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79" r:id="rId2"/>
  </p:sldMasterIdLst>
  <p:notesMasterIdLst>
    <p:notesMasterId r:id="rId16"/>
  </p:notesMasterIdLst>
  <p:handoutMasterIdLst>
    <p:handoutMasterId r:id="rId17"/>
  </p:handoutMasterIdLst>
  <p:sldIdLst>
    <p:sldId id="282" r:id="rId3"/>
    <p:sldId id="257" r:id="rId4"/>
    <p:sldId id="301" r:id="rId5"/>
    <p:sldId id="286" r:id="rId6"/>
    <p:sldId id="283" r:id="rId7"/>
    <p:sldId id="266" r:id="rId8"/>
    <p:sldId id="287" r:id="rId9"/>
    <p:sldId id="295" r:id="rId10"/>
    <p:sldId id="296" r:id="rId11"/>
    <p:sldId id="297" r:id="rId12"/>
    <p:sldId id="299" r:id="rId13"/>
    <p:sldId id="277" r:id="rId14"/>
    <p:sldId id="292" r:id="rId15"/>
  </p:sldIdLst>
  <p:sldSz cx="9144000" cy="6858000" type="screen4x3"/>
  <p:notesSz cx="6858000" cy="9144000"/>
  <p:custDataLst>
    <p:tags r:id="rId18"/>
  </p:custData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AC0"/>
    <a:srgbClr val="0082C9"/>
    <a:srgbClr val="ECECEC"/>
    <a:srgbClr val="064163"/>
    <a:srgbClr val="595959"/>
    <a:srgbClr val="808080"/>
    <a:srgbClr val="BA2E34"/>
    <a:srgbClr val="870F1F"/>
    <a:srgbClr val="3B1659"/>
    <a:srgbClr val="84B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94650" autoAdjust="0"/>
  </p:normalViewPr>
  <p:slideViewPr>
    <p:cSldViewPr snapToGrid="0" snapToObjects="1">
      <p:cViewPr varScale="1">
        <p:scale>
          <a:sx n="88" d="100"/>
          <a:sy n="88" d="100"/>
        </p:scale>
        <p:origin x="6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3" d="100"/>
          <a:sy n="73" d="100"/>
        </p:scale>
        <p:origin x="-41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26B1B-3F3B-47DE-B0BF-3B026E7E56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6F44C7E5-3FDB-4E35-93C1-753121EFF363}">
      <dgm:prSet phldrT="[Texte]"/>
      <dgm:spPr>
        <a:solidFill>
          <a:srgbClr val="0053AE"/>
        </a:solidFill>
      </dgm:spPr>
      <dgm:t>
        <a:bodyPr/>
        <a:lstStyle/>
        <a:p>
          <a:r>
            <a:rPr lang="fr-CA" b="1" noProof="0" dirty="0">
              <a:solidFill>
                <a:schemeClr val="bg1"/>
              </a:solidFill>
              <a:latin typeface="Century Gothic" panose="020B0502020202020204" pitchFamily="34" charset="0"/>
            </a:rPr>
            <a:t>Collaborer avec les CE en renouvellement, les régions et les directions générales pour finaliser </a:t>
          </a:r>
          <a:br>
            <a:rPr lang="fr-CA" b="1" noProof="0" dirty="0">
              <a:solidFill>
                <a:schemeClr val="bg1"/>
              </a:solidFill>
              <a:latin typeface="Century Gothic" panose="020B0502020202020204" pitchFamily="34" charset="0"/>
            </a:rPr>
          </a:br>
          <a:r>
            <a:rPr lang="fr-CA" b="1" noProof="0" dirty="0">
              <a:solidFill>
                <a:schemeClr val="bg1"/>
              </a:solidFill>
              <a:latin typeface="Century Gothic" panose="020B0502020202020204" pitchFamily="34" charset="0"/>
            </a:rPr>
            <a:t>un plan de mise en œuvre sur 3 ans </a:t>
          </a:r>
          <a:endParaRPr lang="fr-CA" b="1" noProof="0" dirty="0">
            <a:solidFill>
              <a:schemeClr val="bg1"/>
            </a:solidFill>
          </a:endParaRPr>
        </a:p>
      </dgm:t>
      <dgm:extLst>
        <a:ext uri="{E40237B7-FDA0-4F09-8148-C483321AD2D9}">
          <dgm14:cNvPr xmlns:dgm14="http://schemas.microsoft.com/office/drawing/2010/diagram" id="0" name="" descr="Collaborer avec les CE en renouvellement, les régions et les directions générales pour finaliser &#10;un plan de mise en œuvre sur 3 ans.&#10;&#10;Continuer d’appuyer la mise en œuvre nationale et d’appliquer les principes d’une approche de gestion du changement."/>
        </a:ext>
      </dgm:extLst>
    </dgm:pt>
    <dgm:pt modelId="{56940AE0-DE1E-4A41-9B2B-B1DC65AE0B13}" type="parTrans" cxnId="{F871692E-53A9-4126-8FD8-A90D983E8A9F}">
      <dgm:prSet/>
      <dgm:spPr/>
      <dgm:t>
        <a:bodyPr/>
        <a:lstStyle/>
        <a:p>
          <a:endParaRPr lang="fr-FR"/>
        </a:p>
      </dgm:t>
    </dgm:pt>
    <dgm:pt modelId="{597DD4C1-44E9-4E2B-963B-97A93096DD36}" type="sibTrans" cxnId="{F871692E-53A9-4126-8FD8-A90D983E8A9F}">
      <dgm:prSet/>
      <dgm:spPr/>
      <dgm:t>
        <a:bodyPr/>
        <a:lstStyle/>
        <a:p>
          <a:endParaRPr lang="fr-FR"/>
        </a:p>
      </dgm:t>
    </dgm:pt>
    <dgm:pt modelId="{AE00349B-687C-42C3-86CD-65F477AE268E}">
      <dgm:prSet phldrT="[Texte]"/>
      <dgm:spPr>
        <a:solidFill>
          <a:srgbClr val="01ADFF"/>
        </a:solidFill>
      </dgm:spPr>
      <dgm:t>
        <a:bodyPr/>
        <a:lstStyle/>
        <a:p>
          <a:r>
            <a:rPr lang="fr-CA" b="1" noProof="0" dirty="0">
              <a:solidFill>
                <a:schemeClr val="bg1"/>
              </a:solidFill>
              <a:latin typeface="Century Gothic" pitchFamily="34" charset="0"/>
              <a:cs typeface="Arial" panose="020B0604020202020204" pitchFamily="34" charset="0"/>
            </a:rPr>
            <a:t>Continuer d’appuyer la mise en œuvre nationale et d’appliquer les principes d’une approche de gestion du changement</a:t>
          </a:r>
          <a:endParaRPr lang="fr-CA" b="1" noProof="0" dirty="0">
            <a:solidFill>
              <a:schemeClr val="bg1"/>
            </a:solidFill>
          </a:endParaRPr>
        </a:p>
      </dgm:t>
    </dgm:pt>
    <dgm:pt modelId="{7CF6916A-50A3-446B-8A4B-F4798FF32812}" type="parTrans" cxnId="{5E7982CE-5D5B-4425-B20A-219D2A6037E1}">
      <dgm:prSet/>
      <dgm:spPr/>
      <dgm:t>
        <a:bodyPr/>
        <a:lstStyle/>
        <a:p>
          <a:endParaRPr lang="fr-FR"/>
        </a:p>
      </dgm:t>
    </dgm:pt>
    <dgm:pt modelId="{D6079207-EB48-4CD8-B705-F4D7B2B3863E}" type="sibTrans" cxnId="{5E7982CE-5D5B-4425-B20A-219D2A6037E1}">
      <dgm:prSet/>
      <dgm:spPr/>
      <dgm:t>
        <a:bodyPr/>
        <a:lstStyle/>
        <a:p>
          <a:endParaRPr lang="fr-FR"/>
        </a:p>
      </dgm:t>
    </dgm:pt>
    <dgm:pt modelId="{901A2A80-F986-40CF-B855-C598B1C96FD7}" type="pres">
      <dgm:prSet presAssocID="{91326B1B-3F3B-47DE-B0BF-3B026E7E564C}" presName="Name0" presStyleCnt="0">
        <dgm:presLayoutVars>
          <dgm:chMax val="7"/>
          <dgm:chPref val="7"/>
          <dgm:dir/>
        </dgm:presLayoutVars>
      </dgm:prSet>
      <dgm:spPr/>
    </dgm:pt>
    <dgm:pt modelId="{1D7B9A34-C9C8-4626-9CA3-73CFE66DFEA2}" type="pres">
      <dgm:prSet presAssocID="{91326B1B-3F3B-47DE-B0BF-3B026E7E564C}" presName="Name1" presStyleCnt="0"/>
      <dgm:spPr/>
    </dgm:pt>
    <dgm:pt modelId="{A40B749E-A09D-4FBD-B770-964645F2A8F3}" type="pres">
      <dgm:prSet presAssocID="{91326B1B-3F3B-47DE-B0BF-3B026E7E564C}" presName="cycle" presStyleCnt="0"/>
      <dgm:spPr/>
    </dgm:pt>
    <dgm:pt modelId="{64FCC93E-3082-47B7-838C-0B1EEB8E3E07}" type="pres">
      <dgm:prSet presAssocID="{91326B1B-3F3B-47DE-B0BF-3B026E7E564C}" presName="srcNode" presStyleLbl="node1" presStyleIdx="0" presStyleCnt="2"/>
      <dgm:spPr/>
    </dgm:pt>
    <dgm:pt modelId="{B70A4CBF-D890-4D9B-B7E4-5219DDE6AA06}" type="pres">
      <dgm:prSet presAssocID="{91326B1B-3F3B-47DE-B0BF-3B026E7E564C}" presName="conn" presStyleLbl="parChTrans1D2" presStyleIdx="0" presStyleCnt="1"/>
      <dgm:spPr/>
    </dgm:pt>
    <dgm:pt modelId="{7D79B740-933D-47DF-8E78-ECAE492B0D9A}" type="pres">
      <dgm:prSet presAssocID="{91326B1B-3F3B-47DE-B0BF-3B026E7E564C}" presName="extraNode" presStyleLbl="node1" presStyleIdx="0" presStyleCnt="2"/>
      <dgm:spPr/>
    </dgm:pt>
    <dgm:pt modelId="{4013909B-35F9-40DD-98B8-3EDA4AFB8874}" type="pres">
      <dgm:prSet presAssocID="{91326B1B-3F3B-47DE-B0BF-3B026E7E564C}" presName="dstNode" presStyleLbl="node1" presStyleIdx="0" presStyleCnt="2"/>
      <dgm:spPr/>
    </dgm:pt>
    <dgm:pt modelId="{4D89A536-C987-4A36-B847-6810A079ED87}" type="pres">
      <dgm:prSet presAssocID="{6F44C7E5-3FDB-4E35-93C1-753121EFF363}" presName="text_1" presStyleLbl="node1" presStyleIdx="0" presStyleCnt="2">
        <dgm:presLayoutVars>
          <dgm:bulletEnabled val="1"/>
        </dgm:presLayoutVars>
      </dgm:prSet>
      <dgm:spPr/>
    </dgm:pt>
    <dgm:pt modelId="{4CE76993-2C99-482E-A1E8-ACCD29AA39B2}" type="pres">
      <dgm:prSet presAssocID="{6F44C7E5-3FDB-4E35-93C1-753121EFF363}" presName="accent_1" presStyleCnt="0"/>
      <dgm:spPr/>
    </dgm:pt>
    <dgm:pt modelId="{FAE0FEAD-85B3-437A-BEDD-473E3D0EAC21}" type="pres">
      <dgm:prSet presAssocID="{6F44C7E5-3FDB-4E35-93C1-753121EFF363}" presName="accentRepeatNode" presStyleLbl="solidFgAcc1" presStyleIdx="0" presStyleCnt="2"/>
      <dgm:spPr>
        <a:ln>
          <a:solidFill>
            <a:srgbClr val="0053AE"/>
          </a:solidFill>
        </a:ln>
      </dgm:spPr>
    </dgm:pt>
    <dgm:pt modelId="{AB355938-597E-4BD6-B962-3A9D250DDF19}" type="pres">
      <dgm:prSet presAssocID="{AE00349B-687C-42C3-86CD-65F477AE268E}" presName="text_2" presStyleLbl="node1" presStyleIdx="1" presStyleCnt="2">
        <dgm:presLayoutVars>
          <dgm:bulletEnabled val="1"/>
        </dgm:presLayoutVars>
      </dgm:prSet>
      <dgm:spPr/>
    </dgm:pt>
    <dgm:pt modelId="{24B6583C-2B7A-4DCE-B0AA-36A0DFCE57F9}" type="pres">
      <dgm:prSet presAssocID="{AE00349B-687C-42C3-86CD-65F477AE268E}" presName="accent_2" presStyleCnt="0"/>
      <dgm:spPr/>
    </dgm:pt>
    <dgm:pt modelId="{5F4551BA-5702-49A6-B249-F029F41F353A}" type="pres">
      <dgm:prSet presAssocID="{AE00349B-687C-42C3-86CD-65F477AE268E}" presName="accentRepeatNode" presStyleLbl="solidFgAcc1" presStyleIdx="1" presStyleCnt="2"/>
      <dgm:spPr>
        <a:blipFill rotWithShape="0">
          <a:blip xmlns:r="http://schemas.openxmlformats.org/officeDocument/2006/relationships" r:embed="rId1"/>
          <a:srcRect/>
          <a:stretch>
            <a:fillRect t="-2000" b="-2000"/>
          </a:stretch>
        </a:blipFill>
        <a:ln>
          <a:solidFill>
            <a:srgbClr val="157AC0"/>
          </a:solidFill>
        </a:ln>
      </dgm:spPr>
    </dgm:pt>
  </dgm:ptLst>
  <dgm:cxnLst>
    <dgm:cxn modelId="{F871692E-53A9-4126-8FD8-A90D983E8A9F}" srcId="{91326B1B-3F3B-47DE-B0BF-3B026E7E564C}" destId="{6F44C7E5-3FDB-4E35-93C1-753121EFF363}" srcOrd="0" destOrd="0" parTransId="{56940AE0-DE1E-4A41-9B2B-B1DC65AE0B13}" sibTransId="{597DD4C1-44E9-4E2B-963B-97A93096DD36}"/>
    <dgm:cxn modelId="{31E3E736-8915-4986-963C-1C0E2D639FFA}" type="presOf" srcId="{6F44C7E5-3FDB-4E35-93C1-753121EFF363}" destId="{4D89A536-C987-4A36-B847-6810A079ED87}" srcOrd="0" destOrd="0" presId="urn:microsoft.com/office/officeart/2008/layout/VerticalCurvedList"/>
    <dgm:cxn modelId="{CF51EA7C-8FF0-4029-BD77-59E2F58BF55F}" type="presOf" srcId="{91326B1B-3F3B-47DE-B0BF-3B026E7E564C}" destId="{901A2A80-F986-40CF-B855-C598B1C96FD7}" srcOrd="0" destOrd="0" presId="urn:microsoft.com/office/officeart/2008/layout/VerticalCurvedList"/>
    <dgm:cxn modelId="{5E7982CE-5D5B-4425-B20A-219D2A6037E1}" srcId="{91326B1B-3F3B-47DE-B0BF-3B026E7E564C}" destId="{AE00349B-687C-42C3-86CD-65F477AE268E}" srcOrd="1" destOrd="0" parTransId="{7CF6916A-50A3-446B-8A4B-F4798FF32812}" sibTransId="{D6079207-EB48-4CD8-B705-F4D7B2B3863E}"/>
    <dgm:cxn modelId="{E75491D9-FD26-4B51-8FF9-2C4A9DCD91C2}" type="presOf" srcId="{AE00349B-687C-42C3-86CD-65F477AE268E}" destId="{AB355938-597E-4BD6-B962-3A9D250DDF19}" srcOrd="0" destOrd="0" presId="urn:microsoft.com/office/officeart/2008/layout/VerticalCurvedList"/>
    <dgm:cxn modelId="{E47241F8-5657-41AC-944A-AD5E67DCEC44}" type="presOf" srcId="{597DD4C1-44E9-4E2B-963B-97A93096DD36}" destId="{B70A4CBF-D890-4D9B-B7E4-5219DDE6AA06}" srcOrd="0" destOrd="0" presId="urn:microsoft.com/office/officeart/2008/layout/VerticalCurvedList"/>
    <dgm:cxn modelId="{76CD64E2-0FA9-465E-A7AC-ECACFFB8BC0F}" type="presParOf" srcId="{901A2A80-F986-40CF-B855-C598B1C96FD7}" destId="{1D7B9A34-C9C8-4626-9CA3-73CFE66DFEA2}" srcOrd="0" destOrd="0" presId="urn:microsoft.com/office/officeart/2008/layout/VerticalCurvedList"/>
    <dgm:cxn modelId="{FB0F0879-E368-495B-9BC8-8973F9224C44}" type="presParOf" srcId="{1D7B9A34-C9C8-4626-9CA3-73CFE66DFEA2}" destId="{A40B749E-A09D-4FBD-B770-964645F2A8F3}" srcOrd="0" destOrd="0" presId="urn:microsoft.com/office/officeart/2008/layout/VerticalCurvedList"/>
    <dgm:cxn modelId="{0229C7D5-203D-4705-A2BB-0EF0BFBF8B23}" type="presParOf" srcId="{A40B749E-A09D-4FBD-B770-964645F2A8F3}" destId="{64FCC93E-3082-47B7-838C-0B1EEB8E3E07}" srcOrd="0" destOrd="0" presId="urn:microsoft.com/office/officeart/2008/layout/VerticalCurvedList"/>
    <dgm:cxn modelId="{0E30D1EB-53DD-43E0-9365-13269AAAAD31}" type="presParOf" srcId="{A40B749E-A09D-4FBD-B770-964645F2A8F3}" destId="{B70A4CBF-D890-4D9B-B7E4-5219DDE6AA06}" srcOrd="1" destOrd="0" presId="urn:microsoft.com/office/officeart/2008/layout/VerticalCurvedList"/>
    <dgm:cxn modelId="{C85EDB3E-3CE6-4B85-A182-C375ECEFABAA}" type="presParOf" srcId="{A40B749E-A09D-4FBD-B770-964645F2A8F3}" destId="{7D79B740-933D-47DF-8E78-ECAE492B0D9A}" srcOrd="2" destOrd="0" presId="urn:microsoft.com/office/officeart/2008/layout/VerticalCurvedList"/>
    <dgm:cxn modelId="{01567596-0E80-4FE1-8A35-B65E52D6FB3F}" type="presParOf" srcId="{A40B749E-A09D-4FBD-B770-964645F2A8F3}" destId="{4013909B-35F9-40DD-98B8-3EDA4AFB8874}" srcOrd="3" destOrd="0" presId="urn:microsoft.com/office/officeart/2008/layout/VerticalCurvedList"/>
    <dgm:cxn modelId="{FAD17537-CAA4-4CCC-BF25-8EF2896FD91F}" type="presParOf" srcId="{1D7B9A34-C9C8-4626-9CA3-73CFE66DFEA2}" destId="{4D89A536-C987-4A36-B847-6810A079ED87}" srcOrd="1" destOrd="0" presId="urn:microsoft.com/office/officeart/2008/layout/VerticalCurvedList"/>
    <dgm:cxn modelId="{75583300-2668-4571-B357-9C71DE5663EA}" type="presParOf" srcId="{1D7B9A34-C9C8-4626-9CA3-73CFE66DFEA2}" destId="{4CE76993-2C99-482E-A1E8-ACCD29AA39B2}" srcOrd="2" destOrd="0" presId="urn:microsoft.com/office/officeart/2008/layout/VerticalCurvedList"/>
    <dgm:cxn modelId="{813D5E01-D4A0-4EF7-AFB6-C1BF2684F04B}" type="presParOf" srcId="{4CE76993-2C99-482E-A1E8-ACCD29AA39B2}" destId="{FAE0FEAD-85B3-437A-BEDD-473E3D0EAC21}" srcOrd="0" destOrd="0" presId="urn:microsoft.com/office/officeart/2008/layout/VerticalCurvedList"/>
    <dgm:cxn modelId="{ADB40134-1A97-480D-86A5-1AFD6E40A08D}" type="presParOf" srcId="{1D7B9A34-C9C8-4626-9CA3-73CFE66DFEA2}" destId="{AB355938-597E-4BD6-B962-3A9D250DDF19}" srcOrd="3" destOrd="0" presId="urn:microsoft.com/office/officeart/2008/layout/VerticalCurvedList"/>
    <dgm:cxn modelId="{9A0CBA97-CD76-4561-BDC0-913C0AA52447}" type="presParOf" srcId="{1D7B9A34-C9C8-4626-9CA3-73CFE66DFEA2}" destId="{24B6583C-2B7A-4DCE-B0AA-36A0DFCE57F9}" srcOrd="4" destOrd="0" presId="urn:microsoft.com/office/officeart/2008/layout/VerticalCurvedList"/>
    <dgm:cxn modelId="{57C2EEA4-9255-41D5-A74D-95B3534DC88B}" type="presParOf" srcId="{24B6583C-2B7A-4DCE-B0AA-36A0DFCE57F9}" destId="{5F4551BA-5702-49A6-B249-F029F41F353A}"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A4CBF-D890-4D9B-B7E4-5219DDE6AA06}">
      <dsp:nvSpPr>
        <dsp:cNvPr id="0" name=""/>
        <dsp:cNvSpPr/>
      </dsp:nvSpPr>
      <dsp:spPr>
        <a:xfrm>
          <a:off x="-4785018" y="-738847"/>
          <a:ext cx="5741926" cy="5741926"/>
        </a:xfrm>
        <a:prstGeom prst="blockArc">
          <a:avLst>
            <a:gd name="adj1" fmla="val 18900000"/>
            <a:gd name="adj2" fmla="val 2700000"/>
            <a:gd name="adj3" fmla="val 3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9A536-C987-4A36-B847-6810A079ED87}">
      <dsp:nvSpPr>
        <dsp:cNvPr id="0" name=""/>
        <dsp:cNvSpPr/>
      </dsp:nvSpPr>
      <dsp:spPr>
        <a:xfrm>
          <a:off x="783872" y="609188"/>
          <a:ext cx="5116595" cy="1218205"/>
        </a:xfrm>
        <a:prstGeom prst="rect">
          <a:avLst/>
        </a:prstGeom>
        <a:solidFill>
          <a:srgbClr val="0053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951" tIns="45720" rIns="45720" bIns="45720" numCol="1" spcCol="1270" anchor="ctr" anchorCtr="0">
          <a:noAutofit/>
        </a:bodyPr>
        <a:lstStyle/>
        <a:p>
          <a:pPr marL="0" lvl="0" indent="0" algn="l" defTabSz="800100">
            <a:lnSpc>
              <a:spcPct val="90000"/>
            </a:lnSpc>
            <a:spcBef>
              <a:spcPct val="0"/>
            </a:spcBef>
            <a:spcAft>
              <a:spcPct val="35000"/>
            </a:spcAft>
            <a:buNone/>
          </a:pPr>
          <a:r>
            <a:rPr lang="fr-CA" sz="1800" b="1" kern="1200" noProof="0" dirty="0">
              <a:solidFill>
                <a:schemeClr val="bg1"/>
              </a:solidFill>
              <a:latin typeface="Century Gothic" panose="020B0502020202020204" pitchFamily="34" charset="0"/>
            </a:rPr>
            <a:t>Collaborer avec les CE en renouvellement, les régions et les directions générales pour finaliser </a:t>
          </a:r>
          <a:br>
            <a:rPr lang="fr-CA" sz="1800" b="1" kern="1200" noProof="0" dirty="0">
              <a:solidFill>
                <a:schemeClr val="bg1"/>
              </a:solidFill>
              <a:latin typeface="Century Gothic" panose="020B0502020202020204" pitchFamily="34" charset="0"/>
            </a:rPr>
          </a:br>
          <a:r>
            <a:rPr lang="fr-CA" sz="1800" b="1" kern="1200" noProof="0" dirty="0">
              <a:solidFill>
                <a:schemeClr val="bg1"/>
              </a:solidFill>
              <a:latin typeface="Century Gothic" panose="020B0502020202020204" pitchFamily="34" charset="0"/>
            </a:rPr>
            <a:t>un plan de mise en œuvre sur 3 ans </a:t>
          </a:r>
          <a:endParaRPr lang="fr-CA" sz="1800" b="1" kern="1200" noProof="0" dirty="0">
            <a:solidFill>
              <a:schemeClr val="bg1"/>
            </a:solidFill>
          </a:endParaRPr>
        </a:p>
      </dsp:txBody>
      <dsp:txXfrm>
        <a:off x="783872" y="609188"/>
        <a:ext cx="5116595" cy="1218205"/>
      </dsp:txXfrm>
    </dsp:sp>
    <dsp:sp modelId="{FAE0FEAD-85B3-437A-BEDD-473E3D0EAC21}">
      <dsp:nvSpPr>
        <dsp:cNvPr id="0" name=""/>
        <dsp:cNvSpPr/>
      </dsp:nvSpPr>
      <dsp:spPr>
        <a:xfrm>
          <a:off x="22493" y="456912"/>
          <a:ext cx="1522756" cy="1522756"/>
        </a:xfrm>
        <a:prstGeom prst="ellipse">
          <a:avLst/>
        </a:prstGeom>
        <a:solidFill>
          <a:schemeClr val="lt1">
            <a:hueOff val="0"/>
            <a:satOff val="0"/>
            <a:lumOff val="0"/>
            <a:alphaOff val="0"/>
          </a:schemeClr>
        </a:solidFill>
        <a:ln w="25400" cap="flat" cmpd="sng" algn="ctr">
          <a:solidFill>
            <a:srgbClr val="0053AE"/>
          </a:solidFill>
          <a:prstDash val="solid"/>
        </a:ln>
        <a:effectLst/>
      </dsp:spPr>
      <dsp:style>
        <a:lnRef idx="2">
          <a:scrgbClr r="0" g="0" b="0"/>
        </a:lnRef>
        <a:fillRef idx="1">
          <a:scrgbClr r="0" g="0" b="0"/>
        </a:fillRef>
        <a:effectRef idx="0">
          <a:scrgbClr r="0" g="0" b="0"/>
        </a:effectRef>
        <a:fontRef idx="minor"/>
      </dsp:style>
    </dsp:sp>
    <dsp:sp modelId="{AB355938-597E-4BD6-B962-3A9D250DDF19}">
      <dsp:nvSpPr>
        <dsp:cNvPr id="0" name=""/>
        <dsp:cNvSpPr/>
      </dsp:nvSpPr>
      <dsp:spPr>
        <a:xfrm>
          <a:off x="783872" y="2436837"/>
          <a:ext cx="5116595" cy="1218205"/>
        </a:xfrm>
        <a:prstGeom prst="rect">
          <a:avLst/>
        </a:prstGeom>
        <a:solidFill>
          <a:srgbClr val="01AD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6951" tIns="45720" rIns="45720" bIns="45720" numCol="1" spcCol="1270" anchor="ctr" anchorCtr="0">
          <a:noAutofit/>
        </a:bodyPr>
        <a:lstStyle/>
        <a:p>
          <a:pPr marL="0" lvl="0" indent="0" algn="l" defTabSz="800100">
            <a:lnSpc>
              <a:spcPct val="90000"/>
            </a:lnSpc>
            <a:spcBef>
              <a:spcPct val="0"/>
            </a:spcBef>
            <a:spcAft>
              <a:spcPct val="35000"/>
            </a:spcAft>
            <a:buNone/>
          </a:pPr>
          <a:r>
            <a:rPr lang="fr-CA" sz="1800" b="1" kern="1200" noProof="0" dirty="0">
              <a:solidFill>
                <a:schemeClr val="bg1"/>
              </a:solidFill>
              <a:latin typeface="Century Gothic" pitchFamily="34" charset="0"/>
              <a:cs typeface="Arial" panose="020B0604020202020204" pitchFamily="34" charset="0"/>
            </a:rPr>
            <a:t>Continuer d’appuyer la mise en œuvre nationale et d’appliquer les principes d’une approche de gestion du changement</a:t>
          </a:r>
          <a:endParaRPr lang="fr-CA" sz="1800" b="1" kern="1200" noProof="0" dirty="0">
            <a:solidFill>
              <a:schemeClr val="bg1"/>
            </a:solidFill>
          </a:endParaRPr>
        </a:p>
      </dsp:txBody>
      <dsp:txXfrm>
        <a:off x="783872" y="2436837"/>
        <a:ext cx="5116595" cy="1218205"/>
      </dsp:txXfrm>
    </dsp:sp>
    <dsp:sp modelId="{5F4551BA-5702-49A6-B249-F029F41F353A}">
      <dsp:nvSpPr>
        <dsp:cNvPr id="0" name=""/>
        <dsp:cNvSpPr/>
      </dsp:nvSpPr>
      <dsp:spPr>
        <a:xfrm>
          <a:off x="22493" y="2284561"/>
          <a:ext cx="1522756" cy="1522756"/>
        </a:xfrm>
        <a:prstGeom prst="ellipse">
          <a:avLst/>
        </a:prstGeom>
        <a:blipFill rotWithShape="0">
          <a:blip xmlns:r="http://schemas.openxmlformats.org/officeDocument/2006/relationships" r:embed="rId1"/>
          <a:srcRect/>
          <a:stretch>
            <a:fillRect t="-2000" b="-2000"/>
          </a:stretch>
        </a:blipFill>
        <a:ln w="25400" cap="flat" cmpd="sng" algn="ctr">
          <a:solidFill>
            <a:srgbClr val="157AC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04D6973-754B-47CD-95F4-E4177A42261F}" type="datetimeFigureOut">
              <a:rPr lang="en-US" altLang="en-US"/>
              <a:pPr/>
              <a:t>4/26/2022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8D216E-3286-4007-A09A-41655211AEC2}" type="slidenum">
              <a:rPr lang="en-US" altLang="en-US"/>
              <a:pPr/>
              <a:t>‹#›</a:t>
            </a:fld>
            <a:endParaRPr lang="en-US" altLang="en-US"/>
          </a:p>
        </p:txBody>
      </p:sp>
    </p:spTree>
    <p:extLst>
      <p:ext uri="{BB962C8B-B14F-4D97-AF65-F5344CB8AC3E}">
        <p14:creationId xmlns:p14="http://schemas.microsoft.com/office/powerpoint/2010/main" val="405910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2979507-E6EB-4E09-9330-8A6222761008}" type="datetimeFigureOut">
              <a:rPr lang="en-US" altLang="en-US"/>
              <a:pPr/>
              <a:t>4/26/2022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6414A-BA14-4DDA-AFF4-139240F35821}" type="slidenum">
              <a:rPr lang="en-US" altLang="en-US"/>
              <a:pPr/>
              <a:t>‹#›</a:t>
            </a:fld>
            <a:endParaRPr lang="en-US" altLang="en-US"/>
          </a:p>
        </p:txBody>
      </p:sp>
    </p:spTree>
    <p:extLst>
      <p:ext uri="{BB962C8B-B14F-4D97-AF65-F5344CB8AC3E}">
        <p14:creationId xmlns:p14="http://schemas.microsoft.com/office/powerpoint/2010/main" val="22528398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fozone/english/r2732472/ec-ce/dirpol/rd-rp/staffing-dotation/prcdrs_stffng_prgrm-e.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infozone/english/r2732472/ec-ce/dirpol/rd-rp/staffing-dotation/pi-ip/proc_recourse-e.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55059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280934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03E9AF-41A1-44BD-A4E1-F84C9EE2391D}" type="slidenum">
              <a:rPr lang="en-CA" smtClean="0"/>
              <a:t>13</a:t>
            </a:fld>
            <a:endParaRPr lang="en-CA"/>
          </a:p>
        </p:txBody>
      </p:sp>
    </p:spTree>
    <p:extLst>
      <p:ext uri="{BB962C8B-B14F-4D97-AF65-F5344CB8AC3E}">
        <p14:creationId xmlns:p14="http://schemas.microsoft.com/office/powerpoint/2010/main" val="143732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75894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Project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solidFill>
                  <a:schemeClr val="tx1">
                    <a:lumMod val="75000"/>
                  </a:schemeClr>
                </a:solidFill>
                <a:latin typeface="Century Gothic" panose="020B0502020202020204" pitchFamily="34" charset="0"/>
                <a:ea typeface="Lato Light" panose="020F0502020204030203" pitchFamily="34" charset="0"/>
                <a:cs typeface="Lato Light" panose="020F0502020204030203" pitchFamily="34" charset="0"/>
              </a:rPr>
              <a:t>Set up the governance structure and documents, including an overarching </a:t>
            </a:r>
            <a:r>
              <a:rPr lang="en-US" sz="1200" b="1" dirty="0">
                <a:solidFill>
                  <a:srgbClr val="280049"/>
                </a:solidFill>
                <a:latin typeface="Century Gothic" panose="020B0502020202020204" pitchFamily="34" charset="0"/>
                <a:ea typeface="Lato Light" panose="020F0502020204030203" pitchFamily="34" charset="0"/>
                <a:cs typeface="Lato Light" panose="020F0502020204030203" pitchFamily="34" charset="0"/>
              </a:rPr>
              <a:t>change management </a:t>
            </a:r>
            <a:r>
              <a:rPr lang="en-US" sz="1200" dirty="0">
                <a:solidFill>
                  <a:schemeClr val="tx1">
                    <a:lumMod val="75000"/>
                  </a:schemeClr>
                </a:solidFill>
                <a:latin typeface="Century Gothic" panose="020B0502020202020204" pitchFamily="34" charset="0"/>
                <a:ea typeface="Lato Light" panose="020F0502020204030203" pitchFamily="34" charset="0"/>
                <a:cs typeface="Lato Light" panose="020F0502020204030203" pitchFamily="34" charset="0"/>
              </a:rPr>
              <a:t>strategy.</a:t>
            </a:r>
          </a:p>
          <a:p>
            <a:endParaRPr lang="en-US" dirty="0"/>
          </a:p>
          <a:p>
            <a:r>
              <a:rPr lang="en-US" dirty="0"/>
              <a:t>Implement first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solidFill>
                  <a:schemeClr val="tx1">
                    <a:lumMod val="75000"/>
                  </a:schemeClr>
                </a:solidFill>
                <a:ea typeface="Lato Light" panose="020F0502020204030203" pitchFamily="34" charset="0"/>
                <a:cs typeface="Lato Light" panose="020F0502020204030203" pitchFamily="34" charset="0"/>
              </a:rPr>
              <a:t>9 ideas were implemented in June 2019 </a:t>
            </a:r>
            <a:r>
              <a:rPr lang="en-US" sz="1200" dirty="0"/>
              <a:t>with revisions to the </a:t>
            </a:r>
            <a:r>
              <a:rPr lang="en-US" sz="1200" u="sng" dirty="0">
                <a:hlinkClick r:id="rId3"/>
              </a:rPr>
              <a:t>Procedures for staffing</a:t>
            </a:r>
            <a:r>
              <a:rPr lang="en-US" sz="1200" dirty="0"/>
              <a:t> and </a:t>
            </a:r>
            <a:r>
              <a:rPr lang="en-US" sz="1200" u="sng" dirty="0">
                <a:hlinkClick r:id="rId4"/>
              </a:rPr>
              <a:t>Procedures for recourse on staffing</a:t>
            </a:r>
            <a:r>
              <a:rPr lang="en-US" sz="1200" dirty="0"/>
              <a:t>.</a:t>
            </a:r>
            <a:endParaRPr lang="en-US" dirty="0"/>
          </a:p>
          <a:p>
            <a:endParaRPr lang="en-US" dirty="0"/>
          </a:p>
          <a:p>
            <a:r>
              <a:rPr lang="en-US" dirty="0"/>
              <a:t>Research, experiment and implement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Century Gothic" panose="020B0502020202020204" pitchFamily="34" charset="0"/>
                <a:ea typeface="Lato Light" panose="020F0502020204030203" pitchFamily="34" charset="0"/>
                <a:cs typeface="Lato Light" panose="020F0502020204030203" pitchFamily="34" charset="0"/>
              </a:rPr>
              <a:t>- Places the client at the center of solutions, geared towards reducing delays, administrative burden and increasing satisfaction.</a:t>
            </a:r>
          </a:p>
          <a:p>
            <a:endParaRPr lang="en-US" dirty="0"/>
          </a:p>
          <a:p>
            <a:r>
              <a:rPr lang="en-US" dirty="0"/>
              <a:t>Measure and evaluate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CA"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Data was tracked, analyzed and compared to the baseline to measure performance results, success and support evidence based decision making. </a:t>
            </a:r>
            <a:endParaRPr lang="fr-CA" sz="1200" dirty="0">
              <a:solidFill>
                <a:prstClr val="black"/>
              </a:solidFill>
              <a:latin typeface="Century Gothic" panose="020B0502020202020204" pitchFamily="34" charset="0"/>
              <a:ea typeface="Calibri" panose="020F0502020204030204" pitchFamily="34" charset="0"/>
              <a:cs typeface="Times New Roman" panose="02020603050405020304" pitchFamily="18" charset="0"/>
            </a:endParaRPr>
          </a:p>
          <a:p>
            <a:endParaRPr lang="en-US" dirty="0"/>
          </a:p>
          <a:p>
            <a:r>
              <a:rPr lang="en-US" dirty="0"/>
              <a:t>Make 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solidFill>
                  <a:schemeClr val="tx1">
                    <a:lumMod val="75000"/>
                  </a:schemeClr>
                </a:solidFill>
                <a:latin typeface="Century Gothic" panose="020B0502020202020204" pitchFamily="34" charset="0"/>
                <a:ea typeface="Lato Light" panose="020F0502020204030203" pitchFamily="34" charset="0"/>
                <a:cs typeface="Lato Light" panose="020F0502020204030203" pitchFamily="34" charset="0"/>
              </a:rPr>
              <a:t>Based on the results of the SRP, seek approval for recommendations for national implementation of successful experiments. </a:t>
            </a:r>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38173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388119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03E9AF-41A1-44BD-A4E1-F84C9EE2391D}" type="slidenum">
              <a:rPr lang="en-CA" smtClean="0"/>
              <a:t>7</a:t>
            </a:fld>
            <a:endParaRPr lang="en-CA"/>
          </a:p>
        </p:txBody>
      </p:sp>
    </p:spTree>
    <p:extLst>
      <p:ext uri="{BB962C8B-B14F-4D97-AF65-F5344CB8AC3E}">
        <p14:creationId xmlns:p14="http://schemas.microsoft.com/office/powerpoint/2010/main" val="319243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8</a:t>
            </a:fld>
            <a:endParaRPr lang="en-US" altLang="en-US"/>
          </a:p>
        </p:txBody>
      </p:sp>
    </p:spTree>
    <p:extLst>
      <p:ext uri="{BB962C8B-B14F-4D97-AF65-F5344CB8AC3E}">
        <p14:creationId xmlns:p14="http://schemas.microsoft.com/office/powerpoint/2010/main" val="236754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9</a:t>
            </a:fld>
            <a:endParaRPr lang="en-US" altLang="en-US"/>
          </a:p>
        </p:txBody>
      </p:sp>
    </p:spTree>
    <p:extLst>
      <p:ext uri="{BB962C8B-B14F-4D97-AF65-F5344CB8AC3E}">
        <p14:creationId xmlns:p14="http://schemas.microsoft.com/office/powerpoint/2010/main" val="242061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Rework</a:t>
            </a:r>
            <a:r>
              <a:rPr lang="fr-CA" baseline="0" dirty="0"/>
              <a:t> the slide</a:t>
            </a:r>
            <a:endParaRPr lang="fr-CA" dirty="0"/>
          </a:p>
        </p:txBody>
      </p:sp>
      <p:sp>
        <p:nvSpPr>
          <p:cNvPr id="4" name="Espace réservé du numéro de diapositive 3"/>
          <p:cNvSpPr>
            <a:spLocks noGrp="1"/>
          </p:cNvSpPr>
          <p:nvPr>
            <p:ph type="sldNum" sz="quarter" idx="10"/>
          </p:nvPr>
        </p:nvSpPr>
        <p:spPr/>
        <p:txBody>
          <a:bodyPr/>
          <a:lstStyle/>
          <a:p>
            <a:fld id="{58B6414A-BA14-4DDA-AFF4-139240F35821}" type="slidenum">
              <a:rPr lang="en-US" altLang="en-US" smtClean="0"/>
              <a:pPr/>
              <a:t>10</a:t>
            </a:fld>
            <a:endParaRPr lang="en-US" altLang="en-US"/>
          </a:p>
        </p:txBody>
      </p:sp>
    </p:spTree>
    <p:extLst>
      <p:ext uri="{BB962C8B-B14F-4D97-AF65-F5344CB8AC3E}">
        <p14:creationId xmlns:p14="http://schemas.microsoft.com/office/powerpoint/2010/main" val="279195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7"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Tree>
    <p:extLst>
      <p:ext uri="{BB962C8B-B14F-4D97-AF65-F5344CB8AC3E}">
        <p14:creationId xmlns:p14="http://schemas.microsoft.com/office/powerpoint/2010/main" val="1822289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Content Placeholder 2"/>
          <p:cNvSpPr>
            <a:spLocks noGrp="1"/>
          </p:cNvSpPr>
          <p:nvPr>
            <p:ph idx="11"/>
          </p:nvPr>
        </p:nvSpPr>
        <p:spPr>
          <a:xfrm>
            <a:off x="4694296" y="753534"/>
            <a:ext cx="3992504"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487969" y="753535"/>
            <a:ext cx="3792400"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87968" y="3336749"/>
            <a:ext cx="3792401"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99363" y="3231387"/>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436449" y="6276975"/>
            <a:ext cx="8250351"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36449" y="544182"/>
            <a:ext cx="82548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5249" y="6356350"/>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5600" y="248400"/>
            <a:ext cx="2154461" cy="215999"/>
          </a:xfrm>
          <a:prstGeom prst="rect">
            <a:avLst/>
          </a:prstGeom>
          <a:noFill/>
          <a:extLst>
            <a:ext uri="{909E8E84-426E-40DD-AFC4-6F175D3DCCD1}">
              <a14:hiddenFill xmlns:a14="http://schemas.microsoft.com/office/drawing/2010/main">
                <a:solidFill>
                  <a:srgbClr val="FFFFFF"/>
                </a:solidFill>
              </a14:hiddenFill>
            </a:ext>
          </a:extLst>
        </p:spPr>
      </p:pic>
      <p:sp>
        <p:nvSpPr>
          <p:cNvPr id="5" name="hrSlideMaster.Title Slide half imageHeader" descr=" ">
            <a:extLst>
              <a:ext uri="{FF2B5EF4-FFF2-40B4-BE49-F238E27FC236}">
                <a16:creationId xmlns:a16="http://schemas.microsoft.com/office/drawing/2014/main" id="{0EC844C4-6AED-4831-B091-EA6370DA3C6C}"/>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8258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
        <p:nvSpPr>
          <p:cNvPr id="3" name="hrSlideMaster.Title OnlyHeader" descr=" ">
            <a:extLst>
              <a:ext uri="{FF2B5EF4-FFF2-40B4-BE49-F238E27FC236}">
                <a16:creationId xmlns:a16="http://schemas.microsoft.com/office/drawing/2014/main" id="{FB60C92F-3543-4D2D-ABAA-BA673BC940F8}"/>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18642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
        <p:nvSpPr>
          <p:cNvPr id="2" name="hrSlideMaster.BlankHeader" descr=" ">
            <a:extLst>
              <a:ext uri="{FF2B5EF4-FFF2-40B4-BE49-F238E27FC236}">
                <a16:creationId xmlns:a16="http://schemas.microsoft.com/office/drawing/2014/main" id="{9F0DDE87-AFBF-41CD-AA98-2106D5BBD2E5}"/>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8359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lstStyle>
            <a:lvl1pPr algn="l">
              <a:defRPr sz="2000" b="0">
                <a:solidFill>
                  <a:srgbClr val="0082C9"/>
                </a:solidFill>
              </a:defRPr>
            </a:lvl1pPr>
          </a:lstStyle>
          <a:p>
            <a:r>
              <a:rPr lang="en-CA"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0082C9"/>
              </a:buClr>
              <a:defRPr sz="2600"/>
            </a:lvl1pPr>
            <a:lvl2pPr>
              <a:buClr>
                <a:srgbClr val="0082C9"/>
              </a:buClr>
              <a:defRPr sz="2400"/>
            </a:lvl2pPr>
            <a:lvl3pPr>
              <a:buClr>
                <a:srgbClr val="0082C9"/>
              </a:buClr>
              <a:defRPr sz="2200"/>
            </a:lvl3pPr>
            <a:lvl4pPr>
              <a:buClr>
                <a:srgbClr val="0082C9"/>
              </a:buClr>
              <a:defRPr sz="2000"/>
            </a:lvl4pPr>
            <a:lvl5pPr>
              <a:buClr>
                <a:srgbClr val="0082C9"/>
              </a:buClr>
              <a:defRPr sz="18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
        <p:nvSpPr>
          <p:cNvPr id="5" name="hrSlideMaster.Content with CaptionHeader" descr=" ">
            <a:extLst>
              <a:ext uri="{FF2B5EF4-FFF2-40B4-BE49-F238E27FC236}">
                <a16:creationId xmlns:a16="http://schemas.microsoft.com/office/drawing/2014/main" id="{A9E37465-48B7-4D1B-B136-3738DC4D2919}"/>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6268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lstStyle>
            <a:lvl1pPr algn="l">
              <a:defRPr sz="2000" b="0">
                <a:solidFill>
                  <a:srgbClr val="595959"/>
                </a:solidFill>
              </a:defRPr>
            </a:lvl1pPr>
          </a:lstStyle>
          <a:p>
            <a:r>
              <a:rPr lang="en-CA"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
        <p:nvSpPr>
          <p:cNvPr id="7" name="hrSlideMaster.Picture with CaptionHeader" descr=" ">
            <a:extLst>
              <a:ext uri="{FF2B5EF4-FFF2-40B4-BE49-F238E27FC236}">
                <a16:creationId xmlns:a16="http://schemas.microsoft.com/office/drawing/2014/main" id="{DE6B2B39-F4B3-4672-A672-1F404BF9035C}"/>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2940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0082C9"/>
                </a:solidFill>
              </a:defRPr>
            </a:lvl1pPr>
          </a:lstStyle>
          <a:p>
            <a:r>
              <a:rPr lang="en-CA"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0082C9"/>
              </a:buClr>
              <a:defRPr/>
            </a:lvl1pPr>
            <a:lvl2pPr>
              <a:buClr>
                <a:srgbClr val="0082C9"/>
              </a:buClr>
              <a:defRPr/>
            </a:lvl2pPr>
            <a:lvl3pPr>
              <a:buClr>
                <a:srgbClr val="0082C9"/>
              </a:buClr>
              <a:defRPr/>
            </a:lvl3pPr>
            <a:lvl4pPr>
              <a:buClr>
                <a:srgbClr val="0082C9"/>
              </a:buClr>
              <a:defRPr/>
            </a:lvl4pPr>
            <a:lvl5pPr>
              <a:buClr>
                <a:srgbClr val="0082C9"/>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
        <p:nvSpPr>
          <p:cNvPr id="6" name="hrSlideMaster.Title and Vertical TextHeader" descr=" ">
            <a:extLst>
              <a:ext uri="{FF2B5EF4-FFF2-40B4-BE49-F238E27FC236}">
                <a16:creationId xmlns:a16="http://schemas.microsoft.com/office/drawing/2014/main" id="{F54F472F-9B40-48B7-AB2D-DC2DAEB40EF9}"/>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5199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2C9"/>
                </a:solidFill>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hrSlideMaster.Custom LayoutHeader" descr=" ">
            <a:extLst>
              <a:ext uri="{FF2B5EF4-FFF2-40B4-BE49-F238E27FC236}">
                <a16:creationId xmlns:a16="http://schemas.microsoft.com/office/drawing/2014/main" id="{A530E90F-B888-47F4-897B-525246AE62A1}"/>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6974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dirty="0"/>
          </a:p>
        </p:txBody>
      </p:sp>
      <p:sp>
        <p:nvSpPr>
          <p:cNvPr id="7" name="hrSlideMaster.1_ComparisonHeader" descr=" ">
            <a:extLst>
              <a:ext uri="{FF2B5EF4-FFF2-40B4-BE49-F238E27FC236}">
                <a16:creationId xmlns:a16="http://schemas.microsoft.com/office/drawing/2014/main" id="{16E65193-F09C-40A5-8A6E-83E309F5D613}"/>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98433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hrSlideMaster.2_ComparisonHeader" descr=" ">
            <a:extLst>
              <a:ext uri="{FF2B5EF4-FFF2-40B4-BE49-F238E27FC236}">
                <a16:creationId xmlns:a16="http://schemas.microsoft.com/office/drawing/2014/main" id="{96933359-AA4F-4D84-ADD0-0398CFA1395E}"/>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0941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399"/>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E43A3-E419-48B7-8CD0-9C494F2B0A5B}"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11C59F-295F-47DC-8E2F-2D9493981F9B}" type="slidenum">
              <a:rPr lang="en-CA" smtClean="0"/>
              <a:t>‹#›</a:t>
            </a:fld>
            <a:endParaRPr lang="en-CA"/>
          </a:p>
        </p:txBody>
      </p:sp>
      <p:sp>
        <p:nvSpPr>
          <p:cNvPr id="7" name="hrSlideMaster.Title SlideHeader" descr=" "/>
          <p:cNvSpPr txBox="1"/>
          <p:nvPr userDrawn="1"/>
        </p:nvSpPr>
        <p:spPr>
          <a:xfrm>
            <a:off x="0" y="0"/>
            <a:ext cx="9144000" cy="223138"/>
          </a:xfrm>
          <a:prstGeom prst="rect">
            <a:avLst/>
          </a:prstGeom>
          <a:noFill/>
        </p:spPr>
        <p:txBody>
          <a:bodyPr vert="horz" rtlCol="0">
            <a:spAutoFit/>
          </a:bodyPr>
          <a:lstStyle/>
          <a:p>
            <a:pPr algn="r"/>
            <a:r>
              <a:rPr lang="en-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434365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399"/>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E43A3-E419-48B7-8CD0-9C494F2B0A5B}"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11C59F-295F-47DC-8E2F-2D9493981F9B}" type="slidenum">
              <a:rPr lang="en-CA" smtClean="0"/>
              <a:t>‹#›</a:t>
            </a:fld>
            <a:endParaRPr lang="en-CA"/>
          </a:p>
        </p:txBody>
      </p:sp>
      <p:sp>
        <p:nvSpPr>
          <p:cNvPr id="7" name="hrSlideMaster.Title Slide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8" name="hrSlideMaster44.Title SlideHeader" descr=" ">
            <a:extLst>
              <a:ext uri="{FF2B5EF4-FFF2-40B4-BE49-F238E27FC236}">
                <a16:creationId xmlns:a16="http://schemas.microsoft.com/office/drawing/2014/main" id="{56494C73-367C-4533-B2EA-ABE09AEA31CE}"/>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9" name="hrSlideMaster332.Title SlideHeader" descr=" ">
            <a:extLst>
              <a:ext uri="{FF2B5EF4-FFF2-40B4-BE49-F238E27FC236}">
                <a16:creationId xmlns:a16="http://schemas.microsoft.com/office/drawing/2014/main" id="{9AEB95A2-F738-4AB9-B7E8-90FE191FA206}"/>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95220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sz="3600" b="0" i="0">
                <a:solidFill>
                  <a:srgbClr val="0082C9"/>
                </a:solidFill>
                <a:latin typeface="Century Gothic" pitchFamily="34" charset="0"/>
                <a:cs typeface="Century Gothic" pitchFamily="34" charse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82C9"/>
              </a:buClr>
              <a:buFont typeface="Arial"/>
              <a:buChar char="•"/>
              <a:defRPr sz="2600" b="0" i="0">
                <a:solidFill>
                  <a:srgbClr val="595959"/>
                </a:solidFill>
                <a:latin typeface="Century Gothic" pitchFamily="34" charset="0"/>
                <a:cs typeface="Century Gothic" pitchFamily="34" charset="0"/>
              </a:defRPr>
            </a:lvl1pPr>
            <a:lvl2pPr marL="742950" indent="-285750">
              <a:buClr>
                <a:srgbClr val="0082C9"/>
              </a:buClr>
              <a:buFont typeface="Arial"/>
              <a:buChar char="•"/>
              <a:defRPr sz="2400" b="0" i="0">
                <a:solidFill>
                  <a:srgbClr val="595959"/>
                </a:solidFill>
                <a:latin typeface="Century Gothic" pitchFamily="34" charset="0"/>
                <a:cs typeface="Century Gothic" pitchFamily="34" charset="0"/>
              </a:defRPr>
            </a:lvl2pPr>
            <a:lvl3pPr marL="1143000" indent="-228600">
              <a:buClr>
                <a:srgbClr val="0082C9"/>
              </a:buClr>
              <a:buFont typeface="Arial"/>
              <a:buChar char="•"/>
              <a:defRPr sz="2200" b="0" i="0">
                <a:solidFill>
                  <a:srgbClr val="595959"/>
                </a:solidFill>
                <a:latin typeface="Century Gothic" pitchFamily="34" charset="0"/>
                <a:cs typeface="Century Gothic" pitchFamily="34" charset="0"/>
              </a:defRPr>
            </a:lvl3pPr>
            <a:lvl4pPr marL="1600200" indent="-228600">
              <a:buClr>
                <a:srgbClr val="0082C9"/>
              </a:buClr>
              <a:buFont typeface="Arial"/>
              <a:buChar char="•"/>
              <a:defRPr sz="2000" b="0" i="0">
                <a:solidFill>
                  <a:srgbClr val="595959"/>
                </a:solidFill>
                <a:latin typeface="Century Gothic" pitchFamily="34" charset="0"/>
                <a:cs typeface="Century Gothic" pitchFamily="34" charset="0"/>
              </a:defRPr>
            </a:lvl4pPr>
            <a:lvl5pPr marL="2057400" indent="-228600">
              <a:buClr>
                <a:srgbClr val="0082C9"/>
              </a:buClr>
              <a:buFont typeface="Arial"/>
              <a:buChar char="•"/>
              <a:defRPr sz="1800" b="0" i="0">
                <a:solidFill>
                  <a:srgbClr val="595959"/>
                </a:solidFill>
                <a:latin typeface="Century Gothic" pitchFamily="34" charset="0"/>
                <a:cs typeface="Century Gothic"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
        <p:nvSpPr>
          <p:cNvPr id="4" name="hrSlideMaster.Title and ContentHeader" descr=" ">
            <a:extLst>
              <a:ext uri="{FF2B5EF4-FFF2-40B4-BE49-F238E27FC236}">
                <a16:creationId xmlns:a16="http://schemas.microsoft.com/office/drawing/2014/main" id="{4173F7CA-B917-40B0-8BF0-CB9930E7D153}"/>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0347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E43A3-E419-48B7-8CD0-9C494F2B0A5B}"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11C59F-295F-47DC-8E2F-2D9493981F9B}" type="slidenum">
              <a:rPr lang="en-CA" smtClean="0"/>
              <a:t>‹#›</a:t>
            </a:fld>
            <a:endParaRPr lang="en-CA"/>
          </a:p>
        </p:txBody>
      </p:sp>
      <p:sp>
        <p:nvSpPr>
          <p:cNvPr id="7" name="hrSlideMaster.Title and Content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8" name="hrSlideMaster44.Title and ContentHeader" descr=" ">
            <a:extLst>
              <a:ext uri="{FF2B5EF4-FFF2-40B4-BE49-F238E27FC236}">
                <a16:creationId xmlns:a16="http://schemas.microsoft.com/office/drawing/2014/main" id="{A7A08C76-C8C1-469C-AE7F-BB5D1C2EC371}"/>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9" name="hrSlideMaster332.Title and ContentHeader" descr=" ">
            <a:extLst>
              <a:ext uri="{FF2B5EF4-FFF2-40B4-BE49-F238E27FC236}">
                <a16:creationId xmlns:a16="http://schemas.microsoft.com/office/drawing/2014/main" id="{E3EBA7D3-D220-4AAE-ADF1-88C4C714E300}"/>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50823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8"/>
          </a:xfrm>
        </p:spPr>
        <p:txBody>
          <a:bodyPr/>
          <a:lstStyle>
            <a:lvl1pPr marL="0" indent="0">
              <a:buNone/>
              <a:defRPr sz="2399">
                <a:solidFill>
                  <a:schemeClr val="tx1"/>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E43A3-E419-48B7-8CD0-9C494F2B0A5B}"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11C59F-295F-47DC-8E2F-2D9493981F9B}" type="slidenum">
              <a:rPr lang="en-CA" smtClean="0"/>
              <a:t>‹#›</a:t>
            </a:fld>
            <a:endParaRPr lang="en-CA"/>
          </a:p>
        </p:txBody>
      </p:sp>
      <p:sp>
        <p:nvSpPr>
          <p:cNvPr id="7" name="hrSlideMaster.Section Header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8" name="hrSlideMaster44.Section HeaderHeader" descr=" ">
            <a:extLst>
              <a:ext uri="{FF2B5EF4-FFF2-40B4-BE49-F238E27FC236}">
                <a16:creationId xmlns:a16="http://schemas.microsoft.com/office/drawing/2014/main" id="{165F3AFA-477D-4DBE-B90E-271060D843E3}"/>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9" name="hrSlideMaster332.Section HeaderHeader" descr=" ">
            <a:extLst>
              <a:ext uri="{FF2B5EF4-FFF2-40B4-BE49-F238E27FC236}">
                <a16:creationId xmlns:a16="http://schemas.microsoft.com/office/drawing/2014/main" id="{66B35C46-D432-49CE-A9C2-24AFC3897259}"/>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06008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E43A3-E419-48B7-8CD0-9C494F2B0A5B}" type="datetimeFigureOut">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11C59F-295F-47DC-8E2F-2D9493981F9B}" type="slidenum">
              <a:rPr lang="en-CA" smtClean="0"/>
              <a:t>‹#›</a:t>
            </a:fld>
            <a:endParaRPr lang="en-CA"/>
          </a:p>
        </p:txBody>
      </p:sp>
      <p:sp>
        <p:nvSpPr>
          <p:cNvPr id="8" name="hrSlideMaster.Two Content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9" name="hrSlideMaster44.Two ContentHeader" descr=" ">
            <a:extLst>
              <a:ext uri="{FF2B5EF4-FFF2-40B4-BE49-F238E27FC236}">
                <a16:creationId xmlns:a16="http://schemas.microsoft.com/office/drawing/2014/main" id="{045562D3-F68A-4B38-A90F-B0ECC75F1575}"/>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10" name="hrSlideMaster332.Two ContentHeader" descr=" ">
            <a:extLst>
              <a:ext uri="{FF2B5EF4-FFF2-40B4-BE49-F238E27FC236}">
                <a16:creationId xmlns:a16="http://schemas.microsoft.com/office/drawing/2014/main" id="{380CF7A0-1439-4DE5-BB52-0929B8EC7646}"/>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758761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681163"/>
            <a:ext cx="3868340" cy="823912"/>
          </a:xfrm>
        </p:spPr>
        <p:txBody>
          <a:bodyPr anchor="b"/>
          <a:lstStyle>
            <a:lvl1pPr marL="0" indent="0">
              <a:buNone/>
              <a:defRPr sz="2399" b="1"/>
            </a:lvl1pPr>
            <a:lvl2pPr marL="457173" indent="0">
              <a:buNone/>
              <a:defRPr sz="1999" b="1"/>
            </a:lvl2pPr>
            <a:lvl3pPr marL="914347" indent="0">
              <a:buNone/>
              <a:defRPr sz="1799" b="1"/>
            </a:lvl3pPr>
            <a:lvl4pPr marL="1371519" indent="0">
              <a:buNone/>
              <a:defRPr sz="1599" b="1"/>
            </a:lvl4pPr>
            <a:lvl5pPr marL="1828693" indent="0">
              <a:buNone/>
              <a:defRPr sz="1599" b="1"/>
            </a:lvl5pPr>
            <a:lvl6pPr marL="2285866" indent="0">
              <a:buNone/>
              <a:defRPr sz="1599" b="1"/>
            </a:lvl6pPr>
            <a:lvl7pPr marL="2743040" indent="0">
              <a:buNone/>
              <a:defRPr sz="1599" b="1"/>
            </a:lvl7pPr>
            <a:lvl8pPr marL="3200213" indent="0">
              <a:buNone/>
              <a:defRPr sz="1599" b="1"/>
            </a:lvl8pPr>
            <a:lvl9pPr marL="3657387" indent="0">
              <a:buNone/>
              <a:defRPr sz="1599" b="1"/>
            </a:lvl9pPr>
          </a:lstStyle>
          <a:p>
            <a:pPr lvl="0"/>
            <a:r>
              <a:rPr lang="en-US"/>
              <a:t>Edit Master text styles</a:t>
            </a:r>
          </a:p>
        </p:txBody>
      </p:sp>
      <p:sp>
        <p:nvSpPr>
          <p:cNvPr id="4" name="Content Placeholder 3"/>
          <p:cNvSpPr>
            <a:spLocks noGrp="1"/>
          </p:cNvSpPr>
          <p:nvPr>
            <p:ph sz="half" idx="2"/>
          </p:nvPr>
        </p:nvSpPr>
        <p:spPr>
          <a:xfrm>
            <a:off x="629843" y="2505074"/>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399" b="1"/>
            </a:lvl1pPr>
            <a:lvl2pPr marL="457173" indent="0">
              <a:buNone/>
              <a:defRPr sz="1999" b="1"/>
            </a:lvl2pPr>
            <a:lvl3pPr marL="914347" indent="0">
              <a:buNone/>
              <a:defRPr sz="1799" b="1"/>
            </a:lvl3pPr>
            <a:lvl4pPr marL="1371519" indent="0">
              <a:buNone/>
              <a:defRPr sz="1599" b="1"/>
            </a:lvl4pPr>
            <a:lvl5pPr marL="1828693" indent="0">
              <a:buNone/>
              <a:defRPr sz="1599" b="1"/>
            </a:lvl5pPr>
            <a:lvl6pPr marL="2285866" indent="0">
              <a:buNone/>
              <a:defRPr sz="1599" b="1"/>
            </a:lvl6pPr>
            <a:lvl7pPr marL="2743040" indent="0">
              <a:buNone/>
              <a:defRPr sz="1599" b="1"/>
            </a:lvl7pPr>
            <a:lvl8pPr marL="3200213" indent="0">
              <a:buNone/>
              <a:defRPr sz="1599" b="1"/>
            </a:lvl8pPr>
            <a:lvl9pPr marL="3657387" indent="0">
              <a:buNone/>
              <a:defRPr sz="1599" b="1"/>
            </a:lvl9pPr>
          </a:lstStyle>
          <a:p>
            <a:pPr lvl="0"/>
            <a:r>
              <a:rPr lang="en-US"/>
              <a:t>Edit Master text styles</a:t>
            </a:r>
          </a:p>
        </p:txBody>
      </p:sp>
      <p:sp>
        <p:nvSpPr>
          <p:cNvPr id="6" name="Content Placeholder 5"/>
          <p:cNvSpPr>
            <a:spLocks noGrp="1"/>
          </p:cNvSpPr>
          <p:nvPr>
            <p:ph sz="quarter" idx="4"/>
          </p:nvPr>
        </p:nvSpPr>
        <p:spPr>
          <a:xfrm>
            <a:off x="4629151" y="2505074"/>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E43A3-E419-48B7-8CD0-9C494F2B0A5B}" type="datetimeFigureOut">
              <a:rPr lang="en-CA" smtClean="0"/>
              <a:t>2022-04-26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11C59F-295F-47DC-8E2F-2D9493981F9B}" type="slidenum">
              <a:rPr lang="en-CA" smtClean="0"/>
              <a:t>‹#›</a:t>
            </a:fld>
            <a:endParaRPr lang="en-CA"/>
          </a:p>
        </p:txBody>
      </p:sp>
      <p:sp>
        <p:nvSpPr>
          <p:cNvPr id="10" name="hrSlideMaster.Comparison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11" name="hrSlideMaster44.ComparisonHeader" descr=" ">
            <a:extLst>
              <a:ext uri="{FF2B5EF4-FFF2-40B4-BE49-F238E27FC236}">
                <a16:creationId xmlns:a16="http://schemas.microsoft.com/office/drawing/2014/main" id="{F0B5A7D4-11B0-4651-BA62-FC73BA839996}"/>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12" name="hrSlideMaster332.ComparisonHeader" descr=" ">
            <a:extLst>
              <a:ext uri="{FF2B5EF4-FFF2-40B4-BE49-F238E27FC236}">
                <a16:creationId xmlns:a16="http://schemas.microsoft.com/office/drawing/2014/main" id="{0390969C-D5EF-4794-94EE-7C02EE2B2F07}"/>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16098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E43A3-E419-48B7-8CD0-9C494F2B0A5B}" type="datetimeFigureOut">
              <a:rPr lang="en-CA" smtClean="0"/>
              <a:t>2022-04-26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11C59F-295F-47DC-8E2F-2D9493981F9B}" type="slidenum">
              <a:rPr lang="en-CA" smtClean="0"/>
              <a:t>‹#›</a:t>
            </a:fld>
            <a:endParaRPr lang="en-CA"/>
          </a:p>
        </p:txBody>
      </p:sp>
      <p:sp>
        <p:nvSpPr>
          <p:cNvPr id="6" name="hrSlideMaster.Title Only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7" name="hrSlideMaster44.Title OnlyHeader" descr=" ">
            <a:extLst>
              <a:ext uri="{FF2B5EF4-FFF2-40B4-BE49-F238E27FC236}">
                <a16:creationId xmlns:a16="http://schemas.microsoft.com/office/drawing/2014/main" id="{25D8AE3A-218A-4B48-9736-96A9289C4F10}"/>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8" name="hrSlideMaster332.Title OnlyHeader" descr=" ">
            <a:extLst>
              <a:ext uri="{FF2B5EF4-FFF2-40B4-BE49-F238E27FC236}">
                <a16:creationId xmlns:a16="http://schemas.microsoft.com/office/drawing/2014/main" id="{C031D57C-D040-4A89-A597-2C7AF5A0D2EB}"/>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47558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E43A3-E419-48B7-8CD0-9C494F2B0A5B}" type="datetimeFigureOut">
              <a:rPr lang="en-CA" smtClean="0"/>
              <a:t>2022-04-26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11C59F-295F-47DC-8E2F-2D9493981F9B}" type="slidenum">
              <a:rPr lang="en-CA" smtClean="0"/>
              <a:t>‹#›</a:t>
            </a:fld>
            <a:endParaRPr lang="en-CA"/>
          </a:p>
        </p:txBody>
      </p:sp>
      <p:sp>
        <p:nvSpPr>
          <p:cNvPr id="5" name="hrSlideMaster.Blank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6" name="hrSlideMaster44.BlankHeader" descr=" ">
            <a:extLst>
              <a:ext uri="{FF2B5EF4-FFF2-40B4-BE49-F238E27FC236}">
                <a16:creationId xmlns:a16="http://schemas.microsoft.com/office/drawing/2014/main" id="{64075ADE-AFBF-43E2-9963-984E1B7B6632}"/>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7" name="hrSlideMaster332.BlankHeader" descr=" ">
            <a:extLst>
              <a:ext uri="{FF2B5EF4-FFF2-40B4-BE49-F238E27FC236}">
                <a16:creationId xmlns:a16="http://schemas.microsoft.com/office/drawing/2014/main" id="{4BC1620C-0BC1-422A-B1D8-6EC69C925315}"/>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41694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2" y="987428"/>
            <a:ext cx="4629149" cy="4873625"/>
          </a:xfrm>
        </p:spPr>
        <p:txBody>
          <a:bodyPr/>
          <a:lstStyle>
            <a:lvl1pPr>
              <a:defRPr sz="3200"/>
            </a:lvl1pPr>
            <a:lvl2pPr>
              <a:defRPr sz="2800"/>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399"/>
            <a:ext cx="2949178" cy="3811589"/>
          </a:xfrm>
        </p:spPr>
        <p:txBody>
          <a:bodyPr/>
          <a:lstStyle>
            <a:lvl1pPr marL="0" indent="0">
              <a:buNone/>
              <a:defRPr sz="1599"/>
            </a:lvl1pPr>
            <a:lvl2pPr marL="457173" indent="0">
              <a:buNone/>
              <a:defRPr sz="1400"/>
            </a:lvl2pPr>
            <a:lvl3pPr marL="914347" indent="0">
              <a:buNone/>
              <a:defRPr sz="1200"/>
            </a:lvl3pPr>
            <a:lvl4pPr marL="1371519" indent="0">
              <a:buNone/>
              <a:defRPr sz="1000"/>
            </a:lvl4pPr>
            <a:lvl5pPr marL="1828693" indent="0">
              <a:buNone/>
              <a:defRPr sz="1000"/>
            </a:lvl5pPr>
            <a:lvl6pPr marL="2285866" indent="0">
              <a:buNone/>
              <a:defRPr sz="1000"/>
            </a:lvl6pPr>
            <a:lvl7pPr marL="2743040" indent="0">
              <a:buNone/>
              <a:defRPr sz="1000"/>
            </a:lvl7pPr>
            <a:lvl8pPr marL="3200213" indent="0">
              <a:buNone/>
              <a:defRPr sz="1000"/>
            </a:lvl8pPr>
            <a:lvl9pPr marL="365738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6E43A3-E419-48B7-8CD0-9C494F2B0A5B}" type="datetimeFigureOut">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11C59F-295F-47DC-8E2F-2D9493981F9B}" type="slidenum">
              <a:rPr lang="en-CA" smtClean="0"/>
              <a:t>‹#›</a:t>
            </a:fld>
            <a:endParaRPr lang="en-CA"/>
          </a:p>
        </p:txBody>
      </p:sp>
      <p:sp>
        <p:nvSpPr>
          <p:cNvPr id="8" name="hrSlideMaster.Content with Caption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9" name="hrSlideMaster44.Content with CaptionHeader" descr=" ">
            <a:extLst>
              <a:ext uri="{FF2B5EF4-FFF2-40B4-BE49-F238E27FC236}">
                <a16:creationId xmlns:a16="http://schemas.microsoft.com/office/drawing/2014/main" id="{3CAE96E0-F534-4BEC-AAA9-AC803487FC3A}"/>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10" name="hrSlideMaster332.Content with CaptionHeader" descr=" ">
            <a:extLst>
              <a:ext uri="{FF2B5EF4-FFF2-40B4-BE49-F238E27FC236}">
                <a16:creationId xmlns:a16="http://schemas.microsoft.com/office/drawing/2014/main" id="{AD26FE21-FCB5-4D8D-85C2-3F077369C83D}"/>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815193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2" y="987428"/>
            <a:ext cx="4629149" cy="4873625"/>
          </a:xfrm>
        </p:spPr>
        <p:txBody>
          <a:bodyPr anchor="t"/>
          <a:lstStyle>
            <a:lvl1pPr marL="0" indent="0">
              <a:buNone/>
              <a:defRPr sz="3200"/>
            </a:lvl1pPr>
            <a:lvl2pPr marL="457173" indent="0">
              <a:buNone/>
              <a:defRPr sz="2800"/>
            </a:lvl2pPr>
            <a:lvl3pPr marL="914347" indent="0">
              <a:buNone/>
              <a:defRPr sz="2399"/>
            </a:lvl3pPr>
            <a:lvl4pPr marL="1371519" indent="0">
              <a:buNone/>
              <a:defRPr sz="1999"/>
            </a:lvl4pPr>
            <a:lvl5pPr marL="1828693" indent="0">
              <a:buNone/>
              <a:defRPr sz="1999"/>
            </a:lvl5pPr>
            <a:lvl6pPr marL="2285866" indent="0">
              <a:buNone/>
              <a:defRPr sz="1999"/>
            </a:lvl6pPr>
            <a:lvl7pPr marL="2743040" indent="0">
              <a:buNone/>
              <a:defRPr sz="1999"/>
            </a:lvl7pPr>
            <a:lvl8pPr marL="3200213" indent="0">
              <a:buNone/>
              <a:defRPr sz="1999"/>
            </a:lvl8pPr>
            <a:lvl9pPr marL="3657387"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29841" y="2057399"/>
            <a:ext cx="2949178" cy="3811589"/>
          </a:xfrm>
        </p:spPr>
        <p:txBody>
          <a:bodyPr/>
          <a:lstStyle>
            <a:lvl1pPr marL="0" indent="0">
              <a:buNone/>
              <a:defRPr sz="1599"/>
            </a:lvl1pPr>
            <a:lvl2pPr marL="457173" indent="0">
              <a:buNone/>
              <a:defRPr sz="1400"/>
            </a:lvl2pPr>
            <a:lvl3pPr marL="914347" indent="0">
              <a:buNone/>
              <a:defRPr sz="1200"/>
            </a:lvl3pPr>
            <a:lvl4pPr marL="1371519" indent="0">
              <a:buNone/>
              <a:defRPr sz="1000"/>
            </a:lvl4pPr>
            <a:lvl5pPr marL="1828693" indent="0">
              <a:buNone/>
              <a:defRPr sz="1000"/>
            </a:lvl5pPr>
            <a:lvl6pPr marL="2285866" indent="0">
              <a:buNone/>
              <a:defRPr sz="1000"/>
            </a:lvl6pPr>
            <a:lvl7pPr marL="2743040" indent="0">
              <a:buNone/>
              <a:defRPr sz="1000"/>
            </a:lvl7pPr>
            <a:lvl8pPr marL="3200213" indent="0">
              <a:buNone/>
              <a:defRPr sz="1000"/>
            </a:lvl8pPr>
            <a:lvl9pPr marL="365738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6E43A3-E419-48B7-8CD0-9C494F2B0A5B}" type="datetimeFigureOut">
              <a:rPr lang="en-CA" smtClean="0"/>
              <a:t>2022-04-26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11C59F-295F-47DC-8E2F-2D9493981F9B}" type="slidenum">
              <a:rPr lang="en-CA" smtClean="0"/>
              <a:t>‹#›</a:t>
            </a:fld>
            <a:endParaRPr lang="en-CA"/>
          </a:p>
        </p:txBody>
      </p:sp>
      <p:sp>
        <p:nvSpPr>
          <p:cNvPr id="8" name="hrSlideMaster.Picture with Caption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9" name="hrSlideMaster44.Picture with CaptionHeader" descr=" ">
            <a:extLst>
              <a:ext uri="{FF2B5EF4-FFF2-40B4-BE49-F238E27FC236}">
                <a16:creationId xmlns:a16="http://schemas.microsoft.com/office/drawing/2014/main" id="{45D4C969-0768-4549-80F7-5AC6A9C877BC}"/>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10" name="hrSlideMaster332.Picture with CaptionHeader" descr=" ">
            <a:extLst>
              <a:ext uri="{FF2B5EF4-FFF2-40B4-BE49-F238E27FC236}">
                <a16:creationId xmlns:a16="http://schemas.microsoft.com/office/drawing/2014/main" id="{5816E69C-67C6-451D-BD24-D1D6171B816A}"/>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466994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E43A3-E419-48B7-8CD0-9C494F2B0A5B}"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11C59F-295F-47DC-8E2F-2D9493981F9B}" type="slidenum">
              <a:rPr lang="en-CA" smtClean="0"/>
              <a:t>‹#›</a:t>
            </a:fld>
            <a:endParaRPr lang="en-CA"/>
          </a:p>
        </p:txBody>
      </p:sp>
      <p:sp>
        <p:nvSpPr>
          <p:cNvPr id="7" name="hrSlideMaster.Title and Vertical TextHeader" descr=" "/>
          <p:cNvSpPr txBox="1"/>
          <p:nvPr userDrawn="1"/>
        </p:nvSpPr>
        <p:spPr>
          <a:xfrm>
            <a:off x="0" y="0"/>
            <a:ext cx="9144000" cy="266676"/>
          </a:xfrm>
          <a:prstGeom prst="rect">
            <a:avLst/>
          </a:prstGeom>
          <a:noFill/>
        </p:spPr>
        <p:txBody>
          <a:bodyPr vert="horz" rtlCol="0">
            <a:spAutoFit/>
          </a:bodyPr>
          <a:lstStyle/>
          <a:p>
            <a:pPr algn="r"/>
            <a:r>
              <a:rPr lang="en-CA" sz="1133" b="0" i="0" u="none" baseline="0">
                <a:solidFill>
                  <a:srgbClr val="000000"/>
                </a:solidFill>
                <a:latin typeface="Microsoft Sans Serif" panose="020B0604020202020204" pitchFamily="34" charset="0"/>
              </a:rPr>
              <a:t> </a:t>
            </a:r>
          </a:p>
        </p:txBody>
      </p:sp>
      <p:sp>
        <p:nvSpPr>
          <p:cNvPr id="8" name="hrSlideMaster44.Title and Vertical TextHeader" descr=" ">
            <a:extLst>
              <a:ext uri="{FF2B5EF4-FFF2-40B4-BE49-F238E27FC236}">
                <a16:creationId xmlns:a16="http://schemas.microsoft.com/office/drawing/2014/main" id="{0F91D6B1-184E-434B-8152-50CCF55C9D62}"/>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
        <p:nvSpPr>
          <p:cNvPr id="9" name="hrSlideMaster332.Title and Vertical TextHeader" descr=" ">
            <a:extLst>
              <a:ext uri="{FF2B5EF4-FFF2-40B4-BE49-F238E27FC236}">
                <a16:creationId xmlns:a16="http://schemas.microsoft.com/office/drawing/2014/main" id="{0F325AF8-A251-4A8E-B417-8A54050E3227}"/>
              </a:ext>
            </a:extLst>
          </p:cNvPr>
          <p:cNvSpPr txBox="1"/>
          <p:nvPr userDrawn="1"/>
        </p:nvSpPr>
        <p:spPr>
          <a:xfrm>
            <a:off x="0" y="0"/>
            <a:ext cx="9144000" cy="223138"/>
          </a:xfrm>
          <a:prstGeom prst="rect">
            <a:avLst/>
          </a:prstGeom>
          <a:noFill/>
        </p:spPr>
        <p:txBody>
          <a:bodyPr vert="horz" rtlCol="0">
            <a:spAutoFit/>
          </a:bodyPr>
          <a:lstStyle/>
          <a:p>
            <a:pPr algn="r"/>
            <a:r>
              <a:rPr lang="fr-CA"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379896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4"/>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4"/>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E43A3-E419-48B7-8CD0-9C494F2B0A5B}" type="datetimeFigureOut">
              <a:rPr lang="en-CA" smtClean="0"/>
              <a:t>2022-04-26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11C59F-295F-47DC-8E2F-2D9493981F9B}" type="slidenum">
              <a:rPr lang="en-CA" smtClean="0"/>
              <a:t>‹#›</a:t>
            </a:fld>
            <a:endParaRPr lang="en-CA"/>
          </a:p>
        </p:txBody>
      </p:sp>
    </p:spTree>
    <p:extLst>
      <p:ext uri="{BB962C8B-B14F-4D97-AF65-F5344CB8AC3E}">
        <p14:creationId xmlns:p14="http://schemas.microsoft.com/office/powerpoint/2010/main" val="196887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68867" y="1941161"/>
            <a:ext cx="7112000"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68866" y="4524375"/>
            <a:ext cx="7112001"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66600" y="4424288"/>
            <a:ext cx="730715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36449" y="544182"/>
            <a:ext cx="82548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5249" y="6356350"/>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5600" y="248400"/>
            <a:ext cx="2154461" cy="215999"/>
          </a:xfrm>
          <a:prstGeom prst="rect">
            <a:avLst/>
          </a:prstGeom>
          <a:noFill/>
          <a:extLst>
            <a:ext uri="{909E8E84-426E-40DD-AFC4-6F175D3DCCD1}">
              <a14:hiddenFill xmlns:a14="http://schemas.microsoft.com/office/drawing/2010/main">
                <a:solidFill>
                  <a:srgbClr val="FFFFFF"/>
                </a:solidFill>
              </a14:hiddenFill>
            </a:ext>
          </a:extLst>
        </p:spPr>
      </p:pic>
      <p:sp>
        <p:nvSpPr>
          <p:cNvPr id="4" name="hrSlideMaster.Title Slide full imageHeader" descr=" ">
            <a:extLst>
              <a:ext uri="{FF2B5EF4-FFF2-40B4-BE49-F238E27FC236}">
                <a16:creationId xmlns:a16="http://schemas.microsoft.com/office/drawing/2014/main" id="{0656611E-9D61-4860-ABE1-3A21F603C974}"/>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8702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solidFill>
                  <a:srgbClr val="0082C9"/>
                </a:solidFill>
                <a:latin typeface="Century Gothic" pitchFamily="34" charset="0"/>
              </a:defRPr>
            </a:lvl1pPr>
          </a:lstStyle>
          <a:p>
            <a:r>
              <a:rPr lang="en-CA"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 name="hrSlideMaster.Section HeaderHeader" descr=" ">
            <a:extLst>
              <a:ext uri="{FF2B5EF4-FFF2-40B4-BE49-F238E27FC236}">
                <a16:creationId xmlns:a16="http://schemas.microsoft.com/office/drawing/2014/main" id="{886C8546-896B-4575-B88B-913A08E9E3C0}"/>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034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
        <p:nvSpPr>
          <p:cNvPr id="5" name="hrSlideMaster.Two ContentHeader" descr=" ">
            <a:extLst>
              <a:ext uri="{FF2B5EF4-FFF2-40B4-BE49-F238E27FC236}">
                <a16:creationId xmlns:a16="http://schemas.microsoft.com/office/drawing/2014/main" id="{AAFC9C11-22AF-4A62-B184-D77BEF077037}"/>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041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922838" y="2805113"/>
            <a:ext cx="4221162"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userDrawn="1"/>
        </p:nvSpPr>
        <p:spPr>
          <a:xfrm>
            <a:off x="9029700" y="2805113"/>
            <a:ext cx="114300" cy="3119437"/>
          </a:xfrm>
          <a:prstGeom prst="rect">
            <a:avLst/>
          </a:prstGeom>
          <a:solidFill>
            <a:srgbClr val="0082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0082C9"/>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5177693" y="3057770"/>
            <a:ext cx="3651494"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
        <p:nvSpPr>
          <p:cNvPr id="4" name="hrSlideMaster.2_Two ContentHeader" descr=" ">
            <a:extLst>
              <a:ext uri="{FF2B5EF4-FFF2-40B4-BE49-F238E27FC236}">
                <a16:creationId xmlns:a16="http://schemas.microsoft.com/office/drawing/2014/main" id="{A0CEA712-BB4B-4A02-A119-78678765A457}"/>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91881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4922838" y="1600201"/>
            <a:ext cx="3798887"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5167923" y="1944078"/>
            <a:ext cx="3553802"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325363" y="5866131"/>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rSlideMaster.4_Two ContentHeader" descr=" ">
            <a:extLst>
              <a:ext uri="{FF2B5EF4-FFF2-40B4-BE49-F238E27FC236}">
                <a16:creationId xmlns:a16="http://schemas.microsoft.com/office/drawing/2014/main" id="{18D56BD9-F472-48C6-ACD4-F676170D0BE4}"/>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04656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57200" y="3995738"/>
            <a:ext cx="8264525"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1"/>
            <a:ext cx="8229600" cy="2157607"/>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605692" y="4140741"/>
            <a:ext cx="8116033"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007363" y="56502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rSlideMaster.3_Two ContentHeader" descr=" ">
            <a:extLst>
              <a:ext uri="{FF2B5EF4-FFF2-40B4-BE49-F238E27FC236}">
                <a16:creationId xmlns:a16="http://schemas.microsoft.com/office/drawing/2014/main" id="{F5E467F2-DA62-45C3-B2A3-E3E21CD27EAF}"/>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57376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
        <p:nvSpPr>
          <p:cNvPr id="7" name="hrSlideMaster.ComparisonHeader" descr=" ">
            <a:extLst>
              <a:ext uri="{FF2B5EF4-FFF2-40B4-BE49-F238E27FC236}">
                <a16:creationId xmlns:a16="http://schemas.microsoft.com/office/drawing/2014/main" id="{429823F5-F21B-4A15-B7A7-9FAD54E1AABD}"/>
              </a:ext>
            </a:extLst>
          </p:cNvPr>
          <p:cNvSpPr txBox="1"/>
          <p:nvPr userDrawn="1"/>
        </p:nvSpPr>
        <p:spPr>
          <a:xfrm>
            <a:off x="0" y="0"/>
            <a:ext cx="9144000" cy="223138"/>
          </a:xfrm>
          <a:prstGeom prst="rect">
            <a:avLst/>
          </a:prstGeom>
          <a:noFill/>
        </p:spPr>
        <p:txBody>
          <a:bodyPr vert="horz" wrap="square" rtlCol="0">
            <a:spAutoFit/>
          </a:bodyPr>
          <a:lstStyle/>
          <a:p>
            <a:pPr algn="r"/>
            <a:r>
              <a:rPr lang="fr-CA" sz="850" b="0" i="0" u="none" baseline="0">
                <a:solidFill>
                  <a:srgbClr val="000000"/>
                </a:solidFill>
                <a:latin typeface="Microsoft Sans Serif" panose="020B0604020202020204" pitchFamily="34" charset="0"/>
              </a:rPr>
              <a:t> </a:t>
            </a:r>
            <a:endParaRPr lang="fr-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672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274638"/>
            <a:ext cx="82296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a:t>Click to edit Master title style</a:t>
            </a:r>
            <a:endParaRPr lang="en-US" altLang="en-US" dirty="0"/>
          </a:p>
        </p:txBody>
      </p:sp>
      <p:sp>
        <p:nvSpPr>
          <p:cNvPr id="1027" name="Text Placeholder 2"/>
          <p:cNvSpPr>
            <a:spLocks noGrp="1"/>
          </p:cNvSpPr>
          <p:nvPr>
            <p:ph type="body" idx="1"/>
          </p:nvPr>
        </p:nvSpPr>
        <p:spPr bwMode="auto">
          <a:xfrm>
            <a:off x="457200" y="1436688"/>
            <a:ext cx="82296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6" name="Slide Number Placeholder 5"/>
          <p:cNvSpPr>
            <a:spLocks noGrp="1"/>
          </p:cNvSpPr>
          <p:nvPr>
            <p:ph type="sldNum" sz="quarter" idx="4"/>
          </p:nvPr>
        </p:nvSpPr>
        <p:spPr>
          <a:xfrm>
            <a:off x="457200" y="6356350"/>
            <a:ext cx="98266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75" r:id="rId15"/>
    <p:sldLayoutId id="2147483976" r:id="rId16"/>
    <p:sldLayoutId id="2147483977" r:id="rId17"/>
    <p:sldLayoutId id="2147483978" r:id="rId18"/>
  </p:sldLayoutIdLst>
  <p:hf hdr="0"/>
  <p:txStyles>
    <p:title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0082C9"/>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0082C9"/>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0082C9"/>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0082C9"/>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0082C9"/>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6"/>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E43A3-E419-48B7-8CD0-9C494F2B0A5B}" type="datetimeFigureOut">
              <a:rPr lang="en-CA" smtClean="0"/>
              <a:t>2022-04-26</a:t>
            </a:fld>
            <a:endParaRPr lang="en-CA"/>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1C59F-295F-47DC-8E2F-2D9493981F9B}" type="slidenum">
              <a:rPr lang="en-CA" smtClean="0"/>
              <a:t>‹#›</a:t>
            </a:fld>
            <a:endParaRPr lang="en-CA"/>
          </a:p>
        </p:txBody>
      </p:sp>
    </p:spTree>
    <p:extLst>
      <p:ext uri="{BB962C8B-B14F-4D97-AF65-F5344CB8AC3E}">
        <p14:creationId xmlns:p14="http://schemas.microsoft.com/office/powerpoint/2010/main" val="418993369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9143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image" Target="../media/image19.png"/><Relationship Id="rId2" Type="http://schemas.openxmlformats.org/officeDocument/2006/relationships/tags" Target="../tags/tag67.xml"/><Relationship Id="rId16" Type="http://schemas.openxmlformats.org/officeDocument/2006/relationships/image" Target="../media/image7.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image" Target="../media/image18.png"/><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notesSlide" Target="../notesSlides/notesSlide9.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slideLayout" Target="../slideLayouts/slideLayout1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image" Target="../media/image20.png"/><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diagramData" Target="../diagrams/data1.xml"/><Relationship Id="rId18" Type="http://schemas.openxmlformats.org/officeDocument/2006/relationships/image" Target="../media/image22.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7.png"/><Relationship Id="rId17" Type="http://schemas.microsoft.com/office/2007/relationships/diagramDrawing" Target="../diagrams/drawing1.xml"/><Relationship Id="rId2" Type="http://schemas.openxmlformats.org/officeDocument/2006/relationships/tags" Target="../tags/tag90.xml"/><Relationship Id="rId16" Type="http://schemas.openxmlformats.org/officeDocument/2006/relationships/diagramColors" Target="../diagrams/colors1.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10.xml"/><Relationship Id="rId5" Type="http://schemas.openxmlformats.org/officeDocument/2006/relationships/tags" Target="../tags/tag93.xml"/><Relationship Id="rId15" Type="http://schemas.openxmlformats.org/officeDocument/2006/relationships/diagramQuickStyle" Target="../diagrams/quickStyle1.xml"/><Relationship Id="rId10" Type="http://schemas.openxmlformats.org/officeDocument/2006/relationships/slideLayout" Target="../slideLayouts/slideLayout2.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7.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23.PNG"/><Relationship Id="rId5" Type="http://schemas.openxmlformats.org/officeDocument/2006/relationships/tags" Target="../tags/tag102.xml"/><Relationship Id="rId10" Type="http://schemas.openxmlformats.org/officeDocument/2006/relationships/notesSlide" Target="../notesSlides/notesSlide11.xml"/><Relationship Id="rId4" Type="http://schemas.openxmlformats.org/officeDocument/2006/relationships/tags" Target="../tags/tag101.xml"/><Relationship Id="rId9"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7.png"/><Relationship Id="rId5" Type="http://schemas.openxmlformats.org/officeDocument/2006/relationships/tags" Target="../tags/tag12.xml"/><Relationship Id="rId10" Type="http://schemas.openxmlformats.org/officeDocument/2006/relationships/notesSlide" Target="../notesSlides/notesSlide2.xml"/><Relationship Id="rId4" Type="http://schemas.openxmlformats.org/officeDocument/2006/relationships/tags" Target="../tags/tag11.xml"/><Relationship Id="rId9"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7.png"/><Relationship Id="rId4" Type="http://schemas.openxmlformats.org/officeDocument/2006/relationships/tags" Target="../tags/tag19.xml"/><Relationship Id="rId9"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0.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notesSlide" Target="../notesSlides/notesSlide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Layout" Target="../slideLayouts/slideLayout11.xml"/><Relationship Id="rId18" Type="http://schemas.openxmlformats.org/officeDocument/2006/relationships/image" Target="../media/image13.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image" Target="../media/image12.png"/><Relationship Id="rId2" Type="http://schemas.openxmlformats.org/officeDocument/2006/relationships/tags" Target="../tags/tag34.xml"/><Relationship Id="rId16" Type="http://schemas.openxmlformats.org/officeDocument/2006/relationships/image" Target="../media/image7.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11.tmp"/><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14.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6.xml"/><Relationship Id="rId5" Type="http://schemas.openxmlformats.org/officeDocument/2006/relationships/tags" Target="../tags/tag49.xml"/><Relationship Id="rId10" Type="http://schemas.openxmlformats.org/officeDocument/2006/relationships/slideLayout" Target="../slideLayouts/slideLayout2.xml"/><Relationship Id="rId4" Type="http://schemas.openxmlformats.org/officeDocument/2006/relationships/tags" Target="../tags/tag48.xml"/><Relationship Id="rId9" Type="http://schemas.openxmlformats.org/officeDocument/2006/relationships/tags" Target="../tags/tag53.xml"/></Relationships>
</file>

<file path=ppt/slides/_rels/slide9.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slideLayout" Target="../slideLayouts/slideLayout2.xml"/><Relationship Id="rId18" Type="http://schemas.openxmlformats.org/officeDocument/2006/relationships/image" Target="../media/image17.tmp"/><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image" Target="../media/image16.png"/><Relationship Id="rId2" Type="http://schemas.openxmlformats.org/officeDocument/2006/relationships/tags" Target="../tags/tag55.xml"/><Relationship Id="rId16" Type="http://schemas.openxmlformats.org/officeDocument/2006/relationships/image" Target="../media/image7.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image" Target="../media/image15.png"/><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62" t="20717" r="184" b="14147"/>
          <a:stretch/>
        </p:blipFill>
        <p:spPr>
          <a:xfrm>
            <a:off x="435600" y="712047"/>
            <a:ext cx="8254800" cy="5414433"/>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5223" t="13960" r="24918" b="35829"/>
          <a:stretch/>
        </p:blipFill>
        <p:spPr>
          <a:xfrm>
            <a:off x="435600" y="712590"/>
            <a:ext cx="8254800" cy="5413348"/>
          </a:xfrm>
          <a:prstGeom prst="rect">
            <a:avLst/>
          </a:prstGeom>
        </p:spPr>
      </p:pic>
      <p:sp>
        <p:nvSpPr>
          <p:cNvPr id="10" name="Rectangle 9">
            <a:extLst>
              <a:ext uri="{C183D7F6-B498-43B3-948B-1728B52AA6E4}">
                <adec:decorative xmlns:adec="http://schemas.microsoft.com/office/drawing/2017/decorative" val="1"/>
              </a:ext>
            </a:extLst>
          </p:cNvPr>
          <p:cNvSpPr/>
          <p:nvPr/>
        </p:nvSpPr>
        <p:spPr>
          <a:xfrm>
            <a:off x="435599" y="3720720"/>
            <a:ext cx="8254799" cy="2046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dirty="0"/>
          </a:p>
        </p:txBody>
      </p:sp>
      <p:sp>
        <p:nvSpPr>
          <p:cNvPr id="26629" name="Title 5"/>
          <p:cNvSpPr>
            <a:spLocks noGrp="1"/>
          </p:cNvSpPr>
          <p:nvPr>
            <p:ph type="ctrTitle"/>
          </p:nvPr>
        </p:nvSpPr>
        <p:spPr>
          <a:xfrm>
            <a:off x="650752" y="3720783"/>
            <a:ext cx="8039648" cy="1023937"/>
          </a:xfrm>
        </p:spPr>
        <p:txBody>
          <a:bodyPr>
            <a:noAutofit/>
          </a:bodyPr>
          <a:lstStyle/>
          <a:p>
            <a:r>
              <a:rPr lang="fr-CA" altLang="en-US" dirty="0">
                <a:solidFill>
                  <a:srgbClr val="157AC0"/>
                </a:solidFill>
                <a:ea typeface="ヒラギノ角ゴ Pro W3" pitchFamily="127" charset="-128"/>
              </a:rPr>
              <a:t>Projet de refonte de la dotation</a:t>
            </a:r>
          </a:p>
        </p:txBody>
      </p:sp>
      <p:sp>
        <p:nvSpPr>
          <p:cNvPr id="26630" name="Subtitle 6"/>
          <p:cNvSpPr>
            <a:spLocks noGrp="1"/>
          </p:cNvSpPr>
          <p:nvPr>
            <p:ph type="subTitle" idx="1"/>
          </p:nvPr>
        </p:nvSpPr>
        <p:spPr>
          <a:xfrm>
            <a:off x="668338" y="4949807"/>
            <a:ext cx="6900862" cy="817200"/>
          </a:xfrm>
        </p:spPr>
        <p:txBody>
          <a:bodyPr>
            <a:normAutofit/>
          </a:bodyPr>
          <a:lstStyle/>
          <a:p>
            <a:r>
              <a:rPr lang="fr-CA" altLang="en-US" sz="2000" dirty="0">
                <a:ea typeface="ヒラギノ角ゴ Pro W3" pitchFamily="127" charset="-128"/>
              </a:rPr>
              <a:t>Agence du revenu du Canada – </a:t>
            </a:r>
            <a:br>
              <a:rPr lang="fr-CA" altLang="en-US" sz="2000" dirty="0">
                <a:ea typeface="ヒラギノ角ゴ Pro W3" pitchFamily="127" charset="-128"/>
              </a:rPr>
            </a:br>
            <a:r>
              <a:rPr lang="fr-CA" altLang="en-US" sz="2000" dirty="0">
                <a:ea typeface="ヒラギノ角ゴ Pro W3" pitchFamily="127" charset="-128"/>
              </a:rPr>
              <a:t>Direction générale des ressources humaines</a:t>
            </a:r>
          </a:p>
        </p:txBody>
      </p:sp>
      <p:sp>
        <p:nvSpPr>
          <p:cNvPr id="26626" name="Slide Number Placeholder 5">
            <a:extLst>
              <a:ext uri="{C183D7F6-B498-43B3-948B-1728B52AA6E4}">
                <adec:decorative xmlns:adec="http://schemas.microsoft.com/office/drawing/2017/decorative" val="1"/>
              </a:ext>
            </a:extLst>
          </p:cNvPr>
          <p:cNvSpPr>
            <a:spLocks noGrp="1"/>
          </p:cNvSpPr>
          <p:nvPr>
            <p:ph type="sldNum" sz="quarter" idx="12"/>
          </p:nvPr>
        </p:nvSpPr>
        <p:spPr bwMode="auto">
          <a:xfrm>
            <a:off x="-4976813" y="7416800"/>
            <a:ext cx="982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pitchFamily="127" charset="-128"/>
              </a:defRPr>
            </a:lvl1pPr>
            <a:lvl2pPr marL="742950" indent="-285750" eaLnBrk="0" hangingPunct="0">
              <a:defRPr sz="2400">
                <a:solidFill>
                  <a:schemeClr val="tx1"/>
                </a:solidFill>
                <a:latin typeface="Calibri" panose="020F0502020204030204" pitchFamily="34" charset="0"/>
                <a:ea typeface="ヒラギノ角ゴ Pro W3" pitchFamily="127" charset="-128"/>
              </a:defRPr>
            </a:lvl2pPr>
            <a:lvl3pPr marL="1143000" indent="-228600" eaLnBrk="0" hangingPunct="0">
              <a:defRPr sz="2400">
                <a:solidFill>
                  <a:schemeClr val="tx1"/>
                </a:solidFill>
                <a:latin typeface="Calibri" panose="020F0502020204030204" pitchFamily="34" charset="0"/>
                <a:ea typeface="ヒラギノ角ゴ Pro W3" pitchFamily="127" charset="-128"/>
              </a:defRPr>
            </a:lvl3pPr>
            <a:lvl4pPr marL="1600200" indent="-228600" eaLnBrk="0" hangingPunct="0">
              <a:defRPr sz="2400">
                <a:solidFill>
                  <a:schemeClr val="tx1"/>
                </a:solidFill>
                <a:latin typeface="Calibri" panose="020F0502020204030204" pitchFamily="34" charset="0"/>
                <a:ea typeface="ヒラギノ角ゴ Pro W3" pitchFamily="127" charset="-128"/>
              </a:defRPr>
            </a:lvl4pPr>
            <a:lvl5pPr marL="2057400" indent="-228600" eaLnBrk="0" hangingPunct="0">
              <a:defRPr sz="2400">
                <a:solidFill>
                  <a:schemeClr val="tx1"/>
                </a:solidFill>
                <a:latin typeface="Calibri" panose="020F0502020204030204"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9pPr>
          </a:lstStyle>
          <a:p>
            <a:pPr eaLnBrk="1" hangingPunct="1"/>
            <a:fld id="{03D4ADAF-039D-454F-9A17-48D0687AB1E5}" type="slidenum">
              <a:rPr lang="en-US" altLang="en-US" sz="1200">
                <a:solidFill>
                  <a:srgbClr val="7F7F7F"/>
                </a:solidFill>
                <a:latin typeface="Century Gothic" panose="020B0502020202020204" pitchFamily="34" charset="0"/>
              </a:rPr>
              <a:pPr eaLnBrk="1" hangingPunct="1"/>
              <a:t>1</a:t>
            </a:fld>
            <a:endParaRPr lang="en-US" altLang="en-US" sz="1200" dirty="0">
              <a:solidFill>
                <a:srgbClr val="7F7F7F"/>
              </a:solidFill>
              <a:latin typeface="Century Gothic" panose="020B0502020202020204" pitchFamily="34" charset="0"/>
            </a:endParaRPr>
          </a:p>
        </p:txBody>
      </p:sp>
      <p:pic>
        <p:nvPicPr>
          <p:cNvPr id="14" name="Picture 7">
            <a:extLs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668338" y="4851008"/>
            <a:ext cx="690086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08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C183D7F6-B498-43B3-948B-1728B52AA6E4}">
                <adec:decorative xmlns:adec="http://schemas.microsoft.com/office/drawing/2017/decorative" val="0"/>
              </a:ext>
            </a:extLst>
          </p:cNvPr>
          <p:cNvSpPr>
            <a:spLocks noGrp="1"/>
          </p:cNvSpPr>
          <p:nvPr>
            <p:ph type="title"/>
            <p:custDataLst>
              <p:tags r:id="rId1"/>
            </p:custDataLst>
          </p:nvPr>
        </p:nvSpPr>
        <p:spPr>
          <a:xfrm>
            <a:off x="687565" y="835224"/>
            <a:ext cx="5185978" cy="951013"/>
          </a:xfrm>
        </p:spPr>
        <p:txBody>
          <a:bodyPr>
            <a:normAutofit fontScale="90000"/>
          </a:bodyPr>
          <a:lstStyle/>
          <a:p>
            <a:r>
              <a:rPr lang="fr-CA" sz="4000" b="1" dirty="0">
                <a:solidFill>
                  <a:srgbClr val="0153B6"/>
                </a:solidFill>
              </a:rPr>
              <a:t>Équipe d’acquisition des talents</a:t>
            </a:r>
            <a:br>
              <a:rPr lang="fr-CA" dirty="0">
                <a:solidFill>
                  <a:srgbClr val="0153B6"/>
                </a:solidFill>
              </a:rPr>
            </a:br>
            <a:endParaRPr lang="fr-CA" dirty="0">
              <a:solidFill>
                <a:srgbClr val="0153B6"/>
              </a:solidFill>
            </a:endParaRPr>
          </a:p>
        </p:txBody>
      </p:sp>
      <p:sp>
        <p:nvSpPr>
          <p:cNvPr id="22" name="Rectangle 21">
            <a:extLst>
              <a:ext uri="{C183D7F6-B498-43B3-948B-1728B52AA6E4}">
                <adec:decorative xmlns:adec="http://schemas.microsoft.com/office/drawing/2017/decorative" val="1"/>
              </a:ext>
            </a:extLst>
          </p:cNvPr>
          <p:cNvSpPr/>
          <p:nvPr>
            <p:custDataLst>
              <p:tags r:id="rId2"/>
            </p:custDataLst>
          </p:nvPr>
        </p:nvSpPr>
        <p:spPr>
          <a:xfrm>
            <a:off x="-27814" y="1289360"/>
            <a:ext cx="5141236" cy="634051"/>
          </a:xfrm>
          <a:prstGeom prst="rect">
            <a:avLst/>
          </a:prstGeom>
          <a:solidFill>
            <a:srgbClr val="005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Rectangle 22"/>
          <p:cNvSpPr/>
          <p:nvPr>
            <p:custDataLst>
              <p:tags r:id="rId3"/>
            </p:custDataLst>
          </p:nvPr>
        </p:nvSpPr>
        <p:spPr>
          <a:xfrm>
            <a:off x="797756" y="1344775"/>
            <a:ext cx="4853168" cy="523220"/>
          </a:xfrm>
          <a:prstGeom prst="rect">
            <a:avLst/>
          </a:prstGeom>
        </p:spPr>
        <p:txBody>
          <a:bodyPr wrap="square">
            <a:spAutoFit/>
          </a:bodyPr>
          <a:lstStyle/>
          <a:p>
            <a:pPr marL="0" indent="0">
              <a:spcBef>
                <a:spcPts val="0"/>
              </a:spcBef>
              <a:spcAft>
                <a:spcPts val="1200"/>
              </a:spcAft>
              <a:buNone/>
            </a:pPr>
            <a:r>
              <a:rPr lang="en-US" sz="2800" b="1" dirty="0">
                <a:solidFill>
                  <a:schemeClr val="bg1"/>
                </a:solidFill>
                <a:latin typeface="+mj-lt"/>
              </a:rPr>
              <a:t>Les </a:t>
            </a:r>
            <a:r>
              <a:rPr lang="fr-CA" sz="2800" b="1" dirty="0">
                <a:solidFill>
                  <a:schemeClr val="bg1"/>
                </a:solidFill>
                <a:latin typeface="+mj-lt"/>
              </a:rPr>
              <a:t>réalisations</a:t>
            </a:r>
          </a:p>
        </p:txBody>
      </p:sp>
      <p:pic>
        <p:nvPicPr>
          <p:cNvPr id="3" name="Picture 2" descr="28 individus placés dans des postes difficiles à doter.&#10;&#10;Moyenne de 73 jours pour une nomination (c. 209 jours)&#10;&#10;Réduction de 65% du temps requis pour la dotation"/>
          <p:cNvPicPr>
            <a:picLocks noChangeAspect="1"/>
          </p:cNvPicPr>
          <p:nvPr>
            <p:custDataLst>
              <p:tags r:id="rId4"/>
            </p:custDataLst>
          </p:nvPr>
        </p:nvPicPr>
        <p:blipFill>
          <a:blip r:embed="rId15"/>
          <a:stretch>
            <a:fillRect/>
          </a:stretch>
        </p:blipFill>
        <p:spPr>
          <a:xfrm>
            <a:off x="5019407" y="449204"/>
            <a:ext cx="4124593" cy="1822655"/>
          </a:xfrm>
          <a:prstGeom prst="rect">
            <a:avLst/>
          </a:prstGeom>
        </p:spPr>
      </p:pic>
      <p:sp>
        <p:nvSpPr>
          <p:cNvPr id="26" name="Rectangle 25">
            <a:extLst>
              <a:ext uri="{C183D7F6-B498-43B3-948B-1728B52AA6E4}">
                <adec:decorative xmlns:adec="http://schemas.microsoft.com/office/drawing/2017/decorative" val="1"/>
              </a:ext>
            </a:extLst>
          </p:cNvPr>
          <p:cNvSpPr/>
          <p:nvPr>
            <p:custDataLst>
              <p:tags r:id="rId5"/>
            </p:custDataLst>
          </p:nvPr>
        </p:nvSpPr>
        <p:spPr>
          <a:xfrm>
            <a:off x="4824859" y="2468291"/>
            <a:ext cx="4319141" cy="387872"/>
          </a:xfrm>
          <a:prstGeom prst="rect">
            <a:avLst/>
          </a:prstGeom>
          <a:solidFill>
            <a:srgbClr val="C2E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0" name="Picture 19">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rot="5400000">
            <a:off x="114150" y="171462"/>
            <a:ext cx="573415" cy="573415"/>
          </a:xfrm>
          <a:prstGeom prst="rect">
            <a:avLst/>
          </a:prstGeom>
        </p:spPr>
      </p:pic>
      <p:sp>
        <p:nvSpPr>
          <p:cNvPr id="29" name="Rectangle 28"/>
          <p:cNvSpPr/>
          <p:nvPr>
            <p:custDataLst>
              <p:tags r:id="rId7"/>
            </p:custDataLst>
          </p:nvPr>
        </p:nvSpPr>
        <p:spPr>
          <a:xfrm>
            <a:off x="15710" y="2468291"/>
            <a:ext cx="4387218" cy="387872"/>
          </a:xfrm>
          <a:prstGeom prst="rect">
            <a:avLst/>
          </a:prstGeom>
          <a:solidFill>
            <a:srgbClr val="C2E6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a:solidFill>
                  <a:schemeClr val="tx1"/>
                </a:solidFill>
              </a:rPr>
              <a:t>Un mois après les nominations</a:t>
            </a:r>
          </a:p>
        </p:txBody>
      </p:sp>
      <p:sp>
        <p:nvSpPr>
          <p:cNvPr id="25" name="Rectangle 24"/>
          <p:cNvSpPr/>
          <p:nvPr>
            <p:custDataLst>
              <p:tags r:id="rId8"/>
            </p:custDataLst>
          </p:nvPr>
        </p:nvSpPr>
        <p:spPr>
          <a:xfrm>
            <a:off x="171995" y="2897731"/>
            <a:ext cx="4190339" cy="738664"/>
          </a:xfrm>
          <a:prstGeom prst="rect">
            <a:avLst/>
          </a:prstGeom>
        </p:spPr>
        <p:txBody>
          <a:bodyPr wrap="square">
            <a:spAutoFit/>
          </a:bodyPr>
          <a:lstStyle/>
          <a:p>
            <a:pPr marL="285750" indent="-285750">
              <a:buFont typeface="Arial" panose="020B0604020202020204" pitchFamily="34" charset="0"/>
              <a:buChar char="•"/>
            </a:pPr>
            <a:r>
              <a:rPr lang="fr-CA" sz="1400" dirty="0">
                <a:latin typeface="Century Gothic" panose="020B0502020202020204" pitchFamily="34" charset="0"/>
                <a:ea typeface="Calibri" panose="020F0502020204030204" pitchFamily="34" charset="0"/>
                <a:cs typeface="Times New Roman" panose="02020603050405020304" pitchFamily="18" charset="0"/>
              </a:rPr>
              <a:t>Les gestionnaires et les personnes ayant été embauchées ont évalué leur niveau de satisfaction :</a:t>
            </a:r>
            <a:endParaRPr lang="fr-CA" sz="1400" dirty="0"/>
          </a:p>
        </p:txBody>
      </p:sp>
      <p:pic>
        <p:nvPicPr>
          <p:cNvPr id="7" name="Picture 6" descr="Satisfaction des gestionnaires - 8,7/10&#10;&#10;Satisfaction des candidats - 9,1/10&#10;&#10;Fardeau administratif - 1,6/10"/>
          <p:cNvPicPr>
            <a:picLocks noChangeAspect="1"/>
          </p:cNvPicPr>
          <p:nvPr>
            <p:custDataLst>
              <p:tags r:id="rId9"/>
            </p:custDataLst>
          </p:nvPr>
        </p:nvPicPr>
        <p:blipFill>
          <a:blip r:embed="rId17"/>
          <a:stretch>
            <a:fillRect/>
          </a:stretch>
        </p:blipFill>
        <p:spPr>
          <a:xfrm>
            <a:off x="255952" y="3660807"/>
            <a:ext cx="4048537" cy="1319288"/>
          </a:xfrm>
          <a:prstGeom prst="rect">
            <a:avLst/>
          </a:prstGeom>
        </p:spPr>
      </p:pic>
      <p:sp>
        <p:nvSpPr>
          <p:cNvPr id="16" name="Rectangle 15"/>
          <p:cNvSpPr/>
          <p:nvPr>
            <p:custDataLst>
              <p:tags r:id="rId10"/>
            </p:custDataLst>
          </p:nvPr>
        </p:nvSpPr>
        <p:spPr>
          <a:xfrm>
            <a:off x="4728029" y="2496048"/>
            <a:ext cx="4415971" cy="2540567"/>
          </a:xfrm>
          <a:prstGeom prst="rect">
            <a:avLst/>
          </a:prstGeom>
        </p:spPr>
        <p:txBody>
          <a:bodyPr wrap="square">
            <a:spAutoFit/>
          </a:bodyPr>
          <a:lstStyle/>
          <a:p>
            <a:pPr lvl="0" algn="ctr">
              <a:lnSpc>
                <a:spcPct val="107000"/>
              </a:lnSpc>
              <a:spcBef>
                <a:spcPts val="600"/>
              </a:spcBef>
              <a:spcAft>
                <a:spcPts val="600"/>
              </a:spcAft>
            </a:pPr>
            <a:r>
              <a:rPr lang="en-CA" b="1" dirty="0"/>
              <a:t>Six</a:t>
            </a:r>
            <a:r>
              <a:rPr lang="en-CA" b="1" dirty="0">
                <a:latin typeface="+mn-lt"/>
              </a:rPr>
              <a:t> </a:t>
            </a:r>
            <a:r>
              <a:rPr lang="fr-CA" b="1" dirty="0">
                <a:latin typeface="+mn-lt"/>
              </a:rPr>
              <a:t>mois</a:t>
            </a:r>
            <a:r>
              <a:rPr lang="en-CA" b="1" dirty="0">
                <a:latin typeface="+mn-lt"/>
              </a:rPr>
              <a:t> après les nominations</a:t>
            </a:r>
          </a:p>
          <a:p>
            <a:pPr marL="400050" lvl="0" indent="-285750">
              <a:lnSpc>
                <a:spcPct val="107000"/>
              </a:lnSpc>
              <a:spcBef>
                <a:spcPts val="600"/>
              </a:spcBef>
              <a:spcAft>
                <a:spcPts val="600"/>
              </a:spcAft>
              <a:buFont typeface="Arial" panose="020B0604020202020204" pitchFamily="34" charset="0"/>
              <a:buChar char="•"/>
            </a:pPr>
            <a:r>
              <a:rPr lang="en-CA" sz="1400" dirty="0">
                <a:latin typeface="+mn-lt"/>
                <a:ea typeface="Calibri" panose="020F0502020204030204" pitchFamily="34" charset="0"/>
                <a:cs typeface="Times New Roman" panose="02020603050405020304" pitchFamily="18" charset="0"/>
              </a:rPr>
              <a:t>Les </a:t>
            </a:r>
            <a:r>
              <a:rPr lang="fr-CA" sz="1400" dirty="0">
                <a:latin typeface="+mn-lt"/>
                <a:ea typeface="Calibri" panose="020F0502020204030204" pitchFamily="34" charset="0"/>
                <a:cs typeface="Times New Roman" panose="02020603050405020304" pitchFamily="18" charset="0"/>
              </a:rPr>
              <a:t>gestionnaires</a:t>
            </a:r>
            <a:r>
              <a:rPr lang="en-CA" sz="1400" dirty="0">
                <a:latin typeface="+mn-lt"/>
                <a:ea typeface="Calibri" panose="020F0502020204030204" pitchFamily="34" charset="0"/>
                <a:cs typeface="Times New Roman" panose="02020603050405020304" pitchFamily="18" charset="0"/>
              </a:rPr>
              <a:t> </a:t>
            </a:r>
            <a:r>
              <a:rPr lang="fr-CA" sz="1400" dirty="0">
                <a:latin typeface="+mn-lt"/>
                <a:ea typeface="Calibri" panose="020F0502020204030204" pitchFamily="34" charset="0"/>
                <a:cs typeface="Times New Roman" panose="02020603050405020304" pitchFamily="18" charset="0"/>
              </a:rPr>
              <a:t>ont</a:t>
            </a:r>
            <a:r>
              <a:rPr lang="en-CA" sz="1400" dirty="0">
                <a:latin typeface="+mn-lt"/>
                <a:ea typeface="Calibri" panose="020F0502020204030204" pitchFamily="34" charset="0"/>
                <a:cs typeface="Times New Roman" panose="02020603050405020304" pitchFamily="18" charset="0"/>
              </a:rPr>
              <a:t> </a:t>
            </a:r>
            <a:r>
              <a:rPr lang="fr-CA" sz="1400" dirty="0">
                <a:latin typeface="+mn-lt"/>
                <a:ea typeface="Calibri" panose="020F0502020204030204" pitchFamily="34" charset="0"/>
                <a:cs typeface="Times New Roman" panose="02020603050405020304" pitchFamily="18" charset="0"/>
              </a:rPr>
              <a:t>exprimé</a:t>
            </a:r>
            <a:r>
              <a:rPr lang="en-CA" sz="1400" dirty="0">
                <a:latin typeface="+mn-lt"/>
                <a:ea typeface="Calibri" panose="020F0502020204030204" pitchFamily="34" charset="0"/>
                <a:cs typeface="Times New Roman" panose="02020603050405020304" pitchFamily="18" charset="0"/>
              </a:rPr>
              <a:t> un </a:t>
            </a:r>
            <a:r>
              <a:rPr lang="fr-CA" sz="1400" dirty="0">
                <a:latin typeface="+mn-lt"/>
                <a:ea typeface="Calibri" panose="020F0502020204030204" pitchFamily="34" charset="0"/>
                <a:cs typeface="Times New Roman" panose="02020603050405020304" pitchFamily="18" charset="0"/>
              </a:rPr>
              <a:t>niveau</a:t>
            </a:r>
            <a:r>
              <a:rPr lang="en-CA" sz="1400" dirty="0">
                <a:latin typeface="+mn-lt"/>
                <a:ea typeface="Calibri" panose="020F0502020204030204" pitchFamily="34" charset="0"/>
                <a:cs typeface="Times New Roman" panose="02020603050405020304" pitchFamily="18" charset="0"/>
              </a:rPr>
              <a:t> de </a:t>
            </a:r>
            <a:r>
              <a:rPr lang="en-CA" sz="1400" b="1" dirty="0">
                <a:solidFill>
                  <a:srgbClr val="0092FF"/>
                </a:solidFill>
                <a:ea typeface="Calibri" panose="020F0502020204030204" pitchFamily="34" charset="0"/>
                <a:cs typeface="Times New Roman" panose="02020603050405020304" pitchFamily="18" charset="0"/>
              </a:rPr>
              <a:t>satisfaction</a:t>
            </a:r>
            <a:r>
              <a:rPr lang="en-CA" sz="1400" dirty="0">
                <a:latin typeface="+mn-lt"/>
                <a:ea typeface="Calibri" panose="020F0502020204030204" pitchFamily="34" charset="0"/>
                <a:cs typeface="Times New Roman" panose="02020603050405020304" pitchFamily="18" charset="0"/>
              </a:rPr>
              <a:t> </a:t>
            </a:r>
            <a:r>
              <a:rPr lang="fr-CA" sz="1400" b="1" dirty="0">
                <a:solidFill>
                  <a:srgbClr val="0092FF"/>
                </a:solidFill>
                <a:latin typeface="+mn-lt"/>
                <a:ea typeface="Calibri" panose="020F0502020204030204" pitchFamily="34" charset="0"/>
                <a:cs typeface="Times New Roman" panose="02020603050405020304" pitchFamily="18" charset="0"/>
              </a:rPr>
              <a:t>extrêmement</a:t>
            </a:r>
            <a:r>
              <a:rPr lang="en-CA" sz="1400" b="1" dirty="0">
                <a:solidFill>
                  <a:srgbClr val="0092FF"/>
                </a:solidFill>
                <a:latin typeface="+mn-lt"/>
                <a:ea typeface="Calibri" panose="020F0502020204030204" pitchFamily="34" charset="0"/>
                <a:cs typeface="Times New Roman" panose="02020603050405020304" pitchFamily="18" charset="0"/>
              </a:rPr>
              <a:t> </a:t>
            </a:r>
            <a:r>
              <a:rPr lang="fr-CA" sz="1400" b="1" dirty="0">
                <a:solidFill>
                  <a:srgbClr val="0092FF"/>
                </a:solidFill>
                <a:latin typeface="+mn-lt"/>
                <a:ea typeface="Calibri" panose="020F0502020204030204" pitchFamily="34" charset="0"/>
                <a:cs typeface="Times New Roman" panose="02020603050405020304" pitchFamily="18" charset="0"/>
              </a:rPr>
              <a:t>élevé</a:t>
            </a:r>
            <a:r>
              <a:rPr lang="en-CA" sz="1400" dirty="0">
                <a:latin typeface="+mn-lt"/>
                <a:ea typeface="Calibri" panose="020F0502020204030204" pitchFamily="34" charset="0"/>
                <a:cs typeface="Times New Roman" panose="02020603050405020304" pitchFamily="18" charset="0"/>
              </a:rPr>
              <a:t> à </a:t>
            </a:r>
            <a:r>
              <a:rPr lang="fr-CA" sz="1400" dirty="0">
                <a:latin typeface="+mn-lt"/>
                <a:ea typeface="Calibri" panose="020F0502020204030204" pitchFamily="34" charset="0"/>
                <a:cs typeface="Times New Roman" panose="02020603050405020304" pitchFamily="18" charset="0"/>
              </a:rPr>
              <a:t>l’égard</a:t>
            </a:r>
            <a:r>
              <a:rPr lang="en-CA" sz="1400" dirty="0">
                <a:latin typeface="+mn-lt"/>
                <a:ea typeface="Calibri" panose="020F0502020204030204" pitchFamily="34" charset="0"/>
                <a:cs typeface="Times New Roman" panose="02020603050405020304" pitchFamily="18" charset="0"/>
              </a:rPr>
              <a:t> de la </a:t>
            </a:r>
            <a:r>
              <a:rPr lang="fr-CA" sz="1400" b="1" dirty="0">
                <a:solidFill>
                  <a:srgbClr val="0092FF"/>
                </a:solidFill>
                <a:latin typeface="+mn-lt"/>
                <a:ea typeface="Calibri" panose="020F0502020204030204" pitchFamily="34" charset="0"/>
                <a:cs typeface="Times New Roman" panose="02020603050405020304" pitchFamily="18" charset="0"/>
              </a:rPr>
              <a:t>qualité</a:t>
            </a:r>
            <a:r>
              <a:rPr lang="en-CA" sz="1400" b="1" dirty="0">
                <a:solidFill>
                  <a:srgbClr val="0092FF"/>
                </a:solidFill>
                <a:latin typeface="+mn-lt"/>
                <a:ea typeface="Calibri" panose="020F0502020204030204" pitchFamily="34" charset="0"/>
                <a:cs typeface="Times New Roman" panose="02020603050405020304" pitchFamily="18" charset="0"/>
              </a:rPr>
              <a:t> de </a:t>
            </a:r>
            <a:r>
              <a:rPr lang="fr-CA" sz="1400" b="1" dirty="0">
                <a:solidFill>
                  <a:srgbClr val="0092FF"/>
                </a:solidFill>
                <a:latin typeface="+mn-lt"/>
                <a:ea typeface="Calibri" panose="020F0502020204030204" pitchFamily="34" charset="0"/>
                <a:cs typeface="Times New Roman" panose="02020603050405020304" pitchFamily="18" charset="0"/>
              </a:rPr>
              <a:t>l’embauche </a:t>
            </a:r>
            <a:r>
              <a:rPr lang="en-CA" sz="1400" dirty="0">
                <a:solidFill>
                  <a:srgbClr val="0092FF"/>
                </a:solidFill>
                <a:latin typeface="+mn-lt"/>
                <a:ea typeface="Calibri" panose="020F0502020204030204" pitchFamily="34" charset="0"/>
                <a:cs typeface="Times New Roman" panose="02020603050405020304" pitchFamily="18" charset="0"/>
              </a:rPr>
              <a:t>: </a:t>
            </a:r>
            <a:r>
              <a:rPr lang="en-CA" sz="1400" b="1" dirty="0">
                <a:solidFill>
                  <a:srgbClr val="0092FF"/>
                </a:solidFill>
                <a:latin typeface="+mn-lt"/>
                <a:ea typeface="Calibri" panose="020F0502020204030204" pitchFamily="34" charset="0"/>
                <a:cs typeface="Times New Roman" panose="02020603050405020304" pitchFamily="18" charset="0"/>
              </a:rPr>
              <a:t>9.0/10</a:t>
            </a:r>
            <a:endParaRPr lang="fr-CA" sz="1400" dirty="0">
              <a:solidFill>
                <a:srgbClr val="0092FF"/>
              </a:solidFill>
              <a:latin typeface="+mn-lt"/>
              <a:ea typeface="Calibri" panose="020F0502020204030204" pitchFamily="34" charset="0"/>
              <a:cs typeface="Times New Roman" panose="02020603050405020304" pitchFamily="18" charset="0"/>
            </a:endParaRPr>
          </a:p>
          <a:p>
            <a:pPr marL="400050" lvl="0" indent="-285750">
              <a:lnSpc>
                <a:spcPct val="107000"/>
              </a:lnSpc>
              <a:spcBef>
                <a:spcPts val="600"/>
              </a:spcBef>
              <a:spcAft>
                <a:spcPts val="600"/>
              </a:spcAft>
              <a:buFont typeface="Arial" panose="020B0604020202020204" pitchFamily="34" charset="0"/>
              <a:buChar char="•"/>
            </a:pPr>
            <a:r>
              <a:rPr lang="en-CA" sz="1400" dirty="0">
                <a:latin typeface="+mn-lt"/>
                <a:ea typeface="Calibri" panose="020F0502020204030204" pitchFamily="34" charset="0"/>
                <a:cs typeface="Times New Roman" panose="02020603050405020304" pitchFamily="18" charset="0"/>
              </a:rPr>
              <a:t>Les nouveaux </a:t>
            </a:r>
            <a:r>
              <a:rPr lang="fr-CA" sz="1400" dirty="0">
                <a:latin typeface="+mn-lt"/>
                <a:ea typeface="Calibri" panose="020F0502020204030204" pitchFamily="34" charset="0"/>
                <a:cs typeface="Times New Roman" panose="02020603050405020304" pitchFamily="18" charset="0"/>
              </a:rPr>
              <a:t>employés</a:t>
            </a:r>
            <a:r>
              <a:rPr lang="en-CA" sz="1400" dirty="0">
                <a:latin typeface="+mn-lt"/>
                <a:ea typeface="Calibri" panose="020F0502020204030204" pitchFamily="34" charset="0"/>
                <a:cs typeface="Times New Roman" panose="02020603050405020304" pitchFamily="18" charset="0"/>
              </a:rPr>
              <a:t> </a:t>
            </a:r>
            <a:r>
              <a:rPr lang="fr-CA" sz="1400" dirty="0">
                <a:latin typeface="+mn-lt"/>
                <a:ea typeface="Calibri" panose="020F0502020204030204" pitchFamily="34" charset="0"/>
                <a:cs typeface="Times New Roman" panose="02020603050405020304" pitchFamily="18" charset="0"/>
              </a:rPr>
              <a:t>ont exprimé </a:t>
            </a:r>
            <a:r>
              <a:rPr lang="en-CA" sz="1400" dirty="0">
                <a:latin typeface="+mn-lt"/>
                <a:ea typeface="Calibri" panose="020F0502020204030204" pitchFamily="34" charset="0"/>
                <a:cs typeface="Times New Roman" panose="02020603050405020304" pitchFamily="18" charset="0"/>
              </a:rPr>
              <a:t>un </a:t>
            </a:r>
            <a:r>
              <a:rPr lang="fr-CA" sz="1400" b="1" dirty="0">
                <a:solidFill>
                  <a:srgbClr val="0092FF"/>
                </a:solidFill>
                <a:ea typeface="Calibri" panose="020F0502020204030204" pitchFamily="34" charset="0"/>
                <a:cs typeface="Times New Roman" panose="02020603050405020304" pitchFamily="18" charset="0"/>
              </a:rPr>
              <a:t>niveau de satisfaction encore plus élevé </a:t>
            </a:r>
            <a:br>
              <a:rPr lang="fr-CA" sz="1400" b="1" dirty="0">
                <a:solidFill>
                  <a:srgbClr val="0092FF"/>
                </a:solidFill>
                <a:ea typeface="Calibri" panose="020F0502020204030204" pitchFamily="34" charset="0"/>
                <a:cs typeface="Times New Roman" panose="02020603050405020304" pitchFamily="18" charset="0"/>
              </a:rPr>
            </a:br>
            <a:r>
              <a:rPr lang="fr-CA" sz="1400" dirty="0">
                <a:ea typeface="Calibri" panose="020F0502020204030204" pitchFamily="34" charset="0"/>
                <a:cs typeface="Times New Roman" panose="02020603050405020304" pitchFamily="18" charset="0"/>
              </a:rPr>
              <a:t>à l’égard de leur </a:t>
            </a:r>
            <a:r>
              <a:rPr lang="fr-CA" sz="1400" b="1" dirty="0">
                <a:solidFill>
                  <a:srgbClr val="0092FF"/>
                </a:solidFill>
                <a:ea typeface="Calibri" panose="020F0502020204030204" pitchFamily="34" charset="0"/>
                <a:cs typeface="Times New Roman" panose="02020603050405020304" pitchFamily="18" charset="0"/>
              </a:rPr>
              <a:t>propre aptitude </a:t>
            </a:r>
            <a:r>
              <a:rPr lang="fr-CA" sz="1400" dirty="0">
                <a:ea typeface="Calibri" panose="020F0502020204030204" pitchFamily="34" charset="0"/>
                <a:cs typeface="Times New Roman" panose="02020603050405020304" pitchFamily="18" charset="0"/>
              </a:rPr>
              <a:t>et </a:t>
            </a:r>
            <a:r>
              <a:rPr lang="fr-CA" sz="1400" b="1" dirty="0">
                <a:solidFill>
                  <a:srgbClr val="0092FF"/>
                </a:solidFill>
                <a:ea typeface="Calibri" panose="020F0502020204030204" pitchFamily="34" charset="0"/>
                <a:cs typeface="Times New Roman" panose="02020603050405020304" pitchFamily="18" charset="0"/>
              </a:rPr>
              <a:t>satisfaction </a:t>
            </a:r>
            <a:r>
              <a:rPr lang="fr-CA" sz="1400" dirty="0">
                <a:ea typeface="Calibri" panose="020F0502020204030204" pitchFamily="34" charset="0"/>
                <a:cs typeface="Times New Roman" panose="02020603050405020304" pitchFamily="18" charset="0"/>
              </a:rPr>
              <a:t>avec leur poste à l’Agence </a:t>
            </a:r>
            <a:r>
              <a:rPr lang="en-CA" sz="1400" dirty="0">
                <a:latin typeface="+mn-lt"/>
                <a:ea typeface="Calibri" panose="020F0502020204030204" pitchFamily="34" charset="0"/>
                <a:cs typeface="Times New Roman" panose="02020603050405020304" pitchFamily="18" charset="0"/>
              </a:rPr>
              <a:t>: </a:t>
            </a:r>
            <a:r>
              <a:rPr lang="en-CA" sz="1400" b="1" dirty="0">
                <a:solidFill>
                  <a:srgbClr val="0092FF"/>
                </a:solidFill>
                <a:latin typeface="+mn-lt"/>
                <a:ea typeface="Calibri" panose="020F0502020204030204" pitchFamily="34" charset="0"/>
                <a:cs typeface="Times New Roman" panose="02020603050405020304" pitchFamily="18" charset="0"/>
              </a:rPr>
              <a:t>9.8/10</a:t>
            </a:r>
            <a:endParaRPr lang="fr-CA" sz="1400" dirty="0">
              <a:solidFill>
                <a:srgbClr val="0092FF"/>
              </a:solidFill>
              <a:effectLst/>
              <a:latin typeface="+mn-lt"/>
              <a:ea typeface="Calibri" panose="020F0502020204030204" pitchFamily="34" charset="0"/>
              <a:cs typeface="Times New Roman" panose="02020603050405020304" pitchFamily="18" charset="0"/>
            </a:endParaRPr>
          </a:p>
        </p:txBody>
      </p:sp>
      <p:sp>
        <p:nvSpPr>
          <p:cNvPr id="24" name="Rectangle 23"/>
          <p:cNvSpPr/>
          <p:nvPr>
            <p:custDataLst>
              <p:tags r:id="rId11"/>
            </p:custDataLst>
          </p:nvPr>
        </p:nvSpPr>
        <p:spPr>
          <a:xfrm>
            <a:off x="255952" y="5457320"/>
            <a:ext cx="8665956" cy="738664"/>
          </a:xfrm>
          <a:prstGeom prst="rect">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000" b="1" dirty="0"/>
              <a:t>Recommandation: </a:t>
            </a:r>
            <a:r>
              <a:rPr lang="fr-CA" sz="2000" b="1" dirty="0">
                <a:solidFill>
                  <a:schemeClr val="tx1">
                    <a:lumMod val="75000"/>
                    <a:lumOff val="25000"/>
                  </a:schemeClr>
                </a:solidFill>
              </a:rPr>
              <a:t>Mise en œuvre nationale</a:t>
            </a:r>
          </a:p>
          <a:p>
            <a:endParaRPr lang="fr-CA" sz="100" dirty="0"/>
          </a:p>
        </p:txBody>
      </p:sp>
      <p:sp>
        <p:nvSpPr>
          <p:cNvPr id="4" name="Espace réservé du numéro de diapositive 3"/>
          <p:cNvSpPr>
            <a:spLocks noGrp="1"/>
          </p:cNvSpPr>
          <p:nvPr>
            <p:ph type="sldNum" sz="quarter" idx="10"/>
            <p:custDataLst>
              <p:tags r:id="rId12"/>
            </p:custDataLst>
          </p:nvPr>
        </p:nvSpPr>
        <p:spPr/>
        <p:txBody>
          <a:bodyPr/>
          <a:lstStyle/>
          <a:p>
            <a:fld id="{78075564-AF6E-40FC-905A-F6C5E8D29614}" type="slidenum">
              <a:rPr lang="en-US" altLang="en-US" smtClean="0"/>
              <a:pPr/>
              <a:t>10</a:t>
            </a:fld>
            <a:endParaRPr lang="en-US" altLang="en-US" dirty="0"/>
          </a:p>
        </p:txBody>
      </p:sp>
    </p:spTree>
    <p:extLst>
      <p:ext uri="{BB962C8B-B14F-4D97-AF65-F5344CB8AC3E}">
        <p14:creationId xmlns:p14="http://schemas.microsoft.com/office/powerpoint/2010/main" val="249402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custDataLst>
              <p:tags r:id="rId1"/>
            </p:custDataLst>
          </p:nvPr>
        </p:nvSpPr>
        <p:spPr>
          <a:xfrm>
            <a:off x="4346109" y="85726"/>
            <a:ext cx="4706736" cy="718905"/>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3700" b="1" i="0" u="none" strike="noStrike" kern="1200" cap="none" spc="0" normalizeH="0" baseline="0" dirty="0">
                <a:ln>
                  <a:noFill/>
                </a:ln>
                <a:solidFill>
                  <a:srgbClr val="0054B7"/>
                </a:solidFill>
                <a:effectLst/>
                <a:uLnTx/>
                <a:uFillTx/>
                <a:latin typeface="Century Gothic" pitchFamily="34" charset="0"/>
                <a:ea typeface="ヒラギノ角ゴ Pro W3" pitchFamily="126" charset="-128"/>
              </a:rPr>
              <a:t>Autres expériences</a:t>
            </a:r>
          </a:p>
        </p:txBody>
      </p:sp>
      <p:sp>
        <p:nvSpPr>
          <p:cNvPr id="13" name="Pentagon 12">
            <a:extLst>
              <a:ext uri="{FF2B5EF4-FFF2-40B4-BE49-F238E27FC236}">
                <a16:creationId xmlns:a16="http://schemas.microsoft.com/office/drawing/2014/main" id="{5B2FEDB1-9E4D-4075-A1CA-DD2F1D11263E}"/>
              </a:ext>
            </a:extLst>
          </p:cNvPr>
          <p:cNvSpPr/>
          <p:nvPr>
            <p:custDataLst>
              <p:tags r:id="rId2"/>
            </p:custDataLst>
          </p:nvPr>
        </p:nvSpPr>
        <p:spPr>
          <a:xfrm>
            <a:off x="0" y="882016"/>
            <a:ext cx="8324851" cy="601979"/>
          </a:xfrm>
          <a:prstGeom prst="homePlate">
            <a:avLst/>
          </a:prstGeom>
          <a:solidFill>
            <a:srgbClr val="00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nSpc>
                <a:spcPct val="107000"/>
              </a:lnSpc>
              <a:spcAft>
                <a:spcPts val="800"/>
              </a:spcAft>
            </a:pPr>
            <a:r>
              <a:rPr lang="fr-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Partenaire</a:t>
            </a:r>
            <a:r>
              <a:rPr lang="en-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 </a:t>
            </a:r>
            <a:r>
              <a:rPr lang="fr-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d’affaires</a:t>
            </a:r>
            <a:r>
              <a:rPr lang="en-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 </a:t>
            </a:r>
            <a:r>
              <a:rPr lang="fr-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stratégique</a:t>
            </a:r>
            <a:r>
              <a:rPr lang="en-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 </a:t>
            </a:r>
            <a:endParaRPr lang="en-CA" sz="14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9" name="Picture 18">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rot="5400000">
            <a:off x="3734851" y="140400"/>
            <a:ext cx="573415" cy="573415"/>
          </a:xfrm>
          <a:prstGeom prst="rect">
            <a:avLst/>
          </a:prstGeom>
        </p:spPr>
      </p:pic>
      <p:sp>
        <p:nvSpPr>
          <p:cNvPr id="28" name="Pentagon 27">
            <a:extLst>
              <a:ext uri="{FF2B5EF4-FFF2-40B4-BE49-F238E27FC236}">
                <a16:creationId xmlns:a16="http://schemas.microsoft.com/office/drawing/2014/main" id="{5B2FEDB1-9E4D-4075-A1CA-DD2F1D11263E}"/>
              </a:ext>
              <a:ext uri="{C183D7F6-B498-43B3-948B-1728B52AA6E4}">
                <adec:decorative xmlns:adec="http://schemas.microsoft.com/office/drawing/2017/decorative" val="1"/>
              </a:ext>
            </a:extLst>
          </p:cNvPr>
          <p:cNvSpPr/>
          <p:nvPr>
            <p:custDataLst>
              <p:tags r:id="rId4"/>
            </p:custDataLst>
          </p:nvPr>
        </p:nvSpPr>
        <p:spPr>
          <a:xfrm rot="10800000">
            <a:off x="3368040" y="3954373"/>
            <a:ext cx="5775960" cy="601979"/>
          </a:xfrm>
          <a:prstGeom prst="homePlate">
            <a:avLst/>
          </a:prstGeom>
          <a:solidFill>
            <a:srgbClr val="00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CA" sz="14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0" name="Rectangle 19"/>
          <p:cNvSpPr/>
          <p:nvPr>
            <p:custDataLst>
              <p:tags r:id="rId5"/>
            </p:custDataLst>
          </p:nvPr>
        </p:nvSpPr>
        <p:spPr>
          <a:xfrm>
            <a:off x="0" y="1584530"/>
            <a:ext cx="4905516" cy="1091324"/>
          </a:xfrm>
          <a:prstGeom prst="rect">
            <a:avLst/>
          </a:prstGeom>
        </p:spPr>
        <p:txBody>
          <a:bodyPr wrap="square">
            <a:spAutoFit/>
          </a:bodyPr>
          <a:lstStyle/>
          <a:p>
            <a:pPr algn="just">
              <a:lnSpc>
                <a:spcPct val="107000"/>
              </a:lnSpc>
              <a:spcAft>
                <a:spcPts val="600"/>
              </a:spcAft>
            </a:pPr>
            <a:r>
              <a:rPr lang="fr-CA" sz="1400" dirty="0">
                <a:latin typeface="Century Gothic" panose="020B0502020202020204" pitchFamily="34" charset="0"/>
                <a:ea typeface="Calibri" panose="020F0502020204030204" pitchFamily="34" charset="0"/>
                <a:cs typeface="Times New Roman" panose="02020603050405020304" pitchFamily="18" charset="0"/>
              </a:rPr>
              <a:t>En se basant sur les résultats </a:t>
            </a:r>
            <a:r>
              <a:rPr lang="en-CA" sz="1400" dirty="0">
                <a:latin typeface="Century Gothic" panose="020B0502020202020204" pitchFamily="34" charset="0"/>
                <a:ea typeface="Calibri" panose="020F0502020204030204" pitchFamily="34" charset="0"/>
                <a:cs typeface="Times New Roman" panose="02020603050405020304" pitchFamily="18" charset="0"/>
              </a:rPr>
              <a:t>de </a:t>
            </a:r>
            <a:r>
              <a:rPr lang="fr-CA" sz="1400" dirty="0">
                <a:latin typeface="Century Gothic" panose="020B0502020202020204" pitchFamily="34" charset="0"/>
                <a:ea typeface="Calibri" panose="020F0502020204030204" pitchFamily="34" charset="0"/>
                <a:cs typeface="Times New Roman" panose="02020603050405020304" pitchFamily="18" charset="0"/>
              </a:rPr>
              <a:t>groupes de discussion :</a:t>
            </a:r>
            <a:br>
              <a:rPr lang="fr-CA" sz="1400" dirty="0">
                <a:latin typeface="Century Gothic" panose="020B0502020202020204" pitchFamily="34" charset="0"/>
                <a:ea typeface="Calibri" panose="020F0502020204030204" pitchFamily="34" charset="0"/>
                <a:cs typeface="Times New Roman" panose="02020603050405020304" pitchFamily="18" charset="0"/>
              </a:rPr>
            </a:br>
            <a:endParaRPr lang="fr-CA" sz="1400"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CA" sz="1400" dirty="0">
                <a:latin typeface="Century Gothic" panose="020B0502020202020204" pitchFamily="34" charset="0"/>
                <a:ea typeface="Calibri" panose="020F0502020204030204" pitchFamily="34" charset="0"/>
                <a:cs typeface="Times New Roman" panose="02020603050405020304" pitchFamily="18" charset="0"/>
              </a:rPr>
              <a:t> </a:t>
            </a:r>
            <a:r>
              <a:rPr lang="en-CA" sz="1400" b="1" dirty="0">
                <a:solidFill>
                  <a:srgbClr val="0092FF"/>
                </a:solidFill>
                <a:latin typeface="Century Gothic" panose="020B0502020202020204" pitchFamily="34" charset="0"/>
                <a:ea typeface="Calibri" panose="020F0502020204030204" pitchFamily="34" charset="0"/>
                <a:cs typeface="Times New Roman" panose="02020603050405020304" pitchFamily="18" charset="0"/>
              </a:rPr>
              <a:t>La </a:t>
            </a:r>
            <a:r>
              <a:rPr lang="fr-CA" sz="1400" b="1" dirty="0">
                <a:solidFill>
                  <a:srgbClr val="0092FF"/>
                </a:solidFill>
                <a:latin typeface="Century Gothic" panose="020B0502020202020204" pitchFamily="34" charset="0"/>
                <a:ea typeface="Calibri" panose="020F0502020204030204" pitchFamily="34" charset="0"/>
                <a:cs typeface="Times New Roman" panose="02020603050405020304" pitchFamily="18" charset="0"/>
              </a:rPr>
              <a:t>région de l’Ouest</a:t>
            </a:r>
            <a:r>
              <a:rPr lang="fr-CA" sz="1400" dirty="0">
                <a:solidFill>
                  <a:srgbClr val="0092FF"/>
                </a:solidFill>
                <a:latin typeface="Century Gothic" panose="020B0502020202020204" pitchFamily="34" charset="0"/>
                <a:ea typeface="Calibri" panose="020F0502020204030204" pitchFamily="34" charset="0"/>
                <a:cs typeface="Times New Roman" panose="02020603050405020304" pitchFamily="18" charset="0"/>
              </a:rPr>
              <a:t> </a:t>
            </a:r>
            <a:r>
              <a:rPr lang="fr-CA" sz="1400" dirty="0">
                <a:latin typeface="Century Gothic" panose="020B0502020202020204" pitchFamily="34" charset="0"/>
                <a:ea typeface="Calibri" panose="020F0502020204030204" pitchFamily="34" charset="0"/>
                <a:cs typeface="Times New Roman" panose="02020603050405020304" pitchFamily="18" charset="0"/>
              </a:rPr>
              <a:t>aimerait s’appuyer sur le PAS pour faire avancer les priorités régionales à l’avenir. </a:t>
            </a:r>
          </a:p>
        </p:txBody>
      </p:sp>
      <p:sp>
        <p:nvSpPr>
          <p:cNvPr id="14" name="Rectangle 13"/>
          <p:cNvSpPr/>
          <p:nvPr>
            <p:custDataLst>
              <p:tags r:id="rId6"/>
            </p:custDataLst>
          </p:nvPr>
        </p:nvSpPr>
        <p:spPr>
          <a:xfrm>
            <a:off x="0" y="2742102"/>
            <a:ext cx="4905516" cy="1475404"/>
          </a:xfrm>
          <a:prstGeom prst="rect">
            <a:avLst/>
          </a:prstGeom>
        </p:spPr>
        <p:txBody>
          <a:bodyPr wrap="square">
            <a:spAutoFit/>
          </a:bodyPr>
          <a:lstStyle/>
          <a:p>
            <a:pPr marL="171450" indent="-171450" algn="just">
              <a:lnSpc>
                <a:spcPct val="107000"/>
              </a:lnSpc>
              <a:buFont typeface="Arial" panose="020B0604020202020204" pitchFamily="34" charset="0"/>
              <a:buChar char="•"/>
            </a:pPr>
            <a:r>
              <a:rPr lang="fr-CA" sz="1400" dirty="0">
                <a:latin typeface="Century Gothic" panose="020B0502020202020204" pitchFamily="34" charset="0"/>
                <a:ea typeface="Calibri" panose="020F0502020204030204" pitchFamily="34" charset="0"/>
                <a:cs typeface="Times New Roman" panose="02020603050405020304" pitchFamily="18" charset="0"/>
              </a:rPr>
              <a:t>Le PAS de la </a:t>
            </a:r>
            <a:r>
              <a:rPr lang="fr-CA" sz="1400" b="1" dirty="0">
                <a:solidFill>
                  <a:srgbClr val="0092FF"/>
                </a:solidFill>
                <a:latin typeface="Century Gothic" panose="020B0502020202020204" pitchFamily="34" charset="0"/>
                <a:ea typeface="Calibri" panose="020F0502020204030204" pitchFamily="34" charset="0"/>
                <a:cs typeface="Times New Roman" panose="02020603050405020304" pitchFamily="18" charset="0"/>
              </a:rPr>
              <a:t>région de l’Atlantique</a:t>
            </a:r>
            <a:r>
              <a:rPr lang="fr-CA" sz="1400" dirty="0">
                <a:solidFill>
                  <a:srgbClr val="0092FF"/>
                </a:solidFill>
                <a:latin typeface="Century Gothic" panose="020B0502020202020204" pitchFamily="34" charset="0"/>
                <a:ea typeface="Calibri" panose="020F0502020204030204" pitchFamily="34" charset="0"/>
                <a:cs typeface="Times New Roman" panose="02020603050405020304" pitchFamily="18" charset="0"/>
              </a:rPr>
              <a:t> </a:t>
            </a:r>
            <a:r>
              <a:rPr lang="fr-CA" sz="1400" dirty="0">
                <a:latin typeface="Century Gothic" panose="020B0502020202020204" pitchFamily="34" charset="0"/>
                <a:ea typeface="Calibri" panose="020F0502020204030204" pitchFamily="34" charset="0"/>
                <a:cs typeface="Times New Roman" panose="02020603050405020304" pitchFamily="18" charset="0"/>
              </a:rPr>
              <a:t>a été en mesure de réunir plusieurs partenaires des RH afin de travailler de façon plus stratégique pour servir les clients et a constaté des améliorations dans la création de plans d’affaires plus</a:t>
            </a:r>
          </a:p>
          <a:p>
            <a:pPr marL="182563" algn="just">
              <a:lnSpc>
                <a:spcPct val="107000"/>
              </a:lnSpc>
              <a:spcAft>
                <a:spcPts val="800"/>
              </a:spcAft>
            </a:pPr>
            <a:r>
              <a:rPr lang="fr-CA" sz="1400" dirty="0">
                <a:latin typeface="Century Gothic" panose="020B0502020202020204" pitchFamily="34" charset="0"/>
                <a:ea typeface="Calibri" panose="020F0502020204030204" pitchFamily="34" charset="0"/>
                <a:cs typeface="Times New Roman" panose="02020603050405020304" pitchFamily="18" charset="0"/>
              </a:rPr>
              <a:t>stratégiques</a:t>
            </a:r>
            <a:r>
              <a:rPr lang="en-CA" sz="1400" dirty="0">
                <a:latin typeface="Century Gothic" panose="020B0502020202020204" pitchFamily="34" charset="0"/>
                <a:ea typeface="Calibri" panose="020F0502020204030204" pitchFamily="34" charset="0"/>
                <a:cs typeface="Times New Roman" panose="02020603050405020304" pitchFamily="18" charset="0"/>
              </a:rPr>
              <a:t>.</a:t>
            </a:r>
            <a:endParaRPr lang="en-CA"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Rectangle 20"/>
          <p:cNvSpPr/>
          <p:nvPr>
            <p:custDataLst>
              <p:tags r:id="rId7"/>
            </p:custDataLst>
          </p:nvPr>
        </p:nvSpPr>
        <p:spPr>
          <a:xfrm>
            <a:off x="5042720" y="2177954"/>
            <a:ext cx="3780896" cy="876657"/>
          </a:xfrm>
          <a:prstGeom prst="rect">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fr-CA" sz="2000" b="1" dirty="0"/>
              <a:t>Recommandation :</a:t>
            </a:r>
          </a:p>
          <a:p>
            <a:pPr algn="ctr">
              <a:spcAft>
                <a:spcPts val="600"/>
              </a:spcAft>
            </a:pPr>
            <a:r>
              <a:rPr lang="fr-CA" sz="2000" b="1" dirty="0">
                <a:solidFill>
                  <a:schemeClr val="tx1">
                    <a:lumMod val="75000"/>
                    <a:lumOff val="25000"/>
                  </a:schemeClr>
                </a:solidFill>
              </a:rPr>
              <a:t>Poursuivre l’expérimentation</a:t>
            </a:r>
          </a:p>
          <a:p>
            <a:pPr marL="182563" algn="ctr"/>
            <a:br>
              <a:rPr lang="fr-CA" sz="1400" dirty="0"/>
            </a:br>
            <a:endParaRPr lang="fr-CA" sz="1400" dirty="0"/>
          </a:p>
        </p:txBody>
      </p:sp>
      <p:sp>
        <p:nvSpPr>
          <p:cNvPr id="5" name="Rectangle 4"/>
          <p:cNvSpPr/>
          <p:nvPr>
            <p:custDataLst>
              <p:tags r:id="rId8"/>
            </p:custDataLst>
          </p:nvPr>
        </p:nvSpPr>
        <p:spPr>
          <a:xfrm>
            <a:off x="7253955" y="3988209"/>
            <a:ext cx="1569660" cy="517514"/>
          </a:xfrm>
          <a:prstGeom prst="rect">
            <a:avLst/>
          </a:prstGeom>
        </p:spPr>
        <p:txBody>
          <a:bodyPr wrap="none">
            <a:spAutoFit/>
          </a:bodyPr>
          <a:lstStyle/>
          <a:p>
            <a:pPr lvl="0">
              <a:lnSpc>
                <a:spcPct val="107000"/>
              </a:lnSpc>
              <a:spcAft>
                <a:spcPts val="800"/>
              </a:spcAft>
            </a:pPr>
            <a:r>
              <a:rPr lang="fr-CA" sz="2800" b="1" dirty="0">
                <a:solidFill>
                  <a:srgbClr val="FFFFFF"/>
                </a:solidFill>
                <a:latin typeface="Century Gothic" panose="020B0502020202020204" pitchFamily="34" charset="0"/>
                <a:ea typeface="Calibri" panose="020F0502020204030204" pitchFamily="34" charset="0"/>
                <a:cs typeface="Times New Roman" panose="02020603050405020304" pitchFamily="18" charset="0"/>
              </a:rPr>
              <a:t>Recours</a:t>
            </a:r>
            <a:endParaRPr lang="fr-CA" sz="1400" dirty="0">
              <a:solidFill>
                <a:prstClr val="white"/>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Picture 2" descr="9 processus de dotation ont été lancés à l'automne 2021 dans les régions du Québec et de l'Ouest, dans le cadre de cette expérimentation"/>
          <p:cNvPicPr>
            <a:picLocks noChangeAspect="1"/>
          </p:cNvPicPr>
          <p:nvPr>
            <p:custDataLst>
              <p:tags r:id="rId9"/>
            </p:custDataLst>
          </p:nvPr>
        </p:nvPicPr>
        <p:blipFill>
          <a:blip r:embed="rId15"/>
          <a:stretch>
            <a:fillRect/>
          </a:stretch>
        </p:blipFill>
        <p:spPr>
          <a:xfrm>
            <a:off x="4746056" y="4568709"/>
            <a:ext cx="4306789" cy="1633079"/>
          </a:xfrm>
          <a:prstGeom prst="rect">
            <a:avLst/>
          </a:prstGeom>
        </p:spPr>
      </p:pic>
      <p:sp>
        <p:nvSpPr>
          <p:cNvPr id="22" name="Rectangle 21"/>
          <p:cNvSpPr/>
          <p:nvPr>
            <p:custDataLst>
              <p:tags r:id="rId10"/>
            </p:custDataLst>
          </p:nvPr>
        </p:nvSpPr>
        <p:spPr>
          <a:xfrm>
            <a:off x="100605" y="4806731"/>
            <a:ext cx="4061820" cy="862287"/>
          </a:xfrm>
          <a:prstGeom prst="rect">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fr-CA" sz="2000" b="1" dirty="0"/>
              <a:t>Recommandation :</a:t>
            </a:r>
          </a:p>
          <a:p>
            <a:pPr algn="ctr"/>
            <a:r>
              <a:rPr lang="fr-CA" sz="2000" b="1" dirty="0">
                <a:solidFill>
                  <a:schemeClr val="tx1">
                    <a:lumMod val="75000"/>
                    <a:lumOff val="25000"/>
                  </a:schemeClr>
                </a:solidFill>
              </a:rPr>
              <a:t>Poursuivre l’expérimentation</a:t>
            </a:r>
          </a:p>
          <a:p>
            <a:endParaRPr lang="fr-CA" sz="1050" dirty="0"/>
          </a:p>
        </p:txBody>
      </p:sp>
      <p:sp>
        <p:nvSpPr>
          <p:cNvPr id="2" name="Espace réservé du numéro de diapositive 1"/>
          <p:cNvSpPr>
            <a:spLocks noGrp="1"/>
          </p:cNvSpPr>
          <p:nvPr>
            <p:ph type="sldNum" sz="quarter" idx="10"/>
            <p:custDataLst>
              <p:tags r:id="rId11"/>
            </p:custDataLst>
          </p:nvPr>
        </p:nvSpPr>
        <p:spPr>
          <a:xfrm>
            <a:off x="359230" y="6339596"/>
            <a:ext cx="982663"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16CE915-54DE-42DF-81C9-6A96210B07F3}" type="slidenum">
              <a:rPr kumimoji="0" lang="en-US" altLang="en-US" sz="1200" b="0" i="0" u="none" strike="noStrike" kern="1200" cap="none" spc="0" normalizeH="0" baseline="0" noProof="0" smtClean="0">
                <a:ln>
                  <a:noFill/>
                </a:ln>
                <a:solidFill>
                  <a:schemeClr val="tx1">
                    <a:lumMod val="50000"/>
                    <a:lumOff val="50000"/>
                  </a:schemeClr>
                </a:solidFill>
                <a:effectLst/>
                <a:uLnTx/>
                <a:uFillTx/>
                <a:latin typeface="Century Gothic" panose="020B0502020202020204" pitchFamily="34" charset="0"/>
                <a:ea typeface="ヒラギノ角ゴ Pro W3" pitchFamily="127"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chemeClr val="tx1">
                  <a:lumMod val="50000"/>
                  <a:lumOff val="50000"/>
                </a:schemeClr>
              </a:solidFill>
              <a:effectLst/>
              <a:uLnTx/>
              <a:uFillTx/>
              <a:latin typeface="Century Gothic" panose="020B0502020202020204" pitchFamily="34" charset="0"/>
              <a:ea typeface="ヒラギノ角ゴ Pro W3" pitchFamily="127" charset="-128"/>
              <a:cs typeface="+mn-cs"/>
            </a:endParaRPr>
          </a:p>
        </p:txBody>
      </p:sp>
    </p:spTree>
    <p:extLst>
      <p:ext uri="{BB962C8B-B14F-4D97-AF65-F5344CB8AC3E}">
        <p14:creationId xmlns:p14="http://schemas.microsoft.com/office/powerpoint/2010/main" val="30042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833693" y="212049"/>
            <a:ext cx="7770375" cy="718905"/>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b="1" i="0" u="none" strike="noStrike" kern="1200" cap="none" spc="0" normalizeH="0" baseline="0" noProof="0" dirty="0">
                <a:ln>
                  <a:noFill/>
                </a:ln>
                <a:solidFill>
                  <a:srgbClr val="0054B7"/>
                </a:solidFill>
                <a:effectLst/>
                <a:uLnTx/>
                <a:uFillTx/>
              </a:rPr>
              <a:t>Conclusion </a:t>
            </a:r>
            <a:r>
              <a:rPr lang="fr-CA" b="1" dirty="0">
                <a:solidFill>
                  <a:srgbClr val="0054B7"/>
                </a:solidFill>
              </a:rPr>
              <a:t>et</a:t>
            </a:r>
            <a:r>
              <a:rPr kumimoji="0" lang="fr-CA" b="1" i="0" u="none" strike="noStrike" kern="1200" cap="none" spc="0" normalizeH="0" baseline="0" noProof="0" dirty="0">
                <a:ln>
                  <a:noFill/>
                </a:ln>
                <a:solidFill>
                  <a:srgbClr val="0054B7"/>
                </a:solidFill>
                <a:effectLst/>
                <a:uLnTx/>
                <a:uFillTx/>
              </a:rPr>
              <a:t> prochaines étapes</a:t>
            </a:r>
          </a:p>
        </p:txBody>
      </p:sp>
      <p:sp>
        <p:nvSpPr>
          <p:cNvPr id="15" name="Oval 14">
            <a:extLst>
              <a:ext uri="{C183D7F6-B498-43B3-948B-1728B52AA6E4}">
                <adec:decorative xmlns:adec="http://schemas.microsoft.com/office/drawing/2017/decorative" val="1"/>
              </a:ext>
            </a:extLst>
          </p:cNvPr>
          <p:cNvSpPr/>
          <p:nvPr>
            <p:custDataLst>
              <p:tags r:id="rId2"/>
            </p:custDataLst>
          </p:nvPr>
        </p:nvSpPr>
        <p:spPr>
          <a:xfrm>
            <a:off x="208424" y="2182818"/>
            <a:ext cx="3629025" cy="3629024"/>
          </a:xfrm>
          <a:prstGeom prst="ellipse">
            <a:avLst/>
          </a:prstGeom>
          <a:solidFill>
            <a:srgbClr val="B1D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3" name="Espace réservé du contenu 2"/>
          <p:cNvSpPr>
            <a:spLocks noGrp="1"/>
          </p:cNvSpPr>
          <p:nvPr>
            <p:ph idx="1"/>
            <p:custDataLst>
              <p:tags r:id="rId3"/>
            </p:custDataLst>
          </p:nvPr>
        </p:nvSpPr>
        <p:spPr>
          <a:xfrm>
            <a:off x="238125" y="981075"/>
            <a:ext cx="8667750" cy="4792662"/>
          </a:xfrm>
        </p:spPr>
        <p:txBody>
          <a:bodyPr/>
          <a:lstStyle/>
          <a:p>
            <a:pPr marL="0" indent="0">
              <a:buNone/>
            </a:pPr>
            <a:r>
              <a:rPr lang="fr-CA" sz="2000" dirty="0">
                <a:solidFill>
                  <a:schemeClr val="tx1"/>
                </a:solidFill>
              </a:rPr>
              <a:t>Cette refonte génère des </a:t>
            </a:r>
            <a:r>
              <a:rPr lang="fr-CA" sz="2000" b="1" dirty="0">
                <a:solidFill>
                  <a:srgbClr val="3B1659"/>
                </a:solidFill>
                <a:ea typeface="ヒラギノ角ゴ Pro W3" pitchFamily="127" charset="-128"/>
                <a:cs typeface="Arial" panose="020B0604020202020204" pitchFamily="34" charset="0"/>
              </a:rPr>
              <a:t>économies d’échelle </a:t>
            </a:r>
            <a:r>
              <a:rPr lang="fr-CA" sz="2000" dirty="0">
                <a:solidFill>
                  <a:schemeClr val="tx1"/>
                </a:solidFill>
                <a:cs typeface="Arial" panose="020B0604020202020204" pitchFamily="34" charset="0"/>
              </a:rPr>
              <a:t>et</a:t>
            </a:r>
            <a:r>
              <a:rPr lang="fr-CA" sz="2000" dirty="0"/>
              <a:t> </a:t>
            </a:r>
            <a:r>
              <a:rPr lang="fr-CA" sz="2000" dirty="0">
                <a:solidFill>
                  <a:schemeClr val="tx1"/>
                </a:solidFill>
              </a:rPr>
              <a:t>de l’</a:t>
            </a:r>
            <a:r>
              <a:rPr lang="fr-CA" sz="2000" b="1" dirty="0">
                <a:solidFill>
                  <a:srgbClr val="3B1659"/>
                </a:solidFill>
                <a:ea typeface="ヒラギノ角ゴ Pro W3" pitchFamily="127" charset="-128"/>
                <a:cs typeface="Arial" panose="020B0604020202020204" pitchFamily="34" charset="0"/>
              </a:rPr>
              <a:t>efficience</a:t>
            </a:r>
            <a:r>
              <a:rPr lang="fr-CA" sz="2000" dirty="0">
                <a:solidFill>
                  <a:schemeClr val="tx1"/>
                </a:solidFill>
              </a:rPr>
              <a:t> dans la livraison d’un </a:t>
            </a:r>
            <a:r>
              <a:rPr lang="fr-CA" sz="2000" b="1" dirty="0">
                <a:solidFill>
                  <a:srgbClr val="3B1659"/>
                </a:solidFill>
                <a:ea typeface="ヒラギノ角ゴ Pro W3" pitchFamily="127" charset="-128"/>
                <a:cs typeface="Arial" panose="020B0604020202020204" pitchFamily="34" charset="0"/>
              </a:rPr>
              <a:t>service RH de qualité</a:t>
            </a:r>
            <a:r>
              <a:rPr lang="fr-CA" sz="2000" dirty="0"/>
              <a:t>.</a:t>
            </a:r>
          </a:p>
        </p:txBody>
      </p:sp>
      <p:pic>
        <p:nvPicPr>
          <p:cNvPr id="8" name="Picture 7">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rot="5400000">
            <a:off x="198899" y="259242"/>
            <a:ext cx="573415" cy="573415"/>
          </a:xfrm>
          <a:prstGeom prst="rect">
            <a:avLst/>
          </a:prstGeom>
        </p:spPr>
      </p:pic>
      <p:sp>
        <p:nvSpPr>
          <p:cNvPr id="14" name="Rectangle 13"/>
          <p:cNvSpPr/>
          <p:nvPr>
            <p:custDataLst>
              <p:tags r:id="rId5"/>
            </p:custDataLst>
          </p:nvPr>
        </p:nvSpPr>
        <p:spPr>
          <a:xfrm>
            <a:off x="208424" y="3408365"/>
            <a:ext cx="3600450" cy="1077218"/>
          </a:xfrm>
          <a:prstGeom prst="rect">
            <a:avLst/>
          </a:prstGeom>
        </p:spPr>
        <p:txBody>
          <a:bodyPr wrap="square">
            <a:spAutoFit/>
          </a:bodyPr>
          <a:lstStyle/>
          <a:p>
            <a:pPr algn="ctr"/>
            <a:r>
              <a:rPr lang="fr-CA" sz="3200" b="1" dirty="0">
                <a:solidFill>
                  <a:srgbClr val="0153B6"/>
                </a:solidFill>
                <a:latin typeface="Century Gothic" pitchFamily="34" charset="0"/>
                <a:ea typeface="ヒラギノ角ゴ Pro W3" pitchFamily="126" charset="-128"/>
              </a:rPr>
              <a:t>Prochaines étapes</a:t>
            </a:r>
            <a:endParaRPr lang="fr-CA" sz="3200" dirty="0">
              <a:solidFill>
                <a:srgbClr val="0153B6"/>
              </a:solidFill>
            </a:endParaRPr>
          </a:p>
        </p:txBody>
      </p:sp>
      <p:graphicFrame>
        <p:nvGraphicFramePr>
          <p:cNvPr id="10" name="Diagramme 6" descr="Continuer d’appuyer la mise en œuvre nationale et d’appliquer les principes d’une approche de gestion du changement."/>
          <p:cNvGraphicFramePr/>
          <p:nvPr>
            <p:custDataLst>
              <p:tags r:id="rId6"/>
            </p:custDataLst>
            <p:extLst>
              <p:ext uri="{D42A27DB-BD31-4B8C-83A1-F6EECF244321}">
                <p14:modId xmlns:p14="http://schemas.microsoft.com/office/powerpoint/2010/main" val="1641761589"/>
              </p:ext>
            </p:extLst>
          </p:nvPr>
        </p:nvGraphicFramePr>
        <p:xfrm>
          <a:off x="3191337" y="1784912"/>
          <a:ext cx="5922962" cy="42642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Image 10">
            <a:extLst>
              <a:ext uri="{C183D7F6-B498-43B3-948B-1728B52AA6E4}">
                <adec:decorative xmlns:adec="http://schemas.microsoft.com/office/drawing/2017/decorative" val="1"/>
              </a:ext>
            </a:extLst>
          </p:cNvPr>
          <p:cNvPicPr>
            <a:picLocks noChangeAspect="1"/>
          </p:cNvPicPr>
          <p:nvPr>
            <p:custDataLst>
              <p:tags r:id="rId7"/>
            </p:custDataLst>
          </p:nvPr>
        </p:nvPicPr>
        <p:blipFill>
          <a:blip r:embed="rId18">
            <a:clrChange>
              <a:clrFrom>
                <a:srgbClr val="F7F7F7"/>
              </a:clrFrom>
              <a:clrTo>
                <a:srgbClr val="F7F7F7">
                  <a:alpha val="0"/>
                </a:srgbClr>
              </a:clrTo>
            </a:clrChange>
          </a:blip>
          <a:stretch>
            <a:fillRect/>
          </a:stretch>
        </p:blipFill>
        <p:spPr>
          <a:xfrm>
            <a:off x="3181885" y="2289605"/>
            <a:ext cx="1526038" cy="1452196"/>
          </a:xfrm>
          <a:prstGeom prst="rect">
            <a:avLst/>
          </a:prstGeom>
        </p:spPr>
      </p:pic>
      <p:sp>
        <p:nvSpPr>
          <p:cNvPr id="4" name="Espace réservé du numéro de diapositive 3"/>
          <p:cNvSpPr>
            <a:spLocks noGrp="1"/>
          </p:cNvSpPr>
          <p:nvPr>
            <p:ph type="sldNum" sz="quarter" idx="10"/>
            <p:custDataLst>
              <p:tags r:id="rId8"/>
            </p:custDataLst>
          </p:nvPr>
        </p:nvSpPr>
        <p:spPr>
          <a:xfrm>
            <a:off x="485776" y="6324550"/>
            <a:ext cx="928668" cy="330250"/>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16" name="Rectangle 15">
            <a:extLst>
              <a:ext uri="{C183D7F6-B498-43B3-948B-1728B52AA6E4}">
                <adec:decorative xmlns:adec="http://schemas.microsoft.com/office/drawing/2017/decorative" val="1"/>
              </a:ext>
            </a:extLst>
          </p:cNvPr>
          <p:cNvSpPr/>
          <p:nvPr>
            <p:custDataLst>
              <p:tags r:id="rId9"/>
            </p:custDataLst>
          </p:nvPr>
        </p:nvSpPr>
        <p:spPr>
          <a:xfrm>
            <a:off x="851630" y="4600426"/>
            <a:ext cx="2342612" cy="45719"/>
          </a:xfrm>
          <a:prstGeom prst="rect">
            <a:avLst/>
          </a:prstGeom>
          <a:solidFill>
            <a:srgbClr val="2930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2572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A6DF8A-ADD7-414B-BCFD-2E654137F730}"/>
              </a:ext>
              <a:ext uri="{C183D7F6-B498-43B3-948B-1728B52AA6E4}">
                <adec:decorative xmlns:adec="http://schemas.microsoft.com/office/drawing/2017/decorative" val="1"/>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 y="998371"/>
            <a:ext cx="9144000" cy="5278604"/>
          </a:xfrm>
          <a:prstGeom prst="rect">
            <a:avLst/>
          </a:prstGeom>
        </p:spPr>
      </p:pic>
      <p:sp>
        <p:nvSpPr>
          <p:cNvPr id="13" name="Rectangle 12">
            <a:extLst>
              <a:ext uri="{FF2B5EF4-FFF2-40B4-BE49-F238E27FC236}">
                <a16:creationId xmlns:a16="http://schemas.microsoft.com/office/drawing/2014/main" id="{4995CBDF-F329-4328-8834-B60B5823FF77}"/>
              </a:ext>
              <a:ext uri="{C183D7F6-B498-43B3-948B-1728B52AA6E4}">
                <adec:decorative xmlns:adec="http://schemas.microsoft.com/office/drawing/2017/decorative" val="1"/>
              </a:ext>
            </a:extLst>
          </p:cNvPr>
          <p:cNvSpPr/>
          <p:nvPr>
            <p:custDataLst>
              <p:tags r:id="rId2"/>
            </p:custDataLst>
          </p:nvPr>
        </p:nvSpPr>
        <p:spPr>
          <a:xfrm>
            <a:off x="661945" y="2276475"/>
            <a:ext cx="7859309" cy="2162175"/>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99" dirty="0"/>
          </a:p>
        </p:txBody>
      </p:sp>
      <p:sp>
        <p:nvSpPr>
          <p:cNvPr id="18" name="Title 1"/>
          <p:cNvSpPr txBox="1">
            <a:spLocks/>
          </p:cNvSpPr>
          <p:nvPr>
            <p:custDataLst>
              <p:tags r:id="rId3"/>
            </p:custDataLst>
          </p:nvPr>
        </p:nvSpPr>
        <p:spPr>
          <a:xfrm>
            <a:off x="895349" y="202681"/>
            <a:ext cx="4038601" cy="718905"/>
          </a:xfrm>
          <a:prstGeom prst="rect">
            <a:avLst/>
          </a:prstGeom>
        </p:spPr>
        <p:txBody>
          <a:bodyPr>
            <a:norm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3700" b="1" i="0" u="none" strike="noStrike" kern="1200" cap="none" spc="0" normalizeH="0" baseline="0" noProof="0" dirty="0">
                <a:ln>
                  <a:noFill/>
                </a:ln>
                <a:solidFill>
                  <a:srgbClr val="0054B7"/>
                </a:solidFill>
                <a:effectLst/>
                <a:uLnTx/>
                <a:uFillTx/>
                <a:latin typeface="Century Gothic" pitchFamily="34" charset="0"/>
                <a:ea typeface="ヒラギノ角ゴ Pro W3" pitchFamily="126" charset="-128"/>
              </a:rPr>
              <a:t>Questions?</a:t>
            </a:r>
          </a:p>
        </p:txBody>
      </p:sp>
      <p:sp>
        <p:nvSpPr>
          <p:cNvPr id="14" name="TextBox 13">
            <a:extLst>
              <a:ext uri="{FF2B5EF4-FFF2-40B4-BE49-F238E27FC236}">
                <a16:creationId xmlns:a16="http://schemas.microsoft.com/office/drawing/2014/main" id="{4A321B6C-B8A2-4E88-8513-F41F079CD06C}"/>
              </a:ext>
            </a:extLst>
          </p:cNvPr>
          <p:cNvSpPr txBox="1"/>
          <p:nvPr>
            <p:custDataLst>
              <p:tags r:id="rId4"/>
            </p:custDataLst>
          </p:nvPr>
        </p:nvSpPr>
        <p:spPr>
          <a:xfrm>
            <a:off x="702360" y="2820495"/>
            <a:ext cx="7818895" cy="461537"/>
          </a:xfrm>
          <a:prstGeom prst="rect">
            <a:avLst/>
          </a:prstGeom>
          <a:noFill/>
        </p:spPr>
        <p:txBody>
          <a:bodyPr wrap="square" rtlCol="0">
            <a:spAutoFit/>
          </a:bodyPr>
          <a:lstStyle/>
          <a:p>
            <a:pPr algn="ctr"/>
            <a:r>
              <a:rPr lang="en-CA" sz="2399" b="1" spc="300" dirty="0">
                <a:solidFill>
                  <a:schemeClr val="bg1"/>
                </a:solidFill>
                <a:latin typeface="Century Gothic" panose="020B0502020202020204" pitchFamily="34" charset="0"/>
              </a:rPr>
              <a:t>DIVISION DE LA REFONTE DE LA DOTATION</a:t>
            </a:r>
          </a:p>
        </p:txBody>
      </p:sp>
      <p:sp>
        <p:nvSpPr>
          <p:cNvPr id="10" name="Title 5"/>
          <p:cNvSpPr txBox="1">
            <a:spLocks/>
          </p:cNvSpPr>
          <p:nvPr>
            <p:custDataLst>
              <p:tags r:id="rId5"/>
            </p:custDataLst>
          </p:nvPr>
        </p:nvSpPr>
        <p:spPr>
          <a:xfrm>
            <a:off x="23256" y="2897280"/>
            <a:ext cx="9039305" cy="1771407"/>
          </a:xfrm>
          <a:prstGeom prst="rect">
            <a:avLst/>
          </a:prstGeom>
        </p:spPr>
        <p:txBody>
          <a:bodyPr vert="horz" lIns="91433" tIns="45717" rIns="91433" bIns="45717"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n-US" sz="2399" dirty="0">
                <a:solidFill>
                  <a:schemeClr val="bg1"/>
                </a:solidFill>
                <a:latin typeface="Century Gothic" panose="020B0502020202020204" pitchFamily="34" charset="0"/>
              </a:rPr>
            </a:br>
            <a:r>
              <a:rPr lang="en-US" sz="2399" dirty="0" err="1">
                <a:solidFill>
                  <a:schemeClr val="bg1"/>
                </a:solidFill>
                <a:latin typeface="Century Gothic" panose="020B0502020202020204" pitchFamily="34" charset="0"/>
              </a:rPr>
              <a:t>Améliorons</a:t>
            </a:r>
            <a:r>
              <a:rPr lang="en-US" sz="2399">
                <a:solidFill>
                  <a:schemeClr val="bg1"/>
                </a:solidFill>
                <a:latin typeface="Century Gothic" panose="020B0502020202020204" pitchFamily="34" charset="0"/>
              </a:rPr>
              <a:t>, ensemble, la </a:t>
            </a:r>
            <a:r>
              <a:rPr lang="en-US" sz="2399" dirty="0">
                <a:solidFill>
                  <a:schemeClr val="bg1"/>
                </a:solidFill>
                <a:latin typeface="Century Gothic" panose="020B0502020202020204" pitchFamily="34" charset="0"/>
              </a:rPr>
              <a:t>dotation</a:t>
            </a:r>
          </a:p>
          <a:p>
            <a:pPr algn="ctr"/>
            <a:r>
              <a:rPr lang="fr-CA" altLang="en-US" sz="1800" dirty="0">
                <a:solidFill>
                  <a:srgbClr val="F88008"/>
                </a:solidFill>
                <a:latin typeface="Century Gothic" panose="020B0502020202020204" pitchFamily="34" charset="0"/>
                <a:ea typeface="ヒラギノ角ゴ Pro W3" pitchFamily="127" charset="-128"/>
              </a:rPr>
              <a:t>Rapide</a:t>
            </a:r>
            <a:r>
              <a:rPr lang="en-US" altLang="en-US" sz="1800" dirty="0">
                <a:solidFill>
                  <a:srgbClr val="F88008"/>
                </a:solidFill>
                <a:latin typeface="Century Gothic" panose="020B0502020202020204" pitchFamily="34" charset="0"/>
                <a:ea typeface="ヒラギノ角ゴ Pro W3" pitchFamily="127" charset="-128"/>
              </a:rPr>
              <a:t>, </a:t>
            </a:r>
            <a:r>
              <a:rPr lang="en-US" altLang="en-US" sz="1800" dirty="0" err="1">
                <a:solidFill>
                  <a:srgbClr val="F88008"/>
                </a:solidFill>
                <a:latin typeface="Century Gothic" panose="020B0502020202020204" pitchFamily="34" charset="0"/>
                <a:ea typeface="ヒラギノ角ゴ Pro W3" pitchFamily="127" charset="-128"/>
              </a:rPr>
              <a:t>équitable</a:t>
            </a:r>
            <a:r>
              <a:rPr lang="en-US" altLang="en-US" sz="1800" dirty="0">
                <a:solidFill>
                  <a:srgbClr val="F88008"/>
                </a:solidFill>
                <a:latin typeface="Century Gothic" panose="020B0502020202020204" pitchFamily="34" charset="0"/>
                <a:ea typeface="ヒラギノ角ゴ Pro W3" pitchFamily="127" charset="-128"/>
              </a:rPr>
              <a:t>, simple</a:t>
            </a:r>
            <a:endParaRPr lang="en-CA" altLang="en-US" sz="1800" dirty="0">
              <a:solidFill>
                <a:srgbClr val="F88008"/>
              </a:solidFill>
              <a:ea typeface="ヒラギノ角ゴ Pro W3" pitchFamily="127" charset="-128"/>
            </a:endParaRPr>
          </a:p>
        </p:txBody>
      </p:sp>
      <p:pic>
        <p:nvPicPr>
          <p:cNvPr id="15" name="Picture 14">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2"/>
          <a:stretch>
            <a:fillRect/>
          </a:stretch>
        </p:blipFill>
        <p:spPr>
          <a:xfrm>
            <a:off x="352424" y="3415422"/>
            <a:ext cx="8420101" cy="53630"/>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rot="5400000">
            <a:off x="198899" y="259242"/>
            <a:ext cx="573415" cy="573415"/>
          </a:xfrm>
          <a:prstGeom prst="rect">
            <a:avLst/>
          </a:prstGeom>
        </p:spPr>
      </p:pic>
      <p:sp>
        <p:nvSpPr>
          <p:cNvPr id="20" name="Espace réservé du numéro de diapositive 3"/>
          <p:cNvSpPr>
            <a:spLocks noGrp="1"/>
          </p:cNvSpPr>
          <p:nvPr>
            <p:ph type="sldNum" sz="quarter" idx="10"/>
            <p:custDataLst>
              <p:tags r:id="rId8"/>
            </p:custDataLst>
          </p:nvPr>
        </p:nvSpPr>
        <p:spPr>
          <a:xfrm>
            <a:off x="485776" y="6324550"/>
            <a:ext cx="928668" cy="330250"/>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7F7F7F"/>
              </a:solidFill>
              <a:effectLst/>
              <a:uLnTx/>
              <a:uFillTx/>
              <a:latin typeface="Century Gothic" panose="020B0502020202020204" pitchFamily="34" charset="0"/>
              <a:ea typeface="ヒラギノ角ゴ Pro W3" pitchFamily="127" charset="-128"/>
              <a:cs typeface="+mn-cs"/>
            </a:endParaRPr>
          </a:p>
        </p:txBody>
      </p:sp>
    </p:spTree>
    <p:extLst>
      <p:ext uri="{BB962C8B-B14F-4D97-AF65-F5344CB8AC3E}">
        <p14:creationId xmlns:p14="http://schemas.microsoft.com/office/powerpoint/2010/main" val="161612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6308244" y="166486"/>
            <a:ext cx="2616162" cy="718905"/>
          </a:xfrm>
          <a:prstGeom prst="rect">
            <a:avLst/>
          </a:prstGeom>
        </p:spPr>
        <p:txBody>
          <a:bodyPr>
            <a:norm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4000" b="1" i="0" u="none" strike="noStrike" kern="1200" cap="none" spc="0" normalizeH="0" baseline="0" dirty="0">
                <a:ln>
                  <a:noFill/>
                </a:ln>
                <a:solidFill>
                  <a:srgbClr val="0054B7"/>
                </a:solidFill>
                <a:effectLst/>
                <a:uLnTx/>
                <a:uFillTx/>
                <a:latin typeface="Century Gothic" pitchFamily="34" charset="0"/>
                <a:ea typeface="ヒラギノ角ゴ Pro W3" pitchFamily="126" charset="-128"/>
              </a:rPr>
              <a:t>Aperçu</a:t>
            </a:r>
          </a:p>
        </p:txBody>
      </p:sp>
      <p:pic>
        <p:nvPicPr>
          <p:cNvPr id="12" name="Picture 11">
            <a:extLst>
              <a:ext uri="{C183D7F6-B498-43B3-948B-1728B52AA6E4}">
                <adec:decorative xmlns:adec="http://schemas.microsoft.com/office/drawing/2017/decorative" val="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rot="5400000">
            <a:off x="5734829" y="264957"/>
            <a:ext cx="573415" cy="573415"/>
          </a:xfrm>
          <a:prstGeom prst="rect">
            <a:avLst/>
          </a:prstGeom>
        </p:spPr>
      </p:pic>
      <p:sp>
        <p:nvSpPr>
          <p:cNvPr id="14" name="Rectangle 13">
            <a:extLst>
              <a:ext uri="{FF2B5EF4-FFF2-40B4-BE49-F238E27FC236}">
                <a16:creationId xmlns:a16="http://schemas.microsoft.com/office/drawing/2014/main" id="{D0B471E8-746F-483F-84F3-1225FA912DDB}"/>
              </a:ext>
              <a:ext uri="{C183D7F6-B498-43B3-948B-1728B52AA6E4}">
                <adec:decorative xmlns:adec="http://schemas.microsoft.com/office/drawing/2017/decorative" val="1"/>
              </a:ext>
            </a:extLst>
          </p:cNvPr>
          <p:cNvSpPr/>
          <p:nvPr>
            <p:custDataLst>
              <p:tags r:id="rId3"/>
            </p:custDataLst>
          </p:nvPr>
        </p:nvSpPr>
        <p:spPr>
          <a:xfrm>
            <a:off x="0" y="3"/>
            <a:ext cx="528404" cy="6857997"/>
          </a:xfrm>
          <a:prstGeom prst="rect">
            <a:avLst/>
          </a:prstGeom>
          <a:solidFill>
            <a:srgbClr val="282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282F89"/>
              </a:solidFill>
              <a:effectLst/>
              <a:uLnTx/>
              <a:uFillTx/>
              <a:latin typeface="Century Gothic"/>
              <a:ea typeface="+mn-ea"/>
              <a:cs typeface="+mn-cs"/>
            </a:endParaRPr>
          </a:p>
        </p:txBody>
      </p:sp>
      <p:sp>
        <p:nvSpPr>
          <p:cNvPr id="15" name="Rectangle 14">
            <a:extLst>
              <a:ext uri="{FF2B5EF4-FFF2-40B4-BE49-F238E27FC236}">
                <a16:creationId xmlns:a16="http://schemas.microsoft.com/office/drawing/2014/main" id="{5B2FEDB1-9E4D-4075-A1CA-DD2F1D11263E}"/>
              </a:ext>
              <a:ext uri="{C183D7F6-B498-43B3-948B-1728B52AA6E4}">
                <adec:decorative xmlns:adec="http://schemas.microsoft.com/office/drawing/2017/decorative" val="1"/>
              </a:ext>
            </a:extLst>
          </p:cNvPr>
          <p:cNvSpPr/>
          <p:nvPr>
            <p:custDataLst>
              <p:tags r:id="rId4"/>
            </p:custDataLst>
          </p:nvPr>
        </p:nvSpPr>
        <p:spPr>
          <a:xfrm>
            <a:off x="528405" y="1"/>
            <a:ext cx="571248" cy="6857999"/>
          </a:xfrm>
          <a:prstGeom prst="rect">
            <a:avLst/>
          </a:prstGeom>
          <a:solidFill>
            <a:srgbClr val="00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Rectangle 15">
            <a:extLst>
              <a:ext uri="{FF2B5EF4-FFF2-40B4-BE49-F238E27FC236}">
                <a16:creationId xmlns:a16="http://schemas.microsoft.com/office/drawing/2014/main" id="{06BD8B0A-42D1-4006-A09A-F665918DAC8D}"/>
              </a:ext>
              <a:ext uri="{C183D7F6-B498-43B3-948B-1728B52AA6E4}">
                <adec:decorative xmlns:adec="http://schemas.microsoft.com/office/drawing/2017/decorative" val="1"/>
              </a:ext>
            </a:extLst>
          </p:cNvPr>
          <p:cNvSpPr/>
          <p:nvPr>
            <p:custDataLst>
              <p:tags r:id="rId5"/>
            </p:custDataLst>
          </p:nvPr>
        </p:nvSpPr>
        <p:spPr>
          <a:xfrm>
            <a:off x="1056808" y="1"/>
            <a:ext cx="571248" cy="6857999"/>
          </a:xfrm>
          <a:prstGeom prst="rect">
            <a:avLst/>
          </a:prstGeom>
          <a:solidFill>
            <a:srgbClr val="01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8" name="Rectangle 17"/>
          <p:cNvSpPr/>
          <p:nvPr>
            <p:custDataLst>
              <p:tags r:id="rId6"/>
            </p:custDataLst>
          </p:nvPr>
        </p:nvSpPr>
        <p:spPr>
          <a:xfrm>
            <a:off x="1943100" y="1809981"/>
            <a:ext cx="6882938" cy="3600986"/>
          </a:xfrm>
          <a:prstGeom prst="rect">
            <a:avLst/>
          </a:prstGeom>
        </p:spPr>
        <p:txBody>
          <a:bodyPr wrap="square">
            <a:spAutoFit/>
          </a:bodyPr>
          <a:lstStyle/>
          <a:p>
            <a:pPr marL="628650" indent="-171450" fontAlgn="base">
              <a:spcBef>
                <a:spcPts val="600"/>
              </a:spcBef>
              <a:spcAft>
                <a:spcPts val="1200"/>
              </a:spcAft>
              <a:buClr>
                <a:srgbClr val="EB6A13"/>
              </a:buClr>
              <a:buFont typeface="Arial" panose="020B0604020202020204" pitchFamily="34" charset="0"/>
              <a:buChar char="•"/>
            </a:pPr>
            <a:r>
              <a:rPr lang="fr-CA" sz="2400" dirty="0">
                <a:solidFill>
                  <a:prstClr val="black"/>
                </a:solidFill>
                <a:latin typeface="Century Gothic" panose="020B0502020202020204" pitchFamily="34" charset="0"/>
                <a:ea typeface="ヒラギノ角ゴ Pro W3" pitchFamily="127" charset="-128"/>
              </a:rPr>
              <a:t>Notre vision</a:t>
            </a:r>
          </a:p>
          <a:p>
            <a:pPr marL="628650" indent="-171450" fontAlgn="base">
              <a:spcBef>
                <a:spcPts val="600"/>
              </a:spcBef>
              <a:spcAft>
                <a:spcPts val="1200"/>
              </a:spcAft>
              <a:buClr>
                <a:srgbClr val="EB6A13"/>
              </a:buClr>
              <a:buFont typeface="Arial" panose="020B0604020202020204" pitchFamily="34" charset="0"/>
              <a:buChar char="•"/>
            </a:pPr>
            <a:r>
              <a:rPr lang="fr-CA" sz="2400" dirty="0">
                <a:solidFill>
                  <a:prstClr val="black"/>
                </a:solidFill>
                <a:latin typeface="Century Gothic" panose="020B0502020202020204" pitchFamily="34" charset="0"/>
              </a:rPr>
              <a:t>Résumé de la phase 1 – Ce que nous avons entendu</a:t>
            </a:r>
          </a:p>
          <a:p>
            <a:pPr marL="628650" indent="-171450" fontAlgn="base">
              <a:spcBef>
                <a:spcPts val="600"/>
              </a:spcBef>
              <a:spcAft>
                <a:spcPts val="1200"/>
              </a:spcAft>
              <a:buClr>
                <a:srgbClr val="EB6A13"/>
              </a:buClr>
              <a:buFont typeface="Arial" panose="020B0604020202020204" pitchFamily="34" charset="0"/>
              <a:buChar char="•"/>
            </a:pPr>
            <a:r>
              <a:rPr lang="fr-CA" sz="2400" dirty="0">
                <a:solidFill>
                  <a:prstClr val="black"/>
                </a:solidFill>
                <a:latin typeface="Century Gothic" panose="020B0502020202020204" pitchFamily="34" charset="0"/>
                <a:ea typeface="ヒラギノ角ゴ Pro W3" pitchFamily="127" charset="-128"/>
              </a:rPr>
              <a:t>Résumé de la phase 2 – 54 initiatives</a:t>
            </a:r>
          </a:p>
          <a:p>
            <a:pPr marL="628650" indent="-171450" fontAlgn="base">
              <a:spcBef>
                <a:spcPts val="600"/>
              </a:spcBef>
              <a:spcAft>
                <a:spcPts val="1200"/>
              </a:spcAft>
              <a:buClr>
                <a:srgbClr val="EB6A13"/>
              </a:buClr>
              <a:buFont typeface="Arial" panose="020B0604020202020204" pitchFamily="34" charset="0"/>
              <a:buChar char="•"/>
            </a:pPr>
            <a:r>
              <a:rPr lang="fr-CA" sz="2400" dirty="0">
                <a:solidFill>
                  <a:prstClr val="black"/>
                </a:solidFill>
                <a:latin typeface="Century Gothic" panose="020B0502020202020204" pitchFamily="34" charset="0"/>
                <a:ea typeface="ヒラギノ角ゴ Pro W3" pitchFamily="127" charset="-128"/>
              </a:rPr>
              <a:t> Aperçu des principales mises en œuvre et expérimentations</a:t>
            </a:r>
          </a:p>
          <a:p>
            <a:pPr marL="628650" indent="-171450" fontAlgn="base">
              <a:spcBef>
                <a:spcPts val="600"/>
              </a:spcBef>
              <a:spcAft>
                <a:spcPts val="1200"/>
              </a:spcAft>
              <a:buClr>
                <a:srgbClr val="EB6A13"/>
              </a:buClr>
              <a:buFont typeface="Arial" panose="020B0604020202020204" pitchFamily="34" charset="0"/>
              <a:buChar char="•"/>
            </a:pPr>
            <a:r>
              <a:rPr lang="fr-CA" sz="2400" dirty="0">
                <a:solidFill>
                  <a:prstClr val="black"/>
                </a:solidFill>
                <a:latin typeface="Century Gothic" panose="020B0502020202020204" pitchFamily="34" charset="0"/>
                <a:ea typeface="ヒラギノ角ゴ Pro W3" pitchFamily="127" charset="-128"/>
              </a:rPr>
              <a:t>Prochaines étapes</a:t>
            </a:r>
          </a:p>
        </p:txBody>
      </p:sp>
    </p:spTree>
    <p:extLst>
      <p:ext uri="{BB962C8B-B14F-4D97-AF65-F5344CB8AC3E}">
        <p14:creationId xmlns:p14="http://schemas.microsoft.com/office/powerpoint/2010/main" val="30607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004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E7423C-FF8B-4B71-9231-2033F3C95375}"/>
              </a:ext>
            </a:extLst>
          </p:cNvPr>
          <p:cNvSpPr txBox="1"/>
          <p:nvPr/>
        </p:nvSpPr>
        <p:spPr>
          <a:xfrm>
            <a:off x="934160" y="304685"/>
            <a:ext cx="2345453" cy="461537"/>
          </a:xfrm>
          <a:prstGeom prst="rect">
            <a:avLst/>
          </a:prstGeom>
          <a:noFill/>
        </p:spPr>
        <p:txBody>
          <a:bodyPr wrap="square" rtlCol="0">
            <a:spAutoFit/>
          </a:bodyPr>
          <a:lstStyle/>
          <a:p>
            <a:pPr marL="0" marR="0" lvl="0" indent="0" algn="l" defTabSz="609402" rtl="0" eaLnBrk="1" fontAlgn="auto" latinLnBrk="0" hangingPunct="1">
              <a:lnSpc>
                <a:spcPct val="100000"/>
              </a:lnSpc>
              <a:spcBef>
                <a:spcPts val="0"/>
              </a:spcBef>
              <a:spcAft>
                <a:spcPts val="0"/>
              </a:spcAft>
              <a:buClrTx/>
              <a:buSzTx/>
              <a:buFontTx/>
              <a:buNone/>
              <a:tabLst/>
              <a:defRPr/>
            </a:pPr>
            <a:r>
              <a:rPr kumimoji="0" lang="fr-CA" sz="2399" b="1" i="0" u="none" strike="noStrike" kern="1200" cap="none" spc="600" normalizeH="0" baseline="0" dirty="0">
                <a:ln>
                  <a:noFill/>
                </a:ln>
                <a:solidFill>
                  <a:prstClr val="white"/>
                </a:solidFill>
                <a:effectLst/>
                <a:uLnTx/>
                <a:uFillTx/>
                <a:latin typeface="Century Gothic" panose="020B0502020202020204" pitchFamily="34" charset="0"/>
                <a:ea typeface="+mn-ea"/>
                <a:cs typeface="+mn-cs"/>
              </a:rPr>
              <a:t>VISION</a:t>
            </a:r>
          </a:p>
        </p:txBody>
      </p:sp>
      <p:sp>
        <p:nvSpPr>
          <p:cNvPr id="4" name="TextBox 3">
            <a:extLst>
              <a:ext uri="{FF2B5EF4-FFF2-40B4-BE49-F238E27FC236}">
                <a16:creationId xmlns:a16="http://schemas.microsoft.com/office/drawing/2014/main" id="{27E0DE0C-0CC9-4B74-A62F-792BE7494D25}"/>
              </a:ext>
            </a:extLst>
          </p:cNvPr>
          <p:cNvSpPr txBox="1"/>
          <p:nvPr/>
        </p:nvSpPr>
        <p:spPr>
          <a:xfrm>
            <a:off x="350" y="2670491"/>
            <a:ext cx="9143295" cy="584775"/>
          </a:xfrm>
          <a:prstGeom prst="rect">
            <a:avLst/>
          </a:prstGeom>
          <a:noFill/>
        </p:spPr>
        <p:txBody>
          <a:bodyPr wrap="square"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300" normalizeH="0" baseline="0" dirty="0">
                <a:ln>
                  <a:noFill/>
                </a:ln>
                <a:solidFill>
                  <a:prstClr val="white"/>
                </a:solidFill>
                <a:effectLst/>
                <a:uLnTx/>
                <a:uFillTx/>
                <a:latin typeface="Century Gothic" panose="020B0502020202020204" pitchFamily="34" charset="0"/>
                <a:ea typeface="+mn-ea"/>
                <a:cs typeface="+mn-cs"/>
              </a:rPr>
              <a:t>Améliorons, ensemble, la dotation</a:t>
            </a:r>
          </a:p>
        </p:txBody>
      </p:sp>
      <p:sp>
        <p:nvSpPr>
          <p:cNvPr id="5" name="TextBox 4">
            <a:extLst>
              <a:ext uri="{FF2B5EF4-FFF2-40B4-BE49-F238E27FC236}">
                <a16:creationId xmlns:a16="http://schemas.microsoft.com/office/drawing/2014/main" id="{AC42221A-C462-4C32-A00F-518DC5FD0AF6}"/>
              </a:ext>
            </a:extLst>
          </p:cNvPr>
          <p:cNvSpPr txBox="1"/>
          <p:nvPr/>
        </p:nvSpPr>
        <p:spPr>
          <a:xfrm>
            <a:off x="2106887" y="3437839"/>
            <a:ext cx="4930218" cy="461537"/>
          </a:xfrm>
          <a:prstGeom prst="rect">
            <a:avLst/>
          </a:prstGeom>
          <a:noFill/>
        </p:spPr>
        <p:txBody>
          <a:bodyPr wrap="square" rtlCol="0">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fr-CA" sz="2399" b="0" i="0" u="none" strike="noStrike" kern="1200" cap="none" spc="300" normalizeH="0" baseline="0" dirty="0">
                <a:ln>
                  <a:noFill/>
                </a:ln>
                <a:solidFill>
                  <a:srgbClr val="EB6A13"/>
                </a:solidFill>
                <a:effectLst/>
                <a:uLnTx/>
                <a:uFillTx/>
                <a:latin typeface="Century Gothic" panose="020B0502020202020204" pitchFamily="34" charset="0"/>
                <a:ea typeface="+mn-ea"/>
                <a:cs typeface="+mn-cs"/>
              </a:rPr>
              <a:t>Rapide, Équitable, Simple</a:t>
            </a:r>
          </a:p>
        </p:txBody>
      </p:sp>
      <p:sp>
        <p:nvSpPr>
          <p:cNvPr id="6" name="Rectangle 5">
            <a:extLst>
              <a:ext uri="{C183D7F6-B498-43B3-948B-1728B52AA6E4}">
                <adec:decorative xmlns:adec="http://schemas.microsoft.com/office/drawing/2017/decorative" val="1"/>
              </a:ext>
            </a:extLst>
          </p:cNvPr>
          <p:cNvSpPr/>
          <p:nvPr/>
        </p:nvSpPr>
        <p:spPr>
          <a:xfrm>
            <a:off x="114833" y="1789994"/>
            <a:ext cx="904016" cy="1200200"/>
          </a:xfrm>
          <a:prstGeom prst="rect">
            <a:avLst/>
          </a:prstGeom>
        </p:spPr>
        <p:txBody>
          <a:bodyPr wrap="square">
            <a:spAutoFit/>
          </a:bodyPr>
          <a:lstStyle/>
          <a:p>
            <a:pPr marL="0" marR="0" lvl="0" indent="0" algn="l" defTabSz="609402" rtl="0" eaLnBrk="1" fontAlgn="auto" latinLnBrk="0" hangingPunct="1">
              <a:lnSpc>
                <a:spcPct val="100000"/>
              </a:lnSpc>
              <a:spcBef>
                <a:spcPts val="0"/>
              </a:spcBef>
              <a:spcAft>
                <a:spcPts val="0"/>
              </a:spcAft>
              <a:buClrTx/>
              <a:buSzTx/>
              <a:buFontTx/>
              <a:buNone/>
              <a:tabLst/>
              <a:defRPr/>
            </a:pPr>
            <a:r>
              <a:rPr kumimoji="0" lang="fr-CA" sz="7199" b="1" i="0" u="none" strike="noStrike" kern="1200" cap="none" spc="0" normalizeH="0" baseline="0" dirty="0">
                <a:ln>
                  <a:noFill/>
                </a:ln>
                <a:solidFill>
                  <a:prstClr val="white"/>
                </a:solidFill>
                <a:effectLst/>
                <a:uLnTx/>
                <a:uFillTx/>
                <a:latin typeface="Arial Black" panose="020B0A04020102020204" pitchFamily="34" charset="0"/>
                <a:ea typeface="+mn-ea"/>
                <a:cs typeface="+mn-cs"/>
              </a:rPr>
              <a:t>“</a:t>
            </a:r>
          </a:p>
        </p:txBody>
      </p:sp>
      <p:sp>
        <p:nvSpPr>
          <p:cNvPr id="7" name="Rectangle 6">
            <a:extLst>
              <a:ext uri="{C183D7F6-B498-43B3-948B-1728B52AA6E4}">
                <adec:decorative xmlns:adec="http://schemas.microsoft.com/office/drawing/2017/decorative" val="1"/>
              </a:ext>
            </a:extLst>
          </p:cNvPr>
          <p:cNvSpPr/>
          <p:nvPr/>
        </p:nvSpPr>
        <p:spPr>
          <a:xfrm rot="10800000">
            <a:off x="8091104" y="3083883"/>
            <a:ext cx="904016" cy="1200200"/>
          </a:xfrm>
          <a:prstGeom prst="rect">
            <a:avLst/>
          </a:prstGeom>
        </p:spPr>
        <p:txBody>
          <a:bodyPr wrap="square">
            <a:spAutoFit/>
          </a:bodyPr>
          <a:lstStyle/>
          <a:p>
            <a:pPr marL="0" marR="0" lvl="0" indent="0" algn="l" defTabSz="609402" rtl="0" eaLnBrk="1" fontAlgn="auto" latinLnBrk="0" hangingPunct="1">
              <a:lnSpc>
                <a:spcPct val="100000"/>
              </a:lnSpc>
              <a:spcBef>
                <a:spcPts val="0"/>
              </a:spcBef>
              <a:spcAft>
                <a:spcPts val="0"/>
              </a:spcAft>
              <a:buClrTx/>
              <a:buSzTx/>
              <a:buFontTx/>
              <a:buNone/>
              <a:tabLst/>
              <a:defRPr/>
            </a:pPr>
            <a:r>
              <a:rPr kumimoji="0" lang="fr-CA" sz="7199" b="1" i="0" u="none" strike="noStrike" kern="1200" cap="none" spc="0" normalizeH="0" baseline="0" dirty="0">
                <a:ln>
                  <a:noFill/>
                </a:ln>
                <a:solidFill>
                  <a:prstClr val="white"/>
                </a:solidFill>
                <a:effectLst/>
                <a:uLnTx/>
                <a:uFillTx/>
                <a:latin typeface="Arial Black" panose="020B0A04020102020204" pitchFamily="34" charset="0"/>
                <a:ea typeface="+mn-ea"/>
                <a:cs typeface="+mn-cs"/>
              </a:rPr>
              <a:t>“</a:t>
            </a:r>
          </a:p>
        </p:txBody>
      </p:sp>
      <p:pic>
        <p:nvPicPr>
          <p:cNvPr id="9" name="Picture 3">
            <a:extLst>
              <a:ext uri="{C183D7F6-B498-43B3-948B-1728B52AA6E4}">
                <adec:decorative xmlns:adec="http://schemas.microsoft.com/office/drawing/2017/decorative" val="1"/>
              </a:ext>
            </a:extLst>
          </p:cNvPr>
          <p:cNvPicPr>
            <a:picLocks noChangeArrowheads="1"/>
          </p:cNvPicPr>
          <p:nvPr/>
        </p:nvPicPr>
        <p:blipFill>
          <a:blip r:embed="rId2">
            <a:extLst>
              <a:ext uri="{28A0092B-C50C-407E-A947-70E740481C1C}">
                <a14:useLocalDpi xmlns:a14="http://schemas.microsoft.com/office/drawing/2010/main" val="0"/>
              </a:ext>
            </a:extLst>
          </a:blip>
          <a:srcRect t="35564" b="4744"/>
          <a:stretch>
            <a:fillRect/>
          </a:stretch>
        </p:blipFill>
        <p:spPr bwMode="auto">
          <a:xfrm>
            <a:off x="354" y="6466397"/>
            <a:ext cx="9143294" cy="45715"/>
          </a:xfrm>
          <a:prstGeom prst="rect">
            <a:avLst/>
          </a:prstGeom>
          <a:noFill/>
          <a:ln>
            <a:noFill/>
          </a:ln>
          <a:effectLst/>
          <a:extLst>
            <a:ext uri="{909E8E84-426E-40DD-AFC4-6F175D3DCCD1}">
              <a14:hiddenFill xmlns:a14="http://schemas.microsoft.com/office/drawing/2010/main">
                <a:solidFill>
                  <a:srgbClr val="775F5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0790" y="261457"/>
            <a:ext cx="573371" cy="573371"/>
          </a:xfrm>
          <a:prstGeom prst="rect">
            <a:avLst/>
          </a:prstGeom>
        </p:spPr>
      </p:pic>
      <p:sp>
        <p:nvSpPr>
          <p:cNvPr id="10" name="Rectangle 9"/>
          <p:cNvSpPr/>
          <p:nvPr/>
        </p:nvSpPr>
        <p:spPr>
          <a:xfrm>
            <a:off x="350" y="6513444"/>
            <a:ext cx="9143294" cy="44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dirty="0">
                <a:ln>
                  <a:noFill/>
                </a:ln>
                <a:solidFill>
                  <a:schemeClr val="bg2">
                    <a:lumMod val="50000"/>
                  </a:schemeClr>
                </a:solidFill>
                <a:effectLst/>
                <a:uLnTx/>
                <a:uFillTx/>
                <a:latin typeface="Century Gothic" panose="020B0502020202020204" pitchFamily="34" charset="0"/>
                <a:ea typeface="Calibri" panose="020F0502020204030204" pitchFamily="34" charset="0"/>
                <a:cs typeface="+mn-cs"/>
              </a:rPr>
              <a:t>Une nouvelle approche de dotation qui place les gens au cœur de nos priorités.</a:t>
            </a:r>
            <a:endParaRPr kumimoji="0" lang="fr-CA" sz="1200" b="0" i="0" u="none" strike="noStrike" kern="1200" cap="none" spc="0" normalizeH="0" baseline="0" dirty="0">
              <a:ln>
                <a:noFill/>
              </a:ln>
              <a:solidFill>
                <a:schemeClr val="bg2">
                  <a:lumMod val="50000"/>
                </a:schemeClr>
              </a:solidFill>
              <a:effectLst/>
              <a:uLnTx/>
              <a:uFillTx/>
              <a:latin typeface="Century Gothic" panose="020B0502020202020204" pitchFamily="34" charset="0"/>
              <a:cs typeface="+mn-cs"/>
            </a:endParaRPr>
          </a:p>
        </p:txBody>
      </p:sp>
    </p:spTree>
    <p:extLst>
      <p:ext uri="{BB962C8B-B14F-4D97-AF65-F5344CB8AC3E}">
        <p14:creationId xmlns:p14="http://schemas.microsoft.com/office/powerpoint/2010/main" val="137355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custDataLst>
              <p:tags r:id="rId1"/>
            </p:custDataLst>
          </p:nvPr>
        </p:nvSpPr>
        <p:spPr>
          <a:xfrm>
            <a:off x="4386803" y="174106"/>
            <a:ext cx="4853108" cy="718905"/>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3700" b="1" i="0" u="none" strike="noStrike" kern="1200" cap="none" spc="0" normalizeH="0" baseline="0" dirty="0">
                <a:ln>
                  <a:noFill/>
                </a:ln>
                <a:solidFill>
                  <a:srgbClr val="0054B7"/>
                </a:solidFill>
                <a:effectLst/>
                <a:uLnTx/>
                <a:uFillTx/>
                <a:latin typeface="Century Gothic" pitchFamily="34" charset="0"/>
                <a:ea typeface="ヒラギノ角ゴ Pro W3" pitchFamily="126" charset="-128"/>
              </a:rPr>
              <a:t>Sommaire du projet</a:t>
            </a:r>
          </a:p>
        </p:txBody>
      </p:sp>
      <p:sp>
        <p:nvSpPr>
          <p:cNvPr id="3" name="Rectangle 2"/>
          <p:cNvSpPr/>
          <p:nvPr>
            <p:custDataLst>
              <p:tags r:id="rId2"/>
            </p:custDataLst>
          </p:nvPr>
        </p:nvSpPr>
        <p:spPr>
          <a:xfrm>
            <a:off x="-255302" y="817719"/>
            <a:ext cx="6727371" cy="517514"/>
          </a:xfrm>
          <a:prstGeom prst="rect">
            <a:avLst/>
          </a:prstGeom>
        </p:spPr>
        <p:txBody>
          <a:bodyPr wrap="square">
            <a:spAutoFit/>
          </a:bodyPr>
          <a:lstStyle/>
          <a:p>
            <a:pPr lvl="1">
              <a:lnSpc>
                <a:spcPct val="107000"/>
              </a:lnSpc>
              <a:spcAft>
                <a:spcPts val="800"/>
              </a:spcAft>
            </a:pPr>
            <a:r>
              <a:rPr lang="fr-CA" sz="2800"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PHASE 1   </a:t>
            </a:r>
            <a:r>
              <a:rPr lang="fr-CA" sz="2800"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   </a:t>
            </a:r>
            <a:r>
              <a:rPr lang="fr-CA" sz="2400"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Cueillette d’information</a:t>
            </a:r>
            <a:endParaRPr lang="fr-CA"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9" name="Picture 18">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5400000">
            <a:off x="3818888" y="204539"/>
            <a:ext cx="573415" cy="573415"/>
          </a:xfrm>
          <a:prstGeom prst="rect">
            <a:avLst/>
          </a:prstGeom>
        </p:spPr>
      </p:pic>
      <p:sp>
        <p:nvSpPr>
          <p:cNvPr id="38" name="TextBox 37">
            <a:extLst>
              <a:ext uri="{C183D7F6-B498-43B3-948B-1728B52AA6E4}">
                <adec:decorative xmlns:adec="http://schemas.microsoft.com/office/drawing/2017/decorative" val="1"/>
              </a:ext>
            </a:extLst>
          </p:cNvPr>
          <p:cNvSpPr txBox="1"/>
          <p:nvPr>
            <p:custDataLst>
              <p:tags r:id="rId4"/>
            </p:custDataLst>
          </p:nvPr>
        </p:nvSpPr>
        <p:spPr>
          <a:xfrm>
            <a:off x="3175793" y="5369037"/>
            <a:ext cx="673681" cy="1015663"/>
          </a:xfrm>
          <a:prstGeom prst="rect">
            <a:avLst/>
          </a:prstGeom>
          <a:noFill/>
        </p:spPr>
        <p:txBody>
          <a:bodyPr wrap="square" rtlCol="0">
            <a:spAutoFit/>
          </a:bodyPr>
          <a:lstStyle/>
          <a:p>
            <a:r>
              <a:rPr lang="en-US" sz="6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
            </a:r>
            <a:endParaRPr lang="en-CA" sz="6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grpSp>
        <p:nvGrpSpPr>
          <p:cNvPr id="6" name="Group 5">
            <a:extLst>
              <a:ext uri="{C183D7F6-B498-43B3-948B-1728B52AA6E4}">
                <adec:decorative xmlns:adec="http://schemas.microsoft.com/office/drawing/2017/decorative" val="1"/>
              </a:ext>
            </a:extLst>
          </p:cNvPr>
          <p:cNvGrpSpPr/>
          <p:nvPr>
            <p:custDataLst>
              <p:tags r:id="rId5"/>
            </p:custDataLst>
          </p:nvPr>
        </p:nvGrpSpPr>
        <p:grpSpPr>
          <a:xfrm>
            <a:off x="291389" y="3951111"/>
            <a:ext cx="3368430" cy="2053449"/>
            <a:chOff x="291389" y="4313908"/>
            <a:chExt cx="2825191" cy="1690652"/>
          </a:xfrm>
        </p:grpSpPr>
        <p:sp>
          <p:nvSpPr>
            <p:cNvPr id="35" name="Rectangle 34"/>
            <p:cNvSpPr/>
            <p:nvPr/>
          </p:nvSpPr>
          <p:spPr>
            <a:xfrm>
              <a:off x="373214" y="4477818"/>
              <a:ext cx="2743366" cy="1508109"/>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36" name="Straight Connector 35"/>
            <p:cNvCxnSpPr/>
            <p:nvPr/>
          </p:nvCxnSpPr>
          <p:spPr>
            <a:xfrm flipV="1">
              <a:off x="719869" y="4473423"/>
              <a:ext cx="1737360" cy="0"/>
            </a:xfrm>
            <a:prstGeom prst="line">
              <a:avLst/>
            </a:prstGeom>
            <a:ln w="19050">
              <a:solidFill>
                <a:schemeClr val="bg1"/>
              </a:solidFill>
            </a:ln>
          </p:spPr>
          <p:style>
            <a:lnRef idx="1">
              <a:schemeClr val="accent5"/>
            </a:lnRef>
            <a:fillRef idx="0">
              <a:schemeClr val="accent5"/>
            </a:fillRef>
            <a:effectRef idx="0">
              <a:schemeClr val="accent5"/>
            </a:effectRef>
            <a:fontRef idx="minor">
              <a:schemeClr val="tx1"/>
            </a:fontRef>
          </p:style>
        </p:cxnSp>
        <p:sp>
          <p:nvSpPr>
            <p:cNvPr id="37" name="TextBox 36"/>
            <p:cNvSpPr txBox="1"/>
            <p:nvPr/>
          </p:nvSpPr>
          <p:spPr>
            <a:xfrm>
              <a:off x="291389" y="4313908"/>
              <a:ext cx="549658" cy="1015663"/>
            </a:xfrm>
            <a:prstGeom prst="rect">
              <a:avLst/>
            </a:prstGeom>
            <a:noFill/>
          </p:spPr>
          <p:txBody>
            <a:bodyPr wrap="square" rtlCol="0">
              <a:spAutoFit/>
            </a:bodyPr>
            <a:lstStyle/>
            <a:p>
              <a:r>
                <a:rPr lang="en-US" sz="6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
              </a:r>
              <a:endParaRPr lang="en-CA" sz="6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40" name="Rectangle 39"/>
            <p:cNvSpPr/>
            <p:nvPr/>
          </p:nvSpPr>
          <p:spPr>
            <a:xfrm>
              <a:off x="874850" y="4389119"/>
              <a:ext cx="1784529" cy="148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754380" y="5899429"/>
              <a:ext cx="1899697" cy="10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 name="Image 6" descr="Plus de 250 séances de consultation internes et 77 séances de consultation externes ont eu lieu (plus de 2500 personnes ont été consultées).&#10;&#10;Plus de 1700 sondages sur la satisfaction de la clientèle et le fardeau administratif ont été remplis par les employés et gestionnaires.&#10;&#10;Un examen législatif a permis de déterminer que 119 des 180">
            <a:extLst>
              <a:ext uri="{C183D7F6-B498-43B3-948B-1728B52AA6E4}">
                <adec:decorative xmlns:adec="http://schemas.microsoft.com/office/drawing/2017/decorative" val="0"/>
              </a:ext>
            </a:extLst>
          </p:cNvPr>
          <p:cNvPicPr>
            <a:picLocks noChangeAspect="1"/>
          </p:cNvPicPr>
          <p:nvPr/>
        </p:nvPicPr>
        <p:blipFill>
          <a:blip r:embed="rId12"/>
          <a:stretch>
            <a:fillRect/>
          </a:stretch>
        </p:blipFill>
        <p:spPr>
          <a:xfrm>
            <a:off x="150471" y="1528978"/>
            <a:ext cx="8899176" cy="1919575"/>
          </a:xfrm>
          <a:prstGeom prst="rect">
            <a:avLst/>
          </a:prstGeom>
        </p:spPr>
      </p:pic>
      <p:sp>
        <p:nvSpPr>
          <p:cNvPr id="18" name="Rectangle 17"/>
          <p:cNvSpPr/>
          <p:nvPr/>
        </p:nvSpPr>
        <p:spPr>
          <a:xfrm>
            <a:off x="663270" y="4253798"/>
            <a:ext cx="2722226" cy="1600439"/>
          </a:xfrm>
          <a:prstGeom prst="rect">
            <a:avLst/>
          </a:prstGeom>
        </p:spPr>
        <p:txBody>
          <a:bodyPr wrap="square">
            <a:spAutoFit/>
          </a:bodyPr>
          <a:lstStyle/>
          <a:p>
            <a:pPr algn="ctr">
              <a:spcAft>
                <a:spcPts val="0"/>
              </a:spcAft>
            </a:pPr>
            <a:r>
              <a:rPr lang="fr-CA" sz="1400" i="1" dirty="0">
                <a:solidFill>
                  <a:srgbClr val="EB6A13"/>
                </a:solidFill>
                <a:latin typeface="Century Gothic" panose="020B0502020202020204" pitchFamily="34" charset="0"/>
                <a:ea typeface="Calibri" panose="020F0502020204030204" pitchFamily="34" charset="0"/>
              </a:rPr>
              <a:t>Lorsqu’on leur a demandé quelle serait la pire chose que nous pourrions faire </a:t>
            </a:r>
            <a:br>
              <a:rPr lang="fr-CA" sz="1400" i="1" dirty="0">
                <a:solidFill>
                  <a:srgbClr val="EB6A13"/>
                </a:solidFill>
                <a:latin typeface="Century Gothic" panose="020B0502020202020204" pitchFamily="34" charset="0"/>
                <a:ea typeface="Calibri" panose="020F0502020204030204" pitchFamily="34" charset="0"/>
              </a:rPr>
            </a:br>
            <a:r>
              <a:rPr lang="fr-CA" sz="1400" i="1" dirty="0">
                <a:solidFill>
                  <a:srgbClr val="EB6A13"/>
                </a:solidFill>
                <a:latin typeface="Century Gothic" panose="020B0502020202020204" pitchFamily="34" charset="0"/>
                <a:ea typeface="Calibri" panose="020F0502020204030204" pitchFamily="34" charset="0"/>
              </a:rPr>
              <a:t>en ce qui concerne la dotation, les gestionnaires et employés étaient unanimes: « </a:t>
            </a:r>
            <a:r>
              <a:rPr lang="fr-CA" sz="1400" b="1" i="1" dirty="0">
                <a:solidFill>
                  <a:srgbClr val="EB6A13"/>
                </a:solidFill>
                <a:latin typeface="Century Gothic" panose="020B0502020202020204" pitchFamily="34" charset="0"/>
                <a:ea typeface="Calibri" panose="020F0502020204030204" pitchFamily="34" charset="0"/>
              </a:rPr>
              <a:t>rien</a:t>
            </a:r>
            <a:r>
              <a:rPr lang="fr-CA" sz="1400" i="1" dirty="0">
                <a:solidFill>
                  <a:srgbClr val="EB6A13"/>
                </a:solidFill>
                <a:latin typeface="Century Gothic" panose="020B0502020202020204" pitchFamily="34" charset="0"/>
                <a:ea typeface="Calibri" panose="020F0502020204030204" pitchFamily="34" charset="0"/>
              </a:rPr>
              <a:t> »</a:t>
            </a:r>
            <a:endParaRPr lang="en-CA" sz="1400" i="1" dirty="0">
              <a:solidFill>
                <a:srgbClr val="EB6A13"/>
              </a:solidFill>
              <a:latin typeface="Century Gothic" panose="020B0502020202020204" pitchFamily="34" charset="0"/>
              <a:ea typeface="Calibri" panose="020F0502020204030204" pitchFamily="34" charset="0"/>
            </a:endParaRPr>
          </a:p>
        </p:txBody>
      </p:sp>
      <p:sp>
        <p:nvSpPr>
          <p:cNvPr id="5" name="Rectangle 4"/>
          <p:cNvSpPr/>
          <p:nvPr>
            <p:custDataLst>
              <p:tags r:id="rId6"/>
            </p:custDataLst>
          </p:nvPr>
        </p:nvSpPr>
        <p:spPr>
          <a:xfrm>
            <a:off x="3849474" y="3855437"/>
            <a:ext cx="5085046" cy="517514"/>
          </a:xfrm>
          <a:prstGeom prst="rect">
            <a:avLst/>
          </a:prstGeom>
        </p:spPr>
        <p:txBody>
          <a:bodyPr wrap="none">
            <a:spAutoFit/>
          </a:bodyPr>
          <a:lstStyle/>
          <a:p>
            <a:pPr>
              <a:lnSpc>
                <a:spcPct val="107000"/>
              </a:lnSpc>
              <a:spcAft>
                <a:spcPts val="800"/>
              </a:spcAft>
            </a:pPr>
            <a:r>
              <a:rPr lang="fr-CA" sz="2800"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Ce que nous avons entendu</a:t>
            </a:r>
            <a:endParaRPr lang="fr-CA" sz="1400" dirty="0">
              <a:solidFill>
                <a:srgbClr val="282F89"/>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p:cNvSpPr/>
          <p:nvPr>
            <p:custDataLst>
              <p:tags r:id="rId7"/>
            </p:custDataLst>
          </p:nvPr>
        </p:nvSpPr>
        <p:spPr>
          <a:xfrm>
            <a:off x="4117601" y="4340276"/>
            <a:ext cx="4201205" cy="1538883"/>
          </a:xfrm>
          <a:prstGeom prst="rect">
            <a:avLst/>
          </a:prstGeom>
        </p:spPr>
        <p:txBody>
          <a:bodyPr wrap="square">
            <a:spAutoFit/>
          </a:bodyPr>
          <a:lstStyle/>
          <a:p>
            <a:pPr lvl="0" fontAlgn="base">
              <a:spcBef>
                <a:spcPct val="0"/>
              </a:spcBef>
              <a:spcAft>
                <a:spcPts val="1200"/>
              </a:spcAft>
              <a:buClr>
                <a:srgbClr val="0082C9"/>
              </a:buClr>
              <a:defRPr/>
            </a:pPr>
            <a:r>
              <a:rPr lang="fr-CA" sz="1400" dirty="0">
                <a:solidFill>
                  <a:prstClr val="black"/>
                </a:solidFill>
                <a:latin typeface="Century Gothic" panose="020B0502020202020204" pitchFamily="34" charset="0"/>
                <a:ea typeface="ヒラギノ角ゴ Pro W3" pitchFamily="127" charset="-128"/>
              </a:rPr>
              <a:t>Les gestionnaires et les employés étaient insatisfaits de la dotation, qu’ils considéraient</a:t>
            </a:r>
            <a:r>
              <a:rPr lang="en-CA" sz="1400" dirty="0">
                <a:solidFill>
                  <a:prstClr val="black"/>
                </a:solidFill>
                <a:latin typeface="Century Gothic" panose="020B0502020202020204" pitchFamily="34" charset="0"/>
                <a:ea typeface="ヒラギノ角ゴ Pro W3" pitchFamily="127" charset="-128"/>
              </a:rPr>
              <a:t>:</a:t>
            </a:r>
            <a:endParaRPr lang="fr-CA" sz="1400" dirty="0">
              <a:solidFill>
                <a:prstClr val="black"/>
              </a:solidFill>
              <a:latin typeface="Century Gothic" panose="020B0502020202020204" pitchFamily="34" charset="0"/>
              <a:ea typeface="ヒラギノ角ゴ Pro W3" pitchFamily="127" charset="-128"/>
            </a:endParaRPr>
          </a:p>
          <a:p>
            <a:pPr marL="544513" lvl="0" fontAlgn="base">
              <a:spcBef>
                <a:spcPct val="0"/>
              </a:spcBef>
              <a:spcAft>
                <a:spcPct val="0"/>
              </a:spcAft>
              <a:defRPr/>
            </a:pPr>
            <a:r>
              <a:rPr lang="en-CA" sz="1400" b="1" dirty="0">
                <a:solidFill>
                  <a:srgbClr val="29308B"/>
                </a:solidFill>
                <a:latin typeface="Century Gothic" panose="020B0502020202020204" pitchFamily="34" charset="0"/>
                <a:ea typeface="ヒラギノ角ゴ Pro W3" pitchFamily="127" charset="-128"/>
              </a:rPr>
              <a:t>•	Trop longue</a:t>
            </a:r>
            <a:endParaRPr lang="fr-CA" sz="1400" b="1" dirty="0">
              <a:solidFill>
                <a:srgbClr val="29308B"/>
              </a:solidFill>
              <a:latin typeface="Century Gothic" panose="020B0502020202020204" pitchFamily="34" charset="0"/>
              <a:ea typeface="ヒラギノ角ゴ Pro W3" pitchFamily="127" charset="-128"/>
            </a:endParaRPr>
          </a:p>
          <a:p>
            <a:pPr marL="544513" lvl="0" fontAlgn="base">
              <a:spcBef>
                <a:spcPct val="0"/>
              </a:spcBef>
              <a:spcAft>
                <a:spcPct val="0"/>
              </a:spcAft>
              <a:defRPr/>
            </a:pPr>
            <a:r>
              <a:rPr lang="en-CA" sz="1400" b="1" dirty="0">
                <a:solidFill>
                  <a:srgbClr val="29308B"/>
                </a:solidFill>
                <a:latin typeface="Century Gothic" panose="020B0502020202020204" pitchFamily="34" charset="0"/>
                <a:ea typeface="ヒラギノ角ゴ Pro W3" pitchFamily="127" charset="-128"/>
              </a:rPr>
              <a:t>•	Trop </a:t>
            </a:r>
            <a:r>
              <a:rPr lang="fr-CA" sz="1400" b="1" dirty="0">
                <a:solidFill>
                  <a:srgbClr val="29308B"/>
                </a:solidFill>
                <a:latin typeface="Century Gothic" panose="020B0502020202020204" pitchFamily="34" charset="0"/>
                <a:ea typeface="ヒラギノ角ゴ Pro W3" pitchFamily="127" charset="-128"/>
              </a:rPr>
              <a:t>complexe</a:t>
            </a:r>
          </a:p>
          <a:p>
            <a:pPr marL="544513" lvl="0" fontAlgn="base">
              <a:spcBef>
                <a:spcPct val="0"/>
              </a:spcBef>
              <a:spcAft>
                <a:spcPct val="0"/>
              </a:spcAft>
              <a:defRPr/>
            </a:pPr>
            <a:r>
              <a:rPr lang="en-CA" sz="1400" b="1" dirty="0">
                <a:solidFill>
                  <a:srgbClr val="29308B"/>
                </a:solidFill>
                <a:latin typeface="Century Gothic" panose="020B0502020202020204" pitchFamily="34" charset="0"/>
                <a:ea typeface="ヒラギノ角ゴ Pro W3" pitchFamily="127" charset="-128"/>
              </a:rPr>
              <a:t>•	Trop </a:t>
            </a:r>
            <a:r>
              <a:rPr lang="fr-CA" sz="1400" b="1" dirty="0">
                <a:solidFill>
                  <a:srgbClr val="29308B"/>
                </a:solidFill>
                <a:latin typeface="Century Gothic" panose="020B0502020202020204" pitchFamily="34" charset="0"/>
                <a:ea typeface="ヒラギノ角ゴ Pro W3" pitchFamily="127" charset="-128"/>
              </a:rPr>
              <a:t>lourde</a:t>
            </a:r>
            <a:r>
              <a:rPr lang="en-CA" sz="1400" b="1" dirty="0">
                <a:solidFill>
                  <a:srgbClr val="29308B"/>
                </a:solidFill>
                <a:latin typeface="Century Gothic" panose="020B0502020202020204" pitchFamily="34" charset="0"/>
                <a:ea typeface="ヒラギノ角ゴ Pro W3" pitchFamily="127" charset="-128"/>
              </a:rPr>
              <a:t> </a:t>
            </a:r>
            <a:r>
              <a:rPr lang="fr-CA" sz="1400" b="1" dirty="0">
                <a:solidFill>
                  <a:srgbClr val="29308B"/>
                </a:solidFill>
                <a:latin typeface="Century Gothic" panose="020B0502020202020204" pitchFamily="34" charset="0"/>
                <a:ea typeface="ヒラギノ角ゴ Pro W3" pitchFamily="127" charset="-128"/>
              </a:rPr>
              <a:t>en</a:t>
            </a:r>
            <a:r>
              <a:rPr lang="en-CA" sz="1400" b="1" dirty="0">
                <a:solidFill>
                  <a:srgbClr val="29308B"/>
                </a:solidFill>
                <a:latin typeface="Century Gothic" panose="020B0502020202020204" pitchFamily="34" charset="0"/>
                <a:ea typeface="ヒラギノ角ゴ Pro W3" pitchFamily="127" charset="-128"/>
              </a:rPr>
              <a:t> raison des </a:t>
            </a:r>
            <a:r>
              <a:rPr lang="fr-CA" sz="1400" b="1" dirty="0">
                <a:solidFill>
                  <a:srgbClr val="29308B"/>
                </a:solidFill>
                <a:latin typeface="Century Gothic" panose="020B0502020202020204" pitchFamily="34" charset="0"/>
                <a:ea typeface="ヒラギノ角ゴ Pro W3" pitchFamily="127" charset="-128"/>
              </a:rPr>
              <a:t>recours</a:t>
            </a:r>
          </a:p>
          <a:p>
            <a:pPr marL="544513" lvl="0" fontAlgn="base">
              <a:spcBef>
                <a:spcPct val="0"/>
              </a:spcBef>
              <a:spcAft>
                <a:spcPct val="0"/>
              </a:spcAft>
              <a:defRPr/>
            </a:pPr>
            <a:r>
              <a:rPr lang="en-CA" sz="1400" b="1" dirty="0">
                <a:solidFill>
                  <a:srgbClr val="29308B"/>
                </a:solidFill>
                <a:latin typeface="Century Gothic" panose="020B0502020202020204" pitchFamily="34" charset="0"/>
                <a:ea typeface="ヒラギノ角ゴ Pro W3" pitchFamily="127" charset="-128"/>
              </a:rPr>
              <a:t>•	Trop </a:t>
            </a:r>
            <a:r>
              <a:rPr lang="fr-CA" sz="1400" b="1" dirty="0">
                <a:solidFill>
                  <a:srgbClr val="29308B"/>
                </a:solidFill>
                <a:latin typeface="Century Gothic" panose="020B0502020202020204" pitchFamily="34" charset="0"/>
                <a:ea typeface="ヒラギノ角ゴ Pro W3" pitchFamily="127" charset="-128"/>
              </a:rPr>
              <a:t>administrative</a:t>
            </a:r>
          </a:p>
        </p:txBody>
      </p:sp>
      <p:sp>
        <p:nvSpPr>
          <p:cNvPr id="2" name="Espace réservé du numéro de diapositive 1"/>
          <p:cNvSpPr>
            <a:spLocks noGrp="1"/>
          </p:cNvSpPr>
          <p:nvPr>
            <p:ph type="sldNum" sz="quarter" idx="10"/>
            <p:custDataLst>
              <p:tags r:id="rId8"/>
            </p:custDataLst>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16CE915-54DE-42DF-81C9-6A96210B07F3}" type="slidenum">
              <a:rPr kumimoji="0" lang="en-US" altLang="en-US" sz="1200" b="0" i="0" u="none" strike="noStrike" kern="1200" cap="none" spc="0" normalizeH="0" baseline="0" noProof="0" smtClean="0">
                <a:ln>
                  <a:noFill/>
                </a:ln>
                <a:solidFill>
                  <a:schemeClr val="tx1">
                    <a:lumMod val="65000"/>
                    <a:lumOff val="35000"/>
                  </a:schemeClr>
                </a:solidFill>
                <a:effectLst/>
                <a:uLnTx/>
                <a:uFillTx/>
                <a:latin typeface="Century Gothic" panose="020B0502020202020204" pitchFamily="34" charset="0"/>
                <a:ea typeface="ヒラギノ角ゴ Pro W3" pitchFamily="127"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ヒラギノ角ゴ Pro W3" pitchFamily="127" charset="-128"/>
              <a:cs typeface="+mn-cs"/>
            </a:endParaRPr>
          </a:p>
        </p:txBody>
      </p:sp>
    </p:spTree>
    <p:extLst>
      <p:ext uri="{BB962C8B-B14F-4D97-AF65-F5344CB8AC3E}">
        <p14:creationId xmlns:p14="http://schemas.microsoft.com/office/powerpoint/2010/main" val="232610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custDataLst>
              <p:tags r:id="rId1"/>
            </p:custDataLst>
          </p:nvPr>
        </p:nvSpPr>
        <p:spPr>
          <a:xfrm>
            <a:off x="4437677" y="165866"/>
            <a:ext cx="4789368" cy="718905"/>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3700" b="1" i="0" u="none" strike="noStrike" kern="1200" cap="none" spc="0" normalizeH="0" baseline="0" dirty="0">
                <a:ln>
                  <a:noFill/>
                </a:ln>
                <a:solidFill>
                  <a:srgbClr val="0054B7"/>
                </a:solidFill>
                <a:effectLst/>
                <a:uLnTx/>
                <a:uFillTx/>
                <a:latin typeface="Century Gothic" pitchFamily="34" charset="0"/>
                <a:ea typeface="ヒラギノ角ゴ Pro W3" pitchFamily="126" charset="-128"/>
              </a:rPr>
              <a:t>Sommaire du projet</a:t>
            </a:r>
          </a:p>
        </p:txBody>
      </p:sp>
      <p:sp>
        <p:nvSpPr>
          <p:cNvPr id="3" name="Rectangle 2"/>
          <p:cNvSpPr/>
          <p:nvPr>
            <p:custDataLst>
              <p:tags r:id="rId2"/>
            </p:custDataLst>
          </p:nvPr>
        </p:nvSpPr>
        <p:spPr>
          <a:xfrm>
            <a:off x="1065614" y="1081678"/>
            <a:ext cx="8078386" cy="553357"/>
          </a:xfrm>
          <a:prstGeom prst="rect">
            <a:avLst/>
          </a:prstGeom>
        </p:spPr>
        <p:txBody>
          <a:bodyPr wrap="square">
            <a:spAutoFit/>
          </a:bodyPr>
          <a:lstStyle/>
          <a:p>
            <a:pPr lvl="1">
              <a:lnSpc>
                <a:spcPct val="107000"/>
              </a:lnSpc>
              <a:spcAft>
                <a:spcPts val="800"/>
              </a:spcAft>
            </a:pPr>
            <a:r>
              <a:rPr lang="fr-CA" sz="2800"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PHASE 2 </a:t>
            </a:r>
            <a:r>
              <a:rPr lang="fr-CA" sz="2800"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 </a:t>
            </a:r>
            <a:r>
              <a:rPr lang="fr-CA" sz="2400"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rPr>
              <a:t>Test et mise en œuvre des idées</a:t>
            </a:r>
            <a:endParaRPr lang="fr-CA" b="1" dirty="0">
              <a:solidFill>
                <a:srgbClr val="282F89"/>
              </a:solidFill>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6" name="Group 15" descr="Phase 2 Début&#10;&#10;Gouvernance du projet&#10;&#10;Mise en oeuvre des idées initiales&#10;&#10;Recherche, expérimentation et mise en oeuvre&#10;&#10;Mesure et évaluation&#10;&#10;Proposition de recommendation&#10;&#10;Phase 2 fin"/>
          <p:cNvGrpSpPr/>
          <p:nvPr>
            <p:custDataLst>
              <p:tags r:id="rId3"/>
            </p:custDataLst>
          </p:nvPr>
        </p:nvGrpSpPr>
        <p:grpSpPr>
          <a:xfrm>
            <a:off x="1499219" y="1902467"/>
            <a:ext cx="7281495" cy="3131625"/>
            <a:chOff x="1499219" y="1902467"/>
            <a:chExt cx="7281495" cy="3131625"/>
          </a:xfrm>
        </p:grpSpPr>
        <p:cxnSp>
          <p:nvCxnSpPr>
            <p:cNvPr id="191" name="Straight Connector 190">
              <a:extLst>
                <a:ext uri="{FF2B5EF4-FFF2-40B4-BE49-F238E27FC236}">
                  <a16:creationId xmlns:a16="http://schemas.microsoft.com/office/drawing/2014/main" id="{4470A145-910E-9E4F-938D-9C7280D5D258}"/>
                </a:ext>
              </a:extLst>
            </p:cNvPr>
            <p:cNvCxnSpPr>
              <a:cxnSpLocks/>
            </p:cNvCxnSpPr>
            <p:nvPr/>
          </p:nvCxnSpPr>
          <p:spPr>
            <a:xfrm>
              <a:off x="5710954" y="4153732"/>
              <a:ext cx="128" cy="35714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93" name="Group 192">
              <a:extLst>
                <a:ext uri="{FF2B5EF4-FFF2-40B4-BE49-F238E27FC236}">
                  <a16:creationId xmlns:a16="http://schemas.microsoft.com/office/drawing/2014/main" id="{DDAFFE3E-B20D-9342-B2A1-5D343514F222}"/>
                </a:ext>
              </a:extLst>
            </p:cNvPr>
            <p:cNvGrpSpPr/>
            <p:nvPr/>
          </p:nvGrpSpPr>
          <p:grpSpPr>
            <a:xfrm>
              <a:off x="1499219" y="3074196"/>
              <a:ext cx="7281495" cy="1102524"/>
              <a:chOff x="2388013" y="5374888"/>
              <a:chExt cx="19412262" cy="4661209"/>
            </a:xfrm>
          </p:grpSpPr>
          <p:sp>
            <p:nvSpPr>
              <p:cNvPr id="194" name="Chevron 193">
                <a:extLst>
                  <a:ext uri="{FF2B5EF4-FFF2-40B4-BE49-F238E27FC236}">
                    <a16:creationId xmlns:a16="http://schemas.microsoft.com/office/drawing/2014/main" id="{4E0473C7-9471-124B-AA1F-FDE86F2028EC}"/>
                  </a:ext>
                </a:extLst>
              </p:cNvPr>
              <p:cNvSpPr/>
              <p:nvPr/>
            </p:nvSpPr>
            <p:spPr>
              <a:xfrm>
                <a:off x="4482792" y="6043961"/>
                <a:ext cx="2141034" cy="3323063"/>
              </a:xfrm>
              <a:prstGeom prst="chevron">
                <a:avLst/>
              </a:prstGeom>
              <a:solidFill>
                <a:srgbClr val="29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195" name="Chevron 194">
                <a:extLst>
                  <a:ext uri="{FF2B5EF4-FFF2-40B4-BE49-F238E27FC236}">
                    <a16:creationId xmlns:a16="http://schemas.microsoft.com/office/drawing/2014/main" id="{43CC1FC8-A191-704A-8EF7-74A5499E6E39}"/>
                  </a:ext>
                </a:extLst>
              </p:cNvPr>
              <p:cNvSpPr/>
              <p:nvPr/>
            </p:nvSpPr>
            <p:spPr>
              <a:xfrm>
                <a:off x="6352156" y="6556918"/>
                <a:ext cx="1480044" cy="2297150"/>
              </a:xfrm>
              <a:prstGeom prst="chevron">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196" name="Pentagon 195">
                <a:extLst>
                  <a:ext uri="{FF2B5EF4-FFF2-40B4-BE49-F238E27FC236}">
                    <a16:creationId xmlns:a16="http://schemas.microsoft.com/office/drawing/2014/main" id="{74E8DF6F-8B20-1E49-982E-DDB1BCE99F97}"/>
                  </a:ext>
                </a:extLst>
              </p:cNvPr>
              <p:cNvSpPr/>
              <p:nvPr/>
            </p:nvSpPr>
            <p:spPr>
              <a:xfrm>
                <a:off x="2388013" y="6556919"/>
                <a:ext cx="2652338" cy="2297151"/>
              </a:xfrm>
              <a:prstGeom prst="homePlate">
                <a:avLst>
                  <a:gd name="adj" fmla="val 49018"/>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sp>
            <p:nvSpPr>
              <p:cNvPr id="197" name="Chevron 196">
                <a:extLst>
                  <a:ext uri="{FF2B5EF4-FFF2-40B4-BE49-F238E27FC236}">
                    <a16:creationId xmlns:a16="http://schemas.microsoft.com/office/drawing/2014/main" id="{5FD2BB51-8748-CE41-B4DF-9FA316F22B21}"/>
                  </a:ext>
                </a:extLst>
              </p:cNvPr>
              <p:cNvSpPr/>
              <p:nvPr/>
            </p:nvSpPr>
            <p:spPr>
              <a:xfrm>
                <a:off x="7248294" y="6043961"/>
                <a:ext cx="2141034" cy="3323063"/>
              </a:xfrm>
              <a:prstGeom prst="chevron">
                <a:avLst/>
              </a:prstGeom>
              <a:solidFill>
                <a:srgbClr val="00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198" name="Chevron 197">
                <a:extLst>
                  <a:ext uri="{FF2B5EF4-FFF2-40B4-BE49-F238E27FC236}">
                    <a16:creationId xmlns:a16="http://schemas.microsoft.com/office/drawing/2014/main" id="{AB18B281-E684-1D4B-98B1-75B11C67D0B0}"/>
                  </a:ext>
                </a:extLst>
              </p:cNvPr>
              <p:cNvSpPr/>
              <p:nvPr/>
            </p:nvSpPr>
            <p:spPr>
              <a:xfrm>
                <a:off x="9121703" y="6556918"/>
                <a:ext cx="1480044" cy="2297150"/>
              </a:xfrm>
              <a:prstGeom prst="chevron">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199" name="Chevron 198">
                <a:extLst>
                  <a:ext uri="{FF2B5EF4-FFF2-40B4-BE49-F238E27FC236}">
                    <a16:creationId xmlns:a16="http://schemas.microsoft.com/office/drawing/2014/main" id="{45D8C298-0765-A245-AA91-BA292BB47119}"/>
                  </a:ext>
                </a:extLst>
              </p:cNvPr>
              <p:cNvSpPr/>
              <p:nvPr/>
            </p:nvSpPr>
            <p:spPr>
              <a:xfrm>
                <a:off x="10013796" y="6043961"/>
                <a:ext cx="2141034" cy="3323063"/>
              </a:xfrm>
              <a:prstGeom prst="chevron">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200" name="Chevron 199">
                <a:extLst>
                  <a:ext uri="{FF2B5EF4-FFF2-40B4-BE49-F238E27FC236}">
                    <a16:creationId xmlns:a16="http://schemas.microsoft.com/office/drawing/2014/main" id="{53181C80-C9A6-EF4B-A9A9-B46BB102D208}"/>
                  </a:ext>
                </a:extLst>
              </p:cNvPr>
              <p:cNvSpPr/>
              <p:nvPr/>
            </p:nvSpPr>
            <p:spPr>
              <a:xfrm>
                <a:off x="11887205" y="6556918"/>
                <a:ext cx="1480044" cy="2297150"/>
              </a:xfrm>
              <a:prstGeom prst="chevron">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201" name="Chevron 200">
                <a:extLst>
                  <a:ext uri="{FF2B5EF4-FFF2-40B4-BE49-F238E27FC236}">
                    <a16:creationId xmlns:a16="http://schemas.microsoft.com/office/drawing/2014/main" id="{9BD721DD-FC80-5242-8251-9FF40ABC35CF}"/>
                  </a:ext>
                </a:extLst>
              </p:cNvPr>
              <p:cNvSpPr/>
              <p:nvPr/>
            </p:nvSpPr>
            <p:spPr>
              <a:xfrm>
                <a:off x="12779298" y="6043961"/>
                <a:ext cx="2141034" cy="3323063"/>
              </a:xfrm>
              <a:prstGeom prst="chevron">
                <a:avLst/>
              </a:prstGeom>
              <a:solidFill>
                <a:srgbClr val="B4E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202" name="Chevron 201">
                <a:extLst>
                  <a:ext uri="{FF2B5EF4-FFF2-40B4-BE49-F238E27FC236}">
                    <a16:creationId xmlns:a16="http://schemas.microsoft.com/office/drawing/2014/main" id="{DD9ED885-8258-C241-AEA5-50B825CFAE29}"/>
                  </a:ext>
                </a:extLst>
              </p:cNvPr>
              <p:cNvSpPr/>
              <p:nvPr/>
            </p:nvSpPr>
            <p:spPr>
              <a:xfrm>
                <a:off x="14652707" y="6556918"/>
                <a:ext cx="1480044" cy="2297150"/>
              </a:xfrm>
              <a:prstGeom prst="chevron">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203" name="Chevron 202">
                <a:extLst>
                  <a:ext uri="{FF2B5EF4-FFF2-40B4-BE49-F238E27FC236}">
                    <a16:creationId xmlns:a16="http://schemas.microsoft.com/office/drawing/2014/main" id="{7B3A77E0-45C1-C045-9393-4BBC45A36D4B}"/>
                  </a:ext>
                </a:extLst>
              </p:cNvPr>
              <p:cNvSpPr/>
              <p:nvPr/>
            </p:nvSpPr>
            <p:spPr>
              <a:xfrm>
                <a:off x="15544800" y="6043961"/>
                <a:ext cx="2141034" cy="3323063"/>
              </a:xfrm>
              <a:prstGeom prst="chevron">
                <a:avLst/>
              </a:prstGeom>
              <a:solidFill>
                <a:srgbClr val="E6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204" name="Chevron 203">
                <a:extLst>
                  <a:ext uri="{FF2B5EF4-FFF2-40B4-BE49-F238E27FC236}">
                    <a16:creationId xmlns:a16="http://schemas.microsoft.com/office/drawing/2014/main" id="{9C6150BA-404E-BB46-A79D-5F9955F4FA3B}"/>
                  </a:ext>
                </a:extLst>
              </p:cNvPr>
              <p:cNvSpPr/>
              <p:nvPr/>
            </p:nvSpPr>
            <p:spPr>
              <a:xfrm>
                <a:off x="17418209" y="6556918"/>
                <a:ext cx="1480044" cy="2297150"/>
              </a:xfrm>
              <a:prstGeom prst="chevron">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solidFill>
                    <a:schemeClr val="tx1"/>
                  </a:solidFill>
                  <a:latin typeface="Century Gothic" panose="020B0502020202020204" pitchFamily="34" charset="0"/>
                </a:endParaRPr>
              </a:p>
            </p:txBody>
          </p:sp>
          <p:sp>
            <p:nvSpPr>
              <p:cNvPr id="205" name="Notched Right Arrow 204">
                <a:extLst>
                  <a:ext uri="{FF2B5EF4-FFF2-40B4-BE49-F238E27FC236}">
                    <a16:creationId xmlns:a16="http://schemas.microsoft.com/office/drawing/2014/main" id="{47546FA2-046D-AA49-84B1-974026D4D869}"/>
                  </a:ext>
                </a:extLst>
              </p:cNvPr>
              <p:cNvSpPr/>
              <p:nvPr/>
            </p:nvSpPr>
            <p:spPr>
              <a:xfrm>
                <a:off x="18596190" y="5374888"/>
                <a:ext cx="3204085" cy="4661209"/>
              </a:xfrm>
              <a:prstGeom prst="notchedRightArrow">
                <a:avLst>
                  <a:gd name="adj1" fmla="val 48086"/>
                  <a:gd name="adj2" fmla="val 48056"/>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grpSp>
        <p:cxnSp>
          <p:nvCxnSpPr>
            <p:cNvPr id="206" name="Straight Connector 205">
              <a:extLst>
                <a:ext uri="{FF2B5EF4-FFF2-40B4-BE49-F238E27FC236}">
                  <a16:creationId xmlns:a16="http://schemas.microsoft.com/office/drawing/2014/main" id="{4470A145-910E-9E4F-938D-9C7280D5D258}"/>
                </a:ext>
              </a:extLst>
            </p:cNvPr>
            <p:cNvCxnSpPr>
              <a:cxnSpLocks/>
            </p:cNvCxnSpPr>
            <p:nvPr/>
          </p:nvCxnSpPr>
          <p:spPr>
            <a:xfrm flipV="1">
              <a:off x="2533408" y="2759340"/>
              <a:ext cx="0" cy="276308"/>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08" name="TextBox 207">
              <a:extLst>
                <a:ext uri="{FF2B5EF4-FFF2-40B4-BE49-F238E27FC236}">
                  <a16:creationId xmlns:a16="http://schemas.microsoft.com/office/drawing/2014/main" id="{4A9C1DC4-900F-5040-8AEF-3D4C3E079FBE}"/>
                </a:ext>
              </a:extLst>
            </p:cNvPr>
            <p:cNvSpPr txBox="1"/>
            <p:nvPr/>
          </p:nvSpPr>
          <p:spPr>
            <a:xfrm>
              <a:off x="1809116" y="2219702"/>
              <a:ext cx="1446230" cy="523220"/>
            </a:xfrm>
            <a:prstGeom prst="rect">
              <a:avLst/>
            </a:prstGeom>
            <a:noFill/>
          </p:spPr>
          <p:txBody>
            <a:bodyPr wrap="none" rtlCol="0">
              <a:spAutoFit/>
            </a:bodyPr>
            <a:lstStyle/>
            <a:p>
              <a:pPr algn="ctr"/>
              <a:r>
                <a:rPr lang="fr-CA" sz="1400" b="1" dirty="0">
                  <a:solidFill>
                    <a:srgbClr val="29308B"/>
                  </a:solidFill>
                  <a:latin typeface="Century Gothic" panose="020B0502020202020204" pitchFamily="34" charset="0"/>
                  <a:ea typeface="Lato" panose="020F0502020204030203" pitchFamily="34" charset="0"/>
                  <a:cs typeface="Lato" panose="020F0502020204030203" pitchFamily="34" charset="0"/>
                </a:rPr>
                <a:t>Gouvernance </a:t>
              </a:r>
              <a:br>
                <a:rPr lang="fr-CA" sz="1400" b="1" dirty="0">
                  <a:solidFill>
                    <a:srgbClr val="29308B"/>
                  </a:solidFill>
                  <a:latin typeface="Century Gothic" panose="020B0502020202020204" pitchFamily="34" charset="0"/>
                  <a:ea typeface="Lato" panose="020F0502020204030203" pitchFamily="34" charset="0"/>
                  <a:cs typeface="Lato" panose="020F0502020204030203" pitchFamily="34" charset="0"/>
                </a:rPr>
              </a:br>
              <a:r>
                <a:rPr lang="fr-CA" sz="1400" b="1" dirty="0">
                  <a:solidFill>
                    <a:srgbClr val="29308B"/>
                  </a:solidFill>
                  <a:latin typeface="Century Gothic" panose="020B0502020202020204" pitchFamily="34" charset="0"/>
                  <a:ea typeface="Lato" panose="020F0502020204030203" pitchFamily="34" charset="0"/>
                  <a:cs typeface="Lato" panose="020F0502020204030203" pitchFamily="34" charset="0"/>
                </a:rPr>
                <a:t>du projet</a:t>
              </a:r>
            </a:p>
          </p:txBody>
        </p:sp>
        <p:sp>
          <p:nvSpPr>
            <p:cNvPr id="210" name="Oval 209">
              <a:extLst>
                <a:ext uri="{FF2B5EF4-FFF2-40B4-BE49-F238E27FC236}">
                  <a16:creationId xmlns:a16="http://schemas.microsoft.com/office/drawing/2014/main" id="{46DFB37B-3F7A-614C-BEAB-C29318AB09CA}"/>
                </a:ext>
              </a:extLst>
            </p:cNvPr>
            <p:cNvSpPr/>
            <p:nvPr/>
          </p:nvSpPr>
          <p:spPr>
            <a:xfrm>
              <a:off x="2491424" y="3025198"/>
              <a:ext cx="97997" cy="97997"/>
            </a:xfrm>
            <a:prstGeom prst="ellipse">
              <a:avLst/>
            </a:prstGeom>
            <a:solidFill>
              <a:srgbClr val="293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sp>
          <p:nvSpPr>
            <p:cNvPr id="212" name="Oval 211">
              <a:extLst>
                <a:ext uri="{FF2B5EF4-FFF2-40B4-BE49-F238E27FC236}">
                  <a16:creationId xmlns:a16="http://schemas.microsoft.com/office/drawing/2014/main" id="{D7314528-13E3-D541-BB9F-7EB139BA3265}"/>
                </a:ext>
              </a:extLst>
            </p:cNvPr>
            <p:cNvSpPr/>
            <p:nvPr/>
          </p:nvSpPr>
          <p:spPr>
            <a:xfrm>
              <a:off x="5662084" y="4106111"/>
              <a:ext cx="97997" cy="97997"/>
            </a:xfrm>
            <a:prstGeom prst="ellipse">
              <a:avLst/>
            </a:prstGeom>
            <a:solidFill>
              <a:srgbClr val="B4E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sp>
          <p:nvSpPr>
            <p:cNvPr id="214" name="TextBox 213">
              <a:extLst>
                <a:ext uri="{FF2B5EF4-FFF2-40B4-BE49-F238E27FC236}">
                  <a16:creationId xmlns:a16="http://schemas.microsoft.com/office/drawing/2014/main" id="{65810FBF-0723-C04A-9836-5D1F23B4116E}"/>
                </a:ext>
              </a:extLst>
            </p:cNvPr>
            <p:cNvSpPr txBox="1"/>
            <p:nvPr/>
          </p:nvSpPr>
          <p:spPr>
            <a:xfrm>
              <a:off x="2401257" y="4510872"/>
              <a:ext cx="2188519" cy="523220"/>
            </a:xfrm>
            <a:prstGeom prst="rect">
              <a:avLst/>
            </a:prstGeom>
            <a:noFill/>
          </p:spPr>
          <p:txBody>
            <a:bodyPr wrap="square" rtlCol="0">
              <a:spAutoFit/>
            </a:bodyPr>
            <a:lstStyle/>
            <a:p>
              <a:pPr algn="ctr"/>
              <a:r>
                <a:rPr lang="fr-CA"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Mise</a:t>
              </a:r>
              <a:r>
                <a:rPr lang="en-US"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 </a:t>
              </a:r>
              <a:r>
                <a:rPr lang="fr-CA"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en</a:t>
              </a:r>
              <a:r>
                <a:rPr lang="en-US"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 oeuvre </a:t>
              </a:r>
              <a:br>
                <a:rPr lang="en-US" sz="1400" b="1" dirty="0">
                  <a:solidFill>
                    <a:srgbClr val="0054B7"/>
                  </a:solidFill>
                  <a:latin typeface="Century Gothic" panose="020B0502020202020204" pitchFamily="34" charset="0"/>
                  <a:ea typeface="Lato" panose="020F0502020204030203" pitchFamily="34" charset="0"/>
                  <a:cs typeface="Lato" panose="020F0502020204030203" pitchFamily="34" charset="0"/>
                </a:rPr>
              </a:br>
              <a:r>
                <a:rPr lang="en-US"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des </a:t>
              </a:r>
              <a:r>
                <a:rPr lang="fr-CA"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idées</a:t>
              </a:r>
              <a:r>
                <a:rPr lang="en-US"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 </a:t>
              </a:r>
              <a:r>
                <a:rPr lang="fr-CA" sz="1400" b="1" dirty="0">
                  <a:solidFill>
                    <a:srgbClr val="0054B7"/>
                  </a:solidFill>
                  <a:latin typeface="Century Gothic" panose="020B0502020202020204" pitchFamily="34" charset="0"/>
                  <a:ea typeface="Lato" panose="020F0502020204030203" pitchFamily="34" charset="0"/>
                  <a:cs typeface="Lato" panose="020F0502020204030203" pitchFamily="34" charset="0"/>
                </a:rPr>
                <a:t>initiales</a:t>
              </a:r>
            </a:p>
          </p:txBody>
        </p:sp>
        <p:sp>
          <p:nvSpPr>
            <p:cNvPr id="218" name="TextBox 217">
              <a:extLst>
                <a:ext uri="{FF2B5EF4-FFF2-40B4-BE49-F238E27FC236}">
                  <a16:creationId xmlns:a16="http://schemas.microsoft.com/office/drawing/2014/main" id="{935DE3E2-02C2-744F-A283-A1AB033D0309}"/>
                </a:ext>
              </a:extLst>
            </p:cNvPr>
            <p:cNvSpPr txBox="1"/>
            <p:nvPr/>
          </p:nvSpPr>
          <p:spPr>
            <a:xfrm>
              <a:off x="1499219" y="3404557"/>
              <a:ext cx="805029" cy="461921"/>
            </a:xfrm>
            <a:prstGeom prst="rect">
              <a:avLst/>
            </a:prstGeom>
            <a:noFill/>
          </p:spPr>
          <p:txBody>
            <a:bodyPr wrap="none" rtlCol="0">
              <a:spAutoFit/>
            </a:bodyPr>
            <a:lstStyle/>
            <a:p>
              <a:pPr algn="ctr"/>
              <a:r>
                <a:rPr lang="en-US" sz="1201" b="1" dirty="0">
                  <a:solidFill>
                    <a:schemeClr val="bg1"/>
                  </a:solidFill>
                  <a:latin typeface="Century Gothic" panose="020B0502020202020204" pitchFamily="34" charset="0"/>
                  <a:ea typeface="Lato" panose="020F0502020204030203" pitchFamily="34" charset="0"/>
                  <a:cs typeface="Lato" panose="020F0502020204030203" pitchFamily="34" charset="0"/>
                </a:rPr>
                <a:t>Phase 2 </a:t>
              </a:r>
            </a:p>
            <a:p>
              <a:pPr algn="ctr"/>
              <a:r>
                <a:rPr lang="fr-CA" sz="1201" b="1" dirty="0">
                  <a:solidFill>
                    <a:schemeClr val="bg1"/>
                  </a:solidFill>
                  <a:latin typeface="Century Gothic" panose="020B0502020202020204" pitchFamily="34" charset="0"/>
                  <a:ea typeface="Lato" panose="020F0502020204030203" pitchFamily="34" charset="0"/>
                  <a:cs typeface="Lato" panose="020F0502020204030203" pitchFamily="34" charset="0"/>
                </a:rPr>
                <a:t>Début</a:t>
              </a:r>
            </a:p>
          </p:txBody>
        </p:sp>
        <p:sp>
          <p:nvSpPr>
            <p:cNvPr id="219" name="TextBox 218">
              <a:extLst>
                <a:ext uri="{FF2B5EF4-FFF2-40B4-BE49-F238E27FC236}">
                  <a16:creationId xmlns:a16="http://schemas.microsoft.com/office/drawing/2014/main" id="{4A3556F8-DD48-184A-A8B0-EDE9E0790FD1}"/>
                </a:ext>
              </a:extLst>
            </p:cNvPr>
            <p:cNvSpPr txBox="1"/>
            <p:nvPr/>
          </p:nvSpPr>
          <p:spPr>
            <a:xfrm>
              <a:off x="7813027" y="3406361"/>
              <a:ext cx="805029" cy="461921"/>
            </a:xfrm>
            <a:prstGeom prst="rect">
              <a:avLst/>
            </a:prstGeom>
            <a:noFill/>
          </p:spPr>
          <p:txBody>
            <a:bodyPr wrap="none" rtlCol="0">
              <a:spAutoFit/>
            </a:bodyPr>
            <a:lstStyle/>
            <a:p>
              <a:pPr algn="ctr"/>
              <a:r>
                <a:rPr lang="fr-CA" sz="1201" b="1" dirty="0">
                  <a:solidFill>
                    <a:schemeClr val="bg1"/>
                  </a:solidFill>
                  <a:latin typeface="Century Gothic" panose="020B0502020202020204" pitchFamily="34" charset="0"/>
                  <a:ea typeface="Lato" panose="020F0502020204030203" pitchFamily="34" charset="0"/>
                  <a:cs typeface="Lato" panose="020F0502020204030203" pitchFamily="34" charset="0"/>
                </a:rPr>
                <a:t>Phase</a:t>
              </a:r>
              <a:r>
                <a:rPr lang="en-US" sz="1201" b="1" dirty="0">
                  <a:solidFill>
                    <a:schemeClr val="bg1"/>
                  </a:solidFill>
                  <a:latin typeface="Century Gothic" panose="020B0502020202020204" pitchFamily="34" charset="0"/>
                  <a:ea typeface="Lato" panose="020F0502020204030203" pitchFamily="34" charset="0"/>
                  <a:cs typeface="Lato" panose="020F0502020204030203" pitchFamily="34" charset="0"/>
                </a:rPr>
                <a:t> 2 </a:t>
              </a:r>
            </a:p>
            <a:p>
              <a:pPr algn="ctr"/>
              <a:r>
                <a:rPr lang="en-US" sz="1201" b="1" dirty="0">
                  <a:solidFill>
                    <a:schemeClr val="bg1"/>
                  </a:solidFill>
                  <a:latin typeface="Century Gothic" panose="020B0502020202020204" pitchFamily="34" charset="0"/>
                  <a:ea typeface="Lato" panose="020F0502020204030203" pitchFamily="34" charset="0"/>
                  <a:cs typeface="Lato" panose="020F0502020204030203" pitchFamily="34" charset="0"/>
                </a:rPr>
                <a:t>Fin</a:t>
              </a:r>
            </a:p>
          </p:txBody>
        </p:sp>
        <p:cxnSp>
          <p:nvCxnSpPr>
            <p:cNvPr id="220" name="Straight Connector 219">
              <a:extLst>
                <a:ext uri="{FF2B5EF4-FFF2-40B4-BE49-F238E27FC236}">
                  <a16:creationId xmlns:a16="http://schemas.microsoft.com/office/drawing/2014/main" id="{4470A145-910E-9E4F-938D-9C7280D5D258}"/>
                </a:ext>
              </a:extLst>
            </p:cNvPr>
            <p:cNvCxnSpPr>
              <a:cxnSpLocks/>
            </p:cNvCxnSpPr>
            <p:nvPr/>
          </p:nvCxnSpPr>
          <p:spPr>
            <a:xfrm flipV="1">
              <a:off x="4518702" y="2681564"/>
              <a:ext cx="1992" cy="348595"/>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21" name="Oval 220">
              <a:extLst>
                <a:ext uri="{FF2B5EF4-FFF2-40B4-BE49-F238E27FC236}">
                  <a16:creationId xmlns:a16="http://schemas.microsoft.com/office/drawing/2014/main" id="{FBE55A57-418F-9B4D-AD74-34C90F459C43}"/>
                </a:ext>
              </a:extLst>
            </p:cNvPr>
            <p:cNvSpPr/>
            <p:nvPr/>
          </p:nvSpPr>
          <p:spPr>
            <a:xfrm>
              <a:off x="4471696" y="3035648"/>
              <a:ext cx="97997" cy="97997"/>
            </a:xfrm>
            <a:prstGeom prst="ellipse">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sp>
          <p:nvSpPr>
            <p:cNvPr id="223" name="TextBox 222">
              <a:extLst>
                <a:ext uri="{FF2B5EF4-FFF2-40B4-BE49-F238E27FC236}">
                  <a16:creationId xmlns:a16="http://schemas.microsoft.com/office/drawing/2014/main" id="{53EBAEA6-BFDD-2E40-A6BF-8FEB32453D94}"/>
                </a:ext>
              </a:extLst>
            </p:cNvPr>
            <p:cNvSpPr txBox="1"/>
            <p:nvPr/>
          </p:nvSpPr>
          <p:spPr>
            <a:xfrm>
              <a:off x="5770090" y="2199485"/>
              <a:ext cx="1787669" cy="523220"/>
            </a:xfrm>
            <a:prstGeom prst="rect">
              <a:avLst/>
            </a:prstGeom>
            <a:noFill/>
          </p:spPr>
          <p:txBody>
            <a:bodyPr wrap="none" rtlCol="0">
              <a:spAutoFit/>
            </a:bodyPr>
            <a:lstStyle/>
            <a:p>
              <a:pPr algn="ctr"/>
              <a:r>
                <a:rPr lang="en-US" sz="1400" b="1" dirty="0">
                  <a:solidFill>
                    <a:srgbClr val="280049"/>
                  </a:solidFill>
                  <a:latin typeface="Century Gothic" panose="020B0502020202020204" pitchFamily="34" charset="0"/>
                  <a:ea typeface="Lato" panose="020F0502020204030203" pitchFamily="34" charset="0"/>
                  <a:cs typeface="Lato" panose="020F0502020204030203" pitchFamily="34" charset="0"/>
                </a:rPr>
                <a:t>Proposition de</a:t>
              </a:r>
            </a:p>
            <a:p>
              <a:pPr algn="ctr"/>
              <a:r>
                <a:rPr lang="fr-CA" sz="1400" b="1" dirty="0">
                  <a:solidFill>
                    <a:srgbClr val="280049"/>
                  </a:solidFill>
                  <a:latin typeface="Century Gothic" panose="020B0502020202020204" pitchFamily="34" charset="0"/>
                  <a:ea typeface="Lato" panose="020F0502020204030203" pitchFamily="34" charset="0"/>
                  <a:cs typeface="Lato" panose="020F0502020204030203" pitchFamily="34" charset="0"/>
                </a:rPr>
                <a:t>recommandations</a:t>
              </a:r>
            </a:p>
          </p:txBody>
        </p:sp>
        <p:sp>
          <p:nvSpPr>
            <p:cNvPr id="226" name="TextBox 225">
              <a:extLst>
                <a:ext uri="{FF2B5EF4-FFF2-40B4-BE49-F238E27FC236}">
                  <a16:creationId xmlns:a16="http://schemas.microsoft.com/office/drawing/2014/main" id="{65810FBF-0723-C04A-9836-5D1F23B4116E}"/>
                </a:ext>
              </a:extLst>
            </p:cNvPr>
            <p:cNvSpPr txBox="1"/>
            <p:nvPr/>
          </p:nvSpPr>
          <p:spPr>
            <a:xfrm>
              <a:off x="5083248" y="4510872"/>
              <a:ext cx="1376889" cy="523220"/>
            </a:xfrm>
            <a:prstGeom prst="rect">
              <a:avLst/>
            </a:prstGeom>
            <a:noFill/>
          </p:spPr>
          <p:txBody>
            <a:bodyPr wrap="square" rtlCol="0">
              <a:spAutoFit/>
            </a:bodyPr>
            <a:lstStyle/>
            <a:p>
              <a:pPr algn="ctr"/>
              <a:r>
                <a:rPr lang="fr-CA" sz="1400" b="1" dirty="0">
                  <a:solidFill>
                    <a:srgbClr val="29308B"/>
                  </a:solidFill>
                  <a:latin typeface="Century Gothic" panose="020B0502020202020204" pitchFamily="34" charset="0"/>
                  <a:ea typeface="Lato" panose="020F0502020204030203" pitchFamily="34" charset="0"/>
                  <a:cs typeface="Lato" panose="020F0502020204030203" pitchFamily="34" charset="0"/>
                </a:rPr>
                <a:t>Mesure</a:t>
              </a:r>
              <a:r>
                <a:rPr lang="en-US" sz="1400" b="1" dirty="0">
                  <a:solidFill>
                    <a:srgbClr val="29308B"/>
                  </a:solidFill>
                  <a:latin typeface="Century Gothic" panose="020B0502020202020204" pitchFamily="34" charset="0"/>
                  <a:ea typeface="Lato" panose="020F0502020204030203" pitchFamily="34" charset="0"/>
                  <a:cs typeface="Lato" panose="020F0502020204030203" pitchFamily="34" charset="0"/>
                </a:rPr>
                <a:t> et </a:t>
              </a:r>
            </a:p>
            <a:p>
              <a:pPr algn="ctr"/>
              <a:r>
                <a:rPr lang="fr-CA" sz="1400" b="1" dirty="0">
                  <a:solidFill>
                    <a:srgbClr val="29308B"/>
                  </a:solidFill>
                  <a:latin typeface="Century Gothic" panose="020B0502020202020204" pitchFamily="34" charset="0"/>
                  <a:ea typeface="Lato" panose="020F0502020204030203" pitchFamily="34" charset="0"/>
                  <a:cs typeface="Lato" panose="020F0502020204030203" pitchFamily="34" charset="0"/>
                </a:rPr>
                <a:t>évaluation</a:t>
              </a:r>
              <a:r>
                <a:rPr lang="en-US" sz="1400" b="1" dirty="0">
                  <a:solidFill>
                    <a:srgbClr val="29308B"/>
                  </a:solidFill>
                  <a:latin typeface="Century Gothic" panose="020B0502020202020204" pitchFamily="34" charset="0"/>
                  <a:ea typeface="Lato" panose="020F0502020204030203" pitchFamily="34" charset="0"/>
                  <a:cs typeface="Lato" panose="020F0502020204030203" pitchFamily="34" charset="0"/>
                </a:rPr>
                <a:t> </a:t>
              </a:r>
            </a:p>
          </p:txBody>
        </p:sp>
        <p:cxnSp>
          <p:nvCxnSpPr>
            <p:cNvPr id="192" name="Straight Connector 191">
              <a:extLst>
                <a:ext uri="{FF2B5EF4-FFF2-40B4-BE49-F238E27FC236}">
                  <a16:creationId xmlns:a16="http://schemas.microsoft.com/office/drawing/2014/main" id="{4470A145-910E-9E4F-938D-9C7280D5D258}"/>
                </a:ext>
              </a:extLst>
            </p:cNvPr>
            <p:cNvCxnSpPr>
              <a:cxnSpLocks/>
              <a:stCxn id="211" idx="4"/>
              <a:endCxn id="214" idx="0"/>
            </p:cNvCxnSpPr>
            <p:nvPr/>
          </p:nvCxnSpPr>
          <p:spPr>
            <a:xfrm flipH="1">
              <a:off x="3495517" y="4194583"/>
              <a:ext cx="3799" cy="316289"/>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11" name="Oval 210">
              <a:extLst>
                <a:ext uri="{FF2B5EF4-FFF2-40B4-BE49-F238E27FC236}">
                  <a16:creationId xmlns:a16="http://schemas.microsoft.com/office/drawing/2014/main" id="{16C0391B-091D-0B48-80FC-409FB8A5C3B3}"/>
                </a:ext>
              </a:extLst>
            </p:cNvPr>
            <p:cNvSpPr/>
            <p:nvPr/>
          </p:nvSpPr>
          <p:spPr>
            <a:xfrm>
              <a:off x="3450317" y="4096586"/>
              <a:ext cx="97997" cy="97997"/>
            </a:xfrm>
            <a:prstGeom prst="ellipse">
              <a:avLst/>
            </a:prstGeom>
            <a:solidFill>
              <a:srgbClr val="00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sp>
          <p:nvSpPr>
            <p:cNvPr id="233" name="TextBox 232">
              <a:extLst>
                <a:ext uri="{FF2B5EF4-FFF2-40B4-BE49-F238E27FC236}">
                  <a16:creationId xmlns:a16="http://schemas.microsoft.com/office/drawing/2014/main" id="{4A9C1DC4-900F-5040-8AEF-3D4C3E079FBE}"/>
                </a:ext>
              </a:extLst>
            </p:cNvPr>
            <p:cNvSpPr txBox="1"/>
            <p:nvPr/>
          </p:nvSpPr>
          <p:spPr>
            <a:xfrm>
              <a:off x="3466021" y="1902467"/>
              <a:ext cx="2117287" cy="738664"/>
            </a:xfrm>
            <a:prstGeom prst="rect">
              <a:avLst/>
            </a:prstGeom>
            <a:noFill/>
          </p:spPr>
          <p:txBody>
            <a:bodyPr wrap="square" rtlCol="0">
              <a:spAutoFit/>
            </a:bodyPr>
            <a:lstStyle/>
            <a:p>
              <a:pPr algn="ctr"/>
              <a:r>
                <a:rPr lang="fr-CA" sz="1400" b="1" dirty="0">
                  <a:solidFill>
                    <a:srgbClr val="0097E2"/>
                  </a:solidFill>
                  <a:latin typeface="Century Gothic" panose="020B0502020202020204" pitchFamily="34" charset="0"/>
                  <a:ea typeface="Lato" panose="020F0502020204030203" pitchFamily="34" charset="0"/>
                  <a:cs typeface="Lato" panose="020F0502020204030203" pitchFamily="34" charset="0"/>
                </a:rPr>
                <a:t>Recherche, expérimentation</a:t>
              </a:r>
              <a:br>
                <a:rPr lang="fr-CA" sz="1400" b="1" dirty="0">
                  <a:solidFill>
                    <a:srgbClr val="0097E2"/>
                  </a:solidFill>
                  <a:latin typeface="Century Gothic" panose="020B0502020202020204" pitchFamily="34" charset="0"/>
                  <a:ea typeface="Lato" panose="020F0502020204030203" pitchFamily="34" charset="0"/>
                  <a:cs typeface="Lato" panose="020F0502020204030203" pitchFamily="34" charset="0"/>
                </a:rPr>
              </a:br>
              <a:r>
                <a:rPr lang="fr-CA" sz="1400" b="1" dirty="0">
                  <a:solidFill>
                    <a:srgbClr val="0097E2"/>
                  </a:solidFill>
                  <a:latin typeface="Century Gothic" panose="020B0502020202020204" pitchFamily="34" charset="0"/>
                  <a:ea typeface="Lato" panose="020F0502020204030203" pitchFamily="34" charset="0"/>
                  <a:cs typeface="Lato" panose="020F0502020204030203" pitchFamily="34" charset="0"/>
                </a:rPr>
                <a:t>et mise en œuvre</a:t>
              </a:r>
            </a:p>
          </p:txBody>
        </p:sp>
        <p:cxnSp>
          <p:nvCxnSpPr>
            <p:cNvPr id="48" name="Straight Connector 47">
              <a:extLst>
                <a:ext uri="{FF2B5EF4-FFF2-40B4-BE49-F238E27FC236}">
                  <a16:creationId xmlns:a16="http://schemas.microsoft.com/office/drawing/2014/main" id="{4470A145-910E-9E4F-938D-9C7280D5D258}"/>
                </a:ext>
              </a:extLst>
            </p:cNvPr>
            <p:cNvCxnSpPr>
              <a:cxnSpLocks/>
            </p:cNvCxnSpPr>
            <p:nvPr/>
          </p:nvCxnSpPr>
          <p:spPr>
            <a:xfrm flipV="1">
              <a:off x="6623470" y="2759340"/>
              <a:ext cx="0" cy="276308"/>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29" name="Oval 228">
              <a:extLst>
                <a:ext uri="{FF2B5EF4-FFF2-40B4-BE49-F238E27FC236}">
                  <a16:creationId xmlns:a16="http://schemas.microsoft.com/office/drawing/2014/main" id="{38B7A42F-A301-5747-8834-E8EE7D9A7582}"/>
                </a:ext>
              </a:extLst>
            </p:cNvPr>
            <p:cNvSpPr/>
            <p:nvPr/>
          </p:nvSpPr>
          <p:spPr>
            <a:xfrm>
              <a:off x="6574472" y="3029298"/>
              <a:ext cx="97997" cy="97997"/>
            </a:xfrm>
            <a:prstGeom prst="ellipse">
              <a:avLst/>
            </a:prstGeom>
            <a:solidFill>
              <a:srgbClr val="280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1">
                <a:latin typeface="Century Gothic" panose="020B0502020202020204" pitchFamily="34" charset="0"/>
              </a:endParaRPr>
            </a:p>
          </p:txBody>
        </p:sp>
      </p:grpSp>
      <p:sp>
        <p:nvSpPr>
          <p:cNvPr id="231" name="Rectangle 230">
            <a:extLst>
              <a:ext uri="{FF2B5EF4-FFF2-40B4-BE49-F238E27FC236}">
                <a16:creationId xmlns:a16="http://schemas.microsoft.com/office/drawing/2014/main" id="{D0B471E8-746F-483F-84F3-1225FA912DDB}"/>
              </a:ext>
              <a:ext uri="{C183D7F6-B498-43B3-948B-1728B52AA6E4}">
                <adec:decorative xmlns:adec="http://schemas.microsoft.com/office/drawing/2017/decorative" val="1"/>
              </a:ext>
            </a:extLst>
          </p:cNvPr>
          <p:cNvSpPr/>
          <p:nvPr>
            <p:custDataLst>
              <p:tags r:id="rId4"/>
            </p:custDataLst>
          </p:nvPr>
        </p:nvSpPr>
        <p:spPr>
          <a:xfrm>
            <a:off x="537210" y="0"/>
            <a:ext cx="528404" cy="2651760"/>
          </a:xfrm>
          <a:prstGeom prst="rect">
            <a:avLst/>
          </a:prstGeom>
          <a:solidFill>
            <a:srgbClr val="282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282F89"/>
              </a:solidFill>
              <a:effectLst/>
              <a:uLnTx/>
              <a:uFillTx/>
              <a:latin typeface="Century Gothic"/>
              <a:ea typeface="+mn-ea"/>
              <a:cs typeface="+mn-cs"/>
            </a:endParaRPr>
          </a:p>
        </p:txBody>
      </p:sp>
      <p:sp>
        <p:nvSpPr>
          <p:cNvPr id="230" name="Rectangle 229">
            <a:extLst>
              <a:ext uri="{FF2B5EF4-FFF2-40B4-BE49-F238E27FC236}">
                <a16:creationId xmlns:a16="http://schemas.microsoft.com/office/drawing/2014/main" id="{06BD8B0A-42D1-4006-A09A-F665918DAC8D}"/>
              </a:ext>
              <a:ext uri="{C183D7F6-B498-43B3-948B-1728B52AA6E4}">
                <adec:decorative xmlns:adec="http://schemas.microsoft.com/office/drawing/2017/decorative" val="1"/>
              </a:ext>
            </a:extLst>
          </p:cNvPr>
          <p:cNvSpPr/>
          <p:nvPr>
            <p:custDataLst>
              <p:tags r:id="rId5"/>
            </p:custDataLst>
          </p:nvPr>
        </p:nvSpPr>
        <p:spPr>
          <a:xfrm>
            <a:off x="0" y="0"/>
            <a:ext cx="704850" cy="6294117"/>
          </a:xfrm>
          <a:prstGeom prst="rect">
            <a:avLst/>
          </a:prstGeom>
          <a:solidFill>
            <a:srgbClr val="01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19" name="Picture 18">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rot="5400000">
            <a:off x="3835800" y="201064"/>
            <a:ext cx="573415" cy="573415"/>
          </a:xfrm>
          <a:prstGeom prst="rect">
            <a:avLst/>
          </a:prstGeom>
        </p:spPr>
      </p:pic>
      <p:sp>
        <p:nvSpPr>
          <p:cNvPr id="2" name="Espace réservé du numéro de diapositive 1"/>
          <p:cNvSpPr>
            <a:spLocks noGrp="1"/>
          </p:cNvSpPr>
          <p:nvPr>
            <p:ph type="sldNum" sz="quarter" idx="10"/>
            <p:custDataLst>
              <p:tags r:id="rId7"/>
            </p:custDataLst>
          </p:nvPr>
        </p:nvSpPr>
        <p:spPr>
          <a:xfrm>
            <a:off x="430482" y="6370100"/>
            <a:ext cx="982663"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16CE915-54DE-42DF-81C9-6A96210B07F3}" type="slidenum">
              <a:rPr kumimoji="0" lang="en-US" altLang="en-US" sz="1200" b="0" i="0" u="none" strike="noStrike" kern="1200" cap="none" spc="0" normalizeH="0" baseline="0" noProof="0" smtClean="0">
                <a:ln>
                  <a:noFill/>
                </a:ln>
                <a:solidFill>
                  <a:schemeClr val="tx1">
                    <a:lumMod val="65000"/>
                    <a:lumOff val="35000"/>
                  </a:schemeClr>
                </a:solidFill>
                <a:effectLst/>
                <a:uLnTx/>
                <a:uFillTx/>
                <a:latin typeface="Century Gothic" panose="020B0502020202020204" pitchFamily="34" charset="0"/>
                <a:ea typeface="ヒラギノ角ゴ Pro W3" pitchFamily="127"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ea typeface="ヒラギノ角ゴ Pro W3" pitchFamily="127" charset="-128"/>
              <a:cs typeface="+mn-cs"/>
            </a:endParaRPr>
          </a:p>
        </p:txBody>
      </p:sp>
    </p:spTree>
    <p:extLst>
      <p:ext uri="{BB962C8B-B14F-4D97-AF65-F5344CB8AC3E}">
        <p14:creationId xmlns:p14="http://schemas.microsoft.com/office/powerpoint/2010/main" val="27368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6BD8B0A-42D1-4006-A09A-F665918DAC8D}"/>
              </a:ext>
              <a:ext uri="{C183D7F6-B498-43B3-948B-1728B52AA6E4}">
                <adec:decorative xmlns:adec="http://schemas.microsoft.com/office/drawing/2017/decorative" val="1"/>
              </a:ext>
            </a:extLst>
          </p:cNvPr>
          <p:cNvSpPr/>
          <p:nvPr>
            <p:custDataLst>
              <p:tags r:id="rId1"/>
            </p:custDataLst>
          </p:nvPr>
        </p:nvSpPr>
        <p:spPr>
          <a:xfrm>
            <a:off x="8439150" y="0"/>
            <a:ext cx="704850" cy="3829050"/>
          </a:xfrm>
          <a:prstGeom prst="rect">
            <a:avLst/>
          </a:prstGeom>
          <a:solidFill>
            <a:srgbClr val="01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0" name="Title 1"/>
          <p:cNvSpPr txBox="1">
            <a:spLocks/>
          </p:cNvSpPr>
          <p:nvPr>
            <p:custDataLst>
              <p:tags r:id="rId2"/>
            </p:custDataLst>
          </p:nvPr>
        </p:nvSpPr>
        <p:spPr>
          <a:xfrm>
            <a:off x="874197" y="142575"/>
            <a:ext cx="8017554" cy="718905"/>
          </a:xfrm>
          <a:prstGeom prst="rect">
            <a:avLst/>
          </a:prstGeom>
        </p:spPr>
        <p:txBody>
          <a:bodyPr>
            <a:norm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fr-CA" sz="3700" b="1" dirty="0">
                <a:solidFill>
                  <a:srgbClr val="0054B7"/>
                </a:solidFill>
              </a:rPr>
              <a:t>Mise en œuvre</a:t>
            </a:r>
            <a:endParaRPr kumimoji="0" lang="fr-CA" sz="3700" b="1" i="0" u="none" strike="noStrike" kern="1200" cap="none" spc="0" normalizeH="0" baseline="0" dirty="0">
              <a:ln>
                <a:noFill/>
              </a:ln>
              <a:solidFill>
                <a:srgbClr val="0054B7"/>
              </a:solidFill>
              <a:effectLst/>
              <a:uLnTx/>
              <a:uFillTx/>
            </a:endParaRPr>
          </a:p>
        </p:txBody>
      </p:sp>
      <p:sp>
        <p:nvSpPr>
          <p:cNvPr id="3" name="Espace réservé du contenu 2"/>
          <p:cNvSpPr>
            <a:spLocks noGrp="1"/>
          </p:cNvSpPr>
          <p:nvPr>
            <p:ph idx="1"/>
            <p:custDataLst>
              <p:tags r:id="rId3"/>
            </p:custDataLst>
          </p:nvPr>
        </p:nvSpPr>
        <p:spPr>
          <a:xfrm>
            <a:off x="326437" y="927395"/>
            <a:ext cx="8139169" cy="906898"/>
          </a:xfrm>
          <a:noFill/>
        </p:spPr>
        <p:txBody>
          <a:bodyPr/>
          <a:lstStyle/>
          <a:p>
            <a:pPr marL="0" indent="0">
              <a:buNone/>
            </a:pPr>
            <a:r>
              <a:rPr lang="en-CA" sz="2000" dirty="0"/>
              <a:t>Au-del</a:t>
            </a:r>
            <a:r>
              <a:rPr lang="fr-CA" sz="2000" dirty="0"/>
              <a:t>à </a:t>
            </a:r>
            <a:r>
              <a:rPr lang="en-CA" sz="2000" dirty="0"/>
              <a:t>des </a:t>
            </a:r>
            <a:r>
              <a:rPr lang="fr-CA" sz="2000" dirty="0"/>
              <a:t>changements</a:t>
            </a:r>
            <a:r>
              <a:rPr lang="en-CA" sz="2000" dirty="0"/>
              <a:t> </a:t>
            </a:r>
            <a:r>
              <a:rPr lang="fr-CA" sz="2000" dirty="0"/>
              <a:t>apportés</a:t>
            </a:r>
            <a:r>
              <a:rPr lang="en-CA" sz="2000" dirty="0"/>
              <a:t> </a:t>
            </a:r>
            <a:r>
              <a:rPr lang="fr-CA" sz="2000" dirty="0"/>
              <a:t>en</a:t>
            </a:r>
            <a:r>
              <a:rPr lang="en-CA" sz="2000" dirty="0"/>
              <a:t> </a:t>
            </a:r>
            <a:r>
              <a:rPr lang="fr-CA" sz="2000" b="1" dirty="0">
                <a:solidFill>
                  <a:srgbClr val="3B1659"/>
                </a:solidFill>
              </a:rPr>
              <a:t>juin</a:t>
            </a:r>
            <a:r>
              <a:rPr lang="en-CA" sz="2000" b="1" dirty="0">
                <a:solidFill>
                  <a:srgbClr val="3B1659"/>
                </a:solidFill>
              </a:rPr>
              <a:t> 2019</a:t>
            </a:r>
            <a:r>
              <a:rPr lang="en-CA" sz="2000" dirty="0"/>
              <a:t>, le PRD a </a:t>
            </a:r>
            <a:r>
              <a:rPr lang="fr-CA" sz="2000" dirty="0"/>
              <a:t>mis</a:t>
            </a:r>
            <a:r>
              <a:rPr lang="en-CA" sz="2000" dirty="0"/>
              <a:t> </a:t>
            </a:r>
            <a:r>
              <a:rPr lang="fr-CA" sz="2000" dirty="0"/>
              <a:t>en</a:t>
            </a:r>
            <a:r>
              <a:rPr lang="en-CA" sz="2000" dirty="0"/>
              <a:t> </a:t>
            </a:r>
            <a:r>
              <a:rPr lang="fr-CA" sz="2000" dirty="0"/>
              <a:t>œuvre</a:t>
            </a:r>
            <a:r>
              <a:rPr lang="en-CA" sz="2000" dirty="0"/>
              <a:t> </a:t>
            </a:r>
            <a:r>
              <a:rPr lang="fr-CA" sz="2000" dirty="0"/>
              <a:t>d’autres</a:t>
            </a:r>
            <a:r>
              <a:rPr lang="en-CA" sz="2000" dirty="0"/>
              <a:t> </a:t>
            </a:r>
            <a:r>
              <a:rPr lang="fr-CA" sz="2000" b="1" dirty="0">
                <a:solidFill>
                  <a:srgbClr val="3B1659"/>
                </a:solidFill>
              </a:rPr>
              <a:t>changements</a:t>
            </a:r>
            <a:r>
              <a:rPr lang="en-CA" sz="2000" b="1" dirty="0">
                <a:solidFill>
                  <a:srgbClr val="3B1659"/>
                </a:solidFill>
              </a:rPr>
              <a:t> </a:t>
            </a:r>
            <a:r>
              <a:rPr lang="fr-CA" sz="2000" b="1" dirty="0">
                <a:solidFill>
                  <a:srgbClr val="3B1659"/>
                </a:solidFill>
              </a:rPr>
              <a:t>significatifs</a:t>
            </a:r>
            <a:r>
              <a:rPr lang="en-CA" sz="2000" dirty="0"/>
              <a:t>,</a:t>
            </a:r>
            <a:r>
              <a:rPr lang="en-CA" sz="2000" b="1" dirty="0">
                <a:solidFill>
                  <a:srgbClr val="3B1659"/>
                </a:solidFill>
              </a:rPr>
              <a:t> </a:t>
            </a:r>
            <a:r>
              <a:rPr lang="fr-CA" sz="2000" dirty="0"/>
              <a:t>notamment</a:t>
            </a:r>
            <a:r>
              <a:rPr lang="en-CA" sz="2000" b="1" dirty="0">
                <a:solidFill>
                  <a:srgbClr val="3B1659"/>
                </a:solidFill>
              </a:rPr>
              <a:t> </a:t>
            </a:r>
            <a:r>
              <a:rPr lang="en-CA" sz="2000" dirty="0"/>
              <a:t>:</a:t>
            </a:r>
            <a:endParaRPr lang="fr-CA" sz="2000" dirty="0"/>
          </a:p>
        </p:txBody>
      </p:sp>
      <p:grpSp>
        <p:nvGrpSpPr>
          <p:cNvPr id="2" name="Group 1" descr="La réduction du seuil de conversion administrative, qui est passé de cinq à trois ans;&#10;&#10;La création d’une banque de mobilité nationale visant à offrir aux employés un meilleur accès aux possibilités d’emploi et à fournir aux gestionnaires des méthodes de dotation supplémentaires;&#10;&#10;Le lancement de la stratégie de dotation non annoncée afin de promouvoir la dotation non annoncée comme étant une option de dotation valide pour les gestionnaires lorsqu’elle est effectuée de façon cohérente et transparente.">
            <a:extLst>
              <a:ext uri="{FF2B5EF4-FFF2-40B4-BE49-F238E27FC236}">
                <a16:creationId xmlns:a16="http://schemas.microsoft.com/office/drawing/2014/main" id="{1E2B19BA-04D5-4A92-BBD3-B34D6D9FC3BD}"/>
              </a:ext>
            </a:extLst>
          </p:cNvPr>
          <p:cNvGrpSpPr/>
          <p:nvPr/>
        </p:nvGrpSpPr>
        <p:grpSpPr>
          <a:xfrm>
            <a:off x="620918" y="1776418"/>
            <a:ext cx="7373761" cy="4515636"/>
            <a:chOff x="620918" y="1776418"/>
            <a:chExt cx="7373761" cy="4515636"/>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20918" y="1776418"/>
              <a:ext cx="7307071" cy="4455310"/>
            </a:xfrm>
            <a:prstGeom prst="rect">
              <a:avLst/>
            </a:prstGeom>
          </p:spPr>
        </p:pic>
        <p:sp>
          <p:nvSpPr>
            <p:cNvPr id="19" name="Text Box 2"/>
            <p:cNvSpPr txBox="1">
              <a:spLocks noChangeArrowheads="1"/>
            </p:cNvSpPr>
            <p:nvPr/>
          </p:nvSpPr>
          <p:spPr bwMode="auto">
            <a:xfrm>
              <a:off x="1545965" y="2243080"/>
              <a:ext cx="5934412" cy="646331"/>
            </a:xfrm>
            <a:prstGeom prst="rect">
              <a:avLst/>
            </a:prstGeom>
            <a:noFill/>
            <a:ln>
              <a:noFill/>
            </a:ln>
          </p:spPr>
          <p:txBody>
            <a:bodyPr vert="horz" wrap="square" lIns="91440" tIns="45720" rIns="91440" bIns="45720" numCol="1" anchor="t" anchorCtr="0" compatLnSpc="1">
              <a:prstTxWarp prst="textNoShape">
                <a:avLst/>
              </a:prstTxWarp>
              <a:spAutoFit/>
            </a:bodyPr>
            <a:lstStyle/>
            <a:p>
              <a:pPr lvl="0" defTabSz="914400" eaLnBrk="0" fontAlgn="base" hangingPunct="0">
                <a:spcBef>
                  <a:spcPct val="0"/>
                </a:spcBef>
                <a:spcAft>
                  <a:spcPct val="0"/>
                </a:spcAft>
                <a:defRPr/>
              </a:pPr>
              <a:r>
                <a:rPr lang="fr-FR" altLang="fr-FR"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La réduction du seuil de </a:t>
              </a:r>
              <a:r>
                <a:rPr lang="fr-FR" altLang="fr-FR"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conversion administrative</a:t>
              </a:r>
              <a:r>
                <a:rPr lang="fr-FR" altLang="fr-FR"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 qui est passé de cinq à trois ans;</a:t>
              </a:r>
              <a:endParaRPr kumimoji="0" lang="en-CA" altLang="fr-FR"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27" charset="-128"/>
                <a:cs typeface="+mn-cs"/>
              </a:endParaRPr>
            </a:p>
          </p:txBody>
        </p:sp>
        <p:sp>
          <p:nvSpPr>
            <p:cNvPr id="20" name="Text Box 17"/>
            <p:cNvSpPr txBox="1">
              <a:spLocks noChangeArrowheads="1"/>
            </p:cNvSpPr>
            <p:nvPr/>
          </p:nvSpPr>
          <p:spPr bwMode="auto">
            <a:xfrm>
              <a:off x="1557480" y="3403908"/>
              <a:ext cx="5991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fr-CA" dirty="0"/>
                <a:t>La création d’une </a:t>
              </a:r>
              <a:r>
                <a:rPr lang="fr-CA" b="1" dirty="0"/>
                <a:t>banque de mobilité nationale</a:t>
              </a:r>
              <a:r>
                <a:rPr lang="fr-CA" dirty="0"/>
                <a:t> visant à offrir aux employés un meilleur accès aux possibilités d’emploi et à fournir aux gestionnaires des méthodes de dotation supplémentaires;</a:t>
              </a:r>
              <a:endParaRPr lang="en-CA" dirty="0"/>
            </a:p>
          </p:txBody>
        </p:sp>
        <p:sp>
          <p:nvSpPr>
            <p:cNvPr id="21" name="Text Box 16"/>
            <p:cNvSpPr txBox="1">
              <a:spLocks noChangeArrowheads="1"/>
            </p:cNvSpPr>
            <p:nvPr/>
          </p:nvSpPr>
          <p:spPr bwMode="auto">
            <a:xfrm>
              <a:off x="1557480" y="4814726"/>
              <a:ext cx="64371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r>
                <a:rPr lang="fr-CA" dirty="0"/>
                <a:t>Le lancement de la </a:t>
              </a:r>
              <a:r>
                <a:rPr lang="fr-CA" b="1" dirty="0"/>
                <a:t>stratégie de dotation non annoncée</a:t>
              </a:r>
              <a:r>
                <a:rPr lang="fr-CA" dirty="0"/>
                <a:t> afin de promouvoir la dotation non annoncée comme étant une option de dotation valide pour les gestionnaires lorsqu’elle est effectuée de façon cohérente et transparente.</a:t>
              </a:r>
              <a:endParaRPr lang="en-CA" dirty="0"/>
            </a:p>
          </p:txBody>
        </p:sp>
      </p:grpSp>
      <p:sp>
        <p:nvSpPr>
          <p:cNvPr id="4" name="Espace réservé du numéro de diapositive 3"/>
          <p:cNvSpPr>
            <a:spLocks noGrp="1"/>
          </p:cNvSpPr>
          <p:nvPr>
            <p:ph type="sldNum" sz="quarter" idx="10"/>
            <p:custDataLst>
              <p:tags r:id="rId4"/>
            </p:custDataLst>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8075564-AF6E-40FC-905A-F6C5E8D29614}" type="slidenum">
              <a:rPr kumimoji="0" lang="en-US" altLang="en-US" sz="1200" b="0" i="0" u="none" strike="noStrike" kern="1200" cap="none" spc="0" normalizeH="0" baseline="0" noProof="0" smtClean="0">
                <a:ln>
                  <a:noFill/>
                </a:ln>
                <a:solidFill>
                  <a:srgbClr val="7F7F7F"/>
                </a:solidFill>
                <a:effectLst/>
                <a:uLnTx/>
                <a:uFillTx/>
                <a:latin typeface="Century Gothic" panose="020B0502020202020204" pitchFamily="34" charset="0"/>
                <a:ea typeface="ヒラギノ角ゴ Pro W3" pitchFamily="127"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7F7F7F"/>
              </a:solidFill>
              <a:effectLst/>
              <a:uLnTx/>
              <a:uFillTx/>
              <a:latin typeface="Century Gothic" panose="020B0502020202020204" pitchFamily="34" charset="0"/>
              <a:ea typeface="ヒラギノ角ゴ Pro W3" pitchFamily="127" charset="-128"/>
              <a:cs typeface="+mn-cs"/>
            </a:endParaRPr>
          </a:p>
        </p:txBody>
      </p:sp>
      <p:sp>
        <p:nvSpPr>
          <p:cNvPr id="22" name="Rectangle 19">
            <a:extLst>
              <a:ext uri="{C183D7F6-B498-43B3-948B-1728B52AA6E4}">
                <adec:decorative xmlns:adec="http://schemas.microsoft.com/office/drawing/2017/decorative" val="1"/>
              </a:ext>
            </a:extLst>
          </p:cNvPr>
          <p:cNvSpPr>
            <a:spLocks noChangeArrowheads="1"/>
          </p:cNvSpPr>
          <p:nvPr>
            <p:custDataLst>
              <p:tags r:id="rId5"/>
            </p:custDataLst>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3" name="Rectangle 20">
            <a:extLst>
              <a:ext uri="{C183D7F6-B498-43B3-948B-1728B52AA6E4}">
                <adec:decorative xmlns:adec="http://schemas.microsoft.com/office/drawing/2017/decorative" val="1"/>
              </a:ext>
            </a:extLst>
          </p:cNvPr>
          <p:cNvSpPr>
            <a:spLocks noChangeArrowheads="1"/>
          </p:cNvSpPr>
          <p:nvPr>
            <p:custDataLst>
              <p:tags r:id="rId6"/>
            </p:custDataLst>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7" charset="-128"/>
              <a:cs typeface="+mn-cs"/>
            </a:endParaRPr>
          </a:p>
        </p:txBody>
      </p:sp>
      <p:sp>
        <p:nvSpPr>
          <p:cNvPr id="27" name="Rectangle 26">
            <a:extLst>
              <a:ext uri="{FF2B5EF4-FFF2-40B4-BE49-F238E27FC236}">
                <a16:creationId xmlns:a16="http://schemas.microsoft.com/office/drawing/2014/main" id="{D0B471E8-746F-483F-84F3-1225FA912DDB}"/>
              </a:ext>
              <a:ext uri="{C183D7F6-B498-43B3-948B-1728B52AA6E4}">
                <adec:decorative xmlns:adec="http://schemas.microsoft.com/office/drawing/2017/decorative" val="1"/>
              </a:ext>
            </a:extLst>
          </p:cNvPr>
          <p:cNvSpPr/>
          <p:nvPr>
            <p:custDataLst>
              <p:tags r:id="rId7"/>
            </p:custDataLst>
          </p:nvPr>
        </p:nvSpPr>
        <p:spPr>
          <a:xfrm>
            <a:off x="8615596" y="-1"/>
            <a:ext cx="528404" cy="6296025"/>
          </a:xfrm>
          <a:prstGeom prst="rect">
            <a:avLst/>
          </a:prstGeom>
          <a:solidFill>
            <a:srgbClr val="282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282F89"/>
              </a:solidFill>
              <a:effectLst/>
              <a:uLnTx/>
              <a:uFillTx/>
              <a:latin typeface="Century Gothic"/>
              <a:ea typeface="+mn-ea"/>
              <a:cs typeface="+mn-cs"/>
            </a:endParaRPr>
          </a:p>
        </p:txBody>
      </p:sp>
      <p:pic>
        <p:nvPicPr>
          <p:cNvPr id="29" name="Picture 28">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rot="5400000">
            <a:off x="277905" y="189625"/>
            <a:ext cx="573415" cy="573415"/>
          </a:xfrm>
          <a:prstGeom prst="rect">
            <a:avLst/>
          </a:prstGeom>
        </p:spPr>
      </p:pic>
      <p:sp>
        <p:nvSpPr>
          <p:cNvPr id="31" name="Rectangle 6">
            <a:extLst>
              <a:ext uri="{C183D7F6-B498-43B3-948B-1728B52AA6E4}">
                <adec:decorative xmlns:adec="http://schemas.microsoft.com/office/drawing/2017/decorative" val="1"/>
              </a:ext>
            </a:extLst>
          </p:cNvPr>
          <p:cNvSpPr>
            <a:spLocks noChangeArrowheads="1"/>
          </p:cNvSpPr>
          <p:nvPr>
            <p:custDataLst>
              <p:tags r:id="rId9"/>
            </p:custDataLst>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32" name="Rectangle 9">
            <a:extLst>
              <a:ext uri="{C183D7F6-B498-43B3-948B-1728B52AA6E4}">
                <adec:decorative xmlns:adec="http://schemas.microsoft.com/office/drawing/2017/decorative" val="1"/>
              </a:ext>
            </a:extLst>
          </p:cNvPr>
          <p:cNvSpPr>
            <a:spLocks noChangeArrowheads="1"/>
          </p:cNvSpPr>
          <p:nvPr>
            <p:custDataLst>
              <p:tags r:id="rId10"/>
            </p:custDataLst>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69700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1"/>
            </p:custDataLst>
          </p:nvPr>
        </p:nvSpPr>
        <p:spPr>
          <a:xfrm>
            <a:off x="245584" y="171043"/>
            <a:ext cx="8420789" cy="684071"/>
          </a:xfrm>
          <a:prstGeom prst="rect">
            <a:avLst/>
          </a:prstGeom>
        </p:spPr>
        <p:txBody>
          <a:bodyPr>
            <a:noAutofit/>
          </a:bodyPr>
          <a:lst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700" b="1" i="0" u="none" strike="noStrike" kern="1200" cap="none" spc="0" normalizeH="0" dirty="0">
                <a:ln>
                  <a:noFill/>
                </a:ln>
                <a:solidFill>
                  <a:srgbClr val="0054B7"/>
                </a:solidFill>
                <a:effectLst/>
                <a:uLnTx/>
                <a:uFillTx/>
                <a:latin typeface="Century Gothic" pitchFamily="34" charset="0"/>
                <a:ea typeface="ヒラギノ角ゴ Pro W3" pitchFamily="126" charset="-128"/>
              </a:rPr>
              <a:t>Modèle de prestation de service</a:t>
            </a:r>
            <a:endParaRPr kumimoji="0" lang="fr-CA" sz="3700" b="1" i="0" u="none" strike="noStrike" kern="1200" cap="none" spc="0" normalizeH="0" baseline="0" dirty="0">
              <a:ln>
                <a:noFill/>
              </a:ln>
              <a:solidFill>
                <a:srgbClr val="0054B7"/>
              </a:solidFill>
              <a:effectLst/>
              <a:uLnTx/>
              <a:uFillTx/>
              <a:latin typeface="Century Gothic" pitchFamily="34" charset="0"/>
              <a:ea typeface="ヒラギノ角ゴ Pro W3" pitchFamily="126" charset="-128"/>
            </a:endParaRPr>
          </a:p>
        </p:txBody>
      </p:sp>
      <p:sp>
        <p:nvSpPr>
          <p:cNvPr id="19" name="Rectangle 18">
            <a:extLst>
              <a:ext uri="{FF2B5EF4-FFF2-40B4-BE49-F238E27FC236}">
                <a16:creationId xmlns:a16="http://schemas.microsoft.com/office/drawing/2014/main" id="{5B2FEDB1-9E4D-4075-A1CA-DD2F1D11263E}"/>
              </a:ext>
            </a:extLst>
          </p:cNvPr>
          <p:cNvSpPr/>
          <p:nvPr>
            <p:custDataLst>
              <p:tags r:id="rId2"/>
            </p:custDataLst>
          </p:nvPr>
        </p:nvSpPr>
        <p:spPr>
          <a:xfrm>
            <a:off x="0" y="929117"/>
            <a:ext cx="4250843" cy="5347754"/>
          </a:xfrm>
          <a:prstGeom prst="rect">
            <a:avLst/>
          </a:prstGeom>
          <a:solidFill>
            <a:srgbClr val="00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1200"/>
              </a:spcAft>
            </a:pPr>
            <a:r>
              <a:rPr lang="en-US" sz="2400" b="1" dirty="0"/>
              <a:t>Les </a:t>
            </a:r>
            <a:r>
              <a:rPr lang="fr-CA" sz="2400" b="1" dirty="0"/>
              <a:t>réalisations</a:t>
            </a:r>
            <a:endParaRPr lang="fr-CA" sz="800" b="1" dirty="0"/>
          </a:p>
          <a:p>
            <a:pPr marL="173038">
              <a:lnSpc>
                <a:spcPct val="107000"/>
              </a:lnSpc>
            </a:pPr>
            <a:r>
              <a:rPr lang="fr-CA" dirty="0"/>
              <a:t>Service offert à plus de </a:t>
            </a:r>
            <a:r>
              <a:rPr lang="fr-CA" sz="2000" b="1" dirty="0"/>
              <a:t>900</a:t>
            </a:r>
            <a:r>
              <a:rPr lang="fr-CA" dirty="0"/>
              <a:t> gestionnaires d’embauche et </a:t>
            </a:r>
            <a:br>
              <a:rPr lang="fr-CA" dirty="0"/>
            </a:br>
            <a:r>
              <a:rPr lang="fr-CA" sz="2000" b="1" dirty="0"/>
              <a:t>6 000</a:t>
            </a:r>
            <a:r>
              <a:rPr lang="fr-CA" dirty="0"/>
              <a:t> employés dans quatre directions générales et deux régions entre nov. 2019 et </a:t>
            </a:r>
            <a:br>
              <a:rPr lang="fr-CA" dirty="0"/>
            </a:br>
            <a:r>
              <a:rPr lang="fr-CA" dirty="0"/>
              <a:t>sept. 2021. </a:t>
            </a:r>
          </a:p>
          <a:p>
            <a:pPr marL="173038">
              <a:lnSpc>
                <a:spcPct val="107000"/>
              </a:lnSpc>
              <a:spcAft>
                <a:spcPts val="800"/>
              </a:spcAft>
            </a:pPr>
            <a:r>
              <a:rPr lang="fr-CA" dirty="0"/>
              <a:t>Comparativement aux données de référence (</a:t>
            </a:r>
            <a:r>
              <a:rPr lang="fr-CA" dirty="0">
                <a:solidFill>
                  <a:schemeClr val="bg1"/>
                </a:solidFill>
              </a:rPr>
              <a:t>processus externes), le MPS a résulté en un</a:t>
            </a:r>
            <a:r>
              <a:rPr lang="en-CA" dirty="0">
                <a:solidFill>
                  <a:schemeClr val="bg1"/>
                </a:solidFill>
              </a:rPr>
              <a:t> :</a:t>
            </a:r>
          </a:p>
          <a:p>
            <a:pPr marL="173038">
              <a:lnSpc>
                <a:spcPct val="107000"/>
              </a:lnSpc>
              <a:spcAft>
                <a:spcPts val="800"/>
              </a:spcAft>
            </a:pPr>
            <a:endParaRPr lang="en-CA" dirty="0">
              <a:solidFill>
                <a:schemeClr val="bg1"/>
              </a:solidFill>
            </a:endParaRPr>
          </a:p>
          <a:p>
            <a:pPr marL="173038">
              <a:lnSpc>
                <a:spcPct val="107000"/>
              </a:lnSpc>
              <a:spcAft>
                <a:spcPts val="800"/>
              </a:spcAft>
            </a:pPr>
            <a:endParaRPr lang="en-CA" dirty="0">
              <a:solidFill>
                <a:schemeClr val="bg1"/>
              </a:solidFill>
            </a:endParaRPr>
          </a:p>
          <a:p>
            <a:pPr marL="173038">
              <a:lnSpc>
                <a:spcPct val="107000"/>
              </a:lnSpc>
              <a:spcAft>
                <a:spcPts val="800"/>
              </a:spcAft>
            </a:pPr>
            <a:endParaRPr lang="en-CA" dirty="0">
              <a:solidFill>
                <a:schemeClr val="bg1"/>
              </a:solidFill>
            </a:endParaRPr>
          </a:p>
          <a:p>
            <a:pPr marL="173038">
              <a:lnSpc>
                <a:spcPct val="107000"/>
              </a:lnSpc>
              <a:spcAft>
                <a:spcPts val="800"/>
              </a:spcAft>
            </a:pPr>
            <a:r>
              <a:rPr lang="en-CA" dirty="0">
                <a:solidFill>
                  <a:schemeClr val="bg1"/>
                </a:solidFill>
              </a:rPr>
              <a:t> </a:t>
            </a:r>
          </a:p>
        </p:txBody>
      </p:sp>
      <p:sp>
        <p:nvSpPr>
          <p:cNvPr id="24" name="Rectangle 23"/>
          <p:cNvSpPr/>
          <p:nvPr>
            <p:custDataLst>
              <p:tags r:id="rId3"/>
            </p:custDataLst>
          </p:nvPr>
        </p:nvSpPr>
        <p:spPr>
          <a:xfrm>
            <a:off x="1024414" y="4692274"/>
            <a:ext cx="3049875" cy="646331"/>
          </a:xfrm>
          <a:prstGeom prst="rect">
            <a:avLst/>
          </a:prstGeom>
        </p:spPr>
        <p:txBody>
          <a:bodyPr wrap="square">
            <a:spAutoFit/>
          </a:bodyPr>
          <a:lstStyle/>
          <a:p>
            <a:r>
              <a:rPr lang="fr-CA" b="1" dirty="0">
                <a:solidFill>
                  <a:schemeClr val="bg1"/>
                </a:solidFill>
                <a:latin typeface="Century Gothic" panose="020B0502020202020204" pitchFamily="34" charset="0"/>
                <a:ea typeface="Fira Sans Extra Condensed Medium"/>
                <a:cs typeface="Fira Sans Extra Condensed Medium"/>
                <a:sym typeface="Fira Sans Extra Condensed Medium"/>
              </a:rPr>
              <a:t>T</a:t>
            </a:r>
            <a:r>
              <a:rPr lang="en" b="1" dirty="0">
                <a:solidFill>
                  <a:schemeClr val="bg1"/>
                </a:solidFill>
                <a:latin typeface="Century Gothic" panose="020B0502020202020204" pitchFamily="34" charset="0"/>
                <a:ea typeface="Fira Sans Extra Condensed Medium"/>
                <a:cs typeface="Fira Sans Extra Condensed Medium"/>
                <a:sym typeface="Fira Sans Extra Condensed Medium"/>
              </a:rPr>
              <a:t>emps réduit de 43 % pour créer un répertoire</a:t>
            </a:r>
            <a:endParaRPr lang="en-CA" sz="1050" dirty="0">
              <a:solidFill>
                <a:schemeClr val="bg1"/>
              </a:solidFill>
            </a:endParaRPr>
          </a:p>
        </p:txBody>
      </p:sp>
      <p:sp>
        <p:nvSpPr>
          <p:cNvPr id="25" name="Rectangle 24"/>
          <p:cNvSpPr/>
          <p:nvPr>
            <p:custDataLst>
              <p:tags r:id="rId4"/>
            </p:custDataLst>
          </p:nvPr>
        </p:nvSpPr>
        <p:spPr>
          <a:xfrm>
            <a:off x="1024414" y="5506030"/>
            <a:ext cx="3226428" cy="646331"/>
          </a:xfrm>
          <a:prstGeom prst="rect">
            <a:avLst/>
          </a:prstGeom>
        </p:spPr>
        <p:txBody>
          <a:bodyPr wrap="square">
            <a:spAutoFit/>
          </a:bodyPr>
          <a:lstStyle/>
          <a:p>
            <a:r>
              <a:rPr lang="fr-CA" b="1" dirty="0">
                <a:solidFill>
                  <a:schemeClr val="bg1"/>
                </a:solidFill>
                <a:latin typeface="Century Gothic" panose="020B0502020202020204" pitchFamily="34" charset="0"/>
                <a:ea typeface="Fira Sans Extra Condensed Medium"/>
                <a:cs typeface="Fira Sans Extra Condensed Medium"/>
                <a:sym typeface="Fira Sans Extra Condensed Medium"/>
              </a:rPr>
              <a:t>T</a:t>
            </a:r>
            <a:r>
              <a:rPr lang="en" b="1" dirty="0">
                <a:solidFill>
                  <a:schemeClr val="bg1"/>
                </a:solidFill>
                <a:latin typeface="Century Gothic" panose="020B0502020202020204" pitchFamily="34" charset="0"/>
                <a:ea typeface="Fira Sans Extra Condensed Medium"/>
                <a:cs typeface="Fira Sans Extra Condensed Medium"/>
                <a:sym typeface="Fira Sans Extra Condensed Medium"/>
              </a:rPr>
              <a:t>emps réduit de 42 % pour </a:t>
            </a:r>
            <a:r>
              <a:rPr lang="fr-CA" b="1" dirty="0">
                <a:solidFill>
                  <a:schemeClr val="bg1"/>
                </a:solidFill>
                <a:latin typeface="Century Gothic" panose="020B0502020202020204" pitchFamily="34" charset="0"/>
                <a:ea typeface="Fira Sans Extra Condensed Medium"/>
                <a:cs typeface="Fira Sans Extra Condensed Medium"/>
                <a:sym typeface="Fira Sans Extra Condensed Medium"/>
              </a:rPr>
              <a:t>la première nomination </a:t>
            </a:r>
            <a:endParaRPr lang="en-CA" sz="2000" dirty="0">
              <a:solidFill>
                <a:schemeClr val="bg1"/>
              </a:solidFill>
            </a:endParaRPr>
          </a:p>
        </p:txBody>
      </p:sp>
      <p:pic>
        <p:nvPicPr>
          <p:cNvPr id="31" name="Picture 30" descr="Données de références vs Résultats de la phase 2.&#10;&#10;Satisfaction des gestionnaires - Augmentation de 4,3 à 8,3 sur 10&#10;&#10;Satisfaction des candidats - Augmentation de 5,3 à 6,9 sur 10&#10;&#10;Fardeau administratif des gestionnaires - Réduction de 7,5 à 4,8 sur 10&#10;&#10;Fardeau administratif des candidats - Réduction de 5,9 à 5,0 sur 10 avec les MPS.">
            <a:extLst>
              <a:ext uri="{C183D7F6-B498-43B3-948B-1728B52AA6E4}">
                <adec:decorative xmlns:adec="http://schemas.microsoft.com/office/drawing/2017/decorative" val="0"/>
              </a:ext>
            </a:extLst>
          </p:cNvPr>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4250842" y="1284790"/>
            <a:ext cx="4867275" cy="3042314"/>
          </a:xfrm>
          <a:prstGeom prst="rect">
            <a:avLst/>
          </a:prstGeom>
        </p:spPr>
      </p:pic>
      <p:sp>
        <p:nvSpPr>
          <p:cNvPr id="20" name="Rectangle 19">
            <a:extLst>
              <a:ext uri="{FF2B5EF4-FFF2-40B4-BE49-F238E27FC236}">
                <a16:creationId xmlns:a16="http://schemas.microsoft.com/office/drawing/2014/main" id="{5B2FEDB1-9E4D-4075-A1CA-DD2F1D11263E}"/>
              </a:ext>
            </a:extLst>
          </p:cNvPr>
          <p:cNvSpPr/>
          <p:nvPr>
            <p:custDataLst>
              <p:tags r:id="rId6"/>
            </p:custDataLst>
          </p:nvPr>
        </p:nvSpPr>
        <p:spPr>
          <a:xfrm>
            <a:off x="4276725" y="5274647"/>
            <a:ext cx="4746960" cy="103155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2200" b="1" dirty="0">
                <a:solidFill>
                  <a:prstClr val="white"/>
                </a:solidFill>
              </a:rPr>
              <a:t>Recommandation :</a:t>
            </a:r>
          </a:p>
          <a:p>
            <a:pPr lvl="0" algn="ctr"/>
            <a:r>
              <a:rPr lang="fr-CA" sz="2200" b="1" dirty="0">
                <a:solidFill>
                  <a:prstClr val="black">
                    <a:lumMod val="75000"/>
                    <a:lumOff val="25000"/>
                  </a:prstClr>
                </a:solidFill>
              </a:rPr>
              <a:t>Mise en œuvre nationale</a:t>
            </a:r>
          </a:p>
          <a:p>
            <a:pPr lvl="0"/>
            <a:endParaRPr lang="fr-CA" sz="900" dirty="0">
              <a:solidFill>
                <a:prstClr val="white"/>
              </a:solidFill>
            </a:endParaRPr>
          </a:p>
        </p:txBody>
      </p:sp>
      <p:sp>
        <p:nvSpPr>
          <p:cNvPr id="2" name="Slide Number Placeholder 1"/>
          <p:cNvSpPr>
            <a:spLocks noGrp="1"/>
          </p:cNvSpPr>
          <p:nvPr>
            <p:ph type="sldNum" sz="quarter" idx="10"/>
            <p:custDataLst>
              <p:tags r:id="rId7"/>
            </p:custDataLst>
          </p:nvPr>
        </p:nvSpPr>
        <p:spPr>
          <a:xfrm>
            <a:off x="476250" y="6327775"/>
            <a:ext cx="982663" cy="365125"/>
          </a:xfrm>
        </p:spPr>
        <p:txBody>
          <a:bodyPr/>
          <a:lstStyle/>
          <a:p>
            <a:fld id="{816CE915-54DE-42DF-81C9-6A96210B07F3}" type="slidenum">
              <a:rPr lang="en-US" altLang="en-US" smtClean="0"/>
              <a:pPr/>
              <a:t>7</a:t>
            </a:fld>
            <a:endParaRPr lang="en-US" altLang="en-US"/>
          </a:p>
        </p:txBody>
      </p:sp>
      <p:pic>
        <p:nvPicPr>
          <p:cNvPr id="7" name="Picture 6">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rot="5400000">
            <a:off x="149796" y="220510"/>
            <a:ext cx="573415" cy="573415"/>
          </a:xfrm>
          <a:prstGeom prst="rect">
            <a:avLst/>
          </a:prstGeom>
        </p:spPr>
      </p:pic>
      <p:sp>
        <p:nvSpPr>
          <p:cNvPr id="16" name="Rectangle 10">
            <a:extLst>
              <a:ext uri="{C183D7F6-B498-43B3-948B-1728B52AA6E4}">
                <adec:decorative xmlns:adec="http://schemas.microsoft.com/office/drawing/2017/decorative" val="1"/>
              </a:ext>
            </a:extLst>
          </p:cNvPr>
          <p:cNvSpPr>
            <a:spLocks noChangeArrowheads="1"/>
          </p:cNvSpPr>
          <p:nvPr>
            <p:custDataLst>
              <p:tags r:id="rId9"/>
            </p:custDataLst>
          </p:nvPr>
        </p:nvSpPr>
        <p:spPr bwMode="auto">
          <a:xfrm>
            <a:off x="0" y="437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4" name="Rectangle 13">
            <a:extLst>
              <a:ext uri="{C183D7F6-B498-43B3-948B-1728B52AA6E4}">
                <adec:decorative xmlns:adec="http://schemas.microsoft.com/office/drawing/2017/decorative" val="1"/>
              </a:ext>
            </a:extLst>
          </p:cNvPr>
          <p:cNvSpPr/>
          <p:nvPr>
            <p:custDataLst>
              <p:tags r:id="rId10"/>
            </p:custDataLst>
          </p:nvPr>
        </p:nvSpPr>
        <p:spPr>
          <a:xfrm>
            <a:off x="338140" y="1597306"/>
            <a:ext cx="3446783" cy="78040"/>
          </a:xfrm>
          <a:prstGeom prst="rect">
            <a:avLst/>
          </a:prstGeom>
          <a:solidFill>
            <a:srgbClr val="B4E1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18" name="Group 17">
            <a:extLst>
              <a:ext uri="{C183D7F6-B498-43B3-948B-1728B52AA6E4}">
                <adec:decorative xmlns:adec="http://schemas.microsoft.com/office/drawing/2017/decorative" val="1"/>
              </a:ext>
            </a:extLst>
          </p:cNvPr>
          <p:cNvGrpSpPr/>
          <p:nvPr>
            <p:custDataLst>
              <p:tags r:id="rId11"/>
            </p:custDataLst>
          </p:nvPr>
        </p:nvGrpSpPr>
        <p:grpSpPr>
          <a:xfrm>
            <a:off x="237419" y="4787009"/>
            <a:ext cx="574007" cy="537414"/>
            <a:chOff x="20816736" y="446809"/>
            <a:chExt cx="3531989" cy="3582121"/>
          </a:xfrm>
        </p:grpSpPr>
        <p:sp>
          <p:nvSpPr>
            <p:cNvPr id="21" name="Oval 20"/>
            <p:cNvSpPr/>
            <p:nvPr/>
          </p:nvSpPr>
          <p:spPr>
            <a:xfrm>
              <a:off x="20866359" y="618931"/>
              <a:ext cx="3396344" cy="3284374"/>
            </a:xfrm>
            <a:prstGeom prst="ellipse">
              <a:avLst/>
            </a:prstGeom>
            <a:solidFill>
              <a:srgbClr val="282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
            </a:p>
          </p:txBody>
        </p:sp>
        <p:sp>
          <p:nvSpPr>
            <p:cNvPr id="22" name="Donut 21"/>
            <p:cNvSpPr/>
            <p:nvPr/>
          </p:nvSpPr>
          <p:spPr>
            <a:xfrm>
              <a:off x="20816736" y="496941"/>
              <a:ext cx="3531989" cy="3531989"/>
            </a:xfrm>
            <a:prstGeom prst="donut">
              <a:avLst>
                <a:gd name="adj" fmla="val 8099"/>
              </a:avLst>
            </a:prstGeom>
            <a:blipFill rotWithShape="0">
              <a:blip r:embed="rId17"/>
              <a:stretch>
                <a:fillRect/>
              </a:stretch>
            </a:blipFill>
            <a:ln w="76200">
              <a:solidFill>
                <a:srgbClr val="0094FE"/>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37208" tIns="199933" rIns="237208" bIns="199933" numCol="1" spcCol="1270" anchor="ctr" anchorCtr="0">
              <a:noAutofit/>
            </a:bodyPr>
            <a:lstStyle/>
            <a:p>
              <a:pPr algn="ctr" defTabSz="963199">
                <a:lnSpc>
                  <a:spcPct val="90000"/>
                </a:lnSpc>
                <a:spcBef>
                  <a:spcPct val="0"/>
                </a:spcBef>
                <a:spcAft>
                  <a:spcPct val="35000"/>
                </a:spcAft>
              </a:pPr>
              <a:endParaRPr lang="en-US" sz="2167"/>
            </a:p>
          </p:txBody>
        </p:sp>
        <p:pic>
          <p:nvPicPr>
            <p:cNvPr id="23" name="Picture 22"/>
            <p:cNvPicPr>
              <a:picLocks noChangeAspect="1"/>
            </p:cNvPicPr>
            <p:nvPr/>
          </p:nvPicPr>
          <p:blipFill>
            <a:blip r:embed="rId18"/>
            <a:stretch>
              <a:fillRect/>
            </a:stretch>
          </p:blipFill>
          <p:spPr>
            <a:xfrm>
              <a:off x="21273801" y="446809"/>
              <a:ext cx="2631232" cy="3250344"/>
            </a:xfrm>
            <a:prstGeom prst="rect">
              <a:avLst/>
            </a:prstGeom>
          </p:spPr>
        </p:pic>
      </p:grpSp>
      <p:grpSp>
        <p:nvGrpSpPr>
          <p:cNvPr id="26" name="Group 25">
            <a:extLst>
              <a:ext uri="{C183D7F6-B498-43B3-948B-1728B52AA6E4}">
                <adec:decorative xmlns:adec="http://schemas.microsoft.com/office/drawing/2017/decorative" val="1"/>
              </a:ext>
            </a:extLst>
          </p:cNvPr>
          <p:cNvGrpSpPr/>
          <p:nvPr>
            <p:custDataLst>
              <p:tags r:id="rId12"/>
            </p:custDataLst>
          </p:nvPr>
        </p:nvGrpSpPr>
        <p:grpSpPr>
          <a:xfrm>
            <a:off x="189121" y="5556069"/>
            <a:ext cx="622305" cy="611480"/>
            <a:chOff x="456334" y="5078901"/>
            <a:chExt cx="738422" cy="725374"/>
          </a:xfrm>
        </p:grpSpPr>
        <p:grpSp>
          <p:nvGrpSpPr>
            <p:cNvPr id="27" name="Group 26"/>
            <p:cNvGrpSpPr/>
            <p:nvPr/>
          </p:nvGrpSpPr>
          <p:grpSpPr>
            <a:xfrm>
              <a:off x="456334" y="5078901"/>
              <a:ext cx="738422" cy="725374"/>
              <a:chOff x="20816736" y="343411"/>
              <a:chExt cx="3559976" cy="3531989"/>
            </a:xfrm>
          </p:grpSpPr>
          <p:sp>
            <p:nvSpPr>
              <p:cNvPr id="29" name="Oval 28"/>
              <p:cNvSpPr/>
              <p:nvPr/>
            </p:nvSpPr>
            <p:spPr>
              <a:xfrm>
                <a:off x="20980368" y="350247"/>
                <a:ext cx="3396344" cy="3284376"/>
              </a:xfrm>
              <a:prstGeom prst="ellipse">
                <a:avLst/>
              </a:prstGeom>
              <a:solidFill>
                <a:srgbClr val="00A8FF"/>
              </a:solidFill>
              <a:ln>
                <a:solidFill>
                  <a:srgbClr val="293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600"/>
              </a:p>
            </p:txBody>
          </p:sp>
          <p:sp>
            <p:nvSpPr>
              <p:cNvPr id="30" name="Donut 29"/>
              <p:cNvSpPr/>
              <p:nvPr/>
            </p:nvSpPr>
            <p:spPr>
              <a:xfrm>
                <a:off x="20816736" y="343411"/>
                <a:ext cx="3531990" cy="3531989"/>
              </a:xfrm>
              <a:prstGeom prst="donut">
                <a:avLst>
                  <a:gd name="adj" fmla="val 8099"/>
                </a:avLst>
              </a:prstGeom>
              <a:blipFill rotWithShape="0">
                <a:blip r:embed="rId17"/>
                <a:stretch>
                  <a:fillRect/>
                </a:stretch>
              </a:blipFill>
              <a:ln w="76200">
                <a:solidFill>
                  <a:srgbClr val="29308B"/>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37208" tIns="199933" rIns="237208" bIns="199933" numCol="1" spcCol="1270" anchor="ctr" anchorCtr="0">
                <a:noAutofit/>
              </a:bodyPr>
              <a:lstStyle/>
              <a:p>
                <a:pPr algn="ctr" defTabSz="963199">
                  <a:lnSpc>
                    <a:spcPct val="90000"/>
                  </a:lnSpc>
                  <a:spcBef>
                    <a:spcPct val="0"/>
                  </a:spcBef>
                  <a:spcAft>
                    <a:spcPct val="35000"/>
                  </a:spcAft>
                </a:pPr>
                <a:endParaRPr lang="en-US" sz="2167"/>
              </a:p>
            </p:txBody>
          </p:sp>
        </p:grpSp>
        <p:sp>
          <p:nvSpPr>
            <p:cNvPr id="28" name="Freeform 1164"/>
            <p:cNvSpPr>
              <a:spLocks noEditPoints="1"/>
            </p:cNvSpPr>
            <p:nvPr/>
          </p:nvSpPr>
          <p:spPr bwMode="auto">
            <a:xfrm>
              <a:off x="694883" y="5226930"/>
              <a:ext cx="249698" cy="385456"/>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bg1"/>
            </a:solidFill>
            <a:ln w="15875">
              <a:noFill/>
            </a:ln>
          </p:spPr>
          <p:style>
            <a:lnRef idx="2">
              <a:schemeClr val="accent1"/>
            </a:lnRef>
            <a:fillRef idx="1">
              <a:schemeClr val="lt1"/>
            </a:fillRef>
            <a:effectRef idx="0">
              <a:schemeClr val="accent1"/>
            </a:effectRef>
            <a:fontRef idx="minor">
              <a:schemeClr val="dk1"/>
            </a:fontRef>
          </p:style>
          <p:txBody>
            <a:bodyPr vert="horz" wrap="square" lIns="68601" tIns="34301" rIns="68601" bIns="34301" numCol="1" anchor="t" anchorCtr="0" compatLnSpc="1">
              <a:prstTxWarp prst="textNoShape">
                <a:avLst/>
              </a:prstTxWarp>
            </a:bodyPr>
            <a:lstStyle/>
            <a:p>
              <a:pPr defTabSz="342991" fontAlgn="base">
                <a:spcBef>
                  <a:spcPct val="0"/>
                </a:spcBef>
                <a:spcAft>
                  <a:spcPct val="0"/>
                </a:spcAft>
              </a:pPr>
              <a:endParaRPr lang="en-US" sz="1350" spc="-23" dirty="0">
                <a:solidFill>
                  <a:prstClr val="black"/>
                </a:solidFill>
                <a:latin typeface="Poppins" panose="02000000000000000000" pitchFamily="2" charset="0"/>
                <a:cs typeface="Poppins" panose="02000000000000000000" pitchFamily="2" charset="0"/>
              </a:endParaRPr>
            </a:p>
          </p:txBody>
        </p:sp>
      </p:grpSp>
    </p:spTree>
    <p:extLst>
      <p:ext uri="{BB962C8B-B14F-4D97-AF65-F5344CB8AC3E}">
        <p14:creationId xmlns:p14="http://schemas.microsoft.com/office/powerpoint/2010/main" val="379817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73773" y="237508"/>
            <a:ext cx="8229600" cy="1004801"/>
          </a:xfrm>
        </p:spPr>
        <p:txBody>
          <a:bodyPr>
            <a:noAutofit/>
          </a:bodyPr>
          <a:lstStyle/>
          <a:p>
            <a:r>
              <a:rPr lang="fr-CA" b="1" dirty="0">
                <a:solidFill>
                  <a:srgbClr val="0054B7"/>
                </a:solidFill>
              </a:rPr>
              <a:t>Équipe dédiée à la dotation </a:t>
            </a:r>
            <a:br>
              <a:rPr lang="fr-CA" dirty="0">
                <a:solidFill>
                  <a:srgbClr val="0054B7"/>
                </a:solidFill>
              </a:rPr>
            </a:br>
            <a:endParaRPr lang="fr-CA" dirty="0">
              <a:solidFill>
                <a:srgbClr val="0054B7"/>
              </a:solidFill>
            </a:endParaRPr>
          </a:p>
        </p:txBody>
      </p:sp>
      <p:sp>
        <p:nvSpPr>
          <p:cNvPr id="10" name="Rectangle 9">
            <a:extLst>
              <a:ext uri="{FF2B5EF4-FFF2-40B4-BE49-F238E27FC236}">
                <a16:creationId xmlns:a16="http://schemas.microsoft.com/office/drawing/2014/main" id="{D0B471E8-746F-483F-84F3-1225FA912DDB}"/>
              </a:ext>
              <a:ext uri="{C183D7F6-B498-43B3-948B-1728B52AA6E4}">
                <adec:decorative xmlns:adec="http://schemas.microsoft.com/office/drawing/2017/decorative" val="1"/>
              </a:ext>
            </a:extLst>
          </p:cNvPr>
          <p:cNvSpPr/>
          <p:nvPr>
            <p:custDataLst>
              <p:tags r:id="rId2"/>
            </p:custDataLst>
          </p:nvPr>
        </p:nvSpPr>
        <p:spPr>
          <a:xfrm>
            <a:off x="5813187" y="870251"/>
            <a:ext cx="528404" cy="2651760"/>
          </a:xfrm>
          <a:prstGeom prst="rect">
            <a:avLst/>
          </a:prstGeom>
          <a:solidFill>
            <a:srgbClr val="B4E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282F89"/>
              </a:solidFill>
              <a:effectLst/>
              <a:uLnTx/>
              <a:uFillTx/>
              <a:latin typeface="Century Gothic"/>
              <a:ea typeface="+mn-ea"/>
              <a:cs typeface="+mn-cs"/>
            </a:endParaRPr>
          </a:p>
        </p:txBody>
      </p:sp>
      <p:pic>
        <p:nvPicPr>
          <p:cNvPr id="30" name="Picture 29">
            <a:extLst>
              <a:ext uri="{C183D7F6-B498-43B3-948B-1728B52AA6E4}">
                <adec:decorative xmlns:adec="http://schemas.microsoft.com/office/drawing/2017/decorative" val="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rot="5400000">
            <a:off x="275168" y="90683"/>
            <a:ext cx="573415" cy="573415"/>
          </a:xfrm>
          <a:prstGeom prst="rect">
            <a:avLst/>
          </a:prstGeom>
        </p:spPr>
      </p:pic>
      <p:sp>
        <p:nvSpPr>
          <p:cNvPr id="32" name="Rectangle 31">
            <a:extLst>
              <a:ext uri="{C183D7F6-B498-43B3-948B-1728B52AA6E4}">
                <adec:decorative xmlns:adec="http://schemas.microsoft.com/office/drawing/2017/decorative" val="1"/>
              </a:ext>
            </a:extLst>
          </p:cNvPr>
          <p:cNvSpPr/>
          <p:nvPr>
            <p:custDataLst>
              <p:tags r:id="rId4"/>
            </p:custDataLst>
          </p:nvPr>
        </p:nvSpPr>
        <p:spPr>
          <a:xfrm>
            <a:off x="6049959" y="863435"/>
            <a:ext cx="3094042" cy="4363199"/>
          </a:xfrm>
          <a:prstGeom prst="rect">
            <a:avLst/>
          </a:prstGeom>
          <a:solidFill>
            <a:srgbClr val="005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 name="Picture 4">
            <a:extLst>
              <a:ext uri="{C183D7F6-B498-43B3-948B-1728B52AA6E4}">
                <adec:decorative xmlns:adec="http://schemas.microsoft.com/office/drawing/2017/decorative" val="1"/>
              </a:ext>
            </a:extLst>
          </p:cNvPr>
          <p:cNvPicPr>
            <a:picLocks noChangeAspect="1"/>
          </p:cNvPicPr>
          <p:nvPr>
            <p:custDataLst>
              <p:tags r:id="rId5"/>
            </p:custDataLst>
          </p:nvPr>
        </p:nvPicPr>
        <p:blipFill>
          <a:blip r:embed="rId13"/>
          <a:stretch>
            <a:fillRect/>
          </a:stretch>
        </p:blipFill>
        <p:spPr>
          <a:xfrm>
            <a:off x="-154358" y="924851"/>
            <a:ext cx="6181880" cy="3993226"/>
          </a:xfrm>
          <a:prstGeom prst="rect">
            <a:avLst/>
          </a:prstGeom>
        </p:spPr>
      </p:pic>
      <p:sp>
        <p:nvSpPr>
          <p:cNvPr id="6" name="ZoneTexte 5"/>
          <p:cNvSpPr txBox="1"/>
          <p:nvPr/>
        </p:nvSpPr>
        <p:spPr>
          <a:xfrm>
            <a:off x="1444204" y="941304"/>
            <a:ext cx="2674130" cy="369332"/>
          </a:xfrm>
          <a:prstGeom prst="rect">
            <a:avLst/>
          </a:prstGeom>
          <a:solidFill>
            <a:schemeClr val="bg1"/>
          </a:solidFill>
        </p:spPr>
        <p:txBody>
          <a:bodyPr wrap="none" rtlCol="0">
            <a:spAutoFit/>
          </a:bodyPr>
          <a:lstStyle/>
          <a:p>
            <a:r>
              <a:rPr lang="fr-CA" b="1" dirty="0">
                <a:solidFill>
                  <a:srgbClr val="282F89"/>
                </a:solidFill>
                <a:latin typeface="Century Gothic" panose="020B0502020202020204" pitchFamily="34" charset="0"/>
              </a:rPr>
              <a:t>Niveau de satisfaction</a:t>
            </a:r>
          </a:p>
        </p:txBody>
      </p:sp>
      <p:sp>
        <p:nvSpPr>
          <p:cNvPr id="7" name="ZoneTexte 6"/>
          <p:cNvSpPr txBox="1"/>
          <p:nvPr/>
        </p:nvSpPr>
        <p:spPr>
          <a:xfrm>
            <a:off x="85981" y="1384930"/>
            <a:ext cx="2337499" cy="584775"/>
          </a:xfrm>
          <a:prstGeom prst="rect">
            <a:avLst/>
          </a:prstGeom>
          <a:solidFill>
            <a:schemeClr val="bg1"/>
          </a:solidFill>
        </p:spPr>
        <p:txBody>
          <a:bodyPr wrap="none" rtlCol="0">
            <a:spAutoFit/>
          </a:bodyPr>
          <a:lstStyle/>
          <a:p>
            <a:pPr algn="r"/>
            <a:r>
              <a:rPr lang="fr-CA" sz="1600" b="1" dirty="0">
                <a:latin typeface="Century Gothic" panose="020B0502020202020204" pitchFamily="34" charset="0"/>
              </a:rPr>
              <a:t>Gestionnaire</a:t>
            </a:r>
            <a:r>
              <a:rPr lang="fr-CA" sz="1400" b="1" dirty="0">
                <a:latin typeface="Century Gothic" panose="020B0502020202020204" pitchFamily="34" charset="0"/>
              </a:rPr>
              <a:t> </a:t>
            </a:r>
            <a:r>
              <a:rPr lang="fr-CA" sz="1200" b="1" dirty="0">
                <a:latin typeface="Century Gothic" panose="020B0502020202020204" pitchFamily="34" charset="0"/>
              </a:rPr>
              <a:t>(avec EDD)</a:t>
            </a:r>
          </a:p>
          <a:p>
            <a:pPr algn="r"/>
            <a:r>
              <a:rPr lang="fr-CA" sz="1600" b="1" dirty="0">
                <a:latin typeface="Century Gothic" panose="020B0502020202020204" pitchFamily="34" charset="0"/>
              </a:rPr>
              <a:t>Référence</a:t>
            </a:r>
          </a:p>
        </p:txBody>
      </p:sp>
      <p:sp>
        <p:nvSpPr>
          <p:cNvPr id="8" name="ZoneTexte 7"/>
          <p:cNvSpPr txBox="1"/>
          <p:nvPr/>
        </p:nvSpPr>
        <p:spPr>
          <a:xfrm>
            <a:off x="4779639" y="1483143"/>
            <a:ext cx="861133" cy="530915"/>
          </a:xfrm>
          <a:prstGeom prst="rect">
            <a:avLst/>
          </a:prstGeom>
          <a:solidFill>
            <a:schemeClr val="bg1"/>
          </a:solidFill>
        </p:spPr>
        <p:txBody>
          <a:bodyPr wrap="none" rtlCol="0">
            <a:spAutoFit/>
          </a:bodyPr>
          <a:lstStyle/>
          <a:p>
            <a:pPr algn="ctr"/>
            <a:r>
              <a:rPr lang="fr-CA" sz="1050" dirty="0">
                <a:solidFill>
                  <a:srgbClr val="0151B4"/>
                </a:solidFill>
                <a:latin typeface="Century Gothic" panose="020B0502020202020204" pitchFamily="34" charset="0"/>
              </a:rPr>
              <a:t>Hausse de</a:t>
            </a:r>
          </a:p>
          <a:p>
            <a:pPr algn="ctr"/>
            <a:r>
              <a:rPr lang="fr-CA" b="1" dirty="0">
                <a:solidFill>
                  <a:srgbClr val="0151B4"/>
                </a:solidFill>
                <a:latin typeface="Century Gothic" panose="020B0502020202020204" pitchFamily="34" charset="0"/>
              </a:rPr>
              <a:t>81 %</a:t>
            </a:r>
          </a:p>
        </p:txBody>
      </p:sp>
      <p:sp>
        <p:nvSpPr>
          <p:cNvPr id="14" name="ZoneTexte 13"/>
          <p:cNvSpPr txBox="1"/>
          <p:nvPr/>
        </p:nvSpPr>
        <p:spPr>
          <a:xfrm>
            <a:off x="412993" y="1987743"/>
            <a:ext cx="2010487" cy="584775"/>
          </a:xfrm>
          <a:prstGeom prst="rect">
            <a:avLst/>
          </a:prstGeom>
          <a:solidFill>
            <a:schemeClr val="bg1"/>
          </a:solidFill>
        </p:spPr>
        <p:txBody>
          <a:bodyPr wrap="none" rtlCol="0">
            <a:spAutoFit/>
          </a:bodyPr>
          <a:lstStyle/>
          <a:p>
            <a:pPr algn="r"/>
            <a:r>
              <a:rPr lang="fr-CA" sz="1600" b="1" dirty="0">
                <a:latin typeface="Century Gothic" panose="020B0502020202020204" pitchFamily="34" charset="0"/>
              </a:rPr>
              <a:t>Candidat</a:t>
            </a:r>
            <a:r>
              <a:rPr lang="fr-CA" sz="1400" b="1" dirty="0">
                <a:latin typeface="Century Gothic" panose="020B0502020202020204" pitchFamily="34" charset="0"/>
              </a:rPr>
              <a:t> </a:t>
            </a:r>
            <a:r>
              <a:rPr lang="fr-CA" sz="1200" b="1" dirty="0">
                <a:latin typeface="Century Gothic" panose="020B0502020202020204" pitchFamily="34" charset="0"/>
              </a:rPr>
              <a:t>(avec EDD)</a:t>
            </a:r>
          </a:p>
          <a:p>
            <a:pPr algn="r"/>
            <a:r>
              <a:rPr lang="fr-CA" sz="1600" b="1" dirty="0">
                <a:latin typeface="Century Gothic" panose="020B0502020202020204" pitchFamily="34" charset="0"/>
              </a:rPr>
              <a:t>Référence</a:t>
            </a:r>
          </a:p>
        </p:txBody>
      </p:sp>
      <p:sp>
        <p:nvSpPr>
          <p:cNvPr id="16" name="ZoneTexte 15"/>
          <p:cNvSpPr txBox="1"/>
          <p:nvPr/>
        </p:nvSpPr>
        <p:spPr>
          <a:xfrm>
            <a:off x="4794674" y="2121775"/>
            <a:ext cx="861133" cy="530915"/>
          </a:xfrm>
          <a:prstGeom prst="rect">
            <a:avLst/>
          </a:prstGeom>
          <a:solidFill>
            <a:schemeClr val="bg1"/>
          </a:solidFill>
        </p:spPr>
        <p:txBody>
          <a:bodyPr wrap="none" rtlCol="0">
            <a:spAutoFit/>
          </a:bodyPr>
          <a:lstStyle/>
          <a:p>
            <a:pPr algn="ctr"/>
            <a:r>
              <a:rPr lang="fr-CA" sz="1050" dirty="0">
                <a:solidFill>
                  <a:srgbClr val="0151B4"/>
                </a:solidFill>
                <a:latin typeface="Century Gothic" panose="020B0502020202020204" pitchFamily="34" charset="0"/>
              </a:rPr>
              <a:t>Hausse de</a:t>
            </a:r>
          </a:p>
          <a:p>
            <a:pPr algn="ctr"/>
            <a:r>
              <a:rPr lang="fr-CA" b="1" dirty="0">
                <a:solidFill>
                  <a:srgbClr val="0151B4"/>
                </a:solidFill>
                <a:latin typeface="Century Gothic" panose="020B0502020202020204" pitchFamily="34" charset="0"/>
              </a:rPr>
              <a:t>22 %</a:t>
            </a:r>
          </a:p>
        </p:txBody>
      </p:sp>
      <p:sp>
        <p:nvSpPr>
          <p:cNvPr id="21" name="ZoneTexte 20"/>
          <p:cNvSpPr txBox="1"/>
          <p:nvPr/>
        </p:nvSpPr>
        <p:spPr>
          <a:xfrm>
            <a:off x="1795931" y="3150404"/>
            <a:ext cx="2531462" cy="369332"/>
          </a:xfrm>
          <a:prstGeom prst="rect">
            <a:avLst/>
          </a:prstGeom>
          <a:solidFill>
            <a:schemeClr val="bg1"/>
          </a:solidFill>
        </p:spPr>
        <p:txBody>
          <a:bodyPr wrap="none" rtlCol="0">
            <a:spAutoFit/>
          </a:bodyPr>
          <a:lstStyle/>
          <a:p>
            <a:r>
              <a:rPr lang="fr-CA" b="1" dirty="0">
                <a:solidFill>
                  <a:srgbClr val="282F89"/>
                </a:solidFill>
                <a:latin typeface="Century Gothic" panose="020B0502020202020204" pitchFamily="34" charset="0"/>
              </a:rPr>
              <a:t>Fardeau administratif</a:t>
            </a:r>
          </a:p>
        </p:txBody>
      </p:sp>
      <p:sp>
        <p:nvSpPr>
          <p:cNvPr id="19" name="ZoneTexte 18"/>
          <p:cNvSpPr txBox="1"/>
          <p:nvPr/>
        </p:nvSpPr>
        <p:spPr>
          <a:xfrm>
            <a:off x="3393462" y="3649607"/>
            <a:ext cx="2656497" cy="584775"/>
          </a:xfrm>
          <a:prstGeom prst="rect">
            <a:avLst/>
          </a:prstGeom>
          <a:solidFill>
            <a:schemeClr val="bg1"/>
          </a:solidFill>
        </p:spPr>
        <p:txBody>
          <a:bodyPr wrap="none" rtlCol="0">
            <a:spAutoFit/>
          </a:bodyPr>
          <a:lstStyle/>
          <a:p>
            <a:r>
              <a:rPr lang="fr-CA" sz="1600" b="1" dirty="0">
                <a:latin typeface="Century Gothic" panose="020B0502020202020204" pitchFamily="34" charset="0"/>
              </a:rPr>
              <a:t>Membre de jury</a:t>
            </a:r>
            <a:r>
              <a:rPr lang="fr-CA" sz="1400" b="1" dirty="0">
                <a:latin typeface="Century Gothic" panose="020B0502020202020204" pitchFamily="34" charset="0"/>
              </a:rPr>
              <a:t> </a:t>
            </a:r>
            <a:r>
              <a:rPr lang="fr-CA" sz="1200" b="1" dirty="0">
                <a:latin typeface="Century Gothic" panose="020B0502020202020204" pitchFamily="34" charset="0"/>
              </a:rPr>
              <a:t>(avec EDD)</a:t>
            </a:r>
          </a:p>
          <a:p>
            <a:r>
              <a:rPr lang="fr-CA" sz="1600" b="1" dirty="0">
                <a:latin typeface="Century Gothic" panose="020B0502020202020204" pitchFamily="34" charset="0"/>
              </a:rPr>
              <a:t>Référence</a:t>
            </a:r>
          </a:p>
        </p:txBody>
      </p:sp>
      <p:sp>
        <p:nvSpPr>
          <p:cNvPr id="18" name="ZoneTexte 17"/>
          <p:cNvSpPr txBox="1"/>
          <p:nvPr/>
        </p:nvSpPr>
        <p:spPr>
          <a:xfrm>
            <a:off x="249269" y="3671656"/>
            <a:ext cx="792205" cy="530915"/>
          </a:xfrm>
          <a:prstGeom prst="rect">
            <a:avLst/>
          </a:prstGeom>
          <a:solidFill>
            <a:schemeClr val="bg1"/>
          </a:solidFill>
        </p:spPr>
        <p:txBody>
          <a:bodyPr wrap="none" rtlCol="0">
            <a:spAutoFit/>
          </a:bodyPr>
          <a:lstStyle/>
          <a:p>
            <a:pPr algn="ctr"/>
            <a:r>
              <a:rPr lang="fr-CA" sz="1050" dirty="0">
                <a:solidFill>
                  <a:srgbClr val="0151B4"/>
                </a:solidFill>
                <a:latin typeface="Century Gothic" panose="020B0502020202020204" pitchFamily="34" charset="0"/>
              </a:rPr>
              <a:t>Baisse de</a:t>
            </a:r>
          </a:p>
          <a:p>
            <a:pPr algn="ctr"/>
            <a:r>
              <a:rPr lang="fr-CA" b="1" dirty="0">
                <a:solidFill>
                  <a:srgbClr val="0151B4"/>
                </a:solidFill>
                <a:latin typeface="Century Gothic" panose="020B0502020202020204" pitchFamily="34" charset="0"/>
              </a:rPr>
              <a:t>55 %</a:t>
            </a:r>
          </a:p>
        </p:txBody>
      </p:sp>
      <p:sp>
        <p:nvSpPr>
          <p:cNvPr id="20" name="ZoneTexte 19"/>
          <p:cNvSpPr txBox="1"/>
          <p:nvPr/>
        </p:nvSpPr>
        <p:spPr>
          <a:xfrm>
            <a:off x="3393462" y="4265170"/>
            <a:ext cx="2018501" cy="584775"/>
          </a:xfrm>
          <a:prstGeom prst="rect">
            <a:avLst/>
          </a:prstGeom>
          <a:solidFill>
            <a:schemeClr val="bg1"/>
          </a:solidFill>
        </p:spPr>
        <p:txBody>
          <a:bodyPr wrap="none" rtlCol="0">
            <a:spAutoFit/>
          </a:bodyPr>
          <a:lstStyle/>
          <a:p>
            <a:r>
              <a:rPr lang="fr-CA" sz="1600" b="1" dirty="0">
                <a:latin typeface="Century Gothic" panose="020B0502020202020204" pitchFamily="34" charset="0"/>
              </a:rPr>
              <a:t>Candidat </a:t>
            </a:r>
            <a:r>
              <a:rPr lang="fr-CA" sz="1200" b="1" dirty="0">
                <a:latin typeface="Century Gothic" panose="020B0502020202020204" pitchFamily="34" charset="0"/>
              </a:rPr>
              <a:t>(avec EDD)</a:t>
            </a:r>
          </a:p>
          <a:p>
            <a:r>
              <a:rPr lang="fr-CA" sz="1600" b="1" dirty="0">
                <a:latin typeface="Century Gothic" panose="020B0502020202020204" pitchFamily="34" charset="0"/>
              </a:rPr>
              <a:t>Référence</a:t>
            </a:r>
          </a:p>
        </p:txBody>
      </p:sp>
      <p:sp>
        <p:nvSpPr>
          <p:cNvPr id="17" name="ZoneTexte 16"/>
          <p:cNvSpPr txBox="1"/>
          <p:nvPr/>
        </p:nvSpPr>
        <p:spPr>
          <a:xfrm>
            <a:off x="249268" y="4292099"/>
            <a:ext cx="792205" cy="530915"/>
          </a:xfrm>
          <a:prstGeom prst="rect">
            <a:avLst/>
          </a:prstGeom>
          <a:solidFill>
            <a:schemeClr val="bg1"/>
          </a:solidFill>
        </p:spPr>
        <p:txBody>
          <a:bodyPr wrap="none" rtlCol="0">
            <a:spAutoFit/>
          </a:bodyPr>
          <a:lstStyle/>
          <a:p>
            <a:pPr algn="ctr"/>
            <a:r>
              <a:rPr lang="fr-CA" sz="1050" dirty="0">
                <a:solidFill>
                  <a:srgbClr val="0151B4"/>
                </a:solidFill>
                <a:latin typeface="Century Gothic" panose="020B0502020202020204" pitchFamily="34" charset="0"/>
              </a:rPr>
              <a:t>Baisse de</a:t>
            </a:r>
          </a:p>
          <a:p>
            <a:pPr algn="ctr"/>
            <a:r>
              <a:rPr lang="fr-CA" b="1" dirty="0">
                <a:solidFill>
                  <a:srgbClr val="0151B4"/>
                </a:solidFill>
                <a:latin typeface="Century Gothic" panose="020B0502020202020204" pitchFamily="34" charset="0"/>
              </a:rPr>
              <a:t>15 %</a:t>
            </a:r>
          </a:p>
        </p:txBody>
      </p:sp>
      <p:sp>
        <p:nvSpPr>
          <p:cNvPr id="3" name="Espace réservé du contenu 2"/>
          <p:cNvSpPr>
            <a:spLocks noGrp="1"/>
          </p:cNvSpPr>
          <p:nvPr>
            <p:ph idx="1"/>
            <p:custDataLst>
              <p:tags r:id="rId6"/>
            </p:custDataLst>
          </p:nvPr>
        </p:nvSpPr>
        <p:spPr>
          <a:xfrm>
            <a:off x="6044666" y="863436"/>
            <a:ext cx="3058707" cy="4441734"/>
          </a:xfrm>
        </p:spPr>
        <p:txBody>
          <a:bodyPr/>
          <a:lstStyle/>
          <a:p>
            <a:pPr marL="0" indent="0" algn="ctr">
              <a:spcBef>
                <a:spcPts val="0"/>
              </a:spcBef>
              <a:spcAft>
                <a:spcPts val="1200"/>
              </a:spcAft>
              <a:buNone/>
            </a:pPr>
            <a:endParaRPr lang="en-US" sz="500" b="1" dirty="0">
              <a:solidFill>
                <a:schemeClr val="bg1"/>
              </a:solidFill>
            </a:endParaRPr>
          </a:p>
          <a:p>
            <a:pPr marL="0" indent="0" algn="ctr">
              <a:spcBef>
                <a:spcPts val="0"/>
              </a:spcBef>
              <a:spcAft>
                <a:spcPts val="1200"/>
              </a:spcAft>
              <a:buNone/>
            </a:pPr>
            <a:r>
              <a:rPr lang="en-US" sz="1800" b="1" dirty="0">
                <a:solidFill>
                  <a:schemeClr val="bg1"/>
                </a:solidFill>
              </a:rPr>
              <a:t>Les </a:t>
            </a:r>
            <a:r>
              <a:rPr lang="fr-CA" sz="1800" b="1" dirty="0">
                <a:solidFill>
                  <a:schemeClr val="bg1"/>
                </a:solidFill>
              </a:rPr>
              <a:t>réalisations</a:t>
            </a:r>
          </a:p>
          <a:p>
            <a:pPr marL="0" indent="0" algn="ctr">
              <a:spcBef>
                <a:spcPts val="0"/>
              </a:spcBef>
              <a:spcAft>
                <a:spcPts val="1200"/>
              </a:spcAft>
              <a:buNone/>
            </a:pPr>
            <a:endParaRPr lang="en-US" sz="1800" b="1" dirty="0">
              <a:solidFill>
                <a:schemeClr val="bg1"/>
              </a:solidFill>
            </a:endParaRPr>
          </a:p>
          <a:p>
            <a:pPr marL="117475" indent="-117475" algn="ctr"/>
            <a:r>
              <a:rPr lang="en-CA" sz="1400" b="1" dirty="0">
                <a:solidFill>
                  <a:schemeClr val="bg1"/>
                </a:solidFill>
              </a:rPr>
              <a:t>29 </a:t>
            </a:r>
            <a:r>
              <a:rPr lang="fr-CA" sz="1400" b="1" dirty="0">
                <a:solidFill>
                  <a:schemeClr val="bg1"/>
                </a:solidFill>
              </a:rPr>
              <a:t>processus</a:t>
            </a:r>
            <a:r>
              <a:rPr lang="en-CA" sz="1400" b="1" dirty="0">
                <a:solidFill>
                  <a:schemeClr val="bg1"/>
                </a:solidFill>
              </a:rPr>
              <a:t> de dotation </a:t>
            </a:r>
            <a:r>
              <a:rPr lang="en-CA" sz="1400" dirty="0">
                <a:solidFill>
                  <a:schemeClr val="bg1"/>
                </a:solidFill>
              </a:rPr>
              <a:t>– </a:t>
            </a:r>
            <a:br>
              <a:rPr lang="en-CA" sz="1400" dirty="0">
                <a:solidFill>
                  <a:schemeClr val="bg1"/>
                </a:solidFill>
              </a:rPr>
            </a:br>
            <a:r>
              <a:rPr lang="en-CA" sz="1400" b="1" dirty="0">
                <a:solidFill>
                  <a:schemeClr val="bg1"/>
                </a:solidFill>
              </a:rPr>
              <a:t>19 </a:t>
            </a:r>
            <a:r>
              <a:rPr lang="fr-CA" sz="1400" b="1" dirty="0">
                <a:solidFill>
                  <a:schemeClr val="bg1"/>
                </a:solidFill>
              </a:rPr>
              <a:t>répertoires</a:t>
            </a:r>
            <a:r>
              <a:rPr lang="en-CA" sz="1400" b="1" dirty="0">
                <a:solidFill>
                  <a:schemeClr val="bg1"/>
                </a:solidFill>
              </a:rPr>
              <a:t> </a:t>
            </a:r>
            <a:r>
              <a:rPr lang="fr-CA" sz="1400" b="1" dirty="0">
                <a:solidFill>
                  <a:schemeClr val="bg1"/>
                </a:solidFill>
              </a:rPr>
              <a:t>créés</a:t>
            </a:r>
          </a:p>
          <a:p>
            <a:pPr marL="117475" indent="-117475" algn="ctr">
              <a:buNone/>
            </a:pPr>
            <a:endParaRPr lang="fr-CA" sz="1400" b="1" dirty="0">
              <a:solidFill>
                <a:schemeClr val="bg1"/>
              </a:solidFill>
            </a:endParaRPr>
          </a:p>
          <a:p>
            <a:pPr marL="117475" indent="-117475" algn="ctr"/>
            <a:r>
              <a:rPr lang="en-CA" sz="1400" dirty="0">
                <a:solidFill>
                  <a:schemeClr val="bg1"/>
                </a:solidFill>
              </a:rPr>
              <a:t>Temps </a:t>
            </a:r>
            <a:r>
              <a:rPr lang="fr-CA" sz="1400" dirty="0">
                <a:solidFill>
                  <a:schemeClr val="bg1"/>
                </a:solidFill>
              </a:rPr>
              <a:t>nécessaire</a:t>
            </a:r>
            <a:r>
              <a:rPr lang="en-CA" sz="1400" dirty="0">
                <a:solidFill>
                  <a:schemeClr val="bg1"/>
                </a:solidFill>
              </a:rPr>
              <a:t> pour </a:t>
            </a:r>
            <a:r>
              <a:rPr lang="fr-CA" sz="1400" dirty="0">
                <a:solidFill>
                  <a:schemeClr val="bg1"/>
                </a:solidFill>
              </a:rPr>
              <a:t>créer</a:t>
            </a:r>
            <a:r>
              <a:rPr lang="en-CA" sz="1400" dirty="0">
                <a:solidFill>
                  <a:schemeClr val="bg1"/>
                </a:solidFill>
              </a:rPr>
              <a:t> un </a:t>
            </a:r>
            <a:r>
              <a:rPr lang="fr-CA" sz="1400" dirty="0">
                <a:solidFill>
                  <a:schemeClr val="bg1"/>
                </a:solidFill>
              </a:rPr>
              <a:t>répertoire </a:t>
            </a:r>
            <a:r>
              <a:rPr lang="en-CA" sz="1400" dirty="0">
                <a:solidFill>
                  <a:schemeClr val="bg1"/>
                </a:solidFill>
              </a:rPr>
              <a:t>: 82 </a:t>
            </a:r>
            <a:r>
              <a:rPr lang="fr-CA" sz="1400" dirty="0">
                <a:solidFill>
                  <a:schemeClr val="bg1"/>
                </a:solidFill>
              </a:rPr>
              <a:t>jours</a:t>
            </a:r>
            <a:r>
              <a:rPr lang="en-CA" sz="1400" dirty="0">
                <a:solidFill>
                  <a:schemeClr val="bg1"/>
                </a:solidFill>
              </a:rPr>
              <a:t> (</a:t>
            </a:r>
            <a:r>
              <a:rPr lang="fr-CA" sz="1400" dirty="0">
                <a:solidFill>
                  <a:schemeClr val="bg1"/>
                </a:solidFill>
              </a:rPr>
              <a:t>données</a:t>
            </a:r>
            <a:r>
              <a:rPr lang="en-CA" sz="1400" dirty="0">
                <a:solidFill>
                  <a:schemeClr val="bg1"/>
                </a:solidFill>
              </a:rPr>
              <a:t> de </a:t>
            </a:r>
            <a:r>
              <a:rPr lang="en-CA" sz="1400" dirty="0" err="1">
                <a:solidFill>
                  <a:schemeClr val="bg1"/>
                </a:solidFill>
              </a:rPr>
              <a:t>référence</a:t>
            </a:r>
            <a:r>
              <a:rPr lang="en-CA" sz="1400" dirty="0">
                <a:solidFill>
                  <a:schemeClr val="bg1"/>
                </a:solidFill>
              </a:rPr>
              <a:t>: 148 </a:t>
            </a:r>
            <a:r>
              <a:rPr lang="fr-CA" sz="1400" dirty="0">
                <a:solidFill>
                  <a:schemeClr val="bg1"/>
                </a:solidFill>
              </a:rPr>
              <a:t>jours</a:t>
            </a:r>
            <a:r>
              <a:rPr lang="en-CA" sz="1400" dirty="0">
                <a:solidFill>
                  <a:schemeClr val="bg1"/>
                </a:solidFill>
              </a:rPr>
              <a:t>) </a:t>
            </a:r>
            <a:r>
              <a:rPr lang="fr-CA" sz="1400" b="1" dirty="0">
                <a:solidFill>
                  <a:schemeClr val="bg1"/>
                </a:solidFill>
              </a:rPr>
              <a:t>réduction</a:t>
            </a:r>
            <a:r>
              <a:rPr lang="en-CA" sz="1400" b="1" dirty="0">
                <a:solidFill>
                  <a:schemeClr val="bg1"/>
                </a:solidFill>
              </a:rPr>
              <a:t> de 45%</a:t>
            </a:r>
          </a:p>
          <a:p>
            <a:pPr marL="117475" indent="-117475" algn="ctr"/>
            <a:endParaRPr lang="fr-CA" sz="1400" dirty="0">
              <a:solidFill>
                <a:schemeClr val="bg1"/>
              </a:solidFill>
            </a:endParaRPr>
          </a:p>
          <a:p>
            <a:pPr marL="117475" indent="-117475" algn="ctr"/>
            <a:r>
              <a:rPr lang="en-CA" sz="1400" dirty="0">
                <a:solidFill>
                  <a:schemeClr val="bg1"/>
                </a:solidFill>
              </a:rPr>
              <a:t>Temps </a:t>
            </a:r>
            <a:r>
              <a:rPr lang="fr-CA" sz="1400" dirty="0">
                <a:solidFill>
                  <a:schemeClr val="bg1"/>
                </a:solidFill>
              </a:rPr>
              <a:t>nécessaire</a:t>
            </a:r>
            <a:r>
              <a:rPr lang="en-CA" sz="1400" dirty="0">
                <a:solidFill>
                  <a:schemeClr val="bg1"/>
                </a:solidFill>
              </a:rPr>
              <a:t> pour </a:t>
            </a:r>
            <a:r>
              <a:rPr lang="fr-CA" sz="1400" dirty="0">
                <a:solidFill>
                  <a:schemeClr val="bg1"/>
                </a:solidFill>
              </a:rPr>
              <a:t>une</a:t>
            </a:r>
            <a:r>
              <a:rPr lang="en-CA" sz="1400" dirty="0">
                <a:solidFill>
                  <a:schemeClr val="bg1"/>
                </a:solidFill>
              </a:rPr>
              <a:t> première nomination: 100 </a:t>
            </a:r>
            <a:r>
              <a:rPr lang="fr-CA" sz="1400" dirty="0">
                <a:solidFill>
                  <a:schemeClr val="bg1"/>
                </a:solidFill>
              </a:rPr>
              <a:t>jours</a:t>
            </a:r>
            <a:r>
              <a:rPr lang="en-CA" sz="1400" dirty="0">
                <a:solidFill>
                  <a:schemeClr val="bg1"/>
                </a:solidFill>
              </a:rPr>
              <a:t> (</a:t>
            </a:r>
            <a:r>
              <a:rPr lang="fr-CA" sz="1400" dirty="0">
                <a:solidFill>
                  <a:schemeClr val="bg1"/>
                </a:solidFill>
              </a:rPr>
              <a:t>données</a:t>
            </a:r>
            <a:r>
              <a:rPr lang="en-CA" sz="1400" dirty="0">
                <a:solidFill>
                  <a:schemeClr val="bg1"/>
                </a:solidFill>
              </a:rPr>
              <a:t> de </a:t>
            </a:r>
            <a:r>
              <a:rPr lang="fr-CA" sz="1400" dirty="0">
                <a:solidFill>
                  <a:schemeClr val="bg1"/>
                </a:solidFill>
              </a:rPr>
              <a:t>référence</a:t>
            </a:r>
            <a:r>
              <a:rPr lang="en-CA" sz="1400" dirty="0">
                <a:solidFill>
                  <a:schemeClr val="bg1"/>
                </a:solidFill>
              </a:rPr>
              <a:t> 199 </a:t>
            </a:r>
            <a:r>
              <a:rPr lang="fr-CA" sz="1400" dirty="0">
                <a:solidFill>
                  <a:schemeClr val="bg1"/>
                </a:solidFill>
              </a:rPr>
              <a:t>jours)</a:t>
            </a:r>
            <a:r>
              <a:rPr lang="en-CA" sz="1400" b="1" dirty="0">
                <a:solidFill>
                  <a:schemeClr val="bg1"/>
                </a:solidFill>
              </a:rPr>
              <a:t> </a:t>
            </a:r>
            <a:r>
              <a:rPr lang="en-CA" sz="1400" b="1" dirty="0" err="1">
                <a:solidFill>
                  <a:schemeClr val="bg1"/>
                </a:solidFill>
              </a:rPr>
              <a:t>réduction</a:t>
            </a:r>
            <a:r>
              <a:rPr lang="en-CA" sz="1400" b="1" dirty="0">
                <a:solidFill>
                  <a:schemeClr val="bg1"/>
                </a:solidFill>
              </a:rPr>
              <a:t> de 50%</a:t>
            </a:r>
            <a:endParaRPr lang="en-CA" sz="1400" dirty="0">
              <a:solidFill>
                <a:schemeClr val="bg1"/>
              </a:solidFill>
            </a:endParaRPr>
          </a:p>
        </p:txBody>
      </p:sp>
      <p:sp>
        <p:nvSpPr>
          <p:cNvPr id="37" name="Rectangle 36"/>
          <p:cNvSpPr/>
          <p:nvPr>
            <p:custDataLst>
              <p:tags r:id="rId7"/>
            </p:custDataLst>
          </p:nvPr>
        </p:nvSpPr>
        <p:spPr>
          <a:xfrm>
            <a:off x="0" y="5623155"/>
            <a:ext cx="9143999" cy="635534"/>
          </a:xfrm>
          <a:prstGeom prst="rect">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b="1" dirty="0"/>
              <a:t>Recommandation : </a:t>
            </a:r>
            <a:r>
              <a:rPr lang="fr-CA" b="1" dirty="0">
                <a:solidFill>
                  <a:schemeClr val="tx1">
                    <a:lumMod val="75000"/>
                    <a:lumOff val="25000"/>
                  </a:schemeClr>
                </a:solidFill>
              </a:rPr>
              <a:t>Mise en œuvre nationale</a:t>
            </a:r>
            <a:endParaRPr lang="fr-CA" dirty="0">
              <a:solidFill>
                <a:schemeClr val="tx1">
                  <a:lumMod val="75000"/>
                  <a:lumOff val="25000"/>
                </a:schemeClr>
              </a:solidFill>
            </a:endParaRPr>
          </a:p>
        </p:txBody>
      </p:sp>
      <p:sp>
        <p:nvSpPr>
          <p:cNvPr id="4" name="Espace réservé du numéro de diapositive 3"/>
          <p:cNvSpPr>
            <a:spLocks noGrp="1"/>
          </p:cNvSpPr>
          <p:nvPr>
            <p:ph type="sldNum" sz="quarter" idx="10"/>
            <p:custDataLst>
              <p:tags r:id="rId8"/>
            </p:custDataLst>
          </p:nvPr>
        </p:nvSpPr>
        <p:spPr>
          <a:xfrm>
            <a:off x="435574" y="6306850"/>
            <a:ext cx="982663" cy="365125"/>
          </a:xfrm>
        </p:spPr>
        <p:txBody>
          <a:bodyPr/>
          <a:lstStyle/>
          <a:p>
            <a:fld id="{78075564-AF6E-40FC-905A-F6C5E8D29614}" type="slidenum">
              <a:rPr lang="en-US" altLang="en-US" smtClean="0"/>
              <a:pPr/>
              <a:t>8</a:t>
            </a:fld>
            <a:endParaRPr lang="en-US" altLang="en-US" dirty="0"/>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a:xfrm rot="5400000">
            <a:off x="7264931" y="1292105"/>
            <a:ext cx="573415" cy="573415"/>
          </a:xfrm>
          <a:prstGeom prst="rect">
            <a:avLst/>
          </a:prstGeom>
        </p:spPr>
      </p:pic>
    </p:spTree>
    <p:extLst>
      <p:ext uri="{BB962C8B-B14F-4D97-AF65-F5344CB8AC3E}">
        <p14:creationId xmlns:p14="http://schemas.microsoft.com/office/powerpoint/2010/main" val="207694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0753" y="227953"/>
            <a:ext cx="8035864" cy="452020"/>
          </a:xfrm>
        </p:spPr>
        <p:txBody>
          <a:bodyPr>
            <a:noAutofit/>
          </a:bodyPr>
          <a:lstStyle/>
          <a:p>
            <a:r>
              <a:rPr lang="fr-CA" b="1" dirty="0">
                <a:solidFill>
                  <a:srgbClr val="0153B6"/>
                </a:solidFill>
              </a:rPr>
              <a:t>Coordonnateur du statut privilégié</a:t>
            </a:r>
            <a:endParaRPr lang="fr-CA" dirty="0">
              <a:solidFill>
                <a:srgbClr val="0153B6"/>
              </a:solidFill>
            </a:endParaRPr>
          </a:p>
        </p:txBody>
      </p:sp>
      <p:sp>
        <p:nvSpPr>
          <p:cNvPr id="6" name="Rectangle 5">
            <a:extLst>
              <a:ext uri="{C183D7F6-B498-43B3-948B-1728B52AA6E4}">
                <adec:decorative xmlns:adec="http://schemas.microsoft.com/office/drawing/2017/decorative" val="1"/>
              </a:ext>
            </a:extLst>
          </p:cNvPr>
          <p:cNvSpPr/>
          <p:nvPr>
            <p:custDataLst>
              <p:tags r:id="rId2"/>
            </p:custDataLst>
          </p:nvPr>
        </p:nvSpPr>
        <p:spPr>
          <a:xfrm>
            <a:off x="3727269" y="5016137"/>
            <a:ext cx="470262" cy="209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Rectangle 8">
            <a:extLst>
              <a:ext uri="{C183D7F6-B498-43B3-948B-1728B52AA6E4}">
                <adec:decorative xmlns:adec="http://schemas.microsoft.com/office/drawing/2017/decorative" val="1"/>
              </a:ext>
            </a:extLst>
          </p:cNvPr>
          <p:cNvSpPr/>
          <p:nvPr>
            <p:custDataLst>
              <p:tags r:id="rId3"/>
            </p:custDataLst>
          </p:nvPr>
        </p:nvSpPr>
        <p:spPr>
          <a:xfrm>
            <a:off x="5" y="769132"/>
            <a:ext cx="9144000" cy="551617"/>
          </a:xfrm>
          <a:prstGeom prst="rect">
            <a:avLst/>
          </a:prstGeom>
          <a:solidFill>
            <a:srgbClr val="005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custDataLst>
              <p:tags r:id="rId4"/>
            </p:custDataLst>
          </p:nvPr>
        </p:nvSpPr>
        <p:spPr>
          <a:xfrm>
            <a:off x="265168" y="790633"/>
            <a:ext cx="4853168" cy="523220"/>
          </a:xfrm>
          <a:prstGeom prst="rect">
            <a:avLst/>
          </a:prstGeom>
        </p:spPr>
        <p:txBody>
          <a:bodyPr wrap="square">
            <a:spAutoFit/>
          </a:bodyPr>
          <a:lstStyle/>
          <a:p>
            <a:pPr marL="0" indent="0">
              <a:spcBef>
                <a:spcPts val="0"/>
              </a:spcBef>
              <a:spcAft>
                <a:spcPts val="1200"/>
              </a:spcAft>
              <a:buNone/>
            </a:pPr>
            <a:r>
              <a:rPr lang="en-US" sz="2800" b="1" dirty="0">
                <a:solidFill>
                  <a:schemeClr val="bg1"/>
                </a:solidFill>
                <a:latin typeface="+mj-lt"/>
              </a:rPr>
              <a:t>Les </a:t>
            </a:r>
            <a:r>
              <a:rPr lang="fr-CA" sz="2800" b="1" dirty="0">
                <a:solidFill>
                  <a:schemeClr val="bg1"/>
                </a:solidFill>
                <a:latin typeface="+mj-lt"/>
              </a:rPr>
              <a:t>réalisations</a:t>
            </a:r>
          </a:p>
        </p:txBody>
      </p:sp>
      <p:sp>
        <p:nvSpPr>
          <p:cNvPr id="49" name="Rectangle 48"/>
          <p:cNvSpPr/>
          <p:nvPr>
            <p:custDataLst>
              <p:tags r:id="rId5"/>
            </p:custDataLst>
          </p:nvPr>
        </p:nvSpPr>
        <p:spPr>
          <a:xfrm>
            <a:off x="350246" y="1407860"/>
            <a:ext cx="4642511" cy="584775"/>
          </a:xfrm>
          <a:prstGeom prst="rect">
            <a:avLst/>
          </a:prstGeom>
          <a:noFill/>
        </p:spPr>
        <p:txBody>
          <a:bodyPr wrap="square">
            <a:spAutoFit/>
          </a:bodyPr>
          <a:lstStyle/>
          <a:p>
            <a:pPr algn="ctr"/>
            <a:r>
              <a:rPr lang="en" sz="1600" b="1" dirty="0">
                <a:solidFill>
                  <a:srgbClr val="282F88"/>
                </a:solidFill>
                <a:latin typeface="Century Gothic" panose="020B0502020202020204" pitchFamily="34" charset="0"/>
                <a:ea typeface="Fira Sans Extra Condensed Medium"/>
                <a:cs typeface="Fira Sans Extra Condensed Medium"/>
                <a:sym typeface="Fira Sans Extra Condensed Medium"/>
              </a:rPr>
              <a:t>Niveau de satisfaction des gestionnaires avec le coordonnateur du SP</a:t>
            </a:r>
            <a:endParaRPr lang="en-CA" sz="900" dirty="0">
              <a:solidFill>
                <a:srgbClr val="282F88"/>
              </a:solidFill>
            </a:endParaRPr>
          </a:p>
        </p:txBody>
      </p:sp>
      <p:pic>
        <p:nvPicPr>
          <p:cNvPr id="17" name="Picture 16" descr="Communication avec les coordonnateur du SP - 9,1&#10;&#10;Avis et conseils fournis par le coordonnateur du SP - 8,7&#10;&#10;Satisfaction globale - 8,5&#10;&#10;Fardeau adminstratif - 3,7 (données de référence étaient de 5,9)&#10;&#10;Réduction de 22%"/>
          <p:cNvPicPr/>
          <p:nvPr>
            <p:custDataLst>
              <p:tags r:id="rId6"/>
            </p:custDataLst>
          </p:nvPr>
        </p:nvPicPr>
        <p:blipFill rotWithShape="1">
          <a:blip r:embed="rId15"/>
          <a:srcRect b="5031"/>
          <a:stretch/>
        </p:blipFill>
        <p:spPr>
          <a:xfrm>
            <a:off x="516007" y="1951633"/>
            <a:ext cx="4476750" cy="2253591"/>
          </a:xfrm>
          <a:prstGeom prst="rect">
            <a:avLst/>
          </a:prstGeom>
        </p:spPr>
      </p:pic>
      <p:pic>
        <p:nvPicPr>
          <p:cNvPr id="30" name="Picture 29">
            <a:extLst>
              <a:ext uri="{C183D7F6-B498-43B3-948B-1728B52AA6E4}">
                <adec:decorative xmlns:adec="http://schemas.microsoft.com/office/drawing/2017/decorative" val="1"/>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rot="5400000">
            <a:off x="247338" y="137232"/>
            <a:ext cx="573415" cy="573415"/>
          </a:xfrm>
          <a:prstGeom prst="rect">
            <a:avLst/>
          </a:prstGeom>
        </p:spPr>
      </p:pic>
      <p:sp>
        <p:nvSpPr>
          <p:cNvPr id="50" name="Text Box 2"/>
          <p:cNvSpPr txBox="1">
            <a:spLocks noChangeArrowheads="1"/>
          </p:cNvSpPr>
          <p:nvPr>
            <p:custDataLst>
              <p:tags r:id="rId8"/>
            </p:custDataLst>
          </p:nvPr>
        </p:nvSpPr>
        <p:spPr bwMode="auto">
          <a:xfrm>
            <a:off x="5331802" y="1732705"/>
            <a:ext cx="3551522" cy="2372392"/>
          </a:xfrm>
          <a:prstGeom prst="rect">
            <a:avLst/>
          </a:prstGeom>
          <a:solidFill>
            <a:srgbClr val="FFFFFF"/>
          </a:solidFill>
          <a:ln w="28575">
            <a:solidFill>
              <a:srgbClr val="0070C0"/>
            </a:solidFill>
            <a:miter lim="800000"/>
            <a:headEnd/>
            <a:tailEnd/>
          </a:ln>
        </p:spPr>
        <p:txBody>
          <a:bodyPr rot="0" vert="horz" wrap="square" lIns="91440" tIns="45720" rIns="91440" bIns="45720" anchor="ctr" anchorCtr="0">
            <a:noAutofit/>
          </a:bodyPr>
          <a:lstStyle/>
          <a:p>
            <a:pPr algn="ctr">
              <a:lnSpc>
                <a:spcPct val="107000"/>
              </a:lnSpc>
              <a:spcBef>
                <a:spcPts val="600"/>
              </a:spcBef>
              <a:spcAft>
                <a:spcPts val="600"/>
              </a:spcAft>
            </a:pPr>
            <a:endParaRPr lang="en-CA" sz="1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Bef>
                <a:spcPts val="600"/>
              </a:spcBef>
              <a:spcAft>
                <a:spcPts val="600"/>
              </a:spcAft>
            </a:pPr>
            <a:r>
              <a:rPr lang="fr-CA" sz="1400" dirty="0">
                <a:effectLst/>
                <a:latin typeface="Century Gothic" panose="020B0502020202020204" pitchFamily="34" charset="0"/>
                <a:ea typeface="Calibri" panose="020F0502020204030204" pitchFamily="34" charset="0"/>
                <a:cs typeface="Times New Roman" panose="02020603050405020304" pitchFamily="18" charset="0"/>
              </a:rPr>
              <a:t>Le Coordonnateur du SP a contribué à un total de </a:t>
            </a:r>
            <a:r>
              <a:rPr lang="fr-CA" sz="1400" b="1" dirty="0">
                <a:solidFill>
                  <a:srgbClr val="0082C9"/>
                </a:solidFill>
                <a:effectLst/>
                <a:latin typeface="Century Gothic" panose="020B0502020202020204" pitchFamily="34" charset="0"/>
                <a:ea typeface="Calibri" panose="020F0502020204030204" pitchFamily="34" charset="0"/>
                <a:cs typeface="Times New Roman" panose="02020603050405020304" pitchFamily="18" charset="0"/>
              </a:rPr>
              <a:t>11 nominations temporaires</a:t>
            </a: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 </a:t>
            </a:r>
            <a:r>
              <a:rPr lang="fr-CA" sz="1400" dirty="0">
                <a:latin typeface="Century Gothic" panose="020B0502020202020204" pitchFamily="34" charset="0"/>
                <a:ea typeface="Calibri" panose="020F0502020204030204" pitchFamily="34" charset="0"/>
                <a:cs typeface="Times New Roman" panose="02020603050405020304" pitchFamily="18" charset="0"/>
              </a:rPr>
              <a:t>et</a:t>
            </a:r>
            <a:r>
              <a:rPr lang="fr-CA"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fr-CA" sz="1400" b="1" dirty="0">
                <a:solidFill>
                  <a:srgbClr val="0082C9"/>
                </a:solidFill>
                <a:effectLst/>
                <a:latin typeface="Century Gothic" panose="020B0502020202020204" pitchFamily="34" charset="0"/>
                <a:ea typeface="Calibri" panose="020F0502020204030204" pitchFamily="34" charset="0"/>
                <a:cs typeface="Times New Roman" panose="02020603050405020304" pitchFamily="18" charset="0"/>
              </a:rPr>
              <a:t>30 nominations permanentes </a:t>
            </a:r>
            <a:r>
              <a:rPr lang="fr-CA" sz="1400" dirty="0">
                <a:latin typeface="Century Gothic" panose="020B0502020202020204" pitchFamily="34" charset="0"/>
                <a:ea typeface="Calibri" panose="020F0502020204030204" pitchFamily="34" charset="0"/>
                <a:cs typeface="Times New Roman" panose="02020603050405020304" pitchFamily="18" charset="0"/>
              </a:rPr>
              <a:t>(comparativement à 13 nominations avant l’expérimentation)</a:t>
            </a:r>
            <a:r>
              <a:rPr lang="fr-CA" sz="1400" b="1" dirty="0">
                <a:effectLst/>
                <a:latin typeface="Century Gothic" panose="020B0502020202020204" pitchFamily="34" charset="0"/>
                <a:ea typeface="Calibri" panose="020F0502020204030204" pitchFamily="34" charset="0"/>
                <a:cs typeface="Times New Roman" panose="02020603050405020304" pitchFamily="18" charset="0"/>
              </a:rPr>
              <a:t>.</a:t>
            </a:r>
          </a:p>
          <a:p>
            <a:pPr algn="ctr">
              <a:lnSpc>
                <a:spcPct val="107000"/>
              </a:lnSpc>
              <a:spcBef>
                <a:spcPts val="600"/>
              </a:spcBef>
              <a:spcAft>
                <a:spcPts val="600"/>
              </a:spcAft>
            </a:pPr>
            <a:r>
              <a:rPr lang="fr-FR" sz="1400" b="1" dirty="0">
                <a:latin typeface="Century Gothic" panose="020B0502020202020204" pitchFamily="34" charset="0"/>
                <a:ea typeface="Calibri" panose="020F0502020204030204" pitchFamily="34" charset="0"/>
                <a:cs typeface="Times New Roman" panose="02020603050405020304" pitchFamily="18" charset="0"/>
              </a:rPr>
              <a:t>Dans l’ensemble, la satisfaction a obtenu une cote élevée de </a:t>
            </a:r>
            <a:r>
              <a:rPr lang="fr-FR" sz="1400" b="1" dirty="0">
                <a:solidFill>
                  <a:srgbClr val="0082C9"/>
                </a:solidFill>
                <a:latin typeface="Century Gothic" panose="020B0502020202020204" pitchFamily="34" charset="0"/>
                <a:ea typeface="Calibri" panose="020F0502020204030204" pitchFamily="34" charset="0"/>
                <a:cs typeface="Times New Roman" panose="02020603050405020304" pitchFamily="18" charset="0"/>
              </a:rPr>
              <a:t>8,0 </a:t>
            </a:r>
            <a:r>
              <a:rPr lang="fr-FR" sz="1400" b="1" dirty="0">
                <a:latin typeface="Century Gothic" panose="020B0502020202020204" pitchFamily="34" charset="0"/>
                <a:ea typeface="Calibri" panose="020F0502020204030204" pitchFamily="34" charset="0"/>
                <a:cs typeface="Times New Roman" panose="02020603050405020304" pitchFamily="18" charset="0"/>
              </a:rPr>
              <a:t>sur </a:t>
            </a:r>
            <a:r>
              <a:rPr lang="fr-FR" sz="1400" b="1" dirty="0">
                <a:solidFill>
                  <a:srgbClr val="0082C9"/>
                </a:solidFill>
                <a:latin typeface="Century Gothic" panose="020B0502020202020204" pitchFamily="34" charset="0"/>
                <a:ea typeface="Calibri" panose="020F0502020204030204" pitchFamily="34" charset="0"/>
                <a:cs typeface="Times New Roman" panose="02020603050405020304" pitchFamily="18" charset="0"/>
              </a:rPr>
              <a:t>10</a:t>
            </a:r>
            <a:r>
              <a:rPr lang="fr-FR" sz="1400" b="1" dirty="0">
                <a:latin typeface="Century Gothic" panose="020B0502020202020204" pitchFamily="34" charset="0"/>
                <a:ea typeface="Calibri" panose="020F0502020204030204" pitchFamily="34" charset="0"/>
                <a:cs typeface="Times New Roman" panose="02020603050405020304" pitchFamily="18" charset="0"/>
              </a:rPr>
              <a:t>.</a:t>
            </a:r>
            <a:r>
              <a:rPr lang="en-CA" sz="1100" dirty="0">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51" name="Picture 50">
            <a:extLst>
              <a:ext uri="{C183D7F6-B498-43B3-948B-1728B52AA6E4}">
                <adec:decorative xmlns:adec="http://schemas.microsoft.com/office/drawing/2017/decorative" val="1"/>
              </a:ext>
            </a:extLst>
          </p:cNvPr>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201464" y="1315659"/>
            <a:ext cx="863779" cy="835287"/>
          </a:xfrm>
          <a:prstGeom prst="rect">
            <a:avLst/>
          </a:prstGeom>
          <a:noFill/>
          <a:ln>
            <a:noFill/>
          </a:ln>
        </p:spPr>
      </p:pic>
      <p:sp>
        <p:nvSpPr>
          <p:cNvPr id="37" name="Rectangle 36"/>
          <p:cNvSpPr/>
          <p:nvPr>
            <p:custDataLst>
              <p:tags r:id="rId10"/>
            </p:custDataLst>
          </p:nvPr>
        </p:nvSpPr>
        <p:spPr>
          <a:xfrm>
            <a:off x="2" y="4981903"/>
            <a:ext cx="5787340" cy="766232"/>
          </a:xfrm>
          <a:prstGeom prst="rect">
            <a:avLst/>
          </a:prstGeom>
          <a:solidFill>
            <a:srgbClr val="FF9933"/>
          </a:solidFill>
          <a:ln>
            <a:noFill/>
          </a:ln>
        </p:spPr>
        <p:style>
          <a:lnRef idx="0">
            <a:scrgbClr r="0" g="0" b="0"/>
          </a:lnRef>
          <a:fillRef idx="0">
            <a:scrgbClr r="0" g="0" b="0"/>
          </a:fillRef>
          <a:effectRef idx="0">
            <a:scrgbClr r="0" g="0" b="0"/>
          </a:effectRef>
          <a:fontRef idx="minor">
            <a:schemeClr val="lt1"/>
          </a:fontRef>
        </p:style>
        <p:txBody>
          <a:bodyPr rtlCol="0" anchor="t"/>
          <a:lstStyle/>
          <a:p>
            <a:pPr marL="87313"/>
            <a:r>
              <a:rPr lang="fr-CA" sz="2000" b="1" dirty="0"/>
              <a:t>Recommandation </a:t>
            </a:r>
            <a:r>
              <a:rPr lang="en-CA" sz="2000" b="1" dirty="0"/>
              <a:t>:</a:t>
            </a:r>
          </a:p>
          <a:p>
            <a:pPr marL="87313"/>
            <a:r>
              <a:rPr lang="fr-CA" b="1" dirty="0">
                <a:solidFill>
                  <a:schemeClr val="tx1">
                    <a:lumMod val="75000"/>
                    <a:lumOff val="25000"/>
                  </a:schemeClr>
                </a:solidFill>
              </a:rPr>
              <a:t>Mise</a:t>
            </a:r>
            <a:r>
              <a:rPr lang="en-CA" b="1" dirty="0">
                <a:solidFill>
                  <a:schemeClr val="tx1">
                    <a:lumMod val="75000"/>
                    <a:lumOff val="25000"/>
                  </a:schemeClr>
                </a:solidFill>
              </a:rPr>
              <a:t> </a:t>
            </a:r>
            <a:r>
              <a:rPr lang="fr-CA" b="1" dirty="0">
                <a:solidFill>
                  <a:schemeClr val="tx1">
                    <a:lumMod val="75000"/>
                    <a:lumOff val="25000"/>
                  </a:schemeClr>
                </a:solidFill>
              </a:rPr>
              <a:t>en</a:t>
            </a:r>
            <a:r>
              <a:rPr lang="en-CA" b="1" dirty="0">
                <a:solidFill>
                  <a:schemeClr val="tx1">
                    <a:lumMod val="75000"/>
                    <a:lumOff val="25000"/>
                  </a:schemeClr>
                </a:solidFill>
              </a:rPr>
              <a:t> </a:t>
            </a:r>
            <a:r>
              <a:rPr lang="fr-CA" b="1" dirty="0">
                <a:solidFill>
                  <a:schemeClr val="tx1">
                    <a:lumMod val="75000"/>
                    <a:lumOff val="25000"/>
                  </a:schemeClr>
                </a:solidFill>
              </a:rPr>
              <a:t>œuvre</a:t>
            </a:r>
            <a:r>
              <a:rPr lang="en-CA" b="1" dirty="0">
                <a:solidFill>
                  <a:schemeClr val="tx1">
                    <a:lumMod val="75000"/>
                    <a:lumOff val="25000"/>
                  </a:schemeClr>
                </a:solidFill>
              </a:rPr>
              <a:t> </a:t>
            </a:r>
            <a:r>
              <a:rPr lang="fr-CA" b="1" dirty="0">
                <a:solidFill>
                  <a:schemeClr val="tx1">
                    <a:lumMod val="75000"/>
                    <a:lumOff val="25000"/>
                  </a:schemeClr>
                </a:solidFill>
              </a:rPr>
              <a:t>nationale</a:t>
            </a:r>
          </a:p>
          <a:p>
            <a:endParaRPr lang="en-CA" sz="800" dirty="0"/>
          </a:p>
          <a:p>
            <a:endParaRPr lang="en-CA" sz="100" dirty="0"/>
          </a:p>
        </p:txBody>
      </p:sp>
      <p:pic>
        <p:nvPicPr>
          <p:cNvPr id="15" name="Picture 14" descr="Des initiatives comme l'expérience du coordonnateur du statut privilégié contribuent à simplifier la dotation en établissant des liens, en éliminant les obstacles et en mettant les gens d'abord. - Trevor Claus"/>
          <p:cNvPicPr/>
          <p:nvPr>
            <p:custDataLst>
              <p:tags r:id="rId11"/>
            </p:custDataLst>
          </p:nvPr>
        </p:nvPicPr>
        <p:blipFill>
          <a:blip r:embed="rId18">
            <a:extLst>
              <a:ext uri="{28A0092B-C50C-407E-A947-70E740481C1C}">
                <a14:useLocalDpi xmlns:a14="http://schemas.microsoft.com/office/drawing/2010/main" val="0"/>
              </a:ext>
            </a:extLst>
          </a:blip>
          <a:stretch>
            <a:fillRect/>
          </a:stretch>
        </p:blipFill>
        <p:spPr>
          <a:xfrm>
            <a:off x="3585411" y="4517053"/>
            <a:ext cx="5350311" cy="14306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Espace réservé du numéro de diapositive 3"/>
          <p:cNvSpPr>
            <a:spLocks noGrp="1"/>
          </p:cNvSpPr>
          <p:nvPr>
            <p:ph type="sldNum" sz="quarter" idx="10"/>
            <p:custDataLst>
              <p:tags r:id="rId12"/>
            </p:custDataLst>
          </p:nvPr>
        </p:nvSpPr>
        <p:spPr>
          <a:xfrm>
            <a:off x="460702" y="6304462"/>
            <a:ext cx="982663" cy="365125"/>
          </a:xfrm>
        </p:spPr>
        <p:txBody>
          <a:bodyPr/>
          <a:lstStyle/>
          <a:p>
            <a:fld id="{78075564-AF6E-40FC-905A-F6C5E8D29614}" type="slidenum">
              <a:rPr lang="en-US" altLang="en-US" smtClean="0"/>
              <a:pPr/>
              <a:t>9</a:t>
            </a:fld>
            <a:endParaRPr lang="en-US" altLang="en-US"/>
          </a:p>
        </p:txBody>
      </p:sp>
    </p:spTree>
    <p:extLst>
      <p:ext uri="{BB962C8B-B14F-4D97-AF65-F5344CB8AC3E}">
        <p14:creationId xmlns:p14="http://schemas.microsoft.com/office/powerpoint/2010/main" val="3636506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017212|-1237980|-7240861|-12684655|-10856873|CRA&quot;,&quot;Id&quot;:&quot;58a74ce53143431eb4c15de0&quot;,&quot;SmartGridHorizontal&quot;:0,&quot;LinkedExcelSources&quot;:{},&quot;LinkedProjectSources&quot;:{},&quot;FlowConfig&quot;:{&quot;Canvas&quot;:{&quot;Slide&quot;:-1,&quot;Width&quot;:0,&quot;Height&quot;:0},&quot;Timeline&quot;:{&quot;Action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1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4135</TotalTime>
  <Words>965</Words>
  <Application>Microsoft Office PowerPoint</Application>
  <PresentationFormat>On-screen Show (4:3)</PresentationFormat>
  <Paragraphs>157</Paragraphs>
  <Slides>13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Arial Black</vt:lpstr>
      <vt:lpstr>Calibri</vt:lpstr>
      <vt:lpstr>Calibri Light</vt:lpstr>
      <vt:lpstr>Century Gothic</vt:lpstr>
      <vt:lpstr>Gill Sans Light</vt:lpstr>
      <vt:lpstr>Microsoft Sans Serif</vt:lpstr>
      <vt:lpstr>Poppins</vt:lpstr>
      <vt:lpstr>Office Theme</vt:lpstr>
      <vt:lpstr>2_Office Theme</vt:lpstr>
      <vt:lpstr>Projet de refonte de la dotation</vt:lpstr>
      <vt:lpstr>PowerPoint Presentation</vt:lpstr>
      <vt:lpstr>PowerPoint Presentation</vt:lpstr>
      <vt:lpstr>PowerPoint Presentation</vt:lpstr>
      <vt:lpstr>PowerPoint Presentation</vt:lpstr>
      <vt:lpstr>PowerPoint Presentation</vt:lpstr>
      <vt:lpstr>PowerPoint Presentation</vt:lpstr>
      <vt:lpstr>Équipe dédiée à la dotation  </vt:lpstr>
      <vt:lpstr>Coordonnateur du statut privilégié</vt:lpstr>
      <vt:lpstr>Équipe d’acquisition des talents </vt:lpstr>
      <vt:lpstr>PowerPoint Presentation</vt:lpstr>
      <vt:lpstr>PowerPoint Presentation</vt:lpstr>
      <vt:lpstr>PowerPoint Presentation</vt:lpstr>
    </vt:vector>
  </TitlesOfParts>
  <Company>BSL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Mulder</dc:creator>
  <cp:keywords>Niveau de classification de la sécurité - NON CLASSIFIÉ, Auteur - Pronovost, Julie, Date et heure de l’événement - 2022-04-20 à 08:45:37, Date et heure de l’événement - 2022-04-20 à 08:49:29, Date et heure de l’événement - 2022-04-20 à 08:56:57, Date et heure de l’événement - 2022-04-20 à 09:00:51, Date et heure de l’événement - 2022-04-20 à 13:22:59, Date et heure de l’événement - 2022-04-20 à 13:23:25</cp:keywords>
  <cp:lastModifiedBy>Arsenault, Ryan RJ [NC]</cp:lastModifiedBy>
  <cp:revision>244</cp:revision>
  <dcterms:created xsi:type="dcterms:W3CDTF">2015-04-10T18:49:27Z</dcterms:created>
  <dcterms:modified xsi:type="dcterms:W3CDTF">2022-04-26T19:22:48Z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ad1eb531-5322-405e-a961-2df71f1322ab</vt:lpwstr>
  </property>
  <property fmtid="{D5CDD505-2E9C-101B-9397-08002B2CF9AE}" pid="3" name="SecurityClassificationLevel">
    <vt:lpwstr>UNCLASSIFIED</vt:lpwstr>
  </property>
  <property fmtid="{D5CDD505-2E9C-101B-9397-08002B2CF9AE}" pid="4" name="LanguageSelection">
    <vt:lpwstr>FRENCH</vt:lpwstr>
  </property>
  <property fmtid="{D5CDD505-2E9C-101B-9397-08002B2CF9AE}" pid="5" name="VISUALMARKINGS">
    <vt:lpwstr>NO</vt:lpwstr>
  </property>
</Properties>
</file>