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502" r:id="rId2"/>
    <p:sldId id="535" r:id="rId3"/>
    <p:sldId id="505" r:id="rId4"/>
    <p:sldId id="567" r:id="rId5"/>
    <p:sldId id="508" r:id="rId6"/>
    <p:sldId id="558" r:id="rId7"/>
    <p:sldId id="566" r:id="rId8"/>
    <p:sldId id="565" r:id="rId9"/>
    <p:sldId id="546" r:id="rId10"/>
    <p:sldId id="544" r:id="rId11"/>
    <p:sldId id="560" r:id="rId12"/>
    <p:sldId id="562" r:id="rId13"/>
    <p:sldId id="563" r:id="rId14"/>
    <p:sldId id="568" r:id="rId15"/>
    <p:sldId id="564" r:id="rId16"/>
  </p:sldIdLst>
  <p:sldSz cx="9144000" cy="6858000" type="screen4x3"/>
  <p:notesSz cx="7010400" cy="9296400"/>
  <p:custDataLst>
    <p:tags r:id="rId19"/>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67BB6"/>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7513" autoAdjust="0"/>
  </p:normalViewPr>
  <p:slideViewPr>
    <p:cSldViewPr snapToObjects="1">
      <p:cViewPr varScale="1">
        <p:scale>
          <a:sx n="73" d="100"/>
          <a:sy n="73" d="100"/>
        </p:scale>
        <p:origin x="1536" y="7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89" eaLnBrk="0" hangingPunct="0">
              <a:defRPr>
                <a:solidFill>
                  <a:schemeClr val="tx1"/>
                </a:solidFill>
                <a:latin typeface="Verdana" pitchFamily="34" charset="0"/>
              </a:defRPr>
            </a:lvl1pPr>
            <a:lvl2pPr marL="742841" indent="-285708" defTabSz="923789" eaLnBrk="0" hangingPunct="0">
              <a:defRPr>
                <a:solidFill>
                  <a:schemeClr val="tx1"/>
                </a:solidFill>
                <a:latin typeface="Verdana" pitchFamily="34" charset="0"/>
              </a:defRPr>
            </a:lvl2pPr>
            <a:lvl3pPr marL="1142833" indent="-228567" defTabSz="923789" eaLnBrk="0" hangingPunct="0">
              <a:defRPr>
                <a:solidFill>
                  <a:schemeClr val="tx1"/>
                </a:solidFill>
                <a:latin typeface="Verdana" pitchFamily="34" charset="0"/>
              </a:defRPr>
            </a:lvl3pPr>
            <a:lvl4pPr marL="1599965" indent="-228567" defTabSz="923789" eaLnBrk="0" hangingPunct="0">
              <a:defRPr>
                <a:solidFill>
                  <a:schemeClr val="tx1"/>
                </a:solidFill>
                <a:latin typeface="Verdana" pitchFamily="34" charset="0"/>
              </a:defRPr>
            </a:lvl4pPr>
            <a:lvl5pPr marL="2057099" indent="-228567" defTabSz="923789" eaLnBrk="0" hangingPunct="0">
              <a:defRPr>
                <a:solidFill>
                  <a:schemeClr val="tx1"/>
                </a:solidFill>
                <a:latin typeface="Verdana" pitchFamily="34" charset="0"/>
              </a:defRPr>
            </a:lvl5pPr>
            <a:lvl6pPr marL="2514232" indent="-228567" defTabSz="923789" eaLnBrk="0" fontAlgn="base" hangingPunct="0">
              <a:lnSpc>
                <a:spcPct val="90000"/>
              </a:lnSpc>
              <a:spcBef>
                <a:spcPct val="0"/>
              </a:spcBef>
              <a:spcAft>
                <a:spcPct val="37000"/>
              </a:spcAft>
              <a:defRPr>
                <a:solidFill>
                  <a:schemeClr val="tx1"/>
                </a:solidFill>
                <a:latin typeface="Verdana" pitchFamily="34" charset="0"/>
              </a:defRPr>
            </a:lvl6pPr>
            <a:lvl7pPr marL="2971364" indent="-228567" defTabSz="923789" eaLnBrk="0" fontAlgn="base" hangingPunct="0">
              <a:lnSpc>
                <a:spcPct val="90000"/>
              </a:lnSpc>
              <a:spcBef>
                <a:spcPct val="0"/>
              </a:spcBef>
              <a:spcAft>
                <a:spcPct val="37000"/>
              </a:spcAft>
              <a:defRPr>
                <a:solidFill>
                  <a:schemeClr val="tx1"/>
                </a:solidFill>
                <a:latin typeface="Verdana" pitchFamily="34" charset="0"/>
              </a:defRPr>
            </a:lvl7pPr>
            <a:lvl8pPr marL="3428498" indent="-228567" defTabSz="923789" eaLnBrk="0" fontAlgn="base" hangingPunct="0">
              <a:lnSpc>
                <a:spcPct val="90000"/>
              </a:lnSpc>
              <a:spcBef>
                <a:spcPct val="0"/>
              </a:spcBef>
              <a:spcAft>
                <a:spcPct val="37000"/>
              </a:spcAft>
              <a:defRPr>
                <a:solidFill>
                  <a:schemeClr val="tx1"/>
                </a:solidFill>
                <a:latin typeface="Verdana" pitchFamily="34" charset="0"/>
              </a:defRPr>
            </a:lvl8pPr>
            <a:lvl9pPr marL="3885630" indent="-228567" defTabSz="923789"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838717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19258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13</a:t>
            </a:fld>
            <a:endParaRPr lang="en-CA"/>
          </a:p>
        </p:txBody>
      </p:sp>
    </p:spTree>
    <p:extLst>
      <p:ext uri="{BB962C8B-B14F-4D97-AF65-F5344CB8AC3E}">
        <p14:creationId xmlns:p14="http://schemas.microsoft.com/office/powerpoint/2010/main" val="4272347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14</a:t>
            </a:fld>
            <a:endParaRPr lang="en-CA"/>
          </a:p>
        </p:txBody>
      </p:sp>
    </p:spTree>
    <p:extLst>
      <p:ext uri="{BB962C8B-B14F-4D97-AF65-F5344CB8AC3E}">
        <p14:creationId xmlns:p14="http://schemas.microsoft.com/office/powerpoint/2010/main" val="4272347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15</a:t>
            </a:fld>
            <a:endParaRPr lang="en-CA"/>
          </a:p>
        </p:txBody>
      </p:sp>
    </p:spTree>
    <p:extLst>
      <p:ext uri="{BB962C8B-B14F-4D97-AF65-F5344CB8AC3E}">
        <p14:creationId xmlns:p14="http://schemas.microsoft.com/office/powerpoint/2010/main" val="179895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4005173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336688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382647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3045104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626161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3333636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2835305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4024711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girouxa\Desktop\PPT_Templates\PPT_Templates\PNG_JPG_for_template\ENG\ISC_Branding_PPT_standard_10x7.5_ENG_FINAL_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283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pic>
        <p:nvPicPr>
          <p:cNvPr id="7" name="Picture 6" descr="ISC_Branding_PPT_standard_10x7.5_ENG_int.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36878" y="6194374"/>
            <a:ext cx="1761744" cy="359664"/>
          </a:xfrm>
          <a:prstGeom prst="rect">
            <a:avLst/>
          </a:prstGeom>
        </p:spPr>
      </p:pic>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hyperlink" Target="mailto:sac.principedejordanrn-nrjordansprinciple.isc@canada.c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1295400" y="3574211"/>
            <a:ext cx="4953000" cy="442823"/>
          </a:xfrm>
          <a:noFill/>
        </p:spPr>
        <p:txBody>
          <a:bodyPr anchor="t"/>
          <a:lstStyle/>
          <a:p>
            <a:pPr marL="0" indent="0" eaLnBrk="1" hangingPunct="1">
              <a:lnSpc>
                <a:spcPct val="107000"/>
              </a:lnSpc>
              <a:spcAft>
                <a:spcPct val="0"/>
              </a:spcAft>
              <a:buNone/>
            </a:pPr>
            <a:r>
              <a:rPr lang="en-CA" altLang="en-US" sz="1600" b="1" dirty="0">
                <a:solidFill>
                  <a:schemeClr val="bg2">
                    <a:lumMod val="10000"/>
                  </a:schemeClr>
                </a:solidFill>
              </a:rPr>
              <a:t>The First </a:t>
            </a:r>
            <a:r>
              <a:rPr lang="en-CA" altLang="en-US" sz="1600" b="1" dirty="0" smtClean="0">
                <a:solidFill>
                  <a:schemeClr val="bg2">
                    <a:lumMod val="10000"/>
                  </a:schemeClr>
                </a:solidFill>
              </a:rPr>
              <a:t>Nations Managers’ Joint Gathering</a:t>
            </a:r>
          </a:p>
          <a:p>
            <a:pPr marL="0" indent="0" eaLnBrk="1" hangingPunct="1">
              <a:lnSpc>
                <a:spcPct val="107000"/>
              </a:lnSpc>
              <a:spcAft>
                <a:spcPct val="0"/>
              </a:spcAft>
              <a:buNone/>
            </a:pPr>
            <a:r>
              <a:rPr lang="en-US" altLang="en-US" sz="1600" b="1" dirty="0" smtClean="0">
                <a:solidFill>
                  <a:schemeClr val="bg2">
                    <a:lumMod val="10000"/>
                  </a:schemeClr>
                </a:solidFill>
                <a:latin typeface="+mj-lt"/>
              </a:rPr>
              <a:t>June 11 &amp; 12, 2019</a:t>
            </a:r>
          </a:p>
          <a:p>
            <a:pPr marL="0" indent="0" eaLnBrk="1" hangingPunct="1">
              <a:lnSpc>
                <a:spcPct val="107000"/>
              </a:lnSpc>
              <a:spcAft>
                <a:spcPct val="0"/>
              </a:spcAft>
              <a:buNone/>
            </a:pPr>
            <a:r>
              <a:rPr lang="en-US" altLang="en-US" sz="1600" b="1" dirty="0" smtClean="0">
                <a:solidFill>
                  <a:schemeClr val="bg2">
                    <a:lumMod val="10000"/>
                  </a:schemeClr>
                </a:solidFill>
                <a:latin typeface="+mj-lt"/>
              </a:rPr>
              <a:t>Whitehorse, Yukon</a:t>
            </a:r>
            <a:endParaRPr lang="en-CA" altLang="en-US" sz="1600" b="1" dirty="0" smtClean="0">
              <a:solidFill>
                <a:schemeClr val="bg2">
                  <a:lumMod val="10000"/>
                </a:schemeClr>
              </a:solidFill>
              <a:latin typeface="+mj-lt"/>
            </a:endParaRPr>
          </a:p>
        </p:txBody>
      </p:sp>
      <p:sp>
        <p:nvSpPr>
          <p:cNvPr id="2" name="TextBox 1"/>
          <p:cNvSpPr txBox="1"/>
          <p:nvPr/>
        </p:nvSpPr>
        <p:spPr>
          <a:xfrm>
            <a:off x="1143000" y="1828800"/>
            <a:ext cx="6172200" cy="1515800"/>
          </a:xfrm>
          <a:prstGeom prst="rect">
            <a:avLst/>
          </a:prstGeom>
          <a:noFill/>
        </p:spPr>
        <p:txBody>
          <a:bodyPr wrap="square" rtlCol="0">
            <a:spAutoFit/>
          </a:bodyPr>
          <a:lstStyle/>
          <a:p>
            <a:pPr>
              <a:lnSpc>
                <a:spcPts val="3700"/>
              </a:lnSpc>
              <a:spcAft>
                <a:spcPts val="500"/>
              </a:spcAft>
            </a:pPr>
            <a:r>
              <a:rPr lang="en-CA" sz="3600" b="1" dirty="0">
                <a:solidFill>
                  <a:schemeClr val="accent2">
                    <a:lumMod val="50000"/>
                  </a:schemeClr>
                </a:solidFill>
              </a:rPr>
              <a:t>Indigenous Services Canada – </a:t>
            </a:r>
            <a:r>
              <a:rPr lang="en-CA" sz="3600" b="1" dirty="0" smtClean="0">
                <a:solidFill>
                  <a:schemeClr val="accent2">
                    <a:lumMod val="50000"/>
                  </a:schemeClr>
                </a:solidFill>
              </a:rPr>
              <a:t>Health - in the Yukon</a:t>
            </a:r>
            <a:endParaRPr lang="en-CA" sz="36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87" y="533400"/>
            <a:ext cx="7848600" cy="304800"/>
          </a:xfrm>
        </p:spPr>
        <p:txBody>
          <a:bodyPr/>
          <a:lstStyle/>
          <a:p>
            <a:r>
              <a:rPr lang="en-CA" sz="2800" dirty="0"/>
              <a:t>The Yukon Trilateral Table on Health</a:t>
            </a:r>
            <a:br>
              <a:rPr lang="en-CA" sz="2800" dirty="0"/>
            </a:br>
            <a:endParaRPr lang="en-CA" sz="2800" dirty="0"/>
          </a:p>
        </p:txBody>
      </p:sp>
      <p:sp>
        <p:nvSpPr>
          <p:cNvPr id="3" name="Content Placeholder 2"/>
          <p:cNvSpPr>
            <a:spLocks noGrp="1"/>
          </p:cNvSpPr>
          <p:nvPr>
            <p:ph idx="1"/>
          </p:nvPr>
        </p:nvSpPr>
        <p:spPr>
          <a:xfrm>
            <a:off x="368300" y="1066800"/>
            <a:ext cx="7861300" cy="4787900"/>
          </a:xfrm>
        </p:spPr>
        <p:txBody>
          <a:bodyPr/>
          <a:lstStyle/>
          <a:p>
            <a:pPr marL="0" indent="0">
              <a:buNone/>
            </a:pPr>
            <a:r>
              <a:rPr lang="en-CA" u="sng" dirty="0" smtClean="0"/>
              <a:t>Membership Includes</a:t>
            </a:r>
          </a:p>
          <a:p>
            <a:pPr>
              <a:spcAft>
                <a:spcPts val="0"/>
              </a:spcAft>
            </a:pPr>
            <a:r>
              <a:rPr lang="en-CA" dirty="0" smtClean="0"/>
              <a:t>ISC-Health;</a:t>
            </a:r>
          </a:p>
          <a:p>
            <a:pPr>
              <a:spcAft>
                <a:spcPts val="0"/>
              </a:spcAft>
            </a:pPr>
            <a:r>
              <a:rPr lang="en-CA" dirty="0"/>
              <a:t>T</a:t>
            </a:r>
            <a:r>
              <a:rPr lang="en-CA" dirty="0" smtClean="0"/>
              <a:t>he Council of Yukon First Nations;</a:t>
            </a:r>
          </a:p>
          <a:p>
            <a:pPr>
              <a:spcAft>
                <a:spcPts val="0"/>
              </a:spcAft>
            </a:pPr>
            <a:r>
              <a:rPr lang="en-CA" dirty="0"/>
              <a:t>T</a:t>
            </a:r>
            <a:r>
              <a:rPr lang="en-CA" dirty="0" smtClean="0"/>
              <a:t>he Yukon Territorial Government; and</a:t>
            </a:r>
          </a:p>
          <a:p>
            <a:pPr>
              <a:spcAft>
                <a:spcPts val="0"/>
              </a:spcAft>
            </a:pPr>
            <a:r>
              <a:rPr lang="en-CA" dirty="0"/>
              <a:t>T</a:t>
            </a:r>
            <a:r>
              <a:rPr lang="en-CA" dirty="0" smtClean="0"/>
              <a:t>hree Yukon First Nations (one First Nation without a self-governing agreement, one rural First Nation, and one urban First Nation).</a:t>
            </a:r>
          </a:p>
          <a:p>
            <a:pPr marL="0" indent="0">
              <a:buNone/>
            </a:pPr>
            <a:endParaRPr lang="en-CA" sz="1000" dirty="0"/>
          </a:p>
          <a:p>
            <a:pPr marL="0" indent="0">
              <a:buNone/>
            </a:pPr>
            <a:r>
              <a:rPr lang="en-CA" u="sng" dirty="0" smtClean="0"/>
              <a:t>Intent of the Table</a:t>
            </a:r>
            <a:r>
              <a:rPr lang="en-CA" dirty="0" smtClean="0"/>
              <a:t>: reduce </a:t>
            </a:r>
            <a:r>
              <a:rPr lang="en-CA" dirty="0"/>
              <a:t>barriers to accessing services, </a:t>
            </a:r>
            <a:r>
              <a:rPr lang="en-CA" dirty="0" smtClean="0"/>
              <a:t>ensure </a:t>
            </a:r>
            <a:r>
              <a:rPr lang="en-CA" dirty="0"/>
              <a:t>the provision of high quality services, </a:t>
            </a:r>
            <a:r>
              <a:rPr lang="en-CA" dirty="0" smtClean="0"/>
              <a:t>identify </a:t>
            </a:r>
            <a:r>
              <a:rPr lang="en-CA" dirty="0"/>
              <a:t>opportunities for joint initiatives, </a:t>
            </a:r>
            <a:r>
              <a:rPr lang="en-CA" dirty="0" smtClean="0"/>
              <a:t>share </a:t>
            </a:r>
            <a:r>
              <a:rPr lang="en-CA" dirty="0"/>
              <a:t>information, and </a:t>
            </a:r>
            <a:r>
              <a:rPr lang="en-CA" dirty="0" smtClean="0"/>
              <a:t>improve </a:t>
            </a:r>
            <a:r>
              <a:rPr lang="en-CA" dirty="0"/>
              <a:t>performance measurement. </a:t>
            </a:r>
            <a:endParaRPr lang="en-CA" dirty="0" smtClean="0"/>
          </a:p>
          <a:p>
            <a:pPr marL="0" indent="0">
              <a:buNone/>
            </a:pPr>
            <a:endParaRPr lang="en-CA" sz="1100" b="1" dirty="0" smtClean="0"/>
          </a:p>
          <a:p>
            <a:pPr marL="0" indent="0">
              <a:buNone/>
            </a:pPr>
            <a:r>
              <a:rPr lang="en-CA" b="1" dirty="0" smtClean="0"/>
              <a:t>Current Activities </a:t>
            </a:r>
            <a:endParaRPr lang="en-CA" b="1" dirty="0"/>
          </a:p>
          <a:p>
            <a:r>
              <a:rPr lang="en-CA" dirty="0"/>
              <a:t>M</a:t>
            </a:r>
            <a:r>
              <a:rPr lang="en-CA" dirty="0" smtClean="0"/>
              <a:t>apping dental and mental wellness services to better understand and address gaps.</a:t>
            </a:r>
          </a:p>
          <a:p>
            <a:r>
              <a:rPr lang="en-CA" dirty="0"/>
              <a:t>C</a:t>
            </a:r>
            <a:r>
              <a:rPr lang="en-CA" dirty="0" smtClean="0"/>
              <a:t>oordination of Jordan’s Principle services.</a:t>
            </a:r>
            <a:endParaRPr lang="en-CA" dirty="0"/>
          </a:p>
        </p:txBody>
      </p:sp>
    </p:spTree>
    <p:extLst>
      <p:ext uri="{BB962C8B-B14F-4D97-AF65-F5344CB8AC3E}">
        <p14:creationId xmlns:p14="http://schemas.microsoft.com/office/powerpoint/2010/main" val="332146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504701"/>
            <a:ext cx="7848600" cy="304800"/>
          </a:xfrm>
        </p:spPr>
        <p:txBody>
          <a:bodyPr/>
          <a:lstStyle/>
          <a:p>
            <a:r>
              <a:rPr lang="en-CA" sz="2800" dirty="0" smtClean="0"/>
              <a:t>Transformation</a:t>
            </a:r>
            <a:endParaRPr lang="en-CA" sz="2800" dirty="0"/>
          </a:p>
        </p:txBody>
      </p:sp>
      <p:sp>
        <p:nvSpPr>
          <p:cNvPr id="3" name="Content Placeholder 2"/>
          <p:cNvSpPr>
            <a:spLocks noGrp="1"/>
          </p:cNvSpPr>
          <p:nvPr>
            <p:ph idx="1"/>
          </p:nvPr>
        </p:nvSpPr>
        <p:spPr>
          <a:xfrm>
            <a:off x="368300" y="1143000"/>
            <a:ext cx="7861300" cy="4787900"/>
          </a:xfrm>
        </p:spPr>
        <p:txBody>
          <a:bodyPr/>
          <a:lstStyle/>
          <a:p>
            <a:pPr marL="0" indent="0">
              <a:buNone/>
            </a:pPr>
            <a:r>
              <a:rPr lang="en-CA" b="1" dirty="0" smtClean="0"/>
              <a:t>Collaboration with CIRNAC</a:t>
            </a:r>
            <a:r>
              <a:rPr lang="en-CA" dirty="0" smtClean="0"/>
              <a:t>: Over the past year, a number of engagement sessions were undertaken to seek feedback on the creation of the two new Departments. </a:t>
            </a:r>
          </a:p>
          <a:p>
            <a:pPr marL="0" indent="0">
              <a:buNone/>
            </a:pPr>
            <a:r>
              <a:rPr lang="en-CA" dirty="0"/>
              <a:t>H</a:t>
            </a:r>
            <a:r>
              <a:rPr lang="en-CA" dirty="0" smtClean="0"/>
              <a:t>ere are some examples of actions already underway:</a:t>
            </a:r>
          </a:p>
          <a:p>
            <a:pPr marL="534988"/>
            <a:r>
              <a:rPr lang="en-CA" dirty="0" smtClean="0"/>
              <a:t>Planning for Common </a:t>
            </a:r>
            <a:r>
              <a:rPr lang="en-CA" dirty="0"/>
              <a:t>Funding Arrangements between ISC and CIRNAC with all </a:t>
            </a:r>
            <a:r>
              <a:rPr lang="en-CA" dirty="0" smtClean="0"/>
              <a:t>Yukon First Nations without self-governing agreements.</a:t>
            </a:r>
            <a:endParaRPr lang="en-CA" dirty="0"/>
          </a:p>
          <a:p>
            <a:pPr marL="534988"/>
            <a:r>
              <a:rPr lang="en-CA" dirty="0" smtClean="0"/>
              <a:t>The development of new service delivery models including a single-window </a:t>
            </a:r>
            <a:r>
              <a:rPr lang="en-CA" dirty="0"/>
              <a:t>approach to Jordan’s Principle and Children First Initiative in all three territories.</a:t>
            </a:r>
          </a:p>
          <a:p>
            <a:pPr marL="534988"/>
            <a:r>
              <a:rPr lang="en-CA" dirty="0" smtClean="0"/>
              <a:t>Increase employment of Indigenous staff.</a:t>
            </a:r>
            <a:endParaRPr lang="en-CA" dirty="0"/>
          </a:p>
          <a:p>
            <a:pPr marL="534988"/>
            <a:r>
              <a:rPr lang="en-CA" dirty="0" smtClean="0"/>
              <a:t>Bringing together shared ISC and CIRNAC functions</a:t>
            </a:r>
            <a:r>
              <a:rPr lang="en-CA" dirty="0"/>
              <a:t>.</a:t>
            </a:r>
          </a:p>
          <a:p>
            <a:endParaRPr lang="en-CA" dirty="0"/>
          </a:p>
        </p:txBody>
      </p:sp>
    </p:spTree>
    <p:extLst>
      <p:ext uri="{BB962C8B-B14F-4D97-AF65-F5344CB8AC3E}">
        <p14:creationId xmlns:p14="http://schemas.microsoft.com/office/powerpoint/2010/main" val="260236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52734"/>
            <a:ext cx="7848600" cy="304800"/>
          </a:xfrm>
        </p:spPr>
        <p:txBody>
          <a:bodyPr/>
          <a:lstStyle/>
          <a:p>
            <a:r>
              <a:rPr lang="en-CA" sz="2800" dirty="0" smtClean="0"/>
              <a:t>Transformation</a:t>
            </a:r>
            <a:endParaRPr lang="en-CA" sz="2800" dirty="0"/>
          </a:p>
        </p:txBody>
      </p:sp>
      <p:sp>
        <p:nvSpPr>
          <p:cNvPr id="3" name="Content Placeholder 2"/>
          <p:cNvSpPr>
            <a:spLocks noGrp="1"/>
          </p:cNvSpPr>
          <p:nvPr>
            <p:ph idx="1"/>
          </p:nvPr>
        </p:nvSpPr>
        <p:spPr/>
        <p:txBody>
          <a:bodyPr/>
          <a:lstStyle/>
          <a:p>
            <a:pPr marL="0" indent="0">
              <a:buNone/>
            </a:pPr>
            <a:r>
              <a:rPr lang="en-CA" b="1" dirty="0"/>
              <a:t>ISC Strategic </a:t>
            </a:r>
            <a:r>
              <a:rPr lang="en-CA" b="1" dirty="0" smtClean="0"/>
              <a:t>Plan</a:t>
            </a:r>
          </a:p>
          <a:p>
            <a:r>
              <a:rPr lang="en-CA" dirty="0" smtClean="0"/>
              <a:t>As </a:t>
            </a:r>
            <a:r>
              <a:rPr lang="en-CA" dirty="0"/>
              <a:t>part of creating </a:t>
            </a:r>
            <a:r>
              <a:rPr lang="en-CA" dirty="0" smtClean="0"/>
              <a:t>ISC, </a:t>
            </a:r>
            <a:r>
              <a:rPr lang="en-CA" dirty="0"/>
              <a:t>a new </a:t>
            </a:r>
            <a:r>
              <a:rPr lang="en-CA" dirty="0" smtClean="0"/>
              <a:t>strategic </a:t>
            </a:r>
            <a:r>
              <a:rPr lang="en-CA" dirty="0"/>
              <a:t>plan is being </a:t>
            </a:r>
            <a:r>
              <a:rPr lang="en-CA" dirty="0" smtClean="0"/>
              <a:t>drafted based </a:t>
            </a:r>
            <a:r>
              <a:rPr lang="en-CA" dirty="0"/>
              <a:t>on Transformation engagement conducted across the country since May </a:t>
            </a:r>
            <a:r>
              <a:rPr lang="en-CA" dirty="0" smtClean="0"/>
              <a:t>2018.</a:t>
            </a:r>
            <a:endParaRPr lang="en-CA" dirty="0"/>
          </a:p>
          <a:p>
            <a:r>
              <a:rPr lang="en-CA" dirty="0"/>
              <a:t>The intent of the strategic plan is to provide direction for the department and clearly outline how ISC will work to support partners. </a:t>
            </a:r>
          </a:p>
          <a:p>
            <a:r>
              <a:rPr lang="en-CA" dirty="0" smtClean="0"/>
              <a:t>ISC presented an outline of the Strategic Plan and its priorities at the Yukon Health and Social Development Commission. </a:t>
            </a:r>
          </a:p>
          <a:p>
            <a:r>
              <a:rPr lang="en-CA" dirty="0" smtClean="0"/>
              <a:t>Engagement will be ongoing </a:t>
            </a:r>
            <a:r>
              <a:rPr lang="en-CA" dirty="0"/>
              <a:t>throughout the development of the plan</a:t>
            </a:r>
            <a:r>
              <a:rPr lang="en-CA" dirty="0" smtClean="0"/>
              <a:t>.</a:t>
            </a:r>
            <a:endParaRPr lang="en-CA" dirty="0"/>
          </a:p>
        </p:txBody>
      </p:sp>
    </p:spTree>
    <p:extLst>
      <p:ext uri="{BB962C8B-B14F-4D97-AF65-F5344CB8AC3E}">
        <p14:creationId xmlns:p14="http://schemas.microsoft.com/office/powerpoint/2010/main" val="110158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04800"/>
            <a:ext cx="8242300" cy="304800"/>
          </a:xfrm>
        </p:spPr>
        <p:txBody>
          <a:bodyPr/>
          <a:lstStyle/>
          <a:p>
            <a:r>
              <a:rPr lang="en-CA" sz="2800" dirty="0" smtClean="0"/>
              <a:t>ISC Strategic Plan: Values and Mandate</a:t>
            </a:r>
            <a:endParaRPr lang="en-CA" sz="2800" dirty="0"/>
          </a:p>
        </p:txBody>
      </p:sp>
      <p:sp>
        <p:nvSpPr>
          <p:cNvPr id="3" name="Content Placeholder 2"/>
          <p:cNvSpPr>
            <a:spLocks noGrp="1"/>
          </p:cNvSpPr>
          <p:nvPr>
            <p:ph idx="1"/>
          </p:nvPr>
        </p:nvSpPr>
        <p:spPr>
          <a:xfrm>
            <a:off x="355600" y="914400"/>
            <a:ext cx="7861300" cy="5334001"/>
          </a:xfrm>
        </p:spPr>
        <p:txBody>
          <a:bodyPr/>
          <a:lstStyle/>
          <a:p>
            <a:pPr marL="0" indent="0">
              <a:buNone/>
            </a:pPr>
            <a:r>
              <a:rPr lang="en-CA" sz="1600" b="1" dirty="0" smtClean="0"/>
              <a:t>Values:</a:t>
            </a:r>
            <a:r>
              <a:rPr lang="en-CA" sz="1600" dirty="0" smtClean="0"/>
              <a:t> </a:t>
            </a:r>
          </a:p>
          <a:p>
            <a:pPr marL="0" indent="0">
              <a:buNone/>
            </a:pPr>
            <a:r>
              <a:rPr lang="en-CA" sz="1400" u="sng" dirty="0" smtClean="0"/>
              <a:t>Humility</a:t>
            </a:r>
            <a:r>
              <a:rPr lang="en-CA" sz="1400" u="sng" dirty="0"/>
              <a:t>:</a:t>
            </a:r>
            <a:r>
              <a:rPr lang="en-CA" sz="1400" dirty="0"/>
              <a:t> We acknowledge that we have personal and organizational limitations. We admit what we do not know. We seek to learn and grow from our interactions with others and build self-awareness. We defer to Indigenous Peoples as the experts on their interests and trust in their solutions.</a:t>
            </a:r>
          </a:p>
          <a:p>
            <a:pPr marL="0" indent="0">
              <a:buNone/>
            </a:pPr>
            <a:r>
              <a:rPr lang="en-CA" sz="1400" u="sng" dirty="0" smtClean="0"/>
              <a:t>Kindness</a:t>
            </a:r>
            <a:r>
              <a:rPr lang="en-CA" sz="1400" u="sng" dirty="0"/>
              <a:t>: </a:t>
            </a:r>
            <a:r>
              <a:rPr lang="en-CA" sz="1400" dirty="0"/>
              <a:t>We conduct ourselves with respect, caring and courtesy at all times. We are tough on issues and easy on each other. We are mindful of our personal health, for to serve others, we must care for ourselves.</a:t>
            </a:r>
            <a:endParaRPr lang="en-CA" sz="1400" dirty="0" smtClean="0"/>
          </a:p>
          <a:p>
            <a:pPr marL="0" indent="0">
              <a:buNone/>
            </a:pPr>
            <a:r>
              <a:rPr lang="en-CA" sz="1400" u="sng" dirty="0"/>
              <a:t>Empathy: </a:t>
            </a:r>
            <a:r>
              <a:rPr lang="en-CA" sz="1400" dirty="0"/>
              <a:t>We understand that the past informs the present. We recognize the deep and complex impacts of colonialism. We are committed to honouring the history of Canada as it relates to Indigenous Peoples and applying this knowledge to our context and our relationships.</a:t>
            </a:r>
            <a:endParaRPr lang="en-CA" sz="1400" dirty="0" smtClean="0"/>
          </a:p>
          <a:p>
            <a:pPr marL="0" indent="0">
              <a:buNone/>
            </a:pPr>
            <a:r>
              <a:rPr lang="en-CA" sz="1400" u="sng" dirty="0"/>
              <a:t>Trust: </a:t>
            </a:r>
            <a:r>
              <a:rPr lang="en-CA" sz="1400" dirty="0"/>
              <a:t>We work to eliminate barriers, to create conditions of equal opportunity. We live up to our commitments, take ownerships of our mistakes, and are answerable to Indigenous Peoples for our actions and decisions.</a:t>
            </a:r>
            <a:endParaRPr lang="en-CA" sz="1400" dirty="0" smtClean="0"/>
          </a:p>
          <a:p>
            <a:pPr marL="0" indent="0">
              <a:buNone/>
            </a:pPr>
            <a:r>
              <a:rPr lang="en-CA" sz="1400" u="sng" dirty="0" smtClean="0"/>
              <a:t>Excellence: </a:t>
            </a:r>
            <a:r>
              <a:rPr lang="en-CA" sz="1400" dirty="0"/>
              <a:t>We are honoured to serve Indigenous Peoples and have a moral and personal responsibility to strive for excellence in our work.</a:t>
            </a:r>
          </a:p>
          <a:p>
            <a:pPr marL="0" indent="0">
              <a:buNone/>
            </a:pPr>
            <a:endParaRPr lang="en-CA" sz="1600" dirty="0" smtClean="0"/>
          </a:p>
          <a:p>
            <a:pPr marL="0" indent="0">
              <a:buNone/>
            </a:pPr>
            <a:r>
              <a:rPr lang="en-CA" sz="1600" b="1" dirty="0" smtClean="0"/>
              <a:t>Mandate</a:t>
            </a:r>
            <a:r>
              <a:rPr lang="en-CA" sz="1600" b="1" dirty="0"/>
              <a:t>: </a:t>
            </a:r>
            <a:r>
              <a:rPr lang="en-CA" sz="1400" dirty="0"/>
              <a:t>ISC will improve access to high-quality services with First Nations, Inuit and Métis people, support work to improve well-being in Indigenous communities across Canada and empower Indigenous Peoples to control the delivery of services. Indigenous partners will set the pace and decide the ways in which they will assume control over services</a:t>
            </a:r>
            <a:r>
              <a:rPr lang="en-CA" sz="1400" dirty="0" smtClean="0"/>
              <a:t>.</a:t>
            </a:r>
            <a:endParaRPr lang="en-CA" sz="1400" b="1" dirty="0" smtClean="0"/>
          </a:p>
        </p:txBody>
      </p:sp>
    </p:spTree>
    <p:extLst>
      <p:ext uri="{BB962C8B-B14F-4D97-AF65-F5344CB8AC3E}">
        <p14:creationId xmlns:p14="http://schemas.microsoft.com/office/powerpoint/2010/main" val="218546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04800"/>
            <a:ext cx="8242300" cy="304800"/>
          </a:xfrm>
        </p:spPr>
        <p:txBody>
          <a:bodyPr/>
          <a:lstStyle/>
          <a:p>
            <a:r>
              <a:rPr lang="en-CA" sz="2800" dirty="0" smtClean="0"/>
              <a:t>ISC Strategic Plan: Priorities</a:t>
            </a:r>
            <a:endParaRPr lang="en-CA" sz="2800" dirty="0"/>
          </a:p>
        </p:txBody>
      </p:sp>
      <p:sp>
        <p:nvSpPr>
          <p:cNvPr id="3" name="Content Placeholder 2"/>
          <p:cNvSpPr>
            <a:spLocks noGrp="1"/>
          </p:cNvSpPr>
          <p:nvPr>
            <p:ph idx="1"/>
          </p:nvPr>
        </p:nvSpPr>
        <p:spPr>
          <a:xfrm>
            <a:off x="355600" y="914400"/>
            <a:ext cx="7861300" cy="5334001"/>
          </a:xfrm>
        </p:spPr>
        <p:txBody>
          <a:bodyPr/>
          <a:lstStyle/>
          <a:p>
            <a:pPr marL="0" indent="0">
              <a:buNone/>
            </a:pPr>
            <a:r>
              <a:rPr lang="en-CA" sz="1600" b="1" dirty="0" smtClean="0"/>
              <a:t>Priority </a:t>
            </a:r>
            <a:r>
              <a:rPr lang="en-CA" sz="1600" b="1" dirty="0"/>
              <a:t>1: Return Control and Jurisdiction to Indigenous </a:t>
            </a:r>
            <a:r>
              <a:rPr lang="en-CA" sz="1600" b="1" dirty="0" smtClean="0"/>
              <a:t>Peoples</a:t>
            </a:r>
          </a:p>
          <a:p>
            <a:r>
              <a:rPr lang="en-CA" sz="1400" dirty="0"/>
              <a:t>R</a:t>
            </a:r>
            <a:r>
              <a:rPr lang="en-CA" sz="1400" dirty="0" smtClean="0"/>
              <a:t>ecognize </a:t>
            </a:r>
            <a:r>
              <a:rPr lang="en-CA" sz="1400" dirty="0"/>
              <a:t>and support </a:t>
            </a:r>
            <a:r>
              <a:rPr lang="en-CA" sz="1400" dirty="0" smtClean="0"/>
              <a:t>inherent </a:t>
            </a:r>
            <a:r>
              <a:rPr lang="en-CA" sz="1400" dirty="0"/>
              <a:t>self-determination with flexible approaches that are responsive to </a:t>
            </a:r>
            <a:r>
              <a:rPr lang="en-CA" sz="1400" dirty="0" smtClean="0"/>
              <a:t>the distinctiveness </a:t>
            </a:r>
            <a:r>
              <a:rPr lang="en-CA" sz="1400" dirty="0"/>
              <a:t>of indigenous nations and peoples. </a:t>
            </a:r>
            <a:endParaRPr lang="en-CA" sz="1400" dirty="0" smtClean="0"/>
          </a:p>
          <a:p>
            <a:pPr marL="0" indent="0">
              <a:buNone/>
            </a:pPr>
            <a:r>
              <a:rPr lang="en-CA" sz="1600" b="1" dirty="0" smtClean="0"/>
              <a:t>Priority </a:t>
            </a:r>
            <a:r>
              <a:rPr lang="en-CA" sz="1600" b="1" dirty="0"/>
              <a:t>2: Building a Service </a:t>
            </a:r>
            <a:r>
              <a:rPr lang="en-CA" sz="1600" b="1" dirty="0" smtClean="0"/>
              <a:t>Ethic</a:t>
            </a:r>
          </a:p>
          <a:p>
            <a:r>
              <a:rPr lang="en-CA" sz="1400" dirty="0"/>
              <a:t>Services are provided with care, fairness, respect and transparency and guided by Indigenous </a:t>
            </a:r>
            <a:r>
              <a:rPr lang="en-CA" sz="1400" dirty="0" smtClean="0"/>
              <a:t>Peoples. </a:t>
            </a:r>
            <a:r>
              <a:rPr lang="en-CA" sz="1400" dirty="0"/>
              <a:t>The services provided are culturally appropriate, high-quality, and </a:t>
            </a:r>
            <a:r>
              <a:rPr lang="en-CA" sz="1400" dirty="0" smtClean="0"/>
              <a:t>responsive. </a:t>
            </a:r>
          </a:p>
          <a:p>
            <a:pPr marL="0" indent="0">
              <a:buNone/>
            </a:pPr>
            <a:r>
              <a:rPr lang="en-CA" sz="1600" b="1" dirty="0" smtClean="0"/>
              <a:t>Priority </a:t>
            </a:r>
            <a:r>
              <a:rPr lang="en-CA" sz="1600" b="1" dirty="0"/>
              <a:t>3: Organizing Ourselves to </a:t>
            </a:r>
            <a:r>
              <a:rPr lang="en-CA" sz="1600" b="1" dirty="0" smtClean="0"/>
              <a:t>Deliver</a:t>
            </a:r>
          </a:p>
          <a:p>
            <a:r>
              <a:rPr lang="en-CA" sz="1400" dirty="0"/>
              <a:t>Access to services is simple, seamless across jurisdictions, and structured from the recipients’ points of view, not the provider. </a:t>
            </a:r>
            <a:endParaRPr lang="en-CA" sz="1400" dirty="0" smtClean="0"/>
          </a:p>
          <a:p>
            <a:pPr marL="0" indent="0">
              <a:buNone/>
            </a:pPr>
            <a:r>
              <a:rPr lang="en-CA" sz="1600" b="1" dirty="0" smtClean="0"/>
              <a:t>Priority </a:t>
            </a:r>
            <a:r>
              <a:rPr lang="en-CA" sz="1600" b="1" dirty="0"/>
              <a:t>4: Mobilizing a Representative, Culturally Competent, and Healthy </a:t>
            </a:r>
            <a:r>
              <a:rPr lang="en-CA" sz="1600" b="1" dirty="0" smtClean="0"/>
              <a:t>Workforce</a:t>
            </a:r>
          </a:p>
          <a:p>
            <a:r>
              <a:rPr lang="en-CA" sz="1400" dirty="0"/>
              <a:t>We are committed to: a culturally-safe workplace and culturally-competent workforce; wellness and work-life balance; and, recruiting, retaining, and advancing Indigenous employees. Indigenous ways of knowing and doing inform how we treat ourselves and each other. </a:t>
            </a:r>
          </a:p>
        </p:txBody>
      </p:sp>
    </p:spTree>
    <p:extLst>
      <p:ext uri="{BB962C8B-B14F-4D97-AF65-F5344CB8AC3E}">
        <p14:creationId xmlns:p14="http://schemas.microsoft.com/office/powerpoint/2010/main" val="376796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 Comments?</a:t>
            </a:r>
            <a:endParaRPr lang="en-CA" dirty="0"/>
          </a:p>
        </p:txBody>
      </p:sp>
      <p:sp>
        <p:nvSpPr>
          <p:cNvPr id="3" name="Content Placeholder 2"/>
          <p:cNvSpPr>
            <a:spLocks noGrp="1"/>
          </p:cNvSpPr>
          <p:nvPr>
            <p:ph idx="1"/>
          </p:nvPr>
        </p:nvSpPr>
        <p:spPr/>
        <p:txBody>
          <a:bodyPr/>
          <a:lstStyle/>
          <a:p>
            <a:pPr marL="342900" lvl="0" indent="-342900">
              <a:spcBef>
                <a:spcPct val="20000"/>
              </a:spcBef>
              <a:spcAft>
                <a:spcPct val="0"/>
              </a:spcAft>
              <a:buNone/>
              <a:tabLst/>
            </a:pPr>
            <a:r>
              <a:rPr lang="en-CA" sz="2000" b="1" dirty="0">
                <a:ea typeface="ＭＳ Ｐゴシック"/>
              </a:rPr>
              <a:t>For additional information, please contact:</a:t>
            </a:r>
          </a:p>
          <a:p>
            <a:pPr marL="342900" lvl="0" indent="-342900">
              <a:spcBef>
                <a:spcPct val="20000"/>
              </a:spcBef>
              <a:spcAft>
                <a:spcPct val="0"/>
              </a:spcAft>
              <a:buNone/>
              <a:tabLst/>
            </a:pPr>
            <a:endParaRPr lang="en-CA" sz="2000" dirty="0">
              <a:ea typeface="ＭＳ Ｐゴシック"/>
            </a:endParaRPr>
          </a:p>
          <a:p>
            <a:pPr marL="342900" lvl="0" indent="-342900">
              <a:spcBef>
                <a:spcPct val="20000"/>
              </a:spcBef>
              <a:spcAft>
                <a:spcPct val="0"/>
              </a:spcAft>
              <a:buNone/>
              <a:tabLst/>
            </a:pPr>
            <a:r>
              <a:rPr lang="en-CA" sz="2000" dirty="0" smtClean="0">
                <a:ea typeface="ＭＳ Ｐゴシック"/>
              </a:rPr>
              <a:t>Louis Dumulon, Regional </a:t>
            </a:r>
            <a:r>
              <a:rPr lang="en-CA" sz="2000" dirty="0">
                <a:ea typeface="ＭＳ Ｐゴシック"/>
              </a:rPr>
              <a:t>Executive </a:t>
            </a:r>
            <a:endParaRPr lang="en-CA" sz="2000" dirty="0" smtClean="0">
              <a:ea typeface="ＭＳ Ｐゴシック"/>
            </a:endParaRPr>
          </a:p>
          <a:p>
            <a:pPr marL="342900" lvl="0" indent="-342900">
              <a:spcBef>
                <a:spcPct val="20000"/>
              </a:spcBef>
              <a:spcAft>
                <a:spcPct val="0"/>
              </a:spcAft>
              <a:buNone/>
              <a:tabLst/>
            </a:pPr>
            <a:r>
              <a:rPr lang="en-CA" sz="2000" dirty="0" smtClean="0">
                <a:ea typeface="ＭＳ Ｐゴシック"/>
              </a:rPr>
              <a:t>Northern </a:t>
            </a:r>
            <a:r>
              <a:rPr lang="en-CA" sz="2000" dirty="0">
                <a:ea typeface="ＭＳ Ｐゴシック"/>
              </a:rPr>
              <a:t>Region </a:t>
            </a:r>
            <a:endParaRPr lang="en-CA" sz="2000" dirty="0" smtClean="0">
              <a:ea typeface="ＭＳ Ｐゴシック"/>
            </a:endParaRPr>
          </a:p>
          <a:p>
            <a:pPr marL="342900" lvl="0" indent="-342900">
              <a:spcBef>
                <a:spcPct val="20000"/>
              </a:spcBef>
              <a:spcAft>
                <a:spcPct val="0"/>
              </a:spcAft>
              <a:buNone/>
              <a:tabLst/>
            </a:pPr>
            <a:r>
              <a:rPr lang="en-CA" sz="2000" dirty="0" smtClean="0">
                <a:ea typeface="ＭＳ Ｐゴシック"/>
              </a:rPr>
              <a:t>First </a:t>
            </a:r>
            <a:r>
              <a:rPr lang="en-CA" sz="2000" dirty="0">
                <a:ea typeface="ＭＳ Ｐゴシック"/>
              </a:rPr>
              <a:t>Nations and Inuit </a:t>
            </a:r>
            <a:r>
              <a:rPr lang="en-CA" sz="2000" dirty="0" smtClean="0">
                <a:ea typeface="ＭＳ Ｐゴシック"/>
              </a:rPr>
              <a:t>Health, Indigenous </a:t>
            </a:r>
            <a:r>
              <a:rPr lang="en-CA" sz="2000" dirty="0">
                <a:ea typeface="ＭＳ Ｐゴシック"/>
              </a:rPr>
              <a:t>Services </a:t>
            </a:r>
            <a:r>
              <a:rPr lang="en-CA" sz="2000" dirty="0" smtClean="0">
                <a:ea typeface="ＭＳ Ｐゴシック"/>
              </a:rPr>
              <a:t>Canada</a:t>
            </a:r>
            <a:endParaRPr lang="en-CA" sz="2000" dirty="0">
              <a:ea typeface="ＭＳ Ｐゴシック"/>
            </a:endParaRPr>
          </a:p>
          <a:p>
            <a:pPr marL="342900" lvl="0" indent="-342900">
              <a:spcBef>
                <a:spcPct val="20000"/>
              </a:spcBef>
              <a:spcAft>
                <a:spcPct val="0"/>
              </a:spcAft>
              <a:buNone/>
              <a:tabLst/>
            </a:pPr>
            <a:endParaRPr lang="en-CA" sz="2000" dirty="0" smtClean="0">
              <a:ea typeface="ＭＳ Ｐゴシック"/>
            </a:endParaRPr>
          </a:p>
          <a:p>
            <a:pPr marL="342900" lvl="0" indent="-342900">
              <a:spcBef>
                <a:spcPct val="20000"/>
              </a:spcBef>
              <a:spcAft>
                <a:spcPct val="0"/>
              </a:spcAft>
              <a:buNone/>
              <a:tabLst/>
            </a:pPr>
            <a:r>
              <a:rPr lang="en-CA" sz="2000" dirty="0" smtClean="0">
                <a:ea typeface="ＭＳ Ｐゴシック"/>
              </a:rPr>
              <a:t>Tel</a:t>
            </a:r>
            <a:r>
              <a:rPr lang="en-CA" sz="2000" dirty="0">
                <a:ea typeface="ＭＳ Ｐゴシック"/>
              </a:rPr>
              <a:t>: 613-946-8104</a:t>
            </a:r>
          </a:p>
          <a:p>
            <a:pPr marL="342900" lvl="0" indent="-342900">
              <a:spcBef>
                <a:spcPct val="20000"/>
              </a:spcBef>
              <a:spcAft>
                <a:spcPct val="0"/>
              </a:spcAft>
              <a:buNone/>
              <a:tabLst/>
            </a:pPr>
            <a:r>
              <a:rPr lang="en-CA" sz="2000" dirty="0" smtClean="0">
                <a:ea typeface="ＭＳ Ｐゴシック"/>
              </a:rPr>
              <a:t>louis.dumulon@canada.ca</a:t>
            </a:r>
            <a:endParaRPr lang="en-CA" sz="2000" dirty="0">
              <a:ea typeface="ＭＳ Ｐゴシック"/>
            </a:endParaRPr>
          </a:p>
        </p:txBody>
      </p:sp>
    </p:spTree>
    <p:extLst>
      <p:ext uri="{BB962C8B-B14F-4D97-AF65-F5344CB8AC3E}">
        <p14:creationId xmlns:p14="http://schemas.microsoft.com/office/powerpoint/2010/main" val="398269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1000"/>
            <a:ext cx="7848600" cy="304800"/>
          </a:xfrm>
        </p:spPr>
        <p:txBody>
          <a:bodyPr/>
          <a:lstStyle/>
          <a:p>
            <a:r>
              <a:rPr lang="en-CA" sz="2800" dirty="0" smtClean="0"/>
              <a:t>Purpose</a:t>
            </a:r>
            <a:endParaRPr lang="en-CA" sz="2800" dirty="0"/>
          </a:p>
        </p:txBody>
      </p:sp>
      <p:sp>
        <p:nvSpPr>
          <p:cNvPr id="3" name="Content Placeholder 2"/>
          <p:cNvSpPr>
            <a:spLocks noGrp="1"/>
          </p:cNvSpPr>
          <p:nvPr>
            <p:ph idx="1"/>
          </p:nvPr>
        </p:nvSpPr>
        <p:spPr>
          <a:xfrm>
            <a:off x="379351" y="1143000"/>
            <a:ext cx="7861300" cy="4787900"/>
          </a:xfrm>
        </p:spPr>
        <p:txBody>
          <a:bodyPr/>
          <a:lstStyle/>
          <a:p>
            <a:r>
              <a:rPr lang="en-CA" dirty="0"/>
              <a:t>To provide an overview of the </a:t>
            </a:r>
            <a:r>
              <a:rPr lang="en-CA" dirty="0" smtClean="0"/>
              <a:t>role of Indigenous </a:t>
            </a:r>
            <a:r>
              <a:rPr lang="en-CA" dirty="0"/>
              <a:t>Services </a:t>
            </a:r>
            <a:r>
              <a:rPr lang="en-CA" dirty="0" smtClean="0"/>
              <a:t>Canada – Health, Northern Region, in the Yukon.</a:t>
            </a:r>
            <a:endParaRPr lang="en-CA" dirty="0"/>
          </a:p>
          <a:p>
            <a:endParaRPr lang="en-CA" dirty="0"/>
          </a:p>
        </p:txBody>
      </p:sp>
    </p:spTree>
    <p:extLst>
      <p:ext uri="{BB962C8B-B14F-4D97-AF65-F5344CB8AC3E}">
        <p14:creationId xmlns:p14="http://schemas.microsoft.com/office/powerpoint/2010/main" val="360725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103" y="609600"/>
            <a:ext cx="8242300" cy="304800"/>
          </a:xfrm>
        </p:spPr>
        <p:txBody>
          <a:bodyPr/>
          <a:lstStyle/>
          <a:p>
            <a:r>
              <a:rPr lang="en-US" sz="2800" dirty="0"/>
              <a:t>R</a:t>
            </a:r>
            <a:r>
              <a:rPr lang="en-US" sz="2800" dirty="0" smtClean="0"/>
              <a:t>ole and Mandate</a:t>
            </a:r>
            <a:endParaRPr lang="en-US" sz="2800" dirty="0"/>
          </a:p>
        </p:txBody>
      </p:sp>
      <p:sp>
        <p:nvSpPr>
          <p:cNvPr id="3" name="Content Placeholder 2"/>
          <p:cNvSpPr>
            <a:spLocks noGrp="1"/>
          </p:cNvSpPr>
          <p:nvPr>
            <p:ph idx="1"/>
          </p:nvPr>
        </p:nvSpPr>
        <p:spPr>
          <a:xfrm>
            <a:off x="379681" y="1143000"/>
            <a:ext cx="7861300" cy="5136078"/>
          </a:xfrm>
        </p:spPr>
        <p:txBody>
          <a:bodyPr/>
          <a:lstStyle/>
          <a:p>
            <a:r>
              <a:rPr lang="en-CA" sz="1700" dirty="0" smtClean="0"/>
              <a:t>ISC-Health </a:t>
            </a:r>
            <a:r>
              <a:rPr lang="en-CA" sz="1700" dirty="0"/>
              <a:t>takes a health leadership role in the North by acting as a strategic enabler, advocating for territorial partners, and working with other federal departments to support the inclusion of First Nations and Inuit health in national programs, broad </a:t>
            </a:r>
            <a:r>
              <a:rPr lang="en-CA" sz="1700" dirty="0" smtClean="0"/>
              <a:t>Arctic </a:t>
            </a:r>
            <a:r>
              <a:rPr lang="en-CA" sz="1700" dirty="0"/>
              <a:t>initiatives, and in support of self-government negotiations</a:t>
            </a:r>
            <a:r>
              <a:rPr lang="en-CA" sz="1700" dirty="0" smtClean="0"/>
              <a:t>.</a:t>
            </a:r>
          </a:p>
          <a:p>
            <a:r>
              <a:rPr lang="en-CA" sz="1700" dirty="0"/>
              <a:t>Part of this role includes funding health services specifically for First Nations clients. These services are delivered by First Nations partners via contribution agreements and Programs and Services Transfer Agreements (PSTAs) and includes:</a:t>
            </a:r>
          </a:p>
          <a:p>
            <a:pPr marL="982663">
              <a:buFont typeface="Wingdings" panose="05000000000000000000" pitchFamily="2" charset="2"/>
              <a:buChar char="Ø"/>
            </a:pPr>
            <a:r>
              <a:rPr lang="en-CA" sz="1700" dirty="0"/>
              <a:t>Community-based health promotion and disease prevention programs; </a:t>
            </a:r>
          </a:p>
          <a:p>
            <a:pPr marL="982663">
              <a:buFont typeface="Wingdings" panose="05000000000000000000" pitchFamily="2" charset="2"/>
              <a:buChar char="Ø"/>
            </a:pPr>
            <a:r>
              <a:rPr lang="en-CA" sz="1700" dirty="0"/>
              <a:t>The First Nations and Inuit Home and Community Care program including palliative care;</a:t>
            </a:r>
          </a:p>
          <a:p>
            <a:pPr marL="982663">
              <a:buFont typeface="Wingdings" panose="05000000000000000000" pitchFamily="2" charset="2"/>
              <a:buChar char="Ø"/>
            </a:pPr>
            <a:r>
              <a:rPr lang="en-CA" sz="1700" dirty="0"/>
              <a:t>Supplemental health benefits through the Non-Insured Health Benefits Program; and  </a:t>
            </a:r>
          </a:p>
          <a:p>
            <a:pPr marL="982663">
              <a:buFont typeface="Wingdings" panose="05000000000000000000" pitchFamily="2" charset="2"/>
              <a:buChar char="Ø"/>
            </a:pPr>
            <a:r>
              <a:rPr lang="en-CA" sz="1700" dirty="0"/>
              <a:t>Other time-limited initiatives</a:t>
            </a:r>
            <a:r>
              <a:rPr lang="en-CA" sz="1700" dirty="0" smtClean="0"/>
              <a:t>.</a:t>
            </a:r>
          </a:p>
          <a:p>
            <a:pPr>
              <a:buFont typeface="Arial" panose="020B0604020202020204" pitchFamily="34" charset="0"/>
              <a:buChar char="•"/>
            </a:pPr>
            <a:r>
              <a:rPr lang="en-CA" sz="1700" dirty="0" smtClean="0"/>
              <a:t>ISC-Health also funds other recipients in Yukon, including the Council of Yukon First Nations (CYFN).</a:t>
            </a:r>
            <a:endParaRPr lang="en-CA" sz="1700" dirty="0">
              <a:solidFill>
                <a:srgbClr val="FF0000"/>
              </a:solidFill>
            </a:endParaRPr>
          </a:p>
          <a:p>
            <a:pPr marL="982663">
              <a:buFont typeface="Wingdings" panose="05000000000000000000" pitchFamily="2" charset="2"/>
              <a:buChar char="Ø"/>
            </a:pPr>
            <a:endParaRPr lang="en-CA" sz="1700" dirty="0"/>
          </a:p>
          <a:p>
            <a:endParaRPr lang="en-CA" sz="1700" dirty="0"/>
          </a:p>
        </p:txBody>
      </p:sp>
    </p:spTree>
    <p:extLst>
      <p:ext uri="{BB962C8B-B14F-4D97-AF65-F5344CB8AC3E}">
        <p14:creationId xmlns:p14="http://schemas.microsoft.com/office/powerpoint/2010/main" val="2259732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smtClean="0"/>
              <a:t>ISC Approach – a Paradigm Shift</a:t>
            </a:r>
            <a:endParaRPr lang="en-C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9019255"/>
              </p:ext>
            </p:extLst>
          </p:nvPr>
        </p:nvGraphicFramePr>
        <p:xfrm>
          <a:off x="368300" y="1408201"/>
          <a:ext cx="7861300" cy="4587697"/>
        </p:xfrm>
        <a:graphic>
          <a:graphicData uri="http://schemas.openxmlformats.org/drawingml/2006/table">
            <a:tbl>
              <a:tblPr firstRow="1" bandRow="1"/>
              <a:tblGrid>
                <a:gridCol w="3174756">
                  <a:extLst>
                    <a:ext uri="{9D8B030D-6E8A-4147-A177-3AD203B41FA5}">
                      <a16:colId xmlns:a16="http://schemas.microsoft.com/office/drawing/2014/main" val="20000"/>
                    </a:ext>
                  </a:extLst>
                </a:gridCol>
                <a:gridCol w="1255947">
                  <a:extLst>
                    <a:ext uri="{9D8B030D-6E8A-4147-A177-3AD203B41FA5}">
                      <a16:colId xmlns:a16="http://schemas.microsoft.com/office/drawing/2014/main" val="20001"/>
                    </a:ext>
                  </a:extLst>
                </a:gridCol>
                <a:gridCol w="3430597">
                  <a:extLst>
                    <a:ext uri="{9D8B030D-6E8A-4147-A177-3AD203B41FA5}">
                      <a16:colId xmlns:a16="http://schemas.microsoft.com/office/drawing/2014/main" val="20002"/>
                    </a:ext>
                  </a:extLst>
                </a:gridCol>
              </a:tblGrid>
              <a:tr h="530870">
                <a:tc>
                  <a:txBody>
                    <a:bodyPr/>
                    <a:lstStyle/>
                    <a:p>
                      <a:pPr algn="ctr">
                        <a:lnSpc>
                          <a:spcPct val="115000"/>
                        </a:lnSpc>
                        <a:spcAft>
                          <a:spcPts val="0"/>
                        </a:spcAft>
                      </a:pPr>
                      <a:r>
                        <a:rPr lang="en-CA" sz="1600" b="1" kern="1200" dirty="0">
                          <a:solidFill>
                            <a:srgbClr val="FFFFFF"/>
                          </a:solidFill>
                          <a:effectLst/>
                          <a:latin typeface="Arial"/>
                          <a:ea typeface="Times New Roman"/>
                          <a:cs typeface="Times New Roman"/>
                        </a:rPr>
                        <a:t>From</a:t>
                      </a:r>
                      <a:endParaRPr lang="en-CA" sz="1000" dirty="0">
                        <a:effectLst/>
                        <a:latin typeface="Calibri"/>
                        <a:ea typeface="Calibri"/>
                        <a:cs typeface="Times New Roman"/>
                      </a:endParaRPr>
                    </a:p>
                  </a:txBody>
                  <a:tcPr marL="62797" marR="62797" marT="0" marB="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endParaRPr lang="en-CA" sz="1000">
                        <a:effectLst/>
                        <a:latin typeface="Calibri"/>
                      </a:endParaRPr>
                    </a:p>
                  </a:txBody>
                  <a:tcPr marL="62797" marR="62797"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n-CA" sz="1600" b="1" kern="1200">
                          <a:solidFill>
                            <a:srgbClr val="FFFFFF"/>
                          </a:solidFill>
                          <a:effectLst/>
                          <a:latin typeface="Arial"/>
                          <a:ea typeface="Times New Roman"/>
                          <a:cs typeface="Times New Roman"/>
                        </a:rPr>
                        <a:t>To</a:t>
                      </a:r>
                      <a:endParaRPr lang="en-CA" sz="1000">
                        <a:effectLst/>
                        <a:latin typeface="Calibri"/>
                        <a:ea typeface="Calibri"/>
                        <a:cs typeface="Times New Roman"/>
                      </a:endParaRPr>
                    </a:p>
                  </a:txBody>
                  <a:tcPr marL="62797" marR="62797" marT="0" marB="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748917">
                <a:tc>
                  <a:txBody>
                    <a:bodyPr/>
                    <a:lstStyle/>
                    <a:p>
                      <a:pPr>
                        <a:lnSpc>
                          <a:spcPct val="115000"/>
                        </a:lnSpc>
                        <a:spcAft>
                          <a:spcPts val="0"/>
                        </a:spcAft>
                      </a:pPr>
                      <a:r>
                        <a:rPr lang="en-CA" sz="1400" kern="1200" dirty="0">
                          <a:solidFill>
                            <a:srgbClr val="000000"/>
                          </a:solidFill>
                          <a:effectLst/>
                          <a:latin typeface="Arial"/>
                          <a:ea typeface="Times New Roman"/>
                          <a:cs typeface="Times New Roman"/>
                        </a:rPr>
                        <a:t>Territorial partners seeking to adapt to “south of 60” models</a:t>
                      </a:r>
                      <a:endParaRPr lang="en-CA" sz="1000" dirty="0">
                        <a:effectLst/>
                        <a:latin typeface="Calibri"/>
                        <a:ea typeface="Calibri"/>
                        <a:cs typeface="Times New Roman"/>
                      </a:endParaRPr>
                    </a:p>
                  </a:txBody>
                  <a:tcPr marL="62797" marR="62797"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endParaRPr lang="en-CA" sz="1000" dirty="0">
                        <a:effectLst/>
                        <a:latin typeface="Calibri"/>
                      </a:endParaRPr>
                    </a:p>
                  </a:txBody>
                  <a:tcPr marL="62797" marR="62797"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nSpc>
                          <a:spcPct val="115000"/>
                        </a:lnSpc>
                        <a:spcAft>
                          <a:spcPts val="0"/>
                        </a:spcAft>
                      </a:pPr>
                      <a:r>
                        <a:rPr lang="en-CA" sz="1400" kern="1200">
                          <a:solidFill>
                            <a:srgbClr val="000000"/>
                          </a:solidFill>
                          <a:effectLst/>
                          <a:latin typeface="Arial"/>
                          <a:ea typeface="Times New Roman"/>
                          <a:cs typeface="Times New Roman"/>
                        </a:rPr>
                        <a:t>Northern-specific service delivery and partnership models</a:t>
                      </a:r>
                      <a:endParaRPr lang="en-CA" sz="1000">
                        <a:effectLst/>
                        <a:latin typeface="Calibri"/>
                        <a:ea typeface="Calibri"/>
                        <a:cs typeface="Times New Roman"/>
                      </a:endParaRPr>
                    </a:p>
                  </a:txBody>
                  <a:tcPr marL="62797" marR="62797"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extLst>
                  <a:ext uri="{0D108BD9-81ED-4DB2-BD59-A6C34878D82A}">
                    <a16:rowId xmlns:a16="http://schemas.microsoft.com/office/drawing/2014/main" val="10001"/>
                  </a:ext>
                </a:extLst>
              </a:tr>
              <a:tr h="748917">
                <a:tc>
                  <a:txBody>
                    <a:bodyPr/>
                    <a:lstStyle/>
                    <a:p>
                      <a:pPr>
                        <a:lnSpc>
                          <a:spcPct val="115000"/>
                        </a:lnSpc>
                        <a:spcAft>
                          <a:spcPts val="0"/>
                        </a:spcAft>
                      </a:pPr>
                      <a:r>
                        <a:rPr lang="en-CA" sz="1400" kern="1200">
                          <a:solidFill>
                            <a:srgbClr val="000000"/>
                          </a:solidFill>
                          <a:effectLst/>
                          <a:latin typeface="Arial"/>
                          <a:ea typeface="Times New Roman"/>
                          <a:cs typeface="Times New Roman"/>
                        </a:rPr>
                        <a:t>Federally-driven process</a:t>
                      </a:r>
                      <a:endParaRPr lang="en-CA" sz="1000">
                        <a:effectLst/>
                        <a:latin typeface="Calibri"/>
                        <a:ea typeface="Calibri"/>
                        <a:cs typeface="Times New Roman"/>
                      </a:endParaRPr>
                    </a:p>
                  </a:txBody>
                  <a:tcPr marL="62797" marR="62797"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endParaRPr lang="en-CA" sz="1000" dirty="0">
                        <a:effectLst/>
                        <a:latin typeface="Calibri"/>
                      </a:endParaRPr>
                    </a:p>
                  </a:txBody>
                  <a:tcPr marL="62797" marR="62797"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nSpc>
                          <a:spcPct val="115000"/>
                        </a:lnSpc>
                        <a:spcAft>
                          <a:spcPts val="0"/>
                        </a:spcAft>
                      </a:pPr>
                      <a:r>
                        <a:rPr lang="en-CA" sz="1400" kern="1200" dirty="0">
                          <a:solidFill>
                            <a:srgbClr val="000000"/>
                          </a:solidFill>
                          <a:effectLst/>
                          <a:latin typeface="Arial"/>
                          <a:ea typeface="Times New Roman"/>
                          <a:cs typeface="Times New Roman"/>
                        </a:rPr>
                        <a:t>Federal interests defined, but processes developed collaboratively with partners</a:t>
                      </a:r>
                      <a:endParaRPr lang="en-CA" sz="1000" dirty="0">
                        <a:effectLst/>
                        <a:latin typeface="Calibri"/>
                        <a:ea typeface="Calibri"/>
                        <a:cs typeface="Times New Roman"/>
                      </a:endParaRPr>
                    </a:p>
                  </a:txBody>
                  <a:tcPr marL="62797" marR="62797"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extLst>
                  <a:ext uri="{0D108BD9-81ED-4DB2-BD59-A6C34878D82A}">
                    <a16:rowId xmlns:a16="http://schemas.microsoft.com/office/drawing/2014/main" val="10002"/>
                  </a:ext>
                </a:extLst>
              </a:tr>
              <a:tr h="1061159">
                <a:tc>
                  <a:txBody>
                    <a:bodyPr/>
                    <a:lstStyle/>
                    <a:p>
                      <a:pPr>
                        <a:lnSpc>
                          <a:spcPct val="115000"/>
                        </a:lnSpc>
                        <a:spcAft>
                          <a:spcPts val="0"/>
                        </a:spcAft>
                      </a:pPr>
                      <a:r>
                        <a:rPr lang="en-CA" sz="1400" kern="1200">
                          <a:solidFill>
                            <a:srgbClr val="000000"/>
                          </a:solidFill>
                          <a:effectLst/>
                          <a:latin typeface="Arial"/>
                          <a:ea typeface="Times New Roman"/>
                          <a:cs typeface="Times New Roman"/>
                        </a:rPr>
                        <a:t>Ad hoc approach to engagement with First Nations, Inuit, and territorial government partners</a:t>
                      </a:r>
                      <a:endParaRPr lang="en-CA" sz="1000">
                        <a:effectLst/>
                        <a:latin typeface="Calibri"/>
                        <a:ea typeface="Calibri"/>
                        <a:cs typeface="Times New Roman"/>
                      </a:endParaRPr>
                    </a:p>
                  </a:txBody>
                  <a:tcPr marL="62797" marR="62797"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endParaRPr lang="en-CA" sz="1000" dirty="0">
                        <a:effectLst/>
                        <a:latin typeface="Calibri"/>
                      </a:endParaRPr>
                    </a:p>
                  </a:txBody>
                  <a:tcPr marL="62797" marR="62797"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nSpc>
                          <a:spcPct val="115000"/>
                        </a:lnSpc>
                        <a:spcAft>
                          <a:spcPts val="0"/>
                        </a:spcAft>
                      </a:pPr>
                      <a:r>
                        <a:rPr lang="en-CA" sz="1400" kern="1200" dirty="0">
                          <a:solidFill>
                            <a:srgbClr val="000000"/>
                          </a:solidFill>
                          <a:effectLst/>
                          <a:latin typeface="Arial"/>
                          <a:ea typeface="Times New Roman"/>
                          <a:cs typeface="Times New Roman"/>
                        </a:rPr>
                        <a:t>Engagement protocols are operationalized with our partners for ALL areas of operation through trilateral decision making bodies</a:t>
                      </a:r>
                      <a:endParaRPr lang="en-CA" sz="1000" dirty="0">
                        <a:effectLst/>
                        <a:latin typeface="Calibri"/>
                        <a:ea typeface="Calibri"/>
                        <a:cs typeface="Times New Roman"/>
                      </a:endParaRPr>
                    </a:p>
                  </a:txBody>
                  <a:tcPr marL="62797" marR="62797"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extLst>
                  <a:ext uri="{0D108BD9-81ED-4DB2-BD59-A6C34878D82A}">
                    <a16:rowId xmlns:a16="http://schemas.microsoft.com/office/drawing/2014/main" val="10003"/>
                  </a:ext>
                </a:extLst>
              </a:tr>
              <a:tr h="748917">
                <a:tc>
                  <a:txBody>
                    <a:bodyPr/>
                    <a:lstStyle/>
                    <a:p>
                      <a:pPr>
                        <a:lnSpc>
                          <a:spcPct val="115000"/>
                        </a:lnSpc>
                        <a:spcAft>
                          <a:spcPts val="0"/>
                        </a:spcAft>
                      </a:pPr>
                      <a:r>
                        <a:rPr lang="en-CA" sz="1400" kern="1200">
                          <a:solidFill>
                            <a:srgbClr val="000000"/>
                          </a:solidFill>
                          <a:effectLst/>
                          <a:latin typeface="Arial"/>
                          <a:ea typeface="Times New Roman"/>
                          <a:cs typeface="Times New Roman"/>
                        </a:rPr>
                        <a:t>Pan-Aboriginal/pan-territorial approaches</a:t>
                      </a:r>
                      <a:endParaRPr lang="en-CA" sz="1000">
                        <a:effectLst/>
                        <a:latin typeface="Calibri"/>
                        <a:ea typeface="Calibri"/>
                        <a:cs typeface="Times New Roman"/>
                      </a:endParaRPr>
                    </a:p>
                  </a:txBody>
                  <a:tcPr marL="62797" marR="62797"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endParaRPr lang="en-CA" sz="1000">
                        <a:effectLst/>
                        <a:latin typeface="Calibri"/>
                      </a:endParaRPr>
                    </a:p>
                  </a:txBody>
                  <a:tcPr marL="62797" marR="62797"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nSpc>
                          <a:spcPct val="115000"/>
                        </a:lnSpc>
                        <a:spcAft>
                          <a:spcPts val="0"/>
                        </a:spcAft>
                      </a:pPr>
                      <a:r>
                        <a:rPr lang="en-CA" sz="1400" kern="1200">
                          <a:solidFill>
                            <a:srgbClr val="000000"/>
                          </a:solidFill>
                          <a:effectLst/>
                          <a:latin typeface="Arial"/>
                          <a:ea typeface="Times New Roman"/>
                          <a:cs typeface="Times New Roman"/>
                        </a:rPr>
                        <a:t>Inuit/First Nation-specific and territorial-specific approaches</a:t>
                      </a:r>
                      <a:endParaRPr lang="en-CA" sz="1000">
                        <a:effectLst/>
                        <a:latin typeface="Calibri"/>
                        <a:ea typeface="Calibri"/>
                        <a:cs typeface="Times New Roman"/>
                      </a:endParaRPr>
                    </a:p>
                  </a:txBody>
                  <a:tcPr marL="62797" marR="62797"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extLst>
                  <a:ext uri="{0D108BD9-81ED-4DB2-BD59-A6C34878D82A}">
                    <a16:rowId xmlns:a16="http://schemas.microsoft.com/office/drawing/2014/main" val="10004"/>
                  </a:ext>
                </a:extLst>
              </a:tr>
              <a:tr h="748917">
                <a:tc>
                  <a:txBody>
                    <a:bodyPr/>
                    <a:lstStyle/>
                    <a:p>
                      <a:pPr>
                        <a:lnSpc>
                          <a:spcPct val="115000"/>
                        </a:lnSpc>
                        <a:spcAft>
                          <a:spcPts val="0"/>
                        </a:spcAft>
                      </a:pPr>
                      <a:r>
                        <a:rPr lang="en-CA" sz="1400" kern="1200">
                          <a:solidFill>
                            <a:srgbClr val="000000"/>
                          </a:solidFill>
                          <a:effectLst/>
                          <a:latin typeface="Arial"/>
                          <a:ea typeface="Times New Roman"/>
                          <a:cs typeface="Times New Roman"/>
                        </a:rPr>
                        <a:t>Less support from partners, post-project design</a:t>
                      </a:r>
                      <a:endParaRPr lang="en-CA" sz="1000">
                        <a:effectLst/>
                        <a:latin typeface="Calibri"/>
                        <a:ea typeface="Calibri"/>
                        <a:cs typeface="Times New Roman"/>
                      </a:endParaRPr>
                    </a:p>
                  </a:txBody>
                  <a:tcPr marL="62797" marR="62797"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endParaRPr lang="en-CA" sz="1000">
                        <a:effectLst/>
                        <a:latin typeface="Calibri"/>
                      </a:endParaRPr>
                    </a:p>
                  </a:txBody>
                  <a:tcPr marL="62797" marR="62797"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nSpc>
                          <a:spcPct val="115000"/>
                        </a:lnSpc>
                        <a:spcAft>
                          <a:spcPts val="0"/>
                        </a:spcAft>
                      </a:pPr>
                      <a:r>
                        <a:rPr lang="en-CA" sz="1400" kern="1200" dirty="0">
                          <a:solidFill>
                            <a:srgbClr val="000000"/>
                          </a:solidFill>
                          <a:effectLst/>
                          <a:latin typeface="Arial"/>
                          <a:ea typeface="Times New Roman"/>
                          <a:cs typeface="Times New Roman"/>
                        </a:rPr>
                        <a:t>Signatories to the agreement after being involved throughout</a:t>
                      </a:r>
                      <a:endParaRPr lang="en-CA" sz="1000" dirty="0">
                        <a:effectLst/>
                        <a:latin typeface="Calibri"/>
                        <a:ea typeface="Calibri"/>
                        <a:cs typeface="Times New Roman"/>
                      </a:endParaRPr>
                    </a:p>
                  </a:txBody>
                  <a:tcPr marL="62797" marR="62797"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extLst>
                  <a:ext uri="{0D108BD9-81ED-4DB2-BD59-A6C34878D82A}">
                    <a16:rowId xmlns:a16="http://schemas.microsoft.com/office/drawing/2014/main" val="10005"/>
                  </a:ext>
                </a:extLst>
              </a:tr>
            </a:tbl>
          </a:graphicData>
        </a:graphic>
      </p:graphicFrame>
      <p:sp>
        <p:nvSpPr>
          <p:cNvPr id="5" name="Right Arrow 4"/>
          <p:cNvSpPr/>
          <p:nvPr/>
        </p:nvSpPr>
        <p:spPr>
          <a:xfrm>
            <a:off x="3581400" y="2057400"/>
            <a:ext cx="1171575" cy="481013"/>
          </a:xfrm>
          <a:prstGeom prst="rightArrow">
            <a:avLst/>
          </a:prstGeom>
          <a:solidFill>
            <a:schemeClr val="tx1">
              <a:lumMod val="75000"/>
            </a:schemeClr>
          </a:solidFill>
          <a:ln>
            <a:solidFill>
              <a:schemeClr val="tx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base">
              <a:lnSpc>
                <a:spcPct val="90000"/>
              </a:lnSpc>
              <a:spcBef>
                <a:spcPct val="0"/>
              </a:spcBef>
              <a:spcAft>
                <a:spcPct val="37000"/>
              </a:spcAft>
              <a:defRPr/>
            </a:pPr>
            <a:endParaRPr lang="en-CA">
              <a:solidFill>
                <a:srgbClr val="E5E5CC"/>
              </a:solidFill>
              <a:latin typeface="Arial"/>
            </a:endParaRPr>
          </a:p>
        </p:txBody>
      </p:sp>
      <p:sp>
        <p:nvSpPr>
          <p:cNvPr id="6" name="Right Arrow 5"/>
          <p:cNvSpPr/>
          <p:nvPr/>
        </p:nvSpPr>
        <p:spPr>
          <a:xfrm>
            <a:off x="3567892" y="2863151"/>
            <a:ext cx="1171575" cy="481013"/>
          </a:xfrm>
          <a:prstGeom prst="rightArrow">
            <a:avLst/>
          </a:prstGeom>
          <a:solidFill>
            <a:schemeClr val="tx1">
              <a:lumMod val="75000"/>
            </a:schemeClr>
          </a:solidFill>
          <a:ln>
            <a:solidFill>
              <a:schemeClr val="tx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base">
              <a:lnSpc>
                <a:spcPct val="90000"/>
              </a:lnSpc>
              <a:spcBef>
                <a:spcPct val="0"/>
              </a:spcBef>
              <a:spcAft>
                <a:spcPct val="37000"/>
              </a:spcAft>
              <a:defRPr/>
            </a:pPr>
            <a:endParaRPr lang="en-CA">
              <a:solidFill>
                <a:srgbClr val="E5E5CC"/>
              </a:solidFill>
              <a:latin typeface="Arial"/>
            </a:endParaRPr>
          </a:p>
        </p:txBody>
      </p:sp>
      <p:sp>
        <p:nvSpPr>
          <p:cNvPr id="7" name="Right Arrow 6"/>
          <p:cNvSpPr/>
          <p:nvPr/>
        </p:nvSpPr>
        <p:spPr>
          <a:xfrm>
            <a:off x="3574647" y="3657600"/>
            <a:ext cx="1171575" cy="481013"/>
          </a:xfrm>
          <a:prstGeom prst="rightArrow">
            <a:avLst/>
          </a:prstGeom>
          <a:solidFill>
            <a:schemeClr val="tx1">
              <a:lumMod val="75000"/>
            </a:schemeClr>
          </a:solidFill>
          <a:ln>
            <a:solidFill>
              <a:schemeClr val="tx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base">
              <a:lnSpc>
                <a:spcPct val="90000"/>
              </a:lnSpc>
              <a:spcBef>
                <a:spcPct val="0"/>
              </a:spcBef>
              <a:spcAft>
                <a:spcPct val="37000"/>
              </a:spcAft>
              <a:defRPr/>
            </a:pPr>
            <a:endParaRPr lang="en-CA">
              <a:solidFill>
                <a:srgbClr val="E5E5CC"/>
              </a:solidFill>
              <a:latin typeface="Arial"/>
            </a:endParaRPr>
          </a:p>
        </p:txBody>
      </p:sp>
      <p:sp>
        <p:nvSpPr>
          <p:cNvPr id="8" name="Right Arrow 7"/>
          <p:cNvSpPr/>
          <p:nvPr/>
        </p:nvSpPr>
        <p:spPr>
          <a:xfrm>
            <a:off x="3567894" y="4648200"/>
            <a:ext cx="1171575" cy="481013"/>
          </a:xfrm>
          <a:prstGeom prst="rightArrow">
            <a:avLst/>
          </a:prstGeom>
          <a:solidFill>
            <a:schemeClr val="tx1">
              <a:lumMod val="75000"/>
            </a:schemeClr>
          </a:solidFill>
          <a:ln>
            <a:solidFill>
              <a:schemeClr val="tx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base">
              <a:lnSpc>
                <a:spcPct val="90000"/>
              </a:lnSpc>
              <a:spcBef>
                <a:spcPct val="0"/>
              </a:spcBef>
              <a:spcAft>
                <a:spcPct val="37000"/>
              </a:spcAft>
              <a:defRPr/>
            </a:pPr>
            <a:endParaRPr lang="en-CA">
              <a:solidFill>
                <a:srgbClr val="E5E5CC"/>
              </a:solidFill>
              <a:latin typeface="Arial"/>
            </a:endParaRPr>
          </a:p>
        </p:txBody>
      </p:sp>
      <p:sp>
        <p:nvSpPr>
          <p:cNvPr id="9" name="Right Arrow 8"/>
          <p:cNvSpPr/>
          <p:nvPr/>
        </p:nvSpPr>
        <p:spPr>
          <a:xfrm>
            <a:off x="3567893" y="5334000"/>
            <a:ext cx="1171575" cy="481013"/>
          </a:xfrm>
          <a:prstGeom prst="rightArrow">
            <a:avLst/>
          </a:prstGeom>
          <a:solidFill>
            <a:schemeClr val="tx1">
              <a:lumMod val="75000"/>
            </a:schemeClr>
          </a:solidFill>
          <a:ln>
            <a:solidFill>
              <a:schemeClr val="tx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base">
              <a:lnSpc>
                <a:spcPct val="90000"/>
              </a:lnSpc>
              <a:spcBef>
                <a:spcPct val="0"/>
              </a:spcBef>
              <a:spcAft>
                <a:spcPct val="37000"/>
              </a:spcAft>
              <a:defRPr/>
            </a:pPr>
            <a:endParaRPr lang="en-CA">
              <a:solidFill>
                <a:srgbClr val="E5E5CC"/>
              </a:solidFill>
              <a:latin typeface="Arial"/>
            </a:endParaRPr>
          </a:p>
        </p:txBody>
      </p:sp>
    </p:spTree>
    <p:extLst>
      <p:ext uri="{BB962C8B-B14F-4D97-AF65-F5344CB8AC3E}">
        <p14:creationId xmlns:p14="http://schemas.microsoft.com/office/powerpoint/2010/main" val="302670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457200"/>
            <a:ext cx="8242300" cy="304800"/>
          </a:xfrm>
        </p:spPr>
        <p:txBody>
          <a:bodyPr/>
          <a:lstStyle/>
          <a:p>
            <a:r>
              <a:rPr lang="en-CA" sz="2800" dirty="0" smtClean="0"/>
              <a:t>ISC-Health Northern Region’s Structure</a:t>
            </a:r>
            <a:endParaRPr lang="en-US" sz="2800" dirty="0"/>
          </a:p>
        </p:txBody>
      </p:sp>
      <p:sp>
        <p:nvSpPr>
          <p:cNvPr id="3" name="Content Placeholder 2"/>
          <p:cNvSpPr>
            <a:spLocks noGrp="1"/>
          </p:cNvSpPr>
          <p:nvPr>
            <p:ph idx="1"/>
          </p:nvPr>
        </p:nvSpPr>
        <p:spPr>
          <a:xfrm>
            <a:off x="355064" y="990600"/>
            <a:ext cx="7861300" cy="4787900"/>
          </a:xfrm>
        </p:spPr>
        <p:txBody>
          <a:bodyPr/>
          <a:lstStyle/>
          <a:p>
            <a:pPr marL="0" lvl="0" indent="0">
              <a:buNone/>
            </a:pPr>
            <a:r>
              <a:rPr lang="en-CA" sz="2000" dirty="0" smtClean="0"/>
              <a:t>Approximately </a:t>
            </a:r>
            <a:r>
              <a:rPr lang="en-CA" sz="2000" dirty="0"/>
              <a:t>7</a:t>
            </a:r>
            <a:r>
              <a:rPr lang="en-CA" sz="2000" dirty="0" smtClean="0"/>
              <a:t>0 </a:t>
            </a:r>
            <a:r>
              <a:rPr lang="en-CA" sz="2000" dirty="0"/>
              <a:t>staff in three offices:</a:t>
            </a:r>
          </a:p>
          <a:p>
            <a:r>
              <a:rPr lang="en-CA" sz="2000" u="sng" dirty="0"/>
              <a:t>Ottawa Office: </a:t>
            </a:r>
            <a:r>
              <a:rPr lang="en-CA" sz="2000" dirty="0"/>
              <a:t>Regional Executive’s Office, Policy, Non-Insured Health Benefits (NIHB), Community-based Programs, Corporate and Financial Services.</a:t>
            </a:r>
          </a:p>
          <a:p>
            <a:r>
              <a:rPr lang="en-CA" sz="2000" u="sng" dirty="0"/>
              <a:t>Whitehorse Office </a:t>
            </a:r>
            <a:r>
              <a:rPr lang="en-CA" sz="2000" dirty="0"/>
              <a:t>(co-located with the Public Health Agency of Canada): NIHB Medical Travel Call Centre, Indian Residential Schools </a:t>
            </a:r>
            <a:r>
              <a:rPr lang="en-CA" sz="2000" dirty="0" smtClean="0"/>
              <a:t>Resolution Health Support Program (pan-territorial</a:t>
            </a:r>
            <a:r>
              <a:rPr lang="en-CA" sz="2000" dirty="0"/>
              <a:t>), Dental Clinic and Community-based Programs for Yukon. </a:t>
            </a:r>
          </a:p>
          <a:p>
            <a:r>
              <a:rPr lang="en-CA" sz="2000" u="sng" dirty="0"/>
              <a:t>Yellowknife Office: </a:t>
            </a:r>
            <a:r>
              <a:rPr lang="en-CA" sz="2000" dirty="0"/>
              <a:t>Community-based Programs for Nunavut and the Northwest Territories, Climate Change and Health Adaptation Program, and </a:t>
            </a:r>
            <a:r>
              <a:rPr lang="en-CA" sz="2000" dirty="0" smtClean="0"/>
              <a:t>Northwest Territories </a:t>
            </a:r>
            <a:r>
              <a:rPr lang="en-CA" sz="2000" dirty="0"/>
              <a:t>Policy. </a:t>
            </a:r>
          </a:p>
          <a:p>
            <a:pPr marL="0" lvl="0" indent="0">
              <a:buNone/>
            </a:pPr>
            <a:endParaRPr lang="en-CA" sz="2000" dirty="0"/>
          </a:p>
        </p:txBody>
      </p:sp>
    </p:spTree>
    <p:extLst>
      <p:ext uri="{BB962C8B-B14F-4D97-AF65-F5344CB8AC3E}">
        <p14:creationId xmlns:p14="http://schemas.microsoft.com/office/powerpoint/2010/main" val="635440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68300" y="756053"/>
            <a:ext cx="8429485" cy="3773205"/>
            <a:chOff x="372119" y="761215"/>
            <a:chExt cx="8429485" cy="3773205"/>
          </a:xfrm>
        </p:grpSpPr>
        <p:sp>
          <p:nvSpPr>
            <p:cNvPr id="12" name="Freeform 11"/>
            <p:cNvSpPr/>
            <p:nvPr/>
          </p:nvSpPr>
          <p:spPr>
            <a:xfrm>
              <a:off x="3391031" y="761215"/>
              <a:ext cx="2118526" cy="980275"/>
            </a:xfrm>
            <a:custGeom>
              <a:avLst/>
              <a:gdLst>
                <a:gd name="connsiteX0" fmla="*/ 0 w 2118526"/>
                <a:gd name="connsiteY0" fmla="*/ 98028 h 980275"/>
                <a:gd name="connsiteX1" fmla="*/ 98028 w 2118526"/>
                <a:gd name="connsiteY1" fmla="*/ 0 h 980275"/>
                <a:gd name="connsiteX2" fmla="*/ 2020499 w 2118526"/>
                <a:gd name="connsiteY2" fmla="*/ 0 h 980275"/>
                <a:gd name="connsiteX3" fmla="*/ 2118527 w 2118526"/>
                <a:gd name="connsiteY3" fmla="*/ 98028 h 980275"/>
                <a:gd name="connsiteX4" fmla="*/ 2118526 w 2118526"/>
                <a:gd name="connsiteY4" fmla="*/ 882248 h 980275"/>
                <a:gd name="connsiteX5" fmla="*/ 2020498 w 2118526"/>
                <a:gd name="connsiteY5" fmla="*/ 980276 h 980275"/>
                <a:gd name="connsiteX6" fmla="*/ 98028 w 2118526"/>
                <a:gd name="connsiteY6" fmla="*/ 980275 h 980275"/>
                <a:gd name="connsiteX7" fmla="*/ 0 w 2118526"/>
                <a:gd name="connsiteY7" fmla="*/ 882247 h 980275"/>
                <a:gd name="connsiteX8" fmla="*/ 0 w 2118526"/>
                <a:gd name="connsiteY8" fmla="*/ 98028 h 98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8526" h="980275">
                  <a:moveTo>
                    <a:pt x="0" y="98028"/>
                  </a:moveTo>
                  <a:cubicBezTo>
                    <a:pt x="0" y="43889"/>
                    <a:pt x="43889" y="0"/>
                    <a:pt x="98028" y="0"/>
                  </a:cubicBezTo>
                  <a:lnTo>
                    <a:pt x="2020499" y="0"/>
                  </a:lnTo>
                  <a:cubicBezTo>
                    <a:pt x="2074638" y="0"/>
                    <a:pt x="2118527" y="43889"/>
                    <a:pt x="2118527" y="98028"/>
                  </a:cubicBezTo>
                  <a:cubicBezTo>
                    <a:pt x="2118527" y="359435"/>
                    <a:pt x="2118526" y="620841"/>
                    <a:pt x="2118526" y="882248"/>
                  </a:cubicBezTo>
                  <a:cubicBezTo>
                    <a:pt x="2118526" y="936387"/>
                    <a:pt x="2074637" y="980276"/>
                    <a:pt x="2020498" y="980276"/>
                  </a:cubicBezTo>
                  <a:lnTo>
                    <a:pt x="98028" y="980275"/>
                  </a:lnTo>
                  <a:cubicBezTo>
                    <a:pt x="43889" y="980275"/>
                    <a:pt x="0" y="936386"/>
                    <a:pt x="0" y="882247"/>
                  </a:cubicBezTo>
                  <a:lnTo>
                    <a:pt x="0" y="98028"/>
                  </a:lnTo>
                  <a:close/>
                </a:path>
              </a:pathLst>
            </a:custGeom>
            <a:solidFill>
              <a:srgbClr val="EBB191"/>
            </a:solidFill>
            <a:scene3d>
              <a:camera prst="orthographicFront"/>
              <a:lightRig rig="flat" dir="t"/>
            </a:scene3d>
            <a:sp3d prstMaterial="dkEdge">
              <a:bevelT w="8200" h="38100"/>
            </a:sp3d>
          </p:spPr>
          <p:style>
            <a:lnRef idx="1">
              <a:schemeClr val="accent1"/>
            </a:lnRef>
            <a:fillRef idx="2">
              <a:schemeClr val="accent1"/>
            </a:fillRef>
            <a:effectRef idx="1">
              <a:schemeClr val="accent1"/>
            </a:effectRef>
            <a:fontRef idx="minor">
              <a:schemeClr val="dk1"/>
            </a:fontRef>
          </p:style>
          <p:txBody>
            <a:bodyPr spcFirstLastPara="0" vert="horz" wrap="square" lIns="70621" tIns="70621" rIns="70621" bIns="70621" numCol="1" spcCol="1270" anchor="ctr" anchorCtr="0">
              <a:noAutofit/>
            </a:bodyPr>
            <a:lstStyle/>
            <a:p>
              <a:pPr lvl="0" algn="ctr" defTabSz="488950">
                <a:lnSpc>
                  <a:spcPct val="90000"/>
                </a:lnSpc>
                <a:spcBef>
                  <a:spcPct val="0"/>
                </a:spcBef>
                <a:spcAft>
                  <a:spcPct val="35000"/>
                </a:spcAft>
              </a:pPr>
              <a:r>
                <a:rPr lang="en-CA" sz="1100" u="none" kern="1200" dirty="0" smtClean="0">
                  <a:hlinkClick r:id="rId3" action="ppaction://hlinksldjump"/>
                </a:rPr>
                <a:t>REGIONAL EXECUTIVE</a:t>
              </a:r>
              <a:br>
                <a:rPr lang="en-CA" sz="1100" u="none" kern="1200" dirty="0" smtClean="0">
                  <a:hlinkClick r:id="rId3" action="ppaction://hlinksldjump"/>
                </a:rPr>
              </a:br>
              <a:r>
                <a:rPr lang="en-CA" sz="1100" u="none" kern="1200" dirty="0" smtClean="0">
                  <a:hlinkClick r:id="rId3" action="ppaction://hlinksldjump"/>
                </a:rPr>
                <a:t> </a:t>
              </a:r>
              <a:br>
                <a:rPr lang="en-CA" sz="1100" u="none" kern="1200" dirty="0" smtClean="0">
                  <a:hlinkClick r:id="rId3" action="ppaction://hlinksldjump"/>
                </a:rPr>
              </a:br>
              <a:r>
                <a:rPr lang="en-CA" sz="1100" b="1" u="none" kern="1200" dirty="0" smtClean="0">
                  <a:hlinkClick r:id="rId3" action="ppaction://hlinksldjump"/>
                </a:rPr>
                <a:t>Louis Dumulon</a:t>
              </a:r>
              <a:r>
                <a:rPr lang="en-CA" sz="1100" u="none" kern="1200" dirty="0" smtClean="0">
                  <a:hlinkClick r:id="rId3" action="ppaction://hlinksldjump"/>
                </a:rPr>
                <a:t/>
              </a:r>
              <a:br>
                <a:rPr lang="en-CA" sz="1100" u="none" kern="1200" dirty="0" smtClean="0">
                  <a:hlinkClick r:id="rId3" action="ppaction://hlinksldjump"/>
                </a:rPr>
              </a:br>
              <a:r>
                <a:rPr lang="en-CA" sz="1100" u="none" kern="1200" dirty="0" smtClean="0">
                  <a:hlinkClick r:id="rId3" action="ppaction://hlinksldjump"/>
                </a:rPr>
                <a:t>613-946-8104</a:t>
              </a:r>
              <a:r>
                <a:rPr lang="en-CA" sz="1100" u="none" kern="1200" dirty="0" smtClean="0"/>
                <a:t/>
              </a:r>
              <a:br>
                <a:rPr lang="en-CA" sz="1100" u="none" kern="1200" dirty="0" smtClean="0"/>
              </a:br>
              <a:r>
                <a:rPr lang="en-CA" sz="1100" u="none" kern="1200" dirty="0" smtClean="0"/>
                <a:t>louis.dumulon@canada.ca</a:t>
              </a:r>
              <a:endParaRPr lang="en-CA" sz="1100" u="none" kern="1200" dirty="0"/>
            </a:p>
          </p:txBody>
        </p:sp>
        <p:sp>
          <p:nvSpPr>
            <p:cNvPr id="14" name="Freeform 13"/>
            <p:cNvSpPr/>
            <p:nvPr/>
          </p:nvSpPr>
          <p:spPr>
            <a:xfrm>
              <a:off x="2693276" y="2135345"/>
              <a:ext cx="2088721" cy="980275"/>
            </a:xfrm>
            <a:custGeom>
              <a:avLst/>
              <a:gdLst>
                <a:gd name="connsiteX0" fmla="*/ 0 w 2088721"/>
                <a:gd name="connsiteY0" fmla="*/ 98028 h 980275"/>
                <a:gd name="connsiteX1" fmla="*/ 98028 w 2088721"/>
                <a:gd name="connsiteY1" fmla="*/ 0 h 980275"/>
                <a:gd name="connsiteX2" fmla="*/ 1990694 w 2088721"/>
                <a:gd name="connsiteY2" fmla="*/ 0 h 980275"/>
                <a:gd name="connsiteX3" fmla="*/ 2088722 w 2088721"/>
                <a:gd name="connsiteY3" fmla="*/ 98028 h 980275"/>
                <a:gd name="connsiteX4" fmla="*/ 2088721 w 2088721"/>
                <a:gd name="connsiteY4" fmla="*/ 882248 h 980275"/>
                <a:gd name="connsiteX5" fmla="*/ 1990693 w 2088721"/>
                <a:gd name="connsiteY5" fmla="*/ 980276 h 980275"/>
                <a:gd name="connsiteX6" fmla="*/ 98028 w 2088721"/>
                <a:gd name="connsiteY6" fmla="*/ 980275 h 980275"/>
                <a:gd name="connsiteX7" fmla="*/ 0 w 2088721"/>
                <a:gd name="connsiteY7" fmla="*/ 882247 h 980275"/>
                <a:gd name="connsiteX8" fmla="*/ 0 w 2088721"/>
                <a:gd name="connsiteY8" fmla="*/ 98028 h 98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8721" h="980275">
                  <a:moveTo>
                    <a:pt x="0" y="98028"/>
                  </a:moveTo>
                  <a:cubicBezTo>
                    <a:pt x="0" y="43889"/>
                    <a:pt x="43889" y="0"/>
                    <a:pt x="98028" y="0"/>
                  </a:cubicBezTo>
                  <a:lnTo>
                    <a:pt x="1990694" y="0"/>
                  </a:lnTo>
                  <a:cubicBezTo>
                    <a:pt x="2044833" y="0"/>
                    <a:pt x="2088722" y="43889"/>
                    <a:pt x="2088722" y="98028"/>
                  </a:cubicBezTo>
                  <a:cubicBezTo>
                    <a:pt x="2088722" y="359435"/>
                    <a:pt x="2088721" y="620841"/>
                    <a:pt x="2088721" y="882248"/>
                  </a:cubicBezTo>
                  <a:cubicBezTo>
                    <a:pt x="2088721" y="936387"/>
                    <a:pt x="2044832" y="980276"/>
                    <a:pt x="1990693" y="980276"/>
                  </a:cubicBezTo>
                  <a:lnTo>
                    <a:pt x="98028" y="980275"/>
                  </a:lnTo>
                  <a:cubicBezTo>
                    <a:pt x="43889" y="980275"/>
                    <a:pt x="0" y="936386"/>
                    <a:pt x="0" y="882247"/>
                  </a:cubicBezTo>
                  <a:lnTo>
                    <a:pt x="0" y="98028"/>
                  </a:lnTo>
                  <a:close/>
                </a:path>
              </a:pathLst>
            </a:custGeom>
            <a:solidFill>
              <a:srgbClr val="CCCCFF"/>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0621" tIns="70621" rIns="70621" bIns="70621" numCol="1" spcCol="1270" anchor="ctr" anchorCtr="0">
              <a:noAutofit/>
            </a:bodyPr>
            <a:lstStyle/>
            <a:p>
              <a:pPr lvl="0" algn="ctr" defTabSz="488950">
                <a:lnSpc>
                  <a:spcPct val="90000"/>
                </a:lnSpc>
                <a:spcBef>
                  <a:spcPct val="0"/>
                </a:spcBef>
                <a:spcAft>
                  <a:spcPct val="35000"/>
                </a:spcAft>
              </a:pPr>
              <a:r>
                <a:rPr lang="en-CA" sz="1100" u="none" kern="1200" smtClean="0">
                  <a:hlinkClick r:id="rId4" action="ppaction://hlinksldjump"/>
                </a:rPr>
                <a:t>REGIONAL DIRECTOR, OPERATIONS</a:t>
              </a:r>
              <a:br>
                <a:rPr lang="en-CA" sz="1100" u="none" kern="1200" smtClean="0">
                  <a:hlinkClick r:id="rId4" action="ppaction://hlinksldjump"/>
                </a:rPr>
              </a:br>
              <a:r>
                <a:rPr lang="en-CA" sz="1100" u="none" kern="1200" smtClean="0">
                  <a:hlinkClick r:id="rId4" action="ppaction://hlinksldjump"/>
                </a:rPr>
                <a:t/>
              </a:r>
              <a:br>
                <a:rPr lang="en-CA" sz="1100" u="none" kern="1200" smtClean="0">
                  <a:hlinkClick r:id="rId4" action="ppaction://hlinksldjump"/>
                </a:rPr>
              </a:br>
              <a:r>
                <a:rPr lang="en-CA" sz="1100" b="1" u="none" kern="1200" smtClean="0">
                  <a:hlinkClick r:id="rId4" action="ppaction://hlinksldjump"/>
                </a:rPr>
                <a:t>Heather MacPhail</a:t>
              </a:r>
              <a:r>
                <a:rPr lang="en-CA" sz="1100" u="none" kern="1200" smtClean="0">
                  <a:hlinkClick r:id="rId4" action="ppaction://hlinksldjump"/>
                </a:rPr>
                <a:t/>
              </a:r>
              <a:br>
                <a:rPr lang="en-CA" sz="1100" u="none" kern="1200" smtClean="0">
                  <a:hlinkClick r:id="rId4" action="ppaction://hlinksldjump"/>
                </a:rPr>
              </a:br>
              <a:r>
                <a:rPr lang="en-CA" sz="1100" u="none" kern="1200" smtClean="0">
                  <a:hlinkClick r:id="rId4" action="ppaction://hlinksldjump"/>
                </a:rPr>
                <a:t>613-946-0909</a:t>
              </a:r>
              <a:r>
                <a:rPr lang="en-CA" sz="1100" u="none" kern="1200" smtClean="0"/>
                <a:t/>
              </a:r>
              <a:br>
                <a:rPr lang="en-CA" sz="1100" u="none" kern="1200" smtClean="0"/>
              </a:br>
              <a:r>
                <a:rPr lang="en-CA" sz="1100" u="none" kern="1200" smtClean="0">
                  <a:solidFill>
                    <a:srgbClr val="000000"/>
                  </a:solidFill>
                </a:rPr>
                <a:t>heather.macphail@canada.ca</a:t>
              </a:r>
              <a:endParaRPr lang="en-CA" sz="1100" u="none" kern="1200" dirty="0">
                <a:solidFill>
                  <a:srgbClr val="000000"/>
                </a:solidFill>
              </a:endParaRPr>
            </a:p>
          </p:txBody>
        </p:sp>
        <p:sp>
          <p:nvSpPr>
            <p:cNvPr id="16" name="Freeform 15"/>
            <p:cNvSpPr/>
            <p:nvPr/>
          </p:nvSpPr>
          <p:spPr>
            <a:xfrm>
              <a:off x="372119" y="3505985"/>
              <a:ext cx="2070100" cy="1028435"/>
            </a:xfrm>
            <a:custGeom>
              <a:avLst/>
              <a:gdLst>
                <a:gd name="connsiteX0" fmla="*/ 0 w 1945252"/>
                <a:gd name="connsiteY0" fmla="*/ 102844 h 1028435"/>
                <a:gd name="connsiteX1" fmla="*/ 102844 w 1945252"/>
                <a:gd name="connsiteY1" fmla="*/ 0 h 1028435"/>
                <a:gd name="connsiteX2" fmla="*/ 1842409 w 1945252"/>
                <a:gd name="connsiteY2" fmla="*/ 0 h 1028435"/>
                <a:gd name="connsiteX3" fmla="*/ 1945253 w 1945252"/>
                <a:gd name="connsiteY3" fmla="*/ 102844 h 1028435"/>
                <a:gd name="connsiteX4" fmla="*/ 1945252 w 1945252"/>
                <a:gd name="connsiteY4" fmla="*/ 925592 h 1028435"/>
                <a:gd name="connsiteX5" fmla="*/ 1842408 w 1945252"/>
                <a:gd name="connsiteY5" fmla="*/ 1028436 h 1028435"/>
                <a:gd name="connsiteX6" fmla="*/ 102844 w 1945252"/>
                <a:gd name="connsiteY6" fmla="*/ 1028435 h 1028435"/>
                <a:gd name="connsiteX7" fmla="*/ 0 w 1945252"/>
                <a:gd name="connsiteY7" fmla="*/ 925591 h 1028435"/>
                <a:gd name="connsiteX8" fmla="*/ 0 w 1945252"/>
                <a:gd name="connsiteY8" fmla="*/ 102844 h 1028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5252" h="1028435">
                  <a:moveTo>
                    <a:pt x="0" y="102844"/>
                  </a:moveTo>
                  <a:cubicBezTo>
                    <a:pt x="0" y="46045"/>
                    <a:pt x="46045" y="0"/>
                    <a:pt x="102844" y="0"/>
                  </a:cubicBezTo>
                  <a:lnTo>
                    <a:pt x="1842409" y="0"/>
                  </a:lnTo>
                  <a:cubicBezTo>
                    <a:pt x="1899208" y="0"/>
                    <a:pt x="1945253" y="46045"/>
                    <a:pt x="1945253" y="102844"/>
                  </a:cubicBezTo>
                  <a:cubicBezTo>
                    <a:pt x="1945253" y="377093"/>
                    <a:pt x="1945252" y="651343"/>
                    <a:pt x="1945252" y="925592"/>
                  </a:cubicBezTo>
                  <a:cubicBezTo>
                    <a:pt x="1945252" y="982391"/>
                    <a:pt x="1899207" y="1028436"/>
                    <a:pt x="1842408" y="1028436"/>
                  </a:cubicBezTo>
                  <a:lnTo>
                    <a:pt x="102844" y="1028435"/>
                  </a:lnTo>
                  <a:cubicBezTo>
                    <a:pt x="46045" y="1028435"/>
                    <a:pt x="0" y="982390"/>
                    <a:pt x="0" y="925591"/>
                  </a:cubicBezTo>
                  <a:lnTo>
                    <a:pt x="0" y="102844"/>
                  </a:lnTo>
                  <a:close/>
                </a:path>
              </a:pathLst>
            </a:custGeom>
            <a:solidFill>
              <a:srgbClr val="9AD6AD"/>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32" tIns="72032" rIns="72032" bIns="72032" numCol="1" spcCol="1270" anchor="ctr" anchorCtr="0">
              <a:noAutofit/>
            </a:bodyPr>
            <a:lstStyle/>
            <a:p>
              <a:pPr lvl="0" algn="ctr" defTabSz="488950">
                <a:lnSpc>
                  <a:spcPct val="90000"/>
                </a:lnSpc>
                <a:spcBef>
                  <a:spcPct val="0"/>
                </a:spcBef>
                <a:spcAft>
                  <a:spcPct val="35000"/>
                </a:spcAft>
              </a:pPr>
              <a:r>
                <a:rPr lang="en-CA" sz="1100" b="0" i="1" u="none" kern="1200" dirty="0" smtClean="0">
                  <a:hlinkClick r:id="rId4" action="ppaction://hlinksldjump"/>
                </a:rPr>
                <a:t>Ottawa</a:t>
              </a:r>
              <a:br>
                <a:rPr lang="en-CA" sz="1100" b="0" i="1" u="none" kern="1200" dirty="0" smtClean="0">
                  <a:hlinkClick r:id="rId4" action="ppaction://hlinksldjump"/>
                </a:rPr>
              </a:br>
              <a:r>
                <a:rPr lang="en-CA" sz="1100" u="none" kern="1200" dirty="0" smtClean="0">
                  <a:hlinkClick r:id="rId4" action="ppaction://hlinksldjump"/>
                </a:rPr>
                <a:t>REGIONAL DIRECTOR, NIHB</a:t>
              </a:r>
              <a:br>
                <a:rPr lang="en-CA" sz="1100" u="none" kern="1200" dirty="0" smtClean="0">
                  <a:hlinkClick r:id="rId4" action="ppaction://hlinksldjump"/>
                </a:rPr>
              </a:br>
              <a:r>
                <a:rPr lang="en-CA" sz="1100" u="none" kern="1200" dirty="0" smtClean="0">
                  <a:hlinkClick r:id="rId4" action="ppaction://hlinksldjump"/>
                </a:rPr>
                <a:t/>
              </a:r>
              <a:br>
                <a:rPr lang="en-CA" sz="1100" u="none" kern="1200" dirty="0" smtClean="0">
                  <a:hlinkClick r:id="rId4" action="ppaction://hlinksldjump"/>
                </a:rPr>
              </a:br>
              <a:r>
                <a:rPr lang="en-CA" sz="1100" b="1" dirty="0" smtClean="0">
                  <a:hlinkClick r:id="rId4" action="ppaction://hlinksldjump"/>
                </a:rPr>
                <a:t>Rachel Levasseur</a:t>
              </a:r>
              <a:r>
                <a:rPr lang="en-CA" sz="1100" b="1" u="none" kern="1200" dirty="0" smtClean="0">
                  <a:hlinkClick r:id="rId4" action="ppaction://hlinksldjump"/>
                </a:rPr>
                <a:t> </a:t>
              </a:r>
              <a:r>
                <a:rPr lang="en-CA" sz="1100" u="none" kern="1200" dirty="0" smtClean="0">
                  <a:hlinkClick r:id="rId4" action="ppaction://hlinksldjump"/>
                </a:rPr>
                <a:t/>
              </a:r>
              <a:br>
                <a:rPr lang="en-CA" sz="1100" u="none" kern="1200" dirty="0" smtClean="0">
                  <a:hlinkClick r:id="rId4" action="ppaction://hlinksldjump"/>
                </a:rPr>
              </a:br>
              <a:r>
                <a:rPr lang="en-CA" sz="1100" u="none" kern="1200" dirty="0" smtClean="0">
                  <a:hlinkClick r:id="rId4" action="ppaction://hlinksldjump"/>
                </a:rPr>
                <a:t>613-946-6889</a:t>
              </a:r>
              <a:r>
                <a:rPr lang="en-CA" sz="1100" u="none" kern="1200" dirty="0" smtClean="0"/>
                <a:t/>
              </a:r>
              <a:br>
                <a:rPr lang="en-CA" sz="1100" u="none" kern="1200" dirty="0" smtClean="0"/>
              </a:br>
              <a:r>
                <a:rPr lang="en-CA" sz="1100" dirty="0" smtClean="0"/>
                <a:t>rachel</a:t>
              </a:r>
              <a:r>
                <a:rPr lang="en-CA" sz="1100" u="none" kern="1200" dirty="0" smtClean="0"/>
                <a:t>.levasseur@canada.ca</a:t>
              </a:r>
              <a:endParaRPr lang="en-CA" sz="1100" u="none" kern="1200" dirty="0"/>
            </a:p>
          </p:txBody>
        </p:sp>
        <p:sp>
          <p:nvSpPr>
            <p:cNvPr id="18" name="Freeform 17"/>
            <p:cNvSpPr/>
            <p:nvPr/>
          </p:nvSpPr>
          <p:spPr>
            <a:xfrm>
              <a:off x="2758496" y="3505985"/>
              <a:ext cx="1670785" cy="1028435"/>
            </a:xfrm>
            <a:custGeom>
              <a:avLst/>
              <a:gdLst>
                <a:gd name="connsiteX0" fmla="*/ 0 w 1670785"/>
                <a:gd name="connsiteY0" fmla="*/ 102844 h 1028435"/>
                <a:gd name="connsiteX1" fmla="*/ 102844 w 1670785"/>
                <a:gd name="connsiteY1" fmla="*/ 0 h 1028435"/>
                <a:gd name="connsiteX2" fmla="*/ 1567942 w 1670785"/>
                <a:gd name="connsiteY2" fmla="*/ 0 h 1028435"/>
                <a:gd name="connsiteX3" fmla="*/ 1670786 w 1670785"/>
                <a:gd name="connsiteY3" fmla="*/ 102844 h 1028435"/>
                <a:gd name="connsiteX4" fmla="*/ 1670785 w 1670785"/>
                <a:gd name="connsiteY4" fmla="*/ 925592 h 1028435"/>
                <a:gd name="connsiteX5" fmla="*/ 1567941 w 1670785"/>
                <a:gd name="connsiteY5" fmla="*/ 1028436 h 1028435"/>
                <a:gd name="connsiteX6" fmla="*/ 102844 w 1670785"/>
                <a:gd name="connsiteY6" fmla="*/ 1028435 h 1028435"/>
                <a:gd name="connsiteX7" fmla="*/ 0 w 1670785"/>
                <a:gd name="connsiteY7" fmla="*/ 925591 h 1028435"/>
                <a:gd name="connsiteX8" fmla="*/ 0 w 1670785"/>
                <a:gd name="connsiteY8" fmla="*/ 102844 h 1028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0785" h="1028435">
                  <a:moveTo>
                    <a:pt x="0" y="102844"/>
                  </a:moveTo>
                  <a:cubicBezTo>
                    <a:pt x="0" y="46045"/>
                    <a:pt x="46045" y="0"/>
                    <a:pt x="102844" y="0"/>
                  </a:cubicBezTo>
                  <a:lnTo>
                    <a:pt x="1567942" y="0"/>
                  </a:lnTo>
                  <a:cubicBezTo>
                    <a:pt x="1624741" y="0"/>
                    <a:pt x="1670786" y="46045"/>
                    <a:pt x="1670786" y="102844"/>
                  </a:cubicBezTo>
                  <a:cubicBezTo>
                    <a:pt x="1670786" y="377093"/>
                    <a:pt x="1670785" y="651343"/>
                    <a:pt x="1670785" y="925592"/>
                  </a:cubicBezTo>
                  <a:cubicBezTo>
                    <a:pt x="1670785" y="982391"/>
                    <a:pt x="1624740" y="1028436"/>
                    <a:pt x="1567941" y="1028436"/>
                  </a:cubicBezTo>
                  <a:lnTo>
                    <a:pt x="102844" y="1028435"/>
                  </a:lnTo>
                  <a:cubicBezTo>
                    <a:pt x="46045" y="1028435"/>
                    <a:pt x="0" y="982390"/>
                    <a:pt x="0" y="925591"/>
                  </a:cubicBezTo>
                  <a:lnTo>
                    <a:pt x="0" y="102844"/>
                  </a:lnTo>
                  <a:close/>
                </a:path>
              </a:pathLst>
            </a:custGeom>
            <a:solidFill>
              <a:srgbClr val="9AD6AD"/>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32" tIns="72032" rIns="72032" bIns="72032" numCol="1" spcCol="1270" anchor="ctr" anchorCtr="0">
              <a:noAutofit/>
            </a:bodyPr>
            <a:lstStyle/>
            <a:p>
              <a:pPr lvl="0" algn="ctr" defTabSz="488950">
                <a:lnSpc>
                  <a:spcPct val="90000"/>
                </a:lnSpc>
                <a:spcBef>
                  <a:spcPct val="0"/>
                </a:spcBef>
                <a:spcAft>
                  <a:spcPct val="35000"/>
                </a:spcAft>
              </a:pPr>
              <a:r>
                <a:rPr lang="en-CA" sz="1100" b="0" i="1" u="none" kern="1200" dirty="0" smtClean="0">
                  <a:hlinkClick r:id="rId4" action="ppaction://hlinksldjump"/>
                </a:rPr>
                <a:t>Yellowknife</a:t>
              </a:r>
              <a:br>
                <a:rPr lang="en-CA" sz="1100" b="0" i="1" u="none" kern="1200" dirty="0" smtClean="0">
                  <a:hlinkClick r:id="rId4" action="ppaction://hlinksldjump"/>
                </a:rPr>
              </a:br>
              <a:r>
                <a:rPr lang="en-CA" sz="1100" u="none" kern="1200" dirty="0" smtClean="0">
                  <a:hlinkClick r:id="rId4" action="ppaction://hlinksldjump"/>
                </a:rPr>
                <a:t>SENIOR MANAGER –PROGRAMS</a:t>
              </a:r>
              <a:br>
                <a:rPr lang="en-CA" sz="1100" u="none" kern="1200" dirty="0" smtClean="0">
                  <a:hlinkClick r:id="rId4" action="ppaction://hlinksldjump"/>
                </a:rPr>
              </a:br>
              <a:r>
                <a:rPr lang="en-CA" sz="1100" u="none" kern="1200" dirty="0" smtClean="0"/>
                <a:t/>
              </a:r>
              <a:br>
                <a:rPr lang="en-CA" sz="1100" u="none" kern="1200" dirty="0" smtClean="0"/>
              </a:br>
              <a:r>
                <a:rPr lang="en-CA" sz="1100" b="1" u="none" kern="1200" dirty="0" smtClean="0">
                  <a:hlinkClick r:id="rId4" action="ppaction://hlinksldjump"/>
                </a:rPr>
                <a:t>Sharon Low</a:t>
              </a:r>
              <a:r>
                <a:rPr lang="en-CA" sz="1100" u="none" kern="1200" dirty="0" smtClean="0">
                  <a:hlinkClick r:id="rId4" action="ppaction://hlinksldjump"/>
                </a:rPr>
                <a:t/>
              </a:r>
              <a:br>
                <a:rPr lang="en-CA" sz="1100" u="none" kern="1200" dirty="0" smtClean="0">
                  <a:hlinkClick r:id="rId4" action="ppaction://hlinksldjump"/>
                </a:rPr>
              </a:br>
              <a:r>
                <a:rPr lang="en-CA" sz="1100" u="none" kern="1200" dirty="0" smtClean="0">
                  <a:hlinkClick r:id="rId4" action="ppaction://hlinksldjump"/>
                </a:rPr>
                <a:t>867-766-8413</a:t>
              </a:r>
              <a:r>
                <a:rPr lang="en-CA" sz="1100" u="none" kern="1200" dirty="0" smtClean="0"/>
                <a:t/>
              </a:r>
              <a:br>
                <a:rPr lang="en-CA" sz="1100" u="none" kern="1200" dirty="0" smtClean="0"/>
              </a:br>
              <a:r>
                <a:rPr lang="en-CA" sz="1100" u="none" kern="1200" dirty="0" smtClean="0"/>
                <a:t>sharon.low@canada.ca</a:t>
              </a:r>
              <a:endParaRPr lang="en-CA" sz="1100" u="none" kern="1200" dirty="0"/>
            </a:p>
          </p:txBody>
        </p:sp>
        <p:sp>
          <p:nvSpPr>
            <p:cNvPr id="20" name="Freeform 19"/>
            <p:cNvSpPr/>
            <p:nvPr/>
          </p:nvSpPr>
          <p:spPr>
            <a:xfrm>
              <a:off x="4876801" y="3505201"/>
              <a:ext cx="1773596" cy="989813"/>
            </a:xfrm>
            <a:custGeom>
              <a:avLst/>
              <a:gdLst>
                <a:gd name="connsiteX0" fmla="*/ 0 w 1773596"/>
                <a:gd name="connsiteY0" fmla="*/ 98981 h 989813"/>
                <a:gd name="connsiteX1" fmla="*/ 98981 w 1773596"/>
                <a:gd name="connsiteY1" fmla="*/ 0 h 989813"/>
                <a:gd name="connsiteX2" fmla="*/ 1674615 w 1773596"/>
                <a:gd name="connsiteY2" fmla="*/ 0 h 989813"/>
                <a:gd name="connsiteX3" fmla="*/ 1773596 w 1773596"/>
                <a:gd name="connsiteY3" fmla="*/ 98981 h 989813"/>
                <a:gd name="connsiteX4" fmla="*/ 1773596 w 1773596"/>
                <a:gd name="connsiteY4" fmla="*/ 890832 h 989813"/>
                <a:gd name="connsiteX5" fmla="*/ 1674615 w 1773596"/>
                <a:gd name="connsiteY5" fmla="*/ 989813 h 989813"/>
                <a:gd name="connsiteX6" fmla="*/ 98981 w 1773596"/>
                <a:gd name="connsiteY6" fmla="*/ 989813 h 989813"/>
                <a:gd name="connsiteX7" fmla="*/ 0 w 1773596"/>
                <a:gd name="connsiteY7" fmla="*/ 890832 h 989813"/>
                <a:gd name="connsiteX8" fmla="*/ 0 w 1773596"/>
                <a:gd name="connsiteY8" fmla="*/ 98981 h 98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596" h="989813">
                  <a:moveTo>
                    <a:pt x="0" y="98981"/>
                  </a:moveTo>
                  <a:cubicBezTo>
                    <a:pt x="0" y="44315"/>
                    <a:pt x="44315" y="0"/>
                    <a:pt x="98981" y="0"/>
                  </a:cubicBezTo>
                  <a:lnTo>
                    <a:pt x="1674615" y="0"/>
                  </a:lnTo>
                  <a:cubicBezTo>
                    <a:pt x="1729281" y="0"/>
                    <a:pt x="1773596" y="44315"/>
                    <a:pt x="1773596" y="98981"/>
                  </a:cubicBezTo>
                  <a:lnTo>
                    <a:pt x="1773596" y="890832"/>
                  </a:lnTo>
                  <a:cubicBezTo>
                    <a:pt x="1773596" y="945498"/>
                    <a:pt x="1729281" y="989813"/>
                    <a:pt x="1674615" y="989813"/>
                  </a:cubicBezTo>
                  <a:lnTo>
                    <a:pt x="98981" y="989813"/>
                  </a:lnTo>
                  <a:cubicBezTo>
                    <a:pt x="44315" y="989813"/>
                    <a:pt x="0" y="945498"/>
                    <a:pt x="0" y="890832"/>
                  </a:cubicBezTo>
                  <a:lnTo>
                    <a:pt x="0" y="98981"/>
                  </a:lnTo>
                  <a:close/>
                </a:path>
              </a:pathLst>
            </a:custGeom>
            <a:solidFill>
              <a:srgbClr val="9AD6AD"/>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0901" tIns="70901" rIns="70901" bIns="70901" numCol="1" spcCol="1270" anchor="ctr" anchorCtr="0">
              <a:noAutofit/>
            </a:bodyPr>
            <a:lstStyle/>
            <a:p>
              <a:pPr lvl="0" algn="ctr" defTabSz="488950">
                <a:lnSpc>
                  <a:spcPct val="90000"/>
                </a:lnSpc>
                <a:spcBef>
                  <a:spcPct val="0"/>
                </a:spcBef>
                <a:spcAft>
                  <a:spcPct val="35000"/>
                </a:spcAft>
              </a:pPr>
              <a:r>
                <a:rPr lang="en-CA" sz="1100" b="0" i="1" u="none" kern="1200" dirty="0" smtClean="0">
                  <a:hlinkClick r:id="" action="ppaction://noaction"/>
                </a:rPr>
                <a:t>Whitehorse </a:t>
              </a:r>
              <a:r>
                <a:rPr lang="en-CA" sz="1100" u="none" kern="1200" dirty="0" smtClean="0">
                  <a:hlinkClick r:id="" action="ppaction://noaction"/>
                </a:rPr>
                <a:t/>
              </a:r>
              <a:br>
                <a:rPr lang="en-CA" sz="1100" u="none" kern="1200" dirty="0" smtClean="0">
                  <a:hlinkClick r:id="" action="ppaction://noaction"/>
                </a:rPr>
              </a:br>
              <a:r>
                <a:rPr lang="en-CA" sz="1100" u="none" kern="1200" dirty="0" smtClean="0">
                  <a:hlinkClick r:id="" action="ppaction://noaction"/>
                </a:rPr>
                <a:t>SENIOR MANAGER</a:t>
              </a:r>
              <a:br>
                <a:rPr lang="en-CA" sz="1100" u="none" kern="1200" dirty="0" smtClean="0">
                  <a:hlinkClick r:id="" action="ppaction://noaction"/>
                </a:rPr>
              </a:br>
              <a:r>
                <a:rPr lang="en-CA" sz="1100" u="none" kern="1200" dirty="0" smtClean="0">
                  <a:hlinkClick r:id="" action="ppaction://noaction"/>
                </a:rPr>
                <a:t/>
              </a:r>
              <a:br>
                <a:rPr lang="en-CA" sz="1100" u="none" kern="1200" dirty="0" smtClean="0">
                  <a:hlinkClick r:id="" action="ppaction://noaction"/>
                </a:rPr>
              </a:br>
              <a:r>
                <a:rPr lang="en-CA" sz="1100" b="1" u="none" kern="1200" dirty="0" smtClean="0">
                  <a:hlinkClick r:id="" action="ppaction://noaction"/>
                </a:rPr>
                <a:t>Marie Martin</a:t>
              </a:r>
              <a:r>
                <a:rPr lang="en-CA" sz="1100" u="none" kern="1200" dirty="0" smtClean="0">
                  <a:hlinkClick r:id="" action="ppaction://noaction"/>
                </a:rPr>
                <a:t/>
              </a:r>
              <a:br>
                <a:rPr lang="en-CA" sz="1100" u="none" kern="1200" dirty="0" smtClean="0">
                  <a:hlinkClick r:id="" action="ppaction://noaction"/>
                </a:rPr>
              </a:br>
              <a:r>
                <a:rPr lang="en-CA" sz="1100" u="none" kern="1200" dirty="0" smtClean="0">
                  <a:hlinkClick r:id="" action="ppaction://noaction"/>
                </a:rPr>
                <a:t>867-393-6770</a:t>
              </a:r>
              <a:r>
                <a:rPr lang="en-CA" sz="1100" u="none" kern="1200" dirty="0" smtClean="0"/>
                <a:t/>
              </a:r>
              <a:br>
                <a:rPr lang="en-CA" sz="1100" u="none" kern="1200" dirty="0" smtClean="0"/>
              </a:br>
              <a:r>
                <a:rPr lang="en-CA" sz="1100" u="none" kern="1200" dirty="0" smtClean="0"/>
                <a:t>marie.martin@canada.ca</a:t>
              </a:r>
              <a:endParaRPr lang="en-CA" sz="1100" u="none" kern="1200" dirty="0"/>
            </a:p>
          </p:txBody>
        </p:sp>
        <p:sp>
          <p:nvSpPr>
            <p:cNvPr id="26" name="Freeform 25"/>
            <p:cNvSpPr/>
            <p:nvPr/>
          </p:nvSpPr>
          <p:spPr>
            <a:xfrm>
              <a:off x="4993545" y="2133600"/>
              <a:ext cx="2096874" cy="980275"/>
            </a:xfrm>
            <a:custGeom>
              <a:avLst/>
              <a:gdLst>
                <a:gd name="connsiteX0" fmla="*/ 0 w 1812577"/>
                <a:gd name="connsiteY0" fmla="*/ 98028 h 980275"/>
                <a:gd name="connsiteX1" fmla="*/ 98028 w 1812577"/>
                <a:gd name="connsiteY1" fmla="*/ 0 h 980275"/>
                <a:gd name="connsiteX2" fmla="*/ 1714550 w 1812577"/>
                <a:gd name="connsiteY2" fmla="*/ 0 h 980275"/>
                <a:gd name="connsiteX3" fmla="*/ 1812578 w 1812577"/>
                <a:gd name="connsiteY3" fmla="*/ 98028 h 980275"/>
                <a:gd name="connsiteX4" fmla="*/ 1812577 w 1812577"/>
                <a:gd name="connsiteY4" fmla="*/ 882248 h 980275"/>
                <a:gd name="connsiteX5" fmla="*/ 1714549 w 1812577"/>
                <a:gd name="connsiteY5" fmla="*/ 980276 h 980275"/>
                <a:gd name="connsiteX6" fmla="*/ 98028 w 1812577"/>
                <a:gd name="connsiteY6" fmla="*/ 980275 h 980275"/>
                <a:gd name="connsiteX7" fmla="*/ 0 w 1812577"/>
                <a:gd name="connsiteY7" fmla="*/ 882247 h 980275"/>
                <a:gd name="connsiteX8" fmla="*/ 0 w 1812577"/>
                <a:gd name="connsiteY8" fmla="*/ 98028 h 98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12577" h="980275">
                  <a:moveTo>
                    <a:pt x="0" y="98028"/>
                  </a:moveTo>
                  <a:cubicBezTo>
                    <a:pt x="0" y="43889"/>
                    <a:pt x="43889" y="0"/>
                    <a:pt x="98028" y="0"/>
                  </a:cubicBezTo>
                  <a:lnTo>
                    <a:pt x="1714550" y="0"/>
                  </a:lnTo>
                  <a:cubicBezTo>
                    <a:pt x="1768689" y="0"/>
                    <a:pt x="1812578" y="43889"/>
                    <a:pt x="1812578" y="98028"/>
                  </a:cubicBezTo>
                  <a:cubicBezTo>
                    <a:pt x="1812578" y="359435"/>
                    <a:pt x="1812577" y="620841"/>
                    <a:pt x="1812577" y="882248"/>
                  </a:cubicBezTo>
                  <a:cubicBezTo>
                    <a:pt x="1812577" y="936387"/>
                    <a:pt x="1768688" y="980276"/>
                    <a:pt x="1714549" y="980276"/>
                  </a:cubicBezTo>
                  <a:lnTo>
                    <a:pt x="98028" y="980275"/>
                  </a:lnTo>
                  <a:cubicBezTo>
                    <a:pt x="43889" y="980275"/>
                    <a:pt x="0" y="936386"/>
                    <a:pt x="0" y="882247"/>
                  </a:cubicBezTo>
                  <a:lnTo>
                    <a:pt x="0" y="98028"/>
                  </a:lnTo>
                  <a:close/>
                </a:path>
              </a:pathLst>
            </a:custGeom>
            <a:solidFill>
              <a:srgbClr val="CCCCFF"/>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0621" tIns="70621" rIns="70621" bIns="70621" numCol="1" spcCol="1270" anchor="ctr" anchorCtr="0">
              <a:noAutofit/>
            </a:bodyPr>
            <a:lstStyle/>
            <a:p>
              <a:pPr lvl="0" algn="ctr" defTabSz="488950">
                <a:lnSpc>
                  <a:spcPct val="90000"/>
                </a:lnSpc>
                <a:spcBef>
                  <a:spcPct val="0"/>
                </a:spcBef>
                <a:spcAft>
                  <a:spcPct val="35000"/>
                </a:spcAft>
              </a:pPr>
              <a:r>
                <a:rPr lang="en-CA" sz="1100" i="0" u="none" kern="1200" dirty="0" smtClean="0">
                  <a:hlinkClick r:id="rId5" action="ppaction://hlinksldjump"/>
                </a:rPr>
                <a:t>A/REGIONAL DIRECTOR, POLICY</a:t>
              </a:r>
              <a:br>
                <a:rPr lang="en-CA" sz="1100" i="0" u="none" kern="1200" dirty="0" smtClean="0">
                  <a:hlinkClick r:id="rId5" action="ppaction://hlinksldjump"/>
                </a:rPr>
              </a:br>
              <a:r>
                <a:rPr lang="en-CA" sz="1100" i="0" u="none" kern="1200" dirty="0" smtClean="0">
                  <a:hlinkClick r:id="rId5" action="ppaction://hlinksldjump"/>
                </a:rPr>
                <a:t/>
              </a:r>
              <a:br>
                <a:rPr lang="en-CA" sz="1100" i="0" u="none" kern="1200" dirty="0" smtClean="0">
                  <a:hlinkClick r:id="rId5" action="ppaction://hlinksldjump"/>
                </a:rPr>
              </a:br>
              <a:r>
                <a:rPr lang="en-CA" sz="1100" b="1" dirty="0" smtClean="0">
                  <a:hlinkClick r:id="rId5" action="ppaction://hlinksldjump"/>
                </a:rPr>
                <a:t>Stephanie Dulude</a:t>
              </a:r>
              <a:r>
                <a:rPr lang="en-CA" sz="1100" i="0" u="none" kern="1200" dirty="0" smtClean="0">
                  <a:hlinkClick r:id="rId5" action="ppaction://hlinksldjump"/>
                </a:rPr>
                <a:t/>
              </a:r>
              <a:br>
                <a:rPr lang="en-CA" sz="1100" i="0" u="none" kern="1200" dirty="0" smtClean="0">
                  <a:hlinkClick r:id="rId5" action="ppaction://hlinksldjump"/>
                </a:rPr>
              </a:br>
              <a:r>
                <a:rPr lang="en-CA" sz="1100" i="0" u="none" kern="1200" dirty="0" smtClean="0">
                  <a:hlinkClick r:id="rId5" action="ppaction://hlinksldjump"/>
                </a:rPr>
                <a:t>613-957-3406 </a:t>
              </a:r>
              <a:r>
                <a:rPr lang="en-CA" sz="1100" i="0" u="none" kern="1200" dirty="0" smtClean="0"/>
                <a:t/>
              </a:r>
              <a:br>
                <a:rPr lang="en-CA" sz="1100" i="0" u="none" kern="1200" dirty="0" smtClean="0"/>
              </a:br>
              <a:r>
                <a:rPr lang="en-CA" sz="1100" dirty="0" smtClean="0">
                  <a:solidFill>
                    <a:srgbClr val="000000"/>
                  </a:solidFill>
                </a:rPr>
                <a:t>stephanie</a:t>
              </a:r>
              <a:r>
                <a:rPr lang="en-CA" sz="1100" i="0" u="none" kern="1200" dirty="0" smtClean="0">
                  <a:solidFill>
                    <a:srgbClr val="000000"/>
                  </a:solidFill>
                </a:rPr>
                <a:t>.dulude@canada.ca</a:t>
              </a:r>
              <a:endParaRPr lang="en-CA" sz="1100" i="0" u="none" kern="1200" dirty="0">
                <a:solidFill>
                  <a:srgbClr val="000000"/>
                </a:solidFill>
              </a:endParaRPr>
            </a:p>
          </p:txBody>
        </p:sp>
        <p:sp>
          <p:nvSpPr>
            <p:cNvPr id="28" name="Freeform 27"/>
            <p:cNvSpPr/>
            <p:nvPr/>
          </p:nvSpPr>
          <p:spPr>
            <a:xfrm>
              <a:off x="7213471" y="2135345"/>
              <a:ext cx="1588133" cy="980275"/>
            </a:xfrm>
            <a:custGeom>
              <a:avLst/>
              <a:gdLst>
                <a:gd name="connsiteX0" fmla="*/ 0 w 1588133"/>
                <a:gd name="connsiteY0" fmla="*/ 98028 h 980275"/>
                <a:gd name="connsiteX1" fmla="*/ 98028 w 1588133"/>
                <a:gd name="connsiteY1" fmla="*/ 0 h 980275"/>
                <a:gd name="connsiteX2" fmla="*/ 1490106 w 1588133"/>
                <a:gd name="connsiteY2" fmla="*/ 0 h 980275"/>
                <a:gd name="connsiteX3" fmla="*/ 1588134 w 1588133"/>
                <a:gd name="connsiteY3" fmla="*/ 98028 h 980275"/>
                <a:gd name="connsiteX4" fmla="*/ 1588133 w 1588133"/>
                <a:gd name="connsiteY4" fmla="*/ 882248 h 980275"/>
                <a:gd name="connsiteX5" fmla="*/ 1490105 w 1588133"/>
                <a:gd name="connsiteY5" fmla="*/ 980276 h 980275"/>
                <a:gd name="connsiteX6" fmla="*/ 98028 w 1588133"/>
                <a:gd name="connsiteY6" fmla="*/ 980275 h 980275"/>
                <a:gd name="connsiteX7" fmla="*/ 0 w 1588133"/>
                <a:gd name="connsiteY7" fmla="*/ 882247 h 980275"/>
                <a:gd name="connsiteX8" fmla="*/ 0 w 1588133"/>
                <a:gd name="connsiteY8" fmla="*/ 98028 h 98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8133" h="980275">
                  <a:moveTo>
                    <a:pt x="0" y="98028"/>
                  </a:moveTo>
                  <a:cubicBezTo>
                    <a:pt x="0" y="43889"/>
                    <a:pt x="43889" y="0"/>
                    <a:pt x="98028" y="0"/>
                  </a:cubicBezTo>
                  <a:lnTo>
                    <a:pt x="1490106" y="0"/>
                  </a:lnTo>
                  <a:cubicBezTo>
                    <a:pt x="1544245" y="0"/>
                    <a:pt x="1588134" y="43889"/>
                    <a:pt x="1588134" y="98028"/>
                  </a:cubicBezTo>
                  <a:cubicBezTo>
                    <a:pt x="1588134" y="359435"/>
                    <a:pt x="1588133" y="620841"/>
                    <a:pt x="1588133" y="882248"/>
                  </a:cubicBezTo>
                  <a:cubicBezTo>
                    <a:pt x="1588133" y="936387"/>
                    <a:pt x="1544244" y="980276"/>
                    <a:pt x="1490105" y="980276"/>
                  </a:cubicBezTo>
                  <a:lnTo>
                    <a:pt x="98028" y="980275"/>
                  </a:lnTo>
                  <a:cubicBezTo>
                    <a:pt x="43889" y="980275"/>
                    <a:pt x="0" y="936386"/>
                    <a:pt x="0" y="882247"/>
                  </a:cubicBezTo>
                  <a:lnTo>
                    <a:pt x="0" y="98028"/>
                  </a:lnTo>
                  <a:close/>
                </a:path>
              </a:pathLst>
            </a:custGeom>
            <a:solidFill>
              <a:srgbClr val="CCCCFF"/>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0621" tIns="70621" rIns="70621" bIns="70621" numCol="1" spcCol="1270" anchor="ctr" anchorCtr="0">
              <a:noAutofit/>
            </a:bodyPr>
            <a:lstStyle/>
            <a:p>
              <a:pPr lvl="0" algn="ctr" defTabSz="488950">
                <a:lnSpc>
                  <a:spcPct val="90000"/>
                </a:lnSpc>
                <a:spcBef>
                  <a:spcPct val="0"/>
                </a:spcBef>
                <a:spcAft>
                  <a:spcPct val="35000"/>
                </a:spcAft>
              </a:pPr>
              <a:r>
                <a:rPr lang="en-CA" sz="1100" u="sng" kern="1200" dirty="0" smtClean="0">
                  <a:solidFill>
                    <a:srgbClr val="000099"/>
                  </a:solidFill>
                </a:rPr>
                <a:t>SENIOR ADVISOR TO REGIONAL EXECUTIVE</a:t>
              </a:r>
            </a:p>
            <a:p>
              <a:pPr lvl="0" algn="ctr" defTabSz="488950">
                <a:lnSpc>
                  <a:spcPct val="90000"/>
                </a:lnSpc>
                <a:spcBef>
                  <a:spcPct val="0"/>
                </a:spcBef>
                <a:spcAft>
                  <a:spcPct val="35000"/>
                </a:spcAft>
              </a:pPr>
              <a:r>
                <a:rPr lang="en-CA" sz="1100" b="1" u="sng" kern="1200" dirty="0" smtClean="0">
                  <a:solidFill>
                    <a:srgbClr val="000099"/>
                  </a:solidFill>
                </a:rPr>
                <a:t>Sara Taylor           </a:t>
              </a:r>
              <a:r>
                <a:rPr lang="en-CA" sz="1100" b="0" u="sng" kern="1200" dirty="0" smtClean="0">
                  <a:solidFill>
                    <a:srgbClr val="000099"/>
                  </a:solidFill>
                </a:rPr>
                <a:t>613-410-6604</a:t>
              </a:r>
              <a:r>
                <a:rPr lang="en-CA" sz="1100" b="1" u="sng" kern="1200" dirty="0" smtClean="0">
                  <a:solidFill>
                    <a:srgbClr val="0000DE"/>
                  </a:solidFill>
                </a:rPr>
                <a:t/>
              </a:r>
              <a:br>
                <a:rPr lang="en-CA" sz="1100" b="1" u="sng" kern="1200" dirty="0" smtClean="0">
                  <a:solidFill>
                    <a:srgbClr val="0000DE"/>
                  </a:solidFill>
                </a:rPr>
              </a:br>
              <a:r>
                <a:rPr lang="en-CA" sz="1100" b="0" u="none" kern="1200" dirty="0" smtClean="0">
                  <a:solidFill>
                    <a:srgbClr val="000000"/>
                  </a:solidFill>
                </a:rPr>
                <a:t>sara.taylor@canada.ca</a:t>
              </a:r>
              <a:endParaRPr lang="en-CA" sz="1100" b="0" u="none" kern="1200" dirty="0">
                <a:solidFill>
                  <a:srgbClr val="000000"/>
                </a:solidFill>
              </a:endParaRPr>
            </a:p>
          </p:txBody>
        </p:sp>
      </p:grpSp>
      <p:sp>
        <p:nvSpPr>
          <p:cNvPr id="5" name="Rounded Rectangle 4"/>
          <p:cNvSpPr/>
          <p:nvPr/>
        </p:nvSpPr>
        <p:spPr bwMode="auto">
          <a:xfrm>
            <a:off x="368300" y="2133600"/>
            <a:ext cx="2146300" cy="982980"/>
          </a:xfrm>
          <a:prstGeom prst="roundRect">
            <a:avLst/>
          </a:prstGeom>
          <a:solidFill>
            <a:srgbClr val="CCCCFF"/>
          </a:solidFill>
          <a:ln w="3175">
            <a:headEnd type="none" w="med" len="med"/>
            <a:tailEnd type="none" w="med" len="med"/>
          </a:ln>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square" lIns="0" tIns="0" rIns="0" bIns="0" numCol="1" rtlCol="0" anchor="t" anchorCtr="0" compatLnSpc="1">
            <a:prstTxWarp prst="textNoShape">
              <a:avLst/>
            </a:prstTxWarp>
          </a:bodyPr>
          <a:lstStyle/>
          <a:p>
            <a:pPr lvl="0" algn="ctr"/>
            <a:r>
              <a:rPr lang="en-CA" sz="1100" u="sng" dirty="0">
                <a:solidFill>
                  <a:srgbClr val="0000DE"/>
                </a:solidFill>
              </a:rPr>
              <a:t>REGIONAL DIRECTOR</a:t>
            </a:r>
            <a:r>
              <a:rPr lang="en-CA" sz="1100" u="sng" dirty="0" smtClean="0">
                <a:solidFill>
                  <a:srgbClr val="0000DE"/>
                </a:solidFill>
              </a:rPr>
              <a:t>, CORPORATE COORDINATION</a:t>
            </a:r>
            <a:r>
              <a:rPr lang="en-CA" sz="1100" dirty="0">
                <a:solidFill>
                  <a:srgbClr val="0000DE"/>
                </a:solidFill>
              </a:rPr>
              <a:t/>
            </a:r>
            <a:br>
              <a:rPr lang="en-CA" sz="1100" dirty="0">
                <a:solidFill>
                  <a:srgbClr val="0000DE"/>
                </a:solidFill>
              </a:rPr>
            </a:br>
            <a:r>
              <a:rPr lang="en-CA" sz="1100" dirty="0">
                <a:solidFill>
                  <a:srgbClr val="0000DE"/>
                </a:solidFill>
              </a:rPr>
              <a:t/>
            </a:r>
            <a:br>
              <a:rPr lang="en-CA" sz="1100" dirty="0">
                <a:solidFill>
                  <a:srgbClr val="0000DE"/>
                </a:solidFill>
              </a:rPr>
            </a:br>
            <a:r>
              <a:rPr lang="en-CA" sz="1100" b="1" u="sng" dirty="0" smtClean="0">
                <a:solidFill>
                  <a:srgbClr val="0000DE"/>
                </a:solidFill>
              </a:rPr>
              <a:t>Annie </a:t>
            </a:r>
            <a:r>
              <a:rPr lang="en-CA" sz="1100" b="1" u="sng" dirty="0" err="1" smtClean="0">
                <a:solidFill>
                  <a:srgbClr val="0000DE"/>
                </a:solidFill>
              </a:rPr>
              <a:t>Berube</a:t>
            </a:r>
            <a:r>
              <a:rPr lang="en-CA" sz="1100" u="sng" dirty="0">
                <a:solidFill>
                  <a:srgbClr val="0000DE"/>
                </a:solidFill>
              </a:rPr>
              <a:t/>
            </a:r>
            <a:br>
              <a:rPr lang="en-CA" sz="1100" u="sng" dirty="0">
                <a:solidFill>
                  <a:srgbClr val="0000DE"/>
                </a:solidFill>
              </a:rPr>
            </a:br>
            <a:r>
              <a:rPr lang="en-CA" sz="1100" u="sng" dirty="0" smtClean="0">
                <a:solidFill>
                  <a:srgbClr val="0000DE"/>
                </a:solidFill>
              </a:rPr>
              <a:t>613-957-1171</a:t>
            </a:r>
            <a:r>
              <a:rPr lang="en-CA" sz="1100" dirty="0"/>
              <a:t/>
            </a:r>
            <a:br>
              <a:rPr lang="en-CA" sz="1100" dirty="0"/>
            </a:br>
            <a:r>
              <a:rPr lang="fr-CA" sz="1100" dirty="0">
                <a:solidFill>
                  <a:srgbClr val="000000"/>
                </a:solidFill>
                <a:latin typeface="Verdana" panose="020B0604030504040204" pitchFamily="34" charset="0"/>
                <a:ea typeface="Verdana" panose="020B0604030504040204" pitchFamily="34" charset="0"/>
                <a:cs typeface="Verdana" panose="020B0604030504040204" pitchFamily="34" charset="0"/>
              </a:rPr>
              <a:t>annie.berube3@canada.ca</a:t>
            </a:r>
            <a:endParaRPr lang="en-CA" sz="1100" dirty="0">
              <a:solidFill>
                <a:srgbClr val="000000"/>
              </a:solidFill>
            </a:endParaRPr>
          </a:p>
        </p:txBody>
      </p:sp>
      <p:cxnSp>
        <p:nvCxnSpPr>
          <p:cNvPr id="30" name="Straight Connector 29"/>
          <p:cNvCxnSpPr>
            <a:stCxn id="5" idx="0"/>
          </p:cNvCxnSpPr>
          <p:nvPr/>
        </p:nvCxnSpPr>
        <p:spPr bwMode="auto">
          <a:xfrm flipV="1">
            <a:off x="1441450" y="1737360"/>
            <a:ext cx="2984012" cy="39624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34" name="Straight Connector 33"/>
          <p:cNvCxnSpPr/>
          <p:nvPr/>
        </p:nvCxnSpPr>
        <p:spPr bwMode="auto">
          <a:xfrm flipH="1">
            <a:off x="3737638" y="1737360"/>
            <a:ext cx="689582" cy="39624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36" name="Straight Connector 35"/>
          <p:cNvCxnSpPr/>
          <p:nvPr/>
        </p:nvCxnSpPr>
        <p:spPr bwMode="auto">
          <a:xfrm flipH="1" flipV="1">
            <a:off x="4427220" y="1744019"/>
            <a:ext cx="3601331" cy="386557"/>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54" name="Straight Connector 53"/>
          <p:cNvCxnSpPr/>
          <p:nvPr/>
        </p:nvCxnSpPr>
        <p:spPr bwMode="auto">
          <a:xfrm flipH="1">
            <a:off x="3548773" y="3116580"/>
            <a:ext cx="185044" cy="389405"/>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56" name="Straight Connector 55"/>
          <p:cNvCxnSpPr/>
          <p:nvPr/>
        </p:nvCxnSpPr>
        <p:spPr bwMode="auto">
          <a:xfrm>
            <a:off x="3737636" y="3113875"/>
            <a:ext cx="2022144" cy="391326"/>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58" name="Straight Connector 57"/>
          <p:cNvCxnSpPr/>
          <p:nvPr/>
        </p:nvCxnSpPr>
        <p:spPr bwMode="auto">
          <a:xfrm flipV="1">
            <a:off x="1321964" y="3116580"/>
            <a:ext cx="2411853" cy="386701"/>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66" name="Straight Connector 65"/>
          <p:cNvCxnSpPr/>
          <p:nvPr/>
        </p:nvCxnSpPr>
        <p:spPr bwMode="auto">
          <a:xfrm>
            <a:off x="4425462" y="1751028"/>
            <a:ext cx="1487658" cy="376858"/>
          </a:xfrm>
          <a:prstGeom prst="line">
            <a:avLst/>
          </a:prstGeom>
          <a:solidFill>
            <a:srgbClr val="E5E5CC"/>
          </a:solidFill>
          <a:ln w="25400" cap="flat" cmpd="sng" algn="ctr">
            <a:solidFill>
              <a:srgbClr val="000066"/>
            </a:solidFill>
            <a:prstDash val="solid"/>
            <a:round/>
            <a:headEnd type="none" w="med" len="med"/>
            <a:tailEnd type="none" w="med" len="med"/>
          </a:ln>
          <a:effectLst/>
        </p:spPr>
      </p:cxnSp>
      <p:sp>
        <p:nvSpPr>
          <p:cNvPr id="2" name="TextBox 1"/>
          <p:cNvSpPr txBox="1"/>
          <p:nvPr/>
        </p:nvSpPr>
        <p:spPr>
          <a:xfrm>
            <a:off x="239445" y="152398"/>
            <a:ext cx="8890575" cy="480131"/>
          </a:xfrm>
          <a:prstGeom prst="rect">
            <a:avLst/>
          </a:prstGeom>
          <a:noFill/>
        </p:spPr>
        <p:txBody>
          <a:bodyPr wrap="none" rtlCol="0">
            <a:spAutoFit/>
          </a:bodyPr>
          <a:lstStyle/>
          <a:p>
            <a:r>
              <a:rPr lang="en-CA" sz="2800" b="1" dirty="0" smtClean="0">
                <a:solidFill>
                  <a:srgbClr val="000000"/>
                </a:solidFill>
                <a:latin typeface="+mn-lt"/>
              </a:rPr>
              <a:t>ISC-Health, Northern Region - Organizational Chart</a:t>
            </a:r>
            <a:endParaRPr lang="en-CA" sz="2800" b="1" dirty="0">
              <a:solidFill>
                <a:srgbClr val="000000"/>
              </a:solidFill>
              <a:latin typeface="+mn-lt"/>
            </a:endParaRPr>
          </a:p>
        </p:txBody>
      </p:sp>
      <p:sp>
        <p:nvSpPr>
          <p:cNvPr id="23" name="Freeform 22"/>
          <p:cNvSpPr/>
          <p:nvPr/>
        </p:nvSpPr>
        <p:spPr>
          <a:xfrm>
            <a:off x="6895530" y="3514748"/>
            <a:ext cx="1939785" cy="1014510"/>
          </a:xfrm>
          <a:custGeom>
            <a:avLst/>
            <a:gdLst>
              <a:gd name="connsiteX0" fmla="*/ 0 w 1773596"/>
              <a:gd name="connsiteY0" fmla="*/ 98981 h 989813"/>
              <a:gd name="connsiteX1" fmla="*/ 98981 w 1773596"/>
              <a:gd name="connsiteY1" fmla="*/ 0 h 989813"/>
              <a:gd name="connsiteX2" fmla="*/ 1674615 w 1773596"/>
              <a:gd name="connsiteY2" fmla="*/ 0 h 989813"/>
              <a:gd name="connsiteX3" fmla="*/ 1773596 w 1773596"/>
              <a:gd name="connsiteY3" fmla="*/ 98981 h 989813"/>
              <a:gd name="connsiteX4" fmla="*/ 1773596 w 1773596"/>
              <a:gd name="connsiteY4" fmla="*/ 890832 h 989813"/>
              <a:gd name="connsiteX5" fmla="*/ 1674615 w 1773596"/>
              <a:gd name="connsiteY5" fmla="*/ 989813 h 989813"/>
              <a:gd name="connsiteX6" fmla="*/ 98981 w 1773596"/>
              <a:gd name="connsiteY6" fmla="*/ 989813 h 989813"/>
              <a:gd name="connsiteX7" fmla="*/ 0 w 1773596"/>
              <a:gd name="connsiteY7" fmla="*/ 890832 h 989813"/>
              <a:gd name="connsiteX8" fmla="*/ 0 w 1773596"/>
              <a:gd name="connsiteY8" fmla="*/ 98981 h 98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3596" h="989813">
                <a:moveTo>
                  <a:pt x="0" y="98981"/>
                </a:moveTo>
                <a:cubicBezTo>
                  <a:pt x="0" y="44315"/>
                  <a:pt x="44315" y="0"/>
                  <a:pt x="98981" y="0"/>
                </a:cubicBezTo>
                <a:lnTo>
                  <a:pt x="1674615" y="0"/>
                </a:lnTo>
                <a:cubicBezTo>
                  <a:pt x="1729281" y="0"/>
                  <a:pt x="1773596" y="44315"/>
                  <a:pt x="1773596" y="98981"/>
                </a:cubicBezTo>
                <a:lnTo>
                  <a:pt x="1773596" y="890832"/>
                </a:lnTo>
                <a:cubicBezTo>
                  <a:pt x="1773596" y="945498"/>
                  <a:pt x="1729281" y="989813"/>
                  <a:pt x="1674615" y="989813"/>
                </a:cubicBezTo>
                <a:lnTo>
                  <a:pt x="98981" y="989813"/>
                </a:lnTo>
                <a:cubicBezTo>
                  <a:pt x="44315" y="989813"/>
                  <a:pt x="0" y="945498"/>
                  <a:pt x="0" y="890832"/>
                </a:cubicBezTo>
                <a:lnTo>
                  <a:pt x="0" y="98981"/>
                </a:lnTo>
                <a:close/>
              </a:path>
            </a:pathLst>
          </a:custGeom>
          <a:solidFill>
            <a:srgbClr val="9AD6AD"/>
          </a:solidFill>
          <a:scene3d>
            <a:camera prst="orthographicFront"/>
            <a:lightRig rig="flat" dir="t"/>
          </a:scene3d>
          <a:sp3d prstMaterial="dkEdge">
            <a:bevelT w="8200" h="38100"/>
          </a:sp3d>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0901" tIns="70901" rIns="70901" bIns="70901" numCol="1" spcCol="1270" anchor="ctr" anchorCtr="0">
            <a:noAutofit/>
          </a:bodyPr>
          <a:lstStyle/>
          <a:p>
            <a:pPr lvl="0" algn="ctr" defTabSz="488950">
              <a:lnSpc>
                <a:spcPct val="90000"/>
              </a:lnSpc>
              <a:spcBef>
                <a:spcPct val="0"/>
              </a:spcBef>
              <a:spcAft>
                <a:spcPct val="35000"/>
              </a:spcAft>
            </a:pPr>
            <a:r>
              <a:rPr lang="en-CA" sz="1100" i="1" u="sng" dirty="0" smtClean="0">
                <a:solidFill>
                  <a:schemeClr val="tx1"/>
                </a:solidFill>
              </a:rPr>
              <a:t>Ottawa</a:t>
            </a:r>
            <a:r>
              <a:rPr lang="en-CA" sz="1100" b="0" i="1" u="sng" kern="1200" dirty="0" smtClean="0">
                <a:solidFill>
                  <a:schemeClr val="tx1"/>
                </a:solidFill>
              </a:rPr>
              <a:t> </a:t>
            </a:r>
            <a:r>
              <a:rPr lang="en-CA" sz="1100" u="sng" kern="1200" dirty="0" smtClean="0">
                <a:solidFill>
                  <a:schemeClr val="tx1"/>
                </a:solidFill>
              </a:rPr>
              <a:t/>
            </a:r>
            <a:br>
              <a:rPr lang="en-CA" sz="1100" u="sng" kern="1200" dirty="0" smtClean="0">
                <a:solidFill>
                  <a:schemeClr val="tx1"/>
                </a:solidFill>
              </a:rPr>
            </a:br>
            <a:r>
              <a:rPr lang="en-CA" sz="1100" u="sng" kern="1200" dirty="0" smtClean="0">
                <a:solidFill>
                  <a:schemeClr val="tx1"/>
                </a:solidFill>
              </a:rPr>
              <a:t>MANAGER – JORDAN’S PRINCIPLE</a:t>
            </a:r>
            <a:br>
              <a:rPr lang="en-CA" sz="1100" u="sng" kern="1200" dirty="0" smtClean="0">
                <a:solidFill>
                  <a:schemeClr val="tx1"/>
                </a:solidFill>
              </a:rPr>
            </a:br>
            <a:r>
              <a:rPr lang="en-CA" sz="1100" u="sng" kern="1200" dirty="0" smtClean="0">
                <a:solidFill>
                  <a:schemeClr val="tx1"/>
                </a:solidFill>
              </a:rPr>
              <a:t/>
            </a:r>
            <a:br>
              <a:rPr lang="en-CA" sz="1100" u="sng" kern="1200" dirty="0" smtClean="0">
                <a:solidFill>
                  <a:schemeClr val="tx1"/>
                </a:solidFill>
              </a:rPr>
            </a:br>
            <a:r>
              <a:rPr lang="en-CA" sz="1100" b="1" u="sng" dirty="0" smtClean="0">
                <a:solidFill>
                  <a:schemeClr val="tx1"/>
                </a:solidFill>
              </a:rPr>
              <a:t>Sarah Steeves</a:t>
            </a:r>
            <a:r>
              <a:rPr lang="en-CA" sz="1100" u="sng" kern="1200" dirty="0" smtClean="0">
                <a:solidFill>
                  <a:schemeClr val="tx1"/>
                </a:solidFill>
              </a:rPr>
              <a:t/>
            </a:r>
            <a:br>
              <a:rPr lang="en-CA" sz="1100" u="sng" kern="1200" dirty="0" smtClean="0">
                <a:solidFill>
                  <a:schemeClr val="tx1"/>
                </a:solidFill>
              </a:rPr>
            </a:br>
            <a:r>
              <a:rPr lang="en-CA" sz="1100" u="sng" dirty="0" smtClean="0">
                <a:solidFill>
                  <a:schemeClr val="tx1"/>
                </a:solidFill>
              </a:rPr>
              <a:t>613</a:t>
            </a:r>
            <a:r>
              <a:rPr lang="en-CA" sz="1100" u="sng" kern="1200" dirty="0" smtClean="0">
                <a:solidFill>
                  <a:schemeClr val="tx1"/>
                </a:solidFill>
              </a:rPr>
              <a:t>-513-6805</a:t>
            </a:r>
            <a:r>
              <a:rPr lang="en-CA" sz="1100" u="sng" kern="1200" dirty="0" smtClean="0"/>
              <a:t/>
            </a:r>
            <a:br>
              <a:rPr lang="en-CA" sz="1100" u="sng" kern="1200" dirty="0" smtClean="0"/>
            </a:br>
            <a:r>
              <a:rPr lang="en-CA" sz="1100" dirty="0" smtClean="0"/>
              <a:t>sarah</a:t>
            </a:r>
            <a:r>
              <a:rPr lang="en-CA" sz="1100" u="none" kern="1200" dirty="0" smtClean="0"/>
              <a:t>.steeves@canada.ca</a:t>
            </a:r>
            <a:endParaRPr lang="en-CA" sz="1100" u="none" kern="1200" dirty="0"/>
          </a:p>
        </p:txBody>
      </p:sp>
      <p:cxnSp>
        <p:nvCxnSpPr>
          <p:cNvPr id="27" name="Straight Connector 26"/>
          <p:cNvCxnSpPr/>
          <p:nvPr/>
        </p:nvCxnSpPr>
        <p:spPr bwMode="auto">
          <a:xfrm flipH="1" flipV="1">
            <a:off x="3705072" y="3121018"/>
            <a:ext cx="3601331" cy="386557"/>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57071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66" y="381000"/>
            <a:ext cx="7848600" cy="304800"/>
          </a:xfrm>
        </p:spPr>
        <p:txBody>
          <a:bodyPr/>
          <a:lstStyle/>
          <a:p>
            <a:r>
              <a:rPr lang="en-CA" sz="2800" dirty="0" smtClean="0"/>
              <a:t>ISC-Health Program Contacts</a:t>
            </a:r>
            <a:endParaRPr lang="en-CA" sz="2800" dirty="0"/>
          </a:p>
        </p:txBody>
      </p:sp>
      <p:sp>
        <p:nvSpPr>
          <p:cNvPr id="3" name="Content Placeholder 2"/>
          <p:cNvSpPr>
            <a:spLocks noGrp="1"/>
          </p:cNvSpPr>
          <p:nvPr>
            <p:ph idx="1"/>
          </p:nvPr>
        </p:nvSpPr>
        <p:spPr>
          <a:xfrm>
            <a:off x="368300" y="990600"/>
            <a:ext cx="7861300" cy="5029200"/>
          </a:xfrm>
        </p:spPr>
        <p:txBody>
          <a:bodyPr/>
          <a:lstStyle/>
          <a:p>
            <a:pPr marL="0" indent="0">
              <a:buNone/>
            </a:pPr>
            <a:r>
              <a:rPr lang="en-CA" u="sng" dirty="0" smtClean="0"/>
              <a:t>Indian Residential Schools – Resolution Health Support Programs</a:t>
            </a:r>
          </a:p>
          <a:p>
            <a:r>
              <a:rPr lang="en-CA" dirty="0" smtClean="0"/>
              <a:t>Call Centre: 1-866-509-1769</a:t>
            </a:r>
          </a:p>
          <a:p>
            <a:r>
              <a:rPr lang="en-CA" dirty="0" smtClean="0"/>
              <a:t>Contact: Marie Martin, Senior Manager</a:t>
            </a:r>
            <a:r>
              <a:rPr lang="en-CA" dirty="0"/>
              <a:t>, </a:t>
            </a:r>
            <a:r>
              <a:rPr lang="en-CA" dirty="0" smtClean="0"/>
              <a:t>1-867-393-6770</a:t>
            </a:r>
          </a:p>
          <a:p>
            <a:pPr marL="0" indent="0">
              <a:buNone/>
            </a:pPr>
            <a:endParaRPr lang="en-CA" sz="800" dirty="0" smtClean="0"/>
          </a:p>
          <a:p>
            <a:pPr marL="0" indent="0">
              <a:buNone/>
            </a:pPr>
            <a:r>
              <a:rPr lang="en-CA" u="sng" dirty="0" smtClean="0"/>
              <a:t>Non-Insured Health Benefits</a:t>
            </a:r>
          </a:p>
          <a:p>
            <a:r>
              <a:rPr lang="en-CA" dirty="0"/>
              <a:t>Call Centre</a:t>
            </a:r>
            <a:r>
              <a:rPr lang="en-CA" dirty="0" smtClean="0"/>
              <a:t>: 1-866-362-6717</a:t>
            </a:r>
            <a:endParaRPr lang="en-CA" dirty="0"/>
          </a:p>
          <a:p>
            <a:r>
              <a:rPr lang="en-CA" dirty="0"/>
              <a:t>Contact</a:t>
            </a:r>
            <a:r>
              <a:rPr lang="en-CA" dirty="0" smtClean="0"/>
              <a:t>: Rachel Levasseur, Regional Director – NIHB, 1-613-946-6889</a:t>
            </a:r>
            <a:endParaRPr lang="en-CA" dirty="0"/>
          </a:p>
          <a:p>
            <a:pPr marL="0" indent="0">
              <a:buNone/>
            </a:pPr>
            <a:endParaRPr lang="en-CA" sz="800" dirty="0" smtClean="0"/>
          </a:p>
          <a:p>
            <a:pPr marL="0" indent="0">
              <a:buNone/>
            </a:pPr>
            <a:r>
              <a:rPr lang="en-CA" u="sng" dirty="0" smtClean="0"/>
              <a:t>Jordan’s Principle</a:t>
            </a:r>
          </a:p>
          <a:p>
            <a:r>
              <a:rPr lang="en-CA" dirty="0"/>
              <a:t>Call Centre</a:t>
            </a:r>
            <a:r>
              <a:rPr lang="en-CA" dirty="0" smtClean="0"/>
              <a:t>: 1-866-848-5846</a:t>
            </a:r>
            <a:endParaRPr lang="en-CA" dirty="0"/>
          </a:p>
          <a:p>
            <a:r>
              <a:rPr lang="en-CA" dirty="0" smtClean="0"/>
              <a:t>Contact: Sarah Steeves, Manager, Jordan’s Principle, 1-613-513-6805</a:t>
            </a:r>
          </a:p>
          <a:p>
            <a:r>
              <a:rPr lang="en-CA" dirty="0"/>
              <a:t>Email: </a:t>
            </a:r>
            <a:r>
              <a:rPr lang="en-CA" dirty="0" smtClean="0">
                <a:hlinkClick r:id="rId3"/>
              </a:rPr>
              <a:t>sac.principedejordanrn-nrjordansprinciple.isc@canada.ca</a:t>
            </a:r>
            <a:r>
              <a:rPr lang="en-CA" dirty="0" smtClean="0"/>
              <a:t> </a:t>
            </a:r>
            <a:endParaRPr lang="en-CA" dirty="0"/>
          </a:p>
          <a:p>
            <a:pPr marL="0" indent="0">
              <a:buNone/>
            </a:pPr>
            <a:endParaRPr lang="en-CA" sz="800" dirty="0" smtClean="0"/>
          </a:p>
          <a:p>
            <a:pPr marL="0" indent="0">
              <a:buNone/>
            </a:pPr>
            <a:r>
              <a:rPr lang="en-CA" u="sng" dirty="0" smtClean="0"/>
              <a:t>Contribution Agreements</a:t>
            </a:r>
          </a:p>
          <a:p>
            <a:r>
              <a:rPr lang="en-CA" dirty="0" smtClean="0"/>
              <a:t>Contact: </a:t>
            </a:r>
            <a:r>
              <a:rPr lang="en-CA" dirty="0"/>
              <a:t>Hazel Buffalo Robe, Senior Program Officer, </a:t>
            </a:r>
            <a:r>
              <a:rPr lang="en-CA" dirty="0" smtClean="0"/>
              <a:t>1-867-393-6787</a:t>
            </a:r>
            <a:endParaRPr lang="en-CA" dirty="0"/>
          </a:p>
          <a:p>
            <a:pPr marL="0" indent="0">
              <a:buNone/>
            </a:pPr>
            <a:endParaRPr lang="en-CA" dirty="0"/>
          </a:p>
        </p:txBody>
      </p:sp>
    </p:spTree>
    <p:extLst>
      <p:ext uri="{BB962C8B-B14F-4D97-AF65-F5344CB8AC3E}">
        <p14:creationId xmlns:p14="http://schemas.microsoft.com/office/powerpoint/2010/main" val="64293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103" y="609600"/>
            <a:ext cx="8242300" cy="304800"/>
          </a:xfrm>
        </p:spPr>
        <p:txBody>
          <a:bodyPr/>
          <a:lstStyle/>
          <a:p>
            <a:r>
              <a:rPr lang="en-US" sz="2800" dirty="0" smtClean="0"/>
              <a:t>Partnership Approach in the Yukon</a:t>
            </a:r>
            <a:endParaRPr lang="en-US" sz="2800" dirty="0"/>
          </a:p>
        </p:txBody>
      </p:sp>
      <p:sp>
        <p:nvSpPr>
          <p:cNvPr id="3" name="Content Placeholder 2"/>
          <p:cNvSpPr>
            <a:spLocks noGrp="1"/>
          </p:cNvSpPr>
          <p:nvPr>
            <p:ph idx="1"/>
          </p:nvPr>
        </p:nvSpPr>
        <p:spPr/>
        <p:txBody>
          <a:bodyPr/>
          <a:lstStyle/>
          <a:p>
            <a:r>
              <a:rPr lang="en-CA" dirty="0" smtClean="0"/>
              <a:t>ISC-Health works </a:t>
            </a:r>
            <a:r>
              <a:rPr lang="en-CA" dirty="0"/>
              <a:t>closely with partners to advance shared </a:t>
            </a:r>
            <a:r>
              <a:rPr lang="en-CA" dirty="0" smtClean="0"/>
              <a:t>priorities through </a:t>
            </a:r>
            <a:r>
              <a:rPr lang="en-CA" dirty="0"/>
              <a:t>participation at the Yukon Health and Social Development </a:t>
            </a:r>
            <a:r>
              <a:rPr lang="en-CA" dirty="0" smtClean="0"/>
              <a:t>Commission.</a:t>
            </a:r>
            <a:endParaRPr lang="en-CA" dirty="0"/>
          </a:p>
          <a:p>
            <a:r>
              <a:rPr lang="en-CA" dirty="0" smtClean="0"/>
              <a:t>Recently, ISC-Health worked with its Yukon partners to renew the Yukon Trilateral Table on Health, which improves </a:t>
            </a:r>
            <a:r>
              <a:rPr lang="en-CA" dirty="0"/>
              <a:t>access to health </a:t>
            </a:r>
            <a:r>
              <a:rPr lang="en-CA" dirty="0" smtClean="0"/>
              <a:t>services by providing </a:t>
            </a:r>
            <a:r>
              <a:rPr lang="en-CA" dirty="0"/>
              <a:t>a forum to discuss and address First Nation priority issues</a:t>
            </a:r>
            <a:r>
              <a:rPr lang="en-CA" dirty="0" smtClean="0"/>
              <a:t>.</a:t>
            </a:r>
          </a:p>
          <a:p>
            <a:r>
              <a:rPr lang="en-CA" dirty="0" smtClean="0"/>
              <a:t>ISC-Health also works closely with Yukon First Nations who do not have a self-governing agreement to plan priorities for health funding.</a:t>
            </a:r>
          </a:p>
          <a:p>
            <a:r>
              <a:rPr lang="en-CA" dirty="0" smtClean="0"/>
              <a:t>ISC-Health is seeking to strengthen its partnership footprint by working collaboratively with CIRNAC in order to achieve shared goals.</a:t>
            </a:r>
            <a:endParaRPr lang="en-CA" dirty="0"/>
          </a:p>
          <a:p>
            <a:pPr marL="0" indent="0">
              <a:buNone/>
            </a:pPr>
            <a:endParaRPr lang="en-CA" dirty="0"/>
          </a:p>
        </p:txBody>
      </p:sp>
    </p:spTree>
    <p:extLst>
      <p:ext uri="{BB962C8B-B14F-4D97-AF65-F5344CB8AC3E}">
        <p14:creationId xmlns:p14="http://schemas.microsoft.com/office/powerpoint/2010/main" val="406362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564078"/>
            <a:ext cx="7848600" cy="426522"/>
          </a:xfrm>
        </p:spPr>
        <p:txBody>
          <a:bodyPr/>
          <a:lstStyle/>
          <a:p>
            <a:r>
              <a:rPr lang="en-CA" sz="2800" dirty="0"/>
              <a:t>The Yukon First Nations Health and Social Development Commission </a:t>
            </a:r>
            <a:br>
              <a:rPr lang="en-CA" sz="2800" dirty="0"/>
            </a:br>
            <a:r>
              <a:rPr lang="en-CA" sz="2800" dirty="0"/>
              <a:t/>
            </a:r>
            <a:br>
              <a:rPr lang="en-CA" sz="2800" dirty="0"/>
            </a:br>
            <a:endParaRPr lang="en-CA" sz="2800" dirty="0"/>
          </a:p>
        </p:txBody>
      </p:sp>
      <p:sp>
        <p:nvSpPr>
          <p:cNvPr id="3" name="Content Placeholder 2"/>
          <p:cNvSpPr>
            <a:spLocks noGrp="1"/>
          </p:cNvSpPr>
          <p:nvPr>
            <p:ph idx="1"/>
          </p:nvPr>
        </p:nvSpPr>
        <p:spPr>
          <a:xfrm>
            <a:off x="355600" y="1295400"/>
            <a:ext cx="7861300" cy="4940300"/>
          </a:xfrm>
        </p:spPr>
        <p:txBody>
          <a:bodyPr/>
          <a:lstStyle/>
          <a:p>
            <a:r>
              <a:rPr lang="en-CA" dirty="0" smtClean="0"/>
              <a:t>ISC-Health’s </a:t>
            </a:r>
            <a:r>
              <a:rPr lang="en-CA" dirty="0"/>
              <a:t>Northern Regional Executive is invited to participate </a:t>
            </a:r>
            <a:r>
              <a:rPr lang="en-CA" dirty="0" smtClean="0"/>
              <a:t>in </a:t>
            </a:r>
            <a:r>
              <a:rPr lang="en-CA" dirty="0"/>
              <a:t>the Yukon First Nations Health and Social Development </a:t>
            </a:r>
            <a:r>
              <a:rPr lang="en-CA" dirty="0" smtClean="0"/>
              <a:t>Commission. ISC-Health works with the Commission to:</a:t>
            </a:r>
          </a:p>
          <a:p>
            <a:pPr marL="1350963" indent="-285750">
              <a:buFont typeface="Wingdings" panose="05000000000000000000" pitchFamily="2" charset="2"/>
              <a:buChar char="Ø"/>
            </a:pPr>
            <a:r>
              <a:rPr lang="en-CA" dirty="0"/>
              <a:t>A</a:t>
            </a:r>
            <a:r>
              <a:rPr lang="en-CA" dirty="0" smtClean="0"/>
              <a:t>dvance </a:t>
            </a:r>
            <a:r>
              <a:rPr lang="en-CA" dirty="0"/>
              <a:t>common health </a:t>
            </a:r>
            <a:r>
              <a:rPr lang="en-CA" dirty="0" smtClean="0"/>
              <a:t>objectives;</a:t>
            </a:r>
          </a:p>
          <a:p>
            <a:pPr marL="1350963" indent="-285750">
              <a:buFont typeface="Wingdings" panose="05000000000000000000" pitchFamily="2" charset="2"/>
              <a:buChar char="Ø"/>
            </a:pPr>
            <a:r>
              <a:rPr lang="en-CA" dirty="0" smtClean="0"/>
              <a:t>Discuss new funding opportunities;</a:t>
            </a:r>
          </a:p>
          <a:p>
            <a:pPr marL="1350963" indent="-285750">
              <a:buFont typeface="Wingdings" panose="05000000000000000000" pitchFamily="2" charset="2"/>
              <a:buChar char="Ø"/>
            </a:pPr>
            <a:r>
              <a:rPr lang="en-CA" dirty="0" smtClean="0"/>
              <a:t>Address emerging issues;</a:t>
            </a:r>
          </a:p>
          <a:p>
            <a:pPr marL="1350963" indent="-285750">
              <a:buFont typeface="Wingdings" panose="05000000000000000000" pitchFamily="2" charset="2"/>
              <a:buChar char="Ø"/>
            </a:pPr>
            <a:r>
              <a:rPr lang="en-CA" dirty="0" smtClean="0"/>
              <a:t>Provide program updates; and </a:t>
            </a:r>
          </a:p>
          <a:p>
            <a:pPr marL="1350963" indent="-285750">
              <a:buFont typeface="Wingdings" panose="05000000000000000000" pitchFamily="2" charset="2"/>
              <a:buChar char="Ø"/>
            </a:pPr>
            <a:r>
              <a:rPr lang="en-CA" dirty="0" smtClean="0"/>
              <a:t>Explore potential areas for reform. </a:t>
            </a:r>
            <a:endParaRPr lang="en-CA" dirty="0"/>
          </a:p>
        </p:txBody>
      </p:sp>
    </p:spTree>
    <p:extLst>
      <p:ext uri="{BB962C8B-B14F-4D97-AF65-F5344CB8AC3E}">
        <p14:creationId xmlns:p14="http://schemas.microsoft.com/office/powerpoint/2010/main" val="7099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28262</TotalTime>
  <Words>1408</Words>
  <Application>Microsoft Office PowerPoint</Application>
  <PresentationFormat>On-screen Show (4:3)</PresentationFormat>
  <Paragraphs>137</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Calibri</vt:lpstr>
      <vt:lpstr>Times New Roman</vt:lpstr>
      <vt:lpstr>Verdana</vt:lpstr>
      <vt:lpstr>Wingdings</vt:lpstr>
      <vt:lpstr>Standard_white</vt:lpstr>
      <vt:lpstr>PowerPoint Presentation</vt:lpstr>
      <vt:lpstr>Purpose</vt:lpstr>
      <vt:lpstr>Role and Mandate</vt:lpstr>
      <vt:lpstr>ISC Approach – a Paradigm Shift</vt:lpstr>
      <vt:lpstr>ISC-Health Northern Region’s Structure</vt:lpstr>
      <vt:lpstr>PowerPoint Presentation</vt:lpstr>
      <vt:lpstr>ISC-Health Program Contacts</vt:lpstr>
      <vt:lpstr>Partnership Approach in the Yukon</vt:lpstr>
      <vt:lpstr>The Yukon First Nations Health and Social Development Commission   </vt:lpstr>
      <vt:lpstr>The Yukon Trilateral Table on Health </vt:lpstr>
      <vt:lpstr>Transformation</vt:lpstr>
      <vt:lpstr>Transformation</vt:lpstr>
      <vt:lpstr>ISC Strategic Plan: Values and Mandate</vt:lpstr>
      <vt:lpstr>ISC Strategic Plan: Priorities</vt:lpstr>
      <vt:lpstr>Questions / Comments?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Abigail Stogrin</cp:lastModifiedBy>
  <cp:revision>771</cp:revision>
  <cp:lastPrinted>2019-06-06T12:50:05Z</cp:lastPrinted>
  <dcterms:created xsi:type="dcterms:W3CDTF">2007-03-13T16:30:24Z</dcterms:created>
  <dcterms:modified xsi:type="dcterms:W3CDTF">2019-06-07T21:53:51Z</dcterms:modified>
</cp:coreProperties>
</file>