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32" r:id="rId5"/>
    <p:sldMasterId id="2147483696" r:id="rId6"/>
  </p:sldMasterIdLst>
  <p:notesMasterIdLst>
    <p:notesMasterId r:id="rId31"/>
  </p:notesMasterIdLst>
  <p:handoutMasterIdLst>
    <p:handoutMasterId r:id="rId32"/>
  </p:handoutMasterIdLst>
  <p:sldIdLst>
    <p:sldId id="318" r:id="rId7"/>
    <p:sldId id="319" r:id="rId8"/>
    <p:sldId id="292" r:id="rId9"/>
    <p:sldId id="311" r:id="rId10"/>
    <p:sldId id="326" r:id="rId11"/>
    <p:sldId id="312" r:id="rId12"/>
    <p:sldId id="306" r:id="rId13"/>
    <p:sldId id="307" r:id="rId14"/>
    <p:sldId id="322" r:id="rId15"/>
    <p:sldId id="323" r:id="rId16"/>
    <p:sldId id="324" r:id="rId17"/>
    <p:sldId id="300" r:id="rId18"/>
    <p:sldId id="301" r:id="rId19"/>
    <p:sldId id="302" r:id="rId20"/>
    <p:sldId id="303" r:id="rId21"/>
    <p:sldId id="304" r:id="rId22"/>
    <p:sldId id="305" r:id="rId23"/>
    <p:sldId id="298" r:id="rId24"/>
    <p:sldId id="299" r:id="rId25"/>
    <p:sldId id="313" r:id="rId26"/>
    <p:sldId id="314" r:id="rId27"/>
    <p:sldId id="315" r:id="rId28"/>
    <p:sldId id="316" r:id="rId29"/>
    <p:sldId id="317"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senault, Ryan RJ [NC]" initials="ARR[" lastIdx="1" clrIdx="0">
    <p:extLst>
      <p:ext uri="{19B8F6BF-5375-455C-9EA6-DF929625EA0E}">
        <p15:presenceInfo xmlns="" xmlns:p15="http://schemas.microsoft.com/office/powerpoint/2012/main" userId="S-1-5-21-2836628367-1582996139-4062659285-606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5105" autoAdjust="0"/>
  </p:normalViewPr>
  <p:slideViewPr>
    <p:cSldViewPr>
      <p:cViewPr varScale="1">
        <p:scale>
          <a:sx n="147" d="100"/>
          <a:sy n="147" d="100"/>
        </p:scale>
        <p:origin x="-696" y="-102"/>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88" d="100"/>
          <a:sy n="88" d="100"/>
        </p:scale>
        <p:origin x="382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EDBD4-7EEB-4AEE-8C7B-56CE986E8FD0}" type="datetimeFigureOut">
              <a:rPr lang="en-CA" smtClean="0"/>
              <a:pPr/>
              <a:t>2021-03-15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E5642-ED5E-43AE-8BD2-7C702FA1E468}" type="slidenum">
              <a:rPr lang="en-CA" smtClean="0"/>
              <a:pPr/>
              <a:t>‹#›</a:t>
            </a:fld>
            <a:endParaRPr lang="en-CA"/>
          </a:p>
        </p:txBody>
      </p:sp>
    </p:spTree>
    <p:extLst>
      <p:ext uri="{BB962C8B-B14F-4D97-AF65-F5344CB8AC3E}">
        <p14:creationId xmlns="" xmlns:p14="http://schemas.microsoft.com/office/powerpoint/2010/main" val="260112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DD09-13B2-40C8-B8FF-F466471B4E2A}" type="datetimeFigureOut">
              <a:rPr lang="en-CA" smtClean="0"/>
              <a:pPr/>
              <a:t>2021-03-15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8A291-4A01-4BA6-90C9-BC1040F154A7}" type="slidenum">
              <a:rPr lang="en-CA" smtClean="0"/>
              <a:pPr/>
              <a:t>‹#›</a:t>
            </a:fld>
            <a:endParaRPr lang="en-CA"/>
          </a:p>
        </p:txBody>
      </p:sp>
    </p:spTree>
    <p:extLst>
      <p:ext uri="{BB962C8B-B14F-4D97-AF65-F5344CB8AC3E}">
        <p14:creationId xmlns="" xmlns:p14="http://schemas.microsoft.com/office/powerpoint/2010/main" val="363941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D8A291-4A01-4BA6-90C9-BC1040F154A7}"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C2814-02BE-4CFC-A780-F3DF683FD7AD}"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sz="1200"/>
            </a:lvl1pPr>
          </a:lstStyle>
          <a:p>
            <a:fld id="{00383F18-D526-4214-8AC0-839301EE273F}"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54108"/>
            <a:ext cx="9144000" cy="4495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A33036-3661-4F09-85BC-0960BA6A1221}"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0C3BA3-FBE3-48CE-9142-1F17C40F03B2}"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A474D5-B67D-40B5-A392-12EBDE1D4DD4}"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
        <p:nvSpPr>
          <p:cNvPr id="9" name="TextBox 8"/>
          <p:cNvSpPr txBox="1"/>
          <p:nvPr userDrawn="1"/>
        </p:nvSpPr>
        <p:spPr>
          <a:xfrm>
            <a:off x="5790202" y="0"/>
            <a:ext cx="3353798" cy="369332"/>
          </a:xfrm>
          <a:prstGeom prst="rect">
            <a:avLst/>
          </a:prstGeom>
          <a:noFill/>
        </p:spPr>
        <p:txBody>
          <a:bodyPr wrap="square" rtlCol="0">
            <a:spAutoFit/>
          </a:bodyPr>
          <a:lstStyle/>
          <a:p>
            <a:r>
              <a:rPr lang="en-CA" b="0" dirty="0" smtClean="0"/>
              <a:t>DRAFT NOT</a:t>
            </a:r>
            <a:r>
              <a:rPr lang="en-CA" b="0" baseline="0" dirty="0" smtClean="0"/>
              <a:t> FOR DISTRIBUTION</a:t>
            </a:r>
            <a:endParaRPr lang="en-CA" b="0" dirty="0"/>
          </a:p>
        </p:txBody>
      </p:sp>
    </p:spTree>
    <p:extLst>
      <p:ext uri="{BB962C8B-B14F-4D97-AF65-F5344CB8AC3E}">
        <p14:creationId xmlns="" xmlns:p14="http://schemas.microsoft.com/office/powerpoint/2010/main" val="36797430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D36F-6A89-4BBE-B98A-F944D2D27CA9}" type="datetime1">
              <a:rPr lang="en-US" smtClean="0"/>
              <a:pPr/>
              <a:t>3/15/2021</a:t>
            </a:fld>
            <a:endParaRPr lang="en-US"/>
          </a:p>
        </p:txBody>
      </p:sp>
      <p:sp>
        <p:nvSpPr>
          <p:cNvPr id="6" name="Slide Number Placeholder 5"/>
          <p:cNvSpPr>
            <a:spLocks noGrp="1"/>
          </p:cNvSpPr>
          <p:nvPr>
            <p:ph type="sldNum" sz="quarter" idx="12"/>
          </p:nvPr>
        </p:nvSpPr>
        <p:spPr/>
        <p:txBody>
          <a:bodyPr/>
          <a:lstStyle>
            <a:lvl1pPr>
              <a:defRPr sz="1400"/>
            </a:lvl1p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15719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6AF5D-514F-42D9-B636-181CEE1D41B3}"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91038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F629FEF-4EA0-445C-AA2E-DB037DE0E364}"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9697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F126380-3E88-47D4-B332-0482AB9389E9}" type="datetime1">
              <a:rPr lang="en-US" smtClean="0"/>
              <a:pPr/>
              <a:t>3/15/2021</a:t>
            </a:fld>
            <a:endParaRPr lang="en-US"/>
          </a:p>
        </p:txBody>
      </p:sp>
      <p:sp>
        <p:nvSpPr>
          <p:cNvPr id="11" name="Footer Placeholder 10"/>
          <p:cNvSpPr>
            <a:spLocks noGrp="1"/>
          </p:cNvSpPr>
          <p:nvPr>
            <p:ph type="ftr" sz="quarter" idx="11"/>
          </p:nvPr>
        </p:nvSpPr>
        <p:spPr>
          <a:xfrm>
            <a:off x="7114825" y="4739084"/>
            <a:ext cx="459333" cy="273844"/>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57072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BED2512-E705-419D-B50F-CF7EFBE31AF0}" type="datetime1">
              <a:rPr lang="en-US" smtClean="0"/>
              <a:pPr/>
              <a:t>3/15/2021</a:t>
            </a:fld>
            <a:endParaRPr lang="en-US"/>
          </a:p>
        </p:txBody>
      </p:sp>
      <p:sp>
        <p:nvSpPr>
          <p:cNvPr id="7" name="Footer Placeholder 6"/>
          <p:cNvSpPr>
            <a:spLocks noGrp="1"/>
          </p:cNvSpPr>
          <p:nvPr>
            <p:ph type="ftr" sz="quarter" idx="11"/>
          </p:nvPr>
        </p:nvSpPr>
        <p:spPr>
          <a:xfrm>
            <a:off x="7114825" y="4739084"/>
            <a:ext cx="459333" cy="273844"/>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45483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F8D96-72CC-4F26-B138-F02D0C15A52A}" type="datetime1">
              <a:rPr lang="en-US" smtClean="0"/>
              <a:pPr/>
              <a:t>3/15/2021</a:t>
            </a:fld>
            <a:endParaRPr lang="en-US"/>
          </a:p>
        </p:txBody>
      </p:sp>
      <p:sp>
        <p:nvSpPr>
          <p:cNvPr id="6" name="Footer Placeholder 5"/>
          <p:cNvSpPr>
            <a:spLocks noGrp="1"/>
          </p:cNvSpPr>
          <p:nvPr>
            <p:ph type="ftr" sz="quarter" idx="11"/>
          </p:nvPr>
        </p:nvSpPr>
        <p:spPr>
          <a:xfrm>
            <a:off x="7114825" y="4739084"/>
            <a:ext cx="459333"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4944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C1A743-FDF5-4734-B7AB-F097C491215E}"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68730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64EE5E-6970-4EA6-97E0-C9FA248D6987}" type="datetime1">
              <a:rPr lang="en-US" smtClean="0"/>
              <a:pPr/>
              <a:t>3/15/2021</a:t>
            </a:fld>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AA134F-84E3-4295-B4B9-E2947F1D4B5F}"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84676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89B1A4-8827-49F5-A8BC-3AB045E487AF}"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7591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879AE5-FF0F-453B-8082-20607C6E7E4B}"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918391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06787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51485"/>
            <a:ext cx="6323965" cy="78754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639100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26024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pPr/>
              <a:t>3/15/2021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4439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pPr/>
              <a:t>3/15/2021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66005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pPr/>
              <a:t>3/15/2021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04078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0957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D851E-6CFA-4509-977F-0DA7F2D5BF77}"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pPr/>
              <a:t>3/15/2021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91849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9748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48794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08913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E948EEF-1E13-4415-B0B3-1FB033A2AC55}"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665FC78E-5CAE-4F3D-9F15-DD1A36E4DB08}" type="datetime1">
              <a:rPr lang="en-US" smtClean="0"/>
              <a:pPr/>
              <a:t>3/15/2021</a:t>
            </a:fld>
            <a:endParaRPr lang="en-US"/>
          </a:p>
        </p:txBody>
      </p:sp>
      <p:sp>
        <p:nvSpPr>
          <p:cNvPr id="11" name="Footer Placeholder 10"/>
          <p:cNvSpPr>
            <a:spLocks noGrp="1"/>
          </p:cNvSpPr>
          <p:nvPr>
            <p:ph type="ftr" sz="quarter" idx="11"/>
          </p:nvPr>
        </p:nvSpPr>
        <p:spPr>
          <a:xfrm>
            <a:off x="7114825" y="4739084"/>
            <a:ext cx="459333" cy="273844"/>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170BEE9-0099-47DE-9D9D-C3AB9DD42321}" type="datetime1">
              <a:rPr lang="en-US" smtClean="0"/>
              <a:pPr/>
              <a:t>3/15/2021</a:t>
            </a:fld>
            <a:endParaRPr lang="en-US"/>
          </a:p>
        </p:txBody>
      </p:sp>
      <p:sp>
        <p:nvSpPr>
          <p:cNvPr id="7" name="Footer Placeholder 6"/>
          <p:cNvSpPr>
            <a:spLocks noGrp="1"/>
          </p:cNvSpPr>
          <p:nvPr>
            <p:ph type="ftr" sz="quarter" idx="11"/>
          </p:nvPr>
        </p:nvSpPr>
        <p:spPr>
          <a:xfrm>
            <a:off x="7114825" y="4739084"/>
            <a:ext cx="459333" cy="273844"/>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DFA845-8240-47B3-9ABE-ABF13106CDD9}" type="datetime1">
              <a:rPr lang="en-US" smtClean="0"/>
              <a:pPr/>
              <a:t>3/15/2021</a:t>
            </a:fld>
            <a:endParaRPr lang="en-US"/>
          </a:p>
        </p:txBody>
      </p:sp>
      <p:sp>
        <p:nvSpPr>
          <p:cNvPr id="6" name="Footer Placeholder 5"/>
          <p:cNvSpPr>
            <a:spLocks noGrp="1"/>
          </p:cNvSpPr>
          <p:nvPr>
            <p:ph type="ftr" sz="quarter" idx="11"/>
          </p:nvPr>
        </p:nvSpPr>
        <p:spPr>
          <a:xfrm>
            <a:off x="7114825" y="4739084"/>
            <a:ext cx="459333"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A492CD-D36E-47F2-ABFA-C68DBA6B944D}"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69DB4F1-2A8D-49EF-BF24-7831D687DD2C}"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05120"/>
            <a:ext cx="2582693" cy="366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630735"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F91CF0A5-771F-4C17-A95C-45338D21446F}" type="datetime1">
              <a:rPr lang="en-US" smtClean="0"/>
              <a:pPr/>
              <a:t>3/15/2021</a:t>
            </a:fld>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 y="0"/>
            <a:ext cx="2586060" cy="90512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05120"/>
            <a:ext cx="2582693" cy="366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630735"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09F5B42E-6DAF-4A15-BF1C-953ECBF767C0}" type="datetime1">
              <a:rPr lang="en-US" smtClean="0"/>
              <a:pPr/>
              <a:t>3/15/2021</a:t>
            </a:fld>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 y="0"/>
            <a:ext cx="2586060" cy="905121"/>
          </a:xfrm>
          <a:prstGeom prst="rect">
            <a:avLst/>
          </a:prstGeom>
        </p:spPr>
      </p:pic>
    </p:spTree>
    <p:extLst>
      <p:ext uri="{BB962C8B-B14F-4D97-AF65-F5344CB8AC3E}">
        <p14:creationId xmlns="" xmlns:p14="http://schemas.microsoft.com/office/powerpoint/2010/main" val="23530490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20242" y="123478"/>
            <a:ext cx="6588223" cy="987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370" y="223493"/>
            <a:ext cx="6323965" cy="787543"/>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20242" y="1187409"/>
            <a:ext cx="8556214" cy="3301152"/>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0D2BA02F-9827-48D4-95EC-E246BF3F7B30}" type="datetime1">
              <a:rPr lang="en-US" smtClean="0"/>
              <a:pPr/>
              <a:t>3/15/2021</a:t>
            </a:fld>
            <a:endParaRPr lang="en-US"/>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6973664" y="3250579"/>
            <a:ext cx="1868563" cy="1868563"/>
          </a:xfrm>
          <a:prstGeom prst="rect">
            <a:avLst/>
          </a:prstGeom>
        </p:spPr>
      </p:pic>
    </p:spTree>
    <p:extLst>
      <p:ext uri="{BB962C8B-B14F-4D97-AF65-F5344CB8AC3E}">
        <p14:creationId xmlns="" xmlns:p14="http://schemas.microsoft.com/office/powerpoint/2010/main" val="1478860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slideLayout" Target="../slideLayouts/slideLayout14.xml"/><Relationship Id="rId4"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4.png"/><Relationship Id="rId5" Type="http://schemas.openxmlformats.org/officeDocument/2006/relationships/slideLayout" Target="../slideLayouts/slideLayout13.xml"/><Relationship Id="rId4"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6.png"/><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16.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slideLayout" Target="../slideLayouts/slideLayout13.xml"/><Relationship Id="rId4" Type="http://schemas.openxmlformats.org/officeDocument/2006/relationships/tags" Target="../tags/tag54.xml"/></Relationships>
</file>

<file path=ppt/slides/_rels/slide17.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0.png"/><Relationship Id="rId5" Type="http://schemas.openxmlformats.org/officeDocument/2006/relationships/slideLayout" Target="../slideLayouts/slideLayout13.xml"/><Relationship Id="rId4" Type="http://schemas.openxmlformats.org/officeDocument/2006/relationships/tags" Target="../tags/tag58.xml"/></Relationships>
</file>

<file path=ppt/slides/_rels/slide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1.png"/><Relationship Id="rId5" Type="http://schemas.openxmlformats.org/officeDocument/2006/relationships/slideLayout" Target="../slideLayouts/slideLayout14.xml"/><Relationship Id="rId4" Type="http://schemas.openxmlformats.org/officeDocument/2006/relationships/tags" Target="../tags/tag62.xml"/></Relationships>
</file>

<file path=ppt/slides/_rels/slide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0.xml"/><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2.xml"/><Relationship Id="rId1" Type="http://schemas.openxmlformats.org/officeDocument/2006/relationships/tags" Target="../tags/tag7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4.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slideLayout" Target="../slideLayouts/slideLayout5.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9.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smtClean="0"/>
              <a:t>Entrevues sur l’avenir des RH dans la fonction publique</a:t>
            </a:r>
            <a:endParaRPr lang="en-US" dirty="0"/>
          </a:p>
        </p:txBody>
      </p:sp>
      <p:sp>
        <p:nvSpPr>
          <p:cNvPr id="3" name="Subtitle 2"/>
          <p:cNvSpPr>
            <a:spLocks noGrp="1"/>
          </p:cNvSpPr>
          <p:nvPr>
            <p:ph type="subTitle" idx="1"/>
            <p:custDataLst>
              <p:tags r:id="rId2"/>
            </p:custDataLst>
          </p:nvPr>
        </p:nvSpPr>
        <p:spPr/>
        <p:txBody>
          <a:bodyPr>
            <a:normAutofit/>
          </a:bodyPr>
          <a:lstStyle/>
          <a:p>
            <a:r>
              <a:rPr lang="fr-CA" dirty="0" smtClean="0"/>
              <a:t>Points clés à retenir (2021-03-19 v.1)</a:t>
            </a:r>
          </a:p>
          <a:p>
            <a:r>
              <a:rPr lang="fr-CA" dirty="0" smtClean="0"/>
              <a:t>Par Étienne Laliberté</a:t>
            </a:r>
            <a:endParaRPr lang="en-US" dirty="0"/>
          </a:p>
        </p:txBody>
      </p:sp>
      <p:pic>
        <p:nvPicPr>
          <p:cNvPr id="5" name="Picture 4" descr="HRBI_Flask_Logo - Copy.png"/>
          <p:cNvPicPr>
            <a:picLocks noChangeAspect="1"/>
          </p:cNvPicPr>
          <p:nvPr>
            <p:custDataLst>
              <p:tags r:id="rId3"/>
            </p:custDataLst>
          </p:nvPr>
        </p:nvPicPr>
        <p:blipFill>
          <a:blip r:embed="rId5" cstate="print"/>
          <a:stretch>
            <a:fillRect/>
          </a:stretch>
        </p:blipFill>
        <p:spPr>
          <a:xfrm>
            <a:off x="6948264" y="652440"/>
            <a:ext cx="2195736" cy="42038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fontAlgn="t">
              <a:buNone/>
            </a:pPr>
            <a:r>
              <a:rPr lang="fr-FR" b="1" dirty="0" smtClean="0"/>
              <a:t>Des défis et des opportunités plus grands et plus ambitieux pour lesquels EDSC a un niveau élevé d'autonomie et de contrôle:</a:t>
            </a:r>
          </a:p>
          <a:p>
            <a:pPr fontAlgn="t"/>
            <a:r>
              <a:rPr lang="fr-FR" b="1" dirty="0" smtClean="0"/>
              <a:t>Analyse des données et prise de décision fondée sur des preuves: </a:t>
            </a:r>
            <a:r>
              <a:rPr lang="fr-FR" dirty="0" smtClean="0"/>
              <a:t>nous devons exploiter les données RH pour leurs interventions stratégiques et placer les preuves au centre du processus de prise de décision</a:t>
            </a:r>
          </a:p>
          <a:p>
            <a:pPr fontAlgn="t"/>
            <a:r>
              <a:rPr lang="fr-FR" b="1" dirty="0" smtClean="0"/>
              <a:t>Numérisation des RH: </a:t>
            </a:r>
            <a:r>
              <a:rPr lang="fr-FR" dirty="0" smtClean="0"/>
              <a:t>nous devons rendre nos produits et services RH simples, modernes et numérique, disponibles à tout moment, n'importe où, depuis n'importe quel appareil</a:t>
            </a:r>
          </a:p>
          <a:p>
            <a:pPr fontAlgn="t"/>
            <a:r>
              <a:rPr lang="fr-FR" b="1" dirty="0" smtClean="0"/>
              <a:t>Approches et solutions centrées sur les </a:t>
            </a:r>
            <a:r>
              <a:rPr lang="fr-FR" b="1" dirty="0" smtClean="0"/>
              <a:t>utilisateurs: </a:t>
            </a:r>
            <a:r>
              <a:rPr lang="fr-FR" dirty="0" smtClean="0"/>
              <a:t>nous devons déplacer l’emphase mise par les RH sur la conformité aux politiques et les processus et prioriser la satisfaction des besoins des utilisateurs: gestionnaires, employés, candidats, etc.</a:t>
            </a:r>
            <a:endParaRPr lang="en-US" dirty="0" smtClean="0"/>
          </a:p>
        </p:txBody>
      </p:sp>
      <p:sp>
        <p:nvSpPr>
          <p:cNvPr id="4" name="Slide Number Placeholder 3"/>
          <p:cNvSpPr>
            <a:spLocks noGrp="1"/>
          </p:cNvSpPr>
          <p:nvPr>
            <p:ph type="sldNum" sz="quarter" idx="12"/>
            <p:custDataLst>
              <p:tags r:id="rId2"/>
            </p:custDataLst>
          </p:nvPr>
        </p:nvSpPr>
        <p:spPr/>
        <p:txBody>
          <a:bodyPr/>
          <a:lstStyle/>
          <a:p>
            <a:fld id="{00383F18-D526-4214-8AC0-839301EE273F}" type="slidenum">
              <a:rPr lang="en-US" smtClean="0"/>
              <a:pPr/>
              <a:t>10</a:t>
            </a:fld>
            <a:endParaRPr lang="en-US"/>
          </a:p>
        </p:txBody>
      </p:sp>
      <p:pic>
        <p:nvPicPr>
          <p:cNvPr id="9" name="Picture 8" descr="BlankAFR C.png"/>
          <p:cNvPicPr>
            <a:picLocks noChangeAspect="1"/>
          </p:cNvPicPr>
          <p:nvPr>
            <p:custDataLst>
              <p:tags r:id="rId3"/>
            </p:custDataLst>
          </p:nvPr>
        </p:nvPicPr>
        <p:blipFill>
          <a:blip r:embed="rId6" cstate="print"/>
          <a:stretch>
            <a:fillRect/>
          </a:stretch>
        </p:blipFill>
        <p:spPr>
          <a:xfrm>
            <a:off x="76906" y="1866043"/>
            <a:ext cx="2406862" cy="1569803"/>
          </a:xfrm>
          <a:prstGeom prst="rect">
            <a:avLst/>
          </a:prstGeom>
        </p:spPr>
      </p:pic>
    </p:spTree>
    <p:extLst>
      <p:ext uri="{BB962C8B-B14F-4D97-AF65-F5344CB8AC3E}">
        <p14:creationId xmlns="" xmlns:p14="http://schemas.microsoft.com/office/powerpoint/2010/main" val="216602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Points clés à retenir</a:t>
            </a:r>
            <a:endParaRPr lang="en-US" b="1" dirty="0"/>
          </a:p>
        </p:txBody>
      </p:sp>
      <p:sp>
        <p:nvSpPr>
          <p:cNvPr id="3" name="Content Placeholder 2"/>
          <p:cNvSpPr>
            <a:spLocks noGrp="1"/>
          </p:cNvSpPr>
          <p:nvPr>
            <p:ph idx="1"/>
            <p:custDataLst>
              <p:tags r:id="rId2"/>
            </p:custDataLst>
          </p:nvPr>
        </p:nvSpPr>
        <p:spPr>
          <a:xfrm>
            <a:off x="2699792" y="699542"/>
            <a:ext cx="5486400" cy="3840480"/>
          </a:xfrm>
        </p:spPr>
        <p:txBody>
          <a:bodyPr>
            <a:noAutofit/>
          </a:bodyPr>
          <a:lstStyle/>
          <a:p>
            <a:r>
              <a:rPr lang="fr-FR" dirty="0" smtClean="0"/>
              <a:t>Les ministères et organismes travaillent déjà sur les défis et les possibilités les plus immédiats auxquels ils sont confrontés, notamment en s'adaptant à la nouvelle réalité du travail à domicile, du télétravail, du travail à distance et du travail virtuel - et devraient maintenir l'élan.</a:t>
            </a:r>
          </a:p>
          <a:p>
            <a:r>
              <a:rPr lang="fr-FR" dirty="0" smtClean="0"/>
              <a:t>Les ministères et organismes peuvent influer sur des défis et des possibilités plus importants pour lesquels une solide collaboration horizontale avec d'autres organisations et le leadership des agences centrales sera nécessaire.</a:t>
            </a:r>
          </a:p>
          <a:p>
            <a:r>
              <a:rPr lang="fr-FR" dirty="0" smtClean="0"/>
              <a:t>Les ministères et organismes sont encore à bien des égards en train de rattraper l'évolution de l'industrie des RH en dehors de la fonction publique et plusieurs mentalités, comportements, outils et pratiques traditionnels doivent faire place à des façons radicalement différentes de faire des RH.</a:t>
            </a:r>
            <a:endParaRPr lang="en-CA" dirty="0"/>
          </a:p>
        </p:txBody>
      </p:sp>
      <p:sp>
        <p:nvSpPr>
          <p:cNvPr id="6" name="Slide Number Placeholder 5"/>
          <p:cNvSpPr>
            <a:spLocks noGrp="1"/>
          </p:cNvSpPr>
          <p:nvPr>
            <p:ph type="sldNum" sz="quarter" idx="12"/>
            <p:custDataLst>
              <p:tags r:id="rId3"/>
            </p:custDataLst>
          </p:nvPr>
        </p:nvSpPr>
        <p:spPr/>
        <p:txBody>
          <a:bodyPr/>
          <a:lstStyle/>
          <a:p>
            <a:fld id="{00383F18-D526-4214-8AC0-839301EE273F}" type="slidenum">
              <a:rPr lang="en-US" smtClean="0"/>
              <a:pPr/>
              <a:t>11</a:t>
            </a:fld>
            <a:endParaRPr lang="en-US"/>
          </a:p>
        </p:txBody>
      </p:sp>
    </p:spTree>
    <p:extLst>
      <p:ext uri="{BB962C8B-B14F-4D97-AF65-F5344CB8AC3E}">
        <p14:creationId xmlns="" xmlns:p14="http://schemas.microsoft.com/office/powerpoint/2010/main" val="61670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smtClean="0"/>
              <a:t>Annexe 1: Profil des participants</a:t>
            </a:r>
            <a:endParaRPr lang="en-US" dirty="0"/>
          </a:p>
        </p:txBody>
      </p:sp>
      <p:sp>
        <p:nvSpPr>
          <p:cNvPr id="3" name="Text Placeholder 2"/>
          <p:cNvSpPr>
            <a:spLocks noGrp="1"/>
          </p:cNvSpPr>
          <p:nvPr>
            <p:ph type="body" idx="1"/>
            <p:custDataLst>
              <p:tags r:id="rId2"/>
            </p:custDataLst>
          </p:nvPr>
        </p:nvSpPr>
        <p:spPr/>
        <p:txBody>
          <a:bodyPr>
            <a:normAutofit fontScale="85000" lnSpcReduction="10000"/>
          </a:bodyPr>
          <a:lstStyle/>
          <a:p>
            <a:r>
              <a:rPr lang="fr-FR" dirty="0" smtClean="0"/>
              <a:t>L'enquête de suivi a reçu 129 réponses sur 215 personnes interrogées</a:t>
            </a:r>
          </a:p>
          <a:p>
            <a:r>
              <a:rPr lang="fr-FR" dirty="0" smtClean="0"/>
              <a:t>(Taux de réponse de 60%)</a:t>
            </a:r>
            <a:endParaRPr lang="en-US"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en-US" smtClean="0"/>
              <a:pPr/>
              <a:t>12</a:t>
            </a:fld>
            <a:endParaRPr lang="en-US"/>
          </a:p>
        </p:txBody>
      </p:sp>
      <p:pic>
        <p:nvPicPr>
          <p:cNvPr id="5" name="Picture 4"/>
          <p:cNvPicPr>
            <a:picLocks noChangeAspect="1"/>
          </p:cNvPicPr>
          <p:nvPr>
            <p:custDataLst>
              <p:tags r:id="rId4"/>
            </p:custDataLst>
          </p:nvPr>
        </p:nvPicPr>
        <p:blipFill>
          <a:blip r:embed="rId6"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extLst>
      <p:ext uri="{BB962C8B-B14F-4D97-AF65-F5344CB8AC3E}">
        <p14:creationId xmlns="" xmlns:p14="http://schemas.microsoft.com/office/powerpoint/2010/main" val="131085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lstStyle/>
          <a:p>
            <a:r>
              <a:rPr lang="fr-CA" dirty="0" smtClean="0"/>
              <a:t>Communautés fonctionnelles, rôles</a:t>
            </a:r>
            <a:endParaRPr lang="en-US" dirty="0"/>
          </a:p>
        </p:txBody>
      </p:sp>
      <p:sp>
        <p:nvSpPr>
          <p:cNvPr id="2" name="Slide Number Placeholder 1"/>
          <p:cNvSpPr>
            <a:spLocks noGrp="1"/>
          </p:cNvSpPr>
          <p:nvPr>
            <p:ph type="sldNum" sz="quarter" idx="12"/>
            <p:custDataLst>
              <p:tags r:id="rId2"/>
            </p:custDataLst>
          </p:nvPr>
        </p:nvSpPr>
        <p:spPr/>
        <p:txBody>
          <a:bodyPr/>
          <a:lstStyle/>
          <a:p>
            <a:fld id="{00383F18-D526-4214-8AC0-839301EE273F}" type="slidenum">
              <a:rPr lang="en-US" smtClean="0"/>
              <a:pPr/>
              <a:t>13</a:t>
            </a:fld>
            <a:endParaRPr lang="en-US"/>
          </a:p>
        </p:txBody>
      </p:sp>
      <p:pic>
        <p:nvPicPr>
          <p:cNvPr id="9" name="Content Placeholder 8" descr="CommunityFRENCH.png"/>
          <p:cNvPicPr>
            <a:picLocks noGrp="1" noChangeAspect="1"/>
          </p:cNvPicPr>
          <p:nvPr>
            <p:ph idx="1"/>
            <p:custDataLst>
              <p:tags r:id="rId3"/>
            </p:custDataLst>
          </p:nvPr>
        </p:nvPicPr>
        <p:blipFill>
          <a:blip r:embed="rId6" cstate="print"/>
          <a:stretch>
            <a:fillRect/>
          </a:stretch>
        </p:blipFill>
        <p:spPr>
          <a:xfrm>
            <a:off x="2619923" y="647700"/>
            <a:ext cx="5336453" cy="3840163"/>
          </a:xfrm>
        </p:spPr>
      </p:pic>
      <p:pic>
        <p:nvPicPr>
          <p:cNvPr id="10" name="Picture 9" descr="RoleFRENCH.png"/>
          <p:cNvPicPr>
            <a:picLocks noChangeAspect="1"/>
          </p:cNvPicPr>
          <p:nvPr>
            <p:custDataLst>
              <p:tags r:id="rId4"/>
            </p:custDataLst>
          </p:nvPr>
        </p:nvPicPr>
        <p:blipFill>
          <a:blip r:embed="rId7" cstate="print"/>
          <a:stretch>
            <a:fillRect/>
          </a:stretch>
        </p:blipFill>
        <p:spPr>
          <a:xfrm>
            <a:off x="6012160" y="1923678"/>
            <a:ext cx="2770733" cy="2537338"/>
          </a:xfrm>
          <a:prstGeom prst="rect">
            <a:avLst/>
          </a:prstGeom>
        </p:spPr>
      </p:pic>
    </p:spTree>
    <p:extLst>
      <p:ext uri="{BB962C8B-B14F-4D97-AF65-F5344CB8AC3E}">
        <p14:creationId xmlns="" xmlns:p14="http://schemas.microsoft.com/office/powerpoint/2010/main" val="124730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lstStyle/>
          <a:p>
            <a:r>
              <a:rPr lang="fr-CA" dirty="0" smtClean="0"/>
              <a:t>Région, province ou territoire</a:t>
            </a:r>
            <a:endParaRPr lang="en-US" dirty="0"/>
          </a:p>
        </p:txBody>
      </p:sp>
      <p:sp>
        <p:nvSpPr>
          <p:cNvPr id="2" name="Slide Number Placeholder 1"/>
          <p:cNvSpPr>
            <a:spLocks noGrp="1"/>
          </p:cNvSpPr>
          <p:nvPr>
            <p:ph type="sldNum" sz="quarter" idx="12"/>
            <p:custDataLst>
              <p:tags r:id="rId2"/>
            </p:custDataLst>
          </p:nvPr>
        </p:nvSpPr>
        <p:spPr/>
        <p:txBody>
          <a:bodyPr/>
          <a:lstStyle/>
          <a:p>
            <a:fld id="{00383F18-D526-4214-8AC0-839301EE273F}" type="slidenum">
              <a:rPr lang="en-US" smtClean="0"/>
              <a:pPr/>
              <a:t>14</a:t>
            </a:fld>
            <a:endParaRPr lang="en-US"/>
          </a:p>
        </p:txBody>
      </p:sp>
      <p:pic>
        <p:nvPicPr>
          <p:cNvPr id="9" name="Content Placeholder 8" descr="Work LocationFRENCH.png"/>
          <p:cNvPicPr>
            <a:picLocks noGrp="1" noChangeAspect="1"/>
          </p:cNvPicPr>
          <p:nvPr>
            <p:ph idx="1"/>
            <p:custDataLst>
              <p:tags r:id="rId3"/>
            </p:custDataLst>
          </p:nvPr>
        </p:nvPicPr>
        <p:blipFill>
          <a:blip r:embed="rId6" cstate="print"/>
          <a:stretch>
            <a:fillRect/>
          </a:stretch>
        </p:blipFill>
        <p:spPr>
          <a:xfrm>
            <a:off x="2627784" y="648081"/>
            <a:ext cx="5486400" cy="3840480"/>
          </a:xfrm>
        </p:spPr>
      </p:pic>
      <p:pic>
        <p:nvPicPr>
          <p:cNvPr id="10" name="Picture 9" descr="Live in Different LocationFRENCH.png"/>
          <p:cNvPicPr>
            <a:picLocks noChangeAspect="1"/>
          </p:cNvPicPr>
          <p:nvPr>
            <p:custDataLst>
              <p:tags r:id="rId4"/>
            </p:custDataLst>
          </p:nvPr>
        </p:nvPicPr>
        <p:blipFill>
          <a:blip r:embed="rId7" cstate="print"/>
          <a:stretch>
            <a:fillRect/>
          </a:stretch>
        </p:blipFill>
        <p:spPr>
          <a:xfrm>
            <a:off x="6046962" y="1851670"/>
            <a:ext cx="2751957" cy="2376264"/>
          </a:xfrm>
          <a:prstGeom prst="rect">
            <a:avLst/>
          </a:prstGeom>
        </p:spPr>
      </p:pic>
    </p:spTree>
    <p:extLst>
      <p:ext uri="{BB962C8B-B14F-4D97-AF65-F5344CB8AC3E}">
        <p14:creationId xmlns="" xmlns:p14="http://schemas.microsoft.com/office/powerpoint/2010/main" val="409405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lstStyle/>
          <a:p>
            <a:r>
              <a:rPr lang="fr-CA" dirty="0" smtClean="0"/>
              <a:t>Diversité</a:t>
            </a:r>
            <a:endParaRPr lang="en-US" dirty="0"/>
          </a:p>
        </p:txBody>
      </p:sp>
      <p:sp>
        <p:nvSpPr>
          <p:cNvPr id="2" name="Slide Number Placeholder 1"/>
          <p:cNvSpPr>
            <a:spLocks noGrp="1"/>
          </p:cNvSpPr>
          <p:nvPr>
            <p:ph type="sldNum" sz="quarter" idx="12"/>
            <p:custDataLst>
              <p:tags r:id="rId2"/>
            </p:custDataLst>
          </p:nvPr>
        </p:nvSpPr>
        <p:spPr/>
        <p:txBody>
          <a:bodyPr/>
          <a:lstStyle/>
          <a:p>
            <a:fld id="{00383F18-D526-4214-8AC0-839301EE273F}" type="slidenum">
              <a:rPr lang="en-US" smtClean="0"/>
              <a:pPr/>
              <a:t>15</a:t>
            </a:fld>
            <a:endParaRPr lang="en-US"/>
          </a:p>
        </p:txBody>
      </p:sp>
      <p:pic>
        <p:nvPicPr>
          <p:cNvPr id="9" name="Content Placeholder 8" descr="First OLFRENCH.png"/>
          <p:cNvPicPr>
            <a:picLocks noGrp="1" noChangeAspect="1"/>
          </p:cNvPicPr>
          <p:nvPr>
            <p:ph idx="1"/>
            <p:custDataLst>
              <p:tags r:id="rId3"/>
            </p:custDataLst>
          </p:nvPr>
        </p:nvPicPr>
        <p:blipFill>
          <a:blip r:embed="rId6" cstate="print"/>
          <a:stretch>
            <a:fillRect/>
          </a:stretch>
        </p:blipFill>
        <p:spPr>
          <a:xfrm>
            <a:off x="3203848" y="1414225"/>
            <a:ext cx="2179953" cy="2453669"/>
          </a:xfrm>
        </p:spPr>
      </p:pic>
      <p:pic>
        <p:nvPicPr>
          <p:cNvPr id="10" name="Picture 9" descr="GenderFRENCH.png"/>
          <p:cNvPicPr>
            <a:picLocks noChangeAspect="1"/>
          </p:cNvPicPr>
          <p:nvPr>
            <p:custDataLst>
              <p:tags r:id="rId4"/>
            </p:custDataLst>
          </p:nvPr>
        </p:nvPicPr>
        <p:blipFill>
          <a:blip r:embed="rId7" cstate="print"/>
          <a:stretch>
            <a:fillRect/>
          </a:stretch>
        </p:blipFill>
        <p:spPr>
          <a:xfrm>
            <a:off x="6300192" y="1419622"/>
            <a:ext cx="2142408" cy="2465914"/>
          </a:xfrm>
          <a:prstGeom prst="rect">
            <a:avLst/>
          </a:prstGeom>
        </p:spPr>
      </p:pic>
    </p:spTree>
    <p:extLst>
      <p:ext uri="{BB962C8B-B14F-4D97-AF65-F5344CB8AC3E}">
        <p14:creationId xmlns="" xmlns:p14="http://schemas.microsoft.com/office/powerpoint/2010/main" val="2235172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lstStyle/>
          <a:p>
            <a:r>
              <a:rPr lang="fr-CA" dirty="0" smtClean="0"/>
              <a:t>Diversité</a:t>
            </a:r>
            <a:endParaRPr lang="en-US" dirty="0"/>
          </a:p>
        </p:txBody>
      </p:sp>
      <p:sp>
        <p:nvSpPr>
          <p:cNvPr id="2" name="Slide Number Placeholder 1"/>
          <p:cNvSpPr>
            <a:spLocks noGrp="1"/>
          </p:cNvSpPr>
          <p:nvPr>
            <p:ph type="sldNum" sz="quarter" idx="12"/>
            <p:custDataLst>
              <p:tags r:id="rId2"/>
            </p:custDataLst>
          </p:nvPr>
        </p:nvSpPr>
        <p:spPr/>
        <p:txBody>
          <a:bodyPr/>
          <a:lstStyle/>
          <a:p>
            <a:fld id="{00383F18-D526-4214-8AC0-839301EE273F}" type="slidenum">
              <a:rPr lang="en-US" smtClean="0"/>
              <a:pPr/>
              <a:t>16</a:t>
            </a:fld>
            <a:endParaRPr lang="en-US"/>
          </a:p>
        </p:txBody>
      </p:sp>
      <p:pic>
        <p:nvPicPr>
          <p:cNvPr id="10" name="Content Placeholder 9" descr="Employment EquityFRENCH.png"/>
          <p:cNvPicPr>
            <a:picLocks noGrp="1" noChangeAspect="1"/>
          </p:cNvPicPr>
          <p:nvPr>
            <p:ph idx="1"/>
            <p:custDataLst>
              <p:tags r:id="rId3"/>
            </p:custDataLst>
          </p:nvPr>
        </p:nvPicPr>
        <p:blipFill>
          <a:blip r:embed="rId6" cstate="print"/>
          <a:stretch>
            <a:fillRect/>
          </a:stretch>
        </p:blipFill>
        <p:spPr>
          <a:xfrm>
            <a:off x="2915816" y="1304358"/>
            <a:ext cx="3004766" cy="2703931"/>
          </a:xfrm>
        </p:spPr>
      </p:pic>
      <p:pic>
        <p:nvPicPr>
          <p:cNvPr id="11" name="Picture 10" descr="OrientationFRENCH.png"/>
          <p:cNvPicPr>
            <a:picLocks noChangeAspect="1"/>
          </p:cNvPicPr>
          <p:nvPr>
            <p:custDataLst>
              <p:tags r:id="rId4"/>
            </p:custDataLst>
          </p:nvPr>
        </p:nvPicPr>
        <p:blipFill>
          <a:blip r:embed="rId7" cstate="print"/>
          <a:stretch>
            <a:fillRect/>
          </a:stretch>
        </p:blipFill>
        <p:spPr>
          <a:xfrm>
            <a:off x="6372200" y="1347614"/>
            <a:ext cx="2304256" cy="2596396"/>
          </a:xfrm>
          <a:prstGeom prst="rect">
            <a:avLst/>
          </a:prstGeom>
        </p:spPr>
      </p:pic>
    </p:spTree>
    <p:extLst>
      <p:ext uri="{BB962C8B-B14F-4D97-AF65-F5344CB8AC3E}">
        <p14:creationId xmlns="" xmlns:p14="http://schemas.microsoft.com/office/powerpoint/2010/main" val="179433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lstStyle/>
          <a:p>
            <a:r>
              <a:rPr lang="fr-CA" dirty="0" smtClean="0"/>
              <a:t>Diversité</a:t>
            </a:r>
            <a:endParaRPr lang="en-US" dirty="0"/>
          </a:p>
        </p:txBody>
      </p:sp>
      <p:sp>
        <p:nvSpPr>
          <p:cNvPr id="2" name="Slide Number Placeholder 1"/>
          <p:cNvSpPr>
            <a:spLocks noGrp="1"/>
          </p:cNvSpPr>
          <p:nvPr>
            <p:ph type="sldNum" sz="quarter" idx="12"/>
            <p:custDataLst>
              <p:tags r:id="rId2"/>
            </p:custDataLst>
          </p:nvPr>
        </p:nvSpPr>
        <p:spPr/>
        <p:txBody>
          <a:bodyPr/>
          <a:lstStyle/>
          <a:p>
            <a:fld id="{00383F18-D526-4214-8AC0-839301EE273F}" type="slidenum">
              <a:rPr lang="en-US" smtClean="0"/>
              <a:pPr/>
              <a:t>17</a:t>
            </a:fld>
            <a:endParaRPr lang="en-US"/>
          </a:p>
        </p:txBody>
      </p:sp>
      <p:pic>
        <p:nvPicPr>
          <p:cNvPr id="9" name="Content Placeholder 8" descr="Age GroupFRENCH.png"/>
          <p:cNvPicPr>
            <a:picLocks noGrp="1" noChangeAspect="1"/>
          </p:cNvPicPr>
          <p:nvPr>
            <p:ph idx="1"/>
            <p:custDataLst>
              <p:tags r:id="rId3"/>
            </p:custDataLst>
          </p:nvPr>
        </p:nvPicPr>
        <p:blipFill>
          <a:blip r:embed="rId6" cstate="print"/>
          <a:stretch>
            <a:fillRect/>
          </a:stretch>
        </p:blipFill>
        <p:spPr>
          <a:xfrm>
            <a:off x="2627785" y="1419622"/>
            <a:ext cx="2968005" cy="2160240"/>
          </a:xfrm>
        </p:spPr>
      </p:pic>
      <p:pic>
        <p:nvPicPr>
          <p:cNvPr id="10" name="Picture 9" descr="Years of ServiceFRENCH.png"/>
          <p:cNvPicPr>
            <a:picLocks noChangeAspect="1"/>
          </p:cNvPicPr>
          <p:nvPr>
            <p:custDataLst>
              <p:tags r:id="rId4"/>
            </p:custDataLst>
          </p:nvPr>
        </p:nvPicPr>
        <p:blipFill>
          <a:blip r:embed="rId7" cstate="print"/>
          <a:stretch>
            <a:fillRect/>
          </a:stretch>
        </p:blipFill>
        <p:spPr>
          <a:xfrm>
            <a:off x="5849175" y="1419622"/>
            <a:ext cx="2973320" cy="2160240"/>
          </a:xfrm>
          <a:prstGeom prst="rect">
            <a:avLst/>
          </a:prstGeom>
        </p:spPr>
      </p:pic>
    </p:spTree>
    <p:extLst>
      <p:ext uri="{BB962C8B-B14F-4D97-AF65-F5344CB8AC3E}">
        <p14:creationId xmlns="" xmlns:p14="http://schemas.microsoft.com/office/powerpoint/2010/main" val="1798882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Annexe 2: Questions d'entrevue</a:t>
            </a:r>
            <a:endParaRPr lang="en-US" dirty="0"/>
          </a:p>
        </p:txBody>
      </p:sp>
      <p:sp>
        <p:nvSpPr>
          <p:cNvPr id="3" name="Text Placeholder 2"/>
          <p:cNvSpPr>
            <a:spLocks noGrp="1"/>
          </p:cNvSpPr>
          <p:nvPr>
            <p:ph type="body" idx="1"/>
            <p:custDataLst>
              <p:tags r:id="rId2"/>
            </p:custDataLst>
          </p:nvPr>
        </p:nvSpPr>
        <p:spPr/>
        <p:txBody>
          <a:bodyPr/>
          <a:lstStyle/>
          <a:p>
            <a:r>
              <a:rPr lang="fr-FR" dirty="0" smtClean="0"/>
              <a:t>Soumises aux participants avant leur entrevue</a:t>
            </a:r>
            <a:endParaRPr lang="en-US"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en-US" smtClean="0"/>
              <a:pPr/>
              <a:t>18</a:t>
            </a:fld>
            <a:endParaRPr lang="en-US"/>
          </a:p>
        </p:txBody>
      </p:sp>
      <p:pic>
        <p:nvPicPr>
          <p:cNvPr id="5" name="Picture 4"/>
          <p:cNvPicPr>
            <a:picLocks noChangeAspect="1"/>
          </p:cNvPicPr>
          <p:nvPr>
            <p:custDataLst>
              <p:tags r:id="rId4"/>
            </p:custDataLst>
          </p:nvPr>
        </p:nvPicPr>
        <p:blipFill>
          <a:blip r:embed="rId6"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extLst>
      <p:ext uri="{BB962C8B-B14F-4D97-AF65-F5344CB8AC3E}">
        <p14:creationId xmlns="" xmlns:p14="http://schemas.microsoft.com/office/powerpoint/2010/main" val="55218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Questions d’entrevues</a:t>
            </a:r>
            <a:endParaRPr lang="en-US" dirty="0"/>
          </a:p>
        </p:txBody>
      </p:sp>
      <p:sp>
        <p:nvSpPr>
          <p:cNvPr id="3" name="Content Placeholder 2"/>
          <p:cNvSpPr>
            <a:spLocks noGrp="1"/>
          </p:cNvSpPr>
          <p:nvPr>
            <p:ph idx="1"/>
            <p:custDataLst>
              <p:tags r:id="rId2"/>
            </p:custDataLst>
          </p:nvPr>
        </p:nvSpPr>
        <p:spPr/>
        <p:txBody>
          <a:bodyPr>
            <a:normAutofit fontScale="70000" lnSpcReduction="20000"/>
          </a:bodyPr>
          <a:lstStyle/>
          <a:p>
            <a:pPr marL="342900" lvl="0" indent="-342900">
              <a:buFont typeface="+mj-lt"/>
              <a:buAutoNum type="arabicPeriod"/>
            </a:pPr>
            <a:r>
              <a:rPr lang="fr-CA" dirty="0" smtClean="0"/>
              <a:t>Dans quelle mesure la fonction RH de la fonction publique était-elle prête à composer avec </a:t>
            </a:r>
            <a:r>
              <a:rPr lang="fr-CA" dirty="0" err="1" smtClean="0"/>
              <a:t>Covid</a:t>
            </a:r>
            <a:r>
              <a:rPr lang="fr-CA" dirty="0" smtClean="0"/>
              <a:t>-19?</a:t>
            </a:r>
            <a:endParaRPr lang="en-US" dirty="0" smtClean="0"/>
          </a:p>
          <a:p>
            <a:pPr marL="342900" lvl="0" indent="-342900">
              <a:buFont typeface="+mj-lt"/>
              <a:buAutoNum type="arabicPeriod"/>
            </a:pPr>
            <a:r>
              <a:rPr lang="fr-CA" dirty="0" smtClean="0"/>
              <a:t>Quelles lacunes, limites ou problèmes </a:t>
            </a:r>
            <a:r>
              <a:rPr lang="fr-CA" dirty="0" err="1" smtClean="0"/>
              <a:t>Covid</a:t>
            </a:r>
            <a:r>
              <a:rPr lang="fr-CA" dirty="0" smtClean="0"/>
              <a:t>-19 a-t-elle mis en évidence au sein des RH de la fonction publique?</a:t>
            </a:r>
            <a:endParaRPr lang="en-US" dirty="0" smtClean="0"/>
          </a:p>
          <a:p>
            <a:pPr marL="342900" lvl="0" indent="-342900">
              <a:buFont typeface="+mj-lt"/>
              <a:buAutoNum type="arabicPeriod"/>
            </a:pPr>
            <a:r>
              <a:rPr lang="fr-CA" dirty="0" smtClean="0"/>
              <a:t>Au-delà du retour à court terme sur les sites de travail fédéraux (c.-à-d. à l'automne), quels sont les changements fondamentaux que nous devons apporter aux RH de la fonction publique pour rester pertinents au cours de la prochaine décennie?</a:t>
            </a:r>
            <a:endParaRPr lang="en-US" dirty="0" smtClean="0"/>
          </a:p>
          <a:p>
            <a:pPr marL="342900" lvl="0" indent="-342900">
              <a:buFont typeface="+mj-lt"/>
              <a:buAutoNum type="arabicPeriod"/>
            </a:pPr>
            <a:r>
              <a:rPr lang="fr-CA" dirty="0" smtClean="0"/>
              <a:t>Quelles opportunités viennent soudainement frapper à la porte des RH de la fonction publique, alors qu'elles auraient été inimaginables ou simplement souhaitables il y a seulement quelques mois? Lesquelles de ces opportunités les RH de la fonction publique doivent-elles saisir?</a:t>
            </a:r>
            <a:endParaRPr lang="en-US" dirty="0" smtClean="0"/>
          </a:p>
          <a:p>
            <a:pPr marL="342900" lvl="0" indent="-342900">
              <a:buFont typeface="+mj-lt"/>
              <a:buAutoNum type="arabicPeriod"/>
            </a:pPr>
            <a:r>
              <a:rPr lang="fr-CA" dirty="0" smtClean="0"/>
              <a:t>Quels mentalités et comportements freinent les RH de la fonction publique? Quels mentalités et comportements devons-nous développer au sein des RH?</a:t>
            </a:r>
            <a:endParaRPr lang="en-US" dirty="0" smtClean="0"/>
          </a:p>
          <a:p>
            <a:pPr marL="342900" lvl="0" indent="-342900">
              <a:buFont typeface="+mj-lt"/>
              <a:buAutoNum type="arabicPeriod"/>
            </a:pPr>
            <a:r>
              <a:rPr lang="fr-CA" dirty="0" smtClean="0"/>
              <a:t>Qu'est-ce qui se trouve sur votre radar? À quoi pensez-vous que les RH doivent commencer à porter attention dès maintenant, sans quoi la fonction publique court le risque de ne plus être compétitive en tant qu'employeur dans 5 ans?</a:t>
            </a:r>
            <a:endParaRPr lang="en-US" dirty="0" smtClean="0"/>
          </a:p>
          <a:p>
            <a:pPr marL="342900" lvl="0" indent="-342900">
              <a:buFont typeface="+mj-lt"/>
              <a:buAutoNum type="arabicPeriod"/>
            </a:pPr>
            <a:r>
              <a:rPr lang="fr-CA" dirty="0" smtClean="0"/>
              <a:t>Quelles devraient être les prochains gestes à poser pour préparer l'avenir des RH dans la fonction publique?</a:t>
            </a:r>
            <a:endParaRPr lang="en-US" dirty="0" smtClean="0"/>
          </a:p>
          <a:p>
            <a:pPr marL="342900" lvl="0" indent="-342900">
              <a:buFont typeface="+mj-lt"/>
              <a:buAutoNum type="arabicPeriod"/>
            </a:pPr>
            <a:r>
              <a:rPr lang="fr-CA" dirty="0" smtClean="0"/>
              <a:t>Quelles questions relatives à l'avenir des RH dans la fonction publique vous préoccupent et auxquelles vous souhaiteriez que vos pairs aient une réponse?</a:t>
            </a:r>
            <a:endParaRPr lang="en-US" dirty="0" smtClean="0"/>
          </a:p>
          <a:p>
            <a:pPr marL="342900" lvl="0" indent="-342900">
              <a:buFont typeface="+mj-lt"/>
              <a:buAutoNum type="arabicPeriod"/>
            </a:pPr>
            <a:r>
              <a:rPr lang="fr-CA" dirty="0" smtClean="0"/>
              <a:t>Avant de conclure cet entretien, y a-t-il des questions que j'aurais pu oublier et que vous auriez aimé que je vous pose?</a:t>
            </a:r>
            <a:endParaRPr lang="en-US"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en-US" smtClean="0"/>
              <a:pPr/>
              <a:t>19</a:t>
            </a:fld>
            <a:endParaRPr lang="en-US"/>
          </a:p>
        </p:txBody>
      </p:sp>
    </p:spTree>
    <p:extLst>
      <p:ext uri="{BB962C8B-B14F-4D97-AF65-F5344CB8AC3E}">
        <p14:creationId xmlns="" xmlns:p14="http://schemas.microsoft.com/office/powerpoint/2010/main" val="182844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lstStyle/>
          <a:p>
            <a:r>
              <a:rPr lang="fr-CA" dirty="0" smtClean="0"/>
              <a:t>Contexte</a:t>
            </a:r>
            <a:endParaRPr lang="en-US" i="1" dirty="0"/>
          </a:p>
        </p:txBody>
      </p:sp>
      <p:sp>
        <p:nvSpPr>
          <p:cNvPr id="3" name="Content Placeholder 2"/>
          <p:cNvSpPr>
            <a:spLocks noGrp="1"/>
          </p:cNvSpPr>
          <p:nvPr>
            <p:ph idx="1"/>
            <p:custDataLst>
              <p:tags r:id="rId2"/>
            </p:custDataLst>
          </p:nvPr>
        </p:nvSpPr>
        <p:spPr/>
        <p:txBody>
          <a:bodyPr>
            <a:normAutofit fontScale="77500" lnSpcReduction="20000"/>
          </a:bodyPr>
          <a:lstStyle/>
          <a:p>
            <a:r>
              <a:rPr lang="fr-FR" dirty="0" smtClean="0"/>
              <a:t>Au début de 2020, la sous-ministre adjointe (SMA) de la Direction générale des services en ressources humaines d'EDSC a chargé la Direction d‘</a:t>
            </a:r>
            <a:r>
              <a:rPr lang="fr-FR" b="1" dirty="0" smtClean="0"/>
              <a:t>Innovation en ressources humaines </a:t>
            </a:r>
            <a:r>
              <a:rPr lang="fr-FR" dirty="0" smtClean="0"/>
              <a:t>(IRH) d'élaborer une vision « </a:t>
            </a:r>
            <a:r>
              <a:rPr lang="fr-FR" dirty="0" err="1" smtClean="0"/>
              <a:t>aspirationnelle</a:t>
            </a:r>
            <a:r>
              <a:rPr lang="fr-FR" dirty="0" smtClean="0"/>
              <a:t> » sur 10 ans pour la Direction générale, en mettant l'accent sur le changement de culture.</a:t>
            </a:r>
          </a:p>
          <a:p>
            <a:r>
              <a:rPr lang="fr-FR" dirty="0" smtClean="0"/>
              <a:t>Puis… </a:t>
            </a:r>
            <a:r>
              <a:rPr lang="fr-FR" dirty="0" err="1" smtClean="0"/>
              <a:t>Covid</a:t>
            </a:r>
            <a:r>
              <a:rPr lang="fr-FR" dirty="0" smtClean="0"/>
              <a:t>-19 s'est produit, perturbant les RH de la fonction publique d'une manière qui aurait été inimaginable quelques mois plus tôt. La perturbation a également présenté une occasion unique d'apporter des changements fondamentaux et d'améliorer le niveau de préparation de la fonction RH à relever les défis futurs. </a:t>
            </a:r>
            <a:r>
              <a:rPr lang="fr-FR" i="1" dirty="0" smtClean="0"/>
              <a:t>Mais quoi précisément? Comment? Et par où commencer?</a:t>
            </a:r>
          </a:p>
          <a:p>
            <a:r>
              <a:rPr lang="fr-FR" dirty="0" smtClean="0"/>
              <a:t>L’équipe d’ IRH a proposé d'explorer les façons dont la crise de Covid-19 pourrait changer le rôle des RH dans la fonction publique et comment la fonction RH doit mener la transformation, en mettant en relief les stratégies émergentes, les initiatives en cours, des modèles, des tendances et des idées originales qui pourraient montrer la voie à suivre. .</a:t>
            </a:r>
          </a:p>
          <a:p>
            <a:r>
              <a:rPr lang="fr-FR" dirty="0" smtClean="0"/>
              <a:t>L'approche adoptée par l’équipe d’IRH a consisté à interroger un large éventail de dirigeants en RH de la fonction publique: cadres des RH, experts de domaine et innovateurs. À l'aide d'entrevues semi-structurées menées virtuellement et d’un petit ensemble de questions comme point de départ , nous avons laissé les personnes interrogées mener la conversation où elles le voulaient, en fonction de leur expertise, de leurs intérêts et de leurs principales préoccupations.</a:t>
            </a:r>
          </a:p>
          <a:p>
            <a:r>
              <a:rPr lang="fr-FR" dirty="0" smtClean="0"/>
              <a:t>Les résultats, de même que les résultats du travail de prospective stratégique mené par l’équipe , alimenteront le développement d’une vision </a:t>
            </a:r>
            <a:r>
              <a:rPr lang="fr-FR" dirty="0" err="1" smtClean="0"/>
              <a:t>aspirationnelle</a:t>
            </a:r>
            <a:r>
              <a:rPr lang="fr-FR" dirty="0" smtClean="0"/>
              <a:t> pour le Ministère.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Annexe 3: Citations sélectionnées</a:t>
            </a:r>
            <a:endParaRPr lang="en-US" dirty="0"/>
          </a:p>
        </p:txBody>
      </p:sp>
      <p:sp>
        <p:nvSpPr>
          <p:cNvPr id="4" name="Text Placeholder 3"/>
          <p:cNvSpPr>
            <a:spLocks noGrp="1"/>
          </p:cNvSpPr>
          <p:nvPr>
            <p:ph type="body" idx="1"/>
            <p:custDataLst>
              <p:tags r:id="rId2"/>
            </p:custDataLst>
          </p:nvPr>
        </p:nvSpPr>
        <p:spPr/>
        <p:txBody>
          <a:bodyPr/>
          <a:lstStyle/>
          <a:p>
            <a:r>
              <a:rPr lang="fr-FR" dirty="0" smtClean="0"/>
              <a:t>Extrait des entrevues sur l'avenir des RH dans la fonction publique</a:t>
            </a:r>
            <a:endParaRPr lang="en-CA" dirty="0"/>
          </a:p>
        </p:txBody>
      </p:sp>
      <p:pic>
        <p:nvPicPr>
          <p:cNvPr id="5" name="Picture 4"/>
          <p:cNvPicPr>
            <a:picLocks noChangeAspect="1"/>
          </p:cNvPicPr>
          <p:nvPr>
            <p:custDataLst>
              <p:tags r:id="rId3"/>
            </p:custDataLst>
          </p:nvPr>
        </p:nvPicPr>
        <p:blipFill>
          <a:blip r:embed="rId5"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fontAlgn="t"/>
            <a:r>
              <a:rPr lang="fr-FR" dirty="0" smtClean="0"/>
              <a:t>Des défis et des opportunités plus petits et plus immédiats pour lesquels EDSC a un niveau élevé d'autonomie et de contrôle</a:t>
            </a:r>
          </a:p>
        </p:txBody>
      </p:sp>
      <p:graphicFrame>
        <p:nvGraphicFramePr>
          <p:cNvPr id="4" name="Content Placeholder 3"/>
          <p:cNvGraphicFramePr>
            <a:graphicFrameLocks noGrp="1"/>
          </p:cNvGraphicFramePr>
          <p:nvPr>
            <p:ph idx="1"/>
            <p:custDataLst>
              <p:tags r:id="rId2"/>
            </p:custDataLst>
          </p:nvPr>
        </p:nvGraphicFramePr>
        <p:xfrm>
          <a:off x="2901950" y="647700"/>
          <a:ext cx="5486400" cy="35407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err="1" smtClean="0">
                          <a:solidFill>
                            <a:schemeClr val="lt1"/>
                          </a:solidFill>
                          <a:latin typeface="+mn-lt"/>
                          <a:ea typeface="+mn-ea"/>
                          <a:cs typeface="+mn-cs"/>
                        </a:rPr>
                        <a:t>Principaux</a:t>
                      </a:r>
                      <a:r>
                        <a:rPr lang="en-CA" sz="1400" b="1" kern="1200" dirty="0" smtClean="0">
                          <a:solidFill>
                            <a:schemeClr val="lt1"/>
                          </a:solidFill>
                          <a:latin typeface="+mn-lt"/>
                          <a:ea typeface="+mn-ea"/>
                          <a:cs typeface="+mn-cs"/>
                        </a:rPr>
                        <a:t> </a:t>
                      </a:r>
                      <a:r>
                        <a:rPr lang="en-CA" sz="1400" b="1" kern="1200" dirty="0" err="1" smtClean="0">
                          <a:solidFill>
                            <a:schemeClr val="lt1"/>
                          </a:solidFill>
                          <a:latin typeface="+mn-lt"/>
                          <a:ea typeface="+mn-ea"/>
                          <a:cs typeface="+mn-cs"/>
                        </a:rPr>
                        <a:t>constats</a:t>
                      </a:r>
                      <a:endParaRPr lang="en-US" dirty="0"/>
                    </a:p>
                  </a:txBody>
                  <a:tcPr/>
                </a:tc>
                <a:tc>
                  <a:txBody>
                    <a:bodyPr/>
                    <a:lstStyle/>
                    <a:p>
                      <a:pPr algn="ctr"/>
                      <a:r>
                        <a:rPr lang="en-CA" sz="1400" b="1" kern="1200" dirty="0" smtClean="0">
                          <a:solidFill>
                            <a:schemeClr val="lt1"/>
                          </a:solidFill>
                          <a:latin typeface="+mn-lt"/>
                          <a:ea typeface="+mn-ea"/>
                          <a:cs typeface="+mn-cs"/>
                        </a:rPr>
                        <a:t>En </a:t>
                      </a:r>
                      <a:r>
                        <a:rPr lang="en-CA" sz="1400" b="1" kern="1200" dirty="0" err="1" smtClean="0">
                          <a:solidFill>
                            <a:schemeClr val="lt1"/>
                          </a:solidFill>
                          <a:latin typeface="+mn-lt"/>
                          <a:ea typeface="+mn-ea"/>
                          <a:cs typeface="+mn-cs"/>
                        </a:rPr>
                        <a:t>une</a:t>
                      </a:r>
                      <a:r>
                        <a:rPr lang="en-CA" sz="1400" b="1" kern="1200" dirty="0" smtClean="0">
                          <a:solidFill>
                            <a:schemeClr val="lt1"/>
                          </a:solidFill>
                          <a:latin typeface="+mn-lt"/>
                          <a:ea typeface="+mn-ea"/>
                          <a:cs typeface="+mn-cs"/>
                        </a:rPr>
                        <a:t> citation…</a:t>
                      </a:r>
                      <a:endParaRPr lang="en-US" dirty="0"/>
                    </a:p>
                  </a:txBody>
                  <a:tcPr/>
                </a:tc>
                <a:extLst>
                  <a:ext uri="{0D108BD9-81ED-4DB2-BD59-A6C34878D82A}">
                    <a16:rowId xmlns="" xmlns:a16="http://schemas.microsoft.com/office/drawing/2014/main" val="10000"/>
                  </a:ext>
                </a:extLst>
              </a:tr>
              <a:tr h="370840">
                <a:tc>
                  <a:txBody>
                    <a:bodyPr/>
                    <a:lstStyle/>
                    <a:p>
                      <a:pPr fontAlgn="t"/>
                      <a:r>
                        <a:rPr lang="fr-FR" sz="1000" dirty="0" smtClean="0"/>
                        <a:t>Le travail à domicile, le télétravail, le travail à distance et le travail virtuel sont (probablement / espérons-le) là pour rester</a:t>
                      </a:r>
                    </a:p>
                  </a:txBody>
                  <a:tcPr marL="68580" marR="68580" marT="0" marB="0"/>
                </a:tc>
                <a:tc>
                  <a:txBody>
                    <a:bodyPr/>
                    <a:lstStyle/>
                    <a:p>
                      <a:pPr>
                        <a:spcAft>
                          <a:spcPts val="0"/>
                        </a:spcAft>
                      </a:pPr>
                      <a:r>
                        <a:rPr lang="fr-CA" sz="800" i="1" dirty="0">
                          <a:latin typeface="Calibri"/>
                          <a:ea typeface="Calibri"/>
                          <a:cs typeface="Times New Roman"/>
                        </a:rPr>
                        <a:t>Quelles opportunités les RH de la fonction publique doit-elle saisir? Pour moi, c’est le gros changement de culture soudain - un changement de culture plus précisément lié au changement d’univers par rapport au télétravail, le travail à la maison, le travail à distance. […] La culture n'était pas prête - la moitié des gens à table de gestion disait oui, l'autre moitié disait non. Mais là on se retrouve avec une situation où nous n'avons plus le choix de nous adapter à une nouvelle réalité</a:t>
                      </a:r>
                      <a:r>
                        <a:rPr lang="fr-CA" sz="800" i="1" dirty="0" smtClean="0">
                          <a:latin typeface="Calibri"/>
                          <a:ea typeface="Calibri"/>
                          <a:cs typeface="Times New Roman"/>
                        </a:rPr>
                        <a:t>.</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fr-FR" sz="1000" dirty="0" smtClean="0"/>
                        <a:t>La technologie et l'équipement nécessaires pour permettre et soutenir pleinement le travail à domicile, le télétravail, le travail à distance et le travail virtuel nécessitent encore des améliorations et des investissements.</a:t>
                      </a:r>
                    </a:p>
                  </a:txBody>
                  <a:tcPr marL="68580" marR="68580" marT="0" marB="0"/>
                </a:tc>
                <a:tc>
                  <a:txBody>
                    <a:bodyPr/>
                    <a:lstStyle/>
                    <a:p>
                      <a:pPr>
                        <a:spcAft>
                          <a:spcPts val="0"/>
                        </a:spcAft>
                      </a:pPr>
                      <a:r>
                        <a:rPr lang="fr-CA" sz="800" i="1" dirty="0">
                          <a:latin typeface="Calibri"/>
                          <a:ea typeface="Calibri"/>
                          <a:cs typeface="Times New Roman"/>
                        </a:rPr>
                        <a:t>Une des lacunes les plus évidentes ou les plus douloureuses que </a:t>
                      </a:r>
                      <a:r>
                        <a:rPr lang="fr-CA" sz="800" i="1" dirty="0" err="1">
                          <a:latin typeface="Calibri"/>
                          <a:ea typeface="Calibri"/>
                          <a:cs typeface="Times New Roman"/>
                        </a:rPr>
                        <a:t>Covid</a:t>
                      </a:r>
                      <a:r>
                        <a:rPr lang="fr-CA" sz="800" i="1" dirty="0">
                          <a:latin typeface="Calibri"/>
                          <a:ea typeface="Calibri"/>
                          <a:cs typeface="Times New Roman"/>
                        </a:rPr>
                        <a:t>-19 a mise en évidence au début au sein de la fonction publique a été la technologie. Les gens n'étaient pas équipés. Ils sont restés </a:t>
                      </a:r>
                      <a:r>
                        <a:rPr lang="fr-CA" sz="800" i="1" dirty="0" smtClean="0">
                          <a:latin typeface="Calibri"/>
                          <a:ea typeface="Calibri"/>
                          <a:cs typeface="Times New Roman"/>
                        </a:rPr>
                        <a:t>longtemps </a:t>
                      </a:r>
                      <a:r>
                        <a:rPr lang="fr-CA" sz="800" i="1" dirty="0">
                          <a:latin typeface="Calibri"/>
                          <a:ea typeface="Calibri"/>
                          <a:cs typeface="Times New Roman"/>
                        </a:rPr>
                        <a:t>pas équipés. [...] Et encore aujourd'hui, en tant qu'employeur, on n'a pas encore plongé. [...] Mais il faut investir pour que les gens soient bien équipés à la maison</a:t>
                      </a:r>
                      <a:r>
                        <a:rPr lang="fr-CA" sz="800" i="1" dirty="0" smtClean="0">
                          <a:latin typeface="Calibri"/>
                          <a:ea typeface="Calibri"/>
                          <a:cs typeface="Times New Roman"/>
                        </a:rPr>
                        <a:t>.</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fontAlgn="t"/>
                      <a:r>
                        <a:rPr lang="fr-FR" sz="1000" dirty="0" smtClean="0"/>
                        <a:t>Nous avons une excellente occasion d'élargir le bassin de talents et d'accéder aux talents n'importe où - à la fois le bassin de talents qui pourrait travailler dans la fonction publique fédérale et le bassin de talents au sein de la fonction publique fédérale (en termes de rôles qu'ils pourraient occuper)</a:t>
                      </a:r>
                      <a:endParaRPr lang="en-US" sz="1000" dirty="0" smtClean="0"/>
                    </a:p>
                  </a:txBody>
                  <a:tcPr marL="68580" marR="68580" marT="0" marB="0"/>
                </a:tc>
                <a:tc>
                  <a:txBody>
                    <a:bodyPr/>
                    <a:lstStyle/>
                    <a:p>
                      <a:pPr>
                        <a:spcAft>
                          <a:spcPts val="0"/>
                        </a:spcAft>
                      </a:pPr>
                      <a:r>
                        <a:rPr lang="fr-FR" sz="800" i="1" dirty="0" smtClean="0">
                          <a:latin typeface="Calibri"/>
                          <a:ea typeface="Calibri"/>
                          <a:cs typeface="Times New Roman"/>
                        </a:rPr>
                        <a:t>Si vous pensez que le but des RH est de placer les bonnes personnes au bon poste au bon moment, et si vous avez un environnement de travail plus virtuel, cela augmente massivement le bassin de personnes auquel vous aurez accès, car des dire «Je ne veux pas déménager» ou «Je dois pouvoir travailler de chez moi». Nous leur disions: «Vous ne pouvez pas faire ce travail depuis chez vous». […] Pourquoi avons-nous besoin de limites géographiques Pourquoi ne pourriez-vous pas également faire un travail de gestion ou un travail de politique à Whitehorse comme vous pourriez le faire de partout ailleurs? [Traduction]</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905738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smtClean="0"/>
              <a:t>Des défis et des opportunités plus grands et plus ambitieux pour lesquels EDSC a un faible niveau d'autonomie et de contrôle</a:t>
            </a:r>
            <a:endParaRPr lang="en-US" dirty="0"/>
          </a:p>
        </p:txBody>
      </p:sp>
      <p:graphicFrame>
        <p:nvGraphicFramePr>
          <p:cNvPr id="4" name="Content Placeholder 3"/>
          <p:cNvGraphicFramePr>
            <a:graphicFrameLocks noGrp="1"/>
          </p:cNvGraphicFramePr>
          <p:nvPr>
            <p:ph idx="1"/>
            <p:custDataLst>
              <p:tags r:id="rId2"/>
            </p:custDataLst>
          </p:nvPr>
        </p:nvGraphicFramePr>
        <p:xfrm>
          <a:off x="2901950" y="647700"/>
          <a:ext cx="5486400" cy="427228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err="1" smtClean="0">
                          <a:solidFill>
                            <a:schemeClr val="lt1"/>
                          </a:solidFill>
                          <a:latin typeface="+mn-lt"/>
                          <a:ea typeface="+mn-ea"/>
                          <a:cs typeface="+mn-cs"/>
                        </a:rPr>
                        <a:t>Principaux</a:t>
                      </a:r>
                      <a:r>
                        <a:rPr lang="en-CA" sz="1400" b="1" kern="1200" dirty="0" smtClean="0">
                          <a:solidFill>
                            <a:schemeClr val="lt1"/>
                          </a:solidFill>
                          <a:latin typeface="+mn-lt"/>
                          <a:ea typeface="+mn-ea"/>
                          <a:cs typeface="+mn-cs"/>
                        </a:rPr>
                        <a:t> </a:t>
                      </a:r>
                      <a:r>
                        <a:rPr lang="en-CA" sz="1400" b="1" kern="1200" dirty="0" err="1" smtClean="0">
                          <a:solidFill>
                            <a:schemeClr val="lt1"/>
                          </a:solidFill>
                          <a:latin typeface="+mn-lt"/>
                          <a:ea typeface="+mn-ea"/>
                          <a:cs typeface="+mn-cs"/>
                        </a:rPr>
                        <a:t>constats</a:t>
                      </a:r>
                      <a:endParaRPr lang="en-US" dirty="0"/>
                    </a:p>
                  </a:txBody>
                  <a:tcPr/>
                </a:tc>
                <a:tc>
                  <a:txBody>
                    <a:bodyPr/>
                    <a:lstStyle/>
                    <a:p>
                      <a:pPr algn="ctr"/>
                      <a:r>
                        <a:rPr lang="en-CA" sz="1400" b="1" kern="1200" dirty="0" smtClean="0">
                          <a:solidFill>
                            <a:schemeClr val="lt1"/>
                          </a:solidFill>
                          <a:latin typeface="+mn-lt"/>
                          <a:ea typeface="+mn-ea"/>
                          <a:cs typeface="+mn-cs"/>
                        </a:rPr>
                        <a:t>En </a:t>
                      </a:r>
                      <a:r>
                        <a:rPr lang="en-CA" sz="1400" b="1" kern="1200" dirty="0" err="1" smtClean="0">
                          <a:solidFill>
                            <a:schemeClr val="lt1"/>
                          </a:solidFill>
                          <a:latin typeface="+mn-lt"/>
                          <a:ea typeface="+mn-ea"/>
                          <a:cs typeface="+mn-cs"/>
                        </a:rPr>
                        <a:t>une</a:t>
                      </a:r>
                      <a:r>
                        <a:rPr lang="en-CA" sz="1400" b="1" kern="1200" dirty="0" smtClean="0">
                          <a:solidFill>
                            <a:schemeClr val="lt1"/>
                          </a:solidFill>
                          <a:latin typeface="+mn-lt"/>
                          <a:ea typeface="+mn-ea"/>
                          <a:cs typeface="+mn-cs"/>
                        </a:rPr>
                        <a:t> citation…</a:t>
                      </a:r>
                      <a:endParaRPr lang="en-US" dirty="0"/>
                    </a:p>
                  </a:txBody>
                  <a:tcPr/>
                </a:tc>
                <a:extLst>
                  <a:ext uri="{0D108BD9-81ED-4DB2-BD59-A6C34878D82A}">
                    <a16:rowId xmlns="" xmlns:a16="http://schemas.microsoft.com/office/drawing/2014/main" val="10000"/>
                  </a:ext>
                </a:extLst>
              </a:tr>
              <a:tr h="370840">
                <a:tc>
                  <a:txBody>
                    <a:bodyPr/>
                    <a:lstStyle/>
                    <a:p>
                      <a:pPr fontAlgn="t"/>
                      <a:r>
                        <a:rPr lang="fr-FR" sz="1000" dirty="0" smtClean="0"/>
                        <a:t>Le système de classification «archaïque» a été l'un des changements fondamentaux les plus souvent mentionnés pour que la fonction RH restent pertinente</a:t>
                      </a:r>
                    </a:p>
                  </a:txBody>
                  <a:tcPr marL="68580" marR="68580" marT="0" marB="0"/>
                </a:tc>
                <a:tc>
                  <a:txBody>
                    <a:bodyPr/>
                    <a:lstStyle/>
                    <a:p>
                      <a:pPr>
                        <a:spcAft>
                          <a:spcPts val="0"/>
                        </a:spcAft>
                      </a:pPr>
                      <a:r>
                        <a:rPr lang="fr-FR" sz="800" i="1" dirty="0" smtClean="0">
                          <a:latin typeface="Calibri"/>
                          <a:ea typeface="Calibri"/>
                          <a:cs typeface="Times New Roman"/>
                        </a:rPr>
                        <a:t>Pour que le secteur public reste pertinent, nous allons devoir revoir nos hypothèses fondamentales sur lesquelles nous nous sommes appuyés il y a 50 ans. Je veux dire: la classification. Pourquoi utilisons-nous encore des boîtes dans un monde fluide? Notre monde est de plus en plus fluide, il est de plus en plus rapide. Et nous avons cette ancre que nous traînons, qui dit: "Vous savez quoi, dans cette équipe, vous ne pouvez pas avoir ce genre de compétences, parce que vous n'avez pas cette boîte dans votre équipe". les changements sont essentiels pour garantir notre pertinence en tant qu'organisation de la fonction publique agile, prête à réagir ou à agir avant le changement à venir. Mais à l'heure actuelle, la façon dont nous gérons nos talents reste largement associée - malheureusement - avec boîtes, classement, clochards dans les sièges, par opposition aux talents avec gestion des talents. [Traduction]</a:t>
                      </a:r>
                      <a:r>
                        <a:rPr lang="fr-FR" sz="800" i="1" baseline="0" dirty="0" smtClean="0">
                          <a:latin typeface="Calibri"/>
                          <a:ea typeface="Calibri"/>
                          <a:cs typeface="Times New Roman"/>
                        </a:rPr>
                        <a:t> </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fr-FR" sz="1000" dirty="0" smtClean="0"/>
                        <a:t>Une «approche d'entreprise» doit être envisagée pour relever certains défis (par exemple, capacités d'analyse de données, services RH partagés, etc.)</a:t>
                      </a:r>
                    </a:p>
                  </a:txBody>
                  <a:tcPr marL="68580" marR="68580" marT="0" marB="0"/>
                </a:tc>
                <a:tc>
                  <a:txBody>
                    <a:bodyPr/>
                    <a:lstStyle/>
                    <a:p>
                      <a:pPr>
                        <a:spcAft>
                          <a:spcPts val="0"/>
                        </a:spcAft>
                      </a:pPr>
                      <a:r>
                        <a:rPr lang="fr-FR" sz="800" i="1" dirty="0" smtClean="0">
                          <a:latin typeface="Calibri"/>
                          <a:ea typeface="Calibri"/>
                          <a:cs typeface="Times New Roman"/>
                        </a:rPr>
                        <a:t>Cette pandémie a créé une toile de fond dans laquelle, en tant que gouvernement fédéral, nous reconnaissons que les données dont nous avons établi au niveau de l'entreprise définie certaines limites. Et que peut-être, nous devons vraiment être très, très sérieux au sujet de cette transition d'un ensemble de 150 ministères et organismes et agences à une entreprise qui sert les Canadiens au Canada d'une manière différente. Et pour moi, une grande partie de cela, ce sont les données. [SCT-BDPRH] doit commencer à cartographier certains ensembles de données vraiment importantes. Et ceux-ci ci-dessus les données sur l'emploi et le travail et les données sur les compétences des employés. Et c'est vraiment autour de l'identification et de la mobilisation des employés. Ce n'est vraiment que le tout premier élément fondamental, permettant en fait une refonte massive et un changement de notre situation RH. [Traduction]</a:t>
                      </a:r>
                      <a:endParaRPr lang="en-US" sz="8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393697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smtClean="0"/>
              <a:t>Des défis et des opportunités plus grands et plus ambitieux pour lesquels EDSC a un faible niveau d'autonomie et de contrôle (suite)</a:t>
            </a:r>
            <a:endParaRPr lang="en-US" dirty="0"/>
          </a:p>
        </p:txBody>
      </p:sp>
      <p:graphicFrame>
        <p:nvGraphicFramePr>
          <p:cNvPr id="4" name="Content Placeholder 3"/>
          <p:cNvGraphicFramePr>
            <a:graphicFrameLocks noGrp="1"/>
          </p:cNvGraphicFramePr>
          <p:nvPr>
            <p:ph idx="1"/>
            <p:custDataLst>
              <p:tags r:id="rId2"/>
            </p:custDataLst>
          </p:nvPr>
        </p:nvGraphicFramePr>
        <p:xfrm>
          <a:off x="2901950" y="647700"/>
          <a:ext cx="5486400" cy="43942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err="1" smtClean="0">
                          <a:solidFill>
                            <a:schemeClr val="lt1"/>
                          </a:solidFill>
                          <a:latin typeface="+mn-lt"/>
                          <a:ea typeface="+mn-ea"/>
                          <a:cs typeface="+mn-cs"/>
                        </a:rPr>
                        <a:t>Principaux</a:t>
                      </a:r>
                      <a:r>
                        <a:rPr lang="en-CA" sz="1400" b="1" kern="1200" dirty="0" smtClean="0">
                          <a:solidFill>
                            <a:schemeClr val="lt1"/>
                          </a:solidFill>
                          <a:latin typeface="+mn-lt"/>
                          <a:ea typeface="+mn-ea"/>
                          <a:cs typeface="+mn-cs"/>
                        </a:rPr>
                        <a:t> </a:t>
                      </a:r>
                      <a:r>
                        <a:rPr lang="en-CA" sz="1400" b="1" kern="1200" dirty="0" err="1" smtClean="0">
                          <a:solidFill>
                            <a:schemeClr val="lt1"/>
                          </a:solidFill>
                          <a:latin typeface="+mn-lt"/>
                          <a:ea typeface="+mn-ea"/>
                          <a:cs typeface="+mn-cs"/>
                        </a:rPr>
                        <a:t>constats</a:t>
                      </a:r>
                      <a:endParaRPr lang="en-US" dirty="0"/>
                    </a:p>
                  </a:txBody>
                  <a:tcPr/>
                </a:tc>
                <a:tc>
                  <a:txBody>
                    <a:bodyPr/>
                    <a:lstStyle/>
                    <a:p>
                      <a:pPr algn="ctr"/>
                      <a:r>
                        <a:rPr lang="en-CA" sz="1400" b="1" kern="1200" dirty="0" smtClean="0">
                          <a:solidFill>
                            <a:schemeClr val="lt1"/>
                          </a:solidFill>
                          <a:latin typeface="+mn-lt"/>
                          <a:ea typeface="+mn-ea"/>
                          <a:cs typeface="+mn-cs"/>
                        </a:rPr>
                        <a:t>En </a:t>
                      </a:r>
                      <a:r>
                        <a:rPr lang="en-CA" sz="1400" b="1" kern="1200" dirty="0" err="1" smtClean="0">
                          <a:solidFill>
                            <a:schemeClr val="lt1"/>
                          </a:solidFill>
                          <a:latin typeface="+mn-lt"/>
                          <a:ea typeface="+mn-ea"/>
                          <a:cs typeface="+mn-cs"/>
                        </a:rPr>
                        <a:t>une</a:t>
                      </a:r>
                      <a:r>
                        <a:rPr lang="en-CA" sz="1400" b="1" kern="1200" dirty="0" smtClean="0">
                          <a:solidFill>
                            <a:schemeClr val="lt1"/>
                          </a:solidFill>
                          <a:latin typeface="+mn-lt"/>
                          <a:ea typeface="+mn-ea"/>
                          <a:cs typeface="+mn-cs"/>
                        </a:rPr>
                        <a:t> citation…</a:t>
                      </a:r>
                      <a:endParaRPr lang="en-US" dirty="0"/>
                    </a:p>
                  </a:txBody>
                  <a:tcPr/>
                </a:tc>
                <a:extLst>
                  <a:ext uri="{0D108BD9-81ED-4DB2-BD59-A6C34878D82A}">
                    <a16:rowId xmlns="" xmlns:a16="http://schemas.microsoft.com/office/drawing/2014/main" val="10000"/>
                  </a:ext>
                </a:extLst>
              </a:tr>
              <a:tr h="370840">
                <a:tc>
                  <a:txBody>
                    <a:bodyPr/>
                    <a:lstStyle/>
                    <a:p>
                      <a:pPr fontAlgn="t"/>
                      <a:r>
                        <a:rPr lang="fr-FR" sz="1000" dirty="0" smtClean="0"/>
                        <a:t>La communauté RH doit prendre le contrôle son destin (ex: besoin d'un leadership horizontal fort, professionnalisation des RH, etc.)</a:t>
                      </a:r>
                    </a:p>
                  </a:txBody>
                  <a:tcPr marL="68580" marR="68580" marT="0" marB="0"/>
                </a:tc>
                <a:tc>
                  <a:txBody>
                    <a:bodyPr/>
                    <a:lstStyle/>
                    <a:p>
                      <a:pPr>
                        <a:spcAft>
                          <a:spcPts val="0"/>
                        </a:spcAft>
                      </a:pPr>
                      <a:r>
                        <a:rPr lang="fr-FR" sz="800" i="1" dirty="0" smtClean="0">
                          <a:latin typeface="Calibri"/>
                          <a:ea typeface="Calibri"/>
                          <a:cs typeface="Times New Roman"/>
                        </a:rPr>
                        <a:t>La fonction de gestion des personnes pour le gouvernement doit passer par le même processus que la communauté de la gestion financière (donc les directeurs financiers) le même processus que la communauté de l'audit interne (pour les auditeurs internes). Il doit y avoir un investissement et une attention ciblés sur la «professionnalisation» de la fonction de gestion des personnes. Je ne veux pas dire comme la certification ou quelque chose comme ça; Je veux dire, inculquer un sens du but, de la fierté, une pensée latérale innovatrice et une cohésion à la fonction de gestion des personnes pour l'ensemble du gouvernement. Cette communauté doit être reconnue comme une communauté fonctionnelle clé au sein du gouvernement du Canada. Je pense que nous devrions ensuite utiliser cette communauté établie pour atteindre certains des objectifs que nous avons, y compris changer les mentalités ou les comportements pour l'organisation ou pour la communauté dans son ensemble [et] naviguer sur la ligne fine entre être des facilitateurs commerciaux et être également des gardiens de notre système. [Traduction]</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fr-FR" sz="1000" dirty="0" smtClean="0"/>
                        <a:t>Le GC doit repenser le «contrat de travail» pour répondre à la nouvelle réalité (par exemple, Conditions d’emploi, conventions collectives, etc.)</a:t>
                      </a:r>
                      <a:endParaRPr lang="en-US" sz="1000" dirty="0" smtClean="0"/>
                    </a:p>
                  </a:txBody>
                  <a:tcPr marL="68580" marR="68580" marT="0" marB="0"/>
                </a:tc>
                <a:tc>
                  <a:txBody>
                    <a:bodyPr/>
                    <a:lstStyle/>
                    <a:p>
                      <a:pPr>
                        <a:spcAft>
                          <a:spcPts val="0"/>
                        </a:spcAft>
                      </a:pPr>
                      <a:r>
                        <a:rPr lang="fr-FR" sz="800" i="1" dirty="0" smtClean="0">
                          <a:latin typeface="Calibri"/>
                          <a:ea typeface="Calibri"/>
                          <a:cs typeface="Times New Roman"/>
                        </a:rPr>
                        <a:t>Fondamentalement, nous devons regarder notre contrat de travail au sens le plus large. Nous devons réfléchir à ce pour quoi nous embauchons des gens et à ce à quoi nous allons leur dire de s'attendre. […] Nous devons déplacer ce critère en termes d'employés, et nous devons préparer les gestionnaires à être capables de gérer dans ce nouveau monde. Donc, comme nous le voyons, ce n'est pas seulement un mois de changement. [...] Donc ma plus grande crainte serait que nous ne voulions pas du tout reculer, nous voulons au moins garder notre position ici et avancer en termes de changement de contrat de travail avec nos employés, en termes de gérer le travail et les gens. Ce sont donc des choses énormes, énormes. Et comme je le dis, c'est presque trop gros. [Traduction]</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294822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smtClean="0"/>
              <a:t>Des défis et des opportunités plus grands et plus ambitieux pour lesquels EDSC a un niveau élevé d'autonomie et de contrôle</a:t>
            </a:r>
            <a:endParaRPr lang="en-US" dirty="0"/>
          </a:p>
        </p:txBody>
      </p:sp>
      <p:graphicFrame>
        <p:nvGraphicFramePr>
          <p:cNvPr id="4" name="Content Placeholder 3"/>
          <p:cNvGraphicFramePr>
            <a:graphicFrameLocks noGrp="1"/>
          </p:cNvGraphicFramePr>
          <p:nvPr>
            <p:ph idx="1"/>
            <p:custDataLst>
              <p:tags r:id="rId2"/>
            </p:custDataLst>
          </p:nvPr>
        </p:nvGraphicFramePr>
        <p:xfrm>
          <a:off x="2901950" y="647700"/>
          <a:ext cx="5486400" cy="427228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err="1" smtClean="0">
                          <a:solidFill>
                            <a:schemeClr val="lt1"/>
                          </a:solidFill>
                          <a:latin typeface="+mn-lt"/>
                          <a:ea typeface="+mn-ea"/>
                          <a:cs typeface="+mn-cs"/>
                        </a:rPr>
                        <a:t>Principaux</a:t>
                      </a:r>
                      <a:r>
                        <a:rPr lang="en-CA" sz="1400" b="1" kern="1200" dirty="0" smtClean="0">
                          <a:solidFill>
                            <a:schemeClr val="lt1"/>
                          </a:solidFill>
                          <a:latin typeface="+mn-lt"/>
                          <a:ea typeface="+mn-ea"/>
                          <a:cs typeface="+mn-cs"/>
                        </a:rPr>
                        <a:t> </a:t>
                      </a:r>
                      <a:r>
                        <a:rPr lang="en-CA" sz="1400" b="1" kern="1200" dirty="0" err="1" smtClean="0">
                          <a:solidFill>
                            <a:schemeClr val="lt1"/>
                          </a:solidFill>
                          <a:latin typeface="+mn-lt"/>
                          <a:ea typeface="+mn-ea"/>
                          <a:cs typeface="+mn-cs"/>
                        </a:rPr>
                        <a:t>constats</a:t>
                      </a:r>
                      <a:endParaRPr lang="en-US" dirty="0"/>
                    </a:p>
                  </a:txBody>
                  <a:tcPr/>
                </a:tc>
                <a:tc>
                  <a:txBody>
                    <a:bodyPr/>
                    <a:lstStyle/>
                    <a:p>
                      <a:pPr algn="ctr"/>
                      <a:r>
                        <a:rPr lang="en-CA" sz="1400" b="1" kern="1200" dirty="0" smtClean="0">
                          <a:solidFill>
                            <a:schemeClr val="lt1"/>
                          </a:solidFill>
                          <a:latin typeface="+mn-lt"/>
                          <a:ea typeface="+mn-ea"/>
                          <a:cs typeface="+mn-cs"/>
                        </a:rPr>
                        <a:t>En </a:t>
                      </a:r>
                      <a:r>
                        <a:rPr lang="en-CA" sz="1400" b="1" kern="1200" dirty="0" err="1" smtClean="0">
                          <a:solidFill>
                            <a:schemeClr val="lt1"/>
                          </a:solidFill>
                          <a:latin typeface="+mn-lt"/>
                          <a:ea typeface="+mn-ea"/>
                          <a:cs typeface="+mn-cs"/>
                        </a:rPr>
                        <a:t>une</a:t>
                      </a:r>
                      <a:r>
                        <a:rPr lang="en-CA" sz="1400" b="1" kern="1200" dirty="0" smtClean="0">
                          <a:solidFill>
                            <a:schemeClr val="lt1"/>
                          </a:solidFill>
                          <a:latin typeface="+mn-lt"/>
                          <a:ea typeface="+mn-ea"/>
                          <a:cs typeface="+mn-cs"/>
                        </a:rPr>
                        <a:t> citation…</a:t>
                      </a:r>
                      <a:endParaRPr lang="en-US" dirty="0"/>
                    </a:p>
                  </a:txBody>
                  <a:tcPr/>
                </a:tc>
                <a:extLst>
                  <a:ext uri="{0D108BD9-81ED-4DB2-BD59-A6C34878D82A}">
                    <a16:rowId xmlns="" xmlns:a16="http://schemas.microsoft.com/office/drawing/2014/main" val="10000"/>
                  </a:ext>
                </a:extLst>
              </a:tr>
              <a:tr h="370840">
                <a:tc>
                  <a:txBody>
                    <a:bodyPr/>
                    <a:lstStyle/>
                    <a:p>
                      <a:pPr fontAlgn="t"/>
                      <a:r>
                        <a:rPr lang="fr-FR" sz="1000" b="1" dirty="0" smtClean="0"/>
                        <a:t>Analyse des données et prise de décision fondée sur des preuves: </a:t>
                      </a:r>
                      <a:r>
                        <a:rPr lang="fr-FR" sz="1000" dirty="0" smtClean="0"/>
                        <a:t>nous devons exploiter les données RH pour leurs interventions stratégiques et placer les preuves au centre du processus de prise de décision</a:t>
                      </a:r>
                    </a:p>
                  </a:txBody>
                  <a:tcPr marL="68580" marR="68580" marT="0" marB="0"/>
                </a:tc>
                <a:tc>
                  <a:txBody>
                    <a:bodyPr/>
                    <a:lstStyle/>
                    <a:p>
                      <a:pPr>
                        <a:spcAft>
                          <a:spcPts val="0"/>
                        </a:spcAft>
                      </a:pPr>
                      <a:r>
                        <a:rPr lang="fr-FR" sz="800" i="1" dirty="0" smtClean="0">
                          <a:latin typeface="Calibri"/>
                          <a:ea typeface="Calibri"/>
                          <a:cs typeface="Times New Roman"/>
                        </a:rPr>
                        <a:t>Pour que les RH restent pertinentes au cours de la prochaine décennie, l'un des changements fondamentaux que nous devons apporter concerne les données et la capacité réelle de soutenir la prise de décision. Notre rôle est d'accompagner les managers et d'accompagner les collaborateurs. Et nous n'avons pas certains de ces éléments d'infrastructure habilitants de base là où ils doivent être. [Traduction]</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fr-FR" sz="1000" b="1" dirty="0" smtClean="0"/>
                        <a:t>Numérisation des RH: </a:t>
                      </a:r>
                      <a:r>
                        <a:rPr lang="fr-FR" sz="1000" dirty="0" smtClean="0"/>
                        <a:t>nous devons rendre nos produits et services RH simples, modernes et numérique, disponibles à tout moment, n'importe où, depuis n'importe quel appareil</a:t>
                      </a:r>
                    </a:p>
                  </a:txBody>
                  <a:tcPr marL="68580" marR="68580" marT="0" marB="0"/>
                </a:tc>
                <a:tc>
                  <a:txBody>
                    <a:bodyPr/>
                    <a:lstStyle/>
                    <a:p>
                      <a:pPr>
                        <a:spcAft>
                          <a:spcPts val="0"/>
                        </a:spcAft>
                      </a:pPr>
                      <a:r>
                        <a:rPr lang="fr-FR" sz="800" i="1" dirty="0" smtClean="0">
                          <a:latin typeface="Calibri"/>
                          <a:ea typeface="Calibri"/>
                          <a:cs typeface="Times New Roman"/>
                        </a:rPr>
                        <a:t>Nous devons nous assurer qu’il y a une amélioration continue du côté numérique, et je dirais même du côté de la gestion de l’information, car la façon dont nous organisons nos informations, la façon dont nous gérons nos informations, nous ne sommes pas aussi bons que nous devrions l’être. Et comme nous sommes plus numériques maintenant, c'est encore plus important qu'avant. [...] C’est une étape concrète que nous devrions franchir collectivement pour nous assurer qu’à mesure que nous devenons plus numériques et plus virtuels, nous pouvons gérer ces informations correctement. Préparez-vous pour une main-d'œuvre en évolution. [Traduction]</a:t>
                      </a: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fontAlgn="t"/>
                      <a:r>
                        <a:rPr lang="fr-FR" sz="1000" b="1" dirty="0" smtClean="0"/>
                        <a:t>Approches et solutions</a:t>
                      </a:r>
                      <a:r>
                        <a:rPr lang="fr-FR" sz="1000" b="1" baseline="0" dirty="0" smtClean="0"/>
                        <a:t> centrée </a:t>
                      </a:r>
                      <a:r>
                        <a:rPr lang="fr-FR" sz="1000" b="1" dirty="0" smtClean="0"/>
                        <a:t>sur les </a:t>
                      </a:r>
                      <a:r>
                        <a:rPr lang="fr-FR" sz="1000" b="1" dirty="0" smtClean="0"/>
                        <a:t>utilisateur: </a:t>
                      </a:r>
                      <a:r>
                        <a:rPr lang="fr-FR" sz="1000" dirty="0" smtClean="0"/>
                        <a:t>nous devons déplacer l’emphase mise par les RH sur la conformité aux politiques et les processus et prioriser la satisfaction des besoins des utilisateurs: gestionnaires, employés, candidats, etc.</a:t>
                      </a:r>
                      <a:endParaRPr lang="en-US" sz="1000" dirty="0" smtClean="0"/>
                    </a:p>
                  </a:txBody>
                  <a:tcPr marL="68580" marR="68580" marT="0" marB="0"/>
                </a:tc>
                <a:tc>
                  <a:txBody>
                    <a:bodyPr/>
                    <a:lstStyle/>
                    <a:p>
                      <a:pPr>
                        <a:spcAft>
                          <a:spcPts val="0"/>
                        </a:spcAft>
                      </a:pPr>
                      <a:r>
                        <a:rPr lang="fr-FR" sz="800" i="1" dirty="0" smtClean="0">
                          <a:latin typeface="Calibri"/>
                          <a:ea typeface="Calibri"/>
                          <a:cs typeface="Times New Roman"/>
                        </a:rPr>
                        <a:t>Parlez aux clients, en particulier au niveau de la direction ou des employés, et comprenez leurs parcours et leurs attentes, ce qu'ils vivent, ce qu'ils ressentent maintenant et ce qu'ils aimeraient peut-être voir. Je pense que c'est l'étape la plus tangible et la plus concrète que la fonction RH ou la branche pourrait mettre en œuvre. Mais il semble y avoir beaucoup de résistance. Si vous mettez en œuvre une sorte de réflexion centrée sur le client ou la conception, vous seriez bien mieux préparé à mettre en œuvre de nouvelles fonctions à moyen terme, ou du moins à y être ouvert. La succursale doit comprendre les histoires que les employés et les managers racontent entre nous à nos collègues à propos de la fonction RH. </a:t>
                      </a:r>
                      <a:r>
                        <a:rPr lang="fr-FR" sz="700" i="1" dirty="0" smtClean="0">
                          <a:latin typeface="Calibri"/>
                          <a:ea typeface="Calibri"/>
                          <a:cs typeface="Times New Roman"/>
                        </a:rPr>
                        <a:t>[Traduction]</a:t>
                      </a:r>
                      <a:endParaRPr lang="en-CA" sz="600" i="1" dirty="0" smtClean="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29490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b="1" dirty="0" smtClean="0"/>
              <a:t>203 entrevues avec 215 personnes…</a:t>
            </a:r>
            <a:endParaRPr lang="en-US" b="1" dirty="0"/>
          </a:p>
        </p:txBody>
      </p:sp>
      <p:sp>
        <p:nvSpPr>
          <p:cNvPr id="3" name="Text Placeholder 2"/>
          <p:cNvSpPr>
            <a:spLocks noGrp="1"/>
          </p:cNvSpPr>
          <p:nvPr>
            <p:ph type="body" idx="1"/>
            <p:custDataLst>
              <p:tags r:id="rId2"/>
            </p:custDataLst>
          </p:nvPr>
        </p:nvSpPr>
        <p:spPr>
          <a:xfrm>
            <a:off x="2900934" y="771550"/>
            <a:ext cx="2606040" cy="3816424"/>
          </a:xfrm>
        </p:spPr>
        <p:txBody>
          <a:bodyPr>
            <a:normAutofit fontScale="92500" lnSpcReduction="20000"/>
          </a:bodyPr>
          <a:lstStyle/>
          <a:p>
            <a:pPr>
              <a:buFont typeface="Wingdings" pitchFamily="2" charset="2"/>
              <a:buChar char="q"/>
            </a:pPr>
            <a:r>
              <a:rPr lang="fr-FR" b="0" dirty="0" smtClean="0"/>
              <a:t>550+ personnes invitées à participer:</a:t>
            </a:r>
          </a:p>
          <a:p>
            <a:pPr lvl="1">
              <a:buFont typeface="Wingdings" pitchFamily="2" charset="2"/>
              <a:buChar char="ü"/>
            </a:pPr>
            <a:r>
              <a:rPr lang="fr-FR" b="0" dirty="0" smtClean="0"/>
              <a:t>37% ont cédulé une entrevue</a:t>
            </a:r>
          </a:p>
          <a:p>
            <a:pPr lvl="1">
              <a:buFont typeface="Wingdings" pitchFamily="2" charset="2"/>
              <a:buChar char="ü"/>
            </a:pPr>
            <a:r>
              <a:rPr lang="fr-FR" b="0" dirty="0" smtClean="0"/>
              <a:t>8% ont refusé ou n'étaient pas disponibles</a:t>
            </a:r>
          </a:p>
          <a:p>
            <a:pPr lvl="1">
              <a:buFont typeface="Wingdings" pitchFamily="2" charset="2"/>
              <a:buChar char="ü"/>
            </a:pPr>
            <a:r>
              <a:rPr lang="fr-FR" b="0" dirty="0" smtClean="0"/>
              <a:t>55% n'ont pas répondu</a:t>
            </a:r>
          </a:p>
          <a:p>
            <a:pPr lvl="1">
              <a:buFont typeface="Wingdings" pitchFamily="2" charset="2"/>
              <a:buChar char="ü"/>
            </a:pPr>
            <a:r>
              <a:rPr lang="fr-FR" b="0" dirty="0" smtClean="0"/>
              <a:t>15 des 26 cadres de la DGSRH ont été interviewés</a:t>
            </a:r>
          </a:p>
          <a:p>
            <a:pPr>
              <a:buFont typeface="Wingdings" pitchFamily="2" charset="2"/>
              <a:buChar char="q"/>
            </a:pPr>
            <a:endParaRPr lang="fr-FR" b="0" dirty="0" smtClean="0"/>
          </a:p>
          <a:p>
            <a:pPr>
              <a:buFont typeface="Wingdings" pitchFamily="2" charset="2"/>
              <a:buChar char="q"/>
            </a:pPr>
            <a:r>
              <a:rPr lang="fr-FR" b="0" dirty="0" smtClean="0"/>
              <a:t>Période d'entrevue de 8 semaines (du 3 août au 25 septembre 2020)</a:t>
            </a:r>
          </a:p>
          <a:p>
            <a:pPr>
              <a:buFont typeface="Wingdings" pitchFamily="2" charset="2"/>
              <a:buChar char="q"/>
            </a:pPr>
            <a:endParaRPr lang="fr-FR" b="0" dirty="0" smtClean="0"/>
          </a:p>
          <a:p>
            <a:pPr>
              <a:buFont typeface="Wingdings" pitchFamily="2" charset="2"/>
              <a:buChar char="q"/>
            </a:pPr>
            <a:r>
              <a:rPr lang="fr-FR" b="0" dirty="0" smtClean="0"/>
              <a:t>Plus de 100 heures de contenu enregistré entrant dans l'analyse (environ 700 pages de transcription, interligne simple!):</a:t>
            </a:r>
          </a:p>
          <a:p>
            <a:pPr lvl="1">
              <a:buFont typeface="Wingdings" pitchFamily="2" charset="2"/>
              <a:buChar char="ü"/>
            </a:pPr>
            <a:r>
              <a:rPr lang="fr-FR" b="0" dirty="0" smtClean="0"/>
              <a:t>67,2% en anglais</a:t>
            </a:r>
          </a:p>
          <a:p>
            <a:pPr lvl="1">
              <a:buFont typeface="Wingdings" pitchFamily="2" charset="2"/>
              <a:buChar char="ü"/>
            </a:pPr>
            <a:r>
              <a:rPr lang="fr-FR" b="0" dirty="0" smtClean="0"/>
              <a:t>28,4% en français</a:t>
            </a:r>
          </a:p>
          <a:p>
            <a:pPr lvl="1">
              <a:buFont typeface="Wingdings" pitchFamily="2" charset="2"/>
              <a:buChar char="ü"/>
            </a:pPr>
            <a:r>
              <a:rPr lang="fr-FR" b="0" dirty="0" smtClean="0"/>
              <a:t>4,5% bilingue</a:t>
            </a:r>
            <a:endParaRPr lang="fr-CA" b="0" dirty="0" smtClean="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en-US" smtClean="0"/>
              <a:pPr/>
              <a:t>3</a:t>
            </a:fld>
            <a:endParaRPr lang="en-US"/>
          </a:p>
        </p:txBody>
      </p:sp>
      <p:pic>
        <p:nvPicPr>
          <p:cNvPr id="11" name="Content Placeholder 10" descr="215 Interviewees (incl.non-HR)v2FRENCH.png"/>
          <p:cNvPicPr>
            <a:picLocks noGrp="1" noChangeAspect="1"/>
          </p:cNvPicPr>
          <p:nvPr>
            <p:ph sz="quarter" idx="4"/>
            <p:custDataLst>
              <p:tags r:id="rId4"/>
            </p:custDataLst>
          </p:nvPr>
        </p:nvPicPr>
        <p:blipFill>
          <a:blip r:embed="rId6" cstate="print"/>
          <a:stretch>
            <a:fillRect/>
          </a:stretch>
        </p:blipFill>
        <p:spPr>
          <a:xfrm>
            <a:off x="5620598" y="1347613"/>
            <a:ext cx="3218081" cy="2808313"/>
          </a:xfrm>
        </p:spPr>
      </p:pic>
    </p:spTree>
    <p:extLst>
      <p:ext uri="{BB962C8B-B14F-4D97-AF65-F5344CB8AC3E}">
        <p14:creationId xmlns="" xmlns:p14="http://schemas.microsoft.com/office/powerpoint/2010/main" val="255903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b="1" dirty="0" smtClean="0"/>
              <a:t>…de 42 organisations</a:t>
            </a:r>
            <a:endParaRPr lang="en-US" dirty="0"/>
          </a:p>
        </p:txBody>
      </p:sp>
      <p:pic>
        <p:nvPicPr>
          <p:cNvPr id="4" name="Content Placeholder 3" descr="203 Interviews with 42 Organizations (Colored)FRENCH.png"/>
          <p:cNvPicPr>
            <a:picLocks noGrp="1" noChangeAspect="1"/>
          </p:cNvPicPr>
          <p:nvPr>
            <p:ph idx="1"/>
          </p:nvPr>
        </p:nvPicPr>
        <p:blipFill>
          <a:blip r:embed="rId3" cstate="print"/>
          <a:stretch>
            <a:fillRect/>
          </a:stretch>
        </p:blipFill>
        <p:spPr>
          <a:xfrm>
            <a:off x="2627784" y="1079350"/>
            <a:ext cx="6209766" cy="33693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 Imaginer la fonction RH de l’avenir… »</a:t>
            </a:r>
            <a:endParaRPr lang="en-US" dirty="0"/>
          </a:p>
        </p:txBody>
      </p:sp>
      <p:sp>
        <p:nvSpPr>
          <p:cNvPr id="3" name="Content Placeholder 2"/>
          <p:cNvSpPr>
            <a:spLocks noGrp="1"/>
          </p:cNvSpPr>
          <p:nvPr>
            <p:ph idx="1"/>
            <p:custDataLst>
              <p:tags r:id="rId2"/>
            </p:custDataLst>
          </p:nvPr>
        </p:nvSpPr>
        <p:spPr/>
        <p:txBody>
          <a:bodyPr/>
          <a:lstStyle/>
          <a:p>
            <a:r>
              <a:rPr lang="fr-FR" dirty="0" smtClean="0"/>
              <a:t>À la lumière des défis de l'année écoulée et de la réinitialisation imposée par la pandémie</a:t>
            </a:r>
          </a:p>
          <a:p>
            <a:r>
              <a:rPr lang="fr-FR" dirty="0" smtClean="0"/>
              <a:t>En termes de problèmes, lacunes et limites que nous devons aborder, ainsi que les opportunités que les RH doivent saisir</a:t>
            </a:r>
          </a:p>
          <a:p>
            <a:r>
              <a:rPr lang="fr-FR" dirty="0" smtClean="0"/>
              <a:t>En termes de mentalités et de comportements qui nous freinent et que nous devons développer en RH</a:t>
            </a:r>
          </a:p>
          <a:p>
            <a:r>
              <a:rPr lang="fr-FR" dirty="0" smtClean="0"/>
              <a:t>En termes de changements fondamentaux que nous devons faire et des prochaines étapes concrètes que nous pourrions prendre</a:t>
            </a:r>
          </a:p>
          <a:p>
            <a:r>
              <a:rPr lang="fr-FR" dirty="0" smtClean="0"/>
              <a:t>En termes de questions auxquelles nous aimerions trouver des réponses…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Ce que nous avons entendu durant les entrevues </a:t>
            </a:r>
            <a:br>
              <a:rPr lang="fr-CA" dirty="0" smtClean="0"/>
            </a:br>
            <a:r>
              <a:rPr lang="fr-CA" dirty="0" smtClean="0"/>
              <a:t>(en anglais)</a:t>
            </a:r>
            <a:endParaRPr lang="en-US" dirty="0"/>
          </a:p>
        </p:txBody>
      </p:sp>
      <p:pic>
        <p:nvPicPr>
          <p:cNvPr id="5" name="Content Placeholder 6" descr="Word Cloud Top 150 - English Interviews (DRAFT 2020-12-09 v1).png"/>
          <p:cNvPicPr>
            <a:picLocks noGrp="1" noChangeAspect="1"/>
          </p:cNvPicPr>
          <p:nvPr>
            <p:ph idx="1"/>
            <p:custDataLst>
              <p:tags r:id="rId2"/>
            </p:custDataLst>
          </p:nvPr>
        </p:nvPicPr>
        <p:blipFill>
          <a:blip r:embed="rId4" cstate="print">
            <a:duotone>
              <a:schemeClr val="accent5">
                <a:shade val="45000"/>
                <a:satMod val="135000"/>
              </a:schemeClr>
              <a:prstClr val="white"/>
            </a:duotone>
            <a:extLst/>
          </a:blip>
          <a:stretch>
            <a:fillRect/>
          </a:stretch>
        </p:blipFill>
        <p:spPr>
          <a:xfrm>
            <a:off x="2592409" y="915566"/>
            <a:ext cx="6253196" cy="338437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Principaux constats </a:t>
            </a:r>
            <a:r>
              <a:rPr lang="fr-CA" dirty="0" smtClean="0"/>
              <a:t>des entrevues</a:t>
            </a:r>
            <a:endParaRPr lang="en-US" dirty="0"/>
          </a:p>
        </p:txBody>
      </p:sp>
      <p:cxnSp>
        <p:nvCxnSpPr>
          <p:cNvPr id="7" name="Straight Connector 6"/>
          <p:cNvCxnSpPr/>
          <p:nvPr>
            <p:custDataLst>
              <p:tags r:id="rId2"/>
            </p:custDataLst>
          </p:nvPr>
        </p:nvCxnSpPr>
        <p:spPr>
          <a:xfrm flipV="1">
            <a:off x="5652120" y="1203598"/>
            <a:ext cx="0" cy="28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
            </p:custDataLst>
          </p:nvPr>
        </p:nvCxnSpPr>
        <p:spPr>
          <a:xfrm flipV="1">
            <a:off x="3852120" y="2571750"/>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4"/>
            </p:custDataLst>
          </p:nvPr>
        </p:nvSpPr>
        <p:spPr>
          <a:xfrm>
            <a:off x="4267376" y="557267"/>
            <a:ext cx="2808312" cy="584775"/>
          </a:xfrm>
          <a:prstGeom prst="rect">
            <a:avLst/>
          </a:prstGeom>
          <a:noFill/>
        </p:spPr>
        <p:txBody>
          <a:bodyPr wrap="square" rtlCol="0">
            <a:spAutoFit/>
          </a:bodyPr>
          <a:lstStyle/>
          <a:p>
            <a:pPr algn="ctr"/>
            <a:r>
              <a:rPr lang="fr-FR" sz="1600" dirty="0" smtClean="0">
                <a:solidFill>
                  <a:schemeClr val="tx1">
                    <a:lumMod val="65000"/>
                    <a:lumOff val="35000"/>
                  </a:schemeClr>
                </a:solidFill>
              </a:rPr>
              <a:t>Haut niveau d'autonomie et de contrôle par le Ministère</a:t>
            </a:r>
            <a:endParaRPr lang="en-CA" sz="1600" dirty="0">
              <a:solidFill>
                <a:schemeClr val="tx1">
                  <a:lumMod val="65000"/>
                  <a:lumOff val="35000"/>
                </a:schemeClr>
              </a:solidFill>
            </a:endParaRPr>
          </a:p>
        </p:txBody>
      </p:sp>
      <p:sp>
        <p:nvSpPr>
          <p:cNvPr id="12" name="TextBox 11"/>
          <p:cNvSpPr txBox="1"/>
          <p:nvPr>
            <p:custDataLst>
              <p:tags r:id="rId5"/>
            </p:custDataLst>
          </p:nvPr>
        </p:nvSpPr>
        <p:spPr>
          <a:xfrm>
            <a:off x="4247964" y="4031064"/>
            <a:ext cx="2916324" cy="584775"/>
          </a:xfrm>
          <a:prstGeom prst="rect">
            <a:avLst/>
          </a:prstGeom>
          <a:noFill/>
        </p:spPr>
        <p:txBody>
          <a:bodyPr wrap="square" rtlCol="0">
            <a:spAutoFit/>
          </a:bodyPr>
          <a:lstStyle/>
          <a:p>
            <a:pPr algn="ctr"/>
            <a:r>
              <a:rPr lang="fr-FR" sz="1600" dirty="0" smtClean="0">
                <a:solidFill>
                  <a:schemeClr val="tx1">
                    <a:lumMod val="65000"/>
                    <a:lumOff val="35000"/>
                  </a:schemeClr>
                </a:solidFill>
              </a:rPr>
              <a:t>Faible niveau d'autonomie et de contrôle par le Ministère</a:t>
            </a:r>
            <a:endParaRPr lang="en-CA" sz="1600" dirty="0">
              <a:solidFill>
                <a:schemeClr val="tx1">
                  <a:lumMod val="65000"/>
                  <a:lumOff val="35000"/>
                </a:schemeClr>
              </a:solidFill>
            </a:endParaRPr>
          </a:p>
        </p:txBody>
      </p:sp>
      <p:sp>
        <p:nvSpPr>
          <p:cNvPr id="13" name="TextBox 12"/>
          <p:cNvSpPr txBox="1"/>
          <p:nvPr>
            <p:custDataLst>
              <p:tags r:id="rId6"/>
            </p:custDataLst>
          </p:nvPr>
        </p:nvSpPr>
        <p:spPr>
          <a:xfrm>
            <a:off x="2631976" y="2019493"/>
            <a:ext cx="1651992" cy="1077218"/>
          </a:xfrm>
          <a:prstGeom prst="rect">
            <a:avLst/>
          </a:prstGeom>
          <a:noFill/>
        </p:spPr>
        <p:txBody>
          <a:bodyPr wrap="square" rtlCol="0">
            <a:spAutoFit/>
          </a:bodyPr>
          <a:lstStyle/>
          <a:p>
            <a:r>
              <a:rPr lang="fr-FR" sz="1600" dirty="0" smtClean="0">
                <a:solidFill>
                  <a:schemeClr val="tx1">
                    <a:lumMod val="65000"/>
                    <a:lumOff val="35000"/>
                  </a:schemeClr>
                </a:solidFill>
              </a:rPr>
              <a:t>Des défis et opportunités</a:t>
            </a:r>
          </a:p>
          <a:p>
            <a:r>
              <a:rPr lang="fr-FR" sz="1600" dirty="0" smtClean="0">
                <a:solidFill>
                  <a:schemeClr val="tx1">
                    <a:lumMod val="65000"/>
                    <a:lumOff val="35000"/>
                  </a:schemeClr>
                </a:solidFill>
              </a:rPr>
              <a:t>plus petits et</a:t>
            </a:r>
          </a:p>
          <a:p>
            <a:r>
              <a:rPr lang="fr-FR" sz="1600" dirty="0" smtClean="0">
                <a:solidFill>
                  <a:schemeClr val="tx1">
                    <a:lumMod val="65000"/>
                    <a:lumOff val="35000"/>
                  </a:schemeClr>
                </a:solidFill>
              </a:rPr>
              <a:t>plus immédiats</a:t>
            </a:r>
            <a:endParaRPr lang="en-CA" sz="1600" dirty="0">
              <a:solidFill>
                <a:srgbClr val="FF0000"/>
              </a:solidFill>
            </a:endParaRPr>
          </a:p>
        </p:txBody>
      </p:sp>
      <p:sp>
        <p:nvSpPr>
          <p:cNvPr id="15" name="TextBox 14"/>
          <p:cNvSpPr txBox="1"/>
          <p:nvPr>
            <p:custDataLst>
              <p:tags r:id="rId7"/>
            </p:custDataLst>
          </p:nvPr>
        </p:nvSpPr>
        <p:spPr>
          <a:xfrm>
            <a:off x="7308304" y="2019493"/>
            <a:ext cx="1512169" cy="1077218"/>
          </a:xfrm>
          <a:prstGeom prst="rect">
            <a:avLst/>
          </a:prstGeom>
          <a:noFill/>
        </p:spPr>
        <p:txBody>
          <a:bodyPr wrap="square" rtlCol="0">
            <a:spAutoFit/>
          </a:bodyPr>
          <a:lstStyle/>
          <a:p>
            <a:pPr algn="r"/>
            <a:r>
              <a:rPr lang="fr-FR" sz="1600" dirty="0" smtClean="0">
                <a:solidFill>
                  <a:schemeClr val="tx1">
                    <a:lumMod val="65000"/>
                    <a:lumOff val="35000"/>
                  </a:schemeClr>
                </a:solidFill>
              </a:rPr>
              <a:t>Des défis et opportunités plus grands et plus ambitieux</a:t>
            </a:r>
            <a:endParaRPr lang="en-CA" sz="1600" dirty="0">
              <a:solidFill>
                <a:srgbClr val="FF0000"/>
              </a:solidFill>
            </a:endParaRPr>
          </a:p>
        </p:txBody>
      </p:sp>
      <p:sp>
        <p:nvSpPr>
          <p:cNvPr id="18" name="Slide Number Placeholder 17"/>
          <p:cNvSpPr>
            <a:spLocks noGrp="1"/>
          </p:cNvSpPr>
          <p:nvPr>
            <p:ph type="sldNum" sz="quarter" idx="12"/>
            <p:custDataLst>
              <p:tags r:id="rId8"/>
            </p:custDataLst>
          </p:nvPr>
        </p:nvSpPr>
        <p:spPr/>
        <p:txBody>
          <a:bodyPr/>
          <a:lstStyle/>
          <a:p>
            <a:fld id="{00383F18-D526-4214-8AC0-839301EE273F}" type="slidenum">
              <a:rPr lang="en-US" smtClean="0"/>
              <a:pPr/>
              <a:t>7</a:t>
            </a:fld>
            <a:endParaRPr lang="en-US"/>
          </a:p>
        </p:txBody>
      </p:sp>
    </p:spTree>
    <p:extLst>
      <p:ext uri="{BB962C8B-B14F-4D97-AF65-F5344CB8AC3E}">
        <p14:creationId xmlns="" xmlns:p14="http://schemas.microsoft.com/office/powerpoint/2010/main" val="165827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fontAlgn="t">
              <a:buNone/>
            </a:pPr>
            <a:r>
              <a:rPr lang="fr-FR" b="1" dirty="0" smtClean="0"/>
              <a:t>Des défis et des opportunités plus petits et plus immédiats pour lesquels EDSC a un niveau élevé d'autonomie et de contrôle:</a:t>
            </a:r>
          </a:p>
          <a:p>
            <a:pPr fontAlgn="t"/>
            <a:r>
              <a:rPr lang="fr-FR" dirty="0" smtClean="0"/>
              <a:t>Le travail à domicile, le télétravail, le travail à distance et le travail virtuel sont (probablement / espérons-le) là pour rester</a:t>
            </a:r>
          </a:p>
          <a:p>
            <a:pPr fontAlgn="t"/>
            <a:r>
              <a:rPr lang="fr-FR" dirty="0" smtClean="0"/>
              <a:t>La technologie et l'équipement nécessaires pour permettre et soutenir pleinement le travail à domicile, le télétravail, le travail à distance et le travail virtuel nécessitent encore des améliorations et des investissements.</a:t>
            </a:r>
          </a:p>
          <a:p>
            <a:pPr fontAlgn="t"/>
            <a:r>
              <a:rPr lang="fr-FR" dirty="0" smtClean="0"/>
              <a:t>Nous avons une excellente occasion d'élargir le bassin de talents et d'accéder aux talents n'importe où - à la fois le bassin de talents qui pourrait travailler dans la fonction publique fédérale et le bassin de talents au sein de la fonction publique fédérale (en termes de rôles qu'ils pourraient occuper)</a:t>
            </a:r>
            <a:endParaRPr lang="en-US" dirty="0" smtClean="0"/>
          </a:p>
        </p:txBody>
      </p:sp>
      <p:sp>
        <p:nvSpPr>
          <p:cNvPr id="19" name="Slide Number Placeholder 18"/>
          <p:cNvSpPr>
            <a:spLocks noGrp="1"/>
          </p:cNvSpPr>
          <p:nvPr>
            <p:ph type="sldNum" sz="quarter" idx="12"/>
            <p:custDataLst>
              <p:tags r:id="rId2"/>
            </p:custDataLst>
          </p:nvPr>
        </p:nvSpPr>
        <p:spPr/>
        <p:txBody>
          <a:bodyPr/>
          <a:lstStyle/>
          <a:p>
            <a:fld id="{00383F18-D526-4214-8AC0-839301EE273F}" type="slidenum">
              <a:rPr lang="en-US" smtClean="0"/>
              <a:pPr/>
              <a:t>8</a:t>
            </a:fld>
            <a:endParaRPr lang="en-US"/>
          </a:p>
        </p:txBody>
      </p:sp>
      <p:pic>
        <p:nvPicPr>
          <p:cNvPr id="8" name="Picture 7" descr="BlankAFR A.png"/>
          <p:cNvPicPr>
            <a:picLocks noChangeAspect="1"/>
          </p:cNvPicPr>
          <p:nvPr>
            <p:custDataLst>
              <p:tags r:id="rId3"/>
            </p:custDataLst>
          </p:nvPr>
        </p:nvPicPr>
        <p:blipFill>
          <a:blip r:embed="rId5" cstate="print"/>
          <a:stretch>
            <a:fillRect/>
          </a:stretch>
        </p:blipFill>
        <p:spPr>
          <a:xfrm>
            <a:off x="76906" y="1851670"/>
            <a:ext cx="2406862" cy="1569803"/>
          </a:xfrm>
          <a:prstGeom prst="rect">
            <a:avLst/>
          </a:prstGeom>
        </p:spPr>
      </p:pic>
    </p:spTree>
    <p:extLst>
      <p:ext uri="{BB962C8B-B14F-4D97-AF65-F5344CB8AC3E}">
        <p14:creationId xmlns="" xmlns:p14="http://schemas.microsoft.com/office/powerpoint/2010/main" val="186983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fontAlgn="t">
              <a:buNone/>
            </a:pPr>
            <a:r>
              <a:rPr lang="fr-FR" b="1" dirty="0" smtClean="0"/>
              <a:t>Des défis et des opportunités plus grands et plus ambitieux pour lesquels EDSC a un faible niveau d'autonomie et de contrôle:</a:t>
            </a:r>
          </a:p>
          <a:p>
            <a:pPr fontAlgn="t"/>
            <a:r>
              <a:rPr lang="fr-FR" dirty="0" smtClean="0"/>
              <a:t>Le système de classification «archaïque» a été l'un des changements fondamentaux les plus souvent mentionnés pour que la fonction RH restent pertinente</a:t>
            </a:r>
          </a:p>
          <a:p>
            <a:pPr fontAlgn="t"/>
            <a:r>
              <a:rPr lang="fr-FR" dirty="0" smtClean="0"/>
              <a:t>Une «approche d'entreprise» doit être envisagée pour relever certains défis (par exemple, capacités d'analyse de données, services RH partagés, etc.)</a:t>
            </a:r>
          </a:p>
          <a:p>
            <a:pPr fontAlgn="t"/>
            <a:r>
              <a:rPr lang="fr-FR" dirty="0" smtClean="0"/>
              <a:t>La communauté RH doit prendre le contrôle son destin (ex: besoin d'un leadership horizontal fort, professionnalisation des RH, etc.)</a:t>
            </a:r>
          </a:p>
          <a:p>
            <a:pPr fontAlgn="t"/>
            <a:r>
              <a:rPr lang="fr-FR" dirty="0" smtClean="0"/>
              <a:t>Le GC doit repenser le «contrat de travail» pour répondre à la nouvelle réalité (par exemple, Conditions d’emploi, conventions collectives, etc.)</a:t>
            </a:r>
            <a:endParaRPr lang="en-US" dirty="0" smtClean="0"/>
          </a:p>
        </p:txBody>
      </p:sp>
      <p:sp>
        <p:nvSpPr>
          <p:cNvPr id="4" name="Slide Number Placeholder 3"/>
          <p:cNvSpPr>
            <a:spLocks noGrp="1"/>
          </p:cNvSpPr>
          <p:nvPr>
            <p:ph type="sldNum" sz="quarter" idx="12"/>
            <p:custDataLst>
              <p:tags r:id="rId2"/>
            </p:custDataLst>
          </p:nvPr>
        </p:nvSpPr>
        <p:spPr/>
        <p:txBody>
          <a:bodyPr/>
          <a:lstStyle/>
          <a:p>
            <a:fld id="{00383F18-D526-4214-8AC0-839301EE273F}" type="slidenum">
              <a:rPr lang="en-US" smtClean="0"/>
              <a:pPr/>
              <a:t>9</a:t>
            </a:fld>
            <a:endParaRPr lang="en-US"/>
          </a:p>
        </p:txBody>
      </p:sp>
      <p:pic>
        <p:nvPicPr>
          <p:cNvPr id="8" name="Picture 7" descr="BlankAFR B.png"/>
          <p:cNvPicPr>
            <a:picLocks noChangeAspect="1"/>
          </p:cNvPicPr>
          <p:nvPr>
            <p:custDataLst>
              <p:tags r:id="rId3"/>
            </p:custDataLst>
          </p:nvPr>
        </p:nvPicPr>
        <p:blipFill>
          <a:blip r:embed="rId5" cstate="print"/>
          <a:stretch>
            <a:fillRect/>
          </a:stretch>
        </p:blipFill>
        <p:spPr>
          <a:xfrm>
            <a:off x="72008" y="1851670"/>
            <a:ext cx="2411760" cy="1572997"/>
          </a:xfrm>
          <a:prstGeom prst="rect">
            <a:avLst/>
          </a:prstGeom>
        </p:spPr>
      </p:pic>
    </p:spTree>
    <p:extLst>
      <p:ext uri="{BB962C8B-B14F-4D97-AF65-F5344CB8AC3E}">
        <p14:creationId xmlns="" xmlns:p14="http://schemas.microsoft.com/office/powerpoint/2010/main" val="2091776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4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usiness_x0020_Area xmlns="05d3c332-116b-47fe-81ba-74d754799811">Director's Office</Business_x0020_Area>
    <Document_x0020_type xmlns="05d3c332-116b-47fe-81ba-74d754799811">Deck or Presentation</Document_x0020_type>
    <Initiatives xmlns="05d3c332-116b-47fe-81ba-74d754799811">North Star</Initiativ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636E6A1C901428FDF248AE776292F" ma:contentTypeVersion="4" ma:contentTypeDescription="Create a new document." ma:contentTypeScope="" ma:versionID="8c656b483f40660ff132a7ede7871745">
  <xsd:schema xmlns:xsd="http://www.w3.org/2001/XMLSchema" xmlns:xs="http://www.w3.org/2001/XMLSchema" xmlns:p="http://schemas.microsoft.com/office/2006/metadata/properties" xmlns:ns2="05d3c332-116b-47fe-81ba-74d754799811" targetNamespace="http://schemas.microsoft.com/office/2006/metadata/properties" ma:root="true" ma:fieldsID="55423d703c18adf870f209aa1debff2f" ns2:_="">
    <xsd:import namespace="05d3c332-116b-47fe-81ba-74d754799811"/>
    <xsd:element name="properties">
      <xsd:complexType>
        <xsd:sequence>
          <xsd:element name="documentManagement">
            <xsd:complexType>
              <xsd:all>
                <xsd:element ref="ns2:Document_x0020_type"/>
                <xsd:element ref="ns2:Business_x0020_Area"/>
                <xsd:element ref="ns2:Initiativ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3c332-116b-47fe-81ba-74d754799811"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Administrative"/>
          <xsd:enumeration value="Agenda"/>
          <xsd:enumeration value="Agreement"/>
          <xsd:enumeration value="Articles"/>
          <xsd:enumeration value="Background"/>
          <xsd:enumeration value="Correspondence"/>
          <xsd:enumeration value="Debrief"/>
          <xsd:enumeration value="Deck or Presentation"/>
          <xsd:enumeration value="Email"/>
          <xsd:enumeration value="Form"/>
          <xsd:enumeration value="Infographic"/>
          <xsd:enumeration value="Information"/>
          <xsd:enumeration value="Minutes"/>
          <xsd:enumeration value="Note"/>
          <xsd:enumeration value="Report"/>
          <xsd:enumeration value="Strategic advice"/>
          <xsd:enumeration value="Template"/>
        </xsd:restriction>
      </xsd:simpleType>
    </xsd:element>
    <xsd:element name="Business_x0020_Area" ma:index="9" ma:displayName="Business area" ma:format="Dropdown" ma:internalName="Business_x0020_Area">
      <xsd:simpleType>
        <xsd:restriction base="dms:Choice">
          <xsd:enumeration value="ATIP"/>
          <xsd:enumeration value="Bilat"/>
          <xsd:enumeration value="Briefing package"/>
          <xsd:enumeration value="Comm's product"/>
          <xsd:enumeration value="Committee"/>
          <xsd:enumeration value="Consulting Agencies"/>
          <xsd:enumeration value="Director's Office"/>
          <xsd:enumeration value="Event/Conference"/>
          <xsd:enumeration value="Finance/Budget"/>
          <xsd:enumeration value="HRBI Team"/>
          <xsd:enumeration value="Human Resources"/>
          <xsd:enumeration value="Meeting"/>
          <xsd:enumeration value="Private Sector"/>
          <xsd:enumeration value="Procurement"/>
          <xsd:enumeration value="Procedure"/>
          <xsd:enumeration value="Public Service"/>
          <xsd:enumeration value="Reference"/>
          <xsd:enumeration value="Research"/>
          <xsd:enumeration value="SharePoint"/>
          <xsd:enumeration value="Survey"/>
          <xsd:enumeration value="Training"/>
          <xsd:enumeration value="Working group"/>
        </xsd:restriction>
      </xsd:simpleType>
    </xsd:element>
    <xsd:element name="Initiatives" ma:index="10" ma:displayName="Initiatives" ma:format="Dropdown" ma:internalName="Initiatives">
      <xsd:simpleType>
        <xsd:restriction base="dms:Choice">
          <xsd:enumeration value="Administration"/>
          <xsd:enumeration value="Artificial Intelligence"/>
          <xsd:enumeration value="Best HR Practice"/>
          <xsd:enumeration value="Chatbot"/>
          <xsd:enumeration value="Communications"/>
          <xsd:enumeration value="DisruptHR talks"/>
          <xsd:enumeration value="Diversity &amp; Inclusion"/>
          <xsd:enumeration value="Foresight"/>
          <xsd:enumeration value="Future of HR"/>
          <xsd:enumeration value="Gartner"/>
          <xsd:enumeration value="General"/>
          <xsd:enumeration value="HRBI Newsletter"/>
          <xsd:enumeration value="HRSC Interactive Support Tool"/>
          <xsd:enumeration value="HR-to-pay"/>
          <xsd:enumeration value="Leadership Forum"/>
          <xsd:enumeration value="Mobile Gateway"/>
          <xsd:enumeration value="North Star"/>
          <xsd:enumeration value="Top 100"/>
          <xsd:enumeration value="VidCruiter"/>
          <xsd:enumeration value="YMAGIN-IMAJ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7B07F1-551B-4DF8-9DA6-017D569992EE}">
  <ds:schemaRefs>
    <ds:schemaRef ds:uri="http://schemas.microsoft.com/sharepoint/v3/contenttype/forms"/>
  </ds:schemaRefs>
</ds:datastoreItem>
</file>

<file path=customXml/itemProps2.xml><?xml version="1.0" encoding="utf-8"?>
<ds:datastoreItem xmlns:ds="http://schemas.openxmlformats.org/officeDocument/2006/customXml" ds:itemID="{364B0F56-F20B-46BD-B91E-64E03849E0AD}">
  <ds:schemaRefs>
    <ds:schemaRef ds:uri="http://schemas.microsoft.com/office/infopath/2007/PartnerControls"/>
    <ds:schemaRef ds:uri="http://purl.org/dc/elements/1.1/"/>
    <ds:schemaRef ds:uri="http://schemas.microsoft.com/office/2006/metadata/properties"/>
    <ds:schemaRef ds:uri="05d3c332-116b-47fe-81ba-74d75479981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9B49490-64A5-493D-B522-DAF4F8F64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3c332-116b-47fe-81ba-74d754799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2444</TotalTime>
  <Words>2791</Words>
  <Application>Microsoft Office PowerPoint</Application>
  <PresentationFormat>On-screen Show (16:9)</PresentationFormat>
  <Paragraphs>123</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Frame</vt:lpstr>
      <vt:lpstr>4_Frame</vt:lpstr>
      <vt:lpstr>1_Frame</vt:lpstr>
      <vt:lpstr>Entrevues sur l’avenir des RH dans la fonction publique</vt:lpstr>
      <vt:lpstr>Contexte</vt:lpstr>
      <vt:lpstr>203 entrevues avec 215 personnes…</vt:lpstr>
      <vt:lpstr>…de 42 organisations</vt:lpstr>
      <vt:lpstr>« Imaginer la fonction RH de l’avenir… »</vt:lpstr>
      <vt:lpstr>Ce que nous avons entendu durant les entrevues  (en anglais)</vt:lpstr>
      <vt:lpstr>Principaux constats des entrevues</vt:lpstr>
      <vt:lpstr>Slide 8</vt:lpstr>
      <vt:lpstr>Slide 9</vt:lpstr>
      <vt:lpstr>Slide 10</vt:lpstr>
      <vt:lpstr>Points clés à retenir</vt:lpstr>
      <vt:lpstr>Annexe 1: Profil des participants</vt:lpstr>
      <vt:lpstr>Communautés fonctionnelles, rôles</vt:lpstr>
      <vt:lpstr>Région, province ou territoire</vt:lpstr>
      <vt:lpstr>Diversité</vt:lpstr>
      <vt:lpstr>Diversité</vt:lpstr>
      <vt:lpstr>Diversité</vt:lpstr>
      <vt:lpstr>Annexe 2: Questions d'entrevue</vt:lpstr>
      <vt:lpstr>Questions d’entrevues</vt:lpstr>
      <vt:lpstr>Annexe 3: Citations sélectionnées</vt:lpstr>
      <vt:lpstr>Des défis et des opportunités plus petits et plus immédiats pour lesquels EDSC a un niveau élevé d'autonomie et de contrôle</vt:lpstr>
      <vt:lpstr>Des défis et des opportunités plus grands et plus ambitieux pour lesquels EDSC a un faible niveau d'autonomie et de contrôle</vt:lpstr>
      <vt:lpstr>Des défis et des opportunités plus grands et plus ambitieux pour lesquels EDSC a un faible niveau d'autonomie et de contrôle (suite)</vt:lpstr>
      <vt:lpstr>Des défis et des opportunités plus grands et plus ambitieux pour lesquels EDSC a un niveau élevé d'autonomie et de contrôle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Star - Preliminary Findings (DRAFT 2020-12-14 v1.2)</dc:title>
  <dc:creator>Étienne Laliberté</dc:creator>
  <cp:lastModifiedBy>Étienne Laliberté</cp:lastModifiedBy>
  <cp:revision>155</cp:revision>
  <dcterms:created xsi:type="dcterms:W3CDTF">2020-11-30T21:19:52Z</dcterms:created>
  <dcterms:modified xsi:type="dcterms:W3CDTF">2021-03-16T02:04:31Z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0x010100CD7636E6A1C901428FDF248AE776292F</vt:lpwstr>
  </property>
</Properties>
</file>