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8"/>
  </p:notesMasterIdLst>
  <p:sldIdLst>
    <p:sldId id="256" r:id="rId2"/>
    <p:sldId id="269" r:id="rId3"/>
    <p:sldId id="275" r:id="rId4"/>
    <p:sldId id="257" r:id="rId5"/>
    <p:sldId id="276" r:id="rId6"/>
    <p:sldId id="259" r:id="rId7"/>
    <p:sldId id="277" r:id="rId8"/>
    <p:sldId id="280" r:id="rId9"/>
    <p:sldId id="278" r:id="rId10"/>
    <p:sldId id="281" r:id="rId11"/>
    <p:sldId id="279" r:id="rId12"/>
    <p:sldId id="282" r:id="rId13"/>
    <p:sldId id="283" r:id="rId14"/>
    <p:sldId id="271" r:id="rId15"/>
    <p:sldId id="266" r:id="rId16"/>
    <p:sldId id="270" r:id="rId17"/>
  </p:sldIdLst>
  <p:sldSz cx="10160000" cy="5715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979" autoAdjust="0"/>
  </p:normalViewPr>
  <p:slideViewPr>
    <p:cSldViewPr snapToGrid="0">
      <p:cViewPr varScale="1">
        <p:scale>
          <a:sx n="100" d="100"/>
          <a:sy n="100" d="100"/>
        </p:scale>
        <p:origin x="125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F1350A-5D84-42F5-A472-FC1DA500F176}" type="datetimeFigureOut">
              <a:rPr lang="en-CA" smtClean="0"/>
              <a:t>2023-01-20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570761-978D-4790-ABEF-0AF0755044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2856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7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87" algn="l" defTabSz="68577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72" algn="l" defTabSz="68577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659" algn="l" defTabSz="68577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545" algn="l" defTabSz="68577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432" algn="l" defTabSz="68577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318" algn="l" defTabSz="68577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204" algn="l" defTabSz="68577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091" algn="l" defTabSz="68577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0000" y="935302"/>
            <a:ext cx="7620000" cy="1989667"/>
          </a:xfrm>
        </p:spPr>
        <p:txBody>
          <a:bodyPr anchor="b"/>
          <a:lstStyle>
            <a:lvl1pPr algn="ctr">
              <a:defRPr sz="5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0000" y="3001698"/>
            <a:ext cx="7620000" cy="1379802"/>
          </a:xfrm>
        </p:spPr>
        <p:txBody>
          <a:bodyPr/>
          <a:lstStyle>
            <a:lvl1pPr marL="0" indent="0" algn="ctr">
              <a:buNone/>
              <a:defRPr sz="2000"/>
            </a:lvl1pPr>
            <a:lvl2pPr marL="380985" indent="0" algn="ctr">
              <a:buNone/>
              <a:defRPr sz="1667"/>
            </a:lvl2pPr>
            <a:lvl3pPr marL="761970" indent="0" algn="ctr">
              <a:buNone/>
              <a:defRPr sz="1500"/>
            </a:lvl3pPr>
            <a:lvl4pPr marL="1142954" indent="0" algn="ctr">
              <a:buNone/>
              <a:defRPr sz="1333"/>
            </a:lvl4pPr>
            <a:lvl5pPr marL="1523939" indent="0" algn="ctr">
              <a:buNone/>
              <a:defRPr sz="1333"/>
            </a:lvl5pPr>
            <a:lvl6pPr marL="1904924" indent="0" algn="ctr">
              <a:buNone/>
              <a:defRPr sz="1333"/>
            </a:lvl6pPr>
            <a:lvl7pPr marL="2285909" indent="0" algn="ctr">
              <a:buNone/>
              <a:defRPr sz="1333"/>
            </a:lvl7pPr>
            <a:lvl8pPr marL="2666893" indent="0" algn="ctr">
              <a:buNone/>
              <a:defRPr sz="1333"/>
            </a:lvl8pPr>
            <a:lvl9pPr marL="3047878" indent="0" algn="ctr">
              <a:buNone/>
              <a:defRPr sz="13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D7280-0AEA-4D95-BF0D-E291BDDC3987}" type="datetime1">
              <a:rPr lang="en-CA" smtClean="0"/>
              <a:t>2023-01-20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D7C80-817B-4547-88F8-73C05815CA0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6246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3FAEC-D8F4-4F3A-A5C0-278CBF4AF444}" type="datetime1">
              <a:rPr lang="en-CA" smtClean="0"/>
              <a:t>2023-01-20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D7C80-817B-4547-88F8-73C05815CA0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31460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70750" y="304271"/>
            <a:ext cx="2190750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8500" y="304271"/>
            <a:ext cx="6445250" cy="484319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2E1B-BA8E-412D-94EF-C913BE1209E6}" type="datetime1">
              <a:rPr lang="en-CA" smtClean="0"/>
              <a:t>2023-01-20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D7C80-817B-4547-88F8-73C05815CA0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7033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9D3E9-11C1-40DA-AD0A-9538E362BBD0}" type="datetime1">
              <a:rPr lang="en-CA" smtClean="0"/>
              <a:t>2023-01-20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D7C80-817B-4547-88F8-73C05815CA0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72466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208" y="1424782"/>
            <a:ext cx="8763000" cy="2377281"/>
          </a:xfrm>
        </p:spPr>
        <p:txBody>
          <a:bodyPr anchor="b"/>
          <a:lstStyle>
            <a:lvl1pPr>
              <a:defRPr sz="5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208" y="3824553"/>
            <a:ext cx="8763000" cy="1250156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380985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2pPr>
            <a:lvl3pPr marL="7619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142954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4pPr>
            <a:lvl5pPr marL="1523939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5pPr>
            <a:lvl6pPr marL="1904924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6pPr>
            <a:lvl7pPr marL="2285909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7pPr>
            <a:lvl8pPr marL="2666893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8pPr>
            <a:lvl9pPr marL="3047878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97C4-626A-4327-8C33-19C589659916}" type="datetime1">
              <a:rPr lang="en-CA" smtClean="0"/>
              <a:t>2023-01-20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D7C80-817B-4547-88F8-73C05815CA0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1817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521354"/>
            <a:ext cx="4318000" cy="36261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1521354"/>
            <a:ext cx="4318000" cy="36261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5B7EF-63C8-467C-8483-1AC2079CABDF}" type="datetime1">
              <a:rPr lang="en-CA" smtClean="0"/>
              <a:t>2023-01-20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D7C80-817B-4547-88F8-73C05815CA0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9960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3" y="304271"/>
            <a:ext cx="87630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824" y="1400969"/>
            <a:ext cx="4298156" cy="68659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9824" y="2087563"/>
            <a:ext cx="4298156" cy="3070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3500" y="1400969"/>
            <a:ext cx="4319323" cy="68659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3500" y="2087563"/>
            <a:ext cx="4319323" cy="3070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EE646-7067-4885-8743-FC0B52FE257E}" type="datetime1">
              <a:rPr lang="en-CA" smtClean="0"/>
              <a:t>2023-01-20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D7C80-817B-4547-88F8-73C05815CA0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43181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0F013-7FA7-4D44-9021-259ECD276908}" type="datetime1">
              <a:rPr lang="en-CA" smtClean="0"/>
              <a:t>2023-01-20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D7C80-817B-4547-88F8-73C05815CA0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62413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99629-42BB-43D1-8FB1-1BD9AE562FEB}" type="datetime1">
              <a:rPr lang="en-CA" smtClean="0"/>
              <a:t>2023-01-20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D7C80-817B-4547-88F8-73C05815CA0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4648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4" y="381000"/>
            <a:ext cx="3276864" cy="1333500"/>
          </a:xfrm>
        </p:spPr>
        <p:txBody>
          <a:bodyPr anchor="b"/>
          <a:lstStyle>
            <a:lvl1pPr>
              <a:defRPr sz="26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9323" y="822855"/>
            <a:ext cx="5143500" cy="4061354"/>
          </a:xfrm>
        </p:spPr>
        <p:txBody>
          <a:bodyPr/>
          <a:lstStyle>
            <a:lvl1pPr>
              <a:defRPr sz="2667"/>
            </a:lvl1pPr>
            <a:lvl2pPr>
              <a:defRPr sz="2333"/>
            </a:lvl2pPr>
            <a:lvl3pPr>
              <a:defRPr sz="2000"/>
            </a:lvl3pPr>
            <a:lvl4pPr>
              <a:defRPr sz="1667"/>
            </a:lvl4pPr>
            <a:lvl5pPr>
              <a:defRPr sz="1667"/>
            </a:lvl5pPr>
            <a:lvl6pPr>
              <a:defRPr sz="1667"/>
            </a:lvl6pPr>
            <a:lvl7pPr>
              <a:defRPr sz="1667"/>
            </a:lvl7pPr>
            <a:lvl8pPr>
              <a:defRPr sz="1667"/>
            </a:lvl8pPr>
            <a:lvl9pPr>
              <a:defRPr sz="16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824" y="1714500"/>
            <a:ext cx="3276864" cy="3176323"/>
          </a:xfrm>
        </p:spPr>
        <p:txBody>
          <a:bodyPr/>
          <a:lstStyle>
            <a:lvl1pPr marL="0" indent="0">
              <a:buNone/>
              <a:defRPr sz="1333"/>
            </a:lvl1pPr>
            <a:lvl2pPr marL="380985" indent="0">
              <a:buNone/>
              <a:defRPr sz="1167"/>
            </a:lvl2pPr>
            <a:lvl3pPr marL="761970" indent="0">
              <a:buNone/>
              <a:defRPr sz="1000"/>
            </a:lvl3pPr>
            <a:lvl4pPr marL="1142954" indent="0">
              <a:buNone/>
              <a:defRPr sz="833"/>
            </a:lvl4pPr>
            <a:lvl5pPr marL="1523939" indent="0">
              <a:buNone/>
              <a:defRPr sz="833"/>
            </a:lvl5pPr>
            <a:lvl6pPr marL="1904924" indent="0">
              <a:buNone/>
              <a:defRPr sz="833"/>
            </a:lvl6pPr>
            <a:lvl7pPr marL="2285909" indent="0">
              <a:buNone/>
              <a:defRPr sz="833"/>
            </a:lvl7pPr>
            <a:lvl8pPr marL="2666893" indent="0">
              <a:buNone/>
              <a:defRPr sz="833"/>
            </a:lvl8pPr>
            <a:lvl9pPr marL="3047878" indent="0">
              <a:buNone/>
              <a:defRPr sz="8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3CEC2-50FF-43CA-9C22-7D76C4613F1A}" type="datetime1">
              <a:rPr lang="en-CA" smtClean="0"/>
              <a:t>2023-01-20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D7C80-817B-4547-88F8-73C05815CA0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60443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4" y="381000"/>
            <a:ext cx="3276864" cy="1333500"/>
          </a:xfrm>
        </p:spPr>
        <p:txBody>
          <a:bodyPr anchor="b"/>
          <a:lstStyle>
            <a:lvl1pPr>
              <a:defRPr sz="26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19323" y="822855"/>
            <a:ext cx="5143500" cy="4061354"/>
          </a:xfrm>
        </p:spPr>
        <p:txBody>
          <a:bodyPr anchor="t"/>
          <a:lstStyle>
            <a:lvl1pPr marL="0" indent="0">
              <a:buNone/>
              <a:defRPr sz="2667"/>
            </a:lvl1pPr>
            <a:lvl2pPr marL="380985" indent="0">
              <a:buNone/>
              <a:defRPr sz="2333"/>
            </a:lvl2pPr>
            <a:lvl3pPr marL="761970" indent="0">
              <a:buNone/>
              <a:defRPr sz="2000"/>
            </a:lvl3pPr>
            <a:lvl4pPr marL="1142954" indent="0">
              <a:buNone/>
              <a:defRPr sz="1667"/>
            </a:lvl4pPr>
            <a:lvl5pPr marL="1523939" indent="0">
              <a:buNone/>
              <a:defRPr sz="1667"/>
            </a:lvl5pPr>
            <a:lvl6pPr marL="1904924" indent="0">
              <a:buNone/>
              <a:defRPr sz="1667"/>
            </a:lvl6pPr>
            <a:lvl7pPr marL="2285909" indent="0">
              <a:buNone/>
              <a:defRPr sz="1667"/>
            </a:lvl7pPr>
            <a:lvl8pPr marL="2666893" indent="0">
              <a:buNone/>
              <a:defRPr sz="1667"/>
            </a:lvl8pPr>
            <a:lvl9pPr marL="3047878" indent="0">
              <a:buNone/>
              <a:defRPr sz="1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824" y="1714500"/>
            <a:ext cx="3276864" cy="3176323"/>
          </a:xfrm>
        </p:spPr>
        <p:txBody>
          <a:bodyPr/>
          <a:lstStyle>
            <a:lvl1pPr marL="0" indent="0">
              <a:buNone/>
              <a:defRPr sz="1333"/>
            </a:lvl1pPr>
            <a:lvl2pPr marL="380985" indent="0">
              <a:buNone/>
              <a:defRPr sz="1167"/>
            </a:lvl2pPr>
            <a:lvl3pPr marL="761970" indent="0">
              <a:buNone/>
              <a:defRPr sz="1000"/>
            </a:lvl3pPr>
            <a:lvl4pPr marL="1142954" indent="0">
              <a:buNone/>
              <a:defRPr sz="833"/>
            </a:lvl4pPr>
            <a:lvl5pPr marL="1523939" indent="0">
              <a:buNone/>
              <a:defRPr sz="833"/>
            </a:lvl5pPr>
            <a:lvl6pPr marL="1904924" indent="0">
              <a:buNone/>
              <a:defRPr sz="833"/>
            </a:lvl6pPr>
            <a:lvl7pPr marL="2285909" indent="0">
              <a:buNone/>
              <a:defRPr sz="833"/>
            </a:lvl7pPr>
            <a:lvl8pPr marL="2666893" indent="0">
              <a:buNone/>
              <a:defRPr sz="833"/>
            </a:lvl8pPr>
            <a:lvl9pPr marL="3047878" indent="0">
              <a:buNone/>
              <a:defRPr sz="8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FC936-3B05-4BD4-9F43-2B5BEBF9FCD9}" type="datetime1">
              <a:rPr lang="en-CA" smtClean="0"/>
              <a:t>2023-01-20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D7C80-817B-4547-88F8-73C05815CA0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27006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8500" y="304271"/>
            <a:ext cx="87630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8500" y="1521354"/>
            <a:ext cx="87630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8500" y="5296959"/>
            <a:ext cx="22860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D6936-0317-4786-9782-CABE44EC9B8B}" type="datetime1">
              <a:rPr lang="en-CA" smtClean="0"/>
              <a:t>2023-01-20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65500" y="5296959"/>
            <a:ext cx="34290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75500" y="5296959"/>
            <a:ext cx="22860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D7C80-817B-4547-88F8-73C05815CA0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5077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10" Type="http://schemas.openxmlformats.org/officeDocument/2006/relationships/image" Target="../media/image1.png"/><Relationship Id="rId4" Type="http://schemas.openxmlformats.org/officeDocument/2006/relationships/tags" Target="../tags/tag4.xml"/><Relationship Id="rId9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5" Type="http://schemas.openxmlformats.org/officeDocument/2006/relationships/image" Target="../media/image7.png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5" Type="http://schemas.openxmlformats.org/officeDocument/2006/relationships/image" Target="../media/image8.png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ags" Target="../tags/tag36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6" Type="http://schemas.openxmlformats.org/officeDocument/2006/relationships/tags" Target="../tags/tag39.xml"/><Relationship Id="rId5" Type="http://schemas.openxmlformats.org/officeDocument/2006/relationships/tags" Target="../tags/tag38.xml"/><Relationship Id="rId4" Type="http://schemas.openxmlformats.org/officeDocument/2006/relationships/tags" Target="../tags/tag3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6.xml"/><Relationship Id="rId3" Type="http://schemas.openxmlformats.org/officeDocument/2006/relationships/tags" Target="../tags/tag11.xml"/><Relationship Id="rId7" Type="http://schemas.openxmlformats.org/officeDocument/2006/relationships/tags" Target="../tags/tag15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tags" Target="../tags/tag14.xml"/><Relationship Id="rId5" Type="http://schemas.openxmlformats.org/officeDocument/2006/relationships/tags" Target="../tags/tag13.xml"/><Relationship Id="rId10" Type="http://schemas.openxmlformats.org/officeDocument/2006/relationships/image" Target="../media/image1.png"/><Relationship Id="rId4" Type="http://schemas.openxmlformats.org/officeDocument/2006/relationships/tags" Target="../tags/tag12.xml"/><Relationship Id="rId9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7" Type="http://schemas.openxmlformats.org/officeDocument/2006/relationships/image" Target="../media/image1.png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24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Relationship Id="rId9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651000" y="1311247"/>
            <a:ext cx="6858000" cy="1790700"/>
          </a:xfrm>
        </p:spPr>
        <p:txBody>
          <a:bodyPr>
            <a:noAutofit/>
          </a:bodyPr>
          <a:lstStyle/>
          <a:p>
            <a:br>
              <a:rPr lang="fr-CA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CA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Cultural Humility: </a:t>
            </a:r>
            <a:br>
              <a:rPr lang="en-CA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CA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Great Connector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765330" y="2979902"/>
            <a:ext cx="6858000" cy="1423851"/>
          </a:xfrm>
        </p:spPr>
        <p:txBody>
          <a:bodyPr>
            <a:normAutofit fontScale="92500" lnSpcReduction="10000"/>
          </a:bodyPr>
          <a:lstStyle/>
          <a:p>
            <a:endParaRPr lang="en-CA" sz="2325" b="1" dirty="0"/>
          </a:p>
          <a:p>
            <a:r>
              <a:rPr lang="en-CA" sz="2325" b="1" dirty="0"/>
              <a:t>Nadia Ferrara, PhD</a:t>
            </a:r>
          </a:p>
          <a:p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Ombuds</a:t>
            </a:r>
            <a:endParaRPr lang="en-CA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CA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Services aux Autochtones Canada| </a:t>
            </a:r>
            <a:r>
              <a:rPr lang="en-CA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Indigenous Services Canada</a:t>
            </a:r>
            <a:endParaRPr lang="en-CA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4" name="Group 2"/>
          <p:cNvGrpSpPr/>
          <p:nvPr>
            <p:custDataLst>
              <p:tags r:id="rId3"/>
            </p:custDataLst>
          </p:nvPr>
        </p:nvGrpSpPr>
        <p:grpSpPr>
          <a:xfrm>
            <a:off x="6965740" y="-1568769"/>
            <a:ext cx="2888695" cy="2906843"/>
            <a:chOff x="0" y="0"/>
            <a:chExt cx="6350000" cy="6350000"/>
          </a:xfrm>
          <a:solidFill>
            <a:srgbClr val="C2DEE2"/>
          </a:solidFill>
        </p:grpSpPr>
        <p:sp>
          <p:nvSpPr>
            <p:cNvPr id="5" name="Freeform 3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</p:sp>
      </p:grpSp>
      <p:pic>
        <p:nvPicPr>
          <p:cNvPr id="6" name="Picture 4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/>
          <a:srcRect/>
          <a:stretch>
            <a:fillRect/>
          </a:stretch>
        </p:blipFill>
        <p:spPr>
          <a:xfrm>
            <a:off x="8623330" y="-719553"/>
            <a:ext cx="2847701" cy="2847701"/>
          </a:xfrm>
          <a:prstGeom prst="rect">
            <a:avLst/>
          </a:prstGeom>
        </p:spPr>
      </p:pic>
      <p:grpSp>
        <p:nvGrpSpPr>
          <p:cNvPr id="7" name="Group 2"/>
          <p:cNvGrpSpPr/>
          <p:nvPr>
            <p:custDataLst>
              <p:tags r:id="rId5"/>
            </p:custDataLst>
          </p:nvPr>
        </p:nvGrpSpPr>
        <p:grpSpPr>
          <a:xfrm>
            <a:off x="-358771" y="3835179"/>
            <a:ext cx="2949674" cy="3031426"/>
            <a:chOff x="0" y="0"/>
            <a:chExt cx="6350000" cy="6350000"/>
          </a:xfrm>
          <a:solidFill>
            <a:srgbClr val="C2DEE2"/>
          </a:solidFill>
        </p:grpSpPr>
        <p:sp>
          <p:nvSpPr>
            <p:cNvPr id="8" name="Freeform 3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</p:sp>
      </p:grpSp>
      <p:pic>
        <p:nvPicPr>
          <p:cNvPr id="9" name="Picture 4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0"/>
          <a:srcRect/>
          <a:stretch>
            <a:fillRect/>
          </a:stretch>
        </p:blipFill>
        <p:spPr>
          <a:xfrm>
            <a:off x="1502774" y="4592763"/>
            <a:ext cx="2847701" cy="2847701"/>
          </a:xfrm>
          <a:prstGeom prst="rect">
            <a:avLst/>
          </a:prstGeom>
        </p:spPr>
      </p:pic>
      <p:sp>
        <p:nvSpPr>
          <p:cNvPr id="10" name="Rectangle 9"/>
          <p:cNvSpPr/>
          <p:nvPr>
            <p:custDataLst>
              <p:tags r:id="rId7"/>
            </p:custDataLst>
          </p:nvPr>
        </p:nvSpPr>
        <p:spPr>
          <a:xfrm>
            <a:off x="2760193" y="781739"/>
            <a:ext cx="4572000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CA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L’humilité culturelle: </a:t>
            </a:r>
            <a:br>
              <a:rPr lang="fr-CA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fr-CA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le grand connecteur</a:t>
            </a:r>
            <a:endParaRPr lang="en-CA" sz="3300" dirty="0">
              <a:latin typeface="+mj-lt"/>
            </a:endParaRPr>
          </a:p>
        </p:txBody>
      </p:sp>
      <p:cxnSp>
        <p:nvCxnSpPr>
          <p:cNvPr id="12" name="Straight Connector 11"/>
          <p:cNvCxnSpPr/>
          <p:nvPr>
            <p:custDataLst>
              <p:tags r:id="rId8"/>
            </p:custDataLst>
          </p:nvPr>
        </p:nvCxnSpPr>
        <p:spPr>
          <a:xfrm>
            <a:off x="2648308" y="1999063"/>
            <a:ext cx="479577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43334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386150" y="3448294"/>
            <a:ext cx="2364231" cy="22667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207680"/>
            <a:ext cx="8763000" cy="1104636"/>
          </a:xfrm>
        </p:spPr>
        <p:txBody>
          <a:bodyPr>
            <a:noAutofit/>
          </a:bodyPr>
          <a:lstStyle/>
          <a:p>
            <a:r>
              <a:rPr lang="fr-FR" sz="2667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Pratiquer l'humilité culturelle via la responsabilité institutionnelle ressemble à…</a:t>
            </a:r>
            <a:endParaRPr lang="en-CA" sz="2667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7563" y="1489176"/>
            <a:ext cx="9175303" cy="3626115"/>
          </a:xfrm>
        </p:spPr>
        <p:txBody>
          <a:bodyPr>
            <a:normAutofit/>
          </a:bodyPr>
          <a:lstStyle/>
          <a:p>
            <a:r>
              <a:rPr lang="fr-FR" sz="2000" dirty="0"/>
              <a:t>Engagement envers la diversité et l'inclusion ; identifier les barrières institutionnelles</a:t>
            </a:r>
            <a:endParaRPr lang="en-US" sz="2000" dirty="0"/>
          </a:p>
          <a:p>
            <a:r>
              <a:rPr lang="fr-FR" sz="2000" dirty="0"/>
              <a:t>Reconnaissance des privilèges et des préjugés conscients ou inconscients dans les structures hiérarchiques</a:t>
            </a:r>
            <a:endParaRPr lang="en-US" sz="2000" dirty="0"/>
          </a:p>
          <a:p>
            <a:r>
              <a:rPr lang="fr-FR" sz="2000" dirty="0"/>
              <a:t>Offrir une formation sur les préjugés, l'enquête compatissante, l'empathie, les conversations difficiles et les communications sans jugement</a:t>
            </a:r>
            <a:endParaRPr lang="en-CA" sz="2000" dirty="0"/>
          </a:p>
          <a:p>
            <a:r>
              <a:rPr lang="fr-FR" sz="2000" dirty="0"/>
              <a:t>Changement dans les pratiques d'embauche, la composition du personnel</a:t>
            </a:r>
            <a:endParaRPr lang="en-US" sz="2000" dirty="0"/>
          </a:p>
          <a:p>
            <a:r>
              <a:rPr lang="fr-FR" sz="2000" dirty="0"/>
              <a:t>Créer des partenariats avec la communauté locale</a:t>
            </a:r>
            <a:endParaRPr lang="en-US" sz="2000" dirty="0"/>
          </a:p>
          <a:p>
            <a:r>
              <a:rPr lang="fr-FR" sz="2000" dirty="0"/>
              <a:t>Créer des mesures de responsabilisation</a:t>
            </a:r>
            <a:endParaRPr lang="en-US" sz="2000" dirty="0"/>
          </a:p>
          <a:p>
            <a:endParaRPr lang="en-US" sz="1500" dirty="0"/>
          </a:p>
        </p:txBody>
      </p:sp>
      <p:grpSp>
        <p:nvGrpSpPr>
          <p:cNvPr id="6" name="Group 2"/>
          <p:cNvGrpSpPr/>
          <p:nvPr/>
        </p:nvGrpSpPr>
        <p:grpSpPr>
          <a:xfrm>
            <a:off x="-2333349" y="4386755"/>
            <a:ext cx="3209661" cy="3229825"/>
            <a:chOff x="0" y="0"/>
            <a:chExt cx="6350000" cy="6350000"/>
          </a:xfrm>
          <a:solidFill>
            <a:srgbClr val="C2DEE2"/>
          </a:solidFill>
        </p:grpSpPr>
        <p:sp>
          <p:nvSpPr>
            <p:cNvPr id="7" name="Freeform 3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</p:sp>
      </p:grpSp>
      <p:pic>
        <p:nvPicPr>
          <p:cNvPr id="8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-914493" y="4927674"/>
            <a:ext cx="3164113" cy="3164113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D7C80-817B-4547-88F8-73C05815CA0D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14846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09258"/>
            <a:ext cx="8763000" cy="1104636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Resistance to Practicing Cultural Humility 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looks like…</a:t>
            </a:r>
            <a:endParaRPr lang="en-C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616729"/>
            <a:ext cx="8763000" cy="362611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Refusal to change/ rigid/ unwilling to learn or connect</a:t>
            </a:r>
          </a:p>
          <a:p>
            <a:r>
              <a:rPr lang="en-US" dirty="0"/>
              <a:t>Strategic ignorance / upholding biases or myths</a:t>
            </a:r>
          </a:p>
          <a:p>
            <a:r>
              <a:rPr lang="en-US" dirty="0"/>
              <a:t>Lack of self-reflection, self-awareness or honesty </a:t>
            </a:r>
            <a:r>
              <a:rPr lang="en-CA" dirty="0"/>
              <a:t>/ fear of judgement</a:t>
            </a:r>
            <a:endParaRPr lang="en-US" dirty="0"/>
          </a:p>
          <a:p>
            <a:r>
              <a:rPr lang="en-US" dirty="0"/>
              <a:t>Ego or superiority complex/ self-centeredness</a:t>
            </a:r>
          </a:p>
          <a:p>
            <a:r>
              <a:rPr lang="en-US" dirty="0"/>
              <a:t>Unwillingness to demonstrate vulnerability or admit to a lack of knowledge</a:t>
            </a:r>
          </a:p>
          <a:p>
            <a:r>
              <a:rPr lang="en-US" dirty="0"/>
              <a:t>Zero consideration for lived experience or specific cultural differences</a:t>
            </a:r>
          </a:p>
          <a:p>
            <a:r>
              <a:rPr lang="en-US" dirty="0"/>
              <a:t>Refusal to accept accountability / “not my problem” mentality</a:t>
            </a:r>
          </a:p>
          <a:p>
            <a:r>
              <a:rPr lang="en-US" dirty="0"/>
              <a:t>These views often show up as </a:t>
            </a:r>
            <a:r>
              <a:rPr lang="en-US" dirty="0" err="1"/>
              <a:t>microaggressions</a:t>
            </a:r>
            <a:r>
              <a:rPr lang="en-US" dirty="0"/>
              <a:t>/ bullying/ harassment/ abuse of power</a:t>
            </a:r>
            <a:endParaRPr lang="en-CA" dirty="0"/>
          </a:p>
        </p:txBody>
      </p:sp>
      <p:grpSp>
        <p:nvGrpSpPr>
          <p:cNvPr id="4" name="Group 2"/>
          <p:cNvGrpSpPr/>
          <p:nvPr/>
        </p:nvGrpSpPr>
        <p:grpSpPr>
          <a:xfrm>
            <a:off x="7272866" y="-2661467"/>
            <a:ext cx="3209661" cy="3229825"/>
            <a:chOff x="0" y="0"/>
            <a:chExt cx="6350000" cy="6350000"/>
          </a:xfrm>
          <a:solidFill>
            <a:srgbClr val="C2DEE2"/>
          </a:solidFill>
        </p:grpSpPr>
        <p:sp>
          <p:nvSpPr>
            <p:cNvPr id="5" name="Freeform 3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</p:sp>
      </p:grpSp>
      <p:pic>
        <p:nvPicPr>
          <p:cNvPr id="6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577944" y="-1809320"/>
            <a:ext cx="3164113" cy="3164113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567233" y="5345680"/>
            <a:ext cx="2286000" cy="304271"/>
          </a:xfrm>
        </p:spPr>
        <p:txBody>
          <a:bodyPr/>
          <a:lstStyle/>
          <a:p>
            <a:fld id="{5F8D7C80-817B-4547-88F8-73C05815CA0D}" type="slidenum">
              <a:rPr lang="en-CA" smtClean="0"/>
              <a:t>11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501350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884" y="1146720"/>
            <a:ext cx="8121387" cy="45682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222380"/>
            <a:ext cx="8763000" cy="1104636"/>
          </a:xfrm>
        </p:spPr>
        <p:txBody>
          <a:bodyPr/>
          <a:lstStyle/>
          <a:p>
            <a:r>
              <a:rPr lang="en-CA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L'humilité</a:t>
            </a:r>
            <a:r>
              <a:rPr lang="en-C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CA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culturelle</a:t>
            </a:r>
            <a:r>
              <a:rPr lang="en-C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CA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</a:t>
            </a:r>
            <a:r>
              <a:rPr lang="en-C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CA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pratique</a:t>
            </a:r>
            <a:endParaRPr lang="en-C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" name="Group 2"/>
          <p:cNvGrpSpPr/>
          <p:nvPr/>
        </p:nvGrpSpPr>
        <p:grpSpPr>
          <a:xfrm>
            <a:off x="6878696" y="-2247309"/>
            <a:ext cx="3209661" cy="3229825"/>
            <a:chOff x="0" y="0"/>
            <a:chExt cx="6350000" cy="6350000"/>
          </a:xfrm>
          <a:solidFill>
            <a:srgbClr val="C2DEE2"/>
          </a:solidFill>
        </p:grpSpPr>
        <p:sp>
          <p:nvSpPr>
            <p:cNvPr id="6" name="Freeform 3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</p:sp>
      </p:grpSp>
      <p:pic>
        <p:nvPicPr>
          <p:cNvPr id="7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8483526" y="-1232124"/>
            <a:ext cx="3164113" cy="3164113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654327" y="5365154"/>
            <a:ext cx="2286000" cy="304271"/>
          </a:xfrm>
        </p:spPr>
        <p:txBody>
          <a:bodyPr/>
          <a:lstStyle/>
          <a:p>
            <a:fld id="{5F8D7C80-817B-4547-88F8-73C05815CA0D}" type="slidenum">
              <a:rPr lang="en-CA" smtClean="0"/>
              <a:t>12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152019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Cultural Humility is…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00000"/>
              </a:lnSpc>
            </a:pPr>
            <a:r>
              <a:rPr lang="en-US" sz="2167" dirty="0"/>
              <a:t>About seeing ourselves, our organizations, the past and the present truthfully, learning from these insights, and using them to do better, and to be better</a:t>
            </a:r>
          </a:p>
          <a:p>
            <a:pPr lvl="0">
              <a:lnSpc>
                <a:spcPct val="100000"/>
              </a:lnSpc>
            </a:pPr>
            <a:endParaRPr lang="en-US" sz="2167" dirty="0"/>
          </a:p>
          <a:p>
            <a:pPr lvl="0">
              <a:lnSpc>
                <a:spcPct val="100000"/>
              </a:lnSpc>
            </a:pPr>
            <a:r>
              <a:rPr lang="en-US" sz="2167" dirty="0"/>
              <a:t>An ongoing process recognizing the person in front of you is the expert of their lived experiences</a:t>
            </a:r>
          </a:p>
          <a:p>
            <a:pPr lvl="0">
              <a:lnSpc>
                <a:spcPct val="100000"/>
              </a:lnSpc>
            </a:pPr>
            <a:endParaRPr lang="en-US" sz="2167" dirty="0"/>
          </a:p>
          <a:p>
            <a:pPr lvl="0">
              <a:lnSpc>
                <a:spcPct val="100000"/>
              </a:lnSpc>
            </a:pPr>
            <a:r>
              <a:rPr lang="en-US" sz="2167" dirty="0"/>
              <a:t>The great connector as it leads to meaningful and compassionate change</a:t>
            </a:r>
          </a:p>
          <a:p>
            <a:pPr lvl="0">
              <a:lnSpc>
                <a:spcPct val="100000"/>
              </a:lnSpc>
            </a:pPr>
            <a:endParaRPr lang="en-US" sz="2167" dirty="0">
              <a:solidFill>
                <a:srgbClr val="FF0000"/>
              </a:solidFill>
            </a:endParaRP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D7C80-817B-4547-88F8-73C05815CA0D}" type="slidenum">
              <a:rPr lang="en-CA" smtClean="0"/>
              <a:t>13</a:t>
            </a:fld>
            <a:endParaRPr lang="en-CA"/>
          </a:p>
        </p:txBody>
      </p:sp>
      <p:grpSp>
        <p:nvGrpSpPr>
          <p:cNvPr id="8" name="Group 2"/>
          <p:cNvGrpSpPr/>
          <p:nvPr/>
        </p:nvGrpSpPr>
        <p:grpSpPr>
          <a:xfrm>
            <a:off x="7106797" y="-2367173"/>
            <a:ext cx="3209661" cy="3229825"/>
            <a:chOff x="0" y="0"/>
            <a:chExt cx="6350000" cy="6350000"/>
          </a:xfrm>
          <a:solidFill>
            <a:srgbClr val="C2DEE2"/>
          </a:solidFill>
        </p:grpSpPr>
        <p:sp>
          <p:nvSpPr>
            <p:cNvPr id="9" name="Freeform 3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</p:sp>
      </p:grpSp>
      <p:pic>
        <p:nvPicPr>
          <p:cNvPr id="10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577944" y="-1809320"/>
            <a:ext cx="3164113" cy="3164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3348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185811" y="101208"/>
            <a:ext cx="7886700" cy="994172"/>
          </a:xfrm>
        </p:spPr>
        <p:txBody>
          <a:bodyPr/>
          <a:lstStyle/>
          <a:p>
            <a:r>
              <a:rPr lang="fr-C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5 éléments de l’humilité culturelle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5F8D7C80-817B-4547-88F8-73C05815CA0D}" type="slidenum">
              <a:rPr lang="en-CA" smtClean="0"/>
              <a:t>14</a:t>
            </a:fld>
            <a:endParaRPr lang="en-CA"/>
          </a:p>
        </p:txBody>
      </p:sp>
      <p:pic>
        <p:nvPicPr>
          <p:cNvPr id="5" name="Picture 4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456359" y="953730"/>
            <a:ext cx="8976317" cy="4554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1143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809545" y="0"/>
            <a:ext cx="8763000" cy="1104636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5 R’s of Cultural Humility</a:t>
            </a:r>
            <a:endParaRPr lang="en-C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  <p:custDataLst>
              <p:tags r:id="rId2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18159" y="993059"/>
            <a:ext cx="10052759" cy="4653116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5F8D7C80-817B-4547-88F8-73C05815CA0D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798475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33267" y="2589007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br>
              <a:rPr lang="en-CA" dirty="0"/>
            </a:br>
            <a:br>
              <a:rPr lang="en-CA" dirty="0"/>
            </a:br>
            <a:r>
              <a:rPr lang="en-CA" dirty="0"/>
              <a:t>“Embrace your </a:t>
            </a:r>
            <a:r>
              <a:rPr lang="en-CA" b="1" dirty="0"/>
              <a:t>humanity</a:t>
            </a:r>
            <a:r>
              <a:rPr lang="en-CA" dirty="0"/>
              <a:t>. Employ </a:t>
            </a:r>
            <a:r>
              <a:rPr lang="en-CA" b="1" dirty="0"/>
              <a:t>humility</a:t>
            </a:r>
            <a:r>
              <a:rPr lang="en-CA" dirty="0"/>
              <a:t>.”</a:t>
            </a:r>
            <a:br>
              <a:rPr lang="en-CA" dirty="0"/>
            </a:br>
            <a:br>
              <a:rPr lang="en-CA" dirty="0"/>
            </a:b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5F8D7C80-817B-4547-88F8-73C05815CA0D}" type="slidenum">
              <a:rPr lang="en-CA" smtClean="0"/>
              <a:t>16</a:t>
            </a:fld>
            <a:endParaRPr lang="en-CA"/>
          </a:p>
        </p:txBody>
      </p:sp>
      <p:grpSp>
        <p:nvGrpSpPr>
          <p:cNvPr id="6" name="Group 2"/>
          <p:cNvGrpSpPr/>
          <p:nvPr>
            <p:custDataLst>
              <p:tags r:id="rId3"/>
            </p:custDataLst>
          </p:nvPr>
        </p:nvGrpSpPr>
        <p:grpSpPr>
          <a:xfrm>
            <a:off x="6904119" y="-1844706"/>
            <a:ext cx="2888695" cy="2906843"/>
            <a:chOff x="0" y="0"/>
            <a:chExt cx="6350000" cy="6350000"/>
          </a:xfrm>
          <a:solidFill>
            <a:srgbClr val="C2DEE2"/>
          </a:solidFill>
        </p:grpSpPr>
        <p:sp>
          <p:nvSpPr>
            <p:cNvPr id="7" name="Freeform 3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</p:sp>
      </p:grpSp>
      <p:pic>
        <p:nvPicPr>
          <p:cNvPr id="8" name="Picture 4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8"/>
          <a:srcRect/>
          <a:stretch>
            <a:fillRect/>
          </a:stretch>
        </p:blipFill>
        <p:spPr>
          <a:xfrm>
            <a:off x="8228152" y="-1342638"/>
            <a:ext cx="2847701" cy="2847701"/>
          </a:xfrm>
          <a:prstGeom prst="rect">
            <a:avLst/>
          </a:prstGeom>
        </p:spPr>
      </p:pic>
      <p:grpSp>
        <p:nvGrpSpPr>
          <p:cNvPr id="10" name="Group 2"/>
          <p:cNvGrpSpPr/>
          <p:nvPr>
            <p:custDataLst>
              <p:tags r:id="rId5"/>
            </p:custDataLst>
          </p:nvPr>
        </p:nvGrpSpPr>
        <p:grpSpPr>
          <a:xfrm>
            <a:off x="-307698" y="4351560"/>
            <a:ext cx="2888695" cy="2906843"/>
            <a:chOff x="0" y="0"/>
            <a:chExt cx="6350000" cy="6350000"/>
          </a:xfrm>
          <a:solidFill>
            <a:srgbClr val="C2DEE2"/>
          </a:solidFill>
        </p:grpSpPr>
        <p:sp>
          <p:nvSpPr>
            <p:cNvPr id="11" name="Freeform 3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</p:sp>
      </p:grpSp>
      <p:pic>
        <p:nvPicPr>
          <p:cNvPr id="9" name="Picture 4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8"/>
          <a:srcRect/>
          <a:stretch>
            <a:fillRect/>
          </a:stretch>
        </p:blipFill>
        <p:spPr>
          <a:xfrm>
            <a:off x="1033267" y="4737285"/>
            <a:ext cx="2847701" cy="284770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67102" y="1828909"/>
            <a:ext cx="927105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3200" dirty="0">
                <a:latin typeface="+mj-lt"/>
              </a:rPr>
              <a:t>«</a:t>
            </a:r>
            <a:r>
              <a:rPr lang="fr-FR" sz="3200" dirty="0">
                <a:latin typeface="+mj-lt"/>
              </a:rPr>
              <a:t>Embrassez votre </a:t>
            </a:r>
            <a:r>
              <a:rPr lang="fr-FR" sz="3200" b="1" dirty="0">
                <a:latin typeface="+mj-lt"/>
              </a:rPr>
              <a:t>humanité</a:t>
            </a:r>
            <a:r>
              <a:rPr lang="fr-FR" sz="3200" dirty="0">
                <a:latin typeface="+mj-lt"/>
              </a:rPr>
              <a:t>. </a:t>
            </a:r>
            <a:r>
              <a:rPr lang="fr-FR" sz="3300" dirty="0">
                <a:latin typeface="+mj-lt"/>
              </a:rPr>
              <a:t>Employez</a:t>
            </a:r>
            <a:r>
              <a:rPr lang="fr-FR" sz="3200" dirty="0">
                <a:latin typeface="+mj-lt"/>
              </a:rPr>
              <a:t> </a:t>
            </a:r>
            <a:r>
              <a:rPr lang="fr-FR" sz="3200" b="1" dirty="0">
                <a:latin typeface="+mj-lt"/>
              </a:rPr>
              <a:t>l'humilité</a:t>
            </a:r>
            <a:r>
              <a:rPr lang="fr-FR" sz="3200" dirty="0">
                <a:latin typeface="+mj-lt"/>
              </a:rPr>
              <a:t>.</a:t>
            </a:r>
            <a:r>
              <a:rPr lang="en-CA" sz="3200" dirty="0">
                <a:latin typeface="+mj-lt"/>
              </a:rPr>
              <a:t>»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767102" y="2645941"/>
            <a:ext cx="869439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749369" y="3590132"/>
            <a:ext cx="34455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>
                <a:latin typeface="+mj-lt"/>
              </a:rPr>
              <a:t>- </a:t>
            </a:r>
            <a:r>
              <a:rPr lang="fr-CA" sz="2400" dirty="0" err="1">
                <a:latin typeface="+mj-lt"/>
              </a:rPr>
              <a:t>Myrna</a:t>
            </a:r>
            <a:r>
              <a:rPr lang="fr-CA" sz="2400" dirty="0">
                <a:latin typeface="+mj-lt"/>
              </a:rPr>
              <a:t> McCallum</a:t>
            </a:r>
            <a:endParaRPr lang="en-CA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444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566433" y="2819200"/>
            <a:ext cx="7093145" cy="994172"/>
          </a:xfrm>
        </p:spPr>
        <p:txBody>
          <a:bodyPr>
            <a:noAutofit/>
          </a:bodyPr>
          <a:lstStyle/>
          <a:p>
            <a:pPr algn="ctr"/>
            <a:br>
              <a:rPr lang="en-CA" sz="3200" dirty="0"/>
            </a:br>
            <a:br>
              <a:rPr lang="en-CA" sz="3200" dirty="0"/>
            </a:br>
            <a:r>
              <a:rPr lang="en-CA" sz="3200" dirty="0"/>
              <a:t>It is through our </a:t>
            </a:r>
            <a:r>
              <a:rPr lang="en-CA" sz="3200" b="1" dirty="0"/>
              <a:t>humility</a:t>
            </a:r>
            <a:r>
              <a:rPr lang="en-CA" sz="3200" dirty="0"/>
              <a:t> that we experience our </a:t>
            </a:r>
            <a:r>
              <a:rPr lang="en-CA" sz="3200" b="1" dirty="0"/>
              <a:t>humanity</a:t>
            </a:r>
            <a:r>
              <a:rPr lang="en-CA" sz="3200" dirty="0"/>
              <a:t>.</a:t>
            </a:r>
            <a:br>
              <a:rPr lang="en-CA" sz="3200" dirty="0"/>
            </a:br>
            <a:br>
              <a:rPr lang="en-CA" sz="3200" dirty="0"/>
            </a:br>
            <a:endParaRPr lang="en-CA" sz="32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5F8D7C80-817B-4547-88F8-73C05815CA0D}" type="slidenum">
              <a:rPr lang="en-CA" smtClean="0"/>
              <a:t>2</a:t>
            </a:fld>
            <a:endParaRPr lang="en-CA"/>
          </a:p>
        </p:txBody>
      </p:sp>
      <p:grpSp>
        <p:nvGrpSpPr>
          <p:cNvPr id="4" name="Group 2"/>
          <p:cNvGrpSpPr/>
          <p:nvPr>
            <p:custDataLst>
              <p:tags r:id="rId3"/>
            </p:custDataLst>
          </p:nvPr>
        </p:nvGrpSpPr>
        <p:grpSpPr>
          <a:xfrm>
            <a:off x="6904119" y="-1844706"/>
            <a:ext cx="2888695" cy="2906843"/>
            <a:chOff x="0" y="0"/>
            <a:chExt cx="6350000" cy="6350000"/>
          </a:xfrm>
          <a:solidFill>
            <a:srgbClr val="C2DEE2"/>
          </a:solidFill>
        </p:grpSpPr>
        <p:sp>
          <p:nvSpPr>
            <p:cNvPr id="5" name="Freeform 3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</p:sp>
      </p:grpSp>
      <p:pic>
        <p:nvPicPr>
          <p:cNvPr id="6" name="Picture 4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/>
          <a:srcRect/>
          <a:stretch>
            <a:fillRect/>
          </a:stretch>
        </p:blipFill>
        <p:spPr>
          <a:xfrm>
            <a:off x="8228152" y="-1342638"/>
            <a:ext cx="2847701" cy="2847701"/>
          </a:xfrm>
          <a:prstGeom prst="rect">
            <a:avLst/>
          </a:prstGeom>
        </p:spPr>
      </p:pic>
      <p:grpSp>
        <p:nvGrpSpPr>
          <p:cNvPr id="7" name="Group 2"/>
          <p:cNvGrpSpPr/>
          <p:nvPr>
            <p:custDataLst>
              <p:tags r:id="rId5"/>
            </p:custDataLst>
          </p:nvPr>
        </p:nvGrpSpPr>
        <p:grpSpPr>
          <a:xfrm>
            <a:off x="-307698" y="4351560"/>
            <a:ext cx="2888695" cy="2906843"/>
            <a:chOff x="0" y="0"/>
            <a:chExt cx="6350000" cy="6350000"/>
          </a:xfrm>
          <a:solidFill>
            <a:srgbClr val="C2DEE2"/>
          </a:solidFill>
        </p:grpSpPr>
        <p:sp>
          <p:nvSpPr>
            <p:cNvPr id="9" name="Freeform 3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</p:sp>
      </p:grpSp>
      <p:pic>
        <p:nvPicPr>
          <p:cNvPr id="10" name="Picture 4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0"/>
          <a:srcRect/>
          <a:stretch>
            <a:fillRect/>
          </a:stretch>
        </p:blipFill>
        <p:spPr>
          <a:xfrm>
            <a:off x="1033267" y="4737285"/>
            <a:ext cx="2847701" cy="2847701"/>
          </a:xfrm>
          <a:prstGeom prst="rect">
            <a:avLst/>
          </a:prstGeom>
        </p:spPr>
      </p:pic>
      <p:sp>
        <p:nvSpPr>
          <p:cNvPr id="11" name="Rectangle 10"/>
          <p:cNvSpPr/>
          <p:nvPr>
            <p:custDataLst>
              <p:tags r:id="rId7"/>
            </p:custDataLst>
          </p:nvPr>
        </p:nvSpPr>
        <p:spPr>
          <a:xfrm>
            <a:off x="1691248" y="1584212"/>
            <a:ext cx="684351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dirty="0">
                <a:latin typeface="+mj-lt"/>
              </a:rPr>
              <a:t>C'est à travers notre </a:t>
            </a:r>
            <a:r>
              <a:rPr lang="fr-FR" sz="3200" b="1" dirty="0">
                <a:latin typeface="+mj-lt"/>
              </a:rPr>
              <a:t>humilité</a:t>
            </a:r>
            <a:r>
              <a:rPr lang="fr-FR" sz="3200" dirty="0">
                <a:latin typeface="+mj-lt"/>
              </a:rPr>
              <a:t> que nous faisons l’expérience de notre </a:t>
            </a:r>
            <a:r>
              <a:rPr lang="fr-FR" sz="3200" b="1" dirty="0">
                <a:latin typeface="+mj-lt"/>
              </a:rPr>
              <a:t>humanité</a:t>
            </a:r>
            <a:r>
              <a:rPr lang="fr-FR" sz="3200" dirty="0">
                <a:latin typeface="+mj-lt"/>
              </a:rPr>
              <a:t>.</a:t>
            </a:r>
            <a:endParaRPr lang="en-CA" sz="3200" dirty="0">
              <a:latin typeface="+mj-lt"/>
            </a:endParaRPr>
          </a:p>
        </p:txBody>
      </p:sp>
      <p:cxnSp>
        <p:nvCxnSpPr>
          <p:cNvPr id="22" name="Straight Connector 21"/>
          <p:cNvCxnSpPr/>
          <p:nvPr>
            <p:custDataLst>
              <p:tags r:id="rId8"/>
            </p:custDataLst>
          </p:nvPr>
        </p:nvCxnSpPr>
        <p:spPr>
          <a:xfrm>
            <a:off x="1960685" y="2660969"/>
            <a:ext cx="630463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1370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C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CA" sz="4083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Humility: Its Origins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350066"/>
            <a:ext cx="8763000" cy="3797404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</a:pPr>
            <a:r>
              <a:rPr lang="en-US" altLang="en-US" sz="2083" dirty="0">
                <a:solidFill>
                  <a:srgbClr val="303336"/>
                </a:solidFill>
              </a:rPr>
              <a:t>Originates from the Latin word </a:t>
            </a:r>
            <a:r>
              <a:rPr lang="en-US" altLang="en-US" sz="2083" i="1" dirty="0" err="1">
                <a:solidFill>
                  <a:srgbClr val="303336"/>
                </a:solidFill>
              </a:rPr>
              <a:t>humilis</a:t>
            </a:r>
            <a:r>
              <a:rPr lang="en-US" altLang="en-US" sz="2083" dirty="0">
                <a:solidFill>
                  <a:srgbClr val="303336"/>
                </a:solidFill>
              </a:rPr>
              <a:t> (</a:t>
            </a:r>
            <a:r>
              <a:rPr lang="en-US" altLang="en-US" sz="2083" b="1" dirty="0">
                <a:solidFill>
                  <a:srgbClr val="303336"/>
                </a:solidFill>
              </a:rPr>
              <a:t>grounded</a:t>
            </a:r>
            <a:r>
              <a:rPr lang="en-US" altLang="en-US" sz="2083" dirty="0">
                <a:solidFill>
                  <a:srgbClr val="303336"/>
                </a:solidFill>
              </a:rPr>
              <a:t>)</a:t>
            </a:r>
            <a:r>
              <a:rPr lang="en-US" altLang="en-US" sz="2083" i="1" dirty="0">
                <a:solidFill>
                  <a:srgbClr val="303336"/>
                </a:solidFill>
              </a:rPr>
              <a:t> </a:t>
            </a:r>
            <a:r>
              <a:rPr lang="en-US" altLang="en-US" sz="2083" dirty="0">
                <a:solidFill>
                  <a:srgbClr val="303336"/>
                </a:solidFill>
              </a:rPr>
              <a:t>and</a:t>
            </a:r>
            <a:r>
              <a:rPr lang="en-US" altLang="en-US" sz="2083" i="1" dirty="0">
                <a:solidFill>
                  <a:srgbClr val="303336"/>
                </a:solidFill>
              </a:rPr>
              <a:t> humus </a:t>
            </a:r>
            <a:r>
              <a:rPr lang="en-CA" sz="2083" dirty="0">
                <a:solidFill>
                  <a:prstClr val="black"/>
                </a:solidFill>
              </a:rPr>
              <a:t>(</a:t>
            </a:r>
            <a:r>
              <a:rPr lang="en-CA" sz="2083" b="1" dirty="0">
                <a:solidFill>
                  <a:prstClr val="black"/>
                </a:solidFill>
              </a:rPr>
              <a:t>earth</a:t>
            </a:r>
            <a:r>
              <a:rPr lang="en-CA" sz="2083" dirty="0">
                <a:solidFill>
                  <a:prstClr val="black"/>
                </a:solidFill>
              </a:rPr>
              <a:t>)</a:t>
            </a:r>
          </a:p>
          <a:p>
            <a:pPr lvl="0">
              <a:lnSpc>
                <a:spcPct val="150000"/>
              </a:lnSpc>
            </a:pPr>
            <a:r>
              <a:rPr lang="en-CA" altLang="en-US" sz="2083" dirty="0">
                <a:solidFill>
                  <a:srgbClr val="303336"/>
                </a:solidFill>
              </a:rPr>
              <a:t>Not about weakness, but about understanding our place in the larger order of things</a:t>
            </a:r>
          </a:p>
          <a:p>
            <a:pPr lvl="0">
              <a:lnSpc>
                <a:spcPct val="150000"/>
              </a:lnSpc>
            </a:pPr>
            <a:r>
              <a:rPr lang="en-CA" altLang="en-US" sz="2083" dirty="0">
                <a:solidFill>
                  <a:srgbClr val="303336"/>
                </a:solidFill>
              </a:rPr>
              <a:t>Involves admitting our shortcomings, and actively seeking to overcome them</a:t>
            </a:r>
            <a:r>
              <a:rPr lang="en-US" altLang="en-US" sz="2083" dirty="0">
                <a:solidFill>
                  <a:srgbClr val="303336"/>
                </a:solidFill>
              </a:rPr>
              <a:t> </a:t>
            </a:r>
          </a:p>
          <a:p>
            <a:pPr lvl="0">
              <a:lnSpc>
                <a:spcPct val="150000"/>
              </a:lnSpc>
            </a:pPr>
            <a:r>
              <a:rPr lang="en-US" sz="2083" dirty="0">
                <a:solidFill>
                  <a:prstClr val="black"/>
                </a:solidFill>
              </a:rPr>
              <a:t>A way of being that embraces constant self-correction and self-improvement</a:t>
            </a:r>
          </a:p>
          <a:p>
            <a:pPr lvl="0">
              <a:lnSpc>
                <a:spcPct val="150000"/>
              </a:lnSpc>
            </a:pPr>
            <a:r>
              <a:rPr lang="en-US" sz="2083" dirty="0">
                <a:solidFill>
                  <a:prstClr val="black"/>
                </a:solidFill>
              </a:rPr>
              <a:t>Helps us become better learners and problem-solvers, </a:t>
            </a:r>
            <a:r>
              <a:rPr lang="en-US" sz="2083" dirty="0"/>
              <a:t>build stronger relationships founded on trust</a:t>
            </a:r>
          </a:p>
        </p:txBody>
      </p:sp>
      <p:grpSp>
        <p:nvGrpSpPr>
          <p:cNvPr id="6" name="Group 2"/>
          <p:cNvGrpSpPr/>
          <p:nvPr/>
        </p:nvGrpSpPr>
        <p:grpSpPr>
          <a:xfrm>
            <a:off x="7106797" y="-2367173"/>
            <a:ext cx="3209661" cy="3229825"/>
            <a:chOff x="0" y="0"/>
            <a:chExt cx="6350000" cy="6350000"/>
          </a:xfrm>
          <a:solidFill>
            <a:srgbClr val="C2DEE2"/>
          </a:solidFill>
        </p:grpSpPr>
        <p:sp>
          <p:nvSpPr>
            <p:cNvPr id="7" name="Freeform 3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</p:sp>
      </p:grpSp>
      <p:pic>
        <p:nvPicPr>
          <p:cNvPr id="8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577944" y="-1809320"/>
            <a:ext cx="3164113" cy="3164113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6261" y="5330611"/>
            <a:ext cx="2286000" cy="304271"/>
          </a:xfrm>
        </p:spPr>
        <p:txBody>
          <a:bodyPr/>
          <a:lstStyle/>
          <a:p>
            <a:fld id="{5F8D7C80-817B-4547-88F8-73C05815CA0D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80414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48392" y="457069"/>
            <a:ext cx="7886700" cy="698863"/>
          </a:xfrm>
        </p:spPr>
        <p:txBody>
          <a:bodyPr>
            <a:noAutofit/>
          </a:bodyPr>
          <a:lstStyle/>
          <a:p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 que l'humilité culturelle n'est pas</a:t>
            </a:r>
            <a:endParaRPr lang="en-C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25373" y="1524877"/>
            <a:ext cx="8843092" cy="3784542"/>
          </a:xfrm>
        </p:spPr>
        <p:txBody>
          <a:bodyPr>
            <a:noAutofit/>
          </a:bodyPr>
          <a:lstStyle/>
          <a:p>
            <a:r>
              <a:rPr lang="fr-FR" sz="2200" b="1" dirty="0">
                <a:latin typeface="Calibri" panose="020F0502020204030204" pitchFamily="34" charset="0"/>
                <a:cs typeface="Calibri" panose="020F0502020204030204" pitchFamily="34" charset="0"/>
              </a:rPr>
              <a:t>Compétence culturelle: </a:t>
            </a:r>
            <a:r>
              <a:rPr lang="fr-FR" sz="2200" dirty="0">
                <a:latin typeface="Calibri" panose="020F0502020204030204" pitchFamily="34" charset="0"/>
                <a:cs typeface="Calibri" panose="020F0502020204030204" pitchFamily="34" charset="0"/>
              </a:rPr>
              <a:t>suggère que nous pouvons devenir un expert de la culture et des expériences de quelqu'un d'autre, ce qui nous permet de travailler avec eux plus efficacement</a:t>
            </a:r>
          </a:p>
          <a:p>
            <a:pPr marL="0" indent="0">
              <a:buNone/>
            </a:pPr>
            <a:endParaRPr lang="fr-FR" sz="2200" dirty="0">
              <a:latin typeface="Calibri-Bold"/>
            </a:endParaRPr>
          </a:p>
          <a:p>
            <a:r>
              <a:rPr lang="fr-FR" sz="2200" b="1" dirty="0">
                <a:latin typeface="Calibri" panose="020F0502020204030204" pitchFamily="34" charset="0"/>
                <a:cs typeface="Calibri" panose="020F0502020204030204" pitchFamily="34" charset="0"/>
              </a:rPr>
              <a:t>Sensibilité culturelle: </a:t>
            </a:r>
            <a:r>
              <a:rPr lang="fr-FR" sz="2200" dirty="0">
                <a:latin typeface="Calibri" panose="020F0502020204030204" pitchFamily="34" charset="0"/>
                <a:cs typeface="Calibri" panose="020F0502020204030204" pitchFamily="34" charset="0"/>
              </a:rPr>
              <a:t>être conscient des différences culturelles et de la manière dont elles influencent les valeurs, les croyances et les comportements, sans porter de jugement</a:t>
            </a:r>
          </a:p>
          <a:p>
            <a:pPr marL="0" indent="0">
              <a:buNone/>
            </a:pPr>
            <a:endParaRPr lang="fr-FR" sz="2200" dirty="0">
              <a:latin typeface="Calibri-Bold"/>
            </a:endParaRPr>
          </a:p>
          <a:p>
            <a:r>
              <a:rPr lang="fr-FR" sz="2200" b="1" dirty="0">
                <a:latin typeface="Calibri" panose="020F0502020204030204" pitchFamily="34" charset="0"/>
                <a:cs typeface="Calibri" panose="020F0502020204030204" pitchFamily="34" charset="0"/>
              </a:rPr>
              <a:t>La sécurité culturelle: </a:t>
            </a:r>
            <a:r>
              <a:rPr lang="fr-FR" sz="2200" dirty="0">
                <a:latin typeface="Calibri" panose="020F0502020204030204" pitchFamily="34" charset="0"/>
                <a:cs typeface="Calibri" panose="020F0502020204030204" pitchFamily="34" charset="0"/>
              </a:rPr>
              <a:t>repose sur la reconnaissance et la remise en question des déséquilibres et des inégalités de pouvoir. Elle invite à une réflexion critique sur ses croyances, ses préjugés et ses pratiques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5F8D7C80-817B-4547-88F8-73C05815CA0D}" type="slidenum">
              <a:rPr lang="en-CA" smtClean="0"/>
              <a:t>4</a:t>
            </a:fld>
            <a:endParaRPr lang="en-CA"/>
          </a:p>
        </p:txBody>
      </p:sp>
      <p:grpSp>
        <p:nvGrpSpPr>
          <p:cNvPr id="4" name="Group 2"/>
          <p:cNvGrpSpPr/>
          <p:nvPr>
            <p:custDataLst>
              <p:tags r:id="rId4"/>
            </p:custDataLst>
          </p:nvPr>
        </p:nvGrpSpPr>
        <p:grpSpPr>
          <a:xfrm>
            <a:off x="6904119" y="-1844706"/>
            <a:ext cx="2888695" cy="2906843"/>
            <a:chOff x="0" y="0"/>
            <a:chExt cx="6350000" cy="6350000"/>
          </a:xfrm>
          <a:solidFill>
            <a:srgbClr val="C2DEE2"/>
          </a:solidFill>
        </p:grpSpPr>
        <p:sp>
          <p:nvSpPr>
            <p:cNvPr id="5" name="Freeform 3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</p:sp>
      </p:grpSp>
      <p:pic>
        <p:nvPicPr>
          <p:cNvPr id="6" name="Picture 4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7"/>
          <a:srcRect/>
          <a:stretch>
            <a:fillRect/>
          </a:stretch>
        </p:blipFill>
        <p:spPr>
          <a:xfrm>
            <a:off x="8228150" y="-1342638"/>
            <a:ext cx="2847701" cy="2847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722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Cultural Humility Defined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167" dirty="0"/>
              <a:t>A </a:t>
            </a:r>
            <a:r>
              <a:rPr lang="en-US" sz="2167"/>
              <a:t>lifelong journey </a:t>
            </a:r>
            <a:r>
              <a:rPr lang="en-US" sz="2167" dirty="0"/>
              <a:t>of self-reflection, self-evaluation and commitment to understanding and respecting different points of view</a:t>
            </a:r>
          </a:p>
          <a:p>
            <a:pPr marL="0" indent="0">
              <a:buNone/>
            </a:pPr>
            <a:endParaRPr lang="en-US" sz="2167" dirty="0"/>
          </a:p>
          <a:p>
            <a:r>
              <a:rPr lang="en-US" sz="2167" dirty="0"/>
              <a:t>Engaging with others humbly, authentically and from a place of learning </a:t>
            </a:r>
          </a:p>
          <a:p>
            <a:endParaRPr lang="en-US" sz="2167" dirty="0"/>
          </a:p>
          <a:p>
            <a:r>
              <a:rPr lang="en-US" sz="2167" dirty="0"/>
              <a:t>A</a:t>
            </a:r>
            <a:r>
              <a:rPr lang="en-US" sz="2167" b="1" dirty="0"/>
              <a:t> </a:t>
            </a:r>
            <a:r>
              <a:rPr lang="en-US" sz="2167" dirty="0"/>
              <a:t>way of being for moving us toward equity</a:t>
            </a:r>
          </a:p>
          <a:p>
            <a:pPr marL="0" indent="0">
              <a:buNone/>
            </a:pPr>
            <a:r>
              <a:rPr lang="en-US" sz="2167" dirty="0"/>
              <a:t> </a:t>
            </a:r>
          </a:p>
          <a:p>
            <a:r>
              <a:rPr lang="en-US" sz="2167" dirty="0"/>
              <a:t>An approach that recognizes the role of power and privilege, as well as the imbalances inherent within systems and organizations</a:t>
            </a:r>
          </a:p>
        </p:txBody>
      </p:sp>
      <p:grpSp>
        <p:nvGrpSpPr>
          <p:cNvPr id="7" name="Group 2"/>
          <p:cNvGrpSpPr/>
          <p:nvPr/>
        </p:nvGrpSpPr>
        <p:grpSpPr>
          <a:xfrm>
            <a:off x="7106797" y="-2367173"/>
            <a:ext cx="3209661" cy="3229825"/>
            <a:chOff x="0" y="0"/>
            <a:chExt cx="6350000" cy="6350000"/>
          </a:xfrm>
          <a:solidFill>
            <a:srgbClr val="C2DEE2"/>
          </a:solidFill>
        </p:grpSpPr>
        <p:sp>
          <p:nvSpPr>
            <p:cNvPr id="8" name="Freeform 3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</p:sp>
      </p:grpSp>
      <p:pic>
        <p:nvPicPr>
          <p:cNvPr id="9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577944" y="-1809320"/>
            <a:ext cx="3164113" cy="3164113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68627" y="5323790"/>
            <a:ext cx="2286000" cy="304271"/>
          </a:xfrm>
        </p:spPr>
        <p:txBody>
          <a:bodyPr/>
          <a:lstStyle/>
          <a:p>
            <a:fld id="{5F8D7C80-817B-4547-88F8-73C05815CA0D}" type="slidenum">
              <a:rPr lang="en-CA" smtClean="0"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78849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6491140" y="2252213"/>
            <a:ext cx="2732044" cy="28384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77889" y="313300"/>
            <a:ext cx="7886700" cy="994172"/>
          </a:xfrm>
        </p:spPr>
        <p:txBody>
          <a:bodyPr/>
          <a:lstStyle/>
          <a:p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Donner la priorité à l'autoréflexion</a:t>
            </a:r>
            <a:endParaRPr lang="en-C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334297" y="1789471"/>
            <a:ext cx="6213987" cy="2959510"/>
          </a:xfrm>
        </p:spPr>
        <p:txBody>
          <a:bodyPr>
            <a:normAutofit/>
          </a:bodyPr>
          <a:lstStyle/>
          <a:p>
            <a:r>
              <a:rPr lang="fr-FR" sz="2400" dirty="0">
                <a:solidFill>
                  <a:srgbClr val="000000"/>
                </a:solidFill>
                <a:latin typeface="Calibri" panose="020F0502020204030204" pitchFamily="34" charset="0"/>
              </a:rPr>
              <a:t>Il doit y avoir un processus d'</a:t>
            </a:r>
            <a:r>
              <a:rPr lang="fr-FR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auto-réflexion</a:t>
            </a:r>
            <a:r>
              <a:rPr lang="fr-FR" sz="2400" dirty="0">
                <a:solidFill>
                  <a:srgbClr val="000000"/>
                </a:solidFill>
                <a:latin typeface="Calibri" panose="020F0502020204030204" pitchFamily="34" charset="0"/>
              </a:rPr>
              <a:t> et d'auto-évaluation continue, en ce qui concerne le travail avec ceux qui sont différents de nous</a:t>
            </a:r>
          </a:p>
          <a:p>
            <a:endParaRPr lang="fr-FR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fr-FR" sz="2400" dirty="0">
                <a:solidFill>
                  <a:srgbClr val="000000"/>
                </a:solidFill>
                <a:latin typeface="Calibri" panose="020F0502020204030204" pitchFamily="34" charset="0"/>
              </a:rPr>
              <a:t>Il s'agit d'un processus individuel et d'un </a:t>
            </a:r>
          </a:p>
          <a:p>
            <a:pPr marL="0" indent="0">
              <a:buNone/>
            </a:pPr>
            <a:r>
              <a:rPr lang="fr-FR" sz="2400" dirty="0">
                <a:solidFill>
                  <a:srgbClr val="000000"/>
                </a:solidFill>
                <a:latin typeface="Calibri" panose="020F0502020204030204" pitchFamily="34" charset="0"/>
              </a:rPr>
              <a:t>   processus organisationnel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5F8D7C80-817B-4547-88F8-73C05815CA0D}" type="slidenum">
              <a:rPr lang="en-CA" smtClean="0"/>
              <a:t>6</a:t>
            </a:fld>
            <a:endParaRPr lang="en-CA"/>
          </a:p>
        </p:txBody>
      </p:sp>
      <p:grpSp>
        <p:nvGrpSpPr>
          <p:cNvPr id="4" name="Group 2"/>
          <p:cNvGrpSpPr/>
          <p:nvPr>
            <p:custDataLst>
              <p:tags r:id="rId5"/>
            </p:custDataLst>
          </p:nvPr>
        </p:nvGrpSpPr>
        <p:grpSpPr>
          <a:xfrm>
            <a:off x="6904119" y="-1844706"/>
            <a:ext cx="2888695" cy="2906843"/>
            <a:chOff x="0" y="0"/>
            <a:chExt cx="6350000" cy="6350000"/>
          </a:xfrm>
          <a:solidFill>
            <a:srgbClr val="C2DEE2"/>
          </a:solidFill>
        </p:grpSpPr>
        <p:sp>
          <p:nvSpPr>
            <p:cNvPr id="5" name="Freeform 3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</p:sp>
      </p:grpSp>
      <p:pic>
        <p:nvPicPr>
          <p:cNvPr id="6" name="Picture 4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9"/>
          <a:srcRect/>
          <a:stretch>
            <a:fillRect/>
          </a:stretch>
        </p:blipFill>
        <p:spPr>
          <a:xfrm>
            <a:off x="8228152" y="-1342638"/>
            <a:ext cx="2847701" cy="2847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382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Self-reflection &amp;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345814"/>
            <a:ext cx="8763000" cy="390600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917" b="1" dirty="0"/>
              <a:t>Self-reflection: </a:t>
            </a:r>
          </a:p>
          <a:p>
            <a:r>
              <a:rPr lang="en-US" dirty="0"/>
              <a:t>What do I know about…?</a:t>
            </a:r>
          </a:p>
          <a:p>
            <a:r>
              <a:rPr lang="en-US" dirty="0"/>
              <a:t>Where did that info come from?</a:t>
            </a:r>
          </a:p>
          <a:p>
            <a:r>
              <a:rPr lang="en-US" dirty="0"/>
              <a:t>What perceptions or beliefs have I attached to my knowledge?</a:t>
            </a:r>
          </a:p>
          <a:p>
            <a:pPr marL="0" indent="0">
              <a:buNone/>
            </a:pPr>
            <a:endParaRPr lang="en-US" sz="2917" b="1" dirty="0"/>
          </a:p>
          <a:p>
            <a:pPr marL="0" indent="0">
              <a:buNone/>
            </a:pPr>
            <a:r>
              <a:rPr lang="en-US" sz="2917" b="1" dirty="0"/>
              <a:t>Self-evaluation:</a:t>
            </a:r>
          </a:p>
          <a:p>
            <a:r>
              <a:rPr lang="en-US" dirty="0"/>
              <a:t>Have I gone to a reliable source for information/insight? What </a:t>
            </a:r>
            <a:r>
              <a:rPr lang="en-CA" dirty="0"/>
              <a:t>do I believe now?</a:t>
            </a:r>
          </a:p>
          <a:p>
            <a:pPr>
              <a:lnSpc>
                <a:spcPct val="120000"/>
              </a:lnSpc>
            </a:pPr>
            <a:r>
              <a:rPr lang="en-US" dirty="0"/>
              <a:t>Have I challenged my source of knowledge? Was any of my </a:t>
            </a:r>
            <a:r>
              <a:rPr lang="en-CA" dirty="0"/>
              <a:t>information false or ill informed?</a:t>
            </a:r>
          </a:p>
          <a:p>
            <a:r>
              <a:rPr lang="en-US" dirty="0"/>
              <a:t>Is there new information available? What has changed?</a:t>
            </a:r>
          </a:p>
        </p:txBody>
      </p:sp>
      <p:grpSp>
        <p:nvGrpSpPr>
          <p:cNvPr id="4" name="Group 2"/>
          <p:cNvGrpSpPr/>
          <p:nvPr/>
        </p:nvGrpSpPr>
        <p:grpSpPr>
          <a:xfrm>
            <a:off x="7106797" y="-2367173"/>
            <a:ext cx="3209661" cy="3229825"/>
            <a:chOff x="0" y="0"/>
            <a:chExt cx="6350000" cy="6350000"/>
          </a:xfrm>
          <a:solidFill>
            <a:srgbClr val="C2DEE2"/>
          </a:solidFill>
        </p:grpSpPr>
        <p:sp>
          <p:nvSpPr>
            <p:cNvPr id="5" name="Freeform 3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</p:sp>
      </p:grpSp>
      <p:pic>
        <p:nvPicPr>
          <p:cNvPr id="6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577944" y="-1809320"/>
            <a:ext cx="3164113" cy="3164113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04611" y="5326750"/>
            <a:ext cx="2286000" cy="304271"/>
          </a:xfrm>
        </p:spPr>
        <p:txBody>
          <a:bodyPr/>
          <a:lstStyle/>
          <a:p>
            <a:fld id="{5F8D7C80-817B-4547-88F8-73C05815CA0D}" type="slidenum">
              <a:rPr lang="en-CA" smtClean="0"/>
              <a:t>7</a:t>
            </a:fld>
            <a:endParaRPr lang="en-CA" dirty="0"/>
          </a:p>
        </p:txBody>
      </p:sp>
      <p:pic>
        <p:nvPicPr>
          <p:cNvPr id="10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 flipH="1">
            <a:off x="8206706" y="230239"/>
            <a:ext cx="1081811" cy="2729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216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D7C80-817B-4547-88F8-73C05815CA0D}" type="slidenum">
              <a:rPr lang="en-CA" smtClean="0"/>
              <a:t>8</a:t>
            </a:fld>
            <a:endParaRPr lang="en-CA"/>
          </a:p>
        </p:txBody>
      </p:sp>
      <p:sp>
        <p:nvSpPr>
          <p:cNvPr id="5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-3883015" y="3039493"/>
            <a:ext cx="65" cy="589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br>
              <a:rPr kumimoji="0" lang="fr-FR" altLang="en-US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FR" altLang="en-US" sz="1500" dirty="0"/>
          </a:p>
        </p:txBody>
      </p:sp>
      <p:sp>
        <p:nvSpPr>
          <p:cNvPr id="6" name="Rectangle 5"/>
          <p:cNvSpPr/>
          <p:nvPr/>
        </p:nvSpPr>
        <p:spPr>
          <a:xfrm>
            <a:off x="1279780" y="1159334"/>
            <a:ext cx="778823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L'humilité culturelle est une </a:t>
            </a:r>
            <a:r>
              <a:rPr lang="fr-FR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voie</a:t>
            </a:r>
            <a:r>
              <a:rPr lang="fr-FR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vers la responsabilité à la fois </a:t>
            </a:r>
            <a:r>
              <a:rPr lang="fr-FR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personnelle</a:t>
            </a:r>
            <a:r>
              <a:rPr lang="fr-FR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et </a:t>
            </a:r>
            <a:r>
              <a:rPr lang="fr-FR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institutionnelle</a:t>
            </a:r>
            <a:endParaRPr lang="fr-FR" altLang="en-US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pSp>
        <p:nvGrpSpPr>
          <p:cNvPr id="7" name="Group 2"/>
          <p:cNvGrpSpPr/>
          <p:nvPr/>
        </p:nvGrpSpPr>
        <p:grpSpPr>
          <a:xfrm>
            <a:off x="7106797" y="-2367173"/>
            <a:ext cx="3209661" cy="3229825"/>
            <a:chOff x="0" y="0"/>
            <a:chExt cx="6350000" cy="6350000"/>
          </a:xfrm>
          <a:solidFill>
            <a:srgbClr val="C2DEE2"/>
          </a:solidFill>
        </p:grpSpPr>
        <p:sp>
          <p:nvSpPr>
            <p:cNvPr id="8" name="Freeform 3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</p:sp>
      </p:grpSp>
      <p:pic>
        <p:nvPicPr>
          <p:cNvPr id="9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577944" y="-1809320"/>
            <a:ext cx="3164113" cy="3164113"/>
          </a:xfrm>
          <a:prstGeom prst="rect">
            <a:avLst/>
          </a:prstGeom>
        </p:spPr>
      </p:pic>
      <p:grpSp>
        <p:nvGrpSpPr>
          <p:cNvPr id="10" name="Group 2"/>
          <p:cNvGrpSpPr/>
          <p:nvPr/>
        </p:nvGrpSpPr>
        <p:grpSpPr>
          <a:xfrm>
            <a:off x="-906331" y="4517565"/>
            <a:ext cx="3209661" cy="3229825"/>
            <a:chOff x="0" y="0"/>
            <a:chExt cx="6350000" cy="6350000"/>
          </a:xfrm>
          <a:solidFill>
            <a:srgbClr val="C2DEE2"/>
          </a:solidFill>
        </p:grpSpPr>
        <p:sp>
          <p:nvSpPr>
            <p:cNvPr id="11" name="Freeform 3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</p:sp>
      </p:grpSp>
      <p:pic>
        <p:nvPicPr>
          <p:cNvPr id="12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83627" y="4946147"/>
            <a:ext cx="3164113" cy="3164113"/>
          </a:xfrm>
          <a:prstGeom prst="rect">
            <a:avLst/>
          </a:prstGeom>
        </p:spPr>
      </p:pic>
      <p:sp>
        <p:nvSpPr>
          <p:cNvPr id="13" name="Content Placeholder 2"/>
          <p:cNvSpPr txBox="1">
            <a:spLocks/>
          </p:cNvSpPr>
          <p:nvPr/>
        </p:nvSpPr>
        <p:spPr>
          <a:xfrm>
            <a:off x="1107136" y="1251080"/>
            <a:ext cx="8133522" cy="34479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90492" indent="-190492" algn="l" defTabSz="761970" rtl="0" eaLnBrk="1" latinLnBrk="0" hangingPunct="1">
              <a:lnSpc>
                <a:spcPct val="90000"/>
              </a:lnSpc>
              <a:spcBef>
                <a:spcPts val="833"/>
              </a:spcBef>
              <a:buFont typeface="Arial" panose="020B0604020202020204" pitchFamily="34" charset="0"/>
              <a:buChar char="•"/>
              <a:defRPr sz="2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1477" indent="-190492" algn="l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2462" indent="-190492" algn="l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Char char="•"/>
              <a:defRPr sz="1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33447" indent="-190492" algn="l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14431" indent="-190492" algn="l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95416" indent="-190492" algn="l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76401" indent="-190492" algn="l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57386" indent="-190492" algn="l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38370" indent="-190492" algn="l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CA" sz="4000" dirty="0"/>
          </a:p>
          <a:p>
            <a:pPr marL="0" indent="0" algn="ctr">
              <a:spcBef>
                <a:spcPct val="0"/>
              </a:spcBef>
              <a:buFont typeface="Arial" panose="020B0604020202020204" pitchFamily="34" charset="0"/>
              <a:buNone/>
            </a:pPr>
            <a:endParaRPr lang="en-CA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indent="0" algn="ctr">
              <a:spcBef>
                <a:spcPct val="0"/>
              </a:spcBef>
              <a:buFont typeface="Arial" panose="020B0604020202020204" pitchFamily="34" charset="0"/>
              <a:buNone/>
            </a:pPr>
            <a:endParaRPr lang="en-CA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indent="0"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C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Cultural humility is a </a:t>
            </a:r>
            <a:r>
              <a:rPr lang="en-CA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pathway</a:t>
            </a:r>
            <a:r>
              <a:rPr lang="en-C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to both </a:t>
            </a:r>
            <a:r>
              <a:rPr lang="en-CA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personal</a:t>
            </a:r>
            <a:r>
              <a:rPr lang="en-C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and </a:t>
            </a:r>
            <a:r>
              <a:rPr lang="en-CA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institutional</a:t>
            </a:r>
            <a:r>
              <a:rPr lang="en-C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CA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accountability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984263" y="2833733"/>
            <a:ext cx="8379267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9973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10425"/>
            <a:ext cx="8763000" cy="1488736"/>
          </a:xfrm>
        </p:spPr>
        <p:txBody>
          <a:bodyPr>
            <a:normAutofit fontScale="90000"/>
          </a:bodyPr>
          <a:lstStyle/>
          <a:p>
            <a:r>
              <a:rPr lang="en-US" sz="4083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Cultural Humility promotes institutional accountability</a:t>
            </a:r>
            <a:br>
              <a:rPr lang="en-US" sz="4083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C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7773" y="1877139"/>
            <a:ext cx="8330045" cy="360951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167" dirty="0"/>
              <a:t>We cannot individually commit to self-evaluation and fixing power imbalances without advocating within the larger organizations in which we participate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167" dirty="0"/>
          </a:p>
          <a:p>
            <a:pPr>
              <a:lnSpc>
                <a:spcPct val="100000"/>
              </a:lnSpc>
            </a:pPr>
            <a:r>
              <a:rPr lang="en-US" sz="2167" dirty="0"/>
              <a:t>Our institutions must allow the space to engage in self-reflection and self-evaluation, uncover unconscious biases, and identify and remove structural barriers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94063" y="5334522"/>
            <a:ext cx="2286000" cy="304271"/>
          </a:xfrm>
        </p:spPr>
        <p:txBody>
          <a:bodyPr/>
          <a:lstStyle/>
          <a:p>
            <a:fld id="{5F8D7C80-817B-4547-88F8-73C05815CA0D}" type="slidenum">
              <a:rPr lang="en-CA" smtClean="0"/>
              <a:t>9</a:t>
            </a:fld>
            <a:endParaRPr lang="en-CA"/>
          </a:p>
        </p:txBody>
      </p:sp>
      <p:grpSp>
        <p:nvGrpSpPr>
          <p:cNvPr id="10" name="Group 2"/>
          <p:cNvGrpSpPr/>
          <p:nvPr/>
        </p:nvGrpSpPr>
        <p:grpSpPr>
          <a:xfrm>
            <a:off x="7175500" y="-2473034"/>
            <a:ext cx="3209661" cy="3229825"/>
            <a:chOff x="0" y="0"/>
            <a:chExt cx="6350000" cy="6350000"/>
          </a:xfrm>
          <a:solidFill>
            <a:srgbClr val="C2DEE2"/>
          </a:solidFill>
        </p:grpSpPr>
        <p:sp>
          <p:nvSpPr>
            <p:cNvPr id="11" name="Freeform 3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</p:sp>
      </p:grpSp>
      <p:pic>
        <p:nvPicPr>
          <p:cNvPr id="12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577944" y="-1809320"/>
            <a:ext cx="3164113" cy="3164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4548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1411</TotalTime>
  <Words>762</Words>
  <Application>Microsoft Office PowerPoint</Application>
  <PresentationFormat>Custom</PresentationFormat>
  <Paragraphs>96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Calibri-Bold</vt:lpstr>
      <vt:lpstr>Office Theme</vt:lpstr>
      <vt:lpstr> Cultural Humility:  The Great Connector</vt:lpstr>
      <vt:lpstr>  It is through our humility that we experience our humanity.  </vt:lpstr>
      <vt:lpstr> Humility: Its Origins</vt:lpstr>
      <vt:lpstr>Ce que l'humilité culturelle n'est pas</vt:lpstr>
      <vt:lpstr>Cultural Humility Defined</vt:lpstr>
      <vt:lpstr>Donner la priorité à l'autoréflexion</vt:lpstr>
      <vt:lpstr>Self-reflection &amp; evaluation</vt:lpstr>
      <vt:lpstr>PowerPoint Presentation</vt:lpstr>
      <vt:lpstr>Cultural Humility promotes institutional accountability </vt:lpstr>
      <vt:lpstr>Pratiquer l'humilité culturelle via la responsabilité institutionnelle ressemble à…</vt:lpstr>
      <vt:lpstr>Resistance to Practicing Cultural Humility  looks like…</vt:lpstr>
      <vt:lpstr>L'humilité culturelle en pratique</vt:lpstr>
      <vt:lpstr>Cultural Humility is…</vt:lpstr>
      <vt:lpstr>Les 5 éléments de l’humilité culturelle</vt:lpstr>
      <vt:lpstr>The 5 R’s of Cultural Humility</vt:lpstr>
      <vt:lpstr>  “Embrace your humanity. Employ humility.”  </vt:lpstr>
    </vt:vector>
  </TitlesOfParts>
  <Company>Justice Canada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Ferrara, Nadia</dc:creator>
  <cp:lastModifiedBy>Abed, Omar</cp:lastModifiedBy>
  <cp:revision>86</cp:revision>
  <dcterms:created xsi:type="dcterms:W3CDTF">2021-09-16T14:11:00Z</dcterms:created>
  <dcterms:modified xsi:type="dcterms:W3CDTF">2023-01-20T14:10:07Z</dcterms:modified>
</cp:coreProperties>
</file>