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9" r:id="rId6"/>
    <p:sldId id="261" r:id="rId7"/>
    <p:sldId id="257"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34"/>
    <p:restoredTop sz="94694"/>
  </p:normalViewPr>
  <p:slideViewPr>
    <p:cSldViewPr snapToGrid="0">
      <p:cViewPr varScale="1">
        <p:scale>
          <a:sx n="105" d="100"/>
          <a:sy n="105" d="100"/>
        </p:scale>
        <p:origin x="74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Petras" userId="S::alexander.petras@infc.gc.ca::3bef3acf-26cd-45ea-bdbf-2ceb9b86a111" providerId="AD" clId="Web-{82EDFEB6-FC57-5FC0-0412-11955EE2E796}"/>
    <pc:docChg chg="mod">
      <pc:chgData name="Alexander Petras" userId="S::alexander.petras@infc.gc.ca::3bef3acf-26cd-45ea-bdbf-2ceb9b86a111" providerId="AD" clId="Web-{82EDFEB6-FC57-5FC0-0412-11955EE2E796}" dt="2025-11-10T19:58:30.182" v="0" actId="33475"/>
      <pc:docMkLst>
        <pc:docMk/>
      </pc:docMkLst>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40FAA-BD53-6D79-3BC3-495C0BD227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C336C35-C84F-3706-0B8F-2167693D6F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D2C76B5-4EA4-A255-EC27-F375C5FC4B67}"/>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5" name="Footer Placeholder 4">
            <a:extLst>
              <a:ext uri="{FF2B5EF4-FFF2-40B4-BE49-F238E27FC236}">
                <a16:creationId xmlns:a16="http://schemas.microsoft.com/office/drawing/2014/main" id="{EB39B2AD-E116-A094-2376-F0E646D6B1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2E83C2-349D-69DF-5803-6DB29B397864}"/>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613601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C330F-48DA-272C-D725-68AC1659635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FB8956F-0AC8-8510-9DC1-98AFC4ED49C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70082E-54BB-B6C6-B2E8-909D0BC80874}"/>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5" name="Footer Placeholder 4">
            <a:extLst>
              <a:ext uri="{FF2B5EF4-FFF2-40B4-BE49-F238E27FC236}">
                <a16:creationId xmlns:a16="http://schemas.microsoft.com/office/drawing/2014/main" id="{E980CEBE-5BE2-D918-8D45-3412620747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16934D-7B54-B8AE-462A-B4F25DF44831}"/>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404314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36C1B3-05D4-2783-3844-3E873AFD4E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359193-D1F8-568E-6716-52F67D0EB2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135106-07A4-6BD1-8CDC-77286252E1F4}"/>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5" name="Footer Placeholder 4">
            <a:extLst>
              <a:ext uri="{FF2B5EF4-FFF2-40B4-BE49-F238E27FC236}">
                <a16:creationId xmlns:a16="http://schemas.microsoft.com/office/drawing/2014/main" id="{4C5E472C-0BC1-72C6-1962-C19338B65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BBE911-B03E-6579-BC24-6ACCB9C28172}"/>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3848865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3A119-B9E2-1207-30AD-2FD2A88BA2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D4AA0A-C6AD-4171-7523-A5A3EADDC4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923C04-F349-8C47-26C2-CF19450AE0F0}"/>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5" name="Footer Placeholder 4">
            <a:extLst>
              <a:ext uri="{FF2B5EF4-FFF2-40B4-BE49-F238E27FC236}">
                <a16:creationId xmlns:a16="http://schemas.microsoft.com/office/drawing/2014/main" id="{D9D495DB-F4DF-607C-3390-E9C3DE42E0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C1C212-C580-FC4C-BFD9-D80F3CE7B308}"/>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260640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57EF5-2A73-D111-A7AE-93AF71B6F6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D0B29A0-9419-75E5-9DE0-9864FCD8A16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2818C9-E1A5-B8AF-7FE6-F6B298E6D027}"/>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5" name="Footer Placeholder 4">
            <a:extLst>
              <a:ext uri="{FF2B5EF4-FFF2-40B4-BE49-F238E27FC236}">
                <a16:creationId xmlns:a16="http://schemas.microsoft.com/office/drawing/2014/main" id="{CF923017-A230-84BD-3E54-4FF49F182E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28DC1-7A79-6AC3-A235-F2650041301E}"/>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2535300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2A939-E303-FD0B-C489-EA6D69EA0A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3B795B-402E-F8B9-B683-B3BB4ED59DD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FA69BF9-DED1-E7C0-006F-32132CEDE1D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D68B93-48B7-18BF-BF43-7338B47F5998}"/>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6" name="Footer Placeholder 5">
            <a:extLst>
              <a:ext uri="{FF2B5EF4-FFF2-40B4-BE49-F238E27FC236}">
                <a16:creationId xmlns:a16="http://schemas.microsoft.com/office/drawing/2014/main" id="{999ED96C-9CE6-C19A-FEAE-610FBB41DD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B50495-D363-91F5-34E3-8C474F3A33D5}"/>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1358695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ED0C9-F63E-F891-CB52-39CE5EAD4E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EE57159-3995-127D-2A26-E210431706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56E346-1D22-892C-B707-0BFEB0E9860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98CE23-1F0C-88D0-BA41-975112FC7D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1680AC-252B-DFBE-4608-CFBE84A953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1F7A823-8F32-DD4D-1B57-51AC6EF9CA40}"/>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8" name="Footer Placeholder 7">
            <a:extLst>
              <a:ext uri="{FF2B5EF4-FFF2-40B4-BE49-F238E27FC236}">
                <a16:creationId xmlns:a16="http://schemas.microsoft.com/office/drawing/2014/main" id="{ACF07073-3B60-670A-F7F6-B8D98840BB6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D3FE2BE-ED8F-DB75-6D17-9DDD25149B3C}"/>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70399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CA3A3-A1A4-C017-7186-40F7719530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007185F-B4D3-521C-04A6-A8BFC13417BF}"/>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4" name="Footer Placeholder 3">
            <a:extLst>
              <a:ext uri="{FF2B5EF4-FFF2-40B4-BE49-F238E27FC236}">
                <a16:creationId xmlns:a16="http://schemas.microsoft.com/office/drawing/2014/main" id="{B239833D-7014-57D0-C0B2-1F7291BD932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56683BC-BF41-AE37-DEB3-1305B7478C47}"/>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3993516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362EAF-2205-DE18-0C7D-A26968C101F5}"/>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3" name="Footer Placeholder 2">
            <a:extLst>
              <a:ext uri="{FF2B5EF4-FFF2-40B4-BE49-F238E27FC236}">
                <a16:creationId xmlns:a16="http://schemas.microsoft.com/office/drawing/2014/main" id="{7431C173-0C67-C31B-A759-EE29D95BC8D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E13DAA-AE9E-300C-C100-C841A0899CE0}"/>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3711613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15FA1-D4A6-5417-1FE7-C45EB0EB42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B96523A-FBE1-F7B4-E042-417119BF3C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1604CB-D604-0F7D-40E6-F6AB0BC8D4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9EE502-47D3-2B05-6D74-C896A93B0247}"/>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6" name="Footer Placeholder 5">
            <a:extLst>
              <a:ext uri="{FF2B5EF4-FFF2-40B4-BE49-F238E27FC236}">
                <a16:creationId xmlns:a16="http://schemas.microsoft.com/office/drawing/2014/main" id="{E12F6D98-B05C-211C-DCD1-E848E05054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49E289-9B3A-9932-9637-9071F6ED80DE}"/>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4240362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8727E-0285-E1EC-07A9-1EC7C73008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021C068-BE49-0CFC-5F4C-E35DBE5B4D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C73D092-7020-287C-953B-C15E7ABAAF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0F1B77-8FD6-5E19-E56F-0B5CB9153970}"/>
              </a:ext>
            </a:extLst>
          </p:cNvPr>
          <p:cNvSpPr>
            <a:spLocks noGrp="1"/>
          </p:cNvSpPr>
          <p:nvPr>
            <p:ph type="dt" sz="half" idx="10"/>
          </p:nvPr>
        </p:nvSpPr>
        <p:spPr/>
        <p:txBody>
          <a:bodyPr/>
          <a:lstStyle/>
          <a:p>
            <a:fld id="{52FBE135-E769-7142-BA63-D461B2F0C480}" type="datetimeFigureOut">
              <a:rPr lang="en-US" smtClean="0"/>
              <a:t>11/10/2025</a:t>
            </a:fld>
            <a:endParaRPr lang="en-US"/>
          </a:p>
        </p:txBody>
      </p:sp>
      <p:sp>
        <p:nvSpPr>
          <p:cNvPr id="6" name="Footer Placeholder 5">
            <a:extLst>
              <a:ext uri="{FF2B5EF4-FFF2-40B4-BE49-F238E27FC236}">
                <a16:creationId xmlns:a16="http://schemas.microsoft.com/office/drawing/2014/main" id="{AC8FD5C1-625E-E59D-7152-6126EDF19E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D7366C-C64D-064C-4B9C-2B9A17A11543}"/>
              </a:ext>
            </a:extLst>
          </p:cNvPr>
          <p:cNvSpPr>
            <a:spLocks noGrp="1"/>
          </p:cNvSpPr>
          <p:nvPr>
            <p:ph type="sldNum" sz="quarter" idx="12"/>
          </p:nvPr>
        </p:nvSpPr>
        <p:spPr/>
        <p:txBody>
          <a:bodyPr/>
          <a:lstStyle/>
          <a:p>
            <a:fld id="{A647D749-3E48-CA4C-BC02-DFD998112EA2}" type="slidenum">
              <a:rPr lang="en-US" smtClean="0"/>
              <a:t>‹#›</a:t>
            </a:fld>
            <a:endParaRPr lang="en-US"/>
          </a:p>
        </p:txBody>
      </p:sp>
    </p:spTree>
    <p:extLst>
      <p:ext uri="{BB962C8B-B14F-4D97-AF65-F5344CB8AC3E}">
        <p14:creationId xmlns:p14="http://schemas.microsoft.com/office/powerpoint/2010/main" val="2173808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7FF7D7-8F96-DE90-047C-1978A77D1E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6ED94F7-070E-1305-1E2D-2E6B953794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5EC630-C193-CBDB-AEFA-8BD651C384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FBE135-E769-7142-BA63-D461B2F0C480}" type="datetimeFigureOut">
              <a:rPr lang="en-US" smtClean="0"/>
              <a:t>11/10/2025</a:t>
            </a:fld>
            <a:endParaRPr lang="en-US"/>
          </a:p>
        </p:txBody>
      </p:sp>
      <p:sp>
        <p:nvSpPr>
          <p:cNvPr id="5" name="Footer Placeholder 4">
            <a:extLst>
              <a:ext uri="{FF2B5EF4-FFF2-40B4-BE49-F238E27FC236}">
                <a16:creationId xmlns:a16="http://schemas.microsoft.com/office/drawing/2014/main" id="{FA25D496-222A-834E-CCF1-DFEBE0F7CE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8629056-77F9-5F27-2416-EA48346F36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647D749-3E48-CA4C-BC02-DFD998112EA2}" type="slidenum">
              <a:rPr lang="en-US" smtClean="0"/>
              <a:t>‹#›</a:t>
            </a:fld>
            <a:endParaRPr lang="en-US"/>
          </a:p>
        </p:txBody>
      </p:sp>
    </p:spTree>
    <p:extLst>
      <p:ext uri="{BB962C8B-B14F-4D97-AF65-F5344CB8AC3E}">
        <p14:creationId xmlns:p14="http://schemas.microsoft.com/office/powerpoint/2010/main" val="2025745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image" Target="../media/image1.png"/><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10.xml"/><Relationship Id="rId7" Type="http://schemas.openxmlformats.org/officeDocument/2006/relationships/hyperlink" Target="https://www.macquarie.com/jp/en/about/company/macquarie-asset-management/institutional-investor/insights/infrastructure-portfolio-allocation.html" TargetMode="Externa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hyperlink" Target="https://www.pensionsage.com/pages/DigitalEditions/october_2024/pa_october2024_digi-edition.pdf" TargetMode="External"/><Relationship Id="rId5" Type="http://schemas.openxmlformats.org/officeDocument/2006/relationships/hyperlink" Target="https://www.mordorintelligence.com/industry-reports/infrastructure-sector-in-canada" TargetMode="Externa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3C19D-F65E-04BA-5A90-78C8E72781A3}"/>
              </a:ext>
            </a:extLst>
          </p:cNvPr>
          <p:cNvSpPr>
            <a:spLocks noGrp="1"/>
          </p:cNvSpPr>
          <p:nvPr>
            <p:ph type="ctrTitle"/>
            <p:custDataLst>
              <p:tags r:id="rId1"/>
            </p:custDataLst>
          </p:nvPr>
        </p:nvSpPr>
        <p:spPr>
          <a:xfrm>
            <a:off x="620486" y="947057"/>
            <a:ext cx="10755087" cy="1484086"/>
          </a:xfrm>
        </p:spPr>
        <p:txBody>
          <a:bodyPr>
            <a:normAutofit/>
          </a:bodyPr>
          <a:lstStyle/>
          <a:p>
            <a:pPr algn="l"/>
            <a:r>
              <a:rPr lang="fr-CA" sz="2800" b="1" dirty="0">
                <a:latin typeface="Helvetica Neue" panose="02000503000000020004" pitchFamily="2" charset="0"/>
                <a:ea typeface="Helvetica Neue"/>
                <a:cs typeface="Helvetica Neue" panose="02000503000000020004" pitchFamily="2" charset="0"/>
              </a:rPr>
              <a:t>Lyndsey </a:t>
            </a:r>
            <a:r>
              <a:rPr lang="fr-CA" sz="2800" b="1" dirty="0" err="1">
                <a:latin typeface="Helvetica Neue" panose="02000503000000020004" pitchFamily="2" charset="0"/>
                <a:ea typeface="Helvetica Neue"/>
                <a:cs typeface="Helvetica Neue" panose="02000503000000020004" pitchFamily="2" charset="0"/>
              </a:rPr>
              <a:t>Rolheiser</a:t>
            </a:r>
            <a:r>
              <a:rPr lang="fr-CA" sz="2800" b="1" dirty="0">
                <a:latin typeface="Helvetica Neue" panose="02000503000000020004" pitchFamily="2" charset="0"/>
                <a:ea typeface="Helvetica Neue"/>
                <a:cs typeface="Helvetica Neue" panose="02000503000000020004" pitchFamily="2" charset="0"/>
              </a:rPr>
              <a:t>, Ph. D.</a:t>
            </a:r>
            <a:br>
              <a:rPr lang="fr-CA" sz="2800" dirty="0">
                <a:latin typeface="Helvetica Neue" panose="02000503000000020004" pitchFamily="2" charset="0"/>
                <a:ea typeface="Helvetica Neue"/>
                <a:cs typeface="Helvetica Neue" panose="02000503000000020004" pitchFamily="2" charset="0"/>
              </a:rPr>
            </a:br>
            <a:r>
              <a:rPr lang="fr-CA" sz="2000" dirty="0">
                <a:latin typeface="Courier New" panose="02070309020205020404" pitchFamily="49" charset="0"/>
                <a:ea typeface="Courier New"/>
                <a:cs typeface="Courier New" panose="02070309020205020404" pitchFamily="49" charset="0"/>
              </a:rPr>
              <a:t>Professeure adjointe en économie urbaine et immobilière</a:t>
            </a:r>
            <a:br>
              <a:rPr lang="fr-CA" sz="2000" dirty="0">
                <a:latin typeface="Courier New" panose="02070309020205020404" pitchFamily="49" charset="0"/>
                <a:ea typeface="Courier New"/>
                <a:cs typeface="Courier New" panose="02070309020205020404" pitchFamily="49" charset="0"/>
              </a:rPr>
            </a:br>
            <a:r>
              <a:rPr lang="fr-CA" sz="2000" dirty="0" err="1">
                <a:latin typeface="Courier New" panose="02070309020205020404" pitchFamily="49" charset="0"/>
                <a:ea typeface="Courier New"/>
                <a:cs typeface="Courier New" panose="02070309020205020404" pitchFamily="49" charset="0"/>
              </a:rPr>
              <a:t>Schulich</a:t>
            </a:r>
            <a:r>
              <a:rPr lang="fr-CA" sz="2000" dirty="0">
                <a:latin typeface="Courier New" panose="02070309020205020404" pitchFamily="49" charset="0"/>
                <a:ea typeface="Courier New"/>
                <a:cs typeface="Courier New" panose="02070309020205020404" pitchFamily="49" charset="0"/>
              </a:rPr>
              <a:t> </a:t>
            </a:r>
            <a:r>
              <a:rPr lang="fr-CA" sz="2000" dirty="0" err="1">
                <a:latin typeface="Courier New" panose="02070309020205020404" pitchFamily="49" charset="0"/>
                <a:ea typeface="Courier New"/>
                <a:cs typeface="Courier New" panose="02070309020205020404" pitchFamily="49" charset="0"/>
              </a:rPr>
              <a:t>School</a:t>
            </a:r>
            <a:r>
              <a:rPr lang="fr-CA" sz="2000" dirty="0">
                <a:latin typeface="Courier New" panose="02070309020205020404" pitchFamily="49" charset="0"/>
                <a:ea typeface="Courier New"/>
                <a:cs typeface="Courier New" panose="02070309020205020404" pitchFamily="49" charset="0"/>
              </a:rPr>
              <a:t> of Business</a:t>
            </a:r>
            <a:br>
              <a:rPr lang="fr-CA" sz="2000" dirty="0">
                <a:latin typeface="Courier New" panose="02070309020205020404" pitchFamily="49" charset="0"/>
                <a:ea typeface="Courier New"/>
                <a:cs typeface="Courier New" panose="02070309020205020404" pitchFamily="49" charset="0"/>
              </a:rPr>
            </a:br>
            <a:r>
              <a:rPr lang="fr-CA" sz="2000" dirty="0">
                <a:latin typeface="Courier New" panose="02070309020205020404" pitchFamily="49" charset="0"/>
                <a:ea typeface="Courier New"/>
                <a:cs typeface="Courier New" panose="02070309020205020404" pitchFamily="49" charset="0"/>
              </a:rPr>
              <a:t>Université York</a:t>
            </a:r>
          </a:p>
        </p:txBody>
      </p:sp>
      <p:sp>
        <p:nvSpPr>
          <p:cNvPr id="3" name="Subtitle 2">
            <a:extLst>
              <a:ext uri="{FF2B5EF4-FFF2-40B4-BE49-F238E27FC236}">
                <a16:creationId xmlns:a16="http://schemas.microsoft.com/office/drawing/2014/main" id="{6D99A28A-08B4-B1B0-9066-0AB04D4A5B9A}"/>
              </a:ext>
            </a:extLst>
          </p:cNvPr>
          <p:cNvSpPr>
            <a:spLocks noGrp="1"/>
          </p:cNvSpPr>
          <p:nvPr>
            <p:ph type="subTitle" idx="1"/>
            <p:custDataLst>
              <p:tags r:id="rId2"/>
            </p:custDataLst>
          </p:nvPr>
        </p:nvSpPr>
        <p:spPr>
          <a:xfrm>
            <a:off x="620486" y="2916238"/>
            <a:ext cx="10287000" cy="3179762"/>
          </a:xfrm>
        </p:spPr>
        <p:txBody>
          <a:bodyPr>
            <a:normAutofit fontScale="92500" lnSpcReduction="10000"/>
          </a:bodyPr>
          <a:lstStyle/>
          <a:p>
            <a:pPr algn="l">
              <a:lnSpc>
                <a:spcPct val="100000"/>
              </a:lnSpc>
              <a:spcBef>
                <a:spcPts val="0"/>
              </a:spcBef>
            </a:pPr>
            <a:r>
              <a:rPr lang="fr-CA" sz="1800" b="1" dirty="0">
                <a:latin typeface="Courier New" panose="02070309020205020404" pitchFamily="49" charset="0"/>
                <a:cs typeface="Courier New" panose="02070309020205020404" pitchFamily="49" charset="0"/>
              </a:rPr>
              <a:t>Biographie</a:t>
            </a:r>
          </a:p>
          <a:p>
            <a:pPr algn="l">
              <a:lnSpc>
                <a:spcPct val="100000"/>
              </a:lnSpc>
              <a:spcBef>
                <a:spcPts val="0"/>
              </a:spcBef>
            </a:pPr>
            <a:endParaRPr lang="en-US" sz="1800" dirty="0">
              <a:latin typeface="Courier New" panose="02070309020205020404" pitchFamily="49" charset="0"/>
              <a:cs typeface="Courier New" panose="02070309020205020404" pitchFamily="49" charset="0"/>
            </a:endParaRPr>
          </a:p>
          <a:p>
            <a:pPr algn="l">
              <a:lnSpc>
                <a:spcPct val="100000"/>
              </a:lnSpc>
              <a:spcBef>
                <a:spcPts val="0"/>
              </a:spcBef>
            </a:pPr>
            <a:r>
              <a:rPr lang="fr-CA" sz="1800" dirty="0">
                <a:latin typeface="Courier New" panose="02070309020205020404" pitchFamily="49" charset="0"/>
                <a:cs typeface="Courier New" panose="02070309020205020404" pitchFamily="49" charset="0"/>
              </a:rPr>
              <a:t>Les recherches de M</a:t>
            </a:r>
            <a:r>
              <a:rPr lang="fr-CA" sz="1800" baseline="30000" dirty="0">
                <a:latin typeface="Courier New" panose="02070309020205020404" pitchFamily="49" charset="0"/>
                <a:cs typeface="Courier New" panose="02070309020205020404" pitchFamily="49" charset="0"/>
              </a:rPr>
              <a:t>me</a:t>
            </a:r>
            <a:r>
              <a:rPr lang="fr-CA" sz="1800" dirty="0">
                <a:latin typeface="Courier New" panose="02070309020205020404" pitchFamily="49" charset="0"/>
                <a:cs typeface="Courier New" panose="02070309020205020404" pitchFamily="49" charset="0"/>
              </a:rPr>
              <a:t> </a:t>
            </a:r>
            <a:r>
              <a:rPr lang="fr-CA" sz="1800" dirty="0" err="1">
                <a:latin typeface="Courier New" panose="02070309020205020404" pitchFamily="49" charset="0"/>
                <a:cs typeface="Courier New" panose="02070309020205020404" pitchFamily="49" charset="0"/>
              </a:rPr>
              <a:t>Rolheiser</a:t>
            </a:r>
            <a:r>
              <a:rPr lang="fr-CA" sz="1800" dirty="0">
                <a:latin typeface="Courier New" panose="02070309020205020404" pitchFamily="49" charset="0"/>
                <a:cs typeface="Courier New" panose="02070309020205020404" pitchFamily="49" charset="0"/>
              </a:rPr>
              <a:t> portent sur la manière dont les relations spatiales au sein des collectivités éclairent l’environnement bâti et sont en retour éclairées par l’environnement bâti. Sa formation diversifiée en économie urbaine et immobilière, en urbanisme, en finances publiques locales et en politique urbaine lui permet d’explorer les dimensions complexes du milieu urbain à l’aide de diverses méthodologies et de divers outils : planification et théorie économique, analyse économétrique, système d’information géographique et méthodes qualitatives. M</a:t>
            </a:r>
            <a:r>
              <a:rPr lang="fr-CA" sz="1800" baseline="30000" dirty="0">
                <a:latin typeface="Courier New" panose="02070309020205020404" pitchFamily="49" charset="0"/>
                <a:cs typeface="Courier New" panose="02070309020205020404" pitchFamily="49" charset="0"/>
              </a:rPr>
              <a:t>me</a:t>
            </a:r>
            <a:r>
              <a:rPr lang="fr-CA" sz="1800" dirty="0">
                <a:latin typeface="Courier New" panose="02070309020205020404" pitchFamily="49" charset="0"/>
                <a:cs typeface="Courier New" panose="02070309020205020404" pitchFamily="49" charset="0"/>
              </a:rPr>
              <a:t> </a:t>
            </a:r>
            <a:r>
              <a:rPr lang="fr-CA" sz="1800" dirty="0" err="1">
                <a:latin typeface="Courier New" panose="02070309020205020404" pitchFamily="49" charset="0"/>
                <a:cs typeface="Courier New" panose="02070309020205020404" pitchFamily="49" charset="0"/>
              </a:rPr>
              <a:t>Rolheiser</a:t>
            </a:r>
            <a:r>
              <a:rPr lang="fr-CA" sz="1800" dirty="0">
                <a:latin typeface="Courier New" panose="02070309020205020404" pitchFamily="49" charset="0"/>
                <a:cs typeface="Courier New" panose="02070309020205020404" pitchFamily="49" charset="0"/>
              </a:rPr>
              <a:t> est titulaire d’un doctorat en économie urbaine du Massachusetts Institute of </a:t>
            </a:r>
            <a:r>
              <a:rPr lang="fr-CA" sz="1800" dirty="0" err="1">
                <a:latin typeface="Courier New" panose="02070309020205020404" pitchFamily="49" charset="0"/>
                <a:cs typeface="Courier New" panose="02070309020205020404" pitchFamily="49" charset="0"/>
              </a:rPr>
              <a:t>Technology</a:t>
            </a:r>
            <a:r>
              <a:rPr lang="fr-CA" sz="1800" dirty="0">
                <a:latin typeface="Courier New" panose="02070309020205020404" pitchFamily="49" charset="0"/>
                <a:cs typeface="Courier New" panose="02070309020205020404" pitchFamily="49" charset="0"/>
              </a:rPr>
              <a:t>, d’une maîtrise en économie de l’Université Simon Fraser et d’un B. Sc. en mathématiques de l’Université de l’Alberta.</a:t>
            </a:r>
          </a:p>
          <a:p>
            <a:pPr marL="342900" indent="-342900" algn="l">
              <a:lnSpc>
                <a:spcPct val="100000"/>
              </a:lnSpc>
              <a:spcBef>
                <a:spcPts val="0"/>
              </a:spcBef>
              <a:buFont typeface="Arial" panose="020B0604020202020204" pitchFamily="34" charset="0"/>
              <a:buChar char="•"/>
            </a:pPr>
            <a:endParaRPr lang="en-US" sz="1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186438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77639-DFF6-5BE2-FB79-0097DC11C3D7}"/>
              </a:ext>
            </a:extLst>
          </p:cNvPr>
          <p:cNvSpPr>
            <a:spLocks noGrp="1"/>
          </p:cNvSpPr>
          <p:nvPr>
            <p:ph type="title"/>
            <p:custDataLst>
              <p:tags r:id="rId1"/>
            </p:custDataLst>
          </p:nvPr>
        </p:nvSpPr>
        <p:spPr/>
        <p:txBody>
          <a:bodyPr>
            <a:normAutofit/>
          </a:bodyPr>
          <a:lstStyle/>
          <a:p>
            <a:r>
              <a:rPr lang="fr-CA" sz="3600">
                <a:latin typeface="Helvetica Neue" panose="02000503000000020004" pitchFamily="2" charset="0"/>
                <a:ea typeface="Helvetica Neue"/>
                <a:cs typeface="Helvetica Neue" panose="02000503000000020004" pitchFamily="2" charset="0"/>
              </a:rPr>
              <a:t>L’immobilier en tant qu’infrastructure face aux changements climatiques</a:t>
            </a:r>
          </a:p>
        </p:txBody>
      </p:sp>
      <p:sp>
        <p:nvSpPr>
          <p:cNvPr id="3" name="Content Placeholder 2">
            <a:extLst>
              <a:ext uri="{FF2B5EF4-FFF2-40B4-BE49-F238E27FC236}">
                <a16:creationId xmlns:a16="http://schemas.microsoft.com/office/drawing/2014/main" id="{AC87CBA9-EB36-D36A-33D5-F98A2DDB2AA1}"/>
              </a:ext>
            </a:extLst>
          </p:cNvPr>
          <p:cNvSpPr>
            <a:spLocks noGrp="1"/>
          </p:cNvSpPr>
          <p:nvPr>
            <p:ph idx="1"/>
            <p:custDataLst>
              <p:tags r:id="rId2"/>
            </p:custDataLst>
          </p:nvPr>
        </p:nvSpPr>
        <p:spPr/>
        <p:txBody>
          <a:bodyPr>
            <a:normAutofit lnSpcReduction="10000"/>
          </a:bodyPr>
          <a:lstStyle/>
          <a:p>
            <a:pPr marL="0" indent="0">
              <a:buNone/>
            </a:pPr>
            <a:endParaRPr lang="en-US" sz="2000" dirty="0">
              <a:latin typeface="Courier New" panose="02070309020205020404" pitchFamily="49" charset="0"/>
              <a:cs typeface="Courier New" panose="02070309020205020404" pitchFamily="49" charset="0"/>
            </a:endParaRPr>
          </a:p>
          <a:p>
            <a:pPr marL="0" indent="0">
              <a:spcBef>
                <a:spcPts val="0"/>
              </a:spcBef>
              <a:spcAft>
                <a:spcPts val="1200"/>
              </a:spcAft>
              <a:buNone/>
            </a:pPr>
            <a:r>
              <a:rPr lang="fr-CA" sz="2000" b="1">
                <a:latin typeface="Courier New" panose="02070309020205020404" pitchFamily="49" charset="0"/>
                <a:cs typeface="Courier New" panose="02070309020205020404" pitchFamily="49" charset="0"/>
              </a:rPr>
              <a:t>Pollution atmosphérique (PM</a:t>
            </a:r>
            <a:r>
              <a:rPr lang="fr-CA" sz="2000" b="1" baseline="-25000">
                <a:latin typeface="Courier New" panose="02070309020205020404" pitchFamily="49" charset="0"/>
                <a:cs typeface="Courier New" panose="02070309020205020404" pitchFamily="49" charset="0"/>
              </a:rPr>
              <a:t>2,5</a:t>
            </a:r>
            <a:r>
              <a:rPr lang="fr-CA" sz="2000" b="1">
                <a:latin typeface="Courier New" panose="02070309020205020404" pitchFamily="49" charset="0"/>
                <a:cs typeface="Courier New" panose="02070309020205020404" pitchFamily="49" charset="0"/>
              </a:rPr>
              <a:t> et fumée des feux de forêt) :</a:t>
            </a:r>
          </a:p>
          <a:p>
            <a:pPr lvl="1">
              <a:spcBef>
                <a:spcPts val="0"/>
              </a:spcBef>
              <a:spcAft>
                <a:spcPts val="1200"/>
              </a:spcAft>
            </a:pPr>
            <a:r>
              <a:rPr lang="fr-CA" sz="1800">
                <a:latin typeface="Courier New" panose="02070309020205020404" pitchFamily="49" charset="0"/>
                <a:cs typeface="Courier New" panose="02070309020205020404" pitchFamily="49" charset="0"/>
              </a:rPr>
              <a:t>la santé et la productivité des travailleurs diminuent avec l’exposition</a:t>
            </a:r>
          </a:p>
          <a:p>
            <a:pPr lvl="1">
              <a:spcBef>
                <a:spcPts val="0"/>
              </a:spcBef>
              <a:spcAft>
                <a:spcPts val="1200"/>
              </a:spcAft>
            </a:pPr>
            <a:r>
              <a:rPr lang="fr-CA" sz="1800">
                <a:latin typeface="Courier New" panose="02070309020205020404" pitchFamily="49" charset="0"/>
                <a:cs typeface="Courier New" panose="02070309020205020404" pitchFamily="49" charset="0"/>
              </a:rPr>
              <a:t>les revenus des entreprises et le nombre d’emplois diminuent avec l’exposition</a:t>
            </a:r>
          </a:p>
          <a:p>
            <a:pPr lvl="1">
              <a:spcBef>
                <a:spcPts val="0"/>
              </a:spcBef>
              <a:spcAft>
                <a:spcPts val="1200"/>
              </a:spcAft>
            </a:pPr>
            <a:r>
              <a:rPr lang="fr-CA" sz="1800">
                <a:latin typeface="Courier New" panose="02070309020205020404" pitchFamily="49" charset="0"/>
                <a:cs typeface="Courier New" panose="02070309020205020404" pitchFamily="49" charset="0"/>
              </a:rPr>
              <a:t>les départs d’entreprises augmentent avec l’exposition</a:t>
            </a:r>
          </a:p>
          <a:p>
            <a:pPr lvl="1">
              <a:spcBef>
                <a:spcPts val="0"/>
              </a:spcBef>
              <a:spcAft>
                <a:spcPts val="1200"/>
              </a:spcAft>
            </a:pPr>
            <a:r>
              <a:rPr lang="fr-CA" sz="1800">
                <a:latin typeface="Courier New" panose="02070309020205020404" pitchFamily="49" charset="0"/>
                <a:cs typeface="Courier New" panose="02070309020205020404" pitchFamily="49" charset="0"/>
              </a:rPr>
              <a:t>les loyers et la valeur des immeubles de bureaux diminuent avec l’exposition</a:t>
            </a:r>
          </a:p>
          <a:p>
            <a:pPr lvl="1">
              <a:spcBef>
                <a:spcPts val="0"/>
              </a:spcBef>
              <a:spcAft>
                <a:spcPts val="1200"/>
              </a:spcAft>
            </a:pPr>
            <a:r>
              <a:rPr lang="fr-CA" sz="1800" b="1">
                <a:solidFill>
                  <a:schemeClr val="accent2"/>
                </a:solidFill>
                <a:latin typeface="Courier New" panose="02070309020205020404" pitchFamily="49" charset="0"/>
                <a:cs typeface="Courier New" panose="02070309020205020404" pitchFamily="49" charset="0"/>
              </a:rPr>
              <a:t>MAIS ces effets sont atténués par la qualité des bâtiments!</a:t>
            </a:r>
          </a:p>
          <a:p>
            <a:pPr lvl="1"/>
            <a:endParaRPr lang="en-US" sz="1600" dirty="0">
              <a:latin typeface="Courier New" panose="02070309020205020404" pitchFamily="49" charset="0"/>
              <a:cs typeface="Courier New" panose="02070309020205020404" pitchFamily="49" charset="0"/>
            </a:endParaRPr>
          </a:p>
          <a:p>
            <a:pPr marL="0" indent="0" algn="ctr">
              <a:buNone/>
            </a:pPr>
            <a:r>
              <a:rPr lang="fr-CA" sz="1800" i="1">
                <a:latin typeface="Courier New" panose="02070309020205020404" pitchFamily="49" charset="0"/>
                <a:cs typeface="Courier New" panose="02070309020205020404" pitchFamily="49" charset="0"/>
              </a:rPr>
              <a:t>Une plus grande attention doit être accordée à l’adaptation climatique dans le secteur de l’immobilier commercial</a:t>
            </a:r>
          </a:p>
          <a:p>
            <a:pPr marL="0" indent="0" algn="ctr">
              <a:buNone/>
            </a:pPr>
            <a:endParaRPr lang="en-US" sz="1800" i="1" dirty="0">
              <a:latin typeface="Courier New" panose="02070309020205020404" pitchFamily="49" charset="0"/>
              <a:cs typeface="Courier New" panose="02070309020205020404" pitchFamily="49" charset="0"/>
            </a:endParaRPr>
          </a:p>
          <a:p>
            <a:pPr marL="0" indent="0" algn="ctr">
              <a:buNone/>
            </a:pPr>
            <a:r>
              <a:rPr lang="fr-CA" sz="1800" i="1">
                <a:latin typeface="Courier New" panose="02070309020205020404" pitchFamily="49" charset="0"/>
                <a:cs typeface="Courier New" panose="02070309020205020404" pitchFamily="49" charset="0"/>
              </a:rPr>
              <a:t>Le manque d’accès aux données sur le secteur immobilier commercial canadien limite les recherches similaires dans le contexte canadien</a:t>
            </a:r>
          </a:p>
          <a:p>
            <a:pPr marL="0" indent="0">
              <a:buNone/>
            </a:pPr>
            <a:endParaRPr lang="en-US" sz="20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437465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B899A-CBCC-6BC9-1745-A9FB1FEADAF4}"/>
              </a:ext>
            </a:extLst>
          </p:cNvPr>
          <p:cNvSpPr>
            <a:spLocks noGrp="1"/>
          </p:cNvSpPr>
          <p:nvPr>
            <p:ph type="title"/>
            <p:custDataLst>
              <p:tags r:id="rId1"/>
            </p:custDataLst>
          </p:nvPr>
        </p:nvSpPr>
        <p:spPr/>
        <p:txBody>
          <a:bodyPr>
            <a:normAutofit/>
          </a:bodyPr>
          <a:lstStyle/>
          <a:p>
            <a:r>
              <a:rPr lang="fr-CA" sz="3600">
                <a:latin typeface="Helvetica Neue" panose="02000503000000020004" pitchFamily="2" charset="0"/>
                <a:ea typeface="Helvetica Neue"/>
                <a:cs typeface="Helvetica Neue" panose="02000503000000020004" pitchFamily="2" charset="0"/>
              </a:rPr>
              <a:t>Les centres de données en tant qu’infrastructure?</a:t>
            </a:r>
          </a:p>
        </p:txBody>
      </p:sp>
      <p:sp>
        <p:nvSpPr>
          <p:cNvPr id="3" name="Content Placeholder 2">
            <a:extLst>
              <a:ext uri="{FF2B5EF4-FFF2-40B4-BE49-F238E27FC236}">
                <a16:creationId xmlns:a16="http://schemas.microsoft.com/office/drawing/2014/main" id="{61F84588-2DC2-0445-F510-8813368CADB3}"/>
              </a:ext>
            </a:extLst>
          </p:cNvPr>
          <p:cNvSpPr>
            <a:spLocks noGrp="1"/>
          </p:cNvSpPr>
          <p:nvPr>
            <p:ph idx="1"/>
            <p:custDataLst>
              <p:tags r:id="rId2"/>
            </p:custDataLst>
          </p:nvPr>
        </p:nvSpPr>
        <p:spPr>
          <a:xfrm>
            <a:off x="195260" y="1825625"/>
            <a:ext cx="6317940" cy="4351338"/>
          </a:xfrm>
        </p:spPr>
        <p:txBody>
          <a:bodyPr>
            <a:normAutofit fontScale="92500" lnSpcReduction="10000"/>
          </a:bodyPr>
          <a:lstStyle/>
          <a:p>
            <a:pPr marL="0" indent="0">
              <a:buNone/>
            </a:pPr>
            <a:r>
              <a:rPr lang="fr-CA" sz="1800" b="1" dirty="0">
                <a:latin typeface="Courier New" panose="02070309020205020404" pitchFamily="49" charset="0"/>
                <a:cs typeface="Courier New" panose="02070309020205020404" pitchFamily="49" charset="0"/>
              </a:rPr>
              <a:t>Une nouvelle forme d’infrastructure nécessaire à l’économie numérique, mais qui nécessite une capacité d’infrastructure considérable pour assurer son propre fonctionnement</a:t>
            </a:r>
          </a:p>
          <a:p>
            <a:r>
              <a:rPr lang="fr-CA" sz="1800" dirty="0">
                <a:latin typeface="Courier New" panose="02070309020205020404" pitchFamily="49" charset="0"/>
                <a:cs typeface="Courier New" panose="02070309020205020404" pitchFamily="49" charset="0"/>
              </a:rPr>
              <a:t>On compte actuellement 294 centres de données répartis sur 34 marchés au Canada (et ce nombre ne fait qu’augmenter!)</a:t>
            </a:r>
          </a:p>
          <a:p>
            <a:r>
              <a:rPr lang="fr-CA" sz="1800" dirty="0">
                <a:latin typeface="Courier New" panose="02070309020205020404" pitchFamily="49" charset="0"/>
                <a:cs typeface="Courier New" panose="02070309020205020404" pitchFamily="49" charset="0"/>
              </a:rPr>
              <a:t>Les administrations de tous les ordres cherchent à attirer des capitaux pour ces projets (nouveau ministre responsable de l’intelligence artificielle).</a:t>
            </a:r>
          </a:p>
          <a:p>
            <a:r>
              <a:rPr lang="fr-CA" sz="1800" dirty="0">
                <a:latin typeface="Courier New" panose="02070309020205020404" pitchFamily="49" charset="0"/>
                <a:cs typeface="Courier New" panose="02070309020205020404" pitchFamily="49" charset="0"/>
              </a:rPr>
              <a:t>MAIS il faut de la transparence </a:t>
            </a:r>
            <a:r>
              <a:rPr lang="fr-CA" sz="1800" b="1" dirty="0">
                <a:solidFill>
                  <a:schemeClr val="accent2"/>
                </a:solidFill>
                <a:latin typeface="Courier New" panose="02070309020205020404" pitchFamily="49" charset="0"/>
                <a:cs typeface="Courier New" panose="02070309020205020404" pitchFamily="49" charset="0"/>
              </a:rPr>
              <a:t>ET DES DONNÉES</a:t>
            </a:r>
            <a:r>
              <a:rPr lang="fr-CA" sz="1800" dirty="0">
                <a:latin typeface="Courier New" panose="02070309020205020404" pitchFamily="49" charset="0"/>
                <a:cs typeface="Courier New" panose="02070309020205020404" pitchFamily="49" charset="0"/>
              </a:rPr>
              <a:t> sur les avantages et les inconvénients de l’incidence sur les réseaux d’infrastructure existants (eau, électricité)</a:t>
            </a:r>
          </a:p>
          <a:p>
            <a:r>
              <a:rPr lang="fr-CA" sz="1800" dirty="0">
                <a:latin typeface="Courier New" panose="02070309020205020404" pitchFamily="49" charset="0"/>
                <a:cs typeface="Courier New" panose="02070309020205020404" pitchFamily="49" charset="0"/>
              </a:rPr>
              <a:t>Une coordination importante entre les provinces est nécessaire à une collecte de données fiable</a:t>
            </a:r>
          </a:p>
        </p:txBody>
      </p:sp>
      <p:pic>
        <p:nvPicPr>
          <p:cNvPr id="5" name="Picture 4" descr="A map with blue circles and white text&#10;&#10;AI-generated content may be incorrect.">
            <a:extLst>
              <a:ext uri="{FF2B5EF4-FFF2-40B4-BE49-F238E27FC236}">
                <a16:creationId xmlns:a16="http://schemas.microsoft.com/office/drawing/2014/main" id="{5DB190D9-D8BA-1F04-79AA-4DAE102744CF}"/>
              </a:ext>
            </a:extLst>
          </p:cNvPr>
          <p:cNvPicPr>
            <a:picLocks noChangeAspect="1"/>
          </p:cNvPicPr>
          <p:nvPr>
            <p:custDataLst>
              <p:tags r:id="rId3"/>
            </p:custDataLst>
          </p:nvPr>
        </p:nvPicPr>
        <p:blipFill>
          <a:blip r:embed="rId5"/>
          <a:stretch>
            <a:fillRect/>
          </a:stretch>
        </p:blipFill>
        <p:spPr>
          <a:xfrm>
            <a:off x="6654715" y="1958140"/>
            <a:ext cx="5342025" cy="3106593"/>
          </a:xfrm>
          <a:prstGeom prst="rect">
            <a:avLst/>
          </a:prstGeom>
        </p:spPr>
      </p:pic>
    </p:spTree>
    <p:extLst>
      <p:ext uri="{BB962C8B-B14F-4D97-AF65-F5344CB8AC3E}">
        <p14:creationId xmlns:p14="http://schemas.microsoft.com/office/powerpoint/2010/main" val="3709880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61500-34E4-15BE-93DC-F15841557081}"/>
              </a:ext>
            </a:extLst>
          </p:cNvPr>
          <p:cNvSpPr>
            <a:spLocks noGrp="1"/>
          </p:cNvSpPr>
          <p:nvPr>
            <p:ph type="title"/>
            <p:custDataLst>
              <p:tags r:id="rId1"/>
            </p:custDataLst>
          </p:nvPr>
        </p:nvSpPr>
        <p:spPr/>
        <p:txBody>
          <a:bodyPr>
            <a:normAutofit/>
          </a:bodyPr>
          <a:lstStyle/>
          <a:p>
            <a:r>
              <a:rPr lang="fr-CA" sz="3600">
                <a:latin typeface="Helvetica Neue" panose="02000503000000020004" pitchFamily="2" charset="0"/>
                <a:ea typeface="Helvetica Neue"/>
                <a:cs typeface="Helvetica Neue" panose="02000503000000020004" pitchFamily="2" charset="0"/>
              </a:rPr>
              <a:t>Investissements privés dans l’infrastructure canadienne</a:t>
            </a:r>
          </a:p>
        </p:txBody>
      </p:sp>
      <p:sp>
        <p:nvSpPr>
          <p:cNvPr id="3" name="Content Placeholder 2">
            <a:extLst>
              <a:ext uri="{FF2B5EF4-FFF2-40B4-BE49-F238E27FC236}">
                <a16:creationId xmlns:a16="http://schemas.microsoft.com/office/drawing/2014/main" id="{BC53BA19-882A-2460-94A3-E9EB9C4CA979}"/>
              </a:ext>
            </a:extLst>
          </p:cNvPr>
          <p:cNvSpPr>
            <a:spLocks noGrp="1"/>
          </p:cNvSpPr>
          <p:nvPr>
            <p:ph idx="1"/>
            <p:custDataLst>
              <p:tags r:id="rId2"/>
            </p:custDataLst>
          </p:nvPr>
        </p:nvSpPr>
        <p:spPr>
          <a:xfrm>
            <a:off x="838200" y="1825624"/>
            <a:ext cx="10591800" cy="3825367"/>
          </a:xfrm>
        </p:spPr>
        <p:txBody>
          <a:bodyPr>
            <a:noAutofit/>
          </a:bodyPr>
          <a:lstStyle/>
          <a:p>
            <a:pPr marL="0" indent="0">
              <a:buNone/>
            </a:pPr>
            <a:r>
              <a:rPr lang="fr-CA" sz="1800" b="1" dirty="0">
                <a:latin typeface="Courier New" panose="02070309020205020404" pitchFamily="49" charset="0"/>
                <a:cs typeface="Courier New" panose="02070309020205020404" pitchFamily="49" charset="0"/>
              </a:rPr>
              <a:t>Faits en bref</a:t>
            </a:r>
          </a:p>
          <a:p>
            <a:pPr marL="0" indent="0">
              <a:buNone/>
            </a:pPr>
            <a:endParaRPr lang="en-US" sz="1800" b="1" dirty="0">
              <a:latin typeface="Courier New" panose="02070309020205020404" pitchFamily="49" charset="0"/>
              <a:cs typeface="Courier New" panose="02070309020205020404" pitchFamily="49" charset="0"/>
            </a:endParaRPr>
          </a:p>
          <a:p>
            <a:r>
              <a:rPr lang="fr-CA" sz="1800" dirty="0">
                <a:latin typeface="Courier New" panose="02070309020205020404" pitchFamily="49" charset="0"/>
                <a:cs typeface="Courier New" panose="02070309020205020404" pitchFamily="49" charset="0"/>
              </a:rPr>
              <a:t>Taille du marché de l’infrastructure du Canada : </a:t>
            </a:r>
            <a:r>
              <a:rPr lang="fr-CA" sz="1800" b="1" dirty="0">
                <a:solidFill>
                  <a:schemeClr val="accent2"/>
                </a:solidFill>
                <a:latin typeface="Courier New" panose="02070309020205020404" pitchFamily="49" charset="0"/>
                <a:cs typeface="Courier New" panose="02070309020205020404" pitchFamily="49" charset="0"/>
              </a:rPr>
              <a:t>160,99 $ US </a:t>
            </a:r>
          </a:p>
          <a:p>
            <a:r>
              <a:rPr lang="fr-CA" sz="1800" dirty="0">
                <a:latin typeface="Courier New" panose="02070309020205020404" pitchFamily="49" charset="0"/>
                <a:cs typeface="Courier New" panose="02070309020205020404" pitchFamily="49" charset="0"/>
              </a:rPr>
              <a:t>63,5 % d’investissements publics, </a:t>
            </a:r>
            <a:r>
              <a:rPr lang="fr-CA" sz="1800" b="1" dirty="0">
                <a:solidFill>
                  <a:schemeClr val="accent2"/>
                </a:solidFill>
                <a:latin typeface="Courier New" panose="02070309020205020404" pitchFamily="49" charset="0"/>
                <a:cs typeface="Courier New" panose="02070309020205020404" pitchFamily="49" charset="0"/>
              </a:rPr>
              <a:t>36,6 % d’investissements privés </a:t>
            </a:r>
          </a:p>
          <a:p>
            <a:r>
              <a:rPr lang="fr-CA" sz="1800" b="1" dirty="0">
                <a:solidFill>
                  <a:schemeClr val="accent2"/>
                </a:solidFill>
                <a:latin typeface="Courier New" panose="02070309020205020404" pitchFamily="49" charset="0"/>
                <a:cs typeface="Courier New" panose="02070309020205020404" pitchFamily="49" charset="0"/>
              </a:rPr>
              <a:t>11</a:t>
            </a:r>
            <a:r>
              <a:rPr lang="fr-CA" sz="1800" dirty="0">
                <a:latin typeface="Courier New" panose="02070309020205020404" pitchFamily="49" charset="0"/>
                <a:cs typeface="Courier New" panose="02070309020205020404" pitchFamily="49" charset="0"/>
              </a:rPr>
              <a:t> </a:t>
            </a:r>
            <a:r>
              <a:rPr lang="fr-CA" sz="1800" b="1" dirty="0">
                <a:solidFill>
                  <a:schemeClr val="accent2"/>
                </a:solidFill>
                <a:latin typeface="Courier New" panose="02070309020205020404" pitchFamily="49" charset="0"/>
                <a:cs typeface="Courier New" panose="02070309020205020404" pitchFamily="49" charset="0"/>
              </a:rPr>
              <a:t>%</a:t>
            </a:r>
            <a:r>
              <a:rPr lang="fr-CA" sz="1800" dirty="0">
                <a:latin typeface="Courier New" panose="02070309020205020404" pitchFamily="49" charset="0"/>
                <a:cs typeface="Courier New" panose="02070309020205020404" pitchFamily="49" charset="0"/>
              </a:rPr>
              <a:t> (sur 2 400 billions de dollars) des investissements de Maple 8 (une caisse de pension canadienne)sont destinés à l’infrastructure</a:t>
            </a:r>
          </a:p>
          <a:p>
            <a:pPr lvl="1"/>
            <a:r>
              <a:rPr lang="fr-CA" sz="1800" b="1" dirty="0">
                <a:solidFill>
                  <a:schemeClr val="accent2"/>
                </a:solidFill>
                <a:latin typeface="Courier New" panose="02070309020205020404" pitchFamily="49" charset="0"/>
                <a:cs typeface="Courier New" panose="02070309020205020404" pitchFamily="49" charset="0"/>
              </a:rPr>
              <a:t>SEULS 7 % de ces 11 %</a:t>
            </a:r>
            <a:r>
              <a:rPr lang="fr-CA" sz="1800" dirty="0">
                <a:latin typeface="Courier New" panose="02070309020205020404" pitchFamily="49" charset="0"/>
                <a:cs typeface="Courier New" panose="02070309020205020404" pitchFamily="49" charset="0"/>
              </a:rPr>
              <a:t> (0,77 % de 2 400 billions de dollars) sont réalisés dans l’infrastructure canadienne</a:t>
            </a:r>
          </a:p>
          <a:p>
            <a:pPr marL="457200" lvl="1" indent="0">
              <a:buNone/>
            </a:pPr>
            <a:endParaRPr lang="en-US" sz="1800" dirty="0">
              <a:latin typeface="Courier New" panose="02070309020205020404" pitchFamily="49" charset="0"/>
              <a:cs typeface="Courier New" panose="02070309020205020404" pitchFamily="49" charset="0"/>
            </a:endParaRPr>
          </a:p>
          <a:p>
            <a:pPr marL="0" indent="0" algn="ctr">
              <a:buNone/>
            </a:pPr>
            <a:r>
              <a:rPr lang="fr-CA" sz="1800" i="1" dirty="0">
                <a:latin typeface="Courier New" panose="02070309020205020404" pitchFamily="49" charset="0"/>
                <a:cs typeface="Courier New" panose="02070309020205020404" pitchFamily="49" charset="0"/>
              </a:rPr>
              <a:t>Des capitaux privés sont nécessaires pour compenser le manque d’investissements importants dans l’infrastructure observé au cours des dernières décennies; le gouvernement ne peut pas agir seul</a:t>
            </a:r>
          </a:p>
          <a:p>
            <a:pPr marL="457200" lvl="1" indent="0">
              <a:buNone/>
            </a:pPr>
            <a:endParaRPr lang="en-US" sz="1800" dirty="0">
              <a:latin typeface="Courier New" panose="02070309020205020404" pitchFamily="49" charset="0"/>
              <a:cs typeface="Courier New" panose="02070309020205020404" pitchFamily="49" charset="0"/>
            </a:endParaRPr>
          </a:p>
          <a:p>
            <a:pPr lvl="1"/>
            <a:endParaRPr lang="en-US" sz="1800" dirty="0">
              <a:latin typeface="Courier New" panose="02070309020205020404" pitchFamily="49" charset="0"/>
              <a:cs typeface="Courier New" panose="02070309020205020404" pitchFamily="49" charset="0"/>
            </a:endParaRPr>
          </a:p>
          <a:p>
            <a:pPr marL="457200" lvl="1" indent="0">
              <a:buNone/>
            </a:pPr>
            <a:endParaRPr lang="en-US" sz="1800" dirty="0">
              <a:latin typeface="Courier New" panose="02070309020205020404" pitchFamily="49" charset="0"/>
              <a:cs typeface="Courier New" panose="02070309020205020404" pitchFamily="49" charset="0"/>
            </a:endParaRPr>
          </a:p>
          <a:p>
            <a:pPr marL="0" indent="0">
              <a:buNone/>
            </a:pPr>
            <a:endParaRPr lang="en-US" sz="1800" dirty="0">
              <a:latin typeface="Courier New" panose="02070309020205020404" pitchFamily="49" charset="0"/>
              <a:cs typeface="Courier New" panose="02070309020205020404" pitchFamily="49" charset="0"/>
            </a:endParaRPr>
          </a:p>
        </p:txBody>
      </p:sp>
      <p:sp>
        <p:nvSpPr>
          <p:cNvPr id="4" name="TextBox 3">
            <a:extLst>
              <a:ext uri="{FF2B5EF4-FFF2-40B4-BE49-F238E27FC236}">
                <a16:creationId xmlns:a16="http://schemas.microsoft.com/office/drawing/2014/main" id="{A4C6CD27-4CC4-45D0-22D0-6464D860E2BC}"/>
              </a:ext>
            </a:extLst>
          </p:cNvPr>
          <p:cNvSpPr txBox="1"/>
          <p:nvPr>
            <p:custDataLst>
              <p:tags r:id="rId3"/>
            </p:custDataLst>
          </p:nvPr>
        </p:nvSpPr>
        <p:spPr>
          <a:xfrm>
            <a:off x="838200" y="5723434"/>
            <a:ext cx="10080171" cy="769441"/>
          </a:xfrm>
          <a:prstGeom prst="rect">
            <a:avLst/>
          </a:prstGeom>
          <a:noFill/>
        </p:spPr>
        <p:txBody>
          <a:bodyPr wrap="square" rtlCol="0">
            <a:spAutoFit/>
          </a:bodyPr>
          <a:lstStyle/>
          <a:p>
            <a:r>
              <a:rPr lang="fr-CA" sz="1100">
                <a:hlinkClick r:id="rId5" tooltip="https://www.mordorintelligence.com/industry-reports/infrastructure-sector-in-canada"/>
              </a:rPr>
              <a:t>https://www.mordorintelligence.com/industry-reports/infrastructure-sector-in-canada</a:t>
            </a:r>
          </a:p>
          <a:p>
            <a:r>
              <a:rPr lang="fr-CA" sz="1100">
                <a:hlinkClick r:id="rId6" tooltip="https://www.pensionsage.com/pages/DigitalEditions/october_2024/pa_october2024_digi-edition.pdf"/>
              </a:rPr>
              <a:t>https://www.pensionsage.com/pages/DigitalEditions/october_2024/pa_october2024_digi-edition.pdf</a:t>
            </a:r>
          </a:p>
          <a:p>
            <a:r>
              <a:rPr lang="fr-CA" sz="1100">
                <a:hlinkClick r:id="rId7" tooltip="https://www.macquarie.com/jp/en/about/company/macquarie-asset-management/institutional-investor/insights/infrastructure-portfolio-allocation.html"/>
              </a:rPr>
              <a:t>https://www.macquarie.com/jp/en/about/company/macquarie-asset-management/institutional-investor/insights/infrastructure-portfolio-allocation.html</a:t>
            </a:r>
          </a:p>
          <a:p>
            <a:endParaRPr lang="en-US" sz="1100" dirty="0"/>
          </a:p>
        </p:txBody>
      </p:sp>
    </p:spTree>
    <p:extLst>
      <p:ext uri="{BB962C8B-B14F-4D97-AF65-F5344CB8AC3E}">
        <p14:creationId xmlns:p14="http://schemas.microsoft.com/office/powerpoint/2010/main" val="918507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9B696-D8BA-A58B-F4E3-0B0C56AF3E77}"/>
              </a:ext>
            </a:extLst>
          </p:cNvPr>
          <p:cNvSpPr>
            <a:spLocks noGrp="1"/>
          </p:cNvSpPr>
          <p:nvPr>
            <p:ph type="title"/>
            <p:custDataLst>
              <p:tags r:id="rId1"/>
            </p:custDataLst>
          </p:nvPr>
        </p:nvSpPr>
        <p:spPr/>
        <p:txBody>
          <a:bodyPr>
            <a:normAutofit/>
          </a:bodyPr>
          <a:lstStyle/>
          <a:p>
            <a:r>
              <a:rPr lang="fr-CA" sz="3600">
                <a:latin typeface="Helvetica Neue" panose="02000503000000020004" pitchFamily="2" charset="0"/>
                <a:ea typeface="Helvetica Neue"/>
                <a:cs typeface="Helvetica Neue" panose="02000503000000020004" pitchFamily="2" charset="0"/>
              </a:rPr>
              <a:t>Investissements privés dans l’infrastructure canadienne</a:t>
            </a:r>
          </a:p>
        </p:txBody>
      </p:sp>
      <p:sp>
        <p:nvSpPr>
          <p:cNvPr id="3" name="Content Placeholder 2">
            <a:extLst>
              <a:ext uri="{FF2B5EF4-FFF2-40B4-BE49-F238E27FC236}">
                <a16:creationId xmlns:a16="http://schemas.microsoft.com/office/drawing/2014/main" id="{9F160381-E309-0863-12B6-E3FD9CF3BB83}"/>
              </a:ext>
            </a:extLst>
          </p:cNvPr>
          <p:cNvSpPr>
            <a:spLocks noGrp="1"/>
          </p:cNvSpPr>
          <p:nvPr>
            <p:ph idx="1"/>
            <p:custDataLst>
              <p:tags r:id="rId2"/>
            </p:custDataLst>
          </p:nvPr>
        </p:nvSpPr>
        <p:spPr/>
        <p:txBody>
          <a:bodyPr>
            <a:normAutofit fontScale="92500" lnSpcReduction="20000"/>
          </a:bodyPr>
          <a:lstStyle/>
          <a:p>
            <a:pPr marL="0" indent="0">
              <a:buNone/>
            </a:pPr>
            <a:r>
              <a:rPr lang="fr-CA" sz="1800" b="1" dirty="0">
                <a:latin typeface="Courier New" panose="02070309020205020404" pitchFamily="49" charset="0"/>
                <a:cs typeface="Courier New" panose="02070309020205020404" pitchFamily="49" charset="0"/>
              </a:rPr>
              <a:t>Les investisseurs institutionnels canadiens sont des chefs de file mondiaux en matière d’investissements dans l’infrastructure, mais ils limitent leurs investissements au Canada. Pourquoi?</a:t>
            </a:r>
          </a:p>
          <a:p>
            <a:pPr marL="0" indent="0">
              <a:buNone/>
            </a:pPr>
            <a:endParaRPr lang="en-US" sz="1800" b="1" dirty="0">
              <a:latin typeface="Courier New" panose="02070309020205020404" pitchFamily="49" charset="0"/>
              <a:cs typeface="Courier New" panose="02070309020205020404" pitchFamily="49" charset="0"/>
            </a:endParaRPr>
          </a:p>
          <a:p>
            <a:r>
              <a:rPr lang="fr-CA" sz="1800" dirty="0">
                <a:latin typeface="Courier New" panose="02070309020205020404" pitchFamily="49" charset="0"/>
                <a:cs typeface="Courier New" panose="02070309020205020404" pitchFamily="49" charset="0"/>
              </a:rPr>
              <a:t>Nécessité de diversification et de rendements sûrs à long terme</a:t>
            </a:r>
          </a:p>
          <a:p>
            <a:r>
              <a:rPr lang="fr-CA" sz="1800" dirty="0">
                <a:latin typeface="Courier New" panose="02070309020205020404" pitchFamily="49" charset="0"/>
                <a:cs typeface="Courier New" panose="02070309020205020404" pitchFamily="49" charset="0"/>
              </a:rPr>
              <a:t>Préférence pour les investissements importants plutôt que pour les petits investissements</a:t>
            </a:r>
          </a:p>
          <a:p>
            <a:r>
              <a:rPr lang="fr-CA" sz="1800" dirty="0">
                <a:latin typeface="Courier New" panose="02070309020205020404" pitchFamily="49" charset="0"/>
                <a:cs typeface="Courier New" panose="02070309020205020404" pitchFamily="49" charset="0"/>
              </a:rPr>
              <a:t>Les projets canadiens ont eu tendance à être de petite envergure par rapport aux projets mondiaux</a:t>
            </a:r>
          </a:p>
          <a:p>
            <a:endParaRPr lang="en-US" sz="1800" dirty="0">
              <a:latin typeface="Courier New" panose="02070309020205020404" pitchFamily="49" charset="0"/>
              <a:cs typeface="Courier New" panose="02070309020205020404" pitchFamily="49" charset="0"/>
            </a:endParaRPr>
          </a:p>
          <a:p>
            <a:pPr marL="0" indent="0">
              <a:buNone/>
            </a:pPr>
            <a:r>
              <a:rPr lang="fr-CA" sz="1800" b="1" dirty="0">
                <a:latin typeface="Courier New" panose="02070309020205020404" pitchFamily="49" charset="0"/>
                <a:cs typeface="Courier New" panose="02070309020205020404" pitchFamily="49" charset="0"/>
              </a:rPr>
              <a:t>Comment peut-on attirer les investissements privés?</a:t>
            </a:r>
          </a:p>
          <a:p>
            <a:r>
              <a:rPr lang="fr-CA" sz="1800" dirty="0">
                <a:latin typeface="Courier New" panose="02070309020205020404" pitchFamily="49" charset="0"/>
                <a:cs typeface="Courier New" panose="02070309020205020404" pitchFamily="49" charset="0"/>
              </a:rPr>
              <a:t>Regroupement et agrégation de projets et projets à plus grande échelle en général</a:t>
            </a:r>
          </a:p>
          <a:p>
            <a:r>
              <a:rPr lang="fr-CA" sz="1800" dirty="0">
                <a:latin typeface="Courier New" panose="02070309020205020404" pitchFamily="49" charset="0"/>
                <a:cs typeface="Courier New" panose="02070309020205020404" pitchFamily="49" charset="0"/>
              </a:rPr>
              <a:t>Aéroports — Maple 8 cherche à investir dans les aéroports</a:t>
            </a:r>
          </a:p>
          <a:p>
            <a:r>
              <a:rPr lang="fr-CA" sz="1800" dirty="0">
                <a:latin typeface="Courier New" panose="02070309020205020404" pitchFamily="49" charset="0"/>
                <a:cs typeface="Courier New" panose="02070309020205020404" pitchFamily="49" charset="0"/>
              </a:rPr>
              <a:t>Rôle du gouvernement en tant que facilitateur : soutien, subventions, garanties, certitude réglementaire, etc.</a:t>
            </a:r>
          </a:p>
        </p:txBody>
      </p:sp>
    </p:spTree>
    <p:extLst>
      <p:ext uri="{BB962C8B-B14F-4D97-AF65-F5344CB8AC3E}">
        <p14:creationId xmlns:p14="http://schemas.microsoft.com/office/powerpoint/2010/main" val="811990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aph of numbers and a number of green bars&#10;&#10;AI-generated content may be incorrect.">
            <a:extLst>
              <a:ext uri="{FF2B5EF4-FFF2-40B4-BE49-F238E27FC236}">
                <a16:creationId xmlns:a16="http://schemas.microsoft.com/office/drawing/2014/main" id="{0A0846BD-9F55-A076-339C-98C343D36B52}"/>
              </a:ext>
            </a:extLst>
          </p:cNvPr>
          <p:cNvPicPr>
            <a:picLocks noChangeAspect="1"/>
          </p:cNvPicPr>
          <p:nvPr>
            <p:custDataLst>
              <p:tags r:id="rId1"/>
            </p:custDataLst>
          </p:nvPr>
        </p:nvPicPr>
        <p:blipFill>
          <a:blip r:embed="rId5"/>
          <a:stretch>
            <a:fillRect/>
          </a:stretch>
        </p:blipFill>
        <p:spPr>
          <a:xfrm>
            <a:off x="6327488" y="863600"/>
            <a:ext cx="5295900" cy="4876800"/>
          </a:xfrm>
          <a:prstGeom prst="rect">
            <a:avLst/>
          </a:prstGeom>
        </p:spPr>
      </p:pic>
      <p:pic>
        <p:nvPicPr>
          <p:cNvPr id="5" name="Picture 4" descr="A pie chart of a market&#10;&#10;AI-generated content may be incorrect.">
            <a:extLst>
              <a:ext uri="{FF2B5EF4-FFF2-40B4-BE49-F238E27FC236}">
                <a16:creationId xmlns:a16="http://schemas.microsoft.com/office/drawing/2014/main" id="{1549D1C9-AA11-6DEA-249B-0E315B604790}"/>
              </a:ext>
            </a:extLst>
          </p:cNvPr>
          <p:cNvPicPr>
            <a:picLocks noChangeAspect="1"/>
          </p:cNvPicPr>
          <p:nvPr>
            <p:custDataLst>
              <p:tags r:id="rId2"/>
            </p:custDataLst>
          </p:nvPr>
        </p:nvPicPr>
        <p:blipFill>
          <a:blip r:embed="rId6"/>
          <a:stretch>
            <a:fillRect/>
          </a:stretch>
        </p:blipFill>
        <p:spPr>
          <a:xfrm>
            <a:off x="809914" y="863600"/>
            <a:ext cx="5054600" cy="4521200"/>
          </a:xfrm>
          <a:prstGeom prst="rect">
            <a:avLst/>
          </a:prstGeom>
        </p:spPr>
      </p:pic>
      <p:sp>
        <p:nvSpPr>
          <p:cNvPr id="6" name="TextBox 5">
            <a:extLst>
              <a:ext uri="{FF2B5EF4-FFF2-40B4-BE49-F238E27FC236}">
                <a16:creationId xmlns:a16="http://schemas.microsoft.com/office/drawing/2014/main" id="{85A6DDA5-9A45-D9F3-4E38-354352710D41}"/>
              </a:ext>
            </a:extLst>
          </p:cNvPr>
          <p:cNvSpPr txBox="1"/>
          <p:nvPr>
            <p:custDataLst>
              <p:tags r:id="rId3"/>
            </p:custDataLst>
          </p:nvPr>
        </p:nvSpPr>
        <p:spPr>
          <a:xfrm>
            <a:off x="651164" y="6220691"/>
            <a:ext cx="9541395" cy="261610"/>
          </a:xfrm>
          <a:prstGeom prst="rect">
            <a:avLst/>
          </a:prstGeom>
          <a:noFill/>
        </p:spPr>
        <p:txBody>
          <a:bodyPr wrap="none" rtlCol="0">
            <a:spAutoFit/>
          </a:bodyPr>
          <a:lstStyle/>
          <a:p>
            <a:r>
              <a:rPr lang="fr-CA" sz="1100"/>
              <a:t>https://www.macquarie.com/jp/en/about/company/macquarie-asset-management/institutional-investor/insights/infrastructure-portfolio-allocation.html</a:t>
            </a:r>
          </a:p>
        </p:txBody>
      </p:sp>
    </p:spTree>
    <p:extLst>
      <p:ext uri="{BB962C8B-B14F-4D97-AF65-F5344CB8AC3E}">
        <p14:creationId xmlns:p14="http://schemas.microsoft.com/office/powerpoint/2010/main" val="355856773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3"/>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3"/>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71C2D9ECB702341B862B96B0A675C3F" ma:contentTypeVersion="8" ma:contentTypeDescription="Create a new document." ma:contentTypeScope="" ma:versionID="bac204429d6b1be5df05bcea4cd7cfda">
  <xsd:schema xmlns:xsd="http://www.w3.org/2001/XMLSchema" xmlns:xs="http://www.w3.org/2001/XMLSchema" xmlns:p="http://schemas.microsoft.com/office/2006/metadata/properties" xmlns:ns2="0ee1f9be-ee7a-42df-bcaf-748ef50c5411" targetNamespace="http://schemas.microsoft.com/office/2006/metadata/properties" ma:root="true" ma:fieldsID="0c2023c4c7738f9150dfa4817885090c" ns2:_="">
    <xsd:import namespace="0ee1f9be-ee7a-42df-bcaf-748ef50c541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e1f9be-ee7a-42df-bcaf-748ef50c54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19D4AA1-5BB4-421F-805E-34BD8BA17EE7}">
  <ds:schemaRefs>
    <ds:schemaRef ds:uri="http://schemas.microsoft.com/sharepoint/v3/contenttype/forms"/>
  </ds:schemaRefs>
</ds:datastoreItem>
</file>

<file path=customXml/itemProps2.xml><?xml version="1.0" encoding="utf-8"?>
<ds:datastoreItem xmlns:ds="http://schemas.openxmlformats.org/officeDocument/2006/customXml" ds:itemID="{383A6710-660E-46C1-BE6A-D6EBA77DF8DE}"/>
</file>

<file path=customXml/itemProps3.xml><?xml version="1.0" encoding="utf-8"?>
<ds:datastoreItem xmlns:ds="http://schemas.openxmlformats.org/officeDocument/2006/customXml" ds:itemID="{73DBF1D0-61DF-4B9B-A035-2F239C25882B}">
  <ds:schemaRefs>
    <ds:schemaRef ds:uri="http://schemas.microsoft.com/office/2006/metadata/properties"/>
    <ds:schemaRef ds:uri="http://schemas.microsoft.com/office/infopath/2007/PartnerControls"/>
    <ds:schemaRef ds:uri="f107cb6d-15b5-4c14-8cfa-6d7526cfa594"/>
    <ds:schemaRef ds:uri="3b3dcc47-48be-4251-93aa-d591b0beda7d"/>
  </ds:schemaRefs>
</ds:datastoreItem>
</file>

<file path=docProps/app.xml><?xml version="1.0" encoding="utf-8"?>
<Properties xmlns="http://schemas.openxmlformats.org/officeDocument/2006/extended-properties" xmlns:vt="http://schemas.openxmlformats.org/officeDocument/2006/docPropsVTypes">
  <TotalTime>909</TotalTime>
  <Words>665</Words>
  <Application>Microsoft Office PowerPoint</Application>
  <PresentationFormat>Widescreen</PresentationFormat>
  <Paragraphs>48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Lyndsey Rolheiser, Ph. D. Professeure adjointe en économie urbaine et immobilière Schulich School of Business Université York</vt:lpstr>
      <vt:lpstr>L’immobilier en tant qu’infrastructure face aux changements climatiques</vt:lpstr>
      <vt:lpstr>Les centres de données en tant qu’infrastructure?</vt:lpstr>
      <vt:lpstr>Investissements privés dans l’infrastructure canadienne</vt:lpstr>
      <vt:lpstr>Investissements privés dans l’infrastructure canadienne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Lyndsey Rolheiser</dc:creator>
  <cp:lastModifiedBy>Savage, Brigitte (StatCan)</cp:lastModifiedBy>
  <cp:revision>9</cp:revision>
  <dcterms:created xsi:type="dcterms:W3CDTF">2025-11-04T23:55:45Z</dcterms:created>
  <dcterms:modified xsi:type="dcterms:W3CDTF">2025-11-10T19:58:30Z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0x010100871C2D9ECB702341B862B96B0A675C3F</vt:lpwstr>
  </property>
  <property fmtid="{D5CDD505-2E9C-101B-9397-08002B2CF9AE}" pid="3" name="MSIP_Label_9dacc104-dfa0-47ae-bf90-8b8a399431b6_Enabled">
    <vt:lpwstr>true</vt:lpwstr>
  </property>
  <property fmtid="{D5CDD505-2E9C-101B-9397-08002B2CF9AE}" pid="4" name="MSIP_Label_9dacc104-dfa0-47ae-bf90-8b8a399431b6_SetDate">
    <vt:lpwstr>2025-11-10T19:58:30Z</vt:lpwstr>
  </property>
  <property fmtid="{D5CDD505-2E9C-101B-9397-08002B2CF9AE}" pid="5" name="MSIP_Label_9dacc104-dfa0-47ae-bf90-8b8a399431b6_Method">
    <vt:lpwstr>Standard</vt:lpwstr>
  </property>
  <property fmtid="{D5CDD505-2E9C-101B-9397-08002B2CF9AE}" pid="6" name="MSIP_Label_9dacc104-dfa0-47ae-bf90-8b8a399431b6_Name">
    <vt:lpwstr>Unclassified</vt:lpwstr>
  </property>
  <property fmtid="{D5CDD505-2E9C-101B-9397-08002B2CF9AE}" pid="7" name="MSIP_Label_9dacc104-dfa0-47ae-bf90-8b8a399431b6_SiteId">
    <vt:lpwstr>38430cd6-eda5-46f2-886a-f2a305fd49bc</vt:lpwstr>
  </property>
  <property fmtid="{D5CDD505-2E9C-101B-9397-08002B2CF9AE}" pid="8" name="MSIP_Label_9dacc104-dfa0-47ae-bf90-8b8a399431b6_ActionId">
    <vt:lpwstr>6a005238-001c-4676-918c-ce936f909b1f</vt:lpwstr>
  </property>
  <property fmtid="{D5CDD505-2E9C-101B-9397-08002B2CF9AE}" pid="9" name="MSIP_Label_9dacc104-dfa0-47ae-bf90-8b8a399431b6_ContentBits">
    <vt:lpwstr>0</vt:lpwstr>
  </property>
  <property fmtid="{D5CDD505-2E9C-101B-9397-08002B2CF9AE}" pid="10" name="MSIP_Label_9dacc104-dfa0-47ae-bf90-8b8a399431b6_Tag">
    <vt:lpwstr>10, 3, 0, 2</vt:lpwstr>
  </property>
</Properties>
</file>