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3" r:id="rId2"/>
    <p:sldId id="258" r:id="rId3"/>
    <p:sldId id="259" r:id="rId4"/>
    <p:sldId id="257" r:id="rId5"/>
    <p:sldId id="260" r:id="rId6"/>
    <p:sldId id="261" r:id="rId7"/>
    <p:sldId id="262" r:id="rId8"/>
    <p:sldId id="265" r:id="rId9"/>
    <p:sldId id="266" r:id="rId10"/>
    <p:sldId id="267" r:id="rId11"/>
    <p:sldId id="268" r:id="rId12"/>
    <p:sldId id="269" r:id="rId13"/>
    <p:sldId id="270" r:id="rId14"/>
    <p:sldId id="272" r:id="rId15"/>
    <p:sldId id="273" r:id="rId16"/>
    <p:sldId id="274" r:id="rId17"/>
    <p:sldId id="275" r:id="rId18"/>
    <p:sldId id="277" r:id="rId19"/>
    <p:sldId id="276" r:id="rId20"/>
  </p:sldIdLst>
  <p:sldSz cx="12192000" cy="6858000"/>
  <p:notesSz cx="7010400" cy="92964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482" userDrawn="1">
          <p15:clr>
            <a:srgbClr val="A4A3A4"/>
          </p15:clr>
        </p15:guide>
        <p15:guide id="3" orient="horz" pos="300" userDrawn="1">
          <p15:clr>
            <a:srgbClr val="A4A3A4"/>
          </p15:clr>
        </p15:guide>
        <p15:guide id="4" orient="horz" pos="572" userDrawn="1">
          <p15:clr>
            <a:srgbClr val="A4A3A4"/>
          </p15:clr>
        </p15:guide>
        <p15:guide id="5" pos="3840" userDrawn="1">
          <p15:clr>
            <a:srgbClr val="A4A3A4"/>
          </p15:clr>
        </p15:guide>
        <p15:guide id="6" pos="6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05" autoAdjust="0"/>
  </p:normalViewPr>
  <p:slideViewPr>
    <p:cSldViewPr showGuides="1">
      <p:cViewPr varScale="1">
        <p:scale>
          <a:sx n="110" d="100"/>
          <a:sy n="110" d="100"/>
        </p:scale>
        <p:origin x="1194" y="108"/>
      </p:cViewPr>
      <p:guideLst>
        <p:guide orient="horz" pos="2160"/>
        <p:guide orient="horz" pos="482"/>
        <p:guide orient="horz" pos="300"/>
        <p:guide orient="horz" pos="572"/>
        <p:guide pos="3840"/>
        <p:guide pos="66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2022-05-04</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2022-05-04</a:t>
            </a:fld>
            <a:endParaRPr lang="en-CA"/>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EA is embedded in Policy and Directives.</a:t>
            </a:r>
          </a:p>
          <a:p>
            <a:r>
              <a:rPr lang="en-CA" dirty="0"/>
              <a:t>CIOs have requirements concerning EA and EA review boards</a:t>
            </a:r>
          </a:p>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17</a:t>
            </a:fld>
            <a:endParaRPr lang="en-CA"/>
          </a:p>
        </p:txBody>
      </p:sp>
    </p:spTree>
    <p:extLst>
      <p:ext uri="{BB962C8B-B14F-4D97-AF65-F5344CB8AC3E}">
        <p14:creationId xmlns:p14="http://schemas.microsoft.com/office/powerpoint/2010/main" val="32520487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1295468" y="2127980"/>
            <a:ext cx="9585011" cy="987095"/>
          </a:xfrm>
          <a:prstGeom prst="rect">
            <a:avLst/>
          </a:prstGeom>
        </p:spPr>
        <p:txBody>
          <a:bodyPr anchor="t"/>
          <a:lstStyle>
            <a:lvl1pPr algn="ctr">
              <a:defRPr sz="6600" b="0" cap="none" baseline="0">
                <a:solidFill>
                  <a:schemeClr val="tx2"/>
                </a:solidFill>
              </a:defRPr>
            </a:lvl1pPr>
          </a:lstStyle>
          <a:p>
            <a:r>
              <a:rPr lang="en-US" dirty="0"/>
              <a:t>Section title</a:t>
            </a:r>
            <a:endParaRPr lang="en-CA"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240704" y="2889262"/>
            <a:ext cx="5528733"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336715" y="3176972"/>
            <a:ext cx="5512513"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336715" y="4155924"/>
            <a:ext cx="4148667" cy="2931033"/>
          </a:xfrm>
          <a:prstGeom prst="rect">
            <a:avLst/>
          </a:prstGeom>
        </p:spPr>
      </p:pic>
      <p:sp>
        <p:nvSpPr>
          <p:cNvPr id="13" name="Slide Number Placeholder 5"/>
          <p:cNvSpPr>
            <a:spLocks noGrp="1"/>
          </p:cNvSpPr>
          <p:nvPr>
            <p:ph type="sldNum" sz="quarter" idx="12"/>
          </p:nvPr>
        </p:nvSpPr>
        <p:spPr>
          <a:xfrm>
            <a:off x="8737600" y="6356353"/>
            <a:ext cx="28448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2AE4E-FA59-48ED-A198-F9BE4608BDD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4721A39-7274-483C-8D4E-0DF5721264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4D0946D-FDBC-4D1F-A8DF-5AFFCAA648FC}"/>
              </a:ext>
            </a:extLst>
          </p:cNvPr>
          <p:cNvSpPr>
            <a:spLocks noGrp="1"/>
          </p:cNvSpPr>
          <p:nvPr>
            <p:ph type="dt" sz="half" idx="10"/>
          </p:nvPr>
        </p:nvSpPr>
        <p:spPr/>
        <p:txBody>
          <a:bodyPr/>
          <a:lstStyle/>
          <a:p>
            <a:fld id="{B9BDB89B-2FCC-4069-A05C-139F9CE6C6FD}" type="datetimeFigureOut">
              <a:rPr lang="en-CA" smtClean="0"/>
              <a:t>2022-05-04</a:t>
            </a:fld>
            <a:endParaRPr lang="en-CA"/>
          </a:p>
        </p:txBody>
      </p:sp>
      <p:sp>
        <p:nvSpPr>
          <p:cNvPr id="5" name="Footer Placeholder 4">
            <a:extLst>
              <a:ext uri="{FF2B5EF4-FFF2-40B4-BE49-F238E27FC236}">
                <a16:creationId xmlns:a16="http://schemas.microsoft.com/office/drawing/2014/main" id="{F871F3F5-0567-4C4A-AE85-B1DD67ECC9A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5D6539C-F2CD-4588-91CB-0F0D3AE4015A}"/>
              </a:ext>
            </a:extLst>
          </p:cNvPr>
          <p:cNvSpPr>
            <a:spLocks noGrp="1"/>
          </p:cNvSpPr>
          <p:nvPr>
            <p:ph type="sldNum" sz="quarter" idx="12"/>
          </p:nvPr>
        </p:nvSpPr>
        <p:spPr/>
        <p:txBody>
          <a:bodyPr/>
          <a:lstStyle/>
          <a:p>
            <a:fld id="{B1C2DBD1-BBCA-46F4-AEDA-F1AD0C3DE9B7}" type="slidenum">
              <a:rPr lang="en-CA" smtClean="0"/>
              <a:t>‹#›</a:t>
            </a:fld>
            <a:endParaRPr lang="en-CA"/>
          </a:p>
        </p:txBody>
      </p:sp>
    </p:spTree>
    <p:extLst>
      <p:ext uri="{BB962C8B-B14F-4D97-AF65-F5344CB8AC3E}">
        <p14:creationId xmlns:p14="http://schemas.microsoft.com/office/powerpoint/2010/main" val="4050187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1012265" y="138062"/>
            <a:ext cx="7243976"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dirty="0"/>
              <a:t>Header text</a:t>
            </a:r>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a:t>Click to add text</a:t>
            </a:r>
          </a:p>
        </p:txBody>
      </p:sp>
    </p:spTree>
    <p:extLst>
      <p:ext uri="{BB962C8B-B14F-4D97-AF65-F5344CB8AC3E}">
        <p14:creationId xmlns:p14="http://schemas.microsoft.com/office/powerpoint/2010/main" val="2447685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7" name="Title 1"/>
          <p:cNvSpPr>
            <a:spLocks noGrp="1"/>
          </p:cNvSpPr>
          <p:nvPr>
            <p:ph type="ctrTitle" hasCustomPrompt="1"/>
          </p:nvPr>
        </p:nvSpPr>
        <p:spPr>
          <a:xfrm>
            <a:off x="1103445" y="2060851"/>
            <a:ext cx="10270067" cy="613891"/>
          </a:xfrm>
          <a:prstGeom prst="rect">
            <a:avLst/>
          </a:prstGeom>
        </p:spPr>
        <p:txBody>
          <a:bodyPr/>
          <a:lstStyle>
            <a:lvl1pPr algn="l">
              <a:defRPr sz="3600">
                <a:solidFill>
                  <a:schemeClr val="tx2"/>
                </a:solidFill>
              </a:defRPr>
            </a:lvl1pPr>
          </a:lstStyle>
          <a:p>
            <a:r>
              <a:rPr lang="en-US" dirty="0"/>
              <a:t>Title</a:t>
            </a:r>
            <a:endParaRPr lang="en-CA" dirty="0"/>
          </a:p>
        </p:txBody>
      </p:sp>
      <p:sp>
        <p:nvSpPr>
          <p:cNvPr id="18" name="Text Placeholder 14"/>
          <p:cNvSpPr>
            <a:spLocks noGrp="1"/>
          </p:cNvSpPr>
          <p:nvPr>
            <p:ph type="body" sz="quarter" idx="13" hasCustomPrompt="1"/>
          </p:nvPr>
        </p:nvSpPr>
        <p:spPr>
          <a:xfrm>
            <a:off x="1103447" y="2708920"/>
            <a:ext cx="10273141" cy="720080"/>
          </a:xfrm>
          <a:prstGeom prst="rect">
            <a:avLst/>
          </a:prstGeom>
        </p:spPr>
        <p:txBody>
          <a:bodyPr/>
          <a:lstStyle>
            <a:lvl1pPr marL="0" indent="0">
              <a:buNone/>
              <a:defRPr sz="2400">
                <a:solidFill>
                  <a:schemeClr val="accent3"/>
                </a:solidFill>
              </a:defRPr>
            </a:lvl1pPr>
          </a:lstStyle>
          <a:p>
            <a:pPr lvl="0"/>
            <a:r>
              <a:rPr lang="en-US" dirty="0"/>
              <a:t>Sub-title</a:t>
            </a:r>
          </a:p>
        </p:txBody>
      </p:sp>
      <p:sp>
        <p:nvSpPr>
          <p:cNvPr id="21" name="Slide Number Placeholder 5"/>
          <p:cNvSpPr>
            <a:spLocks noGrp="1"/>
          </p:cNvSpPr>
          <p:nvPr>
            <p:ph type="sldNum" sz="quarter" idx="12"/>
          </p:nvPr>
        </p:nvSpPr>
        <p:spPr>
          <a:xfrm>
            <a:off x="11172564" y="6356353"/>
            <a:ext cx="409836" cy="365125"/>
          </a:xfrm>
        </p:spPr>
        <p:txBody>
          <a:bodyPr/>
          <a:lstStyle>
            <a:lvl1pPr>
              <a:defRPr sz="800"/>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51661691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1064552" y="6356353"/>
            <a:ext cx="517848" cy="365125"/>
          </a:xfrm>
        </p:spPr>
        <p:txBody>
          <a:bodyPr/>
          <a:lstStyle>
            <a:lvl1pPr>
              <a:defRPr sz="800"/>
            </a:lvl1pPr>
          </a:lstStyle>
          <a:p>
            <a:fld id="{32D4B517-E49B-41B6-9DBC-23634E0F1CDC}" type="slidenum">
              <a:rPr lang="en-CA" smtClean="0"/>
              <a:pPr/>
              <a:t>‹#›</a:t>
            </a:fld>
            <a:endParaRPr lang="en-CA" dirty="0"/>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a:t>Click to add text</a:t>
            </a:r>
          </a:p>
        </p:txBody>
      </p:sp>
      <p:sp>
        <p:nvSpPr>
          <p:cNvPr id="2" name="Title 1"/>
          <p:cNvSpPr>
            <a:spLocks noGrp="1"/>
          </p:cNvSpPr>
          <p:nvPr>
            <p:ph type="title"/>
          </p:nvPr>
        </p:nvSpPr>
        <p:spPr>
          <a:xfrm>
            <a:off x="1012265" y="138062"/>
            <a:ext cx="7243976"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r>
              <a:rPr lang="en-US"/>
              <a:t>Click to edit Master title style</a:t>
            </a:r>
            <a:endParaRPr lang="en-CA" dirty="0"/>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37600" y="6356353"/>
            <a:ext cx="2844800" cy="365125"/>
          </a:xfrm>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2449156" y="4951455"/>
            <a:ext cx="7309764" cy="467559"/>
          </a:xfrm>
          <a:prstGeom prst="rect">
            <a:avLst/>
          </a:prstGeom>
        </p:spPr>
        <p:txBody>
          <a:bodyPr anchor="t"/>
          <a:lstStyle>
            <a:lvl1pPr algn="l">
              <a:defRPr sz="1800" b="1" baseline="0">
                <a:solidFill>
                  <a:schemeClr val="tx2"/>
                </a:solidFill>
              </a:defRPr>
            </a:lvl1pPr>
          </a:lstStyle>
          <a:p>
            <a:r>
              <a:rPr lang="en-US" dirty="0"/>
              <a:t>Photo Caption</a:t>
            </a:r>
            <a:endParaRPr lang="en-CA" dirty="0"/>
          </a:p>
        </p:txBody>
      </p:sp>
      <p:sp>
        <p:nvSpPr>
          <p:cNvPr id="17" name="Picture Placeholder 2"/>
          <p:cNvSpPr>
            <a:spLocks noGrp="1"/>
          </p:cNvSpPr>
          <p:nvPr>
            <p:ph type="pic" idx="1" hasCustomPrompt="1"/>
          </p:nvPr>
        </p:nvSpPr>
        <p:spPr>
          <a:xfrm>
            <a:off x="2443719" y="1530579"/>
            <a:ext cx="73152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a:t>Click to insert a picture</a:t>
            </a:r>
          </a:p>
        </p:txBody>
      </p:sp>
      <p:sp>
        <p:nvSpPr>
          <p:cNvPr id="19" name="Rectangle 18"/>
          <p:cNvSpPr/>
          <p:nvPr userDrawn="1"/>
        </p:nvSpPr>
        <p:spPr>
          <a:xfrm>
            <a:off x="2443721" y="4950962"/>
            <a:ext cx="6095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Tree>
    <p:extLst>
      <p:ext uri="{BB962C8B-B14F-4D97-AF65-F5344CB8AC3E}">
        <p14:creationId xmlns:p14="http://schemas.microsoft.com/office/powerpoint/2010/main" val="8419844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12192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a:t>Click to insert a picture</a:t>
            </a:r>
          </a:p>
        </p:txBody>
      </p:sp>
    </p:spTree>
    <p:extLst>
      <p:ext uri="{BB962C8B-B14F-4D97-AF65-F5344CB8AC3E}">
        <p14:creationId xmlns:p14="http://schemas.microsoft.com/office/powerpoint/2010/main" val="131374067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6223592" y="841787"/>
            <a:ext cx="5968409"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a:t>Click to insert a picture</a:t>
            </a:r>
          </a:p>
        </p:txBody>
      </p:sp>
      <p:sp>
        <p:nvSpPr>
          <p:cNvPr id="4" name="Text Placeholder 5"/>
          <p:cNvSpPr>
            <a:spLocks noGrp="1"/>
          </p:cNvSpPr>
          <p:nvPr>
            <p:ph type="body" sz="quarter" idx="11" hasCustomPrompt="1"/>
          </p:nvPr>
        </p:nvSpPr>
        <p:spPr>
          <a:xfrm>
            <a:off x="1" y="841784"/>
            <a:ext cx="5982587"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add text</a:t>
            </a:r>
            <a:endParaRPr lang="en-CA" dirty="0"/>
          </a:p>
        </p:txBody>
      </p:sp>
      <p:sp>
        <p:nvSpPr>
          <p:cNvPr id="5" name="Picture Placeholder 3"/>
          <p:cNvSpPr>
            <a:spLocks noGrp="1"/>
          </p:cNvSpPr>
          <p:nvPr>
            <p:ph type="pic" sz="quarter" idx="12" hasCustomPrompt="1"/>
          </p:nvPr>
        </p:nvSpPr>
        <p:spPr>
          <a:xfrm>
            <a:off x="245731" y="3413534"/>
            <a:ext cx="5736856" cy="2571750"/>
          </a:xfrm>
          <a:prstGeom prst="rect">
            <a:avLst/>
          </a:prstGeom>
        </p:spPr>
        <p:txBody>
          <a:bodyPr/>
          <a:lstStyle>
            <a:lvl1pPr marL="0" indent="0">
              <a:buNone/>
              <a:defRPr sz="1800">
                <a:solidFill>
                  <a:schemeClr val="tx2"/>
                </a:solidFill>
              </a:defRPr>
            </a:lvl1pPr>
          </a:lstStyle>
          <a:p>
            <a:r>
              <a:rPr lang="en-CA" dirty="0"/>
              <a:t>Click to insert a picture</a:t>
            </a:r>
          </a:p>
        </p:txBody>
      </p:sp>
      <p:sp>
        <p:nvSpPr>
          <p:cNvPr id="6" name="Picture Placeholder 7"/>
          <p:cNvSpPr>
            <a:spLocks noGrp="1"/>
          </p:cNvSpPr>
          <p:nvPr>
            <p:ph type="pic" sz="quarter" idx="13" hasCustomPrompt="1"/>
          </p:nvPr>
        </p:nvSpPr>
        <p:spPr>
          <a:xfrm>
            <a:off x="6223592" y="4637500"/>
            <a:ext cx="2895445" cy="1347787"/>
          </a:xfrm>
          <a:prstGeom prst="rect">
            <a:avLst/>
          </a:prstGeom>
        </p:spPr>
        <p:txBody>
          <a:bodyPr/>
          <a:lstStyle>
            <a:lvl1pPr marL="0" indent="0">
              <a:buNone/>
              <a:defRPr sz="1800">
                <a:solidFill>
                  <a:schemeClr val="tx2"/>
                </a:solidFill>
              </a:defRPr>
            </a:lvl1pPr>
          </a:lstStyle>
          <a:p>
            <a:r>
              <a:rPr lang="en-CA" dirty="0"/>
              <a:t>Click to insert a picture</a:t>
            </a:r>
          </a:p>
        </p:txBody>
      </p:sp>
      <p:sp>
        <p:nvSpPr>
          <p:cNvPr id="7" name="Picture Placeholder 7"/>
          <p:cNvSpPr>
            <a:spLocks noGrp="1"/>
          </p:cNvSpPr>
          <p:nvPr>
            <p:ph type="pic" sz="quarter" idx="14" hasCustomPrompt="1"/>
          </p:nvPr>
        </p:nvSpPr>
        <p:spPr>
          <a:xfrm>
            <a:off x="9360041" y="4637500"/>
            <a:ext cx="2831961" cy="1347787"/>
          </a:xfrm>
          <a:prstGeom prst="rect">
            <a:avLst/>
          </a:prstGeom>
        </p:spPr>
        <p:txBody>
          <a:bodyPr/>
          <a:lstStyle>
            <a:lvl1pPr marL="0" indent="0">
              <a:buNone/>
              <a:defRPr sz="1800">
                <a:solidFill>
                  <a:schemeClr val="tx2"/>
                </a:solidFill>
              </a:defRPr>
            </a:lvl1pPr>
          </a:lstStyle>
          <a:p>
            <a:r>
              <a:rPr lang="en-CA" dirty="0"/>
              <a:t>Click to insert a picture</a:t>
            </a:r>
          </a:p>
        </p:txBody>
      </p:sp>
      <p:sp>
        <p:nvSpPr>
          <p:cNvPr id="9" name="Rectangle 8"/>
          <p:cNvSpPr/>
          <p:nvPr userDrawn="1"/>
        </p:nvSpPr>
        <p:spPr>
          <a:xfrm>
            <a:off x="5982587" y="4637500"/>
            <a:ext cx="241004"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0" name="Rectangle 9"/>
          <p:cNvSpPr/>
          <p:nvPr userDrawn="1"/>
        </p:nvSpPr>
        <p:spPr>
          <a:xfrm>
            <a:off x="5982587" y="841787"/>
            <a:ext cx="241004"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1" name="Rectangle 10"/>
          <p:cNvSpPr/>
          <p:nvPr userDrawn="1"/>
        </p:nvSpPr>
        <p:spPr>
          <a:xfrm>
            <a:off x="4727" y="3413534"/>
            <a:ext cx="241004"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3" name="Slide Number Placeholder 5"/>
          <p:cNvSpPr>
            <a:spLocks noGrp="1"/>
          </p:cNvSpPr>
          <p:nvPr>
            <p:ph type="sldNum" sz="quarter" idx="15"/>
          </p:nvPr>
        </p:nvSpPr>
        <p:spPr>
          <a:xfrm>
            <a:off x="8737600" y="6356353"/>
            <a:ext cx="2844800" cy="365125"/>
          </a:xfrm>
        </p:spPr>
        <p:txBody>
          <a:bodyPr/>
          <a:lstStyle/>
          <a:p>
            <a:fld id="{32D4B517-E49B-41B6-9DBC-23634E0F1CDC}" type="slidenum">
              <a:rPr lang="en-CA" smtClean="0"/>
              <a:t>‹#›</a:t>
            </a:fld>
            <a:endParaRPr lang="en-CA"/>
          </a:p>
        </p:txBody>
      </p:sp>
      <p:sp>
        <p:nvSpPr>
          <p:cNvPr id="8" name="Rectangle 7"/>
          <p:cNvSpPr/>
          <p:nvPr userDrawn="1"/>
        </p:nvSpPr>
        <p:spPr>
          <a:xfrm>
            <a:off x="9119038" y="4637496"/>
            <a:ext cx="241004"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Tree>
    <p:extLst>
      <p:ext uri="{BB962C8B-B14F-4D97-AF65-F5344CB8AC3E}">
        <p14:creationId xmlns:p14="http://schemas.microsoft.com/office/powerpoint/2010/main" val="7395827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sz="800"/>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19834737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03" name="TextBox 302">
            <a:extLst>
              <a:ext uri="{FF2B5EF4-FFF2-40B4-BE49-F238E27FC236}">
                <a16:creationId xmlns:a16="http://schemas.microsoft.com/office/drawing/2014/main" id="{3E5294DF-23DD-4896-B9F4-FBF14B44DBA3}"/>
              </a:ext>
            </a:extLst>
          </p:cNvPr>
          <p:cNvSpPr txBox="1"/>
          <p:nvPr userDrawn="1"/>
        </p:nvSpPr>
        <p:spPr>
          <a:xfrm>
            <a:off x="564320" y="877888"/>
            <a:ext cx="2228780" cy="3231654"/>
          </a:xfrm>
          <a:prstGeom prst="rect">
            <a:avLst/>
          </a:prstGeom>
          <a:noFill/>
        </p:spPr>
        <p:txBody>
          <a:bodyPr wrap="square" rtlCol="0">
            <a:spAutoFit/>
          </a:bodyPr>
          <a:lstStyle/>
          <a:p>
            <a:r>
              <a:rPr lang="en-CA" sz="1200" dirty="0"/>
              <a:t>This is</a:t>
            </a:r>
            <a:r>
              <a:rPr lang="en-CA" sz="1200" baseline="0" dirty="0"/>
              <a:t> the sample</a:t>
            </a:r>
            <a:br>
              <a:rPr lang="en-CA" sz="1200" baseline="0" dirty="0"/>
            </a:br>
            <a:r>
              <a:rPr lang="en-CA" sz="1200" baseline="0" dirty="0"/>
              <a:t>icon page.</a:t>
            </a:r>
          </a:p>
          <a:p>
            <a:endParaRPr lang="en-CA" sz="1200" dirty="0"/>
          </a:p>
          <a:p>
            <a:r>
              <a:rPr lang="en-CA" sz="1200" dirty="0"/>
              <a:t>It features a </a:t>
            </a:r>
            <a:br>
              <a:rPr lang="en-CA" sz="1200" baseline="0" dirty="0"/>
            </a:br>
            <a:r>
              <a:rPr lang="en-CA" sz="1200" baseline="0" dirty="0"/>
              <a:t>selection of symbols</a:t>
            </a:r>
            <a:br>
              <a:rPr lang="en-CA" sz="1200" baseline="0" dirty="0"/>
            </a:br>
            <a:r>
              <a:rPr lang="en-CA" sz="1200" baseline="0" dirty="0"/>
              <a:t>for use in your presentation.</a:t>
            </a:r>
          </a:p>
          <a:p>
            <a:endParaRPr lang="en-CA" sz="1200" baseline="0" dirty="0"/>
          </a:p>
          <a:p>
            <a:r>
              <a:rPr lang="en-CA" sz="1200" baseline="0" dirty="0"/>
              <a:t>To use a particular symbol, simply go to the </a:t>
            </a:r>
            <a:r>
              <a:rPr lang="en-CA" sz="1200" b="1" baseline="0" dirty="0"/>
              <a:t>(1) View </a:t>
            </a:r>
            <a:r>
              <a:rPr lang="en-CA" sz="1200" baseline="0" dirty="0"/>
              <a:t>Tab and select </a:t>
            </a:r>
            <a:r>
              <a:rPr lang="en-CA" sz="1200" b="1" baseline="0" dirty="0"/>
              <a:t>Slide Master (2)</a:t>
            </a:r>
            <a:r>
              <a:rPr lang="en-CA" sz="1200" baseline="0" dirty="0"/>
              <a:t>. Navigate to the last layout and select the icon(s) you would like to use. Copy them, return to </a:t>
            </a:r>
            <a:r>
              <a:rPr lang="en-CA" sz="1200" b="1" baseline="0" dirty="0"/>
              <a:t>(3) Normal</a:t>
            </a:r>
            <a:r>
              <a:rPr lang="en-CA" sz="1200" baseline="0" dirty="0"/>
              <a:t> view and paste them on the correct slide. Change the colour by choosing a new shape fill if you wish.</a:t>
            </a:r>
            <a:endParaRPr lang="en-CA" sz="1200" dirty="0"/>
          </a:p>
        </p:txBody>
      </p:sp>
      <p:sp>
        <p:nvSpPr>
          <p:cNvPr id="304" name="Freeform 5">
            <a:extLst>
              <a:ext uri="{FF2B5EF4-FFF2-40B4-BE49-F238E27FC236}">
                <a16:creationId xmlns:a16="http://schemas.microsoft.com/office/drawing/2014/main" id="{7394A4A2-1EC9-4197-AF52-E2BD00FBDE8E}"/>
              </a:ext>
            </a:extLst>
          </p:cNvPr>
          <p:cNvSpPr>
            <a:spLocks/>
          </p:cNvSpPr>
          <p:nvPr userDrawn="1"/>
        </p:nvSpPr>
        <p:spPr bwMode="auto">
          <a:xfrm>
            <a:off x="6346192" y="840022"/>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05" name="Group 304">
            <a:extLst>
              <a:ext uri="{FF2B5EF4-FFF2-40B4-BE49-F238E27FC236}">
                <a16:creationId xmlns:a16="http://schemas.microsoft.com/office/drawing/2014/main" id="{60C32A3D-CAF0-4200-BBE4-9A136B996357}"/>
              </a:ext>
            </a:extLst>
          </p:cNvPr>
          <p:cNvGrpSpPr/>
          <p:nvPr userDrawn="1"/>
        </p:nvGrpSpPr>
        <p:grpSpPr>
          <a:xfrm>
            <a:off x="7825742" y="2698985"/>
            <a:ext cx="277813" cy="361950"/>
            <a:chOff x="6303963" y="2513013"/>
            <a:chExt cx="277813" cy="361950"/>
          </a:xfrm>
        </p:grpSpPr>
        <p:sp>
          <p:nvSpPr>
            <p:cNvPr id="306" name="Freeform 6">
              <a:extLst>
                <a:ext uri="{FF2B5EF4-FFF2-40B4-BE49-F238E27FC236}">
                  <a16:creationId xmlns:a16="http://schemas.microsoft.com/office/drawing/2014/main" id="{5CCBBB9E-5245-4428-A545-636DD9B3CE66}"/>
                </a:ext>
              </a:extLst>
            </p:cNvPr>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7" name="Freeform 7">
              <a:extLst>
                <a:ext uri="{FF2B5EF4-FFF2-40B4-BE49-F238E27FC236}">
                  <a16:creationId xmlns:a16="http://schemas.microsoft.com/office/drawing/2014/main" id="{7CE4806E-6853-4FC4-9D6A-2C43B5407FA4}"/>
                </a:ext>
              </a:extLst>
            </p:cNvPr>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08" name="Freeform 8">
            <a:extLst>
              <a:ext uri="{FF2B5EF4-FFF2-40B4-BE49-F238E27FC236}">
                <a16:creationId xmlns:a16="http://schemas.microsoft.com/office/drawing/2014/main" id="{145B4AE0-AA49-4DAA-B81A-BEB4380F40A0}"/>
              </a:ext>
            </a:extLst>
          </p:cNvPr>
          <p:cNvSpPr>
            <a:spLocks/>
          </p:cNvSpPr>
          <p:nvPr userDrawn="1"/>
        </p:nvSpPr>
        <p:spPr bwMode="auto">
          <a:xfrm>
            <a:off x="6879592" y="3135547"/>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9" name="Freeform 9">
            <a:extLst>
              <a:ext uri="{FF2B5EF4-FFF2-40B4-BE49-F238E27FC236}">
                <a16:creationId xmlns:a16="http://schemas.microsoft.com/office/drawing/2014/main" id="{93203D5B-B633-47DC-B7EF-77BDF388F217}"/>
              </a:ext>
            </a:extLst>
          </p:cNvPr>
          <p:cNvSpPr>
            <a:spLocks/>
          </p:cNvSpPr>
          <p:nvPr userDrawn="1"/>
        </p:nvSpPr>
        <p:spPr bwMode="auto">
          <a:xfrm>
            <a:off x="6820854" y="3311760"/>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0" name="Freeform 10">
            <a:extLst>
              <a:ext uri="{FF2B5EF4-FFF2-40B4-BE49-F238E27FC236}">
                <a16:creationId xmlns:a16="http://schemas.microsoft.com/office/drawing/2014/main" id="{017163B3-7E28-4B68-ADA1-9188187C1633}"/>
              </a:ext>
            </a:extLst>
          </p:cNvPr>
          <p:cNvSpPr>
            <a:spLocks/>
          </p:cNvSpPr>
          <p:nvPr userDrawn="1"/>
        </p:nvSpPr>
        <p:spPr bwMode="auto">
          <a:xfrm>
            <a:off x="6793867" y="3184760"/>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1" name="Freeform 11">
            <a:extLst>
              <a:ext uri="{FF2B5EF4-FFF2-40B4-BE49-F238E27FC236}">
                <a16:creationId xmlns:a16="http://schemas.microsoft.com/office/drawing/2014/main" id="{71334735-5AF2-40F1-A65D-09A6CA7AFAD7}"/>
              </a:ext>
            </a:extLst>
          </p:cNvPr>
          <p:cNvSpPr>
            <a:spLocks noEditPoints="1"/>
          </p:cNvSpPr>
          <p:nvPr userDrawn="1"/>
        </p:nvSpPr>
        <p:spPr bwMode="auto">
          <a:xfrm>
            <a:off x="6763704" y="925747"/>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2" name="Freeform 12">
            <a:extLst>
              <a:ext uri="{FF2B5EF4-FFF2-40B4-BE49-F238E27FC236}">
                <a16:creationId xmlns:a16="http://schemas.microsoft.com/office/drawing/2014/main" id="{5FCE9EBE-6E40-4F99-85D4-DAE00D6B14B6}"/>
              </a:ext>
            </a:extLst>
          </p:cNvPr>
          <p:cNvSpPr>
            <a:spLocks/>
          </p:cNvSpPr>
          <p:nvPr userDrawn="1"/>
        </p:nvSpPr>
        <p:spPr bwMode="auto">
          <a:xfrm>
            <a:off x="5766754" y="944797"/>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3" name="Freeform 13">
            <a:extLst>
              <a:ext uri="{FF2B5EF4-FFF2-40B4-BE49-F238E27FC236}">
                <a16:creationId xmlns:a16="http://schemas.microsoft.com/office/drawing/2014/main" id="{D06641F1-A1F8-4F12-9748-99475D350FD8}"/>
              </a:ext>
            </a:extLst>
          </p:cNvPr>
          <p:cNvSpPr>
            <a:spLocks noEditPoints="1"/>
          </p:cNvSpPr>
          <p:nvPr userDrawn="1"/>
        </p:nvSpPr>
        <p:spPr bwMode="auto">
          <a:xfrm>
            <a:off x="4445954" y="1489310"/>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14" name="Group 313">
            <a:extLst>
              <a:ext uri="{FF2B5EF4-FFF2-40B4-BE49-F238E27FC236}">
                <a16:creationId xmlns:a16="http://schemas.microsoft.com/office/drawing/2014/main" id="{992E9B8A-8C54-4EFB-B7E3-B2F363B6D18F}"/>
              </a:ext>
            </a:extLst>
          </p:cNvPr>
          <p:cNvGrpSpPr/>
          <p:nvPr userDrawn="1"/>
        </p:nvGrpSpPr>
        <p:grpSpPr>
          <a:xfrm>
            <a:off x="4971417" y="878122"/>
            <a:ext cx="663575" cy="371476"/>
            <a:chOff x="3449638" y="692150"/>
            <a:chExt cx="663575" cy="371476"/>
          </a:xfrm>
        </p:grpSpPr>
        <p:sp>
          <p:nvSpPr>
            <p:cNvPr id="315" name="Oval 14">
              <a:extLst>
                <a:ext uri="{FF2B5EF4-FFF2-40B4-BE49-F238E27FC236}">
                  <a16:creationId xmlns:a16="http://schemas.microsoft.com/office/drawing/2014/main" id="{B33E12D7-735E-4D26-9B5C-7947CA4AE0AB}"/>
                </a:ext>
              </a:extLst>
            </p:cNvPr>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6" name="Freeform 15">
              <a:extLst>
                <a:ext uri="{FF2B5EF4-FFF2-40B4-BE49-F238E27FC236}">
                  <a16:creationId xmlns:a16="http://schemas.microsoft.com/office/drawing/2014/main" id="{87CD9A0A-4098-4B28-ABBB-A6201152B281}"/>
                </a:ext>
              </a:extLst>
            </p:cNvPr>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7" name="Freeform 16">
              <a:extLst>
                <a:ext uri="{FF2B5EF4-FFF2-40B4-BE49-F238E27FC236}">
                  <a16:creationId xmlns:a16="http://schemas.microsoft.com/office/drawing/2014/main" id="{1D0AE37F-3371-49F4-AFA1-45446E2B42DC}"/>
                </a:ext>
              </a:extLst>
            </p:cNvPr>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8" name="Oval 17">
              <a:extLst>
                <a:ext uri="{FF2B5EF4-FFF2-40B4-BE49-F238E27FC236}">
                  <a16:creationId xmlns:a16="http://schemas.microsoft.com/office/drawing/2014/main" id="{018BC56D-5963-4290-B6E7-079B4B182232}"/>
                </a:ext>
              </a:extLst>
            </p:cNvPr>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9" name="Freeform 18">
              <a:extLst>
                <a:ext uri="{FF2B5EF4-FFF2-40B4-BE49-F238E27FC236}">
                  <a16:creationId xmlns:a16="http://schemas.microsoft.com/office/drawing/2014/main" id="{231610DE-668E-4D9E-8C73-CD7B14F30EA1}"/>
                </a:ext>
              </a:extLst>
            </p:cNvPr>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20" name="Oval 19">
              <a:extLst>
                <a:ext uri="{FF2B5EF4-FFF2-40B4-BE49-F238E27FC236}">
                  <a16:creationId xmlns:a16="http://schemas.microsoft.com/office/drawing/2014/main" id="{CEBBC88B-37B1-4E32-8899-8CB887CAA34A}"/>
                </a:ext>
              </a:extLst>
            </p:cNvPr>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21" name="Freeform 20">
              <a:extLst>
                <a:ext uri="{FF2B5EF4-FFF2-40B4-BE49-F238E27FC236}">
                  <a16:creationId xmlns:a16="http://schemas.microsoft.com/office/drawing/2014/main" id="{33100074-DDF7-40CA-B03D-D15E472953D0}"/>
                </a:ext>
              </a:extLst>
            </p:cNvPr>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2" name="Freeform 21">
            <a:extLst>
              <a:ext uri="{FF2B5EF4-FFF2-40B4-BE49-F238E27FC236}">
                <a16:creationId xmlns:a16="http://schemas.microsoft.com/office/drawing/2014/main" id="{9C81CF61-6F20-4BEF-8658-9420F06DB394}"/>
              </a:ext>
            </a:extLst>
          </p:cNvPr>
          <p:cNvSpPr>
            <a:spLocks noEditPoints="1"/>
          </p:cNvSpPr>
          <p:nvPr userDrawn="1"/>
        </p:nvSpPr>
        <p:spPr bwMode="auto">
          <a:xfrm>
            <a:off x="7179629" y="3173647"/>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23" name="Freeform 22">
            <a:extLst>
              <a:ext uri="{FF2B5EF4-FFF2-40B4-BE49-F238E27FC236}">
                <a16:creationId xmlns:a16="http://schemas.microsoft.com/office/drawing/2014/main" id="{9E7D31EA-6ACE-42E7-86DB-A6C5F5F7D56B}"/>
              </a:ext>
            </a:extLst>
          </p:cNvPr>
          <p:cNvSpPr>
            <a:spLocks noEditPoints="1"/>
          </p:cNvSpPr>
          <p:nvPr userDrawn="1"/>
        </p:nvSpPr>
        <p:spPr bwMode="auto">
          <a:xfrm>
            <a:off x="5820729" y="2578335"/>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24" name="Group 323">
            <a:extLst>
              <a:ext uri="{FF2B5EF4-FFF2-40B4-BE49-F238E27FC236}">
                <a16:creationId xmlns:a16="http://schemas.microsoft.com/office/drawing/2014/main" id="{D77C7BB8-CD1D-4E4C-878A-917FE301D00D}"/>
              </a:ext>
            </a:extLst>
          </p:cNvPr>
          <p:cNvGrpSpPr/>
          <p:nvPr userDrawn="1"/>
        </p:nvGrpSpPr>
        <p:grpSpPr>
          <a:xfrm>
            <a:off x="7586029" y="1435335"/>
            <a:ext cx="385763" cy="382587"/>
            <a:chOff x="6064250" y="1249363"/>
            <a:chExt cx="385763" cy="382587"/>
          </a:xfrm>
        </p:grpSpPr>
        <p:sp>
          <p:nvSpPr>
            <p:cNvPr id="325" name="Freeform 23">
              <a:extLst>
                <a:ext uri="{FF2B5EF4-FFF2-40B4-BE49-F238E27FC236}">
                  <a16:creationId xmlns:a16="http://schemas.microsoft.com/office/drawing/2014/main" id="{8135DB30-83B4-4F9D-A199-498BD3B59AD3}"/>
                </a:ext>
              </a:extLst>
            </p:cNvPr>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26" name="Freeform 24">
              <a:extLst>
                <a:ext uri="{FF2B5EF4-FFF2-40B4-BE49-F238E27FC236}">
                  <a16:creationId xmlns:a16="http://schemas.microsoft.com/office/drawing/2014/main" id="{A4F7CE12-0B0A-4371-B01A-692EA59063C4}"/>
                </a:ext>
              </a:extLst>
            </p:cNvPr>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27" name="Freeform 25">
              <a:extLst>
                <a:ext uri="{FF2B5EF4-FFF2-40B4-BE49-F238E27FC236}">
                  <a16:creationId xmlns:a16="http://schemas.microsoft.com/office/drawing/2014/main" id="{0792B500-1784-40C9-867D-BF3F942A8EC0}"/>
                </a:ext>
              </a:extLst>
            </p:cNvPr>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8" name="Freeform 26">
            <a:extLst>
              <a:ext uri="{FF2B5EF4-FFF2-40B4-BE49-F238E27FC236}">
                <a16:creationId xmlns:a16="http://schemas.microsoft.com/office/drawing/2014/main" id="{9759E542-AE7C-4CC8-84D9-8A0A9869D938}"/>
              </a:ext>
            </a:extLst>
          </p:cNvPr>
          <p:cNvSpPr>
            <a:spLocks/>
          </p:cNvSpPr>
          <p:nvPr userDrawn="1"/>
        </p:nvSpPr>
        <p:spPr bwMode="auto">
          <a:xfrm>
            <a:off x="5804854" y="1968735"/>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29" name="Group 328">
            <a:extLst>
              <a:ext uri="{FF2B5EF4-FFF2-40B4-BE49-F238E27FC236}">
                <a16:creationId xmlns:a16="http://schemas.microsoft.com/office/drawing/2014/main" id="{78FA2C6F-E4E2-4E4C-9859-CD909DD096A6}"/>
              </a:ext>
            </a:extLst>
          </p:cNvPr>
          <p:cNvGrpSpPr/>
          <p:nvPr userDrawn="1"/>
        </p:nvGrpSpPr>
        <p:grpSpPr>
          <a:xfrm>
            <a:off x="7635242" y="3230797"/>
            <a:ext cx="460375" cy="158750"/>
            <a:chOff x="6113463" y="3044825"/>
            <a:chExt cx="460375" cy="158750"/>
          </a:xfrm>
        </p:grpSpPr>
        <p:sp>
          <p:nvSpPr>
            <p:cNvPr id="330" name="Freeform 27">
              <a:extLst>
                <a:ext uri="{FF2B5EF4-FFF2-40B4-BE49-F238E27FC236}">
                  <a16:creationId xmlns:a16="http://schemas.microsoft.com/office/drawing/2014/main" id="{DA3543BE-480E-4D24-85A0-257644BE7AEC}"/>
                </a:ext>
              </a:extLst>
            </p:cNvPr>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1" name="Freeform 28">
              <a:extLst>
                <a:ext uri="{FF2B5EF4-FFF2-40B4-BE49-F238E27FC236}">
                  <a16:creationId xmlns:a16="http://schemas.microsoft.com/office/drawing/2014/main" id="{B39DF326-D84E-4F16-A918-4FECDC1CF921}"/>
                </a:ext>
              </a:extLst>
            </p:cNvPr>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2" name="Freeform 29">
              <a:extLst>
                <a:ext uri="{FF2B5EF4-FFF2-40B4-BE49-F238E27FC236}">
                  <a16:creationId xmlns:a16="http://schemas.microsoft.com/office/drawing/2014/main" id="{2A6A654F-3FBF-4682-A06F-B315ACC2D0C2}"/>
                </a:ext>
              </a:extLst>
            </p:cNvPr>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333" name="Group 332">
            <a:extLst>
              <a:ext uri="{FF2B5EF4-FFF2-40B4-BE49-F238E27FC236}">
                <a16:creationId xmlns:a16="http://schemas.microsoft.com/office/drawing/2014/main" id="{E0D73FEC-7AD6-4258-AA77-9D7BB4643606}"/>
              </a:ext>
            </a:extLst>
          </p:cNvPr>
          <p:cNvGrpSpPr/>
          <p:nvPr userDrawn="1"/>
        </p:nvGrpSpPr>
        <p:grpSpPr>
          <a:xfrm>
            <a:off x="6341429" y="2017947"/>
            <a:ext cx="436563" cy="441325"/>
            <a:chOff x="4819650" y="1831975"/>
            <a:chExt cx="436563" cy="441325"/>
          </a:xfrm>
        </p:grpSpPr>
        <p:sp>
          <p:nvSpPr>
            <p:cNvPr id="334" name="Freeform 30">
              <a:extLst>
                <a:ext uri="{FF2B5EF4-FFF2-40B4-BE49-F238E27FC236}">
                  <a16:creationId xmlns:a16="http://schemas.microsoft.com/office/drawing/2014/main" id="{B722350F-3254-4C58-898E-E1105DFBD286}"/>
                </a:ext>
              </a:extLst>
            </p:cNvPr>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5" name="Freeform 31">
              <a:extLst>
                <a:ext uri="{FF2B5EF4-FFF2-40B4-BE49-F238E27FC236}">
                  <a16:creationId xmlns:a16="http://schemas.microsoft.com/office/drawing/2014/main" id="{CAC96C8D-E5A0-4020-9940-FC83E2616AB6}"/>
                </a:ext>
              </a:extLst>
            </p:cNvPr>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47" name="Freeform 32">
              <a:extLst>
                <a:ext uri="{FF2B5EF4-FFF2-40B4-BE49-F238E27FC236}">
                  <a16:creationId xmlns:a16="http://schemas.microsoft.com/office/drawing/2014/main" id="{C8C9590B-094A-40AB-9741-39A9060837BD}"/>
                </a:ext>
              </a:extLst>
            </p:cNvPr>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48" name="Freeform 33">
              <a:extLst>
                <a:ext uri="{FF2B5EF4-FFF2-40B4-BE49-F238E27FC236}">
                  <a16:creationId xmlns:a16="http://schemas.microsoft.com/office/drawing/2014/main" id="{4F819AF5-7660-4B4A-8F14-FC95390323EF}"/>
                </a:ext>
              </a:extLst>
            </p:cNvPr>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49" name="Freeform 34">
              <a:extLst>
                <a:ext uri="{FF2B5EF4-FFF2-40B4-BE49-F238E27FC236}">
                  <a16:creationId xmlns:a16="http://schemas.microsoft.com/office/drawing/2014/main" id="{6CB2073C-6FFD-45F1-A0E8-7AD73E82C0D0}"/>
                </a:ext>
              </a:extLst>
            </p:cNvPr>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50" name="Freeform 35">
              <a:extLst>
                <a:ext uri="{FF2B5EF4-FFF2-40B4-BE49-F238E27FC236}">
                  <a16:creationId xmlns:a16="http://schemas.microsoft.com/office/drawing/2014/main" id="{0468D949-22B8-4DF8-890A-D7687325327B}"/>
                </a:ext>
              </a:extLst>
            </p:cNvPr>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51" name="Freeform 36">
              <a:extLst>
                <a:ext uri="{FF2B5EF4-FFF2-40B4-BE49-F238E27FC236}">
                  <a16:creationId xmlns:a16="http://schemas.microsoft.com/office/drawing/2014/main" id="{DAC1F5D9-9EE5-42B2-8AEE-AD6E3E5F85F1}"/>
                </a:ext>
              </a:extLst>
            </p:cNvPr>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52" name="Rectangle 37">
              <a:extLst>
                <a:ext uri="{FF2B5EF4-FFF2-40B4-BE49-F238E27FC236}">
                  <a16:creationId xmlns:a16="http://schemas.microsoft.com/office/drawing/2014/main" id="{98CF9C8A-9588-4EF9-A3DF-5205AB678F5F}"/>
                </a:ext>
              </a:extLst>
            </p:cNvPr>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53" name="Freeform 38">
              <a:extLst>
                <a:ext uri="{FF2B5EF4-FFF2-40B4-BE49-F238E27FC236}">
                  <a16:creationId xmlns:a16="http://schemas.microsoft.com/office/drawing/2014/main" id="{F7A231A8-1B20-4A60-9FC7-D68C351A4777}"/>
                </a:ext>
              </a:extLst>
            </p:cNvPr>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54" name="Rectangle 39">
              <a:extLst>
                <a:ext uri="{FF2B5EF4-FFF2-40B4-BE49-F238E27FC236}">
                  <a16:creationId xmlns:a16="http://schemas.microsoft.com/office/drawing/2014/main" id="{20ADDDFA-F0C8-40F8-9109-16F88AF243C6}"/>
                </a:ext>
              </a:extLst>
            </p:cNvPr>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55" name="Freeform 40">
              <a:extLst>
                <a:ext uri="{FF2B5EF4-FFF2-40B4-BE49-F238E27FC236}">
                  <a16:creationId xmlns:a16="http://schemas.microsoft.com/office/drawing/2014/main" id="{E14E5029-41DC-40A8-9EC6-6CE59ACE620B}"/>
                </a:ext>
              </a:extLst>
            </p:cNvPr>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56" name="Rectangle 41">
              <a:extLst>
                <a:ext uri="{FF2B5EF4-FFF2-40B4-BE49-F238E27FC236}">
                  <a16:creationId xmlns:a16="http://schemas.microsoft.com/office/drawing/2014/main" id="{61D66C85-2B75-477E-BD31-393ADD6F5E27}"/>
                </a:ext>
              </a:extLst>
            </p:cNvPr>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57" name="Freeform 42">
              <a:extLst>
                <a:ext uri="{FF2B5EF4-FFF2-40B4-BE49-F238E27FC236}">
                  <a16:creationId xmlns:a16="http://schemas.microsoft.com/office/drawing/2014/main" id="{7D3D9D4B-D3AA-4C32-B804-3441D0609809}"/>
                </a:ext>
              </a:extLst>
            </p:cNvPr>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58" name="Rectangle 43">
              <a:extLst>
                <a:ext uri="{FF2B5EF4-FFF2-40B4-BE49-F238E27FC236}">
                  <a16:creationId xmlns:a16="http://schemas.microsoft.com/office/drawing/2014/main" id="{79BFA979-C223-4287-A1CE-973F4234C5D1}"/>
                </a:ext>
              </a:extLst>
            </p:cNvPr>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59" name="Freeform 44">
              <a:extLst>
                <a:ext uri="{FF2B5EF4-FFF2-40B4-BE49-F238E27FC236}">
                  <a16:creationId xmlns:a16="http://schemas.microsoft.com/office/drawing/2014/main" id="{0502E4A1-E24A-45CE-90B3-823233A15A9F}"/>
                </a:ext>
              </a:extLst>
            </p:cNvPr>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360" name="Group 359">
            <a:extLst>
              <a:ext uri="{FF2B5EF4-FFF2-40B4-BE49-F238E27FC236}">
                <a16:creationId xmlns:a16="http://schemas.microsoft.com/office/drawing/2014/main" id="{5B595DCE-2162-4A26-865B-78BDF1ADDF3D}"/>
              </a:ext>
            </a:extLst>
          </p:cNvPr>
          <p:cNvGrpSpPr/>
          <p:nvPr userDrawn="1"/>
        </p:nvGrpSpPr>
        <p:grpSpPr>
          <a:xfrm>
            <a:off x="6858954" y="2017947"/>
            <a:ext cx="449263" cy="449263"/>
            <a:chOff x="5337175" y="1831975"/>
            <a:chExt cx="449263" cy="449263"/>
          </a:xfrm>
        </p:grpSpPr>
        <p:sp>
          <p:nvSpPr>
            <p:cNvPr id="361" name="Freeform 45">
              <a:extLst>
                <a:ext uri="{FF2B5EF4-FFF2-40B4-BE49-F238E27FC236}">
                  <a16:creationId xmlns:a16="http://schemas.microsoft.com/office/drawing/2014/main" id="{8DB095D2-60BE-4E98-B958-263AC203CDE0}"/>
                </a:ext>
              </a:extLst>
            </p:cNvPr>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2" name="Freeform 46">
              <a:extLst>
                <a:ext uri="{FF2B5EF4-FFF2-40B4-BE49-F238E27FC236}">
                  <a16:creationId xmlns:a16="http://schemas.microsoft.com/office/drawing/2014/main" id="{D111FE6F-27CD-47DF-93CB-7EE1EB776E70}"/>
                </a:ext>
              </a:extLst>
            </p:cNvPr>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3" name="Freeform 47">
              <a:extLst>
                <a:ext uri="{FF2B5EF4-FFF2-40B4-BE49-F238E27FC236}">
                  <a16:creationId xmlns:a16="http://schemas.microsoft.com/office/drawing/2014/main" id="{96D6F5B4-C26B-423C-8133-AE7106C6E2F1}"/>
                </a:ext>
              </a:extLst>
            </p:cNvPr>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4" name="Freeform 48">
              <a:extLst>
                <a:ext uri="{FF2B5EF4-FFF2-40B4-BE49-F238E27FC236}">
                  <a16:creationId xmlns:a16="http://schemas.microsoft.com/office/drawing/2014/main" id="{40A95C20-43A0-4EB1-851C-3827DD01D84B}"/>
                </a:ext>
              </a:extLst>
            </p:cNvPr>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5" name="Freeform 49">
              <a:extLst>
                <a:ext uri="{FF2B5EF4-FFF2-40B4-BE49-F238E27FC236}">
                  <a16:creationId xmlns:a16="http://schemas.microsoft.com/office/drawing/2014/main" id="{2BC469CF-24A7-43EA-BCD2-06B3F1645A55}"/>
                </a:ext>
              </a:extLst>
            </p:cNvPr>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6" name="Rectangle 50">
              <a:extLst>
                <a:ext uri="{FF2B5EF4-FFF2-40B4-BE49-F238E27FC236}">
                  <a16:creationId xmlns:a16="http://schemas.microsoft.com/office/drawing/2014/main" id="{69B3C561-665D-4A86-839A-E0625B7D3DE0}"/>
                </a:ext>
              </a:extLst>
            </p:cNvPr>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7" name="Freeform 51">
              <a:extLst>
                <a:ext uri="{FF2B5EF4-FFF2-40B4-BE49-F238E27FC236}">
                  <a16:creationId xmlns:a16="http://schemas.microsoft.com/office/drawing/2014/main" id="{068CE333-1C50-4CAD-B97E-D3F074C33F2A}"/>
                </a:ext>
              </a:extLst>
            </p:cNvPr>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8" name="Rectangle 52">
              <a:extLst>
                <a:ext uri="{FF2B5EF4-FFF2-40B4-BE49-F238E27FC236}">
                  <a16:creationId xmlns:a16="http://schemas.microsoft.com/office/drawing/2014/main" id="{1AB9332A-767D-4193-BF5F-BB9F6282251B}"/>
                </a:ext>
              </a:extLst>
            </p:cNvPr>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9" name="Freeform 53">
              <a:extLst>
                <a:ext uri="{FF2B5EF4-FFF2-40B4-BE49-F238E27FC236}">
                  <a16:creationId xmlns:a16="http://schemas.microsoft.com/office/drawing/2014/main" id="{1F7C5F60-44BD-4A5B-BEE8-B11349EFA90D}"/>
                </a:ext>
              </a:extLst>
            </p:cNvPr>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0" name="Rectangle 54">
              <a:extLst>
                <a:ext uri="{FF2B5EF4-FFF2-40B4-BE49-F238E27FC236}">
                  <a16:creationId xmlns:a16="http://schemas.microsoft.com/office/drawing/2014/main" id="{83D63930-6052-4A91-80DF-3942F677F838}"/>
                </a:ext>
              </a:extLst>
            </p:cNvPr>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1" name="Freeform 55">
              <a:extLst>
                <a:ext uri="{FF2B5EF4-FFF2-40B4-BE49-F238E27FC236}">
                  <a16:creationId xmlns:a16="http://schemas.microsoft.com/office/drawing/2014/main" id="{FA59E999-D10A-4AC5-86E1-D4C236F44A02}"/>
                </a:ext>
              </a:extLst>
            </p:cNvPr>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2" name="Rectangle 56">
              <a:extLst>
                <a:ext uri="{FF2B5EF4-FFF2-40B4-BE49-F238E27FC236}">
                  <a16:creationId xmlns:a16="http://schemas.microsoft.com/office/drawing/2014/main" id="{FD8AC542-5A75-4A64-8C2F-AC03225EEAAF}"/>
                </a:ext>
              </a:extLst>
            </p:cNvPr>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3" name="Freeform 57">
              <a:extLst>
                <a:ext uri="{FF2B5EF4-FFF2-40B4-BE49-F238E27FC236}">
                  <a16:creationId xmlns:a16="http://schemas.microsoft.com/office/drawing/2014/main" id="{B76F204F-454F-46E3-BF20-8C180A67C657}"/>
                </a:ext>
              </a:extLst>
            </p:cNvPr>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4" name="Freeform 58">
              <a:extLst>
                <a:ext uri="{FF2B5EF4-FFF2-40B4-BE49-F238E27FC236}">
                  <a16:creationId xmlns:a16="http://schemas.microsoft.com/office/drawing/2014/main" id="{66B60BA7-08F1-4DAA-AFC3-D7D570C16507}"/>
                </a:ext>
              </a:extLst>
            </p:cNvPr>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5" name="Freeform 59">
              <a:extLst>
                <a:ext uri="{FF2B5EF4-FFF2-40B4-BE49-F238E27FC236}">
                  <a16:creationId xmlns:a16="http://schemas.microsoft.com/office/drawing/2014/main" id="{D3AADCCE-ADED-4F65-AB2A-30544B3AA83F}"/>
                </a:ext>
              </a:extLst>
            </p:cNvPr>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76" name="Freeform 60">
            <a:extLst>
              <a:ext uri="{FF2B5EF4-FFF2-40B4-BE49-F238E27FC236}">
                <a16:creationId xmlns:a16="http://schemas.microsoft.com/office/drawing/2014/main" id="{88B11BF2-6A7E-4BB2-AD19-EDD80EED0955}"/>
              </a:ext>
            </a:extLst>
          </p:cNvPr>
          <p:cNvSpPr>
            <a:spLocks noEditPoints="1"/>
          </p:cNvSpPr>
          <p:nvPr userDrawn="1"/>
        </p:nvSpPr>
        <p:spPr bwMode="auto">
          <a:xfrm>
            <a:off x="7141529" y="1152760"/>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7" name="Freeform 61">
            <a:extLst>
              <a:ext uri="{FF2B5EF4-FFF2-40B4-BE49-F238E27FC236}">
                <a16:creationId xmlns:a16="http://schemas.microsoft.com/office/drawing/2014/main" id="{164C0B8D-A8E5-443A-806E-1130E2F73CE2}"/>
              </a:ext>
            </a:extLst>
          </p:cNvPr>
          <p:cNvSpPr>
            <a:spLocks noEditPoints="1"/>
          </p:cNvSpPr>
          <p:nvPr userDrawn="1"/>
        </p:nvSpPr>
        <p:spPr bwMode="auto">
          <a:xfrm>
            <a:off x="7036754" y="1505185"/>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8" name="Freeform 62">
            <a:extLst>
              <a:ext uri="{FF2B5EF4-FFF2-40B4-BE49-F238E27FC236}">
                <a16:creationId xmlns:a16="http://schemas.microsoft.com/office/drawing/2014/main" id="{F639B369-5DA0-4792-933C-37CA6E963A38}"/>
              </a:ext>
            </a:extLst>
          </p:cNvPr>
          <p:cNvSpPr>
            <a:spLocks/>
          </p:cNvSpPr>
          <p:nvPr userDrawn="1"/>
        </p:nvSpPr>
        <p:spPr bwMode="auto">
          <a:xfrm>
            <a:off x="5600067" y="1481372"/>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9" name="Oval 63">
            <a:extLst>
              <a:ext uri="{FF2B5EF4-FFF2-40B4-BE49-F238E27FC236}">
                <a16:creationId xmlns:a16="http://schemas.microsoft.com/office/drawing/2014/main" id="{389CBF8C-D41F-4CB8-896B-D95AB79EADA3}"/>
              </a:ext>
            </a:extLst>
          </p:cNvPr>
          <p:cNvSpPr>
            <a:spLocks noChangeArrowheads="1"/>
          </p:cNvSpPr>
          <p:nvPr userDrawn="1"/>
        </p:nvSpPr>
        <p:spPr bwMode="auto">
          <a:xfrm>
            <a:off x="5681029" y="1775060"/>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80" name="Group 379">
            <a:extLst>
              <a:ext uri="{FF2B5EF4-FFF2-40B4-BE49-F238E27FC236}">
                <a16:creationId xmlns:a16="http://schemas.microsoft.com/office/drawing/2014/main" id="{EDC81302-3405-4B1A-AD5B-E0C591390248}"/>
              </a:ext>
            </a:extLst>
          </p:cNvPr>
          <p:cNvGrpSpPr/>
          <p:nvPr userDrawn="1"/>
        </p:nvGrpSpPr>
        <p:grpSpPr>
          <a:xfrm>
            <a:off x="4306254" y="1909997"/>
            <a:ext cx="325438" cy="679450"/>
            <a:chOff x="2784475" y="1724025"/>
            <a:chExt cx="325438" cy="679450"/>
          </a:xfrm>
        </p:grpSpPr>
        <p:sp>
          <p:nvSpPr>
            <p:cNvPr id="381" name="Oval 64">
              <a:extLst>
                <a:ext uri="{FF2B5EF4-FFF2-40B4-BE49-F238E27FC236}">
                  <a16:creationId xmlns:a16="http://schemas.microsoft.com/office/drawing/2014/main" id="{6025F118-E66F-4633-964B-C8D237254CB4}"/>
                </a:ext>
              </a:extLst>
            </p:cNvPr>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82" name="Line 65">
              <a:extLst>
                <a:ext uri="{FF2B5EF4-FFF2-40B4-BE49-F238E27FC236}">
                  <a16:creationId xmlns:a16="http://schemas.microsoft.com/office/drawing/2014/main" id="{D2EEF323-05F9-45B3-BE3B-2C687F0BAD64}"/>
                </a:ext>
              </a:extLst>
            </p:cNvPr>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83" name="Line 66">
              <a:extLst>
                <a:ext uri="{FF2B5EF4-FFF2-40B4-BE49-F238E27FC236}">
                  <a16:creationId xmlns:a16="http://schemas.microsoft.com/office/drawing/2014/main" id="{66D1386B-1C78-49FB-A759-8BBAD2AB63BD}"/>
                </a:ext>
              </a:extLst>
            </p:cNvPr>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84" name="Freeform 67">
              <a:extLst>
                <a:ext uri="{FF2B5EF4-FFF2-40B4-BE49-F238E27FC236}">
                  <a16:creationId xmlns:a16="http://schemas.microsoft.com/office/drawing/2014/main" id="{3B53A052-E926-4895-A491-1F146CA9BC5C}"/>
                </a:ext>
              </a:extLst>
            </p:cNvPr>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385" name="Group 384">
            <a:extLst>
              <a:ext uri="{FF2B5EF4-FFF2-40B4-BE49-F238E27FC236}">
                <a16:creationId xmlns:a16="http://schemas.microsoft.com/office/drawing/2014/main" id="{FFE8D936-C927-4764-9A38-E88B15E1369E}"/>
              </a:ext>
            </a:extLst>
          </p:cNvPr>
          <p:cNvGrpSpPr/>
          <p:nvPr userDrawn="1"/>
        </p:nvGrpSpPr>
        <p:grpSpPr>
          <a:xfrm>
            <a:off x="4715829" y="1909997"/>
            <a:ext cx="255588" cy="684213"/>
            <a:chOff x="3194050" y="1724025"/>
            <a:chExt cx="255588" cy="684213"/>
          </a:xfrm>
        </p:grpSpPr>
        <p:sp>
          <p:nvSpPr>
            <p:cNvPr id="386" name="Freeform 68">
              <a:extLst>
                <a:ext uri="{FF2B5EF4-FFF2-40B4-BE49-F238E27FC236}">
                  <a16:creationId xmlns:a16="http://schemas.microsoft.com/office/drawing/2014/main" id="{A110BB96-42FE-4272-AD05-28830A209002}"/>
                </a:ext>
              </a:extLst>
            </p:cNvPr>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87" name="Oval 69">
              <a:extLst>
                <a:ext uri="{FF2B5EF4-FFF2-40B4-BE49-F238E27FC236}">
                  <a16:creationId xmlns:a16="http://schemas.microsoft.com/office/drawing/2014/main" id="{058B6FFA-FA36-405C-A170-F0FD84822704}"/>
                </a:ext>
              </a:extLst>
            </p:cNvPr>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88" name="Line 70">
              <a:extLst>
                <a:ext uri="{FF2B5EF4-FFF2-40B4-BE49-F238E27FC236}">
                  <a16:creationId xmlns:a16="http://schemas.microsoft.com/office/drawing/2014/main" id="{1F9FA955-9782-4699-9523-A436FB6298A6}"/>
                </a:ext>
              </a:extLst>
            </p:cNvPr>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89" name="Line 71">
              <a:extLst>
                <a:ext uri="{FF2B5EF4-FFF2-40B4-BE49-F238E27FC236}">
                  <a16:creationId xmlns:a16="http://schemas.microsoft.com/office/drawing/2014/main" id="{A99ED14E-FC19-4988-B4D4-F0A62EDD86EB}"/>
                </a:ext>
              </a:extLst>
            </p:cNvPr>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390" name="Group 389">
            <a:extLst>
              <a:ext uri="{FF2B5EF4-FFF2-40B4-BE49-F238E27FC236}">
                <a16:creationId xmlns:a16="http://schemas.microsoft.com/office/drawing/2014/main" id="{C27BAF25-A268-4993-9097-2AEDCD05B592}"/>
              </a:ext>
            </a:extLst>
          </p:cNvPr>
          <p:cNvGrpSpPr/>
          <p:nvPr userDrawn="1"/>
        </p:nvGrpSpPr>
        <p:grpSpPr>
          <a:xfrm>
            <a:off x="7701917" y="1929047"/>
            <a:ext cx="469900" cy="649288"/>
            <a:chOff x="6180138" y="1743075"/>
            <a:chExt cx="469900" cy="649288"/>
          </a:xfrm>
        </p:grpSpPr>
        <p:sp>
          <p:nvSpPr>
            <p:cNvPr id="391" name="Freeform 72">
              <a:extLst>
                <a:ext uri="{FF2B5EF4-FFF2-40B4-BE49-F238E27FC236}">
                  <a16:creationId xmlns:a16="http://schemas.microsoft.com/office/drawing/2014/main" id="{7DA5F91E-FAE3-4B1B-8942-822F0B08E5A4}"/>
                </a:ext>
              </a:extLst>
            </p:cNvPr>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92" name="Freeform 73">
              <a:extLst>
                <a:ext uri="{FF2B5EF4-FFF2-40B4-BE49-F238E27FC236}">
                  <a16:creationId xmlns:a16="http://schemas.microsoft.com/office/drawing/2014/main" id="{A2682B30-8EB0-4DE1-9B4F-F6203D56D555}"/>
                </a:ext>
              </a:extLst>
            </p:cNvPr>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93" name="Freeform 74">
              <a:extLst>
                <a:ext uri="{FF2B5EF4-FFF2-40B4-BE49-F238E27FC236}">
                  <a16:creationId xmlns:a16="http://schemas.microsoft.com/office/drawing/2014/main" id="{1428889E-EB6D-4BF6-A4CC-BF19F77F64F8}"/>
                </a:ext>
              </a:extLst>
            </p:cNvPr>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94" name="Freeform 75">
              <a:extLst>
                <a:ext uri="{FF2B5EF4-FFF2-40B4-BE49-F238E27FC236}">
                  <a16:creationId xmlns:a16="http://schemas.microsoft.com/office/drawing/2014/main" id="{9209CD0D-2EEC-4E40-BAEA-8AF3D3F0301D}"/>
                </a:ext>
              </a:extLst>
            </p:cNvPr>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95" name="Freeform 76">
              <a:extLst>
                <a:ext uri="{FF2B5EF4-FFF2-40B4-BE49-F238E27FC236}">
                  <a16:creationId xmlns:a16="http://schemas.microsoft.com/office/drawing/2014/main" id="{B84EA454-74E7-4CF2-92B8-8F52C99CAD40}"/>
                </a:ext>
              </a:extLst>
            </p:cNvPr>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96" name="Freeform 77">
              <a:extLst>
                <a:ext uri="{FF2B5EF4-FFF2-40B4-BE49-F238E27FC236}">
                  <a16:creationId xmlns:a16="http://schemas.microsoft.com/office/drawing/2014/main" id="{7895F752-3656-442E-8EE3-0AED1B0A7664}"/>
                </a:ext>
              </a:extLst>
            </p:cNvPr>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97" name="Freeform 78">
              <a:extLst>
                <a:ext uri="{FF2B5EF4-FFF2-40B4-BE49-F238E27FC236}">
                  <a16:creationId xmlns:a16="http://schemas.microsoft.com/office/drawing/2014/main" id="{959B11E1-BBF7-496A-8C0B-CDBDF138DA4A}"/>
                </a:ext>
              </a:extLst>
            </p:cNvPr>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98" name="Freeform 79">
              <a:extLst>
                <a:ext uri="{FF2B5EF4-FFF2-40B4-BE49-F238E27FC236}">
                  <a16:creationId xmlns:a16="http://schemas.microsoft.com/office/drawing/2014/main" id="{46D39B5B-3EF6-49B3-91E6-9D044488A907}"/>
                </a:ext>
              </a:extLst>
            </p:cNvPr>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99" name="Freeform 80">
            <a:extLst>
              <a:ext uri="{FF2B5EF4-FFF2-40B4-BE49-F238E27FC236}">
                <a16:creationId xmlns:a16="http://schemas.microsoft.com/office/drawing/2014/main" id="{4E747E74-AFD4-4D65-98A4-AC5D4A8E3D96}"/>
              </a:ext>
            </a:extLst>
          </p:cNvPr>
          <p:cNvSpPr>
            <a:spLocks/>
          </p:cNvSpPr>
          <p:nvPr userDrawn="1"/>
        </p:nvSpPr>
        <p:spPr bwMode="auto">
          <a:xfrm>
            <a:off x="7917817" y="940035"/>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400" name="Group 399">
            <a:extLst>
              <a:ext uri="{FF2B5EF4-FFF2-40B4-BE49-F238E27FC236}">
                <a16:creationId xmlns:a16="http://schemas.microsoft.com/office/drawing/2014/main" id="{6C1E0710-CC72-431B-9CD5-4115404CE97F}"/>
              </a:ext>
            </a:extLst>
          </p:cNvPr>
          <p:cNvGrpSpPr/>
          <p:nvPr userDrawn="1"/>
        </p:nvGrpSpPr>
        <p:grpSpPr>
          <a:xfrm>
            <a:off x="6477954" y="2651360"/>
            <a:ext cx="455613" cy="352425"/>
            <a:chOff x="4956175" y="2465388"/>
            <a:chExt cx="455613" cy="352425"/>
          </a:xfrm>
        </p:grpSpPr>
        <p:sp>
          <p:nvSpPr>
            <p:cNvPr id="401" name="Line 81">
              <a:extLst>
                <a:ext uri="{FF2B5EF4-FFF2-40B4-BE49-F238E27FC236}">
                  <a16:creationId xmlns:a16="http://schemas.microsoft.com/office/drawing/2014/main" id="{5A9B6167-2C92-4052-A256-EC3A0723D5FD}"/>
                </a:ext>
              </a:extLst>
            </p:cNvPr>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02" name="Line 82">
              <a:extLst>
                <a:ext uri="{FF2B5EF4-FFF2-40B4-BE49-F238E27FC236}">
                  <a16:creationId xmlns:a16="http://schemas.microsoft.com/office/drawing/2014/main" id="{92F6851B-EF7C-4FAA-8C82-30210598F014}"/>
                </a:ext>
              </a:extLst>
            </p:cNvPr>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03" name="Freeform 83">
              <a:extLst>
                <a:ext uri="{FF2B5EF4-FFF2-40B4-BE49-F238E27FC236}">
                  <a16:creationId xmlns:a16="http://schemas.microsoft.com/office/drawing/2014/main" id="{11083F61-E443-472E-ACC3-99FEFC5B70E7}"/>
                </a:ext>
              </a:extLst>
            </p:cNvPr>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04" name="Freeform 84">
              <a:extLst>
                <a:ext uri="{FF2B5EF4-FFF2-40B4-BE49-F238E27FC236}">
                  <a16:creationId xmlns:a16="http://schemas.microsoft.com/office/drawing/2014/main" id="{9DE89045-59C6-4D2E-8AE6-FB89ACC45158}"/>
                </a:ext>
              </a:extLst>
            </p:cNvPr>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05" name="Freeform 85">
              <a:extLst>
                <a:ext uri="{FF2B5EF4-FFF2-40B4-BE49-F238E27FC236}">
                  <a16:creationId xmlns:a16="http://schemas.microsoft.com/office/drawing/2014/main" id="{C6F85DE0-DF72-4E2B-9583-8E5A4BA63EBD}"/>
                </a:ext>
              </a:extLst>
            </p:cNvPr>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06" name="Freeform 86">
              <a:extLst>
                <a:ext uri="{FF2B5EF4-FFF2-40B4-BE49-F238E27FC236}">
                  <a16:creationId xmlns:a16="http://schemas.microsoft.com/office/drawing/2014/main" id="{FAD8F3FE-0267-4222-B834-B69BA9A88EDA}"/>
                </a:ext>
              </a:extLst>
            </p:cNvPr>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07" name="Freeform 87">
              <a:extLst>
                <a:ext uri="{FF2B5EF4-FFF2-40B4-BE49-F238E27FC236}">
                  <a16:creationId xmlns:a16="http://schemas.microsoft.com/office/drawing/2014/main" id="{2EE70891-F425-4F3A-AA09-59968C8A9980}"/>
                </a:ext>
              </a:extLst>
            </p:cNvPr>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08" name="Freeform 88">
              <a:extLst>
                <a:ext uri="{FF2B5EF4-FFF2-40B4-BE49-F238E27FC236}">
                  <a16:creationId xmlns:a16="http://schemas.microsoft.com/office/drawing/2014/main" id="{1B6A5C8D-CA0C-4927-A8BA-7C259523E155}"/>
                </a:ext>
              </a:extLst>
            </p:cNvPr>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409" name="Freeform 89">
            <a:extLst>
              <a:ext uri="{FF2B5EF4-FFF2-40B4-BE49-F238E27FC236}">
                <a16:creationId xmlns:a16="http://schemas.microsoft.com/office/drawing/2014/main" id="{8C479E84-6D14-42F0-8AB4-DBBFA37A789B}"/>
              </a:ext>
            </a:extLst>
          </p:cNvPr>
          <p:cNvSpPr>
            <a:spLocks noEditPoints="1"/>
          </p:cNvSpPr>
          <p:nvPr userDrawn="1"/>
        </p:nvSpPr>
        <p:spPr bwMode="auto">
          <a:xfrm>
            <a:off x="6631942" y="1473435"/>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0" name="Freeform 92">
            <a:extLst>
              <a:ext uri="{FF2B5EF4-FFF2-40B4-BE49-F238E27FC236}">
                <a16:creationId xmlns:a16="http://schemas.microsoft.com/office/drawing/2014/main" id="{5C318996-13CA-42AD-8428-86406197B447}"/>
              </a:ext>
            </a:extLst>
          </p:cNvPr>
          <p:cNvSpPr>
            <a:spLocks/>
          </p:cNvSpPr>
          <p:nvPr userDrawn="1"/>
        </p:nvSpPr>
        <p:spPr bwMode="auto">
          <a:xfrm>
            <a:off x="6033454" y="1163872"/>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1" name="Freeform 93">
            <a:extLst>
              <a:ext uri="{FF2B5EF4-FFF2-40B4-BE49-F238E27FC236}">
                <a16:creationId xmlns:a16="http://schemas.microsoft.com/office/drawing/2014/main" id="{CF1EE444-1E73-4C44-A133-BDCFBE577F7B}"/>
              </a:ext>
            </a:extLst>
          </p:cNvPr>
          <p:cNvSpPr>
            <a:spLocks/>
          </p:cNvSpPr>
          <p:nvPr userDrawn="1"/>
        </p:nvSpPr>
        <p:spPr bwMode="auto">
          <a:xfrm>
            <a:off x="4411029" y="2841860"/>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2" name="Freeform 94">
            <a:extLst>
              <a:ext uri="{FF2B5EF4-FFF2-40B4-BE49-F238E27FC236}">
                <a16:creationId xmlns:a16="http://schemas.microsoft.com/office/drawing/2014/main" id="{2C003BDF-A2FD-47C6-8AE9-5AEA4AAB2045}"/>
              </a:ext>
            </a:extLst>
          </p:cNvPr>
          <p:cNvSpPr>
            <a:spLocks noEditPoints="1"/>
          </p:cNvSpPr>
          <p:nvPr userDrawn="1"/>
        </p:nvSpPr>
        <p:spPr bwMode="auto">
          <a:xfrm>
            <a:off x="3480754" y="1535347"/>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413" name="Group 412">
            <a:extLst>
              <a:ext uri="{FF2B5EF4-FFF2-40B4-BE49-F238E27FC236}">
                <a16:creationId xmlns:a16="http://schemas.microsoft.com/office/drawing/2014/main" id="{5C859DA5-2253-4BD6-A925-A1F94FCEF2BB}"/>
              </a:ext>
            </a:extLst>
          </p:cNvPr>
          <p:cNvGrpSpPr/>
          <p:nvPr userDrawn="1"/>
        </p:nvGrpSpPr>
        <p:grpSpPr>
          <a:xfrm>
            <a:off x="7454267" y="893997"/>
            <a:ext cx="363538" cy="366713"/>
            <a:chOff x="5932488" y="708025"/>
            <a:chExt cx="363538" cy="366713"/>
          </a:xfrm>
        </p:grpSpPr>
        <p:sp>
          <p:nvSpPr>
            <p:cNvPr id="414" name="Freeform 95">
              <a:extLst>
                <a:ext uri="{FF2B5EF4-FFF2-40B4-BE49-F238E27FC236}">
                  <a16:creationId xmlns:a16="http://schemas.microsoft.com/office/drawing/2014/main" id="{1B52D030-7666-4296-99E5-FACE7F3A2A1E}"/>
                </a:ext>
              </a:extLst>
            </p:cNvPr>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5" name="Freeform 96">
              <a:extLst>
                <a:ext uri="{FF2B5EF4-FFF2-40B4-BE49-F238E27FC236}">
                  <a16:creationId xmlns:a16="http://schemas.microsoft.com/office/drawing/2014/main" id="{B7383297-595C-428E-A756-2778CD8DED7C}"/>
                </a:ext>
              </a:extLst>
            </p:cNvPr>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6" name="Freeform 97">
              <a:extLst>
                <a:ext uri="{FF2B5EF4-FFF2-40B4-BE49-F238E27FC236}">
                  <a16:creationId xmlns:a16="http://schemas.microsoft.com/office/drawing/2014/main" id="{6745B608-A16B-443B-BD17-9BBFA16A380F}"/>
                </a:ext>
              </a:extLst>
            </p:cNvPr>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17" name="Group 416">
            <a:extLst>
              <a:ext uri="{FF2B5EF4-FFF2-40B4-BE49-F238E27FC236}">
                <a16:creationId xmlns:a16="http://schemas.microsoft.com/office/drawing/2014/main" id="{F4F44265-63E4-4374-B49D-16481B9B47AC}"/>
              </a:ext>
            </a:extLst>
          </p:cNvPr>
          <p:cNvGrpSpPr/>
          <p:nvPr userDrawn="1"/>
        </p:nvGrpSpPr>
        <p:grpSpPr>
          <a:xfrm>
            <a:off x="4928554" y="1484547"/>
            <a:ext cx="528638" cy="374650"/>
            <a:chOff x="3406775" y="1298575"/>
            <a:chExt cx="528638" cy="374650"/>
          </a:xfrm>
        </p:grpSpPr>
        <p:sp>
          <p:nvSpPr>
            <p:cNvPr id="418" name="Freeform 98">
              <a:extLst>
                <a:ext uri="{FF2B5EF4-FFF2-40B4-BE49-F238E27FC236}">
                  <a16:creationId xmlns:a16="http://schemas.microsoft.com/office/drawing/2014/main" id="{11265A69-1896-44A7-9473-100101B7FC21}"/>
                </a:ext>
              </a:extLst>
            </p:cNvPr>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9" name="Freeform 99">
              <a:extLst>
                <a:ext uri="{FF2B5EF4-FFF2-40B4-BE49-F238E27FC236}">
                  <a16:creationId xmlns:a16="http://schemas.microsoft.com/office/drawing/2014/main" id="{95744D4D-CC79-40A0-B2B2-A891797643AF}"/>
                </a:ext>
              </a:extLst>
            </p:cNvPr>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0" name="Freeform 100">
              <a:extLst>
                <a:ext uri="{FF2B5EF4-FFF2-40B4-BE49-F238E27FC236}">
                  <a16:creationId xmlns:a16="http://schemas.microsoft.com/office/drawing/2014/main" id="{E3526C46-54A0-4E12-A1CE-CB5EC2C46F66}"/>
                </a:ext>
              </a:extLst>
            </p:cNvPr>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21" name="Group 420">
            <a:extLst>
              <a:ext uri="{FF2B5EF4-FFF2-40B4-BE49-F238E27FC236}">
                <a16:creationId xmlns:a16="http://schemas.microsoft.com/office/drawing/2014/main" id="{203D12E4-149C-42B4-B989-2B0329939D94}"/>
              </a:ext>
            </a:extLst>
          </p:cNvPr>
          <p:cNvGrpSpPr/>
          <p:nvPr userDrawn="1"/>
        </p:nvGrpSpPr>
        <p:grpSpPr>
          <a:xfrm>
            <a:off x="3658554" y="982897"/>
            <a:ext cx="512763" cy="447675"/>
            <a:chOff x="2136775" y="796925"/>
            <a:chExt cx="512763" cy="447675"/>
          </a:xfrm>
        </p:grpSpPr>
        <p:sp>
          <p:nvSpPr>
            <p:cNvPr id="422" name="Freeform 101">
              <a:extLst>
                <a:ext uri="{FF2B5EF4-FFF2-40B4-BE49-F238E27FC236}">
                  <a16:creationId xmlns:a16="http://schemas.microsoft.com/office/drawing/2014/main" id="{0D9ECE3A-6611-43F1-AFFD-1E664EF4C16E}"/>
                </a:ext>
              </a:extLst>
            </p:cNvPr>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3" name="Oval 102">
              <a:extLst>
                <a:ext uri="{FF2B5EF4-FFF2-40B4-BE49-F238E27FC236}">
                  <a16:creationId xmlns:a16="http://schemas.microsoft.com/office/drawing/2014/main" id="{A31ECBB9-4136-4954-921E-8D5F2E094C06}"/>
                </a:ext>
              </a:extLst>
            </p:cNvPr>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4" name="Freeform 103">
              <a:extLst>
                <a:ext uri="{FF2B5EF4-FFF2-40B4-BE49-F238E27FC236}">
                  <a16:creationId xmlns:a16="http://schemas.microsoft.com/office/drawing/2014/main" id="{B83BB154-0B3B-49A3-A83C-A4BAA2A6FBC3}"/>
                </a:ext>
              </a:extLst>
            </p:cNvPr>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425" name="Freeform 104">
            <a:extLst>
              <a:ext uri="{FF2B5EF4-FFF2-40B4-BE49-F238E27FC236}">
                <a16:creationId xmlns:a16="http://schemas.microsoft.com/office/drawing/2014/main" id="{291AB45E-589B-4756-9520-D4D92B164E78}"/>
              </a:ext>
            </a:extLst>
          </p:cNvPr>
          <p:cNvSpPr>
            <a:spLocks/>
          </p:cNvSpPr>
          <p:nvPr userDrawn="1"/>
        </p:nvSpPr>
        <p:spPr bwMode="auto">
          <a:xfrm>
            <a:off x="5863592" y="3052997"/>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6" name="Freeform 105">
            <a:extLst>
              <a:ext uri="{FF2B5EF4-FFF2-40B4-BE49-F238E27FC236}">
                <a16:creationId xmlns:a16="http://schemas.microsoft.com/office/drawing/2014/main" id="{AB4C6697-D1F9-4BB5-B0A8-7BA54BB64AF0}"/>
              </a:ext>
            </a:extLst>
          </p:cNvPr>
          <p:cNvSpPr>
            <a:spLocks/>
          </p:cNvSpPr>
          <p:nvPr userDrawn="1"/>
        </p:nvSpPr>
        <p:spPr bwMode="auto">
          <a:xfrm>
            <a:off x="5365117" y="2764072"/>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7" name="Freeform 106">
            <a:extLst>
              <a:ext uri="{FF2B5EF4-FFF2-40B4-BE49-F238E27FC236}">
                <a16:creationId xmlns:a16="http://schemas.microsoft.com/office/drawing/2014/main" id="{B0A51FF5-8193-4AAA-BCF7-0EB2DF8495CF}"/>
              </a:ext>
            </a:extLst>
          </p:cNvPr>
          <p:cNvSpPr>
            <a:spLocks noEditPoints="1"/>
          </p:cNvSpPr>
          <p:nvPr userDrawn="1"/>
        </p:nvSpPr>
        <p:spPr bwMode="auto">
          <a:xfrm>
            <a:off x="3442654" y="2370372"/>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8" name="Freeform 107">
            <a:extLst>
              <a:ext uri="{FF2B5EF4-FFF2-40B4-BE49-F238E27FC236}">
                <a16:creationId xmlns:a16="http://schemas.microsoft.com/office/drawing/2014/main" id="{606F0198-ADB2-4B4B-B1D2-EB7F71AE5E97}"/>
              </a:ext>
            </a:extLst>
          </p:cNvPr>
          <p:cNvSpPr>
            <a:spLocks noEditPoints="1"/>
          </p:cNvSpPr>
          <p:nvPr userDrawn="1"/>
        </p:nvSpPr>
        <p:spPr bwMode="auto">
          <a:xfrm>
            <a:off x="5184142" y="2033822"/>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9" name="Freeform 108">
            <a:extLst>
              <a:ext uri="{FF2B5EF4-FFF2-40B4-BE49-F238E27FC236}">
                <a16:creationId xmlns:a16="http://schemas.microsoft.com/office/drawing/2014/main" id="{BDE99AAC-14C3-45D8-8B30-E4EBD4CB5427}"/>
              </a:ext>
            </a:extLst>
          </p:cNvPr>
          <p:cNvSpPr>
            <a:spLocks/>
          </p:cNvSpPr>
          <p:nvPr userDrawn="1"/>
        </p:nvSpPr>
        <p:spPr bwMode="auto">
          <a:xfrm>
            <a:off x="3399792" y="1898885"/>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30" name="Freeform 109">
            <a:extLst>
              <a:ext uri="{FF2B5EF4-FFF2-40B4-BE49-F238E27FC236}">
                <a16:creationId xmlns:a16="http://schemas.microsoft.com/office/drawing/2014/main" id="{D1A68148-B7EB-4791-B7F5-90319D662504}"/>
              </a:ext>
            </a:extLst>
          </p:cNvPr>
          <p:cNvSpPr>
            <a:spLocks noEditPoints="1"/>
          </p:cNvSpPr>
          <p:nvPr userDrawn="1"/>
        </p:nvSpPr>
        <p:spPr bwMode="auto">
          <a:xfrm>
            <a:off x="4303079" y="920985"/>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431" name="Group 430">
            <a:extLst>
              <a:ext uri="{FF2B5EF4-FFF2-40B4-BE49-F238E27FC236}">
                <a16:creationId xmlns:a16="http://schemas.microsoft.com/office/drawing/2014/main" id="{C5CF296B-2BB6-4441-AF90-1EACF8947B88}"/>
              </a:ext>
            </a:extLst>
          </p:cNvPr>
          <p:cNvGrpSpPr/>
          <p:nvPr userDrawn="1"/>
        </p:nvGrpSpPr>
        <p:grpSpPr>
          <a:xfrm>
            <a:off x="4890454" y="2473560"/>
            <a:ext cx="369888" cy="557213"/>
            <a:chOff x="3368675" y="2287588"/>
            <a:chExt cx="369888" cy="557213"/>
          </a:xfrm>
        </p:grpSpPr>
        <p:sp>
          <p:nvSpPr>
            <p:cNvPr id="432" name="Freeform 110">
              <a:extLst>
                <a:ext uri="{FF2B5EF4-FFF2-40B4-BE49-F238E27FC236}">
                  <a16:creationId xmlns:a16="http://schemas.microsoft.com/office/drawing/2014/main" id="{EA8D7E23-E394-4D37-AA91-DA03FD7C3AD2}"/>
                </a:ext>
              </a:extLst>
            </p:cNvPr>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33" name="Freeform 111">
              <a:extLst>
                <a:ext uri="{FF2B5EF4-FFF2-40B4-BE49-F238E27FC236}">
                  <a16:creationId xmlns:a16="http://schemas.microsoft.com/office/drawing/2014/main" id="{53FFD295-6F01-40AE-AAB9-EFA19F0612D8}"/>
                </a:ext>
              </a:extLst>
            </p:cNvPr>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34" name="Freeform 112">
              <a:extLst>
                <a:ext uri="{FF2B5EF4-FFF2-40B4-BE49-F238E27FC236}">
                  <a16:creationId xmlns:a16="http://schemas.microsoft.com/office/drawing/2014/main" id="{967E0663-9F6C-4116-9C6B-86E323739382}"/>
                </a:ext>
              </a:extLst>
            </p:cNvPr>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435" name="Freeform 113">
            <a:extLst>
              <a:ext uri="{FF2B5EF4-FFF2-40B4-BE49-F238E27FC236}">
                <a16:creationId xmlns:a16="http://schemas.microsoft.com/office/drawing/2014/main" id="{7A821B3D-07A4-4E58-81FC-E2815423EDCF}"/>
              </a:ext>
            </a:extLst>
          </p:cNvPr>
          <p:cNvSpPr>
            <a:spLocks/>
          </p:cNvSpPr>
          <p:nvPr userDrawn="1"/>
        </p:nvSpPr>
        <p:spPr bwMode="auto">
          <a:xfrm>
            <a:off x="3947479" y="1678222"/>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36" name="Freeform 114">
            <a:extLst>
              <a:ext uri="{FF2B5EF4-FFF2-40B4-BE49-F238E27FC236}">
                <a16:creationId xmlns:a16="http://schemas.microsoft.com/office/drawing/2014/main" id="{3142C84A-5E38-4360-825B-C1B2C3C3A523}"/>
              </a:ext>
            </a:extLst>
          </p:cNvPr>
          <p:cNvSpPr>
            <a:spLocks/>
          </p:cNvSpPr>
          <p:nvPr userDrawn="1"/>
        </p:nvSpPr>
        <p:spPr bwMode="auto">
          <a:xfrm>
            <a:off x="7103429" y="2473560"/>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37" name="Freeform 115">
            <a:extLst>
              <a:ext uri="{FF2B5EF4-FFF2-40B4-BE49-F238E27FC236}">
                <a16:creationId xmlns:a16="http://schemas.microsoft.com/office/drawing/2014/main" id="{237F6A55-3415-456F-A6B0-FBB21A5DA775}"/>
              </a:ext>
            </a:extLst>
          </p:cNvPr>
          <p:cNvSpPr>
            <a:spLocks/>
          </p:cNvSpPr>
          <p:nvPr userDrawn="1"/>
        </p:nvSpPr>
        <p:spPr bwMode="auto">
          <a:xfrm>
            <a:off x="6982779" y="2798997"/>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38" name="Freeform 116">
            <a:extLst>
              <a:ext uri="{FF2B5EF4-FFF2-40B4-BE49-F238E27FC236}">
                <a16:creationId xmlns:a16="http://schemas.microsoft.com/office/drawing/2014/main" id="{8CBC5E8C-99E5-413D-8552-330ACE27C027}"/>
              </a:ext>
            </a:extLst>
          </p:cNvPr>
          <p:cNvSpPr>
            <a:spLocks/>
          </p:cNvSpPr>
          <p:nvPr userDrawn="1"/>
        </p:nvSpPr>
        <p:spPr bwMode="auto">
          <a:xfrm>
            <a:off x="6308092" y="3157772"/>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39" name="Freeform 117">
            <a:extLst>
              <a:ext uri="{FF2B5EF4-FFF2-40B4-BE49-F238E27FC236}">
                <a16:creationId xmlns:a16="http://schemas.microsoft.com/office/drawing/2014/main" id="{97CB8D03-4936-4255-829C-808D27AAE560}"/>
              </a:ext>
            </a:extLst>
          </p:cNvPr>
          <p:cNvSpPr>
            <a:spLocks noEditPoints="1"/>
          </p:cNvSpPr>
          <p:nvPr userDrawn="1"/>
        </p:nvSpPr>
        <p:spPr bwMode="auto">
          <a:xfrm>
            <a:off x="3836354" y="2192572"/>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40" name="Freeform 118">
            <a:extLst>
              <a:ext uri="{FF2B5EF4-FFF2-40B4-BE49-F238E27FC236}">
                <a16:creationId xmlns:a16="http://schemas.microsoft.com/office/drawing/2014/main" id="{F201393B-1C4F-41B5-AFD7-DB9AB640BB2A}"/>
              </a:ext>
            </a:extLst>
          </p:cNvPr>
          <p:cNvSpPr>
            <a:spLocks noEditPoints="1"/>
          </p:cNvSpPr>
          <p:nvPr userDrawn="1"/>
        </p:nvSpPr>
        <p:spPr bwMode="auto">
          <a:xfrm>
            <a:off x="4076067" y="2559285"/>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41" name="Freeform 119">
            <a:extLst>
              <a:ext uri="{FF2B5EF4-FFF2-40B4-BE49-F238E27FC236}">
                <a16:creationId xmlns:a16="http://schemas.microsoft.com/office/drawing/2014/main" id="{E2CC1896-2B04-44C0-B054-1A4DB0B1D09D}"/>
              </a:ext>
            </a:extLst>
          </p:cNvPr>
          <p:cNvSpPr>
            <a:spLocks noEditPoints="1"/>
          </p:cNvSpPr>
          <p:nvPr userDrawn="1"/>
        </p:nvSpPr>
        <p:spPr bwMode="auto">
          <a:xfrm>
            <a:off x="3356929" y="3311760"/>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42" name="Freeform 120">
            <a:extLst>
              <a:ext uri="{FF2B5EF4-FFF2-40B4-BE49-F238E27FC236}">
                <a16:creationId xmlns:a16="http://schemas.microsoft.com/office/drawing/2014/main" id="{9C3DD87A-C2FF-4C16-B3D3-D851044CF771}"/>
              </a:ext>
            </a:extLst>
          </p:cNvPr>
          <p:cNvSpPr>
            <a:spLocks noEditPoints="1"/>
          </p:cNvSpPr>
          <p:nvPr userDrawn="1"/>
        </p:nvSpPr>
        <p:spPr bwMode="auto">
          <a:xfrm>
            <a:off x="4912679" y="3235560"/>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43" name="Freeform 121">
            <a:extLst>
              <a:ext uri="{FF2B5EF4-FFF2-40B4-BE49-F238E27FC236}">
                <a16:creationId xmlns:a16="http://schemas.microsoft.com/office/drawing/2014/main" id="{5DD50E00-E0ED-47A1-8440-4F9DBEE6B83E}"/>
              </a:ext>
            </a:extLst>
          </p:cNvPr>
          <p:cNvSpPr>
            <a:spLocks noEditPoints="1"/>
          </p:cNvSpPr>
          <p:nvPr userDrawn="1"/>
        </p:nvSpPr>
        <p:spPr bwMode="auto">
          <a:xfrm>
            <a:off x="6839904" y="3591160"/>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44" name="Freeform 122">
            <a:extLst>
              <a:ext uri="{FF2B5EF4-FFF2-40B4-BE49-F238E27FC236}">
                <a16:creationId xmlns:a16="http://schemas.microsoft.com/office/drawing/2014/main" id="{3463D5BF-B070-4EA0-9795-10B6A8BFF944}"/>
              </a:ext>
            </a:extLst>
          </p:cNvPr>
          <p:cNvSpPr>
            <a:spLocks noEditPoints="1"/>
          </p:cNvSpPr>
          <p:nvPr userDrawn="1"/>
        </p:nvSpPr>
        <p:spPr bwMode="auto">
          <a:xfrm>
            <a:off x="7376479" y="3586397"/>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445" name="Group 444">
            <a:extLst>
              <a:ext uri="{FF2B5EF4-FFF2-40B4-BE49-F238E27FC236}">
                <a16:creationId xmlns:a16="http://schemas.microsoft.com/office/drawing/2014/main" id="{058D8C51-6AB4-4DC0-AE38-DE6B372E8496}"/>
              </a:ext>
            </a:extLst>
          </p:cNvPr>
          <p:cNvGrpSpPr/>
          <p:nvPr userDrawn="1"/>
        </p:nvGrpSpPr>
        <p:grpSpPr>
          <a:xfrm>
            <a:off x="8894129" y="2578335"/>
            <a:ext cx="155575" cy="355600"/>
            <a:chOff x="7372350" y="2392363"/>
            <a:chExt cx="155575" cy="355600"/>
          </a:xfrm>
        </p:grpSpPr>
        <p:sp>
          <p:nvSpPr>
            <p:cNvPr id="446" name="Freeform 123">
              <a:extLst>
                <a:ext uri="{FF2B5EF4-FFF2-40B4-BE49-F238E27FC236}">
                  <a16:creationId xmlns:a16="http://schemas.microsoft.com/office/drawing/2014/main" id="{26A2D72A-5659-492A-A273-617185A96BCE}"/>
                </a:ext>
              </a:extLst>
            </p:cNvPr>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47" name="Freeform 124">
              <a:extLst>
                <a:ext uri="{FF2B5EF4-FFF2-40B4-BE49-F238E27FC236}">
                  <a16:creationId xmlns:a16="http://schemas.microsoft.com/office/drawing/2014/main" id="{FD98D418-77C3-4D58-BC1C-A2FF44A35279}"/>
                </a:ext>
              </a:extLst>
            </p:cNvPr>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448" name="Freeform 125">
            <a:extLst>
              <a:ext uri="{FF2B5EF4-FFF2-40B4-BE49-F238E27FC236}">
                <a16:creationId xmlns:a16="http://schemas.microsoft.com/office/drawing/2014/main" id="{01D74325-2E28-443D-9EBA-F65B59A7FDB1}"/>
              </a:ext>
            </a:extLst>
          </p:cNvPr>
          <p:cNvSpPr>
            <a:spLocks noEditPoints="1"/>
          </p:cNvSpPr>
          <p:nvPr userDrawn="1"/>
        </p:nvSpPr>
        <p:spPr bwMode="auto">
          <a:xfrm>
            <a:off x="4141154" y="3370497"/>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49" name="Freeform 126">
            <a:extLst>
              <a:ext uri="{FF2B5EF4-FFF2-40B4-BE49-F238E27FC236}">
                <a16:creationId xmlns:a16="http://schemas.microsoft.com/office/drawing/2014/main" id="{E9E5A70D-DAE8-417E-9F8B-891F8A7E1AC6}"/>
              </a:ext>
            </a:extLst>
          </p:cNvPr>
          <p:cNvSpPr>
            <a:spLocks noEditPoints="1"/>
          </p:cNvSpPr>
          <p:nvPr userDrawn="1"/>
        </p:nvSpPr>
        <p:spPr bwMode="auto">
          <a:xfrm>
            <a:off x="8975092" y="2025885"/>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0" name="Freeform 127">
            <a:extLst>
              <a:ext uri="{FF2B5EF4-FFF2-40B4-BE49-F238E27FC236}">
                <a16:creationId xmlns:a16="http://schemas.microsoft.com/office/drawing/2014/main" id="{88775F74-F266-4CB8-9CD4-1D0511C75F6D}"/>
              </a:ext>
            </a:extLst>
          </p:cNvPr>
          <p:cNvSpPr>
            <a:spLocks noEditPoints="1"/>
          </p:cNvSpPr>
          <p:nvPr userDrawn="1"/>
        </p:nvSpPr>
        <p:spPr bwMode="auto">
          <a:xfrm>
            <a:off x="3707767" y="3788010"/>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451" name="Group 450">
            <a:extLst>
              <a:ext uri="{FF2B5EF4-FFF2-40B4-BE49-F238E27FC236}">
                <a16:creationId xmlns:a16="http://schemas.microsoft.com/office/drawing/2014/main" id="{AE0240CA-5C28-4607-96F3-2FF3B1B3CD86}"/>
              </a:ext>
            </a:extLst>
          </p:cNvPr>
          <p:cNvGrpSpPr/>
          <p:nvPr userDrawn="1"/>
        </p:nvGrpSpPr>
        <p:grpSpPr>
          <a:xfrm>
            <a:off x="8743317" y="3106972"/>
            <a:ext cx="355600" cy="279400"/>
            <a:chOff x="7221538" y="2921000"/>
            <a:chExt cx="355600" cy="279400"/>
          </a:xfrm>
        </p:grpSpPr>
        <p:sp>
          <p:nvSpPr>
            <p:cNvPr id="452" name="Freeform 128">
              <a:extLst>
                <a:ext uri="{FF2B5EF4-FFF2-40B4-BE49-F238E27FC236}">
                  <a16:creationId xmlns:a16="http://schemas.microsoft.com/office/drawing/2014/main" id="{CBA586F7-F371-4AC3-9209-8D254C26CA03}"/>
                </a:ext>
              </a:extLst>
            </p:cNvPr>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3" name="Rectangle 129">
              <a:extLst>
                <a:ext uri="{FF2B5EF4-FFF2-40B4-BE49-F238E27FC236}">
                  <a16:creationId xmlns:a16="http://schemas.microsoft.com/office/drawing/2014/main" id="{1E173C4D-7E0E-436F-9AE5-2EBF583A48A3}"/>
                </a:ext>
              </a:extLst>
            </p:cNvPr>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4" name="Rectangle 130">
              <a:extLst>
                <a:ext uri="{FF2B5EF4-FFF2-40B4-BE49-F238E27FC236}">
                  <a16:creationId xmlns:a16="http://schemas.microsoft.com/office/drawing/2014/main" id="{42267FA0-2C66-4E57-94B9-7947CB7E71E4}"/>
                </a:ext>
              </a:extLst>
            </p:cNvPr>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5" name="Rectangle 131">
              <a:extLst>
                <a:ext uri="{FF2B5EF4-FFF2-40B4-BE49-F238E27FC236}">
                  <a16:creationId xmlns:a16="http://schemas.microsoft.com/office/drawing/2014/main" id="{20C46209-F99A-41AD-B42D-FF32498903FE}"/>
                </a:ext>
              </a:extLst>
            </p:cNvPr>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6" name="Rectangle 132">
              <a:extLst>
                <a:ext uri="{FF2B5EF4-FFF2-40B4-BE49-F238E27FC236}">
                  <a16:creationId xmlns:a16="http://schemas.microsoft.com/office/drawing/2014/main" id="{A8DCF5F0-888E-4754-A61F-C8E15BB8840E}"/>
                </a:ext>
              </a:extLst>
            </p:cNvPr>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7" name="Freeform 133">
              <a:extLst>
                <a:ext uri="{FF2B5EF4-FFF2-40B4-BE49-F238E27FC236}">
                  <a16:creationId xmlns:a16="http://schemas.microsoft.com/office/drawing/2014/main" id="{E74DFDE7-10AD-4B82-B9E4-9482397A2B1C}"/>
                </a:ext>
              </a:extLst>
            </p:cNvPr>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58" name="Group 457">
            <a:extLst>
              <a:ext uri="{FF2B5EF4-FFF2-40B4-BE49-F238E27FC236}">
                <a16:creationId xmlns:a16="http://schemas.microsoft.com/office/drawing/2014/main" id="{557AD401-866E-4123-BED5-E1660DDC1F5D}"/>
              </a:ext>
            </a:extLst>
          </p:cNvPr>
          <p:cNvGrpSpPr/>
          <p:nvPr userDrawn="1"/>
        </p:nvGrpSpPr>
        <p:grpSpPr>
          <a:xfrm>
            <a:off x="3383917" y="2756135"/>
            <a:ext cx="528637" cy="495300"/>
            <a:chOff x="1862138" y="2570163"/>
            <a:chExt cx="528637" cy="495300"/>
          </a:xfrm>
        </p:grpSpPr>
        <p:sp>
          <p:nvSpPr>
            <p:cNvPr id="459" name="Freeform 90">
              <a:extLst>
                <a:ext uri="{FF2B5EF4-FFF2-40B4-BE49-F238E27FC236}">
                  <a16:creationId xmlns:a16="http://schemas.microsoft.com/office/drawing/2014/main" id="{A9C2CC11-E449-41EB-94B7-2FB2DEFD9525}"/>
                </a:ext>
              </a:extLst>
            </p:cNvPr>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0" name="Freeform 91">
              <a:extLst>
                <a:ext uri="{FF2B5EF4-FFF2-40B4-BE49-F238E27FC236}">
                  <a16:creationId xmlns:a16="http://schemas.microsoft.com/office/drawing/2014/main" id="{EF12B32F-FE82-49CB-A65D-F497311CEC4F}"/>
                </a:ext>
              </a:extLst>
            </p:cNvPr>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1" name="Freeform 134">
              <a:extLst>
                <a:ext uri="{FF2B5EF4-FFF2-40B4-BE49-F238E27FC236}">
                  <a16:creationId xmlns:a16="http://schemas.microsoft.com/office/drawing/2014/main" id="{EAE3F9AD-92A9-4F21-B57D-D0902C9FEF8C}"/>
                </a:ext>
              </a:extLst>
            </p:cNvPr>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462" name="Freeform 135">
            <a:extLst>
              <a:ext uri="{FF2B5EF4-FFF2-40B4-BE49-F238E27FC236}">
                <a16:creationId xmlns:a16="http://schemas.microsoft.com/office/drawing/2014/main" id="{86B39217-4AB4-44F0-996F-35CD6A406E02}"/>
              </a:ext>
            </a:extLst>
          </p:cNvPr>
          <p:cNvSpPr>
            <a:spLocks noEditPoints="1"/>
          </p:cNvSpPr>
          <p:nvPr userDrawn="1"/>
        </p:nvSpPr>
        <p:spPr bwMode="auto">
          <a:xfrm>
            <a:off x="3912554" y="2895835"/>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3" name="Freeform 136">
            <a:extLst>
              <a:ext uri="{FF2B5EF4-FFF2-40B4-BE49-F238E27FC236}">
                <a16:creationId xmlns:a16="http://schemas.microsoft.com/office/drawing/2014/main" id="{6F65FAB4-CAB3-4EF0-B17E-E45EB5516816}"/>
              </a:ext>
            </a:extLst>
          </p:cNvPr>
          <p:cNvSpPr>
            <a:spLocks/>
          </p:cNvSpPr>
          <p:nvPr userDrawn="1"/>
        </p:nvSpPr>
        <p:spPr bwMode="auto">
          <a:xfrm>
            <a:off x="4179254" y="306093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4" name="Freeform 137">
            <a:extLst>
              <a:ext uri="{FF2B5EF4-FFF2-40B4-BE49-F238E27FC236}">
                <a16:creationId xmlns:a16="http://schemas.microsoft.com/office/drawing/2014/main" id="{8B2D392B-B2D7-4310-8CAC-7D0143F35847}"/>
              </a:ext>
            </a:extLst>
          </p:cNvPr>
          <p:cNvSpPr>
            <a:spLocks/>
          </p:cNvSpPr>
          <p:nvPr userDrawn="1"/>
        </p:nvSpPr>
        <p:spPr bwMode="auto">
          <a:xfrm>
            <a:off x="8786179" y="901935"/>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5" name="Freeform 138">
            <a:extLst>
              <a:ext uri="{FF2B5EF4-FFF2-40B4-BE49-F238E27FC236}">
                <a16:creationId xmlns:a16="http://schemas.microsoft.com/office/drawing/2014/main" id="{F9409348-952F-41E6-82CD-D59A5BCC9120}"/>
              </a:ext>
            </a:extLst>
          </p:cNvPr>
          <p:cNvSpPr>
            <a:spLocks noEditPoints="1"/>
          </p:cNvSpPr>
          <p:nvPr userDrawn="1"/>
        </p:nvSpPr>
        <p:spPr bwMode="auto">
          <a:xfrm>
            <a:off x="5998529" y="1600435"/>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466" name="Group 465">
            <a:extLst>
              <a:ext uri="{FF2B5EF4-FFF2-40B4-BE49-F238E27FC236}">
                <a16:creationId xmlns:a16="http://schemas.microsoft.com/office/drawing/2014/main" id="{E168C608-8F4A-4272-845C-DB594BDAC4CA}"/>
              </a:ext>
            </a:extLst>
          </p:cNvPr>
          <p:cNvGrpSpPr/>
          <p:nvPr userDrawn="1"/>
        </p:nvGrpSpPr>
        <p:grpSpPr>
          <a:xfrm>
            <a:off x="4103054" y="4402372"/>
            <a:ext cx="539750" cy="285750"/>
            <a:chOff x="2581275" y="4216400"/>
            <a:chExt cx="539750" cy="285750"/>
          </a:xfrm>
        </p:grpSpPr>
        <p:sp>
          <p:nvSpPr>
            <p:cNvPr id="467" name="Freeform 139">
              <a:extLst>
                <a:ext uri="{FF2B5EF4-FFF2-40B4-BE49-F238E27FC236}">
                  <a16:creationId xmlns:a16="http://schemas.microsoft.com/office/drawing/2014/main" id="{435811ED-CF54-4923-8D5A-0A4472402C14}"/>
                </a:ext>
              </a:extLst>
            </p:cNvPr>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8" name="Freeform 140">
              <a:extLst>
                <a:ext uri="{FF2B5EF4-FFF2-40B4-BE49-F238E27FC236}">
                  <a16:creationId xmlns:a16="http://schemas.microsoft.com/office/drawing/2014/main" id="{CEA1FCAD-D37B-4299-9784-EBFD02740B80}"/>
                </a:ext>
              </a:extLst>
            </p:cNvPr>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9" name="Freeform 141">
              <a:extLst>
                <a:ext uri="{FF2B5EF4-FFF2-40B4-BE49-F238E27FC236}">
                  <a16:creationId xmlns:a16="http://schemas.microsoft.com/office/drawing/2014/main" id="{1AEA85F5-DC55-41C0-97A1-7D6BC6666B68}"/>
                </a:ext>
              </a:extLst>
            </p:cNvPr>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0" name="Freeform 142">
              <a:extLst>
                <a:ext uri="{FF2B5EF4-FFF2-40B4-BE49-F238E27FC236}">
                  <a16:creationId xmlns:a16="http://schemas.microsoft.com/office/drawing/2014/main" id="{7A19834C-A051-4977-A8EC-3C17063D4453}"/>
                </a:ext>
              </a:extLst>
            </p:cNvPr>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71" name="Group 470">
            <a:extLst>
              <a:ext uri="{FF2B5EF4-FFF2-40B4-BE49-F238E27FC236}">
                <a16:creationId xmlns:a16="http://schemas.microsoft.com/office/drawing/2014/main" id="{655063D6-DB26-4A1E-BE26-4523C296C346}"/>
              </a:ext>
            </a:extLst>
          </p:cNvPr>
          <p:cNvGrpSpPr/>
          <p:nvPr userDrawn="1"/>
        </p:nvGrpSpPr>
        <p:grpSpPr>
          <a:xfrm>
            <a:off x="4844417" y="4402372"/>
            <a:ext cx="539750" cy="285750"/>
            <a:chOff x="3322638" y="4216400"/>
            <a:chExt cx="539750" cy="285750"/>
          </a:xfrm>
        </p:grpSpPr>
        <p:sp>
          <p:nvSpPr>
            <p:cNvPr id="472" name="Freeform 143">
              <a:extLst>
                <a:ext uri="{FF2B5EF4-FFF2-40B4-BE49-F238E27FC236}">
                  <a16:creationId xmlns:a16="http://schemas.microsoft.com/office/drawing/2014/main" id="{277DF362-E591-4FB9-9DFB-4C227BE36C84}"/>
                </a:ext>
              </a:extLst>
            </p:cNvPr>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3" name="Freeform 144">
              <a:extLst>
                <a:ext uri="{FF2B5EF4-FFF2-40B4-BE49-F238E27FC236}">
                  <a16:creationId xmlns:a16="http://schemas.microsoft.com/office/drawing/2014/main" id="{231B23F5-99F3-49AA-AF91-49DB8E5312D5}"/>
                </a:ext>
              </a:extLst>
            </p:cNvPr>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4" name="Freeform 145">
              <a:extLst>
                <a:ext uri="{FF2B5EF4-FFF2-40B4-BE49-F238E27FC236}">
                  <a16:creationId xmlns:a16="http://schemas.microsoft.com/office/drawing/2014/main" id="{431D445D-9CEB-4E29-8E18-4A35691C3F86}"/>
                </a:ext>
              </a:extLst>
            </p:cNvPr>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5" name="Freeform 146">
              <a:extLst>
                <a:ext uri="{FF2B5EF4-FFF2-40B4-BE49-F238E27FC236}">
                  <a16:creationId xmlns:a16="http://schemas.microsoft.com/office/drawing/2014/main" id="{7F47BB3E-925D-4FD2-974D-00A491B4D6D7}"/>
                </a:ext>
              </a:extLst>
            </p:cNvPr>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76" name="Group 475">
            <a:extLst>
              <a:ext uri="{FF2B5EF4-FFF2-40B4-BE49-F238E27FC236}">
                <a16:creationId xmlns:a16="http://schemas.microsoft.com/office/drawing/2014/main" id="{69492311-B66B-4A3C-8E0F-29B4EFFD388E}"/>
              </a:ext>
            </a:extLst>
          </p:cNvPr>
          <p:cNvGrpSpPr/>
          <p:nvPr userDrawn="1"/>
        </p:nvGrpSpPr>
        <p:grpSpPr>
          <a:xfrm>
            <a:off x="8438517" y="4197585"/>
            <a:ext cx="436562" cy="563563"/>
            <a:chOff x="6916738" y="4011613"/>
            <a:chExt cx="436562" cy="563563"/>
          </a:xfrm>
        </p:grpSpPr>
        <p:sp>
          <p:nvSpPr>
            <p:cNvPr id="477" name="Rectangle 147">
              <a:extLst>
                <a:ext uri="{FF2B5EF4-FFF2-40B4-BE49-F238E27FC236}">
                  <a16:creationId xmlns:a16="http://schemas.microsoft.com/office/drawing/2014/main" id="{66555D63-5E00-4829-8FF7-2071D807EC81}"/>
                </a:ext>
              </a:extLst>
            </p:cNvPr>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8" name="Freeform 148">
              <a:extLst>
                <a:ext uri="{FF2B5EF4-FFF2-40B4-BE49-F238E27FC236}">
                  <a16:creationId xmlns:a16="http://schemas.microsoft.com/office/drawing/2014/main" id="{CC645A52-C954-4FE2-B247-5AC9573B6D3D}"/>
                </a:ext>
              </a:extLst>
            </p:cNvPr>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479" name="Freeform 149">
            <a:extLst>
              <a:ext uri="{FF2B5EF4-FFF2-40B4-BE49-F238E27FC236}">
                <a16:creationId xmlns:a16="http://schemas.microsoft.com/office/drawing/2014/main" id="{4442C108-97FE-480B-8A65-660655BA2607}"/>
              </a:ext>
            </a:extLst>
          </p:cNvPr>
          <p:cNvSpPr>
            <a:spLocks noEditPoints="1"/>
          </p:cNvSpPr>
          <p:nvPr userDrawn="1"/>
        </p:nvSpPr>
        <p:spPr bwMode="auto">
          <a:xfrm>
            <a:off x="9106854" y="4189647"/>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0" name="Rectangle 150">
            <a:extLst>
              <a:ext uri="{FF2B5EF4-FFF2-40B4-BE49-F238E27FC236}">
                <a16:creationId xmlns:a16="http://schemas.microsoft.com/office/drawing/2014/main" id="{6A84785D-5A0D-472A-8D48-908D9CD3636B}"/>
              </a:ext>
            </a:extLst>
          </p:cNvPr>
          <p:cNvSpPr>
            <a:spLocks noChangeArrowheads="1"/>
          </p:cNvSpPr>
          <p:nvPr userDrawn="1"/>
        </p:nvSpPr>
        <p:spPr bwMode="auto">
          <a:xfrm>
            <a:off x="9227504" y="4243622"/>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1" name="Rectangle 151">
            <a:extLst>
              <a:ext uri="{FF2B5EF4-FFF2-40B4-BE49-F238E27FC236}">
                <a16:creationId xmlns:a16="http://schemas.microsoft.com/office/drawing/2014/main" id="{98C93D9E-E53E-4696-82DE-23C9CF05ACDB}"/>
              </a:ext>
            </a:extLst>
          </p:cNvPr>
          <p:cNvSpPr>
            <a:spLocks noChangeArrowheads="1"/>
          </p:cNvSpPr>
          <p:nvPr userDrawn="1"/>
        </p:nvSpPr>
        <p:spPr bwMode="auto">
          <a:xfrm>
            <a:off x="9144954" y="4300772"/>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2" name="Rectangle 152">
            <a:extLst>
              <a:ext uri="{FF2B5EF4-FFF2-40B4-BE49-F238E27FC236}">
                <a16:creationId xmlns:a16="http://schemas.microsoft.com/office/drawing/2014/main" id="{C6CC46F8-CC57-47C7-A94E-92E60597C056}"/>
              </a:ext>
            </a:extLst>
          </p:cNvPr>
          <p:cNvSpPr>
            <a:spLocks noChangeArrowheads="1"/>
          </p:cNvSpPr>
          <p:nvPr userDrawn="1"/>
        </p:nvSpPr>
        <p:spPr bwMode="auto">
          <a:xfrm>
            <a:off x="9144954" y="4356335"/>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3" name="Freeform 153">
            <a:extLst>
              <a:ext uri="{FF2B5EF4-FFF2-40B4-BE49-F238E27FC236}">
                <a16:creationId xmlns:a16="http://schemas.microsoft.com/office/drawing/2014/main" id="{3544B4F6-2B23-4148-B149-BD047E047A48}"/>
              </a:ext>
            </a:extLst>
          </p:cNvPr>
          <p:cNvSpPr>
            <a:spLocks/>
          </p:cNvSpPr>
          <p:nvPr userDrawn="1"/>
        </p:nvSpPr>
        <p:spPr bwMode="auto">
          <a:xfrm>
            <a:off x="9246554" y="4440472"/>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4" name="Freeform 154">
            <a:extLst>
              <a:ext uri="{FF2B5EF4-FFF2-40B4-BE49-F238E27FC236}">
                <a16:creationId xmlns:a16="http://schemas.microsoft.com/office/drawing/2014/main" id="{F05FDF6A-D496-4839-89BA-4BB028A71639}"/>
              </a:ext>
            </a:extLst>
          </p:cNvPr>
          <p:cNvSpPr>
            <a:spLocks noEditPoints="1"/>
          </p:cNvSpPr>
          <p:nvPr userDrawn="1"/>
        </p:nvSpPr>
        <p:spPr bwMode="auto">
          <a:xfrm>
            <a:off x="9832342" y="3653072"/>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5" name="Freeform 155">
            <a:extLst>
              <a:ext uri="{FF2B5EF4-FFF2-40B4-BE49-F238E27FC236}">
                <a16:creationId xmlns:a16="http://schemas.microsoft.com/office/drawing/2014/main" id="{740103EF-F7F0-4361-8EA5-580E720C31EA}"/>
              </a:ext>
            </a:extLst>
          </p:cNvPr>
          <p:cNvSpPr>
            <a:spLocks noEditPoints="1"/>
          </p:cNvSpPr>
          <p:nvPr userDrawn="1"/>
        </p:nvSpPr>
        <p:spPr bwMode="auto">
          <a:xfrm>
            <a:off x="9945054" y="2540235"/>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6" name="Freeform 156">
            <a:extLst>
              <a:ext uri="{FF2B5EF4-FFF2-40B4-BE49-F238E27FC236}">
                <a16:creationId xmlns:a16="http://schemas.microsoft.com/office/drawing/2014/main" id="{54F2984C-5933-450D-A0E1-AC7EED276B5C}"/>
              </a:ext>
            </a:extLst>
          </p:cNvPr>
          <p:cNvSpPr>
            <a:spLocks noEditPoints="1"/>
          </p:cNvSpPr>
          <p:nvPr userDrawn="1"/>
        </p:nvSpPr>
        <p:spPr bwMode="auto">
          <a:xfrm>
            <a:off x="3391854" y="4240447"/>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7" name="Freeform 157">
            <a:extLst>
              <a:ext uri="{FF2B5EF4-FFF2-40B4-BE49-F238E27FC236}">
                <a16:creationId xmlns:a16="http://schemas.microsoft.com/office/drawing/2014/main" id="{39BFB017-074A-4C18-9730-20717AE37921}"/>
              </a:ext>
            </a:extLst>
          </p:cNvPr>
          <p:cNvSpPr>
            <a:spLocks noEditPoints="1"/>
          </p:cNvSpPr>
          <p:nvPr userDrawn="1"/>
        </p:nvSpPr>
        <p:spPr bwMode="auto">
          <a:xfrm>
            <a:off x="6076317" y="4038835"/>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8" name="Freeform 160">
            <a:extLst>
              <a:ext uri="{FF2B5EF4-FFF2-40B4-BE49-F238E27FC236}">
                <a16:creationId xmlns:a16="http://schemas.microsoft.com/office/drawing/2014/main" id="{181C1412-613C-4626-AF10-321AD5459DA4}"/>
              </a:ext>
            </a:extLst>
          </p:cNvPr>
          <p:cNvSpPr>
            <a:spLocks noEditPoints="1"/>
          </p:cNvSpPr>
          <p:nvPr userDrawn="1"/>
        </p:nvSpPr>
        <p:spPr bwMode="auto">
          <a:xfrm>
            <a:off x="5361942" y="4103922"/>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489" name="Group 488">
            <a:extLst>
              <a:ext uri="{FF2B5EF4-FFF2-40B4-BE49-F238E27FC236}">
                <a16:creationId xmlns:a16="http://schemas.microsoft.com/office/drawing/2014/main" id="{BBB53F5B-A6E9-4CDA-8360-8DAFDF506031}"/>
              </a:ext>
            </a:extLst>
          </p:cNvPr>
          <p:cNvGrpSpPr/>
          <p:nvPr userDrawn="1"/>
        </p:nvGrpSpPr>
        <p:grpSpPr>
          <a:xfrm>
            <a:off x="9389429" y="859072"/>
            <a:ext cx="668338" cy="781051"/>
            <a:chOff x="7867650" y="673100"/>
            <a:chExt cx="668338" cy="781051"/>
          </a:xfrm>
        </p:grpSpPr>
        <p:sp>
          <p:nvSpPr>
            <p:cNvPr id="490" name="Freeform 161">
              <a:extLst>
                <a:ext uri="{FF2B5EF4-FFF2-40B4-BE49-F238E27FC236}">
                  <a16:creationId xmlns:a16="http://schemas.microsoft.com/office/drawing/2014/main" id="{31CDF0EE-9537-4B10-BA29-382E52AD7834}"/>
                </a:ext>
              </a:extLst>
            </p:cNvPr>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1" name="Freeform 162">
              <a:extLst>
                <a:ext uri="{FF2B5EF4-FFF2-40B4-BE49-F238E27FC236}">
                  <a16:creationId xmlns:a16="http://schemas.microsoft.com/office/drawing/2014/main" id="{AAD4D485-651A-4B13-8D3C-6DD21DF93EFB}"/>
                </a:ext>
              </a:extLst>
            </p:cNvPr>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2" name="Freeform 163">
              <a:extLst>
                <a:ext uri="{FF2B5EF4-FFF2-40B4-BE49-F238E27FC236}">
                  <a16:creationId xmlns:a16="http://schemas.microsoft.com/office/drawing/2014/main" id="{D49E8A63-06FE-4923-A8A3-ACA8F2E5253C}"/>
                </a:ext>
              </a:extLst>
            </p:cNvPr>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493" name="Freeform 164">
            <a:extLst>
              <a:ext uri="{FF2B5EF4-FFF2-40B4-BE49-F238E27FC236}">
                <a16:creationId xmlns:a16="http://schemas.microsoft.com/office/drawing/2014/main" id="{C70571C0-0CA0-4962-BDEB-C43A24FD254B}"/>
              </a:ext>
            </a:extLst>
          </p:cNvPr>
          <p:cNvSpPr>
            <a:spLocks noEditPoints="1"/>
          </p:cNvSpPr>
          <p:nvPr userDrawn="1"/>
        </p:nvSpPr>
        <p:spPr bwMode="auto">
          <a:xfrm>
            <a:off x="8001954" y="3659422"/>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494" name="Group 493">
            <a:extLst>
              <a:ext uri="{FF2B5EF4-FFF2-40B4-BE49-F238E27FC236}">
                <a16:creationId xmlns:a16="http://schemas.microsoft.com/office/drawing/2014/main" id="{D050C9D3-17DE-4B79-AC69-A89A05F618C0}"/>
              </a:ext>
            </a:extLst>
          </p:cNvPr>
          <p:cNvGrpSpPr/>
          <p:nvPr userDrawn="1"/>
        </p:nvGrpSpPr>
        <p:grpSpPr>
          <a:xfrm>
            <a:off x="10053004" y="4499210"/>
            <a:ext cx="412750" cy="215900"/>
            <a:chOff x="8531225" y="4313238"/>
            <a:chExt cx="412750" cy="215900"/>
          </a:xfrm>
        </p:grpSpPr>
        <p:sp>
          <p:nvSpPr>
            <p:cNvPr id="495" name="Freeform 165">
              <a:extLst>
                <a:ext uri="{FF2B5EF4-FFF2-40B4-BE49-F238E27FC236}">
                  <a16:creationId xmlns:a16="http://schemas.microsoft.com/office/drawing/2014/main" id="{BB3C73B8-EC9B-41D3-87FB-488F6B39AF59}"/>
                </a:ext>
              </a:extLst>
            </p:cNvPr>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6" name="Freeform 166">
              <a:extLst>
                <a:ext uri="{FF2B5EF4-FFF2-40B4-BE49-F238E27FC236}">
                  <a16:creationId xmlns:a16="http://schemas.microsoft.com/office/drawing/2014/main" id="{46D15FAA-B86F-430B-9AFE-B63B218A172E}"/>
                </a:ext>
              </a:extLst>
            </p:cNvPr>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7" name="Freeform 167">
              <a:extLst>
                <a:ext uri="{FF2B5EF4-FFF2-40B4-BE49-F238E27FC236}">
                  <a16:creationId xmlns:a16="http://schemas.microsoft.com/office/drawing/2014/main" id="{F7FB05A8-BC64-44EC-AC96-F506699992D6}"/>
                </a:ext>
              </a:extLst>
            </p:cNvPr>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98" name="Group 497">
            <a:extLst>
              <a:ext uri="{FF2B5EF4-FFF2-40B4-BE49-F238E27FC236}">
                <a16:creationId xmlns:a16="http://schemas.microsoft.com/office/drawing/2014/main" id="{62A3F576-3C22-4430-A8F7-94C036FDA487}"/>
              </a:ext>
            </a:extLst>
          </p:cNvPr>
          <p:cNvGrpSpPr/>
          <p:nvPr userDrawn="1"/>
        </p:nvGrpSpPr>
        <p:grpSpPr>
          <a:xfrm>
            <a:off x="7728904" y="4135672"/>
            <a:ext cx="528638" cy="536576"/>
            <a:chOff x="6207125" y="3949700"/>
            <a:chExt cx="528638" cy="536576"/>
          </a:xfrm>
        </p:grpSpPr>
        <p:sp>
          <p:nvSpPr>
            <p:cNvPr id="499" name="Freeform 168">
              <a:extLst>
                <a:ext uri="{FF2B5EF4-FFF2-40B4-BE49-F238E27FC236}">
                  <a16:creationId xmlns:a16="http://schemas.microsoft.com/office/drawing/2014/main" id="{6951BAF3-BE4A-4714-B77A-157F674CA7C0}"/>
                </a:ext>
              </a:extLst>
            </p:cNvPr>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0" name="Freeform 169">
              <a:extLst>
                <a:ext uri="{FF2B5EF4-FFF2-40B4-BE49-F238E27FC236}">
                  <a16:creationId xmlns:a16="http://schemas.microsoft.com/office/drawing/2014/main" id="{AB2BBD12-157D-4E38-808C-6349FEAAF431}"/>
                </a:ext>
              </a:extLst>
            </p:cNvPr>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501" name="Freeform 170">
            <a:extLst>
              <a:ext uri="{FF2B5EF4-FFF2-40B4-BE49-F238E27FC236}">
                <a16:creationId xmlns:a16="http://schemas.microsoft.com/office/drawing/2014/main" id="{0C371489-D962-4972-A765-9AAB84CA89BC}"/>
              </a:ext>
            </a:extLst>
          </p:cNvPr>
          <p:cNvSpPr>
            <a:spLocks noEditPoints="1"/>
          </p:cNvSpPr>
          <p:nvPr userDrawn="1"/>
        </p:nvSpPr>
        <p:spPr bwMode="auto">
          <a:xfrm>
            <a:off x="5933442" y="4343635"/>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502" name="Group 501">
            <a:extLst>
              <a:ext uri="{FF2B5EF4-FFF2-40B4-BE49-F238E27FC236}">
                <a16:creationId xmlns:a16="http://schemas.microsoft.com/office/drawing/2014/main" id="{8E6AAE27-C8F6-4D10-8B54-FD8EA1B9EB52}"/>
              </a:ext>
            </a:extLst>
          </p:cNvPr>
          <p:cNvGrpSpPr/>
          <p:nvPr userDrawn="1"/>
        </p:nvGrpSpPr>
        <p:grpSpPr>
          <a:xfrm>
            <a:off x="9732329" y="4068997"/>
            <a:ext cx="325438" cy="239713"/>
            <a:chOff x="8210550" y="3883025"/>
            <a:chExt cx="325438" cy="239713"/>
          </a:xfrm>
        </p:grpSpPr>
        <p:sp>
          <p:nvSpPr>
            <p:cNvPr id="503" name="Freeform 171">
              <a:extLst>
                <a:ext uri="{FF2B5EF4-FFF2-40B4-BE49-F238E27FC236}">
                  <a16:creationId xmlns:a16="http://schemas.microsoft.com/office/drawing/2014/main" id="{D5478693-30D7-450C-BC44-1A84D6864CA4}"/>
                </a:ext>
              </a:extLst>
            </p:cNvPr>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4" name="Freeform 172">
              <a:extLst>
                <a:ext uri="{FF2B5EF4-FFF2-40B4-BE49-F238E27FC236}">
                  <a16:creationId xmlns:a16="http://schemas.microsoft.com/office/drawing/2014/main" id="{A15BC8AA-CB24-404A-8134-3833C9760AAA}"/>
                </a:ext>
              </a:extLst>
            </p:cNvPr>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5" name="Freeform 173">
              <a:extLst>
                <a:ext uri="{FF2B5EF4-FFF2-40B4-BE49-F238E27FC236}">
                  <a16:creationId xmlns:a16="http://schemas.microsoft.com/office/drawing/2014/main" id="{FDB20F75-81F5-47B4-9B7C-360C4A72BF99}"/>
                </a:ext>
              </a:extLst>
            </p:cNvPr>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06" name="Group 505">
            <a:extLst>
              <a:ext uri="{FF2B5EF4-FFF2-40B4-BE49-F238E27FC236}">
                <a16:creationId xmlns:a16="http://schemas.microsoft.com/office/drawing/2014/main" id="{94AC57D6-2EC0-4452-9F3A-D6DAE41225AB}"/>
              </a:ext>
            </a:extLst>
          </p:cNvPr>
          <p:cNvGrpSpPr/>
          <p:nvPr userDrawn="1"/>
        </p:nvGrpSpPr>
        <p:grpSpPr>
          <a:xfrm>
            <a:off x="9076692" y="1500422"/>
            <a:ext cx="420687" cy="277813"/>
            <a:chOff x="7554913" y="1314450"/>
            <a:chExt cx="420687" cy="277813"/>
          </a:xfrm>
        </p:grpSpPr>
        <p:sp>
          <p:nvSpPr>
            <p:cNvPr id="507" name="Freeform 174">
              <a:extLst>
                <a:ext uri="{FF2B5EF4-FFF2-40B4-BE49-F238E27FC236}">
                  <a16:creationId xmlns:a16="http://schemas.microsoft.com/office/drawing/2014/main" id="{3295F997-B122-41FE-AAD3-8049BF3AAD4D}"/>
                </a:ext>
              </a:extLst>
            </p:cNvPr>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8" name="Freeform 175">
              <a:extLst>
                <a:ext uri="{FF2B5EF4-FFF2-40B4-BE49-F238E27FC236}">
                  <a16:creationId xmlns:a16="http://schemas.microsoft.com/office/drawing/2014/main" id="{4CE69A47-090E-4098-9AB0-6462CFAB8004}"/>
                </a:ext>
              </a:extLst>
            </p:cNvPr>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9" name="Freeform 176">
              <a:extLst>
                <a:ext uri="{FF2B5EF4-FFF2-40B4-BE49-F238E27FC236}">
                  <a16:creationId xmlns:a16="http://schemas.microsoft.com/office/drawing/2014/main" id="{8BD2E56E-0C95-4B6C-839A-9DF2D6D6EAE8}"/>
                </a:ext>
              </a:extLst>
            </p:cNvPr>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0" name="Freeform 177">
              <a:extLst>
                <a:ext uri="{FF2B5EF4-FFF2-40B4-BE49-F238E27FC236}">
                  <a16:creationId xmlns:a16="http://schemas.microsoft.com/office/drawing/2014/main" id="{F9455FB5-F34F-41CC-A436-7447E7252807}"/>
                </a:ext>
              </a:extLst>
            </p:cNvPr>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511" name="Freeform 178">
            <a:extLst>
              <a:ext uri="{FF2B5EF4-FFF2-40B4-BE49-F238E27FC236}">
                <a16:creationId xmlns:a16="http://schemas.microsoft.com/office/drawing/2014/main" id="{36F347A1-AC60-43B5-B282-68AECE04AC88}"/>
              </a:ext>
            </a:extLst>
          </p:cNvPr>
          <p:cNvSpPr>
            <a:spLocks noEditPoints="1"/>
          </p:cNvSpPr>
          <p:nvPr userDrawn="1"/>
        </p:nvSpPr>
        <p:spPr bwMode="auto">
          <a:xfrm>
            <a:off x="7241542" y="4189647"/>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2" name="Oval 179">
            <a:extLst>
              <a:ext uri="{FF2B5EF4-FFF2-40B4-BE49-F238E27FC236}">
                <a16:creationId xmlns:a16="http://schemas.microsoft.com/office/drawing/2014/main" id="{662AC611-1A9F-4A12-8D61-7EDEA4B03072}"/>
              </a:ext>
            </a:extLst>
          </p:cNvPr>
          <p:cNvSpPr>
            <a:spLocks noChangeArrowheads="1"/>
          </p:cNvSpPr>
          <p:nvPr userDrawn="1"/>
        </p:nvSpPr>
        <p:spPr bwMode="auto">
          <a:xfrm>
            <a:off x="7624129" y="4440472"/>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3" name="Freeform 180">
            <a:extLst>
              <a:ext uri="{FF2B5EF4-FFF2-40B4-BE49-F238E27FC236}">
                <a16:creationId xmlns:a16="http://schemas.microsoft.com/office/drawing/2014/main" id="{608A5BC4-B445-4BE3-B16E-B6033F62A15E}"/>
              </a:ext>
            </a:extLst>
          </p:cNvPr>
          <p:cNvSpPr>
            <a:spLocks noEditPoints="1"/>
          </p:cNvSpPr>
          <p:nvPr userDrawn="1"/>
        </p:nvSpPr>
        <p:spPr bwMode="auto">
          <a:xfrm>
            <a:off x="9133842" y="2535472"/>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514" name="Group 513">
            <a:extLst>
              <a:ext uri="{FF2B5EF4-FFF2-40B4-BE49-F238E27FC236}">
                <a16:creationId xmlns:a16="http://schemas.microsoft.com/office/drawing/2014/main" id="{5116E68C-F950-4A08-80FE-B332E156CCC4}"/>
              </a:ext>
            </a:extLst>
          </p:cNvPr>
          <p:cNvGrpSpPr/>
          <p:nvPr userDrawn="1"/>
        </p:nvGrpSpPr>
        <p:grpSpPr>
          <a:xfrm>
            <a:off x="10003792" y="1203560"/>
            <a:ext cx="520700" cy="498475"/>
            <a:chOff x="8482013" y="1017588"/>
            <a:chExt cx="520700" cy="498475"/>
          </a:xfrm>
        </p:grpSpPr>
        <p:sp>
          <p:nvSpPr>
            <p:cNvPr id="515" name="Oval 181">
              <a:extLst>
                <a:ext uri="{FF2B5EF4-FFF2-40B4-BE49-F238E27FC236}">
                  <a16:creationId xmlns:a16="http://schemas.microsoft.com/office/drawing/2014/main" id="{EC1BF22E-F33C-4B3A-BEFC-6DAB76863593}"/>
                </a:ext>
              </a:extLst>
            </p:cNvPr>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6" name="Freeform 182">
              <a:extLst>
                <a:ext uri="{FF2B5EF4-FFF2-40B4-BE49-F238E27FC236}">
                  <a16:creationId xmlns:a16="http://schemas.microsoft.com/office/drawing/2014/main" id="{9D02CECD-F41C-4E13-97FC-F521035BE907}"/>
                </a:ext>
              </a:extLst>
            </p:cNvPr>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7" name="Oval 183">
              <a:extLst>
                <a:ext uri="{FF2B5EF4-FFF2-40B4-BE49-F238E27FC236}">
                  <a16:creationId xmlns:a16="http://schemas.microsoft.com/office/drawing/2014/main" id="{53992AEF-A85E-49EC-B0A3-BD73B6EDFF02}"/>
                </a:ext>
              </a:extLst>
            </p:cNvPr>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8" name="Oval 184">
              <a:extLst>
                <a:ext uri="{FF2B5EF4-FFF2-40B4-BE49-F238E27FC236}">
                  <a16:creationId xmlns:a16="http://schemas.microsoft.com/office/drawing/2014/main" id="{3A3D8B95-A036-47B1-AA94-AF501F8F08AC}"/>
                </a:ext>
              </a:extLst>
            </p:cNvPr>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9" name="Rectangle 185">
              <a:extLst>
                <a:ext uri="{FF2B5EF4-FFF2-40B4-BE49-F238E27FC236}">
                  <a16:creationId xmlns:a16="http://schemas.microsoft.com/office/drawing/2014/main" id="{9BC560E8-F43C-4C38-8021-C161C5A4458F}"/>
                </a:ext>
              </a:extLst>
            </p:cNvPr>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0" name="Rectangle 186">
              <a:extLst>
                <a:ext uri="{FF2B5EF4-FFF2-40B4-BE49-F238E27FC236}">
                  <a16:creationId xmlns:a16="http://schemas.microsoft.com/office/drawing/2014/main" id="{35AD04AB-9EF8-449F-8744-8B981D22D480}"/>
                </a:ext>
              </a:extLst>
            </p:cNvPr>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1" name="Rectangle 187">
              <a:extLst>
                <a:ext uri="{FF2B5EF4-FFF2-40B4-BE49-F238E27FC236}">
                  <a16:creationId xmlns:a16="http://schemas.microsoft.com/office/drawing/2014/main" id="{5ABE4632-DA14-4E08-9CFE-843E373944D2}"/>
                </a:ext>
              </a:extLst>
            </p:cNvPr>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2" name="Rectangle 188">
              <a:extLst>
                <a:ext uri="{FF2B5EF4-FFF2-40B4-BE49-F238E27FC236}">
                  <a16:creationId xmlns:a16="http://schemas.microsoft.com/office/drawing/2014/main" id="{66AAF69C-41B5-4800-A6D4-51AB592DEF1F}"/>
                </a:ext>
              </a:extLst>
            </p:cNvPr>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3" name="Rectangle 189">
              <a:extLst>
                <a:ext uri="{FF2B5EF4-FFF2-40B4-BE49-F238E27FC236}">
                  <a16:creationId xmlns:a16="http://schemas.microsoft.com/office/drawing/2014/main" id="{290E3680-88FE-4725-9BFE-0EB74B5848A2}"/>
                </a:ext>
              </a:extLst>
            </p:cNvPr>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4" name="Rectangle 190">
              <a:extLst>
                <a:ext uri="{FF2B5EF4-FFF2-40B4-BE49-F238E27FC236}">
                  <a16:creationId xmlns:a16="http://schemas.microsoft.com/office/drawing/2014/main" id="{474CA0B3-3120-4238-B614-194CC7A658CB}"/>
                </a:ext>
              </a:extLst>
            </p:cNvPr>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525" name="Freeform 191">
            <a:extLst>
              <a:ext uri="{FF2B5EF4-FFF2-40B4-BE49-F238E27FC236}">
                <a16:creationId xmlns:a16="http://schemas.microsoft.com/office/drawing/2014/main" id="{90EB7F98-06B8-4F3B-986E-7AE1165BFCAA}"/>
              </a:ext>
            </a:extLst>
          </p:cNvPr>
          <p:cNvSpPr>
            <a:spLocks/>
          </p:cNvSpPr>
          <p:nvPr userDrawn="1"/>
        </p:nvSpPr>
        <p:spPr bwMode="auto">
          <a:xfrm>
            <a:off x="5036504" y="3761022"/>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6" name="Freeform 192">
            <a:extLst>
              <a:ext uri="{FF2B5EF4-FFF2-40B4-BE49-F238E27FC236}">
                <a16:creationId xmlns:a16="http://schemas.microsoft.com/office/drawing/2014/main" id="{F69E09F4-B867-488C-8A81-6231F6FA8EFB}"/>
              </a:ext>
            </a:extLst>
          </p:cNvPr>
          <p:cNvSpPr>
            <a:spLocks/>
          </p:cNvSpPr>
          <p:nvPr userDrawn="1"/>
        </p:nvSpPr>
        <p:spPr bwMode="auto">
          <a:xfrm>
            <a:off x="5515929" y="3443522"/>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527" name="Group 526">
            <a:extLst>
              <a:ext uri="{FF2B5EF4-FFF2-40B4-BE49-F238E27FC236}">
                <a16:creationId xmlns:a16="http://schemas.microsoft.com/office/drawing/2014/main" id="{3D4D44ED-DF84-42BF-9C71-A30699013F37}"/>
              </a:ext>
            </a:extLst>
          </p:cNvPr>
          <p:cNvGrpSpPr/>
          <p:nvPr userDrawn="1"/>
        </p:nvGrpSpPr>
        <p:grpSpPr>
          <a:xfrm>
            <a:off x="9254492" y="3737210"/>
            <a:ext cx="342900" cy="301625"/>
            <a:chOff x="7732713" y="3551238"/>
            <a:chExt cx="342900" cy="301625"/>
          </a:xfrm>
        </p:grpSpPr>
        <p:sp>
          <p:nvSpPr>
            <p:cNvPr id="528" name="Freeform 193">
              <a:extLst>
                <a:ext uri="{FF2B5EF4-FFF2-40B4-BE49-F238E27FC236}">
                  <a16:creationId xmlns:a16="http://schemas.microsoft.com/office/drawing/2014/main" id="{50A7353C-32C1-4258-B436-8797D8AF87A0}"/>
                </a:ext>
              </a:extLst>
            </p:cNvPr>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9" name="Oval 194">
              <a:extLst>
                <a:ext uri="{FF2B5EF4-FFF2-40B4-BE49-F238E27FC236}">
                  <a16:creationId xmlns:a16="http://schemas.microsoft.com/office/drawing/2014/main" id="{1BB6A4EC-E172-499F-B7BA-708774EC717E}"/>
                </a:ext>
              </a:extLst>
            </p:cNvPr>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0" name="Oval 195">
              <a:extLst>
                <a:ext uri="{FF2B5EF4-FFF2-40B4-BE49-F238E27FC236}">
                  <a16:creationId xmlns:a16="http://schemas.microsoft.com/office/drawing/2014/main" id="{6F97522D-94E4-4579-8BDD-099EBDE3EB62}"/>
                </a:ext>
              </a:extLst>
            </p:cNvPr>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531" name="Freeform 196">
            <a:extLst>
              <a:ext uri="{FF2B5EF4-FFF2-40B4-BE49-F238E27FC236}">
                <a16:creationId xmlns:a16="http://schemas.microsoft.com/office/drawing/2014/main" id="{43F12576-E48C-412B-9756-08ADF75F5B6A}"/>
              </a:ext>
            </a:extLst>
          </p:cNvPr>
          <p:cNvSpPr>
            <a:spLocks noEditPoints="1"/>
          </p:cNvSpPr>
          <p:nvPr userDrawn="1"/>
        </p:nvSpPr>
        <p:spPr bwMode="auto">
          <a:xfrm>
            <a:off x="9972042" y="1944922"/>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2" name="Freeform 197">
            <a:extLst>
              <a:ext uri="{FF2B5EF4-FFF2-40B4-BE49-F238E27FC236}">
                <a16:creationId xmlns:a16="http://schemas.microsoft.com/office/drawing/2014/main" id="{4340F2D2-2DE4-4415-8C51-59319167D464}"/>
              </a:ext>
            </a:extLst>
          </p:cNvPr>
          <p:cNvSpPr>
            <a:spLocks/>
          </p:cNvSpPr>
          <p:nvPr userDrawn="1"/>
        </p:nvSpPr>
        <p:spPr bwMode="auto">
          <a:xfrm>
            <a:off x="4299904" y="3830872"/>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3" name="Freeform 198">
            <a:extLst>
              <a:ext uri="{FF2B5EF4-FFF2-40B4-BE49-F238E27FC236}">
                <a16:creationId xmlns:a16="http://schemas.microsoft.com/office/drawing/2014/main" id="{2FF01980-9AFA-446F-8836-C5F5BB1EDFFD}"/>
              </a:ext>
            </a:extLst>
          </p:cNvPr>
          <p:cNvSpPr>
            <a:spLocks/>
          </p:cNvSpPr>
          <p:nvPr userDrawn="1"/>
        </p:nvSpPr>
        <p:spPr bwMode="auto">
          <a:xfrm>
            <a:off x="4491992" y="4046772"/>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534" name="Group 533">
            <a:extLst>
              <a:ext uri="{FF2B5EF4-FFF2-40B4-BE49-F238E27FC236}">
                <a16:creationId xmlns:a16="http://schemas.microsoft.com/office/drawing/2014/main" id="{532E0CA8-BCF3-4654-84BC-501400776C92}"/>
              </a:ext>
            </a:extLst>
          </p:cNvPr>
          <p:cNvGrpSpPr/>
          <p:nvPr userDrawn="1"/>
        </p:nvGrpSpPr>
        <p:grpSpPr>
          <a:xfrm>
            <a:off x="5858829" y="3567347"/>
            <a:ext cx="487363" cy="339725"/>
            <a:chOff x="4337050" y="3381375"/>
            <a:chExt cx="487363" cy="339725"/>
          </a:xfrm>
        </p:grpSpPr>
        <p:sp>
          <p:nvSpPr>
            <p:cNvPr id="535" name="Freeform 199">
              <a:extLst>
                <a:ext uri="{FF2B5EF4-FFF2-40B4-BE49-F238E27FC236}">
                  <a16:creationId xmlns:a16="http://schemas.microsoft.com/office/drawing/2014/main" id="{1E4D9BFC-8E5B-4ECF-A0B0-9937511AA057}"/>
                </a:ext>
              </a:extLst>
            </p:cNvPr>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6" name="Freeform 200">
              <a:extLst>
                <a:ext uri="{FF2B5EF4-FFF2-40B4-BE49-F238E27FC236}">
                  <a16:creationId xmlns:a16="http://schemas.microsoft.com/office/drawing/2014/main" id="{2B66B807-E6EC-4968-805D-C369F6E78167}"/>
                </a:ext>
              </a:extLst>
            </p:cNvPr>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37" name="Group 536">
            <a:extLst>
              <a:ext uri="{FF2B5EF4-FFF2-40B4-BE49-F238E27FC236}">
                <a16:creationId xmlns:a16="http://schemas.microsoft.com/office/drawing/2014/main" id="{5C951B32-48BE-417B-BAB7-33F8C038425F}"/>
              </a:ext>
            </a:extLst>
          </p:cNvPr>
          <p:cNvGrpSpPr/>
          <p:nvPr userDrawn="1"/>
        </p:nvGrpSpPr>
        <p:grpSpPr>
          <a:xfrm>
            <a:off x="9195754" y="3111735"/>
            <a:ext cx="606425" cy="506413"/>
            <a:chOff x="7673975" y="2925763"/>
            <a:chExt cx="606425" cy="506413"/>
          </a:xfrm>
        </p:grpSpPr>
        <p:sp>
          <p:nvSpPr>
            <p:cNvPr id="538" name="Rectangle 201">
              <a:extLst>
                <a:ext uri="{FF2B5EF4-FFF2-40B4-BE49-F238E27FC236}">
                  <a16:creationId xmlns:a16="http://schemas.microsoft.com/office/drawing/2014/main" id="{46AC4EE7-681B-4CFA-B660-4637B4BE495A}"/>
                </a:ext>
              </a:extLst>
            </p:cNvPr>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9" name="Rectangle 202">
              <a:extLst>
                <a:ext uri="{FF2B5EF4-FFF2-40B4-BE49-F238E27FC236}">
                  <a16:creationId xmlns:a16="http://schemas.microsoft.com/office/drawing/2014/main" id="{DF2FC58E-606B-4C69-ACEC-63FC27291743}"/>
                </a:ext>
              </a:extLst>
            </p:cNvPr>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0" name="Rectangle 203">
              <a:extLst>
                <a:ext uri="{FF2B5EF4-FFF2-40B4-BE49-F238E27FC236}">
                  <a16:creationId xmlns:a16="http://schemas.microsoft.com/office/drawing/2014/main" id="{1EFDC647-C081-494F-B86A-B944498994F8}"/>
                </a:ext>
              </a:extLst>
            </p:cNvPr>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1" name="Freeform 204">
              <a:extLst>
                <a:ext uri="{FF2B5EF4-FFF2-40B4-BE49-F238E27FC236}">
                  <a16:creationId xmlns:a16="http://schemas.microsoft.com/office/drawing/2014/main" id="{9FC3EE1F-FC92-4DED-ADEA-805CF6BEC48D}"/>
                </a:ext>
              </a:extLst>
            </p:cNvPr>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2" name="Freeform 206">
              <a:extLst>
                <a:ext uri="{FF2B5EF4-FFF2-40B4-BE49-F238E27FC236}">
                  <a16:creationId xmlns:a16="http://schemas.microsoft.com/office/drawing/2014/main" id="{D9632EEA-361F-4410-A2EE-3B8A92502A46}"/>
                </a:ext>
              </a:extLst>
            </p:cNvPr>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43" name="Group 542">
            <a:extLst>
              <a:ext uri="{FF2B5EF4-FFF2-40B4-BE49-F238E27FC236}">
                <a16:creationId xmlns:a16="http://schemas.microsoft.com/office/drawing/2014/main" id="{02BCB30B-82EB-40DA-ABD9-DA4BDF1F8A63}"/>
              </a:ext>
            </a:extLst>
          </p:cNvPr>
          <p:cNvGrpSpPr/>
          <p:nvPr userDrawn="1"/>
        </p:nvGrpSpPr>
        <p:grpSpPr>
          <a:xfrm>
            <a:off x="9357679" y="1963972"/>
            <a:ext cx="474663" cy="490538"/>
            <a:chOff x="7835900" y="1778000"/>
            <a:chExt cx="474663" cy="490538"/>
          </a:xfrm>
        </p:grpSpPr>
        <p:sp>
          <p:nvSpPr>
            <p:cNvPr id="544" name="Freeform 207">
              <a:extLst>
                <a:ext uri="{FF2B5EF4-FFF2-40B4-BE49-F238E27FC236}">
                  <a16:creationId xmlns:a16="http://schemas.microsoft.com/office/drawing/2014/main" id="{72643E17-38E5-4F3A-8E8D-35FD898362EA}"/>
                </a:ext>
              </a:extLst>
            </p:cNvPr>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5" name="Freeform 208">
              <a:extLst>
                <a:ext uri="{FF2B5EF4-FFF2-40B4-BE49-F238E27FC236}">
                  <a16:creationId xmlns:a16="http://schemas.microsoft.com/office/drawing/2014/main" id="{6D51358A-5BC6-47D3-8496-F7D943E33EF5}"/>
                </a:ext>
              </a:extLst>
            </p:cNvPr>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46" name="Group 545">
            <a:extLst>
              <a:ext uri="{FF2B5EF4-FFF2-40B4-BE49-F238E27FC236}">
                <a16:creationId xmlns:a16="http://schemas.microsoft.com/office/drawing/2014/main" id="{AD03EE64-8C0E-430B-8218-14DDDD6AEE7F}"/>
              </a:ext>
            </a:extLst>
          </p:cNvPr>
          <p:cNvGrpSpPr/>
          <p:nvPr userDrawn="1"/>
        </p:nvGrpSpPr>
        <p:grpSpPr>
          <a:xfrm>
            <a:off x="8249604" y="1470260"/>
            <a:ext cx="587375" cy="382587"/>
            <a:chOff x="6727825" y="1284288"/>
            <a:chExt cx="587375" cy="382587"/>
          </a:xfrm>
        </p:grpSpPr>
        <p:sp>
          <p:nvSpPr>
            <p:cNvPr id="547" name="Oval 209">
              <a:extLst>
                <a:ext uri="{FF2B5EF4-FFF2-40B4-BE49-F238E27FC236}">
                  <a16:creationId xmlns:a16="http://schemas.microsoft.com/office/drawing/2014/main" id="{ABC058CB-39DC-401B-8007-12DF567F930D}"/>
                </a:ext>
              </a:extLst>
            </p:cNvPr>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8" name="Oval 210">
              <a:extLst>
                <a:ext uri="{FF2B5EF4-FFF2-40B4-BE49-F238E27FC236}">
                  <a16:creationId xmlns:a16="http://schemas.microsoft.com/office/drawing/2014/main" id="{B95BE14F-B8F8-402D-85F5-6AF0BA208D8B}"/>
                </a:ext>
              </a:extLst>
            </p:cNvPr>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9" name="Oval 211">
              <a:extLst>
                <a:ext uri="{FF2B5EF4-FFF2-40B4-BE49-F238E27FC236}">
                  <a16:creationId xmlns:a16="http://schemas.microsoft.com/office/drawing/2014/main" id="{C003B037-9745-485B-976E-6A0CFC41ABB3}"/>
                </a:ext>
              </a:extLst>
            </p:cNvPr>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0" name="Freeform 212">
              <a:extLst>
                <a:ext uri="{FF2B5EF4-FFF2-40B4-BE49-F238E27FC236}">
                  <a16:creationId xmlns:a16="http://schemas.microsoft.com/office/drawing/2014/main" id="{83A066EB-5987-4E47-AE60-4CAE3A797F67}"/>
                </a:ext>
              </a:extLst>
            </p:cNvPr>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51" name="Group 550">
            <a:extLst>
              <a:ext uri="{FF2B5EF4-FFF2-40B4-BE49-F238E27FC236}">
                <a16:creationId xmlns:a16="http://schemas.microsoft.com/office/drawing/2014/main" id="{6E5873AC-B9A0-42B0-A5A0-8E4BCF924514}"/>
              </a:ext>
            </a:extLst>
          </p:cNvPr>
          <p:cNvGrpSpPr/>
          <p:nvPr userDrawn="1"/>
        </p:nvGrpSpPr>
        <p:grpSpPr>
          <a:xfrm>
            <a:off x="6770054" y="4068997"/>
            <a:ext cx="309563" cy="309563"/>
            <a:chOff x="5248275" y="3883025"/>
            <a:chExt cx="309563" cy="309563"/>
          </a:xfrm>
        </p:grpSpPr>
        <p:sp>
          <p:nvSpPr>
            <p:cNvPr id="552" name="Freeform 213">
              <a:extLst>
                <a:ext uri="{FF2B5EF4-FFF2-40B4-BE49-F238E27FC236}">
                  <a16:creationId xmlns:a16="http://schemas.microsoft.com/office/drawing/2014/main" id="{791B519D-3F9A-444A-A0FD-2CADCECD6A11}"/>
                </a:ext>
              </a:extLst>
            </p:cNvPr>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3" name="Freeform 214">
              <a:extLst>
                <a:ext uri="{FF2B5EF4-FFF2-40B4-BE49-F238E27FC236}">
                  <a16:creationId xmlns:a16="http://schemas.microsoft.com/office/drawing/2014/main" id="{898D3F78-68A2-4586-B013-9922F0CB0D3C}"/>
                </a:ext>
              </a:extLst>
            </p:cNvPr>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4" name="Freeform 215">
              <a:extLst>
                <a:ext uri="{FF2B5EF4-FFF2-40B4-BE49-F238E27FC236}">
                  <a16:creationId xmlns:a16="http://schemas.microsoft.com/office/drawing/2014/main" id="{3D5B3C2B-E8E1-468E-A4D2-98D6EA2FD35A}"/>
                </a:ext>
              </a:extLst>
            </p:cNvPr>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5" name="Freeform 216">
              <a:extLst>
                <a:ext uri="{FF2B5EF4-FFF2-40B4-BE49-F238E27FC236}">
                  <a16:creationId xmlns:a16="http://schemas.microsoft.com/office/drawing/2014/main" id="{B0FFFA94-7B45-4A41-8B71-4C824B3D2394}"/>
                </a:ext>
              </a:extLst>
            </p:cNvPr>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6" name="Freeform 217">
              <a:extLst>
                <a:ext uri="{FF2B5EF4-FFF2-40B4-BE49-F238E27FC236}">
                  <a16:creationId xmlns:a16="http://schemas.microsoft.com/office/drawing/2014/main" id="{1E1CB844-7191-4ED6-8F7E-65CA726C402E}"/>
                </a:ext>
              </a:extLst>
            </p:cNvPr>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7" name="Freeform 218">
              <a:extLst>
                <a:ext uri="{FF2B5EF4-FFF2-40B4-BE49-F238E27FC236}">
                  <a16:creationId xmlns:a16="http://schemas.microsoft.com/office/drawing/2014/main" id="{26CB0B90-26CA-412D-8E39-28A6D2E0EEE7}"/>
                </a:ext>
              </a:extLst>
            </p:cNvPr>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8" name="Freeform 219">
              <a:extLst>
                <a:ext uri="{FF2B5EF4-FFF2-40B4-BE49-F238E27FC236}">
                  <a16:creationId xmlns:a16="http://schemas.microsoft.com/office/drawing/2014/main" id="{066EF3F5-5E4E-47AD-B68C-D15BF96638F4}"/>
                </a:ext>
              </a:extLst>
            </p:cNvPr>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59" name="Group 558">
            <a:extLst>
              <a:ext uri="{FF2B5EF4-FFF2-40B4-BE49-F238E27FC236}">
                <a16:creationId xmlns:a16="http://schemas.microsoft.com/office/drawing/2014/main" id="{2A3D4B8E-54EC-4ACD-B5F7-EB3E130D61C9}"/>
              </a:ext>
            </a:extLst>
          </p:cNvPr>
          <p:cNvGrpSpPr/>
          <p:nvPr userDrawn="1"/>
        </p:nvGrpSpPr>
        <p:grpSpPr>
          <a:xfrm>
            <a:off x="6562092" y="4478572"/>
            <a:ext cx="220663" cy="258763"/>
            <a:chOff x="5040313" y="4292600"/>
            <a:chExt cx="220663" cy="258763"/>
          </a:xfrm>
        </p:grpSpPr>
        <p:sp>
          <p:nvSpPr>
            <p:cNvPr id="560" name="Freeform 220">
              <a:extLst>
                <a:ext uri="{FF2B5EF4-FFF2-40B4-BE49-F238E27FC236}">
                  <a16:creationId xmlns:a16="http://schemas.microsoft.com/office/drawing/2014/main" id="{382887DC-7F2B-42B1-B692-E76A64EE6B2A}"/>
                </a:ext>
              </a:extLst>
            </p:cNvPr>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1" name="Freeform 221">
              <a:extLst>
                <a:ext uri="{FF2B5EF4-FFF2-40B4-BE49-F238E27FC236}">
                  <a16:creationId xmlns:a16="http://schemas.microsoft.com/office/drawing/2014/main" id="{F0E3FCD4-CF7A-4687-B4AD-BEF06333956E}"/>
                </a:ext>
              </a:extLst>
            </p:cNvPr>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62" name="Group 561">
            <a:extLst>
              <a:ext uri="{FF2B5EF4-FFF2-40B4-BE49-F238E27FC236}">
                <a16:creationId xmlns:a16="http://schemas.microsoft.com/office/drawing/2014/main" id="{F3F48238-BBF4-433B-A144-F141271901EB}"/>
              </a:ext>
            </a:extLst>
          </p:cNvPr>
          <p:cNvGrpSpPr/>
          <p:nvPr userDrawn="1"/>
        </p:nvGrpSpPr>
        <p:grpSpPr>
          <a:xfrm>
            <a:off x="8284529" y="2119547"/>
            <a:ext cx="409576" cy="593725"/>
            <a:chOff x="6762750" y="1933575"/>
            <a:chExt cx="409576" cy="593725"/>
          </a:xfrm>
        </p:grpSpPr>
        <p:sp>
          <p:nvSpPr>
            <p:cNvPr id="563" name="Rectangle 222">
              <a:extLst>
                <a:ext uri="{FF2B5EF4-FFF2-40B4-BE49-F238E27FC236}">
                  <a16:creationId xmlns:a16="http://schemas.microsoft.com/office/drawing/2014/main" id="{C038FBBE-B2F8-415D-9BFA-F16F501AD222}"/>
                </a:ext>
              </a:extLst>
            </p:cNvPr>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4" name="Freeform 223">
              <a:extLst>
                <a:ext uri="{FF2B5EF4-FFF2-40B4-BE49-F238E27FC236}">
                  <a16:creationId xmlns:a16="http://schemas.microsoft.com/office/drawing/2014/main" id="{AB9C548F-28E8-4CA6-98F9-AC524C34AA64}"/>
                </a:ext>
              </a:extLst>
            </p:cNvPr>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5" name="Freeform 224">
              <a:extLst>
                <a:ext uri="{FF2B5EF4-FFF2-40B4-BE49-F238E27FC236}">
                  <a16:creationId xmlns:a16="http://schemas.microsoft.com/office/drawing/2014/main" id="{15125F9B-BB10-49B1-8889-802317DAD2CE}"/>
                </a:ext>
              </a:extLst>
            </p:cNvPr>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6" name="Rectangle 225">
              <a:extLst>
                <a:ext uri="{FF2B5EF4-FFF2-40B4-BE49-F238E27FC236}">
                  <a16:creationId xmlns:a16="http://schemas.microsoft.com/office/drawing/2014/main" id="{836D207B-6A6D-4505-9226-76802377A38A}"/>
                </a:ext>
              </a:extLst>
            </p:cNvPr>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7" name="Freeform 226">
              <a:extLst>
                <a:ext uri="{FF2B5EF4-FFF2-40B4-BE49-F238E27FC236}">
                  <a16:creationId xmlns:a16="http://schemas.microsoft.com/office/drawing/2014/main" id="{7DD8F258-8B0F-4EE5-B293-9AD25FC8858A}"/>
                </a:ext>
              </a:extLst>
            </p:cNvPr>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8" name="Freeform 227">
              <a:extLst>
                <a:ext uri="{FF2B5EF4-FFF2-40B4-BE49-F238E27FC236}">
                  <a16:creationId xmlns:a16="http://schemas.microsoft.com/office/drawing/2014/main" id="{11C5C696-7143-4CAA-91C8-5B15F82846BF}"/>
                </a:ext>
              </a:extLst>
            </p:cNvPr>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9" name="Freeform 228">
              <a:extLst>
                <a:ext uri="{FF2B5EF4-FFF2-40B4-BE49-F238E27FC236}">
                  <a16:creationId xmlns:a16="http://schemas.microsoft.com/office/drawing/2014/main" id="{16AF8D2E-5CC0-4EB9-B129-802A826C5844}"/>
                </a:ext>
              </a:extLst>
            </p:cNvPr>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570" name="Freeform 229">
            <a:extLst>
              <a:ext uri="{FF2B5EF4-FFF2-40B4-BE49-F238E27FC236}">
                <a16:creationId xmlns:a16="http://schemas.microsoft.com/office/drawing/2014/main" id="{1B351BF0-477B-4086-BE09-84384054754B}"/>
              </a:ext>
            </a:extLst>
          </p:cNvPr>
          <p:cNvSpPr>
            <a:spLocks noEditPoints="1"/>
          </p:cNvSpPr>
          <p:nvPr userDrawn="1"/>
        </p:nvSpPr>
        <p:spPr bwMode="auto">
          <a:xfrm>
            <a:off x="8427404" y="3564172"/>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571" name="Group 570">
            <a:extLst>
              <a:ext uri="{FF2B5EF4-FFF2-40B4-BE49-F238E27FC236}">
                <a16:creationId xmlns:a16="http://schemas.microsoft.com/office/drawing/2014/main" id="{7245180B-D13D-4397-AE37-D0B74CE08959}"/>
              </a:ext>
            </a:extLst>
          </p:cNvPr>
          <p:cNvGrpSpPr/>
          <p:nvPr userDrawn="1"/>
        </p:nvGrpSpPr>
        <p:grpSpPr>
          <a:xfrm>
            <a:off x="8238492" y="2852972"/>
            <a:ext cx="417512" cy="587375"/>
            <a:chOff x="6716713" y="2667000"/>
            <a:chExt cx="417512" cy="587375"/>
          </a:xfrm>
        </p:grpSpPr>
        <p:sp>
          <p:nvSpPr>
            <p:cNvPr id="572" name="Freeform 158">
              <a:extLst>
                <a:ext uri="{FF2B5EF4-FFF2-40B4-BE49-F238E27FC236}">
                  <a16:creationId xmlns:a16="http://schemas.microsoft.com/office/drawing/2014/main" id="{12038BB5-5E2A-485E-BC8E-912F080D28DE}"/>
                </a:ext>
              </a:extLst>
            </p:cNvPr>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3" name="Oval 159">
              <a:extLst>
                <a:ext uri="{FF2B5EF4-FFF2-40B4-BE49-F238E27FC236}">
                  <a16:creationId xmlns:a16="http://schemas.microsoft.com/office/drawing/2014/main" id="{9D44B3DE-34BB-48BB-99DC-C78C65C67A9E}"/>
                </a:ext>
              </a:extLst>
            </p:cNvPr>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4" name="Freeform 230">
              <a:extLst>
                <a:ext uri="{FF2B5EF4-FFF2-40B4-BE49-F238E27FC236}">
                  <a16:creationId xmlns:a16="http://schemas.microsoft.com/office/drawing/2014/main" id="{6692D582-F42C-439E-BBC8-815A2DB6D04F}"/>
                </a:ext>
              </a:extLst>
            </p:cNvPr>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75" name="Group 574">
            <a:extLst>
              <a:ext uri="{FF2B5EF4-FFF2-40B4-BE49-F238E27FC236}">
                <a16:creationId xmlns:a16="http://schemas.microsoft.com/office/drawing/2014/main" id="{67655664-7E38-4834-87D9-6DE36A56E265}"/>
              </a:ext>
            </a:extLst>
          </p:cNvPr>
          <p:cNvGrpSpPr/>
          <p:nvPr userDrawn="1"/>
        </p:nvGrpSpPr>
        <p:grpSpPr>
          <a:xfrm>
            <a:off x="8227379" y="967022"/>
            <a:ext cx="469901" cy="339726"/>
            <a:chOff x="6705600" y="781050"/>
            <a:chExt cx="469901" cy="339726"/>
          </a:xfrm>
        </p:grpSpPr>
        <p:sp>
          <p:nvSpPr>
            <p:cNvPr id="576" name="Freeform 231">
              <a:extLst>
                <a:ext uri="{FF2B5EF4-FFF2-40B4-BE49-F238E27FC236}">
                  <a16:creationId xmlns:a16="http://schemas.microsoft.com/office/drawing/2014/main" id="{369A3E38-B55F-4BFB-AB95-C62F04C78533}"/>
                </a:ext>
              </a:extLst>
            </p:cNvPr>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7" name="Freeform 232">
              <a:extLst>
                <a:ext uri="{FF2B5EF4-FFF2-40B4-BE49-F238E27FC236}">
                  <a16:creationId xmlns:a16="http://schemas.microsoft.com/office/drawing/2014/main" id="{F9EFF7B6-7E7A-4806-9CA5-775A0E1F9EC0}"/>
                </a:ext>
              </a:extLst>
            </p:cNvPr>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8" name="Freeform 233">
              <a:extLst>
                <a:ext uri="{FF2B5EF4-FFF2-40B4-BE49-F238E27FC236}">
                  <a16:creationId xmlns:a16="http://schemas.microsoft.com/office/drawing/2014/main" id="{7B6B7625-3A9C-44F9-8738-C83DE92462A4}"/>
                </a:ext>
              </a:extLst>
            </p:cNvPr>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9" name="Freeform 234">
              <a:extLst>
                <a:ext uri="{FF2B5EF4-FFF2-40B4-BE49-F238E27FC236}">
                  <a16:creationId xmlns:a16="http://schemas.microsoft.com/office/drawing/2014/main" id="{2FEFE104-4441-4756-9D66-3D6BFBD14662}"/>
                </a:ext>
              </a:extLst>
            </p:cNvPr>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0" name="Freeform 235">
              <a:extLst>
                <a:ext uri="{FF2B5EF4-FFF2-40B4-BE49-F238E27FC236}">
                  <a16:creationId xmlns:a16="http://schemas.microsoft.com/office/drawing/2014/main" id="{D2BAB287-8689-4FD3-8247-F5D7EFD69556}"/>
                </a:ext>
              </a:extLst>
            </p:cNvPr>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1" name="Freeform 236">
              <a:extLst>
                <a:ext uri="{FF2B5EF4-FFF2-40B4-BE49-F238E27FC236}">
                  <a16:creationId xmlns:a16="http://schemas.microsoft.com/office/drawing/2014/main" id="{F6003AFB-7BA3-471D-A2D2-30AA08DB6F30}"/>
                </a:ext>
              </a:extLst>
            </p:cNvPr>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2" name="Freeform 237">
              <a:extLst>
                <a:ext uri="{FF2B5EF4-FFF2-40B4-BE49-F238E27FC236}">
                  <a16:creationId xmlns:a16="http://schemas.microsoft.com/office/drawing/2014/main" id="{0AB6404E-8996-4060-8907-810EBFED74CF}"/>
                </a:ext>
              </a:extLst>
            </p:cNvPr>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3" name="Freeform 238">
              <a:extLst>
                <a:ext uri="{FF2B5EF4-FFF2-40B4-BE49-F238E27FC236}">
                  <a16:creationId xmlns:a16="http://schemas.microsoft.com/office/drawing/2014/main" id="{6F61CC71-D078-4E9B-9D13-754791E98392}"/>
                </a:ext>
              </a:extLst>
            </p:cNvPr>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4" name="Freeform 239">
              <a:extLst>
                <a:ext uri="{FF2B5EF4-FFF2-40B4-BE49-F238E27FC236}">
                  <a16:creationId xmlns:a16="http://schemas.microsoft.com/office/drawing/2014/main" id="{8FF85BB4-CE22-45B6-AFF7-743FEAAEA822}"/>
                </a:ext>
              </a:extLst>
            </p:cNvPr>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5" name="Freeform 240">
              <a:extLst>
                <a:ext uri="{FF2B5EF4-FFF2-40B4-BE49-F238E27FC236}">
                  <a16:creationId xmlns:a16="http://schemas.microsoft.com/office/drawing/2014/main" id="{067E0741-9DBF-43EF-A9B4-EB100AE537F8}"/>
                </a:ext>
              </a:extLst>
            </p:cNvPr>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6" name="Freeform 241">
              <a:extLst>
                <a:ext uri="{FF2B5EF4-FFF2-40B4-BE49-F238E27FC236}">
                  <a16:creationId xmlns:a16="http://schemas.microsoft.com/office/drawing/2014/main" id="{C346BBE4-3823-4B3E-B040-CD8871B51A3A}"/>
                </a:ext>
              </a:extLst>
            </p:cNvPr>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7" name="Freeform 242">
              <a:extLst>
                <a:ext uri="{FF2B5EF4-FFF2-40B4-BE49-F238E27FC236}">
                  <a16:creationId xmlns:a16="http://schemas.microsoft.com/office/drawing/2014/main" id="{7BB25A6C-74CE-41E7-81FC-43A09286865F}"/>
                </a:ext>
              </a:extLst>
            </p:cNvPr>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8" name="Freeform 243">
              <a:extLst>
                <a:ext uri="{FF2B5EF4-FFF2-40B4-BE49-F238E27FC236}">
                  <a16:creationId xmlns:a16="http://schemas.microsoft.com/office/drawing/2014/main" id="{D80FD704-E08E-43C5-8CC3-1D129F9B3B8D}"/>
                </a:ext>
              </a:extLst>
            </p:cNvPr>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9" name="Freeform 244">
              <a:extLst>
                <a:ext uri="{FF2B5EF4-FFF2-40B4-BE49-F238E27FC236}">
                  <a16:creationId xmlns:a16="http://schemas.microsoft.com/office/drawing/2014/main" id="{07D5EF17-C40B-4E79-B443-1119CF7512FA}"/>
                </a:ext>
              </a:extLst>
            </p:cNvPr>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90" name="Freeform 245">
              <a:extLst>
                <a:ext uri="{FF2B5EF4-FFF2-40B4-BE49-F238E27FC236}">
                  <a16:creationId xmlns:a16="http://schemas.microsoft.com/office/drawing/2014/main" id="{483F5068-0772-47FC-903B-8EBE7A34B0F2}"/>
                </a:ext>
              </a:extLst>
            </p:cNvPr>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91" name="Freeform 246">
              <a:extLst>
                <a:ext uri="{FF2B5EF4-FFF2-40B4-BE49-F238E27FC236}">
                  <a16:creationId xmlns:a16="http://schemas.microsoft.com/office/drawing/2014/main" id="{4620D790-340A-45F8-87E4-EE61EFC7ED4D}"/>
                </a:ext>
              </a:extLst>
            </p:cNvPr>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92" name="Freeform 247">
              <a:extLst>
                <a:ext uri="{FF2B5EF4-FFF2-40B4-BE49-F238E27FC236}">
                  <a16:creationId xmlns:a16="http://schemas.microsoft.com/office/drawing/2014/main" id="{5C380E67-DF8B-4E83-9121-9210B7F63812}"/>
                </a:ext>
              </a:extLst>
            </p:cNvPr>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93" name="Freeform 248">
              <a:extLst>
                <a:ext uri="{FF2B5EF4-FFF2-40B4-BE49-F238E27FC236}">
                  <a16:creationId xmlns:a16="http://schemas.microsoft.com/office/drawing/2014/main" id="{82E009F5-E0E8-4F09-B1CD-D0E0C8D3B62F}"/>
                </a:ext>
              </a:extLst>
            </p:cNvPr>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94" name="Freeform 249">
              <a:extLst>
                <a:ext uri="{FF2B5EF4-FFF2-40B4-BE49-F238E27FC236}">
                  <a16:creationId xmlns:a16="http://schemas.microsoft.com/office/drawing/2014/main" id="{78E1CD5C-F0B7-4EC5-B32A-E7FE09C05672}"/>
                </a:ext>
              </a:extLst>
            </p:cNvPr>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95" name="Freeform 250">
              <a:extLst>
                <a:ext uri="{FF2B5EF4-FFF2-40B4-BE49-F238E27FC236}">
                  <a16:creationId xmlns:a16="http://schemas.microsoft.com/office/drawing/2014/main" id="{F79E4DA1-8307-430B-8285-448D8B8DF3A4}"/>
                </a:ext>
              </a:extLst>
            </p:cNvPr>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96" name="Freeform 251">
              <a:extLst>
                <a:ext uri="{FF2B5EF4-FFF2-40B4-BE49-F238E27FC236}">
                  <a16:creationId xmlns:a16="http://schemas.microsoft.com/office/drawing/2014/main" id="{50D0CEBF-85B4-47ED-98B9-B55174B9C230}"/>
                </a:ext>
              </a:extLst>
            </p:cNvPr>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97" name="Freeform 252">
              <a:extLst>
                <a:ext uri="{FF2B5EF4-FFF2-40B4-BE49-F238E27FC236}">
                  <a16:creationId xmlns:a16="http://schemas.microsoft.com/office/drawing/2014/main" id="{4BB825FF-80EC-42CC-97A5-993D186653AA}"/>
                </a:ext>
              </a:extLst>
            </p:cNvPr>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98" name="Freeform 253">
              <a:extLst>
                <a:ext uri="{FF2B5EF4-FFF2-40B4-BE49-F238E27FC236}">
                  <a16:creationId xmlns:a16="http://schemas.microsoft.com/office/drawing/2014/main" id="{02876059-E606-42E9-9705-6F934315E59F}"/>
                </a:ext>
              </a:extLst>
            </p:cNvPr>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99" name="Freeform 254">
              <a:extLst>
                <a:ext uri="{FF2B5EF4-FFF2-40B4-BE49-F238E27FC236}">
                  <a16:creationId xmlns:a16="http://schemas.microsoft.com/office/drawing/2014/main" id="{63F2F611-DBA1-4E46-A9E9-C0D48383BFAC}"/>
                </a:ext>
              </a:extLst>
            </p:cNvPr>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00" name="Freeform 255">
              <a:extLst>
                <a:ext uri="{FF2B5EF4-FFF2-40B4-BE49-F238E27FC236}">
                  <a16:creationId xmlns:a16="http://schemas.microsoft.com/office/drawing/2014/main" id="{8A1CD07F-8DA8-4BBB-AD3B-F3B824E11D13}"/>
                </a:ext>
              </a:extLst>
            </p:cNvPr>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01" name="Freeform 256">
              <a:extLst>
                <a:ext uri="{FF2B5EF4-FFF2-40B4-BE49-F238E27FC236}">
                  <a16:creationId xmlns:a16="http://schemas.microsoft.com/office/drawing/2014/main" id="{2820BF2A-20F4-4D03-81FF-84A8C52B5CCE}"/>
                </a:ext>
              </a:extLst>
            </p:cNvPr>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02" name="Freeform 257">
              <a:extLst>
                <a:ext uri="{FF2B5EF4-FFF2-40B4-BE49-F238E27FC236}">
                  <a16:creationId xmlns:a16="http://schemas.microsoft.com/office/drawing/2014/main" id="{88640D49-FE45-483F-937B-62F1D8B42C9A}"/>
                </a:ext>
              </a:extLst>
            </p:cNvPr>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03" name="Freeform 258">
              <a:extLst>
                <a:ext uri="{FF2B5EF4-FFF2-40B4-BE49-F238E27FC236}">
                  <a16:creationId xmlns:a16="http://schemas.microsoft.com/office/drawing/2014/main" id="{B08ABB9E-54B7-4083-B45E-37DEF5598DFB}"/>
                </a:ext>
              </a:extLst>
            </p:cNvPr>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3" name="Group 2">
            <a:extLst>
              <a:ext uri="{FF2B5EF4-FFF2-40B4-BE49-F238E27FC236}">
                <a16:creationId xmlns:a16="http://schemas.microsoft.com/office/drawing/2014/main" id="{190B4B52-3144-4D21-A881-158132A5A2FC}"/>
              </a:ext>
            </a:extLst>
          </p:cNvPr>
          <p:cNvGrpSpPr/>
          <p:nvPr userDrawn="1"/>
        </p:nvGrpSpPr>
        <p:grpSpPr>
          <a:xfrm>
            <a:off x="166571" y="4933950"/>
            <a:ext cx="11442451" cy="1644665"/>
            <a:chOff x="-132692" y="-1551550"/>
            <a:chExt cx="11442451" cy="1644665"/>
          </a:xfrm>
        </p:grpSpPr>
        <p:pic>
          <p:nvPicPr>
            <p:cNvPr id="2" name="Picture 1">
              <a:extLst>
                <a:ext uri="{FF2B5EF4-FFF2-40B4-BE49-F238E27FC236}">
                  <a16:creationId xmlns:a16="http://schemas.microsoft.com/office/drawing/2014/main" id="{EB55DDA6-441C-4424-8392-84DE17BE3DE5}"/>
                </a:ext>
              </a:extLst>
            </p:cNvPr>
            <p:cNvPicPr>
              <a:picLocks noChangeAspect="1"/>
            </p:cNvPicPr>
            <p:nvPr userDrawn="1"/>
          </p:nvPicPr>
          <p:blipFill>
            <a:blip r:embed="rId2"/>
            <a:stretch>
              <a:fillRect/>
            </a:stretch>
          </p:blipFill>
          <p:spPr>
            <a:xfrm>
              <a:off x="226123" y="-1203646"/>
              <a:ext cx="11083636" cy="1296761"/>
            </a:xfrm>
            <a:prstGeom prst="rect">
              <a:avLst/>
            </a:prstGeom>
          </p:spPr>
        </p:pic>
        <p:grpSp>
          <p:nvGrpSpPr>
            <p:cNvPr id="604" name="Group 603">
              <a:extLst>
                <a:ext uri="{FF2B5EF4-FFF2-40B4-BE49-F238E27FC236}">
                  <a16:creationId xmlns:a16="http://schemas.microsoft.com/office/drawing/2014/main" id="{181F348D-5E58-473D-90EE-B4EDE73EC243}"/>
                </a:ext>
              </a:extLst>
            </p:cNvPr>
            <p:cNvGrpSpPr/>
            <p:nvPr userDrawn="1"/>
          </p:nvGrpSpPr>
          <p:grpSpPr>
            <a:xfrm>
              <a:off x="7760278" y="-1551550"/>
              <a:ext cx="407963" cy="407963"/>
              <a:chOff x="5159011" y="3985346"/>
              <a:chExt cx="407963" cy="407963"/>
            </a:xfrm>
          </p:grpSpPr>
          <p:sp>
            <p:nvSpPr>
              <p:cNvPr id="605" name="Oval 604">
                <a:extLst>
                  <a:ext uri="{FF2B5EF4-FFF2-40B4-BE49-F238E27FC236}">
                    <a16:creationId xmlns:a16="http://schemas.microsoft.com/office/drawing/2014/main" id="{32A382DE-84F6-4EFD-A4B4-29A21F0F0CC0}"/>
                  </a:ext>
                </a:extLst>
              </p:cNvPr>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06" name="TextBox 605">
                <a:extLst>
                  <a:ext uri="{FF2B5EF4-FFF2-40B4-BE49-F238E27FC236}">
                    <a16:creationId xmlns:a16="http://schemas.microsoft.com/office/drawing/2014/main" id="{48B97669-26EE-4533-874D-A4DC44DD3B44}"/>
                  </a:ext>
                </a:extLst>
              </p:cNvPr>
              <p:cNvSpPr txBox="1"/>
              <p:nvPr userDrawn="1"/>
            </p:nvSpPr>
            <p:spPr>
              <a:xfrm>
                <a:off x="5209534" y="4012788"/>
                <a:ext cx="243441" cy="369332"/>
              </a:xfrm>
              <a:prstGeom prst="rect">
                <a:avLst/>
              </a:prstGeom>
              <a:noFill/>
            </p:spPr>
            <p:txBody>
              <a:bodyPr wrap="square" rtlCol="0">
                <a:spAutoFit/>
              </a:bodyPr>
              <a:lstStyle/>
              <a:p>
                <a:r>
                  <a:rPr lang="en-CA" b="1" dirty="0">
                    <a:solidFill>
                      <a:schemeClr val="bg2"/>
                    </a:solidFill>
                  </a:rPr>
                  <a:t>1</a:t>
                </a:r>
              </a:p>
            </p:txBody>
          </p:sp>
        </p:grpSp>
        <p:grpSp>
          <p:nvGrpSpPr>
            <p:cNvPr id="607" name="Group 606">
              <a:extLst>
                <a:ext uri="{FF2B5EF4-FFF2-40B4-BE49-F238E27FC236}">
                  <a16:creationId xmlns:a16="http://schemas.microsoft.com/office/drawing/2014/main" id="{DE9173C6-F822-402E-8174-BF25305FAF2B}"/>
                </a:ext>
              </a:extLst>
            </p:cNvPr>
            <p:cNvGrpSpPr/>
            <p:nvPr userDrawn="1"/>
          </p:nvGrpSpPr>
          <p:grpSpPr>
            <a:xfrm>
              <a:off x="2603612" y="-1233697"/>
              <a:ext cx="407963" cy="407963"/>
              <a:chOff x="5159011" y="3985346"/>
              <a:chExt cx="407963" cy="407963"/>
            </a:xfrm>
          </p:grpSpPr>
          <p:sp>
            <p:nvSpPr>
              <p:cNvPr id="608" name="Oval 607">
                <a:extLst>
                  <a:ext uri="{FF2B5EF4-FFF2-40B4-BE49-F238E27FC236}">
                    <a16:creationId xmlns:a16="http://schemas.microsoft.com/office/drawing/2014/main" id="{07C5A1F8-6B1F-4CD6-AD0E-12E04039061F}"/>
                  </a:ext>
                </a:extLst>
              </p:cNvPr>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09" name="TextBox 608">
                <a:extLst>
                  <a:ext uri="{FF2B5EF4-FFF2-40B4-BE49-F238E27FC236}">
                    <a16:creationId xmlns:a16="http://schemas.microsoft.com/office/drawing/2014/main" id="{12EFEDC2-B313-4759-92AD-C798DEDC5C72}"/>
                  </a:ext>
                </a:extLst>
              </p:cNvPr>
              <p:cNvSpPr txBox="1"/>
              <p:nvPr userDrawn="1"/>
            </p:nvSpPr>
            <p:spPr>
              <a:xfrm>
                <a:off x="5209534" y="4012788"/>
                <a:ext cx="243441" cy="369332"/>
              </a:xfrm>
              <a:prstGeom prst="rect">
                <a:avLst/>
              </a:prstGeom>
              <a:noFill/>
            </p:spPr>
            <p:txBody>
              <a:bodyPr wrap="square" rtlCol="0">
                <a:spAutoFit/>
              </a:bodyPr>
              <a:lstStyle/>
              <a:p>
                <a:r>
                  <a:rPr lang="en-CA" b="1" dirty="0">
                    <a:solidFill>
                      <a:schemeClr val="bg2"/>
                    </a:solidFill>
                  </a:rPr>
                  <a:t>2</a:t>
                </a:r>
              </a:p>
            </p:txBody>
          </p:sp>
        </p:grpSp>
        <p:grpSp>
          <p:nvGrpSpPr>
            <p:cNvPr id="610" name="Group 609">
              <a:extLst>
                <a:ext uri="{FF2B5EF4-FFF2-40B4-BE49-F238E27FC236}">
                  <a16:creationId xmlns:a16="http://schemas.microsoft.com/office/drawing/2014/main" id="{F6CFA0E2-6252-4D6A-B4B1-00BAD19056B2}"/>
                </a:ext>
              </a:extLst>
            </p:cNvPr>
            <p:cNvGrpSpPr/>
            <p:nvPr userDrawn="1"/>
          </p:nvGrpSpPr>
          <p:grpSpPr>
            <a:xfrm>
              <a:off x="-132692" y="-555266"/>
              <a:ext cx="407963" cy="407963"/>
              <a:chOff x="5159011" y="3985346"/>
              <a:chExt cx="407963" cy="407963"/>
            </a:xfrm>
          </p:grpSpPr>
          <p:sp>
            <p:nvSpPr>
              <p:cNvPr id="611" name="Oval 610">
                <a:extLst>
                  <a:ext uri="{FF2B5EF4-FFF2-40B4-BE49-F238E27FC236}">
                    <a16:creationId xmlns:a16="http://schemas.microsoft.com/office/drawing/2014/main" id="{2D80FF3F-2AF7-475E-A0DB-66798629483F}"/>
                  </a:ext>
                </a:extLst>
              </p:cNvPr>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12" name="TextBox 611">
                <a:extLst>
                  <a:ext uri="{FF2B5EF4-FFF2-40B4-BE49-F238E27FC236}">
                    <a16:creationId xmlns:a16="http://schemas.microsoft.com/office/drawing/2014/main" id="{672C1111-59AF-405B-994E-BF8E732FF826}"/>
                  </a:ext>
                </a:extLst>
              </p:cNvPr>
              <p:cNvSpPr txBox="1"/>
              <p:nvPr userDrawn="1"/>
            </p:nvSpPr>
            <p:spPr>
              <a:xfrm>
                <a:off x="5209534" y="4012788"/>
                <a:ext cx="243441" cy="369332"/>
              </a:xfrm>
              <a:prstGeom prst="rect">
                <a:avLst/>
              </a:prstGeom>
              <a:noFill/>
            </p:spPr>
            <p:txBody>
              <a:bodyPr wrap="square" rtlCol="0">
                <a:spAutoFit/>
              </a:bodyPr>
              <a:lstStyle/>
              <a:p>
                <a:r>
                  <a:rPr lang="en-CA" b="1" dirty="0">
                    <a:solidFill>
                      <a:schemeClr val="bg2"/>
                    </a:solidFill>
                  </a:rPr>
                  <a:t>3</a:t>
                </a:r>
              </a:p>
            </p:txBody>
          </p:sp>
        </p:grpSp>
      </p:grpSp>
    </p:spTree>
    <p:extLst>
      <p:ext uri="{BB962C8B-B14F-4D97-AF65-F5344CB8AC3E}">
        <p14:creationId xmlns:p14="http://schemas.microsoft.com/office/powerpoint/2010/main" val="249678093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582DD-F955-4E03-BF2E-12E89E00A1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BC835B0-0FDC-4974-B230-6CA7D047FB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8FD717D-E5EE-4CAE-96FB-2788713ED1FA}"/>
              </a:ext>
            </a:extLst>
          </p:cNvPr>
          <p:cNvSpPr>
            <a:spLocks noGrp="1"/>
          </p:cNvSpPr>
          <p:nvPr>
            <p:ph type="dt" sz="half" idx="10"/>
          </p:nvPr>
        </p:nvSpPr>
        <p:spPr/>
        <p:txBody>
          <a:bodyPr/>
          <a:lstStyle/>
          <a:p>
            <a:fld id="{B9BDB89B-2FCC-4069-A05C-139F9CE6C6FD}" type="datetimeFigureOut">
              <a:rPr lang="en-CA" smtClean="0"/>
              <a:t>2022-05-04</a:t>
            </a:fld>
            <a:endParaRPr lang="en-CA"/>
          </a:p>
        </p:txBody>
      </p:sp>
      <p:sp>
        <p:nvSpPr>
          <p:cNvPr id="5" name="Footer Placeholder 4">
            <a:extLst>
              <a:ext uri="{FF2B5EF4-FFF2-40B4-BE49-F238E27FC236}">
                <a16:creationId xmlns:a16="http://schemas.microsoft.com/office/drawing/2014/main" id="{7BA0E185-ADD7-4A40-A13E-6B95127D1C3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1BCD24C-9892-457F-8782-F4AE1733AD6B}"/>
              </a:ext>
            </a:extLst>
          </p:cNvPr>
          <p:cNvSpPr>
            <a:spLocks noGrp="1"/>
          </p:cNvSpPr>
          <p:nvPr>
            <p:ph type="sldNum" sz="quarter" idx="12"/>
          </p:nvPr>
        </p:nvSpPr>
        <p:spPr/>
        <p:txBody>
          <a:bodyPr/>
          <a:lstStyle/>
          <a:p>
            <a:fld id="{B1C2DBD1-BBCA-46F4-AEDA-F1AD0C3DE9B7}" type="slidenum">
              <a:rPr lang="en-CA" smtClean="0"/>
              <a:t>‹#›</a:t>
            </a:fld>
            <a:endParaRPr lang="en-CA"/>
          </a:p>
        </p:txBody>
      </p:sp>
    </p:spTree>
    <p:extLst>
      <p:ext uri="{BB962C8B-B14F-4D97-AF65-F5344CB8AC3E}">
        <p14:creationId xmlns:p14="http://schemas.microsoft.com/office/powerpoint/2010/main" val="134449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2" name="hr"/>
          <p:cNvSpPr txBox="1"/>
          <p:nvPr userDrawn="1"/>
        </p:nvSpPr>
        <p:spPr>
          <a:xfrm>
            <a:off x="0" y="0"/>
            <a:ext cx="12192000" cy="223138"/>
          </a:xfrm>
          <a:prstGeom prst="rect">
            <a:avLst/>
          </a:prstGeom>
          <a:noFill/>
        </p:spPr>
        <p:txBody>
          <a:bodyPr vert="horz" rtlCol="0">
            <a:spAutoFit/>
          </a:bodyPr>
          <a:lstStyle/>
          <a:p>
            <a:pPr algn="r"/>
            <a:endParaRPr lang="en-CA" sz="850" b="0" i="0" u="none" baseline="0">
              <a:solidFill>
                <a:srgbClr val="000000"/>
              </a:solidFill>
              <a:latin typeface="arial"/>
            </a:endParaRPr>
          </a:p>
        </p:txBody>
      </p:sp>
      <p:sp>
        <p:nvSpPr>
          <p:cNvPr id="3" name="Title Placeholder 2"/>
          <p:cNvSpPr>
            <a:spLocks noGrp="1"/>
          </p:cNvSpPr>
          <p:nvPr>
            <p:ph type="title"/>
          </p:nvPr>
        </p:nvSpPr>
        <p:spPr>
          <a:xfrm>
            <a:off x="838200" y="365128"/>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 id="2147483668" r:id="rId9"/>
    <p:sldLayoutId id="2147483669" r:id="rId10"/>
    <p:sldLayoutId id="2147483670" r:id="rId11"/>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8" Type="http://schemas.openxmlformats.org/officeDocument/2006/relationships/hyperlink" Target="mailto:Bomi.Lee@international.gc.ca" TargetMode="External"/><Relationship Id="rId13" Type="http://schemas.openxmlformats.org/officeDocument/2006/relationships/hyperlink" Target="mailto:Francois.Couillard@international.gc.ca" TargetMode="External"/><Relationship Id="rId18" Type="http://schemas.openxmlformats.org/officeDocument/2006/relationships/hyperlink" Target="mailto:johanne.bottrill@tpsgc-pwgsc.gc.ca" TargetMode="External"/><Relationship Id="rId26" Type="http://schemas.openxmlformats.org/officeDocument/2006/relationships/hyperlink" Target="mailto:lily.au@ssc-spc.gc.ca" TargetMode="External"/><Relationship Id="rId3" Type="http://schemas.openxmlformats.org/officeDocument/2006/relationships/hyperlink" Target="mailto:Adam.Eikenberry@cihr-irsc.gc.ca" TargetMode="External"/><Relationship Id="rId21" Type="http://schemas.openxmlformats.org/officeDocument/2006/relationships/hyperlink" Target="mailto:JSniadkowska@edc.ca" TargetMode="External"/><Relationship Id="rId34" Type="http://schemas.openxmlformats.org/officeDocument/2006/relationships/hyperlink" Target="mailto:thomas.gohard@justice.gc.ca" TargetMode="External"/><Relationship Id="rId7" Type="http://schemas.openxmlformats.org/officeDocument/2006/relationships/hyperlink" Target="mailto:Anne.Beausoleil@tpsgc-pwgsc.gc.ca" TargetMode="External"/><Relationship Id="rId12" Type="http://schemas.openxmlformats.org/officeDocument/2006/relationships/hyperlink" Target="mailto:Flora.Kenari@tpsgc-pwgsc.gc.ca" TargetMode="External"/><Relationship Id="rId17" Type="http://schemas.openxmlformats.org/officeDocument/2006/relationships/hyperlink" Target="mailto:Jocelyn.Jones@nrc-cnrc.gc.ca" TargetMode="External"/><Relationship Id="rId25" Type="http://schemas.openxmlformats.org/officeDocument/2006/relationships/hyperlink" Target="mailto:LEONARD.FLEISCHER@forces.gc.ca" TargetMode="External"/><Relationship Id="rId33" Type="http://schemas.openxmlformats.org/officeDocument/2006/relationships/hyperlink" Target="mailto:steven.bednikoff@hc-sc.gc.ca" TargetMode="External"/><Relationship Id="rId2" Type="http://schemas.openxmlformats.org/officeDocument/2006/relationships/hyperlink" Target="mailto:Adam.Eikenberry@NSERC-CRSNG.GC.CA" TargetMode="External"/><Relationship Id="rId16" Type="http://schemas.openxmlformats.org/officeDocument/2006/relationships/hyperlink" Target="mailto:james.cameron@csc-scc.gc.ca" TargetMode="External"/><Relationship Id="rId20" Type="http://schemas.openxmlformats.org/officeDocument/2006/relationships/hyperlink" Target="mailto:jeffrey.parenteau@international.gc.ca" TargetMode="External"/><Relationship Id="rId29" Type="http://schemas.openxmlformats.org/officeDocument/2006/relationships/hyperlink" Target="mailto:Nancy.Roberge@tbs-sct.gc.ca" TargetMode="External"/><Relationship Id="rId1" Type="http://schemas.openxmlformats.org/officeDocument/2006/relationships/slideLayout" Target="../slideLayouts/slideLayout3.xml"/><Relationship Id="rId6" Type="http://schemas.openxmlformats.org/officeDocument/2006/relationships/hyperlink" Target="mailto:Allison.Burke@tbs-sct.gc.ca" TargetMode="External"/><Relationship Id="rId11" Type="http://schemas.openxmlformats.org/officeDocument/2006/relationships/hyperlink" Target="mailto:Claude.Vallee@ssc-spc.gc.ca" TargetMode="External"/><Relationship Id="rId24" Type="http://schemas.openxmlformats.org/officeDocument/2006/relationships/hyperlink" Target="mailto:kevin.herman@hrsdc-rhdcc.gc.ca" TargetMode="External"/><Relationship Id="rId32" Type="http://schemas.openxmlformats.org/officeDocument/2006/relationships/hyperlink" Target="mailto:shahab.khan@hc-sc.gc.ca" TargetMode="External"/><Relationship Id="rId5" Type="http://schemas.openxmlformats.org/officeDocument/2006/relationships/hyperlink" Target="mailto:adandrea@edc.ca" TargetMode="External"/><Relationship Id="rId15" Type="http://schemas.openxmlformats.org/officeDocument/2006/relationships/hyperlink" Target="mailto:IanWayne.Mingo@tpsgc-pwgsc.gc.ca" TargetMode="External"/><Relationship Id="rId23" Type="http://schemas.openxmlformats.org/officeDocument/2006/relationships/hyperlink" Target="mailto:Kareim.Elattar@dfo-mpo.gc.ca" TargetMode="External"/><Relationship Id="rId28" Type="http://schemas.openxmlformats.org/officeDocument/2006/relationships/hyperlink" Target="mailto:Marius.Coovi@tpsgc-pwgsc.gc.ca" TargetMode="External"/><Relationship Id="rId10" Type="http://schemas.openxmlformats.org/officeDocument/2006/relationships/hyperlink" Target="mailto:Chau.Pham@tpsgc-pwgsc.gc.ca" TargetMode="External"/><Relationship Id="rId19" Type="http://schemas.openxmlformats.org/officeDocument/2006/relationships/hyperlink" Target="mailto:Jean-Patrick.Medor@tpsgc-pwgsc.gc.ca" TargetMode="External"/><Relationship Id="rId31" Type="http://schemas.openxmlformats.org/officeDocument/2006/relationships/hyperlink" Target="mailto:Ron.Warren@cbsa-asfc.gc.ca" TargetMode="External"/><Relationship Id="rId4" Type="http://schemas.openxmlformats.org/officeDocument/2006/relationships/hyperlink" Target="mailto:adam.kulakowski@servicecanada.gc.ca" TargetMode="External"/><Relationship Id="rId9" Type="http://schemas.openxmlformats.org/officeDocument/2006/relationships/hyperlink" Target="mailto:Bruno.Ouellet@cbsa-asfc.gc.ca" TargetMode="External"/><Relationship Id="rId14" Type="http://schemas.openxmlformats.org/officeDocument/2006/relationships/hyperlink" Target="mailto:Gita.Nurlaila@tbs-sct.gc.ca" TargetMode="External"/><Relationship Id="rId22" Type="http://schemas.openxmlformats.org/officeDocument/2006/relationships/hyperlink" Target="mailto:Karim.Brahiti@forces.gc.ca" TargetMode="External"/><Relationship Id="rId27" Type="http://schemas.openxmlformats.org/officeDocument/2006/relationships/hyperlink" Target="mailto:Maisha.Abdullah@tbs-sct.gc.ca" TargetMode="External"/><Relationship Id="rId30" Type="http://schemas.openxmlformats.org/officeDocument/2006/relationships/hyperlink" Target="mailto:Paul.Middleton@cic.gc.ca" TargetMode="External"/><Relationship Id="rId35" Type="http://schemas.openxmlformats.org/officeDocument/2006/relationships/hyperlink" Target="mailto:Viviane.Guenette@tpsgc-pwgsc.gc.ca"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4.xml"/><Relationship Id="rId7" Type="http://schemas.openxmlformats.org/officeDocument/2006/relationships/image" Target="../media/image8.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slideLayout" Target="../slideLayouts/slideLayout3.xml"/><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2D4B517-E49B-41B6-9DBC-23634E0F1CDC}" type="slidenum">
              <a:rPr lang="en-CA" smtClean="0"/>
              <a:t>1</a:t>
            </a:fld>
            <a:endParaRPr lang="en-CA"/>
          </a:p>
        </p:txBody>
      </p:sp>
      <p:graphicFrame>
        <p:nvGraphicFramePr>
          <p:cNvPr id="5" name="Table 4">
            <a:extLst>
              <a:ext uri="{FF2B5EF4-FFF2-40B4-BE49-F238E27FC236}">
                <a16:creationId xmlns:a16="http://schemas.microsoft.com/office/drawing/2014/main" id="{FF016BCA-8671-47E3-97E7-577E701AC9A9}"/>
              </a:ext>
            </a:extLst>
          </p:cNvPr>
          <p:cNvGraphicFramePr>
            <a:graphicFrameLocks noGrp="1"/>
          </p:cNvGraphicFramePr>
          <p:nvPr>
            <p:extLst>
              <p:ext uri="{D42A27DB-BD31-4B8C-83A1-F6EECF244321}">
                <p14:modId xmlns:p14="http://schemas.microsoft.com/office/powerpoint/2010/main" val="3105102193"/>
              </p:ext>
            </p:extLst>
          </p:nvPr>
        </p:nvGraphicFramePr>
        <p:xfrm>
          <a:off x="2151856" y="2119391"/>
          <a:ext cx="7840722" cy="2147809"/>
        </p:xfrm>
        <a:graphic>
          <a:graphicData uri="http://schemas.openxmlformats.org/drawingml/2006/table">
            <a:tbl>
              <a:tblPr firstRow="1" bandRow="1">
                <a:tableStyleId>{5C22544A-7EE6-4342-B048-85BDC9FD1C3A}</a:tableStyleId>
              </a:tblPr>
              <a:tblGrid>
                <a:gridCol w="7840722">
                  <a:extLst>
                    <a:ext uri="{9D8B030D-6E8A-4147-A177-3AD203B41FA5}">
                      <a16:colId xmlns:a16="http://schemas.microsoft.com/office/drawing/2014/main" val="20000"/>
                    </a:ext>
                  </a:extLst>
                </a:gridCol>
              </a:tblGrid>
              <a:tr h="537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C000"/>
                          </a:solidFill>
                        </a:rPr>
                        <a:t>GC </a:t>
                      </a:r>
                      <a:r>
                        <a:rPr lang="en-US" dirty="0" err="1">
                          <a:solidFill>
                            <a:srgbClr val="FFC000"/>
                          </a:solidFill>
                        </a:rPr>
                        <a:t>BizWG</a:t>
                      </a:r>
                      <a:endParaRPr lang="en-CA" dirty="0">
                        <a:solidFill>
                          <a:srgbClr val="FFC000"/>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10000"/>
                  </a:ext>
                </a:extLst>
              </a:tr>
              <a:tr h="1610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kern="0" baseline="0" dirty="0">
                          <a:solidFill>
                            <a:schemeClr val="tx2"/>
                          </a:solidFill>
                          <a:cs typeface="+mj-cs"/>
                        </a:rPr>
                        <a:t>GC Business Architecture WG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kern="0" dirty="0">
                          <a:solidFill>
                            <a:schemeClr val="tx2"/>
                          </a:solidFill>
                          <a:cs typeface="+mj-cs"/>
                        </a:rPr>
                        <a:t>Survey Results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kern="0" dirty="0">
                          <a:solidFill>
                            <a:schemeClr val="tx2"/>
                          </a:solidFill>
                          <a:cs typeface="+mj-cs"/>
                        </a:rPr>
                        <a:t>January 31, 2022 </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305871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E65B449-52D1-4D43-B06F-8FDCA1149AE8}"/>
              </a:ext>
            </a:extLst>
          </p:cNvPr>
          <p:cNvGraphicFramePr>
            <a:graphicFrameLocks noGrp="1"/>
          </p:cNvGraphicFramePr>
          <p:nvPr>
            <p:ph idx="10"/>
            <p:extLst>
              <p:ext uri="{D42A27DB-BD31-4B8C-83A1-F6EECF244321}">
                <p14:modId xmlns:p14="http://schemas.microsoft.com/office/powerpoint/2010/main" val="3568435036"/>
              </p:ext>
            </p:extLst>
          </p:nvPr>
        </p:nvGraphicFramePr>
        <p:xfrm>
          <a:off x="590006" y="1380751"/>
          <a:ext cx="11068594" cy="4211320"/>
        </p:xfrm>
        <a:graphic>
          <a:graphicData uri="http://schemas.openxmlformats.org/drawingml/2006/table">
            <a:tbl>
              <a:tblPr bandRow="1">
                <a:tableStyleId>{5C22544A-7EE6-4342-B048-85BDC9FD1C3A}</a:tableStyleId>
              </a:tblPr>
              <a:tblGrid>
                <a:gridCol w="11068594">
                  <a:extLst>
                    <a:ext uri="{9D8B030D-6E8A-4147-A177-3AD203B41FA5}">
                      <a16:colId xmlns:a16="http://schemas.microsoft.com/office/drawing/2014/main" val="3831777035"/>
                    </a:ext>
                  </a:extLst>
                </a:gridCol>
              </a:tblGrid>
              <a:tr h="370840">
                <a:tc>
                  <a:txBody>
                    <a:bodyPr/>
                    <a:lstStyle/>
                    <a:p>
                      <a:pPr marL="285750" indent="-285750">
                        <a:buFont typeface="Arial" panose="020B0604020202020204" pitchFamily="34" charset="0"/>
                        <a:buChar char="•"/>
                      </a:pPr>
                      <a:r>
                        <a:rPr lang="en-CA" sz="1200" dirty="0"/>
                        <a:t>Program/Initiative specific guidance and reviews</a:t>
                      </a:r>
                    </a:p>
                    <a:p>
                      <a:pPr marL="285750" indent="-285750">
                        <a:buFont typeface="Arial" panose="020B0604020202020204" pitchFamily="34" charset="0"/>
                        <a:buChar char="•"/>
                      </a:pPr>
                      <a:r>
                        <a:rPr lang="en-CA" sz="1200" dirty="0"/>
                        <a:t>Service decomposition to enable digital evolution</a:t>
                      </a:r>
                    </a:p>
                    <a:p>
                      <a:pPr marL="285750" indent="-285750">
                        <a:buFont typeface="Arial" panose="020B0604020202020204" pitchFamily="34" charset="0"/>
                        <a:buChar char="•"/>
                      </a:pPr>
                      <a:r>
                        <a:rPr lang="en-CA" sz="1200" dirty="0"/>
                        <a:t>Departmentally adapted BCM </a:t>
                      </a:r>
                    </a:p>
                    <a:p>
                      <a:pPr marL="285750" indent="-285750">
                        <a:buFont typeface="Arial" panose="020B0604020202020204" pitchFamily="34" charset="0"/>
                        <a:buChar char="•"/>
                      </a:pPr>
                      <a:r>
                        <a:rPr lang="en-CA" sz="1200" dirty="0"/>
                        <a:t>Running PoC for capturing Bus Arch constructs in QualiWare (</a:t>
                      </a:r>
                      <a:r>
                        <a:rPr lang="en-CA" sz="1200" dirty="0" err="1"/>
                        <a:t>eg</a:t>
                      </a:r>
                      <a:r>
                        <a:rPr lang="en-CA" sz="1200" dirty="0"/>
                        <a:t>, business processes)</a:t>
                      </a:r>
                    </a:p>
                  </a:txBody>
                  <a:tcPr/>
                </a:tc>
                <a:extLst>
                  <a:ext uri="{0D108BD9-81ED-4DB2-BD59-A6C34878D82A}">
                    <a16:rowId xmlns:a16="http://schemas.microsoft.com/office/drawing/2014/main" val="2391701875"/>
                  </a:ext>
                </a:extLst>
              </a:tr>
              <a:tr h="370840">
                <a:tc>
                  <a:txBody>
                    <a:bodyPr/>
                    <a:lstStyle/>
                    <a:p>
                      <a:pPr marL="285750" indent="-285750">
                        <a:buFont typeface="Arial" panose="020B0604020202020204" pitchFamily="34" charset="0"/>
                        <a:buChar char="•"/>
                      </a:pPr>
                      <a:r>
                        <a:rPr lang="en-CA" sz="1200" dirty="0"/>
                        <a:t>Capability-based artefact in the first stage of the project lifecycle, for the major projects</a:t>
                      </a:r>
                    </a:p>
                  </a:txBody>
                  <a:tcPr/>
                </a:tc>
                <a:extLst>
                  <a:ext uri="{0D108BD9-81ED-4DB2-BD59-A6C34878D82A}">
                    <a16:rowId xmlns:a16="http://schemas.microsoft.com/office/drawing/2014/main" val="722971867"/>
                  </a:ext>
                </a:extLst>
              </a:tr>
              <a:tr h="370840">
                <a:tc>
                  <a:txBody>
                    <a:bodyPr/>
                    <a:lstStyle/>
                    <a:p>
                      <a:pPr marL="285750" indent="-285750">
                        <a:buFont typeface="Arial" panose="020B0604020202020204" pitchFamily="34" charset="0"/>
                        <a:buChar char="•"/>
                      </a:pPr>
                      <a:r>
                        <a:rPr lang="en-CA" sz="1200" dirty="0"/>
                        <a:t>Models and high level process flows such as value streams describing the overall current state of their organization, how mandates, enabling legislations, policies relate to Business &amp; Service delivery capabilities, what issues negatively impacts achieving sought after outcomes and results.</a:t>
                      </a:r>
                    </a:p>
                    <a:p>
                      <a:pPr marL="285750" indent="-285750">
                        <a:buFont typeface="Arial" panose="020B0604020202020204" pitchFamily="34" charset="0"/>
                        <a:buChar char="•"/>
                      </a:pPr>
                      <a:r>
                        <a:rPr lang="en-CA" sz="1200" dirty="0"/>
                        <a:t>Demonstrate how their business issues can be solved, defined Investment Proposals and obtain approval to realize the sought-after benefits. </a:t>
                      </a:r>
                    </a:p>
                    <a:p>
                      <a:pPr marL="285750" indent="-285750">
                        <a:buFont typeface="Arial" panose="020B0604020202020204" pitchFamily="34" charset="0"/>
                        <a:buChar char="•"/>
                      </a:pPr>
                      <a:r>
                        <a:rPr lang="en-CA" sz="1200" dirty="0"/>
                        <a:t>Provide information to support the Digital Investment Proposals Service</a:t>
                      </a:r>
                    </a:p>
                  </a:txBody>
                  <a:tcPr/>
                </a:tc>
                <a:extLst>
                  <a:ext uri="{0D108BD9-81ED-4DB2-BD59-A6C34878D82A}">
                    <a16:rowId xmlns:a16="http://schemas.microsoft.com/office/drawing/2014/main" val="1973112211"/>
                  </a:ext>
                </a:extLst>
              </a:tr>
              <a:tr h="370840">
                <a:tc>
                  <a:txBody>
                    <a:bodyPr/>
                    <a:lstStyle/>
                    <a:p>
                      <a:pPr marL="285750" indent="-285750">
                        <a:buFont typeface="Arial" panose="020B0604020202020204" pitchFamily="34" charset="0"/>
                        <a:buChar char="•"/>
                      </a:pPr>
                      <a:r>
                        <a:rPr lang="en-CA" sz="1200" dirty="0"/>
                        <a:t>GC business capability mapping service to functional capabilities.</a:t>
                      </a:r>
                    </a:p>
                    <a:p>
                      <a:pPr marL="285750" indent="-285750">
                        <a:buFont typeface="Arial" panose="020B0604020202020204" pitchFamily="34" charset="0"/>
                        <a:buChar char="•"/>
                      </a:pPr>
                      <a:r>
                        <a:rPr lang="en-CA" sz="1200" dirty="0"/>
                        <a:t>Map functional capabilities to the following: </a:t>
                      </a:r>
                    </a:p>
                    <a:p>
                      <a:pPr marL="742950" lvl="1" indent="-285750">
                        <a:buFont typeface="Courier New" panose="02070309020205020404" pitchFamily="49" charset="0"/>
                        <a:buChar char="o"/>
                      </a:pPr>
                      <a:r>
                        <a:rPr lang="en-CA" sz="1200" dirty="0"/>
                        <a:t>solution components</a:t>
                      </a:r>
                    </a:p>
                    <a:p>
                      <a:pPr marL="742950" lvl="1" indent="-285750">
                        <a:buFont typeface="Courier New" panose="02070309020205020404" pitchFamily="49" charset="0"/>
                        <a:buChar char="o"/>
                      </a:pPr>
                      <a:r>
                        <a:rPr lang="en-CA" sz="1200" dirty="0"/>
                        <a:t>infrastructure pieces and technical requirements</a:t>
                      </a:r>
                    </a:p>
                    <a:p>
                      <a:pPr marL="742950" lvl="1" indent="-285750">
                        <a:buFont typeface="Courier New" panose="02070309020205020404" pitchFamily="49" charset="0"/>
                        <a:buChar char="o"/>
                      </a:pPr>
                      <a:r>
                        <a:rPr lang="en-CA" sz="1200" dirty="0"/>
                        <a:t>business process</a:t>
                      </a:r>
                    </a:p>
                    <a:p>
                      <a:pPr marL="742950" lvl="1" indent="-285750">
                        <a:buFont typeface="Courier New" panose="02070309020205020404" pitchFamily="49" charset="0"/>
                        <a:buChar char="o"/>
                      </a:pPr>
                      <a:r>
                        <a:rPr lang="en-CA" sz="1200" dirty="0"/>
                        <a:t>business requirements</a:t>
                      </a:r>
                    </a:p>
                  </a:txBody>
                  <a:tcPr/>
                </a:tc>
                <a:extLst>
                  <a:ext uri="{0D108BD9-81ED-4DB2-BD59-A6C34878D82A}">
                    <a16:rowId xmlns:a16="http://schemas.microsoft.com/office/drawing/2014/main" val="2180298640"/>
                  </a:ext>
                </a:extLst>
              </a:tr>
              <a:tr h="370840">
                <a:tc>
                  <a:txBody>
                    <a:bodyPr/>
                    <a:lstStyle/>
                    <a:p>
                      <a:pPr marL="285750" indent="-285750">
                        <a:buFont typeface="Arial" panose="020B0604020202020204" pitchFamily="34" charset="0"/>
                        <a:buChar char="•"/>
                      </a:pPr>
                      <a:r>
                        <a:rPr lang="en-CA" sz="1200" dirty="0"/>
                        <a:t>Advisory and oversight services to departmental partners in support of GC EARB reviews. </a:t>
                      </a:r>
                    </a:p>
                    <a:p>
                      <a:pPr marL="285750" indent="-285750">
                        <a:buFont typeface="Arial" panose="020B0604020202020204" pitchFamily="34" charset="0"/>
                        <a:buChar char="•"/>
                      </a:pPr>
                      <a:r>
                        <a:rPr lang="en-CA" sz="1200" dirty="0"/>
                        <a:t>Works with the GC EA community to define the future digital target state architecture (and constituent components) and EA framework criteria</a:t>
                      </a:r>
                    </a:p>
                    <a:p>
                      <a:pPr marL="285750" indent="-285750">
                        <a:buFont typeface="Arial" panose="020B0604020202020204" pitchFamily="34" charset="0"/>
                        <a:buChar char="•"/>
                      </a:pPr>
                      <a:r>
                        <a:rPr lang="en-CA" sz="1200" dirty="0"/>
                        <a:t>Community building and collaboration across the GC EA practice.</a:t>
                      </a:r>
                    </a:p>
                    <a:p>
                      <a:pPr marL="285750" indent="-285750">
                        <a:buFont typeface="Arial" panose="020B0604020202020204" pitchFamily="34" charset="0"/>
                        <a:buChar char="•"/>
                      </a:pPr>
                      <a:r>
                        <a:rPr lang="en-CA" sz="1200" dirty="0"/>
                        <a:t>Note: this is distinct from the corporate EA function within TBS, which is more focused on the tools, applications, platforms and digital services that are used by TBS employees.</a:t>
                      </a:r>
                    </a:p>
                  </a:txBody>
                  <a:tcPr/>
                </a:tc>
                <a:extLst>
                  <a:ext uri="{0D108BD9-81ED-4DB2-BD59-A6C34878D82A}">
                    <a16:rowId xmlns:a16="http://schemas.microsoft.com/office/drawing/2014/main" val="3859691076"/>
                  </a:ext>
                </a:extLst>
              </a:tr>
            </a:tbl>
          </a:graphicData>
        </a:graphic>
      </p:graphicFrame>
      <p:sp>
        <p:nvSpPr>
          <p:cNvPr id="2" name="Title 1">
            <a:extLst>
              <a:ext uri="{FF2B5EF4-FFF2-40B4-BE49-F238E27FC236}">
                <a16:creationId xmlns:a16="http://schemas.microsoft.com/office/drawing/2014/main" id="{FF1B9CAE-63C9-407B-864E-0DF79AFDD702}"/>
              </a:ext>
            </a:extLst>
          </p:cNvPr>
          <p:cNvSpPr>
            <a:spLocks noGrp="1"/>
          </p:cNvSpPr>
          <p:nvPr>
            <p:ph type="title"/>
          </p:nvPr>
        </p:nvSpPr>
        <p:spPr>
          <a:xfrm>
            <a:off x="609600" y="46729"/>
            <a:ext cx="7243976" cy="680047"/>
          </a:xfrm>
        </p:spPr>
        <p:txBody>
          <a:bodyPr>
            <a:normAutofit/>
          </a:bodyPr>
          <a:lstStyle/>
          <a:p>
            <a:r>
              <a:rPr lang="en-CA" b="1" dirty="0"/>
              <a:t>Question 6 </a:t>
            </a:r>
            <a:r>
              <a:rPr lang="en-CA" sz="1000" dirty="0"/>
              <a:t>(continued)</a:t>
            </a:r>
          </a:p>
        </p:txBody>
      </p:sp>
      <p:sp>
        <p:nvSpPr>
          <p:cNvPr id="5" name="Rectangle 4">
            <a:extLst>
              <a:ext uri="{FF2B5EF4-FFF2-40B4-BE49-F238E27FC236}">
                <a16:creationId xmlns:a16="http://schemas.microsoft.com/office/drawing/2014/main" id="{5D7103C7-802A-488F-BEA1-736F446CDC43}"/>
              </a:ext>
            </a:extLst>
          </p:cNvPr>
          <p:cNvSpPr/>
          <p:nvPr/>
        </p:nvSpPr>
        <p:spPr>
          <a:xfrm>
            <a:off x="590006" y="1001042"/>
            <a:ext cx="11045952" cy="248691"/>
          </a:xfrm>
          <a:prstGeom prst="rect">
            <a:avLst/>
          </a:prstGeom>
          <a:gradFill>
            <a:gsLst>
              <a:gs pos="100000">
                <a:srgbClr val="5B8686"/>
              </a:gs>
              <a:gs pos="2000">
                <a:srgbClr val="2F54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a:r>
              <a:rPr lang="en-CA" sz="1200" b="1" dirty="0"/>
              <a:t>What business architecture services do you offer?</a:t>
            </a:r>
          </a:p>
        </p:txBody>
      </p:sp>
    </p:spTree>
    <p:extLst>
      <p:ext uri="{BB962C8B-B14F-4D97-AF65-F5344CB8AC3E}">
        <p14:creationId xmlns:p14="http://schemas.microsoft.com/office/powerpoint/2010/main" val="2663823172"/>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9CAE-63C9-407B-864E-0DF79AFDD702}"/>
              </a:ext>
            </a:extLst>
          </p:cNvPr>
          <p:cNvSpPr>
            <a:spLocks noGrp="1"/>
          </p:cNvSpPr>
          <p:nvPr>
            <p:ph type="title"/>
          </p:nvPr>
        </p:nvSpPr>
        <p:spPr>
          <a:xfrm>
            <a:off x="635726" y="48985"/>
            <a:ext cx="7243976" cy="685710"/>
          </a:xfrm>
        </p:spPr>
        <p:txBody>
          <a:bodyPr>
            <a:normAutofit/>
          </a:bodyPr>
          <a:lstStyle/>
          <a:p>
            <a:r>
              <a:rPr lang="en-CA" b="1" dirty="0"/>
              <a:t>Question 7 </a:t>
            </a:r>
            <a:r>
              <a:rPr lang="en-CA" dirty="0"/>
              <a:t> </a:t>
            </a:r>
          </a:p>
        </p:txBody>
      </p:sp>
      <p:graphicFrame>
        <p:nvGraphicFramePr>
          <p:cNvPr id="6" name="Table 6">
            <a:extLst>
              <a:ext uri="{FF2B5EF4-FFF2-40B4-BE49-F238E27FC236}">
                <a16:creationId xmlns:a16="http://schemas.microsoft.com/office/drawing/2014/main" id="{2ACC1FAB-216B-4FD4-B306-30FEB3B3A79E}"/>
              </a:ext>
            </a:extLst>
          </p:cNvPr>
          <p:cNvGraphicFramePr>
            <a:graphicFrameLocks noGrp="1"/>
          </p:cNvGraphicFramePr>
          <p:nvPr>
            <p:extLst>
              <p:ext uri="{D42A27DB-BD31-4B8C-83A1-F6EECF244321}">
                <p14:modId xmlns:p14="http://schemas.microsoft.com/office/powerpoint/2010/main" val="1373228590"/>
              </p:ext>
            </p:extLst>
          </p:nvPr>
        </p:nvGraphicFramePr>
        <p:xfrm>
          <a:off x="609600" y="2098744"/>
          <a:ext cx="1846006" cy="792480"/>
        </p:xfrm>
        <a:graphic>
          <a:graphicData uri="http://schemas.openxmlformats.org/drawingml/2006/table">
            <a:tbl>
              <a:tblPr bandRow="1">
                <a:tableStyleId>{5C22544A-7EE6-4342-B048-85BDC9FD1C3A}</a:tableStyleId>
              </a:tblPr>
              <a:tblGrid>
                <a:gridCol w="838200">
                  <a:extLst>
                    <a:ext uri="{9D8B030D-6E8A-4147-A177-3AD203B41FA5}">
                      <a16:colId xmlns:a16="http://schemas.microsoft.com/office/drawing/2014/main" val="1296440335"/>
                    </a:ext>
                  </a:extLst>
                </a:gridCol>
                <a:gridCol w="1007806">
                  <a:extLst>
                    <a:ext uri="{9D8B030D-6E8A-4147-A177-3AD203B41FA5}">
                      <a16:colId xmlns:a16="http://schemas.microsoft.com/office/drawing/2014/main" val="132981509"/>
                    </a:ext>
                  </a:extLst>
                </a:gridCol>
              </a:tblGrid>
              <a:tr h="3354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effectLst/>
                          <a:latin typeface="Calibri" panose="020F0502020204030204" pitchFamily="34" charset="0"/>
                          <a:ea typeface="Calibri" panose="020F0502020204030204" pitchFamily="34" charset="0"/>
                          <a:cs typeface="Times New Roman" panose="02020603050405020304" pitchFamily="18" charset="0"/>
                        </a:rPr>
                        <a:t>YES</a:t>
                      </a:r>
                      <a:endParaRPr lang="en-C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2000" dirty="0"/>
                        <a:t>8</a:t>
                      </a:r>
                      <a:endParaRPr lang="en-CA" sz="2000" dirty="0"/>
                    </a:p>
                  </a:txBody>
                  <a:tcPr/>
                </a:tc>
                <a:extLst>
                  <a:ext uri="{0D108BD9-81ED-4DB2-BD59-A6C34878D82A}">
                    <a16:rowId xmlns:a16="http://schemas.microsoft.com/office/drawing/2014/main" val="2328142052"/>
                  </a:ext>
                </a:extLst>
              </a:tr>
              <a:tr h="3911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NO</a:t>
                      </a:r>
                      <a:endParaRPr lang="en-C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2000" dirty="0"/>
                        <a:t>3</a:t>
                      </a:r>
                    </a:p>
                  </a:txBody>
                  <a:tcPr/>
                </a:tc>
                <a:extLst>
                  <a:ext uri="{0D108BD9-81ED-4DB2-BD59-A6C34878D82A}">
                    <a16:rowId xmlns:a16="http://schemas.microsoft.com/office/drawing/2014/main" val="1674264067"/>
                  </a:ext>
                </a:extLst>
              </a:tr>
            </a:tbl>
          </a:graphicData>
        </a:graphic>
      </p:graphicFrame>
      <p:graphicFrame>
        <p:nvGraphicFramePr>
          <p:cNvPr id="7" name="Table 7">
            <a:extLst>
              <a:ext uri="{FF2B5EF4-FFF2-40B4-BE49-F238E27FC236}">
                <a16:creationId xmlns:a16="http://schemas.microsoft.com/office/drawing/2014/main" id="{9DB3CC07-ECDC-4399-8486-7AED7EA8B715}"/>
              </a:ext>
            </a:extLst>
          </p:cNvPr>
          <p:cNvGraphicFramePr>
            <a:graphicFrameLocks noGrp="1"/>
          </p:cNvGraphicFramePr>
          <p:nvPr>
            <p:extLst>
              <p:ext uri="{D42A27DB-BD31-4B8C-83A1-F6EECF244321}">
                <p14:modId xmlns:p14="http://schemas.microsoft.com/office/powerpoint/2010/main" val="3828050732"/>
              </p:ext>
            </p:extLst>
          </p:nvPr>
        </p:nvGraphicFramePr>
        <p:xfrm>
          <a:off x="609600" y="3210671"/>
          <a:ext cx="11045952" cy="1097280"/>
        </p:xfrm>
        <a:graphic>
          <a:graphicData uri="http://schemas.openxmlformats.org/drawingml/2006/table">
            <a:tbl>
              <a:tblPr firstRow="1" bandRow="1">
                <a:tableStyleId>{5C22544A-7EE6-4342-B048-85BDC9FD1C3A}</a:tableStyleId>
              </a:tblPr>
              <a:tblGrid>
                <a:gridCol w="929812">
                  <a:extLst>
                    <a:ext uri="{9D8B030D-6E8A-4147-A177-3AD203B41FA5}">
                      <a16:colId xmlns:a16="http://schemas.microsoft.com/office/drawing/2014/main" val="4245593630"/>
                    </a:ext>
                  </a:extLst>
                </a:gridCol>
                <a:gridCol w="10116140">
                  <a:extLst>
                    <a:ext uri="{9D8B030D-6E8A-4147-A177-3AD203B41FA5}">
                      <a16:colId xmlns:a16="http://schemas.microsoft.com/office/drawing/2014/main" val="1591710009"/>
                    </a:ext>
                  </a:extLst>
                </a:gridCol>
              </a:tblGrid>
              <a:tr h="33139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Does business architecture participate in deciding in the prioritization of initiatives (projects)? </a:t>
                      </a:r>
                    </a:p>
                  </a:txBody>
                  <a:tcPr/>
                </a:tc>
                <a:tc hMerge="1">
                  <a:txBody>
                    <a:bodyPr/>
                    <a:lstStyle/>
                    <a:p>
                      <a:endParaRPr lang="en-CA" dirty="0"/>
                    </a:p>
                  </a:txBody>
                  <a:tcPr/>
                </a:tc>
                <a:extLst>
                  <a:ext uri="{0D108BD9-81ED-4DB2-BD59-A6C34878D82A}">
                    <a16:rowId xmlns:a16="http://schemas.microsoft.com/office/drawing/2014/main" val="1547210254"/>
                  </a:ext>
                </a:extLst>
              </a:tr>
              <a:tr h="331391">
                <a:tc>
                  <a:txBody>
                    <a:bodyPr/>
                    <a:lstStyle/>
                    <a:p>
                      <a:r>
                        <a:rPr lang="en-US" b="1" dirty="0"/>
                        <a:t>YES</a:t>
                      </a:r>
                      <a:endParaRPr lang="en-CA" b="1" dirty="0"/>
                    </a:p>
                  </a:txBody>
                  <a:tcPr/>
                </a:tc>
                <a:tc>
                  <a:txBody>
                    <a:bodyPr/>
                    <a:lstStyle/>
                    <a:p>
                      <a:r>
                        <a:rPr lang="en-US" dirty="0"/>
                        <a:t>5</a:t>
                      </a:r>
                      <a:endParaRPr lang="en-CA" b="1" dirty="0"/>
                    </a:p>
                  </a:txBody>
                  <a:tcPr/>
                </a:tc>
                <a:extLst>
                  <a:ext uri="{0D108BD9-81ED-4DB2-BD59-A6C34878D82A}">
                    <a16:rowId xmlns:a16="http://schemas.microsoft.com/office/drawing/2014/main" val="4017534749"/>
                  </a:ext>
                </a:extLst>
              </a:tr>
              <a:tr h="133794">
                <a:tc>
                  <a:txBody>
                    <a:bodyPr/>
                    <a:lstStyle/>
                    <a:p>
                      <a:r>
                        <a:rPr lang="en-US" b="1" dirty="0"/>
                        <a:t>NO</a:t>
                      </a:r>
                      <a:endParaRPr lang="en-CA" b="1" dirty="0"/>
                    </a:p>
                  </a:txBody>
                  <a:tcPr/>
                </a:tc>
                <a:tc>
                  <a:txBody>
                    <a:bodyPr/>
                    <a:lstStyle/>
                    <a:p>
                      <a:r>
                        <a:rPr lang="en-US" dirty="0"/>
                        <a:t>3</a:t>
                      </a:r>
                      <a:endParaRPr lang="en-CA" b="1" dirty="0"/>
                    </a:p>
                  </a:txBody>
                  <a:tcPr/>
                </a:tc>
                <a:extLst>
                  <a:ext uri="{0D108BD9-81ED-4DB2-BD59-A6C34878D82A}">
                    <a16:rowId xmlns:a16="http://schemas.microsoft.com/office/drawing/2014/main" val="3447506061"/>
                  </a:ext>
                </a:extLst>
              </a:tr>
            </a:tbl>
          </a:graphicData>
        </a:graphic>
      </p:graphicFrame>
      <p:graphicFrame>
        <p:nvGraphicFramePr>
          <p:cNvPr id="8" name="Table 7">
            <a:extLst>
              <a:ext uri="{FF2B5EF4-FFF2-40B4-BE49-F238E27FC236}">
                <a16:creationId xmlns:a16="http://schemas.microsoft.com/office/drawing/2014/main" id="{6B934F85-1F0D-4D96-A131-7B1C0269327A}"/>
              </a:ext>
            </a:extLst>
          </p:cNvPr>
          <p:cNvGraphicFramePr>
            <a:graphicFrameLocks noGrp="1"/>
          </p:cNvGraphicFramePr>
          <p:nvPr>
            <p:extLst>
              <p:ext uri="{D42A27DB-BD31-4B8C-83A1-F6EECF244321}">
                <p14:modId xmlns:p14="http://schemas.microsoft.com/office/powerpoint/2010/main" val="2007145141"/>
              </p:ext>
            </p:extLst>
          </p:nvPr>
        </p:nvGraphicFramePr>
        <p:xfrm>
          <a:off x="635726" y="4724400"/>
          <a:ext cx="11045952" cy="1097280"/>
        </p:xfrm>
        <a:graphic>
          <a:graphicData uri="http://schemas.openxmlformats.org/drawingml/2006/table">
            <a:tbl>
              <a:tblPr firstRow="1" bandRow="1">
                <a:tableStyleId>{5C22544A-7EE6-4342-B048-85BDC9FD1C3A}</a:tableStyleId>
              </a:tblPr>
              <a:tblGrid>
                <a:gridCol w="946796">
                  <a:extLst>
                    <a:ext uri="{9D8B030D-6E8A-4147-A177-3AD203B41FA5}">
                      <a16:colId xmlns:a16="http://schemas.microsoft.com/office/drawing/2014/main" val="4245593630"/>
                    </a:ext>
                  </a:extLst>
                </a:gridCol>
                <a:gridCol w="10099156">
                  <a:extLst>
                    <a:ext uri="{9D8B030D-6E8A-4147-A177-3AD203B41FA5}">
                      <a16:colId xmlns:a16="http://schemas.microsoft.com/office/drawing/2014/main" val="1591710009"/>
                    </a:ext>
                  </a:extLst>
                </a:gridCol>
              </a:tblGrid>
              <a:tr h="33139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Are business capabilities used in determining the project priorities? </a:t>
                      </a:r>
                    </a:p>
                  </a:txBody>
                  <a:tcPr/>
                </a:tc>
                <a:tc hMerge="1">
                  <a:txBody>
                    <a:bodyPr/>
                    <a:lstStyle/>
                    <a:p>
                      <a:endParaRPr lang="en-CA" dirty="0"/>
                    </a:p>
                  </a:txBody>
                  <a:tcPr/>
                </a:tc>
                <a:extLst>
                  <a:ext uri="{0D108BD9-81ED-4DB2-BD59-A6C34878D82A}">
                    <a16:rowId xmlns:a16="http://schemas.microsoft.com/office/drawing/2014/main" val="1547210254"/>
                  </a:ext>
                </a:extLst>
              </a:tr>
              <a:tr h="331391">
                <a:tc>
                  <a:txBody>
                    <a:bodyPr/>
                    <a:lstStyle/>
                    <a:p>
                      <a:r>
                        <a:rPr lang="en-US" b="1" dirty="0"/>
                        <a:t>YES</a:t>
                      </a:r>
                      <a:endParaRPr lang="en-CA" b="1" dirty="0"/>
                    </a:p>
                  </a:txBody>
                  <a:tcPr/>
                </a:tc>
                <a:tc>
                  <a:txBody>
                    <a:bodyPr/>
                    <a:lstStyle/>
                    <a:p>
                      <a:r>
                        <a:rPr lang="en-US" dirty="0"/>
                        <a:t>3</a:t>
                      </a:r>
                      <a:endParaRPr lang="en-CA" b="1" dirty="0"/>
                    </a:p>
                  </a:txBody>
                  <a:tcPr/>
                </a:tc>
                <a:extLst>
                  <a:ext uri="{0D108BD9-81ED-4DB2-BD59-A6C34878D82A}">
                    <a16:rowId xmlns:a16="http://schemas.microsoft.com/office/drawing/2014/main" val="4017534749"/>
                  </a:ext>
                </a:extLst>
              </a:tr>
              <a:tr h="133794">
                <a:tc>
                  <a:txBody>
                    <a:bodyPr/>
                    <a:lstStyle/>
                    <a:p>
                      <a:r>
                        <a:rPr lang="en-US" b="1" dirty="0"/>
                        <a:t>NO</a:t>
                      </a:r>
                      <a:endParaRPr lang="en-CA" b="1" dirty="0"/>
                    </a:p>
                  </a:txBody>
                  <a:tcPr/>
                </a:tc>
                <a:tc>
                  <a:txBody>
                    <a:bodyPr/>
                    <a:lstStyle/>
                    <a:p>
                      <a:r>
                        <a:rPr lang="en-US" dirty="0"/>
                        <a:t>4</a:t>
                      </a:r>
                      <a:endParaRPr lang="en-CA" b="1" dirty="0"/>
                    </a:p>
                  </a:txBody>
                  <a:tcPr/>
                </a:tc>
                <a:extLst>
                  <a:ext uri="{0D108BD9-81ED-4DB2-BD59-A6C34878D82A}">
                    <a16:rowId xmlns:a16="http://schemas.microsoft.com/office/drawing/2014/main" val="3447506061"/>
                  </a:ext>
                </a:extLst>
              </a:tr>
            </a:tbl>
          </a:graphicData>
        </a:graphic>
      </p:graphicFrame>
      <p:sp>
        <p:nvSpPr>
          <p:cNvPr id="9" name="Rectangle 8">
            <a:extLst>
              <a:ext uri="{FF2B5EF4-FFF2-40B4-BE49-F238E27FC236}">
                <a16:creationId xmlns:a16="http://schemas.microsoft.com/office/drawing/2014/main" id="{4810067D-885C-4595-AE5B-DB24EB11A6F5}"/>
              </a:ext>
            </a:extLst>
          </p:cNvPr>
          <p:cNvSpPr/>
          <p:nvPr/>
        </p:nvSpPr>
        <p:spPr>
          <a:xfrm>
            <a:off x="609600" y="1046709"/>
            <a:ext cx="11045952" cy="685710"/>
          </a:xfrm>
          <a:prstGeom prst="rect">
            <a:avLst/>
          </a:prstGeom>
          <a:gradFill>
            <a:gsLst>
              <a:gs pos="100000">
                <a:srgbClr val="5B8686"/>
              </a:gs>
              <a:gs pos="2000">
                <a:srgbClr val="2F54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a:r>
              <a:rPr lang="en-CA" sz="2200" b="1" dirty="0"/>
              <a:t>Is business architecture involved in the planning of initiatives, roadmaps, programs, portfolios, and/or projects?</a:t>
            </a:r>
          </a:p>
        </p:txBody>
      </p:sp>
    </p:spTree>
    <p:extLst>
      <p:ext uri="{BB962C8B-B14F-4D97-AF65-F5344CB8AC3E}">
        <p14:creationId xmlns:p14="http://schemas.microsoft.com/office/powerpoint/2010/main" val="341124977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CF4E2E2D-CD6E-4DDB-AAA3-A87B9D2B754A}"/>
              </a:ext>
            </a:extLst>
          </p:cNvPr>
          <p:cNvGraphicFramePr>
            <a:graphicFrameLocks noGrp="1"/>
          </p:cNvGraphicFramePr>
          <p:nvPr>
            <p:ph idx="10"/>
            <p:extLst>
              <p:ext uri="{D42A27DB-BD31-4B8C-83A1-F6EECF244321}">
                <p14:modId xmlns:p14="http://schemas.microsoft.com/office/powerpoint/2010/main" val="2749179752"/>
              </p:ext>
            </p:extLst>
          </p:nvPr>
        </p:nvGraphicFramePr>
        <p:xfrm>
          <a:off x="609600" y="2133600"/>
          <a:ext cx="11049000" cy="1483360"/>
        </p:xfrm>
        <a:graphic>
          <a:graphicData uri="http://schemas.openxmlformats.org/drawingml/2006/table">
            <a:tbl>
              <a:tblPr bandRow="1">
                <a:tableStyleId>{5C22544A-7EE6-4342-B048-85BDC9FD1C3A}</a:tableStyleId>
              </a:tblPr>
              <a:tblGrid>
                <a:gridCol w="10287000">
                  <a:extLst>
                    <a:ext uri="{9D8B030D-6E8A-4147-A177-3AD203B41FA5}">
                      <a16:colId xmlns:a16="http://schemas.microsoft.com/office/drawing/2014/main" val="1781782680"/>
                    </a:ext>
                  </a:extLst>
                </a:gridCol>
                <a:gridCol w="762000">
                  <a:extLst>
                    <a:ext uri="{9D8B030D-6E8A-4147-A177-3AD203B41FA5}">
                      <a16:colId xmlns:a16="http://schemas.microsoft.com/office/drawing/2014/main" val="2110360124"/>
                    </a:ext>
                  </a:extLst>
                </a:gridCol>
              </a:tblGrid>
              <a:tr h="370840">
                <a:tc>
                  <a:txBody>
                    <a:bodyPr/>
                    <a:lstStyle/>
                    <a:p>
                      <a:r>
                        <a:rPr lang="en-CA" b="0" dirty="0"/>
                        <a:t>No. The practice is not evaluated. </a:t>
                      </a:r>
                    </a:p>
                  </a:txBody>
                  <a:tcPr/>
                </a:tc>
                <a:tc>
                  <a:txBody>
                    <a:bodyPr/>
                    <a:lstStyle/>
                    <a:p>
                      <a:r>
                        <a:rPr lang="en-US" b="1" dirty="0"/>
                        <a:t>7</a:t>
                      </a:r>
                      <a:endParaRPr lang="en-CA" b="1" dirty="0"/>
                    </a:p>
                  </a:txBody>
                  <a:tcPr/>
                </a:tc>
                <a:extLst>
                  <a:ext uri="{0D108BD9-81ED-4DB2-BD59-A6C34878D82A}">
                    <a16:rowId xmlns:a16="http://schemas.microsoft.com/office/drawing/2014/main" val="3026700521"/>
                  </a:ext>
                </a:extLst>
              </a:tr>
              <a:tr h="370840">
                <a:tc>
                  <a:txBody>
                    <a:bodyPr/>
                    <a:lstStyle/>
                    <a:p>
                      <a:r>
                        <a:rPr lang="en-CA" b="0" dirty="0"/>
                        <a:t>Somewhat. The practice is evaluated using an informal qualitative method occasionally.</a:t>
                      </a:r>
                    </a:p>
                  </a:txBody>
                  <a:tcPr/>
                </a:tc>
                <a:tc>
                  <a:txBody>
                    <a:bodyPr/>
                    <a:lstStyle/>
                    <a:p>
                      <a:r>
                        <a:rPr lang="en-US" dirty="0"/>
                        <a:t>3</a:t>
                      </a:r>
                      <a:endParaRPr lang="en-CA" dirty="0"/>
                    </a:p>
                  </a:txBody>
                  <a:tcPr/>
                </a:tc>
                <a:extLst>
                  <a:ext uri="{0D108BD9-81ED-4DB2-BD59-A6C34878D82A}">
                    <a16:rowId xmlns:a16="http://schemas.microsoft.com/office/drawing/2014/main" val="2003469179"/>
                  </a:ext>
                </a:extLst>
              </a:tr>
              <a:tr h="370840">
                <a:tc>
                  <a:txBody>
                    <a:bodyPr/>
                    <a:lstStyle/>
                    <a:p>
                      <a:r>
                        <a:rPr lang="en-CA" b="0" dirty="0"/>
                        <a:t>Yes. Evaluated using a financial measurements and/or a satisfaction survey mechanism at regular intervals.</a:t>
                      </a:r>
                    </a:p>
                  </a:txBody>
                  <a:tcPr/>
                </a:tc>
                <a:tc>
                  <a:txBody>
                    <a:bodyPr/>
                    <a:lstStyle/>
                    <a:p>
                      <a:r>
                        <a:rPr lang="en-US" dirty="0"/>
                        <a:t>1</a:t>
                      </a:r>
                      <a:endParaRPr lang="en-CA" dirty="0"/>
                    </a:p>
                  </a:txBody>
                  <a:tcPr/>
                </a:tc>
                <a:extLst>
                  <a:ext uri="{0D108BD9-81ED-4DB2-BD59-A6C34878D82A}">
                    <a16:rowId xmlns:a16="http://schemas.microsoft.com/office/drawing/2014/main" val="543493511"/>
                  </a:ext>
                </a:extLst>
              </a:tr>
              <a:tr h="370840">
                <a:tc>
                  <a:txBody>
                    <a:bodyPr/>
                    <a:lstStyle/>
                    <a:p>
                      <a:r>
                        <a:rPr lang="en-US" b="0" dirty="0"/>
                        <a:t>I don’t know</a:t>
                      </a:r>
                      <a:endParaRPr lang="en-CA" b="0" dirty="0"/>
                    </a:p>
                  </a:txBody>
                  <a:tcPr/>
                </a:tc>
                <a:tc>
                  <a:txBody>
                    <a:bodyPr/>
                    <a:lstStyle/>
                    <a:p>
                      <a:r>
                        <a:rPr lang="en-US" dirty="0"/>
                        <a:t>0</a:t>
                      </a:r>
                      <a:endParaRPr lang="en-CA" dirty="0"/>
                    </a:p>
                  </a:txBody>
                  <a:tcPr/>
                </a:tc>
                <a:extLst>
                  <a:ext uri="{0D108BD9-81ED-4DB2-BD59-A6C34878D82A}">
                    <a16:rowId xmlns:a16="http://schemas.microsoft.com/office/drawing/2014/main" val="1010360494"/>
                  </a:ext>
                </a:extLst>
              </a:tr>
            </a:tbl>
          </a:graphicData>
        </a:graphic>
      </p:graphicFrame>
      <p:sp>
        <p:nvSpPr>
          <p:cNvPr id="2" name="Title 1">
            <a:extLst>
              <a:ext uri="{FF2B5EF4-FFF2-40B4-BE49-F238E27FC236}">
                <a16:creationId xmlns:a16="http://schemas.microsoft.com/office/drawing/2014/main" id="{94DB5669-7344-4603-B2EB-D9F09F92E86B}"/>
              </a:ext>
            </a:extLst>
          </p:cNvPr>
          <p:cNvSpPr>
            <a:spLocks noGrp="1"/>
          </p:cNvSpPr>
          <p:nvPr>
            <p:ph type="title"/>
          </p:nvPr>
        </p:nvSpPr>
        <p:spPr>
          <a:xfrm>
            <a:off x="609600" y="35928"/>
            <a:ext cx="7243976" cy="685710"/>
          </a:xfrm>
        </p:spPr>
        <p:txBody>
          <a:bodyPr>
            <a:normAutofit/>
          </a:bodyPr>
          <a:lstStyle/>
          <a:p>
            <a:r>
              <a:rPr lang="en-CA" b="1" dirty="0"/>
              <a:t>Question 8</a:t>
            </a:r>
          </a:p>
        </p:txBody>
      </p:sp>
      <p:sp>
        <p:nvSpPr>
          <p:cNvPr id="5" name="Rectangle 4">
            <a:extLst>
              <a:ext uri="{FF2B5EF4-FFF2-40B4-BE49-F238E27FC236}">
                <a16:creationId xmlns:a16="http://schemas.microsoft.com/office/drawing/2014/main" id="{053F0586-177E-4347-820B-0B3AC067625D}"/>
              </a:ext>
            </a:extLst>
          </p:cNvPr>
          <p:cNvSpPr/>
          <p:nvPr/>
        </p:nvSpPr>
        <p:spPr>
          <a:xfrm>
            <a:off x="609600" y="1046709"/>
            <a:ext cx="11045952" cy="685710"/>
          </a:xfrm>
          <a:prstGeom prst="rect">
            <a:avLst/>
          </a:prstGeom>
          <a:gradFill>
            <a:gsLst>
              <a:gs pos="100000">
                <a:srgbClr val="5B8686"/>
              </a:gs>
              <a:gs pos="2000">
                <a:srgbClr val="2F54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a:r>
              <a:rPr lang="en-CA" sz="2400" b="1" dirty="0"/>
              <a:t>Is there a mechanism to evaluate the business architecture practice?</a:t>
            </a:r>
          </a:p>
        </p:txBody>
      </p:sp>
    </p:spTree>
    <p:extLst>
      <p:ext uri="{BB962C8B-B14F-4D97-AF65-F5344CB8AC3E}">
        <p14:creationId xmlns:p14="http://schemas.microsoft.com/office/powerpoint/2010/main" val="2036149619"/>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D71B7-08A3-484E-B162-F52D514BA87E}"/>
              </a:ext>
            </a:extLst>
          </p:cNvPr>
          <p:cNvSpPr>
            <a:spLocks noGrp="1"/>
          </p:cNvSpPr>
          <p:nvPr>
            <p:ph type="title"/>
          </p:nvPr>
        </p:nvSpPr>
        <p:spPr>
          <a:xfrm>
            <a:off x="603069" y="136787"/>
            <a:ext cx="7243976" cy="685710"/>
          </a:xfrm>
        </p:spPr>
        <p:txBody>
          <a:bodyPr>
            <a:normAutofit/>
          </a:bodyPr>
          <a:lstStyle/>
          <a:p>
            <a:r>
              <a:rPr lang="en-CA" b="1" dirty="0"/>
              <a:t>Question 9 </a:t>
            </a:r>
          </a:p>
        </p:txBody>
      </p:sp>
      <p:graphicFrame>
        <p:nvGraphicFramePr>
          <p:cNvPr id="4" name="Table 4">
            <a:extLst>
              <a:ext uri="{FF2B5EF4-FFF2-40B4-BE49-F238E27FC236}">
                <a16:creationId xmlns:a16="http://schemas.microsoft.com/office/drawing/2014/main" id="{5E3ABCBC-5D26-45A8-9116-27D2600445D3}"/>
              </a:ext>
            </a:extLst>
          </p:cNvPr>
          <p:cNvGraphicFramePr>
            <a:graphicFrameLocks noGrp="1"/>
          </p:cNvGraphicFramePr>
          <p:nvPr>
            <p:extLst>
              <p:ext uri="{D42A27DB-BD31-4B8C-83A1-F6EECF244321}">
                <p14:modId xmlns:p14="http://schemas.microsoft.com/office/powerpoint/2010/main" val="4247286790"/>
              </p:ext>
            </p:extLst>
          </p:nvPr>
        </p:nvGraphicFramePr>
        <p:xfrm>
          <a:off x="603069" y="1956631"/>
          <a:ext cx="11055531" cy="3860800"/>
        </p:xfrm>
        <a:graphic>
          <a:graphicData uri="http://schemas.openxmlformats.org/drawingml/2006/table">
            <a:tbl>
              <a:tblPr bandRow="1">
                <a:tableStyleId>{5C22544A-7EE6-4342-B048-85BDC9FD1C3A}</a:tableStyleId>
              </a:tblPr>
              <a:tblGrid>
                <a:gridCol w="11055531">
                  <a:extLst>
                    <a:ext uri="{9D8B030D-6E8A-4147-A177-3AD203B41FA5}">
                      <a16:colId xmlns:a16="http://schemas.microsoft.com/office/drawing/2014/main" val="3954247653"/>
                    </a:ext>
                  </a:extLst>
                </a:gridCol>
              </a:tblGrid>
              <a:tr h="473095">
                <a:tc>
                  <a:txBody>
                    <a:bodyPr/>
                    <a:lstStyle/>
                    <a:p>
                      <a:pPr marL="171450" indent="-171450">
                        <a:buFont typeface="Arial" panose="020B0604020202020204" pitchFamily="34" charset="0"/>
                        <a:buChar char="•"/>
                      </a:pPr>
                      <a:r>
                        <a:rPr lang="en-CA" sz="1200" dirty="0"/>
                        <a:t>Providing transformation impact assessment for all business initiatives through our integration into the Project Management Framework (assessment of what is changing and a mandatory documentation of affected business processes)</a:t>
                      </a:r>
                    </a:p>
                    <a:p>
                      <a:pPr marL="171450" indent="-171450">
                        <a:buFont typeface="Arial" panose="020B0604020202020204" pitchFamily="34" charset="0"/>
                        <a:buChar char="•"/>
                      </a:pPr>
                      <a:r>
                        <a:rPr lang="en-CA" sz="1200" dirty="0"/>
                        <a:t>We are also identifying impacted information objects and corresponding flows. Identification of complexity.</a:t>
                      </a:r>
                    </a:p>
                  </a:txBody>
                  <a:tcPr/>
                </a:tc>
                <a:extLst>
                  <a:ext uri="{0D108BD9-81ED-4DB2-BD59-A6C34878D82A}">
                    <a16:rowId xmlns:a16="http://schemas.microsoft.com/office/drawing/2014/main" val="2928695203"/>
                  </a:ext>
                </a:extLst>
              </a:tr>
              <a:tr h="370840">
                <a:tc>
                  <a:txBody>
                    <a:bodyPr/>
                    <a:lstStyle/>
                    <a:p>
                      <a:pPr marL="171450" indent="-171450">
                        <a:buFont typeface="Arial" panose="020B0604020202020204" pitchFamily="34" charset="0"/>
                        <a:buChar char="•"/>
                      </a:pPr>
                      <a:r>
                        <a:rPr lang="en-CA" sz="1200" dirty="0"/>
                        <a:t>Sensitizing the agencies in the larger context to architecture, and it’s importance in priority setting.</a:t>
                      </a:r>
                    </a:p>
                  </a:txBody>
                  <a:tcPr/>
                </a:tc>
                <a:extLst>
                  <a:ext uri="{0D108BD9-81ED-4DB2-BD59-A6C34878D82A}">
                    <a16:rowId xmlns:a16="http://schemas.microsoft.com/office/drawing/2014/main" val="3023719418"/>
                  </a:ext>
                </a:extLst>
              </a:tr>
              <a:tr h="370840">
                <a:tc>
                  <a:txBody>
                    <a:bodyPr/>
                    <a:lstStyle/>
                    <a:p>
                      <a:pPr marL="171450" indent="-171450">
                        <a:buFont typeface="Arial" panose="020B0604020202020204" pitchFamily="34" charset="0"/>
                        <a:buChar char="•"/>
                      </a:pPr>
                      <a:r>
                        <a:rPr lang="en-CA" sz="1200" dirty="0"/>
                        <a:t>Establish a current enterprise business architecture, then a target state business architecture, program maturity, greater influence in strategic and operational planning.</a:t>
                      </a:r>
                    </a:p>
                  </a:txBody>
                  <a:tcPr/>
                </a:tc>
                <a:extLst>
                  <a:ext uri="{0D108BD9-81ED-4DB2-BD59-A6C34878D82A}">
                    <a16:rowId xmlns:a16="http://schemas.microsoft.com/office/drawing/2014/main" val="2988092321"/>
                  </a:ext>
                </a:extLst>
              </a:tr>
              <a:tr h="370840">
                <a:tc>
                  <a:txBody>
                    <a:bodyPr/>
                    <a:lstStyle/>
                    <a:p>
                      <a:pPr marL="171450" indent="-171450">
                        <a:buFont typeface="Arial" panose="020B0604020202020204" pitchFamily="34" charset="0"/>
                        <a:buChar char="•"/>
                      </a:pPr>
                      <a:r>
                        <a:rPr lang="en-CA" sz="1200" dirty="0"/>
                        <a:t>Key member of determining project priority and initiative.</a:t>
                      </a:r>
                    </a:p>
                    <a:p>
                      <a:pPr marL="171450" indent="-171450">
                        <a:buFont typeface="Arial" panose="020B0604020202020204" pitchFamily="34" charset="0"/>
                        <a:buChar char="•"/>
                      </a:pPr>
                      <a:r>
                        <a:rPr lang="en-CA" sz="1200" dirty="0"/>
                        <a:t>Offering our stakeholder real value proposition to position our business architecture and EA unit as a key member of strategic transformation governance at the departmental level.</a:t>
                      </a:r>
                    </a:p>
                    <a:p>
                      <a:pPr marL="171450" indent="-171450">
                        <a:buFont typeface="Arial" panose="020B0604020202020204" pitchFamily="34" charset="0"/>
                        <a:buChar char="•"/>
                      </a:pPr>
                      <a:r>
                        <a:rPr lang="en-CA" sz="1200" dirty="0"/>
                        <a:t>Reaching a business architecture maturity level to determine common capabilities to drive investment decisions and solution space.</a:t>
                      </a:r>
                    </a:p>
                  </a:txBody>
                  <a:tcPr/>
                </a:tc>
                <a:extLst>
                  <a:ext uri="{0D108BD9-81ED-4DB2-BD59-A6C34878D82A}">
                    <a16:rowId xmlns:a16="http://schemas.microsoft.com/office/drawing/2014/main" val="1479031985"/>
                  </a:ext>
                </a:extLst>
              </a:tr>
              <a:tr h="370840">
                <a:tc>
                  <a:txBody>
                    <a:bodyPr/>
                    <a:lstStyle/>
                    <a:p>
                      <a:pPr marL="171450" indent="-171450">
                        <a:buFont typeface="Arial" panose="020B0604020202020204" pitchFamily="34" charset="0"/>
                        <a:buChar char="•"/>
                      </a:pPr>
                      <a:r>
                        <a:rPr lang="en-CA" sz="1200" dirty="0"/>
                        <a:t>Self-service by various stakeholder groups. </a:t>
                      </a:r>
                    </a:p>
                  </a:txBody>
                  <a:tcPr/>
                </a:tc>
                <a:extLst>
                  <a:ext uri="{0D108BD9-81ED-4DB2-BD59-A6C34878D82A}">
                    <a16:rowId xmlns:a16="http://schemas.microsoft.com/office/drawing/2014/main" val="4173191290"/>
                  </a:ext>
                </a:extLst>
              </a:tr>
              <a:tr h="370840">
                <a:tc>
                  <a:txBody>
                    <a:bodyPr/>
                    <a:lstStyle/>
                    <a:p>
                      <a:pPr marL="171450" indent="-171450">
                        <a:buFont typeface="Arial" panose="020B0604020202020204" pitchFamily="34" charset="0"/>
                        <a:buChar char="•"/>
                      </a:pPr>
                      <a:r>
                        <a:rPr lang="en-CA" sz="1200" kern="1200" dirty="0">
                          <a:solidFill>
                            <a:schemeClr val="dk1"/>
                          </a:solidFill>
                          <a:latin typeface="+mn-lt"/>
                          <a:ea typeface="+mn-ea"/>
                          <a:cs typeface="+mn-cs"/>
                        </a:rPr>
                        <a:t>Supporting horizontal execution of departmental strategies through clear understanding of the WHY (motivation and strategic direction) and WHAT (capability, value, information, and organization impacts).</a:t>
                      </a:r>
                    </a:p>
                  </a:txBody>
                  <a:tcPr/>
                </a:tc>
                <a:extLst>
                  <a:ext uri="{0D108BD9-81ED-4DB2-BD59-A6C34878D82A}">
                    <a16:rowId xmlns:a16="http://schemas.microsoft.com/office/drawing/2014/main" val="454403064"/>
                  </a:ext>
                </a:extLst>
              </a:tr>
              <a:tr h="370840">
                <a:tc>
                  <a:txBody>
                    <a:bodyPr/>
                    <a:lstStyle/>
                    <a:p>
                      <a:pPr marL="171450" indent="-171450">
                        <a:buFont typeface="Arial" panose="020B0604020202020204" pitchFamily="34" charset="0"/>
                        <a:buChar char="•"/>
                      </a:pPr>
                      <a:r>
                        <a:rPr lang="en-CA" sz="1200" kern="1200" dirty="0">
                          <a:solidFill>
                            <a:schemeClr val="dk1"/>
                          </a:solidFill>
                          <a:latin typeface="+mn-lt"/>
                          <a:ea typeface="+mn-ea"/>
                          <a:cs typeface="+mn-cs"/>
                        </a:rPr>
                        <a:t>Establish the Enterprise Business Architecture practice (resources, delivery model, etc.) and framework</a:t>
                      </a:r>
                    </a:p>
                    <a:p>
                      <a:pPr marL="171450" indent="-171450">
                        <a:buFont typeface="Arial" panose="020B0604020202020204" pitchFamily="34" charset="0"/>
                        <a:buChar char="•"/>
                      </a:pPr>
                      <a:r>
                        <a:rPr lang="en-CA" sz="1200" kern="1200" dirty="0">
                          <a:solidFill>
                            <a:schemeClr val="dk1"/>
                          </a:solidFill>
                          <a:latin typeface="+mn-lt"/>
                          <a:ea typeface="+mn-ea"/>
                          <a:cs typeface="+mn-cs"/>
                        </a:rPr>
                        <a:t>Service decomposition of GAC programs</a:t>
                      </a:r>
                    </a:p>
                  </a:txBody>
                  <a:tcPr/>
                </a:tc>
                <a:extLst>
                  <a:ext uri="{0D108BD9-81ED-4DB2-BD59-A6C34878D82A}">
                    <a16:rowId xmlns:a16="http://schemas.microsoft.com/office/drawing/2014/main" val="3860508144"/>
                  </a:ext>
                </a:extLst>
              </a:tr>
              <a:tr h="370840">
                <a:tc>
                  <a:txBody>
                    <a:bodyPr/>
                    <a:lstStyle/>
                    <a:p>
                      <a:pPr marL="171450" indent="-171450">
                        <a:buFont typeface="Arial" panose="020B0604020202020204" pitchFamily="34" charset="0"/>
                        <a:buChar char="•"/>
                      </a:pPr>
                      <a:r>
                        <a:rPr lang="en-CA" sz="1200" kern="1200" dirty="0">
                          <a:solidFill>
                            <a:schemeClr val="dk1"/>
                          </a:solidFill>
                          <a:latin typeface="+mn-lt"/>
                          <a:ea typeface="+mn-ea"/>
                          <a:cs typeface="+mn-cs"/>
                        </a:rPr>
                        <a:t>Enable a horizontal/enterprise lens &amp; assessment of business strategies and investments </a:t>
                      </a:r>
                    </a:p>
                  </a:txBody>
                  <a:tcPr/>
                </a:tc>
                <a:extLst>
                  <a:ext uri="{0D108BD9-81ED-4DB2-BD59-A6C34878D82A}">
                    <a16:rowId xmlns:a16="http://schemas.microsoft.com/office/drawing/2014/main" val="3477657886"/>
                  </a:ext>
                </a:extLst>
              </a:tr>
            </a:tbl>
          </a:graphicData>
        </a:graphic>
      </p:graphicFrame>
      <p:sp>
        <p:nvSpPr>
          <p:cNvPr id="5" name="Rectangle 4">
            <a:extLst>
              <a:ext uri="{FF2B5EF4-FFF2-40B4-BE49-F238E27FC236}">
                <a16:creationId xmlns:a16="http://schemas.microsoft.com/office/drawing/2014/main" id="{15F4C57B-E1B7-4533-8B6D-CA9497CC8380}"/>
              </a:ext>
            </a:extLst>
          </p:cNvPr>
          <p:cNvSpPr/>
          <p:nvPr/>
        </p:nvSpPr>
        <p:spPr>
          <a:xfrm>
            <a:off x="613953" y="1046709"/>
            <a:ext cx="11045952" cy="685710"/>
          </a:xfrm>
          <a:prstGeom prst="rect">
            <a:avLst/>
          </a:prstGeom>
          <a:gradFill>
            <a:gsLst>
              <a:gs pos="100000">
                <a:srgbClr val="5B8686"/>
              </a:gs>
              <a:gs pos="2000">
                <a:srgbClr val="2F54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a:r>
              <a:rPr lang="en-CA" sz="2400" b="1" dirty="0"/>
              <a:t>What would you say is your top priority for the business architecture team within your department?</a:t>
            </a:r>
          </a:p>
        </p:txBody>
      </p:sp>
    </p:spTree>
    <p:extLst>
      <p:ext uri="{BB962C8B-B14F-4D97-AF65-F5344CB8AC3E}">
        <p14:creationId xmlns:p14="http://schemas.microsoft.com/office/powerpoint/2010/main" val="84661856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EBFFCD4-0693-4359-BCE3-5556D8CE6908}"/>
              </a:ext>
            </a:extLst>
          </p:cNvPr>
          <p:cNvGraphicFramePr>
            <a:graphicFrameLocks noGrp="1"/>
          </p:cNvGraphicFramePr>
          <p:nvPr>
            <p:ph idx="10"/>
            <p:extLst>
              <p:ext uri="{D42A27DB-BD31-4B8C-83A1-F6EECF244321}">
                <p14:modId xmlns:p14="http://schemas.microsoft.com/office/powerpoint/2010/main" val="3648773547"/>
              </p:ext>
            </p:extLst>
          </p:nvPr>
        </p:nvGraphicFramePr>
        <p:xfrm>
          <a:off x="613953" y="1955356"/>
          <a:ext cx="11044646" cy="4058920"/>
        </p:xfrm>
        <a:graphic>
          <a:graphicData uri="http://schemas.openxmlformats.org/drawingml/2006/table">
            <a:tbl>
              <a:tblPr bandRow="1">
                <a:tableStyleId>{5C22544A-7EE6-4342-B048-85BDC9FD1C3A}</a:tableStyleId>
              </a:tblPr>
              <a:tblGrid>
                <a:gridCol w="11044646">
                  <a:extLst>
                    <a:ext uri="{9D8B030D-6E8A-4147-A177-3AD203B41FA5}">
                      <a16:colId xmlns:a16="http://schemas.microsoft.com/office/drawing/2014/main" val="4158103391"/>
                    </a:ext>
                  </a:extLst>
                </a:gridCol>
              </a:tblGrid>
              <a:tr h="370840">
                <a:tc>
                  <a:txBody>
                    <a:bodyPr/>
                    <a:lstStyle/>
                    <a:p>
                      <a:pPr marL="285750" indent="-285750">
                        <a:buFont typeface="Arial" panose="020B0604020202020204" pitchFamily="34" charset="0"/>
                        <a:buChar char="•"/>
                      </a:pPr>
                      <a:r>
                        <a:rPr lang="en-CA" sz="1600" dirty="0"/>
                        <a:t>Establishment and promotion of a </a:t>
                      </a:r>
                      <a:r>
                        <a:rPr lang="en-CA" sz="1600" b="1" dirty="0"/>
                        <a:t>business architecture framework </a:t>
                      </a:r>
                      <a:r>
                        <a:rPr lang="en-CA" sz="1600" dirty="0"/>
                        <a:t>common to all GC departments, typically including : Legs/Regs, Programs, Services, Business capabilities, high level business processes, organizational context. Maybe </a:t>
                      </a:r>
                      <a:r>
                        <a:rPr lang="en-CA" sz="1600" b="1" dirty="0"/>
                        <a:t>include a MAF question to promote the BA practice </a:t>
                      </a:r>
                      <a:r>
                        <a:rPr lang="en-CA" sz="1600" b="0" dirty="0"/>
                        <a:t>in alignment </a:t>
                      </a:r>
                      <a:r>
                        <a:rPr lang="en-CA" sz="1600" dirty="0"/>
                        <a:t>with the Policy/Directive on Service and Digital.</a:t>
                      </a:r>
                    </a:p>
                  </a:txBody>
                  <a:tcPr/>
                </a:tc>
                <a:extLst>
                  <a:ext uri="{0D108BD9-81ED-4DB2-BD59-A6C34878D82A}">
                    <a16:rowId xmlns:a16="http://schemas.microsoft.com/office/drawing/2014/main" val="742637987"/>
                  </a:ext>
                </a:extLst>
              </a:tr>
              <a:tr h="370840">
                <a:tc>
                  <a:txBody>
                    <a:bodyPr/>
                    <a:lstStyle/>
                    <a:p>
                      <a:pPr marL="285750" indent="-285750">
                        <a:buFont typeface="Arial" panose="020B0604020202020204" pitchFamily="34" charset="0"/>
                        <a:buChar char="•"/>
                      </a:pPr>
                      <a:r>
                        <a:rPr lang="en-CA" sz="1600" dirty="0"/>
                        <a:t>A more </a:t>
                      </a:r>
                      <a:r>
                        <a:rPr lang="en-CA" sz="1600" b="1" dirty="0"/>
                        <a:t>coordinated approach from the GC to architecture</a:t>
                      </a:r>
                      <a:r>
                        <a:rPr lang="en-CA" sz="1600" dirty="0"/>
                        <a:t>, and </a:t>
                      </a:r>
                      <a:r>
                        <a:rPr lang="en-CA" sz="1600" b="1" dirty="0"/>
                        <a:t>making contacts </a:t>
                      </a:r>
                      <a:r>
                        <a:rPr lang="en-CA" sz="1600" dirty="0"/>
                        <a:t>with others for </a:t>
                      </a:r>
                      <a:r>
                        <a:rPr lang="en-CA" sz="1600" b="1" dirty="0"/>
                        <a:t>sharing of information</a:t>
                      </a:r>
                      <a:r>
                        <a:rPr lang="en-CA" sz="1600" dirty="0"/>
                        <a:t>, and </a:t>
                      </a:r>
                      <a:r>
                        <a:rPr lang="en-CA" sz="1600" b="1" dirty="0"/>
                        <a:t>best practices</a:t>
                      </a:r>
                      <a:r>
                        <a:rPr lang="en-CA" sz="1600" dirty="0"/>
                        <a:t>, and to </a:t>
                      </a:r>
                      <a:r>
                        <a:rPr lang="en-CA" sz="1600" b="1" dirty="0"/>
                        <a:t>collaborate at solving some of the challenges </a:t>
                      </a:r>
                      <a:r>
                        <a:rPr lang="en-CA" sz="1600" dirty="0"/>
                        <a:t>that we all face.</a:t>
                      </a:r>
                    </a:p>
                  </a:txBody>
                  <a:tcPr/>
                </a:tc>
                <a:extLst>
                  <a:ext uri="{0D108BD9-81ED-4DB2-BD59-A6C34878D82A}">
                    <a16:rowId xmlns:a16="http://schemas.microsoft.com/office/drawing/2014/main" val="853928173"/>
                  </a:ext>
                </a:extLst>
              </a:tr>
              <a:tr h="370840">
                <a:tc>
                  <a:txBody>
                    <a:bodyPr/>
                    <a:lstStyle/>
                    <a:p>
                      <a:pPr marL="285750" indent="-285750">
                        <a:buFont typeface="Arial" panose="020B0604020202020204" pitchFamily="34" charset="0"/>
                        <a:buChar char="•"/>
                      </a:pPr>
                      <a:r>
                        <a:rPr lang="en-CA" sz="1600" b="1" dirty="0"/>
                        <a:t>Strategies, tools, artifacts, practices or examples to follow.</a:t>
                      </a:r>
                    </a:p>
                  </a:txBody>
                  <a:tcPr/>
                </a:tc>
                <a:extLst>
                  <a:ext uri="{0D108BD9-81ED-4DB2-BD59-A6C34878D82A}">
                    <a16:rowId xmlns:a16="http://schemas.microsoft.com/office/drawing/2014/main" val="19389577"/>
                  </a:ext>
                </a:extLst>
              </a:tr>
              <a:tr h="370840">
                <a:tc>
                  <a:txBody>
                    <a:bodyPr/>
                    <a:lstStyle/>
                    <a:p>
                      <a:pPr marL="285750" indent="-285750">
                        <a:buFont typeface="Arial" panose="020B0604020202020204" pitchFamily="34" charset="0"/>
                        <a:buChar char="•"/>
                      </a:pPr>
                      <a:r>
                        <a:rPr lang="en-CA" sz="1600" b="1" dirty="0"/>
                        <a:t>Narrow the gap between operational level and strategic goals </a:t>
                      </a:r>
                      <a:r>
                        <a:rPr lang="en-CA" sz="1600" dirty="0"/>
                        <a:t>and objective of the organisation. Understanding the </a:t>
                      </a:r>
                      <a:r>
                        <a:rPr lang="en-CA" sz="1600" b="1" dirty="0"/>
                        <a:t>capabilities of the organisation and policies. </a:t>
                      </a:r>
                    </a:p>
                    <a:p>
                      <a:pPr marL="285750" indent="-285750">
                        <a:buFont typeface="Arial" panose="020B0604020202020204" pitchFamily="34" charset="0"/>
                        <a:buChar char="•"/>
                      </a:pPr>
                      <a:r>
                        <a:rPr lang="en-CA" sz="1600" b="1" dirty="0"/>
                        <a:t>Stakeholder buy in to business architecture deliverables and process</a:t>
                      </a:r>
                      <a:r>
                        <a:rPr lang="en-CA" sz="1600" dirty="0"/>
                        <a:t>. Common capabilities that benefit the different specifics of our clients </a:t>
                      </a:r>
                    </a:p>
                    <a:p>
                      <a:pPr marL="285750" indent="-285750">
                        <a:buFont typeface="Arial" panose="020B0604020202020204" pitchFamily="34" charset="0"/>
                        <a:buChar char="•"/>
                      </a:pPr>
                      <a:r>
                        <a:rPr lang="en-CA" sz="1600" b="1" dirty="0"/>
                        <a:t>Departmental capability mapping </a:t>
                      </a:r>
                      <a:r>
                        <a:rPr lang="en-CA" sz="1600" dirty="0"/>
                        <a:t>and understanding </a:t>
                      </a:r>
                      <a:r>
                        <a:rPr lang="en-CA" sz="1600" b="1" dirty="0"/>
                        <a:t>how to map needs to BCM</a:t>
                      </a:r>
                      <a:r>
                        <a:rPr lang="en-CA" sz="1600" dirty="0"/>
                        <a:t>. Determining practical </a:t>
                      </a:r>
                      <a:r>
                        <a:rPr lang="en-CA" sz="1600" b="1" dirty="0"/>
                        <a:t>ways of using  the Business Capability model</a:t>
                      </a:r>
                      <a:r>
                        <a:rPr lang="en-CA" sz="1600" dirty="0"/>
                        <a:t>, among other business architecture concepts, to </a:t>
                      </a:r>
                      <a:r>
                        <a:rPr lang="en-CA" sz="1600" b="1" dirty="0"/>
                        <a:t>bridge the void between the business space and solution space. Learning from other departments</a:t>
                      </a:r>
                      <a:r>
                        <a:rPr lang="en-CA" sz="1600" dirty="0"/>
                        <a:t>’ frameworks, tools, and translation of business needs to solution space. </a:t>
                      </a:r>
                    </a:p>
                    <a:p>
                      <a:pPr marL="285750" indent="-285750">
                        <a:buFont typeface="Arial" panose="020B0604020202020204" pitchFamily="34" charset="0"/>
                        <a:buChar char="•"/>
                      </a:pPr>
                      <a:r>
                        <a:rPr lang="en-CA" sz="1600" b="1" dirty="0"/>
                        <a:t>Better understanding of the evolution of GC’s recommended architectural standards and technological direction</a:t>
                      </a:r>
                      <a:r>
                        <a:rPr lang="en-CA" sz="1600" dirty="0"/>
                        <a:t>. (ex: Case Management  GC Case to Power Apps)</a:t>
                      </a:r>
                    </a:p>
                  </a:txBody>
                  <a:tcPr/>
                </a:tc>
                <a:extLst>
                  <a:ext uri="{0D108BD9-81ED-4DB2-BD59-A6C34878D82A}">
                    <a16:rowId xmlns:a16="http://schemas.microsoft.com/office/drawing/2014/main" val="250923443"/>
                  </a:ext>
                </a:extLst>
              </a:tr>
            </a:tbl>
          </a:graphicData>
        </a:graphic>
      </p:graphicFrame>
      <p:sp>
        <p:nvSpPr>
          <p:cNvPr id="2" name="Title 1">
            <a:extLst>
              <a:ext uri="{FF2B5EF4-FFF2-40B4-BE49-F238E27FC236}">
                <a16:creationId xmlns:a16="http://schemas.microsoft.com/office/drawing/2014/main" id="{5872155A-0078-4728-B9E5-E74159FD2363}"/>
              </a:ext>
            </a:extLst>
          </p:cNvPr>
          <p:cNvSpPr>
            <a:spLocks noGrp="1"/>
          </p:cNvSpPr>
          <p:nvPr>
            <p:ph type="title"/>
          </p:nvPr>
        </p:nvSpPr>
        <p:spPr>
          <a:xfrm>
            <a:off x="613955" y="138062"/>
            <a:ext cx="7243976" cy="685710"/>
          </a:xfrm>
        </p:spPr>
        <p:txBody>
          <a:bodyPr>
            <a:normAutofit/>
          </a:bodyPr>
          <a:lstStyle/>
          <a:p>
            <a:r>
              <a:rPr lang="en-CA" b="1" dirty="0"/>
              <a:t>Question 10</a:t>
            </a:r>
          </a:p>
        </p:txBody>
      </p:sp>
      <p:sp>
        <p:nvSpPr>
          <p:cNvPr id="5" name="Rectangle 4">
            <a:extLst>
              <a:ext uri="{FF2B5EF4-FFF2-40B4-BE49-F238E27FC236}">
                <a16:creationId xmlns:a16="http://schemas.microsoft.com/office/drawing/2014/main" id="{7DB99654-4813-4584-ABCD-2D5ED5733011}"/>
              </a:ext>
            </a:extLst>
          </p:cNvPr>
          <p:cNvSpPr/>
          <p:nvPr/>
        </p:nvSpPr>
        <p:spPr>
          <a:xfrm>
            <a:off x="613954" y="1046709"/>
            <a:ext cx="11044645" cy="685710"/>
          </a:xfrm>
          <a:prstGeom prst="rect">
            <a:avLst/>
          </a:prstGeom>
          <a:gradFill>
            <a:gsLst>
              <a:gs pos="100000">
                <a:srgbClr val="5B8686"/>
              </a:gs>
              <a:gs pos="2000">
                <a:srgbClr val="2F54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a:r>
              <a:rPr lang="en-CA" sz="2400" b="1" dirty="0"/>
              <a:t>What would you say is your top priority for the business architecture WG that may help you/your department? </a:t>
            </a:r>
          </a:p>
        </p:txBody>
      </p:sp>
    </p:spTree>
    <p:extLst>
      <p:ext uri="{BB962C8B-B14F-4D97-AF65-F5344CB8AC3E}">
        <p14:creationId xmlns:p14="http://schemas.microsoft.com/office/powerpoint/2010/main" val="270936874"/>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EBFFCD4-0693-4359-BCE3-5556D8CE6908}"/>
              </a:ext>
            </a:extLst>
          </p:cNvPr>
          <p:cNvGraphicFramePr>
            <a:graphicFrameLocks noGrp="1"/>
          </p:cNvGraphicFramePr>
          <p:nvPr>
            <p:ph idx="10"/>
            <p:extLst>
              <p:ext uri="{D42A27DB-BD31-4B8C-83A1-F6EECF244321}">
                <p14:modId xmlns:p14="http://schemas.microsoft.com/office/powerpoint/2010/main" val="1171071108"/>
              </p:ext>
            </p:extLst>
          </p:nvPr>
        </p:nvGraphicFramePr>
        <p:xfrm>
          <a:off x="590006" y="1447800"/>
          <a:ext cx="11045952" cy="4368800"/>
        </p:xfrm>
        <a:graphic>
          <a:graphicData uri="http://schemas.openxmlformats.org/drawingml/2006/table">
            <a:tbl>
              <a:tblPr bandRow="1">
                <a:tableStyleId>{5C22544A-7EE6-4342-B048-85BDC9FD1C3A}</a:tableStyleId>
              </a:tblPr>
              <a:tblGrid>
                <a:gridCol w="11045952">
                  <a:extLst>
                    <a:ext uri="{9D8B030D-6E8A-4147-A177-3AD203B41FA5}">
                      <a16:colId xmlns:a16="http://schemas.microsoft.com/office/drawing/2014/main" val="4158103391"/>
                    </a:ext>
                  </a:extLst>
                </a:gridCol>
              </a:tblGrid>
              <a:tr h="370840">
                <a:tc>
                  <a:txBody>
                    <a:bodyPr/>
                    <a:lstStyle/>
                    <a:p>
                      <a:pPr marL="285750" indent="-285750">
                        <a:buFont typeface="Arial" panose="020B0604020202020204" pitchFamily="34" charset="0"/>
                        <a:buChar char="•"/>
                      </a:pPr>
                      <a:r>
                        <a:rPr lang="en-CA" sz="1600" b="1" dirty="0"/>
                        <a:t>Benchmark</a:t>
                      </a:r>
                      <a:r>
                        <a:rPr lang="en-CA" sz="1600" dirty="0"/>
                        <a:t> the adoption of the business architecture </a:t>
                      </a:r>
                      <a:r>
                        <a:rPr lang="en-CA" sz="1600" b="1" dirty="0"/>
                        <a:t>against other government departments</a:t>
                      </a:r>
                    </a:p>
                    <a:p>
                      <a:pPr marL="285750" indent="-285750">
                        <a:buFont typeface="Arial" panose="020B0604020202020204" pitchFamily="34" charset="0"/>
                        <a:buChar char="•"/>
                      </a:pPr>
                      <a:r>
                        <a:rPr lang="en-CA" sz="1600" b="1" dirty="0"/>
                        <a:t>Align our approach with the </a:t>
                      </a:r>
                      <a:r>
                        <a:rPr lang="en-CA" sz="1600" b="1" dirty="0" err="1"/>
                        <a:t>GoC</a:t>
                      </a:r>
                      <a:r>
                        <a:rPr lang="en-CA" sz="1600" b="1" dirty="0"/>
                        <a:t> community</a:t>
                      </a:r>
                      <a:r>
                        <a:rPr lang="en-CA" sz="1600" dirty="0"/>
                        <a:t> to the extent possible and practical.</a:t>
                      </a:r>
                    </a:p>
                  </a:txBody>
                  <a:tcPr/>
                </a:tc>
                <a:extLst>
                  <a:ext uri="{0D108BD9-81ED-4DB2-BD59-A6C34878D82A}">
                    <a16:rowId xmlns:a16="http://schemas.microsoft.com/office/drawing/2014/main" val="742637987"/>
                  </a:ext>
                </a:extLst>
              </a:tr>
              <a:tr h="370840">
                <a:tc>
                  <a:txBody>
                    <a:bodyPr/>
                    <a:lstStyle/>
                    <a:p>
                      <a:pPr marL="285750" indent="-285750">
                        <a:buFont typeface="Arial" panose="020B0604020202020204" pitchFamily="34" charset="0"/>
                        <a:buChar char="•"/>
                      </a:pPr>
                      <a:r>
                        <a:rPr lang="en-CA" sz="1600" dirty="0"/>
                        <a:t>To </a:t>
                      </a:r>
                      <a:r>
                        <a:rPr lang="en-CA" sz="1600" b="1" dirty="0"/>
                        <a:t>share experiences </a:t>
                      </a:r>
                      <a:r>
                        <a:rPr lang="en-CA" sz="1600" dirty="0"/>
                        <a:t>with, and learn from with other departments to </a:t>
                      </a:r>
                      <a:r>
                        <a:rPr lang="en-CA" sz="1600" b="1" dirty="0"/>
                        <a:t>mature and standardize </a:t>
                      </a:r>
                      <a:r>
                        <a:rPr lang="en-CA" sz="1600" dirty="0"/>
                        <a:t>the practice in the </a:t>
                      </a:r>
                      <a:r>
                        <a:rPr lang="en-CA" sz="1600" dirty="0" err="1"/>
                        <a:t>GoC</a:t>
                      </a:r>
                      <a:r>
                        <a:rPr lang="en-CA" sz="1600" dirty="0"/>
                        <a:t>, and improve it within my department.</a:t>
                      </a:r>
                    </a:p>
                  </a:txBody>
                  <a:tcPr/>
                </a:tc>
                <a:extLst>
                  <a:ext uri="{0D108BD9-81ED-4DB2-BD59-A6C34878D82A}">
                    <a16:rowId xmlns:a16="http://schemas.microsoft.com/office/drawing/2014/main" val="853928173"/>
                  </a:ext>
                </a:extLst>
              </a:tr>
              <a:tr h="370840">
                <a:tc>
                  <a:txBody>
                    <a:bodyPr/>
                    <a:lstStyle/>
                    <a:p>
                      <a:pPr marL="285750" indent="-285750">
                        <a:buFont typeface="Arial" panose="020B0604020202020204" pitchFamily="34" charset="0"/>
                        <a:buChar char="•"/>
                      </a:pPr>
                      <a:r>
                        <a:rPr lang="en-CA" sz="1600" b="0" dirty="0"/>
                        <a:t>Enterprise Business Architecture </a:t>
                      </a:r>
                      <a:r>
                        <a:rPr lang="en-CA" sz="1600" b="1" dirty="0"/>
                        <a:t>practice approach and framework </a:t>
                      </a:r>
                      <a:r>
                        <a:rPr lang="en-CA" sz="1600" b="0" dirty="0"/>
                        <a:t>(charter, BA services, etc.)</a:t>
                      </a:r>
                    </a:p>
                    <a:p>
                      <a:pPr marL="285750" indent="-285750">
                        <a:buFont typeface="Arial" panose="020B0604020202020204" pitchFamily="34" charset="0"/>
                        <a:buChar char="•"/>
                      </a:pPr>
                      <a:r>
                        <a:rPr lang="en-CA" sz="1600" b="1" dirty="0"/>
                        <a:t>Help with identifying and using QualiWare</a:t>
                      </a:r>
                      <a:r>
                        <a:rPr lang="en-CA" sz="1600" b="0" dirty="0"/>
                        <a:t> views/templates for Bus. Arch. (i.e., lessons learned)</a:t>
                      </a:r>
                    </a:p>
                  </a:txBody>
                  <a:tcPr/>
                </a:tc>
                <a:extLst>
                  <a:ext uri="{0D108BD9-81ED-4DB2-BD59-A6C34878D82A}">
                    <a16:rowId xmlns:a16="http://schemas.microsoft.com/office/drawing/2014/main" val="19389577"/>
                  </a:ext>
                </a:extLst>
              </a:tr>
              <a:tr h="370840">
                <a:tc>
                  <a:txBody>
                    <a:bodyPr/>
                    <a:lstStyle/>
                    <a:p>
                      <a:pPr marL="285750" indent="-285750">
                        <a:buFont typeface="Arial" panose="020B0604020202020204" pitchFamily="34" charset="0"/>
                        <a:buChar char="•"/>
                      </a:pPr>
                      <a:r>
                        <a:rPr lang="en-CA" sz="1600" dirty="0"/>
                        <a:t>Agree on a </a:t>
                      </a:r>
                      <a:r>
                        <a:rPr lang="en-CA" sz="1600" b="1" dirty="0"/>
                        <a:t>consistent approach to identify common needs/horizontal opportunities </a:t>
                      </a:r>
                      <a:r>
                        <a:rPr lang="en-CA" sz="1600" dirty="0"/>
                        <a:t>across Branches and Departments</a:t>
                      </a:r>
                    </a:p>
                  </a:txBody>
                  <a:tcPr/>
                </a:tc>
                <a:extLst>
                  <a:ext uri="{0D108BD9-81ED-4DB2-BD59-A6C34878D82A}">
                    <a16:rowId xmlns:a16="http://schemas.microsoft.com/office/drawing/2014/main" val="250923443"/>
                  </a:ext>
                </a:extLst>
              </a:tr>
              <a:tr h="370840">
                <a:tc>
                  <a:txBody>
                    <a:bodyPr/>
                    <a:lstStyle/>
                    <a:p>
                      <a:pPr marL="285750" indent="-285750">
                        <a:buFont typeface="Arial" panose="020B0604020202020204" pitchFamily="34" charset="0"/>
                        <a:buChar char="•"/>
                      </a:pPr>
                      <a:r>
                        <a:rPr lang="en-CA" sz="1600" dirty="0"/>
                        <a:t>Reference models from other departments</a:t>
                      </a:r>
                    </a:p>
                    <a:p>
                      <a:pPr marL="285750" indent="-285750">
                        <a:buFont typeface="Arial" panose="020B0604020202020204" pitchFamily="34" charset="0"/>
                        <a:buChar char="•"/>
                      </a:pPr>
                      <a:r>
                        <a:rPr lang="en-CA" sz="1600" dirty="0"/>
                        <a:t>Sharing lessons learned</a:t>
                      </a:r>
                    </a:p>
                    <a:p>
                      <a:pPr marL="285750" indent="-285750">
                        <a:buFont typeface="Arial" panose="020B0604020202020204" pitchFamily="34" charset="0"/>
                        <a:buChar char="•"/>
                      </a:pPr>
                      <a:r>
                        <a:rPr lang="en-CA" sz="1600" dirty="0"/>
                        <a:t>Networking with likeminded individual</a:t>
                      </a:r>
                    </a:p>
                    <a:p>
                      <a:pPr marL="285750" indent="-285750">
                        <a:buFont typeface="Arial" panose="020B0604020202020204" pitchFamily="34" charset="0"/>
                        <a:buChar char="•"/>
                      </a:pPr>
                      <a:r>
                        <a:rPr lang="en-CA" sz="1600" dirty="0"/>
                        <a:t>business process map from other departments so we don’t have to start from scratch</a:t>
                      </a:r>
                    </a:p>
                  </a:txBody>
                  <a:tcPr/>
                </a:tc>
                <a:extLst>
                  <a:ext uri="{0D108BD9-81ED-4DB2-BD59-A6C34878D82A}">
                    <a16:rowId xmlns:a16="http://schemas.microsoft.com/office/drawing/2014/main" val="860062958"/>
                  </a:ext>
                </a:extLst>
              </a:tr>
              <a:tr h="370840">
                <a:tc>
                  <a:txBody>
                    <a:bodyPr/>
                    <a:lstStyle/>
                    <a:p>
                      <a:pPr marL="285750" indent="-285750">
                        <a:buFont typeface="Arial" panose="020B0604020202020204" pitchFamily="34" charset="0"/>
                        <a:buChar char="•"/>
                      </a:pPr>
                      <a:r>
                        <a:rPr lang="en-CA" sz="1600" dirty="0"/>
                        <a:t>Share best practices, work show case</a:t>
                      </a:r>
                    </a:p>
                  </a:txBody>
                  <a:tcPr/>
                </a:tc>
                <a:extLst>
                  <a:ext uri="{0D108BD9-81ED-4DB2-BD59-A6C34878D82A}">
                    <a16:rowId xmlns:a16="http://schemas.microsoft.com/office/drawing/2014/main" val="72205546"/>
                  </a:ext>
                </a:extLst>
              </a:tr>
              <a:tr h="370840">
                <a:tc>
                  <a:txBody>
                    <a:bodyPr/>
                    <a:lstStyle/>
                    <a:p>
                      <a:pPr marL="285750" indent="-285750">
                        <a:buFont typeface="Arial" panose="020B0604020202020204" pitchFamily="34" charset="0"/>
                        <a:buChar char="•"/>
                      </a:pPr>
                      <a:r>
                        <a:rPr lang="en-CA" sz="1600" b="1" dirty="0"/>
                        <a:t>Building on the BCM </a:t>
                      </a:r>
                      <a:r>
                        <a:rPr lang="en-CA" sz="1600" dirty="0"/>
                        <a:t>to define an expanded, </a:t>
                      </a:r>
                      <a:r>
                        <a:rPr lang="en-CA" sz="1600" b="1" dirty="0"/>
                        <a:t>consistent set of reusable business architecture tools</a:t>
                      </a:r>
                      <a:r>
                        <a:rPr lang="en-CA" sz="1600" dirty="0"/>
                        <a:t> that will help project/product teams confirm clear business requirements for successful implementations, e.g. customer journey maps, user stories, use cases, etc.</a:t>
                      </a:r>
                    </a:p>
                  </a:txBody>
                  <a:tcPr/>
                </a:tc>
                <a:extLst>
                  <a:ext uri="{0D108BD9-81ED-4DB2-BD59-A6C34878D82A}">
                    <a16:rowId xmlns:a16="http://schemas.microsoft.com/office/drawing/2014/main" val="2254893922"/>
                  </a:ext>
                </a:extLst>
              </a:tr>
            </a:tbl>
          </a:graphicData>
        </a:graphic>
      </p:graphicFrame>
      <p:sp>
        <p:nvSpPr>
          <p:cNvPr id="2" name="Title 1">
            <a:extLst>
              <a:ext uri="{FF2B5EF4-FFF2-40B4-BE49-F238E27FC236}">
                <a16:creationId xmlns:a16="http://schemas.microsoft.com/office/drawing/2014/main" id="{5872155A-0078-4728-B9E5-E74159FD2363}"/>
              </a:ext>
            </a:extLst>
          </p:cNvPr>
          <p:cNvSpPr>
            <a:spLocks noGrp="1"/>
          </p:cNvSpPr>
          <p:nvPr>
            <p:ph type="title"/>
          </p:nvPr>
        </p:nvSpPr>
        <p:spPr>
          <a:xfrm>
            <a:off x="609056" y="36684"/>
            <a:ext cx="7243976" cy="700138"/>
          </a:xfrm>
        </p:spPr>
        <p:txBody>
          <a:bodyPr>
            <a:normAutofit/>
          </a:bodyPr>
          <a:lstStyle/>
          <a:p>
            <a:r>
              <a:rPr lang="en-CA" b="1" dirty="0"/>
              <a:t>Question 10 </a:t>
            </a:r>
            <a:r>
              <a:rPr lang="en-CA" sz="1000" dirty="0"/>
              <a:t>(continued)</a:t>
            </a:r>
          </a:p>
        </p:txBody>
      </p:sp>
      <p:sp>
        <p:nvSpPr>
          <p:cNvPr id="5" name="Rectangle 4">
            <a:extLst>
              <a:ext uri="{FF2B5EF4-FFF2-40B4-BE49-F238E27FC236}">
                <a16:creationId xmlns:a16="http://schemas.microsoft.com/office/drawing/2014/main" id="{25FE62CB-34D8-4530-9055-E679D9CE11FB}"/>
              </a:ext>
            </a:extLst>
          </p:cNvPr>
          <p:cNvSpPr/>
          <p:nvPr/>
        </p:nvSpPr>
        <p:spPr>
          <a:xfrm>
            <a:off x="590006" y="1001042"/>
            <a:ext cx="11045952" cy="248691"/>
          </a:xfrm>
          <a:prstGeom prst="rect">
            <a:avLst/>
          </a:prstGeom>
          <a:gradFill>
            <a:gsLst>
              <a:gs pos="100000">
                <a:srgbClr val="5B8686"/>
              </a:gs>
              <a:gs pos="2000">
                <a:srgbClr val="2F54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a:r>
              <a:rPr lang="en-CA" sz="1200" b="1" dirty="0"/>
              <a:t>What would you say is your top priority for the business architecture WG that may help you/your department?</a:t>
            </a:r>
          </a:p>
        </p:txBody>
      </p:sp>
    </p:spTree>
    <p:extLst>
      <p:ext uri="{BB962C8B-B14F-4D97-AF65-F5344CB8AC3E}">
        <p14:creationId xmlns:p14="http://schemas.microsoft.com/office/powerpoint/2010/main" val="234659300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70C45819-159C-444E-B7C8-BA8EEE0C5B6C}"/>
              </a:ext>
            </a:extLst>
          </p:cNvPr>
          <p:cNvGraphicFramePr>
            <a:graphicFrameLocks noGrp="1"/>
          </p:cNvGraphicFramePr>
          <p:nvPr>
            <p:ph idx="10"/>
            <p:extLst>
              <p:ext uri="{D42A27DB-BD31-4B8C-83A1-F6EECF244321}">
                <p14:modId xmlns:p14="http://schemas.microsoft.com/office/powerpoint/2010/main" val="563889380"/>
              </p:ext>
            </p:extLst>
          </p:nvPr>
        </p:nvGraphicFramePr>
        <p:xfrm>
          <a:off x="600075" y="2019300"/>
          <a:ext cx="11045952" cy="3807828"/>
        </p:xfrm>
        <a:graphic>
          <a:graphicData uri="http://schemas.openxmlformats.org/drawingml/2006/table">
            <a:tbl>
              <a:tblPr bandRow="1">
                <a:tableStyleId>{5C22544A-7EE6-4342-B048-85BDC9FD1C3A}</a:tableStyleId>
              </a:tblPr>
              <a:tblGrid>
                <a:gridCol w="11045952">
                  <a:extLst>
                    <a:ext uri="{9D8B030D-6E8A-4147-A177-3AD203B41FA5}">
                      <a16:colId xmlns:a16="http://schemas.microsoft.com/office/drawing/2014/main" val="1196401626"/>
                    </a:ext>
                  </a:extLst>
                </a:gridCol>
              </a:tblGrid>
              <a:tr h="474612">
                <a:tc>
                  <a:txBody>
                    <a:bodyPr/>
                    <a:lstStyle/>
                    <a:p>
                      <a:pPr marL="285750" indent="-285750">
                        <a:buFont typeface="Arial" panose="020B0604020202020204" pitchFamily="34" charset="0"/>
                        <a:buChar char="•"/>
                      </a:pPr>
                      <a:r>
                        <a:rPr lang="en-CA" sz="1600" dirty="0"/>
                        <a:t>How does business architecture relate to the other architecture domains (information/data/privacy, application, technology and security) and why is it important? That question is important as most of GC departmental EA programs just deal with IT architecture.</a:t>
                      </a:r>
                    </a:p>
                  </a:txBody>
                  <a:tcPr/>
                </a:tc>
                <a:extLst>
                  <a:ext uri="{0D108BD9-81ED-4DB2-BD59-A6C34878D82A}">
                    <a16:rowId xmlns:a16="http://schemas.microsoft.com/office/drawing/2014/main" val="511016728"/>
                  </a:ext>
                </a:extLst>
              </a:tr>
              <a:tr h="914400">
                <a:tc>
                  <a:txBody>
                    <a:bodyPr/>
                    <a:lstStyle/>
                    <a:p>
                      <a:pPr marL="285750" indent="-285750">
                        <a:buFont typeface="Arial" panose="020B0604020202020204" pitchFamily="34" charset="0"/>
                        <a:buChar char="•"/>
                      </a:pPr>
                      <a:r>
                        <a:rPr lang="en-CA" sz="1600" dirty="0"/>
                        <a:t>Does Bus Arch Being Within The IM/IT Org Cause Efficiency Issues Or Conflicts Of Interest?</a:t>
                      </a:r>
                    </a:p>
                    <a:p>
                      <a:pPr marL="285750" indent="-285750">
                        <a:buFont typeface="Arial" panose="020B0604020202020204" pitchFamily="34" charset="0"/>
                        <a:buChar char="•"/>
                      </a:pPr>
                      <a:r>
                        <a:rPr lang="en-CA" sz="1600" dirty="0"/>
                        <a:t>How Many Resources Does Each Bus Arch unit have? ( we only have 2 FTE’s dedicated to Bus Arch)</a:t>
                      </a:r>
                    </a:p>
                    <a:p>
                      <a:pPr marL="285750" indent="-285750">
                        <a:buFont typeface="Arial" panose="020B0604020202020204" pitchFamily="34" charset="0"/>
                        <a:buChar char="•"/>
                      </a:pPr>
                      <a:r>
                        <a:rPr lang="en-CA" sz="1600" dirty="0"/>
                        <a:t>How mature do you feel your Bus Arch practice is at your Department, on a scale of 1-10 or 1-5?</a:t>
                      </a:r>
                    </a:p>
                    <a:p>
                      <a:pPr marL="285750" indent="-285750">
                        <a:buFont typeface="Arial" panose="020B0604020202020204" pitchFamily="34" charset="0"/>
                        <a:buChar char="•"/>
                      </a:pPr>
                      <a:r>
                        <a:rPr lang="en-CA" sz="1600" dirty="0"/>
                        <a:t>How much of a priority is Business Architecture within your Department?</a:t>
                      </a:r>
                    </a:p>
                  </a:txBody>
                  <a:tcPr/>
                </a:tc>
                <a:extLst>
                  <a:ext uri="{0D108BD9-81ED-4DB2-BD59-A6C34878D82A}">
                    <a16:rowId xmlns:a16="http://schemas.microsoft.com/office/drawing/2014/main" val="4248212194"/>
                  </a:ext>
                </a:extLst>
              </a:tr>
              <a:tr h="1066800">
                <a:tc>
                  <a:txBody>
                    <a:bodyPr/>
                    <a:lstStyle/>
                    <a:p>
                      <a:pPr marL="285750" indent="-285750">
                        <a:buFont typeface="Arial" panose="020B0604020202020204" pitchFamily="34" charset="0"/>
                        <a:buChar char="•"/>
                      </a:pPr>
                      <a:r>
                        <a:rPr lang="en-CA" sz="1600" dirty="0"/>
                        <a:t>How big is the Enterprise and Business Architecture team(s) vs the size of the Department and IT group.  (</a:t>
                      </a:r>
                      <a:r>
                        <a:rPr lang="en-CA" sz="1600" i="1" dirty="0"/>
                        <a:t>In our case, a team of 4 EA, with business architecture role, for approx. 12000 employees, including approx. 500 IT staff.)</a:t>
                      </a:r>
                    </a:p>
                    <a:p>
                      <a:pPr marL="285750" indent="-285750">
                        <a:buFont typeface="Arial" panose="020B0604020202020204" pitchFamily="34" charset="0"/>
                        <a:buChar char="•"/>
                      </a:pPr>
                      <a:r>
                        <a:rPr lang="en-CA" sz="1600" dirty="0"/>
                        <a:t>What are some of the typical business architecture artefacts produced by Business architecture teams?</a:t>
                      </a:r>
                    </a:p>
                    <a:p>
                      <a:pPr marL="285750" indent="-285750">
                        <a:buFont typeface="Arial" panose="020B0604020202020204" pitchFamily="34" charset="0"/>
                        <a:buChar char="•"/>
                      </a:pPr>
                      <a:r>
                        <a:rPr lang="en-CA" sz="1600" dirty="0"/>
                        <a:t> I’d also be interested in discussing and establishing a set of business architecture use cases that would each include: value proposition; outcomes and benefits; target audience; business architecture concepts that would be part of delivering the value to those stakeholders</a:t>
                      </a:r>
                    </a:p>
                  </a:txBody>
                  <a:tcPr/>
                </a:tc>
                <a:extLst>
                  <a:ext uri="{0D108BD9-81ED-4DB2-BD59-A6C34878D82A}">
                    <a16:rowId xmlns:a16="http://schemas.microsoft.com/office/drawing/2014/main" val="1360117248"/>
                  </a:ext>
                </a:extLst>
              </a:tr>
              <a:tr h="363588">
                <a:tc>
                  <a:txBody>
                    <a:bodyPr/>
                    <a:lstStyle/>
                    <a:p>
                      <a:pPr marL="285750" indent="-285750">
                        <a:buFont typeface="Arial" panose="020B0604020202020204" pitchFamily="34" charset="0"/>
                        <a:buChar char="•"/>
                      </a:pPr>
                      <a:r>
                        <a:rPr lang="en-CA" sz="1600" dirty="0"/>
                        <a:t>Question 5 should include (1) Risk Modeling, (2) Business Process Mapping/Modeling</a:t>
                      </a:r>
                    </a:p>
                  </a:txBody>
                  <a:tcPr/>
                </a:tc>
                <a:extLst>
                  <a:ext uri="{0D108BD9-81ED-4DB2-BD59-A6C34878D82A}">
                    <a16:rowId xmlns:a16="http://schemas.microsoft.com/office/drawing/2014/main" val="3670428110"/>
                  </a:ext>
                </a:extLst>
              </a:tr>
            </a:tbl>
          </a:graphicData>
        </a:graphic>
      </p:graphicFrame>
      <p:sp>
        <p:nvSpPr>
          <p:cNvPr id="2" name="Title 1">
            <a:extLst>
              <a:ext uri="{FF2B5EF4-FFF2-40B4-BE49-F238E27FC236}">
                <a16:creationId xmlns:a16="http://schemas.microsoft.com/office/drawing/2014/main" id="{ACFF16EB-715E-49E4-8E08-5A2367FD8B7E}"/>
              </a:ext>
            </a:extLst>
          </p:cNvPr>
          <p:cNvSpPr>
            <a:spLocks noGrp="1"/>
          </p:cNvSpPr>
          <p:nvPr>
            <p:ph type="title"/>
          </p:nvPr>
        </p:nvSpPr>
        <p:spPr>
          <a:xfrm>
            <a:off x="600075" y="145682"/>
            <a:ext cx="7243976" cy="593458"/>
          </a:xfrm>
        </p:spPr>
        <p:txBody>
          <a:bodyPr/>
          <a:lstStyle/>
          <a:p>
            <a:r>
              <a:rPr lang="en-CA" b="1" dirty="0"/>
              <a:t>Last question </a:t>
            </a:r>
          </a:p>
        </p:txBody>
      </p:sp>
      <p:sp>
        <p:nvSpPr>
          <p:cNvPr id="5" name="Rectangle 4">
            <a:extLst>
              <a:ext uri="{FF2B5EF4-FFF2-40B4-BE49-F238E27FC236}">
                <a16:creationId xmlns:a16="http://schemas.microsoft.com/office/drawing/2014/main" id="{84B036BB-8DB3-4C06-B928-447CCDBFF885}"/>
              </a:ext>
            </a:extLst>
          </p:cNvPr>
          <p:cNvSpPr/>
          <p:nvPr/>
        </p:nvSpPr>
        <p:spPr>
          <a:xfrm>
            <a:off x="609600" y="1046709"/>
            <a:ext cx="11045952" cy="685710"/>
          </a:xfrm>
          <a:prstGeom prst="rect">
            <a:avLst/>
          </a:prstGeom>
          <a:gradFill>
            <a:gsLst>
              <a:gs pos="100000">
                <a:srgbClr val="5B8686"/>
              </a:gs>
              <a:gs pos="2000">
                <a:srgbClr val="2F54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a:r>
              <a:rPr lang="en-CA" sz="2400" b="1" dirty="0"/>
              <a:t>What did we forget to ask?</a:t>
            </a:r>
          </a:p>
        </p:txBody>
      </p:sp>
    </p:spTree>
    <p:extLst>
      <p:ext uri="{BB962C8B-B14F-4D97-AF65-F5344CB8AC3E}">
        <p14:creationId xmlns:p14="http://schemas.microsoft.com/office/powerpoint/2010/main" val="1724571287"/>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2985196-84E5-49A6-BEFF-9EA4985A1749}"/>
              </a:ext>
            </a:extLst>
          </p:cNvPr>
          <p:cNvSpPr>
            <a:spLocks noGrp="1"/>
          </p:cNvSpPr>
          <p:nvPr>
            <p:ph type="sldNum" sz="quarter" idx="12"/>
          </p:nvPr>
        </p:nvSpPr>
        <p:spPr>
          <a:xfrm>
            <a:off x="11734800" y="6492875"/>
            <a:ext cx="406400" cy="365125"/>
          </a:xfrm>
        </p:spPr>
        <p:txBody>
          <a:bodyPr/>
          <a:lstStyle/>
          <a:p>
            <a:fld id="{32D4B517-E49B-41B6-9DBC-23634E0F1CDC}" type="slidenum">
              <a:rPr lang="en-CA" sz="800" smtClean="0"/>
              <a:pPr/>
              <a:t>17</a:t>
            </a:fld>
            <a:endParaRPr lang="en-CA" sz="800" dirty="0"/>
          </a:p>
        </p:txBody>
      </p:sp>
      <p:sp>
        <p:nvSpPr>
          <p:cNvPr id="7" name="Rectangle 6">
            <a:extLst>
              <a:ext uri="{FF2B5EF4-FFF2-40B4-BE49-F238E27FC236}">
                <a16:creationId xmlns:a16="http://schemas.microsoft.com/office/drawing/2014/main" id="{C932FD37-DB99-4D98-BD9F-5BB9D69A0000}"/>
              </a:ext>
            </a:extLst>
          </p:cNvPr>
          <p:cNvSpPr/>
          <p:nvPr/>
        </p:nvSpPr>
        <p:spPr>
          <a:xfrm>
            <a:off x="590006" y="2039609"/>
            <a:ext cx="11045952" cy="4575629"/>
          </a:xfrm>
          <a:prstGeom prst="rect">
            <a:avLst/>
          </a:prstGeom>
          <a:no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a:p>
        </p:txBody>
      </p:sp>
      <p:sp>
        <p:nvSpPr>
          <p:cNvPr id="17" name="Rectangle 16">
            <a:extLst>
              <a:ext uri="{FF2B5EF4-FFF2-40B4-BE49-F238E27FC236}">
                <a16:creationId xmlns:a16="http://schemas.microsoft.com/office/drawing/2014/main" id="{7FE73A3A-1CC4-4096-9BA0-24DBEBCE1A0E}"/>
              </a:ext>
            </a:extLst>
          </p:cNvPr>
          <p:cNvSpPr/>
          <p:nvPr/>
        </p:nvSpPr>
        <p:spPr>
          <a:xfrm>
            <a:off x="590006" y="1001042"/>
            <a:ext cx="11045952" cy="446758"/>
          </a:xfrm>
          <a:prstGeom prst="rect">
            <a:avLst/>
          </a:prstGeom>
          <a:gradFill>
            <a:gsLst>
              <a:gs pos="100000">
                <a:srgbClr val="5B8686"/>
              </a:gs>
              <a:gs pos="2000">
                <a:srgbClr val="2F54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a:r>
              <a:rPr lang="en-CA" sz="1600" b="1" dirty="0"/>
              <a:t>What would you say is your top priority for the business architecture WG that may help you/your department?</a:t>
            </a:r>
          </a:p>
        </p:txBody>
      </p:sp>
      <p:sp>
        <p:nvSpPr>
          <p:cNvPr id="18" name="Title 1">
            <a:extLst>
              <a:ext uri="{FF2B5EF4-FFF2-40B4-BE49-F238E27FC236}">
                <a16:creationId xmlns:a16="http://schemas.microsoft.com/office/drawing/2014/main" id="{AB21F835-E229-43ED-9919-1308E134844C}"/>
              </a:ext>
            </a:extLst>
          </p:cNvPr>
          <p:cNvSpPr txBox="1">
            <a:spLocks/>
          </p:cNvSpPr>
          <p:nvPr/>
        </p:nvSpPr>
        <p:spPr>
          <a:xfrm>
            <a:off x="613955" y="138062"/>
            <a:ext cx="7243976" cy="685710"/>
          </a:xfrm>
          <a:prstGeom prst="rect">
            <a:avLst/>
          </a:prstGeom>
        </p:spPr>
        <p:txBody>
          <a:bodyPr>
            <a:norm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n-CA" sz="2800" b="1" dirty="0">
                <a:solidFill>
                  <a:schemeClr val="accent1"/>
                </a:solidFill>
                <a:latin typeface="Calibri" panose="020F0502020204030204" pitchFamily="34" charset="0"/>
                <a:ea typeface="+mn-ea"/>
                <a:cs typeface="+mn-cs"/>
              </a:rPr>
              <a:t>Discussion on Question 10</a:t>
            </a:r>
          </a:p>
        </p:txBody>
      </p:sp>
      <p:sp>
        <p:nvSpPr>
          <p:cNvPr id="19" name="Rectangle 18">
            <a:extLst>
              <a:ext uri="{FF2B5EF4-FFF2-40B4-BE49-F238E27FC236}">
                <a16:creationId xmlns:a16="http://schemas.microsoft.com/office/drawing/2014/main" id="{A6B8F6C0-8B82-4B9B-B927-5EB681BCE261}"/>
              </a:ext>
            </a:extLst>
          </p:cNvPr>
          <p:cNvSpPr/>
          <p:nvPr/>
        </p:nvSpPr>
        <p:spPr>
          <a:xfrm>
            <a:off x="599480" y="1518148"/>
            <a:ext cx="11045952" cy="446759"/>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solidFill>
                <a:ea typeface="Verdana" panose="020B0604030504040204" pitchFamily="34" charset="0"/>
                <a:cs typeface="Segoe UI" panose="020B0502040204020203" pitchFamily="34" charset="0"/>
              </a:rPr>
              <a:t>All aspects are important … You have time and money to do 1…  Which 1?</a:t>
            </a:r>
            <a:endParaRPr lang="en-CA" b="1" dirty="0">
              <a:solidFill>
                <a:schemeClr val="tx2"/>
              </a:solidFill>
              <a:latin typeface="Calibri"/>
            </a:endParaRPr>
          </a:p>
        </p:txBody>
      </p:sp>
      <p:sp>
        <p:nvSpPr>
          <p:cNvPr id="25" name="TextBox 24">
            <a:extLst>
              <a:ext uri="{FF2B5EF4-FFF2-40B4-BE49-F238E27FC236}">
                <a16:creationId xmlns:a16="http://schemas.microsoft.com/office/drawing/2014/main" id="{74ED3C9A-91BA-4257-A0F2-1F2F22336470}"/>
              </a:ext>
            </a:extLst>
          </p:cNvPr>
          <p:cNvSpPr txBox="1"/>
          <p:nvPr/>
        </p:nvSpPr>
        <p:spPr>
          <a:xfrm>
            <a:off x="777737" y="2672328"/>
            <a:ext cx="1698588" cy="338554"/>
          </a:xfrm>
          <a:prstGeom prst="rect">
            <a:avLst/>
          </a:prstGeom>
          <a:noFill/>
        </p:spPr>
        <p:txBody>
          <a:bodyPr wrap="square">
            <a:spAutoFit/>
          </a:bodyPr>
          <a:lstStyle/>
          <a:p>
            <a:r>
              <a:rPr lang="en-CA" sz="1600" b="1" dirty="0">
                <a:solidFill>
                  <a:srgbClr val="FF0000"/>
                </a:solidFill>
              </a:rPr>
              <a:t>0. </a:t>
            </a:r>
            <a:r>
              <a:rPr lang="en-CA" sz="1600" b="1" dirty="0">
                <a:solidFill>
                  <a:schemeClr val="accent2"/>
                </a:solidFill>
              </a:rPr>
              <a:t>BA framework </a:t>
            </a:r>
          </a:p>
        </p:txBody>
      </p:sp>
      <p:sp>
        <p:nvSpPr>
          <p:cNvPr id="32" name="TextBox 31">
            <a:extLst>
              <a:ext uri="{FF2B5EF4-FFF2-40B4-BE49-F238E27FC236}">
                <a16:creationId xmlns:a16="http://schemas.microsoft.com/office/drawing/2014/main" id="{291C29DA-24B6-4C3D-9012-6593ECFE24B7}"/>
              </a:ext>
            </a:extLst>
          </p:cNvPr>
          <p:cNvSpPr txBox="1"/>
          <p:nvPr/>
        </p:nvSpPr>
        <p:spPr>
          <a:xfrm>
            <a:off x="7175035" y="5189929"/>
            <a:ext cx="1600200" cy="338554"/>
          </a:xfrm>
          <a:prstGeom prst="rect">
            <a:avLst/>
          </a:prstGeom>
          <a:noFill/>
        </p:spPr>
        <p:txBody>
          <a:bodyPr wrap="square">
            <a:spAutoFit/>
          </a:bodyPr>
          <a:lstStyle/>
          <a:p>
            <a:r>
              <a:rPr lang="en-CA" sz="1600" b="1" dirty="0"/>
              <a:t>Include in MAF </a:t>
            </a:r>
          </a:p>
        </p:txBody>
      </p:sp>
      <p:sp>
        <p:nvSpPr>
          <p:cNvPr id="36" name="TextBox 35">
            <a:extLst>
              <a:ext uri="{FF2B5EF4-FFF2-40B4-BE49-F238E27FC236}">
                <a16:creationId xmlns:a16="http://schemas.microsoft.com/office/drawing/2014/main" id="{623BB832-1B2C-4A85-A910-23E7D3BA1F35}"/>
              </a:ext>
            </a:extLst>
          </p:cNvPr>
          <p:cNvSpPr txBox="1"/>
          <p:nvPr/>
        </p:nvSpPr>
        <p:spPr>
          <a:xfrm>
            <a:off x="6890911" y="3489944"/>
            <a:ext cx="2336619" cy="338554"/>
          </a:xfrm>
          <a:prstGeom prst="rect">
            <a:avLst/>
          </a:prstGeom>
          <a:noFill/>
          <a:ln>
            <a:noFill/>
          </a:ln>
        </p:spPr>
        <p:txBody>
          <a:bodyPr wrap="square">
            <a:spAutoFit/>
          </a:bodyPr>
          <a:lstStyle/>
          <a:p>
            <a:r>
              <a:rPr lang="en-CA" sz="1600" b="1" dirty="0">
                <a:solidFill>
                  <a:srgbClr val="7030A0"/>
                </a:solidFill>
              </a:rPr>
              <a:t>Coordinated approach </a:t>
            </a:r>
            <a:endParaRPr lang="en-CA" sz="1600" dirty="0">
              <a:solidFill>
                <a:srgbClr val="7030A0"/>
              </a:solidFill>
            </a:endParaRPr>
          </a:p>
        </p:txBody>
      </p:sp>
      <p:sp>
        <p:nvSpPr>
          <p:cNvPr id="38" name="TextBox 37">
            <a:extLst>
              <a:ext uri="{FF2B5EF4-FFF2-40B4-BE49-F238E27FC236}">
                <a16:creationId xmlns:a16="http://schemas.microsoft.com/office/drawing/2014/main" id="{4DD049ED-255F-4BA5-99C1-9B99DBA2927E}"/>
              </a:ext>
            </a:extLst>
          </p:cNvPr>
          <p:cNvSpPr txBox="1"/>
          <p:nvPr/>
        </p:nvSpPr>
        <p:spPr>
          <a:xfrm>
            <a:off x="6847812" y="2147752"/>
            <a:ext cx="2057400" cy="338554"/>
          </a:xfrm>
          <a:prstGeom prst="rect">
            <a:avLst/>
          </a:prstGeom>
          <a:noFill/>
        </p:spPr>
        <p:txBody>
          <a:bodyPr wrap="square">
            <a:spAutoFit/>
          </a:bodyPr>
          <a:lstStyle/>
          <a:p>
            <a:r>
              <a:rPr lang="en-CA" sz="1600" b="1" dirty="0">
                <a:solidFill>
                  <a:srgbClr val="7030A0"/>
                </a:solidFill>
              </a:rPr>
              <a:t>Making contacts </a:t>
            </a:r>
            <a:endParaRPr lang="en-CA" sz="1600" dirty="0">
              <a:solidFill>
                <a:srgbClr val="7030A0"/>
              </a:solidFill>
            </a:endParaRPr>
          </a:p>
        </p:txBody>
      </p:sp>
      <p:sp>
        <p:nvSpPr>
          <p:cNvPr id="40" name="TextBox 39">
            <a:extLst>
              <a:ext uri="{FF2B5EF4-FFF2-40B4-BE49-F238E27FC236}">
                <a16:creationId xmlns:a16="http://schemas.microsoft.com/office/drawing/2014/main" id="{5DC3B570-49F2-48D7-B8FC-D54CC0AF09E6}"/>
              </a:ext>
            </a:extLst>
          </p:cNvPr>
          <p:cNvSpPr txBox="1"/>
          <p:nvPr/>
        </p:nvSpPr>
        <p:spPr>
          <a:xfrm>
            <a:off x="6889948" y="2967599"/>
            <a:ext cx="2339660" cy="338554"/>
          </a:xfrm>
          <a:prstGeom prst="rect">
            <a:avLst/>
          </a:prstGeom>
          <a:noFill/>
        </p:spPr>
        <p:txBody>
          <a:bodyPr wrap="square">
            <a:spAutoFit/>
          </a:bodyPr>
          <a:lstStyle/>
          <a:p>
            <a:r>
              <a:rPr lang="en-CA" sz="1600" b="1" dirty="0">
                <a:solidFill>
                  <a:srgbClr val="7030A0"/>
                </a:solidFill>
              </a:rPr>
              <a:t>Sharing of information</a:t>
            </a:r>
            <a:endParaRPr lang="en-CA" sz="1600" dirty="0">
              <a:solidFill>
                <a:srgbClr val="7030A0"/>
              </a:solidFill>
            </a:endParaRPr>
          </a:p>
        </p:txBody>
      </p:sp>
      <p:sp>
        <p:nvSpPr>
          <p:cNvPr id="42" name="TextBox 41">
            <a:extLst>
              <a:ext uri="{FF2B5EF4-FFF2-40B4-BE49-F238E27FC236}">
                <a16:creationId xmlns:a16="http://schemas.microsoft.com/office/drawing/2014/main" id="{73AF0604-1D9C-44E4-A606-D6A6210E56E2}"/>
              </a:ext>
            </a:extLst>
          </p:cNvPr>
          <p:cNvSpPr txBox="1"/>
          <p:nvPr/>
        </p:nvSpPr>
        <p:spPr>
          <a:xfrm>
            <a:off x="705579" y="4800340"/>
            <a:ext cx="1752600" cy="338554"/>
          </a:xfrm>
          <a:prstGeom prst="rect">
            <a:avLst/>
          </a:prstGeom>
          <a:noFill/>
        </p:spPr>
        <p:txBody>
          <a:bodyPr wrap="square">
            <a:spAutoFit/>
          </a:bodyPr>
          <a:lstStyle/>
          <a:p>
            <a:r>
              <a:rPr lang="en-CA" sz="1600" b="1" dirty="0">
                <a:solidFill>
                  <a:schemeClr val="accent2"/>
                </a:solidFill>
              </a:rPr>
              <a:t>Best practices</a:t>
            </a:r>
            <a:endParaRPr lang="en-CA" sz="1600" dirty="0">
              <a:solidFill>
                <a:schemeClr val="accent2"/>
              </a:solidFill>
            </a:endParaRPr>
          </a:p>
        </p:txBody>
      </p:sp>
      <p:sp>
        <p:nvSpPr>
          <p:cNvPr id="44" name="TextBox 43">
            <a:extLst>
              <a:ext uri="{FF2B5EF4-FFF2-40B4-BE49-F238E27FC236}">
                <a16:creationId xmlns:a16="http://schemas.microsoft.com/office/drawing/2014/main" id="{6945B7EF-1789-4CE2-AB9F-B77659FF287A}"/>
              </a:ext>
            </a:extLst>
          </p:cNvPr>
          <p:cNvSpPr txBox="1"/>
          <p:nvPr/>
        </p:nvSpPr>
        <p:spPr>
          <a:xfrm>
            <a:off x="6939635" y="2504157"/>
            <a:ext cx="1295400" cy="338554"/>
          </a:xfrm>
          <a:prstGeom prst="rect">
            <a:avLst/>
          </a:prstGeom>
          <a:noFill/>
        </p:spPr>
        <p:txBody>
          <a:bodyPr wrap="square">
            <a:spAutoFit/>
          </a:bodyPr>
          <a:lstStyle/>
          <a:p>
            <a:r>
              <a:rPr lang="en-CA" sz="1600" b="1" dirty="0">
                <a:solidFill>
                  <a:srgbClr val="7030A0"/>
                </a:solidFill>
              </a:rPr>
              <a:t>Collaborate</a:t>
            </a:r>
            <a:endParaRPr lang="en-CA" sz="1600" dirty="0">
              <a:solidFill>
                <a:srgbClr val="7030A0"/>
              </a:solidFill>
            </a:endParaRPr>
          </a:p>
        </p:txBody>
      </p:sp>
      <p:sp>
        <p:nvSpPr>
          <p:cNvPr id="46" name="TextBox 45">
            <a:extLst>
              <a:ext uri="{FF2B5EF4-FFF2-40B4-BE49-F238E27FC236}">
                <a16:creationId xmlns:a16="http://schemas.microsoft.com/office/drawing/2014/main" id="{CB7BC69F-547E-4654-AD00-673D9CC273A1}"/>
              </a:ext>
            </a:extLst>
          </p:cNvPr>
          <p:cNvSpPr txBox="1"/>
          <p:nvPr/>
        </p:nvSpPr>
        <p:spPr>
          <a:xfrm>
            <a:off x="7175035" y="4811183"/>
            <a:ext cx="2184400" cy="338554"/>
          </a:xfrm>
          <a:prstGeom prst="rect">
            <a:avLst/>
          </a:prstGeom>
          <a:noFill/>
        </p:spPr>
        <p:txBody>
          <a:bodyPr wrap="square">
            <a:spAutoFit/>
          </a:bodyPr>
          <a:lstStyle/>
          <a:p>
            <a:r>
              <a:rPr lang="en-CA" sz="1600" b="1" dirty="0"/>
              <a:t>Stakeholder buy in </a:t>
            </a:r>
            <a:endParaRPr lang="en-CA" sz="1600" dirty="0"/>
          </a:p>
        </p:txBody>
      </p:sp>
      <p:sp>
        <p:nvSpPr>
          <p:cNvPr id="48" name="TextBox 47">
            <a:extLst>
              <a:ext uri="{FF2B5EF4-FFF2-40B4-BE49-F238E27FC236}">
                <a16:creationId xmlns:a16="http://schemas.microsoft.com/office/drawing/2014/main" id="{478CB0E9-ECB7-4671-92AD-D7083E036811}"/>
              </a:ext>
            </a:extLst>
          </p:cNvPr>
          <p:cNvSpPr txBox="1"/>
          <p:nvPr/>
        </p:nvSpPr>
        <p:spPr>
          <a:xfrm>
            <a:off x="711381" y="3116864"/>
            <a:ext cx="1803737" cy="830997"/>
          </a:xfrm>
          <a:prstGeom prst="rect">
            <a:avLst/>
          </a:prstGeom>
          <a:noFill/>
        </p:spPr>
        <p:txBody>
          <a:bodyPr wrap="square">
            <a:spAutoFit/>
          </a:bodyPr>
          <a:lstStyle/>
          <a:p>
            <a:r>
              <a:rPr lang="en-CA" sz="1600" b="1" dirty="0">
                <a:solidFill>
                  <a:schemeClr val="accent2"/>
                </a:solidFill>
              </a:rPr>
              <a:t>Strategies, tools, artifacts, practices or examples</a:t>
            </a:r>
          </a:p>
        </p:txBody>
      </p:sp>
      <p:sp>
        <p:nvSpPr>
          <p:cNvPr id="50" name="TextBox 49">
            <a:extLst>
              <a:ext uri="{FF2B5EF4-FFF2-40B4-BE49-F238E27FC236}">
                <a16:creationId xmlns:a16="http://schemas.microsoft.com/office/drawing/2014/main" id="{45FACD07-F709-4C14-B826-525AB8229CD0}"/>
              </a:ext>
            </a:extLst>
          </p:cNvPr>
          <p:cNvSpPr txBox="1"/>
          <p:nvPr/>
        </p:nvSpPr>
        <p:spPr>
          <a:xfrm>
            <a:off x="9529612" y="2100676"/>
            <a:ext cx="1974988" cy="1077218"/>
          </a:xfrm>
          <a:prstGeom prst="rect">
            <a:avLst/>
          </a:prstGeom>
          <a:noFill/>
        </p:spPr>
        <p:txBody>
          <a:bodyPr wrap="square">
            <a:spAutoFit/>
          </a:bodyPr>
          <a:lstStyle/>
          <a:p>
            <a:r>
              <a:rPr lang="en-CA" sz="1600" b="1" dirty="0"/>
              <a:t>Narrow the gap between operational level and strategic goals </a:t>
            </a:r>
            <a:endParaRPr lang="en-CA" sz="1600" dirty="0"/>
          </a:p>
        </p:txBody>
      </p:sp>
      <p:sp>
        <p:nvSpPr>
          <p:cNvPr id="52" name="TextBox 51">
            <a:extLst>
              <a:ext uri="{FF2B5EF4-FFF2-40B4-BE49-F238E27FC236}">
                <a16:creationId xmlns:a16="http://schemas.microsoft.com/office/drawing/2014/main" id="{67F18744-E058-445E-AA37-68612D3962BB}"/>
              </a:ext>
            </a:extLst>
          </p:cNvPr>
          <p:cNvSpPr txBox="1"/>
          <p:nvPr/>
        </p:nvSpPr>
        <p:spPr>
          <a:xfrm>
            <a:off x="9518040" y="3404641"/>
            <a:ext cx="1836426" cy="584775"/>
          </a:xfrm>
          <a:prstGeom prst="rect">
            <a:avLst/>
          </a:prstGeom>
          <a:noFill/>
        </p:spPr>
        <p:txBody>
          <a:bodyPr wrap="square">
            <a:spAutoFit/>
          </a:bodyPr>
          <a:lstStyle/>
          <a:p>
            <a:r>
              <a:rPr lang="en-CA" sz="1600" b="1" dirty="0"/>
              <a:t>How to map needs to BCM</a:t>
            </a:r>
            <a:endParaRPr lang="en-CA" sz="1600" dirty="0"/>
          </a:p>
        </p:txBody>
      </p:sp>
      <p:sp>
        <p:nvSpPr>
          <p:cNvPr id="54" name="TextBox 53">
            <a:extLst>
              <a:ext uri="{FF2B5EF4-FFF2-40B4-BE49-F238E27FC236}">
                <a16:creationId xmlns:a16="http://schemas.microsoft.com/office/drawing/2014/main" id="{FB461911-9E93-4CED-B71E-6C7447B64B57}"/>
              </a:ext>
            </a:extLst>
          </p:cNvPr>
          <p:cNvSpPr txBox="1"/>
          <p:nvPr/>
        </p:nvSpPr>
        <p:spPr>
          <a:xfrm>
            <a:off x="2708520" y="2049848"/>
            <a:ext cx="1733006" cy="338554"/>
          </a:xfrm>
          <a:prstGeom prst="rect">
            <a:avLst/>
          </a:prstGeom>
          <a:noFill/>
        </p:spPr>
        <p:txBody>
          <a:bodyPr wrap="square">
            <a:spAutoFit/>
          </a:bodyPr>
          <a:lstStyle/>
          <a:p>
            <a:r>
              <a:rPr lang="en-CA" sz="1600" b="1" dirty="0">
                <a:solidFill>
                  <a:srgbClr val="FF0000"/>
                </a:solidFill>
              </a:rPr>
              <a:t>1.  </a:t>
            </a:r>
            <a:r>
              <a:rPr lang="en-CA" sz="1600" b="1" dirty="0"/>
              <a:t>Benchmarking </a:t>
            </a:r>
            <a:r>
              <a:rPr lang="en-CA" sz="1600" dirty="0"/>
              <a:t> </a:t>
            </a:r>
          </a:p>
        </p:txBody>
      </p:sp>
      <p:sp>
        <p:nvSpPr>
          <p:cNvPr id="56" name="TextBox 55">
            <a:extLst>
              <a:ext uri="{FF2B5EF4-FFF2-40B4-BE49-F238E27FC236}">
                <a16:creationId xmlns:a16="http://schemas.microsoft.com/office/drawing/2014/main" id="{9CA416D0-26AB-43C2-B725-06AEA9541990}"/>
              </a:ext>
            </a:extLst>
          </p:cNvPr>
          <p:cNvSpPr txBox="1"/>
          <p:nvPr/>
        </p:nvSpPr>
        <p:spPr>
          <a:xfrm>
            <a:off x="7134478" y="5564029"/>
            <a:ext cx="2552700" cy="338554"/>
          </a:xfrm>
          <a:prstGeom prst="rect">
            <a:avLst/>
          </a:prstGeom>
          <a:noFill/>
        </p:spPr>
        <p:txBody>
          <a:bodyPr wrap="square">
            <a:spAutoFit/>
          </a:bodyPr>
          <a:lstStyle/>
          <a:p>
            <a:r>
              <a:rPr lang="en-CA" sz="1600" b="1" dirty="0"/>
              <a:t>Mature and standardize </a:t>
            </a:r>
            <a:endParaRPr lang="en-CA" sz="1600" dirty="0"/>
          </a:p>
        </p:txBody>
      </p:sp>
      <p:sp>
        <p:nvSpPr>
          <p:cNvPr id="60" name="TextBox 59">
            <a:extLst>
              <a:ext uri="{FF2B5EF4-FFF2-40B4-BE49-F238E27FC236}">
                <a16:creationId xmlns:a16="http://schemas.microsoft.com/office/drawing/2014/main" id="{C50B1B09-8933-4EED-8310-D9386E27684B}"/>
              </a:ext>
            </a:extLst>
          </p:cNvPr>
          <p:cNvSpPr txBox="1"/>
          <p:nvPr/>
        </p:nvSpPr>
        <p:spPr>
          <a:xfrm>
            <a:off x="724781" y="5213216"/>
            <a:ext cx="2537108" cy="1077218"/>
          </a:xfrm>
          <a:prstGeom prst="rect">
            <a:avLst/>
          </a:prstGeom>
          <a:noFill/>
        </p:spPr>
        <p:txBody>
          <a:bodyPr wrap="square">
            <a:spAutoFit/>
          </a:bodyPr>
          <a:lstStyle/>
          <a:p>
            <a:r>
              <a:rPr lang="en-CA" sz="1600" b="1" dirty="0">
                <a:solidFill>
                  <a:schemeClr val="accent2"/>
                </a:solidFill>
              </a:rPr>
              <a:t>Consistent approach to identify common needs/horizontal opportunities </a:t>
            </a:r>
            <a:endParaRPr lang="en-CA" sz="1600" dirty="0">
              <a:solidFill>
                <a:schemeClr val="accent2"/>
              </a:solidFill>
            </a:endParaRPr>
          </a:p>
        </p:txBody>
      </p:sp>
      <p:sp>
        <p:nvSpPr>
          <p:cNvPr id="62" name="TextBox 61">
            <a:extLst>
              <a:ext uri="{FF2B5EF4-FFF2-40B4-BE49-F238E27FC236}">
                <a16:creationId xmlns:a16="http://schemas.microsoft.com/office/drawing/2014/main" id="{6AB2BC1C-DBFA-40E4-B953-8DEF8C2E4E3C}"/>
              </a:ext>
            </a:extLst>
          </p:cNvPr>
          <p:cNvSpPr txBox="1"/>
          <p:nvPr/>
        </p:nvSpPr>
        <p:spPr>
          <a:xfrm>
            <a:off x="2936893" y="2475157"/>
            <a:ext cx="1504633" cy="1323439"/>
          </a:xfrm>
          <a:prstGeom prst="rect">
            <a:avLst/>
          </a:prstGeom>
          <a:noFill/>
        </p:spPr>
        <p:txBody>
          <a:bodyPr wrap="square">
            <a:spAutoFit/>
          </a:bodyPr>
          <a:lstStyle/>
          <a:p>
            <a:r>
              <a:rPr lang="en-CA" sz="1600" b="1" dirty="0">
                <a:solidFill>
                  <a:schemeClr val="accent2"/>
                </a:solidFill>
              </a:rPr>
              <a:t>Consistent set of reusable business architecture tools</a:t>
            </a:r>
            <a:r>
              <a:rPr lang="en-CA" sz="1600" dirty="0">
                <a:solidFill>
                  <a:schemeClr val="accent2"/>
                </a:solidFill>
              </a:rPr>
              <a:t> </a:t>
            </a:r>
          </a:p>
        </p:txBody>
      </p:sp>
      <p:grpSp>
        <p:nvGrpSpPr>
          <p:cNvPr id="77" name="Group 76">
            <a:extLst>
              <a:ext uri="{FF2B5EF4-FFF2-40B4-BE49-F238E27FC236}">
                <a16:creationId xmlns:a16="http://schemas.microsoft.com/office/drawing/2014/main" id="{A7640591-94BD-4FCB-8DDD-AF50D1B1D6AB}"/>
              </a:ext>
            </a:extLst>
          </p:cNvPr>
          <p:cNvGrpSpPr/>
          <p:nvPr/>
        </p:nvGrpSpPr>
        <p:grpSpPr>
          <a:xfrm>
            <a:off x="4514850" y="3733800"/>
            <a:ext cx="2286000" cy="2492256"/>
            <a:chOff x="4514850" y="3733800"/>
            <a:chExt cx="2286000" cy="2492256"/>
          </a:xfrm>
        </p:grpSpPr>
        <p:pic>
          <p:nvPicPr>
            <p:cNvPr id="22" name="Picture 21">
              <a:extLst>
                <a:ext uri="{FF2B5EF4-FFF2-40B4-BE49-F238E27FC236}">
                  <a16:creationId xmlns:a16="http://schemas.microsoft.com/office/drawing/2014/main" id="{B8FA4731-2332-45F5-8A65-D911C00D4EB0}"/>
                </a:ext>
              </a:extLst>
            </p:cNvPr>
            <p:cNvPicPr>
              <a:picLocks noChangeAspect="1"/>
            </p:cNvPicPr>
            <p:nvPr/>
          </p:nvPicPr>
          <p:blipFill>
            <a:blip r:embed="rId3"/>
            <a:stretch>
              <a:fillRect/>
            </a:stretch>
          </p:blipFill>
          <p:spPr>
            <a:xfrm>
              <a:off x="4514850" y="3733800"/>
              <a:ext cx="2286000" cy="2492256"/>
            </a:xfrm>
            <a:prstGeom prst="rect">
              <a:avLst/>
            </a:prstGeom>
          </p:spPr>
        </p:pic>
        <p:grpSp>
          <p:nvGrpSpPr>
            <p:cNvPr id="76" name="Group 75">
              <a:extLst>
                <a:ext uri="{FF2B5EF4-FFF2-40B4-BE49-F238E27FC236}">
                  <a16:creationId xmlns:a16="http://schemas.microsoft.com/office/drawing/2014/main" id="{FFEC8412-79D1-41B6-96CA-844C1CB9928E}"/>
                </a:ext>
              </a:extLst>
            </p:cNvPr>
            <p:cNvGrpSpPr/>
            <p:nvPr/>
          </p:nvGrpSpPr>
          <p:grpSpPr>
            <a:xfrm>
              <a:off x="5487115" y="5658232"/>
              <a:ext cx="280846" cy="369332"/>
              <a:chOff x="5487115" y="5658232"/>
              <a:chExt cx="280846" cy="369332"/>
            </a:xfrm>
          </p:grpSpPr>
          <p:sp>
            <p:nvSpPr>
              <p:cNvPr id="66" name="Oval 65">
                <a:extLst>
                  <a:ext uri="{FF2B5EF4-FFF2-40B4-BE49-F238E27FC236}">
                    <a16:creationId xmlns:a16="http://schemas.microsoft.com/office/drawing/2014/main" id="{28DDC787-77F1-40A5-98EF-F77B08B2050D}"/>
                  </a:ext>
                </a:extLst>
              </p:cNvPr>
              <p:cNvSpPr/>
              <p:nvPr/>
            </p:nvSpPr>
            <p:spPr>
              <a:xfrm>
                <a:off x="5490378" y="5706968"/>
                <a:ext cx="274320" cy="274320"/>
              </a:xfrm>
              <a:prstGeom prst="ellipse">
                <a:avLst/>
              </a:prstGeom>
              <a:solidFill>
                <a:schemeClr val="bg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7" name="TextBox 66">
                <a:extLst>
                  <a:ext uri="{FF2B5EF4-FFF2-40B4-BE49-F238E27FC236}">
                    <a16:creationId xmlns:a16="http://schemas.microsoft.com/office/drawing/2014/main" id="{85021FB4-2C55-455A-A4A6-88B01C678CF4}"/>
                  </a:ext>
                </a:extLst>
              </p:cNvPr>
              <p:cNvSpPr txBox="1"/>
              <p:nvPr/>
            </p:nvSpPr>
            <p:spPr>
              <a:xfrm>
                <a:off x="5487115" y="5658232"/>
                <a:ext cx="280846" cy="369332"/>
              </a:xfrm>
              <a:prstGeom prst="rect">
                <a:avLst/>
              </a:prstGeom>
              <a:noFill/>
            </p:spPr>
            <p:txBody>
              <a:bodyPr wrap="none" rtlCol="0">
                <a:spAutoFit/>
              </a:bodyPr>
              <a:lstStyle/>
              <a:p>
                <a:r>
                  <a:rPr lang="en-US" dirty="0">
                    <a:solidFill>
                      <a:schemeClr val="bg2"/>
                    </a:solidFill>
                    <a:latin typeface="Aharoni" panose="02010803020104030203" pitchFamily="2" charset="-79"/>
                    <a:cs typeface="Aharoni" panose="02010803020104030203" pitchFamily="2" charset="-79"/>
                  </a:rPr>
                  <a:t>1</a:t>
                </a:r>
                <a:endParaRPr lang="en-CA" dirty="0">
                  <a:solidFill>
                    <a:schemeClr val="bg2"/>
                  </a:solidFill>
                  <a:latin typeface="Aharoni" panose="02010803020104030203" pitchFamily="2" charset="-79"/>
                  <a:cs typeface="Aharoni" panose="02010803020104030203" pitchFamily="2" charset="-79"/>
                </a:endParaRPr>
              </a:p>
            </p:txBody>
          </p:sp>
        </p:grpSp>
        <p:grpSp>
          <p:nvGrpSpPr>
            <p:cNvPr id="75" name="Group 74">
              <a:extLst>
                <a:ext uri="{FF2B5EF4-FFF2-40B4-BE49-F238E27FC236}">
                  <a16:creationId xmlns:a16="http://schemas.microsoft.com/office/drawing/2014/main" id="{4DF01408-D64B-461D-A7BC-D08D53A3EAA7}"/>
                </a:ext>
              </a:extLst>
            </p:cNvPr>
            <p:cNvGrpSpPr/>
            <p:nvPr/>
          </p:nvGrpSpPr>
          <p:grpSpPr>
            <a:xfrm>
              <a:off x="5481162" y="5142423"/>
              <a:ext cx="280846" cy="369332"/>
              <a:chOff x="5481162" y="5142423"/>
              <a:chExt cx="280846" cy="369332"/>
            </a:xfrm>
          </p:grpSpPr>
          <p:sp>
            <p:nvSpPr>
              <p:cNvPr id="65" name="Oval 64">
                <a:extLst>
                  <a:ext uri="{FF2B5EF4-FFF2-40B4-BE49-F238E27FC236}">
                    <a16:creationId xmlns:a16="http://schemas.microsoft.com/office/drawing/2014/main" id="{FD28A127-60E1-43BA-B0FB-7D5C91632DD2}"/>
                  </a:ext>
                </a:extLst>
              </p:cNvPr>
              <p:cNvSpPr/>
              <p:nvPr/>
            </p:nvSpPr>
            <p:spPr>
              <a:xfrm>
                <a:off x="5484425" y="5189929"/>
                <a:ext cx="274320" cy="274320"/>
              </a:xfrm>
              <a:prstGeom prst="ellipse">
                <a:avLst/>
              </a:prstGeom>
              <a:solidFill>
                <a:schemeClr val="bg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8" name="TextBox 67">
                <a:extLst>
                  <a:ext uri="{FF2B5EF4-FFF2-40B4-BE49-F238E27FC236}">
                    <a16:creationId xmlns:a16="http://schemas.microsoft.com/office/drawing/2014/main" id="{8FE0E1E2-B7BB-47DF-B33E-3B6DD691B8E9}"/>
                  </a:ext>
                </a:extLst>
              </p:cNvPr>
              <p:cNvSpPr txBox="1"/>
              <p:nvPr/>
            </p:nvSpPr>
            <p:spPr>
              <a:xfrm>
                <a:off x="5481162" y="5142423"/>
                <a:ext cx="280846" cy="369332"/>
              </a:xfrm>
              <a:prstGeom prst="rect">
                <a:avLst/>
              </a:prstGeom>
              <a:noFill/>
            </p:spPr>
            <p:txBody>
              <a:bodyPr wrap="none" rtlCol="0">
                <a:spAutoFit/>
              </a:bodyPr>
              <a:lstStyle/>
              <a:p>
                <a:r>
                  <a:rPr lang="en-US" dirty="0">
                    <a:solidFill>
                      <a:schemeClr val="bg2"/>
                    </a:solidFill>
                    <a:latin typeface="Aharoni" panose="02010803020104030203" pitchFamily="2" charset="-79"/>
                    <a:cs typeface="Aharoni" panose="02010803020104030203" pitchFamily="2" charset="-79"/>
                  </a:rPr>
                  <a:t>2</a:t>
                </a:r>
                <a:endParaRPr lang="en-CA" dirty="0">
                  <a:solidFill>
                    <a:schemeClr val="bg2"/>
                  </a:solidFill>
                  <a:latin typeface="Aharoni" panose="02010803020104030203" pitchFamily="2" charset="-79"/>
                  <a:cs typeface="Aharoni" panose="02010803020104030203" pitchFamily="2" charset="-79"/>
                </a:endParaRPr>
              </a:p>
            </p:txBody>
          </p:sp>
        </p:grpSp>
        <p:grpSp>
          <p:nvGrpSpPr>
            <p:cNvPr id="74" name="Group 73">
              <a:extLst>
                <a:ext uri="{FF2B5EF4-FFF2-40B4-BE49-F238E27FC236}">
                  <a16:creationId xmlns:a16="http://schemas.microsoft.com/office/drawing/2014/main" id="{20DB11DE-1556-4EF4-AF1A-ECE8056A5C37}"/>
                </a:ext>
              </a:extLst>
            </p:cNvPr>
            <p:cNvGrpSpPr/>
            <p:nvPr/>
          </p:nvGrpSpPr>
          <p:grpSpPr>
            <a:xfrm>
              <a:off x="5481162" y="4570796"/>
              <a:ext cx="280846" cy="369332"/>
              <a:chOff x="5481162" y="4570796"/>
              <a:chExt cx="280846" cy="369332"/>
            </a:xfrm>
          </p:grpSpPr>
          <p:sp>
            <p:nvSpPr>
              <p:cNvPr id="64" name="Oval 63">
                <a:extLst>
                  <a:ext uri="{FF2B5EF4-FFF2-40B4-BE49-F238E27FC236}">
                    <a16:creationId xmlns:a16="http://schemas.microsoft.com/office/drawing/2014/main" id="{E6C5F6F4-3B3E-42FF-B517-2F378E48607F}"/>
                  </a:ext>
                </a:extLst>
              </p:cNvPr>
              <p:cNvSpPr/>
              <p:nvPr/>
            </p:nvSpPr>
            <p:spPr>
              <a:xfrm>
                <a:off x="5484425" y="4624851"/>
                <a:ext cx="274320" cy="274320"/>
              </a:xfrm>
              <a:prstGeom prst="ellipse">
                <a:avLst/>
              </a:prstGeom>
              <a:solidFill>
                <a:schemeClr val="bg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9" name="TextBox 68">
                <a:extLst>
                  <a:ext uri="{FF2B5EF4-FFF2-40B4-BE49-F238E27FC236}">
                    <a16:creationId xmlns:a16="http://schemas.microsoft.com/office/drawing/2014/main" id="{2FCEFE4C-6ACA-4BFF-AA4F-1B2B86BD6051}"/>
                  </a:ext>
                </a:extLst>
              </p:cNvPr>
              <p:cNvSpPr txBox="1"/>
              <p:nvPr/>
            </p:nvSpPr>
            <p:spPr>
              <a:xfrm>
                <a:off x="5481162" y="4570796"/>
                <a:ext cx="280846" cy="369332"/>
              </a:xfrm>
              <a:prstGeom prst="rect">
                <a:avLst/>
              </a:prstGeom>
              <a:noFill/>
            </p:spPr>
            <p:txBody>
              <a:bodyPr wrap="none" rtlCol="0">
                <a:spAutoFit/>
              </a:bodyPr>
              <a:lstStyle/>
              <a:p>
                <a:r>
                  <a:rPr lang="en-US" dirty="0">
                    <a:solidFill>
                      <a:schemeClr val="bg2"/>
                    </a:solidFill>
                    <a:latin typeface="Aharoni" panose="02010803020104030203" pitchFamily="2" charset="-79"/>
                    <a:cs typeface="Aharoni" panose="02010803020104030203" pitchFamily="2" charset="-79"/>
                  </a:rPr>
                  <a:t>3</a:t>
                </a:r>
                <a:endParaRPr lang="en-CA" dirty="0">
                  <a:solidFill>
                    <a:schemeClr val="bg2"/>
                  </a:solidFill>
                  <a:latin typeface="Aharoni" panose="02010803020104030203" pitchFamily="2" charset="-79"/>
                  <a:cs typeface="Aharoni" panose="02010803020104030203" pitchFamily="2" charset="-79"/>
                </a:endParaRPr>
              </a:p>
            </p:txBody>
          </p:sp>
        </p:grpSp>
        <p:grpSp>
          <p:nvGrpSpPr>
            <p:cNvPr id="73" name="Group 72">
              <a:extLst>
                <a:ext uri="{FF2B5EF4-FFF2-40B4-BE49-F238E27FC236}">
                  <a16:creationId xmlns:a16="http://schemas.microsoft.com/office/drawing/2014/main" id="{0E935F3F-2B20-4B28-B6F5-F6E5326EDEB6}"/>
                </a:ext>
              </a:extLst>
            </p:cNvPr>
            <p:cNvGrpSpPr/>
            <p:nvPr/>
          </p:nvGrpSpPr>
          <p:grpSpPr>
            <a:xfrm>
              <a:off x="5481162" y="4063723"/>
              <a:ext cx="280846" cy="369332"/>
              <a:chOff x="5481162" y="4063723"/>
              <a:chExt cx="280846" cy="369332"/>
            </a:xfrm>
          </p:grpSpPr>
          <p:sp>
            <p:nvSpPr>
              <p:cNvPr id="63" name="Oval 62">
                <a:extLst>
                  <a:ext uri="{FF2B5EF4-FFF2-40B4-BE49-F238E27FC236}">
                    <a16:creationId xmlns:a16="http://schemas.microsoft.com/office/drawing/2014/main" id="{54506F4F-AD30-4404-BDEB-99F183B2E264}"/>
                  </a:ext>
                </a:extLst>
              </p:cNvPr>
              <p:cNvSpPr/>
              <p:nvPr/>
            </p:nvSpPr>
            <p:spPr>
              <a:xfrm>
                <a:off x="5484425" y="4121317"/>
                <a:ext cx="274320" cy="274320"/>
              </a:xfrm>
              <a:prstGeom prst="ellipse">
                <a:avLst/>
              </a:prstGeom>
              <a:solidFill>
                <a:schemeClr val="bg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2" name="TextBox 71">
                <a:extLst>
                  <a:ext uri="{FF2B5EF4-FFF2-40B4-BE49-F238E27FC236}">
                    <a16:creationId xmlns:a16="http://schemas.microsoft.com/office/drawing/2014/main" id="{DBC900A5-9599-402C-B882-3280E8AEDFEE}"/>
                  </a:ext>
                </a:extLst>
              </p:cNvPr>
              <p:cNvSpPr txBox="1"/>
              <p:nvPr/>
            </p:nvSpPr>
            <p:spPr>
              <a:xfrm>
                <a:off x="5481162" y="4063723"/>
                <a:ext cx="280846" cy="369332"/>
              </a:xfrm>
              <a:prstGeom prst="rect">
                <a:avLst/>
              </a:prstGeom>
              <a:noFill/>
            </p:spPr>
            <p:txBody>
              <a:bodyPr wrap="none" rtlCol="0">
                <a:spAutoFit/>
              </a:bodyPr>
              <a:lstStyle/>
              <a:p>
                <a:r>
                  <a:rPr lang="en-US" dirty="0">
                    <a:solidFill>
                      <a:schemeClr val="bg2"/>
                    </a:solidFill>
                    <a:latin typeface="Aharoni" panose="02010803020104030203" pitchFamily="2" charset="-79"/>
                    <a:cs typeface="Aharoni" panose="02010803020104030203" pitchFamily="2" charset="-79"/>
                  </a:rPr>
                  <a:t>4</a:t>
                </a:r>
                <a:endParaRPr lang="en-CA" dirty="0">
                  <a:solidFill>
                    <a:schemeClr val="bg2"/>
                  </a:solidFill>
                  <a:latin typeface="Aharoni" panose="02010803020104030203" pitchFamily="2" charset="-79"/>
                  <a:cs typeface="Aharoni" panose="02010803020104030203" pitchFamily="2" charset="-79"/>
                </a:endParaRPr>
              </a:p>
            </p:txBody>
          </p:sp>
        </p:grpSp>
      </p:grpSp>
      <p:sp>
        <p:nvSpPr>
          <p:cNvPr id="58" name="TextBox 57">
            <a:extLst>
              <a:ext uri="{FF2B5EF4-FFF2-40B4-BE49-F238E27FC236}">
                <a16:creationId xmlns:a16="http://schemas.microsoft.com/office/drawing/2014/main" id="{BB5D9011-AF80-4F0D-AF3E-FE6A9700C2A2}"/>
              </a:ext>
            </a:extLst>
          </p:cNvPr>
          <p:cNvSpPr txBox="1"/>
          <p:nvPr/>
        </p:nvSpPr>
        <p:spPr>
          <a:xfrm>
            <a:off x="2561566" y="5712806"/>
            <a:ext cx="2127638" cy="584775"/>
          </a:xfrm>
          <a:prstGeom prst="rect">
            <a:avLst/>
          </a:prstGeom>
          <a:noFill/>
        </p:spPr>
        <p:txBody>
          <a:bodyPr wrap="square">
            <a:spAutoFit/>
          </a:bodyPr>
          <a:lstStyle/>
          <a:p>
            <a:r>
              <a:rPr lang="en-CA" sz="1600" b="1" dirty="0">
                <a:solidFill>
                  <a:schemeClr val="accent2"/>
                </a:solidFill>
              </a:rPr>
              <a:t>Help with identifying and using </a:t>
            </a:r>
            <a:r>
              <a:rPr lang="en-CA" sz="1600" b="1" dirty="0" err="1">
                <a:solidFill>
                  <a:schemeClr val="accent2"/>
                </a:solidFill>
              </a:rPr>
              <a:t>QualiWare</a:t>
            </a:r>
            <a:r>
              <a:rPr lang="en-CA" sz="1600" b="0" dirty="0">
                <a:solidFill>
                  <a:schemeClr val="accent2"/>
                </a:solidFill>
              </a:rPr>
              <a:t> </a:t>
            </a:r>
            <a:endParaRPr lang="en-CA" sz="1600" dirty="0">
              <a:solidFill>
                <a:schemeClr val="accent2"/>
              </a:solidFill>
            </a:endParaRPr>
          </a:p>
        </p:txBody>
      </p:sp>
      <p:grpSp>
        <p:nvGrpSpPr>
          <p:cNvPr id="26" name="Group 25">
            <a:extLst>
              <a:ext uri="{FF2B5EF4-FFF2-40B4-BE49-F238E27FC236}">
                <a16:creationId xmlns:a16="http://schemas.microsoft.com/office/drawing/2014/main" id="{C98796E0-A311-44BB-9C61-8E14C6E28E33}"/>
              </a:ext>
            </a:extLst>
          </p:cNvPr>
          <p:cNvGrpSpPr/>
          <p:nvPr/>
        </p:nvGrpSpPr>
        <p:grpSpPr>
          <a:xfrm>
            <a:off x="4800600" y="6124338"/>
            <a:ext cx="1861803" cy="633950"/>
            <a:chOff x="9347725" y="574305"/>
            <a:chExt cx="1861803" cy="2139966"/>
          </a:xfrm>
        </p:grpSpPr>
        <p:grpSp>
          <p:nvGrpSpPr>
            <p:cNvPr id="27" name="Group 26">
              <a:extLst>
                <a:ext uri="{FF2B5EF4-FFF2-40B4-BE49-F238E27FC236}">
                  <a16:creationId xmlns:a16="http://schemas.microsoft.com/office/drawing/2014/main" id="{1A86B452-FB75-4022-BFA2-D3D0E7A1D040}"/>
                </a:ext>
              </a:extLst>
            </p:cNvPr>
            <p:cNvGrpSpPr/>
            <p:nvPr/>
          </p:nvGrpSpPr>
          <p:grpSpPr>
            <a:xfrm>
              <a:off x="9347725" y="709978"/>
              <a:ext cx="1861803" cy="2004293"/>
              <a:chOff x="3360738" y="1493838"/>
              <a:chExt cx="2544762" cy="2739520"/>
            </a:xfrm>
          </p:grpSpPr>
          <p:pic>
            <p:nvPicPr>
              <p:cNvPr id="29" name="Picture 28">
                <a:extLst>
                  <a:ext uri="{FF2B5EF4-FFF2-40B4-BE49-F238E27FC236}">
                    <a16:creationId xmlns:a16="http://schemas.microsoft.com/office/drawing/2014/main" id="{1189554F-5E2C-4693-BDC5-BD8EAC8614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Freeform 17">
                <a:extLst>
                  <a:ext uri="{FF2B5EF4-FFF2-40B4-BE49-F238E27FC236}">
                    <a16:creationId xmlns:a16="http://schemas.microsoft.com/office/drawing/2014/main" id="{395E6869-A81C-4FD3-8C91-38640740E568}"/>
                  </a:ext>
                </a:extLst>
              </p:cNvPr>
              <p:cNvSpPr>
                <a:spLocks/>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400" dirty="0">
                    <a:solidFill>
                      <a:srgbClr val="000000"/>
                    </a:solidFill>
                    <a:latin typeface="Comic Sans MS" panose="030F0702030302020204" pitchFamily="66" charset="0"/>
                  </a:rPr>
                  <a:t>Next Steps </a:t>
                </a:r>
              </a:p>
            </p:txBody>
          </p:sp>
        </p:grpSp>
        <p:sp>
          <p:nvSpPr>
            <p:cNvPr id="28" name="Freeform 15">
              <a:extLst>
                <a:ext uri="{FF2B5EF4-FFF2-40B4-BE49-F238E27FC236}">
                  <a16:creationId xmlns:a16="http://schemas.microsoft.com/office/drawing/2014/main" id="{4FD7800D-A465-401F-9B56-E555C992692D}"/>
                </a:ext>
              </a:extLst>
            </p:cNvPr>
            <p:cNvSpPr>
              <a:spLocks/>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sp>
        <p:nvSpPr>
          <p:cNvPr id="43" name="TextBox 42">
            <a:extLst>
              <a:ext uri="{FF2B5EF4-FFF2-40B4-BE49-F238E27FC236}">
                <a16:creationId xmlns:a16="http://schemas.microsoft.com/office/drawing/2014/main" id="{69D58522-129D-45F4-89B0-8A2DE0E43768}"/>
              </a:ext>
            </a:extLst>
          </p:cNvPr>
          <p:cNvSpPr txBox="1"/>
          <p:nvPr/>
        </p:nvSpPr>
        <p:spPr>
          <a:xfrm>
            <a:off x="4795271" y="2125554"/>
            <a:ext cx="1600200" cy="830997"/>
          </a:xfrm>
          <a:prstGeom prst="rect">
            <a:avLst/>
          </a:prstGeom>
          <a:noFill/>
        </p:spPr>
        <p:txBody>
          <a:bodyPr wrap="square">
            <a:spAutoFit/>
          </a:bodyPr>
          <a:lstStyle/>
          <a:p>
            <a:r>
              <a:rPr lang="en-CA" sz="1600" b="1" dirty="0">
                <a:solidFill>
                  <a:srgbClr val="FF0000"/>
                </a:solidFill>
              </a:rPr>
              <a:t>2. </a:t>
            </a:r>
            <a:r>
              <a:rPr lang="en-CA" sz="1600" b="1" dirty="0"/>
              <a:t>Linkages to GC Service inventory</a:t>
            </a:r>
          </a:p>
        </p:txBody>
      </p:sp>
      <p:sp>
        <p:nvSpPr>
          <p:cNvPr id="45" name="TextBox 44">
            <a:extLst>
              <a:ext uri="{FF2B5EF4-FFF2-40B4-BE49-F238E27FC236}">
                <a16:creationId xmlns:a16="http://schemas.microsoft.com/office/drawing/2014/main" id="{2056C985-17D3-434B-A175-2D6A2D77B993}"/>
              </a:ext>
            </a:extLst>
          </p:cNvPr>
          <p:cNvSpPr txBox="1"/>
          <p:nvPr/>
        </p:nvSpPr>
        <p:spPr>
          <a:xfrm>
            <a:off x="748375" y="2034562"/>
            <a:ext cx="1544798" cy="584775"/>
          </a:xfrm>
          <a:prstGeom prst="rect">
            <a:avLst/>
          </a:prstGeom>
          <a:noFill/>
        </p:spPr>
        <p:txBody>
          <a:bodyPr wrap="square">
            <a:spAutoFit/>
          </a:bodyPr>
          <a:lstStyle/>
          <a:p>
            <a:r>
              <a:rPr lang="en-CA" sz="1600" b="1" dirty="0">
                <a:solidFill>
                  <a:srgbClr val="FF0000"/>
                </a:solidFill>
              </a:rPr>
              <a:t>00.  Value Proposition</a:t>
            </a:r>
            <a:endParaRPr lang="en-CA" sz="1600" dirty="0">
              <a:solidFill>
                <a:srgbClr val="FF0000"/>
              </a:solidFill>
            </a:endParaRPr>
          </a:p>
        </p:txBody>
      </p:sp>
      <p:sp>
        <p:nvSpPr>
          <p:cNvPr id="47" name="TextBox 46">
            <a:extLst>
              <a:ext uri="{FF2B5EF4-FFF2-40B4-BE49-F238E27FC236}">
                <a16:creationId xmlns:a16="http://schemas.microsoft.com/office/drawing/2014/main" id="{0A184690-ABB4-45FA-A99A-8F13E8F66182}"/>
              </a:ext>
            </a:extLst>
          </p:cNvPr>
          <p:cNvSpPr txBox="1"/>
          <p:nvPr/>
        </p:nvSpPr>
        <p:spPr>
          <a:xfrm>
            <a:off x="725162" y="3895021"/>
            <a:ext cx="1803737" cy="830997"/>
          </a:xfrm>
          <a:prstGeom prst="rect">
            <a:avLst/>
          </a:prstGeom>
          <a:noFill/>
        </p:spPr>
        <p:txBody>
          <a:bodyPr wrap="square">
            <a:spAutoFit/>
          </a:bodyPr>
          <a:lstStyle/>
          <a:p>
            <a:r>
              <a:rPr lang="en-CA" sz="1600" b="1" dirty="0">
                <a:solidFill>
                  <a:schemeClr val="accent2"/>
                </a:solidFill>
              </a:rPr>
              <a:t>WHAT are the value streams for the GC </a:t>
            </a:r>
          </a:p>
        </p:txBody>
      </p:sp>
    </p:spTree>
    <p:extLst>
      <p:ext uri="{BB962C8B-B14F-4D97-AF65-F5344CB8AC3E}">
        <p14:creationId xmlns:p14="http://schemas.microsoft.com/office/powerpoint/2010/main" val="137819155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7081FE8-4464-4C10-A6E1-36A1CA87C95F}"/>
              </a:ext>
            </a:extLst>
          </p:cNvPr>
          <p:cNvSpPr>
            <a:spLocks noGrp="1"/>
          </p:cNvSpPr>
          <p:nvPr>
            <p:ph type="sldNum" sz="quarter" idx="12"/>
          </p:nvPr>
        </p:nvSpPr>
        <p:spPr/>
        <p:txBody>
          <a:bodyPr/>
          <a:lstStyle/>
          <a:p>
            <a:fld id="{32D4B517-E49B-41B6-9DBC-23634E0F1CDC}" type="slidenum">
              <a:rPr lang="en-CA" smtClean="0"/>
              <a:t>18</a:t>
            </a:fld>
            <a:endParaRPr lang="en-CA"/>
          </a:p>
        </p:txBody>
      </p:sp>
      <p:sp>
        <p:nvSpPr>
          <p:cNvPr id="3" name="Text Placeholder 2">
            <a:extLst>
              <a:ext uri="{FF2B5EF4-FFF2-40B4-BE49-F238E27FC236}">
                <a16:creationId xmlns:a16="http://schemas.microsoft.com/office/drawing/2014/main" id="{FC603B91-E3CD-472F-998F-4A61AB6ED4E8}"/>
              </a:ext>
            </a:extLst>
          </p:cNvPr>
          <p:cNvSpPr>
            <a:spLocks noGrp="1"/>
          </p:cNvSpPr>
          <p:nvPr>
            <p:ph type="body" sz="quarter" idx="11"/>
          </p:nvPr>
        </p:nvSpPr>
        <p:spPr>
          <a:xfrm>
            <a:off x="609600" y="182814"/>
            <a:ext cx="7243976" cy="547024"/>
          </a:xfrm>
        </p:spPr>
        <p:txBody>
          <a:bodyPr/>
          <a:lstStyle/>
          <a:p>
            <a:r>
              <a:rPr lang="en-US" b="1" dirty="0"/>
              <a:t>Ideas for next steps … </a:t>
            </a:r>
            <a:endParaRPr lang="en-CA" b="1" dirty="0"/>
          </a:p>
        </p:txBody>
      </p:sp>
      <p:sp>
        <p:nvSpPr>
          <p:cNvPr id="5" name="TextBox 4">
            <a:extLst>
              <a:ext uri="{FF2B5EF4-FFF2-40B4-BE49-F238E27FC236}">
                <a16:creationId xmlns:a16="http://schemas.microsoft.com/office/drawing/2014/main" id="{54C3E7C5-B9B8-4CB4-BF65-B93D055F78AD}"/>
              </a:ext>
            </a:extLst>
          </p:cNvPr>
          <p:cNvSpPr txBox="1"/>
          <p:nvPr/>
        </p:nvSpPr>
        <p:spPr>
          <a:xfrm>
            <a:off x="762001" y="1371600"/>
            <a:ext cx="10820400" cy="4154984"/>
          </a:xfrm>
          <a:prstGeom prst="rect">
            <a:avLst/>
          </a:prstGeom>
          <a:noFill/>
        </p:spPr>
        <p:txBody>
          <a:bodyPr wrap="square" rtlCol="0">
            <a:spAutoFit/>
          </a:bodyPr>
          <a:lstStyle/>
          <a:p>
            <a:pPr marL="342900" indent="-342900">
              <a:buFontTx/>
              <a:buAutoNum type="arabicPeriod"/>
            </a:pPr>
            <a:r>
              <a:rPr lang="en-US" sz="1100" dirty="0">
                <a:latin typeface="Segoe UI" panose="020B0502040204020203" pitchFamily="34" charset="0"/>
              </a:rPr>
              <a:t>STARTING POINT … look at EA Framework for </a:t>
            </a:r>
            <a:r>
              <a:rPr lang="en-US" sz="1100" dirty="0" err="1">
                <a:latin typeface="Segoe UI" panose="020B0502040204020203" pitchFamily="34" charset="0"/>
              </a:rPr>
              <a:t>BizA</a:t>
            </a:r>
            <a:r>
              <a:rPr lang="en-US" sz="1100" dirty="0">
                <a:latin typeface="Segoe UI" panose="020B0502040204020203" pitchFamily="34" charset="0"/>
              </a:rPr>
              <a:t> … map out from there (Kevin) </a:t>
            </a:r>
          </a:p>
          <a:p>
            <a:r>
              <a:rPr lang="en-US" sz="1100" dirty="0">
                <a:latin typeface="Segoe UI" panose="020B0502040204020203" pitchFamily="34" charset="0"/>
              </a:rPr>
              <a:t> </a:t>
            </a:r>
          </a:p>
          <a:p>
            <a:pPr marL="342900" indent="-342900">
              <a:buFontTx/>
              <a:buAutoNum type="arabicPeriod"/>
            </a:pPr>
            <a:r>
              <a:rPr lang="en-US" sz="1100" dirty="0">
                <a:latin typeface="Segoe UI" panose="020B0502040204020203" pitchFamily="34" charset="0"/>
              </a:rPr>
              <a:t>Min Viable BA practice … answer the 5 W’s  -- answer – then iterate – what will it take to make the GC work THE best (Steven) </a:t>
            </a:r>
          </a:p>
          <a:p>
            <a:pPr marL="800100" lvl="1" indent="-342900">
              <a:buFont typeface="Arial" panose="020B0604020202020204" pitchFamily="34" charset="0"/>
              <a:buChar char="•"/>
            </a:pPr>
            <a:r>
              <a:rPr lang="en-US" sz="1100" dirty="0">
                <a:latin typeface="Segoe UI" panose="020B0502040204020203" pitchFamily="34" charset="0"/>
              </a:rPr>
              <a:t>Why</a:t>
            </a:r>
          </a:p>
          <a:p>
            <a:pPr marL="800100" lvl="1" indent="-342900">
              <a:buFont typeface="Arial" panose="020B0604020202020204" pitchFamily="34" charset="0"/>
              <a:buChar char="•"/>
            </a:pPr>
            <a:r>
              <a:rPr lang="en-US" sz="1100" dirty="0">
                <a:latin typeface="Segoe UI" panose="020B0502040204020203" pitchFamily="34" charset="0"/>
              </a:rPr>
              <a:t>For whom</a:t>
            </a:r>
          </a:p>
          <a:p>
            <a:pPr marL="800100" lvl="1" indent="-342900">
              <a:buFont typeface="Arial" panose="020B0604020202020204" pitchFamily="34" charset="0"/>
              <a:buChar char="•"/>
            </a:pPr>
            <a:r>
              <a:rPr lang="en-US" sz="1100" dirty="0">
                <a:latin typeface="Segoe UI" panose="020B0502040204020203" pitchFamily="34" charset="0"/>
              </a:rPr>
              <a:t>Where</a:t>
            </a:r>
          </a:p>
          <a:p>
            <a:pPr marL="800100" lvl="1" indent="-342900">
              <a:buFont typeface="Arial" panose="020B0604020202020204" pitchFamily="34" charset="0"/>
              <a:buChar char="•"/>
            </a:pPr>
            <a:r>
              <a:rPr lang="en-US" sz="1100" dirty="0">
                <a:latin typeface="Segoe UI" panose="020B0502040204020203" pitchFamily="34" charset="0"/>
              </a:rPr>
              <a:t>When </a:t>
            </a:r>
          </a:p>
          <a:p>
            <a:pPr marL="800100" lvl="1" indent="-342900">
              <a:buFont typeface="Arial" panose="020B0604020202020204" pitchFamily="34" charset="0"/>
              <a:buChar char="•"/>
            </a:pPr>
            <a:r>
              <a:rPr lang="en-US" sz="1100" dirty="0">
                <a:latin typeface="Segoe UI" panose="020B0502040204020203" pitchFamily="34" charset="0"/>
              </a:rPr>
              <a:t>Then … how </a:t>
            </a:r>
          </a:p>
          <a:p>
            <a:pPr marL="800100" lvl="1" indent="-342900">
              <a:buFont typeface="Arial" panose="020B0604020202020204" pitchFamily="34" charset="0"/>
              <a:buChar char="•"/>
            </a:pPr>
            <a:endParaRPr lang="en-US" sz="1100" dirty="0">
              <a:latin typeface="Segoe UI" panose="020B0502040204020203" pitchFamily="34" charset="0"/>
            </a:endParaRPr>
          </a:p>
          <a:p>
            <a:pPr marL="800100" lvl="1" indent="-342900">
              <a:buFont typeface="Arial" panose="020B0604020202020204" pitchFamily="34" charset="0"/>
              <a:buChar char="•"/>
            </a:pPr>
            <a:r>
              <a:rPr lang="en-US" sz="1100" dirty="0">
                <a:latin typeface="Segoe UI" panose="020B0502040204020203" pitchFamily="34" charset="0"/>
              </a:rPr>
              <a:t>2 page business canvas – (PSPC) </a:t>
            </a:r>
          </a:p>
          <a:p>
            <a:pPr marL="800100" lvl="1" indent="-342900">
              <a:buFont typeface="Arial" panose="020B0604020202020204" pitchFamily="34" charset="0"/>
              <a:buChar char="•"/>
            </a:pPr>
            <a:endParaRPr lang="en-US" sz="1100" dirty="0">
              <a:latin typeface="Segoe UI" panose="020B0502040204020203" pitchFamily="34" charset="0"/>
            </a:endParaRPr>
          </a:p>
          <a:p>
            <a:pPr marL="342900" indent="-342900">
              <a:buAutoNum type="arabicPeriod"/>
            </a:pPr>
            <a:r>
              <a:rPr lang="en-US" sz="1100" dirty="0"/>
              <a:t>Bus Arch – current state assessment   (Steven HC) </a:t>
            </a:r>
          </a:p>
          <a:p>
            <a:pPr marL="342900" indent="-342900">
              <a:buAutoNum type="arabicPeriod"/>
            </a:pPr>
            <a:endParaRPr lang="en-US" sz="1100" dirty="0"/>
          </a:p>
          <a:p>
            <a:pPr marL="342900" indent="-342900">
              <a:buAutoNum type="arabicPeriod"/>
            </a:pPr>
            <a:r>
              <a:rPr lang="en-US" sz="1100" dirty="0"/>
              <a:t>Aspirational directions… planned – opportunities that could be leveraged too </a:t>
            </a:r>
            <a:r>
              <a:rPr lang="en-CA" sz="1100" dirty="0"/>
              <a:t>– ident common opportunities (Kevin) </a:t>
            </a:r>
          </a:p>
          <a:p>
            <a:pPr marL="342900" indent="-342900">
              <a:buAutoNum type="arabicPeriod"/>
            </a:pPr>
            <a:endParaRPr lang="en-CA" sz="1100" dirty="0"/>
          </a:p>
          <a:p>
            <a:pPr marL="342900" indent="-342900">
              <a:buAutoNum type="arabicPeriod"/>
            </a:pPr>
            <a:r>
              <a:rPr lang="en-US" sz="1100" b="0" i="0" dirty="0">
                <a:effectLst/>
                <a:latin typeface="Segoe UI" panose="020B0502040204020203" pitchFamily="34" charset="0"/>
              </a:rPr>
              <a:t>Would it be pertinent to start with what departments are doing (all different, all different maturities, etc. ) or maybe what EBA "should be" that we can then compare a target state/ideal configuration to our current state of affairs?  (James) </a:t>
            </a:r>
          </a:p>
          <a:p>
            <a:pPr marL="342900" indent="-342900">
              <a:buAutoNum type="arabicPeriod"/>
            </a:pPr>
            <a:endParaRPr lang="en-US" sz="1100" b="0" i="0" dirty="0">
              <a:effectLst/>
              <a:latin typeface="Segoe UI" panose="020B0502040204020203" pitchFamily="34" charset="0"/>
            </a:endParaRPr>
          </a:p>
          <a:p>
            <a:pPr marL="342900" indent="-342900">
              <a:buAutoNum type="arabicPeriod"/>
            </a:pPr>
            <a:r>
              <a:rPr lang="en-US" sz="1100" dirty="0">
                <a:latin typeface="Segoe UI" panose="020B0502040204020203" pitchFamily="34" charset="0"/>
              </a:rPr>
              <a:t>Need to orchestrate the content (Bruno) … keep it relevant   -- BA Framework (what might be the minimum element of what should be the artifacts that each GC org should consider using) </a:t>
            </a:r>
          </a:p>
          <a:p>
            <a:pPr marL="342900" indent="-342900">
              <a:buAutoNum type="arabicPeriod"/>
            </a:pPr>
            <a:endParaRPr lang="en-US" sz="1100" dirty="0">
              <a:latin typeface="Segoe UI" panose="020B0502040204020203" pitchFamily="34" charset="0"/>
            </a:endParaRPr>
          </a:p>
          <a:p>
            <a:pPr marL="342900" indent="-342900">
              <a:buAutoNum type="arabicPeriod"/>
            </a:pPr>
            <a:r>
              <a:rPr lang="en-US" sz="1100" dirty="0">
                <a:latin typeface="Segoe UI" panose="020B0502040204020203" pitchFamily="34" charset="0"/>
              </a:rPr>
              <a:t>Service inventory – linkages/explore how to organize services + capabilities  – mapping out both int and </a:t>
            </a:r>
            <a:r>
              <a:rPr lang="en-US" sz="1100" dirty="0" err="1">
                <a:latin typeface="Segoe UI" panose="020B0502040204020203" pitchFamily="34" charset="0"/>
              </a:rPr>
              <a:t>ext</a:t>
            </a:r>
            <a:r>
              <a:rPr lang="en-US" sz="1100" dirty="0">
                <a:latin typeface="Segoe UI" panose="020B0502040204020203" pitchFamily="34" charset="0"/>
              </a:rPr>
              <a:t> services too (Lee GAC).</a:t>
            </a:r>
          </a:p>
          <a:p>
            <a:pPr marL="342900" indent="-342900">
              <a:buAutoNum type="arabicPeriod"/>
            </a:pPr>
            <a:endParaRPr lang="en-US" sz="1100" dirty="0">
              <a:latin typeface="Segoe UI" panose="020B0502040204020203" pitchFamily="34" charset="0"/>
            </a:endParaRPr>
          </a:p>
          <a:p>
            <a:pPr marL="342900" indent="-342900">
              <a:buAutoNum type="arabicPeriod"/>
            </a:pPr>
            <a:r>
              <a:rPr lang="en-US" sz="1100" dirty="0"/>
              <a:t>HOW to demonstrate the VALUE of </a:t>
            </a:r>
            <a:r>
              <a:rPr lang="en-US" sz="1100" dirty="0" err="1"/>
              <a:t>BizA</a:t>
            </a:r>
            <a:r>
              <a:rPr lang="en-US" sz="1100" dirty="0"/>
              <a:t> to Sr mgt – what is your ‘sales pitch’ deck – share on wiki ?  (better define the value statement) </a:t>
            </a:r>
          </a:p>
        </p:txBody>
      </p:sp>
      <p:sp>
        <p:nvSpPr>
          <p:cNvPr id="6" name="TextBox 5">
            <a:extLst>
              <a:ext uri="{FF2B5EF4-FFF2-40B4-BE49-F238E27FC236}">
                <a16:creationId xmlns:a16="http://schemas.microsoft.com/office/drawing/2014/main" id="{11D85874-A21E-49A5-90B6-09A732E60DB6}"/>
              </a:ext>
            </a:extLst>
          </p:cNvPr>
          <p:cNvSpPr txBox="1"/>
          <p:nvPr/>
        </p:nvSpPr>
        <p:spPr>
          <a:xfrm>
            <a:off x="8256241" y="1676400"/>
            <a:ext cx="3707159" cy="246221"/>
          </a:xfrm>
          <a:prstGeom prst="rect">
            <a:avLst/>
          </a:prstGeom>
          <a:solidFill>
            <a:schemeClr val="accent6">
              <a:lumMod val="20000"/>
              <a:lumOff val="80000"/>
            </a:schemeClr>
          </a:solidFill>
        </p:spPr>
        <p:txBody>
          <a:bodyPr wrap="square" rtlCol="0">
            <a:spAutoFit/>
          </a:bodyPr>
          <a:lstStyle/>
          <a:p>
            <a:r>
              <a:rPr lang="en-US" sz="1000" dirty="0"/>
              <a:t>Base on what works today … for MINIMAL implementation </a:t>
            </a:r>
            <a:endParaRPr lang="en-CA" sz="1000" dirty="0"/>
          </a:p>
        </p:txBody>
      </p:sp>
      <p:sp>
        <p:nvSpPr>
          <p:cNvPr id="7" name="TextBox 6">
            <a:extLst>
              <a:ext uri="{FF2B5EF4-FFF2-40B4-BE49-F238E27FC236}">
                <a16:creationId xmlns:a16="http://schemas.microsoft.com/office/drawing/2014/main" id="{FFBC8D6F-AE3C-44B4-BCC1-74A528E9D872}"/>
              </a:ext>
            </a:extLst>
          </p:cNvPr>
          <p:cNvSpPr txBox="1"/>
          <p:nvPr/>
        </p:nvSpPr>
        <p:spPr>
          <a:xfrm>
            <a:off x="794658" y="5772191"/>
            <a:ext cx="6477000" cy="338554"/>
          </a:xfrm>
          <a:prstGeom prst="rect">
            <a:avLst/>
          </a:prstGeom>
          <a:solidFill>
            <a:schemeClr val="accent6"/>
          </a:solidFill>
        </p:spPr>
        <p:txBody>
          <a:bodyPr wrap="square" rtlCol="0">
            <a:spAutoFit/>
          </a:bodyPr>
          <a:lstStyle/>
          <a:p>
            <a:r>
              <a:rPr lang="en-US" sz="800" dirty="0"/>
              <a:t>CBSA – offered to deliver an overview session at our next meeting (FEB 21, 2022)</a:t>
            </a:r>
          </a:p>
          <a:p>
            <a:r>
              <a:rPr lang="en-US" sz="800" dirty="0"/>
              <a:t>ESDC – meeting after that </a:t>
            </a:r>
          </a:p>
        </p:txBody>
      </p:sp>
    </p:spTree>
    <p:extLst>
      <p:ext uri="{BB962C8B-B14F-4D97-AF65-F5344CB8AC3E}">
        <p14:creationId xmlns:p14="http://schemas.microsoft.com/office/powerpoint/2010/main" val="4215023580"/>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C931FB-94BB-4718-A1B3-86E17CC6B906}"/>
              </a:ext>
            </a:extLst>
          </p:cNvPr>
          <p:cNvSpPr>
            <a:spLocks noGrp="1"/>
          </p:cNvSpPr>
          <p:nvPr>
            <p:ph type="sldNum" sz="quarter" idx="12"/>
          </p:nvPr>
        </p:nvSpPr>
        <p:spPr/>
        <p:txBody>
          <a:bodyPr/>
          <a:lstStyle/>
          <a:p>
            <a:fld id="{32D4B517-E49B-41B6-9DBC-23634E0F1CDC}" type="slidenum">
              <a:rPr lang="en-CA" smtClean="0"/>
              <a:pPr/>
              <a:t>19</a:t>
            </a:fld>
            <a:endParaRPr lang="en-CA" dirty="0"/>
          </a:p>
        </p:txBody>
      </p:sp>
      <p:sp>
        <p:nvSpPr>
          <p:cNvPr id="5" name="Title 1">
            <a:extLst>
              <a:ext uri="{FF2B5EF4-FFF2-40B4-BE49-F238E27FC236}">
                <a16:creationId xmlns:a16="http://schemas.microsoft.com/office/drawing/2014/main" id="{C04AC482-729E-4F78-84D6-5F2EB3D24F18}"/>
              </a:ext>
            </a:extLst>
          </p:cNvPr>
          <p:cNvSpPr>
            <a:spLocks noGrp="1"/>
          </p:cNvSpPr>
          <p:nvPr>
            <p:ph type="title"/>
          </p:nvPr>
        </p:nvSpPr>
        <p:spPr>
          <a:xfrm>
            <a:off x="609600" y="76200"/>
            <a:ext cx="7243976" cy="700138"/>
          </a:xfrm>
        </p:spPr>
        <p:txBody>
          <a:bodyPr>
            <a:normAutofit/>
          </a:bodyPr>
          <a:lstStyle/>
          <a:p>
            <a:r>
              <a:rPr lang="en-CA" b="1" dirty="0"/>
              <a:t>BizArch WG Members </a:t>
            </a:r>
          </a:p>
        </p:txBody>
      </p:sp>
      <p:graphicFrame>
        <p:nvGraphicFramePr>
          <p:cNvPr id="6" name="Table 5">
            <a:extLst>
              <a:ext uri="{FF2B5EF4-FFF2-40B4-BE49-F238E27FC236}">
                <a16:creationId xmlns:a16="http://schemas.microsoft.com/office/drawing/2014/main" id="{A4E55845-D832-4463-AF47-8D9C7342A33D}"/>
              </a:ext>
            </a:extLst>
          </p:cNvPr>
          <p:cNvGraphicFramePr>
            <a:graphicFrameLocks noGrp="1"/>
          </p:cNvGraphicFramePr>
          <p:nvPr>
            <p:extLst>
              <p:ext uri="{D42A27DB-BD31-4B8C-83A1-F6EECF244321}">
                <p14:modId xmlns:p14="http://schemas.microsoft.com/office/powerpoint/2010/main" val="623959834"/>
              </p:ext>
            </p:extLst>
          </p:nvPr>
        </p:nvGraphicFramePr>
        <p:xfrm>
          <a:off x="944194" y="1066801"/>
          <a:ext cx="3475406" cy="5846621"/>
        </p:xfrm>
        <a:graphic>
          <a:graphicData uri="http://schemas.openxmlformats.org/drawingml/2006/table">
            <a:tbl>
              <a:tblPr/>
              <a:tblGrid>
                <a:gridCol w="3475406">
                  <a:extLst>
                    <a:ext uri="{9D8B030D-6E8A-4147-A177-3AD203B41FA5}">
                      <a16:colId xmlns:a16="http://schemas.microsoft.com/office/drawing/2014/main" val="382901852"/>
                    </a:ext>
                  </a:extLst>
                </a:gridCol>
              </a:tblGrid>
              <a:tr h="148059">
                <a:tc>
                  <a:txBody>
                    <a:bodyPr/>
                    <a:lstStyle/>
                    <a:p>
                      <a:pPr algn="l" fontAlgn="b"/>
                      <a:r>
                        <a:rPr lang="en-CA" sz="1000" b="0" i="0" u="none" strike="noStrike" dirty="0">
                          <a:solidFill>
                            <a:srgbClr val="FFFFFF"/>
                          </a:solidFill>
                          <a:effectLst/>
                          <a:latin typeface="Calibri" panose="020F0502020204030204" pitchFamily="34" charset="0"/>
                        </a:rPr>
                        <a:t>Recipients … </a:t>
                      </a:r>
                    </a:p>
                  </a:txBody>
                  <a:tcPr marL="4396" marR="4396" marT="4396" marB="0" anchor="b">
                    <a:lnL>
                      <a:noFill/>
                    </a:lnL>
                    <a:lnR>
                      <a:noFill/>
                    </a:lnR>
                    <a:lnT>
                      <a:noFill/>
                    </a:lnT>
                    <a:lnB>
                      <a:noFill/>
                    </a:lnB>
                    <a:solidFill>
                      <a:srgbClr val="000000"/>
                    </a:solidFill>
                  </a:tcPr>
                </a:tc>
                <a:extLst>
                  <a:ext uri="{0D108BD9-81ED-4DB2-BD59-A6C34878D82A}">
                    <a16:rowId xmlns:a16="http://schemas.microsoft.com/office/drawing/2014/main" val="1005563890"/>
                  </a:ext>
                </a:extLst>
              </a:tr>
              <a:tr h="4148711">
                <a:tc>
                  <a:txBody>
                    <a:bodyPr/>
                    <a:lstStyle/>
                    <a:p>
                      <a:pPr lvl="1" algn="l" fontAlgn="t"/>
                      <a:endParaRPr lang="en-CA" sz="1000" b="0" i="0" u="none" strike="noStrike" dirty="0">
                        <a:solidFill>
                          <a:srgbClr val="000000"/>
                        </a:solidFill>
                        <a:effectLst/>
                        <a:latin typeface="Calibri" panose="020F0502020204030204" pitchFamily="34" charset="0"/>
                        <a:hlinkClick r:id="rId2"/>
                      </a:endParaRPr>
                    </a:p>
                    <a:p>
                      <a:pPr lvl="1" algn="l" fontAlgn="t"/>
                      <a:r>
                        <a:rPr lang="en-CA" sz="1000" b="0" i="0" u="none" strike="noStrike" dirty="0">
                          <a:solidFill>
                            <a:srgbClr val="000000"/>
                          </a:solidFill>
                          <a:effectLst/>
                          <a:latin typeface="Calibri" panose="020F0502020204030204" pitchFamily="34" charset="0"/>
                          <a:hlinkClick r:id="rId2"/>
                        </a:rPr>
                        <a:t>Adam.Eikenberry@NSERC-CRSNG.GC.CA</a:t>
                      </a:r>
                      <a:r>
                        <a:rPr lang="en-CA" sz="1000" b="0" i="0" u="none" strike="noStrike" dirty="0">
                          <a:solidFill>
                            <a:srgbClr val="000000"/>
                          </a:solidFill>
                          <a:effectLst/>
                          <a:latin typeface="Calibri" panose="020F0502020204030204" pitchFamily="34" charset="0"/>
                        </a:rPr>
                        <a:t>; </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3"/>
                        </a:rPr>
                        <a:t>Adam.Eikenberry@cihr-irsc.gc.ca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4"/>
                        </a:rPr>
                        <a:t>adam.kulakowski@servicecanada.gc.ca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5"/>
                        </a:rPr>
                        <a:t>adandrea@edc.ca</a:t>
                      </a:r>
                      <a:r>
                        <a:rPr lang="en-CA" sz="1000" b="0" i="0" u="none" strike="noStrike" dirty="0">
                          <a:solidFill>
                            <a:srgbClr val="000000"/>
                          </a:solidFill>
                          <a:effectLst/>
                          <a:latin typeface="Calibri" panose="020F0502020204030204" pitchFamily="34" charset="0"/>
                        </a:rPr>
                        <a:t>;</a:t>
                      </a:r>
                    </a:p>
                    <a:p>
                      <a:pPr lvl="1" algn="l" fontAlgn="t"/>
                      <a:r>
                        <a:rPr lang="en-CA" sz="1000" b="0" i="0" u="none" strike="noStrike" dirty="0">
                          <a:solidFill>
                            <a:srgbClr val="000000"/>
                          </a:solidFill>
                          <a:effectLst/>
                          <a:latin typeface="Calibri" panose="020F0502020204030204" pitchFamily="34" charset="0"/>
                          <a:hlinkClick r:id="rId6"/>
                        </a:rPr>
                        <a:t>Allison.Burke@tbs-sct.gc.ca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7"/>
                        </a:rPr>
                        <a:t>Anne.Beausoleil@tpsgc-pwgsc.gc.ca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8"/>
                        </a:rPr>
                        <a:t>Bomi.Lee@international.gc.ca</a:t>
                      </a:r>
                      <a:r>
                        <a:rPr lang="en-CA" sz="1000" b="0" i="0" u="none" strike="noStrike" dirty="0">
                          <a:solidFill>
                            <a:srgbClr val="000000"/>
                          </a:solidFill>
                          <a:effectLst/>
                          <a:latin typeface="Calibri" panose="020F0502020204030204" pitchFamily="34" charset="0"/>
                        </a:rPr>
                        <a:t>; </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9"/>
                        </a:rPr>
                        <a:t>Bruno.Ouellet@cbsa-asfc.gc.ca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10"/>
                        </a:rPr>
                        <a:t>Chau.Pham@tpsgc-pwgsc.gc.ca</a:t>
                      </a:r>
                      <a:r>
                        <a:rPr lang="en-CA" sz="1000" b="0" i="0" u="none" strike="noStrike" dirty="0">
                          <a:solidFill>
                            <a:srgbClr val="000000"/>
                          </a:solidFill>
                          <a:effectLst/>
                          <a:latin typeface="Calibri" panose="020F0502020204030204" pitchFamily="34" charset="0"/>
                        </a:rPr>
                        <a:t>; </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11"/>
                        </a:rPr>
                        <a:t>Claude.Vallee@ssc-spc.gc.ca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12"/>
                        </a:rPr>
                        <a:t>Flora.Kenari@tpsgc-pwgsc.gc.ca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13"/>
                        </a:rPr>
                        <a:t>Francois.Couillard@international.gc.ca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14"/>
                        </a:rPr>
                        <a:t>Gita.Nurlaila@tbs-sct.gc.ca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15"/>
                        </a:rPr>
                        <a:t>IanWayne.Mingo@tpsgc-pwgsc.gc.ca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16"/>
                        </a:rPr>
                        <a:t>james.cameron@csc-scc.gc.ca</a:t>
                      </a:r>
                      <a:r>
                        <a:rPr lang="en-CA" sz="1000" b="0" i="0" u="none" strike="noStrike" dirty="0">
                          <a:solidFill>
                            <a:srgbClr val="000000"/>
                          </a:solidFill>
                          <a:effectLst/>
                          <a:latin typeface="Calibri" panose="020F0502020204030204" pitchFamily="34" charset="0"/>
                        </a:rPr>
                        <a:t>; </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17"/>
                        </a:rPr>
                        <a:t>Jocelyn.Jones@nrc-cnrc.gc.ca</a:t>
                      </a:r>
                      <a:r>
                        <a:rPr lang="en-CA" sz="1000" b="0" i="0" u="none" strike="noStrike" dirty="0">
                          <a:solidFill>
                            <a:srgbClr val="000000"/>
                          </a:solidFill>
                          <a:effectLst/>
                          <a:latin typeface="Calibri" panose="020F0502020204030204" pitchFamily="34" charset="0"/>
                        </a:rPr>
                        <a:t>; </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18"/>
                        </a:rPr>
                        <a:t>johanne.bottrill@tpsgc-pwgsc.gc.ca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19"/>
                        </a:rPr>
                        <a:t>Jean-Patrick.Medor@tpsgc-pwgsc.gc.ca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20"/>
                        </a:rPr>
                        <a:t>jeffrey.parenteau@international.gc.ca</a:t>
                      </a:r>
                      <a:r>
                        <a:rPr lang="en-CA" sz="1000" b="0" i="0" u="none" strike="noStrike" dirty="0">
                          <a:solidFill>
                            <a:srgbClr val="000000"/>
                          </a:solidFill>
                          <a:effectLst/>
                          <a:latin typeface="Calibri" panose="020F0502020204030204" pitchFamily="34" charset="0"/>
                        </a:rPr>
                        <a:t>;</a:t>
                      </a:r>
                    </a:p>
                    <a:p>
                      <a:pPr marL="457200" marR="0" lvl="1" indent="0" algn="l" defTabSz="914400" rtl="0" eaLnBrk="1" fontAlgn="t" latinLnBrk="0" hangingPunct="1">
                        <a:lnSpc>
                          <a:spcPct val="100000"/>
                        </a:lnSpc>
                        <a:spcBef>
                          <a:spcPts val="0"/>
                        </a:spcBef>
                        <a:spcAft>
                          <a:spcPts val="0"/>
                        </a:spcAft>
                        <a:buClrTx/>
                        <a:buSzTx/>
                        <a:buFontTx/>
                        <a:buNone/>
                        <a:tabLst/>
                        <a:defRPr/>
                      </a:pPr>
                      <a:r>
                        <a:rPr lang="en-CA" sz="1000" b="0" i="0" u="none" strike="noStrike" dirty="0">
                          <a:solidFill>
                            <a:srgbClr val="000000"/>
                          </a:solidFill>
                          <a:effectLst/>
                          <a:latin typeface="Calibri" panose="020F0502020204030204" pitchFamily="34" charset="0"/>
                          <a:hlinkClick r:id="rId21"/>
                        </a:rPr>
                        <a:t>JSniadkowska@edc.ca</a:t>
                      </a:r>
                      <a:r>
                        <a:rPr lang="en-CA" sz="1000" b="0" i="0" u="none" strike="noStrike" dirty="0">
                          <a:solidFill>
                            <a:srgbClr val="000000"/>
                          </a:solidFill>
                          <a:effectLst/>
                          <a:latin typeface="Calibri" panose="020F0502020204030204" pitchFamily="34" charset="0"/>
                        </a:rPr>
                        <a:t>;</a:t>
                      </a:r>
                    </a:p>
                    <a:p>
                      <a:pPr lvl="1" algn="l" fontAlgn="t"/>
                      <a:r>
                        <a:rPr lang="en-CA" sz="1000" b="0" i="0" u="none" strike="noStrike" dirty="0">
                          <a:solidFill>
                            <a:srgbClr val="000000"/>
                          </a:solidFill>
                          <a:effectLst/>
                          <a:latin typeface="Calibri" panose="020F0502020204030204" pitchFamily="34" charset="0"/>
                          <a:hlinkClick r:id="rId22"/>
                        </a:rPr>
                        <a:t>Karim.Brahiti@forces.gc.ca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23"/>
                        </a:rPr>
                        <a:t>Kareim.Elattar@dfo-mpo.gc.ca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24"/>
                        </a:rPr>
                        <a:t>kevin.herman@hrsdc-rhdcc.gc.ca</a:t>
                      </a:r>
                      <a:r>
                        <a:rPr lang="en-CA" sz="1000" b="0" i="0" u="none" strike="noStrike" dirty="0">
                          <a:solidFill>
                            <a:srgbClr val="000000"/>
                          </a:solidFill>
                          <a:effectLst/>
                          <a:latin typeface="Calibri" panose="020F0502020204030204" pitchFamily="34" charset="0"/>
                        </a:rPr>
                        <a:t>; </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25"/>
                        </a:rPr>
                        <a:t>LEONARD.FLEISCHER@forces.gc.ca</a:t>
                      </a:r>
                      <a:r>
                        <a:rPr lang="en-CA" sz="1000" b="0" i="0" u="none" strike="noStrike" dirty="0">
                          <a:solidFill>
                            <a:srgbClr val="000000"/>
                          </a:solidFill>
                          <a:effectLst/>
                          <a:latin typeface="Calibri" panose="020F0502020204030204" pitchFamily="34" charset="0"/>
                        </a:rPr>
                        <a:t>; </a:t>
                      </a:r>
                    </a:p>
                    <a:p>
                      <a:pPr lvl="1" algn="l" fontAlgn="t"/>
                      <a:r>
                        <a:rPr lang="en-CA" sz="1000" b="0" i="0" u="none" strike="noStrike" dirty="0">
                          <a:solidFill>
                            <a:srgbClr val="000000"/>
                          </a:solidFill>
                          <a:effectLst/>
                          <a:latin typeface="Calibri" panose="020F0502020204030204" pitchFamily="34" charset="0"/>
                          <a:hlinkClick r:id="rId26"/>
                        </a:rPr>
                        <a:t>lily.au@ssc-spc.gc.ca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27"/>
                        </a:rPr>
                        <a:t>Maisha.Abdullah@tbs-sct.gc.ca</a:t>
                      </a:r>
                      <a:r>
                        <a:rPr lang="en-CA" sz="1000" b="0" i="0" u="none" strike="noStrike" dirty="0">
                          <a:solidFill>
                            <a:srgbClr val="000000"/>
                          </a:solidFill>
                          <a:effectLst/>
                          <a:latin typeface="Calibri" panose="020F0502020204030204" pitchFamily="34" charset="0"/>
                        </a:rPr>
                        <a:t>; </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28"/>
                        </a:rPr>
                        <a:t>Marius.Coovi@tpsgc-pwgsc.gc.ca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29"/>
                        </a:rPr>
                        <a:t>Nancy.Roberge@tbs-sct.gc.ca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30"/>
                        </a:rPr>
                        <a:t>Paul.Middleton@cic.gc.ca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31"/>
                        </a:rPr>
                        <a:t>Ron.Warren@cbsa-asfc.gc.ca</a:t>
                      </a:r>
                      <a:r>
                        <a:rPr lang="en-CA" sz="1000" b="0" i="0" u="none" strike="noStrike" dirty="0">
                          <a:solidFill>
                            <a:srgbClr val="000000"/>
                          </a:solidFill>
                          <a:effectLst/>
                          <a:latin typeface="Calibri" panose="020F0502020204030204" pitchFamily="34" charset="0"/>
                        </a:rPr>
                        <a:t>;</a:t>
                      </a:r>
                    </a:p>
                    <a:p>
                      <a:pPr lvl="1" algn="l" fontAlgn="t"/>
                      <a:r>
                        <a:rPr lang="en-CA" sz="1000" b="0" i="0" u="none" strike="noStrike" dirty="0">
                          <a:solidFill>
                            <a:srgbClr val="000000"/>
                          </a:solidFill>
                          <a:effectLst/>
                          <a:latin typeface="Calibri" panose="020F0502020204030204" pitchFamily="34" charset="0"/>
                          <a:hlinkClick r:id="rId32"/>
                        </a:rPr>
                        <a:t>shahab.khan@hc-sc.gc.ca</a:t>
                      </a:r>
                      <a:r>
                        <a:rPr lang="en-CA" sz="1000" b="0" i="0" u="none" strike="noStrike" dirty="0">
                          <a:solidFill>
                            <a:srgbClr val="000000"/>
                          </a:solidFill>
                          <a:effectLst/>
                          <a:latin typeface="Calibri" panose="020F0502020204030204" pitchFamily="34" charset="0"/>
                        </a:rPr>
                        <a:t>;</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33"/>
                        </a:rPr>
                        <a:t>steven.bednikoff@hc-sc.gc.ca</a:t>
                      </a:r>
                      <a:r>
                        <a:rPr lang="en-CA" sz="1000" b="0" i="0" u="none" strike="noStrike" dirty="0">
                          <a:solidFill>
                            <a:srgbClr val="000000"/>
                          </a:solidFill>
                          <a:effectLst/>
                          <a:latin typeface="Calibri" panose="020F0502020204030204" pitchFamily="34" charset="0"/>
                        </a:rPr>
                        <a:t>; </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34"/>
                        </a:rPr>
                        <a:t>thomas.gohard@justice.gc.ca</a:t>
                      </a:r>
                      <a:r>
                        <a:rPr lang="en-CA" sz="1000" b="0" i="0" u="none" strike="noStrike" dirty="0">
                          <a:solidFill>
                            <a:srgbClr val="000000"/>
                          </a:solidFill>
                          <a:effectLst/>
                          <a:latin typeface="Calibri" panose="020F0502020204030204" pitchFamily="34" charset="0"/>
                        </a:rPr>
                        <a:t>; </a:t>
                      </a:r>
                      <a:br>
                        <a:rPr lang="en-CA" sz="1000" b="0" i="0" u="none" strike="noStrike" dirty="0">
                          <a:solidFill>
                            <a:srgbClr val="000000"/>
                          </a:solidFill>
                          <a:effectLst/>
                          <a:latin typeface="Calibri" panose="020F0502020204030204" pitchFamily="34" charset="0"/>
                        </a:rPr>
                      </a:br>
                      <a:r>
                        <a:rPr lang="en-CA" sz="1000" b="0" i="0" u="none" strike="noStrike" dirty="0">
                          <a:solidFill>
                            <a:srgbClr val="000000"/>
                          </a:solidFill>
                          <a:effectLst/>
                          <a:latin typeface="Calibri" panose="020F0502020204030204" pitchFamily="34" charset="0"/>
                          <a:hlinkClick r:id="rId35"/>
                        </a:rPr>
                        <a:t>Viviane.Guenette@tpsgc-pwgsc.gc.ca</a:t>
                      </a:r>
                      <a:r>
                        <a:rPr lang="en-CA" sz="1000" b="0" i="0" u="none" strike="noStrike" dirty="0">
                          <a:solidFill>
                            <a:srgbClr val="000000"/>
                          </a:solidFill>
                          <a:effectLst/>
                          <a:latin typeface="Calibri" panose="020F0502020204030204" pitchFamily="34" charset="0"/>
                        </a:rPr>
                        <a:t>;</a:t>
                      </a:r>
                    </a:p>
                    <a:p>
                      <a:pPr lvl="1" algn="l" fontAlgn="t"/>
                      <a:endParaRPr lang="en-CA" sz="1000" b="0" i="0" u="none" strike="noStrike" dirty="0">
                        <a:solidFill>
                          <a:srgbClr val="000000"/>
                        </a:solidFill>
                        <a:effectLst/>
                        <a:latin typeface="Calibri" panose="020F0502020204030204" pitchFamily="34" charset="0"/>
                      </a:endParaRPr>
                    </a:p>
                  </a:txBody>
                  <a:tcPr marL="4396" marR="4396" marT="4396" marB="0">
                    <a:lnL>
                      <a:noFill/>
                    </a:lnL>
                    <a:lnR>
                      <a:noFill/>
                    </a:lnR>
                    <a:lnT>
                      <a:noFill/>
                    </a:lnT>
                    <a:lnB>
                      <a:noFill/>
                    </a:lnB>
                  </a:tcPr>
                </a:tc>
                <a:extLst>
                  <a:ext uri="{0D108BD9-81ED-4DB2-BD59-A6C34878D82A}">
                    <a16:rowId xmlns:a16="http://schemas.microsoft.com/office/drawing/2014/main" val="2104649208"/>
                  </a:ext>
                </a:extLst>
              </a:tr>
              <a:tr h="199029">
                <a:tc>
                  <a:txBody>
                    <a:bodyPr/>
                    <a:lstStyle/>
                    <a:p>
                      <a:pPr lvl="1" algn="l" fontAlgn="t"/>
                      <a:endParaRPr lang="en-CA" sz="800" b="0" i="0" u="none" strike="noStrike" dirty="0">
                        <a:solidFill>
                          <a:srgbClr val="000000"/>
                        </a:solidFill>
                        <a:effectLst/>
                        <a:latin typeface="Calibri" panose="020F0502020204030204" pitchFamily="34" charset="0"/>
                      </a:endParaRPr>
                    </a:p>
                  </a:txBody>
                  <a:tcPr marL="4396" marR="4396" marT="4396" marB="0">
                    <a:lnL>
                      <a:noFill/>
                    </a:lnL>
                    <a:lnR>
                      <a:noFill/>
                    </a:lnR>
                    <a:lnT>
                      <a:noFill/>
                    </a:lnT>
                    <a:lnB>
                      <a:noFill/>
                    </a:lnB>
                  </a:tcPr>
                </a:tc>
                <a:extLst>
                  <a:ext uri="{0D108BD9-81ED-4DB2-BD59-A6C34878D82A}">
                    <a16:rowId xmlns:a16="http://schemas.microsoft.com/office/drawing/2014/main" val="391352184"/>
                  </a:ext>
                </a:extLst>
              </a:tr>
            </a:tbl>
          </a:graphicData>
        </a:graphic>
      </p:graphicFrame>
    </p:spTree>
    <p:extLst>
      <p:ext uri="{BB962C8B-B14F-4D97-AF65-F5344CB8AC3E}">
        <p14:creationId xmlns:p14="http://schemas.microsoft.com/office/powerpoint/2010/main" val="31766366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0A7F-66D6-4C65-90A9-1259AF0D8FB2}"/>
              </a:ext>
            </a:extLst>
          </p:cNvPr>
          <p:cNvSpPr>
            <a:spLocks noGrp="1"/>
          </p:cNvSpPr>
          <p:nvPr>
            <p:ph type="title"/>
          </p:nvPr>
        </p:nvSpPr>
        <p:spPr>
          <a:xfrm>
            <a:off x="595209" y="42012"/>
            <a:ext cx="7243976" cy="700138"/>
          </a:xfrm>
        </p:spPr>
        <p:txBody>
          <a:bodyPr>
            <a:normAutofit/>
          </a:bodyPr>
          <a:lstStyle/>
          <a:p>
            <a:r>
              <a:rPr lang="en-CA" b="1" dirty="0"/>
              <a:t>Responses</a:t>
            </a:r>
          </a:p>
        </p:txBody>
      </p:sp>
      <p:graphicFrame>
        <p:nvGraphicFramePr>
          <p:cNvPr id="4" name="Table 4">
            <a:extLst>
              <a:ext uri="{FF2B5EF4-FFF2-40B4-BE49-F238E27FC236}">
                <a16:creationId xmlns:a16="http://schemas.microsoft.com/office/drawing/2014/main" id="{B50F1C9D-A199-403D-85B2-34EA3DDBA899}"/>
              </a:ext>
            </a:extLst>
          </p:cNvPr>
          <p:cNvGraphicFramePr>
            <a:graphicFrameLocks noGrp="1"/>
          </p:cNvGraphicFramePr>
          <p:nvPr/>
        </p:nvGraphicFramePr>
        <p:xfrm>
          <a:off x="932835" y="2259455"/>
          <a:ext cx="10326329" cy="4145280"/>
        </p:xfrm>
        <a:graphic>
          <a:graphicData uri="http://schemas.openxmlformats.org/drawingml/2006/table">
            <a:tbl>
              <a:tblPr bandRow="1">
                <a:tableStyleId>{5C22544A-7EE6-4342-B048-85BDC9FD1C3A}</a:tableStyleId>
              </a:tblPr>
              <a:tblGrid>
                <a:gridCol w="5007128">
                  <a:extLst>
                    <a:ext uri="{9D8B030D-6E8A-4147-A177-3AD203B41FA5}">
                      <a16:colId xmlns:a16="http://schemas.microsoft.com/office/drawing/2014/main" val="3661950915"/>
                    </a:ext>
                  </a:extLst>
                </a:gridCol>
                <a:gridCol w="5319201">
                  <a:extLst>
                    <a:ext uri="{9D8B030D-6E8A-4147-A177-3AD203B41FA5}">
                      <a16:colId xmlns:a16="http://schemas.microsoft.com/office/drawing/2014/main" val="3552985740"/>
                    </a:ext>
                  </a:extLst>
                </a:gridCol>
              </a:tblGrid>
              <a:tr h="370840">
                <a:tc>
                  <a:txBody>
                    <a:bodyPr/>
                    <a:lstStyle/>
                    <a:p>
                      <a:r>
                        <a:rPr lang="en-US" sz="2800" dirty="0"/>
                        <a:t>CBSA</a:t>
                      </a:r>
                      <a:endParaRPr lang="en-CA" sz="2800" dirty="0"/>
                    </a:p>
                  </a:txBody>
                  <a:tcPr/>
                </a:tc>
                <a:tc>
                  <a:txBody>
                    <a:bodyPr/>
                    <a:lstStyle/>
                    <a:p>
                      <a:r>
                        <a:rPr lang="en-US" sz="2800" dirty="0"/>
                        <a:t>GAC</a:t>
                      </a:r>
                      <a:endParaRPr lang="en-CA" sz="2800" dirty="0"/>
                    </a:p>
                  </a:txBody>
                  <a:tcPr/>
                </a:tc>
                <a:extLst>
                  <a:ext uri="{0D108BD9-81ED-4DB2-BD59-A6C34878D82A}">
                    <a16:rowId xmlns:a16="http://schemas.microsoft.com/office/drawing/2014/main" val="234040040"/>
                  </a:ext>
                </a:extLst>
              </a:tr>
              <a:tr h="370840">
                <a:tc>
                  <a:txBody>
                    <a:bodyPr/>
                    <a:lstStyle/>
                    <a:p>
                      <a:r>
                        <a:rPr lang="en-US" sz="2800" dirty="0"/>
                        <a:t>CIHR</a:t>
                      </a:r>
                      <a:endParaRPr lang="en-CA" sz="2800" dirty="0"/>
                    </a:p>
                  </a:txBody>
                  <a:tcPr/>
                </a:tc>
                <a:tc>
                  <a:txBody>
                    <a:bodyPr/>
                    <a:lstStyle/>
                    <a:p>
                      <a:r>
                        <a:rPr lang="en-US" sz="2800" dirty="0"/>
                        <a:t>HC</a:t>
                      </a:r>
                      <a:endParaRPr lang="en-CA" sz="2800" dirty="0"/>
                    </a:p>
                  </a:txBody>
                  <a:tcPr/>
                </a:tc>
                <a:extLst>
                  <a:ext uri="{0D108BD9-81ED-4DB2-BD59-A6C34878D82A}">
                    <a16:rowId xmlns:a16="http://schemas.microsoft.com/office/drawing/2014/main" val="3019406996"/>
                  </a:ext>
                </a:extLst>
              </a:tr>
              <a:tr h="370840">
                <a:tc>
                  <a:txBody>
                    <a:bodyPr/>
                    <a:lstStyle/>
                    <a:p>
                      <a:r>
                        <a:rPr lang="en-US" sz="2800" dirty="0"/>
                        <a:t>CPC</a:t>
                      </a:r>
                      <a:endParaRPr lang="en-CA" sz="2800" dirty="0"/>
                    </a:p>
                  </a:txBody>
                  <a:tcPr/>
                </a:tc>
                <a:tc>
                  <a:txBody>
                    <a:bodyPr/>
                    <a:lstStyle/>
                    <a:p>
                      <a:r>
                        <a:rPr lang="en-US" sz="2800" dirty="0"/>
                        <a:t>IRCC</a:t>
                      </a:r>
                      <a:endParaRPr lang="en-CA" sz="2800" dirty="0"/>
                    </a:p>
                  </a:txBody>
                  <a:tcPr/>
                </a:tc>
                <a:extLst>
                  <a:ext uri="{0D108BD9-81ED-4DB2-BD59-A6C34878D82A}">
                    <a16:rowId xmlns:a16="http://schemas.microsoft.com/office/drawing/2014/main" val="2241887758"/>
                  </a:ext>
                </a:extLst>
              </a:tr>
              <a:tr h="370840">
                <a:tc>
                  <a:txBody>
                    <a:bodyPr/>
                    <a:lstStyle/>
                    <a:p>
                      <a:r>
                        <a:rPr lang="en-US" sz="2800" dirty="0"/>
                        <a:t>CSC</a:t>
                      </a:r>
                      <a:endParaRPr lang="en-CA" sz="2800" dirty="0"/>
                    </a:p>
                  </a:txBody>
                  <a:tcPr/>
                </a:tc>
                <a:tc>
                  <a:txBody>
                    <a:bodyPr/>
                    <a:lstStyle/>
                    <a:p>
                      <a:r>
                        <a:rPr lang="en-US" sz="2800" dirty="0"/>
                        <a:t>JUS</a:t>
                      </a:r>
                      <a:endParaRPr lang="en-CA" sz="2800" dirty="0"/>
                    </a:p>
                  </a:txBody>
                  <a:tcPr/>
                </a:tc>
                <a:extLst>
                  <a:ext uri="{0D108BD9-81ED-4DB2-BD59-A6C34878D82A}">
                    <a16:rowId xmlns:a16="http://schemas.microsoft.com/office/drawing/2014/main" val="3590184961"/>
                  </a:ext>
                </a:extLst>
              </a:tr>
              <a:tr h="370840">
                <a:tc>
                  <a:txBody>
                    <a:bodyPr/>
                    <a:lstStyle/>
                    <a:p>
                      <a:r>
                        <a:rPr lang="en-US" sz="2800" dirty="0"/>
                        <a:t>DFO</a:t>
                      </a:r>
                      <a:endParaRPr lang="en-CA" sz="2800" dirty="0"/>
                    </a:p>
                  </a:txBody>
                  <a:tcPr/>
                </a:tc>
                <a:tc>
                  <a:txBody>
                    <a:bodyPr/>
                    <a:lstStyle/>
                    <a:p>
                      <a:r>
                        <a:rPr lang="en-US" sz="2800" dirty="0"/>
                        <a:t>NRC</a:t>
                      </a:r>
                      <a:endParaRPr lang="en-CA" sz="2800" dirty="0"/>
                    </a:p>
                  </a:txBody>
                  <a:tcPr/>
                </a:tc>
                <a:extLst>
                  <a:ext uri="{0D108BD9-81ED-4DB2-BD59-A6C34878D82A}">
                    <a16:rowId xmlns:a16="http://schemas.microsoft.com/office/drawing/2014/main" val="309838741"/>
                  </a:ext>
                </a:extLst>
              </a:tr>
              <a:tr h="370840">
                <a:tc>
                  <a:txBody>
                    <a:bodyPr/>
                    <a:lstStyle/>
                    <a:p>
                      <a:r>
                        <a:rPr lang="en-US" sz="2800" dirty="0"/>
                        <a:t>DND</a:t>
                      </a:r>
                      <a:endParaRPr lang="en-CA" sz="2800" dirty="0"/>
                    </a:p>
                  </a:txBody>
                  <a:tcPr/>
                </a:tc>
                <a:tc>
                  <a:txBody>
                    <a:bodyPr/>
                    <a:lstStyle/>
                    <a:p>
                      <a:r>
                        <a:rPr lang="en-US" sz="2800" dirty="0"/>
                        <a:t>PSPC</a:t>
                      </a:r>
                      <a:endParaRPr lang="en-CA" sz="2800" dirty="0"/>
                    </a:p>
                  </a:txBody>
                  <a:tcPr/>
                </a:tc>
                <a:extLst>
                  <a:ext uri="{0D108BD9-81ED-4DB2-BD59-A6C34878D82A}">
                    <a16:rowId xmlns:a16="http://schemas.microsoft.com/office/drawing/2014/main" val="349021671"/>
                  </a:ext>
                </a:extLst>
              </a:tr>
              <a:tr h="370840">
                <a:tc>
                  <a:txBody>
                    <a:bodyPr/>
                    <a:lstStyle/>
                    <a:p>
                      <a:r>
                        <a:rPr lang="en-US" sz="2800" dirty="0"/>
                        <a:t>EDC</a:t>
                      </a:r>
                      <a:endParaRPr lang="en-CA" sz="2800" dirty="0"/>
                    </a:p>
                  </a:txBody>
                  <a:tcPr/>
                </a:tc>
                <a:tc>
                  <a:txBody>
                    <a:bodyPr/>
                    <a:lstStyle/>
                    <a:p>
                      <a:r>
                        <a:rPr lang="en-US" sz="2800" dirty="0"/>
                        <a:t>SSC</a:t>
                      </a:r>
                    </a:p>
                  </a:txBody>
                  <a:tcPr/>
                </a:tc>
                <a:extLst>
                  <a:ext uri="{0D108BD9-81ED-4DB2-BD59-A6C34878D82A}">
                    <a16:rowId xmlns:a16="http://schemas.microsoft.com/office/drawing/2014/main" val="4274191729"/>
                  </a:ext>
                </a:extLst>
              </a:tr>
              <a:tr h="370840">
                <a:tc>
                  <a:txBody>
                    <a:bodyPr/>
                    <a:lstStyle/>
                    <a:p>
                      <a:r>
                        <a:rPr lang="en-US" sz="2800" dirty="0"/>
                        <a:t>ESDC</a:t>
                      </a:r>
                      <a:endParaRPr lang="en-CA" sz="2800" dirty="0"/>
                    </a:p>
                  </a:txBody>
                  <a:tcPr/>
                </a:tc>
                <a:tc>
                  <a:txBody>
                    <a:bodyPr/>
                    <a:lstStyle/>
                    <a:p>
                      <a:r>
                        <a:rPr lang="en-US" sz="2800" dirty="0"/>
                        <a:t>TBS</a:t>
                      </a:r>
                    </a:p>
                  </a:txBody>
                  <a:tcPr/>
                </a:tc>
                <a:extLst>
                  <a:ext uri="{0D108BD9-81ED-4DB2-BD59-A6C34878D82A}">
                    <a16:rowId xmlns:a16="http://schemas.microsoft.com/office/drawing/2014/main" val="2853191314"/>
                  </a:ext>
                </a:extLst>
              </a:tr>
            </a:tbl>
          </a:graphicData>
        </a:graphic>
      </p:graphicFrame>
      <p:pic>
        <p:nvPicPr>
          <p:cNvPr id="9" name="Graphic 8" descr="Checkmark with solid fill">
            <a:extLst>
              <a:ext uri="{FF2B5EF4-FFF2-40B4-BE49-F238E27FC236}">
                <a16:creationId xmlns:a16="http://schemas.microsoft.com/office/drawing/2014/main" id="{6975E292-8CBC-4047-B694-FFCDD30B0CD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93457" y="2219172"/>
            <a:ext cx="465034" cy="465034"/>
          </a:xfrm>
          <a:prstGeom prst="rect">
            <a:avLst/>
          </a:prstGeom>
        </p:spPr>
      </p:pic>
      <p:pic>
        <p:nvPicPr>
          <p:cNvPr id="10" name="Graphic 9" descr="Checkmark with solid fill">
            <a:extLst>
              <a:ext uri="{FF2B5EF4-FFF2-40B4-BE49-F238E27FC236}">
                <a16:creationId xmlns:a16="http://schemas.microsoft.com/office/drawing/2014/main" id="{381BA9C8-4422-41C6-9C37-34A971AD43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47213" y="2828098"/>
            <a:ext cx="465034" cy="465034"/>
          </a:xfrm>
          <a:prstGeom prst="rect">
            <a:avLst/>
          </a:prstGeom>
        </p:spPr>
      </p:pic>
      <p:pic>
        <p:nvPicPr>
          <p:cNvPr id="11" name="Graphic 10" descr="Checkmark with solid fill">
            <a:extLst>
              <a:ext uri="{FF2B5EF4-FFF2-40B4-BE49-F238E27FC236}">
                <a16:creationId xmlns:a16="http://schemas.microsoft.com/office/drawing/2014/main" id="{93B713B0-9E9F-416D-9817-57201514DA5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47213" y="3851112"/>
            <a:ext cx="465034" cy="445370"/>
          </a:xfrm>
          <a:prstGeom prst="rect">
            <a:avLst/>
          </a:prstGeom>
        </p:spPr>
      </p:pic>
      <p:pic>
        <p:nvPicPr>
          <p:cNvPr id="12" name="Graphic 11" descr="Checkmark with solid fill">
            <a:extLst>
              <a:ext uri="{FF2B5EF4-FFF2-40B4-BE49-F238E27FC236}">
                <a16:creationId xmlns:a16="http://schemas.microsoft.com/office/drawing/2014/main" id="{EED88CEA-680A-412B-8067-BCEE7C51AC5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47213" y="4332095"/>
            <a:ext cx="465034" cy="465034"/>
          </a:xfrm>
          <a:prstGeom prst="rect">
            <a:avLst/>
          </a:prstGeom>
        </p:spPr>
      </p:pic>
      <p:pic>
        <p:nvPicPr>
          <p:cNvPr id="13" name="Graphic 12" descr="Checkmark with solid fill">
            <a:extLst>
              <a:ext uri="{FF2B5EF4-FFF2-40B4-BE49-F238E27FC236}">
                <a16:creationId xmlns:a16="http://schemas.microsoft.com/office/drawing/2014/main" id="{3A19D832-699C-4D02-A669-1A41023B0CC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47213" y="5389528"/>
            <a:ext cx="465034" cy="465034"/>
          </a:xfrm>
          <a:prstGeom prst="rect">
            <a:avLst/>
          </a:prstGeom>
        </p:spPr>
      </p:pic>
      <p:pic>
        <p:nvPicPr>
          <p:cNvPr id="14" name="Graphic 13" descr="Checkmark with solid fill">
            <a:extLst>
              <a:ext uri="{FF2B5EF4-FFF2-40B4-BE49-F238E27FC236}">
                <a16:creationId xmlns:a16="http://schemas.microsoft.com/office/drawing/2014/main" id="{DC975861-B609-4BAC-A3A7-A64E661708A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47213" y="5906901"/>
            <a:ext cx="465034" cy="465034"/>
          </a:xfrm>
          <a:prstGeom prst="rect">
            <a:avLst/>
          </a:prstGeom>
        </p:spPr>
      </p:pic>
      <p:pic>
        <p:nvPicPr>
          <p:cNvPr id="15" name="Graphic 14" descr="Checkmark with solid fill">
            <a:extLst>
              <a:ext uri="{FF2B5EF4-FFF2-40B4-BE49-F238E27FC236}">
                <a16:creationId xmlns:a16="http://schemas.microsoft.com/office/drawing/2014/main" id="{7C81C097-0643-4BFC-9AC0-F8E72D00D7E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389805" y="2295899"/>
            <a:ext cx="465034" cy="465034"/>
          </a:xfrm>
          <a:prstGeom prst="rect">
            <a:avLst/>
          </a:prstGeom>
        </p:spPr>
      </p:pic>
      <p:pic>
        <p:nvPicPr>
          <p:cNvPr id="16" name="Graphic 15" descr="Checkmark with solid fill">
            <a:extLst>
              <a:ext uri="{FF2B5EF4-FFF2-40B4-BE49-F238E27FC236}">
                <a16:creationId xmlns:a16="http://schemas.microsoft.com/office/drawing/2014/main" id="{45DB88E6-76D5-4698-8584-CE7C174B046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387806" y="2760933"/>
            <a:ext cx="465034" cy="465034"/>
          </a:xfrm>
          <a:prstGeom prst="rect">
            <a:avLst/>
          </a:prstGeom>
        </p:spPr>
      </p:pic>
      <p:pic>
        <p:nvPicPr>
          <p:cNvPr id="17" name="Graphic 16" descr="Checkmark with solid fill">
            <a:extLst>
              <a:ext uri="{FF2B5EF4-FFF2-40B4-BE49-F238E27FC236}">
                <a16:creationId xmlns:a16="http://schemas.microsoft.com/office/drawing/2014/main" id="{756239E2-D6D8-40FD-9B83-A242402F84A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398556" y="4797129"/>
            <a:ext cx="465034" cy="465034"/>
          </a:xfrm>
          <a:prstGeom prst="rect">
            <a:avLst/>
          </a:prstGeom>
        </p:spPr>
      </p:pic>
      <p:pic>
        <p:nvPicPr>
          <p:cNvPr id="18" name="Graphic 17" descr="Checkmark with solid fill">
            <a:extLst>
              <a:ext uri="{FF2B5EF4-FFF2-40B4-BE49-F238E27FC236}">
                <a16:creationId xmlns:a16="http://schemas.microsoft.com/office/drawing/2014/main" id="{D35C9171-44B2-43E9-A046-92732E9E0A7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38803" y="5362941"/>
            <a:ext cx="465034" cy="465034"/>
          </a:xfrm>
          <a:prstGeom prst="rect">
            <a:avLst/>
          </a:prstGeom>
        </p:spPr>
      </p:pic>
      <p:pic>
        <p:nvPicPr>
          <p:cNvPr id="19" name="Graphic 18" descr="Checkmark with solid fill">
            <a:extLst>
              <a:ext uri="{FF2B5EF4-FFF2-40B4-BE49-F238E27FC236}">
                <a16:creationId xmlns:a16="http://schemas.microsoft.com/office/drawing/2014/main" id="{80AC0085-8786-48C6-B94D-E4B1F366AAE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38803" y="5906901"/>
            <a:ext cx="465034" cy="465034"/>
          </a:xfrm>
          <a:prstGeom prst="rect">
            <a:avLst/>
          </a:prstGeom>
        </p:spPr>
      </p:pic>
      <p:pic>
        <p:nvPicPr>
          <p:cNvPr id="20" name="Picture 19">
            <a:extLst>
              <a:ext uri="{FF2B5EF4-FFF2-40B4-BE49-F238E27FC236}">
                <a16:creationId xmlns:a16="http://schemas.microsoft.com/office/drawing/2014/main" id="{907C35BA-46D1-48F6-A678-F00D9A5B326C}"/>
              </a:ext>
            </a:extLst>
          </p:cNvPr>
          <p:cNvPicPr>
            <a:picLocks noChangeAspect="1"/>
          </p:cNvPicPr>
          <p:nvPr/>
        </p:nvPicPr>
        <p:blipFill>
          <a:blip r:embed="rId7"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95209" y="1115471"/>
            <a:ext cx="593400" cy="593400"/>
          </a:xfrm>
          <a:prstGeom prst="rect">
            <a:avLst/>
          </a:prstGeom>
        </p:spPr>
      </p:pic>
      <p:sp>
        <p:nvSpPr>
          <p:cNvPr id="21" name="Rectangle 20">
            <a:extLst>
              <a:ext uri="{FF2B5EF4-FFF2-40B4-BE49-F238E27FC236}">
                <a16:creationId xmlns:a16="http://schemas.microsoft.com/office/drawing/2014/main" id="{3D61AC76-72D5-430A-A42D-30BF12715247}"/>
              </a:ext>
            </a:extLst>
          </p:cNvPr>
          <p:cNvSpPr/>
          <p:nvPr/>
        </p:nvSpPr>
        <p:spPr>
          <a:xfrm>
            <a:off x="1188609" y="1285143"/>
            <a:ext cx="4678791" cy="340023"/>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dirty="0">
                <a:solidFill>
                  <a:schemeClr val="tx2"/>
                </a:solidFill>
              </a:rPr>
              <a:t>11/16  Departments</a:t>
            </a:r>
            <a:endParaRPr lang="en-CA" dirty="0">
              <a:solidFill>
                <a:schemeClr val="tx2"/>
              </a:solidFill>
              <a:latin typeface="Calibri"/>
            </a:endParaRPr>
          </a:p>
        </p:txBody>
      </p:sp>
      <p:grpSp>
        <p:nvGrpSpPr>
          <p:cNvPr id="180" name="Group 179" descr="This is an Engage Pictogram infographic.  Use CTRL+SHIFT+Y to access the raw data in Excel.">
            <a:extLst>
              <a:ext uri="{FF2B5EF4-FFF2-40B4-BE49-F238E27FC236}">
                <a16:creationId xmlns:a16="http://schemas.microsoft.com/office/drawing/2014/main" id="{DF66CEBF-322E-41A1-9953-2A672FA480BC}"/>
              </a:ext>
            </a:extLst>
          </p:cNvPr>
          <p:cNvGrpSpPr/>
          <p:nvPr>
            <p:custDataLst>
              <p:tags r:id="rId1"/>
            </p:custDataLst>
          </p:nvPr>
        </p:nvGrpSpPr>
        <p:grpSpPr>
          <a:xfrm>
            <a:off x="6020413" y="1277717"/>
            <a:ext cx="5238751" cy="431154"/>
            <a:chOff x="0" y="0"/>
            <a:chExt cx="5238750" cy="431154"/>
          </a:xfrm>
        </p:grpSpPr>
        <p:pic>
          <p:nvPicPr>
            <p:cNvPr id="161" name="Picture 160">
              <a:extLst>
                <a:ext uri="{FF2B5EF4-FFF2-40B4-BE49-F238E27FC236}">
                  <a16:creationId xmlns:a16="http://schemas.microsoft.com/office/drawing/2014/main" id="{4F40A043-5847-43C2-B331-A1175F29D978}"/>
                </a:ext>
              </a:extLst>
            </p:cNvPr>
            <p:cNvPicPr>
              <a:picLocks/>
            </p:cNvPicPr>
            <p:nvPr/>
          </p:nvPicPr>
          <p:blipFill>
            <a:blip r:embed="rId8">
              <a:extLst>
                <a:ext uri="{28A0092B-C50C-407E-A947-70E740481C1C}">
                  <a14:useLocalDpi xmlns:a14="http://schemas.microsoft.com/office/drawing/2010/main" val="0"/>
                </a:ext>
              </a:extLst>
            </a:blip>
            <a:stretch>
              <a:fillRect/>
            </a:stretch>
          </p:blipFill>
          <p:spPr>
            <a:xfrm>
              <a:off x="0" y="0"/>
              <a:ext cx="459581" cy="431154"/>
            </a:xfrm>
            <a:prstGeom prst="rect">
              <a:avLst/>
            </a:prstGeom>
          </p:spPr>
        </p:pic>
        <p:pic>
          <p:nvPicPr>
            <p:cNvPr id="163" name="Picture 162">
              <a:extLst>
                <a:ext uri="{FF2B5EF4-FFF2-40B4-BE49-F238E27FC236}">
                  <a16:creationId xmlns:a16="http://schemas.microsoft.com/office/drawing/2014/main" id="{86B82223-7B6B-48C6-AAEC-C51E5B1EEE7A}"/>
                </a:ext>
              </a:extLst>
            </p:cNvPr>
            <p:cNvPicPr>
              <a:picLocks/>
            </p:cNvPicPr>
            <p:nvPr/>
          </p:nvPicPr>
          <p:blipFill>
            <a:blip r:embed="rId8">
              <a:extLst>
                <a:ext uri="{28A0092B-C50C-407E-A947-70E740481C1C}">
                  <a14:useLocalDpi xmlns:a14="http://schemas.microsoft.com/office/drawing/2010/main" val="0"/>
                </a:ext>
              </a:extLst>
            </a:blip>
            <a:stretch>
              <a:fillRect/>
            </a:stretch>
          </p:blipFill>
          <p:spPr>
            <a:xfrm>
              <a:off x="531019" y="0"/>
              <a:ext cx="459581" cy="431154"/>
            </a:xfrm>
            <a:prstGeom prst="rect">
              <a:avLst/>
            </a:prstGeom>
          </p:spPr>
        </p:pic>
        <p:pic>
          <p:nvPicPr>
            <p:cNvPr id="165" name="Picture 164">
              <a:extLst>
                <a:ext uri="{FF2B5EF4-FFF2-40B4-BE49-F238E27FC236}">
                  <a16:creationId xmlns:a16="http://schemas.microsoft.com/office/drawing/2014/main" id="{9DCA6C7C-E0F3-4B7B-A94D-4619709B8B5E}"/>
                </a:ext>
              </a:extLst>
            </p:cNvPr>
            <p:cNvPicPr>
              <a:picLocks/>
            </p:cNvPicPr>
            <p:nvPr/>
          </p:nvPicPr>
          <p:blipFill>
            <a:blip r:embed="rId8">
              <a:extLst>
                <a:ext uri="{28A0092B-C50C-407E-A947-70E740481C1C}">
                  <a14:useLocalDpi xmlns:a14="http://schemas.microsoft.com/office/drawing/2010/main" val="0"/>
                </a:ext>
              </a:extLst>
            </a:blip>
            <a:stretch>
              <a:fillRect/>
            </a:stretch>
          </p:blipFill>
          <p:spPr>
            <a:xfrm>
              <a:off x="1062038" y="0"/>
              <a:ext cx="459581" cy="431154"/>
            </a:xfrm>
            <a:prstGeom prst="rect">
              <a:avLst/>
            </a:prstGeom>
          </p:spPr>
        </p:pic>
        <p:pic>
          <p:nvPicPr>
            <p:cNvPr id="167" name="Picture 166">
              <a:extLst>
                <a:ext uri="{FF2B5EF4-FFF2-40B4-BE49-F238E27FC236}">
                  <a16:creationId xmlns:a16="http://schemas.microsoft.com/office/drawing/2014/main" id="{6DBC8AD8-7154-4BD1-B153-2BA38153F84B}"/>
                </a:ext>
              </a:extLst>
            </p:cNvPr>
            <p:cNvPicPr>
              <a:picLocks/>
            </p:cNvPicPr>
            <p:nvPr/>
          </p:nvPicPr>
          <p:blipFill>
            <a:blip r:embed="rId8">
              <a:extLst>
                <a:ext uri="{28A0092B-C50C-407E-A947-70E740481C1C}">
                  <a14:useLocalDpi xmlns:a14="http://schemas.microsoft.com/office/drawing/2010/main" val="0"/>
                </a:ext>
              </a:extLst>
            </a:blip>
            <a:stretch>
              <a:fillRect/>
            </a:stretch>
          </p:blipFill>
          <p:spPr>
            <a:xfrm>
              <a:off x="1593056" y="0"/>
              <a:ext cx="459581" cy="431154"/>
            </a:xfrm>
            <a:prstGeom prst="rect">
              <a:avLst/>
            </a:prstGeom>
          </p:spPr>
        </p:pic>
        <p:pic>
          <p:nvPicPr>
            <p:cNvPr id="169" name="Picture 168">
              <a:extLst>
                <a:ext uri="{FF2B5EF4-FFF2-40B4-BE49-F238E27FC236}">
                  <a16:creationId xmlns:a16="http://schemas.microsoft.com/office/drawing/2014/main" id="{A3F0F4A4-FA49-41AA-A241-6DC10021440B}"/>
                </a:ext>
              </a:extLst>
            </p:cNvPr>
            <p:cNvPicPr>
              <a:picLocks/>
            </p:cNvPicPr>
            <p:nvPr/>
          </p:nvPicPr>
          <p:blipFill>
            <a:blip r:embed="rId8">
              <a:extLst>
                <a:ext uri="{28A0092B-C50C-407E-A947-70E740481C1C}">
                  <a14:useLocalDpi xmlns:a14="http://schemas.microsoft.com/office/drawing/2010/main" val="0"/>
                </a:ext>
              </a:extLst>
            </a:blip>
            <a:stretch>
              <a:fillRect/>
            </a:stretch>
          </p:blipFill>
          <p:spPr>
            <a:xfrm>
              <a:off x="2124075" y="0"/>
              <a:ext cx="459581" cy="431154"/>
            </a:xfrm>
            <a:prstGeom prst="rect">
              <a:avLst/>
            </a:prstGeom>
          </p:spPr>
        </p:pic>
        <p:pic>
          <p:nvPicPr>
            <p:cNvPr id="171" name="Picture 170">
              <a:extLst>
                <a:ext uri="{FF2B5EF4-FFF2-40B4-BE49-F238E27FC236}">
                  <a16:creationId xmlns:a16="http://schemas.microsoft.com/office/drawing/2014/main" id="{FA2E11A5-EB41-44D2-AF10-9E9730ECF5D0}"/>
                </a:ext>
              </a:extLst>
            </p:cNvPr>
            <p:cNvPicPr>
              <a:picLocks/>
            </p:cNvPicPr>
            <p:nvPr/>
          </p:nvPicPr>
          <p:blipFill>
            <a:blip r:embed="rId8">
              <a:extLst>
                <a:ext uri="{28A0092B-C50C-407E-A947-70E740481C1C}">
                  <a14:useLocalDpi xmlns:a14="http://schemas.microsoft.com/office/drawing/2010/main" val="0"/>
                </a:ext>
              </a:extLst>
            </a:blip>
            <a:stretch>
              <a:fillRect/>
            </a:stretch>
          </p:blipFill>
          <p:spPr>
            <a:xfrm>
              <a:off x="2655094" y="0"/>
              <a:ext cx="459581" cy="431154"/>
            </a:xfrm>
            <a:prstGeom prst="rect">
              <a:avLst/>
            </a:prstGeom>
          </p:spPr>
        </p:pic>
        <p:pic>
          <p:nvPicPr>
            <p:cNvPr id="173" name="Picture 172">
              <a:extLst>
                <a:ext uri="{FF2B5EF4-FFF2-40B4-BE49-F238E27FC236}">
                  <a16:creationId xmlns:a16="http://schemas.microsoft.com/office/drawing/2014/main" id="{1EF08B2E-0D0A-45B9-BAFB-6EADB984C06B}"/>
                </a:ext>
              </a:extLst>
            </p:cNvPr>
            <p:cNvPicPr>
              <a:picLocks/>
            </p:cNvPicPr>
            <p:nvPr/>
          </p:nvPicPr>
          <p:blipFill>
            <a:blip r:embed="rId9">
              <a:extLst>
                <a:ext uri="{28A0092B-C50C-407E-A947-70E740481C1C}">
                  <a14:useLocalDpi xmlns:a14="http://schemas.microsoft.com/office/drawing/2010/main" val="0"/>
                </a:ext>
              </a:extLst>
            </a:blip>
            <a:stretch>
              <a:fillRect/>
            </a:stretch>
          </p:blipFill>
          <p:spPr>
            <a:xfrm>
              <a:off x="3186113" y="0"/>
              <a:ext cx="459581" cy="431154"/>
            </a:xfrm>
            <a:prstGeom prst="rect">
              <a:avLst/>
            </a:prstGeom>
          </p:spPr>
        </p:pic>
        <p:pic>
          <p:nvPicPr>
            <p:cNvPr id="175" name="Picture 174">
              <a:extLst>
                <a:ext uri="{FF2B5EF4-FFF2-40B4-BE49-F238E27FC236}">
                  <a16:creationId xmlns:a16="http://schemas.microsoft.com/office/drawing/2014/main" id="{E226209F-7454-434F-A086-19D79C60E3A6}"/>
                </a:ext>
              </a:extLst>
            </p:cNvPr>
            <p:cNvPicPr>
              <a:picLocks/>
            </p:cNvPicPr>
            <p:nvPr/>
          </p:nvPicPr>
          <p:blipFill>
            <a:blip r:embed="rId10">
              <a:extLst>
                <a:ext uri="{28A0092B-C50C-407E-A947-70E740481C1C}">
                  <a14:useLocalDpi xmlns:a14="http://schemas.microsoft.com/office/drawing/2010/main" val="0"/>
                </a:ext>
              </a:extLst>
            </a:blip>
            <a:stretch>
              <a:fillRect/>
            </a:stretch>
          </p:blipFill>
          <p:spPr>
            <a:xfrm>
              <a:off x="3717131" y="0"/>
              <a:ext cx="459581" cy="431154"/>
            </a:xfrm>
            <a:prstGeom prst="rect">
              <a:avLst/>
            </a:prstGeom>
          </p:spPr>
        </p:pic>
        <p:pic>
          <p:nvPicPr>
            <p:cNvPr id="177" name="Picture 176">
              <a:extLst>
                <a:ext uri="{FF2B5EF4-FFF2-40B4-BE49-F238E27FC236}">
                  <a16:creationId xmlns:a16="http://schemas.microsoft.com/office/drawing/2014/main" id="{73177C4A-4143-45BC-8523-B2BD3E0411D2}"/>
                </a:ext>
              </a:extLst>
            </p:cNvPr>
            <p:cNvPicPr>
              <a:picLocks/>
            </p:cNvPicPr>
            <p:nvPr/>
          </p:nvPicPr>
          <p:blipFill>
            <a:blip r:embed="rId10">
              <a:extLst>
                <a:ext uri="{28A0092B-C50C-407E-A947-70E740481C1C}">
                  <a14:useLocalDpi xmlns:a14="http://schemas.microsoft.com/office/drawing/2010/main" val="0"/>
                </a:ext>
              </a:extLst>
            </a:blip>
            <a:stretch>
              <a:fillRect/>
            </a:stretch>
          </p:blipFill>
          <p:spPr>
            <a:xfrm>
              <a:off x="4248150" y="0"/>
              <a:ext cx="459581" cy="431154"/>
            </a:xfrm>
            <a:prstGeom prst="rect">
              <a:avLst/>
            </a:prstGeom>
          </p:spPr>
        </p:pic>
        <p:pic>
          <p:nvPicPr>
            <p:cNvPr id="179" name="Picture 178">
              <a:extLst>
                <a:ext uri="{FF2B5EF4-FFF2-40B4-BE49-F238E27FC236}">
                  <a16:creationId xmlns:a16="http://schemas.microsoft.com/office/drawing/2014/main" id="{B9B0FFF9-447C-4638-B936-16C8E826C082}"/>
                </a:ext>
              </a:extLst>
            </p:cNvPr>
            <p:cNvPicPr>
              <a:picLocks/>
            </p:cNvPicPr>
            <p:nvPr/>
          </p:nvPicPr>
          <p:blipFill>
            <a:blip r:embed="rId10">
              <a:extLst>
                <a:ext uri="{28A0092B-C50C-407E-A947-70E740481C1C}">
                  <a14:useLocalDpi xmlns:a14="http://schemas.microsoft.com/office/drawing/2010/main" val="0"/>
                </a:ext>
              </a:extLst>
            </a:blip>
            <a:stretch>
              <a:fillRect/>
            </a:stretch>
          </p:blipFill>
          <p:spPr>
            <a:xfrm>
              <a:off x="4779169" y="0"/>
              <a:ext cx="459581" cy="431154"/>
            </a:xfrm>
            <a:prstGeom prst="rect">
              <a:avLst/>
            </a:prstGeom>
          </p:spPr>
        </p:pic>
      </p:grpSp>
      <p:grpSp>
        <p:nvGrpSpPr>
          <p:cNvPr id="183" name="Group 182" descr="Pictogram legend : 69% of people&#10;keep their phone beside their bed">
            <a:extLst>
              <a:ext uri="{FF2B5EF4-FFF2-40B4-BE49-F238E27FC236}">
                <a16:creationId xmlns:a16="http://schemas.microsoft.com/office/drawing/2014/main" id="{68C5EFF2-1FBC-4A9C-9F29-E922514EB32A}"/>
              </a:ext>
            </a:extLst>
          </p:cNvPr>
          <p:cNvGrpSpPr/>
          <p:nvPr>
            <p:custDataLst>
              <p:tags r:id="rId2"/>
            </p:custDataLst>
          </p:nvPr>
        </p:nvGrpSpPr>
        <p:grpSpPr>
          <a:xfrm>
            <a:off x="5283596" y="1224082"/>
            <a:ext cx="4279900" cy="508000"/>
            <a:chOff x="0" y="0"/>
            <a:chExt cx="4279900" cy="508000"/>
          </a:xfrm>
        </p:grpSpPr>
        <p:sp>
          <p:nvSpPr>
            <p:cNvPr id="181" name="Rectangle 180">
              <a:extLst>
                <a:ext uri="{FF2B5EF4-FFF2-40B4-BE49-F238E27FC236}">
                  <a16:creationId xmlns:a16="http://schemas.microsoft.com/office/drawing/2014/main" id="{0C4820D0-FB0F-4469-8D1F-15D67DCF4BC0}"/>
                </a:ext>
              </a:extLst>
            </p:cNvPr>
            <p:cNvSpPr/>
            <p:nvPr>
              <p:custDataLst>
                <p:tags r:id="rId3"/>
              </p:custDataLst>
            </p:nvPr>
          </p:nvSpPr>
          <p:spPr>
            <a:xfrm>
              <a:off x="0" y="0"/>
              <a:ext cx="660400" cy="508000"/>
            </a:xfrm>
            <a:prstGeom prst="rect">
              <a:avLst/>
            </a:prstGeom>
            <a:solidFill>
              <a:srgbClr val="00517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CA" sz="2000">
                  <a:solidFill>
                    <a:srgbClr val="F5F5F5"/>
                  </a:solidFill>
                </a:rPr>
                <a:t>69%</a:t>
              </a:r>
            </a:p>
          </p:txBody>
        </p:sp>
        <p:sp>
          <p:nvSpPr>
            <p:cNvPr id="182" name="Rectangle 181">
              <a:extLst>
                <a:ext uri="{FF2B5EF4-FFF2-40B4-BE49-F238E27FC236}">
                  <a16:creationId xmlns:a16="http://schemas.microsoft.com/office/drawing/2014/main" id="{82FF9EE9-E3EF-4E4E-946A-CA0D5E07C3B3}"/>
                </a:ext>
              </a:extLst>
            </p:cNvPr>
            <p:cNvSpPr/>
            <p:nvPr/>
          </p:nvSpPr>
          <p:spPr>
            <a:xfrm>
              <a:off x="787400" y="0"/>
              <a:ext cx="3492500" cy="5080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endParaRPr lang="en-CA" sz="1600" dirty="0">
                <a:solidFill>
                  <a:srgbClr val="525252"/>
                </a:solidFill>
              </a:endParaRPr>
            </a:p>
          </p:txBody>
        </p:sp>
      </p:grpSp>
    </p:spTree>
    <p:extLst>
      <p:ext uri="{BB962C8B-B14F-4D97-AF65-F5344CB8AC3E}">
        <p14:creationId xmlns:p14="http://schemas.microsoft.com/office/powerpoint/2010/main" val="25468904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0A7F-66D6-4C65-90A9-1259AF0D8FB2}"/>
              </a:ext>
            </a:extLst>
          </p:cNvPr>
          <p:cNvSpPr>
            <a:spLocks noGrp="1"/>
          </p:cNvSpPr>
          <p:nvPr>
            <p:ph type="title"/>
          </p:nvPr>
        </p:nvSpPr>
        <p:spPr>
          <a:xfrm>
            <a:off x="566057" y="21771"/>
            <a:ext cx="7243976" cy="878670"/>
          </a:xfrm>
        </p:spPr>
        <p:txBody>
          <a:bodyPr>
            <a:normAutofit/>
          </a:bodyPr>
          <a:lstStyle/>
          <a:p>
            <a:r>
              <a:rPr lang="en-CA" b="1" dirty="0"/>
              <a:t>Question 1</a:t>
            </a:r>
          </a:p>
        </p:txBody>
      </p:sp>
      <p:graphicFrame>
        <p:nvGraphicFramePr>
          <p:cNvPr id="6" name="Table 6">
            <a:extLst>
              <a:ext uri="{FF2B5EF4-FFF2-40B4-BE49-F238E27FC236}">
                <a16:creationId xmlns:a16="http://schemas.microsoft.com/office/drawing/2014/main" id="{BCED4870-0458-49D7-8012-5B680F89CF54}"/>
              </a:ext>
            </a:extLst>
          </p:cNvPr>
          <p:cNvGraphicFramePr>
            <a:graphicFrameLocks noGrp="1"/>
          </p:cNvGraphicFramePr>
          <p:nvPr>
            <p:extLst>
              <p:ext uri="{D42A27DB-BD31-4B8C-83A1-F6EECF244321}">
                <p14:modId xmlns:p14="http://schemas.microsoft.com/office/powerpoint/2010/main" val="2212576654"/>
              </p:ext>
            </p:extLst>
          </p:nvPr>
        </p:nvGraphicFramePr>
        <p:xfrm>
          <a:off x="685800" y="2209800"/>
          <a:ext cx="11049000" cy="2766351"/>
        </p:xfrm>
        <a:graphic>
          <a:graphicData uri="http://schemas.openxmlformats.org/drawingml/2006/table">
            <a:tbl>
              <a:tblPr bandRow="1">
                <a:tableStyleId>{5C22544A-7EE6-4342-B048-85BDC9FD1C3A}</a:tableStyleId>
              </a:tblPr>
              <a:tblGrid>
                <a:gridCol w="10287000">
                  <a:extLst>
                    <a:ext uri="{9D8B030D-6E8A-4147-A177-3AD203B41FA5}">
                      <a16:colId xmlns:a16="http://schemas.microsoft.com/office/drawing/2014/main" val="1296440335"/>
                    </a:ext>
                  </a:extLst>
                </a:gridCol>
                <a:gridCol w="762000">
                  <a:extLst>
                    <a:ext uri="{9D8B030D-6E8A-4147-A177-3AD203B41FA5}">
                      <a16:colId xmlns:a16="http://schemas.microsoft.com/office/drawing/2014/main" val="132981509"/>
                    </a:ext>
                  </a:extLst>
                </a:gridCol>
              </a:tblGrid>
              <a:tr h="3488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0" dirty="0">
                          <a:effectLst/>
                          <a:latin typeface="Calibri" panose="020F0502020204030204" pitchFamily="34" charset="0"/>
                          <a:ea typeface="Calibri" panose="020F0502020204030204" pitchFamily="34" charset="0"/>
                          <a:cs typeface="Times New Roman" panose="02020603050405020304" pitchFamily="18" charset="0"/>
                        </a:rPr>
                        <a:t>Enterprise Architect</a:t>
                      </a:r>
                    </a:p>
                  </a:txBody>
                  <a:tcPr/>
                </a:tc>
                <a:tc>
                  <a:txBody>
                    <a:bodyPr/>
                    <a:lstStyle/>
                    <a:p>
                      <a:pPr algn="ctr"/>
                      <a:r>
                        <a:rPr lang="en-US" sz="2400" dirty="0"/>
                        <a:t>8</a:t>
                      </a:r>
                      <a:endParaRPr lang="en-CA" sz="2400" dirty="0"/>
                    </a:p>
                  </a:txBody>
                  <a:tcPr/>
                </a:tc>
                <a:extLst>
                  <a:ext uri="{0D108BD9-81ED-4DB2-BD59-A6C34878D82A}">
                    <a16:rowId xmlns:a16="http://schemas.microsoft.com/office/drawing/2014/main" val="2328142052"/>
                  </a:ext>
                </a:extLst>
              </a:tr>
              <a:tr h="3488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0" dirty="0">
                          <a:effectLst/>
                          <a:latin typeface="Calibri" panose="020F0502020204030204" pitchFamily="34" charset="0"/>
                          <a:ea typeface="Calibri" panose="020F0502020204030204" pitchFamily="34" charset="0"/>
                          <a:cs typeface="Times New Roman" panose="02020603050405020304" pitchFamily="18" charset="0"/>
                        </a:rPr>
                        <a:t>Business Architect</a:t>
                      </a:r>
                    </a:p>
                  </a:txBody>
                  <a:tcPr/>
                </a:tc>
                <a:tc>
                  <a:txBody>
                    <a:bodyPr/>
                    <a:lstStyle/>
                    <a:p>
                      <a:pPr algn="ctr"/>
                      <a:r>
                        <a:rPr lang="en-US" sz="2400" dirty="0"/>
                        <a:t>5</a:t>
                      </a:r>
                    </a:p>
                  </a:txBody>
                  <a:tcPr/>
                </a:tc>
                <a:extLst>
                  <a:ext uri="{0D108BD9-81ED-4DB2-BD59-A6C34878D82A}">
                    <a16:rowId xmlns:a16="http://schemas.microsoft.com/office/drawing/2014/main" val="1674264067"/>
                  </a:ext>
                </a:extLst>
              </a:tr>
              <a:tr h="3488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0" dirty="0">
                          <a:effectLst/>
                          <a:latin typeface="Calibri" panose="020F0502020204030204" pitchFamily="34" charset="0"/>
                          <a:ea typeface="Calibri" panose="020F0502020204030204" pitchFamily="34" charset="0"/>
                          <a:cs typeface="Times New Roman" panose="02020603050405020304" pitchFamily="18" charset="0"/>
                        </a:rPr>
                        <a:t>Other: </a:t>
                      </a:r>
                    </a:p>
                  </a:txBody>
                  <a:tcPr/>
                </a:tc>
                <a:tc>
                  <a:txBody>
                    <a:bodyPr/>
                    <a:lstStyle/>
                    <a:p>
                      <a:pPr algn="ctr"/>
                      <a:r>
                        <a:rPr lang="en-US" sz="2400" dirty="0"/>
                        <a:t>1</a:t>
                      </a:r>
                    </a:p>
                  </a:txBody>
                  <a:tcPr/>
                </a:tc>
                <a:extLst>
                  <a:ext uri="{0D108BD9-81ED-4DB2-BD59-A6C34878D82A}">
                    <a16:rowId xmlns:a16="http://schemas.microsoft.com/office/drawing/2014/main" val="941436056"/>
                  </a:ext>
                </a:extLst>
              </a:tr>
              <a:tr h="3488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0" dirty="0">
                          <a:effectLst/>
                          <a:latin typeface="Calibri" panose="020F0502020204030204" pitchFamily="34" charset="0"/>
                          <a:ea typeface="Calibri" panose="020F0502020204030204" pitchFamily="34" charset="0"/>
                          <a:cs typeface="Times New Roman" panose="02020603050405020304" pitchFamily="18" charset="0"/>
                        </a:rPr>
                        <a:t>Product Manager</a:t>
                      </a:r>
                    </a:p>
                  </a:txBody>
                  <a:tcPr/>
                </a:tc>
                <a:tc>
                  <a:txBody>
                    <a:bodyPr/>
                    <a:lstStyle/>
                    <a:p>
                      <a:pPr algn="ctr"/>
                      <a:r>
                        <a:rPr lang="en-US" sz="2400" dirty="0"/>
                        <a:t>0</a:t>
                      </a:r>
                    </a:p>
                  </a:txBody>
                  <a:tcPr/>
                </a:tc>
                <a:extLst>
                  <a:ext uri="{0D108BD9-81ED-4DB2-BD59-A6C34878D82A}">
                    <a16:rowId xmlns:a16="http://schemas.microsoft.com/office/drawing/2014/main" val="3957778125"/>
                  </a:ext>
                </a:extLst>
              </a:tr>
              <a:tr h="3488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0" dirty="0">
                          <a:effectLst/>
                          <a:latin typeface="Calibri" panose="020F0502020204030204" pitchFamily="34" charset="0"/>
                          <a:ea typeface="Calibri" panose="020F0502020204030204" pitchFamily="34" charset="0"/>
                          <a:cs typeface="Times New Roman" panose="02020603050405020304" pitchFamily="18" charset="0"/>
                        </a:rPr>
                        <a:t>Business Analyst</a:t>
                      </a:r>
                    </a:p>
                  </a:txBody>
                  <a:tcPr/>
                </a:tc>
                <a:tc>
                  <a:txBody>
                    <a:bodyPr/>
                    <a:lstStyle/>
                    <a:p>
                      <a:pPr algn="ctr"/>
                      <a:r>
                        <a:rPr lang="en-US" sz="2400" dirty="0"/>
                        <a:t>0</a:t>
                      </a:r>
                    </a:p>
                  </a:txBody>
                  <a:tcPr/>
                </a:tc>
                <a:extLst>
                  <a:ext uri="{0D108BD9-81ED-4DB2-BD59-A6C34878D82A}">
                    <a16:rowId xmlns:a16="http://schemas.microsoft.com/office/drawing/2014/main" val="3823307041"/>
                  </a:ext>
                </a:extLst>
              </a:tr>
              <a:tr h="480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0" dirty="0">
                          <a:effectLst/>
                          <a:latin typeface="Calibri" panose="020F0502020204030204" pitchFamily="34" charset="0"/>
                          <a:ea typeface="Calibri" panose="020F0502020204030204" pitchFamily="34" charset="0"/>
                          <a:cs typeface="Times New Roman" panose="02020603050405020304" pitchFamily="18" charset="0"/>
                        </a:rPr>
                        <a:t>Domain Architect:  </a:t>
                      </a:r>
                      <a:r>
                        <a:rPr lang="en-CA" sz="2000" b="0" dirty="0">
                          <a:effectLst/>
                          <a:latin typeface="Calibri" panose="020F0502020204030204" pitchFamily="34" charset="0"/>
                          <a:ea typeface="Calibri" panose="020F0502020204030204" pitchFamily="34" charset="0"/>
                          <a:cs typeface="Times New Roman" panose="02020603050405020304" pitchFamily="18" charset="0"/>
                        </a:rPr>
                        <a:t>IT / Solution / Application / System / Data / Software Architect</a:t>
                      </a:r>
                    </a:p>
                  </a:txBody>
                  <a:tcPr/>
                </a:tc>
                <a:tc>
                  <a:txBody>
                    <a:bodyPr/>
                    <a:lstStyle/>
                    <a:p>
                      <a:pPr algn="ctr"/>
                      <a:r>
                        <a:rPr lang="en-US" sz="2400" dirty="0"/>
                        <a:t>0</a:t>
                      </a:r>
                    </a:p>
                  </a:txBody>
                  <a:tcPr/>
                </a:tc>
                <a:extLst>
                  <a:ext uri="{0D108BD9-81ED-4DB2-BD59-A6C34878D82A}">
                    <a16:rowId xmlns:a16="http://schemas.microsoft.com/office/drawing/2014/main" val="2479112582"/>
                  </a:ext>
                </a:extLst>
              </a:tr>
            </a:tbl>
          </a:graphicData>
        </a:graphic>
      </p:graphicFrame>
      <p:sp>
        <p:nvSpPr>
          <p:cNvPr id="5" name="Rectangle 4">
            <a:extLst>
              <a:ext uri="{FF2B5EF4-FFF2-40B4-BE49-F238E27FC236}">
                <a16:creationId xmlns:a16="http://schemas.microsoft.com/office/drawing/2014/main" id="{201EDF3C-282A-4826-9871-91510B7EFFB1}"/>
              </a:ext>
            </a:extLst>
          </p:cNvPr>
          <p:cNvSpPr/>
          <p:nvPr/>
        </p:nvSpPr>
        <p:spPr>
          <a:xfrm>
            <a:off x="685799" y="1066800"/>
            <a:ext cx="11045952" cy="685710"/>
          </a:xfrm>
          <a:prstGeom prst="rect">
            <a:avLst/>
          </a:prstGeom>
          <a:gradFill>
            <a:gsLst>
              <a:gs pos="100000">
                <a:srgbClr val="5B8686"/>
              </a:gs>
              <a:gs pos="2000">
                <a:srgbClr val="2F54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a:r>
              <a:rPr lang="en-CA" sz="2400" b="1" dirty="0"/>
              <a:t>What is your current position?</a:t>
            </a:r>
            <a:endParaRPr lang="en-CA" sz="2400" dirty="0">
              <a:solidFill>
                <a:prstClr val="white"/>
              </a:solidFill>
            </a:endParaRPr>
          </a:p>
        </p:txBody>
      </p:sp>
    </p:spTree>
    <p:extLst>
      <p:ext uri="{BB962C8B-B14F-4D97-AF65-F5344CB8AC3E}">
        <p14:creationId xmlns:p14="http://schemas.microsoft.com/office/powerpoint/2010/main" val="283992204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0A7F-66D6-4C65-90A9-1259AF0D8FB2}"/>
              </a:ext>
            </a:extLst>
          </p:cNvPr>
          <p:cNvSpPr>
            <a:spLocks noGrp="1"/>
          </p:cNvSpPr>
          <p:nvPr>
            <p:ph type="title"/>
          </p:nvPr>
        </p:nvSpPr>
        <p:spPr>
          <a:xfrm>
            <a:off x="646471" y="13063"/>
            <a:ext cx="7243976" cy="878670"/>
          </a:xfrm>
        </p:spPr>
        <p:txBody>
          <a:bodyPr>
            <a:normAutofit/>
          </a:bodyPr>
          <a:lstStyle/>
          <a:p>
            <a:r>
              <a:rPr lang="en-CA" b="1" dirty="0"/>
              <a:t>Question 2 </a:t>
            </a:r>
            <a:endParaRPr lang="en-CA" dirty="0"/>
          </a:p>
        </p:txBody>
      </p:sp>
      <p:graphicFrame>
        <p:nvGraphicFramePr>
          <p:cNvPr id="6" name="Table 6">
            <a:extLst>
              <a:ext uri="{FF2B5EF4-FFF2-40B4-BE49-F238E27FC236}">
                <a16:creationId xmlns:a16="http://schemas.microsoft.com/office/drawing/2014/main" id="{BCED4870-0458-49D7-8012-5B680F89CF54}"/>
              </a:ext>
            </a:extLst>
          </p:cNvPr>
          <p:cNvGraphicFramePr>
            <a:graphicFrameLocks noGrp="1"/>
          </p:cNvGraphicFramePr>
          <p:nvPr>
            <p:extLst>
              <p:ext uri="{D42A27DB-BD31-4B8C-83A1-F6EECF244321}">
                <p14:modId xmlns:p14="http://schemas.microsoft.com/office/powerpoint/2010/main" val="169343702"/>
              </p:ext>
            </p:extLst>
          </p:nvPr>
        </p:nvGraphicFramePr>
        <p:xfrm>
          <a:off x="646471" y="2027166"/>
          <a:ext cx="1846006" cy="1188720"/>
        </p:xfrm>
        <a:graphic>
          <a:graphicData uri="http://schemas.openxmlformats.org/drawingml/2006/table">
            <a:tbl>
              <a:tblPr bandRow="1">
                <a:tableStyleId>{5C22544A-7EE6-4342-B048-85BDC9FD1C3A}</a:tableStyleId>
              </a:tblPr>
              <a:tblGrid>
                <a:gridCol w="1064342">
                  <a:extLst>
                    <a:ext uri="{9D8B030D-6E8A-4147-A177-3AD203B41FA5}">
                      <a16:colId xmlns:a16="http://schemas.microsoft.com/office/drawing/2014/main" val="1296440335"/>
                    </a:ext>
                  </a:extLst>
                </a:gridCol>
                <a:gridCol w="781664">
                  <a:extLst>
                    <a:ext uri="{9D8B030D-6E8A-4147-A177-3AD203B41FA5}">
                      <a16:colId xmlns:a16="http://schemas.microsoft.com/office/drawing/2014/main" val="132981509"/>
                    </a:ext>
                  </a:extLst>
                </a:gridCol>
              </a:tblGrid>
              <a:tr h="3354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effectLst/>
                          <a:latin typeface="Calibri" panose="020F0502020204030204" pitchFamily="34" charset="0"/>
                          <a:ea typeface="Calibri" panose="020F0502020204030204" pitchFamily="34" charset="0"/>
                          <a:cs typeface="Times New Roman" panose="02020603050405020304" pitchFamily="18" charset="0"/>
                        </a:rPr>
                        <a:t>YES</a:t>
                      </a:r>
                      <a:endParaRPr lang="en-C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r>
                        <a:rPr lang="en-US" sz="2000" dirty="0"/>
                        <a:t>6</a:t>
                      </a:r>
                      <a:endParaRPr lang="en-CA" sz="2000" dirty="0"/>
                    </a:p>
                  </a:txBody>
                  <a:tcPr/>
                </a:tc>
                <a:extLst>
                  <a:ext uri="{0D108BD9-81ED-4DB2-BD59-A6C34878D82A}">
                    <a16:rowId xmlns:a16="http://schemas.microsoft.com/office/drawing/2014/main" val="2328142052"/>
                  </a:ext>
                </a:extLst>
              </a:tr>
              <a:tr h="3911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NO</a:t>
                      </a:r>
                      <a:endParaRPr lang="en-C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r>
                        <a:rPr lang="en-US" sz="2000" dirty="0"/>
                        <a:t>4</a:t>
                      </a:r>
                    </a:p>
                  </a:txBody>
                  <a:tcPr/>
                </a:tc>
                <a:extLst>
                  <a:ext uri="{0D108BD9-81ED-4DB2-BD59-A6C34878D82A}">
                    <a16:rowId xmlns:a16="http://schemas.microsoft.com/office/drawing/2014/main" val="1674264067"/>
                  </a:ext>
                </a:extLst>
              </a:tr>
              <a:tr h="3911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effectLst/>
                          <a:latin typeface="Calibri" panose="020F0502020204030204" pitchFamily="34" charset="0"/>
                          <a:ea typeface="Calibri" panose="020F0502020204030204" pitchFamily="34" charset="0"/>
                          <a:cs typeface="Times New Roman" panose="02020603050405020304" pitchFamily="18" charset="0"/>
                        </a:rPr>
                        <a:t>IDK</a:t>
                      </a:r>
                      <a:endParaRPr lang="en-C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r>
                        <a:rPr lang="en-US" sz="2000" dirty="0"/>
                        <a:t>1</a:t>
                      </a:r>
                    </a:p>
                  </a:txBody>
                  <a:tcPr/>
                </a:tc>
                <a:extLst>
                  <a:ext uri="{0D108BD9-81ED-4DB2-BD59-A6C34878D82A}">
                    <a16:rowId xmlns:a16="http://schemas.microsoft.com/office/drawing/2014/main" val="3957778125"/>
                  </a:ext>
                </a:extLst>
              </a:tr>
            </a:tbl>
          </a:graphicData>
        </a:graphic>
      </p:graphicFrame>
      <p:graphicFrame>
        <p:nvGraphicFramePr>
          <p:cNvPr id="10" name="Table 10">
            <a:extLst>
              <a:ext uri="{FF2B5EF4-FFF2-40B4-BE49-F238E27FC236}">
                <a16:creationId xmlns:a16="http://schemas.microsoft.com/office/drawing/2014/main" id="{0888E645-24F0-467B-BC5E-0D3EA86F48E5}"/>
              </a:ext>
            </a:extLst>
          </p:cNvPr>
          <p:cNvGraphicFramePr>
            <a:graphicFrameLocks noGrp="1"/>
          </p:cNvGraphicFramePr>
          <p:nvPr>
            <p:extLst>
              <p:ext uri="{D42A27DB-BD31-4B8C-83A1-F6EECF244321}">
                <p14:modId xmlns:p14="http://schemas.microsoft.com/office/powerpoint/2010/main" val="995769866"/>
              </p:ext>
            </p:extLst>
          </p:nvPr>
        </p:nvGraphicFramePr>
        <p:xfrm>
          <a:off x="646471" y="3490542"/>
          <a:ext cx="11085280" cy="3057436"/>
        </p:xfrm>
        <a:graphic>
          <a:graphicData uri="http://schemas.openxmlformats.org/drawingml/2006/table">
            <a:tbl>
              <a:tblPr firstRow="1" bandRow="1">
                <a:tableStyleId>{5C22544A-7EE6-4342-B048-85BDC9FD1C3A}</a:tableStyleId>
              </a:tblPr>
              <a:tblGrid>
                <a:gridCol w="11085280">
                  <a:extLst>
                    <a:ext uri="{9D8B030D-6E8A-4147-A177-3AD203B41FA5}">
                      <a16:colId xmlns:a16="http://schemas.microsoft.com/office/drawing/2014/main" val="2295589863"/>
                    </a:ext>
                  </a:extLst>
                </a:gridCol>
              </a:tblGrid>
              <a:tr h="370840">
                <a:tc>
                  <a:txBody>
                    <a:bodyPr/>
                    <a:lstStyle/>
                    <a:p>
                      <a:r>
                        <a:rPr lang="en-US" dirty="0"/>
                        <a:t>Structure Example</a:t>
                      </a:r>
                      <a:endParaRPr lang="en-CA" dirty="0"/>
                    </a:p>
                  </a:txBody>
                  <a:tcPr/>
                </a:tc>
                <a:extLst>
                  <a:ext uri="{0D108BD9-81ED-4DB2-BD59-A6C34878D82A}">
                    <a16:rowId xmlns:a16="http://schemas.microsoft.com/office/drawing/2014/main" val="2591612130"/>
                  </a:ext>
                </a:extLst>
              </a:tr>
              <a:tr h="438450">
                <a:tc>
                  <a:txBody>
                    <a:bodyPr/>
                    <a:lstStyle/>
                    <a:p>
                      <a:r>
                        <a:rPr lang="en-CA" dirty="0"/>
                        <a:t>6 employees (a mix IT and Border Services) and 5 consultants</a:t>
                      </a:r>
                    </a:p>
                  </a:txBody>
                  <a:tcPr/>
                </a:tc>
                <a:extLst>
                  <a:ext uri="{0D108BD9-81ED-4DB2-BD59-A6C34878D82A}">
                    <a16:rowId xmlns:a16="http://schemas.microsoft.com/office/drawing/2014/main" val="2620603055"/>
                  </a:ext>
                </a:extLst>
              </a:tr>
              <a:tr h="370840">
                <a:tc>
                  <a:txBody>
                    <a:bodyPr/>
                    <a:lstStyle/>
                    <a:p>
                      <a:r>
                        <a:rPr lang="en-US" dirty="0"/>
                        <a:t>BA service for specific projects only </a:t>
                      </a:r>
                      <a:endParaRPr lang="en-CA" dirty="0"/>
                    </a:p>
                  </a:txBody>
                  <a:tcPr/>
                </a:tc>
                <a:extLst>
                  <a:ext uri="{0D108BD9-81ED-4DB2-BD59-A6C34878D82A}">
                    <a16:rowId xmlns:a16="http://schemas.microsoft.com/office/drawing/2014/main" val="41215982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employee and 1 consultant</a:t>
                      </a:r>
                      <a:endParaRPr lang="en-CA" dirty="0"/>
                    </a:p>
                  </a:txBody>
                  <a:tcPr/>
                </a:tc>
                <a:extLst>
                  <a:ext uri="{0D108BD9-81ED-4DB2-BD59-A6C34878D82A}">
                    <a16:rowId xmlns:a16="http://schemas.microsoft.com/office/drawing/2014/main" val="1161664587"/>
                  </a:ext>
                </a:extLst>
              </a:tr>
              <a:tr h="393946">
                <a:tc>
                  <a:txBody>
                    <a:bodyPr/>
                    <a:lstStyle/>
                    <a:p>
                      <a:r>
                        <a:rPr lang="en-CA" dirty="0"/>
                        <a:t>Director-led BA team under Transformation Management (outside of IT org)</a:t>
                      </a:r>
                    </a:p>
                  </a:txBody>
                  <a:tcPr/>
                </a:tc>
                <a:extLst>
                  <a:ext uri="{0D108BD9-81ED-4DB2-BD59-A6C34878D82A}">
                    <a16:rowId xmlns:a16="http://schemas.microsoft.com/office/drawing/2014/main" val="1312133950"/>
                  </a:ext>
                </a:extLst>
              </a:tr>
              <a:tr h="370840">
                <a:tc>
                  <a:txBody>
                    <a:bodyPr/>
                    <a:lstStyle/>
                    <a:p>
                      <a:r>
                        <a:rPr lang="en-US" dirty="0"/>
                        <a:t>2 employee</a:t>
                      </a:r>
                      <a:r>
                        <a:rPr lang="en-CA" dirty="0"/>
                        <a:t> ‘run’ the BA practice in a federated EA model with a dotted line relation to the EA program. </a:t>
                      </a:r>
                    </a:p>
                  </a:txBody>
                  <a:tcPr/>
                </a:tc>
                <a:extLst>
                  <a:ext uri="{0D108BD9-81ED-4DB2-BD59-A6C34878D82A}">
                    <a16:rowId xmlns:a16="http://schemas.microsoft.com/office/drawing/2014/main" val="1509047200"/>
                  </a:ext>
                </a:extLst>
              </a:tr>
              <a:tr h="370840">
                <a:tc>
                  <a:txBody>
                    <a:bodyPr/>
                    <a:lstStyle/>
                    <a:p>
                      <a:r>
                        <a:rPr lang="en-US" dirty="0"/>
                        <a:t>2 employees with 1 consultant under EA team (in IT org)</a:t>
                      </a:r>
                      <a:endParaRPr lang="en-CA" dirty="0"/>
                    </a:p>
                  </a:txBody>
                  <a:tcPr/>
                </a:tc>
                <a:extLst>
                  <a:ext uri="{0D108BD9-81ED-4DB2-BD59-A6C34878D82A}">
                    <a16:rowId xmlns:a16="http://schemas.microsoft.com/office/drawing/2014/main" val="4237047995"/>
                  </a:ext>
                </a:extLst>
              </a:tr>
              <a:tr h="370840">
                <a:tc>
                  <a:txBody>
                    <a:bodyPr/>
                    <a:lstStyle/>
                    <a:p>
                      <a:r>
                        <a:rPr lang="en-US" dirty="0"/>
                        <a:t>Provide Business Architecture services without dedicated team</a:t>
                      </a:r>
                      <a:endParaRPr lang="en-CA" dirty="0"/>
                    </a:p>
                  </a:txBody>
                  <a:tcPr/>
                </a:tc>
                <a:extLst>
                  <a:ext uri="{0D108BD9-81ED-4DB2-BD59-A6C34878D82A}">
                    <a16:rowId xmlns:a16="http://schemas.microsoft.com/office/drawing/2014/main" val="1112045754"/>
                  </a:ext>
                </a:extLst>
              </a:tr>
            </a:tbl>
          </a:graphicData>
        </a:graphic>
      </p:graphicFrame>
      <p:sp>
        <p:nvSpPr>
          <p:cNvPr id="7" name="Rectangle 6">
            <a:extLst>
              <a:ext uri="{FF2B5EF4-FFF2-40B4-BE49-F238E27FC236}">
                <a16:creationId xmlns:a16="http://schemas.microsoft.com/office/drawing/2014/main" id="{9879979E-0757-4AE0-BCCE-1862FA6A1CCB}"/>
              </a:ext>
            </a:extLst>
          </p:cNvPr>
          <p:cNvSpPr/>
          <p:nvPr/>
        </p:nvSpPr>
        <p:spPr>
          <a:xfrm>
            <a:off x="685799" y="1066800"/>
            <a:ext cx="11045952" cy="685710"/>
          </a:xfrm>
          <a:prstGeom prst="rect">
            <a:avLst/>
          </a:prstGeom>
          <a:gradFill>
            <a:gsLst>
              <a:gs pos="100000">
                <a:srgbClr val="5B8686"/>
              </a:gs>
              <a:gs pos="2000">
                <a:srgbClr val="2F54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a:r>
              <a:rPr lang="en-CA" sz="2400" b="1" dirty="0"/>
              <a:t>Does your department have a specific “business architecture” unit(s)?</a:t>
            </a:r>
          </a:p>
        </p:txBody>
      </p:sp>
    </p:spTree>
    <p:extLst>
      <p:ext uri="{BB962C8B-B14F-4D97-AF65-F5344CB8AC3E}">
        <p14:creationId xmlns:p14="http://schemas.microsoft.com/office/powerpoint/2010/main" val="346924186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C81CB-F4F9-4295-9656-4A36DEEC19B4}"/>
              </a:ext>
            </a:extLst>
          </p:cNvPr>
          <p:cNvSpPr>
            <a:spLocks noGrp="1"/>
          </p:cNvSpPr>
          <p:nvPr>
            <p:ph type="title"/>
          </p:nvPr>
        </p:nvSpPr>
        <p:spPr>
          <a:xfrm>
            <a:off x="609600" y="101953"/>
            <a:ext cx="7243976" cy="624750"/>
          </a:xfrm>
        </p:spPr>
        <p:txBody>
          <a:bodyPr>
            <a:normAutofit/>
          </a:bodyPr>
          <a:lstStyle/>
          <a:p>
            <a:r>
              <a:rPr lang="en-CA" b="1" dirty="0"/>
              <a:t>Question 3</a:t>
            </a:r>
          </a:p>
        </p:txBody>
      </p:sp>
      <p:graphicFrame>
        <p:nvGraphicFramePr>
          <p:cNvPr id="4" name="Table 4">
            <a:extLst>
              <a:ext uri="{FF2B5EF4-FFF2-40B4-BE49-F238E27FC236}">
                <a16:creationId xmlns:a16="http://schemas.microsoft.com/office/drawing/2014/main" id="{D05AF71A-4208-4466-A88D-2D47E9C636E0}"/>
              </a:ext>
            </a:extLst>
          </p:cNvPr>
          <p:cNvGraphicFramePr>
            <a:graphicFrameLocks noGrp="1"/>
          </p:cNvGraphicFramePr>
          <p:nvPr>
            <p:extLst>
              <p:ext uri="{D42A27DB-BD31-4B8C-83A1-F6EECF244321}">
                <p14:modId xmlns:p14="http://schemas.microsoft.com/office/powerpoint/2010/main" val="3291268793"/>
              </p:ext>
            </p:extLst>
          </p:nvPr>
        </p:nvGraphicFramePr>
        <p:xfrm>
          <a:off x="3124200" y="2121182"/>
          <a:ext cx="5943600" cy="3566160"/>
        </p:xfrm>
        <a:graphic>
          <a:graphicData uri="http://schemas.openxmlformats.org/drawingml/2006/table">
            <a:tbl>
              <a:tblPr bandRow="1">
                <a:tableStyleId>{5C22544A-7EE6-4342-B048-85BDC9FD1C3A}</a:tableStyleId>
              </a:tblPr>
              <a:tblGrid>
                <a:gridCol w="1344561">
                  <a:extLst>
                    <a:ext uri="{9D8B030D-6E8A-4147-A177-3AD203B41FA5}">
                      <a16:colId xmlns:a16="http://schemas.microsoft.com/office/drawing/2014/main" val="3661950915"/>
                    </a:ext>
                  </a:extLst>
                </a:gridCol>
                <a:gridCol w="4599039">
                  <a:extLst>
                    <a:ext uri="{9D8B030D-6E8A-4147-A177-3AD203B41FA5}">
                      <a16:colId xmlns:a16="http://schemas.microsoft.com/office/drawing/2014/main" val="3552985740"/>
                    </a:ext>
                  </a:extLst>
                </a:gridCol>
              </a:tblGrid>
              <a:tr h="370840">
                <a:tc>
                  <a:txBody>
                    <a:bodyPr/>
                    <a:lstStyle/>
                    <a:p>
                      <a:r>
                        <a:rPr lang="en-US" sz="2000" dirty="0"/>
                        <a:t>CBSA</a:t>
                      </a:r>
                      <a:endParaRPr lang="en-CA" sz="2000" dirty="0"/>
                    </a:p>
                  </a:txBody>
                  <a:tcPr/>
                </a:tc>
                <a:tc>
                  <a:txBody>
                    <a:bodyPr/>
                    <a:lstStyle/>
                    <a:p>
                      <a:r>
                        <a:rPr lang="en-US" sz="2000" dirty="0"/>
                        <a:t>10-15 years</a:t>
                      </a:r>
                      <a:endParaRPr lang="en-CA" sz="2000" dirty="0"/>
                    </a:p>
                  </a:txBody>
                  <a:tcPr/>
                </a:tc>
                <a:extLst>
                  <a:ext uri="{0D108BD9-81ED-4DB2-BD59-A6C34878D82A}">
                    <a16:rowId xmlns:a16="http://schemas.microsoft.com/office/drawing/2014/main" val="234040040"/>
                  </a:ext>
                </a:extLst>
              </a:tr>
              <a:tr h="370840">
                <a:tc>
                  <a:txBody>
                    <a:bodyPr/>
                    <a:lstStyle/>
                    <a:p>
                      <a:r>
                        <a:rPr lang="en-US" sz="2000" dirty="0"/>
                        <a:t>CIHR</a:t>
                      </a:r>
                      <a:endParaRPr lang="en-CA" sz="2000" dirty="0"/>
                    </a:p>
                  </a:txBody>
                  <a:tcPr/>
                </a:tc>
                <a:tc>
                  <a:txBody>
                    <a:bodyPr/>
                    <a:lstStyle/>
                    <a:p>
                      <a:r>
                        <a:rPr lang="en-US" sz="2000" dirty="0"/>
                        <a:t>3 years</a:t>
                      </a:r>
                      <a:endParaRPr lang="en-CA" sz="2000" dirty="0"/>
                    </a:p>
                  </a:txBody>
                  <a:tcPr/>
                </a:tc>
                <a:extLst>
                  <a:ext uri="{0D108BD9-81ED-4DB2-BD59-A6C34878D82A}">
                    <a16:rowId xmlns:a16="http://schemas.microsoft.com/office/drawing/2014/main" val="30194069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CSC</a:t>
                      </a:r>
                      <a:endParaRPr lang="en-CA" sz="2000" dirty="0"/>
                    </a:p>
                  </a:txBody>
                  <a:tcPr/>
                </a:tc>
                <a:tc>
                  <a:txBody>
                    <a:bodyPr/>
                    <a:lstStyle/>
                    <a:p>
                      <a:r>
                        <a:rPr lang="en-US" sz="2000" dirty="0"/>
                        <a:t>Less 1 year</a:t>
                      </a:r>
                      <a:endParaRPr lang="en-CA" sz="2000" dirty="0"/>
                    </a:p>
                  </a:txBody>
                  <a:tcPr/>
                </a:tc>
                <a:extLst>
                  <a:ext uri="{0D108BD9-81ED-4DB2-BD59-A6C34878D82A}">
                    <a16:rowId xmlns:a16="http://schemas.microsoft.com/office/drawing/2014/main" val="22418877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DFO</a:t>
                      </a:r>
                      <a:endParaRPr lang="en-CA" sz="2000" dirty="0"/>
                    </a:p>
                  </a:txBody>
                  <a:tcPr/>
                </a:tc>
                <a:tc>
                  <a:txBody>
                    <a:bodyPr/>
                    <a:lstStyle/>
                    <a:p>
                      <a:r>
                        <a:rPr lang="en-US" sz="2000" dirty="0"/>
                        <a:t>CPM Team in 13 years</a:t>
                      </a:r>
                      <a:endParaRPr lang="en-CA" sz="2000" dirty="0"/>
                    </a:p>
                  </a:txBody>
                  <a:tcPr/>
                </a:tc>
                <a:extLst>
                  <a:ext uri="{0D108BD9-81ED-4DB2-BD59-A6C34878D82A}">
                    <a16:rowId xmlns:a16="http://schemas.microsoft.com/office/drawing/2014/main" val="35901849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EDC</a:t>
                      </a:r>
                      <a:endParaRPr lang="en-CA" sz="2000" dirty="0"/>
                    </a:p>
                  </a:txBody>
                  <a:tcPr/>
                </a:tc>
                <a:tc>
                  <a:txBody>
                    <a:bodyPr/>
                    <a:lstStyle/>
                    <a:p>
                      <a:r>
                        <a:rPr lang="en-US" sz="2000" dirty="0"/>
                        <a:t>6-7 years</a:t>
                      </a:r>
                      <a:endParaRPr lang="en-CA" sz="2000" dirty="0"/>
                    </a:p>
                  </a:txBody>
                  <a:tcPr/>
                </a:tc>
                <a:extLst>
                  <a:ext uri="{0D108BD9-81ED-4DB2-BD59-A6C34878D82A}">
                    <a16:rowId xmlns:a16="http://schemas.microsoft.com/office/drawing/2014/main" val="3098387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ESDC</a:t>
                      </a:r>
                      <a:endParaRPr lang="en-CA" sz="2000" dirty="0"/>
                    </a:p>
                  </a:txBody>
                  <a:tcPr/>
                </a:tc>
                <a:tc>
                  <a:txBody>
                    <a:bodyPr/>
                    <a:lstStyle/>
                    <a:p>
                      <a:r>
                        <a:rPr lang="en-US" sz="2000" dirty="0"/>
                        <a:t>12 years (6 years outside of IT)</a:t>
                      </a:r>
                      <a:endParaRPr lang="en-CA" sz="2000" dirty="0"/>
                    </a:p>
                  </a:txBody>
                  <a:tcPr/>
                </a:tc>
                <a:extLst>
                  <a:ext uri="{0D108BD9-81ED-4DB2-BD59-A6C34878D82A}">
                    <a16:rowId xmlns:a16="http://schemas.microsoft.com/office/drawing/2014/main" val="3490216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GAC</a:t>
                      </a:r>
                      <a:endParaRPr lang="en-CA" sz="2000" dirty="0"/>
                    </a:p>
                  </a:txBody>
                  <a:tcPr/>
                </a:tc>
                <a:tc>
                  <a:txBody>
                    <a:bodyPr/>
                    <a:lstStyle/>
                    <a:p>
                      <a:r>
                        <a:rPr lang="en-US" sz="2000" dirty="0"/>
                        <a:t>4 years</a:t>
                      </a:r>
                    </a:p>
                  </a:txBody>
                  <a:tcPr/>
                </a:tc>
                <a:extLst>
                  <a:ext uri="{0D108BD9-81ED-4DB2-BD59-A6C34878D82A}">
                    <a16:rowId xmlns:a16="http://schemas.microsoft.com/office/drawing/2014/main" val="427419172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PSPC</a:t>
                      </a:r>
                      <a:endParaRPr lang="en-CA" sz="2000" dirty="0"/>
                    </a:p>
                  </a:txBody>
                  <a:tcPr/>
                </a:tc>
                <a:tc>
                  <a:txBody>
                    <a:bodyPr/>
                    <a:lstStyle/>
                    <a:p>
                      <a:r>
                        <a:rPr lang="en-US" sz="2000" dirty="0"/>
                        <a:t>1 year (for unit)</a:t>
                      </a:r>
                    </a:p>
                  </a:txBody>
                  <a:tcPr/>
                </a:tc>
                <a:extLst>
                  <a:ext uri="{0D108BD9-81ED-4DB2-BD59-A6C34878D82A}">
                    <a16:rowId xmlns:a16="http://schemas.microsoft.com/office/drawing/2014/main" val="28531913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SSC</a:t>
                      </a:r>
                    </a:p>
                  </a:txBody>
                  <a:tcPr/>
                </a:tc>
                <a:tc>
                  <a:txBody>
                    <a:bodyPr/>
                    <a:lstStyle/>
                    <a:p>
                      <a:r>
                        <a:rPr lang="en-US" sz="2000" dirty="0"/>
                        <a:t>2 years</a:t>
                      </a:r>
                    </a:p>
                  </a:txBody>
                  <a:tcPr/>
                </a:tc>
                <a:extLst>
                  <a:ext uri="{0D108BD9-81ED-4DB2-BD59-A6C34878D82A}">
                    <a16:rowId xmlns:a16="http://schemas.microsoft.com/office/drawing/2014/main" val="500176018"/>
                  </a:ext>
                </a:extLst>
              </a:tr>
            </a:tbl>
          </a:graphicData>
        </a:graphic>
      </p:graphicFrame>
      <p:sp>
        <p:nvSpPr>
          <p:cNvPr id="5" name="Rectangle 4">
            <a:extLst>
              <a:ext uri="{FF2B5EF4-FFF2-40B4-BE49-F238E27FC236}">
                <a16:creationId xmlns:a16="http://schemas.microsoft.com/office/drawing/2014/main" id="{F6CCD4C9-772E-4F81-85BF-775FE7623CD0}"/>
              </a:ext>
            </a:extLst>
          </p:cNvPr>
          <p:cNvSpPr/>
          <p:nvPr/>
        </p:nvSpPr>
        <p:spPr>
          <a:xfrm>
            <a:off x="685800" y="1066800"/>
            <a:ext cx="11045952" cy="685710"/>
          </a:xfrm>
          <a:prstGeom prst="rect">
            <a:avLst/>
          </a:prstGeom>
          <a:gradFill>
            <a:gsLst>
              <a:gs pos="100000">
                <a:srgbClr val="5B8686"/>
              </a:gs>
              <a:gs pos="2000">
                <a:srgbClr val="2F54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a:r>
              <a:rPr lang="en-CA" sz="2400" b="1" dirty="0"/>
              <a:t>How long (# years) has your department had a “business architecture” unit(s)?</a:t>
            </a:r>
          </a:p>
        </p:txBody>
      </p:sp>
    </p:spTree>
    <p:extLst>
      <p:ext uri="{BB962C8B-B14F-4D97-AF65-F5344CB8AC3E}">
        <p14:creationId xmlns:p14="http://schemas.microsoft.com/office/powerpoint/2010/main" val="193603610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C295C1F5-AA66-4052-AB8D-F732FC7B7948}"/>
              </a:ext>
            </a:extLst>
          </p:cNvPr>
          <p:cNvGraphicFramePr>
            <a:graphicFrameLocks noGrp="1"/>
          </p:cNvGraphicFramePr>
          <p:nvPr>
            <p:ph idx="10"/>
            <p:extLst>
              <p:ext uri="{D42A27DB-BD31-4B8C-83A1-F6EECF244321}">
                <p14:modId xmlns:p14="http://schemas.microsoft.com/office/powerpoint/2010/main" val="2424928624"/>
              </p:ext>
            </p:extLst>
          </p:nvPr>
        </p:nvGraphicFramePr>
        <p:xfrm>
          <a:off x="685800" y="2232660"/>
          <a:ext cx="10972800" cy="2392680"/>
        </p:xfrm>
        <a:graphic>
          <a:graphicData uri="http://schemas.openxmlformats.org/drawingml/2006/table">
            <a:tbl>
              <a:tblPr bandRow="1">
                <a:tableStyleId>{5C22544A-7EE6-4342-B048-85BDC9FD1C3A}</a:tableStyleId>
              </a:tblPr>
              <a:tblGrid>
                <a:gridCol w="10210800">
                  <a:extLst>
                    <a:ext uri="{9D8B030D-6E8A-4147-A177-3AD203B41FA5}">
                      <a16:colId xmlns:a16="http://schemas.microsoft.com/office/drawing/2014/main" val="329946290"/>
                    </a:ext>
                  </a:extLst>
                </a:gridCol>
                <a:gridCol w="762000">
                  <a:extLst>
                    <a:ext uri="{9D8B030D-6E8A-4147-A177-3AD203B41FA5}">
                      <a16:colId xmlns:a16="http://schemas.microsoft.com/office/drawing/2014/main" val="3942872444"/>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a strategic transformation governance at the departmental level. There are frequent interactions with all business areas.</a:t>
                      </a:r>
                    </a:p>
                  </a:txBody>
                  <a:tcPr/>
                </a:tc>
                <a:tc>
                  <a:txBody>
                    <a:bodyPr/>
                    <a:lstStyle/>
                    <a:p>
                      <a:pPr algn="ctr"/>
                      <a:r>
                        <a:rPr lang="en-US" dirty="0"/>
                        <a:t>3</a:t>
                      </a:r>
                    </a:p>
                    <a:p>
                      <a:pPr algn="ctr"/>
                      <a:endParaRPr lang="en-CA" dirty="0"/>
                    </a:p>
                  </a:txBody>
                  <a:tcPr/>
                </a:tc>
                <a:extLst>
                  <a:ext uri="{0D108BD9-81ED-4DB2-BD59-A6C34878D82A}">
                    <a16:rowId xmlns:a16="http://schemas.microsoft.com/office/drawing/2014/main" val="1498465000"/>
                  </a:ext>
                </a:extLst>
              </a:tr>
              <a:tr h="370840">
                <a:tc>
                  <a:txBody>
                    <a:bodyPr/>
                    <a:lstStyle/>
                    <a:p>
                      <a:r>
                        <a:rPr lang="en-CA" dirty="0"/>
                        <a:t>a strategic transformation governance at the departmental level. There are frequent interactions with some business areas.</a:t>
                      </a:r>
                    </a:p>
                  </a:txBody>
                  <a:tcPr/>
                </a:tc>
                <a:tc>
                  <a:txBody>
                    <a:bodyPr/>
                    <a:lstStyle/>
                    <a:p>
                      <a:pPr algn="ctr"/>
                      <a:r>
                        <a:rPr lang="en-US" dirty="0"/>
                        <a:t>1</a:t>
                      </a:r>
                      <a:endParaRPr lang="en-CA" dirty="0"/>
                    </a:p>
                  </a:txBody>
                  <a:tcPr/>
                </a:tc>
                <a:extLst>
                  <a:ext uri="{0D108BD9-81ED-4DB2-BD59-A6C34878D82A}">
                    <a16:rowId xmlns:a16="http://schemas.microsoft.com/office/drawing/2014/main" val="1519964785"/>
                  </a:ext>
                </a:extLst>
              </a:tr>
              <a:tr h="370840">
                <a:tc>
                  <a:txBody>
                    <a:bodyPr/>
                    <a:lstStyle/>
                    <a:p>
                      <a:r>
                        <a:rPr lang="en-CA" dirty="0"/>
                        <a:t>the IT branch/unit. There are frequent interactions with all business areas.</a:t>
                      </a:r>
                    </a:p>
                  </a:txBody>
                  <a:tcPr/>
                </a:tc>
                <a:tc>
                  <a:txBody>
                    <a:bodyPr/>
                    <a:lstStyle/>
                    <a:p>
                      <a:pPr algn="ctr"/>
                      <a:r>
                        <a:rPr lang="en-US" dirty="0"/>
                        <a:t>2</a:t>
                      </a:r>
                      <a:endParaRPr lang="en-CA" dirty="0"/>
                    </a:p>
                  </a:txBody>
                  <a:tcPr/>
                </a:tc>
                <a:extLst>
                  <a:ext uri="{0D108BD9-81ED-4DB2-BD59-A6C34878D82A}">
                    <a16:rowId xmlns:a16="http://schemas.microsoft.com/office/drawing/2014/main" val="1235213132"/>
                  </a:ext>
                </a:extLst>
              </a:tr>
              <a:tr h="370840">
                <a:tc>
                  <a:txBody>
                    <a:bodyPr/>
                    <a:lstStyle/>
                    <a:p>
                      <a:r>
                        <a:rPr lang="en-CA" dirty="0"/>
                        <a:t>the IT branch/unit. There are frequent interactions with some business areas.</a:t>
                      </a:r>
                    </a:p>
                  </a:txBody>
                  <a:tcPr/>
                </a:tc>
                <a:tc>
                  <a:txBody>
                    <a:bodyPr/>
                    <a:lstStyle/>
                    <a:p>
                      <a:pPr algn="ctr"/>
                      <a:r>
                        <a:rPr lang="en-US" b="1" dirty="0"/>
                        <a:t>6</a:t>
                      </a:r>
                      <a:endParaRPr lang="en-CA" b="1" dirty="0"/>
                    </a:p>
                  </a:txBody>
                  <a:tcPr/>
                </a:tc>
                <a:extLst>
                  <a:ext uri="{0D108BD9-81ED-4DB2-BD59-A6C34878D82A}">
                    <a16:rowId xmlns:a16="http://schemas.microsoft.com/office/drawing/2014/main" val="4234679336"/>
                  </a:ext>
                </a:extLst>
              </a:tr>
              <a:tr h="370840">
                <a:tc>
                  <a:txBody>
                    <a:bodyPr/>
                    <a:lstStyle/>
                    <a:p>
                      <a:r>
                        <a:rPr lang="en-CA" dirty="0"/>
                        <a:t>the IT branch/unit. There is rarely interaction with other business areas.</a:t>
                      </a:r>
                    </a:p>
                  </a:txBody>
                  <a:tcPr/>
                </a:tc>
                <a:tc>
                  <a:txBody>
                    <a:bodyPr/>
                    <a:lstStyle/>
                    <a:p>
                      <a:pPr algn="ctr"/>
                      <a:r>
                        <a:rPr lang="en-US" dirty="0"/>
                        <a:t>0</a:t>
                      </a:r>
                      <a:endParaRPr lang="en-CA" dirty="0"/>
                    </a:p>
                  </a:txBody>
                  <a:tcPr/>
                </a:tc>
                <a:extLst>
                  <a:ext uri="{0D108BD9-81ED-4DB2-BD59-A6C34878D82A}">
                    <a16:rowId xmlns:a16="http://schemas.microsoft.com/office/drawing/2014/main" val="2492720518"/>
                  </a:ext>
                </a:extLst>
              </a:tr>
            </a:tbl>
          </a:graphicData>
        </a:graphic>
      </p:graphicFrame>
      <p:sp>
        <p:nvSpPr>
          <p:cNvPr id="2" name="Title 1">
            <a:extLst>
              <a:ext uri="{FF2B5EF4-FFF2-40B4-BE49-F238E27FC236}">
                <a16:creationId xmlns:a16="http://schemas.microsoft.com/office/drawing/2014/main" id="{2E882459-27F8-43B0-9878-F53DFA14E50B}"/>
              </a:ext>
            </a:extLst>
          </p:cNvPr>
          <p:cNvSpPr>
            <a:spLocks noGrp="1"/>
          </p:cNvSpPr>
          <p:nvPr>
            <p:ph type="title"/>
          </p:nvPr>
        </p:nvSpPr>
        <p:spPr>
          <a:xfrm>
            <a:off x="609600" y="76200"/>
            <a:ext cx="7243976" cy="700138"/>
          </a:xfrm>
        </p:spPr>
        <p:txBody>
          <a:bodyPr>
            <a:normAutofit/>
          </a:bodyPr>
          <a:lstStyle/>
          <a:p>
            <a:r>
              <a:rPr lang="en-CA" b="1" dirty="0"/>
              <a:t>Question 4</a:t>
            </a:r>
            <a:endParaRPr lang="en-CA" dirty="0"/>
          </a:p>
        </p:txBody>
      </p:sp>
      <p:sp>
        <p:nvSpPr>
          <p:cNvPr id="5" name="Rectangle 4">
            <a:extLst>
              <a:ext uri="{FF2B5EF4-FFF2-40B4-BE49-F238E27FC236}">
                <a16:creationId xmlns:a16="http://schemas.microsoft.com/office/drawing/2014/main" id="{66C28506-7F91-4552-8C83-A679811985C3}"/>
              </a:ext>
            </a:extLst>
          </p:cNvPr>
          <p:cNvSpPr/>
          <p:nvPr/>
        </p:nvSpPr>
        <p:spPr>
          <a:xfrm>
            <a:off x="685800" y="1066800"/>
            <a:ext cx="11045952" cy="685710"/>
          </a:xfrm>
          <a:prstGeom prst="rect">
            <a:avLst/>
          </a:prstGeom>
          <a:gradFill>
            <a:gsLst>
              <a:gs pos="100000">
                <a:srgbClr val="5B8686"/>
              </a:gs>
              <a:gs pos="2000">
                <a:srgbClr val="2F54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a:r>
              <a:rPr lang="en-CA" sz="2400" b="1" dirty="0"/>
              <a:t>What is the scope of your business architecture practice within your department? </a:t>
            </a:r>
            <a:r>
              <a:rPr lang="en-CA" sz="1000" dirty="0"/>
              <a:t>Please select one</a:t>
            </a:r>
            <a:endParaRPr lang="en-CA" sz="2400" b="1" dirty="0"/>
          </a:p>
        </p:txBody>
      </p:sp>
    </p:spTree>
    <p:extLst>
      <p:ext uri="{BB962C8B-B14F-4D97-AF65-F5344CB8AC3E}">
        <p14:creationId xmlns:p14="http://schemas.microsoft.com/office/powerpoint/2010/main" val="37230396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9B9EA12-0A5D-40BA-BB12-336AA5DCAAAB}"/>
              </a:ext>
            </a:extLst>
          </p:cNvPr>
          <p:cNvGraphicFramePr>
            <a:graphicFrameLocks noGrp="1"/>
          </p:cNvGraphicFramePr>
          <p:nvPr>
            <p:ph idx="10"/>
            <p:extLst>
              <p:ext uri="{D42A27DB-BD31-4B8C-83A1-F6EECF244321}">
                <p14:modId xmlns:p14="http://schemas.microsoft.com/office/powerpoint/2010/main" val="796806399"/>
              </p:ext>
            </p:extLst>
          </p:nvPr>
        </p:nvGraphicFramePr>
        <p:xfrm>
          <a:off x="609600" y="2057400"/>
          <a:ext cx="11049000" cy="4450080"/>
        </p:xfrm>
        <a:graphic>
          <a:graphicData uri="http://schemas.openxmlformats.org/drawingml/2006/table">
            <a:tbl>
              <a:tblPr bandRow="1">
                <a:tableStyleId>{5C22544A-7EE6-4342-B048-85BDC9FD1C3A}</a:tableStyleId>
              </a:tblPr>
              <a:tblGrid>
                <a:gridCol w="10270901">
                  <a:extLst>
                    <a:ext uri="{9D8B030D-6E8A-4147-A177-3AD203B41FA5}">
                      <a16:colId xmlns:a16="http://schemas.microsoft.com/office/drawing/2014/main" val="2421142336"/>
                    </a:ext>
                  </a:extLst>
                </a:gridCol>
                <a:gridCol w="778099">
                  <a:extLst>
                    <a:ext uri="{9D8B030D-6E8A-4147-A177-3AD203B41FA5}">
                      <a16:colId xmlns:a16="http://schemas.microsoft.com/office/drawing/2014/main" val="1163325141"/>
                    </a:ext>
                  </a:extLst>
                </a:gridCol>
              </a:tblGrid>
              <a:tr h="370840">
                <a:tc>
                  <a:txBody>
                    <a:bodyPr/>
                    <a:lstStyle/>
                    <a:p>
                      <a:r>
                        <a:rPr lang="en-CA" dirty="0"/>
                        <a:t>Initiative / Roadmap / Program / Portfolio / Project Mapping</a:t>
                      </a:r>
                    </a:p>
                  </a:txBody>
                  <a:tcPr/>
                </a:tc>
                <a:tc>
                  <a:txBody>
                    <a:bodyPr/>
                    <a:lstStyle/>
                    <a:p>
                      <a:pPr algn="ctr"/>
                      <a:r>
                        <a:rPr lang="en-US" dirty="0"/>
                        <a:t>10</a:t>
                      </a:r>
                      <a:endParaRPr lang="en-CA" dirty="0"/>
                    </a:p>
                  </a:txBody>
                  <a:tcPr/>
                </a:tc>
                <a:extLst>
                  <a:ext uri="{0D108BD9-81ED-4DB2-BD59-A6C34878D82A}">
                    <a16:rowId xmlns:a16="http://schemas.microsoft.com/office/drawing/2014/main" val="3422066954"/>
                  </a:ext>
                </a:extLst>
              </a:tr>
              <a:tr h="370840">
                <a:tc>
                  <a:txBody>
                    <a:bodyPr/>
                    <a:lstStyle/>
                    <a:p>
                      <a:r>
                        <a:rPr lang="en-CA" dirty="0"/>
                        <a:t>Business Strategies (Goals) / Tactics (Objectives) / Business Motivation Model</a:t>
                      </a:r>
                    </a:p>
                  </a:txBody>
                  <a:tcPr/>
                </a:tc>
                <a:tc>
                  <a:txBody>
                    <a:bodyPr/>
                    <a:lstStyle/>
                    <a:p>
                      <a:pPr algn="ctr"/>
                      <a:r>
                        <a:rPr lang="en-US" dirty="0"/>
                        <a:t>9</a:t>
                      </a:r>
                      <a:endParaRPr lang="en-CA" dirty="0"/>
                    </a:p>
                  </a:txBody>
                  <a:tcPr/>
                </a:tc>
                <a:extLst>
                  <a:ext uri="{0D108BD9-81ED-4DB2-BD59-A6C34878D82A}">
                    <a16:rowId xmlns:a16="http://schemas.microsoft.com/office/drawing/2014/main" val="4088142585"/>
                  </a:ext>
                </a:extLst>
              </a:tr>
              <a:tr h="370840">
                <a:tc>
                  <a:txBody>
                    <a:bodyPr/>
                    <a:lstStyle/>
                    <a:p>
                      <a:r>
                        <a:rPr lang="en-CA" dirty="0"/>
                        <a:t>Organization Mapping</a:t>
                      </a:r>
                    </a:p>
                  </a:txBody>
                  <a:tcPr/>
                </a:tc>
                <a:tc>
                  <a:txBody>
                    <a:bodyPr/>
                    <a:lstStyle/>
                    <a:p>
                      <a:pPr algn="ctr"/>
                      <a:r>
                        <a:rPr lang="en-US" dirty="0"/>
                        <a:t>8</a:t>
                      </a:r>
                      <a:endParaRPr lang="en-CA" dirty="0"/>
                    </a:p>
                  </a:txBody>
                  <a:tcPr/>
                </a:tc>
                <a:extLst>
                  <a:ext uri="{0D108BD9-81ED-4DB2-BD59-A6C34878D82A}">
                    <a16:rowId xmlns:a16="http://schemas.microsoft.com/office/drawing/2014/main" val="930614613"/>
                  </a:ext>
                </a:extLst>
              </a:tr>
              <a:tr h="370840">
                <a:tc>
                  <a:txBody>
                    <a:bodyPr/>
                    <a:lstStyle/>
                    <a:p>
                      <a:r>
                        <a:rPr lang="en-CA" b="1" dirty="0"/>
                        <a:t>GC Business Capability Mapping</a:t>
                      </a:r>
                    </a:p>
                  </a:txBody>
                  <a:tcPr/>
                </a:tc>
                <a:tc>
                  <a:txBody>
                    <a:bodyPr/>
                    <a:lstStyle/>
                    <a:p>
                      <a:pPr algn="ctr"/>
                      <a:r>
                        <a:rPr lang="en-US" b="1" dirty="0"/>
                        <a:t>7</a:t>
                      </a:r>
                    </a:p>
                  </a:txBody>
                  <a:tcPr/>
                </a:tc>
                <a:extLst>
                  <a:ext uri="{0D108BD9-81ED-4DB2-BD59-A6C34878D82A}">
                    <a16:rowId xmlns:a16="http://schemas.microsoft.com/office/drawing/2014/main" val="3288182267"/>
                  </a:ext>
                </a:extLst>
              </a:tr>
              <a:tr h="370840">
                <a:tc>
                  <a:txBody>
                    <a:bodyPr/>
                    <a:lstStyle/>
                    <a:p>
                      <a:r>
                        <a:rPr lang="en-CA" dirty="0"/>
                        <a:t>GC Policy Mapping</a:t>
                      </a:r>
                    </a:p>
                  </a:txBody>
                  <a:tcPr/>
                </a:tc>
                <a:tc>
                  <a:txBody>
                    <a:bodyPr/>
                    <a:lstStyle/>
                    <a:p>
                      <a:pPr algn="ctr"/>
                      <a:r>
                        <a:rPr lang="en-US" dirty="0"/>
                        <a:t>7</a:t>
                      </a:r>
                      <a:endParaRPr lang="en-CA" dirty="0"/>
                    </a:p>
                  </a:txBody>
                  <a:tcPr/>
                </a:tc>
                <a:extLst>
                  <a:ext uri="{0D108BD9-81ED-4DB2-BD59-A6C34878D82A}">
                    <a16:rowId xmlns:a16="http://schemas.microsoft.com/office/drawing/2014/main" val="2276386634"/>
                  </a:ext>
                </a:extLst>
              </a:tr>
              <a:tr h="370840">
                <a:tc>
                  <a:txBody>
                    <a:bodyPr/>
                    <a:lstStyle/>
                    <a:p>
                      <a:r>
                        <a:rPr lang="en-CA" dirty="0"/>
                        <a:t>Value Propositions / Products / Services</a:t>
                      </a:r>
                    </a:p>
                  </a:txBody>
                  <a:tcPr/>
                </a:tc>
                <a:tc>
                  <a:txBody>
                    <a:bodyPr/>
                    <a:lstStyle/>
                    <a:p>
                      <a:pPr algn="ctr"/>
                      <a:r>
                        <a:rPr lang="en-US" dirty="0"/>
                        <a:t>7</a:t>
                      </a:r>
                      <a:endParaRPr lang="en-CA" dirty="0"/>
                    </a:p>
                  </a:txBody>
                  <a:tcPr/>
                </a:tc>
                <a:extLst>
                  <a:ext uri="{0D108BD9-81ED-4DB2-BD59-A6C34878D82A}">
                    <a16:rowId xmlns:a16="http://schemas.microsoft.com/office/drawing/2014/main" val="1456798296"/>
                  </a:ext>
                </a:extLst>
              </a:tr>
              <a:tr h="370840">
                <a:tc>
                  <a:txBody>
                    <a:bodyPr/>
                    <a:lstStyle/>
                    <a:p>
                      <a:r>
                        <a:rPr lang="en-CA" dirty="0"/>
                        <a:t>Department Business Capability Mapping</a:t>
                      </a:r>
                    </a:p>
                  </a:txBody>
                  <a:tcPr/>
                </a:tc>
                <a:tc>
                  <a:txBody>
                    <a:bodyPr/>
                    <a:lstStyle/>
                    <a:p>
                      <a:pPr algn="ctr"/>
                      <a:r>
                        <a:rPr lang="en-US" dirty="0"/>
                        <a:t>6</a:t>
                      </a:r>
                      <a:endParaRPr lang="en-CA" dirty="0"/>
                    </a:p>
                  </a:txBody>
                  <a:tcPr/>
                </a:tc>
                <a:extLst>
                  <a:ext uri="{0D108BD9-81ED-4DB2-BD59-A6C34878D82A}">
                    <a16:rowId xmlns:a16="http://schemas.microsoft.com/office/drawing/2014/main" val="3266275434"/>
                  </a:ext>
                </a:extLst>
              </a:tr>
              <a:tr h="370840">
                <a:tc>
                  <a:txBody>
                    <a:bodyPr/>
                    <a:lstStyle/>
                    <a:p>
                      <a:r>
                        <a:rPr lang="en-CA" dirty="0"/>
                        <a:t>Business Model Canvas</a:t>
                      </a:r>
                    </a:p>
                  </a:txBody>
                  <a:tcPr/>
                </a:tc>
                <a:tc>
                  <a:txBody>
                    <a:bodyPr/>
                    <a:lstStyle/>
                    <a:p>
                      <a:pPr algn="ctr"/>
                      <a:r>
                        <a:rPr lang="en-US" dirty="0"/>
                        <a:t>6</a:t>
                      </a:r>
                      <a:endParaRPr lang="en-CA" dirty="0"/>
                    </a:p>
                  </a:txBody>
                  <a:tcPr/>
                </a:tc>
                <a:extLst>
                  <a:ext uri="{0D108BD9-81ED-4DB2-BD59-A6C34878D82A}">
                    <a16:rowId xmlns:a16="http://schemas.microsoft.com/office/drawing/2014/main" val="2392643754"/>
                  </a:ext>
                </a:extLst>
              </a:tr>
              <a:tr h="370840">
                <a:tc>
                  <a:txBody>
                    <a:bodyPr/>
                    <a:lstStyle/>
                    <a:p>
                      <a:r>
                        <a:rPr lang="en-CA" dirty="0"/>
                        <a:t>Functional Business Capability Mapping (example Finance BCM, Real Property BCM)</a:t>
                      </a:r>
                    </a:p>
                  </a:txBody>
                  <a:tcPr/>
                </a:tc>
                <a:tc>
                  <a:txBody>
                    <a:bodyPr/>
                    <a:lstStyle/>
                    <a:p>
                      <a:pPr algn="ctr"/>
                      <a:r>
                        <a:rPr lang="en-US" dirty="0"/>
                        <a:t>5</a:t>
                      </a:r>
                      <a:endParaRPr lang="en-CA" dirty="0"/>
                    </a:p>
                  </a:txBody>
                  <a:tcPr/>
                </a:tc>
                <a:extLst>
                  <a:ext uri="{0D108BD9-81ED-4DB2-BD59-A6C34878D82A}">
                    <a16:rowId xmlns:a16="http://schemas.microsoft.com/office/drawing/2014/main" val="3059250397"/>
                  </a:ext>
                </a:extLst>
              </a:tr>
              <a:tr h="370840">
                <a:tc>
                  <a:txBody>
                    <a:bodyPr/>
                    <a:lstStyle/>
                    <a:p>
                      <a:r>
                        <a:rPr lang="en-CA" dirty="0"/>
                        <a:t>Department Policy Mapping</a:t>
                      </a:r>
                    </a:p>
                  </a:txBody>
                  <a:tcPr/>
                </a:tc>
                <a:tc>
                  <a:txBody>
                    <a:bodyPr/>
                    <a:lstStyle/>
                    <a:p>
                      <a:pPr algn="ctr"/>
                      <a:r>
                        <a:rPr lang="en-US" dirty="0"/>
                        <a:t>5</a:t>
                      </a:r>
                      <a:endParaRPr lang="en-CA" dirty="0"/>
                    </a:p>
                  </a:txBody>
                  <a:tcPr/>
                </a:tc>
                <a:extLst>
                  <a:ext uri="{0D108BD9-81ED-4DB2-BD59-A6C34878D82A}">
                    <a16:rowId xmlns:a16="http://schemas.microsoft.com/office/drawing/2014/main" val="2731080285"/>
                  </a:ext>
                </a:extLst>
              </a:tr>
              <a:tr h="370840">
                <a:tc>
                  <a:txBody>
                    <a:bodyPr/>
                    <a:lstStyle/>
                    <a:p>
                      <a:r>
                        <a:rPr lang="en-CA" dirty="0"/>
                        <a:t>Value Streams / Customer Journey Mapping</a:t>
                      </a:r>
                    </a:p>
                  </a:txBody>
                  <a:tcPr/>
                </a:tc>
                <a:tc>
                  <a:txBody>
                    <a:bodyPr/>
                    <a:lstStyle/>
                    <a:p>
                      <a:pPr algn="ctr"/>
                      <a:r>
                        <a:rPr lang="en-US" dirty="0"/>
                        <a:t>5</a:t>
                      </a:r>
                      <a:endParaRPr lang="en-CA" dirty="0"/>
                    </a:p>
                  </a:txBody>
                  <a:tcPr/>
                </a:tc>
                <a:extLst>
                  <a:ext uri="{0D108BD9-81ED-4DB2-BD59-A6C34878D82A}">
                    <a16:rowId xmlns:a16="http://schemas.microsoft.com/office/drawing/2014/main" val="977326853"/>
                  </a:ext>
                </a:extLst>
              </a:tr>
              <a:tr h="370840">
                <a:tc>
                  <a:txBody>
                    <a:bodyPr/>
                    <a:lstStyle/>
                    <a:p>
                      <a:r>
                        <a:rPr lang="en-CA" dirty="0"/>
                        <a:t>Information Mapping</a:t>
                      </a:r>
                    </a:p>
                  </a:txBody>
                  <a:tcPr/>
                </a:tc>
                <a:tc>
                  <a:txBody>
                    <a:bodyPr/>
                    <a:lstStyle/>
                    <a:p>
                      <a:pPr algn="ctr"/>
                      <a:r>
                        <a:rPr lang="en-US" dirty="0"/>
                        <a:t>5</a:t>
                      </a:r>
                      <a:endParaRPr lang="en-CA" dirty="0"/>
                    </a:p>
                  </a:txBody>
                  <a:tcPr/>
                </a:tc>
                <a:extLst>
                  <a:ext uri="{0D108BD9-81ED-4DB2-BD59-A6C34878D82A}">
                    <a16:rowId xmlns:a16="http://schemas.microsoft.com/office/drawing/2014/main" val="1618119776"/>
                  </a:ext>
                </a:extLst>
              </a:tr>
            </a:tbl>
          </a:graphicData>
        </a:graphic>
      </p:graphicFrame>
      <p:sp>
        <p:nvSpPr>
          <p:cNvPr id="2" name="Title 1">
            <a:extLst>
              <a:ext uri="{FF2B5EF4-FFF2-40B4-BE49-F238E27FC236}">
                <a16:creationId xmlns:a16="http://schemas.microsoft.com/office/drawing/2014/main" id="{75045591-AD37-450F-B6A6-B57BCEE03EF8}"/>
              </a:ext>
            </a:extLst>
          </p:cNvPr>
          <p:cNvSpPr>
            <a:spLocks noGrp="1"/>
          </p:cNvSpPr>
          <p:nvPr>
            <p:ph type="title"/>
          </p:nvPr>
        </p:nvSpPr>
        <p:spPr>
          <a:xfrm>
            <a:off x="609600" y="97881"/>
            <a:ext cx="7243976" cy="623848"/>
          </a:xfrm>
        </p:spPr>
        <p:txBody>
          <a:bodyPr>
            <a:normAutofit/>
          </a:bodyPr>
          <a:lstStyle/>
          <a:p>
            <a:r>
              <a:rPr lang="en-CA" b="1" dirty="0"/>
              <a:t>Question 5</a:t>
            </a:r>
            <a:endParaRPr lang="en-CA" dirty="0"/>
          </a:p>
        </p:txBody>
      </p:sp>
      <p:sp>
        <p:nvSpPr>
          <p:cNvPr id="5" name="Rectangle 4">
            <a:extLst>
              <a:ext uri="{FF2B5EF4-FFF2-40B4-BE49-F238E27FC236}">
                <a16:creationId xmlns:a16="http://schemas.microsoft.com/office/drawing/2014/main" id="{A5899F49-EAEB-421E-9989-8CBEB5EF30D7}"/>
              </a:ext>
            </a:extLst>
          </p:cNvPr>
          <p:cNvSpPr/>
          <p:nvPr/>
        </p:nvSpPr>
        <p:spPr>
          <a:xfrm>
            <a:off x="609600" y="1046709"/>
            <a:ext cx="11045952" cy="685710"/>
          </a:xfrm>
          <a:prstGeom prst="rect">
            <a:avLst/>
          </a:prstGeom>
          <a:gradFill>
            <a:gsLst>
              <a:gs pos="100000">
                <a:srgbClr val="5B8686"/>
              </a:gs>
              <a:gs pos="2000">
                <a:srgbClr val="2F54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a:r>
              <a:rPr lang="en-CA" sz="2400" b="1" dirty="0"/>
              <a:t>What business architecture concepts are used within your enterprise architecture practice.</a:t>
            </a:r>
          </a:p>
        </p:txBody>
      </p:sp>
    </p:spTree>
    <p:extLst>
      <p:ext uri="{BB962C8B-B14F-4D97-AF65-F5344CB8AC3E}">
        <p14:creationId xmlns:p14="http://schemas.microsoft.com/office/powerpoint/2010/main" val="137751455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9B9EA12-0A5D-40BA-BB12-336AA5DCAAAB}"/>
              </a:ext>
            </a:extLst>
          </p:cNvPr>
          <p:cNvGraphicFramePr>
            <a:graphicFrameLocks noGrp="1"/>
          </p:cNvGraphicFramePr>
          <p:nvPr>
            <p:ph idx="10"/>
            <p:extLst>
              <p:ext uri="{D42A27DB-BD31-4B8C-83A1-F6EECF244321}">
                <p14:modId xmlns:p14="http://schemas.microsoft.com/office/powerpoint/2010/main" val="2561602372"/>
              </p:ext>
            </p:extLst>
          </p:nvPr>
        </p:nvGraphicFramePr>
        <p:xfrm>
          <a:off x="1047750" y="2208191"/>
          <a:ext cx="10096500" cy="3618332"/>
        </p:xfrm>
        <a:graphic>
          <a:graphicData uri="http://schemas.openxmlformats.org/drawingml/2006/table">
            <a:tbl>
              <a:tblPr firstRow="1" bandRow="1">
                <a:tableStyleId>{5C22544A-7EE6-4342-B048-85BDC9FD1C3A}</a:tableStyleId>
              </a:tblPr>
              <a:tblGrid>
                <a:gridCol w="10096500">
                  <a:extLst>
                    <a:ext uri="{9D8B030D-6E8A-4147-A177-3AD203B41FA5}">
                      <a16:colId xmlns:a16="http://schemas.microsoft.com/office/drawing/2014/main" val="2421142336"/>
                    </a:ext>
                  </a:extLst>
                </a:gridCol>
              </a:tblGrid>
              <a:tr h="382255">
                <a:tc>
                  <a:txBody>
                    <a:bodyPr/>
                    <a:lstStyle/>
                    <a:p>
                      <a:r>
                        <a:rPr lang="en-US" dirty="0"/>
                        <a:t>Other</a:t>
                      </a:r>
                      <a:endParaRPr lang="en-CA" dirty="0"/>
                    </a:p>
                  </a:txBody>
                  <a:tcPr/>
                </a:tc>
                <a:extLst>
                  <a:ext uri="{0D108BD9-81ED-4DB2-BD59-A6C34878D82A}">
                    <a16:rowId xmlns:a16="http://schemas.microsoft.com/office/drawing/2014/main" val="3422066954"/>
                  </a:ext>
                </a:extLst>
              </a:tr>
              <a:tr h="942547">
                <a:tc>
                  <a:txBody>
                    <a:bodyPr/>
                    <a:lstStyle/>
                    <a:p>
                      <a:r>
                        <a:rPr lang="en-CA" b="0" dirty="0"/>
                        <a:t>Architecture traceability (not just mapping the different elements, but connecting them together; we also work on application architecture and solution architecture within my team. </a:t>
                      </a:r>
                    </a:p>
                  </a:txBody>
                  <a:tcPr/>
                </a:tc>
                <a:extLst>
                  <a:ext uri="{0D108BD9-81ED-4DB2-BD59-A6C34878D82A}">
                    <a16:rowId xmlns:a16="http://schemas.microsoft.com/office/drawing/2014/main" val="930614613"/>
                  </a:ext>
                </a:extLst>
              </a:tr>
              <a:tr h="382255">
                <a:tc>
                  <a:txBody>
                    <a:bodyPr/>
                    <a:lstStyle/>
                    <a:p>
                      <a:r>
                        <a:rPr lang="en-CA" dirty="0"/>
                        <a:t>business data model</a:t>
                      </a:r>
                      <a:endParaRPr lang="en-CA" b="0" dirty="0"/>
                    </a:p>
                  </a:txBody>
                  <a:tcPr/>
                </a:tc>
                <a:extLst>
                  <a:ext uri="{0D108BD9-81ED-4DB2-BD59-A6C34878D82A}">
                    <a16:rowId xmlns:a16="http://schemas.microsoft.com/office/drawing/2014/main" val="3288182267"/>
                  </a:ext>
                </a:extLst>
              </a:tr>
              <a:tr h="382255">
                <a:tc>
                  <a:txBody>
                    <a:bodyPr/>
                    <a:lstStyle/>
                    <a:p>
                      <a:r>
                        <a:rPr lang="en-CA" dirty="0"/>
                        <a:t>business services + related canvas</a:t>
                      </a:r>
                    </a:p>
                  </a:txBody>
                  <a:tcPr/>
                </a:tc>
                <a:extLst>
                  <a:ext uri="{0D108BD9-81ED-4DB2-BD59-A6C34878D82A}">
                    <a16:rowId xmlns:a16="http://schemas.microsoft.com/office/drawing/2014/main" val="2276386634"/>
                  </a:ext>
                </a:extLst>
              </a:tr>
              <a:tr h="382255">
                <a:tc>
                  <a:txBody>
                    <a:bodyPr/>
                    <a:lstStyle/>
                    <a:p>
                      <a:r>
                        <a:rPr lang="en-CA" dirty="0"/>
                        <a:t>Departmental Programs + KPIs</a:t>
                      </a:r>
                    </a:p>
                  </a:txBody>
                  <a:tcPr/>
                </a:tc>
                <a:extLst>
                  <a:ext uri="{0D108BD9-81ED-4DB2-BD59-A6C34878D82A}">
                    <a16:rowId xmlns:a16="http://schemas.microsoft.com/office/drawing/2014/main" val="1456798296"/>
                  </a:ext>
                </a:extLst>
              </a:tr>
              <a:tr h="3822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Business Process and Mapping to Solution Components </a:t>
                      </a:r>
                    </a:p>
                  </a:txBody>
                  <a:tcPr/>
                </a:tc>
                <a:extLst>
                  <a:ext uri="{0D108BD9-81ED-4DB2-BD59-A6C34878D82A}">
                    <a16:rowId xmlns:a16="http://schemas.microsoft.com/office/drawing/2014/main" val="1006822037"/>
                  </a:ext>
                </a:extLst>
              </a:tr>
              <a:tr h="382255">
                <a:tc>
                  <a:txBody>
                    <a:bodyPr/>
                    <a:lstStyle/>
                    <a:p>
                      <a:r>
                        <a:rPr lang="en-CA" dirty="0"/>
                        <a:t>business architecture metamodel</a:t>
                      </a:r>
                    </a:p>
                  </a:txBody>
                  <a:tcPr/>
                </a:tc>
                <a:extLst>
                  <a:ext uri="{0D108BD9-81ED-4DB2-BD59-A6C34878D82A}">
                    <a16:rowId xmlns:a16="http://schemas.microsoft.com/office/drawing/2014/main" val="44153143"/>
                  </a:ext>
                </a:extLst>
              </a:tr>
              <a:tr h="382255">
                <a:tc>
                  <a:txBody>
                    <a:bodyPr/>
                    <a:lstStyle/>
                    <a:p>
                      <a:r>
                        <a:rPr lang="en-CA" dirty="0"/>
                        <a:t>program service alignment model</a:t>
                      </a:r>
                    </a:p>
                  </a:txBody>
                  <a:tcPr/>
                </a:tc>
                <a:extLst>
                  <a:ext uri="{0D108BD9-81ED-4DB2-BD59-A6C34878D82A}">
                    <a16:rowId xmlns:a16="http://schemas.microsoft.com/office/drawing/2014/main" val="1377363134"/>
                  </a:ext>
                </a:extLst>
              </a:tr>
            </a:tbl>
          </a:graphicData>
        </a:graphic>
      </p:graphicFrame>
      <p:sp>
        <p:nvSpPr>
          <p:cNvPr id="2" name="Title 1">
            <a:extLst>
              <a:ext uri="{FF2B5EF4-FFF2-40B4-BE49-F238E27FC236}">
                <a16:creationId xmlns:a16="http://schemas.microsoft.com/office/drawing/2014/main" id="{75045591-AD37-450F-B6A6-B57BCEE03EF8}"/>
              </a:ext>
            </a:extLst>
          </p:cNvPr>
          <p:cNvSpPr>
            <a:spLocks noGrp="1"/>
          </p:cNvSpPr>
          <p:nvPr>
            <p:ph type="title"/>
          </p:nvPr>
        </p:nvSpPr>
        <p:spPr>
          <a:xfrm>
            <a:off x="581297" y="53377"/>
            <a:ext cx="7243976" cy="685710"/>
          </a:xfrm>
        </p:spPr>
        <p:txBody>
          <a:bodyPr>
            <a:normAutofit/>
          </a:bodyPr>
          <a:lstStyle/>
          <a:p>
            <a:r>
              <a:rPr lang="en-CA" b="1" dirty="0"/>
              <a:t>Question 5</a:t>
            </a:r>
          </a:p>
        </p:txBody>
      </p:sp>
      <p:graphicFrame>
        <p:nvGraphicFramePr>
          <p:cNvPr id="3" name="Table 4">
            <a:extLst>
              <a:ext uri="{FF2B5EF4-FFF2-40B4-BE49-F238E27FC236}">
                <a16:creationId xmlns:a16="http://schemas.microsoft.com/office/drawing/2014/main" id="{A9746A0C-98F8-4FB9-90ED-3E9C1CA3DDB3}"/>
              </a:ext>
            </a:extLst>
          </p:cNvPr>
          <p:cNvGraphicFramePr>
            <a:graphicFrameLocks noGrp="1"/>
          </p:cNvGraphicFramePr>
          <p:nvPr>
            <p:extLst>
              <p:ext uri="{D42A27DB-BD31-4B8C-83A1-F6EECF244321}">
                <p14:modId xmlns:p14="http://schemas.microsoft.com/office/powerpoint/2010/main" val="2277392491"/>
              </p:ext>
            </p:extLst>
          </p:nvPr>
        </p:nvGraphicFramePr>
        <p:xfrm>
          <a:off x="6931742" y="3241040"/>
          <a:ext cx="4849762" cy="3235960"/>
        </p:xfrm>
        <a:graphic>
          <a:graphicData uri="http://schemas.openxmlformats.org/drawingml/2006/table">
            <a:tbl>
              <a:tblPr firstRow="1" bandRow="1">
                <a:tableStyleId>{5C22544A-7EE6-4342-B048-85BDC9FD1C3A}</a:tableStyleId>
              </a:tblPr>
              <a:tblGrid>
                <a:gridCol w="4849762">
                  <a:extLst>
                    <a:ext uri="{9D8B030D-6E8A-4147-A177-3AD203B41FA5}">
                      <a16:colId xmlns:a16="http://schemas.microsoft.com/office/drawing/2014/main" val="291010773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Other</a:t>
                      </a:r>
                      <a:endParaRPr lang="en-CA" dirty="0"/>
                    </a:p>
                  </a:txBody>
                  <a:tcPr/>
                </a:tc>
                <a:extLst>
                  <a:ext uri="{0D108BD9-81ED-4DB2-BD59-A6C34878D82A}">
                    <a16:rowId xmlns:a16="http://schemas.microsoft.com/office/drawing/2014/main" val="2867384889"/>
                  </a:ext>
                </a:extLst>
              </a:tr>
              <a:tr h="370840">
                <a:tc>
                  <a:txBody>
                    <a:bodyPr/>
                    <a:lstStyle/>
                    <a:p>
                      <a:r>
                        <a:rPr lang="en-CA" dirty="0"/>
                        <a:t>business event</a:t>
                      </a:r>
                    </a:p>
                  </a:txBody>
                  <a:tcPr/>
                </a:tc>
                <a:extLst>
                  <a:ext uri="{0D108BD9-81ED-4DB2-BD59-A6C34878D82A}">
                    <a16:rowId xmlns:a16="http://schemas.microsoft.com/office/drawing/2014/main" val="339655317"/>
                  </a:ext>
                </a:extLst>
              </a:tr>
              <a:tr h="370840">
                <a:tc>
                  <a:txBody>
                    <a:bodyPr/>
                    <a:lstStyle/>
                    <a:p>
                      <a:r>
                        <a:rPr lang="en-CA" dirty="0"/>
                        <a:t>business information object</a:t>
                      </a:r>
                    </a:p>
                  </a:txBody>
                  <a:tcPr/>
                </a:tc>
                <a:extLst>
                  <a:ext uri="{0D108BD9-81ED-4DB2-BD59-A6C34878D82A}">
                    <a16:rowId xmlns:a16="http://schemas.microsoft.com/office/drawing/2014/main" val="2001714645"/>
                  </a:ext>
                </a:extLst>
              </a:tr>
              <a:tr h="370840">
                <a:tc>
                  <a:txBody>
                    <a:bodyPr/>
                    <a:lstStyle/>
                    <a:p>
                      <a:r>
                        <a:rPr lang="en-CA" dirty="0"/>
                        <a:t>actor and role catalogs</a:t>
                      </a:r>
                    </a:p>
                  </a:txBody>
                  <a:tcPr/>
                </a:tc>
                <a:extLst>
                  <a:ext uri="{0D108BD9-81ED-4DB2-BD59-A6C34878D82A}">
                    <a16:rowId xmlns:a16="http://schemas.microsoft.com/office/drawing/2014/main" val="3927825641"/>
                  </a:ext>
                </a:extLst>
              </a:tr>
              <a:tr h="370840">
                <a:tc>
                  <a:txBody>
                    <a:bodyPr/>
                    <a:lstStyle/>
                    <a:p>
                      <a:r>
                        <a:rPr lang="en-CA" dirty="0"/>
                        <a:t>Integrated Logic Map</a:t>
                      </a:r>
                    </a:p>
                  </a:txBody>
                  <a:tcPr/>
                </a:tc>
                <a:extLst>
                  <a:ext uri="{0D108BD9-81ED-4DB2-BD59-A6C34878D82A}">
                    <a16:rowId xmlns:a16="http://schemas.microsoft.com/office/drawing/2014/main" val="5992076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Risk Modeling</a:t>
                      </a:r>
                    </a:p>
                  </a:txBody>
                  <a:tcPr/>
                </a:tc>
                <a:extLst>
                  <a:ext uri="{0D108BD9-81ED-4DB2-BD59-A6C34878D82A}">
                    <a16:rowId xmlns:a16="http://schemas.microsoft.com/office/drawing/2014/main" val="38758738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Business Process Mapping/Modeling and related canvas (BPMN)</a:t>
                      </a:r>
                    </a:p>
                  </a:txBody>
                  <a:tcPr/>
                </a:tc>
                <a:extLst>
                  <a:ext uri="{0D108BD9-81ED-4DB2-BD59-A6C34878D82A}">
                    <a16:rowId xmlns:a16="http://schemas.microsoft.com/office/drawing/2014/main" val="359105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program logic model</a:t>
                      </a:r>
                    </a:p>
                  </a:txBody>
                  <a:tcPr/>
                </a:tc>
                <a:extLst>
                  <a:ext uri="{0D108BD9-81ED-4DB2-BD59-A6C34878D82A}">
                    <a16:rowId xmlns:a16="http://schemas.microsoft.com/office/drawing/2014/main" val="1211573778"/>
                  </a:ext>
                </a:extLst>
              </a:tr>
            </a:tbl>
          </a:graphicData>
        </a:graphic>
      </p:graphicFrame>
      <p:sp>
        <p:nvSpPr>
          <p:cNvPr id="5" name="Rectangle 4">
            <a:extLst>
              <a:ext uri="{FF2B5EF4-FFF2-40B4-BE49-F238E27FC236}">
                <a16:creationId xmlns:a16="http://schemas.microsoft.com/office/drawing/2014/main" id="{2FF5B1DF-EF64-4DEB-9FF1-6932C5B8A075}"/>
              </a:ext>
            </a:extLst>
          </p:cNvPr>
          <p:cNvSpPr/>
          <p:nvPr/>
        </p:nvSpPr>
        <p:spPr>
          <a:xfrm>
            <a:off x="609600" y="1046709"/>
            <a:ext cx="11045952" cy="685710"/>
          </a:xfrm>
          <a:prstGeom prst="rect">
            <a:avLst/>
          </a:prstGeom>
          <a:gradFill>
            <a:gsLst>
              <a:gs pos="100000">
                <a:srgbClr val="5B8686"/>
              </a:gs>
              <a:gs pos="2000">
                <a:srgbClr val="2F54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a:r>
              <a:rPr lang="en-CA" sz="2400" b="1" dirty="0"/>
              <a:t>What business architecture concepts are used within your enterprise architecture practice. (cont.)</a:t>
            </a:r>
          </a:p>
        </p:txBody>
      </p:sp>
    </p:spTree>
    <p:extLst>
      <p:ext uri="{BB962C8B-B14F-4D97-AF65-F5344CB8AC3E}">
        <p14:creationId xmlns:p14="http://schemas.microsoft.com/office/powerpoint/2010/main" val="281280496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E65B449-52D1-4D43-B06F-8FDCA1149AE8}"/>
              </a:ext>
            </a:extLst>
          </p:cNvPr>
          <p:cNvGraphicFramePr>
            <a:graphicFrameLocks noGrp="1"/>
          </p:cNvGraphicFramePr>
          <p:nvPr>
            <p:ph idx="10"/>
            <p:extLst>
              <p:ext uri="{D42A27DB-BD31-4B8C-83A1-F6EECF244321}">
                <p14:modId xmlns:p14="http://schemas.microsoft.com/office/powerpoint/2010/main" val="1332963411"/>
              </p:ext>
            </p:extLst>
          </p:nvPr>
        </p:nvGraphicFramePr>
        <p:xfrm>
          <a:off x="607422" y="1828800"/>
          <a:ext cx="11051178" cy="3749040"/>
        </p:xfrm>
        <a:graphic>
          <a:graphicData uri="http://schemas.openxmlformats.org/drawingml/2006/table">
            <a:tbl>
              <a:tblPr bandRow="1">
                <a:tableStyleId>{5C22544A-7EE6-4342-B048-85BDC9FD1C3A}</a:tableStyleId>
              </a:tblPr>
              <a:tblGrid>
                <a:gridCol w="11051178">
                  <a:extLst>
                    <a:ext uri="{9D8B030D-6E8A-4147-A177-3AD203B41FA5}">
                      <a16:colId xmlns:a16="http://schemas.microsoft.com/office/drawing/2014/main" val="3831777035"/>
                    </a:ext>
                  </a:extLst>
                </a:gridCol>
              </a:tblGrid>
              <a:tr h="533400">
                <a:tc>
                  <a:txBody>
                    <a:bodyPr/>
                    <a:lstStyle/>
                    <a:p>
                      <a:pPr marL="342900" indent="-342900">
                        <a:buFont typeface="Arial" panose="020B0604020202020204" pitchFamily="34" charset="0"/>
                        <a:buChar char="•"/>
                      </a:pPr>
                      <a:r>
                        <a:rPr lang="en-CA" sz="1200" dirty="0"/>
                        <a:t>Impact analysis of all transformation initiatives, alignment with governed enterprise architecture, assistance in architecture governance (CBSA ARB and GC EARB), BPM discovery and documentation, repository and interrelation between all business artefacts</a:t>
                      </a:r>
                    </a:p>
                  </a:txBody>
                  <a:tcPr/>
                </a:tc>
                <a:extLst>
                  <a:ext uri="{0D108BD9-81ED-4DB2-BD59-A6C34878D82A}">
                    <a16:rowId xmlns:a16="http://schemas.microsoft.com/office/drawing/2014/main" val="3611109491"/>
                  </a:ext>
                </a:extLst>
              </a:tr>
              <a:tr h="533400">
                <a:tc>
                  <a:txBody>
                    <a:bodyPr/>
                    <a:lstStyle/>
                    <a:p>
                      <a:pPr marL="285750" indent="-285750">
                        <a:buFont typeface="Arial" panose="020B0604020202020204" pitchFamily="34" charset="0"/>
                        <a:buChar char="•"/>
                      </a:pPr>
                      <a:r>
                        <a:rPr lang="en-CA" sz="1200" dirty="0"/>
                        <a:t>Project specific focus, work comprehensively across the architecture stack, focused on understanding our organization architecture, in order to bring in new solutions, and integrate them appropriately</a:t>
                      </a:r>
                    </a:p>
                  </a:txBody>
                  <a:tcPr/>
                </a:tc>
                <a:extLst>
                  <a:ext uri="{0D108BD9-81ED-4DB2-BD59-A6C34878D82A}">
                    <a16:rowId xmlns:a16="http://schemas.microsoft.com/office/drawing/2014/main" val="2080440375"/>
                  </a:ext>
                </a:extLst>
              </a:tr>
              <a:tr h="533400">
                <a:tc>
                  <a:txBody>
                    <a:bodyPr/>
                    <a:lstStyle/>
                    <a:p>
                      <a:pPr marL="342900" indent="-342900">
                        <a:buFont typeface="Arial" panose="020B0604020202020204" pitchFamily="34" charset="0"/>
                        <a:buChar char="•"/>
                      </a:pPr>
                      <a:r>
                        <a:rPr lang="en-CA" sz="1200" dirty="0"/>
                        <a:t>Business capability models. </a:t>
                      </a:r>
                    </a:p>
                    <a:p>
                      <a:pPr marL="342900" indent="-342900">
                        <a:buFont typeface="Arial" panose="020B0604020202020204" pitchFamily="34" charset="0"/>
                        <a:buChar char="•"/>
                      </a:pPr>
                      <a:r>
                        <a:rPr lang="en-CA" sz="1200" dirty="0"/>
                        <a:t>Input into MAF and strategic planning. </a:t>
                      </a:r>
                    </a:p>
                  </a:txBody>
                  <a:tcPr/>
                </a:tc>
                <a:extLst>
                  <a:ext uri="{0D108BD9-81ED-4DB2-BD59-A6C34878D82A}">
                    <a16:rowId xmlns:a16="http://schemas.microsoft.com/office/drawing/2014/main" val="1065326693"/>
                  </a:ext>
                </a:extLst>
              </a:tr>
              <a:tr h="457200">
                <a:tc>
                  <a:txBody>
                    <a:bodyPr/>
                    <a:lstStyle/>
                    <a:p>
                      <a:pPr marL="342900" indent="-342900">
                        <a:buFont typeface="Arial" panose="020B0604020202020204" pitchFamily="34" charset="0"/>
                        <a:buChar char="•"/>
                      </a:pPr>
                      <a:r>
                        <a:rPr lang="en-CA" sz="1200" dirty="0"/>
                        <a:t>Liaison between the client and the department’s IT side. </a:t>
                      </a:r>
                    </a:p>
                    <a:p>
                      <a:pPr marL="342900" indent="-342900">
                        <a:buFont typeface="Arial" panose="020B0604020202020204" pitchFamily="34" charset="0"/>
                        <a:buChar char="•"/>
                      </a:pPr>
                      <a:r>
                        <a:rPr lang="en-CA" sz="1200" dirty="0"/>
                        <a:t>Projects start as business intakes and go through regular governance that involves work on all architectural layers. </a:t>
                      </a:r>
                    </a:p>
                  </a:txBody>
                  <a:tcPr/>
                </a:tc>
                <a:extLst>
                  <a:ext uri="{0D108BD9-81ED-4DB2-BD59-A6C34878D82A}">
                    <a16:rowId xmlns:a16="http://schemas.microsoft.com/office/drawing/2014/main" val="3638805543"/>
                  </a:ext>
                </a:extLst>
              </a:tr>
              <a:tr h="685800">
                <a:tc>
                  <a:txBody>
                    <a:bodyPr/>
                    <a:lstStyle/>
                    <a:p>
                      <a:pPr marL="342900" indent="-342900">
                        <a:buFont typeface="Arial" panose="020B0604020202020204" pitchFamily="34" charset="0"/>
                        <a:buChar char="•"/>
                      </a:pPr>
                      <a:r>
                        <a:rPr lang="en-CA" sz="1200" dirty="0"/>
                        <a:t>Initiative Framing</a:t>
                      </a:r>
                    </a:p>
                    <a:p>
                      <a:pPr marL="342900" indent="-342900">
                        <a:buFont typeface="Arial" panose="020B0604020202020204" pitchFamily="34" charset="0"/>
                        <a:buChar char="•"/>
                      </a:pPr>
                      <a:r>
                        <a:rPr lang="en-CA" sz="1200" dirty="0"/>
                        <a:t>Enterprise Problem Solving</a:t>
                      </a:r>
                    </a:p>
                    <a:p>
                      <a:pPr marL="342900" indent="-342900">
                        <a:buFont typeface="Arial" panose="020B0604020202020204" pitchFamily="34" charset="0"/>
                        <a:buChar char="•"/>
                      </a:pPr>
                      <a:r>
                        <a:rPr lang="en-CA" sz="1200" dirty="0"/>
                        <a:t>Transformation Outcome definition</a:t>
                      </a:r>
                    </a:p>
                  </a:txBody>
                  <a:tcPr/>
                </a:tc>
                <a:extLst>
                  <a:ext uri="{0D108BD9-81ED-4DB2-BD59-A6C34878D82A}">
                    <a16:rowId xmlns:a16="http://schemas.microsoft.com/office/drawing/2014/main" val="625742292"/>
                  </a:ext>
                </a:extLst>
              </a:tr>
              <a:tr h="990600">
                <a:tc>
                  <a:txBody>
                    <a:bodyPr/>
                    <a:lstStyle/>
                    <a:p>
                      <a:pPr marL="285750" indent="-285750">
                        <a:buFont typeface="Arial" panose="020B0604020202020204" pitchFamily="34" charset="0"/>
                        <a:buChar char="•"/>
                      </a:pPr>
                      <a:r>
                        <a:rPr lang="en-CA" sz="1200" dirty="0"/>
                        <a:t>Enterprise Transformation planning support for strategy development, blueprinting, and road-mapping.</a:t>
                      </a:r>
                    </a:p>
                    <a:p>
                      <a:pPr marL="285750" indent="-285750">
                        <a:buFont typeface="Arial" panose="020B0604020202020204" pitchFamily="34" charset="0"/>
                        <a:buChar char="•"/>
                      </a:pPr>
                      <a:r>
                        <a:rPr lang="en-CA" sz="1200" dirty="0"/>
                        <a:t>Advisory services to business lines and project/programme teams to develop enterprise-level strategic alignment and model business needs and impacts through BA blueprints</a:t>
                      </a:r>
                    </a:p>
                    <a:p>
                      <a:pPr marL="285750" indent="-285750">
                        <a:buFont typeface="Arial" panose="020B0604020202020204" pitchFamily="34" charset="0"/>
                        <a:buChar char="•"/>
                      </a:pPr>
                      <a:r>
                        <a:rPr lang="en-CA" sz="1200" dirty="0"/>
                        <a:t>Governance support for investment management and project EA Review (departmental and </a:t>
                      </a:r>
                      <a:r>
                        <a:rPr lang="en-CA" sz="1200" dirty="0" err="1"/>
                        <a:t>GoC</a:t>
                      </a:r>
                      <a:r>
                        <a:rPr lang="en-CA" sz="1200" dirty="0"/>
                        <a:t>) – providing assessment of strategic alignment, business architecture impacts and enterprise-level insights.</a:t>
                      </a:r>
                    </a:p>
                  </a:txBody>
                  <a:tcPr/>
                </a:tc>
                <a:extLst>
                  <a:ext uri="{0D108BD9-81ED-4DB2-BD59-A6C34878D82A}">
                    <a16:rowId xmlns:a16="http://schemas.microsoft.com/office/drawing/2014/main" val="3799468015"/>
                  </a:ext>
                </a:extLst>
              </a:tr>
            </a:tbl>
          </a:graphicData>
        </a:graphic>
      </p:graphicFrame>
      <p:sp>
        <p:nvSpPr>
          <p:cNvPr id="2" name="Title 1">
            <a:extLst>
              <a:ext uri="{FF2B5EF4-FFF2-40B4-BE49-F238E27FC236}">
                <a16:creationId xmlns:a16="http://schemas.microsoft.com/office/drawing/2014/main" id="{FF1B9CAE-63C9-407B-864E-0DF79AFDD702}"/>
              </a:ext>
            </a:extLst>
          </p:cNvPr>
          <p:cNvSpPr>
            <a:spLocks noGrp="1"/>
          </p:cNvSpPr>
          <p:nvPr>
            <p:ph type="title"/>
          </p:nvPr>
        </p:nvSpPr>
        <p:spPr>
          <a:xfrm>
            <a:off x="607423" y="22579"/>
            <a:ext cx="7243976" cy="700138"/>
          </a:xfrm>
        </p:spPr>
        <p:txBody>
          <a:bodyPr>
            <a:normAutofit/>
          </a:bodyPr>
          <a:lstStyle/>
          <a:p>
            <a:r>
              <a:rPr lang="en-CA" b="1" dirty="0"/>
              <a:t>Question 6 </a:t>
            </a:r>
          </a:p>
        </p:txBody>
      </p:sp>
      <p:sp>
        <p:nvSpPr>
          <p:cNvPr id="5" name="Rectangle 4">
            <a:extLst>
              <a:ext uri="{FF2B5EF4-FFF2-40B4-BE49-F238E27FC236}">
                <a16:creationId xmlns:a16="http://schemas.microsoft.com/office/drawing/2014/main" id="{A86E2387-5093-4B38-8026-AA7C5419B624}"/>
              </a:ext>
            </a:extLst>
          </p:cNvPr>
          <p:cNvSpPr/>
          <p:nvPr/>
        </p:nvSpPr>
        <p:spPr>
          <a:xfrm>
            <a:off x="609600" y="1046709"/>
            <a:ext cx="11045952" cy="685710"/>
          </a:xfrm>
          <a:prstGeom prst="rect">
            <a:avLst/>
          </a:prstGeom>
          <a:gradFill>
            <a:gsLst>
              <a:gs pos="100000">
                <a:srgbClr val="5B8686"/>
              </a:gs>
              <a:gs pos="2000">
                <a:srgbClr val="2F54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a:r>
              <a:rPr lang="en-CA" sz="2400" b="1" dirty="0"/>
              <a:t>What business architecture services do you offer?</a:t>
            </a:r>
          </a:p>
        </p:txBody>
      </p:sp>
    </p:spTree>
    <p:extLst>
      <p:ext uri="{BB962C8B-B14F-4D97-AF65-F5344CB8AC3E}">
        <p14:creationId xmlns:p14="http://schemas.microsoft.com/office/powerpoint/2010/main" val="3307574171"/>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61f848ae44363035bc91c526&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2.xml><?xml version="1.0" encoding="utf-8"?>
<p:tagLst xmlns:a="http://schemas.openxmlformats.org/drawingml/2006/main" xmlns:r="http://schemas.openxmlformats.org/officeDocument/2006/relationships" xmlns:p="http://schemas.openxmlformats.org/presentationml/2006/main">
  <p:tag name="ENGAGEPICTOGRAM" val="{&quot;IconId&quot;:&quot;User2&quot;,&quot;Fill&quot;:2,&quot;Arrangement&quot;:0,&quot;Values&quot;:[{&quot;Label&quot;:&quot;of people keep their phone beside their bed&quot;,&quot;Value&quot;:11,&quot;Color&quot;:{&quot;SmartColorIndex&quot;:1,&quot;SmartColorModifier&quot;:0,&quot;BrightnessModifier&quot;:0}},{&quot;Label&quot;:&quot;leave their phone anywhere&quot;,&quot;Value&quot;:5,&quot;Color&quot;:{&quot;Color&quot;:&quot;-4210753&quot;,&quot;SmartColorIndex&quot;:0,&quot;SmartColorModifier&quot;:0,&quot;BrightnessModifier&quot;:0}}],&quot;Padding&quot;:15,&quot;Rows&quot;:1,&quot;Columns&quot;:10,&quot;ShowLegend&quot;:true,&quot;LegendDesignId&quot;:1,&quot;LegendId&quot;:&quot;61f7dd3744363027f8132327&quot;,&quot;Legend1Data&quot;:{&quot;Shape&quot;:2,&quot;ShapeHeight&quot;:40,&quot;ShapeFontConfig&quot;:{&quot;Size&quot;:20,&quot;Color&quot;:{&quot;Color&quot;:&quot;-657931&quot;,&quot;SmartColorIndex&quot;:-1,&quot;SmartColorModifier&quot;:0,&quot;BrightnessModifier&quot;:0},&quot;AutoAdjustColorForAccessibility&quot;:false},&quot;Description&quot;:&quot;of people\r\nkeep their phone beside their bed&quot;,&quot;DescriptionOffset&quot;:10,&quot;DescriptionFontConfig&quot;:{&quot;Size&quot;:16,&quot;Color&quot;:{&quot;Color&quot;:&quot;-11382190&quot;,&quot;SmartColorIndex&quot;:-1,&quot;SmartColorModifier&quot;:0,&quot;BrightnessModifier&quot;:0},&quot;AutoAdjustColorForAccessibility&quot;:false},&quot;DescriptionPosition&quot;:1,&quot;DescriptionWidth&quot;:275},&quot;Legend2Data&quot;:{&quot;ShowBullets&quot;:true,&quot;BulletOffset&quot;:10,&quot;BulletHeight&quot;:20,&quot;ShowBorder&quot;:false,&quot;BorderColor&quot;:{&quot;Color&quot;:&quot;-2565928&quot;,&quot;SmartColorIndex&quot;:-1,&quot;SmartColorModifier&quot;:0,&quot;BrightnessModifier&quot;:0},&quot;BorderPadding&quot;:20,&quot;BorderThickness&quot;:1.0,&quot;OnlyFirstLabel&quot;:false,&quot;Orientation&quot;:1,&quot;VSpace&quot;:10,&quot;HSpace&quot;:10,&quot;OverrideLabelColor&quot;:false,&quot;LabelFontConfig&quot;:{&quot;Size&quot;:16,&quot;Color&quot;:{&quot;Color&quot;:&quot;-11382190&quot;,&quot;SmartColorIndex&quot;:-1,&quot;SmartColorModifier&quot;:0,&quot;BrightnessModifier&quot;:0},&quot;AutoAdjustColorForAccessibility&quot;:false},&quot;IncludeLabelPerc&quot;:true,&quot;IncludeLabelText&quot;:true},&quot;AltText&quot;:&quot;This is an Engage Pictogram infographic.  Use CTRL+SHIFT+Y to access the raw data in Excel.&quot;}"/>
  <p:tag name="ENGAGEINFOG" val="pictogram"/>
</p:tagLst>
</file>

<file path=ppt/tags/tag3.xml><?xml version="1.0" encoding="utf-8"?>
<p:tagLst xmlns:a="http://schemas.openxmlformats.org/drawingml/2006/main" xmlns:r="http://schemas.openxmlformats.org/officeDocument/2006/relationships" xmlns:p="http://schemas.openxmlformats.org/presentationml/2006/main">
  <p:tag name="ENGAGEPGLEG" val="61f7dd3744363027f8132327"/>
</p:tagLst>
</file>

<file path=ppt/tags/tag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lank" id="{798B9833-14EE-4CA8-AE3A-D3BA06800105}" vid="{4CDAFB3B-148B-4140-8B5F-A68AC7474A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321</TotalTime>
  <Words>2843</Words>
  <Application>Microsoft Office PowerPoint</Application>
  <PresentationFormat>Widescreen</PresentationFormat>
  <Paragraphs>306</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Aharoni</vt:lpstr>
      <vt:lpstr>Arial</vt:lpstr>
      <vt:lpstr>Arial</vt:lpstr>
      <vt:lpstr>Calibri</vt:lpstr>
      <vt:lpstr>Comic Sans MS</vt:lpstr>
      <vt:lpstr>Courier New</vt:lpstr>
      <vt:lpstr>Segoe UI</vt:lpstr>
      <vt:lpstr>Office Theme</vt:lpstr>
      <vt:lpstr>PowerPoint Presentation</vt:lpstr>
      <vt:lpstr>Responses</vt:lpstr>
      <vt:lpstr>Question 1</vt:lpstr>
      <vt:lpstr>Question 2 </vt:lpstr>
      <vt:lpstr>Question 3</vt:lpstr>
      <vt:lpstr>Question 4</vt:lpstr>
      <vt:lpstr>Question 5</vt:lpstr>
      <vt:lpstr>Question 5</vt:lpstr>
      <vt:lpstr>Question 6 </vt:lpstr>
      <vt:lpstr>Question 6 (continued)</vt:lpstr>
      <vt:lpstr>Question 7  </vt:lpstr>
      <vt:lpstr>Question 8</vt:lpstr>
      <vt:lpstr>Question 9 </vt:lpstr>
      <vt:lpstr>Question 10</vt:lpstr>
      <vt:lpstr>Question 10 (continued)</vt:lpstr>
      <vt:lpstr>Last question </vt:lpstr>
      <vt:lpstr>PowerPoint Presentation</vt:lpstr>
      <vt:lpstr>PowerPoint Presentation</vt:lpstr>
      <vt:lpstr>BizArch WG Members </vt:lpstr>
    </vt:vector>
  </TitlesOfParts>
  <Company>TBS-SCT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Roberge, Nancy</dc:creator>
  <cp:lastModifiedBy>Anne Beausoleil</cp:lastModifiedBy>
  <cp:revision>32</cp:revision>
  <cp:lastPrinted>2015-12-14T14:59:28Z</cp:lastPrinted>
  <dcterms:created xsi:type="dcterms:W3CDTF">2022-01-31T12:50:12Z</dcterms:created>
  <dcterms:modified xsi:type="dcterms:W3CDTF">2022-05-04T13:49:05Z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0ae614d2-e518-4ef1-a5c0-a3bc3a01a186</vt:lpwstr>
  </property>
  <property fmtid="{D5CDD505-2E9C-101B-9397-08002B2CF9AE}" pid="3" name="TBSSCTCLASSIFICATION">
    <vt:lpwstr>No Classification Selected</vt:lpwstr>
  </property>
  <property fmtid="{D5CDD505-2E9C-101B-9397-08002B2CF9AE}" pid="4" name="SECCLASS">
    <vt:lpwstr>CLASSN</vt:lpwstr>
  </property>
  <property fmtid="{D5CDD505-2E9C-101B-9397-08002B2CF9AE}" pid="5" name="MSIP_Label_dd4203d7-225b-41a9-8c54-a31e0ceca5df_Enabled">
    <vt:lpwstr>True</vt:lpwstr>
  </property>
  <property fmtid="{D5CDD505-2E9C-101B-9397-08002B2CF9AE}" pid="6" name="MSIP_Label_dd4203d7-225b-41a9-8c54-a31e0ceca5df_SiteId">
    <vt:lpwstr>6397df10-4595-4047-9c4f-03311282152b</vt:lpwstr>
  </property>
  <property fmtid="{D5CDD505-2E9C-101B-9397-08002B2CF9AE}" pid="7" name="MSIP_Label_dd4203d7-225b-41a9-8c54-a31e0ceca5df_Owner">
    <vt:lpwstr>MYLAFLEU@tbs-sct.gc.ca</vt:lpwstr>
  </property>
  <property fmtid="{D5CDD505-2E9C-101B-9397-08002B2CF9AE}" pid="8" name="MSIP_Label_dd4203d7-225b-41a9-8c54-a31e0ceca5df_SetDate">
    <vt:lpwstr>2020-02-26T20:54:12.0218159Z</vt:lpwstr>
  </property>
  <property fmtid="{D5CDD505-2E9C-101B-9397-08002B2CF9AE}" pid="9" name="MSIP_Label_dd4203d7-225b-41a9-8c54-a31e0ceca5df_Name">
    <vt:lpwstr>NO MARKING VISIBLE</vt:lpwstr>
  </property>
  <property fmtid="{D5CDD505-2E9C-101B-9397-08002B2CF9AE}" pid="10" name="MSIP_Label_dd4203d7-225b-41a9-8c54-a31e0ceca5df_Application">
    <vt:lpwstr>Microsoft Azure Information Protection</vt:lpwstr>
  </property>
  <property fmtid="{D5CDD505-2E9C-101B-9397-08002B2CF9AE}" pid="11" name="MSIP_Label_dd4203d7-225b-41a9-8c54-a31e0ceca5df_ActionId">
    <vt:lpwstr>fc443f72-a4af-4966-9506-09020d56ec89</vt:lpwstr>
  </property>
  <property fmtid="{D5CDD505-2E9C-101B-9397-08002B2CF9AE}" pid="12" name="MSIP_Label_dd4203d7-225b-41a9-8c54-a31e0ceca5df_Extended_MSFT_Method">
    <vt:lpwstr>Manual</vt:lpwstr>
  </property>
  <property fmtid="{D5CDD505-2E9C-101B-9397-08002B2CF9AE}" pid="13" name="MSIP_Label_3515d617-256d-4284-aedb-1064be1c4b48_Enabled">
    <vt:lpwstr>true</vt:lpwstr>
  </property>
  <property fmtid="{D5CDD505-2E9C-101B-9397-08002B2CF9AE}" pid="14" name="MSIP_Label_3515d617-256d-4284-aedb-1064be1c4b48_SetDate">
    <vt:lpwstr>2021-10-05T19:53:08Z</vt:lpwstr>
  </property>
  <property fmtid="{D5CDD505-2E9C-101B-9397-08002B2CF9AE}" pid="15" name="MSIP_Label_3515d617-256d-4284-aedb-1064be1c4b48_Method">
    <vt:lpwstr>Privileged</vt:lpwstr>
  </property>
  <property fmtid="{D5CDD505-2E9C-101B-9397-08002B2CF9AE}" pid="16" name="MSIP_Label_3515d617-256d-4284-aedb-1064be1c4b48_Name">
    <vt:lpwstr>3515d617-256d-4284-aedb-1064be1c4b48</vt:lpwstr>
  </property>
  <property fmtid="{D5CDD505-2E9C-101B-9397-08002B2CF9AE}" pid="17" name="MSIP_Label_3515d617-256d-4284-aedb-1064be1c4b48_SiteId">
    <vt:lpwstr>6397df10-4595-4047-9c4f-03311282152b</vt:lpwstr>
  </property>
  <property fmtid="{D5CDD505-2E9C-101B-9397-08002B2CF9AE}" pid="18" name="MSIP_Label_3515d617-256d-4284-aedb-1064be1c4b48_ActionId">
    <vt:lpwstr>fc443f72-a4af-4966-9506-09020d56ec89</vt:lpwstr>
  </property>
  <property fmtid="{D5CDD505-2E9C-101B-9397-08002B2CF9AE}" pid="19" name="MSIP_Label_3515d617-256d-4284-aedb-1064be1c4b48_ContentBits">
    <vt:lpwstr>0</vt:lpwstr>
  </property>
</Properties>
</file>