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5.xml" ContentType="application/vnd.openxmlformats-officedocument.presentationml.tags+xml"/>
  <Override PartName="/ppt/notesSlides/notesSlide14.xml" ContentType="application/vnd.openxmlformats-officedocument.presentationml.notesSlide+xml"/>
  <Override PartName="/ppt/tags/tag6.xml" ContentType="application/vnd.openxmlformats-officedocument.presentationml.tags+xml"/>
  <Override PartName="/ppt/notesSlides/notesSlide15.xml" ContentType="application/vnd.openxmlformats-officedocument.presentationml.notesSlide+xml"/>
  <Override PartName="/ppt/tags/tag7.xml" ContentType="application/vnd.openxmlformats-officedocument.presentationml.tags+xml"/>
  <Override PartName="/ppt/notesSlides/notesSlide16.xml" ContentType="application/vnd.openxmlformats-officedocument.presentationml.notesSlide+xml"/>
  <Override PartName="/ppt/tags/tag8.xml" ContentType="application/vnd.openxmlformats-officedocument.presentationml.tags+xml"/>
  <Override PartName="/ppt/notesSlides/notesSlide17.xml" ContentType="application/vnd.openxmlformats-officedocument.presentationml.notesSlide+xml"/>
  <Override PartName="/ppt/tags/tag9.xml" ContentType="application/vnd.openxmlformats-officedocument.presentationml.tags+xml"/>
  <Override PartName="/ppt/notesSlides/notesSlide18.xml" ContentType="application/vnd.openxmlformats-officedocument.presentationml.notesSlide+xml"/>
  <Override PartName="/ppt/tags/tag10.xml" ContentType="application/vnd.openxmlformats-officedocument.presentationml.tags+xml"/>
  <Override PartName="/ppt/notesSlides/notesSlide19.xml" ContentType="application/vnd.openxmlformats-officedocument.presentationml.notesSlide+xml"/>
  <Override PartName="/ppt/tags/tag11.xml" ContentType="application/vnd.openxmlformats-officedocument.presentationml.tags+xml"/>
  <Override PartName="/ppt/notesSlides/notesSlide20.xml" ContentType="application/vnd.openxmlformats-officedocument.presentationml.notesSlide+xml"/>
  <Override PartName="/ppt/tags/tag12.xml" ContentType="application/vnd.openxmlformats-officedocument.presentationml.tags+xml"/>
  <Override PartName="/ppt/notesSlides/notesSlide21.xml" ContentType="application/vnd.openxmlformats-officedocument.presentationml.notesSlide+xml"/>
  <Override PartName="/ppt/tags/tag13.xml" ContentType="application/vnd.openxmlformats-officedocument.presentationml.tags+xml"/>
  <Override PartName="/ppt/notesSlides/notesSlide22.xml" ContentType="application/vnd.openxmlformats-officedocument.presentationml.notesSlide+xml"/>
  <Override PartName="/ppt/tags/tag14.xml" ContentType="application/vnd.openxmlformats-officedocument.presentationml.tags+xml"/>
  <Override PartName="/ppt/notesSlides/notesSlide23.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24.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25.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30"/>
  </p:notesMasterIdLst>
  <p:handoutMasterIdLst>
    <p:handoutMasterId r:id="rId31"/>
  </p:handoutMasterIdLst>
  <p:sldIdLst>
    <p:sldId id="296" r:id="rId2"/>
    <p:sldId id="308" r:id="rId3"/>
    <p:sldId id="320" r:id="rId4"/>
    <p:sldId id="457" r:id="rId5"/>
    <p:sldId id="381" r:id="rId6"/>
    <p:sldId id="338" r:id="rId7"/>
    <p:sldId id="356" r:id="rId8"/>
    <p:sldId id="348" r:id="rId9"/>
    <p:sldId id="357" r:id="rId10"/>
    <p:sldId id="458" r:id="rId11"/>
    <p:sldId id="330" r:id="rId12"/>
    <p:sldId id="376" r:id="rId13"/>
    <p:sldId id="351" r:id="rId14"/>
    <p:sldId id="271" r:id="rId15"/>
    <p:sldId id="324" r:id="rId16"/>
    <p:sldId id="325" r:id="rId17"/>
    <p:sldId id="326" r:id="rId18"/>
    <p:sldId id="371" r:id="rId19"/>
    <p:sldId id="287" r:id="rId20"/>
    <p:sldId id="277" r:id="rId21"/>
    <p:sldId id="354" r:id="rId22"/>
    <p:sldId id="289" r:id="rId23"/>
    <p:sldId id="353" r:id="rId24"/>
    <p:sldId id="374" r:id="rId25"/>
    <p:sldId id="375" r:id="rId26"/>
    <p:sldId id="336" r:id="rId27"/>
    <p:sldId id="365" r:id="rId28"/>
    <p:sldId id="1256" r:id="rId29"/>
  </p:sldIdLst>
  <p:sldSz cx="12192000" cy="6858000"/>
  <p:notesSz cx="7010400" cy="9296400"/>
  <p:custDataLst>
    <p:tags r:id="rId3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partment Presentation" id="{A9A91671-B7BB-4039-9DE1-D8F83B47F911}">
          <p14:sldIdLst>
            <p14:sldId id="296"/>
            <p14:sldId id="308"/>
            <p14:sldId id="320"/>
            <p14:sldId id="457"/>
            <p14:sldId id="381"/>
            <p14:sldId id="338"/>
            <p14:sldId id="356"/>
            <p14:sldId id="348"/>
            <p14:sldId id="357"/>
            <p14:sldId id="458"/>
          </p14:sldIdLst>
        </p14:section>
        <p14:section name="EA Assessment" id="{EE08710B-688C-4619-8D6E-4DD82EB91BA1}">
          <p14:sldIdLst>
            <p14:sldId id="330"/>
            <p14:sldId id="376"/>
          </p14:sldIdLst>
        </p14:section>
        <p14:section name="Glossary" id="{96CCF9EB-CEF4-4178-B16A-6151E93D112C}">
          <p14:sldIdLst>
            <p14:sldId id="351"/>
          </p14:sldIdLst>
        </p14:section>
        <p14:section name="Appendix 1" id="{B24B6C11-5263-4FD5-A274-2D0F979A94C4}">
          <p14:sldIdLst>
            <p14:sldId id="271"/>
            <p14:sldId id="324"/>
            <p14:sldId id="325"/>
            <p14:sldId id="326"/>
            <p14:sldId id="371"/>
            <p14:sldId id="287"/>
            <p14:sldId id="277"/>
            <p14:sldId id="354"/>
            <p14:sldId id="289"/>
            <p14:sldId id="353"/>
          </p14:sldIdLst>
        </p14:section>
        <p14:section name="Appendix 2" id="{1F617FEF-DE75-4CF6-8A43-E42520C1B0EA}">
          <p14:sldIdLst>
            <p14:sldId id="374"/>
            <p14:sldId id="375"/>
          </p14:sldIdLst>
        </p14:section>
        <p14:section name="Appendix 3" id="{125232A1-5471-40C9-8865-E8344131709B}">
          <p14:sldIdLst>
            <p14:sldId id="336"/>
            <p14:sldId id="365"/>
            <p14:sldId id="1256"/>
          </p14:sldIdLst>
        </p14:section>
      </p14:sectionLst>
    </p:ext>
    <p:ext uri="{EFAFB233-063F-42B5-8137-9DF3F51BA10A}">
      <p15:sldGuideLst xmlns:p15="http://schemas.microsoft.com/office/powerpoint/2012/main">
        <p15:guide id="1" orient="horz" pos="2160" userDrawn="1">
          <p15:clr>
            <a:srgbClr val="A4A3A4"/>
          </p15:clr>
        </p15:guide>
        <p15:guide id="2" orient="horz" pos="482" userDrawn="1">
          <p15:clr>
            <a:srgbClr val="A4A3A4"/>
          </p15:clr>
        </p15:guide>
        <p15:guide id="3" orient="horz" pos="300" userDrawn="1">
          <p15:clr>
            <a:srgbClr val="A4A3A4"/>
          </p15:clr>
        </p15:guide>
        <p15:guide id="4" orient="horz" pos="572" userDrawn="1">
          <p15:clr>
            <a:srgbClr val="A4A3A4"/>
          </p15:clr>
        </p15:guide>
        <p15:guide id="5" pos="3840" userDrawn="1">
          <p15:clr>
            <a:srgbClr val="A4A3A4"/>
          </p15:clr>
        </p15:guide>
        <p15:guide id="6" pos="665"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293" autoAdjust="0"/>
    <p:restoredTop sz="74052" autoAdjust="0"/>
  </p:normalViewPr>
  <p:slideViewPr>
    <p:cSldViewPr showGuides="1">
      <p:cViewPr>
        <p:scale>
          <a:sx n="70" d="100"/>
          <a:sy n="70" d="100"/>
        </p:scale>
        <p:origin x="942" y="18"/>
      </p:cViewPr>
      <p:guideLst>
        <p:guide orient="horz" pos="2160"/>
        <p:guide orient="horz" pos="482"/>
        <p:guide orient="horz" pos="300"/>
        <p:guide orient="horz" pos="572"/>
        <p:guide pos="3840"/>
        <p:guide pos="665"/>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93" d="100"/>
          <a:sy n="93" d="100"/>
        </p:scale>
        <p:origin x="4050" y="96"/>
      </p:cViewPr>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gs" Target="tags/tag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8C125156-8CB5-4F94-B1DD-9DEF660CA43A}" type="datetimeFigureOut">
              <a:rPr lang="en-CA" smtClean="0"/>
              <a:t>2022-11-30</a:t>
            </a:fld>
            <a:endParaRPr lang="en-CA"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CA"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6C297B32-12A3-46AB-84D3-B62C0D6D9FAB}" type="slidenum">
              <a:rPr lang="en-CA" smtClean="0"/>
              <a:t>‹#›</a:t>
            </a:fld>
            <a:endParaRPr lang="en-CA" dirty="0"/>
          </a:p>
        </p:txBody>
      </p:sp>
    </p:spTree>
    <p:extLst>
      <p:ext uri="{BB962C8B-B14F-4D97-AF65-F5344CB8AC3E}">
        <p14:creationId xmlns:p14="http://schemas.microsoft.com/office/powerpoint/2010/main" val="11937173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CA"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45BE00D6-E049-4381-83C8-29CB14B5448F}" type="datetimeFigureOut">
              <a:rPr lang="en-CA" smtClean="0"/>
              <a:t>2022-11-30</a:t>
            </a:fld>
            <a:endParaRPr lang="en-CA"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CA"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CA"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EB3A5D88-BC26-4EFA-A680-927F6A4ACCF4}" type="slidenum">
              <a:rPr lang="en-CA" smtClean="0"/>
              <a:t>‹#›</a:t>
            </a:fld>
            <a:endParaRPr lang="en-CA" dirty="0"/>
          </a:p>
        </p:txBody>
      </p:sp>
    </p:spTree>
    <p:extLst>
      <p:ext uri="{BB962C8B-B14F-4D97-AF65-F5344CB8AC3E}">
        <p14:creationId xmlns:p14="http://schemas.microsoft.com/office/powerpoint/2010/main" val="27446229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fr-CA" sz="1800" b="1" u="sng" dirty="0">
                <a:effectLst/>
                <a:latin typeface="Calibri" panose="020F0502020204030204" pitchFamily="34" charset="0"/>
                <a:ea typeface="Calibri" panose="020F0502020204030204" pitchFamily="34" charset="0"/>
                <a:cs typeface="Times New Roman" panose="02020603050405020304" pitchFamily="18" charset="0"/>
              </a:rPr>
              <a:t>Instructions pour remplir la diapositive</a:t>
            </a:r>
            <a:r>
              <a:rPr lang="fr-CA"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tabLst>
                <a:tab pos="457200" algn="l"/>
              </a:tabLst>
            </a:pPr>
            <a:r>
              <a:rPr lang="fr-CA" sz="1800" dirty="0">
                <a:effectLst/>
                <a:latin typeface="Calibri" panose="020F0502020204030204" pitchFamily="34" charset="0"/>
                <a:ea typeface="Calibri" panose="020F0502020204030204" pitchFamily="34" charset="0"/>
                <a:cs typeface="Times New Roman" panose="02020603050405020304" pitchFamily="18" charset="0"/>
              </a:rPr>
              <a:t>Sur cette diapositive et les autres, des instructions de modèle sont fournies dans le volet Notes. Celles-ci peuvent être supprimées une fois le modèle rempli par le ministère ou remplacées par des notes propres à l’initiative au besoin.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tabLst>
                <a:tab pos="457200" algn="l"/>
              </a:tabLst>
            </a:pPr>
            <a:r>
              <a:rPr lang="fr-CA" sz="1800" dirty="0">
                <a:effectLst/>
                <a:latin typeface="Calibri" panose="020F0502020204030204" pitchFamily="34" charset="0"/>
                <a:ea typeface="Calibri" panose="020F0502020204030204" pitchFamily="34" charset="0"/>
                <a:cs typeface="Times New Roman" panose="02020603050405020304" pitchFamily="18" charset="0"/>
              </a:rPr>
              <a:t>Dans le titre, remplacez le mot « Ministère » par le nom du ministère ou de l’organisme présentateur.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tabLst>
                <a:tab pos="457200" algn="l"/>
              </a:tabLst>
            </a:pPr>
            <a:r>
              <a:rPr lang="fr-CA" sz="1800" dirty="0">
                <a:effectLst/>
                <a:latin typeface="Calibri" panose="020F0502020204030204" pitchFamily="34" charset="0"/>
                <a:ea typeface="Calibri" panose="020F0502020204030204" pitchFamily="34" charset="0"/>
                <a:cs typeface="Times New Roman" panose="02020603050405020304" pitchFamily="18" charset="0"/>
              </a:rPr>
              <a:t>Remplacez le texte « Nom de l’initiative » par le nom officiel de l’initiative ou du projet numérique dont l’architecture fait l’objet de la présentation. L’acronyme correspondant peut également être inclus.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tabLst>
                <a:tab pos="457200" algn="l"/>
              </a:tabLst>
            </a:pPr>
            <a:r>
              <a:rPr lang="fr-CA" sz="1800" dirty="0">
                <a:effectLst/>
                <a:latin typeface="Calibri" panose="020F0502020204030204" pitchFamily="34" charset="0"/>
                <a:ea typeface="Calibri" panose="020F0502020204030204" pitchFamily="34" charset="0"/>
                <a:cs typeface="Times New Roman" panose="02020603050405020304" pitchFamily="18" charset="0"/>
              </a:rPr>
              <a:t>Remplacez « Date » par la date de la session du Conseil d’examen de l’architecture intégrée du GC (CEAI GC) à laquelle cet élément doit être présenté, comme l’a indiqué l’équipe de l’architecture d’entreprise du gouvernement du Canada.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tabLst>
                <a:tab pos="457200" algn="l"/>
              </a:tabLst>
            </a:pPr>
            <a:r>
              <a:rPr lang="fr-CA" sz="1800" dirty="0">
                <a:effectLst/>
                <a:latin typeface="Calibri" panose="020F0502020204030204" pitchFamily="34" charset="0"/>
                <a:ea typeface="Calibri" panose="020F0502020204030204" pitchFamily="34" charset="0"/>
                <a:cs typeface="Times New Roman" panose="02020603050405020304" pitchFamily="18" charset="0"/>
              </a:rPr>
              <a:t>Dans la case « Présentateur » en bas, indiquez le nom du promoteur du programme, suivi de son adresse de courriel, ainsi que du nom et de l’adresse de courriel de l’architecte sur la ligne suivante. Ajoutez des lignes supplémentaires et des renseignements d’identification pour tous les autres présentateurs.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fr-CA"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EB3A5D88-BC26-4EFA-A680-927F6A4ACCF4}" type="slidenum">
              <a:rPr lang="en-CA" smtClean="0"/>
              <a:t>1</a:t>
            </a:fld>
            <a:endParaRPr lang="en-CA" dirty="0"/>
          </a:p>
        </p:txBody>
      </p:sp>
    </p:spTree>
    <p:extLst>
      <p:ext uri="{BB962C8B-B14F-4D97-AF65-F5344CB8AC3E}">
        <p14:creationId xmlns:p14="http://schemas.microsoft.com/office/powerpoint/2010/main" val="35007639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 typeface="Arial" panose="020B0604020202020204" pitchFamily="34" charset="0"/>
              <a:buNone/>
              <a:tabLst>
                <a:tab pos="457200" algn="l"/>
              </a:tabLst>
              <a:defRPr/>
            </a:pPr>
            <a:r>
              <a:rPr lang="fr-CA" sz="1800" b="1" u="sng" dirty="0">
                <a:effectLst/>
                <a:latin typeface="Calibri" panose="020F0502020204030204" pitchFamily="34" charset="0"/>
                <a:ea typeface="Calibri" panose="020F0502020204030204" pitchFamily="34" charset="0"/>
                <a:cs typeface="Times New Roman" panose="02020603050405020304" pitchFamily="18" charset="0"/>
              </a:rPr>
              <a:t>Instructions pour remplir la diapositive</a:t>
            </a:r>
            <a:r>
              <a:rPr lang="fr-CA"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La diapositive contient deux tableaux : une grille d’évaluation des options et un tableau de référence des scores d’évaluation.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Le contenu des deux tableaux est fourni à titre d’exemple et devrait être modifié afin de répondre aux exigences de la proposition actuelle à l’étude.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En temps normal, le tableau d’évaluation sur cette diapositive sera rempli dans le cadre d’un processus d’examen consensuel par l’équipe de projet impliquant plusieurs parties prenantes, ou possiblement par une équipe d’examen tierce (par exemple, les résultats d’un processus de demande de propositions).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Le tableau du haut contient la grille d’évaluation, qui doit être remplie avec les résultats de toute analyse des options utilisée pour l’initiative en cours (si une a été réalisée).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Arial" panose="020B0604020202020204" pitchFamily="34" charset="0"/>
              <a:buChar char="•"/>
              <a:tabLst>
                <a:tab pos="9144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La cellule en haut à gauche sert d’en-tête pour la ligne du haut (Options technologiques) et pour la colonne de gauche (Critères d’évaluation).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Arial" panose="020B0604020202020204" pitchFamily="34" charset="0"/>
              <a:buChar char="•"/>
              <a:tabLst>
                <a:tab pos="9144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La première colonne la plus à gauche contient la liste des critères d’évaluation, un critère par ligne et le score total en bas.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Arial" panose="020B0604020202020204" pitchFamily="34" charset="0"/>
              <a:buChar char="•"/>
              <a:tabLst>
                <a:tab pos="9144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Les cinq colonnes suivantes incluent des en-têtes avec chacune des options évaluées et des cellules qui répertorient le score respectif pour chaque option notée par rapport au critère d’évaluation correspondant.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Le tableau a été </a:t>
            </a:r>
            <a:r>
              <a:rPr lang="fr-CA" sz="1100" dirty="0" err="1">
                <a:effectLst/>
                <a:latin typeface="Calibri" panose="020F0502020204030204" pitchFamily="34" charset="0"/>
                <a:ea typeface="Calibri" panose="020F0502020204030204" pitchFamily="34" charset="0"/>
                <a:cs typeface="Times New Roman" panose="02020603050405020304" pitchFamily="18" charset="0"/>
              </a:rPr>
              <a:t>pré-rempli</a:t>
            </a:r>
            <a:r>
              <a:rPr lang="fr-CA" sz="1100" dirty="0">
                <a:effectLst/>
                <a:latin typeface="Calibri" panose="020F0502020204030204" pitchFamily="34" charset="0"/>
                <a:ea typeface="Calibri" panose="020F0502020204030204" pitchFamily="34" charset="0"/>
                <a:cs typeface="Times New Roman" panose="02020603050405020304" pitchFamily="18" charset="0"/>
              </a:rPr>
              <a:t> avec un exemple de contenu d’une présentation précédente. Il doit être modifié ou supprimé pour la présentation actuelle.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Le tableau du bas est une grille de référence à deux colonnes, la première contenant un ensemble de scores d’évaluation et la seconde montrant les interprétations correspondantes.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Elle est destinée à être utilisée comme référence pour l’évaluation des options par rapport aux critères énoncés dans le tableau du haut. Le contenu du tableau de référence du bas est le suivant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1">
              <a:lnSpc>
                <a:spcPct val="107000"/>
              </a:lnSpc>
              <a:spcBef>
                <a:spcPts val="0"/>
              </a:spcBef>
              <a:spcAft>
                <a:spcPts val="800"/>
              </a:spcAft>
            </a:pPr>
            <a:r>
              <a:rPr lang="fr-CA" sz="1100" dirty="0">
                <a:effectLst/>
                <a:latin typeface="Calibri" panose="020F0502020204030204" pitchFamily="34" charset="0"/>
                <a:ea typeface="Calibri" panose="020F0502020204030204" pitchFamily="34" charset="0"/>
                <a:cs typeface="Times New Roman" panose="02020603050405020304" pitchFamily="18" charset="0"/>
              </a:rPr>
              <a:t>Cote	Interprétation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1">
              <a:lnSpc>
                <a:spcPct val="107000"/>
              </a:lnSpc>
              <a:spcBef>
                <a:spcPts val="0"/>
              </a:spcBef>
              <a:spcAft>
                <a:spcPts val="800"/>
              </a:spcAft>
            </a:pPr>
            <a:r>
              <a:rPr lang="fr-CA" sz="1100" dirty="0">
                <a:effectLst/>
                <a:latin typeface="Calibri" panose="020F0502020204030204" pitchFamily="34" charset="0"/>
                <a:ea typeface="Calibri" panose="020F0502020204030204" pitchFamily="34" charset="0"/>
                <a:cs typeface="Times New Roman" panose="02020603050405020304" pitchFamily="18" charset="0"/>
              </a:rPr>
              <a:t>4	Entièrement – L’option répond entièrement aux attentes définies par le critère.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1">
              <a:lnSpc>
                <a:spcPct val="107000"/>
              </a:lnSpc>
              <a:spcBef>
                <a:spcPts val="0"/>
              </a:spcBef>
              <a:spcAft>
                <a:spcPts val="800"/>
              </a:spcAft>
            </a:pPr>
            <a:r>
              <a:rPr lang="fr-CA" sz="1100" dirty="0">
                <a:effectLst/>
                <a:latin typeface="Calibri" panose="020F0502020204030204" pitchFamily="34" charset="0"/>
                <a:ea typeface="Calibri" panose="020F0502020204030204" pitchFamily="34" charset="0"/>
                <a:cs typeface="Times New Roman" panose="02020603050405020304" pitchFamily="18" charset="0"/>
              </a:rPr>
              <a:t>3	Généralement – L’option répond presque entièrement aux attentes définies par le critère.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1">
              <a:lnSpc>
                <a:spcPct val="107000"/>
              </a:lnSpc>
              <a:spcBef>
                <a:spcPts val="0"/>
              </a:spcBef>
              <a:spcAft>
                <a:spcPts val="800"/>
              </a:spcAft>
            </a:pPr>
            <a:r>
              <a:rPr lang="fr-CA" sz="1100" dirty="0">
                <a:effectLst/>
                <a:latin typeface="Calibri" panose="020F0502020204030204" pitchFamily="34" charset="0"/>
                <a:ea typeface="Calibri" panose="020F0502020204030204" pitchFamily="34" charset="0"/>
                <a:cs typeface="Times New Roman" panose="02020603050405020304" pitchFamily="18" charset="0"/>
              </a:rPr>
              <a:t>2	Partiellement – L’option ne répond que partiellement aux attentes définies par le critère.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1">
              <a:lnSpc>
                <a:spcPct val="107000"/>
              </a:lnSpc>
              <a:spcBef>
                <a:spcPts val="0"/>
              </a:spcBef>
              <a:spcAft>
                <a:spcPts val="800"/>
              </a:spcAft>
            </a:pPr>
            <a:r>
              <a:rPr lang="fr-CA" sz="1100" dirty="0">
                <a:effectLst/>
                <a:latin typeface="Calibri" panose="020F0502020204030204" pitchFamily="34" charset="0"/>
                <a:ea typeface="Calibri" panose="020F0502020204030204" pitchFamily="34" charset="0"/>
                <a:cs typeface="Times New Roman" panose="02020603050405020304" pitchFamily="18" charset="0"/>
              </a:rPr>
              <a:t>1	Mauvais – L’option répond mal aux attentes définies par le critère.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1">
              <a:lnSpc>
                <a:spcPct val="107000"/>
              </a:lnSpc>
              <a:spcBef>
                <a:spcPts val="0"/>
              </a:spcBef>
              <a:spcAft>
                <a:spcPts val="800"/>
              </a:spcAft>
            </a:pPr>
            <a:r>
              <a:rPr lang="fr-CA" sz="1100" dirty="0">
                <a:effectLst/>
                <a:latin typeface="Calibri" panose="020F0502020204030204" pitchFamily="34" charset="0"/>
                <a:ea typeface="Calibri" panose="020F0502020204030204" pitchFamily="34" charset="0"/>
                <a:cs typeface="Times New Roman" panose="02020603050405020304" pitchFamily="18" charset="0"/>
              </a:rPr>
              <a:t>0	Aucun – L’option ne répond pas aux attentes définies par le critère.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1">
              <a:lnSpc>
                <a:spcPct val="107000"/>
              </a:lnSpc>
              <a:spcBef>
                <a:spcPts val="0"/>
              </a:spcBef>
              <a:spcAft>
                <a:spcPts val="800"/>
              </a:spcAft>
            </a:pPr>
            <a:r>
              <a:rPr lang="fr-CA" sz="1100" dirty="0">
                <a:effectLst/>
                <a:latin typeface="Calibri" panose="020F0502020204030204" pitchFamily="34" charset="0"/>
                <a:ea typeface="Calibri" panose="020F0502020204030204" pitchFamily="34" charset="0"/>
                <a:cs typeface="Times New Roman" panose="02020603050405020304" pitchFamily="18" charset="0"/>
              </a:rPr>
              <a:t>X	Non-conforme – L’option est non-conforme par rapport à un critère obligatoire donné.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r>
              <a:rPr lang="fr-FR" dirty="0"/>
              <a:t>Le champ de texte en diagonale avec le filigrane « Exemple » doit également être supprimé.</a:t>
            </a:r>
            <a:endParaRPr lang="en-US" dirty="0"/>
          </a:p>
          <a:p>
            <a:endParaRPr lang="en-US" dirty="0"/>
          </a:p>
        </p:txBody>
      </p:sp>
      <p:sp>
        <p:nvSpPr>
          <p:cNvPr id="4" name="Slide Number Placeholder 3"/>
          <p:cNvSpPr>
            <a:spLocks noGrp="1"/>
          </p:cNvSpPr>
          <p:nvPr>
            <p:ph type="sldNum" sz="quarter" idx="10"/>
          </p:nvPr>
        </p:nvSpPr>
        <p:spPr/>
        <p:txBody>
          <a:bodyPr/>
          <a:lstStyle/>
          <a:p>
            <a:fld id="{EB3A5D88-BC26-4EFA-A680-927F6A4ACCF4}" type="slidenum">
              <a:rPr lang="en-CA" smtClean="0">
                <a:solidFill>
                  <a:prstClr val="black"/>
                </a:solidFill>
              </a:rPr>
              <a:pPr/>
              <a:t>10</a:t>
            </a:fld>
            <a:endParaRPr lang="en-CA" dirty="0">
              <a:solidFill>
                <a:prstClr val="black"/>
              </a:solidFill>
            </a:endParaRPr>
          </a:p>
        </p:txBody>
      </p:sp>
    </p:spTree>
    <p:extLst>
      <p:ext uri="{BB962C8B-B14F-4D97-AF65-F5344CB8AC3E}">
        <p14:creationId xmlns:p14="http://schemas.microsoft.com/office/powerpoint/2010/main" val="28964921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fr-CA" sz="1100" b="1" u="sng" dirty="0">
                <a:effectLst/>
                <a:latin typeface="Calibri" panose="020F0502020204030204" pitchFamily="34" charset="0"/>
                <a:ea typeface="Calibri" panose="020F0502020204030204" pitchFamily="34" charset="0"/>
                <a:cs typeface="Times New Roman" panose="02020603050405020304" pitchFamily="18" charset="0"/>
              </a:rPr>
              <a:t>Instructions pour remplir la diapositive</a:t>
            </a:r>
            <a:r>
              <a:rPr lang="fr-CA" sz="11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Il doit être rempli par l’équipe de l’architecture intégrée du Secrétariat du Conseil du Trésor du Canada (SCT).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100" dirty="0">
                <a:effectLst/>
                <a:latin typeface="Calibri" panose="020F0502020204030204" pitchFamily="34" charset="0"/>
                <a:ea typeface="Calibri" panose="020F0502020204030204" pitchFamily="34" charset="0"/>
                <a:cs typeface="Times New Roman" panose="02020603050405020304" pitchFamily="18" charset="0"/>
              </a:rPr>
              <a:t>La diapositive </a:t>
            </a:r>
            <a:r>
              <a:rPr lang="en-US" sz="1100" dirty="0" err="1">
                <a:effectLst/>
                <a:latin typeface="Calibri" panose="020F0502020204030204" pitchFamily="34" charset="0"/>
                <a:ea typeface="Calibri" panose="020F0502020204030204" pitchFamily="34" charset="0"/>
                <a:cs typeface="Times New Roman" panose="02020603050405020304" pitchFamily="18" charset="0"/>
              </a:rPr>
              <a:t>contient</a:t>
            </a:r>
            <a:r>
              <a:rPr lang="en-US" sz="1100" dirty="0">
                <a:effectLst/>
                <a:latin typeface="Calibri" panose="020F0502020204030204" pitchFamily="34" charset="0"/>
                <a:ea typeface="Calibri" panose="020F0502020204030204" pitchFamily="34" charset="0"/>
                <a:cs typeface="Times New Roman" panose="02020603050405020304" pitchFamily="18" charset="0"/>
              </a:rPr>
              <a:t> 2 tableaux :</a:t>
            </a:r>
          </a:p>
          <a:p>
            <a:pPr marL="742950" marR="0" lvl="1" indent="-285750">
              <a:lnSpc>
                <a:spcPct val="107000"/>
              </a:lnSpc>
              <a:spcBef>
                <a:spcPts val="0"/>
              </a:spcBef>
              <a:spcAft>
                <a:spcPts val="800"/>
              </a:spcAft>
              <a:buFont typeface="Arial" panose="020B0604020202020204" pitchFamily="34" charset="0"/>
              <a:buChar char="•"/>
              <a:tabLst>
                <a:tab pos="9144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Le tableau du haut contiendra les observations de l’évaluateur de l’architecture d’entreprise du SCT pour chacun des cinq niveaux d’architecture, ainsi qu’un indicateur du degré d’alignement (entièrement, partiellement, non), fondé sur un examen de l’architecture cible et des réponses du cadre d’architecture d’entreprise connexe fournis dans les annexes.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Arial" panose="020B0604020202020204" pitchFamily="34" charset="0"/>
              <a:buChar char="•"/>
              <a:tabLst>
                <a:tab pos="9144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Le tableau du bas contiendra la recommandation aux fins de décision par le CEAI GC (c’est-à-dire approbation, approbation avec conditions) et un bref énoncé de toutes les conditions proposées. Cela sera souvent adopté comme déclaration de décision pour le point dans le compte rendu des discussions.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Cette diapositive est normalement la dernière diapositive de la présentation au CEAI.</a:t>
            </a:r>
            <a:endParaRPr lang="en-US" dirty="0"/>
          </a:p>
          <a:p>
            <a:pPr marL="171450" indent="-171450">
              <a:buFont typeface="Arial" panose="020B0604020202020204" pitchFamily="34" charset="0"/>
              <a:buChar char="•"/>
            </a:pPr>
            <a:endParaRPr lang="en-US" dirty="0"/>
          </a:p>
          <a:p>
            <a:endParaRPr lang="en-CA" dirty="0"/>
          </a:p>
        </p:txBody>
      </p:sp>
      <p:sp>
        <p:nvSpPr>
          <p:cNvPr id="4" name="Slide Number Placeholder 3"/>
          <p:cNvSpPr>
            <a:spLocks noGrp="1"/>
          </p:cNvSpPr>
          <p:nvPr>
            <p:ph type="sldNum" sz="quarter" idx="10"/>
          </p:nvPr>
        </p:nvSpPr>
        <p:spPr/>
        <p:txBody>
          <a:bodyPr/>
          <a:lstStyle/>
          <a:p>
            <a:pPr>
              <a:defRPr/>
            </a:pPr>
            <a:fld id="{5AA7FD66-F810-415C-9FF2-DF680522269D}" type="slidenum">
              <a:rPr lang="en-CA" altLang="en-US" smtClean="0"/>
              <a:pPr>
                <a:defRPr/>
              </a:pPr>
              <a:t>11</a:t>
            </a:fld>
            <a:endParaRPr lang="en-CA" altLang="en-US" dirty="0"/>
          </a:p>
        </p:txBody>
      </p:sp>
    </p:spTree>
    <p:extLst>
      <p:ext uri="{BB962C8B-B14F-4D97-AF65-F5344CB8AC3E}">
        <p14:creationId xmlns:p14="http://schemas.microsoft.com/office/powerpoint/2010/main" val="39339613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fr-CA" sz="1100" b="1" u="sng" dirty="0">
                <a:effectLst/>
                <a:latin typeface="Calibri" panose="020F0502020204030204" pitchFamily="34" charset="0"/>
                <a:ea typeface="Calibri" panose="020F0502020204030204" pitchFamily="34" charset="0"/>
                <a:cs typeface="Times New Roman" panose="02020603050405020304" pitchFamily="18" charset="0"/>
              </a:rPr>
              <a:t>Instructions pour remplir la diapositive</a:t>
            </a:r>
            <a:r>
              <a:rPr lang="fr-CA" sz="11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Il doit être rempli par l’équipe de l’architecture intégrée du Secrétariat du Conseil du Trésor du Canada (SCT) si la solution est proposée en tant que Solution organisationnelle à l'annexe 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100" dirty="0">
                <a:effectLst/>
                <a:latin typeface="Calibri" panose="020F0502020204030204" pitchFamily="34" charset="0"/>
                <a:ea typeface="Calibri" panose="020F0502020204030204" pitchFamily="34" charset="0"/>
                <a:cs typeface="Times New Roman" panose="02020603050405020304" pitchFamily="18" charset="0"/>
              </a:rPr>
              <a:t>La diapositive </a:t>
            </a:r>
            <a:r>
              <a:rPr lang="en-US" sz="1100" dirty="0" err="1">
                <a:effectLst/>
                <a:latin typeface="Calibri" panose="020F0502020204030204" pitchFamily="34" charset="0"/>
                <a:ea typeface="Calibri" panose="020F0502020204030204" pitchFamily="34" charset="0"/>
                <a:cs typeface="Times New Roman" panose="02020603050405020304" pitchFamily="18" charset="0"/>
              </a:rPr>
              <a:t>contient</a:t>
            </a:r>
            <a:r>
              <a:rPr lang="en-US" sz="1100" dirty="0">
                <a:effectLst/>
                <a:latin typeface="Calibri" panose="020F0502020204030204" pitchFamily="34" charset="0"/>
                <a:ea typeface="Calibri" panose="020F0502020204030204" pitchFamily="34" charset="0"/>
                <a:cs typeface="Times New Roman" panose="02020603050405020304" pitchFamily="18" charset="0"/>
              </a:rPr>
              <a:t> 2 tableaux :</a:t>
            </a:r>
          </a:p>
          <a:p>
            <a:pPr marL="742950" marR="0" lvl="1" indent="-285750">
              <a:lnSpc>
                <a:spcPct val="107000"/>
              </a:lnSpc>
              <a:spcBef>
                <a:spcPts val="0"/>
              </a:spcBef>
              <a:spcAft>
                <a:spcPts val="800"/>
              </a:spcAft>
              <a:buFont typeface="Arial" panose="020B0604020202020204" pitchFamily="34" charset="0"/>
              <a:buChar char="•"/>
              <a:tabLst>
                <a:tab pos="9144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Le tableau du haut contiendra les observations de l’évaluateur de l’architecture d’entreprise du SCT pour chacun des trois aspects du cadre de la solution organisationnelle, ainsi qu’un indicateur du degré d’alignement (entièrement, partiellement, non), fondé sur un examen de l’architecture cible et des réponses du cadre de la solution organisationnelle connexe fournis en annexe 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Arial" panose="020B0604020202020204" pitchFamily="34" charset="0"/>
              <a:buChar char="•"/>
              <a:tabLst>
                <a:tab pos="9144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Le tableau du bas contiendra la recommandation aux fins de décision par le CEAI GC (c’est-à-dire approbation, approbation avec conditions) et un bref énoncé de toutes les conditions proposées. Cela sera souvent adopté comme déclaration de décision pour le point dans le compte rendu des discussions.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Si cette diapositive est complétée, elle sera la dernière diapositive de la présentation au CEAI.</a:t>
            </a:r>
            <a:endParaRPr lang="en-US" dirty="0"/>
          </a:p>
          <a:p>
            <a:endParaRPr lang="en-US" dirty="0"/>
          </a:p>
        </p:txBody>
      </p:sp>
      <p:sp>
        <p:nvSpPr>
          <p:cNvPr id="4" name="Slide Number Placeholder 3"/>
          <p:cNvSpPr>
            <a:spLocks noGrp="1"/>
          </p:cNvSpPr>
          <p:nvPr>
            <p:ph type="sldNum" sz="quarter" idx="5"/>
          </p:nvPr>
        </p:nvSpPr>
        <p:spPr/>
        <p:txBody>
          <a:bodyPr/>
          <a:lstStyle/>
          <a:p>
            <a:fld id="{EB3A5D88-BC26-4EFA-A680-927F6A4ACCF4}" type="slidenum">
              <a:rPr lang="en-CA" smtClean="0"/>
              <a:t>12</a:t>
            </a:fld>
            <a:endParaRPr lang="en-CA" dirty="0"/>
          </a:p>
        </p:txBody>
      </p:sp>
    </p:spTree>
    <p:extLst>
      <p:ext uri="{BB962C8B-B14F-4D97-AF65-F5344CB8AC3E}">
        <p14:creationId xmlns:p14="http://schemas.microsoft.com/office/powerpoint/2010/main" val="39139638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fr-CA" sz="1800" b="1" u="sng" dirty="0">
                <a:effectLst/>
                <a:latin typeface="Calibri" panose="020F0502020204030204" pitchFamily="34" charset="0"/>
                <a:ea typeface="Calibri" panose="020F0502020204030204" pitchFamily="34" charset="0"/>
                <a:cs typeface="Times New Roman" panose="02020603050405020304" pitchFamily="18" charset="0"/>
              </a:rPr>
              <a:t>Instructions pour remplir la diapositive</a:t>
            </a:r>
            <a:r>
              <a:rPr lang="fr-CA"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fr-CA" sz="1800" dirty="0">
                <a:effectLst/>
                <a:latin typeface="Calibri" panose="020F0502020204030204" pitchFamily="34" charset="0"/>
                <a:ea typeface="Calibri" panose="020F0502020204030204" pitchFamily="34" charset="0"/>
                <a:cs typeface="Times New Roman" panose="02020603050405020304" pitchFamily="18" charset="0"/>
              </a:rPr>
              <a:t>Cette diapositive contient un tableau à deux colonnes : la colonne de gauche a l’en-tête « Acronyme » et la colonne de droite a l’en-tête « Définition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fr-CA" sz="1800" dirty="0">
                <a:effectLst/>
                <a:latin typeface="Calibri" panose="020F0502020204030204" pitchFamily="34" charset="0"/>
                <a:ea typeface="Calibri" panose="020F0502020204030204" pitchFamily="34" charset="0"/>
                <a:cs typeface="Times New Roman" panose="02020603050405020304" pitchFamily="18" charset="0"/>
              </a:rPr>
              <a:t>Énumérez tous les acronymes utilisés dans la présentation et fournissez une définition correspondante.</a:t>
            </a:r>
          </a:p>
          <a:p>
            <a:pPr marL="342900" marR="0" lvl="0" indent="-342900" algn="l" defTabSz="914400" rtl="0" eaLnBrk="1" fontAlgn="auto" latinLnBrk="0" hangingPunct="1">
              <a:lnSpc>
                <a:spcPct val="107000"/>
              </a:lnSpc>
              <a:spcBef>
                <a:spcPts val="0"/>
              </a:spcBef>
              <a:spcAft>
                <a:spcPts val="800"/>
              </a:spcAft>
              <a:buClrTx/>
              <a:buSzTx/>
              <a:buFont typeface="Arial" panose="020B0604020202020204" pitchFamily="34" charset="0"/>
              <a:buChar char="•"/>
              <a:tabLst>
                <a:tab pos="457200" algn="l"/>
              </a:tabLst>
              <a:defRPr/>
            </a:pPr>
            <a:r>
              <a:rPr lang="fr-CA" sz="1800" dirty="0">
                <a:effectLst/>
                <a:latin typeface="Calibri" panose="020F0502020204030204" pitchFamily="34" charset="0"/>
                <a:ea typeface="Calibri" panose="020F0502020204030204" pitchFamily="34" charset="0"/>
                <a:cs typeface="Times New Roman" panose="02020603050405020304" pitchFamily="18" charset="0"/>
              </a:rPr>
              <a:t>Le tableau a été partiellement </a:t>
            </a:r>
            <a:r>
              <a:rPr lang="fr-CA" sz="1800" dirty="0" err="1">
                <a:effectLst/>
                <a:latin typeface="Calibri" panose="020F0502020204030204" pitchFamily="34" charset="0"/>
                <a:ea typeface="Calibri" panose="020F0502020204030204" pitchFamily="34" charset="0"/>
                <a:cs typeface="Times New Roman" panose="02020603050405020304" pitchFamily="18" charset="0"/>
              </a:rPr>
              <a:t>pré-rempli</a:t>
            </a:r>
            <a:r>
              <a:rPr lang="fr-CA" sz="1800" dirty="0">
                <a:effectLst/>
                <a:latin typeface="Calibri" panose="020F0502020204030204" pitchFamily="34" charset="0"/>
                <a:ea typeface="Calibri" panose="020F0502020204030204" pitchFamily="34" charset="0"/>
                <a:cs typeface="Times New Roman" panose="02020603050405020304" pitchFamily="18" charset="0"/>
              </a:rPr>
              <a:t> avec des exemples des annexes.</a:t>
            </a:r>
          </a:p>
          <a:p>
            <a:endParaRPr lang="en-US" dirty="0"/>
          </a:p>
        </p:txBody>
      </p:sp>
      <p:sp>
        <p:nvSpPr>
          <p:cNvPr id="4" name="Slide Number Placeholder 3"/>
          <p:cNvSpPr>
            <a:spLocks noGrp="1"/>
          </p:cNvSpPr>
          <p:nvPr>
            <p:ph type="sldNum" sz="quarter" idx="10"/>
          </p:nvPr>
        </p:nvSpPr>
        <p:spPr/>
        <p:txBody>
          <a:bodyPr/>
          <a:lstStyle/>
          <a:p>
            <a:fld id="{EB3A5D88-BC26-4EFA-A680-927F6A4ACCF4}" type="slidenum">
              <a:rPr lang="en-CA" smtClean="0"/>
              <a:t>13</a:t>
            </a:fld>
            <a:endParaRPr lang="en-CA" dirty="0"/>
          </a:p>
        </p:txBody>
      </p:sp>
    </p:spTree>
    <p:extLst>
      <p:ext uri="{BB962C8B-B14F-4D97-AF65-F5344CB8AC3E}">
        <p14:creationId xmlns:p14="http://schemas.microsoft.com/office/powerpoint/2010/main" val="1121938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fr-CA" sz="1100" b="1" u="sng" dirty="0">
                <a:effectLst/>
                <a:latin typeface="Calibri" panose="020F0502020204030204" pitchFamily="34" charset="0"/>
                <a:ea typeface="Calibri" panose="020F0502020204030204" pitchFamily="34" charset="0"/>
                <a:cs typeface="Times New Roman" panose="02020603050405020304" pitchFamily="18" charset="0"/>
              </a:rPr>
              <a:t>Instructions pour remplir la diapositive</a:t>
            </a:r>
            <a:r>
              <a:rPr lang="fr-CA" sz="11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La zone de texte en haut de la section du corps de cette diapositive contient du texte statique avec un énoncé général sur la couche d’architecture opérationnelle du cadre d’architecture d’entreprise du GC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Arial" panose="020B0604020202020204" pitchFamily="34" charset="0"/>
              <a:buChar char="•"/>
              <a:tabLst>
                <a:tab pos="9144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https://www.canada.ca/fr/gouvernement/systeme/gouvernement-numerique/politiques-normes/cadre-architecture-integree-gouvernement-canada.html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Sous la zone de texte se trouve un tableau à deux colonnes qui est utilisé pour saisir les renseignements relatifs aux critères d’architecture opérationnelle du cadre.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Arial" panose="020B0604020202020204" pitchFamily="34" charset="0"/>
              <a:buChar char="•"/>
              <a:tabLst>
                <a:tab pos="9144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La colonne de gauche est structurée selon les critères de haut niveau du cadre de l’architecture intégrée du gouvernement du Canada. Ces énoncés sont étiquetés avec des paires formées d’une lettre et d’un chiffre (par exemple « B-1. ») et servent d’en-têtes pour les lignes suivantes.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Arial" panose="020B0604020202020204" pitchFamily="34" charset="0"/>
              <a:buChar char="•"/>
              <a:tabLst>
                <a:tab pos="9144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Sous chaque en-tête de critère de haut niveau se trouve une liste de plusieurs lignes avec les sous-critères associés du cadre.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Arial" panose="020B0604020202020204" pitchFamily="34" charset="0"/>
              <a:buChar char="•"/>
              <a:tabLst>
                <a:tab pos="9144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La colonne de droite contient une cellule d’en-tête avec la question « COMMENT cela sera-t-il réalisé? » correspondant à chacun des critères de haut niveau, et en dessous se trouve un ensemble de cellules vides dans les rangées pour les sous-critères.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Le ministère présentateur doit fournir tous les détails pertinents dans les cellules vides pour démontrer comment les exigences des sous-critères correspondants dans la colonne de gauche sont abordées dans l’architecture cible de la présentation actuelle.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EB3A5D88-BC26-4EFA-A680-927F6A4ACCF4}" type="slidenum">
              <a:rPr lang="en-CA" smtClean="0"/>
              <a:t>14</a:t>
            </a:fld>
            <a:endParaRPr lang="en-CA" dirty="0"/>
          </a:p>
        </p:txBody>
      </p:sp>
    </p:spTree>
    <p:extLst>
      <p:ext uri="{BB962C8B-B14F-4D97-AF65-F5344CB8AC3E}">
        <p14:creationId xmlns:p14="http://schemas.microsoft.com/office/powerpoint/2010/main" val="6462392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fr-CA" sz="1100" b="1" u="sng" dirty="0">
                <a:effectLst/>
                <a:latin typeface="Calibri" panose="020F0502020204030204" pitchFamily="34" charset="0"/>
                <a:ea typeface="Calibri" panose="020F0502020204030204" pitchFamily="34" charset="0"/>
                <a:cs typeface="Times New Roman" panose="02020603050405020304" pitchFamily="18" charset="0"/>
              </a:rPr>
              <a:t>Instructions pour remplir la diapositive</a:t>
            </a:r>
            <a:r>
              <a:rPr lang="fr-CA" sz="11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Cette diapositive contient un tableau qui est utilisé pour saisir les renseignements relatifs aux critères d’architecture opérationnelle du GC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Arial" panose="020B0604020202020204" pitchFamily="34" charset="0"/>
              <a:buChar char="•"/>
              <a:tabLst>
                <a:tab pos="9144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https://www.canada.ca/fr/gouvernement/systeme/gouvernement-numerique/politiques-normes/cadre-architecture-integree-gouvernement-canada.html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La table est composée de deux colonnes.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Arial" panose="020B0604020202020204" pitchFamily="34" charset="0"/>
              <a:buChar char="•"/>
              <a:tabLst>
                <a:tab pos="9144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La colonne de gauche est structurée selon les critères de haut niveau du cadre de l’architecture intégrée du gouvernement du Canada. Ces énoncés sont étiquetés avec des paires formées d’une lettre et d’un chiffre (par exemple « B-1. ») et servent d’en-têtes pour les lignes suivantes.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Arial" panose="020B0604020202020204" pitchFamily="34" charset="0"/>
              <a:buChar char="•"/>
              <a:tabLst>
                <a:tab pos="9144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Sous chaque en-tête de critère de haut niveau se trouve une liste de plusieurs lignes avec les sous-critères associés du cadre.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Arial" panose="020B0604020202020204" pitchFamily="34" charset="0"/>
              <a:buChar char="•"/>
              <a:tabLst>
                <a:tab pos="9144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La colonne de droite contient une cellule d’en-tête avec la question « COMMENT procédera-t-on? » correspondant à chacun des critères de haut niveau, et en dessous se trouve un ensemble de cellules vides dans les rangées pour les sous-critères.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Le ministère présentateur doit fournir tous les détails pertinents dans les cellules vides pour démontrer comment les exigences des sous-critères correspondants dans la colonne de gauche sont abordées dans l’architecture cible de la présentation actuelle.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EB3A5D88-BC26-4EFA-A680-927F6A4ACCF4}" type="slidenum">
              <a:rPr lang="en-CA" smtClean="0"/>
              <a:t>15</a:t>
            </a:fld>
            <a:endParaRPr lang="en-CA" dirty="0"/>
          </a:p>
        </p:txBody>
      </p:sp>
    </p:spTree>
    <p:extLst>
      <p:ext uri="{BB962C8B-B14F-4D97-AF65-F5344CB8AC3E}">
        <p14:creationId xmlns:p14="http://schemas.microsoft.com/office/powerpoint/2010/main" val="25492867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fr-CA" sz="1100" b="1" u="sng" dirty="0">
                <a:effectLst/>
                <a:latin typeface="Calibri" panose="020F0502020204030204" pitchFamily="34" charset="0"/>
                <a:ea typeface="Calibri" panose="020F0502020204030204" pitchFamily="34" charset="0"/>
                <a:cs typeface="Times New Roman" panose="02020603050405020304" pitchFamily="18" charset="0"/>
              </a:rPr>
              <a:t>Instructions pour remplir la diapositive</a:t>
            </a:r>
            <a:r>
              <a:rPr lang="fr-CA" sz="11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La zone de texte en haut de la section du corps de cette diapositive contient du texte statique avec un énoncé général sur la couche d’architecture d’information du cadre d’architecture d’entreprise du GC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tabLst>
                <a:tab pos="9144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https://www.canada.ca/fr/gouvernement/systeme/gouvernement-numerique/politiques-normes/cadre-architecture-integree-gouvernement-canada.html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Sous la zone de texte se trouve un tableau à deux colonnes qui est utilisé pour saisir les renseignements relatifs aux critères d’architecture opérationnelle du cadre.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Arial" panose="020B0604020202020204" pitchFamily="34" charset="0"/>
              <a:buChar char="•"/>
              <a:tabLst>
                <a:tab pos="9144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La colonne de gauche est structurée selon les critères de haut niveau du cadre de l’architecture intégrée du gouvernement du Canada. Ces énoncés sont étiquetés avec des paires formées d’une lettre et d’un chiffre (par exemple « B-1. ») et servent d’en-têtes pour les lignes suivantes.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Arial" panose="020B0604020202020204" pitchFamily="34" charset="0"/>
              <a:buChar char="•"/>
              <a:tabLst>
                <a:tab pos="9144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Sous chaque en-tête de critère de haut niveau se trouve une liste de plusieurs lignes avec les sous-critères associés du cadre.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Arial" panose="020B0604020202020204" pitchFamily="34" charset="0"/>
              <a:buChar char="•"/>
              <a:tabLst>
                <a:tab pos="9144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La colonne de droite contient une cellule d’en-tête avec la question « COMMENT cela sera-t-il réalisé? » correspondant à chacun des critères de haut niveau, et en dessous se trouve un ensemble de cellules vides dans les rangées pour les sous-critères.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Le ministère présentateur doit fournir tous les détails pertinents dans les cellules vides pour démontrer comment les exigences des sous-critères correspondants dans la colonne de gauche sont abordées dans l’architecture cible de la présentation actuelle.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EB3A5D88-BC26-4EFA-A680-927F6A4ACCF4}" type="slidenum">
              <a:rPr lang="en-CA" smtClean="0"/>
              <a:t>16</a:t>
            </a:fld>
            <a:endParaRPr lang="en-CA" dirty="0"/>
          </a:p>
        </p:txBody>
      </p:sp>
    </p:spTree>
    <p:extLst>
      <p:ext uri="{BB962C8B-B14F-4D97-AF65-F5344CB8AC3E}">
        <p14:creationId xmlns:p14="http://schemas.microsoft.com/office/powerpoint/2010/main" val="7228743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fr-CA" sz="1100" b="1" u="sng" dirty="0">
                <a:effectLst/>
                <a:latin typeface="Calibri" panose="020F0502020204030204" pitchFamily="34" charset="0"/>
                <a:ea typeface="Calibri" panose="020F0502020204030204" pitchFamily="34" charset="0"/>
                <a:cs typeface="Times New Roman" panose="02020603050405020304" pitchFamily="18" charset="0"/>
              </a:rPr>
              <a:t>Instructions pour remplir la diapositive</a:t>
            </a:r>
            <a:r>
              <a:rPr lang="fr-CA" sz="11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Cette diapositive contient un tableau à deux colonnes qui est utilisé pour saisir les renseignements relatifs aux critères d’architecture d’information du GC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Arial" panose="020B0604020202020204" pitchFamily="34" charset="0"/>
              <a:buChar char="•"/>
              <a:tabLst>
                <a:tab pos="9144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https://www.canada.ca/fr/gouvernement/systeme/gouvernement-numerique/politiques-normes/cadre-architecture-integree-gouvernement-canada.html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La table est composée de deux colonnes.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Arial" panose="020B0604020202020204" pitchFamily="34" charset="0"/>
              <a:buChar char="•"/>
              <a:tabLst>
                <a:tab pos="9144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La colonne de gauche est structurée selon les critères de haut niveau du cadre de l’architecture intégrée du gouvernement du Canada. Ces énoncés sont étiquetés avec des paires formées d’une lettre et d’un chiffre (par exemple « B-1. ») et servent d’en-têtes pour les lignes suivantes.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Arial" panose="020B0604020202020204" pitchFamily="34" charset="0"/>
              <a:buChar char="•"/>
              <a:tabLst>
                <a:tab pos="9144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Sous chaque en-tête de critère de haut niveau se trouve une liste de plusieurs lignes avec les sous-critères associés du cadre.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Arial" panose="020B0604020202020204" pitchFamily="34" charset="0"/>
              <a:buChar char="•"/>
              <a:tabLst>
                <a:tab pos="9144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La colonne de droite contient une cellule d’en-tête avec la question « COMMENT procédera-t-on? » correspondant à chacun des critères de haut niveau, et en dessous se trouve un ensemble de cellules vides dans les rangées pour les sous-critères.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Le ministère présentateur doit fournir tous les détails pertinents dans les cellules vides pour démontrer comment les exigences des sous-critères correspondants dans la colonne de gauche sont abordées dans l’architecture cible de la présentation actuelle.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EB3A5D88-BC26-4EFA-A680-927F6A4ACCF4}" type="slidenum">
              <a:rPr lang="en-CA" smtClean="0"/>
              <a:t>17</a:t>
            </a:fld>
            <a:endParaRPr lang="en-CA" dirty="0"/>
          </a:p>
        </p:txBody>
      </p:sp>
    </p:spTree>
    <p:extLst>
      <p:ext uri="{BB962C8B-B14F-4D97-AF65-F5344CB8AC3E}">
        <p14:creationId xmlns:p14="http://schemas.microsoft.com/office/powerpoint/2010/main" val="20232762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fr-CA" sz="1100" b="1" u="sng" dirty="0">
                <a:effectLst/>
                <a:latin typeface="Calibri" panose="020F0502020204030204" pitchFamily="34" charset="0"/>
                <a:ea typeface="Calibri" panose="020F0502020204030204" pitchFamily="34" charset="0"/>
                <a:cs typeface="Times New Roman" panose="02020603050405020304" pitchFamily="18" charset="0"/>
              </a:rPr>
              <a:t>Instructions pour remplir la diapositive</a:t>
            </a:r>
            <a:r>
              <a:rPr lang="fr-CA" sz="11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Cette diapositive contient un tableau à deux colonnes qui est utilisé pour saisir les renseignements relatifs aux critères d’architecture d’information du GC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Arial" panose="020B0604020202020204" pitchFamily="34" charset="0"/>
              <a:buChar char="•"/>
              <a:tabLst>
                <a:tab pos="9144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https://www.canada.ca/fr/gouvernement/systeme/gouvernement-numerique/politiques-normes/cadre-architecture-integree-gouvernement-canada.html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La table est composée de deux colonnes.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Arial" panose="020B0604020202020204" pitchFamily="34" charset="0"/>
              <a:buChar char="•"/>
              <a:tabLst>
                <a:tab pos="9144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La colonne de gauche est structurée selon les critères de haut niveau du cadre de l’architecture intégrée du gouvernement du Canada. Ces énoncés sont étiquetés avec des paires formées d’une lettre et d’un chiffre (par exemple « B-1. ») et servent d’en-têtes pour les lignes suivantes.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Arial" panose="020B0604020202020204" pitchFamily="34" charset="0"/>
              <a:buChar char="•"/>
              <a:tabLst>
                <a:tab pos="9144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Sous chaque en-tête de critère de haut niveau se trouve une liste de plusieurs lignes avec les sous-critères associés du cadre.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Arial" panose="020B0604020202020204" pitchFamily="34" charset="0"/>
              <a:buChar char="•"/>
              <a:tabLst>
                <a:tab pos="9144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La colonne de droite contient une cellule d’en-tête avec la question « COMMENT procédera-t-on? » correspondant à chacun des critères de haut niveau, et en dessous se trouve un ensemble de cellules vides dans les rangées pour les sous-critères.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Le ministère présentateur doit fournir tous les détails pertinents dans les cellules vides pour démontrer comment les exigences des sous-critères correspondants dans la colonne de gauche sont abordées dans l’architecture cible de la présentation actuelle.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EB3A5D88-BC26-4EFA-A680-927F6A4ACCF4}" type="slidenum">
              <a:rPr lang="en-CA" smtClean="0"/>
              <a:t>18</a:t>
            </a:fld>
            <a:endParaRPr lang="en-CA" dirty="0"/>
          </a:p>
        </p:txBody>
      </p:sp>
    </p:spTree>
    <p:extLst>
      <p:ext uri="{BB962C8B-B14F-4D97-AF65-F5344CB8AC3E}">
        <p14:creationId xmlns:p14="http://schemas.microsoft.com/office/powerpoint/2010/main" val="33732136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fr-CA" sz="1100" b="1" u="sng" dirty="0">
                <a:effectLst/>
                <a:latin typeface="Calibri" panose="020F0502020204030204" pitchFamily="34" charset="0"/>
                <a:ea typeface="Calibri" panose="020F0502020204030204" pitchFamily="34" charset="0"/>
                <a:cs typeface="Times New Roman" panose="02020603050405020304" pitchFamily="18" charset="0"/>
              </a:rPr>
              <a:t>Instructions pour remplir la diapositive</a:t>
            </a:r>
            <a:r>
              <a:rPr lang="fr-CA" sz="11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La zone de texte en haut de la section du corps de cette diapositive contient du texte statique avec un énoncé général sur la couche d’architecture d’application du cadre d’architecture d’entreprise du GC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tabLst>
                <a:tab pos="9144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https://www.canada.ca/fr/gouvernement/systeme/gouvernement-numerique/politiques-normes/cadre-architecture-integree-gouvernement-canada.html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Sous la zone de texte se trouve un tableau à deux colonnes qui est utilisé pour saisir les renseignements relatifs aux critères d’architecture d’application du cadre.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Arial" panose="020B0604020202020204" pitchFamily="34" charset="0"/>
              <a:buChar char="•"/>
              <a:tabLst>
                <a:tab pos="9144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La colonne de gauche est structurée selon les critères de haut niveau du cadre de l’architecture intégrée du gouvernement du Canada. Ces énoncés sont étiquetés avec des paires formées d’une lettre et d’un chiffre (par exemple « B-1. ») et servent d’en-têtes pour les lignes suivantes.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Arial" panose="020B0604020202020204" pitchFamily="34" charset="0"/>
              <a:buChar char="•"/>
              <a:tabLst>
                <a:tab pos="9144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Sous chaque en-tête de critère de haut niveau se trouve une liste de plusieurs lignes avec les sous-critères associés du cadre.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Arial" panose="020B0604020202020204" pitchFamily="34" charset="0"/>
              <a:buChar char="•"/>
              <a:tabLst>
                <a:tab pos="9144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La colonne de droite contient une cellule d’en-tête avec la question « COMMENT cela sera-t-il réalisé? » correspondant à chacun des critères de haut niveau, et en dessous se trouve un ensemble de cellules vides dans les rangées pour les sous-critères.</a:t>
            </a:r>
          </a:p>
          <a:p>
            <a:pPr marL="285750" marR="0" lvl="0" indent="-285750">
              <a:lnSpc>
                <a:spcPct val="107000"/>
              </a:lnSpc>
              <a:spcBef>
                <a:spcPts val="0"/>
              </a:spcBef>
              <a:spcAft>
                <a:spcPts val="800"/>
              </a:spcAft>
              <a:buFont typeface="Arial" panose="020B0604020202020204" pitchFamily="34" charset="0"/>
              <a:buChar char="•"/>
              <a:tabLst>
                <a:tab pos="9144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Le ministère présentateur doit fournir tous les détails pertinents dans les cellules vides pour démontrer comment les exigences des sous-critères correspondants dans la colonne de gauche sont abordées dans l’architecture cible de la présentation actuelle.</a:t>
            </a:r>
          </a:p>
          <a:p>
            <a:pPr marL="0" marR="0" lvl="0" indent="0">
              <a:lnSpc>
                <a:spcPct val="107000"/>
              </a:lnSpc>
              <a:spcBef>
                <a:spcPts val="0"/>
              </a:spcBef>
              <a:spcAft>
                <a:spcPts val="800"/>
              </a:spcAft>
              <a:buFont typeface="Arial" panose="020B0604020202020204" pitchFamily="34" charset="0"/>
              <a:buNone/>
              <a:tabLst>
                <a:tab pos="914400" algn="l"/>
              </a:tabLst>
            </a:pPr>
            <a:endParaRPr lang="en-US" dirty="0"/>
          </a:p>
        </p:txBody>
      </p:sp>
      <p:sp>
        <p:nvSpPr>
          <p:cNvPr id="4" name="Slide Number Placeholder 3"/>
          <p:cNvSpPr>
            <a:spLocks noGrp="1"/>
          </p:cNvSpPr>
          <p:nvPr>
            <p:ph type="sldNum" sz="quarter" idx="10"/>
          </p:nvPr>
        </p:nvSpPr>
        <p:spPr/>
        <p:txBody>
          <a:bodyPr/>
          <a:lstStyle/>
          <a:p>
            <a:fld id="{EB3A5D88-BC26-4EFA-A680-927F6A4ACCF4}" type="slidenum">
              <a:rPr lang="en-CA" smtClean="0"/>
              <a:t>19</a:t>
            </a:fld>
            <a:endParaRPr lang="en-CA" dirty="0"/>
          </a:p>
        </p:txBody>
      </p:sp>
    </p:spTree>
    <p:extLst>
      <p:ext uri="{BB962C8B-B14F-4D97-AF65-F5344CB8AC3E}">
        <p14:creationId xmlns:p14="http://schemas.microsoft.com/office/powerpoint/2010/main" val="28530145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fr-CA" sz="1800" dirty="0">
                <a:effectLst/>
                <a:latin typeface="Calibri" panose="020F0502020204030204" pitchFamily="34" charset="0"/>
                <a:ea typeface="Calibri" panose="020F0502020204030204" pitchFamily="34" charset="0"/>
                <a:cs typeface="Times New Roman" panose="02020603050405020304" pitchFamily="18" charset="0"/>
              </a:rPr>
              <a:t> </a:t>
            </a:r>
            <a:r>
              <a:rPr lang="fr-CA" sz="1100" b="1" u="sng" dirty="0">
                <a:effectLst/>
                <a:latin typeface="Calibri" panose="020F0502020204030204" pitchFamily="34" charset="0"/>
                <a:ea typeface="Calibri" panose="020F0502020204030204" pitchFamily="34" charset="0"/>
                <a:cs typeface="Times New Roman" panose="02020603050405020304" pitchFamily="18" charset="0"/>
              </a:rPr>
              <a:t>Instructions pour remplir la diapositive</a:t>
            </a:r>
            <a:r>
              <a:rPr lang="fr-CA" sz="11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Cette diapositive contient deux zones de texte, l’une au-dessus de l’autre.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La zone de texte en haut de cette diapositive contient un énoncé d’objectif générique qui comprend plusieurs parties entre parenthèses, que le ministère doit modifier selon les circonstances de sa présentation.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Arial" panose="020B0604020202020204" pitchFamily="34" charset="0"/>
              <a:buChar char="•"/>
              <a:tabLst>
                <a:tab pos="9144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Les premières parenthèses contiennent trois options – « initiale » ou « de suivi » ou « définitive ». Gardez le terme qui convient et supprimez les autres et les parenthèses.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Arial" panose="020B0604020202020204" pitchFamily="34" charset="0"/>
              <a:buChar char="•"/>
              <a:tabLst>
                <a:tab pos="9144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De même, les deuxièmes parenthèses contiennent également trois options – « conceptuelle » ou « provisoire » ou « cible ». Gardez le terme qui convient et supprimez les autres et les parenthèses.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Arial" panose="020B0604020202020204" pitchFamily="34" charset="0"/>
              <a:buChar char="•"/>
              <a:tabLst>
                <a:tab pos="9144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Les autres ensembles de parenthèses sont pour le nom du ministère et le nom de l’initiative numérique, généralement le même que celui qui s’affiche sur la diapositive de titre.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Le ministère présentateur a le pouvoir discrétionnaire d’ajuster le libellé de cet énoncé d’objectif. Veuillez toutefois noter qu’il vise à prévoir la déclaration de décision qui s’affichera dans le compte rendu des discussions de la réunion, et par conséquent, il doit représenter la portée de l’initiative le précisément possible.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On trouve une autre ligne facultative au bas de la zone de texte supérieure que le ministère peut utiliser pour indiquer si la proposition vise à appuyer une prochaine présentation au CT, et la date si elle est connue, car cela peut dépendre du calendrier.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La zone de texte en bas est facultative et doit être utilisée pour les éléments signalés comme « suivi ». On trouve une ligne pour la date de la présentation antérieure du CEAI GC, et une autre pour préciser les conditions qui ont été appliquées dans le compte rendu des discussions pour cette session. S’il ne s’agit pas d’un élément de suivi, cette zone de texte doit être supprimée.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EB3A5D88-BC26-4EFA-A680-927F6A4ACCF4}" type="slidenum">
              <a:rPr lang="en-CA" smtClean="0"/>
              <a:t>2</a:t>
            </a:fld>
            <a:endParaRPr lang="en-CA" dirty="0"/>
          </a:p>
        </p:txBody>
      </p:sp>
    </p:spTree>
    <p:extLst>
      <p:ext uri="{BB962C8B-B14F-4D97-AF65-F5344CB8AC3E}">
        <p14:creationId xmlns:p14="http://schemas.microsoft.com/office/powerpoint/2010/main" val="21667606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fr-CA" sz="1100" b="1" u="sng" dirty="0">
                <a:effectLst/>
                <a:latin typeface="Calibri" panose="020F0502020204030204" pitchFamily="34" charset="0"/>
                <a:ea typeface="Calibri" panose="020F0502020204030204" pitchFamily="34" charset="0"/>
                <a:cs typeface="Times New Roman" panose="02020603050405020304" pitchFamily="18" charset="0"/>
              </a:rPr>
              <a:t>Instructions pour remplir la diapositive</a:t>
            </a:r>
            <a:r>
              <a:rPr lang="fr-CA" sz="11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La zone de texte en haut de la section du corps de cette diapositive contient du texte statique avec un énoncé général sur la couche d’architecture de la technologie du cadre d’architecture d’entreprise du GC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Arial" panose="020B0604020202020204" pitchFamily="34" charset="0"/>
              <a:buChar char="•"/>
              <a:tabLst>
                <a:tab pos="9144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https://www.canada.ca/fr/gouvernement/systeme/gouvernement-numerique/politiques-normes/cadre-architecture-integree-gouvernement-canada.html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tabLst>
                <a:tab pos="4572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Sous la zone de texte se trouve un tableau à deux colonnes qui est utilisé pour saisir les renseignements relatifs aux critères d’architecture de la technologie du cadre.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tabLst>
                <a:tab pos="9144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La colonne de gauche est structurée selon les critères de haut niveau du cadre de l’architecture intégrée du gouvernement du Canada. Ces énoncés sont étiquetés avec des paires formées d’une lettre et d’un chiffre (par exemple « B-1. ») et servent d’en-têtes pour les lignes suivantes.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tabLst>
                <a:tab pos="9144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Sous chaque en-tête de critère de haut niveau se trouve une liste de plusieurs lignes avec les sous-critères associés du cadre.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tabLst>
                <a:tab pos="9144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La colonne de droite contient une cellule d’en-tête avec la question « COMMENT cela sera-t-il réalisé? » correspondant à chacun des critères de haut niveau, et en dessous se trouve un ensemble de cellules vides dans les rangées pour les sous-critères.</a:t>
            </a:r>
          </a:p>
          <a:p>
            <a:pPr marL="285750" marR="0" lvl="0" indent="-285750">
              <a:lnSpc>
                <a:spcPct val="107000"/>
              </a:lnSpc>
              <a:spcBef>
                <a:spcPts val="0"/>
              </a:spcBef>
              <a:spcAft>
                <a:spcPts val="0"/>
              </a:spcAft>
              <a:buFont typeface="Arial" panose="020B0604020202020204" pitchFamily="34" charset="0"/>
              <a:buChar char="•"/>
              <a:tabLst>
                <a:tab pos="9144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Le ministère présentateur doit fournir tous les détails pertinents dans les cellules vides pour démontrer comment les exigences des sous-critères correspondants dans la colonne de gauche sont abordées dans l’architecture cible de la présentation actuelle.</a:t>
            </a:r>
          </a:p>
          <a:p>
            <a:pPr marL="0" marR="0" lvl="0" indent="0">
              <a:lnSpc>
                <a:spcPct val="107000"/>
              </a:lnSpc>
              <a:spcBef>
                <a:spcPts val="0"/>
              </a:spcBef>
              <a:spcAft>
                <a:spcPts val="0"/>
              </a:spcAft>
              <a:buFont typeface="Arial" panose="020B0604020202020204" pitchFamily="34" charset="0"/>
              <a:buNone/>
              <a:tabLst>
                <a:tab pos="914400" algn="l"/>
              </a:tabLst>
            </a:pPr>
            <a:endParaRPr lang="en-US" dirty="0"/>
          </a:p>
        </p:txBody>
      </p:sp>
      <p:sp>
        <p:nvSpPr>
          <p:cNvPr id="4" name="Slide Number Placeholder 3"/>
          <p:cNvSpPr>
            <a:spLocks noGrp="1"/>
          </p:cNvSpPr>
          <p:nvPr>
            <p:ph type="sldNum" sz="quarter" idx="10"/>
          </p:nvPr>
        </p:nvSpPr>
        <p:spPr/>
        <p:txBody>
          <a:bodyPr/>
          <a:lstStyle/>
          <a:p>
            <a:fld id="{EB3A5D88-BC26-4EFA-A680-927F6A4ACCF4}" type="slidenum">
              <a:rPr lang="en-CA" smtClean="0"/>
              <a:t>20</a:t>
            </a:fld>
            <a:endParaRPr lang="en-CA" dirty="0"/>
          </a:p>
        </p:txBody>
      </p:sp>
    </p:spTree>
    <p:extLst>
      <p:ext uri="{BB962C8B-B14F-4D97-AF65-F5344CB8AC3E}">
        <p14:creationId xmlns:p14="http://schemas.microsoft.com/office/powerpoint/2010/main" val="602595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fr-CA" sz="1100" b="1" u="sng" dirty="0">
                <a:effectLst/>
                <a:latin typeface="Calibri" panose="020F0502020204030204" pitchFamily="34" charset="0"/>
                <a:ea typeface="Calibri" panose="020F0502020204030204" pitchFamily="34" charset="0"/>
                <a:cs typeface="Times New Roman" panose="02020603050405020304" pitchFamily="18" charset="0"/>
              </a:rPr>
              <a:t>Instructions pour remplir la diapositive</a:t>
            </a:r>
            <a:r>
              <a:rPr lang="fr-CA" sz="11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Cette diapositive contient un tableau à deux colonnes qui est utilisé pour saisir les renseignements relatifs aux critères d’architecture de la technologie du GC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Arial" panose="020B0604020202020204" pitchFamily="34" charset="0"/>
              <a:buChar char="•"/>
              <a:tabLst>
                <a:tab pos="9144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https://www.canada.ca/fr/gouvernement/systeme/gouvernement-numerique/politiques-normes/cadre-architecture-integree-gouvernement-canada.html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La table est composée de deux colonnes.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Arial" panose="020B0604020202020204" pitchFamily="34" charset="0"/>
              <a:buChar char="•"/>
              <a:tabLst>
                <a:tab pos="9144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La colonne de gauche est structurée selon les critères de haut niveau du cadre de l’architecture intégrée du gouvernement du Canada. Ces énoncés sont étiquetés avec des paires formées d’une lettre et d’un chiffre (par exemple « B-1. ») et servent d’en-têtes pour les lignes suivantes.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Arial" panose="020B0604020202020204" pitchFamily="34" charset="0"/>
              <a:buChar char="•"/>
              <a:tabLst>
                <a:tab pos="9144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Sous chaque en-tête de critère de haut niveau se trouve une liste de plusieurs lignes avec les sous-critères associés du cadre.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Arial" panose="020B0604020202020204" pitchFamily="34" charset="0"/>
              <a:buChar char="•"/>
              <a:tabLst>
                <a:tab pos="9144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La colonne de droite contient une cellule d’en-tête avec la question « COMMENT procédera-t-on? » correspondant à chacun des critères de haut niveau, et en dessous se trouve un ensemble de cellules vides dans les rangées pour les sous-critères.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Le ministère présentateur doit fournir tous les détails pertinents dans les cellules vides pour démontrer comment les exigences des sous-critères correspondants dans la colonne de gauche sont abordées dans l’architecture cible de la présentation actuelle.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EB3A5D88-BC26-4EFA-A680-927F6A4ACCF4}" type="slidenum">
              <a:rPr lang="en-CA" smtClean="0"/>
              <a:t>21</a:t>
            </a:fld>
            <a:endParaRPr lang="en-CA" dirty="0"/>
          </a:p>
        </p:txBody>
      </p:sp>
    </p:spTree>
    <p:extLst>
      <p:ext uri="{BB962C8B-B14F-4D97-AF65-F5344CB8AC3E}">
        <p14:creationId xmlns:p14="http://schemas.microsoft.com/office/powerpoint/2010/main" val="40620796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fr-CA" sz="1100" b="1" u="sng" dirty="0">
                <a:effectLst/>
                <a:latin typeface="Calibri" panose="020F0502020204030204" pitchFamily="34" charset="0"/>
                <a:ea typeface="Calibri" panose="020F0502020204030204" pitchFamily="34" charset="0"/>
                <a:cs typeface="Times New Roman" panose="02020603050405020304" pitchFamily="18" charset="0"/>
              </a:rPr>
              <a:t>Instructions pour remplir la diapositive</a:t>
            </a:r>
            <a:r>
              <a:rPr lang="fr-CA" sz="11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La zone de texte en haut de la section du corps de cette diapositive contient du texte statique avec un énoncé général sur la couche d’architecture de sécurité du cadre d’architecture d’entreprise du GC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Arial" panose="020B0604020202020204" pitchFamily="34" charset="0"/>
              <a:buChar char="•"/>
              <a:tabLst>
                <a:tab pos="9144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https://www.canada.ca/fr/gouvernement/systeme/gouvernement-numerique/politiques-normes/cadre-architecture-integree-gouvernement-canada.html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Sous la zone de texte se trouve un tableau à deux colonnes qui est utilisé pour saisir les renseignements relatifs aux critères d’architecture de sécurité du cadre.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Arial" panose="020B0604020202020204" pitchFamily="34" charset="0"/>
              <a:buChar char="•"/>
              <a:tabLst>
                <a:tab pos="9144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La colonne de gauche est structurée selon les critères de haut niveau du cadre de l’architecture intégrée du gouvernement du Canada. Ces énoncés sont étiquetés avec des paires formées d’une lettre et d’un chiffre (par exemple « B-1. ») et servent d’en-têtes pour les lignes suivantes.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Arial" panose="020B0604020202020204" pitchFamily="34" charset="0"/>
              <a:buChar char="•"/>
              <a:tabLst>
                <a:tab pos="9144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Sous chaque en-tête de critère de haut niveau se trouve une liste de plusieurs lignes avec les sous-critères associés du cadre.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Arial" panose="020B0604020202020204" pitchFamily="34" charset="0"/>
              <a:buChar char="•"/>
              <a:tabLst>
                <a:tab pos="9144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La colonne de droite contient une cellule d’en-tête avec la question « COMMENT cela sera-t-il réalisé? » correspondant à chacun des critères de haut niveau, et en dessous se trouve un ensemble de cellules vides dans les rangées pour les sous-critères.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Le ministère présentateur doit fournir tous les détails pertinents dans les cellules vides pour démontrer comment les exigences des sous-critères correspondants dans la colonne de gauche sont abordées dans l’architecture cible de la présentation actuelle.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EB3A5D88-BC26-4EFA-A680-927F6A4ACCF4}" type="slidenum">
              <a:rPr lang="en-CA" smtClean="0"/>
              <a:t>22</a:t>
            </a:fld>
            <a:endParaRPr lang="en-CA" dirty="0"/>
          </a:p>
        </p:txBody>
      </p:sp>
    </p:spTree>
    <p:extLst>
      <p:ext uri="{BB962C8B-B14F-4D97-AF65-F5344CB8AC3E}">
        <p14:creationId xmlns:p14="http://schemas.microsoft.com/office/powerpoint/2010/main" val="2076213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fr-CA" sz="1100" b="1" u="sng" dirty="0">
                <a:effectLst/>
                <a:latin typeface="Calibri" panose="020F0502020204030204" pitchFamily="34" charset="0"/>
                <a:ea typeface="Calibri" panose="020F0502020204030204" pitchFamily="34" charset="0"/>
                <a:cs typeface="Times New Roman" panose="02020603050405020304" pitchFamily="18" charset="0"/>
              </a:rPr>
              <a:t>Instructions pour remplir la diapositive</a:t>
            </a:r>
            <a:r>
              <a:rPr lang="fr-CA" sz="11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Cette diapositive contient un tableau à deux colonnes qui est utilisé pour saisir les renseignements relatifs aux critères d’architecture de sécurité du GC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Arial" panose="020B0604020202020204" pitchFamily="34" charset="0"/>
              <a:buChar char="•"/>
              <a:tabLst>
                <a:tab pos="9144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https://www.canada.ca/fr/gouvernement/systeme/gouvernement-numerique/politiques-normes/cadre-architecture-integree-gouvernement-canada.html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La table est composée de deux colonnes.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Arial" panose="020B0604020202020204" pitchFamily="34" charset="0"/>
              <a:buChar char="•"/>
              <a:tabLst>
                <a:tab pos="9144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La colonne de gauche est structurée selon les critères de haut niveau du cadre de l’architecture intégrée du gouvernement du Canada. Ces énoncés sont étiquetés avec des paires formées d’une lettre et d’un chiffre (par exemple « B-1. ») et servent d’en-têtes pour les lignes suivantes.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Arial" panose="020B0604020202020204" pitchFamily="34" charset="0"/>
              <a:buChar char="•"/>
              <a:tabLst>
                <a:tab pos="9144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Sous chaque en-tête de critère de haut niveau se trouve une liste de plusieurs lignes avec les sous-critères associés du cadre.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Arial" panose="020B0604020202020204" pitchFamily="34" charset="0"/>
              <a:buChar char="•"/>
              <a:tabLst>
                <a:tab pos="9144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La colonne de droite contient une cellule d’en-tête avec la question « COMMENT procédera-t-on? » correspondant à chacun des critères de haut niveau, et en dessous se trouve un ensemble de cellules vides dans les rangées pour les sous-critères.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Le ministère présentateur doit fournir tous les détails pertinents dans les cellules vides pour démontrer comment les exigences des sous-critères correspondants dans la colonne de gauche sont abordées dans l’architecture cible de la présentation actuelle.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EB3A5D88-BC26-4EFA-A680-927F6A4ACCF4}" type="slidenum">
              <a:rPr lang="en-CA" smtClean="0"/>
              <a:t>23</a:t>
            </a:fld>
            <a:endParaRPr lang="en-CA" dirty="0"/>
          </a:p>
        </p:txBody>
      </p:sp>
    </p:spTree>
    <p:extLst>
      <p:ext uri="{BB962C8B-B14F-4D97-AF65-F5344CB8AC3E}">
        <p14:creationId xmlns:p14="http://schemas.microsoft.com/office/powerpoint/2010/main" val="30747323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fr-CA" sz="1100" b="1" u="sng" dirty="0">
                <a:effectLst/>
                <a:latin typeface="Calibri" panose="020F0502020204030204" pitchFamily="34" charset="0"/>
                <a:ea typeface="Calibri" panose="020F0502020204030204" pitchFamily="34" charset="0"/>
                <a:cs typeface="Times New Roman" panose="02020603050405020304" pitchFamily="18" charset="0"/>
              </a:rPr>
              <a:t>Instructions pour remplir la diapositive</a:t>
            </a:r>
            <a:r>
              <a:rPr lang="fr-CA" sz="11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L’annexe 2 doit être remplie par le ministère présentateur si la solution est proposée en tant que solution d’entreprise.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La zone de texte en haut de la section du corps de cette diapositive contient du texte statique avec une définition des solutions d’entreprise et un lien vers des informations sur le wiki de l’architecture intégrée du GC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Arial" panose="020B0604020202020204" pitchFamily="34" charset="0"/>
              <a:buChar char="•"/>
              <a:tabLst>
                <a:tab pos="9144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https://wiki.gccollab.ca/GC_Enterprise_Architecture/Enterprise_Solutions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Sous la zone de texte se trouve un tableau à deux colonnes utilisé pour saisir les réponses aux questions de la première facette du cadre des Solutions d’entreprise : gouvernance.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Arial" panose="020B0604020202020204" pitchFamily="34" charset="0"/>
              <a:buChar char="•"/>
              <a:tabLst>
                <a:tab pos="9144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La colonne de gauche est structurée selon les facettes du cadre des Solutions d’entreprise. Ces facettes sont étiquetées avec des paires formées de lettres et de chiffres (par exemple « ES-1. ») et servent d’en-têtes pour les lignes suivantes.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Arial" panose="020B0604020202020204" pitchFamily="34" charset="0"/>
              <a:buChar char="•"/>
              <a:tabLst>
                <a:tab pos="9144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Sous l’en-tête de la facette se trouve une liste de plusieurs lignes avec les questions connexes du cadre.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Arial" panose="020B0604020202020204" pitchFamily="34" charset="0"/>
              <a:buChar char="•"/>
              <a:tabLst>
                <a:tab pos="9144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La colonne de droite contient une cellule d’en-tête avec la question « COMMENT les questions relatives à cet aspect seront-elles abordées? » et en dessous se trouve un ensemble de cellules vides pour saisir les réponses aux questions.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Le ministère présentateur doit fournir tous les détails pertinents dans les cellules vides afin de fournir des réponses aux questions dans la colonne de gauche pour la solution proposée dans la présentation actuelle.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A5D88-BC26-4EFA-A680-927F6A4ACCF4}"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041498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fr-CA" sz="1100" b="1" u="sng" dirty="0">
                <a:effectLst/>
                <a:latin typeface="Calibri" panose="020F0502020204030204" pitchFamily="34" charset="0"/>
                <a:ea typeface="Calibri" panose="020F0502020204030204" pitchFamily="34" charset="0"/>
                <a:cs typeface="Times New Roman" panose="02020603050405020304" pitchFamily="18" charset="0"/>
              </a:rPr>
              <a:t>Instructions pour remplir la diapositive</a:t>
            </a:r>
            <a:r>
              <a:rPr lang="fr-CA" sz="11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L’annexe 2 doit être remplie par le ministère présentateur si la solution est proposée en tant que solution d’entreprise.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Cette diapositive contient un tableau à deux colonnes utilisé pour saisir les réponses aux questions de le deuxième et le troisième aspect du cadre des Solutions d’entreprise : culture et solutions.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Arial" panose="020B0604020202020204" pitchFamily="34" charset="0"/>
              <a:buChar char="•"/>
              <a:tabLst>
                <a:tab pos="9144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La colonne de gauche est structurée selon les facettes du cadre des Solutions d’entreprise. Ces facettes sont étiquetées avec des paires formées de lettres et de chiffres (par exemple « ES-1. ») et servent d’en-têtes pour les lignes suivantes.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Arial" panose="020B0604020202020204" pitchFamily="34" charset="0"/>
              <a:buChar char="•"/>
              <a:tabLst>
                <a:tab pos="9144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Sous l’en-tête de la facette se trouve une liste de plusieurs lignes avec les questions connexes du cadre.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Arial" panose="020B0604020202020204" pitchFamily="34" charset="0"/>
              <a:buChar char="•"/>
              <a:tabLst>
                <a:tab pos="9144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La colonne de droite contient une cellule d’en-tête avec la question « COMMENT les questions relatives à cet aspect seront-elles abordées? » et en dessous se trouve un ensemble de cellules vides pour saisir les réponses aux questions.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Le ministère présentateur doit fournir tous les détails pertinents dans les cellules vides afin de fournir des réponses aux questions dans la colonne de gauche pour la solution proposée dans la présentation actuelle.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A5D88-BC26-4EFA-A680-927F6A4ACCF4}"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71874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fr-CA" sz="1100" b="1" u="sng" dirty="0">
                <a:effectLst/>
                <a:latin typeface="Calibri" panose="020F0502020204030204" pitchFamily="34" charset="0"/>
                <a:ea typeface="Calibri" panose="020F0502020204030204" pitchFamily="34" charset="0"/>
                <a:cs typeface="Times New Roman" panose="02020603050405020304" pitchFamily="18" charset="0"/>
              </a:rPr>
              <a:t>Instructions pour remplir la diapositive</a:t>
            </a:r>
            <a:r>
              <a:rPr lang="fr-CA" sz="11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Cette diapositive se compose de deux tableaux présentés l’un au-dessus de l’autre. Les deux tableaux ont le même format, avec deux colonnes, où la colonne de gauche contient le type de détail à fournir, et la colonne de droite est une cellule dans laquelle les détails demandés doivent être saisis.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Tout texte dans les cellules de droite peut être remplacé par les renseignements indiqués.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Si vous avez besoin d’aide pour remplir cette diapositive, n’hésitez pas à contacter votre chargé de compte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Arial" panose="020B0604020202020204" pitchFamily="34" charset="0"/>
              <a:buChar char="•"/>
              <a:tabLst>
                <a:tab pos="9144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https://service.ssc-spc.gc.ca/fr/coordonnees/supportparenaires/charges-de-comptes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EB3A5D88-BC26-4EFA-A680-927F6A4ACCF4}" type="slidenum">
              <a:rPr lang="en-CA" smtClean="0">
                <a:solidFill>
                  <a:prstClr val="black"/>
                </a:solidFill>
              </a:rPr>
              <a:pPr/>
              <a:t>26</a:t>
            </a:fld>
            <a:endParaRPr lang="en-CA" dirty="0">
              <a:solidFill>
                <a:prstClr val="black"/>
              </a:solidFill>
            </a:endParaRPr>
          </a:p>
        </p:txBody>
      </p:sp>
    </p:spTree>
    <p:extLst>
      <p:ext uri="{BB962C8B-B14F-4D97-AF65-F5344CB8AC3E}">
        <p14:creationId xmlns:p14="http://schemas.microsoft.com/office/powerpoint/2010/main" val="17255620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fr-CA" sz="1100" b="1" u="sng" dirty="0">
                <a:effectLst/>
                <a:latin typeface="Calibri" panose="020F0502020204030204" pitchFamily="34" charset="0"/>
                <a:ea typeface="Calibri" panose="020F0502020204030204" pitchFamily="34" charset="0"/>
                <a:cs typeface="Times New Roman" panose="02020603050405020304" pitchFamily="18" charset="0"/>
              </a:rPr>
              <a:t>Instructions pour remplir la diapositive</a:t>
            </a:r>
            <a:r>
              <a:rPr lang="fr-CA" sz="11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Cette diapositive se compose de deux tableaux présentés côte à côte. Les deux tableaux ont le même format, avec deux colonnes, où la colonne de gauche contient le type de détail à fournir, et la colonne de droite est une cellule vide dans laquelle les détails demandés doivent être saisis.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Certaines des cellules de gauche incluent une brève liste d’options de réponse possibles. Pour celles-ci, indiquez les renseignements pour cette diapositive en sélectionnant des valeurs parmi les options répertoriées ou en fournissant une valeur supplémentaire, le cas échéant.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Pour obtenir de l’aide afin de remplir cette diapositive, veuillez consulter les directives sur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Arial" panose="020B0604020202020204" pitchFamily="34" charset="0"/>
              <a:buChar char="•"/>
              <a:tabLst>
                <a:tab pos="9144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https://wiki.gccollab.ca/GC_EARB_Presenter_Template_%E2%80%93_SSC_Appendix_3_Guidelines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EB3A5D88-BC26-4EFA-A680-927F6A4ACCF4}" type="slidenum">
              <a:rPr lang="en-CA" smtClean="0">
                <a:solidFill>
                  <a:prstClr val="black"/>
                </a:solidFill>
              </a:rPr>
              <a:pPr/>
              <a:t>27</a:t>
            </a:fld>
            <a:endParaRPr lang="en-CA" dirty="0">
              <a:solidFill>
                <a:prstClr val="black"/>
              </a:solidFill>
            </a:endParaRPr>
          </a:p>
        </p:txBody>
      </p:sp>
    </p:spTree>
    <p:extLst>
      <p:ext uri="{BB962C8B-B14F-4D97-AF65-F5344CB8AC3E}">
        <p14:creationId xmlns:p14="http://schemas.microsoft.com/office/powerpoint/2010/main" val="28991092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fr-CA" sz="1100" b="1" u="sng" dirty="0">
                <a:effectLst/>
                <a:latin typeface="Calibri" panose="020F0502020204030204" pitchFamily="34" charset="0"/>
                <a:ea typeface="Calibri" panose="020F0502020204030204" pitchFamily="34" charset="0"/>
                <a:cs typeface="Times New Roman" panose="02020603050405020304" pitchFamily="18" charset="0"/>
              </a:rPr>
              <a:t>Instructions pour remplir la diapositive</a:t>
            </a:r>
            <a:r>
              <a:rPr lang="fr-CA" sz="11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Cette diapositive contient trois tableaux, ainsi que deux zones de texte avec des instructions supplémentaires.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Le tableau en haut à gauche est une grille de référence statique contenant les codes des cas d’utilisation des profils d’utilisation du nuage fondés sur les modèles de connexion au nuage présentés au CEAI GC.</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Les détails des modèles de connexion au nuage se trouvent dans la présentation suivante :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Arial" panose="020B0604020202020204" pitchFamily="34" charset="0"/>
              <a:buChar char="•"/>
              <a:tabLst>
                <a:tab pos="9144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https://www.gcpedia.gc.ca/gcwiki/images/7/75/GC_Cloud_Connection_Patterns.pdf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Le tableau en haut à droite est une grille de référence statique utilisée pour déterminer quels services de défense en nuage sont nécessaires de la part de SPC et du CCC, en fonction des cas d’utilisation cernés.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Le tableau en bas est la partie à remplir du modèle. Il contient les données à partir desquelles les codes de cas d’utilisation pertinents seront dérivés.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Chaque ligne du tableau du bas doit correspondre à une ligne de connectivité dans le diagramme de l’architecture cible qui s’étend entre un composant dans un environnement infonuagique et un utilisateur ou un composant dans un environnement sur place.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L’exemple de contenu fourni dans les trois dernières lignes se fonde sur l’exemple de diagramme d’architecture cible de la diapositive 8 du modèle.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Font typeface="Arial" panose="020B0604020202020204" pitchFamily="34" charset="0"/>
              <a:buNone/>
            </a:pPr>
            <a:endParaRPr lang="en-US" dirty="0"/>
          </a:p>
          <a:p>
            <a:endParaRPr lang="en-US" dirty="0"/>
          </a:p>
        </p:txBody>
      </p:sp>
      <p:sp>
        <p:nvSpPr>
          <p:cNvPr id="4" name="Slide Number Placeholder 3"/>
          <p:cNvSpPr>
            <a:spLocks noGrp="1"/>
          </p:cNvSpPr>
          <p:nvPr>
            <p:ph type="sldNum" sz="quarter" idx="5"/>
          </p:nvPr>
        </p:nvSpPr>
        <p:spPr/>
        <p:txBody>
          <a:bodyPr/>
          <a:lstStyle/>
          <a:p>
            <a:fld id="{EB3A5D88-BC26-4EFA-A680-927F6A4ACCF4}" type="slidenum">
              <a:rPr lang="en-CA" smtClean="0"/>
              <a:t>28</a:t>
            </a:fld>
            <a:endParaRPr lang="en-CA" dirty="0"/>
          </a:p>
        </p:txBody>
      </p:sp>
    </p:spTree>
    <p:extLst>
      <p:ext uri="{BB962C8B-B14F-4D97-AF65-F5344CB8AC3E}">
        <p14:creationId xmlns:p14="http://schemas.microsoft.com/office/powerpoint/2010/main" val="3503174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fr-CA" sz="1100" b="1" u="sng" dirty="0">
                <a:effectLst/>
                <a:latin typeface="Calibri" panose="020F0502020204030204" pitchFamily="34" charset="0"/>
                <a:ea typeface="Calibri" panose="020F0502020204030204" pitchFamily="34" charset="0"/>
                <a:cs typeface="Times New Roman" panose="02020603050405020304" pitchFamily="18" charset="0"/>
              </a:rPr>
              <a:t>Instructions pour remplir la diapositive</a:t>
            </a:r>
            <a:r>
              <a:rPr lang="fr-CA" sz="11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Le contenu de cette diapositive peut être assez général, la présentation doit se concentrer sur les renseignements les plus directement liées à l’initiative proposée et à l’architecture cible.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Des diapositives supplémentaires peuvent être utilisées au besoin, mais il est préférable d’être concis, en raison du temps limité disponible pour chaque présentation à la réunion du CEAI GC.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Il est aussi possible d’ajouter des renseignements généraux plus détaillés dans les annexes, s’il y a lieu.</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Si aucun cas conceptuel n’a été élaboré, reportez-vous à l’</a:t>
            </a:r>
            <a:r>
              <a:rPr lang="fr-CA" sz="1100" i="1" dirty="0">
                <a:effectLst/>
                <a:latin typeface="Calibri" panose="020F0502020204030204" pitchFamily="34" charset="0"/>
                <a:ea typeface="Calibri" panose="020F0502020204030204" pitchFamily="34" charset="0"/>
                <a:cs typeface="Times New Roman" panose="02020603050405020304" pitchFamily="18" charset="0"/>
              </a:rPr>
              <a:t>Annexe B : Procédures obligatoires pour les cas conceptuels des projets axés sur le numérique (Politique sur la planification et la gestion des investissements)</a:t>
            </a:r>
            <a:r>
              <a:rPr lang="fr-CA" sz="1100" dirty="0">
                <a:effectLst/>
                <a:latin typeface="Calibri" panose="020F0502020204030204" pitchFamily="34" charset="0"/>
                <a:ea typeface="Calibri" panose="020F0502020204030204" pitchFamily="34" charset="0"/>
                <a:cs typeface="Times New Roman" panose="02020603050405020304" pitchFamily="18" charset="0"/>
              </a:rPr>
              <a:t> pour obtenir les procédures et le modèle connexes au site Web suivant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Arial" panose="020B0604020202020204" pitchFamily="34" charset="0"/>
              <a:buChar char="•"/>
              <a:tabLst>
                <a:tab pos="9144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https://www.tbs-sct.canada.ca/pol/doc-fra.aspx?id=32593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Les questions à prendre en considération pour l’analyse environnementale peuvent inclure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Arial" panose="020B0604020202020204" pitchFamily="34" charset="0"/>
              <a:buChar char="•"/>
              <a:tabLst>
                <a:tab pos="9144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Avec quelles institutions de la Couronne avez-vous discuté de votre problème afin de trouver une solution ou un composant qui pourrait être </a:t>
            </a:r>
            <a:r>
              <a:rPr lang="fr-CA" sz="1100">
                <a:effectLst/>
                <a:latin typeface="Calibri" panose="020F0502020204030204" pitchFamily="34" charset="0"/>
                <a:ea typeface="Calibri" panose="020F0502020204030204" pitchFamily="34" charset="0"/>
                <a:cs typeface="Times New Roman" panose="02020603050405020304" pitchFamily="18" charset="0"/>
              </a:rPr>
              <a:t>réutilisé?</a:t>
            </a:r>
          </a:p>
          <a:p>
            <a:pPr marL="742950" marR="0" lvl="1" indent="-285750">
              <a:lnSpc>
                <a:spcPct val="107000"/>
              </a:lnSpc>
              <a:spcBef>
                <a:spcPts val="0"/>
              </a:spcBef>
              <a:spcAft>
                <a:spcPts val="800"/>
              </a:spcAft>
              <a:buFont typeface="Arial" panose="020B0604020202020204" pitchFamily="34" charset="0"/>
              <a:buChar char="•"/>
              <a:tabLst>
                <a:tab pos="914400" algn="l"/>
              </a:tabLst>
            </a:pPr>
            <a:r>
              <a:rPr lang="fr-CA" sz="1100">
                <a:effectLst/>
                <a:latin typeface="Calibri" panose="020F0502020204030204" pitchFamily="34" charset="0"/>
                <a:ea typeface="Calibri" panose="020F0502020204030204" pitchFamily="34" charset="0"/>
                <a:cs typeface="Times New Roman" panose="02020603050405020304" pitchFamily="18" charset="0"/>
              </a:rPr>
              <a:t>Quelles </a:t>
            </a:r>
            <a:r>
              <a:rPr lang="fr-CA" sz="1100" dirty="0">
                <a:effectLst/>
                <a:latin typeface="Calibri" panose="020F0502020204030204" pitchFamily="34" charset="0"/>
                <a:ea typeface="Calibri" panose="020F0502020204030204" pitchFamily="34" charset="0"/>
                <a:cs typeface="Times New Roman" panose="02020603050405020304" pitchFamily="18" charset="0"/>
              </a:rPr>
              <a:t>autres solutions offertes au gouvernement du Canada avez-vous prises en considération?</a:t>
            </a:r>
            <a:endParaRPr lang="en-US" dirty="0"/>
          </a:p>
        </p:txBody>
      </p:sp>
      <p:sp>
        <p:nvSpPr>
          <p:cNvPr id="4" name="Slide Number Placeholder 3"/>
          <p:cNvSpPr>
            <a:spLocks noGrp="1"/>
          </p:cNvSpPr>
          <p:nvPr>
            <p:ph type="sldNum" sz="quarter" idx="10"/>
          </p:nvPr>
        </p:nvSpPr>
        <p:spPr/>
        <p:txBody>
          <a:bodyPr/>
          <a:lstStyle/>
          <a:p>
            <a:fld id="{EB3A5D88-BC26-4EFA-A680-927F6A4ACCF4}" type="slidenum">
              <a:rPr lang="en-CA" smtClean="0"/>
              <a:t>3</a:t>
            </a:fld>
            <a:endParaRPr lang="en-CA" dirty="0"/>
          </a:p>
        </p:txBody>
      </p:sp>
    </p:spTree>
    <p:extLst>
      <p:ext uri="{BB962C8B-B14F-4D97-AF65-F5344CB8AC3E}">
        <p14:creationId xmlns:p14="http://schemas.microsoft.com/office/powerpoint/2010/main" val="42742582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fr-CA" sz="1100" b="1" u="sng" dirty="0">
                <a:effectLst/>
                <a:latin typeface="Calibri" panose="020F0502020204030204" pitchFamily="34" charset="0"/>
                <a:ea typeface="Calibri" panose="020F0502020204030204" pitchFamily="34" charset="0"/>
                <a:cs typeface="Times New Roman" panose="02020603050405020304" pitchFamily="18" charset="0"/>
              </a:rPr>
              <a:t>Instructions pour remplir la diapositive</a:t>
            </a:r>
            <a:r>
              <a:rPr lang="fr-CA" sz="11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Cette diapositive contient un tableau à trois colonnes utilisé pour répertorier les capacités opérationnelles abordées dans cette architecture.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On trouvera de plus amples renseignements sur les documents de référence du Modèle de capacité d’affaires 2.0 sont disponibles sur :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Arial" panose="020B0604020202020204" pitchFamily="34" charset="0"/>
              <a:buChar char="•"/>
              <a:tabLst>
                <a:tab pos="9144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https://wiki.gccollab.ca/GC_Enterprise_Architecture/Business_Capability_Model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Supprimez toutes les lignes qui ne s’appliquent pas à la présentation actuelle.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Vous devez vous concentrer sur les trois à cinq principales capacités d’affaires pertinentes.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Le tableau a été </a:t>
            </a:r>
            <a:r>
              <a:rPr lang="fr-CA" sz="1100" dirty="0" err="1">
                <a:effectLst/>
                <a:latin typeface="Calibri" panose="020F0502020204030204" pitchFamily="34" charset="0"/>
                <a:ea typeface="Calibri" panose="020F0502020204030204" pitchFamily="34" charset="0"/>
                <a:cs typeface="Times New Roman" panose="02020603050405020304" pitchFamily="18" charset="0"/>
              </a:rPr>
              <a:t>pré-rempli</a:t>
            </a:r>
            <a:r>
              <a:rPr lang="fr-CA" sz="1100" dirty="0">
                <a:effectLst/>
                <a:latin typeface="Calibri" panose="020F0502020204030204" pitchFamily="34" charset="0"/>
                <a:ea typeface="Calibri" panose="020F0502020204030204" pitchFamily="34" charset="0"/>
                <a:cs typeface="Times New Roman" panose="02020603050405020304" pitchFamily="18" charset="0"/>
              </a:rPr>
              <a:t> avec un exemple de contenu d’une présentation précédente. Il doit être modifié ou supprimé pour la présentation actuelle.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Le champ de texte en diagonale avec le filigrane « Exemple » doit également être supprimé.</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La troisième colonne la plus à droite est facultative et peut être supprimée. Elle contient une mise en correspondance vers les éléments du modèle de capacité d’affaires du ministère, mais elle doit être supprimée si le ministère n’en possède pas.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A5D88-BC26-4EFA-A680-927F6A4ACCF4}"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155125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fr-CA" sz="1800" b="1" u="sng" dirty="0">
                <a:effectLst/>
                <a:latin typeface="Calibri" panose="020F0502020204030204" pitchFamily="34" charset="0"/>
                <a:ea typeface="Calibri" panose="020F0502020204030204" pitchFamily="34" charset="0"/>
                <a:cs typeface="Times New Roman" panose="02020603050405020304" pitchFamily="18" charset="0"/>
              </a:rPr>
              <a:t>Instructions pour remplir la diapositive</a:t>
            </a:r>
            <a:r>
              <a:rPr lang="fr-CA"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fr-CA" sz="1800" dirty="0">
                <a:effectLst/>
                <a:latin typeface="Calibri" panose="020F0502020204030204" pitchFamily="34" charset="0"/>
                <a:ea typeface="Calibri" panose="020F0502020204030204" pitchFamily="34" charset="0"/>
                <a:cs typeface="Times New Roman" panose="02020603050405020304" pitchFamily="18" charset="0"/>
              </a:rPr>
              <a:t>Cette diapositive contient un diagramme du processus opérationnel, ou du flux d’information ou de données, ou d’une combinaison de ceux-ci.</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fr-CA" sz="1800" dirty="0">
                <a:effectLst/>
                <a:latin typeface="Calibri" panose="020F0502020204030204" pitchFamily="34" charset="0"/>
                <a:ea typeface="Calibri" panose="020F0502020204030204" pitchFamily="34" charset="0"/>
                <a:cs typeface="Times New Roman" panose="02020603050405020304" pitchFamily="18" charset="0"/>
              </a:rPr>
              <a:t>Il n’y a pas d’approche standard définitive pour présenter ces renseignements. Le diagramme sur cette diapositive est un tiré exemple d’une présentation précédente et est fourni à des fins d’illustration.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fr-CA" sz="1800" dirty="0">
                <a:effectLst/>
                <a:latin typeface="Calibri" panose="020F0502020204030204" pitchFamily="34" charset="0"/>
                <a:ea typeface="Calibri" panose="020F0502020204030204" pitchFamily="34" charset="0"/>
                <a:cs typeface="Times New Roman" panose="02020603050405020304" pitchFamily="18" charset="0"/>
              </a:rPr>
              <a:t>Indiquez tous les autres ministères, organismes et organisations qui participent à la réalisation des services visés.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fr-CA" sz="1800" dirty="0">
                <a:effectLst/>
                <a:latin typeface="Calibri" panose="020F0502020204030204" pitchFamily="34" charset="0"/>
                <a:ea typeface="Calibri" panose="020F0502020204030204" pitchFamily="34" charset="0"/>
                <a:cs typeface="Times New Roman" panose="02020603050405020304" pitchFamily="18" charset="0"/>
              </a:rPr>
              <a:t>Indiquez les référentiels de données et le flux de données de haut niveau.</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fr-CA" sz="1800" dirty="0">
                <a:effectLst/>
                <a:latin typeface="Calibri" panose="020F0502020204030204" pitchFamily="34" charset="0"/>
                <a:ea typeface="Calibri" panose="020F0502020204030204" pitchFamily="34" charset="0"/>
                <a:cs typeface="Times New Roman" panose="02020603050405020304" pitchFamily="18" charset="0"/>
              </a:rPr>
              <a:t>Un texte de remplacement doit être fourni pour décrire le contenu visuel du diagramme.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fr-CA" sz="1800" dirty="0">
                <a:effectLst/>
                <a:latin typeface="Calibri" panose="020F0502020204030204" pitchFamily="34" charset="0"/>
                <a:ea typeface="Calibri" panose="020F0502020204030204" pitchFamily="34" charset="0"/>
                <a:cs typeface="Times New Roman" panose="02020603050405020304" pitchFamily="18" charset="0"/>
              </a:rPr>
              <a:t>Le champ de texte en diagonale avec le filigrane « Exemple » doit également être supprimé.</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EB3A5D88-BC26-4EFA-A680-927F6A4ACCF4}" type="slidenum">
              <a:rPr lang="en-CA" smtClean="0"/>
              <a:t>5</a:t>
            </a:fld>
            <a:endParaRPr lang="en-CA" dirty="0"/>
          </a:p>
        </p:txBody>
      </p:sp>
    </p:spTree>
    <p:extLst>
      <p:ext uri="{BB962C8B-B14F-4D97-AF65-F5344CB8AC3E}">
        <p14:creationId xmlns:p14="http://schemas.microsoft.com/office/powerpoint/2010/main" val="20102615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fr-CA" sz="1100" b="1" u="sng" dirty="0">
                <a:effectLst/>
                <a:latin typeface="Calibri" panose="020F0502020204030204" pitchFamily="34" charset="0"/>
                <a:ea typeface="Calibri" panose="020F0502020204030204" pitchFamily="34" charset="0"/>
                <a:cs typeface="Times New Roman" panose="02020603050405020304" pitchFamily="18" charset="0"/>
              </a:rPr>
              <a:t>Instructions pour remplir la diapositive</a:t>
            </a:r>
            <a:r>
              <a:rPr lang="fr-CA" sz="11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Cette diapositive contient un tableau à deux colonnes utilisé pour saisir des détails sur l’état actuel de l’architecture pour chacun des cinq </a:t>
            </a:r>
            <a:r>
              <a:rPr lang="fr-CA" sz="1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niveaux</a:t>
            </a:r>
            <a:r>
              <a:rPr lang="fr-CA" sz="1100" dirty="0">
                <a:effectLst/>
                <a:latin typeface="Calibri" panose="020F0502020204030204" pitchFamily="34" charset="0"/>
                <a:ea typeface="Calibri" panose="020F0502020204030204" pitchFamily="34" charset="0"/>
                <a:cs typeface="Times New Roman" panose="02020603050405020304" pitchFamily="18" charset="0"/>
              </a:rPr>
              <a:t> du cadre d’architecture d’entreprise.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La colonne de gauche répertorie les niveaux d’architecture. La colonne de droite offre un espace pour ajouter des détails sur les éléments clés et les problèmes pour chaque niveau.</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Décrivez les problèmes de l’architecture actuelle.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Arial" panose="020B0604020202020204" pitchFamily="34" charset="0"/>
              <a:buChar char="•"/>
              <a:tabLst>
                <a:tab pos="9144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Résumez brièvement le problème opérationnel tel que décrit dans le cas conceptuel.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Arial" panose="020B0604020202020204" pitchFamily="34" charset="0"/>
              <a:buChar char="•"/>
              <a:tabLst>
                <a:tab pos="9144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Décrire le problème dans chacun des niveaux du cadre d’architecture d’entreprise.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Arial" panose="020B0604020202020204" pitchFamily="34" charset="0"/>
              <a:buChar char="•"/>
              <a:tabLst>
                <a:tab pos="9144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Le texte de ce tableau doit décrire clairement le contenu visuel du diagramme de la diapositive suivante et peut servir de notes d’allocution.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Le tableau peut être divisé en plusieurs diapositives au besoin.</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Le tableau a été </a:t>
            </a:r>
            <a:r>
              <a:rPr lang="fr-CA" sz="1100" dirty="0" err="1">
                <a:effectLst/>
                <a:latin typeface="Calibri" panose="020F0502020204030204" pitchFamily="34" charset="0"/>
                <a:ea typeface="Calibri" panose="020F0502020204030204" pitchFamily="34" charset="0"/>
                <a:cs typeface="Times New Roman" panose="02020603050405020304" pitchFamily="18" charset="0"/>
              </a:rPr>
              <a:t>pré-rempli</a:t>
            </a:r>
            <a:r>
              <a:rPr lang="fr-CA" sz="1100" dirty="0">
                <a:effectLst/>
                <a:latin typeface="Calibri" panose="020F0502020204030204" pitchFamily="34" charset="0"/>
                <a:ea typeface="Calibri" panose="020F0502020204030204" pitchFamily="34" charset="0"/>
                <a:cs typeface="Times New Roman" panose="02020603050405020304" pitchFamily="18" charset="0"/>
              </a:rPr>
              <a:t> avec un exemple de contenu d’une présentation précédente. Il doit être modifié ou remplacé pour la présentation actuelle</a:t>
            </a:r>
            <a:endParaRPr lang="en-US" dirty="0"/>
          </a:p>
        </p:txBody>
      </p:sp>
      <p:sp>
        <p:nvSpPr>
          <p:cNvPr id="4" name="Slide Number Placeholder 3"/>
          <p:cNvSpPr>
            <a:spLocks noGrp="1"/>
          </p:cNvSpPr>
          <p:nvPr>
            <p:ph type="sldNum" sz="quarter" idx="10"/>
          </p:nvPr>
        </p:nvSpPr>
        <p:spPr/>
        <p:txBody>
          <a:bodyPr/>
          <a:lstStyle/>
          <a:p>
            <a:fld id="{EB3A5D88-BC26-4EFA-A680-927F6A4ACCF4}" type="slidenum">
              <a:rPr lang="en-CA" smtClean="0"/>
              <a:t>6</a:t>
            </a:fld>
            <a:endParaRPr lang="en-CA" dirty="0"/>
          </a:p>
        </p:txBody>
      </p:sp>
    </p:spTree>
    <p:extLst>
      <p:ext uri="{BB962C8B-B14F-4D97-AF65-F5344CB8AC3E}">
        <p14:creationId xmlns:p14="http://schemas.microsoft.com/office/powerpoint/2010/main" val="15609526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fr-CA" sz="1100" b="1" u="sng" dirty="0">
                <a:effectLst/>
                <a:latin typeface="Calibri" panose="020F0502020204030204" pitchFamily="34" charset="0"/>
                <a:ea typeface="Calibri" panose="020F0502020204030204" pitchFamily="34" charset="0"/>
                <a:cs typeface="Times New Roman" panose="02020603050405020304" pitchFamily="18" charset="0"/>
              </a:rPr>
              <a:t>Instructions pour remplir la diapositive</a:t>
            </a:r>
            <a:r>
              <a:rPr lang="fr-CA" sz="11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Cette diapositive contient un diagramme de l’architecture de l’état actuel. Il est placé immédiatement avant le diagramme d’état cible pour permettre une vue « avant et après » facile de l’architecture.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Il n’y a pas d’approche standard définitive pour présenter ces renseignements. </a:t>
            </a:r>
            <a:r>
              <a:rPr lang="en-US" sz="1100" dirty="0">
                <a:effectLst/>
                <a:latin typeface="Calibri" panose="020F0502020204030204" pitchFamily="34" charset="0"/>
                <a:ea typeface="Calibri" panose="020F0502020204030204" pitchFamily="34" charset="0"/>
                <a:cs typeface="Times New Roman" panose="02020603050405020304" pitchFamily="18" charset="0"/>
              </a:rPr>
              <a:t>Un </a:t>
            </a:r>
            <a:r>
              <a:rPr lang="en-US" sz="1100" dirty="0" err="1">
                <a:effectLst/>
                <a:latin typeface="Calibri" panose="020F0502020204030204" pitchFamily="34" charset="0"/>
                <a:ea typeface="Calibri" panose="020F0502020204030204" pitchFamily="34" charset="0"/>
                <a:cs typeface="Times New Roman" panose="02020603050405020304" pitchFamily="18" charset="0"/>
              </a:rPr>
              <a:t>exemple</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effectLst/>
                <a:latin typeface="Calibri" panose="020F0502020204030204" pitchFamily="34" charset="0"/>
                <a:ea typeface="Calibri" panose="020F0502020204030204" pitchFamily="34" charset="0"/>
                <a:cs typeface="Times New Roman" panose="02020603050405020304" pitchFamily="18" charset="0"/>
              </a:rPr>
              <a:t>antérieur</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effectLst/>
                <a:latin typeface="Calibri" panose="020F0502020204030204" pitchFamily="34" charset="0"/>
                <a:ea typeface="Calibri" panose="020F0502020204030204" pitchFamily="34" charset="0"/>
                <a:cs typeface="Times New Roman" panose="02020603050405020304" pitchFamily="18" charset="0"/>
              </a:rPr>
              <a:t>est</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effectLst/>
                <a:latin typeface="Calibri" panose="020F0502020204030204" pitchFamily="34" charset="0"/>
                <a:ea typeface="Calibri" panose="020F0502020204030204" pitchFamily="34" charset="0"/>
                <a:cs typeface="Times New Roman" panose="02020603050405020304" pitchFamily="18" charset="0"/>
              </a:rPr>
              <a:t>fourni</a:t>
            </a:r>
            <a:r>
              <a:rPr lang="en-US" sz="1100" dirty="0">
                <a:effectLst/>
                <a:latin typeface="Calibri" panose="020F0502020204030204" pitchFamily="34" charset="0"/>
                <a:ea typeface="Calibri" panose="020F0502020204030204" pitchFamily="34" charset="0"/>
                <a:cs typeface="Times New Roman" panose="02020603050405020304" pitchFamily="18" charset="0"/>
              </a:rPr>
              <a:t> à des fins </a:t>
            </a:r>
            <a:r>
              <a:rPr lang="en-US" sz="1100" dirty="0" err="1">
                <a:effectLst/>
                <a:latin typeface="Calibri" panose="020F0502020204030204" pitchFamily="34" charset="0"/>
                <a:ea typeface="Calibri" panose="020F0502020204030204" pitchFamily="34" charset="0"/>
                <a:cs typeface="Times New Roman" panose="02020603050405020304" pitchFamily="18" charset="0"/>
              </a:rPr>
              <a:t>d’illustration</a:t>
            </a:r>
            <a:r>
              <a:rPr lang="en-US" sz="1100" dirty="0">
                <a:effectLst/>
                <a:latin typeface="Calibri" panose="020F0502020204030204" pitchFamily="34" charset="0"/>
                <a:ea typeface="Calibri" panose="020F0502020204030204" pitchFamily="34" charset="0"/>
                <a:cs typeface="Times New Roman" panose="02020603050405020304" pitchFamily="18" charset="0"/>
              </a:rPr>
              <a:t>.</a:t>
            </a:r>
          </a:p>
          <a:p>
            <a:pPr marL="742950" marR="0" lvl="1" indent="-285750">
              <a:lnSpc>
                <a:spcPct val="107000"/>
              </a:lnSpc>
              <a:spcBef>
                <a:spcPts val="0"/>
              </a:spcBef>
              <a:spcAft>
                <a:spcPts val="800"/>
              </a:spcAft>
              <a:buFont typeface="Arial" panose="020B0604020202020204" pitchFamily="34" charset="0"/>
              <a:buChar char="•"/>
              <a:tabLst>
                <a:tab pos="9144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En tant que pratique exemplaire suggérée, cet exemple inclut une légende numérotée qui fournit des détails supplémentaires sur les éléments sélectionnés du diagramme dans un ordre séquentiel.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Un texte de remplacement doit être fourni pour décrire le contenu visuel du diagramme. Cela peut faire référence à la diapositive précédente, qui est destinée à fournir des descriptions textuelles de l’état actuel.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Le champ de texte en diagonale avec le filigrane « Exemple » doit également être supprimé.</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EB3A5D88-BC26-4EFA-A680-927F6A4ACCF4}" type="slidenum">
              <a:rPr lang="en-CA" smtClean="0"/>
              <a:t>7</a:t>
            </a:fld>
            <a:endParaRPr lang="en-CA" dirty="0"/>
          </a:p>
        </p:txBody>
      </p:sp>
    </p:spTree>
    <p:extLst>
      <p:ext uri="{BB962C8B-B14F-4D97-AF65-F5344CB8AC3E}">
        <p14:creationId xmlns:p14="http://schemas.microsoft.com/office/powerpoint/2010/main" val="7435133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fr-CA" sz="1100" b="1" u="sng" dirty="0">
                <a:effectLst/>
                <a:latin typeface="Calibri" panose="020F0502020204030204" pitchFamily="34" charset="0"/>
                <a:ea typeface="Calibri" panose="020F0502020204030204" pitchFamily="34" charset="0"/>
                <a:cs typeface="Times New Roman" panose="02020603050405020304" pitchFamily="18" charset="0"/>
              </a:rPr>
              <a:t>Instructions pour remplir la diapositive</a:t>
            </a:r>
            <a:r>
              <a:rPr lang="fr-CA" sz="11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Cette diapositive contient un diagramme de l’architecture de l’état cible. Il est placé immédiatement après le diagramme d’état actuel pour permettre une vue « avant et après » facile de l’architecture.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Il n’y a pas d’approche standard définitive pour présenter ces renseignements. </a:t>
            </a:r>
            <a:r>
              <a:rPr lang="en-US" sz="1100" dirty="0">
                <a:effectLst/>
                <a:latin typeface="Calibri" panose="020F0502020204030204" pitchFamily="34" charset="0"/>
                <a:ea typeface="Calibri" panose="020F0502020204030204" pitchFamily="34" charset="0"/>
                <a:cs typeface="Times New Roman" panose="02020603050405020304" pitchFamily="18" charset="0"/>
              </a:rPr>
              <a:t>Un </a:t>
            </a:r>
            <a:r>
              <a:rPr lang="en-US" sz="1100" dirty="0" err="1">
                <a:effectLst/>
                <a:latin typeface="Calibri" panose="020F0502020204030204" pitchFamily="34" charset="0"/>
                <a:ea typeface="Calibri" panose="020F0502020204030204" pitchFamily="34" charset="0"/>
                <a:cs typeface="Times New Roman" panose="02020603050405020304" pitchFamily="18" charset="0"/>
              </a:rPr>
              <a:t>exemple</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effectLst/>
                <a:latin typeface="Calibri" panose="020F0502020204030204" pitchFamily="34" charset="0"/>
                <a:ea typeface="Calibri" panose="020F0502020204030204" pitchFamily="34" charset="0"/>
                <a:cs typeface="Times New Roman" panose="02020603050405020304" pitchFamily="18" charset="0"/>
              </a:rPr>
              <a:t>antérieur</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effectLst/>
                <a:latin typeface="Calibri" panose="020F0502020204030204" pitchFamily="34" charset="0"/>
                <a:ea typeface="Calibri" panose="020F0502020204030204" pitchFamily="34" charset="0"/>
                <a:cs typeface="Times New Roman" panose="02020603050405020304" pitchFamily="18" charset="0"/>
              </a:rPr>
              <a:t>est</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effectLst/>
                <a:latin typeface="Calibri" panose="020F0502020204030204" pitchFamily="34" charset="0"/>
                <a:ea typeface="Calibri" panose="020F0502020204030204" pitchFamily="34" charset="0"/>
                <a:cs typeface="Times New Roman" panose="02020603050405020304" pitchFamily="18" charset="0"/>
              </a:rPr>
              <a:t>fourni</a:t>
            </a:r>
            <a:r>
              <a:rPr lang="en-US" sz="1100" dirty="0">
                <a:effectLst/>
                <a:latin typeface="Calibri" panose="020F0502020204030204" pitchFamily="34" charset="0"/>
                <a:ea typeface="Calibri" panose="020F0502020204030204" pitchFamily="34" charset="0"/>
                <a:cs typeface="Times New Roman" panose="02020603050405020304" pitchFamily="18" charset="0"/>
              </a:rPr>
              <a:t> à des fins </a:t>
            </a:r>
            <a:r>
              <a:rPr lang="en-US" sz="1100" dirty="0" err="1">
                <a:effectLst/>
                <a:latin typeface="Calibri" panose="020F0502020204030204" pitchFamily="34" charset="0"/>
                <a:ea typeface="Calibri" panose="020F0502020204030204" pitchFamily="34" charset="0"/>
                <a:cs typeface="Times New Roman" panose="02020603050405020304" pitchFamily="18" charset="0"/>
              </a:rPr>
              <a:t>d’illustration</a:t>
            </a:r>
            <a:r>
              <a:rPr lang="en-US" sz="1100" dirty="0">
                <a:effectLst/>
                <a:latin typeface="Calibri" panose="020F0502020204030204" pitchFamily="34" charset="0"/>
                <a:ea typeface="Calibri" panose="020F0502020204030204" pitchFamily="34" charset="0"/>
                <a:cs typeface="Times New Roman" panose="02020603050405020304" pitchFamily="18" charset="0"/>
              </a:rPr>
              <a:t>.</a:t>
            </a:r>
          </a:p>
          <a:p>
            <a:pPr marL="742950" marR="0" lvl="1" indent="-285750">
              <a:lnSpc>
                <a:spcPct val="107000"/>
              </a:lnSpc>
              <a:spcBef>
                <a:spcPts val="0"/>
              </a:spcBef>
              <a:spcAft>
                <a:spcPts val="800"/>
              </a:spcAft>
              <a:buFont typeface="Arial" panose="020B0604020202020204" pitchFamily="34" charset="0"/>
              <a:buChar char="•"/>
              <a:tabLst>
                <a:tab pos="9144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En tant que pratique exemplaire suggérée, cet exemple inclut une légende numérotée qui fournit des détails supplémentaires sur les éléments sélectionnés du diagramme dans un ordre séquentiel.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Un texte de remplacement doit être fourni pour décrire le contenu visuel du diagramme. Cela peut faire référence à la diapositive suivante, qui est destinée à fournir des descriptions textuelles de l’état cible.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Le champ de texte en diagonale avec le filigrane « Exemple » doit également être supprimé.</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EB3A5D88-BC26-4EFA-A680-927F6A4ACCF4}" type="slidenum">
              <a:rPr lang="en-CA" smtClean="0"/>
              <a:t>8</a:t>
            </a:fld>
            <a:endParaRPr lang="en-CA" dirty="0"/>
          </a:p>
        </p:txBody>
      </p:sp>
    </p:spTree>
    <p:extLst>
      <p:ext uri="{BB962C8B-B14F-4D97-AF65-F5344CB8AC3E}">
        <p14:creationId xmlns:p14="http://schemas.microsoft.com/office/powerpoint/2010/main" val="16666081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fr-CA" sz="1100" b="1" u="sng" dirty="0">
                <a:effectLst/>
                <a:latin typeface="Calibri" panose="020F0502020204030204" pitchFamily="34" charset="0"/>
                <a:ea typeface="Calibri" panose="020F0502020204030204" pitchFamily="34" charset="0"/>
                <a:cs typeface="Times New Roman" panose="02020603050405020304" pitchFamily="18" charset="0"/>
              </a:rPr>
              <a:t>Instructions pour remplir la diapositive</a:t>
            </a:r>
            <a:r>
              <a:rPr lang="fr-CA" sz="11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Cette diapositive contient un tableau à deux colonnes utilisé pour saisir des détails sur l’architecture de l’état cible pour chacun des cinq niveaux du cadre d’architecture d’entreprise.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La colonne de gauche répertorie les niveaux d’architecture. La colonne de droite offre un espace pour ajouter des détails sur les éléments clés et les problèmes pour chaque niveau.</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Décrivez les problèmes de l’architecture cible.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Arial" panose="020B0604020202020204" pitchFamily="34" charset="0"/>
              <a:buChar char="•"/>
              <a:tabLst>
                <a:tab pos="9144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Décrire comment l’architecture de l’état cible réglera le problème opérationnel tel que décrit dans le cas conceptuel.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Arial" panose="020B0604020202020204" pitchFamily="34" charset="0"/>
              <a:buChar char="•"/>
              <a:tabLst>
                <a:tab pos="9144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Décrire la solution dans chacun des niveaux du cadre d’architecture d’entreprise.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Arial" panose="020B0604020202020204" pitchFamily="34" charset="0"/>
              <a:buChar char="•"/>
              <a:tabLst>
                <a:tab pos="9144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Le texte de ce tableau doit décrire clairement le contenu visuel du diagramme de la diapositive </a:t>
            </a:r>
            <a:r>
              <a:rPr lang="fr-CA" sz="1800" dirty="0">
                <a:effectLst/>
                <a:latin typeface="Calibri" panose="020F0502020204030204" pitchFamily="34" charset="0"/>
                <a:ea typeface="Calibri" panose="020F0502020204030204" pitchFamily="34" charset="0"/>
                <a:cs typeface="Times New Roman" panose="02020603050405020304" pitchFamily="18" charset="0"/>
              </a:rPr>
              <a:t>précédente</a:t>
            </a:r>
            <a:r>
              <a:rPr lang="fr-CA" sz="1100" dirty="0">
                <a:effectLst/>
                <a:latin typeface="Calibri" panose="020F0502020204030204" pitchFamily="34" charset="0"/>
                <a:ea typeface="Calibri" panose="020F0502020204030204" pitchFamily="34" charset="0"/>
                <a:cs typeface="Times New Roman" panose="02020603050405020304" pitchFamily="18" charset="0"/>
              </a:rPr>
              <a:t> et peut servir de notes d’allocution.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Le tableau peut être divisé en plusieurs diapositives au besoin.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Le tableau a été </a:t>
            </a:r>
            <a:r>
              <a:rPr lang="fr-CA" sz="1100" dirty="0" err="1">
                <a:effectLst/>
                <a:latin typeface="Calibri" panose="020F0502020204030204" pitchFamily="34" charset="0"/>
                <a:ea typeface="Calibri" panose="020F0502020204030204" pitchFamily="34" charset="0"/>
                <a:cs typeface="Times New Roman" panose="02020603050405020304" pitchFamily="18" charset="0"/>
              </a:rPr>
              <a:t>pré-rempli</a:t>
            </a:r>
            <a:r>
              <a:rPr lang="fr-CA" sz="1100" dirty="0">
                <a:effectLst/>
                <a:latin typeface="Calibri" panose="020F0502020204030204" pitchFamily="34" charset="0"/>
                <a:ea typeface="Calibri" panose="020F0502020204030204" pitchFamily="34" charset="0"/>
                <a:cs typeface="Times New Roman" panose="02020603050405020304" pitchFamily="18" charset="0"/>
              </a:rPr>
              <a:t> avec un exemple de contenu d’une présentation précédente. Il doit être modifié ou remplacé pour la présentation actuelle.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r>
              <a:rPr lang="fr-CA" sz="1100" dirty="0">
                <a:effectLst/>
                <a:latin typeface="Calibri" panose="020F0502020204030204" pitchFamily="34" charset="0"/>
                <a:ea typeface="Calibri" panose="020F0502020204030204" pitchFamily="34" charset="0"/>
                <a:cs typeface="Times New Roman" panose="02020603050405020304" pitchFamily="18" charset="0"/>
              </a:rPr>
              <a:t>Le champ de texte en diagonale avec le filigrane « Exemple » doit également être supprimé.</a:t>
            </a:r>
            <a:endParaRPr lang="en-US" dirty="0"/>
          </a:p>
        </p:txBody>
      </p:sp>
      <p:sp>
        <p:nvSpPr>
          <p:cNvPr id="4" name="Slide Number Placeholder 3"/>
          <p:cNvSpPr>
            <a:spLocks noGrp="1"/>
          </p:cNvSpPr>
          <p:nvPr>
            <p:ph type="sldNum" sz="quarter" idx="10"/>
          </p:nvPr>
        </p:nvSpPr>
        <p:spPr/>
        <p:txBody>
          <a:bodyPr/>
          <a:lstStyle/>
          <a:p>
            <a:fld id="{EB3A5D88-BC26-4EFA-A680-927F6A4ACCF4}" type="slidenum">
              <a:rPr lang="en-CA" smtClean="0"/>
              <a:t>9</a:t>
            </a:fld>
            <a:endParaRPr lang="en-CA" dirty="0"/>
          </a:p>
        </p:txBody>
      </p:sp>
    </p:spTree>
    <p:extLst>
      <p:ext uri="{BB962C8B-B14F-4D97-AF65-F5344CB8AC3E}">
        <p14:creationId xmlns:p14="http://schemas.microsoft.com/office/powerpoint/2010/main" val="12548730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English">
    <p:spTree>
      <p:nvGrpSpPr>
        <p:cNvPr id="1" name=""/>
        <p:cNvGrpSpPr/>
        <p:nvPr/>
      </p:nvGrpSpPr>
      <p:grpSpPr>
        <a:xfrm>
          <a:off x="0" y="0"/>
          <a:ext cx="0" cy="0"/>
          <a:chOff x="0" y="0"/>
          <a:chExt cx="0" cy="0"/>
        </a:xfrm>
      </p:grpSpPr>
      <p:sp>
        <p:nvSpPr>
          <p:cNvPr id="17" name="Title 1"/>
          <p:cNvSpPr>
            <a:spLocks noGrp="1"/>
          </p:cNvSpPr>
          <p:nvPr>
            <p:ph type="ctrTitle" hasCustomPrompt="1"/>
          </p:nvPr>
        </p:nvSpPr>
        <p:spPr>
          <a:xfrm>
            <a:off x="1103445" y="2060849"/>
            <a:ext cx="10270067" cy="613891"/>
          </a:xfrm>
          <a:prstGeom prst="rect">
            <a:avLst/>
          </a:prstGeom>
        </p:spPr>
        <p:txBody>
          <a:bodyPr/>
          <a:lstStyle>
            <a:lvl1pPr algn="l">
              <a:defRPr sz="3600">
                <a:solidFill>
                  <a:schemeClr val="tx2"/>
                </a:solidFill>
              </a:defRPr>
            </a:lvl1pPr>
          </a:lstStyle>
          <a:p>
            <a:r>
              <a:rPr lang="en-US" dirty="0"/>
              <a:t>Title</a:t>
            </a:r>
            <a:endParaRPr lang="en-CA" dirty="0"/>
          </a:p>
        </p:txBody>
      </p:sp>
      <p:sp>
        <p:nvSpPr>
          <p:cNvPr id="18" name="Text Placeholder 14"/>
          <p:cNvSpPr>
            <a:spLocks noGrp="1"/>
          </p:cNvSpPr>
          <p:nvPr>
            <p:ph type="body" sz="quarter" idx="13" hasCustomPrompt="1"/>
          </p:nvPr>
        </p:nvSpPr>
        <p:spPr>
          <a:xfrm>
            <a:off x="1103446" y="2708920"/>
            <a:ext cx="10273141" cy="720080"/>
          </a:xfrm>
          <a:prstGeom prst="rect">
            <a:avLst/>
          </a:prstGeom>
        </p:spPr>
        <p:txBody>
          <a:bodyPr/>
          <a:lstStyle>
            <a:lvl1pPr marL="0" indent="0">
              <a:buNone/>
              <a:defRPr sz="2400">
                <a:solidFill>
                  <a:schemeClr val="tx1">
                    <a:lumMod val="75000"/>
                    <a:lumOff val="25000"/>
                  </a:schemeClr>
                </a:solidFill>
              </a:defRPr>
            </a:lvl1pPr>
          </a:lstStyle>
          <a:p>
            <a:pPr lvl="0"/>
            <a:r>
              <a:rPr lang="en-US" dirty="0"/>
              <a:t>Sub-title</a:t>
            </a:r>
          </a:p>
        </p:txBody>
      </p:sp>
      <p:sp>
        <p:nvSpPr>
          <p:cNvPr id="21" name="Slide Number Placeholder 5"/>
          <p:cNvSpPr>
            <a:spLocks noGrp="1"/>
          </p:cNvSpPr>
          <p:nvPr>
            <p:ph type="sldNum" sz="quarter" idx="12"/>
          </p:nvPr>
        </p:nvSpPr>
        <p:spPr>
          <a:xfrm>
            <a:off x="11616615" y="6492876"/>
            <a:ext cx="560421" cy="365125"/>
          </a:xfrm>
        </p:spPr>
        <p:txBody>
          <a:bodyPr/>
          <a:lstStyle>
            <a:lvl1pPr>
              <a:defRPr sz="800">
                <a:solidFill>
                  <a:schemeClr val="tx1">
                    <a:lumMod val="75000"/>
                    <a:lumOff val="25000"/>
                  </a:schemeClr>
                </a:solidFill>
              </a:defRPr>
            </a:lvl1pPr>
          </a:lstStyle>
          <a:p>
            <a:fld id="{32D4B517-E49B-41B6-9DBC-23634E0F1CDC}" type="slidenum">
              <a:rPr lang="en-CA" smtClean="0"/>
              <a:pPr/>
              <a:t>‹#›</a:t>
            </a:fld>
            <a:endParaRPr lang="en-CA" dirty="0"/>
          </a:p>
        </p:txBody>
      </p:sp>
      <p:pic>
        <p:nvPicPr>
          <p:cNvPr id="2" name="Picture 1">
            <a:extLst>
              <a:ext uri="{FF2B5EF4-FFF2-40B4-BE49-F238E27FC236}">
                <a16:creationId xmlns:a16="http://schemas.microsoft.com/office/drawing/2014/main" id="{336F6232-5BD2-D735-A96A-F610CE0EAB6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11724" y="798882"/>
            <a:ext cx="1570676" cy="484291"/>
          </a:xfrm>
          <a:prstGeom prst="rect">
            <a:avLst/>
          </a:prstGeom>
        </p:spPr>
      </p:pic>
      <p:grpSp>
        <p:nvGrpSpPr>
          <p:cNvPr id="4" name="Group 3">
            <a:extLst>
              <a:ext uri="{FF2B5EF4-FFF2-40B4-BE49-F238E27FC236}">
                <a16:creationId xmlns:a16="http://schemas.microsoft.com/office/drawing/2014/main" id="{3D0A3C14-562A-C9A4-DB2D-A7839F7EF8B1}"/>
              </a:ext>
            </a:extLst>
          </p:cNvPr>
          <p:cNvGrpSpPr/>
          <p:nvPr userDrawn="1"/>
        </p:nvGrpSpPr>
        <p:grpSpPr>
          <a:xfrm>
            <a:off x="-8156" y="612224"/>
            <a:ext cx="12205664" cy="152480"/>
            <a:chOff x="-8156" y="612224"/>
            <a:chExt cx="12205664" cy="152480"/>
          </a:xfrm>
        </p:grpSpPr>
        <p:sp>
          <p:nvSpPr>
            <p:cNvPr id="5" name="Freeform 15">
              <a:extLst>
                <a:ext uri="{FF2B5EF4-FFF2-40B4-BE49-F238E27FC236}">
                  <a16:creationId xmlns:a16="http://schemas.microsoft.com/office/drawing/2014/main" id="{072DF798-B9BA-D3E2-628A-1F01FEECEF0D}"/>
                </a:ext>
              </a:extLst>
            </p:cNvPr>
            <p:cNvSpPr>
              <a:spLocks/>
            </p:cNvSpPr>
            <p:nvPr userDrawn="1"/>
          </p:nvSpPr>
          <p:spPr bwMode="auto">
            <a:xfrm>
              <a:off x="8997108" y="613891"/>
              <a:ext cx="3200400" cy="150813"/>
            </a:xfrm>
            <a:custGeom>
              <a:avLst/>
              <a:gdLst>
                <a:gd name="T0" fmla="*/ 96 w 1374"/>
                <a:gd name="T1" fmla="*/ 0 h 95"/>
                <a:gd name="T2" fmla="*/ 90 w 1374"/>
                <a:gd name="T3" fmla="*/ 0 h 95"/>
                <a:gd name="T4" fmla="*/ 0 w 1374"/>
                <a:gd name="T5" fmla="*/ 95 h 95"/>
                <a:gd name="T6" fmla="*/ 6 w 1374"/>
                <a:gd name="T7" fmla="*/ 95 h 95"/>
                <a:gd name="T8" fmla="*/ 1374 w 1374"/>
                <a:gd name="T9" fmla="*/ 95 h 95"/>
                <a:gd name="T10" fmla="*/ 1374 w 1374"/>
                <a:gd name="T11" fmla="*/ 0 h 95"/>
                <a:gd name="T12" fmla="*/ 96 w 1374"/>
                <a:gd name="T13" fmla="*/ 0 h 95"/>
              </a:gdLst>
              <a:ahLst/>
              <a:cxnLst>
                <a:cxn ang="0">
                  <a:pos x="T0" y="T1"/>
                </a:cxn>
                <a:cxn ang="0">
                  <a:pos x="T2" y="T3"/>
                </a:cxn>
                <a:cxn ang="0">
                  <a:pos x="T4" y="T5"/>
                </a:cxn>
                <a:cxn ang="0">
                  <a:pos x="T6" y="T7"/>
                </a:cxn>
                <a:cxn ang="0">
                  <a:pos x="T8" y="T9"/>
                </a:cxn>
                <a:cxn ang="0">
                  <a:pos x="T10" y="T11"/>
                </a:cxn>
                <a:cxn ang="0">
                  <a:pos x="T12" y="T13"/>
                </a:cxn>
              </a:cxnLst>
              <a:rect l="0" t="0" r="r" b="b"/>
              <a:pathLst>
                <a:path w="1374" h="95">
                  <a:moveTo>
                    <a:pt x="96" y="0"/>
                  </a:moveTo>
                  <a:lnTo>
                    <a:pt x="90" y="0"/>
                  </a:lnTo>
                  <a:lnTo>
                    <a:pt x="0" y="95"/>
                  </a:lnTo>
                  <a:lnTo>
                    <a:pt x="6" y="95"/>
                  </a:lnTo>
                  <a:lnTo>
                    <a:pt x="1374" y="95"/>
                  </a:lnTo>
                  <a:lnTo>
                    <a:pt x="1374" y="0"/>
                  </a:lnTo>
                  <a:lnTo>
                    <a:pt x="96" y="0"/>
                  </a:lnTo>
                  <a:close/>
                </a:path>
              </a:pathLst>
            </a:custGeom>
            <a:solidFill>
              <a:srgbClr val="333E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6" name="Freeform 13">
              <a:extLst>
                <a:ext uri="{FF2B5EF4-FFF2-40B4-BE49-F238E27FC236}">
                  <a16:creationId xmlns:a16="http://schemas.microsoft.com/office/drawing/2014/main" id="{05A83CC7-0846-120B-CD2C-AE2E83A14F8F}"/>
                </a:ext>
              </a:extLst>
            </p:cNvPr>
            <p:cNvSpPr>
              <a:spLocks/>
            </p:cNvSpPr>
            <p:nvPr userDrawn="1"/>
          </p:nvSpPr>
          <p:spPr bwMode="auto">
            <a:xfrm>
              <a:off x="-8156" y="613891"/>
              <a:ext cx="9418320" cy="150813"/>
            </a:xfrm>
            <a:custGeom>
              <a:avLst/>
              <a:gdLst>
                <a:gd name="T0" fmla="*/ 4398 w 4398"/>
                <a:gd name="T1" fmla="*/ 0 h 95"/>
                <a:gd name="T2" fmla="*/ 0 w 4398"/>
                <a:gd name="T3" fmla="*/ 0 h 95"/>
                <a:gd name="T4" fmla="*/ 0 w 4398"/>
                <a:gd name="T5" fmla="*/ 95 h 95"/>
                <a:gd name="T6" fmla="*/ 4302 w 4398"/>
                <a:gd name="T7" fmla="*/ 95 h 95"/>
                <a:gd name="T8" fmla="*/ 4398 w 4398"/>
                <a:gd name="T9" fmla="*/ 0 h 95"/>
              </a:gdLst>
              <a:ahLst/>
              <a:cxnLst>
                <a:cxn ang="0">
                  <a:pos x="T0" y="T1"/>
                </a:cxn>
                <a:cxn ang="0">
                  <a:pos x="T2" y="T3"/>
                </a:cxn>
                <a:cxn ang="0">
                  <a:pos x="T4" y="T5"/>
                </a:cxn>
                <a:cxn ang="0">
                  <a:pos x="T6" y="T7"/>
                </a:cxn>
                <a:cxn ang="0">
                  <a:pos x="T8" y="T9"/>
                </a:cxn>
              </a:cxnLst>
              <a:rect l="0" t="0" r="r" b="b"/>
              <a:pathLst>
                <a:path w="4398" h="95">
                  <a:moveTo>
                    <a:pt x="4398" y="0"/>
                  </a:moveTo>
                  <a:lnTo>
                    <a:pt x="0" y="0"/>
                  </a:lnTo>
                  <a:lnTo>
                    <a:pt x="0" y="95"/>
                  </a:lnTo>
                  <a:lnTo>
                    <a:pt x="4302" y="95"/>
                  </a:lnTo>
                  <a:lnTo>
                    <a:pt x="4398"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7" name="Freeform 14">
              <a:extLst>
                <a:ext uri="{FF2B5EF4-FFF2-40B4-BE49-F238E27FC236}">
                  <a16:creationId xmlns:a16="http://schemas.microsoft.com/office/drawing/2014/main" id="{FFF4D89D-BDFF-0222-0C24-81EAC9878485}"/>
                </a:ext>
              </a:extLst>
            </p:cNvPr>
            <p:cNvSpPr>
              <a:spLocks/>
            </p:cNvSpPr>
            <p:nvPr userDrawn="1"/>
          </p:nvSpPr>
          <p:spPr bwMode="auto">
            <a:xfrm>
              <a:off x="9039950" y="612224"/>
              <a:ext cx="404422" cy="150813"/>
            </a:xfrm>
            <a:custGeom>
              <a:avLst/>
              <a:gdLst>
                <a:gd name="T0" fmla="*/ 96 w 174"/>
                <a:gd name="T1" fmla="*/ 0 h 95"/>
                <a:gd name="T2" fmla="*/ 96 w 174"/>
                <a:gd name="T3" fmla="*/ 0 h 95"/>
                <a:gd name="T4" fmla="*/ 0 w 174"/>
                <a:gd name="T5" fmla="*/ 95 h 95"/>
                <a:gd name="T6" fmla="*/ 6 w 174"/>
                <a:gd name="T7" fmla="*/ 95 h 95"/>
                <a:gd name="T8" fmla="*/ 84 w 174"/>
                <a:gd name="T9" fmla="*/ 95 h 95"/>
                <a:gd name="T10" fmla="*/ 174 w 174"/>
                <a:gd name="T11" fmla="*/ 0 h 95"/>
                <a:gd name="T12" fmla="*/ 96 w 174"/>
                <a:gd name="T13" fmla="*/ 0 h 95"/>
              </a:gdLst>
              <a:ahLst/>
              <a:cxnLst>
                <a:cxn ang="0">
                  <a:pos x="T0" y="T1"/>
                </a:cxn>
                <a:cxn ang="0">
                  <a:pos x="T2" y="T3"/>
                </a:cxn>
                <a:cxn ang="0">
                  <a:pos x="T4" y="T5"/>
                </a:cxn>
                <a:cxn ang="0">
                  <a:pos x="T6" y="T7"/>
                </a:cxn>
                <a:cxn ang="0">
                  <a:pos x="T8" y="T9"/>
                </a:cxn>
                <a:cxn ang="0">
                  <a:pos x="T10" y="T11"/>
                </a:cxn>
                <a:cxn ang="0">
                  <a:pos x="T12" y="T13"/>
                </a:cxn>
              </a:cxnLst>
              <a:rect l="0" t="0" r="r" b="b"/>
              <a:pathLst>
                <a:path w="174" h="95">
                  <a:moveTo>
                    <a:pt x="96" y="0"/>
                  </a:moveTo>
                  <a:lnTo>
                    <a:pt x="96" y="0"/>
                  </a:lnTo>
                  <a:lnTo>
                    <a:pt x="0" y="95"/>
                  </a:lnTo>
                  <a:lnTo>
                    <a:pt x="6" y="95"/>
                  </a:lnTo>
                  <a:lnTo>
                    <a:pt x="84" y="95"/>
                  </a:lnTo>
                  <a:lnTo>
                    <a:pt x="174" y="0"/>
                  </a:lnTo>
                  <a:lnTo>
                    <a:pt x="96" y="0"/>
                  </a:lnTo>
                  <a:close/>
                </a:path>
              </a:pathLst>
            </a:custGeom>
            <a:solidFill>
              <a:srgbClr val="CFD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grpSp>
      <p:pic>
        <p:nvPicPr>
          <p:cNvPr id="9" name="Picture 8">
            <a:extLst>
              <a:ext uri="{FF2B5EF4-FFF2-40B4-BE49-F238E27FC236}">
                <a16:creationId xmlns:a16="http://schemas.microsoft.com/office/drawing/2014/main" id="{BA58C68C-6288-01BA-57F1-94520860E976}"/>
              </a:ext>
              <a:ext uri="{C183D7F6-B498-43B3-948B-1728B52AA6E4}">
                <adec:decorative xmlns:adec="http://schemas.microsoft.com/office/drawing/2017/decorative" val="1"/>
              </a:ext>
            </a:extLst>
          </p:cNvPr>
          <p:cNvPicPr/>
          <p:nvPr userDrawn="1"/>
        </p:nvPicPr>
        <p:blipFill>
          <a:blip r:embed="rId3" cstate="print">
            <a:extLst>
              <a:ext uri="{28A0092B-C50C-407E-A947-70E740481C1C}">
                <a14:useLocalDpi xmlns:a14="http://schemas.microsoft.com/office/drawing/2010/main" val="0"/>
              </a:ext>
            </a:extLst>
          </a:blip>
          <a:stretch>
            <a:fillRect/>
          </a:stretch>
        </p:blipFill>
        <p:spPr>
          <a:xfrm>
            <a:off x="318537" y="944724"/>
            <a:ext cx="4265295" cy="393700"/>
          </a:xfrm>
          <a:prstGeom prst="rect">
            <a:avLst/>
          </a:prstGeom>
        </p:spPr>
      </p:pic>
    </p:spTree>
    <p:extLst>
      <p:ext uri="{BB962C8B-B14F-4D97-AF65-F5344CB8AC3E}">
        <p14:creationId xmlns:p14="http://schemas.microsoft.com/office/powerpoint/2010/main" val="3516616915"/>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sic Page With header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1677645" y="6494330"/>
            <a:ext cx="514355" cy="365125"/>
          </a:xfrm>
        </p:spPr>
        <p:txBody>
          <a:bodyPr/>
          <a:lstStyle>
            <a:lvl1pPr>
              <a:defRPr sz="800"/>
            </a:lvl1pPr>
          </a:lstStyle>
          <a:p>
            <a:fld id="{32D4B517-E49B-41B6-9DBC-23634E0F1CDC}" type="slidenum">
              <a:rPr lang="en-CA" smtClean="0"/>
              <a:pPr/>
              <a:t>‹#›</a:t>
            </a:fld>
            <a:endParaRPr lang="en-CA" dirty="0"/>
          </a:p>
        </p:txBody>
      </p:sp>
      <p:sp>
        <p:nvSpPr>
          <p:cNvPr id="11" name="Content Placeholder 2"/>
          <p:cNvSpPr>
            <a:spLocks noGrp="1"/>
          </p:cNvSpPr>
          <p:nvPr>
            <p:ph idx="10" hasCustomPrompt="1"/>
          </p:nvPr>
        </p:nvSpPr>
        <p:spPr>
          <a:xfrm>
            <a:off x="1048280" y="1124744"/>
            <a:ext cx="10095440" cy="5293146"/>
          </a:xfrm>
          <a:prstGeom prst="rect">
            <a:avLst/>
          </a:prstGeom>
        </p:spPr>
        <p:txBody>
          <a:bodyPr lIns="0" tIns="0" rIns="0" bIns="0"/>
          <a:lstStyle>
            <a:lvl1pPr marL="0" indent="0">
              <a:buNone/>
              <a:defRPr sz="2200">
                <a:solidFill>
                  <a:srgbClr val="004D71"/>
                </a:solidFill>
                <a:latin typeface="Calibri" panose="020F0502020204030204" pitchFamily="34" charset="0"/>
              </a:defRPr>
            </a:lvl1pPr>
            <a:lvl2pPr>
              <a:defRPr sz="2000">
                <a:solidFill>
                  <a:srgbClr val="004D71"/>
                </a:solidFill>
                <a:latin typeface="Calibri" panose="020F0502020204030204" pitchFamily="34" charset="0"/>
              </a:defRPr>
            </a:lvl2pPr>
            <a:lvl3pPr>
              <a:defRPr sz="1800">
                <a:solidFill>
                  <a:srgbClr val="004D71"/>
                </a:solidFill>
                <a:latin typeface="Calibri" panose="020F0502020204030204" pitchFamily="34" charset="0"/>
              </a:defRPr>
            </a:lvl3pPr>
            <a:lvl4pPr>
              <a:defRPr sz="1600">
                <a:solidFill>
                  <a:srgbClr val="004D71"/>
                </a:solidFill>
                <a:latin typeface="Calibri" panose="020F0502020204030204" pitchFamily="34" charset="0"/>
              </a:defRPr>
            </a:lvl4pPr>
            <a:lvl5pPr marL="0" indent="1255713">
              <a:defRPr sz="1400">
                <a:solidFill>
                  <a:srgbClr val="004D71"/>
                </a:solidFill>
                <a:latin typeface="Calibri" panose="020F0502020204030204" pitchFamily="34" charset="0"/>
              </a:defRPr>
            </a:lvl5pPr>
          </a:lstStyle>
          <a:p>
            <a:pPr lvl="0"/>
            <a:r>
              <a:rPr lang="en-CA" altLang="ko-KR" dirty="0"/>
              <a:t>Click to add text</a:t>
            </a:r>
          </a:p>
        </p:txBody>
      </p:sp>
      <p:sp>
        <p:nvSpPr>
          <p:cNvPr id="2" name="Title 1"/>
          <p:cNvSpPr>
            <a:spLocks noGrp="1"/>
          </p:cNvSpPr>
          <p:nvPr>
            <p:ph type="title"/>
          </p:nvPr>
        </p:nvSpPr>
        <p:spPr>
          <a:xfrm>
            <a:off x="1012265" y="138062"/>
            <a:ext cx="7243976" cy="878670"/>
          </a:xfrm>
          <a:prstGeom prst="rect">
            <a:avLst/>
          </a:prstGeom>
        </p:spPr>
        <p:txBody>
          <a:bodyPr wrap="none" lIns="0" tIns="0" rIns="0" bIns="0" anchor="ctr" anchorCtr="0"/>
          <a:lstStyle>
            <a:lvl1pPr marL="457200" indent="-457200" algn="l">
              <a:buFont typeface="Arial" panose="020B0604020202020204" pitchFamily="34" charset="0"/>
              <a:buNone/>
              <a:defRPr lang="en-CA" sz="2800" baseline="0">
                <a:solidFill>
                  <a:schemeClr val="accent1"/>
                </a:solidFill>
                <a:latin typeface="Calibri" panose="020F0502020204030204" pitchFamily="34" charset="0"/>
                <a:ea typeface="+mn-ea"/>
                <a:cs typeface="+mn-cs"/>
              </a:defRPr>
            </a:lvl1pPr>
          </a:lstStyle>
          <a:p>
            <a:pPr marL="0" marR="0" lvl="0" indent="0" algn="l" fontAlgn="auto">
              <a:lnSpc>
                <a:spcPct val="100000"/>
              </a:lnSpc>
              <a:spcBef>
                <a:spcPct val="20000"/>
              </a:spcBef>
              <a:spcAft>
                <a:spcPts val="0"/>
              </a:spcAft>
              <a:buClrTx/>
              <a:buSzTx/>
              <a:buFont typeface="Arial" panose="020B0604020202020204" pitchFamily="34" charset="0"/>
              <a:tabLst/>
            </a:pPr>
            <a:endParaRPr lang="en-CA" dirty="0"/>
          </a:p>
        </p:txBody>
      </p:sp>
    </p:spTree>
    <p:extLst>
      <p:ext uri="{BB962C8B-B14F-4D97-AF65-F5344CB8AC3E}">
        <p14:creationId xmlns:p14="http://schemas.microsoft.com/office/powerpoint/2010/main" val="2077113458"/>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lumMod val="75000"/>
                    <a:lumOff val="25000"/>
                  </a:schemeClr>
                </a:solidFill>
              </a:defRPr>
            </a:lvl1pPr>
          </a:lstStyle>
          <a:p>
            <a:fld id="{32D4B517-E49B-41B6-9DBC-23634E0F1CDC}" type="slidenum">
              <a:rPr lang="en-CA" smtClean="0"/>
              <a:pPr/>
              <a:t>‹#›</a:t>
            </a:fld>
            <a:endParaRPr lang="en-CA" dirty="0"/>
          </a:p>
        </p:txBody>
      </p:sp>
      <p:sp>
        <p:nvSpPr>
          <p:cNvPr id="3" name="Title Placeholder 2"/>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4" name="hl"/>
          <p:cNvSpPr txBox="1"/>
          <p:nvPr userDrawn="1"/>
        </p:nvSpPr>
        <p:spPr>
          <a:xfrm>
            <a:off x="0" y="0"/>
            <a:ext cx="12192000" cy="369332"/>
          </a:xfrm>
          <a:prstGeom prst="rect">
            <a:avLst/>
          </a:prstGeom>
          <a:noFill/>
        </p:spPr>
        <p:txBody>
          <a:bodyPr vert="horz" rtlCol="0">
            <a:spAutoFit/>
          </a:bodyPr>
          <a:lstStyle/>
          <a:p>
            <a:endParaRPr lang="en-US" sz="1800" dirty="0">
              <a:solidFill>
                <a:schemeClr val="tx1"/>
              </a:solidFill>
            </a:endParaRPr>
          </a:p>
        </p:txBody>
      </p:sp>
      <p:sp>
        <p:nvSpPr>
          <p:cNvPr id="2" name="MSIPCMContentMarking" descr="{&quot;HashCode&quot;:-1880398799,&quot;Placement&quot;:&quot;Header&quot;,&quot;Top&quot;:0.0,&quot;Left&quot;:742.444458,&quot;SlideWidth&quot;:960,&quot;SlideHeight&quot;:540}">
            <a:extLst>
              <a:ext uri="{FF2B5EF4-FFF2-40B4-BE49-F238E27FC236}">
                <a16:creationId xmlns:a16="http://schemas.microsoft.com/office/drawing/2014/main" id="{7211D98A-064E-698F-9D56-4380592F8655}"/>
              </a:ext>
            </a:extLst>
          </p:cNvPr>
          <p:cNvSpPr txBox="1"/>
          <p:nvPr userDrawn="1"/>
        </p:nvSpPr>
        <p:spPr>
          <a:xfrm>
            <a:off x="9429045" y="0"/>
            <a:ext cx="2762954" cy="280749"/>
          </a:xfrm>
          <a:prstGeom prst="rect">
            <a:avLst/>
          </a:prstGeom>
          <a:noFill/>
        </p:spPr>
        <p:txBody>
          <a:bodyPr vert="horz" wrap="square" lIns="0" tIns="0" rIns="0" bIns="0" rtlCol="0" anchor="ctr" anchorCtr="1">
            <a:spAutoFit/>
          </a:bodyPr>
          <a:lstStyle/>
          <a:p>
            <a:pPr algn="r">
              <a:spcBef>
                <a:spcPts val="0"/>
              </a:spcBef>
              <a:spcAft>
                <a:spcPts val="0"/>
              </a:spcAft>
            </a:pPr>
            <a:r>
              <a:rPr lang="en-US" sz="1200">
                <a:solidFill>
                  <a:srgbClr val="000000"/>
                </a:solidFill>
                <a:latin typeface="Arial" panose="020B0604020202020204" pitchFamily="34" charset="0"/>
              </a:rPr>
              <a:t>UNCLASSIFIED / NON CLASSIFIÉ</a:t>
            </a:r>
          </a:p>
        </p:txBody>
      </p:sp>
    </p:spTree>
    <p:extLst>
      <p:ext uri="{BB962C8B-B14F-4D97-AF65-F5344CB8AC3E}">
        <p14:creationId xmlns:p14="http://schemas.microsoft.com/office/powerpoint/2010/main" val="3236022259"/>
      </p:ext>
    </p:extLst>
  </p:cSld>
  <p:clrMap bg1="lt1" tx1="dk1" bg2="lt2" tx2="dk2" accent1="accent1" accent2="accent2" accent3="accent3" accent4="accent4" accent5="accent5" accent6="accent6" hlink="hlink" folHlink="folHlink"/>
  <p:sldLayoutIdLst>
    <p:sldLayoutId id="2147483649" r:id="rId1"/>
    <p:sldLayoutId id="2147483651" r:id="rId2"/>
  </p:sldLayoutIdLst>
  <p:hf hdr="0" ftr="0" dt="0"/>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7.emf"/></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7.emf"/></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8.emf"/></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8.emf"/></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8.emf"/></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9.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10.emf"/></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10.emf"/></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11.emf"/></Relationships>
</file>

<file path=ppt/slides/_rels/slide23.xml.rels><?xml version="1.0" encoding="UTF-8" standalone="yes"?>
<Relationships xmlns="http://schemas.openxmlformats.org/package/2006/relationships"><Relationship Id="rId8" Type="http://schemas.openxmlformats.org/officeDocument/2006/relationships/hyperlink" Target="https://www.canada.ca/fr/gouvernement/systeme/gouvernement-numerique/technologiques-modernes-nouveaux/avis-mise-oeuvre-politique/mise-oeuvre-https-connexions-web-securisees-ampti.html" TargetMode="External"/><Relationship Id="rId3" Type="http://schemas.openxmlformats.org/officeDocument/2006/relationships/notesSlide" Target="../notesSlides/notesSlide23.xml"/><Relationship Id="rId7" Type="http://schemas.openxmlformats.org/officeDocument/2006/relationships/hyperlink" Target="https://cyber.gc.ca/fr/orientation/considerations-de-conception-relatives-au-positionnement-des-services-dans-les-zones" TargetMode="External"/><Relationship Id="rId12" Type="http://schemas.openxmlformats.org/officeDocument/2006/relationships/hyperlink" Target="https://cyber.gc.ca/fr/contactez-nous" TargetMode="External"/><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hyperlink" Target="https://cyber.gc.ca/fr/orientation/exigences-de-base-en-matiere-de-securite-pour-les-zones-de-securite-de-reseau-au-sein" TargetMode="External"/><Relationship Id="rId11" Type="http://schemas.openxmlformats.org/officeDocument/2006/relationships/hyperlink" Target="https://www.canada.ca/fr/gouvernement/systeme/gouvernement-numerique/securite-confidentialite-ligne/gestion-securite-identite/plan-gestion-evenements-cybersecurite-gouvernement-canada.html" TargetMode="External"/><Relationship Id="rId5" Type="http://schemas.openxmlformats.org/officeDocument/2006/relationships/hyperlink" Target="https://github.com/canada-ca/PCTF-CCP" TargetMode="External"/><Relationship Id="rId10" Type="http://schemas.openxmlformats.org/officeDocument/2006/relationships/hyperlink" Target="https://www.tbs-sct.gc.ca/pol/doc-eng.aspx?id=32604" TargetMode="External"/><Relationship Id="rId4" Type="http://schemas.openxmlformats.org/officeDocument/2006/relationships/image" Target="../media/image11.emf"/><Relationship Id="rId9" Type="http://schemas.openxmlformats.org/officeDocument/2006/relationships/hyperlink" Target="https://cyber.gc.ca/fr/orientation/directives-de-mise-en-oeuvre-protection-du-domaine-de-courrier" TargetMode="External"/></Relationships>
</file>

<file path=ppt/slides/_rels/slide2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tags" Target="../tags/tag17.xml"/><Relationship Id="rId7" Type="http://schemas.openxmlformats.org/officeDocument/2006/relationships/hyperlink" Target="https://wiki.gccollab.ca/GC_Enterprise_Architecture/Enterprise_Solutions" TargetMode="Externa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notesSlide" Target="../notesSlides/notesSlide24.xml"/><Relationship Id="rId5" Type="http://schemas.openxmlformats.org/officeDocument/2006/relationships/slideLayout" Target="../slideLayouts/slideLayout2.xml"/><Relationship Id="rId4" Type="http://schemas.openxmlformats.org/officeDocument/2006/relationships/tags" Target="../tags/tag18.xml"/></Relationships>
</file>

<file path=ppt/slides/_rels/slide25.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image" Target="../media/image12.png"/><Relationship Id="rId5" Type="http://schemas.openxmlformats.org/officeDocument/2006/relationships/notesSlide" Target="../notesSlides/notesSlide25.xml"/><Relationship Id="rId4"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hyperlink" Target="https://service.ssc-spc.gc.ca/fr/services" TargetMode="Externa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notesSlide" Target="../notesSlides/notesSlide26.xml"/><Relationship Id="rId5" Type="http://schemas.openxmlformats.org/officeDocument/2006/relationships/slideLayout" Target="../slideLayouts/slideLayout2.xml"/><Relationship Id="rId4" Type="http://schemas.openxmlformats.org/officeDocument/2006/relationships/tags" Target="../tags/tag2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95500" y="1664804"/>
            <a:ext cx="8956868" cy="1404155"/>
          </a:xfrm>
        </p:spPr>
        <p:txBody>
          <a:bodyPr>
            <a:normAutofit fontScale="90000"/>
          </a:bodyPr>
          <a:lstStyle/>
          <a:p>
            <a:pPr algn="ctr"/>
            <a:r>
              <a:rPr lang="fr-CA" sz="3200" b="1" kern="0" dirty="0"/>
              <a:t>Gouvernement du Canada</a:t>
            </a:r>
            <a:br>
              <a:rPr lang="fr-CA" sz="3200" b="1" kern="0" dirty="0"/>
            </a:br>
            <a:r>
              <a:rPr lang="fr-CA" sz="3200" b="1" kern="0" dirty="0"/>
              <a:t>Conseil d’examen de l’architecture intégrée (CEAI du GC)</a:t>
            </a:r>
          </a:p>
        </p:txBody>
      </p:sp>
      <p:sp>
        <p:nvSpPr>
          <p:cNvPr id="17" name="Text Placeholder 2"/>
          <p:cNvSpPr>
            <a:spLocks noGrp="1"/>
          </p:cNvSpPr>
          <p:nvPr>
            <p:ph type="body" sz="quarter" idx="13"/>
          </p:nvPr>
        </p:nvSpPr>
        <p:spPr>
          <a:xfrm>
            <a:off x="1950396" y="3304000"/>
            <a:ext cx="8430578" cy="1097108"/>
          </a:xfrm>
        </p:spPr>
        <p:txBody>
          <a:bodyPr/>
          <a:lstStyle/>
          <a:p>
            <a:pPr algn="ctr"/>
            <a:r>
              <a:rPr lang="fr-CA" b="1"/>
              <a:t>(Ministère) – (Nom de l’initiative)</a:t>
            </a:r>
            <a:endParaRPr lang="fr-CA" b="1" dirty="0"/>
          </a:p>
          <a:p>
            <a:pPr algn="ctr"/>
            <a:r>
              <a:rPr lang="fr-CA" b="1" dirty="0"/>
              <a:t>(Date)</a:t>
            </a:r>
          </a:p>
        </p:txBody>
      </p:sp>
      <p:sp>
        <p:nvSpPr>
          <p:cNvPr id="23" name="Rectangle 22"/>
          <p:cNvSpPr/>
          <p:nvPr>
            <p:custDataLst>
              <p:tags r:id="rId1"/>
            </p:custDataLst>
          </p:nvPr>
        </p:nvSpPr>
        <p:spPr>
          <a:xfrm>
            <a:off x="457200" y="5636906"/>
            <a:ext cx="11201400" cy="852434"/>
          </a:xfrm>
          <a:prstGeom prst="rect">
            <a:avLst/>
          </a:prstGeom>
          <a:noFill/>
          <a:ln w="9525">
            <a:solidFill>
              <a:srgbClr val="00517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fr-CA" sz="1200" b="1" dirty="0">
                <a:solidFill>
                  <a:schemeClr val="tx1">
                    <a:lumMod val="65000"/>
                    <a:lumOff val="35000"/>
                  </a:schemeClr>
                </a:solidFill>
              </a:rPr>
              <a:t>Présentateur(s):</a:t>
            </a:r>
          </a:p>
          <a:p>
            <a:pPr marL="171450" indent="-171450">
              <a:buFont typeface="Arial" panose="020B0604020202020204" pitchFamily="34" charset="0"/>
              <a:buChar char="•"/>
            </a:pPr>
            <a:r>
              <a:rPr lang="fr-CA" sz="1200" dirty="0">
                <a:solidFill>
                  <a:schemeClr val="tx1">
                    <a:lumMod val="65000"/>
                    <a:lumOff val="35000"/>
                  </a:schemeClr>
                </a:solidFill>
              </a:rPr>
              <a:t>Nom du promoteur de programme :  			courriel :  </a:t>
            </a:r>
          </a:p>
          <a:p>
            <a:pPr marL="171450" indent="-171450">
              <a:buFont typeface="Arial" panose="020B0604020202020204" pitchFamily="34" charset="0"/>
              <a:buChar char="•"/>
            </a:pPr>
            <a:r>
              <a:rPr lang="fr-CA" sz="1200" dirty="0">
                <a:solidFill>
                  <a:schemeClr val="tx1">
                    <a:lumMod val="65000"/>
                    <a:lumOff val="35000"/>
                  </a:schemeClr>
                </a:solidFill>
              </a:rPr>
              <a:t>Nom de l'architecte : 				courriel : </a:t>
            </a:r>
          </a:p>
        </p:txBody>
      </p:sp>
      <p:sp>
        <p:nvSpPr>
          <p:cNvPr id="10" name="TextBox 9"/>
          <p:cNvSpPr txBox="1"/>
          <p:nvPr/>
        </p:nvSpPr>
        <p:spPr>
          <a:xfrm>
            <a:off x="457200" y="6544883"/>
            <a:ext cx="2448272" cy="215444"/>
          </a:xfrm>
          <a:prstGeom prst="rect">
            <a:avLst/>
          </a:prstGeom>
          <a:noFill/>
        </p:spPr>
        <p:txBody>
          <a:bodyPr wrap="square" rtlCol="0">
            <a:spAutoFit/>
          </a:bodyPr>
          <a:lstStyle/>
          <a:p>
            <a:r>
              <a:rPr lang="fr-CA" sz="800" dirty="0"/>
              <a:t>Date de version du modèle </a:t>
            </a:r>
            <a:r>
              <a:rPr lang="fr-CA" sz="800"/>
              <a:t>: 2022-11-30</a:t>
            </a:r>
            <a:endParaRPr lang="fr-CA" sz="800" dirty="0"/>
          </a:p>
        </p:txBody>
      </p:sp>
      <p:sp>
        <p:nvSpPr>
          <p:cNvPr id="27" name="Title 1">
            <a:extLst>
              <a:ext uri="{C183D7F6-B498-43B3-948B-1728B52AA6E4}">
                <adec:decorative xmlns:adec="http://schemas.microsoft.com/office/drawing/2017/decorative" val="1"/>
              </a:ext>
            </a:extLst>
          </p:cNvPr>
          <p:cNvSpPr txBox="1">
            <a:spLocks/>
          </p:cNvSpPr>
          <p:nvPr/>
        </p:nvSpPr>
        <p:spPr>
          <a:xfrm>
            <a:off x="457200" y="150125"/>
            <a:ext cx="2591000" cy="417187"/>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kern="1200">
                <a:solidFill>
                  <a:schemeClr val="tx2"/>
                </a:solidFill>
                <a:latin typeface="+mj-lt"/>
                <a:ea typeface="+mj-ea"/>
                <a:cs typeface="+mj-cs"/>
              </a:defRPr>
            </a:lvl1pPr>
          </a:lstStyle>
          <a:p>
            <a:r>
              <a:rPr lang="fr-CA" sz="2000" b="1" kern="0" dirty="0">
                <a:solidFill>
                  <a:schemeClr val="bg1">
                    <a:lumMod val="50000"/>
                  </a:schemeClr>
                </a:solidFill>
              </a:rPr>
              <a:t>Guide du présentateur</a:t>
            </a:r>
          </a:p>
        </p:txBody>
      </p:sp>
    </p:spTree>
    <p:extLst>
      <p:ext uri="{BB962C8B-B14F-4D97-AF65-F5344CB8AC3E}">
        <p14:creationId xmlns:p14="http://schemas.microsoft.com/office/powerpoint/2010/main" val="18045257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463541099"/>
              </p:ext>
            </p:extLst>
          </p:nvPr>
        </p:nvGraphicFramePr>
        <p:xfrm>
          <a:off x="616220" y="980728"/>
          <a:ext cx="10891337" cy="3813302"/>
        </p:xfrm>
        <a:graphic>
          <a:graphicData uri="http://schemas.openxmlformats.org/drawingml/2006/table">
            <a:tbl>
              <a:tblPr firstRow="1" bandRow="1">
                <a:tableStyleId>{5C22544A-7EE6-4342-B048-85BDC9FD1C3A}</a:tableStyleId>
              </a:tblPr>
              <a:tblGrid>
                <a:gridCol w="5274714">
                  <a:extLst>
                    <a:ext uri="{9D8B030D-6E8A-4147-A177-3AD203B41FA5}">
                      <a16:colId xmlns:a16="http://schemas.microsoft.com/office/drawing/2014/main" val="20000"/>
                    </a:ext>
                  </a:extLst>
                </a:gridCol>
                <a:gridCol w="1152128">
                  <a:extLst>
                    <a:ext uri="{9D8B030D-6E8A-4147-A177-3AD203B41FA5}">
                      <a16:colId xmlns:a16="http://schemas.microsoft.com/office/drawing/2014/main" val="20001"/>
                    </a:ext>
                  </a:extLst>
                </a:gridCol>
                <a:gridCol w="1080120">
                  <a:extLst>
                    <a:ext uri="{9D8B030D-6E8A-4147-A177-3AD203B41FA5}">
                      <a16:colId xmlns:a16="http://schemas.microsoft.com/office/drawing/2014/main" val="20002"/>
                    </a:ext>
                  </a:extLst>
                </a:gridCol>
                <a:gridCol w="1116124">
                  <a:extLst>
                    <a:ext uri="{9D8B030D-6E8A-4147-A177-3AD203B41FA5}">
                      <a16:colId xmlns:a16="http://schemas.microsoft.com/office/drawing/2014/main" val="20003"/>
                    </a:ext>
                  </a:extLst>
                </a:gridCol>
                <a:gridCol w="1152128">
                  <a:extLst>
                    <a:ext uri="{9D8B030D-6E8A-4147-A177-3AD203B41FA5}">
                      <a16:colId xmlns:a16="http://schemas.microsoft.com/office/drawing/2014/main" val="2860303003"/>
                    </a:ext>
                  </a:extLst>
                </a:gridCol>
                <a:gridCol w="1116123">
                  <a:extLst>
                    <a:ext uri="{9D8B030D-6E8A-4147-A177-3AD203B41FA5}">
                      <a16:colId xmlns:a16="http://schemas.microsoft.com/office/drawing/2014/main" val="2231848388"/>
                    </a:ext>
                  </a:extLst>
                </a:gridCol>
              </a:tblGrid>
              <a:tr h="730855">
                <a:tc>
                  <a:txBody>
                    <a:bodyPr/>
                    <a:lstStyle/>
                    <a:p>
                      <a:pPr algn="r"/>
                      <a:r>
                        <a:rPr lang="en-CA" sz="1400" dirty="0"/>
                        <a:t>			Options </a:t>
                      </a:r>
                      <a:r>
                        <a:rPr lang="en-CA" sz="1400"/>
                        <a:t>de solution </a:t>
                      </a:r>
                      <a:r>
                        <a:rPr lang="en-CA" sz="1400" dirty="0"/>
                        <a:t>:</a:t>
                      </a:r>
                    </a:p>
                    <a:p>
                      <a:endParaRPr lang="en-CA" sz="1400" dirty="0"/>
                    </a:p>
                    <a:p>
                      <a:pPr marL="0" marR="0">
                        <a:lnSpc>
                          <a:spcPct val="107000"/>
                        </a:lnSpc>
                        <a:spcBef>
                          <a:spcPts val="0"/>
                        </a:spcBef>
                        <a:spcAft>
                          <a:spcPts val="800"/>
                        </a:spcAft>
                      </a:pPr>
                      <a:r>
                        <a:rPr lang="fr-CA" sz="1400" dirty="0">
                          <a:effectLst/>
                          <a:latin typeface="Calibri" panose="020F0502020204030204" pitchFamily="34" charset="0"/>
                          <a:ea typeface="Calibri" panose="020F0502020204030204" pitchFamily="34" charset="0"/>
                          <a:cs typeface="Times New Roman" panose="02020603050405020304" pitchFamily="18" charset="0"/>
                        </a:rPr>
                        <a:t>Critères d’évaluation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gn="ctr"/>
                      <a:r>
                        <a:rPr lang="en-CA" sz="1400" dirty="0"/>
                        <a:t>1</a:t>
                      </a:r>
                    </a:p>
                    <a:p>
                      <a:pPr algn="ctr"/>
                      <a:r>
                        <a:rPr lang="en-CA" sz="1400" dirty="0" err="1"/>
                        <a:t>ePost</a:t>
                      </a:r>
                      <a:r>
                        <a:rPr lang="en-CA" sz="1400" dirty="0"/>
                        <a:t> Connect</a:t>
                      </a:r>
                    </a:p>
                  </a:txBody>
                  <a:tcPr/>
                </a:tc>
                <a:tc>
                  <a:txBody>
                    <a:bodyPr/>
                    <a:lstStyle/>
                    <a:p>
                      <a:pPr algn="ctr"/>
                      <a:r>
                        <a:rPr lang="en-CA" sz="1400" dirty="0"/>
                        <a:t>2</a:t>
                      </a:r>
                    </a:p>
                    <a:p>
                      <a:pPr algn="ctr"/>
                      <a:r>
                        <a:rPr lang="en-CA" sz="1400" dirty="0" err="1"/>
                        <a:t>LiquidFiles</a:t>
                      </a:r>
                      <a:r>
                        <a:rPr lang="en-CA" sz="1400" dirty="0"/>
                        <a:t> (sur place)</a:t>
                      </a:r>
                    </a:p>
                  </a:txBody>
                  <a:tcPr/>
                </a:tc>
                <a:tc>
                  <a:txBody>
                    <a:bodyPr/>
                    <a:lstStyle/>
                    <a:p>
                      <a:pPr algn="ctr"/>
                      <a:r>
                        <a:rPr lang="en-CA" sz="1400" dirty="0"/>
                        <a:t>3</a:t>
                      </a:r>
                    </a:p>
                    <a:p>
                      <a:pPr algn="ctr"/>
                      <a:r>
                        <a:rPr lang="en-CA" sz="1400" dirty="0" err="1"/>
                        <a:t>LiquidFiles</a:t>
                      </a:r>
                      <a:endParaRPr lang="en-CA" sz="1400" dirty="0"/>
                    </a:p>
                    <a:p>
                      <a:pPr algn="ctr"/>
                      <a:r>
                        <a:rPr lang="en-CA" sz="1400" dirty="0"/>
                        <a:t>(</a:t>
                      </a:r>
                      <a:r>
                        <a:rPr lang="en-CA" sz="1400"/>
                        <a:t>nuage)</a:t>
                      </a:r>
                      <a:endParaRPr lang="en-CA" sz="1400" dirty="0"/>
                    </a:p>
                  </a:txBody>
                  <a:tcPr/>
                </a:tc>
                <a:tc>
                  <a:txBody>
                    <a:bodyPr/>
                    <a:lstStyle/>
                    <a:p>
                      <a:pPr algn="ctr"/>
                      <a:r>
                        <a:rPr lang="en-CA" sz="1400" dirty="0"/>
                        <a:t>4</a:t>
                      </a:r>
                    </a:p>
                    <a:p>
                      <a:pPr algn="ctr"/>
                      <a:r>
                        <a:rPr lang="en-CA" sz="1400" dirty="0"/>
                        <a:t>SharePoint OneDrive</a:t>
                      </a:r>
                    </a:p>
                  </a:txBody>
                  <a:tcPr/>
                </a:tc>
                <a:tc>
                  <a:txBody>
                    <a:bodyPr/>
                    <a:lstStyle/>
                    <a:p>
                      <a:pPr algn="ctr"/>
                      <a:r>
                        <a:rPr lang="en-CA" sz="1400" dirty="0"/>
                        <a:t>5</a:t>
                      </a:r>
                    </a:p>
                    <a:p>
                      <a:pPr algn="ctr"/>
                      <a:r>
                        <a:rPr lang="en-CA" sz="1400" dirty="0" err="1"/>
                        <a:t>Stokage</a:t>
                      </a:r>
                      <a:r>
                        <a:rPr lang="en-CA" sz="1400" dirty="0"/>
                        <a:t> Azure Blob</a:t>
                      </a:r>
                    </a:p>
                  </a:txBody>
                  <a:tcPr/>
                </a:tc>
                <a:extLst>
                  <a:ext uri="{0D108BD9-81ED-4DB2-BD59-A6C34878D82A}">
                    <a16:rowId xmlns:a16="http://schemas.microsoft.com/office/drawing/2014/main" val="10000"/>
                  </a:ext>
                </a:extLst>
              </a:tr>
              <a:tr h="297756">
                <a:tc>
                  <a:txBody>
                    <a:bodyPr/>
                    <a:lstStyle/>
                    <a:p>
                      <a:pPr marL="0" marR="0">
                        <a:lnSpc>
                          <a:spcPct val="107000"/>
                        </a:lnSpc>
                        <a:spcBef>
                          <a:spcPts val="0"/>
                        </a:spcBef>
                        <a:spcAft>
                          <a:spcPts val="800"/>
                        </a:spcAft>
                      </a:pPr>
                      <a:r>
                        <a:rPr lang="fr-CA" sz="1400" dirty="0">
                          <a:effectLst/>
                          <a:latin typeface="Calibri" panose="020F0502020204030204" pitchFamily="34" charset="0"/>
                          <a:ea typeface="Calibri" panose="020F0502020204030204" pitchFamily="34" charset="0"/>
                          <a:cs typeface="Times New Roman" panose="02020603050405020304" pitchFamily="18" charset="0"/>
                        </a:rPr>
                        <a:t>Concordance de l’architecture d’entreprise et de l’architecture du GC</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gn="ctr"/>
                      <a:r>
                        <a:rPr lang="en-CA" sz="1400" b="0" i="0" u="none" strike="noStrike" kern="1200" baseline="0" dirty="0">
                          <a:solidFill>
                            <a:schemeClr val="dk1"/>
                          </a:solidFill>
                          <a:latin typeface="+mn-lt"/>
                          <a:ea typeface="+mn-ea"/>
                          <a:cs typeface="+mn-cs"/>
                        </a:rPr>
                        <a:t>3</a:t>
                      </a:r>
                    </a:p>
                  </a:txBody>
                  <a:tcPr/>
                </a:tc>
                <a:tc>
                  <a:txBody>
                    <a:bodyPr/>
                    <a:lstStyle/>
                    <a:p>
                      <a:pPr algn="ctr"/>
                      <a:r>
                        <a:rPr lang="en-CA" sz="1400" dirty="0"/>
                        <a:t>3</a:t>
                      </a:r>
                    </a:p>
                  </a:txBody>
                  <a:tcPr/>
                </a:tc>
                <a:tc>
                  <a:txBody>
                    <a:bodyPr/>
                    <a:lstStyle/>
                    <a:p>
                      <a:pPr algn="ctr"/>
                      <a:r>
                        <a:rPr lang="en-CA" sz="1400" dirty="0"/>
                        <a:t>4</a:t>
                      </a:r>
                    </a:p>
                  </a:txBody>
                  <a:tcPr/>
                </a:tc>
                <a:tc>
                  <a:txBody>
                    <a:bodyPr/>
                    <a:lstStyle/>
                    <a:p>
                      <a:pPr algn="ctr"/>
                      <a:r>
                        <a:rPr lang="en-CA" sz="1400" dirty="0"/>
                        <a:t>4</a:t>
                      </a:r>
                    </a:p>
                  </a:txBody>
                  <a:tcPr/>
                </a:tc>
                <a:tc>
                  <a:txBody>
                    <a:bodyPr/>
                    <a:lstStyle/>
                    <a:p>
                      <a:pPr algn="ctr"/>
                      <a:r>
                        <a:rPr lang="en-CA" sz="1400" dirty="0"/>
                        <a:t>2</a:t>
                      </a:r>
                    </a:p>
                  </a:txBody>
                  <a:tcPr/>
                </a:tc>
                <a:extLst>
                  <a:ext uri="{0D108BD9-81ED-4DB2-BD59-A6C34878D82A}">
                    <a16:rowId xmlns:a16="http://schemas.microsoft.com/office/drawing/2014/main" val="10001"/>
                  </a:ext>
                </a:extLst>
              </a:tr>
              <a:tr h="297756">
                <a:tc>
                  <a:txBody>
                    <a:bodyPr/>
                    <a:lstStyle/>
                    <a:p>
                      <a:pPr marL="0" marR="0">
                        <a:lnSpc>
                          <a:spcPct val="107000"/>
                        </a:lnSpc>
                        <a:spcBef>
                          <a:spcPts val="0"/>
                        </a:spcBef>
                        <a:spcAft>
                          <a:spcPts val="800"/>
                        </a:spcAft>
                      </a:pPr>
                      <a:r>
                        <a:rPr lang="fr-CA" sz="1400" dirty="0">
                          <a:effectLst/>
                          <a:latin typeface="Calibri" panose="020F0502020204030204" pitchFamily="34" charset="0"/>
                          <a:ea typeface="Calibri" panose="020F0502020204030204" pitchFamily="34" charset="0"/>
                          <a:cs typeface="Times New Roman" panose="02020603050405020304" pitchFamily="18" charset="0"/>
                        </a:rPr>
                        <a:t>Soutien des fonctionnalités clés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gn="ctr"/>
                      <a:r>
                        <a:rPr lang="en-CA" sz="1400" dirty="0">
                          <a:solidFill>
                            <a:srgbClr val="FF0000"/>
                          </a:solidFill>
                        </a:rPr>
                        <a:t>X</a:t>
                      </a:r>
                    </a:p>
                  </a:txBody>
                  <a:tcPr/>
                </a:tc>
                <a:tc>
                  <a:txBody>
                    <a:bodyPr/>
                    <a:lstStyle/>
                    <a:p>
                      <a:pPr algn="ctr"/>
                      <a:r>
                        <a:rPr lang="en-CA" sz="1400" dirty="0"/>
                        <a:t>4</a:t>
                      </a:r>
                    </a:p>
                  </a:txBody>
                  <a:tcPr/>
                </a:tc>
                <a:tc>
                  <a:txBody>
                    <a:bodyPr/>
                    <a:lstStyle/>
                    <a:p>
                      <a:pPr algn="ctr"/>
                      <a:r>
                        <a:rPr lang="en-CA" sz="1400" dirty="0"/>
                        <a:t>4</a:t>
                      </a:r>
                    </a:p>
                  </a:txBody>
                  <a:tcPr/>
                </a:tc>
                <a:tc>
                  <a:txBody>
                    <a:bodyPr/>
                    <a:lstStyle/>
                    <a:p>
                      <a:pPr algn="ctr"/>
                      <a:r>
                        <a:rPr lang="en-CA" sz="1400" dirty="0">
                          <a:solidFill>
                            <a:srgbClr val="FF0000"/>
                          </a:solidFill>
                        </a:rPr>
                        <a:t>X</a:t>
                      </a:r>
                    </a:p>
                  </a:txBody>
                  <a:tcPr/>
                </a:tc>
                <a:tc>
                  <a:txBody>
                    <a:bodyPr/>
                    <a:lstStyle/>
                    <a:p>
                      <a:pPr algn="ctr"/>
                      <a:r>
                        <a:rPr lang="en-CA" sz="1400" dirty="0"/>
                        <a:t>4</a:t>
                      </a:r>
                    </a:p>
                  </a:txBody>
                  <a:tcPr/>
                </a:tc>
                <a:extLst>
                  <a:ext uri="{0D108BD9-81ED-4DB2-BD59-A6C34878D82A}">
                    <a16:rowId xmlns:a16="http://schemas.microsoft.com/office/drawing/2014/main" val="10002"/>
                  </a:ext>
                </a:extLst>
              </a:tr>
              <a:tr h="297756">
                <a:tc>
                  <a:txBody>
                    <a:bodyPr/>
                    <a:lstStyle/>
                    <a:p>
                      <a:pPr marL="0" marR="0">
                        <a:lnSpc>
                          <a:spcPct val="107000"/>
                        </a:lnSpc>
                        <a:spcBef>
                          <a:spcPts val="0"/>
                        </a:spcBef>
                        <a:spcAft>
                          <a:spcPts val="800"/>
                        </a:spcAft>
                      </a:pPr>
                      <a:r>
                        <a:rPr lang="fr-CA" sz="1400" dirty="0">
                          <a:effectLst/>
                          <a:latin typeface="Calibri" panose="020F0502020204030204" pitchFamily="34" charset="0"/>
                          <a:ea typeface="Calibri" panose="020F0502020204030204" pitchFamily="34" charset="0"/>
                          <a:cs typeface="Times New Roman" panose="02020603050405020304" pitchFamily="18" charset="0"/>
                        </a:rPr>
                        <a:t>Expérience de l’utilisateur</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gn="ctr"/>
                      <a:r>
                        <a:rPr lang="en-CA" sz="1400" dirty="0"/>
                        <a:t>3</a:t>
                      </a:r>
                    </a:p>
                  </a:txBody>
                  <a:tcPr/>
                </a:tc>
                <a:tc>
                  <a:txBody>
                    <a:bodyPr/>
                    <a:lstStyle/>
                    <a:p>
                      <a:pPr algn="ctr"/>
                      <a:r>
                        <a:rPr lang="en-CA" sz="1400" dirty="0"/>
                        <a:t>4</a:t>
                      </a:r>
                    </a:p>
                  </a:txBody>
                  <a:tcPr/>
                </a:tc>
                <a:tc>
                  <a:txBody>
                    <a:bodyPr/>
                    <a:lstStyle/>
                    <a:p>
                      <a:pPr algn="ctr"/>
                      <a:r>
                        <a:rPr lang="en-CA" sz="1400" dirty="0"/>
                        <a:t>4</a:t>
                      </a:r>
                    </a:p>
                  </a:txBody>
                  <a:tcPr/>
                </a:tc>
                <a:tc>
                  <a:txBody>
                    <a:bodyPr/>
                    <a:lstStyle/>
                    <a:p>
                      <a:pPr algn="ctr"/>
                      <a:r>
                        <a:rPr lang="en-CA" sz="1400" dirty="0"/>
                        <a:t>4</a:t>
                      </a:r>
                    </a:p>
                  </a:txBody>
                  <a:tcPr/>
                </a:tc>
                <a:tc>
                  <a:txBody>
                    <a:bodyPr/>
                    <a:lstStyle/>
                    <a:p>
                      <a:pPr algn="ctr"/>
                      <a:r>
                        <a:rPr lang="en-CA" sz="1400" dirty="0"/>
                        <a:t>3</a:t>
                      </a:r>
                    </a:p>
                  </a:txBody>
                  <a:tcPr/>
                </a:tc>
                <a:extLst>
                  <a:ext uri="{0D108BD9-81ED-4DB2-BD59-A6C34878D82A}">
                    <a16:rowId xmlns:a16="http://schemas.microsoft.com/office/drawing/2014/main" val="10003"/>
                  </a:ext>
                </a:extLst>
              </a:tr>
              <a:tr h="297756">
                <a:tc>
                  <a:txBody>
                    <a:bodyPr/>
                    <a:lstStyle/>
                    <a:p>
                      <a:pPr marL="0" marR="0">
                        <a:lnSpc>
                          <a:spcPct val="107000"/>
                        </a:lnSpc>
                        <a:spcBef>
                          <a:spcPts val="0"/>
                        </a:spcBef>
                        <a:spcAft>
                          <a:spcPts val="800"/>
                        </a:spcAft>
                      </a:pPr>
                      <a:r>
                        <a:rPr lang="fr-CA" sz="1400" dirty="0">
                          <a:effectLst/>
                          <a:latin typeface="Calibri" panose="020F0502020204030204" pitchFamily="34" charset="0"/>
                          <a:ea typeface="Calibri" panose="020F0502020204030204" pitchFamily="34" charset="0"/>
                          <a:cs typeface="Times New Roman" panose="02020603050405020304" pitchFamily="18" charset="0"/>
                        </a:rPr>
                        <a:t>Effort de mise en œuvre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gn="ctr"/>
                      <a:r>
                        <a:rPr lang="en-CA" sz="1400" dirty="0"/>
                        <a:t>3</a:t>
                      </a:r>
                    </a:p>
                  </a:txBody>
                  <a:tcPr/>
                </a:tc>
                <a:tc>
                  <a:txBody>
                    <a:bodyPr/>
                    <a:lstStyle/>
                    <a:p>
                      <a:pPr algn="ctr"/>
                      <a:r>
                        <a:rPr lang="en-CA" sz="1400" dirty="0"/>
                        <a:t>4</a:t>
                      </a:r>
                    </a:p>
                  </a:txBody>
                  <a:tcPr/>
                </a:tc>
                <a:tc>
                  <a:txBody>
                    <a:bodyPr/>
                    <a:lstStyle/>
                    <a:p>
                      <a:pPr algn="ctr"/>
                      <a:r>
                        <a:rPr lang="en-CA" sz="1400" dirty="0"/>
                        <a:t>3</a:t>
                      </a:r>
                    </a:p>
                  </a:txBody>
                  <a:tcPr/>
                </a:tc>
                <a:tc>
                  <a:txBody>
                    <a:bodyPr/>
                    <a:lstStyle/>
                    <a:p>
                      <a:pPr algn="ctr"/>
                      <a:r>
                        <a:rPr lang="en-CA" sz="1400" dirty="0"/>
                        <a:t>3</a:t>
                      </a:r>
                    </a:p>
                  </a:txBody>
                  <a:tcPr/>
                </a:tc>
                <a:tc>
                  <a:txBody>
                    <a:bodyPr/>
                    <a:lstStyle/>
                    <a:p>
                      <a:pPr algn="ctr"/>
                      <a:r>
                        <a:rPr lang="en-CA" sz="1400" dirty="0"/>
                        <a:t>0</a:t>
                      </a:r>
                    </a:p>
                  </a:txBody>
                  <a:tcPr/>
                </a:tc>
                <a:extLst>
                  <a:ext uri="{0D108BD9-81ED-4DB2-BD59-A6C34878D82A}">
                    <a16:rowId xmlns:a16="http://schemas.microsoft.com/office/drawing/2014/main" val="897697282"/>
                  </a:ext>
                </a:extLst>
              </a:tr>
              <a:tr h="297756">
                <a:tc>
                  <a:txBody>
                    <a:bodyPr/>
                    <a:lstStyle/>
                    <a:p>
                      <a:r>
                        <a:rPr lang="fr-CA" sz="1400" dirty="0">
                          <a:effectLst/>
                          <a:latin typeface="Calibri" panose="020F0502020204030204" pitchFamily="34" charset="0"/>
                          <a:ea typeface="Calibri" panose="020F0502020204030204" pitchFamily="34" charset="0"/>
                          <a:cs typeface="Times New Roman" panose="02020603050405020304" pitchFamily="18" charset="0"/>
                        </a:rPr>
                        <a:t>Extensibilité</a:t>
                      </a:r>
                      <a:endParaRPr lang="en-CA" sz="1400" dirty="0"/>
                    </a:p>
                  </a:txBody>
                  <a:tcPr/>
                </a:tc>
                <a:tc>
                  <a:txBody>
                    <a:bodyPr/>
                    <a:lstStyle/>
                    <a:p>
                      <a:pPr algn="ctr"/>
                      <a:r>
                        <a:rPr lang="en-CA" sz="1400" dirty="0"/>
                        <a:t>4</a:t>
                      </a:r>
                    </a:p>
                  </a:txBody>
                  <a:tcPr/>
                </a:tc>
                <a:tc>
                  <a:txBody>
                    <a:bodyPr/>
                    <a:lstStyle/>
                    <a:p>
                      <a:pPr algn="ctr"/>
                      <a:r>
                        <a:rPr lang="en-CA" sz="1400" dirty="0"/>
                        <a:t>3</a:t>
                      </a:r>
                    </a:p>
                  </a:txBody>
                  <a:tcPr/>
                </a:tc>
                <a:tc>
                  <a:txBody>
                    <a:bodyPr/>
                    <a:lstStyle/>
                    <a:p>
                      <a:pPr algn="ctr"/>
                      <a:r>
                        <a:rPr lang="en-CA" sz="1400" dirty="0"/>
                        <a:t>4</a:t>
                      </a:r>
                    </a:p>
                  </a:txBody>
                  <a:tcPr/>
                </a:tc>
                <a:tc>
                  <a:txBody>
                    <a:bodyPr/>
                    <a:lstStyle/>
                    <a:p>
                      <a:pPr algn="ctr"/>
                      <a:r>
                        <a:rPr lang="en-CA" sz="1400" dirty="0"/>
                        <a:t>4</a:t>
                      </a:r>
                    </a:p>
                  </a:txBody>
                  <a:tcPr/>
                </a:tc>
                <a:tc>
                  <a:txBody>
                    <a:bodyPr/>
                    <a:lstStyle/>
                    <a:p>
                      <a:pPr algn="ctr"/>
                      <a:r>
                        <a:rPr lang="en-CA" sz="1400" dirty="0"/>
                        <a:t>4</a:t>
                      </a:r>
                    </a:p>
                  </a:txBody>
                  <a:tcPr/>
                </a:tc>
                <a:extLst>
                  <a:ext uri="{0D108BD9-81ED-4DB2-BD59-A6C34878D82A}">
                    <a16:rowId xmlns:a16="http://schemas.microsoft.com/office/drawing/2014/main" val="1484286667"/>
                  </a:ext>
                </a:extLst>
              </a:tr>
              <a:tr h="297756">
                <a:tc>
                  <a:txBody>
                    <a:bodyPr/>
                    <a:lstStyle/>
                    <a:p>
                      <a:r>
                        <a:rPr lang="fr-CA" sz="1400" dirty="0">
                          <a:effectLst/>
                          <a:latin typeface="Calibri" panose="020F0502020204030204" pitchFamily="34" charset="0"/>
                          <a:ea typeface="Calibri" panose="020F0502020204030204" pitchFamily="34" charset="0"/>
                          <a:cs typeface="Times New Roman" panose="02020603050405020304" pitchFamily="18" charset="0"/>
                        </a:rPr>
                        <a:t>Sécurité</a:t>
                      </a:r>
                      <a:endParaRPr lang="en-CA" sz="1400" dirty="0"/>
                    </a:p>
                  </a:txBody>
                  <a:tcPr/>
                </a:tc>
                <a:tc>
                  <a:txBody>
                    <a:bodyPr/>
                    <a:lstStyle/>
                    <a:p>
                      <a:pPr algn="ctr"/>
                      <a:r>
                        <a:rPr lang="en-CA" sz="1400" dirty="0"/>
                        <a:t>3</a:t>
                      </a:r>
                    </a:p>
                  </a:txBody>
                  <a:tcPr/>
                </a:tc>
                <a:tc>
                  <a:txBody>
                    <a:bodyPr/>
                    <a:lstStyle/>
                    <a:p>
                      <a:pPr algn="ctr"/>
                      <a:r>
                        <a:rPr lang="en-CA" sz="1400" dirty="0"/>
                        <a:t>4</a:t>
                      </a:r>
                    </a:p>
                  </a:txBody>
                  <a:tcPr/>
                </a:tc>
                <a:tc>
                  <a:txBody>
                    <a:bodyPr/>
                    <a:lstStyle/>
                    <a:p>
                      <a:pPr algn="ctr"/>
                      <a:r>
                        <a:rPr lang="en-CA" sz="1400" dirty="0"/>
                        <a:t>4</a:t>
                      </a:r>
                    </a:p>
                  </a:txBody>
                  <a:tcPr/>
                </a:tc>
                <a:tc>
                  <a:txBody>
                    <a:bodyPr/>
                    <a:lstStyle/>
                    <a:p>
                      <a:pPr algn="ctr"/>
                      <a:r>
                        <a:rPr lang="en-CA" sz="1400" dirty="0"/>
                        <a:t>4</a:t>
                      </a:r>
                    </a:p>
                  </a:txBody>
                  <a:tcPr/>
                </a:tc>
                <a:tc>
                  <a:txBody>
                    <a:bodyPr/>
                    <a:lstStyle/>
                    <a:p>
                      <a:pPr algn="ctr"/>
                      <a:r>
                        <a:rPr lang="en-CA" sz="1400" dirty="0"/>
                        <a:t>4</a:t>
                      </a:r>
                    </a:p>
                  </a:txBody>
                  <a:tcPr/>
                </a:tc>
                <a:extLst>
                  <a:ext uri="{0D108BD9-81ED-4DB2-BD59-A6C34878D82A}">
                    <a16:rowId xmlns:a16="http://schemas.microsoft.com/office/drawing/2014/main" val="1367580810"/>
                  </a:ext>
                </a:extLst>
              </a:tr>
              <a:tr h="297756">
                <a:tc>
                  <a:txBody>
                    <a:bodyPr/>
                    <a:lstStyle/>
                    <a:p>
                      <a:pPr marL="0" marR="0">
                        <a:lnSpc>
                          <a:spcPct val="107000"/>
                        </a:lnSpc>
                        <a:spcBef>
                          <a:spcPts val="0"/>
                        </a:spcBef>
                        <a:spcAft>
                          <a:spcPts val="800"/>
                        </a:spcAft>
                      </a:pPr>
                      <a:r>
                        <a:rPr lang="fr-CA" sz="1400" dirty="0">
                          <a:effectLst/>
                          <a:latin typeface="Calibri" panose="020F0502020204030204" pitchFamily="34" charset="0"/>
                          <a:ea typeface="Calibri" panose="020F0502020204030204" pitchFamily="34" charset="0"/>
                          <a:cs typeface="Times New Roman" panose="02020603050405020304" pitchFamily="18" charset="0"/>
                        </a:rPr>
                        <a:t>Frais de licence et de sécurité</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gn="ctr"/>
                      <a:r>
                        <a:rPr lang="en-CA" sz="1400" dirty="0"/>
                        <a:t>3</a:t>
                      </a:r>
                    </a:p>
                  </a:txBody>
                  <a:tcPr/>
                </a:tc>
                <a:tc>
                  <a:txBody>
                    <a:bodyPr/>
                    <a:lstStyle/>
                    <a:p>
                      <a:pPr algn="ctr"/>
                      <a:r>
                        <a:rPr lang="en-CA" sz="1400" dirty="0"/>
                        <a:t>4</a:t>
                      </a:r>
                    </a:p>
                  </a:txBody>
                  <a:tcPr/>
                </a:tc>
                <a:tc>
                  <a:txBody>
                    <a:bodyPr/>
                    <a:lstStyle/>
                    <a:p>
                      <a:pPr algn="ctr"/>
                      <a:r>
                        <a:rPr lang="en-CA" sz="1400" dirty="0"/>
                        <a:t>3</a:t>
                      </a:r>
                    </a:p>
                  </a:txBody>
                  <a:tcPr/>
                </a:tc>
                <a:tc>
                  <a:txBody>
                    <a:bodyPr/>
                    <a:lstStyle/>
                    <a:p>
                      <a:pPr algn="ctr"/>
                      <a:r>
                        <a:rPr lang="en-CA" sz="1400" dirty="0"/>
                        <a:t>4</a:t>
                      </a:r>
                    </a:p>
                  </a:txBody>
                  <a:tcPr/>
                </a:tc>
                <a:tc>
                  <a:txBody>
                    <a:bodyPr/>
                    <a:lstStyle/>
                    <a:p>
                      <a:pPr algn="ctr"/>
                      <a:r>
                        <a:rPr lang="en-CA" sz="1400" dirty="0"/>
                        <a:t>3</a:t>
                      </a:r>
                    </a:p>
                  </a:txBody>
                  <a:tcPr/>
                </a:tc>
                <a:extLst>
                  <a:ext uri="{0D108BD9-81ED-4DB2-BD59-A6C34878D82A}">
                    <a16:rowId xmlns:a16="http://schemas.microsoft.com/office/drawing/2014/main" val="1724392284"/>
                  </a:ext>
                </a:extLst>
              </a:tr>
              <a:tr h="297756">
                <a:tc>
                  <a:txBody>
                    <a:bodyPr/>
                    <a:lstStyle/>
                    <a:p>
                      <a:pPr marL="0" marR="0">
                        <a:lnSpc>
                          <a:spcPct val="107000"/>
                        </a:lnSpc>
                        <a:spcBef>
                          <a:spcPts val="0"/>
                        </a:spcBef>
                        <a:spcAft>
                          <a:spcPts val="800"/>
                        </a:spcAft>
                      </a:pPr>
                      <a:r>
                        <a:rPr lang="fr-CA" sz="1400" dirty="0">
                          <a:effectLst/>
                          <a:latin typeface="Calibri" panose="020F0502020204030204" pitchFamily="34" charset="0"/>
                          <a:ea typeface="Calibri" panose="020F0502020204030204" pitchFamily="34" charset="0"/>
                          <a:cs typeface="Times New Roman" panose="02020603050405020304" pitchFamily="18" charset="0"/>
                        </a:rPr>
                        <a:t>Viabilité à long terme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gn="ctr"/>
                      <a:r>
                        <a:rPr lang="en-CA" sz="1400" dirty="0"/>
                        <a:t>3</a:t>
                      </a:r>
                    </a:p>
                  </a:txBody>
                  <a:tcPr/>
                </a:tc>
                <a:tc>
                  <a:txBody>
                    <a:bodyPr/>
                    <a:lstStyle/>
                    <a:p>
                      <a:pPr algn="ctr"/>
                      <a:r>
                        <a:rPr lang="en-CA" sz="1400" dirty="0"/>
                        <a:t>3</a:t>
                      </a:r>
                    </a:p>
                  </a:txBody>
                  <a:tcPr/>
                </a:tc>
                <a:tc>
                  <a:txBody>
                    <a:bodyPr/>
                    <a:lstStyle/>
                    <a:p>
                      <a:pPr algn="ctr"/>
                      <a:r>
                        <a:rPr lang="en-CA" sz="1400" dirty="0"/>
                        <a:t>3</a:t>
                      </a:r>
                    </a:p>
                  </a:txBody>
                  <a:tcPr/>
                </a:tc>
                <a:tc>
                  <a:txBody>
                    <a:bodyPr/>
                    <a:lstStyle/>
                    <a:p>
                      <a:pPr algn="ctr"/>
                      <a:r>
                        <a:rPr lang="en-CA" sz="1400" dirty="0"/>
                        <a:t>4</a:t>
                      </a:r>
                    </a:p>
                  </a:txBody>
                  <a:tcPr/>
                </a:tc>
                <a:tc>
                  <a:txBody>
                    <a:bodyPr/>
                    <a:lstStyle/>
                    <a:p>
                      <a:pPr algn="ctr"/>
                      <a:r>
                        <a:rPr lang="en-CA" sz="1400" dirty="0"/>
                        <a:t>3</a:t>
                      </a:r>
                    </a:p>
                  </a:txBody>
                  <a:tcPr/>
                </a:tc>
                <a:extLst>
                  <a:ext uri="{0D108BD9-81ED-4DB2-BD59-A6C34878D82A}">
                    <a16:rowId xmlns:a16="http://schemas.microsoft.com/office/drawing/2014/main" val="2882366761"/>
                  </a:ext>
                </a:extLst>
              </a:tr>
              <a:tr h="297756">
                <a:tc>
                  <a:txBody>
                    <a:bodyPr/>
                    <a:lstStyle/>
                    <a:p>
                      <a:r>
                        <a:rPr lang="en-CA" sz="1400" b="1" dirty="0"/>
                        <a:t>Note </a:t>
                      </a:r>
                      <a:r>
                        <a:rPr lang="en-CA" sz="1400" b="1" dirty="0" err="1"/>
                        <a:t>globale</a:t>
                      </a:r>
                      <a:endParaRPr lang="en-CA" sz="1400" b="1" dirty="0"/>
                    </a:p>
                  </a:txBody>
                  <a:tcPr/>
                </a:tc>
                <a:tc>
                  <a:txBody>
                    <a:bodyPr/>
                    <a:lstStyle/>
                    <a:p>
                      <a:pPr algn="ctr"/>
                      <a:r>
                        <a:rPr lang="en-CA" sz="1400" b="1" dirty="0">
                          <a:solidFill>
                            <a:srgbClr val="FF0000"/>
                          </a:solidFill>
                        </a:rPr>
                        <a:t>X</a:t>
                      </a:r>
                    </a:p>
                  </a:txBody>
                  <a:tcPr/>
                </a:tc>
                <a:tc>
                  <a:txBody>
                    <a:bodyPr/>
                    <a:lstStyle/>
                    <a:p>
                      <a:pPr algn="ctr"/>
                      <a:r>
                        <a:rPr lang="en-CA" sz="1400" b="1" dirty="0"/>
                        <a:t>29</a:t>
                      </a:r>
                    </a:p>
                  </a:txBody>
                  <a:tcPr/>
                </a:tc>
                <a:tc>
                  <a:txBody>
                    <a:bodyPr/>
                    <a:lstStyle/>
                    <a:p>
                      <a:pPr algn="ctr"/>
                      <a:r>
                        <a:rPr lang="en-CA" sz="1400" b="1" dirty="0"/>
                        <a:t>29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400" b="1" dirty="0">
                          <a:solidFill>
                            <a:srgbClr val="FF0000"/>
                          </a:solidFill>
                        </a:rPr>
                        <a:t>X</a:t>
                      </a:r>
                    </a:p>
                  </a:txBody>
                  <a:tcPr/>
                </a:tc>
                <a:tc>
                  <a:txBody>
                    <a:bodyPr/>
                    <a:lstStyle/>
                    <a:p>
                      <a:pPr algn="ctr"/>
                      <a:r>
                        <a:rPr lang="en-CA" sz="1400" b="1" dirty="0"/>
                        <a:t>23</a:t>
                      </a:r>
                    </a:p>
                  </a:txBody>
                  <a:tcPr/>
                </a:tc>
                <a:extLst>
                  <a:ext uri="{0D108BD9-81ED-4DB2-BD59-A6C34878D82A}">
                    <a16:rowId xmlns:a16="http://schemas.microsoft.com/office/drawing/2014/main" val="1591920958"/>
                  </a:ext>
                </a:extLst>
              </a:tr>
              <a:tr h="297756">
                <a:tc>
                  <a:txBody>
                    <a:bodyPr/>
                    <a:lstStyle/>
                    <a:p>
                      <a:pPr algn="r"/>
                      <a:r>
                        <a:rPr lang="en-CA" sz="1400" b="1" dirty="0"/>
                        <a:t>Option </a:t>
                      </a:r>
                      <a:r>
                        <a:rPr lang="en-CA" sz="1400" b="1" dirty="0" err="1"/>
                        <a:t>recommandée</a:t>
                      </a:r>
                      <a:r>
                        <a:rPr lang="en-CA" sz="1400" b="1" dirty="0"/>
                        <a:t> :</a:t>
                      </a:r>
                    </a:p>
                  </a:txBody>
                  <a:tcPr/>
                </a:tc>
                <a:tc>
                  <a:txBody>
                    <a:bodyPr/>
                    <a:lstStyle/>
                    <a:p>
                      <a:pPr algn="ctr"/>
                      <a:endParaRPr lang="en-CA" sz="1400" b="1" dirty="0"/>
                    </a:p>
                  </a:txBody>
                  <a:tcPr/>
                </a:tc>
                <a:tc>
                  <a:txBody>
                    <a:bodyPr/>
                    <a:lstStyle/>
                    <a:p>
                      <a:pPr algn="ctr"/>
                      <a:r>
                        <a:rPr lang="en-CA" sz="1400" b="1" dirty="0" err="1">
                          <a:solidFill>
                            <a:srgbClr val="00B050"/>
                          </a:solidFill>
                        </a:rPr>
                        <a:t>Oui</a:t>
                      </a:r>
                      <a:endParaRPr lang="en-CA" sz="1400" b="1" dirty="0">
                        <a:solidFill>
                          <a:srgbClr val="00B050"/>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400" b="1" dirty="0" err="1">
                          <a:solidFill>
                            <a:srgbClr val="00B050"/>
                          </a:solidFill>
                        </a:rPr>
                        <a:t>Oui</a:t>
                      </a:r>
                      <a:endParaRPr lang="en-CA" sz="1400" b="1" dirty="0">
                        <a:solidFill>
                          <a:srgbClr val="00B050"/>
                        </a:solidFill>
                      </a:endParaRPr>
                    </a:p>
                  </a:txBody>
                  <a:tcPr/>
                </a:tc>
                <a:tc>
                  <a:txBody>
                    <a:bodyPr/>
                    <a:lstStyle/>
                    <a:p>
                      <a:pPr algn="ctr"/>
                      <a:endParaRPr lang="en-CA" sz="1400" b="1" dirty="0"/>
                    </a:p>
                  </a:txBody>
                  <a:tcPr/>
                </a:tc>
                <a:tc>
                  <a:txBody>
                    <a:bodyPr/>
                    <a:lstStyle/>
                    <a:p>
                      <a:pPr algn="ctr"/>
                      <a:endParaRPr lang="en-CA" sz="1400" b="1" dirty="0"/>
                    </a:p>
                  </a:txBody>
                  <a:tcPr/>
                </a:tc>
                <a:extLst>
                  <a:ext uri="{0D108BD9-81ED-4DB2-BD59-A6C34878D82A}">
                    <a16:rowId xmlns:a16="http://schemas.microsoft.com/office/drawing/2014/main" val="1184011769"/>
                  </a:ext>
                </a:extLst>
              </a:tr>
            </a:tbl>
          </a:graphicData>
        </a:graphic>
      </p:graphicFrame>
      <p:sp>
        <p:nvSpPr>
          <p:cNvPr id="5" name="Title 4">
            <a:extLst>
              <a:ext uri="{FF2B5EF4-FFF2-40B4-BE49-F238E27FC236}">
                <a16:creationId xmlns:a16="http://schemas.microsoft.com/office/drawing/2014/main" id="{88A0C82F-4062-E296-5503-50E9C35B07C9}"/>
              </a:ext>
            </a:extLst>
          </p:cNvPr>
          <p:cNvSpPr>
            <a:spLocks noGrp="1"/>
          </p:cNvSpPr>
          <p:nvPr>
            <p:ph type="title"/>
          </p:nvPr>
        </p:nvSpPr>
        <p:spPr>
          <a:xfrm>
            <a:off x="616219" y="8620"/>
            <a:ext cx="10891337" cy="878670"/>
          </a:xfrm>
        </p:spPr>
        <p:txBody>
          <a:bodyPr/>
          <a:lstStyle/>
          <a:p>
            <a:r>
              <a:rPr lang="fr-CA" dirty="0"/>
              <a:t>Résumé des options d’architecture/solution et des résultats d’évaluation </a:t>
            </a:r>
          </a:p>
        </p:txBody>
      </p:sp>
      <p:cxnSp>
        <p:nvCxnSpPr>
          <p:cNvPr id="11" name="Straight Connector 10">
            <a:extLst>
              <a:ext uri="{FF2B5EF4-FFF2-40B4-BE49-F238E27FC236}">
                <a16:creationId xmlns:a16="http://schemas.microsoft.com/office/drawing/2014/main" id="{394E050C-0063-70CB-73FF-8902FE844D09}"/>
              </a:ext>
            </a:extLst>
          </p:cNvPr>
          <p:cNvCxnSpPr>
            <a:cxnSpLocks/>
          </p:cNvCxnSpPr>
          <p:nvPr/>
        </p:nvCxnSpPr>
        <p:spPr>
          <a:xfrm flipH="1" flipV="1">
            <a:off x="659396" y="1051942"/>
            <a:ext cx="5194176" cy="68487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graphicFrame>
        <p:nvGraphicFramePr>
          <p:cNvPr id="15" name="Table 14">
            <a:extLst>
              <a:ext uri="{FF2B5EF4-FFF2-40B4-BE49-F238E27FC236}">
                <a16:creationId xmlns:a16="http://schemas.microsoft.com/office/drawing/2014/main" id="{A715DF0D-4218-415C-4192-9EC5188AF226}"/>
              </a:ext>
            </a:extLst>
          </p:cNvPr>
          <p:cNvGraphicFramePr>
            <a:graphicFrameLocks noGrp="1"/>
          </p:cNvGraphicFramePr>
          <p:nvPr>
            <p:extLst>
              <p:ext uri="{D42A27DB-BD31-4B8C-83A1-F6EECF244321}">
                <p14:modId xmlns:p14="http://schemas.microsoft.com/office/powerpoint/2010/main" val="1510782335"/>
              </p:ext>
            </p:extLst>
          </p:nvPr>
        </p:nvGraphicFramePr>
        <p:xfrm>
          <a:off x="616220" y="4855800"/>
          <a:ext cx="5940660" cy="1813560"/>
        </p:xfrm>
        <a:graphic>
          <a:graphicData uri="http://schemas.openxmlformats.org/drawingml/2006/table">
            <a:tbl>
              <a:tblPr firstRow="1" bandRow="1">
                <a:tableStyleId>{5C22544A-7EE6-4342-B048-85BDC9FD1C3A}</a:tableStyleId>
              </a:tblPr>
              <a:tblGrid>
                <a:gridCol w="608532">
                  <a:extLst>
                    <a:ext uri="{9D8B030D-6E8A-4147-A177-3AD203B41FA5}">
                      <a16:colId xmlns:a16="http://schemas.microsoft.com/office/drawing/2014/main" val="704701474"/>
                    </a:ext>
                  </a:extLst>
                </a:gridCol>
                <a:gridCol w="5332128">
                  <a:extLst>
                    <a:ext uri="{9D8B030D-6E8A-4147-A177-3AD203B41FA5}">
                      <a16:colId xmlns:a16="http://schemas.microsoft.com/office/drawing/2014/main" val="20000"/>
                    </a:ext>
                  </a:extLst>
                </a:gridCol>
              </a:tblGrid>
              <a:tr h="257171">
                <a:tc>
                  <a:txBody>
                    <a:bodyPr/>
                    <a:lstStyle/>
                    <a:p>
                      <a:pPr algn="ctr"/>
                      <a:r>
                        <a:rPr lang="en-CA" sz="1100" dirty="0"/>
                        <a:t>Cote</a:t>
                      </a:r>
                    </a:p>
                  </a:txBody>
                  <a:tcPr anchor="ctr"/>
                </a:tc>
                <a:tc>
                  <a:txBody>
                    <a:bodyPr/>
                    <a:lstStyle/>
                    <a:p>
                      <a:r>
                        <a:rPr lang="fr-CA" sz="1100" dirty="0">
                          <a:effectLst/>
                          <a:latin typeface="Calibri" panose="020F0502020204030204" pitchFamily="34" charset="0"/>
                          <a:ea typeface="Calibri" panose="020F0502020204030204" pitchFamily="34" charset="0"/>
                          <a:cs typeface="Times New Roman" panose="02020603050405020304" pitchFamily="18" charset="0"/>
                        </a:rPr>
                        <a:t>Interprétation</a:t>
                      </a:r>
                      <a:endParaRPr lang="en-CA" sz="1100" dirty="0"/>
                    </a:p>
                  </a:txBody>
                  <a:tcPr/>
                </a:tc>
                <a:extLst>
                  <a:ext uri="{0D108BD9-81ED-4DB2-BD59-A6C34878D82A}">
                    <a16:rowId xmlns:a16="http://schemas.microsoft.com/office/drawing/2014/main" val="10000"/>
                  </a:ext>
                </a:extLst>
              </a:tr>
              <a:tr h="257171">
                <a:tc>
                  <a:txBody>
                    <a:bodyPr/>
                    <a:lstStyle/>
                    <a:p>
                      <a:pPr algn="ctr"/>
                      <a:r>
                        <a:rPr lang="en-CA" sz="1100" b="0"/>
                        <a:t>4</a:t>
                      </a:r>
                      <a:endParaRPr lang="en-CA" sz="1100" b="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100" dirty="0">
                          <a:effectLst/>
                          <a:latin typeface="Calibri" panose="020F0502020204030204" pitchFamily="34" charset="0"/>
                          <a:ea typeface="Calibri" panose="020F0502020204030204" pitchFamily="34" charset="0"/>
                          <a:cs typeface="Times New Roman" panose="02020603050405020304" pitchFamily="18" charset="0"/>
                        </a:rPr>
                        <a:t>Entièrement – L’option répond entièrement aux attentes définies par le critère.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10001"/>
                  </a:ext>
                </a:extLst>
              </a:tr>
              <a:tr h="257171">
                <a:tc>
                  <a:txBody>
                    <a:bodyPr/>
                    <a:lstStyle/>
                    <a:p>
                      <a:pPr algn="ctr"/>
                      <a:r>
                        <a:rPr lang="en-CA" sz="1100"/>
                        <a:t>3</a:t>
                      </a:r>
                      <a:endParaRPr lang="en-CA" sz="110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100" dirty="0">
                          <a:effectLst/>
                          <a:latin typeface="Calibri" panose="020F0502020204030204" pitchFamily="34" charset="0"/>
                          <a:ea typeface="Calibri" panose="020F0502020204030204" pitchFamily="34" charset="0"/>
                          <a:cs typeface="Times New Roman" panose="02020603050405020304" pitchFamily="18" charset="0"/>
                        </a:rPr>
                        <a:t>Généralement – L’option répond presque entièrement aux attentes définies par le critère.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10002"/>
                  </a:ext>
                </a:extLst>
              </a:tr>
              <a:tr h="257171">
                <a:tc>
                  <a:txBody>
                    <a:bodyPr/>
                    <a:lstStyle/>
                    <a:p>
                      <a:pPr algn="ctr"/>
                      <a:r>
                        <a:rPr lang="en-CA" sz="1100"/>
                        <a:t>2</a:t>
                      </a:r>
                      <a:endParaRPr lang="en-CA" sz="110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100" dirty="0">
                          <a:effectLst/>
                          <a:latin typeface="Calibri" panose="020F0502020204030204" pitchFamily="34" charset="0"/>
                          <a:ea typeface="Calibri" panose="020F0502020204030204" pitchFamily="34" charset="0"/>
                          <a:cs typeface="Times New Roman" panose="02020603050405020304" pitchFamily="18" charset="0"/>
                        </a:rPr>
                        <a:t>Partiellement – L’option ne répond que partiellement aux attentes définies par le critère.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10003"/>
                  </a:ext>
                </a:extLst>
              </a:tr>
              <a:tr h="257171">
                <a:tc>
                  <a:txBody>
                    <a:bodyPr/>
                    <a:lstStyle/>
                    <a:p>
                      <a:pPr algn="ctr"/>
                      <a:r>
                        <a:rPr lang="en-CA" sz="1100"/>
                        <a:t>1</a:t>
                      </a:r>
                      <a:endParaRPr lang="en-CA" sz="110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100" dirty="0">
                          <a:effectLst/>
                          <a:latin typeface="Calibri" panose="020F0502020204030204" pitchFamily="34" charset="0"/>
                          <a:ea typeface="Calibri" panose="020F0502020204030204" pitchFamily="34" charset="0"/>
                          <a:cs typeface="Times New Roman" panose="02020603050405020304" pitchFamily="18" charset="0"/>
                        </a:rPr>
                        <a:t>Mauvais – L’option répond mal aux attentes définies par le critère.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897697282"/>
                  </a:ext>
                </a:extLst>
              </a:tr>
              <a:tr h="257171">
                <a:tc>
                  <a:txBody>
                    <a:bodyPr/>
                    <a:lstStyle/>
                    <a:p>
                      <a:pPr algn="ctr"/>
                      <a:r>
                        <a:rPr lang="en-CA" sz="1100"/>
                        <a:t>0</a:t>
                      </a:r>
                      <a:endParaRPr lang="en-CA" sz="1100" dirty="0"/>
                    </a:p>
                  </a:txBody>
                  <a:tcPr anchor="ctr"/>
                </a:tc>
                <a:tc>
                  <a:txBody>
                    <a:bodyPr/>
                    <a:lstStyle/>
                    <a:p>
                      <a:r>
                        <a:rPr lang="fr-CA" sz="1100" dirty="0">
                          <a:effectLst/>
                          <a:latin typeface="Calibri" panose="020F0502020204030204" pitchFamily="34" charset="0"/>
                          <a:ea typeface="Calibri" panose="020F0502020204030204" pitchFamily="34" charset="0"/>
                          <a:cs typeface="Times New Roman" panose="02020603050405020304" pitchFamily="18" charset="0"/>
                        </a:rPr>
                        <a:t>Aucun – L’option ne répond pas aux attentes définies par le critère. </a:t>
                      </a:r>
                      <a:endParaRPr lang="en-CA" sz="1100" dirty="0"/>
                    </a:p>
                  </a:txBody>
                  <a:tcPr/>
                </a:tc>
                <a:extLst>
                  <a:ext uri="{0D108BD9-81ED-4DB2-BD59-A6C34878D82A}">
                    <a16:rowId xmlns:a16="http://schemas.microsoft.com/office/drawing/2014/main" val="1484286667"/>
                  </a:ext>
                </a:extLst>
              </a:tr>
              <a:tr h="257171">
                <a:tc>
                  <a:txBody>
                    <a:bodyPr/>
                    <a:lstStyle/>
                    <a:p>
                      <a:pPr algn="ctr"/>
                      <a:r>
                        <a:rPr lang="en-CA" sz="1100"/>
                        <a:t>X</a:t>
                      </a:r>
                      <a:endParaRPr lang="en-CA" sz="110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100" dirty="0">
                          <a:effectLst/>
                          <a:latin typeface="Calibri" panose="020F0502020204030204" pitchFamily="34" charset="0"/>
                          <a:ea typeface="Calibri" panose="020F0502020204030204" pitchFamily="34" charset="0"/>
                          <a:cs typeface="Times New Roman" panose="02020603050405020304" pitchFamily="18" charset="0"/>
                        </a:rPr>
                        <a:t>Non-conforme – L’option est non-conforme par rapport à un critère obligatoire donné.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1367580810"/>
                  </a:ext>
                </a:extLst>
              </a:tr>
            </a:tbl>
          </a:graphicData>
        </a:graphic>
      </p:graphicFrame>
      <p:sp>
        <p:nvSpPr>
          <p:cNvPr id="4" name="Rectangle 3">
            <a:extLst>
              <a:ext uri="{FF2B5EF4-FFF2-40B4-BE49-F238E27FC236}">
                <a16:creationId xmlns:a16="http://schemas.microsoft.com/office/drawing/2014/main" id="{6328595F-C136-269A-41B0-D89A4468EE32}"/>
              </a:ext>
            </a:extLst>
          </p:cNvPr>
          <p:cNvSpPr/>
          <p:nvPr/>
        </p:nvSpPr>
        <p:spPr>
          <a:xfrm rot="19236687">
            <a:off x="3304923" y="2267446"/>
            <a:ext cx="5184576" cy="1569660"/>
          </a:xfrm>
          <a:prstGeom prst="rect">
            <a:avLst/>
          </a:prstGeom>
          <a:noFill/>
          <a:effectLst>
            <a:outerShdw blurRad="50800" dist="50800" dir="5400000" algn="ctr" rotWithShape="0">
              <a:srgbClr val="000000"/>
            </a:outerShdw>
          </a:effectLst>
        </p:spPr>
        <p:txBody>
          <a:bodyPr wrap="square" lIns="91440" tIns="45720" rIns="91440" bIns="45720">
            <a:spAutoFit/>
          </a:bodyPr>
          <a:lstStyle/>
          <a:p>
            <a:pPr algn="ctr"/>
            <a:r>
              <a:rPr lang="fr-CA" sz="9600" b="1" cap="none" spc="0" dirty="0">
                <a:ln w="9525">
                  <a:solidFill>
                    <a:schemeClr val="bg1"/>
                  </a:solidFill>
                  <a:prstDash val="solid"/>
                </a:ln>
                <a:solidFill>
                  <a:schemeClr val="accent5">
                    <a:alpha val="10000"/>
                  </a:schemeClr>
                </a:solidFill>
                <a:effectLst>
                  <a:outerShdw blurRad="12700" dist="38100" dir="2700000" algn="tl" rotWithShape="0">
                    <a:schemeClr val="accent5">
                      <a:lumMod val="60000"/>
                      <a:lumOff val="40000"/>
                      <a:alpha val="50000"/>
                    </a:schemeClr>
                  </a:outerShdw>
                </a:effectLst>
              </a:rPr>
              <a:t>Exemple</a:t>
            </a:r>
          </a:p>
        </p:txBody>
      </p:sp>
      <p:sp>
        <p:nvSpPr>
          <p:cNvPr id="6" name="Slide Number Placeholder 5">
            <a:extLst>
              <a:ext uri="{FF2B5EF4-FFF2-40B4-BE49-F238E27FC236}">
                <a16:creationId xmlns:a16="http://schemas.microsoft.com/office/drawing/2014/main" id="{A64987F0-0944-5CBE-FD49-F625E70B10FA}"/>
              </a:ext>
            </a:extLst>
          </p:cNvPr>
          <p:cNvSpPr>
            <a:spLocks noGrp="1"/>
          </p:cNvSpPr>
          <p:nvPr>
            <p:ph type="sldNum" sz="quarter" idx="12"/>
          </p:nvPr>
        </p:nvSpPr>
        <p:spPr/>
        <p:txBody>
          <a:bodyPr/>
          <a:lstStyle/>
          <a:p>
            <a:fld id="{32D4B517-E49B-41B6-9DBC-23634E0F1CDC}" type="slidenum">
              <a:rPr lang="en-CA" smtClean="0"/>
              <a:pPr/>
              <a:t>10</a:t>
            </a:fld>
            <a:endParaRPr lang="en-CA" dirty="0"/>
          </a:p>
        </p:txBody>
      </p:sp>
    </p:spTree>
    <p:extLst>
      <p:ext uri="{BB962C8B-B14F-4D97-AF65-F5344CB8AC3E}">
        <p14:creationId xmlns:p14="http://schemas.microsoft.com/office/powerpoint/2010/main" val="3582239472"/>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2"/>
          <p:cNvSpPr txBox="1">
            <a:spLocks noGrp="1"/>
          </p:cNvSpPr>
          <p:nvPr>
            <p:ph type="title" idx="4294967295"/>
          </p:nvPr>
        </p:nvSpPr>
        <p:spPr bwMode="auto">
          <a:xfrm>
            <a:off x="551384" y="195834"/>
            <a:ext cx="3276364" cy="43127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lvl1pPr marL="457200" indent="-457200" algn="l" rtl="0" eaLnBrk="0" fontAlgn="base" hangingPunct="0">
              <a:spcBef>
                <a:spcPct val="0"/>
              </a:spcBef>
              <a:spcAft>
                <a:spcPct val="0"/>
              </a:spcAft>
              <a:buFont typeface="Arial" panose="020B0604020202020204" pitchFamily="34" charset="0"/>
              <a:buNone/>
              <a:defRPr lang="en-CA" sz="2800" kern="1200" baseline="0">
                <a:solidFill>
                  <a:schemeClr val="accent1"/>
                </a:solidFill>
                <a:latin typeface="Calibri" panose="020F0502020204030204" pitchFamily="34" charset="0"/>
                <a:ea typeface="+mn-ea"/>
                <a:cs typeface="+mn-cs"/>
              </a:defRPr>
            </a:lvl1pPr>
            <a:lvl2pPr algn="l" rtl="0" eaLnBrk="0" fontAlgn="base" hangingPunct="0">
              <a:spcBef>
                <a:spcPct val="0"/>
              </a:spcBef>
              <a:spcAft>
                <a:spcPct val="0"/>
              </a:spcAft>
              <a:defRPr sz="4400">
                <a:solidFill>
                  <a:schemeClr val="tx1"/>
                </a:solidFill>
                <a:latin typeface="Calibri" panose="020F0502020204030204" pitchFamily="34" charset="0"/>
              </a:defRPr>
            </a:lvl2pPr>
            <a:lvl3pPr algn="l" rtl="0" eaLnBrk="0" fontAlgn="base" hangingPunct="0">
              <a:spcBef>
                <a:spcPct val="0"/>
              </a:spcBef>
              <a:spcAft>
                <a:spcPct val="0"/>
              </a:spcAft>
              <a:defRPr sz="4400">
                <a:solidFill>
                  <a:schemeClr val="tx1"/>
                </a:solidFill>
                <a:latin typeface="Calibri" panose="020F0502020204030204" pitchFamily="34" charset="0"/>
              </a:defRPr>
            </a:lvl3pPr>
            <a:lvl4pPr algn="l" rtl="0" eaLnBrk="0" fontAlgn="base" hangingPunct="0">
              <a:spcBef>
                <a:spcPct val="0"/>
              </a:spcBef>
              <a:spcAft>
                <a:spcPct val="0"/>
              </a:spcAft>
              <a:defRPr sz="4400">
                <a:solidFill>
                  <a:schemeClr val="tx1"/>
                </a:solidFill>
                <a:latin typeface="Calibri" panose="020F0502020204030204" pitchFamily="34" charset="0"/>
              </a:defRPr>
            </a:lvl4pPr>
            <a:lvl5pPr algn="l" rtl="0" eaLnBrk="0" fontAlgn="base" hangingPunct="0">
              <a:spcBef>
                <a:spcPct val="0"/>
              </a:spcBef>
              <a:spcAft>
                <a:spcPct val="0"/>
              </a:spcAft>
              <a:defRPr sz="4400">
                <a:solidFill>
                  <a:schemeClr val="tx1"/>
                </a:solidFill>
                <a:latin typeface="Calibri" panose="020F0502020204030204" pitchFamily="34" charset="0"/>
              </a:defRPr>
            </a:lvl5pPr>
            <a:lvl6pPr marL="457200" algn="l" rtl="0" fontAlgn="base">
              <a:spcBef>
                <a:spcPct val="0"/>
              </a:spcBef>
              <a:spcAft>
                <a:spcPct val="0"/>
              </a:spcAft>
              <a:defRPr sz="4400">
                <a:solidFill>
                  <a:schemeClr val="tx1"/>
                </a:solidFill>
                <a:latin typeface="Calibri" panose="020F0502020204030204" pitchFamily="34" charset="0"/>
              </a:defRPr>
            </a:lvl6pPr>
            <a:lvl7pPr marL="914400" algn="l" rtl="0" fontAlgn="base">
              <a:spcBef>
                <a:spcPct val="0"/>
              </a:spcBef>
              <a:spcAft>
                <a:spcPct val="0"/>
              </a:spcAft>
              <a:defRPr sz="4400">
                <a:solidFill>
                  <a:schemeClr val="tx1"/>
                </a:solidFill>
                <a:latin typeface="Calibri" panose="020F0502020204030204" pitchFamily="34" charset="0"/>
              </a:defRPr>
            </a:lvl7pPr>
            <a:lvl8pPr marL="1371600" algn="l" rtl="0" fontAlgn="base">
              <a:spcBef>
                <a:spcPct val="0"/>
              </a:spcBef>
              <a:spcAft>
                <a:spcPct val="0"/>
              </a:spcAft>
              <a:defRPr sz="4400">
                <a:solidFill>
                  <a:schemeClr val="tx1"/>
                </a:solidFill>
                <a:latin typeface="Calibri" panose="020F0502020204030204" pitchFamily="34" charset="0"/>
              </a:defRPr>
            </a:lvl8pPr>
            <a:lvl9pPr marL="1828800" algn="l" rtl="0" fontAlgn="base">
              <a:spcBef>
                <a:spcPct val="0"/>
              </a:spcBef>
              <a:spcAft>
                <a:spcPct val="0"/>
              </a:spcAft>
              <a:defRPr sz="4400">
                <a:solidFill>
                  <a:schemeClr val="tx1"/>
                </a:solidFill>
                <a:latin typeface="Calibri" panose="020F0502020204030204" pitchFamily="34" charset="0"/>
              </a:defRPr>
            </a:lvl9pPr>
          </a:lstStyle>
          <a:p>
            <a:pPr marL="0" indent="0">
              <a:defRPr/>
            </a:pPr>
            <a:r>
              <a:rPr lang="fr-FR" dirty="0"/>
              <a:t>Résumé de l’AI du GC</a:t>
            </a:r>
            <a:endParaRPr lang="en-CA" dirty="0"/>
          </a:p>
        </p:txBody>
      </p:sp>
      <p:graphicFrame>
        <p:nvGraphicFramePr>
          <p:cNvPr id="29" name="Table 28" descr="BIATS Alignment">
            <a:extLs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2729608579"/>
              </p:ext>
            </p:extLst>
          </p:nvPr>
        </p:nvGraphicFramePr>
        <p:xfrm>
          <a:off x="501708" y="1016732"/>
          <a:ext cx="11354932" cy="4278857"/>
        </p:xfrm>
        <a:graphic>
          <a:graphicData uri="http://schemas.openxmlformats.org/drawingml/2006/table">
            <a:tbl>
              <a:tblPr firstRow="1" firstCol="1">
                <a:tableStyleId>{5C22544A-7EE6-4342-B048-85BDC9FD1C3A}</a:tableStyleId>
              </a:tblPr>
              <a:tblGrid>
                <a:gridCol w="1273812">
                  <a:extLst>
                    <a:ext uri="{9D8B030D-6E8A-4147-A177-3AD203B41FA5}">
                      <a16:colId xmlns:a16="http://schemas.microsoft.com/office/drawing/2014/main" val="20001"/>
                    </a:ext>
                  </a:extLst>
                </a:gridCol>
                <a:gridCol w="8748972">
                  <a:extLst>
                    <a:ext uri="{9D8B030D-6E8A-4147-A177-3AD203B41FA5}">
                      <a16:colId xmlns:a16="http://schemas.microsoft.com/office/drawing/2014/main" val="20002"/>
                    </a:ext>
                  </a:extLst>
                </a:gridCol>
                <a:gridCol w="1332148">
                  <a:extLst>
                    <a:ext uri="{9D8B030D-6E8A-4147-A177-3AD203B41FA5}">
                      <a16:colId xmlns:a16="http://schemas.microsoft.com/office/drawing/2014/main" val="2905974876"/>
                    </a:ext>
                  </a:extLst>
                </a:gridCol>
              </a:tblGrid>
              <a:tr h="324037">
                <a:tc>
                  <a:txBody>
                    <a:bodyPr/>
                    <a:lstStyle/>
                    <a:p>
                      <a:r>
                        <a:rPr lang="fr-CA" sz="1400" noProof="0" dirty="0">
                          <a:latin typeface="+mj-lt"/>
                        </a:rPr>
                        <a:t>Couche de l’AI</a:t>
                      </a:r>
                    </a:p>
                  </a:txBody>
                  <a:tcPr/>
                </a:tc>
                <a:tc>
                  <a:txBody>
                    <a:bodyPr/>
                    <a:lstStyle/>
                    <a:p>
                      <a:pPr marL="0" indent="0">
                        <a:buFont typeface="Arial" panose="020B0604020202020204" pitchFamily="34" charset="0"/>
                        <a:buNone/>
                      </a:pPr>
                      <a:r>
                        <a:rPr lang="fr-CA" sz="1400" noProof="0" dirty="0">
                          <a:latin typeface="+mj-lt"/>
                        </a:rPr>
                        <a:t>Résumé de l'évaluation de chaque couche</a:t>
                      </a:r>
                    </a:p>
                  </a:txBody>
                  <a:tcPr/>
                </a:tc>
                <a:tc>
                  <a:txBody>
                    <a:bodyPr/>
                    <a:lstStyle/>
                    <a:p>
                      <a:pPr marL="0" indent="0">
                        <a:buFont typeface="Arial" panose="020B0604020202020204" pitchFamily="34" charset="0"/>
                        <a:buNone/>
                      </a:pPr>
                      <a:r>
                        <a:rPr lang="fr-CA" sz="1400" noProof="0" dirty="0">
                          <a:latin typeface="+mj-lt"/>
                        </a:rPr>
                        <a:t>Harmonisation </a:t>
                      </a:r>
                    </a:p>
                  </a:txBody>
                  <a:tcPr/>
                </a:tc>
                <a:extLst>
                  <a:ext uri="{0D108BD9-81ED-4DB2-BD59-A6C34878D82A}">
                    <a16:rowId xmlns:a16="http://schemas.microsoft.com/office/drawing/2014/main" val="399739402"/>
                  </a:ext>
                </a:extLst>
              </a:tr>
              <a:tr h="790964">
                <a:tc>
                  <a:txBody>
                    <a:bodyPr/>
                    <a:lstStyle/>
                    <a:p>
                      <a:r>
                        <a:rPr lang="fr-CA" sz="1200" noProof="0"/>
                        <a:t>Opérationnelle</a:t>
                      </a:r>
                    </a:p>
                  </a:txBody>
                  <a:tcPr/>
                </a:tc>
                <a:tc>
                  <a:txBody>
                    <a:bodyPr/>
                    <a:lstStyle/>
                    <a:p>
                      <a:pPr marL="171450" indent="-171450">
                        <a:buFont typeface="Arial" panose="020B0604020202020204" pitchFamily="34" charset="0"/>
                        <a:buChar char="•"/>
                      </a:pPr>
                      <a:endParaRPr lang="fr-CA" sz="1000" noProof="0" dirty="0"/>
                    </a:p>
                  </a:txBody>
                  <a:tcPr/>
                </a:tc>
                <a:tc>
                  <a:txBody>
                    <a:bodyPr/>
                    <a:lstStyle/>
                    <a:p>
                      <a:pPr marL="0" indent="0" algn="ctr">
                        <a:buFont typeface="Arial" panose="020B0604020202020204" pitchFamily="34" charset="0"/>
                        <a:buNone/>
                      </a:pPr>
                      <a:r>
                        <a:rPr lang="fr-CA" sz="1200" noProof="0" dirty="0"/>
                        <a:t>Complète </a:t>
                      </a:r>
                    </a:p>
                  </a:txBody>
                  <a:tcPr anchor="ctr">
                    <a:solidFill>
                      <a:srgbClr val="00B050"/>
                    </a:solidFill>
                  </a:tcPr>
                </a:tc>
                <a:extLst>
                  <a:ext uri="{0D108BD9-81ED-4DB2-BD59-A6C34878D82A}">
                    <a16:rowId xmlns:a16="http://schemas.microsoft.com/office/drawing/2014/main" val="10000"/>
                  </a:ext>
                </a:extLst>
              </a:tr>
              <a:tr h="790964">
                <a:tc>
                  <a:txBody>
                    <a:bodyPr/>
                    <a:lstStyle/>
                    <a:p>
                      <a:r>
                        <a:rPr lang="fr-CA" sz="1200" noProof="0"/>
                        <a:t>Information</a:t>
                      </a:r>
                      <a:r>
                        <a:rPr lang="fr-CA" sz="1200" baseline="0" noProof="0"/>
                        <a:t> </a:t>
                      </a:r>
                      <a:endParaRPr lang="fr-CA" sz="1200" noProof="0"/>
                    </a:p>
                  </a:txBody>
                  <a:tcPr/>
                </a:tc>
                <a:tc>
                  <a:txBody>
                    <a:bodyPr/>
                    <a:lstStyle/>
                    <a:p>
                      <a:pPr marL="171450" indent="-171450">
                        <a:buFont typeface="Arial" panose="020B0604020202020204" pitchFamily="34" charset="0"/>
                        <a:buChar char="•"/>
                      </a:pPr>
                      <a:endParaRPr lang="fr-CA" sz="1000" noProof="0" dirty="0"/>
                    </a:p>
                  </a:txBody>
                  <a:tcPr/>
                </a:tc>
                <a:tc>
                  <a:txBody>
                    <a:bodyPr/>
                    <a:lstStyle/>
                    <a:p>
                      <a:pPr marL="0" indent="0" algn="ctr">
                        <a:buFont typeface="Arial" panose="020B0604020202020204" pitchFamily="34" charset="0"/>
                        <a:buNone/>
                      </a:pPr>
                      <a:r>
                        <a:rPr lang="fr-CA" sz="1200" noProof="0" dirty="0"/>
                        <a:t>Complète</a:t>
                      </a:r>
                    </a:p>
                  </a:txBody>
                  <a:tcPr anchor="ctr">
                    <a:solidFill>
                      <a:srgbClr val="00B050"/>
                    </a:solidFill>
                  </a:tcPr>
                </a:tc>
                <a:extLst>
                  <a:ext uri="{0D108BD9-81ED-4DB2-BD59-A6C34878D82A}">
                    <a16:rowId xmlns:a16="http://schemas.microsoft.com/office/drawing/2014/main" val="10001"/>
                  </a:ext>
                </a:extLst>
              </a:tr>
              <a:tr h="790964">
                <a:tc>
                  <a:txBody>
                    <a:bodyPr/>
                    <a:lstStyle/>
                    <a:p>
                      <a:r>
                        <a:rPr lang="fr-CA" sz="1200" noProof="0"/>
                        <a:t>Applications</a:t>
                      </a:r>
                    </a:p>
                  </a:txBody>
                  <a:tcPr/>
                </a:tc>
                <a:tc>
                  <a:txBody>
                    <a:bodyPr/>
                    <a:lstStyle/>
                    <a:p>
                      <a:pPr marL="171450" indent="-171450">
                        <a:buFont typeface="Arial" panose="020B0604020202020204" pitchFamily="34" charset="0"/>
                        <a:buChar char="•"/>
                      </a:pPr>
                      <a:endParaRPr lang="fr-CA" sz="1000" noProof="0"/>
                    </a:p>
                  </a:txBody>
                  <a:tcPr/>
                </a:tc>
                <a:tc>
                  <a:txBody>
                    <a:bodyPr/>
                    <a:lstStyle/>
                    <a:p>
                      <a:pPr marL="0" indent="0" algn="ctr">
                        <a:buFont typeface="Arial" panose="020B0604020202020204" pitchFamily="34" charset="0"/>
                        <a:buNone/>
                      </a:pPr>
                      <a:r>
                        <a:rPr lang="fr-CA" sz="1200" noProof="0" dirty="0"/>
                        <a:t>Partielle</a:t>
                      </a:r>
                    </a:p>
                  </a:txBody>
                  <a:tcPr anchor="ctr">
                    <a:solidFill>
                      <a:srgbClr val="FFFF00"/>
                    </a:solidFill>
                  </a:tcPr>
                </a:tc>
                <a:extLst>
                  <a:ext uri="{0D108BD9-81ED-4DB2-BD59-A6C34878D82A}">
                    <a16:rowId xmlns:a16="http://schemas.microsoft.com/office/drawing/2014/main" val="10002"/>
                  </a:ext>
                </a:extLst>
              </a:tr>
              <a:tr h="790964">
                <a:tc>
                  <a:txBody>
                    <a:bodyPr/>
                    <a:lstStyle/>
                    <a:p>
                      <a:r>
                        <a:rPr lang="fr-CA" sz="1200" noProof="0"/>
                        <a:t>Technologie</a:t>
                      </a:r>
                    </a:p>
                  </a:txBody>
                  <a:tcPr/>
                </a:tc>
                <a:tc>
                  <a:txBody>
                    <a:bodyPr/>
                    <a:lstStyle/>
                    <a:p>
                      <a:pPr marL="171450" indent="-171450">
                        <a:buFont typeface="Arial" panose="020B0604020202020204" pitchFamily="34" charset="0"/>
                        <a:buChar char="•"/>
                      </a:pPr>
                      <a:endParaRPr lang="fr-CA" sz="1000" noProof="0"/>
                    </a:p>
                  </a:txBody>
                  <a:tcPr/>
                </a:tc>
                <a:tc>
                  <a:txBody>
                    <a:bodyPr/>
                    <a:lstStyle/>
                    <a:p>
                      <a:pPr marL="0" indent="0" algn="ctr">
                        <a:buFont typeface="Arial" panose="020B0604020202020204" pitchFamily="34" charset="0"/>
                        <a:buNone/>
                      </a:pPr>
                      <a:r>
                        <a:rPr lang="fr-CA" sz="1200" noProof="0" dirty="0"/>
                        <a:t>Partielle</a:t>
                      </a:r>
                    </a:p>
                  </a:txBody>
                  <a:tcPr anchor="ctr">
                    <a:solidFill>
                      <a:srgbClr val="FFFF00"/>
                    </a:solidFill>
                  </a:tcPr>
                </a:tc>
                <a:extLst>
                  <a:ext uri="{0D108BD9-81ED-4DB2-BD59-A6C34878D82A}">
                    <a16:rowId xmlns:a16="http://schemas.microsoft.com/office/drawing/2014/main" val="10003"/>
                  </a:ext>
                </a:extLst>
              </a:tr>
              <a:tr h="790964">
                <a:tc>
                  <a:txBody>
                    <a:bodyPr/>
                    <a:lstStyle/>
                    <a:p>
                      <a:r>
                        <a:rPr lang="fr-CA" sz="1200" noProof="0"/>
                        <a:t>Sécurité</a:t>
                      </a:r>
                    </a:p>
                  </a:txBody>
                  <a:tcPr/>
                </a:tc>
                <a:tc>
                  <a:txBody>
                    <a:bodyPr/>
                    <a:lstStyle/>
                    <a:p>
                      <a:pPr marL="171450" indent="-171450">
                        <a:buFont typeface="Arial" panose="020B0604020202020204" pitchFamily="34" charset="0"/>
                        <a:buChar char="•"/>
                      </a:pPr>
                      <a:endParaRPr lang="fr-CA" sz="1000" noProof="0" dirty="0"/>
                    </a:p>
                  </a:txBody>
                  <a:tcPr/>
                </a:tc>
                <a:tc>
                  <a:txBody>
                    <a:bodyPr/>
                    <a:lstStyle/>
                    <a:p>
                      <a:pPr marL="0" indent="0" algn="ctr">
                        <a:buFont typeface="Arial" panose="020B0604020202020204" pitchFamily="34" charset="0"/>
                        <a:buNone/>
                      </a:pPr>
                      <a:r>
                        <a:rPr lang="fr-CA" sz="1200" noProof="0" dirty="0"/>
                        <a:t>Aucune</a:t>
                      </a:r>
                    </a:p>
                  </a:txBody>
                  <a:tcPr anchor="ctr">
                    <a:solidFill>
                      <a:srgbClr val="FF0000"/>
                    </a:solidFill>
                  </a:tcPr>
                </a:tc>
                <a:extLst>
                  <a:ext uri="{0D108BD9-81ED-4DB2-BD59-A6C34878D82A}">
                    <a16:rowId xmlns:a16="http://schemas.microsoft.com/office/drawing/2014/main" val="10004"/>
                  </a:ext>
                </a:extLst>
              </a:tr>
            </a:tbl>
          </a:graphicData>
        </a:graphic>
      </p:graphicFrame>
      <p:graphicFrame>
        <p:nvGraphicFramePr>
          <p:cNvPr id="40" name="Table 39" descr="EA Recommendation">
            <a:extLst>
              <a:ext uri="{FF2B5EF4-FFF2-40B4-BE49-F238E27FC236}">
                <a16:creationId xmlns:a16="http://schemas.microsoft.com/office/drawing/2014/main" id="{EFC18634-16A8-4D41-845E-2D867CC9BA11}"/>
              </a:ext>
            </a:extLst>
          </p:cNvPr>
          <p:cNvGraphicFramePr>
            <a:graphicFrameLocks noGrp="1"/>
          </p:cNvGraphicFramePr>
          <p:nvPr>
            <p:extLst>
              <p:ext uri="{D42A27DB-BD31-4B8C-83A1-F6EECF244321}">
                <p14:modId xmlns:p14="http://schemas.microsoft.com/office/powerpoint/2010/main" val="553489705"/>
              </p:ext>
            </p:extLst>
          </p:nvPr>
        </p:nvGraphicFramePr>
        <p:xfrm>
          <a:off x="501708" y="5431808"/>
          <a:ext cx="11282924" cy="1045494"/>
        </p:xfrm>
        <a:graphic>
          <a:graphicData uri="http://schemas.openxmlformats.org/drawingml/2006/table">
            <a:tbl>
              <a:tblPr>
                <a:tableStyleId>{5C22544A-7EE6-4342-B048-85BDC9FD1C3A}</a:tableStyleId>
              </a:tblPr>
              <a:tblGrid>
                <a:gridCol w="11282924">
                  <a:extLst>
                    <a:ext uri="{9D8B030D-6E8A-4147-A177-3AD203B41FA5}">
                      <a16:colId xmlns:a16="http://schemas.microsoft.com/office/drawing/2014/main" val="20001"/>
                    </a:ext>
                  </a:extLst>
                </a:gridCol>
              </a:tblGrid>
              <a:tr h="1207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b="1" dirty="0">
                          <a:solidFill>
                            <a:schemeClr val="bg2"/>
                          </a:solidFill>
                          <a:latin typeface="+mj-lt"/>
                        </a:rPr>
                        <a:t>Recommandations de l’AI du GC </a:t>
                      </a:r>
                      <a:r>
                        <a:rPr lang="en-CA" sz="1400" b="1" kern="1200" dirty="0">
                          <a:solidFill>
                            <a:schemeClr val="bg2"/>
                          </a:solidFill>
                          <a:latin typeface="+mj-lt"/>
                          <a:ea typeface="+mn-ea"/>
                          <a:cs typeface="+mn-cs"/>
                        </a:rPr>
                        <a:t>et Conditions </a:t>
                      </a:r>
                      <a:r>
                        <a:rPr lang="en-CA" sz="1400" b="1" kern="1200" dirty="0" err="1">
                          <a:solidFill>
                            <a:schemeClr val="bg2"/>
                          </a:solidFill>
                          <a:latin typeface="+mj-lt"/>
                          <a:ea typeface="+mn-ea"/>
                          <a:cs typeface="+mn-cs"/>
                        </a:rPr>
                        <a:t>proposées</a:t>
                      </a:r>
                      <a:endParaRPr lang="en-CA" sz="1400" b="1" kern="1200" dirty="0">
                        <a:solidFill>
                          <a:schemeClr val="bg2"/>
                        </a:solidFill>
                        <a:latin typeface="+mj-lt"/>
                        <a:ea typeface="+mn-ea"/>
                        <a:cs typeface="+mn-cs"/>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005172"/>
                    </a:solidFill>
                  </a:tcPr>
                </a:tc>
                <a:extLst>
                  <a:ext uri="{0D108BD9-81ED-4DB2-BD59-A6C34878D82A}">
                    <a16:rowId xmlns:a16="http://schemas.microsoft.com/office/drawing/2014/main" val="10000"/>
                  </a:ext>
                </a:extLst>
              </a:tr>
              <a:tr h="740694">
                <a:tc>
                  <a:txBody>
                    <a:bodyPr/>
                    <a:lstStyle/>
                    <a:p>
                      <a:endParaRPr lang="en-CA" sz="1800" kern="1200" baseline="0" dirty="0">
                        <a:solidFill>
                          <a:schemeClr val="tx1"/>
                        </a:solidFill>
                        <a:latin typeface="+mn-lt"/>
                        <a:ea typeface="+mn-ea"/>
                        <a:cs typeface="+mn-cs"/>
                      </a:endParaRPr>
                    </a:p>
                    <a:p>
                      <a:endParaRPr lang="en-CA" sz="1800" kern="1200" baseline="0" dirty="0">
                        <a:solidFill>
                          <a:schemeClr val="tx1"/>
                        </a:solidFill>
                        <a:latin typeface="+mn-lt"/>
                        <a:ea typeface="+mn-ea"/>
                        <a:cs typeface="+mn-cs"/>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2"/>
                    </a:solidFill>
                  </a:tcPr>
                </a:tc>
                <a:extLst>
                  <a:ext uri="{0D108BD9-81ED-4DB2-BD59-A6C34878D82A}">
                    <a16:rowId xmlns:a16="http://schemas.microsoft.com/office/drawing/2014/main" val="10001"/>
                  </a:ext>
                </a:extLst>
              </a:tr>
            </a:tbl>
          </a:graphicData>
        </a:graphic>
      </p:graphicFrame>
      <p:sp>
        <p:nvSpPr>
          <p:cNvPr id="3" name="TextBox 2">
            <a:extLst>
              <a:ext uri="{FF2B5EF4-FFF2-40B4-BE49-F238E27FC236}">
                <a16:creationId xmlns:a16="http://schemas.microsoft.com/office/drawing/2014/main" id="{3AE58E85-8C24-94F9-9B7C-A93428479499}"/>
              </a:ext>
            </a:extLst>
          </p:cNvPr>
          <p:cNvSpPr txBox="1"/>
          <p:nvPr/>
        </p:nvSpPr>
        <p:spPr>
          <a:xfrm>
            <a:off x="8229600" y="388799"/>
            <a:ext cx="3621013" cy="369332"/>
          </a:xfrm>
          <a:prstGeom prst="rect">
            <a:avLst/>
          </a:prstGeom>
          <a:noFill/>
        </p:spPr>
        <p:txBody>
          <a:bodyPr wrap="square" rtlCol="0">
            <a:spAutoFit/>
          </a:bodyPr>
          <a:lstStyle/>
          <a:p>
            <a:r>
              <a:rPr lang="fr-CA" dirty="0"/>
              <a:t>Évaluateur du SCT :</a:t>
            </a:r>
          </a:p>
        </p:txBody>
      </p:sp>
      <p:sp>
        <p:nvSpPr>
          <p:cNvPr id="2" name="Rectangle 1">
            <a:extLst>
              <a:ext uri="{FF2B5EF4-FFF2-40B4-BE49-F238E27FC236}">
                <a16:creationId xmlns:a16="http://schemas.microsoft.com/office/drawing/2014/main" id="{9D79C444-4639-A5EB-EF4E-935B2EDC276A}"/>
              </a:ext>
            </a:extLst>
          </p:cNvPr>
          <p:cNvSpPr/>
          <p:nvPr/>
        </p:nvSpPr>
        <p:spPr>
          <a:xfrm rot="19236687">
            <a:off x="3304923" y="2267444"/>
            <a:ext cx="5184576" cy="1569660"/>
          </a:xfrm>
          <a:prstGeom prst="rect">
            <a:avLst/>
          </a:prstGeom>
          <a:noFill/>
          <a:effectLst>
            <a:outerShdw blurRad="50800" dist="50800" dir="5400000" algn="ctr" rotWithShape="0">
              <a:srgbClr val="000000"/>
            </a:outerShdw>
          </a:effectLst>
        </p:spPr>
        <p:txBody>
          <a:bodyPr wrap="square" lIns="91440" tIns="45720" rIns="91440" bIns="45720">
            <a:spAutoFit/>
          </a:bodyPr>
          <a:lstStyle/>
          <a:p>
            <a:pPr algn="ctr"/>
            <a:r>
              <a:rPr lang="fr-CA" sz="4800" b="1" cap="none" spc="0" dirty="0">
                <a:ln w="9525">
                  <a:solidFill>
                    <a:schemeClr val="bg1"/>
                  </a:solidFill>
                  <a:prstDash val="solid"/>
                </a:ln>
                <a:solidFill>
                  <a:schemeClr val="accent5">
                    <a:alpha val="10000"/>
                  </a:schemeClr>
                </a:solidFill>
                <a:effectLst>
                  <a:outerShdw blurRad="12700" dist="38100" dir="2700000" algn="tl" rotWithShape="0">
                    <a:schemeClr val="accent5">
                      <a:lumMod val="60000"/>
                      <a:lumOff val="40000"/>
                      <a:alpha val="50000"/>
                    </a:schemeClr>
                  </a:outerShdw>
                </a:effectLst>
              </a:rPr>
              <a:t>À remplir par l’évaluateur du SCT  </a:t>
            </a:r>
          </a:p>
        </p:txBody>
      </p:sp>
      <p:sp>
        <p:nvSpPr>
          <p:cNvPr id="4" name="Slide Number Placeholder 3">
            <a:extLst>
              <a:ext uri="{FF2B5EF4-FFF2-40B4-BE49-F238E27FC236}">
                <a16:creationId xmlns:a16="http://schemas.microsoft.com/office/drawing/2014/main" id="{E9D3E207-C860-5505-CB0A-7E2CDBE58EB7}"/>
              </a:ext>
            </a:extLst>
          </p:cNvPr>
          <p:cNvSpPr>
            <a:spLocks noGrp="1"/>
          </p:cNvSpPr>
          <p:nvPr>
            <p:ph type="sldNum" sz="quarter" idx="12"/>
          </p:nvPr>
        </p:nvSpPr>
        <p:spPr/>
        <p:txBody>
          <a:bodyPr/>
          <a:lstStyle/>
          <a:p>
            <a:fld id="{32D4B517-E49B-41B6-9DBC-23634E0F1CDC}" type="slidenum">
              <a:rPr lang="en-CA" smtClean="0"/>
              <a:pPr/>
              <a:t>11</a:t>
            </a:fld>
            <a:endParaRPr lang="en-CA" dirty="0"/>
          </a:p>
        </p:txBody>
      </p:sp>
    </p:spTree>
    <p:extLst>
      <p:ext uri="{BB962C8B-B14F-4D97-AF65-F5344CB8AC3E}">
        <p14:creationId xmlns:p14="http://schemas.microsoft.com/office/powerpoint/2010/main" val="118236253"/>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81A1E38-2B2D-4B18-B02E-2AD70A0B3D1A}"/>
              </a:ext>
            </a:extLst>
          </p:cNvPr>
          <p:cNvSpPr>
            <a:spLocks noGrp="1"/>
          </p:cNvSpPr>
          <p:nvPr>
            <p:ph type="title"/>
          </p:nvPr>
        </p:nvSpPr>
        <p:spPr>
          <a:xfrm>
            <a:off x="555007" y="80628"/>
            <a:ext cx="7593221" cy="734654"/>
          </a:xfrm>
        </p:spPr>
        <p:txBody>
          <a:bodyPr/>
          <a:lstStyle/>
          <a:p>
            <a:r>
              <a:rPr lang="en-US" dirty="0"/>
              <a:t>Solution </a:t>
            </a:r>
            <a:r>
              <a:rPr lang="en-US" dirty="0" err="1"/>
              <a:t>organisationnelle</a:t>
            </a:r>
            <a:r>
              <a:rPr lang="en-US" dirty="0"/>
              <a:t> – </a:t>
            </a:r>
            <a:r>
              <a:rPr lang="en-US" dirty="0" err="1"/>
              <a:t>Recommandation</a:t>
            </a:r>
            <a:r>
              <a:rPr lang="en-US" dirty="0"/>
              <a:t> de </a:t>
            </a:r>
            <a:r>
              <a:rPr lang="en-US" dirty="0" err="1"/>
              <a:t>l’AI</a:t>
            </a:r>
            <a:r>
              <a:rPr lang="en-US" dirty="0"/>
              <a:t> </a:t>
            </a:r>
            <a:endParaRPr lang="en-CA" dirty="0"/>
          </a:p>
        </p:txBody>
      </p:sp>
      <p:graphicFrame>
        <p:nvGraphicFramePr>
          <p:cNvPr id="5" name="Table 4">
            <a:extLst>
              <a:ext uri="{FF2B5EF4-FFF2-40B4-BE49-F238E27FC236}">
                <a16:creationId xmlns:a16="http://schemas.microsoft.com/office/drawing/2014/main" id="{C1D40543-7323-4E04-A38A-43A2C8A9F2FB}"/>
              </a:ext>
            </a:extLst>
          </p:cNvPr>
          <p:cNvGraphicFramePr>
            <a:graphicFrameLocks noGrp="1"/>
          </p:cNvGraphicFramePr>
          <p:nvPr>
            <p:extLst>
              <p:ext uri="{D42A27DB-BD31-4B8C-83A1-F6EECF244321}">
                <p14:modId xmlns:p14="http://schemas.microsoft.com/office/powerpoint/2010/main" val="1509407682"/>
              </p:ext>
            </p:extLst>
          </p:nvPr>
        </p:nvGraphicFramePr>
        <p:xfrm>
          <a:off x="515380" y="1016730"/>
          <a:ext cx="11197245" cy="3195316"/>
        </p:xfrm>
        <a:graphic>
          <a:graphicData uri="http://schemas.openxmlformats.org/drawingml/2006/table">
            <a:tbl>
              <a:tblPr firstRow="1">
                <a:tableStyleId>{5C22544A-7EE6-4342-B048-85BDC9FD1C3A}</a:tableStyleId>
              </a:tblPr>
              <a:tblGrid>
                <a:gridCol w="1188132">
                  <a:extLst>
                    <a:ext uri="{9D8B030D-6E8A-4147-A177-3AD203B41FA5}">
                      <a16:colId xmlns:a16="http://schemas.microsoft.com/office/drawing/2014/main" val="1183984564"/>
                    </a:ext>
                  </a:extLst>
                </a:gridCol>
                <a:gridCol w="8748972">
                  <a:extLst>
                    <a:ext uri="{9D8B030D-6E8A-4147-A177-3AD203B41FA5}">
                      <a16:colId xmlns:a16="http://schemas.microsoft.com/office/drawing/2014/main" val="2185511286"/>
                    </a:ext>
                  </a:extLst>
                </a:gridCol>
                <a:gridCol w="1260141">
                  <a:extLst>
                    <a:ext uri="{9D8B030D-6E8A-4147-A177-3AD203B41FA5}">
                      <a16:colId xmlns:a16="http://schemas.microsoft.com/office/drawing/2014/main" val="1487803032"/>
                    </a:ext>
                  </a:extLst>
                </a:gridCol>
              </a:tblGrid>
              <a:tr h="396046">
                <a:tc>
                  <a:txBody>
                    <a:bodyPr/>
                    <a:lstStyle/>
                    <a:p>
                      <a:pPr lvl="0"/>
                      <a:r>
                        <a:rPr lang="en-US" sz="1800" b="1" kern="1200" spc="-3" dirty="0">
                          <a:solidFill>
                            <a:schemeClr val="bg1"/>
                          </a:solidFill>
                          <a:latin typeface="+mj-lt"/>
                          <a:ea typeface="+mn-ea"/>
                          <a:cs typeface="Calibri"/>
                        </a:rPr>
                        <a:t>Aspect  </a:t>
                      </a:r>
                    </a:p>
                  </a:txBody>
                  <a:tcPr>
                    <a:lnB w="12700" cap="flat" cmpd="sng" algn="ctr">
                      <a:solidFill>
                        <a:schemeClr val="bg1">
                          <a:lumMod val="85000"/>
                        </a:schemeClr>
                      </a:solidFill>
                      <a:prstDash val="solid"/>
                      <a:round/>
                      <a:headEnd type="none" w="med" len="med"/>
                      <a:tailEnd type="none" w="med" len="med"/>
                    </a:lnB>
                  </a:tcPr>
                </a:tc>
                <a:tc>
                  <a:txBody>
                    <a:bodyPr/>
                    <a:lstStyle/>
                    <a:p>
                      <a:pPr marL="7470" marR="0" lvl="0" indent="0" algn="l" defTabSz="914400" rtl="0" eaLnBrk="1" fontAlgn="auto" latinLnBrk="0" hangingPunct="1">
                        <a:lnSpc>
                          <a:spcPct val="100000"/>
                        </a:lnSpc>
                        <a:spcBef>
                          <a:spcPts val="0"/>
                        </a:spcBef>
                        <a:spcAft>
                          <a:spcPts val="0"/>
                        </a:spcAft>
                        <a:buClrTx/>
                        <a:buSzTx/>
                        <a:buFontTx/>
                        <a:buNone/>
                        <a:tabLst/>
                        <a:defRPr/>
                      </a:pPr>
                      <a:r>
                        <a:rPr lang="en-US" sz="1800" b="1" spc="-3" dirty="0">
                          <a:solidFill>
                            <a:schemeClr val="bg1"/>
                          </a:solidFill>
                          <a:latin typeface="+mj-lt"/>
                          <a:cs typeface="Calibri"/>
                        </a:rPr>
                        <a:t>Résumé</a:t>
                      </a:r>
                      <a:endParaRPr lang="en-US" sz="1800" i="1" dirty="0">
                        <a:solidFill>
                          <a:schemeClr val="tx2"/>
                        </a:solidFill>
                        <a:latin typeface="+mj-lt"/>
                        <a:cs typeface="Calibri"/>
                      </a:endParaRPr>
                    </a:p>
                  </a:txBody>
                  <a:tcPr>
                    <a:lnB w="12700" cap="flat" cmpd="sng" algn="ctr">
                      <a:solidFill>
                        <a:schemeClr val="bg1">
                          <a:lumMod val="85000"/>
                        </a:schemeClr>
                      </a:solidFill>
                      <a:prstDash val="solid"/>
                      <a:round/>
                      <a:headEnd type="none" w="med" len="med"/>
                      <a:tailEnd type="none" w="med" len="med"/>
                    </a:lnB>
                  </a:tcPr>
                </a:tc>
                <a:tc>
                  <a:txBody>
                    <a:bodyPr/>
                    <a:lstStyle/>
                    <a:p>
                      <a:pPr marL="7470" marR="0" lvl="0" indent="0" algn="l" defTabSz="914400" rtl="0" eaLnBrk="1" fontAlgn="auto" latinLnBrk="0" hangingPunct="1">
                        <a:lnSpc>
                          <a:spcPct val="100000"/>
                        </a:lnSpc>
                        <a:spcBef>
                          <a:spcPts val="0"/>
                        </a:spcBef>
                        <a:spcAft>
                          <a:spcPts val="0"/>
                        </a:spcAft>
                        <a:buClrTx/>
                        <a:buSzTx/>
                        <a:buFontTx/>
                        <a:buNone/>
                        <a:tabLst/>
                        <a:defRPr/>
                      </a:pPr>
                      <a:r>
                        <a:rPr lang="en-CA" sz="1800" b="1" kern="1200" dirty="0">
                          <a:solidFill>
                            <a:schemeClr val="lt1"/>
                          </a:solidFill>
                          <a:latin typeface="+mj-lt"/>
                          <a:ea typeface="+mn-ea"/>
                          <a:cs typeface="+mn-cs"/>
                        </a:rPr>
                        <a:t>Alignment</a:t>
                      </a:r>
                    </a:p>
                  </a:txBody>
                  <a:tcPr>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3681126647"/>
                  </a:ext>
                </a:extLst>
              </a:tr>
              <a:tr h="928754">
                <a:tc>
                  <a:txBody>
                    <a:bodyPr/>
                    <a:lstStyle/>
                    <a:p>
                      <a:pPr marL="0" marR="2988"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400" b="1" kern="1200" spc="-3" dirty="0">
                          <a:solidFill>
                            <a:prstClr val="black"/>
                          </a:solidFill>
                          <a:latin typeface="+mn-lt"/>
                          <a:ea typeface="+mn-ea"/>
                          <a:cs typeface="Calibri"/>
                        </a:rPr>
                        <a:t>Gouvernance</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2988" lvl="1" indent="0">
                        <a:buFont typeface="Wingdings" panose="05000000000000000000" pitchFamily="2" charset="2"/>
                        <a:buNone/>
                      </a:pPr>
                      <a:endParaRPr lang="en-US" sz="1200" i="1" dirty="0">
                        <a:solidFill>
                          <a:schemeClr val="tx2"/>
                        </a:solidFill>
                        <a:cs typeface="Calibri"/>
                      </a:endParaRPr>
                    </a:p>
                    <a:p>
                      <a:pPr marL="0" marR="2988" lvl="1" indent="0">
                        <a:buFont typeface="Wingdings" panose="05000000000000000000" pitchFamily="2" charset="2"/>
                        <a:buNone/>
                      </a:pPr>
                      <a:endParaRPr lang="en-US" sz="1200" i="1" dirty="0">
                        <a:solidFill>
                          <a:schemeClr val="tx2"/>
                        </a:solidFill>
                        <a:cs typeface="Calibri"/>
                      </a:endParaRPr>
                    </a:p>
                    <a:p>
                      <a:pPr marL="0" marR="2988" lvl="1" indent="0">
                        <a:buFont typeface="Wingdings" panose="05000000000000000000" pitchFamily="2" charset="2"/>
                        <a:buNone/>
                      </a:pPr>
                      <a:endParaRPr lang="en-CA" sz="1200" i="1" dirty="0">
                        <a:solidFill>
                          <a:schemeClr val="tx2"/>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lang="fr-CA" sz="1200" noProof="0" dirty="0"/>
                        <a:t>Complète</a:t>
                      </a:r>
                      <a:endParaRPr lang="en-CA" sz="1200"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00B050"/>
                    </a:solidFill>
                  </a:tcPr>
                </a:tc>
                <a:extLst>
                  <a:ext uri="{0D108BD9-81ED-4DB2-BD59-A6C34878D82A}">
                    <a16:rowId xmlns:a16="http://schemas.microsoft.com/office/drawing/2014/main" val="791532813"/>
                  </a:ext>
                </a:extLst>
              </a:tr>
              <a:tr h="935258">
                <a:tc>
                  <a:txBody>
                    <a:bodyPr/>
                    <a:lstStyle/>
                    <a:p>
                      <a:pPr marL="0" marR="2988"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400" b="1" kern="1200" spc="-3" dirty="0">
                          <a:solidFill>
                            <a:prstClr val="black"/>
                          </a:solidFill>
                          <a:latin typeface="+mn-lt"/>
                          <a:ea typeface="+mn-ea"/>
                          <a:cs typeface="Calibri"/>
                        </a:rPr>
                        <a:t>Culture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2988" lvl="1" indent="0">
                        <a:buFont typeface="Wingdings" panose="05000000000000000000" pitchFamily="2" charset="2"/>
                        <a:buNone/>
                      </a:pPr>
                      <a:endParaRPr lang="en-CA" sz="1200" dirty="0">
                        <a:solidFill>
                          <a:prstClr val="black"/>
                        </a:solidFill>
                        <a:cs typeface="Calibri"/>
                      </a:endParaRPr>
                    </a:p>
                    <a:p>
                      <a:pPr marL="0" marR="2988" lvl="1" indent="0">
                        <a:buFont typeface="Wingdings" panose="05000000000000000000" pitchFamily="2" charset="2"/>
                        <a:buNone/>
                      </a:pPr>
                      <a:endParaRPr lang="en-CA" sz="1200" dirty="0">
                        <a:solidFill>
                          <a:prstClr val="black"/>
                        </a:solidFill>
                        <a:cs typeface="Calibri"/>
                      </a:endParaRPr>
                    </a:p>
                    <a:p>
                      <a:pPr marL="0" marR="2988" lvl="1" indent="0">
                        <a:buFont typeface="Wingdings" panose="05000000000000000000" pitchFamily="2" charset="2"/>
                        <a:buNone/>
                      </a:pPr>
                      <a:endParaRPr lang="en-CA" sz="1200"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lang="en-CA" sz="1200" dirty="0" err="1"/>
                        <a:t>Partielle</a:t>
                      </a:r>
                      <a:endParaRPr lang="en-CA" sz="1200"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00"/>
                    </a:solidFill>
                  </a:tcPr>
                </a:tc>
                <a:extLst>
                  <a:ext uri="{0D108BD9-81ED-4DB2-BD59-A6C34878D82A}">
                    <a16:rowId xmlns:a16="http://schemas.microsoft.com/office/drawing/2014/main" val="619253789"/>
                  </a:ext>
                </a:extLst>
              </a:tr>
              <a:tr h="935258">
                <a:tc>
                  <a:txBody>
                    <a:bodyPr/>
                    <a:lstStyle/>
                    <a:p>
                      <a:pPr marL="0" marR="2988"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400" b="1" kern="1200" spc="-3" dirty="0">
                          <a:solidFill>
                            <a:prstClr val="black"/>
                          </a:solidFill>
                          <a:latin typeface="+mn-lt"/>
                          <a:ea typeface="+mn-ea"/>
                          <a:cs typeface="Calibri"/>
                        </a:rPr>
                        <a:t>Solutions</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2988" lvl="1" indent="0">
                        <a:buFont typeface="Wingdings" panose="05000000000000000000" pitchFamily="2" charset="2"/>
                        <a:buNone/>
                      </a:pPr>
                      <a:endParaRPr lang="en-US" sz="1200" dirty="0">
                        <a:solidFill>
                          <a:prstClr val="black"/>
                        </a:solidFill>
                        <a:cs typeface="Calibri"/>
                      </a:endParaRPr>
                    </a:p>
                    <a:p>
                      <a:pPr marL="0" marR="2988" lvl="1" indent="0">
                        <a:buFont typeface="Wingdings" panose="05000000000000000000" pitchFamily="2" charset="2"/>
                        <a:buNone/>
                      </a:pPr>
                      <a:endParaRPr lang="en-US" sz="1200" dirty="0">
                        <a:solidFill>
                          <a:prstClr val="black"/>
                        </a:solidFill>
                        <a:cs typeface="Calibri"/>
                      </a:endParaRPr>
                    </a:p>
                    <a:p>
                      <a:pPr marL="0" marR="2988" lvl="1" indent="0">
                        <a:buFont typeface="Wingdings" panose="05000000000000000000" pitchFamily="2" charset="2"/>
                        <a:buNone/>
                      </a:pPr>
                      <a:endParaRPr lang="en-CA" sz="1200"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2988" lvl="1"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CA" sz="1200" dirty="0" err="1"/>
                        <a:t>Aucune</a:t>
                      </a:r>
                      <a:endParaRPr lang="en-CA" sz="1200"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0000"/>
                    </a:solidFill>
                  </a:tcPr>
                </a:tc>
                <a:extLst>
                  <a:ext uri="{0D108BD9-81ED-4DB2-BD59-A6C34878D82A}">
                    <a16:rowId xmlns:a16="http://schemas.microsoft.com/office/drawing/2014/main" val="1528559871"/>
                  </a:ext>
                </a:extLst>
              </a:tr>
            </a:tbl>
          </a:graphicData>
        </a:graphic>
      </p:graphicFrame>
      <p:graphicFrame>
        <p:nvGraphicFramePr>
          <p:cNvPr id="7" name="Table 6" descr="EA Recommendation">
            <a:extLst>
              <a:ext uri="{FF2B5EF4-FFF2-40B4-BE49-F238E27FC236}">
                <a16:creationId xmlns:a16="http://schemas.microsoft.com/office/drawing/2014/main" id="{1E22CEF1-EFFE-4982-9858-1883C277F95C}"/>
              </a:ext>
            </a:extLst>
          </p:cNvPr>
          <p:cNvGraphicFramePr>
            <a:graphicFrameLocks noGrp="1"/>
          </p:cNvGraphicFramePr>
          <p:nvPr>
            <p:extLst>
              <p:ext uri="{D42A27DB-BD31-4B8C-83A1-F6EECF244321}">
                <p14:modId xmlns:p14="http://schemas.microsoft.com/office/powerpoint/2010/main" val="2996852884"/>
              </p:ext>
            </p:extLst>
          </p:nvPr>
        </p:nvGraphicFramePr>
        <p:xfrm>
          <a:off x="515380" y="4300500"/>
          <a:ext cx="11197244" cy="1972816"/>
        </p:xfrm>
        <a:graphic>
          <a:graphicData uri="http://schemas.openxmlformats.org/drawingml/2006/table">
            <a:tbl>
              <a:tblPr>
                <a:tableStyleId>{5C22544A-7EE6-4342-B048-85BDC9FD1C3A}</a:tableStyleId>
              </a:tblPr>
              <a:tblGrid>
                <a:gridCol w="11197244">
                  <a:extLst>
                    <a:ext uri="{9D8B030D-6E8A-4147-A177-3AD203B41FA5}">
                      <a16:colId xmlns:a16="http://schemas.microsoft.com/office/drawing/2014/main" val="20000"/>
                    </a:ext>
                  </a:extLst>
                </a:gridCol>
              </a:tblGrid>
              <a:tr h="316632">
                <a:tc>
                  <a:txBody>
                    <a:bodyPr/>
                    <a:lstStyle/>
                    <a:p>
                      <a:r>
                        <a:rPr lang="fr-FR" sz="1800" b="1" dirty="0">
                          <a:solidFill>
                            <a:schemeClr val="bg2"/>
                          </a:solidFill>
                          <a:latin typeface="+mj-lt"/>
                        </a:rPr>
                        <a:t>Recommandations de l’AI du GC</a:t>
                      </a:r>
                      <a:endParaRPr lang="en-CA" sz="1800" b="1" dirty="0">
                        <a:solidFill>
                          <a:schemeClr val="bg2"/>
                        </a:solidFill>
                        <a:latin typeface="+mj-lt"/>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005172"/>
                    </a:solidFill>
                  </a:tcPr>
                </a:tc>
                <a:extLst>
                  <a:ext uri="{0D108BD9-81ED-4DB2-BD59-A6C34878D82A}">
                    <a16:rowId xmlns:a16="http://schemas.microsoft.com/office/drawing/2014/main" val="10000"/>
                  </a:ext>
                </a:extLst>
              </a:tr>
              <a:tr h="1607056">
                <a:tc>
                  <a:txBody>
                    <a:bodyPr/>
                    <a:lstStyle/>
                    <a:p>
                      <a:endParaRPr lang="en-US" dirty="0"/>
                    </a:p>
                    <a:p>
                      <a:endParaRPr lang="en-US" dirty="0"/>
                    </a:p>
                    <a:p>
                      <a:endParaRPr lang="en-US" dirty="0"/>
                    </a:p>
                    <a:p>
                      <a:endParaRPr lang="en-US" dirty="0"/>
                    </a:p>
                    <a:p>
                      <a:endParaRPr lang="en-CA"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2"/>
                    </a:solidFill>
                  </a:tcPr>
                </a:tc>
                <a:extLst>
                  <a:ext uri="{0D108BD9-81ED-4DB2-BD59-A6C34878D82A}">
                    <a16:rowId xmlns:a16="http://schemas.microsoft.com/office/drawing/2014/main" val="10001"/>
                  </a:ext>
                </a:extLst>
              </a:tr>
            </a:tbl>
          </a:graphicData>
        </a:graphic>
      </p:graphicFrame>
      <p:sp>
        <p:nvSpPr>
          <p:cNvPr id="3" name="TextBox 2">
            <a:extLst>
              <a:ext uri="{FF2B5EF4-FFF2-40B4-BE49-F238E27FC236}">
                <a16:creationId xmlns:a16="http://schemas.microsoft.com/office/drawing/2014/main" id="{2603C81C-033C-5D22-F357-D8360691CEBE}"/>
              </a:ext>
            </a:extLst>
          </p:cNvPr>
          <p:cNvSpPr txBox="1"/>
          <p:nvPr/>
        </p:nvSpPr>
        <p:spPr>
          <a:xfrm>
            <a:off x="8229600" y="400018"/>
            <a:ext cx="3621013" cy="369332"/>
          </a:xfrm>
          <a:prstGeom prst="rect">
            <a:avLst/>
          </a:prstGeom>
          <a:noFill/>
        </p:spPr>
        <p:txBody>
          <a:bodyPr wrap="square" rtlCol="0">
            <a:spAutoFit/>
          </a:bodyPr>
          <a:lstStyle/>
          <a:p>
            <a:r>
              <a:rPr lang="fr-CA" dirty="0"/>
              <a:t>Évaluateur du SCT :</a:t>
            </a:r>
          </a:p>
        </p:txBody>
      </p:sp>
      <p:sp>
        <p:nvSpPr>
          <p:cNvPr id="6" name="Rectangle 5">
            <a:extLst>
              <a:ext uri="{FF2B5EF4-FFF2-40B4-BE49-F238E27FC236}">
                <a16:creationId xmlns:a16="http://schemas.microsoft.com/office/drawing/2014/main" id="{A16A8006-9D83-0390-846A-1AE55077A0C7}"/>
              </a:ext>
            </a:extLst>
          </p:cNvPr>
          <p:cNvSpPr/>
          <p:nvPr/>
        </p:nvSpPr>
        <p:spPr>
          <a:xfrm rot="19236687">
            <a:off x="3304923" y="2267444"/>
            <a:ext cx="5184576" cy="1569660"/>
          </a:xfrm>
          <a:prstGeom prst="rect">
            <a:avLst/>
          </a:prstGeom>
          <a:noFill/>
          <a:effectLst>
            <a:outerShdw blurRad="50800" dist="50800" dir="5400000" algn="ctr" rotWithShape="0">
              <a:srgbClr val="000000"/>
            </a:outerShdw>
          </a:effectLst>
        </p:spPr>
        <p:txBody>
          <a:bodyPr wrap="square" lIns="91440" tIns="45720" rIns="91440" bIns="45720">
            <a:spAutoFit/>
          </a:bodyPr>
          <a:lstStyle/>
          <a:p>
            <a:pPr algn="ctr"/>
            <a:r>
              <a:rPr lang="fr-CA" sz="4800" b="1" cap="none" spc="0" dirty="0">
                <a:ln w="9525">
                  <a:solidFill>
                    <a:schemeClr val="bg1"/>
                  </a:solidFill>
                  <a:prstDash val="solid"/>
                </a:ln>
                <a:solidFill>
                  <a:schemeClr val="accent5">
                    <a:alpha val="10000"/>
                  </a:schemeClr>
                </a:solidFill>
                <a:effectLst>
                  <a:outerShdw blurRad="12700" dist="38100" dir="2700000" algn="tl" rotWithShape="0">
                    <a:schemeClr val="accent5">
                      <a:lumMod val="60000"/>
                      <a:lumOff val="40000"/>
                      <a:alpha val="50000"/>
                    </a:schemeClr>
                  </a:outerShdw>
                </a:effectLst>
              </a:rPr>
              <a:t>À remplir par l’évaluateur du SCT  </a:t>
            </a:r>
          </a:p>
        </p:txBody>
      </p:sp>
      <p:sp>
        <p:nvSpPr>
          <p:cNvPr id="8" name="Slide Number Placeholder 7">
            <a:extLst>
              <a:ext uri="{FF2B5EF4-FFF2-40B4-BE49-F238E27FC236}">
                <a16:creationId xmlns:a16="http://schemas.microsoft.com/office/drawing/2014/main" id="{DF1FF75B-6F52-C046-326E-EF7DA62B4687}"/>
              </a:ext>
            </a:extLst>
          </p:cNvPr>
          <p:cNvSpPr>
            <a:spLocks noGrp="1"/>
          </p:cNvSpPr>
          <p:nvPr>
            <p:ph type="sldNum" sz="quarter" idx="12"/>
          </p:nvPr>
        </p:nvSpPr>
        <p:spPr/>
        <p:txBody>
          <a:bodyPr/>
          <a:lstStyle/>
          <a:p>
            <a:fld id="{32D4B517-E49B-41B6-9DBC-23634E0F1CDC}" type="slidenum">
              <a:rPr lang="en-CA" smtClean="0"/>
              <a:pPr/>
              <a:t>12</a:t>
            </a:fld>
            <a:endParaRPr lang="en-CA" dirty="0"/>
          </a:p>
        </p:txBody>
      </p:sp>
    </p:spTree>
    <p:extLst>
      <p:ext uri="{BB962C8B-B14F-4D97-AF65-F5344CB8AC3E}">
        <p14:creationId xmlns:p14="http://schemas.microsoft.com/office/powerpoint/2010/main" val="26253066"/>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5"/>
          <p:cNvSpPr>
            <a:spLocks noGrp="1"/>
          </p:cNvSpPr>
          <p:nvPr>
            <p:ph type="title"/>
          </p:nvPr>
        </p:nvSpPr>
        <p:spPr>
          <a:xfrm>
            <a:off x="457200" y="138063"/>
            <a:ext cx="6970948" cy="644563"/>
          </a:xfrm>
        </p:spPr>
        <p:txBody>
          <a:bodyPr>
            <a:normAutofit/>
          </a:bodyPr>
          <a:lstStyle/>
          <a:p>
            <a:pPr marL="9525" indent="-9525"/>
            <a:r>
              <a:rPr lang="en-US" dirty="0" err="1"/>
              <a:t>Glossaire</a:t>
            </a:r>
            <a:r>
              <a:rPr lang="en-US" dirty="0"/>
              <a:t> – </a:t>
            </a:r>
            <a:r>
              <a:rPr lang="fr-CA" sz="2000" dirty="0">
                <a:solidFill>
                  <a:schemeClr val="tx2">
                    <a:lumMod val="75000"/>
                  </a:schemeClr>
                </a:solidFill>
                <a:latin typeface="+mj-lt"/>
                <a:ea typeface="Times New Roman" panose="02020603050405020304" pitchFamily="18" charset="0"/>
              </a:rPr>
              <a:t>Liste des acronymes utilisés dans cette présentation</a:t>
            </a:r>
            <a:endParaRPr lang="fr-CA" sz="2000" dirty="0">
              <a:solidFill>
                <a:schemeClr val="tx2">
                  <a:lumMod val="75000"/>
                </a:schemeClr>
              </a:solidFill>
              <a:latin typeface="+mj-lt"/>
            </a:endParaRPr>
          </a:p>
        </p:txBody>
      </p:sp>
      <p:graphicFrame>
        <p:nvGraphicFramePr>
          <p:cNvPr id="3" name="Table 3">
            <a:extLst>
              <a:ext uri="{FF2B5EF4-FFF2-40B4-BE49-F238E27FC236}">
                <a16:creationId xmlns:a16="http://schemas.microsoft.com/office/drawing/2014/main" id="{B4AA935F-FBAA-41E3-A3C3-0B7977D32E60}"/>
              </a:ext>
            </a:extLst>
          </p:cNvPr>
          <p:cNvGraphicFramePr>
            <a:graphicFrameLocks noGrp="1"/>
          </p:cNvGraphicFramePr>
          <p:nvPr>
            <p:extLst>
              <p:ext uri="{D42A27DB-BD31-4B8C-83A1-F6EECF244321}">
                <p14:modId xmlns:p14="http://schemas.microsoft.com/office/powerpoint/2010/main" val="3508695230"/>
              </p:ext>
            </p:extLst>
          </p:nvPr>
        </p:nvGraphicFramePr>
        <p:xfrm>
          <a:off x="457200" y="1160748"/>
          <a:ext cx="11219420" cy="5191760"/>
        </p:xfrm>
        <a:graphic>
          <a:graphicData uri="http://schemas.openxmlformats.org/drawingml/2006/table">
            <a:tbl>
              <a:tblPr firstRow="1" bandRow="1">
                <a:tableStyleId>{5C22544A-7EE6-4342-B048-85BDC9FD1C3A}</a:tableStyleId>
              </a:tblPr>
              <a:tblGrid>
                <a:gridCol w="2631103">
                  <a:extLst>
                    <a:ext uri="{9D8B030D-6E8A-4147-A177-3AD203B41FA5}">
                      <a16:colId xmlns:a16="http://schemas.microsoft.com/office/drawing/2014/main" val="658724787"/>
                    </a:ext>
                  </a:extLst>
                </a:gridCol>
                <a:gridCol w="8588317">
                  <a:extLst>
                    <a:ext uri="{9D8B030D-6E8A-4147-A177-3AD203B41FA5}">
                      <a16:colId xmlns:a16="http://schemas.microsoft.com/office/drawing/2014/main" val="2571627625"/>
                    </a:ext>
                  </a:extLst>
                </a:gridCol>
              </a:tblGrid>
              <a:tr h="370840">
                <a:tc>
                  <a:txBody>
                    <a:bodyPr/>
                    <a:lstStyle/>
                    <a:p>
                      <a:r>
                        <a:rPr lang="fr-CA" sz="1800" noProof="0"/>
                        <a:t>Acronyme</a:t>
                      </a:r>
                      <a:endParaRPr lang="fr-CA" noProof="0"/>
                    </a:p>
                  </a:txBody>
                  <a:tcPr/>
                </a:tc>
                <a:tc>
                  <a:txBody>
                    <a:bodyPr/>
                    <a:lstStyle/>
                    <a:p>
                      <a:r>
                        <a:rPr lang="fr-CA" noProof="0"/>
                        <a:t>Définition</a:t>
                      </a:r>
                    </a:p>
                  </a:txBody>
                  <a:tcPr/>
                </a:tc>
                <a:extLst>
                  <a:ext uri="{0D108BD9-81ED-4DB2-BD59-A6C34878D82A}">
                    <a16:rowId xmlns:a16="http://schemas.microsoft.com/office/drawing/2014/main" val="1113657796"/>
                  </a:ext>
                </a:extLst>
              </a:tr>
              <a:tr h="370840">
                <a:tc>
                  <a:txBody>
                    <a:bodyPr/>
                    <a:lstStyle/>
                    <a:p>
                      <a:endParaRPr lang="fr-CA" noProof="0"/>
                    </a:p>
                  </a:txBody>
                  <a:tcPr/>
                </a:tc>
                <a:tc>
                  <a:txBody>
                    <a:bodyPr/>
                    <a:lstStyle/>
                    <a:p>
                      <a:endParaRPr lang="fr-CA" noProof="0"/>
                    </a:p>
                  </a:txBody>
                  <a:tcPr/>
                </a:tc>
                <a:extLst>
                  <a:ext uri="{0D108BD9-81ED-4DB2-BD59-A6C34878D82A}">
                    <a16:rowId xmlns:a16="http://schemas.microsoft.com/office/drawing/2014/main" val="1531737397"/>
                  </a:ext>
                </a:extLst>
              </a:tr>
              <a:tr h="370840">
                <a:tc>
                  <a:txBody>
                    <a:bodyPr/>
                    <a:lstStyle/>
                    <a:p>
                      <a:endParaRPr lang="fr-CA" noProof="0"/>
                    </a:p>
                  </a:txBody>
                  <a:tcPr/>
                </a:tc>
                <a:tc>
                  <a:txBody>
                    <a:bodyPr/>
                    <a:lstStyle/>
                    <a:p>
                      <a:endParaRPr lang="fr-CA" noProof="0"/>
                    </a:p>
                  </a:txBody>
                  <a:tcPr/>
                </a:tc>
                <a:extLst>
                  <a:ext uri="{0D108BD9-81ED-4DB2-BD59-A6C34878D82A}">
                    <a16:rowId xmlns:a16="http://schemas.microsoft.com/office/drawing/2014/main" val="765522351"/>
                  </a:ext>
                </a:extLst>
              </a:tr>
              <a:tr h="370840">
                <a:tc>
                  <a:txBody>
                    <a:bodyPr/>
                    <a:lstStyle/>
                    <a:p>
                      <a:endParaRPr lang="fr-CA" noProof="0"/>
                    </a:p>
                  </a:txBody>
                  <a:tcPr/>
                </a:tc>
                <a:tc>
                  <a:txBody>
                    <a:bodyPr/>
                    <a:lstStyle/>
                    <a:p>
                      <a:endParaRPr lang="fr-CA" noProof="0"/>
                    </a:p>
                  </a:txBody>
                  <a:tcPr/>
                </a:tc>
                <a:extLst>
                  <a:ext uri="{0D108BD9-81ED-4DB2-BD59-A6C34878D82A}">
                    <a16:rowId xmlns:a16="http://schemas.microsoft.com/office/drawing/2014/main" val="399580653"/>
                  </a:ext>
                </a:extLst>
              </a:tr>
              <a:tr h="370840">
                <a:tc>
                  <a:txBody>
                    <a:bodyPr/>
                    <a:lstStyle/>
                    <a:p>
                      <a:endParaRPr lang="fr-CA" noProof="0"/>
                    </a:p>
                  </a:txBody>
                  <a:tcPr/>
                </a:tc>
                <a:tc>
                  <a:txBody>
                    <a:bodyPr/>
                    <a:lstStyle/>
                    <a:p>
                      <a:endParaRPr lang="fr-CA" noProof="0"/>
                    </a:p>
                  </a:txBody>
                  <a:tcPr/>
                </a:tc>
                <a:extLst>
                  <a:ext uri="{0D108BD9-81ED-4DB2-BD59-A6C34878D82A}">
                    <a16:rowId xmlns:a16="http://schemas.microsoft.com/office/drawing/2014/main" val="358058191"/>
                  </a:ext>
                </a:extLst>
              </a:tr>
              <a:tr h="370840">
                <a:tc>
                  <a:txBody>
                    <a:bodyPr/>
                    <a:lstStyle/>
                    <a:p>
                      <a:endParaRPr lang="fr-CA" noProof="0"/>
                    </a:p>
                  </a:txBody>
                  <a:tcPr/>
                </a:tc>
                <a:tc>
                  <a:txBody>
                    <a:bodyPr/>
                    <a:lstStyle/>
                    <a:p>
                      <a:endParaRPr lang="fr-CA" noProof="0"/>
                    </a:p>
                  </a:txBody>
                  <a:tcPr/>
                </a:tc>
                <a:extLst>
                  <a:ext uri="{0D108BD9-81ED-4DB2-BD59-A6C34878D82A}">
                    <a16:rowId xmlns:a16="http://schemas.microsoft.com/office/drawing/2014/main" val="2654454501"/>
                  </a:ext>
                </a:extLst>
              </a:tr>
              <a:tr h="370840">
                <a:tc>
                  <a:txBody>
                    <a:bodyPr/>
                    <a:lstStyle/>
                    <a:p>
                      <a:endParaRPr lang="fr-CA" noProof="0"/>
                    </a:p>
                  </a:txBody>
                  <a:tcPr/>
                </a:tc>
                <a:tc>
                  <a:txBody>
                    <a:bodyPr/>
                    <a:lstStyle/>
                    <a:p>
                      <a:endParaRPr lang="fr-CA" noProof="0"/>
                    </a:p>
                  </a:txBody>
                  <a:tcPr/>
                </a:tc>
                <a:extLst>
                  <a:ext uri="{0D108BD9-81ED-4DB2-BD59-A6C34878D82A}">
                    <a16:rowId xmlns:a16="http://schemas.microsoft.com/office/drawing/2014/main" val="422872545"/>
                  </a:ext>
                </a:extLst>
              </a:tr>
              <a:tr h="370840">
                <a:tc>
                  <a:txBody>
                    <a:bodyPr/>
                    <a:lstStyle/>
                    <a:p>
                      <a:endParaRPr lang="fr-CA" noProof="0"/>
                    </a:p>
                  </a:txBody>
                  <a:tcPr/>
                </a:tc>
                <a:tc>
                  <a:txBody>
                    <a:bodyPr/>
                    <a:lstStyle/>
                    <a:p>
                      <a:endParaRPr lang="fr-CA" noProof="0"/>
                    </a:p>
                  </a:txBody>
                  <a:tcPr/>
                </a:tc>
                <a:extLst>
                  <a:ext uri="{0D108BD9-81ED-4DB2-BD59-A6C34878D82A}">
                    <a16:rowId xmlns:a16="http://schemas.microsoft.com/office/drawing/2014/main" val="3324657545"/>
                  </a:ext>
                </a:extLst>
              </a:tr>
              <a:tr h="370840">
                <a:tc>
                  <a:txBody>
                    <a:bodyPr/>
                    <a:lstStyle/>
                    <a:p>
                      <a:r>
                        <a:rPr lang="fr-CA" noProof="0" dirty="0"/>
                        <a:t>CASB</a:t>
                      </a:r>
                    </a:p>
                  </a:txBody>
                  <a:tcPr/>
                </a:tc>
                <a:tc>
                  <a:txBody>
                    <a:bodyPr/>
                    <a:lstStyle/>
                    <a:p>
                      <a:r>
                        <a:rPr lang="fr-CA" noProof="0" dirty="0"/>
                        <a:t>Courtier de sécurité d’accès au nuage (CASB pour Cloud Access Security Broker)</a:t>
                      </a:r>
                    </a:p>
                  </a:txBody>
                  <a:tcPr/>
                </a:tc>
                <a:extLst>
                  <a:ext uri="{0D108BD9-81ED-4DB2-BD59-A6C34878D82A}">
                    <a16:rowId xmlns:a16="http://schemas.microsoft.com/office/drawing/2014/main" val="2462750583"/>
                  </a:ext>
                </a:extLst>
              </a:tr>
              <a:tr h="370840">
                <a:tc>
                  <a:txBody>
                    <a:bodyPr/>
                    <a:lstStyle/>
                    <a:p>
                      <a:r>
                        <a:rPr lang="fr-CA" noProof="0" dirty="0"/>
                        <a:t>FSI</a:t>
                      </a:r>
                    </a:p>
                  </a:txBody>
                  <a:tcPr/>
                </a:tc>
                <a:tc>
                  <a:txBody>
                    <a:bodyPr/>
                    <a:lstStyle/>
                    <a:p>
                      <a:r>
                        <a:rPr lang="fr-CA" noProof="0" dirty="0"/>
                        <a:t>Fournisseur de service infonuagique</a:t>
                      </a:r>
                    </a:p>
                  </a:txBody>
                  <a:tcPr/>
                </a:tc>
                <a:extLst>
                  <a:ext uri="{0D108BD9-81ED-4DB2-BD59-A6C34878D82A}">
                    <a16:rowId xmlns:a16="http://schemas.microsoft.com/office/drawing/2014/main" val="3942710748"/>
                  </a:ext>
                </a:extLst>
              </a:tr>
              <a:tr h="370840">
                <a:tc>
                  <a:txBody>
                    <a:bodyPr/>
                    <a:lstStyle/>
                    <a:p>
                      <a:r>
                        <a:rPr lang="fr-CA" noProof="0"/>
                        <a:t>CDE</a:t>
                      </a:r>
                    </a:p>
                  </a:txBody>
                  <a:tcPr/>
                </a:tc>
                <a:tc>
                  <a:txBody>
                    <a:bodyPr/>
                    <a:lstStyle/>
                    <a:p>
                      <a:r>
                        <a:rPr lang="fr-CA" noProof="0" dirty="0"/>
                        <a:t>Centre de données d’entreprise</a:t>
                      </a:r>
                    </a:p>
                  </a:txBody>
                  <a:tcPr/>
                </a:tc>
                <a:extLst>
                  <a:ext uri="{0D108BD9-81ED-4DB2-BD59-A6C34878D82A}">
                    <a16:rowId xmlns:a16="http://schemas.microsoft.com/office/drawing/2014/main" val="132429707"/>
                  </a:ext>
                </a:extLst>
              </a:tr>
              <a:tr h="370840">
                <a:tc>
                  <a:txBody>
                    <a:bodyPr/>
                    <a:lstStyle/>
                    <a:p>
                      <a:r>
                        <a:rPr lang="fr-CA" noProof="0" dirty="0"/>
                        <a:t>CD existant</a:t>
                      </a:r>
                    </a:p>
                  </a:txBody>
                  <a:tcPr/>
                </a:tc>
                <a:tc>
                  <a:txBody>
                    <a:bodyPr/>
                    <a:lstStyle/>
                    <a:p>
                      <a:r>
                        <a:rPr lang="fr-CA" noProof="0" dirty="0"/>
                        <a:t>Centre de données existant</a:t>
                      </a:r>
                    </a:p>
                  </a:txBody>
                  <a:tcPr/>
                </a:tc>
                <a:extLst>
                  <a:ext uri="{0D108BD9-81ED-4DB2-BD59-A6C34878D82A}">
                    <a16:rowId xmlns:a16="http://schemas.microsoft.com/office/drawing/2014/main" val="3103825570"/>
                  </a:ext>
                </a:extLst>
              </a:tr>
              <a:tr h="370840">
                <a:tc>
                  <a:txBody>
                    <a:bodyPr/>
                    <a:lstStyle/>
                    <a:p>
                      <a:r>
                        <a:rPr lang="fr-CA" noProof="0" dirty="0"/>
                        <a:t>GC-CAP</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noProof="0" dirty="0"/>
                        <a:t>Points d'accès au nuage du GC (GC-CAP pour </a:t>
                      </a:r>
                      <a:r>
                        <a:rPr lang="en-CA" dirty="0"/>
                        <a:t>GC Cloud Access Points</a:t>
                      </a:r>
                      <a:r>
                        <a:rPr lang="fr-CA" noProof="0" dirty="0"/>
                        <a:t>)</a:t>
                      </a:r>
                    </a:p>
                  </a:txBody>
                  <a:tcPr/>
                </a:tc>
                <a:extLst>
                  <a:ext uri="{0D108BD9-81ED-4DB2-BD59-A6C34878D82A}">
                    <a16:rowId xmlns:a16="http://schemas.microsoft.com/office/drawing/2014/main" val="4243007840"/>
                  </a:ext>
                </a:extLst>
              </a:tr>
              <a:tr h="370840">
                <a:tc>
                  <a:txBody>
                    <a:bodyPr/>
                    <a:lstStyle/>
                    <a:p>
                      <a:r>
                        <a:rPr lang="fr-CA" noProof="0" dirty="0"/>
                        <a:t>GC-TIP</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0" i="0" kern="1200" dirty="0">
                          <a:solidFill>
                            <a:schemeClr val="dk1"/>
                          </a:solidFill>
                          <a:effectLst/>
                          <a:latin typeface="+mn-lt"/>
                          <a:ea typeface="+mn-ea"/>
                          <a:cs typeface="+mn-cs"/>
                        </a:rPr>
                        <a:t>Points d'interconnexion fiable du GC </a:t>
                      </a:r>
                      <a:r>
                        <a:rPr lang="fr-CA" noProof="0" dirty="0"/>
                        <a:t>(GC-TIP pour </a:t>
                      </a:r>
                      <a:r>
                        <a:rPr lang="en-CA" dirty="0"/>
                        <a:t>GC Trusted Interconnection Points</a:t>
                      </a:r>
                      <a:r>
                        <a:rPr lang="fr-CA" noProof="0" dirty="0"/>
                        <a:t>)</a:t>
                      </a:r>
                      <a:endParaRPr lang="en-CA" dirty="0"/>
                    </a:p>
                  </a:txBody>
                  <a:tcPr/>
                </a:tc>
                <a:extLst>
                  <a:ext uri="{0D108BD9-81ED-4DB2-BD59-A6C34878D82A}">
                    <a16:rowId xmlns:a16="http://schemas.microsoft.com/office/drawing/2014/main" val="2385088952"/>
                  </a:ext>
                </a:extLst>
              </a:tr>
            </a:tbl>
          </a:graphicData>
        </a:graphic>
      </p:graphicFrame>
      <p:sp>
        <p:nvSpPr>
          <p:cNvPr id="4" name="Slide Number Placeholder 3">
            <a:extLst>
              <a:ext uri="{FF2B5EF4-FFF2-40B4-BE49-F238E27FC236}">
                <a16:creationId xmlns:a16="http://schemas.microsoft.com/office/drawing/2014/main" id="{96CF4186-3098-A115-B44D-1D970089264E}"/>
              </a:ext>
            </a:extLst>
          </p:cNvPr>
          <p:cNvSpPr>
            <a:spLocks noGrp="1"/>
          </p:cNvSpPr>
          <p:nvPr>
            <p:ph type="sldNum" sz="quarter" idx="12"/>
          </p:nvPr>
        </p:nvSpPr>
        <p:spPr/>
        <p:txBody>
          <a:bodyPr/>
          <a:lstStyle/>
          <a:p>
            <a:fld id="{32D4B517-E49B-41B6-9DBC-23634E0F1CDC}" type="slidenum">
              <a:rPr lang="en-CA" smtClean="0"/>
              <a:pPr/>
              <a:t>13</a:t>
            </a:fld>
            <a:endParaRPr lang="en-CA" dirty="0"/>
          </a:p>
        </p:txBody>
      </p:sp>
    </p:spTree>
    <p:extLst>
      <p:ext uri="{BB962C8B-B14F-4D97-AF65-F5344CB8AC3E}">
        <p14:creationId xmlns:p14="http://schemas.microsoft.com/office/powerpoint/2010/main" val="23011610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3">
            <a:extLst>
              <a:ext uri="{FF2B5EF4-FFF2-40B4-BE49-F238E27FC236}">
                <a16:creationId xmlns:a16="http://schemas.microsoft.com/office/drawing/2014/main" id="{5FB7511F-398E-4B57-8A01-C7275F25D2B4}"/>
              </a:ext>
            </a:extLst>
          </p:cNvPr>
          <p:cNvSpPr>
            <a:spLocks noGrp="1"/>
          </p:cNvSpPr>
          <p:nvPr>
            <p:ph type="title"/>
          </p:nvPr>
        </p:nvSpPr>
        <p:spPr>
          <a:xfrm>
            <a:off x="457200" y="0"/>
            <a:ext cx="5432982" cy="878670"/>
          </a:xfrm>
        </p:spPr>
        <p:txBody>
          <a:bodyPr>
            <a:normAutofit/>
          </a:bodyPr>
          <a:lstStyle/>
          <a:p>
            <a:r>
              <a:rPr lang="fr-CA" sz="2000" b="1" dirty="0">
                <a:solidFill>
                  <a:schemeClr val="tx1">
                    <a:lumMod val="65000"/>
                    <a:lumOff val="35000"/>
                  </a:schemeClr>
                </a:solidFill>
              </a:rPr>
              <a:t>Annexe 1 : Cadre de l’AI du GC</a:t>
            </a:r>
            <a:br>
              <a:rPr lang="fr-CA" sz="2000" b="1" dirty="0">
                <a:solidFill>
                  <a:schemeClr val="tx1">
                    <a:lumMod val="65000"/>
                    <a:lumOff val="35000"/>
                  </a:schemeClr>
                </a:solidFill>
              </a:rPr>
            </a:br>
            <a:r>
              <a:rPr lang="fr-CA" sz="2000" dirty="0">
                <a:solidFill>
                  <a:schemeClr val="tx2"/>
                </a:solidFill>
              </a:rPr>
              <a:t>L’architecture opérationnelle</a:t>
            </a:r>
          </a:p>
        </p:txBody>
      </p:sp>
      <p:pic>
        <p:nvPicPr>
          <p:cNvPr id="10" name="Picture 9">
            <a:extLst>
              <a:ext uri="{C183D7F6-B498-43B3-948B-1728B52AA6E4}">
                <adec:decorative xmlns:adec="http://schemas.microsoft.com/office/drawing/2017/decorative" val="1"/>
              </a:ext>
            </a:extLst>
          </p:cNvPr>
          <p:cNvPicPr>
            <a:picLocks noChangeAspect="1"/>
          </p:cNvPicPr>
          <p:nvPr>
            <p:custDataLst>
              <p:tags r:id="rId1"/>
            </p:custDataLst>
          </p:nvPr>
        </p:nvPicPr>
        <p:blipFill>
          <a:blip r:embed="rId4"/>
          <a:stretch>
            <a:fillRect/>
          </a:stretch>
        </p:blipFill>
        <p:spPr>
          <a:xfrm>
            <a:off x="6875992" y="244140"/>
            <a:ext cx="616068" cy="467016"/>
          </a:xfrm>
          <a:prstGeom prst="rect">
            <a:avLst/>
          </a:prstGeom>
        </p:spPr>
      </p:pic>
      <p:graphicFrame>
        <p:nvGraphicFramePr>
          <p:cNvPr id="3" name="Table 3"/>
          <p:cNvGraphicFramePr>
            <a:graphicFrameLocks noGrp="1"/>
          </p:cNvGraphicFramePr>
          <p:nvPr>
            <p:extLst>
              <p:ext uri="{D42A27DB-BD31-4B8C-83A1-F6EECF244321}">
                <p14:modId xmlns:p14="http://schemas.microsoft.com/office/powerpoint/2010/main" val="3636881798"/>
              </p:ext>
            </p:extLst>
          </p:nvPr>
        </p:nvGraphicFramePr>
        <p:xfrm>
          <a:off x="457200" y="2564904"/>
          <a:ext cx="11201400" cy="3840376"/>
        </p:xfrm>
        <a:graphic>
          <a:graphicData uri="http://schemas.openxmlformats.org/drawingml/2006/table">
            <a:tbl>
              <a:tblPr firstRow="1">
                <a:tableStyleId>{5C22544A-7EE6-4342-B048-85BDC9FD1C3A}</a:tableStyleId>
              </a:tblPr>
              <a:tblGrid>
                <a:gridCol w="5600700">
                  <a:extLst>
                    <a:ext uri="{9D8B030D-6E8A-4147-A177-3AD203B41FA5}">
                      <a16:colId xmlns:a16="http://schemas.microsoft.com/office/drawing/2014/main" val="20000"/>
                    </a:ext>
                  </a:extLst>
                </a:gridCol>
                <a:gridCol w="5600700">
                  <a:extLst>
                    <a:ext uri="{9D8B030D-6E8A-4147-A177-3AD203B41FA5}">
                      <a16:colId xmlns:a16="http://schemas.microsoft.com/office/drawing/2014/main" val="20001"/>
                    </a:ext>
                  </a:extLst>
                </a:gridCol>
              </a:tblGrid>
              <a:tr h="468052">
                <a:tc>
                  <a:txBody>
                    <a:bodyPr/>
                    <a:lstStyle/>
                    <a:p>
                      <a:pPr marL="0" indent="0">
                        <a:tabLst>
                          <a:tab pos="228600" algn="l"/>
                        </a:tabLst>
                      </a:pPr>
                      <a:r>
                        <a:rPr lang="fr-CA" sz="1100" b="1" kern="1200" dirty="0">
                          <a:solidFill>
                            <a:schemeClr val="lt1"/>
                          </a:solidFill>
                          <a:effectLst/>
                          <a:latin typeface="+mn-lt"/>
                          <a:ea typeface="+mn-ea"/>
                          <a:cs typeface="+mn-cs"/>
                        </a:rPr>
                        <a:t>Conception entièrement numérique des services pour répondre aux besoins des utilisateurs du gouvernement du Canada et des autres intervenants.</a:t>
                      </a:r>
                      <a:endParaRPr lang="en-CA" sz="1100" b="1" dirty="0">
                        <a:cs typeface="Calibri"/>
                      </a:endParaRPr>
                    </a:p>
                  </a:txBody>
                  <a:tcPr>
                    <a:lnB w="12700" cap="flat" cmpd="sng" algn="ctr">
                      <a:solidFill>
                        <a:schemeClr val="bg1">
                          <a:lumMod val="85000"/>
                        </a:schemeClr>
                      </a:solidFill>
                      <a:prstDash val="solid"/>
                      <a:round/>
                      <a:headEnd type="none" w="med" len="med"/>
                      <a:tailEnd type="none" w="med" len="med"/>
                    </a:lnB>
                  </a:tcPr>
                </a:tc>
                <a:tc>
                  <a:txBody>
                    <a:bodyPr/>
                    <a:lstStyle/>
                    <a:p>
                      <a:pPr marL="7470" marR="0" lvl="0" indent="0" algn="l" defTabSz="914400" rtl="0" eaLnBrk="1" fontAlgn="auto" latinLnBrk="0" hangingPunct="1">
                        <a:lnSpc>
                          <a:spcPct val="100000"/>
                        </a:lnSpc>
                        <a:spcBef>
                          <a:spcPts val="0"/>
                        </a:spcBef>
                        <a:spcAft>
                          <a:spcPts val="0"/>
                        </a:spcAft>
                        <a:buClrTx/>
                        <a:buSzTx/>
                        <a:buFontTx/>
                        <a:buNone/>
                        <a:tabLst/>
                        <a:defRPr/>
                      </a:pPr>
                      <a:r>
                        <a:rPr lang="fr-CA" sz="1100" b="1" kern="1200" noProof="0" dirty="0">
                          <a:solidFill>
                            <a:schemeClr val="lt1"/>
                          </a:solidFill>
                          <a:effectLst/>
                          <a:latin typeface="+mn-lt"/>
                          <a:ea typeface="+mn-ea"/>
                          <a:cs typeface="+mn-cs"/>
                        </a:rPr>
                        <a:t>COMMENT procédera-t-on?</a:t>
                      </a:r>
                      <a:endParaRPr lang="fr-CA" sz="1100" b="1" spc="-3" noProof="0" dirty="0">
                        <a:solidFill>
                          <a:schemeClr val="bg1"/>
                        </a:solidFill>
                        <a:cs typeface="Calibri"/>
                      </a:endParaRPr>
                    </a:p>
                  </a:txBody>
                  <a:tcPr>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0"/>
                  </a:ext>
                </a:extLst>
              </a:tr>
              <a:tr h="707100">
                <a:tc>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fr-CA" sz="1100" kern="1200" dirty="0">
                          <a:solidFill>
                            <a:schemeClr val="dk1"/>
                          </a:solidFill>
                          <a:effectLst/>
                          <a:latin typeface="+mn-lt"/>
                          <a:ea typeface="+mn-ea"/>
                          <a:cs typeface="+mn-cs"/>
                        </a:rPr>
                        <a:t>Identifier clairement les utilisateurs internes et externes et les autres intervenants et leurs besoins dans le cadre de chaque politique, programme et service opérationnel</a:t>
                      </a:r>
                      <a:endParaRPr lang="en-CA" sz="1100"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lvl="0" indent="0">
                        <a:buFont typeface="Wingdings" panose="05000000000000000000" pitchFamily="2" charset="2"/>
                        <a:buNone/>
                        <a:tabLst/>
                      </a:pPr>
                      <a:r>
                        <a:rPr lang="en-CA" sz="1100"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979062">
                <a:tc>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fr-CA" sz="1100" kern="1200" dirty="0">
                          <a:solidFill>
                            <a:schemeClr val="dk1"/>
                          </a:solidFill>
                          <a:effectLst/>
                          <a:latin typeface="+mn-lt"/>
                          <a:ea typeface="+mn-ea"/>
                          <a:cs typeface="+mn-cs"/>
                        </a:rPr>
                        <a:t>Inclure les exigences de la politique qui s’appliquent à des utilisateurs en particulier et à d’autres intervenants, comme l’accessibilité, l’analyse comparative entre les sexes plus et les langues officielles, dans la création du service</a:t>
                      </a:r>
                      <a:endParaRPr lang="en-US" sz="110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lvl="0" indent="0" algn="l" defTabSz="914400" rtl="0" eaLnBrk="1" latinLnBrk="0" hangingPunct="1">
                        <a:buFont typeface="Wingdings" panose="05000000000000000000" pitchFamily="2" charset="2"/>
                        <a:buNone/>
                        <a:tabLst/>
                      </a:pPr>
                      <a:r>
                        <a:rPr lang="en-CA" sz="1100" kern="1200" dirty="0">
                          <a:solidFill>
                            <a:prstClr val="black"/>
                          </a:solidFill>
                          <a:latin typeface="+mn-lt"/>
                          <a:ea typeface="+mn-ea"/>
                          <a:cs typeface="Calibri"/>
                        </a:rPr>
                        <a:t> </a:t>
                      </a:r>
                      <a:endParaRPr lang="en-US" sz="1100" kern="1200" dirty="0">
                        <a:solidFill>
                          <a:prstClr val="black"/>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979062">
                <a:tc>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fr-CA" sz="1100" kern="1200" dirty="0">
                          <a:solidFill>
                            <a:schemeClr val="dk1"/>
                          </a:solidFill>
                          <a:effectLst/>
                          <a:latin typeface="+mn-lt"/>
                          <a:ea typeface="+mn-ea"/>
                          <a:cs typeface="+mn-cs"/>
                        </a:rPr>
                        <a:t>Effectuer une évaluation de l’incidence algorithmique (EIA) pour appuyer les activités d’atténuation des risques lors du déploiement d’un système décisionnel automatisé conformément à la </a:t>
                      </a:r>
                      <a:r>
                        <a:rPr lang="fr-CA" sz="1100" i="1" kern="1200" dirty="0">
                          <a:solidFill>
                            <a:schemeClr val="dk1"/>
                          </a:solidFill>
                          <a:effectLst/>
                          <a:latin typeface="+mn-lt"/>
                          <a:ea typeface="+mn-ea"/>
                          <a:cs typeface="+mn-cs"/>
                        </a:rPr>
                        <a:t>Directive sur la prise de décision automatisée</a:t>
                      </a:r>
                      <a:endParaRPr lang="en-CA" sz="1100" i="1" kern="1200" dirty="0">
                        <a:solidFill>
                          <a:schemeClr val="dk1"/>
                        </a:solidFill>
                        <a:effectLst/>
                        <a:latin typeface="+mn-lt"/>
                        <a:ea typeface="+mn-ea"/>
                        <a:cs typeface="+mn-cs"/>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lvl="0" indent="0" algn="l" defTabSz="914400" rtl="0" eaLnBrk="1" latinLnBrk="0" hangingPunct="1">
                        <a:buFont typeface="Wingdings" panose="05000000000000000000" pitchFamily="2" charset="2"/>
                        <a:buNone/>
                        <a:tabLst/>
                      </a:pPr>
                      <a:r>
                        <a:rPr lang="en-CA" sz="1100" kern="1200" dirty="0">
                          <a:solidFill>
                            <a:prstClr val="black"/>
                          </a:solidFill>
                          <a:latin typeface="+mn-lt"/>
                          <a:ea typeface="+mn-ea"/>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707100">
                <a:tc>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fr-CA" sz="1100" kern="1200" dirty="0">
                          <a:solidFill>
                            <a:schemeClr val="dk1"/>
                          </a:solidFill>
                          <a:effectLst/>
                          <a:latin typeface="+mn-lt"/>
                          <a:ea typeface="+mn-ea"/>
                          <a:cs typeface="+mn-cs"/>
                        </a:rPr>
                        <a:t>Modéliser la prestation des services opérationnels du début à la fin afin d’assurer la qualité, de maximiser l’efficacité et d’optimiser les gains dans tous les canaux (p. ex., processus allégé)</a:t>
                      </a:r>
                      <a:endParaRPr lang="en-CA" sz="1100" kern="1200" dirty="0">
                        <a:solidFill>
                          <a:prstClr val="black"/>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CA" sz="1100" kern="1200" dirty="0">
                          <a:solidFill>
                            <a:prstClr val="black"/>
                          </a:solidFill>
                          <a:latin typeface="+mn-lt"/>
                          <a:ea typeface="+mn-ea"/>
                          <a:cs typeface="Calibri"/>
                        </a:rPr>
                        <a:t> </a:t>
                      </a:r>
                      <a:endParaRPr lang="en-US" sz="1100" kern="1200" dirty="0">
                        <a:solidFill>
                          <a:prstClr val="black"/>
                        </a:solidFill>
                        <a:latin typeface="+mn-lt"/>
                        <a:ea typeface="+mn-ea"/>
                        <a:cs typeface="Calibri"/>
                      </a:endParaRPr>
                    </a:p>
                    <a:p>
                      <a:pPr marL="0" lvl="0" indent="0" algn="l" defTabSz="914400" rtl="0" eaLnBrk="1" latinLnBrk="0" hangingPunct="1">
                        <a:buFont typeface="Arial" panose="020B0604020202020204" pitchFamily="34" charset="0"/>
                        <a:buNone/>
                        <a:tabLst/>
                      </a:pPr>
                      <a:endParaRPr lang="en-CA" sz="1100" kern="1200" dirty="0">
                        <a:solidFill>
                          <a:prstClr val="black"/>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41255984"/>
                  </a:ext>
                </a:extLst>
              </a:tr>
            </a:tbl>
          </a:graphicData>
        </a:graphic>
      </p:graphicFrame>
      <p:sp>
        <p:nvSpPr>
          <p:cNvPr id="11" name="Content Placeholder 2">
            <a:extLst>
              <a:ext uri="{FF2B5EF4-FFF2-40B4-BE49-F238E27FC236}">
                <a16:creationId xmlns:a16="http://schemas.microsoft.com/office/drawing/2014/main" id="{337E2BC7-4E5C-4F37-81B4-43843AB0FF0E}"/>
              </a:ext>
            </a:extLst>
          </p:cNvPr>
          <p:cNvSpPr>
            <a:spLocks noGrp="1"/>
          </p:cNvSpPr>
          <p:nvPr>
            <p:ph idx="10"/>
          </p:nvPr>
        </p:nvSpPr>
        <p:spPr>
          <a:xfrm>
            <a:off x="457200" y="1096647"/>
            <a:ext cx="11201400" cy="1432253"/>
          </a:xfrm>
        </p:spPr>
        <p:txBody>
          <a:bodyPr/>
          <a:lstStyle/>
          <a:p>
            <a:r>
              <a:rPr lang="fr-CA" sz="1400" dirty="0">
                <a:latin typeface="+mj-lt"/>
                <a:ea typeface="Times New Roman" panose="02020603050405020304" pitchFamily="18" charset="0"/>
              </a:rPr>
              <a:t>L’architecture opérationnelle est un aspect essentiel à la réussite de la mise en œuvre de l’architecture cible de l’écosystème intégré du GC. Elle préconise une approche pangouvernementale ou les TI sont harmonisées avec les services opérationnels et les solutions sont fondées sur des composantes réutilisables mettant en œuvre des capacités opérationnelles qui sont optimisées de manière à fournir une expérience de l’utilisateur cohérente. Par conséquent, il est essentiel de bien comprendre les services aux entreprises, les besoins des intervenants, les possibilités d’améliorer la cohésion et les possibilités de réutilisation à l’échelle du gouvernement. Par le passé, ces éléments n’étaient pas une priorité. On s’attend à ce que la culture et les pratiques en matière de TI doivent changer pour que l’architecture opérationnelle, en général, et ces éléments soient une priorité.</a:t>
            </a:r>
            <a:endParaRPr lang="fr-CA" sz="1400" dirty="0">
              <a:latin typeface="+mj-lt"/>
            </a:endParaRPr>
          </a:p>
        </p:txBody>
      </p:sp>
      <p:sp>
        <p:nvSpPr>
          <p:cNvPr id="4" name="Slide Number Placeholder 3">
            <a:extLst>
              <a:ext uri="{FF2B5EF4-FFF2-40B4-BE49-F238E27FC236}">
                <a16:creationId xmlns:a16="http://schemas.microsoft.com/office/drawing/2014/main" id="{73D5B4C9-2D3C-3B5C-F84D-912A59467D2C}"/>
              </a:ext>
            </a:extLst>
          </p:cNvPr>
          <p:cNvSpPr>
            <a:spLocks noGrp="1"/>
          </p:cNvSpPr>
          <p:nvPr>
            <p:ph type="sldNum" sz="quarter" idx="12"/>
          </p:nvPr>
        </p:nvSpPr>
        <p:spPr/>
        <p:txBody>
          <a:bodyPr/>
          <a:lstStyle/>
          <a:p>
            <a:fld id="{32D4B517-E49B-41B6-9DBC-23634E0F1CDC}" type="slidenum">
              <a:rPr lang="en-CA" smtClean="0"/>
              <a:pPr/>
              <a:t>14</a:t>
            </a:fld>
            <a:endParaRPr lang="en-CA" dirty="0"/>
          </a:p>
        </p:txBody>
      </p:sp>
    </p:spTree>
    <p:extLst>
      <p:ext uri="{BB962C8B-B14F-4D97-AF65-F5344CB8AC3E}">
        <p14:creationId xmlns:p14="http://schemas.microsoft.com/office/powerpoint/2010/main" val="7209403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3">
            <a:extLst>
              <a:ext uri="{FF2B5EF4-FFF2-40B4-BE49-F238E27FC236}">
                <a16:creationId xmlns:a16="http://schemas.microsoft.com/office/drawing/2014/main" id="{9BD5A0B8-3878-4F66-8C7C-86BAF248D464}"/>
              </a:ext>
            </a:extLst>
          </p:cNvPr>
          <p:cNvSpPr>
            <a:spLocks noGrp="1"/>
          </p:cNvSpPr>
          <p:nvPr>
            <p:ph type="title"/>
          </p:nvPr>
        </p:nvSpPr>
        <p:spPr>
          <a:xfrm>
            <a:off x="457200" y="82976"/>
            <a:ext cx="5434013" cy="877887"/>
          </a:xfrm>
        </p:spPr>
        <p:txBody>
          <a:bodyPr>
            <a:normAutofit/>
          </a:bodyPr>
          <a:lstStyle/>
          <a:p>
            <a:r>
              <a:rPr lang="fr-CA" sz="2000" b="1" dirty="0">
                <a:solidFill>
                  <a:schemeClr val="tx1">
                    <a:lumMod val="65000"/>
                    <a:lumOff val="35000"/>
                  </a:schemeClr>
                </a:solidFill>
              </a:rPr>
              <a:t>Annexe 1 : Cadre de l’AI du GC</a:t>
            </a:r>
            <a:br>
              <a:rPr lang="fr-CA" sz="2000" b="1" dirty="0">
                <a:solidFill>
                  <a:schemeClr val="tx1">
                    <a:lumMod val="65000"/>
                    <a:lumOff val="35000"/>
                  </a:schemeClr>
                </a:solidFill>
              </a:rPr>
            </a:br>
            <a:r>
              <a:rPr lang="fr-CA" sz="2000" dirty="0">
                <a:solidFill>
                  <a:schemeClr val="tx2"/>
                </a:solidFill>
              </a:rPr>
              <a:t>L’architecture opérationnelle – suite</a:t>
            </a:r>
            <a:endParaRPr lang="fr-CA" sz="2000" dirty="0"/>
          </a:p>
        </p:txBody>
      </p:sp>
      <p:graphicFrame>
        <p:nvGraphicFramePr>
          <p:cNvPr id="12" name="Table 2">
            <a:extLst>
              <a:ext uri="{FF2B5EF4-FFF2-40B4-BE49-F238E27FC236}">
                <a16:creationId xmlns:a16="http://schemas.microsoft.com/office/drawing/2014/main" id="{1A64DC08-48C4-40BB-B4EC-930F76012571}"/>
              </a:ext>
            </a:extLst>
          </p:cNvPr>
          <p:cNvGraphicFramePr>
            <a:graphicFrameLocks noGrp="1"/>
          </p:cNvGraphicFramePr>
          <p:nvPr>
            <p:extLst>
              <p:ext uri="{D42A27DB-BD31-4B8C-83A1-F6EECF244321}">
                <p14:modId xmlns:p14="http://schemas.microsoft.com/office/powerpoint/2010/main" val="2042817481"/>
              </p:ext>
            </p:extLst>
          </p:nvPr>
        </p:nvGraphicFramePr>
        <p:xfrm>
          <a:off x="457199" y="1340768"/>
          <a:ext cx="11181808" cy="4896546"/>
        </p:xfrm>
        <a:graphic>
          <a:graphicData uri="http://schemas.openxmlformats.org/drawingml/2006/table">
            <a:tbl>
              <a:tblPr firstRow="1">
                <a:tableStyleId>{5C22544A-7EE6-4342-B048-85BDC9FD1C3A}</a:tableStyleId>
              </a:tblPr>
              <a:tblGrid>
                <a:gridCol w="5590904">
                  <a:extLst>
                    <a:ext uri="{9D8B030D-6E8A-4147-A177-3AD203B41FA5}">
                      <a16:colId xmlns:a16="http://schemas.microsoft.com/office/drawing/2014/main" val="20000"/>
                    </a:ext>
                  </a:extLst>
                </a:gridCol>
                <a:gridCol w="5590904">
                  <a:extLst>
                    <a:ext uri="{9D8B030D-6E8A-4147-A177-3AD203B41FA5}">
                      <a16:colId xmlns:a16="http://schemas.microsoft.com/office/drawing/2014/main" val="20001"/>
                    </a:ext>
                  </a:extLst>
                </a:gridCol>
              </a:tblGrid>
              <a:tr h="443808">
                <a:tc>
                  <a:txBody>
                    <a:bodyPr/>
                    <a:lstStyle/>
                    <a:p>
                      <a:pPr marL="0" indent="0">
                        <a:tabLst>
                          <a:tab pos="228600" algn="l"/>
                        </a:tabLst>
                      </a:pPr>
                      <a:r>
                        <a:rPr lang="fr-CA" sz="1100" b="1" kern="1200" noProof="0" dirty="0">
                          <a:solidFill>
                            <a:schemeClr val="lt1"/>
                          </a:solidFill>
                          <a:effectLst/>
                          <a:latin typeface="+mn-lt"/>
                          <a:ea typeface="+mn-ea"/>
                          <a:cs typeface="+mn-cs"/>
                        </a:rPr>
                        <a:t>Architecte axé sur les résultats et stratégiquement harmonisé avec le ministère et le gouvernement du Canada</a:t>
                      </a:r>
                      <a:endParaRPr lang="fr-CA" sz="1100" b="1" noProof="0" dirty="0">
                        <a:solidFill>
                          <a:schemeClr val="bg1"/>
                        </a:solidFill>
                        <a:cs typeface="Calibri"/>
                      </a:endParaRPr>
                    </a:p>
                  </a:txBody>
                  <a:tcPr>
                    <a:lnB w="12700" cap="flat" cmpd="sng" algn="ctr">
                      <a:solidFill>
                        <a:schemeClr val="bg1">
                          <a:lumMod val="85000"/>
                        </a:schemeClr>
                      </a:solidFill>
                      <a:prstDash val="solid"/>
                      <a:round/>
                      <a:headEnd type="none" w="med" len="med"/>
                      <a:tailEnd type="none" w="med" len="med"/>
                    </a:lnB>
                  </a:tcPr>
                </a:tc>
                <a:tc>
                  <a:txBody>
                    <a:bodyPr/>
                    <a:lstStyle/>
                    <a:p>
                      <a:pPr marL="7470" marR="0" lvl="0" indent="0" algn="l" defTabSz="914400" rtl="0" eaLnBrk="1" fontAlgn="auto" latinLnBrk="0" hangingPunct="1">
                        <a:lnSpc>
                          <a:spcPct val="100000"/>
                        </a:lnSpc>
                        <a:spcBef>
                          <a:spcPts val="0"/>
                        </a:spcBef>
                        <a:spcAft>
                          <a:spcPts val="0"/>
                        </a:spcAft>
                        <a:buClrTx/>
                        <a:buSzTx/>
                        <a:buFontTx/>
                        <a:buNone/>
                        <a:tabLst/>
                        <a:defRPr/>
                      </a:pPr>
                      <a:r>
                        <a:rPr lang="fr-CA" sz="1100" b="1" kern="1200" noProof="0" dirty="0">
                          <a:solidFill>
                            <a:schemeClr val="lt1"/>
                          </a:solidFill>
                          <a:effectLst/>
                          <a:latin typeface="+mn-lt"/>
                          <a:ea typeface="+mn-ea"/>
                          <a:cs typeface="+mn-cs"/>
                        </a:rPr>
                        <a:t>COMMENT procédera-t-on?</a:t>
                      </a:r>
                      <a:endParaRPr lang="fr-CA" sz="1100" b="1" spc="-3" noProof="0" dirty="0">
                        <a:solidFill>
                          <a:schemeClr val="bg1"/>
                        </a:solidFill>
                        <a:cs typeface="Calibri"/>
                      </a:endParaRPr>
                    </a:p>
                  </a:txBody>
                  <a:tcPr>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0"/>
                  </a:ext>
                </a:extLst>
              </a:tr>
              <a:tr h="655213">
                <a:tc>
                  <a:txBody>
                    <a:bodyPr/>
                    <a:lstStyle/>
                    <a:p>
                      <a:pPr marL="0" marR="7851"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tab pos="114300" algn="l"/>
                        </a:tabLst>
                        <a:defRPr/>
                      </a:pPr>
                      <a:r>
                        <a:rPr lang="fr-CA" sz="1100" kern="1200" noProof="0" dirty="0">
                          <a:solidFill>
                            <a:schemeClr val="dk1"/>
                          </a:solidFill>
                          <a:effectLst/>
                          <a:latin typeface="+mn-lt"/>
                          <a:ea typeface="+mn-ea"/>
                          <a:cs typeface="+mn-cs"/>
                        </a:rPr>
                        <a:t>Déterminer les services opérationnels, les résultats et les stratégies du ministère et du GC qui seront abordés</a:t>
                      </a:r>
                      <a:endParaRPr lang="fr-CA" sz="1100" kern="1200" noProof="0" dirty="0">
                        <a:solidFill>
                          <a:schemeClr val="dk1"/>
                        </a:solidFill>
                        <a:latin typeface="+mn-lt"/>
                        <a:ea typeface="+mn-ea"/>
                        <a:cs typeface="+mn-cs"/>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lvl="0" indent="0">
                        <a:buFont typeface="Wingdings" panose="05000000000000000000" pitchFamily="2" charset="2"/>
                        <a:buNone/>
                        <a:tabLst/>
                      </a:pPr>
                      <a:r>
                        <a:rPr lang="fr-CA" sz="1100" noProof="0" dirty="0">
                          <a:solidFill>
                            <a:schemeClr val="tx1"/>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655213">
                <a:tc>
                  <a:txBody>
                    <a:bodyPr/>
                    <a:lstStyle/>
                    <a:p>
                      <a:pPr marL="0" marR="7851"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tab pos="114300" algn="l"/>
                        </a:tabLst>
                        <a:defRPr/>
                      </a:pPr>
                      <a:r>
                        <a:rPr lang="fr-CA" sz="1100" kern="1200" noProof="0" dirty="0">
                          <a:solidFill>
                            <a:schemeClr val="dk1"/>
                          </a:solidFill>
                          <a:effectLst/>
                          <a:latin typeface="+mn-lt"/>
                          <a:ea typeface="+mn-ea"/>
                          <a:cs typeface="+mn-cs"/>
                        </a:rPr>
                        <a:t>Établir des mesures pour les résultats opérationnels déterminés tout au long du cycle de vie d’un investissement</a:t>
                      </a:r>
                      <a:endParaRPr lang="fr-CA" sz="1100" kern="1200" noProof="0" dirty="0">
                        <a:solidFill>
                          <a:schemeClr val="dk1"/>
                        </a:solidFill>
                        <a:latin typeface="+mn-lt"/>
                        <a:ea typeface="+mn-ea"/>
                        <a:cs typeface="+mn-cs"/>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lvl="0" indent="0" algn="l" defTabSz="914400" rtl="0" eaLnBrk="1" latinLnBrk="0" hangingPunct="1">
                        <a:buFont typeface="Wingdings" panose="05000000000000000000" pitchFamily="2" charset="2"/>
                        <a:buNone/>
                        <a:tabLst/>
                      </a:pPr>
                      <a:r>
                        <a:rPr lang="fr-CA" sz="1100" kern="1200" noProof="0" dirty="0">
                          <a:solidFill>
                            <a:schemeClr val="tx1"/>
                          </a:solidFill>
                          <a:latin typeface="+mn-lt"/>
                          <a:ea typeface="+mn-ea"/>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655213">
                <a:tc>
                  <a:txBody>
                    <a:bodyPr/>
                    <a:lstStyle/>
                    <a:p>
                      <a:pPr marL="0" marR="7851"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tab pos="114300" algn="l"/>
                        </a:tabLst>
                        <a:defRPr/>
                      </a:pPr>
                      <a:r>
                        <a:rPr lang="fr-CA" sz="1100" kern="1200" noProof="0" dirty="0">
                          <a:solidFill>
                            <a:schemeClr val="dk1"/>
                          </a:solidFill>
                          <a:effectLst/>
                          <a:latin typeface="+mn-lt"/>
                          <a:ea typeface="+mn-ea"/>
                          <a:cs typeface="+mn-cs"/>
                        </a:rPr>
                        <a:t>Traduire les résultats opérationnels dans le modèle des capacités opérationnelles du GC pour établir un vocabulaire commun entre les organisations, le développement et les opérations.</a:t>
                      </a:r>
                      <a:endParaRPr lang="fr-CA" sz="1100" kern="1200" noProof="0" dirty="0">
                        <a:solidFill>
                          <a:schemeClr val="dk1"/>
                        </a:solidFill>
                        <a:latin typeface="+mn-lt"/>
                        <a:ea typeface="+mn-ea"/>
                        <a:cs typeface="+mn-cs"/>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lvl="0" indent="0" algn="l" defTabSz="914400" rtl="0" eaLnBrk="1" latinLnBrk="0" hangingPunct="1">
                        <a:buFont typeface="Wingdings" panose="05000000000000000000" pitchFamily="2" charset="2"/>
                        <a:buNone/>
                        <a:tabLst/>
                      </a:pPr>
                      <a:r>
                        <a:rPr lang="fr-CA" sz="1100" kern="1200" noProof="0" dirty="0">
                          <a:solidFill>
                            <a:schemeClr val="tx1"/>
                          </a:solidFill>
                          <a:latin typeface="+mn-lt"/>
                          <a:ea typeface="+mn-ea"/>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269455">
                <a:tc>
                  <a:txBody>
                    <a:bodyPr/>
                    <a:lstStyle/>
                    <a:p>
                      <a:pPr marL="0" indent="0">
                        <a:tabLst>
                          <a:tab pos="228600" algn="l"/>
                        </a:tabLst>
                      </a:pPr>
                      <a:r>
                        <a:rPr lang="fr-CA" sz="1100" b="1" kern="1200" noProof="0" dirty="0">
                          <a:solidFill>
                            <a:schemeClr val="lt1"/>
                          </a:solidFill>
                          <a:effectLst/>
                          <a:latin typeface="+mn-lt"/>
                          <a:ea typeface="+mn-ea"/>
                          <a:cs typeface="+mn-cs"/>
                        </a:rPr>
                        <a:t>Promotion de l’habilitation horizontale de l’entreprise</a:t>
                      </a:r>
                      <a:endParaRPr lang="fr-CA" sz="1100" b="1" kern="1200" noProof="0" dirty="0">
                        <a:solidFill>
                          <a:schemeClr val="bg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7470" marR="0" lvl="0" indent="0" algn="l" defTabSz="914400" rtl="0" eaLnBrk="1" fontAlgn="auto" latinLnBrk="0" hangingPunct="1">
                        <a:lnSpc>
                          <a:spcPct val="100000"/>
                        </a:lnSpc>
                        <a:spcBef>
                          <a:spcPts val="0"/>
                        </a:spcBef>
                        <a:spcAft>
                          <a:spcPts val="0"/>
                        </a:spcAft>
                        <a:buClrTx/>
                        <a:buSzTx/>
                        <a:buFontTx/>
                        <a:buNone/>
                        <a:tabLst/>
                        <a:defRPr/>
                      </a:pPr>
                      <a:r>
                        <a:rPr lang="fr-CA" sz="1100" b="1" kern="1200" noProof="0" dirty="0">
                          <a:solidFill>
                            <a:schemeClr val="lt1"/>
                          </a:solidFill>
                          <a:effectLst/>
                          <a:latin typeface="+mn-lt"/>
                          <a:ea typeface="+mn-ea"/>
                          <a:cs typeface="+mn-cs"/>
                        </a:rPr>
                        <a:t>COMMENT procédera-t-on?</a:t>
                      </a:r>
                      <a:endParaRPr lang="fr-CA" sz="1100" b="1" spc="-3" noProof="0" dirty="0">
                        <a:solidFill>
                          <a:schemeClr val="bg1"/>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2569138832"/>
                  </a:ext>
                </a:extLst>
              </a:tr>
              <a:tr h="655213">
                <a:tc>
                  <a:txBody>
                    <a:bodyPr/>
                    <a:lstStyle/>
                    <a:p>
                      <a:pPr marL="0" marR="7851"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tab pos="114300" algn="l"/>
                        </a:tabLst>
                        <a:defRPr/>
                      </a:pPr>
                      <a:r>
                        <a:rPr lang="fr-CA" sz="1100" kern="1200" noProof="0">
                          <a:solidFill>
                            <a:schemeClr val="dk1"/>
                          </a:solidFill>
                          <a:effectLst/>
                          <a:latin typeface="+mn-lt"/>
                          <a:ea typeface="+mn-ea"/>
                          <a:cs typeface="+mn-cs"/>
                        </a:rPr>
                        <a:t>Identifier les opportunités de rendre possible des services opérationnels horizontaux à l’échelle du GC et d’offrir une expérience cohérente aux utilisateurs et aux intervenants.</a:t>
                      </a:r>
                      <a:endParaRPr lang="fr-CA" sz="1100" kern="1200" noProof="0">
                        <a:solidFill>
                          <a:schemeClr val="dk1"/>
                        </a:solidFill>
                        <a:latin typeface="+mn-lt"/>
                        <a:ea typeface="+mn-ea"/>
                        <a:cs typeface="+mn-cs"/>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fr-CA" sz="1100" noProof="0"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54789373"/>
                  </a:ext>
                </a:extLst>
              </a:tr>
              <a:tr h="655213">
                <a:tc>
                  <a:txBody>
                    <a:bodyPr/>
                    <a:lstStyle/>
                    <a:p>
                      <a:pPr marL="0" marR="7851"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tab pos="114300" algn="l"/>
                        </a:tabLst>
                        <a:defRPr/>
                      </a:pPr>
                      <a:r>
                        <a:rPr lang="fr-CA" sz="1100" kern="1200" noProof="0">
                          <a:solidFill>
                            <a:schemeClr val="dk1"/>
                          </a:solidFill>
                          <a:effectLst/>
                          <a:latin typeface="+mn-lt"/>
                          <a:ea typeface="+mn-ea"/>
                          <a:cs typeface="+mn-cs"/>
                        </a:rPr>
                        <a:t>Réutiliser les capacités opérationnelles, les processus et les solutions d’entreprise communs provenant de l’ensemble du gouvernement et du secteur privé</a:t>
                      </a:r>
                      <a:endParaRPr lang="fr-CA" sz="1100" kern="1200" noProof="0">
                        <a:solidFill>
                          <a:schemeClr val="dk1"/>
                        </a:solidFill>
                        <a:latin typeface="+mn-lt"/>
                        <a:ea typeface="+mn-ea"/>
                        <a:cs typeface="+mn-cs"/>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fr-CA" sz="1100" noProof="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47876122"/>
                  </a:ext>
                </a:extLst>
              </a:tr>
              <a:tr h="907218">
                <a:tc>
                  <a:txBody>
                    <a:bodyPr/>
                    <a:lstStyle/>
                    <a:p>
                      <a:pPr marL="0" marR="7851"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tab pos="114300" algn="l"/>
                        </a:tabLst>
                        <a:defRPr/>
                      </a:pPr>
                      <a:r>
                        <a:rPr lang="fr-CA" sz="1100" kern="1200" noProof="0">
                          <a:solidFill>
                            <a:schemeClr val="dk1"/>
                          </a:solidFill>
                          <a:effectLst/>
                          <a:latin typeface="+mn-lt"/>
                          <a:ea typeface="+mn-ea"/>
                          <a:cs typeface="+mn-cs"/>
                        </a:rPr>
                        <a:t>Publier en mode ouvert tous les processus, les capacités et les solutions d’entreprises communs réutilisables pour que les autres puissent élaborer et tirer parti de services d’entreprise horizontaux cohérents</a:t>
                      </a:r>
                      <a:endParaRPr lang="fr-CA" sz="1100" kern="1200" noProof="0">
                        <a:solidFill>
                          <a:schemeClr val="dk1"/>
                        </a:solidFill>
                        <a:latin typeface="+mn-lt"/>
                        <a:ea typeface="+mn-ea"/>
                        <a:cs typeface="+mn-cs"/>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fr-CA" sz="1100" noProof="0"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3589946"/>
                  </a:ext>
                </a:extLst>
              </a:tr>
            </a:tbl>
          </a:graphicData>
        </a:graphic>
      </p:graphicFrame>
      <p:pic>
        <p:nvPicPr>
          <p:cNvPr id="8" name="Picture 7">
            <a:extLst>
              <a:ext uri="{FF2B5EF4-FFF2-40B4-BE49-F238E27FC236}">
                <a16:creationId xmlns:a16="http://schemas.microsoft.com/office/drawing/2014/main" id="{058E5D80-EF63-4DE8-8C4E-97756BBFD1E9}"/>
              </a:ext>
              <a:ext uri="{C183D7F6-B498-43B3-948B-1728B52AA6E4}">
                <adec:decorative xmlns:adec="http://schemas.microsoft.com/office/drawing/2017/decorative" val="1"/>
              </a:ext>
            </a:extLst>
          </p:cNvPr>
          <p:cNvPicPr>
            <a:picLocks noChangeAspect="1"/>
          </p:cNvPicPr>
          <p:nvPr>
            <p:custDataLst>
              <p:tags r:id="rId1"/>
            </p:custDataLst>
          </p:nvPr>
        </p:nvPicPr>
        <p:blipFill>
          <a:blip r:embed="rId4"/>
          <a:stretch>
            <a:fillRect/>
          </a:stretch>
        </p:blipFill>
        <p:spPr>
          <a:xfrm>
            <a:off x="6875992" y="244140"/>
            <a:ext cx="616068" cy="467016"/>
          </a:xfrm>
          <a:prstGeom prst="rect">
            <a:avLst/>
          </a:prstGeom>
        </p:spPr>
      </p:pic>
      <p:sp>
        <p:nvSpPr>
          <p:cNvPr id="3" name="Slide Number Placeholder 2">
            <a:extLst>
              <a:ext uri="{FF2B5EF4-FFF2-40B4-BE49-F238E27FC236}">
                <a16:creationId xmlns:a16="http://schemas.microsoft.com/office/drawing/2014/main" id="{842D7D0F-A16E-4680-C301-8AAD3B357D39}"/>
              </a:ext>
            </a:extLst>
          </p:cNvPr>
          <p:cNvSpPr>
            <a:spLocks noGrp="1"/>
          </p:cNvSpPr>
          <p:nvPr>
            <p:ph type="sldNum" sz="quarter" idx="12"/>
          </p:nvPr>
        </p:nvSpPr>
        <p:spPr/>
        <p:txBody>
          <a:bodyPr/>
          <a:lstStyle/>
          <a:p>
            <a:fld id="{32D4B517-E49B-41B6-9DBC-23634E0F1CDC}" type="slidenum">
              <a:rPr lang="en-CA" smtClean="0"/>
              <a:pPr/>
              <a:t>15</a:t>
            </a:fld>
            <a:endParaRPr lang="en-CA" dirty="0"/>
          </a:p>
        </p:txBody>
      </p:sp>
    </p:spTree>
    <p:extLst>
      <p:ext uri="{BB962C8B-B14F-4D97-AF65-F5344CB8AC3E}">
        <p14:creationId xmlns:p14="http://schemas.microsoft.com/office/powerpoint/2010/main" val="11355455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3">
            <a:extLst>
              <a:ext uri="{FF2B5EF4-FFF2-40B4-BE49-F238E27FC236}">
                <a16:creationId xmlns:a16="http://schemas.microsoft.com/office/drawing/2014/main" id="{142CDE53-F64C-4F56-956B-4DFD3BD90D86}"/>
              </a:ext>
            </a:extLst>
          </p:cNvPr>
          <p:cNvSpPr>
            <a:spLocks noGrp="1"/>
          </p:cNvSpPr>
          <p:nvPr>
            <p:ph type="title"/>
          </p:nvPr>
        </p:nvSpPr>
        <p:spPr>
          <a:xfrm>
            <a:off x="457200" y="2333"/>
            <a:ext cx="5434013" cy="877887"/>
          </a:xfrm>
        </p:spPr>
        <p:txBody>
          <a:bodyPr>
            <a:normAutofit/>
          </a:bodyPr>
          <a:lstStyle/>
          <a:p>
            <a:r>
              <a:rPr lang="fr-CA" sz="2000" b="1" dirty="0">
                <a:solidFill>
                  <a:schemeClr val="tx1">
                    <a:lumMod val="65000"/>
                    <a:lumOff val="35000"/>
                  </a:schemeClr>
                </a:solidFill>
              </a:rPr>
              <a:t>Annexe 1 : Cadre de l’AI du GC</a:t>
            </a:r>
            <a:br>
              <a:rPr lang="fr-CA" sz="2000" b="1" dirty="0">
                <a:solidFill>
                  <a:schemeClr val="tx1">
                    <a:lumMod val="65000"/>
                    <a:lumOff val="35000"/>
                  </a:schemeClr>
                </a:solidFill>
              </a:rPr>
            </a:br>
            <a:r>
              <a:rPr lang="fr-CA" sz="2000" dirty="0">
                <a:solidFill>
                  <a:schemeClr val="tx2"/>
                </a:solidFill>
              </a:rPr>
              <a:t>Architecture de l’information</a:t>
            </a:r>
          </a:p>
        </p:txBody>
      </p:sp>
      <p:sp>
        <p:nvSpPr>
          <p:cNvPr id="12" name="Content Placeholder 2">
            <a:extLst>
              <a:ext uri="{FF2B5EF4-FFF2-40B4-BE49-F238E27FC236}">
                <a16:creationId xmlns:a16="http://schemas.microsoft.com/office/drawing/2014/main" id="{5297E7E4-ABA7-4DA0-BC5A-5AC2ACC2FA4D}"/>
              </a:ext>
            </a:extLst>
          </p:cNvPr>
          <p:cNvSpPr>
            <a:spLocks noGrp="1"/>
          </p:cNvSpPr>
          <p:nvPr>
            <p:ph idx="10"/>
          </p:nvPr>
        </p:nvSpPr>
        <p:spPr>
          <a:xfrm>
            <a:off x="457200" y="1025977"/>
            <a:ext cx="11201400" cy="1862964"/>
          </a:xfrm>
        </p:spPr>
        <p:txBody>
          <a:bodyPr/>
          <a:lstStyle/>
          <a:p>
            <a:r>
              <a:rPr lang="fr-CA" sz="1400" dirty="0">
                <a:latin typeface="+mj-lt"/>
                <a:ea typeface="Times New Roman" panose="02020603050405020304" pitchFamily="18" charset="0"/>
              </a:rPr>
              <a:t>L’architecture d’information comporte à la fois des données structurées et des données non structurées. Les pratiques exemplaires et les principes visent à soutenir les besoins de l’orientation des services opérationnels et des capacités opérationnelles. Afin de faciliter le partage efficace des données et de l’information à l’échelle du gouvernement, les architectures d’information devraient être conçues de manière à tenir compte d’une approche cohérente de la gestion des données, comme l’adoption de normes fédérales et internationales. L’architecture de l’information devrait également refléter une gestion des données et de l’information et des pratiques de gouvernance responsables, notamment la source, la qualité, l’interopérabilité et les obligations juridiques et stratégiques connexes liées aux actifs de données. Les architectures de l’information devraient également faire la distinction entre les données et les renseignements personnels ou non personnels, puisque la collecte, l’utilisation, le partage (divulgation) et la gestion des renseignements personnels doivent respecter les exigences de la Loi sur la protection des renseignements personnels et de ses politiques connexes.</a:t>
            </a:r>
            <a:endParaRPr lang="fr-CA" sz="1400" dirty="0">
              <a:latin typeface="+mj-lt"/>
            </a:endParaRPr>
          </a:p>
        </p:txBody>
      </p:sp>
      <p:graphicFrame>
        <p:nvGraphicFramePr>
          <p:cNvPr id="9" name="Table 2"/>
          <p:cNvGraphicFramePr>
            <a:graphicFrameLocks noGrp="1"/>
          </p:cNvGraphicFramePr>
          <p:nvPr>
            <p:extLst>
              <p:ext uri="{D42A27DB-BD31-4B8C-83A1-F6EECF244321}">
                <p14:modId xmlns:p14="http://schemas.microsoft.com/office/powerpoint/2010/main" val="3597817476"/>
              </p:ext>
            </p:extLst>
          </p:nvPr>
        </p:nvGraphicFramePr>
        <p:xfrm>
          <a:off x="457199" y="2960948"/>
          <a:ext cx="11201400" cy="3307428"/>
        </p:xfrm>
        <a:graphic>
          <a:graphicData uri="http://schemas.openxmlformats.org/drawingml/2006/table">
            <a:tbl>
              <a:tblPr firstRow="1">
                <a:tableStyleId>{5C22544A-7EE6-4342-B048-85BDC9FD1C3A}</a:tableStyleId>
              </a:tblPr>
              <a:tblGrid>
                <a:gridCol w="5600700">
                  <a:extLst>
                    <a:ext uri="{9D8B030D-6E8A-4147-A177-3AD203B41FA5}">
                      <a16:colId xmlns:a16="http://schemas.microsoft.com/office/drawing/2014/main" val="20000"/>
                    </a:ext>
                  </a:extLst>
                </a:gridCol>
                <a:gridCol w="5600700">
                  <a:extLst>
                    <a:ext uri="{9D8B030D-6E8A-4147-A177-3AD203B41FA5}">
                      <a16:colId xmlns:a16="http://schemas.microsoft.com/office/drawing/2014/main" val="20001"/>
                    </a:ext>
                  </a:extLst>
                </a:gridCol>
              </a:tblGrid>
              <a:tr h="432048">
                <a:tc>
                  <a:txBody>
                    <a:bodyPr/>
                    <a:lstStyle/>
                    <a:p>
                      <a:pPr marL="114300" indent="-114300">
                        <a:tabLst>
                          <a:tab pos="114300" algn="l"/>
                        </a:tabLst>
                      </a:pPr>
                      <a:r>
                        <a:rPr lang="fr-CA" sz="1200" b="1" kern="1200" noProof="0" dirty="0">
                          <a:solidFill>
                            <a:schemeClr val="lt1"/>
                          </a:solidFill>
                          <a:effectLst/>
                          <a:latin typeface="+mn-lt"/>
                          <a:ea typeface="+mn-ea"/>
                          <a:cs typeface="+mn-cs"/>
                        </a:rPr>
                        <a:t>Recueillir les données requises pour répondre aux besoins des utilisateurs et des autres intervenants</a:t>
                      </a:r>
                      <a:endParaRPr lang="fr-CA" sz="1200" b="1" kern="1200" noProof="0" dirty="0">
                        <a:solidFill>
                          <a:schemeClr val="bg1"/>
                        </a:solidFill>
                        <a:latin typeface="+mn-lt"/>
                        <a:ea typeface="+mn-ea"/>
                        <a:cs typeface="Calibri"/>
                      </a:endParaRPr>
                    </a:p>
                  </a:txBody>
                  <a:tcPr>
                    <a:lnB w="12700" cap="flat" cmpd="sng" algn="ctr">
                      <a:solidFill>
                        <a:schemeClr val="bg1">
                          <a:lumMod val="85000"/>
                        </a:schemeClr>
                      </a:solidFill>
                      <a:prstDash val="solid"/>
                      <a:round/>
                      <a:headEnd type="none" w="med" len="med"/>
                      <a:tailEnd type="none" w="med" len="med"/>
                    </a:lnB>
                  </a:tcPr>
                </a:tc>
                <a:tc>
                  <a:txBody>
                    <a:bodyPr/>
                    <a:lstStyle/>
                    <a:p>
                      <a:pPr marL="7470" marR="0" lvl="0" indent="0" algn="l" defTabSz="914400" rtl="0" eaLnBrk="1" fontAlgn="auto" latinLnBrk="0" hangingPunct="1">
                        <a:lnSpc>
                          <a:spcPct val="100000"/>
                        </a:lnSpc>
                        <a:spcBef>
                          <a:spcPts val="0"/>
                        </a:spcBef>
                        <a:spcAft>
                          <a:spcPts val="0"/>
                        </a:spcAft>
                        <a:buClrTx/>
                        <a:buSzTx/>
                        <a:buFontTx/>
                        <a:buNone/>
                        <a:tabLst/>
                        <a:defRPr/>
                      </a:pPr>
                      <a:r>
                        <a:rPr lang="fr-CA" sz="1200" b="1" kern="1200" noProof="0">
                          <a:solidFill>
                            <a:schemeClr val="lt1"/>
                          </a:solidFill>
                          <a:effectLst/>
                          <a:latin typeface="+mn-lt"/>
                          <a:ea typeface="+mn-ea"/>
                          <a:cs typeface="+mn-cs"/>
                        </a:rPr>
                        <a:t>COMMENT procédera-t-on?</a:t>
                      </a:r>
                      <a:endParaRPr lang="fr-CA" sz="1200" b="1" spc="-3" noProof="0">
                        <a:solidFill>
                          <a:schemeClr val="bg1"/>
                        </a:solidFill>
                        <a:cs typeface="Calibri"/>
                      </a:endParaRPr>
                    </a:p>
                  </a:txBody>
                  <a:tcPr>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0"/>
                  </a:ext>
                </a:extLst>
              </a:tr>
              <a:tr h="712557">
                <a:tc>
                  <a:txBody>
                    <a:bodyPr/>
                    <a:lstStyle/>
                    <a:p>
                      <a:pPr marL="0" lvl="1" indent="0">
                        <a:buFont typeface="Wingdings" panose="05000000000000000000" pitchFamily="2" charset="2"/>
                        <a:buNone/>
                        <a:tabLst>
                          <a:tab pos="114300" algn="l"/>
                        </a:tabLst>
                      </a:pPr>
                      <a:r>
                        <a:rPr lang="fr-CA" sz="1100" kern="1200" noProof="0">
                          <a:solidFill>
                            <a:schemeClr val="dk1"/>
                          </a:solidFill>
                          <a:effectLst/>
                          <a:latin typeface="+mn-lt"/>
                          <a:ea typeface="+mn-ea"/>
                          <a:cs typeface="+mn-cs"/>
                        </a:rPr>
                        <a:t>Évaluer les objectifs du programme fondés sur les exigences relatives aux données, ainsi que les besoins des utilisateurs, des entreprises et des intervenants</a:t>
                      </a:r>
                      <a:endParaRPr lang="fr-CA" sz="1100" kern="1200" noProof="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lvl="1" indent="0">
                        <a:buFont typeface="Wingdings" panose="05000000000000000000" pitchFamily="2" charset="2"/>
                        <a:buNone/>
                      </a:pPr>
                      <a:r>
                        <a:rPr lang="fr-CA" sz="1100" noProof="0"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712557">
                <a:tc>
                  <a:txBody>
                    <a:bodyPr/>
                    <a:lstStyle/>
                    <a:p>
                      <a:pPr marL="0" lvl="1" indent="0" algn="l" defTabSz="914400" rtl="0" eaLnBrk="1" latinLnBrk="0" hangingPunct="1">
                        <a:buFont typeface="Wingdings" panose="05000000000000000000" pitchFamily="2" charset="2"/>
                        <a:buNone/>
                        <a:tabLst>
                          <a:tab pos="114300" algn="l"/>
                        </a:tabLst>
                      </a:pPr>
                      <a:r>
                        <a:rPr lang="fr-CA" sz="1100" kern="1200" noProof="0">
                          <a:solidFill>
                            <a:schemeClr val="dk1"/>
                          </a:solidFill>
                          <a:effectLst/>
                          <a:latin typeface="+mn-lt"/>
                          <a:ea typeface="+mn-ea"/>
                          <a:cs typeface="+mn-cs"/>
                        </a:rPr>
                        <a:t>Recueillir seulement l’ensemble minimal de données nécessaire pour appuyer une politique, un programme ou un service</a:t>
                      </a:r>
                      <a:endParaRPr lang="fr-CA" sz="1100" kern="1200" noProof="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lvl="1" indent="0">
                        <a:buFont typeface="Wingdings" panose="05000000000000000000" pitchFamily="2" charset="2"/>
                        <a:buNone/>
                      </a:pPr>
                      <a:r>
                        <a:rPr lang="fr-CA" sz="1100" noProof="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712557">
                <a:tc>
                  <a:txBody>
                    <a:bodyPr/>
                    <a:lstStyle/>
                    <a:p>
                      <a:pPr marL="0" lvl="1" indent="0" algn="l" defTabSz="914400" rtl="0" eaLnBrk="1" latinLnBrk="0" hangingPunct="1">
                        <a:buFont typeface="Wingdings" panose="05000000000000000000" pitchFamily="2" charset="2"/>
                        <a:buNone/>
                        <a:tabLst>
                          <a:tab pos="114300" algn="l"/>
                        </a:tabLst>
                      </a:pPr>
                      <a:r>
                        <a:rPr lang="fr-CA" sz="1100" kern="1200" noProof="0">
                          <a:solidFill>
                            <a:schemeClr val="dk1"/>
                          </a:solidFill>
                          <a:effectLst/>
                          <a:latin typeface="+mn-lt"/>
                          <a:ea typeface="+mn-ea"/>
                          <a:cs typeface="+mn-cs"/>
                        </a:rPr>
                        <a:t>Réutiliser les actifs des données existants lorsque cela est permis et acquérir de nouvelles données seulement si cela est nécessaire</a:t>
                      </a:r>
                      <a:endParaRPr lang="fr-CA" sz="1100" kern="1200" noProof="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lvl="1" indent="0">
                        <a:buFont typeface="Wingdings" panose="05000000000000000000" pitchFamily="2" charset="2"/>
                        <a:buNone/>
                      </a:pPr>
                      <a:r>
                        <a:rPr lang="fr-CA" sz="1100" noProof="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712557">
                <a:tc>
                  <a:txBody>
                    <a:bodyPr/>
                    <a:lstStyle/>
                    <a:p>
                      <a:pPr marL="0" indent="0">
                        <a:buFont typeface="Wingdings" panose="05000000000000000000" pitchFamily="2" charset="2"/>
                        <a:buNone/>
                      </a:pPr>
                      <a:r>
                        <a:rPr lang="fr-CA" sz="1100" kern="1200" noProof="0">
                          <a:solidFill>
                            <a:schemeClr val="dk1"/>
                          </a:solidFill>
                          <a:effectLst/>
                          <a:latin typeface="+mn-lt"/>
                          <a:ea typeface="+mn-ea"/>
                          <a:cs typeface="+mn-cs"/>
                        </a:rPr>
                        <a:t>Veiller à ce que les données recueillies, y compris celles provenant des sources tierces, soient de grande qualité</a:t>
                      </a:r>
                      <a:endParaRPr lang="fr-CA" sz="1100" kern="1200" noProof="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lvl="1" indent="0">
                        <a:buFont typeface="Wingdings" panose="05000000000000000000" pitchFamily="2" charset="2"/>
                        <a:buNone/>
                      </a:pPr>
                      <a:r>
                        <a:rPr lang="fr-CA" sz="1100" noProof="0"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pic>
        <p:nvPicPr>
          <p:cNvPr id="10" name="Picture 9">
            <a:extLst>
              <a:ext uri="{FF2B5EF4-FFF2-40B4-BE49-F238E27FC236}">
                <a16:creationId xmlns:a16="http://schemas.microsoft.com/office/drawing/2014/main" id="{B4C359E2-BCA0-449D-95E2-CCEA19C98AFD}"/>
              </a:ext>
              <a:ext uri="{C183D7F6-B498-43B3-948B-1728B52AA6E4}">
                <adec:decorative xmlns:adec="http://schemas.microsoft.com/office/drawing/2017/decorative" val="1"/>
              </a:ext>
            </a:extLst>
          </p:cNvPr>
          <p:cNvPicPr>
            <a:picLocks noChangeAspect="1"/>
          </p:cNvPicPr>
          <p:nvPr>
            <p:custDataLst>
              <p:tags r:id="rId1"/>
            </p:custDataLst>
          </p:nvPr>
        </p:nvPicPr>
        <p:blipFill>
          <a:blip r:embed="rId4"/>
          <a:stretch>
            <a:fillRect/>
          </a:stretch>
        </p:blipFill>
        <p:spPr>
          <a:xfrm>
            <a:off x="6708068" y="224644"/>
            <a:ext cx="623496" cy="439192"/>
          </a:xfrm>
          <a:prstGeom prst="rect">
            <a:avLst/>
          </a:prstGeom>
        </p:spPr>
      </p:pic>
      <p:sp>
        <p:nvSpPr>
          <p:cNvPr id="3" name="Slide Number Placeholder 2">
            <a:extLst>
              <a:ext uri="{FF2B5EF4-FFF2-40B4-BE49-F238E27FC236}">
                <a16:creationId xmlns:a16="http://schemas.microsoft.com/office/drawing/2014/main" id="{7233AA70-57C3-AED4-1E77-7A52DC87A870}"/>
              </a:ext>
            </a:extLst>
          </p:cNvPr>
          <p:cNvSpPr>
            <a:spLocks noGrp="1"/>
          </p:cNvSpPr>
          <p:nvPr>
            <p:ph type="sldNum" sz="quarter" idx="12"/>
          </p:nvPr>
        </p:nvSpPr>
        <p:spPr/>
        <p:txBody>
          <a:bodyPr/>
          <a:lstStyle/>
          <a:p>
            <a:fld id="{32D4B517-E49B-41B6-9DBC-23634E0F1CDC}" type="slidenum">
              <a:rPr lang="en-CA" smtClean="0"/>
              <a:pPr/>
              <a:t>16</a:t>
            </a:fld>
            <a:endParaRPr lang="en-CA" dirty="0"/>
          </a:p>
        </p:txBody>
      </p:sp>
    </p:spTree>
    <p:extLst>
      <p:ext uri="{BB962C8B-B14F-4D97-AF65-F5344CB8AC3E}">
        <p14:creationId xmlns:p14="http://schemas.microsoft.com/office/powerpoint/2010/main" val="455846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3">
            <a:extLst>
              <a:ext uri="{FF2B5EF4-FFF2-40B4-BE49-F238E27FC236}">
                <a16:creationId xmlns:a16="http://schemas.microsoft.com/office/drawing/2014/main" id="{121AFA60-BD73-4ABB-8C2B-29367FAE5EB0}"/>
              </a:ext>
            </a:extLst>
          </p:cNvPr>
          <p:cNvSpPr>
            <a:spLocks noGrp="1"/>
          </p:cNvSpPr>
          <p:nvPr>
            <p:ph type="title"/>
          </p:nvPr>
        </p:nvSpPr>
        <p:spPr>
          <a:xfrm>
            <a:off x="457200" y="17191"/>
            <a:ext cx="5434013" cy="879475"/>
          </a:xfrm>
        </p:spPr>
        <p:txBody>
          <a:bodyPr>
            <a:normAutofit/>
          </a:bodyPr>
          <a:lstStyle/>
          <a:p>
            <a:r>
              <a:rPr lang="fr-CA" sz="2000" b="1" dirty="0">
                <a:solidFill>
                  <a:schemeClr val="tx1">
                    <a:lumMod val="65000"/>
                    <a:lumOff val="35000"/>
                  </a:schemeClr>
                </a:solidFill>
              </a:rPr>
              <a:t>Annexe 1 : Cadre de l’AI du GC</a:t>
            </a:r>
            <a:br>
              <a:rPr lang="fr-CA" sz="2000" b="1" dirty="0">
                <a:solidFill>
                  <a:schemeClr val="tx1">
                    <a:lumMod val="65000"/>
                    <a:lumOff val="35000"/>
                  </a:schemeClr>
                </a:solidFill>
              </a:rPr>
            </a:br>
            <a:r>
              <a:rPr lang="fr-CA" sz="2000" dirty="0">
                <a:solidFill>
                  <a:schemeClr val="tx2"/>
                </a:solidFill>
              </a:rPr>
              <a:t>Architecture de l’information – suite 1</a:t>
            </a:r>
            <a:endParaRPr lang="fr-CA" sz="2000" dirty="0"/>
          </a:p>
        </p:txBody>
      </p:sp>
      <p:pic>
        <p:nvPicPr>
          <p:cNvPr id="11" name="Picture 10">
            <a:extLst>
              <a:ext uri="{C183D7F6-B498-43B3-948B-1728B52AA6E4}">
                <adec:decorative xmlns:adec="http://schemas.microsoft.com/office/drawing/2017/decorative" val="1"/>
              </a:ext>
            </a:extLst>
          </p:cNvPr>
          <p:cNvPicPr>
            <a:picLocks noChangeAspect="1"/>
          </p:cNvPicPr>
          <p:nvPr>
            <p:custDataLst>
              <p:tags r:id="rId1"/>
            </p:custDataLst>
          </p:nvPr>
        </p:nvPicPr>
        <p:blipFill>
          <a:blip r:embed="rId4"/>
          <a:stretch>
            <a:fillRect/>
          </a:stretch>
        </p:blipFill>
        <p:spPr>
          <a:xfrm>
            <a:off x="6708068" y="224644"/>
            <a:ext cx="623496" cy="439192"/>
          </a:xfrm>
          <a:prstGeom prst="rect">
            <a:avLst/>
          </a:prstGeom>
        </p:spPr>
      </p:pic>
      <p:graphicFrame>
        <p:nvGraphicFramePr>
          <p:cNvPr id="8" name="Table 2">
            <a:extLst>
              <a:ext uri="{FF2B5EF4-FFF2-40B4-BE49-F238E27FC236}">
                <a16:creationId xmlns:a16="http://schemas.microsoft.com/office/drawing/2014/main" id="{302B7242-2300-4CC5-9EA6-A5EBE6695E50}"/>
              </a:ext>
            </a:extLst>
          </p:cNvPr>
          <p:cNvGraphicFramePr>
            <a:graphicFrameLocks noGrp="1"/>
          </p:cNvGraphicFramePr>
          <p:nvPr>
            <p:extLst>
              <p:ext uri="{D42A27DB-BD31-4B8C-83A1-F6EECF244321}">
                <p14:modId xmlns:p14="http://schemas.microsoft.com/office/powerpoint/2010/main" val="3116123271"/>
              </p:ext>
            </p:extLst>
          </p:nvPr>
        </p:nvGraphicFramePr>
        <p:xfrm>
          <a:off x="457199" y="1017240"/>
          <a:ext cx="11220446" cy="5256032"/>
        </p:xfrm>
        <a:graphic>
          <a:graphicData uri="http://schemas.openxmlformats.org/drawingml/2006/table">
            <a:tbl>
              <a:tblPr firstRow="1">
                <a:tableStyleId>{5C22544A-7EE6-4342-B048-85BDC9FD1C3A}</a:tableStyleId>
              </a:tblPr>
              <a:tblGrid>
                <a:gridCol w="6106853">
                  <a:extLst>
                    <a:ext uri="{9D8B030D-6E8A-4147-A177-3AD203B41FA5}">
                      <a16:colId xmlns:a16="http://schemas.microsoft.com/office/drawing/2014/main" val="20000"/>
                    </a:ext>
                  </a:extLst>
                </a:gridCol>
                <a:gridCol w="5113593">
                  <a:extLst>
                    <a:ext uri="{9D8B030D-6E8A-4147-A177-3AD203B41FA5}">
                      <a16:colId xmlns:a16="http://schemas.microsoft.com/office/drawing/2014/main" val="20001"/>
                    </a:ext>
                  </a:extLst>
                </a:gridCol>
              </a:tblGrid>
              <a:tr h="287524">
                <a:tc>
                  <a:txBody>
                    <a:bodyPr/>
                    <a:lstStyle/>
                    <a:p>
                      <a:pPr marL="19628">
                        <a:tabLst>
                          <a:tab pos="228600" algn="l"/>
                        </a:tabLst>
                      </a:pPr>
                      <a:r>
                        <a:rPr lang="fr-CA" sz="1200" b="1" kern="1200" noProof="0">
                          <a:solidFill>
                            <a:schemeClr val="lt1"/>
                          </a:solidFill>
                          <a:effectLst/>
                          <a:latin typeface="+mn-lt"/>
                          <a:ea typeface="+mn-ea"/>
                          <a:cs typeface="+mn-cs"/>
                        </a:rPr>
                        <a:t>Gérer et réutiliser les données de manière stratégique et responsable</a:t>
                      </a:r>
                      <a:endParaRPr lang="fr-CA" sz="1200" b="1" kern="1200" noProof="0">
                        <a:solidFill>
                          <a:schemeClr val="bg1"/>
                        </a:solidFill>
                        <a:latin typeface="+mn-lt"/>
                        <a:ea typeface="+mn-ea"/>
                        <a:cs typeface="Calibri"/>
                      </a:endParaRPr>
                    </a:p>
                  </a:txBody>
                  <a:tcPr>
                    <a:lnB w="12700" cap="flat" cmpd="sng" algn="ctr">
                      <a:solidFill>
                        <a:schemeClr val="bg1">
                          <a:lumMod val="85000"/>
                        </a:schemeClr>
                      </a:solidFill>
                      <a:prstDash val="solid"/>
                      <a:round/>
                      <a:headEnd type="none" w="med" len="med"/>
                      <a:tailEnd type="none" w="med" len="med"/>
                    </a:lnB>
                  </a:tcPr>
                </a:tc>
                <a:tc>
                  <a:txBody>
                    <a:bodyPr/>
                    <a:lstStyle/>
                    <a:p>
                      <a:pPr marL="7470" marR="0" lvl="0" indent="0" algn="l" defTabSz="914400" rtl="0" eaLnBrk="1" fontAlgn="auto" latinLnBrk="0" hangingPunct="1">
                        <a:lnSpc>
                          <a:spcPct val="100000"/>
                        </a:lnSpc>
                        <a:spcBef>
                          <a:spcPts val="0"/>
                        </a:spcBef>
                        <a:spcAft>
                          <a:spcPts val="0"/>
                        </a:spcAft>
                        <a:buClrTx/>
                        <a:buSzTx/>
                        <a:buFontTx/>
                        <a:buNone/>
                        <a:tabLst/>
                        <a:defRPr/>
                      </a:pPr>
                      <a:r>
                        <a:rPr lang="fr-CA" sz="1200" b="1" kern="1200" noProof="0" dirty="0">
                          <a:solidFill>
                            <a:schemeClr val="lt1"/>
                          </a:solidFill>
                          <a:effectLst/>
                          <a:latin typeface="+mn-lt"/>
                          <a:ea typeface="+mn-ea"/>
                          <a:cs typeface="+mn-cs"/>
                        </a:rPr>
                        <a:t>COMMENT procédera-t-on?</a:t>
                      </a:r>
                      <a:endParaRPr lang="fr-CA" sz="1200" b="1" spc="-3" noProof="0" dirty="0">
                        <a:solidFill>
                          <a:schemeClr val="bg1"/>
                        </a:solidFill>
                        <a:cs typeface="Calibri"/>
                      </a:endParaRPr>
                    </a:p>
                  </a:txBody>
                  <a:tcPr>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0"/>
                  </a:ext>
                </a:extLst>
              </a:tr>
              <a:tr h="288005">
                <a:tc>
                  <a:txBody>
                    <a:bodyPr/>
                    <a:lstStyle/>
                    <a:p>
                      <a:pPr marL="0" lvl="1" indent="0">
                        <a:buFont typeface="Wingdings" panose="05000000000000000000" pitchFamily="2" charset="2"/>
                        <a:buNone/>
                        <a:tabLst>
                          <a:tab pos="114300" algn="l"/>
                        </a:tabLst>
                      </a:pPr>
                      <a:r>
                        <a:rPr lang="fr-CA" sz="1050" kern="1200" noProof="0">
                          <a:solidFill>
                            <a:schemeClr val="dk1"/>
                          </a:solidFill>
                          <a:effectLst/>
                          <a:latin typeface="+mn-lt"/>
                          <a:ea typeface="+mn-ea"/>
                          <a:cs typeface="+mn-cs"/>
                        </a:rPr>
                        <a:t>Définir et établir clairement les rôles, les responsabilités et la responsabilisation en matière de gestion des données</a:t>
                      </a:r>
                      <a:endParaRPr lang="fr-CA" sz="1050" kern="1200" noProof="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2988" lvl="1" indent="0">
                        <a:buFont typeface="Wingdings" panose="05000000000000000000" pitchFamily="2" charset="2"/>
                        <a:buNone/>
                      </a:pPr>
                      <a:r>
                        <a:rPr lang="fr-CA" sz="1050" noProof="0"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88005">
                <a:tc>
                  <a:txBody>
                    <a:bodyPr/>
                    <a:lstStyle/>
                    <a:p>
                      <a:pPr marL="0" lvl="1" indent="0">
                        <a:buFont typeface="Wingdings" panose="05000000000000000000" pitchFamily="2" charset="2"/>
                        <a:buNone/>
                        <a:tabLst>
                          <a:tab pos="114300" algn="l"/>
                        </a:tabLst>
                      </a:pPr>
                      <a:r>
                        <a:rPr lang="fr-CA" sz="1050" kern="1200" noProof="0">
                          <a:solidFill>
                            <a:schemeClr val="dk1"/>
                          </a:solidFill>
                          <a:effectLst/>
                          <a:latin typeface="+mn-lt"/>
                          <a:ea typeface="+mn-ea"/>
                          <a:cs typeface="+mn-cs"/>
                        </a:rPr>
                        <a:t>Identifier et documenter la lignée des actifs de données</a:t>
                      </a:r>
                      <a:endParaRPr lang="fr-CA" sz="1050" kern="1200" noProof="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lvl="0" indent="0" algn="l" defTabSz="914400" rtl="0" eaLnBrk="1" latinLnBrk="0" hangingPunct="1">
                        <a:buFont typeface="Wingdings" panose="05000000000000000000" pitchFamily="2" charset="2"/>
                        <a:buNone/>
                        <a:tabLst/>
                      </a:pPr>
                      <a:r>
                        <a:rPr lang="fr-CA" sz="1050" kern="1200" noProof="0" dirty="0">
                          <a:solidFill>
                            <a:prstClr val="black"/>
                          </a:solidFill>
                          <a:latin typeface="+mn-lt"/>
                          <a:ea typeface="+mn-ea"/>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68008">
                <a:tc>
                  <a:txBody>
                    <a:bodyPr/>
                    <a:lstStyle/>
                    <a:p>
                      <a:pPr marL="0" lvl="1" indent="0">
                        <a:buFont typeface="Wingdings" panose="05000000000000000000" pitchFamily="2" charset="2"/>
                        <a:buNone/>
                        <a:tabLst>
                          <a:tab pos="114300" algn="l"/>
                        </a:tabLst>
                      </a:pPr>
                      <a:r>
                        <a:rPr lang="fr-CA" sz="1050" kern="1200" noProof="0" dirty="0">
                          <a:solidFill>
                            <a:schemeClr val="dk1"/>
                          </a:solidFill>
                          <a:effectLst/>
                          <a:latin typeface="+mn-lt"/>
                          <a:ea typeface="+mn-ea"/>
                          <a:cs typeface="+mn-cs"/>
                        </a:rPr>
                        <a:t>Définir les calendriers de conservation et d’élimination conformément à la valeur opérationnelle ainsi qu’aux politiques et aux lois applicables en matière de protection des renseignements personnels et de sécurité</a:t>
                      </a:r>
                      <a:endParaRPr lang="fr-CA" sz="1050" kern="1200" noProof="0" dirty="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2988" lvl="1" indent="0">
                        <a:buFont typeface="Wingdings" panose="05000000000000000000" pitchFamily="2" charset="2"/>
                        <a:buNone/>
                      </a:pPr>
                      <a:r>
                        <a:rPr lang="fr-CA" sz="1050" noProof="0"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468008">
                <a:tc>
                  <a:txBody>
                    <a:bodyPr/>
                    <a:lstStyle/>
                    <a:p>
                      <a:pPr marL="0" lvl="1" indent="0">
                        <a:buFont typeface="Wingdings" panose="05000000000000000000" pitchFamily="2" charset="2"/>
                        <a:buNone/>
                        <a:tabLst>
                          <a:tab pos="114300" algn="l"/>
                        </a:tabLst>
                      </a:pPr>
                      <a:r>
                        <a:rPr lang="fr-CA" sz="1050" kern="1200" noProof="0" dirty="0">
                          <a:solidFill>
                            <a:schemeClr val="dk1"/>
                          </a:solidFill>
                          <a:effectLst/>
                          <a:latin typeface="+mn-lt"/>
                          <a:ea typeface="+mn-ea"/>
                          <a:cs typeface="+mn-cs"/>
                        </a:rPr>
                        <a:t>Définir les calendriers de conservation et d’élimination conformément à la valeur opérationnelle ainsi qu’aux politiques et aux lois applicables en matière de protection des renseignements personnels et de sécurité</a:t>
                      </a:r>
                      <a:endParaRPr lang="fr-CA" sz="1050" kern="1200" noProof="0" dirty="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2988" lvl="1" indent="0">
                        <a:buFont typeface="Wingdings" panose="05000000000000000000" pitchFamily="2" charset="2"/>
                        <a:buNone/>
                      </a:pPr>
                      <a:r>
                        <a:rPr lang="fr-CA" sz="1050" noProof="0"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713799">
                <a:tc>
                  <a:txBody>
                    <a:bodyPr/>
                    <a:lstStyle/>
                    <a:p>
                      <a:pPr marL="0" lvl="1" indent="0">
                        <a:buFont typeface="Wingdings" panose="05000000000000000000" pitchFamily="2" charset="2"/>
                        <a:buNone/>
                        <a:tabLst>
                          <a:tab pos="114300" algn="l"/>
                        </a:tabLst>
                      </a:pPr>
                      <a:r>
                        <a:rPr lang="fr-CA" sz="1050" kern="1200" noProof="0">
                          <a:solidFill>
                            <a:schemeClr val="dk1"/>
                          </a:solidFill>
                          <a:effectLst/>
                          <a:latin typeface="+mn-lt"/>
                          <a:ea typeface="+mn-ea"/>
                          <a:cs typeface="+mn-cs"/>
                        </a:rPr>
                        <a:t>Veiller à ce que les données soient gérées pour permettre, dans la mesure du possible, leurs interopérabilité, réutilisation et partage au sein des ministères et avec d’autres ministères à l’échelle du gouvernement afin d’éviter les répétitions et maximiser l’utilité, tout en respectant les exigences en matière de sécurité et de protection des renseignements personnels</a:t>
                      </a:r>
                      <a:endParaRPr lang="fr-CA" sz="1050" kern="1200" noProof="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2988" lvl="1" indent="0">
                        <a:buFont typeface="Wingdings" panose="05000000000000000000" pitchFamily="2" charset="2"/>
                        <a:buNone/>
                      </a:pPr>
                      <a:r>
                        <a:rPr lang="fr-CA" sz="1050" noProof="0"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468008">
                <a:tc>
                  <a:txBody>
                    <a:bodyPr/>
                    <a:lstStyle/>
                    <a:p>
                      <a:pPr marL="0" lvl="1" indent="0">
                        <a:buFont typeface="Wingdings" panose="05000000000000000000" pitchFamily="2" charset="2"/>
                        <a:buNone/>
                        <a:tabLst>
                          <a:tab pos="114300" algn="l"/>
                        </a:tabLst>
                      </a:pPr>
                      <a:r>
                        <a:rPr lang="fr-CA" sz="1050" kern="1200" noProof="0">
                          <a:solidFill>
                            <a:schemeClr val="dk1"/>
                          </a:solidFill>
                          <a:effectLst/>
                          <a:latin typeface="+mn-lt"/>
                          <a:ea typeface="+mn-ea"/>
                          <a:cs typeface="+mn-cs"/>
                        </a:rPr>
                        <a:t>Contribuer à la taxonomie et aux structures de classification des données d’entreprise et internationales afin de gérer, stocker, chercher et récupérer les données.</a:t>
                      </a:r>
                      <a:endParaRPr lang="fr-CA" sz="1050" kern="1200" noProof="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2988" lvl="1" indent="0">
                        <a:buFont typeface="Wingdings" panose="05000000000000000000" pitchFamily="2" charset="2"/>
                        <a:buNone/>
                      </a:pPr>
                      <a:endParaRPr lang="fr-CA" sz="1050" noProof="0"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08131454"/>
                  </a:ext>
                </a:extLst>
              </a:tr>
              <a:tr h="306829">
                <a:tc>
                  <a:txBody>
                    <a:bodyPr/>
                    <a:lstStyle/>
                    <a:p>
                      <a:pPr marL="114300" indent="-114300">
                        <a:tabLst>
                          <a:tab pos="114300" algn="l"/>
                        </a:tabLst>
                      </a:pPr>
                      <a:r>
                        <a:rPr lang="fr-CA" sz="1200" b="1" kern="1200" noProof="0" dirty="0">
                          <a:solidFill>
                            <a:schemeClr val="lt1"/>
                          </a:solidFill>
                          <a:effectLst/>
                          <a:latin typeface="+mn-lt"/>
                          <a:ea typeface="+mn-ea"/>
                          <a:cs typeface="+mn-cs"/>
                        </a:rPr>
                        <a:t>Utiliser et partager ouvertement les données de manière éthique et sécuritaire</a:t>
                      </a:r>
                      <a:endParaRPr lang="fr-CA" sz="1200" b="1" kern="1200" noProof="0" dirty="0">
                        <a:solidFill>
                          <a:schemeClr val="bg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1"/>
                    </a:solidFill>
                  </a:tcPr>
                </a:tc>
                <a:tc>
                  <a:txBody>
                    <a:bodyPr/>
                    <a:lstStyle/>
                    <a:p>
                      <a:pPr marL="7470" marR="0" lvl="0" indent="0" algn="l" defTabSz="914400" rtl="0" eaLnBrk="1" fontAlgn="auto" latinLnBrk="0" hangingPunct="1">
                        <a:lnSpc>
                          <a:spcPct val="100000"/>
                        </a:lnSpc>
                        <a:spcBef>
                          <a:spcPts val="0"/>
                        </a:spcBef>
                        <a:spcAft>
                          <a:spcPts val="0"/>
                        </a:spcAft>
                        <a:buClrTx/>
                        <a:buSzTx/>
                        <a:buFontTx/>
                        <a:buNone/>
                        <a:tabLst/>
                        <a:defRPr/>
                      </a:pPr>
                      <a:r>
                        <a:rPr lang="fr-CA" sz="1200" b="1" kern="1200" noProof="0" dirty="0">
                          <a:solidFill>
                            <a:schemeClr val="lt1"/>
                          </a:solidFill>
                          <a:effectLst/>
                          <a:latin typeface="+mn-lt"/>
                          <a:ea typeface="+mn-ea"/>
                          <a:cs typeface="+mn-cs"/>
                        </a:rPr>
                        <a:t>COMMENT procédera-t-on?</a:t>
                      </a:r>
                      <a:endParaRPr lang="fr-CA" sz="1200" b="1" spc="-3" noProof="0" dirty="0">
                        <a:solidFill>
                          <a:schemeClr val="bg1"/>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1853801275"/>
                  </a:ext>
                </a:extLst>
              </a:tr>
              <a:tr h="710570">
                <a:tc>
                  <a:txBody>
                    <a:bodyPr/>
                    <a:lstStyle/>
                    <a:p>
                      <a:pPr marL="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tab pos="114300" algn="l"/>
                        </a:tabLst>
                        <a:defRPr/>
                      </a:pPr>
                      <a:r>
                        <a:rPr lang="fr-CA" sz="1050" kern="1200" noProof="0">
                          <a:solidFill>
                            <a:schemeClr val="dk1"/>
                          </a:solidFill>
                          <a:effectLst/>
                          <a:latin typeface="+mn-lt"/>
                          <a:ea typeface="+mn-ea"/>
                          <a:cs typeface="+mn-cs"/>
                        </a:rPr>
                        <a:t>Partager les données de façon ouverte et par défaut conformément à la Directive sur le gouvernement ouvert et les normes numériques, tout en respectant les exigences en matière de sécurité et de protection des renseignements personnels. Les données partagées doivent respecter les normes organisationnelles et internationales existantes, notamment en matière de qualité et d’éthique des données</a:t>
                      </a:r>
                      <a:endParaRPr lang="fr-CA" sz="1050" kern="1200" noProof="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lvl="1" indent="0">
                        <a:buFont typeface="Wingdings" panose="05000000000000000000" pitchFamily="2" charset="2"/>
                        <a:buNone/>
                      </a:pPr>
                      <a:r>
                        <a:rPr lang="fr-CA" sz="1050" noProof="0"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129921329"/>
                  </a:ext>
                </a:extLst>
              </a:tr>
              <a:tr h="627122">
                <a:tc>
                  <a:txBody>
                    <a:bodyPr/>
                    <a:lstStyle/>
                    <a:p>
                      <a:pPr marL="0" lvl="1" indent="0">
                        <a:buFont typeface="Wingdings" panose="05000000000000000000" pitchFamily="2" charset="2"/>
                        <a:buNone/>
                      </a:pPr>
                      <a:r>
                        <a:rPr lang="fr-CA" sz="1050" kern="1200" noProof="0">
                          <a:solidFill>
                            <a:schemeClr val="dk1"/>
                          </a:solidFill>
                          <a:effectLst/>
                          <a:latin typeface="+mn-lt"/>
                          <a:ea typeface="+mn-ea"/>
                          <a:cs typeface="+mn-cs"/>
                        </a:rPr>
                        <a:t>Veiller à ce que le formatage des données soit conforme aux normes institutionnelles et internationales e matière d’interopérabilité. Quand aucune norme n’existe, élaborer des normes de données ouvertes avec des experts clés en la matière</a:t>
                      </a:r>
                      <a:endParaRPr lang="fr-CA" sz="1050" kern="1200" noProof="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lvl="1" indent="0">
                        <a:buFont typeface="Wingdings" panose="05000000000000000000" pitchFamily="2" charset="2"/>
                        <a:buNone/>
                      </a:pPr>
                      <a:r>
                        <a:rPr lang="fr-CA" sz="1050" noProof="0"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185155451"/>
                  </a:ext>
                </a:extLst>
              </a:tr>
              <a:tr h="468008">
                <a:tc>
                  <a:txBody>
                    <a:bodyPr/>
                    <a:lstStyle/>
                    <a:p>
                      <a:pPr marL="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fr-CA" sz="1050" kern="1200" noProof="0">
                          <a:solidFill>
                            <a:schemeClr val="dk1"/>
                          </a:solidFill>
                          <a:effectLst/>
                          <a:latin typeface="+mn-lt"/>
                          <a:ea typeface="+mn-ea"/>
                          <a:cs typeface="+mn-cs"/>
                        </a:rPr>
                        <a:t>S’assurer que les données combinées ne comportent pas de risque d’identification ou de réidentification de renseignements sensibles ou personnels.</a:t>
                      </a:r>
                      <a:endParaRPr lang="fr-CA" sz="1050" kern="1200" noProof="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lvl="1" indent="0">
                        <a:buFont typeface="Wingdings" panose="05000000000000000000" pitchFamily="2" charset="2"/>
                        <a:buNone/>
                      </a:pPr>
                      <a:r>
                        <a:rPr lang="fr-CA" sz="1050" noProof="0"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836257283"/>
                  </a:ext>
                </a:extLst>
              </a:tr>
            </a:tbl>
          </a:graphicData>
        </a:graphic>
      </p:graphicFrame>
      <p:sp>
        <p:nvSpPr>
          <p:cNvPr id="3" name="Slide Number Placeholder 2">
            <a:extLst>
              <a:ext uri="{FF2B5EF4-FFF2-40B4-BE49-F238E27FC236}">
                <a16:creationId xmlns:a16="http://schemas.microsoft.com/office/drawing/2014/main" id="{05BF17E5-EC70-4541-4B57-CA0F721B6343}"/>
              </a:ext>
            </a:extLst>
          </p:cNvPr>
          <p:cNvSpPr>
            <a:spLocks noGrp="1"/>
          </p:cNvSpPr>
          <p:nvPr>
            <p:ph type="sldNum" sz="quarter" idx="12"/>
          </p:nvPr>
        </p:nvSpPr>
        <p:spPr/>
        <p:txBody>
          <a:bodyPr/>
          <a:lstStyle/>
          <a:p>
            <a:fld id="{32D4B517-E49B-41B6-9DBC-23634E0F1CDC}" type="slidenum">
              <a:rPr lang="en-CA" smtClean="0"/>
              <a:pPr/>
              <a:t>17</a:t>
            </a:fld>
            <a:endParaRPr lang="en-CA" dirty="0"/>
          </a:p>
        </p:txBody>
      </p:sp>
    </p:spTree>
    <p:extLst>
      <p:ext uri="{BB962C8B-B14F-4D97-AF65-F5344CB8AC3E}">
        <p14:creationId xmlns:p14="http://schemas.microsoft.com/office/powerpoint/2010/main" val="28361951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3">
            <a:extLst>
              <a:ext uri="{FF2B5EF4-FFF2-40B4-BE49-F238E27FC236}">
                <a16:creationId xmlns:a16="http://schemas.microsoft.com/office/drawing/2014/main" id="{121AFA60-BD73-4ABB-8C2B-29367FAE5EB0}"/>
              </a:ext>
            </a:extLst>
          </p:cNvPr>
          <p:cNvSpPr>
            <a:spLocks noGrp="1"/>
          </p:cNvSpPr>
          <p:nvPr>
            <p:ph type="title"/>
          </p:nvPr>
        </p:nvSpPr>
        <p:spPr>
          <a:xfrm>
            <a:off x="457200" y="17191"/>
            <a:ext cx="5434013" cy="879475"/>
          </a:xfrm>
        </p:spPr>
        <p:txBody>
          <a:bodyPr>
            <a:normAutofit/>
          </a:bodyPr>
          <a:lstStyle/>
          <a:p>
            <a:r>
              <a:rPr lang="fr-CA" sz="2000" b="1" dirty="0">
                <a:solidFill>
                  <a:schemeClr val="tx1">
                    <a:lumMod val="65000"/>
                    <a:lumOff val="35000"/>
                  </a:schemeClr>
                </a:solidFill>
              </a:rPr>
              <a:t>Annexe 1 : Cadre de l’AI du GC</a:t>
            </a:r>
            <a:br>
              <a:rPr lang="fr-CA" sz="2000" b="1" dirty="0">
                <a:solidFill>
                  <a:schemeClr val="tx1">
                    <a:lumMod val="65000"/>
                    <a:lumOff val="35000"/>
                  </a:schemeClr>
                </a:solidFill>
              </a:rPr>
            </a:br>
            <a:r>
              <a:rPr lang="fr-CA" sz="2000" dirty="0">
                <a:solidFill>
                  <a:schemeClr val="tx2"/>
                </a:solidFill>
              </a:rPr>
              <a:t>Architecture de l’information – suite 2</a:t>
            </a:r>
            <a:endParaRPr lang="fr-CA" sz="2000" dirty="0"/>
          </a:p>
        </p:txBody>
      </p:sp>
      <p:graphicFrame>
        <p:nvGraphicFramePr>
          <p:cNvPr id="8" name="Table 2">
            <a:extLst>
              <a:ext uri="{FF2B5EF4-FFF2-40B4-BE49-F238E27FC236}">
                <a16:creationId xmlns:a16="http://schemas.microsoft.com/office/drawing/2014/main" id="{302B7242-2300-4CC5-9EA6-A5EBE6695E50}"/>
              </a:ext>
            </a:extLst>
          </p:cNvPr>
          <p:cNvGraphicFramePr>
            <a:graphicFrameLocks noGrp="1"/>
          </p:cNvGraphicFramePr>
          <p:nvPr>
            <p:extLst>
              <p:ext uri="{D42A27DB-BD31-4B8C-83A1-F6EECF244321}">
                <p14:modId xmlns:p14="http://schemas.microsoft.com/office/powerpoint/2010/main" val="1815048371"/>
              </p:ext>
            </p:extLst>
          </p:nvPr>
        </p:nvGraphicFramePr>
        <p:xfrm>
          <a:off x="457199" y="998046"/>
          <a:ext cx="11197989" cy="5295111"/>
        </p:xfrm>
        <a:graphic>
          <a:graphicData uri="http://schemas.openxmlformats.org/drawingml/2006/table">
            <a:tbl>
              <a:tblPr firstRow="1">
                <a:tableStyleId>{5C22544A-7EE6-4342-B048-85BDC9FD1C3A}</a:tableStyleId>
              </a:tblPr>
              <a:tblGrid>
                <a:gridCol w="6214865">
                  <a:extLst>
                    <a:ext uri="{9D8B030D-6E8A-4147-A177-3AD203B41FA5}">
                      <a16:colId xmlns:a16="http://schemas.microsoft.com/office/drawing/2014/main" val="20000"/>
                    </a:ext>
                  </a:extLst>
                </a:gridCol>
                <a:gridCol w="4983124">
                  <a:extLst>
                    <a:ext uri="{9D8B030D-6E8A-4147-A177-3AD203B41FA5}">
                      <a16:colId xmlns:a16="http://schemas.microsoft.com/office/drawing/2014/main" val="20001"/>
                    </a:ext>
                  </a:extLst>
                </a:gridCol>
              </a:tblGrid>
              <a:tr h="484264">
                <a:tc>
                  <a:txBody>
                    <a:bodyPr/>
                    <a:lstStyle/>
                    <a:p>
                      <a:pPr marL="19628">
                        <a:tabLst>
                          <a:tab pos="228600" algn="l"/>
                        </a:tabLst>
                      </a:pPr>
                      <a:r>
                        <a:rPr lang="fr-CA" sz="1200" b="1" kern="1200" noProof="0" dirty="0">
                          <a:solidFill>
                            <a:schemeClr val="lt1"/>
                          </a:solidFill>
                          <a:effectLst/>
                          <a:latin typeface="+mn-lt"/>
                          <a:ea typeface="+mn-ea"/>
                          <a:cs typeface="+mn-cs"/>
                        </a:rPr>
                        <a:t>Concevoir en tenant compte de la protection des renseignements personnels lors de la collecte, de l’utilisation et de la gestion des renseignements personnels</a:t>
                      </a:r>
                      <a:endParaRPr lang="fr-CA" sz="1200" b="1" kern="1200" noProof="0" dirty="0">
                        <a:solidFill>
                          <a:schemeClr val="bg1"/>
                        </a:solidFill>
                        <a:latin typeface="+mn-lt"/>
                        <a:ea typeface="+mn-ea"/>
                        <a:cs typeface="Calibri"/>
                      </a:endParaRPr>
                    </a:p>
                  </a:txBody>
                  <a:tcPr>
                    <a:lnB w="12700" cap="flat" cmpd="sng" algn="ctr">
                      <a:solidFill>
                        <a:schemeClr val="bg1">
                          <a:lumMod val="85000"/>
                        </a:schemeClr>
                      </a:solidFill>
                      <a:prstDash val="solid"/>
                      <a:round/>
                      <a:headEnd type="none" w="med" len="med"/>
                      <a:tailEnd type="none" w="med" len="med"/>
                    </a:lnB>
                  </a:tcPr>
                </a:tc>
                <a:tc>
                  <a:txBody>
                    <a:bodyPr/>
                    <a:lstStyle/>
                    <a:p>
                      <a:pPr marL="7470" marR="0" lvl="0" indent="0" algn="l" defTabSz="914400" rtl="0" eaLnBrk="1" fontAlgn="auto" latinLnBrk="0" hangingPunct="1">
                        <a:lnSpc>
                          <a:spcPct val="100000"/>
                        </a:lnSpc>
                        <a:spcBef>
                          <a:spcPts val="0"/>
                        </a:spcBef>
                        <a:spcAft>
                          <a:spcPts val="0"/>
                        </a:spcAft>
                        <a:buClrTx/>
                        <a:buSzTx/>
                        <a:buFontTx/>
                        <a:buNone/>
                        <a:tabLst/>
                        <a:defRPr/>
                      </a:pPr>
                      <a:r>
                        <a:rPr lang="fr-CA" sz="1200" b="1" kern="1200" noProof="0">
                          <a:solidFill>
                            <a:schemeClr val="lt1"/>
                          </a:solidFill>
                          <a:effectLst/>
                          <a:latin typeface="+mn-lt"/>
                          <a:ea typeface="+mn-ea"/>
                          <a:cs typeface="+mn-cs"/>
                        </a:rPr>
                        <a:t>COMMENT procédera-t-on?</a:t>
                      </a:r>
                      <a:endParaRPr lang="fr-CA" sz="1200" b="1" spc="-3" noProof="0">
                        <a:solidFill>
                          <a:schemeClr val="bg1"/>
                        </a:solidFill>
                        <a:cs typeface="Calibri"/>
                      </a:endParaRPr>
                    </a:p>
                  </a:txBody>
                  <a:tcPr>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0"/>
                  </a:ext>
                </a:extLst>
              </a:tr>
              <a:tr h="571907">
                <a:tc>
                  <a:txBody>
                    <a:bodyPr/>
                    <a:lstStyle/>
                    <a:p>
                      <a:pPr marL="0" lvl="1" indent="0">
                        <a:buFont typeface="Wingdings" panose="05000000000000000000" pitchFamily="2" charset="2"/>
                        <a:buNone/>
                        <a:tabLst>
                          <a:tab pos="114300" algn="l"/>
                        </a:tabLst>
                      </a:pPr>
                      <a:r>
                        <a:rPr lang="fr-CA" sz="1050" kern="1200" noProof="0">
                          <a:solidFill>
                            <a:schemeClr val="dk1"/>
                          </a:solidFill>
                          <a:effectLst/>
                          <a:latin typeface="+mn-lt"/>
                          <a:ea typeface="+mn-ea"/>
                          <a:cs typeface="+mn-cs"/>
                        </a:rPr>
                        <a:t>Assurer l’harmonisation avec les directives du Bureau de l’accès à l’information et de la protection des renseignements personnels (AIPRP) approprié de l’établissement en ce qui concerne l’interprétation et l’application de la </a:t>
                      </a:r>
                      <a:r>
                        <a:rPr lang="fr-CA" sz="1050" i="1" kern="1200" noProof="0">
                          <a:solidFill>
                            <a:schemeClr val="dk1"/>
                          </a:solidFill>
                          <a:effectLst/>
                          <a:latin typeface="+mn-lt"/>
                          <a:ea typeface="+mn-ea"/>
                          <a:cs typeface="+mn-cs"/>
                        </a:rPr>
                        <a:t>Loi sur la protection des renseignements personnels</a:t>
                      </a:r>
                      <a:r>
                        <a:rPr lang="fr-CA" sz="1050" kern="1200" noProof="0">
                          <a:solidFill>
                            <a:schemeClr val="dk1"/>
                          </a:solidFill>
                          <a:effectLst/>
                          <a:latin typeface="+mn-lt"/>
                          <a:ea typeface="+mn-ea"/>
                          <a:cs typeface="+mn-cs"/>
                        </a:rPr>
                        <a:t> et des instruments de politique connexes</a:t>
                      </a:r>
                      <a:endParaRPr lang="fr-CA" sz="1050" kern="1200" noProof="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2988" lvl="1" indent="0">
                        <a:buFont typeface="Wingdings" panose="05000000000000000000" pitchFamily="2" charset="2"/>
                        <a:buNone/>
                      </a:pPr>
                      <a:r>
                        <a:rPr lang="fr-CA" sz="1050" noProof="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17401">
                <a:tc>
                  <a:txBody>
                    <a:bodyPr/>
                    <a:lstStyle/>
                    <a:p>
                      <a:pPr marL="0" lvl="1" indent="0">
                        <a:buFont typeface="Wingdings" panose="05000000000000000000" pitchFamily="2" charset="2"/>
                        <a:buNone/>
                        <a:tabLst>
                          <a:tab pos="114300" algn="l"/>
                        </a:tabLst>
                      </a:pPr>
                      <a:r>
                        <a:rPr lang="fr-CA" sz="1050" kern="1200" noProof="0">
                          <a:solidFill>
                            <a:schemeClr val="dk1"/>
                          </a:solidFill>
                          <a:effectLst/>
                          <a:latin typeface="+mn-lt"/>
                          <a:ea typeface="+mn-ea"/>
                          <a:cs typeface="+mn-cs"/>
                        </a:rPr>
                        <a:t>Évaluer les initiatives pour déterminer si les renseignements personnels seront recueillis, utilisés, communiqués, conservés, partagés et éliminés</a:t>
                      </a:r>
                      <a:endParaRPr lang="fr-CA" sz="1050" kern="1200" noProof="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lvl="0" indent="0" algn="l" defTabSz="914400" rtl="0" eaLnBrk="1" latinLnBrk="0" hangingPunct="1">
                        <a:buFont typeface="Wingdings" panose="05000000000000000000" pitchFamily="2" charset="2"/>
                        <a:buNone/>
                        <a:tabLst/>
                      </a:pPr>
                      <a:r>
                        <a:rPr lang="fr-CA" sz="1050" kern="1200" noProof="0">
                          <a:solidFill>
                            <a:prstClr val="black"/>
                          </a:solidFill>
                          <a:latin typeface="+mn-lt"/>
                          <a:ea typeface="+mn-ea"/>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94303">
                <a:tc>
                  <a:txBody>
                    <a:bodyPr/>
                    <a:lstStyle/>
                    <a:p>
                      <a:pPr marL="0" lvl="1" indent="0">
                        <a:buFont typeface="Wingdings" panose="05000000000000000000" pitchFamily="2" charset="2"/>
                        <a:buNone/>
                        <a:tabLst>
                          <a:tab pos="114300" algn="l"/>
                        </a:tabLst>
                      </a:pPr>
                      <a:r>
                        <a:rPr lang="fr-CA" sz="1050" kern="1200" noProof="0">
                          <a:solidFill>
                            <a:schemeClr val="dk1"/>
                          </a:solidFill>
                          <a:effectLst/>
                          <a:latin typeface="+mn-lt"/>
                          <a:ea typeface="+mn-ea"/>
                          <a:cs typeface="+mn-cs"/>
                        </a:rPr>
                        <a:t>Recueillir des renseignements personnels seulement s’ils ont un lien direct avec le fonctionnement des programmes ou des activités</a:t>
                      </a:r>
                      <a:endParaRPr lang="fr-CA" sz="1050" kern="1200" noProof="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2988" lvl="1" indent="0">
                        <a:buFont typeface="Wingdings" panose="05000000000000000000" pitchFamily="2" charset="2"/>
                        <a:buNone/>
                      </a:pPr>
                      <a:r>
                        <a:rPr lang="fr-CA" sz="1050" noProof="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70652">
                <a:tc>
                  <a:txBody>
                    <a:bodyPr/>
                    <a:lstStyle/>
                    <a:p>
                      <a:pPr marL="0" lvl="1" indent="0">
                        <a:buFont typeface="Wingdings" panose="05000000000000000000" pitchFamily="2" charset="2"/>
                        <a:buNone/>
                        <a:tabLst>
                          <a:tab pos="114300" algn="l"/>
                        </a:tabLst>
                      </a:pPr>
                      <a:r>
                        <a:rPr lang="fr-CA" sz="1050" kern="1200" noProof="0">
                          <a:solidFill>
                            <a:schemeClr val="dk1"/>
                          </a:solidFill>
                          <a:effectLst/>
                          <a:latin typeface="+mn-lt"/>
                          <a:ea typeface="+mn-ea"/>
                          <a:cs typeface="+mn-cs"/>
                        </a:rPr>
                        <a:t>Informer les personnes des fins de la collecte au point de collecte en incluant un avis de confidentialité</a:t>
                      </a:r>
                      <a:endParaRPr lang="fr-CA" sz="1050" kern="1200" noProof="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2988" lvl="1" indent="0">
                        <a:buFont typeface="Wingdings" panose="05000000000000000000" pitchFamily="2" charset="2"/>
                        <a:buNone/>
                      </a:pPr>
                      <a:r>
                        <a:rPr lang="fr-CA" sz="1050" noProof="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432048">
                <a:tc>
                  <a:txBody>
                    <a:bodyPr/>
                    <a:lstStyle/>
                    <a:p>
                      <a:pPr marL="0" lvl="1" indent="0">
                        <a:buFont typeface="Wingdings" panose="05000000000000000000" pitchFamily="2" charset="2"/>
                        <a:buNone/>
                        <a:tabLst>
                          <a:tab pos="114300" algn="l"/>
                        </a:tabLst>
                      </a:pPr>
                      <a:r>
                        <a:rPr lang="fr-CA" sz="1050" kern="1200" noProof="0">
                          <a:solidFill>
                            <a:schemeClr val="dk1"/>
                          </a:solidFill>
                          <a:effectLst/>
                          <a:latin typeface="+mn-lt"/>
                          <a:ea typeface="+mn-ea"/>
                          <a:cs typeface="+mn-cs"/>
                        </a:rPr>
                        <a:t>Les renseignements personnels devraient, dans la mesure du possible, être recueillis directement auprès de personnes, mais ils peuvent provenir d’autres sources lorsque la </a:t>
                      </a:r>
                      <a:r>
                        <a:rPr lang="fr-CA" sz="1050" i="1" kern="1200" noProof="0">
                          <a:solidFill>
                            <a:schemeClr val="dk1"/>
                          </a:solidFill>
                          <a:effectLst/>
                          <a:latin typeface="+mn-lt"/>
                          <a:ea typeface="+mn-ea"/>
                          <a:cs typeface="+mn-cs"/>
                        </a:rPr>
                        <a:t>Loi sur la protection des renseignements personnels</a:t>
                      </a:r>
                      <a:r>
                        <a:rPr lang="fr-CA" sz="1050" kern="1200" noProof="0">
                          <a:solidFill>
                            <a:schemeClr val="dk1"/>
                          </a:solidFill>
                          <a:effectLst/>
                          <a:latin typeface="+mn-lt"/>
                          <a:ea typeface="+mn-ea"/>
                          <a:cs typeface="+mn-cs"/>
                        </a:rPr>
                        <a:t> le permet</a:t>
                      </a:r>
                      <a:endParaRPr lang="fr-CA" sz="1050" i="1" kern="1200" noProof="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2988" lvl="1" indent="0">
                        <a:buFont typeface="Wingdings" panose="05000000000000000000" pitchFamily="2" charset="2"/>
                        <a:buNone/>
                      </a:pPr>
                      <a:r>
                        <a:rPr lang="fr-CA" sz="1050" noProof="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419695">
                <a:tc>
                  <a:txBody>
                    <a:bodyPr/>
                    <a:lstStyle/>
                    <a:p>
                      <a:pPr marL="0" lvl="1" indent="0">
                        <a:buFont typeface="Wingdings" panose="05000000000000000000" pitchFamily="2" charset="2"/>
                        <a:buNone/>
                        <a:tabLst>
                          <a:tab pos="114300" algn="l"/>
                        </a:tabLst>
                      </a:pPr>
                      <a:r>
                        <a:rPr lang="fr-CA" sz="1050" kern="1200" noProof="0">
                          <a:solidFill>
                            <a:schemeClr val="dk1"/>
                          </a:solidFill>
                          <a:effectLst/>
                          <a:latin typeface="+mn-lt"/>
                          <a:ea typeface="+mn-ea"/>
                          <a:cs typeface="+mn-cs"/>
                        </a:rPr>
                        <a:t>Les renseignements personnels doivent être disponibles pour faciliter le droit d’accès et de correction des documents gouvernementaux des Canadiens</a:t>
                      </a:r>
                      <a:endParaRPr lang="fr-CA" sz="1050" kern="1200" noProof="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2988" lvl="1" indent="0">
                        <a:buFont typeface="Wingdings" panose="05000000000000000000" pitchFamily="2" charset="2"/>
                        <a:buNone/>
                      </a:pPr>
                      <a:r>
                        <a:rPr lang="fr-CA" sz="1050" noProof="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474859894"/>
                  </a:ext>
                </a:extLst>
              </a:tr>
              <a:tr h="475353">
                <a:tc>
                  <a:txBody>
                    <a:bodyPr/>
                    <a:lstStyle/>
                    <a:p>
                      <a:pPr marL="0" lvl="1" indent="0">
                        <a:buFont typeface="Wingdings" panose="05000000000000000000" pitchFamily="2" charset="2"/>
                        <a:buNone/>
                        <a:tabLst>
                          <a:tab pos="114300" algn="l"/>
                        </a:tabLst>
                      </a:pPr>
                      <a:r>
                        <a:rPr lang="fr-CA" sz="1050" kern="1200" noProof="0" dirty="0">
                          <a:solidFill>
                            <a:schemeClr val="dk1"/>
                          </a:solidFill>
                          <a:effectLst/>
                          <a:latin typeface="+mn-lt"/>
                          <a:ea typeface="+mn-ea"/>
                          <a:cs typeface="+mn-cs"/>
                        </a:rPr>
                        <a:t>Concevoir des contrôles d’accès dans tous les processus et dans toutes les couches architecturales dès les premières étapes de la conception pour limiter l’utilisation et la divulgation des renseignements personnels</a:t>
                      </a:r>
                      <a:endParaRPr lang="fr-CA" sz="1050" kern="1200" noProof="0" dirty="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2988"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fr-CA" sz="1050" noProof="0" dirty="0">
                          <a:solidFill>
                            <a:prstClr val="black"/>
                          </a:solidFill>
                          <a:cs typeface="Calibri"/>
                        </a:rPr>
                        <a:t>  </a:t>
                      </a:r>
                    </a:p>
                    <a:p>
                      <a:pPr marL="0" marR="2988" lvl="1" indent="0">
                        <a:buFont typeface="Wingdings" panose="05000000000000000000" pitchFamily="2" charset="2"/>
                        <a:buNone/>
                      </a:pPr>
                      <a:endParaRPr lang="fr-CA" sz="1050" noProof="0"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059815298"/>
                  </a:ext>
                </a:extLst>
              </a:tr>
              <a:tr h="419695">
                <a:tc>
                  <a:txBody>
                    <a:bodyPr/>
                    <a:lstStyle/>
                    <a:p>
                      <a:pPr marL="0" lvl="1" indent="0">
                        <a:buFont typeface="Wingdings" panose="05000000000000000000" pitchFamily="2" charset="2"/>
                        <a:buNone/>
                        <a:tabLst>
                          <a:tab pos="114300" algn="l"/>
                        </a:tabLst>
                      </a:pPr>
                      <a:r>
                        <a:rPr lang="fr-CA" sz="1050" kern="1200" noProof="0" dirty="0">
                          <a:solidFill>
                            <a:schemeClr val="dk1"/>
                          </a:solidFill>
                          <a:effectLst/>
                          <a:latin typeface="+mn-lt"/>
                          <a:ea typeface="+mn-ea"/>
                          <a:cs typeface="+mn-cs"/>
                        </a:rPr>
                        <a:t>Concevoir des processus permettant que les renseignements personnels demeurent exacts, à jour et aussi complets que possible, et qu’ils puissent être corrigés au besoin</a:t>
                      </a:r>
                      <a:endParaRPr lang="fr-CA" sz="1050" kern="1200" noProof="0" dirty="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2988" lvl="1" indent="0">
                        <a:buFont typeface="Wingdings" panose="05000000000000000000" pitchFamily="2" charset="2"/>
                        <a:buNone/>
                      </a:pPr>
                      <a:endParaRPr lang="fr-CA" sz="1050" noProof="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911870701"/>
                  </a:ext>
                </a:extLst>
              </a:tr>
              <a:tr h="258274">
                <a:tc>
                  <a:txBody>
                    <a:bodyPr/>
                    <a:lstStyle/>
                    <a:p>
                      <a:pPr marL="0" lvl="1" indent="0">
                        <a:buFont typeface="Wingdings" panose="05000000000000000000" pitchFamily="2" charset="2"/>
                        <a:buNone/>
                        <a:tabLst>
                          <a:tab pos="114300" algn="l"/>
                        </a:tabLst>
                      </a:pPr>
                      <a:r>
                        <a:rPr lang="fr-CA" sz="1050" kern="1200" noProof="0">
                          <a:solidFill>
                            <a:schemeClr val="dk1"/>
                          </a:solidFill>
                          <a:effectLst/>
                          <a:latin typeface="+mn-lt"/>
                          <a:ea typeface="+mn-ea"/>
                          <a:cs typeface="+mn-cs"/>
                        </a:rPr>
                        <a:t>Envisager des techniques de désidentification avant de partager des renseignements personnels</a:t>
                      </a:r>
                      <a:endParaRPr lang="fr-CA" sz="1050" kern="1200" noProof="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2988"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fr-CA" sz="1050" noProof="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616683203"/>
                  </a:ext>
                </a:extLst>
              </a:tr>
              <a:tr h="581116">
                <a:tc>
                  <a:txBody>
                    <a:bodyPr/>
                    <a:lstStyle/>
                    <a:p>
                      <a:pPr marL="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tab pos="114300" algn="l"/>
                        </a:tabLst>
                        <a:defRPr/>
                      </a:pPr>
                      <a:r>
                        <a:rPr lang="fr-CA" sz="1050" kern="1200" noProof="0">
                          <a:solidFill>
                            <a:schemeClr val="dk1"/>
                          </a:solidFill>
                          <a:effectLst/>
                          <a:latin typeface="+mn-lt"/>
                          <a:ea typeface="+mn-ea"/>
                          <a:cs typeface="+mn-cs"/>
                        </a:rPr>
                        <a:t>En collaboration avec le bureau de l’AIPRP approprié de l’établissement, déterminer si une évaluation des facteurs relatifs à la vie privée (ÉFVP) est requise pour déterminer et atténuer les risques pour la vie privée des programmes nouveaux ou considérablement modifiés ayant une incidence sur la vie privée des personnes</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2988"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fr-CA" sz="1050" noProof="0">
                          <a:solidFill>
                            <a:prstClr val="black"/>
                          </a:solidFill>
                          <a:cs typeface="Calibri"/>
                        </a:rPr>
                        <a:t> </a:t>
                      </a:r>
                    </a:p>
                    <a:p>
                      <a:pPr marL="0" marR="2988"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fr-CA" sz="1050" noProof="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554823960"/>
                  </a:ext>
                </a:extLst>
              </a:tr>
              <a:tr h="419695">
                <a:tc>
                  <a:txBody>
                    <a:bodyPr/>
                    <a:lstStyle/>
                    <a:p>
                      <a:pPr marL="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tab pos="114300" algn="l"/>
                        </a:tabLst>
                        <a:defRPr/>
                      </a:pPr>
                      <a:r>
                        <a:rPr lang="fr-CA" sz="1050" kern="1200" noProof="0">
                          <a:solidFill>
                            <a:schemeClr val="dk1"/>
                          </a:solidFill>
                          <a:effectLst/>
                          <a:latin typeface="+mn-lt"/>
                          <a:ea typeface="+mn-ea"/>
                          <a:cs typeface="+mn-cs"/>
                        </a:rPr>
                        <a:t>Établir des procédures pour identifier et traiter les atteintes à la vie privée pour qu’elles puissent être signalées rapidement et qu’il y soit répondu efficacement au bureau de l’AIPRP approprié de l’établissement</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2988"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fr-CA" sz="1050" noProof="0"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171933268"/>
                  </a:ext>
                </a:extLst>
              </a:tr>
            </a:tbl>
          </a:graphicData>
        </a:graphic>
      </p:graphicFrame>
      <p:pic>
        <p:nvPicPr>
          <p:cNvPr id="7" name="Picture 6">
            <a:extLst>
              <a:ext uri="{FF2B5EF4-FFF2-40B4-BE49-F238E27FC236}">
                <a16:creationId xmlns:a16="http://schemas.microsoft.com/office/drawing/2014/main" id="{9A01E7AA-8983-4FA7-AB08-C551564DAC2A}"/>
              </a:ext>
              <a:ext uri="{C183D7F6-B498-43B3-948B-1728B52AA6E4}">
                <adec:decorative xmlns:adec="http://schemas.microsoft.com/office/drawing/2017/decorative" val="1"/>
              </a:ext>
            </a:extLst>
          </p:cNvPr>
          <p:cNvPicPr>
            <a:picLocks noChangeAspect="1"/>
          </p:cNvPicPr>
          <p:nvPr>
            <p:custDataLst>
              <p:tags r:id="rId1"/>
            </p:custDataLst>
          </p:nvPr>
        </p:nvPicPr>
        <p:blipFill>
          <a:blip r:embed="rId4"/>
          <a:stretch>
            <a:fillRect/>
          </a:stretch>
        </p:blipFill>
        <p:spPr>
          <a:xfrm>
            <a:off x="6708068" y="224644"/>
            <a:ext cx="623496" cy="439192"/>
          </a:xfrm>
          <a:prstGeom prst="rect">
            <a:avLst/>
          </a:prstGeom>
        </p:spPr>
      </p:pic>
      <p:sp>
        <p:nvSpPr>
          <p:cNvPr id="3" name="Slide Number Placeholder 2">
            <a:extLst>
              <a:ext uri="{FF2B5EF4-FFF2-40B4-BE49-F238E27FC236}">
                <a16:creationId xmlns:a16="http://schemas.microsoft.com/office/drawing/2014/main" id="{77D2A44C-A297-F059-879C-BA7022D53CB0}"/>
              </a:ext>
            </a:extLst>
          </p:cNvPr>
          <p:cNvSpPr>
            <a:spLocks noGrp="1"/>
          </p:cNvSpPr>
          <p:nvPr>
            <p:ph type="sldNum" sz="quarter" idx="12"/>
          </p:nvPr>
        </p:nvSpPr>
        <p:spPr/>
        <p:txBody>
          <a:bodyPr/>
          <a:lstStyle/>
          <a:p>
            <a:fld id="{32D4B517-E49B-41B6-9DBC-23634E0F1CDC}" type="slidenum">
              <a:rPr lang="en-CA" smtClean="0"/>
              <a:pPr/>
              <a:t>18</a:t>
            </a:fld>
            <a:endParaRPr lang="en-CA" dirty="0"/>
          </a:p>
        </p:txBody>
      </p:sp>
    </p:spTree>
    <p:extLst>
      <p:ext uri="{BB962C8B-B14F-4D97-AF65-F5344CB8AC3E}">
        <p14:creationId xmlns:p14="http://schemas.microsoft.com/office/powerpoint/2010/main" val="12603300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3">
            <a:extLst>
              <a:ext uri="{FF2B5EF4-FFF2-40B4-BE49-F238E27FC236}">
                <a16:creationId xmlns:a16="http://schemas.microsoft.com/office/drawing/2014/main" id="{6B7BFC57-5073-4839-9635-A8588617E195}"/>
              </a:ext>
            </a:extLst>
          </p:cNvPr>
          <p:cNvSpPr>
            <a:spLocks noGrp="1"/>
          </p:cNvSpPr>
          <p:nvPr>
            <p:ph type="title"/>
          </p:nvPr>
        </p:nvSpPr>
        <p:spPr>
          <a:xfrm>
            <a:off x="457200" y="45834"/>
            <a:ext cx="5432425" cy="877888"/>
          </a:xfrm>
        </p:spPr>
        <p:txBody>
          <a:bodyPr>
            <a:normAutofit/>
          </a:bodyPr>
          <a:lstStyle/>
          <a:p>
            <a:r>
              <a:rPr lang="en-CA" sz="2000" b="1" dirty="0">
                <a:solidFill>
                  <a:schemeClr val="tx1">
                    <a:lumMod val="65000"/>
                    <a:lumOff val="35000"/>
                  </a:schemeClr>
                </a:solidFill>
              </a:rPr>
              <a:t>Annexe 1 : Cadre de </a:t>
            </a:r>
            <a:r>
              <a:rPr lang="en-CA" sz="2000" b="1" dirty="0" err="1">
                <a:solidFill>
                  <a:schemeClr val="tx1">
                    <a:lumMod val="65000"/>
                    <a:lumOff val="35000"/>
                  </a:schemeClr>
                </a:solidFill>
              </a:rPr>
              <a:t>l’AI</a:t>
            </a:r>
            <a:r>
              <a:rPr lang="en-CA" sz="2000" b="1" dirty="0">
                <a:solidFill>
                  <a:schemeClr val="tx1">
                    <a:lumMod val="65000"/>
                    <a:lumOff val="35000"/>
                  </a:schemeClr>
                </a:solidFill>
              </a:rPr>
              <a:t> du GC</a:t>
            </a:r>
            <a:br>
              <a:rPr lang="en-US" sz="2000" b="1" dirty="0">
                <a:solidFill>
                  <a:schemeClr val="tx1">
                    <a:lumMod val="65000"/>
                    <a:lumOff val="35000"/>
                  </a:schemeClr>
                </a:solidFill>
              </a:rPr>
            </a:br>
            <a:r>
              <a:rPr lang="en-CA" sz="2000" dirty="0"/>
              <a:t>Architecture </a:t>
            </a:r>
            <a:r>
              <a:rPr lang="en-CA" sz="2000" dirty="0" err="1"/>
              <a:t>d’application</a:t>
            </a:r>
            <a:endParaRPr lang="en-CA" sz="2000" dirty="0"/>
          </a:p>
        </p:txBody>
      </p:sp>
      <p:sp>
        <p:nvSpPr>
          <p:cNvPr id="10" name="Content Placeholder 2">
            <a:extLst>
              <a:ext uri="{FF2B5EF4-FFF2-40B4-BE49-F238E27FC236}">
                <a16:creationId xmlns:a16="http://schemas.microsoft.com/office/drawing/2014/main" id="{55C29658-CE80-4282-909B-AEB4C20233C7}"/>
              </a:ext>
            </a:extLst>
          </p:cNvPr>
          <p:cNvSpPr>
            <a:spLocks noGrp="1"/>
          </p:cNvSpPr>
          <p:nvPr>
            <p:ph idx="10"/>
          </p:nvPr>
        </p:nvSpPr>
        <p:spPr>
          <a:xfrm>
            <a:off x="457199" y="1029084"/>
            <a:ext cx="11201400" cy="890311"/>
          </a:xfrm>
        </p:spPr>
        <p:txBody>
          <a:bodyPr/>
          <a:lstStyle/>
          <a:p>
            <a:r>
              <a:rPr lang="fr-CA" sz="1400" dirty="0">
                <a:latin typeface="+mj-lt"/>
                <a:ea typeface="Times New Roman" panose="02020603050405020304" pitchFamily="18" charset="0"/>
              </a:rPr>
              <a:t>Les pratiques d’architecture d’application doivent évoluer considérablement pour assurer la réussite de la mise en œuvre de l’architecture cible de l’écosystème d’entreprise du GC. La transition des anciens systèmes basés sur des architectures monolithiques vers des architectures axées sur les services opérationnels et sur des composants réutilisables mettant en œuvre des capacités opérationnelles constitue un changement majeur. L’interopérabilité devient un élément clé, et le nombre d’intervenants dont on doit tenir compte augmente.</a:t>
            </a:r>
            <a:endParaRPr lang="en-CA" sz="1400" dirty="0">
              <a:latin typeface="+mj-lt"/>
            </a:endParaRPr>
          </a:p>
        </p:txBody>
      </p:sp>
      <p:pic>
        <p:nvPicPr>
          <p:cNvPr id="9" name="Picture 8">
            <a:extLst>
              <a:ext uri="{C183D7F6-B498-43B3-948B-1728B52AA6E4}">
                <adec:decorative xmlns:adec="http://schemas.microsoft.com/office/drawing/2017/decorative" val="1"/>
              </a:ext>
            </a:extLst>
          </p:cNvPr>
          <p:cNvPicPr>
            <a:picLocks noChangeAspect="1"/>
          </p:cNvPicPr>
          <p:nvPr>
            <p:custDataLst>
              <p:tags r:id="rId1"/>
            </p:custDataLst>
          </p:nvPr>
        </p:nvPicPr>
        <p:blipFill>
          <a:blip r:embed="rId4"/>
          <a:stretch>
            <a:fillRect/>
          </a:stretch>
        </p:blipFill>
        <p:spPr>
          <a:xfrm>
            <a:off x="6852084" y="216818"/>
            <a:ext cx="641100" cy="508722"/>
          </a:xfrm>
          <a:prstGeom prst="rect">
            <a:avLst/>
          </a:prstGeom>
        </p:spPr>
      </p:pic>
      <p:graphicFrame>
        <p:nvGraphicFramePr>
          <p:cNvPr id="11" name="Table 2"/>
          <p:cNvGraphicFramePr>
            <a:graphicFrameLocks noGrp="1"/>
          </p:cNvGraphicFramePr>
          <p:nvPr>
            <p:extLst>
              <p:ext uri="{D42A27DB-BD31-4B8C-83A1-F6EECF244321}">
                <p14:modId xmlns:p14="http://schemas.microsoft.com/office/powerpoint/2010/main" val="3639125332"/>
              </p:ext>
            </p:extLst>
          </p:nvPr>
        </p:nvGraphicFramePr>
        <p:xfrm>
          <a:off x="457199" y="2024844"/>
          <a:ext cx="11201400" cy="4404741"/>
        </p:xfrm>
        <a:graphic>
          <a:graphicData uri="http://schemas.openxmlformats.org/drawingml/2006/table">
            <a:tbl>
              <a:tblPr firstRow="1">
                <a:tableStyleId>{5C22544A-7EE6-4342-B048-85BDC9FD1C3A}</a:tableStyleId>
              </a:tblPr>
              <a:tblGrid>
                <a:gridCol w="5600700">
                  <a:extLst>
                    <a:ext uri="{9D8B030D-6E8A-4147-A177-3AD203B41FA5}">
                      <a16:colId xmlns:a16="http://schemas.microsoft.com/office/drawing/2014/main" val="20000"/>
                    </a:ext>
                  </a:extLst>
                </a:gridCol>
                <a:gridCol w="5600700">
                  <a:extLst>
                    <a:ext uri="{9D8B030D-6E8A-4147-A177-3AD203B41FA5}">
                      <a16:colId xmlns:a16="http://schemas.microsoft.com/office/drawing/2014/main" val="20001"/>
                    </a:ext>
                  </a:extLst>
                </a:gridCol>
              </a:tblGrid>
              <a:tr h="324036">
                <a:tc>
                  <a:txBody>
                    <a:bodyPr/>
                    <a:lstStyle/>
                    <a:p>
                      <a:pPr lvl="0"/>
                      <a:r>
                        <a:rPr lang="fr-CA" sz="1200" b="1" kern="1200" dirty="0">
                          <a:solidFill>
                            <a:schemeClr val="lt1"/>
                          </a:solidFill>
                          <a:effectLst/>
                          <a:latin typeface="+mn-lt"/>
                          <a:ea typeface="+mn-ea"/>
                          <a:cs typeface="+mn-cs"/>
                        </a:rPr>
                        <a:t>Utiliser les solutions de sources ouvertes hébergées dans le nuage public</a:t>
                      </a:r>
                      <a:endParaRPr lang="en-US" sz="1200" b="1" kern="1200" spc="-3" dirty="0">
                        <a:solidFill>
                          <a:schemeClr val="bg1"/>
                        </a:solidFill>
                        <a:latin typeface="+mn-lt"/>
                        <a:ea typeface="+mn-ea"/>
                        <a:cs typeface="Calibri"/>
                      </a:endParaRPr>
                    </a:p>
                  </a:txBody>
                  <a:tcPr>
                    <a:lnB w="12700" cap="flat" cmpd="sng" algn="ctr">
                      <a:solidFill>
                        <a:schemeClr val="bg1">
                          <a:lumMod val="85000"/>
                        </a:schemeClr>
                      </a:solidFill>
                      <a:prstDash val="solid"/>
                      <a:round/>
                      <a:headEnd type="none" w="med" len="med"/>
                      <a:tailEnd type="none" w="med" len="med"/>
                    </a:lnB>
                  </a:tcPr>
                </a:tc>
                <a:tc>
                  <a:txBody>
                    <a:bodyPr/>
                    <a:lstStyle/>
                    <a:p>
                      <a:pPr marL="747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lt1"/>
                          </a:solidFill>
                          <a:effectLst/>
                          <a:latin typeface="+mn-lt"/>
                          <a:ea typeface="+mn-ea"/>
                          <a:cs typeface="+mn-cs"/>
                        </a:rPr>
                        <a:t>COMMENT </a:t>
                      </a:r>
                      <a:r>
                        <a:rPr lang="en-US" sz="1200" b="1" kern="1200" dirty="0" err="1">
                          <a:solidFill>
                            <a:schemeClr val="lt1"/>
                          </a:solidFill>
                          <a:effectLst/>
                          <a:latin typeface="+mn-lt"/>
                          <a:ea typeface="+mn-ea"/>
                          <a:cs typeface="+mn-cs"/>
                        </a:rPr>
                        <a:t>procédera</a:t>
                      </a:r>
                      <a:r>
                        <a:rPr lang="en-US" sz="1200" b="1" kern="1200" dirty="0">
                          <a:solidFill>
                            <a:schemeClr val="lt1"/>
                          </a:solidFill>
                          <a:effectLst/>
                          <a:latin typeface="+mn-lt"/>
                          <a:ea typeface="+mn-ea"/>
                          <a:cs typeface="+mn-cs"/>
                        </a:rPr>
                        <a:t>-t-on?</a:t>
                      </a:r>
                      <a:endParaRPr lang="en-CA" sz="1200" b="1" spc="-3" dirty="0">
                        <a:solidFill>
                          <a:schemeClr val="bg1"/>
                        </a:solidFill>
                        <a:cs typeface="Calibri"/>
                      </a:endParaRPr>
                    </a:p>
                  </a:txBody>
                  <a:tcPr>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0"/>
                  </a:ext>
                </a:extLst>
              </a:tr>
              <a:tr h="360040">
                <a:tc>
                  <a:txBody>
                    <a:bodyPr/>
                    <a:lstStyle/>
                    <a:p>
                      <a:pPr marL="0" marR="2988"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fr-CA" sz="1100" kern="1200" dirty="0">
                          <a:solidFill>
                            <a:schemeClr val="dk1"/>
                          </a:solidFill>
                          <a:effectLst/>
                          <a:latin typeface="+mn-lt"/>
                          <a:ea typeface="+mn-ea"/>
                          <a:cs typeface="+mn-cs"/>
                        </a:rPr>
                        <a:t>Choisir des solutions existantes qui peuvent être réutilisées plutôt que des solutions personnalisées</a:t>
                      </a:r>
                      <a:endParaRPr lang="en-US" sz="1100" b="0" kern="1200" spc="-3" dirty="0">
                        <a:solidFill>
                          <a:prstClr val="black"/>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2988" lvl="1" indent="0">
                        <a:buFont typeface="Wingdings" panose="05000000000000000000" pitchFamily="2" charset="2"/>
                        <a:buNone/>
                      </a:pPr>
                      <a:r>
                        <a:rPr lang="en-CA" sz="1100"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60040">
                <a:tc>
                  <a:txBody>
                    <a:bodyPr/>
                    <a:lstStyle/>
                    <a:p>
                      <a:pPr marL="0" marR="2988"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fr-CA" sz="1100" kern="1200" dirty="0">
                          <a:solidFill>
                            <a:schemeClr val="dk1"/>
                          </a:solidFill>
                          <a:effectLst/>
                          <a:latin typeface="+mn-lt"/>
                          <a:ea typeface="+mn-ea"/>
                          <a:cs typeface="+mn-cs"/>
                        </a:rPr>
                        <a:t>Mettre toutes les améliorations à la disposition de la collectivité</a:t>
                      </a:r>
                      <a:endParaRPr lang="en-US" sz="1100" b="0" kern="1200" spc="-3" noProof="0" dirty="0">
                        <a:solidFill>
                          <a:prstClr val="black"/>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2988" lvl="1" indent="0">
                        <a:buFont typeface="Wingdings" panose="05000000000000000000" pitchFamily="2" charset="2"/>
                        <a:buNone/>
                      </a:pPr>
                      <a:r>
                        <a:rPr lang="en-CA" sz="1100"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60040">
                <a:tc>
                  <a:txBody>
                    <a:bodyPr/>
                    <a:lstStyle/>
                    <a:p>
                      <a:pPr marL="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tab pos="114300" algn="l"/>
                        </a:tabLst>
                        <a:defRPr/>
                      </a:pPr>
                      <a:r>
                        <a:rPr lang="fr-CA" sz="1100" kern="1200" dirty="0">
                          <a:solidFill>
                            <a:schemeClr val="dk1"/>
                          </a:solidFill>
                          <a:effectLst/>
                          <a:latin typeface="+mn-lt"/>
                          <a:ea typeface="+mn-ea"/>
                          <a:cs typeface="+mn-cs"/>
                        </a:rPr>
                        <a:t>Enregistrer les logiciels ouverts dans l’Échange de ressources ouvertes</a:t>
                      </a:r>
                      <a:endParaRPr lang="en-CA" sz="1100" b="0" kern="1200" spc="-3" noProof="0" dirty="0">
                        <a:solidFill>
                          <a:prstClr val="black"/>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2988" lvl="1" indent="0">
                        <a:buFont typeface="Wingdings" panose="05000000000000000000" pitchFamily="2" charset="2"/>
                        <a:buNone/>
                      </a:pPr>
                      <a:r>
                        <a:rPr lang="en-CA" sz="1100"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43027">
                <a:tc>
                  <a:txBody>
                    <a:bodyPr/>
                    <a:lstStyle/>
                    <a:p>
                      <a:pPr lvl="0"/>
                      <a:r>
                        <a:rPr lang="fr-CA" sz="1200" b="1" kern="1200" dirty="0">
                          <a:solidFill>
                            <a:schemeClr val="lt1"/>
                          </a:solidFill>
                          <a:effectLst/>
                          <a:latin typeface="+mn-lt"/>
                          <a:ea typeface="+mn-ea"/>
                          <a:cs typeface="+mn-cs"/>
                        </a:rPr>
                        <a:t>Utiliser les logiciels sous forme de service (SaaS) hébergés dans le nuage public</a:t>
                      </a:r>
                      <a:endParaRPr lang="en-US" sz="1200" b="1" kern="1200" spc="-3" dirty="0">
                        <a:solidFill>
                          <a:schemeClr val="bg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1"/>
                    </a:solidFill>
                  </a:tcPr>
                </a:tc>
                <a:tc>
                  <a:txBody>
                    <a:bodyPr/>
                    <a:lstStyle/>
                    <a:p>
                      <a:pPr marL="747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lt1"/>
                          </a:solidFill>
                          <a:effectLst/>
                          <a:latin typeface="+mn-lt"/>
                          <a:ea typeface="+mn-ea"/>
                          <a:cs typeface="+mn-cs"/>
                        </a:rPr>
                        <a:t>COMMENT </a:t>
                      </a:r>
                      <a:r>
                        <a:rPr lang="en-US" sz="1200" b="1" kern="1200" dirty="0" err="1">
                          <a:solidFill>
                            <a:schemeClr val="lt1"/>
                          </a:solidFill>
                          <a:effectLst/>
                          <a:latin typeface="+mn-lt"/>
                          <a:ea typeface="+mn-ea"/>
                          <a:cs typeface="+mn-cs"/>
                        </a:rPr>
                        <a:t>procédera</a:t>
                      </a:r>
                      <a:r>
                        <a:rPr lang="en-US" sz="1200" b="1" kern="1200" dirty="0">
                          <a:solidFill>
                            <a:schemeClr val="lt1"/>
                          </a:solidFill>
                          <a:effectLst/>
                          <a:latin typeface="+mn-lt"/>
                          <a:ea typeface="+mn-ea"/>
                          <a:cs typeface="+mn-cs"/>
                        </a:rPr>
                        <a:t>-t-on?</a:t>
                      </a:r>
                      <a:endParaRPr lang="en-CA" sz="1200" b="1" spc="-3" dirty="0">
                        <a:solidFill>
                          <a:schemeClr val="bg1"/>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2575644950"/>
                  </a:ext>
                </a:extLst>
              </a:tr>
              <a:tr h="585065">
                <a:tc>
                  <a:txBody>
                    <a:bodyPr/>
                    <a:lstStyle/>
                    <a:p>
                      <a:pPr marL="0" marR="2988"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fr-CA" sz="1100" kern="1200" dirty="0">
                          <a:solidFill>
                            <a:schemeClr val="dk1"/>
                          </a:solidFill>
                          <a:effectLst/>
                          <a:latin typeface="+mn-lt"/>
                          <a:ea typeface="+mn-ea"/>
                          <a:cs typeface="+mn-cs"/>
                        </a:rPr>
                        <a:t>Choisir les logiciels sous forme de service qui conviennent le mieux à l’utilisation prévue en fonction de son alignement sur les capacités SaaS</a:t>
                      </a:r>
                      <a:endParaRPr lang="en-US" sz="1100" b="0" kern="1200" spc="-3" dirty="0">
                        <a:solidFill>
                          <a:prstClr val="black"/>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2988" lvl="1" indent="0">
                        <a:buFont typeface="Wingdings" panose="05000000000000000000" pitchFamily="2" charset="2"/>
                        <a:buNone/>
                      </a:pPr>
                      <a:r>
                        <a:rPr lang="en-CA" sz="1100"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317669791"/>
                  </a:ext>
                </a:extLst>
              </a:tr>
              <a:tr h="360040">
                <a:tc>
                  <a:txBody>
                    <a:bodyPr/>
                    <a:lstStyle/>
                    <a:p>
                      <a:pPr marL="0" marR="2988"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fr-CA" sz="1100" kern="1200" dirty="0">
                          <a:solidFill>
                            <a:schemeClr val="dk1"/>
                          </a:solidFill>
                          <a:effectLst/>
                          <a:latin typeface="+mn-lt"/>
                          <a:ea typeface="+mn-ea"/>
                          <a:cs typeface="+mn-cs"/>
                        </a:rPr>
                        <a:t>Choisir une solution SaaS extensible</a:t>
                      </a:r>
                      <a:endParaRPr lang="en-US" sz="1100" b="0" kern="1200" spc="-3" noProof="0" dirty="0">
                        <a:solidFill>
                          <a:prstClr val="black"/>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2988" lvl="1" indent="0">
                        <a:buFont typeface="Wingdings" panose="05000000000000000000" pitchFamily="2" charset="2"/>
                        <a:buNone/>
                      </a:pPr>
                      <a:r>
                        <a:rPr lang="en-CA" sz="1100"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274864744"/>
                  </a:ext>
                </a:extLst>
              </a:tr>
              <a:tr h="360040">
                <a:tc>
                  <a:txBody>
                    <a:bodyPr/>
                    <a:lstStyle/>
                    <a:p>
                      <a:pPr marL="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tab pos="114300" algn="l"/>
                        </a:tabLst>
                        <a:defRPr/>
                      </a:pPr>
                      <a:r>
                        <a:rPr lang="fr-CA" sz="1100" kern="1200" dirty="0">
                          <a:solidFill>
                            <a:schemeClr val="dk1"/>
                          </a:solidFill>
                          <a:effectLst/>
                          <a:latin typeface="+mn-lt"/>
                          <a:ea typeface="+mn-ea"/>
                          <a:cs typeface="+mn-cs"/>
                        </a:rPr>
                        <a:t>Configurer le SaaS et, s’il faut le personnaliser, l’étendre en tant que module source ouverte</a:t>
                      </a:r>
                      <a:endParaRPr lang="en-CA" sz="1100" b="0" kern="1200" spc="-3" noProof="0" dirty="0">
                        <a:solidFill>
                          <a:prstClr val="black"/>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2988" lvl="1" indent="0">
                        <a:buFont typeface="Wingdings" panose="05000000000000000000" pitchFamily="2" charset="2"/>
                        <a:buNone/>
                      </a:pPr>
                      <a:r>
                        <a:rPr lang="en-CA" sz="1100"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252828104"/>
                  </a:ext>
                </a:extLst>
              </a:tr>
              <a:tr h="225025">
                <a:tc>
                  <a:txBody>
                    <a:bodyPr/>
                    <a:lstStyle/>
                    <a:p>
                      <a:pPr lvl="0"/>
                      <a:r>
                        <a:rPr lang="fr-CA" sz="1200" b="1" kern="1200" dirty="0">
                          <a:solidFill>
                            <a:schemeClr val="lt1"/>
                          </a:solidFill>
                          <a:effectLst/>
                          <a:latin typeface="+mn-lt"/>
                          <a:ea typeface="+mn-ea"/>
                          <a:cs typeface="+mn-cs"/>
                        </a:rPr>
                        <a:t>Conception en vue de l’interopérabilité</a:t>
                      </a:r>
                      <a:endParaRPr lang="en-US" sz="1200" b="1" kern="1200" spc="-3" dirty="0">
                        <a:solidFill>
                          <a:schemeClr val="bg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1"/>
                    </a:solidFill>
                  </a:tcPr>
                </a:tc>
                <a:tc>
                  <a:txBody>
                    <a:bodyPr/>
                    <a:lstStyle/>
                    <a:p>
                      <a:pPr marL="747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lt1"/>
                          </a:solidFill>
                          <a:effectLst/>
                          <a:latin typeface="+mn-lt"/>
                          <a:ea typeface="+mn-ea"/>
                          <a:cs typeface="+mn-cs"/>
                        </a:rPr>
                        <a:t>COMMENT </a:t>
                      </a:r>
                      <a:r>
                        <a:rPr lang="en-US" sz="1200" b="1" kern="1200" dirty="0" err="1">
                          <a:solidFill>
                            <a:schemeClr val="lt1"/>
                          </a:solidFill>
                          <a:effectLst/>
                          <a:latin typeface="+mn-lt"/>
                          <a:ea typeface="+mn-ea"/>
                          <a:cs typeface="+mn-cs"/>
                        </a:rPr>
                        <a:t>procédera</a:t>
                      </a:r>
                      <a:r>
                        <a:rPr lang="en-US" sz="1200" b="1" kern="1200" dirty="0">
                          <a:solidFill>
                            <a:schemeClr val="lt1"/>
                          </a:solidFill>
                          <a:effectLst/>
                          <a:latin typeface="+mn-lt"/>
                          <a:ea typeface="+mn-ea"/>
                          <a:cs typeface="+mn-cs"/>
                        </a:rPr>
                        <a:t>-t-on?</a:t>
                      </a:r>
                      <a:endParaRPr lang="en-CA" sz="1200" b="1" spc="-3" dirty="0">
                        <a:solidFill>
                          <a:schemeClr val="bg1"/>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1472867481"/>
                  </a:ext>
                </a:extLst>
              </a:tr>
              <a:tr h="360040">
                <a:tc>
                  <a:txBody>
                    <a:bodyPr/>
                    <a:lstStyle/>
                    <a:p>
                      <a:pPr marL="0" marR="2988"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fr-CA" sz="1100" kern="1200" dirty="0">
                          <a:solidFill>
                            <a:schemeClr val="dk1"/>
                          </a:solidFill>
                          <a:effectLst/>
                          <a:latin typeface="+mn-lt"/>
                          <a:ea typeface="+mn-ea"/>
                          <a:cs typeface="+mn-cs"/>
                        </a:rPr>
                        <a:t>Concevoir les systèmes comme des services hautement modulaires et indépendants</a:t>
                      </a:r>
                      <a:endParaRPr lang="en-US" sz="1100" b="0" kern="1200" spc="-3" dirty="0">
                        <a:solidFill>
                          <a:prstClr val="black"/>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2988" lvl="1" indent="0">
                        <a:buFont typeface="Wingdings" panose="05000000000000000000" pitchFamily="2" charset="2"/>
                        <a:buNone/>
                      </a:pPr>
                      <a:r>
                        <a:rPr lang="en-CA" sz="1100"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477379621"/>
                  </a:ext>
                </a:extLst>
              </a:tr>
              <a:tr h="360040">
                <a:tc>
                  <a:txBody>
                    <a:bodyPr/>
                    <a:lstStyle/>
                    <a:p>
                      <a:pPr marL="0" marR="2988"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fr-CA" sz="1100" kern="1200" dirty="0">
                          <a:solidFill>
                            <a:schemeClr val="dk1"/>
                          </a:solidFill>
                          <a:effectLst/>
                          <a:latin typeface="+mn-lt"/>
                          <a:ea typeface="+mn-ea"/>
                          <a:cs typeface="+mn-cs"/>
                        </a:rPr>
                        <a:t>Présenter les services, y compris les services existants, au moyen d’API</a:t>
                      </a:r>
                      <a:endParaRPr lang="en-US" sz="1100" b="0" kern="1200" spc="-3" noProof="0" dirty="0">
                        <a:solidFill>
                          <a:prstClr val="black"/>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2988" lvl="1" indent="0">
                        <a:buFont typeface="Wingdings" panose="05000000000000000000" pitchFamily="2" charset="2"/>
                        <a:buNone/>
                      </a:pPr>
                      <a:r>
                        <a:rPr lang="en-CA" sz="1100"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627889927"/>
                  </a:ext>
                </a:extLst>
              </a:tr>
              <a:tr h="360040">
                <a:tc>
                  <a:txBody>
                    <a:bodyPr/>
                    <a:lstStyle/>
                    <a:p>
                      <a:pPr marL="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tab pos="114300" algn="l"/>
                        </a:tabLst>
                        <a:defRPr/>
                      </a:pPr>
                      <a:r>
                        <a:rPr lang="fr-CA" sz="1100" kern="1200" dirty="0">
                          <a:solidFill>
                            <a:schemeClr val="dk1"/>
                          </a:solidFill>
                          <a:effectLst/>
                          <a:latin typeface="+mn-lt"/>
                          <a:ea typeface="+mn-ea"/>
                          <a:cs typeface="+mn-cs"/>
                        </a:rPr>
                        <a:t>Rendre les API accessibles aux parties prenantes concernées</a:t>
                      </a:r>
                      <a:endParaRPr lang="en-CA" sz="1100" b="0" kern="1200" spc="-3" noProof="0" dirty="0">
                        <a:solidFill>
                          <a:prstClr val="black"/>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2988" lvl="1" indent="0">
                        <a:buFont typeface="Wingdings" panose="05000000000000000000" pitchFamily="2" charset="2"/>
                        <a:buNone/>
                      </a:pPr>
                      <a:r>
                        <a:rPr lang="en-CA" sz="1100"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556579407"/>
                  </a:ext>
                </a:extLst>
              </a:tr>
            </a:tbl>
          </a:graphicData>
        </a:graphic>
      </p:graphicFrame>
      <p:sp>
        <p:nvSpPr>
          <p:cNvPr id="3" name="Slide Number Placeholder 2">
            <a:extLst>
              <a:ext uri="{FF2B5EF4-FFF2-40B4-BE49-F238E27FC236}">
                <a16:creationId xmlns:a16="http://schemas.microsoft.com/office/drawing/2014/main" id="{18E9054A-4013-FB2C-5830-3E480E42700A}"/>
              </a:ext>
            </a:extLst>
          </p:cNvPr>
          <p:cNvSpPr>
            <a:spLocks noGrp="1"/>
          </p:cNvSpPr>
          <p:nvPr>
            <p:ph type="sldNum" sz="quarter" idx="12"/>
          </p:nvPr>
        </p:nvSpPr>
        <p:spPr/>
        <p:txBody>
          <a:bodyPr/>
          <a:lstStyle/>
          <a:p>
            <a:fld id="{32D4B517-E49B-41B6-9DBC-23634E0F1CDC}" type="slidenum">
              <a:rPr lang="en-CA" smtClean="0"/>
              <a:pPr/>
              <a:t>19</a:t>
            </a:fld>
            <a:endParaRPr lang="en-CA" dirty="0"/>
          </a:p>
        </p:txBody>
      </p:sp>
    </p:spTree>
    <p:extLst>
      <p:ext uri="{BB962C8B-B14F-4D97-AF65-F5344CB8AC3E}">
        <p14:creationId xmlns:p14="http://schemas.microsoft.com/office/powerpoint/2010/main" val="21672775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5"/>
          <p:cNvSpPr>
            <a:spLocks noGrp="1"/>
          </p:cNvSpPr>
          <p:nvPr>
            <p:ph type="title"/>
          </p:nvPr>
        </p:nvSpPr>
        <p:spPr>
          <a:xfrm>
            <a:off x="457200" y="17583"/>
            <a:ext cx="5432982" cy="878670"/>
          </a:xfrm>
        </p:spPr>
        <p:txBody>
          <a:bodyPr/>
          <a:lstStyle/>
          <a:p>
            <a:r>
              <a:rPr lang="fr-CA" dirty="0"/>
              <a:t>Objectif de la séance du CEAI GC</a:t>
            </a:r>
          </a:p>
        </p:txBody>
      </p:sp>
      <p:sp>
        <p:nvSpPr>
          <p:cNvPr id="3" name="Content Placeholder 2">
            <a:extLst>
              <a:ext uri="{FF2B5EF4-FFF2-40B4-BE49-F238E27FC236}">
                <a16:creationId xmlns:a16="http://schemas.microsoft.com/office/drawing/2014/main" id="{2F3CC61C-3AC9-AD87-976E-FC40A91AA08F}"/>
              </a:ext>
            </a:extLst>
          </p:cNvPr>
          <p:cNvSpPr>
            <a:spLocks noGrp="1"/>
          </p:cNvSpPr>
          <p:nvPr>
            <p:ph idx="10"/>
          </p:nvPr>
        </p:nvSpPr>
        <p:spPr>
          <a:xfrm>
            <a:off x="457200" y="1268413"/>
            <a:ext cx="11201400" cy="2773362"/>
          </a:xfrm>
          <a:prstGeom prst="rect">
            <a:avLst/>
          </a:prstGeom>
          <a:noFill/>
        </p:spPr>
        <p:style>
          <a:lnRef idx="2">
            <a:schemeClr val="accent6">
              <a:shade val="50000"/>
            </a:schemeClr>
          </a:lnRef>
          <a:fillRef idx="1">
            <a:schemeClr val="accent6"/>
          </a:fillRef>
          <a:effectRef idx="0">
            <a:schemeClr val="accent6"/>
          </a:effectRef>
          <a:fontRef idx="minor">
            <a:schemeClr val="lt1"/>
          </a:fontRef>
        </p:style>
        <p:txBody>
          <a:bodyPr lIns="91440" tIns="91440" rIns="91440" bIns="91440" rtlCol="0" anchor="t"/>
          <a:lstStyle/>
          <a:p>
            <a:pPr marL="0" marR="0">
              <a:lnSpc>
                <a:spcPct val="107000"/>
              </a:lnSpc>
              <a:spcBef>
                <a:spcPts val="0"/>
              </a:spcBef>
              <a:spcAft>
                <a:spcPts val="800"/>
              </a:spcAft>
            </a:pPr>
            <a:r>
              <a:rPr lang="fr-CA" sz="2400" dirty="0">
                <a:effectLst/>
                <a:latin typeface="Calibri" panose="020F0502020204030204" pitchFamily="34" charset="0"/>
                <a:ea typeface="Calibri" panose="020F0502020204030204" pitchFamily="34" charset="0"/>
                <a:cs typeface="Times New Roman" panose="02020603050405020304" pitchFamily="18" charset="0"/>
              </a:rPr>
              <a:t>Cette présentation vise à obtenir l’</a:t>
            </a:r>
            <a:r>
              <a:rPr lang="fr-CA" sz="2400" b="1" dirty="0">
                <a:effectLst/>
                <a:latin typeface="Calibri" panose="020F0502020204030204" pitchFamily="34" charset="0"/>
                <a:ea typeface="Calibri" panose="020F0502020204030204" pitchFamily="34" charset="0"/>
                <a:cs typeface="Times New Roman" panose="02020603050405020304" pitchFamily="18" charset="0"/>
              </a:rPr>
              <a:t>approbation</a:t>
            </a:r>
            <a:r>
              <a:rPr lang="fr-CA" sz="2400" dirty="0">
                <a:effectLst/>
                <a:latin typeface="Calibri" panose="020F0502020204030204" pitchFamily="34" charset="0"/>
                <a:ea typeface="Calibri" panose="020F0502020204030204" pitchFamily="34" charset="0"/>
                <a:cs typeface="Times New Roman" panose="02020603050405020304" pitchFamily="18" charset="0"/>
              </a:rPr>
              <a:t> (initiale, de suivi ou définitive) du CEAI de l’architecture (conceptuelle, intérimaire ou cible) de la solution (nom du service) – (nom de l’initiative numérique).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fr-CA" sz="2400" dirty="0">
                <a:effectLst/>
                <a:latin typeface="Calibri" panose="020F0502020204030204" pitchFamily="34" charset="0"/>
                <a:ea typeface="Calibri" panose="020F0502020204030204" pitchFamily="34" charset="0"/>
                <a:cs typeface="Times New Roman" panose="02020603050405020304" pitchFamily="18" charset="0"/>
              </a:rPr>
              <a:t>(Veuillez indiquer s’il s’agit « d’un appui à une prochaine présentation au Conseil du Trésor [CT]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Content Placeholder 12">
            <a:extLst>
              <a:ext uri="{FF2B5EF4-FFF2-40B4-BE49-F238E27FC236}">
                <a16:creationId xmlns:a16="http://schemas.microsoft.com/office/drawing/2014/main" id="{1BA97C87-C2F1-F90D-5B54-A4F14FA758F5}"/>
              </a:ext>
            </a:extLst>
          </p:cNvPr>
          <p:cNvSpPr txBox="1">
            <a:spLocks/>
          </p:cNvSpPr>
          <p:nvPr/>
        </p:nvSpPr>
        <p:spPr>
          <a:xfrm>
            <a:off x="457200" y="4473116"/>
            <a:ext cx="11201400" cy="1553394"/>
          </a:xfrm>
          <a:prstGeom prst="rect">
            <a:avLst/>
          </a:prstGeom>
          <a:ln w="19050">
            <a:solidFill>
              <a:schemeClr val="bg1">
                <a:lumMod val="75000"/>
              </a:schemeClr>
            </a:solidFill>
            <a:prstDash val="lgDash"/>
          </a:ln>
        </p:spPr>
        <p:txBody>
          <a:bodyPr lIns="91440" tIns="91440" rIns="91440" bIns="91440"/>
          <a:lstStyle>
            <a:lvl1pPr marL="0" indent="0" algn="l" defTabSz="914400" rtl="0" eaLnBrk="1" latinLnBrk="0" hangingPunct="1">
              <a:spcBef>
                <a:spcPct val="20000"/>
              </a:spcBef>
              <a:buFont typeface="Arial" panose="020B0604020202020204" pitchFamily="34" charset="0"/>
              <a:buNone/>
              <a:defRPr sz="2200" kern="1200">
                <a:solidFill>
                  <a:srgbClr val="004D71"/>
                </a:solidFill>
                <a:latin typeface="Calibri" panose="020F050202020403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rgbClr val="004D71"/>
                </a:solidFill>
                <a:latin typeface="Calibri" panose="020F0502020204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rgbClr val="004D71"/>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rgbClr val="004D71"/>
                </a:solidFill>
                <a:latin typeface="Calibri" panose="020F0502020204030204" pitchFamily="34" charset="0"/>
                <a:ea typeface="+mn-ea"/>
                <a:cs typeface="+mn-cs"/>
              </a:defRPr>
            </a:lvl4pPr>
            <a:lvl5pPr marL="0" indent="1255713" algn="l" defTabSz="914400" rtl="0" eaLnBrk="1" latinLnBrk="0" hangingPunct="1">
              <a:spcBef>
                <a:spcPct val="20000"/>
              </a:spcBef>
              <a:buFont typeface="Arial" panose="020B0604020202020204" pitchFamily="34" charset="0"/>
              <a:buChar char="»"/>
              <a:defRPr sz="1400" kern="1200">
                <a:solidFill>
                  <a:srgbClr val="004D7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200" dirty="0">
                <a:latin typeface="Aharoni" panose="02010803020104030203" pitchFamily="2" charset="-79"/>
                <a:cs typeface="Aharoni" panose="02010803020104030203" pitchFamily="2" charset="-79"/>
              </a:rPr>
              <a:t>S’IL </a:t>
            </a:r>
            <a:r>
              <a:rPr lang="en-US" sz="1200" dirty="0" err="1">
                <a:latin typeface="Aharoni" panose="02010803020104030203" pitchFamily="2" charset="-79"/>
                <a:cs typeface="Aharoni" panose="02010803020104030203" pitchFamily="2" charset="-79"/>
              </a:rPr>
              <a:t>s’agit</a:t>
            </a:r>
            <a:r>
              <a:rPr lang="en-US" sz="1200" dirty="0">
                <a:latin typeface="Aharoni" panose="02010803020104030203" pitchFamily="2" charset="-79"/>
                <a:cs typeface="Aharoni" panose="02010803020104030203" pitchFamily="2" charset="-79"/>
              </a:rPr>
              <a:t> d’un </a:t>
            </a:r>
            <a:r>
              <a:rPr lang="en-US" sz="1200" dirty="0" err="1">
                <a:latin typeface="Aharoni" panose="02010803020104030203" pitchFamily="2" charset="-79"/>
                <a:cs typeface="Aharoni" panose="02010803020104030203" pitchFamily="2" charset="-79"/>
              </a:rPr>
              <a:t>suivi</a:t>
            </a:r>
            <a:r>
              <a:rPr lang="en-US" sz="1200" dirty="0">
                <a:latin typeface="Aharoni" panose="02010803020104030203" pitchFamily="2" charset="-79"/>
                <a:cs typeface="Aharoni" panose="02010803020104030203" pitchFamily="2" charset="-79"/>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a:ea typeface="+mn-ea"/>
                <a:cs typeface="+mn-cs"/>
              </a:rPr>
              <a:t>Date de la réunion passée du CEAI GI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prstClr val="black"/>
              </a:solidFill>
              <a:latin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Condition(s) : </a:t>
            </a:r>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 </a:t>
            </a:r>
          </a:p>
          <a:p>
            <a:endParaRPr lang="en-US" dirty="0"/>
          </a:p>
        </p:txBody>
      </p:sp>
      <p:sp>
        <p:nvSpPr>
          <p:cNvPr id="5" name="Slide Number Placeholder 4">
            <a:extLst>
              <a:ext uri="{FF2B5EF4-FFF2-40B4-BE49-F238E27FC236}">
                <a16:creationId xmlns:a16="http://schemas.microsoft.com/office/drawing/2014/main" id="{406D4D95-57D2-1B5C-770F-CD730A03B656}"/>
              </a:ext>
            </a:extLst>
          </p:cNvPr>
          <p:cNvSpPr>
            <a:spLocks noGrp="1"/>
          </p:cNvSpPr>
          <p:nvPr>
            <p:ph type="sldNum" sz="quarter" idx="12"/>
          </p:nvPr>
        </p:nvSpPr>
        <p:spPr/>
        <p:txBody>
          <a:bodyPr/>
          <a:lstStyle/>
          <a:p>
            <a:fld id="{32D4B517-E49B-41B6-9DBC-23634E0F1CDC}" type="slidenum">
              <a:rPr lang="en-CA" smtClean="0"/>
              <a:pPr/>
              <a:t>2</a:t>
            </a:fld>
            <a:endParaRPr lang="en-CA" dirty="0"/>
          </a:p>
        </p:txBody>
      </p:sp>
    </p:spTree>
    <p:extLst>
      <p:ext uri="{BB962C8B-B14F-4D97-AF65-F5344CB8AC3E}">
        <p14:creationId xmlns:p14="http://schemas.microsoft.com/office/powerpoint/2010/main" val="1062138102"/>
      </p:ext>
    </p:extLst>
  </p:cSld>
  <p:clrMapOvr>
    <a:masterClrMapping/>
  </p:clrMapOvr>
  <mc:AlternateContent xmlns:mc="http://schemas.openxmlformats.org/markup-compatibility/2006" xmlns:p14="http://schemas.microsoft.com/office/powerpoint/2010/main">
    <mc:Choice Requires="p14">
      <p:transition p14:dur="0"/>
    </mc:Choice>
    <mc:Fallback xmlns:p15="http://schemas.microsoft.com/office/powerpoint/2012/main"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3">
            <a:extLst>
              <a:ext uri="{FF2B5EF4-FFF2-40B4-BE49-F238E27FC236}">
                <a16:creationId xmlns:a16="http://schemas.microsoft.com/office/drawing/2014/main" id="{86B77B1C-5E34-4830-BFA0-3A9028A7C9E0}"/>
              </a:ext>
            </a:extLst>
          </p:cNvPr>
          <p:cNvSpPr>
            <a:spLocks noGrp="1"/>
          </p:cNvSpPr>
          <p:nvPr>
            <p:ph type="title"/>
          </p:nvPr>
        </p:nvSpPr>
        <p:spPr>
          <a:xfrm>
            <a:off x="457200" y="0"/>
            <a:ext cx="5434013" cy="877887"/>
          </a:xfrm>
        </p:spPr>
        <p:txBody>
          <a:bodyPr>
            <a:normAutofit/>
          </a:bodyPr>
          <a:lstStyle/>
          <a:p>
            <a:r>
              <a:rPr lang="en-CA" sz="2000" b="1" dirty="0">
                <a:solidFill>
                  <a:schemeClr val="tx1">
                    <a:lumMod val="65000"/>
                    <a:lumOff val="35000"/>
                  </a:schemeClr>
                </a:solidFill>
              </a:rPr>
              <a:t>Annexe 1 : Cadre de </a:t>
            </a:r>
            <a:r>
              <a:rPr lang="en-CA" sz="2000" b="1" dirty="0" err="1">
                <a:solidFill>
                  <a:schemeClr val="tx1">
                    <a:lumMod val="65000"/>
                    <a:lumOff val="35000"/>
                  </a:schemeClr>
                </a:solidFill>
              </a:rPr>
              <a:t>l’AI</a:t>
            </a:r>
            <a:r>
              <a:rPr lang="en-CA" sz="2000" b="1" dirty="0">
                <a:solidFill>
                  <a:schemeClr val="tx1">
                    <a:lumMod val="65000"/>
                    <a:lumOff val="35000"/>
                  </a:schemeClr>
                </a:solidFill>
              </a:rPr>
              <a:t> du GC</a:t>
            </a:r>
            <a:br>
              <a:rPr lang="en-US" sz="2000" b="1" dirty="0">
                <a:solidFill>
                  <a:schemeClr val="tx1">
                    <a:lumMod val="65000"/>
                    <a:lumOff val="35000"/>
                  </a:schemeClr>
                </a:solidFill>
              </a:rPr>
            </a:br>
            <a:r>
              <a:rPr lang="en-CA" sz="2000" dirty="0">
                <a:solidFill>
                  <a:schemeClr val="tx2"/>
                </a:solidFill>
              </a:rPr>
              <a:t>Architecture de la </a:t>
            </a:r>
            <a:r>
              <a:rPr lang="en-CA" sz="2000" dirty="0" err="1">
                <a:solidFill>
                  <a:schemeClr val="tx2"/>
                </a:solidFill>
              </a:rPr>
              <a:t>technologie</a:t>
            </a:r>
            <a:endParaRPr lang="en-CA" sz="2000" dirty="0">
              <a:solidFill>
                <a:schemeClr val="tx2"/>
              </a:solidFill>
            </a:endParaRPr>
          </a:p>
        </p:txBody>
      </p:sp>
      <p:pic>
        <p:nvPicPr>
          <p:cNvPr id="10" name="Picture 9">
            <a:extLst>
              <a:ext uri="{C183D7F6-B498-43B3-948B-1728B52AA6E4}">
                <adec:decorative xmlns:adec="http://schemas.microsoft.com/office/drawing/2017/decorative" val="1"/>
              </a:ext>
            </a:extLst>
          </p:cNvPr>
          <p:cNvPicPr>
            <a:picLocks noChangeAspect="1"/>
          </p:cNvPicPr>
          <p:nvPr>
            <p:custDataLst>
              <p:tags r:id="rId1"/>
            </p:custDataLst>
          </p:nvPr>
        </p:nvPicPr>
        <p:blipFill>
          <a:blip r:embed="rId4"/>
          <a:stretch>
            <a:fillRect/>
          </a:stretch>
        </p:blipFill>
        <p:spPr>
          <a:xfrm>
            <a:off x="6793542" y="254490"/>
            <a:ext cx="757972" cy="446864"/>
          </a:xfrm>
          <a:prstGeom prst="rect">
            <a:avLst/>
          </a:prstGeom>
        </p:spPr>
      </p:pic>
      <p:graphicFrame>
        <p:nvGraphicFramePr>
          <p:cNvPr id="8" name="Table 2"/>
          <p:cNvGraphicFramePr>
            <a:graphicFrameLocks noGrp="1"/>
          </p:cNvGraphicFramePr>
          <p:nvPr>
            <p:extLst>
              <p:ext uri="{D42A27DB-BD31-4B8C-83A1-F6EECF244321}">
                <p14:modId xmlns:p14="http://schemas.microsoft.com/office/powerpoint/2010/main" val="2805396585"/>
              </p:ext>
            </p:extLst>
          </p:nvPr>
        </p:nvGraphicFramePr>
        <p:xfrm>
          <a:off x="457199" y="2132856"/>
          <a:ext cx="11201398" cy="4140462"/>
        </p:xfrm>
        <a:graphic>
          <a:graphicData uri="http://schemas.openxmlformats.org/drawingml/2006/table">
            <a:tbl>
              <a:tblPr firstRow="1">
                <a:tableStyleId>{5C22544A-7EE6-4342-B048-85BDC9FD1C3A}</a:tableStyleId>
              </a:tblPr>
              <a:tblGrid>
                <a:gridCol w="5600699">
                  <a:extLst>
                    <a:ext uri="{9D8B030D-6E8A-4147-A177-3AD203B41FA5}">
                      <a16:colId xmlns:a16="http://schemas.microsoft.com/office/drawing/2014/main" val="20000"/>
                    </a:ext>
                  </a:extLst>
                </a:gridCol>
                <a:gridCol w="5600699">
                  <a:extLst>
                    <a:ext uri="{9D8B030D-6E8A-4147-A177-3AD203B41FA5}">
                      <a16:colId xmlns:a16="http://schemas.microsoft.com/office/drawing/2014/main" val="20001"/>
                    </a:ext>
                  </a:extLst>
                </a:gridCol>
              </a:tblGrid>
              <a:tr h="320901">
                <a:tc>
                  <a:txBody>
                    <a:bodyPr/>
                    <a:lstStyle/>
                    <a:p>
                      <a:pPr marL="114300" indent="-114300">
                        <a:tabLst>
                          <a:tab pos="114300" algn="l"/>
                        </a:tabLst>
                      </a:pPr>
                      <a:r>
                        <a:rPr lang="en-US" sz="1200" b="1" kern="1200" dirty="0" err="1">
                          <a:solidFill>
                            <a:schemeClr val="lt1"/>
                          </a:solidFill>
                          <a:effectLst/>
                          <a:latin typeface="+mn-lt"/>
                          <a:ea typeface="+mn-ea"/>
                          <a:cs typeface="+mn-cs"/>
                        </a:rPr>
                        <a:t>Utiliser</a:t>
                      </a:r>
                      <a:r>
                        <a:rPr lang="en-US" sz="1200" b="1" kern="1200" dirty="0">
                          <a:solidFill>
                            <a:schemeClr val="lt1"/>
                          </a:solidFill>
                          <a:effectLst/>
                          <a:latin typeface="+mn-lt"/>
                          <a:ea typeface="+mn-ea"/>
                          <a:cs typeface="+mn-cs"/>
                        </a:rPr>
                        <a:t> </a:t>
                      </a:r>
                      <a:r>
                        <a:rPr lang="en-US" sz="1200" b="1" kern="1200" dirty="0" err="1">
                          <a:solidFill>
                            <a:schemeClr val="lt1"/>
                          </a:solidFill>
                          <a:effectLst/>
                          <a:latin typeface="+mn-lt"/>
                          <a:ea typeface="+mn-ea"/>
                          <a:cs typeface="+mn-cs"/>
                        </a:rPr>
                        <a:t>d’abord</a:t>
                      </a:r>
                      <a:r>
                        <a:rPr lang="en-US" sz="1200" b="1" kern="1200" dirty="0">
                          <a:solidFill>
                            <a:schemeClr val="lt1"/>
                          </a:solidFill>
                          <a:effectLst/>
                          <a:latin typeface="+mn-lt"/>
                          <a:ea typeface="+mn-ea"/>
                          <a:cs typeface="+mn-cs"/>
                        </a:rPr>
                        <a:t> le </a:t>
                      </a:r>
                      <a:r>
                        <a:rPr lang="en-US" sz="1200" b="1" kern="1200" dirty="0" err="1">
                          <a:solidFill>
                            <a:schemeClr val="lt1"/>
                          </a:solidFill>
                          <a:effectLst/>
                          <a:latin typeface="+mn-lt"/>
                          <a:ea typeface="+mn-ea"/>
                          <a:cs typeface="+mn-cs"/>
                        </a:rPr>
                        <a:t>nuage</a:t>
                      </a:r>
                      <a:endParaRPr lang="en-CA" sz="1200" b="1" kern="1200" spc="-108" dirty="0">
                        <a:solidFill>
                          <a:schemeClr val="bg1"/>
                        </a:solidFill>
                        <a:latin typeface="+mn-lt"/>
                        <a:ea typeface="+mn-ea"/>
                        <a:cs typeface="Calibri"/>
                      </a:endParaRPr>
                    </a:p>
                  </a:txBody>
                  <a:tcPr>
                    <a:lnB w="12700" cap="flat" cmpd="sng" algn="ctr">
                      <a:solidFill>
                        <a:schemeClr val="bg1">
                          <a:lumMod val="85000"/>
                        </a:schemeClr>
                      </a:solidFill>
                      <a:prstDash val="solid"/>
                      <a:round/>
                      <a:headEnd type="none" w="med" len="med"/>
                      <a:tailEnd type="none" w="med" len="med"/>
                    </a:lnB>
                  </a:tcPr>
                </a:tc>
                <a:tc>
                  <a:txBody>
                    <a:bodyPr/>
                    <a:lstStyle/>
                    <a:p>
                      <a:pPr marL="747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lt1"/>
                          </a:solidFill>
                          <a:effectLst/>
                          <a:latin typeface="+mn-lt"/>
                          <a:ea typeface="+mn-ea"/>
                          <a:cs typeface="+mn-cs"/>
                        </a:rPr>
                        <a:t>COMMENT </a:t>
                      </a:r>
                      <a:r>
                        <a:rPr lang="en-US" sz="1200" b="1" kern="1200" dirty="0" err="1">
                          <a:solidFill>
                            <a:schemeClr val="lt1"/>
                          </a:solidFill>
                          <a:effectLst/>
                          <a:latin typeface="+mn-lt"/>
                          <a:ea typeface="+mn-ea"/>
                          <a:cs typeface="+mn-cs"/>
                        </a:rPr>
                        <a:t>procédera</a:t>
                      </a:r>
                      <a:r>
                        <a:rPr lang="en-US" sz="1200" b="1" kern="1200" dirty="0">
                          <a:solidFill>
                            <a:schemeClr val="lt1"/>
                          </a:solidFill>
                          <a:effectLst/>
                          <a:latin typeface="+mn-lt"/>
                          <a:ea typeface="+mn-ea"/>
                          <a:cs typeface="+mn-cs"/>
                        </a:rPr>
                        <a:t>-t-on?</a:t>
                      </a:r>
                      <a:endParaRPr lang="en-CA" sz="1200" b="1" spc="-3" dirty="0">
                        <a:solidFill>
                          <a:schemeClr val="bg1"/>
                        </a:solidFill>
                        <a:cs typeface="Calibri"/>
                      </a:endParaRPr>
                    </a:p>
                  </a:txBody>
                  <a:tcPr>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0"/>
                  </a:ext>
                </a:extLst>
              </a:tr>
              <a:tr h="570759">
                <a:tc>
                  <a:txBody>
                    <a:bodyPr/>
                    <a:lstStyle/>
                    <a:p>
                      <a:pPr marL="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fr-CA" sz="1100" kern="1200" dirty="0">
                          <a:solidFill>
                            <a:schemeClr val="dk1"/>
                          </a:solidFill>
                          <a:effectLst/>
                          <a:latin typeface="+mn-lt"/>
                          <a:ea typeface="+mn-ea"/>
                          <a:cs typeface="+mn-cs"/>
                        </a:rPr>
                        <a:t>Adopter l’utilisation des accélérateurs du GC pour assurer des contrôles de sécurité et d’accès adéquats</a:t>
                      </a:r>
                      <a:endParaRPr lang="en-CA" sz="1100"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lvl="1" indent="0">
                        <a:buFont typeface="Wingdings" panose="05000000000000000000" pitchFamily="2" charset="2"/>
                        <a:buNone/>
                      </a:pPr>
                      <a:r>
                        <a:rPr lang="en-CA" sz="1100"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898605">
                <a:tc>
                  <a:txBody>
                    <a:bodyPr/>
                    <a:lstStyle/>
                    <a:p>
                      <a:pPr marL="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fr-CA" sz="1100" kern="1200" dirty="0">
                          <a:solidFill>
                            <a:schemeClr val="dk1"/>
                          </a:solidFill>
                          <a:effectLst/>
                          <a:latin typeface="+mn-lt"/>
                          <a:ea typeface="+mn-ea"/>
                          <a:cs typeface="+mn-cs"/>
                        </a:rPr>
                        <a:t>Appliquer l’ordre de préférence suivant : logiciel en tant que service (SaaS) d’abord, puis plateforme comme service (PaaS), et enfin infrastructure comme service (IaaS)</a:t>
                      </a:r>
                      <a:endParaRPr lang="en-CA" sz="1100"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lvl="1" indent="0">
                        <a:buFont typeface="Wingdings" panose="05000000000000000000" pitchFamily="2" charset="2"/>
                        <a:buNone/>
                      </a:pPr>
                      <a:r>
                        <a:rPr lang="en-CA" sz="1100"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552987">
                <a:tc>
                  <a:txBody>
                    <a:bodyPr/>
                    <a:lstStyle/>
                    <a:p>
                      <a:pPr marL="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fr-CA" sz="1100" kern="1200" dirty="0">
                          <a:solidFill>
                            <a:schemeClr val="dk1"/>
                          </a:solidFill>
                          <a:effectLst/>
                          <a:latin typeface="+mn-lt"/>
                          <a:ea typeface="+mn-ea"/>
                          <a:cs typeface="+mn-cs"/>
                        </a:rPr>
                        <a:t>Exécuter les services infonuagiques par l’entremise des services de courtage infonuagique de SPC</a:t>
                      </a:r>
                      <a:endParaRPr lang="en-CA" sz="1100"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lvl="1" indent="0">
                        <a:buFont typeface="Wingdings" panose="05000000000000000000" pitchFamily="2" charset="2"/>
                        <a:buNone/>
                      </a:pPr>
                      <a:r>
                        <a:rPr lang="en-CA" sz="1100"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898605">
                <a:tc>
                  <a:txBody>
                    <a:bodyPr/>
                    <a:lstStyle/>
                    <a:p>
                      <a:pPr marL="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fr-CA" sz="1100" kern="1200" dirty="0">
                          <a:solidFill>
                            <a:schemeClr val="dk1"/>
                          </a:solidFill>
                          <a:effectLst/>
                          <a:latin typeface="+mn-lt"/>
                          <a:ea typeface="+mn-ea"/>
                          <a:cs typeface="+mn-cs"/>
                        </a:rPr>
                        <a:t>Appliquer l’ordre de préférence suivant : le nuage public d’abord, ensuite le nuage hybride, puis le nuage privé et, enfin, les solutions sans nuage (sur site)</a:t>
                      </a:r>
                      <a:endParaRPr lang="en-CA" sz="1100"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lvl="1" indent="0">
                        <a:buFont typeface="Wingdings" panose="05000000000000000000" pitchFamily="2" charset="2"/>
                        <a:buNone/>
                      </a:pPr>
                      <a:r>
                        <a:rPr lang="en-CA" sz="1100"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898605">
                <a:tc>
                  <a:txBody>
                    <a:bodyPr/>
                    <a:lstStyle/>
                    <a:p>
                      <a:pPr marL="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fr-CA" sz="1100" kern="1200" dirty="0">
                          <a:solidFill>
                            <a:schemeClr val="dk1"/>
                          </a:solidFill>
                          <a:effectLst/>
                          <a:latin typeface="+mn-lt"/>
                          <a:ea typeface="+mn-ea"/>
                          <a:cs typeface="+mn-cs"/>
                        </a:rPr>
                        <a:t>Concevoir la mobilité sur le nuage et élaborer une stratégie de sortie pour éviter l’immobilisation des fournisseurs.</a:t>
                      </a:r>
                      <a:endParaRPr lang="en-US" sz="1100" kern="1200" dirty="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lvl="1" indent="0">
                        <a:buFont typeface="Wingdings" panose="05000000000000000000" pitchFamily="2" charset="2"/>
                        <a:buNone/>
                      </a:pPr>
                      <a:r>
                        <a:rPr lang="en-CA" sz="1100"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sp>
        <p:nvSpPr>
          <p:cNvPr id="12" name="Content Placeholder 2">
            <a:extLst>
              <a:ext uri="{FF2B5EF4-FFF2-40B4-BE49-F238E27FC236}">
                <a16:creationId xmlns:a16="http://schemas.microsoft.com/office/drawing/2014/main" id="{AC9A2CD2-75A5-41E9-A643-E831A954A33B}"/>
              </a:ext>
            </a:extLst>
          </p:cNvPr>
          <p:cNvSpPr>
            <a:spLocks noGrp="1"/>
          </p:cNvSpPr>
          <p:nvPr>
            <p:ph idx="10"/>
          </p:nvPr>
        </p:nvSpPr>
        <p:spPr>
          <a:xfrm>
            <a:off x="457199" y="1132379"/>
            <a:ext cx="11201400" cy="928470"/>
          </a:xfrm>
        </p:spPr>
        <p:txBody>
          <a:bodyPr/>
          <a:lstStyle/>
          <a:p>
            <a:r>
              <a:rPr lang="fr-CA" sz="1400" dirty="0">
                <a:latin typeface="+mj-lt"/>
                <a:ea typeface="Times New Roman" panose="02020603050405020304" pitchFamily="18" charset="0"/>
              </a:rPr>
              <a:t>L’architecture technologique est un important catalyseur de solutions hautement accessibles et adaptables qui doivent être harmonisées avec l’architecture d’application choisie. L’adoption de l’informatique en nuage offre de nombreux avantages potentiels en atténuant les contraintes logistiques qui ont souvent une incidence négative sur les solutions existantes hébergées « sur place ». Cependant, l’architecture d’application doit rendre possible de tirer de ces avantages.</a:t>
            </a:r>
            <a:endParaRPr lang="en-CA" sz="1400" dirty="0">
              <a:latin typeface="+mj-lt"/>
            </a:endParaRPr>
          </a:p>
        </p:txBody>
      </p:sp>
      <p:sp>
        <p:nvSpPr>
          <p:cNvPr id="3" name="Slide Number Placeholder 2">
            <a:extLst>
              <a:ext uri="{FF2B5EF4-FFF2-40B4-BE49-F238E27FC236}">
                <a16:creationId xmlns:a16="http://schemas.microsoft.com/office/drawing/2014/main" id="{58093E7F-3937-97BB-D02A-9828B55E2566}"/>
              </a:ext>
            </a:extLst>
          </p:cNvPr>
          <p:cNvSpPr>
            <a:spLocks noGrp="1"/>
          </p:cNvSpPr>
          <p:nvPr>
            <p:ph type="sldNum" sz="quarter" idx="12"/>
          </p:nvPr>
        </p:nvSpPr>
        <p:spPr/>
        <p:txBody>
          <a:bodyPr/>
          <a:lstStyle/>
          <a:p>
            <a:fld id="{32D4B517-E49B-41B6-9DBC-23634E0F1CDC}" type="slidenum">
              <a:rPr lang="en-CA" smtClean="0"/>
              <a:pPr/>
              <a:t>20</a:t>
            </a:fld>
            <a:endParaRPr lang="en-CA" dirty="0"/>
          </a:p>
        </p:txBody>
      </p:sp>
    </p:spTree>
    <p:extLst>
      <p:ext uri="{BB962C8B-B14F-4D97-AF65-F5344CB8AC3E}">
        <p14:creationId xmlns:p14="http://schemas.microsoft.com/office/powerpoint/2010/main" val="32632014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3">
            <a:extLst>
              <a:ext uri="{FF2B5EF4-FFF2-40B4-BE49-F238E27FC236}">
                <a16:creationId xmlns:a16="http://schemas.microsoft.com/office/drawing/2014/main" id="{2AAADC6B-4BD4-4BED-A52F-FD4F542CED04}"/>
              </a:ext>
            </a:extLst>
          </p:cNvPr>
          <p:cNvSpPr>
            <a:spLocks noGrp="1"/>
          </p:cNvSpPr>
          <p:nvPr>
            <p:ph type="title"/>
          </p:nvPr>
        </p:nvSpPr>
        <p:spPr>
          <a:xfrm>
            <a:off x="457200" y="29067"/>
            <a:ext cx="5434013" cy="877887"/>
          </a:xfrm>
        </p:spPr>
        <p:txBody>
          <a:bodyPr>
            <a:normAutofit/>
          </a:bodyPr>
          <a:lstStyle/>
          <a:p>
            <a:r>
              <a:rPr lang="en-CA" sz="2000" b="1" dirty="0">
                <a:solidFill>
                  <a:schemeClr val="tx1">
                    <a:lumMod val="65000"/>
                    <a:lumOff val="35000"/>
                  </a:schemeClr>
                </a:solidFill>
              </a:rPr>
              <a:t>Annexe 1 : Cadre de </a:t>
            </a:r>
            <a:r>
              <a:rPr lang="en-CA" sz="2000" b="1" dirty="0" err="1">
                <a:solidFill>
                  <a:schemeClr val="tx1">
                    <a:lumMod val="65000"/>
                    <a:lumOff val="35000"/>
                  </a:schemeClr>
                </a:solidFill>
              </a:rPr>
              <a:t>l’AI</a:t>
            </a:r>
            <a:r>
              <a:rPr lang="en-CA" sz="2000" b="1" dirty="0">
                <a:solidFill>
                  <a:schemeClr val="tx1">
                    <a:lumMod val="65000"/>
                    <a:lumOff val="35000"/>
                  </a:schemeClr>
                </a:solidFill>
              </a:rPr>
              <a:t> du GC</a:t>
            </a:r>
            <a:br>
              <a:rPr lang="en-US" sz="2000" b="1" dirty="0">
                <a:solidFill>
                  <a:schemeClr val="tx1">
                    <a:lumMod val="65000"/>
                    <a:lumOff val="35000"/>
                  </a:schemeClr>
                </a:solidFill>
              </a:rPr>
            </a:br>
            <a:r>
              <a:rPr lang="en-CA" sz="2000" dirty="0">
                <a:solidFill>
                  <a:schemeClr val="tx2"/>
                </a:solidFill>
              </a:rPr>
              <a:t>Architecture de la </a:t>
            </a:r>
            <a:r>
              <a:rPr lang="en-CA" sz="2000" dirty="0" err="1">
                <a:solidFill>
                  <a:schemeClr val="tx2"/>
                </a:solidFill>
              </a:rPr>
              <a:t>technologie</a:t>
            </a:r>
            <a:r>
              <a:rPr lang="en-CA" sz="2000" dirty="0">
                <a:solidFill>
                  <a:schemeClr val="tx2"/>
                </a:solidFill>
              </a:rPr>
              <a:t> – suite</a:t>
            </a:r>
            <a:endParaRPr lang="en-CA" sz="2000" dirty="0"/>
          </a:p>
        </p:txBody>
      </p:sp>
      <p:graphicFrame>
        <p:nvGraphicFramePr>
          <p:cNvPr id="8" name="Table 2">
            <a:extLst>
              <a:ext uri="{FF2B5EF4-FFF2-40B4-BE49-F238E27FC236}">
                <a16:creationId xmlns:a16="http://schemas.microsoft.com/office/drawing/2014/main" id="{C6FC8494-3153-4A47-B11F-7FC66DD8F53C}"/>
              </a:ext>
            </a:extLst>
          </p:cNvPr>
          <p:cNvGraphicFramePr>
            <a:graphicFrameLocks noGrp="1"/>
          </p:cNvGraphicFramePr>
          <p:nvPr>
            <p:extLst>
              <p:ext uri="{D42A27DB-BD31-4B8C-83A1-F6EECF244321}">
                <p14:modId xmlns:p14="http://schemas.microsoft.com/office/powerpoint/2010/main" val="3752122237"/>
              </p:ext>
            </p:extLst>
          </p:nvPr>
        </p:nvGraphicFramePr>
        <p:xfrm>
          <a:off x="484496" y="1124744"/>
          <a:ext cx="11192124" cy="5230650"/>
        </p:xfrm>
        <a:graphic>
          <a:graphicData uri="http://schemas.openxmlformats.org/drawingml/2006/table">
            <a:tbl>
              <a:tblPr firstRow="1">
                <a:tableStyleId>{5C22544A-7EE6-4342-B048-85BDC9FD1C3A}</a:tableStyleId>
              </a:tblPr>
              <a:tblGrid>
                <a:gridCol w="5596062">
                  <a:extLst>
                    <a:ext uri="{9D8B030D-6E8A-4147-A177-3AD203B41FA5}">
                      <a16:colId xmlns:a16="http://schemas.microsoft.com/office/drawing/2014/main" val="20000"/>
                    </a:ext>
                  </a:extLst>
                </a:gridCol>
                <a:gridCol w="5596062">
                  <a:extLst>
                    <a:ext uri="{9D8B030D-6E8A-4147-A177-3AD203B41FA5}">
                      <a16:colId xmlns:a16="http://schemas.microsoft.com/office/drawing/2014/main" val="20001"/>
                    </a:ext>
                  </a:extLst>
                </a:gridCol>
              </a:tblGrid>
              <a:tr h="292675">
                <a:tc>
                  <a:txBody>
                    <a:bodyPr/>
                    <a:lstStyle/>
                    <a:p>
                      <a:pPr marL="7470"/>
                      <a:r>
                        <a:rPr lang="fr-CA" sz="1200" b="1" kern="1200" dirty="0">
                          <a:solidFill>
                            <a:schemeClr val="lt1"/>
                          </a:solidFill>
                          <a:effectLst/>
                          <a:latin typeface="+mn-lt"/>
                          <a:ea typeface="+mn-ea"/>
                          <a:cs typeface="+mn-cs"/>
                        </a:rPr>
                        <a:t>Conception pour le rendement, la disponibilité et l’évolutivité</a:t>
                      </a:r>
                      <a:endParaRPr lang="en-CA" sz="1200" b="1" kern="1200" spc="-3" dirty="0">
                        <a:solidFill>
                          <a:schemeClr val="bg1"/>
                        </a:solidFill>
                        <a:latin typeface="+mn-lt"/>
                        <a:ea typeface="+mn-ea"/>
                        <a:cs typeface="Calibri"/>
                      </a:endParaRPr>
                    </a:p>
                  </a:txBody>
                  <a:tcPr>
                    <a:lnB w="12700" cap="flat" cmpd="sng" algn="ctr">
                      <a:solidFill>
                        <a:schemeClr val="bg1">
                          <a:lumMod val="85000"/>
                        </a:schemeClr>
                      </a:solidFill>
                      <a:prstDash val="solid"/>
                      <a:round/>
                      <a:headEnd type="none" w="med" len="med"/>
                      <a:tailEnd type="none" w="med" len="med"/>
                    </a:lnB>
                  </a:tcPr>
                </a:tc>
                <a:tc>
                  <a:txBody>
                    <a:bodyPr/>
                    <a:lstStyle/>
                    <a:p>
                      <a:pPr marL="747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lt1"/>
                          </a:solidFill>
                          <a:effectLst/>
                          <a:latin typeface="+mn-lt"/>
                          <a:ea typeface="+mn-ea"/>
                          <a:cs typeface="+mn-cs"/>
                        </a:rPr>
                        <a:t>COMMENT </a:t>
                      </a:r>
                      <a:r>
                        <a:rPr lang="en-US" sz="1200" b="1" kern="1200" dirty="0" err="1">
                          <a:solidFill>
                            <a:schemeClr val="lt1"/>
                          </a:solidFill>
                          <a:effectLst/>
                          <a:latin typeface="+mn-lt"/>
                          <a:ea typeface="+mn-ea"/>
                          <a:cs typeface="+mn-cs"/>
                        </a:rPr>
                        <a:t>procédera</a:t>
                      </a:r>
                      <a:r>
                        <a:rPr lang="en-US" sz="1200" b="1" kern="1200" dirty="0">
                          <a:solidFill>
                            <a:schemeClr val="lt1"/>
                          </a:solidFill>
                          <a:effectLst/>
                          <a:latin typeface="+mn-lt"/>
                          <a:ea typeface="+mn-ea"/>
                          <a:cs typeface="+mn-cs"/>
                        </a:rPr>
                        <a:t>-t-on?</a:t>
                      </a:r>
                      <a:endParaRPr lang="en-CA" sz="1200" b="1" spc="-3" dirty="0">
                        <a:solidFill>
                          <a:schemeClr val="bg1"/>
                        </a:solidFill>
                        <a:cs typeface="Calibri"/>
                      </a:endParaRPr>
                    </a:p>
                  </a:txBody>
                  <a:tcPr>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0"/>
                  </a:ext>
                </a:extLst>
              </a:tr>
              <a:tr h="677056">
                <a:tc>
                  <a:txBody>
                    <a:bodyPr/>
                    <a:lstStyle/>
                    <a:p>
                      <a:pPr marL="0" marR="7851" lvl="1" indent="0">
                        <a:buFont typeface="Wingdings" panose="05000000000000000000" pitchFamily="2" charset="2"/>
                        <a:buNone/>
                        <a:tabLst>
                          <a:tab pos="114300" algn="l"/>
                        </a:tabLst>
                      </a:pPr>
                      <a:r>
                        <a:rPr lang="fr-CA" sz="1100" kern="1200" dirty="0">
                          <a:solidFill>
                            <a:schemeClr val="dk1"/>
                          </a:solidFill>
                          <a:effectLst/>
                          <a:latin typeface="+mn-lt"/>
                          <a:ea typeface="+mn-ea"/>
                          <a:cs typeface="+mn-cs"/>
                        </a:rPr>
                        <a:t>S’assurer que les délais de réponse répondent aux besoins des utilisateurs et que les services essentiels sont hautement disponibles.</a:t>
                      </a:r>
                      <a:endParaRPr lang="en-CA" sz="1100" kern="1200" dirty="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2988" lvl="1" indent="0">
                        <a:buFont typeface="Wingdings" panose="05000000000000000000" pitchFamily="2" charset="2"/>
                        <a:buNone/>
                      </a:pPr>
                      <a:r>
                        <a:rPr lang="en-CA" sz="1100"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16650">
                <a:tc>
                  <a:txBody>
                    <a:bodyPr/>
                    <a:lstStyle/>
                    <a:p>
                      <a:pPr marL="0" marR="7851" lvl="1" indent="0">
                        <a:buFont typeface="Wingdings" panose="05000000000000000000" pitchFamily="2" charset="2"/>
                        <a:buNone/>
                        <a:tabLst>
                          <a:tab pos="114300" algn="l"/>
                        </a:tabLst>
                      </a:pPr>
                      <a:r>
                        <a:rPr lang="fr-CA" sz="1100" kern="1200" dirty="0">
                          <a:solidFill>
                            <a:schemeClr val="dk1"/>
                          </a:solidFill>
                          <a:effectLst/>
                          <a:latin typeface="+mn-lt"/>
                          <a:ea typeface="+mn-ea"/>
                          <a:cs typeface="+mn-cs"/>
                        </a:rPr>
                        <a:t>Prendre en charge les déploiements sans temps d’arrêt en vue de l’entretien planifié et non planifié.</a:t>
                      </a:r>
                      <a:endParaRPr lang="en-CA" sz="1100" kern="1200" dirty="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2988"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CA" sz="1100" dirty="0">
                          <a:solidFill>
                            <a:prstClr val="black"/>
                          </a:solidFill>
                          <a:cs typeface="Calibri"/>
                        </a:rPr>
                        <a:t> </a:t>
                      </a:r>
                      <a:endParaRPr lang="en-US" sz="1100"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677056">
                <a:tc>
                  <a:txBody>
                    <a:bodyPr/>
                    <a:lstStyle/>
                    <a:p>
                      <a:pPr marL="0" marR="7851" lvl="1" indent="0">
                        <a:buFont typeface="Wingdings" panose="05000000000000000000" pitchFamily="2" charset="2"/>
                        <a:buNone/>
                        <a:tabLst>
                          <a:tab pos="114300" algn="l"/>
                        </a:tabLst>
                      </a:pPr>
                      <a:r>
                        <a:rPr lang="fr-CA" sz="1100" kern="1200" dirty="0">
                          <a:solidFill>
                            <a:schemeClr val="dk1"/>
                          </a:solidFill>
                          <a:effectLst/>
                          <a:latin typeface="+mn-lt"/>
                          <a:ea typeface="+mn-ea"/>
                          <a:cs typeface="+mn-cs"/>
                        </a:rPr>
                        <a:t>Utiliser des architectures distribuées, supposer qu’une défaillance se produira, traiter les erreurs avec élégance et surveiller activement la performance et le comportement.</a:t>
                      </a:r>
                      <a:endParaRPr lang="en-CA" sz="1100" kern="1200" dirty="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2988"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CA" sz="1100" dirty="0">
                          <a:solidFill>
                            <a:prstClr val="black"/>
                          </a:solidFill>
                          <a:cs typeface="Calibri"/>
                        </a:rPr>
                        <a:t> </a:t>
                      </a:r>
                      <a:endParaRPr lang="en-US" sz="1100"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677056">
                <a:tc>
                  <a:txBody>
                    <a:bodyPr/>
                    <a:lstStyle/>
                    <a:p>
                      <a:pPr marL="0" marR="7851" lvl="1" indent="0">
                        <a:buFont typeface="Wingdings" panose="05000000000000000000" pitchFamily="2" charset="2"/>
                        <a:buNone/>
                        <a:tabLst>
                          <a:tab pos="114300" algn="l"/>
                        </a:tabLst>
                      </a:pPr>
                      <a:r>
                        <a:rPr lang="fr-CA" sz="1100" kern="1200" dirty="0">
                          <a:solidFill>
                            <a:schemeClr val="dk1"/>
                          </a:solidFill>
                          <a:effectLst/>
                          <a:latin typeface="+mn-lt"/>
                          <a:ea typeface="+mn-ea"/>
                          <a:cs typeface="+mn-cs"/>
                        </a:rPr>
                        <a:t>Établir des architectures qui facilitent l’ajout de nouvelles technologies en perturbant le moins possible les programmes et les services existants</a:t>
                      </a:r>
                      <a:endParaRPr lang="en-CA" sz="1100" kern="1200" dirty="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2988"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100" baseline="0" dirty="0">
                          <a:solidFill>
                            <a:prstClr val="black"/>
                          </a:solidFill>
                          <a:cs typeface="Calibri"/>
                        </a:rPr>
                        <a:t> </a:t>
                      </a:r>
                      <a:endParaRPr lang="en-US" sz="1100"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677056">
                <a:tc>
                  <a:txBody>
                    <a:bodyPr/>
                    <a:lstStyle/>
                    <a:p>
                      <a:pPr marL="0" marR="7851" lvl="1" indent="0">
                        <a:buFont typeface="Wingdings" panose="05000000000000000000" pitchFamily="2" charset="2"/>
                        <a:buNone/>
                        <a:tabLst>
                          <a:tab pos="114300" algn="l"/>
                        </a:tabLst>
                      </a:pPr>
                      <a:r>
                        <a:rPr lang="fr-CA" sz="1100" kern="1200" dirty="0">
                          <a:solidFill>
                            <a:schemeClr val="dk1"/>
                          </a:solidFill>
                          <a:effectLst/>
                          <a:latin typeface="+mn-lt"/>
                          <a:ea typeface="+mn-ea"/>
                          <a:cs typeface="+mn-cs"/>
                        </a:rPr>
                        <a:t>Contrôler la diversité technique – concevoir des systèmes basés sur des technologies et des plateformes modernes déjà utilisées</a:t>
                      </a:r>
                      <a:endParaRPr lang="en-CA" sz="1100" kern="1200" dirty="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2988"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100"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92675">
                <a:tc>
                  <a:txBody>
                    <a:bodyPr/>
                    <a:lstStyle/>
                    <a:p>
                      <a:pPr lvl="0"/>
                      <a:r>
                        <a:rPr lang="fr-CA" sz="1200" b="1" kern="1200" dirty="0">
                          <a:solidFill>
                            <a:schemeClr val="lt1"/>
                          </a:solidFill>
                          <a:effectLst/>
                          <a:latin typeface="+mn-lt"/>
                          <a:ea typeface="+mn-ea"/>
                          <a:cs typeface="+mn-cs"/>
                        </a:rPr>
                        <a:t>Respecter les principes de développement d’applications modernes (</a:t>
                      </a:r>
                      <a:r>
                        <a:rPr lang="fr-CA" sz="1200" b="1" kern="1200" dirty="0" err="1">
                          <a:solidFill>
                            <a:schemeClr val="lt1"/>
                          </a:solidFill>
                          <a:effectLst/>
                          <a:latin typeface="+mn-lt"/>
                          <a:ea typeface="+mn-ea"/>
                          <a:cs typeface="+mn-cs"/>
                        </a:rPr>
                        <a:t>DevSecOps</a:t>
                      </a:r>
                      <a:r>
                        <a:rPr lang="fr-CA" sz="1200" b="1" kern="1200" dirty="0">
                          <a:solidFill>
                            <a:schemeClr val="lt1"/>
                          </a:solidFill>
                          <a:effectLst/>
                          <a:latin typeface="+mn-lt"/>
                          <a:ea typeface="+mn-ea"/>
                          <a:cs typeface="+mn-cs"/>
                        </a:rPr>
                        <a:t>)</a:t>
                      </a:r>
                      <a:endParaRPr lang="en-US" sz="1200" b="1" kern="1200" spc="-3" dirty="0">
                        <a:solidFill>
                          <a:schemeClr val="bg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1"/>
                    </a:solidFill>
                  </a:tcPr>
                </a:tc>
                <a:tc>
                  <a:txBody>
                    <a:bodyPr/>
                    <a:lstStyle/>
                    <a:p>
                      <a:pPr marL="747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lt1"/>
                          </a:solidFill>
                          <a:effectLst/>
                          <a:latin typeface="+mn-lt"/>
                          <a:ea typeface="+mn-ea"/>
                          <a:cs typeface="+mn-cs"/>
                        </a:rPr>
                        <a:t>COMMENT </a:t>
                      </a:r>
                      <a:r>
                        <a:rPr lang="en-US" sz="1200" b="1" kern="1200" dirty="0" err="1">
                          <a:solidFill>
                            <a:schemeClr val="lt1"/>
                          </a:solidFill>
                          <a:effectLst/>
                          <a:latin typeface="+mn-lt"/>
                          <a:ea typeface="+mn-ea"/>
                          <a:cs typeface="+mn-cs"/>
                        </a:rPr>
                        <a:t>procédera</a:t>
                      </a:r>
                      <a:r>
                        <a:rPr lang="en-US" sz="1200" b="1" kern="1200" dirty="0">
                          <a:solidFill>
                            <a:schemeClr val="lt1"/>
                          </a:solidFill>
                          <a:effectLst/>
                          <a:latin typeface="+mn-lt"/>
                          <a:ea typeface="+mn-ea"/>
                          <a:cs typeface="+mn-cs"/>
                        </a:rPr>
                        <a:t>-t-on?</a:t>
                      </a:r>
                      <a:endParaRPr lang="en-CA" sz="1200" b="1" spc="-3" dirty="0">
                        <a:solidFill>
                          <a:schemeClr val="bg1"/>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1486976213"/>
                  </a:ext>
                </a:extLst>
              </a:tr>
              <a:tr h="416650">
                <a:tc>
                  <a:txBody>
                    <a:bodyPr/>
                    <a:lstStyle/>
                    <a:p>
                      <a:pPr marL="0" marR="2988"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fr-CA" sz="1100" kern="1200" dirty="0">
                          <a:solidFill>
                            <a:schemeClr val="dk1"/>
                          </a:solidFill>
                          <a:effectLst/>
                          <a:latin typeface="+mn-lt"/>
                          <a:ea typeface="+mn-ea"/>
                          <a:cs typeface="+mn-cs"/>
                        </a:rPr>
                        <a:t>Utiliser l’intégration continue et les déploiements continus</a:t>
                      </a:r>
                      <a:endParaRPr lang="en-US" sz="1100" b="0" kern="1200" spc="-3" dirty="0">
                        <a:solidFill>
                          <a:prstClr val="black"/>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2988" lvl="1" indent="0">
                        <a:buFont typeface="Wingdings" panose="05000000000000000000" pitchFamily="2" charset="2"/>
                        <a:buNone/>
                      </a:pPr>
                      <a:r>
                        <a:rPr lang="en-CA" sz="1100"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636625572"/>
                  </a:ext>
                </a:extLst>
              </a:tr>
              <a:tr h="416650">
                <a:tc>
                  <a:txBody>
                    <a:bodyPr/>
                    <a:lstStyle/>
                    <a:p>
                      <a:pPr marL="0" marR="2988"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fr-CA" sz="1100" kern="1200" dirty="0">
                          <a:solidFill>
                            <a:schemeClr val="dk1"/>
                          </a:solidFill>
                          <a:effectLst/>
                          <a:latin typeface="+mn-lt"/>
                          <a:ea typeface="+mn-ea"/>
                          <a:cs typeface="+mn-cs"/>
                        </a:rPr>
                        <a:t>S’assurer que des tests automatisés sont effectués pour garantir la sécurité et la fonctionnalité</a:t>
                      </a:r>
                      <a:endParaRPr lang="en-US" sz="1100" b="0" kern="1200" spc="-3" noProof="0" dirty="0">
                        <a:solidFill>
                          <a:prstClr val="black"/>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2988" lvl="1" indent="0">
                        <a:buFont typeface="Wingdings" panose="05000000000000000000" pitchFamily="2" charset="2"/>
                        <a:buNone/>
                      </a:pPr>
                      <a:r>
                        <a:rPr lang="en-CA" sz="1100"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53748371"/>
                  </a:ext>
                </a:extLst>
              </a:tr>
              <a:tr h="677056">
                <a:tc>
                  <a:txBody>
                    <a:bodyPr/>
                    <a:lstStyle/>
                    <a:p>
                      <a:pPr marL="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tab pos="114300" algn="l"/>
                        </a:tabLst>
                        <a:defRPr/>
                      </a:pPr>
                      <a:r>
                        <a:rPr lang="fr-CA" sz="1100" kern="1200" dirty="0">
                          <a:solidFill>
                            <a:schemeClr val="dk1"/>
                          </a:solidFill>
                          <a:effectLst/>
                          <a:latin typeface="+mn-lt"/>
                          <a:ea typeface="+mn-ea"/>
                          <a:cs typeface="+mn-cs"/>
                        </a:rPr>
                        <a:t>Faire participer les utilisateurs et les autres intervenants au processus </a:t>
                      </a:r>
                      <a:r>
                        <a:rPr lang="fr-CA" sz="1100" kern="1200" dirty="0" err="1">
                          <a:solidFill>
                            <a:schemeClr val="dk1"/>
                          </a:solidFill>
                          <a:effectLst/>
                          <a:latin typeface="+mn-lt"/>
                          <a:ea typeface="+mn-ea"/>
                          <a:cs typeface="+mn-cs"/>
                        </a:rPr>
                        <a:t>DevSecOps</a:t>
                      </a:r>
                      <a:r>
                        <a:rPr lang="fr-CA" sz="1100" kern="1200" dirty="0">
                          <a:solidFill>
                            <a:schemeClr val="dk1"/>
                          </a:solidFill>
                          <a:effectLst/>
                          <a:latin typeface="+mn-lt"/>
                          <a:ea typeface="+mn-ea"/>
                          <a:cs typeface="+mn-cs"/>
                        </a:rPr>
                        <a:t>, qui fait référence au concept de faire de la sécurité logicielle un élément central du processus global de livraison de logiciels</a:t>
                      </a:r>
                      <a:endParaRPr lang="en-CA" sz="1100" b="0" kern="1200" spc="-3" noProof="0" dirty="0">
                        <a:solidFill>
                          <a:prstClr val="black"/>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2988" lvl="1" indent="0">
                        <a:buFont typeface="Wingdings" panose="05000000000000000000" pitchFamily="2" charset="2"/>
                        <a:buNone/>
                      </a:pPr>
                      <a:r>
                        <a:rPr lang="en-CA" sz="1100"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966383679"/>
                  </a:ext>
                </a:extLst>
              </a:tr>
            </a:tbl>
          </a:graphicData>
        </a:graphic>
      </p:graphicFrame>
      <p:pic>
        <p:nvPicPr>
          <p:cNvPr id="9" name="Picture 8">
            <a:extLst>
              <a:ext uri="{FF2B5EF4-FFF2-40B4-BE49-F238E27FC236}">
                <a16:creationId xmlns:a16="http://schemas.microsoft.com/office/drawing/2014/main" id="{8636549F-4C7D-4945-ACFC-F9AC9A8F906F}"/>
              </a:ext>
              <a:ext uri="{C183D7F6-B498-43B3-948B-1728B52AA6E4}">
                <adec:decorative xmlns:adec="http://schemas.microsoft.com/office/drawing/2017/decorative" val="1"/>
              </a:ext>
            </a:extLst>
          </p:cNvPr>
          <p:cNvPicPr>
            <a:picLocks noChangeAspect="1"/>
          </p:cNvPicPr>
          <p:nvPr>
            <p:custDataLst>
              <p:tags r:id="rId1"/>
            </p:custDataLst>
          </p:nvPr>
        </p:nvPicPr>
        <p:blipFill>
          <a:blip r:embed="rId4"/>
          <a:stretch>
            <a:fillRect/>
          </a:stretch>
        </p:blipFill>
        <p:spPr>
          <a:xfrm>
            <a:off x="6793542" y="254490"/>
            <a:ext cx="757972" cy="446864"/>
          </a:xfrm>
          <a:prstGeom prst="rect">
            <a:avLst/>
          </a:prstGeom>
        </p:spPr>
      </p:pic>
      <p:sp>
        <p:nvSpPr>
          <p:cNvPr id="3" name="Slide Number Placeholder 2">
            <a:extLst>
              <a:ext uri="{FF2B5EF4-FFF2-40B4-BE49-F238E27FC236}">
                <a16:creationId xmlns:a16="http://schemas.microsoft.com/office/drawing/2014/main" id="{FDAEAA85-4C3F-1B0F-B0DE-7216E9908E58}"/>
              </a:ext>
            </a:extLst>
          </p:cNvPr>
          <p:cNvSpPr>
            <a:spLocks noGrp="1"/>
          </p:cNvSpPr>
          <p:nvPr>
            <p:ph type="sldNum" sz="quarter" idx="12"/>
          </p:nvPr>
        </p:nvSpPr>
        <p:spPr/>
        <p:txBody>
          <a:bodyPr/>
          <a:lstStyle/>
          <a:p>
            <a:fld id="{32D4B517-E49B-41B6-9DBC-23634E0F1CDC}" type="slidenum">
              <a:rPr lang="en-CA" smtClean="0"/>
              <a:pPr/>
              <a:t>21</a:t>
            </a:fld>
            <a:endParaRPr lang="en-CA" dirty="0"/>
          </a:p>
        </p:txBody>
      </p:sp>
    </p:spTree>
    <p:extLst>
      <p:ext uri="{BB962C8B-B14F-4D97-AF65-F5344CB8AC3E}">
        <p14:creationId xmlns:p14="http://schemas.microsoft.com/office/powerpoint/2010/main" val="39826889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3">
            <a:extLst>
              <a:ext uri="{FF2B5EF4-FFF2-40B4-BE49-F238E27FC236}">
                <a16:creationId xmlns:a16="http://schemas.microsoft.com/office/drawing/2014/main" id="{437D9A44-630F-413C-940D-D393B2112E52}"/>
              </a:ext>
            </a:extLst>
          </p:cNvPr>
          <p:cNvSpPr>
            <a:spLocks noGrp="1"/>
          </p:cNvSpPr>
          <p:nvPr>
            <p:ph type="title"/>
          </p:nvPr>
        </p:nvSpPr>
        <p:spPr>
          <a:xfrm>
            <a:off x="457200" y="7249"/>
            <a:ext cx="5434013" cy="877887"/>
          </a:xfrm>
        </p:spPr>
        <p:txBody>
          <a:bodyPr>
            <a:normAutofit/>
          </a:bodyPr>
          <a:lstStyle/>
          <a:p>
            <a:r>
              <a:rPr lang="en-CA" sz="2000" b="1" dirty="0">
                <a:solidFill>
                  <a:schemeClr val="tx1">
                    <a:lumMod val="65000"/>
                    <a:lumOff val="35000"/>
                  </a:schemeClr>
                </a:solidFill>
              </a:rPr>
              <a:t>Annexe 1 : Cadre de </a:t>
            </a:r>
            <a:r>
              <a:rPr lang="en-CA" sz="2000" b="1" dirty="0" err="1">
                <a:solidFill>
                  <a:schemeClr val="tx1">
                    <a:lumMod val="65000"/>
                    <a:lumOff val="35000"/>
                  </a:schemeClr>
                </a:solidFill>
              </a:rPr>
              <a:t>l’AI</a:t>
            </a:r>
            <a:r>
              <a:rPr lang="en-CA" sz="2000" b="1" dirty="0">
                <a:solidFill>
                  <a:schemeClr val="tx1">
                    <a:lumMod val="65000"/>
                    <a:lumOff val="35000"/>
                  </a:schemeClr>
                </a:solidFill>
              </a:rPr>
              <a:t> du GC</a:t>
            </a:r>
            <a:br>
              <a:rPr lang="en-US" sz="2000" b="1" dirty="0">
                <a:solidFill>
                  <a:schemeClr val="tx1">
                    <a:lumMod val="65000"/>
                    <a:lumOff val="35000"/>
                  </a:schemeClr>
                </a:solidFill>
              </a:rPr>
            </a:br>
            <a:r>
              <a:rPr lang="en-CA" sz="2000" dirty="0">
                <a:solidFill>
                  <a:schemeClr val="tx2"/>
                </a:solidFill>
              </a:rPr>
              <a:t>Architecture de </a:t>
            </a:r>
            <a:r>
              <a:rPr lang="en-CA" sz="2000" dirty="0" err="1">
                <a:solidFill>
                  <a:schemeClr val="tx2"/>
                </a:solidFill>
              </a:rPr>
              <a:t>sécurité</a:t>
            </a:r>
            <a:endParaRPr lang="en-CA" sz="2000" dirty="0"/>
          </a:p>
        </p:txBody>
      </p:sp>
      <p:graphicFrame>
        <p:nvGraphicFramePr>
          <p:cNvPr id="9" name="Table 2"/>
          <p:cNvGraphicFramePr>
            <a:graphicFrameLocks noGrp="1"/>
          </p:cNvGraphicFramePr>
          <p:nvPr>
            <p:extLst>
              <p:ext uri="{D42A27DB-BD31-4B8C-83A1-F6EECF244321}">
                <p14:modId xmlns:p14="http://schemas.microsoft.com/office/powerpoint/2010/main" val="2920266442"/>
              </p:ext>
            </p:extLst>
          </p:nvPr>
        </p:nvGraphicFramePr>
        <p:xfrm>
          <a:off x="457199" y="1988839"/>
          <a:ext cx="11201400" cy="4176465"/>
        </p:xfrm>
        <a:graphic>
          <a:graphicData uri="http://schemas.openxmlformats.org/drawingml/2006/table">
            <a:tbl>
              <a:tblPr firstRow="1">
                <a:tableStyleId>{5C22544A-7EE6-4342-B048-85BDC9FD1C3A}</a:tableStyleId>
              </a:tblPr>
              <a:tblGrid>
                <a:gridCol w="5600700">
                  <a:extLst>
                    <a:ext uri="{9D8B030D-6E8A-4147-A177-3AD203B41FA5}">
                      <a16:colId xmlns:a16="http://schemas.microsoft.com/office/drawing/2014/main" val="20000"/>
                    </a:ext>
                  </a:extLst>
                </a:gridCol>
                <a:gridCol w="5600700">
                  <a:extLst>
                    <a:ext uri="{9D8B030D-6E8A-4147-A177-3AD203B41FA5}">
                      <a16:colId xmlns:a16="http://schemas.microsoft.com/office/drawing/2014/main" val="20001"/>
                    </a:ext>
                  </a:extLst>
                </a:gridCol>
              </a:tblGrid>
              <a:tr h="468314">
                <a:tc>
                  <a:txBody>
                    <a:bodyPr/>
                    <a:lstStyle/>
                    <a:p>
                      <a:pPr marL="7470"/>
                      <a:r>
                        <a:rPr lang="fr-CA" sz="1200" b="1" kern="1200" dirty="0">
                          <a:solidFill>
                            <a:schemeClr val="lt1"/>
                          </a:solidFill>
                          <a:effectLst/>
                          <a:latin typeface="+mn-lt"/>
                          <a:ea typeface="+mn-ea"/>
                          <a:cs typeface="+mn-cs"/>
                        </a:rPr>
                        <a:t>Intégrer la sécurité dans le cycle de vie du système, dans toutes les couches architecturales</a:t>
                      </a:r>
                      <a:endParaRPr lang="en-CA" sz="1200" b="1" kern="1200" spc="-3" dirty="0">
                        <a:solidFill>
                          <a:schemeClr val="bg1"/>
                        </a:solidFill>
                        <a:latin typeface="+mn-lt"/>
                        <a:ea typeface="+mn-ea"/>
                        <a:cs typeface="Calibri"/>
                      </a:endParaRPr>
                    </a:p>
                  </a:txBody>
                  <a:tcPr>
                    <a:lnB w="12700" cap="flat" cmpd="sng" algn="ctr">
                      <a:solidFill>
                        <a:schemeClr val="bg1">
                          <a:lumMod val="85000"/>
                        </a:schemeClr>
                      </a:solidFill>
                      <a:prstDash val="solid"/>
                      <a:round/>
                      <a:headEnd type="none" w="med" len="med"/>
                      <a:tailEnd type="none" w="med" len="med"/>
                    </a:lnB>
                  </a:tcPr>
                </a:tc>
                <a:tc>
                  <a:txBody>
                    <a:bodyPr/>
                    <a:lstStyle/>
                    <a:p>
                      <a:pPr marL="7470" marR="0" lvl="0" indent="0" algn="l" defTabSz="914400" rtl="0" eaLnBrk="1" fontAlgn="auto" latinLnBrk="0" hangingPunct="1">
                        <a:lnSpc>
                          <a:spcPct val="100000"/>
                        </a:lnSpc>
                        <a:spcBef>
                          <a:spcPts val="0"/>
                        </a:spcBef>
                        <a:spcAft>
                          <a:spcPts val="0"/>
                        </a:spcAft>
                        <a:buClrTx/>
                        <a:buSzTx/>
                        <a:buFontTx/>
                        <a:buNone/>
                        <a:tabLst/>
                        <a:defRPr/>
                      </a:pPr>
                      <a:r>
                        <a:rPr lang="en-US" sz="1000" b="1" kern="1200" dirty="0">
                          <a:solidFill>
                            <a:schemeClr val="lt1"/>
                          </a:solidFill>
                          <a:effectLst/>
                          <a:latin typeface="+mn-lt"/>
                          <a:ea typeface="+mn-ea"/>
                          <a:cs typeface="+mn-cs"/>
                        </a:rPr>
                        <a:t>COMMENT </a:t>
                      </a:r>
                      <a:r>
                        <a:rPr lang="en-US" sz="1000" b="1" kern="1200" dirty="0" err="1">
                          <a:solidFill>
                            <a:schemeClr val="lt1"/>
                          </a:solidFill>
                          <a:effectLst/>
                          <a:latin typeface="+mn-lt"/>
                          <a:ea typeface="+mn-ea"/>
                          <a:cs typeface="+mn-cs"/>
                        </a:rPr>
                        <a:t>procédera</a:t>
                      </a:r>
                      <a:r>
                        <a:rPr lang="en-US" sz="1000" b="1" kern="1200" dirty="0">
                          <a:solidFill>
                            <a:schemeClr val="lt1"/>
                          </a:solidFill>
                          <a:effectLst/>
                          <a:latin typeface="+mn-lt"/>
                          <a:ea typeface="+mn-ea"/>
                          <a:cs typeface="+mn-cs"/>
                        </a:rPr>
                        <a:t>-t-on?</a:t>
                      </a:r>
                      <a:endParaRPr lang="en-CA" sz="1000" b="1" spc="-3" dirty="0">
                        <a:solidFill>
                          <a:schemeClr val="bg1"/>
                        </a:solidFill>
                        <a:cs typeface="Calibri"/>
                      </a:endParaRPr>
                    </a:p>
                  </a:txBody>
                  <a:tcPr>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0"/>
                  </a:ext>
                </a:extLst>
              </a:tr>
              <a:tr h="927038">
                <a:tc>
                  <a:txBody>
                    <a:bodyPr/>
                    <a:lstStyle/>
                    <a:p>
                      <a:pPr marL="0" lvl="1" indent="0">
                        <a:buFont typeface="Wingdings" panose="05000000000000000000" pitchFamily="2" charset="2"/>
                        <a:buNone/>
                        <a:tabLst>
                          <a:tab pos="114300" algn="l"/>
                        </a:tabLst>
                      </a:pPr>
                      <a:r>
                        <a:rPr lang="fr-CA" sz="1100" kern="1200" dirty="0">
                          <a:solidFill>
                            <a:schemeClr val="dk1"/>
                          </a:solidFill>
                          <a:effectLst/>
                          <a:latin typeface="+mn-lt"/>
                          <a:ea typeface="+mn-ea"/>
                          <a:cs typeface="+mn-cs"/>
                        </a:rPr>
                        <a:t>Déterminer et catégoriser les renseignements en fonction du degré de préjudice qui pourrait se traduire par la compromission de leur confidentialité, de leur intégrité et de leur disponibilité.</a:t>
                      </a:r>
                      <a:endParaRPr lang="en-CA" sz="1100" kern="1200" dirty="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lvl="1" indent="0">
                        <a:buFont typeface="Wingdings" panose="05000000000000000000" pitchFamily="2" charset="2"/>
                        <a:buNone/>
                      </a:pPr>
                      <a:r>
                        <a:rPr lang="en-CA" sz="1100" spc="-41" dirty="0">
                          <a:solidFill>
                            <a:prstClr val="black"/>
                          </a:solidFill>
                          <a:cs typeface="Calibri"/>
                        </a:rPr>
                        <a:t> </a:t>
                      </a:r>
                      <a:endParaRPr lang="en-US" sz="1100" spc="-41"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283590">
                <a:tc>
                  <a:txBody>
                    <a:bodyPr/>
                    <a:lstStyle/>
                    <a:p>
                      <a:pPr marL="0" lvl="1" indent="0">
                        <a:buFont typeface="Wingdings" panose="05000000000000000000" pitchFamily="2" charset="2"/>
                        <a:buNone/>
                        <a:tabLst>
                          <a:tab pos="114300" algn="l"/>
                        </a:tabLst>
                      </a:pPr>
                      <a:r>
                        <a:rPr lang="fr-CA" sz="1100" kern="1200" dirty="0">
                          <a:solidFill>
                            <a:schemeClr val="dk1"/>
                          </a:solidFill>
                          <a:effectLst/>
                          <a:latin typeface="+mn-lt"/>
                          <a:ea typeface="+mn-ea"/>
                          <a:cs typeface="+mn-cs"/>
                        </a:rPr>
                        <a:t>Mettre en place une approche de sécurité continue, conformément au Cadre de gestion des risques liés à la sécurité des TI du CCC; effectuer la modélisation des menaces pour réduire au minimum la surface d’attaque en limitant les services exposés et l’information échangée au minimum nécessaire</a:t>
                      </a:r>
                      <a:endParaRPr lang="en-CA" sz="1100" kern="1200" dirty="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lvl="1" indent="0">
                        <a:buFont typeface="Wingdings" panose="05000000000000000000" pitchFamily="2" charset="2"/>
                        <a:buNone/>
                      </a:pPr>
                      <a:r>
                        <a:rPr lang="en-CA" sz="1100" spc="-41" dirty="0">
                          <a:solidFill>
                            <a:prstClr val="black"/>
                          </a:solidFill>
                          <a:cs typeface="Calibri"/>
                        </a:rPr>
                        <a:t> </a:t>
                      </a:r>
                      <a:endParaRPr lang="en-US" sz="1100" spc="-41"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927038">
                <a:tc>
                  <a:txBody>
                    <a:bodyPr/>
                    <a:lstStyle/>
                    <a:p>
                      <a:pPr marL="0" indent="0">
                        <a:buFont typeface="Wingdings" panose="05000000000000000000" pitchFamily="2" charset="2"/>
                        <a:buNone/>
                      </a:pPr>
                      <a:r>
                        <a:rPr lang="en-US" sz="1100" kern="1200" dirty="0">
                          <a:solidFill>
                            <a:schemeClr val="dk1"/>
                          </a:solidFill>
                          <a:latin typeface="+mn-lt"/>
                          <a:ea typeface="+mn-ea"/>
                          <a:cs typeface="Calibri"/>
                        </a:rPr>
                        <a:t> </a:t>
                      </a:r>
                      <a:r>
                        <a:rPr lang="fr-CA" sz="1100" kern="1200" dirty="0">
                          <a:solidFill>
                            <a:schemeClr val="dk1"/>
                          </a:solidFill>
                          <a:effectLst/>
                          <a:latin typeface="+mn-lt"/>
                          <a:ea typeface="+mn-ea"/>
                          <a:cs typeface="+mn-cs"/>
                        </a:rPr>
                        <a:t>Appliquer des mesures de sécurité proportionnées répondant aux besoins des entreprises et des utilisateurs tout en protégeant adéquatement les données au repos et les données en transit</a:t>
                      </a:r>
                      <a:endParaRPr lang="en-CA" sz="1100" kern="1200" dirty="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lvl="1" indent="0">
                        <a:buFont typeface="Wingdings" panose="05000000000000000000" pitchFamily="2" charset="2"/>
                        <a:buNone/>
                      </a:pPr>
                      <a:r>
                        <a:rPr lang="en-CA" sz="1100" spc="-41"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570485">
                <a:tc>
                  <a:txBody>
                    <a:bodyPr/>
                    <a:lstStyle/>
                    <a:p>
                      <a:pPr marL="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fr-CA" sz="1100" kern="1200" dirty="0">
                          <a:solidFill>
                            <a:schemeClr val="dk1"/>
                          </a:solidFill>
                          <a:effectLst/>
                          <a:latin typeface="+mn-lt"/>
                          <a:ea typeface="+mn-ea"/>
                          <a:cs typeface="+mn-cs"/>
                        </a:rPr>
                        <a:t>Concevoir des systèmes résilients et disponibles pour soutenir la continuité de la prestation du service</a:t>
                      </a:r>
                      <a:endParaRPr lang="en-CA" sz="1100" spc="-41"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lvl="1" indent="0">
                        <a:buFont typeface="Wingdings" panose="05000000000000000000" pitchFamily="2" charset="2"/>
                        <a:buNone/>
                      </a:pPr>
                      <a:r>
                        <a:rPr lang="en-CA" sz="1100" spc="-41"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12" name="Content Placeholder 2">
            <a:extLst>
              <a:ext uri="{FF2B5EF4-FFF2-40B4-BE49-F238E27FC236}">
                <a16:creationId xmlns:a16="http://schemas.microsoft.com/office/drawing/2014/main" id="{6929FBFF-847B-4D35-B28A-E82049BA51AA}"/>
              </a:ext>
            </a:extLst>
          </p:cNvPr>
          <p:cNvSpPr>
            <a:spLocks noGrp="1"/>
          </p:cNvSpPr>
          <p:nvPr>
            <p:ph idx="10"/>
          </p:nvPr>
        </p:nvSpPr>
        <p:spPr>
          <a:xfrm>
            <a:off x="457200" y="1139903"/>
            <a:ext cx="11201400" cy="740925"/>
          </a:xfrm>
        </p:spPr>
        <p:txBody>
          <a:bodyPr/>
          <a:lstStyle/>
          <a:p>
            <a:r>
              <a:rPr lang="fr-CA" sz="1400" dirty="0">
                <a:latin typeface="+mj-lt"/>
                <a:ea typeface="Times New Roman" panose="02020603050405020304" pitchFamily="18" charset="0"/>
              </a:rPr>
              <a:t>Le Programme de l’architecture de sécurité d’entreprise du GC est une initiative pangouvernementale visant à fournir une approche normalisée pour l’élaboration de l’architecture de sécurité des TI, afin de s’assurer que les blocs de sécurité de base sont mis en place dans l’ensemble de l’organisation à mesure que l’infrastructure est renouvelée.</a:t>
            </a:r>
            <a:endParaRPr lang="en-CA" sz="1400" dirty="0">
              <a:latin typeface="+mj-lt"/>
            </a:endParaRPr>
          </a:p>
        </p:txBody>
      </p:sp>
      <p:pic>
        <p:nvPicPr>
          <p:cNvPr id="8" name="Picture 7">
            <a:extLst>
              <a:ext uri="{FF2B5EF4-FFF2-40B4-BE49-F238E27FC236}">
                <a16:creationId xmlns:a16="http://schemas.microsoft.com/office/drawing/2014/main" id="{746D6681-6254-44CD-A0BA-8D610955EBD8}"/>
              </a:ext>
              <a:ext uri="{C183D7F6-B498-43B3-948B-1728B52AA6E4}">
                <adec:decorative xmlns:adec="http://schemas.microsoft.com/office/drawing/2017/decorative" val="1"/>
              </a:ext>
            </a:extLst>
          </p:cNvPr>
          <p:cNvPicPr>
            <a:picLocks noChangeAspect="1"/>
          </p:cNvPicPr>
          <p:nvPr>
            <p:custDataLst>
              <p:tags r:id="rId1"/>
            </p:custDataLst>
          </p:nvPr>
        </p:nvPicPr>
        <p:blipFill>
          <a:blip r:embed="rId4"/>
          <a:stretch>
            <a:fillRect/>
          </a:stretch>
        </p:blipFill>
        <p:spPr>
          <a:xfrm>
            <a:off x="6924093" y="204741"/>
            <a:ext cx="351107" cy="428625"/>
          </a:xfrm>
          <a:prstGeom prst="rect">
            <a:avLst/>
          </a:prstGeom>
        </p:spPr>
      </p:pic>
      <p:sp>
        <p:nvSpPr>
          <p:cNvPr id="3" name="Slide Number Placeholder 2">
            <a:extLst>
              <a:ext uri="{FF2B5EF4-FFF2-40B4-BE49-F238E27FC236}">
                <a16:creationId xmlns:a16="http://schemas.microsoft.com/office/drawing/2014/main" id="{DC75E7E5-B830-1960-C570-26D769F52348}"/>
              </a:ext>
            </a:extLst>
          </p:cNvPr>
          <p:cNvSpPr>
            <a:spLocks noGrp="1"/>
          </p:cNvSpPr>
          <p:nvPr>
            <p:ph type="sldNum" sz="quarter" idx="12"/>
          </p:nvPr>
        </p:nvSpPr>
        <p:spPr/>
        <p:txBody>
          <a:bodyPr/>
          <a:lstStyle/>
          <a:p>
            <a:fld id="{32D4B517-E49B-41B6-9DBC-23634E0F1CDC}" type="slidenum">
              <a:rPr lang="en-CA" smtClean="0"/>
              <a:pPr/>
              <a:t>22</a:t>
            </a:fld>
            <a:endParaRPr lang="en-CA" dirty="0"/>
          </a:p>
        </p:txBody>
      </p:sp>
    </p:spTree>
    <p:extLst>
      <p:ext uri="{BB962C8B-B14F-4D97-AF65-F5344CB8AC3E}">
        <p14:creationId xmlns:p14="http://schemas.microsoft.com/office/powerpoint/2010/main" val="39276215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113420C-6AC1-40ED-A0B9-8C45A9D5EBD7}"/>
              </a:ext>
            </a:extLst>
          </p:cNvPr>
          <p:cNvSpPr>
            <a:spLocks noGrp="1"/>
          </p:cNvSpPr>
          <p:nvPr>
            <p:ph type="title"/>
          </p:nvPr>
        </p:nvSpPr>
        <p:spPr>
          <a:xfrm>
            <a:off x="457200" y="17881"/>
            <a:ext cx="5432982" cy="878670"/>
          </a:xfrm>
        </p:spPr>
        <p:txBody>
          <a:bodyPr>
            <a:normAutofit/>
          </a:bodyPr>
          <a:lstStyle/>
          <a:p>
            <a:r>
              <a:rPr lang="en-CA" sz="2000" b="1" dirty="0">
                <a:solidFill>
                  <a:schemeClr val="tx1">
                    <a:lumMod val="65000"/>
                    <a:lumOff val="35000"/>
                  </a:schemeClr>
                </a:solidFill>
              </a:rPr>
              <a:t>Annexe 1 : Cadre de </a:t>
            </a:r>
            <a:r>
              <a:rPr lang="en-CA" sz="2000" b="1" dirty="0" err="1">
                <a:solidFill>
                  <a:schemeClr val="tx1">
                    <a:lumMod val="65000"/>
                    <a:lumOff val="35000"/>
                  </a:schemeClr>
                </a:solidFill>
              </a:rPr>
              <a:t>l’AI</a:t>
            </a:r>
            <a:r>
              <a:rPr lang="en-CA" sz="2000" b="1" dirty="0">
                <a:solidFill>
                  <a:schemeClr val="tx1">
                    <a:lumMod val="65000"/>
                    <a:lumOff val="35000"/>
                  </a:schemeClr>
                </a:solidFill>
              </a:rPr>
              <a:t> du GC</a:t>
            </a:r>
            <a:br>
              <a:rPr lang="en-US" sz="2000" b="1" dirty="0">
                <a:solidFill>
                  <a:schemeClr val="tx1">
                    <a:lumMod val="65000"/>
                    <a:lumOff val="35000"/>
                  </a:schemeClr>
                </a:solidFill>
              </a:rPr>
            </a:br>
            <a:r>
              <a:rPr lang="en-CA" sz="2000" dirty="0">
                <a:solidFill>
                  <a:schemeClr val="tx2"/>
                </a:solidFill>
              </a:rPr>
              <a:t>Architecture de </a:t>
            </a:r>
            <a:r>
              <a:rPr lang="en-CA" sz="2000" dirty="0" err="1">
                <a:solidFill>
                  <a:schemeClr val="tx2"/>
                </a:solidFill>
              </a:rPr>
              <a:t>sécurité</a:t>
            </a:r>
            <a:r>
              <a:rPr lang="en-CA" sz="2000" dirty="0">
                <a:solidFill>
                  <a:schemeClr val="tx2"/>
                </a:solidFill>
              </a:rPr>
              <a:t> – suite</a:t>
            </a:r>
            <a:endParaRPr lang="en-CA" sz="2000" dirty="0"/>
          </a:p>
        </p:txBody>
      </p:sp>
      <p:pic>
        <p:nvPicPr>
          <p:cNvPr id="11" name="Picture 10">
            <a:extLst>
              <a:ext uri="{C183D7F6-B498-43B3-948B-1728B52AA6E4}">
                <adec:decorative xmlns:adec="http://schemas.microsoft.com/office/drawing/2017/decorative" val="1"/>
              </a:ext>
            </a:extLst>
          </p:cNvPr>
          <p:cNvPicPr>
            <a:picLocks noChangeAspect="1"/>
          </p:cNvPicPr>
          <p:nvPr>
            <p:custDataLst>
              <p:tags r:id="rId1"/>
            </p:custDataLst>
          </p:nvPr>
        </p:nvPicPr>
        <p:blipFill>
          <a:blip r:embed="rId4"/>
          <a:stretch>
            <a:fillRect/>
          </a:stretch>
        </p:blipFill>
        <p:spPr>
          <a:xfrm>
            <a:off x="6924093" y="204741"/>
            <a:ext cx="351107" cy="428625"/>
          </a:xfrm>
          <a:prstGeom prst="rect">
            <a:avLst/>
          </a:prstGeom>
        </p:spPr>
      </p:pic>
      <p:graphicFrame>
        <p:nvGraphicFramePr>
          <p:cNvPr id="12" name="Table 2">
            <a:extLst>
              <a:ext uri="{FF2B5EF4-FFF2-40B4-BE49-F238E27FC236}">
                <a16:creationId xmlns:a16="http://schemas.microsoft.com/office/drawing/2014/main" id="{1D1E646B-6C36-419E-BD40-25CA95E9A591}"/>
              </a:ext>
            </a:extLst>
          </p:cNvPr>
          <p:cNvGraphicFramePr>
            <a:graphicFrameLocks noGrp="1"/>
          </p:cNvGraphicFramePr>
          <p:nvPr>
            <p:extLst>
              <p:ext uri="{D42A27DB-BD31-4B8C-83A1-F6EECF244321}">
                <p14:modId xmlns:p14="http://schemas.microsoft.com/office/powerpoint/2010/main" val="2986687209"/>
              </p:ext>
            </p:extLst>
          </p:nvPr>
        </p:nvGraphicFramePr>
        <p:xfrm>
          <a:off x="457200" y="1050924"/>
          <a:ext cx="11197988" cy="5436403"/>
        </p:xfrm>
        <a:graphic>
          <a:graphicData uri="http://schemas.openxmlformats.org/drawingml/2006/table">
            <a:tbl>
              <a:tblPr firstRow="1">
                <a:tableStyleId>{5C22544A-7EE6-4342-B048-85BDC9FD1C3A}</a:tableStyleId>
              </a:tblPr>
              <a:tblGrid>
                <a:gridCol w="5598994">
                  <a:extLst>
                    <a:ext uri="{9D8B030D-6E8A-4147-A177-3AD203B41FA5}">
                      <a16:colId xmlns:a16="http://schemas.microsoft.com/office/drawing/2014/main" val="20000"/>
                    </a:ext>
                  </a:extLst>
                </a:gridCol>
                <a:gridCol w="5598994">
                  <a:extLst>
                    <a:ext uri="{9D8B030D-6E8A-4147-A177-3AD203B41FA5}">
                      <a16:colId xmlns:a16="http://schemas.microsoft.com/office/drawing/2014/main" val="20001"/>
                    </a:ext>
                  </a:extLst>
                </a:gridCol>
              </a:tblGrid>
              <a:tr h="253840">
                <a:tc>
                  <a:txBody>
                    <a:bodyPr/>
                    <a:lstStyle/>
                    <a:p>
                      <a:pPr marL="7470"/>
                      <a:r>
                        <a:rPr lang="fr-CA" sz="1200" b="1" kern="1200" dirty="0">
                          <a:solidFill>
                            <a:schemeClr val="lt1"/>
                          </a:solidFill>
                          <a:effectLst/>
                          <a:latin typeface="+mn-lt"/>
                          <a:ea typeface="+mn-ea"/>
                          <a:cs typeface="+mn-cs"/>
                        </a:rPr>
                        <a:t>Assurer un accès sécurisé aux systèmes et aux services</a:t>
                      </a:r>
                      <a:endParaRPr lang="en-CA" sz="1200" b="1" kern="1200" spc="-3" dirty="0">
                        <a:solidFill>
                          <a:schemeClr val="bg1"/>
                        </a:solidFill>
                        <a:latin typeface="+mn-lt"/>
                        <a:ea typeface="+mn-ea"/>
                        <a:cs typeface="Calibri"/>
                      </a:endParaRPr>
                    </a:p>
                  </a:txBody>
                  <a:tcPr>
                    <a:lnB w="12700" cap="flat" cmpd="sng" algn="ctr">
                      <a:solidFill>
                        <a:schemeClr val="bg1">
                          <a:lumMod val="85000"/>
                        </a:schemeClr>
                      </a:solidFill>
                      <a:prstDash val="solid"/>
                      <a:round/>
                      <a:headEnd type="none" w="med" len="med"/>
                      <a:tailEnd type="none" w="med" len="med"/>
                    </a:lnB>
                  </a:tcPr>
                </a:tc>
                <a:tc>
                  <a:txBody>
                    <a:bodyPr/>
                    <a:lstStyle/>
                    <a:p>
                      <a:pPr marL="7470" marR="0" lvl="0" indent="0" algn="l" defTabSz="914400" rtl="0" eaLnBrk="1" fontAlgn="auto" latinLnBrk="0" hangingPunct="1">
                        <a:lnSpc>
                          <a:spcPct val="100000"/>
                        </a:lnSpc>
                        <a:spcBef>
                          <a:spcPts val="0"/>
                        </a:spcBef>
                        <a:spcAft>
                          <a:spcPts val="0"/>
                        </a:spcAft>
                        <a:buClrTx/>
                        <a:buSzTx/>
                        <a:buFontTx/>
                        <a:buNone/>
                        <a:tabLst/>
                        <a:defRPr/>
                      </a:pPr>
                      <a:r>
                        <a:rPr lang="en-CA" sz="1200" b="1" spc="-3" dirty="0">
                          <a:solidFill>
                            <a:schemeClr val="bg1"/>
                          </a:solidFill>
                          <a:cs typeface="Calibri"/>
                        </a:rPr>
                        <a:t>HOW will this be achieved?</a:t>
                      </a:r>
                    </a:p>
                  </a:txBody>
                  <a:tcPr>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0"/>
                  </a:ext>
                </a:extLst>
              </a:tr>
              <a:tr h="857523">
                <a:tc>
                  <a:txBody>
                    <a:bodyPr/>
                    <a:lstStyle/>
                    <a:p>
                      <a:pPr marL="0" lvl="1" indent="0">
                        <a:buFont typeface="Wingdings" panose="05000000000000000000" pitchFamily="2" charset="2"/>
                        <a:buNone/>
                        <a:tabLst>
                          <a:tab pos="114300" algn="l"/>
                        </a:tabLst>
                      </a:pPr>
                      <a:r>
                        <a:rPr lang="fr-CA" sz="1100" kern="1200" dirty="0">
                          <a:solidFill>
                            <a:schemeClr val="dk1"/>
                          </a:solidFill>
                          <a:effectLst/>
                          <a:latin typeface="+mn-lt"/>
                          <a:ea typeface="+mn-ea"/>
                          <a:cs typeface="+mn-cs"/>
                        </a:rPr>
                        <a:t>Identifier et authentifier les personnes, les processus ou les appareils à un niveau d’assurance approprié, en fonction de rôles clairement définis, avant d’accorder l’accès à l’information et aux services; tirer parti des services d’entreprise comme les solutions d’identité numérique de confiance du gouvernement du Canada qui sont appuyées par le </a:t>
                      </a:r>
                      <a:r>
                        <a:rPr lang="fr-CA" sz="1100" kern="1200" dirty="0">
                          <a:solidFill>
                            <a:schemeClr val="dk1"/>
                          </a:solidFill>
                          <a:effectLst/>
                          <a:latin typeface="+mn-lt"/>
                          <a:ea typeface="+mn-ea"/>
                          <a:cs typeface="+mn-cs"/>
                          <a:hlinkClick r:id="rId5"/>
                        </a:rPr>
                        <a:t>Cadre de confiance pancanadien</a:t>
                      </a:r>
                      <a:r>
                        <a:rPr lang="fr-CA" sz="1100" kern="1200" dirty="0">
                          <a:solidFill>
                            <a:schemeClr val="dk1"/>
                          </a:solidFill>
                          <a:effectLst/>
                          <a:latin typeface="+mn-lt"/>
                          <a:ea typeface="+mn-ea"/>
                          <a:cs typeface="+mn-cs"/>
                        </a:rPr>
                        <a:t>.</a:t>
                      </a:r>
                      <a:endParaRPr lang="en-CA" sz="1100" kern="1200" dirty="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lvl="1" indent="0">
                        <a:buFont typeface="Wingdings" panose="05000000000000000000" pitchFamily="2" charset="2"/>
                        <a:buNone/>
                      </a:pPr>
                      <a:r>
                        <a:rPr lang="en-CA" sz="1100" spc="-41" dirty="0">
                          <a:solidFill>
                            <a:prstClr val="black"/>
                          </a:solidFill>
                          <a:cs typeface="Calibri"/>
                        </a:rPr>
                        <a:t> </a:t>
                      </a:r>
                      <a:endParaRPr lang="en-US" sz="1100" spc="-41"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857523">
                <a:tc>
                  <a:txBody>
                    <a:bodyPr/>
                    <a:lstStyle/>
                    <a:p>
                      <a:pPr marL="0" indent="0">
                        <a:buFont typeface="Wingdings" panose="05000000000000000000" pitchFamily="2" charset="2"/>
                        <a:buNone/>
                      </a:pPr>
                      <a:r>
                        <a:rPr lang="fr-CA" sz="1100" kern="1200" dirty="0">
                          <a:solidFill>
                            <a:schemeClr val="dk1"/>
                          </a:solidFill>
                          <a:effectLst/>
                          <a:latin typeface="+mn-lt"/>
                          <a:ea typeface="+mn-ea"/>
                          <a:cs typeface="+mn-cs"/>
                        </a:rPr>
                        <a:t>Limiter les interfaces de service aux entités autorisées (utilisateurs et dispositifs) ayant des rôles clairement définis; segmenter et séparer l’information en fonction de sa sensibilité, conformément aux documents </a:t>
                      </a:r>
                      <a:r>
                        <a:rPr lang="fr-CA" sz="1100" kern="1200" dirty="0">
                          <a:solidFill>
                            <a:schemeClr val="dk1"/>
                          </a:solidFill>
                          <a:effectLst/>
                          <a:latin typeface="+mn-lt"/>
                          <a:ea typeface="+mn-ea"/>
                          <a:cs typeface="+mn-cs"/>
                          <a:hlinkClick r:id="rId6"/>
                        </a:rPr>
                        <a:t>ITSG-22</a:t>
                      </a:r>
                      <a:r>
                        <a:rPr lang="fr-CA" sz="1100" kern="1200" dirty="0">
                          <a:solidFill>
                            <a:schemeClr val="dk1"/>
                          </a:solidFill>
                          <a:effectLst/>
                          <a:latin typeface="+mn-lt"/>
                          <a:ea typeface="+mn-ea"/>
                          <a:cs typeface="+mn-cs"/>
                        </a:rPr>
                        <a:t> et </a:t>
                      </a:r>
                      <a:r>
                        <a:rPr lang="fr-CA" sz="1100" kern="1200" dirty="0">
                          <a:solidFill>
                            <a:schemeClr val="dk1"/>
                          </a:solidFill>
                          <a:effectLst/>
                          <a:latin typeface="+mn-lt"/>
                          <a:ea typeface="+mn-ea"/>
                          <a:cs typeface="+mn-cs"/>
                          <a:hlinkClick r:id="rId7"/>
                        </a:rPr>
                        <a:t>ITSG-38.</a:t>
                      </a:r>
                      <a:r>
                        <a:rPr lang="fr-CA" sz="1100" kern="1200" dirty="0">
                          <a:solidFill>
                            <a:schemeClr val="dk1"/>
                          </a:solidFill>
                          <a:effectLst/>
                          <a:latin typeface="+mn-lt"/>
                          <a:ea typeface="+mn-ea"/>
                          <a:cs typeface="+mn-cs"/>
                        </a:rPr>
                        <a:t> Les interfaces de gestion peuvent nécessiter des niveaux de protection accrus.</a:t>
                      </a:r>
                      <a:endParaRPr lang="en-CA" sz="1100" kern="1200" dirty="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lvl="1" indent="0">
                        <a:buFont typeface="Wingdings" panose="05000000000000000000" pitchFamily="2" charset="2"/>
                        <a:buNone/>
                      </a:pPr>
                      <a:r>
                        <a:rPr lang="en-CA" sz="1100" spc="-41"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671105">
                <a:tc>
                  <a:txBody>
                    <a:bodyPr/>
                    <a:lstStyle/>
                    <a:p>
                      <a:pPr marL="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100" b="0" i="0" kern="1200" dirty="0">
                          <a:solidFill>
                            <a:schemeClr val="dk1"/>
                          </a:solidFill>
                          <a:effectLst/>
                          <a:latin typeface="+mn-lt"/>
                          <a:ea typeface="+mn-ea"/>
                          <a:cs typeface="+mn-cs"/>
                        </a:rPr>
                        <a:t>Implement </a:t>
                      </a:r>
                      <a:r>
                        <a:rPr lang="fr-CA" sz="1100" kern="1200" dirty="0">
                          <a:solidFill>
                            <a:schemeClr val="dk1"/>
                          </a:solidFill>
                          <a:effectLst/>
                          <a:latin typeface="+mn-lt"/>
                          <a:ea typeface="+mn-ea"/>
                          <a:cs typeface="+mn-cs"/>
                        </a:rPr>
                        <a:t>Mettre en œuvre des protocoles </a:t>
                      </a:r>
                      <a:r>
                        <a:rPr lang="fr-CA" sz="1100" kern="1200" dirty="0">
                          <a:solidFill>
                            <a:schemeClr val="dk1"/>
                          </a:solidFill>
                          <a:effectLst/>
                          <a:latin typeface="+mn-lt"/>
                          <a:ea typeface="+mn-ea"/>
                          <a:cs typeface="+mn-cs"/>
                          <a:hlinkClick r:id="rId8"/>
                        </a:rPr>
                        <a:t>HTTPS</a:t>
                      </a:r>
                      <a:r>
                        <a:rPr lang="fr-CA" sz="1100" kern="1200" dirty="0">
                          <a:solidFill>
                            <a:schemeClr val="dk1"/>
                          </a:solidFill>
                          <a:effectLst/>
                          <a:latin typeface="+mn-lt"/>
                          <a:ea typeface="+mn-ea"/>
                          <a:cs typeface="+mn-cs"/>
                        </a:rPr>
                        <a:t> pour les connexions Web sécurisées et d’authentification des messages fondée sur le domaine, rapports et conformité </a:t>
                      </a:r>
                      <a:r>
                        <a:rPr lang="fr-CA" sz="1100" kern="1200" dirty="0">
                          <a:solidFill>
                            <a:schemeClr val="dk1"/>
                          </a:solidFill>
                          <a:effectLst/>
                          <a:latin typeface="+mn-lt"/>
                          <a:ea typeface="+mn-ea"/>
                          <a:cs typeface="+mn-cs"/>
                          <a:hlinkClick r:id="rId9"/>
                        </a:rPr>
                        <a:t>(DMARC)</a:t>
                      </a:r>
                      <a:r>
                        <a:rPr lang="fr-CA" sz="1100" kern="1200" dirty="0">
                          <a:solidFill>
                            <a:schemeClr val="dk1"/>
                          </a:solidFill>
                          <a:effectLst/>
                          <a:latin typeface="+mn-lt"/>
                          <a:ea typeface="+mn-ea"/>
                          <a:cs typeface="+mn-cs"/>
                        </a:rPr>
                        <a:t> pour améliorer la sécurité des courriels</a:t>
                      </a:r>
                      <a:endParaRPr lang="en-CA" sz="1100" spc="-41"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lvl="1" indent="0">
                        <a:buFont typeface="Wingdings" panose="05000000000000000000" pitchFamily="2" charset="2"/>
                        <a:buNone/>
                      </a:pPr>
                      <a:r>
                        <a:rPr lang="en-CA" sz="1100" spc="-41"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484687">
                <a:tc>
                  <a:txBody>
                    <a:bodyPr/>
                    <a:lstStyle/>
                    <a:p>
                      <a:pPr marL="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100" b="0" i="0" kern="1200" dirty="0">
                          <a:solidFill>
                            <a:schemeClr val="dk1"/>
                          </a:solidFill>
                          <a:effectLst/>
                          <a:latin typeface="+mn-lt"/>
                          <a:ea typeface="+mn-ea"/>
                          <a:cs typeface="+mn-cs"/>
                        </a:rPr>
                        <a:t>Establish secure interconnections between systems through secure </a:t>
                      </a:r>
                      <a:r>
                        <a:rPr lang="en-US" sz="1100" b="0" i="0" u="none" strike="noStrike" kern="1200" dirty="0">
                          <a:solidFill>
                            <a:schemeClr val="dk1"/>
                          </a:solidFill>
                          <a:effectLst/>
                          <a:latin typeface="+mn-lt"/>
                          <a:ea typeface="+mn-ea"/>
                          <a:cs typeface="+mn-cs"/>
                          <a:hlinkClick r:id="rId10"/>
                        </a:rPr>
                        <a:t>APIs</a:t>
                      </a:r>
                      <a:r>
                        <a:rPr lang="en-US" sz="1100" b="0" i="0" kern="1200" dirty="0">
                          <a:solidFill>
                            <a:schemeClr val="dk1"/>
                          </a:solidFill>
                          <a:effectLst/>
                          <a:latin typeface="+mn-lt"/>
                          <a:ea typeface="+mn-ea"/>
                          <a:cs typeface="+mn-cs"/>
                        </a:rPr>
                        <a:t> or leveraging centrally managed hybrid IT connectivity services</a:t>
                      </a:r>
                      <a:endParaRPr lang="en-CA" sz="1100" spc="-41"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lvl="1" indent="0">
                        <a:buFont typeface="Wingdings" panose="05000000000000000000" pitchFamily="2" charset="2"/>
                        <a:buNone/>
                      </a:pPr>
                      <a:r>
                        <a:rPr lang="en-CA" sz="1100" spc="-41"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631968112"/>
                  </a:ext>
                </a:extLst>
              </a:tr>
              <a:tr h="282558">
                <a:tc>
                  <a:txBody>
                    <a:bodyPr/>
                    <a:lstStyle/>
                    <a:p>
                      <a:pPr marL="7470"/>
                      <a:r>
                        <a:rPr lang="en-US" sz="1200" b="1" kern="1200" dirty="0" err="1">
                          <a:solidFill>
                            <a:schemeClr val="lt1"/>
                          </a:solidFill>
                          <a:effectLst/>
                          <a:latin typeface="+mn-lt"/>
                          <a:ea typeface="+mn-ea"/>
                          <a:cs typeface="+mn-cs"/>
                        </a:rPr>
                        <a:t>Maintenir</a:t>
                      </a:r>
                      <a:r>
                        <a:rPr lang="en-US" sz="1200" b="1" kern="1200" dirty="0">
                          <a:solidFill>
                            <a:schemeClr val="lt1"/>
                          </a:solidFill>
                          <a:effectLst/>
                          <a:latin typeface="+mn-lt"/>
                          <a:ea typeface="+mn-ea"/>
                          <a:cs typeface="+mn-cs"/>
                        </a:rPr>
                        <a:t> des </a:t>
                      </a:r>
                      <a:r>
                        <a:rPr lang="en-US" sz="1200" b="1" kern="1200" dirty="0" err="1">
                          <a:solidFill>
                            <a:schemeClr val="lt1"/>
                          </a:solidFill>
                          <a:effectLst/>
                          <a:latin typeface="+mn-lt"/>
                          <a:ea typeface="+mn-ea"/>
                          <a:cs typeface="+mn-cs"/>
                        </a:rPr>
                        <a:t>opérations</a:t>
                      </a:r>
                      <a:r>
                        <a:rPr lang="en-US" sz="1200" b="1" kern="1200" dirty="0">
                          <a:solidFill>
                            <a:schemeClr val="lt1"/>
                          </a:solidFill>
                          <a:effectLst/>
                          <a:latin typeface="+mn-lt"/>
                          <a:ea typeface="+mn-ea"/>
                          <a:cs typeface="+mn-cs"/>
                        </a:rPr>
                        <a:t> </a:t>
                      </a:r>
                      <a:r>
                        <a:rPr lang="en-US" sz="1200" b="1" kern="1200" dirty="0" err="1">
                          <a:solidFill>
                            <a:schemeClr val="lt1"/>
                          </a:solidFill>
                          <a:effectLst/>
                          <a:latin typeface="+mn-lt"/>
                          <a:ea typeface="+mn-ea"/>
                          <a:cs typeface="+mn-cs"/>
                        </a:rPr>
                        <a:t>sécurisées</a:t>
                      </a:r>
                      <a:endParaRPr lang="en-CA" sz="1200" b="1" kern="1200" spc="-3" dirty="0">
                        <a:solidFill>
                          <a:schemeClr val="bg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1"/>
                    </a:solidFill>
                  </a:tcPr>
                </a:tc>
                <a:tc>
                  <a:txBody>
                    <a:bodyPr/>
                    <a:lstStyle/>
                    <a:p>
                      <a:pPr marL="747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lt1"/>
                          </a:solidFill>
                          <a:effectLst/>
                          <a:latin typeface="+mn-lt"/>
                          <a:ea typeface="+mn-ea"/>
                          <a:cs typeface="+mn-cs"/>
                        </a:rPr>
                        <a:t>COMMENT </a:t>
                      </a:r>
                      <a:r>
                        <a:rPr lang="en-US" sz="1200" b="1" kern="1200" dirty="0" err="1">
                          <a:solidFill>
                            <a:schemeClr val="lt1"/>
                          </a:solidFill>
                          <a:effectLst/>
                          <a:latin typeface="+mn-lt"/>
                          <a:ea typeface="+mn-ea"/>
                          <a:cs typeface="+mn-cs"/>
                        </a:rPr>
                        <a:t>procédera</a:t>
                      </a:r>
                      <a:r>
                        <a:rPr lang="en-US" sz="1200" b="1" kern="1200" dirty="0">
                          <a:solidFill>
                            <a:schemeClr val="lt1"/>
                          </a:solidFill>
                          <a:effectLst/>
                          <a:latin typeface="+mn-lt"/>
                          <a:ea typeface="+mn-ea"/>
                          <a:cs typeface="+mn-cs"/>
                        </a:rPr>
                        <a:t>-t-on?</a:t>
                      </a:r>
                      <a:endParaRPr lang="en-CA" sz="1200" b="1" spc="-3" dirty="0">
                        <a:solidFill>
                          <a:schemeClr val="bg1"/>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2357978645"/>
                  </a:ext>
                </a:extLst>
              </a:tr>
              <a:tr h="671105">
                <a:tc>
                  <a:txBody>
                    <a:bodyPr/>
                    <a:lstStyle/>
                    <a:p>
                      <a:pPr marL="0" lvl="1" indent="0">
                        <a:buFont typeface="Wingdings" panose="05000000000000000000" pitchFamily="2" charset="2"/>
                        <a:buNone/>
                        <a:tabLst>
                          <a:tab pos="114300" algn="l"/>
                        </a:tabLst>
                      </a:pPr>
                      <a:r>
                        <a:rPr lang="fr-CA" sz="1100" kern="1200" dirty="0">
                          <a:solidFill>
                            <a:schemeClr val="dk1"/>
                          </a:solidFill>
                          <a:effectLst/>
                          <a:latin typeface="+mn-lt"/>
                          <a:ea typeface="+mn-ea"/>
                          <a:cs typeface="+mn-cs"/>
                        </a:rPr>
                        <a:t>Établir des processus pour maintenir la visibilité des biens et assurer l’application rapide des correctifs et des mises à jour liés à la sécurité afin de réduire l’exposition aux vulnérabilités, conformément au </a:t>
                      </a:r>
                      <a:r>
                        <a:rPr lang="fr-CA" sz="1100" i="1" kern="1200" dirty="0">
                          <a:solidFill>
                            <a:schemeClr val="dk1"/>
                          </a:solidFill>
                          <a:effectLst/>
                          <a:latin typeface="+mn-lt"/>
                          <a:ea typeface="+mn-ea"/>
                          <a:cs typeface="+mn-cs"/>
                        </a:rPr>
                        <a:t>Guide de gestion des correctifs</a:t>
                      </a:r>
                      <a:r>
                        <a:rPr lang="fr-CA" sz="1100" kern="1200" dirty="0">
                          <a:solidFill>
                            <a:schemeClr val="dk1"/>
                          </a:solidFill>
                          <a:effectLst/>
                          <a:latin typeface="+mn-lt"/>
                          <a:ea typeface="+mn-ea"/>
                          <a:cs typeface="+mn-cs"/>
                        </a:rPr>
                        <a:t> du GC</a:t>
                      </a:r>
                      <a:endParaRPr lang="en-CA" sz="1100" i="1" kern="1200" dirty="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lvl="1" indent="0">
                        <a:buFont typeface="Wingdings" panose="05000000000000000000" pitchFamily="2" charset="2"/>
                        <a:buNone/>
                      </a:pPr>
                      <a:r>
                        <a:rPr lang="en-CA" sz="1100" spc="-41" dirty="0">
                          <a:solidFill>
                            <a:prstClr val="black"/>
                          </a:solidFill>
                          <a:cs typeface="Calibri"/>
                        </a:rPr>
                        <a:t> </a:t>
                      </a:r>
                      <a:endParaRPr lang="en-US" sz="1100" spc="-41"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115679914"/>
                  </a:ext>
                </a:extLst>
              </a:tr>
              <a:tr h="671105">
                <a:tc>
                  <a:txBody>
                    <a:bodyPr/>
                    <a:lstStyle/>
                    <a:p>
                      <a:pPr marL="0" lvl="1" indent="0">
                        <a:buFont typeface="Wingdings" panose="05000000000000000000" pitchFamily="2" charset="2"/>
                        <a:buNone/>
                        <a:tabLst>
                          <a:tab pos="114300" algn="l"/>
                        </a:tabLst>
                      </a:pPr>
                      <a:r>
                        <a:rPr lang="fr-CA" sz="1100" kern="1200" dirty="0">
                          <a:solidFill>
                            <a:schemeClr val="dk1"/>
                          </a:solidFill>
                          <a:effectLst/>
                          <a:latin typeface="+mn-lt"/>
                          <a:ea typeface="+mn-ea"/>
                          <a:cs typeface="+mn-cs"/>
                        </a:rPr>
                        <a:t>Permettre la consignation des événements, conformément au Guide sur la consignation des événements du GC, et effectuer la surveillance des systèmes et des services afin de détecter les attaques, de les prévenir et d’y réagir.</a:t>
                      </a:r>
                      <a:endParaRPr lang="en-CA" sz="1100" kern="1200" dirty="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lvl="1" indent="0">
                        <a:buFont typeface="Wingdings" panose="05000000000000000000" pitchFamily="2" charset="2"/>
                        <a:buNone/>
                      </a:pPr>
                      <a:r>
                        <a:rPr lang="en-CA" sz="1100" spc="-41" dirty="0">
                          <a:solidFill>
                            <a:prstClr val="black"/>
                          </a:solidFill>
                          <a:cs typeface="Calibri"/>
                        </a:rPr>
                        <a:t> </a:t>
                      </a:r>
                      <a:endParaRPr lang="en-US" sz="1100" spc="-41"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650241247"/>
                  </a:ext>
                </a:extLst>
              </a:tr>
              <a:tr h="484687">
                <a:tc>
                  <a:txBody>
                    <a:bodyPr/>
                    <a:lstStyle/>
                    <a:p>
                      <a:pPr marL="0" indent="0">
                        <a:buFont typeface="Wingdings" panose="05000000000000000000" pitchFamily="2" charset="2"/>
                        <a:buNone/>
                      </a:pPr>
                      <a:r>
                        <a:rPr lang="fr-CA" sz="1100" kern="1200" dirty="0">
                          <a:solidFill>
                            <a:schemeClr val="dk1"/>
                          </a:solidFill>
                          <a:effectLst/>
                          <a:latin typeface="+mn-lt"/>
                          <a:ea typeface="+mn-ea"/>
                          <a:cs typeface="+mn-cs"/>
                        </a:rPr>
                        <a:t>Établir un plan de gestion des incidents conforme au </a:t>
                      </a:r>
                      <a:r>
                        <a:rPr lang="fr-CA" sz="1100" kern="1200" dirty="0">
                          <a:solidFill>
                            <a:schemeClr val="dk1"/>
                          </a:solidFill>
                          <a:effectLst/>
                          <a:latin typeface="+mn-lt"/>
                          <a:ea typeface="+mn-ea"/>
                          <a:cs typeface="+mn-cs"/>
                          <a:hlinkClick r:id="rId11"/>
                        </a:rPr>
                        <a:t>Plan de gestion des événements de cybersécurité du GC (PGEC GC)</a:t>
                      </a:r>
                      <a:r>
                        <a:rPr lang="fr-CA" sz="1100" kern="1200" dirty="0">
                          <a:solidFill>
                            <a:schemeClr val="dk1"/>
                          </a:solidFill>
                          <a:effectLst/>
                          <a:latin typeface="+mn-lt"/>
                          <a:ea typeface="+mn-ea"/>
                          <a:cs typeface="+mn-cs"/>
                        </a:rPr>
                        <a:t> et signaler les incidents au </a:t>
                      </a:r>
                      <a:r>
                        <a:rPr lang="fr-FR" sz="1100" kern="1200" dirty="0">
                          <a:solidFill>
                            <a:schemeClr val="dk1"/>
                          </a:solidFill>
                          <a:effectLst/>
                          <a:latin typeface="+mn-lt"/>
                          <a:ea typeface="+mn-ea"/>
                          <a:cs typeface="+mn-cs"/>
                          <a:hlinkClick r:id="rId12"/>
                        </a:rPr>
                        <a:t>Centre canadien pour la cybersécurité (CCC)</a:t>
                      </a:r>
                      <a:r>
                        <a:rPr lang="fr-FR" sz="1100" kern="1200" dirty="0">
                          <a:solidFill>
                            <a:schemeClr val="dk1"/>
                          </a:solidFill>
                          <a:effectLst/>
                          <a:latin typeface="+mn-lt"/>
                          <a:ea typeface="+mn-ea"/>
                          <a:cs typeface="+mn-cs"/>
                        </a:rPr>
                        <a:t>.</a:t>
                      </a:r>
                      <a:endParaRPr lang="en-CA" sz="1100" kern="1200" dirty="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lvl="1" indent="0">
                        <a:buFont typeface="Wingdings" panose="05000000000000000000" pitchFamily="2" charset="2"/>
                        <a:buNone/>
                      </a:pPr>
                      <a:r>
                        <a:rPr lang="en-CA" sz="1100" spc="-41"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857985806"/>
                  </a:ext>
                </a:extLst>
              </a:tr>
            </a:tbl>
          </a:graphicData>
        </a:graphic>
      </p:graphicFrame>
      <p:sp>
        <p:nvSpPr>
          <p:cNvPr id="3" name="Slide Number Placeholder 2">
            <a:extLst>
              <a:ext uri="{FF2B5EF4-FFF2-40B4-BE49-F238E27FC236}">
                <a16:creationId xmlns:a16="http://schemas.microsoft.com/office/drawing/2014/main" id="{A42D5DDB-D33F-383F-CAA0-44FC9138F1C1}"/>
              </a:ext>
            </a:extLst>
          </p:cNvPr>
          <p:cNvSpPr>
            <a:spLocks noGrp="1"/>
          </p:cNvSpPr>
          <p:nvPr>
            <p:ph type="sldNum" sz="quarter" idx="12"/>
          </p:nvPr>
        </p:nvSpPr>
        <p:spPr/>
        <p:txBody>
          <a:bodyPr/>
          <a:lstStyle/>
          <a:p>
            <a:fld id="{32D4B517-E49B-41B6-9DBC-23634E0F1CDC}" type="slidenum">
              <a:rPr lang="en-CA" smtClean="0"/>
              <a:pPr/>
              <a:t>23</a:t>
            </a:fld>
            <a:endParaRPr lang="en-CA" dirty="0"/>
          </a:p>
        </p:txBody>
      </p:sp>
    </p:spTree>
    <p:extLst>
      <p:ext uri="{BB962C8B-B14F-4D97-AF65-F5344CB8AC3E}">
        <p14:creationId xmlns:p14="http://schemas.microsoft.com/office/powerpoint/2010/main" val="26084184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3">
            <a:extLst>
              <a:ext uri="{FF2B5EF4-FFF2-40B4-BE49-F238E27FC236}">
                <a16:creationId xmlns:a16="http://schemas.microsoft.com/office/drawing/2014/main" id="{6B7BFC57-5073-4839-9635-A8588617E195}"/>
              </a:ext>
            </a:extLst>
          </p:cNvPr>
          <p:cNvSpPr>
            <a:spLocks noGrp="1"/>
          </p:cNvSpPr>
          <p:nvPr>
            <p:ph type="title"/>
            <p:custDataLst>
              <p:tags r:id="rId1"/>
            </p:custDataLst>
          </p:nvPr>
        </p:nvSpPr>
        <p:spPr>
          <a:xfrm>
            <a:off x="469208" y="34767"/>
            <a:ext cx="5420417" cy="877888"/>
          </a:xfrm>
        </p:spPr>
        <p:txBody>
          <a:bodyPr>
            <a:normAutofit/>
          </a:bodyPr>
          <a:lstStyle/>
          <a:p>
            <a:pPr marL="0"/>
            <a:r>
              <a:rPr kumimoji="0" lang="fr-CA" sz="2000" b="1" i="0" u="none" strike="noStrike" kern="1200" cap="none" spc="0" normalizeH="0" baseline="0" noProof="0" dirty="0">
                <a:ln>
                  <a:noFill/>
                </a:ln>
                <a:solidFill>
                  <a:schemeClr val="tx1">
                    <a:lumMod val="65000"/>
                    <a:lumOff val="35000"/>
                  </a:schemeClr>
                </a:solidFill>
                <a:effectLst/>
                <a:uLnTx/>
                <a:uFillTx/>
              </a:rPr>
              <a:t>Annexe 2 : </a:t>
            </a:r>
            <a:br>
              <a:rPr kumimoji="0" lang="fr-CA" sz="2000" b="1" i="0" u="none" strike="noStrike" kern="1200" cap="none" spc="0" normalizeH="0" baseline="0" noProof="0" dirty="0">
                <a:ln>
                  <a:noFill/>
                </a:ln>
                <a:solidFill>
                  <a:schemeClr val="tx1">
                    <a:lumMod val="65000"/>
                    <a:lumOff val="35000"/>
                  </a:schemeClr>
                </a:solidFill>
                <a:effectLst/>
                <a:uLnTx/>
                <a:uFillTx/>
              </a:rPr>
            </a:br>
            <a:r>
              <a:rPr lang="fr-FR" sz="2000" dirty="0"/>
              <a:t>Cadre de la solution organisationnelle</a:t>
            </a:r>
          </a:p>
        </p:txBody>
      </p:sp>
      <p:sp>
        <p:nvSpPr>
          <p:cNvPr id="10" name="Content Placeholder 2">
            <a:extLst>
              <a:ext uri="{FF2B5EF4-FFF2-40B4-BE49-F238E27FC236}">
                <a16:creationId xmlns:a16="http://schemas.microsoft.com/office/drawing/2014/main" id="{55C29658-CE80-4282-909B-AEB4C20233C7}"/>
              </a:ext>
            </a:extLst>
          </p:cNvPr>
          <p:cNvSpPr>
            <a:spLocks noGrp="1"/>
          </p:cNvSpPr>
          <p:nvPr>
            <p:ph idx="10"/>
            <p:custDataLst>
              <p:tags r:id="rId2"/>
            </p:custDataLst>
          </p:nvPr>
        </p:nvSpPr>
        <p:spPr>
          <a:xfrm>
            <a:off x="457200" y="912654"/>
            <a:ext cx="8468861" cy="1184197"/>
          </a:xfrm>
        </p:spPr>
        <p:txBody>
          <a:bodyPr/>
          <a:lstStyle/>
          <a:p>
            <a:r>
              <a:rPr lang="fr-FR" sz="2000" b="1" dirty="0"/>
              <a:t>Définition des solutions organisationnelles</a:t>
            </a:r>
          </a:p>
          <a:p>
            <a:r>
              <a:rPr lang="fr-FR" sz="1400" dirty="0"/>
              <a:t>Les solutions organisationnelles sont des actifs internes et externes du gouvernement du Canada qui peuvent être réutilisés dans divers secteurs de l’organisation.</a:t>
            </a:r>
          </a:p>
          <a:p>
            <a:r>
              <a:rPr lang="fr-FR" sz="1400" dirty="0">
                <a:solidFill>
                  <a:prstClr val="black"/>
                </a:solidFill>
                <a:latin typeface="Calibri"/>
              </a:rPr>
              <a:t>Renseignements supplémentaires : </a:t>
            </a:r>
            <a:r>
              <a:rPr lang="fr-FR" sz="1400" dirty="0">
                <a:solidFill>
                  <a:prstClr val="black"/>
                </a:solidFill>
                <a:latin typeface="Calibri"/>
                <a:hlinkClick r:id="rId7"/>
              </a:rPr>
              <a:t>GC Enterprise Architecture/Enterprise Solutions - wiki (gccollab.ca)</a:t>
            </a:r>
          </a:p>
          <a:p>
            <a:endParaRPr lang="fr-FR" sz="1400" dirty="0"/>
          </a:p>
        </p:txBody>
      </p:sp>
      <p:graphicFrame>
        <p:nvGraphicFramePr>
          <p:cNvPr id="11" name="Table 10"/>
          <p:cNvGraphicFramePr>
            <a:graphicFrameLocks noGrp="1"/>
          </p:cNvGraphicFramePr>
          <p:nvPr>
            <p:custDataLst>
              <p:tags r:id="rId3"/>
            </p:custDataLst>
            <p:extLst>
              <p:ext uri="{D42A27DB-BD31-4B8C-83A1-F6EECF244321}">
                <p14:modId xmlns:p14="http://schemas.microsoft.com/office/powerpoint/2010/main" val="2240656516"/>
              </p:ext>
            </p:extLst>
          </p:nvPr>
        </p:nvGraphicFramePr>
        <p:xfrm>
          <a:off x="469208" y="2164080"/>
          <a:ext cx="11207412" cy="3936464"/>
        </p:xfrm>
        <a:graphic>
          <a:graphicData uri="http://schemas.openxmlformats.org/drawingml/2006/table">
            <a:tbl>
              <a:tblPr firstRow="1">
                <a:tableStyleId>{5C22544A-7EE6-4342-B048-85BDC9FD1C3A}</a:tableStyleId>
              </a:tblPr>
              <a:tblGrid>
                <a:gridCol w="3754584">
                  <a:extLst>
                    <a:ext uri="{9D8B030D-6E8A-4147-A177-3AD203B41FA5}">
                      <a16:colId xmlns:a16="http://schemas.microsoft.com/office/drawing/2014/main" val="20000"/>
                    </a:ext>
                  </a:extLst>
                </a:gridCol>
                <a:gridCol w="7452828">
                  <a:extLst>
                    <a:ext uri="{9D8B030D-6E8A-4147-A177-3AD203B41FA5}">
                      <a16:colId xmlns:a16="http://schemas.microsoft.com/office/drawing/2014/main" val="20001"/>
                    </a:ext>
                  </a:extLst>
                </a:gridCol>
              </a:tblGrid>
              <a:tr h="292812">
                <a:tc>
                  <a:txBody>
                    <a:bodyPr/>
                    <a:lstStyle/>
                    <a:p>
                      <a:pPr lvl="0"/>
                      <a:r>
                        <a:rPr lang="fr-FR" sz="1600" b="1" dirty="0">
                          <a:solidFill>
                            <a:schemeClr val="bg1"/>
                          </a:solidFill>
                          <a:latin typeface="+mn-lt"/>
                          <a:ea typeface="+mn-ea"/>
                          <a:cs typeface="Calibri"/>
                        </a:rPr>
                        <a:t>SO-1. Gouvernance</a:t>
                      </a:r>
                    </a:p>
                  </a:txBody>
                  <a:tcPr>
                    <a:lnB w="12700" cap="flat" cmpd="sng" algn="ctr">
                      <a:solidFill>
                        <a:schemeClr val="bg1">
                          <a:lumMod val="85000"/>
                        </a:schemeClr>
                      </a:solidFill>
                      <a:prstDash val="solid"/>
                      <a:round/>
                      <a:headEnd type="none" w="med" len="med"/>
                      <a:tailEnd type="none" w="med" len="med"/>
                    </a:lnB>
                  </a:tcPr>
                </a:tc>
                <a:tc>
                  <a:txBody>
                    <a:bodyPr/>
                    <a:lstStyle/>
                    <a:p>
                      <a:pPr marL="7470" marR="0" lvl="0" indent="0" algn="l" defTabSz="914400" rtl="0" eaLnBrk="1" fontAlgn="auto" latinLnBrk="0" hangingPunct="1">
                        <a:lnSpc>
                          <a:spcPct val="100000"/>
                        </a:lnSpc>
                        <a:spcBef>
                          <a:spcPts val="0"/>
                        </a:spcBef>
                        <a:spcAft>
                          <a:spcPts val="0"/>
                        </a:spcAft>
                        <a:buClrTx/>
                        <a:buSzTx/>
                        <a:buFontTx/>
                        <a:buNone/>
                        <a:tabLst/>
                        <a:defRPr/>
                      </a:pPr>
                      <a:r>
                        <a:rPr lang="fr-FR" sz="1600" b="1" dirty="0">
                          <a:solidFill>
                            <a:schemeClr val="bg1"/>
                          </a:solidFill>
                          <a:cs typeface="Calibri"/>
                        </a:rPr>
                        <a:t>COMMENT les questions relatives à cet aspect seront‐elles abordées?</a:t>
                      </a:r>
                    </a:p>
                  </a:txBody>
                  <a:tcPr>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0"/>
                  </a:ext>
                </a:extLst>
              </a:tr>
              <a:tr h="717416">
                <a:tc>
                  <a:txBody>
                    <a:bodyPr/>
                    <a:lstStyle/>
                    <a:p>
                      <a:pPr marL="0" marR="2988"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fr-FR" sz="1400" b="0" dirty="0">
                          <a:solidFill>
                            <a:prstClr val="black"/>
                          </a:solidFill>
                          <a:latin typeface="+mn-lt"/>
                          <a:ea typeface="+mn-ea"/>
                          <a:cs typeface="Calibri"/>
                        </a:rPr>
                        <a:t>Quels sont les rôles et les responsabilités, et qui choisit les personnes qui les assumeront?</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2988" lvl="1" indent="0">
                        <a:buFont typeface="Wingdings" panose="05000000000000000000" pitchFamily="2" charset="2"/>
                        <a:buNone/>
                      </a:pPr>
                      <a:endParaRPr lang="fr-FR" sz="1100"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717416">
                <a:tc>
                  <a:txBody>
                    <a:bodyPr/>
                    <a:lstStyle/>
                    <a:p>
                      <a:pPr marL="0" marR="2988"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fr-FR" sz="1400" b="0">
                          <a:solidFill>
                            <a:prstClr val="black"/>
                          </a:solidFill>
                          <a:latin typeface="+mn-lt"/>
                          <a:ea typeface="+mn-ea"/>
                          <a:cs typeface="Calibri"/>
                        </a:rPr>
                        <a:t>Quel est le modèle de financement et de financement pour une solution organisationnelle?</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2988" lvl="1" indent="0">
                        <a:buFont typeface="Wingdings" panose="05000000000000000000" pitchFamily="2" charset="2"/>
                        <a:buNone/>
                      </a:pPr>
                      <a:endParaRPr lang="fr-FR" sz="1100"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717416">
                <a:tc>
                  <a:txBody>
                    <a:bodyPr/>
                    <a:lstStyle/>
                    <a:p>
                      <a:pPr marL="0" marR="2988"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fr-FR" sz="1400" b="0">
                          <a:solidFill>
                            <a:prstClr val="black"/>
                          </a:solidFill>
                          <a:latin typeface="+mn-lt"/>
                          <a:ea typeface="+mn-ea"/>
                          <a:cs typeface="Calibri"/>
                        </a:rPr>
                        <a:t>Quelles capacités opérationnelles devrions-nous aborder en premier?</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2988" lvl="1" indent="0">
                        <a:buFont typeface="Wingdings" panose="05000000000000000000" pitchFamily="2" charset="2"/>
                        <a:buNone/>
                      </a:pPr>
                      <a:endParaRPr lang="fr-FR" sz="1100"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058691574"/>
                  </a:ext>
                </a:extLst>
              </a:tr>
              <a:tr h="717416">
                <a:tc>
                  <a:txBody>
                    <a:bodyPr/>
                    <a:lstStyle/>
                    <a:p>
                      <a:pPr marL="0" marR="2988"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fr-FR" sz="1400" b="0">
                          <a:solidFill>
                            <a:prstClr val="black"/>
                          </a:solidFill>
                          <a:latin typeface="+mn-lt"/>
                          <a:ea typeface="+mn-ea"/>
                          <a:cs typeface="Calibri"/>
                        </a:rPr>
                        <a:t>Comment les attentes des utilisateurs seront-elles gérées?</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2988" lvl="1" indent="0">
                        <a:buFont typeface="Wingdings" panose="05000000000000000000" pitchFamily="2" charset="2"/>
                        <a:buNone/>
                      </a:pPr>
                      <a:endParaRPr lang="fr-FR" sz="1100" dirty="0">
                        <a:solidFill>
                          <a:prstClr val="black"/>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717416">
                <a:tc>
                  <a:txBody>
                    <a:bodyPr/>
                    <a:lstStyle/>
                    <a:p>
                      <a:pPr marL="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tab pos="114300" algn="l"/>
                        </a:tabLst>
                        <a:defRPr/>
                      </a:pPr>
                      <a:r>
                        <a:rPr lang="fr-FR" sz="1400" b="0" dirty="0">
                          <a:solidFill>
                            <a:prstClr val="black"/>
                          </a:solidFill>
                          <a:latin typeface="+mn-lt"/>
                          <a:ea typeface="+mn-ea"/>
                          <a:cs typeface="Calibri"/>
                        </a:rPr>
                        <a:t>Quelle est la voie à suivre pour favoriser une adoption à l’échelle de l’organisation?</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2988" lvl="1" indent="0">
                        <a:buFont typeface="Wingdings" panose="05000000000000000000" pitchFamily="2" charset="2"/>
                        <a:buNone/>
                      </a:pPr>
                      <a:endParaRPr lang="fr-FR" sz="1100"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737565539"/>
                  </a:ext>
                </a:extLst>
              </a:tr>
            </a:tbl>
          </a:graphicData>
        </a:graphic>
      </p:graphicFrame>
      <p:pic>
        <p:nvPicPr>
          <p:cNvPr id="3" name="Picture 2">
            <a:extLst>
              <a:ext uri="{FF2B5EF4-FFF2-40B4-BE49-F238E27FC236}">
                <a16:creationId xmlns:a16="http://schemas.microsoft.com/office/drawing/2014/main" id="{972C5FE1-87AC-4255-9DCE-454748DC97BE}"/>
              </a:ext>
            </a:extLst>
          </p:cNvPr>
          <p:cNvPicPr>
            <a:picLocks noChangeAspect="1"/>
          </p:cNvPicPr>
          <p:nvPr>
            <p:custDataLst>
              <p:tags r:id="rId4"/>
            </p:custDataLst>
          </p:nvPr>
        </p:nvPicPr>
        <p:blipFill>
          <a:blip r:embed="rId8"/>
          <a:stretch>
            <a:fillRect/>
          </a:stretch>
        </p:blipFill>
        <p:spPr>
          <a:xfrm>
            <a:off x="8926061" y="338347"/>
            <a:ext cx="1482610" cy="1476163"/>
          </a:xfrm>
          <a:prstGeom prst="rect">
            <a:avLst/>
          </a:prstGeom>
        </p:spPr>
      </p:pic>
      <p:sp>
        <p:nvSpPr>
          <p:cNvPr id="2" name="Slide Number Placeholder 1">
            <a:extLst>
              <a:ext uri="{FF2B5EF4-FFF2-40B4-BE49-F238E27FC236}">
                <a16:creationId xmlns:a16="http://schemas.microsoft.com/office/drawing/2014/main" id="{22510F83-74D2-348D-8D71-B3926F32E226}"/>
              </a:ext>
            </a:extLst>
          </p:cNvPr>
          <p:cNvSpPr>
            <a:spLocks noGrp="1"/>
          </p:cNvSpPr>
          <p:nvPr>
            <p:ph type="sldNum" sz="quarter" idx="12"/>
          </p:nvPr>
        </p:nvSpPr>
        <p:spPr/>
        <p:txBody>
          <a:bodyPr/>
          <a:lstStyle/>
          <a:p>
            <a:fld id="{32D4B517-E49B-41B6-9DBC-23634E0F1CDC}" type="slidenum">
              <a:rPr lang="en-CA" smtClean="0"/>
              <a:pPr/>
              <a:t>24</a:t>
            </a:fld>
            <a:endParaRPr lang="en-CA" dirty="0"/>
          </a:p>
        </p:txBody>
      </p:sp>
    </p:spTree>
    <p:extLst>
      <p:ext uri="{BB962C8B-B14F-4D97-AF65-F5344CB8AC3E}">
        <p14:creationId xmlns:p14="http://schemas.microsoft.com/office/powerpoint/2010/main" val="1987938076"/>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3">
            <a:extLst>
              <a:ext uri="{FF2B5EF4-FFF2-40B4-BE49-F238E27FC236}">
                <a16:creationId xmlns:a16="http://schemas.microsoft.com/office/drawing/2014/main" id="{6B7BFC57-5073-4839-9635-A8588617E195}"/>
              </a:ext>
            </a:extLst>
          </p:cNvPr>
          <p:cNvSpPr>
            <a:spLocks noGrp="1"/>
          </p:cNvSpPr>
          <p:nvPr>
            <p:ph type="title"/>
            <p:custDataLst>
              <p:tags r:id="rId1"/>
            </p:custDataLst>
          </p:nvPr>
        </p:nvSpPr>
        <p:spPr>
          <a:xfrm>
            <a:off x="457200" y="37729"/>
            <a:ext cx="5374245" cy="877888"/>
          </a:xfrm>
        </p:spPr>
        <p:txBody>
          <a:bodyPr>
            <a:normAutofit/>
          </a:bodyPr>
          <a:lstStyle/>
          <a:p>
            <a:pPr marL="0"/>
            <a:r>
              <a:rPr kumimoji="0" lang="fr-CA" sz="2000" b="1" i="0" u="none" strike="noStrike" kern="1200" cap="none" spc="0" normalizeH="0" baseline="0" noProof="0" dirty="0">
                <a:ln>
                  <a:noFill/>
                </a:ln>
                <a:solidFill>
                  <a:schemeClr val="tx1">
                    <a:lumMod val="65000"/>
                    <a:lumOff val="35000"/>
                  </a:schemeClr>
                </a:solidFill>
                <a:effectLst/>
                <a:uLnTx/>
                <a:uFillTx/>
              </a:rPr>
              <a:t>Annexe 2 : </a:t>
            </a:r>
            <a:br>
              <a:rPr kumimoji="0" lang="fr-CA" sz="2000" b="1" i="0" u="none" strike="noStrike" kern="1200" cap="none" spc="0" normalizeH="0" baseline="0" noProof="0" dirty="0">
                <a:ln>
                  <a:noFill/>
                </a:ln>
                <a:solidFill>
                  <a:schemeClr val="tx1">
                    <a:lumMod val="65000"/>
                    <a:lumOff val="35000"/>
                  </a:schemeClr>
                </a:solidFill>
                <a:effectLst/>
                <a:uLnTx/>
                <a:uFillTx/>
              </a:rPr>
            </a:br>
            <a:r>
              <a:rPr lang="fr-FR" sz="2000" dirty="0"/>
              <a:t>Cadre de la solution organisationnelle (suite)</a:t>
            </a:r>
          </a:p>
        </p:txBody>
      </p:sp>
      <p:graphicFrame>
        <p:nvGraphicFramePr>
          <p:cNvPr id="14" name="Table 13"/>
          <p:cNvGraphicFramePr>
            <a:graphicFrameLocks noGrp="1"/>
          </p:cNvGraphicFramePr>
          <p:nvPr>
            <p:custDataLst>
              <p:tags r:id="rId2"/>
            </p:custDataLst>
            <p:extLst>
              <p:ext uri="{D42A27DB-BD31-4B8C-83A1-F6EECF244321}">
                <p14:modId xmlns:p14="http://schemas.microsoft.com/office/powerpoint/2010/main" val="3355583417"/>
              </p:ext>
            </p:extLst>
          </p:nvPr>
        </p:nvGraphicFramePr>
        <p:xfrm>
          <a:off x="457200" y="1016732"/>
          <a:ext cx="11183416" cy="5545713"/>
        </p:xfrm>
        <a:graphic>
          <a:graphicData uri="http://schemas.openxmlformats.org/drawingml/2006/table">
            <a:tbl>
              <a:tblPr firstRow="1">
                <a:tableStyleId>{5C22544A-7EE6-4342-B048-85BDC9FD1C3A}</a:tableStyleId>
              </a:tblPr>
              <a:tblGrid>
                <a:gridCol w="3766592">
                  <a:extLst>
                    <a:ext uri="{9D8B030D-6E8A-4147-A177-3AD203B41FA5}">
                      <a16:colId xmlns:a16="http://schemas.microsoft.com/office/drawing/2014/main" val="20000"/>
                    </a:ext>
                  </a:extLst>
                </a:gridCol>
                <a:gridCol w="7416824">
                  <a:extLst>
                    <a:ext uri="{9D8B030D-6E8A-4147-A177-3AD203B41FA5}">
                      <a16:colId xmlns:a16="http://schemas.microsoft.com/office/drawing/2014/main" val="20001"/>
                    </a:ext>
                  </a:extLst>
                </a:gridCol>
              </a:tblGrid>
              <a:tr h="396044">
                <a:tc>
                  <a:txBody>
                    <a:bodyPr/>
                    <a:lstStyle/>
                    <a:p>
                      <a:pPr marL="7470" marR="0" lvl="0" indent="0" algn="l" defTabSz="914400" rtl="0" eaLnBrk="1" fontAlgn="auto" latinLnBrk="0" hangingPunct="1">
                        <a:lnSpc>
                          <a:spcPct val="100000"/>
                        </a:lnSpc>
                        <a:spcBef>
                          <a:spcPts val="0"/>
                        </a:spcBef>
                        <a:spcAft>
                          <a:spcPts val="0"/>
                        </a:spcAft>
                        <a:buClrTx/>
                        <a:buSzTx/>
                        <a:buFontTx/>
                        <a:buNone/>
                        <a:tabLst/>
                        <a:defRPr/>
                      </a:pPr>
                      <a:r>
                        <a:rPr kumimoji="0" lang="fr-FR" sz="1600" b="1" i="0" u="none" strike="noStrike" cap="none" normalizeH="0" baseline="0" noProof="0" dirty="0">
                          <a:ln>
                            <a:noFill/>
                          </a:ln>
                          <a:solidFill>
                            <a:prstClr val="white"/>
                          </a:solidFill>
                          <a:uLnTx/>
                          <a:uFillTx/>
                          <a:latin typeface="+mn-lt"/>
                          <a:ea typeface="+mn-ea"/>
                          <a:cs typeface="Calibri"/>
                        </a:rPr>
                        <a:t>SO-2. Culture</a:t>
                      </a:r>
                    </a:p>
                  </a:txBody>
                  <a:tcPr>
                    <a:lnB w="12700" cap="flat" cmpd="sng" algn="ctr">
                      <a:solidFill>
                        <a:schemeClr val="bg1">
                          <a:lumMod val="85000"/>
                        </a:schemeClr>
                      </a:solidFill>
                      <a:prstDash val="solid"/>
                      <a:round/>
                      <a:headEnd type="none" w="med" len="med"/>
                      <a:tailEnd type="none" w="med" len="med"/>
                    </a:lnB>
                  </a:tcPr>
                </a:tc>
                <a:tc>
                  <a:txBody>
                    <a:bodyPr/>
                    <a:lstStyle/>
                    <a:p>
                      <a:pPr marL="7470" marR="0" lvl="0" indent="0" algn="l" defTabSz="914400" rtl="0" eaLnBrk="1" fontAlgn="auto" latinLnBrk="0" hangingPunct="1">
                        <a:lnSpc>
                          <a:spcPct val="100000"/>
                        </a:lnSpc>
                        <a:spcBef>
                          <a:spcPts val="0"/>
                        </a:spcBef>
                        <a:spcAft>
                          <a:spcPts val="0"/>
                        </a:spcAft>
                        <a:buClrTx/>
                        <a:buSzTx/>
                        <a:buFontTx/>
                        <a:buNone/>
                        <a:tabLst/>
                        <a:defRPr/>
                      </a:pPr>
                      <a:r>
                        <a:rPr kumimoji="0" lang="fr-FR" sz="1600" b="1" i="0" u="none" strike="noStrike" cap="none" normalizeH="0" baseline="0" noProof="0" dirty="0">
                          <a:ln>
                            <a:noFill/>
                          </a:ln>
                          <a:solidFill>
                            <a:prstClr val="white"/>
                          </a:solidFill>
                          <a:uLnTx/>
                          <a:uFillTx/>
                          <a:latin typeface="Calibri"/>
                          <a:ea typeface="+mn-ea"/>
                          <a:cs typeface="Calibri"/>
                        </a:rPr>
                        <a:t>COMMENT les questions relatives à cet aspect seront-elles abordées?</a:t>
                      </a:r>
                    </a:p>
                  </a:txBody>
                  <a:tcPr>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0"/>
                  </a:ext>
                </a:extLst>
              </a:tr>
              <a:tr h="588386">
                <a:tc>
                  <a:txBody>
                    <a:bodyPr/>
                    <a:lstStyle/>
                    <a:p>
                      <a:pPr marL="0" marR="2988"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fr-FR" sz="1400" b="0" dirty="0">
                          <a:solidFill>
                            <a:prstClr val="black"/>
                          </a:solidFill>
                          <a:latin typeface="+mn-lt"/>
                          <a:ea typeface="+mn-ea"/>
                          <a:cs typeface="Calibri"/>
                        </a:rPr>
                        <a:t>Est-ce que tous les employés sont prêts à adopter les solutions organisationnelles?</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2988" lvl="1" indent="0">
                        <a:buFont typeface="Wingdings" panose="05000000000000000000" pitchFamily="2" charset="2"/>
                        <a:buNone/>
                      </a:pPr>
                      <a:endParaRPr lang="fr-FR" sz="1000"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62084">
                <a:tc>
                  <a:txBody>
                    <a:bodyPr/>
                    <a:lstStyle/>
                    <a:p>
                      <a:pPr marL="0" marR="2988"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fr-FR" sz="1400" b="0" noProof="0" dirty="0">
                          <a:solidFill>
                            <a:prstClr val="black"/>
                          </a:solidFill>
                          <a:latin typeface="+mn-lt"/>
                          <a:ea typeface="+mn-ea"/>
                          <a:cs typeface="Calibri"/>
                        </a:rPr>
                        <a:t>Comment favorisons-nous la participation?</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2988" lvl="1" indent="0">
                        <a:buFont typeface="Wingdings" panose="05000000000000000000" pitchFamily="2" charset="2"/>
                        <a:buNone/>
                      </a:pPr>
                      <a:endParaRPr lang="fr-FR" sz="1000"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795529171"/>
                  </a:ext>
                </a:extLst>
              </a:tr>
              <a:tr h="588386">
                <a:tc>
                  <a:txBody>
                    <a:bodyPr/>
                    <a:lstStyle/>
                    <a:p>
                      <a:pPr marL="0" marR="2988"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fr-FR" sz="1400" b="0" noProof="0">
                          <a:solidFill>
                            <a:prstClr val="black"/>
                          </a:solidFill>
                          <a:latin typeface="+mn-lt"/>
                          <a:ea typeface="+mn-ea"/>
                          <a:cs typeface="Calibri"/>
                        </a:rPr>
                        <a:t>Comment les commentaires ouverts et transparents seront-ils recueillis?</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2988" lvl="1" indent="0">
                        <a:buFont typeface="Wingdings" panose="05000000000000000000" pitchFamily="2" charset="2"/>
                        <a:buNone/>
                      </a:pPr>
                      <a:endParaRPr lang="fr-FR" sz="1000"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607741">
                <a:tc>
                  <a:txBody>
                    <a:bodyPr/>
                    <a:lstStyle/>
                    <a:p>
                      <a:pPr marL="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tab pos="114300" algn="l"/>
                        </a:tabLst>
                        <a:defRPr/>
                      </a:pPr>
                      <a:r>
                        <a:rPr lang="fr-FR" sz="1400" b="0" noProof="0" dirty="0">
                          <a:solidFill>
                            <a:prstClr val="black"/>
                          </a:solidFill>
                          <a:latin typeface="+mn-lt"/>
                          <a:ea typeface="+mn-ea"/>
                          <a:cs typeface="Calibri"/>
                        </a:rPr>
                        <a:t>Quelle est la mentalité et quelles sont les compétences requises pour favoriser une culture axée sur les solutions organisationnelles?</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2988" lvl="1" indent="0">
                        <a:buFont typeface="Wingdings" panose="05000000000000000000" pitchFamily="2" charset="2"/>
                        <a:buNone/>
                      </a:pPr>
                      <a:endParaRPr lang="fr-FR" sz="1000"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4343">
                <a:tc>
                  <a:txBody>
                    <a:bodyPr/>
                    <a:lstStyle/>
                    <a:p>
                      <a:pPr lvl="0"/>
                      <a:r>
                        <a:rPr lang="fr-FR" sz="1600" b="1" dirty="0">
                          <a:solidFill>
                            <a:schemeClr val="bg1"/>
                          </a:solidFill>
                          <a:latin typeface="+mn-lt"/>
                          <a:ea typeface="+mn-ea"/>
                          <a:cs typeface="Calibri"/>
                        </a:rPr>
                        <a:t>SO-3. Solutions</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1"/>
                    </a:solidFill>
                  </a:tcPr>
                </a:tc>
                <a:tc>
                  <a:txBody>
                    <a:bodyPr/>
                    <a:lstStyle/>
                    <a:p>
                      <a:pPr marL="7470" marR="0" lvl="0" indent="0" algn="l" defTabSz="914400" rtl="0" eaLnBrk="1" fontAlgn="auto" latinLnBrk="0" hangingPunct="1">
                        <a:lnSpc>
                          <a:spcPct val="100000"/>
                        </a:lnSpc>
                        <a:spcBef>
                          <a:spcPts val="0"/>
                        </a:spcBef>
                        <a:spcAft>
                          <a:spcPts val="0"/>
                        </a:spcAft>
                        <a:buClrTx/>
                        <a:buSzTx/>
                        <a:buFontTx/>
                        <a:buNone/>
                        <a:tabLst/>
                        <a:defRPr/>
                      </a:pPr>
                      <a:r>
                        <a:rPr lang="fr-FR" sz="1600" b="1" dirty="0">
                          <a:solidFill>
                            <a:schemeClr val="bg1"/>
                          </a:solidFill>
                          <a:cs typeface="Calibri"/>
                        </a:rPr>
                        <a:t>COMMENT les questions relatives à cet aspect seront-elles abordées?</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2518933333"/>
                  </a:ext>
                </a:extLst>
              </a:tr>
              <a:tr h="362084">
                <a:tc>
                  <a:txBody>
                    <a:bodyPr/>
                    <a:lstStyle/>
                    <a:p>
                      <a:pPr marL="0" marR="2988"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fr-FR" sz="1400" b="0" dirty="0">
                          <a:solidFill>
                            <a:prstClr val="black"/>
                          </a:solidFill>
                          <a:latin typeface="+mn-lt"/>
                          <a:ea typeface="+mn-ea"/>
                          <a:cs typeface="Calibri"/>
                        </a:rPr>
                        <a:t>Quel problème opérationnel voulons-nous résoudre?</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2988" lvl="1" indent="0">
                        <a:buFont typeface="Wingdings" panose="05000000000000000000" pitchFamily="2" charset="2"/>
                        <a:buNone/>
                      </a:pPr>
                      <a:endParaRPr lang="fr-FR" sz="1000"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133497909"/>
                  </a:ext>
                </a:extLst>
              </a:tr>
              <a:tr h="362084">
                <a:tc>
                  <a:txBody>
                    <a:bodyPr/>
                    <a:lstStyle/>
                    <a:p>
                      <a:pPr marL="0" marR="2988"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fr-FR" sz="1400" b="0" noProof="0" dirty="0">
                          <a:solidFill>
                            <a:prstClr val="black"/>
                          </a:solidFill>
                          <a:latin typeface="+mn-lt"/>
                          <a:ea typeface="+mn-ea"/>
                          <a:cs typeface="Calibri"/>
                        </a:rPr>
                        <a:t>Qui peut accéder à la solution organisationnelle?</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2988" lvl="1" indent="0">
                        <a:buFont typeface="Wingdings" panose="05000000000000000000" pitchFamily="2" charset="2"/>
                        <a:buNone/>
                      </a:pPr>
                      <a:endParaRPr lang="fr-FR" sz="1000"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692284772"/>
                  </a:ext>
                </a:extLst>
              </a:tr>
              <a:tr h="421834">
                <a:tc>
                  <a:txBody>
                    <a:bodyPr/>
                    <a:lstStyle/>
                    <a:p>
                      <a:pPr marL="0" marR="2988"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fr-FR" sz="1400" b="0" noProof="0">
                          <a:solidFill>
                            <a:prstClr val="black"/>
                          </a:solidFill>
                          <a:latin typeface="+mn-lt"/>
                          <a:ea typeface="+mn-ea"/>
                          <a:cs typeface="Calibri"/>
                        </a:rPr>
                        <a:t>Quelles normes en matière de données et de technologies faut-il respecter?</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2988" lvl="1" indent="0">
                        <a:buFont typeface="Wingdings" panose="05000000000000000000" pitchFamily="2" charset="2"/>
                        <a:buNone/>
                      </a:pPr>
                      <a:endParaRPr lang="fr-FR" sz="1000"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380834945"/>
                  </a:ext>
                </a:extLst>
              </a:tr>
              <a:tr h="362084">
                <a:tc>
                  <a:txBody>
                    <a:bodyPr/>
                    <a:lstStyle/>
                    <a:p>
                      <a:pPr marL="0" marR="2988"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fr-FR" sz="1400" b="0" noProof="0">
                          <a:solidFill>
                            <a:prstClr val="black"/>
                          </a:solidFill>
                          <a:latin typeface="+mn-lt"/>
                          <a:ea typeface="+mn-ea"/>
                          <a:cs typeface="Calibri"/>
                        </a:rPr>
                        <a:t>La mise en œuvre est-elle suffisamment sécuritaire?</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2988" lvl="1" indent="0">
                        <a:buFont typeface="Wingdings" panose="05000000000000000000" pitchFamily="2" charset="2"/>
                        <a:buNone/>
                      </a:pPr>
                      <a:endParaRPr lang="fr-FR" sz="1000"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598247018"/>
                  </a:ext>
                </a:extLst>
              </a:tr>
              <a:tr h="588386">
                <a:tc>
                  <a:txBody>
                    <a:bodyPr/>
                    <a:lstStyle/>
                    <a:p>
                      <a:pPr marL="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tab pos="114300" algn="l"/>
                        </a:tabLst>
                        <a:defRPr/>
                      </a:pPr>
                      <a:r>
                        <a:rPr lang="fr-FR" sz="1400" b="0" noProof="0" dirty="0">
                          <a:solidFill>
                            <a:prstClr val="black"/>
                          </a:solidFill>
                          <a:latin typeface="+mn-lt"/>
                          <a:ea typeface="+mn-ea"/>
                          <a:cs typeface="Calibri"/>
                        </a:rPr>
                        <a:t>La solution fonctionnera-t-elle toujours de façon fiable en ligne?</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2988" lvl="1" indent="0">
                        <a:buFont typeface="Wingdings" panose="05000000000000000000" pitchFamily="2" charset="2"/>
                        <a:buNone/>
                      </a:pPr>
                      <a:endParaRPr lang="fr-FR" sz="1000"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99590374"/>
                  </a:ext>
                </a:extLst>
              </a:tr>
            </a:tbl>
          </a:graphicData>
        </a:graphic>
      </p:graphicFrame>
      <p:pic>
        <p:nvPicPr>
          <p:cNvPr id="6" name="Picture 2">
            <a:extLst>
              <a:ext uri="{FF2B5EF4-FFF2-40B4-BE49-F238E27FC236}">
                <a16:creationId xmlns:a16="http://schemas.microsoft.com/office/drawing/2014/main" id="{C04E6409-7C37-4EBF-AD27-C43541C15CB4}"/>
              </a:ext>
            </a:extLst>
          </p:cNvPr>
          <p:cNvPicPr>
            <a:picLocks noChangeAspect="1"/>
          </p:cNvPicPr>
          <p:nvPr>
            <p:custDataLst>
              <p:tags r:id="rId3"/>
            </p:custDataLst>
          </p:nvPr>
        </p:nvPicPr>
        <p:blipFill>
          <a:blip r:embed="rId6"/>
          <a:stretch>
            <a:fillRect/>
          </a:stretch>
        </p:blipFill>
        <p:spPr>
          <a:xfrm>
            <a:off x="9732404" y="224645"/>
            <a:ext cx="756084" cy="752797"/>
          </a:xfrm>
          <a:prstGeom prst="rect">
            <a:avLst/>
          </a:prstGeom>
        </p:spPr>
      </p:pic>
      <p:sp>
        <p:nvSpPr>
          <p:cNvPr id="2" name="Slide Number Placeholder 1">
            <a:extLst>
              <a:ext uri="{FF2B5EF4-FFF2-40B4-BE49-F238E27FC236}">
                <a16:creationId xmlns:a16="http://schemas.microsoft.com/office/drawing/2014/main" id="{7179EC9F-D14A-4B65-5A58-D6E5EE2BF7ED}"/>
              </a:ext>
            </a:extLst>
          </p:cNvPr>
          <p:cNvSpPr>
            <a:spLocks noGrp="1"/>
          </p:cNvSpPr>
          <p:nvPr>
            <p:ph type="sldNum" sz="quarter" idx="12"/>
          </p:nvPr>
        </p:nvSpPr>
        <p:spPr/>
        <p:txBody>
          <a:bodyPr/>
          <a:lstStyle/>
          <a:p>
            <a:fld id="{32D4B517-E49B-41B6-9DBC-23634E0F1CDC}" type="slidenum">
              <a:rPr lang="en-CA" smtClean="0"/>
              <a:pPr/>
              <a:t>25</a:t>
            </a:fld>
            <a:endParaRPr lang="en-CA" dirty="0"/>
          </a:p>
        </p:txBody>
      </p:sp>
    </p:spTree>
    <p:extLst>
      <p:ext uri="{BB962C8B-B14F-4D97-AF65-F5344CB8AC3E}">
        <p14:creationId xmlns:p14="http://schemas.microsoft.com/office/powerpoint/2010/main" val="129063242"/>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3"/>
          <p:cNvSpPr txBox="1">
            <a:spLocks noGrp="1"/>
          </p:cNvSpPr>
          <p:nvPr>
            <p:ph type="title" idx="4294967295"/>
          </p:nvPr>
        </p:nvSpPr>
        <p:spPr>
          <a:xfrm>
            <a:off x="457199" y="103719"/>
            <a:ext cx="7277159" cy="768997"/>
          </a:xfrm>
          <a:prstGeom prst="rect">
            <a:avLst/>
          </a:prstGeom>
          <a:noFill/>
          <a:ln>
            <a:noFill/>
            <a:prstDash/>
          </a:ln>
          <a:effec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lvl1pPr marL="457200" indent="-457200" algn="l" defTabSz="914400" rtl="0" eaLnBrk="1" latinLnBrk="0" hangingPunct="1">
              <a:spcBef>
                <a:spcPct val="0"/>
              </a:spcBef>
              <a:buFont typeface="Arial" panose="020B0604020202020204" pitchFamily="34" charset="0"/>
              <a:buNone/>
              <a:defRPr lang="en-CA" sz="2800" kern="1200" baseline="0">
                <a:solidFill>
                  <a:schemeClr val="accent1"/>
                </a:solidFill>
                <a:latin typeface="Calibri" panose="020F0502020204030204" pitchFamily="34" charset="0"/>
                <a:ea typeface="+mn-ea"/>
                <a:cs typeface="+mn-cs"/>
              </a:defRPr>
            </a:lvl1pPr>
          </a:lstStyle>
          <a:p>
            <a:pPr>
              <a:defRPr/>
            </a:pPr>
            <a:r>
              <a:rPr lang="fr-CA" sz="2000" b="1" dirty="0">
                <a:solidFill>
                  <a:schemeClr val="tx1">
                    <a:lumMod val="65000"/>
                    <a:lumOff val="35000"/>
                  </a:schemeClr>
                </a:solidFill>
              </a:rPr>
              <a:t>Annexe 3 : </a:t>
            </a:r>
          </a:p>
          <a:p>
            <a:pPr>
              <a:defRPr/>
            </a:pPr>
            <a:r>
              <a:rPr lang="fr-CA" sz="2000" dirty="0">
                <a:solidFill>
                  <a:srgbClr val="004D71"/>
                </a:solidFill>
              </a:rPr>
              <a:t>Participation de Services partagés Canada (SPC)</a:t>
            </a:r>
          </a:p>
        </p:txBody>
      </p:sp>
      <p:graphicFrame>
        <p:nvGraphicFramePr>
          <p:cNvPr id="16" name="Table 15" descr="SSC Scope"/>
          <p:cNvGraphicFramePr>
            <a:graphicFrameLocks noGrp="1"/>
          </p:cNvGraphicFramePr>
          <p:nvPr>
            <p:custDataLst>
              <p:tags r:id="rId1"/>
            </p:custDataLst>
            <p:extLst>
              <p:ext uri="{D42A27DB-BD31-4B8C-83A1-F6EECF244321}">
                <p14:modId xmlns:p14="http://schemas.microsoft.com/office/powerpoint/2010/main" val="3508457467"/>
              </p:ext>
            </p:extLst>
          </p:nvPr>
        </p:nvGraphicFramePr>
        <p:xfrm>
          <a:off x="457198" y="1304762"/>
          <a:ext cx="11201401" cy="3060341"/>
        </p:xfrm>
        <a:graphic>
          <a:graphicData uri="http://schemas.openxmlformats.org/drawingml/2006/table">
            <a:tbl>
              <a:tblPr>
                <a:tableStyleId>{5C22544A-7EE6-4342-B048-85BDC9FD1C3A}</a:tableStyleId>
              </a:tblPr>
              <a:tblGrid>
                <a:gridCol w="3696971">
                  <a:extLst>
                    <a:ext uri="{9D8B030D-6E8A-4147-A177-3AD203B41FA5}">
                      <a16:colId xmlns:a16="http://schemas.microsoft.com/office/drawing/2014/main" val="20000"/>
                    </a:ext>
                  </a:extLst>
                </a:gridCol>
                <a:gridCol w="7504430">
                  <a:extLst>
                    <a:ext uri="{9D8B030D-6E8A-4147-A177-3AD203B41FA5}">
                      <a16:colId xmlns:a16="http://schemas.microsoft.com/office/drawing/2014/main" val="20001"/>
                    </a:ext>
                  </a:extLst>
                </a:gridCol>
              </a:tblGrid>
              <a:tr h="7962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400" b="1" i="0" kern="1200" dirty="0">
                          <a:solidFill>
                            <a:schemeClr val="bg1"/>
                          </a:solidFill>
                          <a:effectLst/>
                          <a:latin typeface="+mn-lt"/>
                          <a:ea typeface="+mn-ea"/>
                          <a:cs typeface="+mn-cs"/>
                        </a:rPr>
                        <a:t>Quelle est la portée des travaux exigés par Services partagés Canada? </a:t>
                      </a:r>
                      <a:endParaRPr lang="en-CA" sz="1400" b="1" i="0" dirty="0">
                        <a:solidFill>
                          <a:schemeClr val="bg1"/>
                        </a:solidFill>
                      </a:endParaRPr>
                    </a:p>
                  </a:txBody>
                  <a:tcPr marL="68580" marR="68580" marT="34290" marB="34290">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400" i="0" kern="1200" dirty="0">
                        <a:solidFill>
                          <a:schemeClr val="tx1"/>
                        </a:solidFill>
                        <a:latin typeface="+mn-lt"/>
                        <a:ea typeface="+mn-ea"/>
                        <a:cs typeface="+mn-cs"/>
                      </a:endParaRPr>
                    </a:p>
                  </a:txBody>
                  <a:tcPr marL="68580" marR="68580" marT="34290" marB="34290" anchor="ctr"/>
                </a:tc>
                <a:extLst>
                  <a:ext uri="{0D108BD9-81ED-4DB2-BD59-A6C34878D82A}">
                    <a16:rowId xmlns:a16="http://schemas.microsoft.com/office/drawing/2014/main" val="10000"/>
                  </a:ext>
                </a:extLst>
              </a:tr>
              <a:tr h="6112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400" b="1" i="0" kern="1200" dirty="0">
                          <a:solidFill>
                            <a:schemeClr val="bg1"/>
                          </a:solidFill>
                          <a:effectLst/>
                          <a:latin typeface="+mn-lt"/>
                          <a:ea typeface="+mn-ea"/>
                          <a:cs typeface="+mn-cs"/>
                        </a:rPr>
                        <a:t>Quand SPC s’est-t-il engagé dans ce projet et de quelle façon? </a:t>
                      </a:r>
                      <a:endParaRPr lang="en-US" sz="1400" b="1" i="0" kern="1200" dirty="0">
                        <a:solidFill>
                          <a:schemeClr val="bg1"/>
                        </a:solidFill>
                        <a:latin typeface="+mn-lt"/>
                        <a:ea typeface="+mn-ea"/>
                        <a:cs typeface="+mn-cs"/>
                      </a:endParaRPr>
                    </a:p>
                  </a:txBody>
                  <a:tcPr marL="68580" marR="68580" marT="34290" marB="34290">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400" i="0" kern="1200" dirty="0">
                        <a:solidFill>
                          <a:schemeClr val="tx1"/>
                        </a:solidFill>
                        <a:latin typeface="+mn-lt"/>
                        <a:ea typeface="+mn-ea"/>
                        <a:cs typeface="+mn-cs"/>
                      </a:endParaRPr>
                    </a:p>
                  </a:txBody>
                  <a:tcPr marL="68580" marR="68580" marT="34290" marB="34290" anchor="ctr"/>
                </a:tc>
                <a:extLst>
                  <a:ext uri="{0D108BD9-81ED-4DB2-BD59-A6C34878D82A}">
                    <a16:rowId xmlns:a16="http://schemas.microsoft.com/office/drawing/2014/main" val="10001"/>
                  </a:ext>
                </a:extLst>
              </a:tr>
              <a:tr h="7783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400" b="1" i="0" kern="1200" dirty="0">
                          <a:solidFill>
                            <a:schemeClr val="bg1"/>
                          </a:solidFill>
                          <a:effectLst/>
                          <a:latin typeface="+mn-lt"/>
                          <a:ea typeface="+mn-ea"/>
                          <a:cs typeface="+mn-cs"/>
                        </a:rPr>
                        <a:t>Quels services de SPC seront touchés? </a:t>
                      </a:r>
                      <a:endParaRPr lang="en-US" sz="1400" b="1" i="0" kern="1200" dirty="0">
                        <a:solidFill>
                          <a:schemeClr val="bg1"/>
                        </a:solidFill>
                        <a:latin typeface="+mn-lt"/>
                        <a:ea typeface="+mn-ea"/>
                        <a:cs typeface="+mn-cs"/>
                      </a:endParaRPr>
                    </a:p>
                  </a:txBody>
                  <a:tcPr marL="68580" marR="68580" marT="34290" marB="34290">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i="0" kern="1200" dirty="0">
                          <a:solidFill>
                            <a:schemeClr val="tx2"/>
                          </a:solidFill>
                          <a:latin typeface="+mn-lt"/>
                          <a:ea typeface="+mn-ea"/>
                          <a:cs typeface="+mn-cs"/>
                          <a:hlinkClick r:id="rId7"/>
                        </a:rPr>
                        <a:t>https://service.ssc-spc.gc.ca/fr/services</a:t>
                      </a:r>
                      <a:r>
                        <a:rPr lang="en-CA" sz="1400" i="0" kern="1200" dirty="0">
                          <a:solidFill>
                            <a:schemeClr val="tx2"/>
                          </a:solidFill>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fr-CA" sz="1400" i="0" kern="1200" dirty="0">
                          <a:solidFill>
                            <a:schemeClr val="tx1"/>
                          </a:solidFill>
                          <a:effectLst/>
                          <a:latin typeface="+mn-lt"/>
                          <a:ea typeface="+mn-ea"/>
                          <a:cs typeface="+mn-cs"/>
                        </a:rPr>
                        <a:t>Inclure les dates d’échéance pour les produits livrables de SPC</a:t>
                      </a:r>
                      <a:endParaRPr lang="en-CA" sz="1400" i="0" kern="1200" dirty="0">
                        <a:solidFill>
                          <a:schemeClr val="tx1"/>
                        </a:solidFill>
                        <a:latin typeface="+mn-lt"/>
                        <a:ea typeface="+mn-ea"/>
                        <a:cs typeface="+mn-cs"/>
                      </a:endParaRPr>
                    </a:p>
                  </a:txBody>
                  <a:tcPr marL="68580" marR="68580" marT="34290" marB="34290" anchor="ctr"/>
                </a:tc>
                <a:extLst>
                  <a:ext uri="{0D108BD9-81ED-4DB2-BD59-A6C34878D82A}">
                    <a16:rowId xmlns:a16="http://schemas.microsoft.com/office/drawing/2014/main" val="10002"/>
                  </a:ext>
                </a:extLst>
              </a:tr>
              <a:tr h="87449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400" b="1" i="0" kern="1200" dirty="0">
                          <a:solidFill>
                            <a:schemeClr val="bg1"/>
                          </a:solidFill>
                          <a:effectLst/>
                          <a:latin typeface="+mn-lt"/>
                          <a:ea typeface="+mn-ea"/>
                          <a:cs typeface="+mn-cs"/>
                        </a:rPr>
                        <a:t>Quelles sont les dépendances et les suppositions?</a:t>
                      </a:r>
                      <a:endParaRPr lang="en-US" sz="1400" b="1" i="0" kern="1200" dirty="0">
                        <a:solidFill>
                          <a:schemeClr val="bg1"/>
                        </a:solidFill>
                        <a:latin typeface="+mn-lt"/>
                        <a:ea typeface="+mn-ea"/>
                        <a:cs typeface="+mn-cs"/>
                      </a:endParaRPr>
                    </a:p>
                  </a:txBody>
                  <a:tcPr marL="68580" marR="68580" marT="34290" marB="34290">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400" i="0" kern="1200" dirty="0">
                          <a:solidFill>
                            <a:schemeClr val="tx1"/>
                          </a:solidFill>
                          <a:effectLst/>
                          <a:latin typeface="+mn-lt"/>
                          <a:ea typeface="+mn-ea"/>
                          <a:cs typeface="+mn-cs"/>
                        </a:rPr>
                        <a:t>(par ex. authentification, connectivité avec le nuage. S’il s’agit d’un centre de données existant, de quel centre s’agit-il et la capacité a -t-elle été confirmée?)</a:t>
                      </a:r>
                      <a:r>
                        <a:rPr lang="en-CA" sz="1400" i="0" kern="1200" dirty="0">
                          <a:solidFill>
                            <a:schemeClr val="tx1"/>
                          </a:solidFill>
                          <a:effectLst/>
                          <a:latin typeface="+mn-lt"/>
                          <a:ea typeface="+mn-ea"/>
                          <a:cs typeface="+mn-cs"/>
                        </a:rPr>
                        <a:t> </a:t>
                      </a:r>
                      <a:endParaRPr lang="en-CA" sz="1400" i="0" kern="1200" dirty="0">
                        <a:solidFill>
                          <a:schemeClr val="tx1"/>
                        </a:solidFill>
                        <a:latin typeface="+mn-lt"/>
                        <a:ea typeface="+mn-ea"/>
                        <a:cs typeface="+mn-cs"/>
                      </a:endParaRPr>
                    </a:p>
                  </a:txBody>
                  <a:tcPr marL="68580" marR="68580" marT="34290" marB="34290" anchor="ctr"/>
                </a:tc>
                <a:extLst>
                  <a:ext uri="{0D108BD9-81ED-4DB2-BD59-A6C34878D82A}">
                    <a16:rowId xmlns:a16="http://schemas.microsoft.com/office/drawing/2014/main" val="10003"/>
                  </a:ext>
                </a:extLst>
              </a:tr>
            </a:tbl>
          </a:graphicData>
        </a:graphic>
      </p:graphicFrame>
      <p:graphicFrame>
        <p:nvGraphicFramePr>
          <p:cNvPr id="23" name="Table 22" descr="SSC Contact"/>
          <p:cNvGraphicFramePr>
            <a:graphicFrameLocks noGrp="1"/>
          </p:cNvGraphicFramePr>
          <p:nvPr>
            <p:custDataLst>
              <p:tags r:id="rId2"/>
            </p:custDataLst>
            <p:extLst>
              <p:ext uri="{D42A27DB-BD31-4B8C-83A1-F6EECF244321}">
                <p14:modId xmlns:p14="http://schemas.microsoft.com/office/powerpoint/2010/main" val="1679852697"/>
              </p:ext>
            </p:extLst>
          </p:nvPr>
        </p:nvGraphicFramePr>
        <p:xfrm>
          <a:off x="457200" y="4835905"/>
          <a:ext cx="11201399" cy="1341120"/>
        </p:xfrm>
        <a:graphic>
          <a:graphicData uri="http://schemas.openxmlformats.org/drawingml/2006/table">
            <a:tbl>
              <a:tblPr>
                <a:tableStyleId>{5C22544A-7EE6-4342-B048-85BDC9FD1C3A}</a:tableStyleId>
              </a:tblPr>
              <a:tblGrid>
                <a:gridCol w="3658580">
                  <a:extLst>
                    <a:ext uri="{9D8B030D-6E8A-4147-A177-3AD203B41FA5}">
                      <a16:colId xmlns:a16="http://schemas.microsoft.com/office/drawing/2014/main" val="20000"/>
                    </a:ext>
                  </a:extLst>
                </a:gridCol>
                <a:gridCol w="7542819">
                  <a:extLst>
                    <a:ext uri="{9D8B030D-6E8A-4147-A177-3AD203B41FA5}">
                      <a16:colId xmlns:a16="http://schemas.microsoft.com/office/drawing/2014/main" val="20001"/>
                    </a:ext>
                  </a:extLst>
                </a:gridCol>
              </a:tblGrid>
              <a:tr h="2781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400" b="1" kern="1200" noProof="0">
                          <a:solidFill>
                            <a:schemeClr val="bg1"/>
                          </a:solidFill>
                          <a:effectLst/>
                          <a:latin typeface="+mn-lt"/>
                          <a:ea typeface="+mn-ea"/>
                          <a:cs typeface="+mn-cs"/>
                        </a:rPr>
                        <a:t>Numéro d’entreprise de SPC (si disponible)</a:t>
                      </a:r>
                      <a:endParaRPr lang="fr-CA" sz="1400" b="1" noProof="0">
                        <a:solidFill>
                          <a:schemeClr val="bg1"/>
                        </a:solidFill>
                      </a:endParaRPr>
                    </a:p>
                  </a:txBody>
                  <a:tcPr marL="68580" marR="68580" marT="34290" marB="34290" anchor="ct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400" i="0" kern="1200" noProof="0" dirty="0">
                          <a:solidFill>
                            <a:schemeClr val="tx1"/>
                          </a:solidFill>
                          <a:effectLst/>
                          <a:latin typeface="+mj-lt"/>
                          <a:ea typeface="+mn-ea"/>
                          <a:cs typeface="+mn-cs"/>
                        </a:rPr>
                        <a:t>Numéro d’entreprise</a:t>
                      </a:r>
                      <a:endParaRPr lang="fr-CA" sz="1400" i="0" kern="1200" noProof="0" dirty="0">
                        <a:solidFill>
                          <a:schemeClr val="tx1"/>
                        </a:solidFill>
                        <a:latin typeface="+mj-lt"/>
                        <a:ea typeface="+mn-ea"/>
                        <a:cs typeface="+mn-cs"/>
                      </a:endParaRPr>
                    </a:p>
                  </a:txBody>
                  <a:tcPr marL="68580" marR="68580" marT="34290" marB="34290" anchor="ctr"/>
                </a:tc>
                <a:extLst>
                  <a:ext uri="{0D108BD9-81ED-4DB2-BD59-A6C34878D82A}">
                    <a16:rowId xmlns:a16="http://schemas.microsoft.com/office/drawing/2014/main" val="10000"/>
                  </a:ext>
                </a:extLst>
              </a:tr>
              <a:tr h="2781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400" b="1" kern="1200" noProof="0">
                          <a:solidFill>
                            <a:schemeClr val="bg1"/>
                          </a:solidFill>
                          <a:effectLst/>
                          <a:latin typeface="+mn-lt"/>
                          <a:ea typeface="+mn-ea"/>
                          <a:cs typeface="+mn-cs"/>
                        </a:rPr>
                        <a:t>Personne-ressource pour les relations avec les clients de SPC</a:t>
                      </a:r>
                      <a:endParaRPr lang="fr-CA" sz="1400" b="1" kern="1200" noProof="0">
                        <a:solidFill>
                          <a:schemeClr val="bg1"/>
                        </a:solidFill>
                        <a:latin typeface="+mn-lt"/>
                        <a:ea typeface="+mn-ea"/>
                        <a:cs typeface="+mn-cs"/>
                      </a:endParaRPr>
                    </a:p>
                  </a:txBody>
                  <a:tcPr marL="68580" marR="68580" marT="34290" marB="34290" anchor="ct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515938" algn="l"/>
                        </a:tabLst>
                        <a:defRPr/>
                      </a:pPr>
                      <a:r>
                        <a:rPr lang="fr-CA" sz="1400" i="0" kern="1200" noProof="0">
                          <a:solidFill>
                            <a:schemeClr val="tx1"/>
                          </a:solidFill>
                          <a:latin typeface="+mj-lt"/>
                          <a:ea typeface="+mn-ea"/>
                          <a:cs typeface="+mn-cs"/>
                        </a:rPr>
                        <a:t>Nom/Titre</a:t>
                      </a:r>
                    </a:p>
                  </a:txBody>
                  <a:tcPr marL="68580" marR="68580" marT="34290" marB="34290" anchor="ctr"/>
                </a:tc>
                <a:extLst>
                  <a:ext uri="{0D108BD9-81ED-4DB2-BD59-A6C34878D82A}">
                    <a16:rowId xmlns:a16="http://schemas.microsoft.com/office/drawing/2014/main" val="10001"/>
                  </a:ext>
                </a:extLst>
              </a:tr>
              <a:tr h="278130">
                <a:tc>
                  <a:txBody>
                    <a:bodyPr/>
                    <a:lstStyle/>
                    <a:p>
                      <a:r>
                        <a:rPr lang="fr-CA" sz="1400" b="1" kern="1200" noProof="0">
                          <a:solidFill>
                            <a:schemeClr val="bg1"/>
                          </a:solidFill>
                          <a:effectLst/>
                          <a:latin typeface="+mn-lt"/>
                          <a:ea typeface="+mn-ea"/>
                          <a:cs typeface="+mn-cs"/>
                        </a:rPr>
                        <a:t>Personne-ressource pour les projets de SPC</a:t>
                      </a:r>
                      <a:endParaRPr lang="fr-CA" sz="1400" b="1" kern="1200" noProof="0">
                        <a:solidFill>
                          <a:schemeClr val="bg1"/>
                        </a:solidFill>
                        <a:latin typeface="+mn-lt"/>
                        <a:ea typeface="+mn-ea"/>
                        <a:cs typeface="+mn-cs"/>
                      </a:endParaRPr>
                    </a:p>
                  </a:txBody>
                  <a:tcPr marL="68580" marR="68580" marT="34290" marB="34290" anchor="ct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400" i="0" kern="1200" noProof="0">
                          <a:solidFill>
                            <a:schemeClr val="tx1"/>
                          </a:solidFill>
                          <a:latin typeface="+mj-lt"/>
                          <a:ea typeface="+mn-ea"/>
                          <a:cs typeface="+mn-cs"/>
                        </a:rPr>
                        <a:t>Nom/Titre</a:t>
                      </a:r>
                    </a:p>
                  </a:txBody>
                  <a:tcPr marL="68580" marR="68580" marT="34290" marB="34290" anchor="ctr"/>
                </a:tc>
                <a:extLst>
                  <a:ext uri="{0D108BD9-81ED-4DB2-BD59-A6C34878D82A}">
                    <a16:rowId xmlns:a16="http://schemas.microsoft.com/office/drawing/2014/main" val="10002"/>
                  </a:ext>
                </a:extLst>
              </a:tr>
              <a:tr h="2781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400" b="1" kern="1200" noProof="0" dirty="0">
                          <a:solidFill>
                            <a:schemeClr val="bg1"/>
                          </a:solidFill>
                          <a:effectLst/>
                          <a:latin typeface="+mn-lt"/>
                          <a:ea typeface="+mn-ea"/>
                          <a:cs typeface="+mn-cs"/>
                        </a:rPr>
                        <a:t>Personne-ressource pour l’architecture de SPC</a:t>
                      </a:r>
                      <a:endParaRPr lang="fr-CA" sz="1400" b="1" kern="1200" noProof="0" dirty="0">
                        <a:solidFill>
                          <a:schemeClr val="bg1"/>
                        </a:solidFill>
                        <a:latin typeface="+mn-lt"/>
                        <a:ea typeface="+mn-ea"/>
                        <a:cs typeface="+mn-cs"/>
                      </a:endParaRPr>
                    </a:p>
                  </a:txBody>
                  <a:tcPr marL="68580" marR="68580" marT="34290" marB="34290" anchor="ct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515938" algn="l"/>
                        </a:tabLst>
                        <a:defRPr/>
                      </a:pPr>
                      <a:r>
                        <a:rPr lang="fr-CA" sz="1400" i="0" kern="1200" noProof="0" dirty="0">
                          <a:solidFill>
                            <a:schemeClr val="tx1"/>
                          </a:solidFill>
                          <a:latin typeface="+mj-lt"/>
                          <a:ea typeface="+mn-ea"/>
                          <a:cs typeface="+mn-cs"/>
                        </a:rPr>
                        <a:t>Nom/Titre (si disponible)</a:t>
                      </a:r>
                    </a:p>
                  </a:txBody>
                  <a:tcPr marL="68580" marR="68580" marT="34290" marB="34290" anchor="ctr"/>
                </a:tc>
                <a:extLst>
                  <a:ext uri="{0D108BD9-81ED-4DB2-BD59-A6C34878D82A}">
                    <a16:rowId xmlns:a16="http://schemas.microsoft.com/office/drawing/2014/main" val="10003"/>
                  </a:ext>
                </a:extLst>
              </a:tr>
            </a:tbl>
          </a:graphicData>
        </a:graphic>
      </p:graphicFrame>
      <p:sp>
        <p:nvSpPr>
          <p:cNvPr id="2" name="Slide Number Placeholder 1">
            <a:extLst>
              <a:ext uri="{FF2B5EF4-FFF2-40B4-BE49-F238E27FC236}">
                <a16:creationId xmlns:a16="http://schemas.microsoft.com/office/drawing/2014/main" id="{04373093-D89F-D5FE-E3DC-CC9391AA3263}"/>
              </a:ext>
            </a:extLst>
          </p:cNvPr>
          <p:cNvSpPr>
            <a:spLocks noGrp="1"/>
          </p:cNvSpPr>
          <p:nvPr>
            <p:ph type="sldNum" sz="quarter" idx="12"/>
          </p:nvPr>
        </p:nvSpPr>
        <p:spPr/>
        <p:txBody>
          <a:bodyPr/>
          <a:lstStyle/>
          <a:p>
            <a:fld id="{32D4B517-E49B-41B6-9DBC-23634E0F1CDC}" type="slidenum">
              <a:rPr lang="en-CA" smtClean="0"/>
              <a:pPr/>
              <a:t>26</a:t>
            </a:fld>
            <a:endParaRPr lang="en-CA" dirty="0"/>
          </a:p>
        </p:txBody>
      </p:sp>
      <p:sp>
        <p:nvSpPr>
          <p:cNvPr id="3" name="Rectangle 2">
            <a:extLst>
              <a:ext uri="{FF2B5EF4-FFF2-40B4-BE49-F238E27FC236}">
                <a16:creationId xmlns:a16="http://schemas.microsoft.com/office/drawing/2014/main" id="{CE47A8C4-5F23-033A-087F-52AC4FD0F9DD}"/>
              </a:ext>
            </a:extLst>
          </p:cNvPr>
          <p:cNvSpPr/>
          <p:nvPr>
            <p:custDataLst>
              <p:tags r:id="rId3"/>
            </p:custDataLst>
          </p:nvPr>
        </p:nvSpPr>
        <p:spPr>
          <a:xfrm>
            <a:off x="457200" y="968493"/>
            <a:ext cx="8290689" cy="336271"/>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fr-CA" b="1" dirty="0">
                <a:solidFill>
                  <a:schemeClr val="tx1"/>
                </a:solidFill>
                <a:latin typeface="+mj-lt"/>
              </a:rPr>
              <a:t>Portée de SPC</a:t>
            </a:r>
          </a:p>
        </p:txBody>
      </p:sp>
      <p:sp>
        <p:nvSpPr>
          <p:cNvPr id="4" name="Rectangle 3">
            <a:extLst>
              <a:ext uri="{FF2B5EF4-FFF2-40B4-BE49-F238E27FC236}">
                <a16:creationId xmlns:a16="http://schemas.microsoft.com/office/drawing/2014/main" id="{DF491A35-0315-4F25-1769-DDADA35908AC}"/>
              </a:ext>
            </a:extLst>
          </p:cNvPr>
          <p:cNvSpPr/>
          <p:nvPr>
            <p:custDataLst>
              <p:tags r:id="rId4"/>
            </p:custDataLst>
          </p:nvPr>
        </p:nvSpPr>
        <p:spPr>
          <a:xfrm>
            <a:off x="457200" y="4437112"/>
            <a:ext cx="11125237" cy="264259"/>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fr-CA" b="1">
                <a:solidFill>
                  <a:schemeClr val="tx1"/>
                </a:solidFill>
                <a:latin typeface="+mj-lt"/>
              </a:rPr>
              <a:t>Personnes-ressources à SPC</a:t>
            </a:r>
          </a:p>
        </p:txBody>
      </p:sp>
    </p:spTree>
    <p:extLst>
      <p:ext uri="{BB962C8B-B14F-4D97-AF65-F5344CB8AC3E}">
        <p14:creationId xmlns:p14="http://schemas.microsoft.com/office/powerpoint/2010/main" val="22640592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65415FE-EA7C-472B-AD57-D059EE4A9A8E}"/>
              </a:ext>
            </a:extLst>
          </p:cNvPr>
          <p:cNvSpPr>
            <a:spLocks noGrp="1"/>
          </p:cNvSpPr>
          <p:nvPr>
            <p:ph type="title"/>
          </p:nvPr>
        </p:nvSpPr>
        <p:spPr>
          <a:xfrm>
            <a:off x="457200" y="30050"/>
            <a:ext cx="8159080" cy="878670"/>
          </a:xfrm>
        </p:spPr>
        <p:txBody>
          <a:bodyPr>
            <a:noAutofit/>
          </a:bodyPr>
          <a:lstStyle/>
          <a:p>
            <a:pPr marL="0"/>
            <a:r>
              <a:rPr lang="fr-CA" sz="2000" b="1" dirty="0">
                <a:solidFill>
                  <a:schemeClr val="tx1">
                    <a:lumMod val="65000"/>
                    <a:lumOff val="35000"/>
                  </a:schemeClr>
                </a:solidFill>
              </a:rPr>
              <a:t>Annexe 3 : </a:t>
            </a:r>
            <a:br>
              <a:rPr lang="fr-CA" sz="2000" b="1" dirty="0">
                <a:solidFill>
                  <a:schemeClr val="tx1">
                    <a:lumMod val="65000"/>
                    <a:lumOff val="35000"/>
                  </a:schemeClr>
                </a:solidFill>
              </a:rPr>
            </a:br>
            <a:r>
              <a:rPr lang="fr-CA" sz="2000" dirty="0">
                <a:latin typeface="+mj-lt"/>
                <a:ea typeface="Times New Roman" panose="02020603050405020304" pitchFamily="18" charset="0"/>
              </a:rPr>
              <a:t>Détails techniques supplémentaires requis par Services partagés Canada (SPC)</a:t>
            </a:r>
            <a:endParaRPr lang="fr-CA" sz="2000" dirty="0">
              <a:latin typeface="+mj-lt"/>
            </a:endParaRPr>
          </a:p>
        </p:txBody>
      </p:sp>
      <p:graphicFrame>
        <p:nvGraphicFramePr>
          <p:cNvPr id="16" name="Table 15"/>
          <p:cNvGraphicFramePr>
            <a:graphicFrameLocks noGrp="1"/>
          </p:cNvGraphicFramePr>
          <p:nvPr>
            <p:extLst>
              <p:ext uri="{D42A27DB-BD31-4B8C-83A1-F6EECF244321}">
                <p14:modId xmlns:p14="http://schemas.microsoft.com/office/powerpoint/2010/main" val="3560209848"/>
              </p:ext>
            </p:extLst>
          </p:nvPr>
        </p:nvGraphicFramePr>
        <p:xfrm>
          <a:off x="457200" y="1130105"/>
          <a:ext cx="5448240" cy="5276172"/>
        </p:xfrm>
        <a:graphic>
          <a:graphicData uri="http://schemas.openxmlformats.org/drawingml/2006/table">
            <a:tbl>
              <a:tblPr firstCol="1">
                <a:tableStyleId>{5C22544A-7EE6-4342-B048-85BDC9FD1C3A}</a:tableStyleId>
              </a:tblPr>
              <a:tblGrid>
                <a:gridCol w="2933422">
                  <a:extLst>
                    <a:ext uri="{9D8B030D-6E8A-4147-A177-3AD203B41FA5}">
                      <a16:colId xmlns:a16="http://schemas.microsoft.com/office/drawing/2014/main" val="20000"/>
                    </a:ext>
                  </a:extLst>
                </a:gridCol>
                <a:gridCol w="2514818">
                  <a:extLst>
                    <a:ext uri="{9D8B030D-6E8A-4147-A177-3AD203B41FA5}">
                      <a16:colId xmlns:a16="http://schemas.microsoft.com/office/drawing/2014/main" val="20001"/>
                    </a:ext>
                  </a:extLst>
                </a:gridCol>
              </a:tblGrid>
              <a:tr h="8012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400" kern="1200" noProof="0" dirty="0"/>
                        <a:t>Solution au sujet du profil de sécurité (p. ex., PBMM, PBHM, etc.)</a:t>
                      </a:r>
                      <a:endParaRPr lang="fr-CA" sz="1400" i="1" kern="1200" noProof="0" dirty="0">
                        <a:solidFill>
                          <a:schemeClr val="tx2"/>
                        </a:solidFill>
                        <a:latin typeface="+mn-lt"/>
                        <a:ea typeface="+mn-ea"/>
                        <a:cs typeface="+mn-cs"/>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400" i="1" kern="1200" dirty="0">
                        <a:solidFill>
                          <a:schemeClr val="tx2"/>
                        </a:solidFill>
                        <a:latin typeface="+mn-lt"/>
                        <a:ea typeface="+mn-ea"/>
                        <a:cs typeface="+mn-cs"/>
                      </a:endParaRPr>
                    </a:p>
                  </a:txBody>
                  <a:tcPr marL="68580" marR="68580" marT="34290" marB="34290"/>
                </a:tc>
                <a:extLst>
                  <a:ext uri="{0D108BD9-81ED-4DB2-BD59-A6C34878D82A}">
                    <a16:rowId xmlns:a16="http://schemas.microsoft.com/office/drawing/2014/main" val="10000"/>
                  </a:ext>
                </a:extLst>
              </a:tr>
              <a:tr h="88851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400" kern="1200" noProof="0"/>
                        <a:t>Temps d’arrêt maximal admissible (non-planifié) / année (en heures)</a:t>
                      </a:r>
                      <a:endParaRPr lang="fr-CA" sz="1400" i="1" kern="1200" noProof="0">
                        <a:solidFill>
                          <a:schemeClr val="tx2"/>
                        </a:solidFill>
                        <a:latin typeface="+mn-lt"/>
                        <a:ea typeface="+mn-ea"/>
                        <a:cs typeface="+mn-cs"/>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i="1" kern="1200" dirty="0">
                        <a:solidFill>
                          <a:schemeClr val="tx2"/>
                        </a:solidFill>
                        <a:latin typeface="+mn-lt"/>
                        <a:ea typeface="+mn-ea"/>
                        <a:cs typeface="+mn-cs"/>
                      </a:endParaRPr>
                    </a:p>
                  </a:txBody>
                  <a:tcPr marL="68580" marR="68580" marT="34290" marB="34290"/>
                </a:tc>
                <a:extLst>
                  <a:ext uri="{0D108BD9-81ED-4DB2-BD59-A6C34878D82A}">
                    <a16:rowId xmlns:a16="http://schemas.microsoft.com/office/drawing/2014/main" val="10001"/>
                  </a:ext>
                </a:extLst>
              </a:tr>
              <a:tr h="8374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400" kern="1200" noProof="0"/>
                        <a:t>Exigences de disponibilité: Moyenne (95%), Haute (&gt;=99 %)  </a:t>
                      </a:r>
                      <a:endParaRPr lang="fr-CA" sz="1400" i="1" kern="1200" noProof="0">
                        <a:solidFill>
                          <a:schemeClr val="tx2"/>
                        </a:solidFill>
                        <a:latin typeface="+mn-lt"/>
                        <a:ea typeface="+mn-ea"/>
                        <a:cs typeface="+mn-cs"/>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i="1" kern="1200" dirty="0">
                        <a:solidFill>
                          <a:schemeClr val="tx2"/>
                        </a:solidFill>
                        <a:latin typeface="+mn-lt"/>
                        <a:ea typeface="+mn-ea"/>
                        <a:cs typeface="+mn-cs"/>
                      </a:endParaRPr>
                    </a:p>
                  </a:txBody>
                  <a:tcPr marL="68580" marR="68580" marT="34290" marB="34290"/>
                </a:tc>
                <a:extLst>
                  <a:ext uri="{0D108BD9-81ED-4DB2-BD59-A6C34878D82A}">
                    <a16:rowId xmlns:a16="http://schemas.microsoft.com/office/drawing/2014/main" val="10002"/>
                  </a:ext>
                </a:extLst>
              </a:tr>
              <a:tr h="1042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400" kern="1200" noProof="0" dirty="0"/>
                        <a:t>Les exigences de la reprise après sinistre : (Aucun, site froid, site à température moyenne, site chaud)</a:t>
                      </a:r>
                      <a:endParaRPr lang="fr-CA" sz="1400" i="1" kern="1200" noProof="0" dirty="0">
                        <a:solidFill>
                          <a:schemeClr val="tx2"/>
                        </a:solidFill>
                        <a:latin typeface="+mn-lt"/>
                        <a:ea typeface="+mn-ea"/>
                        <a:cs typeface="+mn-cs"/>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i="1" kern="1200" dirty="0">
                        <a:solidFill>
                          <a:schemeClr val="tx2"/>
                        </a:solidFill>
                        <a:latin typeface="+mn-lt"/>
                        <a:ea typeface="+mn-ea"/>
                        <a:cs typeface="+mn-cs"/>
                      </a:endParaRPr>
                    </a:p>
                  </a:txBody>
                  <a:tcPr marL="68580" marR="68580" marT="34290" marB="34290"/>
                </a:tc>
                <a:extLst>
                  <a:ext uri="{0D108BD9-81ED-4DB2-BD59-A6C34878D82A}">
                    <a16:rowId xmlns:a16="http://schemas.microsoft.com/office/drawing/2014/main" val="10003"/>
                  </a:ext>
                </a:extLst>
              </a:tr>
              <a:tr h="9053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400" kern="1200" noProof="0"/>
                        <a:t>Méthode d’authentification (DCAM, ICE/ECM, Connexion Canada, autre)</a:t>
                      </a:r>
                      <a:endParaRPr lang="fr-CA" sz="1400" i="1" kern="1200" noProof="0">
                        <a:solidFill>
                          <a:schemeClr val="tx2"/>
                        </a:solidFill>
                        <a:latin typeface="+mn-lt"/>
                        <a:ea typeface="+mn-ea"/>
                        <a:cs typeface="+mn-cs"/>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i="1" kern="1200" dirty="0">
                        <a:solidFill>
                          <a:schemeClr val="tx2"/>
                        </a:solidFill>
                        <a:latin typeface="+mn-lt"/>
                        <a:ea typeface="+mn-ea"/>
                        <a:cs typeface="+mn-cs"/>
                      </a:endParaRPr>
                    </a:p>
                  </a:txBody>
                  <a:tcPr marL="68580" marR="68580" marT="34290" marB="34290"/>
                </a:tc>
                <a:extLst>
                  <a:ext uri="{0D108BD9-81ED-4DB2-BD59-A6C34878D82A}">
                    <a16:rowId xmlns:a16="http://schemas.microsoft.com/office/drawing/2014/main" val="1826313188"/>
                  </a:ext>
                </a:extLst>
              </a:tr>
              <a:tr h="801229">
                <a:tc>
                  <a:txBody>
                    <a:bodyPr/>
                    <a:lstStyle/>
                    <a:p>
                      <a:pPr marL="0" lvl="1">
                        <a:spcAft>
                          <a:spcPts val="247"/>
                        </a:spcAft>
                      </a:pPr>
                      <a:r>
                        <a:rPr lang="fr-CA" sz="1400" kern="1200" noProof="0" dirty="0"/>
                        <a:t>Migration de la charge de travail</a:t>
                      </a:r>
                      <a:r>
                        <a:rPr lang="fr-CA" sz="1400" kern="1200" baseline="0" noProof="0" dirty="0"/>
                        <a:t> depuis l’ancien système? </a:t>
                      </a:r>
                      <a:endParaRPr lang="fr-CA" sz="1400" i="1" kern="1200" noProof="0" dirty="0">
                        <a:solidFill>
                          <a:schemeClr val="tx2"/>
                        </a:solidFill>
                        <a:latin typeface="+mn-lt"/>
                        <a:ea typeface="+mn-ea"/>
                        <a:cs typeface="+mn-cs"/>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CA" sz="1400" i="1" kern="1200" noProof="0" dirty="0">
                        <a:solidFill>
                          <a:schemeClr val="tx2"/>
                        </a:solidFill>
                        <a:latin typeface="+mn-lt"/>
                        <a:ea typeface="+mn-ea"/>
                        <a:cs typeface="+mn-cs"/>
                      </a:endParaRPr>
                    </a:p>
                  </a:txBody>
                  <a:tcPr marL="68580" marR="68580" marT="34290" marB="34290" anchor="ctr"/>
                </a:tc>
                <a:extLst>
                  <a:ext uri="{0D108BD9-81ED-4DB2-BD59-A6C34878D82A}">
                    <a16:rowId xmlns:a16="http://schemas.microsoft.com/office/drawing/2014/main" val="3128077149"/>
                  </a:ext>
                </a:extLst>
              </a:tr>
            </a:tbl>
          </a:graphicData>
        </a:graphic>
      </p:graphicFrame>
      <p:graphicFrame>
        <p:nvGraphicFramePr>
          <p:cNvPr id="14" name="Table 1">
            <a:extLst>
              <a:ext uri="{FF2B5EF4-FFF2-40B4-BE49-F238E27FC236}">
                <a16:creationId xmlns:a16="http://schemas.microsoft.com/office/drawing/2014/main" id="{C7A63AE3-470F-4BDB-BF3A-661B327E19C5}"/>
              </a:ext>
            </a:extLst>
          </p:cNvPr>
          <p:cNvGraphicFramePr>
            <a:graphicFrameLocks noGrp="1"/>
          </p:cNvGraphicFramePr>
          <p:nvPr>
            <p:extLst>
              <p:ext uri="{D42A27DB-BD31-4B8C-83A1-F6EECF244321}">
                <p14:modId xmlns:p14="http://schemas.microsoft.com/office/powerpoint/2010/main" val="4050845475"/>
              </p:ext>
            </p:extLst>
          </p:nvPr>
        </p:nvGraphicFramePr>
        <p:xfrm>
          <a:off x="6020756" y="1124744"/>
          <a:ext cx="5637844" cy="5281530"/>
        </p:xfrm>
        <a:graphic>
          <a:graphicData uri="http://schemas.openxmlformats.org/drawingml/2006/table">
            <a:tbl>
              <a:tblPr firstCol="1">
                <a:tableStyleId>{5C22544A-7EE6-4342-B048-85BDC9FD1C3A}</a:tableStyleId>
              </a:tblPr>
              <a:tblGrid>
                <a:gridCol w="3221548">
                  <a:extLst>
                    <a:ext uri="{9D8B030D-6E8A-4147-A177-3AD203B41FA5}">
                      <a16:colId xmlns:a16="http://schemas.microsoft.com/office/drawing/2014/main" val="2545008001"/>
                    </a:ext>
                  </a:extLst>
                </a:gridCol>
                <a:gridCol w="2416296">
                  <a:extLst>
                    <a:ext uri="{9D8B030D-6E8A-4147-A177-3AD203B41FA5}">
                      <a16:colId xmlns:a16="http://schemas.microsoft.com/office/drawing/2014/main" val="195704134"/>
                    </a:ext>
                  </a:extLst>
                </a:gridCol>
              </a:tblGrid>
              <a:tr h="88025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400" kern="1200" noProof="0"/>
                        <a:t>Nom(s) des réseaux (p.ex., le réseau scientifique, GCNet, ISGC, etc.)</a:t>
                      </a:r>
                      <a:endParaRPr lang="fr-CA" sz="1400" i="1" kern="1200" noProof="0">
                        <a:solidFill>
                          <a:schemeClr val="tx2"/>
                        </a:solidFill>
                        <a:latin typeface="+mn-lt"/>
                        <a:ea typeface="+mn-ea"/>
                        <a:cs typeface="+mn-cs"/>
                      </a:endParaRP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400" i="1" kern="1200" dirty="0">
                        <a:solidFill>
                          <a:schemeClr val="tx2"/>
                        </a:solidFill>
                        <a:latin typeface="+mn-lt"/>
                        <a:ea typeface="+mn-ea"/>
                        <a:cs typeface="+mn-cs"/>
                      </a:endParaRPr>
                    </a:p>
                  </a:txBody>
                  <a:tcPr marL="68580" marR="68580" marT="34290" marB="34290" anchor="ctr"/>
                </a:tc>
                <a:extLst>
                  <a:ext uri="{0D108BD9-81ED-4DB2-BD59-A6C34878D82A}">
                    <a16:rowId xmlns:a16="http://schemas.microsoft.com/office/drawing/2014/main" val="10000"/>
                  </a:ext>
                </a:extLst>
              </a:tr>
              <a:tr h="88025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400" kern="1200" noProof="0" dirty="0"/>
                        <a:t>Trafic sur le réseau anticipé: (Vidéo, audio, donnés, </a:t>
                      </a:r>
                      <a:r>
                        <a:rPr lang="fr-CA" sz="1400" kern="1200" noProof="0" dirty="0" err="1"/>
                        <a:t>interractions</a:t>
                      </a:r>
                      <a:r>
                        <a:rPr lang="fr-CA" sz="1400" kern="1200" noProof="0" dirty="0"/>
                        <a:t>)</a:t>
                      </a:r>
                      <a:endParaRPr lang="fr-CA" sz="1400" i="1" kern="1200" noProof="0" dirty="0">
                        <a:solidFill>
                          <a:schemeClr val="tx2"/>
                        </a:solidFill>
                        <a:latin typeface="+mn-lt"/>
                        <a:ea typeface="+mn-ea"/>
                        <a:cs typeface="+mn-cs"/>
                      </a:endParaRPr>
                    </a:p>
                    <a:p>
                      <a:endParaRPr lang="fr-CA" sz="1400" i="1" kern="1200" noProof="0" dirty="0">
                        <a:solidFill>
                          <a:schemeClr val="tx2"/>
                        </a:solidFill>
                        <a:latin typeface="+mn-lt"/>
                        <a:ea typeface="+mn-ea"/>
                        <a:cs typeface="+mn-cs"/>
                      </a:endParaRP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400" i="1" kern="1200" dirty="0">
                        <a:solidFill>
                          <a:schemeClr val="tx2"/>
                        </a:solidFill>
                        <a:latin typeface="+mn-lt"/>
                        <a:ea typeface="+mn-ea"/>
                        <a:cs typeface="+mn-cs"/>
                      </a:endParaRPr>
                    </a:p>
                  </a:txBody>
                  <a:tcPr marL="68580" marR="68580" marT="34290" marB="34290" anchor="ctr"/>
                </a:tc>
                <a:extLst>
                  <a:ext uri="{0D108BD9-81ED-4DB2-BD59-A6C34878D82A}">
                    <a16:rowId xmlns:a16="http://schemas.microsoft.com/office/drawing/2014/main" val="10001"/>
                  </a:ext>
                </a:extLst>
              </a:tr>
              <a:tr h="88025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400" kern="1200" noProof="0" dirty="0"/>
                        <a:t>Sensibilité à la latence du réseau : (très haute, haute, moyenne, basse)</a:t>
                      </a:r>
                      <a:endParaRPr lang="fr-CA" sz="1400" i="1" kern="1200" noProof="0" dirty="0">
                        <a:solidFill>
                          <a:schemeClr val="tx2"/>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400" i="1" kern="1200" noProof="0" dirty="0">
                        <a:solidFill>
                          <a:schemeClr val="tx2"/>
                        </a:solidFill>
                        <a:latin typeface="+mn-lt"/>
                        <a:ea typeface="+mn-ea"/>
                        <a:cs typeface="+mn-cs"/>
                      </a:endParaRP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400" i="1" kern="1200" dirty="0">
                        <a:solidFill>
                          <a:schemeClr val="tx2"/>
                        </a:solidFill>
                        <a:latin typeface="+mn-lt"/>
                        <a:ea typeface="+mn-ea"/>
                        <a:cs typeface="+mn-cs"/>
                      </a:endParaRPr>
                    </a:p>
                  </a:txBody>
                  <a:tcPr marL="68580" marR="68580" marT="34290" marB="34290" anchor="ctr"/>
                </a:tc>
                <a:extLst>
                  <a:ext uri="{0D108BD9-81ED-4DB2-BD59-A6C34878D82A}">
                    <a16:rowId xmlns:a16="http://schemas.microsoft.com/office/drawing/2014/main" val="10002"/>
                  </a:ext>
                </a:extLst>
              </a:tr>
              <a:tr h="88025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400" kern="1200" noProof="0" dirty="0"/>
                        <a:t>Nombre approximatif d’utilisateurs: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400" i="1" kern="1200" noProof="0" dirty="0">
                        <a:solidFill>
                          <a:schemeClr val="tx2"/>
                        </a:solidFill>
                        <a:latin typeface="+mn-lt"/>
                        <a:ea typeface="+mn-ea"/>
                        <a:cs typeface="+mn-cs"/>
                      </a:endParaRP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400" kern="1200" dirty="0"/>
                    </a:p>
                  </a:txBody>
                  <a:tcPr marL="68580" marR="68580" marT="34290" marB="34290" anchor="ctr"/>
                </a:tc>
                <a:extLst>
                  <a:ext uri="{0D108BD9-81ED-4DB2-BD59-A6C34878D82A}">
                    <a16:rowId xmlns:a16="http://schemas.microsoft.com/office/drawing/2014/main" val="10003"/>
                  </a:ext>
                </a:extLst>
              </a:tr>
              <a:tr h="88025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400" kern="1200" noProof="0" dirty="0"/>
                        <a:t>Répartition géographique du réseau : (basse, modérée, régionale, nationale, diffusion mondiale)</a:t>
                      </a:r>
                      <a:endParaRPr lang="fr-CA" sz="1400" i="1" kern="1200" noProof="0" dirty="0">
                        <a:solidFill>
                          <a:schemeClr val="tx2"/>
                        </a:solidFill>
                        <a:latin typeface="+mn-lt"/>
                        <a:ea typeface="+mn-ea"/>
                        <a:cs typeface="+mn-cs"/>
                      </a:endParaRP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400" i="1" kern="1200" dirty="0">
                        <a:solidFill>
                          <a:schemeClr val="tx2"/>
                        </a:solidFill>
                        <a:latin typeface="+mn-lt"/>
                        <a:ea typeface="+mn-ea"/>
                        <a:cs typeface="+mn-cs"/>
                      </a:endParaRPr>
                    </a:p>
                  </a:txBody>
                  <a:tcPr marL="68580" marR="68580" marT="34290" marB="34290" anchor="ctr"/>
                </a:tc>
                <a:extLst>
                  <a:ext uri="{0D108BD9-81ED-4DB2-BD59-A6C34878D82A}">
                    <a16:rowId xmlns:a16="http://schemas.microsoft.com/office/drawing/2014/main" val="1826313188"/>
                  </a:ext>
                </a:extLst>
              </a:tr>
              <a:tr h="88025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400" kern="1200" baseline="0" noProof="0" dirty="0"/>
                        <a:t>Solutions(s) d’hébergement: (ancien CD, Centre de données d’entreprise, nuage – énumérez tous ceux qui s’appliquent).</a:t>
                      </a:r>
                      <a:endParaRPr lang="fr-CA" sz="1400" i="1" kern="1200" noProof="0" dirty="0">
                        <a:solidFill>
                          <a:schemeClr val="tx2"/>
                        </a:solidFill>
                        <a:latin typeface="+mn-lt"/>
                        <a:ea typeface="+mn-ea"/>
                        <a:cs typeface="+mn-cs"/>
                      </a:endParaRP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400" i="1" kern="1200" dirty="0">
                        <a:solidFill>
                          <a:schemeClr val="tx2"/>
                        </a:solidFill>
                        <a:latin typeface="+mn-lt"/>
                        <a:ea typeface="+mn-ea"/>
                        <a:cs typeface="+mn-cs"/>
                      </a:endParaRPr>
                    </a:p>
                  </a:txBody>
                  <a:tcPr marL="68580" marR="68580" marT="34290" marB="34290" anchor="ctr"/>
                </a:tc>
                <a:extLst>
                  <a:ext uri="{0D108BD9-81ED-4DB2-BD59-A6C34878D82A}">
                    <a16:rowId xmlns:a16="http://schemas.microsoft.com/office/drawing/2014/main" val="322088827"/>
                  </a:ext>
                </a:extLst>
              </a:tr>
            </a:tbl>
          </a:graphicData>
        </a:graphic>
      </p:graphicFrame>
      <p:sp>
        <p:nvSpPr>
          <p:cNvPr id="2" name="Slide Number Placeholder 1">
            <a:extLst>
              <a:ext uri="{FF2B5EF4-FFF2-40B4-BE49-F238E27FC236}">
                <a16:creationId xmlns:a16="http://schemas.microsoft.com/office/drawing/2014/main" id="{135683AD-CDB7-66BA-278F-A97BD28F3784}"/>
              </a:ext>
            </a:extLst>
          </p:cNvPr>
          <p:cNvSpPr>
            <a:spLocks noGrp="1"/>
          </p:cNvSpPr>
          <p:nvPr>
            <p:ph type="sldNum" sz="quarter" idx="12"/>
          </p:nvPr>
        </p:nvSpPr>
        <p:spPr/>
        <p:txBody>
          <a:bodyPr/>
          <a:lstStyle/>
          <a:p>
            <a:fld id="{32D4B517-E49B-41B6-9DBC-23634E0F1CDC}" type="slidenum">
              <a:rPr lang="en-CA" smtClean="0"/>
              <a:pPr/>
              <a:t>27</a:t>
            </a:fld>
            <a:endParaRPr lang="en-CA" dirty="0"/>
          </a:p>
        </p:txBody>
      </p:sp>
    </p:spTree>
    <p:extLst>
      <p:ext uri="{BB962C8B-B14F-4D97-AF65-F5344CB8AC3E}">
        <p14:creationId xmlns:p14="http://schemas.microsoft.com/office/powerpoint/2010/main" val="32346054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3">
            <a:extLst>
              <a:ext uri="{FF2B5EF4-FFF2-40B4-BE49-F238E27FC236}">
                <a16:creationId xmlns:a16="http://schemas.microsoft.com/office/drawing/2014/main" id="{0E0AA3F1-91AE-4D8E-B059-92D1D5386375}"/>
              </a:ext>
            </a:extLst>
          </p:cNvPr>
          <p:cNvSpPr txBox="1">
            <a:spLocks noGrp="1"/>
          </p:cNvSpPr>
          <p:nvPr>
            <p:ph type="title" idx="4294967295"/>
          </p:nvPr>
        </p:nvSpPr>
        <p:spPr>
          <a:xfrm>
            <a:off x="457200" y="96890"/>
            <a:ext cx="7891059" cy="703818"/>
          </a:xfrm>
          <a:prstGeom prst="rect">
            <a:avLst/>
          </a:prstGeom>
          <a:noFill/>
          <a:ln>
            <a:noFill/>
            <a:prstDash/>
          </a:ln>
          <a:effectLst/>
        </p:spPr>
        <p:txBody>
          <a:bodyPr rot="0" spcFirstLastPara="0" vertOverflow="overflow" horzOverflow="overflow" vert="horz" wrap="none" lIns="0" tIns="0" rIns="0" bIns="0" numCol="1" spcCol="0" rtlCol="0" fromWordArt="0" anchor="ctr" anchorCtr="0" forceAA="0" compatLnSpc="1">
            <a:prstTxWarp prst="textNoShape">
              <a:avLst/>
            </a:prstTxWarp>
            <a:normAutofit/>
          </a:bodyPr>
          <a:lstStyle>
            <a:lvl1pPr marL="457200" indent="-457200" algn="l" defTabSz="914400" rtl="0" eaLnBrk="1" latinLnBrk="0" hangingPunct="1">
              <a:spcBef>
                <a:spcPct val="0"/>
              </a:spcBef>
              <a:buFont typeface="Arial" panose="020B0604020202020204" pitchFamily="34" charset="0"/>
              <a:buNone/>
              <a:defRPr lang="en-CA" sz="2800" kern="1200" baseline="0">
                <a:solidFill>
                  <a:schemeClr val="accent1"/>
                </a:solidFill>
                <a:latin typeface="Calibri" panose="020F0502020204030204" pitchFamily="34" charset="0"/>
                <a:ea typeface="+mn-ea"/>
                <a:cs typeface="+mn-cs"/>
              </a:defRPr>
            </a:lvl1pPr>
          </a:lstStyle>
          <a:p>
            <a:pPr marL="0" marR="0" lvl="0" indent="-45720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fr-CA" sz="2000" b="1" i="0" u="none" strike="noStrike" kern="1200" cap="none" spc="0" normalizeH="0" baseline="0" noProof="0" dirty="0">
                <a:ln>
                  <a:noFill/>
                </a:ln>
                <a:solidFill>
                  <a:schemeClr val="tx1">
                    <a:lumMod val="65000"/>
                    <a:lumOff val="35000"/>
                  </a:schemeClr>
                </a:solidFill>
                <a:effectLst/>
                <a:uLnTx/>
                <a:uFillTx/>
              </a:rPr>
              <a:t>Annexe 3 : </a:t>
            </a:r>
            <a:br>
              <a:rPr kumimoji="0" lang="fr-CA" sz="2000" b="1" i="0" u="none" strike="noStrike" kern="1200" cap="none" spc="0" normalizeH="0" baseline="0" noProof="0" dirty="0">
                <a:ln>
                  <a:noFill/>
                </a:ln>
                <a:solidFill>
                  <a:schemeClr val="tx1">
                    <a:lumMod val="65000"/>
                    <a:lumOff val="35000"/>
                  </a:schemeClr>
                </a:solidFill>
                <a:effectLst/>
                <a:uLnTx/>
                <a:uFillTx/>
              </a:rPr>
            </a:br>
            <a:r>
              <a:rPr lang="fr-CA" sz="2000" dirty="0">
                <a:solidFill>
                  <a:schemeClr val="accent1">
                    <a:lumMod val="75000"/>
                  </a:schemeClr>
                </a:solidFill>
                <a:effectLst/>
                <a:latin typeface="+mj-lt"/>
                <a:ea typeface="Times New Roman" panose="02020603050405020304" pitchFamily="18" charset="0"/>
              </a:rPr>
              <a:t>Résumé des scénarios d'accès au nuage et des profils d'utilisation</a:t>
            </a:r>
            <a:endParaRPr lang="en-US" sz="2000" dirty="0">
              <a:solidFill>
                <a:srgbClr val="004D71"/>
              </a:solidFill>
            </a:endParaRPr>
          </a:p>
        </p:txBody>
      </p:sp>
      <p:graphicFrame>
        <p:nvGraphicFramePr>
          <p:cNvPr id="235" name="Table 234">
            <a:extLst>
              <a:ext uri="{FF2B5EF4-FFF2-40B4-BE49-F238E27FC236}">
                <a16:creationId xmlns:a16="http://schemas.microsoft.com/office/drawing/2014/main" id="{CDDB0E26-476D-40CF-889D-82DCA2C90064}"/>
              </a:ext>
            </a:extLst>
          </p:cNvPr>
          <p:cNvGraphicFramePr>
            <a:graphicFrameLocks noGrp="1"/>
          </p:cNvGraphicFramePr>
          <p:nvPr>
            <p:extLst>
              <p:ext uri="{D42A27DB-BD31-4B8C-83A1-F6EECF244321}">
                <p14:modId xmlns:p14="http://schemas.microsoft.com/office/powerpoint/2010/main" val="1677213063"/>
              </p:ext>
            </p:extLst>
          </p:nvPr>
        </p:nvGraphicFramePr>
        <p:xfrm>
          <a:off x="320385" y="918518"/>
          <a:ext cx="6632866" cy="2750694"/>
        </p:xfrm>
        <a:graphic>
          <a:graphicData uri="http://schemas.openxmlformats.org/drawingml/2006/table">
            <a:tbl>
              <a:tblPr firstRow="1" bandRow="1">
                <a:tableStyleId>{5C22544A-7EE6-4342-B048-85BDC9FD1C3A}</a:tableStyleId>
              </a:tblPr>
              <a:tblGrid>
                <a:gridCol w="1599151">
                  <a:extLst>
                    <a:ext uri="{9D8B030D-6E8A-4147-A177-3AD203B41FA5}">
                      <a16:colId xmlns:a16="http://schemas.microsoft.com/office/drawing/2014/main" val="3470463796"/>
                    </a:ext>
                  </a:extLst>
                </a:gridCol>
                <a:gridCol w="900100">
                  <a:extLst>
                    <a:ext uri="{9D8B030D-6E8A-4147-A177-3AD203B41FA5}">
                      <a16:colId xmlns:a16="http://schemas.microsoft.com/office/drawing/2014/main" val="4084798357"/>
                    </a:ext>
                  </a:extLst>
                </a:gridCol>
                <a:gridCol w="612068">
                  <a:extLst>
                    <a:ext uri="{9D8B030D-6E8A-4147-A177-3AD203B41FA5}">
                      <a16:colId xmlns:a16="http://schemas.microsoft.com/office/drawing/2014/main" val="3589705718"/>
                    </a:ext>
                  </a:extLst>
                </a:gridCol>
                <a:gridCol w="756084">
                  <a:extLst>
                    <a:ext uri="{9D8B030D-6E8A-4147-A177-3AD203B41FA5}">
                      <a16:colId xmlns:a16="http://schemas.microsoft.com/office/drawing/2014/main" val="1287889966"/>
                    </a:ext>
                  </a:extLst>
                </a:gridCol>
                <a:gridCol w="684076">
                  <a:extLst>
                    <a:ext uri="{9D8B030D-6E8A-4147-A177-3AD203B41FA5}">
                      <a16:colId xmlns:a16="http://schemas.microsoft.com/office/drawing/2014/main" val="3927174297"/>
                    </a:ext>
                  </a:extLst>
                </a:gridCol>
                <a:gridCol w="684076">
                  <a:extLst>
                    <a:ext uri="{9D8B030D-6E8A-4147-A177-3AD203B41FA5}">
                      <a16:colId xmlns:a16="http://schemas.microsoft.com/office/drawing/2014/main" val="200337258"/>
                    </a:ext>
                  </a:extLst>
                </a:gridCol>
                <a:gridCol w="648072">
                  <a:extLst>
                    <a:ext uri="{9D8B030D-6E8A-4147-A177-3AD203B41FA5}">
                      <a16:colId xmlns:a16="http://schemas.microsoft.com/office/drawing/2014/main" val="3251182029"/>
                    </a:ext>
                  </a:extLst>
                </a:gridCol>
                <a:gridCol w="749239">
                  <a:extLst>
                    <a:ext uri="{9D8B030D-6E8A-4147-A177-3AD203B41FA5}">
                      <a16:colId xmlns:a16="http://schemas.microsoft.com/office/drawing/2014/main" val="1996736418"/>
                    </a:ext>
                  </a:extLst>
                </a:gridCol>
              </a:tblGrid>
              <a:tr h="222716">
                <a:tc row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A" sz="900" dirty="0">
                          <a:latin typeface="+mn-lt"/>
                        </a:rPr>
                        <a:t>Services infonuagiques </a:t>
                      </a:r>
                    </a:p>
                    <a:p>
                      <a:pPr marL="0" marR="0" lvl="0" indent="0" algn="ctr" defTabSz="914400" rtl="0" eaLnBrk="1" fontAlgn="auto" latinLnBrk="0" hangingPunct="1">
                        <a:lnSpc>
                          <a:spcPct val="100000"/>
                        </a:lnSpc>
                        <a:spcBef>
                          <a:spcPts val="0"/>
                        </a:spcBef>
                        <a:spcAft>
                          <a:spcPts val="0"/>
                        </a:spcAft>
                        <a:buClrTx/>
                        <a:buSzTx/>
                        <a:buFontTx/>
                        <a:buNone/>
                        <a:tabLst/>
                        <a:defRPr/>
                      </a:pPr>
                      <a:r>
                        <a:rPr lang="fr-CA" sz="900" dirty="0">
                          <a:latin typeface="+mn-lt"/>
                        </a:rPr>
                        <a:t>du GC</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fr-CA" sz="900" dirty="0">
                        <a:latin typeface="+mn-lt"/>
                      </a:endParaRPr>
                    </a:p>
                  </a:txBody>
                  <a:tcPr anchor="ctr"/>
                </a:tc>
                <a:tc gridSpan="7">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000" dirty="0">
                          <a:latin typeface="+mn-lt"/>
                        </a:rPr>
                        <a:t>Scénarios d’accès au nuage </a:t>
                      </a:r>
                      <a:r>
                        <a:rPr lang="fr-FR" sz="1000" i="1" dirty="0">
                          <a:latin typeface="+mn-lt"/>
                        </a:rPr>
                        <a:t>(Référence : Modèles de connexion du GC) </a:t>
                      </a:r>
                      <a:endParaRPr lang="fr-CA" sz="1000" i="1" dirty="0">
                        <a:latin typeface="+mn-lt"/>
                      </a:endParaRPr>
                    </a:p>
                  </a:txBody>
                  <a:tcPr/>
                </a:tc>
                <a:tc hMerge="1">
                  <a:txBody>
                    <a:bodyPr/>
                    <a:lstStyle/>
                    <a:p>
                      <a:endParaRPr lang="en-CA"/>
                    </a:p>
                  </a:txBody>
                  <a:tcPr/>
                </a:tc>
                <a:tc hMerge="1">
                  <a:txBody>
                    <a:bodyPr/>
                    <a:lstStyle/>
                    <a:p>
                      <a:pPr algn="ctr"/>
                      <a:endParaRPr lang="en-CA" sz="1500" dirty="0"/>
                    </a:p>
                  </a:txBody>
                  <a:tcPr/>
                </a:tc>
                <a:tc hMerge="1">
                  <a:txBody>
                    <a:bodyPr/>
                    <a:lstStyle/>
                    <a:p>
                      <a:pPr algn="ctr"/>
                      <a:endParaRPr lang="en-CA" sz="1500" dirty="0"/>
                    </a:p>
                  </a:txBody>
                  <a:tcPr/>
                </a:tc>
                <a:tc hMerge="1">
                  <a:txBody>
                    <a:bodyPr/>
                    <a:lstStyle/>
                    <a:p>
                      <a:endParaRPr lang="en-CA"/>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CA" sz="1400" dirty="0"/>
                    </a:p>
                  </a:txBody>
                  <a:tcPr/>
                </a:tc>
                <a:tc hMerge="1">
                  <a:txBody>
                    <a:bodyPr/>
                    <a:lstStyle/>
                    <a:p>
                      <a:endParaRPr lang="en-CA"/>
                    </a:p>
                  </a:txBody>
                  <a:tcPr/>
                </a:tc>
                <a:extLst>
                  <a:ext uri="{0D108BD9-81ED-4DB2-BD59-A6C34878D82A}">
                    <a16:rowId xmlns:a16="http://schemas.microsoft.com/office/drawing/2014/main" val="1936181055"/>
                  </a:ext>
                </a:extLst>
              </a:tr>
              <a:tr h="306234">
                <a:tc vMerge="1">
                  <a:txBody>
                    <a:bodyPr/>
                    <a:lstStyle/>
                    <a:p>
                      <a:endParaRPr lang="en-CA"/>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A" sz="800" b="1">
                          <a:latin typeface="+mn-lt"/>
                        </a:rPr>
                        <a:t>Utilisateurs du GC</a:t>
                      </a:r>
                      <a:endParaRPr lang="fr-CA" sz="800" b="1" dirty="0">
                        <a:latin typeface="+mn-lt"/>
                      </a:endParaRPr>
                    </a:p>
                  </a:txBody>
                  <a:tcPr anchor="ctr"/>
                </a:tc>
                <a:tc hMerge="1">
                  <a:txBody>
                    <a:bodyPr/>
                    <a:lstStyle/>
                    <a:p>
                      <a:endParaRPr lang="en-CA"/>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A" sz="800" b="1" dirty="0">
                          <a:latin typeface="+mn-lt"/>
                        </a:rPr>
                        <a:t>Utilisateurs de l’extérieur du GC</a:t>
                      </a:r>
                    </a:p>
                  </a:txBody>
                  <a:tcPr anchor="ctr"/>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A" sz="800" b="1" dirty="0">
                          <a:latin typeface="+mn-lt"/>
                        </a:rPr>
                        <a:t>Application/API</a:t>
                      </a:r>
                    </a:p>
                  </a:txBody>
                  <a:tcPr anchor="ctr"/>
                </a:tc>
                <a:tc hMerge="1">
                  <a:txBody>
                    <a:bodyPr/>
                    <a:lstStyle/>
                    <a:p>
                      <a:endParaRPr lang="en-CA"/>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CA" sz="1200" dirty="0"/>
                    </a:p>
                  </a:txBody>
                  <a:tcPr/>
                </a:tc>
                <a:tc hMerge="1">
                  <a:txBody>
                    <a:bodyPr/>
                    <a:lstStyle/>
                    <a:p>
                      <a:endParaRPr lang="en-CA"/>
                    </a:p>
                  </a:txBody>
                  <a:tcPr/>
                </a:tc>
                <a:extLst>
                  <a:ext uri="{0D108BD9-81ED-4DB2-BD59-A6C34878D82A}">
                    <a16:rowId xmlns:a16="http://schemas.microsoft.com/office/drawing/2014/main" val="3353941253"/>
                  </a:ext>
                </a:extLst>
              </a:tr>
              <a:tr h="211358">
                <a:tc vMerge="1">
                  <a:txBody>
                    <a:bodyPr/>
                    <a:lstStyle/>
                    <a:p>
                      <a:endParaRPr lang="en-CA"/>
                    </a:p>
                  </a:txBody>
                  <a:tcPr/>
                </a:tc>
                <a:tc rowSpan="2">
                  <a:txBody>
                    <a:bodyPr/>
                    <a:lstStyle/>
                    <a:p>
                      <a:pPr algn="ctr"/>
                      <a:r>
                        <a:rPr lang="fr-FR" sz="800" b="1" dirty="0">
                          <a:latin typeface="+mn-lt"/>
                        </a:rPr>
                        <a:t>Accès depuis le réseau du </a:t>
                      </a:r>
                      <a:r>
                        <a:rPr lang="fr-CA" sz="800" b="1" dirty="0">
                          <a:latin typeface="+mn-lt"/>
                        </a:rPr>
                        <a:t>GC</a:t>
                      </a:r>
                    </a:p>
                  </a:txBody>
                  <a:tcPr/>
                </a:tc>
                <a:tc rowSpan="2">
                  <a:txBody>
                    <a:bodyPr/>
                    <a:lstStyle/>
                    <a:p>
                      <a:pPr algn="ctr"/>
                      <a:r>
                        <a:rPr lang="fr-FR" sz="800" b="1" dirty="0">
                          <a:latin typeface="+mn-lt"/>
                        </a:rPr>
                        <a:t>Accès depuis le réseau externe</a:t>
                      </a:r>
                      <a:endParaRPr lang="fr-CA" sz="800" b="1" dirty="0">
                        <a:latin typeface="+mn-lt"/>
                      </a:endParaRPr>
                    </a:p>
                  </a:txBody>
                  <a:tcPr/>
                </a:tc>
                <a:tc rowSpan="2">
                  <a:txBody>
                    <a:bodyPr/>
                    <a:lstStyle/>
                    <a:p>
                      <a:pPr algn="ctr"/>
                      <a:r>
                        <a:rPr lang="fr-FR" sz="800" b="1" dirty="0">
                          <a:latin typeface="+mn-lt"/>
                        </a:rPr>
                        <a:t>Accès depuis le réseau externe</a:t>
                      </a:r>
                      <a:endParaRPr lang="fr-CA" sz="800" b="1" dirty="0">
                        <a:latin typeface="+mn-lt"/>
                      </a:endParaRPr>
                    </a:p>
                  </a:txBody>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700" b="1" dirty="0">
                          <a:latin typeface="+mn-lt"/>
                        </a:rPr>
                        <a:t>Service autre que du GC vers service du GC dans le nuage</a:t>
                      </a:r>
                      <a:endParaRPr lang="fr-CA" sz="700" b="1" dirty="0">
                        <a:latin typeface="+mn-lt"/>
                      </a:endParaRPr>
                    </a:p>
                  </a:txBody>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700" b="1" dirty="0">
                          <a:latin typeface="+mn-lt"/>
                        </a:rPr>
                        <a:t>Service du GC sur place vers service du GC dans le nuage</a:t>
                      </a:r>
                      <a:endParaRPr lang="fr-CA" sz="700" b="1" dirty="0">
                        <a:latin typeface="+mn-lt"/>
                      </a:endParaRPr>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800" b="1" dirty="0">
                          <a:latin typeface="+mn-lt"/>
                        </a:rPr>
                        <a:t>Services dans le nuage vers services dans le nuage </a:t>
                      </a:r>
                      <a:endParaRPr lang="fr-CA" sz="800" b="1" dirty="0">
                        <a:latin typeface="+mn-lt"/>
                      </a:endParaRPr>
                    </a:p>
                  </a:txBody>
                  <a:tcPr/>
                </a:tc>
                <a:tc hMerge="1">
                  <a:txBody>
                    <a:bodyPr/>
                    <a:lstStyle/>
                    <a:p>
                      <a:endParaRPr lang="en-CA"/>
                    </a:p>
                  </a:txBody>
                  <a:tcPr/>
                </a:tc>
                <a:extLst>
                  <a:ext uri="{0D108BD9-81ED-4DB2-BD59-A6C34878D82A}">
                    <a16:rowId xmlns:a16="http://schemas.microsoft.com/office/drawing/2014/main" val="1876411793"/>
                  </a:ext>
                </a:extLst>
              </a:tr>
              <a:tr h="164110">
                <a:tc vMerge="1">
                  <a:txBody>
                    <a:bodyPr/>
                    <a:lstStyle/>
                    <a:p>
                      <a:endParaRPr lang="en-CA"/>
                    </a:p>
                  </a:txBody>
                  <a:tcPr/>
                </a:tc>
                <a:tc vMerge="1">
                  <a:txBody>
                    <a:bodyPr/>
                    <a:lstStyle/>
                    <a:p>
                      <a:endParaRPr lang="en-CA"/>
                    </a:p>
                  </a:txBody>
                  <a:tcPr/>
                </a:tc>
                <a:tc vMerge="1">
                  <a:txBody>
                    <a:bodyPr/>
                    <a:lstStyle/>
                    <a:p>
                      <a:endParaRPr lang="en-CA"/>
                    </a:p>
                  </a:txBody>
                  <a:tcPr/>
                </a:tc>
                <a:tc vMerge="1">
                  <a:txBody>
                    <a:bodyPr/>
                    <a:lstStyle/>
                    <a:p>
                      <a:endParaRPr lang="en-CA"/>
                    </a:p>
                  </a:txBody>
                  <a:tcPr/>
                </a:tc>
                <a:tc vMerge="1">
                  <a:txBody>
                    <a:bodyPr/>
                    <a:lstStyle/>
                    <a:p>
                      <a:endParaRPr lang="en-CA"/>
                    </a:p>
                  </a:txBody>
                  <a:tcPr/>
                </a:tc>
                <a:tc vMerge="1">
                  <a:txBody>
                    <a:bodyPr/>
                    <a:lstStyle/>
                    <a:p>
                      <a:endParaRPr lang="en-CA"/>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800" b="1" dirty="0">
                          <a:latin typeface="+mn-lt"/>
                        </a:rPr>
                        <a:t>Même FSI</a:t>
                      </a:r>
                      <a:endParaRPr lang="fr-CA" sz="800" b="1" dirty="0">
                        <a:latin typeface="+mn-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A" sz="800" b="1" dirty="0">
                          <a:latin typeface="+mn-lt"/>
                        </a:rPr>
                        <a:t>Différent </a:t>
                      </a:r>
                      <a:r>
                        <a:rPr lang="fr-FR" sz="800" b="1" dirty="0">
                          <a:latin typeface="+mn-lt"/>
                        </a:rPr>
                        <a:t>FSI</a:t>
                      </a:r>
                      <a:endParaRPr lang="fr-CA" sz="800" b="1" dirty="0">
                        <a:latin typeface="+mn-lt"/>
                      </a:endParaRPr>
                    </a:p>
                  </a:txBody>
                  <a:tcPr/>
                </a:tc>
                <a:extLst>
                  <a:ext uri="{0D108BD9-81ED-4DB2-BD59-A6C34878D82A}">
                    <a16:rowId xmlns:a16="http://schemas.microsoft.com/office/drawing/2014/main" val="147649359"/>
                  </a:ext>
                </a:extLst>
              </a:tr>
              <a:tr h="251334">
                <a:tc>
                  <a:txBody>
                    <a:bodyPr/>
                    <a:lstStyle/>
                    <a:p>
                      <a:pPr algn="ctr"/>
                      <a:r>
                        <a:rPr lang="fr-CA" sz="800" b="1" dirty="0" err="1">
                          <a:latin typeface="+mn-lt"/>
                        </a:rPr>
                        <a:t>Departmental</a:t>
                      </a:r>
                      <a:r>
                        <a:rPr lang="fr-CA" sz="800" b="1" dirty="0">
                          <a:latin typeface="+mn-lt"/>
                        </a:rPr>
                        <a:t> SaaS</a:t>
                      </a:r>
                    </a:p>
                  </a:txBody>
                  <a:tcPr/>
                </a:tc>
                <a:tc>
                  <a:txBody>
                    <a:bodyPr/>
                    <a:lstStyle/>
                    <a:p>
                      <a:pPr algn="ctr"/>
                      <a:r>
                        <a:rPr lang="fr-CA" sz="900">
                          <a:latin typeface="+mn-lt"/>
                        </a:rPr>
                        <a:t>A2</a:t>
                      </a:r>
                      <a:endParaRPr lang="fr-CA" sz="900" dirty="0">
                        <a:latin typeface="+mn-lt"/>
                      </a:endParaRPr>
                    </a:p>
                  </a:txBody>
                  <a:tcPr/>
                </a:tc>
                <a:tc>
                  <a:txBody>
                    <a:bodyPr/>
                    <a:lstStyle/>
                    <a:p>
                      <a:pPr algn="ctr"/>
                      <a:r>
                        <a:rPr lang="fr-CA" sz="900">
                          <a:latin typeface="+mn-lt"/>
                        </a:rPr>
                        <a:t>B2</a:t>
                      </a:r>
                      <a:endParaRPr lang="fr-CA" sz="900" dirty="0">
                        <a:latin typeface="+mn-lt"/>
                      </a:endParaRPr>
                    </a:p>
                  </a:txBody>
                  <a:tcPr/>
                </a:tc>
                <a:tc>
                  <a:txBody>
                    <a:bodyPr/>
                    <a:lstStyle/>
                    <a:p>
                      <a:pPr algn="ctr"/>
                      <a:r>
                        <a:rPr lang="fr-CA" sz="900">
                          <a:latin typeface="+mn-lt"/>
                        </a:rPr>
                        <a:t>C2</a:t>
                      </a:r>
                      <a:endParaRPr lang="fr-CA" sz="900" dirty="0">
                        <a:latin typeface="+mn-lt"/>
                      </a:endParaRPr>
                    </a:p>
                  </a:txBody>
                  <a:tcPr/>
                </a:tc>
                <a:tc>
                  <a:txBody>
                    <a:bodyPr/>
                    <a:lstStyle/>
                    <a:p>
                      <a:pPr algn="ctr"/>
                      <a:r>
                        <a:rPr lang="fr-CA" sz="900">
                          <a:latin typeface="+mn-lt"/>
                        </a:rPr>
                        <a:t>D4</a:t>
                      </a:r>
                      <a:endParaRPr lang="fr-CA" sz="900" dirty="0">
                        <a:latin typeface="+mn-lt"/>
                      </a:endParaRPr>
                    </a:p>
                  </a:txBody>
                  <a:tcPr/>
                </a:tc>
                <a:tc>
                  <a:txBody>
                    <a:bodyPr/>
                    <a:lstStyle/>
                    <a:p>
                      <a:pPr algn="ctr"/>
                      <a:r>
                        <a:rPr lang="fr-CA" sz="900">
                          <a:latin typeface="+mn-lt"/>
                        </a:rPr>
                        <a:t>D7</a:t>
                      </a:r>
                      <a:endParaRPr lang="fr-CA" sz="900" dirty="0">
                        <a:latin typeface="+mn-lt"/>
                      </a:endParaRPr>
                    </a:p>
                  </a:txBody>
                  <a:tcPr/>
                </a:tc>
                <a:tc rowSpan="3">
                  <a:txBody>
                    <a:bodyPr/>
                    <a:lstStyle/>
                    <a:p>
                      <a:pPr algn="ctr"/>
                      <a:r>
                        <a:rPr lang="fr-CA" sz="900">
                          <a:latin typeface="+mn-lt"/>
                        </a:rPr>
                        <a:t>D1</a:t>
                      </a:r>
                      <a:endParaRPr lang="fr-CA" sz="900" dirty="0">
                        <a:latin typeface="+mn-lt"/>
                      </a:endParaRPr>
                    </a:p>
                  </a:txBody>
                  <a:tcPr anchor="ctr"/>
                </a:tc>
                <a:tc rowSpan="3">
                  <a:txBody>
                    <a:bodyPr/>
                    <a:lstStyle/>
                    <a:p>
                      <a:pPr algn="ctr"/>
                      <a:r>
                        <a:rPr lang="fr-CA" sz="900" dirty="0">
                          <a:latin typeface="+mn-lt"/>
                        </a:rPr>
                        <a:t>D2 </a:t>
                      </a:r>
                    </a:p>
                  </a:txBody>
                  <a:tcPr anchor="ctr"/>
                </a:tc>
                <a:extLst>
                  <a:ext uri="{0D108BD9-81ED-4DB2-BD59-A6C34878D82A}">
                    <a16:rowId xmlns:a16="http://schemas.microsoft.com/office/drawing/2014/main" val="1336708983"/>
                  </a:ext>
                </a:extLst>
              </a:tr>
              <a:tr h="213192">
                <a:tc>
                  <a:txBody>
                    <a:bodyPr/>
                    <a:lstStyle/>
                    <a:p>
                      <a:pPr algn="ctr"/>
                      <a:r>
                        <a:rPr lang="fr-FR" sz="800" b="1" dirty="0">
                          <a:latin typeface="+mn-lt"/>
                        </a:rPr>
                        <a:t>SaaS à l’échelle du GC</a:t>
                      </a:r>
                      <a:endParaRPr lang="fr-CA" sz="800" b="1" dirty="0">
                        <a:latin typeface="+mn-lt"/>
                      </a:endParaRPr>
                    </a:p>
                  </a:txBody>
                  <a:tcPr/>
                </a:tc>
                <a:tc>
                  <a:txBody>
                    <a:bodyPr/>
                    <a:lstStyle/>
                    <a:p>
                      <a:pPr algn="ctr"/>
                      <a:r>
                        <a:rPr lang="fr-CA" sz="900">
                          <a:latin typeface="+mn-lt"/>
                        </a:rPr>
                        <a:t>A3</a:t>
                      </a:r>
                      <a:endParaRPr lang="fr-CA" sz="900" dirty="0">
                        <a:latin typeface="+mn-lt"/>
                      </a:endParaRPr>
                    </a:p>
                  </a:txBody>
                  <a:tcPr/>
                </a:tc>
                <a:tc>
                  <a:txBody>
                    <a:bodyPr/>
                    <a:lstStyle/>
                    <a:p>
                      <a:pPr algn="ctr"/>
                      <a:r>
                        <a:rPr lang="fr-CA" sz="900">
                          <a:latin typeface="+mn-lt"/>
                        </a:rPr>
                        <a:t>B3</a:t>
                      </a:r>
                      <a:endParaRPr lang="fr-CA" sz="900" dirty="0">
                        <a:latin typeface="+mn-lt"/>
                      </a:endParaRPr>
                    </a:p>
                  </a:txBody>
                  <a:tcPr/>
                </a:tc>
                <a:tc>
                  <a:txBody>
                    <a:bodyPr/>
                    <a:lstStyle/>
                    <a:p>
                      <a:pPr algn="ctr"/>
                      <a:r>
                        <a:rPr lang="fr-CA" sz="900">
                          <a:latin typeface="+mn-lt"/>
                        </a:rPr>
                        <a:t>C3</a:t>
                      </a:r>
                      <a:endParaRPr lang="fr-CA" sz="900" dirty="0">
                        <a:latin typeface="+mn-lt"/>
                      </a:endParaRPr>
                    </a:p>
                  </a:txBody>
                  <a:tcPr/>
                </a:tc>
                <a:tc>
                  <a:txBody>
                    <a:bodyPr/>
                    <a:lstStyle/>
                    <a:p>
                      <a:pPr algn="ctr"/>
                      <a:r>
                        <a:rPr lang="fr-CA" sz="900">
                          <a:latin typeface="+mn-lt"/>
                        </a:rPr>
                        <a:t>D5</a:t>
                      </a:r>
                      <a:endParaRPr lang="fr-CA" sz="900" dirty="0">
                        <a:latin typeface="+mn-lt"/>
                      </a:endParaRPr>
                    </a:p>
                  </a:txBody>
                  <a:tcPr/>
                </a:tc>
                <a:tc>
                  <a:txBody>
                    <a:bodyPr/>
                    <a:lstStyle/>
                    <a:p>
                      <a:pPr algn="ctr"/>
                      <a:r>
                        <a:rPr lang="fr-CA" sz="900">
                          <a:latin typeface="+mn-lt"/>
                        </a:rPr>
                        <a:t>D8</a:t>
                      </a:r>
                      <a:endParaRPr lang="fr-CA" sz="900" dirty="0">
                        <a:latin typeface="+mn-lt"/>
                      </a:endParaRPr>
                    </a:p>
                  </a:txBody>
                  <a:tcPr/>
                </a:tc>
                <a:tc vMerge="1">
                  <a:txBody>
                    <a:bodyPr/>
                    <a:lstStyle/>
                    <a:p>
                      <a:endParaRPr lang="en-CA"/>
                    </a:p>
                  </a:txBody>
                  <a:tcPr/>
                </a:tc>
                <a:tc vMerge="1">
                  <a:txBody>
                    <a:bodyPr/>
                    <a:lstStyle/>
                    <a:p>
                      <a:pPr algn="ctr"/>
                      <a:endParaRPr lang="en-CA" dirty="0"/>
                    </a:p>
                  </a:txBody>
                  <a:tcPr anchor="ctr"/>
                </a:tc>
                <a:extLst>
                  <a:ext uri="{0D108BD9-81ED-4DB2-BD59-A6C34878D82A}">
                    <a16:rowId xmlns:a16="http://schemas.microsoft.com/office/drawing/2014/main" val="561612379"/>
                  </a:ext>
                </a:extLst>
              </a:tr>
              <a:tr h="365760">
                <a:tc>
                  <a:txBody>
                    <a:bodyPr/>
                    <a:lstStyle/>
                    <a:p>
                      <a:pPr algn="ctr"/>
                      <a:r>
                        <a:rPr lang="fr-FR" sz="800" b="1" dirty="0">
                          <a:latin typeface="+mn-lt"/>
                        </a:rPr>
                        <a:t>IaaS/PaaS (pas d’interconnexion avec CDE/CD existants)</a:t>
                      </a:r>
                      <a:endParaRPr lang="fr-CA" sz="800" b="1" dirty="0">
                        <a:latin typeface="+mn-lt"/>
                      </a:endParaRPr>
                    </a:p>
                  </a:txBody>
                  <a:tcPr/>
                </a:tc>
                <a:tc>
                  <a:txBody>
                    <a:bodyPr/>
                    <a:lstStyle/>
                    <a:p>
                      <a:pPr algn="ctr"/>
                      <a:r>
                        <a:rPr lang="fr-CA" sz="900" dirty="0">
                          <a:latin typeface="+mn-lt"/>
                        </a:rPr>
                        <a:t>A1 </a:t>
                      </a:r>
                    </a:p>
                  </a:txBody>
                  <a:tcPr/>
                </a:tc>
                <a:tc>
                  <a:txBody>
                    <a:bodyPr/>
                    <a:lstStyle/>
                    <a:p>
                      <a:pPr algn="ctr"/>
                      <a:r>
                        <a:rPr lang="fr-CA" sz="900" dirty="0">
                          <a:latin typeface="+mn-lt"/>
                        </a:rPr>
                        <a:t>B1</a:t>
                      </a:r>
                    </a:p>
                  </a:txBody>
                  <a:tcPr/>
                </a:tc>
                <a:tc>
                  <a:txBody>
                    <a:bodyPr/>
                    <a:lstStyle/>
                    <a:p>
                      <a:pPr algn="ctr"/>
                      <a:r>
                        <a:rPr lang="fr-CA" sz="900">
                          <a:latin typeface="+mn-lt"/>
                        </a:rPr>
                        <a:t>C1</a:t>
                      </a:r>
                      <a:endParaRPr lang="fr-CA" sz="900" dirty="0">
                        <a:latin typeface="+mn-lt"/>
                      </a:endParaRPr>
                    </a:p>
                  </a:txBody>
                  <a:tcPr/>
                </a:tc>
                <a:tc>
                  <a:txBody>
                    <a:bodyPr/>
                    <a:lstStyle/>
                    <a:p>
                      <a:pPr algn="ctr"/>
                      <a:r>
                        <a:rPr lang="fr-CA" sz="900">
                          <a:latin typeface="+mn-lt"/>
                        </a:rPr>
                        <a:t>D3</a:t>
                      </a:r>
                      <a:endParaRPr lang="fr-CA" sz="900" dirty="0">
                        <a:latin typeface="+mn-lt"/>
                      </a:endParaRPr>
                    </a:p>
                  </a:txBody>
                  <a:tcPr/>
                </a:tc>
                <a:tc>
                  <a:txBody>
                    <a:bodyPr/>
                    <a:lstStyle/>
                    <a:p>
                      <a:pPr algn="ctr"/>
                      <a:r>
                        <a:rPr lang="fr-CA" sz="900" dirty="0">
                          <a:latin typeface="+mn-lt"/>
                        </a:rPr>
                        <a:t>-</a:t>
                      </a:r>
                    </a:p>
                  </a:txBody>
                  <a:tcPr/>
                </a:tc>
                <a:tc vMerge="1">
                  <a:txBody>
                    <a:bodyPr/>
                    <a:lstStyle/>
                    <a:p>
                      <a:endParaRPr lang="en-CA" dirty="0"/>
                    </a:p>
                  </a:txBody>
                  <a:tcPr/>
                </a:tc>
                <a:tc vMerge="1">
                  <a:txBody>
                    <a:bodyPr/>
                    <a:lstStyle/>
                    <a:p>
                      <a:pPr algn="ctr"/>
                      <a:endParaRPr lang="en-CA" dirty="0"/>
                    </a:p>
                  </a:txBody>
                  <a:tcPr anchor="ctr"/>
                </a:tc>
                <a:extLst>
                  <a:ext uri="{0D108BD9-81ED-4DB2-BD59-A6C34878D82A}">
                    <a16:rowId xmlns:a16="http://schemas.microsoft.com/office/drawing/2014/main" val="3082889012"/>
                  </a:ext>
                </a:extLst>
              </a:tr>
              <a:tr h="5050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800" b="1" dirty="0">
                          <a:latin typeface="+mn-lt"/>
                        </a:rPr>
                        <a:t>IaaS/PaaS (Interconnexion avec CDE/CD existants)</a:t>
                      </a:r>
                      <a:endParaRPr lang="fr-CA" sz="800" b="1" dirty="0">
                        <a:latin typeface="+mn-lt"/>
                      </a:endParaRPr>
                    </a:p>
                  </a:txBody>
                  <a:tcPr/>
                </a:tc>
                <a:tc>
                  <a:txBody>
                    <a:bodyPr/>
                    <a:lstStyle/>
                    <a:p>
                      <a:pPr algn="ctr"/>
                      <a:r>
                        <a:rPr lang="fr-FR" sz="900" dirty="0">
                          <a:latin typeface="+mn-lt"/>
                        </a:rPr>
                        <a:t>A4 </a:t>
                      </a:r>
                      <a:r>
                        <a:rPr lang="fr-FR" sz="700" dirty="0">
                          <a:latin typeface="+mn-lt"/>
                        </a:rPr>
                        <a:t>(aucun accès de l’extérieur) </a:t>
                      </a:r>
                      <a:endParaRPr lang="fr-FR" sz="800" dirty="0">
                        <a:latin typeface="+mn-lt"/>
                      </a:endParaRPr>
                    </a:p>
                    <a:p>
                      <a:pPr algn="ctr"/>
                      <a:r>
                        <a:rPr lang="fr-FR" sz="900" dirty="0">
                          <a:latin typeface="+mn-lt"/>
                        </a:rPr>
                        <a:t>A5</a:t>
                      </a:r>
                      <a:r>
                        <a:rPr lang="fr-FR" sz="800" dirty="0">
                          <a:latin typeface="+mn-lt"/>
                        </a:rPr>
                        <a:t> </a:t>
                      </a:r>
                      <a:r>
                        <a:rPr lang="fr-FR" sz="700" dirty="0">
                          <a:latin typeface="+mn-lt"/>
                        </a:rPr>
                        <a:t>(accès de l’extérieur)</a:t>
                      </a:r>
                      <a:endParaRPr lang="fr-FR" sz="800" dirty="0">
                        <a:latin typeface="+mn-lt"/>
                      </a:endParaRPr>
                    </a:p>
                  </a:txBody>
                  <a:tcPr/>
                </a:tc>
                <a:tc>
                  <a:txBody>
                    <a:bodyPr/>
                    <a:lstStyle/>
                    <a:p>
                      <a:pPr algn="ctr"/>
                      <a:r>
                        <a:rPr lang="fr-CA" sz="900">
                          <a:latin typeface="+mn-lt"/>
                        </a:rPr>
                        <a:t>B4</a:t>
                      </a:r>
                      <a:endParaRPr lang="fr-CA" sz="900" dirty="0">
                        <a:latin typeface="+mn-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A" sz="900">
                          <a:latin typeface="+mn-lt"/>
                        </a:rPr>
                        <a:t>C4</a:t>
                      </a:r>
                      <a:endParaRPr lang="fr-CA" sz="900" dirty="0">
                        <a:latin typeface="+mn-lt"/>
                      </a:endParaRPr>
                    </a:p>
                  </a:txBody>
                  <a:tcPr/>
                </a:tc>
                <a:tc>
                  <a:txBody>
                    <a:bodyPr/>
                    <a:lstStyle/>
                    <a:p>
                      <a:pPr algn="ctr"/>
                      <a:r>
                        <a:rPr lang="fr-CA" sz="900">
                          <a:latin typeface="+mn-lt"/>
                        </a:rPr>
                        <a:t>D6</a:t>
                      </a:r>
                      <a:endParaRPr lang="fr-CA" sz="900" dirty="0">
                        <a:latin typeface="+mn-lt"/>
                      </a:endParaRPr>
                    </a:p>
                  </a:txBody>
                  <a:tcPr/>
                </a:tc>
                <a:tc>
                  <a:txBody>
                    <a:bodyPr/>
                    <a:lstStyle/>
                    <a:p>
                      <a:pPr algn="ctr"/>
                      <a:r>
                        <a:rPr lang="fr-CA" sz="900">
                          <a:latin typeface="+mn-lt"/>
                        </a:rPr>
                        <a:t>D9</a:t>
                      </a:r>
                      <a:endParaRPr lang="fr-CA" sz="900" dirty="0">
                        <a:latin typeface="+mn-lt"/>
                      </a:endParaRPr>
                    </a:p>
                  </a:txBody>
                  <a:tcPr/>
                </a:tc>
                <a:tc gridSpan="2">
                  <a:txBody>
                    <a:bodyPr/>
                    <a:lstStyle/>
                    <a:p>
                      <a:pPr algn="ctr"/>
                      <a:r>
                        <a:rPr lang="fr-CA" sz="900" dirty="0">
                          <a:latin typeface="+mn-lt"/>
                        </a:rPr>
                        <a:t> - </a:t>
                      </a:r>
                    </a:p>
                  </a:txBody>
                  <a:tcPr/>
                </a:tc>
                <a:tc hMerge="1">
                  <a:txBody>
                    <a:bodyPr/>
                    <a:lstStyle/>
                    <a:p>
                      <a:endParaRPr lang="en-CA"/>
                    </a:p>
                  </a:txBody>
                  <a:tcPr/>
                </a:tc>
                <a:extLst>
                  <a:ext uri="{0D108BD9-81ED-4DB2-BD59-A6C34878D82A}">
                    <a16:rowId xmlns:a16="http://schemas.microsoft.com/office/drawing/2014/main" val="2001499855"/>
                  </a:ext>
                </a:extLst>
              </a:tr>
            </a:tbl>
          </a:graphicData>
        </a:graphic>
      </p:graphicFrame>
      <p:sp>
        <p:nvSpPr>
          <p:cNvPr id="236" name="TextBox 235">
            <a:extLst>
              <a:ext uri="{FF2B5EF4-FFF2-40B4-BE49-F238E27FC236}">
                <a16:creationId xmlns:a16="http://schemas.microsoft.com/office/drawing/2014/main" id="{6F653314-7212-434C-84A9-1B13127E5602}"/>
              </a:ext>
            </a:extLst>
          </p:cNvPr>
          <p:cNvSpPr txBox="1"/>
          <p:nvPr/>
        </p:nvSpPr>
        <p:spPr>
          <a:xfrm>
            <a:off x="6953251" y="898912"/>
            <a:ext cx="1752036" cy="2708434"/>
          </a:xfrm>
          <a:prstGeom prst="rect">
            <a:avLst/>
          </a:prstGeom>
          <a:noFill/>
        </p:spPr>
        <p:txBody>
          <a:bodyPr wrap="square" rtlCol="0">
            <a:spAutoFit/>
          </a:bodyPr>
          <a:lstStyle/>
          <a:p>
            <a:r>
              <a:rPr lang="fr-FR" sz="1000" i="1" dirty="0"/>
              <a:t>Remarque : Les modèles décrivent les différents types de flux qui peuvent se produire dans un environnement basé sur le cloud. Plusieurs modèles de connexion peuvent être applicables à l'architecture de solution présentée. Les caractéristiques associées de chacun de ces modèles de connexion et les profils d'utilisation du cloud doivent être pris en considération lors de l'identification des scénarios d'accès au cloud applicables.</a:t>
            </a:r>
            <a:r>
              <a:rPr lang="en-US" sz="1000" i="1" dirty="0"/>
              <a:t> </a:t>
            </a:r>
            <a:endParaRPr lang="en-CA" sz="1000" i="1" dirty="0"/>
          </a:p>
        </p:txBody>
      </p:sp>
      <p:graphicFrame>
        <p:nvGraphicFramePr>
          <p:cNvPr id="9" name="Table 237">
            <a:extLst>
              <a:ext uri="{FF2B5EF4-FFF2-40B4-BE49-F238E27FC236}">
                <a16:creationId xmlns:a16="http://schemas.microsoft.com/office/drawing/2014/main" id="{54185A5F-84CF-4B58-AAC9-6DB4BB0682EE}"/>
              </a:ext>
            </a:extLst>
          </p:cNvPr>
          <p:cNvGraphicFramePr>
            <a:graphicFrameLocks noGrp="1"/>
          </p:cNvGraphicFramePr>
          <p:nvPr>
            <p:extLst>
              <p:ext uri="{D42A27DB-BD31-4B8C-83A1-F6EECF244321}">
                <p14:modId xmlns:p14="http://schemas.microsoft.com/office/powerpoint/2010/main" val="1133305634"/>
              </p:ext>
            </p:extLst>
          </p:nvPr>
        </p:nvGraphicFramePr>
        <p:xfrm>
          <a:off x="320384" y="3933056"/>
          <a:ext cx="11551232" cy="2759144"/>
        </p:xfrm>
        <a:graphic>
          <a:graphicData uri="http://schemas.openxmlformats.org/drawingml/2006/table">
            <a:tbl>
              <a:tblPr firstRow="1" bandRow="1">
                <a:tableStyleId>{5C22544A-7EE6-4342-B048-85BDC9FD1C3A}</a:tableStyleId>
              </a:tblPr>
              <a:tblGrid>
                <a:gridCol w="1239112">
                  <a:extLst>
                    <a:ext uri="{9D8B030D-6E8A-4147-A177-3AD203B41FA5}">
                      <a16:colId xmlns:a16="http://schemas.microsoft.com/office/drawing/2014/main" val="3105031678"/>
                    </a:ext>
                  </a:extLst>
                </a:gridCol>
                <a:gridCol w="1440160">
                  <a:extLst>
                    <a:ext uri="{9D8B030D-6E8A-4147-A177-3AD203B41FA5}">
                      <a16:colId xmlns:a16="http://schemas.microsoft.com/office/drawing/2014/main" val="2095314606"/>
                    </a:ext>
                  </a:extLst>
                </a:gridCol>
                <a:gridCol w="1224136">
                  <a:extLst>
                    <a:ext uri="{9D8B030D-6E8A-4147-A177-3AD203B41FA5}">
                      <a16:colId xmlns:a16="http://schemas.microsoft.com/office/drawing/2014/main" val="2598204705"/>
                    </a:ext>
                  </a:extLst>
                </a:gridCol>
                <a:gridCol w="1044116">
                  <a:extLst>
                    <a:ext uri="{9D8B030D-6E8A-4147-A177-3AD203B41FA5}">
                      <a16:colId xmlns:a16="http://schemas.microsoft.com/office/drawing/2014/main" val="1525145235"/>
                    </a:ext>
                  </a:extLst>
                </a:gridCol>
                <a:gridCol w="6603708">
                  <a:extLst>
                    <a:ext uri="{9D8B030D-6E8A-4147-A177-3AD203B41FA5}">
                      <a16:colId xmlns:a16="http://schemas.microsoft.com/office/drawing/2014/main" val="189544973"/>
                    </a:ext>
                  </a:extLst>
                </a:gridCol>
              </a:tblGrid>
              <a:tr h="2329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b="1" noProof="0" dirty="0"/>
                        <a:t>Élément de solution</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b="1" noProof="0"/>
                        <a:t>Connexions d’utilisateur / de système </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b="1" noProof="0"/>
                        <a:t>Locataire de nuage / environnement</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b="1" noProof="0"/>
                        <a:t>Cas d’utilisation</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b="1" noProof="0" dirty="0"/>
                        <a:t>Description brève</a:t>
                      </a:r>
                    </a:p>
                  </a:txBody>
                  <a:tcPr anchor="ctr"/>
                </a:tc>
                <a:extLst>
                  <a:ext uri="{0D108BD9-81ED-4DB2-BD59-A6C34878D82A}">
                    <a16:rowId xmlns:a16="http://schemas.microsoft.com/office/drawing/2014/main" val="1430905371"/>
                  </a:ext>
                </a:extLst>
              </a:tr>
              <a:tr h="232965">
                <a:tc>
                  <a:txBody>
                    <a:bodyPr/>
                    <a:lstStyle/>
                    <a:p>
                      <a:pPr algn="ctr"/>
                      <a:endParaRPr lang="fr-CA" sz="1000" b="1" noProof="0"/>
                    </a:p>
                  </a:txBody>
                  <a:tcPr/>
                </a:tc>
                <a:tc>
                  <a:txBody>
                    <a:bodyPr/>
                    <a:lstStyle/>
                    <a:p>
                      <a:pPr algn="ctr"/>
                      <a:endParaRPr lang="fr-CA" sz="1000" b="1" noProof="0"/>
                    </a:p>
                  </a:txBody>
                  <a:tcPr/>
                </a:tc>
                <a:tc>
                  <a:txBody>
                    <a:bodyPr/>
                    <a:lstStyle/>
                    <a:p>
                      <a:pPr algn="ctr"/>
                      <a:endParaRPr lang="fr-CA" sz="1000" b="1" noProof="0"/>
                    </a:p>
                  </a:txBody>
                  <a:tcPr/>
                </a:tc>
                <a:tc>
                  <a:txBody>
                    <a:bodyPr/>
                    <a:lstStyle/>
                    <a:p>
                      <a:pPr algn="ctr"/>
                      <a:endParaRPr lang="fr-CA" sz="1000" b="1" noProof="0"/>
                    </a:p>
                  </a:txBody>
                  <a:tcPr anchor="ctr"/>
                </a:tc>
                <a:tc>
                  <a:txBody>
                    <a:bodyPr/>
                    <a:lstStyle/>
                    <a:p>
                      <a:pPr algn="ctr"/>
                      <a:endParaRPr lang="fr-CA" sz="1000" b="1" noProof="0"/>
                    </a:p>
                  </a:txBody>
                  <a:tcPr/>
                </a:tc>
                <a:extLst>
                  <a:ext uri="{0D108BD9-81ED-4DB2-BD59-A6C34878D82A}">
                    <a16:rowId xmlns:a16="http://schemas.microsoft.com/office/drawing/2014/main" val="1226768862"/>
                  </a:ext>
                </a:extLst>
              </a:tr>
              <a:tr h="207233">
                <a:tc>
                  <a:txBody>
                    <a:bodyPr/>
                    <a:lstStyle/>
                    <a:p>
                      <a:endParaRPr lang="fr-CA" sz="1000" noProof="0"/>
                    </a:p>
                  </a:txBody>
                  <a:tcPr/>
                </a:tc>
                <a:tc>
                  <a:txBody>
                    <a:bodyPr/>
                    <a:lstStyle/>
                    <a:p>
                      <a:endParaRPr lang="fr-CA" sz="1000" noProof="0"/>
                    </a:p>
                  </a:txBody>
                  <a:tcPr/>
                </a:tc>
                <a:tc>
                  <a:txBody>
                    <a:bodyPr/>
                    <a:lstStyle/>
                    <a:p>
                      <a:endParaRPr lang="fr-CA" sz="1000" noProof="0"/>
                    </a:p>
                  </a:txBody>
                  <a:tcPr/>
                </a:tc>
                <a:tc>
                  <a:txBody>
                    <a:bodyPr/>
                    <a:lstStyle/>
                    <a:p>
                      <a:pPr algn="ctr"/>
                      <a:endParaRPr lang="fr-CA" sz="1000" noProof="0" dirty="0"/>
                    </a:p>
                  </a:txBody>
                  <a:tcPr anchor="ctr"/>
                </a:tc>
                <a:tc>
                  <a:txBody>
                    <a:bodyPr/>
                    <a:lstStyle/>
                    <a:p>
                      <a:endParaRPr lang="fr-CA" sz="1000" noProof="0"/>
                    </a:p>
                  </a:txBody>
                  <a:tcPr/>
                </a:tc>
                <a:extLst>
                  <a:ext uri="{0D108BD9-81ED-4DB2-BD59-A6C34878D82A}">
                    <a16:rowId xmlns:a16="http://schemas.microsoft.com/office/drawing/2014/main" val="70727943"/>
                  </a:ext>
                </a:extLst>
              </a:tr>
              <a:tr h="215421">
                <a:tc>
                  <a:txBody>
                    <a:bodyPr/>
                    <a:lstStyle/>
                    <a:p>
                      <a:endParaRPr lang="fr-CA" sz="1000" noProof="0"/>
                    </a:p>
                  </a:txBody>
                  <a:tcPr/>
                </a:tc>
                <a:tc>
                  <a:txBody>
                    <a:bodyPr/>
                    <a:lstStyle/>
                    <a:p>
                      <a:endParaRPr lang="fr-CA" sz="1000" noProof="0"/>
                    </a:p>
                  </a:txBody>
                  <a:tcPr/>
                </a:tc>
                <a:tc>
                  <a:txBody>
                    <a:bodyPr/>
                    <a:lstStyle/>
                    <a:p>
                      <a:endParaRPr lang="fr-CA" sz="1000" noProof="0"/>
                    </a:p>
                  </a:txBody>
                  <a:tcPr/>
                </a:tc>
                <a:tc>
                  <a:txBody>
                    <a:bodyPr/>
                    <a:lstStyle/>
                    <a:p>
                      <a:pPr algn="ctr"/>
                      <a:endParaRPr lang="fr-CA" sz="1000" noProof="0"/>
                    </a:p>
                  </a:txBody>
                  <a:tcPr anchor="ctr"/>
                </a:tc>
                <a:tc>
                  <a:txBody>
                    <a:bodyPr/>
                    <a:lstStyle/>
                    <a:p>
                      <a:endParaRPr lang="fr-CA" sz="1000" noProof="0"/>
                    </a:p>
                  </a:txBody>
                  <a:tcPr/>
                </a:tc>
                <a:extLst>
                  <a:ext uri="{0D108BD9-81ED-4DB2-BD59-A6C34878D82A}">
                    <a16:rowId xmlns:a16="http://schemas.microsoft.com/office/drawing/2014/main" val="1670325436"/>
                  </a:ext>
                </a:extLst>
              </a:tr>
              <a:tr h="381704">
                <a:tc>
                  <a:txBody>
                    <a:bodyPr/>
                    <a:lstStyle/>
                    <a:p>
                      <a:r>
                        <a:rPr lang="fr-CA" sz="900" i="1" noProof="0"/>
                        <a:t>Portail de la solution ciblée PaaS</a:t>
                      </a:r>
                    </a:p>
                  </a:txBody>
                  <a:tcPr/>
                </a:tc>
                <a:tc>
                  <a:txBody>
                    <a:bodyPr/>
                    <a:lstStyle/>
                    <a:p>
                      <a:r>
                        <a:rPr lang="fr-CA" sz="900" i="1" noProof="0"/>
                        <a:t>Utilisateurs de la programme du GC</a:t>
                      </a:r>
                    </a:p>
                  </a:txBody>
                  <a:tcPr/>
                </a:tc>
                <a:tc>
                  <a:txBody>
                    <a:bodyPr/>
                    <a:lstStyle/>
                    <a:p>
                      <a:r>
                        <a:rPr lang="fr-CA" sz="900" i="1" noProof="0"/>
                        <a:t>Locataire Azure du ministère</a:t>
                      </a:r>
                    </a:p>
                  </a:txBody>
                  <a:tcPr/>
                </a:tc>
                <a:tc>
                  <a:txBody>
                    <a:bodyPr/>
                    <a:lstStyle/>
                    <a:p>
                      <a:pPr algn="ctr"/>
                      <a:r>
                        <a:rPr lang="fr-CA" sz="900" i="1" noProof="0" dirty="0"/>
                        <a:t>A4</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900" i="1" noProof="0" dirty="0"/>
                        <a:t>Accès par les utilisateurs du GC au service du GC fondé sur l’infonuagique et hébergé dans un environnement IaaS/PaaS à grande échelle approuvé par le GC (avec interconnexion et aucun accès externe).</a:t>
                      </a:r>
                      <a:endParaRPr lang="fr-CA" sz="900" i="1" noProof="0" dirty="0">
                        <a:highlight>
                          <a:srgbClr val="FFFF00"/>
                        </a:highlight>
                      </a:endParaRPr>
                    </a:p>
                  </a:txBody>
                  <a:tcPr/>
                </a:tc>
                <a:extLst>
                  <a:ext uri="{0D108BD9-81ED-4DB2-BD59-A6C34878D82A}">
                    <a16:rowId xmlns:a16="http://schemas.microsoft.com/office/drawing/2014/main" val="3374490919"/>
                  </a:ext>
                </a:extLst>
              </a:tr>
              <a:tr h="216255">
                <a:tc>
                  <a:txBody>
                    <a:bodyPr/>
                    <a:lstStyle/>
                    <a:p>
                      <a:r>
                        <a:rPr lang="fr-CA" sz="900" i="1" noProof="0"/>
                        <a:t>Portail de la solution ciblée PaaS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900" i="1" noProof="0" dirty="0"/>
                        <a:t>Utilisateurs de la programme de l’extérieur du ministère et du GC</a:t>
                      </a:r>
                    </a:p>
                  </a:txBody>
                  <a:tcPr/>
                </a:tc>
                <a:tc>
                  <a:txBody>
                    <a:bodyPr/>
                    <a:lstStyle/>
                    <a:p>
                      <a:r>
                        <a:rPr lang="fr-CA" sz="900" i="1" noProof="0"/>
                        <a:t>Locataire Azure du ministère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A" sz="900" i="1" noProof="0"/>
                        <a:t>C4</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900" i="1" noProof="0" dirty="0"/>
                        <a:t>Accès par les </a:t>
                      </a:r>
                      <a:r>
                        <a:rPr lang="fr-FR" sz="900" i="1" noProof="0" dirty="0"/>
                        <a:t>utilisateurs de l’extérieur du GC </a:t>
                      </a:r>
                      <a:r>
                        <a:rPr lang="fr-CA" sz="900" i="1" noProof="0" dirty="0"/>
                        <a:t>au service du GC fondé sur l’infonuagique et hébergé dans un environnement IaaS/PaaS à grande échelle approuvé par le GC (avec interconnexion).</a:t>
                      </a:r>
                    </a:p>
                  </a:txBody>
                  <a:tcPr/>
                </a:tc>
                <a:extLst>
                  <a:ext uri="{0D108BD9-81ED-4DB2-BD59-A6C34878D82A}">
                    <a16:rowId xmlns:a16="http://schemas.microsoft.com/office/drawing/2014/main" val="2707335413"/>
                  </a:ext>
                </a:extLst>
              </a:tr>
              <a:tr h="2029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900" i="1" noProof="0"/>
                        <a:t>Passerelle API</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900" i="1" noProof="0"/>
                        <a:t>Service du GC sur place</a:t>
                      </a:r>
                    </a:p>
                  </a:txBody>
                  <a:tcPr/>
                </a:tc>
                <a:tc>
                  <a:txBody>
                    <a:bodyPr/>
                    <a:lstStyle/>
                    <a:p>
                      <a:r>
                        <a:rPr lang="fr-CA" sz="900" i="1" noProof="0"/>
                        <a:t>Locataire Azure du ministère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A" sz="900" i="1" noProof="0" dirty="0"/>
                        <a:t>D9</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900" i="1" noProof="0" dirty="0"/>
                        <a:t>Un service du GC vers un service du GC fondé sur l’infonuagique et hébergé dans un environnement IaaS/PaaS à grande échelle approuvé par le GC (avec interconnexion et aucun accès externe). Les systèmes du GC fondés sur l’infonuagique doivent interagir avec les systèmes dans les centres de données du GC.</a:t>
                      </a:r>
                      <a:endParaRPr lang="fr-CA" sz="900" i="1" noProof="0" dirty="0">
                        <a:highlight>
                          <a:srgbClr val="FFFF00"/>
                        </a:highlight>
                      </a:endParaRPr>
                    </a:p>
                  </a:txBody>
                  <a:tcPr/>
                </a:tc>
                <a:extLst>
                  <a:ext uri="{0D108BD9-81ED-4DB2-BD59-A6C34878D82A}">
                    <a16:rowId xmlns:a16="http://schemas.microsoft.com/office/drawing/2014/main" val="45247790"/>
                  </a:ext>
                </a:extLst>
              </a:tr>
            </a:tbl>
          </a:graphicData>
        </a:graphic>
      </p:graphicFrame>
      <p:graphicFrame>
        <p:nvGraphicFramePr>
          <p:cNvPr id="10" name="Table 5">
            <a:extLst>
              <a:ext uri="{FF2B5EF4-FFF2-40B4-BE49-F238E27FC236}">
                <a16:creationId xmlns:a16="http://schemas.microsoft.com/office/drawing/2014/main" id="{EB9C80E5-69DF-4DBE-A910-C7C4AB9211F2}"/>
              </a:ext>
            </a:extLst>
          </p:cNvPr>
          <p:cNvGraphicFramePr>
            <a:graphicFrameLocks/>
          </p:cNvGraphicFramePr>
          <p:nvPr>
            <p:extLst>
              <p:ext uri="{D42A27DB-BD31-4B8C-83A1-F6EECF244321}">
                <p14:modId xmlns:p14="http://schemas.microsoft.com/office/powerpoint/2010/main" val="601777417"/>
              </p:ext>
            </p:extLst>
          </p:nvPr>
        </p:nvGraphicFramePr>
        <p:xfrm>
          <a:off x="8741080" y="918518"/>
          <a:ext cx="3130535" cy="2924448"/>
        </p:xfrm>
        <a:graphic>
          <a:graphicData uri="http://schemas.openxmlformats.org/drawingml/2006/table">
            <a:tbl>
              <a:tblPr firstRow="1" bandRow="1">
                <a:tableStyleId>{5C22544A-7EE6-4342-B048-85BDC9FD1C3A}</a:tableStyleId>
              </a:tblPr>
              <a:tblGrid>
                <a:gridCol w="698597">
                  <a:extLst>
                    <a:ext uri="{9D8B030D-6E8A-4147-A177-3AD203B41FA5}">
                      <a16:colId xmlns:a16="http://schemas.microsoft.com/office/drawing/2014/main" val="2367483098"/>
                    </a:ext>
                  </a:extLst>
                </a:gridCol>
                <a:gridCol w="592741">
                  <a:extLst>
                    <a:ext uri="{9D8B030D-6E8A-4147-A177-3AD203B41FA5}">
                      <a16:colId xmlns:a16="http://schemas.microsoft.com/office/drawing/2014/main" val="3936117463"/>
                    </a:ext>
                  </a:extLst>
                </a:gridCol>
                <a:gridCol w="839072">
                  <a:extLst>
                    <a:ext uri="{9D8B030D-6E8A-4147-A177-3AD203B41FA5}">
                      <a16:colId xmlns:a16="http://schemas.microsoft.com/office/drawing/2014/main" val="1140826149"/>
                    </a:ext>
                  </a:extLst>
                </a:gridCol>
                <a:gridCol w="1000125">
                  <a:extLst>
                    <a:ext uri="{9D8B030D-6E8A-4147-A177-3AD203B41FA5}">
                      <a16:colId xmlns:a16="http://schemas.microsoft.com/office/drawing/2014/main" val="3231660630"/>
                    </a:ext>
                  </a:extLst>
                </a:gridCol>
              </a:tblGrid>
              <a:tr h="391280">
                <a:tc gridSpan="4">
                  <a:txBody>
                    <a:bodyPr/>
                    <a:lstStyle/>
                    <a:p>
                      <a:pPr marL="0" marR="0">
                        <a:lnSpc>
                          <a:spcPct val="107000"/>
                        </a:lnSpc>
                        <a:spcBef>
                          <a:spcPts val="0"/>
                        </a:spcBef>
                        <a:spcAft>
                          <a:spcPts val="800"/>
                        </a:spcAft>
                      </a:pPr>
                      <a:r>
                        <a:rPr lang="fr-CA" sz="1000" dirty="0">
                          <a:effectLst/>
                          <a:latin typeface="Calibri" panose="020F0502020204030204" pitchFamily="34" charset="0"/>
                          <a:ea typeface="Calibri" panose="020F0502020204030204" pitchFamily="34" charset="0"/>
                          <a:cs typeface="Times New Roman" panose="02020603050405020304" pitchFamily="18" charset="0"/>
                        </a:rPr>
                        <a:t>Services de sécurité d’entreprise du GC  recommandés pour les scénarios d’accès aux services infonuagiques applicables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a:tc>
                <a:tc hMerge="1">
                  <a:txBody>
                    <a:bodyPr/>
                    <a:lstStyle/>
                    <a:p>
                      <a:endParaRPr lang="en-CA" sz="1000" dirty="0"/>
                    </a:p>
                  </a:txBody>
                  <a:tcPr/>
                </a:tc>
                <a:tc hMerge="1">
                  <a:txBody>
                    <a:bodyPr/>
                    <a:lstStyle/>
                    <a:p>
                      <a:endParaRPr lang="en-CA" sz="1000" dirty="0"/>
                    </a:p>
                  </a:txBody>
                  <a:tcPr/>
                </a:tc>
                <a:tc hMerge="1">
                  <a:txBody>
                    <a:bodyPr/>
                    <a:lstStyle/>
                    <a:p>
                      <a:endParaRPr lang="en-CA" sz="1000" dirty="0"/>
                    </a:p>
                  </a:txBody>
                  <a:tcPr/>
                </a:tc>
                <a:extLst>
                  <a:ext uri="{0D108BD9-81ED-4DB2-BD59-A6C34878D82A}">
                    <a16:rowId xmlns:a16="http://schemas.microsoft.com/office/drawing/2014/main" val="3130139428"/>
                  </a:ext>
                </a:extLst>
              </a:tr>
              <a:tr h="317599">
                <a:tc gridSpan="3">
                  <a:txBody>
                    <a:bodyPr/>
                    <a:lstStyle/>
                    <a:p>
                      <a:pPr algn="ctr"/>
                      <a:r>
                        <a:rPr lang="fr-FR" sz="800" b="1" dirty="0"/>
                        <a:t>Services d’activation et de défense du nuage sécurisé de SPC</a:t>
                      </a:r>
                    </a:p>
                  </a:txBody>
                  <a:tcPr anchor="ctr"/>
                </a:tc>
                <a:tc hMerge="1">
                  <a:txBody>
                    <a:bodyPr/>
                    <a:lstStyle/>
                    <a:p>
                      <a:endParaRPr lang="en-CA" sz="1000" dirty="0"/>
                    </a:p>
                  </a:txBody>
                  <a:tcPr/>
                </a:tc>
                <a:tc hMerge="1">
                  <a:txBody>
                    <a:bodyPr/>
                    <a:lstStyle/>
                    <a:p>
                      <a:endParaRPr lang="en-CA" sz="1000" dirty="0"/>
                    </a:p>
                  </a:txBody>
                  <a:tcPr/>
                </a:tc>
                <a:tc>
                  <a:txBody>
                    <a:bodyPr/>
                    <a:lstStyle/>
                    <a:p>
                      <a:pPr algn="ctr"/>
                      <a:r>
                        <a:rPr lang="fr-FR" sz="800" b="1" dirty="0"/>
                        <a:t>Services de cyberdéfense du CCC</a:t>
                      </a:r>
                    </a:p>
                  </a:txBody>
                  <a:tcPr/>
                </a:tc>
                <a:extLst>
                  <a:ext uri="{0D108BD9-81ED-4DB2-BD59-A6C34878D82A}">
                    <a16:rowId xmlns:a16="http://schemas.microsoft.com/office/drawing/2014/main" val="3008728146"/>
                  </a:ext>
                </a:extLst>
              </a:tr>
              <a:tr h="202109">
                <a:tc>
                  <a:txBody>
                    <a:bodyPr/>
                    <a:lstStyle/>
                    <a:p>
                      <a:pPr algn="ctr"/>
                      <a:r>
                        <a:rPr lang="fr-FR" sz="800" b="1" dirty="0">
                          <a:solidFill>
                            <a:schemeClr val="tx1"/>
                          </a:solidFill>
                        </a:rPr>
                        <a:t>Point d’interconnexion fiable du GC </a:t>
                      </a:r>
                    </a:p>
                    <a:p>
                      <a:pPr algn="ctr"/>
                      <a:r>
                        <a:rPr lang="fr-FR" sz="800" b="1" dirty="0">
                          <a:solidFill>
                            <a:schemeClr val="tx1"/>
                          </a:solidFill>
                        </a:rPr>
                        <a:t>(</a:t>
                      </a:r>
                      <a:r>
                        <a:rPr lang="en-US" sz="800" b="1" dirty="0">
                          <a:solidFill>
                            <a:schemeClr val="tx1"/>
                          </a:solidFill>
                        </a:rPr>
                        <a:t>GC-TIP)</a:t>
                      </a:r>
                      <a:endParaRPr lang="en-CA" sz="800" b="1" dirty="0">
                        <a:solidFill>
                          <a:schemeClr val="tx1"/>
                        </a:solidFill>
                      </a:endParaRPr>
                    </a:p>
                  </a:txBody>
                  <a:tcPr anchor="ctr"/>
                </a:tc>
                <a:tc>
                  <a:txBody>
                    <a:bodyPr/>
                    <a:lstStyle/>
                    <a:p>
                      <a:pPr algn="ctr"/>
                      <a:r>
                        <a:rPr lang="fr-FR" sz="800" b="1" dirty="0">
                          <a:solidFill>
                            <a:schemeClr val="tx1"/>
                          </a:solidFill>
                        </a:rPr>
                        <a:t>Points d’accès au nuage du GC</a:t>
                      </a:r>
                    </a:p>
                    <a:p>
                      <a:pPr algn="ctr"/>
                      <a:r>
                        <a:rPr lang="fr-FR" sz="800" b="1" dirty="0">
                          <a:solidFill>
                            <a:schemeClr val="tx1"/>
                          </a:solidFill>
                        </a:rPr>
                        <a:t>(</a:t>
                      </a:r>
                      <a:r>
                        <a:rPr lang="en-US" sz="800" b="1" dirty="0">
                          <a:solidFill>
                            <a:schemeClr val="tx1"/>
                          </a:solidFill>
                        </a:rPr>
                        <a:t>GC-CAP)</a:t>
                      </a:r>
                      <a:endParaRPr lang="en-CA" sz="800" b="1" dirty="0">
                        <a:solidFill>
                          <a:schemeClr val="tx1"/>
                        </a:solidFill>
                      </a:endParaRPr>
                    </a:p>
                  </a:txBody>
                  <a:tcPr anchor="ctr"/>
                </a:tc>
                <a:tc>
                  <a:txBody>
                    <a:bodyPr/>
                    <a:lstStyle/>
                    <a:p>
                      <a:pPr algn="ctr"/>
                      <a:r>
                        <a:rPr lang="fr-FR" sz="800" b="1" dirty="0">
                          <a:solidFill>
                            <a:schemeClr val="tx1"/>
                          </a:solidFill>
                        </a:rPr>
                        <a:t>Courtiers de sécurité d’accès au nuage (CASB)</a:t>
                      </a:r>
                    </a:p>
                  </a:txBody>
                  <a:tcPr anchor="ctr"/>
                </a:tc>
                <a:tc>
                  <a:txBody>
                    <a:bodyPr/>
                    <a:lstStyle/>
                    <a:p>
                      <a:pPr algn="ctr"/>
                      <a:r>
                        <a:rPr lang="en-US" sz="800" b="1" dirty="0">
                          <a:solidFill>
                            <a:schemeClr val="tx1"/>
                          </a:solidFill>
                        </a:rPr>
                        <a:t>Maple Tap</a:t>
                      </a:r>
                      <a:endParaRPr lang="en-CA" sz="800" b="1" dirty="0">
                        <a:solidFill>
                          <a:schemeClr val="tx1"/>
                        </a:solidFill>
                      </a:endParaRPr>
                    </a:p>
                  </a:txBody>
                  <a:tcPr anchor="ctr"/>
                </a:tc>
                <a:extLst>
                  <a:ext uri="{0D108BD9-81ED-4DB2-BD59-A6C34878D82A}">
                    <a16:rowId xmlns:a16="http://schemas.microsoft.com/office/drawing/2014/main" val="3363428871"/>
                  </a:ext>
                </a:extLst>
              </a:tr>
              <a:tr h="3246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800" b="0" dirty="0">
                          <a:solidFill>
                            <a:schemeClr val="tx1"/>
                          </a:solidFill>
                        </a:rPr>
                        <a:t>A4, A5</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CA" sz="800" b="0" dirty="0">
                        <a:solidFill>
                          <a:schemeClr val="tx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dirty="0">
                          <a:solidFill>
                            <a:schemeClr val="tx1"/>
                          </a:solidFill>
                        </a:rPr>
                        <a:t>A5</a:t>
                      </a:r>
                      <a:endParaRPr lang="en-CA" sz="800" b="0" dirty="0">
                        <a:solidFill>
                          <a:schemeClr val="tx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dirty="0">
                          <a:solidFill>
                            <a:schemeClr val="tx1"/>
                          </a:solidFill>
                        </a:rPr>
                        <a:t>A2,A3</a:t>
                      </a:r>
                      <a:endParaRPr lang="en-CA" sz="800" b="0" dirty="0">
                        <a:solidFill>
                          <a:schemeClr val="tx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800" b="0" dirty="0">
                          <a:solidFill>
                            <a:schemeClr val="tx1"/>
                          </a:solidFill>
                        </a:rPr>
                        <a:t>A1, A4, A5</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CA" sz="800" b="0" dirty="0">
                        <a:solidFill>
                          <a:schemeClr val="tx1"/>
                        </a:solidFill>
                      </a:endParaRPr>
                    </a:p>
                  </a:txBody>
                  <a:tcPr/>
                </a:tc>
                <a:extLst>
                  <a:ext uri="{0D108BD9-81ED-4DB2-BD59-A6C34878D82A}">
                    <a16:rowId xmlns:a16="http://schemas.microsoft.com/office/drawing/2014/main" val="2344286707"/>
                  </a:ext>
                </a:extLst>
              </a:tr>
              <a:tr h="287179">
                <a:tc>
                  <a:txBody>
                    <a:bodyPr/>
                    <a:lstStyle/>
                    <a:p>
                      <a:pPr algn="ctr"/>
                      <a:endParaRPr lang="en-CA" sz="800" b="0" dirty="0">
                        <a:solidFill>
                          <a:schemeClr val="tx1"/>
                        </a:solidFill>
                      </a:endParaRPr>
                    </a:p>
                  </a:txBody>
                  <a:tcPr/>
                </a:tc>
                <a:tc>
                  <a:txBody>
                    <a:bodyPr/>
                    <a:lstStyle/>
                    <a:p>
                      <a:pPr algn="ctr"/>
                      <a:r>
                        <a:rPr lang="en-US" sz="800" b="0" dirty="0">
                          <a:solidFill>
                            <a:schemeClr val="tx1"/>
                          </a:solidFill>
                        </a:rPr>
                        <a:t>B1,B4</a:t>
                      </a:r>
                      <a:endParaRPr lang="en-CA" sz="800" b="0" dirty="0">
                        <a:solidFill>
                          <a:schemeClr val="tx1"/>
                        </a:solidFill>
                      </a:endParaRPr>
                    </a:p>
                  </a:txBody>
                  <a:tcPr/>
                </a:tc>
                <a:tc>
                  <a:txBody>
                    <a:bodyPr/>
                    <a:lstStyle/>
                    <a:p>
                      <a:pPr algn="ctr"/>
                      <a:r>
                        <a:rPr lang="en-US" sz="800" b="0" dirty="0">
                          <a:solidFill>
                            <a:schemeClr val="tx1"/>
                          </a:solidFill>
                        </a:rPr>
                        <a:t>B2,B3</a:t>
                      </a:r>
                      <a:endParaRPr lang="en-CA" sz="800" b="0" dirty="0">
                        <a:solidFill>
                          <a:schemeClr val="tx1"/>
                        </a:solidFill>
                      </a:endParaRPr>
                    </a:p>
                  </a:txBody>
                  <a:tcPr/>
                </a:tc>
                <a:tc>
                  <a:txBody>
                    <a:bodyPr/>
                    <a:lstStyle/>
                    <a:p>
                      <a:pPr algn="ctr"/>
                      <a:r>
                        <a:rPr lang="en-US" sz="800" b="0" dirty="0">
                          <a:solidFill>
                            <a:schemeClr val="tx1"/>
                          </a:solidFill>
                        </a:rPr>
                        <a:t>B1,B4</a:t>
                      </a:r>
                      <a:endParaRPr lang="en-CA" sz="800" b="0" dirty="0">
                        <a:solidFill>
                          <a:schemeClr val="tx1"/>
                        </a:solidFill>
                      </a:endParaRPr>
                    </a:p>
                  </a:txBody>
                  <a:tcPr/>
                </a:tc>
                <a:extLst>
                  <a:ext uri="{0D108BD9-81ED-4DB2-BD59-A6C34878D82A}">
                    <a16:rowId xmlns:a16="http://schemas.microsoft.com/office/drawing/2014/main" val="4219846609"/>
                  </a:ext>
                </a:extLst>
              </a:tr>
              <a:tr h="28231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b="0" dirty="0">
                        <a:solidFill>
                          <a:schemeClr val="tx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dirty="0">
                          <a:solidFill>
                            <a:schemeClr val="tx1"/>
                          </a:solidFill>
                        </a:rPr>
                        <a:t>C1,C4</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dirty="0">
                          <a:solidFill>
                            <a:schemeClr val="tx1"/>
                          </a:solidFill>
                        </a:rPr>
                        <a:t>C2,C3</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dirty="0">
                          <a:solidFill>
                            <a:schemeClr val="tx1"/>
                          </a:solidFill>
                        </a:rPr>
                        <a:t>C1, C4</a:t>
                      </a:r>
                    </a:p>
                  </a:txBody>
                  <a:tcPr/>
                </a:tc>
                <a:extLst>
                  <a:ext uri="{0D108BD9-81ED-4DB2-BD59-A6C34878D82A}">
                    <a16:rowId xmlns:a16="http://schemas.microsoft.com/office/drawing/2014/main" val="1111858419"/>
                  </a:ext>
                </a:extLst>
              </a:tr>
              <a:tr h="28803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dirty="0">
                          <a:solidFill>
                            <a:schemeClr val="tx1"/>
                          </a:solidFill>
                        </a:rPr>
                        <a:t>D9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dirty="0">
                          <a:solidFill>
                            <a:schemeClr val="tx1"/>
                          </a:solidFill>
                        </a:rPr>
                        <a:t>D3</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dirty="0">
                          <a:solidFill>
                            <a:schemeClr val="tx1"/>
                          </a:solidFill>
                        </a:rPr>
                        <a:t>D4,D5,D7,D8</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dirty="0">
                          <a:solidFill>
                            <a:schemeClr val="tx1"/>
                          </a:solidFill>
                        </a:rPr>
                        <a:t>D1,D2,D3,D6,D9</a:t>
                      </a:r>
                    </a:p>
                  </a:txBody>
                  <a:tcPr/>
                </a:tc>
                <a:extLst>
                  <a:ext uri="{0D108BD9-81ED-4DB2-BD59-A6C34878D82A}">
                    <a16:rowId xmlns:a16="http://schemas.microsoft.com/office/drawing/2014/main" val="976863962"/>
                  </a:ext>
                </a:extLst>
              </a:tr>
            </a:tbl>
          </a:graphicData>
        </a:graphic>
      </p:graphicFrame>
      <p:sp>
        <p:nvSpPr>
          <p:cNvPr id="3" name="TextBox 2">
            <a:extLst>
              <a:ext uri="{FF2B5EF4-FFF2-40B4-BE49-F238E27FC236}">
                <a16:creationId xmlns:a16="http://schemas.microsoft.com/office/drawing/2014/main" id="{40331096-A242-A780-1561-4D4047BB8CB0}"/>
              </a:ext>
            </a:extLst>
          </p:cNvPr>
          <p:cNvSpPr txBox="1"/>
          <p:nvPr/>
        </p:nvSpPr>
        <p:spPr>
          <a:xfrm>
            <a:off x="263352" y="3645024"/>
            <a:ext cx="7903071"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i="1" dirty="0"/>
              <a:t>SVP incluez les scénarios d'accès au nuage applicables avec une description brève </a:t>
            </a:r>
            <a:endParaRPr lang="fr-CA" sz="1200" dirty="0"/>
          </a:p>
        </p:txBody>
      </p:sp>
      <p:sp>
        <p:nvSpPr>
          <p:cNvPr id="4" name="Slide Number Placeholder 3">
            <a:extLst>
              <a:ext uri="{FF2B5EF4-FFF2-40B4-BE49-F238E27FC236}">
                <a16:creationId xmlns:a16="http://schemas.microsoft.com/office/drawing/2014/main" id="{30AD9B8B-F2A8-6352-B646-CAD2EA14BA18}"/>
              </a:ext>
            </a:extLst>
          </p:cNvPr>
          <p:cNvSpPr>
            <a:spLocks noGrp="1"/>
          </p:cNvSpPr>
          <p:nvPr>
            <p:ph type="sldNum" sz="quarter" idx="12"/>
          </p:nvPr>
        </p:nvSpPr>
        <p:spPr/>
        <p:txBody>
          <a:bodyPr/>
          <a:lstStyle/>
          <a:p>
            <a:fld id="{32D4B517-E49B-41B6-9DBC-23634E0F1CDC}" type="slidenum">
              <a:rPr lang="en-CA" smtClean="0"/>
              <a:pPr/>
              <a:t>28</a:t>
            </a:fld>
            <a:endParaRPr lang="en-CA" dirty="0"/>
          </a:p>
        </p:txBody>
      </p:sp>
    </p:spTree>
    <p:extLst>
      <p:ext uri="{BB962C8B-B14F-4D97-AF65-F5344CB8AC3E}">
        <p14:creationId xmlns:p14="http://schemas.microsoft.com/office/powerpoint/2010/main" val="3359431457"/>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5"/>
          <p:cNvSpPr>
            <a:spLocks noGrp="1"/>
          </p:cNvSpPr>
          <p:nvPr>
            <p:ph type="title"/>
          </p:nvPr>
        </p:nvSpPr>
        <p:spPr>
          <a:xfrm>
            <a:off x="457200" y="80628"/>
            <a:ext cx="5432982" cy="878670"/>
          </a:xfrm>
        </p:spPr>
        <p:txBody>
          <a:bodyPr/>
          <a:lstStyle/>
          <a:p>
            <a:r>
              <a:rPr lang="fr-CA" dirty="0"/>
              <a:t>Demande - Contexte</a:t>
            </a:r>
          </a:p>
        </p:txBody>
      </p:sp>
      <p:sp>
        <p:nvSpPr>
          <p:cNvPr id="5" name="Content Placeholder 4">
            <a:extLst>
              <a:ext uri="{FF2B5EF4-FFF2-40B4-BE49-F238E27FC236}">
                <a16:creationId xmlns:a16="http://schemas.microsoft.com/office/drawing/2014/main" id="{0AD9FA12-43BF-4E94-8396-068502F65CF3}"/>
              </a:ext>
            </a:extLst>
          </p:cNvPr>
          <p:cNvSpPr>
            <a:spLocks noGrp="1"/>
          </p:cNvSpPr>
          <p:nvPr>
            <p:ph idx="10"/>
          </p:nvPr>
        </p:nvSpPr>
        <p:spPr>
          <a:xfrm>
            <a:off x="457200" y="1124744"/>
            <a:ext cx="11201400" cy="5293146"/>
          </a:xfrm>
        </p:spPr>
        <p:txBody>
          <a:bodyPr/>
          <a:lstStyle/>
          <a:p>
            <a:pPr marL="342900" indent="-342900">
              <a:buFont typeface="Arial" panose="020B0604020202020204" pitchFamily="34" charset="0"/>
              <a:buChar char="•"/>
            </a:pPr>
            <a:r>
              <a:rPr lang="fr-CA" dirty="0"/>
              <a:t>Décrivez les politiques, les programmes et les services opérationnels du ministère auxquels s’adressent la présentation. </a:t>
            </a:r>
          </a:p>
          <a:p>
            <a:pPr marL="342900" indent="-342900">
              <a:buFont typeface="Arial" panose="020B0604020202020204" pitchFamily="34" charset="0"/>
              <a:buChar char="•"/>
            </a:pPr>
            <a:r>
              <a:rPr lang="fr-FR" dirty="0"/>
              <a:t>Incluez un résumé du problème opérationnel ou de l’énoncé de la possibilité tel que décrit dans le cas conceptuel</a:t>
            </a:r>
          </a:p>
          <a:p>
            <a:pPr marL="342900" indent="-342900">
              <a:buFont typeface="Arial" panose="020B0604020202020204" pitchFamily="34" charset="0"/>
              <a:buChar char="•"/>
            </a:pPr>
            <a:r>
              <a:rPr lang="fr-FR" dirty="0"/>
              <a:t>Résumé des résultats de l’analyse environnementale liés au problème ou à la possibilité</a:t>
            </a:r>
          </a:p>
          <a:p>
            <a:pPr marL="342900" indent="-342900">
              <a:buFont typeface="Arial" panose="020B0604020202020204" pitchFamily="34" charset="0"/>
              <a:buChar char="•"/>
            </a:pPr>
            <a:endParaRPr lang="fr-CA" dirty="0"/>
          </a:p>
        </p:txBody>
      </p:sp>
      <p:sp>
        <p:nvSpPr>
          <p:cNvPr id="3" name="Slide Number Placeholder 2">
            <a:extLst>
              <a:ext uri="{FF2B5EF4-FFF2-40B4-BE49-F238E27FC236}">
                <a16:creationId xmlns:a16="http://schemas.microsoft.com/office/drawing/2014/main" id="{03CB8B3F-8BDF-3028-4BE5-354E70ADC438}"/>
              </a:ext>
            </a:extLst>
          </p:cNvPr>
          <p:cNvSpPr>
            <a:spLocks noGrp="1"/>
          </p:cNvSpPr>
          <p:nvPr>
            <p:ph type="sldNum" sz="quarter" idx="12"/>
          </p:nvPr>
        </p:nvSpPr>
        <p:spPr/>
        <p:txBody>
          <a:bodyPr/>
          <a:lstStyle/>
          <a:p>
            <a:fld id="{32D4B517-E49B-41B6-9DBC-23634E0F1CDC}" type="slidenum">
              <a:rPr lang="en-CA" smtClean="0"/>
              <a:pPr/>
              <a:t>3</a:t>
            </a:fld>
            <a:endParaRPr lang="en-CA" dirty="0"/>
          </a:p>
        </p:txBody>
      </p:sp>
    </p:spTree>
    <p:extLst>
      <p:ext uri="{BB962C8B-B14F-4D97-AF65-F5344CB8AC3E}">
        <p14:creationId xmlns:p14="http://schemas.microsoft.com/office/powerpoint/2010/main" val="17013888"/>
      </p:ext>
    </p:extLst>
  </p:cSld>
  <p:clrMapOvr>
    <a:masterClrMapping/>
  </p:clrMapOvr>
  <mc:AlternateContent xmlns:mc="http://schemas.openxmlformats.org/markup-compatibility/2006" xmlns:p14="http://schemas.microsoft.com/office/powerpoint/2010/main">
    <mc:Choice Requires="p14">
      <p:transition p14:dur="0"/>
    </mc:Choice>
    <mc:Fallback xmlns:p15="http://schemas.microsoft.com/office/powerpoint/2012/main"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5"/>
          <p:cNvSpPr>
            <a:spLocks noGrp="1"/>
          </p:cNvSpPr>
          <p:nvPr>
            <p:ph type="title"/>
            <p:custDataLst>
              <p:tags r:id="rId1"/>
            </p:custDataLst>
          </p:nvPr>
        </p:nvSpPr>
        <p:spPr>
          <a:xfrm>
            <a:off x="457200" y="66054"/>
            <a:ext cx="5432982" cy="878670"/>
          </a:xfrm>
        </p:spPr>
        <p:txBody>
          <a:bodyPr/>
          <a:lstStyle/>
          <a:p>
            <a:r>
              <a:rPr lang="fr-CA" dirty="0"/>
              <a:t>Capacités opérationnelles abordées</a:t>
            </a:r>
          </a:p>
        </p:txBody>
      </p:sp>
      <p:graphicFrame>
        <p:nvGraphicFramePr>
          <p:cNvPr id="4" name="Table 3"/>
          <p:cNvGraphicFramePr>
            <a:graphicFrameLocks noGrp="1"/>
          </p:cNvGraphicFramePr>
          <p:nvPr>
            <p:custDataLst>
              <p:tags r:id="rId2"/>
            </p:custDataLst>
          </p:nvPr>
        </p:nvGraphicFramePr>
        <p:xfrm>
          <a:off x="1919536" y="966538"/>
          <a:ext cx="8401002" cy="5650605"/>
        </p:xfrm>
        <a:graphic>
          <a:graphicData uri="http://schemas.openxmlformats.org/drawingml/2006/table">
            <a:tbl>
              <a:tblPr firstRow="1" bandRow="1">
                <a:tableStyleId>{5C22544A-7EE6-4342-B048-85BDC9FD1C3A}</a:tableStyleId>
              </a:tblPr>
              <a:tblGrid>
                <a:gridCol w="1737360">
                  <a:extLst>
                    <a:ext uri="{9D8B030D-6E8A-4147-A177-3AD203B41FA5}">
                      <a16:colId xmlns:a16="http://schemas.microsoft.com/office/drawing/2014/main" val="20000"/>
                    </a:ext>
                  </a:extLst>
                </a:gridCol>
                <a:gridCol w="3331821">
                  <a:extLst>
                    <a:ext uri="{9D8B030D-6E8A-4147-A177-3AD203B41FA5}">
                      <a16:colId xmlns:a16="http://schemas.microsoft.com/office/drawing/2014/main" val="20002"/>
                    </a:ext>
                  </a:extLst>
                </a:gridCol>
                <a:gridCol w="3331821">
                  <a:extLst>
                    <a:ext uri="{9D8B030D-6E8A-4147-A177-3AD203B41FA5}">
                      <a16:colId xmlns:a16="http://schemas.microsoft.com/office/drawing/2014/main" val="528021995"/>
                    </a:ext>
                  </a:extLst>
                </a:gridCol>
              </a:tblGrid>
              <a:tr h="408045">
                <a:tc>
                  <a:txBody>
                    <a:bodyPr/>
                    <a:lstStyle/>
                    <a:p>
                      <a:r>
                        <a:rPr lang="fr-CA" sz="1100" dirty="0"/>
                        <a:t>Capacités opérationnelles</a:t>
                      </a:r>
                    </a:p>
                  </a:txBody>
                  <a:tcPr/>
                </a:tc>
                <a:tc>
                  <a:txBody>
                    <a:bodyPr/>
                    <a:lstStyle/>
                    <a:p>
                      <a:r>
                        <a:rPr lang="fr-CA" sz="1100" dirty="0"/>
                        <a:t>Capacités opérationnelles du GC abordées (niveau 2)</a:t>
                      </a:r>
                    </a:p>
                  </a:txBody>
                  <a:tcPr/>
                </a:tc>
                <a:tc>
                  <a:txBody>
                    <a:bodyPr/>
                    <a:lstStyle/>
                    <a:p>
                      <a:pPr lvl="0">
                        <a:buNone/>
                      </a:pPr>
                      <a:r>
                        <a:rPr lang="fr-CA" sz="1100" dirty="0"/>
                        <a:t>Capacités opérationnelles d’EDSC abordées (niveau 2)</a:t>
                      </a:r>
                    </a:p>
                  </a:txBody>
                  <a:tcPr/>
                </a:tc>
                <a:extLst>
                  <a:ext uri="{0D108BD9-81ED-4DB2-BD59-A6C34878D82A}">
                    <a16:rowId xmlns:a16="http://schemas.microsoft.com/office/drawing/2014/main" val="10000"/>
                  </a:ext>
                </a:extLst>
              </a:tr>
              <a:tr h="370035">
                <a:tc>
                  <a:txBody>
                    <a:bodyPr/>
                    <a:lstStyle/>
                    <a:p>
                      <a:r>
                        <a:rPr lang="fr-CA" sz="1000" dirty="0">
                          <a:solidFill>
                            <a:schemeClr val="dk1"/>
                          </a:solidFill>
                          <a:latin typeface="+mn-lt"/>
                          <a:ea typeface="+mn-ea"/>
                          <a:cs typeface="+mn-cs"/>
                        </a:rPr>
                        <a:t>1. Législation, réglementation et gestion des politiques</a:t>
                      </a:r>
                    </a:p>
                  </a:txBody>
                  <a:tcPr/>
                </a:tc>
                <a:tc>
                  <a:txBody>
                    <a:bodyPr/>
                    <a:lstStyle/>
                    <a:p>
                      <a:r>
                        <a:rPr lang="fr-CA" sz="1000" dirty="0"/>
                        <a:t>1.3 Gestion des politiques</a:t>
                      </a:r>
                    </a:p>
                  </a:txBody>
                  <a:tcPr/>
                </a:tc>
                <a:tc>
                  <a:txBody>
                    <a:bodyPr/>
                    <a:lstStyle/>
                    <a:p>
                      <a:pPr lvl="0">
                        <a:buNone/>
                      </a:pPr>
                      <a:r>
                        <a:rPr lang="fr-CA" sz="1000" dirty="0"/>
                        <a:t>3.1 Gestion des politiques stratégiques</a:t>
                      </a:r>
                    </a:p>
                  </a:txBody>
                  <a:tcPr/>
                </a:tc>
                <a:extLst>
                  <a:ext uri="{0D108BD9-81ED-4DB2-BD59-A6C34878D82A}">
                    <a16:rowId xmlns:a16="http://schemas.microsoft.com/office/drawing/2014/main" val="10001"/>
                  </a:ext>
                </a:extLst>
              </a:tr>
              <a:tr h="230244">
                <a:tc>
                  <a:txBody>
                    <a:bodyPr/>
                    <a:lstStyle/>
                    <a:p>
                      <a:r>
                        <a:rPr lang="fr-CA" sz="1000" dirty="0">
                          <a:solidFill>
                            <a:schemeClr val="dk1"/>
                          </a:solidFill>
                          <a:latin typeface="+mn-lt"/>
                          <a:ea typeface="+mn-ea"/>
                          <a:cs typeface="+mn-cs"/>
                        </a:rPr>
                        <a:t>2. Planification opérationnelle</a:t>
                      </a:r>
                    </a:p>
                  </a:txBody>
                  <a:tcPr/>
                </a:tc>
                <a:tc>
                  <a:txBody>
                    <a:bodyPr/>
                    <a:lstStyle/>
                    <a:p>
                      <a:r>
                        <a:rPr lang="fr-CA" sz="1000" dirty="0"/>
                        <a:t>2.3 Planification des programmes et des services</a:t>
                      </a:r>
                    </a:p>
                  </a:txBody>
                  <a:tcPr/>
                </a:tc>
                <a:tc>
                  <a:txBody>
                    <a:bodyPr/>
                    <a:lstStyle/>
                    <a:p>
                      <a:pPr lvl="0">
                        <a:buNone/>
                      </a:pPr>
                      <a:r>
                        <a:rPr lang="fr-CA" sz="1000" dirty="0"/>
                        <a:t>3.2 Gestion de programmes</a:t>
                      </a:r>
                    </a:p>
                  </a:txBody>
                  <a:tcPr/>
                </a:tc>
                <a:extLst>
                  <a:ext uri="{0D108BD9-81ED-4DB2-BD59-A6C34878D82A}">
                    <a16:rowId xmlns:a16="http://schemas.microsoft.com/office/drawing/2014/main" val="10002"/>
                  </a:ext>
                </a:extLst>
              </a:tr>
              <a:tr h="396044">
                <a:tc>
                  <a:txBody>
                    <a:bodyPr/>
                    <a:lstStyle/>
                    <a:p>
                      <a:r>
                        <a:rPr lang="fr-CA" sz="1000" dirty="0">
                          <a:solidFill>
                            <a:schemeClr val="dk1"/>
                          </a:solidFill>
                          <a:latin typeface="+mn-lt"/>
                          <a:ea typeface="+mn-ea"/>
                          <a:cs typeface="+mn-cs"/>
                        </a:rPr>
                        <a:t>3. Gestion des résultats</a:t>
                      </a:r>
                    </a:p>
                  </a:txBody>
                  <a:tcPr/>
                </a:tc>
                <a:tc>
                  <a:txBody>
                    <a:bodyPr/>
                    <a:lstStyle/>
                    <a:p>
                      <a:r>
                        <a:rPr lang="fr-CA" sz="1000" dirty="0"/>
                        <a:t>3.2 </a:t>
                      </a:r>
                      <a:r>
                        <a:rPr lang="fr-CA" sz="1000" dirty="0">
                          <a:solidFill>
                            <a:schemeClr val="dk1"/>
                          </a:solidFill>
                          <a:latin typeface="+mn-lt"/>
                          <a:ea typeface="+mn-ea"/>
                          <a:cs typeface="+mn-cs"/>
                        </a:rPr>
                        <a:t>Gestion du rendement</a:t>
                      </a:r>
                    </a:p>
                    <a:p>
                      <a:pPr lvl="0">
                        <a:buNone/>
                      </a:pPr>
                      <a:r>
                        <a:rPr lang="fr-CA" sz="1000" b="0" i="0" u="none" strike="noStrike" noProof="0" dirty="0"/>
                        <a:t>3.3 Gestion du cadre de production de rapports </a:t>
                      </a:r>
                    </a:p>
                  </a:txBody>
                  <a:tcPr/>
                </a:tc>
                <a:tc>
                  <a:txBody>
                    <a:bodyPr/>
                    <a:lstStyle/>
                    <a:p>
                      <a:pPr lvl="0">
                        <a:buNone/>
                      </a:pPr>
                      <a:r>
                        <a:rPr lang="fr-CA" sz="1000" b="0" i="0" u="none" strike="noStrike" noProof="0" dirty="0"/>
                        <a:t>2.5 Gestion du rendement ministériel</a:t>
                      </a:r>
                    </a:p>
                    <a:p>
                      <a:pPr lvl="0">
                        <a:buNone/>
                      </a:pPr>
                      <a:r>
                        <a:rPr lang="fr-CA" sz="1000" b="0" i="0" u="none" strike="noStrike" noProof="0" dirty="0"/>
                        <a:t>8.1 Assurance de la qualité des services</a:t>
                      </a:r>
                    </a:p>
                    <a:p>
                      <a:pPr lvl="0">
                        <a:buNone/>
                      </a:pPr>
                      <a:r>
                        <a:rPr lang="fr-CA" sz="1000" b="0" i="0" u="none" strike="noStrike" noProof="0" dirty="0"/>
                        <a:t>8.2 Assurance de l’efficacité des services</a:t>
                      </a:r>
                    </a:p>
                    <a:p>
                      <a:pPr lvl="0">
                        <a:buNone/>
                      </a:pPr>
                      <a:r>
                        <a:rPr lang="fr-CA" sz="1000" b="0" i="0" u="none" strike="noStrike" noProof="0" dirty="0"/>
                        <a:t>11.7 Rapports ministériels</a:t>
                      </a:r>
                    </a:p>
                  </a:txBody>
                  <a:tcPr/>
                </a:tc>
                <a:extLst>
                  <a:ext uri="{0D108BD9-81ED-4DB2-BD59-A6C34878D82A}">
                    <a16:rowId xmlns:a16="http://schemas.microsoft.com/office/drawing/2014/main" val="10003"/>
                  </a:ext>
                </a:extLst>
              </a:tr>
              <a:tr h="0">
                <a:tc>
                  <a:txBody>
                    <a:bodyPr/>
                    <a:lstStyle/>
                    <a:p>
                      <a:r>
                        <a:rPr lang="fr-CA" sz="1000" dirty="0">
                          <a:solidFill>
                            <a:schemeClr val="dk1"/>
                          </a:solidFill>
                          <a:latin typeface="+mn-lt"/>
                          <a:ea typeface="+mn-ea"/>
                          <a:cs typeface="+mn-cs"/>
                        </a:rPr>
                        <a:t>4. Gestion des relations</a:t>
                      </a:r>
                    </a:p>
                  </a:txBody>
                  <a:tcPr/>
                </a:tc>
                <a:tc>
                  <a:txBody>
                    <a:bodyPr/>
                    <a:lstStyle/>
                    <a:p>
                      <a:r>
                        <a:rPr lang="fr-CA" sz="1000" dirty="0"/>
                        <a:t>4.1 Gestion de la sensibilisation des intervenants</a:t>
                      </a:r>
                    </a:p>
                    <a:p>
                      <a:pPr lvl="0">
                        <a:buNone/>
                      </a:pPr>
                      <a:r>
                        <a:rPr lang="fr-CA" sz="1000" dirty="0"/>
                        <a:t>4.2 Gestion de l’information transmise aux intervenants</a:t>
                      </a:r>
                    </a:p>
                    <a:p>
                      <a:pPr lvl="0">
                        <a:buNone/>
                      </a:pPr>
                      <a:r>
                        <a:rPr lang="fr-CA" sz="1000" dirty="0"/>
                        <a:t>4.3 </a:t>
                      </a:r>
                      <a:r>
                        <a:rPr lang="fr-CA" sz="1000" dirty="0">
                          <a:solidFill>
                            <a:schemeClr val="dk1"/>
                          </a:solidFill>
                          <a:latin typeface="+mn-lt"/>
                          <a:ea typeface="+mn-ea"/>
                          <a:cs typeface="+mn-cs"/>
                        </a:rPr>
                        <a:t>Gestion de l’interaction avec les intervenants</a:t>
                      </a:r>
                    </a:p>
                  </a:txBody>
                  <a:tcPr/>
                </a:tc>
                <a:tc>
                  <a:txBody>
                    <a:bodyPr/>
                    <a:lstStyle/>
                    <a:p>
                      <a:pPr lvl="0">
                        <a:buNone/>
                      </a:pPr>
                      <a:r>
                        <a:rPr lang="fr-CA" sz="1000" dirty="0">
                          <a:solidFill>
                            <a:schemeClr val="dk1"/>
                          </a:solidFill>
                          <a:latin typeface="+mn-lt"/>
                          <a:ea typeface="+mn-ea"/>
                          <a:cs typeface="+mn-cs"/>
                        </a:rPr>
                        <a:t>5.1 Gestion des renseignements sur les clients</a:t>
                      </a:r>
                    </a:p>
                    <a:p>
                      <a:pPr lvl="0">
                        <a:buNone/>
                      </a:pPr>
                      <a:r>
                        <a:rPr lang="fr-CA" sz="1000" dirty="0">
                          <a:solidFill>
                            <a:schemeClr val="dk1"/>
                          </a:solidFill>
                          <a:latin typeface="+mn-lt"/>
                          <a:ea typeface="+mn-ea"/>
                          <a:cs typeface="+mn-cs"/>
                        </a:rPr>
                        <a:t>5.2 Gestion de la sensibilisation des clients</a:t>
                      </a:r>
                    </a:p>
                    <a:p>
                      <a:pPr lvl="0">
                        <a:buNone/>
                      </a:pPr>
                      <a:r>
                        <a:rPr lang="fr-CA" sz="1000" dirty="0">
                          <a:solidFill>
                            <a:schemeClr val="dk1"/>
                          </a:solidFill>
                          <a:latin typeface="+mn-lt"/>
                          <a:ea typeface="+mn-ea"/>
                          <a:cs typeface="+mn-cs"/>
                        </a:rPr>
                        <a:t>5.3 Gestion de la mobilisation des clients</a:t>
                      </a:r>
                    </a:p>
                    <a:p>
                      <a:pPr lvl="0">
                        <a:buNone/>
                      </a:pPr>
                      <a:r>
                        <a:rPr lang="fr-CA" sz="1000" dirty="0">
                          <a:solidFill>
                            <a:schemeClr val="dk1"/>
                          </a:solidFill>
                          <a:latin typeface="+mn-lt"/>
                          <a:ea typeface="+mn-ea"/>
                          <a:cs typeface="+mn-cs"/>
                        </a:rPr>
                        <a:t>5.4 Gestion des clients</a:t>
                      </a:r>
                    </a:p>
                    <a:p>
                      <a:pPr lvl="0">
                        <a:buNone/>
                      </a:pPr>
                      <a:r>
                        <a:rPr lang="fr-CA" sz="1000" dirty="0">
                          <a:solidFill>
                            <a:schemeClr val="dk1"/>
                          </a:solidFill>
                          <a:latin typeface="+mn-lt"/>
                          <a:ea typeface="+mn-ea"/>
                          <a:cs typeface="+mn-cs"/>
                        </a:rPr>
                        <a:t>5.5 Gestion de la communication avec les clients</a:t>
                      </a:r>
                    </a:p>
                    <a:p>
                      <a:pPr lvl="0">
                        <a:buNone/>
                      </a:pPr>
                      <a:r>
                        <a:rPr lang="fr-CA" sz="1000" dirty="0">
                          <a:solidFill>
                            <a:schemeClr val="dk1"/>
                          </a:solidFill>
                          <a:latin typeface="+mn-lt"/>
                          <a:ea typeface="+mn-ea"/>
                          <a:cs typeface="+mn-cs"/>
                        </a:rPr>
                        <a:t>7.2 Gestion des relations avec les partenaires</a:t>
                      </a:r>
                    </a:p>
                  </a:txBody>
                  <a:tcPr/>
                </a:tc>
                <a:extLst>
                  <a:ext uri="{0D108BD9-81ED-4DB2-BD59-A6C34878D82A}">
                    <a16:rowId xmlns:a16="http://schemas.microsoft.com/office/drawing/2014/main" val="10004"/>
                  </a:ext>
                </a:extLst>
              </a:tr>
              <a:tr h="370035">
                <a:tc>
                  <a:txBody>
                    <a:bodyPr/>
                    <a:lstStyle/>
                    <a:p>
                      <a:r>
                        <a:rPr lang="fr-CA" sz="1000" dirty="0">
                          <a:solidFill>
                            <a:schemeClr val="dk1"/>
                          </a:solidFill>
                          <a:latin typeface="+mn-lt"/>
                          <a:ea typeface="+mn-ea"/>
                          <a:cs typeface="+mn-cs"/>
                        </a:rPr>
                        <a:t>5. Gestion de la conformité</a:t>
                      </a:r>
                    </a:p>
                  </a:txBody>
                  <a:tcPr/>
                </a:tc>
                <a:tc>
                  <a:txBody>
                    <a:bodyPr/>
                    <a:lstStyle/>
                    <a:p>
                      <a:r>
                        <a:rPr lang="fr-CA" sz="1000" dirty="0"/>
                        <a:t>5.1 Gestion de la conformité et des enquêtes</a:t>
                      </a:r>
                    </a:p>
                  </a:txBody>
                  <a:tcPr/>
                </a:tc>
                <a:tc>
                  <a:txBody>
                    <a:bodyPr/>
                    <a:lstStyle/>
                    <a:p>
                      <a:pPr lvl="0">
                        <a:buNone/>
                      </a:pPr>
                      <a:r>
                        <a:rPr lang="fr-CA" sz="1000" dirty="0"/>
                        <a:t>9.1 Conformité des clients</a:t>
                      </a:r>
                    </a:p>
                    <a:p>
                      <a:pPr lvl="0">
                        <a:buNone/>
                      </a:pPr>
                      <a:r>
                        <a:rPr lang="fr-CA" sz="1000" dirty="0"/>
                        <a:t>9.3 Gestion des enquêtes</a:t>
                      </a:r>
                    </a:p>
                  </a:txBody>
                  <a:tcPr/>
                </a:tc>
                <a:extLst>
                  <a:ext uri="{0D108BD9-81ED-4DB2-BD59-A6C34878D82A}">
                    <a16:rowId xmlns:a16="http://schemas.microsoft.com/office/drawing/2014/main" val="2279398372"/>
                  </a:ext>
                </a:extLst>
              </a:tr>
              <a:tr h="457200">
                <a:tc>
                  <a:txBody>
                    <a:bodyPr/>
                    <a:lstStyle/>
                    <a:p>
                      <a:r>
                        <a:rPr lang="fr-CA" sz="1000" dirty="0">
                          <a:solidFill>
                            <a:schemeClr val="dk1"/>
                          </a:solidFill>
                          <a:latin typeface="+mn-lt"/>
                          <a:ea typeface="+mn-ea"/>
                          <a:cs typeface="+mn-cs"/>
                        </a:rPr>
                        <a:t>6. Prestation des programmes et des services</a:t>
                      </a:r>
                    </a:p>
                  </a:txBody>
                  <a:tcPr/>
                </a:tc>
                <a:tc>
                  <a:txBody>
                    <a:bodyPr/>
                    <a:lstStyle/>
                    <a:p>
                      <a:r>
                        <a:rPr lang="fr-CA" sz="1000" dirty="0"/>
                        <a:t>6.1 Gestion des ententes</a:t>
                      </a:r>
                    </a:p>
                    <a:p>
                      <a:pPr lvl="0">
                        <a:buNone/>
                      </a:pPr>
                      <a:r>
                        <a:rPr lang="fr-CA" sz="1000" b="0" i="0" u="none" strike="noStrike" noProof="0" dirty="0">
                          <a:latin typeface="Calibri"/>
                        </a:rPr>
                        <a:t>6.4 Gestion du règlement des litiges </a:t>
                      </a:r>
                    </a:p>
                    <a:p>
                      <a:pPr lvl="0">
                        <a:buNone/>
                      </a:pPr>
                      <a:r>
                        <a:rPr lang="fr-CA" sz="1000" dirty="0"/>
                        <a:t>6.7 Gestion des autorisations</a:t>
                      </a:r>
                    </a:p>
                    <a:p>
                      <a:pPr lvl="0">
                        <a:buNone/>
                      </a:pPr>
                      <a:r>
                        <a:rPr lang="fr-CA" sz="1000" dirty="0"/>
                        <a:t>6.8 Gestion des versements</a:t>
                      </a:r>
                    </a:p>
                  </a:txBody>
                  <a:tcPr/>
                </a:tc>
                <a:tc>
                  <a:txBody>
                    <a:bodyPr/>
                    <a:lstStyle/>
                    <a:p>
                      <a:pPr lvl="0">
                        <a:buNone/>
                      </a:pPr>
                      <a:r>
                        <a:rPr lang="fr-CA" sz="1000" dirty="0"/>
                        <a:t>6.1 Gestion des inscriptions aux services</a:t>
                      </a:r>
                    </a:p>
                    <a:p>
                      <a:pPr lvl="0">
                        <a:buNone/>
                      </a:pPr>
                      <a:r>
                        <a:rPr lang="fr-CA" sz="1000" dirty="0"/>
                        <a:t>6.3 Gestion des versements</a:t>
                      </a:r>
                    </a:p>
                    <a:p>
                      <a:pPr lvl="0">
                        <a:buNone/>
                      </a:pPr>
                      <a:r>
                        <a:rPr lang="fr-CA" sz="1000" dirty="0"/>
                        <a:t>6.4 Gestion des justificatifs d’identité</a:t>
                      </a:r>
                    </a:p>
                    <a:p>
                      <a:pPr lvl="0">
                        <a:buNone/>
                      </a:pPr>
                      <a:r>
                        <a:rPr lang="fr-CA" sz="1000" dirty="0"/>
                        <a:t>6.6 Gestion de la découverte de renseignements</a:t>
                      </a:r>
                    </a:p>
                    <a:p>
                      <a:pPr lvl="0">
                        <a:buNone/>
                      </a:pPr>
                      <a:r>
                        <a:rPr lang="fr-CA" sz="1000" dirty="0"/>
                        <a:t>6.9 Gestion des appels et du règlement des litiges</a:t>
                      </a:r>
                    </a:p>
                  </a:txBody>
                  <a:tcPr/>
                </a:tc>
                <a:extLst>
                  <a:ext uri="{0D108BD9-81ED-4DB2-BD59-A6C34878D82A}">
                    <a16:rowId xmlns:a16="http://schemas.microsoft.com/office/drawing/2014/main" val="128106008"/>
                  </a:ext>
                </a:extLst>
              </a:tr>
              <a:tr h="365760">
                <a:tc>
                  <a:txBody>
                    <a:bodyPr/>
                    <a:lstStyle/>
                    <a:p>
                      <a:r>
                        <a:rPr lang="fr-CA" sz="1000" dirty="0">
                          <a:solidFill>
                            <a:schemeClr val="dk1"/>
                          </a:solidFill>
                          <a:latin typeface="+mn-lt"/>
                          <a:ea typeface="+mn-ea"/>
                          <a:cs typeface="+mn-cs"/>
                        </a:rPr>
                        <a:t>7. Gestion de l’information</a:t>
                      </a:r>
                    </a:p>
                  </a:txBody>
                  <a:tcPr/>
                </a:tc>
                <a:tc>
                  <a:txBody>
                    <a:bodyPr/>
                    <a:lstStyle/>
                    <a:p>
                      <a:r>
                        <a:rPr lang="fr-CA" sz="1000" dirty="0"/>
                        <a:t>7.1 Gestion du cycle de vie de l’information</a:t>
                      </a:r>
                    </a:p>
                    <a:p>
                      <a:pPr lvl="0">
                        <a:buNone/>
                      </a:pPr>
                      <a:r>
                        <a:rPr lang="fr-CA" sz="1000" dirty="0"/>
                        <a:t>7.3 Recherche et gestion de renseignements</a:t>
                      </a:r>
                    </a:p>
                  </a:txBody>
                  <a:tcPr/>
                </a:tc>
                <a:tc>
                  <a:txBody>
                    <a:bodyPr/>
                    <a:lstStyle/>
                    <a:p>
                      <a:pPr lvl="0">
                        <a:buNone/>
                      </a:pPr>
                      <a:r>
                        <a:rPr lang="fr-CA" sz="1000" dirty="0"/>
                        <a:t>10.5 Gestion de l’information</a:t>
                      </a:r>
                    </a:p>
                  </a:txBody>
                  <a:tcPr/>
                </a:tc>
                <a:extLst>
                  <a:ext uri="{0D108BD9-81ED-4DB2-BD59-A6C34878D82A}">
                    <a16:rowId xmlns:a16="http://schemas.microsoft.com/office/drawing/2014/main" val="3852639844"/>
                  </a:ext>
                </a:extLst>
              </a:tr>
              <a:tr h="274320">
                <a:tc>
                  <a:txBody>
                    <a:bodyPr/>
                    <a:lstStyle/>
                    <a:p>
                      <a:r>
                        <a:rPr lang="fr-CA" sz="1000" dirty="0">
                          <a:solidFill>
                            <a:schemeClr val="dk1"/>
                          </a:solidFill>
                          <a:latin typeface="+mn-lt"/>
                          <a:ea typeface="+mn-ea"/>
                          <a:cs typeface="+mn-cs"/>
                        </a:rPr>
                        <a:t>8. Gestion des ressources gouvernementales</a:t>
                      </a:r>
                    </a:p>
                  </a:txBody>
                  <a:tcPr/>
                </a:tc>
                <a:tc>
                  <a:txBody>
                    <a:bodyPr/>
                    <a:lstStyle/>
                    <a:p>
                      <a:r>
                        <a:rPr lang="fr-CA" sz="1000" dirty="0"/>
                        <a:t>8.2 Gestion des finances</a:t>
                      </a:r>
                    </a:p>
                    <a:p>
                      <a:pPr lvl="0">
                        <a:buNone/>
                      </a:pPr>
                      <a:r>
                        <a:rPr lang="fr-CA" sz="1000" dirty="0"/>
                        <a:t>8.3 Gestion des ressources humaines</a:t>
                      </a:r>
                    </a:p>
                    <a:p>
                      <a:pPr lvl="0">
                        <a:buNone/>
                      </a:pPr>
                      <a:r>
                        <a:rPr lang="fr-CA" sz="1000" dirty="0"/>
                        <a:t>8.5 Gestion de la technologie</a:t>
                      </a:r>
                    </a:p>
                    <a:p>
                      <a:pPr lvl="0">
                        <a:buNone/>
                      </a:pPr>
                      <a:r>
                        <a:rPr lang="fr-CA" sz="1000" dirty="0"/>
                        <a:t>8.6 Gestion du travail</a:t>
                      </a:r>
                    </a:p>
                  </a:txBody>
                  <a:tcPr/>
                </a:tc>
                <a:tc>
                  <a:txBody>
                    <a:bodyPr/>
                    <a:lstStyle/>
                    <a:p>
                      <a:pPr lvl="0">
                        <a:buNone/>
                      </a:pPr>
                      <a:r>
                        <a:rPr lang="fr-CA" sz="1000" dirty="0"/>
                        <a:t>10.1 Gestion des finances</a:t>
                      </a:r>
                    </a:p>
                    <a:p>
                      <a:pPr lvl="0">
                        <a:buNone/>
                      </a:pPr>
                      <a:r>
                        <a:rPr lang="fr-CA" sz="1000" dirty="0"/>
                        <a:t>10.4 Gestion des ressources humaines</a:t>
                      </a:r>
                    </a:p>
                    <a:p>
                      <a:pPr lvl="0">
                        <a:buNone/>
                      </a:pPr>
                      <a:r>
                        <a:rPr lang="fr-CA" sz="1000" dirty="0"/>
                        <a:t>10.6 Gestion de la technologie</a:t>
                      </a:r>
                    </a:p>
                    <a:p>
                      <a:pPr lvl="0">
                        <a:buNone/>
                      </a:pPr>
                      <a:r>
                        <a:rPr lang="fr-CA" sz="1000" dirty="0"/>
                        <a:t>6.2 Gestion du flux et de la charge de travail des services</a:t>
                      </a:r>
                    </a:p>
                  </a:txBody>
                  <a:tcPr/>
                </a:tc>
                <a:extLst>
                  <a:ext uri="{0D108BD9-81ED-4DB2-BD59-A6C34878D82A}">
                    <a16:rowId xmlns:a16="http://schemas.microsoft.com/office/drawing/2014/main" val="2266534699"/>
                  </a:ext>
                </a:extLst>
              </a:tr>
              <a:tr h="182880">
                <a:tc>
                  <a:txBody>
                    <a:bodyPr/>
                    <a:lstStyle/>
                    <a:p>
                      <a:r>
                        <a:rPr lang="fr-CA" sz="1000" dirty="0">
                          <a:solidFill>
                            <a:schemeClr val="dk1"/>
                          </a:solidFill>
                          <a:latin typeface="+mn-lt"/>
                          <a:ea typeface="+mn-ea"/>
                          <a:cs typeface="+mn-cs"/>
                        </a:rPr>
                        <a:t>9. Gestion ministérielle</a:t>
                      </a:r>
                    </a:p>
                  </a:txBody>
                  <a:tcPr/>
                </a:tc>
                <a:tc>
                  <a:txBody>
                    <a:bodyPr/>
                    <a:lstStyle/>
                    <a:p>
                      <a:r>
                        <a:rPr lang="fr-CA" sz="1000" dirty="0"/>
                        <a:t>9.1 Gestion de la sécurité</a:t>
                      </a:r>
                    </a:p>
                    <a:p>
                      <a:pPr lvl="0">
                        <a:buNone/>
                      </a:pPr>
                      <a:r>
                        <a:rPr lang="fr-CA" sz="1000" dirty="0"/>
                        <a:t>9.3 Gestion de la transformation des opérations</a:t>
                      </a:r>
                    </a:p>
                  </a:txBody>
                  <a:tcPr/>
                </a:tc>
                <a:tc>
                  <a:txBody>
                    <a:bodyPr/>
                    <a:lstStyle/>
                    <a:p>
                      <a:pPr lvl="0">
                        <a:buNone/>
                      </a:pPr>
                      <a:r>
                        <a:rPr lang="fr-CA" sz="1000" dirty="0"/>
                        <a:t>4.2 Gestion de la conception des changements</a:t>
                      </a:r>
                    </a:p>
                    <a:p>
                      <a:pPr lvl="0">
                        <a:buNone/>
                      </a:pPr>
                      <a:r>
                        <a:rPr lang="fr-CA" sz="1000" dirty="0"/>
                        <a:t>4.3 Gestion de la mise en œuvre des changements</a:t>
                      </a:r>
                    </a:p>
                    <a:p>
                      <a:pPr lvl="0">
                        <a:buNone/>
                      </a:pPr>
                      <a:r>
                        <a:rPr lang="fr-CA" sz="1000" dirty="0"/>
                        <a:t>11.1 Gestion de la sécurité</a:t>
                      </a:r>
                    </a:p>
                  </a:txBody>
                  <a:tcPr/>
                </a:tc>
                <a:extLst>
                  <a:ext uri="{0D108BD9-81ED-4DB2-BD59-A6C34878D82A}">
                    <a16:rowId xmlns:a16="http://schemas.microsoft.com/office/drawing/2014/main" val="2551105539"/>
                  </a:ext>
                </a:extLst>
              </a:tr>
            </a:tbl>
          </a:graphicData>
        </a:graphic>
      </p:graphicFrame>
      <p:sp>
        <p:nvSpPr>
          <p:cNvPr id="3" name="Rectangle 2">
            <a:extLst>
              <a:ext uri="{FF2B5EF4-FFF2-40B4-BE49-F238E27FC236}">
                <a16:creationId xmlns:a16="http://schemas.microsoft.com/office/drawing/2014/main" id="{872DA812-19AF-1177-688A-94B8CFBF8492}"/>
              </a:ext>
            </a:extLst>
          </p:cNvPr>
          <p:cNvSpPr/>
          <p:nvPr/>
        </p:nvSpPr>
        <p:spPr>
          <a:xfrm rot="19236687">
            <a:off x="3304923" y="2267446"/>
            <a:ext cx="5184576" cy="1569660"/>
          </a:xfrm>
          <a:prstGeom prst="rect">
            <a:avLst/>
          </a:prstGeom>
          <a:noFill/>
          <a:effectLst>
            <a:outerShdw blurRad="50800" dist="50800" dir="5400000" algn="ctr" rotWithShape="0">
              <a:srgbClr val="000000"/>
            </a:outerShdw>
          </a:effectLst>
        </p:spPr>
        <p:txBody>
          <a:bodyPr wrap="square" lIns="91440" tIns="45720" rIns="91440" bIns="45720">
            <a:spAutoFit/>
          </a:bodyPr>
          <a:lstStyle/>
          <a:p>
            <a:pPr algn="ctr"/>
            <a:r>
              <a:rPr lang="fr-CA" sz="9600" b="1" cap="none" spc="0" dirty="0">
                <a:ln w="9525">
                  <a:solidFill>
                    <a:schemeClr val="bg1"/>
                  </a:solidFill>
                  <a:prstDash val="solid"/>
                </a:ln>
                <a:solidFill>
                  <a:schemeClr val="accent5">
                    <a:alpha val="10000"/>
                  </a:schemeClr>
                </a:solidFill>
                <a:effectLst>
                  <a:outerShdw blurRad="12700" dist="38100" dir="2700000" algn="tl" rotWithShape="0">
                    <a:schemeClr val="accent5">
                      <a:lumMod val="60000"/>
                      <a:lumOff val="40000"/>
                      <a:alpha val="50000"/>
                    </a:schemeClr>
                  </a:outerShdw>
                </a:effectLst>
              </a:rPr>
              <a:t>Exemple</a:t>
            </a:r>
          </a:p>
        </p:txBody>
      </p:sp>
      <p:sp>
        <p:nvSpPr>
          <p:cNvPr id="5" name="Slide Number Placeholder 4">
            <a:extLst>
              <a:ext uri="{FF2B5EF4-FFF2-40B4-BE49-F238E27FC236}">
                <a16:creationId xmlns:a16="http://schemas.microsoft.com/office/drawing/2014/main" id="{5BD4DB25-37A1-AABE-D5CA-999BCAEEE9D4}"/>
              </a:ext>
            </a:extLst>
          </p:cNvPr>
          <p:cNvSpPr>
            <a:spLocks noGrp="1"/>
          </p:cNvSpPr>
          <p:nvPr>
            <p:ph type="sldNum" sz="quarter" idx="12"/>
          </p:nvPr>
        </p:nvSpPr>
        <p:spPr/>
        <p:txBody>
          <a:bodyPr/>
          <a:lstStyle/>
          <a:p>
            <a:fld id="{32D4B517-E49B-41B6-9DBC-23634E0F1CDC}" type="slidenum">
              <a:rPr lang="en-CA" smtClean="0"/>
              <a:pPr/>
              <a:t>4</a:t>
            </a:fld>
            <a:endParaRPr lang="en-CA" dirty="0"/>
          </a:p>
        </p:txBody>
      </p:sp>
    </p:spTree>
    <p:extLst>
      <p:ext uri="{BB962C8B-B14F-4D97-AF65-F5344CB8AC3E}">
        <p14:creationId xmlns:p14="http://schemas.microsoft.com/office/powerpoint/2010/main" val="2957688836"/>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66054"/>
            <a:ext cx="10175304" cy="878670"/>
          </a:xfrm>
        </p:spPr>
        <p:txBody>
          <a:bodyPr/>
          <a:lstStyle/>
          <a:p>
            <a:r>
              <a:rPr lang="fr-CA" dirty="0"/>
              <a:t>Diagramme de flux de processus opérationnel </a:t>
            </a:r>
            <a:r>
              <a:rPr lang="en-US" dirty="0"/>
              <a:t>/ </a:t>
            </a:r>
            <a:r>
              <a:rPr lang="fr-CA" dirty="0"/>
              <a:t>information / données </a:t>
            </a:r>
          </a:p>
        </p:txBody>
      </p:sp>
      <p:pic>
        <p:nvPicPr>
          <p:cNvPr id="3" name="Image 2"/>
          <p:cNvPicPr>
            <a:picLocks noChangeAspect="1"/>
          </p:cNvPicPr>
          <p:nvPr/>
        </p:nvPicPr>
        <p:blipFill>
          <a:blip r:embed="rId3"/>
          <a:stretch>
            <a:fillRect/>
          </a:stretch>
        </p:blipFill>
        <p:spPr>
          <a:xfrm>
            <a:off x="1524001" y="1484784"/>
            <a:ext cx="9161569" cy="4464496"/>
          </a:xfrm>
          <a:prstGeom prst="rect">
            <a:avLst/>
          </a:prstGeom>
        </p:spPr>
      </p:pic>
      <p:sp>
        <p:nvSpPr>
          <p:cNvPr id="5" name="Rectangle 4">
            <a:extLst>
              <a:ext uri="{FF2B5EF4-FFF2-40B4-BE49-F238E27FC236}">
                <a16:creationId xmlns:a16="http://schemas.microsoft.com/office/drawing/2014/main" id="{A808CF22-1EEA-EC72-3583-BAAC7B652F4D}"/>
              </a:ext>
            </a:extLst>
          </p:cNvPr>
          <p:cNvSpPr/>
          <p:nvPr/>
        </p:nvSpPr>
        <p:spPr>
          <a:xfrm rot="19236687">
            <a:off x="3304923" y="2267446"/>
            <a:ext cx="5184576" cy="1569660"/>
          </a:xfrm>
          <a:prstGeom prst="rect">
            <a:avLst/>
          </a:prstGeom>
          <a:noFill/>
          <a:effectLst>
            <a:outerShdw blurRad="50800" dist="50800" dir="5400000" algn="ctr" rotWithShape="0">
              <a:srgbClr val="000000"/>
            </a:outerShdw>
          </a:effectLst>
        </p:spPr>
        <p:txBody>
          <a:bodyPr wrap="square" lIns="91440" tIns="45720" rIns="91440" bIns="45720">
            <a:spAutoFit/>
          </a:bodyPr>
          <a:lstStyle/>
          <a:p>
            <a:pPr algn="ctr"/>
            <a:r>
              <a:rPr lang="fr-CA" sz="9600" b="1" cap="none" spc="0" dirty="0">
                <a:ln w="9525">
                  <a:solidFill>
                    <a:schemeClr val="bg1"/>
                  </a:solidFill>
                  <a:prstDash val="solid"/>
                </a:ln>
                <a:solidFill>
                  <a:schemeClr val="accent5">
                    <a:alpha val="10000"/>
                  </a:schemeClr>
                </a:solidFill>
                <a:effectLst>
                  <a:outerShdw blurRad="12700" dist="38100" dir="2700000" algn="tl" rotWithShape="0">
                    <a:schemeClr val="accent5">
                      <a:lumMod val="60000"/>
                      <a:lumOff val="40000"/>
                      <a:alpha val="50000"/>
                    </a:schemeClr>
                  </a:outerShdw>
                </a:effectLst>
              </a:rPr>
              <a:t>Exemple</a:t>
            </a:r>
          </a:p>
        </p:txBody>
      </p:sp>
      <p:sp>
        <p:nvSpPr>
          <p:cNvPr id="6" name="Slide Number Placeholder 5">
            <a:extLst>
              <a:ext uri="{FF2B5EF4-FFF2-40B4-BE49-F238E27FC236}">
                <a16:creationId xmlns:a16="http://schemas.microsoft.com/office/drawing/2014/main" id="{42A42D86-48B3-8532-FE1A-18B5A8B0B857}"/>
              </a:ext>
            </a:extLst>
          </p:cNvPr>
          <p:cNvSpPr>
            <a:spLocks noGrp="1"/>
          </p:cNvSpPr>
          <p:nvPr>
            <p:ph type="sldNum" sz="quarter" idx="12"/>
          </p:nvPr>
        </p:nvSpPr>
        <p:spPr/>
        <p:txBody>
          <a:bodyPr/>
          <a:lstStyle/>
          <a:p>
            <a:fld id="{32D4B517-E49B-41B6-9DBC-23634E0F1CDC}" type="slidenum">
              <a:rPr lang="en-CA" smtClean="0"/>
              <a:pPr/>
              <a:t>5</a:t>
            </a:fld>
            <a:endParaRPr lang="en-CA" dirty="0"/>
          </a:p>
        </p:txBody>
      </p:sp>
    </p:spTree>
    <p:extLst>
      <p:ext uri="{BB962C8B-B14F-4D97-AF65-F5344CB8AC3E}">
        <p14:creationId xmlns:p14="http://schemas.microsoft.com/office/powerpoint/2010/main" val="1876917079"/>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75"/>
            <a:ext cx="7402996" cy="878670"/>
          </a:xfrm>
        </p:spPr>
        <p:txBody>
          <a:bodyPr>
            <a:normAutofit/>
          </a:bodyPr>
          <a:lstStyle/>
          <a:p>
            <a:r>
              <a:rPr lang="fr-CA" dirty="0">
                <a:latin typeface="+mj-lt"/>
                <a:ea typeface="Times New Roman" panose="02020603050405020304" pitchFamily="18" charset="0"/>
              </a:rPr>
              <a:t>Architecture de l’état actuel </a:t>
            </a:r>
            <a:r>
              <a:rPr lang="fr-CA" dirty="0">
                <a:effectLst/>
                <a:latin typeface="+mj-lt"/>
                <a:ea typeface="Times New Roman" panose="02020603050405020304" pitchFamily="18" charset="0"/>
              </a:rPr>
              <a:t>- Résumé du problème</a:t>
            </a:r>
            <a:endParaRPr lang="en-US" dirty="0">
              <a:latin typeface="+mj-lt"/>
            </a:endParaRPr>
          </a:p>
        </p:txBody>
      </p:sp>
      <p:graphicFrame>
        <p:nvGraphicFramePr>
          <p:cNvPr id="11" name="Content Placeholder 10">
            <a:extLst>
              <a:ext uri="{FF2B5EF4-FFF2-40B4-BE49-F238E27FC236}">
                <a16:creationId xmlns:a16="http://schemas.microsoft.com/office/drawing/2014/main" id="{02E9C3BD-CC2E-F60F-A5E2-8F37109B57A6}"/>
              </a:ext>
            </a:extLst>
          </p:cNvPr>
          <p:cNvGraphicFramePr>
            <a:graphicFrameLocks noGrp="1"/>
          </p:cNvGraphicFramePr>
          <p:nvPr>
            <p:ph idx="10"/>
            <p:extLst>
              <p:ext uri="{D42A27DB-BD31-4B8C-83A1-F6EECF244321}">
                <p14:modId xmlns:p14="http://schemas.microsoft.com/office/powerpoint/2010/main" val="113623557"/>
              </p:ext>
            </p:extLst>
          </p:nvPr>
        </p:nvGraphicFramePr>
        <p:xfrm>
          <a:off x="457200" y="1125538"/>
          <a:ext cx="11191165" cy="5332126"/>
        </p:xfrm>
        <a:graphic>
          <a:graphicData uri="http://schemas.openxmlformats.org/drawingml/2006/table">
            <a:tbl>
              <a:tblPr firstRow="1" bandRow="1">
                <a:tableStyleId>{5C22544A-7EE6-4342-B048-85BDC9FD1C3A}</a:tableStyleId>
              </a:tblPr>
              <a:tblGrid>
                <a:gridCol w="2326432">
                  <a:extLst>
                    <a:ext uri="{9D8B030D-6E8A-4147-A177-3AD203B41FA5}">
                      <a16:colId xmlns:a16="http://schemas.microsoft.com/office/drawing/2014/main" val="3883873857"/>
                    </a:ext>
                  </a:extLst>
                </a:gridCol>
                <a:gridCol w="8864733">
                  <a:extLst>
                    <a:ext uri="{9D8B030D-6E8A-4147-A177-3AD203B41FA5}">
                      <a16:colId xmlns:a16="http://schemas.microsoft.com/office/drawing/2014/main" val="2832724280"/>
                    </a:ext>
                  </a:extLst>
                </a:gridCol>
              </a:tblGrid>
              <a:tr h="526459">
                <a:tc>
                  <a:txBody>
                    <a:bodyPr/>
                    <a:lstStyle/>
                    <a:p>
                      <a:r>
                        <a:rPr lang="fr-CA" sz="1800" b="1" baseline="0" noProof="0" dirty="0">
                          <a:solidFill>
                            <a:schemeClr val="tx1"/>
                          </a:solidFill>
                          <a:latin typeface="+mj-lt"/>
                        </a:rPr>
                        <a:t>Couche architecturelle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CA" b="1" noProof="0" dirty="0">
                          <a:solidFill>
                            <a:schemeClr val="tx1"/>
                          </a:solidFill>
                          <a:latin typeface="+mj-lt"/>
                        </a:rPr>
                        <a:t>Les éléments clé et les problèmes pour chaque couche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74868543"/>
                  </a:ext>
                </a:extLst>
              </a:tr>
              <a:tr h="1184533">
                <a:tc>
                  <a:txBody>
                    <a:bodyPr/>
                    <a:lstStyle/>
                    <a:p>
                      <a:r>
                        <a:rPr lang="fr-CA" sz="1800" noProof="0" dirty="0">
                          <a:solidFill>
                            <a:schemeClr val="tx1"/>
                          </a:solidFill>
                        </a:rPr>
                        <a:t>Opérationnelle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CA" sz="1500" noProof="0" dirty="0">
                          <a:solidFill>
                            <a:schemeClr val="tx1"/>
                          </a:solidFill>
                        </a:rPr>
                        <a:t>Réduction de l'efficacité de l'entreprise et mauvaise expérience de l'utilisateur en raison de l'intégration et de la maintenance de plusieurs solutions. Nécessité de permettre la gestion hors réseau, hors VPN, des informations pour soutenir le personnel qui travaille sur le terrain - aux frontières, sur les sites industriels pour les inspections, etc.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14286084"/>
                  </a:ext>
                </a:extLst>
              </a:tr>
              <a:tr h="860016">
                <a:tc>
                  <a:txBody>
                    <a:bodyPr/>
                    <a:lstStyle/>
                    <a:p>
                      <a:r>
                        <a:rPr lang="fr-CA" sz="1800" noProof="0" dirty="0">
                          <a:solidFill>
                            <a:schemeClr val="tx1"/>
                          </a:solidFill>
                        </a:rPr>
                        <a:t>Information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CA" sz="1500" noProof="0">
                          <a:solidFill>
                            <a:schemeClr val="tx1"/>
                          </a:solidFill>
                        </a:rPr>
                        <a:t>La duplication et le transit des informations et des données à travers les multiples solutions - avec les risques de conformité et de productivité associés.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69415834"/>
                  </a:ext>
                </a:extLst>
              </a:tr>
              <a:tr h="950551">
                <a:tc>
                  <a:txBody>
                    <a:bodyPr/>
                    <a:lstStyle/>
                    <a:p>
                      <a:r>
                        <a:rPr lang="fr-CA" sz="1800" noProof="0" dirty="0">
                          <a:solidFill>
                            <a:schemeClr val="tx1"/>
                          </a:solidFill>
                        </a:rPr>
                        <a:t>Application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CA" sz="1500" noProof="0">
                          <a:solidFill>
                            <a:schemeClr val="tx1"/>
                          </a:solidFill>
                        </a:rPr>
                        <a:t>La prolifération des applications de GED - augmentant les coûts de licence, les exigences d'interopérabilité et la maintenance manuelle.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69713149"/>
                  </a:ext>
                </a:extLst>
              </a:tr>
              <a:tr h="860016">
                <a:tc>
                  <a:txBody>
                    <a:bodyPr/>
                    <a:lstStyle/>
                    <a:p>
                      <a:r>
                        <a:rPr lang="fr-CA" sz="1800" noProof="0" dirty="0">
                          <a:solidFill>
                            <a:schemeClr val="tx1"/>
                          </a:solidFill>
                        </a:rPr>
                        <a:t>Technologie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CA" sz="1500" baseline="0" noProof="0">
                          <a:solidFill>
                            <a:schemeClr val="tx1"/>
                          </a:solidFill>
                        </a:rPr>
                        <a:t>Maintenir et soutenir de multiples plateformes technologiques (GCdocs, lecteurs partagés ; SGDDI, SGED, prolifération de OneDrive).</a:t>
                      </a:r>
                      <a:endParaRPr lang="fr-CA" sz="1500" noProof="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96833783"/>
                  </a:ext>
                </a:extLst>
              </a:tr>
              <a:tr h="950551">
                <a:tc>
                  <a:txBody>
                    <a:bodyPr/>
                    <a:lstStyle/>
                    <a:p>
                      <a:r>
                        <a:rPr lang="fr-CA" sz="1800" noProof="0" dirty="0">
                          <a:solidFill>
                            <a:schemeClr val="tx1"/>
                          </a:solidFill>
                        </a:rPr>
                        <a:t>Sécurité</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CA" sz="1500" noProof="0" dirty="0">
                          <a:solidFill>
                            <a:schemeClr val="tx1"/>
                          </a:solidFill>
                        </a:rPr>
                        <a:t>L'administration, la gestion des autorisations, les contrôles d'accès et le suivi sont tous rendus plus complexes par la multiplicité des plateformes, des processus, des outils et des pools de ressources.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72216426"/>
                  </a:ext>
                </a:extLst>
              </a:tr>
            </a:tbl>
          </a:graphicData>
        </a:graphic>
      </p:graphicFrame>
      <p:sp>
        <p:nvSpPr>
          <p:cNvPr id="3" name="Rectangle 2">
            <a:extLst>
              <a:ext uri="{FF2B5EF4-FFF2-40B4-BE49-F238E27FC236}">
                <a16:creationId xmlns:a16="http://schemas.microsoft.com/office/drawing/2014/main" id="{A272A199-41CC-29CC-AB36-AAE978F85E67}"/>
              </a:ext>
            </a:extLst>
          </p:cNvPr>
          <p:cNvSpPr/>
          <p:nvPr/>
        </p:nvSpPr>
        <p:spPr>
          <a:xfrm rot="19236687">
            <a:off x="3304923" y="2267446"/>
            <a:ext cx="5184576" cy="1569660"/>
          </a:xfrm>
          <a:prstGeom prst="rect">
            <a:avLst/>
          </a:prstGeom>
          <a:noFill/>
          <a:effectLst>
            <a:outerShdw blurRad="50800" dist="50800" dir="5400000" algn="ctr" rotWithShape="0">
              <a:srgbClr val="000000"/>
            </a:outerShdw>
          </a:effectLst>
        </p:spPr>
        <p:txBody>
          <a:bodyPr wrap="square" lIns="91440" tIns="45720" rIns="91440" bIns="45720">
            <a:spAutoFit/>
          </a:bodyPr>
          <a:lstStyle/>
          <a:p>
            <a:pPr algn="ctr"/>
            <a:r>
              <a:rPr lang="fr-CA" sz="9600" b="1" cap="none" spc="0" dirty="0">
                <a:ln w="9525">
                  <a:solidFill>
                    <a:schemeClr val="bg1"/>
                  </a:solidFill>
                  <a:prstDash val="solid"/>
                </a:ln>
                <a:solidFill>
                  <a:schemeClr val="accent5">
                    <a:alpha val="10000"/>
                  </a:schemeClr>
                </a:solidFill>
                <a:effectLst>
                  <a:outerShdw blurRad="12700" dist="38100" dir="2700000" algn="tl" rotWithShape="0">
                    <a:schemeClr val="accent5">
                      <a:lumMod val="60000"/>
                      <a:lumOff val="40000"/>
                      <a:alpha val="50000"/>
                    </a:schemeClr>
                  </a:outerShdw>
                </a:effectLst>
              </a:rPr>
              <a:t>Exemple</a:t>
            </a:r>
          </a:p>
        </p:txBody>
      </p:sp>
      <p:sp>
        <p:nvSpPr>
          <p:cNvPr id="5" name="Slide Number Placeholder 4">
            <a:extLst>
              <a:ext uri="{FF2B5EF4-FFF2-40B4-BE49-F238E27FC236}">
                <a16:creationId xmlns:a16="http://schemas.microsoft.com/office/drawing/2014/main" id="{D3E9ADD3-AD7D-1234-9798-A55F9E3B2D72}"/>
              </a:ext>
            </a:extLst>
          </p:cNvPr>
          <p:cNvSpPr>
            <a:spLocks noGrp="1"/>
          </p:cNvSpPr>
          <p:nvPr>
            <p:ph type="sldNum" sz="quarter" idx="12"/>
          </p:nvPr>
        </p:nvSpPr>
        <p:spPr/>
        <p:txBody>
          <a:bodyPr/>
          <a:lstStyle/>
          <a:p>
            <a:fld id="{32D4B517-E49B-41B6-9DBC-23634E0F1CDC}" type="slidenum">
              <a:rPr lang="en-CA" smtClean="0"/>
              <a:pPr/>
              <a:t>6</a:t>
            </a:fld>
            <a:endParaRPr lang="en-CA" dirty="0"/>
          </a:p>
        </p:txBody>
      </p:sp>
    </p:spTree>
    <p:extLst>
      <p:ext uri="{BB962C8B-B14F-4D97-AF65-F5344CB8AC3E}">
        <p14:creationId xmlns:p14="http://schemas.microsoft.com/office/powerpoint/2010/main" val="16831508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38062"/>
            <a:ext cx="6765129" cy="698650"/>
          </a:xfrm>
        </p:spPr>
        <p:txBody>
          <a:bodyPr/>
          <a:lstStyle/>
          <a:p>
            <a:r>
              <a:rPr lang="fr-CA" dirty="0"/>
              <a:t>Diagramme de l’architecture de l’état actuel</a:t>
            </a:r>
          </a:p>
        </p:txBody>
      </p:sp>
      <p:sp>
        <p:nvSpPr>
          <p:cNvPr id="3" name="Slide Number Placeholder 2">
            <a:extLst>
              <a:ext uri="{FF2B5EF4-FFF2-40B4-BE49-F238E27FC236}">
                <a16:creationId xmlns:a16="http://schemas.microsoft.com/office/drawing/2014/main" id="{EF1F21FC-D50F-85F4-5E21-9A255E5D14D1}"/>
              </a:ext>
            </a:extLst>
          </p:cNvPr>
          <p:cNvSpPr>
            <a:spLocks noGrp="1"/>
          </p:cNvSpPr>
          <p:nvPr>
            <p:ph type="sldNum" sz="quarter" idx="12"/>
          </p:nvPr>
        </p:nvSpPr>
        <p:spPr/>
        <p:txBody>
          <a:bodyPr/>
          <a:lstStyle/>
          <a:p>
            <a:fld id="{32D4B517-E49B-41B6-9DBC-23634E0F1CDC}" type="slidenum">
              <a:rPr lang="en-CA" smtClean="0"/>
              <a:pPr/>
              <a:t>7</a:t>
            </a:fld>
            <a:endParaRPr lang="en-CA" dirty="0"/>
          </a:p>
        </p:txBody>
      </p:sp>
      <p:pic>
        <p:nvPicPr>
          <p:cNvPr id="11" name="Picture 10">
            <a:extLst>
              <a:ext uri="{FF2B5EF4-FFF2-40B4-BE49-F238E27FC236}">
                <a16:creationId xmlns:a16="http://schemas.microsoft.com/office/drawing/2014/main" id="{9C0FF34C-5BDB-1DD6-0AC0-4261E3BCFFDA}"/>
              </a:ext>
            </a:extLst>
          </p:cNvPr>
          <p:cNvPicPr>
            <a:picLocks noChangeAspect="1"/>
          </p:cNvPicPr>
          <p:nvPr/>
        </p:nvPicPr>
        <p:blipFill>
          <a:blip r:embed="rId3"/>
          <a:stretch>
            <a:fillRect/>
          </a:stretch>
        </p:blipFill>
        <p:spPr>
          <a:xfrm>
            <a:off x="1584569" y="1074472"/>
            <a:ext cx="9022862" cy="5486876"/>
          </a:xfrm>
          <a:prstGeom prst="rect">
            <a:avLst/>
          </a:prstGeom>
        </p:spPr>
      </p:pic>
      <p:sp>
        <p:nvSpPr>
          <p:cNvPr id="12" name="Rectangle 11">
            <a:extLst>
              <a:ext uri="{FF2B5EF4-FFF2-40B4-BE49-F238E27FC236}">
                <a16:creationId xmlns:a16="http://schemas.microsoft.com/office/drawing/2014/main" id="{F0B685C2-CE94-F261-BF42-4F59071ECFFB}"/>
              </a:ext>
            </a:extLst>
          </p:cNvPr>
          <p:cNvSpPr/>
          <p:nvPr/>
        </p:nvSpPr>
        <p:spPr>
          <a:xfrm rot="19236687">
            <a:off x="3304923" y="2267446"/>
            <a:ext cx="5184576" cy="1569660"/>
          </a:xfrm>
          <a:prstGeom prst="rect">
            <a:avLst/>
          </a:prstGeom>
          <a:noFill/>
          <a:effectLst>
            <a:outerShdw blurRad="50800" dist="50800" dir="5400000" algn="ctr" rotWithShape="0">
              <a:srgbClr val="000000"/>
            </a:outerShdw>
          </a:effectLst>
        </p:spPr>
        <p:txBody>
          <a:bodyPr wrap="square" lIns="91440" tIns="45720" rIns="91440" bIns="45720">
            <a:spAutoFit/>
          </a:bodyPr>
          <a:lstStyle/>
          <a:p>
            <a:pPr algn="ctr"/>
            <a:r>
              <a:rPr lang="fr-CA" sz="9600" b="1" cap="none" spc="0" dirty="0">
                <a:ln w="9525">
                  <a:solidFill>
                    <a:schemeClr val="bg1"/>
                  </a:solidFill>
                  <a:prstDash val="solid"/>
                </a:ln>
                <a:solidFill>
                  <a:schemeClr val="accent5">
                    <a:alpha val="10000"/>
                  </a:schemeClr>
                </a:solidFill>
                <a:effectLst>
                  <a:outerShdw blurRad="12700" dist="38100" dir="2700000" algn="tl" rotWithShape="0">
                    <a:schemeClr val="accent5">
                      <a:lumMod val="60000"/>
                      <a:lumOff val="40000"/>
                      <a:alpha val="50000"/>
                    </a:schemeClr>
                  </a:outerShdw>
                </a:effectLst>
              </a:rPr>
              <a:t>Exemple</a:t>
            </a:r>
          </a:p>
        </p:txBody>
      </p:sp>
    </p:spTree>
    <p:extLst>
      <p:ext uri="{BB962C8B-B14F-4D97-AF65-F5344CB8AC3E}">
        <p14:creationId xmlns:p14="http://schemas.microsoft.com/office/powerpoint/2010/main" val="10803393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97643"/>
            <a:ext cx="6250896" cy="698650"/>
          </a:xfrm>
        </p:spPr>
        <p:txBody>
          <a:bodyPr/>
          <a:lstStyle/>
          <a:p>
            <a:r>
              <a:rPr lang="fr-CA" dirty="0"/>
              <a:t>Diagramme de l’architecture de l’état cible</a:t>
            </a:r>
          </a:p>
        </p:txBody>
      </p:sp>
      <p:sp>
        <p:nvSpPr>
          <p:cNvPr id="3" name="Slide Number Placeholder 2">
            <a:extLst>
              <a:ext uri="{FF2B5EF4-FFF2-40B4-BE49-F238E27FC236}">
                <a16:creationId xmlns:a16="http://schemas.microsoft.com/office/drawing/2014/main" id="{96833730-C9B0-C52D-D7E7-B01F425024F3}"/>
              </a:ext>
            </a:extLst>
          </p:cNvPr>
          <p:cNvSpPr>
            <a:spLocks noGrp="1"/>
          </p:cNvSpPr>
          <p:nvPr>
            <p:ph type="sldNum" sz="quarter" idx="12"/>
          </p:nvPr>
        </p:nvSpPr>
        <p:spPr/>
        <p:txBody>
          <a:bodyPr/>
          <a:lstStyle/>
          <a:p>
            <a:fld id="{32D4B517-E49B-41B6-9DBC-23634E0F1CDC}" type="slidenum">
              <a:rPr lang="en-CA" smtClean="0"/>
              <a:pPr/>
              <a:t>8</a:t>
            </a:fld>
            <a:endParaRPr lang="en-CA" dirty="0"/>
          </a:p>
        </p:txBody>
      </p:sp>
      <p:pic>
        <p:nvPicPr>
          <p:cNvPr id="9" name="Picture 8">
            <a:extLst>
              <a:ext uri="{FF2B5EF4-FFF2-40B4-BE49-F238E27FC236}">
                <a16:creationId xmlns:a16="http://schemas.microsoft.com/office/drawing/2014/main" id="{9106411B-8F9C-3241-84DC-EEF6A20F64F7}"/>
              </a:ext>
            </a:extLst>
          </p:cNvPr>
          <p:cNvPicPr>
            <a:picLocks noChangeAspect="1"/>
          </p:cNvPicPr>
          <p:nvPr/>
        </p:nvPicPr>
        <p:blipFill>
          <a:blip r:embed="rId3"/>
          <a:stretch>
            <a:fillRect/>
          </a:stretch>
        </p:blipFill>
        <p:spPr>
          <a:xfrm>
            <a:off x="1688210" y="1038468"/>
            <a:ext cx="8815580" cy="5486876"/>
          </a:xfrm>
          <a:prstGeom prst="rect">
            <a:avLst/>
          </a:prstGeom>
        </p:spPr>
      </p:pic>
      <p:sp>
        <p:nvSpPr>
          <p:cNvPr id="10" name="Rectangle 9">
            <a:extLst>
              <a:ext uri="{FF2B5EF4-FFF2-40B4-BE49-F238E27FC236}">
                <a16:creationId xmlns:a16="http://schemas.microsoft.com/office/drawing/2014/main" id="{6DC49F88-6A89-2E15-22E8-1311D807FBCA}"/>
              </a:ext>
            </a:extLst>
          </p:cNvPr>
          <p:cNvSpPr/>
          <p:nvPr/>
        </p:nvSpPr>
        <p:spPr>
          <a:xfrm rot="19236687">
            <a:off x="3304923" y="2267446"/>
            <a:ext cx="5184576" cy="1569660"/>
          </a:xfrm>
          <a:prstGeom prst="rect">
            <a:avLst/>
          </a:prstGeom>
          <a:noFill/>
          <a:effectLst>
            <a:outerShdw blurRad="50800" dist="50800" dir="5400000" algn="ctr" rotWithShape="0">
              <a:srgbClr val="000000"/>
            </a:outerShdw>
          </a:effectLst>
        </p:spPr>
        <p:txBody>
          <a:bodyPr wrap="square" lIns="91440" tIns="45720" rIns="91440" bIns="45720">
            <a:spAutoFit/>
          </a:bodyPr>
          <a:lstStyle/>
          <a:p>
            <a:pPr algn="ctr"/>
            <a:r>
              <a:rPr lang="fr-CA" sz="9600" b="1" cap="none" spc="0" dirty="0">
                <a:ln w="9525">
                  <a:solidFill>
                    <a:schemeClr val="bg1"/>
                  </a:solidFill>
                  <a:prstDash val="solid"/>
                </a:ln>
                <a:solidFill>
                  <a:schemeClr val="accent5">
                    <a:alpha val="10000"/>
                  </a:schemeClr>
                </a:solidFill>
                <a:effectLst>
                  <a:outerShdw blurRad="12700" dist="38100" dir="2700000" algn="tl" rotWithShape="0">
                    <a:schemeClr val="accent5">
                      <a:lumMod val="60000"/>
                      <a:lumOff val="40000"/>
                      <a:alpha val="50000"/>
                    </a:schemeClr>
                  </a:outerShdw>
                </a:effectLst>
              </a:rPr>
              <a:t>Exemple</a:t>
            </a:r>
          </a:p>
        </p:txBody>
      </p:sp>
    </p:spTree>
    <p:extLst>
      <p:ext uri="{BB962C8B-B14F-4D97-AF65-F5344CB8AC3E}">
        <p14:creationId xmlns:p14="http://schemas.microsoft.com/office/powerpoint/2010/main" val="11476002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75"/>
            <a:ext cx="7200800" cy="878670"/>
          </a:xfrm>
        </p:spPr>
        <p:txBody>
          <a:bodyPr/>
          <a:lstStyle/>
          <a:p>
            <a:r>
              <a:rPr lang="fr-CA" dirty="0"/>
              <a:t>Architecture de l’état cible – résumé des solutions</a:t>
            </a:r>
          </a:p>
        </p:txBody>
      </p:sp>
      <p:graphicFrame>
        <p:nvGraphicFramePr>
          <p:cNvPr id="6" name="Content Placeholder 5">
            <a:extLst>
              <a:ext uri="{FF2B5EF4-FFF2-40B4-BE49-F238E27FC236}">
                <a16:creationId xmlns:a16="http://schemas.microsoft.com/office/drawing/2014/main" id="{BA917DFF-499B-F5BE-7980-424C0A242429}"/>
              </a:ext>
            </a:extLst>
          </p:cNvPr>
          <p:cNvGraphicFramePr>
            <a:graphicFrameLocks noGrp="1"/>
          </p:cNvGraphicFramePr>
          <p:nvPr>
            <p:ph idx="10"/>
            <p:extLst>
              <p:ext uri="{D42A27DB-BD31-4B8C-83A1-F6EECF244321}">
                <p14:modId xmlns:p14="http://schemas.microsoft.com/office/powerpoint/2010/main" val="3002327708"/>
              </p:ext>
            </p:extLst>
          </p:nvPr>
        </p:nvGraphicFramePr>
        <p:xfrm>
          <a:off x="457200" y="1125538"/>
          <a:ext cx="11125200" cy="5183783"/>
        </p:xfrm>
        <a:graphic>
          <a:graphicData uri="http://schemas.openxmlformats.org/drawingml/2006/table">
            <a:tbl>
              <a:tblPr firstRow="1" bandRow="1">
                <a:tableStyleId>{5C22544A-7EE6-4342-B048-85BDC9FD1C3A}</a:tableStyleId>
              </a:tblPr>
              <a:tblGrid>
                <a:gridCol w="2326432">
                  <a:extLst>
                    <a:ext uri="{9D8B030D-6E8A-4147-A177-3AD203B41FA5}">
                      <a16:colId xmlns:a16="http://schemas.microsoft.com/office/drawing/2014/main" val="814446317"/>
                    </a:ext>
                  </a:extLst>
                </a:gridCol>
                <a:gridCol w="8798768">
                  <a:extLst>
                    <a:ext uri="{9D8B030D-6E8A-4147-A177-3AD203B41FA5}">
                      <a16:colId xmlns:a16="http://schemas.microsoft.com/office/drawing/2014/main" val="3020671031"/>
                    </a:ext>
                  </a:extLst>
                </a:gridCol>
              </a:tblGrid>
              <a:tr h="371180">
                <a:tc>
                  <a:txBody>
                    <a:bodyPr/>
                    <a:lstStyle/>
                    <a:p>
                      <a:r>
                        <a:rPr lang="fr-CA" sz="1800" b="1" baseline="0" noProof="0" dirty="0">
                          <a:solidFill>
                            <a:schemeClr val="tx1"/>
                          </a:solidFill>
                          <a:latin typeface="+mj-lt"/>
                        </a:rPr>
                        <a:t>Couche architecturelle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CA" b="1" noProof="0" dirty="0">
                          <a:solidFill>
                            <a:schemeClr val="tx1"/>
                          </a:solidFill>
                          <a:latin typeface="+mj-lt"/>
                        </a:rPr>
                        <a:t>Les éléments clé et les problèmes pour chaque couche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04307680"/>
                  </a:ext>
                </a:extLst>
              </a:tr>
              <a:tr h="1168995">
                <a:tc>
                  <a:txBody>
                    <a:bodyPr/>
                    <a:lstStyle/>
                    <a:p>
                      <a:r>
                        <a:rPr lang="fr-CA" sz="1800" noProof="0" dirty="0">
                          <a:solidFill>
                            <a:schemeClr val="tx1"/>
                          </a:solidFill>
                        </a:rPr>
                        <a:t>Opérationnelle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CA" sz="1600" noProof="0" dirty="0">
                          <a:solidFill>
                            <a:schemeClr val="tx1"/>
                          </a:solidFill>
                        </a:rPr>
                        <a:t>Amélioration de l'expérience utilisateur</a:t>
                      </a:r>
                    </a:p>
                    <a:p>
                      <a:r>
                        <a:rPr lang="fr-CA" sz="1600" noProof="0" dirty="0">
                          <a:solidFill>
                            <a:schemeClr val="tx1"/>
                          </a:solidFill>
                        </a:rPr>
                        <a:t>Réduction du coût de propriété</a:t>
                      </a:r>
                    </a:p>
                    <a:p>
                      <a:r>
                        <a:rPr lang="fr-CA" sz="1600" noProof="0" dirty="0">
                          <a:solidFill>
                            <a:schemeClr val="tx1"/>
                          </a:solidFill>
                        </a:rPr>
                        <a:t>Alignement sur la politique du SCT</a:t>
                      </a:r>
                    </a:p>
                    <a:p>
                      <a:r>
                        <a:rPr lang="fr-CA" sz="1600" noProof="0" dirty="0">
                          <a:solidFill>
                            <a:schemeClr val="tx1"/>
                          </a:solidFill>
                        </a:rPr>
                        <a:t>Position juridique pour répondre aux obligations de tenue de documents</a:t>
                      </a:r>
                      <a:endParaRPr lang="fr-CA" sz="1600" noProof="0" dirty="0">
                        <a:solidFill>
                          <a:schemeClr val="tx1"/>
                        </a:solidFill>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9335857"/>
                  </a:ext>
                </a:extLst>
              </a:tr>
              <a:tr h="910902">
                <a:tc>
                  <a:txBody>
                    <a:bodyPr/>
                    <a:lstStyle/>
                    <a:p>
                      <a:r>
                        <a:rPr lang="fr-CA" sz="1800" noProof="0" dirty="0">
                          <a:solidFill>
                            <a:schemeClr val="tx1"/>
                          </a:solidFill>
                        </a:rPr>
                        <a:t>Information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buFont typeface="Arial" panose="020B0604020202020204" pitchFamily="34" charset="0"/>
                        <a:buNone/>
                      </a:pPr>
                      <a:r>
                        <a:rPr lang="fr-CA" sz="1600" noProof="0" dirty="0">
                          <a:solidFill>
                            <a:schemeClr val="tx1"/>
                          </a:solidFill>
                          <a:ea typeface="+mn-ea"/>
                        </a:rPr>
                        <a:t>Gestion centralisée des actifs informationnels de SC et de l'ASPC avec des pratiques IA issues des instances précédentes de la GED et de la nouvelle </a:t>
                      </a:r>
                      <a:r>
                        <a:rPr lang="fr-CA" sz="1600" noProof="0" dirty="0" err="1">
                          <a:solidFill>
                            <a:schemeClr val="tx1"/>
                          </a:solidFill>
                          <a:ea typeface="+mn-ea"/>
                        </a:rPr>
                        <a:t>SStMI</a:t>
                      </a:r>
                      <a:r>
                        <a:rPr lang="fr-CA" sz="1600" noProof="0" dirty="0">
                          <a:solidFill>
                            <a:schemeClr val="tx1"/>
                          </a:solidFill>
                          <a:ea typeface="+mn-ea"/>
                        </a:rPr>
                        <a:t>. Activation de l'activité par un accès hors réseau/</a:t>
                      </a:r>
                      <a:r>
                        <a:rPr lang="fr-CA" sz="1600" noProof="0" dirty="0" err="1">
                          <a:solidFill>
                            <a:schemeClr val="tx1"/>
                          </a:solidFill>
                          <a:ea typeface="+mn-ea"/>
                        </a:rPr>
                        <a:t>vpn</a:t>
                      </a:r>
                      <a:r>
                        <a:rPr lang="fr-CA" sz="1600" noProof="0" dirty="0">
                          <a:solidFill>
                            <a:schemeClr val="tx1"/>
                          </a:solidFill>
                          <a:ea typeface="+mn-ea"/>
                        </a:rPr>
                        <a:t> à l'information.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24668245"/>
                  </a:ext>
                </a:extLst>
              </a:tr>
              <a:tr h="910902">
                <a:tc>
                  <a:txBody>
                    <a:bodyPr/>
                    <a:lstStyle/>
                    <a:p>
                      <a:r>
                        <a:rPr lang="fr-CA" sz="1800" noProof="0" dirty="0">
                          <a:solidFill>
                            <a:schemeClr val="tx1"/>
                          </a:solidFill>
                        </a:rPr>
                        <a:t>Application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CA" sz="1600" noProof="0" dirty="0">
                          <a:solidFill>
                            <a:schemeClr val="tx1"/>
                          </a:solidFill>
                          <a:ea typeface="+mn-ea"/>
                        </a:rPr>
                        <a:t>Économies de coûts liées à la réduction du nombre de référentiels d'entreprise existants</a:t>
                      </a:r>
                      <a:endParaRPr lang="fr-CA" sz="1600" noProof="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220580"/>
                  </a:ext>
                </a:extLst>
              </a:tr>
              <a:tr h="910902">
                <a:tc>
                  <a:txBody>
                    <a:bodyPr/>
                    <a:lstStyle/>
                    <a:p>
                      <a:r>
                        <a:rPr lang="fr-CA" sz="1800" noProof="0" dirty="0">
                          <a:solidFill>
                            <a:schemeClr val="tx1"/>
                          </a:solidFill>
                        </a:rPr>
                        <a:t>Technologie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CA" sz="1600" noProof="0" dirty="0">
                          <a:solidFill>
                            <a:schemeClr val="tx1"/>
                          </a:solidFill>
                        </a:rPr>
                        <a:t>Plate-forme technologique unique basée sur le Cloud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85237341"/>
                  </a:ext>
                </a:extLst>
              </a:tr>
              <a:tr h="910902">
                <a:tc>
                  <a:txBody>
                    <a:bodyPr/>
                    <a:lstStyle/>
                    <a:p>
                      <a:r>
                        <a:rPr lang="fr-CA" sz="1800" noProof="0" dirty="0">
                          <a:solidFill>
                            <a:schemeClr val="tx1"/>
                          </a:solidFill>
                        </a:rPr>
                        <a:t>Sécurité</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CA" sz="1600" baseline="0" noProof="0" dirty="0">
                          <a:solidFill>
                            <a:schemeClr val="tx1"/>
                          </a:solidFill>
                        </a:rPr>
                        <a:t>Utilisation de solutions approuvées et des fonctions de sécurité et de la GIJIA M365</a:t>
                      </a:r>
                      <a:endParaRPr lang="fr-CA" sz="1600" noProof="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49076862"/>
                  </a:ext>
                </a:extLst>
              </a:tr>
            </a:tbl>
          </a:graphicData>
        </a:graphic>
      </p:graphicFrame>
      <p:sp>
        <p:nvSpPr>
          <p:cNvPr id="3" name="Rectangle 2">
            <a:extLst>
              <a:ext uri="{FF2B5EF4-FFF2-40B4-BE49-F238E27FC236}">
                <a16:creationId xmlns:a16="http://schemas.microsoft.com/office/drawing/2014/main" id="{08708CEB-0F58-F4F0-7949-F3F90E0767B0}"/>
              </a:ext>
            </a:extLst>
          </p:cNvPr>
          <p:cNvSpPr/>
          <p:nvPr/>
        </p:nvSpPr>
        <p:spPr>
          <a:xfrm rot="19236687">
            <a:off x="3304923" y="2267446"/>
            <a:ext cx="5184576" cy="1569660"/>
          </a:xfrm>
          <a:prstGeom prst="rect">
            <a:avLst/>
          </a:prstGeom>
          <a:noFill/>
          <a:effectLst>
            <a:outerShdw blurRad="50800" dist="50800" dir="5400000" algn="ctr" rotWithShape="0">
              <a:srgbClr val="000000"/>
            </a:outerShdw>
          </a:effectLst>
        </p:spPr>
        <p:txBody>
          <a:bodyPr wrap="square" lIns="91440" tIns="45720" rIns="91440" bIns="45720">
            <a:spAutoFit/>
          </a:bodyPr>
          <a:lstStyle/>
          <a:p>
            <a:pPr algn="ctr"/>
            <a:r>
              <a:rPr lang="fr-CA" sz="9600" b="1" cap="none" spc="0" dirty="0">
                <a:ln w="9525">
                  <a:solidFill>
                    <a:schemeClr val="bg1"/>
                  </a:solidFill>
                  <a:prstDash val="solid"/>
                </a:ln>
                <a:solidFill>
                  <a:schemeClr val="accent5">
                    <a:alpha val="10000"/>
                  </a:schemeClr>
                </a:solidFill>
                <a:effectLst>
                  <a:outerShdw blurRad="12700" dist="38100" dir="2700000" algn="tl" rotWithShape="0">
                    <a:schemeClr val="accent5">
                      <a:lumMod val="60000"/>
                      <a:lumOff val="40000"/>
                      <a:alpha val="50000"/>
                    </a:schemeClr>
                  </a:outerShdw>
                </a:effectLst>
              </a:rPr>
              <a:t>Exemple</a:t>
            </a:r>
          </a:p>
        </p:txBody>
      </p:sp>
      <p:sp>
        <p:nvSpPr>
          <p:cNvPr id="5" name="Slide Number Placeholder 4">
            <a:extLst>
              <a:ext uri="{FF2B5EF4-FFF2-40B4-BE49-F238E27FC236}">
                <a16:creationId xmlns:a16="http://schemas.microsoft.com/office/drawing/2014/main" id="{805C8C0A-240C-F2BB-4F2C-9607C12E228D}"/>
              </a:ext>
            </a:extLst>
          </p:cNvPr>
          <p:cNvSpPr>
            <a:spLocks noGrp="1"/>
          </p:cNvSpPr>
          <p:nvPr>
            <p:ph type="sldNum" sz="quarter" idx="12"/>
          </p:nvPr>
        </p:nvSpPr>
        <p:spPr/>
        <p:txBody>
          <a:bodyPr/>
          <a:lstStyle/>
          <a:p>
            <a:fld id="{32D4B517-E49B-41B6-9DBC-23634E0F1CDC}" type="slidenum">
              <a:rPr lang="en-CA" smtClean="0"/>
              <a:pPr/>
              <a:t>9</a:t>
            </a:fld>
            <a:endParaRPr lang="en-CA" dirty="0"/>
          </a:p>
        </p:txBody>
      </p:sp>
    </p:spTree>
    <p:extLst>
      <p:ext uri="{BB962C8B-B14F-4D97-AF65-F5344CB8AC3E}">
        <p14:creationId xmlns:p14="http://schemas.microsoft.com/office/powerpoint/2010/main" val="9641676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ENGAGE" val="{&quot;SavedSwatch&quot;:&quot;-16756366|-13593164|-13155766|-3334100|-3351552|Treasury Board&quot;,&quot;Id&quot;:&quot;6387bc0e3645422034fc2fca&quot;,&quot;SmartGridHorizontal&quot;:0,&quot;LinkedExcelSources&quot;:{},&quot;LinkedProjectSources&quot;:{},&quot;FlowConfig&quot;:{&quot;Canvas&quot;:{&quot;Slide&quot;:1,&quot;Width&quot;:1920,&quot;Height&quot;:1440},&quot;Timeline&quot;:{&quot;Actions&quot;:[]}},&quot;LinkedSlideMergeSources&quot;:{},&quot;LinkedSharePointSlideMergeSources&quot;:{}}"/>
</p:tagLst>
</file>

<file path=ppt/tags/tag10.xml><?xml version="1.0" encoding="utf-8"?>
<p:tagLst xmlns:a="http://schemas.openxmlformats.org/drawingml/2006/main" xmlns:r="http://schemas.openxmlformats.org/officeDocument/2006/relationships" xmlns:p="http://schemas.openxmlformats.org/presentationml/2006/main">
  <p:tag name="E_IMGDECORATIVE" val="1"/>
</p:tagLst>
</file>

<file path=ppt/tags/tag11.xml><?xml version="1.0" encoding="utf-8"?>
<p:tagLst xmlns:a="http://schemas.openxmlformats.org/drawingml/2006/main" xmlns:r="http://schemas.openxmlformats.org/officeDocument/2006/relationships" xmlns:p="http://schemas.openxmlformats.org/presentationml/2006/main">
  <p:tag name="E_IMGDECORATIVE" val="1"/>
</p:tagLst>
</file>

<file path=ppt/tags/tag12.xml><?xml version="1.0" encoding="utf-8"?>
<p:tagLst xmlns:a="http://schemas.openxmlformats.org/drawingml/2006/main" xmlns:r="http://schemas.openxmlformats.org/officeDocument/2006/relationships" xmlns:p="http://schemas.openxmlformats.org/presentationml/2006/main">
  <p:tag name="E_IMGDECORATIVE" val="1"/>
</p:tagLst>
</file>

<file path=ppt/tags/tag13.xml><?xml version="1.0" encoding="utf-8"?>
<p:tagLst xmlns:a="http://schemas.openxmlformats.org/drawingml/2006/main" xmlns:r="http://schemas.openxmlformats.org/officeDocument/2006/relationships" xmlns:p="http://schemas.openxmlformats.org/presentationml/2006/main">
  <p:tag name="E_IMGDECORATIVE" val="1"/>
</p:tagLst>
</file>

<file path=ppt/tags/tag14.xml><?xml version="1.0" encoding="utf-8"?>
<p:tagLst xmlns:a="http://schemas.openxmlformats.org/drawingml/2006/main" xmlns:r="http://schemas.openxmlformats.org/officeDocument/2006/relationships" xmlns:p="http://schemas.openxmlformats.org/presentationml/2006/main">
  <p:tag name="E_IMGDECORATIVE" val="1"/>
</p:tagLst>
</file>

<file path=ppt/tags/tag15.xml><?xml version="1.0" encoding="utf-8"?>
<p:tagLst xmlns:a="http://schemas.openxmlformats.org/drawingml/2006/main" xmlns:r="http://schemas.openxmlformats.org/officeDocument/2006/relationships" xmlns:p="http://schemas.openxmlformats.org/presentationml/2006/main">
  <p:tag name="NUM" val="1"/>
</p:tagLst>
</file>

<file path=ppt/tags/tag16.xml><?xml version="1.0" encoding="utf-8"?>
<p:tagLst xmlns:a="http://schemas.openxmlformats.org/drawingml/2006/main" xmlns:r="http://schemas.openxmlformats.org/officeDocument/2006/relationships" xmlns:p="http://schemas.openxmlformats.org/presentationml/2006/main">
  <p:tag name="NUM" val="2"/>
</p:tagLst>
</file>

<file path=ppt/tags/tag17.xml><?xml version="1.0" encoding="utf-8"?>
<p:tagLst xmlns:a="http://schemas.openxmlformats.org/drawingml/2006/main" xmlns:r="http://schemas.openxmlformats.org/officeDocument/2006/relationships" xmlns:p="http://schemas.openxmlformats.org/presentationml/2006/main">
  <p:tag name="NUM" val="3"/>
</p:tagLst>
</file>

<file path=ppt/tags/tag18.xml><?xml version="1.0" encoding="utf-8"?>
<p:tagLst xmlns:a="http://schemas.openxmlformats.org/drawingml/2006/main" xmlns:r="http://schemas.openxmlformats.org/officeDocument/2006/relationships" xmlns:p="http://schemas.openxmlformats.org/presentationml/2006/main">
  <p:tag name="NUM" val="5"/>
</p:tagLst>
</file>

<file path=ppt/tags/tag19.xml><?xml version="1.0" encoding="utf-8"?>
<p:tagLst xmlns:a="http://schemas.openxmlformats.org/drawingml/2006/main" xmlns:r="http://schemas.openxmlformats.org/officeDocument/2006/relationships" xmlns:p="http://schemas.openxmlformats.org/presentationml/2006/main">
  <p:tag name="NUM" val="1"/>
</p:tagLst>
</file>

<file path=ppt/tags/tag2.xml><?xml version="1.0" encoding="utf-8"?>
<p:tagLst xmlns:a="http://schemas.openxmlformats.org/drawingml/2006/main" xmlns:r="http://schemas.openxmlformats.org/officeDocument/2006/relationships" xmlns:p="http://schemas.openxmlformats.org/presentationml/2006/main">
  <p:tag name="ENGAGECOLOR" val="{&quot;OutlineColor&quot;:{&quot;ColorIndex&quot;:1,&quot;ColorModifier&quot;:0,&quot;BrightnessModifier&quot;:0}}"/>
</p:tagLst>
</file>

<file path=ppt/tags/tag20.xml><?xml version="1.0" encoding="utf-8"?>
<p:tagLst xmlns:a="http://schemas.openxmlformats.org/drawingml/2006/main" xmlns:r="http://schemas.openxmlformats.org/officeDocument/2006/relationships" xmlns:p="http://schemas.openxmlformats.org/presentationml/2006/main">
  <p:tag name="NUM" val="2"/>
</p:tagLst>
</file>

<file path=ppt/tags/tag21.xml><?xml version="1.0" encoding="utf-8"?>
<p:tagLst xmlns:a="http://schemas.openxmlformats.org/drawingml/2006/main" xmlns:r="http://schemas.openxmlformats.org/officeDocument/2006/relationships" xmlns:p="http://schemas.openxmlformats.org/presentationml/2006/main">
  <p:tag name="NUM" val="5"/>
</p:tagLst>
</file>

<file path=ppt/tags/tag22.xml><?xml version="1.0" encoding="utf-8"?>
<p:tagLst xmlns:a="http://schemas.openxmlformats.org/drawingml/2006/main" xmlns:r="http://schemas.openxmlformats.org/officeDocument/2006/relationships" xmlns:p="http://schemas.openxmlformats.org/presentationml/2006/main">
  <p:tag name="E_IMGDECORATIVE" val=""/>
  <p:tag name="E_ALTTEXTCACHE" val=""/>
</p:tagLst>
</file>

<file path=ppt/tags/tag23.xml><?xml version="1.0" encoding="utf-8"?>
<p:tagLst xmlns:a="http://schemas.openxmlformats.org/drawingml/2006/main" xmlns:r="http://schemas.openxmlformats.org/officeDocument/2006/relationships" xmlns:p="http://schemas.openxmlformats.org/presentationml/2006/main">
  <p:tag name="E_IMGDECORATIVE" val=""/>
  <p:tag name="E_ALTTEXTCACHE" val=""/>
</p:tagLst>
</file>

<file path=ppt/tags/tag24.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quot;OutlineColor&quot;:{&quot;ColorIndex&quot;:1,&quot;ColorModifier&quot;:0,&quot;BrightnessModifier&quot;:0}}"/>
</p:tagLst>
</file>

<file path=ppt/tags/tag25.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quot;OutlineColor&quot;:{&quot;ColorIndex&quot;:1,&quot;ColorModifier&quot;:0,&quot;BrightnessModifier&quot;:0}}"/>
</p:tagLst>
</file>

<file path=ppt/tags/tag3.xml><?xml version="1.0" encoding="utf-8"?>
<p:tagLst xmlns:a="http://schemas.openxmlformats.org/drawingml/2006/main" xmlns:r="http://schemas.openxmlformats.org/officeDocument/2006/relationships" xmlns:p="http://schemas.openxmlformats.org/presentationml/2006/main">
  <p:tag name="NUM" val="1"/>
</p:tagLst>
</file>

<file path=ppt/tags/tag4.xml><?xml version="1.0" encoding="utf-8"?>
<p:tagLst xmlns:a="http://schemas.openxmlformats.org/drawingml/2006/main" xmlns:r="http://schemas.openxmlformats.org/officeDocument/2006/relationships" xmlns:p="http://schemas.openxmlformats.org/presentationml/2006/main">
  <p:tag name="NUM" val="2"/>
</p:tagLst>
</file>

<file path=ppt/tags/tag5.xml><?xml version="1.0" encoding="utf-8"?>
<p:tagLst xmlns:a="http://schemas.openxmlformats.org/drawingml/2006/main" xmlns:r="http://schemas.openxmlformats.org/officeDocument/2006/relationships" xmlns:p="http://schemas.openxmlformats.org/presentationml/2006/main">
  <p:tag name="E_IMGDECORATIVE" val="1"/>
</p:tagLst>
</file>

<file path=ppt/tags/tag6.xml><?xml version="1.0" encoding="utf-8"?>
<p:tagLst xmlns:a="http://schemas.openxmlformats.org/drawingml/2006/main" xmlns:r="http://schemas.openxmlformats.org/officeDocument/2006/relationships" xmlns:p="http://schemas.openxmlformats.org/presentationml/2006/main">
  <p:tag name="E_IMGDECORATIVE" val="1"/>
</p:tagLst>
</file>

<file path=ppt/tags/tag7.xml><?xml version="1.0" encoding="utf-8"?>
<p:tagLst xmlns:a="http://schemas.openxmlformats.org/drawingml/2006/main" xmlns:r="http://schemas.openxmlformats.org/officeDocument/2006/relationships" xmlns:p="http://schemas.openxmlformats.org/presentationml/2006/main">
  <p:tag name="E_IMGDECORATIVE" val="1"/>
</p:tagLst>
</file>

<file path=ppt/tags/tag8.xml><?xml version="1.0" encoding="utf-8"?>
<p:tagLst xmlns:a="http://schemas.openxmlformats.org/drawingml/2006/main" xmlns:r="http://schemas.openxmlformats.org/officeDocument/2006/relationships" xmlns:p="http://schemas.openxmlformats.org/presentationml/2006/main">
  <p:tag name="E_IMGDECORATIVE" val="1"/>
</p:tagLst>
</file>

<file path=ppt/tags/tag9.xml><?xml version="1.0" encoding="utf-8"?>
<p:tagLst xmlns:a="http://schemas.openxmlformats.org/drawingml/2006/main" xmlns:r="http://schemas.openxmlformats.org/officeDocument/2006/relationships" xmlns:p="http://schemas.openxmlformats.org/presentationml/2006/main">
  <p:tag name="E_IMGDECORATIVE" val="1"/>
</p:tagLst>
</file>

<file path=ppt/theme/theme1.xml><?xml version="1.0" encoding="utf-8"?>
<a:theme xmlns:a="http://schemas.openxmlformats.org/drawingml/2006/main" name="Office Theme">
  <a:themeElements>
    <a:clrScheme name="TBS-SCT NEW">
      <a:dk1>
        <a:sysClr val="windowText" lastClr="000000"/>
      </a:dk1>
      <a:lt1>
        <a:sysClr val="window" lastClr="FFFFFF"/>
      </a:lt1>
      <a:dk2>
        <a:srgbClr val="004D71"/>
      </a:dk2>
      <a:lt2>
        <a:srgbClr val="FFFFFF"/>
      </a:lt2>
      <a:accent1>
        <a:srgbClr val="004D71"/>
      </a:accent1>
      <a:accent2>
        <a:srgbClr val="3095B4"/>
      </a:accent2>
      <a:accent3>
        <a:srgbClr val="333E48"/>
      </a:accent3>
      <a:accent4>
        <a:srgbClr val="63CECA"/>
      </a:accent4>
      <a:accent5>
        <a:srgbClr val="CD202C"/>
      </a:accent5>
      <a:accent6>
        <a:srgbClr val="CFDE00"/>
      </a:accent6>
      <a:hlink>
        <a:srgbClr val="0415FF"/>
      </a:hlink>
      <a:folHlink>
        <a:srgbClr val="FF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10716</Words>
  <Application>Microsoft Office PowerPoint</Application>
  <PresentationFormat>Widescreen</PresentationFormat>
  <Paragraphs>859</Paragraphs>
  <Slides>28</Slides>
  <Notes>28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Aharoni</vt:lpstr>
      <vt:lpstr>Arial</vt:lpstr>
      <vt:lpstr>Calibri</vt:lpstr>
      <vt:lpstr>Wingdings</vt:lpstr>
      <vt:lpstr>Office Theme</vt:lpstr>
      <vt:lpstr>Gouvernement du Canada Conseil d’examen de l’architecture intégrée (CEAI du GC)</vt:lpstr>
      <vt:lpstr>Objectif de la séance du CEAI GC</vt:lpstr>
      <vt:lpstr>Demande - Contexte</vt:lpstr>
      <vt:lpstr>Capacités opérationnelles abordées</vt:lpstr>
      <vt:lpstr>Diagramme de flux de processus opérationnel / information / données </vt:lpstr>
      <vt:lpstr>Architecture de l’état actuel - Résumé du problème</vt:lpstr>
      <vt:lpstr>Diagramme de l’architecture de l’état actuel</vt:lpstr>
      <vt:lpstr>Diagramme de l’architecture de l’état cible</vt:lpstr>
      <vt:lpstr>Architecture de l’état cible – résumé des solutions</vt:lpstr>
      <vt:lpstr>Résumé des options d’architecture/solution et des résultats d’évaluation </vt:lpstr>
      <vt:lpstr>Résumé de l’AI du GC</vt:lpstr>
      <vt:lpstr>Solution organisationnelle – Recommandation de l’AI </vt:lpstr>
      <vt:lpstr>Glossaire – Liste des acronymes utilisés dans cette présentation</vt:lpstr>
      <vt:lpstr>Annexe 1 : Cadre de l’AI du GC L’architecture opérationnelle</vt:lpstr>
      <vt:lpstr>Annexe 1 : Cadre de l’AI du GC L’architecture opérationnelle – suite</vt:lpstr>
      <vt:lpstr>Annexe 1 : Cadre de l’AI du GC Architecture de l’information</vt:lpstr>
      <vt:lpstr>Annexe 1 : Cadre de l’AI du GC Architecture de l’information – suite 1</vt:lpstr>
      <vt:lpstr>Annexe 1 : Cadre de l’AI du GC Architecture de l’information – suite 2</vt:lpstr>
      <vt:lpstr>Annexe 1 : Cadre de l’AI du GC Architecture d’application</vt:lpstr>
      <vt:lpstr>Annexe 1 : Cadre de l’AI du GC Architecture de la technologie</vt:lpstr>
      <vt:lpstr>Annexe 1 : Cadre de l’AI du GC Architecture de la technologie – suite</vt:lpstr>
      <vt:lpstr>Annexe 1 : Cadre de l’AI du GC Architecture de sécurité</vt:lpstr>
      <vt:lpstr>Annexe 1 : Cadre de l’AI du GC Architecture de sécurité – suite</vt:lpstr>
      <vt:lpstr>Annexe 2 :  Cadre de la solution organisationnelle</vt:lpstr>
      <vt:lpstr>Annexe 2 :  Cadre de la solution organisationnelle (suite)</vt:lpstr>
      <vt:lpstr>Annexe 3 :  Participation de Services partagés Canada (SPC)</vt:lpstr>
      <vt:lpstr>Annexe 3 :  Détails techniques supplémentaires requis par Services partagés Canada (SPC)</vt:lpstr>
      <vt:lpstr>Annexe 3 :  Résumé des scénarios d'accès au nuage et des profils d'utilisation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2020-12-02T23:11:22Z</dcterms:created>
  <dcterms:modified xsi:type="dcterms:W3CDTF">2022-11-30T20:24:47Z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d0ca00b-3f0e-465a-aac7-1a6a22fcea40_Enabled">
    <vt:lpwstr>true</vt:lpwstr>
  </property>
  <property fmtid="{D5CDD505-2E9C-101B-9397-08002B2CF9AE}" pid="3" name="MSIP_Label_3d0ca00b-3f0e-465a-aac7-1a6a22fcea40_SetDate">
    <vt:lpwstr>2022-11-30T20:24:46Z</vt:lpwstr>
  </property>
  <property fmtid="{D5CDD505-2E9C-101B-9397-08002B2CF9AE}" pid="4" name="MSIP_Label_3d0ca00b-3f0e-465a-aac7-1a6a22fcea40_Method">
    <vt:lpwstr>Privileged</vt:lpwstr>
  </property>
  <property fmtid="{D5CDD505-2E9C-101B-9397-08002B2CF9AE}" pid="5" name="MSIP_Label_3d0ca00b-3f0e-465a-aac7-1a6a22fcea40_Name">
    <vt:lpwstr>3d0ca00b-3f0e-465a-aac7-1a6a22fcea40</vt:lpwstr>
  </property>
  <property fmtid="{D5CDD505-2E9C-101B-9397-08002B2CF9AE}" pid="6" name="MSIP_Label_3d0ca00b-3f0e-465a-aac7-1a6a22fcea40_SiteId">
    <vt:lpwstr>6397df10-4595-4047-9c4f-03311282152b</vt:lpwstr>
  </property>
  <property fmtid="{D5CDD505-2E9C-101B-9397-08002B2CF9AE}" pid="7" name="MSIP_Label_3d0ca00b-3f0e-465a-aac7-1a6a22fcea40_ActionId">
    <vt:lpwstr>d7ed5a05-391d-49fd-afdd-75908f586d0a</vt:lpwstr>
  </property>
  <property fmtid="{D5CDD505-2E9C-101B-9397-08002B2CF9AE}" pid="8" name="MSIP_Label_3d0ca00b-3f0e-465a-aac7-1a6a22fcea40_ContentBits">
    <vt:lpwstr>1</vt:lpwstr>
  </property>
</Properties>
</file>