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9" r:id="rId2"/>
    <p:sldId id="307" r:id="rId3"/>
    <p:sldId id="290" r:id="rId4"/>
    <p:sldId id="292" r:id="rId5"/>
    <p:sldId id="294" r:id="rId6"/>
    <p:sldId id="295" r:id="rId7"/>
    <p:sldId id="296" r:id="rId8"/>
    <p:sldId id="297" r:id="rId9"/>
    <p:sldId id="298" r:id="rId10"/>
    <p:sldId id="303" r:id="rId11"/>
    <p:sldId id="291" r:id="rId12"/>
    <p:sldId id="304" r:id="rId13"/>
    <p:sldId id="299" r:id="rId14"/>
    <p:sldId id="305" r:id="rId15"/>
    <p:sldId id="302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595959"/>
    <a:srgbClr val="808080"/>
    <a:srgbClr val="BA2E34"/>
    <a:srgbClr val="870F1F"/>
    <a:srgbClr val="3B1659"/>
    <a:srgbClr val="84B3DD"/>
    <a:srgbClr val="008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6" autoAdjust="0"/>
    <p:restoredTop sz="94650" autoAdjust="0"/>
  </p:normalViewPr>
  <p:slideViewPr>
    <p:cSldViewPr snapToGrid="0" snapToObjects="1">
      <p:cViewPr varScale="1">
        <p:scale>
          <a:sx n="81" d="100"/>
          <a:sy n="81" d="100"/>
        </p:scale>
        <p:origin x="13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41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9/18/2023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9/18/2023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00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rSlideMaster.Title Slide half imageHeader" descr=" ">
            <a:extLst>
              <a:ext uri="{FF2B5EF4-FFF2-40B4-BE49-F238E27FC236}">
                <a16:creationId xmlns:a16="http://schemas.microsoft.com/office/drawing/2014/main" id="{4E9D23BD-F6CC-BD8C-B095-B04946E0E733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hrSlideMaster.Title OnlyHeader" descr=" ">
            <a:extLst>
              <a:ext uri="{FF2B5EF4-FFF2-40B4-BE49-F238E27FC236}">
                <a16:creationId xmlns:a16="http://schemas.microsoft.com/office/drawing/2014/main" id="{38802F2A-8028-C9FE-5C7C-AC6CBD1B43A6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2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rSlideMaster.BlankHeader" descr=" ">
            <a:extLst>
              <a:ext uri="{FF2B5EF4-FFF2-40B4-BE49-F238E27FC236}">
                <a16:creationId xmlns:a16="http://schemas.microsoft.com/office/drawing/2014/main" id="{C0C92396-F2B4-B046-3CB5-3FCEB0F13EAF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9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BA2E34"/>
              </a:buClr>
              <a:defRPr sz="26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200"/>
            </a:lvl3pPr>
            <a:lvl4pPr>
              <a:buClr>
                <a:srgbClr val="BA2E34"/>
              </a:buClr>
              <a:defRPr sz="2000"/>
            </a:lvl4pPr>
            <a:lvl5pPr>
              <a:buClr>
                <a:srgbClr val="BA2E34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hrSlideMaster.Content with CaptionHeader" descr=" ">
            <a:extLst>
              <a:ext uri="{FF2B5EF4-FFF2-40B4-BE49-F238E27FC236}">
                <a16:creationId xmlns:a16="http://schemas.microsoft.com/office/drawing/2014/main" id="{3BED1382-450A-BA86-E6A9-3B79E5F67D34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8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rSlideMaster.Picture with CaptionHeader" descr=" ">
            <a:extLst>
              <a:ext uri="{FF2B5EF4-FFF2-40B4-BE49-F238E27FC236}">
                <a16:creationId xmlns:a16="http://schemas.microsoft.com/office/drawing/2014/main" id="{C911D8BA-27EC-7096-1467-1B6004A98B68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0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BA2E34"/>
              </a:buClr>
              <a:defRPr/>
            </a:lvl1pPr>
            <a:lvl2pPr>
              <a:buClr>
                <a:srgbClr val="BA2E34"/>
              </a:buClr>
              <a:defRPr/>
            </a:lvl2pPr>
            <a:lvl3pPr>
              <a:buClr>
                <a:srgbClr val="BA2E34"/>
              </a:buClr>
              <a:defRPr/>
            </a:lvl3pPr>
            <a:lvl4pPr>
              <a:buClr>
                <a:srgbClr val="BA2E34"/>
              </a:buClr>
              <a:defRPr/>
            </a:lvl4pPr>
            <a:lvl5pPr>
              <a:buClr>
                <a:srgbClr val="BA2E34"/>
              </a:buClr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hrSlideMaster.Title and Vertical TextHeader" descr=" ">
            <a:extLst>
              <a:ext uri="{FF2B5EF4-FFF2-40B4-BE49-F238E27FC236}">
                <a16:creationId xmlns:a16="http://schemas.microsoft.com/office/drawing/2014/main" id="{059FA0A5-0BDD-2752-D893-26FAE9C61B81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9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2E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hrSlideMaster.Custom LayoutHeader" descr=" ">
            <a:extLst>
              <a:ext uri="{FF2B5EF4-FFF2-40B4-BE49-F238E27FC236}">
                <a16:creationId xmlns:a16="http://schemas.microsoft.com/office/drawing/2014/main" id="{EF8EC537-4EA8-A53B-2317-B620E89B7C10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3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hrSlideMaster.1_ComparisonHeader" descr=" ">
            <a:extLst>
              <a:ext uri="{FF2B5EF4-FFF2-40B4-BE49-F238E27FC236}">
                <a16:creationId xmlns:a16="http://schemas.microsoft.com/office/drawing/2014/main" id="{69F9DFB9-21B4-EB17-6362-9E355EB567AB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3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41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BA2E34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BA2E34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BA2E34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BA2E34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BA2E34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Title and ContentHeader" descr=" ">
            <a:extLst>
              <a:ext uri="{FF2B5EF4-FFF2-40B4-BE49-F238E27FC236}">
                <a16:creationId xmlns:a16="http://schemas.microsoft.com/office/drawing/2014/main" id="{111BA0A9-EF07-42EB-1B12-847F868CF213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00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rSlideMaster.Title Slide full imageHeader" descr=" ">
            <a:extLst>
              <a:ext uri="{FF2B5EF4-FFF2-40B4-BE49-F238E27FC236}">
                <a16:creationId xmlns:a16="http://schemas.microsoft.com/office/drawing/2014/main" id="{92A4108A-6A96-1555-D2E8-B1ADB032EE7B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BA2E34"/>
                </a:solidFill>
                <a:latin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hrSlideMaster.Section HeaderHeader" descr=" ">
            <a:extLst>
              <a:ext uri="{FF2B5EF4-FFF2-40B4-BE49-F238E27FC236}">
                <a16:creationId xmlns:a16="http://schemas.microsoft.com/office/drawing/2014/main" id="{F7C6875C-8F3A-13EB-7D8D-DFDD126CC980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hrSlideMaster.Two ContentHeader" descr=" ">
            <a:extLst>
              <a:ext uri="{FF2B5EF4-FFF2-40B4-BE49-F238E27FC236}">
                <a16:creationId xmlns:a16="http://schemas.microsoft.com/office/drawing/2014/main" id="{8F79745E-72A6-BF44-A3AE-61D99E351D1D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BA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2_Two ContentHeader" descr=" ">
            <a:extLst>
              <a:ext uri="{FF2B5EF4-FFF2-40B4-BE49-F238E27FC236}">
                <a16:creationId xmlns:a16="http://schemas.microsoft.com/office/drawing/2014/main" id="{4EB9CEC9-9AA5-7794-54BF-A60E975455D4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1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rSlideMaster.4_Two ContentHeader" descr=" ">
            <a:extLst>
              <a:ext uri="{FF2B5EF4-FFF2-40B4-BE49-F238E27FC236}">
                <a16:creationId xmlns:a16="http://schemas.microsoft.com/office/drawing/2014/main" id="{4A969B6A-EBCD-334E-21DA-B502A75E3E3B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6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363" y="56502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rSlideMaster.3_Two ContentHeader" descr=" ">
            <a:extLst>
              <a:ext uri="{FF2B5EF4-FFF2-40B4-BE49-F238E27FC236}">
                <a16:creationId xmlns:a16="http://schemas.microsoft.com/office/drawing/2014/main" id="{4B1B0DD2-C048-9A0A-54A2-F5105864531A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rSlideMaster.ComparisonHeader" descr=" ">
            <a:extLst>
              <a:ext uri="{FF2B5EF4-FFF2-40B4-BE49-F238E27FC236}">
                <a16:creationId xmlns:a16="http://schemas.microsoft.com/office/drawing/2014/main" id="{8F2CF543-5979-8BE6-9FA6-809880C75622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75" r:id="rId15"/>
    <p:sldLayoutId id="2147483976" r:id="rId16"/>
    <p:sldLayoutId id="2147483977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BA2E34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et-boew.github.io/wet-boew-documentation/decision/1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canada.ca/en/revenue-agency/services/child-family-benefits/canada-workers-benefit.html" TargetMode="External"/><Relationship Id="rId7" Type="http://schemas.openxmlformats.org/officeDocument/2006/relationships/hyperlink" Target="https://www.canada.ca/en/revenue-agency/services/scientific-research-experimental-development-tax-incentive-program/what-are-sred-tax-incentives.html" TargetMode="External"/><Relationship Id="rId2" Type="http://schemas.openxmlformats.org/officeDocument/2006/relationships/hyperlink" Target="https://www.canada.ca/en/revenue-agency/services/child-family-benefits/dental-benefit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anada.ca/en/revenue-agency/services/scientific-research-experimental-development-tax-incentive-program.html" TargetMode="External"/><Relationship Id="rId5" Type="http://schemas.openxmlformats.org/officeDocument/2006/relationships/hyperlink" Target="https://www.canada.ca/en/revenue-agency/services/tax/individuals/segments/tax-credits-deductions-persons-disabilities/disability-tax-credit/about-dtc.html" TargetMode="External"/><Relationship Id="rId4" Type="http://schemas.openxmlformats.org/officeDocument/2006/relationships/hyperlink" Target="https://www.canada.ca/en/revenue-agency/services/tax/individuals/segments/tax-credits-deductions-persons-disabilities/disability-tax-credit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0"/>
          <a:stretch/>
        </p:blipFill>
        <p:spPr>
          <a:xfrm>
            <a:off x="435600" y="712590"/>
            <a:ext cx="8254800" cy="5413348"/>
          </a:xfrm>
          <a:prstGeom prst="rect">
            <a:avLst/>
          </a:prstGeom>
        </p:spPr>
      </p:pic>
      <p:pic>
        <p:nvPicPr>
          <p:cNvPr id="21" name="Picture 20" descr="trans_flag_gr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5" t="18670" r="10784" b="31241"/>
          <a:stretch/>
        </p:blipFill>
        <p:spPr>
          <a:xfrm>
            <a:off x="435600" y="712590"/>
            <a:ext cx="8254800" cy="54133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35600" y="3294000"/>
            <a:ext cx="7319963" cy="204628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6629" name="Title 5"/>
          <p:cNvSpPr>
            <a:spLocks noGrp="1"/>
          </p:cNvSpPr>
          <p:nvPr>
            <p:ph type="ctrTitle"/>
          </p:nvPr>
        </p:nvSpPr>
        <p:spPr>
          <a:xfrm>
            <a:off x="668338" y="3294063"/>
            <a:ext cx="7112000" cy="1023937"/>
          </a:xfrm>
        </p:spPr>
        <p:txBody>
          <a:bodyPr>
            <a:normAutofit/>
          </a:bodyPr>
          <a:lstStyle/>
          <a:p>
            <a:r>
              <a:rPr lang="en-CA" altLang="en-US" dirty="0">
                <a:ea typeface="ヒラギノ角ゴ Pro W3" pitchFamily="127" charset="-128"/>
              </a:rPr>
              <a:t>Subway pattern</a:t>
            </a:r>
          </a:p>
        </p:txBody>
      </p:sp>
      <p:sp>
        <p:nvSpPr>
          <p:cNvPr id="26630" name="Subtitle 6"/>
          <p:cNvSpPr>
            <a:spLocks noGrp="1"/>
          </p:cNvSpPr>
          <p:nvPr>
            <p:ph type="subTitle" idx="1"/>
          </p:nvPr>
        </p:nvSpPr>
        <p:spPr>
          <a:xfrm>
            <a:off x="668338" y="4535786"/>
            <a:ext cx="6900862" cy="817200"/>
          </a:xfrm>
        </p:spPr>
        <p:txBody>
          <a:bodyPr/>
          <a:lstStyle/>
          <a:p>
            <a:r>
              <a:rPr lang="en-CA" altLang="en-US" dirty="0">
                <a:ea typeface="ヒラギノ角ゴ Pro W3" pitchFamily="127" charset="-128"/>
              </a:rPr>
              <a:t>Presented by CRA</a:t>
            </a:r>
            <a:endParaRPr altLang="en-US" dirty="0">
              <a:ea typeface="ヒラギノ角ゴ Pro W3" pitchFamily="127" charset="-128"/>
            </a:endParaRP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-4976813" y="7416800"/>
            <a:ext cx="9826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fld id="{03D4ADAF-039D-454F-9A17-48D0687AB1E5}" type="slidenum">
              <a:rPr lang="en-US" altLang="en-US" sz="1200">
                <a:solidFill>
                  <a:srgbClr val="7F7F7F"/>
                </a:solidFill>
                <a:latin typeface="Century Gothic" panose="020B0502020202020204" pitchFamily="34" charset="0"/>
              </a:rPr>
              <a:pPr eaLnBrk="1" hangingPunct="1"/>
              <a:t>1</a:t>
            </a:fld>
            <a:endParaRPr lang="en-US" altLang="en-US" sz="12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29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006"/>
            <a:ext cx="8229600" cy="985837"/>
          </a:xfrm>
        </p:spPr>
        <p:txBody>
          <a:bodyPr/>
          <a:lstStyle/>
          <a:p>
            <a:r>
              <a:rPr lang="en-CA" dirty="0"/>
              <a:t>Reminder: 3 page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363"/>
            <a:ext cx="8229600" cy="4689475"/>
          </a:xfrm>
        </p:spPr>
        <p:txBody>
          <a:bodyPr/>
          <a:lstStyle/>
          <a:p>
            <a:pPr marL="0" indent="0" algn="l">
              <a:buNone/>
            </a:pPr>
            <a:r>
              <a:rPr lang="en-CA" sz="14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Index page (required)                         Step page (required)                          Sub-page (experimental)</a:t>
            </a:r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2050" name="Picture 2" descr="Screenshot: Index page">
            <a:extLst>
              <a:ext uri="{FF2B5EF4-FFF2-40B4-BE49-F238E27FC236}">
                <a16:creationId xmlns:a16="http://schemas.microsoft.com/office/drawing/2014/main" id="{6BA09D12-BCA0-2AFA-1998-3CC29EF4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" y="1573343"/>
            <a:ext cx="2578532" cy="435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eenshot: Step page">
            <a:extLst>
              <a:ext uri="{FF2B5EF4-FFF2-40B4-BE49-F238E27FC236}">
                <a16:creationId xmlns:a16="http://schemas.microsoft.com/office/drawing/2014/main" id="{0281C083-9ED9-6A6C-0F16-5347F341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84" y="1573342"/>
            <a:ext cx="2597388" cy="416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reenshot: Connected sub-page">
            <a:extLst>
              <a:ext uri="{FF2B5EF4-FFF2-40B4-BE49-F238E27FC236}">
                <a16:creationId xmlns:a16="http://schemas.microsoft.com/office/drawing/2014/main" id="{49A6F565-BC72-BDBD-1A10-C8F7554A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11" y="1573343"/>
            <a:ext cx="2597389" cy="416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reenshot: Non-connected sub-page">
            <a:extLst>
              <a:ext uri="{FF2B5EF4-FFF2-40B4-BE49-F238E27FC236}">
                <a16:creationId xmlns:a16="http://schemas.microsoft.com/office/drawing/2014/main" id="{74012C49-E97D-6BE1-0B7B-ED776C0B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71" y="3429000"/>
            <a:ext cx="2597389" cy="416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D95F2-4AD0-942A-41FD-A74363582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134" y="2118246"/>
            <a:ext cx="1542422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2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0B93-DFD0-565D-677D-EF250AC2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Index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EC754-B89D-A446-E4AB-547295045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2" descr="Screenshot: Index page">
            <a:extLst>
              <a:ext uri="{FF2B5EF4-FFF2-40B4-BE49-F238E27FC236}">
                <a16:creationId xmlns:a16="http://schemas.microsoft.com/office/drawing/2014/main" id="{15B5D8BE-7C0D-0892-8DA1-4C9171BC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" y="1573343"/>
            <a:ext cx="2578532" cy="435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C1C765-11DD-4200-9C8A-50C1A9B06CFC}"/>
              </a:ext>
            </a:extLst>
          </p:cNvPr>
          <p:cNvSpPr txBox="1">
            <a:spLocks/>
          </p:cNvSpPr>
          <p:nvPr/>
        </p:nvSpPr>
        <p:spPr>
          <a:xfrm>
            <a:off x="3473777" y="1036948"/>
            <a:ext cx="5415699" cy="37544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 lang="en-CA" sz="26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 lang="en-CA" sz="24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 lang="en-CA" sz="22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 lang="en-CA" sz="20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 lang="en-US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H1</a:t>
            </a:r>
          </a:p>
          <a:p>
            <a:pPr lvl="1"/>
            <a:r>
              <a:rPr lang="en-CA" sz="1200" b="1" dirty="0">
                <a:solidFill>
                  <a:srgbClr val="333333"/>
                </a:solidFill>
                <a:latin typeface="Noto Sans" panose="020B0502040504020204" pitchFamily="34" charset="0"/>
              </a:rPr>
              <a:t>Nouns: </a:t>
            </a:r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Likely the name of the product, so already specific</a:t>
            </a:r>
          </a:p>
          <a:p>
            <a:pPr lvl="2"/>
            <a:r>
              <a:rPr lang="en-CA" sz="1000" dirty="0">
                <a:solidFill>
                  <a:srgbClr val="333333"/>
                </a:solidFill>
                <a:latin typeface="Noto Sans" panose="020B0502040504020204" pitchFamily="34" charset="0"/>
              </a:rPr>
              <a:t>Canada Dental Benefit</a:t>
            </a:r>
          </a:p>
          <a:p>
            <a:pPr lvl="1"/>
            <a:r>
              <a:rPr lang="en-CA" sz="1200" b="1" dirty="0">
                <a:solidFill>
                  <a:srgbClr val="333333"/>
                </a:solidFill>
                <a:latin typeface="Noto Sans" panose="020B0502040504020204" pitchFamily="34" charset="0"/>
              </a:rPr>
              <a:t>Verbs: </a:t>
            </a:r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Huge risk of overlap with other products so be very specific</a:t>
            </a:r>
          </a:p>
          <a:p>
            <a:pPr lvl="2"/>
            <a:r>
              <a:rPr lang="en-CA" sz="1000" dirty="0">
                <a:solidFill>
                  <a:srgbClr val="333333"/>
                </a:solidFill>
                <a:latin typeface="Noto Sans" panose="020B0502040504020204" pitchFamily="34" charset="0"/>
              </a:rPr>
              <a:t>Vague is bad: Register for an account</a:t>
            </a:r>
          </a:p>
          <a:p>
            <a:pPr lvl="2"/>
            <a:r>
              <a:rPr lang="en-CA" sz="1000" dirty="0">
                <a:solidFill>
                  <a:srgbClr val="333333"/>
                </a:solidFill>
                <a:latin typeface="Noto Sans" panose="020B0502040504020204" pitchFamily="34" charset="0"/>
              </a:rPr>
              <a:t>Specific is good: Register for a payroll account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Content area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highlight>
                  <a:srgbClr val="FFFF00"/>
                </a:highlight>
                <a:latin typeface="Noto Sans" panose="020B0502040504020204" pitchFamily="34" charset="0"/>
              </a:rPr>
              <a:t>Introduce the product or service</a:t>
            </a:r>
          </a:p>
          <a:p>
            <a:pPr lvl="2"/>
            <a:r>
              <a:rPr lang="en-CA" sz="1000" dirty="0">
                <a:solidFill>
                  <a:srgbClr val="333333"/>
                </a:solidFill>
                <a:latin typeface="Noto Sans" panose="020B0502040504020204" pitchFamily="34" charset="0"/>
              </a:rPr>
              <a:t>If it’s too big to fit, use the first step page to explain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Navigation menu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Aim for 3-8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Uses doormat desk (link + descriptive text)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Must follow a “happy path”</a:t>
            </a:r>
            <a:endParaRPr lang="en-CA" sz="140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Breadcrumb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Link to the parent page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Parent page must link back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Supporting links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Ideally avoid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Must link to content that applies to the whole of the product or service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Pagination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None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2857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A0F4-BF69-0F49-6CF1-FDC838F9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Index page: Typical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3783-81C5-7376-E856-8D346449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 index page was created because the content was ported over from a SIP pattern</a:t>
            </a:r>
          </a:p>
          <a:p>
            <a:r>
              <a:rPr lang="en-CA" dirty="0"/>
              <a:t>Vague H1</a:t>
            </a:r>
          </a:p>
          <a:p>
            <a:r>
              <a:rPr lang="en-CA" dirty="0"/>
              <a:t>Missing doormat text</a:t>
            </a:r>
          </a:p>
          <a:p>
            <a:r>
              <a:rPr lang="en-CA" dirty="0"/>
              <a:t>Too many ‘Related’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B0611-0A7F-0891-DB85-1054E0302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4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0B93-DFD0-565D-677D-EF250AC2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EC754-B89D-A446-E4AB-547295045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C1C765-11DD-4200-9C8A-50C1A9B06CFC}"/>
              </a:ext>
            </a:extLst>
          </p:cNvPr>
          <p:cNvSpPr txBox="1">
            <a:spLocks/>
          </p:cNvSpPr>
          <p:nvPr/>
        </p:nvSpPr>
        <p:spPr>
          <a:xfrm>
            <a:off x="3728301" y="1048996"/>
            <a:ext cx="5415699" cy="4484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 lang="en-CA" sz="26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 lang="en-CA" sz="24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 lang="en-CA" sz="22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 lang="en-CA" sz="20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 lang="en-US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First H1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Matches index page H1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Second H1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Concise heading </a:t>
            </a:r>
            <a:endParaRPr lang="en-CA" sz="100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Content area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Adheres to style guide rules and </a:t>
            </a:r>
            <a:r>
              <a:rPr lang="en-CA" sz="1200" dirty="0" err="1">
                <a:solidFill>
                  <a:srgbClr val="333333"/>
                </a:solidFill>
                <a:latin typeface="Noto Sans" panose="020B0502040504020204" pitchFamily="34" charset="0"/>
              </a:rPr>
              <a:t>GCWeb</a:t>
            </a:r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 styles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Navigation menu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Links only to other pages in the second level of the IA 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You can't link to pages outside the subway menu from a subway link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Breadcrumb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Canada.ca &gt; ... &gt; [Parent topic page] &gt; [Index page] 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Supporting links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Appear within the content area, in the body of the text at the point of need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Pagination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Forward only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Use the H1 of the landing page as the link text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333333"/>
                </a:solidFill>
                <a:latin typeface="Noto Sans" panose="020B0502040504020204" pitchFamily="34" charset="0"/>
              </a:rPr>
              <a:t>&lt;title&gt; tag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&lt;title&gt;[Step page] - [Index page] - Canada.ca&lt;/title&gt;</a:t>
            </a:r>
          </a:p>
          <a:p>
            <a:pPr lvl="1"/>
            <a:r>
              <a:rPr lang="en-CA" sz="1200" dirty="0">
                <a:solidFill>
                  <a:srgbClr val="333333"/>
                </a:solidFill>
                <a:latin typeface="Noto Sans" panose="020B0502040504020204" pitchFamily="34" charset="0"/>
              </a:rPr>
              <a:t>You must manually override the default, to include the name of the [Index page]</a:t>
            </a:r>
            <a:endParaRPr lang="en-CA" sz="2000" dirty="0"/>
          </a:p>
        </p:txBody>
      </p:sp>
      <p:pic>
        <p:nvPicPr>
          <p:cNvPr id="6" name="Picture 4" descr="Screenshot: Step page">
            <a:extLst>
              <a:ext uri="{FF2B5EF4-FFF2-40B4-BE49-F238E27FC236}">
                <a16:creationId xmlns:a16="http://schemas.microsoft.com/office/drawing/2014/main" id="{2F999F0A-952E-51E3-54BF-EA07C27C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" y="1573342"/>
            <a:ext cx="2597388" cy="416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2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A0F4-BF69-0F49-6CF1-FDC838F9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Step page: Typical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3783-81C5-7376-E856-8D346449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H1 is too wordy (remember, the index H1 is also there, so there </a:t>
            </a:r>
            <a:r>
              <a:rPr lang="en-CA"/>
              <a:t>is no </a:t>
            </a:r>
            <a:r>
              <a:rPr lang="en-CA" dirty="0"/>
              <a:t>need to repeat)</a:t>
            </a:r>
          </a:p>
          <a:p>
            <a:r>
              <a:rPr lang="en-CA" dirty="0"/>
              <a:t>H1 is too action oriented (“Apply” vs “How to apply”)</a:t>
            </a:r>
          </a:p>
          <a:p>
            <a:r>
              <a:rPr lang="en-CA" dirty="0"/>
              <a:t>Links taking the user away from the subway</a:t>
            </a:r>
          </a:p>
          <a:p>
            <a:r>
              <a:rPr lang="en-CA" dirty="0"/>
              <a:t>Showing sub-pages in the IA menu</a:t>
            </a:r>
          </a:p>
          <a:p>
            <a:r>
              <a:rPr lang="en-CA" dirty="0"/>
              <a:t>Displaying a previous pagination button</a:t>
            </a:r>
          </a:p>
          <a:p>
            <a:r>
              <a:rPr lang="en-CA" dirty="0"/>
              <a:t>“Next” button text instead of the name of the landing page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B0611-0A7F-0891-DB85-1054E0302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81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37A7-E584-EA15-DF2E-B68E0C5C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93E3-92D7-17BF-6191-BCEE0ADFA4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2B83C7-302D-06C8-1672-59FA3B04D9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9684" y="1524262"/>
            <a:ext cx="8064631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CRA developed with DTO during an optimization project on the Canada Child Benefit, which confirmed it:</a:t>
            </a:r>
          </a:p>
          <a:p>
            <a:pPr lvl="1" defTabSz="9144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Works well on mobile devices</a:t>
            </a:r>
          </a:p>
          <a:p>
            <a:pPr lvl="1" defTabSz="9144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Is an effective way to show the relationship between related pages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Has been further tested on numerous other benefit programs, including the COVID-19 benefits and subsidies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Uses 2 H1headings on the step pages and the sub-pages, as discussed in Service Canada's: </a:t>
            </a:r>
            <a:r>
              <a:rPr kumimoji="0" lang="en-US" altLang="en-US" sz="2200" b="0" i="0" u="sng" strike="noStrike" cap="none" normalizeH="0" baseline="0" dirty="0">
                <a:ln>
                  <a:noFill/>
                </a:ln>
                <a:solidFill>
                  <a:srgbClr val="284162"/>
                </a:solidFill>
                <a:effectLst/>
                <a:latin typeface="+mn-lt"/>
                <a:cs typeface="Noto Sans" panose="020B0502040504020204" pitchFamily="34" charset="0"/>
                <a:hlinkClick r:id="rId2"/>
              </a:rPr>
              <a:t>Design decision 12 - Double H1 on a single page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77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006"/>
            <a:ext cx="8229600" cy="985837"/>
          </a:xfrm>
        </p:spPr>
        <p:txBody>
          <a:bodyPr/>
          <a:lstStyle/>
          <a:p>
            <a:r>
              <a:rPr lang="en-CA" dirty="0"/>
              <a:t>3 page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363"/>
            <a:ext cx="8229600" cy="4689475"/>
          </a:xfrm>
        </p:spPr>
        <p:txBody>
          <a:bodyPr/>
          <a:lstStyle/>
          <a:p>
            <a:pPr marL="0" indent="0" algn="l">
              <a:buNone/>
            </a:pPr>
            <a:r>
              <a:rPr lang="en-CA" sz="14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Index page (required)                         Step page (required)                        Sub-page (experimental)</a:t>
            </a:r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2050" name="Picture 2" descr="Screenshot: Index page">
            <a:extLst>
              <a:ext uri="{FF2B5EF4-FFF2-40B4-BE49-F238E27FC236}">
                <a16:creationId xmlns:a16="http://schemas.microsoft.com/office/drawing/2014/main" id="{6BA09D12-BCA0-2AFA-1998-3CC29EF4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" y="1573343"/>
            <a:ext cx="2578532" cy="435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eenshot: Step page">
            <a:extLst>
              <a:ext uri="{FF2B5EF4-FFF2-40B4-BE49-F238E27FC236}">
                <a16:creationId xmlns:a16="http://schemas.microsoft.com/office/drawing/2014/main" id="{0281C083-9ED9-6A6C-0F16-5347F341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84" y="1573342"/>
            <a:ext cx="2597388" cy="416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reenshot: Connected sub-page">
            <a:extLst>
              <a:ext uri="{FF2B5EF4-FFF2-40B4-BE49-F238E27FC236}">
                <a16:creationId xmlns:a16="http://schemas.microsoft.com/office/drawing/2014/main" id="{49A6F565-BC72-BDBD-1A10-C8F7554A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11" y="1573343"/>
            <a:ext cx="2597389" cy="416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reenshot: Non-connected sub-page">
            <a:extLst>
              <a:ext uri="{FF2B5EF4-FFF2-40B4-BE49-F238E27FC236}">
                <a16:creationId xmlns:a16="http://schemas.microsoft.com/office/drawing/2014/main" id="{74012C49-E97D-6BE1-0B7B-ED776C0B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71" y="3429000"/>
            <a:ext cx="2597389" cy="416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D95F2-4AD0-942A-41FD-A74363582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134" y="2118246"/>
            <a:ext cx="1542422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8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6DB3-68F0-7B87-79CC-7349ABEA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700" dirty="0"/>
              <a:t>Mobile-first coding on step page and sub-page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63FC56-004F-4A85-F600-D3005E9D7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3074" name="Picture 2" descr="Screenshot: Mobile display of a step page">
            <a:extLst>
              <a:ext uri="{FF2B5EF4-FFF2-40B4-BE49-F238E27FC236}">
                <a16:creationId xmlns:a16="http://schemas.microsoft.com/office/drawing/2014/main" id="{B1C7E863-A32B-B556-51E7-9AF320279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6"/>
          <a:stretch/>
        </p:blipFill>
        <p:spPr bwMode="auto">
          <a:xfrm>
            <a:off x="741140" y="1556002"/>
            <a:ext cx="2171741" cy="717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reenshot: Desktop display of a step page">
            <a:extLst>
              <a:ext uri="{FF2B5EF4-FFF2-40B4-BE49-F238E27FC236}">
                <a16:creationId xmlns:a16="http://schemas.microsoft.com/office/drawing/2014/main" id="{DC2FC29C-67F3-30A4-B478-D97E8BF9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80" y="1556002"/>
            <a:ext cx="4706781" cy="754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E012A3-DBC3-4669-83EB-744BAB6D1B8E}"/>
              </a:ext>
            </a:extLst>
          </p:cNvPr>
          <p:cNvCxnSpPr>
            <a:cxnSpLocks/>
          </p:cNvCxnSpPr>
          <p:nvPr/>
        </p:nvCxnSpPr>
        <p:spPr>
          <a:xfrm flipV="1">
            <a:off x="2177592" y="2639505"/>
            <a:ext cx="1989055" cy="160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531B6B-4C6D-2595-48FE-2A82A17F2910}"/>
              </a:ext>
            </a:extLst>
          </p:cNvPr>
          <p:cNvCxnSpPr>
            <a:cxnSpLocks/>
          </p:cNvCxnSpPr>
          <p:nvPr/>
        </p:nvCxnSpPr>
        <p:spPr>
          <a:xfrm flipV="1">
            <a:off x="1439863" y="2799761"/>
            <a:ext cx="2726784" cy="1704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758926-3DF0-100B-E793-0CEE9C085B5A}"/>
              </a:ext>
            </a:extLst>
          </p:cNvPr>
          <p:cNvCxnSpPr>
            <a:cxnSpLocks/>
          </p:cNvCxnSpPr>
          <p:nvPr/>
        </p:nvCxnSpPr>
        <p:spPr>
          <a:xfrm flipV="1">
            <a:off x="1549489" y="3242821"/>
            <a:ext cx="5416919" cy="347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F40888-A778-A605-0B99-1E7E25D35CA5}"/>
              </a:ext>
            </a:extLst>
          </p:cNvPr>
          <p:cNvCxnSpPr>
            <a:cxnSpLocks/>
          </p:cNvCxnSpPr>
          <p:nvPr/>
        </p:nvCxnSpPr>
        <p:spPr>
          <a:xfrm flipH="1">
            <a:off x="7373332" y="2234153"/>
            <a:ext cx="290660" cy="322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603444A-D673-9096-1003-9CE6092FFABB}"/>
              </a:ext>
            </a:extLst>
          </p:cNvPr>
          <p:cNvSpPr/>
          <p:nvPr/>
        </p:nvSpPr>
        <p:spPr>
          <a:xfrm>
            <a:off x="7663991" y="2121031"/>
            <a:ext cx="1168923" cy="3582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/>
              <a:t>“Sections” appears</a:t>
            </a:r>
          </a:p>
        </p:txBody>
      </p:sp>
    </p:spTree>
    <p:extLst>
      <p:ext uri="{BB962C8B-B14F-4D97-AF65-F5344CB8AC3E}">
        <p14:creationId xmlns:p14="http://schemas.microsoft.com/office/powerpoint/2010/main" val="130698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AE64-FC20-252B-7B19-2001B0B3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“happy path”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3AE18-D214-C7C1-4076-CF797EDFF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CA" sz="2000" b="0" i="0" dirty="0">
                <a:solidFill>
                  <a:srgbClr val="333333"/>
                </a:solidFill>
                <a:effectLst/>
                <a:latin typeface="+mn-lt"/>
              </a:rPr>
              <a:t>The flow of content should follow a logical progression. It should reflect the user journey and represent a "happy path“</a:t>
            </a:r>
            <a:br>
              <a:rPr lang="en-CA" sz="2000" b="0" i="0" dirty="0">
                <a:solidFill>
                  <a:srgbClr val="333333"/>
                </a:solidFill>
                <a:effectLst/>
                <a:latin typeface="+mn-lt"/>
              </a:rPr>
            </a:br>
            <a:endParaRPr lang="en-CA" sz="2000" b="0" i="0" dirty="0">
              <a:solidFill>
                <a:srgbClr val="333333"/>
              </a:solidFill>
              <a:effectLst/>
              <a:latin typeface="+mn-lt"/>
            </a:endParaRPr>
          </a:p>
          <a:p>
            <a:r>
              <a:rPr lang="en-CA" sz="2000" dirty="0">
                <a:latin typeface="+mn-lt"/>
              </a:rPr>
              <a:t>The "happy path" 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000" dirty="0">
                <a:latin typeface="+mn-lt"/>
              </a:rPr>
              <a:t>Introduce the product or service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000" dirty="0">
                <a:latin typeface="+mn-lt"/>
              </a:rPr>
              <a:t>Explain who it's for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000" dirty="0">
                <a:latin typeface="+mn-lt"/>
              </a:rPr>
              <a:t>Explain what core activity the user has to do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000" dirty="0">
                <a:latin typeface="+mn-lt"/>
              </a:rPr>
              <a:t>Explain any follow-up activities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000" dirty="0">
                <a:latin typeface="+mn-lt"/>
              </a:rPr>
              <a:t>Provide contact details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B3ACE-BD49-B5BE-53B3-31E43E9C1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7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8471-D167-DC7B-3E45-4B514BEB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Introduce the product or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07804-521E-CC58-DBF9-587E348C0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5244"/>
            <a:ext cx="4040188" cy="639762"/>
          </a:xfrm>
        </p:spPr>
        <p:txBody>
          <a:bodyPr/>
          <a:lstStyle/>
          <a:p>
            <a:r>
              <a:rPr lang="en-CA" sz="2100" dirty="0">
                <a:solidFill>
                  <a:schemeClr val="accent4"/>
                </a:solidFill>
              </a:rPr>
              <a:t>If it's easy to describe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0BD15-0E69-9B43-648B-53B9EEFE5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795006"/>
            <a:ext cx="4040188" cy="395128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Introductory statement goes on the index page, above the subway menu</a:t>
            </a:r>
            <a:b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b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b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b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b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b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b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b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b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endParaRPr lang="en-CA" sz="1800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Live examples: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800" b="0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2"/>
              </a:rPr>
              <a:t>Canada Dental Benefit</a:t>
            </a:r>
            <a:endParaRPr lang="en-CA" sz="1800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800" b="0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3"/>
              </a:rPr>
              <a:t>Canada Workers Benefit</a:t>
            </a:r>
            <a:endParaRPr lang="en-CA" sz="1800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79DB9-9E76-CBBB-7E60-80B1C14C5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1155244"/>
            <a:ext cx="4041775" cy="639762"/>
          </a:xfrm>
        </p:spPr>
        <p:txBody>
          <a:bodyPr/>
          <a:lstStyle/>
          <a:p>
            <a:r>
              <a:rPr lang="en-CA" sz="2100" dirty="0">
                <a:solidFill>
                  <a:schemeClr val="accent4"/>
                </a:solidFill>
              </a:rPr>
              <a:t>If it's complicated to describe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BB756-B0B4-9629-E4F1-68D488A9D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95006"/>
            <a:ext cx="4498975" cy="395128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15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If the product or service is too complex to reasonably describe on the index page, include a high-level description on the index page and use the first step page in the subway menu to provide more detail.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5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Recommended wording: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5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What is the [X]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5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What are [X]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5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Live examples: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500" b="0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4"/>
              </a:rPr>
              <a:t>Disability tax credit (DTC)</a:t>
            </a:r>
            <a:r>
              <a:rPr lang="en-CA" sz="15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 (index page)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CA" sz="1500" b="0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5"/>
              </a:rPr>
              <a:t>What is the DTC</a:t>
            </a:r>
            <a:r>
              <a:rPr lang="en-CA" sz="15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 (first step page)</a:t>
            </a:r>
            <a:br>
              <a:rPr lang="en-CA" sz="15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endParaRPr lang="en-CA" sz="1500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500" b="0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6"/>
              </a:rPr>
              <a:t>Scientific Research and Experimental Development (SR&amp;ED) tax incentives</a:t>
            </a:r>
            <a:r>
              <a:rPr lang="en-CA" sz="15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 (index page)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CA" sz="1500" b="0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7"/>
              </a:rPr>
              <a:t>What are SR&amp;ED tax incentives</a:t>
            </a:r>
            <a:r>
              <a:rPr lang="en-CA" sz="15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 (first step page)</a:t>
            </a:r>
          </a:p>
          <a:p>
            <a:endParaRPr lang="en-CA" sz="15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96B82-289C-DF74-36D6-A327BFD4F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FBE-36BC-482D-A777-8BE920DF890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2" descr="Screenshot: Index page">
            <a:extLst>
              <a:ext uri="{FF2B5EF4-FFF2-40B4-BE49-F238E27FC236}">
                <a16:creationId xmlns:a16="http://schemas.microsoft.com/office/drawing/2014/main" id="{CBB7F759-506E-CFF7-66C8-C63D3D1C6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9"/>
          <a:stretch/>
        </p:blipFill>
        <p:spPr bwMode="auto">
          <a:xfrm>
            <a:off x="1188028" y="2675612"/>
            <a:ext cx="2578532" cy="241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944B5A-4020-B4B3-D32A-11877482701C}"/>
              </a:ext>
            </a:extLst>
          </p:cNvPr>
          <p:cNvCxnSpPr>
            <a:cxnSpLocks/>
          </p:cNvCxnSpPr>
          <p:nvPr/>
        </p:nvCxnSpPr>
        <p:spPr>
          <a:xfrm flipH="1">
            <a:off x="2617894" y="2440397"/>
            <a:ext cx="436391" cy="1008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1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6085-81EF-9F4B-E210-5DA64C73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 Explain who it's for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02843-3F32-F95A-044C-17B2B8BC5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7556"/>
            <a:ext cx="8229600" cy="4689475"/>
          </a:xfrm>
        </p:spPr>
        <p:txBody>
          <a:bodyPr/>
          <a:lstStyle/>
          <a:p>
            <a:pPr marL="0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This is often where eligibility information goes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333333"/>
                </a:solidFill>
                <a:latin typeface="Noto Sans" panose="020B0502040504020204" pitchFamily="34" charset="0"/>
              </a:rPr>
              <a:t>R</a:t>
            </a: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ecommended wording (choose one):</a:t>
            </a:r>
          </a:p>
          <a:p>
            <a:pPr marL="914400" lvl="2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Who can apply</a:t>
            </a:r>
          </a:p>
          <a:p>
            <a:pPr marL="914400" lvl="2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Who can claim</a:t>
            </a:r>
          </a:p>
          <a:p>
            <a:pPr marL="914400" lvl="2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Who can file</a:t>
            </a:r>
          </a:p>
          <a:p>
            <a:pPr marL="914400" lvl="2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Who is eligible (avoid if possible)</a:t>
            </a:r>
          </a:p>
          <a:p>
            <a:pPr marL="914400" lvl="2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Who must register</a:t>
            </a:r>
          </a:p>
          <a:p>
            <a:pPr marL="457200" lvl="1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Provide extra information. </a:t>
            </a:r>
            <a:r>
              <a:rPr lang="en-CA" dirty="0">
                <a:solidFill>
                  <a:srgbClr val="333333"/>
                </a:solidFill>
                <a:latin typeface="Noto Sans" panose="020B0502040504020204" pitchFamily="34" charset="0"/>
              </a:rPr>
              <a:t>R</a:t>
            </a: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ecommended wording (as needed):</a:t>
            </a:r>
          </a:p>
          <a:p>
            <a:pPr marL="914400" lvl="2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How much you can get</a:t>
            </a:r>
          </a:p>
          <a:p>
            <a:pPr marL="914400" lvl="2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Periods you can apply for</a:t>
            </a:r>
          </a:p>
          <a:p>
            <a:pPr marL="914400" lvl="2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Expenses you can claim</a:t>
            </a:r>
          </a:p>
          <a:p>
            <a:pPr marL="914400" lvl="2" indent="0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Which of your employees qualify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3166-32F3-35B5-843D-118F708A50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22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6085-81EF-9F4B-E210-5DA64C73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56394"/>
            <a:ext cx="8229600" cy="985837"/>
          </a:xfrm>
        </p:spPr>
        <p:txBody>
          <a:bodyPr>
            <a:noAutofit/>
          </a:bodyPr>
          <a:lstStyle/>
          <a:p>
            <a:r>
              <a:rPr lang="en-CA" sz="2800" dirty="0"/>
              <a:t>3. Explain what core activity the user has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02843-3F32-F95A-044C-17B2B8BC5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114"/>
            <a:ext cx="8229600" cy="4689475"/>
          </a:xfrm>
        </p:spPr>
        <p:txBody>
          <a:bodyPr/>
          <a:lstStyle/>
          <a:p>
            <a:pPr marL="0" indent="0" algn="l">
              <a:buNone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This page contains the core activity </a:t>
            </a:r>
          </a:p>
          <a:p>
            <a:pPr marL="0" indent="0" algn="l">
              <a:buNone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   Prepare for the core activity. Recommended wording (choose one):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Get ready to apply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Get ready to claim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Get ready to file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Get ready to register</a:t>
            </a:r>
          </a:p>
          <a:p>
            <a:pPr marL="0" indent="0" algn="l">
              <a:buNone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   Give timelines. Recommended wording (choose one):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When to apply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When to claim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When to file</a:t>
            </a:r>
          </a:p>
          <a:p>
            <a:pPr marL="0" indent="0" algn="l">
              <a:buNone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   Provide assistance. Recommended wording: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Calculate your [x]</a:t>
            </a:r>
          </a:p>
          <a:p>
            <a:pPr marL="0" indent="0" algn="l">
              <a:buNone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   How to complete the core activity. Recommended wording (choose one):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How to apply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How to claim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How to file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How to register</a:t>
            </a:r>
          </a:p>
          <a:p>
            <a:endParaRPr lang="en-CA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3166-32F3-35B5-843D-118F708A50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6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1EA2-31E9-A7E8-629E-E5EFA2C2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4. Explain any follow-up activities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6230-CEBE-D4B2-B92A-AE21041A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80506"/>
            <a:ext cx="8300301" cy="4689475"/>
          </a:xfrm>
        </p:spPr>
        <p:txBody>
          <a:bodyPr/>
          <a:lstStyle/>
          <a:p>
            <a:pPr marL="0" indent="0" algn="l">
              <a:buNone/>
            </a:pPr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Contains the activities that happen after the core activity has been done.</a:t>
            </a:r>
          </a:p>
          <a:p>
            <a:pPr marL="457200" lvl="1" indent="0" algn="l">
              <a:buNone/>
            </a:pPr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Explain what happens after. Recommended wording (choose one):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After you apply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After you claim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After you file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After you register</a:t>
            </a:r>
          </a:p>
          <a:p>
            <a:pPr marL="457200" lvl="1" indent="0" algn="l">
              <a:buNone/>
            </a:pPr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Post application tasks or information. Recommended wording (as needed):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Validating your application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Our review and decision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When and how to get your payment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Impact on your [x]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Change or cancel your claim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Change or manage your account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Return a payment</a:t>
            </a:r>
          </a:p>
          <a:p>
            <a:pPr lvl="2"/>
            <a:r>
              <a:rPr lang="en-CA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Keep getting your payments</a:t>
            </a:r>
          </a:p>
          <a:p>
            <a:endParaRPr lang="en-C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61D01-9736-0C6A-A3DE-6D331C065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52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1EA2-31E9-A7E8-629E-E5EFA2C2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5. Provide contact details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6230-CEBE-D4B2-B92A-AE21041A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675"/>
            <a:ext cx="8300301" cy="4689475"/>
          </a:xfrm>
        </p:spPr>
        <p:txBody>
          <a:bodyPr/>
          <a:lstStyle/>
          <a:p>
            <a:pPr marL="0" indent="0" algn="l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If there are specific phone numbers or mailing addresses associated with the product or service, it is </a:t>
            </a:r>
            <a:r>
              <a:rPr lang="en-CA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optional</a:t>
            </a: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to create a contact page.</a:t>
            </a:r>
          </a:p>
          <a:p>
            <a:pPr marL="0" indent="0" algn="l">
              <a:buNone/>
            </a:pPr>
            <a:endParaRPr lang="en-CA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0" indent="0" algn="l">
              <a:buNone/>
            </a:pPr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Recommended wording:</a:t>
            </a:r>
          </a:p>
          <a:p>
            <a:pPr lvl="1"/>
            <a:r>
              <a:rPr lang="en-CA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Contact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61D01-9736-0C6A-A3DE-6D331C065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975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017212|-1237980|-7240861|-12684655|-10856873|CRA&quot;,&quot;Id&quot;:&quot;6501bfab36463750cc6df428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1025</Words>
  <Application>Microsoft Office PowerPoint</Application>
  <PresentationFormat>On-screen Show (4:3)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Gill Sans Light</vt:lpstr>
      <vt:lpstr>Microsoft Sans Serif</vt:lpstr>
      <vt:lpstr>Noto Sans</vt:lpstr>
      <vt:lpstr>Office Theme</vt:lpstr>
      <vt:lpstr>Subway pattern</vt:lpstr>
      <vt:lpstr>3 page types</vt:lpstr>
      <vt:lpstr>Mobile-first coding on step page and sub-page</vt:lpstr>
      <vt:lpstr>The “happy path”</vt:lpstr>
      <vt:lpstr>1. Introduce the product or service</vt:lpstr>
      <vt:lpstr>2. Explain who it's for </vt:lpstr>
      <vt:lpstr>3. Explain what core activity the user has to do</vt:lpstr>
      <vt:lpstr>4. Explain any follow-up activities </vt:lpstr>
      <vt:lpstr>5. Provide contact details (optional)</vt:lpstr>
      <vt:lpstr>Reminder: 3 page types</vt:lpstr>
      <vt:lpstr>Index page</vt:lpstr>
      <vt:lpstr>Index page: Typical mistakes</vt:lpstr>
      <vt:lpstr>Step page</vt:lpstr>
      <vt:lpstr>Step page: Typical mistakes</vt:lpstr>
      <vt:lpstr>Research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keywords>SecurityClassificationLevel - UNCLASSIFIED, Creator - Farquharson, Chad, EventDateandTime - 2023-09-12 at 05:55:51 PM, EventDateandTime - 2023-09-12 at 05:57:42 PM, EventDateandTime - 2023-09-12 at 06:01:44 PM, EventDateandTime - 2023-09-12 at 06:03:19 PM, EventDateandTime - 2023-09-12 at 06:16:33 PM, EventDateandTime - 2023-09-12 at 06:16:55 PM, EventDateandTime - 2023-09-12 at 06:24:23 PM, EventDateandTime - 2023-09-12 at 06:28:08 PM, EventDateandTime - 2023-09-12 at 06:31:21 PM, EventDateandTime - 2023-09-12 at 06:32:54 PM, EventDateandTime - 2023-09-12 at 06:34:27 PM, EventDateandTime - 2023-09-12 at 06:34:59 PM, EventDateandTime - 2023-09-12 at 06:53:02 PM, EventDateandTime - 2023-09-12 at 07:00:52 PM, EventDateandTime - 2023-09-12 at 07:01:53 PM, EventDateandTime - 2023-09-12 at 07:18:30 PM, EventDateandTime - 2023-09-12 at 07:22:13 PM, EventDateandTime - 2023-09-12 at 07:23:25 PM, EventDateandTime - 2023-09-12 at 07:26:56 PM, EventDateandTime - 2023-09-12 at 07:32:48 PM, EventDateandTime - 2023-09-12 at 07:35:53 PM, EventDateandTime - 2023-09-12 at 07:37:19 PM, EventDateandTime - 2023-09-12 at 07:41:13 PM, EventDateandTime - 2023-09-12 at 07:42:16 PM, EventDateandTime - 2023-09-12 at 07:42:43 PM, EventDateandTime - 2023-09-12 at 07:44:02 PM, EventDateandTime - 2023-09-12 at 07:44:39 PM, EventDateandTime - 2023-09-12 at 07:51:38 PM, EventDateandTime - 2023-09-13 at 06:56:59 AM, EventDateandTime - 2023-09-13 at 09:23:44 AM, EventDateandTime - 2023-09-13 at 09:24:46 AM, EventDateandTime - 2023-09-13 at 11:59:31 AM, EventDateandTime - 2023-09-16 at 08:36:14 PM, EventDateandTime - 2023-09-16 at 08:49:56 PM, EventDateandTime - 2023-09-18 at 09:50:44 AM</cp:keywords>
  <cp:lastModifiedBy>Farquharson, Chad</cp:lastModifiedBy>
  <cp:revision>219</cp:revision>
  <dcterms:created xsi:type="dcterms:W3CDTF">2015-04-10T18:49:27Z</dcterms:created>
  <dcterms:modified xsi:type="dcterms:W3CDTF">2023-09-18T16:50:45Z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957bd35c-f5ac-43eb-9091-b13fed06bc19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NO</vt:lpwstr>
  </property>
</Properties>
</file>