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7D-5C0F-48DC-BAD8-5F1A08270FA6}" type="datetimeFigureOut">
              <a:rPr lang="en-CA" smtClean="0"/>
              <a:t>2020-02-07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55A1-4EE3-49D6-8468-557271F047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205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7D-5C0F-48DC-BAD8-5F1A08270FA6}" type="datetimeFigureOut">
              <a:rPr lang="en-CA" smtClean="0"/>
              <a:t>2020-02-07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55A1-4EE3-49D6-8468-557271F047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241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7D-5C0F-48DC-BAD8-5F1A08270FA6}" type="datetimeFigureOut">
              <a:rPr lang="en-CA" smtClean="0"/>
              <a:t>2020-02-07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55A1-4EE3-49D6-8468-557271F047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823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7D-5C0F-48DC-BAD8-5F1A08270FA6}" type="datetimeFigureOut">
              <a:rPr lang="en-CA" smtClean="0"/>
              <a:t>2020-02-07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55A1-4EE3-49D6-8468-557271F047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202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7D-5C0F-48DC-BAD8-5F1A08270FA6}" type="datetimeFigureOut">
              <a:rPr lang="en-CA" smtClean="0"/>
              <a:t>2020-02-07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55A1-4EE3-49D6-8468-557271F047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416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7D-5C0F-48DC-BAD8-5F1A08270FA6}" type="datetimeFigureOut">
              <a:rPr lang="en-CA" smtClean="0"/>
              <a:t>2020-02-07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55A1-4EE3-49D6-8468-557271F047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632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7D-5C0F-48DC-BAD8-5F1A08270FA6}" type="datetimeFigureOut">
              <a:rPr lang="en-CA" smtClean="0"/>
              <a:t>2020-02-07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55A1-4EE3-49D6-8468-557271F047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127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7D-5C0F-48DC-BAD8-5F1A08270FA6}" type="datetimeFigureOut">
              <a:rPr lang="en-CA" smtClean="0"/>
              <a:t>2020-02-07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55A1-4EE3-49D6-8468-557271F047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31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7D-5C0F-48DC-BAD8-5F1A08270FA6}" type="datetimeFigureOut">
              <a:rPr lang="en-CA" smtClean="0"/>
              <a:t>2020-02-07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55A1-4EE3-49D6-8468-557271F047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305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7D-5C0F-48DC-BAD8-5F1A08270FA6}" type="datetimeFigureOut">
              <a:rPr lang="en-CA" smtClean="0"/>
              <a:t>2020-02-07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55A1-4EE3-49D6-8468-557271F047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668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7D-5C0F-48DC-BAD8-5F1A08270FA6}" type="datetimeFigureOut">
              <a:rPr lang="en-CA" smtClean="0"/>
              <a:t>2020-02-07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55A1-4EE3-49D6-8468-557271F047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843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5867D-5C0F-48DC-BAD8-5F1A08270FA6}" type="datetimeFigureOut">
              <a:rPr lang="en-CA" smtClean="0"/>
              <a:t>2020-02-07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355A1-4EE3-49D6-8468-557271F047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506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H="1">
            <a:off x="1381821" y="1319095"/>
            <a:ext cx="6917461" cy="242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929852" y="370951"/>
            <a:ext cx="7091" cy="942471"/>
          </a:xfrm>
          <a:prstGeom prst="line">
            <a:avLst/>
          </a:prstGeom>
          <a:ln w="38100" cmpd="sng"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76"/>
          <p:cNvSpPr txBox="1"/>
          <p:nvPr/>
        </p:nvSpPr>
        <p:spPr>
          <a:xfrm>
            <a:off x="822895" y="1572796"/>
            <a:ext cx="1153452" cy="6164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INFECTIOUS DISEASES </a:t>
            </a:r>
            <a:endParaRPr lang="en-CA" sz="1200" dirty="0">
              <a:effectLst/>
              <a:latin typeface="Arial Unicode MS"/>
            </a:endParaRPr>
          </a:p>
          <a:p>
            <a:pPr algn="ctr">
              <a:spcAft>
                <a:spcPts val="0"/>
              </a:spcAft>
            </a:pPr>
            <a:r>
              <a:rPr lang="en-US" sz="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PREVENTION AND CONTROL BRANCH</a:t>
            </a:r>
            <a:endParaRPr lang="en-CA" sz="1200" dirty="0">
              <a:effectLst/>
              <a:latin typeface="Arial Unicode MS"/>
            </a:endParaRPr>
          </a:p>
        </p:txBody>
      </p:sp>
      <p:sp>
        <p:nvSpPr>
          <p:cNvPr id="65" name="TextBox 84"/>
          <p:cNvSpPr txBox="1"/>
          <p:nvPr/>
        </p:nvSpPr>
        <p:spPr>
          <a:xfrm>
            <a:off x="2128928" y="1572796"/>
            <a:ext cx="1177032" cy="61638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kern="120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HEALTH PROMOTION AND CHRONIC</a:t>
            </a:r>
            <a:endParaRPr lang="en-CA" sz="1200">
              <a:effectLst/>
              <a:latin typeface="Arial Unicode MS"/>
            </a:endParaRPr>
          </a:p>
          <a:p>
            <a:pPr algn="ctr">
              <a:spcAft>
                <a:spcPts val="0"/>
              </a:spcAft>
            </a:pPr>
            <a:r>
              <a:rPr lang="en-US" sz="800" b="1" kern="120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DISEASE PREVENTION BRANCH</a:t>
            </a:r>
            <a:endParaRPr lang="en-CA" sz="1200">
              <a:effectLst/>
              <a:latin typeface="Arial Unicode MS"/>
            </a:endParaRPr>
          </a:p>
        </p:txBody>
      </p:sp>
      <p:sp>
        <p:nvSpPr>
          <p:cNvPr id="63" name="TextBox 102"/>
          <p:cNvSpPr txBox="1"/>
          <p:nvPr/>
        </p:nvSpPr>
        <p:spPr>
          <a:xfrm>
            <a:off x="3470145" y="1576323"/>
            <a:ext cx="1015096" cy="62103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121789" tIns="60894" rIns="121789" bIns="60894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HEALTH SECURITY INFRASTRUCTURE BRANCH </a:t>
            </a:r>
            <a:endParaRPr lang="en-CA" sz="1200" dirty="0">
              <a:effectLst/>
              <a:latin typeface="Arial Unicode MS"/>
            </a:endParaRPr>
          </a:p>
        </p:txBody>
      </p:sp>
      <p:sp>
        <p:nvSpPr>
          <p:cNvPr id="61" name="TextBox 105"/>
          <p:cNvSpPr txBox="1"/>
          <p:nvPr/>
        </p:nvSpPr>
        <p:spPr>
          <a:xfrm>
            <a:off x="4625376" y="1586235"/>
            <a:ext cx="1057963" cy="61643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STRATEGIC POLICY, PLANNING AND</a:t>
            </a:r>
            <a:endParaRPr lang="en-CA" sz="1200" dirty="0">
              <a:effectLst/>
              <a:latin typeface="Arial Unicode MS"/>
            </a:endParaRPr>
          </a:p>
          <a:p>
            <a:pPr algn="ctr">
              <a:spcAft>
                <a:spcPts val="0"/>
              </a:spcAft>
            </a:pPr>
            <a:r>
              <a:rPr lang="en-US" sz="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INTERNATIONAL AFFAIRS BRANCH</a:t>
            </a:r>
            <a:endParaRPr lang="en-CA" sz="1200" dirty="0">
              <a:effectLst/>
              <a:latin typeface="Arial Unicode MS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2759281" y="1317445"/>
            <a:ext cx="0" cy="158454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381819" y="1317445"/>
            <a:ext cx="0" cy="158454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028395" y="1317445"/>
            <a:ext cx="0" cy="158454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152115" y="1317445"/>
            <a:ext cx="0" cy="158454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107"/>
          <p:cNvSpPr txBox="1"/>
          <p:nvPr/>
        </p:nvSpPr>
        <p:spPr>
          <a:xfrm>
            <a:off x="5754597" y="1583526"/>
            <a:ext cx="741074" cy="61383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kern="120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OFFICE OF THE CHIEF SCIENCE OFFICER </a:t>
            </a:r>
            <a:endParaRPr lang="en-CA" sz="1200">
              <a:effectLst/>
              <a:latin typeface="Arial Unicode MS"/>
            </a:endParaRPr>
          </a:p>
        </p:txBody>
      </p:sp>
      <p:sp>
        <p:nvSpPr>
          <p:cNvPr id="48" name="TextBox 110"/>
          <p:cNvSpPr txBox="1"/>
          <p:nvPr/>
        </p:nvSpPr>
        <p:spPr>
          <a:xfrm>
            <a:off x="6655379" y="1585751"/>
            <a:ext cx="741823" cy="6021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kern="120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OFFICE OF THE CHIEF FINANCIAL OFFICER </a:t>
            </a:r>
            <a:endParaRPr lang="en-CA" sz="1200">
              <a:effectLst/>
              <a:latin typeface="Arial Unicode MS"/>
            </a:endParaRPr>
          </a:p>
        </p:txBody>
      </p:sp>
      <p:sp>
        <p:nvSpPr>
          <p:cNvPr id="50" name="TextBox 116"/>
          <p:cNvSpPr txBox="1"/>
          <p:nvPr/>
        </p:nvSpPr>
        <p:spPr>
          <a:xfrm>
            <a:off x="7458937" y="1595497"/>
            <a:ext cx="689854" cy="4512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kern="120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LEGAL SERVICES UNIT</a:t>
            </a:r>
            <a:endParaRPr lang="en-CA" sz="1200">
              <a:effectLst/>
              <a:latin typeface="Arial Unicode MS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6122827" y="1318756"/>
            <a:ext cx="0" cy="158329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007812" y="1312911"/>
            <a:ext cx="0" cy="158329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807194" y="1315444"/>
            <a:ext cx="0" cy="158329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71"/>
          <p:cNvSpPr txBox="1"/>
          <p:nvPr/>
        </p:nvSpPr>
        <p:spPr>
          <a:xfrm>
            <a:off x="10154767" y="2303844"/>
            <a:ext cx="1198618" cy="3691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CORPORATE SERVICES BRANCH</a:t>
            </a:r>
            <a:endParaRPr lang="en-CA" sz="1200" dirty="0">
              <a:effectLst/>
              <a:latin typeface="Arial Unicode MS"/>
            </a:endParaRPr>
          </a:p>
        </p:txBody>
      </p:sp>
      <p:sp>
        <p:nvSpPr>
          <p:cNvPr id="39" name="TextBox 72"/>
          <p:cNvSpPr txBox="1"/>
          <p:nvPr/>
        </p:nvSpPr>
        <p:spPr>
          <a:xfrm>
            <a:off x="10091412" y="1550711"/>
            <a:ext cx="1325328" cy="4011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kern="120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COMMUNICATIONS AND </a:t>
            </a:r>
            <a:endParaRPr lang="en-CA" sz="1200">
              <a:effectLst/>
              <a:latin typeface="Arial Unicode MS"/>
            </a:endParaRPr>
          </a:p>
          <a:p>
            <a:pPr algn="ctr">
              <a:spcAft>
                <a:spcPts val="0"/>
              </a:spcAft>
            </a:pPr>
            <a:r>
              <a:rPr lang="en-US" sz="800" b="1" kern="120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PUBLIC AFFAIRS BRANCH</a:t>
            </a:r>
            <a:endParaRPr lang="en-CA" sz="1200">
              <a:effectLst/>
              <a:latin typeface="Arial Unicode MS"/>
            </a:endParaRPr>
          </a:p>
        </p:txBody>
      </p:sp>
      <p:sp>
        <p:nvSpPr>
          <p:cNvPr id="40" name="TextBox 73"/>
          <p:cNvSpPr txBox="1"/>
          <p:nvPr/>
        </p:nvSpPr>
        <p:spPr>
          <a:xfrm>
            <a:off x="10190194" y="2976376"/>
            <a:ext cx="1163191" cy="5877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kern="120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ACCOUNTING OPERATIONS &amp; MATERIEL MANAGEMENT</a:t>
            </a:r>
            <a:endParaRPr lang="en-CA" sz="1200">
              <a:effectLst/>
              <a:latin typeface="Arial Unicode M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0771789" y="1304285"/>
            <a:ext cx="0" cy="177469"/>
          </a:xfrm>
          <a:prstGeom prst="line">
            <a:avLst/>
          </a:prstGeom>
          <a:ln>
            <a:headEnd type="none"/>
            <a:tailEnd type="triangle" w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175475" y="1315472"/>
            <a:ext cx="0" cy="177469"/>
          </a:xfrm>
          <a:prstGeom prst="line">
            <a:avLst/>
          </a:prstGeom>
          <a:ln>
            <a:headEnd type="none"/>
            <a:tailEnd type="triangle" w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55"/>
          <p:cNvSpPr txBox="1"/>
          <p:nvPr/>
        </p:nvSpPr>
        <p:spPr>
          <a:xfrm>
            <a:off x="8583111" y="666626"/>
            <a:ext cx="1262380" cy="6483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Shared Services supported by the Agency</a:t>
            </a:r>
            <a:endParaRPr lang="en-CA" sz="1000" dirty="0">
              <a:effectLst/>
              <a:latin typeface="Arial Unicode MS"/>
            </a:endParaRPr>
          </a:p>
        </p:txBody>
      </p:sp>
      <p:sp>
        <p:nvSpPr>
          <p:cNvPr id="28" name="TextBox 48"/>
          <p:cNvSpPr txBox="1"/>
          <p:nvPr/>
        </p:nvSpPr>
        <p:spPr>
          <a:xfrm>
            <a:off x="8517428" y="2291420"/>
            <a:ext cx="1257038" cy="3693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kern="120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EMERGENCY MANAGEMENT</a:t>
            </a:r>
            <a:endParaRPr lang="en-CA" sz="1200">
              <a:effectLst/>
              <a:latin typeface="Arial Unicode MS"/>
            </a:endParaRPr>
          </a:p>
        </p:txBody>
      </p:sp>
      <p:sp>
        <p:nvSpPr>
          <p:cNvPr id="30" name="TextBox 50"/>
          <p:cNvSpPr txBox="1"/>
          <p:nvPr/>
        </p:nvSpPr>
        <p:spPr>
          <a:xfrm>
            <a:off x="8646334" y="2993831"/>
            <a:ext cx="1128132" cy="3693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kern="120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INTERNATIONAL AFFAIRS</a:t>
            </a:r>
            <a:endParaRPr lang="en-CA" sz="1200">
              <a:effectLst/>
              <a:latin typeface="Arial Unicode MS"/>
            </a:endParaRPr>
          </a:p>
        </p:txBody>
      </p:sp>
      <p:sp>
        <p:nvSpPr>
          <p:cNvPr id="25" name="TextBox 46"/>
          <p:cNvSpPr txBox="1"/>
          <p:nvPr/>
        </p:nvSpPr>
        <p:spPr>
          <a:xfrm>
            <a:off x="8576483" y="1582451"/>
            <a:ext cx="1197983" cy="3693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OFFICE OF AUDIT AND EVALUATION</a:t>
            </a:r>
            <a:endParaRPr lang="en-CA" sz="1200" dirty="0">
              <a:effectLst/>
              <a:latin typeface="Arial Unicode MS"/>
            </a:endParaRPr>
          </a:p>
        </p:txBody>
      </p:sp>
      <p:sp>
        <p:nvSpPr>
          <p:cNvPr id="18" name="TextBox 74"/>
          <p:cNvSpPr txBox="1"/>
          <p:nvPr/>
        </p:nvSpPr>
        <p:spPr>
          <a:xfrm>
            <a:off x="10179969" y="641238"/>
            <a:ext cx="1183640" cy="6483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000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Shared Services supported by Health Canada </a:t>
            </a:r>
            <a:endParaRPr lang="en-CA" sz="1000" dirty="0">
              <a:effectLst/>
              <a:latin typeface="Arial Unicode MS"/>
            </a:endParaRPr>
          </a:p>
        </p:txBody>
      </p:sp>
      <p:sp>
        <p:nvSpPr>
          <p:cNvPr id="79" name="TextBox 76"/>
          <p:cNvSpPr txBox="1"/>
          <p:nvPr/>
        </p:nvSpPr>
        <p:spPr>
          <a:xfrm>
            <a:off x="833374" y="2488423"/>
            <a:ext cx="1153452" cy="616429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Center for Communicable Disease and Infection Control</a:t>
            </a:r>
            <a:endParaRPr lang="en-CA" sz="1200" dirty="0">
              <a:effectLst/>
              <a:latin typeface="Arial Unicode MS"/>
            </a:endParaRPr>
          </a:p>
        </p:txBody>
      </p:sp>
      <p:sp>
        <p:nvSpPr>
          <p:cNvPr id="80" name="TextBox 76"/>
          <p:cNvSpPr txBox="1"/>
          <p:nvPr/>
        </p:nvSpPr>
        <p:spPr>
          <a:xfrm>
            <a:off x="833374" y="3381254"/>
            <a:ext cx="1153452" cy="616429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Laboratory for Foodborne </a:t>
            </a:r>
            <a:r>
              <a:rPr lang="en-US" sz="8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Zoonoses</a:t>
            </a: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(LFZ)</a:t>
            </a:r>
            <a:endParaRPr lang="en-CA" sz="1200" dirty="0">
              <a:effectLst/>
              <a:latin typeface="Arial Unicode MS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9175474" y="2046704"/>
            <a:ext cx="0" cy="177469"/>
          </a:xfrm>
          <a:prstGeom prst="line">
            <a:avLst/>
          </a:prstGeom>
          <a:ln>
            <a:headEnd type="none"/>
            <a:tailEnd type="triangle" w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9193013" y="2742405"/>
            <a:ext cx="0" cy="177469"/>
          </a:xfrm>
          <a:prstGeom prst="line">
            <a:avLst/>
          </a:prstGeom>
          <a:ln>
            <a:headEnd type="none"/>
            <a:tailEnd type="triangle" w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0765443" y="2725154"/>
            <a:ext cx="0" cy="177469"/>
          </a:xfrm>
          <a:prstGeom prst="line">
            <a:avLst/>
          </a:prstGeom>
          <a:ln>
            <a:headEnd type="none"/>
            <a:tailEnd type="triangle" w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0765443" y="2010462"/>
            <a:ext cx="0" cy="177469"/>
          </a:xfrm>
          <a:prstGeom prst="line">
            <a:avLst/>
          </a:prstGeom>
          <a:ln>
            <a:headEnd type="none"/>
            <a:tailEnd type="triangle" w="lg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8305778" y="1300251"/>
            <a:ext cx="2468593" cy="17194"/>
          </a:xfrm>
          <a:prstGeom prst="line">
            <a:avLst/>
          </a:prstGeom>
          <a:ln w="2857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76"/>
          <p:cNvSpPr txBox="1"/>
          <p:nvPr/>
        </p:nvSpPr>
        <p:spPr>
          <a:xfrm>
            <a:off x="833374" y="4274085"/>
            <a:ext cx="1153452" cy="617121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National  Microbiology Laboratory</a:t>
            </a:r>
          </a:p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(NML)</a:t>
            </a:r>
            <a:endParaRPr lang="en-CA" sz="1200" dirty="0">
              <a:effectLst/>
              <a:latin typeface="Arial Unicode MS"/>
            </a:endParaRPr>
          </a:p>
        </p:txBody>
      </p:sp>
      <p:sp>
        <p:nvSpPr>
          <p:cNvPr id="90" name="TextBox 76"/>
          <p:cNvSpPr txBox="1"/>
          <p:nvPr/>
        </p:nvSpPr>
        <p:spPr>
          <a:xfrm>
            <a:off x="822895" y="5167608"/>
            <a:ext cx="1153452" cy="767395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Centre for Immunization and respirator Infectious Diseases</a:t>
            </a:r>
          </a:p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(CIRID)</a:t>
            </a:r>
            <a:endParaRPr lang="en-CA" sz="1200" dirty="0">
              <a:effectLst/>
              <a:latin typeface="Arial Unicode MS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1384805" y="2280726"/>
            <a:ext cx="0" cy="158454"/>
          </a:xfrm>
          <a:prstGeom prst="line">
            <a:avLst/>
          </a:prstGeom>
          <a:ln w="28575"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1399181" y="3174986"/>
            <a:ext cx="0" cy="158454"/>
          </a:xfrm>
          <a:prstGeom prst="line">
            <a:avLst/>
          </a:prstGeom>
          <a:ln w="28575"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399181" y="4040813"/>
            <a:ext cx="0" cy="158454"/>
          </a:xfrm>
          <a:prstGeom prst="line">
            <a:avLst/>
          </a:prstGeom>
          <a:ln w="28575"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407809" y="4969284"/>
            <a:ext cx="0" cy="158454"/>
          </a:xfrm>
          <a:prstGeom prst="line">
            <a:avLst/>
          </a:prstGeom>
          <a:ln w="28575"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76"/>
          <p:cNvSpPr txBox="1"/>
          <p:nvPr/>
        </p:nvSpPr>
        <p:spPr>
          <a:xfrm>
            <a:off x="4358173" y="2591932"/>
            <a:ext cx="1299618" cy="469579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Planning, Performance Measurement and Governance</a:t>
            </a:r>
            <a:endParaRPr lang="en-CA" sz="1200" dirty="0">
              <a:effectLst/>
              <a:latin typeface="Arial Unicode MS"/>
            </a:endParaRPr>
          </a:p>
        </p:txBody>
      </p:sp>
      <p:sp>
        <p:nvSpPr>
          <p:cNvPr id="96" name="TextBox 76"/>
          <p:cNvSpPr txBox="1"/>
          <p:nvPr/>
        </p:nvSpPr>
        <p:spPr>
          <a:xfrm>
            <a:off x="2609090" y="2574680"/>
            <a:ext cx="1153452" cy="47090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Strategic Issues and Integrated Management</a:t>
            </a:r>
            <a:endParaRPr lang="en-CA" sz="1200" dirty="0">
              <a:effectLst/>
              <a:latin typeface="Arial Unicode MS"/>
            </a:endParaRPr>
          </a:p>
        </p:txBody>
      </p:sp>
      <p:cxnSp>
        <p:nvCxnSpPr>
          <p:cNvPr id="97" name="Straight Connector 96"/>
          <p:cNvCxnSpPr>
            <a:stCxn id="79" idx="3"/>
          </p:cNvCxnSpPr>
          <p:nvPr/>
        </p:nvCxnSpPr>
        <p:spPr>
          <a:xfrm flipV="1">
            <a:off x="1986826" y="2796637"/>
            <a:ext cx="511554" cy="1"/>
          </a:xfrm>
          <a:prstGeom prst="line">
            <a:avLst/>
          </a:prstGeom>
          <a:ln w="19050">
            <a:solidFill>
              <a:srgbClr val="C00000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4112115" y="3322543"/>
            <a:ext cx="211554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96" idx="3"/>
          </p:cNvCxnSpPr>
          <p:nvPr/>
        </p:nvCxnSpPr>
        <p:spPr>
          <a:xfrm flipV="1">
            <a:off x="3762542" y="2805043"/>
            <a:ext cx="546120" cy="5091"/>
          </a:xfrm>
          <a:prstGeom prst="line">
            <a:avLst/>
          </a:prstGeom>
          <a:ln w="19050">
            <a:solidFill>
              <a:schemeClr val="accent6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76"/>
          <p:cNvSpPr txBox="1"/>
          <p:nvPr/>
        </p:nvSpPr>
        <p:spPr>
          <a:xfrm>
            <a:off x="4413613" y="3156971"/>
            <a:ext cx="1153452" cy="344593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Strategic Policy Management - TB</a:t>
            </a:r>
            <a:endParaRPr lang="en-CA" sz="1200" dirty="0">
              <a:effectLst/>
              <a:latin typeface="Arial Unicode MS"/>
            </a:endParaRPr>
          </a:p>
        </p:txBody>
      </p:sp>
      <p:sp>
        <p:nvSpPr>
          <p:cNvPr id="116" name="TextBox 76"/>
          <p:cNvSpPr txBox="1"/>
          <p:nvPr/>
        </p:nvSpPr>
        <p:spPr>
          <a:xfrm>
            <a:off x="4378478" y="3616161"/>
            <a:ext cx="1153452" cy="45753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AMR FTP and Stakeholder Relations</a:t>
            </a:r>
            <a:endParaRPr lang="en-CA" sz="1200" dirty="0">
              <a:effectLst/>
              <a:latin typeface="Arial Unicode MS"/>
            </a:endParaRPr>
          </a:p>
        </p:txBody>
      </p:sp>
      <p:sp>
        <p:nvSpPr>
          <p:cNvPr id="117" name="TextBox 76"/>
          <p:cNvSpPr txBox="1"/>
          <p:nvPr/>
        </p:nvSpPr>
        <p:spPr>
          <a:xfrm>
            <a:off x="4369851" y="4190024"/>
            <a:ext cx="1244809" cy="511402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AMR Intergovernmental and International Policy</a:t>
            </a:r>
            <a:endParaRPr lang="en-CA" sz="1200" dirty="0">
              <a:effectLst/>
              <a:latin typeface="Arial Unicode MS"/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4106365" y="3804280"/>
            <a:ext cx="240313" cy="7089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4106365" y="4438217"/>
            <a:ext cx="211554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4097353" y="2813888"/>
            <a:ext cx="14762" cy="2786014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76"/>
          <p:cNvSpPr txBox="1"/>
          <p:nvPr/>
        </p:nvSpPr>
        <p:spPr>
          <a:xfrm>
            <a:off x="4378478" y="4839459"/>
            <a:ext cx="1252803" cy="391079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Horizontal Policy and Issues Management</a:t>
            </a:r>
            <a:endParaRPr lang="en-CA" sz="1200" dirty="0">
              <a:effectLst/>
              <a:latin typeface="Arial Unicode MS"/>
            </a:endParaRPr>
          </a:p>
        </p:txBody>
      </p:sp>
      <p:sp>
        <p:nvSpPr>
          <p:cNvPr id="127" name="TextBox 76"/>
          <p:cNvSpPr txBox="1"/>
          <p:nvPr/>
        </p:nvSpPr>
        <p:spPr>
          <a:xfrm>
            <a:off x="4378478" y="5382923"/>
            <a:ext cx="1252803" cy="391079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Public Health Medical Advisor</a:t>
            </a:r>
            <a:endParaRPr lang="en-CA" sz="1200" dirty="0">
              <a:effectLst/>
              <a:latin typeface="Arial Unicode MS"/>
            </a:endParaRPr>
          </a:p>
        </p:txBody>
      </p:sp>
      <p:cxnSp>
        <p:nvCxnSpPr>
          <p:cNvPr id="129" name="Straight Connector 128"/>
          <p:cNvCxnSpPr/>
          <p:nvPr/>
        </p:nvCxnSpPr>
        <p:spPr>
          <a:xfrm>
            <a:off x="4103497" y="5052227"/>
            <a:ext cx="240313" cy="7089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103497" y="5599902"/>
            <a:ext cx="211554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76"/>
          <p:cNvSpPr txBox="1"/>
          <p:nvPr/>
        </p:nvSpPr>
        <p:spPr>
          <a:xfrm>
            <a:off x="2609090" y="3215525"/>
            <a:ext cx="1153452" cy="39108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Antimicrobial Resistance</a:t>
            </a:r>
            <a:endParaRPr lang="en-CA" sz="1200" dirty="0">
              <a:effectLst/>
              <a:latin typeface="Arial Unicode MS"/>
            </a:endParaRPr>
          </a:p>
        </p:txBody>
      </p:sp>
      <p:sp>
        <p:nvSpPr>
          <p:cNvPr id="135" name="TextBox 76"/>
          <p:cNvSpPr txBox="1"/>
          <p:nvPr/>
        </p:nvSpPr>
        <p:spPr>
          <a:xfrm>
            <a:off x="2604384" y="3780715"/>
            <a:ext cx="1153452" cy="54512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Professional Guidelines and Public Health Practice</a:t>
            </a:r>
            <a:endParaRPr lang="en-CA" sz="1200" dirty="0">
              <a:effectLst/>
              <a:latin typeface="Arial Unicode MS"/>
            </a:endParaRPr>
          </a:p>
        </p:txBody>
      </p:sp>
      <p:sp>
        <p:nvSpPr>
          <p:cNvPr id="136" name="TextBox 76"/>
          <p:cNvSpPr txBox="1"/>
          <p:nvPr/>
        </p:nvSpPr>
        <p:spPr>
          <a:xfrm>
            <a:off x="2604384" y="4550800"/>
            <a:ext cx="1153452" cy="62869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Sexually Transmitted and Blood-born Infections Surveillance</a:t>
            </a:r>
            <a:endParaRPr lang="en-CA" sz="1200" dirty="0">
              <a:effectLst/>
              <a:latin typeface="Arial Unicode MS"/>
            </a:endParaRPr>
          </a:p>
        </p:txBody>
      </p:sp>
      <p:sp>
        <p:nvSpPr>
          <p:cNvPr id="137" name="TextBox 76"/>
          <p:cNvSpPr txBox="1"/>
          <p:nvPr/>
        </p:nvSpPr>
        <p:spPr>
          <a:xfrm>
            <a:off x="2610356" y="5358067"/>
            <a:ext cx="1153452" cy="39576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lIns="121789" tIns="60894" rIns="121789" bIns="60894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800" b="1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STTBI Programs and Partnerships</a:t>
            </a:r>
            <a:endParaRPr lang="en-CA" sz="1200" dirty="0">
              <a:effectLst/>
              <a:latin typeface="Arial Unicode MS"/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>
            <a:off x="2349418" y="2798074"/>
            <a:ext cx="45" cy="274144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2340839" y="3405935"/>
            <a:ext cx="211554" cy="0"/>
          </a:xfrm>
          <a:prstGeom prst="line">
            <a:avLst/>
          </a:prstGeom>
          <a:ln>
            <a:solidFill>
              <a:srgbClr val="C00000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2335089" y="4034322"/>
            <a:ext cx="240313" cy="7089"/>
          </a:xfrm>
          <a:prstGeom prst="line">
            <a:avLst/>
          </a:prstGeom>
          <a:ln>
            <a:solidFill>
              <a:srgbClr val="C00000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2335089" y="4832157"/>
            <a:ext cx="211554" cy="0"/>
          </a:xfrm>
          <a:prstGeom prst="line">
            <a:avLst/>
          </a:prstGeom>
          <a:ln>
            <a:solidFill>
              <a:srgbClr val="C00000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2332221" y="5532433"/>
            <a:ext cx="240313" cy="7089"/>
          </a:xfrm>
          <a:prstGeom prst="line">
            <a:avLst/>
          </a:prstGeom>
          <a:ln>
            <a:solidFill>
              <a:srgbClr val="C00000"/>
            </a:solidFill>
            <a:tailEnd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Group 153"/>
          <p:cNvGrpSpPr/>
          <p:nvPr/>
        </p:nvGrpSpPr>
        <p:grpSpPr>
          <a:xfrm>
            <a:off x="10691634" y="4969284"/>
            <a:ext cx="1086929" cy="1628386"/>
            <a:chOff x="7384211" y="4556755"/>
            <a:chExt cx="1086929" cy="1628386"/>
          </a:xfrm>
        </p:grpSpPr>
        <p:sp>
          <p:nvSpPr>
            <p:cNvPr id="148" name="TextBox 147"/>
            <p:cNvSpPr txBox="1"/>
            <p:nvPr/>
          </p:nvSpPr>
          <p:spPr>
            <a:xfrm>
              <a:off x="7536650" y="4709716"/>
              <a:ext cx="773692" cy="27699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i="1" dirty="0" smtClean="0">
                  <a:solidFill>
                    <a:srgbClr val="FF0000"/>
                  </a:solidFill>
                </a:rPr>
                <a:t>Branch  </a:t>
              </a:r>
              <a:endParaRPr lang="en-CA" sz="1200" i="1" dirty="0">
                <a:solidFill>
                  <a:srgbClr val="FF0000"/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7536650" y="5065709"/>
              <a:ext cx="773692" cy="276999"/>
            </a:xfrm>
            <a:prstGeom prst="rect">
              <a:avLst/>
            </a:prstGeom>
            <a:noFill/>
            <a:ln w="19050">
              <a:solidFill>
                <a:schemeClr val="accent5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i="1" dirty="0" smtClean="0"/>
                <a:t>Centre</a:t>
              </a:r>
              <a:endParaRPr lang="en-CA" sz="1200" i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536650" y="5421702"/>
              <a:ext cx="773692" cy="276999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CA" sz="1200" i="1" dirty="0" smtClean="0">
                  <a:solidFill>
                    <a:srgbClr val="C00000"/>
                  </a:solidFill>
                </a:rPr>
                <a:t>  Division</a:t>
              </a:r>
              <a:endParaRPr lang="en-CA" sz="1200" i="1" dirty="0">
                <a:solidFill>
                  <a:srgbClr val="C00000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544007" y="5770611"/>
              <a:ext cx="773692" cy="276999"/>
            </a:xfrm>
            <a:prstGeom prst="rect">
              <a:avLst/>
            </a:prstGeom>
            <a:noFill/>
            <a:ln w="19050"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CA" sz="1200" i="1" dirty="0" smtClean="0">
                  <a:solidFill>
                    <a:schemeClr val="accent6"/>
                  </a:solidFill>
                </a:rPr>
                <a:t>  Section</a:t>
              </a:r>
              <a:endParaRPr lang="en-CA" sz="1200" i="1" dirty="0">
                <a:solidFill>
                  <a:schemeClr val="accent6"/>
                </a:solidFill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7384211" y="4556755"/>
              <a:ext cx="1086929" cy="1628386"/>
            </a:xfrm>
            <a:prstGeom prst="round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10775464" y="4615382"/>
            <a:ext cx="864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6"/>
                </a:solidFill>
              </a:rPr>
              <a:t>Legend</a:t>
            </a:r>
            <a:endParaRPr lang="en-CA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4666" y="641238"/>
            <a:ext cx="1590372" cy="276999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CA" sz="1200" dirty="0" smtClean="0"/>
              <a:t>Office of the President</a:t>
            </a:r>
            <a:endParaRPr lang="en-CA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264148" y="98689"/>
            <a:ext cx="1317797" cy="27699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CA" sz="1200" dirty="0" smtClean="0"/>
              <a:t>Minister of Health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333058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174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Unicode MS</vt:lpstr>
      <vt:lpstr>Calibri</vt:lpstr>
      <vt:lpstr>Calibri Light</vt:lpstr>
      <vt:lpstr>Times New Roman</vt:lpstr>
      <vt:lpstr>Office Theme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Taylor</dc:creator>
  <cp:lastModifiedBy>William Taylor</cp:lastModifiedBy>
  <cp:revision>13</cp:revision>
  <cp:lastPrinted>2020-02-07T20:38:11Z</cp:lastPrinted>
  <dcterms:created xsi:type="dcterms:W3CDTF">2020-02-07T16:39:31Z</dcterms:created>
  <dcterms:modified xsi:type="dcterms:W3CDTF">2020-02-07T21:26:27Z</dcterms:modified>
</cp:coreProperties>
</file>