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71" r:id="rId3"/>
    <p:sldId id="257" r:id="rId4"/>
    <p:sldId id="258" r:id="rId5"/>
    <p:sldId id="276" r:id="rId6"/>
    <p:sldId id="268" r:id="rId7"/>
    <p:sldId id="277" r:id="rId8"/>
    <p:sldId id="269" r:id="rId9"/>
    <p:sldId id="274" r:id="rId10"/>
    <p:sldId id="264" r:id="rId11"/>
    <p:sldId id="275" r:id="rId12"/>
    <p:sldId id="270"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pson, Beverley" initials="TB" lastIdx="2" clrIdx="0">
    <p:extLst>
      <p:ext uri="{19B8F6BF-5375-455C-9EA6-DF929625EA0E}">
        <p15:presenceInfo xmlns:p15="http://schemas.microsoft.com/office/powerpoint/2012/main" userId="S-1-5-21-56248481-1131155372-1737835142-303599" providerId="AD"/>
      </p:ext>
    </p:extLst>
  </p:cmAuthor>
  <p:cmAuthor id="2" name="Choinière-Hamilton, Trinity" initials="CT" lastIdx="1" clrIdx="1">
    <p:extLst>
      <p:ext uri="{19B8F6BF-5375-455C-9EA6-DF929625EA0E}">
        <p15:presenceInfo xmlns:p15="http://schemas.microsoft.com/office/powerpoint/2012/main" userId="Choinière-Hamilton, Trini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4040"/>
    <a:srgbClr val="3D3F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658"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020D5E-0E43-8242-BAF1-AB7087384958}" type="datetimeFigureOut">
              <a:rPr lang="en-US" smtClean="0"/>
              <a:t>8/4/2022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3ACA1B-9D3F-AE4A-BEDB-648581126047}" type="slidenum">
              <a:rPr lang="en-US" smtClean="0"/>
              <a:t>‹#›</a:t>
            </a:fld>
            <a:endParaRPr lang="en-US"/>
          </a:p>
        </p:txBody>
      </p:sp>
    </p:spTree>
    <p:extLst>
      <p:ext uri="{BB962C8B-B14F-4D97-AF65-F5344CB8AC3E}">
        <p14:creationId xmlns:p14="http://schemas.microsoft.com/office/powerpoint/2010/main" val="3569400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597E5-5B4B-B543-8E87-B232C9047286}" type="datetimeFigureOut">
              <a:rPr lang="en-US" smtClean="0"/>
              <a:t>8/4/2022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5771B-BA24-5F4F-A764-C92460CC01A5}" type="slidenum">
              <a:rPr lang="en-US" smtClean="0"/>
              <a:t>‹#›</a:t>
            </a:fld>
            <a:endParaRPr lang="en-US"/>
          </a:p>
        </p:txBody>
      </p:sp>
    </p:spTree>
    <p:extLst>
      <p:ext uri="{BB962C8B-B14F-4D97-AF65-F5344CB8AC3E}">
        <p14:creationId xmlns:p14="http://schemas.microsoft.com/office/powerpoint/2010/main" val="1006523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
        <p:nvSpPr>
          <p:cNvPr id="7" name="TextBox 6"/>
          <p:cNvSpPr txBox="1"/>
          <p:nvPr userDrawn="1"/>
        </p:nvSpPr>
        <p:spPr>
          <a:xfrm>
            <a:off x="356514" y="6683939"/>
            <a:ext cx="184731" cy="369332"/>
          </a:xfrm>
          <a:prstGeom prst="rect">
            <a:avLst/>
          </a:prstGeom>
          <a:noFill/>
        </p:spPr>
        <p:txBody>
          <a:bodyPr wrap="none" rtlCol="0">
            <a:spAutoFit/>
          </a:bodyPr>
          <a:lstStyle/>
          <a:p>
            <a:endParaRPr lang="en-US" sz="1800" dirty="0"/>
          </a:p>
        </p:txBody>
      </p:sp>
      <p:pic>
        <p:nvPicPr>
          <p:cNvPr id="9" name="Picture 8" descr="JNT-19-0099-CIRNAC-ISC-4x3-e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141"/>
            <a:ext cx="12192000" cy="6855715"/>
          </a:xfrm>
          <a:prstGeom prst="rect">
            <a:avLst/>
          </a:prstGeom>
        </p:spPr>
      </p:pic>
    </p:spTree>
    <p:extLst>
      <p:ext uri="{BB962C8B-B14F-4D97-AF65-F5344CB8AC3E}">
        <p14:creationId xmlns:p14="http://schemas.microsoft.com/office/powerpoint/2010/main" val="324060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37D0E791-2CC0-684E-8EAF-FADA6AEE96D0}" type="datetime1">
              <a:rPr lang="en-CA" smtClean="0"/>
              <a:t>2022-08-04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426856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A177C54F-2934-ED42-B429-E995105E2CB9}" type="datetime1">
              <a:rPr lang="en-CA" smtClean="0"/>
              <a:t>2022-08-04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17357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D0CA2ADE-90CE-B141-8863-BD6153513F7D}" type="datetime1">
              <a:rPr lang="en-CA" smtClean="0"/>
              <a:t>2022-08-04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53290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3C8E3BE8-0512-5B45-BC7A-0C06CA0C5EBB}" type="datetime1">
              <a:rPr lang="en-CA" smtClean="0"/>
              <a:t>2022-08-04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253544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A8922F80-B145-9842-A5E9-647735A3B45C}" type="datetime1">
              <a:rPr lang="en-CA" smtClean="0"/>
              <a:t>2022-08-04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89497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C70639B3-F52B-1544-8387-E2FDC25C5075}" type="datetime1">
              <a:rPr lang="en-CA" smtClean="0"/>
              <a:t>2022-08-04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50545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63936953-4B8A-DE43-AF52-711CDB35C0D2}" type="datetime1">
              <a:rPr lang="en-CA" smtClean="0"/>
              <a:t>2022-08-04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3745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BD897-D6AC-F349-93BB-6104B3E6FA39}" type="datetime1">
              <a:rPr lang="en-CA" smtClean="0"/>
              <a:t>2022-08-04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36944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D6CD3688-F0D6-4D4A-8C58-7AFB0A368C4E}" type="datetime1">
              <a:rPr lang="en-CA" smtClean="0"/>
              <a:t>2022-08-04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139921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88238864-5ED5-814B-B788-DB719855B5BF}" type="datetime1">
              <a:rPr lang="en-CA" smtClean="0"/>
              <a:t>2022-08-04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972F3-B1E1-8448-A5D8-C083B140CC35}" type="slidenum">
              <a:rPr lang="en-US" smtClean="0"/>
              <a:t>‹#›</a:t>
            </a:fld>
            <a:endParaRPr lang="en-US"/>
          </a:p>
        </p:txBody>
      </p:sp>
    </p:spTree>
    <p:extLst>
      <p:ext uri="{BB962C8B-B14F-4D97-AF65-F5344CB8AC3E}">
        <p14:creationId xmlns:p14="http://schemas.microsoft.com/office/powerpoint/2010/main" val="82205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CA"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17BC5-4A79-6D46-9F92-66C5B60DC4A3}" type="datetime1">
              <a:rPr lang="en-CA" smtClean="0"/>
              <a:t>2022-08-04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53532"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972F3-B1E1-8448-A5D8-C083B140CC35}" type="slidenum">
              <a:rPr lang="en-US" smtClean="0"/>
              <a:t>‹#›</a:t>
            </a:fld>
            <a:endParaRPr lang="en-US" dirty="0"/>
          </a:p>
        </p:txBody>
      </p:sp>
      <p:pic>
        <p:nvPicPr>
          <p:cNvPr id="10" name="Picture 9" descr="JNT-19-0099-CIRNAC-ISC-4x3-P2-en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141"/>
            <a:ext cx="12192000" cy="6855715"/>
          </a:xfrm>
          <a:prstGeom prst="rect">
            <a:avLst/>
          </a:prstGeom>
        </p:spPr>
      </p:pic>
    </p:spTree>
    <p:extLst>
      <p:ext uri="{BB962C8B-B14F-4D97-AF65-F5344CB8AC3E}">
        <p14:creationId xmlns:p14="http://schemas.microsoft.com/office/powerpoint/2010/main" val="152581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6.jpg"/><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hyperlink" Target="https://www.tbs-sct.canada.ca/ems-sgd/edb-bdd/index-fra.html#infographic/dept/129/related" TargetMode="Externa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hyperlink" Target="https://www.tbs-sct.canada.ca/ems-sgd/edb-bdd/index-fra.html#infographic/dept/129/people" TargetMode="External"/><Relationship Id="rId5" Type="http://schemas.openxmlformats.org/officeDocument/2006/relationships/tags" Target="../tags/tag15.xml"/><Relationship Id="rId10" Type="http://schemas.openxmlformats.org/officeDocument/2006/relationships/hyperlink" Target="https://www.tbs-sct.canada.ca/ems-sgd/edb-bdd/index-fra.html#infographic/dept/129/people/.-.-(panel_key.-.-'employee_prov)" TargetMode="External"/><Relationship Id="rId4" Type="http://schemas.openxmlformats.org/officeDocument/2006/relationships/tags" Target="../tags/tag14.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5" Type="http://schemas.openxmlformats.org/officeDocument/2006/relationships/tags" Target="../tags/tag26.xml"/><Relationship Id="rId4"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558501" y="1241730"/>
            <a:ext cx="11051607" cy="2554414"/>
          </a:xfrm>
        </p:spPr>
        <p:txBody>
          <a:bodyPr anchor="t" anchorCtr="0">
            <a:noAutofit/>
          </a:bodyPr>
          <a:lstStyle/>
          <a:p>
            <a:pPr algn="l"/>
            <a:r>
              <a:rPr lang="en-US" sz="4000" b="1" dirty="0">
                <a:solidFill>
                  <a:srgbClr val="3D3F58"/>
                </a:solidFill>
                <a:latin typeface="Arial"/>
              </a:rPr>
              <a:t>GC Departmental Showcase:</a:t>
            </a:r>
            <a:r>
              <a:rPr lang="en-US" b="1" dirty="0" smtClean="0">
                <a:solidFill>
                  <a:srgbClr val="3D3F58"/>
                </a:solidFill>
                <a:latin typeface="Arial"/>
              </a:rPr>
              <a:t>	</a:t>
            </a:r>
            <a:br>
              <a:rPr lang="en-US" b="1" dirty="0" smtClean="0">
                <a:solidFill>
                  <a:srgbClr val="3D3F58"/>
                </a:solidFill>
                <a:latin typeface="Arial"/>
              </a:rPr>
            </a:br>
            <a:r>
              <a:rPr lang="en-US" sz="3000" b="1" dirty="0">
                <a:solidFill>
                  <a:srgbClr val="3D3F58"/>
                </a:solidFill>
                <a:latin typeface="Arial"/>
              </a:rPr>
              <a:t>Relations </a:t>
            </a:r>
            <a:r>
              <a:rPr lang="en-US" sz="3000" b="1" dirty="0" err="1">
                <a:solidFill>
                  <a:srgbClr val="3D3F58"/>
                </a:solidFill>
                <a:latin typeface="Arial"/>
              </a:rPr>
              <a:t>Couronne</a:t>
            </a:r>
            <a:r>
              <a:rPr lang="en-US" sz="3000" b="1" dirty="0">
                <a:solidFill>
                  <a:srgbClr val="3D3F58"/>
                </a:solidFill>
                <a:latin typeface="Arial"/>
              </a:rPr>
              <a:t>-Autochtones et Affaires du Nord Canada / </a:t>
            </a:r>
            <a:r>
              <a:rPr lang="en-US" sz="3000" b="1" dirty="0" smtClean="0">
                <a:solidFill>
                  <a:srgbClr val="3D3F58"/>
                </a:solidFill>
                <a:latin typeface="Arial"/>
              </a:rPr>
              <a:t>Services aux Autochtones </a:t>
            </a:r>
            <a:r>
              <a:rPr lang="en-US" sz="3000" b="1" dirty="0">
                <a:solidFill>
                  <a:srgbClr val="3D3F58"/>
                </a:solidFill>
                <a:latin typeface="Arial"/>
              </a:rPr>
              <a:t>Canada</a:t>
            </a:r>
            <a:endParaRPr lang="en-US" b="1" dirty="0">
              <a:solidFill>
                <a:srgbClr val="3D3F58"/>
              </a:solidFill>
              <a:latin typeface="Arial"/>
            </a:endParaRPr>
          </a:p>
        </p:txBody>
      </p:sp>
      <p:sp>
        <p:nvSpPr>
          <p:cNvPr id="3" name="Subtitle 2"/>
          <p:cNvSpPr>
            <a:spLocks noGrp="1"/>
          </p:cNvSpPr>
          <p:nvPr>
            <p:ph type="subTitle" idx="1"/>
            <p:custDataLst>
              <p:tags r:id="rId2"/>
            </p:custDataLst>
          </p:nvPr>
        </p:nvSpPr>
        <p:spPr>
          <a:xfrm>
            <a:off x="697048" y="3011052"/>
            <a:ext cx="7213898" cy="886692"/>
          </a:xfrm>
        </p:spPr>
        <p:txBody>
          <a:bodyPr>
            <a:normAutofit/>
          </a:bodyPr>
          <a:lstStyle/>
          <a:p>
            <a:pPr algn="l"/>
            <a:r>
              <a:rPr lang="fr-FR" sz="2000" dirty="0">
                <a:solidFill>
                  <a:srgbClr val="3F4040"/>
                </a:solidFill>
                <a:latin typeface="Arial"/>
              </a:rPr>
              <a:t>Réseau des jeunes </a:t>
            </a:r>
            <a:r>
              <a:rPr lang="fr-FR" sz="2000" dirty="0" smtClean="0">
                <a:solidFill>
                  <a:srgbClr val="3F4040"/>
                </a:solidFill>
                <a:latin typeface="Arial"/>
              </a:rPr>
              <a:t>professionnels</a:t>
            </a:r>
            <a:r>
              <a:rPr lang="fr-FR" sz="2000" dirty="0">
                <a:solidFill>
                  <a:srgbClr val="3F4040"/>
                </a:solidFill>
                <a:latin typeface="Arial"/>
              </a:rPr>
              <a:t/>
            </a:r>
            <a:br>
              <a:rPr lang="fr-FR" sz="2000" dirty="0">
                <a:solidFill>
                  <a:srgbClr val="3F4040"/>
                </a:solidFill>
                <a:latin typeface="Arial"/>
              </a:rPr>
            </a:br>
            <a:r>
              <a:rPr lang="en-US" sz="2000" dirty="0">
                <a:solidFill>
                  <a:srgbClr val="3F4040"/>
                </a:solidFill>
                <a:latin typeface="Arial"/>
              </a:rPr>
              <a:t>le 16 </a:t>
            </a:r>
            <a:r>
              <a:rPr lang="en-US" sz="2000" dirty="0" err="1" smtClean="0">
                <a:solidFill>
                  <a:srgbClr val="3F4040"/>
                </a:solidFill>
                <a:latin typeface="Arial"/>
              </a:rPr>
              <a:t>août</a:t>
            </a:r>
            <a:r>
              <a:rPr lang="en-US" sz="2000" dirty="0" smtClean="0">
                <a:solidFill>
                  <a:srgbClr val="3F4040"/>
                </a:solidFill>
                <a:latin typeface="Arial"/>
              </a:rPr>
              <a:t> </a:t>
            </a:r>
            <a:r>
              <a:rPr lang="en-US" sz="2000" dirty="0">
                <a:solidFill>
                  <a:srgbClr val="3F4040"/>
                </a:solidFill>
                <a:latin typeface="Arial"/>
              </a:rPr>
              <a:t>2022</a:t>
            </a:r>
          </a:p>
        </p:txBody>
      </p:sp>
    </p:spTree>
    <p:extLst>
      <p:ext uri="{BB962C8B-B14F-4D97-AF65-F5344CB8AC3E}">
        <p14:creationId xmlns:p14="http://schemas.microsoft.com/office/powerpoint/2010/main" val="2073561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u="sng" dirty="0" err="1" smtClean="0"/>
              <a:t>Panéliste</a:t>
            </a:r>
            <a:r>
              <a:rPr lang="en-US" u="sng" dirty="0" smtClean="0"/>
              <a:t> #2: Felix Mercure  </a:t>
            </a:r>
            <a:endParaRPr lang="en-US" u="sng" dirty="0"/>
          </a:p>
        </p:txBody>
      </p:sp>
      <p:sp>
        <p:nvSpPr>
          <p:cNvPr id="3" name="Content Placeholder 2"/>
          <p:cNvSpPr>
            <a:spLocks noGrp="1"/>
          </p:cNvSpPr>
          <p:nvPr>
            <p:ph idx="1"/>
            <p:custDataLst>
              <p:tags r:id="rId2"/>
            </p:custDataLst>
          </p:nvPr>
        </p:nvSpPr>
        <p:spPr>
          <a:xfrm>
            <a:off x="447964" y="1246766"/>
            <a:ext cx="8229600" cy="4532890"/>
          </a:xfrm>
        </p:spPr>
        <p:txBody>
          <a:bodyPr>
            <a:normAutofit lnSpcReduction="10000"/>
          </a:bodyPr>
          <a:lstStyle/>
          <a:p>
            <a:r>
              <a:rPr lang="fr-FR" sz="2400" dirty="0" smtClean="0"/>
              <a:t>Poste </a:t>
            </a:r>
            <a:r>
              <a:rPr lang="fr-FR" sz="2400" dirty="0"/>
              <a:t>: Analyste de la politique environnementale</a:t>
            </a:r>
          </a:p>
          <a:p>
            <a:r>
              <a:rPr lang="fr-FR" sz="2400" dirty="0"/>
              <a:t>Secteur : Organisation des Affaires du Nord </a:t>
            </a:r>
            <a:r>
              <a:rPr lang="fr-FR" sz="2400" dirty="0" smtClean="0"/>
              <a:t>(au sein de RCAANC</a:t>
            </a:r>
            <a:r>
              <a:rPr lang="fr-FR" sz="2400" dirty="0"/>
              <a:t>)</a:t>
            </a:r>
          </a:p>
          <a:p>
            <a:r>
              <a:rPr lang="fr-FR" sz="2400" dirty="0"/>
              <a:t>Tâches principales :</a:t>
            </a:r>
          </a:p>
          <a:p>
            <a:pPr lvl="1"/>
            <a:r>
              <a:rPr lang="fr-FR" sz="2000" dirty="0"/>
              <a:t>Examiner et évaluer les propositions de financement de projets d'énergie renouvelable dans les communautés autochtones et du Nord.</a:t>
            </a:r>
          </a:p>
          <a:p>
            <a:pPr lvl="1"/>
            <a:r>
              <a:rPr lang="fr-FR" sz="2000" dirty="0"/>
              <a:t>Établir et entretenir des relations fortes avec les partenaires autochtones et du Nord par le moyen d'appels, de réunions de groupes de travail et de conférences.</a:t>
            </a:r>
          </a:p>
          <a:p>
            <a:pPr lvl="1"/>
            <a:r>
              <a:rPr lang="fr-FR" sz="2000" dirty="0"/>
              <a:t>Rédiger des documents d'information, de la correspondance ministérielle et des demandes de renseignements des médias pour tout ce qui concerne l'énergie renouvelable dans les Territoires du Nord-Ouest.</a:t>
            </a:r>
          </a:p>
          <a:p>
            <a:endParaRPr lang="fr-FR" sz="2400" dirty="0"/>
          </a:p>
          <a:p>
            <a:endParaRPr lang="fr-FR" sz="2400" dirty="0"/>
          </a:p>
          <a:p>
            <a:pPr marL="0" indent="0">
              <a:buNone/>
            </a:pPr>
            <a:endParaRPr lang="en-US" sz="24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10</a:t>
            </a:fld>
            <a:endParaRPr lang="en-US"/>
          </a:p>
        </p:txBody>
      </p:sp>
      <p:sp>
        <p:nvSpPr>
          <p:cNvPr id="5" name="TextBox 4"/>
          <p:cNvSpPr txBox="1"/>
          <p:nvPr>
            <p:custDataLst>
              <p:tags r:id="rId4"/>
            </p:custDataLst>
          </p:nvPr>
        </p:nvSpPr>
        <p:spPr>
          <a:xfrm>
            <a:off x="8857674" y="1925781"/>
            <a:ext cx="2904836" cy="3117273"/>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178098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16020"/>
            <a:ext cx="10972800" cy="1143000"/>
          </a:xfrm>
        </p:spPr>
        <p:txBody>
          <a:bodyPr/>
          <a:lstStyle/>
          <a:p>
            <a:r>
              <a:rPr lang="en-US" u="sng" dirty="0" err="1" smtClean="0"/>
              <a:t>Panéliste</a:t>
            </a:r>
            <a:r>
              <a:rPr lang="en-US" u="sng" dirty="0" smtClean="0"/>
              <a:t> #3: Laura White</a:t>
            </a:r>
            <a:endParaRPr lang="en-US" u="sng" dirty="0"/>
          </a:p>
        </p:txBody>
      </p:sp>
      <p:sp>
        <p:nvSpPr>
          <p:cNvPr id="3" name="Content Placeholder 2"/>
          <p:cNvSpPr>
            <a:spLocks noGrp="1"/>
          </p:cNvSpPr>
          <p:nvPr>
            <p:ph idx="1"/>
            <p:custDataLst>
              <p:tags r:id="rId2"/>
            </p:custDataLst>
          </p:nvPr>
        </p:nvSpPr>
        <p:spPr>
          <a:xfrm>
            <a:off x="544946" y="983530"/>
            <a:ext cx="7813964" cy="4708525"/>
          </a:xfrm>
        </p:spPr>
        <p:txBody>
          <a:bodyPr>
            <a:normAutofit fontScale="92500"/>
          </a:bodyPr>
          <a:lstStyle/>
          <a:p>
            <a:r>
              <a:rPr lang="fr-FR" sz="2400" dirty="0"/>
              <a:t>Poste : Nutritionniste régional</a:t>
            </a:r>
          </a:p>
          <a:p>
            <a:r>
              <a:rPr lang="fr-FR" sz="2400" dirty="0"/>
              <a:t>Secteur : Direction générale de la santé des Premières Nations et des Inuits (au sein de SAC)</a:t>
            </a:r>
          </a:p>
          <a:p>
            <a:r>
              <a:rPr lang="fr-FR" sz="2400" dirty="0"/>
              <a:t>Tâches principales :</a:t>
            </a:r>
          </a:p>
          <a:p>
            <a:pPr lvl="1"/>
            <a:r>
              <a:rPr lang="fr-FR" sz="2000" dirty="0"/>
              <a:t>Diriger une équipe de diététiciens professionnels qui aident les Premières Nations à offrir des programmes liés à l'alimentation/nutrition et des initiatives de souveraineté alimentaire. </a:t>
            </a:r>
          </a:p>
          <a:p>
            <a:pPr lvl="1"/>
            <a:r>
              <a:rPr lang="fr-FR" sz="2000" dirty="0"/>
              <a:t>Assurer la liaison avec les partenaires et les intervenants et défendre leurs intérêts afin de promouvoir le rôle de la nutrition dans la santé et les liens entre les déterminants sociaux de la santé et la sécurité alimentaire. </a:t>
            </a:r>
          </a:p>
          <a:p>
            <a:pPr lvl="1"/>
            <a:r>
              <a:rPr lang="fr-FR" sz="2000" dirty="0"/>
              <a:t>Chef d'équipe pour les équipes de liaison communautaire de COVID, qui constituent un point d'accès unique aux SAC pour les demandes liées à COVID.</a:t>
            </a:r>
          </a:p>
          <a:p>
            <a:endParaRPr lang="fr-FR" sz="2400" dirty="0"/>
          </a:p>
          <a:p>
            <a:endParaRPr lang="fr-FR" sz="2400" dirty="0"/>
          </a:p>
          <a:p>
            <a:endParaRPr lang="fr-FR" sz="24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11</a:t>
            </a:fld>
            <a:endParaRPr lang="en-US"/>
          </a:p>
        </p:txBody>
      </p:sp>
      <p:sp>
        <p:nvSpPr>
          <p:cNvPr id="6" name="TextBox 5"/>
          <p:cNvSpPr txBox="1"/>
          <p:nvPr>
            <p:custDataLst>
              <p:tags r:id="rId4"/>
            </p:custDataLst>
          </p:nvPr>
        </p:nvSpPr>
        <p:spPr>
          <a:xfrm>
            <a:off x="8987277" y="1467428"/>
            <a:ext cx="2595123" cy="3740727"/>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1867396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81200" y="68264"/>
            <a:ext cx="8229600" cy="1143000"/>
          </a:xfrm>
        </p:spPr>
        <p:txBody>
          <a:bodyPr/>
          <a:lstStyle/>
          <a:p>
            <a:r>
              <a:rPr lang="en-US" u="sng" dirty="0" err="1" smtClean="0"/>
              <a:t>Panéliste</a:t>
            </a:r>
            <a:r>
              <a:rPr lang="en-US" u="sng" dirty="0" smtClean="0"/>
              <a:t> #4: Beverley Thompson</a:t>
            </a:r>
            <a:endParaRPr lang="en-US" u="sng" dirty="0"/>
          </a:p>
        </p:txBody>
      </p:sp>
      <p:sp>
        <p:nvSpPr>
          <p:cNvPr id="3" name="Content Placeholder 2"/>
          <p:cNvSpPr>
            <a:spLocks noGrp="1"/>
          </p:cNvSpPr>
          <p:nvPr>
            <p:ph idx="1"/>
            <p:custDataLst>
              <p:tags r:id="rId2"/>
            </p:custDataLst>
          </p:nvPr>
        </p:nvSpPr>
        <p:spPr>
          <a:xfrm>
            <a:off x="300181" y="1122076"/>
            <a:ext cx="8372763" cy="5500397"/>
          </a:xfrm>
        </p:spPr>
        <p:txBody>
          <a:bodyPr>
            <a:noAutofit/>
          </a:bodyPr>
          <a:lstStyle/>
          <a:p>
            <a:r>
              <a:rPr lang="fr-FR" sz="2200" dirty="0"/>
              <a:t>Poste : </a:t>
            </a:r>
            <a:r>
              <a:rPr lang="fr-FR" sz="2200" dirty="0" smtClean="0"/>
              <a:t>Conseillère principale </a:t>
            </a:r>
            <a:r>
              <a:rPr lang="fr-FR" sz="2200" dirty="0"/>
              <a:t>en politique des services </a:t>
            </a:r>
            <a:r>
              <a:rPr lang="fr-FR" sz="2200" dirty="0" smtClean="0"/>
              <a:t>infirmiers</a:t>
            </a:r>
          </a:p>
          <a:p>
            <a:r>
              <a:rPr lang="en-US" sz="2200" dirty="0" smtClean="0"/>
              <a:t>Sector</a:t>
            </a:r>
            <a:r>
              <a:rPr lang="en-US" sz="2200" dirty="0"/>
              <a:t>: </a:t>
            </a:r>
            <a:r>
              <a:rPr lang="fr-FR" sz="2200" dirty="0"/>
              <a:t>Soins préventifs à domicile et en milieu communautaire</a:t>
            </a:r>
            <a:r>
              <a:rPr lang="en-US" sz="2200" dirty="0" smtClean="0"/>
              <a:t>, </a:t>
            </a:r>
            <a:r>
              <a:rPr lang="fr-FR" sz="2200" dirty="0"/>
              <a:t>Direction générale de la santé des Premières Nations et des </a:t>
            </a:r>
            <a:r>
              <a:rPr lang="fr-FR" sz="2200" dirty="0" smtClean="0"/>
              <a:t>Inuits</a:t>
            </a:r>
          </a:p>
          <a:p>
            <a:r>
              <a:rPr lang="fr-FR" sz="2200" dirty="0"/>
              <a:t>Tâches principales :</a:t>
            </a:r>
          </a:p>
          <a:p>
            <a:pPr lvl="1"/>
            <a:r>
              <a:rPr lang="fr-FR" sz="2000" dirty="0"/>
              <a:t>Responsable de la DGSPNI pour l'engagement dirigé par les Autochtones en matière de soins de longue durée et de soins continus.</a:t>
            </a:r>
          </a:p>
          <a:p>
            <a:pPr lvl="1"/>
            <a:r>
              <a:rPr lang="fr-FR" sz="2000" dirty="0"/>
              <a:t>L'engagement du mandat : Travailler à l'élaboration conjointe d'un cadre </a:t>
            </a:r>
            <a:r>
              <a:rPr lang="fr-FR" sz="2000" dirty="0" smtClean="0"/>
              <a:t>autochtone </a:t>
            </a:r>
            <a:r>
              <a:rPr lang="fr-FR" sz="2000" dirty="0"/>
              <a:t>de soins de longue durée et de soins continus </a:t>
            </a:r>
            <a:r>
              <a:rPr lang="fr-FR" sz="2000" dirty="0" smtClean="0"/>
              <a:t>fondés sur </a:t>
            </a:r>
            <a:r>
              <a:rPr lang="fr-FR" sz="2000" dirty="0"/>
              <a:t>des distinctions afin de s'assurer que les peuples autochtones puissent recevoir ces services dans leurs propres communautés ou près de </a:t>
            </a:r>
            <a:r>
              <a:rPr lang="fr-FR" sz="2000" dirty="0" smtClean="0"/>
              <a:t>celles-ci.</a:t>
            </a:r>
            <a:endParaRPr lang="fr-FR" sz="2400" dirty="0" smtClean="0"/>
          </a:p>
          <a:p>
            <a:pPr marL="457200" lvl="1" indent="0">
              <a:buNone/>
            </a:pPr>
            <a:r>
              <a:rPr lang="fr-FR" sz="1600" dirty="0"/>
              <a:t>*</a:t>
            </a:r>
            <a:r>
              <a:rPr lang="fr-FR" sz="1600" dirty="0" smtClean="0"/>
              <a:t>Poste </a:t>
            </a:r>
            <a:r>
              <a:rPr lang="fr-FR" sz="1600" dirty="0"/>
              <a:t>principal: Directrice des services de soutien aux professionnels de la santé dans la région de la Saskatchewan.</a:t>
            </a:r>
            <a:endParaRPr lang="en-US" sz="16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12</a:t>
            </a:fld>
            <a:endParaRPr lang="en-US"/>
          </a:p>
        </p:txBody>
      </p:sp>
      <p:sp>
        <p:nvSpPr>
          <p:cNvPr id="5" name="TextBox 4"/>
          <p:cNvSpPr txBox="1"/>
          <p:nvPr>
            <p:custDataLst>
              <p:tags r:id="rId4"/>
            </p:custDataLst>
          </p:nvPr>
        </p:nvSpPr>
        <p:spPr>
          <a:xfrm>
            <a:off x="8864748" y="1633179"/>
            <a:ext cx="2692104" cy="3592945"/>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53564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81200" y="227013"/>
            <a:ext cx="8229600" cy="1143000"/>
          </a:xfrm>
        </p:spPr>
        <p:txBody>
          <a:bodyPr/>
          <a:lstStyle/>
          <a:p>
            <a:r>
              <a:rPr lang="en-US" u="sng" dirty="0" smtClean="0"/>
              <a:t>Questions et </a:t>
            </a:r>
            <a:r>
              <a:rPr lang="en-US" u="sng" dirty="0" err="1" smtClean="0"/>
              <a:t>Réponses</a:t>
            </a:r>
            <a:endParaRPr lang="en-US" u="sng" dirty="0"/>
          </a:p>
        </p:txBody>
      </p:sp>
      <p:sp>
        <p:nvSpPr>
          <p:cNvPr id="3" name="Content Placeholder 2"/>
          <p:cNvSpPr>
            <a:spLocks noGrp="1"/>
          </p:cNvSpPr>
          <p:nvPr>
            <p:ph idx="1"/>
            <p:custDataLst>
              <p:tags r:id="rId2"/>
            </p:custDataLst>
          </p:nvPr>
        </p:nvSpPr>
        <p:spPr>
          <a:xfrm>
            <a:off x="762000" y="1643234"/>
            <a:ext cx="11014364" cy="2734802"/>
          </a:xfrm>
        </p:spPr>
        <p:txBody>
          <a:bodyPr>
            <a:normAutofit/>
          </a:bodyPr>
          <a:lstStyle/>
          <a:p>
            <a:r>
              <a:rPr lang="fr-FR" dirty="0"/>
              <a:t>Quelle est la partie la plus intéressante/préférée de votre </a:t>
            </a:r>
            <a:r>
              <a:rPr lang="fr-FR" dirty="0" smtClean="0"/>
              <a:t>travail, et comment trouvez-vous votre travail significatif?</a:t>
            </a:r>
          </a:p>
          <a:p>
            <a:endParaRPr lang="en-US" dirty="0" smtClean="0"/>
          </a:p>
          <a:p>
            <a:pPr marL="0" indent="0" algn="ctr">
              <a:buNone/>
            </a:pPr>
            <a:r>
              <a:rPr lang="fr-FR" sz="3600" dirty="0" smtClean="0"/>
              <a:t>Est-ce qu’il y a des </a:t>
            </a:r>
            <a:r>
              <a:rPr lang="fr-FR" sz="3600" dirty="0"/>
              <a:t>questions </a:t>
            </a:r>
            <a:r>
              <a:rPr lang="fr-FR" sz="3600" dirty="0" smtClean="0"/>
              <a:t>du public? </a:t>
            </a:r>
            <a:endParaRPr lang="en-US" sz="36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13</a:t>
            </a:fld>
            <a:endParaRPr lang="en-US"/>
          </a:p>
        </p:txBody>
      </p:sp>
      <p:sp>
        <p:nvSpPr>
          <p:cNvPr id="5" name="TextBox 4"/>
          <p:cNvSpPr txBox="1"/>
          <p:nvPr>
            <p:custDataLst>
              <p:tags r:id="rId4"/>
            </p:custDataLst>
          </p:nvPr>
        </p:nvSpPr>
        <p:spPr>
          <a:xfrm>
            <a:off x="4858327" y="4499842"/>
            <a:ext cx="2475346" cy="1108363"/>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120393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u="sng" dirty="0" smtClean="0"/>
              <a:t>Conclusion</a:t>
            </a:r>
            <a:endParaRPr lang="en-US" u="sng" dirty="0"/>
          </a:p>
        </p:txBody>
      </p:sp>
      <p:sp>
        <p:nvSpPr>
          <p:cNvPr id="3" name="Content Placeholder 2"/>
          <p:cNvSpPr>
            <a:spLocks noGrp="1"/>
          </p:cNvSpPr>
          <p:nvPr>
            <p:ph idx="1"/>
            <p:custDataLst>
              <p:tags r:id="rId2"/>
            </p:custDataLst>
          </p:nvPr>
        </p:nvSpPr>
        <p:spPr/>
        <p:txBody>
          <a:bodyPr/>
          <a:lstStyle/>
          <a:p>
            <a:r>
              <a:rPr lang="en-US" dirty="0" smtClean="0"/>
              <a:t>RCAANC et SAC </a:t>
            </a:r>
            <a:r>
              <a:rPr lang="fr-FR" dirty="0"/>
              <a:t>offrent une multitude d'emplois intéressants et uniques, dans un secteur du gouvernement fédéral en constante évolution, important et significatif. </a:t>
            </a:r>
          </a:p>
          <a:p>
            <a:r>
              <a:rPr lang="fr-FR" dirty="0"/>
              <a:t>Si vous avez d'autres questions, veuillez vous adresser </a:t>
            </a:r>
            <a:r>
              <a:rPr lang="fr-FR" dirty="0" smtClean="0"/>
              <a:t>à </a:t>
            </a:r>
            <a:r>
              <a:rPr lang="fr-FR" u="sng" dirty="0" smtClean="0"/>
              <a:t>rjp-ypn@rcaanc-cirnac.gc.ca</a:t>
            </a:r>
            <a:endParaRPr lang="en-US" dirty="0" smtClean="0"/>
          </a:p>
          <a:p>
            <a:pPr marL="0" indent="0">
              <a:buNone/>
            </a:pPr>
            <a:endParaRPr lang="fr-FR" dirty="0" smtClean="0"/>
          </a:p>
          <a:p>
            <a:pPr marL="0" indent="0" algn="ctr">
              <a:buNone/>
            </a:pPr>
            <a:r>
              <a:rPr lang="fr-FR" dirty="0" smtClean="0"/>
              <a:t>Merci </a:t>
            </a:r>
            <a:r>
              <a:rPr lang="fr-FR" dirty="0"/>
              <a:t>d'avoir écouté notre </a:t>
            </a:r>
            <a:r>
              <a:rPr lang="fr-FR" dirty="0" smtClean="0"/>
              <a:t>présentation ! </a:t>
            </a:r>
            <a:endParaRPr lang="en-US" dirty="0" smtClean="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14</a:t>
            </a:fld>
            <a:endParaRPr lang="en-US"/>
          </a:p>
        </p:txBody>
      </p:sp>
    </p:spTree>
    <p:extLst>
      <p:ext uri="{BB962C8B-B14F-4D97-AF65-F5344CB8AC3E}">
        <p14:creationId xmlns:p14="http://schemas.microsoft.com/office/powerpoint/2010/main" val="163999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759528" y="1246909"/>
            <a:ext cx="8548254" cy="4139623"/>
          </a:xfrm>
        </p:spPr>
        <p:txBody>
          <a:bodyPr>
            <a:noAutofit/>
          </a:bodyPr>
          <a:lstStyle/>
          <a:p>
            <a:pPr marL="0" lvl="1" indent="0" algn="ctr">
              <a:buNone/>
            </a:pPr>
            <a:endParaRPr lang="en-US" sz="2400" dirty="0">
              <a:solidFill>
                <a:srgbClr val="000000"/>
              </a:solidFill>
            </a:endParaRPr>
          </a:p>
          <a:p>
            <a:pPr marL="0" lvl="1" indent="0" algn="ctr">
              <a:buNone/>
            </a:pPr>
            <a:r>
              <a:rPr lang="fr-FR" sz="2400" dirty="0">
                <a:solidFill>
                  <a:srgbClr val="000000"/>
                </a:solidFill>
              </a:rPr>
              <a:t>En tant qu'employés de ce ministère, nous reconnaissons et respectons le fait que le bureau du siège social est situé sur le territoire traditionnel et non cédé des Algonquins et des </a:t>
            </a:r>
            <a:r>
              <a:rPr lang="fr-FR" sz="2400" dirty="0" err="1">
                <a:solidFill>
                  <a:srgbClr val="000000"/>
                </a:solidFill>
              </a:rPr>
              <a:t>Anishinaabes</a:t>
            </a:r>
            <a:r>
              <a:rPr lang="fr-FR" sz="2400" dirty="0">
                <a:solidFill>
                  <a:srgbClr val="000000"/>
                </a:solidFill>
              </a:rPr>
              <a:t>. Conformément aux appels à l'action de la Commission de vérité et réconciliation et à la Déclaration des Nations Unies sur les droits des peuples autochtones, nous nous efforçons de faire en sorte que ce réseau soit inclusif à tous les jeunes professionnels, en particulier aux employés autochtones.</a:t>
            </a:r>
          </a:p>
          <a:p>
            <a:pPr marL="0" lvl="1" indent="0" algn="ctr">
              <a:buNone/>
            </a:pPr>
            <a:endParaRPr lang="en-US" sz="2400" dirty="0">
              <a:solidFill>
                <a:srgbClr val="000000"/>
              </a:solidFill>
            </a:endParaRPr>
          </a:p>
          <a:p>
            <a:pPr algn="ctr"/>
            <a:endParaRPr lang="en-US" sz="2400" dirty="0">
              <a:solidFill>
                <a:srgbClr val="000000"/>
              </a:solidFill>
            </a:endParaRPr>
          </a:p>
        </p:txBody>
      </p:sp>
      <p:sp>
        <p:nvSpPr>
          <p:cNvPr id="4" name="Slide Number Placeholder 3"/>
          <p:cNvSpPr>
            <a:spLocks noGrp="1"/>
          </p:cNvSpPr>
          <p:nvPr>
            <p:ph type="sldNum" sz="quarter" idx="12"/>
            <p:custDataLst>
              <p:tags r:id="rId2"/>
            </p:custDataLst>
          </p:nvPr>
        </p:nvSpPr>
        <p:spPr/>
        <p:txBody>
          <a:bodyPr/>
          <a:lstStyle/>
          <a:p>
            <a:fld id="{CD7972F3-B1E1-8448-A5D8-C083B140CC35}" type="slidenum">
              <a:rPr lang="en-US" smtClean="0"/>
              <a:t>2</a:t>
            </a:fld>
            <a:endParaRPr lang="en-US"/>
          </a:p>
        </p:txBody>
      </p:sp>
    </p:spTree>
    <p:extLst>
      <p:ext uri="{BB962C8B-B14F-4D97-AF65-F5344CB8AC3E}">
        <p14:creationId xmlns:p14="http://schemas.microsoft.com/office/powerpoint/2010/main" val="74039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981200" y="711492"/>
            <a:ext cx="8229600" cy="875289"/>
          </a:xfrm>
        </p:spPr>
        <p:txBody>
          <a:bodyPr/>
          <a:lstStyle/>
          <a:p>
            <a:r>
              <a:rPr lang="en-US" u="sng" dirty="0" err="1" smtClean="0"/>
              <a:t>Ordre</a:t>
            </a:r>
            <a:r>
              <a:rPr lang="en-US" u="sng" dirty="0" smtClean="0"/>
              <a:t> du Jour</a:t>
            </a:r>
            <a:endParaRPr lang="en-US" u="sng" dirty="0"/>
          </a:p>
        </p:txBody>
      </p:sp>
      <p:sp>
        <p:nvSpPr>
          <p:cNvPr id="3" name="Content Placeholder 2"/>
          <p:cNvSpPr>
            <a:spLocks noGrp="1"/>
          </p:cNvSpPr>
          <p:nvPr>
            <p:ph idx="1"/>
            <p:custDataLst>
              <p:tags r:id="rId2"/>
            </p:custDataLst>
          </p:nvPr>
        </p:nvSpPr>
        <p:spPr>
          <a:xfrm>
            <a:off x="1122219" y="2078184"/>
            <a:ext cx="10196946" cy="3034146"/>
          </a:xfrm>
        </p:spPr>
        <p:txBody>
          <a:bodyPr>
            <a:normAutofit/>
          </a:bodyPr>
          <a:lstStyle/>
          <a:p>
            <a:pPr marL="0" indent="0">
              <a:buNone/>
            </a:pPr>
            <a:r>
              <a:rPr lang="fr-FR" sz="2600" dirty="0"/>
              <a:t>13h30 à 13h35 : </a:t>
            </a:r>
            <a:r>
              <a:rPr lang="fr-FR" sz="2600" dirty="0" smtClean="0"/>
              <a:t>Mots d’ouverture</a:t>
            </a:r>
            <a:endParaRPr lang="fr-FR" sz="2600" dirty="0"/>
          </a:p>
          <a:p>
            <a:pPr marL="0" indent="0">
              <a:buNone/>
            </a:pPr>
            <a:r>
              <a:rPr lang="fr-FR" sz="2600" dirty="0"/>
              <a:t>13 h 35 à 13 h 45 : Discussion sur l'organisation et les mandats du </a:t>
            </a:r>
            <a:r>
              <a:rPr lang="fr-FR" sz="2600" dirty="0" smtClean="0"/>
              <a:t>RCAANC / SAC</a:t>
            </a:r>
            <a:endParaRPr lang="fr-FR" sz="2600" dirty="0"/>
          </a:p>
          <a:p>
            <a:pPr marL="0" indent="0">
              <a:buNone/>
            </a:pPr>
            <a:r>
              <a:rPr lang="fr-FR" sz="2600" dirty="0"/>
              <a:t>13h45 à 14h : Discussion sur les travaux des panélistes</a:t>
            </a:r>
          </a:p>
          <a:p>
            <a:pPr marL="0" indent="0">
              <a:buNone/>
            </a:pPr>
            <a:r>
              <a:rPr lang="fr-FR" sz="2600" dirty="0"/>
              <a:t>14h00 à 14h25 : Questions et réponses avec les panélistes</a:t>
            </a:r>
          </a:p>
          <a:p>
            <a:pPr marL="0" indent="0">
              <a:buNone/>
            </a:pPr>
            <a:r>
              <a:rPr lang="fr-FR" sz="2600" dirty="0"/>
              <a:t>14h25 à 14h30 : </a:t>
            </a:r>
            <a:r>
              <a:rPr lang="fr-FR" sz="2600" dirty="0" smtClean="0"/>
              <a:t>Mots de clôture</a:t>
            </a:r>
            <a:endParaRPr lang="en-US" sz="26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3</a:t>
            </a:fld>
            <a:endParaRPr lang="en-US"/>
          </a:p>
        </p:txBody>
      </p:sp>
    </p:spTree>
    <p:extLst>
      <p:ext uri="{BB962C8B-B14F-4D97-AF65-F5344CB8AC3E}">
        <p14:creationId xmlns:p14="http://schemas.microsoft.com/office/powerpoint/2010/main" val="130725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u="sng" dirty="0" smtClean="0"/>
              <a:t>Introductions</a:t>
            </a:r>
            <a:endParaRPr lang="en-US" u="sng" dirty="0"/>
          </a:p>
        </p:txBody>
      </p:sp>
      <p:sp>
        <p:nvSpPr>
          <p:cNvPr id="3" name="Content Placeholder 2"/>
          <p:cNvSpPr>
            <a:spLocks noGrp="1"/>
          </p:cNvSpPr>
          <p:nvPr>
            <p:ph idx="1"/>
            <p:custDataLst>
              <p:tags r:id="rId2"/>
            </p:custDataLst>
          </p:nvPr>
        </p:nvSpPr>
        <p:spPr>
          <a:xfrm>
            <a:off x="1219200" y="1493840"/>
            <a:ext cx="10141527" cy="4158816"/>
          </a:xfrm>
        </p:spPr>
        <p:txBody>
          <a:bodyPr>
            <a:normAutofit/>
          </a:bodyPr>
          <a:lstStyle/>
          <a:p>
            <a:pPr marL="0" indent="0">
              <a:buNone/>
            </a:pPr>
            <a:r>
              <a:rPr lang="en-US" sz="2600" dirty="0" err="1" smtClean="0"/>
              <a:t>Modérateur</a:t>
            </a:r>
            <a:r>
              <a:rPr lang="en-US" sz="2600" dirty="0" smtClean="0"/>
              <a:t>:</a:t>
            </a:r>
            <a:endParaRPr lang="en-US" sz="2600" dirty="0">
              <a:solidFill>
                <a:srgbClr val="FF0000"/>
              </a:solidFill>
            </a:endParaRPr>
          </a:p>
          <a:p>
            <a:r>
              <a:rPr lang="en-US" sz="2600" dirty="0" smtClean="0"/>
              <a:t>Réda </a:t>
            </a:r>
            <a:r>
              <a:rPr lang="en-US" sz="2600" dirty="0"/>
              <a:t>Bourgeois, </a:t>
            </a:r>
            <a:r>
              <a:rPr lang="en-US" sz="2600" dirty="0" smtClean="0"/>
              <a:t>RCAANC (RJP </a:t>
            </a:r>
            <a:r>
              <a:rPr lang="en-US" sz="2600" dirty="0"/>
              <a:t>VP d'apprentissage)</a:t>
            </a:r>
          </a:p>
          <a:p>
            <a:endParaRPr lang="en-US" sz="2600" dirty="0"/>
          </a:p>
          <a:p>
            <a:pPr marL="0" indent="0">
              <a:buNone/>
            </a:pPr>
            <a:r>
              <a:rPr lang="en-US" sz="2600" dirty="0" err="1" smtClean="0"/>
              <a:t>Panélistes</a:t>
            </a:r>
            <a:r>
              <a:rPr lang="en-US" sz="2600" dirty="0" smtClean="0"/>
              <a:t>:</a:t>
            </a:r>
            <a:endParaRPr lang="en-US" sz="2600" dirty="0"/>
          </a:p>
          <a:p>
            <a:r>
              <a:rPr lang="en-US" sz="2600" dirty="0"/>
              <a:t>Julia Martini, RCAANC</a:t>
            </a:r>
            <a:r>
              <a:rPr lang="en-US" sz="2600" dirty="0" smtClean="0"/>
              <a:t> </a:t>
            </a:r>
            <a:r>
              <a:rPr lang="en-US" sz="2600" dirty="0"/>
              <a:t>(</a:t>
            </a:r>
            <a:r>
              <a:rPr lang="en-US" sz="2600" dirty="0" err="1"/>
              <a:t>Traités</a:t>
            </a:r>
            <a:r>
              <a:rPr lang="en-US" sz="2600" dirty="0"/>
              <a:t> </a:t>
            </a:r>
            <a:r>
              <a:rPr lang="en-US" sz="2600" dirty="0" err="1"/>
              <a:t>modernes</a:t>
            </a:r>
            <a:r>
              <a:rPr lang="en-US" sz="2600" dirty="0"/>
              <a:t>)</a:t>
            </a:r>
          </a:p>
          <a:p>
            <a:r>
              <a:rPr lang="en-US" sz="2600" dirty="0"/>
              <a:t>Felix Mercure, RCAANC </a:t>
            </a:r>
            <a:r>
              <a:rPr lang="en-US" sz="2600" dirty="0" smtClean="0"/>
              <a:t>(Affaires du Nord)</a:t>
            </a:r>
            <a:endParaRPr lang="en-US" sz="2600" dirty="0"/>
          </a:p>
          <a:p>
            <a:r>
              <a:rPr lang="en-US" sz="2600" dirty="0"/>
              <a:t>Laura White, </a:t>
            </a:r>
            <a:r>
              <a:rPr lang="en-US" sz="2600" dirty="0" smtClean="0"/>
              <a:t>SAC (DGSPNI</a:t>
            </a:r>
            <a:r>
              <a:rPr lang="en-US" sz="2600" dirty="0"/>
              <a:t>, </a:t>
            </a:r>
            <a:r>
              <a:rPr lang="en-US" sz="2600" dirty="0" err="1"/>
              <a:t>Région</a:t>
            </a:r>
            <a:r>
              <a:rPr lang="en-US" sz="2600" dirty="0"/>
              <a:t> </a:t>
            </a:r>
            <a:r>
              <a:rPr lang="en-US" sz="2600" dirty="0" smtClean="0"/>
              <a:t>de </a:t>
            </a:r>
            <a:r>
              <a:rPr lang="en-US" sz="2600" dirty="0" err="1" smtClean="0"/>
              <a:t>l’Alberta</a:t>
            </a:r>
            <a:r>
              <a:rPr lang="en-US" sz="2600" dirty="0" smtClean="0"/>
              <a:t>)</a:t>
            </a:r>
            <a:endParaRPr lang="en-US" sz="2600" dirty="0"/>
          </a:p>
          <a:p>
            <a:r>
              <a:rPr lang="en-US" sz="2600" dirty="0"/>
              <a:t>Beverley Thompson, </a:t>
            </a:r>
            <a:r>
              <a:rPr lang="en-US" sz="2600" dirty="0" smtClean="0"/>
              <a:t>SAC (DGSPNI, </a:t>
            </a:r>
            <a:r>
              <a:rPr lang="fr-FR" sz="2600" dirty="0" smtClean="0"/>
              <a:t>Région </a:t>
            </a:r>
            <a:r>
              <a:rPr lang="fr-FR" sz="2600" dirty="0"/>
              <a:t>de la capitale nationale</a:t>
            </a:r>
            <a:r>
              <a:rPr lang="en-US" sz="2600" dirty="0" smtClean="0"/>
              <a:t>)</a:t>
            </a:r>
            <a:endParaRPr lang="en-US" sz="30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4</a:t>
            </a:fld>
            <a:endParaRPr lang="en-US"/>
          </a:p>
        </p:txBody>
      </p:sp>
    </p:spTree>
    <p:extLst>
      <p:ext uri="{BB962C8B-B14F-4D97-AF65-F5344CB8AC3E}">
        <p14:creationId xmlns:p14="http://schemas.microsoft.com/office/powerpoint/2010/main" val="314473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CD7972F3-B1E1-8448-A5D8-C083B140CC35}" type="slidenum">
              <a:rPr lang="en-US" smtClean="0"/>
              <a:t>5</a:t>
            </a:fld>
            <a:endParaRPr lang="en-US"/>
          </a:p>
        </p:txBody>
      </p:sp>
      <p:sp>
        <p:nvSpPr>
          <p:cNvPr id="5" name="Rounded Rectangle 4"/>
          <p:cNvSpPr/>
          <p:nvPr>
            <p:custDataLst>
              <p:tags r:id="rId2"/>
            </p:custDataLst>
          </p:nvPr>
        </p:nvSpPr>
        <p:spPr>
          <a:xfrm>
            <a:off x="5926042" y="762000"/>
            <a:ext cx="5088322" cy="4571999"/>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000" dirty="0">
                <a:solidFill>
                  <a:schemeClr val="tx1"/>
                </a:solidFill>
              </a:rPr>
              <a:t>Relations Couronne-Autochtones et Affaires du Nord </a:t>
            </a:r>
            <a:r>
              <a:rPr lang="fr-FR" sz="2000" dirty="0" smtClean="0">
                <a:solidFill>
                  <a:schemeClr val="tx1"/>
                </a:solidFill>
              </a:rPr>
              <a:t>Canada </a:t>
            </a:r>
            <a:r>
              <a:rPr lang="fr-FR" sz="2000" dirty="0">
                <a:solidFill>
                  <a:schemeClr val="tx1"/>
                </a:solidFill>
              </a:rPr>
              <a:t>continue de renouveler la relation de nation à nation, entre les Inuit et la Couronne et de gouvernement à gouvernement entre le Canada et les Premières Nations, les Inuit et les Métis; de moderniser les structures du gouvernement du Canada en vue de permettre aux Autochtones de renforcer leur capacité et d'appuyer leur vision en matière d'autonomie gouvernementale, et de diriger les travaux du gouvernement du Canada dans le Nord.</a:t>
            </a:r>
            <a:endParaRPr lang="en-US" sz="2000" dirty="0">
              <a:solidFill>
                <a:schemeClr val="tx1"/>
              </a:solidFill>
            </a:endParaRPr>
          </a:p>
        </p:txBody>
      </p:sp>
      <p:sp>
        <p:nvSpPr>
          <p:cNvPr id="7" name="Rounded Rectangle 6" title="Link to Source Information">
            <a:hlinkClick r:id="rId10"/>
          </p:cNvPr>
          <p:cNvSpPr/>
          <p:nvPr>
            <p:custDataLst>
              <p:tags r:id="rId3"/>
            </p:custDataLst>
          </p:nvPr>
        </p:nvSpPr>
        <p:spPr>
          <a:xfrm>
            <a:off x="1665631" y="4863287"/>
            <a:ext cx="3796393" cy="252969"/>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1" dirty="0"/>
          </a:p>
        </p:txBody>
      </p:sp>
      <p:sp>
        <p:nvSpPr>
          <p:cNvPr id="8" name="Rounded Rectangle 7" title="Number of ECCC Employees">
            <a:hlinkClick r:id="rId11"/>
          </p:cNvPr>
          <p:cNvSpPr/>
          <p:nvPr>
            <p:custDataLst>
              <p:tags r:id="rId4"/>
            </p:custDataLst>
          </p:nvPr>
        </p:nvSpPr>
        <p:spPr>
          <a:xfrm>
            <a:off x="1648475" y="4451941"/>
            <a:ext cx="3813548" cy="334371"/>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1" dirty="0"/>
          </a:p>
        </p:txBody>
      </p:sp>
      <p:sp>
        <p:nvSpPr>
          <p:cNvPr id="10" name="Rounded Rectangle 9" title="ECCC Core Responsibilities">
            <a:hlinkClick r:id="rId12"/>
          </p:cNvPr>
          <p:cNvSpPr/>
          <p:nvPr>
            <p:custDataLst>
              <p:tags r:id="rId5"/>
            </p:custDataLst>
          </p:nvPr>
        </p:nvSpPr>
        <p:spPr>
          <a:xfrm>
            <a:off x="1679163" y="3440225"/>
            <a:ext cx="3782860" cy="430375"/>
          </a:xfrm>
          <a:prstGeom prst="roundRect">
            <a:avLst/>
          </a:prstGeom>
          <a:solidFill>
            <a:schemeClr val="accent1">
              <a:lumMod val="20000"/>
              <a:lumOff val="8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1" dirty="0"/>
          </a:p>
        </p:txBody>
      </p:sp>
      <p:sp>
        <p:nvSpPr>
          <p:cNvPr id="11" name="Rounded Rectangle 10" title="Frame for Departmental Information"/>
          <p:cNvSpPr/>
          <p:nvPr>
            <p:custDataLst>
              <p:tags r:id="rId6"/>
            </p:custDataLst>
          </p:nvPr>
        </p:nvSpPr>
        <p:spPr>
          <a:xfrm>
            <a:off x="1648475" y="446562"/>
            <a:ext cx="4059598" cy="552396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2" dirty="0">
              <a:solidFill>
                <a:schemeClr val="tx1"/>
              </a:solidFill>
            </a:endParaRPr>
          </a:p>
        </p:txBody>
      </p:sp>
      <p:sp>
        <p:nvSpPr>
          <p:cNvPr id="12" name="Rectangle 11"/>
          <p:cNvSpPr/>
          <p:nvPr>
            <p:custDataLst>
              <p:tags r:id="rId7"/>
            </p:custDataLst>
          </p:nvPr>
        </p:nvSpPr>
        <p:spPr>
          <a:xfrm>
            <a:off x="1865916" y="696851"/>
            <a:ext cx="3733014" cy="1077043"/>
          </a:xfrm>
          <a:prstGeom prst="rect">
            <a:avLst/>
          </a:prstGeom>
          <a:solidFill>
            <a:schemeClr val="accent4">
              <a:lumMod val="20000"/>
              <a:lumOff val="80000"/>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3" dirty="0">
                <a:solidFill>
                  <a:schemeClr val="tx1"/>
                </a:solidFill>
              </a:rPr>
              <a:t>Relations Couronne-Autochtones et Affaires du Nord Canada (RCAANC) </a:t>
            </a:r>
            <a:endParaRPr lang="fr-CA" sz="2403" dirty="0">
              <a:solidFill>
                <a:schemeClr val="tx1"/>
              </a:solidFill>
            </a:endParaRPr>
          </a:p>
        </p:txBody>
      </p:sp>
      <p:graphicFrame>
        <p:nvGraphicFramePr>
          <p:cNvPr id="13" name="Table 12" title="Table for formatting purposes"/>
          <p:cNvGraphicFramePr>
            <a:graphicFrameLocks noGrp="1"/>
          </p:cNvGraphicFramePr>
          <p:nvPr>
            <p:custDataLst>
              <p:tags r:id="rId8"/>
            </p:custDataLst>
            <p:extLst>
              <p:ext uri="{D42A27DB-BD31-4B8C-83A1-F6EECF244321}">
                <p14:modId xmlns:p14="http://schemas.microsoft.com/office/powerpoint/2010/main" val="1773809742"/>
              </p:ext>
            </p:extLst>
          </p:nvPr>
        </p:nvGraphicFramePr>
        <p:xfrm>
          <a:off x="1865916" y="2009685"/>
          <a:ext cx="3626979" cy="3721829"/>
        </p:xfrm>
        <a:graphic>
          <a:graphicData uri="http://schemas.openxmlformats.org/drawingml/2006/table">
            <a:tbl>
              <a:tblPr firstRow="1" bandRow="1">
                <a:tableStyleId>{5C22544A-7EE6-4342-B048-85BDC9FD1C3A}</a:tableStyleId>
              </a:tblPr>
              <a:tblGrid>
                <a:gridCol w="1224176">
                  <a:extLst>
                    <a:ext uri="{9D8B030D-6E8A-4147-A177-3AD203B41FA5}">
                      <a16:colId xmlns:a16="http://schemas.microsoft.com/office/drawing/2014/main" val="2250942605"/>
                    </a:ext>
                  </a:extLst>
                </a:gridCol>
                <a:gridCol w="2402803">
                  <a:extLst>
                    <a:ext uri="{9D8B030D-6E8A-4147-A177-3AD203B41FA5}">
                      <a16:colId xmlns:a16="http://schemas.microsoft.com/office/drawing/2014/main" val="2333579747"/>
                    </a:ext>
                  </a:extLst>
                </a:gridCol>
              </a:tblGrid>
              <a:tr h="362844">
                <a:tc>
                  <a:txBody>
                    <a:bodyPr/>
                    <a:lstStyle/>
                    <a:p>
                      <a:pPr algn="l" fontAlgn="ctr"/>
                      <a:r>
                        <a:rPr lang="fr-CA" sz="1100" b="1" i="0" u="none" strike="noStrike" noProof="0" dirty="0" smtClean="0">
                          <a:solidFill>
                            <a:schemeClr val="tx1"/>
                          </a:solidFill>
                          <a:effectLst/>
                          <a:latin typeface="Calibri" panose="020F0502020204030204" pitchFamily="34" charset="0"/>
                        </a:rPr>
                        <a:t>Titre d’usage</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Relations Couronne-Autochtones et </a:t>
                      </a:r>
                      <a:br>
                        <a:rPr lang="fr-FR" sz="1100" b="0" i="0" u="none" strike="noStrike" noProof="0" dirty="0" smtClean="0">
                          <a:solidFill>
                            <a:schemeClr val="tx1"/>
                          </a:solidFill>
                          <a:effectLst/>
                          <a:latin typeface="Calibri" panose="020F0502020204030204" pitchFamily="34" charset="0"/>
                        </a:rPr>
                      </a:br>
                      <a:r>
                        <a:rPr lang="fr-FR" sz="1100" b="0" i="0" u="none" strike="noStrike" noProof="0" dirty="0" smtClean="0">
                          <a:solidFill>
                            <a:schemeClr val="tx1"/>
                          </a:solidFill>
                          <a:effectLst/>
                          <a:latin typeface="Calibri" panose="020F0502020204030204" pitchFamily="34" charset="0"/>
                        </a:rPr>
                        <a:t>Affaires du Nord Canada</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4076425235"/>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FR" sz="600" b="0" i="0" u="none" strike="noStrike" noProof="0"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680033405"/>
                  </a:ext>
                </a:extLst>
              </a:tr>
              <a:tr h="348025">
                <a:tc>
                  <a:txBody>
                    <a:bodyPr/>
                    <a:lstStyle/>
                    <a:p>
                      <a:pPr algn="l" fontAlgn="ctr"/>
                      <a:r>
                        <a:rPr lang="fr-CA" sz="1100" b="1" i="0" u="none" strike="noStrike" noProof="0" dirty="0" smtClean="0">
                          <a:solidFill>
                            <a:schemeClr val="tx1"/>
                          </a:solidFill>
                          <a:effectLst/>
                          <a:latin typeface="Calibri" panose="020F0502020204030204" pitchFamily="34" charset="0"/>
                        </a:rPr>
                        <a:t>Titre légal</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Ministère des Relations Couronne-Autochtones et des Affaires du Nord</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092120123"/>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2133030877"/>
                  </a:ext>
                </a:extLst>
              </a:tr>
              <a:tr h="176396">
                <a:tc>
                  <a:txBody>
                    <a:bodyPr/>
                    <a:lstStyle/>
                    <a:p>
                      <a:pPr algn="l" fontAlgn="ctr"/>
                      <a:r>
                        <a:rPr lang="fr-CA" sz="1100" b="1" i="0" u="none" strike="noStrike" noProof="0" dirty="0" smtClean="0">
                          <a:solidFill>
                            <a:schemeClr val="tx1"/>
                          </a:solidFill>
                          <a:effectLst/>
                          <a:latin typeface="Calibri" panose="020F0502020204030204" pitchFamily="34" charset="0"/>
                        </a:rPr>
                        <a:t>Acronyme</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RCAANC</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281657680"/>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913261506"/>
                  </a:ext>
                </a:extLst>
              </a:tr>
              <a:tr h="519654">
                <a:tc>
                  <a:txBody>
                    <a:bodyPr/>
                    <a:lstStyle/>
                    <a:p>
                      <a:pPr algn="l" fontAlgn="ctr"/>
                      <a:r>
                        <a:rPr lang="fr-CA" sz="1100" b="1" i="0" u="none" strike="noStrike" noProof="0" dirty="0" smtClean="0">
                          <a:solidFill>
                            <a:schemeClr val="tx1"/>
                          </a:solidFill>
                          <a:effectLst/>
                          <a:latin typeface="Calibri" panose="020F0502020204030204" pitchFamily="34" charset="0"/>
                        </a:rPr>
                        <a:t>Type </a:t>
                      </a:r>
                      <a:br>
                        <a:rPr lang="fr-CA" sz="1100" b="1" i="0" u="none" strike="noStrike" noProof="0" dirty="0" smtClean="0">
                          <a:solidFill>
                            <a:schemeClr val="tx1"/>
                          </a:solidFill>
                          <a:effectLst/>
                          <a:latin typeface="Calibri" panose="020F0502020204030204" pitchFamily="34" charset="0"/>
                        </a:rPr>
                      </a:br>
                      <a:r>
                        <a:rPr lang="fr-CA" sz="1100" b="1" i="0" u="none" strike="noStrike" noProof="0" dirty="0" smtClean="0">
                          <a:solidFill>
                            <a:schemeClr val="tx1"/>
                          </a:solidFill>
                          <a:effectLst/>
                          <a:latin typeface="Calibri" panose="020F0502020204030204" pitchFamily="34" charset="0"/>
                        </a:rPr>
                        <a:t>d’organisation </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Administration publique centrale</a:t>
                      </a:r>
                    </a:p>
                    <a:p>
                      <a:pPr algn="l" fontAlgn="ctr"/>
                      <a:r>
                        <a:rPr lang="fr-CA" sz="1100" b="0" i="0" u="none" strike="noStrike" noProof="0" dirty="0" smtClean="0">
                          <a:solidFill>
                            <a:schemeClr val="tx1"/>
                          </a:solidFill>
                          <a:effectLst/>
                          <a:latin typeface="Calibri" panose="020F0502020204030204" pitchFamily="34" charset="0"/>
                        </a:rPr>
                        <a:t>Ministère</a:t>
                      </a:r>
                      <a:br>
                        <a:rPr lang="fr-CA" sz="1100" b="0" i="0" u="none" strike="noStrike" noProof="0" dirty="0" smtClean="0">
                          <a:solidFill>
                            <a:schemeClr val="tx1"/>
                          </a:solidFill>
                          <a:effectLst/>
                          <a:latin typeface="Calibri" panose="020F0502020204030204" pitchFamily="34" charset="0"/>
                        </a:rPr>
                      </a:br>
                      <a:r>
                        <a:rPr lang="fr-CA" sz="1100" b="0" i="0" u="none" strike="noStrike" noProof="0" dirty="0" smtClean="0">
                          <a:solidFill>
                            <a:schemeClr val="tx1"/>
                          </a:solidFill>
                          <a:effectLst/>
                          <a:latin typeface="Calibri" panose="020F0502020204030204" pitchFamily="34" charset="0"/>
                        </a:rPr>
                        <a:t>Annexe I de la LGFP </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533645497"/>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463046587"/>
                  </a:ext>
                </a:extLst>
              </a:tr>
              <a:tr h="176396">
                <a:tc>
                  <a:txBody>
                    <a:bodyPr/>
                    <a:lstStyle/>
                    <a:p>
                      <a:pPr algn="l" fontAlgn="ctr"/>
                      <a:r>
                        <a:rPr lang="fr-CA" sz="1100" b="1" i="0" u="none" strike="noStrike" noProof="0" dirty="0" smtClean="0">
                          <a:solidFill>
                            <a:schemeClr val="tx1"/>
                          </a:solidFill>
                          <a:effectLst/>
                          <a:latin typeface="Calibri" panose="020F0502020204030204" pitchFamily="34" charset="0"/>
                        </a:rPr>
                        <a:t>Date de création</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1880</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44535758"/>
                  </a:ext>
                </a:extLst>
              </a:tr>
              <a:tr h="100404">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464315414"/>
                  </a:ext>
                </a:extLst>
              </a:tr>
              <a:tr h="348025">
                <a:tc>
                  <a:txBody>
                    <a:bodyPr/>
                    <a:lstStyle/>
                    <a:p>
                      <a:pPr algn="l" fontAlgn="ctr"/>
                      <a:r>
                        <a:rPr lang="fr-CA" sz="1100" b="1" i="0" u="none" strike="noStrike" noProof="0" dirty="0" smtClean="0">
                          <a:solidFill>
                            <a:schemeClr val="tx1"/>
                          </a:solidFill>
                          <a:effectLst/>
                          <a:latin typeface="Calibri" panose="020F0502020204030204" pitchFamily="34" charset="0"/>
                        </a:rPr>
                        <a:t>Responsabilités essentielles</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Relations Couronne-Autochtones</a:t>
                      </a:r>
                    </a:p>
                    <a:p>
                      <a:pPr algn="l" fontAlgn="ctr"/>
                      <a:r>
                        <a:rPr lang="fr-FR" sz="1100" b="0" i="0" u="none" strike="noStrike" noProof="0" dirty="0" smtClean="0">
                          <a:solidFill>
                            <a:schemeClr val="tx1"/>
                          </a:solidFill>
                          <a:effectLst/>
                          <a:latin typeface="Calibri" panose="020F0502020204030204" pitchFamily="34" charset="0"/>
                        </a:rPr>
                        <a:t>Affaires du Nord</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686093289"/>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84929255"/>
                  </a:ext>
                </a:extLst>
              </a:tr>
              <a:tr h="362844">
                <a:tc>
                  <a:txBody>
                    <a:bodyPr/>
                    <a:lstStyle/>
                    <a:p>
                      <a:pPr algn="l" fontAlgn="ctr"/>
                      <a:r>
                        <a:rPr lang="fr-CA" sz="1100" b="1" i="0" u="none" strike="noStrike" noProof="0" dirty="0" smtClean="0">
                          <a:solidFill>
                            <a:schemeClr val="tx1"/>
                          </a:solidFill>
                          <a:effectLst/>
                          <a:latin typeface="Calibri" panose="020F0502020204030204" pitchFamily="34" charset="0"/>
                        </a:rPr>
                        <a:t>Budget 2022-23</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marL="0" marR="0" lvl="0" indent="0" algn="l" defTabSz="1217889" rtl="0" eaLnBrk="1" fontAlgn="ctr" latinLnBrk="0" hangingPunct="1">
                        <a:lnSpc>
                          <a:spcPct val="100000"/>
                        </a:lnSpc>
                        <a:spcBef>
                          <a:spcPts val="0"/>
                        </a:spcBef>
                        <a:spcAft>
                          <a:spcPts val="0"/>
                        </a:spcAft>
                        <a:buClrTx/>
                        <a:buSzTx/>
                        <a:buFontTx/>
                        <a:buNone/>
                        <a:tabLst/>
                        <a:defRPr/>
                      </a:pPr>
                      <a:r>
                        <a:rPr lang="fr-FR" sz="1100" b="0" i="0" u="none" strike="noStrike" noProof="0" dirty="0" smtClean="0">
                          <a:solidFill>
                            <a:schemeClr val="tx1"/>
                          </a:solidFill>
                          <a:effectLst/>
                          <a:latin typeface="Calibri" panose="020F0502020204030204" pitchFamily="34" charset="0"/>
                        </a:rPr>
                        <a:t>7,3 milliards de dollars (1,8 % du budget fédéral de 407,2 milliards de dollars)</a:t>
                      </a:r>
                      <a:endParaRPr lang="fr-CA" sz="1100" b="0" i="0" u="none" strike="noStrike" noProof="0"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76598332"/>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034111244"/>
                  </a:ext>
                </a:extLst>
              </a:tr>
              <a:tr h="362844">
                <a:tc>
                  <a:txBody>
                    <a:bodyPr/>
                    <a:lstStyle/>
                    <a:p>
                      <a:pPr algn="l" fontAlgn="ctr"/>
                      <a:r>
                        <a:rPr lang="fr-CA" sz="1100" b="1" i="0" u="none" strike="noStrike" noProof="0" dirty="0" smtClean="0">
                          <a:solidFill>
                            <a:schemeClr val="tx1"/>
                          </a:solidFill>
                          <a:effectLst/>
                          <a:latin typeface="Calibri" panose="020F0502020204030204" pitchFamily="34" charset="0"/>
                        </a:rPr>
                        <a:t>Employés</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2 072 à partir de mars 2021 </a:t>
                      </a:r>
                      <a:br>
                        <a:rPr lang="fr-FR" sz="1100" b="0" i="0" u="none" strike="noStrike" noProof="0" dirty="0" smtClean="0">
                          <a:solidFill>
                            <a:schemeClr val="tx1"/>
                          </a:solidFill>
                          <a:effectLst/>
                          <a:latin typeface="Calibri" panose="020F0502020204030204" pitchFamily="34" charset="0"/>
                        </a:rPr>
                      </a:br>
                      <a:r>
                        <a:rPr lang="fr-FR" sz="1100" b="0" i="0" u="none" strike="noStrike" noProof="0" dirty="0" smtClean="0">
                          <a:solidFill>
                            <a:schemeClr val="tx1"/>
                          </a:solidFill>
                          <a:effectLst/>
                          <a:latin typeface="Calibri" panose="020F0502020204030204" pitchFamily="34" charset="0"/>
                        </a:rPr>
                        <a:t>(0,6 % de la fonction publique fédérale)</a:t>
                      </a:r>
                      <a:endParaRPr lang="fr-CA" sz="1100" b="0" i="0" u="none" strike="noStrike" noProof="0"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504124373"/>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882948367"/>
                  </a:ext>
                </a:extLst>
              </a:tr>
              <a:tr h="290276">
                <a:tc>
                  <a:txBody>
                    <a:bodyPr/>
                    <a:lstStyle/>
                    <a:p>
                      <a:pPr algn="l" fontAlgn="ctr"/>
                      <a:r>
                        <a:rPr lang="fr-CA" sz="1100" b="1" i="0" u="none" strike="noStrike" noProof="0" dirty="0" smtClean="0">
                          <a:solidFill>
                            <a:schemeClr val="tx1"/>
                          </a:solidFill>
                          <a:effectLst/>
                          <a:latin typeface="Calibri" panose="020F0502020204030204" pitchFamily="34" charset="0"/>
                        </a:rPr>
                        <a:t>Endroits</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49,7 % régions</a:t>
                      </a:r>
                      <a:r>
                        <a:rPr lang="fr-CA" sz="1100" b="0" i="0" u="none" strike="noStrike" baseline="0" noProof="0" dirty="0" smtClean="0">
                          <a:solidFill>
                            <a:schemeClr val="tx1"/>
                          </a:solidFill>
                          <a:effectLst/>
                          <a:latin typeface="Calibri" panose="020F0502020204030204" pitchFamily="34" charset="0"/>
                        </a:rPr>
                        <a:t>, 50,3</a:t>
                      </a:r>
                      <a:r>
                        <a:rPr lang="fr-CA" sz="1100" b="0" i="0" u="none" strike="noStrike" noProof="0" dirty="0" smtClean="0">
                          <a:solidFill>
                            <a:schemeClr val="tx1"/>
                          </a:solidFill>
                          <a:effectLst/>
                          <a:latin typeface="Calibri" panose="020F0502020204030204" pitchFamily="34" charset="0"/>
                        </a:rPr>
                        <a:t> % RCN </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554424870"/>
                  </a:ext>
                </a:extLst>
              </a:tr>
            </a:tbl>
          </a:graphicData>
        </a:graphic>
      </p:graphicFrame>
    </p:spTree>
    <p:extLst>
      <p:ext uri="{BB962C8B-B14F-4D97-AF65-F5344CB8AC3E}">
        <p14:creationId xmlns:p14="http://schemas.microsoft.com/office/powerpoint/2010/main" val="127139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u="sng" dirty="0" smtClean="0"/>
              <a:t>RCAANC (</a:t>
            </a:r>
            <a:r>
              <a:rPr lang="en-US" u="sng" dirty="0" err="1" smtClean="0"/>
              <a:t>lettre</a:t>
            </a:r>
            <a:r>
              <a:rPr lang="en-US" u="sng" dirty="0" smtClean="0"/>
              <a:t> de </a:t>
            </a:r>
            <a:r>
              <a:rPr lang="en-US" u="sng" dirty="0" err="1" smtClean="0"/>
              <a:t>mandat</a:t>
            </a:r>
            <a:r>
              <a:rPr lang="en-US" u="sng" dirty="0" smtClean="0"/>
              <a:t>)</a:t>
            </a:r>
            <a:endParaRPr lang="en-US" u="sng" dirty="0"/>
          </a:p>
        </p:txBody>
      </p:sp>
      <p:sp>
        <p:nvSpPr>
          <p:cNvPr id="3" name="Content Placeholder 2"/>
          <p:cNvSpPr>
            <a:spLocks noGrp="1"/>
          </p:cNvSpPr>
          <p:nvPr>
            <p:ph idx="1"/>
            <p:custDataLst>
              <p:tags r:id="rId2"/>
            </p:custDataLst>
          </p:nvPr>
        </p:nvSpPr>
        <p:spPr>
          <a:xfrm>
            <a:off x="789708" y="1283190"/>
            <a:ext cx="10390909" cy="5440362"/>
          </a:xfrm>
        </p:spPr>
        <p:txBody>
          <a:bodyPr>
            <a:noAutofit/>
          </a:bodyPr>
          <a:lstStyle/>
          <a:p>
            <a:r>
              <a:rPr lang="en-US" sz="2200" dirty="0" err="1" smtClean="0"/>
              <a:t>Voici</a:t>
            </a:r>
            <a:r>
              <a:rPr lang="en-US" sz="2200" dirty="0" smtClean="0"/>
              <a:t> </a:t>
            </a:r>
            <a:r>
              <a:rPr lang="en-US" sz="2200" dirty="0" err="1" smtClean="0"/>
              <a:t>quelques-unes</a:t>
            </a:r>
            <a:r>
              <a:rPr lang="en-US" sz="2200" dirty="0" smtClean="0"/>
              <a:t> des priorités </a:t>
            </a:r>
            <a:r>
              <a:rPr lang="en-US" sz="2200" dirty="0" err="1" smtClean="0"/>
              <a:t>principales</a:t>
            </a:r>
            <a:r>
              <a:rPr lang="en-US" sz="2200" dirty="0" smtClean="0"/>
              <a:t> du </a:t>
            </a:r>
            <a:r>
              <a:rPr lang="en-US" sz="2200" dirty="0" err="1" smtClean="0"/>
              <a:t>ministre</a:t>
            </a:r>
            <a:r>
              <a:rPr lang="en-US" sz="2200" dirty="0" smtClean="0"/>
              <a:t> </a:t>
            </a:r>
            <a:r>
              <a:rPr lang="en-US" sz="2200" dirty="0" err="1" smtClean="0"/>
              <a:t>actuel</a:t>
            </a:r>
            <a:r>
              <a:rPr lang="en-US" sz="2200" dirty="0" smtClean="0"/>
              <a:t>: </a:t>
            </a:r>
            <a:endParaRPr lang="en-US" sz="2200" dirty="0"/>
          </a:p>
          <a:p>
            <a:pPr lvl="1"/>
            <a:r>
              <a:rPr lang="en-US" sz="2200" dirty="0"/>
              <a:t> </a:t>
            </a:r>
            <a:r>
              <a:rPr lang="fr-FR" sz="2200" dirty="0" smtClean="0"/>
              <a:t>Aborder </a:t>
            </a:r>
            <a:r>
              <a:rPr lang="fr-FR" sz="2200" dirty="0"/>
              <a:t>l’histoire et les séquelles des </a:t>
            </a:r>
            <a:r>
              <a:rPr lang="fr-FR" sz="2200" dirty="0" smtClean="0"/>
              <a:t>pensionnats.</a:t>
            </a:r>
          </a:p>
          <a:p>
            <a:pPr lvl="1"/>
            <a:r>
              <a:rPr lang="fr-FR" sz="2200" dirty="0"/>
              <a:t>Octroyer des fonds pour la construction du siège permanent du Centre national pour la vérité et </a:t>
            </a:r>
            <a:r>
              <a:rPr lang="fr-FR" sz="2200" dirty="0" smtClean="0"/>
              <a:t>réconciliation. </a:t>
            </a:r>
          </a:p>
          <a:p>
            <a:pPr lvl="1"/>
            <a:r>
              <a:rPr lang="fr-FR" sz="2200" dirty="0" smtClean="0"/>
              <a:t>Continuer </a:t>
            </a:r>
            <a:r>
              <a:rPr lang="fr-FR" sz="2200" dirty="0"/>
              <a:t>à diriger et à coordonner le travail demandé à tous les ministres visant à accélérer la mise en œuvre des </a:t>
            </a:r>
            <a:r>
              <a:rPr lang="fr-FR" sz="2200" i="1" dirty="0"/>
              <a:t>Appels à l’action </a:t>
            </a:r>
            <a:r>
              <a:rPr lang="fr-FR" sz="2200" dirty="0"/>
              <a:t>de la Commission de vérité et réconciliation</a:t>
            </a:r>
            <a:r>
              <a:rPr lang="fr-FR" sz="2200" dirty="0" smtClean="0"/>
              <a:t>.</a:t>
            </a:r>
          </a:p>
          <a:p>
            <a:pPr lvl="1"/>
            <a:r>
              <a:rPr lang="en-US" sz="2200" dirty="0" smtClean="0"/>
              <a:t>Continuer les efforts </a:t>
            </a:r>
            <a:r>
              <a:rPr lang="en-US" sz="2200" dirty="0" err="1" smtClean="0"/>
              <a:t>visant</a:t>
            </a:r>
            <a:r>
              <a:rPr lang="en-US" sz="2200" dirty="0"/>
              <a:t> </a:t>
            </a:r>
            <a:r>
              <a:rPr lang="en-US" sz="2200" dirty="0" smtClean="0"/>
              <a:t>à </a:t>
            </a:r>
            <a:r>
              <a:rPr lang="en-US" sz="2200" dirty="0" err="1" smtClean="0"/>
              <a:t>lutter</a:t>
            </a:r>
            <a:r>
              <a:rPr lang="en-US" sz="2200" dirty="0" smtClean="0"/>
              <a:t> </a:t>
            </a:r>
            <a:r>
              <a:rPr lang="fr-FR" sz="2200" dirty="0" smtClean="0"/>
              <a:t>contre </a:t>
            </a:r>
            <a:r>
              <a:rPr lang="fr-FR" sz="2200" dirty="0"/>
              <a:t>la violence à l’égard des femmes, filles et personnes 2ELGBTQQIA+ autochtones en accélérant la mise en œuvre de la Voie fédérale concernant les femmes, les filles et les personnes 2ELGBTQQIA+ autochtones disparues et assassinées.</a:t>
            </a:r>
            <a:endParaRPr lang="en-US" sz="2200" dirty="0"/>
          </a:p>
          <a:p>
            <a:pPr lvl="1"/>
            <a:r>
              <a:rPr lang="en-US" sz="2200" dirty="0" smtClean="0"/>
              <a:t>Continuer </a:t>
            </a:r>
            <a:r>
              <a:rPr lang="fr-FR" sz="2200" dirty="0" smtClean="0"/>
              <a:t>le travail pour </a:t>
            </a:r>
            <a:r>
              <a:rPr lang="fr-FR" sz="2200" dirty="0"/>
              <a:t>assurer le versement d’une indemnisation juste et équitable aux personnes auxquelles le programme des Services à l’enfance et à la famille des Premières Nations a fait du </a:t>
            </a:r>
            <a:r>
              <a:rPr lang="fr-FR" sz="2200" dirty="0" smtClean="0"/>
              <a:t>tort.</a:t>
            </a:r>
            <a:endParaRPr lang="en-US" sz="22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6</a:t>
            </a:fld>
            <a:endParaRPr lang="en-US"/>
          </a:p>
        </p:txBody>
      </p:sp>
    </p:spTree>
    <p:extLst>
      <p:ext uri="{BB962C8B-B14F-4D97-AF65-F5344CB8AC3E}">
        <p14:creationId xmlns:p14="http://schemas.microsoft.com/office/powerpoint/2010/main" val="251155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CD7972F3-B1E1-8448-A5D8-C083B140CC35}" type="slidenum">
              <a:rPr lang="en-US" smtClean="0"/>
              <a:t>7</a:t>
            </a:fld>
            <a:endParaRPr lang="en-US"/>
          </a:p>
        </p:txBody>
      </p:sp>
      <p:sp>
        <p:nvSpPr>
          <p:cNvPr id="3" name="Rounded Rectangle 2"/>
          <p:cNvSpPr/>
          <p:nvPr>
            <p:custDataLst>
              <p:tags r:id="rId2"/>
            </p:custDataLst>
          </p:nvPr>
        </p:nvSpPr>
        <p:spPr>
          <a:xfrm>
            <a:off x="6743699" y="914401"/>
            <a:ext cx="4096882" cy="4433454"/>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000" dirty="0">
                <a:solidFill>
                  <a:schemeClr val="tx1"/>
                </a:solidFill>
              </a:rPr>
              <a:t>Services aux Autochtones </a:t>
            </a:r>
            <a:r>
              <a:rPr lang="fr-FR" sz="2000" dirty="0" smtClean="0">
                <a:solidFill>
                  <a:schemeClr val="tx1"/>
                </a:solidFill>
              </a:rPr>
              <a:t>Canada </a:t>
            </a:r>
            <a:r>
              <a:rPr lang="fr-FR" sz="2000" dirty="0">
                <a:solidFill>
                  <a:schemeClr val="tx1"/>
                </a:solidFill>
              </a:rPr>
              <a:t>travaille en collaboration avec des partenaires en vue d'améliorer l'accès à des services de haute qualité pour les Premières Nations, les Inuit et les Métis. Notre vision est d'appuyer et d'habiliter les Autochtones afin qu'ils puissent offrir de façon indépendante des services et aborder les différentes conditions socio-économiques au sein de leurs communautés.</a:t>
            </a:r>
            <a:endParaRPr lang="en-US" sz="2000" dirty="0">
              <a:solidFill>
                <a:schemeClr val="tx1"/>
              </a:solidFill>
            </a:endParaRPr>
          </a:p>
        </p:txBody>
      </p:sp>
      <p:sp>
        <p:nvSpPr>
          <p:cNvPr id="4" name="Rectangle 3"/>
          <p:cNvSpPr/>
          <p:nvPr>
            <p:custDataLst>
              <p:tags r:id="rId3"/>
            </p:custDataLst>
          </p:nvPr>
        </p:nvSpPr>
        <p:spPr>
          <a:xfrm>
            <a:off x="2233345" y="575377"/>
            <a:ext cx="3782860" cy="1077043"/>
          </a:xfrm>
          <a:prstGeom prst="rect">
            <a:avLst/>
          </a:prstGeom>
          <a:solidFill>
            <a:schemeClr val="accent4">
              <a:lumMod val="20000"/>
              <a:lumOff val="80000"/>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3" dirty="0">
                <a:solidFill>
                  <a:schemeClr val="tx1"/>
                </a:solidFill>
              </a:rPr>
              <a:t>Ministère des Services </a:t>
            </a:r>
            <a:br>
              <a:rPr lang="fr-FR" sz="2403" dirty="0">
                <a:solidFill>
                  <a:schemeClr val="tx1"/>
                </a:solidFill>
              </a:rPr>
            </a:br>
            <a:r>
              <a:rPr lang="fr-FR" sz="2403" dirty="0">
                <a:solidFill>
                  <a:schemeClr val="tx1"/>
                </a:solidFill>
              </a:rPr>
              <a:t>aux Autochtones (SAC) </a:t>
            </a:r>
            <a:endParaRPr lang="fr-CA" sz="2403" dirty="0">
              <a:solidFill>
                <a:schemeClr val="tx1"/>
              </a:solidFill>
            </a:endParaRPr>
          </a:p>
        </p:txBody>
      </p:sp>
      <p:graphicFrame>
        <p:nvGraphicFramePr>
          <p:cNvPr id="5" name="Table 4" title="Table for formatting purposes"/>
          <p:cNvGraphicFramePr>
            <a:graphicFrameLocks noGrp="1"/>
          </p:cNvGraphicFramePr>
          <p:nvPr>
            <p:custDataLst>
              <p:tags r:id="rId4"/>
            </p:custDataLst>
            <p:extLst>
              <p:ext uri="{D42A27DB-BD31-4B8C-83A1-F6EECF244321}">
                <p14:modId xmlns:p14="http://schemas.microsoft.com/office/powerpoint/2010/main" val="900947497"/>
              </p:ext>
            </p:extLst>
          </p:nvPr>
        </p:nvGraphicFramePr>
        <p:xfrm>
          <a:off x="2427755" y="1667034"/>
          <a:ext cx="3651246" cy="3880701"/>
        </p:xfrm>
        <a:graphic>
          <a:graphicData uri="http://schemas.openxmlformats.org/drawingml/2006/table">
            <a:tbl>
              <a:tblPr firstRow="1" bandRow="1">
                <a:tableStyleId>{5C22544A-7EE6-4342-B048-85BDC9FD1C3A}</a:tableStyleId>
              </a:tblPr>
              <a:tblGrid>
                <a:gridCol w="1144804">
                  <a:extLst>
                    <a:ext uri="{9D8B030D-6E8A-4147-A177-3AD203B41FA5}">
                      <a16:colId xmlns:a16="http://schemas.microsoft.com/office/drawing/2014/main" val="2250942605"/>
                    </a:ext>
                  </a:extLst>
                </a:gridCol>
                <a:gridCol w="2506442">
                  <a:extLst>
                    <a:ext uri="{9D8B030D-6E8A-4147-A177-3AD203B41FA5}">
                      <a16:colId xmlns:a16="http://schemas.microsoft.com/office/drawing/2014/main" val="2333579747"/>
                    </a:ext>
                  </a:extLst>
                </a:gridCol>
              </a:tblGrid>
              <a:tr h="324090">
                <a:tc>
                  <a:txBody>
                    <a:bodyPr/>
                    <a:lstStyle/>
                    <a:p>
                      <a:pPr algn="l" fontAlgn="ctr"/>
                      <a:r>
                        <a:rPr lang="fr-CA" sz="1100" b="1" i="0" u="none" strike="noStrike" noProof="0" dirty="0" smtClean="0">
                          <a:solidFill>
                            <a:schemeClr val="tx1"/>
                          </a:solidFill>
                          <a:effectLst/>
                          <a:latin typeface="Calibri" panose="020F0502020204030204" pitchFamily="34" charset="0"/>
                        </a:rPr>
                        <a:t>Titre d’usage</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Ministère des Services aux Autochtones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4076425235"/>
                  </a:ext>
                </a:extLst>
              </a:tr>
              <a:tr h="262211">
                <a:tc>
                  <a:txBody>
                    <a:bodyPr/>
                    <a:lstStyle/>
                    <a:p>
                      <a:pPr algn="l" fontAlgn="ctr"/>
                      <a:r>
                        <a:rPr lang="fr-CA" sz="1100" b="1" i="0" u="none" strike="noStrike" noProof="0" dirty="0" smtClean="0">
                          <a:solidFill>
                            <a:schemeClr val="tx1"/>
                          </a:solidFill>
                          <a:effectLst/>
                          <a:latin typeface="Calibri" panose="020F0502020204030204" pitchFamily="34" charset="0"/>
                        </a:rPr>
                        <a:t>Titre légal</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Ministère des Services aux Autochtones</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092120123"/>
                  </a:ext>
                </a:extLst>
              </a:tr>
              <a:tr h="243141">
                <a:tc>
                  <a:txBody>
                    <a:bodyPr/>
                    <a:lstStyle/>
                    <a:p>
                      <a:pPr algn="l" fontAlgn="ctr"/>
                      <a:r>
                        <a:rPr lang="fr-CA" sz="1100" b="1" i="0" u="none" strike="noStrike" noProof="0" dirty="0" smtClean="0">
                          <a:solidFill>
                            <a:schemeClr val="tx1"/>
                          </a:solidFill>
                          <a:effectLst/>
                          <a:latin typeface="Calibri" panose="020F0502020204030204" pitchFamily="34" charset="0"/>
                        </a:rPr>
                        <a:t>Acronyme</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SAC</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281657680"/>
                  </a:ext>
                </a:extLst>
              </a:tr>
              <a:tr h="519654">
                <a:tc>
                  <a:txBody>
                    <a:bodyPr/>
                    <a:lstStyle/>
                    <a:p>
                      <a:pPr algn="l" fontAlgn="ctr"/>
                      <a:r>
                        <a:rPr lang="fr-CA" sz="1100" b="1" i="0" u="none" strike="noStrike" noProof="0" dirty="0" smtClean="0">
                          <a:solidFill>
                            <a:schemeClr val="tx1"/>
                          </a:solidFill>
                          <a:effectLst/>
                          <a:latin typeface="Calibri" panose="020F0502020204030204" pitchFamily="34" charset="0"/>
                        </a:rPr>
                        <a:t>Type </a:t>
                      </a:r>
                      <a:br>
                        <a:rPr lang="fr-CA" sz="1100" b="1" i="0" u="none" strike="noStrike" noProof="0" dirty="0" smtClean="0">
                          <a:solidFill>
                            <a:schemeClr val="tx1"/>
                          </a:solidFill>
                          <a:effectLst/>
                          <a:latin typeface="Calibri" panose="020F0502020204030204" pitchFamily="34" charset="0"/>
                        </a:rPr>
                      </a:br>
                      <a:r>
                        <a:rPr lang="fr-CA" sz="1100" b="1" i="0" u="none" strike="noStrike" noProof="0" dirty="0" smtClean="0">
                          <a:solidFill>
                            <a:schemeClr val="tx1"/>
                          </a:solidFill>
                          <a:effectLst/>
                          <a:latin typeface="Calibri" panose="020F0502020204030204" pitchFamily="34" charset="0"/>
                        </a:rPr>
                        <a:t>d’organisation </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Administration publique centrale </a:t>
                      </a:r>
                      <a:br>
                        <a:rPr lang="fr-CA" sz="1100" b="0" i="0" u="none" strike="noStrike" noProof="0" dirty="0" smtClean="0">
                          <a:solidFill>
                            <a:schemeClr val="tx1"/>
                          </a:solidFill>
                          <a:effectLst/>
                          <a:latin typeface="Calibri" panose="020F0502020204030204" pitchFamily="34" charset="0"/>
                        </a:rPr>
                      </a:br>
                      <a:r>
                        <a:rPr lang="fr-CA" sz="1100" b="0" i="0" u="none" strike="noStrike" noProof="0" dirty="0" smtClean="0">
                          <a:solidFill>
                            <a:schemeClr val="tx1"/>
                          </a:solidFill>
                          <a:effectLst/>
                          <a:latin typeface="Calibri" panose="020F0502020204030204" pitchFamily="34" charset="0"/>
                        </a:rPr>
                        <a:t>Ministère</a:t>
                      </a:r>
                    </a:p>
                    <a:p>
                      <a:pPr algn="l" fontAlgn="ctr"/>
                      <a:r>
                        <a:rPr lang="fr-CA" sz="1100" b="0" i="0" u="none" strike="noStrike" noProof="0" dirty="0" smtClean="0">
                          <a:solidFill>
                            <a:schemeClr val="tx1"/>
                          </a:solidFill>
                          <a:effectLst/>
                          <a:latin typeface="Calibri" panose="020F0502020204030204" pitchFamily="34" charset="0"/>
                        </a:rPr>
                        <a:t>Annexe I de la LGFP </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533645497"/>
                  </a:ext>
                </a:extLst>
              </a:tr>
              <a:tr h="209769">
                <a:tc>
                  <a:txBody>
                    <a:bodyPr/>
                    <a:lstStyle/>
                    <a:p>
                      <a:pPr algn="l" fontAlgn="ctr"/>
                      <a:r>
                        <a:rPr lang="fr-CA" sz="1100" b="1" i="0" u="none" strike="noStrike" noProof="0" dirty="0" smtClean="0">
                          <a:solidFill>
                            <a:schemeClr val="tx1"/>
                          </a:solidFill>
                          <a:effectLst/>
                          <a:latin typeface="Calibri" panose="020F0502020204030204" pitchFamily="34" charset="0"/>
                        </a:rPr>
                        <a:t>Date de création</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2017</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44535758"/>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464315414"/>
                  </a:ext>
                </a:extLst>
              </a:tr>
              <a:tr h="1034540">
                <a:tc>
                  <a:txBody>
                    <a:bodyPr/>
                    <a:lstStyle/>
                    <a:p>
                      <a:pPr algn="l" fontAlgn="ctr"/>
                      <a:r>
                        <a:rPr lang="fr-CA" sz="1100" b="1" i="0" u="none" strike="noStrike" noProof="0" dirty="0" smtClean="0">
                          <a:solidFill>
                            <a:schemeClr val="tx1"/>
                          </a:solidFill>
                          <a:effectLst/>
                          <a:latin typeface="Calibri" panose="020F0502020204030204" pitchFamily="34" charset="0"/>
                        </a:rPr>
                        <a:t>Responsabilités essentielles</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Services et prestations aux individus</a:t>
                      </a:r>
                    </a:p>
                    <a:p>
                      <a:pPr algn="l" fontAlgn="ctr"/>
                      <a:r>
                        <a:rPr lang="fr-FR" sz="1100" b="0" i="0" u="none" strike="noStrike" noProof="0" dirty="0" smtClean="0">
                          <a:solidFill>
                            <a:schemeClr val="tx1"/>
                          </a:solidFill>
                          <a:effectLst/>
                          <a:latin typeface="Calibri" panose="020F0502020204030204" pitchFamily="34" charset="0"/>
                        </a:rPr>
                        <a:t>Services de santé et services sociaux</a:t>
                      </a:r>
                    </a:p>
                    <a:p>
                      <a:pPr algn="l" fontAlgn="ctr"/>
                      <a:r>
                        <a:rPr lang="fr-FR" sz="1100" b="0" i="0" u="none" strike="noStrike" noProof="0" dirty="0" smtClean="0">
                          <a:solidFill>
                            <a:schemeClr val="tx1"/>
                          </a:solidFill>
                          <a:effectLst/>
                          <a:latin typeface="Calibri" panose="020F0502020204030204" pitchFamily="34" charset="0"/>
                        </a:rPr>
                        <a:t>Services de gouvernance et de développement communautaire</a:t>
                      </a:r>
                    </a:p>
                    <a:p>
                      <a:pPr algn="l" fontAlgn="ctr"/>
                      <a:r>
                        <a:rPr lang="fr-FR" sz="1100" b="0" i="0" u="none" strike="noStrike" noProof="0" dirty="0" smtClean="0">
                          <a:solidFill>
                            <a:schemeClr val="tx1"/>
                          </a:solidFill>
                          <a:effectLst/>
                          <a:latin typeface="Calibri" panose="020F0502020204030204" pitchFamily="34" charset="0"/>
                        </a:rPr>
                        <a:t>Services autodéterminés par les Autochtones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686093289"/>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84929255"/>
                  </a:ext>
                </a:extLst>
              </a:tr>
              <a:tr h="362844">
                <a:tc>
                  <a:txBody>
                    <a:bodyPr/>
                    <a:lstStyle/>
                    <a:p>
                      <a:pPr algn="l" fontAlgn="ctr"/>
                      <a:r>
                        <a:rPr lang="fr-CA" sz="1100" b="1" i="0" u="none" strike="noStrike" noProof="0" dirty="0" smtClean="0">
                          <a:solidFill>
                            <a:schemeClr val="tx1"/>
                          </a:solidFill>
                          <a:effectLst/>
                          <a:latin typeface="Calibri" panose="020F0502020204030204" pitchFamily="34" charset="0"/>
                        </a:rPr>
                        <a:t>Budget 2022-23</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marL="0" marR="0" lvl="0" indent="0" algn="l" defTabSz="1217889" rtl="0" eaLnBrk="1" fontAlgn="ctr" latinLnBrk="0" hangingPunct="1">
                        <a:lnSpc>
                          <a:spcPct val="100000"/>
                        </a:lnSpc>
                        <a:spcBef>
                          <a:spcPts val="0"/>
                        </a:spcBef>
                        <a:spcAft>
                          <a:spcPts val="0"/>
                        </a:spcAft>
                        <a:buClrTx/>
                        <a:buSzTx/>
                        <a:buFontTx/>
                        <a:buNone/>
                        <a:tabLst/>
                        <a:defRPr/>
                      </a:pPr>
                      <a:r>
                        <a:rPr lang="fr-FR" sz="1100" b="0" i="0" u="none" strike="noStrike" noProof="0" dirty="0" smtClean="0">
                          <a:solidFill>
                            <a:schemeClr val="tx1"/>
                          </a:solidFill>
                          <a:effectLst/>
                          <a:latin typeface="Calibri" panose="020F0502020204030204" pitchFamily="34" charset="0"/>
                        </a:rPr>
                        <a:t>41,8 milliards de dollars (10,3 % du budget fédéral de 407,2 milliards de dollars)</a:t>
                      </a:r>
                      <a:endParaRPr lang="fr-CA" sz="1100" b="0" i="0" u="none" strike="noStrike" noProof="0"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676598332"/>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1034111244"/>
                  </a:ext>
                </a:extLst>
              </a:tr>
              <a:tr h="362844">
                <a:tc>
                  <a:txBody>
                    <a:bodyPr/>
                    <a:lstStyle/>
                    <a:p>
                      <a:pPr algn="l" fontAlgn="ctr"/>
                      <a:r>
                        <a:rPr lang="fr-CA" sz="1100" b="1" i="0" u="none" strike="noStrike" noProof="0" dirty="0" smtClean="0">
                          <a:solidFill>
                            <a:schemeClr val="tx1"/>
                          </a:solidFill>
                          <a:effectLst/>
                          <a:latin typeface="Calibri" panose="020F0502020204030204" pitchFamily="34" charset="0"/>
                        </a:rPr>
                        <a:t>Employés</a:t>
                      </a:r>
                      <a:endParaRPr lang="fr-CA" sz="11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FR" sz="1100" b="0" i="0" u="none" strike="noStrike" noProof="0" dirty="0" smtClean="0">
                          <a:solidFill>
                            <a:schemeClr val="tx1"/>
                          </a:solidFill>
                          <a:effectLst/>
                          <a:latin typeface="Calibri" panose="020F0502020204030204" pitchFamily="34" charset="0"/>
                        </a:rPr>
                        <a:t>6 670 à partir de mars 2021 </a:t>
                      </a:r>
                      <a:br>
                        <a:rPr lang="fr-FR" sz="1100" b="0" i="0" u="none" strike="noStrike" noProof="0" dirty="0" smtClean="0">
                          <a:solidFill>
                            <a:schemeClr val="tx1"/>
                          </a:solidFill>
                          <a:effectLst/>
                          <a:latin typeface="Calibri" panose="020F0502020204030204" pitchFamily="34" charset="0"/>
                        </a:rPr>
                      </a:br>
                      <a:r>
                        <a:rPr lang="fr-FR" sz="1100" b="0" i="0" u="none" strike="noStrike" noProof="0" dirty="0" smtClean="0">
                          <a:solidFill>
                            <a:schemeClr val="tx1"/>
                          </a:solidFill>
                          <a:effectLst/>
                          <a:latin typeface="Calibri" panose="020F0502020204030204" pitchFamily="34" charset="0"/>
                        </a:rPr>
                        <a:t>(2,1 % de la fonction publique fédérale)</a:t>
                      </a:r>
                      <a:endParaRPr lang="fr-CA" sz="1100" b="0" i="0" u="none" strike="noStrike" noProof="0" dirty="0" smtClean="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504124373"/>
                  </a:ext>
                </a:extLst>
              </a:tr>
              <a:tr h="96303">
                <a:tc>
                  <a:txBody>
                    <a:bodyPr/>
                    <a:lstStyle/>
                    <a:p>
                      <a:pPr algn="l" fontAlgn="ctr"/>
                      <a:endParaRPr lang="fr-CA" sz="600" b="1"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endParaRPr lang="fr-CA" sz="6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3882948367"/>
                  </a:ext>
                </a:extLst>
              </a:tr>
              <a:tr h="176396">
                <a:tc>
                  <a:txBody>
                    <a:bodyPr/>
                    <a:lstStyle/>
                    <a:p>
                      <a:pPr marL="0" marR="0" lvl="0" indent="0" algn="l" defTabSz="1217889" rtl="0" eaLnBrk="1" fontAlgn="ctr" latinLnBrk="0" hangingPunct="1">
                        <a:lnSpc>
                          <a:spcPct val="100000"/>
                        </a:lnSpc>
                        <a:spcBef>
                          <a:spcPts val="0"/>
                        </a:spcBef>
                        <a:spcAft>
                          <a:spcPts val="0"/>
                        </a:spcAft>
                        <a:buClrTx/>
                        <a:buSzTx/>
                        <a:buFontTx/>
                        <a:buNone/>
                        <a:tabLst/>
                        <a:defRPr/>
                      </a:pPr>
                      <a:r>
                        <a:rPr lang="fr-CA" sz="1100" b="1" i="0" u="none" strike="noStrike" noProof="0" dirty="0" smtClean="0">
                          <a:solidFill>
                            <a:schemeClr val="tx1"/>
                          </a:solidFill>
                          <a:effectLst/>
                          <a:latin typeface="Calibri" panose="020F0502020204030204" pitchFamily="34" charset="0"/>
                        </a:rPr>
                        <a:t>Endroits</a:t>
                      </a: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tc>
                  <a:txBody>
                    <a:bodyPr/>
                    <a:lstStyle/>
                    <a:p>
                      <a:pPr algn="l" fontAlgn="ctr"/>
                      <a:r>
                        <a:rPr lang="fr-CA" sz="1100" b="0" i="0" u="none" strike="noStrike" noProof="0" dirty="0" smtClean="0">
                          <a:solidFill>
                            <a:schemeClr val="tx1"/>
                          </a:solidFill>
                          <a:effectLst/>
                          <a:latin typeface="Calibri" panose="020F0502020204030204" pitchFamily="34" charset="0"/>
                        </a:rPr>
                        <a:t>60,4 % régions</a:t>
                      </a:r>
                      <a:r>
                        <a:rPr lang="fr-CA" sz="1100" b="0" i="0" u="none" strike="noStrike" baseline="0" noProof="0" dirty="0" smtClean="0">
                          <a:solidFill>
                            <a:schemeClr val="tx1"/>
                          </a:solidFill>
                          <a:effectLst/>
                          <a:latin typeface="Calibri" panose="020F0502020204030204" pitchFamily="34" charset="0"/>
                        </a:rPr>
                        <a:t>, 39,6</a:t>
                      </a:r>
                      <a:r>
                        <a:rPr lang="fr-CA" sz="1100" b="0" i="0" u="none" strike="noStrike" noProof="0" dirty="0" smtClean="0">
                          <a:solidFill>
                            <a:schemeClr val="tx1"/>
                          </a:solidFill>
                          <a:effectLst/>
                          <a:latin typeface="Calibri" panose="020F0502020204030204" pitchFamily="34" charset="0"/>
                        </a:rPr>
                        <a:t> % RCN</a:t>
                      </a:r>
                      <a:endParaRPr lang="fr-CA" sz="1100" b="0" i="0" u="none" strike="noStrike" noProof="0" dirty="0">
                        <a:solidFill>
                          <a:schemeClr val="tx1"/>
                        </a:solidFill>
                        <a:effectLst/>
                        <a:latin typeface="Calibri" panose="020F0502020204030204" pitchFamily="34" charset="0"/>
                      </a:endParaRPr>
                    </a:p>
                  </a:txBody>
                  <a:tcPr marL="4767" marR="4767" marT="476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0"/>
                      </a:schemeClr>
                    </a:solidFill>
                  </a:tcPr>
                </a:tc>
                <a:extLst>
                  <a:ext uri="{0D108BD9-81ED-4DB2-BD59-A6C34878D82A}">
                    <a16:rowId xmlns:a16="http://schemas.microsoft.com/office/drawing/2014/main" val="55712665"/>
                  </a:ext>
                </a:extLst>
              </a:tr>
            </a:tbl>
          </a:graphicData>
        </a:graphic>
      </p:graphicFrame>
      <p:sp>
        <p:nvSpPr>
          <p:cNvPr id="6" name="Rounded Rectangle 5" title="Frame for Departmental Information"/>
          <p:cNvSpPr/>
          <p:nvPr>
            <p:custDataLst>
              <p:tags r:id="rId5"/>
            </p:custDataLst>
          </p:nvPr>
        </p:nvSpPr>
        <p:spPr>
          <a:xfrm>
            <a:off x="2233345" y="459890"/>
            <a:ext cx="3845656" cy="534247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802" dirty="0">
              <a:solidFill>
                <a:schemeClr val="tx1"/>
              </a:solidFill>
            </a:endParaRPr>
          </a:p>
        </p:txBody>
      </p:sp>
    </p:spTree>
    <p:extLst>
      <p:ext uri="{BB962C8B-B14F-4D97-AF65-F5344CB8AC3E}">
        <p14:creationId xmlns:p14="http://schemas.microsoft.com/office/powerpoint/2010/main" val="12736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u="sng" dirty="0" smtClean="0"/>
              <a:t>SAC (</a:t>
            </a:r>
            <a:r>
              <a:rPr lang="en-US" u="sng" dirty="0" err="1" smtClean="0"/>
              <a:t>Lettre</a:t>
            </a:r>
            <a:r>
              <a:rPr lang="en-US" u="sng" dirty="0" smtClean="0"/>
              <a:t> de </a:t>
            </a:r>
            <a:r>
              <a:rPr lang="en-US" u="sng" dirty="0" err="1" smtClean="0"/>
              <a:t>mandat</a:t>
            </a:r>
            <a:r>
              <a:rPr lang="en-US" u="sng" dirty="0" smtClean="0"/>
              <a:t>)</a:t>
            </a:r>
            <a:endParaRPr lang="en-US" u="sng" dirty="0"/>
          </a:p>
        </p:txBody>
      </p:sp>
      <p:sp>
        <p:nvSpPr>
          <p:cNvPr id="3" name="Content Placeholder 2"/>
          <p:cNvSpPr>
            <a:spLocks noGrp="1"/>
          </p:cNvSpPr>
          <p:nvPr>
            <p:ph idx="1"/>
            <p:custDataLst>
              <p:tags r:id="rId2"/>
            </p:custDataLst>
          </p:nvPr>
        </p:nvSpPr>
        <p:spPr>
          <a:xfrm>
            <a:off x="692727" y="1452275"/>
            <a:ext cx="10187709" cy="4525963"/>
          </a:xfrm>
        </p:spPr>
        <p:txBody>
          <a:bodyPr>
            <a:normAutofit fontScale="92500"/>
          </a:bodyPr>
          <a:lstStyle/>
          <a:p>
            <a:r>
              <a:rPr lang="en-US" sz="2400" dirty="0" err="1"/>
              <a:t>Voici</a:t>
            </a:r>
            <a:r>
              <a:rPr lang="en-US" sz="2400" dirty="0"/>
              <a:t> </a:t>
            </a:r>
            <a:r>
              <a:rPr lang="en-US" sz="2400" dirty="0" err="1" smtClean="0"/>
              <a:t>quelques-unes</a:t>
            </a:r>
            <a:r>
              <a:rPr lang="en-US" sz="2400" dirty="0" smtClean="0"/>
              <a:t> </a:t>
            </a:r>
            <a:r>
              <a:rPr lang="en-US" sz="2400" dirty="0"/>
              <a:t>des priorités </a:t>
            </a:r>
            <a:r>
              <a:rPr lang="en-US" sz="2400" dirty="0" err="1"/>
              <a:t>principales</a:t>
            </a:r>
            <a:r>
              <a:rPr lang="en-US" sz="2400" dirty="0"/>
              <a:t> du </a:t>
            </a:r>
            <a:r>
              <a:rPr lang="en-US" sz="2400" dirty="0" err="1" smtClean="0"/>
              <a:t>ministre</a:t>
            </a:r>
            <a:r>
              <a:rPr lang="en-US" sz="2400" dirty="0" smtClean="0"/>
              <a:t> </a:t>
            </a:r>
            <a:r>
              <a:rPr lang="en-US" sz="2400" dirty="0" err="1"/>
              <a:t>actuel</a:t>
            </a:r>
            <a:r>
              <a:rPr lang="en-US" sz="2400" dirty="0"/>
              <a:t> :</a:t>
            </a:r>
          </a:p>
          <a:p>
            <a:pPr lvl="1"/>
            <a:r>
              <a:rPr lang="fr-FR" sz="2400" dirty="0" smtClean="0"/>
              <a:t>Continuer </a:t>
            </a:r>
            <a:r>
              <a:rPr lang="fr-FR" sz="2400" dirty="0"/>
              <a:t>à livrer un soutien fondé sur les distinctions en réponse à la COVID-19</a:t>
            </a:r>
            <a:r>
              <a:rPr lang="fr-FR" sz="2400" dirty="0" smtClean="0"/>
              <a:t>.</a:t>
            </a:r>
          </a:p>
          <a:p>
            <a:pPr lvl="1"/>
            <a:r>
              <a:rPr lang="fr-FR" sz="2400" dirty="0" smtClean="0"/>
              <a:t>Continuer </a:t>
            </a:r>
            <a:r>
              <a:rPr lang="fr-FR" sz="2400" dirty="0"/>
              <a:t>à investir dans l’immédiat et à long terme pour soutenir les travaux en cours visant à combler les lacunes dans les infrastructures d'ici </a:t>
            </a:r>
            <a:r>
              <a:rPr lang="fr-FR" sz="2400" dirty="0" smtClean="0"/>
              <a:t>2030.</a:t>
            </a:r>
          </a:p>
          <a:p>
            <a:pPr lvl="1"/>
            <a:r>
              <a:rPr lang="fr-FR" sz="2400" dirty="0"/>
              <a:t>Renouveler et renforcer les relations du Canada avec les communautés inuites, métisses et des Premières Nations afin de faire progresser l’autodétermination grâce à la relance et à la croissance économiques, et assurer l’accessibilité de l’aide aux entreprises </a:t>
            </a:r>
            <a:r>
              <a:rPr lang="fr-FR" sz="2400" dirty="0" smtClean="0"/>
              <a:t>autochtones.</a:t>
            </a:r>
          </a:p>
          <a:p>
            <a:pPr lvl="1"/>
            <a:r>
              <a:rPr lang="fr-FR" sz="2400" dirty="0"/>
              <a:t>Éliminer tous les derniers avis à long terme concernant la qualité de l’eau potable dans les </a:t>
            </a:r>
            <a:r>
              <a:rPr lang="fr-FR" sz="2400" dirty="0" smtClean="0"/>
              <a:t>réserves. </a:t>
            </a:r>
          </a:p>
          <a:p>
            <a:pPr lvl="1"/>
            <a:r>
              <a:rPr lang="fr-FR" sz="2400" dirty="0" smtClean="0"/>
              <a:t>Continuer </a:t>
            </a:r>
            <a:r>
              <a:rPr lang="fr-FR" sz="2400" dirty="0"/>
              <a:t>de mettre pleinement en œuvre la Loi concernant les enfants, les jeunes et les familles des Premières Nations, des Inuits et des </a:t>
            </a:r>
            <a:r>
              <a:rPr lang="fr-FR" sz="2400" dirty="0" smtClean="0"/>
              <a:t>Métis.</a:t>
            </a:r>
            <a:endParaRPr lang="en-US" sz="2400" dirty="0"/>
          </a:p>
          <a:p>
            <a:pPr lvl="1"/>
            <a:endParaRPr lang="en-US" sz="2400" dirty="0"/>
          </a:p>
          <a:p>
            <a:endParaRPr lang="en-US" sz="2400" dirty="0"/>
          </a:p>
          <a:p>
            <a:endParaRPr lang="en-US" sz="24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8</a:t>
            </a:fld>
            <a:endParaRPr lang="en-US"/>
          </a:p>
        </p:txBody>
      </p:sp>
    </p:spTree>
    <p:extLst>
      <p:ext uri="{BB962C8B-B14F-4D97-AF65-F5344CB8AC3E}">
        <p14:creationId xmlns:p14="http://schemas.microsoft.com/office/powerpoint/2010/main" val="427463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u="sng" dirty="0" err="1" smtClean="0"/>
              <a:t>Panéliste</a:t>
            </a:r>
            <a:r>
              <a:rPr lang="en-US" u="sng" dirty="0" smtClean="0"/>
              <a:t> #1: Julia Martini</a:t>
            </a:r>
            <a:endParaRPr lang="en-US" u="sng" dirty="0"/>
          </a:p>
        </p:txBody>
      </p:sp>
      <p:sp>
        <p:nvSpPr>
          <p:cNvPr id="3" name="Content Placeholder 2"/>
          <p:cNvSpPr>
            <a:spLocks noGrp="1"/>
          </p:cNvSpPr>
          <p:nvPr>
            <p:ph idx="1"/>
            <p:custDataLst>
              <p:tags r:id="rId2"/>
            </p:custDataLst>
          </p:nvPr>
        </p:nvSpPr>
        <p:spPr>
          <a:xfrm>
            <a:off x="609600" y="1288329"/>
            <a:ext cx="7924801" cy="4746711"/>
          </a:xfrm>
        </p:spPr>
        <p:txBody>
          <a:bodyPr>
            <a:normAutofit lnSpcReduction="10000"/>
          </a:bodyPr>
          <a:lstStyle/>
          <a:p>
            <a:r>
              <a:rPr lang="fr-FR" sz="2400" dirty="0" smtClean="0"/>
              <a:t>Poste </a:t>
            </a:r>
            <a:r>
              <a:rPr lang="fr-FR" sz="2400" dirty="0"/>
              <a:t>: Analyste de la politique </a:t>
            </a:r>
            <a:r>
              <a:rPr lang="fr-FR" sz="2400" dirty="0" smtClean="0"/>
              <a:t>sociale</a:t>
            </a:r>
          </a:p>
          <a:p>
            <a:r>
              <a:rPr lang="fr-FR" sz="2400" dirty="0" smtClean="0"/>
              <a:t>Secteur </a:t>
            </a:r>
            <a:r>
              <a:rPr lang="fr-FR" sz="2400" dirty="0"/>
              <a:t>: Mise en œuvre (au sein de </a:t>
            </a:r>
            <a:r>
              <a:rPr lang="fr-FR" sz="2400" dirty="0" smtClean="0"/>
              <a:t>RCAANC)</a:t>
            </a:r>
          </a:p>
          <a:p>
            <a:r>
              <a:rPr lang="fr-FR" sz="2400" dirty="0" smtClean="0"/>
              <a:t>Tâches </a:t>
            </a:r>
            <a:r>
              <a:rPr lang="fr-FR" sz="2400" dirty="0"/>
              <a:t>principales </a:t>
            </a:r>
            <a:r>
              <a:rPr lang="fr-FR" sz="2400" dirty="0" smtClean="0"/>
              <a:t>:</a:t>
            </a:r>
          </a:p>
          <a:p>
            <a:pPr lvl="1"/>
            <a:r>
              <a:rPr lang="fr-FR" sz="2400" dirty="0" smtClean="0"/>
              <a:t>Créer </a:t>
            </a:r>
            <a:r>
              <a:rPr lang="fr-FR" sz="2400" dirty="0"/>
              <a:t>et offrir une formation sur la mise en œuvre des traités modernes et de l'autonomie gouvernementale aux fonctionnaires </a:t>
            </a:r>
            <a:r>
              <a:rPr lang="fr-FR" sz="2400" dirty="0" smtClean="0"/>
              <a:t>fédéraux.</a:t>
            </a:r>
          </a:p>
          <a:p>
            <a:pPr lvl="1"/>
            <a:r>
              <a:rPr lang="fr-FR" sz="2400" dirty="0" smtClean="0"/>
              <a:t>Fournir </a:t>
            </a:r>
            <a:r>
              <a:rPr lang="fr-FR" sz="2400" dirty="0"/>
              <a:t>des conseils et des orientations sur l'évaluation des implications des traités </a:t>
            </a:r>
            <a:r>
              <a:rPr lang="fr-FR" sz="2400" dirty="0" smtClean="0"/>
              <a:t>modernes.</a:t>
            </a:r>
          </a:p>
          <a:p>
            <a:pPr lvl="1"/>
            <a:r>
              <a:rPr lang="fr-FR" sz="2400" dirty="0" smtClean="0"/>
              <a:t>Travailler </a:t>
            </a:r>
            <a:r>
              <a:rPr lang="fr-FR" sz="2400" dirty="0"/>
              <a:t>en partenariat et en collaboration avec les partenaires des traités modernes et de l'autonomie gouvernementale sur les questions de politique et de mise en œuvre à un niveau gouvernemental </a:t>
            </a:r>
            <a:r>
              <a:rPr lang="fr-FR" sz="2400" dirty="0" smtClean="0"/>
              <a:t>entier.</a:t>
            </a:r>
            <a:endParaRPr lang="en-US" sz="2400" dirty="0"/>
          </a:p>
        </p:txBody>
      </p:sp>
      <p:sp>
        <p:nvSpPr>
          <p:cNvPr id="4" name="Slide Number Placeholder 3"/>
          <p:cNvSpPr>
            <a:spLocks noGrp="1"/>
          </p:cNvSpPr>
          <p:nvPr>
            <p:ph type="sldNum" sz="quarter" idx="12"/>
            <p:custDataLst>
              <p:tags r:id="rId3"/>
            </p:custDataLst>
          </p:nvPr>
        </p:nvSpPr>
        <p:spPr/>
        <p:txBody>
          <a:bodyPr/>
          <a:lstStyle/>
          <a:p>
            <a:fld id="{CD7972F3-B1E1-8448-A5D8-C083B140CC35}" type="slidenum">
              <a:rPr lang="en-US" smtClean="0"/>
              <a:t>9</a:t>
            </a:fld>
            <a:endParaRPr lang="en-US"/>
          </a:p>
        </p:txBody>
      </p:sp>
      <p:sp>
        <p:nvSpPr>
          <p:cNvPr id="5" name="TextBox 4"/>
          <p:cNvSpPr txBox="1"/>
          <p:nvPr>
            <p:custDataLst>
              <p:tags r:id="rId4"/>
            </p:custDataLst>
          </p:nvPr>
        </p:nvSpPr>
        <p:spPr>
          <a:xfrm>
            <a:off x="8746837" y="1648691"/>
            <a:ext cx="2835563" cy="3265053"/>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4639733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434</TotalTime>
  <Words>1404</Words>
  <Application>Microsoft Office PowerPoint</Application>
  <PresentationFormat>Widescreen</PresentationFormat>
  <Paragraphs>132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GC Departmental Showcase:  Relations Couronne-Autochtones et Affaires du Nord Canada / Services aux Autochtones Canada</vt:lpstr>
      <vt:lpstr>PowerPoint Presentation</vt:lpstr>
      <vt:lpstr>Ordre du Jour</vt:lpstr>
      <vt:lpstr>Introductions</vt:lpstr>
      <vt:lpstr>PowerPoint Presentation</vt:lpstr>
      <vt:lpstr>RCAANC (lettre de mandat)</vt:lpstr>
      <vt:lpstr>PowerPoint Presentation</vt:lpstr>
      <vt:lpstr>SAC (Lettre de mandat)</vt:lpstr>
      <vt:lpstr>Panéliste #1: Julia Martini</vt:lpstr>
      <vt:lpstr>Panéliste #2: Felix Mercure  </vt:lpstr>
      <vt:lpstr>Panéliste #3: Laura White</vt:lpstr>
      <vt:lpstr>Panéliste #4: Beverley Thompson</vt:lpstr>
      <vt:lpstr>Questions et Réponses</vt:lpstr>
      <vt:lpstr>Conclusion</vt:lpstr>
    </vt:vector>
  </TitlesOfParts>
  <Company>INAC/AANDC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Beaule</dc:creator>
  <cp:lastModifiedBy>Iachelli, Alexa</cp:lastModifiedBy>
  <cp:revision>74</cp:revision>
  <dcterms:created xsi:type="dcterms:W3CDTF">2019-07-05T15:32:17Z</dcterms:created>
  <dcterms:modified xsi:type="dcterms:W3CDTF">2022-08-04T20:55:38Z</dcterms:modified>
</cp:coreProperties>
</file>