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384" r:id="rId2"/>
    <p:sldId id="4970" r:id="rId3"/>
    <p:sldId id="4981" r:id="rId4"/>
    <p:sldId id="4971" r:id="rId5"/>
    <p:sldId id="4973" r:id="rId6"/>
    <p:sldId id="4974" r:id="rId7"/>
    <p:sldId id="4982" r:id="rId8"/>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48" autoAdjust="0"/>
    <p:restoredTop sz="96323" autoAdjust="0"/>
  </p:normalViewPr>
  <p:slideViewPr>
    <p:cSldViewPr snapToGrid="0" snapToObjects="1">
      <p:cViewPr varScale="1">
        <p:scale>
          <a:sx n="76" d="100"/>
          <a:sy n="76" d="100"/>
        </p:scale>
        <p:origin x="436" y="6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2/3/2023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332986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133301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2226236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oc_fip_2c_f.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7" imgW="473" imgH="473" progId="TCLayout.ActiveDocument.1">
                  <p:embed/>
                </p:oleObj>
              </mc:Choice>
              <mc:Fallback>
                <p:oleObj name="think-cell Slide" r:id="rId27" imgW="473" imgH="473"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5" name="Picture 4" descr="GCworkplace-FullColour-FR-grey.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31426" y="193640"/>
            <a:ext cx="1598612" cy="296476"/>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emf"/><Relationship Id="rId5" Type="http://schemas.openxmlformats.org/officeDocument/2006/relationships/oleObject" Target="../embeddings/oleObject7.bin"/><Relationship Id="rId10" Type="http://schemas.openxmlformats.org/officeDocument/2006/relationships/image" Target="../media/image1.png"/><Relationship Id="rId4" Type="http://schemas.openxmlformats.org/officeDocument/2006/relationships/image" Target="../media/image5.jp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wiki.gccollab.ca/images/b/b9/WTP_-_Meeting_room_naming_activity_guide_EN.pptx"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11883" y="2087217"/>
            <a:ext cx="4999917" cy="1587701"/>
          </a:xfrm>
        </p:spPr>
        <p:txBody>
          <a:bodyPr>
            <a:noAutofit/>
          </a:bodyPr>
          <a:lstStyle/>
          <a:p>
            <a:r>
              <a:rPr lang="fr-CA" sz="3200" b="0" dirty="0">
                <a:solidFill>
                  <a:schemeClr val="bg1"/>
                </a:solidFill>
                <a:latin typeface="Arial Rounded MT Bold" panose="020F0704030504030204" pitchFamily="34" charset="0"/>
              </a:rPr>
              <a:t>Activité de dénomination des salles de réunion</a:t>
            </a:r>
          </a:p>
        </p:txBody>
      </p:sp>
      <p:sp>
        <p:nvSpPr>
          <p:cNvPr id="3" name="Subtitle 2"/>
          <p:cNvSpPr>
            <a:spLocks noGrp="1"/>
          </p:cNvSpPr>
          <p:nvPr>
            <p:ph type="subTitle" idx="1"/>
          </p:nvPr>
        </p:nvSpPr>
        <p:spPr>
          <a:xfrm>
            <a:off x="545307" y="3657327"/>
            <a:ext cx="3150393" cy="678352"/>
          </a:xfrm>
        </p:spPr>
        <p:txBody>
          <a:bodyPr>
            <a:normAutofit/>
          </a:bodyPr>
          <a:lstStyle/>
          <a:p>
            <a:r>
              <a:rPr lang="fr-FR"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Lignes directrices pour les gestionnaires du changement</a:t>
            </a:r>
            <a:endParaRPr lang="en-US"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a:hlinkClick r:id="rId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5" name="Picture 4" descr="GCworkplace-FullColour-FR.png">
            <a:extLst>
              <a:ext uri="{FF2B5EF4-FFF2-40B4-BE49-F238E27FC236}">
                <a16:creationId xmlns:a16="http://schemas.microsoft.com/office/drawing/2014/main" id="{A81ECE90-0E54-042B-F440-054AC21712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2053" y="422911"/>
            <a:ext cx="2906818" cy="567491"/>
          </a:xfrm>
          <a:prstGeom prst="rect">
            <a:avLst/>
          </a:prstGeom>
        </p:spPr>
      </p:pic>
      <p:pic>
        <p:nvPicPr>
          <p:cNvPr id="10" name="Picture 9" descr="goc_fip_2c_f.png">
            <a:extLst>
              <a:ext uri="{FF2B5EF4-FFF2-40B4-BE49-F238E27FC236}">
                <a16:creationId xmlns:a16="http://schemas.microsoft.com/office/drawing/2014/main" id="{993B432F-3FF1-F43A-3EF7-D9FB72C120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023" y="6396331"/>
            <a:ext cx="2294641" cy="217128"/>
          </a:xfrm>
          <a:prstGeom prst="rect">
            <a:avLst/>
          </a:prstGeom>
        </p:spPr>
      </p:pic>
      <p:sp>
        <p:nvSpPr>
          <p:cNvPr id="15" name="Text Placeholder 4">
            <a:extLst>
              <a:ext uri="{FF2B5EF4-FFF2-40B4-BE49-F238E27FC236}">
                <a16:creationId xmlns:a16="http://schemas.microsoft.com/office/drawing/2014/main" id="{C3A2ECC9-3ACD-61BB-5097-9C6EB8CC4F80}"/>
              </a:ext>
            </a:extLst>
          </p:cNvPr>
          <p:cNvSpPr>
            <a:spLocks noGrp="1"/>
          </p:cNvSpPr>
          <p:nvPr>
            <p:ph type="body" sz="quarter" idx="13"/>
          </p:nvPr>
        </p:nvSpPr>
        <p:spPr>
          <a:xfrm>
            <a:off x="545307" y="4336425"/>
            <a:ext cx="3494087" cy="526957"/>
          </a:xfrm>
        </p:spPr>
        <p:txBody>
          <a:bodyPr/>
          <a:lstStyle/>
          <a:p>
            <a:br>
              <a:rPr lang="en-US" dirty="0">
                <a:solidFill>
                  <a:schemeClr val="bg1"/>
                </a:solidFill>
              </a:rPr>
            </a:br>
            <a:r>
              <a:rPr lang="en-US" sz="1100" dirty="0">
                <a:solidFill>
                  <a:schemeClr val="bg1"/>
                </a:solidFill>
              </a:rPr>
              <a:t>Date : </a:t>
            </a:r>
            <a:r>
              <a:rPr lang="en-US" sz="1100" dirty="0" err="1">
                <a:solidFill>
                  <a:schemeClr val="bg1"/>
                </a:solidFill>
              </a:rPr>
              <a:t>Février</a:t>
            </a:r>
            <a:r>
              <a:rPr lang="en-US" sz="1100" dirty="0">
                <a:solidFill>
                  <a:schemeClr val="bg1"/>
                </a:solidFill>
              </a:rPr>
              <a:t> 2023</a:t>
            </a:r>
          </a:p>
        </p:txBody>
      </p:sp>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a:lstStyle/>
          <a:p>
            <a:r>
              <a:rPr lang="fr-CA" dirty="0">
                <a:solidFill>
                  <a:schemeClr val="accent5"/>
                </a:solidFill>
                <a:latin typeface="Arial Rounded MT Bold" panose="020F0704030504030204" pitchFamily="34" charset="0"/>
              </a:rPr>
              <a:t>À propos de ce guide</a:t>
            </a:r>
          </a:p>
        </p:txBody>
      </p:sp>
      <p:sp>
        <p:nvSpPr>
          <p:cNvPr id="3" name="TextBox 2">
            <a:extLst>
              <a:ext uri="{FF2B5EF4-FFF2-40B4-BE49-F238E27FC236}">
                <a16:creationId xmlns:a16="http://schemas.microsoft.com/office/drawing/2014/main" id="{FD444075-0BA1-41E6-B6F3-24D928084428}"/>
              </a:ext>
            </a:extLst>
          </p:cNvPr>
          <p:cNvSpPr txBox="1"/>
          <p:nvPr/>
        </p:nvSpPr>
        <p:spPr>
          <a:xfrm>
            <a:off x="508758" y="1539547"/>
            <a:ext cx="11006345" cy="3698448"/>
          </a:xfrm>
          <a:prstGeom prst="rect">
            <a:avLst/>
          </a:prstGeom>
          <a:noFill/>
        </p:spPr>
        <p:txBody>
          <a:bodyPr wrap="square" rtlCol="0">
            <a:spAutoFit/>
          </a:bodyPr>
          <a:lstStyle/>
          <a:p>
            <a:pPr>
              <a:spcAft>
                <a:spcPts val="1000"/>
              </a:spcAft>
            </a:pPr>
            <a:r>
              <a:rPr lang="fr-CA" sz="1600" dirty="0">
                <a:latin typeface="Calibri Light" panose="020F0302020204030204" pitchFamily="34" charset="0"/>
                <a:ea typeface="Calibri Light" panose="020F0302020204030204" pitchFamily="34" charset="0"/>
                <a:cs typeface="Calibri Light" panose="020F0302020204030204" pitchFamily="34" charset="0"/>
              </a:rPr>
              <a:t>Nous avons préparé ces directives afin de vous aider à mener cette activité amusante avec tous les employés touchés. Cette activité permettra de responsabiliser les employés, de favoriser l'appropriation du lieu de travail et de mettre en avant le message « Par les employés, pour les employés ».</a:t>
            </a:r>
          </a:p>
          <a:p>
            <a:pPr>
              <a:spcAft>
                <a:spcPts val="1000"/>
              </a:spcAft>
            </a:pPr>
            <a:r>
              <a:rPr lang="fr-CA" sz="1600" dirty="0">
                <a:latin typeface="Calibri Light" panose="020F0302020204030204" pitchFamily="34" charset="0"/>
                <a:ea typeface="Calibri Light" panose="020F0302020204030204" pitchFamily="34" charset="0"/>
                <a:cs typeface="Calibri Light" panose="020F0302020204030204" pitchFamily="34" charset="0"/>
              </a:rPr>
              <a:t>Nous vous conseillons de lire ce guide avant de mener l'activité car chaque projet est différent. Vos exigences sont uniques à votre projet et l'activité peut être personnalisée en fonction de votre réalité.</a:t>
            </a:r>
          </a:p>
          <a:p>
            <a:pPr>
              <a:spcAft>
                <a:spcPts val="1000"/>
              </a:spcAft>
            </a:pPr>
            <a:r>
              <a:rPr lang="fr-CA" sz="1600" dirty="0">
                <a:latin typeface="Calibri Light" panose="020F0302020204030204" pitchFamily="34" charset="0"/>
                <a:ea typeface="Calibri Light" panose="020F0302020204030204" pitchFamily="34" charset="0"/>
                <a:cs typeface="Calibri Light" panose="020F0302020204030204" pitchFamily="34" charset="0"/>
              </a:rPr>
              <a:t>Dans ce guide, vous trouverez : </a:t>
            </a:r>
          </a:p>
          <a:p>
            <a:pPr marL="285750" indent="-285750">
              <a:spcAft>
                <a:spcPts val="1000"/>
              </a:spcAft>
              <a:buFont typeface="Arial" panose="020B0604020202020204" pitchFamily="34" charset="0"/>
              <a:buChar char="•"/>
            </a:pPr>
            <a:r>
              <a:rPr lang="fr-CA" sz="1600" dirty="0">
                <a:latin typeface="Calibri Light" panose="020F0302020204030204" pitchFamily="34" charset="0"/>
                <a:ea typeface="Calibri Light" panose="020F0302020204030204" pitchFamily="34" charset="0"/>
                <a:cs typeface="Calibri Light" panose="020F0302020204030204" pitchFamily="34" charset="0"/>
              </a:rPr>
              <a:t>Feuille de route de l'activité</a:t>
            </a:r>
          </a:p>
          <a:p>
            <a:pPr marL="285750" indent="-285750">
              <a:spcAft>
                <a:spcPts val="1000"/>
              </a:spcAft>
              <a:buFont typeface="Arial" panose="020B0604020202020204" pitchFamily="34" charset="0"/>
              <a:buChar char="•"/>
            </a:pPr>
            <a:r>
              <a:rPr lang="fr-CA" sz="1600" dirty="0">
                <a:latin typeface="Calibri Light" panose="020F0302020204030204" pitchFamily="34" charset="0"/>
                <a:ea typeface="Calibri Light" panose="020F0302020204030204" pitchFamily="34" charset="0"/>
                <a:cs typeface="Calibri Light" panose="020F0302020204030204" pitchFamily="34" charset="0"/>
              </a:rPr>
              <a:t>Idées de prix</a:t>
            </a:r>
          </a:p>
          <a:p>
            <a:pPr marL="285750" indent="-285750">
              <a:spcAft>
                <a:spcPts val="1000"/>
              </a:spcAft>
              <a:buFont typeface="Arial" panose="020B0604020202020204" pitchFamily="34" charset="0"/>
              <a:buChar char="•"/>
            </a:pPr>
            <a:r>
              <a:rPr lang="fr-CA" sz="1600" dirty="0">
                <a:latin typeface="Calibri Light" panose="020F0302020204030204" pitchFamily="34" charset="0"/>
                <a:ea typeface="Calibri Light" panose="020F0302020204030204" pitchFamily="34" charset="0"/>
                <a:cs typeface="Calibri Light" panose="020F0302020204030204" pitchFamily="34" charset="0"/>
              </a:rPr>
              <a:t>Meilleures pratiques</a:t>
            </a:r>
          </a:p>
          <a:p>
            <a:pPr marL="285750" indent="-285750">
              <a:spcAft>
                <a:spcPts val="1000"/>
              </a:spcAft>
              <a:buFont typeface="Arial" panose="020B0604020202020204" pitchFamily="34" charset="0"/>
              <a:buChar char="•"/>
            </a:pPr>
            <a:r>
              <a:rPr lang="fr-CA" sz="1600" dirty="0">
                <a:latin typeface="Calibri Light" panose="020F0302020204030204" pitchFamily="34" charset="0"/>
                <a:ea typeface="Calibri Light" panose="020F0302020204030204" pitchFamily="34" charset="0"/>
                <a:cs typeface="Calibri Light" panose="020F0302020204030204" pitchFamily="34" charset="0"/>
              </a:rPr>
              <a:t>Exemple de tableau</a:t>
            </a:r>
          </a:p>
          <a:p>
            <a:pPr marL="285750" indent="-285750">
              <a:spcAft>
                <a:spcPts val="1000"/>
              </a:spcAft>
              <a:buFont typeface="Arial" panose="020B0604020202020204" pitchFamily="34" charset="0"/>
              <a:buChar char="•"/>
            </a:pP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0C11583C-2AF0-7941-4DE9-E3EBE3C33AE2}"/>
              </a:ext>
            </a:extLst>
          </p:cNvPr>
          <p:cNvSpPr txBox="1"/>
          <p:nvPr/>
        </p:nvSpPr>
        <p:spPr>
          <a:xfrm>
            <a:off x="7516307" y="560555"/>
            <a:ext cx="4166934" cy="261610"/>
          </a:xfrm>
          <a:prstGeom prst="rect">
            <a:avLst/>
          </a:prstGeom>
          <a:noFill/>
        </p:spPr>
        <p:txBody>
          <a:bodyPr wrap="square">
            <a:spAutoFit/>
          </a:bodyPr>
          <a:lstStyle/>
          <a:p>
            <a:r>
              <a:rPr lang="en-CA" sz="1100" dirty="0">
                <a:solidFill>
                  <a:srgbClr val="FF0000"/>
                </a:solidFill>
                <a:effectLst/>
                <a:latin typeface="Calibri Light" panose="020F0302020204030204" pitchFamily="34" charset="0"/>
                <a:ea typeface="Calibri" panose="020F0502020204030204" pitchFamily="34" charset="0"/>
              </a:rPr>
              <a:t>* La version anglaise de </a:t>
            </a:r>
            <a:r>
              <a:rPr lang="en-CA" sz="1100" dirty="0" err="1">
                <a:solidFill>
                  <a:srgbClr val="FF0000"/>
                </a:solidFill>
                <a:effectLst/>
                <a:latin typeface="Calibri Light" panose="020F0302020204030204" pitchFamily="34" charset="0"/>
                <a:ea typeface="Calibri" panose="020F0502020204030204" pitchFamily="34" charset="0"/>
              </a:rPr>
              <a:t>ce</a:t>
            </a:r>
            <a:r>
              <a:rPr lang="en-CA" sz="1100" dirty="0">
                <a:solidFill>
                  <a:srgbClr val="FF0000"/>
                </a:solidFill>
                <a:effectLst/>
                <a:latin typeface="Calibri Light" panose="020F0302020204030204" pitchFamily="34" charset="0"/>
                <a:ea typeface="Calibri" panose="020F0502020204030204" pitchFamily="34" charset="0"/>
              </a:rPr>
              <a:t> document </a:t>
            </a:r>
            <a:r>
              <a:rPr lang="en-CA" sz="1100" dirty="0" err="1">
                <a:solidFill>
                  <a:srgbClr val="FF0000"/>
                </a:solidFill>
                <a:effectLst/>
                <a:latin typeface="Calibri Light" panose="020F0302020204030204" pitchFamily="34" charset="0"/>
                <a:ea typeface="Calibri" panose="020F0502020204030204" pitchFamily="34" charset="0"/>
              </a:rPr>
              <a:t>est</a:t>
            </a:r>
            <a:r>
              <a:rPr lang="en-CA" sz="1100" dirty="0">
                <a:solidFill>
                  <a:srgbClr val="FF0000"/>
                </a:solidFill>
                <a:effectLst/>
                <a:latin typeface="Calibri Light" panose="020F0302020204030204" pitchFamily="34" charset="0"/>
                <a:ea typeface="Calibri" panose="020F0502020204030204" pitchFamily="34" charset="0"/>
              </a:rPr>
              <a:t> </a:t>
            </a:r>
            <a:r>
              <a:rPr lang="en-CA" sz="1100" dirty="0">
                <a:solidFill>
                  <a:srgbClr val="FF0000"/>
                </a:solidFill>
                <a:latin typeface="Calibri Light" panose="020F0302020204030204" pitchFamily="34" charset="0"/>
                <a:ea typeface="Calibri" panose="020F0502020204030204" pitchFamily="34" charset="0"/>
              </a:rPr>
              <a:t>disponible</a:t>
            </a:r>
            <a:r>
              <a:rPr lang="en-CA" sz="1100" dirty="0">
                <a:solidFill>
                  <a:srgbClr val="FF0000"/>
                </a:solidFill>
                <a:effectLst/>
                <a:latin typeface="Calibri Light" panose="020F0302020204030204" pitchFamily="34" charset="0"/>
                <a:ea typeface="Calibri" panose="020F0502020204030204" pitchFamily="34" charset="0"/>
              </a:rPr>
              <a:t> </a:t>
            </a:r>
            <a:r>
              <a:rPr lang="en-CA" sz="1100" dirty="0" err="1">
                <a:solidFill>
                  <a:srgbClr val="FF0000"/>
                </a:solidFill>
                <a:effectLst/>
                <a:latin typeface="Calibri Light" panose="020F0302020204030204" pitchFamily="34" charset="0"/>
                <a:ea typeface="Calibri" panose="020F0502020204030204" pitchFamily="34" charset="0"/>
              </a:rPr>
              <a:t>ici</a:t>
            </a:r>
            <a:r>
              <a:rPr lang="en-CA" sz="1100" dirty="0">
                <a:solidFill>
                  <a:srgbClr val="FF0000"/>
                </a:solidFill>
                <a:effectLst/>
                <a:latin typeface="Calibri Light" panose="020F0302020204030204" pitchFamily="34" charset="0"/>
                <a:ea typeface="Calibri" panose="020F0502020204030204" pitchFamily="34" charset="0"/>
              </a:rPr>
              <a:t> : </a:t>
            </a:r>
            <a:r>
              <a:rPr lang="en-CA" sz="1100" dirty="0">
                <a:solidFill>
                  <a:srgbClr val="FF0000"/>
                </a:solidFill>
                <a:effectLst/>
                <a:latin typeface="Calibri Light" panose="020F0302020204030204" pitchFamily="34" charset="0"/>
                <a:ea typeface="Calibri" panose="020F0502020204030204" pitchFamily="34" charset="0"/>
                <a:hlinkClick r:id="rId3"/>
              </a:rPr>
              <a:t>Version ANG</a:t>
            </a:r>
            <a:endParaRPr lang="en-CA" sz="1100" dirty="0">
              <a:solidFill>
                <a:srgbClr val="FF0000"/>
              </a:solidFill>
            </a:endParaRPr>
          </a:p>
        </p:txBody>
      </p:sp>
    </p:spTree>
    <p:extLst>
      <p:ext uri="{BB962C8B-B14F-4D97-AF65-F5344CB8AC3E}">
        <p14:creationId xmlns:p14="http://schemas.microsoft.com/office/powerpoint/2010/main" val="329183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8" y="446086"/>
            <a:ext cx="11006345" cy="835027"/>
          </a:xfrm>
        </p:spPr>
        <p:txBody>
          <a:bodyPr/>
          <a:lstStyle/>
          <a:p>
            <a:r>
              <a:rPr lang="fr-CA" dirty="0">
                <a:solidFill>
                  <a:schemeClr val="accent5"/>
                </a:solidFill>
                <a:latin typeface="Arial Rounded MT Bold" panose="020F0704030504030204" pitchFamily="34" charset="0"/>
              </a:rPr>
              <a:t>Feuille de route de l’activité (1 de 2)</a:t>
            </a:r>
          </a:p>
        </p:txBody>
      </p:sp>
      <p:sp>
        <p:nvSpPr>
          <p:cNvPr id="6" name="TextBox 5">
            <a:extLst>
              <a:ext uri="{FF2B5EF4-FFF2-40B4-BE49-F238E27FC236}">
                <a16:creationId xmlns:a16="http://schemas.microsoft.com/office/drawing/2014/main" id="{356A83AE-A692-4B02-A4DF-CFCDEAEE03EC}"/>
              </a:ext>
            </a:extLst>
          </p:cNvPr>
          <p:cNvSpPr txBox="1"/>
          <p:nvPr/>
        </p:nvSpPr>
        <p:spPr>
          <a:xfrm>
            <a:off x="508758" y="1385888"/>
            <a:ext cx="11096340" cy="4401205"/>
          </a:xfrm>
          <a:prstGeom prst="rect">
            <a:avLst/>
          </a:prstGeom>
          <a:noFill/>
        </p:spPr>
        <p:txBody>
          <a:bodyPr wrap="square" rtlCol="0">
            <a:spAutoFit/>
          </a:bodyPr>
          <a:lstStyle/>
          <a:p>
            <a:pPr marL="342900" indent="-342900">
              <a:spcAft>
                <a:spcPts val="1000"/>
              </a:spcAft>
              <a:buFont typeface="+mj-lt"/>
              <a:buAutoNum type="arabicPeriod"/>
            </a:pPr>
            <a:r>
              <a:rPr lang="fr-FR" b="1" dirty="0">
                <a:latin typeface="Calibri Light" panose="020F0302020204030204" pitchFamily="34" charset="0"/>
                <a:ea typeface="Calibri Light" panose="020F0302020204030204" pitchFamily="34" charset="0"/>
                <a:cs typeface="Calibri Light" panose="020F0302020204030204" pitchFamily="34" charset="0"/>
              </a:rPr>
              <a:t>Consultez l'équipe de projet pour déterminer les salles qui doivent être incluses et quand le dossier de signalisation doit être achevé. </a:t>
            </a:r>
          </a:p>
          <a:p>
            <a:pPr marL="1200150" lvl="2" indent="-285750">
              <a:spcAft>
                <a:spcPts val="1000"/>
              </a:spcAft>
              <a:buFont typeface="Arial" panose="020B0604020202020204" pitchFamily="34" charset="0"/>
              <a:buChar char="•"/>
            </a:pPr>
            <a:r>
              <a:rPr lang="fr-FR" sz="1600" i="1" dirty="0">
                <a:latin typeface="Calibri Light" panose="020F0302020204030204" pitchFamily="34" charset="0"/>
                <a:ea typeface="Calibri Light" panose="020F0302020204030204" pitchFamily="34" charset="0"/>
                <a:cs typeface="Calibri Light" panose="020F0302020204030204" pitchFamily="34" charset="0"/>
              </a:rPr>
              <a:t>Les points de travail "collaboratifs fermés" peuvent être inclus dans cette activité. Il s'agit des salles de travail, des salles de projet, des salles de réunion moyennes et des grandes salles de réunion. La signalisation pour ces salles est la seule qui a été conçue pour intégrer une « désignation commémorative ». Si vous souhaitez ajouter d'autres salles, discutez-en avec l'équipe de projet pour déterminer ce qui est possible.</a:t>
            </a:r>
          </a:p>
          <a:p>
            <a:pPr marL="1200150" lvl="2" indent="-285750">
              <a:spcAft>
                <a:spcPts val="1000"/>
              </a:spcAft>
              <a:buFont typeface="Arial" panose="020B0604020202020204" pitchFamily="34" charset="0"/>
              <a:buChar char="•"/>
            </a:pPr>
            <a:r>
              <a:rPr lang="fr-FR" sz="1600" i="1" dirty="0">
                <a:latin typeface="Calibri Light" panose="020F0302020204030204" pitchFamily="34" charset="0"/>
                <a:ea typeface="Calibri Light" panose="020F0302020204030204" pitchFamily="34" charset="0"/>
                <a:cs typeface="Calibri Light" panose="020F0302020204030204" pitchFamily="34" charset="0"/>
              </a:rPr>
              <a:t>Les noms sélectionnés doivent être inclus dans le dossier de signalisation qui sera soumis au fournisseur par l'équipe de projet. Par conséquent, la réalisation de cette activité doit correspondre avec leur échéancier.</a:t>
            </a:r>
          </a:p>
          <a:p>
            <a:pPr marL="1200150" lvl="2" indent="-285750">
              <a:spcAft>
                <a:spcPts val="1000"/>
              </a:spcAft>
              <a:buFont typeface="Arial" panose="020B0604020202020204" pitchFamily="34" charset="0"/>
              <a:buChar char="•"/>
            </a:pPr>
            <a:r>
              <a:rPr lang="fr-FR" sz="1600" i="1" dirty="0">
                <a:latin typeface="Calibri Light" panose="020F0302020204030204" pitchFamily="34" charset="0"/>
                <a:ea typeface="Calibri Light" panose="020F0302020204030204" pitchFamily="34" charset="0"/>
                <a:cs typeface="Calibri Light" panose="020F0302020204030204" pitchFamily="34" charset="0"/>
              </a:rPr>
              <a:t>Demandez à l'équipe de projet la limite de caractères pour chaque salle de réunion.</a:t>
            </a:r>
          </a:p>
          <a:p>
            <a:pPr marL="1200150" lvl="2" indent="-285750">
              <a:spcAft>
                <a:spcPts val="1000"/>
              </a:spcAft>
              <a:buFont typeface="Arial" panose="020B0604020202020204" pitchFamily="34" charset="0"/>
              <a:buChar char="•"/>
            </a:pPr>
            <a:r>
              <a:rPr lang="fr-FR" sz="1600" i="1" dirty="0">
                <a:latin typeface="Calibri Light" panose="020F0302020204030204" pitchFamily="34" charset="0"/>
                <a:ea typeface="Calibri Light" panose="020F0302020204030204" pitchFamily="34" charset="0"/>
                <a:cs typeface="Calibri Light" panose="020F0302020204030204" pitchFamily="34" charset="0"/>
              </a:rPr>
              <a:t>Nous vous recommandons de prévoir au moins un mois pour cette activité afin de disposer de suffisamment de temps pour la participation, la révision et la sélection des noms. </a:t>
            </a:r>
          </a:p>
          <a:p>
            <a:pPr marL="342900" indent="-342900">
              <a:spcAft>
                <a:spcPts val="1000"/>
              </a:spcAft>
              <a:buFont typeface="+mj-lt"/>
              <a:buAutoNum type="arabicPeriod"/>
            </a:pPr>
            <a:r>
              <a:rPr lang="fr-FR" b="1" dirty="0">
                <a:latin typeface="Calibri Light" panose="020F0302020204030204" pitchFamily="34" charset="0"/>
                <a:ea typeface="Calibri Light" panose="020F0302020204030204" pitchFamily="34" charset="0"/>
                <a:cs typeface="Calibri Light" panose="020F0302020204030204" pitchFamily="34" charset="0"/>
              </a:rPr>
              <a:t>Passez en revue ce guide et personnalisez la façon dont vous allez mener l'activité. </a:t>
            </a:r>
          </a:p>
          <a:p>
            <a:pPr marL="1200150" lvl="2" indent="-285750">
              <a:spcAft>
                <a:spcPts val="1000"/>
              </a:spcAft>
              <a:buFont typeface="Arial" panose="020B0604020202020204" pitchFamily="34" charset="0"/>
              <a:buChar char="•"/>
            </a:pPr>
            <a:r>
              <a:rPr lang="fr-FR" sz="1600" i="1" dirty="0">
                <a:latin typeface="Calibri Light" panose="020F0302020204030204" pitchFamily="34" charset="0"/>
                <a:ea typeface="Calibri Light" panose="020F0302020204030204" pitchFamily="34" charset="0"/>
                <a:cs typeface="Calibri Light" panose="020F0302020204030204" pitchFamily="34" charset="0"/>
              </a:rPr>
              <a:t>Mettez à jour les informations du modèle "Invitation à l'activité de dénomination des salles de réunion" en conséquence (tous les éléments sont surlignés en jaune). </a:t>
            </a:r>
            <a:endParaRPr lang="en-US" sz="1600" i="1"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7269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446086"/>
            <a:ext cx="11006345" cy="835027"/>
          </a:xfrm>
        </p:spPr>
        <p:txBody>
          <a:bodyPr/>
          <a:lstStyle/>
          <a:p>
            <a:r>
              <a:rPr lang="fr-CA" dirty="0">
                <a:solidFill>
                  <a:schemeClr val="accent5"/>
                </a:solidFill>
                <a:latin typeface="Arial Rounded MT Bold" panose="020F0704030504030204" pitchFamily="34" charset="0"/>
              </a:rPr>
              <a:t>Feuille de route de l’activité (2 de 2)</a:t>
            </a:r>
          </a:p>
        </p:txBody>
      </p:sp>
      <p:sp>
        <p:nvSpPr>
          <p:cNvPr id="6" name="TextBox 5">
            <a:extLst>
              <a:ext uri="{FF2B5EF4-FFF2-40B4-BE49-F238E27FC236}">
                <a16:creationId xmlns:a16="http://schemas.microsoft.com/office/drawing/2014/main" id="{356A83AE-A692-4B02-A4DF-CFCDEAEE03EC}"/>
              </a:ext>
            </a:extLst>
          </p:cNvPr>
          <p:cNvSpPr txBox="1"/>
          <p:nvPr/>
        </p:nvSpPr>
        <p:spPr>
          <a:xfrm>
            <a:off x="508758" y="1315710"/>
            <a:ext cx="11096340" cy="4288353"/>
          </a:xfrm>
          <a:prstGeom prst="rect">
            <a:avLst/>
          </a:prstGeom>
          <a:noFill/>
        </p:spPr>
        <p:txBody>
          <a:bodyPr wrap="square" rtlCol="0">
            <a:spAutoFit/>
          </a:bodyPr>
          <a:lstStyle/>
          <a:p>
            <a:pPr marL="342900" indent="-342900">
              <a:spcAft>
                <a:spcPts val="1000"/>
              </a:spcAft>
              <a:buFont typeface="+mj-lt"/>
              <a:buAutoNum type="arabicPeriod" startAt="3"/>
            </a:pPr>
            <a:r>
              <a:rPr lang="fr-FR" b="1" dirty="0">
                <a:latin typeface="Calibri Light" panose="020F0302020204030204" pitchFamily="34" charset="0"/>
                <a:ea typeface="Calibri Light" panose="020F0302020204030204" pitchFamily="34" charset="0"/>
                <a:cs typeface="Calibri Light" panose="020F0302020204030204" pitchFamily="34" charset="0"/>
              </a:rPr>
              <a:t>Envoyez l'invitation à tous les employés touchés.</a:t>
            </a:r>
          </a:p>
          <a:p>
            <a:pPr marL="742950" lvl="1" indent="-285750">
              <a:spcAft>
                <a:spcPts val="1000"/>
              </a:spcAft>
              <a:buFont typeface="Arial" panose="020B0604020202020204" pitchFamily="34" charset="0"/>
              <a:buChar char="•"/>
            </a:pPr>
            <a:r>
              <a:rPr lang="fr-FR" sz="1600" i="1" dirty="0">
                <a:latin typeface="Calibri Light" panose="020F0302020204030204" pitchFamily="34" charset="0"/>
                <a:ea typeface="Calibri Light" panose="020F0302020204030204" pitchFamily="34" charset="0"/>
                <a:cs typeface="Calibri Light" panose="020F0302020204030204" pitchFamily="34" charset="0"/>
              </a:rPr>
              <a:t>L'invitation doit être envoyée par le parrain du projet.</a:t>
            </a:r>
          </a:p>
          <a:p>
            <a:pPr marL="742950" lvl="1" indent="-285750">
              <a:spcAft>
                <a:spcPts val="1000"/>
              </a:spcAft>
              <a:buFont typeface="Arial" panose="020B0604020202020204" pitchFamily="34" charset="0"/>
              <a:buChar char="•"/>
            </a:pPr>
            <a:r>
              <a:rPr lang="fr-FR" sz="1600" i="1" dirty="0">
                <a:latin typeface="Calibri Light" panose="020F0302020204030204" pitchFamily="34" charset="0"/>
                <a:ea typeface="Calibri Light" panose="020F0302020204030204" pitchFamily="34" charset="0"/>
                <a:cs typeface="Calibri Light" panose="020F0302020204030204" pitchFamily="34" charset="0"/>
              </a:rPr>
              <a:t>Prévoyez suffisamment de temps (deux semaines) pour que les employés puissent présenter leurs propositions.</a:t>
            </a:r>
          </a:p>
          <a:p>
            <a:pPr marL="742950" lvl="1" indent="-285750">
              <a:spcAft>
                <a:spcPts val="1000"/>
              </a:spcAft>
              <a:buFont typeface="Arial" panose="020B0604020202020204" pitchFamily="34" charset="0"/>
              <a:buChar char="•"/>
            </a:pPr>
            <a:r>
              <a:rPr lang="fr-FR" sz="1600" i="1" dirty="0">
                <a:latin typeface="Calibri Light" panose="020F0302020204030204" pitchFamily="34" charset="0"/>
                <a:ea typeface="Calibri Light" panose="020F0302020204030204" pitchFamily="34" charset="0"/>
                <a:cs typeface="Calibri Light" panose="020F0302020204030204" pitchFamily="34" charset="0"/>
              </a:rPr>
              <a:t>Surveillez la participation et envoyez un rappel si nécessaire.</a:t>
            </a:r>
          </a:p>
          <a:p>
            <a:pPr marL="342900" indent="-342900">
              <a:spcAft>
                <a:spcPts val="1000"/>
              </a:spcAft>
              <a:buFont typeface="+mj-lt"/>
              <a:buAutoNum type="arabicPeriod" startAt="3"/>
            </a:pPr>
            <a:r>
              <a:rPr lang="fr-FR" b="1" dirty="0">
                <a:latin typeface="Calibri Light" panose="020F0302020204030204" pitchFamily="34" charset="0"/>
                <a:ea typeface="Calibri Light" panose="020F0302020204030204" pitchFamily="34" charset="0"/>
                <a:cs typeface="Calibri Light" panose="020F0302020204030204" pitchFamily="34" charset="0"/>
              </a:rPr>
              <a:t>Coordonnez une réunion d'examen des présentations avec le réseau des agents de changement pour sélectionner le thème et les noms gagnants.</a:t>
            </a:r>
          </a:p>
          <a:p>
            <a:pPr marL="742950" lvl="1" indent="-285750">
              <a:spcAft>
                <a:spcPts val="1000"/>
              </a:spcAft>
              <a:buFont typeface="Arial" panose="020B0604020202020204" pitchFamily="34" charset="0"/>
              <a:buChar char="•"/>
            </a:pPr>
            <a:r>
              <a:rPr lang="fr-FR" sz="1600" i="1" dirty="0">
                <a:latin typeface="Calibri Light" panose="020F0302020204030204" pitchFamily="34" charset="0"/>
                <a:ea typeface="Calibri Light" panose="020F0302020204030204" pitchFamily="34" charset="0"/>
                <a:cs typeface="Calibri Light" panose="020F0302020204030204" pitchFamily="34" charset="0"/>
              </a:rPr>
              <a:t>Si de nombreuses propositions sont reçues, vous pouvez procéder à une présélection et présenter ces propositions au réseau des agents de changement. </a:t>
            </a:r>
          </a:p>
          <a:p>
            <a:pPr marL="342900" indent="-342900">
              <a:spcAft>
                <a:spcPts val="1000"/>
              </a:spcAft>
              <a:buFont typeface="+mj-lt"/>
              <a:buAutoNum type="arabicPeriod" startAt="3"/>
            </a:pPr>
            <a:r>
              <a:rPr lang="fr-FR" b="1" dirty="0">
                <a:latin typeface="Calibri Light" panose="020F0302020204030204" pitchFamily="34" charset="0"/>
                <a:ea typeface="Calibri Light" panose="020F0302020204030204" pitchFamily="34" charset="0"/>
                <a:cs typeface="Calibri Light" panose="020F0302020204030204" pitchFamily="34" charset="0"/>
              </a:rPr>
              <a:t>Annoncez les gagnants, le thème et les noms choisis à tous les employés touchés. </a:t>
            </a:r>
          </a:p>
          <a:p>
            <a:pPr marL="742950" lvl="1" indent="-285750">
              <a:spcAft>
                <a:spcPts val="1000"/>
              </a:spcAft>
              <a:buFont typeface="Arial" panose="020B0604020202020204" pitchFamily="34" charset="0"/>
              <a:buChar char="•"/>
            </a:pPr>
            <a:r>
              <a:rPr lang="fr-FR" sz="1600" i="1" dirty="0">
                <a:latin typeface="Calibri Light" panose="020F0302020204030204" pitchFamily="34" charset="0"/>
                <a:ea typeface="Calibri Light" panose="020F0302020204030204" pitchFamily="34" charset="0"/>
                <a:cs typeface="Calibri Light" panose="020F0302020204030204" pitchFamily="34" charset="0"/>
              </a:rPr>
              <a:t>Mettez à jour les informations dans le modèle « Annonce des résultats de l'activité de dénomination des salles de réunion » en conséquence (tous les éléments sont surlignés en jaune). </a:t>
            </a:r>
          </a:p>
          <a:p>
            <a:pPr marL="342900" indent="-342900">
              <a:spcAft>
                <a:spcPts val="1000"/>
              </a:spcAft>
              <a:buFont typeface="+mj-lt"/>
              <a:buAutoNum type="arabicPeriod" startAt="3"/>
            </a:pPr>
            <a:r>
              <a:rPr lang="fr-FR" b="1" dirty="0">
                <a:latin typeface="Calibri Light" panose="020F0302020204030204" pitchFamily="34" charset="0"/>
                <a:ea typeface="Calibri Light" panose="020F0302020204030204" pitchFamily="34" charset="0"/>
                <a:cs typeface="Calibri Light" panose="020F0302020204030204" pitchFamily="34" charset="0"/>
              </a:rPr>
              <a:t>Communiquez les noms à l'équipe de projet pour qu'elle les ajoute au dossier de signalisation.</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2938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3502-8AC8-4481-A579-D14CA38664AE}"/>
              </a:ext>
            </a:extLst>
          </p:cNvPr>
          <p:cNvSpPr>
            <a:spLocks noGrp="1"/>
          </p:cNvSpPr>
          <p:nvPr>
            <p:ph type="title"/>
          </p:nvPr>
        </p:nvSpPr>
        <p:spPr>
          <a:xfrm>
            <a:off x="508758" y="501647"/>
            <a:ext cx="11006345" cy="835027"/>
          </a:xfrm>
        </p:spPr>
        <p:txBody>
          <a:bodyPr/>
          <a:lstStyle/>
          <a:p>
            <a:r>
              <a:rPr lang="fr-CA" dirty="0">
                <a:solidFill>
                  <a:schemeClr val="accent5"/>
                </a:solidFill>
                <a:latin typeface="Arial Rounded MT Bold" panose="020F0704030504030204" pitchFamily="34" charset="0"/>
              </a:rPr>
              <a:t>Idées de prix</a:t>
            </a:r>
          </a:p>
        </p:txBody>
      </p:sp>
      <p:sp>
        <p:nvSpPr>
          <p:cNvPr id="3" name="TextBox 2">
            <a:extLst>
              <a:ext uri="{FF2B5EF4-FFF2-40B4-BE49-F238E27FC236}">
                <a16:creationId xmlns:a16="http://schemas.microsoft.com/office/drawing/2014/main" id="{FBA29CB2-6EC0-4328-9207-8A3E0427DF06}"/>
              </a:ext>
            </a:extLst>
          </p:cNvPr>
          <p:cNvSpPr txBox="1"/>
          <p:nvPr/>
        </p:nvSpPr>
        <p:spPr>
          <a:xfrm>
            <a:off x="508759" y="1451535"/>
            <a:ext cx="11006345" cy="3954929"/>
          </a:xfrm>
          <a:prstGeom prst="rect">
            <a:avLst/>
          </a:prstGeom>
          <a:noFill/>
        </p:spPr>
        <p:txBody>
          <a:bodyPr wrap="square" rtlCol="0">
            <a:spAutoFit/>
          </a:bodyPr>
          <a:lstStyle/>
          <a:p>
            <a:pPr>
              <a:spcAft>
                <a:spcPts val="1000"/>
              </a:spcAft>
            </a:pPr>
            <a:r>
              <a:rPr lang="fr-CA" sz="1600" dirty="0">
                <a:latin typeface="Calibri Light" panose="020F0302020204030204" pitchFamily="34" charset="0"/>
                <a:ea typeface="Calibri Light" panose="020F0302020204030204" pitchFamily="34" charset="0"/>
                <a:cs typeface="Calibri Light" panose="020F0302020204030204" pitchFamily="34" charset="0"/>
              </a:rPr>
              <a:t>Selon votre projet et votre budget, vous pouvez offrir ou non un prix ayant une valeur en argent. Voici quelques idées pour vous aider à trouver la récompense idéale :</a:t>
            </a:r>
          </a:p>
          <a:p>
            <a:pPr>
              <a:spcAft>
                <a:spcPts val="1000"/>
              </a:spcAft>
            </a:pPr>
            <a:endParaRPr lang="fr-CA" sz="1600" b="1" dirty="0">
              <a:latin typeface="Calibri Light" panose="020F0302020204030204" pitchFamily="34" charset="0"/>
              <a:ea typeface="Calibri Light" panose="020F0302020204030204" pitchFamily="34" charset="0"/>
              <a:cs typeface="Calibri Light" panose="020F0302020204030204" pitchFamily="34" charset="0"/>
            </a:endParaRPr>
          </a:p>
          <a:p>
            <a:pPr>
              <a:spcAft>
                <a:spcPts val="1000"/>
              </a:spcAft>
            </a:pPr>
            <a:r>
              <a:rPr lang="fr-CA" sz="1600" b="1" dirty="0">
                <a:latin typeface="Calibri Light" panose="020F0302020204030204" pitchFamily="34" charset="0"/>
                <a:ea typeface="Calibri Light" panose="020F0302020204030204" pitchFamily="34" charset="0"/>
                <a:cs typeface="Calibri Light" panose="020F0302020204030204" pitchFamily="34" charset="0"/>
              </a:rPr>
              <a:t>Prix ayant une valeur en argent</a:t>
            </a:r>
          </a:p>
          <a:p>
            <a:pPr marL="742950" lvl="1" indent="-285750">
              <a:spcAft>
                <a:spcPts val="1000"/>
              </a:spcAft>
              <a:buFont typeface="Arial" panose="020B0604020202020204" pitchFamily="34" charset="0"/>
              <a:buChar char="•"/>
            </a:pPr>
            <a:r>
              <a:rPr lang="fr-CA" sz="1600" dirty="0">
                <a:latin typeface="Calibri Light" panose="020F0302020204030204" pitchFamily="34" charset="0"/>
                <a:ea typeface="Calibri Light" panose="020F0302020204030204" pitchFamily="34" charset="0"/>
                <a:cs typeface="Calibri Light" panose="020F0302020204030204" pitchFamily="34" charset="0"/>
              </a:rPr>
              <a:t>Carte cadeau dans un commerce local de leur choix</a:t>
            </a:r>
          </a:p>
          <a:p>
            <a:pPr marL="742950" lvl="1" indent="-285750">
              <a:spcAft>
                <a:spcPts val="1000"/>
              </a:spcAft>
              <a:buFont typeface="Arial" panose="020B0604020202020204" pitchFamily="34" charset="0"/>
              <a:buChar char="•"/>
            </a:pPr>
            <a:r>
              <a:rPr lang="fr-CA" sz="1600" dirty="0">
                <a:latin typeface="Calibri Light" panose="020F0302020204030204" pitchFamily="34" charset="0"/>
                <a:ea typeface="Calibri Light" panose="020F0302020204030204" pitchFamily="34" charset="0"/>
                <a:cs typeface="Calibri Light" panose="020F0302020204030204" pitchFamily="34" charset="0"/>
              </a:rPr>
              <a:t>Don à une organisation caritative locale de leur choix</a:t>
            </a:r>
          </a:p>
          <a:p>
            <a:pPr lvl="1">
              <a:spcAft>
                <a:spcPts val="1000"/>
              </a:spcAft>
            </a:pPr>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pPr>
              <a:spcAft>
                <a:spcPts val="1000"/>
              </a:spcAft>
            </a:pPr>
            <a:r>
              <a:rPr lang="fr-CA" sz="1600" b="1" dirty="0">
                <a:latin typeface="Calibri Light" panose="020F0302020204030204" pitchFamily="34" charset="0"/>
                <a:ea typeface="Calibri Light" panose="020F0302020204030204" pitchFamily="34" charset="0"/>
                <a:cs typeface="Calibri Light" panose="020F0302020204030204" pitchFamily="34" charset="0"/>
              </a:rPr>
              <a:t>Prix sans valeur en argent</a:t>
            </a:r>
          </a:p>
          <a:p>
            <a:pPr marL="742950" lvl="1" indent="-285750">
              <a:spcAft>
                <a:spcPts val="1000"/>
              </a:spcAft>
              <a:buFont typeface="Arial" panose="020B0604020202020204" pitchFamily="34" charset="0"/>
              <a:buChar char="•"/>
            </a:pPr>
            <a:r>
              <a:rPr lang="fr-CA" sz="1600" dirty="0">
                <a:latin typeface="Calibri Light" panose="020F0302020204030204" pitchFamily="34" charset="0"/>
                <a:ea typeface="Calibri Light" panose="020F0302020204030204" pitchFamily="34" charset="0"/>
                <a:cs typeface="Calibri Light" panose="020F0302020204030204" pitchFamily="34" charset="0"/>
              </a:rPr>
              <a:t>Rôle unique lors de la cérémonie d'ouverture </a:t>
            </a:r>
          </a:p>
          <a:p>
            <a:pPr marL="742950" lvl="1" indent="-285750">
              <a:spcAft>
                <a:spcPts val="1000"/>
              </a:spcAft>
              <a:buFont typeface="Arial" panose="020B0604020202020204" pitchFamily="34" charset="0"/>
              <a:buChar char="•"/>
            </a:pPr>
            <a:r>
              <a:rPr lang="fr-CA" sz="1600" dirty="0">
                <a:latin typeface="Calibri Light" panose="020F0302020204030204" pitchFamily="34" charset="0"/>
                <a:ea typeface="Calibri Light" panose="020F0302020204030204" pitchFamily="34" charset="0"/>
                <a:cs typeface="Calibri Light" panose="020F0302020204030204" pitchFamily="34" charset="0"/>
              </a:rPr>
              <a:t>Déjeuner avec le parrain du projet ou le(s) champion(s)</a:t>
            </a:r>
          </a:p>
          <a:p>
            <a:pPr marL="742950" lvl="1" indent="-285750">
              <a:spcAft>
                <a:spcPts val="1000"/>
              </a:spcAft>
              <a:buFont typeface="Arial" panose="020B0604020202020204" pitchFamily="34" charset="0"/>
              <a:buChar char="•"/>
            </a:pPr>
            <a:r>
              <a:rPr lang="fr-CA" sz="1600" dirty="0">
                <a:latin typeface="Calibri Light" panose="020F0302020204030204" pitchFamily="34" charset="0"/>
                <a:ea typeface="Calibri Light" panose="020F0302020204030204" pitchFamily="34" charset="0"/>
                <a:cs typeface="Calibri Light" panose="020F0302020204030204" pitchFamily="34" charset="0"/>
              </a:rPr>
              <a:t>Jumelage d’une journée avec un cadre supérieur</a:t>
            </a:r>
          </a:p>
        </p:txBody>
      </p:sp>
    </p:spTree>
    <p:extLst>
      <p:ext uri="{BB962C8B-B14F-4D97-AF65-F5344CB8AC3E}">
        <p14:creationId xmlns:p14="http://schemas.microsoft.com/office/powerpoint/2010/main" val="410346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A191-0B5B-46C4-9B91-FEA8592023EA}"/>
              </a:ext>
            </a:extLst>
          </p:cNvPr>
          <p:cNvSpPr>
            <a:spLocks noGrp="1"/>
          </p:cNvSpPr>
          <p:nvPr>
            <p:ph type="title"/>
          </p:nvPr>
        </p:nvSpPr>
        <p:spPr>
          <a:xfrm>
            <a:off x="508757" y="446086"/>
            <a:ext cx="11006345" cy="835027"/>
          </a:xfrm>
        </p:spPr>
        <p:txBody>
          <a:bodyPr/>
          <a:lstStyle/>
          <a:p>
            <a:r>
              <a:rPr lang="fr-CA" dirty="0">
                <a:solidFill>
                  <a:schemeClr val="accent5"/>
                </a:solidFill>
                <a:latin typeface="Arial Rounded MT Bold" panose="020F0704030504030204" pitchFamily="34" charset="0"/>
              </a:rPr>
              <a:t>Pratiques exemplaires</a:t>
            </a:r>
          </a:p>
        </p:txBody>
      </p:sp>
      <p:sp>
        <p:nvSpPr>
          <p:cNvPr id="3" name="TextBox 2">
            <a:extLst>
              <a:ext uri="{FF2B5EF4-FFF2-40B4-BE49-F238E27FC236}">
                <a16:creationId xmlns:a16="http://schemas.microsoft.com/office/drawing/2014/main" id="{6D8E1D2F-D8D5-4CE7-8503-DF520DECFB03}"/>
              </a:ext>
            </a:extLst>
          </p:cNvPr>
          <p:cNvSpPr txBox="1"/>
          <p:nvPr/>
        </p:nvSpPr>
        <p:spPr>
          <a:xfrm>
            <a:off x="508758" y="1415722"/>
            <a:ext cx="11006345" cy="430887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Préparez un tableau présentant tous les numéros et les types de salle de réunion, puis envoyez-le avec l'invitation afin que les employés l'utilisent pour leurs propositions (voir l'exemple offert à la prochaine diapositive);</a:t>
            </a:r>
          </a:p>
          <a:p>
            <a:pPr marL="285750" indent="-285750">
              <a:spcAft>
                <a:spcPts val="600"/>
              </a:spcAft>
              <a:buFont typeface="Arial" panose="020B0604020202020204" pitchFamily="34" charset="0"/>
              <a:buChar char="•"/>
            </a:pPr>
            <a:endParaRPr lang="fr-FR"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Adaptez votre stratégie en fonction de votre auditoire et du niveau de participation;</a:t>
            </a:r>
          </a:p>
          <a:p>
            <a:pPr marL="285750" indent="-285750">
              <a:spcAft>
                <a:spcPts val="600"/>
              </a:spcAft>
              <a:buFont typeface="Arial" panose="020B0604020202020204" pitchFamily="34" charset="0"/>
              <a:buChar char="•"/>
            </a:pPr>
            <a:endParaRPr lang="fr-FR"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En fonction du nombre d'employés touchés ou du temps disponible pour réaliser l'activité, vous pouvez identifier des représentants qui participeront au nom de leurs collègues pour éviter de recevoir trop de propositions;</a:t>
            </a:r>
          </a:p>
          <a:p>
            <a:pPr marL="285750" indent="-285750">
              <a:spcAft>
                <a:spcPts val="600"/>
              </a:spcAft>
              <a:buFont typeface="Arial" panose="020B0604020202020204" pitchFamily="34" charset="0"/>
              <a:buChar char="•"/>
            </a:pPr>
            <a:endParaRPr lang="fr-FR"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Surveillez la participation et prenez le pouls régulièrement pour affiner votre approche;</a:t>
            </a:r>
          </a:p>
          <a:p>
            <a:pPr marL="285750" indent="-285750">
              <a:spcAft>
                <a:spcPts val="600"/>
              </a:spcAft>
              <a:buFont typeface="Arial" panose="020B0604020202020204" pitchFamily="34" charset="0"/>
              <a:buChar char="•"/>
            </a:pPr>
            <a:endParaRPr lang="fr-FR"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L’échéancier de votre projet et votre équipe de soutien dicteront la meilleure marche à suivre pour votre activité;</a:t>
            </a:r>
          </a:p>
          <a:p>
            <a:pPr marL="285750" indent="-285750">
              <a:spcAft>
                <a:spcPts val="600"/>
              </a:spcAft>
              <a:buFont typeface="Arial" panose="020B0604020202020204" pitchFamily="34" charset="0"/>
              <a:buChar char="•"/>
            </a:pPr>
            <a:endParaRPr lang="fr-FR"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Le gagnant devrait être choisi par les employés ou les représentants des employés et devrait être un exercice d'équipe, pas seulement une personne. Nous vous recommandons d'utiliser votre réseau d'agents de changement.</a:t>
            </a: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91152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92CC2-5443-4836-8DF1-BF9CC04A55C0}"/>
              </a:ext>
            </a:extLst>
          </p:cNvPr>
          <p:cNvSpPr>
            <a:spLocks noGrp="1"/>
          </p:cNvSpPr>
          <p:nvPr>
            <p:ph type="title"/>
          </p:nvPr>
        </p:nvSpPr>
        <p:spPr>
          <a:xfrm>
            <a:off x="508758" y="455611"/>
            <a:ext cx="11006345" cy="835027"/>
          </a:xfrm>
        </p:spPr>
        <p:txBody>
          <a:bodyPr/>
          <a:lstStyle/>
          <a:p>
            <a:r>
              <a:rPr lang="fr-CA" dirty="0">
                <a:solidFill>
                  <a:schemeClr val="accent5"/>
                </a:solidFill>
                <a:latin typeface="Arial Rounded MT Bold" panose="020F0704030504030204" pitchFamily="34" charset="0"/>
              </a:rPr>
              <a:t>Exemple de tableau</a:t>
            </a:r>
            <a:endParaRPr lang="en-CA" dirty="0">
              <a:solidFill>
                <a:schemeClr val="accent5"/>
              </a:solidFill>
              <a:latin typeface="Arial Rounded MT Bold" panose="020F0704030504030204" pitchFamily="34" charset="0"/>
            </a:endParaRPr>
          </a:p>
        </p:txBody>
      </p:sp>
      <p:graphicFrame>
        <p:nvGraphicFramePr>
          <p:cNvPr id="3" name="Table 3">
            <a:extLst>
              <a:ext uri="{FF2B5EF4-FFF2-40B4-BE49-F238E27FC236}">
                <a16:creationId xmlns:a16="http://schemas.microsoft.com/office/drawing/2014/main" id="{3401E340-040B-471F-B795-583C27296239}"/>
              </a:ext>
            </a:extLst>
          </p:cNvPr>
          <p:cNvGraphicFramePr>
            <a:graphicFrameLocks noGrp="1"/>
          </p:cNvGraphicFramePr>
          <p:nvPr>
            <p:extLst>
              <p:ext uri="{D42A27DB-BD31-4B8C-83A1-F6EECF244321}">
                <p14:modId xmlns:p14="http://schemas.microsoft.com/office/powerpoint/2010/main" val="757425867"/>
              </p:ext>
            </p:extLst>
          </p:nvPr>
        </p:nvGraphicFramePr>
        <p:xfrm>
          <a:off x="508759" y="1555961"/>
          <a:ext cx="11006345" cy="4160520"/>
        </p:xfrm>
        <a:graphic>
          <a:graphicData uri="http://schemas.openxmlformats.org/drawingml/2006/table">
            <a:tbl>
              <a:tblPr firstRow="1" bandRow="1">
                <a:tableStyleId>{93296810-A885-4BE3-A3E7-6D5BEEA58F35}</a:tableStyleId>
              </a:tblPr>
              <a:tblGrid>
                <a:gridCol w="2201269">
                  <a:extLst>
                    <a:ext uri="{9D8B030D-6E8A-4147-A177-3AD203B41FA5}">
                      <a16:colId xmlns:a16="http://schemas.microsoft.com/office/drawing/2014/main" val="3217328393"/>
                    </a:ext>
                  </a:extLst>
                </a:gridCol>
                <a:gridCol w="1628509">
                  <a:extLst>
                    <a:ext uri="{9D8B030D-6E8A-4147-A177-3AD203B41FA5}">
                      <a16:colId xmlns:a16="http://schemas.microsoft.com/office/drawing/2014/main" val="16862437"/>
                    </a:ext>
                  </a:extLst>
                </a:gridCol>
                <a:gridCol w="1157592">
                  <a:extLst>
                    <a:ext uri="{9D8B030D-6E8A-4147-A177-3AD203B41FA5}">
                      <a16:colId xmlns:a16="http://schemas.microsoft.com/office/drawing/2014/main" val="462073334"/>
                    </a:ext>
                  </a:extLst>
                </a:gridCol>
                <a:gridCol w="2947481">
                  <a:extLst>
                    <a:ext uri="{9D8B030D-6E8A-4147-A177-3AD203B41FA5}">
                      <a16:colId xmlns:a16="http://schemas.microsoft.com/office/drawing/2014/main" val="1710403016"/>
                    </a:ext>
                  </a:extLst>
                </a:gridCol>
                <a:gridCol w="3071494">
                  <a:extLst>
                    <a:ext uri="{9D8B030D-6E8A-4147-A177-3AD203B41FA5}">
                      <a16:colId xmlns:a16="http://schemas.microsoft.com/office/drawing/2014/main" val="684338086"/>
                    </a:ext>
                  </a:extLst>
                </a:gridCol>
              </a:tblGrid>
              <a:tr h="370840">
                <a:tc>
                  <a:txBody>
                    <a:bodyPr/>
                    <a:lstStyle/>
                    <a:p>
                      <a:r>
                        <a:rPr lang="fr-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Type de salle</a:t>
                      </a:r>
                    </a:p>
                  </a:txBody>
                  <a:tcPr/>
                </a:tc>
                <a:tc>
                  <a:txBody>
                    <a:bodyPr/>
                    <a:lstStyle/>
                    <a:p>
                      <a:r>
                        <a:rPr lang="fr-CA" noProof="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Numéro de la salle</a:t>
                      </a:r>
                    </a:p>
                  </a:txBody>
                  <a:tcPr/>
                </a:tc>
                <a:tc>
                  <a:txBody>
                    <a:bodyPr/>
                    <a:lstStyle/>
                    <a:p>
                      <a:r>
                        <a:rPr lang="fr-CA" noProof="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Étage</a:t>
                      </a:r>
                    </a:p>
                  </a:txBody>
                  <a:tcPr/>
                </a:tc>
                <a:tc>
                  <a:txBody>
                    <a:bodyPr/>
                    <a:lstStyle/>
                    <a:p>
                      <a:r>
                        <a:rPr lang="fr-CA" noProof="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Nom proposé EN </a:t>
                      </a:r>
                    </a:p>
                    <a:p>
                      <a:r>
                        <a:rPr lang="fr-CA" noProof="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r>
                        <a:rPr lang="fr-CA" sz="1400" b="1" kern="1200" noProof="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nombre maximal de caractères, espaces compris : </a:t>
                      </a:r>
                      <a:r>
                        <a:rPr lang="fr-CA" sz="1400" b="1" kern="1200"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xx</a:t>
                      </a:r>
                      <a:r>
                        <a:rPr lang="fr-CA" sz="1400" b="1" kern="1200" noProof="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p>
                  </a:txBody>
                  <a:tcPr/>
                </a:tc>
                <a:tc>
                  <a:txBody>
                    <a:bodyPr/>
                    <a:lstStyle/>
                    <a:p>
                      <a:r>
                        <a:rPr lang="fr-CA" noProof="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Nom propose FR </a:t>
                      </a:r>
                    </a:p>
                    <a:p>
                      <a:r>
                        <a:rPr lang="fr-CA" sz="1400" noProof="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r>
                        <a:rPr lang="fr-CA" sz="1400" b="1" kern="1200" noProof="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nombre maximal de caractères, espaces compris : </a:t>
                      </a:r>
                      <a:r>
                        <a:rPr lang="fr-CA" sz="1400" b="1" kern="1200"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xx</a:t>
                      </a:r>
                      <a:r>
                        <a:rPr lang="fr-CA" sz="1400" b="1" kern="1200" noProof="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p>
                  </a:txBody>
                  <a:tcPr/>
                </a:tc>
                <a:extLst>
                  <a:ext uri="{0D108BD9-81ED-4DB2-BD59-A6C34878D82A}">
                    <a16:rowId xmlns:a16="http://schemas.microsoft.com/office/drawing/2014/main" val="3821956193"/>
                  </a:ext>
                </a:extLst>
              </a:tr>
              <a:tr h="370840">
                <a:tc>
                  <a:txBody>
                    <a:bodyPr/>
                    <a:lstStyle/>
                    <a:p>
                      <a:r>
                        <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Salle de projet 1</a:t>
                      </a:r>
                    </a:p>
                  </a:txBody>
                  <a:tcPr/>
                </a:tc>
                <a:tc>
                  <a:txBody>
                    <a:bodyPr/>
                    <a:lstStyle/>
                    <a:p>
                      <a:r>
                        <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00-000</a:t>
                      </a:r>
                    </a:p>
                  </a:txBody>
                  <a:tcPr/>
                </a:tc>
                <a:tc>
                  <a:txBody>
                    <a:bodyPr/>
                    <a:lstStyle/>
                    <a:p>
                      <a:r>
                        <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2e étage</a:t>
                      </a:r>
                    </a:p>
                  </a:txBody>
                  <a:tcPr/>
                </a:tc>
                <a:tc>
                  <a:txBody>
                    <a:bodyPr/>
                    <a:lstStyle/>
                    <a:p>
                      <a:endParaRPr lang="fr-CA" noProof="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fr-CA" noProof="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1988209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Salle de projet 2</a:t>
                      </a:r>
                    </a:p>
                  </a:txBody>
                  <a:tcPr/>
                </a:tc>
                <a:tc>
                  <a:txBody>
                    <a:bodyPr/>
                    <a:lstStyle/>
                    <a:p>
                      <a:endPar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fr-CA" noProof="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fr-CA" noProof="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0727771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Salle de projet 3</a:t>
                      </a:r>
                    </a:p>
                  </a:txBody>
                  <a:tcPr/>
                </a:tc>
                <a:tc>
                  <a:txBody>
                    <a:bodyPr/>
                    <a:lstStyle/>
                    <a:p>
                      <a:endPar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fr-CA" noProof="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fr-CA" noProof="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022744182"/>
                  </a:ext>
                </a:extLst>
              </a:tr>
              <a:tr h="370840">
                <a:tc>
                  <a:txBody>
                    <a:bodyPr/>
                    <a:lstStyle/>
                    <a:p>
                      <a:r>
                        <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Grande salle de réunion</a:t>
                      </a:r>
                    </a:p>
                  </a:txBody>
                  <a:tcPr/>
                </a:tc>
                <a:tc>
                  <a:txBody>
                    <a:bodyPr/>
                    <a:lstStyle/>
                    <a:p>
                      <a:endPar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fr-CA" noProof="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fr-CA" noProof="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681700402"/>
                  </a:ext>
                </a:extLst>
              </a:tr>
              <a:tr h="370840">
                <a:tc>
                  <a:txBody>
                    <a:bodyPr/>
                    <a:lstStyle/>
                    <a:p>
                      <a:r>
                        <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Moyenne salle de réunion</a:t>
                      </a:r>
                    </a:p>
                  </a:txBody>
                  <a:tcPr/>
                </a:tc>
                <a:tc>
                  <a:txBody>
                    <a:bodyPr/>
                    <a:lstStyle/>
                    <a:p>
                      <a:endPar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fr-CA" noProof="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fr-CA" noProof="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907940704"/>
                  </a:ext>
                </a:extLst>
              </a:tr>
              <a:tr h="370840">
                <a:tc>
                  <a:txBody>
                    <a:bodyPr/>
                    <a:lstStyle/>
                    <a:p>
                      <a:r>
                        <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Moyenne salle de réunion 2</a:t>
                      </a:r>
                    </a:p>
                    <a:p>
                      <a:endPar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fr-CA" noProof="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fr-CA" noProof="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fr-CA" noProof="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175113972"/>
                  </a:ext>
                </a:extLst>
              </a:tr>
            </a:tbl>
          </a:graphicData>
        </a:graphic>
      </p:graphicFrame>
    </p:spTree>
    <p:extLst>
      <p:ext uri="{BB962C8B-B14F-4D97-AF65-F5344CB8AC3E}">
        <p14:creationId xmlns:p14="http://schemas.microsoft.com/office/powerpoint/2010/main" val="42005481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5427</TotalTime>
  <Words>859</Words>
  <Application>Microsoft Office PowerPoint</Application>
  <PresentationFormat>Widescreen</PresentationFormat>
  <Paragraphs>73</Paragraphs>
  <Slides>7</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4" baseType="lpstr">
      <vt:lpstr>Arial</vt:lpstr>
      <vt:lpstr>Arial Rounded MT Bold</vt:lpstr>
      <vt:lpstr>Calibri</vt:lpstr>
      <vt:lpstr>Calibri Light</vt:lpstr>
      <vt:lpstr>Georgia</vt:lpstr>
      <vt:lpstr>Office Theme</vt:lpstr>
      <vt:lpstr>think-cell Slide</vt:lpstr>
      <vt:lpstr>Activité de dénomination des salles de réunion</vt:lpstr>
      <vt:lpstr>À propos de ce guide</vt:lpstr>
      <vt:lpstr>Feuille de route de l’activité (1 de 2)</vt:lpstr>
      <vt:lpstr>Feuille de route de l’activité (2 de 2)</vt:lpstr>
      <vt:lpstr>Idées de prix</vt:lpstr>
      <vt:lpstr>Pratiques exemplaires</vt:lpstr>
      <vt:lpstr>Exemple de tableau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305</cp:revision>
  <dcterms:created xsi:type="dcterms:W3CDTF">2018-01-23T15:59:12Z</dcterms:created>
  <dcterms:modified xsi:type="dcterms:W3CDTF">2023-02-03T20:25:01Z</dcterms:modified>
</cp:coreProperties>
</file>