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16"/>
  </p:notesMasterIdLst>
  <p:sldIdLst>
    <p:sldId id="256" r:id="rId3"/>
    <p:sldId id="257" r:id="rId4"/>
    <p:sldId id="301" r:id="rId5"/>
    <p:sldId id="282" r:id="rId6"/>
    <p:sldId id="283" r:id="rId7"/>
    <p:sldId id="266" r:id="rId8"/>
    <p:sldId id="287" r:id="rId9"/>
    <p:sldId id="300" r:id="rId10"/>
    <p:sldId id="296" r:id="rId11"/>
    <p:sldId id="297" r:id="rId12"/>
    <p:sldId id="299" r:id="rId13"/>
    <p:sldId id="277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ieux, David" initials="LD" lastIdx="5" clrIdx="0">
    <p:extLst>
      <p:ext uri="{19B8F6BF-5375-455C-9EA6-DF929625EA0E}">
        <p15:presenceInfo xmlns:p15="http://schemas.microsoft.com/office/powerpoint/2012/main" userId="S-1-5-21-1287501387-3249052258-898514827-957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F89"/>
    <a:srgbClr val="0153B6"/>
    <a:srgbClr val="B1DFFF"/>
    <a:srgbClr val="FF9933"/>
    <a:srgbClr val="01ACFB"/>
    <a:srgbClr val="0151B4"/>
    <a:srgbClr val="01ADFF"/>
    <a:srgbClr val="01A6FE"/>
    <a:srgbClr val="1069ED"/>
    <a:srgbClr val="008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4186" autoAdjust="0"/>
  </p:normalViewPr>
  <p:slideViewPr>
    <p:cSldViewPr snapToGrid="0">
      <p:cViewPr varScale="1">
        <p:scale>
          <a:sx n="78" d="100"/>
          <a:sy n="78" d="100"/>
        </p:scale>
        <p:origin x="11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EE88-E246-48F0-B279-B17251E4F65E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3E9AF-41A1-44BD-A4E1-F84C9EE239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9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zone/english/r2732472/ec-ce/dirpol/rd-rp/staffing-dotation/prcdrs_stffng_prgrm-e.as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nfozone/english/r2732472/ec-ce/dirpol/rd-rp/staffing-dotation/pi-ip/proc_recourse-e.as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4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E9AF-41A1-44BD-A4E1-F84C9EE2391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32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5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4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Project governance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Set up the governance structure and documents, including an overarching </a:t>
            </a:r>
            <a:r>
              <a:rPr lang="en-US" sz="1200" b="1" dirty="0">
                <a:solidFill>
                  <a:srgbClr val="28004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change management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strategy.</a:t>
            </a:r>
          </a:p>
          <a:p>
            <a:endParaRPr lang="en-US" dirty="0"/>
          </a:p>
          <a:p>
            <a:r>
              <a:rPr lang="en-US" dirty="0"/>
              <a:t>Implement first ideas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9 ideas were implemented in June 2019 </a:t>
            </a:r>
            <a:r>
              <a:rPr lang="en-US" sz="1200" dirty="0"/>
              <a:t>with revisions to the </a:t>
            </a:r>
            <a:r>
              <a:rPr lang="en-US" sz="1200" u="sng" dirty="0">
                <a:hlinkClick r:id="rId3"/>
              </a:rPr>
              <a:t>Procedures for staffing</a:t>
            </a:r>
            <a:r>
              <a:rPr lang="en-US" sz="1200" dirty="0"/>
              <a:t> and </a:t>
            </a:r>
            <a:r>
              <a:rPr lang="en-US" sz="1200" u="sng" dirty="0">
                <a:hlinkClick r:id="rId4"/>
              </a:rPr>
              <a:t>Procedures for recourse on staffing</a:t>
            </a:r>
            <a:r>
              <a:rPr lang="en-US" sz="1200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Research, experiment and implement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 Places the client at the center of solutions, geared towards reducing delays, administrative burden and increasing satisfaction.</a:t>
            </a:r>
          </a:p>
          <a:p>
            <a:endParaRPr lang="en-US" dirty="0"/>
          </a:p>
          <a:p>
            <a:r>
              <a:rPr lang="en-US" dirty="0"/>
              <a:t>Measure and evaluate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CA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was tracked, analyzed and compared to the baseline to measure performance results, success and support evidence based decision making. </a:t>
            </a:r>
            <a:endParaRPr lang="fr-CA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Make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Based on the results of the SRP, seek approval for recommendations for national implementation of successful experiments. 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3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9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8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1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Rework</a:t>
            </a:r>
            <a:r>
              <a:rPr lang="fr-CA" baseline="0" dirty="0"/>
              <a:t> the slide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95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28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rSlideMaster.Title Slide half image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6" name="hrSlideMaster25.Title Slide half image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hrSlideMaster.Title Only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4" name="hrSlideMaster25.Title Only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rSlideMaster.Blank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" name="hrSlideMaster25.Blank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6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82C9"/>
              </a:buClr>
              <a:defRPr sz="26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200"/>
            </a:lvl3pPr>
            <a:lvl4pPr>
              <a:buClr>
                <a:srgbClr val="0082C9"/>
              </a:buClr>
              <a:defRPr sz="2000"/>
            </a:lvl4pPr>
            <a:lvl5pPr>
              <a:buClr>
                <a:srgbClr val="0082C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Content with Capti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6" name="hrSlideMaster25.Content with Capti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8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Picture with Capti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hrSlideMaster25.Picture with Capti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7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82C9"/>
              </a:buClr>
              <a:defRPr/>
            </a:lvl1pPr>
            <a:lvl2pPr>
              <a:buClr>
                <a:srgbClr val="0082C9"/>
              </a:buClr>
              <a:defRPr/>
            </a:lvl2pPr>
            <a:lvl3pPr>
              <a:buClr>
                <a:srgbClr val="0082C9"/>
              </a:buClr>
              <a:defRPr/>
            </a:lvl3pPr>
            <a:lvl4pPr>
              <a:buClr>
                <a:srgbClr val="0082C9"/>
              </a:buClr>
              <a:defRPr/>
            </a:lvl4pPr>
            <a:lvl5pPr>
              <a:buClr>
                <a:srgbClr val="0082C9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hrSlideMaster.Title and Vertical Tex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7" name="hrSlideMaster25.Title and Vertical Tex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8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hrSlideMaster.Custom Layou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6" name="hrSlideMaster25.Custom Layou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1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hrSlideMaster.1_Comparis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hrSlideMaster25.1_Comparis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4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hrSlideMaster25.2_Comparis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66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rSlideMaster.Title Slide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330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rSlideMaster.Title Slide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hrSlideMaster44.Title SlideHeader" descr=" ">
            <a:extLst>
              <a:ext uri="{FF2B5EF4-FFF2-40B4-BE49-F238E27FC236}">
                <a16:creationId xmlns:a16="http://schemas.microsoft.com/office/drawing/2014/main" id="{56494C73-367C-4533-B2EA-ABE09AEA31CE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860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82C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0082C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0082C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0082C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0082C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Title and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hrSlideMaster25.Title and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5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rSlideMaster.Title and Content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hrSlideMaster44.Title and ContentHeader" descr=" ">
            <a:extLst>
              <a:ext uri="{FF2B5EF4-FFF2-40B4-BE49-F238E27FC236}">
                <a16:creationId xmlns:a16="http://schemas.microsoft.com/office/drawing/2014/main" id="{A7A08C76-C8C1-469C-AE7F-BB5D1C2EC371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3334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/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rSlideMaster.Section Header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hrSlideMaster44.Section HeaderHeader" descr=" ">
            <a:extLst>
              <a:ext uri="{FF2B5EF4-FFF2-40B4-BE49-F238E27FC236}">
                <a16:creationId xmlns:a16="http://schemas.microsoft.com/office/drawing/2014/main" id="{165F3AFA-477D-4DBE-B90E-271060D843E3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807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hrSlideMaster.Two Content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9" name="hrSlideMaster44.Two ContentHeader" descr=" ">
            <a:extLst>
              <a:ext uri="{FF2B5EF4-FFF2-40B4-BE49-F238E27FC236}">
                <a16:creationId xmlns:a16="http://schemas.microsoft.com/office/drawing/2014/main" id="{045562D3-F68A-4B38-A90F-B0ECC75F1575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4089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4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4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hrSlideMaster.Comparison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11" name="hrSlideMaster44.ComparisonHeader" descr=" ">
            <a:extLst>
              <a:ext uri="{FF2B5EF4-FFF2-40B4-BE49-F238E27FC236}">
                <a16:creationId xmlns:a16="http://schemas.microsoft.com/office/drawing/2014/main" id="{F0B5A7D4-11B0-4651-BA62-FC73BA839996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72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6" name="hrSlideMaster.Title Only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7" name="hrSlideMaster44.Title OnlyHeader" descr=" ">
            <a:extLst>
              <a:ext uri="{FF2B5EF4-FFF2-40B4-BE49-F238E27FC236}">
                <a16:creationId xmlns:a16="http://schemas.microsoft.com/office/drawing/2014/main" id="{25D8AE3A-218A-4B48-9736-96A9289C4F10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3711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hrSlideMaster.Blank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6" name="hrSlideMaster44.BlankHeader" descr=" ">
            <a:extLst>
              <a:ext uri="{FF2B5EF4-FFF2-40B4-BE49-F238E27FC236}">
                <a16:creationId xmlns:a16="http://schemas.microsoft.com/office/drawing/2014/main" id="{64075ADE-AFBF-43E2-9963-984E1B7B6632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0190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4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hrSlideMaster.Content with Caption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9" name="hrSlideMaster44.Content with CaptionHeader" descr=" ">
            <a:extLst>
              <a:ext uri="{FF2B5EF4-FFF2-40B4-BE49-F238E27FC236}">
                <a16:creationId xmlns:a16="http://schemas.microsoft.com/office/drawing/2014/main" id="{3CAE96E0-F534-4BEC-AAA9-AC803487FC3A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289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4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hrSlideMaster.Picture with Caption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9" name="hrSlideMaster44.Picture with CaptionHeader" descr=" ">
            <a:extLst>
              <a:ext uri="{FF2B5EF4-FFF2-40B4-BE49-F238E27FC236}">
                <a16:creationId xmlns:a16="http://schemas.microsoft.com/office/drawing/2014/main" id="{45D4C969-0768-4549-80F7-5AC6A9C877BC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614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rSlideMaster.Title and Vertical TextHeader" descr=" "/>
          <p:cNvSpPr txBox="1"/>
          <p:nvPr userDrawn="1"/>
        </p:nvSpPr>
        <p:spPr>
          <a:xfrm>
            <a:off x="0" y="0"/>
            <a:ext cx="9144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133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hrSlideMaster44.Title and Vertical TextHeader" descr=" ">
            <a:extLst>
              <a:ext uri="{FF2B5EF4-FFF2-40B4-BE49-F238E27FC236}">
                <a16:creationId xmlns:a16="http://schemas.microsoft.com/office/drawing/2014/main" id="{0F91D6B1-184E-434B-8152-50CCF55C9D62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3584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4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1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rSlideMaster.Title Slide full image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hrSlideMaster25.Title Slide full image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82C9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hrSlideMaster.Section Header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hrSlideMaster25.Section Header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0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7" name="hrSlideMaster25.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008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82C9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2_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hrSlideMaster25.2_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0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4_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hrSlideMaster25.4_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3_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hrSlideMaster25.3_Two Content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8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Comparis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hrSlideMaster25.ComparisonHeader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0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082C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43A3-E419-48B7-8CD0-9C494F2B0A5B}" type="datetimeFigureOut">
              <a:rPr lang="en-CA" smtClean="0"/>
              <a:t>2022-04-27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59F-295F-47DC-8E2F-2D9493981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7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20717" r="184" b="14147"/>
          <a:stretch/>
        </p:blipFill>
        <p:spPr>
          <a:xfrm>
            <a:off x="435600" y="711505"/>
            <a:ext cx="8254800" cy="5414433"/>
          </a:xfrm>
          <a:prstGeom prst="rect">
            <a:avLst/>
          </a:prstGeom>
        </p:spPr>
      </p:pic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13960" r="24918" b="35829"/>
          <a:stretch/>
        </p:blipFill>
        <p:spPr>
          <a:xfrm>
            <a:off x="444600" y="722326"/>
            <a:ext cx="8254800" cy="5413348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00" y="3720720"/>
            <a:ext cx="7319963" cy="2046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629" name="Title 5" title="Placeholder"/>
          <p:cNvSpPr>
            <a:spLocks noGrp="1"/>
          </p:cNvSpPr>
          <p:nvPr>
            <p:ph type="ctrTitle"/>
          </p:nvPr>
        </p:nvSpPr>
        <p:spPr>
          <a:xfrm>
            <a:off x="650752" y="3720783"/>
            <a:ext cx="7112000" cy="1023937"/>
          </a:xfrm>
        </p:spPr>
        <p:txBody>
          <a:bodyPr>
            <a:normAutofit/>
          </a:bodyPr>
          <a:lstStyle/>
          <a:p>
            <a:r>
              <a:rPr lang="en-CA" altLang="en-US" dirty="0">
                <a:solidFill>
                  <a:srgbClr val="157AC0"/>
                </a:solidFill>
                <a:ea typeface="ヒラギノ角ゴ Pro W3" pitchFamily="127" charset="-128"/>
              </a:rPr>
              <a:t>Staffing Redesign Project</a:t>
            </a:r>
          </a:p>
        </p:txBody>
      </p:sp>
      <p:sp>
        <p:nvSpPr>
          <p:cNvPr id="26630" name="Subtitle 6"/>
          <p:cNvSpPr>
            <a:spLocks noGrp="1"/>
          </p:cNvSpPr>
          <p:nvPr>
            <p:ph type="subTitle" idx="1"/>
          </p:nvPr>
        </p:nvSpPr>
        <p:spPr>
          <a:xfrm>
            <a:off x="668338" y="4949807"/>
            <a:ext cx="6900862" cy="817200"/>
          </a:xfrm>
        </p:spPr>
        <p:txBody>
          <a:bodyPr>
            <a:normAutofit fontScale="85000" lnSpcReduction="10000"/>
          </a:bodyPr>
          <a:lstStyle/>
          <a:p>
            <a:r>
              <a:rPr lang="en-CA" altLang="en-US" dirty="0">
                <a:ea typeface="ヒラギノ角ゴ Pro W3" pitchFamily="127" charset="-128"/>
              </a:rPr>
              <a:t>Canada Revenue Agency – Human Resources Branch</a:t>
            </a:r>
          </a:p>
          <a:p>
            <a:r>
              <a:rPr lang="en-CA" altLang="en-US" dirty="0">
                <a:ea typeface="ヒラギノ角ゴ Pro W3" pitchFamily="127" charset="-128"/>
              </a:rPr>
              <a:t>April 27, 2022</a:t>
            </a:r>
            <a:endParaRPr altLang="en-US" dirty="0">
              <a:ea typeface="ヒラギノ角ゴ Pro W3" pitchFamily="127" charset="-128"/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4152848" y="7215833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4ADAF-039D-454F-9A17-48D0687AB1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14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38" y="485100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2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692308" y="331828"/>
            <a:ext cx="8229600" cy="951013"/>
          </a:xfrm>
        </p:spPr>
        <p:txBody>
          <a:bodyPr>
            <a:normAutofit fontScale="90000"/>
          </a:bodyPr>
          <a:lstStyle/>
          <a:p>
            <a:r>
              <a:rPr lang="fr-CA" sz="4000" b="1" dirty="0">
                <a:solidFill>
                  <a:srgbClr val="0054B7"/>
                </a:solidFill>
              </a:rPr>
              <a:t>Talent Acquisition Team</a:t>
            </a:r>
            <a:br>
              <a:rPr lang="fr-CA" dirty="0"/>
            </a:br>
            <a:endParaRPr lang="fr-CA" dirty="0"/>
          </a:p>
        </p:txBody>
      </p:sp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150" y="171462"/>
            <a:ext cx="573415" cy="573415"/>
          </a:xfrm>
          <a:prstGeom prst="rect">
            <a:avLst/>
          </a:prstGeom>
        </p:spPr>
      </p:pic>
      <p:sp>
        <p:nvSpPr>
          <p:cNvPr id="22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7815" y="1289360"/>
            <a:ext cx="5242071" cy="634051"/>
          </a:xfrm>
          <a:prstGeom prst="rect">
            <a:avLst/>
          </a:prstGeom>
          <a:solidFill>
            <a:srgbClr val="005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797756" y="1344775"/>
            <a:ext cx="485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What we achieved</a:t>
            </a:r>
          </a:p>
        </p:txBody>
      </p:sp>
      <p:pic>
        <p:nvPicPr>
          <p:cNvPr id="2" name="Picture 1" descr="28 individuals hired in hard-to-staff positions&#10;&#10;73 days on avg for appointment (vs. 209 days)&#10;&#10;65% reduction in time to sta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77" y="420194"/>
            <a:ext cx="4044423" cy="1787229"/>
          </a:xfrm>
          <a:prstGeom prst="rect">
            <a:avLst/>
          </a:prstGeom>
        </p:spPr>
      </p:pic>
      <p:sp>
        <p:nvSpPr>
          <p:cNvPr id="26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858" y="2432225"/>
            <a:ext cx="4319141" cy="387872"/>
          </a:xfrm>
          <a:prstGeom prst="rect">
            <a:avLst/>
          </a:prstGeom>
          <a:solidFill>
            <a:srgbClr val="C2E6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0" y="2432225"/>
            <a:ext cx="4387218" cy="387872"/>
          </a:xfrm>
          <a:prstGeom prst="rect">
            <a:avLst/>
          </a:prstGeom>
          <a:solidFill>
            <a:srgbClr val="C2E6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One month after appointments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150" y="2917057"/>
            <a:ext cx="4170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Hiring managers and the individuals that </a:t>
            </a:r>
            <a:r>
              <a:rPr lang="en-CA" sz="1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C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 hired rated their level of satisfaction:</a:t>
            </a:r>
            <a:endParaRPr lang="en-CA" sz="1400" dirty="0"/>
          </a:p>
        </p:txBody>
      </p:sp>
      <p:pic>
        <p:nvPicPr>
          <p:cNvPr id="6" name="Picture 5" descr="Manager satisfaction - 8.7/10&#10;&#10;Candidate satisfaction - 9.1/10&#10;&#10;Administrative burden - 1.6/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52" y="3489121"/>
            <a:ext cx="3875314" cy="12721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96416" y="2432225"/>
            <a:ext cx="4415971" cy="2079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latin typeface="+mn-lt"/>
              </a:rPr>
              <a:t>Six months after appointments</a:t>
            </a:r>
          </a:p>
          <a:p>
            <a:pPr marL="4000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Managers reported an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extremely high level of satisfaction</a:t>
            </a:r>
            <a:r>
              <a:rPr lang="en-CA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with the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quality of hire</a:t>
            </a:r>
            <a:r>
              <a:rPr lang="en-CA" sz="1400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9.0/10</a:t>
            </a:r>
            <a:endParaRPr lang="fr-CA" sz="1400" dirty="0">
              <a:solidFill>
                <a:srgbClr val="0092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New employees reported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 higher</a:t>
            </a:r>
            <a:r>
              <a:rPr lang="en-CA" sz="1400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satisfaction </a:t>
            </a:r>
            <a:r>
              <a:rPr lang="en-CA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regards to their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own suitability and satisfaction</a:t>
            </a:r>
            <a:r>
              <a:rPr lang="en-CA" sz="1400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their position at CRA: </a:t>
            </a:r>
            <a:r>
              <a:rPr lang="en-CA" sz="1400" b="1" dirty="0">
                <a:solidFill>
                  <a:srgbClr val="0092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9.8/10</a:t>
            </a:r>
            <a:endParaRPr lang="fr-CA" sz="1400" dirty="0">
              <a:solidFill>
                <a:srgbClr val="0092FF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5952" y="5495924"/>
            <a:ext cx="8665956" cy="7000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Recommendation: </a:t>
            </a:r>
            <a:r>
              <a:rPr lang="en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implementation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402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619625" y="85725"/>
            <a:ext cx="4706736" cy="718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00" b="1" i="0" u="none" strike="noStrike" kern="1200" cap="none" spc="0" normalizeH="0" baseline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Other experiments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5B2FEDB1-9E4D-4075-A1CA-DD2F1D11263E}"/>
              </a:ext>
            </a:extLst>
          </p:cNvPr>
          <p:cNvSpPr/>
          <p:nvPr/>
        </p:nvSpPr>
        <p:spPr>
          <a:xfrm>
            <a:off x="0" y="882016"/>
            <a:ext cx="8324851" cy="601979"/>
          </a:xfrm>
          <a:prstGeom prst="homePlate">
            <a:avLst/>
          </a:prstGeom>
          <a:solidFill>
            <a:srgbClr val="005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en-CA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Business Partner</a:t>
            </a:r>
            <a:endParaRPr lang="en-C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1274" y="161336"/>
            <a:ext cx="573415" cy="573415"/>
          </a:xfrm>
          <a:prstGeom prst="rect">
            <a:avLst/>
          </a:prstGeom>
        </p:spPr>
      </p:pic>
      <p:sp>
        <p:nvSpPr>
          <p:cNvPr id="28" name="Pentagon 27">
            <a:extLst>
              <a:ext uri="{FF2B5EF4-FFF2-40B4-BE49-F238E27FC236}">
                <a16:creationId xmlns:a16="http://schemas.microsoft.com/office/drawing/2014/main" id="{5B2FEDB1-9E4D-4075-A1CA-DD2F1D11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368040" y="3756661"/>
            <a:ext cx="5775960" cy="601979"/>
          </a:xfrm>
          <a:prstGeom prst="homePlate">
            <a:avLst/>
          </a:prstGeom>
          <a:solidFill>
            <a:srgbClr val="005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099" y="1617929"/>
            <a:ext cx="4608853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results of a focus group session: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0092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Region</a:t>
            </a:r>
            <a:r>
              <a:rPr lang="en-CA" sz="1400" dirty="0">
                <a:solidFill>
                  <a:srgbClr val="0092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like to leverage the SBP for additional regional priorities moving forward.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0092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Atlantic Region</a:t>
            </a:r>
            <a:r>
              <a:rPr lang="en-CA" sz="1400" dirty="0">
                <a:solidFill>
                  <a:srgbClr val="0092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SBP was able to bring several HR partners together to work more strategically to service clients and saw improvements in creating more strategic business plans.</a:t>
            </a:r>
            <a:endParaRPr lang="en-CA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5767" y="2222377"/>
            <a:ext cx="3894451" cy="70220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000" b="1" dirty="0"/>
              <a:t>Recommendation:</a:t>
            </a:r>
          </a:p>
          <a:p>
            <a:pPr algn="ctr"/>
            <a:r>
              <a:rPr lang="en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experimentation</a:t>
            </a:r>
          </a:p>
          <a:p>
            <a:endParaRPr lang="en-CA" sz="1400" dirty="0"/>
          </a:p>
        </p:txBody>
      </p:sp>
      <p:sp>
        <p:nvSpPr>
          <p:cNvPr id="5" name="Rectangle 4"/>
          <p:cNvSpPr/>
          <p:nvPr/>
        </p:nvSpPr>
        <p:spPr>
          <a:xfrm>
            <a:off x="7253955" y="3790497"/>
            <a:ext cx="179889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CA" sz="28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Recourse</a:t>
            </a:r>
            <a:endParaRPr lang="en-CA" sz="1400" dirty="0">
              <a:solidFill>
                <a:prstClr val="whit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9 staffing processes were launched in Quebec and Western regions in Fall 2021 as a result of the experi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371" y="4382471"/>
            <a:ext cx="5335083" cy="16033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0605" y="4806818"/>
            <a:ext cx="4061820" cy="75469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000" b="1" dirty="0"/>
              <a:t>Recommendation:</a:t>
            </a:r>
          </a:p>
          <a:p>
            <a:pPr algn="ctr"/>
            <a:r>
              <a:rPr lang="en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experimentation</a:t>
            </a:r>
          </a:p>
          <a:p>
            <a:endParaRPr lang="en-CA" sz="105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CE915-54DE-42DF-81C9-6A96210B07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424" y="2182818"/>
            <a:ext cx="3629025" cy="3629024"/>
          </a:xfrm>
          <a:prstGeom prst="ellipse">
            <a:avLst/>
          </a:prstGeom>
          <a:solidFill>
            <a:srgbClr val="B1D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5823" y="174106"/>
            <a:ext cx="6362701" cy="7189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Conclusion and next steps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667750" cy="4792663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This redesign creates </a:t>
            </a:r>
            <a:r>
              <a:rPr lang="en-CA" sz="2000" b="1" dirty="0">
                <a:solidFill>
                  <a:srgbClr val="3B1659"/>
                </a:solidFill>
                <a:ea typeface="ヒラギノ角ゴ Pro W3" pitchFamily="127" charset="-128"/>
                <a:cs typeface="Arial" panose="020B0604020202020204" pitchFamily="34" charset="0"/>
              </a:rPr>
              <a:t>economies of scale </a:t>
            </a:r>
            <a:r>
              <a:rPr lang="en-CA" sz="2000" dirty="0">
                <a:solidFill>
                  <a:schemeClr val="tx1"/>
                </a:solidFill>
              </a:rPr>
              <a:t>and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3B1659"/>
                </a:solidFill>
                <a:ea typeface="ヒラギノ角ゴ Pro W3" pitchFamily="127" charset="-128"/>
                <a:cs typeface="Arial" panose="020B0604020202020204" pitchFamily="34" charset="0"/>
              </a:rPr>
              <a:t>efficiencies</a:t>
            </a:r>
            <a:r>
              <a:rPr lang="en-CA" sz="2000" dirty="0">
                <a:solidFill>
                  <a:schemeClr val="tx1"/>
                </a:solidFill>
              </a:rPr>
              <a:t> in delivering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3B1659"/>
                </a:solidFill>
                <a:ea typeface="ヒラギノ角ゴ Pro W3" pitchFamily="127" charset="-128"/>
                <a:cs typeface="Arial" panose="020B0604020202020204" pitchFamily="34" charset="0"/>
              </a:rPr>
              <a:t>quality HR service</a:t>
            </a:r>
            <a:r>
              <a:rPr lang="en-CA" sz="2000" dirty="0"/>
              <a:t>.</a:t>
            </a:r>
            <a:endParaRPr lang="fr-CA" sz="2000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899" y="259242"/>
            <a:ext cx="573415" cy="5734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899" y="3522150"/>
            <a:ext cx="3600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rgbClr val="0153B6"/>
                </a:solidFill>
                <a:latin typeface="Century Gothic" pitchFamily="34" charset="0"/>
                <a:ea typeface="ヒラギノ角ゴ Pro W3" pitchFamily="126" charset="-128"/>
              </a:rPr>
              <a:t>Next steps</a:t>
            </a:r>
            <a:endParaRPr lang="en-CA" sz="3200" dirty="0">
              <a:solidFill>
                <a:srgbClr val="0153B6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DEBF3F4B-071A-490B-99E7-22FFBE434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93681" y="1046065"/>
            <a:ext cx="5741926" cy="5741926"/>
          </a:xfrm>
          <a:prstGeom prst="blockArc">
            <a:avLst>
              <a:gd name="adj1" fmla="val 18900000"/>
              <a:gd name="adj2" fmla="val 2700000"/>
              <a:gd name="adj3" fmla="val 37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 descr="Partner with resourcing CoEs, regions and branches to finalize&#10;a 3-year implementation plan." title="Place holder for text">
            <a:extLst>
              <a:ext uri="{FF2B5EF4-FFF2-40B4-BE49-F238E27FC236}">
                <a16:creationId xmlns:a16="http://schemas.microsoft.com/office/drawing/2014/main" id="{FEC15E27-6169-4D96-B7A7-6DA5A9E57A1F}"/>
              </a:ext>
            </a:extLst>
          </p:cNvPr>
          <p:cNvSpPr/>
          <p:nvPr/>
        </p:nvSpPr>
        <p:spPr>
          <a:xfrm>
            <a:off x="3975209" y="2394100"/>
            <a:ext cx="5116595" cy="1218205"/>
          </a:xfrm>
          <a:custGeom>
            <a:avLst/>
            <a:gdLst>
              <a:gd name="connsiteX0" fmla="*/ 0 w 5116595"/>
              <a:gd name="connsiteY0" fmla="*/ 0 h 1218205"/>
              <a:gd name="connsiteX1" fmla="*/ 5116595 w 5116595"/>
              <a:gd name="connsiteY1" fmla="*/ 0 h 1218205"/>
              <a:gd name="connsiteX2" fmla="*/ 5116595 w 5116595"/>
              <a:gd name="connsiteY2" fmla="*/ 1218205 h 1218205"/>
              <a:gd name="connsiteX3" fmla="*/ 0 w 5116595"/>
              <a:gd name="connsiteY3" fmla="*/ 1218205 h 1218205"/>
              <a:gd name="connsiteX4" fmla="*/ 0 w 5116595"/>
              <a:gd name="connsiteY4" fmla="*/ 0 h 121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95" h="1218205">
                <a:moveTo>
                  <a:pt x="0" y="0"/>
                </a:moveTo>
                <a:lnTo>
                  <a:pt x="5116595" y="0"/>
                </a:lnTo>
                <a:lnTo>
                  <a:pt x="5116595" y="1218205"/>
                </a:lnTo>
                <a:lnTo>
                  <a:pt x="0" y="1218205"/>
                </a:lnTo>
                <a:lnTo>
                  <a:pt x="0" y="0"/>
                </a:lnTo>
                <a:close/>
              </a:path>
            </a:pathLst>
          </a:custGeom>
          <a:solidFill>
            <a:srgbClr val="0053A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951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9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Partner with resourcing </a:t>
            </a:r>
            <a:r>
              <a:rPr lang="en-CA" sz="19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CoEs</a:t>
            </a:r>
            <a:r>
              <a:rPr lang="en-CA" sz="19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, regions and branches to finalize</a:t>
            </a:r>
            <a:br>
              <a:rPr lang="en-CA" sz="19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CA" sz="19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CA" sz="1900" b="1" kern="1200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3-year implementation plan</a:t>
            </a:r>
            <a:endParaRPr lang="fr-FR" sz="1900" b="1" kern="1200" dirty="0">
              <a:solidFill>
                <a:schemeClr val="bg1"/>
              </a:solidFill>
            </a:endParaRPr>
          </a:p>
        </p:txBody>
      </p:sp>
      <p:sp>
        <p:nvSpPr>
          <p:cNvPr id="17" name="Freeform: Shape 16" descr="Placeholder Diagram&#10;&#10;2 steps">
            <a:extLst>
              <a:ext uri="{FF2B5EF4-FFF2-40B4-BE49-F238E27FC236}">
                <a16:creationId xmlns:a16="http://schemas.microsoft.com/office/drawing/2014/main" id="{D791FD36-3C58-4638-8DF2-2F70E234A206}"/>
              </a:ext>
            </a:extLst>
          </p:cNvPr>
          <p:cNvSpPr/>
          <p:nvPr/>
        </p:nvSpPr>
        <p:spPr>
          <a:xfrm>
            <a:off x="3975209" y="4221749"/>
            <a:ext cx="5116595" cy="1218205"/>
          </a:xfrm>
          <a:custGeom>
            <a:avLst/>
            <a:gdLst>
              <a:gd name="connsiteX0" fmla="*/ 0 w 5116595"/>
              <a:gd name="connsiteY0" fmla="*/ 0 h 1218205"/>
              <a:gd name="connsiteX1" fmla="*/ 5116595 w 5116595"/>
              <a:gd name="connsiteY1" fmla="*/ 0 h 1218205"/>
              <a:gd name="connsiteX2" fmla="*/ 5116595 w 5116595"/>
              <a:gd name="connsiteY2" fmla="*/ 1218205 h 1218205"/>
              <a:gd name="connsiteX3" fmla="*/ 0 w 5116595"/>
              <a:gd name="connsiteY3" fmla="*/ 1218205 h 1218205"/>
              <a:gd name="connsiteX4" fmla="*/ 0 w 5116595"/>
              <a:gd name="connsiteY4" fmla="*/ 0 h 121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95" h="1218205">
                <a:moveTo>
                  <a:pt x="0" y="0"/>
                </a:moveTo>
                <a:lnTo>
                  <a:pt x="5116595" y="0"/>
                </a:lnTo>
                <a:lnTo>
                  <a:pt x="5116595" y="1218205"/>
                </a:lnTo>
                <a:lnTo>
                  <a:pt x="0" y="1218205"/>
                </a:lnTo>
                <a:lnTo>
                  <a:pt x="0" y="0"/>
                </a:lnTo>
                <a:close/>
              </a:path>
            </a:pathLst>
          </a:custGeom>
          <a:solidFill>
            <a:srgbClr val="01AD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951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900" b="1" kern="1200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Continue offering support towards national implementation, and applying a change management approach</a:t>
            </a:r>
            <a:endParaRPr lang="fr-FR" sz="1900" b="1" kern="12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FAD469-B57C-4BC4-8679-BC1E4723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830" y="2241824"/>
            <a:ext cx="1522756" cy="1522756"/>
          </a:xfrm>
          <a:prstGeom prst="ellipse">
            <a:avLst/>
          </a:prstGeom>
          <a:ln>
            <a:solidFill>
              <a:srgbClr val="0053A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11FF80-09B0-4811-A1D9-7F6E0264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830" y="4069473"/>
            <a:ext cx="1522756" cy="152275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rgbClr val="157A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Imag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336" y="2299003"/>
            <a:ext cx="1514013" cy="1440753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145" y="4230690"/>
            <a:ext cx="2744579" cy="76201"/>
          </a:xfrm>
          <a:prstGeom prst="rect">
            <a:avLst/>
          </a:prstGeom>
          <a:solidFill>
            <a:srgbClr val="293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2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895349" y="202681"/>
            <a:ext cx="4038601" cy="718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00" b="1" i="0" u="none" strike="noStrike" kern="1200" cap="none" spc="0" normalizeH="0" baseline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Questions?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DF8A-ADD7-414B-BCFD-2E654137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8371"/>
            <a:ext cx="9144000" cy="5278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95CBDF-F329-4328-8834-B60B5823F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630" y="2334334"/>
            <a:ext cx="7191375" cy="2162175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21B6C-B8A2-4E88-8513-F41F079CD06C}"/>
              </a:ext>
            </a:extLst>
          </p:cNvPr>
          <p:cNvSpPr txBox="1"/>
          <p:nvPr/>
        </p:nvSpPr>
        <p:spPr>
          <a:xfrm>
            <a:off x="953630" y="2774437"/>
            <a:ext cx="719137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399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STAFFING REDESIGN DIVISION 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23256" y="2897280"/>
            <a:ext cx="9039305" cy="1771407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  <a:t>Making staffing better, together</a:t>
            </a:r>
          </a:p>
          <a:p>
            <a:pPr algn="ctr"/>
            <a:r>
              <a:rPr lang="en-US" altLang="en-US" sz="1800" dirty="0">
                <a:solidFill>
                  <a:srgbClr val="F88008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Fast, fair, simple</a:t>
            </a:r>
            <a:endParaRPr lang="en-CA" altLang="en-US" sz="1800" dirty="0">
              <a:solidFill>
                <a:srgbClr val="F88008"/>
              </a:solidFill>
              <a:ea typeface="ヒラギノ角ゴ Pro W3" pitchFamily="127" charset="-128"/>
            </a:endParaRP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" y="3415422"/>
            <a:ext cx="8420101" cy="53630"/>
          </a:xfrm>
          <a:prstGeom prst="rect">
            <a:avLst/>
          </a:prstGeom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899" y="259242"/>
            <a:ext cx="573415" cy="5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49700" y="204743"/>
            <a:ext cx="2616162" cy="718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Overview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8985" y="420785"/>
            <a:ext cx="573415" cy="5734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B471E8-746F-483F-84F3-1225FA912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"/>
            <a:ext cx="528404" cy="6294117"/>
          </a:xfrm>
          <a:prstGeom prst="rect">
            <a:avLst/>
          </a:prstGeom>
          <a:solidFill>
            <a:srgbClr val="28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282F8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FEDB1-9E4D-4075-A1CA-DD2F1D11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405" y="1"/>
            <a:ext cx="571248" cy="6294117"/>
          </a:xfrm>
          <a:prstGeom prst="rect">
            <a:avLst/>
          </a:prstGeom>
          <a:solidFill>
            <a:srgbClr val="005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D8B0A-42D1-4006-A09A-F665918DA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08" y="1"/>
            <a:ext cx="571248" cy="6294117"/>
          </a:xfrm>
          <a:prstGeom prst="rect">
            <a:avLst/>
          </a:prstGeom>
          <a:solidFill>
            <a:srgbClr val="01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5624" y="1659285"/>
            <a:ext cx="68829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EB6A13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Our vision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EB6A13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Phase 1 summary – What we heard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EB6A13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Phase 2 summary – 54 ideas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EB6A13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Overview of main implementations and experimentations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EB6A13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Next steps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CE915-54DE-42DF-81C9-6A96210B07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E7423C-FF8B-4B71-9231-2033F3C95375}"/>
              </a:ext>
            </a:extLst>
          </p:cNvPr>
          <p:cNvSpPr txBox="1"/>
          <p:nvPr/>
        </p:nvSpPr>
        <p:spPr>
          <a:xfrm>
            <a:off x="934161" y="365128"/>
            <a:ext cx="234545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CA" sz="2399" b="1" spc="600" dirty="0">
                <a:solidFill>
                  <a:prstClr val="white"/>
                </a:solidFill>
                <a:latin typeface="Century Gothic" panose="020B0502020202020204" pitchFamily="34" charset="0"/>
              </a:rPr>
              <a:t>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0DE0C-0CC9-4B74-A62F-792BE7494D25}"/>
              </a:ext>
            </a:extLst>
          </p:cNvPr>
          <p:cNvSpPr txBox="1"/>
          <p:nvPr/>
        </p:nvSpPr>
        <p:spPr>
          <a:xfrm>
            <a:off x="350" y="2670491"/>
            <a:ext cx="914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CA" sz="3200" b="1" spc="300" dirty="0">
                <a:solidFill>
                  <a:prstClr val="white"/>
                </a:solidFill>
                <a:latin typeface="Century Gothic" panose="020B0502020202020204" pitchFamily="34" charset="0"/>
              </a:rPr>
              <a:t>Making staffing better,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2221A-C462-4C32-A00F-518DC5FD0AF6}"/>
              </a:ext>
            </a:extLst>
          </p:cNvPr>
          <p:cNvSpPr txBox="1"/>
          <p:nvPr/>
        </p:nvSpPr>
        <p:spPr>
          <a:xfrm>
            <a:off x="2106887" y="3437839"/>
            <a:ext cx="493021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CA" sz="2399" spc="300" dirty="0">
                <a:solidFill>
                  <a:srgbClr val="EB6A13"/>
                </a:solidFill>
                <a:latin typeface="Century Gothic" panose="020B0502020202020204" pitchFamily="34" charset="0"/>
              </a:rPr>
              <a:t>Fast, Fair, Simple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33" y="1789994"/>
            <a:ext cx="904016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02"/>
            <a:r>
              <a:rPr lang="en-CA" sz="7199" b="1" dirty="0">
                <a:solidFill>
                  <a:prstClr val="white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091104" y="3083883"/>
            <a:ext cx="904016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02"/>
            <a:r>
              <a:rPr lang="en-CA" sz="7199" b="1" dirty="0">
                <a:solidFill>
                  <a:prstClr val="white"/>
                </a:solidFill>
                <a:latin typeface="Arial Black" panose="020B0A04020102020204" pitchFamily="34" charset="0"/>
              </a:rPr>
              <a:t>“</a:t>
            </a:r>
          </a:p>
        </p:txBody>
      </p:sp>
      <p:pic>
        <p:nvPicPr>
          <p:cNvPr id="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 b="4744"/>
          <a:stretch>
            <a:fillRect/>
          </a:stretch>
        </p:blipFill>
        <p:spPr bwMode="auto">
          <a:xfrm>
            <a:off x="354" y="6466397"/>
            <a:ext cx="9143294" cy="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790" y="261457"/>
            <a:ext cx="573371" cy="5733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0" y="6513444"/>
            <a:ext cx="9143294" cy="44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CA" sz="1200" i="1" dirty="0">
                <a:solidFill>
                  <a:prstClr val="white">
                    <a:lumMod val="75000"/>
                  </a:prst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 new approach to staffing that makes people our priority.</a:t>
            </a:r>
            <a:endParaRPr lang="en-CA" sz="1200" dirty="0">
              <a:solidFill>
                <a:prstClr val="white">
                  <a:lumMod val="7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052060" y="174106"/>
            <a:ext cx="4245726" cy="7189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Project Summary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8949" y="249717"/>
            <a:ext cx="573415" cy="573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982647"/>
            <a:ext cx="67273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800" b="1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  </a:t>
            </a:r>
            <a:r>
              <a:rPr lang="en-CA" sz="2800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  </a:t>
            </a:r>
            <a:r>
              <a:rPr lang="en-CA" sz="2400" b="1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gathering</a:t>
            </a:r>
            <a:endParaRPr lang="en-CA" b="1" dirty="0">
              <a:solidFill>
                <a:srgbClr val="282F8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144966" y="1677987"/>
            <a:ext cx="2252546" cy="1979565"/>
          </a:xfrm>
          <a:prstGeom prst="homePlate">
            <a:avLst>
              <a:gd name="adj" fmla="val 12367"/>
            </a:avLst>
          </a:prstGeom>
          <a:solidFill>
            <a:srgbClr val="262B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</a:t>
            </a:r>
            <a:endParaRPr lang="en-CA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internal</a:t>
            </a:r>
            <a:r>
              <a:rPr lang="en-CA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 external</a:t>
            </a:r>
            <a:r>
              <a:rPr lang="en-CA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 sessions </a:t>
            </a:r>
            <a:b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Canada </a:t>
            </a:r>
            <a:endParaRPr lang="en-CA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2,500+</a:t>
            </a: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</a:t>
            </a:r>
            <a:b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consulted)</a:t>
            </a:r>
            <a:endParaRPr lang="en-CA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2152184" y="1677987"/>
            <a:ext cx="2531327" cy="1979565"/>
          </a:xfrm>
          <a:prstGeom prst="chevron">
            <a:avLst>
              <a:gd name="adj" fmla="val 11024"/>
            </a:avLst>
          </a:prstGeom>
          <a:solidFill>
            <a:srgbClr val="0053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  <a:noAutofit/>
          </a:bodyPr>
          <a:lstStyle/>
          <a:p>
            <a:pPr marL="114300" marR="16383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16383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1,700 surveys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16383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completed by employees and managers on client satisfaction and administrative burden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404731" y="1677987"/>
            <a:ext cx="2408664" cy="1979565"/>
          </a:xfrm>
          <a:prstGeom prst="chevron">
            <a:avLst>
              <a:gd name="adj" fmla="val 11024"/>
            </a:avLst>
          </a:prstGeom>
          <a:solidFill>
            <a:srgbClr val="5B9BD5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CA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legislative review determined that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119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CRA’s 180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staffing rules were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self-imposed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not legislatively required</a:t>
            </a:r>
            <a:endParaRPr kumimoji="0" lang="en-CA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601521" y="1677987"/>
            <a:ext cx="2386361" cy="1979565"/>
          </a:xfrm>
          <a:prstGeom prst="chevron">
            <a:avLst>
              <a:gd name="adj" fmla="val 11024"/>
            </a:avLst>
          </a:prstGeom>
          <a:solidFill>
            <a:srgbClr val="5B9BD5">
              <a:lumMod val="20000"/>
              <a:lumOff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CA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Baseline data was established for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time-to-staff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along with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staffing process volumetrics</a:t>
            </a:r>
            <a:endParaRPr kumimoji="0" lang="en-CA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 descr="When asked  what  the worst  thing we could  do &#10;to staffing would be, managers and employees were unanimous in saying “nothing”" title="Text placeholder"/>
          <p:cNvGrpSpPr/>
          <p:nvPr/>
        </p:nvGrpSpPr>
        <p:grpSpPr>
          <a:xfrm>
            <a:off x="291389" y="3951111"/>
            <a:ext cx="3368430" cy="2053449"/>
            <a:chOff x="291389" y="4313908"/>
            <a:chExt cx="2825191" cy="1690652"/>
          </a:xfrm>
        </p:grpSpPr>
        <p:sp>
          <p:nvSpPr>
            <p:cNvPr id="35" name="Rectangle 34"/>
            <p:cNvSpPr/>
            <p:nvPr/>
          </p:nvSpPr>
          <p:spPr>
            <a:xfrm>
              <a:off x="373214" y="4477818"/>
              <a:ext cx="2743366" cy="150810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719869" y="4473423"/>
              <a:ext cx="17373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91389" y="4313908"/>
              <a:ext cx="5496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“</a:t>
              </a:r>
              <a:endParaRPr lang="en-C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799" y="4650221"/>
              <a:ext cx="2188011" cy="1140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400" i="1" dirty="0">
                  <a:solidFill>
                    <a:srgbClr val="EB6A13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When asked  what  the worst  thing we could  do </a:t>
              </a:r>
              <a:br>
                <a:rPr lang="en-CA" sz="1400" i="1" dirty="0">
                  <a:solidFill>
                    <a:srgbClr val="EB6A13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</a:br>
              <a:r>
                <a:rPr lang="en-CA" sz="1400" i="1" dirty="0">
                  <a:solidFill>
                    <a:srgbClr val="EB6A13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to staffing would be, managers and employees were unanimous in saying “</a:t>
              </a:r>
              <a:r>
                <a:rPr lang="en-CA" sz="1400" b="1" i="1" dirty="0">
                  <a:solidFill>
                    <a:srgbClr val="EB6A13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nothing</a:t>
              </a:r>
              <a:r>
                <a:rPr lang="en-CA" sz="1400" i="1" dirty="0">
                  <a:solidFill>
                    <a:srgbClr val="EB6A13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”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4850" y="4389119"/>
              <a:ext cx="1784529" cy="148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4380" y="5899429"/>
              <a:ext cx="1899697" cy="10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8" name="TextBox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75793" y="5369037"/>
            <a:ext cx="673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”</a:t>
            </a:r>
            <a:endParaRPr lang="en-CA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6176" y="3849203"/>
            <a:ext cx="2820003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b="1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heard</a:t>
            </a:r>
            <a:endParaRPr lang="en-CA" sz="1400" dirty="0">
              <a:solidFill>
                <a:srgbClr val="282F8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7601" y="4340276"/>
            <a:ext cx="42012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82C9"/>
              </a:buClr>
              <a:defRPr/>
            </a:pPr>
            <a:r>
              <a:rPr lang="en-CA" sz="1400" dirty="0">
                <a:solidFill>
                  <a:prstClr val="black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Managers and employees were frustrated </a:t>
            </a:r>
            <a:br>
              <a:rPr lang="en-CA" sz="1400" dirty="0">
                <a:solidFill>
                  <a:prstClr val="black"/>
                </a:solidFill>
                <a:latin typeface="Century Gothic" panose="020B0502020202020204" pitchFamily="34" charset="0"/>
                <a:ea typeface="ヒラギノ角ゴ Pro W3" pitchFamily="127" charset="-128"/>
              </a:rPr>
            </a:br>
            <a:r>
              <a:rPr lang="fr-CA" sz="1400" dirty="0">
                <a:solidFill>
                  <a:prstClr val="black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as staffing was</a:t>
            </a:r>
            <a:r>
              <a:rPr lang="en-CA" sz="1400" dirty="0">
                <a:solidFill>
                  <a:prstClr val="black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:</a:t>
            </a:r>
            <a:br>
              <a:rPr lang="en-CA" sz="1400" dirty="0">
                <a:solidFill>
                  <a:prstClr val="black"/>
                </a:solidFill>
                <a:latin typeface="Century Gothic" panose="020B0502020202020204" pitchFamily="34" charset="0"/>
                <a:ea typeface="ヒラギノ角ゴ Pro W3" pitchFamily="127" charset="-128"/>
              </a:rPr>
            </a:br>
            <a:endParaRPr lang="fr-CA" sz="1400" dirty="0">
              <a:solidFill>
                <a:prstClr val="black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  <a:p>
            <a:pPr marL="5445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400" b="1" dirty="0">
                <a:solidFill>
                  <a:srgbClr val="29308B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•	Too long</a:t>
            </a:r>
            <a:endParaRPr lang="fr-CA" sz="1400" b="1" dirty="0">
              <a:solidFill>
                <a:srgbClr val="29308B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  <a:p>
            <a:pPr marL="5445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400" b="1" dirty="0">
                <a:solidFill>
                  <a:srgbClr val="29308B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•	Too complicated</a:t>
            </a:r>
            <a:endParaRPr lang="fr-CA" sz="1400" b="1" dirty="0">
              <a:solidFill>
                <a:srgbClr val="29308B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  <a:p>
            <a:pPr marL="5445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400" b="1" dirty="0">
                <a:solidFill>
                  <a:srgbClr val="29308B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•	Too recourse heavy</a:t>
            </a:r>
            <a:endParaRPr lang="fr-CA" sz="1400" b="1" dirty="0">
              <a:solidFill>
                <a:srgbClr val="29308B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  <a:p>
            <a:pPr marL="5445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400" b="1" dirty="0">
                <a:solidFill>
                  <a:srgbClr val="29308B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•	Too administrative</a:t>
            </a:r>
            <a:endParaRPr lang="fr-CA" sz="1400" b="1" dirty="0">
              <a:solidFill>
                <a:srgbClr val="29308B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CE915-54DE-42DF-81C9-6A96210B07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0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082031" y="115802"/>
            <a:ext cx="4245726" cy="7189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Project Summary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1549" y="168692"/>
            <a:ext cx="573415" cy="573415"/>
          </a:xfrm>
          <a:prstGeom prst="rect">
            <a:avLst/>
          </a:prstGeom>
        </p:spPr>
      </p:pic>
      <p:sp>
        <p:nvSpPr>
          <p:cNvPr id="231" name="Rectangle 230">
            <a:extLst>
              <a:ext uri="{FF2B5EF4-FFF2-40B4-BE49-F238E27FC236}">
                <a16:creationId xmlns:a16="http://schemas.microsoft.com/office/drawing/2014/main" id="{D0B471E8-746F-483F-84F3-1225FA912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210" y="0"/>
            <a:ext cx="528404" cy="2651760"/>
          </a:xfrm>
          <a:prstGeom prst="rect">
            <a:avLst/>
          </a:prstGeom>
          <a:solidFill>
            <a:srgbClr val="28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282F8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6BD8B0A-42D1-4006-A09A-F665918DA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04850" cy="6294117"/>
          </a:xfrm>
          <a:prstGeom prst="rect">
            <a:avLst/>
          </a:prstGeom>
          <a:solidFill>
            <a:srgbClr val="01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5614" y="1081678"/>
            <a:ext cx="8078386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800" b="1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</a:t>
            </a:r>
            <a:r>
              <a:rPr lang="en-CA" sz="2800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CA" sz="2400" b="1" dirty="0">
                <a:solidFill>
                  <a:srgbClr val="282F8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and implementing ideas</a:t>
            </a:r>
            <a:endParaRPr lang="en-CA" b="1" dirty="0">
              <a:solidFill>
                <a:srgbClr val="282F8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 descr="Phase 2 start&#10;&#10;Project governance&#10;&#10;Implement first ideas&#10;&#10;Research ,experiment and implement&#10;&#10;Measure and evaluate&#10;&#10;Make recommendations&#10;&#10;Phase 2 end"/>
          <p:cNvGrpSpPr/>
          <p:nvPr/>
        </p:nvGrpSpPr>
        <p:grpSpPr>
          <a:xfrm>
            <a:off x="1499219" y="2108940"/>
            <a:ext cx="7281495" cy="2925152"/>
            <a:chOff x="1499219" y="2108940"/>
            <a:chExt cx="7281495" cy="292515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470A145-910E-9E4F-938D-9C7280D5D258}"/>
                </a:ext>
              </a:extLst>
            </p:cNvPr>
            <p:cNvCxnSpPr>
              <a:cxnSpLocks/>
            </p:cNvCxnSpPr>
            <p:nvPr/>
          </p:nvCxnSpPr>
          <p:spPr>
            <a:xfrm>
              <a:off x="5710954" y="4153732"/>
              <a:ext cx="128" cy="357140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DAFFE3E-B20D-9342-B2A1-5D343514F222}"/>
                </a:ext>
              </a:extLst>
            </p:cNvPr>
            <p:cNvGrpSpPr/>
            <p:nvPr/>
          </p:nvGrpSpPr>
          <p:grpSpPr>
            <a:xfrm>
              <a:off x="1499219" y="3074196"/>
              <a:ext cx="7281495" cy="1102524"/>
              <a:chOff x="2388013" y="5374888"/>
              <a:chExt cx="19412262" cy="4661209"/>
            </a:xfrm>
          </p:grpSpPr>
          <p:sp>
            <p:nvSpPr>
              <p:cNvPr id="59" name="Pentagon 58">
                <a:extLst>
                  <a:ext uri="{FF2B5EF4-FFF2-40B4-BE49-F238E27FC236}">
                    <a16:creationId xmlns:a16="http://schemas.microsoft.com/office/drawing/2014/main" id="{74E8DF6F-8B20-1E49-982E-DDB1BCE99F97}"/>
                  </a:ext>
                </a:extLst>
              </p:cNvPr>
              <p:cNvSpPr/>
              <p:nvPr/>
            </p:nvSpPr>
            <p:spPr>
              <a:xfrm>
                <a:off x="2388013" y="6556919"/>
                <a:ext cx="2652338" cy="2297151"/>
              </a:xfrm>
              <a:prstGeom prst="homePlate">
                <a:avLst>
                  <a:gd name="adj" fmla="val 49018"/>
                </a:avLst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Chevron 56">
                <a:extLst>
                  <a:ext uri="{FF2B5EF4-FFF2-40B4-BE49-F238E27FC236}">
                    <a16:creationId xmlns:a16="http://schemas.microsoft.com/office/drawing/2014/main" id="{4E0473C7-9471-124B-AA1F-FDE86F2028EC}"/>
                  </a:ext>
                </a:extLst>
              </p:cNvPr>
              <p:cNvSpPr/>
              <p:nvPr/>
            </p:nvSpPr>
            <p:spPr>
              <a:xfrm>
                <a:off x="4482792" y="6043961"/>
                <a:ext cx="2141034" cy="3323063"/>
              </a:xfrm>
              <a:prstGeom prst="chevron">
                <a:avLst/>
              </a:prstGeom>
              <a:solidFill>
                <a:srgbClr val="293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Chevron 57">
                <a:extLst>
                  <a:ext uri="{FF2B5EF4-FFF2-40B4-BE49-F238E27FC236}">
                    <a16:creationId xmlns:a16="http://schemas.microsoft.com/office/drawing/2014/main" id="{43CC1FC8-A191-704A-8EF7-74A5499E6E39}"/>
                  </a:ext>
                </a:extLst>
              </p:cNvPr>
              <p:cNvSpPr/>
              <p:nvPr/>
            </p:nvSpPr>
            <p:spPr>
              <a:xfrm>
                <a:off x="6352156" y="6556918"/>
                <a:ext cx="1480044" cy="2297150"/>
              </a:xfrm>
              <a:prstGeom prst="chevron">
                <a:avLst/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Chevron 59">
                <a:extLst>
                  <a:ext uri="{FF2B5EF4-FFF2-40B4-BE49-F238E27FC236}">
                    <a16:creationId xmlns:a16="http://schemas.microsoft.com/office/drawing/2014/main" id="{5FD2BB51-8748-CE41-B4DF-9FA316F22B21}"/>
                  </a:ext>
                </a:extLst>
              </p:cNvPr>
              <p:cNvSpPr/>
              <p:nvPr/>
            </p:nvSpPr>
            <p:spPr>
              <a:xfrm>
                <a:off x="7248294" y="6043961"/>
                <a:ext cx="2141034" cy="3323063"/>
              </a:xfrm>
              <a:prstGeom prst="chevron">
                <a:avLst/>
              </a:prstGeom>
              <a:solidFill>
                <a:srgbClr val="005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Chevron 60">
                <a:extLst>
                  <a:ext uri="{FF2B5EF4-FFF2-40B4-BE49-F238E27FC236}">
                    <a16:creationId xmlns:a16="http://schemas.microsoft.com/office/drawing/2014/main" id="{AB18B281-E684-1D4B-98B1-75B11C67D0B0}"/>
                  </a:ext>
                </a:extLst>
              </p:cNvPr>
              <p:cNvSpPr/>
              <p:nvPr/>
            </p:nvSpPr>
            <p:spPr>
              <a:xfrm>
                <a:off x="9121703" y="6556918"/>
                <a:ext cx="1480044" cy="2297150"/>
              </a:xfrm>
              <a:prstGeom prst="chevron">
                <a:avLst/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Chevron 61">
                <a:extLst>
                  <a:ext uri="{FF2B5EF4-FFF2-40B4-BE49-F238E27FC236}">
                    <a16:creationId xmlns:a16="http://schemas.microsoft.com/office/drawing/2014/main" id="{45D8C298-0765-A245-AA91-BA292BB47119}"/>
                  </a:ext>
                </a:extLst>
              </p:cNvPr>
              <p:cNvSpPr/>
              <p:nvPr/>
            </p:nvSpPr>
            <p:spPr>
              <a:xfrm>
                <a:off x="10013796" y="6043961"/>
                <a:ext cx="2141034" cy="3323063"/>
              </a:xfrm>
              <a:prstGeom prst="chevron">
                <a:avLst/>
              </a:prstGeom>
              <a:solidFill>
                <a:srgbClr val="00A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Chevron 62">
                <a:extLst>
                  <a:ext uri="{FF2B5EF4-FFF2-40B4-BE49-F238E27FC236}">
                    <a16:creationId xmlns:a16="http://schemas.microsoft.com/office/drawing/2014/main" id="{53181C80-C9A6-EF4B-A9A9-B46BB102D208}"/>
                  </a:ext>
                </a:extLst>
              </p:cNvPr>
              <p:cNvSpPr/>
              <p:nvPr/>
            </p:nvSpPr>
            <p:spPr>
              <a:xfrm>
                <a:off x="11887205" y="6556918"/>
                <a:ext cx="1480044" cy="2297150"/>
              </a:xfrm>
              <a:prstGeom prst="chevron">
                <a:avLst/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Chevron 63">
                <a:extLst>
                  <a:ext uri="{FF2B5EF4-FFF2-40B4-BE49-F238E27FC236}">
                    <a16:creationId xmlns:a16="http://schemas.microsoft.com/office/drawing/2014/main" id="{9BD721DD-FC80-5242-8251-9FF40ABC35CF}"/>
                  </a:ext>
                </a:extLst>
              </p:cNvPr>
              <p:cNvSpPr/>
              <p:nvPr/>
            </p:nvSpPr>
            <p:spPr>
              <a:xfrm>
                <a:off x="12779298" y="6043961"/>
                <a:ext cx="2141034" cy="3323063"/>
              </a:xfrm>
              <a:prstGeom prst="chevron">
                <a:avLst/>
              </a:prstGeom>
              <a:solidFill>
                <a:srgbClr val="B4E1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Chevron 64">
                <a:extLst>
                  <a:ext uri="{FF2B5EF4-FFF2-40B4-BE49-F238E27FC236}">
                    <a16:creationId xmlns:a16="http://schemas.microsoft.com/office/drawing/2014/main" id="{DD9ED885-8258-C241-AEA5-50B825CFAE29}"/>
                  </a:ext>
                </a:extLst>
              </p:cNvPr>
              <p:cNvSpPr/>
              <p:nvPr/>
            </p:nvSpPr>
            <p:spPr>
              <a:xfrm>
                <a:off x="14652707" y="6556918"/>
                <a:ext cx="1480044" cy="2297150"/>
              </a:xfrm>
              <a:prstGeom prst="chevron">
                <a:avLst/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Chevron 65">
                <a:extLst>
                  <a:ext uri="{FF2B5EF4-FFF2-40B4-BE49-F238E27FC236}">
                    <a16:creationId xmlns:a16="http://schemas.microsoft.com/office/drawing/2014/main" id="{7B3A77E0-45C1-C045-9393-4BBC45A36D4B}"/>
                  </a:ext>
                </a:extLst>
              </p:cNvPr>
              <p:cNvSpPr/>
              <p:nvPr/>
            </p:nvSpPr>
            <p:spPr>
              <a:xfrm>
                <a:off x="15544800" y="6043961"/>
                <a:ext cx="2141034" cy="3323063"/>
              </a:xfrm>
              <a:prstGeom prst="chevron">
                <a:avLst/>
              </a:prstGeom>
              <a:solidFill>
                <a:srgbClr val="E6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Chevron 66">
                <a:extLst>
                  <a:ext uri="{FF2B5EF4-FFF2-40B4-BE49-F238E27FC236}">
                    <a16:creationId xmlns:a16="http://schemas.microsoft.com/office/drawing/2014/main" id="{9C6150BA-404E-BB46-A79D-5F9955F4FA3B}"/>
                  </a:ext>
                </a:extLst>
              </p:cNvPr>
              <p:cNvSpPr/>
              <p:nvPr/>
            </p:nvSpPr>
            <p:spPr>
              <a:xfrm>
                <a:off x="17418209" y="6556918"/>
                <a:ext cx="1480044" cy="2297150"/>
              </a:xfrm>
              <a:prstGeom prst="chevron">
                <a:avLst/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Notched Right Arrow 67">
                <a:extLst>
                  <a:ext uri="{FF2B5EF4-FFF2-40B4-BE49-F238E27FC236}">
                    <a16:creationId xmlns:a16="http://schemas.microsoft.com/office/drawing/2014/main" id="{47546FA2-046D-AA49-84B1-974026D4D869}"/>
                  </a:ext>
                </a:extLst>
              </p:cNvPr>
              <p:cNvSpPr/>
              <p:nvPr/>
            </p:nvSpPr>
            <p:spPr>
              <a:xfrm>
                <a:off x="18596190" y="5374888"/>
                <a:ext cx="3204085" cy="4661209"/>
              </a:xfrm>
              <a:prstGeom prst="notchedRightArrow">
                <a:avLst>
                  <a:gd name="adj1" fmla="val 48086"/>
                  <a:gd name="adj2" fmla="val 48056"/>
                </a:avLst>
              </a:prstGeom>
              <a:solidFill>
                <a:srgbClr val="28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1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5DE3E2-02C2-744F-A283-A1AB033D0309}"/>
                </a:ext>
              </a:extLst>
            </p:cNvPr>
            <p:cNvSpPr txBox="1"/>
            <p:nvPr/>
          </p:nvSpPr>
          <p:spPr>
            <a:xfrm>
              <a:off x="1499219" y="3404557"/>
              <a:ext cx="805029" cy="461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1" b="1" dirty="0">
                  <a:solidFill>
                    <a:schemeClr val="bg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 2 </a:t>
              </a:r>
            </a:p>
            <a:p>
              <a:pPr algn="ctr"/>
              <a:r>
                <a:rPr lang="en-US" sz="1201" b="1" dirty="0">
                  <a:solidFill>
                    <a:schemeClr val="bg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start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70A145-910E-9E4F-938D-9C7280D5D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3408" y="2759340"/>
              <a:ext cx="0" cy="276308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DFB37B-3F7A-614C-BEAB-C29318AB09CA}"/>
                </a:ext>
              </a:extLst>
            </p:cNvPr>
            <p:cNvSpPr/>
            <p:nvPr/>
          </p:nvSpPr>
          <p:spPr>
            <a:xfrm>
              <a:off x="2491424" y="3025198"/>
              <a:ext cx="97997" cy="97997"/>
            </a:xfrm>
            <a:prstGeom prst="ellipse">
              <a:avLst/>
            </a:prstGeom>
            <a:solidFill>
              <a:srgbClr val="293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1"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9C1DC4-900F-5040-8AEF-3D4C3E079FBE}"/>
                </a:ext>
              </a:extLst>
            </p:cNvPr>
            <p:cNvSpPr txBox="1"/>
            <p:nvPr/>
          </p:nvSpPr>
          <p:spPr>
            <a:xfrm>
              <a:off x="1533815" y="2426176"/>
              <a:ext cx="1912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29308B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Project governance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70A145-910E-9E4F-938D-9C7280D5D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8702" y="2681564"/>
              <a:ext cx="1992" cy="348595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BE55A57-418F-9B4D-AD74-34C90F459C43}"/>
                </a:ext>
              </a:extLst>
            </p:cNvPr>
            <p:cNvSpPr/>
            <p:nvPr/>
          </p:nvSpPr>
          <p:spPr>
            <a:xfrm>
              <a:off x="4471696" y="3035648"/>
              <a:ext cx="97997" cy="97997"/>
            </a:xfrm>
            <a:prstGeom prst="ellipse">
              <a:avLst/>
            </a:prstGeom>
            <a:solidFill>
              <a:srgbClr val="00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1"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C0391B-091D-0B48-80FC-409FB8A5C3B3}"/>
                </a:ext>
              </a:extLst>
            </p:cNvPr>
            <p:cNvSpPr/>
            <p:nvPr/>
          </p:nvSpPr>
          <p:spPr>
            <a:xfrm>
              <a:off x="3450317" y="4096586"/>
              <a:ext cx="97997" cy="97997"/>
            </a:xfrm>
            <a:prstGeom prst="ellipse">
              <a:avLst/>
            </a:prstGeom>
            <a:solidFill>
              <a:srgbClr val="005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1"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9C1DC4-900F-5040-8AEF-3D4C3E079FBE}"/>
                </a:ext>
              </a:extLst>
            </p:cNvPr>
            <p:cNvSpPr txBox="1"/>
            <p:nvPr/>
          </p:nvSpPr>
          <p:spPr>
            <a:xfrm>
              <a:off x="3495517" y="2108940"/>
              <a:ext cx="2117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97E2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Research, experiment</a:t>
              </a:r>
              <a:br>
                <a:rPr lang="en-US" sz="1400" b="1" dirty="0">
                  <a:solidFill>
                    <a:srgbClr val="0097E2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400" b="1" dirty="0">
                  <a:solidFill>
                    <a:srgbClr val="0097E2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implement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470A145-910E-9E4F-938D-9C7280D5D258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3495517" y="4176720"/>
              <a:ext cx="754" cy="334152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810FBF-0723-C04A-9836-5D1F23B4116E}"/>
                </a:ext>
              </a:extLst>
            </p:cNvPr>
            <p:cNvSpPr txBox="1"/>
            <p:nvPr/>
          </p:nvSpPr>
          <p:spPr>
            <a:xfrm>
              <a:off x="2933456" y="4510872"/>
              <a:ext cx="1125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54B7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Implement</a:t>
              </a:r>
            </a:p>
            <a:p>
              <a:pPr algn="ctr"/>
              <a:r>
                <a:rPr lang="en-US" sz="1400" b="1" dirty="0">
                  <a:solidFill>
                    <a:srgbClr val="0054B7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first ideas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7314528-13E3-D541-BB9F-7EB139BA3265}"/>
                </a:ext>
              </a:extLst>
            </p:cNvPr>
            <p:cNvSpPr/>
            <p:nvPr/>
          </p:nvSpPr>
          <p:spPr>
            <a:xfrm>
              <a:off x="5662084" y="4106111"/>
              <a:ext cx="97997" cy="97997"/>
            </a:xfrm>
            <a:prstGeom prst="ellipse">
              <a:avLst/>
            </a:prstGeom>
            <a:solidFill>
              <a:srgbClr val="B4E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1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810FBF-0723-C04A-9836-5D1F23B4116E}"/>
                </a:ext>
              </a:extLst>
            </p:cNvPr>
            <p:cNvSpPr txBox="1"/>
            <p:nvPr/>
          </p:nvSpPr>
          <p:spPr>
            <a:xfrm>
              <a:off x="5083248" y="4510872"/>
              <a:ext cx="1376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29308B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Measure and </a:t>
              </a:r>
            </a:p>
            <a:p>
              <a:pPr algn="ctr"/>
              <a:r>
                <a:rPr lang="en-US" sz="1400" b="1" dirty="0">
                  <a:solidFill>
                    <a:srgbClr val="29308B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evaluate 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70A145-910E-9E4F-938D-9C7280D5D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3470" y="2759340"/>
              <a:ext cx="0" cy="276308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8B7A42F-A301-5747-8834-E8EE7D9A7582}"/>
                </a:ext>
              </a:extLst>
            </p:cNvPr>
            <p:cNvSpPr/>
            <p:nvPr/>
          </p:nvSpPr>
          <p:spPr>
            <a:xfrm>
              <a:off x="6574472" y="3029298"/>
              <a:ext cx="97997" cy="97997"/>
            </a:xfrm>
            <a:prstGeom prst="ellipse">
              <a:avLst/>
            </a:prstGeom>
            <a:solidFill>
              <a:srgbClr val="280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1"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EBAEA6-BFDD-2E40-A6BF-8FEB32453D94}"/>
                </a:ext>
              </a:extLst>
            </p:cNvPr>
            <p:cNvSpPr txBox="1"/>
            <p:nvPr/>
          </p:nvSpPr>
          <p:spPr>
            <a:xfrm>
              <a:off x="5771693" y="219948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280049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</a:t>
              </a:r>
            </a:p>
            <a:p>
              <a:pPr algn="ctr"/>
              <a:r>
                <a:rPr lang="en-US" sz="1400" b="1" dirty="0">
                  <a:solidFill>
                    <a:srgbClr val="280049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recommendations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3556F8-DD48-184A-A8B0-EDE9E0790FD1}"/>
                </a:ext>
              </a:extLst>
            </p:cNvPr>
            <p:cNvSpPr txBox="1"/>
            <p:nvPr/>
          </p:nvSpPr>
          <p:spPr>
            <a:xfrm>
              <a:off x="7813027" y="3406361"/>
              <a:ext cx="805029" cy="461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1" b="1" dirty="0">
                  <a:solidFill>
                    <a:schemeClr val="bg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 2 </a:t>
              </a:r>
            </a:p>
            <a:p>
              <a:pPr algn="ctr"/>
              <a:r>
                <a:rPr lang="en-US" sz="1201" b="1" dirty="0">
                  <a:solidFill>
                    <a:schemeClr val="bg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end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CE915-54DE-42DF-81C9-6A96210B07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8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916366" y="103350"/>
            <a:ext cx="8017554" cy="718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dirty="0">
                <a:solidFill>
                  <a:srgbClr val="0054B7"/>
                </a:solidFill>
              </a:rPr>
              <a:t>Implementation</a:t>
            </a:r>
            <a:endParaRPr kumimoji="0" lang="en-CA" sz="3700" b="1" i="0" u="none" strike="noStrike" kern="1200" cap="none" spc="0" normalizeH="0" baseline="0" noProof="0" dirty="0">
              <a:ln>
                <a:noFill/>
              </a:ln>
              <a:solidFill>
                <a:srgbClr val="0054B7"/>
              </a:solidFill>
              <a:effectLst/>
              <a:uLnTx/>
              <a:uFillTx/>
              <a:latin typeface="Century Gothic" pitchFamily="34" charset="0"/>
              <a:ea typeface="ヒラギノ角ゴ Pro W3" pitchFamily="126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BD8B0A-42D1-4006-A09A-F665918DA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9150" y="0"/>
            <a:ext cx="704850" cy="3829050"/>
          </a:xfrm>
          <a:prstGeom prst="rect">
            <a:avLst/>
          </a:prstGeom>
          <a:solidFill>
            <a:srgbClr val="01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905" y="189625"/>
            <a:ext cx="573415" cy="573415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2" y="2141504"/>
            <a:ext cx="6906748" cy="395449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212850"/>
            <a:ext cx="7762875" cy="76041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In addition to the changes that took place in </a:t>
            </a:r>
            <a:r>
              <a:rPr lang="en-CA" sz="2000" b="1" dirty="0">
                <a:solidFill>
                  <a:srgbClr val="3B1659"/>
                </a:solidFill>
              </a:rPr>
              <a:t>June 2019</a:t>
            </a:r>
            <a:r>
              <a:rPr lang="en-CA" sz="2000" dirty="0"/>
              <a:t>, the SRP implemented other </a:t>
            </a:r>
            <a:r>
              <a:rPr lang="en-CA" sz="2000" b="1" dirty="0">
                <a:solidFill>
                  <a:srgbClr val="3B1659"/>
                </a:solidFill>
              </a:rPr>
              <a:t>significant changes </a:t>
            </a:r>
            <a:r>
              <a:rPr lang="en-CA" sz="2000" dirty="0"/>
              <a:t>including:</a:t>
            </a:r>
            <a:endParaRPr lang="fr-CA" sz="20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90338" y="2501680"/>
            <a:ext cx="5934412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kumimoji="0" lang="en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threshold for </a:t>
            </a:r>
            <a:r>
              <a:rPr kumimoji="0" lang="en-CA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 conversion</a:t>
            </a:r>
            <a:r>
              <a:rPr kumimoji="0" lang="en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five to three</a:t>
            </a:r>
            <a:r>
              <a:rPr kumimoji="0" lang="en-CA" altLang="fr-FR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years.</a:t>
            </a:r>
            <a:endParaRPr kumimoji="0" lang="en-CA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7" charset="-128"/>
              <a:cs typeface="+mn-cs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571288" y="3611634"/>
            <a:ext cx="5991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 </a:t>
            </a:r>
            <a:r>
              <a:rPr kumimoji="0" lang="en-CA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Mobility Bank</a:t>
            </a:r>
            <a:r>
              <a:rPr kumimoji="0" lang="en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provide employees with greater access to job opportunities and managers with additional staffing methods.</a:t>
            </a:r>
            <a:endParaRPr kumimoji="0" lang="en-CA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7" charset="-128"/>
              <a:cs typeface="+mn-cs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552575" y="4889319"/>
            <a:ext cx="5972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Launching </a:t>
            </a:r>
            <a:r>
              <a:rPr kumimoji="0" lang="en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CA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Non-Advertised Staffing Strategy</a:t>
            </a:r>
            <a:r>
              <a:rPr kumimoji="0" lang="en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promote non-advertised staffing as a valid staffing option for managers when conducted in a consistent and transparent manner.</a:t>
            </a:r>
            <a:endParaRPr kumimoji="0" lang="en-CA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7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B471E8-746F-483F-84F3-1225FA912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596" y="-1"/>
            <a:ext cx="528404" cy="6296025"/>
          </a:xfrm>
          <a:prstGeom prst="rect">
            <a:avLst/>
          </a:prstGeom>
          <a:solidFill>
            <a:srgbClr val="28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282F8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0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85925" y="142575"/>
            <a:ext cx="7343775" cy="718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00" b="1" i="0" u="none" strike="noStrike" kern="1200" cap="none" spc="0" normalizeH="0" noProof="0" dirty="0">
                <a:ln>
                  <a:noFill/>
                </a:ln>
                <a:solidFill>
                  <a:srgbClr val="0054B7"/>
                </a:solidFill>
                <a:effectLst/>
                <a:uLnTx/>
                <a:uFillTx/>
                <a:latin typeface="Century Gothic" pitchFamily="34" charset="0"/>
                <a:ea typeface="ヒラギノ角ゴ Pro W3" pitchFamily="126" charset="-128"/>
              </a:rPr>
              <a:t>Delivery Model (SDM)</a:t>
            </a:r>
            <a:endParaRPr kumimoji="0" lang="en-CA" sz="3700" b="1" i="0" u="none" strike="noStrike" kern="1200" cap="none" spc="0" normalizeH="0" baseline="0" noProof="0" dirty="0">
              <a:ln>
                <a:noFill/>
              </a:ln>
              <a:solidFill>
                <a:srgbClr val="0054B7"/>
              </a:solidFill>
              <a:effectLst/>
              <a:uLnTx/>
              <a:uFillTx/>
              <a:latin typeface="Century Gothic" pitchFamily="34" charset="0"/>
              <a:ea typeface="ヒラギノ角ゴ Pro W3" pitchFamily="126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2FEDB1-9E4D-4075-A1CA-DD2F1D11263E}"/>
              </a:ext>
            </a:extLst>
          </p:cNvPr>
          <p:cNvSpPr/>
          <p:nvPr/>
        </p:nvSpPr>
        <p:spPr>
          <a:xfrm>
            <a:off x="-51238" y="861480"/>
            <a:ext cx="4280338" cy="5357844"/>
          </a:xfrm>
          <a:prstGeom prst="rect">
            <a:avLst/>
          </a:prstGeom>
          <a:solidFill>
            <a:srgbClr val="005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/>
              <a:t>What we achieved</a:t>
            </a:r>
            <a:br>
              <a:rPr lang="en-US" sz="1400" b="1" dirty="0"/>
            </a:br>
            <a:endParaRPr lang="en-US" sz="1400" b="1" dirty="0"/>
          </a:p>
          <a:p>
            <a:pPr marL="173038">
              <a:lnSpc>
                <a:spcPct val="107000"/>
              </a:lnSpc>
              <a:spcAft>
                <a:spcPts val="800"/>
              </a:spcAft>
            </a:pPr>
            <a:r>
              <a:rPr lang="en-CA" dirty="0"/>
              <a:t>Over </a:t>
            </a:r>
            <a:r>
              <a:rPr lang="en-CA" sz="2000" b="1" dirty="0"/>
              <a:t>900</a:t>
            </a:r>
            <a:r>
              <a:rPr lang="en-CA" dirty="0"/>
              <a:t> hiring managers and </a:t>
            </a:r>
            <a:r>
              <a:rPr lang="en-CA" sz="2000" b="1" dirty="0"/>
              <a:t>6,000</a:t>
            </a:r>
            <a:r>
              <a:rPr lang="en-CA" dirty="0"/>
              <a:t> employees were serviced within four branches and two regions between Nov. 2019 to Sept. 2021. </a:t>
            </a:r>
          </a:p>
          <a:p>
            <a:pPr marL="173038">
              <a:lnSpc>
                <a:spcPct val="107000"/>
              </a:lnSpc>
              <a:spcAft>
                <a:spcPts val="800"/>
              </a:spcAft>
            </a:pPr>
            <a:r>
              <a:rPr lang="en-CA" dirty="0"/>
              <a:t>Compared to the baseline (for external </a:t>
            </a:r>
            <a:r>
              <a:rPr lang="en-CA" dirty="0">
                <a:solidFill>
                  <a:schemeClr val="bg1"/>
                </a:solidFill>
              </a:rPr>
              <a:t>processes), the SDM:</a:t>
            </a:r>
          </a:p>
          <a:p>
            <a:pPr marL="173038">
              <a:lnSpc>
                <a:spcPct val="107000"/>
              </a:lnSpc>
              <a:spcAft>
                <a:spcPts val="800"/>
              </a:spcAft>
            </a:pPr>
            <a:endParaRPr lang="en-CA" dirty="0">
              <a:solidFill>
                <a:schemeClr val="bg1"/>
              </a:solidFill>
            </a:endParaRPr>
          </a:p>
          <a:p>
            <a:pPr marL="173038">
              <a:lnSpc>
                <a:spcPct val="107000"/>
              </a:lnSpc>
              <a:spcAft>
                <a:spcPts val="800"/>
              </a:spcAft>
            </a:pPr>
            <a:endParaRPr lang="en-CA" dirty="0">
              <a:solidFill>
                <a:schemeClr val="bg1"/>
              </a:solidFill>
            </a:endParaRPr>
          </a:p>
          <a:p>
            <a:pPr marL="173038">
              <a:lnSpc>
                <a:spcPct val="107000"/>
              </a:lnSpc>
              <a:spcAft>
                <a:spcPts val="800"/>
              </a:spcAft>
            </a:pPr>
            <a:endParaRPr lang="en-CA" dirty="0">
              <a:solidFill>
                <a:schemeClr val="bg1"/>
              </a:solidFill>
            </a:endParaRPr>
          </a:p>
          <a:p>
            <a:pPr marL="173038"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6637" y="4575132"/>
            <a:ext cx="29324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bg1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Reduced time to create a pool by </a:t>
            </a:r>
            <a:r>
              <a:rPr lang="en" sz="2000" b="1" dirty="0">
                <a:solidFill>
                  <a:schemeClr val="bg1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43%</a:t>
            </a:r>
            <a:endParaRPr lang="en-CA" sz="105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6883" y="5494115"/>
            <a:ext cx="29498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bg1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Reduced time to first appointment by </a:t>
            </a:r>
            <a:r>
              <a:rPr lang="en" sz="2000" b="1" dirty="0">
                <a:solidFill>
                  <a:schemeClr val="bg1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42%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Baseline data vs Phase 2 results.&#10;&#10;Manager satisfaction - increased from 4.3 to 8.3 out of 10.&#10;&#10;Candidate satisfaction - Increased from 5.3 to 6.9 out of 10.&#10;&#10;Manager administrative burden - Reduced from 7.5 to 4.8 out of 10.&#10;&#10;Candidate administrative burden - Reduced from 5.9 to 5.0 out of 1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41" y="1044496"/>
            <a:ext cx="4669633" cy="3231728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6910" y="288065"/>
            <a:ext cx="573415" cy="573415"/>
          </a:xfrm>
          <a:prstGeom prst="rect">
            <a:avLst/>
          </a:prstGeom>
        </p:spPr>
      </p:pic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51" y="1642838"/>
            <a:ext cx="3334407" cy="78828"/>
          </a:xfrm>
          <a:prstGeom prst="rect">
            <a:avLst/>
          </a:prstGeom>
          <a:solidFill>
            <a:srgbClr val="B4E1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5323" y="4538870"/>
            <a:ext cx="732617" cy="735670"/>
            <a:chOff x="20816736" y="446809"/>
            <a:chExt cx="3531989" cy="3582121"/>
          </a:xfrm>
        </p:grpSpPr>
        <p:sp>
          <p:nvSpPr>
            <p:cNvPr id="21" name="Oval 20"/>
            <p:cNvSpPr/>
            <p:nvPr/>
          </p:nvSpPr>
          <p:spPr>
            <a:xfrm>
              <a:off x="20866359" y="618931"/>
              <a:ext cx="3396344" cy="3284374"/>
            </a:xfrm>
            <a:prstGeom prst="ellipse">
              <a:avLst/>
            </a:prstGeom>
            <a:solidFill>
              <a:srgbClr val="282F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600"/>
            </a:p>
          </p:txBody>
        </p:sp>
        <p:sp>
          <p:nvSpPr>
            <p:cNvPr id="22" name="Donut 21" title="Decorative icon"/>
            <p:cNvSpPr/>
            <p:nvPr/>
          </p:nvSpPr>
          <p:spPr>
            <a:xfrm>
              <a:off x="20816736" y="496941"/>
              <a:ext cx="3531989" cy="3531989"/>
            </a:xfrm>
            <a:prstGeom prst="donut">
              <a:avLst>
                <a:gd name="adj" fmla="val 8099"/>
              </a:avLst>
            </a:prstGeom>
            <a:blipFill rotWithShape="0">
              <a:blip r:embed="rId4"/>
              <a:stretch>
                <a:fillRect/>
              </a:stretch>
            </a:blipFill>
            <a:ln w="76200">
              <a:solidFill>
                <a:srgbClr val="0094F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208" tIns="199933" rIns="237208" bIns="199933" numCol="1" spcCol="1270" anchor="ctr" anchorCtr="0">
              <a:noAutofit/>
            </a:bodyPr>
            <a:lstStyle/>
            <a:p>
              <a:pPr algn="ctr" defTabSz="9631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67"/>
            </a:p>
          </p:txBody>
        </p:sp>
        <p:pic>
          <p:nvPicPr>
            <p:cNvPr id="23" name="Picture 22" title="Icon grou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73801" y="446809"/>
              <a:ext cx="2631232" cy="325034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173" y="5477800"/>
            <a:ext cx="738422" cy="725374"/>
            <a:chOff x="456334" y="5078901"/>
            <a:chExt cx="738422" cy="725374"/>
          </a:xfrm>
        </p:grpSpPr>
        <p:grpSp>
          <p:nvGrpSpPr>
            <p:cNvPr id="27" name="Group 26"/>
            <p:cNvGrpSpPr/>
            <p:nvPr/>
          </p:nvGrpSpPr>
          <p:grpSpPr>
            <a:xfrm>
              <a:off x="456334" y="5078901"/>
              <a:ext cx="738422" cy="725374"/>
              <a:chOff x="20816736" y="343411"/>
              <a:chExt cx="3559976" cy="353198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0980368" y="350247"/>
                <a:ext cx="3396344" cy="3284376"/>
              </a:xfrm>
              <a:prstGeom prst="ellipse">
                <a:avLst/>
              </a:prstGeom>
              <a:solidFill>
                <a:srgbClr val="00A8FF"/>
              </a:solidFill>
              <a:ln>
                <a:solidFill>
                  <a:srgbClr val="2930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600"/>
              </a:p>
            </p:txBody>
          </p:sp>
          <p:sp>
            <p:nvSpPr>
              <p:cNvPr id="30" name="Donut 29" title="Icon placeholder"/>
              <p:cNvSpPr/>
              <p:nvPr/>
            </p:nvSpPr>
            <p:spPr>
              <a:xfrm>
                <a:off x="20816736" y="343411"/>
                <a:ext cx="3531990" cy="3531989"/>
              </a:xfrm>
              <a:prstGeom prst="donut">
                <a:avLst>
                  <a:gd name="adj" fmla="val 8099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76200">
                <a:solidFill>
                  <a:srgbClr val="29308B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7208" tIns="199933" rIns="237208" bIns="199933" numCol="1" spcCol="1270" anchor="ctr" anchorCtr="0">
                <a:noAutofit/>
              </a:bodyPr>
              <a:lstStyle/>
              <a:p>
                <a:pPr algn="ctr" defTabSz="96319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67"/>
              </a:p>
            </p:txBody>
          </p:sp>
        </p:grpSp>
        <p:sp>
          <p:nvSpPr>
            <p:cNvPr id="28" name="Freeform 1164"/>
            <p:cNvSpPr>
              <a:spLocks noEditPoints="1"/>
            </p:cNvSpPr>
            <p:nvPr/>
          </p:nvSpPr>
          <p:spPr bwMode="auto">
            <a:xfrm>
              <a:off x="694883" y="5226930"/>
              <a:ext cx="249698" cy="385456"/>
            </a:xfrm>
            <a:custGeom>
              <a:avLst/>
              <a:gdLst>
                <a:gd name="T0" fmla="*/ 126 w 176"/>
                <a:gd name="T1" fmla="*/ 36 h 222"/>
                <a:gd name="T2" fmla="*/ 30 w 176"/>
                <a:gd name="T3" fmla="*/ 36 h 222"/>
                <a:gd name="T4" fmla="*/ 30 w 176"/>
                <a:gd name="T5" fmla="*/ 50 h 222"/>
                <a:gd name="T6" fmla="*/ 126 w 176"/>
                <a:gd name="T7" fmla="*/ 50 h 222"/>
                <a:gd name="T8" fmla="*/ 126 w 176"/>
                <a:gd name="T9" fmla="*/ 36 h 222"/>
                <a:gd name="T10" fmla="*/ 126 w 176"/>
                <a:gd name="T11" fmla="*/ 64 h 222"/>
                <a:gd name="T12" fmla="*/ 30 w 176"/>
                <a:gd name="T13" fmla="*/ 64 h 222"/>
                <a:gd name="T14" fmla="*/ 30 w 176"/>
                <a:gd name="T15" fmla="*/ 76 h 222"/>
                <a:gd name="T16" fmla="*/ 126 w 176"/>
                <a:gd name="T17" fmla="*/ 76 h 222"/>
                <a:gd name="T18" fmla="*/ 126 w 176"/>
                <a:gd name="T19" fmla="*/ 64 h 222"/>
                <a:gd name="T20" fmla="*/ 156 w 176"/>
                <a:gd name="T21" fmla="*/ 18 h 222"/>
                <a:gd name="T22" fmla="*/ 156 w 176"/>
                <a:gd name="T23" fmla="*/ 0 h 222"/>
                <a:gd name="T24" fmla="*/ 0 w 176"/>
                <a:gd name="T25" fmla="*/ 0 h 222"/>
                <a:gd name="T26" fmla="*/ 0 w 176"/>
                <a:gd name="T27" fmla="*/ 202 h 222"/>
                <a:gd name="T28" fmla="*/ 18 w 176"/>
                <a:gd name="T29" fmla="*/ 202 h 222"/>
                <a:gd name="T30" fmla="*/ 18 w 176"/>
                <a:gd name="T31" fmla="*/ 222 h 222"/>
                <a:gd name="T32" fmla="*/ 176 w 176"/>
                <a:gd name="T33" fmla="*/ 222 h 222"/>
                <a:gd name="T34" fmla="*/ 176 w 176"/>
                <a:gd name="T35" fmla="*/ 18 h 222"/>
                <a:gd name="T36" fmla="*/ 156 w 176"/>
                <a:gd name="T37" fmla="*/ 18 h 222"/>
                <a:gd name="T38" fmla="*/ 10 w 176"/>
                <a:gd name="T39" fmla="*/ 190 h 222"/>
                <a:gd name="T40" fmla="*/ 10 w 176"/>
                <a:gd name="T41" fmla="*/ 10 h 222"/>
                <a:gd name="T42" fmla="*/ 144 w 176"/>
                <a:gd name="T43" fmla="*/ 10 h 222"/>
                <a:gd name="T44" fmla="*/ 144 w 176"/>
                <a:gd name="T45" fmla="*/ 144 h 222"/>
                <a:gd name="T46" fmla="*/ 98 w 176"/>
                <a:gd name="T47" fmla="*/ 144 h 222"/>
                <a:gd name="T48" fmla="*/ 98 w 176"/>
                <a:gd name="T49" fmla="*/ 190 h 222"/>
                <a:gd name="T50" fmla="*/ 10 w 176"/>
                <a:gd name="T51" fmla="*/ 190 h 222"/>
                <a:gd name="T52" fmla="*/ 164 w 176"/>
                <a:gd name="T53" fmla="*/ 210 h 222"/>
                <a:gd name="T54" fmla="*/ 30 w 176"/>
                <a:gd name="T55" fmla="*/ 210 h 222"/>
                <a:gd name="T56" fmla="*/ 30 w 176"/>
                <a:gd name="T57" fmla="*/ 202 h 222"/>
                <a:gd name="T58" fmla="*/ 104 w 176"/>
                <a:gd name="T59" fmla="*/ 202 h 222"/>
                <a:gd name="T60" fmla="*/ 156 w 176"/>
                <a:gd name="T61" fmla="*/ 150 h 222"/>
                <a:gd name="T62" fmla="*/ 156 w 176"/>
                <a:gd name="T63" fmla="*/ 30 h 222"/>
                <a:gd name="T64" fmla="*/ 164 w 176"/>
                <a:gd name="T65" fmla="*/ 30 h 222"/>
                <a:gd name="T66" fmla="*/ 164 w 176"/>
                <a:gd name="T67" fmla="*/ 210 h 222"/>
                <a:gd name="T68" fmla="*/ 30 w 176"/>
                <a:gd name="T69" fmla="*/ 130 h 222"/>
                <a:gd name="T70" fmla="*/ 78 w 176"/>
                <a:gd name="T71" fmla="*/ 130 h 222"/>
                <a:gd name="T72" fmla="*/ 78 w 176"/>
                <a:gd name="T73" fmla="*/ 118 h 222"/>
                <a:gd name="T74" fmla="*/ 30 w 176"/>
                <a:gd name="T75" fmla="*/ 118 h 222"/>
                <a:gd name="T76" fmla="*/ 30 w 176"/>
                <a:gd name="T77" fmla="*/ 130 h 222"/>
                <a:gd name="T78" fmla="*/ 126 w 176"/>
                <a:gd name="T79" fmla="*/ 90 h 222"/>
                <a:gd name="T80" fmla="*/ 30 w 176"/>
                <a:gd name="T81" fmla="*/ 90 h 222"/>
                <a:gd name="T82" fmla="*/ 30 w 176"/>
                <a:gd name="T83" fmla="*/ 104 h 222"/>
                <a:gd name="T84" fmla="*/ 126 w 176"/>
                <a:gd name="T85" fmla="*/ 104 h 222"/>
                <a:gd name="T86" fmla="*/ 126 w 176"/>
                <a:gd name="T87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222">
                  <a:moveTo>
                    <a:pt x="126" y="36"/>
                  </a:moveTo>
                  <a:lnTo>
                    <a:pt x="30" y="36"/>
                  </a:lnTo>
                  <a:lnTo>
                    <a:pt x="30" y="50"/>
                  </a:lnTo>
                  <a:lnTo>
                    <a:pt x="126" y="50"/>
                  </a:lnTo>
                  <a:lnTo>
                    <a:pt x="126" y="36"/>
                  </a:lnTo>
                  <a:close/>
                  <a:moveTo>
                    <a:pt x="126" y="64"/>
                  </a:moveTo>
                  <a:lnTo>
                    <a:pt x="30" y="64"/>
                  </a:lnTo>
                  <a:lnTo>
                    <a:pt x="30" y="76"/>
                  </a:lnTo>
                  <a:lnTo>
                    <a:pt x="126" y="76"/>
                  </a:lnTo>
                  <a:lnTo>
                    <a:pt x="126" y="64"/>
                  </a:lnTo>
                  <a:close/>
                  <a:moveTo>
                    <a:pt x="156" y="18"/>
                  </a:moveTo>
                  <a:lnTo>
                    <a:pt x="15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18" y="202"/>
                  </a:lnTo>
                  <a:lnTo>
                    <a:pt x="18" y="222"/>
                  </a:lnTo>
                  <a:lnTo>
                    <a:pt x="176" y="222"/>
                  </a:lnTo>
                  <a:lnTo>
                    <a:pt x="176" y="18"/>
                  </a:lnTo>
                  <a:lnTo>
                    <a:pt x="156" y="18"/>
                  </a:lnTo>
                  <a:close/>
                  <a:moveTo>
                    <a:pt x="10" y="190"/>
                  </a:moveTo>
                  <a:lnTo>
                    <a:pt x="10" y="10"/>
                  </a:lnTo>
                  <a:lnTo>
                    <a:pt x="144" y="10"/>
                  </a:lnTo>
                  <a:lnTo>
                    <a:pt x="144" y="144"/>
                  </a:lnTo>
                  <a:lnTo>
                    <a:pt x="98" y="144"/>
                  </a:lnTo>
                  <a:lnTo>
                    <a:pt x="98" y="190"/>
                  </a:lnTo>
                  <a:lnTo>
                    <a:pt x="10" y="190"/>
                  </a:lnTo>
                  <a:close/>
                  <a:moveTo>
                    <a:pt x="164" y="210"/>
                  </a:moveTo>
                  <a:lnTo>
                    <a:pt x="30" y="210"/>
                  </a:lnTo>
                  <a:lnTo>
                    <a:pt x="30" y="202"/>
                  </a:lnTo>
                  <a:lnTo>
                    <a:pt x="104" y="202"/>
                  </a:lnTo>
                  <a:lnTo>
                    <a:pt x="156" y="150"/>
                  </a:lnTo>
                  <a:lnTo>
                    <a:pt x="156" y="30"/>
                  </a:lnTo>
                  <a:lnTo>
                    <a:pt x="164" y="30"/>
                  </a:lnTo>
                  <a:lnTo>
                    <a:pt x="164" y="210"/>
                  </a:lnTo>
                  <a:close/>
                  <a:moveTo>
                    <a:pt x="30" y="130"/>
                  </a:moveTo>
                  <a:lnTo>
                    <a:pt x="78" y="130"/>
                  </a:lnTo>
                  <a:lnTo>
                    <a:pt x="78" y="118"/>
                  </a:lnTo>
                  <a:lnTo>
                    <a:pt x="30" y="118"/>
                  </a:lnTo>
                  <a:lnTo>
                    <a:pt x="30" y="130"/>
                  </a:lnTo>
                  <a:close/>
                  <a:moveTo>
                    <a:pt x="126" y="90"/>
                  </a:moveTo>
                  <a:lnTo>
                    <a:pt x="30" y="90"/>
                  </a:lnTo>
                  <a:lnTo>
                    <a:pt x="30" y="104"/>
                  </a:lnTo>
                  <a:lnTo>
                    <a:pt x="126" y="104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8601" tIns="34301" rIns="68601" bIns="34301" numCol="1" anchor="t" anchorCtr="0" compatLnSpc="1">
              <a:prstTxWarp prst="textNoShape">
                <a:avLst/>
              </a:prstTxWarp>
            </a:bodyPr>
            <a:lstStyle/>
            <a:p>
              <a:pPr defTabSz="342991" fontAlgn="base">
                <a:spcBef>
                  <a:spcPct val="0"/>
                </a:spcBef>
                <a:spcAft>
                  <a:spcPct val="0"/>
                </a:spcAft>
              </a:pPr>
              <a:endParaRPr lang="en-US" sz="1350" spc="-23" dirty="0">
                <a:solidFill>
                  <a:prstClr val="black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FEDB1-9E4D-4075-A1CA-DD2F1D11263E}"/>
              </a:ext>
            </a:extLst>
          </p:cNvPr>
          <p:cNvSpPr/>
          <p:nvPr/>
        </p:nvSpPr>
        <p:spPr>
          <a:xfrm>
            <a:off x="4385441" y="5494115"/>
            <a:ext cx="4638243" cy="8120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200" b="1" dirty="0">
                <a:solidFill>
                  <a:prstClr val="white"/>
                </a:solidFill>
              </a:rPr>
              <a:t>Recommendation:</a:t>
            </a:r>
          </a:p>
          <a:p>
            <a:pPr lvl="0" algn="ctr"/>
            <a:r>
              <a:rPr lang="en-CA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National implementation</a:t>
            </a:r>
          </a:p>
          <a:p>
            <a:pPr lvl="0"/>
            <a:endParaRPr lang="en-CA" sz="90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E915-54DE-42DF-81C9-6A96210B07F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17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0111" y="208853"/>
            <a:ext cx="8229600" cy="522668"/>
          </a:xfrm>
        </p:spPr>
        <p:txBody>
          <a:bodyPr>
            <a:noAutofit/>
          </a:bodyPr>
          <a:lstStyle/>
          <a:p>
            <a:r>
              <a:rPr lang="fr-CA" b="1" dirty="0">
                <a:solidFill>
                  <a:srgbClr val="0054B7"/>
                </a:solidFill>
              </a:rPr>
              <a:t>Dedicated Staffing Team (DST)</a:t>
            </a:r>
            <a:endParaRPr lang="fr-CA" dirty="0">
              <a:solidFill>
                <a:srgbClr val="0054B7"/>
              </a:solidFill>
            </a:endParaRPr>
          </a:p>
        </p:txBody>
      </p:sp>
      <p:pic>
        <p:nvPicPr>
          <p:cNvPr id="30" name="Pictur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407" y="118144"/>
            <a:ext cx="573415" cy="57341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78305" y="1046459"/>
            <a:ext cx="24752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27308D"/>
                </a:solidFill>
                <a:latin typeface="Montserrat" charset="0"/>
                <a:ea typeface="Montserrat" charset="0"/>
                <a:cs typeface="Montserrat" charset="0"/>
              </a:rPr>
              <a:t>Level of Satisfaction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00045" y="1489300"/>
            <a:ext cx="2167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88584"/>
            <a:r>
              <a:rPr lang="en-C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Manager </a:t>
            </a:r>
            <a:r>
              <a:rPr lang="en-C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(with DST)</a:t>
            </a:r>
          </a:p>
          <a:p>
            <a:pPr algn="r" defTabSz="388584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Baseline</a:t>
            </a:r>
            <a:endParaRPr lang="en-C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84420" y="1531596"/>
            <a:ext cx="8763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58B9"/>
                </a:solidFill>
                <a:latin typeface="Montserrat" charset="0"/>
              </a:rPr>
              <a:t>Increased by </a:t>
            </a:r>
          </a:p>
          <a:p>
            <a:pPr algn="ctr"/>
            <a:r>
              <a:rPr lang="en-US" b="1" dirty="0">
                <a:solidFill>
                  <a:srgbClr val="0058B9"/>
                </a:solidFill>
                <a:latin typeface="Montserrat" charset="0"/>
              </a:rPr>
              <a:t>81% </a:t>
            </a:r>
            <a:endParaRPr lang="en-CA" b="1" dirty="0">
              <a:solidFill>
                <a:srgbClr val="0058B9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58419" y="2121760"/>
            <a:ext cx="2625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88584"/>
            <a:r>
              <a:rPr lang="en-C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Candidate </a:t>
            </a:r>
            <a:r>
              <a:rPr lang="en-C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(with DST)</a:t>
            </a:r>
          </a:p>
          <a:p>
            <a:pPr algn="r" defTabSz="388584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Baseline</a:t>
            </a:r>
            <a:endParaRPr lang="en-C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899660" y="2148816"/>
            <a:ext cx="8763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58B9"/>
                </a:solidFill>
                <a:latin typeface="Montserrat" charset="0"/>
              </a:rPr>
              <a:t>Increased by </a:t>
            </a:r>
          </a:p>
          <a:p>
            <a:pPr algn="ctr"/>
            <a:r>
              <a:rPr lang="en-US" b="1" dirty="0">
                <a:solidFill>
                  <a:srgbClr val="0058B9"/>
                </a:solidFill>
                <a:latin typeface="Montserrat" charset="0"/>
              </a:rPr>
              <a:t>22% </a:t>
            </a:r>
            <a:endParaRPr lang="en-CA" b="1" dirty="0">
              <a:solidFill>
                <a:srgbClr val="0058B9"/>
              </a:solidFill>
            </a:endParaRPr>
          </a:p>
        </p:txBody>
      </p:sp>
      <p:graphicFrame>
        <p:nvGraphicFramePr>
          <p:cNvPr id="102" name="Table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89878"/>
              </p:ext>
            </p:extLst>
          </p:nvPr>
        </p:nvGraphicFramePr>
        <p:xfrm>
          <a:off x="2531210" y="2170261"/>
          <a:ext cx="2359560" cy="49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56">
                  <a:extLst>
                    <a:ext uri="{9D8B030D-6E8A-4147-A177-3AD203B41FA5}">
                      <a16:colId xmlns:a16="http://schemas.microsoft.com/office/drawing/2014/main" val="9792139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58619082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01775834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8900834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237306253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5436077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6073132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024333351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528881538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353413008"/>
                    </a:ext>
                  </a:extLst>
                </a:gridCol>
              </a:tblGrid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04866"/>
                  </a:ext>
                </a:extLst>
              </a:tr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28826"/>
                  </a:ext>
                </a:extLst>
              </a:tr>
            </a:tbl>
          </a:graphicData>
        </a:graphic>
      </p:graphicFrame>
      <p:sp>
        <p:nvSpPr>
          <p:cNvPr id="103" name="Rectangl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6051" y="2174875"/>
            <a:ext cx="115569" cy="2237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/>
          </a:p>
        </p:txBody>
      </p:sp>
      <p:sp>
        <p:nvSpPr>
          <p:cNvPr id="104" name="Rectangle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7926" y="2431415"/>
            <a:ext cx="83819" cy="223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/>
          </a:p>
        </p:txBody>
      </p:sp>
      <p:graphicFrame>
        <p:nvGraphicFramePr>
          <p:cNvPr id="107" name="Table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66182"/>
              </p:ext>
            </p:extLst>
          </p:nvPr>
        </p:nvGraphicFramePr>
        <p:xfrm>
          <a:off x="1125320" y="3774271"/>
          <a:ext cx="2359560" cy="49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56">
                  <a:extLst>
                    <a:ext uri="{9D8B030D-6E8A-4147-A177-3AD203B41FA5}">
                      <a16:colId xmlns:a16="http://schemas.microsoft.com/office/drawing/2014/main" val="9792139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58619082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01775834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8900834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237306253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5436077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6073132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024333351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528881538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353413008"/>
                    </a:ext>
                  </a:extLst>
                </a:gridCol>
              </a:tblGrid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04866"/>
                  </a:ext>
                </a:extLst>
              </a:tr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28826"/>
                  </a:ext>
                </a:extLst>
              </a:tr>
            </a:tbl>
          </a:graphicData>
        </a:graphic>
      </p:graphicFrame>
      <p:sp>
        <p:nvSpPr>
          <p:cNvPr id="108" name="Rectangle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3668" y="3778885"/>
            <a:ext cx="96044" cy="220663"/>
          </a:xfrm>
          <a:prstGeom prst="rect">
            <a:avLst/>
          </a:prstGeom>
          <a:solidFill>
            <a:srgbClr val="015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/>
          </a:p>
        </p:txBody>
      </p:sp>
      <p:sp>
        <p:nvSpPr>
          <p:cNvPr id="109" name="Rectangle 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6880" y="4037648"/>
            <a:ext cx="118270" cy="2205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/>
          </a:p>
        </p:txBody>
      </p:sp>
      <p:graphicFrame>
        <p:nvGraphicFramePr>
          <p:cNvPr id="111" name="Table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81650"/>
              </p:ext>
            </p:extLst>
          </p:nvPr>
        </p:nvGraphicFramePr>
        <p:xfrm>
          <a:off x="1125320" y="4406731"/>
          <a:ext cx="2359560" cy="49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56">
                  <a:extLst>
                    <a:ext uri="{9D8B030D-6E8A-4147-A177-3AD203B41FA5}">
                      <a16:colId xmlns:a16="http://schemas.microsoft.com/office/drawing/2014/main" val="9792139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58619082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01775834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8900834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237306253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5436077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6073132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024333351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528881538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353413008"/>
                    </a:ext>
                  </a:extLst>
                </a:gridCol>
              </a:tblGrid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015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04866"/>
                  </a:ext>
                </a:extLst>
              </a:tr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28826"/>
                  </a:ext>
                </a:extLst>
              </a:tr>
            </a:tbl>
          </a:graphicData>
        </a:graphic>
      </p:graphicFrame>
      <p:sp>
        <p:nvSpPr>
          <p:cNvPr id="113" name="Rectangle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1694" y="4671060"/>
            <a:ext cx="188912" cy="2190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/>
          </a:p>
        </p:txBody>
      </p:sp>
      <p:sp>
        <p:nvSpPr>
          <p:cNvPr id="114" name="Rectangle 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6088" y="2987040"/>
            <a:ext cx="3334407" cy="55836"/>
          </a:xfrm>
          <a:prstGeom prst="rect">
            <a:avLst/>
          </a:prstGeom>
          <a:solidFill>
            <a:srgbClr val="282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B471E8-746F-483F-84F3-1225FA912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2959" y="869156"/>
            <a:ext cx="413231" cy="2561377"/>
          </a:xfrm>
          <a:prstGeom prst="rect">
            <a:avLst/>
          </a:prstGeom>
          <a:solidFill>
            <a:srgbClr val="B4E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282F8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9959" y="869950"/>
            <a:ext cx="3094042" cy="4233114"/>
          </a:xfrm>
          <a:prstGeom prst="rect">
            <a:avLst/>
          </a:prstGeom>
          <a:solidFill>
            <a:srgbClr val="005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8" name="Tabl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51556"/>
              </p:ext>
            </p:extLst>
          </p:nvPr>
        </p:nvGraphicFramePr>
        <p:xfrm>
          <a:off x="2531210" y="1537801"/>
          <a:ext cx="2359560" cy="49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56">
                  <a:extLst>
                    <a:ext uri="{9D8B030D-6E8A-4147-A177-3AD203B41FA5}">
                      <a16:colId xmlns:a16="http://schemas.microsoft.com/office/drawing/2014/main" val="9792139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58619082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01775834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8900834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237306253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1543607772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607313264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024333351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2528881538"/>
                    </a:ext>
                  </a:extLst>
                </a:gridCol>
                <a:gridCol w="235956">
                  <a:extLst>
                    <a:ext uri="{9D8B030D-6E8A-4147-A177-3AD203B41FA5}">
                      <a16:colId xmlns:a16="http://schemas.microsoft.com/office/drawing/2014/main" val="3353413008"/>
                    </a:ext>
                  </a:extLst>
                </a:gridCol>
              </a:tblGrid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04866"/>
                  </a:ext>
                </a:extLst>
              </a:tr>
              <a:tr h="245025"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800" dirty="0"/>
                    </a:p>
                  </a:txBody>
                  <a:tcPr marL="51816" marR="51816" marT="25908" marB="25908">
                    <a:solidFill>
                      <a:srgbClr val="B1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28826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937461" y="3304414"/>
            <a:ext cx="24752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27308D"/>
                </a:solidFill>
                <a:latin typeface="Montserrat" charset="0"/>
                <a:ea typeface="Montserrat" charset="0"/>
                <a:cs typeface="Montserrat" charset="0"/>
              </a:rPr>
              <a:t>Administrative Burden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464555" y="3707990"/>
            <a:ext cx="2655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8584"/>
            <a:r>
              <a:rPr lang="en-C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Board members </a:t>
            </a:r>
            <a:r>
              <a:rPr lang="en-C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(with DST)</a:t>
            </a:r>
          </a:p>
          <a:p>
            <a:pPr defTabSz="388584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Baseline</a:t>
            </a:r>
            <a:endParaRPr lang="en-C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43840" y="3771876"/>
            <a:ext cx="93726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58B9"/>
                </a:solidFill>
                <a:latin typeface="Montserrat" charset="0"/>
              </a:rPr>
              <a:t>Decreased by </a:t>
            </a:r>
          </a:p>
          <a:p>
            <a:pPr algn="ctr"/>
            <a:r>
              <a:rPr lang="en-US" b="1" dirty="0">
                <a:solidFill>
                  <a:srgbClr val="0058B9"/>
                </a:solidFill>
                <a:latin typeface="Montserrat" charset="0"/>
              </a:rPr>
              <a:t>55% </a:t>
            </a:r>
            <a:endParaRPr lang="en-CA" b="1" dirty="0">
              <a:solidFill>
                <a:srgbClr val="0058B9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453129" y="4340450"/>
            <a:ext cx="2178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8584"/>
            <a:r>
              <a:rPr lang="en-C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Candidate </a:t>
            </a:r>
            <a:r>
              <a:rPr lang="en-C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(with DST)</a:t>
            </a:r>
          </a:p>
          <a:p>
            <a:pPr defTabSz="388584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Baseline</a:t>
            </a:r>
            <a:endParaRPr lang="en-C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43840" y="4396716"/>
            <a:ext cx="9144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58B9"/>
                </a:solidFill>
                <a:latin typeface="Montserrat" charset="0"/>
              </a:rPr>
              <a:t>Decreased by </a:t>
            </a:r>
          </a:p>
          <a:p>
            <a:pPr algn="ctr"/>
            <a:r>
              <a:rPr lang="en-US" b="1" dirty="0">
                <a:solidFill>
                  <a:srgbClr val="0058B9"/>
                </a:solidFill>
                <a:latin typeface="Montserrat" charset="0"/>
              </a:rPr>
              <a:t>15% </a:t>
            </a:r>
            <a:endParaRPr lang="en-CA" b="1" dirty="0">
              <a:solidFill>
                <a:srgbClr val="0058B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5293" y="1123950"/>
            <a:ext cx="3058707" cy="35204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5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What we achieved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117475" indent="-117475" algn="ctr"/>
            <a:r>
              <a:rPr lang="en-CA" sz="1400" b="1" dirty="0">
                <a:solidFill>
                  <a:schemeClr val="bg1"/>
                </a:solidFill>
              </a:rPr>
              <a:t>29 staffing processes </a:t>
            </a:r>
            <a:r>
              <a:rPr lang="en-CA" sz="1400" dirty="0">
                <a:solidFill>
                  <a:schemeClr val="bg1"/>
                </a:solidFill>
              </a:rPr>
              <a:t>- </a:t>
            </a:r>
            <a:r>
              <a:rPr lang="en-CA" sz="1400" b="1" dirty="0">
                <a:solidFill>
                  <a:schemeClr val="bg1"/>
                </a:solidFill>
              </a:rPr>
              <a:t>19 pools created</a:t>
            </a:r>
          </a:p>
          <a:p>
            <a:pPr marL="117475" indent="-117475" algn="ctr">
              <a:buNone/>
            </a:pPr>
            <a:endParaRPr lang="fr-CA" sz="1400" b="1" dirty="0">
              <a:solidFill>
                <a:schemeClr val="bg1"/>
              </a:solidFill>
            </a:endParaRPr>
          </a:p>
          <a:p>
            <a:pPr marL="117475" indent="-117475" algn="ctr"/>
            <a:r>
              <a:rPr lang="en-CA" sz="1400" dirty="0">
                <a:solidFill>
                  <a:schemeClr val="bg1"/>
                </a:solidFill>
              </a:rPr>
              <a:t>Time to create a pool: </a:t>
            </a:r>
            <a:br>
              <a:rPr lang="en-CA" sz="1400" dirty="0">
                <a:solidFill>
                  <a:schemeClr val="bg1"/>
                </a:solidFill>
              </a:rPr>
            </a:br>
            <a:r>
              <a:rPr lang="en-CA" sz="1400" dirty="0">
                <a:solidFill>
                  <a:schemeClr val="bg1"/>
                </a:solidFill>
              </a:rPr>
              <a:t>82 days (baseline 148 days) </a:t>
            </a:r>
            <a:br>
              <a:rPr lang="en-CA" sz="1400" dirty="0">
                <a:solidFill>
                  <a:schemeClr val="bg1"/>
                </a:solidFill>
              </a:rPr>
            </a:br>
            <a:r>
              <a:rPr lang="en-CA" sz="1400" b="1" dirty="0">
                <a:solidFill>
                  <a:schemeClr val="bg1"/>
                </a:solidFill>
              </a:rPr>
              <a:t>45% reduction</a:t>
            </a:r>
            <a:endParaRPr lang="en-CA" sz="1400" dirty="0">
              <a:solidFill>
                <a:schemeClr val="bg1"/>
              </a:solidFill>
            </a:endParaRPr>
          </a:p>
          <a:p>
            <a:pPr marL="117475" indent="-117475" algn="ctr">
              <a:buNone/>
            </a:pPr>
            <a:endParaRPr lang="fr-CA" sz="1400" dirty="0">
              <a:solidFill>
                <a:schemeClr val="bg1"/>
              </a:solidFill>
            </a:endParaRPr>
          </a:p>
          <a:p>
            <a:pPr marL="117475" indent="-117475" algn="ctr"/>
            <a:r>
              <a:rPr lang="en-CA" sz="1400" dirty="0">
                <a:solidFill>
                  <a:schemeClr val="bg1"/>
                </a:solidFill>
              </a:rPr>
              <a:t>Time to first appointment: </a:t>
            </a:r>
            <a:br>
              <a:rPr lang="en-CA" sz="1400" dirty="0">
                <a:solidFill>
                  <a:schemeClr val="bg1"/>
                </a:solidFill>
              </a:rPr>
            </a:br>
            <a:r>
              <a:rPr lang="en-CA" sz="1400" dirty="0">
                <a:solidFill>
                  <a:schemeClr val="bg1"/>
                </a:solidFill>
              </a:rPr>
              <a:t>100 days (baseline 199 </a:t>
            </a:r>
            <a:r>
              <a:rPr lang="fr-CA" sz="1400" dirty="0" err="1">
                <a:solidFill>
                  <a:schemeClr val="bg1"/>
                </a:solidFill>
              </a:rPr>
              <a:t>days</a:t>
            </a:r>
            <a:r>
              <a:rPr lang="fr-CA" sz="1400" dirty="0">
                <a:solidFill>
                  <a:schemeClr val="bg1"/>
                </a:solidFill>
              </a:rPr>
              <a:t>)</a:t>
            </a:r>
            <a:r>
              <a:rPr lang="en-CA" sz="1400" b="1" dirty="0">
                <a:solidFill>
                  <a:schemeClr val="bg1"/>
                </a:solidFill>
              </a:rPr>
              <a:t> </a:t>
            </a:r>
            <a:br>
              <a:rPr lang="en-CA" sz="1400" b="1" dirty="0">
                <a:solidFill>
                  <a:schemeClr val="bg1"/>
                </a:solidFill>
              </a:rPr>
            </a:br>
            <a:r>
              <a:rPr lang="en-CA" sz="1400" b="1" dirty="0">
                <a:solidFill>
                  <a:schemeClr val="bg1"/>
                </a:solidFill>
              </a:rPr>
              <a:t>50% reduction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658" y="5587236"/>
            <a:ext cx="9017464" cy="60977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Recommendation: </a:t>
            </a:r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implementation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0181" y="1698505"/>
            <a:ext cx="573415" cy="57341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35574" y="63068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8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4334" y="724456"/>
            <a:ext cx="8229600" cy="452020"/>
          </a:xfrm>
        </p:spPr>
        <p:txBody>
          <a:bodyPr>
            <a:normAutofit fontScale="90000"/>
          </a:bodyPr>
          <a:lstStyle/>
          <a:p>
            <a:r>
              <a:rPr lang="fr-CA" sz="4000" b="1" dirty="0" err="1">
                <a:solidFill>
                  <a:srgbClr val="0054B7"/>
                </a:solidFill>
              </a:rPr>
              <a:t>Preferred</a:t>
            </a:r>
            <a:r>
              <a:rPr lang="fr-CA" sz="4000" b="1" dirty="0">
                <a:solidFill>
                  <a:srgbClr val="0054B7"/>
                </a:solidFill>
              </a:rPr>
              <a:t> </a:t>
            </a:r>
            <a:r>
              <a:rPr lang="fr-CA" sz="4000" b="1" dirty="0" err="1">
                <a:solidFill>
                  <a:srgbClr val="0054B7"/>
                </a:solidFill>
              </a:rPr>
              <a:t>Status</a:t>
            </a:r>
            <a:r>
              <a:rPr lang="fr-CA" sz="4000" b="1" dirty="0">
                <a:solidFill>
                  <a:srgbClr val="0054B7"/>
                </a:solidFill>
              </a:rPr>
              <a:t> Coordinator</a:t>
            </a:r>
            <a:br>
              <a:rPr lang="fr-CA" dirty="0"/>
            </a:br>
            <a:endParaRPr lang="fr-CA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00902"/>
            <a:ext cx="9144000" cy="619848"/>
          </a:xfrm>
          <a:prstGeom prst="rect">
            <a:avLst/>
          </a:prstGeom>
          <a:solidFill>
            <a:srgbClr val="005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668" y="118081"/>
            <a:ext cx="573415" cy="573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338" y="769132"/>
            <a:ext cx="485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What we achieved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308" y="1563428"/>
            <a:ext cx="4642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>
                <a:solidFill>
                  <a:srgbClr val="282F88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Managers’ level of satisfation with the PSC</a:t>
            </a:r>
            <a:endParaRPr lang="en-CA" sz="900" dirty="0">
              <a:solidFill>
                <a:srgbClr val="282F88"/>
              </a:solidFill>
            </a:endParaRPr>
          </a:p>
        </p:txBody>
      </p:sp>
      <p:pic>
        <p:nvPicPr>
          <p:cNvPr id="48" name="Picture 47" descr="Placeholder&#10;&#10;Placeholder&#10;&#10;Communications with the PS Coordinator - 9.1&#10;&#10;Advice and guidance provided by the PS Coordinator - 8.7&#10;&#10;Overall satisfaction - 8.5&#10;&#10;Administrative burden - 3.7" title="Placehold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127"/>
            <a:ext cx="4759960" cy="2214245"/>
          </a:xfrm>
          <a:prstGeom prst="rect">
            <a:avLst/>
          </a:prstGeom>
        </p:spPr>
      </p:pic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5592478" y="1871605"/>
            <a:ext cx="3162042" cy="2372392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CA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PS Coordinator supported a total of</a:t>
            </a:r>
            <a:r>
              <a:rPr lang="en-CA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dirty="0">
                <a:solidFill>
                  <a:srgbClr val="0082C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temporary</a:t>
            </a:r>
            <a:r>
              <a:rPr lang="en-CA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sz="1400" b="1" dirty="0">
                <a:solidFill>
                  <a:srgbClr val="0082C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permanent</a:t>
            </a:r>
            <a:r>
              <a:rPr lang="en-CA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appointments (compared to 13 placements </a:t>
            </a:r>
            <a:b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pre-experiment)</a:t>
            </a:r>
            <a:r>
              <a:rPr lang="en-CA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satisfaction was rated highly at </a:t>
            </a:r>
            <a:r>
              <a:rPr lang="en-CA" sz="1400" b="1" dirty="0">
                <a:solidFill>
                  <a:srgbClr val="0082C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8.0 out of 10</a:t>
            </a:r>
            <a:r>
              <a:rPr lang="en-CA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" name="Pictur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02" y="1386612"/>
            <a:ext cx="863779" cy="835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201683" y="4997841"/>
            <a:ext cx="6066456" cy="67028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000" b="1" dirty="0"/>
              <a:t>Recommendation:</a:t>
            </a:r>
          </a:p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implementation</a:t>
            </a:r>
            <a:endParaRPr lang="en-CA" sz="200" dirty="0"/>
          </a:p>
        </p:txBody>
      </p:sp>
      <p:pic>
        <p:nvPicPr>
          <p:cNvPr id="16" name="Image 4" descr="Initiatives like the Preffered Status Coordinator experiment are helping to simplify staffing by making connections, removing barriers, and putting people first. - Trevor Clau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622" y="4598090"/>
            <a:ext cx="5124695" cy="131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06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3106</TotalTime>
  <Words>875</Words>
  <Application>Microsoft Office PowerPoint</Application>
  <PresentationFormat>On-screen Show (4:3)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Century Gothic</vt:lpstr>
      <vt:lpstr>Gill Sans Light</vt:lpstr>
      <vt:lpstr>Microsoft Sans Serif</vt:lpstr>
      <vt:lpstr>Montserrat</vt:lpstr>
      <vt:lpstr>Poppins</vt:lpstr>
      <vt:lpstr>Times New Roman</vt:lpstr>
      <vt:lpstr>1_Office Theme</vt:lpstr>
      <vt:lpstr>2_Office Theme</vt:lpstr>
      <vt:lpstr>Staffing Redesign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Dedicated Staffing Team (DST)</vt:lpstr>
      <vt:lpstr>Preferred Status Coordinator </vt:lpstr>
      <vt:lpstr>Talent Acquisition Team </vt:lpstr>
      <vt:lpstr>PowerPoint Presentation</vt:lpstr>
      <vt:lpstr>PowerPoint Presentation</vt:lpstr>
      <vt:lpstr>PowerPoint Presentation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Staffing Redesign Project</dc:title>
  <dc:creator>Wong, Janice</dc:creator>
  <cp:keywords>SecurityClassificationLevel - UNCLASSIFIED, Creator - Wong, Janice, EventDateandTime - 2022-02-07 at 2:32:58 PM, EventDateandTime - 2022-02-07 at 2:33:46 PM, EventDateandTime - 2022-02-07 at 3:37:04 PM, EventDateandTime - 2022-02-07 at 3:53:27 PM, EventDateandTime - 2022-02-07 at 3:57:28 PM, EventDateandTime - 2022-02-07 at 4:35:26 PM, EventDateandTime - 2022-02-07 at 4:44:33 PM, EventDateandTime - 2022-02-07 at 4:58:04 PM, EventDateandTime - 2022-02-07 at 5:00:57 PM, EventDateandTime - 2022-02-07 at 5:02:59 PM, EventDateandTime - 2022-02-07 at 5:16:45 PM, EventDateandTime - 2022-02-07 at 5:27:51 PM, EventDateandTime - 2022-02-07 at 5:28:13 PM, EventDateandTime - 2022-02-07 at 6:21:36 PM, EventDateandTime - 2022-02-07 at 6:29:04 PM, EventDateandTime - 2022-02-07 at 6:34:48 PM, EventDateandTime - 2022-02-07 at 6:37:49 PM, EventDateandTime - 2022-02-07 at 6:38:43 PM, EventDateandTime - 2022-02-07 at 6:39:40 PM, EventDateandTime - 2022-02-07 at 6:42:11 PM, EventDateandTime - 2022-02-07 at 6:45:13 PM, EventDateandTime - 2022-02-07 at 6:48:46 PM, EventDateandTime - 2022-02-07 at 6:51:48 PM, EventDateandTime - 2022-02-07 at 6:59:26 PM, EventDateandTime - 2022-02-07 at 7:00:06 PM, EventDateandTime - 2022-02-07 at 7:11:08 PM, EventDateandTime - 2022-02-07 at 7:40:23 PM, EventDateandTime - 2022-02-07 at 7:42:42 PM, EventDateandTime - 2022-02-07 at 7:47:06 PM, EventDateandTime - 2022-02-07 at 8:06:34 PM, EventDateandTime - 2022-02-07 at 8:09:40 PM, EventDateandTime - 2022-02-07 at 8:33:43 PM, EventDateandTime - 2022-02-07 at 8:35:56 PM, EventDateandTime - 2022-02-07 at 8:54:11 PM, EventDateandTime - 2022-02-07 at 9:13:40 PM, EventDateandTime - 2022-02-07 at 9:24:48 PM, EventDateandTime - 2022-02-07 at 9:28:45 PM, EventDateandTime - 2022-02-07 at 9:30:22 PM, EventDateandTime - 2022-02-07 at 9:31:17 PM, EventDateandTime - 2022-02-07 at 9:33:43 PM, EventDateandTime - 2022-02-07 at 9:34:24 PM, EventDateandTime - 2022-02-07 at 9:34:59 PM, EventDateandTime - 2022-02-07 at 9:44:49 PM, EventDateandTime - 2022-02-07 at 9:59:06 PM, EventDateandTime - 2022-02-07 at 10:12:46 PM, EventDateandTime - 2022-02-07 at 10:13:49 PM, EventDateandTime - 2022-02-07 at 10:15:31 PM, EventDateandTime - 2022-02-07 at 10:16:33 PM, EventDateandTime - 2022-02-07 at 10:17:20 PM, EventDateandTime - 2022-02-07 at 10:21:36 PM, EventDateandTime - 2022-02-07 at 10:29:13 PM, Niveau de classification de la sécurité - NON CLASSIFIÉ, Auteur - Pronovost, Julie, Date et heure de l’événement - 2022-02-08 à 09:26:01, Creator - Tam, Tracy, EventDateandTime - 2022-02-08 at 09:43:29 AM, EventDateandTime - 2022-02-08 at 09:46:29 AM, EventDateandTime - 2022-02-08 at 09:56:34 AM, EventDateandTime - 2022-02-08 at 10:07:37 AM, Date et heure de l’événement - 2022-02-08 à 11:36:40, EventDateandTime - 2022-02-08 at 11:39:31 AM, EventDateandTime - 2022-02-08 at 11:40:14 AM, EventDateandTime - 2022-02-08 at 11:47:58 AM, EventDateandTime - 2022-02-08 at 11:55:27 AM, EventDateandTime - 2022-02-08 at 12:04:47 PM, EventDateandTime - 2022-02-08 at 11:29:07 AM, EventDateandTime - 2022-02-08 at 11:37:34 AM, EventDateandTime - 2022-02-08 at 11:47:22 AM, EventDateandTime - 2022-02-08 at 11:51:47 AM, EventDateandTime - 2022-02-08 at 11:53:17 AM, EventDateandTime - 2022-02-08 at 11:54:36 AM, EventDateandTime - 2022-02-08 at 02:09:11 PM, EventDateandTime - 2022-02-08 at 02:23:09 PM, EventDateandTime - 2022-02-08 at 02:25:07 PM, EventDateandTime - 2022-02-08 at 02:25:31 PM, Date et heure de l’événement - 2022-02-08 à 14:33:13, Date et heure de l’événement - 2022-02-08 à 14:34:37, Date et heure de l’événement - 2022-02-08 à 14:44:55, EventDateandTime - 2022-02-08 at 03:26:50 PM, EventDateandTime - 2022-02-08 at 03:27:42 PM, EventDateandTime - 2022-02-08 at 03:29:33 PM, EventDateandTime - 2022-02-08 at 04:02:20 PM, EventDateandTime - 2022-02-08 at 04:05:07 PM, EventDateandTime - 2022-02-08 at 3:30:14 PM, EventDateandTime - 2022-02-08 at 3:42:22 PM, EventDateandTime - 2022-02-08 at 3:45:13 PM, EventDateandTime - 2022-02-08 at 3:46:05 PM, EventDateandTime - 2022-02-08 at 04:49:57 PM, Date et heure de l’événement - 2022-02-09 à 16:23:53, Date et heure de l’événement - 2022-02-09 à 16:32:03, Date et heure de l’événement - 2022-02-09 à 16:32:15, Creator - Lemieux, David, EventDateandTime - 2022-02-09 at 05:54:26 PM, Date et heure de l’événement - 2022-02-10 à 10:23:31, Date et heure de l’événement - 2022-02-10 à 11:41:32, Date et heure de l’événement - 2022-02-10 à 13:00:51, Date et heure de l’événement - 2022-02-10 à 13:03:24, Date et heure de l’événement - 2022-02-10 à 21:17:56, Date et heure de l’événement - 2022-02-10 à 21:34:43, Date et heure de l’événement - 2022-02-10 à 21:35:50, Date et heure de l’événement - 2022-02-21 à 16:27:59, Date et heure de l’événement - 2022-02-21 à 16:29:39, Date et heure de l’événement - 2022-02-22 à 13:32:10, Date et heure de l’événement - 2022-04-08 à 14:17:07, Date et heure de l’événement - 2022-04-08 à 14:19:08, Date et heure de l’événement - 2022-04-08 à 14:52:37, Date et heure de l’événement - 2022-04-08 à 16:01:51, Date et heure de l’événement - 2022-04-08 à 16:08:40, Date et heure de l’événement - 2022-04-08 à 16:11:08, Creator - Chassé, Marie-Dominique, EventDateandTime - 2022-04-19 at 09:37:44 AM, Date et heure de l’événement - 2022-04-20 à 08:37:22, Date et heure de l’événement - 2022-04-20 à 08:42:36, Date et heure de l’événement - 2022-04-20 à 13:23:34</cp:keywords>
  <cp:lastModifiedBy>Arsenault, Ryan RJ [NC]</cp:lastModifiedBy>
  <cp:revision>171</cp:revision>
  <dcterms:created xsi:type="dcterms:W3CDTF">2022-02-07T20:19:11Z</dcterms:created>
  <dcterms:modified xsi:type="dcterms:W3CDTF">2022-04-27T11:24:49Z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811b37f2-c32d-4491-bffa-df3fb68c1cca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NO</vt:lpwstr>
  </property>
</Properties>
</file>