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Montserrat" charset="1" panose="00000500000000000000"/>
      <p:regular r:id="rId32"/>
    </p:embeddedFont>
    <p:embeddedFont>
      <p:font typeface="Montserrat Bold" charset="1" panose="00000800000000000000"/>
      <p:regular r:id="rId33"/>
    </p:embeddedFont>
    <p:embeddedFont>
      <p:font typeface="Arial MT Pro" charset="1" panose="020B0502020202020204"/>
      <p:regular r:id="rId35"/>
    </p:embeddedFont>
    <p:embeddedFont>
      <p:font typeface="Montserrat Medium" charset="1" panose="00000600000000000000"/>
      <p:regular r:id="rId41"/>
    </p:embeddedFont>
    <p:embeddedFont>
      <p:font typeface="Arimo" charset="1" panose="020B0604020202020204"/>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fonts/font32.fntdata" Type="http://schemas.openxmlformats.org/officeDocument/2006/relationships/font"/><Relationship Id="rId33" Target="fonts/font33.fntdata" Type="http://schemas.openxmlformats.org/officeDocument/2006/relationships/font"/><Relationship Id="rId34" Target="notesSlides/notesSlide2.xml" Type="http://schemas.openxmlformats.org/officeDocument/2006/relationships/notesSlide"/><Relationship Id="rId35" Target="fonts/font35.fntdata" Type="http://schemas.openxmlformats.org/officeDocument/2006/relationships/font"/><Relationship Id="rId36" Target="notesSlides/notesSlide3.xml" Type="http://schemas.openxmlformats.org/officeDocument/2006/relationships/notesSlide"/><Relationship Id="rId37" Target="notesSlides/notesSlide4.xml" Type="http://schemas.openxmlformats.org/officeDocument/2006/relationships/notesSlide"/><Relationship Id="rId38" Target="notesSlides/notesSlide5.xml" Type="http://schemas.openxmlformats.org/officeDocument/2006/relationships/notesSlide"/><Relationship Id="rId39" Target="notesSlides/notesSlide6.xml" Type="http://schemas.openxmlformats.org/officeDocument/2006/relationships/notesSlide"/><Relationship Id="rId4" Target="theme/theme1.xml" Type="http://schemas.openxmlformats.org/officeDocument/2006/relationships/theme"/><Relationship Id="rId40" Target="notesSlides/notesSlide7.xml" Type="http://schemas.openxmlformats.org/officeDocument/2006/relationships/notesSlide"/><Relationship Id="rId41" Target="fonts/font41.fntdata" Type="http://schemas.openxmlformats.org/officeDocument/2006/relationships/font"/><Relationship Id="rId42" Target="notesSlides/notesSlide8.xml" Type="http://schemas.openxmlformats.org/officeDocument/2006/relationships/notesSlide"/><Relationship Id="rId43" Target="notesSlides/notesSlide9.xml" Type="http://schemas.openxmlformats.org/officeDocument/2006/relationships/notesSlide"/><Relationship Id="rId44" Target="notesSlides/notesSlide10.xml" Type="http://schemas.openxmlformats.org/officeDocument/2006/relationships/notesSlide"/><Relationship Id="rId45" Target="notesSlides/notesSlide11.xml" Type="http://schemas.openxmlformats.org/officeDocument/2006/relationships/notesSlide"/><Relationship Id="rId46" Target="notesSlides/notesSlide12.xml" Type="http://schemas.openxmlformats.org/officeDocument/2006/relationships/notesSlide"/><Relationship Id="rId47" Target="notesSlides/notesSlide13.xml" Type="http://schemas.openxmlformats.org/officeDocument/2006/relationships/notesSlide"/><Relationship Id="rId48" Target="notesSlides/notesSlide14.xml" Type="http://schemas.openxmlformats.org/officeDocument/2006/relationships/notesSlide"/><Relationship Id="rId49" Target="notesSlides/notesSlide15.xml" Type="http://schemas.openxmlformats.org/officeDocument/2006/relationships/notesSlide"/><Relationship Id="rId5" Target="tableStyles.xml" Type="http://schemas.openxmlformats.org/officeDocument/2006/relationships/tableStyles"/><Relationship Id="rId50" Target="notesSlides/notesSlide16.xml" Type="http://schemas.openxmlformats.org/officeDocument/2006/relationships/notesSlide"/><Relationship Id="rId51" Target="notesSlides/notesSlide17.xml" Type="http://schemas.openxmlformats.org/officeDocument/2006/relationships/notesSlide"/><Relationship Id="rId52" Target="notesSlides/notesSlide18.xml" Type="http://schemas.openxmlformats.org/officeDocument/2006/relationships/notesSlide"/><Relationship Id="rId53" Target="notesSlides/notesSlide19.xml" Type="http://schemas.openxmlformats.org/officeDocument/2006/relationships/notesSlide"/><Relationship Id="rId54" Target="notesSlides/notesSlide20.xml" Type="http://schemas.openxmlformats.org/officeDocument/2006/relationships/notesSlide"/><Relationship Id="rId55" Target="fonts/font55.fntdata" Type="http://schemas.openxmlformats.org/officeDocument/2006/relationships/font"/><Relationship Id="rId56" Target="notesSlides/notesSlide21.xml" Type="http://schemas.openxmlformats.org/officeDocument/2006/relationships/notesSlide"/><Relationship Id="rId57" Target="notesSlides/notesSlide22.xml" Type="http://schemas.openxmlformats.org/officeDocument/2006/relationships/notesSlide"/><Relationship Id="rId58" Target="notesSlides/notesSlide23.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Welcome everyone to our last Circle session on Self-Compassion and Neuroplasticity.</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that we're warmed up, let's go around the Circle and have each of us share our One Action update from week #4: Diversity, Equity, Inclusion, and Accessibility: A Non-Performative Approach. Your One Action is a concrete commitment you made during your previous Circle session. </a:t>
            </a:r>
          </a:p>
          <a:p>
            <a:r>
              <a:rPr lang="en-US"/>
              <a:t>(1 minute or less per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Purpose:</a:t>
            </a:r>
          </a:p>
          <a:p>
            <a:r>
              <a:rPr lang="en-US"/>
              <a:t>This activity invites participants to reflect on what confidence means to them—beyond external expectations—and consider how they can lead with greater authenticity. By identifying a personal truth and exploring how to live in alignment with it, participants strengthen their self-awareness and leadership presence.</a:t>
            </a:r>
          </a:p>
          <a:p>
            <a:r>
              <a:rPr lang="en-US"/>
              <a:t/>
            </a:r>
          </a:p>
          <a:p>
            <a:r>
              <a:rPr lang="en-US"/>
              <a:t>Step 1 – Individual Reflection </a:t>
            </a:r>
          </a:p>
          <a:p>
            <a:r>
              <a:rPr lang="en-US"/>
              <a:t/>
            </a:r>
          </a:p>
          <a:p>
            <a:r>
              <a:rPr lang="en-US"/>
              <a:t>Each participant will reflect on the following prompts. </a:t>
            </a:r>
          </a:p>
          <a:p>
            <a:r>
              <a:rPr lang="en-US"/>
              <a:t>They may write brief notes or consider their responses silently:</a:t>
            </a:r>
          </a:p>
          <a:p>
            <a:r>
              <a:rPr lang="en-US"/>
              <a:t>What is one truth you've come to recognize about yourself?</a:t>
            </a:r>
          </a:p>
          <a:p>
            <a:r>
              <a:rPr lang="en-US"/>
              <a:t>What gives me a sense of belonging in my work or community?</a:t>
            </a:r>
          </a:p>
          <a:p>
            <a:r>
              <a:rPr lang="en-US"/>
              <a:t>How do I define confidence in my own words?</a:t>
            </a:r>
          </a:p>
          <a:p>
            <a:r>
              <a:rPr lang="en-US"/>
              <a:t>One intentional way I can create space for my voice—my ideas, values, and perspective—and ensure it is expressed with clarity and confidence in my work or leadership is…</a:t>
            </a:r>
          </a:p>
          <a:p>
            <a:r>
              <a:rPr lang="en-US"/>
              <a:t/>
            </a:r>
          </a:p>
          <a:p>
            <a:r>
              <a:rPr lang="en-US"/>
              <a:t>Step 2 – Small Group Discussion </a:t>
            </a:r>
          </a:p>
          <a:p>
            <a:r>
              <a:rPr lang="en-US"/>
              <a:t/>
            </a:r>
          </a:p>
          <a:p>
            <a:r>
              <a:rPr lang="en-US"/>
              <a:t>Invite participants to share any insights they are comfortable discussing. </a:t>
            </a:r>
          </a:p>
          <a:p>
            <a:r>
              <a:rPr lang="en-US"/>
              <a:t>Suggested guiding questions:</a:t>
            </a:r>
          </a:p>
          <a:p>
            <a:r>
              <a:rPr lang="en-US"/>
              <a:t>Which reflection prompt resonated most with you, and why?</a:t>
            </a:r>
          </a:p>
          <a:p>
            <a:r>
              <a:rPr lang="en-US"/>
              <a:t>What does it mean to lead with authenticity in your role?</a:t>
            </a:r>
          </a:p>
          <a:p>
            <a:r>
              <a:rPr lang="en-US"/>
              <a:t>How do you intend to integrate your personal truth and voice into the way you lead each 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the next activity, take a 5 minute mind &amp; body break. Grab some water, use the washroom, stretch—whatever you need!  </a:t>
            </a:r>
          </a:p>
          <a:p>
            <a:r>
              <a:rPr lang="en-US"/>
              <a:t/>
            </a:r>
          </a:p>
          <a:p>
            <a:r>
              <a:rPr lang="en-US"/>
              <a:t>We'll be back together in 5 mins.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Welcome back!</a:t>
            </a:r>
          </a:p>
          <a:p>
            <a:r>
              <a:rPr lang="en-US"/>
              <a:t>Celebrating achievements, no matter how small, plays a huge role in leadership. We acknowledge everyone is a leader at all levels. When we take a leader perspective and create the time to recognize and celebrate accomplishments, it helps to create a positive environment and strengthens resilience in the team. </a:t>
            </a:r>
          </a:p>
          <a:p>
            <a:r>
              <a:rPr lang="en-US"/>
              <a:t/>
            </a:r>
          </a:p>
          <a:p>
            <a:r>
              <a:rPr lang="en-US"/>
              <a:t>Everyone at all levels can harness the power of celebration to foster a positive and resilient work environment. For instance, team members can acknowledge each other’s achievements in regular meetings, share a round of applause, or highlight successes during team huddles. </a:t>
            </a:r>
          </a:p>
          <a:p>
            <a:r>
              <a:rPr lang="en-US"/>
              <a:t/>
            </a:r>
          </a:p>
          <a:p>
            <a:r>
              <a:rPr lang="en-US"/>
              <a:t>Not only does it acknowledge the hard work and effort of individuals, but it also triggers neuroplasticity—the brain’s ability to adapt and change. This means that when we celebrate, we’re encouraging our brains to reinforce positive patterns and outlooks, helping us to bounce back from setbacks more effectively. </a:t>
            </a:r>
          </a:p>
          <a:p>
            <a:r>
              <a:rPr lang="en-US"/>
              <a:t/>
            </a:r>
          </a:p>
          <a:p>
            <a:r>
              <a:rPr lang="en-US"/>
              <a:t>It’s like nurturing a garden where each bloom represents not just a success but a fertile ground for new growth and potential.</a:t>
            </a:r>
          </a:p>
          <a:p>
            <a:r>
              <a:rPr lang="en-US"/>
              <a:t/>
            </a:r>
          </a:p>
          <a:p>
            <a:r>
              <a:rPr lang="en-US"/>
              <a:t>A simple ‘thank you’ or a small, informal gathering to celebrate milestones can go a long way in strengthening team bonds and encouraging a growth mindset. By fostering a culture where recognition and celebration are part of the daily routine, everyone contributes to building a positive perspective and enhancing resilience in the workplace.</a:t>
            </a:r>
          </a:p>
          <a:p>
            <a:r>
              <a:rPr lang="en-US"/>
              <a:t/>
            </a:r>
          </a:p>
          <a:p>
            <a:r>
              <a:rPr lang="en-US"/>
              <a:t>Instructions: This is an opportunity for the Circle to practice giving and receiving compliments and celebrating wins. In this exercise, you will celebrate and compliment each other.</a:t>
            </a:r>
          </a:p>
          <a:p>
            <a:r>
              <a:rPr lang="en-US"/>
              <a:t/>
            </a:r>
          </a:p>
          <a:p>
            <a:r>
              <a:rPr lang="en-US"/>
              <a:t>Begin by writing down something you like or admire about every other person in your Circle. Then, go around the Circle and have everyone compliment a specific person, one by one, until everyone has gotten compliments from everyone else.</a:t>
            </a:r>
          </a:p>
          <a:p>
            <a:r>
              <a:rPr lang="en-US"/>
              <a:t>(5 minutes writing &amp; 10 minute discussion)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 conclude our journey through the LLMC program, our objective is to celebrate the growth and insights we’ve gained while fostering an inclusive and psychologically safer workplace. By recognizing and appreciating these learnings, we strengthen individual capabilities and reinforce a culture of inclusion, sponsorship, and negotiation. By embracing inclusive leadership, diversity, accessibility, neuroplasticity, and more, we continue to promote a supportive environment where everyone feels valued and empowered.</a:t>
            </a:r>
          </a:p>
          <a:p>
            <a:r>
              <a:rPr lang="en-US"/>
              <a:t/>
            </a:r>
          </a:p>
          <a:p>
            <a:r>
              <a:rPr lang="en-US"/>
              <a:t>Instructions: This is an opportunity for the Circle to reflect on and share their learning, gratitude, and celebrations from the LLMC program.</a:t>
            </a:r>
          </a:p>
          <a:p>
            <a:r>
              <a:rPr lang="en-US"/>
              <a:t>Begin by individually reflecting on the prompts below, then share as a group.</a:t>
            </a:r>
          </a:p>
          <a:p>
            <a:r>
              <a:rPr lang="en-US"/>
              <a:t>(5 minutes individual reflection, then 2 minutes per member to share)</a:t>
            </a:r>
          </a:p>
          <a:p>
            <a:r>
              <a:rPr lang="en-US"/>
              <a:t/>
            </a:r>
          </a:p>
          <a:p>
            <a:r>
              <a:rPr lang="en-US"/>
              <a:t>-What are the key lessons you’ve taken from the program? </a:t>
            </a:r>
          </a:p>
          <a:p>
            <a:r>
              <a:rPr lang="en-US"/>
              <a:t>-What’s one thing you’ve accomplished in this program? </a:t>
            </a:r>
          </a:p>
          <a:p>
            <a:r>
              <a:rPr lang="en-US"/>
              <a:t>-What’s something you’re grateful for as a result of this experience? </a:t>
            </a:r>
          </a:p>
          <a:p>
            <a:r>
              <a:rPr lang="en-US"/>
              <a:t>-How should we collectively celebrate our success?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“One Action” is a concrete commitment you undertake related to the topics discussed during each Circle. The goal of a One Action is to step outside your comfort zone, practise a new skill, or try something new. Examples of one actions for this Circle can be found in the table that follows:</a:t>
            </a:r>
          </a:p>
          <a:p>
            <a:r>
              <a:rPr lang="en-US"/>
              <a:t/>
            </a:r>
          </a:p>
          <a:p>
            <a:r>
              <a:rPr lang="en-US"/>
              <a:t>Instructions: Each member declares their One Action commitment for this week. </a:t>
            </a:r>
          </a:p>
          <a:p>
            <a:r>
              <a:rPr lang="en-US"/>
              <a:t>(1 minute per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everyone, for your active participation in today’s </a:t>
            </a:r>
          </a:p>
          <a:p>
            <a:r>
              <a:rPr lang="en-US"/>
              <a:t>session on Confidence—and for your commitment throughout the entire Lifting as you Lead Mentoring Circles journey. Over the past 10 weeks, you’ve explored your leadership identity, built </a:t>
            </a:r>
          </a:p>
          <a:p>
            <a:r>
              <a:rPr lang="en-US"/>
              <a:t>meaningful relationships, and practiced the art of lifting others as you lead. Today’s focus on confidence is a powerful way to close the program, reminding us that leadership is not just about a </a:t>
            </a:r>
          </a:p>
          <a:p>
            <a:r>
              <a:rPr lang="en-US"/>
              <a:t>title or position—it’s about how you choose to show up, support others, and create impact every day. </a:t>
            </a:r>
          </a:p>
          <a:p>
            <a:r>
              <a:rPr lang="en-US"/>
              <a:t/>
            </a:r>
          </a:p>
          <a:p>
            <a:r>
              <a:rPr lang="en-US"/>
              <a:t>Confidence is not a destination; it’s a practice. It grows through action, reflection, and connection. As you move forward, we encourage you to continue applying what you’ve learned—not just for your own growth, but to empower those around you. Share your insights with your colleagues, teams, managers, and networks. Model the tools, language, and mindset you’ve developed. Be the spark that helps others find their voice and step into their own leadership. </a:t>
            </a:r>
          </a:p>
          <a:p>
            <a:r>
              <a:rPr lang="en-US"/>
              <a:t/>
            </a:r>
          </a:p>
          <a:p>
            <a:r>
              <a:rPr lang="en-US"/>
              <a:t>Remember: you don’t need to have all the answers to lead with confidence. You simply need to take the next step, speak with intention, and trust in the strength you’ve built. While this program may be coming to a close, the opportunity to lead with purpose, to grow, and to lift others continues—wherever you are in your leadership journey.</a:t>
            </a:r>
          </a:p>
          <a:p>
            <a:r>
              <a:rPr lang="en-US"/>
              <a:t/>
            </a:r>
          </a:p>
          <a:p>
            <a:r>
              <a:rPr lang="en-US"/>
              <a:t>Recap: To recap today’s Circle, please review this discussion guide to help you reflect on this Circle session and implement your One Action for navigating change.</a:t>
            </a:r>
          </a:p>
          <a:p>
            <a:r>
              <a:rPr lang="en-US"/>
              <a:t/>
            </a:r>
          </a:p>
          <a:p>
            <a:r>
              <a:rPr lang="en-US"/>
              <a:t>LLMC Written Component: Please share your comments by completing the bi-weekly Written Component forms. A link to the form can be found in your calendar. Completion of these forms is one of the commitments you made when you applied. The LLMC Program team relies upon your feedback to continue to grow the program.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our final official week of the Lifting as you Lead Mentoring Circles program. Everyone’s participation in this program is appreciated and we hope that the experience has been a positive and motivating one. As mentioned last week, the conversation should not end with the conclusion of the official LLMC program. The Diversity and Inclusion Office (DIO) Team’s vision for all Circle members is to continue to be inspired by this connection and to continue to grow your network, elevate your knowledge, and inspire others. The DIO team encourages you to continue to use the LLMC program-wide network. The DIO will post some topics and resources for possible future discussions on the LLMC Wiki page, but please feel free to find topics yourselves based upon the interests of the Circle members. </a:t>
            </a:r>
          </a:p>
          <a:p>
            <a:r>
              <a:rPr lang="en-US"/>
              <a:t/>
            </a:r>
          </a:p>
          <a:p>
            <a:r>
              <a:rPr lang="en-US"/>
              <a:t>Thank you all for your participation in these Circles! Be well, and take care.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Here's a message from the program founders if you'd like to take a read through in your Discussion Guide PDFs [first of two slides]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Here's a message from the program founders if you'd like to take a read through in your Discussion Guide PDFs [second of two slides]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Let's take a moment to review the Circle Ground Rules and Values: </a:t>
            </a:r>
          </a:p>
          <a:p>
            <a:r>
              <a:rPr lang="en-US"/>
              <a:t/>
            </a:r>
          </a:p>
          <a:p>
            <a:r>
              <a:rPr lang="en-US"/>
              <a:t>Equality: Everyone is an equal member</a:t>
            </a:r>
          </a:p>
          <a:p>
            <a:r>
              <a:rPr lang="en-US"/>
              <a:t/>
            </a:r>
          </a:p>
          <a:p>
            <a:r>
              <a:rPr lang="en-US"/>
              <a:t>Substance: Share what's important </a:t>
            </a:r>
          </a:p>
          <a:p>
            <a:r>
              <a:rPr lang="en-US"/>
              <a:t/>
            </a:r>
          </a:p>
          <a:p>
            <a:r>
              <a:rPr lang="en-US"/>
              <a:t>Openness: Listen and avoid judgements </a:t>
            </a:r>
          </a:p>
          <a:p>
            <a:r>
              <a:rPr lang="en-US"/>
              <a:t/>
            </a:r>
          </a:p>
          <a:p>
            <a:r>
              <a:rPr lang="en-US"/>
              <a:t>Respect: Treat others as they would like to be treated</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Let's take a moment to review the Participant Ground Rules and Values: </a:t>
            </a:r>
          </a:p>
          <a:p>
            <a:r>
              <a:rPr lang="en-US"/>
              <a:t/>
            </a:r>
          </a:p>
          <a:p>
            <a:r>
              <a:rPr lang="en-US"/>
              <a:t>Confidentiality - trust is critical</a:t>
            </a:r>
          </a:p>
          <a:p>
            <a:r>
              <a:rPr lang="en-US"/>
              <a:t/>
            </a:r>
          </a:p>
          <a:p>
            <a:r>
              <a:rPr lang="en-US"/>
              <a:t>Bring your full self and beginner’s mindset to each session</a:t>
            </a:r>
          </a:p>
          <a:p>
            <a:r>
              <a:rPr lang="en-US"/>
              <a:t/>
            </a:r>
          </a:p>
          <a:p>
            <a:r>
              <a:rPr lang="en-US"/>
              <a:t>Come nourished and stay hydrated</a:t>
            </a:r>
          </a:p>
          <a:p>
            <a:r>
              <a:rPr lang="en-US"/>
              <a:t/>
            </a:r>
          </a:p>
          <a:p>
            <a:r>
              <a:rPr lang="en-US"/>
              <a:t>Keep your camera on so everyone feels safe and connected</a:t>
            </a:r>
          </a:p>
          <a:p>
            <a:r>
              <a:rPr lang="en-US"/>
              <a:t/>
            </a:r>
          </a:p>
          <a:p>
            <a:r>
              <a:rPr lang="en-US"/>
              <a:t>Be candid and honest - listen with empathy</a:t>
            </a:r>
          </a:p>
          <a:p>
            <a:r>
              <a:rPr lang="en-US"/>
              <a:t/>
            </a:r>
          </a:p>
          <a:p>
            <a:r>
              <a:rPr lang="en-US"/>
              <a:t>Be ready to engage with your peers</a:t>
            </a:r>
          </a:p>
          <a:p>
            <a:r>
              <a:rPr lang="en-US"/>
              <a:t/>
            </a:r>
          </a:p>
          <a:p>
            <a:r>
              <a:rPr lang="en-US"/>
              <a:t>Remove outside distractions</a:t>
            </a:r>
          </a:p>
          <a:p>
            <a:r>
              <a:rPr lang="en-US"/>
              <a:t/>
            </a:r>
          </a:p>
          <a:p>
            <a:r>
              <a:rPr lang="en-US"/>
              <a:t>Keep your audio off, except when asking questions and contributing to the discussion</a:t>
            </a:r>
          </a:p>
          <a:p>
            <a:r>
              <a:rPr lang="en-US"/>
              <a:t/>
            </a:r>
          </a:p>
          <a:p>
            <a:r>
              <a:rPr lang="en-US"/>
              <a:t>Be fully present and attend all five weeks - no multitasking</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are some quotes on confidence to get us started:</a:t>
            </a:r>
          </a:p>
          <a:p>
            <a:r>
              <a:rPr lang="en-US"/>
              <a:t/>
            </a:r>
          </a:p>
          <a:p>
            <a:r>
              <a:rPr lang="en-US"/>
              <a:t>"Confidence is not something you build once and then it’s there forever. Confidence is like a muscle: you need to be practicing confidence-building habits every day to keep that muscle strong.”</a:t>
            </a:r>
          </a:p>
          <a:p>
            <a:r>
              <a:rPr lang="en-US"/>
              <a:t>Louisa Jewell, founder of the Canadian Positive Psychology Association and author of Wire Your Brain for Confidence: The Science of Conquering Self-Doubt</a:t>
            </a:r>
          </a:p>
          <a:p>
            <a:r>
              <a:rPr lang="en-US"/>
              <a:t/>
            </a:r>
          </a:p>
          <a:p>
            <a:r>
              <a:rPr lang="en-US"/>
              <a:t>“Successful people have fear, successful people have doubts, and successful people have worries. They just don’t let these feelings stop them.”</a:t>
            </a:r>
          </a:p>
          <a:p>
            <a:r>
              <a:rPr lang="en-US"/>
              <a:t>T. Harv Eker Author, author of the book Secrets of the Millionaire Mind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Welcome, everyone, to our final Circle session. Today, we’ll work on confidence building. Building up your self-confidence is one of the most effective ways to advance your career, achieve your goals, and help you become the person you want to be. As we close out the LLMC program, this topic brings everything full circle. Over the past months, you’ve explored your leadership identity, built meaningful connections, and supported others in their growth. Now, it’s time to focus on how you carry that learning forward—with confidence. This session is about transforming self-doubt into self-assurance, and recognizing that while self-esteem starts from within, confidence is strengthened through action, community, and the belief others place in you. It’s the perfect way to honour your growth and step boldly into what’s next.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Before we begin today’s Circle, an important reminder. The intent of these sessions is to have safer conversations about important subjects that will help transform the Federal Public Service by creating diverse and inclusive psychologically safer workplaces. The subjects may be difficult for some people to discuss. If at any point during this session you feel that you need to step away, you may leave the session in order to protect your mental health. There’s also a 5 minute break built in partway through the Circle.</a:t>
            </a:r>
          </a:p>
          <a:p>
            <a:r>
              <a:rPr lang="en-US"/>
              <a:t>Your health comes first.  </a:t>
            </a:r>
          </a:p>
          <a:p>
            <a:r>
              <a:rPr lang="en-US"/>
              <a:t>If you need to talk to someone, whether before, during, or after a circle, there is support available to you 24/7. Please see the support section at the end of this guide for contact information.</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Self-esteem comes from within; confidence comes from outside. Confidence is not just about how you speak to others—it’s about how you speak to yourself. Confidence isn’t the same as self-esteem. Self-esteem is your internal foundation: your sense of worth, values, and identity. Confidence is how that inner strength is expressed and reinforced through your actions, your voice, and the recognition you receive from others. It grows when you take risks, speak up, and see the impact of your leadership in real time. </a:t>
            </a:r>
          </a:p>
          <a:p>
            <a:r>
              <a:rPr lang="en-US"/>
              <a:t>Today, we’ll explore two practical tools to help you continue building confidence in your day-to-day work: </a:t>
            </a:r>
          </a:p>
          <a:p>
            <a:r>
              <a:rPr lang="en-US"/>
              <a:t/>
            </a:r>
          </a:p>
          <a:p>
            <a:r>
              <a:rPr lang="en-US"/>
              <a:t>Power Posing </a:t>
            </a:r>
          </a:p>
          <a:p>
            <a:r>
              <a:rPr lang="en-US"/>
              <a:t>Power posing is a simple yet powerful technique that uses body language to influence how you feel. Open posture—even for just two minutes—can increase feelings of confidence and reduce stress. For example, think of the “super hero” stance: feet grounded, hands on hips, chest lifted. This isn’t about pretending to be someone you’re not: it’s about using your body to send a message to your brain that you are ready, capable, and strong. Power posing is especially helpful before high-stakes conversations, presentations, or moments when you need to project calm and authority. </a:t>
            </a:r>
          </a:p>
          <a:p>
            <a:r>
              <a:rPr lang="en-US"/>
              <a:t/>
            </a:r>
          </a:p>
          <a:p>
            <a:r>
              <a:rPr lang="en-US"/>
              <a:t>The Confidence Model</a:t>
            </a:r>
          </a:p>
          <a:p>
            <a:r>
              <a:rPr lang="en-US"/>
              <a:t/>
            </a:r>
          </a:p>
          <a:p>
            <a:r>
              <a:rPr lang="en-US"/>
              <a:t>Unlike self-esteem, which is internal, confidence is built from the outside in. The Confidence Model begins with action—taking a step forward, even when you feel uncertain. That action leads to experience, which generates feedback from others and from yourself. Over time, this feedback reinforces your belief in your own abilities, creating a cycle of growth. Confidence doesn’t require perfection: it requires momentum. Each time you speak up, lead a meeting, or support a colleague, you reinforce your own leadership capacity. As the saying goes: “Don’t fake it until you make it—fake it until you become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0.png" Type="http://schemas.openxmlformats.org/officeDocument/2006/relationships/image"/><Relationship Id="rId4" Target="../media/image24.jpeg" Type="http://schemas.openxmlformats.org/officeDocument/2006/relationships/image"/><Relationship Id="rId5"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28.jpeg" Type="http://schemas.openxmlformats.org/officeDocument/2006/relationships/image"/><Relationship Id="rId6"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0.png" Type="http://schemas.openxmlformats.org/officeDocument/2006/relationships/image"/><Relationship Id="rId4" Target="https://wiki.gccollab.ca/Learning_Library" TargetMode="External" Type="http://schemas.openxmlformats.org/officeDocument/2006/relationships/hyperlink"/><Relationship Id="rId5" Target="https://wiki.gccollab.ca/Learning_Library" TargetMode="External" Type="http://schemas.openxmlformats.org/officeDocument/2006/relationships/hyperlink"/><Relationship Id="rId6" Target="https://wiki.gccollab.ca/Learning_Library"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9.jpe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https://teams.microsoft.com/l/meetup-join/19%3ameeting_MzliYWIxMjUtZjhiNi00NDM0LTkzNWQtMThiMjY0MjJlZWMx%40thread.v2/0?context=%7b%22Tid%22%3a%22325b4494-1587-40d5-bb31-8b660b7f1038%22%2c%22Oid%22%3a%22905de883-ee9c-42a6-bfee-cc866f97f03e%22%7d" TargetMode="External" Type="http://schemas.openxmlformats.org/officeDocument/2006/relationships/hyperlink"/><Relationship Id="rId7"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media/image29.jpeg" Type="http://schemas.openxmlformats.org/officeDocument/2006/relationships/image"/><Relationship Id="rId5" Target="../media/image10.png" Type="http://schemas.openxmlformats.org/officeDocument/2006/relationships/image"/><Relationship Id="rId6" Target="https://wiki.gccollab.ca/Lifting_as_you_Lead_Mentoring_Circles_Program_2024"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svg" Type="http://schemas.openxmlformats.org/officeDocument/2006/relationships/image"/><Relationship Id="rId11" Target="../media/image7.png" Type="http://schemas.openxmlformats.org/officeDocument/2006/relationships/image"/><Relationship Id="rId12" Target="../media/image4.png" Type="http://schemas.openxmlformats.org/officeDocument/2006/relationships/image"/><Relationship Id="rId2" Target="../notesSlides/notesSlide19.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https://wiki.gccollab.ca/LLMC_Cohort_4_Program_Overview" TargetMode="External" Type="http://schemas.openxmlformats.org/officeDocument/2006/relationships/hyperlink"/><Relationship Id="rId6" Target="https://wiki.gccollab.ca/LLMC_Cohort_4_Program_Overview" TargetMode="External" Type="http://schemas.openxmlformats.org/officeDocument/2006/relationships/hyperlink"/><Relationship Id="rId7" Target="https://www.linkedin.com/groups/12904569/" TargetMode="External" Type="http://schemas.openxmlformats.org/officeDocument/2006/relationships/hyperlink"/><Relationship Id="rId8" Target="https://wiki.gccollab.ca/Learning_Library" TargetMode="External" Type="http://schemas.openxmlformats.org/officeDocument/2006/relationships/hyperlink"/><Relationship Id="rId9"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https://www.linkedin.com/groups/12904569/" TargetMode="External" Type="http://schemas.openxmlformats.org/officeDocument/2006/relationships/hyperlink"/><Relationship Id="rId2" Target="../notesSlides/notesSlide20.xml" Type="http://schemas.openxmlformats.org/officeDocument/2006/relationships/notesSlide"/><Relationship Id="rId3" Target="../media/image4.png" Type="http://schemas.openxmlformats.org/officeDocument/2006/relationships/image"/><Relationship Id="rId4" Target="../media/image34.jpeg" Type="http://schemas.openxmlformats.org/officeDocument/2006/relationships/image"/><Relationship Id="rId5" Target="../media/image7.png" Type="http://schemas.openxmlformats.org/officeDocument/2006/relationships/image"/><Relationship Id="rId6" Target="../media/image35.png" Type="http://schemas.openxmlformats.org/officeDocument/2006/relationships/image"/><Relationship Id="rId7" Target="https://forms.office.com/r/VuHtwkFKL8" TargetMode="External" Type="http://schemas.openxmlformats.org/officeDocument/2006/relationships/hyperlink"/><Relationship Id="rId8" Target="../media/image36.png" Type="http://schemas.openxmlformats.org/officeDocument/2006/relationships/image"/><Relationship Id="rId9" Target="https://wiki.gccollab.ca/Learning_Library"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4.png" Type="http://schemas.openxmlformats.org/officeDocument/2006/relationships/image"/><Relationship Id="rId4" Target="../media/image38.jpeg" Type="http://schemas.openxmlformats.org/officeDocument/2006/relationships/image"/><Relationship Id="rId5" Target="https://www.canada.ca/en/government/publicservice/wellness-inclusion-diversity-public-service/employee-assistance-program.html#E" TargetMode="External" Type="http://schemas.openxmlformats.org/officeDocument/2006/relationships/hyperlink"/><Relationship Id="rId6" Target="https://www.canada.ca/en/government/publicservice/wellness-inclusion-diversity-public-service/employee-assistance-program.html#E" TargetMode="External" Type="http://schemas.openxmlformats.org/officeDocument/2006/relationships/hyperlink"/><Relationship Id="rId7" Target="https://www.hopeforwellness.ca/" TargetMode="External" Type="http://schemas.openxmlformats.org/officeDocument/2006/relationships/hyperlink"/><Relationship Id="rId8" Target="https://www.canada.ca/en/department-national-defence/services/benefits-military/health-support/member-family-assistance-services.html" TargetMode="External" Type="http://schemas.openxmlformats.org/officeDocument/2006/relationships/hyperlink"/><Relationship Id="rId9"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39.jpeg" Type="http://schemas.openxmlformats.org/officeDocument/2006/relationships/image"/><Relationship Id="rId4" Target="https://www.canada.ca/en/department-national-defence/services/benefits-military/health-support/sexual-misconduct-response.html" TargetMode="External" Type="http://schemas.openxmlformats.org/officeDocument/2006/relationships/hyperlink"/><Relationship Id="rId5" Target="https://www.crisisservicescanada.ca/en/" TargetMode="External" Type="http://schemas.openxmlformats.org/officeDocument/2006/relationships/hyperlink"/><Relationship Id="rId6" Target="https://wellnesstogether.ca" TargetMode="External" Type="http://schemas.openxmlformats.org/officeDocument/2006/relationships/hyperlink"/><Relationship Id="rId7" Target="../media/image7.png" Type="http://schemas.openxmlformats.org/officeDocument/2006/relationships/image"/><Relationship Id="rId8"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8.jpeg" Type="http://schemas.openxmlformats.org/officeDocument/2006/relationships/image"/><Relationship Id="rId5"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8.jpeg" Type="http://schemas.openxmlformats.org/officeDocument/2006/relationships/image"/><Relationship Id="rId5"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9.jpeg" Type="http://schemas.openxmlformats.org/officeDocument/2006/relationships/image"/><Relationship Id="rId5"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0.png" Type="http://schemas.openxmlformats.org/officeDocument/2006/relationships/image"/><Relationship Id="rId6"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2" Target="../notesSlides/notesSlide9.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7907" cy="10287000"/>
            <a:chOff x="0" y="0"/>
            <a:chExt cx="9429115" cy="5303904"/>
          </a:xfrm>
        </p:grpSpPr>
        <p:sp>
          <p:nvSpPr>
            <p:cNvPr name="Freeform 3" id="3"/>
            <p:cNvSpPr/>
            <p:nvPr/>
          </p:nvSpPr>
          <p:spPr>
            <a:xfrm flipH="false" flipV="false" rot="0">
              <a:off x="0" y="0"/>
              <a:ext cx="9429115" cy="5303904"/>
            </a:xfrm>
            <a:custGeom>
              <a:avLst/>
              <a:gdLst/>
              <a:ahLst/>
              <a:cxnLst/>
              <a:rect r="r" b="b" t="t" l="l"/>
              <a:pathLst>
                <a:path h="5303904" w="9429115">
                  <a:moveTo>
                    <a:pt x="0" y="0"/>
                  </a:moveTo>
                  <a:lnTo>
                    <a:pt x="9429115" y="0"/>
                  </a:lnTo>
                  <a:lnTo>
                    <a:pt x="9429115" y="5303904"/>
                  </a:lnTo>
                  <a:lnTo>
                    <a:pt x="0" y="5303904"/>
                  </a:lnTo>
                  <a:close/>
                </a:path>
              </a:pathLst>
            </a:custGeom>
            <a:gradFill rotWithShape="true">
              <a:gsLst>
                <a:gs pos="0">
                  <a:srgbClr val="FFFFFF">
                    <a:alpha val="0"/>
                  </a:srgbClr>
                </a:gs>
                <a:gs pos="100000">
                  <a:srgbClr val="0C60A0">
                    <a:alpha val="100000"/>
                  </a:srgbClr>
                </a:gs>
              </a:gsLst>
              <a:lin ang="5400000"/>
            </a:gradFill>
          </p:spPr>
        </p:sp>
        <p:sp>
          <p:nvSpPr>
            <p:cNvPr name="TextBox 4" id="4"/>
            <p:cNvSpPr txBox="true"/>
            <p:nvPr/>
          </p:nvSpPr>
          <p:spPr>
            <a:xfrm>
              <a:off x="0" y="-19050"/>
              <a:ext cx="9429115" cy="5322954"/>
            </a:xfrm>
            <a:prstGeom prst="rect">
              <a:avLst/>
            </a:prstGeom>
          </p:spPr>
          <p:txBody>
            <a:bodyPr anchor="ctr" rtlCol="false" tIns="35310" lIns="35310" bIns="35310" rIns="35310"/>
            <a:lstStyle/>
            <a:p>
              <a:pPr algn="ctr">
                <a:lnSpc>
                  <a:spcPts val="1362"/>
                </a:lnSpc>
              </a:pPr>
            </a:p>
          </p:txBody>
        </p:sp>
      </p:grpSp>
      <p:sp>
        <p:nvSpPr>
          <p:cNvPr name="Freeform 5" id="5"/>
          <p:cNvSpPr/>
          <p:nvPr/>
        </p:nvSpPr>
        <p:spPr>
          <a:xfrm flipH="false" flipV="false" rot="0">
            <a:off x="577544" y="646873"/>
            <a:ext cx="9063614" cy="7556039"/>
          </a:xfrm>
          <a:custGeom>
            <a:avLst/>
            <a:gdLst/>
            <a:ahLst/>
            <a:cxnLst/>
            <a:rect r="r" b="b" t="t" l="l"/>
            <a:pathLst>
              <a:path h="7556039" w="9063614">
                <a:moveTo>
                  <a:pt x="0" y="0"/>
                </a:moveTo>
                <a:lnTo>
                  <a:pt x="9063614" y="0"/>
                </a:lnTo>
                <a:lnTo>
                  <a:pt x="9063614" y="7556039"/>
                </a:lnTo>
                <a:lnTo>
                  <a:pt x="0" y="7556039"/>
                </a:lnTo>
                <a:lnTo>
                  <a:pt x="0" y="0"/>
                </a:lnTo>
                <a:close/>
              </a:path>
            </a:pathLst>
          </a:custGeom>
          <a:blipFill>
            <a:blip r:embed="rId3">
              <a:alphaModFix amt="5000"/>
            </a:blip>
            <a:stretch>
              <a:fillRect l="0" t="0" r="0" b="0"/>
            </a:stretch>
          </a:blipFill>
        </p:spPr>
      </p:sp>
      <p:sp>
        <p:nvSpPr>
          <p:cNvPr name="TextBox 6" id="6"/>
          <p:cNvSpPr txBox="true"/>
          <p:nvPr/>
        </p:nvSpPr>
        <p:spPr>
          <a:xfrm rot="0">
            <a:off x="11156464" y="6908382"/>
            <a:ext cx="6766517" cy="2212804"/>
          </a:xfrm>
          <a:prstGeom prst="rect">
            <a:avLst/>
          </a:prstGeom>
        </p:spPr>
        <p:txBody>
          <a:bodyPr anchor="t" rtlCol="false" tIns="0" lIns="0" bIns="0" rIns="0">
            <a:spAutoFit/>
          </a:bodyPr>
          <a:lstStyle/>
          <a:p>
            <a:pPr algn="ctr">
              <a:lnSpc>
                <a:spcPts val="5888"/>
              </a:lnSpc>
            </a:pPr>
            <a:r>
              <a:rPr lang="en-US" sz="4267">
                <a:solidFill>
                  <a:srgbClr val="000000"/>
                </a:solidFill>
                <a:latin typeface="Montserrat"/>
                <a:ea typeface="Montserrat"/>
                <a:cs typeface="Montserrat"/>
                <a:sym typeface="Montserrat"/>
              </a:rPr>
              <a:t>Confidence: Strengthen Your Mindset for Career and Leadership Success</a:t>
            </a:r>
          </a:p>
        </p:txBody>
      </p:sp>
      <p:sp>
        <p:nvSpPr>
          <p:cNvPr name="TextBox 7" id="7"/>
          <p:cNvSpPr txBox="true"/>
          <p:nvPr/>
        </p:nvSpPr>
        <p:spPr>
          <a:xfrm rot="0">
            <a:off x="10359643" y="3998540"/>
            <a:ext cx="7928264" cy="2402203"/>
          </a:xfrm>
          <a:prstGeom prst="rect">
            <a:avLst/>
          </a:prstGeom>
        </p:spPr>
        <p:txBody>
          <a:bodyPr anchor="t" rtlCol="false" tIns="0" lIns="0" bIns="0" rIns="0">
            <a:spAutoFit/>
          </a:bodyPr>
          <a:lstStyle/>
          <a:p>
            <a:pPr algn="ctr">
              <a:lnSpc>
                <a:spcPts val="9660"/>
              </a:lnSpc>
            </a:pPr>
            <a:r>
              <a:rPr lang="en-US" b="true" sz="7000">
                <a:solidFill>
                  <a:srgbClr val="000000"/>
                </a:solidFill>
                <a:latin typeface="Montserrat Bold"/>
                <a:ea typeface="Montserrat Bold"/>
                <a:cs typeface="Montserrat Bold"/>
                <a:sym typeface="Montserrat Bold"/>
              </a:rPr>
              <a:t>Circle Discussion Guide #5 </a:t>
            </a:r>
          </a:p>
        </p:txBody>
      </p:sp>
      <p:sp>
        <p:nvSpPr>
          <p:cNvPr name="Freeform 8" id="8"/>
          <p:cNvSpPr/>
          <p:nvPr/>
        </p:nvSpPr>
        <p:spPr>
          <a:xfrm flipH="false" flipV="false" rot="0">
            <a:off x="9889479" y="353607"/>
            <a:ext cx="7016606" cy="3690233"/>
          </a:xfrm>
          <a:custGeom>
            <a:avLst/>
            <a:gdLst/>
            <a:ahLst/>
            <a:cxnLst/>
            <a:rect r="r" b="b" t="t" l="l"/>
            <a:pathLst>
              <a:path h="3690233" w="7016606">
                <a:moveTo>
                  <a:pt x="0" y="0"/>
                </a:moveTo>
                <a:lnTo>
                  <a:pt x="7016606" y="0"/>
                </a:lnTo>
                <a:lnTo>
                  <a:pt x="7016606" y="3690233"/>
                </a:lnTo>
                <a:lnTo>
                  <a:pt x="0" y="3690233"/>
                </a:lnTo>
                <a:lnTo>
                  <a:pt x="0" y="0"/>
                </a:lnTo>
                <a:close/>
              </a:path>
            </a:pathLst>
          </a:custGeom>
          <a:blipFill>
            <a:blip r:embed="rId4"/>
            <a:stretch>
              <a:fillRect l="0" t="-3975" r="-4176" b="-7445"/>
            </a:stretch>
          </a:blipFill>
        </p:spPr>
      </p:sp>
      <p:sp>
        <p:nvSpPr>
          <p:cNvPr name="Freeform 9" id="9"/>
          <p:cNvSpPr/>
          <p:nvPr/>
        </p:nvSpPr>
        <p:spPr>
          <a:xfrm flipH="false" flipV="false" rot="0">
            <a:off x="0" y="2854006"/>
            <a:ext cx="11156464" cy="7432994"/>
          </a:xfrm>
          <a:custGeom>
            <a:avLst/>
            <a:gdLst/>
            <a:ahLst/>
            <a:cxnLst/>
            <a:rect r="r" b="b" t="t" l="l"/>
            <a:pathLst>
              <a:path h="7432994" w="11156464">
                <a:moveTo>
                  <a:pt x="0" y="0"/>
                </a:moveTo>
                <a:lnTo>
                  <a:pt x="11156464" y="0"/>
                </a:lnTo>
                <a:lnTo>
                  <a:pt x="11156464" y="7432994"/>
                </a:lnTo>
                <a:lnTo>
                  <a:pt x="0" y="7432994"/>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69477" y="-350693"/>
            <a:ext cx="7949045" cy="1937402"/>
            <a:chOff x="0" y="0"/>
            <a:chExt cx="10598727" cy="2583203"/>
          </a:xfrm>
        </p:grpSpPr>
        <p:sp>
          <p:nvSpPr>
            <p:cNvPr name="Freeform 3" id="3"/>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3"/>
              <a:stretch>
                <a:fillRect l="0" t="-53599" r="0" b="-53600"/>
              </a:stretch>
            </a:blipFill>
          </p:spPr>
        </p:sp>
      </p:grpSp>
      <p:sp>
        <p:nvSpPr>
          <p:cNvPr name="TextBox 4" id="4"/>
          <p:cNvSpPr txBox="true"/>
          <p:nvPr/>
        </p:nvSpPr>
        <p:spPr>
          <a:xfrm rot="0">
            <a:off x="483126" y="1462875"/>
            <a:ext cx="9042600" cy="939150"/>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1.5 One Action from the last meeting</a:t>
            </a:r>
          </a:p>
          <a:p>
            <a:pPr algn="l">
              <a:lnSpc>
                <a:spcPts val="2897"/>
              </a:lnSpc>
            </a:pPr>
            <a:r>
              <a:rPr lang="en-US" b="true" sz="2100">
                <a:solidFill>
                  <a:srgbClr val="000000"/>
                </a:solidFill>
                <a:latin typeface="Montserrat Bold"/>
                <a:ea typeface="Montserrat Bold"/>
                <a:cs typeface="Montserrat Bold"/>
                <a:sym typeface="Montserrat Bold"/>
              </a:rPr>
              <a:t>(5 minutes)</a:t>
            </a:r>
          </a:p>
        </p:txBody>
      </p:sp>
      <p:graphicFrame>
        <p:nvGraphicFramePr>
          <p:cNvPr name="Table 5" id="5"/>
          <p:cNvGraphicFramePr>
            <a:graphicFrameLocks noGrp="true"/>
          </p:cNvGraphicFramePr>
          <p:nvPr/>
        </p:nvGraphicFramePr>
        <p:xfrm>
          <a:off x="483125" y="2762413"/>
          <a:ext cx="16383000" cy="2381087"/>
        </p:xfrm>
        <a:graphic>
          <a:graphicData uri="http://schemas.openxmlformats.org/drawingml/2006/table">
            <a:tbl>
              <a:tblPr/>
              <a:tblGrid>
                <a:gridCol w="16383000"/>
              </a:tblGrid>
              <a:tr h="2381087">
                <a:tc>
                  <a:txBody>
                    <a:bodyPr anchor="t" rtlCol="false"/>
                    <a:lstStyle/>
                    <a:p>
                      <a:pPr algn="l">
                        <a:lnSpc>
                          <a:spcPts val="2897"/>
                        </a:lnSpc>
                        <a:defRPr/>
                      </a:pPr>
                      <a:r>
                        <a:rPr lang="en-US" b="true" sz="2100">
                          <a:solidFill>
                            <a:srgbClr val="000000"/>
                          </a:solidFill>
                          <a:latin typeface="Montserrat Bold"/>
                          <a:ea typeface="Montserrat Bold"/>
                          <a:cs typeface="Montserrat Bold"/>
                          <a:sym typeface="Montserrat Bold"/>
                        </a:rPr>
                        <a:t>Instructions: </a:t>
                      </a:r>
                      <a:r>
                        <a:rPr lang="en-US" sz="2100">
                          <a:solidFill>
                            <a:srgbClr val="000000"/>
                          </a:solidFill>
                          <a:latin typeface="Montserrat"/>
                          <a:ea typeface="Montserrat"/>
                          <a:cs typeface="Montserrat"/>
                          <a:sym typeface="Montserrat"/>
                        </a:rPr>
                        <a:t>Once you’re warmed up, go around your Circle and have each member share </a:t>
                      </a:r>
                      <a:endParaRPr lang="en-US" sz="1100"/>
                    </a:p>
                    <a:p>
                      <a:pPr algn="l">
                        <a:lnSpc>
                          <a:spcPts val="2897"/>
                        </a:lnSpc>
                      </a:pPr>
                      <a:r>
                        <a:rPr lang="en-US" sz="2100">
                          <a:solidFill>
                            <a:srgbClr val="000000"/>
                          </a:solidFill>
                          <a:latin typeface="Montserrat"/>
                          <a:ea typeface="Montserrat"/>
                          <a:cs typeface="Montserrat"/>
                          <a:sym typeface="Montserrat"/>
                        </a:rPr>
                        <a:t>their One Action update from week #4, Diversity, Equity, Inclusion, and Accessibility: </a:t>
                      </a:r>
                    </a:p>
                    <a:p>
                      <a:pPr algn="l">
                        <a:lnSpc>
                          <a:spcPts val="2897"/>
                        </a:lnSpc>
                      </a:pPr>
                      <a:r>
                        <a:rPr lang="en-US" sz="2100">
                          <a:solidFill>
                            <a:srgbClr val="000000"/>
                          </a:solidFill>
                          <a:latin typeface="Montserrat"/>
                          <a:ea typeface="Montserrat"/>
                          <a:cs typeface="Montserrat"/>
                          <a:sym typeface="Montserrat"/>
                        </a:rPr>
                        <a:t>A Non-Performative Approach. Your “One Action” is a concrete commitment you made during </a:t>
                      </a:r>
                    </a:p>
                    <a:p>
                      <a:pPr algn="l">
                        <a:lnSpc>
                          <a:spcPts val="2897"/>
                        </a:lnSpc>
                      </a:pPr>
                      <a:r>
                        <a:rPr lang="en-US" sz="2100">
                          <a:solidFill>
                            <a:srgbClr val="000000"/>
                          </a:solidFill>
                          <a:latin typeface="Montserrat"/>
                          <a:ea typeface="Montserrat"/>
                          <a:cs typeface="Montserrat"/>
                          <a:sym typeface="Montserrat"/>
                        </a:rPr>
                        <a:t>your previous Circle session. </a:t>
                      </a:r>
                    </a:p>
                    <a:p>
                      <a:pPr algn="l">
                        <a:lnSpc>
                          <a:spcPts val="2897"/>
                        </a:lnSpc>
                      </a:pPr>
                      <a:r>
                        <a:rPr lang="en-US" sz="2100">
                          <a:solidFill>
                            <a:srgbClr val="000000"/>
                          </a:solidFill>
                          <a:latin typeface="Montserrat"/>
                          <a:ea typeface="Montserrat"/>
                          <a:cs typeface="Montserrat"/>
                          <a:sym typeface="Montserrat"/>
                        </a:rPr>
                        <a:t>(1 minute per member)</a:t>
                      </a:r>
                    </a:p>
                  </a:txBody>
                  <a:tcPr marL="91425" marR="91425" marT="91425" marB="914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grpSp>
        <p:nvGrpSpPr>
          <p:cNvPr name="Group 6" id="6"/>
          <p:cNvGrpSpPr/>
          <p:nvPr/>
        </p:nvGrpSpPr>
        <p:grpSpPr>
          <a:xfrm rot="0">
            <a:off x="13504456" y="694865"/>
            <a:ext cx="4516107" cy="4516088"/>
            <a:chOff x="0" y="0"/>
            <a:chExt cx="6021476" cy="6021451"/>
          </a:xfrm>
        </p:grpSpPr>
        <p:sp>
          <p:nvSpPr>
            <p:cNvPr name="Freeform 7" id="7"/>
            <p:cNvSpPr/>
            <p:nvPr/>
          </p:nvSpPr>
          <p:spPr>
            <a:xfrm flipH="false" flipV="false" rot="0">
              <a:off x="0" y="0"/>
              <a:ext cx="6021451" cy="6021451"/>
            </a:xfrm>
            <a:custGeom>
              <a:avLst/>
              <a:gdLst/>
              <a:ahLst/>
              <a:cxnLst/>
              <a:rect r="r" b="b" t="t" l="l"/>
              <a:pathLst>
                <a:path h="6021451" w="6021451">
                  <a:moveTo>
                    <a:pt x="6021451" y="3010789"/>
                  </a:moveTo>
                  <a:cubicBezTo>
                    <a:pt x="6021451" y="4673473"/>
                    <a:pt x="4673473" y="6021451"/>
                    <a:pt x="3010662" y="6021451"/>
                  </a:cubicBezTo>
                  <a:cubicBezTo>
                    <a:pt x="1347851" y="6021451"/>
                    <a:pt x="0" y="4673473"/>
                    <a:pt x="0" y="3010789"/>
                  </a:cubicBezTo>
                  <a:cubicBezTo>
                    <a:pt x="0" y="1348105"/>
                    <a:pt x="1347978" y="0"/>
                    <a:pt x="3010789" y="0"/>
                  </a:cubicBezTo>
                  <a:cubicBezTo>
                    <a:pt x="4673600" y="0"/>
                    <a:pt x="6021451" y="1347978"/>
                    <a:pt x="6021451" y="3010789"/>
                  </a:cubicBezTo>
                  <a:close/>
                </a:path>
              </a:pathLst>
            </a:custGeom>
            <a:blipFill>
              <a:blip r:embed="rId4"/>
              <a:stretch>
                <a:fillRect l="-24956" t="0" r="-24957" b="0"/>
              </a:stretch>
            </a:blipFill>
          </p:spPr>
        </p:sp>
      </p:grpSp>
      <p:grpSp>
        <p:nvGrpSpPr>
          <p:cNvPr name="Group 8" id="8"/>
          <p:cNvGrpSpPr>
            <a:grpSpLocks noChangeAspect="true"/>
          </p:cNvGrpSpPr>
          <p:nvPr/>
        </p:nvGrpSpPr>
        <p:grpSpPr>
          <a:xfrm rot="0">
            <a:off x="12295075" y="7416525"/>
            <a:ext cx="6069125" cy="2913175"/>
            <a:chOff x="0" y="0"/>
            <a:chExt cx="8092167" cy="3884233"/>
          </a:xfrm>
        </p:grpSpPr>
        <p:sp>
          <p:nvSpPr>
            <p:cNvPr name="Freeform 9" id="9"/>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5"/>
              <a:stretch>
                <a:fillRect l="0" t="0" r="0" b="1"/>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7373825"/>
            <a:ext cx="6069125" cy="2913175"/>
            <a:chOff x="0" y="0"/>
            <a:chExt cx="8092167" cy="3884233"/>
          </a:xfrm>
        </p:grpSpPr>
        <p:sp>
          <p:nvSpPr>
            <p:cNvPr name="Freeform 3" id="3"/>
            <p:cNvSpPr/>
            <p:nvPr/>
          </p:nvSpPr>
          <p:spPr>
            <a:xfrm flipH="false" flipV="false" rot="0">
              <a:off x="0" y="0"/>
              <a:ext cx="8092186" cy="3884295"/>
            </a:xfrm>
            <a:custGeom>
              <a:avLst/>
              <a:gdLst/>
              <a:ahLst/>
              <a:cxnLst/>
              <a:rect r="r" b="b" t="t" l="l"/>
              <a:pathLst>
                <a:path h="3884295" w="8092186">
                  <a:moveTo>
                    <a:pt x="0" y="0"/>
                  </a:moveTo>
                  <a:lnTo>
                    <a:pt x="8092186" y="0"/>
                  </a:lnTo>
                  <a:lnTo>
                    <a:pt x="8092186" y="3884295"/>
                  </a:lnTo>
                  <a:lnTo>
                    <a:pt x="0" y="3884295"/>
                  </a:lnTo>
                  <a:lnTo>
                    <a:pt x="0" y="0"/>
                  </a:lnTo>
                  <a:close/>
                </a:path>
              </a:pathLst>
            </a:custGeom>
            <a:blipFill>
              <a:blip r:embed="rId3"/>
              <a:stretch>
                <a:fillRect l="0" t="0" r="0" b="1"/>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TextBox 6" id="6"/>
          <p:cNvSpPr txBox="true"/>
          <p:nvPr/>
        </p:nvSpPr>
        <p:spPr>
          <a:xfrm rot="0">
            <a:off x="483118" y="1462884"/>
            <a:ext cx="16978500" cy="1101450"/>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2. Educational Activity: Lean in, get inspired, and add to your toolkit</a:t>
            </a:r>
          </a:p>
          <a:p>
            <a:pPr algn="l">
              <a:lnSpc>
                <a:spcPts val="5302"/>
              </a:lnSpc>
            </a:pPr>
            <a:r>
              <a:rPr lang="en-US" b="true" sz="3156">
                <a:solidFill>
                  <a:srgbClr val="000000"/>
                </a:solidFill>
                <a:latin typeface="Montserrat Bold"/>
                <a:ea typeface="Montserrat Bold"/>
                <a:cs typeface="Montserrat Bold"/>
                <a:sym typeface="Montserrat Bold"/>
              </a:rPr>
              <a:t>(30 minutes)</a:t>
            </a:r>
          </a:p>
        </p:txBody>
      </p:sp>
      <p:grpSp>
        <p:nvGrpSpPr>
          <p:cNvPr name="Group 7" id="7"/>
          <p:cNvGrpSpPr/>
          <p:nvPr/>
        </p:nvGrpSpPr>
        <p:grpSpPr>
          <a:xfrm rot="0">
            <a:off x="3147104" y="2058559"/>
            <a:ext cx="361446" cy="476673"/>
            <a:chOff x="0" y="0"/>
            <a:chExt cx="481928" cy="635564"/>
          </a:xfrm>
        </p:grpSpPr>
        <p:sp>
          <p:nvSpPr>
            <p:cNvPr name="Freeform 8" id="8"/>
            <p:cNvSpPr/>
            <p:nvPr/>
          </p:nvSpPr>
          <p:spPr>
            <a:xfrm flipH="false" flipV="false" rot="0">
              <a:off x="0" y="0"/>
              <a:ext cx="481965" cy="635508"/>
            </a:xfrm>
            <a:custGeom>
              <a:avLst/>
              <a:gdLst/>
              <a:ahLst/>
              <a:cxnLst/>
              <a:rect r="r" b="b" t="t" l="l"/>
              <a:pathLst>
                <a:path h="635508" w="481965">
                  <a:moveTo>
                    <a:pt x="0" y="0"/>
                  </a:moveTo>
                  <a:lnTo>
                    <a:pt x="481965" y="0"/>
                  </a:lnTo>
                  <a:lnTo>
                    <a:pt x="481965" y="635508"/>
                  </a:lnTo>
                  <a:lnTo>
                    <a:pt x="0" y="635508"/>
                  </a:lnTo>
                  <a:lnTo>
                    <a:pt x="0" y="0"/>
                  </a:lnTo>
                  <a:close/>
                </a:path>
              </a:pathLst>
            </a:custGeom>
            <a:blipFill>
              <a:blip r:embed="rId5"/>
              <a:stretch>
                <a:fillRect l="0" t="0" r="7" b="-8"/>
              </a:stretch>
            </a:blipFill>
          </p:spPr>
        </p:sp>
      </p:grpSp>
      <p:graphicFrame>
        <p:nvGraphicFramePr>
          <p:cNvPr name="Table 9" id="9"/>
          <p:cNvGraphicFramePr>
            <a:graphicFrameLocks noGrp="true"/>
          </p:cNvGraphicFramePr>
          <p:nvPr/>
        </p:nvGraphicFramePr>
        <p:xfrm>
          <a:off x="1058016" y="4358369"/>
          <a:ext cx="16171968" cy="5086350"/>
        </p:xfrm>
        <a:graphic>
          <a:graphicData uri="http://schemas.openxmlformats.org/drawingml/2006/table">
            <a:tbl>
              <a:tblPr/>
              <a:tblGrid>
                <a:gridCol w="8499541"/>
                <a:gridCol w="7672427"/>
              </a:tblGrid>
              <a:tr h="5086350">
                <a:tc>
                  <a:txBody>
                    <a:bodyPr anchor="t" rtlCol="false"/>
                    <a:lstStyle/>
                    <a:p>
                      <a:pPr algn="ctr">
                        <a:lnSpc>
                          <a:spcPts val="2800"/>
                        </a:lnSpc>
                        <a:defRPr/>
                      </a:pPr>
                      <a:r>
                        <a:rPr lang="en-US" sz="2000" b="true">
                          <a:solidFill>
                            <a:srgbClr val="000000"/>
                          </a:solidFill>
                          <a:latin typeface="Montserrat Bold"/>
                          <a:ea typeface="Montserrat Bold"/>
                          <a:cs typeface="Montserrat Bold"/>
                          <a:sym typeface="Montserrat Bold"/>
                        </a:rPr>
                        <a:t>Step 1 – Individual Reflection</a:t>
                      </a:r>
                      <a:r>
                        <a:rPr lang="en-US" sz="2000" b="true">
                          <a:solidFill>
                            <a:srgbClr val="000000"/>
                          </a:solidFill>
                          <a:latin typeface="Montserrat Bold"/>
                          <a:ea typeface="Montserrat Bold"/>
                          <a:cs typeface="Montserrat Bold"/>
                          <a:sym typeface="Montserrat Bold"/>
                        </a:rPr>
                        <a:t> </a:t>
                      </a:r>
                      <a:endParaRPr lang="en-US" sz="1100"/>
                    </a:p>
                    <a:p>
                      <a:pPr algn="ctr">
                        <a:lnSpc>
                          <a:spcPts val="2800"/>
                        </a:lnSpc>
                      </a:pPr>
                      <a:r>
                        <a:rPr lang="en-US" sz="2000">
                          <a:solidFill>
                            <a:srgbClr val="000000"/>
                          </a:solidFill>
                          <a:latin typeface="Montserrat"/>
                          <a:ea typeface="Montserrat"/>
                          <a:cs typeface="Montserrat"/>
                          <a:sym typeface="Montserrat"/>
                        </a:rPr>
                        <a:t>(3 minutes)</a:t>
                      </a:r>
                    </a:p>
                    <a:p>
                      <a:pPr algn="ctr">
                        <a:lnSpc>
                          <a:spcPts val="2800"/>
                        </a:lnSpc>
                      </a:pPr>
                    </a:p>
                    <a:p>
                      <a:pPr algn="l">
                        <a:lnSpc>
                          <a:spcPts val="2800"/>
                        </a:lnSpc>
                      </a:pPr>
                      <a:r>
                        <a:rPr lang="en-US" sz="2000">
                          <a:solidFill>
                            <a:srgbClr val="000000"/>
                          </a:solidFill>
                          <a:latin typeface="Montserrat"/>
                          <a:ea typeface="Montserrat"/>
                          <a:cs typeface="Montserrat"/>
                          <a:sym typeface="Montserrat"/>
                        </a:rPr>
                        <a:t>Each participant will reflect on the following prompts. </a:t>
                      </a:r>
                    </a:p>
                    <a:p>
                      <a:pPr algn="l">
                        <a:lnSpc>
                          <a:spcPts val="2800"/>
                        </a:lnSpc>
                      </a:pPr>
                      <a:r>
                        <a:rPr lang="en-US" sz="2000">
                          <a:solidFill>
                            <a:srgbClr val="000000"/>
                          </a:solidFill>
                          <a:latin typeface="Montserrat"/>
                          <a:ea typeface="Montserrat"/>
                          <a:cs typeface="Montserrat"/>
                          <a:sym typeface="Montserrat"/>
                        </a:rPr>
                        <a:t>They may write brief notes or consider their responses silently:</a:t>
                      </a:r>
                    </a:p>
                    <a:p>
                      <a:pPr algn="l" marL="431801" indent="-215900" lvl="1">
                        <a:lnSpc>
                          <a:spcPts val="2800"/>
                        </a:lnSpc>
                        <a:buFont typeface="Arial"/>
                        <a:buChar char="•"/>
                      </a:pPr>
                      <a:r>
                        <a:rPr lang="en-US" sz="2000">
                          <a:solidFill>
                            <a:srgbClr val="000000"/>
                          </a:solidFill>
                          <a:latin typeface="Montserrat"/>
                          <a:ea typeface="Montserrat"/>
                          <a:cs typeface="Montserrat"/>
                          <a:sym typeface="Montserrat"/>
                        </a:rPr>
                        <a:t>What is one truth you've come to recognize about yourself?</a:t>
                      </a:r>
                    </a:p>
                    <a:p>
                      <a:pPr algn="l" marL="431801" indent="-215900" lvl="1">
                        <a:lnSpc>
                          <a:spcPts val="2800"/>
                        </a:lnSpc>
                        <a:buFont typeface="Arial"/>
                        <a:buChar char="•"/>
                      </a:pPr>
                      <a:r>
                        <a:rPr lang="en-US" sz="2000">
                          <a:solidFill>
                            <a:srgbClr val="000000"/>
                          </a:solidFill>
                          <a:latin typeface="Montserrat"/>
                          <a:ea typeface="Montserrat"/>
                          <a:cs typeface="Montserrat"/>
                          <a:sym typeface="Montserrat"/>
                        </a:rPr>
                        <a:t>What gives me a sense of belonging in my work or community?</a:t>
                      </a:r>
                    </a:p>
                    <a:p>
                      <a:pPr algn="l" marL="431801" indent="-215900" lvl="1">
                        <a:lnSpc>
                          <a:spcPts val="2800"/>
                        </a:lnSpc>
                        <a:buFont typeface="Arial"/>
                        <a:buChar char="•"/>
                      </a:pPr>
                      <a:r>
                        <a:rPr lang="en-US" sz="2000">
                          <a:solidFill>
                            <a:srgbClr val="000000"/>
                          </a:solidFill>
                          <a:latin typeface="Montserrat"/>
                          <a:ea typeface="Montserrat"/>
                          <a:cs typeface="Montserrat"/>
                          <a:sym typeface="Montserrat"/>
                        </a:rPr>
                        <a:t>How do I define confidence in my own words?</a:t>
                      </a:r>
                    </a:p>
                    <a:p>
                      <a:pPr algn="l" marL="431801" indent="-215900" lvl="1">
                        <a:lnSpc>
                          <a:spcPts val="2800"/>
                        </a:lnSpc>
                        <a:buFont typeface="Arial"/>
                        <a:buChar char="•"/>
                      </a:pPr>
                      <a:r>
                        <a:rPr lang="en-US" sz="2000">
                          <a:solidFill>
                            <a:srgbClr val="000000"/>
                          </a:solidFill>
                          <a:latin typeface="Montserrat"/>
                          <a:ea typeface="Montserrat"/>
                          <a:cs typeface="Montserrat"/>
                          <a:sym typeface="Montserrat"/>
                        </a:rPr>
                        <a:t>One intentional way I can create space for my voice—my ideas, values, and perspective—and ensure it is expressed with clarity and confidence in my work or leadership is…</a:t>
                      </a:r>
                    </a:p>
                    <a:p>
                      <a:pPr algn="l">
                        <a:lnSpc>
                          <a:spcPts val="2800"/>
                        </a:lnSpc>
                      </a:pPr>
                    </a:p>
                  </a:txBody>
                  <a:tcPr marL="190500" marR="190500" marT="190500" marB="190500" anchor="t">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800"/>
                        </a:lnSpc>
                        <a:defRPr/>
                      </a:pPr>
                      <a:r>
                        <a:rPr lang="en-US" b="true" sz="2000">
                          <a:solidFill>
                            <a:srgbClr val="000000"/>
                          </a:solidFill>
                          <a:latin typeface="Montserrat Bold"/>
                          <a:ea typeface="Montserrat Bold"/>
                          <a:cs typeface="Montserrat Bold"/>
                          <a:sym typeface="Montserrat Bold"/>
                        </a:rPr>
                        <a:t>Step 2 – Small Group Discussion </a:t>
                      </a:r>
                      <a:endParaRPr lang="en-US" sz="1100"/>
                    </a:p>
                    <a:p>
                      <a:pPr algn="ctr">
                        <a:lnSpc>
                          <a:spcPts val="2800"/>
                        </a:lnSpc>
                      </a:pPr>
                      <a:r>
                        <a:rPr lang="en-US" sz="2000">
                          <a:solidFill>
                            <a:srgbClr val="000000"/>
                          </a:solidFill>
                          <a:latin typeface="Montserrat"/>
                          <a:ea typeface="Montserrat"/>
                          <a:cs typeface="Montserrat"/>
                          <a:sym typeface="Montserrat"/>
                        </a:rPr>
                        <a:t>(1–2 minutes per person)</a:t>
                      </a:r>
                    </a:p>
                    <a:p>
                      <a:pPr algn="ctr">
                        <a:lnSpc>
                          <a:spcPts val="2800"/>
                        </a:lnSpc>
                      </a:pPr>
                    </a:p>
                    <a:p>
                      <a:pPr algn="l">
                        <a:lnSpc>
                          <a:spcPts val="2800"/>
                        </a:lnSpc>
                      </a:pPr>
                      <a:r>
                        <a:rPr lang="en-US" sz="2000">
                          <a:solidFill>
                            <a:srgbClr val="000000"/>
                          </a:solidFill>
                          <a:latin typeface="Montserrat"/>
                          <a:ea typeface="Montserrat"/>
                          <a:cs typeface="Montserrat"/>
                          <a:sym typeface="Montserrat"/>
                        </a:rPr>
                        <a:t>Invite participants to share any insights they are comfortable discussing. </a:t>
                      </a:r>
                    </a:p>
                    <a:p>
                      <a:pPr algn="l">
                        <a:lnSpc>
                          <a:spcPts val="2800"/>
                        </a:lnSpc>
                      </a:pPr>
                      <a:r>
                        <a:rPr lang="en-US" sz="2000">
                          <a:solidFill>
                            <a:srgbClr val="000000"/>
                          </a:solidFill>
                          <a:latin typeface="Montserrat"/>
                          <a:ea typeface="Montserrat"/>
                          <a:cs typeface="Montserrat"/>
                          <a:sym typeface="Montserrat"/>
                        </a:rPr>
                        <a:t>Suggested guiding questions:</a:t>
                      </a:r>
                    </a:p>
                    <a:p>
                      <a:pPr algn="l" marL="431801" indent="-215900" lvl="1">
                        <a:lnSpc>
                          <a:spcPts val="2800"/>
                        </a:lnSpc>
                        <a:buFont typeface="Arial"/>
                        <a:buChar char="•"/>
                      </a:pPr>
                      <a:r>
                        <a:rPr lang="en-US" sz="2000">
                          <a:solidFill>
                            <a:srgbClr val="000000"/>
                          </a:solidFill>
                          <a:latin typeface="Montserrat"/>
                          <a:ea typeface="Montserrat"/>
                          <a:cs typeface="Montserrat"/>
                          <a:sym typeface="Montserrat"/>
                        </a:rPr>
                        <a:t>Which reflection prompt resonated most with you, and why?</a:t>
                      </a:r>
                    </a:p>
                    <a:p>
                      <a:pPr algn="l" marL="431801" indent="-215900" lvl="1">
                        <a:lnSpc>
                          <a:spcPts val="2800"/>
                        </a:lnSpc>
                        <a:buFont typeface="Arial"/>
                        <a:buChar char="•"/>
                      </a:pPr>
                      <a:r>
                        <a:rPr lang="en-US" sz="2000">
                          <a:solidFill>
                            <a:srgbClr val="000000"/>
                          </a:solidFill>
                          <a:latin typeface="Montserrat"/>
                          <a:ea typeface="Montserrat"/>
                          <a:cs typeface="Montserrat"/>
                          <a:sym typeface="Montserrat"/>
                        </a:rPr>
                        <a:t>What does it mean to lead with authenticity in your role?</a:t>
                      </a:r>
                    </a:p>
                    <a:p>
                      <a:pPr algn="l" marL="431801" indent="-215900" lvl="1">
                        <a:lnSpc>
                          <a:spcPts val="2800"/>
                        </a:lnSpc>
                        <a:buFont typeface="Arial"/>
                        <a:buChar char="•"/>
                      </a:pPr>
                      <a:r>
                        <a:rPr lang="en-US" sz="2000">
                          <a:solidFill>
                            <a:srgbClr val="000000"/>
                          </a:solidFill>
                          <a:latin typeface="Montserrat"/>
                          <a:ea typeface="Montserrat"/>
                          <a:cs typeface="Montserrat"/>
                          <a:sym typeface="Montserrat"/>
                        </a:rPr>
                        <a:t>How do you intend to integrate your personal truth and voice into the way you lead each day?</a:t>
                      </a:r>
                    </a:p>
                  </a:txBody>
                  <a:tcPr marL="190500" marR="190500" marT="190500" marB="190500" anchor="t">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10" id="10"/>
          <p:cNvSpPr txBox="true"/>
          <p:nvPr/>
        </p:nvSpPr>
        <p:spPr>
          <a:xfrm rot="0">
            <a:off x="483125" y="2953500"/>
            <a:ext cx="15228622" cy="957194"/>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2.1 Everyday Leadership: Leading with Authenticity and Confidence</a:t>
            </a:r>
          </a:p>
          <a:p>
            <a:pPr algn="l">
              <a:lnSpc>
                <a:spcPts val="3528"/>
              </a:lnSpc>
            </a:pPr>
            <a:r>
              <a:rPr lang="en-US" b="true" sz="2100">
                <a:solidFill>
                  <a:srgbClr val="000000"/>
                </a:solidFill>
                <a:latin typeface="Montserrat Bold"/>
                <a:ea typeface="Montserrat Bold"/>
                <a:cs typeface="Montserrat Bold"/>
                <a:sym typeface="Montserrat Bold"/>
              </a:rPr>
              <a:t>(20 minutes)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13980373" y="1230512"/>
            <a:ext cx="3617603" cy="3002610"/>
            <a:chOff x="0" y="0"/>
            <a:chExt cx="4823471" cy="4003480"/>
          </a:xfrm>
        </p:grpSpPr>
        <p:sp>
          <p:nvSpPr>
            <p:cNvPr name="Freeform 5" id="5"/>
            <p:cNvSpPr/>
            <p:nvPr/>
          </p:nvSpPr>
          <p:spPr>
            <a:xfrm flipH="false" flipV="false" rot="0">
              <a:off x="0" y="0"/>
              <a:ext cx="4823460" cy="4003421"/>
            </a:xfrm>
            <a:custGeom>
              <a:avLst/>
              <a:gdLst/>
              <a:ahLst/>
              <a:cxnLst/>
              <a:rect r="r" b="b" t="t" l="l"/>
              <a:pathLst>
                <a:path h="4003421" w="4823460">
                  <a:moveTo>
                    <a:pt x="0" y="0"/>
                  </a:moveTo>
                  <a:lnTo>
                    <a:pt x="4823460" y="0"/>
                  </a:lnTo>
                  <a:lnTo>
                    <a:pt x="4823460" y="4003421"/>
                  </a:lnTo>
                  <a:lnTo>
                    <a:pt x="0" y="4003421"/>
                  </a:lnTo>
                  <a:lnTo>
                    <a:pt x="0" y="0"/>
                  </a:lnTo>
                  <a:close/>
                </a:path>
              </a:pathLst>
            </a:custGeom>
            <a:blipFill>
              <a:blip r:embed="rId4"/>
              <a:stretch>
                <a:fillRect l="0" t="-220" r="0" b="-222"/>
              </a:stretch>
            </a:blipFill>
          </p:spPr>
        </p:sp>
      </p:grpSp>
      <p:grpSp>
        <p:nvGrpSpPr>
          <p:cNvPr name="Group 6" id="6"/>
          <p:cNvGrpSpPr/>
          <p:nvPr/>
        </p:nvGrpSpPr>
        <p:grpSpPr>
          <a:xfrm rot="0">
            <a:off x="5490872" y="4926212"/>
            <a:ext cx="7477707" cy="4673567"/>
            <a:chOff x="0" y="0"/>
            <a:chExt cx="9970276" cy="6231423"/>
          </a:xfrm>
        </p:grpSpPr>
        <p:sp>
          <p:nvSpPr>
            <p:cNvPr name="Freeform 7" id="7"/>
            <p:cNvSpPr/>
            <p:nvPr/>
          </p:nvSpPr>
          <p:spPr>
            <a:xfrm flipH="false" flipV="false" rot="0">
              <a:off x="0" y="0"/>
              <a:ext cx="9970262" cy="6231382"/>
            </a:xfrm>
            <a:custGeom>
              <a:avLst/>
              <a:gdLst/>
              <a:ahLst/>
              <a:cxnLst/>
              <a:rect r="r" b="b" t="t" l="l"/>
              <a:pathLst>
                <a:path h="6231382" w="9970262">
                  <a:moveTo>
                    <a:pt x="0" y="0"/>
                  </a:moveTo>
                  <a:lnTo>
                    <a:pt x="9970262" y="0"/>
                  </a:lnTo>
                  <a:lnTo>
                    <a:pt x="9970262" y="6231382"/>
                  </a:lnTo>
                  <a:lnTo>
                    <a:pt x="0" y="6231382"/>
                  </a:lnTo>
                  <a:lnTo>
                    <a:pt x="0" y="0"/>
                  </a:lnTo>
                  <a:close/>
                </a:path>
              </a:pathLst>
            </a:custGeom>
            <a:blipFill>
              <a:blip r:embed="rId5">
                <a:alphaModFix amt="75000"/>
              </a:blip>
              <a:stretch>
                <a:fillRect l="0" t="-45" r="0" b="-46"/>
              </a:stretch>
            </a:blipFill>
          </p:spPr>
        </p:sp>
      </p:grpSp>
      <p:grpSp>
        <p:nvGrpSpPr>
          <p:cNvPr name="Group 8" id="8"/>
          <p:cNvGrpSpPr/>
          <p:nvPr/>
        </p:nvGrpSpPr>
        <p:grpSpPr>
          <a:xfrm rot="0">
            <a:off x="5405147" y="4821437"/>
            <a:ext cx="7477707" cy="4673567"/>
            <a:chOff x="0" y="0"/>
            <a:chExt cx="9970276" cy="6231423"/>
          </a:xfrm>
        </p:grpSpPr>
        <p:sp>
          <p:nvSpPr>
            <p:cNvPr name="Freeform 9" id="9"/>
            <p:cNvSpPr/>
            <p:nvPr/>
          </p:nvSpPr>
          <p:spPr>
            <a:xfrm flipH="false" flipV="false" rot="0">
              <a:off x="0" y="0"/>
              <a:ext cx="9970262" cy="6231382"/>
            </a:xfrm>
            <a:custGeom>
              <a:avLst/>
              <a:gdLst/>
              <a:ahLst/>
              <a:cxnLst/>
              <a:rect r="r" b="b" t="t" l="l"/>
              <a:pathLst>
                <a:path h="6231382" w="9970262">
                  <a:moveTo>
                    <a:pt x="0" y="0"/>
                  </a:moveTo>
                  <a:lnTo>
                    <a:pt x="9970262" y="0"/>
                  </a:lnTo>
                  <a:lnTo>
                    <a:pt x="9970262" y="6231382"/>
                  </a:lnTo>
                  <a:lnTo>
                    <a:pt x="0" y="6231382"/>
                  </a:lnTo>
                  <a:lnTo>
                    <a:pt x="0" y="0"/>
                  </a:lnTo>
                  <a:close/>
                </a:path>
              </a:pathLst>
            </a:custGeom>
            <a:blipFill>
              <a:blip r:embed="rId6"/>
              <a:stretch>
                <a:fillRect l="0" t="-45" r="0" b="-46"/>
              </a:stretch>
            </a:blipFill>
          </p:spPr>
        </p:sp>
      </p:grpSp>
      <p:sp>
        <p:nvSpPr>
          <p:cNvPr name="TextBox 10" id="10"/>
          <p:cNvSpPr txBox="true"/>
          <p:nvPr/>
        </p:nvSpPr>
        <p:spPr>
          <a:xfrm rot="0">
            <a:off x="690024" y="1274290"/>
            <a:ext cx="9021542" cy="831622"/>
          </a:xfrm>
          <a:prstGeom prst="rect">
            <a:avLst/>
          </a:prstGeom>
        </p:spPr>
        <p:txBody>
          <a:bodyPr anchor="t" rtlCol="false" tIns="0" lIns="0" bIns="0" rIns="0">
            <a:spAutoFit/>
          </a:bodyPr>
          <a:lstStyle/>
          <a:p>
            <a:pPr algn="l">
              <a:lnSpc>
                <a:spcPts val="6803"/>
              </a:lnSpc>
            </a:pPr>
            <a:r>
              <a:rPr lang="en-US" b="true" sz="4050">
                <a:solidFill>
                  <a:srgbClr val="000000"/>
                </a:solidFill>
                <a:latin typeface="Montserrat Bold"/>
                <a:ea typeface="Montserrat Bold"/>
                <a:cs typeface="Montserrat Bold"/>
                <a:sym typeface="Montserrat Bold"/>
              </a:rPr>
              <a:t>Your Health Comes First!</a:t>
            </a:r>
          </a:p>
        </p:txBody>
      </p:sp>
      <p:sp>
        <p:nvSpPr>
          <p:cNvPr name="TextBox 11" id="11"/>
          <p:cNvSpPr txBox="true"/>
          <p:nvPr/>
        </p:nvSpPr>
        <p:spPr>
          <a:xfrm rot="0">
            <a:off x="690024" y="2117425"/>
            <a:ext cx="16907951" cy="2377441"/>
          </a:xfrm>
          <a:prstGeom prst="rect">
            <a:avLst/>
          </a:prstGeom>
        </p:spPr>
        <p:txBody>
          <a:bodyPr anchor="t" rtlCol="false" tIns="0" lIns="0" bIns="0" rIns="0">
            <a:spAutoFit/>
          </a:bodyPr>
          <a:lstStyle/>
          <a:p>
            <a:pPr algn="l">
              <a:lnSpc>
                <a:spcPts val="6404"/>
              </a:lnSpc>
            </a:pPr>
            <a:r>
              <a:rPr lang="en-US" b="true" sz="3811">
                <a:solidFill>
                  <a:srgbClr val="000000"/>
                </a:solidFill>
                <a:latin typeface="Montserrat Medium"/>
                <a:ea typeface="Montserrat Medium"/>
                <a:cs typeface="Montserrat Medium"/>
                <a:sym typeface="Montserrat Medium"/>
              </a:rPr>
              <a:t>Before the next activity, take a 5 minute mind and body </a:t>
            </a:r>
          </a:p>
          <a:p>
            <a:pPr algn="l">
              <a:lnSpc>
                <a:spcPts val="6404"/>
              </a:lnSpc>
            </a:pPr>
            <a:r>
              <a:rPr lang="en-US" b="true" sz="3811">
                <a:solidFill>
                  <a:srgbClr val="000000"/>
                </a:solidFill>
                <a:latin typeface="Montserrat Medium"/>
                <a:ea typeface="Montserrat Medium"/>
                <a:cs typeface="Montserrat Medium"/>
                <a:sym typeface="Montserrat Medium"/>
              </a:rPr>
              <a:t>break. Grab some water, use the washroom, stretch—</a:t>
            </a:r>
          </a:p>
          <a:p>
            <a:pPr algn="l">
              <a:lnSpc>
                <a:spcPts val="6404"/>
              </a:lnSpc>
            </a:pPr>
            <a:r>
              <a:rPr lang="en-US" b="true" sz="3811">
                <a:solidFill>
                  <a:srgbClr val="000000"/>
                </a:solidFill>
                <a:latin typeface="Montserrat Medium"/>
                <a:ea typeface="Montserrat Medium"/>
                <a:cs typeface="Montserrat Medium"/>
                <a:sym typeface="Montserrat Medium"/>
              </a:rPr>
              <a:t>whatever you need!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69477" y="-350693"/>
            <a:ext cx="7949045" cy="1937402"/>
            <a:chOff x="0" y="0"/>
            <a:chExt cx="10598727" cy="2583203"/>
          </a:xfrm>
        </p:grpSpPr>
        <p:sp>
          <p:nvSpPr>
            <p:cNvPr name="Freeform 3" id="3"/>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3"/>
              <a:stretch>
                <a:fillRect l="0" t="-53599" r="0" b="-53600"/>
              </a:stretch>
            </a:blipFill>
          </p:spPr>
        </p:sp>
      </p:grpSp>
      <p:sp>
        <p:nvSpPr>
          <p:cNvPr name="TextBox 4" id="4"/>
          <p:cNvSpPr txBox="true"/>
          <p:nvPr/>
        </p:nvSpPr>
        <p:spPr>
          <a:xfrm rot="0">
            <a:off x="483118" y="1462884"/>
            <a:ext cx="16978500" cy="1101450"/>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3. Group Activity: Storytelling and Networking - Share, Learn, and Connect</a:t>
            </a:r>
          </a:p>
          <a:p>
            <a:pPr algn="l">
              <a:lnSpc>
                <a:spcPts val="4355"/>
              </a:lnSpc>
            </a:pPr>
            <a:r>
              <a:rPr lang="en-US" b="true" sz="3156">
                <a:solidFill>
                  <a:srgbClr val="000000"/>
                </a:solidFill>
                <a:latin typeface="Montserrat Bold"/>
                <a:ea typeface="Montserrat Bold"/>
                <a:cs typeface="Montserrat Bold"/>
                <a:sym typeface="Montserrat Bold"/>
              </a:rPr>
              <a:t>(40 minutes)</a:t>
            </a:r>
          </a:p>
        </p:txBody>
      </p:sp>
      <p:grpSp>
        <p:nvGrpSpPr>
          <p:cNvPr name="Group 5" id="5"/>
          <p:cNvGrpSpPr/>
          <p:nvPr/>
        </p:nvGrpSpPr>
        <p:grpSpPr>
          <a:xfrm rot="0">
            <a:off x="3204254" y="2058559"/>
            <a:ext cx="361446" cy="476673"/>
            <a:chOff x="0" y="0"/>
            <a:chExt cx="481928" cy="635564"/>
          </a:xfrm>
        </p:grpSpPr>
        <p:sp>
          <p:nvSpPr>
            <p:cNvPr name="Freeform 6" id="6"/>
            <p:cNvSpPr/>
            <p:nvPr/>
          </p:nvSpPr>
          <p:spPr>
            <a:xfrm flipH="false" flipV="false" rot="0">
              <a:off x="0" y="0"/>
              <a:ext cx="481965" cy="635508"/>
            </a:xfrm>
            <a:custGeom>
              <a:avLst/>
              <a:gdLst/>
              <a:ahLst/>
              <a:cxnLst/>
              <a:rect r="r" b="b" t="t" l="l"/>
              <a:pathLst>
                <a:path h="635508" w="481965">
                  <a:moveTo>
                    <a:pt x="0" y="0"/>
                  </a:moveTo>
                  <a:lnTo>
                    <a:pt x="481965" y="0"/>
                  </a:lnTo>
                  <a:lnTo>
                    <a:pt x="481965" y="635508"/>
                  </a:lnTo>
                  <a:lnTo>
                    <a:pt x="0" y="635508"/>
                  </a:lnTo>
                  <a:lnTo>
                    <a:pt x="0" y="0"/>
                  </a:lnTo>
                  <a:close/>
                </a:path>
              </a:pathLst>
            </a:custGeom>
            <a:blipFill>
              <a:blip r:embed="rId4"/>
              <a:stretch>
                <a:fillRect l="0" t="0" r="7" b="-8"/>
              </a:stretch>
            </a:blipFill>
          </p:spPr>
        </p:sp>
      </p:grpSp>
      <p:sp>
        <p:nvSpPr>
          <p:cNvPr name="TextBox 7" id="7"/>
          <p:cNvSpPr txBox="true"/>
          <p:nvPr/>
        </p:nvSpPr>
        <p:spPr>
          <a:xfrm rot="0">
            <a:off x="483118" y="2801110"/>
            <a:ext cx="10105800" cy="939150"/>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3.1 The Power of Celebration: Compliment Circle</a:t>
            </a:r>
          </a:p>
          <a:p>
            <a:pPr algn="l">
              <a:lnSpc>
                <a:spcPts val="2897"/>
              </a:lnSpc>
            </a:pPr>
            <a:r>
              <a:rPr lang="en-US" b="true" sz="2100">
                <a:solidFill>
                  <a:srgbClr val="000000"/>
                </a:solidFill>
                <a:latin typeface="Montserrat Bold"/>
                <a:ea typeface="Montserrat Bold"/>
                <a:cs typeface="Montserrat Bold"/>
                <a:sym typeface="Montserrat Bold"/>
              </a:rPr>
              <a:t>(15 minutes)</a:t>
            </a:r>
          </a:p>
        </p:txBody>
      </p:sp>
      <p:graphicFrame>
        <p:nvGraphicFramePr>
          <p:cNvPr name="Table 8" id="8"/>
          <p:cNvGraphicFramePr>
            <a:graphicFrameLocks noGrp="true"/>
          </p:cNvGraphicFramePr>
          <p:nvPr/>
        </p:nvGraphicFramePr>
        <p:xfrm>
          <a:off x="483125" y="4034175"/>
          <a:ext cx="16383000" cy="2948179"/>
        </p:xfrm>
        <a:graphic>
          <a:graphicData uri="http://schemas.openxmlformats.org/drawingml/2006/table">
            <a:tbl>
              <a:tblPr/>
              <a:tblGrid>
                <a:gridCol w="16383000"/>
              </a:tblGrid>
              <a:tr h="2948179">
                <a:tc>
                  <a:txBody>
                    <a:bodyPr anchor="t" rtlCol="false"/>
                    <a:lstStyle/>
                    <a:p>
                      <a:pPr algn="l">
                        <a:lnSpc>
                          <a:spcPts val="2897"/>
                        </a:lnSpc>
                        <a:defRPr/>
                      </a:pPr>
                      <a:r>
                        <a:rPr lang="en-US" b="true" sz="2100">
                          <a:solidFill>
                            <a:srgbClr val="000000"/>
                          </a:solidFill>
                          <a:latin typeface="Montserrat Bold"/>
                          <a:ea typeface="Montserrat Bold"/>
                          <a:cs typeface="Montserrat Bold"/>
                          <a:sym typeface="Montserrat Bold"/>
                        </a:rPr>
                        <a:t>Instructions: </a:t>
                      </a:r>
                      <a:r>
                        <a:rPr lang="en-US" sz="2100">
                          <a:solidFill>
                            <a:srgbClr val="000000"/>
                          </a:solidFill>
                          <a:latin typeface="Montserrat"/>
                          <a:ea typeface="Montserrat"/>
                          <a:cs typeface="Montserrat"/>
                          <a:sym typeface="Montserrat"/>
                        </a:rPr>
                        <a:t>This is an opportunity for the Circle to practice giving and receiving compliments and celebrating wins. In this exercise, you will celebrate and compliment each other.</a:t>
                      </a:r>
                      <a:endParaRPr lang="en-US" sz="1100"/>
                    </a:p>
                    <a:p>
                      <a:pPr algn="l">
                        <a:lnSpc>
                          <a:spcPts val="1931"/>
                        </a:lnSpc>
                      </a:pPr>
                    </a:p>
                    <a:p>
                      <a:pPr algn="l">
                        <a:lnSpc>
                          <a:spcPts val="2897"/>
                        </a:lnSpc>
                      </a:pPr>
                      <a:r>
                        <a:rPr lang="en-US" sz="2100">
                          <a:solidFill>
                            <a:srgbClr val="000000"/>
                          </a:solidFill>
                          <a:latin typeface="Montserrat"/>
                          <a:ea typeface="Montserrat"/>
                          <a:cs typeface="Montserrat"/>
                          <a:sym typeface="Montserrat"/>
                        </a:rPr>
                        <a:t>Begin by writing down something you like or admire about every other person in your Circle. Then, go around the Circle and have everyone compliment a specific person, one by one, until everyone has gotten compliments from everyone else.</a:t>
                      </a:r>
                    </a:p>
                    <a:p>
                      <a:pPr algn="l">
                        <a:lnSpc>
                          <a:spcPts val="2897"/>
                        </a:lnSpc>
                      </a:pPr>
                      <a:r>
                        <a:rPr lang="en-US" sz="2100">
                          <a:solidFill>
                            <a:srgbClr val="000000"/>
                          </a:solidFill>
                          <a:latin typeface="Montserrat"/>
                          <a:ea typeface="Montserrat"/>
                          <a:cs typeface="Montserrat"/>
                          <a:sym typeface="Montserrat"/>
                        </a:rPr>
                        <a:t>(5 minutes writing &amp; 10 minute discussion)</a:t>
                      </a:r>
                    </a:p>
                  </a:txBody>
                  <a:tcPr marL="91425" marR="91425" marT="91425" marB="914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grpSp>
        <p:nvGrpSpPr>
          <p:cNvPr name="Group 9" id="9"/>
          <p:cNvGrpSpPr>
            <a:grpSpLocks noChangeAspect="true"/>
          </p:cNvGrpSpPr>
          <p:nvPr/>
        </p:nvGrpSpPr>
        <p:grpSpPr>
          <a:xfrm rot="0">
            <a:off x="12295075" y="7416525"/>
            <a:ext cx="6069125" cy="2913175"/>
            <a:chOff x="0" y="0"/>
            <a:chExt cx="8092167" cy="3884233"/>
          </a:xfrm>
        </p:grpSpPr>
        <p:sp>
          <p:nvSpPr>
            <p:cNvPr name="Freeform 10" id="10"/>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5"/>
              <a:stretch>
                <a:fillRect l="0" t="0" r="0" b="1"/>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TextBox 6" id="6"/>
          <p:cNvSpPr txBox="true"/>
          <p:nvPr/>
        </p:nvSpPr>
        <p:spPr>
          <a:xfrm rot="0">
            <a:off x="483127" y="1657325"/>
            <a:ext cx="8612400" cy="939150"/>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3.2 Self-Reflection &amp; Celebration</a:t>
            </a:r>
          </a:p>
          <a:p>
            <a:pPr algn="l">
              <a:lnSpc>
                <a:spcPts val="2897"/>
              </a:lnSpc>
            </a:pPr>
            <a:r>
              <a:rPr lang="en-US" b="true" sz="2100">
                <a:solidFill>
                  <a:srgbClr val="000000"/>
                </a:solidFill>
                <a:latin typeface="Montserrat Bold"/>
                <a:ea typeface="Montserrat Bold"/>
                <a:cs typeface="Montserrat Bold"/>
                <a:sym typeface="Montserrat Bold"/>
              </a:rPr>
              <a:t>(25 minutes)</a:t>
            </a:r>
          </a:p>
        </p:txBody>
      </p:sp>
      <p:graphicFrame>
        <p:nvGraphicFramePr>
          <p:cNvPr name="Table 7" id="7"/>
          <p:cNvGraphicFramePr>
            <a:graphicFrameLocks noGrp="true"/>
          </p:cNvGraphicFramePr>
          <p:nvPr/>
        </p:nvGraphicFramePr>
        <p:xfrm>
          <a:off x="483125" y="3048000"/>
          <a:ext cx="16383000" cy="3223234"/>
        </p:xfrm>
        <a:graphic>
          <a:graphicData uri="http://schemas.openxmlformats.org/drawingml/2006/table">
            <a:tbl>
              <a:tblPr/>
              <a:tblGrid>
                <a:gridCol w="16383000"/>
              </a:tblGrid>
              <a:tr h="3223234">
                <a:tc>
                  <a:txBody>
                    <a:bodyPr anchor="t" rtlCol="false"/>
                    <a:lstStyle/>
                    <a:p>
                      <a:pPr algn="l">
                        <a:lnSpc>
                          <a:spcPts val="2897"/>
                        </a:lnSpc>
                        <a:defRPr/>
                      </a:pPr>
                      <a:r>
                        <a:rPr lang="en-US" b="true" sz="2100">
                          <a:solidFill>
                            <a:srgbClr val="000000"/>
                          </a:solidFill>
                          <a:latin typeface="Montserrat Bold"/>
                          <a:ea typeface="Montserrat Bold"/>
                          <a:cs typeface="Montserrat Bold"/>
                          <a:sym typeface="Montserrat Bold"/>
                        </a:rPr>
                        <a:t>Instructions: </a:t>
                      </a:r>
                      <a:r>
                        <a:rPr lang="en-US" sz="2100">
                          <a:solidFill>
                            <a:srgbClr val="000000"/>
                          </a:solidFill>
                          <a:latin typeface="Montserrat"/>
                          <a:ea typeface="Montserrat"/>
                          <a:cs typeface="Montserrat"/>
                          <a:sym typeface="Montserrat"/>
                        </a:rPr>
                        <a:t>This is an opportunity for the Circle to reflect on and share their learning, gratitude, and celebrations from the LLMC program.</a:t>
                      </a:r>
                      <a:endParaRPr lang="en-US" sz="1100"/>
                    </a:p>
                    <a:p>
                      <a:pPr algn="l">
                        <a:lnSpc>
                          <a:spcPts val="2897"/>
                        </a:lnSpc>
                      </a:pPr>
                      <a:r>
                        <a:rPr lang="en-US" sz="2100">
                          <a:solidFill>
                            <a:srgbClr val="000000"/>
                          </a:solidFill>
                          <a:latin typeface="Montserrat"/>
                          <a:ea typeface="Montserrat"/>
                          <a:cs typeface="Montserrat"/>
                          <a:sym typeface="Montserrat"/>
                        </a:rPr>
                        <a:t>Begin by individually reflecting on the prompts below, then share as a group.</a:t>
                      </a:r>
                    </a:p>
                    <a:p>
                      <a:pPr algn="l">
                        <a:lnSpc>
                          <a:spcPts val="2897"/>
                        </a:lnSpc>
                      </a:pPr>
                      <a:r>
                        <a:rPr lang="en-US" sz="2100">
                          <a:solidFill>
                            <a:srgbClr val="000000"/>
                          </a:solidFill>
                          <a:latin typeface="Montserrat"/>
                          <a:ea typeface="Montserrat"/>
                          <a:cs typeface="Montserrat"/>
                          <a:sym typeface="Montserrat"/>
                        </a:rPr>
                        <a:t>(5 minutes individual reflection, then 2 minutes per member to share)</a:t>
                      </a:r>
                    </a:p>
                    <a:p>
                      <a:pPr algn="l" marL="480060" indent="-160020" lvl="2">
                        <a:lnSpc>
                          <a:spcPts val="2897"/>
                        </a:lnSpc>
                        <a:buFont typeface="Arial"/>
                        <a:buChar char="⚬"/>
                      </a:pPr>
                      <a:r>
                        <a:rPr lang="en-US" sz="2100">
                          <a:solidFill>
                            <a:srgbClr val="000000"/>
                          </a:solidFill>
                          <a:latin typeface="Montserrat"/>
                          <a:ea typeface="Montserrat"/>
                          <a:cs typeface="Montserrat"/>
                          <a:sym typeface="Montserrat"/>
                        </a:rPr>
                        <a:t>What are the key lessons you’ve taken from the program? </a:t>
                      </a:r>
                    </a:p>
                    <a:p>
                      <a:pPr algn="l" marL="480060" indent="-160020" lvl="2">
                        <a:lnSpc>
                          <a:spcPts val="2897"/>
                        </a:lnSpc>
                        <a:buFont typeface="Arial"/>
                        <a:buChar char="⚬"/>
                      </a:pPr>
                      <a:r>
                        <a:rPr lang="en-US" sz="2100">
                          <a:solidFill>
                            <a:srgbClr val="000000"/>
                          </a:solidFill>
                          <a:latin typeface="Montserrat"/>
                          <a:ea typeface="Montserrat"/>
                          <a:cs typeface="Montserrat"/>
                          <a:sym typeface="Montserrat"/>
                        </a:rPr>
                        <a:t>What’s one thing you’ve accomplished in this program? </a:t>
                      </a:r>
                    </a:p>
                    <a:p>
                      <a:pPr algn="l" marL="480060" indent="-160020" lvl="2">
                        <a:lnSpc>
                          <a:spcPts val="2897"/>
                        </a:lnSpc>
                        <a:buFont typeface="Arial"/>
                        <a:buChar char="⚬"/>
                      </a:pPr>
                      <a:r>
                        <a:rPr lang="en-US" sz="2100">
                          <a:solidFill>
                            <a:srgbClr val="000000"/>
                          </a:solidFill>
                          <a:latin typeface="Montserrat"/>
                          <a:ea typeface="Montserrat"/>
                          <a:cs typeface="Montserrat"/>
                          <a:sym typeface="Montserrat"/>
                        </a:rPr>
                        <a:t>What’s something you’re grateful for as a result of this experience? </a:t>
                      </a:r>
                    </a:p>
                    <a:p>
                      <a:pPr algn="l" marL="480060" indent="-160020" lvl="2">
                        <a:lnSpc>
                          <a:spcPts val="2897"/>
                        </a:lnSpc>
                        <a:buFont typeface="Arial"/>
                        <a:buChar char="⚬"/>
                      </a:pPr>
                      <a:r>
                        <a:rPr lang="en-US" sz="2100">
                          <a:solidFill>
                            <a:srgbClr val="000000"/>
                          </a:solidFill>
                          <a:latin typeface="Montserrat"/>
                          <a:ea typeface="Montserrat"/>
                          <a:cs typeface="Montserrat"/>
                          <a:sym typeface="Montserrat"/>
                        </a:rPr>
                        <a:t>How should we collectively celebrate our success? </a:t>
                      </a:r>
                    </a:p>
                  </a:txBody>
                  <a:tcPr marL="91425" marR="91425" marT="91425" marB="914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69477" y="-350693"/>
            <a:ext cx="7949045" cy="1937402"/>
            <a:chOff x="0" y="0"/>
            <a:chExt cx="10598727" cy="2583203"/>
          </a:xfrm>
        </p:grpSpPr>
        <p:sp>
          <p:nvSpPr>
            <p:cNvPr name="Freeform 3" id="3"/>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3"/>
              <a:stretch>
                <a:fillRect l="0" t="-53599" r="0" b="-53600"/>
              </a:stretch>
            </a:blipFill>
          </p:spPr>
        </p:sp>
      </p:grpSp>
      <p:sp>
        <p:nvSpPr>
          <p:cNvPr name="TextBox 4" id="4"/>
          <p:cNvSpPr txBox="true"/>
          <p:nvPr/>
        </p:nvSpPr>
        <p:spPr>
          <a:xfrm rot="0">
            <a:off x="421587" y="1462884"/>
            <a:ext cx="12213600" cy="1660350"/>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4. One Action: Apply yourself, pledge to grow, and inspire </a:t>
            </a:r>
          </a:p>
          <a:p>
            <a:pPr algn="l">
              <a:lnSpc>
                <a:spcPts val="4355"/>
              </a:lnSpc>
            </a:pPr>
            <a:r>
              <a:rPr lang="en-US" b="true" sz="3156">
                <a:solidFill>
                  <a:srgbClr val="000000"/>
                </a:solidFill>
                <a:latin typeface="Montserrat Bold"/>
                <a:ea typeface="Montserrat Bold"/>
                <a:cs typeface="Montserrat Bold"/>
                <a:sym typeface="Montserrat Bold"/>
              </a:rPr>
              <a:t>others</a:t>
            </a:r>
          </a:p>
          <a:p>
            <a:pPr algn="l">
              <a:lnSpc>
                <a:spcPts val="4355"/>
              </a:lnSpc>
            </a:pPr>
            <a:r>
              <a:rPr lang="en-US" b="true" sz="3156">
                <a:solidFill>
                  <a:srgbClr val="000000"/>
                </a:solidFill>
                <a:latin typeface="Montserrat Bold"/>
                <a:ea typeface="Montserrat Bold"/>
                <a:cs typeface="Montserrat Bold"/>
                <a:sym typeface="Montserrat Bold"/>
              </a:rPr>
              <a:t>(10 minutes)</a:t>
            </a:r>
          </a:p>
        </p:txBody>
      </p:sp>
      <p:grpSp>
        <p:nvGrpSpPr>
          <p:cNvPr name="Group 5" id="5"/>
          <p:cNvGrpSpPr/>
          <p:nvPr/>
        </p:nvGrpSpPr>
        <p:grpSpPr>
          <a:xfrm rot="0">
            <a:off x="3074692" y="2611009"/>
            <a:ext cx="361446" cy="476673"/>
            <a:chOff x="0" y="0"/>
            <a:chExt cx="481928" cy="635564"/>
          </a:xfrm>
        </p:grpSpPr>
        <p:sp>
          <p:nvSpPr>
            <p:cNvPr name="Freeform 6" id="6"/>
            <p:cNvSpPr/>
            <p:nvPr/>
          </p:nvSpPr>
          <p:spPr>
            <a:xfrm flipH="false" flipV="false" rot="0">
              <a:off x="0" y="0"/>
              <a:ext cx="481965" cy="635508"/>
            </a:xfrm>
            <a:custGeom>
              <a:avLst/>
              <a:gdLst/>
              <a:ahLst/>
              <a:cxnLst/>
              <a:rect r="r" b="b" t="t" l="l"/>
              <a:pathLst>
                <a:path h="635508" w="481965">
                  <a:moveTo>
                    <a:pt x="0" y="0"/>
                  </a:moveTo>
                  <a:lnTo>
                    <a:pt x="481965" y="0"/>
                  </a:lnTo>
                  <a:lnTo>
                    <a:pt x="481965" y="635508"/>
                  </a:lnTo>
                  <a:lnTo>
                    <a:pt x="0" y="635508"/>
                  </a:lnTo>
                  <a:lnTo>
                    <a:pt x="0" y="0"/>
                  </a:lnTo>
                  <a:close/>
                </a:path>
              </a:pathLst>
            </a:custGeom>
            <a:blipFill>
              <a:blip r:embed="rId4"/>
              <a:stretch>
                <a:fillRect l="0" t="0" r="7" b="-8"/>
              </a:stretch>
            </a:blipFill>
          </p:spPr>
        </p:sp>
      </p:grpSp>
      <p:graphicFrame>
        <p:nvGraphicFramePr>
          <p:cNvPr name="Table 7" id="7"/>
          <p:cNvGraphicFramePr>
            <a:graphicFrameLocks noGrp="true"/>
          </p:cNvGraphicFramePr>
          <p:nvPr/>
        </p:nvGraphicFramePr>
        <p:xfrm>
          <a:off x="421575" y="3501125"/>
          <a:ext cx="16383000" cy="1709828"/>
        </p:xfrm>
        <a:graphic>
          <a:graphicData uri="http://schemas.openxmlformats.org/drawingml/2006/table">
            <a:tbl>
              <a:tblPr/>
              <a:tblGrid>
                <a:gridCol w="16383000"/>
              </a:tblGrid>
              <a:tr h="1709828">
                <a:tc>
                  <a:txBody>
                    <a:bodyPr anchor="t" rtlCol="false"/>
                    <a:lstStyle/>
                    <a:p>
                      <a:pPr algn="l">
                        <a:lnSpc>
                          <a:spcPts val="3034"/>
                        </a:lnSpc>
                        <a:defRPr/>
                      </a:pPr>
                      <a:r>
                        <a:rPr lang="en-US" b="true" sz="2199">
                          <a:solidFill>
                            <a:srgbClr val="000000"/>
                          </a:solidFill>
                          <a:latin typeface="Montserrat Bold"/>
                          <a:ea typeface="Montserrat Bold"/>
                          <a:cs typeface="Montserrat Bold"/>
                          <a:sym typeface="Montserrat Bold"/>
                        </a:rPr>
                        <a:t>Instructions: </a:t>
                      </a:r>
                      <a:r>
                        <a:rPr lang="en-US" sz="2199">
                          <a:solidFill>
                            <a:srgbClr val="000000"/>
                          </a:solidFill>
                          <a:latin typeface="Montserrat"/>
                          <a:ea typeface="Montserrat"/>
                          <a:cs typeface="Montserrat"/>
                          <a:sym typeface="Montserrat"/>
                        </a:rPr>
                        <a:t>Each member declares their One Action commitment for this week. </a:t>
                      </a:r>
                      <a:endParaRPr lang="en-US" sz="1100"/>
                    </a:p>
                    <a:p>
                      <a:pPr algn="l">
                        <a:lnSpc>
                          <a:spcPts val="3034"/>
                        </a:lnSpc>
                      </a:pPr>
                      <a:r>
                        <a:rPr lang="en-US" sz="2199">
                          <a:solidFill>
                            <a:srgbClr val="000000"/>
                          </a:solidFill>
                          <a:latin typeface="Montserrat"/>
                          <a:ea typeface="Montserrat"/>
                          <a:cs typeface="Montserrat"/>
                          <a:sym typeface="Montserrat"/>
                        </a:rPr>
                        <a:t>(1 minute per member)</a:t>
                      </a:r>
                    </a:p>
                  </a:txBody>
                  <a:tcPr marL="91425" marR="91425" marT="91425" marB="914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grpSp>
        <p:nvGrpSpPr>
          <p:cNvPr name="Group 8" id="8"/>
          <p:cNvGrpSpPr/>
          <p:nvPr/>
        </p:nvGrpSpPr>
        <p:grpSpPr>
          <a:xfrm rot="0">
            <a:off x="13504456" y="694865"/>
            <a:ext cx="4516107" cy="4516088"/>
            <a:chOff x="0" y="0"/>
            <a:chExt cx="6021476" cy="6021451"/>
          </a:xfrm>
        </p:grpSpPr>
        <p:sp>
          <p:nvSpPr>
            <p:cNvPr name="Freeform 9" id="9"/>
            <p:cNvSpPr/>
            <p:nvPr/>
          </p:nvSpPr>
          <p:spPr>
            <a:xfrm flipH="true" flipV="false" rot="0">
              <a:off x="0" y="0"/>
              <a:ext cx="6021451" cy="6021451"/>
            </a:xfrm>
            <a:custGeom>
              <a:avLst/>
              <a:gdLst/>
              <a:ahLst/>
              <a:cxnLst/>
              <a:rect r="r" b="b" t="t" l="l"/>
              <a:pathLst>
                <a:path h="6021451" w="6021451">
                  <a:moveTo>
                    <a:pt x="0" y="3010789"/>
                  </a:moveTo>
                  <a:cubicBezTo>
                    <a:pt x="0" y="4673473"/>
                    <a:pt x="1347978" y="6021451"/>
                    <a:pt x="3010789" y="6021451"/>
                  </a:cubicBezTo>
                  <a:cubicBezTo>
                    <a:pt x="4673600" y="6021451"/>
                    <a:pt x="6021451" y="4673473"/>
                    <a:pt x="6021451" y="3010789"/>
                  </a:cubicBezTo>
                  <a:cubicBezTo>
                    <a:pt x="6021451" y="1348105"/>
                    <a:pt x="4673473" y="0"/>
                    <a:pt x="3010662" y="0"/>
                  </a:cubicBezTo>
                  <a:cubicBezTo>
                    <a:pt x="1347851" y="0"/>
                    <a:pt x="0" y="1347978"/>
                    <a:pt x="0" y="3010789"/>
                  </a:cubicBezTo>
                  <a:close/>
                </a:path>
              </a:pathLst>
            </a:custGeom>
            <a:blipFill>
              <a:blip r:embed="rId5"/>
              <a:stretch>
                <a:fillRect l="-36857" t="-26392" r="-149106" b="-35947"/>
              </a:stretch>
            </a:blipFill>
          </p:spPr>
        </p:sp>
      </p:grpSp>
      <p:grpSp>
        <p:nvGrpSpPr>
          <p:cNvPr name="Group 10" id="10"/>
          <p:cNvGrpSpPr>
            <a:grpSpLocks noChangeAspect="true"/>
          </p:cNvGrpSpPr>
          <p:nvPr/>
        </p:nvGrpSpPr>
        <p:grpSpPr>
          <a:xfrm rot="0">
            <a:off x="12295075" y="7416525"/>
            <a:ext cx="6069125" cy="2913175"/>
            <a:chOff x="0" y="0"/>
            <a:chExt cx="8092167" cy="3884233"/>
          </a:xfrm>
        </p:grpSpPr>
        <p:sp>
          <p:nvSpPr>
            <p:cNvPr name="Freeform 11" id="11"/>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6"/>
              <a:stretch>
                <a:fillRect l="0" t="0" r="0" b="1"/>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69477" y="-350693"/>
            <a:ext cx="7949045" cy="1937402"/>
            <a:chOff x="0" y="0"/>
            <a:chExt cx="10598727" cy="2583203"/>
          </a:xfrm>
        </p:grpSpPr>
        <p:sp>
          <p:nvSpPr>
            <p:cNvPr name="Freeform 3" id="3"/>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3"/>
              <a:stretch>
                <a:fillRect l="0" t="-53599" r="0" b="-53600"/>
              </a:stretch>
            </a:blipFill>
          </p:spPr>
        </p:sp>
      </p:grpSp>
      <p:graphicFrame>
        <p:nvGraphicFramePr>
          <p:cNvPr name="Table 4" id="4"/>
          <p:cNvGraphicFramePr>
            <a:graphicFrameLocks noGrp="true"/>
          </p:cNvGraphicFramePr>
          <p:nvPr/>
        </p:nvGraphicFramePr>
        <p:xfrm>
          <a:off x="317753" y="1586726"/>
          <a:ext cx="17691100" cy="8187543"/>
        </p:xfrm>
        <a:graphic>
          <a:graphicData uri="http://schemas.openxmlformats.org/drawingml/2006/table">
            <a:tbl>
              <a:tblPr/>
              <a:tblGrid>
                <a:gridCol w="1253879"/>
                <a:gridCol w="8435935"/>
                <a:gridCol w="8001286"/>
              </a:tblGrid>
              <a:tr h="985662">
                <a:tc gridSpan="2">
                  <a:txBody>
                    <a:bodyPr anchor="t" rtlCol="false"/>
                    <a:lstStyle/>
                    <a:p>
                      <a:pPr algn="ctr">
                        <a:lnSpc>
                          <a:spcPts val="3862"/>
                        </a:lnSpc>
                        <a:defRPr/>
                      </a:pPr>
                      <a:r>
                        <a:rPr lang="en-US" b="true" sz="2799">
                          <a:solidFill>
                            <a:srgbClr val="000000"/>
                          </a:solidFill>
                          <a:latin typeface="Montserrat Bold"/>
                          <a:ea typeface="Montserrat Bold"/>
                          <a:cs typeface="Montserrat Bold"/>
                          <a:sym typeface="Montserrat Bold"/>
                        </a:rPr>
                        <a:t>Confidence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hMerge="true">
                  <a:txBody>
                    <a:bodyPr anchor="t" rtlCol="false"/>
                    <a:lstStyle/>
                    <a:p>
                      <a:pPr algn="ctr">
                        <a:lnSpc>
                          <a:spcPts val="3862"/>
                        </a:lnSpc>
                        <a:defRPr/>
                      </a:pPr>
                      <a:r>
                        <a:rPr lang="en-US" b="true" sz="2799">
                          <a:solidFill>
                            <a:srgbClr val="000000"/>
                          </a:solidFill>
                          <a:latin typeface="Montserrat Bold"/>
                          <a:ea typeface="Montserrat Bold"/>
                          <a:cs typeface="Montserrat Bold"/>
                          <a:sym typeface="Montserrat Bold"/>
                        </a:rPr>
                        <a:t>Confidence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862"/>
                        </a:lnSpc>
                        <a:defRPr/>
                      </a:pPr>
                      <a:r>
                        <a:rPr lang="en-US" b="true" sz="2799">
                          <a:solidFill>
                            <a:srgbClr val="000000"/>
                          </a:solidFill>
                          <a:latin typeface="Montserrat Bold"/>
                          <a:ea typeface="Montserrat Bold"/>
                          <a:cs typeface="Montserrat Bold"/>
                          <a:sym typeface="Montserrat Bold"/>
                        </a:rPr>
                        <a:t>One Action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33650">
                <a:tc>
                  <a:txBody>
                    <a:bodyPr anchor="t" rtlCol="false"/>
                    <a:lstStyle/>
                    <a:p>
                      <a:pPr algn="ctr">
                        <a:lnSpc>
                          <a:spcPts val="2070"/>
                        </a:lnSpc>
                        <a:defRPr/>
                      </a:pPr>
                      <a:r>
                        <a:rPr lang="en-US" b="true" sz="1500">
                          <a:solidFill>
                            <a:srgbClr val="000000"/>
                          </a:solidFill>
                          <a:latin typeface="Montserrat Bold"/>
                          <a:ea typeface="Montserrat Bold"/>
                          <a:cs typeface="Montserrat Bold"/>
                          <a:sym typeface="Montserrat Bold"/>
                        </a:rPr>
                        <a:t>1</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22"/>
                        </a:lnSpc>
                        <a:defRPr/>
                      </a:pPr>
                      <a:r>
                        <a:rPr lang="en-US" sz="1900">
                          <a:solidFill>
                            <a:srgbClr val="000000"/>
                          </a:solidFill>
                          <a:latin typeface="Montserrat"/>
                          <a:ea typeface="Montserrat"/>
                          <a:cs typeface="Montserrat"/>
                          <a:sym typeface="Montserrat"/>
                        </a:rPr>
                        <a:t>Book a follow-up meeting 1 month from now with your circle.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rowSpan="3">
                  <a:txBody>
                    <a:bodyPr anchor="t" rtlCol="false"/>
                    <a:lstStyle/>
                    <a:p>
                      <a:pPr algn="l">
                        <a:lnSpc>
                          <a:spcPts val="2622"/>
                        </a:lnSpc>
                        <a:defRPr/>
                      </a:pPr>
                      <a:r>
                        <a:rPr lang="en-US" sz="1900">
                          <a:solidFill>
                            <a:srgbClr val="000000"/>
                          </a:solidFill>
                          <a:latin typeface="Montserrat"/>
                          <a:ea typeface="Montserrat"/>
                          <a:cs typeface="Montserrat"/>
                          <a:sym typeface="Montserrat"/>
                        </a:rPr>
                        <a:t>Check out the </a:t>
                      </a:r>
                      <a:r>
                        <a:rPr lang="en-US" sz="1900" u="sng">
                          <a:solidFill>
                            <a:srgbClr val="000000"/>
                          </a:solidFill>
                          <a:latin typeface="Montserrat"/>
                          <a:ea typeface="Montserrat"/>
                          <a:cs typeface="Montserrat"/>
                          <a:sym typeface="Montserrat"/>
                          <a:hlinkClick r:id="rId4" tooltip="https://wiki.gccollab.ca/Learning_Library"/>
                        </a:rPr>
                        <a:t>Learning Library</a:t>
                      </a:r>
                      <a:r>
                        <a:rPr lang="en-US" sz="1900">
                          <a:solidFill>
                            <a:srgbClr val="000000"/>
                          </a:solidFill>
                          <a:latin typeface="Montserrat"/>
                          <a:ea typeface="Montserrat"/>
                          <a:cs typeface="Montserrat"/>
                          <a:sym typeface="Montserrat"/>
                        </a:rPr>
                        <a:t> for some interesting ideas and inspiration.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73218">
                <a:tc>
                  <a:txBody>
                    <a:bodyPr anchor="t" rtlCol="false"/>
                    <a:lstStyle/>
                    <a:p>
                      <a:pPr algn="ctr">
                        <a:lnSpc>
                          <a:spcPts val="2070"/>
                        </a:lnSpc>
                        <a:defRPr/>
                      </a:pPr>
                      <a:r>
                        <a:rPr lang="en-US" b="true" sz="1500">
                          <a:solidFill>
                            <a:srgbClr val="000000"/>
                          </a:solidFill>
                          <a:latin typeface="Montserrat Bold"/>
                          <a:ea typeface="Montserrat Bold"/>
                          <a:cs typeface="Montserrat Bold"/>
                          <a:sym typeface="Montserrat Bold"/>
                        </a:rPr>
                        <a:t>2</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22"/>
                        </a:lnSpc>
                        <a:defRPr/>
                      </a:pPr>
                      <a:r>
                        <a:rPr lang="en-US" sz="1900">
                          <a:solidFill>
                            <a:srgbClr val="000000"/>
                          </a:solidFill>
                          <a:latin typeface="Montserrat"/>
                          <a:ea typeface="Montserrat"/>
                          <a:cs typeface="Montserrat"/>
                          <a:sym typeface="Montserrat"/>
                        </a:rPr>
                        <a:t>Share your final thoughts and accomplishments in the LLMC final evaluations.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vMerge="true">
                  <a:txBody>
                    <a:bodyPr anchor="t" rtlCol="false"/>
                    <a:lstStyle/>
                    <a:p>
                      <a:pPr algn="l">
                        <a:lnSpc>
                          <a:spcPts val="2622"/>
                        </a:lnSpc>
                        <a:defRPr/>
                      </a:pPr>
                      <a:r>
                        <a:rPr lang="en-US" sz="1900">
                          <a:solidFill>
                            <a:srgbClr val="000000"/>
                          </a:solidFill>
                          <a:latin typeface="Montserrat"/>
                          <a:ea typeface="Montserrat"/>
                          <a:cs typeface="Montserrat"/>
                          <a:sym typeface="Montserrat"/>
                        </a:rPr>
                        <a:t>Check out the </a:t>
                      </a:r>
                      <a:r>
                        <a:rPr lang="en-US" sz="1900" u="sng">
                          <a:solidFill>
                            <a:srgbClr val="000000"/>
                          </a:solidFill>
                          <a:latin typeface="Montserrat"/>
                          <a:ea typeface="Montserrat"/>
                          <a:cs typeface="Montserrat"/>
                          <a:sym typeface="Montserrat"/>
                          <a:hlinkClick r:id="rId5" tooltip="https://wiki.gccollab.ca/Learning_Library"/>
                        </a:rPr>
                        <a:t>Learning Library</a:t>
                      </a:r>
                      <a:r>
                        <a:rPr lang="en-US" sz="1900">
                          <a:solidFill>
                            <a:srgbClr val="000000"/>
                          </a:solidFill>
                          <a:latin typeface="Montserrat"/>
                          <a:ea typeface="Montserrat"/>
                          <a:cs typeface="Montserrat"/>
                          <a:sym typeface="Montserrat"/>
                        </a:rPr>
                        <a:t> for some interesting ideas and inspiration.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73218">
                <a:tc>
                  <a:txBody>
                    <a:bodyPr anchor="t" rtlCol="false"/>
                    <a:lstStyle/>
                    <a:p>
                      <a:pPr algn="ctr">
                        <a:lnSpc>
                          <a:spcPts val="2070"/>
                        </a:lnSpc>
                        <a:defRPr/>
                      </a:pPr>
                      <a:r>
                        <a:rPr lang="en-US" b="true" sz="1500">
                          <a:solidFill>
                            <a:srgbClr val="000000"/>
                          </a:solidFill>
                          <a:latin typeface="Montserrat Bold"/>
                          <a:ea typeface="Montserrat Bold"/>
                          <a:cs typeface="Montserrat Bold"/>
                          <a:sym typeface="Montserrat Bold"/>
                        </a:rPr>
                        <a:t>3</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22"/>
                        </a:lnSpc>
                        <a:defRPr/>
                      </a:pPr>
                      <a:r>
                        <a:rPr lang="en-US" sz="1900">
                          <a:solidFill>
                            <a:srgbClr val="000000"/>
                          </a:solidFill>
                          <a:latin typeface="Montserrat"/>
                          <a:ea typeface="Montserrat"/>
                          <a:cs typeface="Montserrat"/>
                          <a:sym typeface="Montserrat"/>
                        </a:rPr>
                        <a:t>Continue to implement the new activities from the Intention Plan and LLMC learnings into your everyday life.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vMerge="true">
                  <a:txBody>
                    <a:bodyPr anchor="t" rtlCol="false"/>
                    <a:lstStyle/>
                    <a:p>
                      <a:pPr algn="l">
                        <a:lnSpc>
                          <a:spcPts val="2622"/>
                        </a:lnSpc>
                        <a:defRPr/>
                      </a:pPr>
                      <a:r>
                        <a:rPr lang="en-US" sz="1900">
                          <a:solidFill>
                            <a:srgbClr val="000000"/>
                          </a:solidFill>
                          <a:latin typeface="Montserrat"/>
                          <a:ea typeface="Montserrat"/>
                          <a:cs typeface="Montserrat"/>
                          <a:sym typeface="Montserrat"/>
                        </a:rPr>
                        <a:t>Check out the </a:t>
                      </a:r>
                      <a:r>
                        <a:rPr lang="en-US" sz="1900" u="sng">
                          <a:solidFill>
                            <a:srgbClr val="000000"/>
                          </a:solidFill>
                          <a:latin typeface="Montserrat"/>
                          <a:ea typeface="Montserrat"/>
                          <a:cs typeface="Montserrat"/>
                          <a:sym typeface="Montserrat"/>
                          <a:hlinkClick r:id="rId6" tooltip="https://wiki.gccollab.ca/Learning_Library"/>
                        </a:rPr>
                        <a:t>Learning Library</a:t>
                      </a:r>
                      <a:r>
                        <a:rPr lang="en-US" sz="1900">
                          <a:solidFill>
                            <a:srgbClr val="000000"/>
                          </a:solidFill>
                          <a:latin typeface="Montserrat"/>
                          <a:ea typeface="Montserrat"/>
                          <a:cs typeface="Montserrat"/>
                          <a:sym typeface="Montserrat"/>
                        </a:rPr>
                        <a:t> for some interesting ideas and inspiration.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20771">
                <a:tc>
                  <a:txBody>
                    <a:bodyPr anchor="t" rtlCol="false"/>
                    <a:lstStyle/>
                    <a:p>
                      <a:pPr algn="ctr">
                        <a:lnSpc>
                          <a:spcPts val="2070"/>
                        </a:lnSpc>
                        <a:defRPr/>
                      </a:pPr>
                      <a:r>
                        <a:rPr lang="en-US" b="true" sz="1500">
                          <a:solidFill>
                            <a:srgbClr val="000000"/>
                          </a:solidFill>
                          <a:latin typeface="Montserrat Bold"/>
                          <a:ea typeface="Montserrat Bold"/>
                          <a:cs typeface="Montserrat Bold"/>
                          <a:sym typeface="Montserrat Bold"/>
                        </a:rPr>
                        <a:t>4</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483"/>
                        </a:lnSpc>
                        <a:defRPr/>
                      </a:pPr>
                      <a:r>
                        <a:rPr lang="en-US" sz="1800">
                          <a:solidFill>
                            <a:srgbClr val="000000"/>
                          </a:solidFill>
                          <a:latin typeface="Montserrat"/>
                          <a:ea typeface="Montserrat"/>
                          <a:cs typeface="Montserrat"/>
                          <a:sym typeface="Montserrat"/>
                        </a:rPr>
                        <a:t>Take your learning Beyond the Circle!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483"/>
                        </a:lnSpc>
                        <a:defRPr/>
                      </a:pPr>
                      <a:r>
                        <a:rPr lang="en-US" sz="1800">
                          <a:solidFill>
                            <a:srgbClr val="000000"/>
                          </a:solidFill>
                          <a:latin typeface="Montserrat"/>
                          <a:ea typeface="Montserrat"/>
                          <a:cs typeface="Montserrat"/>
                          <a:sym typeface="Montserrat"/>
                        </a:rPr>
                        <a:t>Explore the Learning Library Resources at the end of this guide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3201025">
                <a:tc>
                  <a:txBody>
                    <a:bodyPr anchor="t" rtlCol="false"/>
                    <a:lstStyle/>
                    <a:p>
                      <a:pPr algn="ctr">
                        <a:lnSpc>
                          <a:spcPts val="2070"/>
                        </a:lnSpc>
                        <a:defRPr/>
                      </a:pPr>
                      <a:r>
                        <a:rPr lang="en-US" b="true" sz="1500">
                          <a:solidFill>
                            <a:srgbClr val="000000"/>
                          </a:solidFill>
                          <a:latin typeface="Montserrat Bold"/>
                          <a:ea typeface="Montserrat Bold"/>
                          <a:cs typeface="Montserrat Bold"/>
                          <a:sym typeface="Montserrat Bold"/>
                        </a:rPr>
                        <a:t>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22"/>
                        </a:lnSpc>
                        <a:defRPr/>
                      </a:pPr>
                      <a:r>
                        <a:rPr lang="en-US" b="true" sz="1900">
                          <a:solidFill>
                            <a:srgbClr val="000000"/>
                          </a:solidFill>
                          <a:latin typeface="Montserrat Bold"/>
                          <a:ea typeface="Montserrat Bold"/>
                          <a:cs typeface="Montserrat Bold"/>
                          <a:sym typeface="Montserrat Bold"/>
                        </a:rPr>
                        <a:t>Write down your One Action commitment in the table cell to the left.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504456" y="694865"/>
            <a:ext cx="4516107" cy="4516088"/>
            <a:chOff x="0" y="0"/>
            <a:chExt cx="6021476" cy="6021451"/>
          </a:xfrm>
        </p:grpSpPr>
        <p:sp>
          <p:nvSpPr>
            <p:cNvPr name="Freeform 3" id="3"/>
            <p:cNvSpPr/>
            <p:nvPr/>
          </p:nvSpPr>
          <p:spPr>
            <a:xfrm flipH="false" flipV="false" rot="0">
              <a:off x="0" y="0"/>
              <a:ext cx="6021451" cy="6021451"/>
            </a:xfrm>
            <a:custGeom>
              <a:avLst/>
              <a:gdLst/>
              <a:ahLst/>
              <a:cxnLst/>
              <a:rect r="r" b="b" t="t" l="l"/>
              <a:pathLst>
                <a:path h="6021451" w="6021451">
                  <a:moveTo>
                    <a:pt x="6021451" y="3010789"/>
                  </a:moveTo>
                  <a:cubicBezTo>
                    <a:pt x="6021451" y="4673473"/>
                    <a:pt x="4673473" y="6021451"/>
                    <a:pt x="3010662" y="6021451"/>
                  </a:cubicBezTo>
                  <a:cubicBezTo>
                    <a:pt x="1347851" y="6021451"/>
                    <a:pt x="0" y="4673473"/>
                    <a:pt x="0" y="3010789"/>
                  </a:cubicBezTo>
                  <a:cubicBezTo>
                    <a:pt x="0" y="1348105"/>
                    <a:pt x="1347978" y="0"/>
                    <a:pt x="3010789" y="0"/>
                  </a:cubicBezTo>
                  <a:cubicBezTo>
                    <a:pt x="4673600" y="0"/>
                    <a:pt x="6021451" y="1347978"/>
                    <a:pt x="6021451" y="3010789"/>
                  </a:cubicBezTo>
                  <a:close/>
                </a:path>
              </a:pathLst>
            </a:custGeom>
            <a:blipFill>
              <a:blip r:embed="rId3"/>
              <a:stretch>
                <a:fillRect l="-100772" t="-2030" r="-10963" b="-3900"/>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TextBox 6" id="6"/>
          <p:cNvSpPr txBox="true"/>
          <p:nvPr/>
        </p:nvSpPr>
        <p:spPr>
          <a:xfrm rot="0">
            <a:off x="375303" y="1390684"/>
            <a:ext cx="9705000" cy="1089904"/>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5. Wrap-up: What’s next and a few final words</a:t>
            </a:r>
          </a:p>
          <a:p>
            <a:pPr algn="l">
              <a:lnSpc>
                <a:spcPts val="4355"/>
              </a:lnSpc>
            </a:pPr>
            <a:r>
              <a:rPr lang="en-US" b="true" sz="3156">
                <a:solidFill>
                  <a:srgbClr val="000000"/>
                </a:solidFill>
                <a:latin typeface="Montserrat Bold"/>
                <a:ea typeface="Montserrat Bold"/>
                <a:cs typeface="Montserrat Bold"/>
                <a:sym typeface="Montserrat Bold"/>
              </a:rPr>
              <a:t>(8 minutes)</a:t>
            </a:r>
          </a:p>
        </p:txBody>
      </p:sp>
      <p:grpSp>
        <p:nvGrpSpPr>
          <p:cNvPr name="Group 7" id="7"/>
          <p:cNvGrpSpPr/>
          <p:nvPr/>
        </p:nvGrpSpPr>
        <p:grpSpPr>
          <a:xfrm rot="0">
            <a:off x="2808272" y="1986359"/>
            <a:ext cx="361446" cy="476673"/>
            <a:chOff x="0" y="0"/>
            <a:chExt cx="481928" cy="635564"/>
          </a:xfrm>
        </p:grpSpPr>
        <p:sp>
          <p:nvSpPr>
            <p:cNvPr name="Freeform 8" id="8"/>
            <p:cNvSpPr/>
            <p:nvPr/>
          </p:nvSpPr>
          <p:spPr>
            <a:xfrm flipH="false" flipV="false" rot="0">
              <a:off x="0" y="0"/>
              <a:ext cx="481965" cy="635508"/>
            </a:xfrm>
            <a:custGeom>
              <a:avLst/>
              <a:gdLst/>
              <a:ahLst/>
              <a:cxnLst/>
              <a:rect r="r" b="b" t="t" l="l"/>
              <a:pathLst>
                <a:path h="635508" w="481965">
                  <a:moveTo>
                    <a:pt x="0" y="0"/>
                  </a:moveTo>
                  <a:lnTo>
                    <a:pt x="481965" y="0"/>
                  </a:lnTo>
                  <a:lnTo>
                    <a:pt x="481965" y="635508"/>
                  </a:lnTo>
                  <a:lnTo>
                    <a:pt x="0" y="635508"/>
                  </a:lnTo>
                  <a:lnTo>
                    <a:pt x="0" y="0"/>
                  </a:lnTo>
                  <a:close/>
                </a:path>
              </a:pathLst>
            </a:custGeom>
            <a:blipFill>
              <a:blip r:embed="rId5"/>
              <a:stretch>
                <a:fillRect l="0" t="0" r="7" b="-8"/>
              </a:stretch>
            </a:blipFill>
          </p:spPr>
        </p:sp>
      </p:grpSp>
      <p:sp>
        <p:nvSpPr>
          <p:cNvPr name="TextBox 9" id="9"/>
          <p:cNvSpPr txBox="true"/>
          <p:nvPr/>
        </p:nvSpPr>
        <p:spPr>
          <a:xfrm rot="0">
            <a:off x="375303" y="2958266"/>
            <a:ext cx="17537400" cy="2552723"/>
          </a:xfrm>
          <a:prstGeom prst="rect">
            <a:avLst/>
          </a:prstGeom>
        </p:spPr>
        <p:txBody>
          <a:bodyPr anchor="t" rtlCol="false" tIns="0" lIns="0" bIns="0" rIns="0">
            <a:spAutoFit/>
          </a:bodyPr>
          <a:lstStyle/>
          <a:p>
            <a:pPr algn="l">
              <a:lnSpc>
                <a:spcPts val="3448"/>
              </a:lnSpc>
            </a:pPr>
            <a:r>
              <a:rPr lang="en-US" b="true" sz="2499">
                <a:solidFill>
                  <a:srgbClr val="000000"/>
                </a:solidFill>
                <a:latin typeface="Montserrat Bold"/>
                <a:ea typeface="Montserrat Bold"/>
                <a:cs typeface="Montserrat Bold"/>
                <a:sym typeface="Montserrat Bold"/>
              </a:rPr>
              <a:t>LLMC Written Component: </a:t>
            </a:r>
            <a:r>
              <a:rPr lang="en-US" sz="2499">
                <a:solidFill>
                  <a:srgbClr val="000000"/>
                </a:solidFill>
                <a:latin typeface="Montserrat"/>
                <a:ea typeface="Montserrat"/>
                <a:cs typeface="Montserrat"/>
                <a:sym typeface="Montserrat"/>
              </a:rPr>
              <a:t>Please share your comments by completing the </a:t>
            </a:r>
          </a:p>
          <a:p>
            <a:pPr algn="l">
              <a:lnSpc>
                <a:spcPts val="3448"/>
              </a:lnSpc>
            </a:pPr>
            <a:r>
              <a:rPr lang="en-US" sz="2499">
                <a:solidFill>
                  <a:srgbClr val="000000"/>
                </a:solidFill>
                <a:latin typeface="Montserrat"/>
                <a:ea typeface="Montserrat"/>
                <a:cs typeface="Montserrat"/>
                <a:sym typeface="Montserrat"/>
              </a:rPr>
              <a:t>bi-weekly Written Component forms. </a:t>
            </a:r>
          </a:p>
          <a:p>
            <a:pPr algn="l">
              <a:lnSpc>
                <a:spcPts val="3448"/>
              </a:lnSpc>
            </a:pPr>
          </a:p>
          <a:p>
            <a:pPr algn="l">
              <a:lnSpc>
                <a:spcPts val="3448"/>
              </a:lnSpc>
            </a:pPr>
            <a:r>
              <a:rPr lang="en-US" b="true" sz="2499">
                <a:solidFill>
                  <a:srgbClr val="000000"/>
                </a:solidFill>
                <a:latin typeface="Montserrat Bold"/>
                <a:ea typeface="Montserrat Bold"/>
                <a:cs typeface="Montserrat Bold"/>
                <a:sym typeface="Montserrat Bold"/>
              </a:rPr>
              <a:t>LLMC Lounge:</a:t>
            </a:r>
            <a:r>
              <a:rPr lang="en-US" sz="2499">
                <a:solidFill>
                  <a:srgbClr val="000000"/>
                </a:solidFill>
                <a:latin typeface="Montserrat"/>
                <a:ea typeface="Montserrat"/>
                <a:cs typeface="Montserrat"/>
                <a:sym typeface="Montserrat"/>
              </a:rPr>
              <a:t> Join this Friday’s </a:t>
            </a:r>
            <a:r>
              <a:rPr lang="en-US" sz="2499" u="sng">
                <a:solidFill>
                  <a:srgbClr val="0000FF"/>
                </a:solidFill>
                <a:latin typeface="Montserrat"/>
                <a:ea typeface="Montserrat"/>
                <a:cs typeface="Montserrat"/>
                <a:sym typeface="Montserrat"/>
                <a:hlinkClick r:id="rId6" tooltip="https://teams.microsoft.com/l/meetup-join/19%3ameeting_MzliYWIxMjUtZjhiNi00NDM0LTkzNWQtMThiMjY0MjJlZWMx%40thread.v2/0?context=%7b%22Tid%22%3a%22325b4494-1587-40d5-bb31-8b660b7f1038%22%2c%22Oid%22%3a%22905de883-ee9c-42a6-bfee-cc866f97f03e%22%7d"/>
              </a:rPr>
              <a:t>LLMC Lounge</a:t>
            </a:r>
            <a:r>
              <a:rPr lang="en-US" sz="2499">
                <a:solidFill>
                  <a:srgbClr val="000000"/>
                </a:solidFill>
                <a:latin typeface="Montserrat"/>
                <a:ea typeface="Montserrat"/>
                <a:cs typeface="Montserrat"/>
                <a:sym typeface="Montserrat"/>
              </a:rPr>
              <a:t> if you would like to connect and</a:t>
            </a:r>
          </a:p>
          <a:p>
            <a:pPr algn="l">
              <a:lnSpc>
                <a:spcPts val="3448"/>
              </a:lnSpc>
            </a:pPr>
            <a:r>
              <a:rPr lang="en-US" sz="2499">
                <a:solidFill>
                  <a:srgbClr val="000000"/>
                </a:solidFill>
                <a:latin typeface="Montserrat"/>
                <a:ea typeface="Montserrat"/>
                <a:cs typeface="Montserrat"/>
                <a:sym typeface="Montserrat"/>
              </a:rPr>
              <a:t> engage more on this week’s topic. This 60-minute session is facilitated by the LLMC </a:t>
            </a:r>
          </a:p>
          <a:p>
            <a:pPr algn="l">
              <a:lnSpc>
                <a:spcPts val="3448"/>
              </a:lnSpc>
            </a:pPr>
            <a:r>
              <a:rPr lang="en-US" sz="2499">
                <a:solidFill>
                  <a:srgbClr val="000000"/>
                </a:solidFill>
                <a:latin typeface="Montserrat"/>
                <a:ea typeface="Montserrat"/>
                <a:cs typeface="Montserrat"/>
                <a:sym typeface="Montserrat"/>
              </a:rPr>
              <a:t>Program Team at Materiel Group’s Diversity and Inclusion Office (DIO) every Friday. </a:t>
            </a:r>
          </a:p>
        </p:txBody>
      </p:sp>
      <p:grpSp>
        <p:nvGrpSpPr>
          <p:cNvPr name="Group 10" id="10"/>
          <p:cNvGrpSpPr>
            <a:grpSpLocks noChangeAspect="true"/>
          </p:cNvGrpSpPr>
          <p:nvPr/>
        </p:nvGrpSpPr>
        <p:grpSpPr>
          <a:xfrm rot="0">
            <a:off x="12295075" y="7416525"/>
            <a:ext cx="6069125" cy="2913175"/>
            <a:chOff x="0" y="0"/>
            <a:chExt cx="8092167" cy="3884233"/>
          </a:xfrm>
        </p:grpSpPr>
        <p:sp>
          <p:nvSpPr>
            <p:cNvPr name="Freeform 11" id="11"/>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7"/>
              <a:stretch>
                <a:fillRect l="0" t="0" r="0" b="1"/>
              </a:stretch>
            </a:blip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13504456" y="694865"/>
            <a:ext cx="4508500" cy="4508482"/>
            <a:chOff x="0" y="0"/>
            <a:chExt cx="6011333" cy="6011309"/>
          </a:xfrm>
        </p:grpSpPr>
        <p:sp>
          <p:nvSpPr>
            <p:cNvPr name="Freeform 5" id="5"/>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4"/>
              <a:stretch>
                <a:fillRect l="-92154" t="0" r="-7727" b="0"/>
              </a:stretch>
            </a:blipFill>
          </p:spPr>
        </p:sp>
      </p:grpSp>
      <p:grpSp>
        <p:nvGrpSpPr>
          <p:cNvPr name="Group 6" id="6"/>
          <p:cNvGrpSpPr/>
          <p:nvPr/>
        </p:nvGrpSpPr>
        <p:grpSpPr>
          <a:xfrm rot="0">
            <a:off x="5169477" y="-350693"/>
            <a:ext cx="7949045" cy="1937402"/>
            <a:chOff x="0" y="0"/>
            <a:chExt cx="10598727" cy="2583203"/>
          </a:xfrm>
        </p:grpSpPr>
        <p:sp>
          <p:nvSpPr>
            <p:cNvPr name="Freeform 7" id="7"/>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5"/>
              <a:stretch>
                <a:fillRect l="0" t="-53599" r="0" b="-53600"/>
              </a:stretch>
            </a:blipFill>
          </p:spPr>
        </p:sp>
      </p:grpSp>
      <p:sp>
        <p:nvSpPr>
          <p:cNvPr name="TextBox 8" id="8"/>
          <p:cNvSpPr txBox="true"/>
          <p:nvPr/>
        </p:nvSpPr>
        <p:spPr>
          <a:xfrm rot="0">
            <a:off x="2072731" y="9021679"/>
            <a:ext cx="13897800" cy="1040325"/>
          </a:xfrm>
          <a:prstGeom prst="rect">
            <a:avLst/>
          </a:prstGeom>
        </p:spPr>
        <p:txBody>
          <a:bodyPr anchor="t" rtlCol="false" tIns="0" lIns="0" bIns="0" rIns="0">
            <a:spAutoFit/>
          </a:bodyPr>
          <a:lstStyle/>
          <a:p>
            <a:pPr algn="ctr">
              <a:lnSpc>
                <a:spcPts val="4140"/>
              </a:lnSpc>
            </a:pPr>
            <a:r>
              <a:rPr lang="en-US" b="true" sz="3000">
                <a:solidFill>
                  <a:srgbClr val="000000"/>
                </a:solidFill>
                <a:latin typeface="Montserrat Bold"/>
                <a:ea typeface="Montserrat Bold"/>
                <a:cs typeface="Montserrat Bold"/>
                <a:sym typeface="Montserrat Bold"/>
              </a:rPr>
              <a:t>Thank you all for your participation in these Circles!</a:t>
            </a:r>
          </a:p>
          <a:p>
            <a:pPr algn="ctr">
              <a:lnSpc>
                <a:spcPts val="4140"/>
              </a:lnSpc>
            </a:pPr>
            <a:r>
              <a:rPr lang="en-US" b="true" sz="3000">
                <a:solidFill>
                  <a:srgbClr val="000000"/>
                </a:solidFill>
                <a:latin typeface="Montserrat Bold"/>
                <a:ea typeface="Montserrat Bold"/>
                <a:cs typeface="Montserrat Bold"/>
                <a:sym typeface="Montserrat Bold"/>
              </a:rPr>
              <a:t>Be well, and take care.</a:t>
            </a:r>
          </a:p>
        </p:txBody>
      </p:sp>
      <p:sp>
        <p:nvSpPr>
          <p:cNvPr name="TextBox 9" id="9"/>
          <p:cNvSpPr txBox="true"/>
          <p:nvPr/>
        </p:nvSpPr>
        <p:spPr>
          <a:xfrm rot="0">
            <a:off x="369075" y="1214300"/>
            <a:ext cx="16628850" cy="7348800"/>
          </a:xfrm>
          <a:prstGeom prst="rect">
            <a:avLst/>
          </a:prstGeom>
        </p:spPr>
        <p:txBody>
          <a:bodyPr anchor="t" rtlCol="false" tIns="0" lIns="0" bIns="0" rIns="0">
            <a:spAutoFit/>
          </a:bodyPr>
          <a:lstStyle/>
          <a:p>
            <a:pPr algn="l">
              <a:lnSpc>
                <a:spcPts val="4416"/>
              </a:lnSpc>
            </a:pPr>
            <a:r>
              <a:rPr lang="en-US" sz="3200">
                <a:solidFill>
                  <a:srgbClr val="000000"/>
                </a:solidFill>
                <a:latin typeface="Montserrat"/>
                <a:ea typeface="Montserrat"/>
                <a:cs typeface="Montserrat"/>
                <a:sym typeface="Montserrat"/>
              </a:rPr>
              <a:t>This is our final official week of the Lifting as you Lead Mentoring </a:t>
            </a:r>
          </a:p>
          <a:p>
            <a:pPr algn="l">
              <a:lnSpc>
                <a:spcPts val="4416"/>
              </a:lnSpc>
            </a:pPr>
            <a:r>
              <a:rPr lang="en-US" sz="3200">
                <a:solidFill>
                  <a:srgbClr val="000000"/>
                </a:solidFill>
                <a:latin typeface="Montserrat"/>
                <a:ea typeface="Montserrat"/>
                <a:cs typeface="Montserrat"/>
                <a:sym typeface="Montserrat"/>
              </a:rPr>
              <a:t>Circles program. Everyone’s participation in this program is </a:t>
            </a:r>
          </a:p>
          <a:p>
            <a:pPr algn="l">
              <a:lnSpc>
                <a:spcPts val="4416"/>
              </a:lnSpc>
            </a:pPr>
            <a:r>
              <a:rPr lang="en-US" sz="3200">
                <a:solidFill>
                  <a:srgbClr val="000000"/>
                </a:solidFill>
                <a:latin typeface="Montserrat"/>
                <a:ea typeface="Montserrat"/>
                <a:cs typeface="Montserrat"/>
                <a:sym typeface="Montserrat"/>
              </a:rPr>
              <a:t>appreciated and we hope that the experience has been a </a:t>
            </a:r>
          </a:p>
          <a:p>
            <a:pPr algn="l">
              <a:lnSpc>
                <a:spcPts val="4416"/>
              </a:lnSpc>
            </a:pPr>
            <a:r>
              <a:rPr lang="en-US" sz="3200">
                <a:solidFill>
                  <a:srgbClr val="000000"/>
                </a:solidFill>
                <a:latin typeface="Montserrat"/>
                <a:ea typeface="Montserrat"/>
                <a:cs typeface="Montserrat"/>
                <a:sym typeface="Montserrat"/>
              </a:rPr>
              <a:t>positive and motivating one. </a:t>
            </a:r>
          </a:p>
          <a:p>
            <a:pPr algn="l">
              <a:lnSpc>
                <a:spcPts val="1931"/>
              </a:lnSpc>
            </a:pPr>
          </a:p>
          <a:p>
            <a:pPr algn="l">
              <a:lnSpc>
                <a:spcPts val="4416"/>
              </a:lnSpc>
            </a:pPr>
            <a:r>
              <a:rPr lang="en-US" sz="3200">
                <a:solidFill>
                  <a:srgbClr val="000000"/>
                </a:solidFill>
                <a:latin typeface="Montserrat"/>
                <a:ea typeface="Montserrat"/>
                <a:cs typeface="Montserrat"/>
                <a:sym typeface="Montserrat"/>
              </a:rPr>
              <a:t>As mentioned last week, the conversation should not end with </a:t>
            </a:r>
          </a:p>
          <a:p>
            <a:pPr algn="l">
              <a:lnSpc>
                <a:spcPts val="4416"/>
              </a:lnSpc>
            </a:pPr>
            <a:r>
              <a:rPr lang="en-US" sz="3200">
                <a:solidFill>
                  <a:srgbClr val="000000"/>
                </a:solidFill>
                <a:latin typeface="Montserrat"/>
                <a:ea typeface="Montserrat"/>
                <a:cs typeface="Montserrat"/>
                <a:sym typeface="Montserrat"/>
              </a:rPr>
              <a:t>the conclusion of the official LLMC program. The Diversity and </a:t>
            </a:r>
          </a:p>
          <a:p>
            <a:pPr algn="l">
              <a:lnSpc>
                <a:spcPts val="4416"/>
              </a:lnSpc>
            </a:pPr>
            <a:r>
              <a:rPr lang="en-US" sz="3200">
                <a:solidFill>
                  <a:srgbClr val="000000"/>
                </a:solidFill>
                <a:latin typeface="Montserrat"/>
                <a:ea typeface="Montserrat"/>
                <a:cs typeface="Montserrat"/>
                <a:sym typeface="Montserrat"/>
              </a:rPr>
              <a:t>Inclusion Office (DIO) Team’s vision for all Circle members is to continue</a:t>
            </a:r>
          </a:p>
          <a:p>
            <a:pPr algn="l">
              <a:lnSpc>
                <a:spcPts val="4416"/>
              </a:lnSpc>
            </a:pPr>
            <a:r>
              <a:rPr lang="en-US" sz="3200">
                <a:solidFill>
                  <a:srgbClr val="000000"/>
                </a:solidFill>
                <a:latin typeface="Montserrat"/>
                <a:ea typeface="Montserrat"/>
                <a:cs typeface="Montserrat"/>
                <a:sym typeface="Montserrat"/>
              </a:rPr>
              <a:t>to be inspired by this connection and to continue to grow your network, elevate your knowledge, and inspire others. The DIO team encourages you to continue to use the LLMC program-wide network. The DIO will post some topics and resources for possible future discussions on the </a:t>
            </a:r>
            <a:r>
              <a:rPr lang="en-US" sz="3200" u="sng">
                <a:solidFill>
                  <a:srgbClr val="0000FF"/>
                </a:solidFill>
                <a:latin typeface="Montserrat"/>
                <a:ea typeface="Montserrat"/>
                <a:cs typeface="Montserrat"/>
                <a:sym typeface="Montserrat"/>
                <a:hlinkClick r:id="rId6" tooltip="https://wiki.gccollab.ca/Lifting_as_you_Lead_Mentoring_Circles_Program_2024"/>
              </a:rPr>
              <a:t>LLMC Wiki page</a:t>
            </a:r>
            <a:r>
              <a:rPr lang="en-US" sz="3200">
                <a:solidFill>
                  <a:srgbClr val="000000"/>
                </a:solidFill>
                <a:latin typeface="Montserrat"/>
                <a:ea typeface="Montserrat"/>
                <a:cs typeface="Montserrat"/>
                <a:sym typeface="Montserrat"/>
              </a:rPr>
              <a:t>, but please feel free to find topics yourselves based upon the interests of the Circle members.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123398" y="1096207"/>
            <a:ext cx="15533700" cy="893325"/>
          </a:xfrm>
          <a:prstGeom prst="rect">
            <a:avLst/>
          </a:prstGeom>
        </p:spPr>
        <p:txBody>
          <a:bodyPr anchor="t" rtlCol="false" tIns="0" lIns="0" bIns="0" rIns="0">
            <a:spAutoFit/>
          </a:bodyPr>
          <a:lstStyle/>
          <a:p>
            <a:pPr algn="l">
              <a:lnSpc>
                <a:spcPts val="7318"/>
              </a:lnSpc>
            </a:pPr>
            <a:r>
              <a:rPr lang="en-US" b="true" sz="4999">
                <a:solidFill>
                  <a:srgbClr val="000000"/>
                </a:solidFill>
                <a:latin typeface="Montserrat Bold"/>
                <a:ea typeface="Montserrat Bold"/>
                <a:cs typeface="Montserrat Bold"/>
                <a:sym typeface="Montserrat Bold"/>
              </a:rPr>
              <a:t>To Do for Next Week &amp; Into the Future</a:t>
            </a:r>
          </a:p>
        </p:txBody>
      </p:sp>
      <p:sp>
        <p:nvSpPr>
          <p:cNvPr name="Freeform 3" id="3"/>
          <p:cNvSpPr/>
          <p:nvPr/>
        </p:nvSpPr>
        <p:spPr>
          <a:xfrm flipH="false" flipV="false" rot="0">
            <a:off x="1433481" y="2954592"/>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33481" y="4331654"/>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33481" y="5710847"/>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433481" y="6626851"/>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301203" y="3148410"/>
            <a:ext cx="6794100" cy="839100"/>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Consult the LLMC </a:t>
            </a:r>
            <a:r>
              <a:rPr lang="en-US" sz="2420" u="sng">
                <a:solidFill>
                  <a:srgbClr val="0000FF"/>
                </a:solidFill>
                <a:latin typeface="Montserrat"/>
                <a:ea typeface="Montserrat"/>
                <a:cs typeface="Montserrat"/>
                <a:sym typeface="Montserrat"/>
                <a:hlinkClick r:id="rId5" tooltip="https://wiki.gccollab.ca/LLMC_Cohort_4_Program_Overview"/>
              </a:rPr>
              <a:t>Program Overview Wiki </a:t>
            </a:r>
          </a:p>
          <a:p>
            <a:pPr algn="l">
              <a:lnSpc>
                <a:spcPts val="3339"/>
              </a:lnSpc>
            </a:pPr>
            <a:r>
              <a:rPr lang="en-US" sz="2420" u="sng">
                <a:solidFill>
                  <a:srgbClr val="0000FF"/>
                </a:solidFill>
                <a:latin typeface="Montserrat"/>
                <a:ea typeface="Montserrat"/>
                <a:cs typeface="Montserrat"/>
                <a:sym typeface="Montserrat"/>
                <a:hlinkClick r:id="rId6" tooltip="https://wiki.gccollab.ca/LLMC_Cohort_4_Program_Overview"/>
              </a:rPr>
              <a:t>page</a:t>
            </a:r>
            <a:r>
              <a:rPr lang="en-US" sz="2420">
                <a:solidFill>
                  <a:srgbClr val="000000"/>
                </a:solidFill>
                <a:latin typeface="Montserrat"/>
                <a:ea typeface="Montserrat"/>
                <a:cs typeface="Montserrat"/>
                <a:sym typeface="Montserrat"/>
              </a:rPr>
              <a:t> for all checklist links</a:t>
            </a:r>
          </a:p>
        </p:txBody>
      </p:sp>
      <p:sp>
        <p:nvSpPr>
          <p:cNvPr name="TextBox 8" id="8"/>
          <p:cNvSpPr txBox="true"/>
          <p:nvPr/>
        </p:nvSpPr>
        <p:spPr>
          <a:xfrm rot="0">
            <a:off x="2301203" y="4525472"/>
            <a:ext cx="6474600" cy="839100"/>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Fill out the Reflection Questions (Discussion Guide PDF)</a:t>
            </a:r>
          </a:p>
        </p:txBody>
      </p:sp>
      <p:sp>
        <p:nvSpPr>
          <p:cNvPr name="TextBox 9" id="9"/>
          <p:cNvSpPr txBox="true"/>
          <p:nvPr/>
        </p:nvSpPr>
        <p:spPr>
          <a:xfrm rot="0">
            <a:off x="2301203" y="5902269"/>
            <a:ext cx="6474600" cy="410700"/>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Complete your One Action</a:t>
            </a:r>
          </a:p>
        </p:txBody>
      </p:sp>
      <p:sp>
        <p:nvSpPr>
          <p:cNvPr name="TextBox 10" id="10"/>
          <p:cNvSpPr txBox="true"/>
          <p:nvPr/>
        </p:nvSpPr>
        <p:spPr>
          <a:xfrm rot="0">
            <a:off x="2301203" y="6850442"/>
            <a:ext cx="6474600" cy="410700"/>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Complete your Written Component forms</a:t>
            </a:r>
          </a:p>
        </p:txBody>
      </p:sp>
      <p:sp>
        <p:nvSpPr>
          <p:cNvPr name="TextBox 11" id="11"/>
          <p:cNvSpPr txBox="true"/>
          <p:nvPr/>
        </p:nvSpPr>
        <p:spPr>
          <a:xfrm rot="0">
            <a:off x="10212192" y="3148410"/>
            <a:ext cx="6474600" cy="820979"/>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Attend the LLMC Lounge at 1:00pm Eastern (optional)</a:t>
            </a:r>
          </a:p>
        </p:txBody>
      </p:sp>
      <p:sp>
        <p:nvSpPr>
          <p:cNvPr name="TextBox 12" id="12"/>
          <p:cNvSpPr txBox="true"/>
          <p:nvPr/>
        </p:nvSpPr>
        <p:spPr>
          <a:xfrm rot="0">
            <a:off x="10212192" y="4311159"/>
            <a:ext cx="6474600" cy="410700"/>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Join the </a:t>
            </a:r>
            <a:r>
              <a:rPr lang="en-US" sz="2420" u="sng">
                <a:solidFill>
                  <a:srgbClr val="0000FF"/>
                </a:solidFill>
                <a:latin typeface="Montserrat"/>
                <a:ea typeface="Montserrat"/>
                <a:cs typeface="Montserrat"/>
                <a:sym typeface="Montserrat"/>
                <a:hlinkClick r:id="rId7" tooltip="https://www.linkedin.com/groups/12904569/"/>
              </a:rPr>
              <a:t>LLMC LinkedIn group</a:t>
            </a:r>
          </a:p>
        </p:txBody>
      </p:sp>
      <p:sp>
        <p:nvSpPr>
          <p:cNvPr name="TextBox 13" id="13"/>
          <p:cNvSpPr txBox="true"/>
          <p:nvPr/>
        </p:nvSpPr>
        <p:spPr>
          <a:xfrm rot="0">
            <a:off x="10212192" y="5173257"/>
            <a:ext cx="6474600" cy="401879"/>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Check out the </a:t>
            </a:r>
            <a:r>
              <a:rPr lang="en-US" sz="2420" u="sng">
                <a:solidFill>
                  <a:srgbClr val="0000FF"/>
                </a:solidFill>
                <a:latin typeface="Montserrat"/>
                <a:ea typeface="Montserrat"/>
                <a:cs typeface="Montserrat"/>
                <a:sym typeface="Montserrat"/>
                <a:hlinkClick r:id="rId8" tooltip="https://wiki.gccollab.ca/Learning_Library"/>
              </a:rPr>
              <a:t>LLMC Learning Library</a:t>
            </a:r>
          </a:p>
        </p:txBody>
      </p:sp>
      <p:sp>
        <p:nvSpPr>
          <p:cNvPr name="Freeform 14" id="14"/>
          <p:cNvSpPr/>
          <p:nvPr/>
        </p:nvSpPr>
        <p:spPr>
          <a:xfrm flipH="false" flipV="false" rot="0">
            <a:off x="9477843" y="2954592"/>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9477843" y="4043537"/>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9477843" y="4989314"/>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9477843" y="6511382"/>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6907131" y="8265858"/>
            <a:ext cx="480700" cy="723717"/>
          </a:xfrm>
          <a:custGeom>
            <a:avLst/>
            <a:gdLst/>
            <a:ahLst/>
            <a:cxnLst/>
            <a:rect r="r" b="b" t="t" l="l"/>
            <a:pathLst>
              <a:path h="723717" w="480700">
                <a:moveTo>
                  <a:pt x="0" y="0"/>
                </a:moveTo>
                <a:lnTo>
                  <a:pt x="480700" y="0"/>
                </a:lnTo>
                <a:lnTo>
                  <a:pt x="480700" y="723717"/>
                </a:lnTo>
                <a:lnTo>
                  <a:pt x="0" y="7237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9" id="19"/>
          <p:cNvSpPr txBox="true"/>
          <p:nvPr/>
        </p:nvSpPr>
        <p:spPr>
          <a:xfrm rot="0">
            <a:off x="10345565" y="6779004"/>
            <a:ext cx="6474600" cy="410700"/>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Make plans to (re)connect with your Circle</a:t>
            </a:r>
          </a:p>
        </p:txBody>
      </p:sp>
      <p:sp>
        <p:nvSpPr>
          <p:cNvPr name="TextBox 20" id="20"/>
          <p:cNvSpPr txBox="true"/>
          <p:nvPr/>
        </p:nvSpPr>
        <p:spPr>
          <a:xfrm rot="0">
            <a:off x="5906702" y="8488525"/>
            <a:ext cx="6474600" cy="485699"/>
          </a:xfrm>
          <a:prstGeom prst="rect">
            <a:avLst/>
          </a:prstGeom>
        </p:spPr>
        <p:txBody>
          <a:bodyPr anchor="t" rtlCol="false" tIns="0" lIns="0" bIns="0" rIns="0">
            <a:spAutoFit/>
          </a:bodyPr>
          <a:lstStyle/>
          <a:p>
            <a:pPr algn="ctr">
              <a:lnSpc>
                <a:spcPts val="4029"/>
              </a:lnSpc>
            </a:pPr>
            <a:r>
              <a:rPr lang="en-US" b="true" sz="2919">
                <a:solidFill>
                  <a:srgbClr val="000000"/>
                </a:solidFill>
                <a:latin typeface="Montserrat Bold"/>
                <a:ea typeface="Montserrat Bold"/>
                <a:cs typeface="Montserrat Bold"/>
                <a:sym typeface="Montserrat Bold"/>
              </a:rPr>
              <a:t>Be the</a:t>
            </a:r>
            <a:r>
              <a:rPr lang="en-US" b="true" sz="2919">
                <a:solidFill>
                  <a:srgbClr val="000000"/>
                </a:solidFill>
                <a:latin typeface="Montserrat Bold"/>
                <a:ea typeface="Montserrat Bold"/>
                <a:cs typeface="Montserrat Bold"/>
                <a:sym typeface="Montserrat Bold"/>
              </a:rPr>
              <a:t> change!</a:t>
            </a:r>
          </a:p>
        </p:txBody>
      </p:sp>
      <p:grpSp>
        <p:nvGrpSpPr>
          <p:cNvPr name="Group 21" id="21"/>
          <p:cNvGrpSpPr>
            <a:grpSpLocks noChangeAspect="true"/>
          </p:cNvGrpSpPr>
          <p:nvPr/>
        </p:nvGrpSpPr>
        <p:grpSpPr>
          <a:xfrm rot="0">
            <a:off x="293000" y="841788"/>
            <a:ext cx="1830401" cy="1525966"/>
            <a:chOff x="0" y="0"/>
            <a:chExt cx="2440535" cy="2034621"/>
          </a:xfrm>
        </p:grpSpPr>
        <p:sp>
          <p:nvSpPr>
            <p:cNvPr name="Freeform 22" id="22"/>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11"/>
              <a:stretch>
                <a:fillRect l="0" t="0" r="0" b="2"/>
              </a:stretch>
            </a:blipFill>
          </p:spPr>
        </p:sp>
      </p:grpSp>
      <p:grpSp>
        <p:nvGrpSpPr>
          <p:cNvPr name="Group 23" id="23"/>
          <p:cNvGrpSpPr>
            <a:grpSpLocks noChangeAspect="true"/>
          </p:cNvGrpSpPr>
          <p:nvPr/>
        </p:nvGrpSpPr>
        <p:grpSpPr>
          <a:xfrm rot="0">
            <a:off x="12295075" y="7416525"/>
            <a:ext cx="6069125" cy="2913175"/>
            <a:chOff x="0" y="0"/>
            <a:chExt cx="8092167" cy="3884233"/>
          </a:xfrm>
        </p:grpSpPr>
        <p:sp>
          <p:nvSpPr>
            <p:cNvPr name="Freeform 24" id="24"/>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12"/>
              <a:stretch>
                <a:fillRect l="0" t="0" r="0" b="1"/>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3977700" y="1804055"/>
            <a:ext cx="13727700" cy="7992728"/>
          </a:xfrm>
          <a:prstGeom prst="rect">
            <a:avLst/>
          </a:prstGeom>
        </p:spPr>
        <p:txBody>
          <a:bodyPr anchor="t" rtlCol="false" tIns="0" lIns="0" bIns="0" rIns="0">
            <a:spAutoFit/>
          </a:bodyPr>
          <a:lstStyle/>
          <a:p>
            <a:pPr algn="l">
              <a:lnSpc>
                <a:spcPts val="3312"/>
              </a:lnSpc>
            </a:pPr>
            <a:r>
              <a:rPr lang="en-US" sz="2400" spc="16">
                <a:solidFill>
                  <a:srgbClr val="000000"/>
                </a:solidFill>
                <a:latin typeface="Montserrat"/>
                <a:ea typeface="Montserrat"/>
                <a:cs typeface="Montserrat"/>
                <a:sym typeface="Montserrat"/>
              </a:rPr>
              <a:t>“Thank you” doesn’t feel like enough to describe how happy we are, for you to have made the commitment to join the Lifting as you Lead Mentoring Circles program 5th Cohort, organized by the Diversity and Inclusion Office, Materiel Group, National Defence. Open to all Federal Public Service and military members. You're now part of a diverse network of 1500+ inclusive-minded leaders from over 60 Government of Canada departments, Crown corporations and agencies learning together to apply inclusive leadership skills in real time. </a:t>
            </a:r>
          </a:p>
          <a:p>
            <a:pPr algn="l">
              <a:lnSpc>
                <a:spcPts val="1104"/>
              </a:lnSpc>
            </a:pPr>
          </a:p>
          <a:p>
            <a:pPr algn="l">
              <a:lnSpc>
                <a:spcPts val="3312"/>
              </a:lnSpc>
            </a:pPr>
            <a:r>
              <a:rPr lang="en-US" sz="2400" spc="16">
                <a:solidFill>
                  <a:srgbClr val="000000"/>
                </a:solidFill>
                <a:latin typeface="Montserrat"/>
                <a:ea typeface="Montserrat"/>
                <a:cs typeface="Montserrat"/>
                <a:sym typeface="Montserrat"/>
              </a:rPr>
              <a:t>What began as a simple idea from our consultations has matured into a thriving network, addressing the desire for meaningful connection and professional growth. </a:t>
            </a:r>
          </a:p>
          <a:p>
            <a:pPr algn="l">
              <a:lnSpc>
                <a:spcPts val="1104"/>
              </a:lnSpc>
            </a:pPr>
          </a:p>
          <a:p>
            <a:pPr algn="l">
              <a:lnSpc>
                <a:spcPts val="3312"/>
              </a:lnSpc>
            </a:pPr>
            <a:r>
              <a:rPr lang="en-US" b="true" sz="2400" spc="16">
                <a:solidFill>
                  <a:srgbClr val="000000"/>
                </a:solidFill>
                <a:latin typeface="Montserrat Bold"/>
                <a:ea typeface="Montserrat Bold"/>
                <a:cs typeface="Montserrat Bold"/>
                <a:sym typeface="Montserrat Bold"/>
              </a:rPr>
              <a:t>There’s Power in People Coming Together </a:t>
            </a:r>
          </a:p>
          <a:p>
            <a:pPr algn="l">
              <a:lnSpc>
                <a:spcPts val="1104"/>
              </a:lnSpc>
            </a:pPr>
          </a:p>
          <a:p>
            <a:pPr algn="l">
              <a:lnSpc>
                <a:spcPts val="3312"/>
              </a:lnSpc>
            </a:pPr>
            <a:r>
              <a:rPr lang="en-US" sz="2400" spc="16">
                <a:solidFill>
                  <a:srgbClr val="000000"/>
                </a:solidFill>
                <a:latin typeface="Montserrat"/>
                <a:ea typeface="Montserrat"/>
                <a:cs typeface="Montserrat"/>
                <a:sym typeface="Montserrat"/>
              </a:rPr>
              <a:t>You have been assigned to a group Mentoring Circle: a small, trusted group for goal achievement in a safe space. By actively engaging with your Circle over the course of the 10-week program, sharing experiences, and fostering connections, you'll unlock personal and professional growth opportunities. This Circle will facilitate learning from others' experiences and diverse perspectives, expanding your knowledge and tactical skills. </a:t>
            </a:r>
          </a:p>
          <a:p>
            <a:pPr algn="l">
              <a:lnSpc>
                <a:spcPts val="1104"/>
              </a:lnSpc>
            </a:pPr>
          </a:p>
          <a:p>
            <a:pPr algn="l">
              <a:lnSpc>
                <a:spcPts val="3312"/>
              </a:lnSpc>
            </a:pPr>
            <a:r>
              <a:rPr lang="en-US" sz="2400" spc="16">
                <a:solidFill>
                  <a:srgbClr val="000000"/>
                </a:solidFill>
                <a:latin typeface="Montserrat"/>
                <a:ea typeface="Montserrat"/>
                <a:cs typeface="Montserrat"/>
                <a:sym typeface="Montserrat"/>
              </a:rPr>
              <a:t>LLMC offers a unique opportunity for everyone to feel valued and respected for their contributions. The relationships you build will accelerate progress and drive accountability. </a:t>
            </a:r>
          </a:p>
        </p:txBody>
      </p:sp>
      <p:grpSp>
        <p:nvGrpSpPr>
          <p:cNvPr name="Group 5" id="5"/>
          <p:cNvGrpSpPr/>
          <p:nvPr/>
        </p:nvGrpSpPr>
        <p:grpSpPr>
          <a:xfrm rot="0">
            <a:off x="603224" y="243755"/>
            <a:ext cx="2691457" cy="3361331"/>
            <a:chOff x="0" y="0"/>
            <a:chExt cx="3588609" cy="4481775"/>
          </a:xfrm>
        </p:grpSpPr>
        <p:sp>
          <p:nvSpPr>
            <p:cNvPr name="Freeform 6" id="6"/>
            <p:cNvSpPr/>
            <p:nvPr/>
          </p:nvSpPr>
          <p:spPr>
            <a:xfrm flipH="false" flipV="false" rot="0">
              <a:off x="0" y="0"/>
              <a:ext cx="3588639" cy="4481830"/>
            </a:xfrm>
            <a:custGeom>
              <a:avLst/>
              <a:gdLst/>
              <a:ahLst/>
              <a:cxnLst/>
              <a:rect r="r" b="b" t="t" l="l"/>
              <a:pathLst>
                <a:path h="4481830" w="3588639">
                  <a:moveTo>
                    <a:pt x="0" y="0"/>
                  </a:moveTo>
                  <a:lnTo>
                    <a:pt x="3588639" y="0"/>
                  </a:lnTo>
                  <a:lnTo>
                    <a:pt x="3588639" y="4481830"/>
                  </a:lnTo>
                  <a:lnTo>
                    <a:pt x="0" y="4481830"/>
                  </a:lnTo>
                  <a:lnTo>
                    <a:pt x="0" y="0"/>
                  </a:lnTo>
                  <a:close/>
                </a:path>
              </a:pathLst>
            </a:custGeom>
            <a:blipFill>
              <a:blip r:embed="rId4"/>
              <a:stretch>
                <a:fillRect l="-37598" t="0" r="-18751" b="-56487"/>
              </a:stretch>
            </a:blipFill>
          </p:spPr>
        </p:sp>
      </p:grpSp>
      <p:grpSp>
        <p:nvGrpSpPr>
          <p:cNvPr name="Group 7" id="7"/>
          <p:cNvGrpSpPr/>
          <p:nvPr/>
        </p:nvGrpSpPr>
        <p:grpSpPr>
          <a:xfrm rot="0">
            <a:off x="603224" y="5291959"/>
            <a:ext cx="2691457" cy="3361331"/>
            <a:chOff x="0" y="0"/>
            <a:chExt cx="3588609" cy="4481775"/>
          </a:xfrm>
        </p:grpSpPr>
        <p:sp>
          <p:nvSpPr>
            <p:cNvPr name="Freeform 8" id="8"/>
            <p:cNvSpPr/>
            <p:nvPr/>
          </p:nvSpPr>
          <p:spPr>
            <a:xfrm flipH="false" flipV="false" rot="0">
              <a:off x="0" y="0"/>
              <a:ext cx="3588639" cy="4481830"/>
            </a:xfrm>
            <a:custGeom>
              <a:avLst/>
              <a:gdLst/>
              <a:ahLst/>
              <a:cxnLst/>
              <a:rect r="r" b="b" t="t" l="l"/>
              <a:pathLst>
                <a:path h="4481830" w="3588639">
                  <a:moveTo>
                    <a:pt x="0" y="0"/>
                  </a:moveTo>
                  <a:lnTo>
                    <a:pt x="3588639" y="0"/>
                  </a:lnTo>
                  <a:lnTo>
                    <a:pt x="3588639" y="4481830"/>
                  </a:lnTo>
                  <a:lnTo>
                    <a:pt x="0" y="4481830"/>
                  </a:lnTo>
                  <a:lnTo>
                    <a:pt x="0" y="0"/>
                  </a:lnTo>
                  <a:close/>
                </a:path>
              </a:pathLst>
            </a:custGeom>
            <a:blipFill>
              <a:blip r:embed="rId5"/>
              <a:stretch>
                <a:fillRect l="0" t="-10074" r="0" b="-10073"/>
              </a:stretch>
            </a:blipFill>
          </p:spPr>
        </p:sp>
      </p:grpSp>
      <p:sp>
        <p:nvSpPr>
          <p:cNvPr name="TextBox 9" id="9"/>
          <p:cNvSpPr txBox="true"/>
          <p:nvPr/>
        </p:nvSpPr>
        <p:spPr>
          <a:xfrm rot="0">
            <a:off x="1181446" y="3792869"/>
            <a:ext cx="1535100" cy="294589"/>
          </a:xfrm>
          <a:prstGeom prst="rect">
            <a:avLst/>
          </a:prstGeom>
        </p:spPr>
        <p:txBody>
          <a:bodyPr anchor="t" rtlCol="false" tIns="0" lIns="0" bIns="0" rIns="0">
            <a:spAutoFit/>
          </a:bodyPr>
          <a:lstStyle/>
          <a:p>
            <a:pPr algn="ctr">
              <a:lnSpc>
                <a:spcPts val="2150"/>
              </a:lnSpc>
            </a:pPr>
            <a:r>
              <a:rPr lang="en-US" sz="1600">
                <a:solidFill>
                  <a:srgbClr val="000000"/>
                </a:solidFill>
                <a:latin typeface="Arial MT Pro"/>
                <a:ea typeface="Arial MT Pro"/>
                <a:cs typeface="Arial MT Pro"/>
                <a:sym typeface="Arial MT Pro"/>
              </a:rPr>
              <a:t>Judith Bennett</a:t>
            </a:r>
          </a:p>
        </p:txBody>
      </p:sp>
      <p:sp>
        <p:nvSpPr>
          <p:cNvPr name="TextBox 10" id="10"/>
          <p:cNvSpPr txBox="true"/>
          <p:nvPr/>
        </p:nvSpPr>
        <p:spPr>
          <a:xfrm rot="0">
            <a:off x="695076" y="8843790"/>
            <a:ext cx="2507700" cy="303450"/>
          </a:xfrm>
          <a:prstGeom prst="rect">
            <a:avLst/>
          </a:prstGeom>
        </p:spPr>
        <p:txBody>
          <a:bodyPr anchor="t" rtlCol="false" tIns="0" lIns="0" bIns="0" rIns="0">
            <a:spAutoFit/>
          </a:bodyPr>
          <a:lstStyle/>
          <a:p>
            <a:pPr algn="ctr">
              <a:lnSpc>
                <a:spcPts val="2150"/>
              </a:lnSpc>
            </a:pPr>
            <a:r>
              <a:rPr lang="en-US" sz="1600">
                <a:solidFill>
                  <a:srgbClr val="000000"/>
                </a:solidFill>
                <a:latin typeface="Arial MT Pro"/>
                <a:ea typeface="Arial MT Pro"/>
                <a:cs typeface="Arial MT Pro"/>
                <a:sym typeface="Arial MT Pro"/>
              </a:rPr>
              <a:t>Samantha Moonsammy</a:t>
            </a:r>
          </a:p>
        </p:txBody>
      </p:sp>
      <p:sp>
        <p:nvSpPr>
          <p:cNvPr name="TextBox 11" id="11"/>
          <p:cNvSpPr txBox="true"/>
          <p:nvPr/>
        </p:nvSpPr>
        <p:spPr>
          <a:xfrm rot="0">
            <a:off x="896326" y="4149575"/>
            <a:ext cx="2105400" cy="727102"/>
          </a:xfrm>
          <a:prstGeom prst="rect">
            <a:avLst/>
          </a:prstGeom>
        </p:spPr>
        <p:txBody>
          <a:bodyPr anchor="t" rtlCol="false" tIns="0" lIns="0" bIns="0" rIns="0">
            <a:spAutoFit/>
          </a:bodyPr>
          <a:lstStyle/>
          <a:p>
            <a:pPr algn="ctr">
              <a:lnSpc>
                <a:spcPts val="2013"/>
              </a:lnSpc>
            </a:pPr>
            <a:r>
              <a:rPr lang="en-US" sz="1200">
                <a:solidFill>
                  <a:srgbClr val="000000"/>
                </a:solidFill>
                <a:latin typeface="Montserrat"/>
                <a:ea typeface="Montserrat"/>
                <a:cs typeface="Montserrat"/>
                <a:sym typeface="Montserrat"/>
              </a:rPr>
              <a:t>Associate </a:t>
            </a:r>
            <a:r>
              <a:rPr lang="en-US" sz="1200">
                <a:solidFill>
                  <a:srgbClr val="000000"/>
                </a:solidFill>
                <a:latin typeface="Montserrat"/>
                <a:ea typeface="Montserrat"/>
                <a:cs typeface="Montserrat"/>
                <a:sym typeface="Montserrat"/>
              </a:rPr>
              <a:t>Assistant Deputy Minister, Materiel, </a:t>
            </a:r>
          </a:p>
          <a:p>
            <a:pPr algn="ctr">
              <a:lnSpc>
                <a:spcPts val="2014"/>
              </a:lnSpc>
            </a:pPr>
            <a:r>
              <a:rPr lang="en-US" sz="1200">
                <a:solidFill>
                  <a:srgbClr val="000000"/>
                </a:solidFill>
                <a:latin typeface="Montserrat"/>
                <a:ea typeface="Montserrat"/>
                <a:cs typeface="Montserrat"/>
                <a:sym typeface="Montserrat"/>
              </a:rPr>
              <a:t>National Defence</a:t>
            </a:r>
          </a:p>
        </p:txBody>
      </p:sp>
      <p:sp>
        <p:nvSpPr>
          <p:cNvPr name="TextBox 12" id="12"/>
          <p:cNvSpPr txBox="true"/>
          <p:nvPr/>
        </p:nvSpPr>
        <p:spPr>
          <a:xfrm rot="0">
            <a:off x="530036" y="9257424"/>
            <a:ext cx="2838000" cy="479452"/>
          </a:xfrm>
          <a:prstGeom prst="rect">
            <a:avLst/>
          </a:prstGeom>
        </p:spPr>
        <p:txBody>
          <a:bodyPr anchor="t" rtlCol="false" tIns="0" lIns="0" bIns="0" rIns="0">
            <a:spAutoFit/>
          </a:bodyPr>
          <a:lstStyle/>
          <a:p>
            <a:pPr algn="ctr">
              <a:lnSpc>
                <a:spcPts val="2013"/>
              </a:lnSpc>
            </a:pPr>
            <a:r>
              <a:rPr lang="en-US" sz="1200">
                <a:solidFill>
                  <a:srgbClr val="000000"/>
                </a:solidFill>
                <a:latin typeface="Montserrat"/>
                <a:ea typeface="Montserrat"/>
                <a:cs typeface="Montserrat"/>
                <a:sym typeface="Montserrat"/>
              </a:rPr>
              <a:t>LLMC Founder,</a:t>
            </a:r>
          </a:p>
          <a:p>
            <a:pPr algn="ctr">
              <a:lnSpc>
                <a:spcPts val="2014"/>
              </a:lnSpc>
            </a:pPr>
            <a:r>
              <a:rPr lang="en-US" sz="1200">
                <a:solidFill>
                  <a:srgbClr val="000000"/>
                </a:solidFill>
                <a:latin typeface="Montserrat"/>
                <a:ea typeface="Montserrat"/>
                <a:cs typeface="Montserrat"/>
                <a:sym typeface="Montserrat"/>
              </a:rPr>
              <a:t>Materiel, National Defence</a:t>
            </a:r>
          </a:p>
        </p:txBody>
      </p:sp>
      <p:sp>
        <p:nvSpPr>
          <p:cNvPr name="TextBox 13" id="13"/>
          <p:cNvSpPr txBox="true"/>
          <p:nvPr/>
        </p:nvSpPr>
        <p:spPr>
          <a:xfrm rot="0">
            <a:off x="5382568" y="484462"/>
            <a:ext cx="13329000" cy="893325"/>
          </a:xfrm>
          <a:prstGeom prst="rect">
            <a:avLst/>
          </a:prstGeom>
        </p:spPr>
        <p:txBody>
          <a:bodyPr anchor="t" rtlCol="false" tIns="0" lIns="0" bIns="0" rIns="0">
            <a:spAutoFit/>
          </a:bodyPr>
          <a:lstStyle/>
          <a:p>
            <a:pPr algn="l">
              <a:lnSpc>
                <a:spcPts val="7319"/>
              </a:lnSpc>
            </a:pPr>
            <a:r>
              <a:rPr lang="en-US" b="true" sz="4999">
                <a:solidFill>
                  <a:srgbClr val="000000"/>
                </a:solidFill>
                <a:latin typeface="Montserrat Bold"/>
                <a:ea typeface="Montserrat Bold"/>
                <a:cs typeface="Montserrat Bold"/>
                <a:sym typeface="Montserrat Bold"/>
              </a:rPr>
              <a:t>Founders’ Message</a:t>
            </a:r>
          </a:p>
        </p:txBody>
      </p:sp>
      <p:grpSp>
        <p:nvGrpSpPr>
          <p:cNvPr name="Group 14" id="14"/>
          <p:cNvGrpSpPr/>
          <p:nvPr/>
        </p:nvGrpSpPr>
        <p:grpSpPr>
          <a:xfrm rot="0">
            <a:off x="3423425" y="234230"/>
            <a:ext cx="1830401" cy="1525966"/>
            <a:chOff x="0" y="0"/>
            <a:chExt cx="2440535" cy="2034621"/>
          </a:xfrm>
        </p:grpSpPr>
        <p:sp>
          <p:nvSpPr>
            <p:cNvPr name="Freeform 15" id="15"/>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6"/>
              <a:stretch>
                <a:fillRect l="0" t="0" r="0" b="2"/>
              </a:stretch>
            </a:blipFill>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2123398" y="1096194"/>
            <a:ext cx="13329000" cy="880113"/>
          </a:xfrm>
          <a:prstGeom prst="rect">
            <a:avLst/>
          </a:prstGeom>
        </p:spPr>
        <p:txBody>
          <a:bodyPr anchor="t" rtlCol="false" tIns="0" lIns="0" bIns="0" rIns="0">
            <a:spAutoFit/>
          </a:bodyPr>
          <a:lstStyle/>
          <a:p>
            <a:pPr algn="l">
              <a:lnSpc>
                <a:spcPts val="7318"/>
              </a:lnSpc>
            </a:pPr>
            <a:r>
              <a:rPr lang="en-US" b="true" sz="4999">
                <a:solidFill>
                  <a:srgbClr val="000000"/>
                </a:solidFill>
                <a:latin typeface="Montserrat Bold"/>
                <a:ea typeface="Montserrat Bold"/>
                <a:cs typeface="Montserrat Bold"/>
                <a:sym typeface="Montserrat Bold"/>
              </a:rPr>
              <a:t>Important Links</a:t>
            </a:r>
          </a:p>
        </p:txBody>
      </p:sp>
      <p:grpSp>
        <p:nvGrpSpPr>
          <p:cNvPr name="Group 5" id="5"/>
          <p:cNvGrpSpPr/>
          <p:nvPr/>
        </p:nvGrpSpPr>
        <p:grpSpPr>
          <a:xfrm rot="0">
            <a:off x="13617314" y="225196"/>
            <a:ext cx="3966574" cy="3966558"/>
            <a:chOff x="0" y="0"/>
            <a:chExt cx="6011333" cy="6011309"/>
          </a:xfrm>
        </p:grpSpPr>
        <p:sp>
          <p:nvSpPr>
            <p:cNvPr name="Freeform 6" id="6"/>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4"/>
              <a:stretch>
                <a:fillRect l="0" t="0" r="0" b="0"/>
              </a:stretch>
            </a:blipFill>
          </p:spPr>
        </p:sp>
      </p:grpSp>
      <p:grpSp>
        <p:nvGrpSpPr>
          <p:cNvPr name="Group 7" id="7"/>
          <p:cNvGrpSpPr/>
          <p:nvPr/>
        </p:nvGrpSpPr>
        <p:grpSpPr>
          <a:xfrm rot="0">
            <a:off x="293000" y="841788"/>
            <a:ext cx="1830401" cy="1525966"/>
            <a:chOff x="0" y="0"/>
            <a:chExt cx="2440535" cy="2034621"/>
          </a:xfrm>
        </p:grpSpPr>
        <p:sp>
          <p:nvSpPr>
            <p:cNvPr name="Freeform 8" id="8"/>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5"/>
              <a:stretch>
                <a:fillRect l="0" t="0" r="0" b="2"/>
              </a:stretch>
            </a:blipFill>
          </p:spPr>
        </p:sp>
      </p:grpSp>
      <p:pic>
        <p:nvPicPr>
          <p:cNvPr name="Picture 9" id="9"/>
          <p:cNvPicPr>
            <a:picLocks noChangeAspect="true"/>
          </p:cNvPicPr>
          <p:nvPr/>
        </p:nvPicPr>
        <p:blipFill>
          <a:blip r:embed="rId6"/>
          <a:stretch>
            <a:fillRect/>
          </a:stretch>
        </p:blipFill>
        <p:spPr>
          <a:xfrm rot="0">
            <a:off x="1600908" y="3714187"/>
            <a:ext cx="3779045" cy="3779045"/>
          </a:xfrm>
          <a:prstGeom prst="rect">
            <a:avLst/>
          </a:prstGeom>
        </p:spPr>
      </p:pic>
      <p:sp>
        <p:nvSpPr>
          <p:cNvPr name="TextBox 10" id="10"/>
          <p:cNvSpPr txBox="true"/>
          <p:nvPr/>
        </p:nvSpPr>
        <p:spPr>
          <a:xfrm rot="0">
            <a:off x="1028700" y="7536086"/>
            <a:ext cx="5234880" cy="415290"/>
          </a:xfrm>
          <a:prstGeom prst="rect">
            <a:avLst/>
          </a:prstGeom>
        </p:spPr>
        <p:txBody>
          <a:bodyPr anchor="t" rtlCol="false" tIns="0" lIns="0" bIns="0" rIns="0">
            <a:spAutoFit/>
          </a:bodyPr>
          <a:lstStyle/>
          <a:p>
            <a:pPr algn="l">
              <a:lnSpc>
                <a:spcPts val="3359"/>
              </a:lnSpc>
            </a:pPr>
            <a:r>
              <a:rPr lang="en-US" sz="2400">
                <a:solidFill>
                  <a:srgbClr val="000000"/>
                </a:solidFill>
                <a:latin typeface="Arimo"/>
                <a:ea typeface="Arimo"/>
                <a:cs typeface="Arimo"/>
                <a:sym typeface="Arimo"/>
              </a:rPr>
              <a:t>Contact us on the</a:t>
            </a:r>
            <a:r>
              <a:rPr lang="en-US" sz="2400">
                <a:solidFill>
                  <a:srgbClr val="004AAD"/>
                </a:solidFill>
                <a:latin typeface="Arimo"/>
                <a:ea typeface="Arimo"/>
                <a:cs typeface="Arimo"/>
                <a:sym typeface="Arimo"/>
              </a:rPr>
              <a:t> </a:t>
            </a:r>
            <a:r>
              <a:rPr lang="en-US" sz="2400" u="sng">
                <a:solidFill>
                  <a:srgbClr val="004AAD"/>
                </a:solidFill>
                <a:latin typeface="Arimo"/>
                <a:ea typeface="Arimo"/>
                <a:cs typeface="Arimo"/>
                <a:sym typeface="Arimo"/>
                <a:hlinkClick r:id="rId7" tooltip="https://forms.office.com/r/VuHtwkFKL8"/>
              </a:rPr>
              <a:t>LLMC Support Form</a:t>
            </a:r>
          </a:p>
        </p:txBody>
      </p:sp>
      <p:pic>
        <p:nvPicPr>
          <p:cNvPr name="Picture 11" id="11"/>
          <p:cNvPicPr>
            <a:picLocks noChangeAspect="true"/>
          </p:cNvPicPr>
          <p:nvPr/>
        </p:nvPicPr>
        <p:blipFill>
          <a:blip r:embed="rId8"/>
          <a:stretch>
            <a:fillRect/>
          </a:stretch>
        </p:blipFill>
        <p:spPr>
          <a:xfrm rot="0">
            <a:off x="7272856" y="3719076"/>
            <a:ext cx="3720370" cy="3720370"/>
          </a:xfrm>
          <a:prstGeom prst="rect">
            <a:avLst/>
          </a:prstGeom>
        </p:spPr>
      </p:pic>
      <p:sp>
        <p:nvSpPr>
          <p:cNvPr name="TextBox 12" id="12"/>
          <p:cNvSpPr txBox="true"/>
          <p:nvPr/>
        </p:nvSpPr>
        <p:spPr>
          <a:xfrm rot="0">
            <a:off x="6998400" y="7536086"/>
            <a:ext cx="4269284" cy="415290"/>
          </a:xfrm>
          <a:prstGeom prst="rect">
            <a:avLst/>
          </a:prstGeom>
        </p:spPr>
        <p:txBody>
          <a:bodyPr anchor="t" rtlCol="false" tIns="0" lIns="0" bIns="0" rIns="0">
            <a:spAutoFit/>
          </a:bodyPr>
          <a:lstStyle/>
          <a:p>
            <a:pPr algn="l">
              <a:lnSpc>
                <a:spcPts val="3359"/>
              </a:lnSpc>
            </a:pPr>
            <a:r>
              <a:rPr lang="en-US" sz="2400">
                <a:solidFill>
                  <a:srgbClr val="000000"/>
                </a:solidFill>
                <a:latin typeface="Arimo"/>
                <a:ea typeface="Arimo"/>
                <a:cs typeface="Arimo"/>
                <a:sym typeface="Arimo"/>
              </a:rPr>
              <a:t>Visit the LLMC </a:t>
            </a:r>
            <a:r>
              <a:rPr lang="en-US" sz="2400" u="sng">
                <a:solidFill>
                  <a:srgbClr val="004AAD"/>
                </a:solidFill>
                <a:latin typeface="Arimo"/>
                <a:ea typeface="Arimo"/>
                <a:cs typeface="Arimo"/>
                <a:sym typeface="Arimo"/>
                <a:hlinkClick r:id="rId9" tooltip="https://wiki.gccollab.ca/Learning_Library"/>
              </a:rPr>
              <a:t>Learning Library</a:t>
            </a:r>
          </a:p>
        </p:txBody>
      </p:sp>
      <p:pic>
        <p:nvPicPr>
          <p:cNvPr name="Picture 13" id="13"/>
          <p:cNvPicPr>
            <a:picLocks noChangeAspect="true"/>
          </p:cNvPicPr>
          <p:nvPr/>
        </p:nvPicPr>
        <p:blipFill>
          <a:blip r:embed="rId10"/>
          <a:stretch>
            <a:fillRect/>
          </a:stretch>
        </p:blipFill>
        <p:spPr>
          <a:xfrm rot="0">
            <a:off x="12882875" y="3714187"/>
            <a:ext cx="3779045" cy="3779045"/>
          </a:xfrm>
          <a:prstGeom prst="rect">
            <a:avLst/>
          </a:prstGeom>
        </p:spPr>
      </p:pic>
      <p:sp>
        <p:nvSpPr>
          <p:cNvPr name="TextBox 14" id="14"/>
          <p:cNvSpPr txBox="true"/>
          <p:nvPr/>
        </p:nvSpPr>
        <p:spPr>
          <a:xfrm rot="0">
            <a:off x="12705324" y="7536086"/>
            <a:ext cx="4134148" cy="415290"/>
          </a:xfrm>
          <a:prstGeom prst="rect">
            <a:avLst/>
          </a:prstGeom>
        </p:spPr>
        <p:txBody>
          <a:bodyPr anchor="t" rtlCol="false" tIns="0" lIns="0" bIns="0" rIns="0">
            <a:spAutoFit/>
          </a:bodyPr>
          <a:lstStyle/>
          <a:p>
            <a:pPr algn="l">
              <a:lnSpc>
                <a:spcPts val="3359"/>
              </a:lnSpc>
            </a:pPr>
            <a:r>
              <a:rPr lang="en-US" sz="2400">
                <a:solidFill>
                  <a:srgbClr val="000000"/>
                </a:solidFill>
                <a:latin typeface="Arimo"/>
                <a:ea typeface="Arimo"/>
                <a:cs typeface="Arimo"/>
                <a:sym typeface="Arimo"/>
              </a:rPr>
              <a:t>Join the LLMC </a:t>
            </a:r>
            <a:r>
              <a:rPr lang="en-US" sz="2400" u="sng">
                <a:solidFill>
                  <a:srgbClr val="004AAD"/>
                </a:solidFill>
                <a:latin typeface="Arimo"/>
                <a:ea typeface="Arimo"/>
                <a:cs typeface="Arimo"/>
                <a:sym typeface="Arimo"/>
                <a:hlinkClick r:id="rId11" tooltip="https://www.linkedin.com/groups/12904569/"/>
              </a:rPr>
              <a:t>LinkedIn Group</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2123398" y="1096194"/>
            <a:ext cx="13329000" cy="893325"/>
          </a:xfrm>
          <a:prstGeom prst="rect">
            <a:avLst/>
          </a:prstGeom>
        </p:spPr>
        <p:txBody>
          <a:bodyPr anchor="t" rtlCol="false" tIns="0" lIns="0" bIns="0" rIns="0">
            <a:spAutoFit/>
          </a:bodyPr>
          <a:lstStyle/>
          <a:p>
            <a:pPr algn="l">
              <a:lnSpc>
                <a:spcPts val="7318"/>
              </a:lnSpc>
            </a:pPr>
            <a:r>
              <a:rPr lang="en-US" b="true" sz="4999">
                <a:solidFill>
                  <a:srgbClr val="000000"/>
                </a:solidFill>
                <a:latin typeface="Montserrat Bold"/>
                <a:ea typeface="Montserrat Bold"/>
                <a:cs typeface="Montserrat Bold"/>
                <a:sym typeface="Montserrat Bold"/>
              </a:rPr>
              <a:t>Support</a:t>
            </a:r>
          </a:p>
        </p:txBody>
      </p:sp>
      <p:grpSp>
        <p:nvGrpSpPr>
          <p:cNvPr name="Group 5" id="5"/>
          <p:cNvGrpSpPr/>
          <p:nvPr/>
        </p:nvGrpSpPr>
        <p:grpSpPr>
          <a:xfrm rot="0">
            <a:off x="13504456" y="694865"/>
            <a:ext cx="4508500" cy="4508482"/>
            <a:chOff x="0" y="0"/>
            <a:chExt cx="6011333" cy="6011309"/>
          </a:xfrm>
        </p:grpSpPr>
        <p:sp>
          <p:nvSpPr>
            <p:cNvPr name="Freeform 6" id="6"/>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4"/>
              <a:stretch>
                <a:fillRect l="-26586" t="0" r="-26587" b="0"/>
              </a:stretch>
            </a:blipFill>
          </p:spPr>
        </p:sp>
      </p:grpSp>
      <p:sp>
        <p:nvSpPr>
          <p:cNvPr name="TextBox 7" id="7"/>
          <p:cNvSpPr txBox="true"/>
          <p:nvPr/>
        </p:nvSpPr>
        <p:spPr>
          <a:xfrm rot="0">
            <a:off x="483118" y="2543334"/>
            <a:ext cx="17537400" cy="7062975"/>
          </a:xfrm>
          <a:prstGeom prst="rect">
            <a:avLst/>
          </a:prstGeom>
        </p:spPr>
        <p:txBody>
          <a:bodyPr anchor="t" rtlCol="false" tIns="0" lIns="0" bIns="0" rIns="0">
            <a:spAutoFit/>
          </a:bodyPr>
          <a:lstStyle/>
          <a:p>
            <a:pPr algn="l">
              <a:lnSpc>
                <a:spcPts val="2760"/>
              </a:lnSpc>
            </a:pPr>
            <a:r>
              <a:rPr lang="en-US" b="true" sz="2000">
                <a:solidFill>
                  <a:srgbClr val="000000"/>
                </a:solidFill>
                <a:latin typeface="Montserrat Bold"/>
                <a:ea typeface="Montserrat Bold"/>
                <a:cs typeface="Montserrat Bold"/>
                <a:sym typeface="Montserrat Bold"/>
              </a:rPr>
              <a:t>Employee Assistance Program (EAP)</a:t>
            </a:r>
          </a:p>
          <a:p>
            <a:pPr algn="l">
              <a:lnSpc>
                <a:spcPts val="2760"/>
              </a:lnSpc>
            </a:pPr>
            <a:r>
              <a:rPr lang="en-US" sz="2000">
                <a:solidFill>
                  <a:srgbClr val="000000"/>
                </a:solidFill>
                <a:latin typeface="Montserrat"/>
                <a:ea typeface="Montserrat"/>
                <a:cs typeface="Montserrat"/>
                <a:sym typeface="Montserrat"/>
              </a:rPr>
              <a:t>EAP provides free short-term counselling for personal or work-related problems as well as crisis</a:t>
            </a:r>
          </a:p>
          <a:p>
            <a:pPr algn="l">
              <a:lnSpc>
                <a:spcPts val="2760"/>
              </a:lnSpc>
            </a:pPr>
            <a:r>
              <a:rPr lang="en-US" sz="2000">
                <a:solidFill>
                  <a:srgbClr val="000000"/>
                </a:solidFill>
                <a:latin typeface="Montserrat"/>
                <a:ea typeface="Montserrat"/>
                <a:cs typeface="Montserrat"/>
                <a:sym typeface="Montserrat"/>
              </a:rPr>
              <a:t>counselling.</a:t>
            </a:r>
          </a:p>
          <a:p>
            <a:pPr algn="l">
              <a:lnSpc>
                <a:spcPts val="2760"/>
              </a:lnSpc>
            </a:pPr>
            <a:r>
              <a:rPr lang="en-US" sz="2000">
                <a:solidFill>
                  <a:srgbClr val="000000"/>
                </a:solidFill>
                <a:latin typeface="Montserrat"/>
                <a:ea typeface="Montserrat"/>
                <a:cs typeface="Montserrat"/>
                <a:sym typeface="Montserrat"/>
              </a:rPr>
              <a:t>Toll-free: 1-800-268-7708 </a:t>
            </a:r>
          </a:p>
          <a:p>
            <a:pPr algn="l">
              <a:lnSpc>
                <a:spcPts val="2760"/>
              </a:lnSpc>
            </a:pPr>
            <a:r>
              <a:rPr lang="en-US" sz="2000">
                <a:solidFill>
                  <a:srgbClr val="000000"/>
                </a:solidFill>
                <a:latin typeface="Montserrat"/>
                <a:ea typeface="Montserrat"/>
                <a:cs typeface="Montserrat"/>
                <a:sym typeface="Montserrat"/>
              </a:rPr>
              <a:t>TTY (for people with hearing impairments): 1-800-567-5803 </a:t>
            </a:r>
          </a:p>
          <a:p>
            <a:pPr algn="l">
              <a:lnSpc>
                <a:spcPts val="2760"/>
              </a:lnSpc>
            </a:pPr>
            <a:r>
              <a:rPr lang="en-US" sz="2000" u="sng">
                <a:solidFill>
                  <a:srgbClr val="0000FF"/>
                </a:solidFill>
                <a:latin typeface="Montserrat"/>
                <a:ea typeface="Montserrat"/>
                <a:cs typeface="Montserrat"/>
                <a:sym typeface="Montserrat"/>
                <a:hlinkClick r:id="rId5" tooltip="https://www.canada.ca/en/government/publicservice/wellness-inclusion-diversity-public-service/employee-assistance-program.html#E"/>
              </a:rPr>
              <a:t>https://www.canada.ca/en/government/publicservice/wellness-inclusion-diversity-public-service/</a:t>
            </a:r>
          </a:p>
          <a:p>
            <a:pPr algn="l">
              <a:lnSpc>
                <a:spcPts val="2760"/>
              </a:lnSpc>
            </a:pPr>
            <a:r>
              <a:rPr lang="en-US" sz="2000" u="sng">
                <a:solidFill>
                  <a:srgbClr val="0000FF"/>
                </a:solidFill>
                <a:latin typeface="Montserrat"/>
                <a:ea typeface="Montserrat"/>
                <a:cs typeface="Montserrat"/>
                <a:sym typeface="Montserrat"/>
                <a:hlinkClick r:id="rId6" tooltip="https://www.canada.ca/en/government/publicservice/wellness-inclusion-diversity-public-service/employee-assistance-program.html#E"/>
              </a:rPr>
              <a:t>employee-assistance-program.html#E</a:t>
            </a:r>
          </a:p>
          <a:p>
            <a:pPr algn="l">
              <a:lnSpc>
                <a:spcPts val="1931"/>
              </a:lnSpc>
            </a:pPr>
          </a:p>
          <a:p>
            <a:pPr algn="l">
              <a:lnSpc>
                <a:spcPts val="2760"/>
              </a:lnSpc>
            </a:pPr>
            <a:r>
              <a:rPr lang="en-US" b="true" sz="2000">
                <a:solidFill>
                  <a:srgbClr val="000000"/>
                </a:solidFill>
                <a:latin typeface="Montserrat Bold"/>
                <a:ea typeface="Montserrat Bold"/>
                <a:cs typeface="Montserrat Bold"/>
                <a:sym typeface="Montserrat Bold"/>
              </a:rPr>
              <a:t>Hope for Wellness Helpline</a:t>
            </a:r>
          </a:p>
          <a:p>
            <a:pPr algn="l">
              <a:lnSpc>
                <a:spcPts val="2760"/>
              </a:lnSpc>
            </a:pPr>
            <a:r>
              <a:rPr lang="en-US" sz="2000">
                <a:solidFill>
                  <a:srgbClr val="000000"/>
                </a:solidFill>
                <a:latin typeface="Montserrat"/>
                <a:ea typeface="Montserrat"/>
                <a:cs typeface="Montserrat"/>
                <a:sym typeface="Montserrat"/>
              </a:rPr>
              <a:t>24/7 access to Indigenous Counsellors.</a:t>
            </a:r>
          </a:p>
          <a:p>
            <a:pPr algn="l">
              <a:lnSpc>
                <a:spcPts val="2760"/>
              </a:lnSpc>
            </a:pPr>
            <a:r>
              <a:rPr lang="en-US" sz="2000">
                <a:solidFill>
                  <a:srgbClr val="000000"/>
                </a:solidFill>
                <a:latin typeface="Montserrat"/>
                <a:ea typeface="Montserrat"/>
                <a:cs typeface="Montserrat"/>
                <a:sym typeface="Montserrat"/>
              </a:rPr>
              <a:t>Available in French and English and, upon request, Ojibway, Cree and Inuktituk.</a:t>
            </a:r>
          </a:p>
          <a:p>
            <a:pPr algn="l">
              <a:lnSpc>
                <a:spcPts val="2760"/>
              </a:lnSpc>
            </a:pPr>
            <a:r>
              <a:rPr lang="en-US" sz="2000">
                <a:solidFill>
                  <a:srgbClr val="000000"/>
                </a:solidFill>
                <a:latin typeface="Montserrat"/>
                <a:ea typeface="Montserrat"/>
                <a:cs typeface="Montserrat"/>
                <a:sym typeface="Montserrat"/>
              </a:rPr>
              <a:t>1-855-242-3310 </a:t>
            </a:r>
          </a:p>
          <a:p>
            <a:pPr algn="l">
              <a:lnSpc>
                <a:spcPts val="2760"/>
              </a:lnSpc>
            </a:pPr>
            <a:r>
              <a:rPr lang="en-US" sz="2000">
                <a:solidFill>
                  <a:srgbClr val="000000"/>
                </a:solidFill>
                <a:latin typeface="Montserrat"/>
                <a:ea typeface="Montserrat"/>
                <a:cs typeface="Montserrat"/>
                <a:sym typeface="Montserrat"/>
              </a:rPr>
              <a:t>Chat line via: </a:t>
            </a:r>
            <a:r>
              <a:rPr lang="en-US" sz="2000" u="sng">
                <a:solidFill>
                  <a:srgbClr val="0000FF"/>
                </a:solidFill>
                <a:latin typeface="Montserrat"/>
                <a:ea typeface="Montserrat"/>
                <a:cs typeface="Montserrat"/>
                <a:sym typeface="Montserrat"/>
                <a:hlinkClick r:id="rId7" tooltip="https://www.hopeforwellness.ca/"/>
              </a:rPr>
              <a:t>https://www.hopeforwellness.ca/</a:t>
            </a:r>
            <a:r>
              <a:rPr lang="en-US" sz="2000">
                <a:solidFill>
                  <a:srgbClr val="0000FF"/>
                </a:solidFill>
                <a:latin typeface="Montserrat"/>
                <a:ea typeface="Montserrat"/>
                <a:cs typeface="Montserrat"/>
                <a:sym typeface="Montserrat"/>
              </a:rPr>
              <a:t> </a:t>
            </a:r>
          </a:p>
          <a:p>
            <a:pPr algn="l">
              <a:lnSpc>
                <a:spcPts val="1931"/>
              </a:lnSpc>
            </a:pPr>
          </a:p>
          <a:p>
            <a:pPr algn="l">
              <a:lnSpc>
                <a:spcPts val="2760"/>
              </a:lnSpc>
            </a:pPr>
            <a:r>
              <a:rPr lang="en-US" b="true" sz="2000">
                <a:solidFill>
                  <a:srgbClr val="000000"/>
                </a:solidFill>
                <a:latin typeface="Montserrat Bold"/>
                <a:ea typeface="Montserrat Bold"/>
                <a:cs typeface="Montserrat Bold"/>
                <a:sym typeface="Montserrat Bold"/>
              </a:rPr>
              <a:t>Member and Family Assistance services (Canadian Armed Forces)</a:t>
            </a:r>
          </a:p>
          <a:p>
            <a:pPr algn="l">
              <a:lnSpc>
                <a:spcPts val="2760"/>
              </a:lnSpc>
            </a:pPr>
            <a:r>
              <a:rPr lang="en-US" sz="2000">
                <a:solidFill>
                  <a:srgbClr val="000000"/>
                </a:solidFill>
                <a:latin typeface="Montserrat"/>
                <a:ea typeface="Montserrat"/>
                <a:cs typeface="Montserrat"/>
                <a:sym typeface="Montserrat"/>
              </a:rPr>
              <a:t>The Member and Family Assistance services is a 24 hour, 7 days a week bilingual telephone and face to face counselling service that is voluntary, confidential, and available to Canadian Armed Forces (CAF) members and their families who have personal concerns that affect their well-being and/or work performance.</a:t>
            </a:r>
          </a:p>
          <a:p>
            <a:pPr algn="l">
              <a:lnSpc>
                <a:spcPts val="2760"/>
              </a:lnSpc>
            </a:pPr>
            <a:r>
              <a:rPr lang="en-US" sz="2000" u="sng">
                <a:solidFill>
                  <a:srgbClr val="0000FF"/>
                </a:solidFill>
                <a:latin typeface="Montserrat"/>
                <a:ea typeface="Montserrat"/>
                <a:cs typeface="Montserrat"/>
                <a:sym typeface="Montserrat"/>
                <a:hlinkClick r:id="rId8" tooltip="https://www.canada.ca/en/department-national-defence/services/benefits-military/health-support/member-family-assistance-services.html"/>
              </a:rPr>
              <a:t>https://www.canada.ca/en/department-national-defence/services/benefits-military/health-support/member-family-assistance-services.html</a:t>
            </a:r>
          </a:p>
        </p:txBody>
      </p:sp>
      <p:grpSp>
        <p:nvGrpSpPr>
          <p:cNvPr name="Group 8" id="8"/>
          <p:cNvGrpSpPr>
            <a:grpSpLocks noChangeAspect="true"/>
          </p:cNvGrpSpPr>
          <p:nvPr/>
        </p:nvGrpSpPr>
        <p:grpSpPr>
          <a:xfrm rot="0">
            <a:off x="293000" y="841788"/>
            <a:ext cx="1830401" cy="1525966"/>
            <a:chOff x="0" y="0"/>
            <a:chExt cx="2440535" cy="2034621"/>
          </a:xfrm>
        </p:grpSpPr>
        <p:sp>
          <p:nvSpPr>
            <p:cNvPr name="Freeform 9" id="9"/>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9"/>
              <a:stretch>
                <a:fillRect l="0" t="0" r="0" b="2"/>
              </a:stretch>
            </a:blipFill>
          </p:spPr>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123398" y="1096194"/>
            <a:ext cx="13329000" cy="893325"/>
          </a:xfrm>
          <a:prstGeom prst="rect">
            <a:avLst/>
          </a:prstGeom>
        </p:spPr>
        <p:txBody>
          <a:bodyPr anchor="t" rtlCol="false" tIns="0" lIns="0" bIns="0" rIns="0">
            <a:spAutoFit/>
          </a:bodyPr>
          <a:lstStyle/>
          <a:p>
            <a:pPr algn="l">
              <a:lnSpc>
                <a:spcPts val="7318"/>
              </a:lnSpc>
            </a:pPr>
            <a:r>
              <a:rPr lang="en-US" b="true" sz="4999">
                <a:solidFill>
                  <a:srgbClr val="000000"/>
                </a:solidFill>
                <a:latin typeface="Montserrat Bold"/>
                <a:ea typeface="Montserrat Bold"/>
                <a:cs typeface="Montserrat Bold"/>
                <a:sym typeface="Montserrat Bold"/>
              </a:rPr>
              <a:t>Support</a:t>
            </a:r>
          </a:p>
        </p:txBody>
      </p:sp>
      <p:grpSp>
        <p:nvGrpSpPr>
          <p:cNvPr name="Group 3" id="3"/>
          <p:cNvGrpSpPr/>
          <p:nvPr/>
        </p:nvGrpSpPr>
        <p:grpSpPr>
          <a:xfrm rot="0">
            <a:off x="13504456" y="694865"/>
            <a:ext cx="4508500" cy="4508482"/>
            <a:chOff x="0" y="0"/>
            <a:chExt cx="6011333" cy="6011309"/>
          </a:xfrm>
        </p:grpSpPr>
        <p:sp>
          <p:nvSpPr>
            <p:cNvPr name="Freeform 4" id="4"/>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3"/>
              <a:stretch>
                <a:fillRect l="-37873" t="0" r="-37874" b="0"/>
              </a:stretch>
            </a:blipFill>
          </p:spPr>
        </p:sp>
      </p:grpSp>
      <p:sp>
        <p:nvSpPr>
          <p:cNvPr name="TextBox 5" id="5"/>
          <p:cNvSpPr txBox="true"/>
          <p:nvPr/>
        </p:nvSpPr>
        <p:spPr>
          <a:xfrm rot="0">
            <a:off x="475543" y="2745247"/>
            <a:ext cx="17537400" cy="6354975"/>
          </a:xfrm>
          <a:prstGeom prst="rect">
            <a:avLst/>
          </a:prstGeom>
        </p:spPr>
        <p:txBody>
          <a:bodyPr anchor="t" rtlCol="false" tIns="0" lIns="0" bIns="0" rIns="0">
            <a:spAutoFit/>
          </a:bodyPr>
          <a:lstStyle/>
          <a:p>
            <a:pPr algn="l">
              <a:lnSpc>
                <a:spcPts val="2760"/>
              </a:lnSpc>
            </a:pPr>
            <a:r>
              <a:rPr lang="en-US" b="true" sz="2000">
                <a:solidFill>
                  <a:srgbClr val="000000"/>
                </a:solidFill>
                <a:latin typeface="Montserrat Bold"/>
                <a:ea typeface="Montserrat Bold"/>
                <a:cs typeface="Montserrat Bold"/>
                <a:sym typeface="Montserrat Bold"/>
              </a:rPr>
              <a:t>Sexual Misconduct Support and Resource Centre (National Defence)</a:t>
            </a:r>
          </a:p>
          <a:p>
            <a:pPr algn="l">
              <a:lnSpc>
                <a:spcPts val="2760"/>
              </a:lnSpc>
            </a:pPr>
            <a:r>
              <a:rPr lang="en-US" sz="2000">
                <a:solidFill>
                  <a:srgbClr val="000000"/>
                </a:solidFill>
                <a:latin typeface="Montserrat"/>
                <a:ea typeface="Montserrat"/>
                <a:cs typeface="Montserrat"/>
                <a:sym typeface="Montserrat"/>
              </a:rPr>
              <a:t>The Sexual Misconduct Support and Resource Centre (SMSRC) was created by the Department of </a:t>
            </a:r>
          </a:p>
          <a:p>
            <a:pPr algn="l">
              <a:lnSpc>
                <a:spcPts val="2760"/>
              </a:lnSpc>
            </a:pPr>
            <a:r>
              <a:rPr lang="en-US" sz="2000">
                <a:solidFill>
                  <a:srgbClr val="000000"/>
                </a:solidFill>
                <a:latin typeface="Montserrat"/>
                <a:ea typeface="Montserrat"/>
                <a:cs typeface="Montserrat"/>
                <a:sym typeface="Montserrat"/>
              </a:rPr>
              <a:t>National Defence but is independent from the CAF chain of command and is not required to report </a:t>
            </a:r>
          </a:p>
          <a:p>
            <a:pPr algn="l">
              <a:lnSpc>
                <a:spcPts val="2760"/>
              </a:lnSpc>
            </a:pPr>
            <a:r>
              <a:rPr lang="en-US" sz="2000">
                <a:solidFill>
                  <a:srgbClr val="000000"/>
                </a:solidFill>
                <a:latin typeface="Montserrat"/>
                <a:ea typeface="Montserrat"/>
                <a:cs typeface="Montserrat"/>
                <a:sym typeface="Montserrat"/>
              </a:rPr>
              <a:t>incidents of sexual misconduct to the CAF. Support services for CAF members, National Defence public </a:t>
            </a:r>
          </a:p>
          <a:p>
            <a:pPr algn="l">
              <a:lnSpc>
                <a:spcPts val="2760"/>
              </a:lnSpc>
            </a:pPr>
            <a:r>
              <a:rPr lang="en-US" sz="2000">
                <a:solidFill>
                  <a:srgbClr val="000000"/>
                </a:solidFill>
                <a:latin typeface="Montserrat"/>
                <a:ea typeface="Montserrat"/>
                <a:cs typeface="Montserrat"/>
                <a:sym typeface="Montserrat"/>
              </a:rPr>
              <a:t>service employees, Cadets and Junior Canadian Rangers affected by sexual misconduct and their </a:t>
            </a:r>
          </a:p>
          <a:p>
            <a:pPr algn="l">
              <a:lnSpc>
                <a:spcPts val="2760"/>
              </a:lnSpc>
            </a:pPr>
            <a:r>
              <a:rPr lang="en-US" sz="2000">
                <a:solidFill>
                  <a:srgbClr val="000000"/>
                </a:solidFill>
                <a:latin typeface="Montserrat"/>
                <a:ea typeface="Montserrat"/>
                <a:cs typeface="Montserrat"/>
                <a:sym typeface="Montserrat"/>
              </a:rPr>
              <a:t>families, aged 16 and older. Guidance and support for leaders and management on addressing sexual </a:t>
            </a:r>
          </a:p>
          <a:p>
            <a:pPr algn="l">
              <a:lnSpc>
                <a:spcPts val="2760"/>
              </a:lnSpc>
            </a:pPr>
            <a:r>
              <a:rPr lang="en-US" sz="2000">
                <a:solidFill>
                  <a:srgbClr val="000000"/>
                </a:solidFill>
                <a:latin typeface="Montserrat"/>
                <a:ea typeface="Montserrat"/>
                <a:cs typeface="Montserrat"/>
                <a:sym typeface="Montserrat"/>
              </a:rPr>
              <a:t>misconduct. </a:t>
            </a:r>
          </a:p>
          <a:p>
            <a:pPr algn="l">
              <a:lnSpc>
                <a:spcPts val="2760"/>
              </a:lnSpc>
            </a:pPr>
            <a:r>
              <a:rPr lang="en-US" sz="2000" u="sng">
                <a:solidFill>
                  <a:srgbClr val="0000FF"/>
                </a:solidFill>
                <a:latin typeface="Montserrat"/>
                <a:ea typeface="Montserrat"/>
                <a:cs typeface="Montserrat"/>
                <a:sym typeface="Montserrat"/>
                <a:hlinkClick r:id="rId4" tooltip="https://www.canada.ca/en/department-national-defence/services/benefits-military/health-support/sexual-misconduct-response.html"/>
              </a:rPr>
              <a:t>https://www.canada.ca/en/department-national-defence/services/benefits-military/health-support/sexual-misconduct-response.html</a:t>
            </a:r>
          </a:p>
          <a:p>
            <a:pPr algn="l">
              <a:lnSpc>
                <a:spcPts val="1931"/>
              </a:lnSpc>
            </a:pPr>
          </a:p>
          <a:p>
            <a:pPr algn="l">
              <a:lnSpc>
                <a:spcPts val="2760"/>
              </a:lnSpc>
            </a:pPr>
            <a:r>
              <a:rPr lang="en-US" b="true" sz="2000">
                <a:solidFill>
                  <a:srgbClr val="000000"/>
                </a:solidFill>
                <a:latin typeface="Montserrat Bold"/>
                <a:ea typeface="Montserrat Bold"/>
                <a:cs typeface="Montserrat Bold"/>
                <a:sym typeface="Montserrat Bold"/>
              </a:rPr>
              <a:t>The Canada Suicide Prevention Service </a:t>
            </a:r>
          </a:p>
          <a:p>
            <a:pPr algn="l">
              <a:lnSpc>
                <a:spcPts val="2760"/>
              </a:lnSpc>
            </a:pPr>
            <a:r>
              <a:rPr lang="en-US" sz="2000">
                <a:solidFill>
                  <a:srgbClr val="000000"/>
                </a:solidFill>
                <a:latin typeface="Montserrat"/>
                <a:ea typeface="Montserrat"/>
                <a:cs typeface="Montserrat"/>
                <a:sym typeface="Montserrat"/>
              </a:rPr>
              <a:t>Talk Suicide Canada provides nationwide, 24-hour, bilingual support to anyone who is facing suicide.</a:t>
            </a:r>
          </a:p>
          <a:p>
            <a:pPr algn="l">
              <a:lnSpc>
                <a:spcPts val="2760"/>
              </a:lnSpc>
            </a:pPr>
            <a:r>
              <a:rPr lang="en-US" sz="2000">
                <a:solidFill>
                  <a:srgbClr val="000000"/>
                </a:solidFill>
                <a:latin typeface="Montserrat"/>
                <a:ea typeface="Montserrat"/>
                <a:cs typeface="Montserrat"/>
                <a:sym typeface="Montserrat"/>
              </a:rPr>
              <a:t>Toll-free: 1-833-456-4566. </a:t>
            </a:r>
          </a:p>
          <a:p>
            <a:pPr algn="l">
              <a:lnSpc>
                <a:spcPts val="2760"/>
              </a:lnSpc>
            </a:pPr>
            <a:r>
              <a:rPr lang="en-US" sz="2000" u="sng">
                <a:solidFill>
                  <a:srgbClr val="0000FF"/>
                </a:solidFill>
                <a:latin typeface="Montserrat"/>
                <a:ea typeface="Montserrat"/>
                <a:cs typeface="Montserrat"/>
                <a:sym typeface="Montserrat"/>
                <a:hlinkClick r:id="rId5" tooltip="https://www.crisisservicescanada.ca/en/"/>
              </a:rPr>
              <a:t>https://www.crisisservicescanada.ca/en/</a:t>
            </a:r>
          </a:p>
          <a:p>
            <a:pPr algn="l">
              <a:lnSpc>
                <a:spcPts val="1931"/>
              </a:lnSpc>
            </a:pPr>
          </a:p>
          <a:p>
            <a:pPr algn="l">
              <a:lnSpc>
                <a:spcPts val="2760"/>
              </a:lnSpc>
            </a:pPr>
            <a:r>
              <a:rPr lang="en-US" b="true" sz="2000">
                <a:solidFill>
                  <a:srgbClr val="000000"/>
                </a:solidFill>
                <a:latin typeface="Montserrat Bold"/>
                <a:ea typeface="Montserrat Bold"/>
                <a:cs typeface="Montserrat Bold"/>
                <a:sym typeface="Montserrat Bold"/>
              </a:rPr>
              <a:t>Wellness Together Canada</a:t>
            </a:r>
          </a:p>
          <a:p>
            <a:pPr algn="l">
              <a:lnSpc>
                <a:spcPts val="2760"/>
              </a:lnSpc>
            </a:pPr>
            <a:r>
              <a:rPr lang="en-US" sz="2000">
                <a:solidFill>
                  <a:srgbClr val="000000"/>
                </a:solidFill>
                <a:latin typeface="Montserrat"/>
                <a:ea typeface="Montserrat"/>
                <a:cs typeface="Montserrat"/>
                <a:sym typeface="Montserrat"/>
              </a:rPr>
              <a:t>Mental Health and Substance Abuse Support. </a:t>
            </a:r>
          </a:p>
          <a:p>
            <a:pPr algn="l">
              <a:lnSpc>
                <a:spcPts val="2760"/>
              </a:lnSpc>
            </a:pPr>
            <a:r>
              <a:rPr lang="en-US" sz="2000">
                <a:solidFill>
                  <a:srgbClr val="000000"/>
                </a:solidFill>
                <a:latin typeface="Montserrat"/>
                <a:ea typeface="Montserrat"/>
                <a:cs typeface="Montserrat"/>
                <a:sym typeface="Montserrat"/>
              </a:rPr>
              <a:t>Toll free: 1-866-585-0445  </a:t>
            </a:r>
          </a:p>
          <a:p>
            <a:pPr algn="l">
              <a:lnSpc>
                <a:spcPts val="2760"/>
              </a:lnSpc>
            </a:pPr>
            <a:r>
              <a:rPr lang="en-US" sz="2000" u="sng">
                <a:solidFill>
                  <a:srgbClr val="0000FF"/>
                </a:solidFill>
                <a:latin typeface="Montserrat"/>
                <a:ea typeface="Montserrat"/>
                <a:cs typeface="Montserrat"/>
                <a:sym typeface="Montserrat"/>
                <a:hlinkClick r:id="rId6" tooltip="https://wellnesstogether.ca"/>
              </a:rPr>
              <a:t>https://wellnesstogether.ca </a:t>
            </a:r>
          </a:p>
        </p:txBody>
      </p:sp>
      <p:grpSp>
        <p:nvGrpSpPr>
          <p:cNvPr name="Group 6" id="6"/>
          <p:cNvGrpSpPr>
            <a:grpSpLocks noChangeAspect="true"/>
          </p:cNvGrpSpPr>
          <p:nvPr/>
        </p:nvGrpSpPr>
        <p:grpSpPr>
          <a:xfrm rot="0">
            <a:off x="293000" y="841788"/>
            <a:ext cx="1830401" cy="1525966"/>
            <a:chOff x="0" y="0"/>
            <a:chExt cx="2440535" cy="2034621"/>
          </a:xfrm>
        </p:grpSpPr>
        <p:sp>
          <p:nvSpPr>
            <p:cNvPr name="Freeform 7" id="7"/>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7"/>
              <a:stretch>
                <a:fillRect l="0" t="0" r="0" b="2"/>
              </a:stretch>
            </a:blipFill>
          </p:spPr>
        </p:sp>
      </p:grpSp>
      <p:grpSp>
        <p:nvGrpSpPr>
          <p:cNvPr name="Group 8" id="8"/>
          <p:cNvGrpSpPr>
            <a:grpSpLocks noChangeAspect="true"/>
          </p:cNvGrpSpPr>
          <p:nvPr/>
        </p:nvGrpSpPr>
        <p:grpSpPr>
          <a:xfrm rot="0">
            <a:off x="12295075" y="7416525"/>
            <a:ext cx="6069125" cy="2913175"/>
            <a:chOff x="0" y="0"/>
            <a:chExt cx="8092167" cy="3884233"/>
          </a:xfrm>
        </p:grpSpPr>
        <p:sp>
          <p:nvSpPr>
            <p:cNvPr name="Freeform 9" id="9"/>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8"/>
              <a:stretch>
                <a:fillRect l="0" t="0" r="0" b="1"/>
              </a:stretch>
            </a:blipFill>
          </p:spPr>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7907" cy="10287000"/>
            <a:chOff x="0" y="0"/>
            <a:chExt cx="9429115" cy="5303904"/>
          </a:xfrm>
        </p:grpSpPr>
        <p:sp>
          <p:nvSpPr>
            <p:cNvPr name="Freeform 3" id="3"/>
            <p:cNvSpPr/>
            <p:nvPr/>
          </p:nvSpPr>
          <p:spPr>
            <a:xfrm flipH="false" flipV="false" rot="0">
              <a:off x="0" y="0"/>
              <a:ext cx="9429115" cy="5303904"/>
            </a:xfrm>
            <a:custGeom>
              <a:avLst/>
              <a:gdLst/>
              <a:ahLst/>
              <a:cxnLst/>
              <a:rect r="r" b="b" t="t" l="l"/>
              <a:pathLst>
                <a:path h="5303904" w="9429115">
                  <a:moveTo>
                    <a:pt x="0" y="0"/>
                  </a:moveTo>
                  <a:lnTo>
                    <a:pt x="9429115" y="0"/>
                  </a:lnTo>
                  <a:lnTo>
                    <a:pt x="9429115" y="5303904"/>
                  </a:lnTo>
                  <a:lnTo>
                    <a:pt x="0" y="5303904"/>
                  </a:lnTo>
                  <a:close/>
                </a:path>
              </a:pathLst>
            </a:custGeom>
            <a:gradFill rotWithShape="true">
              <a:gsLst>
                <a:gs pos="0">
                  <a:srgbClr val="FFFFFF">
                    <a:alpha val="0"/>
                  </a:srgbClr>
                </a:gs>
                <a:gs pos="100000">
                  <a:srgbClr val="0C60A0">
                    <a:alpha val="100000"/>
                  </a:srgbClr>
                </a:gs>
              </a:gsLst>
              <a:lin ang="5400000"/>
            </a:gradFill>
          </p:spPr>
        </p:sp>
        <p:sp>
          <p:nvSpPr>
            <p:cNvPr name="TextBox 4" id="4"/>
            <p:cNvSpPr txBox="true"/>
            <p:nvPr/>
          </p:nvSpPr>
          <p:spPr>
            <a:xfrm>
              <a:off x="0" y="-19050"/>
              <a:ext cx="9429115" cy="5322954"/>
            </a:xfrm>
            <a:prstGeom prst="rect">
              <a:avLst/>
            </a:prstGeom>
          </p:spPr>
          <p:txBody>
            <a:bodyPr anchor="ctr" rtlCol="false" tIns="35310" lIns="35310" bIns="35310" rIns="35310"/>
            <a:lstStyle/>
            <a:p>
              <a:pPr algn="ctr">
                <a:lnSpc>
                  <a:spcPts val="1362"/>
                </a:lnSpc>
              </a:pPr>
            </a:p>
          </p:txBody>
        </p:sp>
      </p:grpSp>
      <p:sp>
        <p:nvSpPr>
          <p:cNvPr name="TextBox 5" id="5"/>
          <p:cNvSpPr txBox="true"/>
          <p:nvPr/>
        </p:nvSpPr>
        <p:spPr>
          <a:xfrm rot="0">
            <a:off x="11196450" y="4642508"/>
            <a:ext cx="6557147" cy="2318751"/>
          </a:xfrm>
          <a:prstGeom prst="rect">
            <a:avLst/>
          </a:prstGeom>
        </p:spPr>
        <p:txBody>
          <a:bodyPr anchor="t" rtlCol="false" tIns="0" lIns="0" bIns="0" rIns="0">
            <a:spAutoFit/>
          </a:bodyPr>
          <a:lstStyle/>
          <a:p>
            <a:pPr algn="ctr">
              <a:lnSpc>
                <a:spcPts val="5849"/>
              </a:lnSpc>
            </a:pPr>
            <a:r>
              <a:rPr lang="en-US" b="true" sz="4239">
                <a:solidFill>
                  <a:srgbClr val="000000"/>
                </a:solidFill>
                <a:latin typeface="Montserrat Bold"/>
                <a:ea typeface="Montserrat Bold"/>
                <a:cs typeface="Montserrat Bold"/>
                <a:sym typeface="Montserrat Bold"/>
              </a:rPr>
              <a:t>Thank you all for your participation!</a:t>
            </a:r>
          </a:p>
          <a:p>
            <a:pPr algn="ctr">
              <a:lnSpc>
                <a:spcPts val="5849"/>
              </a:lnSpc>
            </a:pPr>
            <a:r>
              <a:rPr lang="en-US" b="true" sz="4239">
                <a:solidFill>
                  <a:srgbClr val="000000"/>
                </a:solidFill>
                <a:latin typeface="Montserrat Bold"/>
                <a:ea typeface="Montserrat Bold"/>
                <a:cs typeface="Montserrat Bold"/>
                <a:sym typeface="Montserrat Bold"/>
              </a:rPr>
              <a:t>Be well, and take care.</a:t>
            </a:r>
          </a:p>
        </p:txBody>
      </p:sp>
      <p:sp>
        <p:nvSpPr>
          <p:cNvPr name="Freeform 6" id="6"/>
          <p:cNvSpPr/>
          <p:nvPr/>
        </p:nvSpPr>
        <p:spPr>
          <a:xfrm flipH="false" flipV="false" rot="0">
            <a:off x="577544" y="646873"/>
            <a:ext cx="9063614" cy="7556039"/>
          </a:xfrm>
          <a:custGeom>
            <a:avLst/>
            <a:gdLst/>
            <a:ahLst/>
            <a:cxnLst/>
            <a:rect r="r" b="b" t="t" l="l"/>
            <a:pathLst>
              <a:path h="7556039" w="9063614">
                <a:moveTo>
                  <a:pt x="0" y="0"/>
                </a:moveTo>
                <a:lnTo>
                  <a:pt x="9063614" y="0"/>
                </a:lnTo>
                <a:lnTo>
                  <a:pt x="9063614" y="7556039"/>
                </a:lnTo>
                <a:lnTo>
                  <a:pt x="0" y="7556039"/>
                </a:lnTo>
                <a:lnTo>
                  <a:pt x="0" y="0"/>
                </a:lnTo>
                <a:close/>
              </a:path>
            </a:pathLst>
          </a:custGeom>
          <a:blipFill>
            <a:blip r:embed="rId3">
              <a:alphaModFix amt="5000"/>
            </a:blip>
            <a:stretch>
              <a:fillRect l="0" t="0" r="0" b="0"/>
            </a:stretch>
          </a:blipFill>
        </p:spPr>
      </p:sp>
      <p:sp>
        <p:nvSpPr>
          <p:cNvPr name="Freeform 7" id="7"/>
          <p:cNvSpPr/>
          <p:nvPr/>
        </p:nvSpPr>
        <p:spPr>
          <a:xfrm flipH="false" flipV="false" rot="0">
            <a:off x="9889479" y="591988"/>
            <a:ext cx="7016606" cy="3690233"/>
          </a:xfrm>
          <a:custGeom>
            <a:avLst/>
            <a:gdLst/>
            <a:ahLst/>
            <a:cxnLst/>
            <a:rect r="r" b="b" t="t" l="l"/>
            <a:pathLst>
              <a:path h="3690233" w="7016606">
                <a:moveTo>
                  <a:pt x="0" y="0"/>
                </a:moveTo>
                <a:lnTo>
                  <a:pt x="7016606" y="0"/>
                </a:lnTo>
                <a:lnTo>
                  <a:pt x="7016606" y="3690233"/>
                </a:lnTo>
                <a:lnTo>
                  <a:pt x="0" y="3690233"/>
                </a:lnTo>
                <a:lnTo>
                  <a:pt x="0" y="0"/>
                </a:lnTo>
                <a:close/>
              </a:path>
            </a:pathLst>
          </a:custGeom>
          <a:blipFill>
            <a:blip r:embed="rId4"/>
            <a:stretch>
              <a:fillRect l="0" t="-3975" r="-4176" b="-7445"/>
            </a:stretch>
          </a:blipFill>
        </p:spPr>
      </p:sp>
      <p:sp>
        <p:nvSpPr>
          <p:cNvPr name="Freeform 8" id="8"/>
          <p:cNvSpPr/>
          <p:nvPr/>
        </p:nvSpPr>
        <p:spPr>
          <a:xfrm flipH="false" flipV="false" rot="0">
            <a:off x="0" y="2854006"/>
            <a:ext cx="11083116" cy="7432994"/>
          </a:xfrm>
          <a:custGeom>
            <a:avLst/>
            <a:gdLst/>
            <a:ahLst/>
            <a:cxnLst/>
            <a:rect r="r" b="b" t="t" l="l"/>
            <a:pathLst>
              <a:path h="7432994" w="11083116">
                <a:moveTo>
                  <a:pt x="0" y="0"/>
                </a:moveTo>
                <a:lnTo>
                  <a:pt x="11083116" y="0"/>
                </a:lnTo>
                <a:lnTo>
                  <a:pt x="11083116" y="7432994"/>
                </a:lnTo>
                <a:lnTo>
                  <a:pt x="0" y="7432994"/>
                </a:lnTo>
                <a:lnTo>
                  <a:pt x="0" y="0"/>
                </a:lnTo>
                <a:close/>
              </a:path>
            </a:pathLst>
          </a:custGeom>
          <a:blipFill>
            <a:blip r:embed="rId5"/>
            <a:stretch>
              <a:fillRect l="0" t="0" r="-661"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4062975" y="1898850"/>
            <a:ext cx="13528800" cy="6333256"/>
          </a:xfrm>
          <a:prstGeom prst="rect">
            <a:avLst/>
          </a:prstGeom>
        </p:spPr>
        <p:txBody>
          <a:bodyPr anchor="t" rtlCol="false" tIns="0" lIns="0" bIns="0" rIns="0">
            <a:spAutoFit/>
          </a:bodyPr>
          <a:lstStyle/>
          <a:p>
            <a:pPr algn="l">
              <a:lnSpc>
                <a:spcPts val="3312"/>
              </a:lnSpc>
            </a:pPr>
            <a:r>
              <a:rPr lang="en-US" b="true" sz="2400" spc="16">
                <a:solidFill>
                  <a:srgbClr val="000000"/>
                </a:solidFill>
                <a:latin typeface="Montserrat Bold"/>
                <a:ea typeface="Montserrat Bold"/>
                <a:cs typeface="Montserrat Bold"/>
                <a:sym typeface="Montserrat Bold"/>
              </a:rPr>
              <a:t>The Time to Act is Now! </a:t>
            </a:r>
          </a:p>
          <a:p>
            <a:pPr algn="l">
              <a:lnSpc>
                <a:spcPts val="1104"/>
              </a:lnSpc>
            </a:pPr>
          </a:p>
          <a:p>
            <a:pPr algn="l">
              <a:lnSpc>
                <a:spcPts val="3312"/>
              </a:lnSpc>
            </a:pPr>
            <a:r>
              <a:rPr lang="en-US" sz="2400" spc="16">
                <a:solidFill>
                  <a:srgbClr val="000000"/>
                </a:solidFill>
                <a:latin typeface="Montserrat"/>
                <a:ea typeface="Montserrat"/>
                <a:cs typeface="Montserrat"/>
                <a:sym typeface="Montserrat"/>
              </a:rPr>
              <a:t>Thank you for answering the call to action, and committing to creating a psychologically safer workplaces for all, especially those from equity-deserving groups. This takes personal accountability for what we do. It is about initiative - and taking that extra step that no one may have asked you to take, but that is often needed to make something a success. </a:t>
            </a:r>
          </a:p>
          <a:p>
            <a:pPr algn="l">
              <a:lnSpc>
                <a:spcPts val="1104"/>
              </a:lnSpc>
            </a:pPr>
          </a:p>
          <a:p>
            <a:pPr algn="l">
              <a:lnSpc>
                <a:spcPts val="3312"/>
              </a:lnSpc>
            </a:pPr>
            <a:r>
              <a:rPr lang="en-US" sz="2400" spc="16">
                <a:solidFill>
                  <a:srgbClr val="000000"/>
                </a:solidFill>
                <a:latin typeface="Montserrat"/>
                <a:ea typeface="Montserrat"/>
                <a:cs typeface="Montserrat"/>
                <a:sym typeface="Montserrat"/>
              </a:rPr>
              <a:t>We hope you will feel a real and fundamental shift throughout the program. And together we will celebrate all the hard work you put into this experience. Thank you for showing up for yourself, your family, your organization and the communities you’re called to serve. </a:t>
            </a:r>
          </a:p>
          <a:p>
            <a:pPr algn="l">
              <a:lnSpc>
                <a:spcPts val="1104"/>
              </a:lnSpc>
            </a:pPr>
          </a:p>
          <a:p>
            <a:pPr algn="l">
              <a:lnSpc>
                <a:spcPts val="3312"/>
              </a:lnSpc>
            </a:pPr>
            <a:r>
              <a:rPr lang="en-US" sz="2400" spc="16">
                <a:solidFill>
                  <a:srgbClr val="000000"/>
                </a:solidFill>
                <a:latin typeface="Montserrat"/>
                <a:ea typeface="Montserrat"/>
                <a:cs typeface="Montserrat"/>
                <a:sym typeface="Montserrat"/>
              </a:rPr>
              <a:t>Going forward, take advantage of all the networking that will take place, meet new LLMC members in MS Teams and on LinkedIn. Lean into the Masterclasses. </a:t>
            </a:r>
          </a:p>
          <a:p>
            <a:pPr algn="l">
              <a:lnSpc>
                <a:spcPts val="3312"/>
              </a:lnSpc>
            </a:pPr>
            <a:r>
              <a:rPr lang="en-US" sz="2400" spc="16">
                <a:solidFill>
                  <a:srgbClr val="000000"/>
                </a:solidFill>
                <a:latin typeface="Montserrat"/>
                <a:ea typeface="Montserrat"/>
                <a:cs typeface="Montserrat"/>
                <a:sym typeface="Montserrat"/>
              </a:rPr>
              <a:t>Choose to stay consistent with that next level version of you. We are rooting for you. </a:t>
            </a:r>
          </a:p>
          <a:p>
            <a:pPr algn="l">
              <a:lnSpc>
                <a:spcPts val="1104"/>
              </a:lnSpc>
            </a:pPr>
          </a:p>
          <a:p>
            <a:pPr algn="l">
              <a:lnSpc>
                <a:spcPts val="3312"/>
              </a:lnSpc>
            </a:pPr>
            <a:r>
              <a:rPr lang="en-US" sz="2400">
                <a:solidFill>
                  <a:srgbClr val="000000"/>
                </a:solidFill>
                <a:latin typeface="Montserrat"/>
                <a:ea typeface="Montserrat"/>
                <a:cs typeface="Montserrat"/>
                <a:sym typeface="Montserrat"/>
              </a:rPr>
              <a:t>Be proud. Proud of the work you do. Proud of serving Canada and Canadians. </a:t>
            </a:r>
          </a:p>
        </p:txBody>
      </p:sp>
      <p:sp>
        <p:nvSpPr>
          <p:cNvPr name="TextBox 5" id="5"/>
          <p:cNvSpPr txBox="true"/>
          <p:nvPr/>
        </p:nvSpPr>
        <p:spPr>
          <a:xfrm rot="0">
            <a:off x="5382568" y="590157"/>
            <a:ext cx="13329000" cy="893325"/>
          </a:xfrm>
          <a:prstGeom prst="rect">
            <a:avLst/>
          </a:prstGeom>
        </p:spPr>
        <p:txBody>
          <a:bodyPr anchor="t" rtlCol="false" tIns="0" lIns="0" bIns="0" rIns="0">
            <a:spAutoFit/>
          </a:bodyPr>
          <a:lstStyle/>
          <a:p>
            <a:pPr algn="l">
              <a:lnSpc>
                <a:spcPts val="7319"/>
              </a:lnSpc>
            </a:pPr>
            <a:r>
              <a:rPr lang="en-US" b="true" sz="4999">
                <a:solidFill>
                  <a:srgbClr val="000000"/>
                </a:solidFill>
                <a:latin typeface="Montserrat Bold"/>
                <a:ea typeface="Montserrat Bold"/>
                <a:cs typeface="Montserrat Bold"/>
                <a:sym typeface="Montserrat Bold"/>
              </a:rPr>
              <a:t>Founders’ Message</a:t>
            </a:r>
          </a:p>
        </p:txBody>
      </p:sp>
      <p:grpSp>
        <p:nvGrpSpPr>
          <p:cNvPr name="Group 6" id="6"/>
          <p:cNvGrpSpPr/>
          <p:nvPr/>
        </p:nvGrpSpPr>
        <p:grpSpPr>
          <a:xfrm rot="0">
            <a:off x="3423425" y="339925"/>
            <a:ext cx="1830401" cy="1525966"/>
            <a:chOff x="0" y="0"/>
            <a:chExt cx="2440535" cy="2034621"/>
          </a:xfrm>
        </p:grpSpPr>
        <p:sp>
          <p:nvSpPr>
            <p:cNvPr name="Freeform 7" id="7"/>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4"/>
              <a:stretch>
                <a:fillRect l="0" t="0" r="0" b="2"/>
              </a:stretch>
            </a:blipFill>
          </p:spPr>
        </p:sp>
      </p:grpSp>
      <p:grpSp>
        <p:nvGrpSpPr>
          <p:cNvPr name="Group 8" id="8"/>
          <p:cNvGrpSpPr/>
          <p:nvPr/>
        </p:nvGrpSpPr>
        <p:grpSpPr>
          <a:xfrm rot="0">
            <a:off x="603224" y="243755"/>
            <a:ext cx="2691457" cy="3361331"/>
            <a:chOff x="0" y="0"/>
            <a:chExt cx="3588609" cy="4481775"/>
          </a:xfrm>
        </p:grpSpPr>
        <p:sp>
          <p:nvSpPr>
            <p:cNvPr name="Freeform 9" id="9"/>
            <p:cNvSpPr/>
            <p:nvPr/>
          </p:nvSpPr>
          <p:spPr>
            <a:xfrm flipH="false" flipV="false" rot="0">
              <a:off x="0" y="0"/>
              <a:ext cx="3588639" cy="4481830"/>
            </a:xfrm>
            <a:custGeom>
              <a:avLst/>
              <a:gdLst/>
              <a:ahLst/>
              <a:cxnLst/>
              <a:rect r="r" b="b" t="t" l="l"/>
              <a:pathLst>
                <a:path h="4481830" w="3588639">
                  <a:moveTo>
                    <a:pt x="0" y="0"/>
                  </a:moveTo>
                  <a:lnTo>
                    <a:pt x="3588639" y="0"/>
                  </a:lnTo>
                  <a:lnTo>
                    <a:pt x="3588639" y="4481830"/>
                  </a:lnTo>
                  <a:lnTo>
                    <a:pt x="0" y="4481830"/>
                  </a:lnTo>
                  <a:lnTo>
                    <a:pt x="0" y="0"/>
                  </a:lnTo>
                  <a:close/>
                </a:path>
              </a:pathLst>
            </a:custGeom>
            <a:blipFill>
              <a:blip r:embed="rId5"/>
              <a:stretch>
                <a:fillRect l="-37598" t="0" r="-18751" b="-56487"/>
              </a:stretch>
            </a:blipFill>
          </p:spPr>
        </p:sp>
      </p:grpSp>
      <p:grpSp>
        <p:nvGrpSpPr>
          <p:cNvPr name="Group 10" id="10"/>
          <p:cNvGrpSpPr/>
          <p:nvPr/>
        </p:nvGrpSpPr>
        <p:grpSpPr>
          <a:xfrm rot="0">
            <a:off x="603224" y="5291959"/>
            <a:ext cx="2691457" cy="3361331"/>
            <a:chOff x="0" y="0"/>
            <a:chExt cx="3588609" cy="4481775"/>
          </a:xfrm>
        </p:grpSpPr>
        <p:sp>
          <p:nvSpPr>
            <p:cNvPr name="Freeform 11" id="11"/>
            <p:cNvSpPr/>
            <p:nvPr/>
          </p:nvSpPr>
          <p:spPr>
            <a:xfrm flipH="false" flipV="false" rot="0">
              <a:off x="0" y="0"/>
              <a:ext cx="3588639" cy="4481830"/>
            </a:xfrm>
            <a:custGeom>
              <a:avLst/>
              <a:gdLst/>
              <a:ahLst/>
              <a:cxnLst/>
              <a:rect r="r" b="b" t="t" l="l"/>
              <a:pathLst>
                <a:path h="4481830" w="3588639">
                  <a:moveTo>
                    <a:pt x="0" y="0"/>
                  </a:moveTo>
                  <a:lnTo>
                    <a:pt x="3588639" y="0"/>
                  </a:lnTo>
                  <a:lnTo>
                    <a:pt x="3588639" y="4481830"/>
                  </a:lnTo>
                  <a:lnTo>
                    <a:pt x="0" y="4481830"/>
                  </a:lnTo>
                  <a:lnTo>
                    <a:pt x="0" y="0"/>
                  </a:lnTo>
                  <a:close/>
                </a:path>
              </a:pathLst>
            </a:custGeom>
            <a:blipFill>
              <a:blip r:embed="rId6"/>
              <a:stretch>
                <a:fillRect l="0" t="-10074" r="0" b="-10073"/>
              </a:stretch>
            </a:blipFill>
          </p:spPr>
        </p:sp>
      </p:grpSp>
      <p:sp>
        <p:nvSpPr>
          <p:cNvPr name="TextBox 12" id="12"/>
          <p:cNvSpPr txBox="true"/>
          <p:nvPr/>
        </p:nvSpPr>
        <p:spPr>
          <a:xfrm rot="0">
            <a:off x="1181446" y="3792869"/>
            <a:ext cx="1535100" cy="294589"/>
          </a:xfrm>
          <a:prstGeom prst="rect">
            <a:avLst/>
          </a:prstGeom>
        </p:spPr>
        <p:txBody>
          <a:bodyPr anchor="t" rtlCol="false" tIns="0" lIns="0" bIns="0" rIns="0">
            <a:spAutoFit/>
          </a:bodyPr>
          <a:lstStyle/>
          <a:p>
            <a:pPr algn="ctr">
              <a:lnSpc>
                <a:spcPts val="2150"/>
              </a:lnSpc>
            </a:pPr>
            <a:r>
              <a:rPr lang="en-US" sz="1600">
                <a:solidFill>
                  <a:srgbClr val="000000"/>
                </a:solidFill>
                <a:latin typeface="Arial MT Pro"/>
                <a:ea typeface="Arial MT Pro"/>
                <a:cs typeface="Arial MT Pro"/>
                <a:sym typeface="Arial MT Pro"/>
              </a:rPr>
              <a:t>Judith Bennett</a:t>
            </a:r>
          </a:p>
        </p:txBody>
      </p:sp>
      <p:sp>
        <p:nvSpPr>
          <p:cNvPr name="TextBox 13" id="13"/>
          <p:cNvSpPr txBox="true"/>
          <p:nvPr/>
        </p:nvSpPr>
        <p:spPr>
          <a:xfrm rot="0">
            <a:off x="695076" y="8843790"/>
            <a:ext cx="2507700" cy="303450"/>
          </a:xfrm>
          <a:prstGeom prst="rect">
            <a:avLst/>
          </a:prstGeom>
        </p:spPr>
        <p:txBody>
          <a:bodyPr anchor="t" rtlCol="false" tIns="0" lIns="0" bIns="0" rIns="0">
            <a:spAutoFit/>
          </a:bodyPr>
          <a:lstStyle/>
          <a:p>
            <a:pPr algn="ctr">
              <a:lnSpc>
                <a:spcPts val="2150"/>
              </a:lnSpc>
            </a:pPr>
            <a:r>
              <a:rPr lang="en-US" sz="1600">
                <a:solidFill>
                  <a:srgbClr val="000000"/>
                </a:solidFill>
                <a:latin typeface="Arial MT Pro"/>
                <a:ea typeface="Arial MT Pro"/>
                <a:cs typeface="Arial MT Pro"/>
                <a:sym typeface="Arial MT Pro"/>
              </a:rPr>
              <a:t>Samantha Moonsammy</a:t>
            </a:r>
          </a:p>
        </p:txBody>
      </p:sp>
      <p:sp>
        <p:nvSpPr>
          <p:cNvPr name="TextBox 14" id="14"/>
          <p:cNvSpPr txBox="true"/>
          <p:nvPr/>
        </p:nvSpPr>
        <p:spPr>
          <a:xfrm rot="0">
            <a:off x="896326" y="4149575"/>
            <a:ext cx="2105400" cy="727102"/>
          </a:xfrm>
          <a:prstGeom prst="rect">
            <a:avLst/>
          </a:prstGeom>
        </p:spPr>
        <p:txBody>
          <a:bodyPr anchor="t" rtlCol="false" tIns="0" lIns="0" bIns="0" rIns="0">
            <a:spAutoFit/>
          </a:bodyPr>
          <a:lstStyle/>
          <a:p>
            <a:pPr algn="ctr">
              <a:lnSpc>
                <a:spcPts val="2013"/>
              </a:lnSpc>
            </a:pPr>
            <a:r>
              <a:rPr lang="en-US" sz="1200">
                <a:solidFill>
                  <a:srgbClr val="000000"/>
                </a:solidFill>
                <a:latin typeface="Montserrat"/>
                <a:ea typeface="Montserrat"/>
                <a:cs typeface="Montserrat"/>
                <a:sym typeface="Montserrat"/>
              </a:rPr>
              <a:t>Associate </a:t>
            </a:r>
            <a:r>
              <a:rPr lang="en-US" sz="1200">
                <a:solidFill>
                  <a:srgbClr val="000000"/>
                </a:solidFill>
                <a:latin typeface="Montserrat"/>
                <a:ea typeface="Montserrat"/>
                <a:cs typeface="Montserrat"/>
                <a:sym typeface="Montserrat"/>
              </a:rPr>
              <a:t>Assistant Deputy Minister, Materiel, </a:t>
            </a:r>
          </a:p>
          <a:p>
            <a:pPr algn="ctr">
              <a:lnSpc>
                <a:spcPts val="2014"/>
              </a:lnSpc>
            </a:pPr>
            <a:r>
              <a:rPr lang="en-US" sz="1200">
                <a:solidFill>
                  <a:srgbClr val="000000"/>
                </a:solidFill>
                <a:latin typeface="Montserrat"/>
                <a:ea typeface="Montserrat"/>
                <a:cs typeface="Montserrat"/>
                <a:sym typeface="Montserrat"/>
              </a:rPr>
              <a:t>National Defence</a:t>
            </a:r>
          </a:p>
        </p:txBody>
      </p:sp>
      <p:sp>
        <p:nvSpPr>
          <p:cNvPr name="TextBox 15" id="15"/>
          <p:cNvSpPr txBox="true"/>
          <p:nvPr/>
        </p:nvSpPr>
        <p:spPr>
          <a:xfrm rot="0">
            <a:off x="530036" y="9257424"/>
            <a:ext cx="2838000" cy="479452"/>
          </a:xfrm>
          <a:prstGeom prst="rect">
            <a:avLst/>
          </a:prstGeom>
        </p:spPr>
        <p:txBody>
          <a:bodyPr anchor="t" rtlCol="false" tIns="0" lIns="0" bIns="0" rIns="0">
            <a:spAutoFit/>
          </a:bodyPr>
          <a:lstStyle/>
          <a:p>
            <a:pPr algn="ctr">
              <a:lnSpc>
                <a:spcPts val="2013"/>
              </a:lnSpc>
            </a:pPr>
            <a:r>
              <a:rPr lang="en-US" sz="1200">
                <a:solidFill>
                  <a:srgbClr val="000000"/>
                </a:solidFill>
                <a:latin typeface="Montserrat"/>
                <a:ea typeface="Montserrat"/>
                <a:cs typeface="Montserrat"/>
                <a:sym typeface="Montserrat"/>
              </a:rPr>
              <a:t>LLMC Founder,</a:t>
            </a:r>
          </a:p>
          <a:p>
            <a:pPr algn="ctr">
              <a:lnSpc>
                <a:spcPts val="2014"/>
              </a:lnSpc>
            </a:pPr>
            <a:r>
              <a:rPr lang="en-US" sz="1200">
                <a:solidFill>
                  <a:srgbClr val="000000"/>
                </a:solidFill>
                <a:latin typeface="Montserrat"/>
                <a:ea typeface="Montserrat"/>
                <a:cs typeface="Montserrat"/>
                <a:sym typeface="Montserrat"/>
              </a:rPr>
              <a:t>Materiel, National Defence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2123398" y="1096194"/>
            <a:ext cx="13329000" cy="893325"/>
          </a:xfrm>
          <a:prstGeom prst="rect">
            <a:avLst/>
          </a:prstGeom>
        </p:spPr>
        <p:txBody>
          <a:bodyPr anchor="t" rtlCol="false" tIns="0" lIns="0" bIns="0" rIns="0">
            <a:spAutoFit/>
          </a:bodyPr>
          <a:lstStyle/>
          <a:p>
            <a:pPr algn="l">
              <a:lnSpc>
                <a:spcPts val="7318"/>
              </a:lnSpc>
            </a:pPr>
            <a:r>
              <a:rPr lang="en-US" b="true" sz="4999">
                <a:solidFill>
                  <a:srgbClr val="000000"/>
                </a:solidFill>
                <a:latin typeface="Montserrat Bold"/>
                <a:ea typeface="Montserrat Bold"/>
                <a:cs typeface="Montserrat Bold"/>
                <a:sym typeface="Montserrat Bold"/>
              </a:rPr>
              <a:t>Circle Ground Rules and Values</a:t>
            </a:r>
          </a:p>
        </p:txBody>
      </p:sp>
      <p:grpSp>
        <p:nvGrpSpPr>
          <p:cNvPr name="Group 5" id="5"/>
          <p:cNvGrpSpPr/>
          <p:nvPr/>
        </p:nvGrpSpPr>
        <p:grpSpPr>
          <a:xfrm rot="0">
            <a:off x="13523401" y="2139928"/>
            <a:ext cx="4508500" cy="4508482"/>
            <a:chOff x="0" y="0"/>
            <a:chExt cx="6011333" cy="6011309"/>
          </a:xfrm>
        </p:grpSpPr>
        <p:sp>
          <p:nvSpPr>
            <p:cNvPr name="Freeform 6" id="6"/>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4"/>
              <a:stretch>
                <a:fillRect l="-13499" t="0" r="-13500" b="0"/>
              </a:stretch>
            </a:blipFill>
          </p:spPr>
        </p:sp>
      </p:grpSp>
      <p:sp>
        <p:nvSpPr>
          <p:cNvPr name="TextBox 7" id="7"/>
          <p:cNvSpPr txBox="true"/>
          <p:nvPr/>
        </p:nvSpPr>
        <p:spPr>
          <a:xfrm rot="0">
            <a:off x="634231" y="2306643"/>
            <a:ext cx="17019600" cy="6217575"/>
          </a:xfrm>
          <a:prstGeom prst="rect">
            <a:avLst/>
          </a:prstGeom>
        </p:spPr>
        <p:txBody>
          <a:bodyPr anchor="t" rtlCol="false" tIns="0" lIns="0" bIns="0" rIns="0">
            <a:spAutoFit/>
          </a:bodyPr>
          <a:lstStyle/>
          <a:p>
            <a:pPr algn="just" marL="1007934" indent="-335978" lvl="2">
              <a:lnSpc>
                <a:spcPts val="8095"/>
              </a:lnSpc>
              <a:buFont typeface="Arial"/>
              <a:buChar char="⚬"/>
            </a:pPr>
            <a:r>
              <a:rPr lang="en-US" b="true" sz="4409">
                <a:solidFill>
                  <a:srgbClr val="000000"/>
                </a:solidFill>
                <a:latin typeface="Montserrat Bold"/>
                <a:ea typeface="Montserrat Bold"/>
                <a:cs typeface="Montserrat Bold"/>
                <a:sym typeface="Montserrat Bold"/>
              </a:rPr>
              <a:t>Equality: </a:t>
            </a:r>
            <a:r>
              <a:rPr lang="en-US" sz="4409">
                <a:solidFill>
                  <a:srgbClr val="000000"/>
                </a:solidFill>
                <a:latin typeface="Montserrat"/>
                <a:ea typeface="Montserrat"/>
                <a:cs typeface="Montserrat"/>
                <a:sym typeface="Montserrat"/>
              </a:rPr>
              <a:t>Everyone is an equal member</a:t>
            </a:r>
          </a:p>
          <a:p>
            <a:pPr algn="just" marL="320052" indent="-106684" lvl="2">
              <a:lnSpc>
                <a:spcPts val="1787"/>
              </a:lnSpc>
            </a:pPr>
          </a:p>
          <a:p>
            <a:pPr algn="just" marL="1007934" indent="-335978" lvl="2">
              <a:lnSpc>
                <a:spcPts val="8095"/>
              </a:lnSpc>
              <a:buFont typeface="Arial"/>
              <a:buChar char="⚬"/>
            </a:pPr>
            <a:r>
              <a:rPr lang="en-US" b="true" sz="4409">
                <a:solidFill>
                  <a:srgbClr val="000000"/>
                </a:solidFill>
                <a:latin typeface="Montserrat Bold"/>
                <a:ea typeface="Montserrat Bold"/>
                <a:cs typeface="Montserrat Bold"/>
                <a:sym typeface="Montserrat Bold"/>
              </a:rPr>
              <a:t>Substance: </a:t>
            </a:r>
            <a:r>
              <a:rPr lang="en-US" sz="4409">
                <a:solidFill>
                  <a:srgbClr val="000000"/>
                </a:solidFill>
                <a:latin typeface="Montserrat"/>
                <a:ea typeface="Montserrat"/>
                <a:cs typeface="Montserrat"/>
                <a:sym typeface="Montserrat"/>
              </a:rPr>
              <a:t>Share what's important </a:t>
            </a:r>
          </a:p>
          <a:p>
            <a:pPr algn="just" marL="320052" indent="-106684" lvl="2">
              <a:lnSpc>
                <a:spcPts val="1787"/>
              </a:lnSpc>
            </a:pPr>
          </a:p>
          <a:p>
            <a:pPr algn="just" marL="1007934" indent="-335978" lvl="2">
              <a:lnSpc>
                <a:spcPts val="8095"/>
              </a:lnSpc>
              <a:buFont typeface="Arial"/>
              <a:buChar char="⚬"/>
            </a:pPr>
            <a:r>
              <a:rPr lang="en-US" b="true" sz="4409">
                <a:solidFill>
                  <a:srgbClr val="000000"/>
                </a:solidFill>
                <a:latin typeface="Montserrat Bold"/>
                <a:ea typeface="Montserrat Bold"/>
                <a:cs typeface="Montserrat Bold"/>
                <a:sym typeface="Montserrat Bold"/>
              </a:rPr>
              <a:t>Openness: </a:t>
            </a:r>
            <a:r>
              <a:rPr lang="en-US" sz="4409">
                <a:solidFill>
                  <a:srgbClr val="000000"/>
                </a:solidFill>
                <a:latin typeface="Montserrat"/>
                <a:ea typeface="Montserrat"/>
                <a:cs typeface="Montserrat"/>
                <a:sym typeface="Montserrat"/>
              </a:rPr>
              <a:t>Listen and avoid judgements </a:t>
            </a:r>
          </a:p>
          <a:p>
            <a:pPr algn="just" marL="320052" indent="-106684" lvl="2">
              <a:lnSpc>
                <a:spcPts val="1787"/>
              </a:lnSpc>
            </a:pPr>
          </a:p>
          <a:p>
            <a:pPr algn="just" marL="1007934" indent="-335978" lvl="2">
              <a:lnSpc>
                <a:spcPts val="8095"/>
              </a:lnSpc>
              <a:buFont typeface="Arial"/>
              <a:buChar char="⚬"/>
            </a:pPr>
            <a:r>
              <a:rPr lang="en-US" b="true" sz="4409">
                <a:solidFill>
                  <a:srgbClr val="000000"/>
                </a:solidFill>
                <a:latin typeface="Montserrat Bold"/>
                <a:ea typeface="Montserrat Bold"/>
                <a:cs typeface="Montserrat Bold"/>
                <a:sym typeface="Montserrat Bold"/>
              </a:rPr>
              <a:t>Respect: </a:t>
            </a:r>
            <a:r>
              <a:rPr lang="en-US" sz="4409">
                <a:solidFill>
                  <a:srgbClr val="000000"/>
                </a:solidFill>
                <a:latin typeface="Montserrat"/>
                <a:ea typeface="Montserrat"/>
                <a:cs typeface="Montserrat"/>
                <a:sym typeface="Montserrat"/>
              </a:rPr>
              <a:t>Treat others as they would like to be treated</a:t>
            </a:r>
          </a:p>
        </p:txBody>
      </p:sp>
      <p:grpSp>
        <p:nvGrpSpPr>
          <p:cNvPr name="Group 8" id="8"/>
          <p:cNvGrpSpPr/>
          <p:nvPr/>
        </p:nvGrpSpPr>
        <p:grpSpPr>
          <a:xfrm rot="0">
            <a:off x="293000" y="841788"/>
            <a:ext cx="1830401" cy="1525966"/>
            <a:chOff x="0" y="0"/>
            <a:chExt cx="2440535" cy="2034621"/>
          </a:xfrm>
        </p:grpSpPr>
        <p:sp>
          <p:nvSpPr>
            <p:cNvPr name="Freeform 9" id="9"/>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5"/>
              <a:stretch>
                <a:fillRect l="0" t="0" r="0" b="2"/>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2123398" y="1115244"/>
            <a:ext cx="13329000" cy="766575"/>
          </a:xfrm>
          <a:prstGeom prst="rect">
            <a:avLst/>
          </a:prstGeom>
        </p:spPr>
        <p:txBody>
          <a:bodyPr anchor="t" rtlCol="false" tIns="0" lIns="0" bIns="0" rIns="0">
            <a:spAutoFit/>
          </a:bodyPr>
          <a:lstStyle/>
          <a:p>
            <a:pPr algn="l">
              <a:lnSpc>
                <a:spcPts val="6295"/>
              </a:lnSpc>
            </a:pPr>
            <a:r>
              <a:rPr lang="en-US" b="true" sz="4300">
                <a:solidFill>
                  <a:srgbClr val="000000"/>
                </a:solidFill>
                <a:latin typeface="Montserrat Bold"/>
                <a:ea typeface="Montserrat Bold"/>
                <a:cs typeface="Montserrat Bold"/>
                <a:sym typeface="Montserrat Bold"/>
              </a:rPr>
              <a:t>Participant Ground Rules and Values</a:t>
            </a:r>
          </a:p>
        </p:txBody>
      </p:sp>
      <p:grpSp>
        <p:nvGrpSpPr>
          <p:cNvPr name="Group 5" id="5"/>
          <p:cNvGrpSpPr/>
          <p:nvPr/>
        </p:nvGrpSpPr>
        <p:grpSpPr>
          <a:xfrm rot="0">
            <a:off x="13523401" y="2139928"/>
            <a:ext cx="4508500" cy="4508482"/>
            <a:chOff x="0" y="0"/>
            <a:chExt cx="6011333" cy="6011309"/>
          </a:xfrm>
        </p:grpSpPr>
        <p:sp>
          <p:nvSpPr>
            <p:cNvPr name="Freeform 6" id="6"/>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4"/>
              <a:stretch>
                <a:fillRect l="-13499" t="0" r="-13500" b="0"/>
              </a:stretch>
            </a:blipFill>
          </p:spPr>
        </p:sp>
      </p:grpSp>
      <p:sp>
        <p:nvSpPr>
          <p:cNvPr name="TextBox 7" id="7"/>
          <p:cNvSpPr txBox="true"/>
          <p:nvPr/>
        </p:nvSpPr>
        <p:spPr>
          <a:xfrm rot="0">
            <a:off x="483118" y="2490833"/>
            <a:ext cx="17428500" cy="7450125"/>
          </a:xfrm>
          <a:prstGeom prst="rect">
            <a:avLst/>
          </a:prstGeom>
        </p:spPr>
        <p:txBody>
          <a:bodyPr anchor="t" rtlCol="false" tIns="0" lIns="0" bIns="0" rIns="0">
            <a:spAutoFit/>
          </a:bodyPr>
          <a:lstStyle/>
          <a:p>
            <a:pPr algn="l" marL="566804" indent="-188935" lvl="2">
              <a:lnSpc>
                <a:spcPts val="3421"/>
              </a:lnSpc>
              <a:buFont typeface="Arial"/>
              <a:buChar char="⚬"/>
            </a:pPr>
            <a:r>
              <a:rPr lang="en-US" sz="2478">
                <a:solidFill>
                  <a:srgbClr val="000000"/>
                </a:solidFill>
                <a:latin typeface="Montserrat"/>
                <a:ea typeface="Montserrat"/>
                <a:cs typeface="Montserrat"/>
                <a:sym typeface="Montserrat"/>
              </a:rPr>
              <a:t>Confidentiality - trust is critical</a:t>
            </a:r>
          </a:p>
          <a:p>
            <a:pPr algn="l" marL="320099" indent="-106700" lvl="2">
              <a:lnSpc>
                <a:spcPts val="1931"/>
              </a:lnSpc>
            </a:pPr>
          </a:p>
          <a:p>
            <a:pPr algn="l" marL="566804" indent="-188935" lvl="2">
              <a:lnSpc>
                <a:spcPts val="3421"/>
              </a:lnSpc>
              <a:buFont typeface="Arial"/>
              <a:buChar char="⚬"/>
            </a:pPr>
            <a:r>
              <a:rPr lang="en-US" sz="2478">
                <a:solidFill>
                  <a:srgbClr val="000000"/>
                </a:solidFill>
                <a:latin typeface="Montserrat"/>
                <a:ea typeface="Montserrat"/>
                <a:cs typeface="Montserrat"/>
                <a:sym typeface="Montserrat"/>
              </a:rPr>
              <a:t>Bring your full self and beginner’s mindset to each session</a:t>
            </a:r>
          </a:p>
          <a:p>
            <a:pPr algn="l" marL="320099" indent="-106700" lvl="2">
              <a:lnSpc>
                <a:spcPts val="1931"/>
              </a:lnSpc>
            </a:pPr>
          </a:p>
          <a:p>
            <a:pPr algn="l" marL="566804" indent="-188935" lvl="2">
              <a:lnSpc>
                <a:spcPts val="3421"/>
              </a:lnSpc>
              <a:buFont typeface="Arial"/>
              <a:buChar char="⚬"/>
            </a:pPr>
            <a:r>
              <a:rPr lang="en-US" sz="2478">
                <a:solidFill>
                  <a:srgbClr val="000000"/>
                </a:solidFill>
                <a:latin typeface="Montserrat"/>
                <a:ea typeface="Montserrat"/>
                <a:cs typeface="Montserrat"/>
                <a:sym typeface="Montserrat"/>
              </a:rPr>
              <a:t>Come nourished and stay hydrated</a:t>
            </a:r>
          </a:p>
          <a:p>
            <a:pPr algn="l" marL="320099" indent="-106700" lvl="2">
              <a:lnSpc>
                <a:spcPts val="1931"/>
              </a:lnSpc>
            </a:pPr>
          </a:p>
          <a:p>
            <a:pPr algn="l" marL="566804" indent="-188935" lvl="2">
              <a:lnSpc>
                <a:spcPts val="3421"/>
              </a:lnSpc>
              <a:buFont typeface="Arial"/>
              <a:buChar char="⚬"/>
            </a:pPr>
            <a:r>
              <a:rPr lang="en-US" sz="2478">
                <a:solidFill>
                  <a:srgbClr val="000000"/>
                </a:solidFill>
                <a:latin typeface="Montserrat"/>
                <a:ea typeface="Montserrat"/>
                <a:cs typeface="Montserrat"/>
                <a:sym typeface="Montserrat"/>
              </a:rPr>
              <a:t>Keep your camera on so everyone feels safe and connected</a:t>
            </a:r>
          </a:p>
          <a:p>
            <a:pPr algn="l" marL="320099" indent="-106700" lvl="2">
              <a:lnSpc>
                <a:spcPts val="1931"/>
              </a:lnSpc>
            </a:pPr>
          </a:p>
          <a:p>
            <a:pPr algn="l" marL="566804" indent="-188935" lvl="2">
              <a:lnSpc>
                <a:spcPts val="3421"/>
              </a:lnSpc>
              <a:buFont typeface="Arial"/>
              <a:buChar char="⚬"/>
            </a:pPr>
            <a:r>
              <a:rPr lang="en-US" sz="2478">
                <a:solidFill>
                  <a:srgbClr val="000000"/>
                </a:solidFill>
                <a:latin typeface="Montserrat"/>
                <a:ea typeface="Montserrat"/>
                <a:cs typeface="Montserrat"/>
                <a:sym typeface="Montserrat"/>
              </a:rPr>
              <a:t>Be candid and honest - listen with empathy</a:t>
            </a:r>
          </a:p>
          <a:p>
            <a:pPr algn="l" marL="320099" indent="-106700" lvl="2">
              <a:lnSpc>
                <a:spcPts val="1931"/>
              </a:lnSpc>
            </a:pPr>
          </a:p>
          <a:p>
            <a:pPr algn="l" marL="566804" indent="-188935" lvl="2">
              <a:lnSpc>
                <a:spcPts val="3421"/>
              </a:lnSpc>
              <a:buFont typeface="Arial"/>
              <a:buChar char="⚬"/>
            </a:pPr>
            <a:r>
              <a:rPr lang="en-US" sz="2478">
                <a:solidFill>
                  <a:srgbClr val="000000"/>
                </a:solidFill>
                <a:latin typeface="Montserrat"/>
                <a:ea typeface="Montserrat"/>
                <a:cs typeface="Montserrat"/>
                <a:sym typeface="Montserrat"/>
              </a:rPr>
              <a:t>Be ready to engage with your peers</a:t>
            </a:r>
          </a:p>
          <a:p>
            <a:pPr algn="l" marL="320099" indent="-106700" lvl="2">
              <a:lnSpc>
                <a:spcPts val="1931"/>
              </a:lnSpc>
            </a:pPr>
          </a:p>
          <a:p>
            <a:pPr algn="l" marL="566804" indent="-188935" lvl="2">
              <a:lnSpc>
                <a:spcPts val="3421"/>
              </a:lnSpc>
              <a:buFont typeface="Arial"/>
              <a:buChar char="⚬"/>
            </a:pPr>
            <a:r>
              <a:rPr lang="en-US" sz="2478">
                <a:solidFill>
                  <a:srgbClr val="000000"/>
                </a:solidFill>
                <a:latin typeface="Montserrat"/>
                <a:ea typeface="Montserrat"/>
                <a:cs typeface="Montserrat"/>
                <a:sym typeface="Montserrat"/>
              </a:rPr>
              <a:t>Remove outside distractions</a:t>
            </a:r>
          </a:p>
          <a:p>
            <a:pPr algn="l" marL="320099" indent="-106700" lvl="2">
              <a:lnSpc>
                <a:spcPts val="1931"/>
              </a:lnSpc>
            </a:pPr>
          </a:p>
          <a:p>
            <a:pPr algn="l" marL="566804" indent="-188935" lvl="2">
              <a:lnSpc>
                <a:spcPts val="3421"/>
              </a:lnSpc>
              <a:buFont typeface="Arial"/>
              <a:buChar char="⚬"/>
            </a:pPr>
            <a:r>
              <a:rPr lang="en-US" sz="2478">
                <a:solidFill>
                  <a:srgbClr val="000000"/>
                </a:solidFill>
                <a:latin typeface="Montserrat"/>
                <a:ea typeface="Montserrat"/>
                <a:cs typeface="Montserrat"/>
                <a:sym typeface="Montserrat"/>
              </a:rPr>
              <a:t>Keep your audio off, except when asking questions and contributing to the discussion</a:t>
            </a:r>
          </a:p>
          <a:p>
            <a:pPr algn="l" marL="320099" indent="-106700" lvl="2">
              <a:lnSpc>
                <a:spcPts val="1931"/>
              </a:lnSpc>
            </a:pPr>
          </a:p>
          <a:p>
            <a:pPr algn="l" marL="566804" indent="-188935" lvl="2">
              <a:lnSpc>
                <a:spcPts val="3421"/>
              </a:lnSpc>
              <a:buFont typeface="Arial"/>
              <a:buChar char="⚬"/>
            </a:pPr>
            <a:r>
              <a:rPr lang="en-US" sz="2478">
                <a:solidFill>
                  <a:srgbClr val="000000"/>
                </a:solidFill>
                <a:latin typeface="Montserrat"/>
                <a:ea typeface="Montserrat"/>
                <a:cs typeface="Montserrat"/>
                <a:sym typeface="Montserrat"/>
              </a:rPr>
              <a:t>Be fully present and attend all five weeks - no multitasking</a:t>
            </a:r>
          </a:p>
        </p:txBody>
      </p:sp>
      <p:grpSp>
        <p:nvGrpSpPr>
          <p:cNvPr name="Group 8" id="8"/>
          <p:cNvGrpSpPr/>
          <p:nvPr/>
        </p:nvGrpSpPr>
        <p:grpSpPr>
          <a:xfrm rot="0">
            <a:off x="293000" y="841788"/>
            <a:ext cx="1830401" cy="1525966"/>
            <a:chOff x="0" y="0"/>
            <a:chExt cx="2440535" cy="2034621"/>
          </a:xfrm>
        </p:grpSpPr>
        <p:sp>
          <p:nvSpPr>
            <p:cNvPr name="Freeform 9" id="9"/>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5"/>
              <a:stretch>
                <a:fillRect l="0" t="0" r="0" b="2"/>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2123398" y="887469"/>
            <a:ext cx="13329000" cy="1695473"/>
          </a:xfrm>
          <a:prstGeom prst="rect">
            <a:avLst/>
          </a:prstGeom>
        </p:spPr>
        <p:txBody>
          <a:bodyPr anchor="t" rtlCol="false" tIns="0" lIns="0" bIns="0" rIns="0">
            <a:spAutoFit/>
          </a:bodyPr>
          <a:lstStyle/>
          <a:p>
            <a:pPr algn="l">
              <a:lnSpc>
                <a:spcPts val="6898"/>
              </a:lnSpc>
            </a:pPr>
            <a:r>
              <a:rPr lang="en-US" b="true" sz="4999">
                <a:solidFill>
                  <a:srgbClr val="000000"/>
                </a:solidFill>
                <a:latin typeface="Montserrat Bold"/>
                <a:ea typeface="Montserrat Bold"/>
                <a:cs typeface="Montserrat Bold"/>
                <a:sym typeface="Montserrat Bold"/>
              </a:rPr>
              <a:t>Confidence: Strengthen Your Mindset for Career and Leadership Success</a:t>
            </a:r>
          </a:p>
        </p:txBody>
      </p:sp>
      <p:graphicFrame>
        <p:nvGraphicFramePr>
          <p:cNvPr name="Table 5" id="5"/>
          <p:cNvGraphicFramePr>
            <a:graphicFrameLocks noGrp="true"/>
          </p:cNvGraphicFramePr>
          <p:nvPr/>
        </p:nvGraphicFramePr>
        <p:xfrm>
          <a:off x="321044" y="3585454"/>
          <a:ext cx="17322800" cy="6115475"/>
        </p:xfrm>
        <a:graphic>
          <a:graphicData uri="http://schemas.openxmlformats.org/drawingml/2006/table">
            <a:tbl>
              <a:tblPr/>
              <a:tblGrid>
                <a:gridCol w="17322800"/>
              </a:tblGrid>
              <a:tr h="6115475">
                <a:tc>
                  <a:txBody>
                    <a:bodyPr anchor="t" rtlCol="false"/>
                    <a:lstStyle/>
                    <a:p>
                      <a:pPr algn="l">
                        <a:lnSpc>
                          <a:spcPts val="4414"/>
                        </a:lnSpc>
                        <a:defRPr/>
                      </a:pPr>
                      <a:r>
                        <a:rPr lang="en-US" sz="3199">
                          <a:solidFill>
                            <a:srgbClr val="000000"/>
                          </a:solidFill>
                          <a:latin typeface="Montserrat"/>
                          <a:ea typeface="Montserrat"/>
                          <a:cs typeface="Montserrat"/>
                          <a:sym typeface="Montserrat"/>
                        </a:rPr>
                        <a:t>"Confidenc</a:t>
                      </a:r>
                      <a:r>
                        <a:rPr lang="en-US" sz="3199">
                          <a:solidFill>
                            <a:srgbClr val="000000"/>
                          </a:solidFill>
                          <a:latin typeface="Montserrat"/>
                          <a:ea typeface="Montserrat"/>
                          <a:cs typeface="Montserrat"/>
                          <a:sym typeface="Montserrat"/>
                        </a:rPr>
                        <a:t>e is not something you build once and then it’s </a:t>
                      </a:r>
                      <a:endParaRPr lang="en-US" sz="1100"/>
                    </a:p>
                    <a:p>
                      <a:pPr algn="l">
                        <a:lnSpc>
                          <a:spcPts val="4414"/>
                        </a:lnSpc>
                      </a:pPr>
                      <a:r>
                        <a:rPr lang="en-US" sz="3199">
                          <a:solidFill>
                            <a:srgbClr val="000000"/>
                          </a:solidFill>
                          <a:latin typeface="Montserrat"/>
                          <a:ea typeface="Montserrat"/>
                          <a:cs typeface="Montserrat"/>
                          <a:sym typeface="Montserrat"/>
                        </a:rPr>
                        <a:t>there forever. Confidence is like a muscle: you need to be </a:t>
                      </a:r>
                    </a:p>
                    <a:p>
                      <a:pPr algn="l">
                        <a:lnSpc>
                          <a:spcPts val="4414"/>
                        </a:lnSpc>
                      </a:pPr>
                      <a:r>
                        <a:rPr lang="en-US" sz="3199">
                          <a:solidFill>
                            <a:srgbClr val="000000"/>
                          </a:solidFill>
                          <a:latin typeface="Montserrat"/>
                          <a:ea typeface="Montserrat"/>
                          <a:cs typeface="Montserrat"/>
                          <a:sym typeface="Montserrat"/>
                        </a:rPr>
                        <a:t>practicing confidence-building habits every day to keep that </a:t>
                      </a:r>
                    </a:p>
                    <a:p>
                      <a:pPr algn="l">
                        <a:lnSpc>
                          <a:spcPts val="4414"/>
                        </a:lnSpc>
                      </a:pPr>
                      <a:r>
                        <a:rPr lang="en-US" sz="3199">
                          <a:solidFill>
                            <a:srgbClr val="000000"/>
                          </a:solidFill>
                          <a:latin typeface="Montserrat"/>
                          <a:ea typeface="Montserrat"/>
                          <a:cs typeface="Montserrat"/>
                          <a:sym typeface="Montserrat"/>
                        </a:rPr>
                        <a:t>muscle strong.”</a:t>
                      </a:r>
                    </a:p>
                    <a:p>
                      <a:pPr algn="l">
                        <a:lnSpc>
                          <a:spcPts val="4414"/>
                        </a:lnSpc>
                      </a:pPr>
                      <a:r>
                        <a:rPr lang="en-US" b="true" sz="3199">
                          <a:solidFill>
                            <a:srgbClr val="000000"/>
                          </a:solidFill>
                          <a:latin typeface="Montserrat Bold"/>
                          <a:ea typeface="Montserrat Bold"/>
                          <a:cs typeface="Montserrat Bold"/>
                          <a:sym typeface="Montserrat Bold"/>
                        </a:rPr>
                        <a:t>Louisa Jewell, founder of the Canadian Positive Psychology Association and author of Wire Your Brain for Confidence: The Science of Conquering Self-Doubt</a:t>
                      </a:r>
                    </a:p>
                    <a:p>
                      <a:pPr algn="l">
                        <a:lnSpc>
                          <a:spcPts val="1655"/>
                        </a:lnSpc>
                      </a:pPr>
                    </a:p>
                    <a:p>
                      <a:pPr algn="l">
                        <a:lnSpc>
                          <a:spcPts val="4414"/>
                        </a:lnSpc>
                      </a:pPr>
                      <a:r>
                        <a:rPr lang="en-US" sz="3199">
                          <a:solidFill>
                            <a:srgbClr val="000000"/>
                          </a:solidFill>
                          <a:latin typeface="Montserrat"/>
                          <a:ea typeface="Montserrat"/>
                          <a:cs typeface="Montserrat"/>
                          <a:sym typeface="Montserrat"/>
                        </a:rPr>
                        <a:t>“Successful people have fear, successful people have doubts, and successful people have worries. They just don’t let these feelings stop them.”</a:t>
                      </a:r>
                    </a:p>
                    <a:p>
                      <a:pPr algn="l">
                        <a:lnSpc>
                          <a:spcPts val="4414"/>
                        </a:lnSpc>
                      </a:pPr>
                      <a:r>
                        <a:rPr lang="en-US" b="true" sz="3199">
                          <a:solidFill>
                            <a:srgbClr val="000000"/>
                          </a:solidFill>
                          <a:latin typeface="Montserrat Bold"/>
                          <a:ea typeface="Montserrat Bold"/>
                          <a:cs typeface="Montserrat Bold"/>
                          <a:sym typeface="Montserrat Bold"/>
                        </a:rPr>
                        <a:t>T. Harv Eker Author, author of the book Secrets of the Millionaire Mind</a:t>
                      </a:r>
                    </a:p>
                  </a:txBody>
                  <a:tcPr marL="126650" marR="126650" marT="126650" marB="126650" anchor="ctr">
                    <a:lnL cmpd="sng" algn="ctr" cap="flat" w="19475">
                      <a:solidFill>
                        <a:srgbClr val="000000"/>
                      </a:solidFill>
                      <a:prstDash val="solid"/>
                      <a:round/>
                      <a:headEnd type="none" w="med" len="med"/>
                      <a:tailEnd type="none" w="med" len="med"/>
                    </a:lnL>
                    <a:lnR cmpd="sng" algn="ctr" cap="flat" w="19475">
                      <a:solidFill>
                        <a:srgbClr val="000000"/>
                      </a:solidFill>
                      <a:prstDash val="solid"/>
                      <a:round/>
                      <a:headEnd type="none" w="med" len="med"/>
                      <a:tailEnd type="none" w="med" len="med"/>
                    </a:lnR>
                    <a:lnT cmpd="sng" algn="ctr" cap="flat" w="19475">
                      <a:solidFill>
                        <a:srgbClr val="000000"/>
                      </a:solidFill>
                      <a:prstDash val="solid"/>
                      <a:round/>
                      <a:headEnd type="none" w="med" len="med"/>
                      <a:tailEnd type="none" w="med" len="med"/>
                    </a:lnT>
                    <a:lnB cmpd="sng" algn="ctr" cap="flat" w="19475">
                      <a:solidFill>
                        <a:srgbClr val="000000"/>
                      </a:solidFill>
                      <a:prstDash val="solid"/>
                      <a:round/>
                      <a:headEnd type="none" w="med" len="med"/>
                      <a:tailEnd type="none" w="med" len="med"/>
                    </a:lnB>
                  </a:tcPr>
                </a:tc>
              </a:tr>
            </a:tbl>
          </a:graphicData>
        </a:graphic>
      </p:graphicFrame>
      <p:grpSp>
        <p:nvGrpSpPr>
          <p:cNvPr name="Group 6" id="6"/>
          <p:cNvGrpSpPr/>
          <p:nvPr/>
        </p:nvGrpSpPr>
        <p:grpSpPr>
          <a:xfrm rot="0">
            <a:off x="13458457" y="1570746"/>
            <a:ext cx="4508500" cy="4508482"/>
            <a:chOff x="0" y="0"/>
            <a:chExt cx="6011333" cy="6011309"/>
          </a:xfrm>
        </p:grpSpPr>
        <p:sp>
          <p:nvSpPr>
            <p:cNvPr name="Freeform 7" id="7"/>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4"/>
              <a:stretch>
                <a:fillRect l="-24999" t="0" r="-25000" b="0"/>
              </a:stretch>
            </a:blipFill>
          </p:spPr>
        </p:sp>
      </p:grpSp>
      <p:grpSp>
        <p:nvGrpSpPr>
          <p:cNvPr name="Group 8" id="8"/>
          <p:cNvGrpSpPr>
            <a:grpSpLocks noChangeAspect="true"/>
          </p:cNvGrpSpPr>
          <p:nvPr/>
        </p:nvGrpSpPr>
        <p:grpSpPr>
          <a:xfrm rot="0">
            <a:off x="293000" y="1054788"/>
            <a:ext cx="1830401" cy="1525966"/>
            <a:chOff x="0" y="0"/>
            <a:chExt cx="2440535" cy="2034621"/>
          </a:xfrm>
        </p:grpSpPr>
        <p:sp>
          <p:nvSpPr>
            <p:cNvPr name="Freeform 9" id="9"/>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5"/>
              <a:stretch>
                <a:fillRect l="0" t="0" r="0" b="2"/>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TextBox 6" id="6"/>
          <p:cNvSpPr txBox="true"/>
          <p:nvPr/>
        </p:nvSpPr>
        <p:spPr>
          <a:xfrm rot="0">
            <a:off x="375274" y="1490350"/>
            <a:ext cx="10106400" cy="1089904"/>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1. Check-In: Warm up and get going</a:t>
            </a:r>
          </a:p>
          <a:p>
            <a:pPr algn="l">
              <a:lnSpc>
                <a:spcPts val="4355"/>
              </a:lnSpc>
            </a:pPr>
            <a:r>
              <a:rPr lang="en-US" b="true" sz="3156">
                <a:solidFill>
                  <a:srgbClr val="000000"/>
                </a:solidFill>
                <a:latin typeface="Montserrat Bold"/>
                <a:ea typeface="Montserrat Bold"/>
                <a:cs typeface="Montserrat Bold"/>
                <a:sym typeface="Montserrat Bold"/>
              </a:rPr>
              <a:t>(10 minutes)</a:t>
            </a:r>
          </a:p>
        </p:txBody>
      </p:sp>
      <p:grpSp>
        <p:nvGrpSpPr>
          <p:cNvPr name="Group 7" id="7"/>
          <p:cNvGrpSpPr/>
          <p:nvPr/>
        </p:nvGrpSpPr>
        <p:grpSpPr>
          <a:xfrm rot="0">
            <a:off x="2966090" y="2086031"/>
            <a:ext cx="361446" cy="476673"/>
            <a:chOff x="0" y="0"/>
            <a:chExt cx="481928" cy="635564"/>
          </a:xfrm>
        </p:grpSpPr>
        <p:sp>
          <p:nvSpPr>
            <p:cNvPr name="Freeform 8" id="8"/>
            <p:cNvSpPr/>
            <p:nvPr/>
          </p:nvSpPr>
          <p:spPr>
            <a:xfrm flipH="false" flipV="false" rot="0">
              <a:off x="0" y="0"/>
              <a:ext cx="481965" cy="635508"/>
            </a:xfrm>
            <a:custGeom>
              <a:avLst/>
              <a:gdLst/>
              <a:ahLst/>
              <a:cxnLst/>
              <a:rect r="r" b="b" t="t" l="l"/>
              <a:pathLst>
                <a:path h="635508" w="481965">
                  <a:moveTo>
                    <a:pt x="0" y="0"/>
                  </a:moveTo>
                  <a:lnTo>
                    <a:pt x="481965" y="0"/>
                  </a:lnTo>
                  <a:lnTo>
                    <a:pt x="481965" y="635508"/>
                  </a:lnTo>
                  <a:lnTo>
                    <a:pt x="0" y="635508"/>
                  </a:lnTo>
                  <a:lnTo>
                    <a:pt x="0" y="0"/>
                  </a:lnTo>
                  <a:close/>
                </a:path>
              </a:pathLst>
            </a:custGeom>
            <a:blipFill>
              <a:blip r:embed="rId5"/>
              <a:stretch>
                <a:fillRect l="0" t="0" r="7" b="-8"/>
              </a:stretch>
            </a:blipFill>
          </p:spPr>
        </p:sp>
      </p:grpSp>
      <p:graphicFrame>
        <p:nvGraphicFramePr>
          <p:cNvPr name="Table 9" id="9"/>
          <p:cNvGraphicFramePr>
            <a:graphicFrameLocks noGrp="true"/>
          </p:cNvGraphicFramePr>
          <p:nvPr/>
        </p:nvGraphicFramePr>
        <p:xfrm>
          <a:off x="375278" y="8275082"/>
          <a:ext cx="17513300" cy="1905000"/>
        </p:xfrm>
        <a:graphic>
          <a:graphicData uri="http://schemas.openxmlformats.org/drawingml/2006/table">
            <a:tbl>
              <a:tblPr/>
              <a:tblGrid>
                <a:gridCol w="17513300"/>
              </a:tblGrid>
              <a:tr h="1905000">
                <a:tc>
                  <a:txBody>
                    <a:bodyPr anchor="t" rtlCol="false"/>
                    <a:lstStyle/>
                    <a:p>
                      <a:pPr algn="ctr">
                        <a:lnSpc>
                          <a:spcPts val="3670"/>
                        </a:lnSpc>
                        <a:defRPr/>
                      </a:pPr>
                      <a:r>
                        <a:rPr lang="en-US" b="true" sz="2660">
                          <a:solidFill>
                            <a:srgbClr val="000000"/>
                          </a:solidFill>
                          <a:latin typeface="Montserrat Bold"/>
                          <a:ea typeface="Montserrat Bold"/>
                          <a:cs typeface="Montserrat Bold"/>
                          <a:sym typeface="Montserrat Bold"/>
                        </a:rPr>
                        <a:t>Bonding Moment </a:t>
                      </a:r>
                      <a:endParaRPr lang="en-US" sz="1100"/>
                    </a:p>
                    <a:p>
                      <a:pPr algn="ctr">
                        <a:lnSpc>
                          <a:spcPts val="1931"/>
                        </a:lnSpc>
                      </a:pPr>
                    </a:p>
                    <a:p>
                      <a:pPr algn="ctr">
                        <a:lnSpc>
                          <a:spcPts val="2897"/>
                        </a:lnSpc>
                      </a:pPr>
                      <a:r>
                        <a:rPr lang="en-US" sz="2100">
                          <a:solidFill>
                            <a:srgbClr val="000000"/>
                          </a:solidFill>
                          <a:latin typeface="Montserrat"/>
                          <a:ea typeface="Montserrat"/>
                          <a:cs typeface="Montserrat"/>
                          <a:sym typeface="Montserrat"/>
                        </a:rPr>
                        <a:t>Share something you’re proud of– big or small. This can be at work or in your personal life</a:t>
                      </a:r>
                    </a:p>
                    <a:p>
                      <a:pPr algn="ctr">
                        <a:lnSpc>
                          <a:spcPts val="2897"/>
                        </a:lnSpc>
                      </a:pPr>
                      <a:r>
                        <a:rPr lang="en-US" sz="2100">
                          <a:solidFill>
                            <a:srgbClr val="000000"/>
                          </a:solidFill>
                          <a:latin typeface="Montserrat"/>
                          <a:ea typeface="Montserrat"/>
                          <a:cs typeface="Montserrat"/>
                          <a:sym typeface="Montserrat"/>
                        </a:rPr>
                        <a:t>(10 seconds each)</a:t>
                      </a:r>
                    </a:p>
                  </a:txBody>
                  <a:tcPr marL="190500" marR="190500" marT="190500" marB="19050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grpSp>
        <p:nvGrpSpPr>
          <p:cNvPr name="Group 10" id="10"/>
          <p:cNvGrpSpPr/>
          <p:nvPr/>
        </p:nvGrpSpPr>
        <p:grpSpPr>
          <a:xfrm rot="0">
            <a:off x="3327536" y="5220734"/>
            <a:ext cx="11161191" cy="2985619"/>
            <a:chOff x="0" y="0"/>
            <a:chExt cx="14881588" cy="3980825"/>
          </a:xfrm>
        </p:grpSpPr>
        <p:sp>
          <p:nvSpPr>
            <p:cNvPr name="Freeform 11" id="11"/>
            <p:cNvSpPr/>
            <p:nvPr/>
          </p:nvSpPr>
          <p:spPr>
            <a:xfrm flipH="false" flipV="false" rot="0">
              <a:off x="0" y="0"/>
              <a:ext cx="14881606" cy="3980815"/>
            </a:xfrm>
            <a:custGeom>
              <a:avLst/>
              <a:gdLst/>
              <a:ahLst/>
              <a:cxnLst/>
              <a:rect r="r" b="b" t="t" l="l"/>
              <a:pathLst>
                <a:path h="3980815" w="14881606">
                  <a:moveTo>
                    <a:pt x="0" y="0"/>
                  </a:moveTo>
                  <a:lnTo>
                    <a:pt x="14881606" y="0"/>
                  </a:lnTo>
                  <a:lnTo>
                    <a:pt x="14881606" y="3980815"/>
                  </a:lnTo>
                  <a:lnTo>
                    <a:pt x="0" y="3980815"/>
                  </a:lnTo>
                  <a:lnTo>
                    <a:pt x="0" y="0"/>
                  </a:lnTo>
                  <a:close/>
                </a:path>
              </a:pathLst>
            </a:custGeom>
            <a:blipFill>
              <a:blip r:embed="rId6"/>
              <a:stretch>
                <a:fillRect l="0" t="-31" r="0" b="-31"/>
              </a:stretch>
            </a:blipFill>
          </p:spPr>
        </p:sp>
      </p:grpSp>
      <p:sp>
        <p:nvSpPr>
          <p:cNvPr name="TextBox 12" id="12"/>
          <p:cNvSpPr txBox="true"/>
          <p:nvPr/>
        </p:nvSpPr>
        <p:spPr>
          <a:xfrm rot="0">
            <a:off x="375278" y="4035675"/>
            <a:ext cx="17537400" cy="486179"/>
          </a:xfrm>
          <a:prstGeom prst="rect">
            <a:avLst/>
          </a:prstGeom>
        </p:spPr>
        <p:txBody>
          <a:bodyPr anchor="t" rtlCol="false" tIns="0" lIns="0" bIns="0" rIns="0">
            <a:spAutoFit/>
          </a:bodyPr>
          <a:lstStyle/>
          <a:p>
            <a:pPr algn="ctr">
              <a:lnSpc>
                <a:spcPts val="4000"/>
              </a:lnSpc>
            </a:pPr>
            <a:r>
              <a:rPr lang="en-US" b="true" sz="2899">
                <a:solidFill>
                  <a:srgbClr val="000000"/>
                </a:solidFill>
                <a:latin typeface="Montserrat Medium"/>
                <a:ea typeface="Montserrat Medium"/>
                <a:cs typeface="Montserrat Medium"/>
                <a:sym typeface="Montserrat Medium"/>
              </a:rPr>
              <a:t>C</a:t>
            </a:r>
            <a:r>
              <a:rPr lang="en-US" b="true" sz="2899">
                <a:solidFill>
                  <a:srgbClr val="000000"/>
                </a:solidFill>
                <a:latin typeface="Montserrat Medium"/>
                <a:ea typeface="Montserrat Medium"/>
                <a:cs typeface="Montserrat Medium"/>
                <a:sym typeface="Montserrat Medium"/>
              </a:rPr>
              <a:t>onfidence is strengthened through action, community, and the belief others place in you.</a:t>
            </a:r>
          </a:p>
        </p:txBody>
      </p:sp>
      <p:sp>
        <p:nvSpPr>
          <p:cNvPr name="TextBox 13" id="13"/>
          <p:cNvSpPr txBox="true"/>
          <p:nvPr/>
        </p:nvSpPr>
        <p:spPr>
          <a:xfrm rot="0">
            <a:off x="375275" y="2725602"/>
            <a:ext cx="2545200" cy="939150"/>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1.1 Welcome</a:t>
            </a:r>
          </a:p>
          <a:p>
            <a:pPr algn="l">
              <a:lnSpc>
                <a:spcPts val="2897"/>
              </a:lnSpc>
            </a:pPr>
            <a:r>
              <a:rPr lang="en-US" b="true" sz="2100">
                <a:solidFill>
                  <a:srgbClr val="000000"/>
                </a:solidFill>
                <a:latin typeface="Montserrat Bold"/>
                <a:ea typeface="Montserrat Bold"/>
                <a:cs typeface="Montserrat Bold"/>
                <a:sym typeface="Montserrat Bold"/>
              </a:rPr>
              <a:t>(1 minute)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39051" r="0" b="-39051"/>
              </a:stretch>
            </a:blipFill>
          </p:spPr>
        </p:sp>
      </p:grpSp>
      <p:sp>
        <p:nvSpPr>
          <p:cNvPr name="TextBox 4" id="4"/>
          <p:cNvSpPr txBox="true"/>
          <p:nvPr/>
        </p:nvSpPr>
        <p:spPr>
          <a:xfrm rot="0">
            <a:off x="717797" y="2635742"/>
            <a:ext cx="16381800" cy="5471945"/>
          </a:xfrm>
          <a:prstGeom prst="rect">
            <a:avLst/>
          </a:prstGeom>
        </p:spPr>
        <p:txBody>
          <a:bodyPr anchor="t" rtlCol="false" tIns="0" lIns="0" bIns="0" rIns="0">
            <a:spAutoFit/>
          </a:bodyPr>
          <a:lstStyle/>
          <a:p>
            <a:pPr algn="l">
              <a:lnSpc>
                <a:spcPts val="6760"/>
              </a:lnSpc>
            </a:pPr>
            <a:r>
              <a:rPr lang="en-US" sz="4898" b="true">
                <a:solidFill>
                  <a:srgbClr val="000000"/>
                </a:solidFill>
                <a:latin typeface="Montserrat Bold"/>
                <a:ea typeface="Montserrat Bold"/>
                <a:cs typeface="Montserrat Bold"/>
                <a:sym typeface="Montserrat Bold"/>
              </a:rPr>
              <a:t>Hope for Wellness Helpline</a:t>
            </a:r>
          </a:p>
          <a:p>
            <a:pPr algn="l">
              <a:lnSpc>
                <a:spcPts val="6760"/>
              </a:lnSpc>
            </a:pPr>
            <a:r>
              <a:rPr lang="en-US" sz="4898">
                <a:solidFill>
                  <a:srgbClr val="000000"/>
                </a:solidFill>
                <a:latin typeface="Montserrat"/>
                <a:ea typeface="Montserrat"/>
                <a:cs typeface="Montserrat"/>
                <a:sym typeface="Montserrat"/>
              </a:rPr>
              <a:t>1-855-242-3310</a:t>
            </a:r>
          </a:p>
          <a:p>
            <a:pPr algn="l">
              <a:lnSpc>
                <a:spcPts val="1931"/>
              </a:lnSpc>
            </a:pPr>
          </a:p>
          <a:p>
            <a:pPr algn="l">
              <a:lnSpc>
                <a:spcPts val="6760"/>
              </a:lnSpc>
            </a:pPr>
            <a:r>
              <a:rPr lang="en-US" sz="4898" b="true">
                <a:solidFill>
                  <a:srgbClr val="000000"/>
                </a:solidFill>
                <a:latin typeface="Montserrat Bold"/>
                <a:ea typeface="Montserrat Bold"/>
                <a:cs typeface="Montserrat Bold"/>
                <a:sym typeface="Montserrat Bold"/>
              </a:rPr>
              <a:t>Employee Assistance Program (EAP)</a:t>
            </a:r>
          </a:p>
          <a:p>
            <a:pPr algn="l">
              <a:lnSpc>
                <a:spcPts val="6484"/>
              </a:lnSpc>
            </a:pPr>
            <a:r>
              <a:rPr lang="en-US" sz="4699">
                <a:solidFill>
                  <a:srgbClr val="000000"/>
                </a:solidFill>
                <a:latin typeface="Montserrat"/>
                <a:ea typeface="Montserrat"/>
                <a:cs typeface="Montserrat"/>
                <a:sym typeface="Montserrat"/>
              </a:rPr>
              <a:t>Toll-free: 1-800-268-7708</a:t>
            </a:r>
          </a:p>
          <a:p>
            <a:pPr algn="l">
              <a:lnSpc>
                <a:spcPts val="1931"/>
              </a:lnSpc>
            </a:pPr>
          </a:p>
          <a:p>
            <a:pPr algn="l">
              <a:lnSpc>
                <a:spcPts val="6484"/>
              </a:lnSpc>
            </a:pPr>
            <a:r>
              <a:rPr lang="en-US" sz="4699">
                <a:solidFill>
                  <a:srgbClr val="000000"/>
                </a:solidFill>
                <a:latin typeface="Montserrat"/>
                <a:ea typeface="Montserrat"/>
                <a:cs typeface="Montserrat"/>
                <a:sym typeface="Montserrat"/>
              </a:rPr>
              <a:t>For persons with hearing impairments: </a:t>
            </a:r>
          </a:p>
          <a:p>
            <a:pPr algn="l">
              <a:lnSpc>
                <a:spcPts val="6484"/>
              </a:lnSpc>
            </a:pPr>
            <a:r>
              <a:rPr lang="en-US" sz="4699">
                <a:solidFill>
                  <a:srgbClr val="000000"/>
                </a:solidFill>
                <a:latin typeface="Montserrat"/>
                <a:ea typeface="Montserrat"/>
                <a:cs typeface="Montserrat"/>
                <a:sym typeface="Montserrat"/>
              </a:rPr>
              <a:t>1-800-567-5803</a:t>
            </a:r>
          </a:p>
        </p:txBody>
      </p:sp>
      <p:grpSp>
        <p:nvGrpSpPr>
          <p:cNvPr name="Group 5" id="5"/>
          <p:cNvGrpSpPr/>
          <p:nvPr/>
        </p:nvGrpSpPr>
        <p:grpSpPr>
          <a:xfrm rot="0">
            <a:off x="17099534" y="0"/>
            <a:ext cx="1188466" cy="990786"/>
            <a:chOff x="0" y="0"/>
            <a:chExt cx="1584621" cy="1321048"/>
          </a:xfrm>
        </p:grpSpPr>
        <p:sp>
          <p:nvSpPr>
            <p:cNvPr name="Freeform 6" id="6"/>
            <p:cNvSpPr/>
            <p:nvPr/>
          </p:nvSpPr>
          <p:spPr>
            <a:xfrm flipH="false" flipV="false" rot="0">
              <a:off x="0" y="0"/>
              <a:ext cx="1584579" cy="1321054"/>
            </a:xfrm>
            <a:custGeom>
              <a:avLst/>
              <a:gdLst/>
              <a:ahLst/>
              <a:cxnLst/>
              <a:rect r="r" b="b" t="t" l="l"/>
              <a:pathLst>
                <a:path h="1321054" w="1584579">
                  <a:moveTo>
                    <a:pt x="0" y="0"/>
                  </a:moveTo>
                  <a:lnTo>
                    <a:pt x="1584579" y="0"/>
                  </a:lnTo>
                  <a:lnTo>
                    <a:pt x="1584579" y="1321054"/>
                  </a:lnTo>
                  <a:lnTo>
                    <a:pt x="0" y="1321054"/>
                  </a:lnTo>
                  <a:lnTo>
                    <a:pt x="0" y="0"/>
                  </a:lnTo>
                  <a:close/>
                </a:path>
              </a:pathLst>
            </a:custGeom>
            <a:blipFill>
              <a:blip r:embed="rId4"/>
              <a:stretch>
                <a:fillRect l="0" t="0" r="-2" b="0"/>
              </a:stretch>
            </a:blipFill>
          </p:spPr>
        </p:sp>
      </p:grpSp>
      <p:sp>
        <p:nvSpPr>
          <p:cNvPr name="TextBox 7" id="7"/>
          <p:cNvSpPr txBox="true"/>
          <p:nvPr/>
        </p:nvSpPr>
        <p:spPr>
          <a:xfrm rot="0">
            <a:off x="483118" y="1462884"/>
            <a:ext cx="5709300" cy="939150"/>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1.2 Your Health Comes First</a:t>
            </a:r>
          </a:p>
          <a:p>
            <a:pPr algn="l">
              <a:lnSpc>
                <a:spcPts val="3528"/>
              </a:lnSpc>
            </a:pPr>
            <a:r>
              <a:rPr lang="en-US" b="true" sz="2100">
                <a:solidFill>
                  <a:srgbClr val="000000"/>
                </a:solidFill>
                <a:latin typeface="Montserrat Bold"/>
                <a:ea typeface="Montserrat Bold"/>
                <a:cs typeface="Montserrat Bold"/>
                <a:sym typeface="Montserrat Bold"/>
              </a:rPr>
              <a:t>(1 minute)</a:t>
            </a:r>
          </a:p>
        </p:txBody>
      </p:sp>
      <p:grpSp>
        <p:nvGrpSpPr>
          <p:cNvPr name="Group 8" id="8"/>
          <p:cNvGrpSpPr/>
          <p:nvPr/>
        </p:nvGrpSpPr>
        <p:grpSpPr>
          <a:xfrm rot="0">
            <a:off x="5169477" y="-350693"/>
            <a:ext cx="7949045" cy="1937402"/>
            <a:chOff x="0" y="0"/>
            <a:chExt cx="10598727" cy="2583203"/>
          </a:xfrm>
        </p:grpSpPr>
        <p:sp>
          <p:nvSpPr>
            <p:cNvPr name="Freeform 9" id="9"/>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5"/>
              <a:stretch>
                <a:fillRect l="0" t="-53599" r="0" b="-53600"/>
              </a:stretch>
            </a:blipFill>
          </p:spPr>
        </p:sp>
      </p:grpSp>
      <p:pic>
        <p:nvPicPr>
          <p:cNvPr name="Picture 10" id="10"/>
          <p:cNvPicPr>
            <a:picLocks noChangeAspect="true"/>
          </p:cNvPicPr>
          <p:nvPr/>
        </p:nvPicPr>
        <p:blipFill>
          <a:blip r:embed="rId6"/>
          <a:stretch>
            <a:fillRect/>
          </a:stretch>
        </p:blipFill>
        <p:spPr>
          <a:xfrm rot="0">
            <a:off x="13167487" y="2674620"/>
            <a:ext cx="4937760" cy="493776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Freeform 6" id="6"/>
          <p:cNvSpPr/>
          <p:nvPr/>
        </p:nvSpPr>
        <p:spPr>
          <a:xfrm flipH="false" flipV="false" rot="0">
            <a:off x="2496338" y="2153206"/>
            <a:ext cx="6245395" cy="4151664"/>
          </a:xfrm>
          <a:custGeom>
            <a:avLst/>
            <a:gdLst/>
            <a:ahLst/>
            <a:cxnLst/>
            <a:rect r="r" b="b" t="t" l="l"/>
            <a:pathLst>
              <a:path h="4151664" w="6245395">
                <a:moveTo>
                  <a:pt x="0" y="0"/>
                </a:moveTo>
                <a:lnTo>
                  <a:pt x="6245395" y="0"/>
                </a:lnTo>
                <a:lnTo>
                  <a:pt x="6245395" y="4151664"/>
                </a:lnTo>
                <a:lnTo>
                  <a:pt x="0" y="41516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2908448" y="2656896"/>
            <a:ext cx="5311646" cy="2930563"/>
            <a:chOff x="0" y="0"/>
            <a:chExt cx="7082195" cy="3907417"/>
          </a:xfrm>
        </p:grpSpPr>
        <p:sp>
          <p:nvSpPr>
            <p:cNvPr name="Freeform 8" id="8"/>
            <p:cNvSpPr/>
            <p:nvPr/>
          </p:nvSpPr>
          <p:spPr>
            <a:xfrm flipH="false" flipV="false" rot="0">
              <a:off x="0" y="0"/>
              <a:ext cx="7082195" cy="3907417"/>
            </a:xfrm>
            <a:custGeom>
              <a:avLst/>
              <a:gdLst/>
              <a:ahLst/>
              <a:cxnLst/>
              <a:rect r="r" b="b" t="t" l="l"/>
              <a:pathLst>
                <a:path h="3907417" w="7082195">
                  <a:moveTo>
                    <a:pt x="0" y="0"/>
                  </a:moveTo>
                  <a:lnTo>
                    <a:pt x="7082195" y="0"/>
                  </a:lnTo>
                  <a:lnTo>
                    <a:pt x="7082195" y="3907417"/>
                  </a:lnTo>
                  <a:lnTo>
                    <a:pt x="0" y="3907417"/>
                  </a:lnTo>
                  <a:close/>
                </a:path>
              </a:pathLst>
            </a:custGeom>
            <a:solidFill>
              <a:srgbClr val="000000">
                <a:alpha val="0"/>
              </a:srgbClr>
            </a:solidFill>
          </p:spPr>
        </p:sp>
        <p:sp>
          <p:nvSpPr>
            <p:cNvPr name="TextBox 9" id="9"/>
            <p:cNvSpPr txBox="true"/>
            <p:nvPr/>
          </p:nvSpPr>
          <p:spPr>
            <a:xfrm>
              <a:off x="0" y="-38100"/>
              <a:ext cx="7082195" cy="3945517"/>
            </a:xfrm>
            <a:prstGeom prst="rect">
              <a:avLst/>
            </a:prstGeom>
          </p:spPr>
          <p:txBody>
            <a:bodyPr anchor="ctr" rtlCol="false" tIns="0" lIns="0" bIns="0" rIns="0"/>
            <a:lstStyle/>
            <a:p>
              <a:pPr algn="ctr">
                <a:lnSpc>
                  <a:spcPts val="3311"/>
                </a:lnSpc>
              </a:pPr>
              <a:r>
                <a:rPr lang="en-US" b="true" sz="2400">
                  <a:solidFill>
                    <a:srgbClr val="000000"/>
                  </a:solidFill>
                  <a:latin typeface="Montserrat Bold"/>
                  <a:ea typeface="Montserrat Bold"/>
                  <a:cs typeface="Montserrat Bold"/>
                  <a:sym typeface="Montserrat Bold"/>
                </a:rPr>
                <a:t>Power Pose</a:t>
              </a:r>
            </a:p>
            <a:p>
              <a:pPr algn="ctr">
                <a:lnSpc>
                  <a:spcPts val="1931"/>
                </a:lnSpc>
              </a:pPr>
            </a:p>
            <a:p>
              <a:pPr algn="ctr">
                <a:lnSpc>
                  <a:spcPts val="3311"/>
                </a:lnSpc>
              </a:pPr>
              <a:r>
                <a:rPr lang="en-US" b="true" sz="2400">
                  <a:solidFill>
                    <a:srgbClr val="000000"/>
                  </a:solidFill>
                  <a:latin typeface="Montserrat Bold"/>
                  <a:ea typeface="Montserrat Bold"/>
                  <a:cs typeface="Montserrat Bold"/>
                  <a:sym typeface="Montserrat Bold"/>
                </a:rPr>
                <a:t>U</a:t>
              </a:r>
              <a:r>
                <a:rPr lang="en-US" b="true" sz="2400">
                  <a:solidFill>
                    <a:srgbClr val="000000"/>
                  </a:solidFill>
                  <a:latin typeface="Montserrat Bold"/>
                  <a:ea typeface="Montserrat Bold"/>
                  <a:cs typeface="Montserrat Bold"/>
                  <a:sym typeface="Montserrat Bold"/>
                </a:rPr>
                <a:t>ses body language to influence how you feel.</a:t>
              </a:r>
            </a:p>
          </p:txBody>
        </p:sp>
      </p:grpSp>
      <p:sp>
        <p:nvSpPr>
          <p:cNvPr name="Freeform 10" id="10"/>
          <p:cNvSpPr/>
          <p:nvPr/>
        </p:nvSpPr>
        <p:spPr>
          <a:xfrm flipH="false" flipV="false" rot="0">
            <a:off x="10091527" y="1997204"/>
            <a:ext cx="6447452" cy="4151664"/>
          </a:xfrm>
          <a:custGeom>
            <a:avLst/>
            <a:gdLst/>
            <a:ahLst/>
            <a:cxnLst/>
            <a:rect r="r" b="b" t="t" l="l"/>
            <a:pathLst>
              <a:path h="4151664" w="6447452">
                <a:moveTo>
                  <a:pt x="0" y="0"/>
                </a:moveTo>
                <a:lnTo>
                  <a:pt x="6447452" y="0"/>
                </a:lnTo>
                <a:lnTo>
                  <a:pt x="6447452" y="4151664"/>
                </a:lnTo>
                <a:lnTo>
                  <a:pt x="0" y="41516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10513106" y="2500894"/>
            <a:ext cx="5494759" cy="2930563"/>
            <a:chOff x="0" y="0"/>
            <a:chExt cx="7326346" cy="3907417"/>
          </a:xfrm>
        </p:grpSpPr>
        <p:sp>
          <p:nvSpPr>
            <p:cNvPr name="Freeform 12" id="12"/>
            <p:cNvSpPr/>
            <p:nvPr/>
          </p:nvSpPr>
          <p:spPr>
            <a:xfrm flipH="false" flipV="false" rot="0">
              <a:off x="0" y="0"/>
              <a:ext cx="7326346" cy="3907417"/>
            </a:xfrm>
            <a:custGeom>
              <a:avLst/>
              <a:gdLst/>
              <a:ahLst/>
              <a:cxnLst/>
              <a:rect r="r" b="b" t="t" l="l"/>
              <a:pathLst>
                <a:path h="3907417" w="7326346">
                  <a:moveTo>
                    <a:pt x="0" y="0"/>
                  </a:moveTo>
                  <a:lnTo>
                    <a:pt x="7326346" y="0"/>
                  </a:lnTo>
                  <a:lnTo>
                    <a:pt x="7326346" y="3907417"/>
                  </a:lnTo>
                  <a:lnTo>
                    <a:pt x="0" y="3907417"/>
                  </a:lnTo>
                  <a:close/>
                </a:path>
              </a:pathLst>
            </a:custGeom>
            <a:solidFill>
              <a:srgbClr val="000000">
                <a:alpha val="0"/>
              </a:srgbClr>
            </a:solidFill>
          </p:spPr>
        </p:sp>
        <p:sp>
          <p:nvSpPr>
            <p:cNvPr name="TextBox 13" id="13"/>
            <p:cNvSpPr txBox="true"/>
            <p:nvPr/>
          </p:nvSpPr>
          <p:spPr>
            <a:xfrm>
              <a:off x="0" y="-38100"/>
              <a:ext cx="7326346" cy="3945517"/>
            </a:xfrm>
            <a:prstGeom prst="rect">
              <a:avLst/>
            </a:prstGeom>
          </p:spPr>
          <p:txBody>
            <a:bodyPr anchor="ctr" rtlCol="false" tIns="0" lIns="0" bIns="0" rIns="0"/>
            <a:lstStyle/>
            <a:p>
              <a:pPr algn="ctr">
                <a:lnSpc>
                  <a:spcPts val="3310"/>
                </a:lnSpc>
              </a:pPr>
              <a:r>
                <a:rPr lang="en-US" b="true" sz="2399">
                  <a:solidFill>
                    <a:srgbClr val="000000"/>
                  </a:solidFill>
                  <a:latin typeface="Montserrat Bold"/>
                  <a:ea typeface="Montserrat Bold"/>
                  <a:cs typeface="Montserrat Bold"/>
                  <a:sym typeface="Montserrat Bold"/>
                </a:rPr>
                <a:t>Confidence Model</a:t>
              </a:r>
            </a:p>
            <a:p>
              <a:pPr algn="ctr">
                <a:lnSpc>
                  <a:spcPts val="1931"/>
                </a:lnSpc>
              </a:pPr>
            </a:p>
            <a:p>
              <a:pPr algn="ctr">
                <a:lnSpc>
                  <a:spcPts val="3310"/>
                </a:lnSpc>
              </a:pPr>
              <a:r>
                <a:rPr lang="en-US" b="true" sz="2399">
                  <a:solidFill>
                    <a:srgbClr val="000000"/>
                  </a:solidFill>
                  <a:latin typeface="Montserrat Bold"/>
                  <a:ea typeface="Montserrat Bold"/>
                  <a:cs typeface="Montserrat Bold"/>
                  <a:sym typeface="Montserrat Bold"/>
                </a:rPr>
                <a:t>B</a:t>
              </a:r>
              <a:r>
                <a:rPr lang="en-US" b="true" sz="2399">
                  <a:solidFill>
                    <a:srgbClr val="000000"/>
                  </a:solidFill>
                  <a:latin typeface="Montserrat Bold"/>
                  <a:ea typeface="Montserrat Bold"/>
                  <a:cs typeface="Montserrat Bold"/>
                  <a:sym typeface="Montserrat Bold"/>
                </a:rPr>
                <a:t>egins with action—taking a step forward, even when you feel uncertain.</a:t>
              </a:r>
            </a:p>
          </p:txBody>
        </p:sp>
      </p:grpSp>
      <p:sp>
        <p:nvSpPr>
          <p:cNvPr name="Freeform 14" id="14"/>
          <p:cNvSpPr/>
          <p:nvPr/>
        </p:nvSpPr>
        <p:spPr>
          <a:xfrm flipH="false" flipV="false" rot="0">
            <a:off x="483118" y="4734828"/>
            <a:ext cx="3280960" cy="5281223"/>
          </a:xfrm>
          <a:custGeom>
            <a:avLst/>
            <a:gdLst/>
            <a:ahLst/>
            <a:cxnLst/>
            <a:rect r="r" b="b" t="t" l="l"/>
            <a:pathLst>
              <a:path h="5281223" w="3280960">
                <a:moveTo>
                  <a:pt x="0" y="0"/>
                </a:moveTo>
                <a:lnTo>
                  <a:pt x="3280960" y="0"/>
                </a:lnTo>
                <a:lnTo>
                  <a:pt x="3280960" y="5281222"/>
                </a:lnTo>
                <a:lnTo>
                  <a:pt x="0" y="528122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3118522" y="4734828"/>
            <a:ext cx="4964349" cy="5281223"/>
          </a:xfrm>
          <a:custGeom>
            <a:avLst/>
            <a:gdLst/>
            <a:ahLst/>
            <a:cxnLst/>
            <a:rect r="r" b="b" t="t" l="l"/>
            <a:pathLst>
              <a:path h="5281223" w="4964349">
                <a:moveTo>
                  <a:pt x="0" y="0"/>
                </a:moveTo>
                <a:lnTo>
                  <a:pt x="4964349" y="0"/>
                </a:lnTo>
                <a:lnTo>
                  <a:pt x="4964349" y="5281222"/>
                </a:lnTo>
                <a:lnTo>
                  <a:pt x="0" y="528122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483118" y="1462884"/>
            <a:ext cx="2605500" cy="905850"/>
          </a:xfrm>
          <a:prstGeom prst="rect">
            <a:avLst/>
          </a:prstGeom>
        </p:spPr>
        <p:txBody>
          <a:bodyPr anchor="t" rtlCol="false" tIns="0" lIns="0" bIns="0" rIns="0">
            <a:spAutoFit/>
          </a:bodyPr>
          <a:lstStyle/>
          <a:p>
            <a:pPr algn="l">
              <a:lnSpc>
                <a:spcPts val="4217"/>
              </a:lnSpc>
            </a:pPr>
            <a:r>
              <a:rPr lang="en-US" b="true" sz="3056">
                <a:solidFill>
                  <a:srgbClr val="000000"/>
                </a:solidFill>
                <a:latin typeface="Montserrat Bold"/>
                <a:ea typeface="Montserrat Bold"/>
                <a:cs typeface="Montserrat Bold"/>
                <a:sym typeface="Montserrat Bold"/>
              </a:rPr>
              <a:t>1.3 Overview</a:t>
            </a:r>
          </a:p>
          <a:p>
            <a:pPr algn="l">
              <a:lnSpc>
                <a:spcPts val="2760"/>
              </a:lnSpc>
            </a:pPr>
            <a:r>
              <a:rPr lang="en-US" b="true" sz="2000">
                <a:solidFill>
                  <a:srgbClr val="000000"/>
                </a:solidFill>
                <a:latin typeface="Montserrat Bold"/>
                <a:ea typeface="Montserrat Bold"/>
                <a:cs typeface="Montserrat Bold"/>
                <a:sym typeface="Montserrat Bold"/>
              </a:rPr>
              <a:t>(2 minutes)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DAGwbWKBfxo</dc:identifier>
  <dcterms:modified xsi:type="dcterms:W3CDTF">2011-08-01T06:04:30Z</dcterms:modified>
  <cp:revision>1</cp:revision>
  <dc:title>2024 LLMC Self-Compassion and Neuroplasticity Guide (Presentation).pptx</dc:title>
</cp:coreProperties>
</file>