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93" r:id="rId3"/>
    <p:sldId id="299" r:id="rId4"/>
    <p:sldId id="288" r:id="rId5"/>
    <p:sldId id="292"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4E6814F-44DB-F820-5DA3-70E1789C7573}" name="Sylvie Laliberté" initials="SL" userId="S::sylvie.laliberte@Cfp-psc.gc.ca::a39159bf-d0a4-44c4-8ea3-e9609b729c2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457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57" autoAdjust="0"/>
    <p:restoredTop sz="85429" autoAdjust="0"/>
  </p:normalViewPr>
  <p:slideViewPr>
    <p:cSldViewPr snapToGrid="0">
      <p:cViewPr varScale="1">
        <p:scale>
          <a:sx n="94" d="100"/>
          <a:sy n="94" d="100"/>
        </p:scale>
        <p:origin x="432" y="96"/>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12" Type="http://schemas.microsoft.com/office/2018/10/relationships/authors" Targe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FB86AC-61EF-46EA-98FD-DA3D7D22E3F6}" type="datetimeFigureOut">
              <a:rPr lang="en-CA" smtClean="0"/>
              <a:t>2025-08-13</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27AB33-2C3D-4A59-AF62-574391AD669B}" type="slidenum">
              <a:rPr lang="en-CA" smtClean="0"/>
              <a:t>‹#›</a:t>
            </a:fld>
            <a:endParaRPr lang="en-CA"/>
          </a:p>
        </p:txBody>
      </p:sp>
    </p:spTree>
    <p:extLst>
      <p:ext uri="{BB962C8B-B14F-4D97-AF65-F5344CB8AC3E}">
        <p14:creationId xmlns:p14="http://schemas.microsoft.com/office/powerpoint/2010/main" val="17373241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E027AB33-2C3D-4A59-AF62-574391AD669B}" type="slidenum">
              <a:rPr lang="en-CA" smtClean="0"/>
              <a:t>1</a:t>
            </a:fld>
            <a:endParaRPr lang="en-CA" dirty="0"/>
          </a:p>
        </p:txBody>
      </p:sp>
    </p:spTree>
    <p:extLst>
      <p:ext uri="{BB962C8B-B14F-4D97-AF65-F5344CB8AC3E}">
        <p14:creationId xmlns:p14="http://schemas.microsoft.com/office/powerpoint/2010/main" val="14944267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E027AB33-2C3D-4A59-AF62-574391AD669B}" type="slidenum">
              <a:rPr lang="en-CA" smtClean="0"/>
              <a:t>2</a:t>
            </a:fld>
            <a:endParaRPr lang="en-CA" dirty="0"/>
          </a:p>
        </p:txBody>
      </p:sp>
    </p:spTree>
    <p:extLst>
      <p:ext uri="{BB962C8B-B14F-4D97-AF65-F5344CB8AC3E}">
        <p14:creationId xmlns:p14="http://schemas.microsoft.com/office/powerpoint/2010/main" val="1154096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E027AB33-2C3D-4A59-AF62-574391AD669B}" type="slidenum">
              <a:rPr lang="en-CA" smtClean="0"/>
              <a:t>3</a:t>
            </a:fld>
            <a:endParaRPr lang="en-CA" dirty="0"/>
          </a:p>
        </p:txBody>
      </p:sp>
    </p:spTree>
    <p:extLst>
      <p:ext uri="{BB962C8B-B14F-4D97-AF65-F5344CB8AC3E}">
        <p14:creationId xmlns:p14="http://schemas.microsoft.com/office/powerpoint/2010/main" val="20500776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E027AB33-2C3D-4A59-AF62-574391AD669B}" type="slidenum">
              <a:rPr lang="en-CA" smtClean="0"/>
              <a:t>4</a:t>
            </a:fld>
            <a:endParaRPr lang="en-CA" dirty="0"/>
          </a:p>
        </p:txBody>
      </p:sp>
    </p:spTree>
    <p:extLst>
      <p:ext uri="{BB962C8B-B14F-4D97-AF65-F5344CB8AC3E}">
        <p14:creationId xmlns:p14="http://schemas.microsoft.com/office/powerpoint/2010/main" val="4585353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E027AB33-2C3D-4A59-AF62-574391AD669B}" type="slidenum">
              <a:rPr lang="en-CA" smtClean="0"/>
              <a:t>5</a:t>
            </a:fld>
            <a:endParaRPr lang="en-CA" dirty="0"/>
          </a:p>
        </p:txBody>
      </p:sp>
    </p:spTree>
    <p:extLst>
      <p:ext uri="{BB962C8B-B14F-4D97-AF65-F5344CB8AC3E}">
        <p14:creationId xmlns:p14="http://schemas.microsoft.com/office/powerpoint/2010/main" val="46575251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Page couverture - FR">
    <p:spTree>
      <p:nvGrpSpPr>
        <p:cNvPr id="1" name=""/>
        <p:cNvGrpSpPr/>
        <p:nvPr/>
      </p:nvGrpSpPr>
      <p:grpSpPr>
        <a:xfrm>
          <a:off x="0" y="0"/>
          <a:ext cx="0" cy="0"/>
          <a:chOff x="0" y="0"/>
          <a:chExt cx="0" cy="0"/>
        </a:xfrm>
      </p:grpSpPr>
      <p:sp>
        <p:nvSpPr>
          <p:cNvPr id="2" name="Title 1"/>
          <p:cNvSpPr>
            <a:spLocks noGrp="1"/>
          </p:cNvSpPr>
          <p:nvPr>
            <p:ph type="ctrTitle"/>
          </p:nvPr>
        </p:nvSpPr>
        <p:spPr>
          <a:xfrm>
            <a:off x="1247775" y="1122363"/>
            <a:ext cx="10297766" cy="2387600"/>
          </a:xfrm>
        </p:spPr>
        <p:txBody>
          <a:bodyPr anchor="t"/>
          <a:lstStyle>
            <a:lvl1pPr algn="l">
              <a:defRPr sz="6000"/>
            </a:lvl1pPr>
          </a:lstStyle>
          <a:p>
            <a:r>
              <a:rPr lang="en-US"/>
              <a:t>Click to edit Master title style</a:t>
            </a:r>
            <a:endParaRPr lang="en-CA"/>
          </a:p>
        </p:txBody>
      </p:sp>
      <p:sp>
        <p:nvSpPr>
          <p:cNvPr id="3" name="Subtitle 2"/>
          <p:cNvSpPr>
            <a:spLocks noGrp="1"/>
          </p:cNvSpPr>
          <p:nvPr>
            <p:ph type="subTitle" idx="1"/>
          </p:nvPr>
        </p:nvSpPr>
        <p:spPr>
          <a:xfrm>
            <a:off x="1247775" y="3582988"/>
            <a:ext cx="6362700" cy="13890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pic>
        <p:nvPicPr>
          <p:cNvPr id="7" name="Picture 6">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4018817"/>
            <a:ext cx="12200592" cy="2848708"/>
          </a:xfrm>
          <a:prstGeom prst="rect">
            <a:avLst/>
          </a:prstGeom>
        </p:spPr>
      </p:pic>
      <p:pic>
        <p:nvPicPr>
          <p:cNvPr id="8" name="Picture 7" descr="Bannière avec la signature en français de la Commission de la fonction publique du Canada à gauche et le mot-symbole Canada à droite / Banner with the Public Service Commission of Canada's French signature on the left and the Canada wordmark on the right "/>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46458" y="376654"/>
            <a:ext cx="10899083" cy="360097"/>
          </a:xfrm>
          <a:prstGeom prst="rect">
            <a:avLst/>
          </a:prstGeom>
        </p:spPr>
      </p:pic>
    </p:spTree>
    <p:extLst>
      <p:ext uri="{BB962C8B-B14F-4D97-AF65-F5344CB8AC3E}">
        <p14:creationId xmlns:p14="http://schemas.microsoft.com/office/powerpoint/2010/main" val="29746472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140B101-5F2A-4A1B-B125-8F7A618A4CD7}" type="datetimeFigureOut">
              <a:rPr lang="en-CA" smtClean="0"/>
              <a:t>2025-08-13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C9E7B19F-562E-4687-915F-44F4066EA527}" type="slidenum">
              <a:rPr lang="en-CA" smtClean="0"/>
              <a:t>‹#›</a:t>
            </a:fld>
            <a:endParaRPr lang="en-CA"/>
          </a:p>
        </p:txBody>
      </p:sp>
    </p:spTree>
    <p:extLst>
      <p:ext uri="{BB962C8B-B14F-4D97-AF65-F5344CB8AC3E}">
        <p14:creationId xmlns:p14="http://schemas.microsoft.com/office/powerpoint/2010/main" val="599624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lvl1pPr marL="0" indent="0">
              <a:buNone/>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D140B101-5F2A-4A1B-B125-8F7A618A4CD7}" type="datetimeFigureOut">
              <a:rPr lang="en-CA" smtClean="0"/>
              <a:t>2025-08-13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9E7B19F-562E-4687-915F-44F4066EA527}" type="slidenum">
              <a:rPr lang="en-CA" smtClean="0"/>
              <a:t>‹#›</a:t>
            </a:fld>
            <a:endParaRPr lang="en-CA"/>
          </a:p>
        </p:txBody>
      </p:sp>
    </p:spTree>
    <p:extLst>
      <p:ext uri="{BB962C8B-B14F-4D97-AF65-F5344CB8AC3E}">
        <p14:creationId xmlns:p14="http://schemas.microsoft.com/office/powerpoint/2010/main" val="21990417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838200" y="365125"/>
            <a:ext cx="7734300" cy="5811838"/>
          </a:xfrm>
        </p:spPr>
        <p:txBody>
          <a:bodyPr vert="eaVert"/>
          <a:lstStyle>
            <a:lvl1pPr marL="0" indent="0">
              <a:buNone/>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D140B101-5F2A-4A1B-B125-8F7A618A4CD7}" type="datetimeFigureOut">
              <a:rPr lang="en-CA" smtClean="0"/>
              <a:t>2025-08-13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9E7B19F-562E-4687-915F-44F4066EA527}" type="slidenum">
              <a:rPr lang="en-CA" smtClean="0"/>
              <a:t>‹#›</a:t>
            </a:fld>
            <a:endParaRPr lang="en-CA"/>
          </a:p>
        </p:txBody>
      </p:sp>
    </p:spTree>
    <p:extLst>
      <p:ext uri="{BB962C8B-B14F-4D97-AF65-F5344CB8AC3E}">
        <p14:creationId xmlns:p14="http://schemas.microsoft.com/office/powerpoint/2010/main" val="3244873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Cover-Page-EN">
    <p:spTree>
      <p:nvGrpSpPr>
        <p:cNvPr id="1" name=""/>
        <p:cNvGrpSpPr/>
        <p:nvPr/>
      </p:nvGrpSpPr>
      <p:grpSpPr>
        <a:xfrm>
          <a:off x="0" y="0"/>
          <a:ext cx="0" cy="0"/>
          <a:chOff x="0" y="0"/>
          <a:chExt cx="0" cy="0"/>
        </a:xfrm>
      </p:grpSpPr>
      <p:sp>
        <p:nvSpPr>
          <p:cNvPr id="2" name="Title 1"/>
          <p:cNvSpPr>
            <a:spLocks noGrp="1"/>
          </p:cNvSpPr>
          <p:nvPr>
            <p:ph type="ctrTitle"/>
          </p:nvPr>
        </p:nvSpPr>
        <p:spPr>
          <a:xfrm>
            <a:off x="1247775" y="1122363"/>
            <a:ext cx="10297766" cy="2387600"/>
          </a:xfrm>
        </p:spPr>
        <p:txBody>
          <a:bodyPr anchor="t"/>
          <a:lstStyle>
            <a:lvl1pPr algn="l">
              <a:defRPr sz="6000"/>
            </a:lvl1pPr>
          </a:lstStyle>
          <a:p>
            <a:r>
              <a:rPr lang="en-US"/>
              <a:t>Click to edit Master title style</a:t>
            </a:r>
            <a:endParaRPr lang="en-CA"/>
          </a:p>
        </p:txBody>
      </p:sp>
      <p:sp>
        <p:nvSpPr>
          <p:cNvPr id="3" name="Subtitle 2"/>
          <p:cNvSpPr>
            <a:spLocks noGrp="1"/>
          </p:cNvSpPr>
          <p:nvPr>
            <p:ph type="subTitle" idx="1"/>
          </p:nvPr>
        </p:nvSpPr>
        <p:spPr>
          <a:xfrm>
            <a:off x="1247775" y="3582988"/>
            <a:ext cx="6362700" cy="13890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4018817"/>
            <a:ext cx="12200592" cy="2848708"/>
          </a:xfrm>
          <a:prstGeom prst="rect">
            <a:avLst/>
          </a:prstGeom>
        </p:spPr>
      </p:pic>
      <p:pic>
        <p:nvPicPr>
          <p:cNvPr id="8" name="Picture 7" descr="Bannière avec la signature en anglais de la Commission de la fonction publique du Canada à gauche et le mot-symbole Canada à droite / Banner with the Public Service Commission of Canada's English signature on the left and the Canada wordmark on the right "/>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46458" y="377509"/>
            <a:ext cx="10899083" cy="358387"/>
          </a:xfrm>
          <a:prstGeom prst="rect">
            <a:avLst/>
          </a:prstGeom>
        </p:spPr>
      </p:pic>
    </p:spTree>
    <p:extLst>
      <p:ext uri="{BB962C8B-B14F-4D97-AF65-F5344CB8AC3E}">
        <p14:creationId xmlns:p14="http://schemas.microsoft.com/office/powerpoint/2010/main" val="2212856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lvl1pPr marL="0" indent="0">
              <a:lnSpc>
                <a:spcPct val="100000"/>
              </a:lnSpc>
              <a:buNone/>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D140B101-5F2A-4A1B-B125-8F7A618A4CD7}" type="datetimeFigureOut">
              <a:rPr lang="en-CA" smtClean="0"/>
              <a:t>2025-08-13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9E7B19F-562E-4687-915F-44F4066EA527}" type="slidenum">
              <a:rPr lang="en-CA" smtClean="0"/>
              <a:t>‹#›</a:t>
            </a:fld>
            <a:endParaRPr lang="en-CA"/>
          </a:p>
        </p:txBody>
      </p:sp>
    </p:spTree>
    <p:extLst>
      <p:ext uri="{BB962C8B-B14F-4D97-AF65-F5344CB8AC3E}">
        <p14:creationId xmlns:p14="http://schemas.microsoft.com/office/powerpoint/2010/main" val="2597049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671513"/>
            <a:ext cx="10515600" cy="2852737"/>
          </a:xfrm>
        </p:spPr>
        <p:txBody>
          <a:bodyPr anchor="b"/>
          <a:lstStyle>
            <a:lvl1pPr>
              <a:defRPr sz="6000"/>
            </a:lvl1pPr>
          </a:lstStyle>
          <a:p>
            <a:r>
              <a:rPr lang="en-US"/>
              <a:t>Click to edit Master title style</a:t>
            </a:r>
            <a:endParaRPr lang="en-CA"/>
          </a:p>
        </p:txBody>
      </p:sp>
      <p:sp>
        <p:nvSpPr>
          <p:cNvPr id="3" name="Text Placeholder 2"/>
          <p:cNvSpPr>
            <a:spLocks noGrp="1"/>
          </p:cNvSpPr>
          <p:nvPr>
            <p:ph type="body" idx="1"/>
          </p:nvPr>
        </p:nvSpPr>
        <p:spPr>
          <a:xfrm>
            <a:off x="831850" y="3551238"/>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40B101-5F2A-4A1B-B125-8F7A618A4CD7}" type="datetimeFigureOut">
              <a:rPr lang="en-CA" smtClean="0"/>
              <a:t>2025-08-13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9E7B19F-562E-4687-915F-44F4066EA527}" type="slidenum">
              <a:rPr lang="en-CA" smtClean="0"/>
              <a:t>‹#›</a:t>
            </a:fld>
            <a:endParaRPr lang="en-CA"/>
          </a:p>
        </p:txBody>
      </p:sp>
    </p:spTree>
    <p:extLst>
      <p:ext uri="{BB962C8B-B14F-4D97-AF65-F5344CB8AC3E}">
        <p14:creationId xmlns:p14="http://schemas.microsoft.com/office/powerpoint/2010/main" val="3573481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838200" y="1825625"/>
            <a:ext cx="5181600" cy="41068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6172200" y="1825625"/>
            <a:ext cx="5181600" cy="41068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D140B101-5F2A-4A1B-B125-8F7A618A4CD7}" type="datetimeFigureOut">
              <a:rPr lang="en-CA" smtClean="0"/>
              <a:t>2025-08-13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a:xfrm>
            <a:off x="10782300" y="6418263"/>
            <a:ext cx="1219200" cy="365125"/>
          </a:xfrm>
        </p:spPr>
        <p:txBody>
          <a:bodyPr/>
          <a:lstStyle/>
          <a:p>
            <a:fld id="{C9E7B19F-562E-4687-915F-44F4066EA527}" type="slidenum">
              <a:rPr lang="en-CA" smtClean="0"/>
              <a:t>‹#›</a:t>
            </a:fld>
            <a:endParaRPr lang="en-CA"/>
          </a:p>
        </p:txBody>
      </p:sp>
    </p:spTree>
    <p:extLst>
      <p:ext uri="{BB962C8B-B14F-4D97-AF65-F5344CB8AC3E}">
        <p14:creationId xmlns:p14="http://schemas.microsoft.com/office/powerpoint/2010/main" val="28650671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4274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4274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D140B101-5F2A-4A1B-B125-8F7A618A4CD7}" type="datetimeFigureOut">
              <a:rPr lang="en-CA" smtClean="0"/>
              <a:t>2025-08-13</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C9E7B19F-562E-4687-915F-44F4066EA527}" type="slidenum">
              <a:rPr lang="en-CA" smtClean="0"/>
              <a:t>‹#›</a:t>
            </a:fld>
            <a:endParaRPr lang="en-CA"/>
          </a:p>
        </p:txBody>
      </p:sp>
    </p:spTree>
    <p:extLst>
      <p:ext uri="{BB962C8B-B14F-4D97-AF65-F5344CB8AC3E}">
        <p14:creationId xmlns:p14="http://schemas.microsoft.com/office/powerpoint/2010/main" val="1338624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D140B101-5F2A-4A1B-B125-8F7A618A4CD7}" type="datetimeFigureOut">
              <a:rPr lang="en-CA" smtClean="0"/>
              <a:t>2025-08-13</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C9E7B19F-562E-4687-915F-44F4066EA527}" type="slidenum">
              <a:rPr lang="en-CA" smtClean="0"/>
              <a:t>‹#›</a:t>
            </a:fld>
            <a:endParaRPr lang="en-CA"/>
          </a:p>
        </p:txBody>
      </p:sp>
    </p:spTree>
    <p:extLst>
      <p:ext uri="{BB962C8B-B14F-4D97-AF65-F5344CB8AC3E}">
        <p14:creationId xmlns:p14="http://schemas.microsoft.com/office/powerpoint/2010/main" val="1077783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40B101-5F2A-4A1B-B125-8F7A618A4CD7}" type="datetimeFigureOut">
              <a:rPr lang="en-CA" smtClean="0"/>
              <a:t>2025-08-13</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C9E7B19F-562E-4687-915F-44F4066EA527}" type="slidenum">
              <a:rPr lang="en-CA" smtClean="0"/>
              <a:t>‹#›</a:t>
            </a:fld>
            <a:endParaRPr lang="en-CA"/>
          </a:p>
        </p:txBody>
      </p:sp>
    </p:spTree>
    <p:extLst>
      <p:ext uri="{BB962C8B-B14F-4D97-AF65-F5344CB8AC3E}">
        <p14:creationId xmlns:p14="http://schemas.microsoft.com/office/powerpoint/2010/main" val="1800942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p:cNvSpPr>
            <a:spLocks noGrp="1"/>
          </p:cNvSpPr>
          <p:nvPr>
            <p:ph idx="1"/>
          </p:nvPr>
        </p:nvSpPr>
        <p:spPr>
          <a:xfrm>
            <a:off x="5183188" y="987425"/>
            <a:ext cx="6172200" cy="4873625"/>
          </a:xfrm>
        </p:spPr>
        <p:txBody>
          <a:bodyPr/>
          <a:lstStyle>
            <a:lvl1pPr marL="0" indent="0">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140B101-5F2A-4A1B-B125-8F7A618A4CD7}" type="datetimeFigureOut">
              <a:rPr lang="en-CA" smtClean="0"/>
              <a:t>2025-08-13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C9E7B19F-562E-4687-915F-44F4066EA527}" type="slidenum">
              <a:rPr lang="en-CA" smtClean="0"/>
              <a:t>‹#›</a:t>
            </a:fld>
            <a:endParaRPr lang="en-CA"/>
          </a:p>
        </p:txBody>
      </p:sp>
    </p:spTree>
    <p:extLst>
      <p:ext uri="{BB962C8B-B14F-4D97-AF65-F5344CB8AC3E}">
        <p14:creationId xmlns:p14="http://schemas.microsoft.com/office/powerpoint/2010/main" val="36665060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838200" y="1825625"/>
            <a:ext cx="10515600" cy="41068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838200" y="5932488"/>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40B101-5F2A-4A1B-B125-8F7A618A4CD7}" type="datetimeFigureOut">
              <a:rPr lang="en-CA" smtClean="0"/>
              <a:t>2025-08-13</a:t>
            </a:fld>
            <a:endParaRPr lang="en-CA"/>
          </a:p>
        </p:txBody>
      </p:sp>
      <p:sp>
        <p:nvSpPr>
          <p:cNvPr id="5" name="Footer Placeholder 4"/>
          <p:cNvSpPr>
            <a:spLocks noGrp="1"/>
          </p:cNvSpPr>
          <p:nvPr>
            <p:ph type="ftr" sz="quarter" idx="3"/>
          </p:nvPr>
        </p:nvSpPr>
        <p:spPr>
          <a:xfrm>
            <a:off x="4038600" y="5932488"/>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pic>
        <p:nvPicPr>
          <p:cNvPr id="7" name="Picture 6">
            <a:extLst>
              <a:ext uri="{C183D7F6-B498-43B3-948B-1728B52AA6E4}">
                <adec:decorative xmlns:adec="http://schemas.microsoft.com/office/drawing/2017/decorative" val="1"/>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2778" y="6025960"/>
            <a:ext cx="12194778" cy="832040"/>
          </a:xfrm>
          <a:prstGeom prst="rect">
            <a:avLst/>
          </a:prstGeom>
        </p:spPr>
      </p:pic>
      <p:sp>
        <p:nvSpPr>
          <p:cNvPr id="6" name="Slide Number Placeholder 5"/>
          <p:cNvSpPr>
            <a:spLocks noGrp="1"/>
          </p:cNvSpPr>
          <p:nvPr>
            <p:ph type="sldNum" sz="quarter" idx="4"/>
          </p:nvPr>
        </p:nvSpPr>
        <p:spPr>
          <a:xfrm>
            <a:off x="10801350" y="6418263"/>
            <a:ext cx="12001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E7B19F-562E-4687-915F-44F4066EA527}" type="slidenum">
              <a:rPr lang="en-CA" smtClean="0"/>
              <a:t>‹#›</a:t>
            </a:fld>
            <a:endParaRPr lang="en-CA"/>
          </a:p>
        </p:txBody>
      </p:sp>
      <p:sp>
        <p:nvSpPr>
          <p:cNvPr id="9" name="TextBox 8">
            <a:extLst>
              <a:ext uri="{FF2B5EF4-FFF2-40B4-BE49-F238E27FC236}">
                <a16:creationId xmlns:a16="http://schemas.microsoft.com/office/drawing/2014/main" id="{59B3A5AC-4762-3337-5EB4-E45D8B974EF6}"/>
              </a:ext>
            </a:extLst>
          </p:cNvPr>
          <p:cNvSpPr txBox="1"/>
          <p:nvPr userDrawn="1">
            <p:extLst>
              <p:ext uri="{1162E1C5-73C7-4A58-AE30-91384D911F3F}">
                <p184:classification xmlns:p184="http://schemas.microsoft.com/office/powerpoint/2018/4/main" val="hdr"/>
              </p:ext>
            </p:extLst>
          </p:nvPr>
        </p:nvSpPr>
        <p:spPr>
          <a:xfrm>
            <a:off x="10188575" y="63500"/>
            <a:ext cx="1974850" cy="182880"/>
          </a:xfrm>
          <a:prstGeom prst="rect">
            <a:avLst/>
          </a:prstGeom>
        </p:spPr>
        <p:txBody>
          <a:bodyPr horzOverflow="overflow" lIns="0" tIns="0" rIns="0" bIns="0">
            <a:spAutoFit/>
          </a:bodyPr>
          <a:lstStyle/>
          <a:p>
            <a:pPr algn="l"/>
            <a:r>
              <a:rPr lang="en-CA" sz="1200">
                <a:solidFill>
                  <a:srgbClr val="000000">
                    <a:alpha val="50000"/>
                  </a:srgbClr>
                </a:solidFill>
                <a:latin typeface="Calibri" panose="020F0502020204030204" pitchFamily="34" charset="0"/>
                <a:ea typeface="Calibri" panose="020F0502020204030204" pitchFamily="34" charset="0"/>
                <a:cs typeface="Calibri" panose="020F0502020204030204" pitchFamily="34" charset="0"/>
              </a:rPr>
              <a:t>NON CLASSIFIÉ / UNCLASSIFIED</a:t>
            </a:r>
          </a:p>
        </p:txBody>
      </p:sp>
    </p:spTree>
    <p:extLst>
      <p:ext uri="{BB962C8B-B14F-4D97-AF65-F5344CB8AC3E}">
        <p14:creationId xmlns:p14="http://schemas.microsoft.com/office/powerpoint/2010/main" val="846385033"/>
      </p:ext>
    </p:extLst>
  </p:cSld>
  <p:clrMap bg1="lt1" tx1="dk1" bg2="lt2" tx2="dk2" accent1="accent1" accent2="accent2" accent3="accent3" accent4="accent4" accent5="accent5" accent6="accent6" hlink="hlink" folHlink="folHlink"/>
  <p:sldLayoutIdLst>
    <p:sldLayoutId id="2147483660"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6.sv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8C71393-32E8-41B2-841C-F4B475721282}"/>
              </a:ext>
            </a:extLst>
          </p:cNvPr>
          <p:cNvSpPr>
            <a:spLocks noGrp="1"/>
          </p:cNvSpPr>
          <p:nvPr>
            <p:ph type="ctrTitle"/>
          </p:nvPr>
        </p:nvSpPr>
        <p:spPr>
          <a:xfrm>
            <a:off x="215937" y="895302"/>
            <a:ext cx="12087823" cy="3843845"/>
          </a:xfrm>
        </p:spPr>
        <p:txBody>
          <a:bodyPr>
            <a:normAutofit/>
          </a:bodyPr>
          <a:lstStyle/>
          <a:p>
            <a:br>
              <a:rPr lang="en-CA" sz="4000" b="1" dirty="0"/>
            </a:br>
            <a:r>
              <a:rPr lang="en-CA" sz="4400" dirty="0">
                <a:solidFill>
                  <a:schemeClr val="accent3"/>
                </a:solidFill>
                <a:latin typeface="Segoe UI Semibold" panose="020B0702040204020203" pitchFamily="34" charset="0"/>
                <a:cs typeface="Segoe UI Semibold" panose="020B0702040204020203" pitchFamily="34" charset="0"/>
              </a:rPr>
              <a:t>EOSD Summer </a:t>
            </a:r>
            <a:r>
              <a:rPr lang="en-CA" sz="4400">
                <a:solidFill>
                  <a:schemeClr val="accent3"/>
                </a:solidFill>
                <a:latin typeface="Segoe UI Semibold" panose="020B0702040204020203" pitchFamily="34" charset="0"/>
                <a:cs typeface="Segoe UI Semibold" panose="020B0702040204020203" pitchFamily="34" charset="0"/>
              </a:rPr>
              <a:t>Closing Event</a:t>
            </a:r>
            <a:br>
              <a:rPr lang="en-CA" b="1" dirty="0"/>
            </a:br>
            <a:br>
              <a:rPr lang="en-CA" sz="3000" dirty="0"/>
            </a:br>
            <a:br>
              <a:rPr lang="en-CA" sz="3200" dirty="0">
                <a:solidFill>
                  <a:schemeClr val="accent3"/>
                </a:solidFill>
                <a:latin typeface="Segoe UI Semibold" panose="020B0702040204020203" pitchFamily="34" charset="0"/>
                <a:cs typeface="Segoe UI Semibold" panose="020B0702040204020203" pitchFamily="34" charset="0"/>
              </a:rPr>
            </a:br>
            <a:r>
              <a:rPr lang="en-CA" sz="3200" dirty="0">
                <a:solidFill>
                  <a:schemeClr val="accent3"/>
                </a:solidFill>
                <a:latin typeface="Segoe UI Semibold" panose="020B0702040204020203" pitchFamily="34" charset="0"/>
                <a:cs typeface="Segoe UI Semibold" panose="020B0702040204020203" pitchFamily="34" charset="0"/>
              </a:rPr>
              <a:t>Employment Opportunity for Students with Disabilities (EOSD)</a:t>
            </a:r>
            <a:endParaRPr lang="fr-CA" sz="3200" dirty="0">
              <a:solidFill>
                <a:schemeClr val="accent3"/>
              </a:solidFill>
              <a:latin typeface="Segoe UI Semibold" panose="020B0702040204020203" pitchFamily="34" charset="0"/>
              <a:cs typeface="Segoe UI Semibold" panose="020B0702040204020203" pitchFamily="34" charset="0"/>
            </a:endParaRPr>
          </a:p>
        </p:txBody>
      </p:sp>
      <p:sp>
        <p:nvSpPr>
          <p:cNvPr id="9" name="Subtitle 8">
            <a:extLst>
              <a:ext uri="{FF2B5EF4-FFF2-40B4-BE49-F238E27FC236}">
                <a16:creationId xmlns:a16="http://schemas.microsoft.com/office/drawing/2014/main" id="{325CD1E0-E51A-47C7-AA21-4635048A1273}"/>
              </a:ext>
            </a:extLst>
          </p:cNvPr>
          <p:cNvSpPr>
            <a:spLocks noGrp="1"/>
          </p:cNvSpPr>
          <p:nvPr>
            <p:ph type="subTitle" idx="1"/>
          </p:nvPr>
        </p:nvSpPr>
        <p:spPr>
          <a:xfrm>
            <a:off x="8346332" y="6341568"/>
            <a:ext cx="3720297" cy="516432"/>
          </a:xfrm>
        </p:spPr>
        <p:txBody>
          <a:bodyPr>
            <a:normAutofit/>
          </a:bodyPr>
          <a:lstStyle/>
          <a:p>
            <a:pPr algn="r"/>
            <a:r>
              <a:rPr lang="fr-CA" sz="2200" b="1" dirty="0">
                <a:solidFill>
                  <a:schemeClr val="accent3"/>
                </a:solidFill>
              </a:rPr>
              <a:t>August 14, 2025</a:t>
            </a:r>
          </a:p>
        </p:txBody>
      </p:sp>
    </p:spTree>
    <p:extLst>
      <p:ext uri="{BB962C8B-B14F-4D97-AF65-F5344CB8AC3E}">
        <p14:creationId xmlns:p14="http://schemas.microsoft.com/office/powerpoint/2010/main" val="2811539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90C5CA7E-3238-4985-BF86-5CF7432E3D8B}"/>
              </a:ext>
            </a:extLst>
          </p:cNvPr>
          <p:cNvSpPr txBox="1">
            <a:spLocks noGrp="1"/>
          </p:cNvSpPr>
          <p:nvPr>
            <p:ph type="title" idx="4294967295"/>
          </p:nvPr>
        </p:nvSpPr>
        <p:spPr>
          <a:xfrm>
            <a:off x="3168842" y="641231"/>
            <a:ext cx="5854311" cy="1325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defTabSz="914400" rtl="0" eaLnBrk="1" fontAlgn="auto" latinLnBrk="0" hangingPunct="1">
              <a:lnSpc>
                <a:spcPct val="90000"/>
              </a:lnSpc>
              <a:spcBef>
                <a:spcPct val="0"/>
              </a:spcBef>
              <a:spcAft>
                <a:spcPts val="0"/>
              </a:spcAft>
              <a:buClrTx/>
              <a:buSzTx/>
              <a:buFontTx/>
              <a:buNone/>
              <a:tabLst/>
              <a:defRPr/>
            </a:pPr>
            <a:r>
              <a:rPr kumimoji="0" lang="en-CA" sz="3600" b="0" i="0" u="none" strike="noStrike" kern="1200" cap="none" spc="0" normalizeH="0" baseline="0" noProof="0" dirty="0">
                <a:ln>
                  <a:noFill/>
                </a:ln>
                <a:solidFill>
                  <a:schemeClr val="accent3"/>
                </a:solidFill>
                <a:effectLst/>
                <a:uLnTx/>
                <a:uFillTx/>
                <a:latin typeface="Segoe UI Semibold" panose="020B0702040204020203" pitchFamily="34" charset="0"/>
                <a:cs typeface="Segoe UI Semibold" panose="020B0702040204020203" pitchFamily="34" charset="0"/>
              </a:rPr>
              <a:t>Land Acknowledgement</a:t>
            </a:r>
          </a:p>
        </p:txBody>
      </p:sp>
      <p:sp>
        <p:nvSpPr>
          <p:cNvPr id="3" name="Content Placeholder 2">
            <a:extLst>
              <a:ext uri="{FF2B5EF4-FFF2-40B4-BE49-F238E27FC236}">
                <a16:creationId xmlns:a16="http://schemas.microsoft.com/office/drawing/2014/main" id="{BAA31434-3536-4D98-8160-DEA7A7803F7E}"/>
              </a:ext>
            </a:extLst>
          </p:cNvPr>
          <p:cNvSpPr>
            <a:spLocks noGrp="1"/>
          </p:cNvSpPr>
          <p:nvPr>
            <p:ph sz="half" idx="1"/>
          </p:nvPr>
        </p:nvSpPr>
        <p:spPr>
          <a:xfrm>
            <a:off x="1996611" y="2056004"/>
            <a:ext cx="8198774" cy="3671722"/>
          </a:xfrm>
        </p:spPr>
        <p:txBody>
          <a:bodyPr>
            <a:noAutofit/>
          </a:bodyPr>
          <a:lstStyle/>
          <a:p>
            <a:r>
              <a:rPr lang="en-CA" sz="2400" noProof="0" dirty="0"/>
              <a:t>Take time to develop our own personal approach and understanding of what these territorial acknowledgements mean to us and be intentional about connecting them to our own participation in systemic change. </a:t>
            </a:r>
          </a:p>
          <a:p>
            <a:r>
              <a:rPr lang="en-CA" sz="2400" noProof="0" dirty="0"/>
              <a:t>We encourage you to use this time to do some personal reflection on your own relationship with the traditional indigenous territory where you work and live. </a:t>
            </a:r>
          </a:p>
          <a:p>
            <a:endParaRPr lang="en-CA" sz="2400" noProof="0" dirty="0"/>
          </a:p>
        </p:txBody>
      </p:sp>
      <p:sp>
        <p:nvSpPr>
          <p:cNvPr id="5" name="Slide Number Placeholder 4">
            <a:extLst>
              <a:ext uri="{FF2B5EF4-FFF2-40B4-BE49-F238E27FC236}">
                <a16:creationId xmlns:a16="http://schemas.microsoft.com/office/drawing/2014/main" id="{6C79AE32-2193-999A-5CC8-3C06A2F70D7B}"/>
              </a:ext>
            </a:extLst>
          </p:cNvPr>
          <p:cNvSpPr>
            <a:spLocks noGrp="1"/>
          </p:cNvSpPr>
          <p:nvPr>
            <p:ph type="sldNum" sz="quarter" idx="12"/>
          </p:nvPr>
        </p:nvSpPr>
        <p:spPr/>
        <p:txBody>
          <a:bodyPr/>
          <a:lstStyle/>
          <a:p>
            <a:fld id="{C9E7B19F-562E-4687-915F-44F4066EA527}" type="slidenum">
              <a:rPr lang="en-CA" noProof="0" smtClean="0"/>
              <a:t>2</a:t>
            </a:fld>
            <a:endParaRPr lang="en-CA" noProof="0" dirty="0"/>
          </a:p>
        </p:txBody>
      </p:sp>
    </p:spTree>
    <p:extLst>
      <p:ext uri="{BB962C8B-B14F-4D97-AF65-F5344CB8AC3E}">
        <p14:creationId xmlns:p14="http://schemas.microsoft.com/office/powerpoint/2010/main" val="4072685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90C5CA7E-3238-4985-BF86-5CF7432E3D8B}"/>
              </a:ext>
            </a:extLst>
          </p:cNvPr>
          <p:cNvSpPr txBox="1">
            <a:spLocks noGrp="1"/>
          </p:cNvSpPr>
          <p:nvPr>
            <p:ph type="title" idx="4294967295"/>
          </p:nvPr>
        </p:nvSpPr>
        <p:spPr>
          <a:xfrm>
            <a:off x="3582542" y="733384"/>
            <a:ext cx="5026915" cy="1075270"/>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defTabSz="914400" rtl="0" eaLnBrk="1" fontAlgn="auto" latinLnBrk="0" hangingPunct="1">
              <a:lnSpc>
                <a:spcPct val="90000"/>
              </a:lnSpc>
              <a:spcBef>
                <a:spcPct val="0"/>
              </a:spcBef>
              <a:spcAft>
                <a:spcPts val="0"/>
              </a:spcAft>
              <a:buClrTx/>
              <a:buSzTx/>
              <a:buFontTx/>
              <a:buNone/>
              <a:tabLst/>
              <a:defRPr/>
            </a:pPr>
            <a:r>
              <a:rPr kumimoji="0" lang="en-CA" sz="3300" b="0" i="0" u="none" strike="noStrike" kern="1200" cap="none" spc="0" normalizeH="0" baseline="0" noProof="0" dirty="0">
                <a:ln>
                  <a:noFill/>
                </a:ln>
                <a:solidFill>
                  <a:schemeClr val="accent3"/>
                </a:solidFill>
                <a:effectLst/>
                <a:uLnTx/>
                <a:uFillTx/>
                <a:latin typeface="Segoe UI Semibold" panose="020B0702040204020203" pitchFamily="34" charset="0"/>
                <a:cs typeface="Segoe UI Semibold" panose="020B0702040204020203" pitchFamily="34" charset="0"/>
              </a:rPr>
              <a:t>Housekeeping Guidelines</a:t>
            </a:r>
          </a:p>
        </p:txBody>
      </p:sp>
      <p:sp>
        <p:nvSpPr>
          <p:cNvPr id="3" name="Content Placeholder 2">
            <a:extLst>
              <a:ext uri="{FF2B5EF4-FFF2-40B4-BE49-F238E27FC236}">
                <a16:creationId xmlns:a16="http://schemas.microsoft.com/office/drawing/2014/main" id="{BAA31434-3536-4D98-8160-DEA7A7803F7E}"/>
              </a:ext>
            </a:extLst>
          </p:cNvPr>
          <p:cNvSpPr>
            <a:spLocks noGrp="1"/>
          </p:cNvSpPr>
          <p:nvPr>
            <p:ph sz="half" idx="1"/>
          </p:nvPr>
        </p:nvSpPr>
        <p:spPr>
          <a:xfrm>
            <a:off x="842688" y="1962928"/>
            <a:ext cx="9704958" cy="2932143"/>
          </a:xfrm>
        </p:spPr>
        <p:txBody>
          <a:bodyPr>
            <a:noAutofit/>
          </a:bodyPr>
          <a:lstStyle/>
          <a:p>
            <a:pPr marL="342900" indent="-342900">
              <a:buFont typeface="Arial" panose="020B0604020202020204" pitchFamily="34" charset="0"/>
              <a:buChar char="•"/>
            </a:pPr>
            <a:r>
              <a:rPr lang="en-CA" sz="2200" dirty="0"/>
              <a:t>Ensure you’re on mute for the duration of the presentation</a:t>
            </a:r>
          </a:p>
          <a:p>
            <a:pPr marL="342900" indent="-342900">
              <a:buFont typeface="Arial" panose="020B0604020202020204" pitchFamily="34" charset="0"/>
              <a:buChar char="•"/>
            </a:pPr>
            <a:r>
              <a:rPr lang="en-CA" sz="2200" dirty="0"/>
              <a:t>This is intended to be an interactive session with discussion. If you would like to ask a question or provide a comment, there are two options:</a:t>
            </a:r>
          </a:p>
          <a:p>
            <a:pPr marL="1143000" lvl="1" indent="-457200">
              <a:buFont typeface="+mj-lt"/>
              <a:buAutoNum type="arabicPeriod"/>
            </a:pPr>
            <a:r>
              <a:rPr lang="en-CA" sz="2200" dirty="0"/>
              <a:t>Raise your hand and wait for the moderator to ask you to unmute</a:t>
            </a:r>
          </a:p>
          <a:p>
            <a:pPr marL="1143000" lvl="1" indent="-457200">
              <a:buFont typeface="+mj-lt"/>
              <a:buAutoNum type="arabicPeriod"/>
            </a:pPr>
            <a:r>
              <a:rPr lang="en-CA" sz="2200" dirty="0"/>
              <a:t>Write in the chat function of MS Teams</a:t>
            </a:r>
          </a:p>
          <a:p>
            <a:pPr marL="342900" indent="-342900">
              <a:buFont typeface="Arial" panose="020B0604020202020204" pitchFamily="34" charset="0"/>
              <a:buChar char="•"/>
            </a:pPr>
            <a:r>
              <a:rPr lang="en-CA" sz="2200" dirty="0"/>
              <a:t>This session is being held in both official languages </a:t>
            </a:r>
          </a:p>
          <a:p>
            <a:pPr marL="342900" indent="-342900">
              <a:buFont typeface="Arial" panose="020B0604020202020204" pitchFamily="34" charset="0"/>
              <a:buChar char="•"/>
            </a:pPr>
            <a:r>
              <a:rPr lang="en-CA" sz="2200" dirty="0"/>
              <a:t>The MS Teams Live Captioning feature has been enabled and </a:t>
            </a:r>
            <a:r>
              <a:rPr lang="en-CA" sz="2400" dirty="0" err="1"/>
              <a:t>Wordly</a:t>
            </a:r>
            <a:r>
              <a:rPr lang="en-CA" sz="2400" dirty="0"/>
              <a:t> AI is available to provide translated captions and simultaneous translation. </a:t>
            </a:r>
          </a:p>
          <a:p>
            <a:pPr marL="342900" indent="-342900">
              <a:buFont typeface="Arial" panose="020B0604020202020204" pitchFamily="34" charset="0"/>
              <a:buChar char="•"/>
            </a:pPr>
            <a:endParaRPr lang="en-CA" sz="2200" dirty="0"/>
          </a:p>
        </p:txBody>
      </p:sp>
      <p:sp>
        <p:nvSpPr>
          <p:cNvPr id="5" name="Slide Number Placeholder 4">
            <a:extLst>
              <a:ext uri="{FF2B5EF4-FFF2-40B4-BE49-F238E27FC236}">
                <a16:creationId xmlns:a16="http://schemas.microsoft.com/office/drawing/2014/main" id="{DF206ADE-1D3A-7D0A-118F-FFFF585DB8C2}"/>
              </a:ext>
            </a:extLst>
          </p:cNvPr>
          <p:cNvSpPr>
            <a:spLocks noGrp="1"/>
          </p:cNvSpPr>
          <p:nvPr>
            <p:ph type="sldNum" sz="quarter" idx="12"/>
          </p:nvPr>
        </p:nvSpPr>
        <p:spPr/>
        <p:txBody>
          <a:bodyPr/>
          <a:lstStyle/>
          <a:p>
            <a:fld id="{C9E7B19F-562E-4687-915F-44F4066EA527}" type="slidenum">
              <a:rPr lang="en-CA" smtClean="0"/>
              <a:t>3</a:t>
            </a:fld>
            <a:endParaRPr lang="en-CA"/>
          </a:p>
        </p:txBody>
      </p:sp>
      <p:pic>
        <p:nvPicPr>
          <p:cNvPr id="2" name="Graphic 1" descr="Clipboard Checked with solid fill">
            <a:extLst>
              <a:ext uri="{FF2B5EF4-FFF2-40B4-BE49-F238E27FC236}">
                <a16:creationId xmlns:a16="http://schemas.microsoft.com/office/drawing/2014/main" id="{946DC3AA-E3C2-3C19-3243-7A5BD33D65C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364332" y="465615"/>
            <a:ext cx="1773044" cy="1773044"/>
          </a:xfrm>
          <a:prstGeom prst="rect">
            <a:avLst/>
          </a:prstGeom>
        </p:spPr>
      </p:pic>
    </p:spTree>
    <p:extLst>
      <p:ext uri="{BB962C8B-B14F-4D97-AF65-F5344CB8AC3E}">
        <p14:creationId xmlns:p14="http://schemas.microsoft.com/office/powerpoint/2010/main" val="20512927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90C5CA7E-3238-4985-BF86-5CF7432E3D8B}"/>
              </a:ext>
            </a:extLst>
          </p:cNvPr>
          <p:cNvSpPr txBox="1">
            <a:spLocks noGrp="1"/>
          </p:cNvSpPr>
          <p:nvPr>
            <p:ph type="title" idx="4294967295"/>
          </p:nvPr>
        </p:nvSpPr>
        <p:spPr>
          <a:xfrm>
            <a:off x="3226965" y="168508"/>
            <a:ext cx="6246069" cy="1325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defTabSz="914400" rtl="0" eaLnBrk="1" fontAlgn="auto" latinLnBrk="0" hangingPunct="1">
              <a:lnSpc>
                <a:spcPct val="90000"/>
              </a:lnSpc>
              <a:spcBef>
                <a:spcPct val="0"/>
              </a:spcBef>
              <a:spcAft>
                <a:spcPts val="0"/>
              </a:spcAft>
              <a:buClrTx/>
              <a:buSzTx/>
              <a:buFontTx/>
              <a:buNone/>
              <a:tabLst/>
              <a:defRPr/>
            </a:pPr>
            <a:r>
              <a:rPr lang="en-CA" sz="3600" dirty="0">
                <a:solidFill>
                  <a:schemeClr val="accent3"/>
                </a:solidFill>
                <a:latin typeface="Segoe UI Semibold" panose="020B0702040204020203" pitchFamily="34" charset="0"/>
                <a:cs typeface="Segoe UI Semibold" panose="020B0702040204020203" pitchFamily="34" charset="0"/>
              </a:rPr>
              <a:t>Topics and Guest Speakers</a:t>
            </a:r>
          </a:p>
        </p:txBody>
      </p:sp>
      <p:sp>
        <p:nvSpPr>
          <p:cNvPr id="3" name="Content Placeholder 2">
            <a:extLst>
              <a:ext uri="{FF2B5EF4-FFF2-40B4-BE49-F238E27FC236}">
                <a16:creationId xmlns:a16="http://schemas.microsoft.com/office/drawing/2014/main" id="{79E98E69-173E-DCA8-A293-8A5F9EE37249}"/>
              </a:ext>
            </a:extLst>
          </p:cNvPr>
          <p:cNvSpPr txBox="1">
            <a:spLocks/>
          </p:cNvSpPr>
          <p:nvPr/>
        </p:nvSpPr>
        <p:spPr>
          <a:xfrm>
            <a:off x="3665380" y="1344962"/>
            <a:ext cx="4861240" cy="4844308"/>
          </a:xfrm>
          <a:prstGeom prst="rect">
            <a:avLst/>
          </a:prstGeom>
        </p:spPr>
        <p:txBody>
          <a:bodyPr vert="horz" lIns="91440" tIns="45720" rIns="9144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spcBef>
                <a:spcPts val="0"/>
              </a:spcBef>
            </a:pPr>
            <a:r>
              <a:rPr lang="en-US" sz="2000" b="1" dirty="0">
                <a:solidFill>
                  <a:schemeClr val="accent3"/>
                </a:solidFill>
              </a:rPr>
              <a:t>Student Testimonial</a:t>
            </a:r>
            <a:endParaRPr lang="fr-CA" sz="1200" b="1" dirty="0"/>
          </a:p>
          <a:p>
            <a:pPr algn="ctr">
              <a:spcBef>
                <a:spcPts val="0"/>
              </a:spcBef>
            </a:pPr>
            <a:r>
              <a:rPr lang="fr-CA" sz="1200" b="1" dirty="0"/>
              <a:t>Leah Plomp (she/her)</a:t>
            </a:r>
          </a:p>
          <a:p>
            <a:pPr algn="ctr">
              <a:spcBef>
                <a:spcPts val="0"/>
              </a:spcBef>
            </a:pPr>
            <a:r>
              <a:rPr lang="en-CA" sz="1200" dirty="0"/>
              <a:t>Program Support</a:t>
            </a:r>
          </a:p>
          <a:p>
            <a:pPr algn="ctr">
              <a:spcBef>
                <a:spcPts val="0"/>
              </a:spcBef>
            </a:pPr>
            <a:r>
              <a:rPr lang="en-CA" sz="1200" dirty="0"/>
              <a:t>Program Support and Coherence Division</a:t>
            </a:r>
          </a:p>
          <a:p>
            <a:pPr algn="ctr">
              <a:spcBef>
                <a:spcPts val="0"/>
              </a:spcBef>
            </a:pPr>
            <a:r>
              <a:rPr lang="en-CA" sz="1200" dirty="0"/>
              <a:t>Peace and Security Programs</a:t>
            </a:r>
          </a:p>
          <a:p>
            <a:pPr algn="ctr">
              <a:spcBef>
                <a:spcPts val="0"/>
              </a:spcBef>
            </a:pPr>
            <a:r>
              <a:rPr lang="en-CA" sz="1200" dirty="0"/>
              <a:t>International Assistance Partnerships and Programming Branch</a:t>
            </a:r>
          </a:p>
          <a:p>
            <a:pPr algn="ctr">
              <a:spcBef>
                <a:spcPts val="0"/>
              </a:spcBef>
            </a:pPr>
            <a:r>
              <a:rPr lang="en-CA" sz="1200" dirty="0"/>
              <a:t>Global Affairs Canada</a:t>
            </a:r>
          </a:p>
          <a:p>
            <a:pPr algn="ctr">
              <a:spcBef>
                <a:spcPts val="0"/>
              </a:spcBef>
            </a:pPr>
            <a:endParaRPr lang="en-CA" sz="1200" b="1" dirty="0">
              <a:solidFill>
                <a:schemeClr val="accent3"/>
              </a:solidFill>
            </a:endParaRPr>
          </a:p>
          <a:p>
            <a:pPr algn="ctr">
              <a:spcBef>
                <a:spcPts val="0"/>
              </a:spcBef>
            </a:pPr>
            <a:r>
              <a:rPr lang="en-US" sz="2000" b="1" dirty="0">
                <a:solidFill>
                  <a:schemeClr val="accent3"/>
                </a:solidFill>
              </a:rPr>
              <a:t>Mentor Guidance</a:t>
            </a:r>
            <a:endParaRPr lang="en-US" sz="1200" b="1" dirty="0"/>
          </a:p>
          <a:p>
            <a:pPr algn="ctr">
              <a:spcBef>
                <a:spcPts val="0"/>
              </a:spcBef>
            </a:pPr>
            <a:r>
              <a:rPr lang="fr-CA" sz="1200" b="1" dirty="0"/>
              <a:t>Michael I Mohammed</a:t>
            </a:r>
          </a:p>
          <a:p>
            <a:pPr algn="ctr">
              <a:spcBef>
                <a:spcPts val="0"/>
              </a:spcBef>
            </a:pPr>
            <a:r>
              <a:rPr lang="en-CA" sz="1200" dirty="0"/>
              <a:t>EOSD Mentor</a:t>
            </a:r>
          </a:p>
          <a:p>
            <a:pPr algn="ctr">
              <a:spcBef>
                <a:spcPts val="0"/>
              </a:spcBef>
            </a:pPr>
            <a:r>
              <a:rPr lang="en-CA" sz="1200" dirty="0"/>
              <a:t>Manager</a:t>
            </a:r>
          </a:p>
          <a:p>
            <a:pPr algn="ctr">
              <a:spcBef>
                <a:spcPts val="0"/>
              </a:spcBef>
            </a:pPr>
            <a:r>
              <a:rPr lang="en-CA" sz="1200" dirty="0"/>
              <a:t>Treasury Board of Canada Secretariat</a:t>
            </a:r>
          </a:p>
          <a:p>
            <a:pPr algn="ctr">
              <a:spcBef>
                <a:spcPts val="0"/>
              </a:spcBef>
            </a:pPr>
            <a:endParaRPr lang="en-US" sz="2000" dirty="0"/>
          </a:p>
          <a:p>
            <a:pPr algn="ctr">
              <a:spcBef>
                <a:spcPts val="0"/>
              </a:spcBef>
            </a:pPr>
            <a:r>
              <a:rPr lang="en-US" sz="2000" b="1" dirty="0">
                <a:solidFill>
                  <a:schemeClr val="accent3"/>
                </a:solidFill>
              </a:rPr>
              <a:t>Continued Mentorship</a:t>
            </a:r>
            <a:endParaRPr lang="en-US" sz="1200" b="1" dirty="0"/>
          </a:p>
          <a:p>
            <a:pPr algn="ctr">
              <a:spcBef>
                <a:spcPts val="0"/>
              </a:spcBef>
            </a:pPr>
            <a:r>
              <a:rPr lang="en-US" sz="1200" b="1" dirty="0"/>
              <a:t>Camila Das Gupta (she/her) &amp; </a:t>
            </a:r>
            <a:r>
              <a:rPr lang="fr-CA" sz="1200" b="1" dirty="0"/>
              <a:t>Sylvie Laliberté (she/her) </a:t>
            </a:r>
          </a:p>
          <a:p>
            <a:pPr algn="ctr">
              <a:spcBef>
                <a:spcPts val="0"/>
              </a:spcBef>
            </a:pPr>
            <a:r>
              <a:rPr lang="en-US" sz="1200" dirty="0"/>
              <a:t>Diversity and Inclusion Centre of Expertise</a:t>
            </a:r>
          </a:p>
          <a:p>
            <a:pPr algn="ctr">
              <a:spcBef>
                <a:spcPts val="0"/>
              </a:spcBef>
            </a:pPr>
            <a:r>
              <a:rPr lang="en-US" sz="1200" dirty="0"/>
              <a:t>Public Service Commission of Canada </a:t>
            </a:r>
          </a:p>
          <a:p>
            <a:pPr algn="ctr">
              <a:spcBef>
                <a:spcPts val="0"/>
              </a:spcBef>
            </a:pPr>
            <a:endParaRPr lang="en-US" sz="1200" dirty="0"/>
          </a:p>
          <a:p>
            <a:pPr algn="ctr">
              <a:spcBef>
                <a:spcPts val="0"/>
              </a:spcBef>
            </a:pPr>
            <a:r>
              <a:rPr lang="en-US" sz="2000" b="1" dirty="0">
                <a:solidFill>
                  <a:schemeClr val="accent3"/>
                </a:solidFill>
              </a:rPr>
              <a:t>GC Triva</a:t>
            </a:r>
          </a:p>
          <a:p>
            <a:pPr algn="ctr">
              <a:spcBef>
                <a:spcPts val="0"/>
              </a:spcBef>
            </a:pPr>
            <a:r>
              <a:rPr lang="fr-CA" sz="1200" b="1" dirty="0"/>
              <a:t>If time </a:t>
            </a:r>
            <a:r>
              <a:rPr lang="fr-CA" sz="1200" b="1"/>
              <a:t>permits</a:t>
            </a:r>
            <a:endParaRPr lang="en-US" sz="1200" b="1" dirty="0"/>
          </a:p>
        </p:txBody>
      </p:sp>
    </p:spTree>
    <p:extLst>
      <p:ext uri="{BB962C8B-B14F-4D97-AF65-F5344CB8AC3E}">
        <p14:creationId xmlns:p14="http://schemas.microsoft.com/office/powerpoint/2010/main" val="3219661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90C5CA7E-3238-4985-BF86-5CF7432E3D8B}"/>
              </a:ext>
            </a:extLst>
          </p:cNvPr>
          <p:cNvSpPr txBox="1">
            <a:spLocks noGrp="1"/>
          </p:cNvSpPr>
          <p:nvPr>
            <p:ph type="title" idx="4294967295"/>
          </p:nvPr>
        </p:nvSpPr>
        <p:spPr>
          <a:xfrm>
            <a:off x="3264308" y="144949"/>
            <a:ext cx="6651852" cy="1325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defTabSz="914400" rtl="0" eaLnBrk="1" fontAlgn="auto" latinLnBrk="0" hangingPunct="1">
              <a:lnSpc>
                <a:spcPct val="90000"/>
              </a:lnSpc>
              <a:spcBef>
                <a:spcPct val="0"/>
              </a:spcBef>
              <a:spcAft>
                <a:spcPts val="0"/>
              </a:spcAft>
              <a:buClrTx/>
              <a:buSzTx/>
              <a:buFontTx/>
              <a:buNone/>
              <a:tabLst/>
              <a:defRPr/>
            </a:pPr>
            <a:r>
              <a:rPr lang="en-CA" sz="3600" dirty="0">
                <a:solidFill>
                  <a:schemeClr val="accent3"/>
                </a:solidFill>
                <a:latin typeface="Segoe UI Semibold" panose="020B0702040204020203" pitchFamily="34" charset="0"/>
                <a:cs typeface="Segoe UI Semibold" panose="020B0702040204020203" pitchFamily="34" charset="0"/>
              </a:rPr>
              <a:t>Continuing Your Mentorship</a:t>
            </a:r>
          </a:p>
        </p:txBody>
      </p:sp>
      <p:sp>
        <p:nvSpPr>
          <p:cNvPr id="3" name="Content Placeholder 2">
            <a:extLst>
              <a:ext uri="{FF2B5EF4-FFF2-40B4-BE49-F238E27FC236}">
                <a16:creationId xmlns:a16="http://schemas.microsoft.com/office/drawing/2014/main" id="{D18BA236-3AB0-0D43-583C-294749A332CB}"/>
              </a:ext>
            </a:extLst>
          </p:cNvPr>
          <p:cNvSpPr txBox="1">
            <a:spLocks/>
          </p:cNvSpPr>
          <p:nvPr/>
        </p:nvSpPr>
        <p:spPr>
          <a:xfrm>
            <a:off x="355532" y="1297268"/>
            <a:ext cx="11714548" cy="4751143"/>
          </a:xfrm>
          <a:prstGeom prst="rect">
            <a:avLst/>
          </a:prstGeom>
        </p:spPr>
        <p:txBody>
          <a:bodyPr vert="horz" lIns="91440" tIns="45720" rIns="9144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buFont typeface="Arial" panose="020B0604020202020204" pitchFamily="34" charset="0"/>
              <a:buChar char="•"/>
            </a:pPr>
            <a:r>
              <a:rPr lang="en-CA" sz="2400" dirty="0"/>
              <a:t>Continues all year round!</a:t>
            </a:r>
          </a:p>
          <a:p>
            <a:pPr marL="285750" indent="-285750">
              <a:buFont typeface="Arial" panose="020B0604020202020204" pitchFamily="34" charset="0"/>
              <a:buChar char="•"/>
            </a:pPr>
            <a:r>
              <a:rPr lang="en-CA" sz="2400" dirty="0"/>
              <a:t>The mentor and mentee should have a conversation to discuss:</a:t>
            </a:r>
          </a:p>
          <a:p>
            <a:pPr marL="971550" lvl="1" indent="-285750"/>
            <a:r>
              <a:rPr lang="en-CA" dirty="0"/>
              <a:t>If there is an interest in continued mentorship and a preferred format for ongoing discussions</a:t>
            </a:r>
          </a:p>
          <a:p>
            <a:pPr marL="971550" lvl="1" indent="-285750"/>
            <a:r>
              <a:rPr lang="en-CA" dirty="0"/>
              <a:t>Exchange personal contact emails (work email will not exist past your work term)</a:t>
            </a:r>
          </a:p>
          <a:p>
            <a:pPr marL="342900" indent="-342900">
              <a:buFont typeface="Arial" panose="020B0604020202020204" pitchFamily="34" charset="0"/>
              <a:buChar char="•"/>
            </a:pPr>
            <a:r>
              <a:rPr lang="en-CA" sz="2400" dirty="0"/>
              <a:t>Mentorship takes many different forms</a:t>
            </a:r>
          </a:p>
          <a:p>
            <a:pPr marL="971550" lvl="1" indent="-285750"/>
            <a:r>
              <a:rPr lang="en-CA" dirty="0"/>
              <a:t>Mentees are encouraged to have more than one mentor</a:t>
            </a:r>
          </a:p>
          <a:p>
            <a:pPr marL="971550" lvl="1" indent="-285750"/>
            <a:r>
              <a:rPr lang="en-CA" dirty="0"/>
              <a:t>Builds your network and helps you make connections in multiple departments</a:t>
            </a:r>
          </a:p>
          <a:p>
            <a:pPr marL="971550" lvl="1" indent="-285750"/>
            <a:r>
              <a:rPr lang="en-CA" dirty="0"/>
              <a:t>Can draw on different advice and expertise</a:t>
            </a:r>
          </a:p>
          <a:p>
            <a:pPr marL="285750" indent="-285750">
              <a:buFont typeface="Arial" panose="020B0604020202020204" pitchFamily="34" charset="0"/>
              <a:buChar char="•"/>
            </a:pPr>
            <a:r>
              <a:rPr lang="en-CA" sz="2400" dirty="0"/>
              <a:t>New intake of mentors happening in April 2026</a:t>
            </a:r>
          </a:p>
          <a:p>
            <a:pPr marL="285750" indent="-285750">
              <a:buFont typeface="Arial" panose="020B0604020202020204" pitchFamily="34" charset="0"/>
              <a:buChar char="•"/>
            </a:pPr>
            <a:endParaRPr lang="fr-FR" sz="1600" dirty="0"/>
          </a:p>
        </p:txBody>
      </p:sp>
    </p:spTree>
    <p:extLst>
      <p:ext uri="{BB962C8B-B14F-4D97-AF65-F5344CB8AC3E}">
        <p14:creationId xmlns:p14="http://schemas.microsoft.com/office/powerpoint/2010/main" val="1232396670"/>
      </p:ext>
    </p:extLst>
  </p:cSld>
  <p:clrMapOvr>
    <a:masterClrMapping/>
  </p:clrMapOvr>
</p:sld>
</file>

<file path=ppt/theme/theme1.xml><?xml version="1.0" encoding="utf-8"?>
<a:theme xmlns:a="http://schemas.openxmlformats.org/drawingml/2006/main" name="CFP-PSC 2019">
  <a:themeElements>
    <a:clrScheme name="CFP-PSC-2019">
      <a:dk1>
        <a:srgbClr val="54575A"/>
      </a:dk1>
      <a:lt1>
        <a:sysClr val="window" lastClr="FFFFFF"/>
      </a:lt1>
      <a:dk2>
        <a:srgbClr val="54575A"/>
      </a:dk2>
      <a:lt2>
        <a:srgbClr val="F2F2F2"/>
      </a:lt2>
      <a:accent1>
        <a:srgbClr val="D50057"/>
      </a:accent1>
      <a:accent2>
        <a:srgbClr val="5B315E"/>
      </a:accent2>
      <a:accent3>
        <a:srgbClr val="0099A8"/>
      </a:accent3>
      <a:accent4>
        <a:srgbClr val="FF5100"/>
      </a:accent4>
      <a:accent5>
        <a:srgbClr val="C2D500"/>
      </a:accent5>
      <a:accent6>
        <a:srgbClr val="F7BE00"/>
      </a:accent6>
      <a:hlink>
        <a:srgbClr val="D50057"/>
      </a:hlink>
      <a:folHlink>
        <a:srgbClr val="FF4C95"/>
      </a:folHlink>
    </a:clrScheme>
    <a:fontScheme name="Custom 2">
      <a:majorFont>
        <a:latin typeface="Segoe UI Light"/>
        <a:ea typeface=""/>
        <a:cs typeface=""/>
      </a:majorFont>
      <a:minorFont>
        <a:latin typeface="Segoe UI Semi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SC-CFP-PPT-2021.pptx" id="{6D648DEE-6277-4B25-97B0-65E24D95817C}" vid="{F853FB55-511C-469E-9DFD-7B48389635C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dd</Template>
  <TotalTime>1869</TotalTime>
  <Words>351</Words>
  <Application>Microsoft Office PowerPoint</Application>
  <PresentationFormat>Widescreen</PresentationFormat>
  <Paragraphs>51</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Segoe UI Light</vt:lpstr>
      <vt:lpstr>Segoe UI Semibold</vt:lpstr>
      <vt:lpstr>Segoe UI Semilight</vt:lpstr>
      <vt:lpstr>CFP-PSC 2019</vt:lpstr>
      <vt:lpstr> EOSD Summer Closing Event   Employment Opportunity for Students with Disabilities (EOSD)</vt:lpstr>
      <vt:lpstr>Land Acknowledgement</vt:lpstr>
      <vt:lpstr>Housekeeping Guidelines</vt:lpstr>
      <vt:lpstr>Topics and Guest Speakers</vt:lpstr>
      <vt:lpstr>Continuing Your Mentorship</vt:lpstr>
    </vt:vector>
  </TitlesOfParts>
  <Company>CFP-PSC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Camila Das Gupta</dc:creator>
  <cp:lastModifiedBy>Camila Das Gupta</cp:lastModifiedBy>
  <cp:revision>236</cp:revision>
  <dcterms:created xsi:type="dcterms:W3CDTF">2022-04-06T12:41:11Z</dcterms:created>
  <dcterms:modified xsi:type="dcterms:W3CDTF">2025-08-13T18:01:28Z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95ce0569-6254-4927-8a83-745c477111b5_Enabled">
    <vt:lpwstr>true</vt:lpwstr>
  </property>
  <property fmtid="{D5CDD505-2E9C-101B-9397-08002B2CF9AE}" pid="3" name="MSIP_Label_95ce0569-6254-4927-8a83-745c477111b5_SetDate">
    <vt:lpwstr>2025-07-29T16:52:51Z</vt:lpwstr>
  </property>
  <property fmtid="{D5CDD505-2E9C-101B-9397-08002B2CF9AE}" pid="4" name="MSIP_Label_95ce0569-6254-4927-8a83-745c477111b5_Method">
    <vt:lpwstr>Privileged</vt:lpwstr>
  </property>
  <property fmtid="{D5CDD505-2E9C-101B-9397-08002B2CF9AE}" pid="5" name="MSIP_Label_95ce0569-6254-4927-8a83-745c477111b5_Name">
    <vt:lpwstr>Unclassified Document</vt:lpwstr>
  </property>
  <property fmtid="{D5CDD505-2E9C-101B-9397-08002B2CF9AE}" pid="6" name="MSIP_Label_95ce0569-6254-4927-8a83-745c477111b5_SiteId">
    <vt:lpwstr>961b30aa-d439-4bc7-b674-9c4a389b0be3</vt:lpwstr>
  </property>
  <property fmtid="{D5CDD505-2E9C-101B-9397-08002B2CF9AE}" pid="7" name="MSIP_Label_95ce0569-6254-4927-8a83-745c477111b5_ActionId">
    <vt:lpwstr>0606fe9c-a12d-4856-b95a-9dd88e48ae8c</vt:lpwstr>
  </property>
  <property fmtid="{D5CDD505-2E9C-101B-9397-08002B2CF9AE}" pid="8" name="MSIP_Label_95ce0569-6254-4927-8a83-745c477111b5_ContentBits">
    <vt:lpwstr>1</vt:lpwstr>
  </property>
  <property fmtid="{D5CDD505-2E9C-101B-9397-08002B2CF9AE}" pid="9" name="MSIP_Label_95ce0569-6254-4927-8a83-745c477111b5_Tag">
    <vt:lpwstr>10, 0, 1, 1</vt:lpwstr>
  </property>
  <property fmtid="{D5CDD505-2E9C-101B-9397-08002B2CF9AE}" pid="10" name="ClassificationContentMarkingHeaderLocations">
    <vt:lpwstr>CFP-PSC 2019:9</vt:lpwstr>
  </property>
  <property fmtid="{D5CDD505-2E9C-101B-9397-08002B2CF9AE}" pid="11" name="ClassificationContentMarkingHeaderText">
    <vt:lpwstr>NON CLASSIFIÉ / UNCLASSIFIED</vt:lpwstr>
  </property>
</Properties>
</file>