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852" r:id="rId2"/>
    <p:sldId id="4859" r:id="rId3"/>
    <p:sldId id="4837" r:id="rId4"/>
    <p:sldId id="4853" r:id="rId5"/>
    <p:sldId id="919" r:id="rId6"/>
    <p:sldId id="772" r:id="rId7"/>
    <p:sldId id="921" r:id="rId8"/>
    <p:sldId id="922" r:id="rId9"/>
    <p:sldId id="923" r:id="rId10"/>
    <p:sldId id="780" r:id="rId11"/>
    <p:sldId id="449" r:id="rId12"/>
    <p:sldId id="925" r:id="rId13"/>
    <p:sldId id="4849" r:id="rId14"/>
    <p:sldId id="459" r:id="rId15"/>
    <p:sldId id="926" r:id="rId16"/>
    <p:sldId id="927" r:id="rId17"/>
    <p:sldId id="928" r:id="rId18"/>
    <p:sldId id="929" r:id="rId19"/>
    <p:sldId id="930" r:id="rId20"/>
    <p:sldId id="4856" r:id="rId21"/>
    <p:sldId id="4857"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ine Pare" initials="CP" lastIdx="93" clrIdx="6">
    <p:extLst>
      <p:ext uri="{19B8F6BF-5375-455C-9EA6-DF929625EA0E}">
        <p15:presenceInfo xmlns:p15="http://schemas.microsoft.com/office/powerpoint/2012/main" userId="S-1-5-21-1097746622-914383597-1481268402-287317" providerId="AD"/>
      </p:ext>
    </p:extLst>
  </p:cmAuthor>
  <p:cmAuthor id="1" name="Microsoft Office User" initials="MOU" lastIdx="4" clrIdx="0"/>
  <p:cmAuthor id="8" name="Isabelle Dupel" initials="ID" lastIdx="53" clrIdx="7">
    <p:extLst>
      <p:ext uri="{19B8F6BF-5375-455C-9EA6-DF929625EA0E}">
        <p15:presenceInfo xmlns:p15="http://schemas.microsoft.com/office/powerpoint/2012/main" userId="S-1-5-21-1097746622-914383597-1481268402-191382" providerId="AD"/>
      </p:ext>
    </p:extLst>
  </p:cmAuthor>
  <p:cmAuthor id="2" name="Jeremy N Gooden" initials="JNG" lastIdx="1" clrIdx="1"/>
  <p:cmAuthor id="9" name="Chantal Bemeur" initials="CB" lastIdx="19" clrIdx="8">
    <p:extLst>
      <p:ext uri="{19B8F6BF-5375-455C-9EA6-DF929625EA0E}">
        <p15:presenceInfo xmlns:p15="http://schemas.microsoft.com/office/powerpoint/2012/main" userId="S-1-5-21-1097746622-914383597-1481268402-182385" providerId="AD"/>
      </p:ext>
    </p:extLst>
  </p:cmAuthor>
  <p:cmAuthor id="3" name="Microsoft Office User" initials="Office [5]" lastIdx="1" clrIdx="2"/>
  <p:cmAuthor id="10" name="Irma Tabakovic" initials="IT" lastIdx="1" clrIdx="9">
    <p:extLst>
      <p:ext uri="{19B8F6BF-5375-455C-9EA6-DF929625EA0E}">
        <p15:presenceInfo xmlns:p15="http://schemas.microsoft.com/office/powerpoint/2012/main" userId="S-1-5-21-1097746622-914383597-1481268402-208649" providerId="AD"/>
      </p:ext>
    </p:extLst>
  </p:cmAuthor>
  <p:cmAuthor id="4" name="Microsoft Office User" initials="Office [3]" lastIdx="1" clrIdx="3"/>
  <p:cmAuthor id="11" name="Carine Pare" initials="CP [2]" lastIdx="2" clrIdx="10">
    <p:extLst>
      <p:ext uri="{19B8F6BF-5375-455C-9EA6-DF929625EA0E}">
        <p15:presenceInfo xmlns:p15="http://schemas.microsoft.com/office/powerpoint/2012/main" userId="S::Carine.Pare@tpsgc-pwgsc.gc.ca::71f88b2f-db4c-4269-9577-1025f7fc6543"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55C"/>
    <a:srgbClr val="DDEEF7"/>
    <a:srgbClr val="C0DFEF"/>
    <a:srgbClr val="E3F5EC"/>
    <a:srgbClr val="BFDB99"/>
    <a:srgbClr val="678E32"/>
    <a:srgbClr val="A8CE75"/>
    <a:srgbClr val="94D3C6"/>
    <a:srgbClr val="4CB6A0"/>
    <a:srgbClr val="1E8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3" autoAdjust="0"/>
    <p:restoredTop sz="87024" autoAdjust="0"/>
  </p:normalViewPr>
  <p:slideViewPr>
    <p:cSldViewPr snapToGrid="0" snapToObjects="1">
      <p:cViewPr varScale="1">
        <p:scale>
          <a:sx n="99" d="100"/>
          <a:sy n="99" d="100"/>
        </p:scale>
        <p:origin x="936" y="84"/>
      </p:cViewPr>
      <p:guideLst>
        <p:guide orient="horz" pos="2160"/>
        <p:guide pos="3840"/>
      </p:guideLst>
    </p:cSldViewPr>
  </p:slideViewPr>
  <p:notesTextViewPr>
    <p:cViewPr>
      <p:scale>
        <a:sx n="1" d="1"/>
        <a:sy n="1" d="1"/>
      </p:scale>
      <p:origin x="0" y="0"/>
    </p:cViewPr>
  </p:notesTextViewPr>
  <p:sorterViewPr>
    <p:cViewPr varScale="1">
      <p:scale>
        <a:sx n="1" d="1"/>
        <a:sy n="1" d="1"/>
      </p:scale>
      <p:origin x="0" y="-3264"/>
    </p:cViewPr>
  </p:sorterViewPr>
  <p:notesViewPr>
    <p:cSldViewPr snapToGrid="0" snapToObjects="1">
      <p:cViewPr varScale="1">
        <p:scale>
          <a:sx n="101" d="100"/>
          <a:sy n="101" d="100"/>
        </p:scale>
        <p:origin x="119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CA"/>
        </a:p>
      </dgm:t>
    </dgm:pt>
    <dgm:pt modelId="{68235846-6EB2-4F4A-8700-A7DE589D250F}">
      <dgm:prSet phldrT="[Text]" custT="1"/>
      <dgm:spPr>
        <a:solidFill>
          <a:srgbClr val="8CC29F"/>
        </a:solidFill>
      </dgm:spPr>
      <dgm:t>
        <a:bodyPr/>
        <a:lstStyle/>
        <a:p>
          <a:pPr algn="ctr"/>
          <a:endParaRPr lang="fr-CA" sz="3600" b="0" dirty="0"/>
        </a:p>
      </dgm:t>
    </dgm:pt>
    <dgm:pt modelId="{7A63CCBA-345A-421F-BD2B-2C6C592EB0C0}" type="parTrans" cxnId="{D47780EE-B017-448B-B553-17A052C03A1D}">
      <dgm:prSet/>
      <dgm:spPr/>
      <dgm:t>
        <a:bodyPr/>
        <a:lstStyle/>
        <a:p>
          <a:endParaRPr lang="en-CA" sz="3600" b="0"/>
        </a:p>
      </dgm:t>
    </dgm:pt>
    <dgm:pt modelId="{6CDB54A4-1B48-477F-AA70-49667E2BD17F}" type="sibTrans" cxnId="{D47780EE-B017-448B-B553-17A052C03A1D}">
      <dgm:prSet/>
      <dgm:spPr/>
      <dgm:t>
        <a:bodyPr/>
        <a:lstStyle/>
        <a:p>
          <a:endParaRPr lang="en-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en-CA" sz="3600" b="0"/>
        </a:p>
      </dgm:t>
    </dgm:pt>
    <dgm:pt modelId="{4848D417-6B2E-4023-BC84-7C5594BADB36}" type="sibTrans" cxnId="{85873604-3304-4FD6-8ADC-F92D6F27EB90}">
      <dgm:prSet/>
      <dgm:spPr/>
      <dgm:t>
        <a:bodyPr/>
        <a:lstStyle/>
        <a:p>
          <a:endParaRPr lang="en-CA" sz="3600" b="0"/>
        </a:p>
      </dgm:t>
    </dgm:pt>
    <dgm:pt modelId="{016868C2-44D6-4E64-B7EB-DB00284FC970}">
      <dgm:prSet phldrT="[Text]" custT="1"/>
      <dgm:spPr>
        <a:solidFill>
          <a:srgbClr val="8BA2AE"/>
        </a:solidFill>
      </dgm:spPr>
      <dgm:t>
        <a:bodyPr/>
        <a:lstStyle/>
        <a:p>
          <a:pPr algn="ctr"/>
          <a:endParaRPr lang="en-CA" sz="3600" b="0" dirty="0"/>
        </a:p>
      </dgm:t>
    </dgm:pt>
    <dgm:pt modelId="{816720B5-3F88-4FFA-9FCE-499476974C0E}" type="parTrans" cxnId="{E5F75800-20E0-4702-914A-00799C7A2107}">
      <dgm:prSet/>
      <dgm:spPr/>
      <dgm:t>
        <a:bodyPr/>
        <a:lstStyle/>
        <a:p>
          <a:endParaRPr lang="en-CA" sz="3600" b="0"/>
        </a:p>
      </dgm:t>
    </dgm:pt>
    <dgm:pt modelId="{F4ABC95B-A2D1-4378-921E-AED1167B0E34}" type="sibTrans" cxnId="{E5F75800-20E0-4702-914A-00799C7A2107}">
      <dgm:prSet/>
      <dgm:spPr/>
      <dgm:t>
        <a:bodyPr/>
        <a:lstStyle/>
        <a:p>
          <a:endParaRPr lang="en-CA" sz="3600" b="0"/>
        </a:p>
      </dgm:t>
    </dgm:pt>
    <dgm:pt modelId="{98480DC3-6FD8-4CD1-8031-B36E0AAD9B70}">
      <dgm:prSet phldrT="[Text]" custT="1"/>
      <dgm:spPr>
        <a:solidFill>
          <a:srgbClr val="F9D490"/>
        </a:solidFill>
      </dgm:spPr>
      <dgm:t>
        <a:bodyPr/>
        <a:lstStyle/>
        <a:p>
          <a:pPr algn="l"/>
          <a:endParaRPr lang="en-CA" sz="3200" b="0" dirty="0"/>
        </a:p>
      </dgm:t>
    </dgm:pt>
    <dgm:pt modelId="{5A1B14C4-BC59-43F4-BA98-2956E72B8AA4}" type="parTrans" cxnId="{C9BD30C4-B23C-4CCB-BEF8-6874CA01ABA8}">
      <dgm:prSet/>
      <dgm:spPr/>
      <dgm:t>
        <a:bodyPr/>
        <a:lstStyle/>
        <a:p>
          <a:endParaRPr lang="en-CA" sz="3600" b="0"/>
        </a:p>
      </dgm:t>
    </dgm:pt>
    <dgm:pt modelId="{A3945A1D-DD88-4D1E-8A9A-1CF6DEAE8257}" type="sibTrans" cxnId="{C9BD30C4-B23C-4CCB-BEF8-6874CA01ABA8}">
      <dgm:prSet/>
      <dgm:spPr/>
      <dgm:t>
        <a:bodyPr/>
        <a:lstStyle/>
        <a:p>
          <a:endParaRPr lang="en-CA" sz="3600" b="0"/>
        </a:p>
      </dgm:t>
    </dgm:pt>
    <dgm:pt modelId="{501F4FBE-8512-48A2-BBB8-A2E8428C8CD8}">
      <dgm:prSet phldrT="[Text]" custT="1"/>
      <dgm:spPr>
        <a:noFill/>
        <a:ln>
          <a:noFill/>
        </a:ln>
      </dgm:spPr>
      <dgm:t>
        <a:bodyPr/>
        <a:lstStyle/>
        <a:p>
          <a:endParaRPr lang="en-CA" sz="7200" b="0" dirty="0"/>
        </a:p>
      </dgm:t>
    </dgm:pt>
    <dgm:pt modelId="{309924D4-FE95-471C-B584-5BF46DEE61A9}" type="sibTrans" cxnId="{8941C909-8780-4AFB-8D41-3FA9DA5ECDD6}">
      <dgm:prSet/>
      <dgm:spPr/>
      <dgm:t>
        <a:bodyPr/>
        <a:lstStyle/>
        <a:p>
          <a:endParaRPr lang="en-CA" sz="3600" b="0"/>
        </a:p>
      </dgm:t>
    </dgm:pt>
    <dgm:pt modelId="{07049D11-A2F3-496F-B029-5309C63F899A}" type="parTrans" cxnId="{8941C909-8780-4AFB-8D41-3FA9DA5ECDD6}">
      <dgm:prSet/>
      <dgm:spPr/>
      <dgm:t>
        <a:bodyPr/>
        <a:lstStyle/>
        <a:p>
          <a:endParaRPr lang="en-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solidFill>
      <a:schemeClr val="bg1"/>
    </a:solidFill>
  </dgm:bg>
  <dgm:whole>
    <a:ln>
      <a:solidFill>
        <a:schemeClr val="lt1">
          <a:hueOff val="0"/>
          <a:satOff val="0"/>
          <a:lumOff val="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1062518" y="-1062518"/>
          <a:ext cx="1723530" cy="3848567"/>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rot="5400000">
        <a:off x="-1" y="1"/>
        <a:ext cx="3848567" cy="1292647"/>
      </dsp:txXfrm>
    </dsp:sp>
    <dsp:sp modelId="{65A2F67F-2CE6-4B64-85BD-94A7CF002550}">
      <dsp:nvSpPr>
        <dsp:cNvPr id="0" name=""/>
        <dsp:cNvSpPr/>
      </dsp:nvSpPr>
      <dsp:spPr>
        <a:xfrm>
          <a:off x="3848567" y="0"/>
          <a:ext cx="3848567" cy="1723530"/>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3848567" y="0"/>
        <a:ext cx="3848567" cy="1292647"/>
      </dsp:txXfrm>
    </dsp:sp>
    <dsp:sp modelId="{D40378FC-7D65-40FF-9D0A-00C9F6A0061F}">
      <dsp:nvSpPr>
        <dsp:cNvPr id="0" name=""/>
        <dsp:cNvSpPr/>
      </dsp:nvSpPr>
      <dsp:spPr>
        <a:xfrm rot="10800000">
          <a:off x="0" y="1723530"/>
          <a:ext cx="3848567" cy="1723530"/>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CA" sz="3600" b="0" kern="1200" dirty="0"/>
        </a:p>
      </dsp:txBody>
      <dsp:txXfrm rot="10800000">
        <a:off x="0" y="2154413"/>
        <a:ext cx="3848567" cy="1292647"/>
      </dsp:txXfrm>
    </dsp:sp>
    <dsp:sp modelId="{6558819A-64EB-4F73-986D-7CADFC781715}">
      <dsp:nvSpPr>
        <dsp:cNvPr id="0" name=""/>
        <dsp:cNvSpPr/>
      </dsp:nvSpPr>
      <dsp:spPr>
        <a:xfrm rot="5400000">
          <a:off x="4911085" y="661012"/>
          <a:ext cx="1723530" cy="3848567"/>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endParaRPr lang="en-CA" sz="3200" b="0" kern="1200" dirty="0"/>
        </a:p>
      </dsp:txBody>
      <dsp:txXfrm rot="-5400000">
        <a:off x="3848566" y="2154413"/>
        <a:ext cx="3848567" cy="1292647"/>
      </dsp:txXfrm>
    </dsp:sp>
    <dsp:sp modelId="{EF9B4D90-FFD0-41F3-A1D5-74369A9170D6}">
      <dsp:nvSpPr>
        <dsp:cNvPr id="0" name=""/>
        <dsp:cNvSpPr/>
      </dsp:nvSpPr>
      <dsp:spPr>
        <a:xfrm>
          <a:off x="3697479" y="1615956"/>
          <a:ext cx="302174" cy="21514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en-CA" sz="7200" b="0" kern="1200" dirty="0"/>
        </a:p>
      </dsp:txBody>
      <dsp:txXfrm>
        <a:off x="3707982" y="1626459"/>
        <a:ext cx="281168" cy="1941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4/1/2022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18080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317148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n-lt"/>
              </a:rPr>
              <a:t>Même dans les milieux de travail traditionnels et assignés, la plupart des espaces sont partagés, ce qui peut donner un faux sentiment de sécurité.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83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123518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41724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442676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123044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887668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226325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20</a:t>
            </a:fld>
            <a:endParaRPr lang="en-US" dirty="0"/>
          </a:p>
        </p:txBody>
      </p:sp>
    </p:spTree>
    <p:extLst>
      <p:ext uri="{BB962C8B-B14F-4D97-AF65-F5344CB8AC3E}">
        <p14:creationId xmlns:p14="http://schemas.microsoft.com/office/powerpoint/2010/main" val="36889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64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230210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3600" b="1" dirty="0"/>
              <a:t>L’AVENIR EST FLEXIBLE
Avantages
</a:t>
            </a:r>
            <a:r>
              <a:rPr lang="fr-FR" sz="3600" b="0" dirty="0"/>
              <a:t>Soutient ce que la grande majorité des employés veulent
Optimise l’utilisation de l’espace
Aligné sur les stratégies de futur du milieu de travail de nombreuses autres grandes organisations (reste compétitif pour attirer et retenir les talents)</a:t>
            </a:r>
            <a:r>
              <a:rPr lang="fr-FR" sz="3600" b="1" dirty="0"/>
              <a:t>
Risques
</a:t>
            </a:r>
            <a:r>
              <a:rPr lang="fr-FR" sz="3600" b="0" dirty="0"/>
              <a:t>Beaucoup de changements par rapport à la pandémie d’avant la pandémie
Les changements doivent être bien gérés pour assurer une transition et une adoption réussies</a:t>
            </a:r>
            <a:r>
              <a:rPr lang="fr-FR" sz="3600" b="1" dirty="0"/>
              <a:t>
</a:t>
            </a:r>
          </a:p>
          <a:p>
            <a:r>
              <a:rPr lang="fr-FR" sz="3600" b="1" dirty="0"/>
              <a:t>COMMENT ÇA A TOUJOURS ÉTÉ
Avantages
</a:t>
            </a:r>
            <a:r>
              <a:rPr lang="fr-FR" sz="3600" b="0" dirty="0"/>
              <a:t>Aucun changement à ce que c’était, familier, confortable</a:t>
            </a:r>
            <a:r>
              <a:rPr lang="fr-FR" sz="3600" b="1" dirty="0"/>
              <a:t>
Risques
</a:t>
            </a:r>
            <a:r>
              <a:rPr lang="fr-FR" sz="3600" b="0" dirty="0"/>
              <a:t>Les employés peuvent avoir l’impression de perdre les avantages qu’ils ont trouvés en travaillant à domicile pendant 2 ans
Rappeler les employés à temps plein sans justification de « pourquoi » après 2 ans de travail à distance peut amener certains à chercher un nouvel emploi
Être parmi les « derniers » à moderniser leur espace ET leur façon de travailler (difficile d’attirer et de retenir les talents)</a:t>
            </a:r>
            <a:r>
              <a:rPr lang="fr-FR" sz="3600" b="1" dirty="0"/>
              <a:t>
</a:t>
            </a:r>
          </a:p>
          <a:p>
            <a:r>
              <a:rPr lang="fr-FR" sz="3600" b="1" dirty="0"/>
              <a:t>OPPORTUNITÉ – HYBRIDE DANS L’ESPACE TRADITIONNEL
Avantages
</a:t>
            </a:r>
            <a:r>
              <a:rPr lang="fr-FR" sz="3600" b="0" dirty="0"/>
              <a:t>Peut adopter des méthodes de travail modernes (non assignées, etc.)
Possibilité de s’habituer à de nouvelles façons de travailler 
Sera prêt lorsque le lieu de travail physique sera modernisé</a:t>
            </a:r>
            <a:r>
              <a:rPr lang="fr-FR" sz="3600" b="1" dirty="0"/>
              <a:t>
Risques
</a:t>
            </a:r>
            <a:r>
              <a:rPr lang="fr-FR" sz="3600" b="0" dirty="0"/>
              <a:t>L’expérience en milieu de travail peut être inférieure à celle des organisations dotées d’un espace moderne</a:t>
            </a:r>
          </a:p>
          <a:p>
            <a:r>
              <a:rPr lang="fr-FR" sz="3600" b="1" dirty="0"/>
              <a:t>
OPPORTUNITÉ - ESPACE MODERNE SANS FLEXIBILITÉ
Avantages
</a:t>
            </a:r>
            <a:r>
              <a:rPr lang="fr-FR" sz="3600" b="0" dirty="0"/>
              <a:t>Possibilité d’adopter de nouveaux comportements dans un milieu de travail approprié, modernisé et favorable
Peut progressivement comprendre les avantages supplémentaires d’un lieu de travail moderne pour la flexibilité d’utilisation (encore plus avec le travail hybride)</a:t>
            </a:r>
            <a:r>
              <a:rPr lang="fr-FR" sz="3600" b="1" dirty="0"/>
              <a:t>
Risques
</a:t>
            </a:r>
            <a:r>
              <a:rPr lang="fr-FR" sz="3600" b="0" dirty="0"/>
              <a:t>Les employés peuvent avoir l’impression de perdre les avantages qu’ils ont trouvés en travaillant à domicile pendant 2 ans
Rappeler les employés à temps plein sans justification de « pourquoi » après 2 ans de travail à distance peut amener certains à chercher un nouvel emploi
Être parmi les « derniers » à moderniser leur façon de travailler (difficile d’attirer et de retenir les talents)</a:t>
            </a:r>
            <a:r>
              <a:rPr lang="fr-FR" sz="3600" b="1" dirty="0"/>
              <a:t>
</a:t>
            </a:r>
            <a:endParaRPr lang="fr-CA" sz="3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0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Les prochaines diapositives, nous nous concentrerons sur la création d’une expérience positive pour les employés, quelle que soit la stratégie de retour en milieu de travail choisie par votre organisation. Ici, vous pouvez voir que l’intégration de l’espace, de la technologie et de la culture est la clé d’une expérience positive pour les employés. Et il est également important de communiquer le POURQUOI et le COMMENT de votre stratégie de retour en milieu de travail. 
</a:t>
            </a:r>
            <a:endParaRPr lang="en-CA" noProof="0"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12181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5"/>
                </a:solidFill>
              </a:rPr>
              <a:t>Une approche centrée sur l’employé est une approche qui :
</a:t>
            </a:r>
            <a:endParaRPr lang="en-CA" sz="120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Accorde la priorité au bien-être mental et physique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Adopte une approche Agile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Met l'accent sur le changement des mentalités et des comportements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Assure l'accès aux outils et à la formation adéquats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Offre une certaine souplesse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lumMod val="75000"/>
                    <a:lumOff val="25000"/>
                  </a:schemeClr>
                </a:solidFill>
                <a:cs typeface="Arial" panose="020B0604020202020204" pitchFamily="34" charset="0"/>
              </a:rPr>
              <a:t>Accorde la priorité à la sécurité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75000"/>
                  <a:lumOff val="25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accent2"/>
                </a:solidFill>
              </a:rPr>
              <a:t>Le Centre d’expertise national en gestion de la changement en milieu de travail a créé une trousse d’outils de gestion du changement pour planifier le Retour en milieu de travail avec plus d’informations sur ce sujet spécifique.
</a:t>
            </a:r>
            <a:endParaRPr lang="en-CA" sz="1200" b="1" dirty="0">
              <a:solidFill>
                <a:schemeClr val="tx1">
                  <a:lumMod val="75000"/>
                  <a:lumOff val="25000"/>
                </a:schemeClr>
              </a:solidFill>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98476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existe un modèle pour les considérations relatives à l’expérience des employés que nous aimons vraiment et qui a été développé par BGIS Tenant Facilities Management Services. Ils proposent l’approche Tenez compte, Consultez, Communiquez.</a:t>
            </a:r>
          </a:p>
          <a:p>
            <a:r>
              <a:rPr lang="fr-FR" dirty="0"/>
              <a:t>
Dans ‘Tenez compte’, il est important de considérer ce qui a changé, ce dont les employés ont besoin pour réussir et comment les employés réagiront à ces changements. L’utilisation de </a:t>
            </a:r>
            <a:r>
              <a:rPr lang="fr-FR" dirty="0" err="1"/>
              <a:t>personas</a:t>
            </a:r>
            <a:r>
              <a:rPr lang="fr-FR" dirty="0"/>
              <a:t> comme celles développées par BGIS peuvent être un début afin d’imaginer les perspectives uniques de chaque employé.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82453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‘consultez’, il est important de sonder les employés pour comprendre leurs besoins, à la fois à un niveau général pour identifier les tendances et au niveau individuel pour trouver des solutions à des circonstances uniques ou spéciales. Les besoins et les préférences des employés changent au fil du temps. Assurez-vous d’avoir des données pertinentes pour votre prise de décision. Maintenez l’engagement des employés et posez des questions même une fois que vous avez rouvert vos bureaux.
Vous trouverez des idées sur la consultation et la mobilisation dans le Livret numérique de la gestion du changement de SPAC.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88305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Enfin, pour ‘Communiquez’, il est important d’avoir des communications claires, transparentes et fréquentes sur le retour en milieu de travail. Si votre organisation n’a pas encore communiqué à ce sujet, cela devrait commencer dès que possible! Pour aider les organisations avec cela, nous finalisons un nouvel outil qui contiendra des informations importantes que vous devriez avoir qui sont nécessaires pour communiquer sur le retour en milieu de travail, des conseils utiles et des exemples de communications aux employés sur le retour en milieu de travail qui peuvent être utilisés comme source d’inspiration. Nous nous attendons à ce que cet outil soit prêt dans la semaine prochaine et nous le partagerons avec la communauté dès qu’il le sera. 
</a:t>
            </a:r>
            <a:endParaRPr lang="en-CA" noProof="0"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87489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kern="1200" noProof="0" dirty="0">
                <a:solidFill>
                  <a:schemeClr val="tx1"/>
                </a:solidFill>
                <a:effectLst/>
                <a:latin typeface="+mn-lt"/>
                <a:ea typeface="+mn-ea"/>
                <a:cs typeface="+mn-cs"/>
              </a:rPr>
              <a:t>Le dernier outil que je veux mentionner rapidement est le modèle ADKAR de PROSCI. Vous n’avez pas besoin d’être un expert en gestion du changement pour l’utiliser. Il est facile d’utiliser le modèle ADKAR pour voir si votre stratégie de retour en milieu de travail a pris en compte tous les éléments requis pour une expérience employé positive. En fin de compte, vous voulez que vos employés comprennent pourquoi le changement est nécessaire, décident de participer au changement, sachent comment changer, deviennent capables de changer et continuent avec la nouvelle façon de travailler.
Il y a des diapositives dans l’annexe où nous examinons chacun de ces éléments plus en détail.
</a:t>
            </a:r>
            <a:endParaRPr lang="en-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681705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AA355639-237A-43CE-A362-EAB3AF430A84}" type="slidenum">
              <a:rPr lang="en-US" altLang="en-US"/>
              <a:pPr>
                <a:defRPr/>
              </a:pPr>
              <a:t>‹#›</a:t>
            </a:fld>
            <a:endParaRPr lang="en-US" altLang="en-US"/>
          </a:p>
        </p:txBody>
      </p:sp>
    </p:spTree>
    <p:extLst>
      <p:ext uri="{BB962C8B-B14F-4D97-AF65-F5344CB8AC3E}">
        <p14:creationId xmlns:p14="http://schemas.microsoft.com/office/powerpoint/2010/main" val="197893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8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98886"/>
      </p:ext>
    </p:extLst>
  </p:cSld>
  <p:clrMapOvr>
    <a:masterClrMapping/>
  </p:clrMapOvr>
  <p:transition>
    <p:fade/>
  </p:transition>
  <p:extLst>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10" name="Picture 4" descr="GCworkplace-FullColour-FR-grey.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pic>
        <p:nvPicPr>
          <p:cNvPr id="11" name="Picture 9" descr="goc_fip_2c_f.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80" r:id="rId24"/>
    <p:sldLayoutId id="2147483681" r:id="rId25"/>
    <p:sldLayoutId id="2147483682" r:id="rId26"/>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Layout" Target="../slideLayouts/slideLayout1.xml"/><Relationship Id="rId7" Type="http://schemas.openxmlformats.org/officeDocument/2006/relationships/image" Target="../media/image1.emf"/><Relationship Id="rId12" Type="http://schemas.microsoft.com/office/2007/relationships/hdphoto" Target="../media/hdphoto1.wdp"/><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7.png"/><Relationship Id="rId5" Type="http://schemas.openxmlformats.org/officeDocument/2006/relationships/image" Target="../media/image5.jpeg"/><Relationship Id="rId10"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Chantal.bemeur@tpsgc-pwsgc.gc.ca" TargetMode="External"/><Relationship Id="rId4" Type="http://schemas.openxmlformats.org/officeDocument/2006/relationships/hyperlink" Target="mailto:Veronique.boton@tpsgc-pwsgc.gc.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cpedia.gc.ca/wiki/Livret_num%C3%A9rique_de_la_gestion_du_changement"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5" Type="http://schemas.microsoft.com/office/2007/relationships/hdphoto" Target="../media/hdphoto3.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5" Type="http://schemas.microsoft.com/office/2007/relationships/hdphoto" Target="../media/hdphoto3.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8.xml"/><Relationship Id="rId5" Type="http://schemas.microsoft.com/office/2007/relationships/hdphoto" Target="../media/hdphoto3.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gcpedia.gc.ca/gcwiki/images/d/d5/Property_Management_Practices_for_Coronavirus_Disease_(COVID-19)_-_French_-_March_2020.pdf" TargetMode="External"/><Relationship Id="rId3" Type="http://schemas.openxmlformats.org/officeDocument/2006/relationships/hyperlink" Target="https://www.gcpedia.gc.ca/wiki/Livret_num%C3%A9rique_de_la_gestion_du_changement" TargetMode="External"/><Relationship Id="rId7" Type="http://schemas.openxmlformats.org/officeDocument/2006/relationships/hyperlink" Target="https://gcconnex.gc.ca/file/download/66604667"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iki.gccollab.ca/images/f/f3/RTW_PM-CM_Integrated_plan_-_Change_inventory_and_impact_assessment_FR.xlsx" TargetMode="External"/><Relationship Id="rId5" Type="http://schemas.openxmlformats.org/officeDocument/2006/relationships/hyperlink" Target="https://wiki.gccollab.ca/images/3/33/RTW_change_management_toolkit_FR.pptx" TargetMode="External"/><Relationship Id="rId10" Type="http://schemas.openxmlformats.org/officeDocument/2006/relationships/hyperlink" Target="https://www.csps-efpc.gc.ca/tools/jobaids/orientation-package-fra.aspx" TargetMode="External"/><Relationship Id="rId4" Type="http://schemas.openxmlformats.org/officeDocument/2006/relationships/hyperlink" Target="https://wiki.gccollab.ca/images/a/a8/Return_to_the_workplace_change_management_toolkit_FR.zip" TargetMode="External"/><Relationship Id="rId9" Type="http://schemas.openxmlformats.org/officeDocument/2006/relationships/hyperlink" Target="https://www.canada.ca/en/government/publicservice/covid-19.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cconnex.gc.ca/file/view/67384478/fr-sadapter-au-changement-fiche-sommaire-9-juin-2020?language=en" TargetMode="External"/><Relationship Id="rId7" Type="http://schemas.openxmlformats.org/officeDocument/2006/relationships/hyperlink" Target="https://wiki.gccollab.ca/images/f/fd/COVID-19_GCworkplace_Design_EN.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wiki.gccollab.ca/images/7/76/COVID-19_GCworkplace_Design_FR.pdf" TargetMode="External"/><Relationship Id="rId5" Type="http://schemas.openxmlformats.org/officeDocument/2006/relationships/hyperlink" Target="https://gcconnex.gc.ca/file/view/89130421/retour-en-milieu-de-travail-guide-dexperience-employe-par-bgis-fr?language=en" TargetMode="External"/><Relationship Id="rId4" Type="http://schemas.openxmlformats.org/officeDocument/2006/relationships/hyperlink" Target="https://gcconnex.gc.ca/file/download/8912946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xml"/><Relationship Id="rId7"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3.png"/><Relationship Id="rId5" Type="http://schemas.openxmlformats.org/officeDocument/2006/relationships/tags" Target="../tags/tag13.xml"/><Relationship Id="rId10" Type="http://schemas.openxmlformats.org/officeDocument/2006/relationships/hyperlink" Target="https://wiki.gccollab.ca/images/a/a8/Return_to_the_workplace_change_management_toolkit_FR.zip" TargetMode="External"/><Relationship Id="rId4" Type="http://schemas.openxmlformats.org/officeDocument/2006/relationships/tags" Target="../tags/tag1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iki.gccollab.ca/images/f/f3/RTW_PM-CM_Integrated_plan_-_Change_inventory_and_impact_assessment_FR.xlsx" TargetMode="External"/><Relationship Id="rId7" Type="http://schemas.openxmlformats.org/officeDocument/2006/relationships/hyperlink" Target="https://gcconnex.gc.ca/file/download/89130421"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gcconnex.gc.ca/file/download/67384478"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gcpedia.gc.ca/wiki/Livret_num%C3%A9rique_de_la_gestion_du_changement"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E53F23-8885-4251-89E1-7BEB2733A5A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0" y="-9731"/>
            <a:ext cx="12192001" cy="614475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4" name="think-cell Slide" r:id="rId6" imgW="473" imgH="473" progId="TCLayout.ActiveDocument.1">
                  <p:embed/>
                </p:oleObj>
              </mc:Choice>
              <mc:Fallback>
                <p:oleObj name="think-cell Slide" r:id="rId6"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4" y="0"/>
            <a:ext cx="12192004" cy="6867848"/>
          </a:xfrm>
          <a:prstGeom prst="rect">
            <a:avLst/>
          </a:prstGeom>
          <a:gradFill flip="none" rotWithShape="1">
            <a:gsLst>
              <a:gs pos="1000">
                <a:schemeClr val="tx1">
                  <a:alpha val="94000"/>
                </a:schemeClr>
              </a:gs>
              <a:gs pos="14000">
                <a:srgbClr val="101010">
                  <a:alpha val="60000"/>
                </a:srgbClr>
              </a:gs>
              <a:gs pos="29000">
                <a:schemeClr val="tx1">
                  <a:lumMod val="85000"/>
                  <a:lumOff val="15000"/>
                  <a:alpha val="50000"/>
                </a:schemeClr>
              </a:gs>
              <a:gs pos="100000">
                <a:schemeClr val="tx1">
                  <a:lumMod val="75000"/>
                  <a:lumOff val="25000"/>
                  <a:alpha val="0"/>
                </a:schemeClr>
              </a:gs>
              <a:gs pos="71000">
                <a:schemeClr val="tx1">
                  <a:lumMod val="75000"/>
                  <a:lumOff val="25000"/>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547258"/>
            <a:ext cx="5584117" cy="2470980"/>
          </a:xfrm>
        </p:spPr>
        <p:txBody>
          <a:bodyPr anchor="t">
            <a:noAutofit/>
          </a:bodyPr>
          <a:lstStyle/>
          <a:p>
            <a:r>
              <a:rPr lang="en-US" sz="2800" dirty="0">
                <a:solidFill>
                  <a:schemeClr val="bg1"/>
                </a:solidFill>
                <a:effectLst>
                  <a:outerShdw blurRad="114300" dist="63500" algn="ctr" rotWithShape="0">
                    <a:prstClr val="black">
                      <a:alpha val="61000"/>
                    </a:prstClr>
                  </a:outerShdw>
                </a:effectLst>
              </a:rPr>
              <a:t>L’EXPÉRIENCE EMPLOYÉ DU </a:t>
            </a:r>
            <a:r>
              <a:rPr lang="en-US" sz="4400" dirty="0">
                <a:solidFill>
                  <a:schemeClr val="bg1"/>
                </a:solidFill>
                <a:effectLst>
                  <a:outerShdw blurRad="114300" dist="63500" algn="ctr" rotWithShape="0">
                    <a:prstClr val="black">
                      <a:alpha val="61000"/>
                    </a:prstClr>
                  </a:outerShdw>
                </a:effectLst>
              </a:rPr>
              <a:t>RETOUR </a:t>
            </a:r>
            <a:r>
              <a:rPr lang="en-US" sz="2800" dirty="0">
                <a:solidFill>
                  <a:schemeClr val="bg1"/>
                </a:solidFill>
                <a:effectLst>
                  <a:outerShdw blurRad="114300" dist="63500" algn="ctr" rotWithShape="0">
                    <a:prstClr val="black">
                      <a:alpha val="61000"/>
                    </a:prstClr>
                  </a:outerShdw>
                </a:effectLst>
              </a:rPr>
              <a:t>EN</a:t>
            </a:r>
            <a:r>
              <a:rPr lang="en-US" sz="4400" dirty="0">
                <a:solidFill>
                  <a:schemeClr val="bg1"/>
                </a:solidFill>
                <a:effectLst>
                  <a:outerShdw blurRad="114300" dist="63500" algn="ctr" rotWithShape="0">
                    <a:prstClr val="black">
                      <a:alpha val="61000"/>
                    </a:prstClr>
                  </a:outerShdw>
                </a:effectLst>
              </a:rPr>
              <a:t> MILIEU DE TRAVAIL</a:t>
            </a:r>
            <a:br>
              <a:rPr lang="en-US" sz="4400" dirty="0">
                <a:solidFill>
                  <a:schemeClr val="bg1"/>
                </a:solidFill>
                <a:effectLst>
                  <a:outerShdw blurRad="114300" dist="63500" algn="ctr" rotWithShape="0">
                    <a:prstClr val="black">
                      <a:alpha val="61000"/>
                    </a:prstClr>
                  </a:outerShdw>
                </a:effectLst>
              </a:rPr>
            </a:br>
            <a:br>
              <a:rPr lang="en-US" sz="4400" dirty="0">
                <a:solidFill>
                  <a:schemeClr val="bg1"/>
                </a:solidFill>
                <a:effectLst>
                  <a:outerShdw blurRad="114300" dist="63500" algn="ctr" rotWithShape="0">
                    <a:prstClr val="black">
                      <a:alpha val="61000"/>
                    </a:prstClr>
                  </a:outerShdw>
                </a:effectLst>
              </a:rPr>
            </a:br>
            <a:endParaRPr lang="en-US" sz="2800" b="0" dirty="0">
              <a:effectLst>
                <a:outerShdw blurRad="114300" dist="63500" algn="ctr" rotWithShape="0">
                  <a:prstClr val="black">
                    <a:alpha val="61000"/>
                  </a:prstClr>
                </a:outerShdw>
              </a:effectLst>
            </a:endParaRPr>
          </a:p>
        </p:txBody>
      </p:sp>
      <p:sp>
        <p:nvSpPr>
          <p:cNvPr id="3" name="Subtitle 2"/>
          <p:cNvSpPr>
            <a:spLocks noGrp="1"/>
          </p:cNvSpPr>
          <p:nvPr>
            <p:ph type="subTitle" idx="1"/>
          </p:nvPr>
        </p:nvSpPr>
        <p:spPr>
          <a:xfrm>
            <a:off x="545306" y="4714163"/>
            <a:ext cx="4017069" cy="678352"/>
          </a:xfrm>
        </p:spPr>
        <p:txBody>
          <a:bodyPr>
            <a:normAutofit lnSpcReduction="10000"/>
          </a:bodyPr>
          <a:lstStyle/>
          <a:p>
            <a:r>
              <a:rPr lang="fr-CA" sz="2000" dirty="0">
                <a:solidFill>
                  <a:schemeClr val="accent2"/>
                </a:solidFill>
                <a:effectLst>
                  <a:outerShdw blurRad="63500" sx="102000" sy="102000" algn="ctr" rotWithShape="0">
                    <a:prstClr val="black">
                      <a:alpha val="40000"/>
                    </a:prstClr>
                  </a:outerShdw>
                </a:effectLst>
              </a:rPr>
              <a:t>Gestion des locaux et solutions en milieu de travail</a:t>
            </a:r>
          </a:p>
        </p:txBody>
      </p:sp>
      <p:sp>
        <p:nvSpPr>
          <p:cNvPr id="5" name="Text Placeholder 4"/>
          <p:cNvSpPr>
            <a:spLocks noGrp="1"/>
          </p:cNvSpPr>
          <p:nvPr>
            <p:ph type="body" sz="quarter" idx="13"/>
          </p:nvPr>
        </p:nvSpPr>
        <p:spPr>
          <a:xfrm>
            <a:off x="563399" y="5492537"/>
            <a:ext cx="3494087" cy="526957"/>
          </a:xfrm>
        </p:spPr>
        <p:txBody>
          <a:bodyPr/>
          <a:lstStyle/>
          <a:p>
            <a:r>
              <a:rPr lang="en-US" sz="1400" dirty="0">
                <a:solidFill>
                  <a:schemeClr val="bg1"/>
                </a:solidFill>
              </a:rPr>
              <a:t>Mars 2022</a:t>
            </a: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5" name="Picture 14">
            <a:extLst>
              <a:ext uri="{FF2B5EF4-FFF2-40B4-BE49-F238E27FC236}">
                <a16:creationId xmlns:a16="http://schemas.microsoft.com/office/drawing/2014/main" id="{D8616634-CEDE-4982-965B-93B8E454A042}"/>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val="0"/>
              </a:ext>
            </a:extLst>
          </a:blip>
          <a:stretch>
            <a:fillRect/>
          </a:stretch>
        </p:blipFill>
        <p:spPr>
          <a:xfrm>
            <a:off x="563399" y="347642"/>
            <a:ext cx="2689940" cy="525150"/>
          </a:xfrm>
          <a:prstGeom prst="rect">
            <a:avLst/>
          </a:prstGeom>
        </p:spPr>
      </p:pic>
    </p:spTree>
    <p:extLst>
      <p:ext uri="{BB962C8B-B14F-4D97-AF65-F5344CB8AC3E}">
        <p14:creationId xmlns:p14="http://schemas.microsoft.com/office/powerpoint/2010/main" val="164184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759" y="550861"/>
            <a:ext cx="11497711" cy="835027"/>
          </a:xfrm>
        </p:spPr>
        <p:txBody>
          <a:bodyPr vert="horz" lIns="91440" tIns="45720" rIns="91440" bIns="45720" rtlCol="0" anchor="ctr">
            <a:normAutofit fontScale="90000"/>
          </a:bodyPr>
          <a:lstStyle/>
          <a:p>
            <a:r>
              <a:rPr lang="fr-FR" dirty="0">
                <a:solidFill>
                  <a:srgbClr val="000000"/>
                </a:solidFill>
              </a:rPr>
              <a:t>Utilisez le modèle ADKAR pour vous assurer que les employés sont prêts</a:t>
            </a:r>
            <a:endParaRPr lang="en-US" dirty="0">
              <a:solidFill>
                <a:srgbClr val="000000"/>
              </a:solidFill>
            </a:endParaRPr>
          </a:p>
        </p:txBody>
      </p:sp>
      <p:sp>
        <p:nvSpPr>
          <p:cNvPr id="57" name="Freeform 35">
            <a:extLst>
              <a:ext uri="{FF2B5EF4-FFF2-40B4-BE49-F238E27FC236}">
                <a16:creationId xmlns:a16="http://schemas.microsoft.com/office/drawing/2014/main" id="{7A4EAEA2-34E8-4802-9FE2-A5D19940D5DD}"/>
              </a:ext>
            </a:extLst>
          </p:cNvPr>
          <p:cNvSpPr/>
          <p:nvPr/>
        </p:nvSpPr>
        <p:spPr bwMode="auto">
          <a:xfrm>
            <a:off x="845443" y="3780118"/>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b="1" dirty="0">
                <a:solidFill>
                  <a:schemeClr val="bg1"/>
                </a:solidFill>
                <a:ea typeface="Arial Unicode MS" panose="020B0604020202020204" pitchFamily="34" charset="-128"/>
                <a:cs typeface="Arial Unicode MS" panose="020B0604020202020204" pitchFamily="34" charset="-128"/>
              </a:rPr>
              <a:t>Sensibilisation</a:t>
            </a:r>
          </a:p>
          <a:p>
            <a:pPr algn="ctr" defTabSz="1333500">
              <a:lnSpc>
                <a:spcPct val="90000"/>
              </a:lnSpc>
              <a:spcAft>
                <a:spcPct val="35000"/>
              </a:spcAft>
              <a:defRPr/>
            </a:pPr>
            <a:r>
              <a:rPr lang="en-CA" sz="1400" b="1" dirty="0">
                <a:solidFill>
                  <a:schemeClr val="bg1"/>
                </a:solidFill>
                <a:ea typeface="Arial Unicode MS" panose="020B0604020202020204" pitchFamily="34" charset="-128"/>
                <a:cs typeface="Arial Unicode MS" panose="020B0604020202020204" pitchFamily="34" charset="-128"/>
              </a:rPr>
              <a:t>(</a:t>
            </a:r>
            <a:r>
              <a:rPr lang="en-CA" sz="1400" b="1" i="1" dirty="0">
                <a:solidFill>
                  <a:schemeClr val="bg1"/>
                </a:solidFill>
                <a:ea typeface="Arial Unicode MS" panose="020B0604020202020204" pitchFamily="34" charset="-128"/>
                <a:cs typeface="Arial Unicode MS" panose="020B0604020202020204" pitchFamily="34" charset="-128"/>
              </a:rPr>
              <a:t>Awareness</a:t>
            </a:r>
            <a:r>
              <a:rPr lang="en-CA" sz="1400" b="1" dirty="0">
                <a:solidFill>
                  <a:schemeClr val="bg1"/>
                </a:solidFill>
                <a:ea typeface="Arial Unicode MS" panose="020B0604020202020204" pitchFamily="34" charset="-128"/>
                <a:cs typeface="Arial Unicode MS" panose="020B0604020202020204" pitchFamily="34" charset="-128"/>
              </a:rPr>
              <a:t>)</a:t>
            </a:r>
          </a:p>
        </p:txBody>
      </p:sp>
      <p:grpSp>
        <p:nvGrpSpPr>
          <p:cNvPr id="2" name="Group 1" descr="Speech bubble: I understand why…">
            <a:extLst>
              <a:ext uri="{FF2B5EF4-FFF2-40B4-BE49-F238E27FC236}">
                <a16:creationId xmlns:a16="http://schemas.microsoft.com/office/drawing/2014/main" id="{7A1D3F86-0117-4377-8A6E-3EAADE52BAB1}"/>
              </a:ext>
            </a:extLst>
          </p:cNvPr>
          <p:cNvGrpSpPr/>
          <p:nvPr/>
        </p:nvGrpSpPr>
        <p:grpSpPr>
          <a:xfrm>
            <a:off x="797319" y="2122270"/>
            <a:ext cx="2015314" cy="1741580"/>
            <a:chOff x="797319" y="2765926"/>
            <a:chExt cx="2015314" cy="1097924"/>
          </a:xfrm>
        </p:grpSpPr>
        <p:grpSp>
          <p:nvGrpSpPr>
            <p:cNvPr id="53" name="Group 52" descr="Speech bubble: I understand why…">
              <a:extLst>
                <a:ext uri="{FF2B5EF4-FFF2-40B4-BE49-F238E27FC236}">
                  <a16:creationId xmlns:a16="http://schemas.microsoft.com/office/drawing/2014/main" id="{BEA3DD18-F935-4990-AC6C-47D97F57DE4D}"/>
                </a:ext>
              </a:extLst>
            </p:cNvPr>
            <p:cNvGrpSpPr/>
            <p:nvPr/>
          </p:nvGrpSpPr>
          <p:grpSpPr>
            <a:xfrm>
              <a:off x="797319" y="2765926"/>
              <a:ext cx="2015314" cy="644820"/>
              <a:chOff x="797319" y="3670723"/>
              <a:chExt cx="2015314" cy="515308"/>
            </a:xfrm>
          </p:grpSpPr>
          <p:sp>
            <p:nvSpPr>
              <p:cNvPr id="54" name="Rectangle 53">
                <a:extLst>
                  <a:ext uri="{FF2B5EF4-FFF2-40B4-BE49-F238E27FC236}">
                    <a16:creationId xmlns:a16="http://schemas.microsoft.com/office/drawing/2014/main" id="{EFA5807F-E6E9-4BA3-AF24-C0A52084E941}"/>
                  </a:ext>
                  <a:ext uri="{C183D7F6-B498-43B3-948B-1728B52AA6E4}">
                    <adec:decorative xmlns:adec="http://schemas.microsoft.com/office/drawing/2017/decorative" val="1"/>
                  </a:ext>
                </a:extLst>
              </p:cNvPr>
              <p:cNvSpPr/>
              <p:nvPr/>
            </p:nvSpPr>
            <p:spPr>
              <a:xfrm>
                <a:off x="847727" y="3734444"/>
                <a:ext cx="1889002" cy="45158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a:extLst>
                  <a:ext uri="{FF2B5EF4-FFF2-40B4-BE49-F238E27FC236}">
                    <a16:creationId xmlns:a16="http://schemas.microsoft.com/office/drawing/2014/main" id="{B3FC24DA-2BA9-4BD6-9493-35BA89E6830E}"/>
                  </a:ext>
                </a:extLst>
              </p:cNvPr>
              <p:cNvSpPr/>
              <p:nvPr/>
            </p:nvSpPr>
            <p:spPr>
              <a:xfrm>
                <a:off x="797319" y="3670723"/>
                <a:ext cx="2015314" cy="369332"/>
              </a:xfrm>
              <a:prstGeom prst="rect">
                <a:avLst/>
              </a:prstGeom>
            </p:spPr>
            <p:txBody>
              <a:bodyPr wrap="square">
                <a:spAutoFit/>
              </a:bodyPr>
              <a:lstStyle/>
              <a:p>
                <a:endParaRPr lang="en-CA" b="1" dirty="0"/>
              </a:p>
            </p:txBody>
          </p:sp>
        </p:grpSp>
        <p:sp>
          <p:nvSpPr>
            <p:cNvPr id="38" name="TextBox 37">
              <a:extLst>
                <a:ext uri="{FF2B5EF4-FFF2-40B4-BE49-F238E27FC236}">
                  <a16:creationId xmlns:a16="http://schemas.microsoft.com/office/drawing/2014/main" id="{37111F1A-7957-49C2-9864-3824CCD37CD0}"/>
                </a:ext>
              </a:extLst>
            </p:cNvPr>
            <p:cNvSpPr txBox="1"/>
            <p:nvPr/>
          </p:nvSpPr>
          <p:spPr>
            <a:xfrm>
              <a:off x="808172" y="2940520"/>
              <a:ext cx="2004461" cy="923330"/>
            </a:xfrm>
            <a:prstGeom prst="rect">
              <a:avLst/>
            </a:prstGeom>
            <a:noFill/>
          </p:spPr>
          <p:txBody>
            <a:bodyPr wrap="square">
              <a:spAutoFit/>
            </a:bodyPr>
            <a:lstStyle/>
            <a:p>
              <a:r>
                <a:rPr lang="en-CA" b="1" i="1">
                  <a:solidFill>
                    <a:srgbClr val="252525"/>
                  </a:solidFill>
                </a:rPr>
                <a:t>Je comprends pourquoi...
</a:t>
              </a:r>
              <a:endParaRPr lang="en-CA" sz="1800" b="1" dirty="0"/>
            </a:p>
          </p:txBody>
        </p:sp>
        <p:pic>
          <p:nvPicPr>
            <p:cNvPr id="39" name="Picture 10" descr="Suesan icon and speech bubble">
              <a:extLst>
                <a:ext uri="{FF2B5EF4-FFF2-40B4-BE49-F238E27FC236}">
                  <a16:creationId xmlns:a16="http://schemas.microsoft.com/office/drawing/2014/main" id="{3D6E2A76-6673-47CB-A302-175338DCA58E}"/>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flipH="1">
              <a:off x="857047" y="3360077"/>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Freeform 38">
            <a:extLst>
              <a:ext uri="{FF2B5EF4-FFF2-40B4-BE49-F238E27FC236}">
                <a16:creationId xmlns:a16="http://schemas.microsoft.com/office/drawing/2014/main" id="{4C73F23F-D4D5-4133-A11B-994E1C4618E7}"/>
              </a:ext>
            </a:extLst>
          </p:cNvPr>
          <p:cNvSpPr/>
          <p:nvPr/>
        </p:nvSpPr>
        <p:spPr bwMode="auto">
          <a:xfrm>
            <a:off x="2995953"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Volonté </a:t>
            </a:r>
          </a:p>
          <a:p>
            <a:pPr algn="ctr" defTabSz="1333500">
              <a:lnSpc>
                <a:spcPct val="90000"/>
              </a:lnSpc>
              <a:spcAft>
                <a:spcPct val="35000"/>
              </a:spcAft>
              <a:defRPr/>
            </a:pPr>
            <a:r>
              <a:rPr lang="en-CA" sz="1400" b="1" dirty="0">
                <a:solidFill>
                  <a:schemeClr val="tx1"/>
                </a:solidFill>
                <a:ea typeface="Arial Unicode MS" panose="020B0604020202020204" pitchFamily="34" charset="-128"/>
                <a:cs typeface="Arial Unicode MS" panose="020B0604020202020204" pitchFamily="34" charset="-128"/>
              </a:rPr>
              <a:t>(</a:t>
            </a:r>
            <a:r>
              <a:rPr lang="en-CA" sz="1400" b="1" i="1" dirty="0">
                <a:solidFill>
                  <a:schemeClr val="tx1"/>
                </a:solidFill>
                <a:ea typeface="Arial Unicode MS" panose="020B0604020202020204" pitchFamily="34" charset="-128"/>
                <a:cs typeface="Arial Unicode MS" panose="020B0604020202020204" pitchFamily="34" charset="-128"/>
              </a:rPr>
              <a:t>Desire</a:t>
            </a:r>
            <a:r>
              <a:rPr lang="en-CA" sz="1400" b="1" dirty="0">
                <a:solidFill>
                  <a:schemeClr val="tx1"/>
                </a:solidFill>
                <a:ea typeface="Arial Unicode MS" panose="020B0604020202020204" pitchFamily="34" charset="-128"/>
                <a:cs typeface="Arial Unicode MS" panose="020B0604020202020204" pitchFamily="34" charset="-128"/>
              </a:rPr>
              <a:t>)</a:t>
            </a:r>
            <a:endParaRPr lang="en-CA" sz="1600" b="1" dirty="0">
              <a:solidFill>
                <a:schemeClr val="tx1"/>
              </a:solidFill>
              <a:ea typeface="Arial Unicode MS" panose="020B0604020202020204" pitchFamily="34" charset="-128"/>
              <a:cs typeface="Arial Unicode MS" panose="020B0604020202020204" pitchFamily="34" charset="-128"/>
            </a:endParaRPr>
          </a:p>
        </p:txBody>
      </p:sp>
      <p:grpSp>
        <p:nvGrpSpPr>
          <p:cNvPr id="59" name="Group 58" descr="Speech bubble: I decide to...">
            <a:extLst>
              <a:ext uri="{FF2B5EF4-FFF2-40B4-BE49-F238E27FC236}">
                <a16:creationId xmlns:a16="http://schemas.microsoft.com/office/drawing/2014/main" id="{5B541CB9-F684-405F-AC0A-7C0E15E4D981}"/>
              </a:ext>
            </a:extLst>
          </p:cNvPr>
          <p:cNvGrpSpPr/>
          <p:nvPr/>
        </p:nvGrpSpPr>
        <p:grpSpPr>
          <a:xfrm>
            <a:off x="2980121" y="2248751"/>
            <a:ext cx="1929755" cy="1475579"/>
            <a:chOff x="2980121" y="3188497"/>
            <a:chExt cx="1929755" cy="930232"/>
          </a:xfrm>
        </p:grpSpPr>
        <p:sp>
          <p:nvSpPr>
            <p:cNvPr id="60" name="Rectangle 59">
              <a:extLst>
                <a:ext uri="{FF2B5EF4-FFF2-40B4-BE49-F238E27FC236}">
                  <a16:creationId xmlns:a16="http://schemas.microsoft.com/office/drawing/2014/main" id="{EA312B37-DB71-410E-8C82-A80E9A9C7BDD}"/>
                </a:ext>
                <a:ext uri="{C183D7F6-B498-43B3-948B-1728B52AA6E4}">
                  <adec:decorative xmlns:adec="http://schemas.microsoft.com/office/drawing/2017/decorative" val="1"/>
                </a:ext>
              </a:extLst>
            </p:cNvPr>
            <p:cNvSpPr/>
            <p:nvPr/>
          </p:nvSpPr>
          <p:spPr>
            <a:xfrm>
              <a:off x="3003928" y="3188497"/>
              <a:ext cx="1883311" cy="61363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554F7C64-8E79-45AF-A60C-45EEB6AAC6C4}"/>
                </a:ext>
              </a:extLst>
            </p:cNvPr>
            <p:cNvSpPr/>
            <p:nvPr/>
          </p:nvSpPr>
          <p:spPr>
            <a:xfrm>
              <a:off x="2980121" y="3365757"/>
              <a:ext cx="1891284" cy="646331"/>
            </a:xfrm>
            <a:prstGeom prst="rect">
              <a:avLst/>
            </a:prstGeom>
          </p:spPr>
          <p:txBody>
            <a:bodyPr wrap="square">
              <a:spAutoFit/>
            </a:bodyPr>
            <a:lstStyle/>
            <a:p>
              <a:r>
                <a:rPr lang="en-CA" b="1" i="1">
                  <a:solidFill>
                    <a:srgbClr val="252525"/>
                  </a:solidFill>
                </a:rPr>
                <a:t>Je décide de...
</a:t>
              </a:r>
              <a:endParaRPr lang="en-CA" b="1" dirty="0"/>
            </a:p>
          </p:txBody>
        </p:sp>
        <p:pic>
          <p:nvPicPr>
            <p:cNvPr id="62" name="Picture 10" descr="Suesan icon and speech bubble">
              <a:extLst>
                <a:ext uri="{FF2B5EF4-FFF2-40B4-BE49-F238E27FC236}">
                  <a16:creationId xmlns:a16="http://schemas.microsoft.com/office/drawing/2014/main" id="{A58C7ACE-E965-4813-AFED-AB4C3C272CFA}"/>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flipH="1">
              <a:off x="2995739" y="3742953"/>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Freeform 41">
            <a:extLst>
              <a:ext uri="{FF2B5EF4-FFF2-40B4-BE49-F238E27FC236}">
                <a16:creationId xmlns:a16="http://schemas.microsoft.com/office/drawing/2014/main" id="{A607CFEE-EEC3-4831-ADF8-57BCC1057538}"/>
              </a:ext>
            </a:extLst>
          </p:cNvPr>
          <p:cNvSpPr/>
          <p:nvPr/>
        </p:nvSpPr>
        <p:spPr bwMode="auto">
          <a:xfrm>
            <a:off x="5146462"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b="1" dirty="0">
                <a:solidFill>
                  <a:schemeClr val="tx1"/>
                </a:solidFill>
                <a:ea typeface="Arial Unicode MS" panose="020B0604020202020204" pitchFamily="34" charset="-128"/>
                <a:cs typeface="Arial Unicode MS" panose="020B0604020202020204" pitchFamily="34" charset="-128"/>
              </a:rPr>
              <a:t>Connaissance</a:t>
            </a:r>
          </a:p>
          <a:p>
            <a:pPr algn="ctr" defTabSz="1333500">
              <a:lnSpc>
                <a:spcPct val="90000"/>
              </a:lnSpc>
              <a:spcAft>
                <a:spcPct val="35000"/>
              </a:spcAft>
              <a:defRPr/>
            </a:pPr>
            <a:r>
              <a:rPr lang="en-CA" sz="1400" b="1" i="1" dirty="0">
                <a:solidFill>
                  <a:schemeClr val="tx1"/>
                </a:solidFill>
                <a:ea typeface="Arial Unicode MS" panose="020B0604020202020204" pitchFamily="34" charset="-128"/>
                <a:cs typeface="Arial Unicode MS" panose="020B0604020202020204" pitchFamily="34" charset="-128"/>
              </a:rPr>
              <a:t>(Knowledge)</a:t>
            </a:r>
          </a:p>
        </p:txBody>
      </p:sp>
      <p:grpSp>
        <p:nvGrpSpPr>
          <p:cNvPr id="68" name="Group 67" descr="Speech bubble: I know how...">
            <a:extLst>
              <a:ext uri="{FF2B5EF4-FFF2-40B4-BE49-F238E27FC236}">
                <a16:creationId xmlns:a16="http://schemas.microsoft.com/office/drawing/2014/main" id="{4F26524A-69D0-404D-98FC-598BA9EB7B51}"/>
              </a:ext>
            </a:extLst>
          </p:cNvPr>
          <p:cNvGrpSpPr/>
          <p:nvPr/>
        </p:nvGrpSpPr>
        <p:grpSpPr>
          <a:xfrm>
            <a:off x="5144762" y="2217005"/>
            <a:ext cx="1914138" cy="1661641"/>
            <a:chOff x="5144762" y="2841133"/>
            <a:chExt cx="1914138" cy="1047529"/>
          </a:xfrm>
        </p:grpSpPr>
        <p:sp>
          <p:nvSpPr>
            <p:cNvPr id="70" name="Rectangle 69">
              <a:extLst>
                <a:ext uri="{FF2B5EF4-FFF2-40B4-BE49-F238E27FC236}">
                  <a16:creationId xmlns:a16="http://schemas.microsoft.com/office/drawing/2014/main" id="{FA0E3FD5-53D9-4E9D-B447-E13BE5864B99}"/>
                </a:ext>
                <a:ext uri="{C183D7F6-B498-43B3-948B-1728B52AA6E4}">
                  <adec:decorative xmlns:adec="http://schemas.microsoft.com/office/drawing/2017/decorative" val="1"/>
                </a:ext>
              </a:extLst>
            </p:cNvPr>
            <p:cNvSpPr/>
            <p:nvPr/>
          </p:nvSpPr>
          <p:spPr>
            <a:xfrm>
              <a:off x="5146272" y="2841133"/>
              <a:ext cx="1891474"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a:extLst>
                <a:ext uri="{FF2B5EF4-FFF2-40B4-BE49-F238E27FC236}">
                  <a16:creationId xmlns:a16="http://schemas.microsoft.com/office/drawing/2014/main" id="{D423B02F-3A88-40A3-8433-5D5BE95E4BFD}"/>
                </a:ext>
              </a:extLst>
            </p:cNvPr>
            <p:cNvSpPr/>
            <p:nvPr/>
          </p:nvSpPr>
          <p:spPr>
            <a:xfrm>
              <a:off x="5144762" y="2965332"/>
              <a:ext cx="1900038" cy="923330"/>
            </a:xfrm>
            <a:prstGeom prst="rect">
              <a:avLst/>
            </a:prstGeom>
          </p:spPr>
          <p:txBody>
            <a:bodyPr wrap="square">
              <a:spAutoFit/>
            </a:bodyPr>
            <a:lstStyle/>
            <a:p>
              <a:r>
                <a:rPr lang="en-CA" b="1" i="1">
                  <a:solidFill>
                    <a:srgbClr val="252525"/>
                  </a:solidFill>
                </a:rPr>
                <a:t>Je sais comment...
</a:t>
              </a:r>
              <a:endParaRPr lang="en-CA" b="1" dirty="0"/>
            </a:p>
          </p:txBody>
        </p:sp>
        <p:pic>
          <p:nvPicPr>
            <p:cNvPr id="73" name="Picture 10" descr="Suesan icon and speech bubble">
              <a:extLst>
                <a:ext uri="{FF2B5EF4-FFF2-40B4-BE49-F238E27FC236}">
                  <a16:creationId xmlns:a16="http://schemas.microsoft.com/office/drawing/2014/main" id="{733D76A4-8921-40BB-B553-C6F128D05929}"/>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flipH="1">
              <a:off x="5144763" y="3351306"/>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Freeform 43">
            <a:extLst>
              <a:ext uri="{FF2B5EF4-FFF2-40B4-BE49-F238E27FC236}">
                <a16:creationId xmlns:a16="http://schemas.microsoft.com/office/drawing/2014/main" id="{19F15A2A-E457-4B6B-A760-669F99BE2B54}"/>
              </a:ext>
            </a:extLst>
          </p:cNvPr>
          <p:cNvSpPr/>
          <p:nvPr/>
        </p:nvSpPr>
        <p:spPr bwMode="auto">
          <a:xfrm>
            <a:off x="7296971" y="3786315"/>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Capacité</a:t>
            </a:r>
          </a:p>
          <a:p>
            <a:pPr algn="ctr" defTabSz="1333500">
              <a:lnSpc>
                <a:spcPct val="90000"/>
              </a:lnSpc>
              <a:spcAft>
                <a:spcPct val="35000"/>
              </a:spcAft>
              <a:defRPr/>
            </a:pPr>
            <a:r>
              <a:rPr lang="en-CA" sz="1400" b="1" i="1" dirty="0">
                <a:solidFill>
                  <a:schemeClr val="tx1"/>
                </a:solidFill>
                <a:ea typeface="Arial Unicode MS" panose="020B0604020202020204" pitchFamily="34" charset="-128"/>
                <a:cs typeface="Arial Unicode MS" panose="020B0604020202020204" pitchFamily="34" charset="-128"/>
              </a:rPr>
              <a:t>(Ability)</a:t>
            </a:r>
          </a:p>
        </p:txBody>
      </p:sp>
      <p:grpSp>
        <p:nvGrpSpPr>
          <p:cNvPr id="80" name="Group 79" descr="Speech bubble: I am able to...">
            <a:extLst>
              <a:ext uri="{FF2B5EF4-FFF2-40B4-BE49-F238E27FC236}">
                <a16:creationId xmlns:a16="http://schemas.microsoft.com/office/drawing/2014/main" id="{70BAE7F3-C019-473B-8B41-DE5DBB2B9FEC}"/>
              </a:ext>
            </a:extLst>
          </p:cNvPr>
          <p:cNvGrpSpPr/>
          <p:nvPr/>
        </p:nvGrpSpPr>
        <p:grpSpPr>
          <a:xfrm>
            <a:off x="7293787" y="2197633"/>
            <a:ext cx="1917052" cy="1683923"/>
            <a:chOff x="7270490" y="2471179"/>
            <a:chExt cx="1917052" cy="1061576"/>
          </a:xfrm>
        </p:grpSpPr>
        <p:sp>
          <p:nvSpPr>
            <p:cNvPr id="81" name="Rectangle 80">
              <a:extLst>
                <a:ext uri="{FF2B5EF4-FFF2-40B4-BE49-F238E27FC236}">
                  <a16:creationId xmlns:a16="http://schemas.microsoft.com/office/drawing/2014/main" id="{590D2B7F-1119-4BED-952D-9A8B2E5C73B9}"/>
                </a:ext>
                <a:ext uri="{C183D7F6-B498-43B3-948B-1728B52AA6E4}">
                  <adec:decorative xmlns:adec="http://schemas.microsoft.com/office/drawing/2017/decorative" val="1"/>
                </a:ext>
              </a:extLst>
            </p:cNvPr>
            <p:cNvSpPr/>
            <p:nvPr/>
          </p:nvSpPr>
          <p:spPr>
            <a:xfrm>
              <a:off x="7270490" y="2471179"/>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a:extLst>
                <a:ext uri="{FF2B5EF4-FFF2-40B4-BE49-F238E27FC236}">
                  <a16:creationId xmlns:a16="http://schemas.microsoft.com/office/drawing/2014/main" id="{36861C50-766C-4F14-8B84-583BD4249942}"/>
                </a:ext>
              </a:extLst>
            </p:cNvPr>
            <p:cNvSpPr/>
            <p:nvPr/>
          </p:nvSpPr>
          <p:spPr>
            <a:xfrm>
              <a:off x="7277734" y="2609425"/>
              <a:ext cx="1891284" cy="923330"/>
            </a:xfrm>
            <a:prstGeom prst="rect">
              <a:avLst/>
            </a:prstGeom>
          </p:spPr>
          <p:txBody>
            <a:bodyPr wrap="square">
              <a:spAutoFit/>
            </a:bodyPr>
            <a:lstStyle/>
            <a:p>
              <a:r>
                <a:rPr lang="en-CA" b="1" i="1" dirty="0">
                  <a:solidFill>
                    <a:srgbClr val="252525"/>
                  </a:solidFill>
                </a:rPr>
                <a:t>Je suis capable de...
</a:t>
              </a:r>
              <a:endParaRPr lang="en-CA" b="1" dirty="0"/>
            </a:p>
          </p:txBody>
        </p:sp>
        <p:pic>
          <p:nvPicPr>
            <p:cNvPr id="83" name="Picture 10" descr="Suesan icon and speech bubble">
              <a:extLst>
                <a:ext uri="{FF2B5EF4-FFF2-40B4-BE49-F238E27FC236}">
                  <a16:creationId xmlns:a16="http://schemas.microsoft.com/office/drawing/2014/main" id="{913FAAED-CDD5-43F0-A067-4BC285960F2E}"/>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flipH="1">
              <a:off x="7273405" y="2975530"/>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Freeform 45">
            <a:extLst>
              <a:ext uri="{FF2B5EF4-FFF2-40B4-BE49-F238E27FC236}">
                <a16:creationId xmlns:a16="http://schemas.microsoft.com/office/drawing/2014/main" id="{A665E60E-9C69-4470-8CFE-9E9A51AD9C1C}"/>
              </a:ext>
            </a:extLst>
          </p:cNvPr>
          <p:cNvSpPr/>
          <p:nvPr/>
        </p:nvSpPr>
        <p:spPr bwMode="auto">
          <a:xfrm>
            <a:off x="9447475" y="3782586"/>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Renforcement</a:t>
            </a:r>
            <a:r>
              <a:rPr lang="en-CA" sz="2800" b="1" dirty="0">
                <a:solidFill>
                  <a:schemeClr val="tx1"/>
                </a:solidFill>
                <a:ea typeface="Arial Unicode MS" panose="020B0604020202020204" pitchFamily="34" charset="-128"/>
                <a:cs typeface="Arial Unicode MS" panose="020B0604020202020204" pitchFamily="34" charset="-128"/>
              </a:rPr>
              <a:t> </a:t>
            </a:r>
            <a:r>
              <a:rPr lang="en-CA" sz="1400" b="1" i="1" dirty="0">
                <a:solidFill>
                  <a:schemeClr val="tx1"/>
                </a:solidFill>
                <a:ea typeface="Arial Unicode MS" panose="020B0604020202020204" pitchFamily="34" charset="-128"/>
                <a:cs typeface="Arial Unicode MS" panose="020B0604020202020204" pitchFamily="34" charset="-128"/>
              </a:rPr>
              <a:t>(Reinforcement)</a:t>
            </a:r>
          </a:p>
        </p:txBody>
      </p:sp>
      <p:grpSp>
        <p:nvGrpSpPr>
          <p:cNvPr id="86" name="Group 85" descr="Speech bubble: I will continue to...">
            <a:extLst>
              <a:ext uri="{FF2B5EF4-FFF2-40B4-BE49-F238E27FC236}">
                <a16:creationId xmlns:a16="http://schemas.microsoft.com/office/drawing/2014/main" id="{E03C8182-2A1F-4A78-953F-55894566189C}"/>
              </a:ext>
            </a:extLst>
          </p:cNvPr>
          <p:cNvGrpSpPr/>
          <p:nvPr/>
        </p:nvGrpSpPr>
        <p:grpSpPr>
          <a:xfrm>
            <a:off x="9447755" y="2206352"/>
            <a:ext cx="2027377" cy="1660334"/>
            <a:chOff x="9447755" y="2132247"/>
            <a:chExt cx="2027377" cy="1046705"/>
          </a:xfrm>
        </p:grpSpPr>
        <p:sp>
          <p:nvSpPr>
            <p:cNvPr id="92" name="Rectangle 91">
              <a:extLst>
                <a:ext uri="{FF2B5EF4-FFF2-40B4-BE49-F238E27FC236}">
                  <a16:creationId xmlns:a16="http://schemas.microsoft.com/office/drawing/2014/main" id="{BC39BAAE-5475-468E-B2F3-E4FBD2D8D839}"/>
                </a:ext>
                <a:ext uri="{C183D7F6-B498-43B3-948B-1728B52AA6E4}">
                  <adec:decorative xmlns:adec="http://schemas.microsoft.com/office/drawing/2017/decorative" val="1"/>
                </a:ext>
              </a:extLst>
            </p:cNvPr>
            <p:cNvSpPr/>
            <p:nvPr/>
          </p:nvSpPr>
          <p:spPr>
            <a:xfrm>
              <a:off x="9447755" y="2132247"/>
              <a:ext cx="1898528" cy="56508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a:extLst>
                <a:ext uri="{FF2B5EF4-FFF2-40B4-BE49-F238E27FC236}">
                  <a16:creationId xmlns:a16="http://schemas.microsoft.com/office/drawing/2014/main" id="{CC4AB978-DB64-456D-ABAE-75E3107C3F41}"/>
                </a:ext>
              </a:extLst>
            </p:cNvPr>
            <p:cNvSpPr/>
            <p:nvPr/>
          </p:nvSpPr>
          <p:spPr>
            <a:xfrm>
              <a:off x="9462515" y="2255622"/>
              <a:ext cx="2012617" cy="923330"/>
            </a:xfrm>
            <a:prstGeom prst="rect">
              <a:avLst/>
            </a:prstGeom>
          </p:spPr>
          <p:txBody>
            <a:bodyPr wrap="square">
              <a:spAutoFit/>
            </a:bodyPr>
            <a:lstStyle/>
            <a:p>
              <a:r>
                <a:rPr lang="en-CA" b="1" i="1">
                  <a:solidFill>
                    <a:srgbClr val="252525"/>
                  </a:solidFill>
                </a:rPr>
                <a:t>Je vais continuer à...
</a:t>
              </a:r>
              <a:endParaRPr lang="en-CA" b="1" dirty="0"/>
            </a:p>
          </p:txBody>
        </p:sp>
        <p:pic>
          <p:nvPicPr>
            <p:cNvPr id="101" name="Picture 10" descr="Suesan icon and speech bubble">
              <a:extLst>
                <a:ext uri="{FF2B5EF4-FFF2-40B4-BE49-F238E27FC236}">
                  <a16:creationId xmlns:a16="http://schemas.microsoft.com/office/drawing/2014/main" id="{F1D34C33-7F1F-4997-A53A-5AB952E3C24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9451089" y="2632818"/>
              <a:ext cx="1914137" cy="3757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048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8991-06A4-4CF4-BDA9-FF86F330EF3B}"/>
              </a:ext>
            </a:extLst>
          </p:cNvPr>
          <p:cNvSpPr>
            <a:spLocks noGrp="1"/>
          </p:cNvSpPr>
          <p:nvPr>
            <p:ph type="title"/>
          </p:nvPr>
        </p:nvSpPr>
        <p:spPr>
          <a:xfrm>
            <a:off x="528638" y="727294"/>
            <a:ext cx="6065202" cy="939581"/>
          </a:xfrm>
        </p:spPr>
        <p:txBody>
          <a:bodyPr>
            <a:noAutofit/>
          </a:bodyPr>
          <a:lstStyle/>
          <a:p>
            <a:r>
              <a:rPr lang="en-CA" sz="6000" dirty="0">
                <a:solidFill>
                  <a:schemeClr val="accent2"/>
                </a:solidFill>
              </a:rPr>
              <a:t>Questions?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
        <p:nvSpPr>
          <p:cNvPr id="8" name="TextBox 7">
            <a:extLst>
              <a:ext uri="{FF2B5EF4-FFF2-40B4-BE49-F238E27FC236}">
                <a16:creationId xmlns:a16="http://schemas.microsoft.com/office/drawing/2014/main" id="{EE9F7594-00FF-4D08-8CBE-D1D43D9FF1BE}"/>
              </a:ext>
            </a:extLst>
          </p:cNvPr>
          <p:cNvSpPr txBox="1"/>
          <p:nvPr/>
        </p:nvSpPr>
        <p:spPr>
          <a:xfrm>
            <a:off x="593657" y="2235835"/>
            <a:ext cx="8629855" cy="3600986"/>
          </a:xfrm>
          <a:prstGeom prst="rect">
            <a:avLst/>
          </a:prstGeom>
          <a:noFill/>
        </p:spPr>
        <p:txBody>
          <a:bodyPr wrap="square">
            <a:spAutoFit/>
          </a:bodyPr>
          <a:lstStyle/>
          <a:p>
            <a:r>
              <a:rPr lang="fr-FR" dirty="0">
                <a:cs typeface="Arial" panose="020B0604020202020204" pitchFamily="34" charset="0"/>
              </a:rPr>
              <a:t>Si vous avez des questions sur </a:t>
            </a:r>
            <a:r>
              <a:rPr lang="fr-FR" b="1" dirty="0">
                <a:solidFill>
                  <a:schemeClr val="accent2"/>
                </a:solidFill>
                <a:cs typeface="Arial" panose="020B0604020202020204" pitchFamily="34" charset="0"/>
              </a:rPr>
              <a:t>la conception votre stratégie de retour en milieu de travail :</a:t>
            </a:r>
            <a:endParaRPr lang="en-CA" dirty="0">
              <a:cs typeface="Arial" panose="020B0604020202020204" pitchFamily="34" charset="0"/>
            </a:endParaRPr>
          </a:p>
          <a:p>
            <a:endParaRPr lang="en-US" sz="1800" dirty="0">
              <a:solidFill>
                <a:schemeClr val="tx2"/>
              </a:solidFill>
            </a:endParaRPr>
          </a:p>
          <a:p>
            <a:r>
              <a:rPr lang="en-US" sz="2400" b="1" dirty="0">
                <a:solidFill>
                  <a:schemeClr val="tx2"/>
                </a:solidFill>
                <a:cs typeface="Arial" panose="020B0604020202020204" pitchFamily="34" charset="0"/>
              </a:rPr>
              <a:t>Véronique Boton</a:t>
            </a:r>
          </a:p>
          <a:p>
            <a:r>
              <a:rPr lang="en-US" sz="1800" dirty="0">
                <a:cs typeface="Arial" panose="020B0604020202020204" pitchFamily="34" charset="0"/>
                <a:hlinkClick r:id="rId4"/>
              </a:rPr>
              <a:t>Veronique.boton@tpsgc-pwsgc.gc.ca</a:t>
            </a:r>
            <a:r>
              <a:rPr lang="en-US" sz="1800" dirty="0">
                <a:cs typeface="Arial" panose="020B0604020202020204" pitchFamily="34" charset="0"/>
              </a:rPr>
              <a:t> </a:t>
            </a:r>
          </a:p>
          <a:p>
            <a:r>
              <a:rPr lang="en-US" sz="1800" dirty="0">
                <a:cs typeface="Arial" panose="020B0604020202020204" pitchFamily="34" charset="0"/>
              </a:rPr>
              <a:t>613-698-2704</a:t>
            </a:r>
          </a:p>
          <a:p>
            <a:endParaRPr lang="en-CA" dirty="0">
              <a:cs typeface="Arial" panose="020B0604020202020204" pitchFamily="34" charset="0"/>
            </a:endParaRPr>
          </a:p>
          <a:p>
            <a:endParaRPr lang="en-CA" dirty="0">
              <a:cs typeface="Arial" panose="020B0604020202020204" pitchFamily="34" charset="0"/>
            </a:endParaRPr>
          </a:p>
          <a:p>
            <a:r>
              <a:rPr lang="fr-FR" dirty="0">
                <a:cs typeface="Arial" panose="020B0604020202020204" pitchFamily="34" charset="0"/>
              </a:rPr>
              <a:t>Si vous avez des questions sur </a:t>
            </a:r>
            <a:r>
              <a:rPr lang="en-CA" b="1" dirty="0">
                <a:solidFill>
                  <a:schemeClr val="accent2"/>
                </a:solidFill>
                <a:cs typeface="Arial" panose="020B0604020202020204" pitchFamily="34" charset="0"/>
              </a:rPr>
              <a:t>la conception de </a:t>
            </a:r>
            <a:r>
              <a:rPr lang="fr-CA" b="1" dirty="0">
                <a:solidFill>
                  <a:schemeClr val="accent2"/>
                </a:solidFill>
                <a:cs typeface="Arial" panose="020B0604020202020204" pitchFamily="34" charset="0"/>
              </a:rPr>
              <a:t>votre expérience employé</a:t>
            </a:r>
            <a:r>
              <a:rPr lang="en-CA" b="1" dirty="0">
                <a:solidFill>
                  <a:schemeClr val="accent2"/>
                </a:solidFill>
                <a:cs typeface="Arial" panose="020B0604020202020204" pitchFamily="34" charset="0"/>
              </a:rPr>
              <a:t> :
</a:t>
            </a:r>
            <a:endParaRPr lang="en-CA" dirty="0">
              <a:cs typeface="Arial" panose="020B0604020202020204" pitchFamily="34" charset="0"/>
            </a:endParaRPr>
          </a:p>
          <a:p>
            <a:r>
              <a:rPr lang="en-US" sz="2400" b="1" dirty="0">
                <a:solidFill>
                  <a:schemeClr val="tx2"/>
                </a:solidFill>
                <a:cs typeface="Arial" panose="020B0604020202020204" pitchFamily="34" charset="0"/>
              </a:rPr>
              <a:t>Chantal Bemeur</a:t>
            </a:r>
          </a:p>
          <a:p>
            <a:r>
              <a:rPr lang="en-US" sz="1800" dirty="0">
                <a:cs typeface="Arial" panose="020B0604020202020204" pitchFamily="34" charset="0"/>
                <a:hlinkClick r:id="rId5"/>
              </a:rPr>
              <a:t>Chantal.bemeur@tpsgc-pwsgc.gc.ca</a:t>
            </a:r>
            <a:r>
              <a:rPr lang="en-US" sz="1800" dirty="0">
                <a:cs typeface="Arial" panose="020B0604020202020204" pitchFamily="34" charset="0"/>
              </a:rPr>
              <a:t> </a:t>
            </a:r>
          </a:p>
          <a:p>
            <a:r>
              <a:rPr lang="en-US" sz="1800" dirty="0">
                <a:cs typeface="Arial" panose="020B0604020202020204" pitchFamily="34" charset="0"/>
              </a:rPr>
              <a:t>613-286-7326</a:t>
            </a:r>
          </a:p>
        </p:txBody>
      </p:sp>
    </p:spTree>
    <p:extLst>
      <p:ext uri="{BB962C8B-B14F-4D97-AF65-F5344CB8AC3E}">
        <p14:creationId xmlns:p14="http://schemas.microsoft.com/office/powerpoint/2010/main" val="232068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70C6D-5747-4E11-84BE-156BEA8F8817}"/>
              </a:ext>
            </a:extLst>
          </p:cNvPr>
          <p:cNvSpPr>
            <a:spLocks noGrp="1"/>
          </p:cNvSpPr>
          <p:nvPr>
            <p:ph type="title"/>
          </p:nvPr>
        </p:nvSpPr>
        <p:spPr>
          <a:xfrm>
            <a:off x="528638" y="4049614"/>
            <a:ext cx="11115674" cy="939581"/>
          </a:xfrm>
        </p:spPr>
        <p:txBody>
          <a:bodyPr>
            <a:normAutofit/>
          </a:bodyPr>
          <a:lstStyle/>
          <a:p>
            <a:r>
              <a:rPr lang="en-CA" sz="6000" dirty="0">
                <a:solidFill>
                  <a:schemeClr val="accent2"/>
                </a:solidFill>
              </a:rPr>
              <a:t>Annexe</a:t>
            </a:r>
            <a:endParaRPr lang="en-CA" dirty="0">
              <a:solidFill>
                <a:schemeClr val="accent2"/>
              </a:solidFill>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86684" y="865239"/>
            <a:ext cx="3205316" cy="5992761"/>
          </a:xfrm>
          <a:prstGeom prst="rect">
            <a:avLst/>
          </a:prstGeom>
        </p:spPr>
      </p:pic>
    </p:spTree>
    <p:extLst>
      <p:ext uri="{BB962C8B-B14F-4D97-AF65-F5344CB8AC3E}">
        <p14:creationId xmlns:p14="http://schemas.microsoft.com/office/powerpoint/2010/main" val="169985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CB1C9-9F98-4FBE-AE3C-26EF7B914B76}"/>
              </a:ext>
            </a:extLst>
          </p:cNvPr>
          <p:cNvSpPr>
            <a:spLocks noGrp="1"/>
          </p:cNvSpPr>
          <p:nvPr>
            <p:ph type="title"/>
          </p:nvPr>
        </p:nvSpPr>
        <p:spPr/>
        <p:txBody>
          <a:bodyPr>
            <a:normAutofit/>
          </a:bodyPr>
          <a:lstStyle/>
          <a:p>
            <a:r>
              <a:rPr lang="fr-FR" dirty="0">
                <a:solidFill>
                  <a:srgbClr val="000000"/>
                </a:solidFill>
                <a:ea typeface="+mn-ea"/>
              </a:rPr>
              <a:t>Santé et sécurité en milieu de travail</a:t>
            </a:r>
            <a:endParaRPr lang="en-CA" dirty="0">
              <a:effectLst/>
            </a:endParaRPr>
          </a:p>
        </p:txBody>
      </p:sp>
      <p:sp>
        <p:nvSpPr>
          <p:cNvPr id="358" name="TextBox 357">
            <a:extLst>
              <a:ext uri="{FF2B5EF4-FFF2-40B4-BE49-F238E27FC236}">
                <a16:creationId xmlns:a16="http://schemas.microsoft.com/office/drawing/2014/main" id="{438B287B-623D-4216-BAFC-044E9E81B49A}"/>
              </a:ext>
            </a:extLst>
          </p:cNvPr>
          <p:cNvSpPr txBox="1"/>
          <p:nvPr/>
        </p:nvSpPr>
        <p:spPr>
          <a:xfrm>
            <a:off x="957015" y="2644170"/>
            <a:ext cx="2302783" cy="1938992"/>
          </a:xfrm>
          <a:prstGeom prst="rect">
            <a:avLst/>
          </a:prstGeom>
          <a:solidFill>
            <a:srgbClr val="FFB8B8"/>
          </a:solidFill>
        </p:spPr>
        <p:txBody>
          <a:bodyPr wrap="square" rtlCol="0">
            <a:spAutoFit/>
          </a:bodyPr>
          <a:lstStyle/>
          <a:p>
            <a:pPr lvl="0" algn="ctr">
              <a:defRPr/>
            </a:pPr>
            <a:r>
              <a:rPr lang="fr-FR" sz="2400" b="1" dirty="0">
                <a:solidFill>
                  <a:srgbClr val="000000"/>
                </a:solidFill>
              </a:rPr>
              <a:t>Espace partagé 
</a:t>
            </a:r>
            <a:r>
              <a:rPr lang="fr-FR" sz="2400" dirty="0">
                <a:solidFill>
                  <a:srgbClr val="000000"/>
                </a:solidFill>
              </a:rPr>
              <a:t>dans les lieux de travail traditionnels assignés </a:t>
            </a:r>
            <a:r>
              <a:rPr lang="fr-FR" sz="2400" b="1" dirty="0">
                <a:solidFill>
                  <a:srgbClr val="000000"/>
                </a:solidFill>
              </a:rPr>
              <a:t>:</a:t>
            </a:r>
            <a:endParaRPr kumimoji="0" lang="en-CA"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 name="Group 1" descr="Image d'un plan d'étage où l'espace partagé est mis en évidence.">
            <a:extLst>
              <a:ext uri="{FF2B5EF4-FFF2-40B4-BE49-F238E27FC236}">
                <a16:creationId xmlns:a16="http://schemas.microsoft.com/office/drawing/2014/main" id="{F47CE43C-32A0-4F18-BCDE-F566AE996D8D}"/>
              </a:ext>
            </a:extLst>
          </p:cNvPr>
          <p:cNvGrpSpPr/>
          <p:nvPr/>
        </p:nvGrpSpPr>
        <p:grpSpPr>
          <a:xfrm>
            <a:off x="3512437" y="1724309"/>
            <a:ext cx="5157600" cy="4052934"/>
            <a:chOff x="3929010" y="1683120"/>
            <a:chExt cx="4165842" cy="3273593"/>
          </a:xfrm>
        </p:grpSpPr>
        <p:grpSp>
          <p:nvGrpSpPr>
            <p:cNvPr id="9" name="Group 8">
              <a:extLst>
                <a:ext uri="{FF2B5EF4-FFF2-40B4-BE49-F238E27FC236}">
                  <a16:creationId xmlns:a16="http://schemas.microsoft.com/office/drawing/2014/main" id="{9415DA16-16D4-41AC-88E4-8A2B284A75CC}"/>
                </a:ext>
              </a:extLst>
            </p:cNvPr>
            <p:cNvGrpSpPr/>
            <p:nvPr/>
          </p:nvGrpSpPr>
          <p:grpSpPr>
            <a:xfrm>
              <a:off x="3929010" y="1683120"/>
              <a:ext cx="4165842" cy="3273593"/>
              <a:chOff x="6463540" y="1716675"/>
              <a:chExt cx="4991376" cy="3922312"/>
            </a:xfrm>
          </p:grpSpPr>
          <p:grpSp>
            <p:nvGrpSpPr>
              <p:cNvPr id="353" name="Group 352">
                <a:extLst>
                  <a:ext uri="{FF2B5EF4-FFF2-40B4-BE49-F238E27FC236}">
                    <a16:creationId xmlns:a16="http://schemas.microsoft.com/office/drawing/2014/main" id="{5530244D-7204-4DBE-984E-69BD07D4F708}"/>
                  </a:ext>
                </a:extLst>
              </p:cNvPr>
              <p:cNvGrpSpPr/>
              <p:nvPr/>
            </p:nvGrpSpPr>
            <p:grpSpPr>
              <a:xfrm>
                <a:off x="6463540" y="1716675"/>
                <a:ext cx="4991376" cy="3922312"/>
                <a:chOff x="885825" y="1290037"/>
                <a:chExt cx="5800725" cy="4558313"/>
              </a:xfrm>
            </p:grpSpPr>
            <p:pic>
              <p:nvPicPr>
                <p:cNvPr id="354" name="Picture 2" descr="Workplace 2.0 Furniture Plan - Metcalfe Realty Company Limited">
                  <a:extLst>
                    <a:ext uri="{FF2B5EF4-FFF2-40B4-BE49-F238E27FC236}">
                      <a16:creationId xmlns:a16="http://schemas.microsoft.com/office/drawing/2014/main" id="{B723AE14-96E7-4813-92C1-24BB7E629AEA}"/>
                    </a:ext>
                  </a:extLst>
                </p:cNvPr>
                <p:cNvPicPr>
                  <a:picLocks noChangeAspect="1" noChangeArrowheads="1"/>
                </p:cNvPicPr>
                <p:nvPr/>
              </p:nvPicPr>
              <p:blipFill rotWithShape="1">
                <a:blip r:embed="rId3">
                  <a:clrChange>
                    <a:clrFrom>
                      <a:srgbClr val="FEF9F3"/>
                    </a:clrFrom>
                    <a:clrTo>
                      <a:srgbClr val="FEF9F3">
                        <a:alpha val="0"/>
                      </a:srgbClr>
                    </a:clrTo>
                  </a:clrChange>
                  <a:extLst>
                    <a:ext uri="{28A0092B-C50C-407E-A947-70E740481C1C}">
                      <a14:useLocalDpi xmlns:a14="http://schemas.microsoft.com/office/drawing/2010/main" val="0"/>
                    </a:ext>
                  </a:extLst>
                </a:blip>
                <a:srcRect/>
                <a:stretch/>
              </p:blipFill>
              <p:spPr bwMode="auto">
                <a:xfrm>
                  <a:off x="885825" y="1290037"/>
                  <a:ext cx="5800725" cy="4558313"/>
                </a:xfrm>
                <a:prstGeom prst="rect">
                  <a:avLst/>
                </a:prstGeom>
                <a:noFill/>
                <a:extLst>
                  <a:ext uri="{909E8E84-426E-40DD-AFC4-6F175D3DCCD1}">
                    <a14:hiddenFill xmlns:a14="http://schemas.microsoft.com/office/drawing/2010/main">
                      <a:solidFill>
                        <a:srgbClr val="FFFFFF"/>
                      </a:solidFill>
                    </a14:hiddenFill>
                  </a:ext>
                </a:extLst>
              </p:spPr>
            </p:pic>
            <p:sp>
              <p:nvSpPr>
                <p:cNvPr id="355" name="Freeform: Shape 354">
                  <a:extLst>
                    <a:ext uri="{FF2B5EF4-FFF2-40B4-BE49-F238E27FC236}">
                      <a16:creationId xmlns:a16="http://schemas.microsoft.com/office/drawing/2014/main" id="{598A1005-1399-4A4B-B692-DB2C3D9B312B}"/>
                    </a:ext>
                  </a:extLst>
                </p:cNvPr>
                <p:cNvSpPr/>
                <p:nvPr/>
              </p:nvSpPr>
              <p:spPr>
                <a:xfrm>
                  <a:off x="1343025" y="1381125"/>
                  <a:ext cx="4838700" cy="4371975"/>
                </a:xfrm>
                <a:custGeom>
                  <a:avLst/>
                  <a:gdLst>
                    <a:gd name="connsiteX0" fmla="*/ 1323975 w 4838700"/>
                    <a:gd name="connsiteY0" fmla="*/ 1438275 h 4371975"/>
                    <a:gd name="connsiteX1" fmla="*/ 704850 w 4838700"/>
                    <a:gd name="connsiteY1" fmla="*/ 1438275 h 4371975"/>
                    <a:gd name="connsiteX2" fmla="*/ 695325 w 4838700"/>
                    <a:gd name="connsiteY2" fmla="*/ 1028700 h 4371975"/>
                    <a:gd name="connsiteX3" fmla="*/ 0 w 4838700"/>
                    <a:gd name="connsiteY3" fmla="*/ 1019175 h 4371975"/>
                    <a:gd name="connsiteX4" fmla="*/ 0 w 4838700"/>
                    <a:gd name="connsiteY4" fmla="*/ 885825 h 4371975"/>
                    <a:gd name="connsiteX5" fmla="*/ 1695450 w 4838700"/>
                    <a:gd name="connsiteY5" fmla="*/ 885825 h 4371975"/>
                    <a:gd name="connsiteX6" fmla="*/ 1695450 w 4838700"/>
                    <a:gd name="connsiteY6" fmla="*/ 9525 h 4371975"/>
                    <a:gd name="connsiteX7" fmla="*/ 3629025 w 4838700"/>
                    <a:gd name="connsiteY7" fmla="*/ 0 h 4371975"/>
                    <a:gd name="connsiteX8" fmla="*/ 3676650 w 4838700"/>
                    <a:gd name="connsiteY8" fmla="*/ 838200 h 4371975"/>
                    <a:gd name="connsiteX9" fmla="*/ 4829175 w 4838700"/>
                    <a:gd name="connsiteY9" fmla="*/ 838200 h 4371975"/>
                    <a:gd name="connsiteX10" fmla="*/ 4838700 w 4838700"/>
                    <a:gd name="connsiteY10" fmla="*/ 1028700 h 4371975"/>
                    <a:gd name="connsiteX11" fmla="*/ 4333875 w 4838700"/>
                    <a:gd name="connsiteY11" fmla="*/ 1019175 h 4371975"/>
                    <a:gd name="connsiteX12" fmla="*/ 4305300 w 4838700"/>
                    <a:gd name="connsiteY12" fmla="*/ 3629025 h 4371975"/>
                    <a:gd name="connsiteX13" fmla="*/ 3695700 w 4838700"/>
                    <a:gd name="connsiteY13" fmla="*/ 3629025 h 4371975"/>
                    <a:gd name="connsiteX14" fmla="*/ 3686175 w 4838700"/>
                    <a:gd name="connsiteY14" fmla="*/ 2886075 h 4371975"/>
                    <a:gd name="connsiteX15" fmla="*/ 2857500 w 4838700"/>
                    <a:gd name="connsiteY15" fmla="*/ 2886075 h 4371975"/>
                    <a:gd name="connsiteX16" fmla="*/ 2876550 w 4838700"/>
                    <a:gd name="connsiteY16" fmla="*/ 3657600 h 4371975"/>
                    <a:gd name="connsiteX17" fmla="*/ 3648075 w 4838700"/>
                    <a:gd name="connsiteY17" fmla="*/ 3667125 h 4371975"/>
                    <a:gd name="connsiteX18" fmla="*/ 3648075 w 4838700"/>
                    <a:gd name="connsiteY18" fmla="*/ 4371975 h 4371975"/>
                    <a:gd name="connsiteX19" fmla="*/ 2390775 w 4838700"/>
                    <a:gd name="connsiteY19" fmla="*/ 4371975 h 4371975"/>
                    <a:gd name="connsiteX20" fmla="*/ 2390775 w 4838700"/>
                    <a:gd name="connsiteY20" fmla="*/ 3638550 h 4371975"/>
                    <a:gd name="connsiteX21" fmla="*/ 1905000 w 4838700"/>
                    <a:gd name="connsiteY21" fmla="*/ 3629025 h 4371975"/>
                    <a:gd name="connsiteX22" fmla="*/ 1914525 w 4838700"/>
                    <a:gd name="connsiteY22" fmla="*/ 2895600 h 4371975"/>
                    <a:gd name="connsiteX23" fmla="*/ 1343025 w 4838700"/>
                    <a:gd name="connsiteY23" fmla="*/ 2895600 h 4371975"/>
                    <a:gd name="connsiteX24" fmla="*/ 1323975 w 4838700"/>
                    <a:gd name="connsiteY24" fmla="*/ 1438275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8700" h="4371975">
                      <a:moveTo>
                        <a:pt x="1323975" y="1438275"/>
                      </a:moveTo>
                      <a:lnTo>
                        <a:pt x="704850" y="1438275"/>
                      </a:lnTo>
                      <a:lnTo>
                        <a:pt x="695325" y="1028700"/>
                      </a:lnTo>
                      <a:lnTo>
                        <a:pt x="0" y="1019175"/>
                      </a:lnTo>
                      <a:lnTo>
                        <a:pt x="0" y="885825"/>
                      </a:lnTo>
                      <a:lnTo>
                        <a:pt x="1695450" y="885825"/>
                      </a:lnTo>
                      <a:lnTo>
                        <a:pt x="1695450" y="9525"/>
                      </a:lnTo>
                      <a:lnTo>
                        <a:pt x="3629025" y="0"/>
                      </a:lnTo>
                      <a:lnTo>
                        <a:pt x="3676650" y="838200"/>
                      </a:lnTo>
                      <a:lnTo>
                        <a:pt x="4829175" y="838200"/>
                      </a:lnTo>
                      <a:lnTo>
                        <a:pt x="4838700" y="1028700"/>
                      </a:lnTo>
                      <a:lnTo>
                        <a:pt x="4333875" y="1019175"/>
                      </a:lnTo>
                      <a:lnTo>
                        <a:pt x="4305300" y="3629025"/>
                      </a:lnTo>
                      <a:lnTo>
                        <a:pt x="3695700" y="3629025"/>
                      </a:lnTo>
                      <a:lnTo>
                        <a:pt x="3686175" y="2886075"/>
                      </a:lnTo>
                      <a:lnTo>
                        <a:pt x="2857500" y="2886075"/>
                      </a:lnTo>
                      <a:lnTo>
                        <a:pt x="2876550" y="3657600"/>
                      </a:lnTo>
                      <a:lnTo>
                        <a:pt x="3648075" y="3667125"/>
                      </a:lnTo>
                      <a:lnTo>
                        <a:pt x="3648075" y="4371975"/>
                      </a:lnTo>
                      <a:lnTo>
                        <a:pt x="2390775" y="4371975"/>
                      </a:lnTo>
                      <a:lnTo>
                        <a:pt x="2390775" y="3638550"/>
                      </a:lnTo>
                      <a:lnTo>
                        <a:pt x="1905000" y="3629025"/>
                      </a:lnTo>
                      <a:lnTo>
                        <a:pt x="1914525" y="2895600"/>
                      </a:lnTo>
                      <a:lnTo>
                        <a:pt x="1343025" y="2895600"/>
                      </a:lnTo>
                      <a:lnTo>
                        <a:pt x="1323975" y="1438275"/>
                      </a:lnTo>
                      <a:close/>
                    </a:path>
                  </a:pathLst>
                </a:cu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6" name="Rectangle 355">
                  <a:extLst>
                    <a:ext uri="{FF2B5EF4-FFF2-40B4-BE49-F238E27FC236}">
                      <a16:creationId xmlns:a16="http://schemas.microsoft.com/office/drawing/2014/main" id="{2E831055-1B97-4CAE-A535-556431F9F2E3}"/>
                    </a:ext>
                  </a:extLst>
                </p:cNvPr>
                <p:cNvSpPr/>
                <p:nvPr/>
              </p:nvSpPr>
              <p:spPr>
                <a:xfrm>
                  <a:off x="1438275" y="5567963"/>
                  <a:ext cx="1114425" cy="201505"/>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7" name="Rectangle 356">
                  <a:extLst>
                    <a:ext uri="{FF2B5EF4-FFF2-40B4-BE49-F238E27FC236}">
                      <a16:creationId xmlns:a16="http://schemas.microsoft.com/office/drawing/2014/main" id="{2ADDCC81-BB7A-40EE-A580-E633BD9FB304}"/>
                    </a:ext>
                  </a:extLst>
                </p:cNvPr>
                <p:cNvSpPr/>
                <p:nvPr/>
              </p:nvSpPr>
              <p:spPr>
                <a:xfrm>
                  <a:off x="2066925" y="4777388"/>
                  <a:ext cx="485775" cy="201505"/>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60" name="Rectangle 359">
                <a:extLst>
                  <a:ext uri="{FF2B5EF4-FFF2-40B4-BE49-F238E27FC236}">
                    <a16:creationId xmlns:a16="http://schemas.microsoft.com/office/drawing/2014/main" id="{AB14FA79-37C4-4705-A860-213E4D294B3D}"/>
                  </a:ext>
                </a:extLst>
              </p:cNvPr>
              <p:cNvSpPr/>
              <p:nvPr/>
            </p:nvSpPr>
            <p:spPr>
              <a:xfrm>
                <a:off x="7479845" y="3796759"/>
                <a:ext cx="417997" cy="173390"/>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1" name="Rectangle 360">
                <a:extLst>
                  <a:ext uri="{FF2B5EF4-FFF2-40B4-BE49-F238E27FC236}">
                    <a16:creationId xmlns:a16="http://schemas.microsoft.com/office/drawing/2014/main" id="{CE72F294-816C-4EF0-A5F0-7BF25D79AE0F}"/>
                  </a:ext>
                </a:extLst>
              </p:cNvPr>
              <p:cNvSpPr/>
              <p:nvPr/>
            </p:nvSpPr>
            <p:spPr>
              <a:xfrm>
                <a:off x="11020527" y="4804147"/>
                <a:ext cx="303307" cy="173390"/>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2" name="Rectangle 361">
                <a:extLst>
                  <a:ext uri="{FF2B5EF4-FFF2-40B4-BE49-F238E27FC236}">
                    <a16:creationId xmlns:a16="http://schemas.microsoft.com/office/drawing/2014/main" id="{036C89DC-32E0-4104-BCDE-E3B79352411A}"/>
                  </a:ext>
                </a:extLst>
              </p:cNvPr>
              <p:cNvSpPr/>
              <p:nvPr/>
            </p:nvSpPr>
            <p:spPr>
              <a:xfrm>
                <a:off x="6573698" y="476020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DEB73A9B-2A3F-404E-837C-7DE5DFFC212A}"/>
                  </a:ext>
                </a:extLst>
              </p:cNvPr>
              <p:cNvSpPr/>
              <p:nvPr/>
            </p:nvSpPr>
            <p:spPr>
              <a:xfrm>
                <a:off x="6573698" y="403965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4" name="Rectangle 363">
                <a:extLst>
                  <a:ext uri="{FF2B5EF4-FFF2-40B4-BE49-F238E27FC236}">
                    <a16:creationId xmlns:a16="http://schemas.microsoft.com/office/drawing/2014/main" id="{11EA1FD9-C488-4B42-AEA1-DBA2363932EB}"/>
                  </a:ext>
                </a:extLst>
              </p:cNvPr>
              <p:cNvSpPr/>
              <p:nvPr/>
            </p:nvSpPr>
            <p:spPr>
              <a:xfrm>
                <a:off x="6573698" y="2155181"/>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5" name="Rectangle 364">
                <a:extLst>
                  <a:ext uri="{FF2B5EF4-FFF2-40B4-BE49-F238E27FC236}">
                    <a16:creationId xmlns:a16="http://schemas.microsoft.com/office/drawing/2014/main" id="{AB244CEB-8234-4309-99BE-297F913F59BB}"/>
                  </a:ext>
                </a:extLst>
              </p:cNvPr>
              <p:cNvSpPr/>
              <p:nvPr/>
            </p:nvSpPr>
            <p:spPr>
              <a:xfrm>
                <a:off x="11196442" y="4039653"/>
                <a:ext cx="152170" cy="217334"/>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28638B06-B51E-4471-8B2F-A2FAF8F3B0BE}"/>
                </a:ext>
              </a:extLst>
            </p:cNvPr>
            <p:cNvSpPr/>
            <p:nvPr/>
          </p:nvSpPr>
          <p:spPr>
            <a:xfrm rot="5400000">
              <a:off x="6490119" y="3893166"/>
              <a:ext cx="229249" cy="579256"/>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E581401-1D19-4B1D-8136-42CDA29CF490}"/>
                </a:ext>
              </a:extLst>
            </p:cNvPr>
            <p:cNvSpPr/>
            <p:nvPr/>
          </p:nvSpPr>
          <p:spPr>
            <a:xfrm rot="5400000">
              <a:off x="5307495" y="3983195"/>
              <a:ext cx="229247" cy="399196"/>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59" name="TextBox 358">
            <a:extLst>
              <a:ext uri="{FF2B5EF4-FFF2-40B4-BE49-F238E27FC236}">
                <a16:creationId xmlns:a16="http://schemas.microsoft.com/office/drawing/2014/main" id="{DA047857-7934-48FD-B766-75ECF8E18982}"/>
              </a:ext>
            </a:extLst>
          </p:cNvPr>
          <p:cNvSpPr txBox="1"/>
          <p:nvPr/>
        </p:nvSpPr>
        <p:spPr>
          <a:xfrm>
            <a:off x="8932202" y="2748901"/>
            <a:ext cx="2302783" cy="1938992"/>
          </a:xfrm>
          <a:prstGeom prst="rect">
            <a:avLst/>
          </a:prstGeom>
          <a:solidFill>
            <a:schemeClr val="bg2"/>
          </a:solidFill>
        </p:spPr>
        <p:txBody>
          <a:bodyPr wrap="square" rtlCol="0">
            <a:spAutoFit/>
          </a:bodyPr>
          <a:lstStyle/>
          <a:p>
            <a:pPr lvl="0" algn="ctr">
              <a:defRPr/>
            </a:pPr>
            <a:r>
              <a:rPr lang="fr-FR" sz="2400" b="1" dirty="0">
                <a:solidFill>
                  <a:srgbClr val="000000"/>
                </a:solidFill>
              </a:rPr>
              <a:t>Risque </a:t>
            </a:r>
            <a:r>
              <a:rPr lang="fr-FR" sz="2400" dirty="0">
                <a:solidFill>
                  <a:srgbClr val="000000"/>
                </a:solidFill>
              </a:rPr>
              <a:t>de donner un faux sentiment de sécurité aux occupants</a:t>
            </a:r>
            <a:endParaRPr kumimoji="0" lang="en-CA"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79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fr-CA"/>
              <a:t>Modèle de communication</a:t>
            </a:r>
          </a:p>
        </p:txBody>
      </p:sp>
      <p:sp>
        <p:nvSpPr>
          <p:cNvPr id="2" name="Rectangle 1"/>
          <p:cNvSpPr/>
          <p:nvPr/>
        </p:nvSpPr>
        <p:spPr>
          <a:xfrm>
            <a:off x="508759" y="1385888"/>
            <a:ext cx="2696872" cy="3600986"/>
          </a:xfrm>
          <a:prstGeom prst="rect">
            <a:avLst/>
          </a:prstGeom>
        </p:spPr>
        <p:txBody>
          <a:bodyPr wrap="square">
            <a:spAutoFit/>
          </a:bodyPr>
          <a:lstStyle/>
          <a:p>
            <a:r>
              <a:rPr lang="fr-CA" sz="1800" i="1" dirty="0">
                <a:solidFill>
                  <a:srgbClr val="252525"/>
                </a:solidFill>
                <a:cs typeface="Arial" panose="020B0604020202020204" pitchFamily="34" charset="0"/>
              </a:rPr>
              <a:t>Ce modèle est tiré du </a:t>
            </a:r>
            <a:r>
              <a:rPr lang="fr-CA" sz="1800" i="1" dirty="0">
                <a:solidFill>
                  <a:srgbClr val="252525"/>
                </a:solidFill>
                <a:cs typeface="Arial" panose="020B0604020202020204" pitchFamily="34" charset="0"/>
                <a:hlinkClick r:id="rId3"/>
              </a:rPr>
              <a:t>Livret numérique de la gestion du changement </a:t>
            </a:r>
            <a:r>
              <a:rPr lang="fr-CA" sz="1800" i="1" dirty="0">
                <a:solidFill>
                  <a:srgbClr val="252525"/>
                </a:solidFill>
                <a:cs typeface="Arial" panose="020B0604020202020204" pitchFamily="34" charset="0"/>
              </a:rPr>
              <a:t>dans le contexte d’un projet de modernisation du milieu de travail. Les mêmes principes peuvent être appliqués à une stratégie pour le retour en milieu de travail :</a:t>
            </a:r>
            <a:r>
              <a:rPr lang="fr-CA" dirty="0">
                <a:solidFill>
                  <a:srgbClr val="252525"/>
                </a:solidFill>
                <a:cs typeface="Arial" panose="020B0604020202020204" pitchFamily="34" charset="0"/>
              </a:rPr>
              <a:t> </a:t>
            </a:r>
          </a:p>
          <a:p>
            <a:endParaRPr lang="fr-CA" sz="2400" dirty="0">
              <a:solidFill>
                <a:srgbClr val="252525"/>
              </a:solidFill>
              <a:cs typeface="Arial" panose="020B0604020202020204" pitchFamily="34" charset="0"/>
            </a:endParaRPr>
          </a:p>
          <a:p>
            <a:endParaRPr lang="en-CA" sz="2400" dirty="0">
              <a:solidFill>
                <a:srgbClr val="252525"/>
              </a:solidFill>
              <a:cs typeface="Arial" panose="020B0604020202020204" pitchFamily="34" charset="0"/>
            </a:endParaRPr>
          </a:p>
        </p:txBody>
      </p:sp>
      <p:pic>
        <p:nvPicPr>
          <p:cNvPr id="5" name="Picture 4" descr="une représentation visuelle des exemples des différents ratios des trois objectifs de communication (vision, projet et tactique)">
            <a:extLst>
              <a:ext uri="{FF2B5EF4-FFF2-40B4-BE49-F238E27FC236}">
                <a16:creationId xmlns:a16="http://schemas.microsoft.com/office/drawing/2014/main" id="{92A2D4EF-D3E5-473D-89ED-9BC582B4A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631" y="1385888"/>
            <a:ext cx="8444169" cy="474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4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fr-FR" dirty="0">
                <a:solidFill>
                  <a:srgbClr val="000000"/>
                </a:solidFill>
              </a:rPr>
              <a:t>Comment créer ADKAR chez les employés (Sensibilisation)</a:t>
            </a:r>
            <a:endParaRPr lang="en-US" dirty="0">
              <a:solidFill>
                <a:srgbClr val="000000"/>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b="1" dirty="0">
                <a:solidFill>
                  <a:schemeClr val="bg1"/>
                </a:solidFill>
                <a:ea typeface="Arial Unicode MS" panose="020B0604020202020204" pitchFamily="34" charset="-128"/>
                <a:cs typeface="Arial Unicode MS" panose="020B0604020202020204" pitchFamily="34" charset="-128"/>
              </a:rPr>
              <a:t>Sensibilisation</a:t>
            </a:r>
          </a:p>
          <a:p>
            <a:pPr algn="ctr" defTabSz="1333500">
              <a:lnSpc>
                <a:spcPct val="90000"/>
              </a:lnSpc>
              <a:spcAft>
                <a:spcPct val="35000"/>
              </a:spcAft>
              <a:defRPr/>
            </a:pPr>
            <a:r>
              <a:rPr lang="en-CA" sz="1400" b="1" dirty="0">
                <a:solidFill>
                  <a:schemeClr val="bg1"/>
                </a:solidFill>
                <a:ea typeface="Arial Unicode MS" panose="020B0604020202020204" pitchFamily="34" charset="-128"/>
                <a:cs typeface="Arial Unicode MS" panose="020B0604020202020204" pitchFamily="34" charset="-128"/>
              </a:rPr>
              <a:t>(</a:t>
            </a:r>
            <a:r>
              <a:rPr lang="en-CA" sz="1400" b="1" i="1" dirty="0">
                <a:solidFill>
                  <a:schemeClr val="bg1"/>
                </a:solidFill>
                <a:ea typeface="Arial Unicode MS" panose="020B0604020202020204" pitchFamily="34" charset="-128"/>
                <a:cs typeface="Arial Unicode MS" panose="020B0604020202020204" pitchFamily="34" charset="-128"/>
              </a:rPr>
              <a:t>Awareness</a:t>
            </a:r>
            <a:r>
              <a:rPr lang="en-CA" sz="1400" b="1" dirty="0">
                <a:solidFill>
                  <a:schemeClr val="bg1"/>
                </a:solidFill>
                <a:ea typeface="Arial Unicode MS" panose="020B0604020202020204" pitchFamily="34" charset="-128"/>
                <a:cs typeface="Arial Unicode MS" panose="020B0604020202020204" pitchFamily="34" charset="-128"/>
              </a:rPr>
              <a:t>)</a:t>
            </a:r>
            <a:endParaRPr lang="en-CA" sz="12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5776471" cy="557193"/>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Communications</a:t>
            </a:r>
          </a:p>
        </p:txBody>
      </p:sp>
      <p:sp>
        <p:nvSpPr>
          <p:cNvPr id="4" name="Rectangle 3"/>
          <p:cNvSpPr/>
          <p:nvPr/>
        </p:nvSpPr>
        <p:spPr>
          <a:xfrm>
            <a:off x="629937" y="2099436"/>
            <a:ext cx="7667757" cy="400242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Comprendre le besoin de changement et la nature du changement
</a:t>
            </a:r>
            <a:endParaRPr lang="en-US" altLang="en-US" sz="1800" dirty="0">
              <a:solidFill>
                <a:schemeClr val="tx1"/>
              </a:solidFill>
              <a:ea typeface="Tw Cen MT" panose="020B0602020104020603" pitchFamily="34" charset="0"/>
              <a:cs typeface="Arial" panose="020B0604020202020204" pitchFamily="34" charset="0"/>
            </a:endParaRPr>
          </a:p>
          <a:p>
            <a:pPr marL="1200150" lvl="2" indent="-285750">
              <a:buFont typeface="Wingdings" panose="05000000000000000000" pitchFamily="2" charset="2"/>
              <a:buChar char="§"/>
            </a:pPr>
            <a:r>
              <a:rPr lang="fr-FR" altLang="en-US" sz="1600" dirty="0">
                <a:solidFill>
                  <a:schemeClr val="tx1"/>
                </a:solidFill>
                <a:ea typeface="Tw Cen MT" panose="020B0602020104020603" pitchFamily="34" charset="0"/>
                <a:cs typeface="Arial" panose="020B0604020202020204" pitchFamily="34" charset="0"/>
              </a:rPr>
              <a:t>La transparence et l’exactitude des communications sont essentielles à la crédibilité et à la confiance
Utilisez un langage simple et de l’empathie pour respecter les réponses émotionnelles
Une communication claire sur ce qui a changé (physique et protocoles) et ce qui reste le même aidera à réduire l’anxiété
Canaux de communication : considérez que les gens ont besoin d’entendre l’information de plusieurs façons
Considérez que les messages devront être communiqués plusieurs fois : avant, pendant et après leur retour au travail.
Travaillez avec toutes les parties prenantes impliquées pour assurer l’alignement entre les messages et les protocoles clés afin d’éviter toute confusion</a:t>
            </a:r>
            <a:endParaRPr lang="en-CA" sz="1600" b="1" dirty="0">
              <a:solidFill>
                <a:srgbClr val="FF0000"/>
              </a:solidFill>
            </a:endParaRPr>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Freeform 6">
            <a:extLst>
              <a:ext uri="{C183D7F6-B498-43B3-948B-1728B52AA6E4}">
                <adec:decorative xmlns:adec="http://schemas.microsoft.com/office/drawing/2017/decorative" val="1"/>
              </a:ext>
            </a:extLst>
          </p:cNvPr>
          <p:cNvSpPr>
            <a:spLocks noEditPoints="1"/>
          </p:cNvSpPr>
          <p:nvPr/>
        </p:nvSpPr>
        <p:spPr bwMode="auto">
          <a:xfrm rot="20759297">
            <a:off x="861814" y="3352125"/>
            <a:ext cx="571500" cy="491853"/>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6386" name="Picture 2" descr="&#10;Symbole de point d'exclamation">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2123154" cy="1200329"/>
          </a:xfrm>
          <a:prstGeom prst="rect">
            <a:avLst/>
          </a:prstGeom>
          <a:noFill/>
        </p:spPr>
        <p:txBody>
          <a:bodyPr wrap="square">
            <a:spAutoFit/>
          </a:bodyPr>
          <a:lstStyle/>
          <a:p>
            <a:pPr fontAlgn="base"/>
            <a:r>
              <a:rPr lang="fr-FR" dirty="0">
                <a:solidFill>
                  <a:schemeClr val="accent3"/>
                </a:solidFill>
                <a:cs typeface="Arial" panose="020B0604020202020204" pitchFamily="34" charset="0"/>
              </a:rPr>
              <a:t>En l’absence de
</a:t>
            </a:r>
            <a:r>
              <a:rPr lang="fr-FR" b="1" dirty="0">
                <a:solidFill>
                  <a:schemeClr val="accent3"/>
                </a:solidFill>
                <a:cs typeface="Arial" panose="020B0604020202020204" pitchFamily="34" charset="0"/>
              </a:rPr>
              <a:t>SENSIBILISATION</a:t>
            </a:r>
            <a:r>
              <a:rPr lang="fr-FR" dirty="0">
                <a:solidFill>
                  <a:schemeClr val="accent3"/>
                </a:solidFill>
                <a:cs typeface="Arial" panose="020B0604020202020204" pitchFamily="34" charset="0"/>
              </a:rPr>
              <a:t> 
vous pouvez voir :
</a:t>
            </a:r>
            <a:endParaRPr lang="en-CA" dirty="0">
              <a:solidFill>
                <a:schemeClr val="accent3"/>
              </a:solidFill>
              <a:cs typeface="Arial" panose="020B0604020202020204" pitchFamily="34" charset="0"/>
            </a:endParaRP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3"/>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buFont typeface="Wingdings" panose="05000000000000000000" pitchFamily="2" charset="2"/>
              <a:buChar char="ð"/>
            </a:pPr>
            <a:r>
              <a:rPr lang="fr-FR" dirty="0">
                <a:solidFill>
                  <a:schemeClr val="tx1"/>
                </a:solidFill>
                <a:cs typeface="Arial" panose="020B0604020202020204" pitchFamily="34" charset="0"/>
              </a:rPr>
              <a:t>résistance des employés
retards dans la mise en œuvre</a:t>
            </a:r>
            <a:endParaRPr lang="en-CA" dirty="0">
              <a:solidFill>
                <a:schemeClr val="tx1"/>
              </a:solidFill>
              <a:cs typeface="Arial" panose="020B0604020202020204" pitchFamily="34" charset="0"/>
            </a:endParaRPr>
          </a:p>
        </p:txBody>
      </p:sp>
    </p:spTree>
    <p:extLst>
      <p:ext uri="{BB962C8B-B14F-4D97-AF65-F5344CB8AC3E}">
        <p14:creationId xmlns:p14="http://schemas.microsoft.com/office/powerpoint/2010/main" val="131615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fr-FR" dirty="0">
                <a:solidFill>
                  <a:srgbClr val="000000"/>
                </a:solidFill>
              </a:rPr>
              <a:t>Comment créer ADKAR chez les employés (Volonté)</a:t>
            </a:r>
            <a:endParaRPr lang="en-US" dirty="0">
              <a:solidFill>
                <a:srgbClr val="000000"/>
              </a:solidFill>
            </a:endParaRPr>
          </a:p>
        </p:txBody>
      </p:sp>
      <p:sp>
        <p:nvSpPr>
          <p:cNvPr id="16" name="Freeform 15"/>
          <p:cNvSpPr/>
          <p:nvPr/>
        </p:nvSpPr>
        <p:spPr bwMode="auto">
          <a:xfrm>
            <a:off x="629939" y="1542243"/>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bg1"/>
                </a:solidFill>
                <a:ea typeface="Arial Unicode MS" panose="020B0604020202020204" pitchFamily="34" charset="-128"/>
                <a:cs typeface="Arial Unicode MS" panose="020B0604020202020204" pitchFamily="34" charset="-128"/>
              </a:rPr>
              <a:t>Volonté </a:t>
            </a:r>
          </a:p>
          <a:p>
            <a:pPr algn="ctr" defTabSz="1333500">
              <a:lnSpc>
                <a:spcPct val="90000"/>
              </a:lnSpc>
              <a:spcAft>
                <a:spcPct val="35000"/>
              </a:spcAft>
              <a:defRPr/>
            </a:pPr>
            <a:r>
              <a:rPr lang="en-CA" sz="1400" b="1" dirty="0">
                <a:solidFill>
                  <a:schemeClr val="bg1"/>
                </a:solidFill>
                <a:ea typeface="Arial Unicode MS" panose="020B0604020202020204" pitchFamily="34" charset="-128"/>
                <a:cs typeface="Arial Unicode MS" panose="020B0604020202020204" pitchFamily="34" charset="-128"/>
              </a:rPr>
              <a:t>(</a:t>
            </a:r>
            <a:r>
              <a:rPr lang="en-CA" sz="1400" b="1" i="1" dirty="0">
                <a:solidFill>
                  <a:schemeClr val="bg1"/>
                </a:solidFill>
                <a:ea typeface="Arial Unicode MS" panose="020B0604020202020204" pitchFamily="34" charset="-128"/>
                <a:cs typeface="Arial Unicode MS" panose="020B0604020202020204" pitchFamily="34" charset="-128"/>
              </a:rPr>
              <a:t>Desire</a:t>
            </a:r>
            <a:r>
              <a:rPr lang="en-CA" sz="1400" b="1" dirty="0">
                <a:solidFill>
                  <a:schemeClr val="bg1"/>
                </a:solidFill>
                <a:ea typeface="Arial Unicode MS" panose="020B0604020202020204" pitchFamily="34" charset="-128"/>
                <a:cs typeface="Arial Unicode MS" panose="020B0604020202020204" pitchFamily="34" charset="-128"/>
              </a:rPr>
              <a:t>)</a:t>
            </a:r>
            <a:endParaRPr lang="en-CA" sz="1600" b="1" dirty="0">
              <a:solidFill>
                <a:schemeClr val="bg1"/>
              </a:solidFill>
              <a:ea typeface="Arial Unicode MS" panose="020B0604020202020204" pitchFamily="34" charset="-128"/>
              <a:cs typeface="Arial Unicode MS" panose="020B0604020202020204" pitchFamily="34" charset="-128"/>
            </a:endParaRPr>
          </a:p>
        </p:txBody>
      </p:sp>
      <p:sp>
        <p:nvSpPr>
          <p:cNvPr id="2" name="Rectangle 1"/>
          <p:cNvSpPr/>
          <p:nvPr/>
        </p:nvSpPr>
        <p:spPr>
          <a:xfrm>
            <a:off x="2521223" y="1542244"/>
            <a:ext cx="5776471" cy="557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fr-FR" b="1" dirty="0">
                <a:solidFill>
                  <a:schemeClr val="tx1"/>
                </a:solidFill>
                <a:ea typeface="Arial Unicode MS" panose="020B0604020202020204" pitchFamily="34" charset="-128"/>
                <a:cs typeface="Arial Unicode MS" panose="020B0604020202020204" pitchFamily="34" charset="-128"/>
              </a:rPr>
              <a:t>       Montrer les avantages, qu’est-ce que cela m’apporte?</a:t>
            </a:r>
            <a:endParaRPr lang="en-CA" sz="2000" b="1" dirty="0">
              <a:solidFill>
                <a:schemeClr val="tx1"/>
              </a:solidFill>
              <a:ea typeface="Arial Unicode MS" panose="020B0604020202020204" pitchFamily="34" charset="-128"/>
              <a:cs typeface="Arial Unicode MS" panose="020B0604020202020204" pitchFamily="34" charset="-128"/>
            </a:endParaRPr>
          </a:p>
        </p:txBody>
      </p:sp>
      <p:sp>
        <p:nvSpPr>
          <p:cNvPr id="4" name="Rectangle 3"/>
          <p:cNvSpPr/>
          <p:nvPr/>
        </p:nvSpPr>
        <p:spPr>
          <a:xfrm>
            <a:off x="629937" y="2099436"/>
            <a:ext cx="7667757" cy="40024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Volonté de soutenir le changement, de participer et de s’engager
</a:t>
            </a:r>
            <a:endParaRPr lang="en-US" altLang="en-US" dirty="0">
              <a:solidFill>
                <a:schemeClr val="tx1"/>
              </a:solidFill>
            </a:endParaRPr>
          </a:p>
          <a:p>
            <a:pPr marL="1200150" lvl="2" indent="-285750">
              <a:buFont typeface="Wingdings" panose="05000000000000000000" pitchFamily="2" charset="2"/>
              <a:buChar char="§"/>
            </a:pPr>
            <a:r>
              <a:rPr lang="fr-FR" altLang="en-US" dirty="0">
                <a:solidFill>
                  <a:schemeClr val="tx1"/>
                </a:solidFill>
                <a:cs typeface="Arial" panose="020B0604020202020204" pitchFamily="34" charset="0"/>
              </a:rPr>
              <a:t>Envisagez d’inciter les employés à donner de la rétroaction, à partager leurs préoccupations et leurs besoins 
Envisager de mettre en place un mécanisme pour recueillir les commentaires des employés sur les processus, les outils disponibles, l’information partagée et le soutien dont ils ont besoin pour effectuer leur travail à la maison et au bureau
Soyez prêt à écouter et à répondre aux préoccupations des employés 
Les gestionnaires devraient échanger souvent avec leur équipe et leurs employés</a:t>
            </a: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grpSp>
        <p:nvGrpSpPr>
          <p:cNvPr id="14" name="Group 13">
            <a:extLst>
              <a:ext uri="{FF2B5EF4-FFF2-40B4-BE49-F238E27FC236}">
                <a16:creationId xmlns:a16="http://schemas.microsoft.com/office/drawing/2014/main" id="{478074EE-715F-4AED-97EB-20E1F2C5B794}"/>
              </a:ext>
              <a:ext uri="{C183D7F6-B498-43B3-948B-1728B52AA6E4}">
                <adec:decorative xmlns:adec="http://schemas.microsoft.com/office/drawing/2017/decorative" val="1"/>
              </a:ext>
            </a:extLst>
          </p:cNvPr>
          <p:cNvGrpSpPr/>
          <p:nvPr/>
        </p:nvGrpSpPr>
        <p:grpSpPr>
          <a:xfrm>
            <a:off x="944587" y="3104386"/>
            <a:ext cx="405954" cy="738292"/>
            <a:chOff x="1383576" y="2672786"/>
            <a:chExt cx="405954" cy="738292"/>
          </a:xfrm>
          <a:solidFill>
            <a:schemeClr val="accent2">
              <a:lumMod val="75000"/>
            </a:schemeClr>
          </a:solidFill>
        </p:grpSpPr>
        <p:sp>
          <p:nvSpPr>
            <p:cNvPr id="15" name="Freeform 7" descr="Heart Icon">
              <a:extLst>
                <a:ext uri="{FF2B5EF4-FFF2-40B4-BE49-F238E27FC236}">
                  <a16:creationId xmlns:a16="http://schemas.microsoft.com/office/drawing/2014/main" id="{5D997BFA-385D-440E-B327-96E24CA7D61E}"/>
                </a:ext>
              </a:extLst>
            </p:cNvPr>
            <p:cNvSpPr>
              <a:spLocks noEditPoints="1"/>
            </p:cNvSpPr>
            <p:nvPr/>
          </p:nvSpPr>
          <p:spPr bwMode="auto">
            <a:xfrm>
              <a:off x="1558145" y="2672786"/>
              <a:ext cx="231385" cy="198606"/>
            </a:xfrm>
            <a:custGeom>
              <a:avLst/>
              <a:gdLst>
                <a:gd name="T0" fmla="*/ 1497 w 1612"/>
                <a:gd name="T1" fmla="*/ 111 h 1381"/>
                <a:gd name="T2" fmla="*/ 1182 w 1612"/>
                <a:gd name="T3" fmla="*/ 0 h 1381"/>
                <a:gd name="T4" fmla="*/ 1068 w 1612"/>
                <a:gd name="T5" fmla="*/ 19 h 1381"/>
                <a:gd name="T6" fmla="*/ 960 w 1612"/>
                <a:gd name="T7" fmla="*/ 71 h 1381"/>
                <a:gd name="T8" fmla="*/ 874 w 1612"/>
                <a:gd name="T9" fmla="*/ 133 h 1381"/>
                <a:gd name="T10" fmla="*/ 806 w 1612"/>
                <a:gd name="T11" fmla="*/ 194 h 1381"/>
                <a:gd name="T12" fmla="*/ 738 w 1612"/>
                <a:gd name="T13" fmla="*/ 133 h 1381"/>
                <a:gd name="T14" fmla="*/ 652 w 1612"/>
                <a:gd name="T15" fmla="*/ 71 h 1381"/>
                <a:gd name="T16" fmla="*/ 544 w 1612"/>
                <a:gd name="T17" fmla="*/ 19 h 1381"/>
                <a:gd name="T18" fmla="*/ 430 w 1612"/>
                <a:gd name="T19" fmla="*/ 0 h 1381"/>
                <a:gd name="T20" fmla="*/ 114 w 1612"/>
                <a:gd name="T21" fmla="*/ 111 h 1381"/>
                <a:gd name="T22" fmla="*/ 0 w 1612"/>
                <a:gd name="T23" fmla="*/ 421 h 1381"/>
                <a:gd name="T24" fmla="*/ 21 w 1612"/>
                <a:gd name="T25" fmla="*/ 545 h 1381"/>
                <a:gd name="T26" fmla="*/ 69 w 1612"/>
                <a:gd name="T27" fmla="*/ 653 h 1381"/>
                <a:gd name="T28" fmla="*/ 131 w 1612"/>
                <a:gd name="T29" fmla="*/ 741 h 1381"/>
                <a:gd name="T30" fmla="*/ 181 w 1612"/>
                <a:gd name="T31" fmla="*/ 800 h 1381"/>
                <a:gd name="T32" fmla="*/ 205 w 1612"/>
                <a:gd name="T33" fmla="*/ 823 h 1381"/>
                <a:gd name="T34" fmla="*/ 766 w 1612"/>
                <a:gd name="T35" fmla="*/ 1365 h 1381"/>
                <a:gd name="T36" fmla="*/ 806 w 1612"/>
                <a:gd name="T37" fmla="*/ 1381 h 1381"/>
                <a:gd name="T38" fmla="*/ 845 w 1612"/>
                <a:gd name="T39" fmla="*/ 1365 h 1381"/>
                <a:gd name="T40" fmla="*/ 1406 w 1612"/>
                <a:gd name="T41" fmla="*/ 825 h 1381"/>
                <a:gd name="T42" fmla="*/ 1612 w 1612"/>
                <a:gd name="T43" fmla="*/ 421 h 1381"/>
                <a:gd name="T44" fmla="*/ 1497 w 1612"/>
                <a:gd name="T45" fmla="*/ 111 h 1381"/>
                <a:gd name="T46" fmla="*/ 1327 w 1612"/>
                <a:gd name="T47" fmla="*/ 741 h 1381"/>
                <a:gd name="T48" fmla="*/ 806 w 1612"/>
                <a:gd name="T49" fmla="*/ 1243 h 1381"/>
                <a:gd name="T50" fmla="*/ 284 w 1612"/>
                <a:gd name="T51" fmla="*/ 740 h 1381"/>
                <a:gd name="T52" fmla="*/ 115 w 1612"/>
                <a:gd name="T53" fmla="*/ 421 h 1381"/>
                <a:gd name="T54" fmla="*/ 135 w 1612"/>
                <a:gd name="T55" fmla="*/ 292 h 1381"/>
                <a:gd name="T56" fmla="*/ 184 w 1612"/>
                <a:gd name="T57" fmla="*/ 203 h 1381"/>
                <a:gd name="T58" fmla="*/ 257 w 1612"/>
                <a:gd name="T59" fmla="*/ 150 h 1381"/>
                <a:gd name="T60" fmla="*/ 342 w 1612"/>
                <a:gd name="T61" fmla="*/ 122 h 1381"/>
                <a:gd name="T62" fmla="*/ 430 w 1612"/>
                <a:gd name="T63" fmla="*/ 115 h 1381"/>
                <a:gd name="T64" fmla="*/ 531 w 1612"/>
                <a:gd name="T65" fmla="*/ 138 h 1381"/>
                <a:gd name="T66" fmla="*/ 630 w 1612"/>
                <a:gd name="T67" fmla="*/ 195 h 1381"/>
                <a:gd name="T68" fmla="*/ 708 w 1612"/>
                <a:gd name="T69" fmla="*/ 260 h 1381"/>
                <a:gd name="T70" fmla="*/ 762 w 1612"/>
                <a:gd name="T71" fmla="*/ 315 h 1381"/>
                <a:gd name="T72" fmla="*/ 806 w 1612"/>
                <a:gd name="T73" fmla="*/ 335 h 1381"/>
                <a:gd name="T74" fmla="*/ 850 w 1612"/>
                <a:gd name="T75" fmla="*/ 315 h 1381"/>
                <a:gd name="T76" fmla="*/ 904 w 1612"/>
                <a:gd name="T77" fmla="*/ 260 h 1381"/>
                <a:gd name="T78" fmla="*/ 982 w 1612"/>
                <a:gd name="T79" fmla="*/ 195 h 1381"/>
                <a:gd name="T80" fmla="*/ 1081 w 1612"/>
                <a:gd name="T81" fmla="*/ 138 h 1381"/>
                <a:gd name="T82" fmla="*/ 1182 w 1612"/>
                <a:gd name="T83" fmla="*/ 115 h 1381"/>
                <a:gd name="T84" fmla="*/ 1270 w 1612"/>
                <a:gd name="T85" fmla="*/ 122 h 1381"/>
                <a:gd name="T86" fmla="*/ 1354 w 1612"/>
                <a:gd name="T87" fmla="*/ 150 h 1381"/>
                <a:gd name="T88" fmla="*/ 1428 w 1612"/>
                <a:gd name="T89" fmla="*/ 203 h 1381"/>
                <a:gd name="T90" fmla="*/ 1477 w 1612"/>
                <a:gd name="T91" fmla="*/ 292 h 1381"/>
                <a:gd name="T92" fmla="*/ 1496 w 1612"/>
                <a:gd name="T93" fmla="*/ 421 h 1381"/>
                <a:gd name="T94" fmla="*/ 1327 w 1612"/>
                <a:gd name="T95" fmla="*/ 74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 h="1381">
                  <a:moveTo>
                    <a:pt x="1497" y="111"/>
                  </a:moveTo>
                  <a:cubicBezTo>
                    <a:pt x="1421" y="37"/>
                    <a:pt x="1316" y="0"/>
                    <a:pt x="1182" y="0"/>
                  </a:cubicBezTo>
                  <a:cubicBezTo>
                    <a:pt x="1145" y="0"/>
                    <a:pt x="1107" y="6"/>
                    <a:pt x="1068" y="19"/>
                  </a:cubicBezTo>
                  <a:cubicBezTo>
                    <a:pt x="1029" y="32"/>
                    <a:pt x="993" y="49"/>
                    <a:pt x="960" y="71"/>
                  </a:cubicBezTo>
                  <a:cubicBezTo>
                    <a:pt x="927" y="93"/>
                    <a:pt x="898" y="114"/>
                    <a:pt x="874" y="133"/>
                  </a:cubicBezTo>
                  <a:cubicBezTo>
                    <a:pt x="850" y="152"/>
                    <a:pt x="827" y="173"/>
                    <a:pt x="806" y="194"/>
                  </a:cubicBezTo>
                  <a:cubicBezTo>
                    <a:pt x="784" y="173"/>
                    <a:pt x="762" y="152"/>
                    <a:pt x="738" y="133"/>
                  </a:cubicBezTo>
                  <a:cubicBezTo>
                    <a:pt x="714" y="114"/>
                    <a:pt x="685" y="93"/>
                    <a:pt x="652" y="71"/>
                  </a:cubicBezTo>
                  <a:cubicBezTo>
                    <a:pt x="618" y="49"/>
                    <a:pt x="582" y="32"/>
                    <a:pt x="544" y="19"/>
                  </a:cubicBezTo>
                  <a:cubicBezTo>
                    <a:pt x="505" y="6"/>
                    <a:pt x="467" y="0"/>
                    <a:pt x="430" y="0"/>
                  </a:cubicBezTo>
                  <a:cubicBezTo>
                    <a:pt x="296" y="0"/>
                    <a:pt x="191" y="37"/>
                    <a:pt x="114" y="111"/>
                  </a:cubicBezTo>
                  <a:cubicBezTo>
                    <a:pt x="38" y="186"/>
                    <a:pt x="0" y="289"/>
                    <a:pt x="0" y="421"/>
                  </a:cubicBezTo>
                  <a:cubicBezTo>
                    <a:pt x="0" y="461"/>
                    <a:pt x="7" y="502"/>
                    <a:pt x="21" y="545"/>
                  </a:cubicBezTo>
                  <a:cubicBezTo>
                    <a:pt x="35" y="587"/>
                    <a:pt x="52" y="624"/>
                    <a:pt x="69" y="653"/>
                  </a:cubicBezTo>
                  <a:cubicBezTo>
                    <a:pt x="87" y="683"/>
                    <a:pt x="108" y="713"/>
                    <a:pt x="131" y="741"/>
                  </a:cubicBezTo>
                  <a:cubicBezTo>
                    <a:pt x="153" y="770"/>
                    <a:pt x="170" y="789"/>
                    <a:pt x="181" y="800"/>
                  </a:cubicBezTo>
                  <a:cubicBezTo>
                    <a:pt x="205" y="823"/>
                    <a:pt x="205" y="823"/>
                    <a:pt x="205" y="823"/>
                  </a:cubicBezTo>
                  <a:cubicBezTo>
                    <a:pt x="766" y="1365"/>
                    <a:pt x="766" y="1365"/>
                    <a:pt x="766" y="1365"/>
                  </a:cubicBezTo>
                  <a:cubicBezTo>
                    <a:pt x="777" y="1375"/>
                    <a:pt x="790" y="1381"/>
                    <a:pt x="806" y="1381"/>
                  </a:cubicBezTo>
                  <a:cubicBezTo>
                    <a:pt x="821" y="1381"/>
                    <a:pt x="835" y="1375"/>
                    <a:pt x="845" y="1365"/>
                  </a:cubicBezTo>
                  <a:cubicBezTo>
                    <a:pt x="1406" y="825"/>
                    <a:pt x="1406" y="825"/>
                    <a:pt x="1406" y="825"/>
                  </a:cubicBezTo>
                  <a:cubicBezTo>
                    <a:pt x="1543" y="688"/>
                    <a:pt x="1612" y="553"/>
                    <a:pt x="1612" y="421"/>
                  </a:cubicBezTo>
                  <a:cubicBezTo>
                    <a:pt x="1612" y="289"/>
                    <a:pt x="1573" y="186"/>
                    <a:pt x="1497" y="111"/>
                  </a:cubicBezTo>
                  <a:close/>
                  <a:moveTo>
                    <a:pt x="1327" y="741"/>
                  </a:moveTo>
                  <a:cubicBezTo>
                    <a:pt x="806" y="1243"/>
                    <a:pt x="806" y="1243"/>
                    <a:pt x="806" y="1243"/>
                  </a:cubicBezTo>
                  <a:cubicBezTo>
                    <a:pt x="284" y="740"/>
                    <a:pt x="284" y="740"/>
                    <a:pt x="284" y="740"/>
                  </a:cubicBezTo>
                  <a:cubicBezTo>
                    <a:pt x="171" y="628"/>
                    <a:pt x="115" y="521"/>
                    <a:pt x="115" y="421"/>
                  </a:cubicBezTo>
                  <a:cubicBezTo>
                    <a:pt x="115" y="372"/>
                    <a:pt x="122" y="329"/>
                    <a:pt x="135" y="292"/>
                  </a:cubicBezTo>
                  <a:cubicBezTo>
                    <a:pt x="148" y="255"/>
                    <a:pt x="164" y="225"/>
                    <a:pt x="184" y="203"/>
                  </a:cubicBezTo>
                  <a:cubicBezTo>
                    <a:pt x="204" y="181"/>
                    <a:pt x="229" y="164"/>
                    <a:pt x="257" y="150"/>
                  </a:cubicBezTo>
                  <a:cubicBezTo>
                    <a:pt x="286" y="136"/>
                    <a:pt x="314" y="127"/>
                    <a:pt x="342" y="122"/>
                  </a:cubicBezTo>
                  <a:cubicBezTo>
                    <a:pt x="369" y="117"/>
                    <a:pt x="399" y="115"/>
                    <a:pt x="430" y="115"/>
                  </a:cubicBezTo>
                  <a:cubicBezTo>
                    <a:pt x="461" y="115"/>
                    <a:pt x="495" y="123"/>
                    <a:pt x="531" y="138"/>
                  </a:cubicBezTo>
                  <a:cubicBezTo>
                    <a:pt x="567" y="153"/>
                    <a:pt x="600" y="172"/>
                    <a:pt x="630" y="195"/>
                  </a:cubicBezTo>
                  <a:cubicBezTo>
                    <a:pt x="660" y="219"/>
                    <a:pt x="686" y="240"/>
                    <a:pt x="708" y="260"/>
                  </a:cubicBezTo>
                  <a:cubicBezTo>
                    <a:pt x="729" y="280"/>
                    <a:pt x="747" y="299"/>
                    <a:pt x="762" y="315"/>
                  </a:cubicBezTo>
                  <a:cubicBezTo>
                    <a:pt x="773" y="329"/>
                    <a:pt x="787" y="335"/>
                    <a:pt x="806" y="335"/>
                  </a:cubicBezTo>
                  <a:cubicBezTo>
                    <a:pt x="824" y="335"/>
                    <a:pt x="839" y="329"/>
                    <a:pt x="850" y="315"/>
                  </a:cubicBezTo>
                  <a:cubicBezTo>
                    <a:pt x="864" y="299"/>
                    <a:pt x="882" y="280"/>
                    <a:pt x="904" y="260"/>
                  </a:cubicBezTo>
                  <a:cubicBezTo>
                    <a:pt x="925" y="240"/>
                    <a:pt x="951" y="219"/>
                    <a:pt x="982" y="195"/>
                  </a:cubicBezTo>
                  <a:cubicBezTo>
                    <a:pt x="1012" y="172"/>
                    <a:pt x="1045" y="153"/>
                    <a:pt x="1081" y="138"/>
                  </a:cubicBezTo>
                  <a:cubicBezTo>
                    <a:pt x="1117" y="123"/>
                    <a:pt x="1151" y="115"/>
                    <a:pt x="1182" y="115"/>
                  </a:cubicBezTo>
                  <a:cubicBezTo>
                    <a:pt x="1213" y="115"/>
                    <a:pt x="1242" y="117"/>
                    <a:pt x="1270" y="122"/>
                  </a:cubicBezTo>
                  <a:cubicBezTo>
                    <a:pt x="1297" y="127"/>
                    <a:pt x="1326" y="136"/>
                    <a:pt x="1354" y="150"/>
                  </a:cubicBezTo>
                  <a:cubicBezTo>
                    <a:pt x="1383" y="164"/>
                    <a:pt x="1408" y="181"/>
                    <a:pt x="1428" y="203"/>
                  </a:cubicBezTo>
                  <a:cubicBezTo>
                    <a:pt x="1448" y="225"/>
                    <a:pt x="1464" y="255"/>
                    <a:pt x="1477" y="292"/>
                  </a:cubicBezTo>
                  <a:cubicBezTo>
                    <a:pt x="1490" y="329"/>
                    <a:pt x="1496" y="372"/>
                    <a:pt x="1496" y="421"/>
                  </a:cubicBezTo>
                  <a:cubicBezTo>
                    <a:pt x="1496" y="521"/>
                    <a:pt x="1440" y="628"/>
                    <a:pt x="1327" y="74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Freeform 8" descr="Child Icon">
              <a:extLst>
                <a:ext uri="{FF2B5EF4-FFF2-40B4-BE49-F238E27FC236}">
                  <a16:creationId xmlns:a16="http://schemas.microsoft.com/office/drawing/2014/main" id="{86F823B9-EC8B-43AF-98C0-4665086279CC}"/>
                </a:ext>
              </a:extLst>
            </p:cNvPr>
            <p:cNvSpPr>
              <a:spLocks noEditPoints="1"/>
            </p:cNvSpPr>
            <p:nvPr/>
          </p:nvSpPr>
          <p:spPr bwMode="auto">
            <a:xfrm>
              <a:off x="1383576" y="2871392"/>
              <a:ext cx="384008" cy="539686"/>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CA"/>
            </a:p>
          </p:txBody>
        </p:sp>
      </p:gr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10;Symbole de point d'exclamation">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2019759" cy="1200329"/>
          </a:xfrm>
          <a:prstGeom prst="rect">
            <a:avLst/>
          </a:prstGeom>
          <a:noFill/>
        </p:spPr>
        <p:txBody>
          <a:bodyPr wrap="square">
            <a:spAutoFit/>
          </a:bodyPr>
          <a:lstStyle/>
          <a:p>
            <a:pPr fontAlgn="base"/>
            <a:r>
              <a:rPr lang="fr-FR" dirty="0">
                <a:solidFill>
                  <a:schemeClr val="accent2">
                    <a:lumMod val="75000"/>
                  </a:schemeClr>
                </a:solidFill>
                <a:cs typeface="Arial" panose="020B0604020202020204" pitchFamily="34" charset="0"/>
              </a:rPr>
              <a:t>En l’absence de
VOLONTÉ
vous pouvez voir :
</a:t>
            </a:r>
            <a:endParaRPr lang="en-CA" dirty="0">
              <a:solidFill>
                <a:schemeClr val="accent2">
                  <a:lumMod val="75000"/>
                </a:schemeClr>
              </a:solidFill>
              <a:cs typeface="Arial" panose="020B0604020202020204" pitchFamily="34" charset="0"/>
            </a:endParaRP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2">
              <a:lumMod val="75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buFont typeface="Wingdings" panose="05000000000000000000" pitchFamily="2" charset="2"/>
              <a:buChar char="ð"/>
            </a:pPr>
            <a:r>
              <a:rPr lang="fr-FR" dirty="0">
                <a:solidFill>
                  <a:schemeClr val="tx1"/>
                </a:solidFill>
                <a:cs typeface="Arial" panose="020B0604020202020204" pitchFamily="34" charset="0"/>
              </a:rPr>
              <a:t>démission plus fréquentes
baisse de la productivité</a:t>
            </a:r>
            <a:endParaRPr lang="en-CA" dirty="0">
              <a:solidFill>
                <a:schemeClr val="tx1"/>
              </a:solidFill>
              <a:cs typeface="Arial" panose="020B0604020202020204" pitchFamily="34" charset="0"/>
            </a:endParaRPr>
          </a:p>
        </p:txBody>
      </p:sp>
    </p:spTree>
    <p:extLst>
      <p:ext uri="{BB962C8B-B14F-4D97-AF65-F5344CB8AC3E}">
        <p14:creationId xmlns:p14="http://schemas.microsoft.com/office/powerpoint/2010/main" val="47527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fr-FR" dirty="0">
                <a:solidFill>
                  <a:srgbClr val="000000"/>
                </a:solidFill>
              </a:rPr>
              <a:t>Comment créer ADKAR chez les employés (Connaissance)</a:t>
            </a:r>
            <a:endParaRPr lang="en-US" dirty="0">
              <a:solidFill>
                <a:srgbClr val="000000"/>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b="1" dirty="0">
                <a:solidFill>
                  <a:schemeClr val="bg1"/>
                </a:solidFill>
                <a:ea typeface="Arial Unicode MS" panose="020B0604020202020204" pitchFamily="34" charset="-128"/>
                <a:cs typeface="Arial Unicode MS" panose="020B0604020202020204" pitchFamily="34" charset="-128"/>
              </a:rPr>
              <a:t>Connaissance</a:t>
            </a:r>
          </a:p>
          <a:p>
            <a:pPr algn="ctr" defTabSz="1333500">
              <a:lnSpc>
                <a:spcPct val="90000"/>
              </a:lnSpc>
              <a:spcAft>
                <a:spcPct val="35000"/>
              </a:spcAft>
              <a:defRPr/>
            </a:pPr>
            <a:r>
              <a:rPr lang="en-CA" sz="1400" b="1" i="1" dirty="0">
                <a:solidFill>
                  <a:schemeClr val="bg1"/>
                </a:solidFill>
                <a:ea typeface="Arial Unicode MS" panose="020B0604020202020204" pitchFamily="34" charset="-128"/>
                <a:cs typeface="Arial Unicode MS" panose="020B0604020202020204" pitchFamily="34" charset="-128"/>
              </a:rPr>
              <a:t>(Knowledge)</a:t>
            </a:r>
          </a:p>
        </p:txBody>
      </p:sp>
      <p:sp>
        <p:nvSpPr>
          <p:cNvPr id="2" name="Rectangle 1"/>
          <p:cNvSpPr/>
          <p:nvPr/>
        </p:nvSpPr>
        <p:spPr>
          <a:xfrm>
            <a:off x="2521223" y="1542244"/>
            <a:ext cx="5776471" cy="5571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fr-CA" sz="2000" b="1">
                <a:solidFill>
                  <a:schemeClr val="tx1"/>
                </a:solidFill>
                <a:ea typeface="Arial Unicode MS" panose="020B0604020202020204" pitchFamily="34" charset="-128"/>
                <a:cs typeface="Arial Unicode MS" panose="020B0604020202020204" pitchFamily="34" charset="-128"/>
              </a:rPr>
              <a:t>        Formation, développement des compétences</a:t>
            </a:r>
          </a:p>
        </p:txBody>
      </p:sp>
      <p:sp>
        <p:nvSpPr>
          <p:cNvPr id="4" name="Rectangle 3"/>
          <p:cNvSpPr/>
          <p:nvPr/>
        </p:nvSpPr>
        <p:spPr>
          <a:xfrm>
            <a:off x="629937" y="2099436"/>
            <a:ext cx="7667757" cy="40024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Avoir accès à des ressources sur la façon de changer, de nouvelles compétences et de nouveaux comportements
</a:t>
            </a:r>
            <a:endParaRPr lang="en-US" altLang="en-US" dirty="0">
              <a:solidFill>
                <a:schemeClr val="tx1"/>
              </a:solidFill>
            </a:endParaRPr>
          </a:p>
          <a:p>
            <a:pPr marL="1200150" lvl="2" indent="-285750">
              <a:buFont typeface="Wingdings" panose="05000000000000000000" pitchFamily="2" charset="2"/>
              <a:buChar char="§"/>
            </a:pPr>
            <a:r>
              <a:rPr lang="fr-FR" altLang="en-US" dirty="0">
                <a:solidFill>
                  <a:schemeClr val="tx1"/>
                </a:solidFill>
                <a:cs typeface="Arial" panose="020B0604020202020204" pitchFamily="34" charset="0"/>
              </a:rPr>
              <a:t>Veiller à ce que les employés reçoivent une formation sur les nouvelles mesures, les nouveaux outils, protocoles, procédures, méthodes de travail, etc.
S’assurer que les gestionnaires sont équipés pour soutenir les employés tout au long de la transition. Les gestionnaires jouent un rôle clé dans l’expérience des employés dans le retour en milieu de travail; par conséquent, il est essentiel qu’ils soient eux-mêmes adéquatement équipés </a:t>
            </a: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8" name="Freeform 7">
            <a:extLst>
              <a:ext uri="{FF2B5EF4-FFF2-40B4-BE49-F238E27FC236}">
                <a16:creationId xmlns:a16="http://schemas.microsoft.com/office/drawing/2014/main" id="{FF43A20F-80E8-4ACD-9FEC-5100CA041031}"/>
              </a:ext>
              <a:ext uri="{C183D7F6-B498-43B3-948B-1728B52AA6E4}">
                <adec:decorative xmlns:adec="http://schemas.microsoft.com/office/drawing/2017/decorative" val="1"/>
              </a:ext>
            </a:extLst>
          </p:cNvPr>
          <p:cNvSpPr>
            <a:spLocks noEditPoints="1"/>
          </p:cNvSpPr>
          <p:nvPr/>
        </p:nvSpPr>
        <p:spPr bwMode="auto">
          <a:xfrm rot="21258184">
            <a:off x="900758" y="3178720"/>
            <a:ext cx="457965" cy="685418"/>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10;Symbole de point d'exclamation">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2123154" cy="1200329"/>
          </a:xfrm>
          <a:prstGeom prst="rect">
            <a:avLst/>
          </a:prstGeom>
          <a:noFill/>
        </p:spPr>
        <p:txBody>
          <a:bodyPr wrap="square">
            <a:spAutoFit/>
          </a:bodyPr>
          <a:lstStyle/>
          <a:p>
            <a:pPr fontAlgn="base"/>
            <a:r>
              <a:rPr lang="fr-FR" dirty="0">
                <a:solidFill>
                  <a:schemeClr val="accent4">
                    <a:lumMod val="75000"/>
                  </a:schemeClr>
                </a:solidFill>
                <a:cs typeface="Arial" panose="020B0604020202020204" pitchFamily="34" charset="0"/>
              </a:rPr>
              <a:t>En l’absence de
</a:t>
            </a:r>
            <a:r>
              <a:rPr lang="fr-FR" b="1" dirty="0">
                <a:solidFill>
                  <a:schemeClr val="accent4">
                    <a:lumMod val="75000"/>
                  </a:schemeClr>
                </a:solidFill>
                <a:cs typeface="Arial" panose="020B0604020202020204" pitchFamily="34" charset="0"/>
              </a:rPr>
              <a:t>CONNAISSANCE</a:t>
            </a:r>
            <a:r>
              <a:rPr lang="fr-FR" dirty="0">
                <a:solidFill>
                  <a:schemeClr val="accent4">
                    <a:lumMod val="75000"/>
                  </a:schemeClr>
                </a:solidFill>
                <a:cs typeface="Arial" panose="020B0604020202020204" pitchFamily="34" charset="0"/>
              </a:rPr>
              <a:t>
vous pouvez voir :
</a:t>
            </a:r>
            <a:endParaRPr lang="en-CA" dirty="0">
              <a:solidFill>
                <a:schemeClr val="accent4">
                  <a:lumMod val="75000"/>
                </a:schemeClr>
              </a:solidFill>
              <a:cs typeface="Arial" panose="020B0604020202020204" pitchFamily="34" charset="0"/>
            </a:endParaRP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r>
              <a:rPr lang="fr-FR" dirty="0">
                <a:solidFill>
                  <a:schemeClr val="tx1">
                    <a:lumMod val="75000"/>
                    <a:lumOff val="25000"/>
                  </a:schemeClr>
                </a:solidFill>
                <a:cs typeface="Arial" panose="020B0604020202020204" pitchFamily="34" charset="0"/>
              </a:rPr>
              <a:t>utilisation réduite ou utilisation incorrecte de nouveaux processus et outils</a:t>
            </a:r>
            <a:endParaRPr lang="en-CA"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22456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fr-FR" dirty="0">
                <a:solidFill>
                  <a:srgbClr val="000000"/>
                </a:solidFill>
              </a:rPr>
              <a:t>Comment créer ADKAR chez les employés (Capacité)</a:t>
            </a:r>
            <a:endParaRPr lang="en-US" dirty="0">
              <a:solidFill>
                <a:srgbClr val="000000"/>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bg1"/>
                </a:solidFill>
                <a:ea typeface="Arial Unicode MS" panose="020B0604020202020204" pitchFamily="34" charset="-128"/>
                <a:cs typeface="Arial Unicode MS" panose="020B0604020202020204" pitchFamily="34" charset="-128"/>
              </a:rPr>
              <a:t>Capacité</a:t>
            </a:r>
          </a:p>
          <a:p>
            <a:pPr algn="ctr" defTabSz="1333500">
              <a:lnSpc>
                <a:spcPct val="90000"/>
              </a:lnSpc>
              <a:spcAft>
                <a:spcPct val="35000"/>
              </a:spcAft>
              <a:defRPr/>
            </a:pPr>
            <a:r>
              <a:rPr lang="en-CA" sz="1400" b="1" i="1" dirty="0">
                <a:solidFill>
                  <a:schemeClr val="bg1"/>
                </a:solidFill>
                <a:ea typeface="Arial Unicode MS" panose="020B0604020202020204" pitchFamily="34" charset="-128"/>
                <a:cs typeface="Arial Unicode MS" panose="020B0604020202020204" pitchFamily="34" charset="-128"/>
              </a:rPr>
              <a:t>(Ability)</a:t>
            </a:r>
          </a:p>
        </p:txBody>
      </p:sp>
      <p:sp>
        <p:nvSpPr>
          <p:cNvPr id="2" name="Rectangle 1"/>
          <p:cNvSpPr/>
          <p:nvPr/>
        </p:nvSpPr>
        <p:spPr>
          <a:xfrm>
            <a:off x="2521223" y="1542244"/>
            <a:ext cx="5776471" cy="55719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fr-CA" sz="2000" b="1">
                <a:solidFill>
                  <a:schemeClr val="tx1"/>
                </a:solidFill>
                <a:ea typeface="Arial Unicode MS" panose="020B0604020202020204" pitchFamily="34" charset="-128"/>
                <a:cs typeface="Arial Unicode MS" panose="020B0604020202020204" pitchFamily="34" charset="-128"/>
              </a:rPr>
              <a:t>        Orientation/Mode d’emploi, pilotes</a:t>
            </a:r>
          </a:p>
        </p:txBody>
      </p:sp>
      <p:sp>
        <p:nvSpPr>
          <p:cNvPr id="4" name="Rectangle 3"/>
          <p:cNvSpPr/>
          <p:nvPr/>
        </p:nvSpPr>
        <p:spPr>
          <a:xfrm>
            <a:off x="629937" y="2099436"/>
            <a:ext cx="7667757" cy="400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S’impliquer et croire au changement, utiliser de nouvelles connaissances sur la façon de changer, de nouvelles compétences et de nouveaux comportements
</a:t>
            </a:r>
            <a:endParaRPr lang="en-US" altLang="en-US" dirty="0">
              <a:solidFill>
                <a:schemeClr val="tx1"/>
              </a:solidFill>
            </a:endParaRPr>
          </a:p>
          <a:p>
            <a:pPr marL="1200150" lvl="2" indent="-285750">
              <a:buFont typeface="Wingdings" panose="05000000000000000000" pitchFamily="2" charset="2"/>
              <a:buChar char="§"/>
            </a:pPr>
            <a:r>
              <a:rPr lang="fr-FR" altLang="en-US" dirty="0">
                <a:solidFill>
                  <a:schemeClr val="tx1"/>
                </a:solidFill>
                <a:cs typeface="Arial" panose="020B0604020202020204" pitchFamily="34" charset="0"/>
              </a:rPr>
              <a:t>Fournir des boîtes à outils pour les gestionnaires et les dirigeants
S’il y a une occasion pour les employés de se rendre au bureau avant le retour réel, pensez à offrir des visites en personne. Les employés peuvent se familiariser avec un nouvel aménagement d’étage, un nouveau bâtiment, de nouveaux protocoles sanitaires, le stationnement, etc. avant leur premier jour de retour en milieu de travail.</a:t>
            </a:r>
            <a:endParaRPr lang="en-CA" altLang="en-US" dirty="0">
              <a:solidFill>
                <a:srgbClr val="FF0000"/>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2" name="Freeform 7">
            <a:extLst>
              <a:ext uri="{FF2B5EF4-FFF2-40B4-BE49-F238E27FC236}">
                <a16:creationId xmlns:a16="http://schemas.microsoft.com/office/drawing/2014/main" id="{EC68BA14-A3C4-4BDC-B6A5-AF26B0912226}"/>
              </a:ext>
              <a:ext uri="{C183D7F6-B498-43B3-948B-1728B52AA6E4}">
                <adec:decorative xmlns:adec="http://schemas.microsoft.com/office/drawing/2017/decorative" val="1"/>
              </a:ext>
            </a:extLst>
          </p:cNvPr>
          <p:cNvSpPr>
            <a:spLocks noEditPoints="1"/>
          </p:cNvSpPr>
          <p:nvPr/>
        </p:nvSpPr>
        <p:spPr bwMode="auto">
          <a:xfrm>
            <a:off x="820112" y="3297915"/>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10;Symbole de point d'exclamation">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2123154" cy="1200329"/>
          </a:xfrm>
          <a:prstGeom prst="rect">
            <a:avLst/>
          </a:prstGeom>
          <a:noFill/>
        </p:spPr>
        <p:txBody>
          <a:bodyPr wrap="square">
            <a:spAutoFit/>
          </a:bodyPr>
          <a:lstStyle/>
          <a:p>
            <a:pPr fontAlgn="base"/>
            <a:r>
              <a:rPr lang="fr-FR" dirty="0">
                <a:solidFill>
                  <a:schemeClr val="tx1">
                    <a:lumMod val="65000"/>
                    <a:lumOff val="35000"/>
                  </a:schemeClr>
                </a:solidFill>
                <a:cs typeface="Arial" panose="020B0604020202020204" pitchFamily="34" charset="0"/>
              </a:rPr>
              <a:t>En l’absence de
</a:t>
            </a:r>
            <a:r>
              <a:rPr lang="fr-FR" b="1" dirty="0">
                <a:solidFill>
                  <a:schemeClr val="tx1">
                    <a:lumMod val="65000"/>
                    <a:lumOff val="35000"/>
                  </a:schemeClr>
                </a:solidFill>
                <a:cs typeface="Arial" panose="020B0604020202020204" pitchFamily="34" charset="0"/>
              </a:rPr>
              <a:t>CAPACITÉ</a:t>
            </a:r>
            <a:r>
              <a:rPr lang="fr-FR" dirty="0">
                <a:solidFill>
                  <a:schemeClr val="tx1">
                    <a:lumMod val="65000"/>
                    <a:lumOff val="35000"/>
                  </a:schemeClr>
                </a:solidFill>
                <a:cs typeface="Arial" panose="020B0604020202020204" pitchFamily="34" charset="0"/>
              </a:rPr>
              <a:t>
vous pouvez voir :
</a:t>
            </a:r>
            <a:endParaRPr lang="en-CA" dirty="0">
              <a:solidFill>
                <a:schemeClr val="tx1">
                  <a:lumMod val="65000"/>
                  <a:lumOff val="35000"/>
                </a:schemeClr>
              </a:solidFill>
              <a:cs typeface="Arial" panose="020B0604020202020204" pitchFamily="34" charset="0"/>
            </a:endParaRP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1461224"/>
          </a:xfrm>
          <a:prstGeom prst="frame">
            <a:avLst>
              <a:gd name="adj1" fmla="val 6615"/>
            </a:avLst>
          </a:prstGeom>
          <a:solidFill>
            <a:schemeClr val="tx1">
              <a:lumMod val="50000"/>
              <a:lumOff val="50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endParaRPr lang="en-CA" dirty="0">
              <a:solidFill>
                <a:schemeClr val="tx1"/>
              </a:solidFill>
              <a:cs typeface="Arial" panose="020B0604020202020204" pitchFamily="34" charset="0"/>
            </a:endParaRPr>
          </a:p>
          <a:p>
            <a:pPr marL="285750" indent="-285750" fontAlgn="base">
              <a:spcBef>
                <a:spcPts val="600"/>
              </a:spcBef>
              <a:buFont typeface="Wingdings" panose="05000000000000000000" pitchFamily="2" charset="2"/>
              <a:buChar char="ð"/>
            </a:pPr>
            <a:r>
              <a:rPr lang="fr-FR" dirty="0">
                <a:solidFill>
                  <a:schemeClr val="tx1"/>
                </a:solidFill>
                <a:cs typeface="Arial" panose="020B0604020202020204" pitchFamily="34" charset="0"/>
              </a:rPr>
              <a:t>réduction soutenue de la productivité</a:t>
            </a:r>
            <a:endParaRPr lang="en-CA" dirty="0">
              <a:solidFill>
                <a:srgbClr val="FF0000"/>
              </a:solidFill>
              <a:cs typeface="Arial" panose="020B0604020202020204" pitchFamily="34" charset="0"/>
            </a:endParaRPr>
          </a:p>
        </p:txBody>
      </p:sp>
    </p:spTree>
    <p:extLst>
      <p:ext uri="{BB962C8B-B14F-4D97-AF65-F5344CB8AC3E}">
        <p14:creationId xmlns:p14="http://schemas.microsoft.com/office/powerpoint/2010/main" val="1735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fr-FR" dirty="0">
                <a:solidFill>
                  <a:srgbClr val="000000"/>
                </a:solidFill>
              </a:rPr>
              <a:t>Comment créer ADKAR chez les employés (Renforcement)</a:t>
            </a:r>
            <a:endParaRPr lang="en-US" dirty="0">
              <a:solidFill>
                <a:srgbClr val="000000"/>
              </a:solidFill>
            </a:endParaRPr>
          </a:p>
        </p:txBody>
      </p:sp>
      <p:sp>
        <p:nvSpPr>
          <p:cNvPr id="16" name="Freeform 15"/>
          <p:cNvSpPr/>
          <p:nvPr/>
        </p:nvSpPr>
        <p:spPr bwMode="auto">
          <a:xfrm>
            <a:off x="629938" y="1542244"/>
            <a:ext cx="1891284" cy="557193"/>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38100" tIns="38100" rIns="38100" bIns="38100" spcCol="1270" anchor="ctr"/>
          <a:lstStyle/>
          <a:p>
            <a:pPr algn="ctr" defTabSz="1333500">
              <a:lnSpc>
                <a:spcPct val="90000"/>
              </a:lnSpc>
              <a:spcAft>
                <a:spcPct val="35000"/>
              </a:spcAft>
              <a:defRPr/>
            </a:pPr>
            <a:r>
              <a:rPr lang="en-CA" sz="2000" b="1" dirty="0">
                <a:solidFill>
                  <a:schemeClr val="bg1"/>
                </a:solidFill>
                <a:ea typeface="Arial Unicode MS" panose="020B0604020202020204" pitchFamily="34" charset="-128"/>
                <a:cs typeface="Arial Unicode MS" panose="020B0604020202020204" pitchFamily="34" charset="-128"/>
              </a:rPr>
              <a:t>Renforcement</a:t>
            </a:r>
            <a:r>
              <a:rPr lang="en-CA" sz="2800" b="1" dirty="0">
                <a:solidFill>
                  <a:schemeClr val="bg1"/>
                </a:solidFill>
                <a:ea typeface="Arial Unicode MS" panose="020B0604020202020204" pitchFamily="34" charset="-128"/>
                <a:cs typeface="Arial Unicode MS" panose="020B0604020202020204" pitchFamily="34" charset="-128"/>
              </a:rPr>
              <a:t> </a:t>
            </a:r>
            <a:r>
              <a:rPr lang="en-CA" sz="1400" b="1" i="1" dirty="0">
                <a:solidFill>
                  <a:schemeClr val="bg1"/>
                </a:solidFill>
                <a:ea typeface="Arial Unicode MS" panose="020B0604020202020204" pitchFamily="34" charset="-128"/>
                <a:cs typeface="Arial Unicode MS" panose="020B0604020202020204" pitchFamily="34" charset="-128"/>
              </a:rPr>
              <a:t>(Reinforcement)</a:t>
            </a:r>
          </a:p>
        </p:txBody>
      </p:sp>
      <p:sp>
        <p:nvSpPr>
          <p:cNvPr id="2" name="Rectangle 1"/>
          <p:cNvSpPr/>
          <p:nvPr/>
        </p:nvSpPr>
        <p:spPr>
          <a:xfrm>
            <a:off x="2521223" y="1542244"/>
            <a:ext cx="5776471" cy="5571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33500">
              <a:lnSpc>
                <a:spcPct val="90000"/>
              </a:lnSpc>
              <a:spcAft>
                <a:spcPct val="35000"/>
              </a:spcAft>
              <a:defRPr/>
            </a:pPr>
            <a:r>
              <a:rPr lang="en-CA" sz="2000" b="1" dirty="0">
                <a:solidFill>
                  <a:schemeClr val="tx1"/>
                </a:solidFill>
                <a:ea typeface="Arial Unicode MS" panose="020B0604020202020204" pitchFamily="34" charset="-128"/>
                <a:cs typeface="Arial Unicode MS" panose="020B0604020202020204" pitchFamily="34" charset="-128"/>
              </a:rPr>
              <a:t>        Récompense/reconnaissance</a:t>
            </a:r>
          </a:p>
        </p:txBody>
      </p:sp>
      <p:sp>
        <p:nvSpPr>
          <p:cNvPr id="4" name="Rectangle 3"/>
          <p:cNvSpPr/>
          <p:nvPr/>
        </p:nvSpPr>
        <p:spPr>
          <a:xfrm>
            <a:off x="629937" y="2099436"/>
            <a:ext cx="7667757" cy="40024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rPr>
              <a:t>Adopter la nouvelle façon, vivre avec et soutenir le changement
</a:t>
            </a:r>
            <a:endParaRPr lang="en-US" altLang="en-US" dirty="0">
              <a:solidFill>
                <a:schemeClr val="tx1"/>
              </a:solidFill>
            </a:endParaRPr>
          </a:p>
          <a:p>
            <a:pPr marL="1200150" lvl="2" indent="-285750">
              <a:buFont typeface="Wingdings" panose="05000000000000000000" pitchFamily="2" charset="2"/>
              <a:buChar char="§"/>
            </a:pPr>
            <a:r>
              <a:rPr lang="fr-FR" altLang="en-US" dirty="0">
                <a:solidFill>
                  <a:schemeClr val="tx1"/>
                </a:solidFill>
                <a:cs typeface="Arial" panose="020B0604020202020204" pitchFamily="34" charset="0"/>
              </a:rPr>
              <a:t>Continuez d’envoyer des communications de la part des hauts dirigeants sur les nouvelles façons de travailler et célébrez les succès du retour en milieu de travail
Assurez vous que les gestionnaires sont équipés pour poursuivre les discussions sur le retour en milieu de travail lors de leurs réunions d’équipe
Reconnaissez et récompensez les employés qui adoptent de nouvelles façons de travailler (à la maison ou au bureau)</a:t>
            </a: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a:p>
            <a:pPr marL="1200150" lvl="2" indent="-285750">
              <a:buFont typeface="Wingdings" panose="05000000000000000000" pitchFamily="2" charset="2"/>
              <a:buChar char="§"/>
            </a:pPr>
            <a:endParaRPr lang="en-CA" altLang="en-US" dirty="0">
              <a:solidFill>
                <a:schemeClr val="tx1"/>
              </a:solidFill>
              <a:cs typeface="Arial" panose="020B0604020202020204" pitchFamily="34" charset="0"/>
            </a:endParaRPr>
          </a:p>
        </p:txBody>
      </p:sp>
      <p:sp>
        <p:nvSpPr>
          <p:cNvPr id="14" name="Freeform 8">
            <a:extLst>
              <a:ext uri="{FF2B5EF4-FFF2-40B4-BE49-F238E27FC236}">
                <a16:creationId xmlns:a16="http://schemas.microsoft.com/office/drawing/2014/main" id="{45ACF4AE-8EE8-4430-9987-4A2FA75637D1}"/>
              </a:ext>
              <a:ext uri="{C183D7F6-B498-43B3-948B-1728B52AA6E4}">
                <adec:decorative xmlns:adec="http://schemas.microsoft.com/office/drawing/2017/decorative" val="1"/>
              </a:ext>
            </a:extLst>
          </p:cNvPr>
          <p:cNvSpPr>
            <a:spLocks noEditPoints="1"/>
          </p:cNvSpPr>
          <p:nvPr/>
        </p:nvSpPr>
        <p:spPr bwMode="auto">
          <a:xfrm>
            <a:off x="820112" y="3310354"/>
            <a:ext cx="571500" cy="526863"/>
          </a:xfrm>
          <a:custGeom>
            <a:avLst/>
            <a:gdLst>
              <a:gd name="T0" fmla="*/ 384 w 390"/>
              <a:gd name="T1" fmla="*/ 66 h 360"/>
              <a:gd name="T2" fmla="*/ 368 w 390"/>
              <a:gd name="T3" fmla="*/ 60 h 360"/>
              <a:gd name="T4" fmla="*/ 300 w 390"/>
              <a:gd name="T5" fmla="*/ 60 h 360"/>
              <a:gd name="T6" fmla="*/ 300 w 390"/>
              <a:gd name="T7" fmla="*/ 37 h 360"/>
              <a:gd name="T8" fmla="*/ 289 w 390"/>
              <a:gd name="T9" fmla="*/ 11 h 360"/>
              <a:gd name="T10" fmla="*/ 263 w 390"/>
              <a:gd name="T11" fmla="*/ 0 h 360"/>
              <a:gd name="T12" fmla="*/ 128 w 390"/>
              <a:gd name="T13" fmla="*/ 0 h 360"/>
              <a:gd name="T14" fmla="*/ 101 w 390"/>
              <a:gd name="T15" fmla="*/ 11 h 360"/>
              <a:gd name="T16" fmla="*/ 90 w 390"/>
              <a:gd name="T17" fmla="*/ 37 h 360"/>
              <a:gd name="T18" fmla="*/ 90 w 390"/>
              <a:gd name="T19" fmla="*/ 60 h 360"/>
              <a:gd name="T20" fmla="*/ 23 w 390"/>
              <a:gd name="T21" fmla="*/ 60 h 360"/>
              <a:gd name="T22" fmla="*/ 7 w 390"/>
              <a:gd name="T23" fmla="*/ 66 h 360"/>
              <a:gd name="T24" fmla="*/ 0 w 390"/>
              <a:gd name="T25" fmla="*/ 82 h 360"/>
              <a:gd name="T26" fmla="*/ 0 w 390"/>
              <a:gd name="T27" fmla="*/ 112 h 360"/>
              <a:gd name="T28" fmla="*/ 10 w 390"/>
              <a:gd name="T29" fmla="*/ 146 h 360"/>
              <a:gd name="T30" fmla="*/ 36 w 390"/>
              <a:gd name="T31" fmla="*/ 176 h 360"/>
              <a:gd name="T32" fmla="*/ 77 w 390"/>
              <a:gd name="T33" fmla="*/ 199 h 360"/>
              <a:gd name="T34" fmla="*/ 127 w 390"/>
              <a:gd name="T35" fmla="*/ 210 h 360"/>
              <a:gd name="T36" fmla="*/ 149 w 390"/>
              <a:gd name="T37" fmla="*/ 232 h 360"/>
              <a:gd name="T38" fmla="*/ 162 w 390"/>
              <a:gd name="T39" fmla="*/ 249 h 360"/>
              <a:gd name="T40" fmla="*/ 165 w 390"/>
              <a:gd name="T41" fmla="*/ 270 h 360"/>
              <a:gd name="T42" fmla="*/ 158 w 390"/>
              <a:gd name="T43" fmla="*/ 291 h 360"/>
              <a:gd name="T44" fmla="*/ 135 w 390"/>
              <a:gd name="T45" fmla="*/ 300 h 360"/>
              <a:gd name="T46" fmla="*/ 104 w 390"/>
              <a:gd name="T47" fmla="*/ 311 h 360"/>
              <a:gd name="T48" fmla="*/ 90 w 390"/>
              <a:gd name="T49" fmla="*/ 338 h 360"/>
              <a:gd name="T50" fmla="*/ 90 w 390"/>
              <a:gd name="T51" fmla="*/ 353 h 360"/>
              <a:gd name="T52" fmla="*/ 92 w 390"/>
              <a:gd name="T53" fmla="*/ 358 h 360"/>
              <a:gd name="T54" fmla="*/ 98 w 390"/>
              <a:gd name="T55" fmla="*/ 360 h 360"/>
              <a:gd name="T56" fmla="*/ 293 w 390"/>
              <a:gd name="T57" fmla="*/ 360 h 360"/>
              <a:gd name="T58" fmla="*/ 298 w 390"/>
              <a:gd name="T59" fmla="*/ 358 h 360"/>
              <a:gd name="T60" fmla="*/ 300 w 390"/>
              <a:gd name="T61" fmla="*/ 353 h 360"/>
              <a:gd name="T62" fmla="*/ 300 w 390"/>
              <a:gd name="T63" fmla="*/ 338 h 360"/>
              <a:gd name="T64" fmla="*/ 287 w 390"/>
              <a:gd name="T65" fmla="*/ 311 h 360"/>
              <a:gd name="T66" fmla="*/ 255 w 390"/>
              <a:gd name="T67" fmla="*/ 300 h 360"/>
              <a:gd name="T68" fmla="*/ 232 w 390"/>
              <a:gd name="T69" fmla="*/ 291 h 360"/>
              <a:gd name="T70" fmla="*/ 225 w 390"/>
              <a:gd name="T71" fmla="*/ 270 h 360"/>
              <a:gd name="T72" fmla="*/ 229 w 390"/>
              <a:gd name="T73" fmla="*/ 249 h 360"/>
              <a:gd name="T74" fmla="*/ 241 w 390"/>
              <a:gd name="T75" fmla="*/ 232 h 360"/>
              <a:gd name="T76" fmla="*/ 263 w 390"/>
              <a:gd name="T77" fmla="*/ 210 h 360"/>
              <a:gd name="T78" fmla="*/ 314 w 390"/>
              <a:gd name="T79" fmla="*/ 199 h 360"/>
              <a:gd name="T80" fmla="*/ 354 w 390"/>
              <a:gd name="T81" fmla="*/ 176 h 360"/>
              <a:gd name="T82" fmla="*/ 381 w 390"/>
              <a:gd name="T83" fmla="*/ 146 h 360"/>
              <a:gd name="T84" fmla="*/ 390 w 390"/>
              <a:gd name="T85" fmla="*/ 112 h 360"/>
              <a:gd name="T86" fmla="*/ 390 w 390"/>
              <a:gd name="T87" fmla="*/ 82 h 360"/>
              <a:gd name="T88" fmla="*/ 384 w 390"/>
              <a:gd name="T89" fmla="*/ 66 h 360"/>
              <a:gd name="T90" fmla="*/ 338 w 390"/>
              <a:gd name="T91" fmla="*/ 150 h 360"/>
              <a:gd name="T92" fmla="*/ 283 w 390"/>
              <a:gd name="T93" fmla="*/ 177 h 360"/>
              <a:gd name="T94" fmla="*/ 300 w 390"/>
              <a:gd name="T95" fmla="*/ 90 h 360"/>
              <a:gd name="T96" fmla="*/ 360 w 390"/>
              <a:gd name="T97" fmla="*/ 90 h 360"/>
              <a:gd name="T98" fmla="*/ 360 w 390"/>
              <a:gd name="T99" fmla="*/ 112 h 360"/>
              <a:gd name="T100" fmla="*/ 338 w 390"/>
              <a:gd name="T101" fmla="*/ 150 h 360"/>
              <a:gd name="T102" fmla="*/ 52 w 390"/>
              <a:gd name="T103" fmla="*/ 150 h 360"/>
              <a:gd name="T104" fmla="*/ 30 w 390"/>
              <a:gd name="T105" fmla="*/ 112 h 360"/>
              <a:gd name="T106" fmla="*/ 30 w 390"/>
              <a:gd name="T107" fmla="*/ 90 h 360"/>
              <a:gd name="T108" fmla="*/ 90 w 390"/>
              <a:gd name="T109" fmla="*/ 90 h 360"/>
              <a:gd name="T110" fmla="*/ 107 w 390"/>
              <a:gd name="T111" fmla="*/ 177 h 360"/>
              <a:gd name="T112" fmla="*/ 52 w 390"/>
              <a:gd name="T113" fmla="*/ 15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 h="360">
                <a:moveTo>
                  <a:pt x="384" y="66"/>
                </a:moveTo>
                <a:cubicBezTo>
                  <a:pt x="380" y="62"/>
                  <a:pt x="374" y="60"/>
                  <a:pt x="368" y="60"/>
                </a:cubicBezTo>
                <a:cubicBezTo>
                  <a:pt x="300" y="60"/>
                  <a:pt x="300" y="60"/>
                  <a:pt x="300" y="60"/>
                </a:cubicBezTo>
                <a:cubicBezTo>
                  <a:pt x="300" y="37"/>
                  <a:pt x="300" y="37"/>
                  <a:pt x="300" y="37"/>
                </a:cubicBezTo>
                <a:cubicBezTo>
                  <a:pt x="300" y="27"/>
                  <a:pt x="297" y="18"/>
                  <a:pt x="289" y="11"/>
                </a:cubicBezTo>
                <a:cubicBezTo>
                  <a:pt x="282" y="3"/>
                  <a:pt x="273" y="0"/>
                  <a:pt x="263" y="0"/>
                </a:cubicBezTo>
                <a:cubicBezTo>
                  <a:pt x="128" y="0"/>
                  <a:pt x="128" y="0"/>
                  <a:pt x="128" y="0"/>
                </a:cubicBezTo>
                <a:cubicBezTo>
                  <a:pt x="117" y="0"/>
                  <a:pt x="109" y="3"/>
                  <a:pt x="101" y="11"/>
                </a:cubicBezTo>
                <a:cubicBezTo>
                  <a:pt x="94" y="18"/>
                  <a:pt x="90" y="27"/>
                  <a:pt x="90" y="37"/>
                </a:cubicBezTo>
                <a:cubicBezTo>
                  <a:pt x="90" y="60"/>
                  <a:pt x="90" y="60"/>
                  <a:pt x="90" y="60"/>
                </a:cubicBezTo>
                <a:cubicBezTo>
                  <a:pt x="23" y="60"/>
                  <a:pt x="23" y="60"/>
                  <a:pt x="23" y="60"/>
                </a:cubicBezTo>
                <a:cubicBezTo>
                  <a:pt x="16" y="60"/>
                  <a:pt x="11" y="62"/>
                  <a:pt x="7" y="66"/>
                </a:cubicBezTo>
                <a:cubicBezTo>
                  <a:pt x="2" y="71"/>
                  <a:pt x="0" y="76"/>
                  <a:pt x="0" y="82"/>
                </a:cubicBezTo>
                <a:cubicBezTo>
                  <a:pt x="0" y="112"/>
                  <a:pt x="0" y="112"/>
                  <a:pt x="0" y="112"/>
                </a:cubicBezTo>
                <a:cubicBezTo>
                  <a:pt x="0" y="124"/>
                  <a:pt x="3" y="135"/>
                  <a:pt x="10" y="146"/>
                </a:cubicBezTo>
                <a:cubicBezTo>
                  <a:pt x="16" y="157"/>
                  <a:pt x="25" y="167"/>
                  <a:pt x="36" y="176"/>
                </a:cubicBezTo>
                <a:cubicBezTo>
                  <a:pt x="47" y="186"/>
                  <a:pt x="61" y="193"/>
                  <a:pt x="77" y="199"/>
                </a:cubicBezTo>
                <a:cubicBezTo>
                  <a:pt x="93" y="206"/>
                  <a:pt x="110" y="209"/>
                  <a:pt x="127" y="210"/>
                </a:cubicBezTo>
                <a:cubicBezTo>
                  <a:pt x="134" y="218"/>
                  <a:pt x="141" y="226"/>
                  <a:pt x="149" y="232"/>
                </a:cubicBezTo>
                <a:cubicBezTo>
                  <a:pt x="155" y="237"/>
                  <a:pt x="160" y="243"/>
                  <a:pt x="162" y="249"/>
                </a:cubicBezTo>
                <a:cubicBezTo>
                  <a:pt x="164" y="255"/>
                  <a:pt x="165" y="262"/>
                  <a:pt x="165" y="270"/>
                </a:cubicBezTo>
                <a:cubicBezTo>
                  <a:pt x="165" y="279"/>
                  <a:pt x="163" y="286"/>
                  <a:pt x="158" y="291"/>
                </a:cubicBezTo>
                <a:cubicBezTo>
                  <a:pt x="153" y="297"/>
                  <a:pt x="146" y="300"/>
                  <a:pt x="135" y="300"/>
                </a:cubicBezTo>
                <a:cubicBezTo>
                  <a:pt x="123" y="300"/>
                  <a:pt x="113" y="304"/>
                  <a:pt x="104" y="311"/>
                </a:cubicBezTo>
                <a:cubicBezTo>
                  <a:pt x="95" y="318"/>
                  <a:pt x="90" y="327"/>
                  <a:pt x="90" y="338"/>
                </a:cubicBezTo>
                <a:cubicBezTo>
                  <a:pt x="90" y="353"/>
                  <a:pt x="90" y="353"/>
                  <a:pt x="90" y="353"/>
                </a:cubicBezTo>
                <a:cubicBezTo>
                  <a:pt x="92" y="358"/>
                  <a:pt x="92" y="358"/>
                  <a:pt x="92" y="358"/>
                </a:cubicBezTo>
                <a:cubicBezTo>
                  <a:pt x="98" y="360"/>
                  <a:pt x="98" y="360"/>
                  <a:pt x="98" y="360"/>
                </a:cubicBezTo>
                <a:cubicBezTo>
                  <a:pt x="293" y="360"/>
                  <a:pt x="293" y="360"/>
                  <a:pt x="293" y="360"/>
                </a:cubicBezTo>
                <a:cubicBezTo>
                  <a:pt x="298" y="358"/>
                  <a:pt x="298" y="358"/>
                  <a:pt x="298" y="358"/>
                </a:cubicBezTo>
                <a:cubicBezTo>
                  <a:pt x="300" y="353"/>
                  <a:pt x="300" y="353"/>
                  <a:pt x="300" y="353"/>
                </a:cubicBezTo>
                <a:cubicBezTo>
                  <a:pt x="300" y="338"/>
                  <a:pt x="300" y="338"/>
                  <a:pt x="300" y="338"/>
                </a:cubicBezTo>
                <a:cubicBezTo>
                  <a:pt x="300" y="327"/>
                  <a:pt x="296" y="318"/>
                  <a:pt x="287" y="311"/>
                </a:cubicBezTo>
                <a:cubicBezTo>
                  <a:pt x="277" y="304"/>
                  <a:pt x="267" y="300"/>
                  <a:pt x="255" y="300"/>
                </a:cubicBezTo>
                <a:cubicBezTo>
                  <a:pt x="245" y="300"/>
                  <a:pt x="237" y="297"/>
                  <a:pt x="232" y="291"/>
                </a:cubicBezTo>
                <a:cubicBezTo>
                  <a:pt x="228" y="286"/>
                  <a:pt x="225" y="279"/>
                  <a:pt x="225" y="270"/>
                </a:cubicBezTo>
                <a:cubicBezTo>
                  <a:pt x="225" y="262"/>
                  <a:pt x="226" y="255"/>
                  <a:pt x="229" y="249"/>
                </a:cubicBezTo>
                <a:cubicBezTo>
                  <a:pt x="231" y="243"/>
                  <a:pt x="235" y="237"/>
                  <a:pt x="241" y="232"/>
                </a:cubicBezTo>
                <a:cubicBezTo>
                  <a:pt x="249" y="226"/>
                  <a:pt x="257" y="218"/>
                  <a:pt x="263" y="210"/>
                </a:cubicBezTo>
                <a:cubicBezTo>
                  <a:pt x="281" y="209"/>
                  <a:pt x="298" y="206"/>
                  <a:pt x="314" y="199"/>
                </a:cubicBezTo>
                <a:cubicBezTo>
                  <a:pt x="330" y="193"/>
                  <a:pt x="343" y="186"/>
                  <a:pt x="354" y="176"/>
                </a:cubicBezTo>
                <a:cubicBezTo>
                  <a:pt x="365" y="167"/>
                  <a:pt x="374" y="157"/>
                  <a:pt x="381" y="146"/>
                </a:cubicBezTo>
                <a:cubicBezTo>
                  <a:pt x="387" y="135"/>
                  <a:pt x="390" y="124"/>
                  <a:pt x="390" y="112"/>
                </a:cubicBezTo>
                <a:cubicBezTo>
                  <a:pt x="390" y="82"/>
                  <a:pt x="390" y="82"/>
                  <a:pt x="390" y="82"/>
                </a:cubicBezTo>
                <a:cubicBezTo>
                  <a:pt x="390" y="76"/>
                  <a:pt x="388" y="71"/>
                  <a:pt x="384" y="66"/>
                </a:cubicBezTo>
                <a:close/>
                <a:moveTo>
                  <a:pt x="338" y="150"/>
                </a:moveTo>
                <a:cubicBezTo>
                  <a:pt x="323" y="164"/>
                  <a:pt x="305" y="172"/>
                  <a:pt x="283" y="177"/>
                </a:cubicBezTo>
                <a:cubicBezTo>
                  <a:pt x="295" y="152"/>
                  <a:pt x="300" y="123"/>
                  <a:pt x="300" y="90"/>
                </a:cubicBezTo>
                <a:cubicBezTo>
                  <a:pt x="360" y="90"/>
                  <a:pt x="360" y="90"/>
                  <a:pt x="360" y="90"/>
                </a:cubicBezTo>
                <a:cubicBezTo>
                  <a:pt x="360" y="112"/>
                  <a:pt x="360" y="112"/>
                  <a:pt x="360" y="112"/>
                </a:cubicBezTo>
                <a:cubicBezTo>
                  <a:pt x="360" y="125"/>
                  <a:pt x="353" y="137"/>
                  <a:pt x="338" y="150"/>
                </a:cubicBezTo>
                <a:close/>
                <a:moveTo>
                  <a:pt x="52" y="150"/>
                </a:moveTo>
                <a:cubicBezTo>
                  <a:pt x="37" y="137"/>
                  <a:pt x="30" y="125"/>
                  <a:pt x="30" y="112"/>
                </a:cubicBezTo>
                <a:cubicBezTo>
                  <a:pt x="30" y="90"/>
                  <a:pt x="30" y="90"/>
                  <a:pt x="30" y="90"/>
                </a:cubicBezTo>
                <a:cubicBezTo>
                  <a:pt x="90" y="90"/>
                  <a:pt x="90" y="90"/>
                  <a:pt x="90" y="90"/>
                </a:cubicBezTo>
                <a:cubicBezTo>
                  <a:pt x="90" y="123"/>
                  <a:pt x="96" y="152"/>
                  <a:pt x="107" y="177"/>
                </a:cubicBezTo>
                <a:cubicBezTo>
                  <a:pt x="85" y="172"/>
                  <a:pt x="67" y="164"/>
                  <a:pt x="52" y="15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Chevron 4">
            <a:extLst>
              <a:ext uri="{C183D7F6-B498-43B3-948B-1728B52AA6E4}">
                <adec:decorative xmlns:adec="http://schemas.microsoft.com/office/drawing/2017/decorative" val="1"/>
              </a:ext>
            </a:extLst>
          </p:cNvPr>
          <p:cNvSpPr/>
          <p:nvPr/>
        </p:nvSpPr>
        <p:spPr>
          <a:xfrm>
            <a:off x="2716695" y="1624553"/>
            <a:ext cx="172279" cy="3925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386" name="Picture 2" descr="&#10;Symbole de point d'exclamation">
            <a:extLst>
              <a:ext uri="{FF2B5EF4-FFF2-40B4-BE49-F238E27FC236}">
                <a16:creationId xmlns:a16="http://schemas.microsoft.com/office/drawing/2014/main" id="{A7241171-DBC7-4E83-8B2A-2A4CD5937005}"/>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3000" b="95167" l="10000" r="90000">
                        <a14:foregroundMark x1="33780" y1="11333" x2="49268" y2="6667"/>
                        <a14:foregroundMark x1="49268" y1="6667" x2="61220" y2="10500"/>
                        <a14:foregroundMark x1="36585" y1="86833" x2="51098" y2="92833"/>
                        <a14:foregroundMark x1="51098" y1="92833" x2="60122" y2="91500"/>
                        <a14:foregroundMark x1="60122" y1="91500" x2="62439" y2="89500"/>
                        <a14:foregroundMark x1="43659" y1="94000" x2="54024" y2="95167"/>
                        <a14:foregroundMark x1="54024" y1="95167" x2="55122" y2="94333"/>
                        <a14:foregroundMark x1="49756" y1="89833" x2="52439" y2="8667"/>
                        <a14:foregroundMark x1="49146" y1="20167" x2="51220" y2="66667"/>
                        <a14:foregroundMark x1="48780" y1="3167" x2="50366"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4220" y="2139834"/>
            <a:ext cx="1196502" cy="8754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F8B76B-A732-4D58-8650-15F0AB3A3027}"/>
              </a:ext>
            </a:extLst>
          </p:cNvPr>
          <p:cNvSpPr txBox="1"/>
          <p:nvPr/>
        </p:nvSpPr>
        <p:spPr>
          <a:xfrm>
            <a:off x="9698476" y="2115914"/>
            <a:ext cx="2029698" cy="1200329"/>
          </a:xfrm>
          <a:prstGeom prst="rect">
            <a:avLst/>
          </a:prstGeom>
          <a:noFill/>
        </p:spPr>
        <p:txBody>
          <a:bodyPr wrap="square">
            <a:spAutoFit/>
          </a:bodyPr>
          <a:lstStyle/>
          <a:p>
            <a:pPr fontAlgn="base"/>
            <a:r>
              <a:rPr lang="fr-FR" dirty="0">
                <a:solidFill>
                  <a:schemeClr val="accent1">
                    <a:lumMod val="50000"/>
                  </a:schemeClr>
                </a:solidFill>
                <a:cs typeface="Arial" panose="020B0604020202020204" pitchFamily="34" charset="0"/>
              </a:rPr>
              <a:t>En l’absence de
</a:t>
            </a:r>
            <a:r>
              <a:rPr lang="fr-FR" b="1" dirty="0">
                <a:solidFill>
                  <a:schemeClr val="accent1">
                    <a:lumMod val="50000"/>
                  </a:schemeClr>
                </a:solidFill>
                <a:cs typeface="Arial" panose="020B0604020202020204" pitchFamily="34" charset="0"/>
              </a:rPr>
              <a:t>RENFORCEMENT</a:t>
            </a:r>
            <a:r>
              <a:rPr lang="fr-FR" dirty="0">
                <a:solidFill>
                  <a:schemeClr val="accent1">
                    <a:lumMod val="50000"/>
                  </a:schemeClr>
                </a:solidFill>
                <a:cs typeface="Arial" panose="020B0604020202020204" pitchFamily="34" charset="0"/>
              </a:rPr>
              <a:t>
vous pouvez voir :
</a:t>
            </a:r>
            <a:endParaRPr lang="en-CA" dirty="0">
              <a:solidFill>
                <a:schemeClr val="accent1">
                  <a:lumMod val="50000"/>
                </a:schemeClr>
              </a:solidFill>
              <a:cs typeface="Arial" panose="020B0604020202020204" pitchFamily="34" charset="0"/>
            </a:endParaRPr>
          </a:p>
        </p:txBody>
      </p:sp>
      <p:sp>
        <p:nvSpPr>
          <p:cNvPr id="11" name="Rounded Rectangle 5">
            <a:extLst>
              <a:ext uri="{FF2B5EF4-FFF2-40B4-BE49-F238E27FC236}">
                <a16:creationId xmlns:a16="http://schemas.microsoft.com/office/drawing/2014/main" id="{8F959722-6165-4BDB-B9F6-94A20697BF56}"/>
              </a:ext>
            </a:extLst>
          </p:cNvPr>
          <p:cNvSpPr/>
          <p:nvPr>
            <p:custDataLst>
              <p:tags r:id="rId1"/>
            </p:custDataLst>
          </p:nvPr>
        </p:nvSpPr>
        <p:spPr>
          <a:xfrm>
            <a:off x="8604220" y="3112066"/>
            <a:ext cx="2910884" cy="2115918"/>
          </a:xfrm>
          <a:prstGeom prst="frame">
            <a:avLst>
              <a:gd name="adj1" fmla="val 4233"/>
            </a:avLst>
          </a:prstGeom>
          <a:solidFill>
            <a:schemeClr val="accent1">
              <a:lumMod val="50000"/>
            </a:schemeClr>
          </a:solidFill>
          <a:ln>
            <a:noFill/>
          </a:ln>
        </p:spPr>
        <p:style>
          <a:lnRef idx="3">
            <a:schemeClr val="lt1"/>
          </a:lnRef>
          <a:fillRef idx="1">
            <a:schemeClr val="accent4"/>
          </a:fillRef>
          <a:effectRef idx="1">
            <a:schemeClr val="accent4"/>
          </a:effectRef>
          <a:fontRef idx="minor">
            <a:schemeClr val="lt1"/>
          </a:fontRef>
        </p:style>
        <p:txBody>
          <a:bodyPr rtlCol="0" anchor="t" anchorCtr="0"/>
          <a:lstStyle/>
          <a:p>
            <a:pPr marL="285750" indent="-285750" fontAlgn="base">
              <a:spcBef>
                <a:spcPts val="600"/>
              </a:spcBef>
              <a:buFont typeface="Wingdings" panose="05000000000000000000" pitchFamily="2" charset="2"/>
              <a:buChar char="ð"/>
            </a:pPr>
            <a:r>
              <a:rPr lang="fr-FR" dirty="0">
                <a:solidFill>
                  <a:schemeClr val="tx1"/>
                </a:solidFill>
                <a:cs typeface="Arial" panose="020B0604020202020204" pitchFamily="34" charset="0"/>
              </a:rPr>
              <a:t>les employés reviennent aux anciennes méthodes
l’organisation crée un historique de changements mal gérés</a:t>
            </a:r>
            <a:endParaRPr lang="en-CA" dirty="0">
              <a:solidFill>
                <a:schemeClr val="tx1"/>
              </a:solidFill>
              <a:cs typeface="Arial" panose="020B0604020202020204" pitchFamily="34" charset="0"/>
            </a:endParaRPr>
          </a:p>
        </p:txBody>
      </p:sp>
    </p:spTree>
    <p:extLst>
      <p:ext uri="{BB962C8B-B14F-4D97-AF65-F5344CB8AC3E}">
        <p14:creationId xmlns:p14="http://schemas.microsoft.com/office/powerpoint/2010/main" val="336781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ACF608-2530-4ACC-8D2D-853B2115B73A}"/>
              </a:ext>
            </a:extLst>
          </p:cNvPr>
          <p:cNvSpPr>
            <a:spLocks noGrp="1"/>
          </p:cNvSpPr>
          <p:nvPr>
            <p:ph type="title"/>
          </p:nvPr>
        </p:nvSpPr>
        <p:spPr/>
        <p:txBody>
          <a:bodyPr>
            <a:normAutofit/>
          </a:bodyPr>
          <a:lstStyle/>
          <a:p>
            <a:r>
              <a:rPr lang="fr-CA"/>
              <a:t>Qui sommes nous</a:t>
            </a:r>
          </a:p>
        </p:txBody>
      </p:sp>
      <p:sp>
        <p:nvSpPr>
          <p:cNvPr id="28" name="Text Placeholder 9">
            <a:extLst>
              <a:ext uri="{FF2B5EF4-FFF2-40B4-BE49-F238E27FC236}">
                <a16:creationId xmlns:a16="http://schemas.microsoft.com/office/drawing/2014/main" id="{2479010A-8816-4F56-915F-B0D94248B5DA}"/>
              </a:ext>
            </a:extLst>
          </p:cNvPr>
          <p:cNvSpPr txBox="1">
            <a:spLocks/>
          </p:cNvSpPr>
          <p:nvPr/>
        </p:nvSpPr>
        <p:spPr>
          <a:xfrm>
            <a:off x="540700" y="1484214"/>
            <a:ext cx="3675165" cy="83502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100" dirty="0">
                <a:solidFill>
                  <a:schemeClr val="accent5"/>
                </a:solidFill>
                <a:latin typeface="+mn-lt"/>
              </a:rPr>
              <a:t>Groupe conseil stratégique pour le milieu de travail</a:t>
            </a:r>
            <a:endParaRPr lang="en-CA" sz="2100" dirty="0">
              <a:solidFill>
                <a:schemeClr val="accent5"/>
              </a:solidFill>
              <a:latin typeface="+mn-lt"/>
            </a:endParaRPr>
          </a:p>
        </p:txBody>
      </p:sp>
      <p:sp>
        <p:nvSpPr>
          <p:cNvPr id="10" name="Text Placeholder 9">
            <a:extLst>
              <a:ext uri="{FF2B5EF4-FFF2-40B4-BE49-F238E27FC236}">
                <a16:creationId xmlns:a16="http://schemas.microsoft.com/office/drawing/2014/main" id="{40C7F8CA-FDA5-463B-9F6D-B71BEBD0BA71}"/>
              </a:ext>
            </a:extLst>
          </p:cNvPr>
          <p:cNvSpPr>
            <a:spLocks noGrp="1"/>
          </p:cNvSpPr>
          <p:nvPr>
            <p:ph type="body" idx="16"/>
          </p:nvPr>
        </p:nvSpPr>
        <p:spPr>
          <a:xfrm>
            <a:off x="5669280" y="1464533"/>
            <a:ext cx="4666247" cy="963917"/>
          </a:xfrm>
        </p:spPr>
        <p:txBody>
          <a:bodyPr>
            <a:noAutofit/>
          </a:bodyPr>
          <a:lstStyle/>
          <a:p>
            <a:r>
              <a:rPr lang="fr-FR" sz="2100" dirty="0">
                <a:solidFill>
                  <a:schemeClr val="accent5"/>
                </a:solidFill>
                <a:latin typeface="+mn-lt"/>
              </a:rPr>
              <a:t>Centre d’expertise national de la gestion du changement en milieu de travail</a:t>
            </a:r>
            <a:endParaRPr lang="en-CA" sz="2100" dirty="0">
              <a:solidFill>
                <a:schemeClr val="accent5"/>
              </a:solidFill>
              <a:latin typeface="+mn-lt"/>
            </a:endParaRPr>
          </a:p>
        </p:txBody>
      </p:sp>
      <p:pic>
        <p:nvPicPr>
          <p:cNvPr id="24" name="Picture 23">
            <a:extLst>
              <a:ext uri="{FF2B5EF4-FFF2-40B4-BE49-F238E27FC236}">
                <a16:creationId xmlns:a16="http://schemas.microsoft.com/office/drawing/2014/main" id="{92607199-801F-4DB0-A231-31371F3839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62604" y="1396606"/>
            <a:ext cx="952500" cy="952500"/>
          </a:xfrm>
          <a:prstGeom prst="rect">
            <a:avLst/>
          </a:prstGeom>
        </p:spPr>
      </p:pic>
      <p:pic>
        <p:nvPicPr>
          <p:cNvPr id="9218" name="Picture 2">
            <a:extLst>
              <a:ext uri="{FF2B5EF4-FFF2-40B4-BE49-F238E27FC236}">
                <a16:creationId xmlns:a16="http://schemas.microsoft.com/office/drawing/2014/main" id="{5CB7A62B-D2F6-4E0F-8231-0B6155BE9E0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851" y="1464533"/>
            <a:ext cx="1320899" cy="8350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4035F47-26DB-42B1-977D-97D44B88CE65}"/>
              </a:ext>
              <a:ext uri="{C183D7F6-B498-43B3-948B-1728B52AA6E4}">
                <adec:decorative xmlns:adec="http://schemas.microsoft.com/office/drawing/2017/decorative" val="1"/>
              </a:ext>
            </a:extLst>
          </p:cNvPr>
          <p:cNvSpPr/>
          <p:nvPr/>
        </p:nvSpPr>
        <p:spPr>
          <a:xfrm>
            <a:off x="5669281" y="2417568"/>
            <a:ext cx="6092792" cy="549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30FE233E-FE6F-40DC-A3A9-C22F22CFC577}"/>
              </a:ext>
              <a:ext uri="{C183D7F6-B498-43B3-948B-1728B52AA6E4}">
                <adec:decorative xmlns:adec="http://schemas.microsoft.com/office/drawing/2017/decorative" val="1"/>
              </a:ext>
            </a:extLst>
          </p:cNvPr>
          <p:cNvSpPr/>
          <p:nvPr/>
        </p:nvSpPr>
        <p:spPr>
          <a:xfrm>
            <a:off x="538161" y="2417568"/>
            <a:ext cx="4681589" cy="549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Content Placeholder 8">
            <a:extLst>
              <a:ext uri="{FF2B5EF4-FFF2-40B4-BE49-F238E27FC236}">
                <a16:creationId xmlns:a16="http://schemas.microsoft.com/office/drawing/2014/main" id="{61588E78-4B65-4506-ACFE-0AD7F12CFCE7}"/>
              </a:ext>
            </a:extLst>
          </p:cNvPr>
          <p:cNvSpPr>
            <a:spLocks noGrp="1"/>
          </p:cNvSpPr>
          <p:nvPr>
            <p:ph idx="15"/>
          </p:nvPr>
        </p:nvSpPr>
        <p:spPr>
          <a:xfrm>
            <a:off x="508760" y="2407408"/>
            <a:ext cx="4666248" cy="3299307"/>
          </a:xfrm>
        </p:spPr>
        <p:txBody>
          <a:bodyPr vert="horz" lIns="91440" tIns="45720" rIns="91440" bIns="45720" rtlCol="0">
            <a:noAutofit/>
          </a:bodyPr>
          <a:lstStyle/>
          <a:p>
            <a:pPr marL="0" indent="0">
              <a:lnSpc>
                <a:spcPct val="100000"/>
              </a:lnSpc>
              <a:spcBef>
                <a:spcPts val="0"/>
              </a:spcBef>
              <a:buNone/>
            </a:pPr>
            <a:r>
              <a:rPr lang="en-CA" sz="1300" dirty="0">
                <a:latin typeface="Calibri" panose="020F0502020204030204" pitchFamily="34" charset="0"/>
                <a:cs typeface="Calibri" panose="020F0502020204030204" pitchFamily="34" charset="0"/>
              </a:rPr>
              <a:t>PUBLIC CIBLE: </a:t>
            </a:r>
          </a:p>
          <a:p>
            <a:pPr marL="0" indent="0">
              <a:lnSpc>
                <a:spcPct val="100000"/>
              </a:lnSpc>
              <a:spcBef>
                <a:spcPts val="0"/>
              </a:spcBef>
              <a:buNone/>
            </a:pPr>
            <a:r>
              <a:rPr lang="fr-FR" sz="1300" b="1" dirty="0">
                <a:latin typeface="Calibri" panose="020F0502020204030204" pitchFamily="34" charset="0"/>
                <a:cs typeface="Calibri" panose="020F0502020204030204" pitchFamily="34" charset="0"/>
              </a:rPr>
              <a:t>Leadership et équipes de gestion des locaux des clients</a:t>
            </a:r>
          </a:p>
          <a:p>
            <a:pPr marL="0" indent="0">
              <a:lnSpc>
                <a:spcPct val="100000"/>
              </a:lnSpc>
              <a:spcBef>
                <a:spcPts val="0"/>
              </a:spcBef>
              <a:buNone/>
            </a:pPr>
            <a:endParaRPr lang="fr-FR" sz="1300" b="1"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aider à </a:t>
            </a:r>
            <a:r>
              <a:rPr lang="fr-FR" sz="1300" b="1" dirty="0">
                <a:latin typeface="Calibri" panose="020F0502020204030204" pitchFamily="34" charset="0"/>
                <a:cs typeface="Calibri" panose="020F0502020204030204" pitchFamily="34" charset="0"/>
              </a:rPr>
              <a:t>démystifier</a:t>
            </a:r>
            <a:r>
              <a:rPr lang="fr-FR" sz="1300" dirty="0">
                <a:latin typeface="Calibri" panose="020F0502020204030204" pitchFamily="34" charset="0"/>
                <a:cs typeface="Calibri" panose="020F0502020204030204" pitchFamily="34" charset="0"/>
              </a:rPr>
              <a:t> et faire progresser la modernisation du milieu de travail</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fournit des conseils </a:t>
            </a:r>
            <a:r>
              <a:rPr lang="fr-FR" sz="1300" b="1" dirty="0">
                <a:latin typeface="Calibri" panose="020F0502020204030204" pitchFamily="34" charset="0"/>
                <a:cs typeface="Calibri" panose="020F0502020204030204" pitchFamily="34" charset="0"/>
              </a:rPr>
              <a:t>holistiques</a:t>
            </a:r>
            <a:r>
              <a:rPr lang="fr-FR" sz="1300" dirty="0">
                <a:latin typeface="Calibri" panose="020F0502020204030204" pitchFamily="34" charset="0"/>
                <a:cs typeface="Calibri" panose="020F0502020204030204" pitchFamily="34" charset="0"/>
              </a:rPr>
              <a:t>, </a:t>
            </a:r>
            <a:r>
              <a:rPr lang="fr-FR" sz="1300" b="1" dirty="0">
                <a:latin typeface="Calibri" panose="020F0502020204030204" pitchFamily="34" charset="0"/>
                <a:cs typeface="Calibri" panose="020F0502020204030204" pitchFamily="34" charset="0"/>
              </a:rPr>
              <a:t>stratégiques</a:t>
            </a:r>
            <a:r>
              <a:rPr lang="fr-FR" sz="1300" dirty="0">
                <a:latin typeface="Calibri" panose="020F0502020204030204" pitchFamily="34" charset="0"/>
                <a:cs typeface="Calibri" panose="020F0502020204030204" pitchFamily="34" charset="0"/>
              </a:rPr>
              <a:t> et </a:t>
            </a:r>
            <a:r>
              <a:rPr lang="fr-FR" sz="1300" b="1" dirty="0">
                <a:latin typeface="Calibri" panose="020F0502020204030204" pitchFamily="34" charset="0"/>
                <a:cs typeface="Calibri" panose="020F0502020204030204" pitchFamily="34" charset="0"/>
              </a:rPr>
              <a:t>experts</a:t>
            </a:r>
            <a:r>
              <a:rPr lang="fr-FR" sz="1300" dirty="0">
                <a:latin typeface="Calibri" panose="020F0502020204030204" pitchFamily="34" charset="0"/>
                <a:cs typeface="Calibri" panose="020F0502020204030204" pitchFamily="34" charset="0"/>
              </a:rPr>
              <a:t> aux ministères clients à l'appui de leurs programmes de modernisation du lieu de travail pour l'avenir du travail</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permet aux clients de comprendre les </a:t>
            </a:r>
            <a:r>
              <a:rPr lang="fr-FR" sz="1300" b="1" dirty="0">
                <a:latin typeface="Calibri" panose="020F0502020204030204" pitchFamily="34" charset="0"/>
                <a:cs typeface="Calibri" panose="020F0502020204030204" pitchFamily="34" charset="0"/>
              </a:rPr>
              <a:t>éléments critiques</a:t>
            </a:r>
            <a:r>
              <a:rPr lang="fr-FR" sz="1300" dirty="0">
                <a:latin typeface="Calibri" panose="020F0502020204030204" pitchFamily="34" charset="0"/>
                <a:cs typeface="Calibri" panose="020F0502020204030204" pitchFamily="34" charset="0"/>
              </a:rPr>
              <a:t> qui doivent être établis </a:t>
            </a:r>
            <a:r>
              <a:rPr lang="fr-FR" sz="1300" b="1" dirty="0">
                <a:latin typeface="Calibri" panose="020F0502020204030204" pitchFamily="34" charset="0"/>
                <a:cs typeface="Calibri" panose="020F0502020204030204" pitchFamily="34" charset="0"/>
              </a:rPr>
              <a:t>tout de suite en partant</a:t>
            </a:r>
            <a:r>
              <a:rPr lang="fr-FR" sz="1300" dirty="0">
                <a:latin typeface="Calibri" panose="020F0502020204030204" pitchFamily="34" charset="0"/>
                <a:cs typeface="Calibri" panose="020F0502020204030204" pitchFamily="34" charset="0"/>
              </a:rPr>
              <a:t> pour assurer une modernisation du milieu de travail réussite, ainsi que son adoption</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Agit comme </a:t>
            </a:r>
            <a:r>
              <a:rPr lang="fr-FR" sz="1300" b="1" dirty="0">
                <a:latin typeface="Calibri" panose="020F0502020204030204" pitchFamily="34" charset="0"/>
                <a:cs typeface="Calibri" panose="020F0502020204030204" pitchFamily="34" charset="0"/>
              </a:rPr>
              <a:t>point d'accès unique et initial </a:t>
            </a:r>
            <a:r>
              <a:rPr lang="fr-FR" sz="1300" dirty="0">
                <a:latin typeface="Calibri" panose="020F0502020204030204" pitchFamily="34" charset="0"/>
                <a:cs typeface="Calibri" panose="020F0502020204030204" pitchFamily="34" charset="0"/>
              </a:rPr>
              <a:t>à toutes les informations et les services en stratégie de modernisation du milieu de travail</a:t>
            </a:r>
          </a:p>
        </p:txBody>
      </p:sp>
      <p:sp>
        <p:nvSpPr>
          <p:cNvPr id="11" name="Content Placeholder 10">
            <a:extLst>
              <a:ext uri="{FF2B5EF4-FFF2-40B4-BE49-F238E27FC236}">
                <a16:creationId xmlns:a16="http://schemas.microsoft.com/office/drawing/2014/main" id="{EAD95BBB-7AF4-4285-845C-E7C2716C4BD3}"/>
              </a:ext>
            </a:extLst>
          </p:cNvPr>
          <p:cNvSpPr>
            <a:spLocks noGrp="1"/>
          </p:cNvSpPr>
          <p:nvPr>
            <p:ph idx="17"/>
          </p:nvPr>
        </p:nvSpPr>
        <p:spPr>
          <a:xfrm>
            <a:off x="5669279" y="2428286"/>
            <a:ext cx="6092793" cy="3780011"/>
          </a:xfrm>
        </p:spPr>
        <p:txBody>
          <a:bodyPr>
            <a:noAutofit/>
          </a:bodyPr>
          <a:lstStyle/>
          <a:p>
            <a:pPr marL="0" indent="0">
              <a:lnSpc>
                <a:spcPct val="100000"/>
              </a:lnSpc>
              <a:spcBef>
                <a:spcPts val="0"/>
              </a:spcBef>
              <a:buNone/>
            </a:pPr>
            <a:r>
              <a:rPr lang="fr-FR" sz="1300" dirty="0">
                <a:latin typeface="Calibri" panose="020F0502020204030204" pitchFamily="34" charset="0"/>
                <a:cs typeface="Calibri" panose="020F0502020204030204" pitchFamily="34" charset="0"/>
              </a:rPr>
              <a:t>PUBLIC CIBLE:</a:t>
            </a:r>
          </a:p>
          <a:p>
            <a:pPr marL="0" indent="0">
              <a:lnSpc>
                <a:spcPct val="100000"/>
              </a:lnSpc>
              <a:spcBef>
                <a:spcPts val="0"/>
              </a:spcBef>
              <a:buNone/>
            </a:pPr>
            <a:r>
              <a:rPr lang="fr-FR" b="1" dirty="0">
                <a:latin typeface="Calibri" panose="020F0502020204030204" pitchFamily="34" charset="0"/>
                <a:cs typeface="Calibri" panose="020F0502020204030204" pitchFamily="34" charset="0"/>
              </a:rPr>
              <a:t>Gestionnaires du changement qui offrent un soutien aux employés chez les ministères clients</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Fournir des </a:t>
            </a:r>
            <a:r>
              <a:rPr lang="fr-FR" sz="1300" b="1" dirty="0">
                <a:latin typeface="Calibri" panose="020F0502020204030204" pitchFamily="34" charset="0"/>
                <a:cs typeface="Calibri" panose="020F0502020204030204" pitchFamily="34" charset="0"/>
              </a:rPr>
              <a:t>conseils et avis en matière de gestion du changement</a:t>
            </a:r>
            <a:r>
              <a:rPr lang="fr-FR" sz="1300" dirty="0">
                <a:latin typeface="Calibri" panose="020F0502020204030204" pitchFamily="34" charset="0"/>
                <a:cs typeface="Calibri" panose="020F0502020204030204" pitchFamily="34" charset="0"/>
              </a:rPr>
              <a:t> aux organisations clientes dans l’établissement d’un programme de gestion du changement et sa mise en œuvre dans le cadre d’un projet ou d’une initiative de modernisation du milieu de travail</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Fournir une </a:t>
            </a:r>
            <a:r>
              <a:rPr lang="fr-FR" sz="1300" b="1" dirty="0">
                <a:latin typeface="Calibri" panose="020F0502020204030204" pitchFamily="34" charset="0"/>
                <a:cs typeface="Calibri" panose="020F0502020204030204" pitchFamily="34" charset="0"/>
              </a:rPr>
              <a:t>approche de gestion du changement et des outils</a:t>
            </a:r>
            <a:r>
              <a:rPr lang="fr-FR" sz="1300" dirty="0">
                <a:latin typeface="Calibri" panose="020F0502020204030204" pitchFamily="34" charset="0"/>
                <a:cs typeface="Calibri" panose="020F0502020204030204" pitchFamily="34" charset="0"/>
              </a:rPr>
              <a:t> spécialement développés pour guider les organisations clientes dans l’élaboration de leur programme de gestion du changement</a:t>
            </a:r>
          </a:p>
          <a:p>
            <a:pPr>
              <a:lnSpc>
                <a:spcPct val="100000"/>
              </a:lnSpc>
              <a:spcBef>
                <a:spcPts val="0"/>
              </a:spcBef>
            </a:pPr>
            <a:endParaRPr lang="fr-FR" sz="1300" dirty="0">
              <a:latin typeface="Calibri" panose="020F0502020204030204" pitchFamily="34" charset="0"/>
              <a:cs typeface="Calibri" panose="020F0502020204030204" pitchFamily="34" charset="0"/>
            </a:endParaRPr>
          </a:p>
          <a:p>
            <a:pPr>
              <a:lnSpc>
                <a:spcPct val="100000"/>
              </a:lnSpc>
              <a:spcBef>
                <a:spcPts val="0"/>
              </a:spcBef>
            </a:pPr>
            <a:r>
              <a:rPr lang="fr-FR" sz="1300" dirty="0">
                <a:latin typeface="Calibri" panose="020F0502020204030204" pitchFamily="34" charset="0"/>
                <a:cs typeface="Calibri" panose="020F0502020204030204" pitchFamily="34" charset="0"/>
              </a:rPr>
              <a:t>Par l’entremise de notre </a:t>
            </a:r>
            <a:r>
              <a:rPr lang="fr-FR" sz="1300" b="1" dirty="0">
                <a:latin typeface="Calibri" panose="020F0502020204030204" pitchFamily="34" charset="0"/>
                <a:cs typeface="Calibri" panose="020F0502020204030204" pitchFamily="34" charset="0"/>
              </a:rPr>
              <a:t>communauté de pratique</a:t>
            </a:r>
            <a:r>
              <a:rPr lang="fr-FR" sz="1300" dirty="0">
                <a:latin typeface="Calibri" panose="020F0502020204030204" pitchFamily="34" charset="0"/>
                <a:cs typeface="Calibri" panose="020F0502020204030204" pitchFamily="34" charset="0"/>
              </a:rPr>
              <a:t>, offrir un forum aux gestionnaires du changement qui participent à des projets de modernisation du milieu de travail dans l’ensemble du gouvernement du Canada, pour apprendre et échanger sur les pratiques exemplaires et les expériences en matière de gestion du changement en milieu de travail.</a:t>
            </a:r>
            <a:endParaRPr lang="en-CA"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56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Références</a:t>
            </a:r>
          </a:p>
        </p:txBody>
      </p:sp>
      <p:sp>
        <p:nvSpPr>
          <p:cNvPr id="3" name="Rectangle 2"/>
          <p:cNvSpPr/>
          <p:nvPr/>
        </p:nvSpPr>
        <p:spPr>
          <a:xfrm>
            <a:off x="647700" y="1485422"/>
            <a:ext cx="11006344" cy="5020092"/>
          </a:xfrm>
          <a:prstGeom prst="rect">
            <a:avLst/>
          </a:prstGeom>
        </p:spPr>
        <p:txBody>
          <a:bodyPr wrap="square">
            <a:spAutoFit/>
          </a:bodyPr>
          <a:lstStyle/>
          <a:p>
            <a:pPr marL="342900" indent="-342900">
              <a:buFont typeface="+mj-lt"/>
              <a:buAutoNum type="arabicPeriod"/>
            </a:pPr>
            <a:r>
              <a:rPr lang="fr-FR" dirty="0">
                <a:cs typeface="Arial" panose="020B0604020202020204" pitchFamily="34" charset="0"/>
                <a:hlinkClick r:id="rId3"/>
              </a:rPr>
              <a:t>Livret numérique de la gestion du changement en milieu de travail de SPAC </a:t>
            </a:r>
            <a:r>
              <a:rPr lang="en-CA" dirty="0">
                <a:solidFill>
                  <a:srgbClr val="0070C0"/>
                </a:solidFill>
                <a:cs typeface="Arial" panose="020B0604020202020204" pitchFamily="34" charset="0"/>
              </a:rPr>
              <a:t>(gcpedia.gc.ca)</a:t>
            </a:r>
          </a:p>
          <a:p>
            <a:pPr marL="342900" indent="-342900">
              <a:buFont typeface="+mj-lt"/>
              <a:buAutoNum type="arabicPeriod"/>
            </a:pPr>
            <a:endParaRPr lang="en-CA" dirty="0">
              <a:cs typeface="Arial" panose="020B0604020202020204" pitchFamily="34" charset="0"/>
            </a:endParaRPr>
          </a:p>
          <a:p>
            <a:pPr marL="342900" indent="-342900">
              <a:buFont typeface="+mj-lt"/>
              <a:buAutoNum type="arabicPeriod"/>
            </a:pPr>
            <a:r>
              <a:rPr lang="fr-FR" dirty="0">
                <a:cs typeface="Arial" panose="020B0604020202020204" pitchFamily="34" charset="0"/>
                <a:hlinkClick r:id="rId4"/>
              </a:rPr>
              <a:t>Trousse de gestion du changement pour le retour en milieu de travail </a:t>
            </a:r>
            <a:r>
              <a:rPr lang="en-CA" dirty="0">
                <a:solidFill>
                  <a:srgbClr val="0070C0"/>
                </a:solidFill>
                <a:cs typeface="Arial" panose="020B0604020202020204" pitchFamily="34" charset="0"/>
              </a:rPr>
              <a:t>(ZIP)</a:t>
            </a:r>
          </a:p>
          <a:p>
            <a:pPr marL="800100" lvl="1" indent="-342900">
              <a:buFont typeface="Arial" panose="020B0604020202020204" pitchFamily="34" charset="0"/>
              <a:buChar char="•"/>
            </a:pPr>
            <a:r>
              <a:rPr lang="fr-FR" dirty="0">
                <a:solidFill>
                  <a:srgbClr val="0070C0"/>
                </a:solidFill>
                <a:cs typeface="Arial" panose="020B0604020202020204" pitchFamily="34" charset="0"/>
                <a:hlinkClick r:id="rId5"/>
              </a:rPr>
              <a:t>Trousse de gestion du changement pour planifier le retour en milieu de travail</a:t>
            </a:r>
            <a:r>
              <a:rPr lang="en-CA" dirty="0">
                <a:solidFill>
                  <a:srgbClr val="0070C0"/>
                </a:solidFill>
                <a:cs typeface="Arial" panose="020B0604020202020204" pitchFamily="34" charset="0"/>
                <a:hlinkClick r:id="rId5"/>
              </a:rPr>
              <a:t> </a:t>
            </a:r>
            <a:r>
              <a:rPr lang="en-CA" dirty="0">
                <a:solidFill>
                  <a:srgbClr val="0070C0"/>
                </a:solidFill>
                <a:cs typeface="Arial" panose="020B0604020202020204" pitchFamily="34" charset="0"/>
              </a:rPr>
              <a:t>(PowerPoint)</a:t>
            </a:r>
          </a:p>
          <a:p>
            <a:pPr marL="800100" lvl="1" indent="-342900">
              <a:buFont typeface="Arial" panose="020B0604020202020204" pitchFamily="34" charset="0"/>
              <a:buChar char="•"/>
            </a:pPr>
            <a:r>
              <a:rPr lang="fr-FR" dirty="0">
                <a:solidFill>
                  <a:srgbClr val="0070C0"/>
                </a:solidFill>
                <a:cs typeface="Arial" panose="020B0604020202020204" pitchFamily="34" charset="0"/>
                <a:hlinkClick r:id="rId6"/>
              </a:rPr>
              <a:t>Plan intégré de GP-GC pour le RMT – Répertoire des changements et évaluation des répercussions</a:t>
            </a:r>
            <a:r>
              <a:rPr lang="en-CA" dirty="0">
                <a:solidFill>
                  <a:srgbClr val="0070C0"/>
                </a:solidFill>
                <a:cs typeface="Arial" panose="020B0604020202020204" pitchFamily="34" charset="0"/>
                <a:hlinkClick r:id="rId6"/>
              </a:rPr>
              <a:t> </a:t>
            </a:r>
            <a:r>
              <a:rPr lang="en-CA" dirty="0">
                <a:solidFill>
                  <a:srgbClr val="0070C0"/>
                </a:solidFill>
                <a:cs typeface="Arial" panose="020B0604020202020204" pitchFamily="34" charset="0"/>
              </a:rPr>
              <a:t>(Excel)</a:t>
            </a:r>
          </a:p>
          <a:p>
            <a:pPr marL="342900" indent="-342900">
              <a:buFont typeface="+mj-lt"/>
              <a:buAutoNum type="arabicPeriod"/>
            </a:pPr>
            <a:endParaRPr lang="en-CA" dirty="0">
              <a:cs typeface="Arial" panose="020B0604020202020204" pitchFamily="34" charset="0"/>
            </a:endParaRPr>
          </a:p>
          <a:p>
            <a:pPr marL="342900" indent="-342900">
              <a:lnSpc>
                <a:spcPct val="107000"/>
              </a:lnSpc>
              <a:spcAft>
                <a:spcPts val="0"/>
              </a:spcAft>
              <a:buFont typeface="+mj-lt"/>
              <a:buAutoNum type="arabicPeriod"/>
            </a:pPr>
            <a:r>
              <a:rPr lang="fr-CA" dirty="0">
                <a:ea typeface="Calibri" panose="020F0502020204030204" pitchFamily="34" charset="0"/>
                <a:cs typeface="Times New Roman" panose="02020603050405020304" pitchFamily="18" charset="0"/>
                <a:hlinkClick r:id="rId7"/>
              </a:rPr>
              <a:t>Guide et pratiques pour un retour sécuritaire sur les lieux de travail compte tenu de l’assouplissement des restrictions</a:t>
            </a:r>
          </a:p>
          <a:p>
            <a:pPr marL="342900" indent="-342900">
              <a:lnSpc>
                <a:spcPct val="107000"/>
              </a:lnSpc>
              <a:spcAft>
                <a:spcPts val="0"/>
              </a:spcAft>
              <a:buFont typeface="+mj-lt"/>
              <a:buAutoNum type="arabicPeriod"/>
            </a:pPr>
            <a:endParaRPr lang="en-CA"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fr-CA" dirty="0">
                <a:ea typeface="Calibri" panose="020F0502020204030204" pitchFamily="34" charset="0"/>
                <a:cs typeface="Times New Roman" panose="02020603050405020304" pitchFamily="18" charset="0"/>
                <a:hlinkClick r:id="rId8"/>
              </a:rPr>
              <a:t>Directives de SPAC relatives à la gestion d’immeubles en contexte de maladie à coronavirus 2019 (COVID-19)</a:t>
            </a:r>
          </a:p>
          <a:p>
            <a:pPr marL="342900" indent="-342900">
              <a:lnSpc>
                <a:spcPct val="107000"/>
              </a:lnSpc>
              <a:buFont typeface="+mj-lt"/>
              <a:buAutoNum type="arabicPeriod"/>
            </a:pPr>
            <a:endParaRPr lang="fr-CA" dirty="0">
              <a:ea typeface="Calibri" panose="020F0502020204030204" pitchFamily="34" charset="0"/>
              <a:cs typeface="Times New Roman" panose="02020603050405020304" pitchFamily="18" charset="0"/>
              <a:hlinkClick r:id="rId8"/>
            </a:endParaRPr>
          </a:p>
          <a:p>
            <a:pPr marL="342900" indent="-342900">
              <a:lnSpc>
                <a:spcPct val="107000"/>
              </a:lnSpc>
              <a:buFont typeface="+mj-lt"/>
              <a:buAutoNum type="arabicPeriod"/>
            </a:pPr>
            <a:r>
              <a:rPr lang="fr-CA" dirty="0">
                <a:hlinkClick r:id="rId9"/>
              </a:rPr>
              <a:t>Renseignements à l’intention des employés du gouvernement du Canada : maladie à coronavirus (COVID-19)</a:t>
            </a:r>
          </a:p>
          <a:p>
            <a:pPr marL="342900" indent="-342900">
              <a:buFont typeface="+mj-lt"/>
              <a:buAutoNum type="arabicPeriod"/>
            </a:pPr>
            <a:endParaRPr lang="en-CA" dirty="0"/>
          </a:p>
          <a:p>
            <a:pPr marL="342900" indent="-342900">
              <a:buFont typeface="+mj-lt"/>
              <a:buAutoNum type="arabicPeriod"/>
            </a:pPr>
            <a:r>
              <a:rPr lang="fr-CA" dirty="0"/>
              <a:t>Trousse d’orientation pour soutenir l’assouplissement des restrictions dans les lieux de travail fédéraux</a:t>
            </a:r>
          </a:p>
          <a:p>
            <a:pPr marL="800100" lvl="1" indent="-342900">
              <a:buFont typeface="Arial" panose="020B0604020202020204" pitchFamily="34" charset="0"/>
              <a:buChar char="•"/>
            </a:pPr>
            <a:r>
              <a:rPr lang="fr-CA" dirty="0">
                <a:hlinkClick r:id="rId10"/>
              </a:rPr>
              <a:t>https://www.csps-efpc.gc.ca/tools/jobaids/orientation-package-fra.aspx</a:t>
            </a:r>
          </a:p>
          <a:p>
            <a:pPr marL="800100" lvl="1" indent="-342900">
              <a:buFont typeface="Arial" panose="020B0604020202020204" pitchFamily="34" charset="0"/>
              <a:buChar char="•"/>
            </a:pPr>
            <a:r>
              <a:rPr lang="fr-CA" dirty="0">
                <a:hlinkClick r:id="rId10"/>
              </a:rPr>
              <a:t>https://www.csps-efpc.gc.ca/tools/jobaids/orientation-package-fra.aspx</a:t>
            </a:r>
          </a:p>
          <a:p>
            <a:endParaRPr lang="fr-CA" dirty="0"/>
          </a:p>
        </p:txBody>
      </p:sp>
    </p:spTree>
    <p:extLst>
      <p:ext uri="{BB962C8B-B14F-4D97-AF65-F5344CB8AC3E}">
        <p14:creationId xmlns:p14="http://schemas.microsoft.com/office/powerpoint/2010/main" val="389085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Références (suite)</a:t>
            </a:r>
          </a:p>
        </p:txBody>
      </p:sp>
      <p:sp>
        <p:nvSpPr>
          <p:cNvPr id="3" name="Rectangle 2"/>
          <p:cNvSpPr/>
          <p:nvPr/>
        </p:nvSpPr>
        <p:spPr>
          <a:xfrm>
            <a:off x="647700" y="1698782"/>
            <a:ext cx="9789202" cy="3354765"/>
          </a:xfrm>
          <a:prstGeom prst="rect">
            <a:avLst/>
          </a:prstGeom>
        </p:spPr>
        <p:txBody>
          <a:bodyPr wrap="square">
            <a:spAutoFit/>
          </a:bodyPr>
          <a:lstStyle/>
          <a:p>
            <a:pPr marL="342900" indent="-342900">
              <a:buFont typeface="+mj-lt"/>
              <a:buAutoNum type="arabicPeriod" startAt="7"/>
            </a:pPr>
            <a:r>
              <a:rPr lang="fr-CA" dirty="0"/>
              <a:t>Fiche sommaire de la </a:t>
            </a:r>
            <a:r>
              <a:rPr lang="fr-CA" dirty="0">
                <a:hlinkClick r:id="rId3"/>
              </a:rPr>
              <a:t>séance S’adapter au changement de la Communauté de pratique de la gestion du changement en milieu de travail</a:t>
            </a:r>
            <a:r>
              <a:rPr lang="fr-CA" dirty="0"/>
              <a:t> qui a eu lieu le 9 juin 2020. L’objectif de la séance consistait à créer une collection de changements en milieu de travail et de leçons apprises de la situation pandémique actuelle. </a:t>
            </a:r>
          </a:p>
          <a:p>
            <a:pPr marL="342900" indent="-342900">
              <a:buFont typeface="+mj-lt"/>
              <a:buAutoNum type="arabicPeriod" startAt="7"/>
            </a:pPr>
            <a:endParaRPr lang="en-CA" dirty="0">
              <a:hlinkClick r:id="rId4"/>
            </a:endParaRPr>
          </a:p>
          <a:p>
            <a:pPr marL="342900" indent="-342900">
              <a:buFont typeface="+mj-lt"/>
              <a:buAutoNum type="arabicPeriod" startAt="7"/>
            </a:pPr>
            <a:r>
              <a:rPr lang="fr-FR" dirty="0">
                <a:hlinkClick r:id="rId5"/>
              </a:rPr>
              <a:t>Retour en milieu de travail - Guide d'expérience employé par BGIS - FR (gcconnex.gc.ca)</a:t>
            </a:r>
            <a:endParaRPr lang="fr-FR" dirty="0"/>
          </a:p>
          <a:p>
            <a:pPr marL="342900" indent="-342900">
              <a:buFont typeface="+mj-lt"/>
              <a:buAutoNum type="arabicPeriod" startAt="7"/>
            </a:pPr>
            <a:endParaRPr lang="en-CA" dirty="0"/>
          </a:p>
          <a:p>
            <a:pPr marL="342900" indent="-342900">
              <a:buFont typeface="+mj-lt"/>
              <a:buAutoNum type="arabicPeriod" startAt="7"/>
            </a:pPr>
            <a:endParaRPr lang="en-CA" sz="1400" b="1" dirty="0">
              <a:latin typeface="Arial" panose="020B0604020202020204" pitchFamily="34" charset="0"/>
              <a:cs typeface="Arial" panose="020B0604020202020204" pitchFamily="34" charset="0"/>
            </a:endParaRPr>
          </a:p>
          <a:p>
            <a:pPr marL="342900" indent="-342900">
              <a:buFont typeface="+mj-lt"/>
              <a:buAutoNum type="arabicPeriod" startAt="7"/>
            </a:pPr>
            <a:r>
              <a:rPr lang="fr-FR" dirty="0">
                <a:hlinkClick r:id="rId6"/>
              </a:rPr>
              <a:t>COVID-19 et la conception du MILIEU DE TRAVAIL GC </a:t>
            </a:r>
            <a:br>
              <a:rPr lang="fr-FR" dirty="0">
                <a:hlinkClick r:id="rId6"/>
              </a:rPr>
            </a:br>
            <a:br>
              <a:rPr lang="en-CA" dirty="0">
                <a:hlinkClick r:id="rId7"/>
              </a:rPr>
            </a:br>
            <a:br>
              <a:rPr lang="en-CA" dirty="0">
                <a:cs typeface="Arial" panose="020B0604020202020204" pitchFamily="34" charset="0"/>
              </a:rPr>
            </a:br>
            <a:r>
              <a:rPr lang="en-CA" dirty="0">
                <a:cs typeface="Arial" panose="020B0604020202020204" pitchFamily="34" charset="0"/>
              </a:rPr>
              <a:t>	</a:t>
            </a:r>
          </a:p>
        </p:txBody>
      </p:sp>
    </p:spTree>
    <p:extLst>
      <p:ext uri="{BB962C8B-B14F-4D97-AF65-F5344CB8AC3E}">
        <p14:creationId xmlns:p14="http://schemas.microsoft.com/office/powerpoint/2010/main" val="314499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759" y="371192"/>
            <a:ext cx="11006345" cy="835027"/>
          </a:xfrm>
        </p:spPr>
        <p:txBody>
          <a:bodyPr>
            <a:normAutofit/>
          </a:bodyPr>
          <a:lstStyle/>
          <a:p>
            <a:r>
              <a:rPr lang="fr-FR" dirty="0"/>
              <a:t>Définir votre stratégie de retour en milieu de travail</a:t>
            </a:r>
            <a:endParaRPr lang="en-CA" dirty="0"/>
          </a:p>
        </p:txBody>
      </p:sp>
      <p:sp>
        <p:nvSpPr>
          <p:cNvPr id="7" name="Rectangle 6">
            <a:extLst>
              <a:ext uri="{FF2B5EF4-FFF2-40B4-BE49-F238E27FC236}">
                <a16:creationId xmlns:a16="http://schemas.microsoft.com/office/drawing/2014/main" id="{C65EF242-18B6-47C3-8457-5A098C96AC74}"/>
              </a:ext>
              <a:ext uri="{C183D7F6-B498-43B3-948B-1728B52AA6E4}">
                <adec:decorative xmlns:adec="http://schemas.microsoft.com/office/drawing/2017/decorative" val="1"/>
              </a:ext>
            </a:extLst>
          </p:cNvPr>
          <p:cNvSpPr/>
          <p:nvPr/>
        </p:nvSpPr>
        <p:spPr>
          <a:xfrm>
            <a:off x="508759" y="1206219"/>
            <a:ext cx="11092691" cy="13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984CD9-6D29-43FC-A72C-16692EF5C6C2}"/>
              </a:ext>
              <a:ext uri="{C183D7F6-B498-43B3-948B-1728B52AA6E4}">
                <adec:decorative xmlns:adec="http://schemas.microsoft.com/office/drawing/2017/decorative" val="1"/>
              </a:ext>
            </a:extLst>
          </p:cNvPr>
          <p:cNvCxnSpPr>
            <a:cxnSpLocks/>
          </p:cNvCxnSpPr>
          <p:nvPr/>
        </p:nvCxnSpPr>
        <p:spPr>
          <a:xfrm>
            <a:off x="409575" y="1047750"/>
            <a:ext cx="1136332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descr="Une image d'un espace de bureau modernisé.">
            <a:extLst>
              <a:ext uri="{FF2B5EF4-FFF2-40B4-BE49-F238E27FC236}">
                <a16:creationId xmlns:a16="http://schemas.microsoft.com/office/drawing/2014/main" id="{47FC0959-A268-420F-A800-DD3A9838BF7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p:blipFill>
        <p:spPr>
          <a:xfrm>
            <a:off x="590550" y="1343025"/>
            <a:ext cx="4436924" cy="4805848"/>
          </a:xfrm>
          <a:prstGeom prst="rect">
            <a:avLst/>
          </a:prstGeom>
        </p:spPr>
      </p:pic>
      <p:sp>
        <p:nvSpPr>
          <p:cNvPr id="11" name="TextBox 10">
            <a:extLst>
              <a:ext uri="{FF2B5EF4-FFF2-40B4-BE49-F238E27FC236}">
                <a16:creationId xmlns:a16="http://schemas.microsoft.com/office/drawing/2014/main" id="{43D62F14-5C05-473E-946C-7FD2E7B47309}"/>
              </a:ext>
            </a:extLst>
          </p:cNvPr>
          <p:cNvSpPr txBox="1"/>
          <p:nvPr/>
        </p:nvSpPr>
        <p:spPr>
          <a:xfrm>
            <a:off x="5315789" y="1574117"/>
            <a:ext cx="6199315" cy="4339650"/>
          </a:xfrm>
          <a:prstGeom prst="rect">
            <a:avLst/>
          </a:prstGeom>
          <a:noFill/>
        </p:spPr>
        <p:txBody>
          <a:bodyPr wrap="square" rtlCol="0">
            <a:spAutoFit/>
          </a:bodyPr>
          <a:lstStyle/>
          <a:p>
            <a:pPr marL="342900" lvl="0" indent="-342900">
              <a:spcAft>
                <a:spcPts val="2400"/>
              </a:spcAft>
              <a:buFont typeface="Wingdings" panose="05000000000000000000" pitchFamily="2" charset="2"/>
              <a:buChar char="v"/>
              <a:defRPr/>
            </a:pPr>
            <a:r>
              <a:rPr lang="fr-FR" sz="2400" dirty="0">
                <a:solidFill>
                  <a:srgbClr val="000000"/>
                </a:solidFill>
              </a:rPr>
              <a:t>Que veulent nos employés?
Qu’est-ce qui sera soutenu en termes de flexibilité à l’avenir?
Comment la stratégie de retour soutient-elle la vision à long terme de notre milieu de travail?
Comment pouvons-nous mieux soutenir les employés MAINTENANT avec ce que nous avons ACTUELLEMENT?</a:t>
            </a:r>
            <a:endParaRPr kumimoji="0" lang="en-US" sz="200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5959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759" y="371192"/>
            <a:ext cx="11006345" cy="835027"/>
          </a:xfrm>
        </p:spPr>
        <p:txBody>
          <a:bodyPr>
            <a:normAutofit/>
          </a:bodyPr>
          <a:lstStyle/>
          <a:p>
            <a:r>
              <a:rPr lang="fr-FR" dirty="0"/>
              <a:t>Scénarios de retour en milieu de travail</a:t>
            </a:r>
            <a:endParaRPr lang="en-CA" dirty="0"/>
          </a:p>
        </p:txBody>
      </p:sp>
      <p:pic>
        <p:nvPicPr>
          <p:cNvPr id="4" name="Picture 3" descr="Logo milieu de travail GC">
            <a:extLst>
              <a:ext uri="{FF2B5EF4-FFF2-40B4-BE49-F238E27FC236}">
                <a16:creationId xmlns:a16="http://schemas.microsoft.com/office/drawing/2014/main" id="{7FF13090-8DE4-478F-B4F6-EDE47C2CB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68" y="1374971"/>
            <a:ext cx="1629002" cy="409632"/>
          </a:xfrm>
          <a:prstGeom prst="rect">
            <a:avLst/>
          </a:prstGeom>
        </p:spPr>
      </p:pic>
      <p:sp>
        <p:nvSpPr>
          <p:cNvPr id="7" name="Rectangle 6">
            <a:extLst>
              <a:ext uri="{FF2B5EF4-FFF2-40B4-BE49-F238E27FC236}">
                <a16:creationId xmlns:a16="http://schemas.microsoft.com/office/drawing/2014/main" id="{C65EF242-18B6-47C3-8457-5A098C96AC74}"/>
              </a:ext>
              <a:ext uri="{C183D7F6-B498-43B3-948B-1728B52AA6E4}">
                <adec:decorative xmlns:adec="http://schemas.microsoft.com/office/drawing/2017/decorative" val="1"/>
              </a:ext>
            </a:extLst>
          </p:cNvPr>
          <p:cNvSpPr/>
          <p:nvPr/>
        </p:nvSpPr>
        <p:spPr>
          <a:xfrm>
            <a:off x="499350" y="1228159"/>
            <a:ext cx="11092691" cy="13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984CD9-6D29-43FC-A72C-16692EF5C6C2}"/>
              </a:ext>
              <a:ext uri="{C183D7F6-B498-43B3-948B-1728B52AA6E4}">
                <adec:decorative xmlns:adec="http://schemas.microsoft.com/office/drawing/2017/decorative" val="1"/>
              </a:ext>
            </a:extLst>
          </p:cNvPr>
          <p:cNvCxnSpPr>
            <a:cxnSpLocks/>
          </p:cNvCxnSpPr>
          <p:nvPr/>
        </p:nvCxnSpPr>
        <p:spPr>
          <a:xfrm>
            <a:off x="414337" y="972960"/>
            <a:ext cx="1136332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 name="Group 1" descr="Diagramme divisé en 4 quadrants, où le quadrant inférieur gauche est identifié comme « comment ça a toujours été » sans télétravail et espace de bureau traditionnel assigné, et le quadrant supérieur droit est identifié comme « l'avenir est flexible ! » avec une flexibilité totale et un travail hybride dans un espace de bureau moderne et non attribué en milieu de travail GC. Les 2 autres quadrants sont identifiés comme &quot;voici l'opportunité&quot;">
            <a:extLst>
              <a:ext uri="{FF2B5EF4-FFF2-40B4-BE49-F238E27FC236}">
                <a16:creationId xmlns:a16="http://schemas.microsoft.com/office/drawing/2014/main" id="{7ABF4196-58D3-46FE-AE95-E30E630D24E4}"/>
              </a:ext>
            </a:extLst>
          </p:cNvPr>
          <p:cNvGrpSpPr/>
          <p:nvPr/>
        </p:nvGrpSpPr>
        <p:grpSpPr>
          <a:xfrm>
            <a:off x="324550" y="1099879"/>
            <a:ext cx="11542899" cy="4817342"/>
            <a:chOff x="324550" y="1099879"/>
            <a:chExt cx="11542899" cy="4817342"/>
          </a:xfrm>
        </p:grpSpPr>
        <p:graphicFrame>
          <p:nvGraphicFramePr>
            <p:cNvPr id="12" name="Diagram 11">
              <a:extLst>
                <a:ext uri="{FF2B5EF4-FFF2-40B4-BE49-F238E27FC236}">
                  <a16:creationId xmlns:a16="http://schemas.microsoft.com/office/drawing/2014/main" id="{7410117A-7103-414D-9BC9-7138EF52DEE3}"/>
                </a:ext>
              </a:extLst>
            </p:cNvPr>
            <p:cNvGraphicFramePr/>
            <p:nvPr/>
          </p:nvGraphicFramePr>
          <p:xfrm>
            <a:off x="2247433" y="1801281"/>
            <a:ext cx="7697134" cy="3447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a:extLst>
                <a:ext uri="{FF2B5EF4-FFF2-40B4-BE49-F238E27FC236}">
                  <a16:creationId xmlns:a16="http://schemas.microsoft.com/office/drawing/2014/main" id="{33D567AD-798D-49AC-B41C-23835EE4DE05}"/>
                </a:ext>
              </a:extLst>
            </p:cNvPr>
            <p:cNvSpPr txBox="1"/>
            <p:nvPr/>
          </p:nvSpPr>
          <p:spPr>
            <a:xfrm>
              <a:off x="3966831" y="5332446"/>
              <a:ext cx="4340585" cy="584775"/>
            </a:xfrm>
            <a:prstGeom prst="rect">
              <a:avLst/>
            </a:prstGeom>
            <a:noFill/>
          </p:spPr>
          <p:txBody>
            <a:bodyPr wrap="square" rtlCol="0">
              <a:spAutoFit/>
            </a:bodyPr>
            <a:lstStyle/>
            <a:p>
              <a:pPr lvl="0" algn="ctr">
                <a:defRPr/>
              </a:pPr>
              <a:r>
                <a:rPr lang="fr-FR" sz="1600" b="1" dirty="0">
                  <a:solidFill>
                    <a:srgbClr val="404040"/>
                  </a:solidFill>
                </a:rPr>
                <a:t>ESPACE DE BUREAU TRADITIONNEL ASSIGNÉ
</a:t>
              </a:r>
              <a:endPar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1503918-8949-4B6F-8CF2-13DC4703CF3A}"/>
                </a:ext>
              </a:extLst>
            </p:cNvPr>
            <p:cNvSpPr txBox="1"/>
            <p:nvPr/>
          </p:nvSpPr>
          <p:spPr>
            <a:xfrm>
              <a:off x="10057792" y="3234994"/>
              <a:ext cx="1809657" cy="1077218"/>
            </a:xfrm>
            <a:prstGeom prst="rect">
              <a:avLst/>
            </a:prstGeom>
            <a:noFill/>
          </p:spPr>
          <p:txBody>
            <a:bodyPr wrap="square" rtlCol="0">
              <a:spAutoFit/>
            </a:bodyPr>
            <a:lstStyle/>
            <a:p>
              <a:pPr lvl="0">
                <a:defRPr/>
              </a:pPr>
              <a:r>
                <a:rPr lang="fr-FR" sz="1600" b="1" dirty="0">
                  <a:solidFill>
                    <a:schemeClr val="tx1">
                      <a:lumMod val="50000"/>
                      <a:lumOff val="50000"/>
                    </a:schemeClr>
                  </a:solidFill>
                </a:rPr>
                <a:t>FLEXIBILITÉ TOTALE ET TRAVAIL HYBRIDE</a:t>
              </a:r>
              <a:r>
                <a:rPr lang="fr-FR" sz="1600" b="1" dirty="0">
                  <a:solidFill>
                    <a:schemeClr val="accent2"/>
                  </a:solidFill>
                </a:rPr>
                <a:t>*</a:t>
              </a:r>
              <a:r>
                <a:rPr lang="fr-FR" sz="1600" b="1" dirty="0">
                  <a:solidFill>
                    <a:schemeClr val="tx1">
                      <a:lumMod val="50000"/>
                      <a:lumOff val="50000"/>
                    </a:schemeClr>
                  </a:solidFill>
                </a:rPr>
                <a:t> 
</a:t>
              </a:r>
              <a:endParaRPr kumimoji="0" lang="fr-CA" sz="16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B423DE2-62D2-498A-879C-DF638FFA484B}"/>
                </a:ext>
              </a:extLst>
            </p:cNvPr>
            <p:cNvSpPr txBox="1"/>
            <p:nvPr/>
          </p:nvSpPr>
          <p:spPr>
            <a:xfrm>
              <a:off x="324550" y="3234994"/>
              <a:ext cx="1809657" cy="584775"/>
            </a:xfrm>
            <a:prstGeom prst="rect">
              <a:avLst/>
            </a:prstGeom>
            <a:noFill/>
          </p:spPr>
          <p:txBody>
            <a:bodyPr wrap="square" rtlCol="0">
              <a:spAutoFit/>
            </a:bodyPr>
            <a:lstStyle/>
            <a:p>
              <a:pPr lvl="0" algn="r">
                <a:defRPr/>
              </a:pPr>
              <a:r>
                <a:rPr lang="fr-CA" sz="1600" b="1" dirty="0">
                  <a:solidFill>
                    <a:schemeClr val="tx1">
                      <a:lumMod val="50000"/>
                      <a:lumOff val="50000"/>
                    </a:schemeClr>
                  </a:solidFill>
                </a:rPr>
                <a:t>TÉLÉTRAVAIL NON SUPPORTÉ</a:t>
              </a:r>
              <a:endParaRPr kumimoji="0" lang="fr-CA" sz="16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53E14E-FFBE-4A2E-9699-2AF2118DBCE1}"/>
                </a:ext>
              </a:extLst>
            </p:cNvPr>
            <p:cNvSpPr txBox="1"/>
            <p:nvPr/>
          </p:nvSpPr>
          <p:spPr>
            <a:xfrm>
              <a:off x="6841387" y="2201881"/>
              <a:ext cx="2357348" cy="1384995"/>
            </a:xfrm>
            <a:prstGeom prst="rect">
              <a:avLst/>
            </a:prstGeom>
            <a:noFill/>
          </p:spPr>
          <p:txBody>
            <a:bodyPr wrap="square" rtlCol="0">
              <a:spAutoFit/>
            </a:bodyPr>
            <a:lstStyle/>
            <a:p>
              <a:pPr lvl="0" algn="ctr">
                <a:defRPr/>
              </a:pPr>
              <a:r>
                <a:rPr lang="fr-CA" sz="2800" b="1" dirty="0"/>
                <a:t>L’AVENIR EST FLEXIBLE!
</a:t>
              </a:r>
              <a:endParaRPr kumimoji="0" lang="en-CA" sz="2800" b="1" i="0" u="none" strike="noStrike" kern="1200" cap="none" spc="0" normalizeH="0" baseline="0" noProof="0" dirty="0">
                <a:ln>
                  <a:noFill/>
                </a:ln>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5C2EBD3-21DD-4BEB-8957-9ED8BA83AE2E}"/>
                </a:ext>
              </a:extLst>
            </p:cNvPr>
            <p:cNvSpPr txBox="1"/>
            <p:nvPr/>
          </p:nvSpPr>
          <p:spPr>
            <a:xfrm>
              <a:off x="2708408" y="3925337"/>
              <a:ext cx="2773668" cy="954107"/>
            </a:xfrm>
            <a:prstGeom prst="rect">
              <a:avLst/>
            </a:prstGeom>
            <a:noFill/>
          </p:spPr>
          <p:txBody>
            <a:bodyPr wrap="square" rtlCol="0">
              <a:spAutoFit/>
            </a:bodyPr>
            <a:lstStyle/>
            <a:p>
              <a:pPr lvl="0" algn="ctr">
                <a:defRPr/>
              </a:pPr>
              <a:r>
                <a:rPr lang="fr-FR" sz="2800" dirty="0"/>
                <a:t>COMMENT ÇA A TOUJOURS ÉTÉ</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29B618C0-7DA6-46C0-90A9-FB51ADE856ED}"/>
                </a:ext>
              </a:extLst>
            </p:cNvPr>
            <p:cNvCxnSpPr>
              <a:cxnSpLocks/>
              <a:stCxn id="12" idx="1"/>
              <a:endCxn id="12" idx="3"/>
            </p:cNvCxnSpPr>
            <p:nvPr/>
          </p:nvCxnSpPr>
          <p:spPr>
            <a:xfrm>
              <a:off x="2247433" y="3524811"/>
              <a:ext cx="7697134"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8E7E420-9ECF-4118-9C3B-98191073BC95}"/>
                </a:ext>
              </a:extLst>
            </p:cNvPr>
            <p:cNvCxnSpPr>
              <a:cxnSpLocks/>
              <a:stCxn id="12" idx="0"/>
              <a:endCxn id="12" idx="2"/>
            </p:cNvCxnSpPr>
            <p:nvPr/>
          </p:nvCxnSpPr>
          <p:spPr>
            <a:xfrm>
              <a:off x="6096000" y="1801281"/>
              <a:ext cx="0" cy="3447061"/>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060BE5-405D-45C9-80F4-DCC759EA8DA9}"/>
                </a:ext>
              </a:extLst>
            </p:cNvPr>
            <p:cNvSpPr txBox="1"/>
            <p:nvPr/>
          </p:nvSpPr>
          <p:spPr>
            <a:xfrm>
              <a:off x="2992819" y="2201806"/>
              <a:ext cx="2602479" cy="1384995"/>
            </a:xfrm>
            <a:prstGeom prst="rect">
              <a:avLst/>
            </a:prstGeom>
            <a:noFill/>
          </p:spPr>
          <p:txBody>
            <a:bodyPr wrap="square" rtlCol="0">
              <a:spAutoFit/>
            </a:bodyPr>
            <a:lstStyle/>
            <a:p>
              <a:pPr lvl="0" algn="ctr">
                <a:defRPr/>
              </a:pPr>
              <a:r>
                <a:rPr lang="fr-CA" sz="2800" dirty="0"/>
                <a:t>VOICI L’OPPORTUNITÉ
</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A37FD6C-ED2E-448B-8D49-9F5CAED6DF46}"/>
                </a:ext>
              </a:extLst>
            </p:cNvPr>
            <p:cNvSpPr txBox="1"/>
            <p:nvPr/>
          </p:nvSpPr>
          <p:spPr>
            <a:xfrm>
              <a:off x="6841386" y="3924567"/>
              <a:ext cx="2642203" cy="1384995"/>
            </a:xfrm>
            <a:prstGeom prst="rect">
              <a:avLst/>
            </a:prstGeom>
            <a:noFill/>
          </p:spPr>
          <p:txBody>
            <a:bodyPr wrap="square" rtlCol="0">
              <a:spAutoFit/>
            </a:bodyPr>
            <a:lstStyle/>
            <a:p>
              <a:pPr lvl="0" algn="ctr">
                <a:defRPr/>
              </a:pPr>
              <a:r>
                <a:rPr lang="fr-CA" sz="2800"/>
                <a:t>VOICI L’OPPORTUNITÉ
</a:t>
              </a:r>
              <a:endParaRPr kumimoji="0" lang="en-CA" sz="2800" i="0" u="none" strike="noStrike" kern="1200" cap="none" spc="0" normalizeH="0" baseline="0" noProof="0" dirty="0">
                <a:ln>
                  <a:noFill/>
                </a:ln>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1CC63D0-2C2E-4873-A9F0-88151A84A756}"/>
                </a:ext>
              </a:extLst>
            </p:cNvPr>
            <p:cNvSpPr txBox="1"/>
            <p:nvPr/>
          </p:nvSpPr>
          <p:spPr>
            <a:xfrm>
              <a:off x="4709163" y="1099879"/>
              <a:ext cx="2773665" cy="584775"/>
            </a:xfrm>
            <a:prstGeom prst="rect">
              <a:avLst/>
            </a:prstGeom>
            <a:noFill/>
          </p:spPr>
          <p:txBody>
            <a:bodyPr wrap="square" rtlCol="0">
              <a:spAutoFit/>
            </a:bodyPr>
            <a:lstStyle/>
            <a:p>
              <a:pPr lvl="0" algn="ctr">
                <a:defRPr/>
              </a:pPr>
              <a:r>
                <a:rPr lang="fr-CA" sz="1600" b="1" dirty="0">
                  <a:solidFill>
                    <a:srgbClr val="404040"/>
                  </a:solidFill>
                </a:rPr>
                <a:t>MODERNE, NON ATTRIBUÉ
</a:t>
              </a:r>
              <a:endPar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18A4A76-91FE-44C8-9059-1A52EFADED02}"/>
              </a:ext>
            </a:extLst>
          </p:cNvPr>
          <p:cNvSpPr txBox="1"/>
          <p:nvPr/>
        </p:nvSpPr>
        <p:spPr>
          <a:xfrm>
            <a:off x="389813" y="5658538"/>
            <a:ext cx="11387849" cy="646331"/>
          </a:xfrm>
          <a:prstGeom prst="rect">
            <a:avLst/>
          </a:prstGeom>
          <a:noFill/>
          <a:ln>
            <a:solidFill>
              <a:schemeClr val="accent6"/>
            </a:solidFill>
          </a:ln>
        </p:spPr>
        <p:txBody>
          <a:bodyPr wrap="square" rtlCol="0">
            <a:spAutoFit/>
          </a:bodyPr>
          <a:lstStyle/>
          <a:p>
            <a:pPr lvl="0" algn="ctr">
              <a:defRPr/>
            </a:pPr>
            <a:r>
              <a:rPr lang="fr-FR" sz="1200" b="1" dirty="0">
                <a:solidFill>
                  <a:srgbClr val="18853F"/>
                </a:solidFill>
              </a:rPr>
              <a:t>*</a:t>
            </a:r>
            <a:r>
              <a:rPr lang="fr-FR" sz="1200" b="1" dirty="0">
                <a:solidFill>
                  <a:schemeClr val="tx2"/>
                </a:solidFill>
              </a:rPr>
              <a:t>Le TRAVAIL HYBRIDE est un modèle de travail flexible qui permet aux gens de choisir où ils travaillent, généralement un équilibre entre la maison et le bureau, ou tout autre endroit tel qu’un site de cotravailGC. Le travail hybride permet à chaque individu de déterminer le bon équilibre entre les jours au bureau et les jours de travail à distance qui convient le mieux à ses besoins, à sa situation et à ses préférences personnelles. </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39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B10F-0D5C-40DE-92BC-4BD2D6AA6703}"/>
              </a:ext>
            </a:extLst>
          </p:cNvPr>
          <p:cNvSpPr>
            <a:spLocks noGrp="1"/>
          </p:cNvSpPr>
          <p:nvPr>
            <p:ph type="title"/>
          </p:nvPr>
        </p:nvSpPr>
        <p:spPr/>
        <p:txBody>
          <a:bodyPr>
            <a:normAutofit/>
          </a:bodyPr>
          <a:lstStyle/>
          <a:p>
            <a:r>
              <a:rPr lang="fr-FR" dirty="0"/>
              <a:t>L’intégration est la clé d’une expérience employé positive </a:t>
            </a:r>
            <a:endParaRPr lang="en-CA" dirty="0"/>
          </a:p>
        </p:txBody>
      </p:sp>
      <p:grpSp>
        <p:nvGrpSpPr>
          <p:cNvPr id="3" name="Group 2" descr="Graphique représentant 3 cercles interconnectés, chacun représentant l'espace, la culture et la technologie. Au centre, là où les cercles se croisent, se trouve un graphique d'une personne souriante représentant l'expérience positive des employés.">
            <a:extLst>
              <a:ext uri="{FF2B5EF4-FFF2-40B4-BE49-F238E27FC236}">
                <a16:creationId xmlns:a16="http://schemas.microsoft.com/office/drawing/2014/main" id="{8CBFFAB8-2713-495F-931B-DFB8BAA8B659}"/>
              </a:ext>
            </a:extLst>
          </p:cNvPr>
          <p:cNvGrpSpPr/>
          <p:nvPr/>
        </p:nvGrpSpPr>
        <p:grpSpPr>
          <a:xfrm>
            <a:off x="676896" y="1357957"/>
            <a:ext cx="5795883" cy="5205501"/>
            <a:chOff x="676896" y="1357957"/>
            <a:chExt cx="5795883" cy="5205501"/>
          </a:xfrm>
        </p:grpSpPr>
        <p:grpSp>
          <p:nvGrpSpPr>
            <p:cNvPr id="9" name="Group 8" descr="diagram of 3 interconnecting circles: SPACE, CULTURE and TECH. At the center where the circles meet, there is a graphic of a happy person that represents the positive employee experience.">
              <a:extLst>
                <a:ext uri="{FF2B5EF4-FFF2-40B4-BE49-F238E27FC236}">
                  <a16:creationId xmlns:a16="http://schemas.microsoft.com/office/drawing/2014/main" id="{64B52281-9A83-478A-962A-2BB7FF31392E}"/>
                </a:ext>
              </a:extLst>
            </p:cNvPr>
            <p:cNvGrpSpPr/>
            <p:nvPr/>
          </p:nvGrpSpPr>
          <p:grpSpPr>
            <a:xfrm>
              <a:off x="676896" y="1357957"/>
              <a:ext cx="4792108" cy="4499292"/>
              <a:chOff x="3520673" y="1116084"/>
              <a:chExt cx="5022199" cy="4715324"/>
            </a:xfrm>
          </p:grpSpPr>
          <p:grpSp>
            <p:nvGrpSpPr>
              <p:cNvPr id="25" name="Group 24">
                <a:extLst>
                  <a:ext uri="{FF2B5EF4-FFF2-40B4-BE49-F238E27FC236}">
                    <a16:creationId xmlns:a16="http://schemas.microsoft.com/office/drawing/2014/main" id="{6EBECCEE-587B-4AD4-B16A-F0A0F34BE02E}"/>
                  </a:ext>
                </a:extLst>
              </p:cNvPr>
              <p:cNvGrpSpPr/>
              <p:nvPr/>
            </p:nvGrpSpPr>
            <p:grpSpPr>
              <a:xfrm>
                <a:off x="3520673" y="1116084"/>
                <a:ext cx="5022199" cy="4715324"/>
                <a:chOff x="3847774" y="1630220"/>
                <a:chExt cx="4154190" cy="3900356"/>
              </a:xfrm>
            </p:grpSpPr>
            <p:sp>
              <p:nvSpPr>
                <p:cNvPr id="26" name="Oval 25">
                  <a:extLst>
                    <a:ext uri="{FF2B5EF4-FFF2-40B4-BE49-F238E27FC236}">
                      <a16:creationId xmlns:a16="http://schemas.microsoft.com/office/drawing/2014/main" id="{DF46793B-2523-4B6E-9332-DF97F36FF5BE}"/>
                    </a:ext>
                  </a:extLst>
                </p:cNvPr>
                <p:cNvSpPr/>
                <p:nvPr/>
              </p:nvSpPr>
              <p:spPr>
                <a:xfrm>
                  <a:off x="4755318" y="1630220"/>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a:p>
                  <a:pPr algn="ctr"/>
                  <a:r>
                    <a:rPr lang="en-CA" sz="2800" b="1" dirty="0">
                      <a:solidFill>
                        <a:schemeClr val="accent2"/>
                      </a:solidFill>
                      <a:cs typeface="Aharoni" panose="02010803020104030203" pitchFamily="2" charset="-79"/>
                    </a:rPr>
                    <a:t>ESPACE</a:t>
                  </a:r>
                </a:p>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a:p>
                  <a:pPr algn="ctr"/>
                  <a:endParaRPr lang="en-CA" sz="2800" b="1" dirty="0">
                    <a:solidFill>
                      <a:schemeClr val="bg1">
                        <a:lumMod val="65000"/>
                      </a:schemeClr>
                    </a:solidFill>
                    <a:cs typeface="Aharoni" panose="02010803020104030203" pitchFamily="2" charset="-79"/>
                  </a:endParaRPr>
                </a:p>
              </p:txBody>
            </p:sp>
            <p:sp>
              <p:nvSpPr>
                <p:cNvPr id="27" name="Oval 26">
                  <a:extLst>
                    <a:ext uri="{FF2B5EF4-FFF2-40B4-BE49-F238E27FC236}">
                      <a16:creationId xmlns:a16="http://schemas.microsoft.com/office/drawing/2014/main" id="{9EE6DC6D-D569-48A3-BEC0-A2643244E7AB}"/>
                    </a:ext>
                  </a:extLst>
                </p:cNvPr>
                <p:cNvSpPr/>
                <p:nvPr/>
              </p:nvSpPr>
              <p:spPr>
                <a:xfrm>
                  <a:off x="5662862" y="3164439"/>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accent2"/>
                      </a:solidFill>
                      <a:cs typeface="Aharoni" panose="02010803020104030203" pitchFamily="2" charset="-79"/>
                    </a:rPr>
                    <a:t>CULTURE</a:t>
                  </a:r>
                </a:p>
              </p:txBody>
            </p:sp>
            <p:sp>
              <p:nvSpPr>
                <p:cNvPr id="28" name="Oval 27">
                  <a:extLst>
                    <a:ext uri="{FF2B5EF4-FFF2-40B4-BE49-F238E27FC236}">
                      <a16:creationId xmlns:a16="http://schemas.microsoft.com/office/drawing/2014/main" id="{0DAD41CD-C17F-44A7-920E-090C9DF0C08E}"/>
                    </a:ext>
                  </a:extLst>
                </p:cNvPr>
                <p:cNvSpPr/>
                <p:nvPr/>
              </p:nvSpPr>
              <p:spPr>
                <a:xfrm>
                  <a:off x="3847774" y="3191474"/>
                  <a:ext cx="2339102" cy="2339102"/>
                </a:xfrm>
                <a:prstGeom prst="ellips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accent2"/>
                      </a:solidFill>
                      <a:cs typeface="Aharoni" panose="02010803020104030203" pitchFamily="2" charset="-79"/>
                    </a:rPr>
                    <a:t>TECHNOLOGIE</a:t>
                  </a:r>
                </a:p>
              </p:txBody>
            </p:sp>
          </p:grpSp>
          <p:pic>
            <p:nvPicPr>
              <p:cNvPr id="22" name="Picture 21" descr="solo-purpleman.png">
                <a:extLst>
                  <a:ext uri="{FF2B5EF4-FFF2-40B4-BE49-F238E27FC236}">
                    <a16:creationId xmlns:a16="http://schemas.microsoft.com/office/drawing/2014/main" id="{959BECD2-7B01-4BC2-9A34-1553AE84A0DB}"/>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36553" y="2911360"/>
                <a:ext cx="1350756" cy="1357345"/>
              </a:xfrm>
              <a:prstGeom prst="rect">
                <a:avLst/>
              </a:prstGeom>
              <a:effectLst>
                <a:glow rad="228600">
                  <a:schemeClr val="accent2">
                    <a:alpha val="40000"/>
                  </a:schemeClr>
                </a:glow>
              </a:effectLst>
            </p:spPr>
          </p:pic>
        </p:grpSp>
        <p:sp>
          <p:nvSpPr>
            <p:cNvPr id="15" name="TextBox 14">
              <a:extLst>
                <a:ext uri="{FF2B5EF4-FFF2-40B4-BE49-F238E27FC236}">
                  <a16:creationId xmlns:a16="http://schemas.microsoft.com/office/drawing/2014/main" id="{066B2CEA-6DF2-4066-B7E2-4316557761F3}"/>
                </a:ext>
              </a:extLst>
            </p:cNvPr>
            <p:cNvSpPr txBox="1"/>
            <p:nvPr/>
          </p:nvSpPr>
          <p:spPr>
            <a:xfrm>
              <a:off x="3894869" y="5917127"/>
              <a:ext cx="2577910" cy="646331"/>
            </a:xfrm>
            <a:prstGeom prst="rect">
              <a:avLst/>
            </a:prstGeom>
            <a:noFill/>
          </p:spPr>
          <p:txBody>
            <a:bodyPr wrap="square" rtlCol="0">
              <a:spAutoFit/>
            </a:bodyPr>
            <a:lstStyle/>
            <a:p>
              <a:r>
                <a:rPr lang="en-CA" b="1" dirty="0">
                  <a:solidFill>
                    <a:schemeClr val="accent2"/>
                  </a:solidFill>
                </a:rPr>
                <a:t>EXPÉRIENCE EMPLOYÉ POSITIVE</a:t>
              </a:r>
              <a:endParaRPr lang="en-CA" dirty="0">
                <a:solidFill>
                  <a:schemeClr val="accent2"/>
                </a:solidFill>
              </a:endParaRPr>
            </a:p>
          </p:txBody>
        </p:sp>
        <p:sp>
          <p:nvSpPr>
            <p:cNvPr id="18" name="Freeform 18">
              <a:extLst>
                <a:ext uri="{FF2B5EF4-FFF2-40B4-BE49-F238E27FC236}">
                  <a16:creationId xmlns:a16="http://schemas.microsoft.com/office/drawing/2014/main" id="{ADEE5026-1715-4742-AABA-7C381E63BF39}"/>
                </a:ext>
              </a:extLst>
            </p:cNvPr>
            <p:cNvSpPr>
              <a:spLocks noEditPoints="1"/>
            </p:cNvSpPr>
            <p:nvPr/>
          </p:nvSpPr>
          <p:spPr bwMode="auto">
            <a:xfrm rot="11033844">
              <a:off x="2817298" y="4504718"/>
              <a:ext cx="987508" cy="1571561"/>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9" name="Left Brace 18">
            <a:extLst>
              <a:ext uri="{FF2B5EF4-FFF2-40B4-BE49-F238E27FC236}">
                <a16:creationId xmlns:a16="http://schemas.microsoft.com/office/drawing/2014/main" id="{6FC70378-6443-4C17-B159-EDB60FDEAC72}"/>
              </a:ext>
              <a:ext uri="{C183D7F6-B498-43B3-948B-1728B52AA6E4}">
                <adec:decorative xmlns:adec="http://schemas.microsoft.com/office/drawing/2017/decorative" val="1"/>
              </a:ext>
            </a:extLst>
          </p:cNvPr>
          <p:cNvSpPr/>
          <p:nvPr/>
        </p:nvSpPr>
        <p:spPr>
          <a:xfrm rot="10800000">
            <a:off x="6270601" y="1465257"/>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0" name="TextBox 19">
            <a:extLst>
              <a:ext uri="{FF2B5EF4-FFF2-40B4-BE49-F238E27FC236}">
                <a16:creationId xmlns:a16="http://schemas.microsoft.com/office/drawing/2014/main" id="{C60C4A83-1932-4A26-877A-64CA5E00A952}"/>
              </a:ext>
            </a:extLst>
          </p:cNvPr>
          <p:cNvSpPr txBox="1"/>
          <p:nvPr/>
        </p:nvSpPr>
        <p:spPr>
          <a:xfrm>
            <a:off x="7084653" y="2243510"/>
            <a:ext cx="4157472" cy="3416320"/>
          </a:xfrm>
          <a:prstGeom prst="rect">
            <a:avLst/>
          </a:prstGeom>
          <a:noFill/>
        </p:spPr>
        <p:txBody>
          <a:bodyPr wrap="square">
            <a:spAutoFit/>
          </a:bodyPr>
          <a:lstStyle/>
          <a:p>
            <a:r>
              <a:rPr lang="fr-FR" sz="2400" dirty="0"/>
              <a:t>Une </a:t>
            </a:r>
            <a:r>
              <a:rPr lang="fr-FR" sz="2400" b="1" dirty="0"/>
              <a:t>stratégie de retour en milieu de travail </a:t>
            </a:r>
            <a:r>
              <a:rPr lang="fr-FR" sz="2400" dirty="0"/>
              <a:t>axée sur la prestation et la mise en œuvre</a:t>
            </a:r>
            <a:r>
              <a:rPr lang="en-CA" sz="2400" dirty="0"/>
              <a:t> </a:t>
            </a:r>
            <a:r>
              <a:rPr lang="fr-FR" sz="2400" b="1" dirty="0">
                <a:solidFill>
                  <a:schemeClr val="accent2"/>
                </a:solidFill>
              </a:rPr>
              <a:t>[QUI, QUOI, QUAND ET OÙ] </a:t>
            </a:r>
            <a:r>
              <a:rPr lang="fr-FR" sz="2400" dirty="0">
                <a:cs typeface="Arial" panose="020B0604020202020204" pitchFamily="34" charset="0"/>
              </a:rPr>
              <a:t>tout en tenant compte de l’expérience employé en ajoutant les raisons et les moyens d’exécuter </a:t>
            </a:r>
            <a:r>
              <a:rPr lang="en-CA" sz="2400" b="1" dirty="0">
                <a:solidFill>
                  <a:schemeClr val="accent2"/>
                </a:solidFill>
                <a:cs typeface="Arial" panose="020B0604020202020204" pitchFamily="34" charset="0"/>
              </a:rPr>
              <a:t>[POURQUOI ET COMMENT]</a:t>
            </a:r>
            <a:endParaRPr lang="en-CA" sz="2400" b="1" dirty="0">
              <a:solidFill>
                <a:schemeClr val="accent2"/>
              </a:solidFill>
            </a:endParaRPr>
          </a:p>
        </p:txBody>
      </p:sp>
    </p:spTree>
    <p:extLst>
      <p:ext uri="{BB962C8B-B14F-4D97-AF65-F5344CB8AC3E}">
        <p14:creationId xmlns:p14="http://schemas.microsoft.com/office/powerpoint/2010/main" val="16779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B10F-0D5C-40DE-92BC-4BD2D6AA6703}"/>
              </a:ext>
            </a:extLst>
          </p:cNvPr>
          <p:cNvSpPr>
            <a:spLocks noGrp="1"/>
          </p:cNvSpPr>
          <p:nvPr>
            <p:ph type="title"/>
          </p:nvPr>
        </p:nvSpPr>
        <p:spPr/>
        <p:txBody>
          <a:bodyPr>
            <a:normAutofit/>
          </a:bodyPr>
          <a:lstStyle/>
          <a:p>
            <a:r>
              <a:rPr lang="fr-FR" dirty="0"/>
              <a:t>Une approche centrée sur l’employé à la maison ou au bureau</a:t>
            </a:r>
            <a:endParaRPr lang="en-CA" dirty="0"/>
          </a:p>
        </p:txBody>
      </p:sp>
      <p:grpSp>
        <p:nvGrpSpPr>
          <p:cNvPr id="3" name="Group 2" descr="Graphique d'une personne souriante au milieu avec 6 cercles tout autour avec le texte suivant : Cercle 1 - Accorde la priorité au bien-être mental et physique&#10;Cercle 2-Adopte une approche Agile&#10;Cirlce 3-Met l'accent sur le changement des mentalités et des comportements&#10;Cercle 4-Assure l'accès aux outils et à la formation adéquats&#10;Cercle 5-Offre une certaine souplesse Cercle 6-Accorde la priorité à la sécurité">
            <a:extLst>
              <a:ext uri="{FF2B5EF4-FFF2-40B4-BE49-F238E27FC236}">
                <a16:creationId xmlns:a16="http://schemas.microsoft.com/office/drawing/2014/main" id="{57C4D9C7-724B-4556-85C1-64A7BE43E087}"/>
              </a:ext>
            </a:extLst>
          </p:cNvPr>
          <p:cNvGrpSpPr/>
          <p:nvPr/>
        </p:nvGrpSpPr>
        <p:grpSpPr>
          <a:xfrm>
            <a:off x="1048913" y="1642309"/>
            <a:ext cx="4040992" cy="4325480"/>
            <a:chOff x="1040748" y="1551914"/>
            <a:chExt cx="4040992" cy="4325480"/>
          </a:xfrm>
        </p:grpSpPr>
        <p:pic>
          <p:nvPicPr>
            <p:cNvPr id="22" name="Picture 21" descr="solo-purpleman.png">
              <a:extLst>
                <a:ext uri="{FF2B5EF4-FFF2-40B4-BE49-F238E27FC236}">
                  <a16:creationId xmlns:a16="http://schemas.microsoft.com/office/drawing/2014/main" id="{69308542-1804-4669-B055-18EE9C4E2DCC}"/>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89545" y="2552034"/>
              <a:ext cx="2342622" cy="2354049"/>
            </a:xfrm>
            <a:prstGeom prst="rect">
              <a:avLst/>
            </a:prstGeom>
            <a:effectLst>
              <a:glow rad="228600">
                <a:schemeClr val="accent2">
                  <a:alpha val="40000"/>
                </a:schemeClr>
              </a:glow>
            </a:effectLst>
          </p:spPr>
        </p:pic>
        <p:sp>
          <p:nvSpPr>
            <p:cNvPr id="14" name="Oval 13">
              <a:extLst>
                <a:ext uri="{FF2B5EF4-FFF2-40B4-BE49-F238E27FC236}">
                  <a16:creationId xmlns:a16="http://schemas.microsoft.com/office/drawing/2014/main" id="{7489201B-2B69-43E4-8C1E-2BC7CF757E42}"/>
                </a:ext>
              </a:extLst>
            </p:cNvPr>
            <p:cNvSpPr/>
            <p:nvPr>
              <p:custDataLst>
                <p:tags r:id="rId1"/>
              </p:custDataLst>
            </p:nvPr>
          </p:nvSpPr>
          <p:spPr>
            <a:xfrm>
              <a:off x="3885475" y="3873481"/>
              <a:ext cx="1196265" cy="1207899"/>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050" b="1" dirty="0">
                  <a:solidFill>
                    <a:schemeClr val="tx1">
                      <a:lumMod val="75000"/>
                      <a:lumOff val="25000"/>
                    </a:schemeClr>
                  </a:solidFill>
                  <a:cs typeface="Arial" panose="020B0604020202020204" pitchFamily="34" charset="0"/>
                </a:rPr>
                <a:t>met l’accent sur le changement des mentalités et des comportements</a:t>
              </a:r>
            </a:p>
          </p:txBody>
        </p:sp>
        <p:sp>
          <p:nvSpPr>
            <p:cNvPr id="15" name="Oval 14">
              <a:extLst>
                <a:ext uri="{FF2B5EF4-FFF2-40B4-BE49-F238E27FC236}">
                  <a16:creationId xmlns:a16="http://schemas.microsoft.com/office/drawing/2014/main" id="{0E7318B2-27C9-4832-AE8C-2D763F24FA4F}"/>
                </a:ext>
              </a:extLst>
            </p:cNvPr>
            <p:cNvSpPr/>
            <p:nvPr>
              <p:custDataLst>
                <p:tags r:id="rId2"/>
              </p:custDataLst>
            </p:nvPr>
          </p:nvSpPr>
          <p:spPr>
            <a:xfrm>
              <a:off x="2486091" y="1551914"/>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1200" b="1" dirty="0">
                  <a:solidFill>
                    <a:schemeClr val="tx1">
                      <a:lumMod val="75000"/>
                      <a:lumOff val="25000"/>
                    </a:schemeClr>
                  </a:solidFill>
                  <a:cs typeface="Arial" panose="020B0604020202020204" pitchFamily="34" charset="0"/>
                </a:rPr>
                <a:t>accorde la priorité au bien-être mental et physique</a:t>
              </a:r>
              <a:endParaRPr lang="en-US" sz="1200" b="1" dirty="0">
                <a:solidFill>
                  <a:schemeClr val="tx1">
                    <a:lumMod val="75000"/>
                    <a:lumOff val="25000"/>
                  </a:schemeClr>
                </a:solidFill>
                <a:cs typeface="Arial" panose="020B0604020202020204" pitchFamily="34" charset="0"/>
              </a:endParaRPr>
            </a:p>
          </p:txBody>
        </p:sp>
        <p:sp>
          <p:nvSpPr>
            <p:cNvPr id="16" name="Oval 15">
              <a:extLst>
                <a:ext uri="{FF2B5EF4-FFF2-40B4-BE49-F238E27FC236}">
                  <a16:creationId xmlns:a16="http://schemas.microsoft.com/office/drawing/2014/main" id="{B284FBC1-4B9F-4548-97B8-42B7824ED423}"/>
                </a:ext>
              </a:extLst>
            </p:cNvPr>
            <p:cNvSpPr/>
            <p:nvPr>
              <p:custDataLst>
                <p:tags r:id="rId3"/>
              </p:custDataLst>
            </p:nvPr>
          </p:nvSpPr>
          <p:spPr>
            <a:xfrm>
              <a:off x="3905560" y="2421690"/>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b="1" dirty="0">
                  <a:solidFill>
                    <a:schemeClr val="tx1">
                      <a:lumMod val="75000"/>
                      <a:lumOff val="25000"/>
                    </a:schemeClr>
                  </a:solidFill>
                  <a:cs typeface="Arial" panose="020B0604020202020204" pitchFamily="34" charset="0"/>
                </a:rPr>
                <a:t>adopte une approche agile</a:t>
              </a:r>
            </a:p>
          </p:txBody>
        </p:sp>
        <p:sp>
          <p:nvSpPr>
            <p:cNvPr id="17" name="Oval 16">
              <a:extLst>
                <a:ext uri="{FF2B5EF4-FFF2-40B4-BE49-F238E27FC236}">
                  <a16:creationId xmlns:a16="http://schemas.microsoft.com/office/drawing/2014/main" id="{D39F266E-1B50-412A-9966-C42D1AB44693}"/>
                </a:ext>
              </a:extLst>
            </p:cNvPr>
            <p:cNvSpPr/>
            <p:nvPr>
              <p:custDataLst>
                <p:tags r:id="rId4"/>
              </p:custDataLst>
            </p:nvPr>
          </p:nvSpPr>
          <p:spPr>
            <a:xfrm>
              <a:off x="1040748" y="2445704"/>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1200" b="1" dirty="0">
                  <a:solidFill>
                    <a:schemeClr val="tx1">
                      <a:lumMod val="75000"/>
                      <a:lumOff val="25000"/>
                    </a:schemeClr>
                  </a:solidFill>
                  <a:cs typeface="Arial" panose="020B0604020202020204" pitchFamily="34" charset="0"/>
                </a:rPr>
                <a:t>accorde la priorité à la sécurité</a:t>
              </a:r>
              <a:endParaRPr lang="en-US" sz="1200" b="1" dirty="0">
                <a:solidFill>
                  <a:schemeClr val="tx1">
                    <a:lumMod val="75000"/>
                    <a:lumOff val="25000"/>
                  </a:schemeClr>
                </a:solidFill>
                <a:cs typeface="Arial" panose="020B0604020202020204" pitchFamily="34" charset="0"/>
              </a:endParaRPr>
            </a:p>
          </p:txBody>
        </p:sp>
        <p:sp>
          <p:nvSpPr>
            <p:cNvPr id="18" name="Oval 17">
              <a:extLst>
                <a:ext uri="{FF2B5EF4-FFF2-40B4-BE49-F238E27FC236}">
                  <a16:creationId xmlns:a16="http://schemas.microsoft.com/office/drawing/2014/main" id="{77C60DD5-F35F-48F6-B63E-37077143FE76}"/>
                </a:ext>
              </a:extLst>
            </p:cNvPr>
            <p:cNvSpPr/>
            <p:nvPr>
              <p:custDataLst>
                <p:tags r:id="rId5"/>
              </p:custDataLst>
            </p:nvPr>
          </p:nvSpPr>
          <p:spPr>
            <a:xfrm>
              <a:off x="2491670" y="4711248"/>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1200" b="1" dirty="0">
                  <a:solidFill>
                    <a:schemeClr val="tx1">
                      <a:lumMod val="75000"/>
                      <a:lumOff val="25000"/>
                    </a:schemeClr>
                  </a:solidFill>
                  <a:cs typeface="Arial" panose="020B0604020202020204" pitchFamily="34" charset="0"/>
                </a:rPr>
                <a:t>assure</a:t>
              </a:r>
            </a:p>
            <a:p>
              <a:pPr algn="ctr"/>
              <a:r>
                <a:rPr lang="fr-FR" sz="1200" b="1" dirty="0">
                  <a:solidFill>
                    <a:schemeClr val="tx1">
                      <a:lumMod val="75000"/>
                      <a:lumOff val="25000"/>
                    </a:schemeClr>
                  </a:solidFill>
                  <a:cs typeface="Arial" panose="020B0604020202020204" pitchFamily="34" charset="0"/>
                </a:rPr>
                <a:t>l’accès à une formation et à des outils adéquats</a:t>
              </a:r>
            </a:p>
          </p:txBody>
        </p:sp>
        <p:sp>
          <p:nvSpPr>
            <p:cNvPr id="19" name="Oval 18">
              <a:extLst>
                <a:ext uri="{FF2B5EF4-FFF2-40B4-BE49-F238E27FC236}">
                  <a16:creationId xmlns:a16="http://schemas.microsoft.com/office/drawing/2014/main" id="{F197DECB-C372-4859-9A4F-8831D5683DCA}"/>
                </a:ext>
              </a:extLst>
            </p:cNvPr>
            <p:cNvSpPr/>
            <p:nvPr>
              <p:custDataLst>
                <p:tags r:id="rId6"/>
              </p:custDataLst>
            </p:nvPr>
          </p:nvSpPr>
          <p:spPr>
            <a:xfrm>
              <a:off x="1075273" y="3896405"/>
              <a:ext cx="1154914" cy="1166146"/>
            </a:xfrm>
            <a:prstGeom prst="ellipse">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b="1">
                  <a:solidFill>
                    <a:schemeClr val="tx1">
                      <a:lumMod val="75000"/>
                      <a:lumOff val="25000"/>
                    </a:schemeClr>
                  </a:solidFill>
                  <a:cs typeface="Arial" panose="020B0604020202020204" pitchFamily="34" charset="0"/>
                </a:rPr>
                <a:t>offre une certaine souplesse</a:t>
              </a:r>
            </a:p>
          </p:txBody>
        </p:sp>
      </p:grpSp>
      <p:sp>
        <p:nvSpPr>
          <p:cNvPr id="20" name="TextBox 19">
            <a:extLst>
              <a:ext uri="{FF2B5EF4-FFF2-40B4-BE49-F238E27FC236}">
                <a16:creationId xmlns:a16="http://schemas.microsoft.com/office/drawing/2014/main" id="{E042191C-53A8-45AB-9F33-3E46C9FF98AB}"/>
              </a:ext>
            </a:extLst>
          </p:cNvPr>
          <p:cNvSpPr txBox="1"/>
          <p:nvPr/>
        </p:nvSpPr>
        <p:spPr>
          <a:xfrm>
            <a:off x="6249942" y="1528569"/>
            <a:ext cx="3676001" cy="1477328"/>
          </a:xfrm>
          <a:prstGeom prst="rect">
            <a:avLst/>
          </a:prstGeom>
          <a:noFill/>
        </p:spPr>
        <p:txBody>
          <a:bodyPr wrap="square">
            <a:spAutoFit/>
          </a:bodyPr>
          <a:lstStyle/>
          <a:p>
            <a:r>
              <a:rPr lang="fr-FR" b="1" dirty="0">
                <a:solidFill>
                  <a:schemeClr val="accent2"/>
                </a:solidFill>
              </a:rPr>
              <a:t>Trousse de gestion du changement pour le retour en milieu de travail </a:t>
            </a:r>
            <a:r>
              <a:rPr lang="fr-FR" dirty="0"/>
              <a:t>développé par le Centre d’expertise national de la gestion du changement en milieu de travail</a:t>
            </a:r>
            <a:endParaRPr lang="en-CA" dirty="0"/>
          </a:p>
        </p:txBody>
      </p:sp>
      <p:pic>
        <p:nvPicPr>
          <p:cNvPr id="5" name="Picture 4" descr="Image de la page couverture de la Trousse de gestion du changement pour planifier le retour au travail.">
            <a:hlinkClick r:id="rId10"/>
            <a:extLst>
              <a:ext uri="{FF2B5EF4-FFF2-40B4-BE49-F238E27FC236}">
                <a16:creationId xmlns:a16="http://schemas.microsoft.com/office/drawing/2014/main" id="{9A237F48-89CD-48CF-8AE0-285A379A43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50349" y="3158375"/>
            <a:ext cx="3537646" cy="1993187"/>
          </a:xfrm>
          <a:prstGeom prst="rect">
            <a:avLst/>
          </a:prstGeom>
          <a:ln>
            <a:noFill/>
          </a:ln>
          <a:effectLst>
            <a:outerShdw blurRad="292100" dist="139700" dir="2700000" algn="tl" rotWithShape="0">
              <a:srgbClr val="333333">
                <a:alpha val="65000"/>
              </a:srgbClr>
            </a:outerShdw>
          </a:effectLst>
        </p:spPr>
      </p:pic>
      <p:sp>
        <p:nvSpPr>
          <p:cNvPr id="21" name="Freeform 18">
            <a:extLst>
              <a:ext uri="{FF2B5EF4-FFF2-40B4-BE49-F238E27FC236}">
                <a16:creationId xmlns:a16="http://schemas.microsoft.com/office/drawing/2014/main" id="{CE1D48E6-A261-468D-88F9-71717F0AF44E}"/>
              </a:ext>
              <a:ext uri="{C183D7F6-B498-43B3-948B-1728B52AA6E4}">
                <adec:decorative xmlns:adec="http://schemas.microsoft.com/office/drawing/2017/decorative" val="1"/>
              </a:ext>
            </a:extLst>
          </p:cNvPr>
          <p:cNvSpPr>
            <a:spLocks noEditPoints="1"/>
          </p:cNvSpPr>
          <p:nvPr/>
        </p:nvSpPr>
        <p:spPr bwMode="auto">
          <a:xfrm rot="20861495">
            <a:off x="9777852" y="2167750"/>
            <a:ext cx="626662" cy="819143"/>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44048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fr-CA" dirty="0">
                <a:solidFill>
                  <a:schemeClr val="accent2"/>
                </a:solidFill>
              </a:rPr>
              <a:t>Tenez compte</a:t>
            </a:r>
            <a:r>
              <a:rPr lang="fr-CA" dirty="0"/>
              <a:t> ▪ Consultez ▪ Communiquez (1 de 3)</a:t>
            </a:r>
          </a:p>
        </p:txBody>
      </p:sp>
      <p:sp>
        <p:nvSpPr>
          <p:cNvPr id="6" name="TextBox 5">
            <a:extLst>
              <a:ext uri="{FF2B5EF4-FFF2-40B4-BE49-F238E27FC236}">
                <a16:creationId xmlns:a16="http://schemas.microsoft.com/office/drawing/2014/main" id="{245B3A4C-D2C3-48B0-AB3C-E2FFA42A774A}"/>
              </a:ext>
            </a:extLst>
          </p:cNvPr>
          <p:cNvSpPr txBox="1"/>
          <p:nvPr/>
        </p:nvSpPr>
        <p:spPr>
          <a:xfrm>
            <a:off x="508758" y="1506024"/>
            <a:ext cx="6895893" cy="5078313"/>
          </a:xfrm>
          <a:prstGeom prst="rect">
            <a:avLst/>
          </a:prstGeom>
          <a:noFill/>
        </p:spPr>
        <p:txBody>
          <a:bodyPr wrap="square">
            <a:spAutoFit/>
          </a:bodyPr>
          <a:lstStyle/>
          <a:p>
            <a:r>
              <a:rPr lang="fr-CA" b="1" dirty="0">
                <a:solidFill>
                  <a:schemeClr val="accent2"/>
                </a:solidFill>
              </a:rPr>
              <a:t>Qu’est-ce qui a changé?
</a:t>
            </a:r>
            <a:r>
              <a:rPr lang="fr-CA" dirty="0"/>
              <a:t>- Travaillez avec vos collègues des TI et des RH pour identifier ce qui a changé. Des outils tels que le </a:t>
            </a:r>
            <a:r>
              <a:rPr lang="fr-FR" b="1" dirty="0"/>
              <a:t>Plan intégré de GP-GC pour le RMT – Répertoire des changements et évaluation des répercussions</a:t>
            </a:r>
            <a:r>
              <a:rPr lang="fr-FR" dirty="0"/>
              <a:t> et </a:t>
            </a:r>
            <a:r>
              <a:rPr lang="fr-FR" b="1" dirty="0"/>
              <a:t>Ensemble des changements et des leçons retenues </a:t>
            </a:r>
            <a:r>
              <a:rPr lang="fr-CA" dirty="0"/>
              <a:t>peuvent aider</a:t>
            </a:r>
          </a:p>
          <a:p>
            <a:pPr marL="285750" indent="-285750">
              <a:buFontTx/>
              <a:buChar char="-"/>
            </a:pPr>
            <a:endParaRPr lang="fr-CA" dirty="0"/>
          </a:p>
          <a:p>
            <a:r>
              <a:rPr lang="fr-FR" b="1" dirty="0">
                <a:solidFill>
                  <a:schemeClr val="accent2"/>
                </a:solidFill>
              </a:rPr>
              <a:t>De quoi les employés ont-ils besoin pour réussir?
</a:t>
            </a:r>
            <a:r>
              <a:rPr lang="fr-FR" b="1" dirty="0"/>
              <a:t>- </a:t>
            </a:r>
            <a:r>
              <a:rPr lang="fr-FR" dirty="0">
                <a:cs typeface="Arial" panose="020B0604020202020204" pitchFamily="34" charset="0"/>
              </a:rPr>
              <a:t>Pensez à la formation sur les nouvelles mesures, outils, protocoles, procédures, méthodes de travail, etc. et assurez-vous que les gestionnaires sont équipés pour soutenir les employés tout au long de la transition
</a:t>
            </a:r>
            <a:endParaRPr lang="fr-CA" dirty="0">
              <a:solidFill>
                <a:schemeClr val="tx1"/>
              </a:solidFill>
              <a:cs typeface="Arial" panose="020B0604020202020204" pitchFamily="34" charset="0"/>
            </a:endParaRPr>
          </a:p>
          <a:p>
            <a:r>
              <a:rPr lang="fr-FR" b="1" dirty="0">
                <a:solidFill>
                  <a:schemeClr val="accent2"/>
                </a:solidFill>
              </a:rPr>
              <a:t>Comment les employés réagiront-ils à ces changements?
</a:t>
            </a:r>
            <a:r>
              <a:rPr lang="fr-FR" b="1" dirty="0"/>
              <a:t>- </a:t>
            </a:r>
            <a:r>
              <a:rPr lang="fr-FR" dirty="0"/>
              <a:t>Au cours des 2 dernières années, les expériences ont été aussi diverses que le nombre d’employés dans votre organisation. Il est important de prendre en compte leurs perspectives uniques – des </a:t>
            </a:r>
            <a:r>
              <a:rPr lang="fr-FR" dirty="0" err="1"/>
              <a:t>personas</a:t>
            </a:r>
            <a:r>
              <a:rPr lang="fr-FR" dirty="0"/>
              <a:t>, comme celles proposées par BGIS, peuvent être un bon début
</a:t>
            </a:r>
            <a:endParaRPr lang="fr-CA" dirty="0"/>
          </a:p>
        </p:txBody>
      </p:sp>
      <p:sp>
        <p:nvSpPr>
          <p:cNvPr id="8" name="Arrow: Chevron 7">
            <a:extLst>
              <a:ext uri="{FF2B5EF4-FFF2-40B4-BE49-F238E27FC236}">
                <a16:creationId xmlns:a16="http://schemas.microsoft.com/office/drawing/2014/main" id="{36ED65CC-9E2C-4926-980C-92A7CA97B490}"/>
              </a:ext>
              <a:ext uri="{C183D7F6-B498-43B3-948B-1728B52AA6E4}">
                <adec:decorative xmlns:adec="http://schemas.microsoft.com/office/drawing/2017/decorative" val="1"/>
              </a:ext>
            </a:extLst>
          </p:cNvPr>
          <p:cNvSpPr/>
          <p:nvPr/>
        </p:nvSpPr>
        <p:spPr>
          <a:xfrm>
            <a:off x="7310081" y="1741488"/>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Arrow: Chevron 11">
            <a:extLst>
              <a:ext uri="{FF2B5EF4-FFF2-40B4-BE49-F238E27FC236}">
                <a16:creationId xmlns:a16="http://schemas.microsoft.com/office/drawing/2014/main" id="{06469C36-9F02-408F-807D-7B991D0AD2A9}"/>
              </a:ext>
              <a:ext uri="{C183D7F6-B498-43B3-948B-1728B52AA6E4}">
                <adec:decorative xmlns:adec="http://schemas.microsoft.com/office/drawing/2017/decorative" val="1"/>
              </a:ext>
            </a:extLst>
          </p:cNvPr>
          <p:cNvSpPr/>
          <p:nvPr/>
        </p:nvSpPr>
        <p:spPr>
          <a:xfrm>
            <a:off x="7310081" y="5063528"/>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4" name="Picture 3" descr="Image de l'outil: Plan intégré de GP-GC pour le RMT – Répertoire des changements et évaluation des répercussion">
            <a:hlinkClick r:id="rId3"/>
            <a:extLst>
              <a:ext uri="{FF2B5EF4-FFF2-40B4-BE49-F238E27FC236}">
                <a16:creationId xmlns:a16="http://schemas.microsoft.com/office/drawing/2014/main" id="{B0CFAC23-2FF8-423A-992F-5A9E6860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472" y="2291425"/>
            <a:ext cx="2761832" cy="1459589"/>
          </a:xfrm>
          <a:prstGeom prst="rect">
            <a:avLst/>
          </a:prstGeom>
          <a:ln>
            <a:noFill/>
          </a:ln>
          <a:effectLst>
            <a:outerShdw blurRad="292100" dist="139700" dir="2700000" algn="tl" rotWithShape="0">
              <a:srgbClr val="333333">
                <a:alpha val="65000"/>
              </a:srgbClr>
            </a:outerShdw>
          </a:effectLst>
        </p:spPr>
      </p:pic>
      <p:pic>
        <p:nvPicPr>
          <p:cNvPr id="9" name="Picture 8" descr="Image de l'outil: Ensemble des changements et des leçons retenues">
            <a:hlinkClick r:id="rId5"/>
            <a:extLst>
              <a:ext uri="{FF2B5EF4-FFF2-40B4-BE49-F238E27FC236}">
                <a16:creationId xmlns:a16="http://schemas.microsoft.com/office/drawing/2014/main" id="{B68FF3A7-FDCE-4B05-AA9D-AC578B7BC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8254" y="1707451"/>
            <a:ext cx="2611210" cy="1465475"/>
          </a:xfrm>
          <a:prstGeom prst="rect">
            <a:avLst/>
          </a:prstGeom>
          <a:ln>
            <a:noFill/>
          </a:ln>
          <a:effectLst>
            <a:outerShdw blurRad="292100" dist="139700" dir="2700000" algn="tl" rotWithShape="0">
              <a:srgbClr val="333333">
                <a:alpha val="65000"/>
              </a:srgbClr>
            </a:outerShdw>
          </a:effectLst>
        </p:spPr>
      </p:pic>
      <p:pic>
        <p:nvPicPr>
          <p:cNvPr id="14" name="Picture 13" descr="Image de l'outil: Retour au milieu de travail Considérations face à l'expérience des employés de BGIS">
            <a:hlinkClick r:id="rId7"/>
            <a:extLst>
              <a:ext uri="{FF2B5EF4-FFF2-40B4-BE49-F238E27FC236}">
                <a16:creationId xmlns:a16="http://schemas.microsoft.com/office/drawing/2014/main" id="{9E8C5761-98B2-4E01-93A0-28CE8250A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8377" y="4208839"/>
            <a:ext cx="3551927" cy="1992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84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fr-CA" dirty="0"/>
              <a:t>Tenez compte ▪ </a:t>
            </a:r>
            <a:r>
              <a:rPr lang="fr-CA" dirty="0">
                <a:solidFill>
                  <a:schemeClr val="accent2"/>
                </a:solidFill>
              </a:rPr>
              <a:t>Consultez</a:t>
            </a:r>
            <a:r>
              <a:rPr lang="fr-CA" dirty="0"/>
              <a:t> ▪ Communiquez (2 de 3)</a:t>
            </a:r>
            <a:endParaRPr lang="en-CA" dirty="0"/>
          </a:p>
        </p:txBody>
      </p:sp>
      <p:sp>
        <p:nvSpPr>
          <p:cNvPr id="4" name="TextBox 3">
            <a:extLst>
              <a:ext uri="{FF2B5EF4-FFF2-40B4-BE49-F238E27FC236}">
                <a16:creationId xmlns:a16="http://schemas.microsoft.com/office/drawing/2014/main" id="{5C4EA935-E5ED-4281-98B4-3B2EFDF6436A}"/>
              </a:ext>
            </a:extLst>
          </p:cNvPr>
          <p:cNvSpPr txBox="1"/>
          <p:nvPr/>
        </p:nvSpPr>
        <p:spPr>
          <a:xfrm>
            <a:off x="508759" y="1437961"/>
            <a:ext cx="7383958" cy="4524315"/>
          </a:xfrm>
          <a:prstGeom prst="rect">
            <a:avLst/>
          </a:prstGeom>
          <a:noFill/>
        </p:spPr>
        <p:txBody>
          <a:bodyPr wrap="square">
            <a:spAutoFit/>
          </a:bodyPr>
          <a:lstStyle/>
          <a:p>
            <a:r>
              <a:rPr lang="fr-CA" b="1" dirty="0">
                <a:solidFill>
                  <a:schemeClr val="accent2"/>
                </a:solidFill>
              </a:rPr>
              <a:t>Sondez vos employés
</a:t>
            </a:r>
            <a:r>
              <a:rPr lang="fr-CA" dirty="0"/>
              <a:t>Assurez-vous d’être très clair sur le contexte dans lequel vous posez les questions. Quel est le plan de l’organisation pour l’avenir? Leur contribution affectera-t-elle directement les décisions de l’organisation ? 
</a:t>
            </a:r>
          </a:p>
          <a:p>
            <a:r>
              <a:rPr lang="fr-CA" b="1" dirty="0" err="1">
                <a:solidFill>
                  <a:schemeClr val="accent2"/>
                </a:solidFill>
              </a:rPr>
              <a:t>Tenex</a:t>
            </a:r>
            <a:r>
              <a:rPr lang="fr-CA" b="1" dirty="0">
                <a:solidFill>
                  <a:schemeClr val="accent2"/>
                </a:solidFill>
              </a:rPr>
              <a:t> compte de plusieurs sources
</a:t>
            </a:r>
            <a:r>
              <a:rPr lang="fr-CA" dirty="0"/>
              <a:t>Consulter à la fois au niveau général pour identifier les tendances et au niveau individuel pour trouver des solutions à des circonstances uniques ou spéciales </a:t>
            </a:r>
          </a:p>
          <a:p>
            <a:pPr marL="285750" indent="-285750">
              <a:buFontTx/>
              <a:buChar char="-"/>
            </a:pPr>
            <a:endParaRPr lang="fr-CA" dirty="0"/>
          </a:p>
          <a:p>
            <a:r>
              <a:rPr lang="fr-CA" b="1" dirty="0">
                <a:solidFill>
                  <a:schemeClr val="accent2"/>
                </a:solidFill>
              </a:rPr>
              <a:t>Gardez le pouls
</a:t>
            </a:r>
            <a:r>
              <a:rPr lang="fr-CA" dirty="0"/>
              <a:t>Les besoins et les préférences des employés changent au fil du temps. Assurez-vous d’avoir des données pertinentes pour votre prise de décision. Maintenez l’engagement des employés et posez des questions même une fois que vous avez rouvert vos bureaux
</a:t>
            </a:r>
          </a:p>
        </p:txBody>
      </p:sp>
      <p:sp>
        <p:nvSpPr>
          <p:cNvPr id="5" name="TextBox 4">
            <a:extLst>
              <a:ext uri="{FF2B5EF4-FFF2-40B4-BE49-F238E27FC236}">
                <a16:creationId xmlns:a16="http://schemas.microsoft.com/office/drawing/2014/main" id="{9919339E-74E5-4160-9FE5-28D013A7510F}"/>
              </a:ext>
            </a:extLst>
          </p:cNvPr>
          <p:cNvSpPr txBox="1"/>
          <p:nvPr/>
        </p:nvSpPr>
        <p:spPr>
          <a:xfrm>
            <a:off x="7892717" y="1385889"/>
            <a:ext cx="3856777" cy="2031325"/>
          </a:xfrm>
          <a:prstGeom prst="rect">
            <a:avLst/>
          </a:prstGeom>
          <a:noFill/>
        </p:spPr>
        <p:txBody>
          <a:bodyPr wrap="square">
            <a:spAutoFit/>
          </a:bodyPr>
          <a:lstStyle/>
          <a:p>
            <a:r>
              <a:rPr lang="fr-FR" dirty="0"/>
              <a:t>Trouvez des idées et des ressources sur la façon de consulter et de faire participer les employés dans le </a:t>
            </a:r>
            <a:r>
              <a:rPr lang="fr-FR" b="1" dirty="0">
                <a:solidFill>
                  <a:schemeClr val="accent2"/>
                </a:solidFill>
              </a:rPr>
              <a:t>Livret numérique de la gestion du changement de SPAC </a:t>
            </a:r>
            <a:r>
              <a:rPr lang="fr-FR" dirty="0"/>
              <a:t>(dans la section Mettre en œuvre -&gt; Mobilisation)
</a:t>
            </a:r>
            <a:endParaRPr lang="en-CA" dirty="0"/>
          </a:p>
        </p:txBody>
      </p:sp>
      <p:sp>
        <p:nvSpPr>
          <p:cNvPr id="6" name="Freeform 18">
            <a:extLst>
              <a:ext uri="{FF2B5EF4-FFF2-40B4-BE49-F238E27FC236}">
                <a16:creationId xmlns:a16="http://schemas.microsoft.com/office/drawing/2014/main" id="{2A3DAE71-2F4D-426E-BDB1-FE0B08AA42EB}"/>
              </a:ext>
              <a:ext uri="{C183D7F6-B498-43B3-948B-1728B52AA6E4}">
                <adec:decorative xmlns:adec="http://schemas.microsoft.com/office/drawing/2017/decorative" val="1"/>
              </a:ext>
            </a:extLst>
          </p:cNvPr>
          <p:cNvSpPr>
            <a:spLocks noEditPoints="1"/>
          </p:cNvSpPr>
          <p:nvPr/>
        </p:nvSpPr>
        <p:spPr bwMode="auto">
          <a:xfrm rot="249637">
            <a:off x="11201773" y="2377504"/>
            <a:ext cx="626662" cy="819143"/>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7" descr="Image du Livret numérique de la gestion du changement en milieu de travail avec 2 flèches qui indiquent la section Mobilisation sous l'onglet Mettre en oeuvre">
            <a:extLst>
              <a:ext uri="{FF2B5EF4-FFF2-40B4-BE49-F238E27FC236}">
                <a16:creationId xmlns:a16="http://schemas.microsoft.com/office/drawing/2014/main" id="{20A8C0DB-8605-478C-9193-5F31D6898EC3}"/>
              </a:ext>
            </a:extLst>
          </p:cNvPr>
          <p:cNvGrpSpPr/>
          <p:nvPr/>
        </p:nvGrpSpPr>
        <p:grpSpPr>
          <a:xfrm>
            <a:off x="8138336" y="3240738"/>
            <a:ext cx="3736275" cy="2950902"/>
            <a:chOff x="8138336" y="3240738"/>
            <a:chExt cx="3736275" cy="2950902"/>
          </a:xfrm>
        </p:grpSpPr>
        <p:pic>
          <p:nvPicPr>
            <p:cNvPr id="7" name="Picture 6">
              <a:hlinkClick r:id="rId3"/>
              <a:extLst>
                <a:ext uri="{FF2B5EF4-FFF2-40B4-BE49-F238E27FC236}">
                  <a16:creationId xmlns:a16="http://schemas.microsoft.com/office/drawing/2014/main" id="{401AF809-2CF9-418C-8BF3-F4E0F2682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336" y="3240738"/>
              <a:ext cx="3736275" cy="2950902"/>
            </a:xfrm>
            <a:prstGeom prst="rect">
              <a:avLst/>
            </a:prstGeom>
            <a:ln>
              <a:noFill/>
            </a:ln>
            <a:effectLst>
              <a:outerShdw blurRad="292100" dist="139700" dir="2700000" algn="tl" rotWithShape="0">
                <a:srgbClr val="333333">
                  <a:alpha val="65000"/>
                </a:srgbClr>
              </a:outerShdw>
            </a:effectLst>
          </p:spPr>
        </p:pic>
        <p:sp>
          <p:nvSpPr>
            <p:cNvPr id="10" name="Arrow: Chevron 9">
              <a:extLst>
                <a:ext uri="{FF2B5EF4-FFF2-40B4-BE49-F238E27FC236}">
                  <a16:creationId xmlns:a16="http://schemas.microsoft.com/office/drawing/2014/main" id="{646BA7C5-C7A6-4CD2-B7A2-3807B663366A}"/>
                </a:ext>
              </a:extLst>
            </p:cNvPr>
            <p:cNvSpPr/>
            <p:nvPr/>
          </p:nvSpPr>
          <p:spPr>
            <a:xfrm rot="5400000">
              <a:off x="10264070" y="4398912"/>
              <a:ext cx="187969" cy="287485"/>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Arrow: Chevron 10">
              <a:extLst>
                <a:ext uri="{FF2B5EF4-FFF2-40B4-BE49-F238E27FC236}">
                  <a16:creationId xmlns:a16="http://schemas.microsoft.com/office/drawing/2014/main" id="{CE383C1E-3AF8-4664-9D23-72A940F32B77}"/>
                </a:ext>
              </a:extLst>
            </p:cNvPr>
            <p:cNvSpPr/>
            <p:nvPr/>
          </p:nvSpPr>
          <p:spPr>
            <a:xfrm rot="10800000">
              <a:off x="8780175" y="5689715"/>
              <a:ext cx="187969" cy="287485"/>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83556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E93-1EB6-4F45-9631-ED0136F12202}"/>
              </a:ext>
            </a:extLst>
          </p:cNvPr>
          <p:cNvSpPr>
            <a:spLocks noGrp="1"/>
          </p:cNvSpPr>
          <p:nvPr>
            <p:ph type="title"/>
          </p:nvPr>
        </p:nvSpPr>
        <p:spPr/>
        <p:txBody>
          <a:bodyPr/>
          <a:lstStyle/>
          <a:p>
            <a:r>
              <a:rPr lang="fr-CA" dirty="0"/>
              <a:t>Tenez compte ▪ Consultez ▪ </a:t>
            </a:r>
            <a:r>
              <a:rPr lang="fr-CA" dirty="0">
                <a:solidFill>
                  <a:schemeClr val="accent2"/>
                </a:solidFill>
              </a:rPr>
              <a:t>Communiquez</a:t>
            </a:r>
            <a:r>
              <a:rPr lang="fr-CA" dirty="0"/>
              <a:t> (3 de 3)</a:t>
            </a:r>
            <a:endParaRPr lang="en-CA" dirty="0"/>
          </a:p>
        </p:txBody>
      </p:sp>
      <p:sp>
        <p:nvSpPr>
          <p:cNvPr id="10" name="TextBox 9">
            <a:extLst>
              <a:ext uri="{FF2B5EF4-FFF2-40B4-BE49-F238E27FC236}">
                <a16:creationId xmlns:a16="http://schemas.microsoft.com/office/drawing/2014/main" id="{83AA5676-2512-4689-A82B-8E81C3F7A43F}"/>
              </a:ext>
            </a:extLst>
          </p:cNvPr>
          <p:cNvSpPr txBox="1"/>
          <p:nvPr/>
        </p:nvSpPr>
        <p:spPr>
          <a:xfrm>
            <a:off x="593658" y="1467217"/>
            <a:ext cx="6096000" cy="4524315"/>
          </a:xfrm>
          <a:prstGeom prst="rect">
            <a:avLst/>
          </a:prstGeom>
          <a:noFill/>
        </p:spPr>
        <p:txBody>
          <a:bodyPr wrap="square">
            <a:spAutoFit/>
          </a:bodyPr>
          <a:lstStyle/>
          <a:p>
            <a:r>
              <a:rPr lang="fr-CA" b="1">
                <a:solidFill>
                  <a:schemeClr val="accent2"/>
                </a:solidFill>
                <a:cs typeface="Arial" panose="020B0604020202020204" pitchFamily="34" charset="0"/>
              </a:rPr>
              <a:t>Commencez maintenant!
</a:t>
            </a:r>
            <a:r>
              <a:rPr lang="fr-CA">
                <a:cs typeface="Arial" panose="020B0604020202020204" pitchFamily="34" charset="0"/>
              </a:rPr>
              <a:t>Même si votre organisation n’a pas finaliser tous les détails, il est important de communiquer ce que vous savez et que vous travaillez sur ce que vous ne savez pas. L’absence de communication peut causer de l’anxiété chez les employés</a:t>
            </a:r>
          </a:p>
          <a:p>
            <a:endParaRPr lang="fr-CA" b="1">
              <a:solidFill>
                <a:schemeClr val="accent2"/>
              </a:solidFill>
              <a:cs typeface="Arial" panose="020B0604020202020204" pitchFamily="34" charset="0"/>
            </a:endParaRPr>
          </a:p>
          <a:p>
            <a:r>
              <a:rPr lang="fr-CA" b="1">
                <a:solidFill>
                  <a:schemeClr val="accent2"/>
                </a:solidFill>
                <a:cs typeface="Arial" panose="020B0604020202020204" pitchFamily="34" charset="0"/>
              </a:rPr>
              <a:t>Inclure le POURQUOI et le COMMENT
</a:t>
            </a:r>
            <a:r>
              <a:rPr lang="fr-CA">
                <a:cs typeface="Arial" panose="020B0604020202020204" pitchFamily="34" charset="0"/>
              </a:rPr>
              <a:t>Les employés voudront comprendre pourquoi des décisions spécifiques ont été prises – si vous le pouvez, établissez des liens avec la vision de l’organisation pour l’avenir du travail 
</a:t>
            </a:r>
            <a:endParaRPr lang="fr-CA" b="1">
              <a:solidFill>
                <a:schemeClr val="accent2"/>
              </a:solidFill>
              <a:cs typeface="Arial" panose="020B0604020202020204" pitchFamily="34" charset="0"/>
            </a:endParaRPr>
          </a:p>
          <a:p>
            <a:r>
              <a:rPr lang="fr-CA" b="1">
                <a:solidFill>
                  <a:schemeClr val="accent2"/>
                </a:solidFill>
                <a:cs typeface="Arial" panose="020B0604020202020204" pitchFamily="34" charset="0"/>
              </a:rPr>
              <a:t>Utiliser plusieurs canaux
</a:t>
            </a:r>
            <a:r>
              <a:rPr lang="fr-CA">
                <a:solidFill>
                  <a:srgbClr val="252525"/>
                </a:solidFill>
                <a:cs typeface="Arial" panose="020B0604020202020204" pitchFamily="34" charset="0"/>
              </a:rPr>
              <a:t>Selon les objectifs de la communication, déterminez qui est le meilleur expéditeur et quel véhicule de communication doit être utilisé. Ce modèle de communication (en annexe) peut servir de point de départ</a:t>
            </a:r>
            <a:endParaRPr lang="fr-CA">
              <a:cs typeface="Arial" panose="020B0604020202020204" pitchFamily="34" charset="0"/>
            </a:endParaRPr>
          </a:p>
        </p:txBody>
      </p:sp>
      <p:sp>
        <p:nvSpPr>
          <p:cNvPr id="4" name="Rectangle 3">
            <a:extLst>
              <a:ext uri="{FF2B5EF4-FFF2-40B4-BE49-F238E27FC236}">
                <a16:creationId xmlns:a16="http://schemas.microsoft.com/office/drawing/2014/main" id="{5DD35D04-F1F3-40DE-814F-A9E1A14DEE72}"/>
              </a:ext>
            </a:extLst>
          </p:cNvPr>
          <p:cNvSpPr/>
          <p:nvPr/>
        </p:nvSpPr>
        <p:spPr>
          <a:xfrm>
            <a:off x="7915705" y="1565808"/>
            <a:ext cx="3599399" cy="1863192"/>
          </a:xfrm>
          <a:prstGeom prst="rect">
            <a:avLst/>
          </a:prstGeom>
          <a:solidFill>
            <a:schemeClr val="bg1"/>
          </a:solidFill>
          <a:ln>
            <a:solidFill>
              <a:schemeClr val="accent2"/>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lumMod val="75000"/>
                  </a:schemeClr>
                </a:solidFill>
              </a:rPr>
              <a:t>NOUVEL outil à venir bientôt! </a:t>
            </a:r>
            <a:endParaRPr lang="en-CA" dirty="0">
              <a:solidFill>
                <a:schemeClr val="accent2">
                  <a:lumMod val="75000"/>
                </a:schemeClr>
              </a:solidFill>
            </a:endParaRPr>
          </a:p>
        </p:txBody>
      </p:sp>
      <p:pic>
        <p:nvPicPr>
          <p:cNvPr id="6" name="Picture 5" descr="Image de l'outil: Modèle de communication">
            <a:extLst>
              <a:ext uri="{FF2B5EF4-FFF2-40B4-BE49-F238E27FC236}">
                <a16:creationId xmlns:a16="http://schemas.microsoft.com/office/drawing/2014/main" id="{0A5E2486-D576-4C53-9AE1-FC93F0DBD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781" y="3974972"/>
            <a:ext cx="3579323" cy="2016560"/>
          </a:xfrm>
          <a:prstGeom prst="rect">
            <a:avLst/>
          </a:prstGeom>
          <a:ln>
            <a:noFill/>
          </a:ln>
          <a:effectLst>
            <a:outerShdw blurRad="292100" dist="139700" dir="2700000" algn="tl" rotWithShape="0">
              <a:srgbClr val="333333">
                <a:alpha val="65000"/>
              </a:srgbClr>
            </a:outerShdw>
          </a:effectLst>
        </p:spPr>
      </p:pic>
      <p:sp>
        <p:nvSpPr>
          <p:cNvPr id="8" name="Arrow: Chevron 7">
            <a:extLst>
              <a:ext uri="{FF2B5EF4-FFF2-40B4-BE49-F238E27FC236}">
                <a16:creationId xmlns:a16="http://schemas.microsoft.com/office/drawing/2014/main" id="{F2D8B5F8-8186-4E8F-90D3-4EF6193A5732}"/>
              </a:ext>
              <a:ext uri="{C183D7F6-B498-43B3-948B-1728B52AA6E4}">
                <adec:decorative xmlns:adec="http://schemas.microsoft.com/office/drawing/2017/decorative" val="1"/>
              </a:ext>
            </a:extLst>
          </p:cNvPr>
          <p:cNvSpPr/>
          <p:nvPr/>
        </p:nvSpPr>
        <p:spPr>
          <a:xfrm>
            <a:off x="6693857" y="4763929"/>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Arrow: Chevron 8">
            <a:extLst>
              <a:ext uri="{FF2B5EF4-FFF2-40B4-BE49-F238E27FC236}">
                <a16:creationId xmlns:a16="http://schemas.microsoft.com/office/drawing/2014/main" id="{BCD85A43-6B2A-4C4B-9DC3-885FAC13765D}"/>
              </a:ext>
              <a:ext uri="{C183D7F6-B498-43B3-948B-1728B52AA6E4}">
                <adec:decorative xmlns:adec="http://schemas.microsoft.com/office/drawing/2017/decorative" val="1"/>
              </a:ext>
            </a:extLst>
          </p:cNvPr>
          <p:cNvSpPr/>
          <p:nvPr/>
        </p:nvSpPr>
        <p:spPr>
          <a:xfrm>
            <a:off x="6689658" y="1748587"/>
            <a:ext cx="187969" cy="1053052"/>
          </a:xfrm>
          <a:prstGeom prst="chevron">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44248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204859|-12935257|-1159117|-545747|-8684677|Auburn&quot;,&quot;Id&quot;:&quot;614c71f73534354d205dc33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77585</TotalTime>
  <Words>3250</Words>
  <Application>Microsoft Office PowerPoint</Application>
  <PresentationFormat>Widescreen</PresentationFormat>
  <Paragraphs>209</Paragraphs>
  <Slides>21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Georgia</vt:lpstr>
      <vt:lpstr>Wingdings</vt:lpstr>
      <vt:lpstr>Office Theme</vt:lpstr>
      <vt:lpstr>think-cell Slide</vt:lpstr>
      <vt:lpstr>L’EXPÉRIENCE EMPLOYÉ DU RETOUR EN MILIEU DE TRAVAIL  </vt:lpstr>
      <vt:lpstr>Qui sommes nous</vt:lpstr>
      <vt:lpstr>Définir votre stratégie de retour en milieu de travail</vt:lpstr>
      <vt:lpstr>Scénarios de retour en milieu de travail</vt:lpstr>
      <vt:lpstr>L’intégration est la clé d’une expérience employé positive </vt:lpstr>
      <vt:lpstr>Une approche centrée sur l’employé à la maison ou au bureau</vt:lpstr>
      <vt:lpstr>Tenez compte ▪ Consultez ▪ Communiquez (1 de 3)</vt:lpstr>
      <vt:lpstr>Tenez compte ▪ Consultez ▪ Communiquez (2 de 3)</vt:lpstr>
      <vt:lpstr>Tenez compte ▪ Consultez ▪ Communiquez (3 de 3)</vt:lpstr>
      <vt:lpstr>Utilisez le modèle ADKAR pour vous assurer que les employés sont prêts</vt:lpstr>
      <vt:lpstr>Questions?</vt:lpstr>
      <vt:lpstr>Annexe</vt:lpstr>
      <vt:lpstr>Santé et sécurité en milieu de travail</vt:lpstr>
      <vt:lpstr>Modèle de communication</vt:lpstr>
      <vt:lpstr>Comment créer ADKAR chez les employés (Sensibilisation)</vt:lpstr>
      <vt:lpstr>Comment créer ADKAR chez les employés (Volonté)</vt:lpstr>
      <vt:lpstr>Comment créer ADKAR chez les employés (Connaissance)</vt:lpstr>
      <vt:lpstr>Comment créer ADKAR chez les employés (Capacité)</vt:lpstr>
      <vt:lpstr>Comment créer ADKAR chez les employés (Renforcement)</vt:lpstr>
      <vt:lpstr>Références</vt:lpstr>
      <vt:lpstr>Références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Robert Tu</dc:creator>
  <cp:lastModifiedBy>Sophie Genereux</cp:lastModifiedBy>
  <cp:revision>908</cp:revision>
  <dcterms:created xsi:type="dcterms:W3CDTF">2018-01-23T15:59:12Z</dcterms:created>
  <dcterms:modified xsi:type="dcterms:W3CDTF">2022-04-01T14:09:56Z</dcterms:modified>
</cp:coreProperties>
</file>