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embeddedFontLst>
    <p:embeddedFont>
      <p:font typeface="Lato" panose="020F0502020204030203" pitchFamily="34" charset="0"/>
      <p:regular r:id="rId26"/>
      <p:bold r:id="rId27"/>
      <p:italic r:id="rId28"/>
      <p:boldItalic r:id="rId29"/>
    </p:embeddedFont>
    <p:embeddedFont>
      <p:font typeface="Open Sans" panose="020B0606030504020204" pitchFamily="34"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889">
          <p15:clr>
            <a:srgbClr val="9AA0A6"/>
          </p15:clr>
        </p15:guide>
        <p15:guide id="4" orient="horz" pos="360">
          <p15:clr>
            <a:srgbClr val="9AA0A6"/>
          </p15:clr>
        </p15:guide>
        <p15:guide id="5" pos="259">
          <p15:clr>
            <a:srgbClr val="9AA0A6"/>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8" roundtripDataSignature="AMtx7mg7b5qYjGG5PJCYSAu2rGnzLW+YZ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5B8EE5F-AA2F-40ED-8DE5-A78F9AADB188}">
  <a:tblStyle styleId="{E5B8EE5F-AA2F-40ED-8DE5-A78F9AADB188}"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5F1CBD21-0BED-4A7D-8B10-DF55D744571F}"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4" d="100"/>
          <a:sy n="154" d="100"/>
        </p:scale>
        <p:origin x="384" y="126"/>
      </p:cViewPr>
      <p:guideLst>
        <p:guide orient="horz" pos="1620"/>
        <p:guide pos="2880"/>
        <p:guide orient="horz" pos="889"/>
        <p:guide orient="horz" pos="360"/>
        <p:guide pos="25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9"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font" Target="fonts/font8.fntdata"/><Relationship Id="rId38"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7.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nnie\Dropbox\TBS%20DTO\20230309231315-SurveyExpor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B050"/>
            </a:solidFill>
            <a:ln>
              <a:solidFill>
                <a:srgbClr val="00B050"/>
              </a:solidFill>
            </a:ln>
            <a:effectLst/>
          </c:spPr>
          <c:invertIfNegative val="0"/>
          <c:cat>
            <c:strRef>
              <c:f>Sheet2!$A$64:$A$74</c:f>
              <c:strCache>
                <c:ptCount val="11"/>
                <c:pt idx="0">
                  <c:v>Canada.ca design system</c:v>
                </c:pt>
                <c:pt idx="1">
                  <c:v>Task success survey results</c:v>
                </c:pt>
                <c:pt idx="2">
                  <c:v>GC Web Priorities meetings</c:v>
                </c:pt>
                <c:pt idx="3">
                  <c:v>Canada.ca style guide</c:v>
                </c:pt>
                <c:pt idx="4">
                  <c:v>GC Web comms slack</c:v>
                </c:pt>
                <c:pt idx="5">
                  <c:v>Canada.ca blog</c:v>
                </c:pt>
                <c:pt idx="6">
                  <c:v>Content on the continuous improvement of web content</c:v>
                </c:pt>
                <c:pt idx="7">
                  <c:v>Page feedback results</c:v>
                </c:pt>
                <c:pt idx="8">
                  <c:v>DTO newsletter</c:v>
                </c:pt>
                <c:pt idx="9">
                  <c:v>Web managers email</c:v>
                </c:pt>
                <c:pt idx="10">
                  <c:v>DTO mailbox</c:v>
                </c:pt>
              </c:strCache>
            </c:strRef>
          </c:cat>
          <c:val>
            <c:numRef>
              <c:f>Sheet2!$C$64:$C$74</c:f>
              <c:numCache>
                <c:formatCode>0%</c:formatCode>
                <c:ptCount val="11"/>
                <c:pt idx="0">
                  <c:v>1</c:v>
                </c:pt>
                <c:pt idx="1">
                  <c:v>1</c:v>
                </c:pt>
                <c:pt idx="2">
                  <c:v>1</c:v>
                </c:pt>
                <c:pt idx="3">
                  <c:v>0.93333333333333335</c:v>
                </c:pt>
                <c:pt idx="4">
                  <c:v>0.8666666666666667</c:v>
                </c:pt>
                <c:pt idx="5">
                  <c:v>0.73333333333333328</c:v>
                </c:pt>
                <c:pt idx="6">
                  <c:v>0.73333333333333328</c:v>
                </c:pt>
                <c:pt idx="7">
                  <c:v>0.73333333333333328</c:v>
                </c:pt>
                <c:pt idx="8">
                  <c:v>0.73333333333333328</c:v>
                </c:pt>
                <c:pt idx="9">
                  <c:v>0.6</c:v>
                </c:pt>
                <c:pt idx="10">
                  <c:v>0.53333333333333333</c:v>
                </c:pt>
              </c:numCache>
            </c:numRef>
          </c:val>
          <c:extLst>
            <c:ext xmlns:c16="http://schemas.microsoft.com/office/drawing/2014/chart" uri="{C3380CC4-5D6E-409C-BE32-E72D297353CC}">
              <c16:uniqueId val="{00000000-96C4-404F-A304-A981BF58E90D}"/>
            </c:ext>
          </c:extLst>
        </c:ser>
        <c:dLbls>
          <c:showLegendKey val="0"/>
          <c:showVal val="0"/>
          <c:showCatName val="0"/>
          <c:showSerName val="0"/>
          <c:showPercent val="0"/>
          <c:showBubbleSize val="0"/>
        </c:dLbls>
        <c:gapWidth val="182"/>
        <c:axId val="954048472"/>
        <c:axId val="954058912"/>
      </c:barChart>
      <c:catAx>
        <c:axId val="95404847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54058912"/>
        <c:crosses val="autoZero"/>
        <c:auto val="1"/>
        <c:lblAlgn val="ctr"/>
        <c:lblOffset val="100"/>
        <c:noMultiLvlLbl val="0"/>
      </c:catAx>
      <c:valAx>
        <c:axId val="954058912"/>
        <c:scaling>
          <c:orientation val="minMax"/>
          <c:max val="1"/>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540484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fr-CA"/>
              <a:t>Diapositive d’ouverture</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2" name="Google Shape;132;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fr-CA">
                <a:solidFill>
                  <a:schemeClr val="dk1"/>
                </a:solidFill>
              </a:rPr>
              <a:t>Exemple de contenu diapositive 1</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3" name="Google Shape;143;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1" name="Google Shape;151;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fr-CA">
                <a:solidFill>
                  <a:schemeClr val="dk1"/>
                </a:solidFill>
              </a:rPr>
              <a:t>Exemple de contenu diapositive 1</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9" name="Google Shape;159;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fr-CA">
                <a:solidFill>
                  <a:schemeClr val="dk1"/>
                </a:solidFill>
              </a:rPr>
              <a:t>Exemple de contenu diapositive 1</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8" name="Google Shape;168;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fr-CA">
                <a:solidFill>
                  <a:schemeClr val="dk1"/>
                </a:solidFill>
              </a:rPr>
              <a:t>Exemple de contenu diapositive 1</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7" name="Google Shape;177;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fr-CA">
                <a:solidFill>
                  <a:schemeClr val="dk1"/>
                </a:solidFill>
              </a:rPr>
              <a:t>Exemple de contenu diapositive 1</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5" name="Google Shape;185;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fr-CA">
                <a:solidFill>
                  <a:schemeClr val="dk1"/>
                </a:solidFill>
              </a:rPr>
              <a:t>Exemple de contenu diapositive 1</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3" name="Google Shape;193;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fr-CA">
                <a:solidFill>
                  <a:schemeClr val="dk1"/>
                </a:solidFill>
              </a:rPr>
              <a:t>Exemple de contenu diapositive 2</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2" name="Google Shape;202;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fr-CA"/>
              <a:t>Exemple de contenu diapositive 1 b</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2" name="Google Shape;212;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fr-CA"/>
              <a:t>Exemple de contenu diapositive 1 b</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 name="Google Shape;63;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fr-CA">
                <a:solidFill>
                  <a:schemeClr val="dk1"/>
                </a:solidFill>
              </a:rPr>
              <a:t>Exemple de contenu diapositive 1</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1" name="Google Shape;221;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fr-CA"/>
              <a:t>Exemple de contenu diapositive 1 b</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0" name="Google Shape;230;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fr-CA"/>
              <a:t>Exemple de contenu diapositive 1 b</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9" name="Google Shape;239;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fr-CA">
                <a:solidFill>
                  <a:schemeClr val="dk1"/>
                </a:solidFill>
              </a:rPr>
              <a:t>Exemple de contenu diapositive 1</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7" name="Google Shape;247;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fr-CA">
                <a:solidFill>
                  <a:schemeClr val="dk1"/>
                </a:solidFill>
              </a:rPr>
              <a:t>Exemple de contenu diapositive 1</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fr-CA">
                <a:solidFill>
                  <a:schemeClr val="dk1"/>
                </a:solidFill>
              </a:rPr>
              <a:t>Exemple de contenu diapositive 1</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fr-CA">
                <a:solidFill>
                  <a:schemeClr val="dk1"/>
                </a:solidFill>
              </a:rPr>
              <a:t>Exemple de contenu diapositive 2</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8" name="Google Shape;9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fr-CA">
                <a:solidFill>
                  <a:schemeClr val="dk1"/>
                </a:solidFill>
              </a:rPr>
              <a:t>Exemple de contenu diapositive 2</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7" name="Google Shape;10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fr-CA">
                <a:solidFill>
                  <a:schemeClr val="dk1"/>
                </a:solidFill>
              </a:rPr>
              <a:t>Exemple de contenu diapositive 1</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5" name="Google Shape;115;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fr-CA">
                <a:solidFill>
                  <a:schemeClr val="dk1"/>
                </a:solidFill>
              </a:rPr>
              <a:t>Exemple de contenu diapositive 1</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fr-CA">
                <a:solidFill>
                  <a:schemeClr val="dk1"/>
                </a:solidFill>
              </a:rPr>
              <a:t>Exemple de contenu diapositive 1</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5"/>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5"/>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34"/>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34"/>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3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3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2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2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6" name="Google Shape;16;p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27"/>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2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2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28"/>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28"/>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2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2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2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3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3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3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3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3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3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3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3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3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3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3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3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a:t>
            </a:fld>
            <a:endParaRPr/>
          </a:p>
        </p:txBody>
      </p:sp>
      <p:sp>
        <p:nvSpPr>
          <p:cNvPr id="3" name="TextBox 2">
            <a:extLst>
              <a:ext uri="{FF2B5EF4-FFF2-40B4-BE49-F238E27FC236}">
                <a16:creationId xmlns:a16="http://schemas.microsoft.com/office/drawing/2014/main" id="{D74449D2-C239-E92C-927F-64377FD060C3}"/>
              </a:ext>
            </a:extLst>
          </p:cNvPr>
          <p:cNvSpPr txBox="1"/>
          <p:nvPr userDrawn="1">
            <p:extLst>
              <p:ext uri="{1162E1C5-73C7-4A58-AE30-91384D911F3F}">
                <p184:classification xmlns:p184="http://schemas.microsoft.com/office/powerpoint/2018/4/main" val="hdr"/>
              </p:ext>
            </p:extLst>
          </p:nvPr>
        </p:nvSpPr>
        <p:spPr>
          <a:xfrm>
            <a:off x="6746875" y="0"/>
            <a:ext cx="2439988" cy="182880"/>
          </a:xfrm>
          <a:prstGeom prst="rect">
            <a:avLst/>
          </a:prstGeom>
        </p:spPr>
        <p:txBody>
          <a:bodyPr horzOverflow="overflow" lIns="0" tIns="0" rIns="0" bIns="0">
            <a:spAutoFit/>
          </a:bodyPr>
          <a:lstStyle/>
          <a:p>
            <a:pPr algn="l"/>
            <a:r>
              <a:rPr lang="en-US" sz="1200">
                <a:solidFill>
                  <a:srgbClr val="000000"/>
                </a:solidFill>
                <a:latin typeface="Arial" panose="020B0604020202020204" pitchFamily="34" charset="0"/>
                <a:cs typeface="Arial" panose="020B0604020202020204" pitchFamily="34" charset="0"/>
              </a:rPr>
              <a:t>UNCLASSIFIED / NON CLASSIFIÉ</a:t>
            </a: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
          <p:cNvSpPr/>
          <p:nvPr/>
        </p:nvSpPr>
        <p:spPr>
          <a:xfrm>
            <a:off x="-43100" y="-12575"/>
            <a:ext cx="9187200" cy="51879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 name="Google Shape;55;p1"/>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p>
            <a:pPr marL="0" lvl="0" indent="0" algn="l" rtl="0">
              <a:lnSpc>
                <a:spcPct val="100000"/>
              </a:lnSpc>
              <a:spcBef>
                <a:spcPts val="0"/>
              </a:spcBef>
              <a:spcAft>
                <a:spcPts val="0"/>
              </a:spcAft>
              <a:buSzPts val="5200"/>
              <a:buNone/>
            </a:pPr>
            <a:r>
              <a:rPr lang="fr-CA">
                <a:solidFill>
                  <a:schemeClr val="lt1"/>
                </a:solidFill>
                <a:latin typeface="Lato"/>
                <a:ea typeface="Lato"/>
                <a:cs typeface="Lato"/>
                <a:sym typeface="Lato"/>
              </a:rPr>
              <a:t>Questionnaire sur le leadership thématique</a:t>
            </a:r>
            <a:endParaRPr/>
          </a:p>
        </p:txBody>
      </p:sp>
      <p:sp>
        <p:nvSpPr>
          <p:cNvPr id="56" name="Google Shape;56;p1"/>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r-CA">
                <a:solidFill>
                  <a:schemeClr val="lt1"/>
                </a:solidFill>
                <a:latin typeface="Open Sans"/>
                <a:ea typeface="Open Sans"/>
                <a:cs typeface="Open Sans"/>
                <a:sym typeface="Open Sans"/>
              </a:rPr>
              <a:t>Résumé des résultats </a:t>
            </a:r>
            <a:endParaRPr/>
          </a:p>
        </p:txBody>
      </p:sp>
      <p:sp>
        <p:nvSpPr>
          <p:cNvPr id="57" name="Google Shape;57;p1"/>
          <p:cNvSpPr/>
          <p:nvPr/>
        </p:nvSpPr>
        <p:spPr>
          <a:xfrm>
            <a:off x="416054" y="2686851"/>
            <a:ext cx="940800" cy="84900"/>
          </a:xfrm>
          <a:prstGeom prst="rect">
            <a:avLst/>
          </a:prstGeom>
          <a:solidFill>
            <a:srgbClr val="AF3C4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 name="Google Shape;58;p1"/>
          <p:cNvSpPr txBox="1">
            <a:spLocks noGrp="1"/>
          </p:cNvSpPr>
          <p:nvPr>
            <p:ph type="subTitle" idx="1"/>
          </p:nvPr>
        </p:nvSpPr>
        <p:spPr>
          <a:xfrm>
            <a:off x="311700" y="4071400"/>
            <a:ext cx="8520600" cy="7926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935"/>
              <a:buNone/>
            </a:pPr>
            <a:r>
              <a:rPr lang="fr-CA" sz="1679">
                <a:solidFill>
                  <a:schemeClr val="lt1"/>
                </a:solidFill>
                <a:latin typeface="Open Sans"/>
                <a:ea typeface="Open Sans"/>
                <a:cs typeface="Open Sans"/>
                <a:sym typeface="Open Sans"/>
              </a:rPr>
              <a:t>Bureau de la transformation numérique • #Canadapointca • mars 2023</a:t>
            </a:r>
            <a:endParaRPr/>
          </a:p>
        </p:txBody>
      </p:sp>
      <p:pic>
        <p:nvPicPr>
          <p:cNvPr id="59" name="Google Shape;59;p1"/>
          <p:cNvPicPr preferRelativeResize="0"/>
          <p:nvPr/>
        </p:nvPicPr>
        <p:blipFill rotWithShape="1">
          <a:blip r:embed="rId3">
            <a:alphaModFix/>
          </a:blip>
          <a:srcRect/>
          <a:stretch/>
        </p:blipFill>
        <p:spPr>
          <a:xfrm>
            <a:off x="7634867" y="267817"/>
            <a:ext cx="1060908" cy="252256"/>
          </a:xfrm>
          <a:prstGeom prst="rect">
            <a:avLst/>
          </a:prstGeom>
          <a:noFill/>
          <a:ln>
            <a:noFill/>
          </a:ln>
        </p:spPr>
      </p:pic>
      <p:pic>
        <p:nvPicPr>
          <p:cNvPr id="60" name="Google Shape;60;p1"/>
          <p:cNvPicPr preferRelativeResize="0"/>
          <p:nvPr/>
        </p:nvPicPr>
        <p:blipFill rotWithShape="1">
          <a:blip r:embed="rId4">
            <a:alphaModFix/>
          </a:blip>
          <a:srcRect/>
          <a:stretch/>
        </p:blipFill>
        <p:spPr>
          <a:xfrm>
            <a:off x="411883" y="267825"/>
            <a:ext cx="2718376" cy="252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0"/>
          <p:cNvSpPr/>
          <p:nvPr/>
        </p:nvSpPr>
        <p:spPr>
          <a:xfrm>
            <a:off x="-43100" y="-12575"/>
            <a:ext cx="9187200" cy="1322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5" name="Google Shape;135;p10"/>
          <p:cNvSpPr txBox="1">
            <a:spLocks noGrp="1"/>
          </p:cNvSpPr>
          <p:nvPr>
            <p:ph type="title"/>
          </p:nvPr>
        </p:nvSpPr>
        <p:spPr>
          <a:xfrm>
            <a:off x="311700" y="224825"/>
            <a:ext cx="8622300" cy="9576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r-CA" sz="3400" b="1">
                <a:solidFill>
                  <a:schemeClr val="lt1"/>
                </a:solidFill>
                <a:latin typeface="Lato"/>
                <a:ea typeface="Lato"/>
                <a:cs typeface="Lato"/>
                <a:sym typeface="Lato"/>
              </a:rPr>
              <a:t>Ressources insuffisantes</a:t>
            </a:r>
            <a:endParaRPr/>
          </a:p>
        </p:txBody>
      </p:sp>
      <p:sp>
        <p:nvSpPr>
          <p:cNvPr id="136" name="Google Shape;136;p10"/>
          <p:cNvSpPr/>
          <p:nvPr/>
        </p:nvSpPr>
        <p:spPr>
          <a:xfrm>
            <a:off x="456976" y="898479"/>
            <a:ext cx="940800" cy="84900"/>
          </a:xfrm>
          <a:prstGeom prst="rect">
            <a:avLst/>
          </a:prstGeom>
          <a:solidFill>
            <a:srgbClr val="AF3C4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7" name="Google Shape;137;p10"/>
          <p:cNvSpPr txBox="1"/>
          <p:nvPr/>
        </p:nvSpPr>
        <p:spPr>
          <a:xfrm>
            <a:off x="210425" y="1411150"/>
            <a:ext cx="3630000" cy="1661963"/>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fr-CA" sz="1600" b="0" i="0" u="none" strike="noStrike" cap="none">
                <a:solidFill>
                  <a:schemeClr val="dk2"/>
                </a:solidFill>
                <a:latin typeface="Arial"/>
                <a:ea typeface="Arial"/>
                <a:cs typeface="Arial"/>
                <a:sym typeface="Arial"/>
              </a:rPr>
              <a:t>« Nous avons constaté qu’il y a une augmentation des modifications demandées. De nombreuses réunions interministérielles. Le besoin de plus d’analyses et de recherches nécessite plus de temps. »</a:t>
            </a:r>
            <a:endParaRPr/>
          </a:p>
        </p:txBody>
      </p:sp>
      <p:sp>
        <p:nvSpPr>
          <p:cNvPr id="138" name="Google Shape;138;p10"/>
          <p:cNvSpPr txBox="1"/>
          <p:nvPr/>
        </p:nvSpPr>
        <p:spPr>
          <a:xfrm>
            <a:off x="5339125" y="3164575"/>
            <a:ext cx="3358200" cy="1908184"/>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fr-CA" sz="1600" b="0" i="0" u="none" strike="noStrike" cap="none">
                <a:solidFill>
                  <a:schemeClr val="dk2"/>
                </a:solidFill>
                <a:latin typeface="Arial"/>
                <a:ea typeface="Arial"/>
                <a:cs typeface="Arial"/>
                <a:sym typeface="Arial"/>
              </a:rPr>
              <a:t>« Bien que nous aimerions nous concentrer sur l’amélioration des thèmes, nous manquons de personnel pour le moment et sommes réactifs (en attendant que d’autres demandent des modifications). »</a:t>
            </a:r>
            <a:endParaRPr/>
          </a:p>
        </p:txBody>
      </p:sp>
      <p:sp>
        <p:nvSpPr>
          <p:cNvPr id="139" name="Google Shape;139;p10"/>
          <p:cNvSpPr txBox="1"/>
          <p:nvPr/>
        </p:nvSpPr>
        <p:spPr>
          <a:xfrm>
            <a:off x="1148475" y="3655850"/>
            <a:ext cx="3000000" cy="1169521"/>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fr-CA" sz="1600" b="0" i="0" u="none" strike="noStrike" cap="none">
                <a:solidFill>
                  <a:schemeClr val="dk2"/>
                </a:solidFill>
                <a:latin typeface="Arial"/>
                <a:ea typeface="Arial"/>
                <a:cs typeface="Arial"/>
                <a:sym typeface="Arial"/>
              </a:rPr>
              <a:t>« Nous n’avons pas assez de capacité pour avoir des ETP qui travaillent sur le thème en particulier. » </a:t>
            </a:r>
            <a:endParaRPr/>
          </a:p>
        </p:txBody>
      </p:sp>
      <p:sp>
        <p:nvSpPr>
          <p:cNvPr id="140" name="Google Shape;140;p10"/>
          <p:cNvSpPr txBox="1"/>
          <p:nvPr/>
        </p:nvSpPr>
        <p:spPr>
          <a:xfrm>
            <a:off x="5079475" y="1788738"/>
            <a:ext cx="3000000" cy="677078"/>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fr-CA" sz="1600" b="0" i="0" u="none" strike="noStrike" cap="none">
                <a:solidFill>
                  <a:schemeClr val="dk2"/>
                </a:solidFill>
                <a:latin typeface="Arial"/>
                <a:ea typeface="Arial"/>
                <a:cs typeface="Arial"/>
                <a:sym typeface="Arial"/>
              </a:rPr>
              <a:t>« Notre thème concerne le maintien de la vie. »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1"/>
          <p:cNvSpPr/>
          <p:nvPr/>
        </p:nvSpPr>
        <p:spPr>
          <a:xfrm>
            <a:off x="84100" y="-8400"/>
            <a:ext cx="9060000" cy="5156100"/>
          </a:xfrm>
          <a:prstGeom prst="rect">
            <a:avLst/>
          </a:prstGeom>
          <a:solidFill>
            <a:srgbClr val="44546A"/>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rgbClr val="000000"/>
              </a:buClr>
              <a:buSzPts val="2425"/>
              <a:buFont typeface="Arial"/>
              <a:buNone/>
            </a:pPr>
            <a:endParaRPr sz="2425" b="1" i="0" u="none" strike="noStrike" cap="none">
              <a:solidFill>
                <a:srgbClr val="FFFFFF"/>
              </a:solidFill>
              <a:latin typeface="Arial"/>
              <a:ea typeface="Arial"/>
              <a:cs typeface="Arial"/>
              <a:sym typeface="Arial"/>
            </a:endParaRPr>
          </a:p>
        </p:txBody>
      </p:sp>
      <p:sp>
        <p:nvSpPr>
          <p:cNvPr id="146" name="Google Shape;146;p11"/>
          <p:cNvSpPr/>
          <p:nvPr/>
        </p:nvSpPr>
        <p:spPr>
          <a:xfrm>
            <a:off x="-43100" y="-12575"/>
            <a:ext cx="3706200" cy="5143500"/>
          </a:xfrm>
          <a:prstGeom prst="rect">
            <a:avLst/>
          </a:prstGeom>
          <a:solidFill>
            <a:srgbClr val="26374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7" name="Google Shape;147;p11"/>
          <p:cNvSpPr txBox="1"/>
          <p:nvPr/>
        </p:nvSpPr>
        <p:spPr>
          <a:xfrm>
            <a:off x="565450" y="744525"/>
            <a:ext cx="2824500" cy="15561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rgbClr val="000000"/>
              </a:buClr>
              <a:buSzPts val="2700"/>
              <a:buFont typeface="Arial"/>
              <a:buNone/>
            </a:pPr>
            <a:r>
              <a:rPr lang="fr-CA" sz="2700" b="1" i="0" u="none" strike="noStrike" cap="none">
                <a:solidFill>
                  <a:schemeClr val="lt1"/>
                </a:solidFill>
                <a:latin typeface="Lato"/>
                <a:ea typeface="Lato"/>
                <a:cs typeface="Lato"/>
                <a:sym typeface="Lato"/>
              </a:rPr>
              <a:t>Changement depuis la fin du projet de renouvellement du Web </a:t>
            </a:r>
            <a:endParaRPr/>
          </a:p>
        </p:txBody>
      </p:sp>
      <p:sp>
        <p:nvSpPr>
          <p:cNvPr id="148" name="Google Shape;148;p11"/>
          <p:cNvSpPr txBox="1"/>
          <p:nvPr/>
        </p:nvSpPr>
        <p:spPr>
          <a:xfrm>
            <a:off x="3893675" y="315325"/>
            <a:ext cx="4944000" cy="4671600"/>
          </a:xfrm>
          <a:prstGeom prst="rect">
            <a:avLst/>
          </a:prstGeom>
          <a:noFill/>
          <a:ln>
            <a:noFill/>
          </a:ln>
        </p:spPr>
        <p:txBody>
          <a:bodyPr spcFirstLastPara="1" wrap="square" lIns="91425" tIns="45700" rIns="91425" bIns="45700" anchor="t" anchorCtr="0">
            <a:spAutoFit/>
          </a:bodyPr>
          <a:lstStyle/>
          <a:p>
            <a:pPr marL="457200" marR="0" lvl="0" indent="-336550" algn="l" rtl="0">
              <a:lnSpc>
                <a:spcPct val="150000"/>
              </a:lnSpc>
              <a:spcBef>
                <a:spcPts val="0"/>
              </a:spcBef>
              <a:spcAft>
                <a:spcPts val="0"/>
              </a:spcAft>
              <a:buClr>
                <a:schemeClr val="lt1"/>
              </a:buClr>
              <a:buSzPts val="1700"/>
              <a:buFont typeface="Open Sans"/>
              <a:buChar char="●"/>
            </a:pPr>
            <a:r>
              <a:rPr lang="fr-CA" sz="1700" b="0" i="0" u="none" strike="noStrike" cap="none">
                <a:solidFill>
                  <a:schemeClr val="lt1"/>
                </a:solidFill>
                <a:latin typeface="Open Sans"/>
                <a:ea typeface="Open Sans"/>
                <a:cs typeface="Open Sans"/>
                <a:sym typeface="Open Sans"/>
              </a:rPr>
              <a:t>Les ministères ont constitué des équipes pour l’initiative de renouvellement du Web.</a:t>
            </a:r>
            <a:endParaRPr/>
          </a:p>
          <a:p>
            <a:pPr marL="457200" marR="0" lvl="0" indent="-336550" algn="l" rtl="0">
              <a:lnSpc>
                <a:spcPct val="150000"/>
              </a:lnSpc>
              <a:spcBef>
                <a:spcPts val="0"/>
              </a:spcBef>
              <a:spcAft>
                <a:spcPts val="0"/>
              </a:spcAft>
              <a:buClr>
                <a:schemeClr val="lt1"/>
              </a:buClr>
              <a:buSzPts val="1700"/>
              <a:buFont typeface="Open Sans"/>
              <a:buChar char="●"/>
            </a:pPr>
            <a:r>
              <a:rPr lang="fr-CA" sz="1700" b="0" i="0" u="none" strike="noStrike" cap="none">
                <a:solidFill>
                  <a:schemeClr val="lt1"/>
                </a:solidFill>
                <a:latin typeface="Open Sans"/>
                <a:ea typeface="Open Sans"/>
                <a:cs typeface="Open Sans"/>
                <a:sym typeface="Open Sans"/>
              </a:rPr>
              <a:t>Une fois le projet terminé, les ressources ont été réaffectées au contenu Web du ministère ou n’ont pas été renouvelées. </a:t>
            </a:r>
            <a:endParaRPr/>
          </a:p>
          <a:p>
            <a:pPr marL="457200" marR="0" lvl="0" indent="-336550" algn="l" rtl="0">
              <a:lnSpc>
                <a:spcPct val="150000"/>
              </a:lnSpc>
              <a:spcBef>
                <a:spcPts val="0"/>
              </a:spcBef>
              <a:spcAft>
                <a:spcPts val="0"/>
              </a:spcAft>
              <a:buClr>
                <a:schemeClr val="lt1"/>
              </a:buClr>
              <a:buSzPts val="1700"/>
              <a:buFont typeface="Open Sans"/>
              <a:buChar char="●"/>
            </a:pPr>
            <a:r>
              <a:rPr lang="fr-CA" sz="1700" b="0" i="0" u="none" strike="noStrike" cap="none">
                <a:solidFill>
                  <a:schemeClr val="lt1"/>
                </a:solidFill>
                <a:latin typeface="Open Sans"/>
                <a:ea typeface="Open Sans"/>
                <a:cs typeface="Open Sans"/>
                <a:sym typeface="Open Sans"/>
              </a:rPr>
              <a:t>Certains thèmes d’une institution unique disposent de ressources suffisantes car l’institution traite le thème comme son site Web. </a:t>
            </a:r>
            <a:endParaRPr/>
          </a:p>
          <a:p>
            <a:pPr marL="457200" marR="0" lvl="0" indent="-336550" algn="l" rtl="0">
              <a:lnSpc>
                <a:spcPct val="150000"/>
              </a:lnSpc>
              <a:spcBef>
                <a:spcPts val="0"/>
              </a:spcBef>
              <a:spcAft>
                <a:spcPts val="0"/>
              </a:spcAft>
              <a:buClr>
                <a:schemeClr val="lt1"/>
              </a:buClr>
              <a:buSzPts val="1700"/>
              <a:buFont typeface="Open Sans"/>
              <a:buChar char="●"/>
            </a:pPr>
            <a:r>
              <a:rPr lang="fr-CA" sz="1700" b="0" i="0" u="none" strike="noStrike" cap="none">
                <a:solidFill>
                  <a:schemeClr val="lt1"/>
                </a:solidFill>
                <a:latin typeface="Open Sans"/>
                <a:ea typeface="Open Sans"/>
                <a:cs typeface="Open Sans"/>
                <a:sym typeface="Open Sans"/>
              </a:rPr>
              <a:t>Cependant, la priorité des thèmes et des sujets multi-institutionnels a diminué et on manque de ressources pour ceux-ci.</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2"/>
          <p:cNvSpPr/>
          <p:nvPr/>
        </p:nvSpPr>
        <p:spPr>
          <a:xfrm>
            <a:off x="-43100" y="-12575"/>
            <a:ext cx="9187200" cy="1322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4" name="Google Shape;154;p12"/>
          <p:cNvSpPr txBox="1">
            <a:spLocks noGrp="1"/>
          </p:cNvSpPr>
          <p:nvPr>
            <p:ph type="title"/>
          </p:nvPr>
        </p:nvSpPr>
        <p:spPr>
          <a:xfrm>
            <a:off x="311700" y="224825"/>
            <a:ext cx="8622300" cy="9576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r-CA" sz="3400" b="1">
                <a:solidFill>
                  <a:schemeClr val="lt1"/>
                </a:solidFill>
                <a:latin typeface="Lato"/>
                <a:ea typeface="Lato"/>
                <a:cs typeface="Lato"/>
                <a:sym typeface="Lato"/>
              </a:rPr>
              <a:t>Tâches thématiques</a:t>
            </a:r>
            <a:endParaRPr/>
          </a:p>
        </p:txBody>
      </p:sp>
      <p:sp>
        <p:nvSpPr>
          <p:cNvPr id="155" name="Google Shape;155;p12"/>
          <p:cNvSpPr/>
          <p:nvPr/>
        </p:nvSpPr>
        <p:spPr>
          <a:xfrm>
            <a:off x="456976" y="898479"/>
            <a:ext cx="940800" cy="84900"/>
          </a:xfrm>
          <a:prstGeom prst="rect">
            <a:avLst/>
          </a:prstGeom>
          <a:solidFill>
            <a:srgbClr val="AF3C4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6" name="Google Shape;156;p12"/>
          <p:cNvSpPr txBox="1">
            <a:spLocks noGrp="1"/>
          </p:cNvSpPr>
          <p:nvPr>
            <p:ph type="body" idx="1"/>
          </p:nvPr>
        </p:nvSpPr>
        <p:spPr>
          <a:xfrm>
            <a:off x="314863" y="1411150"/>
            <a:ext cx="8583600" cy="3252000"/>
          </a:xfrm>
          <a:prstGeom prst="rect">
            <a:avLst/>
          </a:prstGeom>
          <a:noFill/>
          <a:ln>
            <a:noFill/>
          </a:ln>
        </p:spPr>
        <p:txBody>
          <a:bodyPr spcFirstLastPara="1" wrap="square" lIns="91425" tIns="91425" rIns="91425" bIns="91425" anchor="t" anchorCtr="0">
            <a:normAutofit fontScale="70000" lnSpcReduction="20000"/>
          </a:bodyPr>
          <a:lstStyle/>
          <a:p>
            <a:pPr marL="457200" lvl="0" indent="-331946" algn="l" rtl="0">
              <a:lnSpc>
                <a:spcPct val="115000"/>
              </a:lnSpc>
              <a:spcBef>
                <a:spcPts val="0"/>
              </a:spcBef>
              <a:spcAft>
                <a:spcPts val="0"/>
              </a:spcAft>
              <a:buSzPct val="100000"/>
              <a:buFont typeface="Open Sans"/>
              <a:buChar char="●"/>
            </a:pPr>
            <a:r>
              <a:rPr lang="fr-CA" sz="2100">
                <a:latin typeface="Open Sans"/>
                <a:ea typeface="Open Sans"/>
                <a:cs typeface="Open Sans"/>
                <a:sym typeface="Open Sans"/>
              </a:rPr>
              <a:t>Nous avons demandé aux responsables thématiques à quelle fréquence ils effectuaient certaines tâches pour le thème.</a:t>
            </a:r>
            <a:endParaRPr/>
          </a:p>
          <a:p>
            <a:pPr marL="914400" lvl="1" indent="-331946" algn="l" rtl="0">
              <a:lnSpc>
                <a:spcPct val="115000"/>
              </a:lnSpc>
              <a:spcBef>
                <a:spcPts val="0"/>
              </a:spcBef>
              <a:spcAft>
                <a:spcPts val="0"/>
              </a:spcAft>
              <a:buSzPct val="100000"/>
              <a:buFont typeface="Open Sans"/>
              <a:buChar char="○"/>
            </a:pPr>
            <a:r>
              <a:rPr lang="fr-CA" sz="2100">
                <a:latin typeface="Open Sans"/>
                <a:ea typeface="Open Sans"/>
                <a:cs typeface="Open Sans"/>
                <a:sym typeface="Open Sans"/>
              </a:rPr>
              <a:t>Au moins une fois par semaine</a:t>
            </a:r>
            <a:endParaRPr/>
          </a:p>
          <a:p>
            <a:pPr marL="914400" lvl="1" indent="-331946" algn="l" rtl="0">
              <a:lnSpc>
                <a:spcPct val="115000"/>
              </a:lnSpc>
              <a:spcBef>
                <a:spcPts val="0"/>
              </a:spcBef>
              <a:spcAft>
                <a:spcPts val="0"/>
              </a:spcAft>
              <a:buSzPct val="100000"/>
              <a:buFont typeface="Open Sans"/>
              <a:buChar char="○"/>
            </a:pPr>
            <a:r>
              <a:rPr lang="fr-CA" sz="2100">
                <a:latin typeface="Open Sans"/>
                <a:ea typeface="Open Sans"/>
                <a:cs typeface="Open Sans"/>
                <a:sym typeface="Open Sans"/>
              </a:rPr>
              <a:t>Au moins une fois par mois</a:t>
            </a:r>
            <a:endParaRPr/>
          </a:p>
          <a:p>
            <a:pPr marL="914400" lvl="1" indent="-331946" algn="l" rtl="0">
              <a:lnSpc>
                <a:spcPct val="115000"/>
              </a:lnSpc>
              <a:spcBef>
                <a:spcPts val="0"/>
              </a:spcBef>
              <a:spcAft>
                <a:spcPts val="0"/>
              </a:spcAft>
              <a:buSzPct val="100000"/>
              <a:buFont typeface="Open Sans"/>
              <a:buChar char="○"/>
            </a:pPr>
            <a:r>
              <a:rPr lang="fr-CA" sz="2100">
                <a:latin typeface="Open Sans"/>
                <a:ea typeface="Open Sans"/>
                <a:cs typeface="Open Sans"/>
                <a:sym typeface="Open Sans"/>
              </a:rPr>
              <a:t>Au moins une fois par an</a:t>
            </a:r>
            <a:endParaRPr/>
          </a:p>
          <a:p>
            <a:pPr marL="914400" lvl="1" indent="-331946" algn="l" rtl="0">
              <a:lnSpc>
                <a:spcPct val="115000"/>
              </a:lnSpc>
              <a:spcBef>
                <a:spcPts val="0"/>
              </a:spcBef>
              <a:spcAft>
                <a:spcPts val="0"/>
              </a:spcAft>
              <a:buSzPct val="100000"/>
              <a:buFont typeface="Open Sans"/>
              <a:buChar char="○"/>
            </a:pPr>
            <a:r>
              <a:rPr lang="fr-CA" sz="2100">
                <a:latin typeface="Open Sans"/>
                <a:ea typeface="Open Sans"/>
                <a:cs typeface="Open Sans"/>
                <a:sym typeface="Open Sans"/>
              </a:rPr>
              <a:t>Moins d’une fois par an</a:t>
            </a:r>
            <a:endParaRPr/>
          </a:p>
          <a:p>
            <a:pPr marL="914400" lvl="1" indent="-331946" algn="l" rtl="0">
              <a:lnSpc>
                <a:spcPct val="115000"/>
              </a:lnSpc>
              <a:spcBef>
                <a:spcPts val="0"/>
              </a:spcBef>
              <a:spcAft>
                <a:spcPts val="0"/>
              </a:spcAft>
              <a:buSzPct val="100000"/>
              <a:buFont typeface="Open Sans"/>
              <a:buChar char="○"/>
            </a:pPr>
            <a:r>
              <a:rPr lang="fr-CA" sz="2100">
                <a:latin typeface="Open Sans"/>
                <a:ea typeface="Open Sans"/>
                <a:cs typeface="Open Sans"/>
                <a:sym typeface="Open Sans"/>
              </a:rPr>
              <a:t>Jamais</a:t>
            </a:r>
            <a:endParaRPr/>
          </a:p>
          <a:p>
            <a:pPr marL="457200" lvl="0" indent="-331946" algn="l" rtl="0">
              <a:lnSpc>
                <a:spcPct val="115000"/>
              </a:lnSpc>
              <a:spcBef>
                <a:spcPts val="0"/>
              </a:spcBef>
              <a:spcAft>
                <a:spcPts val="0"/>
              </a:spcAft>
              <a:buSzPct val="100000"/>
              <a:buFont typeface="Open Sans"/>
              <a:buChar char="●"/>
            </a:pPr>
            <a:r>
              <a:rPr lang="fr-CA" sz="2100">
                <a:latin typeface="Open Sans"/>
                <a:ea typeface="Open Sans"/>
                <a:cs typeface="Open Sans"/>
                <a:sym typeface="Open Sans"/>
              </a:rPr>
              <a:t>Les tâches étaient regroupées en trois catégories :</a:t>
            </a:r>
            <a:endParaRPr/>
          </a:p>
          <a:p>
            <a:pPr marL="914400" lvl="1" indent="-331946" algn="l" rtl="0">
              <a:lnSpc>
                <a:spcPct val="115000"/>
              </a:lnSpc>
              <a:spcBef>
                <a:spcPts val="0"/>
              </a:spcBef>
              <a:spcAft>
                <a:spcPts val="0"/>
              </a:spcAft>
              <a:buSzPct val="100000"/>
              <a:buFont typeface="Open Sans"/>
              <a:buChar char="○"/>
            </a:pPr>
            <a:r>
              <a:rPr lang="fr-CA" sz="2100">
                <a:latin typeface="Open Sans"/>
                <a:ea typeface="Open Sans"/>
                <a:cs typeface="Open Sans"/>
                <a:sym typeface="Open Sans"/>
              </a:rPr>
              <a:t>Recherches et données</a:t>
            </a:r>
            <a:endParaRPr/>
          </a:p>
          <a:p>
            <a:pPr marL="914400" lvl="1" indent="-331946" algn="l" rtl="0">
              <a:lnSpc>
                <a:spcPct val="115000"/>
              </a:lnSpc>
              <a:spcBef>
                <a:spcPts val="0"/>
              </a:spcBef>
              <a:spcAft>
                <a:spcPts val="0"/>
              </a:spcAft>
              <a:buSzPct val="100000"/>
              <a:buFont typeface="Open Sans"/>
              <a:buChar char="○"/>
            </a:pPr>
            <a:r>
              <a:rPr lang="fr-CA" sz="2100">
                <a:latin typeface="Open Sans"/>
                <a:ea typeface="Open Sans"/>
                <a:cs typeface="Open Sans"/>
                <a:sym typeface="Open Sans"/>
              </a:rPr>
              <a:t>Mobilisation des partenaires</a:t>
            </a:r>
            <a:endParaRPr/>
          </a:p>
          <a:p>
            <a:pPr marL="914400" lvl="1" indent="-331946" algn="l" rtl="0">
              <a:lnSpc>
                <a:spcPct val="115000"/>
              </a:lnSpc>
              <a:spcBef>
                <a:spcPts val="0"/>
              </a:spcBef>
              <a:spcAft>
                <a:spcPts val="0"/>
              </a:spcAft>
              <a:buSzPct val="100000"/>
              <a:buFont typeface="Open Sans"/>
              <a:buChar char="○"/>
            </a:pPr>
            <a:r>
              <a:rPr lang="fr-CA" sz="2100">
                <a:latin typeface="Open Sans"/>
                <a:ea typeface="Open Sans"/>
                <a:cs typeface="Open Sans"/>
                <a:sym typeface="Open Sans"/>
              </a:rPr>
              <a:t>Améliorations du contenu et de l’architecture de l’information</a:t>
            </a:r>
            <a:endParaRPr/>
          </a:p>
          <a:p>
            <a:pPr marL="457200" lvl="0" indent="-331946" algn="l" rtl="0">
              <a:lnSpc>
                <a:spcPct val="115000"/>
              </a:lnSpc>
              <a:spcBef>
                <a:spcPts val="0"/>
              </a:spcBef>
              <a:spcAft>
                <a:spcPts val="0"/>
              </a:spcAft>
              <a:buSzPct val="100000"/>
              <a:buFont typeface="Open Sans"/>
              <a:buChar char="●"/>
            </a:pPr>
            <a:r>
              <a:rPr lang="fr-CA" sz="2100">
                <a:latin typeface="Open Sans"/>
                <a:ea typeface="Open Sans"/>
                <a:cs typeface="Open Sans"/>
                <a:sym typeface="Open Sans"/>
              </a:rPr>
              <a:t>La tendance générale dans les réponses est que très peu de choses sont faites de façon régulière et la plupart sont faites une fois par an ou moins fréquemment, voire pas du tout.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3"/>
          <p:cNvSpPr/>
          <p:nvPr/>
        </p:nvSpPr>
        <p:spPr>
          <a:xfrm>
            <a:off x="-43100" y="-12575"/>
            <a:ext cx="9187200" cy="1322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2" name="Google Shape;162;p13"/>
          <p:cNvSpPr txBox="1">
            <a:spLocks noGrp="1"/>
          </p:cNvSpPr>
          <p:nvPr>
            <p:ph type="title"/>
          </p:nvPr>
        </p:nvSpPr>
        <p:spPr>
          <a:xfrm>
            <a:off x="311700" y="224825"/>
            <a:ext cx="8622300" cy="9576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r-CA" sz="3400" b="1">
                <a:solidFill>
                  <a:schemeClr val="lt1"/>
                </a:solidFill>
                <a:latin typeface="Lato"/>
                <a:ea typeface="Lato"/>
                <a:cs typeface="Lato"/>
                <a:sym typeface="Lato"/>
              </a:rPr>
              <a:t>Recherches et données</a:t>
            </a:r>
            <a:endParaRPr/>
          </a:p>
        </p:txBody>
      </p:sp>
      <p:sp>
        <p:nvSpPr>
          <p:cNvPr id="163" name="Google Shape;163;p13"/>
          <p:cNvSpPr/>
          <p:nvPr/>
        </p:nvSpPr>
        <p:spPr>
          <a:xfrm>
            <a:off x="456976" y="898479"/>
            <a:ext cx="940800" cy="84900"/>
          </a:xfrm>
          <a:prstGeom prst="rect">
            <a:avLst/>
          </a:prstGeom>
          <a:solidFill>
            <a:srgbClr val="AF3C4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aphicFrame>
        <p:nvGraphicFramePr>
          <p:cNvPr id="164" name="Google Shape;164;p13"/>
          <p:cNvGraphicFramePr/>
          <p:nvPr/>
        </p:nvGraphicFramePr>
        <p:xfrm>
          <a:off x="125" y="1236975"/>
          <a:ext cx="3000000" cy="3000000"/>
        </p:xfrm>
        <a:graphic>
          <a:graphicData uri="http://schemas.openxmlformats.org/drawingml/2006/table">
            <a:tbl>
              <a:tblPr>
                <a:noFill/>
                <a:tableStyleId>{5F1CBD21-0BED-4A7D-8B10-DF55D744571F}</a:tableStyleId>
              </a:tblPr>
              <a:tblGrid>
                <a:gridCol w="2224725">
                  <a:extLst>
                    <a:ext uri="{9D8B030D-6E8A-4147-A177-3AD203B41FA5}">
                      <a16:colId xmlns:a16="http://schemas.microsoft.com/office/drawing/2014/main" val="20000"/>
                    </a:ext>
                  </a:extLst>
                </a:gridCol>
                <a:gridCol w="1053175">
                  <a:extLst>
                    <a:ext uri="{9D8B030D-6E8A-4147-A177-3AD203B41FA5}">
                      <a16:colId xmlns:a16="http://schemas.microsoft.com/office/drawing/2014/main" val="20001"/>
                    </a:ext>
                  </a:extLst>
                </a:gridCol>
                <a:gridCol w="1218325">
                  <a:extLst>
                    <a:ext uri="{9D8B030D-6E8A-4147-A177-3AD203B41FA5}">
                      <a16:colId xmlns:a16="http://schemas.microsoft.com/office/drawing/2014/main" val="20002"/>
                    </a:ext>
                  </a:extLst>
                </a:gridCol>
                <a:gridCol w="1056450">
                  <a:extLst>
                    <a:ext uri="{9D8B030D-6E8A-4147-A177-3AD203B41FA5}">
                      <a16:colId xmlns:a16="http://schemas.microsoft.com/office/drawing/2014/main" val="20003"/>
                    </a:ext>
                  </a:extLst>
                </a:gridCol>
                <a:gridCol w="1056450">
                  <a:extLst>
                    <a:ext uri="{9D8B030D-6E8A-4147-A177-3AD203B41FA5}">
                      <a16:colId xmlns:a16="http://schemas.microsoft.com/office/drawing/2014/main" val="20004"/>
                    </a:ext>
                  </a:extLst>
                </a:gridCol>
                <a:gridCol w="1473725">
                  <a:extLst>
                    <a:ext uri="{9D8B030D-6E8A-4147-A177-3AD203B41FA5}">
                      <a16:colId xmlns:a16="http://schemas.microsoft.com/office/drawing/2014/main" val="20005"/>
                    </a:ext>
                  </a:extLst>
                </a:gridCol>
                <a:gridCol w="1061125">
                  <a:extLst>
                    <a:ext uri="{9D8B030D-6E8A-4147-A177-3AD203B41FA5}">
                      <a16:colId xmlns:a16="http://schemas.microsoft.com/office/drawing/2014/main" val="20006"/>
                    </a:ext>
                  </a:extLst>
                </a:gridCol>
              </a:tblGrid>
              <a:tr h="427975">
                <a:tc>
                  <a:txBody>
                    <a:bodyPr/>
                    <a:lstStyle/>
                    <a:p>
                      <a:pPr marL="0" marR="0" lvl="0" indent="0" algn="l" rtl="0">
                        <a:lnSpc>
                          <a:spcPct val="100000"/>
                        </a:lnSpc>
                        <a:spcBef>
                          <a:spcPts val="0"/>
                        </a:spcBef>
                        <a:spcAft>
                          <a:spcPts val="0"/>
                        </a:spcAft>
                        <a:buClr>
                          <a:srgbClr val="000000"/>
                        </a:buClr>
                        <a:buSzPts val="1050"/>
                        <a:buFont typeface="Arial"/>
                        <a:buNone/>
                      </a:pPr>
                      <a:endParaRPr sz="1050" b="1" u="none" strike="noStrike" cap="none">
                        <a:solidFill>
                          <a:schemeClr val="dk2"/>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E9E9E"/>
                    </a:solidFill>
                  </a:tcPr>
                </a:tc>
                <a:tc>
                  <a:txBody>
                    <a:bodyPr/>
                    <a:lstStyle/>
                    <a:p>
                      <a:pPr marL="0" marR="0" lvl="0" indent="0" algn="ctr" rtl="0">
                        <a:lnSpc>
                          <a:spcPct val="100000"/>
                        </a:lnSpc>
                        <a:spcBef>
                          <a:spcPts val="0"/>
                        </a:spcBef>
                        <a:spcAft>
                          <a:spcPts val="0"/>
                        </a:spcAft>
                        <a:buClr>
                          <a:srgbClr val="000000"/>
                        </a:buClr>
                        <a:buSzPts val="1050"/>
                        <a:buFont typeface="Arial"/>
                        <a:buNone/>
                      </a:pPr>
                      <a:r>
                        <a:rPr lang="fr-CA" sz="1050" b="1" u="none" strike="noStrike" cap="none">
                          <a:solidFill>
                            <a:schemeClr val="dk1"/>
                          </a:solidFill>
                        </a:rPr>
                        <a:t>Au moins une fois/semaine</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E9E9E"/>
                    </a:solidFill>
                  </a:tcPr>
                </a:tc>
                <a:tc>
                  <a:txBody>
                    <a:bodyPr/>
                    <a:lstStyle/>
                    <a:p>
                      <a:pPr marL="0" marR="0" lvl="0" indent="0" algn="ctr" rtl="0">
                        <a:lnSpc>
                          <a:spcPct val="100000"/>
                        </a:lnSpc>
                        <a:spcBef>
                          <a:spcPts val="0"/>
                        </a:spcBef>
                        <a:spcAft>
                          <a:spcPts val="0"/>
                        </a:spcAft>
                        <a:buClr>
                          <a:srgbClr val="000000"/>
                        </a:buClr>
                        <a:buSzPts val="1050"/>
                        <a:buFont typeface="Arial"/>
                        <a:buNone/>
                      </a:pPr>
                      <a:r>
                        <a:rPr lang="fr-CA" sz="1050" b="1" u="none" strike="noStrike" cap="none">
                          <a:solidFill>
                            <a:schemeClr val="dk1"/>
                          </a:solidFill>
                        </a:rPr>
                        <a:t>Au moins une fois/mois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E9E9E"/>
                    </a:solidFill>
                  </a:tcPr>
                </a:tc>
                <a:tc>
                  <a:txBody>
                    <a:bodyPr/>
                    <a:lstStyle/>
                    <a:p>
                      <a:pPr marL="0" marR="0" lvl="0" indent="0" algn="ctr" rtl="0">
                        <a:lnSpc>
                          <a:spcPct val="100000"/>
                        </a:lnSpc>
                        <a:spcBef>
                          <a:spcPts val="0"/>
                        </a:spcBef>
                        <a:spcAft>
                          <a:spcPts val="0"/>
                        </a:spcAft>
                        <a:buClr>
                          <a:srgbClr val="000000"/>
                        </a:buClr>
                        <a:buSzPts val="1050"/>
                        <a:buFont typeface="Arial"/>
                        <a:buNone/>
                      </a:pPr>
                      <a:r>
                        <a:rPr lang="fr-CA" sz="1050" b="1" u="none" strike="noStrike" cap="none">
                          <a:solidFill>
                            <a:schemeClr val="dk1"/>
                          </a:solidFill>
                        </a:rPr>
                        <a:t>Au moins une fois/trimestre</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E9E9E"/>
                    </a:solidFill>
                  </a:tcPr>
                </a:tc>
                <a:tc>
                  <a:txBody>
                    <a:bodyPr/>
                    <a:lstStyle/>
                    <a:p>
                      <a:pPr marL="0" marR="0" lvl="0" indent="0" algn="ctr" rtl="0">
                        <a:lnSpc>
                          <a:spcPct val="100000"/>
                        </a:lnSpc>
                        <a:spcBef>
                          <a:spcPts val="0"/>
                        </a:spcBef>
                        <a:spcAft>
                          <a:spcPts val="0"/>
                        </a:spcAft>
                        <a:buClr>
                          <a:srgbClr val="000000"/>
                        </a:buClr>
                        <a:buSzPts val="1050"/>
                        <a:buFont typeface="Arial"/>
                        <a:buNone/>
                      </a:pPr>
                      <a:r>
                        <a:rPr lang="fr-CA" sz="1050" b="1" u="none" strike="noStrike" cap="none">
                          <a:solidFill>
                            <a:schemeClr val="dk1"/>
                          </a:solidFill>
                        </a:rPr>
                        <a:t>Au moins une fois/an</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E9E9E"/>
                    </a:solidFill>
                  </a:tcPr>
                </a:tc>
                <a:tc>
                  <a:txBody>
                    <a:bodyPr/>
                    <a:lstStyle/>
                    <a:p>
                      <a:pPr marL="0" marR="0" lvl="0" indent="0" algn="ctr" rtl="0">
                        <a:lnSpc>
                          <a:spcPct val="100000"/>
                        </a:lnSpc>
                        <a:spcBef>
                          <a:spcPts val="0"/>
                        </a:spcBef>
                        <a:spcAft>
                          <a:spcPts val="0"/>
                        </a:spcAft>
                        <a:buClr>
                          <a:srgbClr val="000000"/>
                        </a:buClr>
                        <a:buSzPts val="1050"/>
                        <a:buFont typeface="Arial"/>
                        <a:buNone/>
                      </a:pPr>
                      <a:r>
                        <a:rPr lang="fr-CA" sz="1050" b="1" u="none" strike="noStrike" cap="none">
                          <a:solidFill>
                            <a:schemeClr val="dk1"/>
                          </a:solidFill>
                        </a:rPr>
                        <a:t>Moins souvent qu’une fois/an</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E9E9E"/>
                    </a:solidFill>
                  </a:tcPr>
                </a:tc>
                <a:tc>
                  <a:txBody>
                    <a:bodyPr/>
                    <a:lstStyle/>
                    <a:p>
                      <a:pPr marL="0" marR="0" lvl="0" indent="0" algn="ctr" rtl="0">
                        <a:lnSpc>
                          <a:spcPct val="100000"/>
                        </a:lnSpc>
                        <a:spcBef>
                          <a:spcPts val="0"/>
                        </a:spcBef>
                        <a:spcAft>
                          <a:spcPts val="0"/>
                        </a:spcAft>
                        <a:buClr>
                          <a:srgbClr val="000000"/>
                        </a:buClr>
                        <a:buSzPts val="1050"/>
                        <a:buFont typeface="Arial"/>
                        <a:buNone/>
                      </a:pPr>
                      <a:r>
                        <a:rPr lang="fr-CA" sz="1050" b="1" u="none" strike="noStrike" cap="none">
                          <a:solidFill>
                            <a:schemeClr val="dk1"/>
                          </a:solidFill>
                        </a:rPr>
                        <a:t>Jamais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E9E9E"/>
                    </a:solidFill>
                  </a:tcPr>
                </a:tc>
                <a:extLst>
                  <a:ext uri="{0D108BD9-81ED-4DB2-BD59-A6C34878D82A}">
                    <a16:rowId xmlns:a16="http://schemas.microsoft.com/office/drawing/2014/main" val="10000"/>
                  </a:ext>
                </a:extLst>
              </a:tr>
              <a:tr h="524875">
                <a:tc>
                  <a:txBody>
                    <a:bodyPr/>
                    <a:lstStyle/>
                    <a:p>
                      <a:pPr marL="0" marR="0" lvl="0" indent="0" algn="l" rtl="0">
                        <a:lnSpc>
                          <a:spcPct val="100000"/>
                        </a:lnSpc>
                        <a:spcBef>
                          <a:spcPts val="0"/>
                        </a:spcBef>
                        <a:spcAft>
                          <a:spcPts val="0"/>
                        </a:spcAft>
                        <a:buClr>
                          <a:srgbClr val="000000"/>
                        </a:buClr>
                        <a:buSzPts val="1100"/>
                        <a:buFont typeface="Arial"/>
                        <a:buNone/>
                      </a:pPr>
                      <a:r>
                        <a:rPr lang="fr-CA" sz="1100" u="none" strike="noStrike" cap="none">
                          <a:solidFill>
                            <a:schemeClr val="dk2"/>
                          </a:solidFill>
                        </a:rPr>
                        <a:t>Examen et rapport sur l’analytique</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lt1"/>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13 %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E3F2E9"/>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13 %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E3F2E9"/>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13 %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E3F2E9"/>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33 %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BDE3C9"/>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20 %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6EDDE"/>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7 %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0F7F4"/>
                    </a:solidFill>
                  </a:tcPr>
                </a:tc>
                <a:extLst>
                  <a:ext uri="{0D108BD9-81ED-4DB2-BD59-A6C34878D82A}">
                    <a16:rowId xmlns:a16="http://schemas.microsoft.com/office/drawing/2014/main" val="10001"/>
                  </a:ext>
                </a:extLst>
              </a:tr>
              <a:tr h="524875">
                <a:tc>
                  <a:txBody>
                    <a:bodyPr/>
                    <a:lstStyle/>
                    <a:p>
                      <a:pPr marL="0" marR="0" lvl="0" indent="0" algn="l" rtl="0">
                        <a:lnSpc>
                          <a:spcPct val="100000"/>
                        </a:lnSpc>
                        <a:spcBef>
                          <a:spcPts val="0"/>
                        </a:spcBef>
                        <a:spcAft>
                          <a:spcPts val="0"/>
                        </a:spcAft>
                        <a:buClr>
                          <a:srgbClr val="000000"/>
                        </a:buClr>
                        <a:buSzPts val="1100"/>
                        <a:buFont typeface="Arial"/>
                        <a:buNone/>
                      </a:pPr>
                      <a:r>
                        <a:rPr lang="fr-CA" sz="1100" u="none" strike="noStrike" cap="none">
                          <a:solidFill>
                            <a:schemeClr val="dk2"/>
                          </a:solidFill>
                        </a:rPr>
                        <a:t>Conduite de tests d’utilisabilité</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lt1"/>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20 %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6EDDE"/>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13 %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E3F2E9"/>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47 %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A3D8B3"/>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20 %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6EDDE"/>
                    </a:solidFill>
                  </a:tcPr>
                </a:tc>
                <a:extLst>
                  <a:ext uri="{0D108BD9-81ED-4DB2-BD59-A6C34878D82A}">
                    <a16:rowId xmlns:a16="http://schemas.microsoft.com/office/drawing/2014/main" val="10002"/>
                  </a:ext>
                </a:extLst>
              </a:tr>
              <a:tr h="496300">
                <a:tc>
                  <a:txBody>
                    <a:bodyPr/>
                    <a:lstStyle/>
                    <a:p>
                      <a:pPr marL="0" marR="0" lvl="0" indent="0" algn="l" rtl="0">
                        <a:lnSpc>
                          <a:spcPct val="100000"/>
                        </a:lnSpc>
                        <a:spcBef>
                          <a:spcPts val="0"/>
                        </a:spcBef>
                        <a:spcAft>
                          <a:spcPts val="0"/>
                        </a:spcAft>
                        <a:buClr>
                          <a:srgbClr val="000000"/>
                        </a:buClr>
                        <a:buSzPts val="1100"/>
                        <a:buFont typeface="Arial"/>
                        <a:buNone/>
                      </a:pPr>
                      <a:r>
                        <a:rPr lang="fr-CA" sz="1100" u="none" strike="noStrike" cap="none">
                          <a:solidFill>
                            <a:schemeClr val="dk2"/>
                          </a:solidFill>
                        </a:rPr>
                        <a:t>Examen des données du sondage sur les tâches principales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lt1"/>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53 %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6D3A7"/>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20 %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6EDDE"/>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27 %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9E8D3"/>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extLst>
                  <a:ext uri="{0D108BD9-81ED-4DB2-BD59-A6C34878D82A}">
                    <a16:rowId xmlns:a16="http://schemas.microsoft.com/office/drawing/2014/main" val="10003"/>
                  </a:ext>
                </a:extLst>
              </a:tr>
              <a:tr h="496300">
                <a:tc>
                  <a:txBody>
                    <a:bodyPr/>
                    <a:lstStyle/>
                    <a:p>
                      <a:pPr marL="0" marR="0" lvl="0" indent="0" algn="l" rtl="0">
                        <a:lnSpc>
                          <a:spcPct val="100000"/>
                        </a:lnSpc>
                        <a:spcBef>
                          <a:spcPts val="0"/>
                        </a:spcBef>
                        <a:spcAft>
                          <a:spcPts val="0"/>
                        </a:spcAft>
                        <a:buClr>
                          <a:srgbClr val="000000"/>
                        </a:buClr>
                        <a:buSzPts val="1100"/>
                        <a:buFont typeface="Arial"/>
                        <a:buNone/>
                      </a:pPr>
                      <a:r>
                        <a:rPr lang="fr-CA" sz="1100" u="none" strike="noStrike" cap="none">
                          <a:solidFill>
                            <a:schemeClr val="dk2"/>
                          </a:solidFill>
                        </a:rPr>
                        <a:t>Examen des données de l’outil de rétroaction</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lt1"/>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7 %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0F7F4"/>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7 %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0F7F4"/>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33 %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BDE3C9"/>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27 %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9E8D3"/>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tc>
                  <a:txBody>
                    <a:bodyPr/>
                    <a:lstStyle/>
                    <a:p>
                      <a:pPr marL="0" marR="0" lvl="0" indent="0" algn="r" rtl="0">
                        <a:lnSpc>
                          <a:spcPct val="115000"/>
                        </a:lnSpc>
                        <a:spcBef>
                          <a:spcPts val="0"/>
                        </a:spcBef>
                        <a:spcAft>
                          <a:spcPts val="0"/>
                        </a:spcAft>
                        <a:buClr>
                          <a:srgbClr val="000000"/>
                        </a:buClr>
                        <a:buSzPts val="1000"/>
                        <a:buFont typeface="Arial"/>
                        <a:buNone/>
                      </a:pPr>
                      <a:r>
                        <a:rPr lang="fr-CA" sz="1000" b="1" u="none" strike="noStrike" cap="none"/>
                        <a:t>27 %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9E8D3"/>
                    </a:solidFill>
                  </a:tcPr>
                </a:tc>
                <a:extLst>
                  <a:ext uri="{0D108BD9-81ED-4DB2-BD59-A6C34878D82A}">
                    <a16:rowId xmlns:a16="http://schemas.microsoft.com/office/drawing/2014/main" val="10004"/>
                  </a:ext>
                </a:extLst>
              </a:tr>
            </a:tbl>
          </a:graphicData>
        </a:graphic>
      </p:graphicFrame>
      <p:sp>
        <p:nvSpPr>
          <p:cNvPr id="165" name="Google Shape;165;p13"/>
          <p:cNvSpPr txBox="1">
            <a:spLocks noGrp="1"/>
          </p:cNvSpPr>
          <p:nvPr>
            <p:ph type="body" idx="1"/>
          </p:nvPr>
        </p:nvSpPr>
        <p:spPr>
          <a:xfrm>
            <a:off x="157600" y="4100640"/>
            <a:ext cx="8785800" cy="1034700"/>
          </a:xfrm>
          <a:prstGeom prst="rect">
            <a:avLst/>
          </a:prstGeom>
          <a:noFill/>
          <a:ln>
            <a:noFill/>
          </a:ln>
        </p:spPr>
        <p:txBody>
          <a:bodyPr spcFirstLastPara="1" wrap="square" lIns="91425" tIns="91425" rIns="91425" bIns="91425" anchor="t" anchorCtr="0">
            <a:noAutofit/>
          </a:bodyPr>
          <a:lstStyle/>
          <a:p>
            <a:pPr marL="457200" lvl="0" indent="-323850" algn="l" rtl="0">
              <a:lnSpc>
                <a:spcPct val="115000"/>
              </a:lnSpc>
              <a:spcBef>
                <a:spcPts val="0"/>
              </a:spcBef>
              <a:spcAft>
                <a:spcPts val="0"/>
              </a:spcAft>
              <a:buSzPts val="1500"/>
              <a:buFont typeface="Open Sans"/>
              <a:buChar char="●"/>
            </a:pPr>
            <a:r>
              <a:rPr lang="fr-CA" sz="1200">
                <a:latin typeface="Open Sans"/>
                <a:ea typeface="Open Sans"/>
                <a:cs typeface="Open Sans"/>
                <a:sym typeface="Open Sans"/>
              </a:rPr>
              <a:t>Les thèmes n’utilisent généralement pas très fréquemment des données pour informer le rendement et l’amélioration continus de leur contenu. </a:t>
            </a:r>
            <a:endParaRPr/>
          </a:p>
          <a:p>
            <a:pPr marL="457200" lvl="0" indent="-323850" algn="l" rtl="0">
              <a:lnSpc>
                <a:spcPct val="115000"/>
              </a:lnSpc>
              <a:spcBef>
                <a:spcPts val="0"/>
              </a:spcBef>
              <a:spcAft>
                <a:spcPts val="0"/>
              </a:spcAft>
              <a:buSzPts val="1500"/>
              <a:buFont typeface="Open Sans"/>
              <a:buChar char="●"/>
            </a:pPr>
            <a:r>
              <a:rPr lang="fr-CA" sz="1200">
                <a:latin typeface="Open Sans"/>
                <a:ea typeface="Open Sans"/>
                <a:cs typeface="Open Sans"/>
                <a:sym typeface="Open Sans"/>
              </a:rPr>
              <a:t>Parmi les sources de données, les données et les analyses du sondage sur les tâches principales sont utilisées plus fréquemment que les autres.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4"/>
          <p:cNvSpPr/>
          <p:nvPr/>
        </p:nvSpPr>
        <p:spPr>
          <a:xfrm>
            <a:off x="-43100" y="-12575"/>
            <a:ext cx="9187200" cy="1322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1" name="Google Shape;171;p14"/>
          <p:cNvSpPr txBox="1">
            <a:spLocks noGrp="1"/>
          </p:cNvSpPr>
          <p:nvPr>
            <p:ph type="title"/>
          </p:nvPr>
        </p:nvSpPr>
        <p:spPr>
          <a:xfrm>
            <a:off x="311700" y="224825"/>
            <a:ext cx="8622300" cy="9576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r-CA" sz="3400" b="1">
                <a:solidFill>
                  <a:schemeClr val="lt1"/>
                </a:solidFill>
                <a:latin typeface="Lato"/>
                <a:ea typeface="Lato"/>
                <a:cs typeface="Lato"/>
                <a:sym typeface="Lato"/>
              </a:rPr>
              <a:t>Mobilisation des partenaires</a:t>
            </a:r>
            <a:endParaRPr/>
          </a:p>
        </p:txBody>
      </p:sp>
      <p:sp>
        <p:nvSpPr>
          <p:cNvPr id="172" name="Google Shape;172;p14"/>
          <p:cNvSpPr/>
          <p:nvPr/>
        </p:nvSpPr>
        <p:spPr>
          <a:xfrm>
            <a:off x="456976" y="898479"/>
            <a:ext cx="940800" cy="84900"/>
          </a:xfrm>
          <a:prstGeom prst="rect">
            <a:avLst/>
          </a:prstGeom>
          <a:solidFill>
            <a:srgbClr val="AF3C4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aphicFrame>
        <p:nvGraphicFramePr>
          <p:cNvPr id="173" name="Google Shape;173;p14"/>
          <p:cNvGraphicFramePr/>
          <p:nvPr/>
        </p:nvGraphicFramePr>
        <p:xfrm>
          <a:off x="-43100" y="1236975"/>
          <a:ext cx="3000000" cy="3000000"/>
        </p:xfrm>
        <a:graphic>
          <a:graphicData uri="http://schemas.openxmlformats.org/drawingml/2006/table">
            <a:tbl>
              <a:tblPr>
                <a:noFill/>
                <a:tableStyleId>{5F1CBD21-0BED-4A7D-8B10-DF55D744571F}</a:tableStyleId>
              </a:tblPr>
              <a:tblGrid>
                <a:gridCol w="2235225">
                  <a:extLst>
                    <a:ext uri="{9D8B030D-6E8A-4147-A177-3AD203B41FA5}">
                      <a16:colId xmlns:a16="http://schemas.microsoft.com/office/drawing/2014/main" val="20000"/>
                    </a:ext>
                  </a:extLst>
                </a:gridCol>
                <a:gridCol w="1058150">
                  <a:extLst>
                    <a:ext uri="{9D8B030D-6E8A-4147-A177-3AD203B41FA5}">
                      <a16:colId xmlns:a16="http://schemas.microsoft.com/office/drawing/2014/main" val="20001"/>
                    </a:ext>
                  </a:extLst>
                </a:gridCol>
                <a:gridCol w="1224075">
                  <a:extLst>
                    <a:ext uri="{9D8B030D-6E8A-4147-A177-3AD203B41FA5}">
                      <a16:colId xmlns:a16="http://schemas.microsoft.com/office/drawing/2014/main" val="20002"/>
                    </a:ext>
                  </a:extLst>
                </a:gridCol>
                <a:gridCol w="1061450">
                  <a:extLst>
                    <a:ext uri="{9D8B030D-6E8A-4147-A177-3AD203B41FA5}">
                      <a16:colId xmlns:a16="http://schemas.microsoft.com/office/drawing/2014/main" val="20003"/>
                    </a:ext>
                  </a:extLst>
                </a:gridCol>
                <a:gridCol w="1061450">
                  <a:extLst>
                    <a:ext uri="{9D8B030D-6E8A-4147-A177-3AD203B41FA5}">
                      <a16:colId xmlns:a16="http://schemas.microsoft.com/office/drawing/2014/main" val="20004"/>
                    </a:ext>
                  </a:extLst>
                </a:gridCol>
                <a:gridCol w="1480700">
                  <a:extLst>
                    <a:ext uri="{9D8B030D-6E8A-4147-A177-3AD203B41FA5}">
                      <a16:colId xmlns:a16="http://schemas.microsoft.com/office/drawing/2014/main" val="20005"/>
                    </a:ext>
                  </a:extLst>
                </a:gridCol>
                <a:gridCol w="1066150">
                  <a:extLst>
                    <a:ext uri="{9D8B030D-6E8A-4147-A177-3AD203B41FA5}">
                      <a16:colId xmlns:a16="http://schemas.microsoft.com/office/drawing/2014/main" val="20006"/>
                    </a:ext>
                  </a:extLst>
                </a:gridCol>
              </a:tblGrid>
              <a:tr h="501550">
                <a:tc>
                  <a:txBody>
                    <a:bodyPr/>
                    <a:lstStyle/>
                    <a:p>
                      <a:pPr marL="0" marR="0" lvl="0" indent="0" algn="l" rtl="0">
                        <a:lnSpc>
                          <a:spcPct val="100000"/>
                        </a:lnSpc>
                        <a:spcBef>
                          <a:spcPts val="0"/>
                        </a:spcBef>
                        <a:spcAft>
                          <a:spcPts val="0"/>
                        </a:spcAft>
                        <a:buClr>
                          <a:srgbClr val="000000"/>
                        </a:buClr>
                        <a:buSzPts val="1100"/>
                        <a:buFont typeface="Arial"/>
                        <a:buNone/>
                      </a:pPr>
                      <a:endParaRPr sz="1100" b="1" u="none" strike="noStrike" cap="none">
                        <a:solidFill>
                          <a:schemeClr val="dk2"/>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E9E9E"/>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fr-CA" sz="1100" b="1" u="none" strike="noStrike" cap="none">
                          <a:solidFill>
                            <a:schemeClr val="dk1"/>
                          </a:solidFill>
                        </a:rPr>
                        <a:t>Au moins une fois/semaine</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E9E9E"/>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fr-CA" sz="1100" b="1" u="none" strike="noStrike" cap="none">
                          <a:solidFill>
                            <a:schemeClr val="dk1"/>
                          </a:solidFill>
                        </a:rPr>
                        <a:t>Au moins une fois/mois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E9E9E"/>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fr-CA" sz="1100" b="1" u="none" strike="noStrike" cap="none">
                          <a:solidFill>
                            <a:schemeClr val="dk1"/>
                          </a:solidFill>
                        </a:rPr>
                        <a:t>Au moins une fois/trimestre</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E9E9E"/>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fr-CA" sz="1100" b="1" u="none" strike="noStrike" cap="none">
                          <a:solidFill>
                            <a:schemeClr val="dk1"/>
                          </a:solidFill>
                        </a:rPr>
                        <a:t>Au moins une fois/an</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E9E9E"/>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fr-CA" sz="1100" b="1" u="none" strike="noStrike" cap="none">
                          <a:solidFill>
                            <a:schemeClr val="dk1"/>
                          </a:solidFill>
                        </a:rPr>
                        <a:t>Moins souvent qu’une fois/an</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E9E9E"/>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fr-CA" sz="1100" b="1" u="none" strike="noStrike" cap="none">
                          <a:solidFill>
                            <a:schemeClr val="dk1"/>
                          </a:solidFill>
                        </a:rPr>
                        <a:t>Jamais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E9E9E"/>
                    </a:solidFill>
                  </a:tcPr>
                </a:tc>
                <a:extLst>
                  <a:ext uri="{0D108BD9-81ED-4DB2-BD59-A6C34878D82A}">
                    <a16:rowId xmlns:a16="http://schemas.microsoft.com/office/drawing/2014/main" val="10000"/>
                  </a:ext>
                </a:extLst>
              </a:tr>
              <a:tr h="668150">
                <a:tc>
                  <a:txBody>
                    <a:bodyPr/>
                    <a:lstStyle/>
                    <a:p>
                      <a:pPr marL="0" marR="0" lvl="0" indent="0" algn="l" rtl="0">
                        <a:lnSpc>
                          <a:spcPct val="100000"/>
                        </a:lnSpc>
                        <a:spcBef>
                          <a:spcPts val="0"/>
                        </a:spcBef>
                        <a:spcAft>
                          <a:spcPts val="0"/>
                        </a:spcAft>
                        <a:buClr>
                          <a:srgbClr val="000000"/>
                        </a:buClr>
                        <a:buSzPts val="1100"/>
                        <a:buFont typeface="Arial"/>
                        <a:buNone/>
                      </a:pPr>
                      <a:r>
                        <a:rPr lang="fr-CA" sz="1100" u="none" strike="noStrike" cap="none">
                          <a:solidFill>
                            <a:schemeClr val="dk2"/>
                          </a:solidFill>
                        </a:rPr>
                        <a:t>Organiser des réunions de groupe avec des partenaires d’autres ministères et organismes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33 %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BDE3C9"/>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40 %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B0DDBD"/>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27 %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9E8D3"/>
                    </a:solidFill>
                  </a:tcPr>
                </a:tc>
                <a:extLst>
                  <a:ext uri="{0D108BD9-81ED-4DB2-BD59-A6C34878D82A}">
                    <a16:rowId xmlns:a16="http://schemas.microsoft.com/office/drawing/2014/main" val="10001"/>
                  </a:ext>
                </a:extLst>
              </a:tr>
              <a:tr h="668150">
                <a:tc>
                  <a:txBody>
                    <a:bodyPr/>
                    <a:lstStyle/>
                    <a:p>
                      <a:pPr marL="0" marR="0" lvl="0" indent="0" algn="l" rtl="0">
                        <a:lnSpc>
                          <a:spcPct val="100000"/>
                        </a:lnSpc>
                        <a:spcBef>
                          <a:spcPts val="0"/>
                        </a:spcBef>
                        <a:spcAft>
                          <a:spcPts val="0"/>
                        </a:spcAft>
                        <a:buClr>
                          <a:srgbClr val="000000"/>
                        </a:buClr>
                        <a:buSzPts val="1100"/>
                        <a:buFont typeface="Arial"/>
                        <a:buNone/>
                      </a:pPr>
                      <a:r>
                        <a:rPr lang="fr-CA" sz="1100" u="none" strike="noStrike" cap="none">
                          <a:solidFill>
                            <a:schemeClr val="dk2"/>
                          </a:solidFill>
                        </a:rPr>
                        <a:t>Envoyer des communications aux partenaires sur les mises à jour et les priorités des thèmes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20 %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6EDDE"/>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53 %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6D3A7"/>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27 %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9E8D3"/>
                    </a:solidFill>
                  </a:tcPr>
                </a:tc>
                <a:extLst>
                  <a:ext uri="{0D108BD9-81ED-4DB2-BD59-A6C34878D82A}">
                    <a16:rowId xmlns:a16="http://schemas.microsoft.com/office/drawing/2014/main" val="10002"/>
                  </a:ext>
                </a:extLst>
              </a:tr>
              <a:tr h="631775">
                <a:tc>
                  <a:txBody>
                    <a:bodyPr/>
                    <a:lstStyle/>
                    <a:p>
                      <a:pPr marL="0" marR="0" lvl="0" indent="0" algn="l" rtl="0">
                        <a:lnSpc>
                          <a:spcPct val="100000"/>
                        </a:lnSpc>
                        <a:spcBef>
                          <a:spcPts val="0"/>
                        </a:spcBef>
                        <a:spcAft>
                          <a:spcPts val="0"/>
                        </a:spcAft>
                        <a:buClr>
                          <a:srgbClr val="000000"/>
                        </a:buClr>
                        <a:buSzPts val="1100"/>
                        <a:buFont typeface="Arial"/>
                        <a:buNone/>
                      </a:pPr>
                      <a:r>
                        <a:rPr lang="fr-CA" sz="1100" u="none" strike="noStrike" cap="none">
                          <a:solidFill>
                            <a:schemeClr val="dk2"/>
                          </a:solidFill>
                        </a:rPr>
                        <a:t>Contacter de manière proactive les partenaires au sujet du contenu qui doit être mis à jour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13 %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E3F2E9"/>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13 %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E3F2E9"/>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27 %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9E8D3"/>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27 %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9E8D3"/>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13 %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E3F2E9"/>
                    </a:solidFill>
                  </a:tcPr>
                </a:tc>
                <a:extLst>
                  <a:ext uri="{0D108BD9-81ED-4DB2-BD59-A6C34878D82A}">
                    <a16:rowId xmlns:a16="http://schemas.microsoft.com/office/drawing/2014/main" val="10003"/>
                  </a:ext>
                </a:extLst>
              </a:tr>
            </a:tbl>
          </a:graphicData>
        </a:graphic>
      </p:graphicFrame>
      <p:sp>
        <p:nvSpPr>
          <p:cNvPr id="174" name="Google Shape;174;p14"/>
          <p:cNvSpPr txBox="1">
            <a:spLocks noGrp="1"/>
          </p:cNvSpPr>
          <p:nvPr>
            <p:ph type="body" idx="1"/>
          </p:nvPr>
        </p:nvSpPr>
        <p:spPr>
          <a:xfrm>
            <a:off x="157600" y="4245021"/>
            <a:ext cx="8785800" cy="1072034"/>
          </a:xfrm>
          <a:prstGeom prst="rect">
            <a:avLst/>
          </a:prstGeom>
          <a:noFill/>
          <a:ln>
            <a:noFill/>
          </a:ln>
        </p:spPr>
        <p:txBody>
          <a:bodyPr spcFirstLastPara="1" wrap="square" lIns="91425" tIns="91425" rIns="91425" bIns="91425" anchor="t" anchorCtr="0">
            <a:noAutofit/>
          </a:bodyPr>
          <a:lstStyle/>
          <a:p>
            <a:pPr marL="457200" lvl="0" indent="-323215" algn="l" rtl="0">
              <a:lnSpc>
                <a:spcPct val="100000"/>
              </a:lnSpc>
              <a:spcBef>
                <a:spcPts val="0"/>
              </a:spcBef>
              <a:spcAft>
                <a:spcPts val="0"/>
              </a:spcAft>
              <a:buSzPts val="1490"/>
              <a:buFont typeface="Open Sans"/>
              <a:buChar char="●"/>
            </a:pPr>
            <a:r>
              <a:rPr lang="fr-CA" sz="1200">
                <a:latin typeface="Open Sans"/>
                <a:ea typeface="Open Sans"/>
                <a:cs typeface="Open Sans"/>
                <a:sym typeface="Open Sans"/>
              </a:rPr>
              <a:t>Dans l’ensemble, la mobilisation des partenaires est une activité peu fréquente pour les thèmes, y compris ceux qui gèrent des thèmes avec un grand nombre de partenaires.</a:t>
            </a:r>
            <a:endParaRPr/>
          </a:p>
          <a:p>
            <a:pPr marL="457200" lvl="0" indent="-323215" algn="l" rtl="0">
              <a:lnSpc>
                <a:spcPct val="100000"/>
              </a:lnSpc>
              <a:spcBef>
                <a:spcPts val="0"/>
              </a:spcBef>
              <a:spcAft>
                <a:spcPts val="0"/>
              </a:spcAft>
              <a:buSzPts val="1490"/>
              <a:buFont typeface="Open Sans"/>
              <a:buChar char="●"/>
            </a:pPr>
            <a:r>
              <a:rPr lang="fr-CA" sz="1200">
                <a:latin typeface="Open Sans"/>
                <a:ea typeface="Open Sans"/>
                <a:cs typeface="Open Sans"/>
                <a:sym typeface="Open Sans"/>
              </a:rPr>
              <a:t>Un responsable thématique mentionne qu’ils assistent à des réunions de groupe avec des partenaires d’autres ministères et organismes au moins une fois par semaine.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5"/>
          <p:cNvSpPr/>
          <p:nvPr/>
        </p:nvSpPr>
        <p:spPr>
          <a:xfrm>
            <a:off x="-43100" y="-12575"/>
            <a:ext cx="9187200" cy="1322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0" name="Google Shape;180;p15"/>
          <p:cNvSpPr txBox="1">
            <a:spLocks noGrp="1"/>
          </p:cNvSpPr>
          <p:nvPr>
            <p:ph type="title"/>
          </p:nvPr>
        </p:nvSpPr>
        <p:spPr>
          <a:xfrm>
            <a:off x="311700" y="224825"/>
            <a:ext cx="8622300" cy="9576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r-CA" sz="3400" b="1">
                <a:solidFill>
                  <a:schemeClr val="lt1"/>
                </a:solidFill>
                <a:latin typeface="Lato"/>
                <a:ea typeface="Lato"/>
                <a:cs typeface="Lato"/>
                <a:sym typeface="Lato"/>
              </a:rPr>
              <a:t>Contenu et architecture de l'information</a:t>
            </a:r>
            <a:endParaRPr/>
          </a:p>
        </p:txBody>
      </p:sp>
      <p:sp>
        <p:nvSpPr>
          <p:cNvPr id="181" name="Google Shape;181;p15"/>
          <p:cNvSpPr/>
          <p:nvPr/>
        </p:nvSpPr>
        <p:spPr>
          <a:xfrm>
            <a:off x="456976" y="898479"/>
            <a:ext cx="940800" cy="84900"/>
          </a:xfrm>
          <a:prstGeom prst="rect">
            <a:avLst/>
          </a:prstGeom>
          <a:solidFill>
            <a:srgbClr val="AF3C4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aphicFrame>
        <p:nvGraphicFramePr>
          <p:cNvPr id="182" name="Google Shape;182;p15"/>
          <p:cNvGraphicFramePr/>
          <p:nvPr/>
        </p:nvGraphicFramePr>
        <p:xfrm>
          <a:off x="-43100" y="1236975"/>
          <a:ext cx="3000000" cy="3000000"/>
        </p:xfrm>
        <a:graphic>
          <a:graphicData uri="http://schemas.openxmlformats.org/drawingml/2006/table">
            <a:tbl>
              <a:tblPr>
                <a:noFill/>
                <a:tableStyleId>{5F1CBD21-0BED-4A7D-8B10-DF55D744571F}</a:tableStyleId>
              </a:tblPr>
              <a:tblGrid>
                <a:gridCol w="3346000">
                  <a:extLst>
                    <a:ext uri="{9D8B030D-6E8A-4147-A177-3AD203B41FA5}">
                      <a16:colId xmlns:a16="http://schemas.microsoft.com/office/drawing/2014/main" val="20000"/>
                    </a:ext>
                  </a:extLst>
                </a:gridCol>
                <a:gridCol w="813050">
                  <a:extLst>
                    <a:ext uri="{9D8B030D-6E8A-4147-A177-3AD203B41FA5}">
                      <a16:colId xmlns:a16="http://schemas.microsoft.com/office/drawing/2014/main" val="20001"/>
                    </a:ext>
                  </a:extLst>
                </a:gridCol>
                <a:gridCol w="943550">
                  <a:extLst>
                    <a:ext uri="{9D8B030D-6E8A-4147-A177-3AD203B41FA5}">
                      <a16:colId xmlns:a16="http://schemas.microsoft.com/office/drawing/2014/main" val="20002"/>
                    </a:ext>
                  </a:extLst>
                </a:gridCol>
                <a:gridCol w="880850">
                  <a:extLst>
                    <a:ext uri="{9D8B030D-6E8A-4147-A177-3AD203B41FA5}">
                      <a16:colId xmlns:a16="http://schemas.microsoft.com/office/drawing/2014/main" val="20003"/>
                    </a:ext>
                  </a:extLst>
                </a:gridCol>
                <a:gridCol w="851950">
                  <a:extLst>
                    <a:ext uri="{9D8B030D-6E8A-4147-A177-3AD203B41FA5}">
                      <a16:colId xmlns:a16="http://schemas.microsoft.com/office/drawing/2014/main" val="20004"/>
                    </a:ext>
                  </a:extLst>
                </a:gridCol>
                <a:gridCol w="1285650">
                  <a:extLst>
                    <a:ext uri="{9D8B030D-6E8A-4147-A177-3AD203B41FA5}">
                      <a16:colId xmlns:a16="http://schemas.microsoft.com/office/drawing/2014/main" val="20005"/>
                    </a:ext>
                  </a:extLst>
                </a:gridCol>
                <a:gridCol w="1066150">
                  <a:extLst>
                    <a:ext uri="{9D8B030D-6E8A-4147-A177-3AD203B41FA5}">
                      <a16:colId xmlns:a16="http://schemas.microsoft.com/office/drawing/2014/main" val="20006"/>
                    </a:ext>
                  </a:extLst>
                </a:gridCol>
              </a:tblGrid>
              <a:tr h="559250">
                <a:tc>
                  <a:txBody>
                    <a:bodyPr/>
                    <a:lstStyle/>
                    <a:p>
                      <a:pPr marL="0" marR="0" lvl="0" indent="0" algn="l" rtl="0">
                        <a:lnSpc>
                          <a:spcPct val="100000"/>
                        </a:lnSpc>
                        <a:spcBef>
                          <a:spcPts val="0"/>
                        </a:spcBef>
                        <a:spcAft>
                          <a:spcPts val="0"/>
                        </a:spcAft>
                        <a:buClr>
                          <a:srgbClr val="000000"/>
                        </a:buClr>
                        <a:buSzPts val="800"/>
                        <a:buFont typeface="Arial"/>
                        <a:buNone/>
                      </a:pPr>
                      <a:endParaRPr sz="800" b="1" u="none" strike="noStrike" cap="none"/>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E9E9E"/>
                    </a:solidFill>
                  </a:tcPr>
                </a:tc>
                <a:tc>
                  <a:txBody>
                    <a:bodyPr/>
                    <a:lstStyle/>
                    <a:p>
                      <a:pPr marL="0" marR="0" lvl="0" indent="0" algn="ctr" rtl="0">
                        <a:lnSpc>
                          <a:spcPct val="100000"/>
                        </a:lnSpc>
                        <a:spcBef>
                          <a:spcPts val="0"/>
                        </a:spcBef>
                        <a:spcAft>
                          <a:spcPts val="0"/>
                        </a:spcAft>
                        <a:buClr>
                          <a:srgbClr val="000000"/>
                        </a:buClr>
                        <a:buSzPts val="800"/>
                        <a:buFont typeface="Arial"/>
                        <a:buNone/>
                      </a:pPr>
                      <a:r>
                        <a:rPr lang="fr-CA" sz="800" b="1" u="none" strike="noStrike" cap="none"/>
                        <a:t>Au moins une fois/semaine</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E9E9E"/>
                    </a:solidFill>
                  </a:tcPr>
                </a:tc>
                <a:tc>
                  <a:txBody>
                    <a:bodyPr/>
                    <a:lstStyle/>
                    <a:p>
                      <a:pPr marL="0" marR="0" lvl="0" indent="0" algn="ctr" rtl="0">
                        <a:lnSpc>
                          <a:spcPct val="100000"/>
                        </a:lnSpc>
                        <a:spcBef>
                          <a:spcPts val="0"/>
                        </a:spcBef>
                        <a:spcAft>
                          <a:spcPts val="0"/>
                        </a:spcAft>
                        <a:buClr>
                          <a:srgbClr val="000000"/>
                        </a:buClr>
                        <a:buSzPts val="800"/>
                        <a:buFont typeface="Arial"/>
                        <a:buNone/>
                      </a:pPr>
                      <a:r>
                        <a:rPr lang="fr-CA" sz="800" b="1" u="none" strike="noStrike" cap="none"/>
                        <a:t>Au moins une fois/mois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E9E9E"/>
                    </a:solidFill>
                  </a:tcPr>
                </a:tc>
                <a:tc>
                  <a:txBody>
                    <a:bodyPr/>
                    <a:lstStyle/>
                    <a:p>
                      <a:pPr marL="0" marR="0" lvl="0" indent="0" algn="ctr" rtl="0">
                        <a:lnSpc>
                          <a:spcPct val="100000"/>
                        </a:lnSpc>
                        <a:spcBef>
                          <a:spcPts val="0"/>
                        </a:spcBef>
                        <a:spcAft>
                          <a:spcPts val="0"/>
                        </a:spcAft>
                        <a:buClr>
                          <a:srgbClr val="000000"/>
                        </a:buClr>
                        <a:buSzPts val="800"/>
                        <a:buFont typeface="Arial"/>
                        <a:buNone/>
                      </a:pPr>
                      <a:r>
                        <a:rPr lang="fr-CA" sz="800" b="1" u="none" strike="noStrike" cap="none">
                          <a:solidFill>
                            <a:schemeClr val="dk1"/>
                          </a:solidFill>
                        </a:rPr>
                        <a:t>Au moins une fois/trimestre</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E9E9E"/>
                    </a:solidFill>
                  </a:tcPr>
                </a:tc>
                <a:tc>
                  <a:txBody>
                    <a:bodyPr/>
                    <a:lstStyle/>
                    <a:p>
                      <a:pPr marL="0" marR="0" lvl="0" indent="0" algn="ctr" rtl="0">
                        <a:lnSpc>
                          <a:spcPct val="100000"/>
                        </a:lnSpc>
                        <a:spcBef>
                          <a:spcPts val="0"/>
                        </a:spcBef>
                        <a:spcAft>
                          <a:spcPts val="0"/>
                        </a:spcAft>
                        <a:buClr>
                          <a:srgbClr val="000000"/>
                        </a:buClr>
                        <a:buSzPts val="800"/>
                        <a:buFont typeface="Arial"/>
                        <a:buNone/>
                      </a:pPr>
                      <a:r>
                        <a:rPr lang="fr-CA" sz="800" b="1" u="none" strike="noStrike" cap="none"/>
                        <a:t>Au moins une fois/an</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E9E9E"/>
                    </a:solidFill>
                  </a:tcPr>
                </a:tc>
                <a:tc>
                  <a:txBody>
                    <a:bodyPr/>
                    <a:lstStyle/>
                    <a:p>
                      <a:pPr marL="0" marR="0" lvl="0" indent="0" algn="ctr" rtl="0">
                        <a:lnSpc>
                          <a:spcPct val="100000"/>
                        </a:lnSpc>
                        <a:spcBef>
                          <a:spcPts val="0"/>
                        </a:spcBef>
                        <a:spcAft>
                          <a:spcPts val="0"/>
                        </a:spcAft>
                        <a:buClr>
                          <a:srgbClr val="000000"/>
                        </a:buClr>
                        <a:buSzPts val="800"/>
                        <a:buFont typeface="Arial"/>
                        <a:buNone/>
                      </a:pPr>
                      <a:r>
                        <a:rPr lang="fr-CA" sz="800" b="1" u="none" strike="noStrike" cap="none"/>
                        <a:t>Moins souvent qu’une fois/an</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E9E9E"/>
                    </a:solidFill>
                  </a:tcPr>
                </a:tc>
                <a:tc>
                  <a:txBody>
                    <a:bodyPr/>
                    <a:lstStyle/>
                    <a:p>
                      <a:pPr marL="0" marR="0" lvl="0" indent="0" algn="ctr" rtl="0">
                        <a:lnSpc>
                          <a:spcPct val="100000"/>
                        </a:lnSpc>
                        <a:spcBef>
                          <a:spcPts val="0"/>
                        </a:spcBef>
                        <a:spcAft>
                          <a:spcPts val="0"/>
                        </a:spcAft>
                        <a:buClr>
                          <a:srgbClr val="000000"/>
                        </a:buClr>
                        <a:buSzPts val="800"/>
                        <a:buFont typeface="Arial"/>
                        <a:buNone/>
                      </a:pPr>
                      <a:r>
                        <a:rPr lang="fr-CA" sz="800" b="1" u="none" strike="noStrike" cap="none"/>
                        <a:t>Jamais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E9E9E"/>
                    </a:solidFill>
                  </a:tcPr>
                </a:tc>
                <a:extLst>
                  <a:ext uri="{0D108BD9-81ED-4DB2-BD59-A6C34878D82A}">
                    <a16:rowId xmlns:a16="http://schemas.microsoft.com/office/drawing/2014/main" val="10000"/>
                  </a:ext>
                </a:extLst>
              </a:tr>
              <a:tr h="303375">
                <a:tc>
                  <a:txBody>
                    <a:bodyPr/>
                    <a:lstStyle/>
                    <a:p>
                      <a:pPr marL="0" marR="0" lvl="0" indent="0" algn="l" rtl="0">
                        <a:lnSpc>
                          <a:spcPct val="100000"/>
                        </a:lnSpc>
                        <a:spcBef>
                          <a:spcPts val="0"/>
                        </a:spcBef>
                        <a:spcAft>
                          <a:spcPts val="0"/>
                        </a:spcAft>
                        <a:buClr>
                          <a:srgbClr val="000000"/>
                        </a:buClr>
                        <a:buSzPts val="800"/>
                        <a:buFont typeface="Arial"/>
                        <a:buNone/>
                      </a:pPr>
                      <a:r>
                        <a:rPr lang="fr-CA" sz="800" u="none" strike="noStrike" cap="none">
                          <a:solidFill>
                            <a:schemeClr val="dk2"/>
                          </a:solidFill>
                        </a:rPr>
                        <a:t>Apporter des modifications au contenu et à l’architecture de l'information en fonction des recherches et des données sur les utilisateurs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13 %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E3F2E9"/>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20 %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6EDDE"/>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60 %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8ACE9D"/>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7 %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0F7F4"/>
                    </a:solidFill>
                  </a:tcPr>
                </a:tc>
                <a:extLst>
                  <a:ext uri="{0D108BD9-81ED-4DB2-BD59-A6C34878D82A}">
                    <a16:rowId xmlns:a16="http://schemas.microsoft.com/office/drawing/2014/main" val="10001"/>
                  </a:ext>
                </a:extLst>
              </a:tr>
              <a:tr h="303375">
                <a:tc>
                  <a:txBody>
                    <a:bodyPr/>
                    <a:lstStyle/>
                    <a:p>
                      <a:pPr marL="0" marR="0" lvl="0" indent="0" algn="l" rtl="0">
                        <a:lnSpc>
                          <a:spcPct val="100000"/>
                        </a:lnSpc>
                        <a:spcBef>
                          <a:spcPts val="0"/>
                        </a:spcBef>
                        <a:spcAft>
                          <a:spcPts val="0"/>
                        </a:spcAft>
                        <a:buClr>
                          <a:srgbClr val="000000"/>
                        </a:buClr>
                        <a:buSzPts val="800"/>
                        <a:buFont typeface="Arial"/>
                        <a:buNone/>
                      </a:pPr>
                      <a:r>
                        <a:rPr lang="fr-CA" sz="800" u="none" strike="noStrike" cap="none">
                          <a:solidFill>
                            <a:schemeClr val="dk2"/>
                          </a:solidFill>
                        </a:rPr>
                        <a:t>Apporter des modifications au contenu et à l’architecture de l'information en fonction des demandes ministérielles et des partenaires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40 %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B0DDBD"/>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47 %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A3D8B3"/>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7 %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0F7F4"/>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7 %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0F7F4"/>
                    </a:solidFill>
                  </a:tcPr>
                </a:tc>
                <a:extLst>
                  <a:ext uri="{0D108BD9-81ED-4DB2-BD59-A6C34878D82A}">
                    <a16:rowId xmlns:a16="http://schemas.microsoft.com/office/drawing/2014/main" val="10002"/>
                  </a:ext>
                </a:extLst>
              </a:tr>
              <a:tr h="483350">
                <a:tc>
                  <a:txBody>
                    <a:bodyPr/>
                    <a:lstStyle/>
                    <a:p>
                      <a:pPr marL="0" marR="0" lvl="0" indent="0" algn="l" rtl="0">
                        <a:lnSpc>
                          <a:spcPct val="100000"/>
                        </a:lnSpc>
                        <a:spcBef>
                          <a:spcPts val="0"/>
                        </a:spcBef>
                        <a:spcAft>
                          <a:spcPts val="0"/>
                        </a:spcAft>
                        <a:buClr>
                          <a:srgbClr val="000000"/>
                        </a:buClr>
                        <a:buSzPts val="800"/>
                        <a:buFont typeface="Arial"/>
                        <a:buNone/>
                      </a:pPr>
                      <a:r>
                        <a:rPr lang="fr-CA" sz="800" u="none" strike="noStrike" cap="none">
                          <a:solidFill>
                            <a:schemeClr val="dk2"/>
                          </a:solidFill>
                        </a:rPr>
                        <a:t>Diriger l’optimisation du contenu pour les tâches principales (plaider pour des améliorations, collaborer avec les propriétaires de contenu, créer éventuellement un prototype et mettre à l’essai les solutions)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13 %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E3F2E9"/>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7 %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0F7F4"/>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20 %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6EDDE"/>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7 %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0F7F4"/>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40 %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B0DDBD"/>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13 %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E3F2E9"/>
                    </a:solidFill>
                  </a:tcPr>
                </a:tc>
                <a:extLst>
                  <a:ext uri="{0D108BD9-81ED-4DB2-BD59-A6C34878D82A}">
                    <a16:rowId xmlns:a16="http://schemas.microsoft.com/office/drawing/2014/main" val="10003"/>
                  </a:ext>
                </a:extLst>
              </a:tr>
              <a:tr h="396200">
                <a:tc>
                  <a:txBody>
                    <a:bodyPr/>
                    <a:lstStyle/>
                    <a:p>
                      <a:pPr marL="0" marR="0" lvl="0" indent="0" algn="l" rtl="0">
                        <a:lnSpc>
                          <a:spcPct val="100000"/>
                        </a:lnSpc>
                        <a:spcBef>
                          <a:spcPts val="0"/>
                        </a:spcBef>
                        <a:spcAft>
                          <a:spcPts val="0"/>
                        </a:spcAft>
                        <a:buClr>
                          <a:srgbClr val="000000"/>
                        </a:buClr>
                        <a:buSzPts val="800"/>
                        <a:buFont typeface="Arial"/>
                        <a:buNone/>
                      </a:pPr>
                      <a:r>
                        <a:rPr lang="fr-CA" sz="800" u="none" strike="noStrike" cap="none">
                          <a:solidFill>
                            <a:schemeClr val="dk2"/>
                          </a:solidFill>
                        </a:rPr>
                        <a:t>Corriger les liens brisés et les redirections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13 %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E3F2E9"/>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40 %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B0DDBD"/>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40 %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B0DDBD"/>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7 %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0F7F4"/>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extLst>
                  <a:ext uri="{0D108BD9-81ED-4DB2-BD59-A6C34878D82A}">
                    <a16:rowId xmlns:a16="http://schemas.microsoft.com/office/drawing/2014/main" val="10004"/>
                  </a:ext>
                </a:extLst>
              </a:tr>
              <a:tr h="396200">
                <a:tc>
                  <a:txBody>
                    <a:bodyPr/>
                    <a:lstStyle/>
                    <a:p>
                      <a:pPr marL="0" marR="0" lvl="0" indent="0" algn="l" rtl="0">
                        <a:lnSpc>
                          <a:spcPct val="100000"/>
                        </a:lnSpc>
                        <a:spcBef>
                          <a:spcPts val="0"/>
                        </a:spcBef>
                        <a:spcAft>
                          <a:spcPts val="0"/>
                        </a:spcAft>
                        <a:buClr>
                          <a:srgbClr val="000000"/>
                        </a:buClr>
                        <a:buSzPts val="800"/>
                        <a:buFont typeface="Arial"/>
                        <a:buNone/>
                      </a:pPr>
                      <a:r>
                        <a:rPr lang="fr-CA" sz="800" u="none" strike="noStrike" cap="none">
                          <a:solidFill>
                            <a:schemeClr val="dk2"/>
                          </a:solidFill>
                        </a:rPr>
                        <a:t>Mettre à jour les liens les plus demandés sur les pages thématiques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13 %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E3F2E9"/>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80 %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63BE7B"/>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7 %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0F7F4"/>
                    </a:solidFill>
                  </a:tcPr>
                </a:tc>
                <a:extLst>
                  <a:ext uri="{0D108BD9-81ED-4DB2-BD59-A6C34878D82A}">
                    <a16:rowId xmlns:a16="http://schemas.microsoft.com/office/drawing/2014/main" val="10005"/>
                  </a:ext>
                </a:extLst>
              </a:tr>
              <a:tr h="396200">
                <a:tc>
                  <a:txBody>
                    <a:bodyPr/>
                    <a:lstStyle/>
                    <a:p>
                      <a:pPr marL="0" marR="0" lvl="0" indent="0" algn="l" rtl="0">
                        <a:lnSpc>
                          <a:spcPct val="100000"/>
                        </a:lnSpc>
                        <a:spcBef>
                          <a:spcPts val="0"/>
                        </a:spcBef>
                        <a:spcAft>
                          <a:spcPts val="0"/>
                        </a:spcAft>
                        <a:buClr>
                          <a:srgbClr val="000000"/>
                        </a:buClr>
                        <a:buSzPts val="800"/>
                        <a:buFont typeface="Arial"/>
                        <a:buNone/>
                      </a:pPr>
                      <a:r>
                        <a:rPr lang="fr-CA" sz="800" u="none" strike="noStrike" cap="none">
                          <a:solidFill>
                            <a:schemeClr val="dk2"/>
                          </a:solidFill>
                        </a:rPr>
                        <a:t>Mettre à jour les fonctionnalités sur les pages thématiques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20 %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6EDDE"/>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40 %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B0DDBD"/>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27 %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9E8D3"/>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13 %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E3F2E9"/>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extLst>
                  <a:ext uri="{0D108BD9-81ED-4DB2-BD59-A6C34878D82A}">
                    <a16:rowId xmlns:a16="http://schemas.microsoft.com/office/drawing/2014/main" val="10006"/>
                  </a:ext>
                </a:extLst>
              </a:tr>
              <a:tr h="303375">
                <a:tc>
                  <a:txBody>
                    <a:bodyPr/>
                    <a:lstStyle/>
                    <a:p>
                      <a:pPr marL="0" marR="0" lvl="0" indent="0" algn="l" rtl="0">
                        <a:lnSpc>
                          <a:spcPct val="100000"/>
                        </a:lnSpc>
                        <a:spcBef>
                          <a:spcPts val="0"/>
                        </a:spcBef>
                        <a:spcAft>
                          <a:spcPts val="0"/>
                        </a:spcAft>
                        <a:buClr>
                          <a:srgbClr val="000000"/>
                        </a:buClr>
                        <a:buSzPts val="800"/>
                        <a:buFont typeface="Arial"/>
                        <a:buNone/>
                      </a:pPr>
                      <a:r>
                        <a:rPr lang="fr-CA" sz="800" u="none" strike="noStrike" cap="none">
                          <a:solidFill>
                            <a:schemeClr val="dk2"/>
                          </a:solidFill>
                        </a:rPr>
                        <a:t>Vérifier le contenu RPS (redondant, périmé et superflu) et prendre des mesures pour le supprimer</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7 %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0F7F4"/>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0 %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CFCFF"/>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53 %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6D3A7"/>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33 %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BDE3C9"/>
                    </a:solidFill>
                  </a:tcPr>
                </a:tc>
                <a:tc>
                  <a:txBody>
                    <a:bodyPr/>
                    <a:lstStyle/>
                    <a:p>
                      <a:pPr marL="0" marR="0" lvl="0" indent="0" algn="r" rtl="0">
                        <a:lnSpc>
                          <a:spcPct val="115000"/>
                        </a:lnSpc>
                        <a:spcBef>
                          <a:spcPts val="0"/>
                        </a:spcBef>
                        <a:spcAft>
                          <a:spcPts val="0"/>
                        </a:spcAft>
                        <a:buClr>
                          <a:srgbClr val="000000"/>
                        </a:buClr>
                        <a:buSzPts val="1050"/>
                        <a:buFont typeface="Arial"/>
                        <a:buNone/>
                      </a:pPr>
                      <a:r>
                        <a:rPr lang="fr-CA" sz="1050" b="1" u="none" strike="noStrike" cap="none"/>
                        <a:t>7 %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0F7F4"/>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16"/>
          <p:cNvSpPr/>
          <p:nvPr/>
        </p:nvSpPr>
        <p:spPr>
          <a:xfrm>
            <a:off x="-43100" y="-12575"/>
            <a:ext cx="9187200" cy="1322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8" name="Google Shape;188;p16"/>
          <p:cNvSpPr txBox="1">
            <a:spLocks noGrp="1"/>
          </p:cNvSpPr>
          <p:nvPr>
            <p:ph type="title"/>
          </p:nvPr>
        </p:nvSpPr>
        <p:spPr>
          <a:xfrm>
            <a:off x="311700" y="224825"/>
            <a:ext cx="8622300" cy="957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fr-CA" b="1">
                <a:solidFill>
                  <a:schemeClr val="lt1"/>
                </a:solidFill>
                <a:latin typeface="Lato"/>
                <a:ea typeface="Lato"/>
                <a:cs typeface="Lato"/>
                <a:sym typeface="Lato"/>
              </a:rPr>
              <a:t>Utilisation du système de conception de Canada.ca</a:t>
            </a:r>
            <a:endParaRPr/>
          </a:p>
        </p:txBody>
      </p:sp>
      <p:sp>
        <p:nvSpPr>
          <p:cNvPr id="189" name="Google Shape;189;p16"/>
          <p:cNvSpPr/>
          <p:nvPr/>
        </p:nvSpPr>
        <p:spPr>
          <a:xfrm>
            <a:off x="456976" y="898479"/>
            <a:ext cx="940800" cy="84900"/>
          </a:xfrm>
          <a:prstGeom prst="rect">
            <a:avLst/>
          </a:prstGeom>
          <a:solidFill>
            <a:srgbClr val="AF3C4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0" name="Google Shape;190;p16"/>
          <p:cNvSpPr txBox="1">
            <a:spLocks noGrp="1"/>
          </p:cNvSpPr>
          <p:nvPr>
            <p:ph type="body" idx="1"/>
          </p:nvPr>
        </p:nvSpPr>
        <p:spPr>
          <a:xfrm>
            <a:off x="314863" y="1411150"/>
            <a:ext cx="8583600" cy="3252000"/>
          </a:xfrm>
          <a:prstGeom prst="rect">
            <a:avLst/>
          </a:prstGeom>
          <a:noFill/>
          <a:ln>
            <a:noFill/>
          </a:ln>
        </p:spPr>
        <p:txBody>
          <a:bodyPr spcFirstLastPara="1" wrap="square" lIns="91425" tIns="91425" rIns="91425" bIns="91425" anchor="t" anchorCtr="0">
            <a:normAutofit fontScale="70000" lnSpcReduction="20000"/>
          </a:bodyPr>
          <a:lstStyle/>
          <a:p>
            <a:pPr marL="457200" lvl="0" indent="-331946" algn="l" rtl="0">
              <a:lnSpc>
                <a:spcPct val="115000"/>
              </a:lnSpc>
              <a:spcBef>
                <a:spcPts val="0"/>
              </a:spcBef>
              <a:spcAft>
                <a:spcPts val="0"/>
              </a:spcAft>
              <a:buSzPct val="100000"/>
              <a:buFont typeface="Open Sans"/>
              <a:buChar char="●"/>
            </a:pPr>
            <a:r>
              <a:rPr lang="fr-CA" sz="2100">
                <a:latin typeface="Open Sans"/>
                <a:ea typeface="Open Sans"/>
                <a:cs typeface="Open Sans"/>
                <a:sym typeface="Open Sans"/>
              </a:rPr>
              <a:t>On a demandé aux responsables thématiques s’ils avaient mis à jour le modèle de page thématique le plus récent (bêta).</a:t>
            </a:r>
            <a:endParaRPr/>
          </a:p>
          <a:p>
            <a:pPr marL="914400" lvl="1" indent="-331946" algn="l" rtl="0">
              <a:lnSpc>
                <a:spcPct val="115000"/>
              </a:lnSpc>
              <a:spcBef>
                <a:spcPts val="0"/>
              </a:spcBef>
              <a:spcAft>
                <a:spcPts val="0"/>
              </a:spcAft>
              <a:buSzPct val="100000"/>
              <a:buFont typeface="Open Sans"/>
              <a:buChar char="○"/>
            </a:pPr>
            <a:r>
              <a:rPr lang="fr-CA" sz="2100">
                <a:latin typeface="Open Sans"/>
                <a:ea typeface="Open Sans"/>
                <a:cs typeface="Open Sans"/>
                <a:sym typeface="Open Sans"/>
              </a:rPr>
              <a:t>Un thème a été entièrement mis à jour.</a:t>
            </a:r>
            <a:endParaRPr/>
          </a:p>
          <a:p>
            <a:pPr marL="914400" lvl="1" indent="-331946" algn="l" rtl="0">
              <a:lnSpc>
                <a:spcPct val="115000"/>
              </a:lnSpc>
              <a:spcBef>
                <a:spcPts val="0"/>
              </a:spcBef>
              <a:spcAft>
                <a:spcPts val="0"/>
              </a:spcAft>
              <a:buSzPct val="100000"/>
              <a:buFont typeface="Open Sans"/>
              <a:buChar char="○"/>
            </a:pPr>
            <a:r>
              <a:rPr lang="fr-CA" sz="2100">
                <a:latin typeface="Open Sans"/>
                <a:ea typeface="Open Sans"/>
                <a:cs typeface="Open Sans"/>
                <a:sym typeface="Open Sans"/>
              </a:rPr>
              <a:t>La plupart des thèmes (11 sur 14) ont été partiellement mis à jour. </a:t>
            </a:r>
            <a:endParaRPr/>
          </a:p>
          <a:p>
            <a:pPr marL="914400" lvl="1" indent="-331946" algn="l" rtl="0">
              <a:lnSpc>
                <a:spcPct val="115000"/>
              </a:lnSpc>
              <a:spcBef>
                <a:spcPts val="0"/>
              </a:spcBef>
              <a:spcAft>
                <a:spcPts val="0"/>
              </a:spcAft>
              <a:buSzPct val="100000"/>
              <a:buFont typeface="Open Sans"/>
              <a:buChar char="○"/>
            </a:pPr>
            <a:r>
              <a:rPr lang="fr-CA" sz="2100">
                <a:latin typeface="Open Sans"/>
                <a:ea typeface="Open Sans"/>
                <a:cs typeface="Open Sans"/>
                <a:sym typeface="Open Sans"/>
              </a:rPr>
              <a:t>Deux n’ont pas été mis à jour du tout.</a:t>
            </a:r>
            <a:endParaRPr/>
          </a:p>
          <a:p>
            <a:pPr marL="457200" lvl="0" indent="-331946" algn="l" rtl="0">
              <a:lnSpc>
                <a:spcPct val="115000"/>
              </a:lnSpc>
              <a:spcBef>
                <a:spcPts val="0"/>
              </a:spcBef>
              <a:spcAft>
                <a:spcPts val="0"/>
              </a:spcAft>
              <a:buSzPct val="100000"/>
              <a:buFont typeface="Open Sans"/>
              <a:buChar char="●"/>
            </a:pPr>
            <a:r>
              <a:rPr lang="fr-CA" sz="2100">
                <a:latin typeface="Open Sans"/>
                <a:ea typeface="Open Sans"/>
                <a:cs typeface="Open Sans"/>
                <a:sym typeface="Open Sans"/>
              </a:rPr>
              <a:t>Lorsqu’on leur a demandé pourquoi ils n’avaient pas entièrement mis à jour les thèmes :</a:t>
            </a:r>
            <a:endParaRPr/>
          </a:p>
          <a:p>
            <a:pPr marL="914400" lvl="1" indent="-331946" algn="l" rtl="0">
              <a:lnSpc>
                <a:spcPct val="115000"/>
              </a:lnSpc>
              <a:spcBef>
                <a:spcPts val="0"/>
              </a:spcBef>
              <a:spcAft>
                <a:spcPts val="0"/>
              </a:spcAft>
              <a:buSzPct val="100000"/>
              <a:buFont typeface="Open Sans"/>
              <a:buChar char="○"/>
            </a:pPr>
            <a:r>
              <a:rPr lang="fr-CA" sz="2100">
                <a:latin typeface="Open Sans"/>
                <a:ea typeface="Open Sans"/>
                <a:cs typeface="Open Sans"/>
                <a:sym typeface="Open Sans"/>
              </a:rPr>
              <a:t>La plupart des responsables thématiques ont déclaré avoir mis à jour le modèle le plus récent lorsqu’ils apportaient d’autres modifications à une page.</a:t>
            </a:r>
            <a:endParaRPr/>
          </a:p>
          <a:p>
            <a:pPr marL="914400" lvl="1" indent="-331946" algn="l" rtl="0">
              <a:lnSpc>
                <a:spcPct val="115000"/>
              </a:lnSpc>
              <a:spcBef>
                <a:spcPts val="0"/>
              </a:spcBef>
              <a:spcAft>
                <a:spcPts val="0"/>
              </a:spcAft>
              <a:buSzPct val="100000"/>
              <a:buFont typeface="Open Sans"/>
              <a:buChar char="○"/>
            </a:pPr>
            <a:r>
              <a:rPr lang="fr-CA" sz="2100">
                <a:latin typeface="Open Sans"/>
                <a:ea typeface="Open Sans"/>
                <a:cs typeface="Open Sans"/>
                <a:sym typeface="Open Sans"/>
              </a:rPr>
              <a:t>D’autres ont mentionné ne pas avoir encore mis à jour le modèle car il ne s’agissait que d’une version bêta (ils effectueraient les mises à jour si ils y étaient obligés).</a:t>
            </a:r>
            <a:endParaRPr/>
          </a:p>
          <a:p>
            <a:pPr marL="914400" lvl="1" indent="-331946" algn="l" rtl="0">
              <a:lnSpc>
                <a:spcPct val="115000"/>
              </a:lnSpc>
              <a:spcBef>
                <a:spcPts val="0"/>
              </a:spcBef>
              <a:spcAft>
                <a:spcPts val="0"/>
              </a:spcAft>
              <a:buSzPct val="100000"/>
              <a:buFont typeface="Open Sans"/>
              <a:buChar char="○"/>
            </a:pPr>
            <a:r>
              <a:rPr lang="fr-CA" sz="2100">
                <a:latin typeface="Open Sans"/>
                <a:ea typeface="Open Sans"/>
                <a:cs typeface="Open Sans"/>
                <a:sym typeface="Open Sans"/>
              </a:rPr>
              <a:t>Certains ont mentionné des ressources insuffisantes ou des défis techniques (codage de la bande pleine largeur la plus demandée dans AEM)</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7"/>
          <p:cNvSpPr/>
          <p:nvPr/>
        </p:nvSpPr>
        <p:spPr>
          <a:xfrm>
            <a:off x="-43100" y="-12575"/>
            <a:ext cx="3706200" cy="51435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6" name="Google Shape;196;p17"/>
          <p:cNvSpPr txBox="1">
            <a:spLocks noGrp="1"/>
          </p:cNvSpPr>
          <p:nvPr>
            <p:ph type="title"/>
          </p:nvPr>
        </p:nvSpPr>
        <p:spPr>
          <a:xfrm>
            <a:off x="311700" y="162500"/>
            <a:ext cx="3071700" cy="1329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990"/>
              <a:buNone/>
            </a:pPr>
            <a:r>
              <a:rPr lang="fr-CA" sz="2960" b="1">
                <a:solidFill>
                  <a:schemeClr val="lt1"/>
                </a:solidFill>
                <a:latin typeface="Lato"/>
                <a:ea typeface="Lato"/>
                <a:cs typeface="Lato"/>
                <a:sym typeface="Lato"/>
              </a:rPr>
              <a:t>Ressources utilisées pour gérer le thème</a:t>
            </a:r>
            <a:endParaRPr/>
          </a:p>
        </p:txBody>
      </p:sp>
      <p:sp>
        <p:nvSpPr>
          <p:cNvPr id="197" name="Google Shape;197;p17"/>
          <p:cNvSpPr txBox="1">
            <a:spLocks noGrp="1"/>
          </p:cNvSpPr>
          <p:nvPr>
            <p:ph type="body" idx="1"/>
          </p:nvPr>
        </p:nvSpPr>
        <p:spPr>
          <a:xfrm>
            <a:off x="311700" y="2046750"/>
            <a:ext cx="3114000" cy="28560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0"/>
              </a:spcAft>
              <a:buClr>
                <a:schemeClr val="dk1"/>
              </a:buClr>
              <a:buSzPts val="1100"/>
              <a:buFont typeface="Arial"/>
              <a:buNone/>
            </a:pPr>
            <a:r>
              <a:rPr lang="fr-CA" sz="2100">
                <a:solidFill>
                  <a:schemeClr val="lt1"/>
                </a:solidFill>
                <a:latin typeface="Open Sans"/>
                <a:ea typeface="Open Sans"/>
                <a:cs typeface="Open Sans"/>
                <a:sym typeface="Open Sans"/>
              </a:rPr>
              <a:t>La plupart des ressources fournies par le BTN sont bien utilisées par les responsables thématiques. </a:t>
            </a:r>
            <a:endParaRPr/>
          </a:p>
          <a:p>
            <a:pPr marL="0" lvl="0" indent="0" algn="l" rtl="0">
              <a:lnSpc>
                <a:spcPct val="115000"/>
              </a:lnSpc>
              <a:spcBef>
                <a:spcPts val="0"/>
              </a:spcBef>
              <a:spcAft>
                <a:spcPts val="0"/>
              </a:spcAft>
              <a:buClr>
                <a:schemeClr val="dk1"/>
              </a:buClr>
              <a:buSzPts val="1100"/>
              <a:buFont typeface="Arial"/>
              <a:buNone/>
            </a:pPr>
            <a:endParaRPr sz="2100">
              <a:solidFill>
                <a:schemeClr val="lt1"/>
              </a:solidFill>
              <a:latin typeface="Open Sans"/>
              <a:ea typeface="Open Sans"/>
              <a:cs typeface="Open Sans"/>
              <a:sym typeface="Open Sans"/>
            </a:endParaRPr>
          </a:p>
        </p:txBody>
      </p:sp>
      <p:sp>
        <p:nvSpPr>
          <p:cNvPr id="198" name="Google Shape;198;p17"/>
          <p:cNvSpPr/>
          <p:nvPr/>
        </p:nvSpPr>
        <p:spPr>
          <a:xfrm>
            <a:off x="456976" y="1644500"/>
            <a:ext cx="940800" cy="84900"/>
          </a:xfrm>
          <a:prstGeom prst="rect">
            <a:avLst/>
          </a:prstGeom>
          <a:solidFill>
            <a:srgbClr val="AF3C4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aphicFrame>
        <p:nvGraphicFramePr>
          <p:cNvPr id="199" name="Google Shape;199;p17"/>
          <p:cNvGraphicFramePr/>
          <p:nvPr/>
        </p:nvGraphicFramePr>
        <p:xfrm>
          <a:off x="3738200" y="162500"/>
          <a:ext cx="5277213" cy="48595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18"/>
          <p:cNvSpPr txBox="1">
            <a:spLocks noGrp="1"/>
          </p:cNvSpPr>
          <p:nvPr>
            <p:ph type="body" idx="1"/>
          </p:nvPr>
        </p:nvSpPr>
        <p:spPr>
          <a:xfrm>
            <a:off x="311700" y="2021175"/>
            <a:ext cx="3788100" cy="25677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r>
              <a:rPr lang="fr-CA" sz="1550">
                <a:latin typeface="Open Sans"/>
                <a:ea typeface="Open Sans"/>
                <a:cs typeface="Open Sans"/>
                <a:sym typeface="Open Sans"/>
              </a:rPr>
              <a:t>Les plus fréquemment citées :</a:t>
            </a:r>
            <a:endParaRPr/>
          </a:p>
          <a:p>
            <a:pPr marL="457200" lvl="0" indent="-327025" algn="l" rtl="0">
              <a:lnSpc>
                <a:spcPct val="100000"/>
              </a:lnSpc>
              <a:spcBef>
                <a:spcPts val="1000"/>
              </a:spcBef>
              <a:spcAft>
                <a:spcPts val="0"/>
              </a:spcAft>
              <a:buSzPts val="1550"/>
              <a:buFont typeface="Open Sans"/>
              <a:buChar char="●"/>
            </a:pPr>
            <a:r>
              <a:rPr lang="fr-CA" sz="1550">
                <a:latin typeface="Open Sans"/>
                <a:ea typeface="Open Sans"/>
                <a:cs typeface="Open Sans"/>
                <a:sym typeface="Open Sans"/>
              </a:rPr>
              <a:t>Gerry McGovern</a:t>
            </a:r>
            <a:endParaRPr/>
          </a:p>
          <a:p>
            <a:pPr marL="457200" lvl="0" indent="-327025" algn="l" rtl="0">
              <a:lnSpc>
                <a:spcPct val="100000"/>
              </a:lnSpc>
              <a:spcBef>
                <a:spcPts val="0"/>
              </a:spcBef>
              <a:spcAft>
                <a:spcPts val="0"/>
              </a:spcAft>
              <a:buSzPts val="1550"/>
              <a:buFont typeface="Open Sans"/>
              <a:buChar char="●"/>
            </a:pPr>
            <a:r>
              <a:rPr lang="fr-CA" sz="1550">
                <a:latin typeface="Open Sans"/>
                <a:ea typeface="Open Sans"/>
                <a:cs typeface="Open Sans"/>
                <a:sym typeface="Open Sans"/>
              </a:rPr>
              <a:t>Nielsen Norman</a:t>
            </a:r>
            <a:endParaRPr/>
          </a:p>
          <a:p>
            <a:pPr marL="457200" lvl="0" indent="-327025" algn="l" rtl="0">
              <a:lnSpc>
                <a:spcPct val="100000"/>
              </a:lnSpc>
              <a:spcBef>
                <a:spcPts val="0"/>
              </a:spcBef>
              <a:spcAft>
                <a:spcPts val="0"/>
              </a:spcAft>
              <a:buSzPts val="1550"/>
              <a:buFont typeface="Open Sans"/>
              <a:buChar char="●"/>
            </a:pPr>
            <a:r>
              <a:rPr lang="fr-CA" sz="1550">
                <a:latin typeface="Open Sans"/>
                <a:ea typeface="Open Sans"/>
                <a:cs typeface="Open Sans"/>
                <a:sym typeface="Open Sans"/>
              </a:rPr>
              <a:t>Gouvernement du Royaume-Uni</a:t>
            </a:r>
            <a:endParaRPr/>
          </a:p>
        </p:txBody>
      </p:sp>
      <p:sp>
        <p:nvSpPr>
          <p:cNvPr id="205" name="Google Shape;205;p18"/>
          <p:cNvSpPr/>
          <p:nvPr/>
        </p:nvSpPr>
        <p:spPr>
          <a:xfrm>
            <a:off x="-43100" y="-12575"/>
            <a:ext cx="9187200" cy="1805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6" name="Google Shape;206;p18"/>
          <p:cNvSpPr txBox="1">
            <a:spLocks noGrp="1"/>
          </p:cNvSpPr>
          <p:nvPr>
            <p:ph type="title"/>
          </p:nvPr>
        </p:nvSpPr>
        <p:spPr>
          <a:xfrm>
            <a:off x="311700" y="224825"/>
            <a:ext cx="7013400" cy="9576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r-CA" sz="3400" b="1">
                <a:solidFill>
                  <a:schemeClr val="lt1"/>
                </a:solidFill>
                <a:latin typeface="Lato"/>
                <a:ea typeface="Lato"/>
                <a:cs typeface="Lato"/>
                <a:sym typeface="Lato"/>
              </a:rPr>
              <a:t>Autres ressources</a:t>
            </a:r>
            <a:endParaRPr/>
          </a:p>
          <a:p>
            <a:pPr marL="0" lvl="0" indent="0" algn="l" rtl="0">
              <a:lnSpc>
                <a:spcPct val="100000"/>
              </a:lnSpc>
              <a:spcBef>
                <a:spcPts val="0"/>
              </a:spcBef>
              <a:spcAft>
                <a:spcPts val="0"/>
              </a:spcAft>
              <a:buSzPts val="2800"/>
              <a:buNone/>
            </a:pPr>
            <a:endParaRPr sz="3400" b="1">
              <a:solidFill>
                <a:schemeClr val="lt1"/>
              </a:solidFill>
              <a:latin typeface="Lato"/>
              <a:ea typeface="Lato"/>
              <a:cs typeface="Lato"/>
              <a:sym typeface="Lato"/>
            </a:endParaRPr>
          </a:p>
        </p:txBody>
      </p:sp>
      <p:sp>
        <p:nvSpPr>
          <p:cNvPr id="207" name="Google Shape;207;p18"/>
          <p:cNvSpPr/>
          <p:nvPr/>
        </p:nvSpPr>
        <p:spPr>
          <a:xfrm>
            <a:off x="456976" y="898479"/>
            <a:ext cx="940800" cy="84900"/>
          </a:xfrm>
          <a:prstGeom prst="rect">
            <a:avLst/>
          </a:prstGeom>
          <a:solidFill>
            <a:srgbClr val="AF3C4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8" name="Google Shape;208;p18"/>
          <p:cNvSpPr txBox="1">
            <a:spLocks noGrp="1"/>
          </p:cNvSpPr>
          <p:nvPr>
            <p:ph type="subTitle" idx="4294967295"/>
          </p:nvPr>
        </p:nvSpPr>
        <p:spPr>
          <a:xfrm>
            <a:off x="311700" y="1071375"/>
            <a:ext cx="8622300" cy="458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2"/>
              </a:buClr>
              <a:buSzPts val="1100"/>
              <a:buFont typeface="Arial"/>
              <a:buNone/>
            </a:pPr>
            <a:r>
              <a:rPr lang="fr-CA" sz="2000" b="0" i="0" u="none" strike="noStrike" cap="none">
                <a:solidFill>
                  <a:schemeClr val="lt1"/>
                </a:solidFill>
                <a:latin typeface="Open Sans"/>
                <a:ea typeface="Open Sans"/>
                <a:cs typeface="Open Sans"/>
                <a:sym typeface="Open Sans"/>
              </a:rPr>
              <a:t>Sources que les responsables thématiques utilisent pour obtenir des instructions sur la gestion du thème</a:t>
            </a:r>
            <a:endParaRPr/>
          </a:p>
          <a:p>
            <a:pPr marL="0" marR="0" lvl="0" indent="0" algn="l" rtl="0">
              <a:lnSpc>
                <a:spcPct val="115000"/>
              </a:lnSpc>
              <a:spcBef>
                <a:spcPts val="0"/>
              </a:spcBef>
              <a:spcAft>
                <a:spcPts val="1200"/>
              </a:spcAft>
              <a:buClr>
                <a:schemeClr val="dk2"/>
              </a:buClr>
              <a:buSzPts val="1018"/>
              <a:buFont typeface="Arial"/>
              <a:buNone/>
            </a:pPr>
            <a:endParaRPr sz="1765" b="0" i="0" u="none" strike="noStrike" cap="none">
              <a:solidFill>
                <a:schemeClr val="lt1"/>
              </a:solidFill>
              <a:latin typeface="Open Sans"/>
              <a:ea typeface="Open Sans"/>
              <a:cs typeface="Open Sans"/>
              <a:sym typeface="Open Sans"/>
            </a:endParaRPr>
          </a:p>
        </p:txBody>
      </p:sp>
      <p:sp>
        <p:nvSpPr>
          <p:cNvPr id="209" name="Google Shape;209;p18"/>
          <p:cNvSpPr txBox="1">
            <a:spLocks noGrp="1"/>
          </p:cNvSpPr>
          <p:nvPr>
            <p:ph type="body" idx="1"/>
          </p:nvPr>
        </p:nvSpPr>
        <p:spPr>
          <a:xfrm>
            <a:off x="4389150" y="2021175"/>
            <a:ext cx="4754850" cy="2567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935"/>
              <a:buNone/>
            </a:pPr>
            <a:r>
              <a:rPr lang="fr-CA" sz="1550">
                <a:latin typeface="Open Sans"/>
                <a:ea typeface="Open Sans"/>
                <a:cs typeface="Open Sans"/>
                <a:sym typeface="Open Sans"/>
              </a:rPr>
              <a:t>D’autres mentions incluent :</a:t>
            </a:r>
            <a:endParaRPr/>
          </a:p>
          <a:p>
            <a:pPr marL="457200" lvl="0" indent="-327025" algn="l" rtl="0">
              <a:lnSpc>
                <a:spcPct val="115000"/>
              </a:lnSpc>
              <a:spcBef>
                <a:spcPts val="1000"/>
              </a:spcBef>
              <a:spcAft>
                <a:spcPts val="0"/>
              </a:spcAft>
              <a:buSzPts val="1550"/>
              <a:buFont typeface="Open Sans"/>
              <a:buChar char="●"/>
            </a:pPr>
            <a:r>
              <a:rPr lang="fr-CA" sz="1550">
                <a:latin typeface="Open Sans"/>
                <a:ea typeface="Open Sans"/>
                <a:cs typeface="Open Sans"/>
                <a:sym typeface="Open Sans"/>
              </a:rPr>
              <a:t>Kristina Halvorsen</a:t>
            </a:r>
            <a:endParaRPr sz="1550">
              <a:latin typeface="Open Sans"/>
              <a:ea typeface="Open Sans"/>
              <a:cs typeface="Open Sans"/>
              <a:sym typeface="Open Sans"/>
            </a:endParaRPr>
          </a:p>
          <a:p>
            <a:pPr marL="457200" lvl="0" indent="-327025" algn="l" rtl="0">
              <a:lnSpc>
                <a:spcPct val="115000"/>
              </a:lnSpc>
              <a:spcBef>
                <a:spcPts val="0"/>
              </a:spcBef>
              <a:spcAft>
                <a:spcPts val="0"/>
              </a:spcAft>
              <a:buSzPts val="1550"/>
              <a:buFont typeface="Open Sans"/>
              <a:buChar char="●"/>
            </a:pPr>
            <a:r>
              <a:rPr lang="fr-CA" sz="1550">
                <a:latin typeface="Open Sans"/>
                <a:ea typeface="Open Sans"/>
                <a:cs typeface="Open Sans"/>
                <a:sym typeface="Open Sans"/>
              </a:rPr>
              <a:t>Bobine Jared</a:t>
            </a:r>
            <a:endParaRPr/>
          </a:p>
          <a:p>
            <a:pPr marL="457200" lvl="0" indent="-327025" algn="l" rtl="0">
              <a:lnSpc>
                <a:spcPct val="115000"/>
              </a:lnSpc>
              <a:spcBef>
                <a:spcPts val="0"/>
              </a:spcBef>
              <a:spcAft>
                <a:spcPts val="0"/>
              </a:spcAft>
              <a:buSzPts val="1550"/>
              <a:buFont typeface="Open Sans"/>
              <a:buChar char="●"/>
            </a:pPr>
            <a:r>
              <a:rPr lang="fr-CA" sz="1550">
                <a:latin typeface="Open Sans"/>
                <a:ea typeface="Open Sans"/>
                <a:cs typeface="Open Sans"/>
                <a:sym typeface="Open Sans"/>
              </a:rPr>
              <a:t>Sarah Winters</a:t>
            </a:r>
            <a:endParaRPr/>
          </a:p>
          <a:p>
            <a:pPr marL="457200" lvl="0" indent="-327025" algn="l" rtl="0">
              <a:lnSpc>
                <a:spcPct val="115000"/>
              </a:lnSpc>
              <a:spcBef>
                <a:spcPts val="0"/>
              </a:spcBef>
              <a:spcAft>
                <a:spcPts val="0"/>
              </a:spcAft>
              <a:buSzPts val="1550"/>
              <a:buFont typeface="Open Sans"/>
              <a:buChar char="●"/>
            </a:pPr>
            <a:r>
              <a:rPr lang="fr-CA" sz="1550">
                <a:latin typeface="Open Sans"/>
                <a:ea typeface="Open Sans"/>
                <a:cs typeface="Open Sans"/>
                <a:sym typeface="Open Sans"/>
              </a:rPr>
              <a:t>Apolitical</a:t>
            </a:r>
            <a:endParaRPr sz="1550">
              <a:latin typeface="Open Sans"/>
              <a:ea typeface="Open Sans"/>
              <a:cs typeface="Open Sans"/>
              <a:sym typeface="Open Sans"/>
            </a:endParaRPr>
          </a:p>
          <a:p>
            <a:pPr marL="457200" lvl="0" indent="-327025" algn="l" rtl="0">
              <a:lnSpc>
                <a:spcPct val="115000"/>
              </a:lnSpc>
              <a:spcBef>
                <a:spcPts val="0"/>
              </a:spcBef>
              <a:spcAft>
                <a:spcPts val="0"/>
              </a:spcAft>
              <a:buSzPts val="1550"/>
              <a:buFont typeface="Open Sans"/>
              <a:buChar char="●"/>
            </a:pPr>
            <a:r>
              <a:rPr lang="fr-CA" sz="1550">
                <a:latin typeface="Open Sans"/>
                <a:ea typeface="Open Sans"/>
                <a:cs typeface="Open Sans"/>
                <a:sym typeface="Open Sans"/>
              </a:rPr>
              <a:t>Conférences sur la conception telles que Button, Confab, CanUX, Design and Content, etc.</a:t>
            </a:r>
            <a:endParaRPr/>
          </a:p>
          <a:p>
            <a:pPr marL="457200" lvl="0" indent="-327025" algn="l" rtl="0">
              <a:lnSpc>
                <a:spcPct val="115000"/>
              </a:lnSpc>
              <a:spcBef>
                <a:spcPts val="0"/>
              </a:spcBef>
              <a:spcAft>
                <a:spcPts val="0"/>
              </a:spcAft>
              <a:buSzPts val="1550"/>
              <a:buFont typeface="Open Sans"/>
              <a:buChar char="●"/>
            </a:pPr>
            <a:r>
              <a:rPr lang="fr-CA" sz="1550">
                <a:latin typeface="Open Sans"/>
                <a:ea typeface="Open Sans"/>
                <a:cs typeface="Open Sans"/>
                <a:sym typeface="Open Sans"/>
              </a:rPr>
              <a:t>Autres responsables thématiques </a:t>
            </a:r>
            <a:endParaRPr/>
          </a:p>
          <a:p>
            <a:pPr marL="457200" lvl="0" indent="-327025" algn="l" rtl="0">
              <a:lnSpc>
                <a:spcPct val="115000"/>
              </a:lnSpc>
              <a:spcBef>
                <a:spcPts val="0"/>
              </a:spcBef>
              <a:spcAft>
                <a:spcPts val="0"/>
              </a:spcAft>
              <a:buSzPts val="1550"/>
              <a:buFont typeface="Open Sans"/>
              <a:buChar char="●"/>
            </a:pPr>
            <a:r>
              <a:rPr lang="fr-CA" sz="1550">
                <a:latin typeface="Open Sans"/>
                <a:ea typeface="Open Sans"/>
                <a:cs typeface="Open Sans"/>
                <a:sym typeface="Open Sans"/>
              </a:rPr>
              <a:t>Autres gouvernements (Australie, États-Unis)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19"/>
          <p:cNvSpPr txBox="1">
            <a:spLocks noGrp="1"/>
          </p:cNvSpPr>
          <p:nvPr>
            <p:ph type="body" idx="1"/>
          </p:nvPr>
        </p:nvSpPr>
        <p:spPr>
          <a:xfrm>
            <a:off x="350425" y="2216225"/>
            <a:ext cx="8425800" cy="2567700"/>
          </a:xfrm>
          <a:prstGeom prst="rect">
            <a:avLst/>
          </a:prstGeom>
          <a:noFill/>
          <a:ln>
            <a:noFill/>
          </a:ln>
        </p:spPr>
        <p:txBody>
          <a:bodyPr spcFirstLastPara="1" wrap="square" lIns="91425" tIns="91425" rIns="91425" bIns="91425" anchor="t" anchorCtr="0">
            <a:normAutofit/>
          </a:bodyPr>
          <a:lstStyle/>
          <a:p>
            <a:pPr marL="457200" lvl="0" indent="-361950" algn="l" rtl="0">
              <a:lnSpc>
                <a:spcPct val="100000"/>
              </a:lnSpc>
              <a:spcBef>
                <a:spcPts val="0"/>
              </a:spcBef>
              <a:spcAft>
                <a:spcPts val="0"/>
              </a:spcAft>
              <a:buSzPts val="2100"/>
              <a:buFont typeface="Open Sans"/>
              <a:buChar char="●"/>
            </a:pPr>
            <a:r>
              <a:rPr lang="fr-CA" sz="2100">
                <a:latin typeface="Open Sans"/>
                <a:ea typeface="Open Sans"/>
                <a:cs typeface="Open Sans"/>
                <a:sym typeface="Open Sans"/>
              </a:rPr>
              <a:t>Système de conception </a:t>
            </a:r>
            <a:endParaRPr/>
          </a:p>
          <a:p>
            <a:pPr marL="457200" lvl="0" indent="-361950" algn="l" rtl="0">
              <a:lnSpc>
                <a:spcPct val="100000"/>
              </a:lnSpc>
              <a:spcBef>
                <a:spcPts val="0"/>
              </a:spcBef>
              <a:spcAft>
                <a:spcPts val="0"/>
              </a:spcAft>
              <a:buSzPts val="2100"/>
              <a:buFont typeface="Open Sans"/>
              <a:buChar char="●"/>
            </a:pPr>
            <a:r>
              <a:rPr lang="fr-CA" sz="2100">
                <a:latin typeface="Open Sans"/>
                <a:ea typeface="Open Sans"/>
                <a:cs typeface="Open Sans"/>
                <a:sym typeface="Open Sans"/>
              </a:rPr>
              <a:t>Guide de rédaction</a:t>
            </a:r>
            <a:endParaRPr/>
          </a:p>
          <a:p>
            <a:pPr marL="457200" lvl="0" indent="-361950" algn="l" rtl="0">
              <a:lnSpc>
                <a:spcPct val="100000"/>
              </a:lnSpc>
              <a:spcBef>
                <a:spcPts val="0"/>
              </a:spcBef>
              <a:spcAft>
                <a:spcPts val="0"/>
              </a:spcAft>
              <a:buSzPts val="2100"/>
              <a:buFont typeface="Open Sans"/>
              <a:buChar char="●"/>
            </a:pPr>
            <a:r>
              <a:rPr lang="fr-CA" sz="2100">
                <a:latin typeface="Open Sans"/>
                <a:ea typeface="Open Sans"/>
                <a:cs typeface="Open Sans"/>
                <a:sym typeface="Open Sans"/>
              </a:rPr>
              <a:t>Réunions sur les priorités Web du gouvernement du Canada</a:t>
            </a:r>
            <a:endParaRPr/>
          </a:p>
          <a:p>
            <a:pPr marL="457200" lvl="0" indent="-361950" algn="l" rtl="0">
              <a:lnSpc>
                <a:spcPct val="100000"/>
              </a:lnSpc>
              <a:spcBef>
                <a:spcPts val="0"/>
              </a:spcBef>
              <a:spcAft>
                <a:spcPts val="0"/>
              </a:spcAft>
              <a:buSzPts val="2100"/>
              <a:buFont typeface="Open Sans"/>
              <a:buChar char="●"/>
            </a:pPr>
            <a:r>
              <a:rPr lang="fr-CA" sz="2100">
                <a:latin typeface="Open Sans"/>
                <a:ea typeface="Open Sans"/>
                <a:cs typeface="Open Sans"/>
                <a:sym typeface="Open Sans"/>
              </a:rPr>
              <a:t>Travail distribué (par exemple, avoir des responsables thématiques, mais aussi des responsables des sujets)</a:t>
            </a:r>
            <a:endParaRPr/>
          </a:p>
          <a:p>
            <a:pPr marL="457200" lvl="0" indent="-361950" algn="l" rtl="0">
              <a:lnSpc>
                <a:spcPct val="100000"/>
              </a:lnSpc>
              <a:spcBef>
                <a:spcPts val="0"/>
              </a:spcBef>
              <a:spcAft>
                <a:spcPts val="0"/>
              </a:spcAft>
              <a:buSzPts val="2100"/>
              <a:buFont typeface="Open Sans"/>
              <a:buChar char="●"/>
            </a:pPr>
            <a:r>
              <a:rPr lang="fr-CA" sz="2100">
                <a:latin typeface="Open Sans"/>
                <a:ea typeface="Open Sans"/>
                <a:cs typeface="Open Sans"/>
                <a:sym typeface="Open Sans"/>
              </a:rPr>
              <a:t>Réalisation d’essais sur l’EU et mise en commun des résultats </a:t>
            </a:r>
            <a:endParaRPr/>
          </a:p>
          <a:p>
            <a:pPr marL="457200" lvl="0" indent="-361950" algn="l" rtl="0">
              <a:lnSpc>
                <a:spcPct val="100000"/>
              </a:lnSpc>
              <a:spcBef>
                <a:spcPts val="0"/>
              </a:spcBef>
              <a:spcAft>
                <a:spcPts val="0"/>
              </a:spcAft>
              <a:buSzPts val="2100"/>
              <a:buFont typeface="Open Sans"/>
              <a:buChar char="●"/>
            </a:pPr>
            <a:r>
              <a:rPr lang="fr-CA" sz="2100">
                <a:latin typeface="Open Sans"/>
                <a:ea typeface="Open Sans"/>
                <a:cs typeface="Open Sans"/>
                <a:sym typeface="Open Sans"/>
              </a:rPr>
              <a:t>Canal sur Slack </a:t>
            </a:r>
            <a:endParaRPr/>
          </a:p>
        </p:txBody>
      </p:sp>
      <p:sp>
        <p:nvSpPr>
          <p:cNvPr id="215" name="Google Shape;215;p19"/>
          <p:cNvSpPr/>
          <p:nvPr/>
        </p:nvSpPr>
        <p:spPr>
          <a:xfrm>
            <a:off x="-43100" y="-12575"/>
            <a:ext cx="9187200" cy="1805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6" name="Google Shape;216;p19"/>
          <p:cNvSpPr txBox="1">
            <a:spLocks noGrp="1"/>
          </p:cNvSpPr>
          <p:nvPr>
            <p:ph type="title"/>
          </p:nvPr>
        </p:nvSpPr>
        <p:spPr>
          <a:xfrm>
            <a:off x="311700" y="224825"/>
            <a:ext cx="7013400" cy="9576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r-CA" sz="3400" b="1">
                <a:solidFill>
                  <a:schemeClr val="lt1"/>
                </a:solidFill>
                <a:latin typeface="Lato"/>
                <a:ea typeface="Lato"/>
                <a:cs typeface="Lato"/>
                <a:sym typeface="Lato"/>
              </a:rPr>
              <a:t>Ce qui fonctionne bien</a:t>
            </a:r>
            <a:endParaRPr/>
          </a:p>
        </p:txBody>
      </p:sp>
      <p:sp>
        <p:nvSpPr>
          <p:cNvPr id="217" name="Google Shape;217;p19"/>
          <p:cNvSpPr/>
          <p:nvPr/>
        </p:nvSpPr>
        <p:spPr>
          <a:xfrm>
            <a:off x="456976" y="898479"/>
            <a:ext cx="940800" cy="84900"/>
          </a:xfrm>
          <a:prstGeom prst="rect">
            <a:avLst/>
          </a:prstGeom>
          <a:solidFill>
            <a:srgbClr val="AF3C4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8" name="Google Shape;218;p19"/>
          <p:cNvSpPr txBox="1">
            <a:spLocks noGrp="1"/>
          </p:cNvSpPr>
          <p:nvPr>
            <p:ph type="subTitle" idx="4294967295"/>
          </p:nvPr>
        </p:nvSpPr>
        <p:spPr>
          <a:xfrm>
            <a:off x="311700" y="1071375"/>
            <a:ext cx="8622300" cy="458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2"/>
              </a:buClr>
              <a:buSzPts val="1100"/>
              <a:buFont typeface="Arial"/>
              <a:buNone/>
            </a:pPr>
            <a:r>
              <a:rPr lang="fr-CA" sz="2000" b="0" i="0" u="none" strike="noStrike" cap="none">
                <a:solidFill>
                  <a:schemeClr val="lt1"/>
                </a:solidFill>
                <a:latin typeface="Open Sans"/>
                <a:ea typeface="Open Sans"/>
                <a:cs typeface="Open Sans"/>
                <a:sym typeface="Open Sans"/>
              </a:rPr>
              <a:t>Selon les responsables thématiques</a:t>
            </a:r>
            <a:endParaRPr/>
          </a:p>
          <a:p>
            <a:pPr marL="0" marR="0" lvl="0" indent="0" algn="l" rtl="0">
              <a:lnSpc>
                <a:spcPct val="115000"/>
              </a:lnSpc>
              <a:spcBef>
                <a:spcPts val="0"/>
              </a:spcBef>
              <a:spcAft>
                <a:spcPts val="1200"/>
              </a:spcAft>
              <a:buClr>
                <a:schemeClr val="dk2"/>
              </a:buClr>
              <a:buSzPts val="1018"/>
              <a:buFont typeface="Arial"/>
              <a:buNone/>
            </a:pPr>
            <a:endParaRPr sz="1765" b="0" i="0" u="none" strike="noStrike" cap="none">
              <a:solidFill>
                <a:schemeClr val="lt1"/>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2"/>
          <p:cNvSpPr txBox="1">
            <a:spLocks noGrp="1"/>
          </p:cNvSpPr>
          <p:nvPr>
            <p:ph type="body" idx="1"/>
          </p:nvPr>
        </p:nvSpPr>
        <p:spPr>
          <a:xfrm>
            <a:off x="350425" y="1531875"/>
            <a:ext cx="8398500" cy="3252000"/>
          </a:xfrm>
          <a:prstGeom prst="rect">
            <a:avLst/>
          </a:prstGeom>
          <a:noFill/>
          <a:ln>
            <a:noFill/>
          </a:ln>
        </p:spPr>
        <p:txBody>
          <a:bodyPr spcFirstLastPara="1" wrap="square" lIns="91425" tIns="91425" rIns="91425" bIns="91425" anchor="t" anchorCtr="0">
            <a:normAutofit fontScale="92500" lnSpcReduction="20000"/>
          </a:bodyPr>
          <a:lstStyle/>
          <a:p>
            <a:pPr marL="457200" lvl="0" indent="-361950" algn="l" rtl="0">
              <a:lnSpc>
                <a:spcPct val="100000"/>
              </a:lnSpc>
              <a:spcBef>
                <a:spcPts val="0"/>
              </a:spcBef>
              <a:spcAft>
                <a:spcPts val="0"/>
              </a:spcAft>
              <a:buSzPct val="108108"/>
              <a:buFont typeface="Open Sans"/>
              <a:buChar char="●"/>
            </a:pPr>
            <a:r>
              <a:rPr lang="fr-CA" sz="2100">
                <a:latin typeface="Open Sans"/>
                <a:ea typeface="Open Sans"/>
                <a:cs typeface="Open Sans"/>
                <a:sym typeface="Open Sans"/>
              </a:rPr>
              <a:t>L’analyse de l’arborescence thématique a démontré une augmentation importante du nombre de pages thématiques sur le site Canada.ca.</a:t>
            </a:r>
            <a:endParaRPr/>
          </a:p>
          <a:p>
            <a:pPr marL="457200" lvl="0" indent="-361950" algn="l" rtl="0">
              <a:lnSpc>
                <a:spcPct val="100000"/>
              </a:lnSpc>
              <a:spcBef>
                <a:spcPts val="0"/>
              </a:spcBef>
              <a:spcAft>
                <a:spcPts val="0"/>
              </a:spcAft>
              <a:buSzPct val="108108"/>
              <a:buFont typeface="Open Sans"/>
              <a:buChar char="●"/>
            </a:pPr>
            <a:r>
              <a:rPr lang="fr-CA" sz="2100">
                <a:latin typeface="Open Sans"/>
                <a:ea typeface="Open Sans"/>
                <a:cs typeface="Open Sans"/>
                <a:sym typeface="Open Sans"/>
              </a:rPr>
              <a:t>On a également trouvé beaucoup de liens brisés, de contenu obsolète, de contenu en double, de modèles mal utilisés.</a:t>
            </a:r>
            <a:endParaRPr/>
          </a:p>
          <a:p>
            <a:pPr marL="457200" lvl="0" indent="-361950" algn="l" rtl="0">
              <a:lnSpc>
                <a:spcPct val="100000"/>
              </a:lnSpc>
              <a:spcBef>
                <a:spcPts val="0"/>
              </a:spcBef>
              <a:spcAft>
                <a:spcPts val="0"/>
              </a:spcAft>
              <a:buSzPct val="108108"/>
              <a:buFont typeface="Open Sans"/>
              <a:buChar char="●"/>
            </a:pPr>
            <a:r>
              <a:rPr lang="fr-CA" sz="2100">
                <a:latin typeface="Open Sans"/>
                <a:ea typeface="Open Sans"/>
                <a:cs typeface="Open Sans"/>
                <a:sym typeface="Open Sans"/>
              </a:rPr>
              <a:t>Lors des réunions de suivi avec les responsables thématiques pour discuter des résultats, ils ont apprécié les informations, mais beaucoup ont exprimé des hésitations quant à leur capacité à mettre en œuvre les améliorations recommandées en raison de ressources insuffisantes.</a:t>
            </a:r>
            <a:endParaRPr/>
          </a:p>
          <a:p>
            <a:pPr marL="457200" lvl="0" indent="-361950" algn="l" rtl="0">
              <a:lnSpc>
                <a:spcPct val="100000"/>
              </a:lnSpc>
              <a:spcBef>
                <a:spcPts val="0"/>
              </a:spcBef>
              <a:spcAft>
                <a:spcPts val="0"/>
              </a:spcAft>
              <a:buSzPct val="108108"/>
              <a:buFont typeface="Open Sans"/>
              <a:buChar char="●"/>
            </a:pPr>
            <a:r>
              <a:rPr lang="fr-CA" sz="2100">
                <a:latin typeface="Open Sans"/>
                <a:ea typeface="Open Sans"/>
                <a:cs typeface="Open Sans"/>
                <a:sym typeface="Open Sans"/>
              </a:rPr>
              <a:t>Cela a suscité le désir d’en savoir plus sur la gestion actuelle des thèmes.</a:t>
            </a:r>
            <a:endParaRPr/>
          </a:p>
        </p:txBody>
      </p:sp>
      <p:sp>
        <p:nvSpPr>
          <p:cNvPr id="66" name="Google Shape;66;p2"/>
          <p:cNvSpPr/>
          <p:nvPr/>
        </p:nvSpPr>
        <p:spPr>
          <a:xfrm>
            <a:off x="-43100" y="-12575"/>
            <a:ext cx="9187200" cy="1322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 name="Google Shape;67;p2"/>
          <p:cNvSpPr txBox="1">
            <a:spLocks noGrp="1"/>
          </p:cNvSpPr>
          <p:nvPr>
            <p:ph type="title"/>
          </p:nvPr>
        </p:nvSpPr>
        <p:spPr>
          <a:xfrm>
            <a:off x="311700" y="224825"/>
            <a:ext cx="7013400" cy="9576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r-CA" sz="3400" b="1">
                <a:solidFill>
                  <a:schemeClr val="lt1"/>
                </a:solidFill>
                <a:latin typeface="Lato"/>
                <a:ea typeface="Lato"/>
                <a:cs typeface="Lato"/>
                <a:sym typeface="Lato"/>
              </a:rPr>
              <a:t>Introduction</a:t>
            </a:r>
            <a:endParaRPr/>
          </a:p>
        </p:txBody>
      </p:sp>
      <p:sp>
        <p:nvSpPr>
          <p:cNvPr id="68" name="Google Shape;68;p2"/>
          <p:cNvSpPr/>
          <p:nvPr/>
        </p:nvSpPr>
        <p:spPr>
          <a:xfrm>
            <a:off x="456976" y="898479"/>
            <a:ext cx="940800" cy="84900"/>
          </a:xfrm>
          <a:prstGeom prst="rect">
            <a:avLst/>
          </a:prstGeom>
          <a:solidFill>
            <a:srgbClr val="AF3C4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0"/>
          <p:cNvSpPr txBox="1">
            <a:spLocks noGrp="1"/>
          </p:cNvSpPr>
          <p:nvPr>
            <p:ph type="body" idx="1"/>
          </p:nvPr>
        </p:nvSpPr>
        <p:spPr>
          <a:xfrm>
            <a:off x="157550" y="1913050"/>
            <a:ext cx="8622300" cy="3230400"/>
          </a:xfrm>
          <a:prstGeom prst="rect">
            <a:avLst/>
          </a:prstGeom>
          <a:noFill/>
          <a:ln>
            <a:noFill/>
          </a:ln>
        </p:spPr>
        <p:txBody>
          <a:bodyPr spcFirstLastPara="1" wrap="square" lIns="91425" tIns="91425" rIns="91425" bIns="91425" anchor="t" anchorCtr="0">
            <a:noAutofit/>
          </a:bodyPr>
          <a:lstStyle/>
          <a:p>
            <a:pPr marL="457200" lvl="0" indent="-331946" algn="l" rtl="0">
              <a:lnSpc>
                <a:spcPct val="100000"/>
              </a:lnSpc>
              <a:spcBef>
                <a:spcPts val="0"/>
              </a:spcBef>
              <a:spcAft>
                <a:spcPts val="0"/>
              </a:spcAft>
              <a:buSzPts val="1200"/>
              <a:buFont typeface="Open Sans"/>
              <a:buChar char="●"/>
            </a:pPr>
            <a:r>
              <a:rPr lang="fr-CA" sz="1200" b="1">
                <a:latin typeface="Open Sans"/>
                <a:ea typeface="Open Sans"/>
                <a:cs typeface="Open Sans"/>
                <a:sym typeface="Open Sans"/>
              </a:rPr>
              <a:t>Mises à jour plus rapides du système de conception</a:t>
            </a:r>
            <a:endParaRPr/>
          </a:p>
          <a:p>
            <a:pPr marL="914400" lvl="1" indent="-331946" algn="l" rtl="0">
              <a:lnSpc>
                <a:spcPct val="100000"/>
              </a:lnSpc>
              <a:spcBef>
                <a:spcPts val="0"/>
              </a:spcBef>
              <a:spcAft>
                <a:spcPts val="0"/>
              </a:spcAft>
              <a:buSzPts val="1200"/>
              <a:buFont typeface="Open Sans"/>
              <a:buChar char="○"/>
            </a:pPr>
            <a:r>
              <a:rPr lang="fr-CA" sz="1200">
                <a:latin typeface="Open Sans"/>
                <a:ea typeface="Open Sans"/>
                <a:cs typeface="Open Sans"/>
                <a:sym typeface="Open Sans"/>
              </a:rPr>
              <a:t>Exemples :</a:t>
            </a:r>
            <a:endParaRPr/>
          </a:p>
          <a:p>
            <a:pPr marL="1371600" lvl="2" indent="-331946" algn="l" rtl="0">
              <a:lnSpc>
                <a:spcPct val="100000"/>
              </a:lnSpc>
              <a:spcBef>
                <a:spcPts val="0"/>
              </a:spcBef>
              <a:spcAft>
                <a:spcPts val="0"/>
              </a:spcAft>
              <a:buSzPts val="1200"/>
              <a:buFont typeface="Open Sans"/>
              <a:buChar char="■"/>
            </a:pPr>
            <a:r>
              <a:rPr lang="fr-CA" sz="1200">
                <a:latin typeface="Open Sans"/>
                <a:ea typeface="Open Sans"/>
                <a:cs typeface="Open Sans"/>
                <a:sym typeface="Open Sans"/>
              </a:rPr>
              <a:t>Ajouter plus rapidement de nouveaux modèles de conception</a:t>
            </a:r>
            <a:endParaRPr/>
          </a:p>
          <a:p>
            <a:pPr marL="1371600" lvl="2" indent="-331946" algn="l" rtl="0">
              <a:lnSpc>
                <a:spcPct val="100000"/>
              </a:lnSpc>
              <a:spcBef>
                <a:spcPts val="0"/>
              </a:spcBef>
              <a:spcAft>
                <a:spcPts val="0"/>
              </a:spcAft>
              <a:buSzPts val="1200"/>
              <a:buFont typeface="Open Sans"/>
              <a:buChar char="■"/>
            </a:pPr>
            <a:r>
              <a:rPr lang="fr-CA" sz="1200">
                <a:latin typeface="Open Sans"/>
                <a:ea typeface="Open Sans"/>
                <a:cs typeface="Open Sans"/>
                <a:sym typeface="Open Sans"/>
              </a:rPr>
              <a:t>Des instructions plus claires sur ce que signifie bêta</a:t>
            </a:r>
            <a:endParaRPr/>
          </a:p>
          <a:p>
            <a:pPr marL="1371600" lvl="2" indent="-331946" algn="l" rtl="0">
              <a:lnSpc>
                <a:spcPct val="100000"/>
              </a:lnSpc>
              <a:spcBef>
                <a:spcPts val="0"/>
              </a:spcBef>
              <a:spcAft>
                <a:spcPts val="0"/>
              </a:spcAft>
              <a:buSzPts val="1200"/>
              <a:buFont typeface="Open Sans"/>
              <a:buChar char="■"/>
            </a:pPr>
            <a:r>
              <a:rPr lang="fr-CA" sz="1200">
                <a:latin typeface="Open Sans"/>
                <a:ea typeface="Open Sans"/>
                <a:cs typeface="Open Sans"/>
                <a:sym typeface="Open Sans"/>
              </a:rPr>
              <a:t>S'assurer que les instructions sont complètes (par exemple, les informations de référence sur la taille des images sont manquantes)</a:t>
            </a:r>
            <a:endParaRPr/>
          </a:p>
          <a:p>
            <a:pPr marL="457200" lvl="0" indent="-331946" algn="l" rtl="0">
              <a:lnSpc>
                <a:spcPct val="100000"/>
              </a:lnSpc>
              <a:spcBef>
                <a:spcPts val="0"/>
              </a:spcBef>
              <a:spcAft>
                <a:spcPts val="0"/>
              </a:spcAft>
              <a:buSzPts val="1200"/>
              <a:buFont typeface="Open Sans"/>
              <a:buChar char="●"/>
            </a:pPr>
            <a:r>
              <a:rPr lang="fr-CA" sz="1200" b="1">
                <a:latin typeface="Open Sans"/>
                <a:ea typeface="Open Sans"/>
                <a:cs typeface="Open Sans"/>
                <a:sym typeface="Open Sans"/>
              </a:rPr>
              <a:t>Orientation/objectifs plus clairs pour les thèmes</a:t>
            </a:r>
            <a:endParaRPr/>
          </a:p>
          <a:p>
            <a:pPr marL="457200" lvl="0" indent="-331946" algn="l" rtl="0">
              <a:lnSpc>
                <a:spcPct val="100000"/>
              </a:lnSpc>
              <a:spcBef>
                <a:spcPts val="0"/>
              </a:spcBef>
              <a:spcAft>
                <a:spcPts val="0"/>
              </a:spcAft>
              <a:buSzPts val="1200"/>
              <a:buFont typeface="Open Sans"/>
              <a:buChar char="●"/>
            </a:pPr>
            <a:r>
              <a:rPr lang="fr-CA" sz="1200" b="1">
                <a:latin typeface="Open Sans"/>
                <a:ea typeface="Open Sans"/>
                <a:cs typeface="Open Sans"/>
                <a:sym typeface="Open Sans"/>
              </a:rPr>
              <a:t>Exigences en matière de rapports sur le thème</a:t>
            </a:r>
            <a:endParaRPr/>
          </a:p>
          <a:p>
            <a:pPr marL="914400" lvl="1" indent="-331946" algn="l" rtl="0">
              <a:lnSpc>
                <a:spcPct val="100000"/>
              </a:lnSpc>
              <a:spcBef>
                <a:spcPts val="0"/>
              </a:spcBef>
              <a:spcAft>
                <a:spcPts val="0"/>
              </a:spcAft>
              <a:buSzPts val="1200"/>
              <a:buFont typeface="Open Sans"/>
              <a:buChar char="○"/>
            </a:pPr>
            <a:r>
              <a:rPr lang="fr-CA" sz="1200">
                <a:latin typeface="Open Sans"/>
                <a:ea typeface="Open Sans"/>
                <a:cs typeface="Open Sans"/>
                <a:sym typeface="Open Sans"/>
              </a:rPr>
              <a:t>Exemple : Vérification du thème et rapports de conformité, gestion du cycle de vie du contenu</a:t>
            </a:r>
            <a:endParaRPr/>
          </a:p>
          <a:p>
            <a:pPr marL="457200" lvl="0" indent="-331946" algn="l" rtl="0">
              <a:lnSpc>
                <a:spcPct val="100000"/>
              </a:lnSpc>
              <a:spcBef>
                <a:spcPts val="0"/>
              </a:spcBef>
              <a:spcAft>
                <a:spcPts val="0"/>
              </a:spcAft>
              <a:buSzPts val="1200"/>
              <a:buFont typeface="Open Sans"/>
              <a:buChar char="●"/>
            </a:pPr>
            <a:r>
              <a:rPr lang="fr-CA" sz="1200" b="1">
                <a:latin typeface="Open Sans"/>
                <a:ea typeface="Open Sans"/>
                <a:cs typeface="Open Sans"/>
                <a:sym typeface="Open Sans"/>
              </a:rPr>
              <a:t>Assistance pour amener la haute direction vers les thèmes concernant les ressources de manière appropriée</a:t>
            </a:r>
            <a:endParaRPr/>
          </a:p>
          <a:p>
            <a:pPr marL="457200" lvl="0" indent="-331946" algn="l" rtl="0">
              <a:lnSpc>
                <a:spcPct val="100000"/>
              </a:lnSpc>
              <a:spcBef>
                <a:spcPts val="0"/>
              </a:spcBef>
              <a:spcAft>
                <a:spcPts val="0"/>
              </a:spcAft>
              <a:buSzPts val="1200"/>
              <a:buFont typeface="Open Sans"/>
              <a:buChar char="●"/>
            </a:pPr>
            <a:r>
              <a:rPr lang="fr-CA" sz="1200" b="1">
                <a:latin typeface="Open Sans"/>
                <a:ea typeface="Open Sans"/>
                <a:cs typeface="Open Sans"/>
                <a:sym typeface="Open Sans"/>
              </a:rPr>
              <a:t>Une réunion régulière pour mobiliser les responsables thématiques</a:t>
            </a:r>
            <a:endParaRPr/>
          </a:p>
          <a:p>
            <a:pPr marL="457200" lvl="0" indent="-331946" algn="l" rtl="0">
              <a:lnSpc>
                <a:spcPct val="100000"/>
              </a:lnSpc>
              <a:spcBef>
                <a:spcPts val="0"/>
              </a:spcBef>
              <a:spcAft>
                <a:spcPts val="0"/>
              </a:spcAft>
              <a:buSzPts val="1200"/>
              <a:buFont typeface="Open Sans"/>
              <a:buChar char="●"/>
            </a:pPr>
            <a:r>
              <a:rPr lang="fr-CA" sz="1200" b="1">
                <a:latin typeface="Open Sans"/>
                <a:ea typeface="Open Sans"/>
                <a:cs typeface="Open Sans"/>
                <a:sym typeface="Open Sans"/>
              </a:rPr>
              <a:t>Une volonté plus ferme de prévenir les doublons</a:t>
            </a:r>
            <a:endParaRPr/>
          </a:p>
          <a:p>
            <a:pPr marL="457200" lvl="0" indent="-331946" algn="l" rtl="0">
              <a:lnSpc>
                <a:spcPct val="100000"/>
              </a:lnSpc>
              <a:spcBef>
                <a:spcPts val="0"/>
              </a:spcBef>
              <a:spcAft>
                <a:spcPts val="0"/>
              </a:spcAft>
              <a:buSzPts val="1200"/>
              <a:buFont typeface="Open Sans"/>
              <a:buChar char="●"/>
            </a:pPr>
            <a:r>
              <a:rPr lang="fr-CA" sz="1200" b="1">
                <a:latin typeface="Open Sans"/>
                <a:ea typeface="Open Sans"/>
                <a:cs typeface="Open Sans"/>
                <a:sym typeface="Open Sans"/>
              </a:rPr>
              <a:t>Règles ou instructions explicites pour les sources d’irritation courantes </a:t>
            </a:r>
            <a:endParaRPr/>
          </a:p>
          <a:p>
            <a:pPr marL="914400" lvl="1" indent="-331946" algn="l" rtl="0">
              <a:lnSpc>
                <a:spcPct val="100000"/>
              </a:lnSpc>
              <a:spcBef>
                <a:spcPts val="0"/>
              </a:spcBef>
              <a:spcAft>
                <a:spcPts val="0"/>
              </a:spcAft>
              <a:buSzPts val="1200"/>
              <a:buFont typeface="Open Sans"/>
              <a:buChar char="○"/>
            </a:pPr>
            <a:r>
              <a:rPr lang="fr-CA" sz="1200">
                <a:latin typeface="Open Sans"/>
                <a:ea typeface="Open Sans"/>
                <a:cs typeface="Open Sans"/>
                <a:sym typeface="Open Sans"/>
              </a:rPr>
              <a:t>Exemples : PDF, premières publications numériques, FAQ, gouvernement ouvert pour les données, archivage, formulaires en ligne, présentations du GC</a:t>
            </a:r>
            <a:endParaRPr/>
          </a:p>
        </p:txBody>
      </p:sp>
      <p:sp>
        <p:nvSpPr>
          <p:cNvPr id="224" name="Google Shape;224;p20"/>
          <p:cNvSpPr/>
          <p:nvPr/>
        </p:nvSpPr>
        <p:spPr>
          <a:xfrm>
            <a:off x="-43100" y="-12575"/>
            <a:ext cx="9187200" cy="1805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5" name="Google Shape;225;p20"/>
          <p:cNvSpPr txBox="1">
            <a:spLocks noGrp="1"/>
          </p:cNvSpPr>
          <p:nvPr>
            <p:ph type="title"/>
          </p:nvPr>
        </p:nvSpPr>
        <p:spPr>
          <a:xfrm>
            <a:off x="311700" y="224825"/>
            <a:ext cx="7013400" cy="9576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r-CA" sz="3400" b="1">
                <a:solidFill>
                  <a:schemeClr val="lt1"/>
                </a:solidFill>
                <a:latin typeface="Lato"/>
                <a:ea typeface="Lato"/>
                <a:cs typeface="Lato"/>
                <a:sym typeface="Lato"/>
              </a:rPr>
              <a:t>Ce qui pourrait être amélioré</a:t>
            </a:r>
            <a:endParaRPr/>
          </a:p>
        </p:txBody>
      </p:sp>
      <p:sp>
        <p:nvSpPr>
          <p:cNvPr id="226" name="Google Shape;226;p20"/>
          <p:cNvSpPr/>
          <p:nvPr/>
        </p:nvSpPr>
        <p:spPr>
          <a:xfrm>
            <a:off x="456976" y="898479"/>
            <a:ext cx="940800" cy="84900"/>
          </a:xfrm>
          <a:prstGeom prst="rect">
            <a:avLst/>
          </a:prstGeom>
          <a:solidFill>
            <a:srgbClr val="AF3C4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7" name="Google Shape;227;p20"/>
          <p:cNvSpPr txBox="1">
            <a:spLocks noGrp="1"/>
          </p:cNvSpPr>
          <p:nvPr>
            <p:ph type="subTitle" idx="4294967295"/>
          </p:nvPr>
        </p:nvSpPr>
        <p:spPr>
          <a:xfrm>
            <a:off x="311700" y="1071375"/>
            <a:ext cx="8622300" cy="458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2"/>
              </a:buClr>
              <a:buSzPts val="1100"/>
              <a:buFont typeface="Arial"/>
              <a:buNone/>
            </a:pPr>
            <a:r>
              <a:rPr lang="fr-CA" sz="2000" b="0" i="0" u="none" strike="noStrike" cap="none">
                <a:solidFill>
                  <a:schemeClr val="lt1"/>
                </a:solidFill>
                <a:latin typeface="Open Sans"/>
                <a:ea typeface="Open Sans"/>
                <a:cs typeface="Open Sans"/>
                <a:sym typeface="Open Sans"/>
              </a:rPr>
              <a:t>Selon les responsables thématiques - suggéré par plus d’un répondant</a:t>
            </a:r>
            <a:endParaRPr/>
          </a:p>
          <a:p>
            <a:pPr marL="0" marR="0" lvl="0" indent="0" algn="l" rtl="0">
              <a:lnSpc>
                <a:spcPct val="115000"/>
              </a:lnSpc>
              <a:spcBef>
                <a:spcPts val="0"/>
              </a:spcBef>
              <a:spcAft>
                <a:spcPts val="1200"/>
              </a:spcAft>
              <a:buClr>
                <a:schemeClr val="dk2"/>
              </a:buClr>
              <a:buSzPts val="1018"/>
              <a:buFont typeface="Arial"/>
              <a:buNone/>
            </a:pPr>
            <a:endParaRPr sz="1765" b="0" i="0" u="none" strike="noStrike" cap="none">
              <a:solidFill>
                <a:schemeClr val="lt1"/>
              </a:solidFill>
              <a:latin typeface="Open Sans"/>
              <a:ea typeface="Open Sans"/>
              <a:cs typeface="Open Sans"/>
              <a:sym typeface="Open San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21"/>
          <p:cNvSpPr/>
          <p:nvPr/>
        </p:nvSpPr>
        <p:spPr>
          <a:xfrm>
            <a:off x="-43100" y="-12575"/>
            <a:ext cx="9187200" cy="1805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3" name="Google Shape;233;p21"/>
          <p:cNvSpPr txBox="1">
            <a:spLocks noGrp="1"/>
          </p:cNvSpPr>
          <p:nvPr>
            <p:ph type="title"/>
          </p:nvPr>
        </p:nvSpPr>
        <p:spPr>
          <a:xfrm>
            <a:off x="311700" y="224825"/>
            <a:ext cx="7013400" cy="9576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r-CA" sz="3400" b="1">
                <a:solidFill>
                  <a:schemeClr val="lt1"/>
                </a:solidFill>
                <a:latin typeface="Lato"/>
                <a:ea typeface="Lato"/>
                <a:cs typeface="Lato"/>
                <a:sym typeface="Lato"/>
              </a:rPr>
              <a:t>Ce qui pourrait être amélioré</a:t>
            </a:r>
            <a:endParaRPr/>
          </a:p>
        </p:txBody>
      </p:sp>
      <p:sp>
        <p:nvSpPr>
          <p:cNvPr id="234" name="Google Shape;234;p21"/>
          <p:cNvSpPr/>
          <p:nvPr/>
        </p:nvSpPr>
        <p:spPr>
          <a:xfrm>
            <a:off x="456976" y="898479"/>
            <a:ext cx="940800" cy="84900"/>
          </a:xfrm>
          <a:prstGeom prst="rect">
            <a:avLst/>
          </a:prstGeom>
          <a:solidFill>
            <a:srgbClr val="AF3C4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5" name="Google Shape;235;p21"/>
          <p:cNvSpPr txBox="1">
            <a:spLocks noGrp="1"/>
          </p:cNvSpPr>
          <p:nvPr>
            <p:ph type="subTitle" idx="4294967295"/>
          </p:nvPr>
        </p:nvSpPr>
        <p:spPr>
          <a:xfrm>
            <a:off x="311700" y="1071375"/>
            <a:ext cx="8622300" cy="458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2"/>
              </a:buClr>
              <a:buSzPts val="1100"/>
              <a:buFont typeface="Arial"/>
              <a:buNone/>
            </a:pPr>
            <a:r>
              <a:rPr lang="fr-CA" sz="2000" b="0" i="0" u="none" strike="noStrike" cap="none">
                <a:solidFill>
                  <a:schemeClr val="lt1"/>
                </a:solidFill>
                <a:latin typeface="Open Sans"/>
                <a:ea typeface="Open Sans"/>
                <a:cs typeface="Open Sans"/>
                <a:sym typeface="Open Sans"/>
              </a:rPr>
              <a:t>Autres idées suggérées par une personne</a:t>
            </a:r>
            <a:endParaRPr/>
          </a:p>
          <a:p>
            <a:pPr marL="0" marR="0" lvl="0" indent="0" algn="l" rtl="0">
              <a:lnSpc>
                <a:spcPct val="115000"/>
              </a:lnSpc>
              <a:spcBef>
                <a:spcPts val="0"/>
              </a:spcBef>
              <a:spcAft>
                <a:spcPts val="1200"/>
              </a:spcAft>
              <a:buClr>
                <a:schemeClr val="dk2"/>
              </a:buClr>
              <a:buSzPts val="1018"/>
              <a:buFont typeface="Arial"/>
              <a:buNone/>
            </a:pPr>
            <a:endParaRPr sz="1765" b="0" i="0" u="none" strike="noStrike" cap="none">
              <a:solidFill>
                <a:schemeClr val="lt1"/>
              </a:solidFill>
              <a:latin typeface="Open Sans"/>
              <a:ea typeface="Open Sans"/>
              <a:cs typeface="Open Sans"/>
              <a:sym typeface="Open Sans"/>
            </a:endParaRPr>
          </a:p>
        </p:txBody>
      </p:sp>
      <p:sp>
        <p:nvSpPr>
          <p:cNvPr id="236" name="Google Shape;236;p21"/>
          <p:cNvSpPr txBox="1">
            <a:spLocks noGrp="1"/>
          </p:cNvSpPr>
          <p:nvPr>
            <p:ph type="body" idx="1"/>
          </p:nvPr>
        </p:nvSpPr>
        <p:spPr>
          <a:xfrm>
            <a:off x="166950" y="1913050"/>
            <a:ext cx="8893200" cy="3270000"/>
          </a:xfrm>
          <a:prstGeom prst="rect">
            <a:avLst/>
          </a:prstGeom>
          <a:noFill/>
          <a:ln>
            <a:noFill/>
          </a:ln>
        </p:spPr>
        <p:txBody>
          <a:bodyPr spcFirstLastPara="1" wrap="square" lIns="91425" tIns="91425" rIns="91425" bIns="91425" anchor="t" anchorCtr="0">
            <a:normAutofit fontScale="92500" lnSpcReduction="20000"/>
          </a:bodyPr>
          <a:lstStyle/>
          <a:p>
            <a:pPr marL="457200" lvl="0" indent="-351979" algn="l" rtl="0">
              <a:lnSpc>
                <a:spcPct val="100000"/>
              </a:lnSpc>
              <a:spcBef>
                <a:spcPts val="0"/>
              </a:spcBef>
              <a:spcAft>
                <a:spcPts val="0"/>
              </a:spcAft>
              <a:buSzPct val="100000"/>
              <a:buFont typeface="Open Sans"/>
              <a:buChar char="●"/>
            </a:pPr>
            <a:r>
              <a:rPr lang="fr-CA" sz="2100">
                <a:latin typeface="Open Sans"/>
                <a:ea typeface="Open Sans"/>
                <a:cs typeface="Open Sans"/>
                <a:sym typeface="Open Sans"/>
              </a:rPr>
              <a:t>Mettre à jour l’inventaire de l’arborescence thématique </a:t>
            </a:r>
            <a:endParaRPr/>
          </a:p>
          <a:p>
            <a:pPr marL="457200" lvl="0" indent="-351979" algn="l" rtl="0">
              <a:lnSpc>
                <a:spcPct val="100000"/>
              </a:lnSpc>
              <a:spcBef>
                <a:spcPts val="0"/>
              </a:spcBef>
              <a:spcAft>
                <a:spcPts val="0"/>
              </a:spcAft>
              <a:buSzPct val="100000"/>
              <a:buFont typeface="Open Sans"/>
              <a:buChar char="●"/>
            </a:pPr>
            <a:r>
              <a:rPr lang="fr-CA" sz="2100">
                <a:latin typeface="Open Sans"/>
                <a:ea typeface="Open Sans"/>
                <a:cs typeface="Open Sans"/>
                <a:sym typeface="Open Sans"/>
              </a:rPr>
              <a:t>Instructions techniques particulières de L1 à LX</a:t>
            </a:r>
            <a:endParaRPr/>
          </a:p>
          <a:p>
            <a:pPr marL="457200" lvl="0" indent="-351979" algn="l" rtl="0">
              <a:lnSpc>
                <a:spcPct val="100000"/>
              </a:lnSpc>
              <a:spcBef>
                <a:spcPts val="0"/>
              </a:spcBef>
              <a:spcAft>
                <a:spcPts val="0"/>
              </a:spcAft>
              <a:buSzPct val="100000"/>
              <a:buFont typeface="Open Sans"/>
              <a:buChar char="●"/>
            </a:pPr>
            <a:r>
              <a:rPr lang="fr-CA" sz="2100">
                <a:latin typeface="Open Sans"/>
                <a:ea typeface="Open Sans"/>
                <a:cs typeface="Open Sans"/>
                <a:sym typeface="Open Sans"/>
              </a:rPr>
              <a:t>Rapports analytiques intégrés dans l'ensemble des thèmes</a:t>
            </a:r>
            <a:endParaRPr/>
          </a:p>
          <a:p>
            <a:pPr marL="457200" lvl="0" indent="-351979" algn="l" rtl="0">
              <a:lnSpc>
                <a:spcPct val="100000"/>
              </a:lnSpc>
              <a:spcBef>
                <a:spcPts val="0"/>
              </a:spcBef>
              <a:spcAft>
                <a:spcPts val="0"/>
              </a:spcAft>
              <a:buSzPct val="100000"/>
              <a:buFont typeface="Open Sans"/>
              <a:buChar char="●"/>
            </a:pPr>
            <a:r>
              <a:rPr lang="fr-CA" sz="2100">
                <a:latin typeface="Open Sans"/>
                <a:ea typeface="Open Sans"/>
                <a:cs typeface="Open Sans"/>
                <a:sym typeface="Open Sans"/>
              </a:rPr>
              <a:t>Assistance aux essais sur l’EU des thèmes </a:t>
            </a:r>
            <a:endParaRPr/>
          </a:p>
          <a:p>
            <a:pPr marL="457200" lvl="0" indent="-351979" algn="l" rtl="0">
              <a:lnSpc>
                <a:spcPct val="100000"/>
              </a:lnSpc>
              <a:spcBef>
                <a:spcPts val="0"/>
              </a:spcBef>
              <a:spcAft>
                <a:spcPts val="0"/>
              </a:spcAft>
              <a:buSzPct val="100000"/>
              <a:buFont typeface="Open Sans"/>
              <a:buChar char="●"/>
            </a:pPr>
            <a:r>
              <a:rPr lang="fr-CA" sz="2100">
                <a:latin typeface="Open Sans"/>
                <a:ea typeface="Open Sans"/>
                <a:cs typeface="Open Sans"/>
                <a:sym typeface="Open Sans"/>
              </a:rPr>
              <a:t>Gouvernance et propriété du contenu plus claires</a:t>
            </a:r>
            <a:endParaRPr/>
          </a:p>
          <a:p>
            <a:pPr marL="457200" lvl="0" indent="-351979" algn="l" rtl="0">
              <a:lnSpc>
                <a:spcPct val="100000"/>
              </a:lnSpc>
              <a:spcBef>
                <a:spcPts val="0"/>
              </a:spcBef>
              <a:spcAft>
                <a:spcPts val="0"/>
              </a:spcAft>
              <a:buSzPct val="100000"/>
              <a:buFont typeface="Open Sans"/>
              <a:buChar char="●"/>
            </a:pPr>
            <a:r>
              <a:rPr lang="fr-CA" sz="2100">
                <a:latin typeface="Open Sans"/>
                <a:ea typeface="Open Sans"/>
                <a:cs typeface="Open Sans"/>
                <a:sym typeface="Open Sans"/>
              </a:rPr>
              <a:t>Liste principale des thèmes avec contacts et contacts de rechange</a:t>
            </a:r>
            <a:endParaRPr/>
          </a:p>
          <a:p>
            <a:pPr marL="457200" lvl="0" indent="-351979" algn="l" rtl="0">
              <a:lnSpc>
                <a:spcPct val="100000"/>
              </a:lnSpc>
              <a:spcBef>
                <a:spcPts val="0"/>
              </a:spcBef>
              <a:spcAft>
                <a:spcPts val="0"/>
              </a:spcAft>
              <a:buSzPct val="100000"/>
              <a:buFont typeface="Open Sans"/>
              <a:buChar char="●"/>
            </a:pPr>
            <a:r>
              <a:rPr lang="fr-CA" sz="2100">
                <a:latin typeface="Open Sans"/>
                <a:ea typeface="Open Sans"/>
                <a:cs typeface="Open Sans"/>
                <a:sym typeface="Open Sans"/>
              </a:rPr>
              <a:t>Simplifier les réunions sur les priorités Web du gouvernement du Canada afin qu’il n’y en ait pas deux par jour le lundi et le mercredi</a:t>
            </a:r>
            <a:endParaRPr/>
          </a:p>
          <a:p>
            <a:pPr marL="457200" lvl="0" indent="-351979" algn="l" rtl="0">
              <a:lnSpc>
                <a:spcPct val="100000"/>
              </a:lnSpc>
              <a:spcBef>
                <a:spcPts val="0"/>
              </a:spcBef>
              <a:spcAft>
                <a:spcPts val="0"/>
              </a:spcAft>
              <a:buSzPct val="100000"/>
              <a:buFont typeface="Open Sans"/>
              <a:buChar char="●"/>
            </a:pPr>
            <a:r>
              <a:rPr lang="fr-CA" sz="2100">
                <a:latin typeface="Open Sans"/>
                <a:ea typeface="Open Sans"/>
                <a:cs typeface="Open Sans"/>
                <a:sym typeface="Open Sans"/>
              </a:rPr>
              <a:t>Accroître la sensibilisation de la haute direction au travail sur les thèmes</a:t>
            </a:r>
            <a:endParaRPr/>
          </a:p>
          <a:p>
            <a:pPr marL="457200" lvl="0" indent="-351979" algn="l" rtl="0">
              <a:lnSpc>
                <a:spcPct val="100000"/>
              </a:lnSpc>
              <a:spcBef>
                <a:spcPts val="0"/>
              </a:spcBef>
              <a:spcAft>
                <a:spcPts val="0"/>
              </a:spcAft>
              <a:buSzPct val="100000"/>
              <a:buFont typeface="Open Sans"/>
              <a:buChar char="●"/>
            </a:pPr>
            <a:r>
              <a:rPr lang="fr-CA" sz="2100">
                <a:latin typeface="Open Sans"/>
                <a:ea typeface="Open Sans"/>
                <a:cs typeface="Open Sans"/>
                <a:sym typeface="Open Sans"/>
              </a:rPr>
              <a:t>Cesser d’utiliser Slack et la suite Google au profit d’outils approuvés à l’échelle du gouvernement du Canada </a:t>
            </a:r>
            <a:endParaRPr/>
          </a:p>
          <a:p>
            <a:pPr marL="457200" lvl="0" indent="-351979" algn="l" rtl="0">
              <a:lnSpc>
                <a:spcPct val="100000"/>
              </a:lnSpc>
              <a:spcBef>
                <a:spcPts val="0"/>
              </a:spcBef>
              <a:spcAft>
                <a:spcPts val="0"/>
              </a:spcAft>
              <a:buSzPct val="100000"/>
              <a:buFont typeface="Open Sans"/>
              <a:buChar char="●"/>
            </a:pPr>
            <a:r>
              <a:rPr lang="fr-CA" sz="2100">
                <a:latin typeface="Open Sans"/>
                <a:ea typeface="Open Sans"/>
                <a:cs typeface="Open Sans"/>
                <a:sym typeface="Open Sans"/>
              </a:rPr>
              <a:t>Améliorer l’expérience pour ceux qui publient dans AEM</a:t>
            </a:r>
            <a:endParaRPr/>
          </a:p>
          <a:p>
            <a:pPr marL="457200" lvl="0" indent="-351979" algn="l" rtl="0">
              <a:lnSpc>
                <a:spcPct val="100000"/>
              </a:lnSpc>
              <a:spcBef>
                <a:spcPts val="0"/>
              </a:spcBef>
              <a:spcAft>
                <a:spcPts val="0"/>
              </a:spcAft>
              <a:buSzPct val="100000"/>
              <a:buFont typeface="Open Sans"/>
              <a:buChar char="●"/>
            </a:pPr>
            <a:r>
              <a:rPr lang="fr-CA" sz="2100">
                <a:latin typeface="Open Sans"/>
                <a:ea typeface="Open Sans"/>
                <a:cs typeface="Open Sans"/>
                <a:sym typeface="Open Sans"/>
              </a:rPr>
              <a:t>Il est de nouveau nécessaire de se concentrer sur le contenu RPS.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22"/>
          <p:cNvSpPr/>
          <p:nvPr/>
        </p:nvSpPr>
        <p:spPr>
          <a:xfrm>
            <a:off x="-43100" y="-12575"/>
            <a:ext cx="9187200" cy="1322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2" name="Google Shape;242;p22"/>
          <p:cNvSpPr txBox="1">
            <a:spLocks noGrp="1"/>
          </p:cNvSpPr>
          <p:nvPr>
            <p:ph type="title"/>
          </p:nvPr>
        </p:nvSpPr>
        <p:spPr>
          <a:xfrm>
            <a:off x="311700" y="224825"/>
            <a:ext cx="8622300" cy="957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fr-CA" b="1">
                <a:solidFill>
                  <a:schemeClr val="lt1"/>
                </a:solidFill>
                <a:latin typeface="Lato"/>
                <a:ea typeface="Lato"/>
                <a:cs typeface="Lato"/>
                <a:sym typeface="Lato"/>
              </a:rPr>
              <a:t>Autres commentaires des responsables thématiques</a:t>
            </a:r>
            <a:endParaRPr/>
          </a:p>
        </p:txBody>
      </p:sp>
      <p:sp>
        <p:nvSpPr>
          <p:cNvPr id="243" name="Google Shape;243;p22"/>
          <p:cNvSpPr/>
          <p:nvPr/>
        </p:nvSpPr>
        <p:spPr>
          <a:xfrm>
            <a:off x="456976" y="898479"/>
            <a:ext cx="940800" cy="84900"/>
          </a:xfrm>
          <a:prstGeom prst="rect">
            <a:avLst/>
          </a:prstGeom>
          <a:solidFill>
            <a:srgbClr val="AF3C4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4" name="Google Shape;244;p22"/>
          <p:cNvSpPr txBox="1">
            <a:spLocks noGrp="1"/>
          </p:cNvSpPr>
          <p:nvPr>
            <p:ph type="body" idx="1"/>
          </p:nvPr>
        </p:nvSpPr>
        <p:spPr>
          <a:xfrm>
            <a:off x="314863" y="1411150"/>
            <a:ext cx="8583600" cy="3252000"/>
          </a:xfrm>
          <a:prstGeom prst="rect">
            <a:avLst/>
          </a:prstGeom>
          <a:noFill/>
          <a:ln>
            <a:noFill/>
          </a:ln>
        </p:spPr>
        <p:txBody>
          <a:bodyPr spcFirstLastPara="1" wrap="square" lIns="91425" tIns="91425" rIns="91425" bIns="91425" anchor="t" anchorCtr="0">
            <a:normAutofit fontScale="92500" lnSpcReduction="20000"/>
          </a:bodyPr>
          <a:lstStyle/>
          <a:p>
            <a:pPr marL="457200" lvl="0" indent="-361950" algn="l" rtl="0">
              <a:lnSpc>
                <a:spcPct val="100000"/>
              </a:lnSpc>
              <a:spcBef>
                <a:spcPts val="0"/>
              </a:spcBef>
              <a:spcAft>
                <a:spcPts val="0"/>
              </a:spcAft>
              <a:buSzPct val="108108"/>
              <a:buFont typeface="Open Sans"/>
              <a:buChar char="●"/>
            </a:pPr>
            <a:r>
              <a:rPr lang="fr-CA" sz="2100">
                <a:latin typeface="Open Sans"/>
                <a:ea typeface="Open Sans"/>
                <a:cs typeface="Open Sans"/>
                <a:sym typeface="Open Sans"/>
              </a:rPr>
              <a:t>Certains expriment qu’il est difficile de diriger quand… </a:t>
            </a:r>
            <a:endParaRPr/>
          </a:p>
          <a:p>
            <a:pPr marL="914400" lvl="1" indent="-361950" algn="l" rtl="0">
              <a:lnSpc>
                <a:spcPct val="100000"/>
              </a:lnSpc>
              <a:spcBef>
                <a:spcPts val="0"/>
              </a:spcBef>
              <a:spcAft>
                <a:spcPts val="0"/>
              </a:spcAft>
              <a:buSzPct val="108108"/>
              <a:buFont typeface="Open Sans"/>
              <a:buChar char="○"/>
            </a:pPr>
            <a:r>
              <a:rPr lang="fr-CA" sz="2100">
                <a:latin typeface="Open Sans"/>
                <a:ea typeface="Open Sans"/>
                <a:cs typeface="Open Sans"/>
                <a:sym typeface="Open Sans"/>
              </a:rPr>
              <a:t>Il n’y a pas d’instruction claire sur le plan à long terme pour le Web</a:t>
            </a:r>
            <a:endParaRPr/>
          </a:p>
          <a:p>
            <a:pPr marL="914400" lvl="1" indent="-361950" algn="l" rtl="0">
              <a:lnSpc>
                <a:spcPct val="100000"/>
              </a:lnSpc>
              <a:spcBef>
                <a:spcPts val="0"/>
              </a:spcBef>
              <a:spcAft>
                <a:spcPts val="0"/>
              </a:spcAft>
              <a:buSzPct val="108108"/>
              <a:buFont typeface="Open Sans"/>
              <a:buChar char="○"/>
            </a:pPr>
            <a:r>
              <a:rPr lang="fr-CA" sz="2100">
                <a:latin typeface="Open Sans"/>
                <a:ea typeface="Open Sans"/>
                <a:cs typeface="Open Sans"/>
                <a:sym typeface="Open Sans"/>
              </a:rPr>
              <a:t>Il y a peu de soutien et de ressources pour les responsables thématiques</a:t>
            </a:r>
            <a:endParaRPr/>
          </a:p>
          <a:p>
            <a:pPr marL="914400" lvl="1" indent="-361950" algn="l" rtl="0">
              <a:lnSpc>
                <a:spcPct val="100000"/>
              </a:lnSpc>
              <a:spcBef>
                <a:spcPts val="0"/>
              </a:spcBef>
              <a:spcAft>
                <a:spcPts val="0"/>
              </a:spcAft>
              <a:buSzPct val="108108"/>
              <a:buFont typeface="Open Sans"/>
              <a:buChar char="○"/>
            </a:pPr>
            <a:r>
              <a:rPr lang="fr-CA" sz="2100">
                <a:latin typeface="Open Sans"/>
                <a:ea typeface="Open Sans"/>
                <a:cs typeface="Open Sans"/>
                <a:sym typeface="Open Sans"/>
              </a:rPr>
              <a:t>La haute direction ne considère pas le travail sur les thèmes comme une priorité</a:t>
            </a:r>
            <a:endParaRPr/>
          </a:p>
          <a:p>
            <a:pPr marL="914400" lvl="0" indent="0" algn="l" rtl="0">
              <a:lnSpc>
                <a:spcPct val="100000"/>
              </a:lnSpc>
              <a:spcBef>
                <a:spcPts val="1000"/>
              </a:spcBef>
              <a:spcAft>
                <a:spcPts val="0"/>
              </a:spcAft>
              <a:buSzPct val="92664"/>
              <a:buNone/>
            </a:pPr>
            <a:endParaRPr sz="2100">
              <a:latin typeface="Open Sans"/>
              <a:ea typeface="Open Sans"/>
              <a:cs typeface="Open Sans"/>
              <a:sym typeface="Open Sans"/>
            </a:endParaRPr>
          </a:p>
          <a:p>
            <a:pPr marL="457200" lvl="0" indent="-361950" algn="l" rtl="0">
              <a:lnSpc>
                <a:spcPct val="100000"/>
              </a:lnSpc>
              <a:spcBef>
                <a:spcPts val="1000"/>
              </a:spcBef>
              <a:spcAft>
                <a:spcPts val="0"/>
              </a:spcAft>
              <a:buSzPct val="108108"/>
              <a:buFont typeface="Open Sans"/>
              <a:buChar char="●"/>
            </a:pPr>
            <a:r>
              <a:rPr lang="fr-CA" sz="2100">
                <a:latin typeface="Open Sans"/>
                <a:ea typeface="Open Sans"/>
                <a:cs typeface="Open Sans"/>
                <a:sym typeface="Open Sans"/>
              </a:rPr>
              <a:t>Alors que d’autres sont curieux de savoir pourquoi nous réalisons ce questionnaire (le BTN a-t-il reçu des commentaires indiquant que l’approche actuelle de gestion des thèmes ne fonctionne pas ou doit être améliorée?)</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23"/>
          <p:cNvSpPr/>
          <p:nvPr/>
        </p:nvSpPr>
        <p:spPr>
          <a:xfrm>
            <a:off x="205543" y="-25175"/>
            <a:ext cx="9060000" cy="5156100"/>
          </a:xfrm>
          <a:prstGeom prst="rect">
            <a:avLst/>
          </a:prstGeom>
          <a:solidFill>
            <a:srgbClr val="44546A"/>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rgbClr val="000000"/>
              </a:buClr>
              <a:buSzPts val="2425"/>
              <a:buFont typeface="Arial"/>
              <a:buNone/>
            </a:pPr>
            <a:endParaRPr sz="2425" b="1" i="0" u="none" strike="noStrike" cap="none">
              <a:solidFill>
                <a:srgbClr val="FFFFFF"/>
              </a:solidFill>
              <a:latin typeface="Arial"/>
              <a:ea typeface="Arial"/>
              <a:cs typeface="Arial"/>
              <a:sym typeface="Arial"/>
            </a:endParaRPr>
          </a:p>
        </p:txBody>
      </p:sp>
      <p:sp>
        <p:nvSpPr>
          <p:cNvPr id="250" name="Google Shape;250;p23"/>
          <p:cNvSpPr/>
          <p:nvPr/>
        </p:nvSpPr>
        <p:spPr>
          <a:xfrm>
            <a:off x="-43100" y="-12575"/>
            <a:ext cx="3706200" cy="5143500"/>
          </a:xfrm>
          <a:prstGeom prst="rect">
            <a:avLst/>
          </a:prstGeom>
          <a:solidFill>
            <a:srgbClr val="26374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1" name="Google Shape;251;p23"/>
          <p:cNvSpPr txBox="1"/>
          <p:nvPr/>
        </p:nvSpPr>
        <p:spPr>
          <a:xfrm>
            <a:off x="504075" y="571500"/>
            <a:ext cx="2824500" cy="6003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rgbClr val="000000"/>
              </a:buClr>
              <a:buSzPts val="2700"/>
              <a:buFont typeface="Arial"/>
              <a:buNone/>
            </a:pPr>
            <a:r>
              <a:rPr lang="fr-CA" sz="2700" b="1" i="0" u="none" strike="noStrike" cap="none">
                <a:solidFill>
                  <a:schemeClr val="lt1"/>
                </a:solidFill>
                <a:latin typeface="Lato"/>
                <a:ea typeface="Lato"/>
                <a:cs typeface="Lato"/>
                <a:sym typeface="Lato"/>
              </a:rPr>
              <a:t>Prochaines étapes</a:t>
            </a:r>
            <a:endParaRPr/>
          </a:p>
        </p:txBody>
      </p:sp>
      <p:sp>
        <p:nvSpPr>
          <p:cNvPr id="252" name="Google Shape;252;p23"/>
          <p:cNvSpPr txBox="1"/>
          <p:nvPr/>
        </p:nvSpPr>
        <p:spPr>
          <a:xfrm>
            <a:off x="3828456" y="3585938"/>
            <a:ext cx="5315544" cy="1331093"/>
          </a:xfrm>
          <a:prstGeom prst="rect">
            <a:avLst/>
          </a:prstGeom>
          <a:noFill/>
          <a:ln>
            <a:noFill/>
          </a:ln>
        </p:spPr>
        <p:txBody>
          <a:bodyPr spcFirstLastPara="1" wrap="square" lIns="91425" tIns="45700" rIns="91425" bIns="45700" anchor="t" anchorCtr="0">
            <a:spAutoFit/>
          </a:bodyPr>
          <a:lstStyle/>
          <a:p>
            <a:pPr marL="0" marR="0" lvl="0" indent="0" algn="l" rtl="0">
              <a:lnSpc>
                <a:spcPct val="115000"/>
              </a:lnSpc>
              <a:spcBef>
                <a:spcPts val="0"/>
              </a:spcBef>
              <a:spcAft>
                <a:spcPts val="0"/>
              </a:spcAft>
              <a:buClr>
                <a:srgbClr val="000000"/>
              </a:buClr>
              <a:buSzPts val="1400"/>
              <a:buFont typeface="Arial"/>
              <a:buNone/>
            </a:pPr>
            <a:r>
              <a:rPr lang="fr-CA" sz="1400" b="1" i="0" u="none" strike="noStrike" cap="none">
                <a:solidFill>
                  <a:schemeClr val="lt1"/>
                </a:solidFill>
                <a:latin typeface="Open Sans"/>
                <a:ea typeface="Open Sans"/>
                <a:cs typeface="Open Sans"/>
                <a:sym typeface="Open Sans"/>
              </a:rPr>
              <a:t>Les responsables thématiques</a:t>
            </a:r>
            <a:endParaRPr/>
          </a:p>
          <a:p>
            <a:pPr marL="457200" marR="0" lvl="0" indent="-336550" algn="l" rtl="0">
              <a:lnSpc>
                <a:spcPct val="115000"/>
              </a:lnSpc>
              <a:spcBef>
                <a:spcPts val="0"/>
              </a:spcBef>
              <a:spcAft>
                <a:spcPts val="0"/>
              </a:spcAft>
              <a:buClr>
                <a:schemeClr val="lt1"/>
              </a:buClr>
              <a:buSzPts val="1700"/>
              <a:buFont typeface="Open Sans"/>
              <a:buChar char="●"/>
            </a:pPr>
            <a:r>
              <a:rPr lang="fr-CA" sz="1400" b="0" i="0" u="none" strike="noStrike" cap="none">
                <a:solidFill>
                  <a:schemeClr val="lt1"/>
                </a:solidFill>
                <a:latin typeface="Open Sans"/>
                <a:ea typeface="Open Sans"/>
                <a:cs typeface="Open Sans"/>
                <a:sym typeface="Open Sans"/>
              </a:rPr>
              <a:t>Correction des liens brisés et autres actions à entreprendre dans le cadre des rapports thématiques. </a:t>
            </a:r>
            <a:endParaRPr/>
          </a:p>
          <a:p>
            <a:pPr marL="457200" marR="0" lvl="0" indent="-336550" algn="l" rtl="0">
              <a:lnSpc>
                <a:spcPct val="115000"/>
              </a:lnSpc>
              <a:spcBef>
                <a:spcPts val="0"/>
              </a:spcBef>
              <a:spcAft>
                <a:spcPts val="0"/>
              </a:spcAft>
              <a:buClr>
                <a:schemeClr val="lt1"/>
              </a:buClr>
              <a:buSzPts val="1700"/>
              <a:buFont typeface="Open Sans"/>
              <a:buChar char="●"/>
            </a:pPr>
            <a:r>
              <a:rPr lang="fr-CA" sz="1400" b="0" i="0" u="none" strike="noStrike" cap="none">
                <a:solidFill>
                  <a:schemeClr val="lt1"/>
                </a:solidFill>
                <a:latin typeface="Open Sans"/>
                <a:ea typeface="Open Sans"/>
                <a:cs typeface="Open Sans"/>
                <a:sym typeface="Open Sans"/>
              </a:rPr>
              <a:t>Plus tard (lorsque les directives seront prêtes) : Se concentrer sur la trouvabilité des tâches principales</a:t>
            </a:r>
            <a:endParaRPr sz="1400" b="0" i="0" u="none" strike="noStrike" cap="none">
              <a:solidFill>
                <a:schemeClr val="lt1"/>
              </a:solidFill>
              <a:latin typeface="Open Sans"/>
              <a:ea typeface="Open Sans"/>
              <a:cs typeface="Open Sans"/>
              <a:sym typeface="Open Sans"/>
            </a:endParaRPr>
          </a:p>
        </p:txBody>
      </p:sp>
      <p:sp>
        <p:nvSpPr>
          <p:cNvPr id="253" name="Google Shape;253;p23"/>
          <p:cNvSpPr txBox="1"/>
          <p:nvPr/>
        </p:nvSpPr>
        <p:spPr>
          <a:xfrm>
            <a:off x="3748550" y="96377"/>
            <a:ext cx="5250300" cy="1083333"/>
          </a:xfrm>
          <a:prstGeom prst="rect">
            <a:avLst/>
          </a:prstGeom>
          <a:noFill/>
          <a:ln>
            <a:noFill/>
          </a:ln>
        </p:spPr>
        <p:txBody>
          <a:bodyPr spcFirstLastPara="1" wrap="square" lIns="91425" tIns="45700" rIns="91425" bIns="45700" anchor="t" anchorCtr="0">
            <a:spAutoFit/>
          </a:bodyPr>
          <a:lstStyle/>
          <a:p>
            <a:pPr marL="0" marR="0" lvl="0" indent="0" algn="l" rtl="0">
              <a:lnSpc>
                <a:spcPct val="115000"/>
              </a:lnSpc>
              <a:spcBef>
                <a:spcPts val="0"/>
              </a:spcBef>
              <a:spcAft>
                <a:spcPts val="0"/>
              </a:spcAft>
              <a:buClr>
                <a:srgbClr val="000000"/>
              </a:buClr>
              <a:buSzPts val="1400"/>
              <a:buFont typeface="Arial"/>
              <a:buNone/>
            </a:pPr>
            <a:r>
              <a:rPr lang="fr-CA" sz="1400" b="1" i="0" u="none" strike="noStrike" cap="none">
                <a:solidFill>
                  <a:schemeClr val="lt1"/>
                </a:solidFill>
                <a:latin typeface="Open Sans"/>
                <a:ea typeface="Open Sans"/>
                <a:cs typeface="Open Sans"/>
                <a:sym typeface="Open Sans"/>
              </a:rPr>
              <a:t>Au BTN</a:t>
            </a:r>
            <a:endParaRPr/>
          </a:p>
          <a:p>
            <a:pPr marL="457200" marR="0" lvl="0" indent="-336550" algn="l" rtl="0">
              <a:lnSpc>
                <a:spcPct val="115000"/>
              </a:lnSpc>
              <a:spcBef>
                <a:spcPts val="0"/>
              </a:spcBef>
              <a:spcAft>
                <a:spcPts val="0"/>
              </a:spcAft>
              <a:buClr>
                <a:schemeClr val="lt1"/>
              </a:buClr>
              <a:buSzPts val="1700"/>
              <a:buFont typeface="Open Sans"/>
              <a:buChar char="●"/>
            </a:pPr>
            <a:r>
              <a:rPr lang="fr-CA" sz="1400" b="0" i="0" u="none" strike="noStrike" cap="none">
                <a:solidFill>
                  <a:schemeClr val="lt1"/>
                </a:solidFill>
                <a:latin typeface="Open Sans"/>
                <a:ea typeface="Open Sans"/>
                <a:cs typeface="Open Sans"/>
                <a:sym typeface="Open Sans"/>
              </a:rPr>
              <a:t>Mise à jour des directives sur la trouvabilité, l'AI et les tâches principales en fonction des résultats d'une étude sur la trouvabilité.</a:t>
            </a:r>
            <a:endParaRPr sz="1400" b="0" i="0" u="none" strike="noStrike" cap="none">
              <a:solidFill>
                <a:schemeClr val="lt1"/>
              </a:solidFill>
              <a:latin typeface="Open Sans"/>
              <a:ea typeface="Open Sans"/>
              <a:cs typeface="Open Sans"/>
              <a:sym typeface="Open Sans"/>
            </a:endParaRPr>
          </a:p>
        </p:txBody>
      </p:sp>
      <p:sp>
        <p:nvSpPr>
          <p:cNvPr id="254" name="Google Shape;254;p23"/>
          <p:cNvSpPr txBox="1"/>
          <p:nvPr/>
        </p:nvSpPr>
        <p:spPr>
          <a:xfrm>
            <a:off x="3748550" y="1297671"/>
            <a:ext cx="5250300" cy="2074374"/>
          </a:xfrm>
          <a:prstGeom prst="rect">
            <a:avLst/>
          </a:prstGeom>
          <a:noFill/>
          <a:ln>
            <a:noFill/>
          </a:ln>
        </p:spPr>
        <p:txBody>
          <a:bodyPr spcFirstLastPara="1" wrap="square" lIns="91425" tIns="45700" rIns="91425" bIns="45700" anchor="t" anchorCtr="0">
            <a:spAutoFit/>
          </a:bodyPr>
          <a:lstStyle/>
          <a:p>
            <a:pPr marL="0" marR="0" lvl="0" indent="0" algn="l" rtl="0">
              <a:lnSpc>
                <a:spcPct val="115000"/>
              </a:lnSpc>
              <a:spcBef>
                <a:spcPts val="0"/>
              </a:spcBef>
              <a:spcAft>
                <a:spcPts val="0"/>
              </a:spcAft>
              <a:buClr>
                <a:srgbClr val="000000"/>
              </a:buClr>
              <a:buSzPts val="1400"/>
              <a:buFont typeface="Arial"/>
              <a:buNone/>
            </a:pPr>
            <a:r>
              <a:rPr lang="fr-CA" sz="1400" b="1" i="0" u="none" strike="noStrike" cap="none">
                <a:solidFill>
                  <a:schemeClr val="lt1"/>
                </a:solidFill>
                <a:latin typeface="Open Sans"/>
                <a:ea typeface="Open Sans"/>
                <a:cs typeface="Open Sans"/>
                <a:sym typeface="Open Sans"/>
              </a:rPr>
              <a:t>Projet pilote avec le thème des Entreprises et industrie</a:t>
            </a:r>
            <a:endParaRPr/>
          </a:p>
          <a:p>
            <a:pPr marL="457200" marR="0" lvl="0" indent="-336550" algn="l" rtl="0">
              <a:lnSpc>
                <a:spcPct val="115000"/>
              </a:lnSpc>
              <a:spcBef>
                <a:spcPts val="0"/>
              </a:spcBef>
              <a:spcAft>
                <a:spcPts val="0"/>
              </a:spcAft>
              <a:buClr>
                <a:schemeClr val="lt1"/>
              </a:buClr>
              <a:buSzPts val="1700"/>
              <a:buFont typeface="Open Sans"/>
              <a:buChar char="●"/>
            </a:pPr>
            <a:r>
              <a:rPr lang="fr-CA" sz="1400" b="0" i="0" u="none" strike="noStrike" cap="none">
                <a:solidFill>
                  <a:schemeClr val="lt1"/>
                </a:solidFill>
                <a:latin typeface="Open Sans"/>
                <a:ea typeface="Open Sans"/>
                <a:cs typeface="Open Sans"/>
                <a:sym typeface="Open Sans"/>
              </a:rPr>
              <a:t>Tester les orientations en matière de trouvabilité en mettant l'accent sur les tâches principales et la recherche </a:t>
            </a:r>
            <a:endParaRPr/>
          </a:p>
          <a:p>
            <a:pPr marL="457200" marR="0" lvl="0" indent="-336550" algn="l" rtl="0">
              <a:lnSpc>
                <a:spcPct val="115000"/>
              </a:lnSpc>
              <a:spcBef>
                <a:spcPts val="0"/>
              </a:spcBef>
              <a:spcAft>
                <a:spcPts val="0"/>
              </a:spcAft>
              <a:buClr>
                <a:schemeClr val="lt1"/>
              </a:buClr>
              <a:buSzPts val="1700"/>
              <a:buFont typeface="Open Sans"/>
              <a:buChar char="●"/>
            </a:pPr>
            <a:r>
              <a:rPr lang="fr-CA" sz="1400" b="0" i="0" u="none" strike="noStrike" cap="none">
                <a:solidFill>
                  <a:schemeClr val="lt1"/>
                </a:solidFill>
                <a:latin typeface="Open Sans"/>
                <a:ea typeface="Open Sans"/>
                <a:cs typeface="Open Sans"/>
                <a:sym typeface="Open Sans"/>
              </a:rPr>
              <a:t>Établir des lignes de base en matière de facilité de recherche</a:t>
            </a:r>
            <a:endParaRPr/>
          </a:p>
          <a:p>
            <a:pPr marL="457200" marR="0" lvl="0" indent="-336550" algn="l" rtl="0">
              <a:lnSpc>
                <a:spcPct val="115000"/>
              </a:lnSpc>
              <a:spcBef>
                <a:spcPts val="0"/>
              </a:spcBef>
              <a:spcAft>
                <a:spcPts val="0"/>
              </a:spcAft>
              <a:buClr>
                <a:schemeClr val="lt1"/>
              </a:buClr>
              <a:buSzPts val="1700"/>
              <a:buFont typeface="Open Sans"/>
              <a:buChar char="●"/>
            </a:pPr>
            <a:r>
              <a:rPr lang="fr-CA" sz="1400" b="0" i="0" u="none" strike="noStrike" cap="none">
                <a:solidFill>
                  <a:schemeClr val="lt1"/>
                </a:solidFill>
                <a:latin typeface="Open Sans"/>
                <a:ea typeface="Open Sans"/>
                <a:cs typeface="Open Sans"/>
                <a:sym typeface="Open Sans"/>
              </a:rPr>
              <a:t>Expérimenter la création d'un thème plus léger à gérer, mais aussi plus convivial, puis testez les améliorations.</a:t>
            </a:r>
            <a:endParaRPr/>
          </a:p>
        </p:txBody>
      </p:sp>
      <p:sp>
        <p:nvSpPr>
          <p:cNvPr id="255" name="Google Shape;255;p23"/>
          <p:cNvSpPr txBox="1"/>
          <p:nvPr/>
        </p:nvSpPr>
        <p:spPr>
          <a:xfrm>
            <a:off x="468015" y="3532036"/>
            <a:ext cx="3236119" cy="138499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fr-CA" sz="1400" b="1" i="0" u="none" strike="noStrike" cap="none">
                <a:solidFill>
                  <a:schemeClr val="lt1"/>
                </a:solidFill>
                <a:latin typeface="Open Sans"/>
                <a:ea typeface="Open Sans"/>
                <a:cs typeface="Open Sans"/>
                <a:sym typeface="Open Sans"/>
              </a:rPr>
              <a:t>Selon vous, quels sont les autres défis sur lesquels nous devrions nous concentrer ou que nous devrions essayer de résoudre pendant le projet pilote ou en tant que communauté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3"/>
          <p:cNvSpPr txBox="1">
            <a:spLocks noGrp="1"/>
          </p:cNvSpPr>
          <p:nvPr>
            <p:ph type="body" idx="1"/>
          </p:nvPr>
        </p:nvSpPr>
        <p:spPr>
          <a:xfrm>
            <a:off x="350425" y="1459305"/>
            <a:ext cx="8456400" cy="3252000"/>
          </a:xfrm>
          <a:prstGeom prst="rect">
            <a:avLst/>
          </a:prstGeom>
          <a:noFill/>
          <a:ln>
            <a:noFill/>
          </a:ln>
        </p:spPr>
        <p:txBody>
          <a:bodyPr spcFirstLastPara="1" wrap="square" lIns="91425" tIns="91425" rIns="91425" bIns="91425" anchor="t" anchorCtr="0">
            <a:noAutofit/>
          </a:bodyPr>
          <a:lstStyle/>
          <a:p>
            <a:pPr marL="457200" lvl="0" indent="-355600" algn="l" rtl="0">
              <a:lnSpc>
                <a:spcPct val="100000"/>
              </a:lnSpc>
              <a:spcBef>
                <a:spcPts val="0"/>
              </a:spcBef>
              <a:spcAft>
                <a:spcPts val="0"/>
              </a:spcAft>
              <a:buSzPts val="2000"/>
              <a:buFont typeface="Open Sans"/>
              <a:buChar char="●"/>
            </a:pPr>
            <a:r>
              <a:rPr lang="fr-CA" sz="1700">
                <a:latin typeface="Open Sans"/>
                <a:ea typeface="Open Sans"/>
                <a:cs typeface="Open Sans"/>
                <a:sym typeface="Open Sans"/>
              </a:rPr>
              <a:t>Le BTN du SCT a élaboré un questionnaire conçu pour mieux comprendre :</a:t>
            </a:r>
            <a:endParaRPr sz="1700"/>
          </a:p>
          <a:p>
            <a:pPr marL="914400" lvl="1" indent="-355600" algn="l" rtl="0">
              <a:lnSpc>
                <a:spcPct val="100000"/>
              </a:lnSpc>
              <a:spcBef>
                <a:spcPts val="0"/>
              </a:spcBef>
              <a:spcAft>
                <a:spcPts val="0"/>
              </a:spcAft>
              <a:buSzPts val="2000"/>
              <a:buFont typeface="Open Sans"/>
              <a:buChar char="○"/>
            </a:pPr>
            <a:r>
              <a:rPr lang="fr-CA" sz="1700">
                <a:latin typeface="Open Sans"/>
                <a:ea typeface="Open Sans"/>
                <a:cs typeface="Open Sans"/>
                <a:sym typeface="Open Sans"/>
              </a:rPr>
              <a:t>Comment les responsables thématiques perçoivent leur rôle</a:t>
            </a:r>
            <a:endParaRPr sz="1300"/>
          </a:p>
          <a:p>
            <a:pPr marL="914400" lvl="1" indent="-355600" algn="l" rtl="0">
              <a:lnSpc>
                <a:spcPct val="100000"/>
              </a:lnSpc>
              <a:spcBef>
                <a:spcPts val="0"/>
              </a:spcBef>
              <a:spcAft>
                <a:spcPts val="0"/>
              </a:spcAft>
              <a:buSzPts val="2000"/>
              <a:buFont typeface="Open Sans"/>
              <a:buChar char="○"/>
            </a:pPr>
            <a:r>
              <a:rPr lang="fr-CA" sz="1700">
                <a:latin typeface="Open Sans"/>
                <a:ea typeface="Open Sans"/>
                <a:cs typeface="Open Sans"/>
                <a:sym typeface="Open Sans"/>
              </a:rPr>
              <a:t>Comment les responsables thématiques mesurent le rendement du thème</a:t>
            </a:r>
            <a:endParaRPr sz="1300"/>
          </a:p>
          <a:p>
            <a:pPr marL="914400" lvl="1" indent="-355600" algn="l" rtl="0">
              <a:lnSpc>
                <a:spcPct val="100000"/>
              </a:lnSpc>
              <a:spcBef>
                <a:spcPts val="0"/>
              </a:spcBef>
              <a:spcAft>
                <a:spcPts val="0"/>
              </a:spcAft>
              <a:buSzPts val="2000"/>
              <a:buFont typeface="Open Sans"/>
              <a:buChar char="○"/>
            </a:pPr>
            <a:r>
              <a:rPr lang="fr-CA" sz="1700">
                <a:latin typeface="Open Sans"/>
                <a:ea typeface="Open Sans"/>
                <a:cs typeface="Open Sans"/>
                <a:sym typeface="Open Sans"/>
              </a:rPr>
              <a:t>Combien de personnes, quels rôles et quelles tâches sont utilisés pour gérer le thème</a:t>
            </a:r>
            <a:endParaRPr sz="1300"/>
          </a:p>
          <a:p>
            <a:pPr marL="914400" lvl="1" indent="-355600" algn="l" rtl="0">
              <a:lnSpc>
                <a:spcPct val="100000"/>
              </a:lnSpc>
              <a:spcBef>
                <a:spcPts val="0"/>
              </a:spcBef>
              <a:spcAft>
                <a:spcPts val="0"/>
              </a:spcAft>
              <a:buSzPts val="2000"/>
              <a:buFont typeface="Open Sans"/>
              <a:buChar char="○"/>
            </a:pPr>
            <a:r>
              <a:rPr lang="fr-CA" sz="1700">
                <a:latin typeface="Open Sans"/>
                <a:ea typeface="Open Sans"/>
                <a:cs typeface="Open Sans"/>
                <a:sym typeface="Open Sans"/>
              </a:rPr>
              <a:t>Quelles sont les ressources du BTN que les responsables thématiques utilisent régulièrement</a:t>
            </a:r>
            <a:endParaRPr sz="1300"/>
          </a:p>
          <a:p>
            <a:pPr marL="914400" lvl="1" indent="-355600" algn="l" rtl="0">
              <a:lnSpc>
                <a:spcPct val="100000"/>
              </a:lnSpc>
              <a:spcBef>
                <a:spcPts val="0"/>
              </a:spcBef>
              <a:spcAft>
                <a:spcPts val="0"/>
              </a:spcAft>
              <a:buSzPts val="2000"/>
              <a:buFont typeface="Open Sans"/>
              <a:buChar char="○"/>
            </a:pPr>
            <a:r>
              <a:rPr lang="fr-CA" sz="1700">
                <a:latin typeface="Open Sans"/>
                <a:ea typeface="Open Sans"/>
                <a:cs typeface="Open Sans"/>
                <a:sym typeface="Open Sans"/>
              </a:rPr>
              <a:t>Ce qui fonctionne bien et ce qui ne fonctionne pas bien dans la façon dont les thèmes sont gérés sur le site Canada.ca</a:t>
            </a:r>
            <a:endParaRPr sz="1300"/>
          </a:p>
          <a:p>
            <a:pPr marL="457200" lvl="0" indent="-355600" algn="l" rtl="0">
              <a:lnSpc>
                <a:spcPct val="100000"/>
              </a:lnSpc>
              <a:spcBef>
                <a:spcPts val="0"/>
              </a:spcBef>
              <a:spcAft>
                <a:spcPts val="0"/>
              </a:spcAft>
              <a:buSzPts val="2000"/>
              <a:buFont typeface="Open Sans"/>
              <a:buChar char="●"/>
            </a:pPr>
            <a:r>
              <a:rPr lang="fr-CA" sz="1700">
                <a:latin typeface="Open Sans"/>
                <a:ea typeface="Open Sans"/>
                <a:cs typeface="Open Sans"/>
                <a:sym typeface="Open Sans"/>
              </a:rPr>
              <a:t>15 responsables thématiques ont répondu au questionnaire en janvier et février 2023 </a:t>
            </a:r>
            <a:endParaRPr sz="1700"/>
          </a:p>
        </p:txBody>
      </p:sp>
      <p:sp>
        <p:nvSpPr>
          <p:cNvPr id="74" name="Google Shape;74;p3"/>
          <p:cNvSpPr/>
          <p:nvPr/>
        </p:nvSpPr>
        <p:spPr>
          <a:xfrm>
            <a:off x="-43100" y="-12575"/>
            <a:ext cx="9187200" cy="1322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 name="Google Shape;75;p3"/>
          <p:cNvSpPr txBox="1">
            <a:spLocks noGrp="1"/>
          </p:cNvSpPr>
          <p:nvPr>
            <p:ph type="title"/>
          </p:nvPr>
        </p:nvSpPr>
        <p:spPr>
          <a:xfrm>
            <a:off x="311700" y="224825"/>
            <a:ext cx="7013400" cy="9576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r-CA" sz="3400" b="1">
                <a:solidFill>
                  <a:schemeClr val="lt1"/>
                </a:solidFill>
                <a:latin typeface="Lato"/>
                <a:ea typeface="Lato"/>
                <a:cs typeface="Lato"/>
                <a:sym typeface="Lato"/>
              </a:rPr>
              <a:t>Méthode</a:t>
            </a:r>
            <a:endParaRPr/>
          </a:p>
        </p:txBody>
      </p:sp>
      <p:sp>
        <p:nvSpPr>
          <p:cNvPr id="76" name="Google Shape;76;p3"/>
          <p:cNvSpPr/>
          <p:nvPr/>
        </p:nvSpPr>
        <p:spPr>
          <a:xfrm>
            <a:off x="456976" y="898479"/>
            <a:ext cx="940800" cy="84900"/>
          </a:xfrm>
          <a:prstGeom prst="rect">
            <a:avLst/>
          </a:prstGeom>
          <a:solidFill>
            <a:srgbClr val="AF3C4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4"/>
          <p:cNvSpPr txBox="1">
            <a:spLocks noGrp="1"/>
          </p:cNvSpPr>
          <p:nvPr>
            <p:ph type="body" idx="1"/>
          </p:nvPr>
        </p:nvSpPr>
        <p:spPr>
          <a:xfrm>
            <a:off x="350425" y="1482575"/>
            <a:ext cx="4221600" cy="3431400"/>
          </a:xfrm>
          <a:prstGeom prst="rect">
            <a:avLst/>
          </a:prstGeom>
          <a:noFill/>
          <a:ln>
            <a:noFill/>
          </a:ln>
        </p:spPr>
        <p:txBody>
          <a:bodyPr spcFirstLastPara="1" wrap="square" lIns="91425" tIns="91425" rIns="91425" bIns="91425" anchor="t" anchorCtr="0">
            <a:normAutofit fontScale="62500" lnSpcReduction="20000"/>
          </a:bodyPr>
          <a:lstStyle/>
          <a:p>
            <a:pPr marL="0" lvl="0" indent="0" algn="l" rtl="0">
              <a:lnSpc>
                <a:spcPct val="100000"/>
              </a:lnSpc>
              <a:spcBef>
                <a:spcPts val="0"/>
              </a:spcBef>
              <a:spcAft>
                <a:spcPts val="0"/>
              </a:spcAft>
              <a:buSzPct val="128456"/>
              <a:buNone/>
            </a:pPr>
            <a:r>
              <a:rPr lang="fr-CA" sz="2242" b="1">
                <a:latin typeface="Open Sans"/>
                <a:ea typeface="Open Sans"/>
                <a:cs typeface="Open Sans"/>
                <a:sym typeface="Open Sans"/>
              </a:rPr>
              <a:t>Réponses reçues</a:t>
            </a:r>
            <a:endParaRPr/>
          </a:p>
          <a:p>
            <a:pPr marL="457200" lvl="0" indent="-328310" algn="l" rtl="0">
              <a:lnSpc>
                <a:spcPct val="100000"/>
              </a:lnSpc>
              <a:spcBef>
                <a:spcPts val="1000"/>
              </a:spcBef>
              <a:spcAft>
                <a:spcPts val="0"/>
              </a:spcAft>
              <a:buSzPct val="100000"/>
              <a:buFont typeface="Open Sans"/>
              <a:buChar char="●"/>
            </a:pPr>
            <a:r>
              <a:rPr lang="fr-CA" sz="2242">
                <a:latin typeface="Open Sans"/>
                <a:ea typeface="Open Sans"/>
                <a:cs typeface="Open Sans"/>
                <a:sym typeface="Open Sans"/>
              </a:rPr>
              <a:t>À propos du gouvernement</a:t>
            </a:r>
            <a:endParaRPr/>
          </a:p>
          <a:p>
            <a:pPr marL="457200" lvl="0" indent="-328310" algn="l" rtl="0">
              <a:lnSpc>
                <a:spcPct val="100000"/>
              </a:lnSpc>
              <a:spcBef>
                <a:spcPts val="0"/>
              </a:spcBef>
              <a:spcAft>
                <a:spcPts val="0"/>
              </a:spcAft>
              <a:buSzPct val="100000"/>
              <a:buFont typeface="Open Sans"/>
              <a:buChar char="●"/>
            </a:pPr>
            <a:r>
              <a:rPr lang="fr-CA" sz="2242">
                <a:latin typeface="Open Sans"/>
                <a:ea typeface="Open Sans"/>
                <a:cs typeface="Open Sans"/>
                <a:sym typeface="Open Sans"/>
              </a:rPr>
              <a:t>Prestations</a:t>
            </a:r>
            <a:endParaRPr/>
          </a:p>
          <a:p>
            <a:pPr marL="457200" lvl="0" indent="-328310" algn="l" rtl="0">
              <a:lnSpc>
                <a:spcPct val="100000"/>
              </a:lnSpc>
              <a:spcBef>
                <a:spcPts val="0"/>
              </a:spcBef>
              <a:spcAft>
                <a:spcPts val="0"/>
              </a:spcAft>
              <a:buSzPct val="100000"/>
              <a:buFont typeface="Open Sans"/>
              <a:buChar char="●"/>
            </a:pPr>
            <a:r>
              <a:rPr lang="fr-CA" sz="2242">
                <a:latin typeface="Open Sans"/>
                <a:ea typeface="Open Sans"/>
                <a:cs typeface="Open Sans"/>
                <a:sym typeface="Open Sans"/>
              </a:rPr>
              <a:t>Entreprises et industrie</a:t>
            </a:r>
            <a:endParaRPr/>
          </a:p>
          <a:p>
            <a:pPr marL="457200" lvl="0" indent="-328310" algn="l" rtl="0">
              <a:lnSpc>
                <a:spcPct val="100000"/>
              </a:lnSpc>
              <a:spcBef>
                <a:spcPts val="0"/>
              </a:spcBef>
              <a:spcAft>
                <a:spcPts val="0"/>
              </a:spcAft>
              <a:buSzPct val="100000"/>
              <a:buFont typeface="Open Sans"/>
              <a:buChar char="●"/>
            </a:pPr>
            <a:r>
              <a:rPr lang="fr-CA" sz="2242">
                <a:latin typeface="Open Sans"/>
                <a:ea typeface="Open Sans"/>
                <a:cs typeface="Open Sans"/>
                <a:sym typeface="Open Sans"/>
              </a:rPr>
              <a:t>Culture, histoire et sport</a:t>
            </a:r>
            <a:endParaRPr/>
          </a:p>
          <a:p>
            <a:pPr marL="457200" lvl="0" indent="-328310" algn="l" rtl="0">
              <a:lnSpc>
                <a:spcPct val="100000"/>
              </a:lnSpc>
              <a:spcBef>
                <a:spcPts val="0"/>
              </a:spcBef>
              <a:spcAft>
                <a:spcPts val="0"/>
              </a:spcAft>
              <a:buSzPct val="100000"/>
              <a:buFont typeface="Open Sans"/>
              <a:buChar char="●"/>
            </a:pPr>
            <a:r>
              <a:rPr lang="fr-CA" sz="2242">
                <a:latin typeface="Open Sans"/>
                <a:ea typeface="Open Sans"/>
                <a:cs typeface="Open Sans"/>
                <a:sym typeface="Open Sans"/>
              </a:rPr>
              <a:t>Environnement et ressources naturelles</a:t>
            </a:r>
            <a:endParaRPr/>
          </a:p>
          <a:p>
            <a:pPr marL="457200" lvl="0" indent="-328310" algn="l" rtl="0">
              <a:lnSpc>
                <a:spcPct val="100000"/>
              </a:lnSpc>
              <a:spcBef>
                <a:spcPts val="0"/>
              </a:spcBef>
              <a:spcAft>
                <a:spcPts val="0"/>
              </a:spcAft>
              <a:buSzPct val="100000"/>
              <a:buFont typeface="Open Sans"/>
              <a:buChar char="●"/>
            </a:pPr>
            <a:r>
              <a:rPr lang="fr-CA" sz="2242">
                <a:latin typeface="Open Sans"/>
                <a:ea typeface="Open Sans"/>
                <a:cs typeface="Open Sans"/>
                <a:sym typeface="Open Sans"/>
              </a:rPr>
              <a:t>Santé</a:t>
            </a:r>
            <a:endParaRPr/>
          </a:p>
          <a:p>
            <a:pPr marL="457200" lvl="0" indent="-328310" algn="l" rtl="0">
              <a:lnSpc>
                <a:spcPct val="100000"/>
              </a:lnSpc>
              <a:spcBef>
                <a:spcPts val="0"/>
              </a:spcBef>
              <a:spcAft>
                <a:spcPts val="0"/>
              </a:spcAft>
              <a:buSzPct val="100000"/>
              <a:buFont typeface="Open Sans"/>
              <a:buChar char="●"/>
            </a:pPr>
            <a:r>
              <a:rPr lang="fr-CA" sz="2242">
                <a:latin typeface="Open Sans"/>
                <a:ea typeface="Open Sans"/>
                <a:cs typeface="Open Sans"/>
                <a:sym typeface="Open Sans"/>
              </a:rPr>
              <a:t>Immigration et citoyenneté</a:t>
            </a:r>
            <a:endParaRPr/>
          </a:p>
          <a:p>
            <a:pPr marL="457200" lvl="0" indent="-328310" algn="l" rtl="0">
              <a:lnSpc>
                <a:spcPct val="100000"/>
              </a:lnSpc>
              <a:spcBef>
                <a:spcPts val="0"/>
              </a:spcBef>
              <a:spcAft>
                <a:spcPts val="0"/>
              </a:spcAft>
              <a:buSzPct val="100000"/>
              <a:buFont typeface="Open Sans"/>
              <a:buChar char="●"/>
            </a:pPr>
            <a:r>
              <a:rPr lang="fr-CA" sz="2242">
                <a:latin typeface="Open Sans"/>
                <a:ea typeface="Open Sans"/>
                <a:cs typeface="Open Sans"/>
                <a:sym typeface="Open Sans"/>
              </a:rPr>
              <a:t>Autochtones</a:t>
            </a:r>
            <a:endParaRPr/>
          </a:p>
          <a:p>
            <a:pPr marL="457200" lvl="0" indent="-328310" algn="l" rtl="0">
              <a:lnSpc>
                <a:spcPct val="100000"/>
              </a:lnSpc>
              <a:spcBef>
                <a:spcPts val="0"/>
              </a:spcBef>
              <a:spcAft>
                <a:spcPts val="0"/>
              </a:spcAft>
              <a:buSzPct val="100000"/>
              <a:buFont typeface="Open Sans"/>
              <a:buChar char="●"/>
            </a:pPr>
            <a:r>
              <a:rPr lang="fr-CA" sz="2242">
                <a:latin typeface="Open Sans"/>
                <a:ea typeface="Open Sans"/>
                <a:cs typeface="Open Sans"/>
                <a:sym typeface="Open Sans"/>
              </a:rPr>
              <a:t>Emplois</a:t>
            </a:r>
            <a:endParaRPr/>
          </a:p>
          <a:p>
            <a:pPr marL="457200" lvl="0" indent="-328310" algn="l" rtl="0">
              <a:lnSpc>
                <a:spcPct val="100000"/>
              </a:lnSpc>
              <a:spcBef>
                <a:spcPts val="0"/>
              </a:spcBef>
              <a:spcAft>
                <a:spcPts val="0"/>
              </a:spcAft>
              <a:buSzPct val="100000"/>
              <a:buFont typeface="Open Sans"/>
              <a:buChar char="●"/>
            </a:pPr>
            <a:r>
              <a:rPr lang="fr-CA" sz="2242">
                <a:latin typeface="Open Sans"/>
                <a:ea typeface="Open Sans"/>
                <a:cs typeface="Open Sans"/>
                <a:sym typeface="Open Sans"/>
              </a:rPr>
              <a:t>Argent et finances</a:t>
            </a:r>
            <a:endParaRPr/>
          </a:p>
          <a:p>
            <a:pPr marL="457200" lvl="0" indent="-328310" algn="l" rtl="0">
              <a:lnSpc>
                <a:spcPct val="100000"/>
              </a:lnSpc>
              <a:spcBef>
                <a:spcPts val="0"/>
              </a:spcBef>
              <a:spcAft>
                <a:spcPts val="0"/>
              </a:spcAft>
              <a:buSzPct val="100000"/>
              <a:buFont typeface="Open Sans"/>
              <a:buChar char="●"/>
            </a:pPr>
            <a:r>
              <a:rPr lang="fr-CA" sz="2242">
                <a:latin typeface="Open Sans"/>
                <a:ea typeface="Open Sans"/>
                <a:cs typeface="Open Sans"/>
                <a:sym typeface="Open Sans"/>
              </a:rPr>
              <a:t>Sécurité nationale et défense</a:t>
            </a:r>
            <a:endParaRPr/>
          </a:p>
          <a:p>
            <a:pPr marL="457200" lvl="0" indent="-328310" algn="l" rtl="0">
              <a:lnSpc>
                <a:spcPct val="100000"/>
              </a:lnSpc>
              <a:spcBef>
                <a:spcPts val="0"/>
              </a:spcBef>
              <a:spcAft>
                <a:spcPts val="0"/>
              </a:spcAft>
              <a:buSzPct val="100000"/>
              <a:buFont typeface="Open Sans"/>
              <a:buChar char="●"/>
            </a:pPr>
            <a:r>
              <a:rPr lang="fr-CA" sz="2242">
                <a:latin typeface="Open Sans"/>
                <a:ea typeface="Open Sans"/>
                <a:cs typeface="Open Sans"/>
                <a:sym typeface="Open Sans"/>
              </a:rPr>
              <a:t>Services de police, justice et urgences</a:t>
            </a:r>
            <a:endParaRPr/>
          </a:p>
          <a:p>
            <a:pPr marL="457200" lvl="0" indent="-328310" algn="l" rtl="0">
              <a:lnSpc>
                <a:spcPct val="100000"/>
              </a:lnSpc>
              <a:spcBef>
                <a:spcPts val="0"/>
              </a:spcBef>
              <a:spcAft>
                <a:spcPts val="0"/>
              </a:spcAft>
              <a:buSzPct val="100000"/>
              <a:buFont typeface="Open Sans"/>
              <a:buChar char="●"/>
            </a:pPr>
            <a:r>
              <a:rPr lang="fr-CA" sz="2242">
                <a:latin typeface="Open Sans"/>
                <a:ea typeface="Open Sans"/>
                <a:cs typeface="Open Sans"/>
                <a:sym typeface="Open Sans"/>
              </a:rPr>
              <a:t>Fonction publique et force militaire</a:t>
            </a:r>
            <a:endParaRPr/>
          </a:p>
          <a:p>
            <a:pPr marL="457200" lvl="0" indent="-328310" algn="l" rtl="0">
              <a:lnSpc>
                <a:spcPct val="100000"/>
              </a:lnSpc>
              <a:spcBef>
                <a:spcPts val="0"/>
              </a:spcBef>
              <a:spcAft>
                <a:spcPts val="0"/>
              </a:spcAft>
              <a:buSzPct val="100000"/>
              <a:buFont typeface="Open Sans"/>
              <a:buChar char="●"/>
            </a:pPr>
            <a:r>
              <a:rPr lang="fr-CA" sz="2242">
                <a:latin typeface="Open Sans"/>
                <a:ea typeface="Open Sans"/>
                <a:cs typeface="Open Sans"/>
                <a:sym typeface="Open Sans"/>
              </a:rPr>
              <a:t>Science et innovation</a:t>
            </a:r>
            <a:endParaRPr/>
          </a:p>
          <a:p>
            <a:pPr marL="457200" lvl="0" indent="-328310" algn="l" rtl="0">
              <a:lnSpc>
                <a:spcPct val="100000"/>
              </a:lnSpc>
              <a:spcBef>
                <a:spcPts val="0"/>
              </a:spcBef>
              <a:spcAft>
                <a:spcPts val="0"/>
              </a:spcAft>
              <a:buSzPct val="100000"/>
              <a:buFont typeface="Open Sans"/>
              <a:buChar char="●"/>
            </a:pPr>
            <a:r>
              <a:rPr lang="fr-CA" sz="2242">
                <a:latin typeface="Open Sans"/>
                <a:ea typeface="Open Sans"/>
                <a:cs typeface="Open Sans"/>
                <a:sym typeface="Open Sans"/>
              </a:rPr>
              <a:t>Impôts</a:t>
            </a:r>
            <a:endParaRPr/>
          </a:p>
        </p:txBody>
      </p:sp>
      <p:sp>
        <p:nvSpPr>
          <p:cNvPr id="82" name="Google Shape;82;p4"/>
          <p:cNvSpPr/>
          <p:nvPr/>
        </p:nvSpPr>
        <p:spPr>
          <a:xfrm>
            <a:off x="-43100" y="-12575"/>
            <a:ext cx="9187200" cy="1322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 name="Google Shape;83;p4"/>
          <p:cNvSpPr txBox="1">
            <a:spLocks noGrp="1"/>
          </p:cNvSpPr>
          <p:nvPr>
            <p:ph type="title"/>
          </p:nvPr>
        </p:nvSpPr>
        <p:spPr>
          <a:xfrm>
            <a:off x="311700" y="224825"/>
            <a:ext cx="7013400" cy="9576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r-CA" sz="3400" b="1">
                <a:solidFill>
                  <a:schemeClr val="lt1"/>
                </a:solidFill>
                <a:latin typeface="Lato"/>
                <a:ea typeface="Lato"/>
                <a:cs typeface="Lato"/>
                <a:sym typeface="Lato"/>
              </a:rPr>
              <a:t>Répondants</a:t>
            </a:r>
            <a:endParaRPr/>
          </a:p>
        </p:txBody>
      </p:sp>
      <p:sp>
        <p:nvSpPr>
          <p:cNvPr id="84" name="Google Shape;84;p4"/>
          <p:cNvSpPr/>
          <p:nvPr/>
        </p:nvSpPr>
        <p:spPr>
          <a:xfrm>
            <a:off x="456976" y="898479"/>
            <a:ext cx="940800" cy="84900"/>
          </a:xfrm>
          <a:prstGeom prst="rect">
            <a:avLst/>
          </a:prstGeom>
          <a:solidFill>
            <a:srgbClr val="AF3C4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 name="Google Shape;85;p4"/>
          <p:cNvSpPr txBox="1">
            <a:spLocks noGrp="1"/>
          </p:cNvSpPr>
          <p:nvPr>
            <p:ph type="body" idx="1"/>
          </p:nvPr>
        </p:nvSpPr>
        <p:spPr>
          <a:xfrm>
            <a:off x="4736100" y="1482575"/>
            <a:ext cx="4221600" cy="3041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r>
              <a:rPr lang="fr-CA" sz="1550" b="1">
                <a:latin typeface="Open Sans"/>
                <a:ea typeface="Open Sans"/>
                <a:cs typeface="Open Sans"/>
                <a:sym typeface="Open Sans"/>
              </a:rPr>
              <a:t>Pas de réponse</a:t>
            </a:r>
            <a:endParaRPr/>
          </a:p>
          <a:p>
            <a:pPr marL="457200" lvl="0" indent="-327025" algn="l" rtl="0">
              <a:lnSpc>
                <a:spcPct val="80000"/>
              </a:lnSpc>
              <a:spcBef>
                <a:spcPts val="1000"/>
              </a:spcBef>
              <a:spcAft>
                <a:spcPts val="0"/>
              </a:spcAft>
              <a:buSzPts val="1550"/>
              <a:buFont typeface="Open Sans"/>
              <a:buChar char="●"/>
            </a:pPr>
            <a:r>
              <a:rPr lang="fr-CA" sz="1550">
                <a:latin typeface="Open Sans"/>
                <a:ea typeface="Open Sans"/>
                <a:cs typeface="Open Sans"/>
                <a:sym typeface="Open Sans"/>
              </a:rPr>
              <a:t>Le Canada et le monde</a:t>
            </a:r>
            <a:endParaRPr/>
          </a:p>
          <a:p>
            <a:pPr marL="457200" lvl="0" indent="-327025" algn="l" rtl="0">
              <a:lnSpc>
                <a:spcPct val="80000"/>
              </a:lnSpc>
              <a:spcBef>
                <a:spcPts val="0"/>
              </a:spcBef>
              <a:spcAft>
                <a:spcPts val="0"/>
              </a:spcAft>
              <a:buSzPts val="1550"/>
              <a:buFont typeface="Open Sans"/>
              <a:buChar char="●"/>
            </a:pPr>
            <a:r>
              <a:rPr lang="fr-CA" sz="1550">
                <a:latin typeface="Open Sans"/>
                <a:ea typeface="Open Sans"/>
                <a:cs typeface="Open Sans"/>
                <a:sym typeface="Open Sans"/>
              </a:rPr>
              <a:t>Transport et infrastructure</a:t>
            </a:r>
            <a:endParaRPr/>
          </a:p>
          <a:p>
            <a:pPr marL="457200" lvl="0" indent="-327025" algn="l" rtl="0">
              <a:lnSpc>
                <a:spcPct val="80000"/>
              </a:lnSpc>
              <a:spcBef>
                <a:spcPts val="0"/>
              </a:spcBef>
              <a:spcAft>
                <a:spcPts val="0"/>
              </a:spcAft>
              <a:buSzPts val="1550"/>
              <a:buFont typeface="Open Sans"/>
              <a:buChar char="●"/>
            </a:pPr>
            <a:r>
              <a:rPr lang="fr-CA" sz="1550">
                <a:latin typeface="Open Sans"/>
                <a:ea typeface="Open Sans"/>
                <a:cs typeface="Open Sans"/>
                <a:sym typeface="Open Sans"/>
              </a:rPr>
              <a:t>Voyage et tourisme</a:t>
            </a:r>
            <a:endParaRPr/>
          </a:p>
          <a:p>
            <a:pPr marL="457200" lvl="0" indent="-327025" algn="l" rtl="0">
              <a:lnSpc>
                <a:spcPct val="80000"/>
              </a:lnSpc>
              <a:spcBef>
                <a:spcPts val="0"/>
              </a:spcBef>
              <a:spcAft>
                <a:spcPts val="0"/>
              </a:spcAft>
              <a:buSzPts val="1550"/>
              <a:buFont typeface="Open Sans"/>
              <a:buChar char="●"/>
            </a:pPr>
            <a:r>
              <a:rPr lang="fr-CA" sz="1550">
                <a:latin typeface="Open Sans"/>
                <a:ea typeface="Open Sans"/>
                <a:cs typeface="Open Sans"/>
                <a:sym typeface="Open Sans"/>
              </a:rPr>
              <a:t>Vétérans</a:t>
            </a:r>
            <a:endParaRPr/>
          </a:p>
          <a:p>
            <a:pPr marL="457200" lvl="0" indent="-327025" algn="l" rtl="0">
              <a:lnSpc>
                <a:spcPct val="80000"/>
              </a:lnSpc>
              <a:spcBef>
                <a:spcPts val="0"/>
              </a:spcBef>
              <a:spcAft>
                <a:spcPts val="0"/>
              </a:spcAft>
              <a:buSzPts val="1550"/>
              <a:buFont typeface="Open Sans"/>
              <a:buChar char="●"/>
            </a:pPr>
            <a:r>
              <a:rPr lang="fr-CA" sz="1550">
                <a:latin typeface="Open Sans"/>
                <a:ea typeface="Open Sans"/>
                <a:cs typeface="Open Sans"/>
                <a:sym typeface="Open Sans"/>
              </a:rPr>
              <a:t>Jeunesse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5"/>
          <p:cNvSpPr/>
          <p:nvPr/>
        </p:nvSpPr>
        <p:spPr>
          <a:xfrm>
            <a:off x="-43100" y="-12575"/>
            <a:ext cx="3706200" cy="51435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 name="Google Shape;91;p5"/>
          <p:cNvSpPr txBox="1">
            <a:spLocks noGrp="1"/>
          </p:cNvSpPr>
          <p:nvPr>
            <p:ph type="title"/>
          </p:nvPr>
        </p:nvSpPr>
        <p:spPr>
          <a:xfrm>
            <a:off x="311700" y="241829"/>
            <a:ext cx="3071700" cy="1117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fr-CA" b="1">
                <a:solidFill>
                  <a:schemeClr val="lt1"/>
                </a:solidFill>
                <a:latin typeface="Lato"/>
                <a:ea typeface="Lato"/>
                <a:cs typeface="Lato"/>
                <a:sym typeface="Lato"/>
              </a:rPr>
              <a:t>Rôle des responsables thématiques </a:t>
            </a:r>
            <a:endParaRPr/>
          </a:p>
        </p:txBody>
      </p:sp>
      <p:sp>
        <p:nvSpPr>
          <p:cNvPr id="92" name="Google Shape;92;p5"/>
          <p:cNvSpPr txBox="1">
            <a:spLocks noGrp="1"/>
          </p:cNvSpPr>
          <p:nvPr>
            <p:ph type="body" idx="1"/>
          </p:nvPr>
        </p:nvSpPr>
        <p:spPr>
          <a:xfrm>
            <a:off x="311700" y="2046750"/>
            <a:ext cx="3114000" cy="28560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0"/>
              </a:spcAft>
              <a:buClr>
                <a:schemeClr val="dk1"/>
              </a:buClr>
              <a:buSzPts val="1100"/>
              <a:buFont typeface="Arial"/>
              <a:buNone/>
            </a:pPr>
            <a:r>
              <a:rPr lang="fr-CA" sz="2100">
                <a:solidFill>
                  <a:schemeClr val="lt1"/>
                </a:solidFill>
                <a:latin typeface="Open Sans"/>
                <a:ea typeface="Open Sans"/>
                <a:cs typeface="Open Sans"/>
                <a:sym typeface="Open Sans"/>
              </a:rPr>
              <a:t>Décrivez dans vos propres mots le rôle d’un responsable thématique sur le site canada.ca en 2023.</a:t>
            </a:r>
            <a:endParaRPr/>
          </a:p>
          <a:p>
            <a:pPr marL="0" lvl="0" indent="0" algn="l" rtl="0">
              <a:lnSpc>
                <a:spcPct val="115000"/>
              </a:lnSpc>
              <a:spcBef>
                <a:spcPts val="0"/>
              </a:spcBef>
              <a:spcAft>
                <a:spcPts val="0"/>
              </a:spcAft>
              <a:buClr>
                <a:schemeClr val="dk1"/>
              </a:buClr>
              <a:buSzPts val="1100"/>
              <a:buFont typeface="Arial"/>
              <a:buNone/>
            </a:pPr>
            <a:endParaRPr sz="2100">
              <a:solidFill>
                <a:schemeClr val="lt1"/>
              </a:solidFill>
              <a:latin typeface="Open Sans"/>
              <a:ea typeface="Open Sans"/>
              <a:cs typeface="Open Sans"/>
              <a:sym typeface="Open Sans"/>
            </a:endParaRPr>
          </a:p>
        </p:txBody>
      </p:sp>
      <p:sp>
        <p:nvSpPr>
          <p:cNvPr id="93" name="Google Shape;93;p5"/>
          <p:cNvSpPr/>
          <p:nvPr/>
        </p:nvSpPr>
        <p:spPr>
          <a:xfrm>
            <a:off x="456976" y="1644500"/>
            <a:ext cx="940800" cy="84900"/>
          </a:xfrm>
          <a:prstGeom prst="rect">
            <a:avLst/>
          </a:prstGeom>
          <a:solidFill>
            <a:srgbClr val="AF3C4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 name="Google Shape;94;p5"/>
          <p:cNvSpPr txBox="1">
            <a:spLocks noGrp="1"/>
          </p:cNvSpPr>
          <p:nvPr>
            <p:ph type="body" idx="1"/>
          </p:nvPr>
        </p:nvSpPr>
        <p:spPr>
          <a:xfrm>
            <a:off x="4028375" y="529850"/>
            <a:ext cx="4720500" cy="2856000"/>
          </a:xfrm>
          <a:prstGeom prst="rect">
            <a:avLst/>
          </a:prstGeom>
          <a:noFill/>
          <a:ln>
            <a:noFill/>
          </a:ln>
        </p:spPr>
        <p:txBody>
          <a:bodyPr spcFirstLastPara="1" wrap="square" lIns="91425" tIns="91425" rIns="91425" bIns="91425" anchor="t" anchorCtr="0">
            <a:normAutofit fontScale="85000" lnSpcReduction="20000"/>
          </a:bodyPr>
          <a:lstStyle/>
          <a:p>
            <a:pPr marL="0" lvl="0" indent="0" algn="l" rtl="0">
              <a:lnSpc>
                <a:spcPct val="100000"/>
              </a:lnSpc>
              <a:spcBef>
                <a:spcPts val="0"/>
              </a:spcBef>
              <a:spcAft>
                <a:spcPts val="0"/>
              </a:spcAft>
              <a:buSzPct val="86364"/>
              <a:buNone/>
            </a:pPr>
            <a:r>
              <a:rPr lang="fr-CA" sz="2452" b="1">
                <a:latin typeface="Open Sans"/>
                <a:ea typeface="Open Sans"/>
                <a:cs typeface="Open Sans"/>
                <a:sym typeface="Open Sans"/>
              </a:rPr>
              <a:t>Thèmes clés</a:t>
            </a:r>
            <a:endParaRPr/>
          </a:p>
          <a:p>
            <a:pPr marL="457200" lvl="0" indent="-341947" algn="l" rtl="0">
              <a:lnSpc>
                <a:spcPct val="100000"/>
              </a:lnSpc>
              <a:spcBef>
                <a:spcPts val="1000"/>
              </a:spcBef>
              <a:spcAft>
                <a:spcPts val="0"/>
              </a:spcAft>
              <a:buSzPct val="100000"/>
              <a:buFont typeface="Open Sans"/>
              <a:buChar char="●"/>
            </a:pPr>
            <a:r>
              <a:rPr lang="fr-CA" sz="2100">
                <a:latin typeface="Open Sans"/>
                <a:ea typeface="Open Sans"/>
                <a:cs typeface="Open Sans"/>
                <a:sym typeface="Open Sans"/>
              </a:rPr>
              <a:t>Gérer l’architecture de l’information thématique, les pages d’accueil et les adresses URL personnalisées </a:t>
            </a:r>
            <a:endParaRPr/>
          </a:p>
          <a:p>
            <a:pPr marL="457200" lvl="0" indent="-341947" algn="l" rtl="0">
              <a:lnSpc>
                <a:spcPct val="100000"/>
              </a:lnSpc>
              <a:spcBef>
                <a:spcPts val="0"/>
              </a:spcBef>
              <a:spcAft>
                <a:spcPts val="0"/>
              </a:spcAft>
              <a:buSzPct val="100000"/>
              <a:buFont typeface="Open Sans"/>
              <a:buChar char="●"/>
            </a:pPr>
            <a:r>
              <a:rPr lang="fr-CA" sz="2100">
                <a:latin typeface="Open Sans"/>
                <a:ea typeface="Open Sans"/>
                <a:cs typeface="Open Sans"/>
                <a:sym typeface="Open Sans"/>
              </a:rPr>
              <a:t>Veiller à ce que les utilisateurs puissent accomplir leurs tâches</a:t>
            </a:r>
            <a:endParaRPr/>
          </a:p>
          <a:p>
            <a:pPr marL="457200" lvl="0" indent="-341947" algn="l" rtl="0">
              <a:lnSpc>
                <a:spcPct val="100000"/>
              </a:lnSpc>
              <a:spcBef>
                <a:spcPts val="0"/>
              </a:spcBef>
              <a:spcAft>
                <a:spcPts val="0"/>
              </a:spcAft>
              <a:buSzPct val="100000"/>
              <a:buFont typeface="Open Sans"/>
              <a:buChar char="●"/>
            </a:pPr>
            <a:r>
              <a:rPr lang="fr-CA" sz="2100">
                <a:latin typeface="Open Sans"/>
                <a:ea typeface="Open Sans"/>
                <a:cs typeface="Open Sans"/>
                <a:sym typeface="Open Sans"/>
              </a:rPr>
              <a:t>Coordonner les demandes des autres ministères et contacter les autres ministères au sujet des liens brisés </a:t>
            </a:r>
            <a:endParaRPr/>
          </a:p>
          <a:p>
            <a:pPr marL="457200" lvl="0" indent="-341947" algn="l" rtl="0">
              <a:lnSpc>
                <a:spcPct val="100000"/>
              </a:lnSpc>
              <a:spcBef>
                <a:spcPts val="0"/>
              </a:spcBef>
              <a:spcAft>
                <a:spcPts val="0"/>
              </a:spcAft>
              <a:buSzPct val="100000"/>
              <a:buFont typeface="Open Sans"/>
              <a:buChar char="●"/>
            </a:pPr>
            <a:r>
              <a:rPr lang="fr-CA" sz="2100">
                <a:latin typeface="Open Sans"/>
                <a:ea typeface="Open Sans"/>
                <a:cs typeface="Open Sans"/>
                <a:sym typeface="Open Sans"/>
              </a:rPr>
              <a:t>Faire la liaison entre le BTN du SCT et l’institution </a:t>
            </a:r>
            <a:endParaRPr/>
          </a:p>
        </p:txBody>
      </p:sp>
      <p:sp>
        <p:nvSpPr>
          <p:cNvPr id="95" name="Google Shape;95;p5"/>
          <p:cNvSpPr/>
          <p:nvPr/>
        </p:nvSpPr>
        <p:spPr>
          <a:xfrm>
            <a:off x="3936700" y="3979750"/>
            <a:ext cx="4888200" cy="843900"/>
          </a:xfrm>
          <a:prstGeom prst="rect">
            <a:avLst/>
          </a:prstGeom>
          <a:solidFill>
            <a:srgbClr val="AF3C43"/>
          </a:solidFill>
          <a:ln w="19050" cap="flat" cmpd="sng">
            <a:solidFill>
              <a:srgbClr val="AF3C43"/>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r-CA" sz="1800" b="0" i="0" u="none" strike="noStrike" cap="none">
                <a:solidFill>
                  <a:srgbClr val="FFFFFF"/>
                </a:solidFill>
                <a:latin typeface="Open Sans"/>
                <a:ea typeface="Open Sans"/>
                <a:cs typeface="Open Sans"/>
                <a:sym typeface="Open Sans"/>
              </a:rPr>
              <a:t>Certains thèmes décrivent un rôle large et proactif, tandis que d’autres décrivent un rôle très minimaliste et réactif</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6"/>
          <p:cNvSpPr/>
          <p:nvPr/>
        </p:nvSpPr>
        <p:spPr>
          <a:xfrm>
            <a:off x="-43100" y="-12575"/>
            <a:ext cx="3706200" cy="51435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 name="Google Shape;101;p6"/>
          <p:cNvSpPr txBox="1">
            <a:spLocks noGrp="1"/>
          </p:cNvSpPr>
          <p:nvPr>
            <p:ph type="title"/>
          </p:nvPr>
        </p:nvSpPr>
        <p:spPr>
          <a:xfrm>
            <a:off x="311700" y="396350"/>
            <a:ext cx="3071700" cy="1166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91503"/>
              <a:buNone/>
            </a:pPr>
            <a:r>
              <a:rPr lang="fr-CA" sz="3400" b="1">
                <a:solidFill>
                  <a:schemeClr val="lt1"/>
                </a:solidFill>
                <a:latin typeface="Lato"/>
                <a:ea typeface="Lato"/>
                <a:cs typeface="Lato"/>
                <a:sym typeface="Lato"/>
              </a:rPr>
              <a:t>Mesure du rendement</a:t>
            </a:r>
            <a:endParaRPr/>
          </a:p>
        </p:txBody>
      </p:sp>
      <p:sp>
        <p:nvSpPr>
          <p:cNvPr id="102" name="Google Shape;102;p6"/>
          <p:cNvSpPr txBox="1">
            <a:spLocks noGrp="1"/>
          </p:cNvSpPr>
          <p:nvPr>
            <p:ph type="body" idx="1"/>
          </p:nvPr>
        </p:nvSpPr>
        <p:spPr>
          <a:xfrm>
            <a:off x="311700" y="2046750"/>
            <a:ext cx="3114000" cy="28560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0"/>
              </a:spcAft>
              <a:buClr>
                <a:schemeClr val="dk1"/>
              </a:buClr>
              <a:buSzPts val="1100"/>
              <a:buFont typeface="Arial"/>
              <a:buNone/>
            </a:pPr>
            <a:r>
              <a:rPr lang="fr-CA" sz="2100">
                <a:solidFill>
                  <a:schemeClr val="lt1"/>
                </a:solidFill>
                <a:latin typeface="Open Sans"/>
                <a:ea typeface="Open Sans"/>
                <a:cs typeface="Open Sans"/>
                <a:sym typeface="Open Sans"/>
              </a:rPr>
              <a:t>Comment mesurez-vous le rendement du thème? </a:t>
            </a:r>
            <a:endParaRPr/>
          </a:p>
          <a:p>
            <a:pPr marL="0" lvl="0" indent="0" algn="l" rtl="0">
              <a:lnSpc>
                <a:spcPct val="115000"/>
              </a:lnSpc>
              <a:spcBef>
                <a:spcPts val="0"/>
              </a:spcBef>
              <a:spcAft>
                <a:spcPts val="0"/>
              </a:spcAft>
              <a:buClr>
                <a:schemeClr val="dk1"/>
              </a:buClr>
              <a:buSzPts val="1100"/>
              <a:buFont typeface="Arial"/>
              <a:buNone/>
            </a:pPr>
            <a:endParaRPr sz="2100">
              <a:solidFill>
                <a:schemeClr val="lt1"/>
              </a:solidFill>
              <a:latin typeface="Open Sans"/>
              <a:ea typeface="Open Sans"/>
              <a:cs typeface="Open Sans"/>
              <a:sym typeface="Open Sans"/>
            </a:endParaRPr>
          </a:p>
        </p:txBody>
      </p:sp>
      <p:sp>
        <p:nvSpPr>
          <p:cNvPr id="103" name="Google Shape;103;p6"/>
          <p:cNvSpPr/>
          <p:nvPr/>
        </p:nvSpPr>
        <p:spPr>
          <a:xfrm>
            <a:off x="456976" y="1644500"/>
            <a:ext cx="940800" cy="84900"/>
          </a:xfrm>
          <a:prstGeom prst="rect">
            <a:avLst/>
          </a:prstGeom>
          <a:solidFill>
            <a:srgbClr val="AF3C4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4" name="Google Shape;104;p6"/>
          <p:cNvSpPr txBox="1">
            <a:spLocks noGrp="1"/>
          </p:cNvSpPr>
          <p:nvPr>
            <p:ph type="body" idx="1"/>
          </p:nvPr>
        </p:nvSpPr>
        <p:spPr>
          <a:xfrm>
            <a:off x="4020549" y="162500"/>
            <a:ext cx="4876707" cy="4845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fr-CA" b="1">
                <a:latin typeface="Open Sans"/>
                <a:ea typeface="Open Sans"/>
                <a:cs typeface="Open Sans"/>
                <a:sym typeface="Open Sans"/>
              </a:rPr>
              <a:t>Réponses courantes</a:t>
            </a:r>
            <a:endParaRPr/>
          </a:p>
          <a:p>
            <a:pPr marL="457200" lvl="0" indent="-346075" algn="l" rtl="0">
              <a:lnSpc>
                <a:spcPct val="100000"/>
              </a:lnSpc>
              <a:spcBef>
                <a:spcPts val="1000"/>
              </a:spcBef>
              <a:spcAft>
                <a:spcPts val="0"/>
              </a:spcAft>
              <a:buSzPts val="1600"/>
              <a:buFont typeface="Open Sans"/>
              <a:buChar char="●"/>
            </a:pPr>
            <a:r>
              <a:rPr lang="fr-CA" sz="1600">
                <a:latin typeface="Open Sans"/>
                <a:ea typeface="Open Sans"/>
                <a:cs typeface="Open Sans"/>
                <a:sym typeface="Open Sans"/>
              </a:rPr>
              <a:t>Analytique Web</a:t>
            </a:r>
            <a:endParaRPr/>
          </a:p>
          <a:p>
            <a:pPr marL="457200" lvl="0" indent="-346075" algn="l" rtl="0">
              <a:lnSpc>
                <a:spcPct val="100000"/>
              </a:lnSpc>
              <a:spcBef>
                <a:spcPts val="0"/>
              </a:spcBef>
              <a:spcAft>
                <a:spcPts val="0"/>
              </a:spcAft>
              <a:buSzPts val="1600"/>
              <a:buFont typeface="Open Sans"/>
              <a:buChar char="●"/>
            </a:pPr>
            <a:r>
              <a:rPr lang="fr-CA" sz="1600">
                <a:latin typeface="Open Sans"/>
                <a:ea typeface="Open Sans"/>
                <a:cs typeface="Open Sans"/>
                <a:sym typeface="Open Sans"/>
              </a:rPr>
              <a:t>Sondage sur la réussite des tâches </a:t>
            </a:r>
            <a:endParaRPr/>
          </a:p>
          <a:p>
            <a:pPr marL="457200" lvl="0" indent="-346075" algn="l" rtl="0">
              <a:lnSpc>
                <a:spcPct val="100000"/>
              </a:lnSpc>
              <a:spcBef>
                <a:spcPts val="0"/>
              </a:spcBef>
              <a:spcAft>
                <a:spcPts val="0"/>
              </a:spcAft>
              <a:buSzPts val="1600"/>
              <a:buFont typeface="Open Sans"/>
              <a:buChar char="●"/>
            </a:pPr>
            <a:r>
              <a:rPr lang="fr-CA" sz="1600">
                <a:latin typeface="Open Sans"/>
                <a:ea typeface="Open Sans"/>
                <a:cs typeface="Open Sans"/>
                <a:sym typeface="Open Sans"/>
              </a:rPr>
              <a:t>Tests d’utilisabilité</a:t>
            </a:r>
            <a:endParaRPr/>
          </a:p>
          <a:p>
            <a:pPr marL="457200" lvl="0" indent="-346075" algn="l" rtl="0">
              <a:lnSpc>
                <a:spcPct val="100000"/>
              </a:lnSpc>
              <a:spcBef>
                <a:spcPts val="0"/>
              </a:spcBef>
              <a:spcAft>
                <a:spcPts val="0"/>
              </a:spcAft>
              <a:buSzPts val="1600"/>
              <a:buFont typeface="Open Sans"/>
              <a:buChar char="●"/>
            </a:pPr>
            <a:r>
              <a:rPr lang="fr-CA" sz="1600">
                <a:latin typeface="Open Sans"/>
                <a:ea typeface="Open Sans"/>
                <a:cs typeface="Open Sans"/>
                <a:sym typeface="Open Sans"/>
              </a:rPr>
              <a:t>Commentaires (y compris l’outil de rétroaction sur la page, les commentaires du centre d’appels, les sondages auprès des clients)</a:t>
            </a:r>
            <a:endParaRPr/>
          </a:p>
          <a:p>
            <a:pPr marL="0" lvl="0" indent="0" algn="l" rtl="0">
              <a:lnSpc>
                <a:spcPct val="100000"/>
              </a:lnSpc>
              <a:spcBef>
                <a:spcPts val="1000"/>
              </a:spcBef>
              <a:spcAft>
                <a:spcPts val="0"/>
              </a:spcAft>
              <a:buSzPts val="1800"/>
              <a:buNone/>
            </a:pPr>
            <a:r>
              <a:rPr lang="fr-CA" sz="1600" b="1">
                <a:latin typeface="Open Sans"/>
                <a:ea typeface="Open Sans"/>
                <a:cs typeface="Open Sans"/>
                <a:sym typeface="Open Sans"/>
              </a:rPr>
              <a:t>Grandes questions</a:t>
            </a:r>
            <a:endParaRPr/>
          </a:p>
          <a:p>
            <a:pPr marL="457200" lvl="0" indent="-346075" algn="l" rtl="0">
              <a:lnSpc>
                <a:spcPct val="100000"/>
              </a:lnSpc>
              <a:spcBef>
                <a:spcPts val="1000"/>
              </a:spcBef>
              <a:spcAft>
                <a:spcPts val="0"/>
              </a:spcAft>
              <a:buSzPts val="1600"/>
              <a:buFont typeface="Open Sans"/>
              <a:buChar char="●"/>
            </a:pPr>
            <a:r>
              <a:rPr lang="fr-CA" sz="1600">
                <a:latin typeface="Open Sans"/>
                <a:ea typeface="Open Sans"/>
                <a:cs typeface="Open Sans"/>
                <a:sym typeface="Open Sans"/>
              </a:rPr>
              <a:t>Certains ne font rien de proactif pour surveiller le rendement du thème.</a:t>
            </a:r>
            <a:endParaRPr/>
          </a:p>
          <a:p>
            <a:pPr marL="457200" lvl="0" indent="-346075" algn="l" rtl="0">
              <a:lnSpc>
                <a:spcPct val="100000"/>
              </a:lnSpc>
              <a:spcBef>
                <a:spcPts val="0"/>
              </a:spcBef>
              <a:spcAft>
                <a:spcPts val="0"/>
              </a:spcAft>
              <a:buSzPts val="1600"/>
              <a:buFont typeface="Open Sans"/>
              <a:buChar char="●"/>
            </a:pPr>
            <a:r>
              <a:rPr lang="fr-CA" sz="1600">
                <a:latin typeface="Open Sans"/>
                <a:ea typeface="Open Sans"/>
                <a:cs typeface="Open Sans"/>
                <a:sym typeface="Open Sans"/>
              </a:rPr>
              <a:t>Très peu de thèmes ont établi des indicateurs de rendement clés (IRC).</a:t>
            </a:r>
            <a:endParaRPr/>
          </a:p>
          <a:p>
            <a:pPr marL="457200" lvl="0" indent="-346075" algn="l" rtl="0">
              <a:lnSpc>
                <a:spcPct val="100000"/>
              </a:lnSpc>
              <a:spcBef>
                <a:spcPts val="0"/>
              </a:spcBef>
              <a:spcAft>
                <a:spcPts val="0"/>
              </a:spcAft>
              <a:buSzPts val="1600"/>
              <a:buFont typeface="Open Sans"/>
              <a:buChar char="●"/>
            </a:pPr>
            <a:r>
              <a:rPr lang="fr-CA" sz="1600">
                <a:latin typeface="Open Sans"/>
                <a:ea typeface="Open Sans"/>
                <a:cs typeface="Open Sans"/>
                <a:sym typeface="Open Sans"/>
              </a:rPr>
              <a:t>Plusieurs répondants ont indiqué que la mesure du rendement n’est pas une priorité parce qu’il n’y a pas d’exigences en matière de rapports et que les objectifs et la gouvernance des thèmes ne sont pas clairs.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7"/>
          <p:cNvSpPr txBox="1">
            <a:spLocks noGrp="1"/>
          </p:cNvSpPr>
          <p:nvPr>
            <p:ph type="body" idx="1"/>
          </p:nvPr>
        </p:nvSpPr>
        <p:spPr>
          <a:xfrm>
            <a:off x="158200" y="1411150"/>
            <a:ext cx="8889600" cy="3252000"/>
          </a:xfrm>
          <a:prstGeom prst="rect">
            <a:avLst/>
          </a:prstGeom>
          <a:noFill/>
          <a:ln>
            <a:noFill/>
          </a:ln>
        </p:spPr>
        <p:txBody>
          <a:bodyPr spcFirstLastPara="1" wrap="square" lIns="91425" tIns="91425" rIns="91425" bIns="91425" anchor="t" anchorCtr="0">
            <a:normAutofit lnSpcReduction="10000"/>
          </a:bodyPr>
          <a:lstStyle/>
          <a:p>
            <a:pPr marL="457200" lvl="0" indent="-361950" algn="l" rtl="0">
              <a:lnSpc>
                <a:spcPct val="115000"/>
              </a:lnSpc>
              <a:spcBef>
                <a:spcPts val="0"/>
              </a:spcBef>
              <a:spcAft>
                <a:spcPts val="0"/>
              </a:spcAft>
              <a:buSzPts val="2100"/>
              <a:buFont typeface="Open Sans"/>
              <a:buChar char="●"/>
            </a:pPr>
            <a:r>
              <a:rPr lang="fr-CA" sz="2100">
                <a:latin typeface="Open Sans"/>
                <a:ea typeface="Open Sans"/>
                <a:cs typeface="Open Sans"/>
                <a:sym typeface="Open Sans"/>
              </a:rPr>
              <a:t>Le nombre d’équivalents temps plein (ETP) travaillant sur les thèmes varie de 0,025 ETP à 57 ETP.</a:t>
            </a:r>
            <a:endParaRPr/>
          </a:p>
          <a:p>
            <a:pPr marL="457200" lvl="0" indent="-361950" algn="l" rtl="0">
              <a:lnSpc>
                <a:spcPct val="115000"/>
              </a:lnSpc>
              <a:spcBef>
                <a:spcPts val="0"/>
              </a:spcBef>
              <a:spcAft>
                <a:spcPts val="0"/>
              </a:spcAft>
              <a:buSzPts val="2100"/>
              <a:buFont typeface="Open Sans"/>
              <a:buChar char="●"/>
            </a:pPr>
            <a:r>
              <a:rPr lang="fr-CA" sz="2100" b="1">
                <a:latin typeface="Open Sans"/>
                <a:ea typeface="Open Sans"/>
                <a:cs typeface="Open Sans"/>
                <a:sym typeface="Open Sans"/>
              </a:rPr>
              <a:t>Le nombre médian est de 0,3 ETP (= 30 % du temps d’une personne).</a:t>
            </a:r>
            <a:endParaRPr/>
          </a:p>
          <a:p>
            <a:pPr marL="457200" lvl="0" indent="-361950" algn="l" rtl="0">
              <a:lnSpc>
                <a:spcPct val="115000"/>
              </a:lnSpc>
              <a:spcBef>
                <a:spcPts val="0"/>
              </a:spcBef>
              <a:spcAft>
                <a:spcPts val="0"/>
              </a:spcAft>
              <a:buSzPts val="2100"/>
              <a:buFont typeface="Open Sans"/>
              <a:buChar char="●"/>
            </a:pPr>
            <a:r>
              <a:rPr lang="fr-CA" sz="2100">
                <a:latin typeface="Open Sans"/>
                <a:ea typeface="Open Sans"/>
                <a:cs typeface="Open Sans"/>
                <a:sym typeface="Open Sans"/>
              </a:rPr>
              <a:t>Sur les 14 responsables thématiques qui ont répondu :</a:t>
            </a:r>
            <a:endParaRPr/>
          </a:p>
          <a:p>
            <a:pPr marL="914400" lvl="1" indent="-361950" algn="l" rtl="0">
              <a:lnSpc>
                <a:spcPct val="115000"/>
              </a:lnSpc>
              <a:spcBef>
                <a:spcPts val="0"/>
              </a:spcBef>
              <a:spcAft>
                <a:spcPts val="0"/>
              </a:spcAft>
              <a:buSzPts val="2100"/>
              <a:buFont typeface="Open Sans"/>
              <a:buChar char="○"/>
            </a:pPr>
            <a:r>
              <a:rPr lang="fr-CA" sz="2100">
                <a:latin typeface="Open Sans"/>
                <a:ea typeface="Open Sans"/>
                <a:cs typeface="Open Sans"/>
                <a:sym typeface="Open Sans"/>
              </a:rPr>
              <a:t>9 comptent moins d’un ETP dédié au thème</a:t>
            </a:r>
            <a:endParaRPr/>
          </a:p>
          <a:p>
            <a:pPr marL="914400" lvl="1" indent="-361950" algn="l" rtl="0">
              <a:lnSpc>
                <a:spcPct val="115000"/>
              </a:lnSpc>
              <a:spcBef>
                <a:spcPts val="0"/>
              </a:spcBef>
              <a:spcAft>
                <a:spcPts val="0"/>
              </a:spcAft>
              <a:buSzPts val="2100"/>
              <a:buFont typeface="Open Sans"/>
              <a:buChar char="○"/>
            </a:pPr>
            <a:r>
              <a:rPr lang="fr-CA" sz="2100">
                <a:latin typeface="Open Sans"/>
                <a:ea typeface="Open Sans"/>
                <a:cs typeface="Open Sans"/>
                <a:sym typeface="Open Sans"/>
              </a:rPr>
              <a:t>2 comptent 1 ETP</a:t>
            </a:r>
            <a:endParaRPr/>
          </a:p>
          <a:p>
            <a:pPr marL="914400" lvl="1" indent="-361950" algn="l" rtl="0">
              <a:lnSpc>
                <a:spcPct val="115000"/>
              </a:lnSpc>
              <a:spcBef>
                <a:spcPts val="0"/>
              </a:spcBef>
              <a:spcAft>
                <a:spcPts val="0"/>
              </a:spcAft>
              <a:buSzPts val="2100"/>
              <a:buFont typeface="Open Sans"/>
              <a:buChar char="○"/>
            </a:pPr>
            <a:r>
              <a:rPr lang="fr-CA" sz="2100">
                <a:latin typeface="Open Sans"/>
                <a:ea typeface="Open Sans"/>
                <a:cs typeface="Open Sans"/>
                <a:sym typeface="Open Sans"/>
              </a:rPr>
              <a:t>3 comptent entre 2 et 3 ETP</a:t>
            </a:r>
            <a:endParaRPr/>
          </a:p>
          <a:p>
            <a:pPr marL="914400" lvl="1" indent="-361950" algn="l" rtl="0">
              <a:lnSpc>
                <a:spcPct val="115000"/>
              </a:lnSpc>
              <a:spcBef>
                <a:spcPts val="0"/>
              </a:spcBef>
              <a:spcAft>
                <a:spcPts val="0"/>
              </a:spcAft>
              <a:buSzPts val="2100"/>
              <a:buFont typeface="Open Sans"/>
              <a:buChar char="○"/>
            </a:pPr>
            <a:r>
              <a:rPr lang="fr-CA" sz="2100">
                <a:latin typeface="Open Sans"/>
                <a:ea typeface="Open Sans"/>
                <a:cs typeface="Open Sans"/>
                <a:sym typeface="Open Sans"/>
              </a:rPr>
              <a:t>1 compte 57 ETP</a:t>
            </a:r>
            <a:endParaRPr/>
          </a:p>
        </p:txBody>
      </p:sp>
      <p:sp>
        <p:nvSpPr>
          <p:cNvPr id="110" name="Google Shape;110;p7"/>
          <p:cNvSpPr/>
          <p:nvPr/>
        </p:nvSpPr>
        <p:spPr>
          <a:xfrm>
            <a:off x="-43100" y="-12575"/>
            <a:ext cx="9187200" cy="1322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1" name="Google Shape;111;p7"/>
          <p:cNvSpPr txBox="1">
            <a:spLocks noGrp="1"/>
          </p:cNvSpPr>
          <p:nvPr>
            <p:ph type="title"/>
          </p:nvPr>
        </p:nvSpPr>
        <p:spPr>
          <a:xfrm>
            <a:off x="311700" y="224825"/>
            <a:ext cx="8631000" cy="957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fr-CA" sz="3200" b="1">
                <a:solidFill>
                  <a:schemeClr val="lt1"/>
                </a:solidFill>
                <a:latin typeface="Lato"/>
                <a:ea typeface="Lato"/>
                <a:cs typeface="Lato"/>
                <a:sym typeface="Lato"/>
              </a:rPr>
              <a:t>Nombre de personnes travaillant sur le thème</a:t>
            </a:r>
            <a:endParaRPr/>
          </a:p>
        </p:txBody>
      </p:sp>
      <p:sp>
        <p:nvSpPr>
          <p:cNvPr id="112" name="Google Shape;112;p7"/>
          <p:cNvSpPr/>
          <p:nvPr/>
        </p:nvSpPr>
        <p:spPr>
          <a:xfrm>
            <a:off x="456976" y="898479"/>
            <a:ext cx="940800" cy="84900"/>
          </a:xfrm>
          <a:prstGeom prst="rect">
            <a:avLst/>
          </a:prstGeom>
          <a:solidFill>
            <a:srgbClr val="AF3C4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8"/>
          <p:cNvSpPr txBox="1">
            <a:spLocks noGrp="1"/>
          </p:cNvSpPr>
          <p:nvPr>
            <p:ph type="body" idx="1"/>
          </p:nvPr>
        </p:nvSpPr>
        <p:spPr>
          <a:xfrm>
            <a:off x="158200" y="1411150"/>
            <a:ext cx="8889600" cy="32520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1000"/>
              </a:spcAft>
              <a:buSzPts val="1800"/>
              <a:buNone/>
            </a:pPr>
            <a:r>
              <a:rPr lang="fr-CA">
                <a:latin typeface="Open Sans"/>
                <a:ea typeface="Open Sans"/>
                <a:cs typeface="Open Sans"/>
                <a:sym typeface="Open Sans"/>
              </a:rPr>
              <a:t>Les rôles concernés par la gestion du thème se concentrent sur le contenu, l’EU, les communications, le Web, les données et les fonctions de gestion.  </a:t>
            </a:r>
            <a:endParaRPr/>
          </a:p>
        </p:txBody>
      </p:sp>
      <p:sp>
        <p:nvSpPr>
          <p:cNvPr id="118" name="Google Shape;118;p8"/>
          <p:cNvSpPr/>
          <p:nvPr/>
        </p:nvSpPr>
        <p:spPr>
          <a:xfrm>
            <a:off x="-43100" y="-12575"/>
            <a:ext cx="9187200" cy="1322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9" name="Google Shape;119;p8"/>
          <p:cNvSpPr txBox="1">
            <a:spLocks noGrp="1"/>
          </p:cNvSpPr>
          <p:nvPr>
            <p:ph type="title"/>
          </p:nvPr>
        </p:nvSpPr>
        <p:spPr>
          <a:xfrm>
            <a:off x="311700" y="224825"/>
            <a:ext cx="7013400" cy="9576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r-CA" sz="3400" b="1">
                <a:solidFill>
                  <a:schemeClr val="lt1"/>
                </a:solidFill>
                <a:latin typeface="Lato"/>
                <a:ea typeface="Lato"/>
                <a:cs typeface="Lato"/>
                <a:sym typeface="Lato"/>
              </a:rPr>
              <a:t>Rôles travaillant sur le thème</a:t>
            </a:r>
            <a:endParaRPr/>
          </a:p>
        </p:txBody>
      </p:sp>
      <p:sp>
        <p:nvSpPr>
          <p:cNvPr id="120" name="Google Shape;120;p8"/>
          <p:cNvSpPr/>
          <p:nvPr/>
        </p:nvSpPr>
        <p:spPr>
          <a:xfrm>
            <a:off x="456976" y="898479"/>
            <a:ext cx="940800" cy="84900"/>
          </a:xfrm>
          <a:prstGeom prst="rect">
            <a:avLst/>
          </a:prstGeom>
          <a:solidFill>
            <a:srgbClr val="AF3C4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aphicFrame>
        <p:nvGraphicFramePr>
          <p:cNvPr id="121" name="Google Shape;121;p8"/>
          <p:cNvGraphicFramePr/>
          <p:nvPr/>
        </p:nvGraphicFramePr>
        <p:xfrm>
          <a:off x="255338" y="2292045"/>
          <a:ext cx="3000000" cy="3000000"/>
        </p:xfrm>
        <a:graphic>
          <a:graphicData uri="http://schemas.openxmlformats.org/drawingml/2006/table">
            <a:tbl>
              <a:tblPr>
                <a:noFill/>
                <a:tableStyleId>{E5B8EE5F-AA2F-40ED-8DE5-A78F9AADB188}</a:tableStyleId>
              </a:tblPr>
              <a:tblGrid>
                <a:gridCol w="1400350">
                  <a:extLst>
                    <a:ext uri="{9D8B030D-6E8A-4147-A177-3AD203B41FA5}">
                      <a16:colId xmlns:a16="http://schemas.microsoft.com/office/drawing/2014/main" val="20000"/>
                    </a:ext>
                  </a:extLst>
                </a:gridCol>
                <a:gridCol w="973325">
                  <a:extLst>
                    <a:ext uri="{9D8B030D-6E8A-4147-A177-3AD203B41FA5}">
                      <a16:colId xmlns:a16="http://schemas.microsoft.com/office/drawing/2014/main" val="20001"/>
                    </a:ext>
                  </a:extLst>
                </a:gridCol>
                <a:gridCol w="1818200">
                  <a:extLst>
                    <a:ext uri="{9D8B030D-6E8A-4147-A177-3AD203B41FA5}">
                      <a16:colId xmlns:a16="http://schemas.microsoft.com/office/drawing/2014/main" val="20002"/>
                    </a:ext>
                  </a:extLst>
                </a:gridCol>
                <a:gridCol w="1105375">
                  <a:extLst>
                    <a:ext uri="{9D8B030D-6E8A-4147-A177-3AD203B41FA5}">
                      <a16:colId xmlns:a16="http://schemas.microsoft.com/office/drawing/2014/main" val="20003"/>
                    </a:ext>
                  </a:extLst>
                </a:gridCol>
                <a:gridCol w="1497600">
                  <a:extLst>
                    <a:ext uri="{9D8B030D-6E8A-4147-A177-3AD203B41FA5}">
                      <a16:colId xmlns:a16="http://schemas.microsoft.com/office/drawing/2014/main" val="20004"/>
                    </a:ext>
                  </a:extLst>
                </a:gridCol>
                <a:gridCol w="1646625">
                  <a:extLst>
                    <a:ext uri="{9D8B030D-6E8A-4147-A177-3AD203B41FA5}">
                      <a16:colId xmlns:a16="http://schemas.microsoft.com/office/drawing/2014/main" val="20005"/>
                    </a:ext>
                  </a:extLst>
                </a:gridCol>
              </a:tblGrid>
              <a:tr h="388825">
                <a:tc>
                  <a:txBody>
                    <a:bodyPr/>
                    <a:lstStyle/>
                    <a:p>
                      <a:pPr marL="0" marR="0" lvl="0" indent="0" algn="l" rtl="0">
                        <a:lnSpc>
                          <a:spcPct val="100000"/>
                        </a:lnSpc>
                        <a:spcBef>
                          <a:spcPts val="0"/>
                        </a:spcBef>
                        <a:spcAft>
                          <a:spcPts val="0"/>
                        </a:spcAft>
                        <a:buClr>
                          <a:srgbClr val="000000"/>
                        </a:buClr>
                        <a:buSzPts val="1000"/>
                        <a:buFont typeface="Arial"/>
                        <a:buNone/>
                      </a:pPr>
                      <a:r>
                        <a:rPr lang="fr-CA" sz="1000" b="1" u="none" strike="noStrike" cap="none">
                          <a:solidFill>
                            <a:schemeClr val="lt1"/>
                          </a:solidFill>
                        </a:rPr>
                        <a:t>Contenu</a:t>
                      </a:r>
                      <a:endParaRPr/>
                    </a:p>
                  </a:txBody>
                  <a:tcPr marL="91425" marR="91425" marT="91425" marB="91425">
                    <a:solidFill>
                      <a:srgbClr val="AF3C43"/>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fr-CA" sz="1000" b="1" u="none" strike="noStrike" cap="none">
                          <a:solidFill>
                            <a:schemeClr val="lt1"/>
                          </a:solidFill>
                        </a:rPr>
                        <a:t>EU</a:t>
                      </a:r>
                      <a:endParaRPr/>
                    </a:p>
                  </a:txBody>
                  <a:tcPr marL="91425" marR="91425" marT="91425" marB="91425">
                    <a:solidFill>
                      <a:srgbClr val="AF3C43"/>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fr-CA" sz="1000" b="1" u="none" strike="noStrike" cap="none">
                          <a:solidFill>
                            <a:schemeClr val="lt1"/>
                          </a:solidFill>
                        </a:rPr>
                        <a:t>Communications</a:t>
                      </a:r>
                      <a:endParaRPr/>
                    </a:p>
                  </a:txBody>
                  <a:tcPr marL="91425" marR="91425" marT="91425" marB="91425">
                    <a:lnR w="9525" cap="flat" cmpd="sng">
                      <a:solidFill>
                        <a:srgbClr val="9E9E9E"/>
                      </a:solidFill>
                      <a:prstDash val="solid"/>
                      <a:round/>
                      <a:headEnd type="none" w="sm" len="sm"/>
                      <a:tailEnd type="none" w="sm" len="sm"/>
                    </a:lnR>
                    <a:solidFill>
                      <a:srgbClr val="AF3C43"/>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fr-CA" sz="1000" b="1" u="none" strike="noStrike" cap="none">
                          <a:solidFill>
                            <a:schemeClr val="lt1"/>
                          </a:solidFill>
                        </a:rPr>
                        <a:t>Web</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AF3C43"/>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fr-CA" sz="1000" b="1" u="none" strike="noStrike" cap="none">
                          <a:solidFill>
                            <a:schemeClr val="lt1"/>
                          </a:solidFill>
                        </a:rPr>
                        <a:t>Données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AF3C43"/>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fr-CA" sz="1000" b="1" u="none" strike="noStrike" cap="none">
                          <a:solidFill>
                            <a:schemeClr val="lt1"/>
                          </a:solidFill>
                        </a:rPr>
                        <a:t>Gestionnaires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AF3C43"/>
                    </a:solidFill>
                  </a:tcPr>
                </a:tc>
                <a:extLst>
                  <a:ext uri="{0D108BD9-81ED-4DB2-BD59-A6C34878D82A}">
                    <a16:rowId xmlns:a16="http://schemas.microsoft.com/office/drawing/2014/main" val="10000"/>
                  </a:ext>
                </a:extLst>
              </a:tr>
              <a:tr h="517575">
                <a:tc>
                  <a:txBody>
                    <a:bodyPr/>
                    <a:lstStyle/>
                    <a:p>
                      <a:pPr marL="0" marR="0" lvl="0" indent="0" algn="l" rtl="0">
                        <a:lnSpc>
                          <a:spcPct val="100000"/>
                        </a:lnSpc>
                        <a:spcBef>
                          <a:spcPts val="0"/>
                        </a:spcBef>
                        <a:spcAft>
                          <a:spcPts val="0"/>
                        </a:spcAft>
                        <a:buClr>
                          <a:srgbClr val="000000"/>
                        </a:buClr>
                        <a:buSzPts val="1000"/>
                        <a:buFont typeface="Arial"/>
                        <a:buNone/>
                      </a:pPr>
                      <a:r>
                        <a:rPr lang="fr-CA" sz="1000" u="none" strike="noStrike" cap="none">
                          <a:solidFill>
                            <a:schemeClr val="dk2"/>
                          </a:solidFill>
                        </a:rPr>
                        <a:t>Concepteur de contenu</a:t>
                      </a:r>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000"/>
                        <a:buFont typeface="Arial"/>
                        <a:buNone/>
                      </a:pPr>
                      <a:r>
                        <a:rPr lang="fr-CA" sz="1000" u="none" strike="noStrike" cap="none">
                          <a:solidFill>
                            <a:schemeClr val="dk2"/>
                          </a:solidFill>
                        </a:rPr>
                        <a:t>Conseiller en EU</a:t>
                      </a:r>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000"/>
                        <a:buFont typeface="Arial"/>
                        <a:buNone/>
                      </a:pPr>
                      <a:r>
                        <a:rPr lang="fr-CA" sz="1000" u="none" strike="noStrike" cap="none">
                          <a:solidFill>
                            <a:schemeClr val="dk2"/>
                          </a:solidFill>
                        </a:rPr>
                        <a:t>Conseiller en communications numériques</a:t>
                      </a:r>
                      <a:endParaRPr/>
                    </a:p>
                  </a:txBody>
                  <a:tcPr marL="91425" marR="91425" marT="91425" marB="91425">
                    <a:lnR w="9525" cap="flat" cmpd="sng">
                      <a:solidFill>
                        <a:srgbClr val="9E9E9E"/>
                      </a:solidFill>
                      <a:prstDash val="solid"/>
                      <a:round/>
                      <a:headEnd type="none" w="sm" len="sm"/>
                      <a:tailEnd type="none" w="sm" len="sm"/>
                    </a:lnR>
                  </a:tcPr>
                </a:tc>
                <a:tc>
                  <a:txBody>
                    <a:bodyPr/>
                    <a:lstStyle/>
                    <a:p>
                      <a:pPr marL="0" marR="0" lvl="0" indent="0" algn="l" rtl="0">
                        <a:lnSpc>
                          <a:spcPct val="100000"/>
                        </a:lnSpc>
                        <a:spcBef>
                          <a:spcPts val="0"/>
                        </a:spcBef>
                        <a:spcAft>
                          <a:spcPts val="0"/>
                        </a:spcAft>
                        <a:buClr>
                          <a:srgbClr val="000000"/>
                        </a:buClr>
                        <a:buSzPts val="1000"/>
                        <a:buFont typeface="Arial"/>
                        <a:buNone/>
                      </a:pPr>
                      <a:r>
                        <a:rPr lang="fr-CA" sz="1000" u="none" strike="noStrike" cap="none">
                          <a:solidFill>
                            <a:schemeClr val="dk2"/>
                          </a:solidFill>
                        </a:rPr>
                        <a:t>Conseiller Web</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100"/>
                        <a:buFont typeface="Arial"/>
                        <a:buNone/>
                      </a:pPr>
                      <a:r>
                        <a:rPr lang="fr-CA" sz="1000" u="none" strike="noStrike" cap="none">
                          <a:solidFill>
                            <a:schemeClr val="dk2"/>
                          </a:solidFill>
                        </a:rPr>
                        <a:t>Conseiller en analytique Web</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fr-CA" sz="1000" u="none" strike="noStrike" cap="none">
                          <a:solidFill>
                            <a:schemeClr val="dk2"/>
                          </a:solidFill>
                        </a:rPr>
                        <a:t>Chef de produit</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57175">
                <a:tc>
                  <a:txBody>
                    <a:bodyPr/>
                    <a:lstStyle/>
                    <a:p>
                      <a:pPr marL="0" marR="0" lvl="0" indent="0" algn="l" rtl="0">
                        <a:lnSpc>
                          <a:spcPct val="100000"/>
                        </a:lnSpc>
                        <a:spcBef>
                          <a:spcPts val="0"/>
                        </a:spcBef>
                        <a:spcAft>
                          <a:spcPts val="0"/>
                        </a:spcAft>
                        <a:buClr>
                          <a:srgbClr val="000000"/>
                        </a:buClr>
                        <a:buSzPts val="1000"/>
                        <a:buFont typeface="Arial"/>
                        <a:buNone/>
                      </a:pPr>
                      <a:r>
                        <a:rPr lang="fr-CA" sz="1000" u="none" strike="noStrike" cap="none">
                          <a:solidFill>
                            <a:schemeClr val="dk2"/>
                          </a:solidFill>
                        </a:rPr>
                        <a:t>Stratège en matière de contenu </a:t>
                      </a:r>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000"/>
                        <a:buFont typeface="Arial"/>
                        <a:buNone/>
                      </a:pPr>
                      <a:r>
                        <a:rPr lang="fr-CA" sz="1000" u="none" strike="noStrike" cap="none">
                          <a:solidFill>
                            <a:schemeClr val="dk2"/>
                          </a:solidFill>
                        </a:rPr>
                        <a:t>Concepteur de l’EU </a:t>
                      </a:r>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000"/>
                        <a:buFont typeface="Arial"/>
                        <a:buNone/>
                      </a:pPr>
                      <a:r>
                        <a:rPr lang="fr-CA" sz="1000" u="none" strike="noStrike" cap="none">
                          <a:solidFill>
                            <a:schemeClr val="dk2"/>
                          </a:solidFill>
                        </a:rPr>
                        <a:t>Conseiller en communications</a:t>
                      </a:r>
                      <a:endParaRPr/>
                    </a:p>
                  </a:txBody>
                  <a:tcPr marL="91425" marR="91425" marT="91425" marB="91425">
                    <a:lnR w="9525" cap="flat" cmpd="sng">
                      <a:solidFill>
                        <a:srgbClr val="9E9E9E"/>
                      </a:solidFill>
                      <a:prstDash val="solid"/>
                      <a:round/>
                      <a:headEnd type="none" w="sm" len="sm"/>
                      <a:tailEnd type="none" w="sm" len="sm"/>
                    </a:lnR>
                  </a:tcPr>
                </a:tc>
                <a:tc>
                  <a:txBody>
                    <a:bodyPr/>
                    <a:lstStyle/>
                    <a:p>
                      <a:pPr marL="0" marR="0" lvl="0" indent="0" algn="l" rtl="0">
                        <a:lnSpc>
                          <a:spcPct val="100000"/>
                        </a:lnSpc>
                        <a:spcBef>
                          <a:spcPts val="0"/>
                        </a:spcBef>
                        <a:spcAft>
                          <a:spcPts val="0"/>
                        </a:spcAft>
                        <a:buClr>
                          <a:srgbClr val="000000"/>
                        </a:buClr>
                        <a:buSzPts val="1000"/>
                        <a:buFont typeface="Arial"/>
                        <a:buNone/>
                      </a:pPr>
                      <a:r>
                        <a:rPr lang="fr-CA" sz="1000" u="none" strike="noStrike" cap="none">
                          <a:solidFill>
                            <a:schemeClr val="dk2"/>
                          </a:solidFill>
                        </a:rPr>
                        <a:t>Agent Web</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fr-CA" sz="1000" u="none" strike="noStrike" cap="none">
                          <a:solidFill>
                            <a:schemeClr val="dk2"/>
                          </a:solidFill>
                        </a:rPr>
                        <a:t>Analyste des données et de l’utilisabilité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fr-CA" sz="1000" u="none" strike="noStrike" cap="none">
                          <a:solidFill>
                            <a:schemeClr val="dk2"/>
                          </a:solidFill>
                        </a:rPr>
                        <a:t>Chef d’équipe</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517575">
                <a:tc>
                  <a:txBody>
                    <a:bodyPr/>
                    <a:lstStyle/>
                    <a:p>
                      <a:pPr marL="0" marR="0" lvl="0" indent="0" algn="l" rtl="0">
                        <a:lnSpc>
                          <a:spcPct val="100000"/>
                        </a:lnSpc>
                        <a:spcBef>
                          <a:spcPts val="0"/>
                        </a:spcBef>
                        <a:spcAft>
                          <a:spcPts val="0"/>
                        </a:spcAft>
                        <a:buClr>
                          <a:srgbClr val="000000"/>
                        </a:buClr>
                        <a:buSzPts val="1000"/>
                        <a:buFont typeface="Arial"/>
                        <a:buNone/>
                      </a:pPr>
                      <a:r>
                        <a:rPr lang="fr-CA" sz="1000" u="none" strike="noStrike" cap="none">
                          <a:solidFill>
                            <a:schemeClr val="dk2"/>
                          </a:solidFill>
                        </a:rPr>
                        <a:t>Responsable du contenu</a:t>
                      </a:r>
                      <a:endParaRPr/>
                    </a:p>
                  </a:txBody>
                  <a:tcPr marL="91425" marR="91425" marT="91425" marB="91425"/>
                </a:tc>
                <a:tc>
                  <a:txBody>
                    <a:bodyPr/>
                    <a:lstStyle/>
                    <a:p>
                      <a:pPr marL="0" marR="0" lvl="0" indent="0" algn="l" rtl="0">
                        <a:lnSpc>
                          <a:spcPct val="100000"/>
                        </a:lnSpc>
                        <a:spcBef>
                          <a:spcPts val="0"/>
                        </a:spcBef>
                        <a:spcAft>
                          <a:spcPts val="0"/>
                        </a:spcAft>
                        <a:buClr>
                          <a:schemeClr val="dk1"/>
                        </a:buClr>
                        <a:buSzPts val="1100"/>
                        <a:buFont typeface="Arial"/>
                        <a:buNone/>
                      </a:pPr>
                      <a:r>
                        <a:rPr lang="fr-CA" sz="1000" u="none" strike="noStrike" cap="none">
                          <a:solidFill>
                            <a:schemeClr val="dk2"/>
                          </a:solidFill>
                        </a:rPr>
                        <a:t>Chercheur en matière d’EU</a:t>
                      </a:r>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000"/>
                        <a:buFont typeface="Arial"/>
                        <a:buNone/>
                      </a:pPr>
                      <a:r>
                        <a:rPr lang="fr-CA" sz="1000" u="none" strike="noStrike" cap="none">
                          <a:solidFill>
                            <a:schemeClr val="dk2"/>
                          </a:solidFill>
                        </a:rPr>
                        <a:t>Agent des communications</a:t>
                      </a:r>
                      <a:endParaRPr/>
                    </a:p>
                  </a:txBody>
                  <a:tcPr marL="91425" marR="91425" marT="91425" marB="91425">
                    <a:lnR w="9525" cap="flat" cmpd="sng">
                      <a:solidFill>
                        <a:srgbClr val="9E9E9E"/>
                      </a:solidFill>
                      <a:prstDash val="solid"/>
                      <a:round/>
                      <a:headEnd type="none" w="sm" len="sm"/>
                      <a:tailEnd type="none" w="sm" len="sm"/>
                    </a:lnR>
                  </a:tcPr>
                </a:tc>
                <a:tc>
                  <a:txBody>
                    <a:bodyPr/>
                    <a:lstStyle/>
                    <a:p>
                      <a:pPr marL="0" marR="0" lvl="0" indent="0" algn="l" rtl="0">
                        <a:lnSpc>
                          <a:spcPct val="100000"/>
                        </a:lnSpc>
                        <a:spcBef>
                          <a:spcPts val="0"/>
                        </a:spcBef>
                        <a:spcAft>
                          <a:spcPts val="0"/>
                        </a:spcAft>
                        <a:buClr>
                          <a:srgbClr val="000000"/>
                        </a:buClr>
                        <a:buSzPts val="1000"/>
                        <a:buFont typeface="Arial"/>
                        <a:buNone/>
                      </a:pPr>
                      <a:r>
                        <a:rPr lang="fr-CA" sz="1000" u="none" strike="noStrike" cap="none">
                          <a:solidFill>
                            <a:schemeClr val="dk2"/>
                          </a:solidFill>
                        </a:rPr>
                        <a:t>Développeur Web</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endParaRPr sz="1000" u="none" strike="noStrike" cap="none">
                        <a:solidFill>
                          <a:schemeClr val="dk2"/>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fr-CA" sz="1000" u="none" strike="noStrike" cap="none">
                          <a:solidFill>
                            <a:schemeClr val="dk2"/>
                          </a:solidFill>
                        </a:rPr>
                        <a:t>Gestionnaire, thème et EU</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648075">
                <a:tc>
                  <a:txBody>
                    <a:bodyPr/>
                    <a:lstStyle/>
                    <a:p>
                      <a:pPr marL="0" marR="0" lvl="0" indent="0" algn="l" rtl="0">
                        <a:lnSpc>
                          <a:spcPct val="100000"/>
                        </a:lnSpc>
                        <a:spcBef>
                          <a:spcPts val="0"/>
                        </a:spcBef>
                        <a:spcAft>
                          <a:spcPts val="0"/>
                        </a:spcAft>
                        <a:buClr>
                          <a:srgbClr val="000000"/>
                        </a:buClr>
                        <a:buSzPts val="1000"/>
                        <a:buFont typeface="Arial"/>
                        <a:buNone/>
                      </a:pPr>
                      <a:r>
                        <a:rPr lang="fr-CA" sz="1000" u="none" strike="noStrike" cap="none">
                          <a:solidFill>
                            <a:schemeClr val="dk2"/>
                          </a:solidFill>
                        </a:rPr>
                        <a:t>Traduction et assurance de la qualité</a:t>
                      </a:r>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000"/>
                        <a:buFont typeface="Arial"/>
                        <a:buNone/>
                      </a:pPr>
                      <a:r>
                        <a:rPr lang="fr-CA" sz="1000" u="none" strike="noStrike" cap="none">
                          <a:solidFill>
                            <a:schemeClr val="dk2"/>
                          </a:solidFill>
                        </a:rPr>
                        <a:t>Concepteur d’interactions didacticielles</a:t>
                      </a:r>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000"/>
                        <a:buFont typeface="Arial"/>
                        <a:buNone/>
                      </a:pPr>
                      <a:endParaRPr sz="1000" u="none" strike="noStrike" cap="none">
                        <a:solidFill>
                          <a:schemeClr val="dk2"/>
                        </a:solidFill>
                      </a:endParaRPr>
                    </a:p>
                  </a:txBody>
                  <a:tcPr marL="91425" marR="91425" marT="91425" marB="91425">
                    <a:lnR w="9525" cap="flat" cmpd="sng">
                      <a:solidFill>
                        <a:srgbClr val="9E9E9E"/>
                      </a:solidFill>
                      <a:prstDash val="solid"/>
                      <a:round/>
                      <a:headEnd type="none" w="sm" len="sm"/>
                      <a:tailEnd type="none" w="sm" len="sm"/>
                    </a:lnR>
                  </a:tcPr>
                </a:tc>
                <a:tc>
                  <a:txBody>
                    <a:bodyPr/>
                    <a:lstStyle/>
                    <a:p>
                      <a:pPr marL="0" marR="0" lvl="0" indent="0" algn="l" rtl="0">
                        <a:lnSpc>
                          <a:spcPct val="100000"/>
                        </a:lnSpc>
                        <a:spcBef>
                          <a:spcPts val="0"/>
                        </a:spcBef>
                        <a:spcAft>
                          <a:spcPts val="0"/>
                        </a:spcAft>
                        <a:buClr>
                          <a:srgbClr val="000000"/>
                        </a:buClr>
                        <a:buSzPts val="1000"/>
                        <a:buFont typeface="Arial"/>
                        <a:buNone/>
                      </a:pPr>
                      <a:r>
                        <a:rPr lang="fr-CA" sz="1000" u="none" strike="noStrike" cap="none">
                          <a:solidFill>
                            <a:schemeClr val="dk2"/>
                          </a:solidFill>
                        </a:rPr>
                        <a:t>Éditeur Web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endParaRPr sz="1000" u="none" strike="noStrike" cap="none">
                        <a:solidFill>
                          <a:schemeClr val="dk2"/>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fr-CA" sz="1000" u="none" strike="noStrike" cap="none">
                          <a:solidFill>
                            <a:schemeClr val="dk2"/>
                          </a:solidFill>
                        </a:rPr>
                        <a:t>Gestionnaire, conception centrée sur l’utilisateur</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9"/>
          <p:cNvSpPr txBox="1">
            <a:spLocks noGrp="1"/>
          </p:cNvSpPr>
          <p:nvPr>
            <p:ph type="body" idx="1"/>
          </p:nvPr>
        </p:nvSpPr>
        <p:spPr>
          <a:xfrm>
            <a:off x="237100" y="1531875"/>
            <a:ext cx="8697000" cy="3252000"/>
          </a:xfrm>
          <a:prstGeom prst="rect">
            <a:avLst/>
          </a:prstGeom>
          <a:noFill/>
          <a:ln>
            <a:noFill/>
          </a:ln>
        </p:spPr>
        <p:txBody>
          <a:bodyPr spcFirstLastPara="1" wrap="square" lIns="91425" tIns="91425" rIns="91425" bIns="91425" anchor="t" anchorCtr="0">
            <a:normAutofit/>
          </a:bodyPr>
          <a:lstStyle/>
          <a:p>
            <a:pPr marL="457200" lvl="0" indent="-361950" algn="l" rtl="0">
              <a:lnSpc>
                <a:spcPct val="100000"/>
              </a:lnSpc>
              <a:spcBef>
                <a:spcPts val="0"/>
              </a:spcBef>
              <a:spcAft>
                <a:spcPts val="0"/>
              </a:spcAft>
              <a:buSzPts val="2100"/>
              <a:buFont typeface="Open Sans"/>
              <a:buChar char="●"/>
            </a:pPr>
            <a:r>
              <a:rPr lang="fr-CA" sz="2100">
                <a:latin typeface="Open Sans"/>
                <a:ea typeface="Open Sans"/>
                <a:cs typeface="Open Sans"/>
                <a:sym typeface="Open Sans"/>
              </a:rPr>
              <a:t>Les répondants ont eu du mal à répartir le nombre de personnes qui travaillent sur le thème par rapport au nombre de personnes qui travaillent sur le contenu Web du ministère car : </a:t>
            </a:r>
            <a:endParaRPr/>
          </a:p>
          <a:p>
            <a:pPr marL="914400" lvl="1" indent="-361950" algn="l" rtl="0">
              <a:lnSpc>
                <a:spcPct val="100000"/>
              </a:lnSpc>
              <a:spcBef>
                <a:spcPts val="0"/>
              </a:spcBef>
              <a:spcAft>
                <a:spcPts val="0"/>
              </a:spcAft>
              <a:buSzPts val="2100"/>
              <a:buFont typeface="Open Sans"/>
              <a:buChar char="○"/>
            </a:pPr>
            <a:r>
              <a:rPr lang="fr-CA" sz="2100">
                <a:latin typeface="Open Sans"/>
                <a:ea typeface="Open Sans"/>
                <a:cs typeface="Open Sans"/>
                <a:sym typeface="Open Sans"/>
              </a:rPr>
              <a:t>Les mêmes personnes gèrent le thème et le contenu institutionnel.</a:t>
            </a:r>
            <a:endParaRPr/>
          </a:p>
          <a:p>
            <a:pPr marL="914400" lvl="1" indent="-361950" algn="l" rtl="0">
              <a:lnSpc>
                <a:spcPct val="100000"/>
              </a:lnSpc>
              <a:spcBef>
                <a:spcPts val="0"/>
              </a:spcBef>
              <a:spcAft>
                <a:spcPts val="0"/>
              </a:spcAft>
              <a:buSzPts val="2100"/>
              <a:buFont typeface="Open Sans"/>
              <a:buChar char="○"/>
            </a:pPr>
            <a:r>
              <a:rPr lang="fr-CA" sz="2100">
                <a:latin typeface="Open Sans"/>
                <a:ea typeface="Open Sans"/>
                <a:cs typeface="Open Sans"/>
                <a:sym typeface="Open Sans"/>
              </a:rPr>
              <a:t>On ne sait pas où s’arrête le thème et où commence le contenu institutionnel.</a:t>
            </a:r>
            <a:endParaRPr/>
          </a:p>
          <a:p>
            <a:pPr marL="914400" lvl="1" indent="-361950" algn="l" rtl="0">
              <a:lnSpc>
                <a:spcPct val="100000"/>
              </a:lnSpc>
              <a:spcBef>
                <a:spcPts val="0"/>
              </a:spcBef>
              <a:spcAft>
                <a:spcPts val="0"/>
              </a:spcAft>
              <a:buSzPts val="2100"/>
              <a:buFont typeface="Open Sans"/>
              <a:buChar char="○"/>
            </a:pPr>
            <a:r>
              <a:rPr lang="fr-CA" sz="2100">
                <a:latin typeface="Open Sans"/>
                <a:ea typeface="Open Sans"/>
                <a:cs typeface="Open Sans"/>
                <a:sym typeface="Open Sans"/>
              </a:rPr>
              <a:t>Le contenu institutionnel est prioritaire en raison des pressions de la haute direction et du cabinet du ministre. </a:t>
            </a:r>
            <a:endParaRPr/>
          </a:p>
        </p:txBody>
      </p:sp>
      <p:sp>
        <p:nvSpPr>
          <p:cNvPr id="127" name="Google Shape;127;p9"/>
          <p:cNvSpPr/>
          <p:nvPr/>
        </p:nvSpPr>
        <p:spPr>
          <a:xfrm>
            <a:off x="-43100" y="-12575"/>
            <a:ext cx="9187200" cy="1322400"/>
          </a:xfrm>
          <a:prstGeom prst="rect">
            <a:avLst/>
          </a:prstGeom>
          <a:solidFill>
            <a:srgbClr val="26374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 name="Google Shape;128;p9"/>
          <p:cNvSpPr txBox="1">
            <a:spLocks noGrp="1"/>
          </p:cNvSpPr>
          <p:nvPr>
            <p:ph type="title"/>
          </p:nvPr>
        </p:nvSpPr>
        <p:spPr>
          <a:xfrm>
            <a:off x="311700" y="224825"/>
            <a:ext cx="8622300" cy="9576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r-CA" sz="3400" b="1">
                <a:solidFill>
                  <a:schemeClr val="lt1"/>
                </a:solidFill>
                <a:latin typeface="Lato"/>
                <a:ea typeface="Lato"/>
                <a:cs typeface="Lato"/>
                <a:sym typeface="Lato"/>
              </a:rPr>
              <a:t>Lignes floues entre le thème et l’institution</a:t>
            </a:r>
            <a:endParaRPr/>
          </a:p>
        </p:txBody>
      </p:sp>
      <p:sp>
        <p:nvSpPr>
          <p:cNvPr id="129" name="Google Shape;129;p9"/>
          <p:cNvSpPr/>
          <p:nvPr/>
        </p:nvSpPr>
        <p:spPr>
          <a:xfrm>
            <a:off x="456976" y="898479"/>
            <a:ext cx="940800" cy="84900"/>
          </a:xfrm>
          <a:prstGeom prst="rect">
            <a:avLst/>
          </a:prstGeom>
          <a:solidFill>
            <a:srgbClr val="AF3C4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2546</Words>
  <Application>Microsoft Office PowerPoint</Application>
  <PresentationFormat>On-screen Show (16:9)</PresentationFormat>
  <Paragraphs>345</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Lato</vt:lpstr>
      <vt:lpstr>Open Sans</vt:lpstr>
      <vt:lpstr>Simple Light</vt:lpstr>
      <vt:lpstr>Questionnaire sur le leadership thématique</vt:lpstr>
      <vt:lpstr>Introduction</vt:lpstr>
      <vt:lpstr>Méthode</vt:lpstr>
      <vt:lpstr>Répondants</vt:lpstr>
      <vt:lpstr>Rôle des responsables thématiques </vt:lpstr>
      <vt:lpstr>Mesure du rendement</vt:lpstr>
      <vt:lpstr>Nombre de personnes travaillant sur le thème</vt:lpstr>
      <vt:lpstr>Rôles travaillant sur le thème</vt:lpstr>
      <vt:lpstr>Lignes floues entre le thème et l’institution</vt:lpstr>
      <vt:lpstr>Ressources insuffisantes</vt:lpstr>
      <vt:lpstr>PowerPoint Presentation</vt:lpstr>
      <vt:lpstr>Tâches thématiques</vt:lpstr>
      <vt:lpstr>Recherches et données</vt:lpstr>
      <vt:lpstr>Mobilisation des partenaires</vt:lpstr>
      <vt:lpstr>Contenu et architecture de l'information</vt:lpstr>
      <vt:lpstr>Utilisation du système de conception de Canada.ca</vt:lpstr>
      <vt:lpstr>Ressources utilisées pour gérer le thème</vt:lpstr>
      <vt:lpstr>Autres ressources </vt:lpstr>
      <vt:lpstr>Ce qui fonctionne bien</vt:lpstr>
      <vt:lpstr>Ce qui pourrait être amélioré</vt:lpstr>
      <vt:lpstr>Ce qui pourrait être amélioré</vt:lpstr>
      <vt:lpstr>Autres commentaires des responsables thématiques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Questionnaire sur le leadership thématique</dc:title>
  <dc:creator>Annie Crombie</dc:creator>
  <cp:lastModifiedBy>Donohue, Chelsey</cp:lastModifiedBy>
  <cp:revision>1</cp:revision>
  <dcterms:modified xsi:type="dcterms:W3CDTF">2023-06-05T14:23:30Z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d0ca00b-3f0e-465a-aac7-1a6a22fcea40_Enabled">
    <vt:lpwstr>true</vt:lpwstr>
  </property>
  <property fmtid="{D5CDD505-2E9C-101B-9397-08002B2CF9AE}" pid="3" name="MSIP_Label_3d0ca00b-3f0e-465a-aac7-1a6a22fcea40_SetDate">
    <vt:lpwstr>2023-06-05T14:23:29Z</vt:lpwstr>
  </property>
  <property fmtid="{D5CDD505-2E9C-101B-9397-08002B2CF9AE}" pid="4" name="MSIP_Label_3d0ca00b-3f0e-465a-aac7-1a6a22fcea40_Method">
    <vt:lpwstr>Privileged</vt:lpwstr>
  </property>
  <property fmtid="{D5CDD505-2E9C-101B-9397-08002B2CF9AE}" pid="5" name="MSIP_Label_3d0ca00b-3f0e-465a-aac7-1a6a22fcea40_Name">
    <vt:lpwstr>3d0ca00b-3f0e-465a-aac7-1a6a22fcea40</vt:lpwstr>
  </property>
  <property fmtid="{D5CDD505-2E9C-101B-9397-08002B2CF9AE}" pid="6" name="MSIP_Label_3d0ca00b-3f0e-465a-aac7-1a6a22fcea40_SiteId">
    <vt:lpwstr>6397df10-4595-4047-9c4f-03311282152b</vt:lpwstr>
  </property>
  <property fmtid="{D5CDD505-2E9C-101B-9397-08002B2CF9AE}" pid="7" name="MSIP_Label_3d0ca00b-3f0e-465a-aac7-1a6a22fcea40_ActionId">
    <vt:lpwstr>d4d2f0ed-2417-4d52-a796-7b1c8246294f</vt:lpwstr>
  </property>
  <property fmtid="{D5CDD505-2E9C-101B-9397-08002B2CF9AE}" pid="8" name="MSIP_Label_3d0ca00b-3f0e-465a-aac7-1a6a22fcea40_ContentBits">
    <vt:lpwstr>1</vt:lpwstr>
  </property>
  <property fmtid="{D5CDD505-2E9C-101B-9397-08002B2CF9AE}" pid="9" name="ClassificationContentMarkingHeaderLocations">
    <vt:lpwstr>Simple Light:3</vt:lpwstr>
  </property>
  <property fmtid="{D5CDD505-2E9C-101B-9397-08002B2CF9AE}" pid="10" name="ClassificationContentMarkingHeaderText">
    <vt:lpwstr>UNCLASSIFIED / NON CLASSIFIÉ</vt:lpwstr>
  </property>
</Properties>
</file>