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83" r:id="rId2"/>
    <p:sldId id="5071" r:id="rId3"/>
    <p:sldId id="426" r:id="rId4"/>
    <p:sldId id="427" r:id="rId5"/>
    <p:sldId id="5067" r:id="rId6"/>
    <p:sldId id="5060" r:id="rId7"/>
    <p:sldId id="5063" r:id="rId8"/>
    <p:sldId id="5064" r:id="rId9"/>
    <p:sldId id="5065" r:id="rId10"/>
    <p:sldId id="5066" r:id="rId11"/>
    <p:sldId id="5069" r:id="rId12"/>
    <p:sldId id="5061" r:id="rId13"/>
    <p:sldId id="5070" r:id="rId14"/>
    <p:sldId id="5059" r:id="rId15"/>
    <p:sldId id="395" r:id="rId16"/>
    <p:sldId id="5068" r:id="rId17"/>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M Strategy" id="{06D10689-E41F-446C-A8E6-71808FA35E03}">
          <p14:sldIdLst>
            <p14:sldId id="383"/>
            <p14:sldId id="5071"/>
            <p14:sldId id="426"/>
            <p14:sldId id="427"/>
            <p14:sldId id="5067"/>
            <p14:sldId id="5060"/>
            <p14:sldId id="5063"/>
            <p14:sldId id="5064"/>
            <p14:sldId id="5065"/>
            <p14:sldId id="5066"/>
            <p14:sldId id="5069"/>
            <p14:sldId id="5061"/>
            <p14:sldId id="5070"/>
            <p14:sldId id="5059"/>
          </p14:sldIdLst>
        </p14:section>
        <p14:section name="Annex" id="{6081C9F1-A175-4773-A953-8C7BA52C02B1}">
          <p14:sldIdLst>
            <p14:sldId id="395"/>
            <p14:sldId id="506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B58E1D-D7CD-526B-D5DF-113E5B04D636}" name="Chantal Bemeur" initials="CB" userId="S::Chantal.Bemeur@tpsgc-pwgsc.gc.ca::97d9d3ea-19b5-4147-b2f7-c6eb9c5930c3" providerId="AD"/>
  <p188:author id="{B82E8466-83BB-6317-73B9-A51F2FE0BC10}" name="Carine Pare" initials="CP" userId="S::Carine.Pare@tpsgc-pwgsc.gc.ca::71f88b2f-db4c-4269-9577-1025f7fc654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Carine Pare" initials="CP" lastIdx="2" clrIdx="6">
    <p:extLst>
      <p:ext uri="{19B8F6BF-5375-455C-9EA6-DF929625EA0E}">
        <p15:presenceInfo xmlns:p15="http://schemas.microsoft.com/office/powerpoint/2012/main" userId="S::Carine.Pare@tpsgc-pwgsc.gc.ca::71f88b2f-db4c-4269-9577-1025f7fc6543" providerId="AD"/>
      </p:ext>
    </p:extLst>
  </p:cmAuthor>
  <p:cmAuthor id="1" name="Microsoft Office User" initials="MOU" lastIdx="4" clrIdx="0"/>
  <p:cmAuthor id="2" name="Jeremy N Gooden" initials="JNG" lastIdx="1" clrIdx="1"/>
  <p:cmAuthor id="3" name="Microsoft Office User" initials="Office [5]" lastIdx="1" clrIdx="2"/>
  <p:cmAuthor id="4" name="Microsoft Office User" initials="Office [3]" lastIdx="1" clrIdx="3"/>
  <p:cmAuthor id="5" name="Microsoft Office User" initials="Office [4]" lastIdx="1" clrIdx="4"/>
  <p:cmAuthor id="6" name="Microsoft Office User" initials="Office" lastIdx="10"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8CF76"/>
    <a:srgbClr val="6D6E71"/>
    <a:srgbClr val="DCDD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3" autoAdjust="0"/>
    <p:restoredTop sz="91340" autoAdjust="0"/>
  </p:normalViewPr>
  <p:slideViewPr>
    <p:cSldViewPr snapToGrid="0" snapToObjects="1">
      <p:cViewPr varScale="1">
        <p:scale>
          <a:sx n="103" d="100"/>
          <a:sy n="103" d="100"/>
        </p:scale>
        <p:origin x="1392"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FBA0B1-8B5E-6C42-BD6E-E01ECCB0DC63}" type="datetimeFigureOut">
              <a:rPr lang="en-US" smtClean="0"/>
              <a:t>5/9/2023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F169B-D4BC-2D47-B1AD-909F43E50BA5}" type="slidenum">
              <a:rPr lang="en-US" smtClean="0"/>
              <a:t>‹#›</a:t>
            </a:fld>
            <a:endParaRPr lang="en-US" dirty="0"/>
          </a:p>
        </p:txBody>
      </p:sp>
    </p:spTree>
    <p:extLst>
      <p:ext uri="{BB962C8B-B14F-4D97-AF65-F5344CB8AC3E}">
        <p14:creationId xmlns:p14="http://schemas.microsoft.com/office/powerpoint/2010/main" val="32694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66F0F-F449-CC4B-B881-E7F614156AC6}" type="datetimeFigureOut">
              <a:rPr lang="en-US" smtClean="0"/>
              <a:t>5/9/2023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BAFD-0AFE-FC47-B839-C833EEBF7ECA}" type="slidenum">
              <a:rPr lang="en-US" smtClean="0"/>
              <a:t>‹#›</a:t>
            </a:fld>
            <a:endParaRPr lang="en-US" dirty="0"/>
          </a:p>
        </p:txBody>
      </p:sp>
    </p:spTree>
    <p:extLst>
      <p:ext uri="{BB962C8B-B14F-4D97-AF65-F5344CB8AC3E}">
        <p14:creationId xmlns:p14="http://schemas.microsoft.com/office/powerpoint/2010/main" val="249455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t>1</a:t>
            </a:fld>
            <a:endParaRPr lang="en-US" dirty="0"/>
          </a:p>
        </p:txBody>
      </p:sp>
    </p:spTree>
    <p:extLst>
      <p:ext uri="{BB962C8B-B14F-4D97-AF65-F5344CB8AC3E}">
        <p14:creationId xmlns:p14="http://schemas.microsoft.com/office/powerpoint/2010/main" val="316459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4</a:t>
            </a:fld>
            <a:endParaRPr lang="en-US" dirty="0"/>
          </a:p>
        </p:txBody>
      </p:sp>
    </p:spTree>
    <p:extLst>
      <p:ext uri="{BB962C8B-B14F-4D97-AF65-F5344CB8AC3E}">
        <p14:creationId xmlns:p14="http://schemas.microsoft.com/office/powerpoint/2010/main" val="1988587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5</a:t>
            </a:fld>
            <a:endParaRPr lang="en-US" dirty="0"/>
          </a:p>
        </p:txBody>
      </p:sp>
    </p:spTree>
    <p:extLst>
      <p:ext uri="{BB962C8B-B14F-4D97-AF65-F5344CB8AC3E}">
        <p14:creationId xmlns:p14="http://schemas.microsoft.com/office/powerpoint/2010/main" val="1782004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6</a:t>
            </a:fld>
            <a:endParaRPr lang="en-US" dirty="0"/>
          </a:p>
        </p:txBody>
      </p:sp>
    </p:spTree>
    <p:extLst>
      <p:ext uri="{BB962C8B-B14F-4D97-AF65-F5344CB8AC3E}">
        <p14:creationId xmlns:p14="http://schemas.microsoft.com/office/powerpoint/2010/main" val="1598939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13</a:t>
            </a:fld>
            <a:endParaRPr lang="en-US" dirty="0"/>
          </a:p>
        </p:txBody>
      </p:sp>
    </p:spTree>
    <p:extLst>
      <p:ext uri="{BB962C8B-B14F-4D97-AF65-F5344CB8AC3E}">
        <p14:creationId xmlns:p14="http://schemas.microsoft.com/office/powerpoint/2010/main" val="339604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14</a:t>
            </a:fld>
            <a:endParaRPr lang="en-US" dirty="0"/>
          </a:p>
        </p:txBody>
      </p:sp>
    </p:spTree>
    <p:extLst>
      <p:ext uri="{BB962C8B-B14F-4D97-AF65-F5344CB8AC3E}">
        <p14:creationId xmlns:p14="http://schemas.microsoft.com/office/powerpoint/2010/main" val="3670507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3029706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a:prstGeom prst="rect">
            <a:avLst/>
          </a:prstGeo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a:prstGeom prst="rect">
            <a:avLst/>
          </a:prstGeo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a:prstGeom prst="rect">
            <a:avLst/>
          </a:prstGeo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280316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9651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74525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28849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216990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317288"/>
            <a:ext cx="11006345" cy="539708"/>
          </a:xfrm>
          <a:prstGeom prst="rect">
            <a:avLst/>
          </a:prstGeom>
        </p:spPr>
        <p:txBody>
          <a:bodyPr/>
          <a:lstStyle>
            <a:lvl1pPr>
              <a:defRPr>
                <a:solidFill>
                  <a:schemeClr val="accent5"/>
                </a:solidFill>
                <a:latin typeface="Arial Rounded MT Bold" panose="020F0704030504030204" pitchFamily="34" charset="0"/>
              </a:defRPr>
            </a:lvl1pPr>
          </a:lstStyle>
          <a:p>
            <a:r>
              <a:rPr lang="en-US" dirty="0"/>
              <a:t>Click to edit Master title style</a:t>
            </a:r>
          </a:p>
        </p:txBody>
      </p: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
        <p:nvSpPr>
          <p:cNvPr id="2" name="Text Placeholder 2">
            <a:extLst>
              <a:ext uri="{FF2B5EF4-FFF2-40B4-BE49-F238E27FC236}">
                <a16:creationId xmlns:a16="http://schemas.microsoft.com/office/drawing/2014/main" id="{E97DF7DF-8EDC-55CF-BD4C-D3A26E0F916D}"/>
              </a:ext>
            </a:extLst>
          </p:cNvPr>
          <p:cNvSpPr>
            <a:spLocks noGrp="1"/>
          </p:cNvSpPr>
          <p:nvPr>
            <p:ph type="body" idx="13" hasCustomPrompt="1"/>
          </p:nvPr>
        </p:nvSpPr>
        <p:spPr>
          <a:xfrm>
            <a:off x="508759" y="1229826"/>
            <a:ext cx="11006345" cy="4659246"/>
          </a:xfrm>
          <a:prstGeom prst="rect">
            <a:avLst/>
          </a:prstGeom>
        </p:spPr>
        <p:txBody>
          <a:bodyPr anchor="t">
            <a:noAutofit/>
          </a:bodyPr>
          <a:lstStyle>
            <a:lvl1pPr marL="0" indent="0">
              <a:lnSpc>
                <a:spcPct val="100000"/>
              </a:lnSpc>
              <a:buNone/>
              <a:defRPr sz="1200" b="0">
                <a:solidFill>
                  <a:schemeClr val="tx1"/>
                </a:solidFill>
                <a:latin typeface="Calibri Light" panose="020F0302020204030204" pitchFamily="34" charset="0"/>
                <a:ea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1766287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0358233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06439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43043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53741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834200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45292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1340672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00892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36475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5569383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416720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2433748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2" name="Text Placeholder 6">
            <a:extLst>
              <a:ext uri="{FF2B5EF4-FFF2-40B4-BE49-F238E27FC236}">
                <a16:creationId xmlns:a16="http://schemas.microsoft.com/office/drawing/2014/main" id="{B313E449-AF87-2545-978C-35A6F4CF96C4}"/>
              </a:ext>
            </a:extLst>
          </p:cNvPr>
          <p:cNvSpPr>
            <a:spLocks noGrp="1"/>
          </p:cNvSpPr>
          <p:nvPr>
            <p:ph type="body" sz="quarter" idx="14"/>
          </p:nvPr>
        </p:nvSpPr>
        <p:spPr>
          <a:xfrm>
            <a:off x="528638" y="200025"/>
            <a:ext cx="2428875" cy="236533"/>
          </a:xfrm>
          <a:prstGeom prst="rect">
            <a:avLst/>
          </a:prstGeom>
        </p:spPr>
        <p:txBody>
          <a:bodyPr>
            <a:normAutofit/>
          </a:bodyPr>
          <a:lstStyle>
            <a:lvl1pPr marL="0" indent="0" algn="l">
              <a:lnSpc>
                <a:spcPct val="100000"/>
              </a:lnSpc>
              <a:buNone/>
              <a:defRPr sz="800"/>
            </a:lvl1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8896825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Large photography or infographic">
    <p:spTree>
      <p:nvGrpSpPr>
        <p:cNvPr id="1" name=""/>
        <p:cNvGrpSpPr/>
        <p:nvPr/>
      </p:nvGrpSpPr>
      <p:grpSpPr>
        <a:xfrm>
          <a:off x="0" y="0"/>
          <a:ext cx="0" cy="0"/>
          <a:chOff x="0" y="0"/>
          <a:chExt cx="0" cy="0"/>
        </a:xfrm>
      </p:grpSpPr>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6"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7159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35411270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36404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8862878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61681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60592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14809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76944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1130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031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7"/>
            </p:custDataLst>
            <p:extLst>
              <p:ext uri="{D42A27DB-BD31-4B8C-83A1-F6EECF244321}">
                <p14:modId xmlns:p14="http://schemas.microsoft.com/office/powerpoint/2010/main" val="12059187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8" imgW="473" imgH="473" progId="TCLayout.ActiveDocument.1">
                  <p:embed/>
                </p:oleObj>
              </mc:Choice>
              <mc:Fallback>
                <p:oleObj name="think-cell Slide" r:id="rId28" imgW="473" imgH="473" progId="TCLayout.ActiveDocument.1">
                  <p:embed/>
                  <p:pic>
                    <p:nvPicPr>
                      <p:cNvPr id="0" name=""/>
                      <p:cNvPicPr/>
                      <p:nvPr/>
                    </p:nvPicPr>
                    <p:blipFill>
                      <a:blip r:embed="rId29"/>
                      <a:stretch>
                        <a:fillRect/>
                      </a:stretch>
                    </p:blipFill>
                    <p:spPr>
                      <a:xfrm>
                        <a:off x="1588" y="1588"/>
                        <a:ext cx="1587" cy="1587"/>
                      </a:xfrm>
                      <a:prstGeom prst="rect">
                        <a:avLst/>
                      </a:prstGeom>
                    </p:spPr>
                  </p:pic>
                </p:oleObj>
              </mc:Fallback>
            </mc:AlternateContent>
          </a:graphicData>
        </a:graphic>
      </p:graphicFrame>
      <p:pic>
        <p:nvPicPr>
          <p:cNvPr id="9" name="Picture 8" descr="Image result for canada wordmark">
            <a:hlinkClick r:id="rId30"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1" cstate="email">
            <a:extLst>
              <a:ext uri="{28A0092B-C50C-407E-A947-70E740481C1C}">
                <a14:useLocalDpi xmlns:a14="http://schemas.microsoft.com/office/drawing/2010/main"/>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2" cstate="email">
            <a:extLst>
              <a:ext uri="{28A0092B-C50C-407E-A947-70E740481C1C}">
                <a14:useLocalDpi xmlns:a14="http://schemas.microsoft.com/office/drawing/2010/main"/>
              </a:ext>
            </a:extLst>
          </a:blip>
          <a:stretch>
            <a:fillRect/>
          </a:stretch>
        </p:blipFill>
        <p:spPr>
          <a:xfrm>
            <a:off x="552450" y="6374859"/>
            <a:ext cx="2036645" cy="250665"/>
          </a:xfrm>
          <a:prstGeom prst="rect">
            <a:avLst/>
          </a:prstGeom>
        </p:spPr>
      </p:pic>
      <p:pic>
        <p:nvPicPr>
          <p:cNvPr id="12" name="Picture 11"/>
          <p:cNvPicPr>
            <a:picLocks noChangeAspect="1"/>
          </p:cNvPicPr>
          <p:nvPr userDrawn="1"/>
        </p:nvPicPr>
        <p:blipFill>
          <a:blip r:embed="rId33" cstate="email">
            <a:extLst>
              <a:ext uri="{28A0092B-C50C-407E-A947-70E740481C1C}">
                <a14:useLocalDpi xmlns:a14="http://schemas.microsoft.com/office/drawing/2010/main"/>
              </a:ext>
            </a:extLst>
          </a:blip>
          <a:stretch>
            <a:fillRect/>
          </a:stretch>
        </p:blipFill>
        <p:spPr>
          <a:xfrm>
            <a:off x="10505544" y="136042"/>
            <a:ext cx="1392143" cy="414819"/>
          </a:xfrm>
          <a:prstGeom prst="rect">
            <a:avLst/>
          </a:prstGeom>
        </p:spPr>
      </p:pic>
    </p:spTree>
    <p:extLst>
      <p:ext uri="{BB962C8B-B14F-4D97-AF65-F5344CB8AC3E}">
        <p14:creationId xmlns:p14="http://schemas.microsoft.com/office/powerpoint/2010/main" val="360177643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73" r:id="rId3"/>
    <p:sldLayoutId id="2147483674" r:id="rId4"/>
    <p:sldLayoutId id="2147483672" r:id="rId5"/>
    <p:sldLayoutId id="2147483652" r:id="rId6"/>
    <p:sldLayoutId id="2147483653" r:id="rId7"/>
    <p:sldLayoutId id="2147483660" r:id="rId8"/>
    <p:sldLayoutId id="2147483661" r:id="rId9"/>
    <p:sldLayoutId id="2147483662" r:id="rId10"/>
    <p:sldLayoutId id="2147483665" r:id="rId11"/>
    <p:sldLayoutId id="2147483666" r:id="rId12"/>
    <p:sldLayoutId id="2147483667" r:id="rId13"/>
    <p:sldLayoutId id="2147483654" r:id="rId14"/>
    <p:sldLayoutId id="2147483655" r:id="rId15"/>
    <p:sldLayoutId id="2147483656" r:id="rId16"/>
    <p:sldLayoutId id="2147483663" r:id="rId17"/>
    <p:sldLayoutId id="2147483664" r:id="rId18"/>
    <p:sldLayoutId id="2147483668" r:id="rId19"/>
    <p:sldLayoutId id="2147483669" r:id="rId20"/>
    <p:sldLayoutId id="2147483670" r:id="rId21"/>
    <p:sldLayoutId id="2147483657" r:id="rId22"/>
    <p:sldLayoutId id="2147483671" r:id="rId23"/>
    <p:sldLayoutId id="2147483676" r:id="rId24"/>
    <p:sldLayoutId id="2147483677" r:id="rId25"/>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1.emf"/><Relationship Id="rId5" Type="http://schemas.openxmlformats.org/officeDocument/2006/relationships/oleObject" Target="../embeddings/oleObject7.bin"/><Relationship Id="rId10" Type="http://schemas.openxmlformats.org/officeDocument/2006/relationships/image" Target="../media/image3.jpeg"/><Relationship Id="rId4" Type="http://schemas.openxmlformats.org/officeDocument/2006/relationships/image" Target="../media/image5.jpeg"/><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hyperlink" Target="https://wiki.gccollab.ca/images/3/39/WTP_-_CM_Program_in-a-box_EN.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33" y="0"/>
            <a:ext cx="12189212" cy="6867848"/>
          </a:xfrm>
          <a:prstGeom prst="rect">
            <a:avLst/>
          </a:prstGeom>
        </p:spPr>
      </p:pic>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285302945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5" imgW="473" imgH="473" progId="TCLayout.ActiveDocument.1">
                  <p:embed/>
                </p:oleObj>
              </mc:Choice>
              <mc:Fallback>
                <p:oleObj name="think-cell Slide" r:id="rId5" imgW="473" imgH="473" progId="TCLayout.ActiveDocument.1">
                  <p:embed/>
                  <p:pic>
                    <p:nvPicPr>
                      <p:cNvPr id="4" name="Object 3"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Rectangle 7">
            <a:extLst>
              <a:ext uri="{C183D7F6-B498-43B3-948B-1728B52AA6E4}">
                <adec:decorative xmlns:adec="http://schemas.microsoft.com/office/drawing/2017/decorative" val="1"/>
              </a:ext>
            </a:extLst>
          </p:cNvPr>
          <p:cNvSpPr/>
          <p:nvPr/>
        </p:nvSpPr>
        <p:spPr>
          <a:xfrm>
            <a:off x="-3" y="0"/>
            <a:ext cx="5852163" cy="6867848"/>
          </a:xfrm>
          <a:prstGeom prst="rect">
            <a:avLst/>
          </a:prstGeom>
          <a:gradFill flip="none" rotWithShape="1">
            <a:gsLst>
              <a:gs pos="0">
                <a:schemeClr val="tx1">
                  <a:alpha val="65000"/>
                </a:schemeClr>
              </a:gs>
              <a:gs pos="24000">
                <a:schemeClr val="tx1">
                  <a:alpha val="59000"/>
                </a:schemeClr>
              </a:gs>
              <a:gs pos="100000">
                <a:schemeClr val="tx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11883" y="1631389"/>
            <a:ext cx="4652545" cy="2043530"/>
          </a:xfrm>
        </p:spPr>
        <p:txBody>
          <a:bodyPr>
            <a:normAutofit fontScale="90000"/>
          </a:bodyPr>
          <a:lstStyle/>
          <a:p>
            <a:r>
              <a:rPr lang="en-US" dirty="0">
                <a:solidFill>
                  <a:schemeClr val="bg1"/>
                </a:solidFill>
                <a:latin typeface="Arial Rounded MT Bold" panose="020F0704030504030204" pitchFamily="34" charset="0"/>
              </a:rPr>
              <a:t>Change</a:t>
            </a:r>
            <a:r>
              <a:rPr lang="en-US" dirty="0">
                <a:solidFill>
                  <a:schemeClr val="bg1"/>
                </a:solidFill>
              </a:rPr>
              <a:t> </a:t>
            </a:r>
            <a:r>
              <a:rPr lang="en-US" dirty="0">
                <a:solidFill>
                  <a:schemeClr val="bg1"/>
                </a:solidFill>
                <a:latin typeface="Arial Rounded MT Bold" panose="020F0704030504030204" pitchFamily="34" charset="0"/>
              </a:rPr>
              <a:t>Management Strategy</a:t>
            </a:r>
          </a:p>
        </p:txBody>
      </p:sp>
      <p:sp>
        <p:nvSpPr>
          <p:cNvPr id="3" name="Subtitle 2"/>
          <p:cNvSpPr>
            <a:spLocks noGrp="1"/>
          </p:cNvSpPr>
          <p:nvPr>
            <p:ph type="subTitle" idx="1"/>
          </p:nvPr>
        </p:nvSpPr>
        <p:spPr>
          <a:xfrm>
            <a:off x="545307" y="3657327"/>
            <a:ext cx="2997993" cy="678352"/>
          </a:xfrm>
        </p:spPr>
        <p:txBody>
          <a:bodyPr>
            <a:normAutofit/>
          </a:bodyPr>
          <a:lstStyle/>
          <a:p>
            <a:r>
              <a:rPr lang="en-US" dirty="0">
                <a:solidFill>
                  <a:schemeClr val="accent2"/>
                </a:solidFill>
                <a:latin typeface="Calibri Light" panose="020F0302020204030204" pitchFamily="34" charset="0"/>
                <a:ea typeface="Calibri Light" panose="020F0302020204030204" pitchFamily="34" charset="0"/>
                <a:cs typeface="Calibri Light" panose="020F0302020204030204" pitchFamily="34" charset="0"/>
              </a:rPr>
              <a:t>Template</a:t>
            </a:r>
          </a:p>
        </p:txBody>
      </p:sp>
      <p:sp>
        <p:nvSpPr>
          <p:cNvPr id="5" name="Text Placeholder 4"/>
          <p:cNvSpPr>
            <a:spLocks noGrp="1"/>
          </p:cNvSpPr>
          <p:nvPr>
            <p:ph type="body" sz="quarter" idx="13"/>
          </p:nvPr>
        </p:nvSpPr>
        <p:spPr>
          <a:xfrm>
            <a:off x="544513" y="3996503"/>
            <a:ext cx="3494087" cy="833480"/>
          </a:xfrm>
        </p:spPr>
        <p:txBody>
          <a:bodyPr/>
          <a:lstStyle/>
          <a:p>
            <a:br>
              <a:rPr lang="en-US"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br>
            <a:r>
              <a:rPr lang="en-US"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VERSION 2</a:t>
            </a:r>
          </a:p>
          <a:p>
            <a:r>
              <a:rPr lang="en-US"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May 2023</a:t>
            </a:r>
          </a:p>
        </p:txBody>
      </p:sp>
      <p:sp>
        <p:nvSpPr>
          <p:cNvPr id="9" name="Rectangle 8">
            <a:extLst>
              <a:ext uri="{C183D7F6-B498-43B3-948B-1728B52AA6E4}">
                <adec:decorative xmlns:adec="http://schemas.microsoft.com/office/drawing/2017/decorative" val="1"/>
              </a:ext>
            </a:extLst>
          </p:cNvPr>
          <p:cNvSpPr/>
          <p:nvPr/>
        </p:nvSpPr>
        <p:spPr>
          <a:xfrm>
            <a:off x="-2" y="6130345"/>
            <a:ext cx="12192002"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C183D7F6-B498-43B3-948B-1728B52AA6E4}">
                <adec:decorative xmlns:adec="http://schemas.microsoft.com/office/drawing/2017/decorative" val="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63399" y="306123"/>
            <a:ext cx="2316367" cy="646913"/>
          </a:xfrm>
          <a:prstGeom prst="rect">
            <a:avLst/>
          </a:prstGeom>
        </p:spPr>
      </p:pic>
      <p:pic>
        <p:nvPicPr>
          <p:cNvPr id="14" name="Picture 13">
            <a:hlinkClick r:id="rId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C183D7F6-B498-43B3-948B-1728B52AA6E4}">
                <adec:decorative xmlns:adec="http://schemas.microsoft.com/office/drawing/2017/decorative" val="1"/>
              </a:ext>
            </a:extLst>
          </p:cNvPr>
          <p:cNvPicPr/>
          <p:nvPr/>
        </p:nvPicPr>
        <p:blipFill>
          <a:blip r:embed="rId9" cstate="email">
            <a:extLst>
              <a:ext uri="{28A0092B-C50C-407E-A947-70E740481C1C}">
                <a14:useLocalDpi xmlns:a14="http://schemas.microsoft.com/office/drawing/2010/main"/>
              </a:ext>
            </a:extLst>
          </a:blip>
          <a:srcRect/>
          <a:stretch>
            <a:fillRect/>
          </a:stretch>
        </p:blipFill>
        <p:spPr bwMode="auto">
          <a:xfrm>
            <a:off x="10752888" y="6396331"/>
            <a:ext cx="885392" cy="229331"/>
          </a:xfrm>
          <a:prstGeom prst="rect">
            <a:avLst/>
          </a:prstGeom>
          <a:noFill/>
          <a:ln>
            <a:noFill/>
          </a:ln>
        </p:spPr>
      </p:pic>
      <p:pic>
        <p:nvPicPr>
          <p:cNvPr id="17" name="Picture 16">
            <a:extLst>
              <a:ext uri="{FF2B5EF4-FFF2-40B4-BE49-F238E27FC236}">
                <a16:creationId xmlns:a16="http://schemas.microsoft.com/office/drawing/2014/main" id="{89CA9733-78EF-5F49-81C1-064DE89D5260}"/>
              </a:ext>
              <a:ext uri="{C183D7F6-B498-43B3-948B-1728B52AA6E4}">
                <adec:decorative xmlns:adec="http://schemas.microsoft.com/office/drawing/2017/decorative" val="1"/>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85681" y="6374997"/>
            <a:ext cx="2036645" cy="250665"/>
          </a:xfrm>
          <a:prstGeom prst="rect">
            <a:avLst/>
          </a:prstGeom>
        </p:spPr>
      </p:pic>
    </p:spTree>
    <p:extLst>
      <p:ext uri="{BB962C8B-B14F-4D97-AF65-F5344CB8AC3E}">
        <p14:creationId xmlns:p14="http://schemas.microsoft.com/office/powerpoint/2010/main" val="3780333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Objective 4 - Reinforce</a:t>
            </a:r>
          </a:p>
        </p:txBody>
      </p:sp>
      <p:sp>
        <p:nvSpPr>
          <p:cNvPr id="8" name="TextBox 7">
            <a:extLst>
              <a:ext uri="{FF2B5EF4-FFF2-40B4-BE49-F238E27FC236}">
                <a16:creationId xmlns:a16="http://schemas.microsoft.com/office/drawing/2014/main" id="{FAFE59C0-349C-44E5-A1A8-8C9F5C87EA5F}"/>
              </a:ext>
            </a:extLst>
          </p:cNvPr>
          <p:cNvSpPr txBox="1"/>
          <p:nvPr/>
        </p:nvSpPr>
        <p:spPr>
          <a:xfrm>
            <a:off x="652773" y="1612558"/>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Reinforce the change through managers and executives, to ensure employees adopt and sustain the new mindset and behaviours.</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52773" y="2346408"/>
            <a:ext cx="10886452" cy="1857368"/>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Communication from Project Sponsor</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Change sustainment communiques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Workplace performance survey</a:t>
            </a:r>
          </a:p>
          <a:p>
            <a:pPr marL="742950" lvl="1" indent="-285750" algn="just" fontAlgn="base">
              <a:lnSpc>
                <a:spcPct val="107000"/>
              </a:lnSpc>
              <a:buClr>
                <a:srgbClr val="000000"/>
              </a:buClr>
              <a:buSzPts val="1100"/>
              <a:buFont typeface="Arial" panose="020B0604020202020204" pitchFamily="34" charset="0"/>
              <a:buChar char="•"/>
            </a:pPr>
            <a:r>
              <a:rPr lang="en-CA"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Direct communication from manager to employees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Manager toolkit</a:t>
            </a:r>
          </a:p>
          <a:p>
            <a:pPr marL="1200150" lvl="2" indent="-285750" algn="just" fontAlgn="base">
              <a:lnSpc>
                <a:spcPct val="107000"/>
              </a:lnSpc>
              <a:buClr>
                <a:srgbClr val="000000"/>
              </a:buClr>
              <a:buSzPts val="1100"/>
              <a:buFont typeface="Arial" panose="020B0604020202020204" pitchFamily="34" charset="0"/>
              <a:buChar char="•"/>
            </a:pPr>
            <a:endPar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8623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Risks and considerations (1 of 2)</a:t>
            </a:r>
          </a:p>
        </p:txBody>
      </p:sp>
      <p:sp>
        <p:nvSpPr>
          <p:cNvPr id="7" name="Content Placeholder 6">
            <a:extLst>
              <a:ext uri="{FF2B5EF4-FFF2-40B4-BE49-F238E27FC236}">
                <a16:creationId xmlns:a16="http://schemas.microsoft.com/office/drawing/2014/main" id="{2E803C38-94FE-480E-B3BD-3B39B8535837}"/>
              </a:ext>
            </a:extLst>
          </p:cNvPr>
          <p:cNvSpPr>
            <a:spLocks noGrp="1"/>
          </p:cNvSpPr>
          <p:nvPr>
            <p:ph idx="4294967295"/>
          </p:nvPr>
        </p:nvSpPr>
        <p:spPr>
          <a:xfrm>
            <a:off x="280793" y="1607846"/>
            <a:ext cx="11727705" cy="4283288"/>
          </a:xfrm>
          <a:prstGeom prst="rect">
            <a:avLst/>
          </a:prstGeom>
          <a:solidFill>
            <a:srgbClr val="FFFF00"/>
          </a:solidFill>
        </p:spPr>
        <p:txBody>
          <a:bodyPr wrap="square">
            <a:spAutoFit/>
          </a:bodyPr>
          <a:lstStyle/>
          <a:p>
            <a:pPr marL="342900" indent="-342900" algn="just" fontAlgn="base">
              <a:lnSpc>
                <a:spcPct val="107000"/>
              </a:lnSpc>
              <a:buClr>
                <a:srgbClr val="000000"/>
              </a:buClr>
              <a:buSzPts val="1100"/>
              <a:buChar char="▪"/>
            </a:pP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Add any of the </a:t>
            </a:r>
            <a:r>
              <a:rPr lang="en-US"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Project Management Readiness Assessment </a:t>
            </a: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and </a:t>
            </a:r>
            <a:r>
              <a:rPr lang="en-US"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Change Readiness </a:t>
            </a:r>
            <a:r>
              <a:rPr lang="en-CA"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statements </a:t>
            </a:r>
            <a:r>
              <a:rPr lang="en-CA"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that are somewhat or not in line with the reality at your organization. Add a small paragraph on how you plan to address the condition(s).</a:t>
            </a:r>
          </a:p>
          <a:p>
            <a:pPr marL="342900" indent="-342900" algn="just" fontAlgn="base">
              <a:lnSpc>
                <a:spcPct val="107000"/>
              </a:lnSpc>
              <a:buClr>
                <a:srgbClr val="000000"/>
              </a:buClr>
              <a:buSzPts val="1100"/>
              <a:buChar char="▪"/>
            </a:pPr>
            <a:r>
              <a:rPr lang="en-CA" sz="1400" i="1" u="sng"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EXAMPLE:</a:t>
            </a:r>
            <a:r>
              <a:rPr lang="en-CA" sz="14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Leaders </a:t>
            </a:r>
            <a:r>
              <a:rPr lang="en-CA" sz="1400" b="1"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are somewhat ready </a:t>
            </a:r>
            <a:r>
              <a:rPr lang="en-CA" sz="14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to communicate this change in the context of other competing priorities and are </a:t>
            </a:r>
            <a:r>
              <a:rPr lang="en-CA" sz="1400" b="1"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somewhat </a:t>
            </a:r>
            <a:r>
              <a:rPr lang="en-CA" sz="14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willing to walk the talk. In order to ensure our senior leaders are well equipped to manage this change, we will host a mandatory 1h session on how to manage change where the project sponsor will reiterate the priority of this initiative and its success. We will also provide a Leadership toolkit that contains relevant resources to equip the senior leaders.</a:t>
            </a:r>
            <a:r>
              <a:rPr lang="en-US" sz="14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[include additional details as to how you will go about doing this] </a:t>
            </a:r>
            <a:r>
              <a:rPr lang="en-CA" sz="14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t>
            </a:r>
          </a:p>
          <a:p>
            <a:pPr marL="342900" indent="-342900" algn="just" fontAlgn="base">
              <a:lnSpc>
                <a:spcPct val="107000"/>
              </a:lnSpc>
              <a:buClr>
                <a:srgbClr val="000000"/>
              </a:buClr>
              <a:buSzPts val="1100"/>
              <a:buChar char="▪"/>
            </a:pP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Add any consideration relating to </a:t>
            </a:r>
            <a:r>
              <a:rPr lang="en-US"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Contributors</a:t>
            </a: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t>
            </a:r>
          </a:p>
          <a:p>
            <a:pPr lvl="1" algn="just" fontAlgn="base">
              <a:lnSpc>
                <a:spcPct val="107000"/>
              </a:lnSpc>
              <a:buClr>
                <a:srgbClr val="000000"/>
              </a:buClr>
              <a:buSzPts val="1100"/>
            </a:pP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List any </a:t>
            </a:r>
            <a:r>
              <a:rPr lang="en-US"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Resister groups </a:t>
            </a: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and their challenges and barriers. </a:t>
            </a:r>
            <a:r>
              <a:rPr lang="en-CA"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Add a small paragraph on how you plan to address the condition(s).</a:t>
            </a:r>
          </a:p>
          <a:p>
            <a:pPr lvl="1" algn="just" fontAlgn="base">
              <a:lnSpc>
                <a:spcPct val="107000"/>
              </a:lnSpc>
              <a:buClr>
                <a:srgbClr val="000000"/>
              </a:buClr>
              <a:buSzPts val="1100"/>
            </a:pPr>
            <a:r>
              <a:rPr lang="en-US" sz="1400" i="1" u="sng"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EXAMPLE:</a:t>
            </a:r>
            <a:r>
              <a:rPr lang="en-US" sz="14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Employees from Branch XYZ have shown resistance to the new workplace as the floor being renovated used to be ‘their’ floor and they are not please that it will now be shared with the entire organization. We will equip the managers and senior leaders of the Branch to reinforce key messages such as the ‘Why’ for the change and the ‘What’s in it for me’ for employees. Additional information sessions, question and answer periods as well as Ask Me Anything sessions with senior leaders will be scheduled. [include additional details as to how you will go about doing this]</a:t>
            </a:r>
          </a:p>
          <a:p>
            <a:pPr lvl="1" algn="just" fontAlgn="base">
              <a:lnSpc>
                <a:spcPct val="107000"/>
              </a:lnSpc>
              <a:buClr>
                <a:srgbClr val="000000"/>
              </a:buClr>
              <a:buSzPts val="1100"/>
            </a:pP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List any </a:t>
            </a:r>
            <a:r>
              <a:rPr lang="en-US"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Enthusiast groups </a:t>
            </a: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with their opportunities. </a:t>
            </a:r>
            <a:r>
              <a:rPr lang="en-CA"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Add a small paragraph on how you plan to use these groups to help in your strategy.</a:t>
            </a:r>
          </a:p>
          <a:p>
            <a:pPr lvl="1" algn="just" fontAlgn="base">
              <a:lnSpc>
                <a:spcPct val="107000"/>
              </a:lnSpc>
              <a:buClr>
                <a:srgbClr val="000000"/>
              </a:buClr>
              <a:buSzPts val="1100"/>
            </a:pPr>
            <a:r>
              <a:rPr lang="en-US" sz="1400" i="1" u="sng"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EXAMPLE:</a:t>
            </a:r>
            <a:r>
              <a:rPr lang="en-US" sz="14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Our organization has been actively engaging with our union(s) and they are strong supporters of the new workplace as it will provide flexibility for employees who choose to work from the office. As such, we will work with the union(s) and their employee representatives to communicate key elements for the new workplace directly to employees. [include additional details as to how you will go about doing this]</a:t>
            </a:r>
          </a:p>
        </p:txBody>
      </p:sp>
      <p:sp>
        <p:nvSpPr>
          <p:cNvPr id="8" name="TextBox 7">
            <a:extLst>
              <a:ext uri="{FF2B5EF4-FFF2-40B4-BE49-F238E27FC236}">
                <a16:creationId xmlns:a16="http://schemas.microsoft.com/office/drawing/2014/main" id="{2AC7BC83-8D2D-43EA-A99B-BDB0CC39E398}"/>
              </a:ext>
            </a:extLst>
          </p:cNvPr>
          <p:cNvSpPr txBox="1"/>
          <p:nvPr/>
        </p:nvSpPr>
        <p:spPr>
          <a:xfrm>
            <a:off x="0" y="960840"/>
            <a:ext cx="12192000" cy="543162"/>
          </a:xfrm>
          <a:prstGeom prst="rect">
            <a:avLst/>
          </a:prstGeom>
          <a:solidFill>
            <a:srgbClr val="FFFF00"/>
          </a:solidFill>
        </p:spPr>
        <p:txBody>
          <a:bodyPr wrap="square">
            <a:spAutoFit/>
          </a:bodyPr>
          <a:lstStyle/>
          <a:p>
            <a:pPr lvl="0" algn="ctr" fontAlgn="base">
              <a:lnSpc>
                <a:spcPct val="107000"/>
              </a:lnSpc>
              <a:buClr>
                <a:srgbClr val="000000"/>
              </a:buClr>
              <a:buSzPts val="1100"/>
            </a:pPr>
            <a:r>
              <a:rPr lang="en-CA" sz="1400" b="1" u="none" strike="noStrike" dirty="0">
                <a:effectLst/>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Complete this section based on the results of the Readiness </a:t>
            </a:r>
            <a:r>
              <a:rPr lang="en-CA"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a:t>
            </a:r>
            <a:r>
              <a:rPr lang="en-CA" sz="1400" b="1" u="none" strike="noStrike" dirty="0">
                <a:effectLst/>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ssessments in the PRET and Contributors table in the CM Workbook, as well as the outcome of the CM Kick-off Session.</a:t>
            </a:r>
          </a:p>
        </p:txBody>
      </p:sp>
    </p:spTree>
    <p:extLst>
      <p:ext uri="{BB962C8B-B14F-4D97-AF65-F5344CB8AC3E}">
        <p14:creationId xmlns:p14="http://schemas.microsoft.com/office/powerpoint/2010/main" val="351319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Risks and considerations (2 of 2)</a:t>
            </a:r>
          </a:p>
        </p:txBody>
      </p:sp>
      <p:sp>
        <p:nvSpPr>
          <p:cNvPr id="4" name="Content Placeholder 6">
            <a:extLst>
              <a:ext uri="{FF2B5EF4-FFF2-40B4-BE49-F238E27FC236}">
                <a16:creationId xmlns:a16="http://schemas.microsoft.com/office/drawing/2014/main" id="{5C7D019C-8491-4444-AF4A-A8441C8819F3}"/>
              </a:ext>
            </a:extLst>
          </p:cNvPr>
          <p:cNvSpPr>
            <a:spLocks noGrp="1"/>
          </p:cNvSpPr>
          <p:nvPr>
            <p:ph idx="4294967295"/>
          </p:nvPr>
        </p:nvSpPr>
        <p:spPr>
          <a:xfrm>
            <a:off x="167951" y="1820960"/>
            <a:ext cx="11803225" cy="1760538"/>
          </a:xfrm>
          <a:prstGeom prst="rect">
            <a:avLst/>
          </a:prstGeom>
          <a:solidFill>
            <a:srgbClr val="FFFF00"/>
          </a:solidFill>
        </p:spPr>
        <p:txBody>
          <a:bodyPr wrap="square">
            <a:spAutoFit/>
          </a:bodyPr>
          <a:lstStyle/>
          <a:p>
            <a:pPr marL="342900" indent="-342900" algn="just" fontAlgn="base">
              <a:lnSpc>
                <a:spcPct val="107000"/>
              </a:lnSpc>
              <a:buClr>
                <a:srgbClr val="000000"/>
              </a:buClr>
              <a:buSzPts val="1100"/>
              <a:buChar char="▪"/>
            </a:pP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Add any Client enabling initiatives in the </a:t>
            </a:r>
            <a:r>
              <a:rPr lang="en-US"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Change inventory and impacts </a:t>
            </a:r>
            <a:r>
              <a:rPr lang="en-US" sz="1400"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that have a High/Medium impact that have specific conditions that need to be addressed as part of your strategy.</a:t>
            </a:r>
          </a:p>
          <a:p>
            <a:pPr marL="457200" lvl="1" indent="0" algn="just" fontAlgn="base">
              <a:lnSpc>
                <a:spcPct val="107000"/>
              </a:lnSpc>
              <a:buClr>
                <a:srgbClr val="000000"/>
              </a:buClr>
              <a:buSzPts val="1100"/>
              <a:buNone/>
            </a:pPr>
            <a:r>
              <a:rPr lang="en-US" sz="1400" i="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EXAMPLE: The creation of a new interim/telework agreement has taken longer than anticipated. As a result, questions about this are being asked at all our engagements regarding the Workplace Transformation Project. Employees are concerned and confused as to what the future of hybrid will look like in our organization and therefore have a risk of becoming resistant. To address this, we will work with the HR representative on our Integrated project team to see if more frequent communication on the interim/telework agreement can be shared with employees. [include additional details as to how you will go about doing this] </a:t>
            </a:r>
          </a:p>
        </p:txBody>
      </p:sp>
      <p:sp>
        <p:nvSpPr>
          <p:cNvPr id="5" name="TextBox 4">
            <a:extLst>
              <a:ext uri="{FF2B5EF4-FFF2-40B4-BE49-F238E27FC236}">
                <a16:creationId xmlns:a16="http://schemas.microsoft.com/office/drawing/2014/main" id="{A42FB88D-1FC1-4674-BE96-AB4892655B89}"/>
              </a:ext>
            </a:extLst>
          </p:cNvPr>
          <p:cNvSpPr txBox="1"/>
          <p:nvPr/>
        </p:nvSpPr>
        <p:spPr>
          <a:xfrm>
            <a:off x="0" y="941692"/>
            <a:ext cx="12192000" cy="543162"/>
          </a:xfrm>
          <a:prstGeom prst="rect">
            <a:avLst/>
          </a:prstGeom>
          <a:solidFill>
            <a:srgbClr val="FFFF00"/>
          </a:solidFill>
        </p:spPr>
        <p:txBody>
          <a:bodyPr wrap="square">
            <a:spAutoFit/>
          </a:bodyPr>
          <a:lstStyle/>
          <a:p>
            <a:pPr lvl="0" algn="just" fontAlgn="base">
              <a:lnSpc>
                <a:spcPct val="107000"/>
              </a:lnSpc>
              <a:buClr>
                <a:srgbClr val="000000"/>
              </a:buClr>
              <a:buSzPts val="1100"/>
            </a:pPr>
            <a:r>
              <a:rPr lang="en-CA" sz="1400" b="1" u="none" strike="noStrike" dirty="0">
                <a:effectLst/>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Complete this section based on the results of the Readiness </a:t>
            </a:r>
            <a:r>
              <a:rPr lang="en-CA"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a:t>
            </a:r>
            <a:r>
              <a:rPr lang="en-CA" sz="1400" b="1" u="none" strike="noStrike" dirty="0">
                <a:effectLst/>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ssessments in the PRET and Contributors table in the CM Workbook, as well as the outcome of the CM Kick-off Session.</a:t>
            </a:r>
          </a:p>
        </p:txBody>
      </p:sp>
    </p:spTree>
    <p:extLst>
      <p:ext uri="{BB962C8B-B14F-4D97-AF65-F5344CB8AC3E}">
        <p14:creationId xmlns:p14="http://schemas.microsoft.com/office/powerpoint/2010/main" val="3572699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F7015DC-AFCD-4051-98A8-EBC441882B0F}"/>
              </a:ext>
            </a:extLst>
          </p:cNvPr>
          <p:cNvSpPr>
            <a:spLocks noGrp="1"/>
          </p:cNvSpPr>
          <p:nvPr>
            <p:ph type="title"/>
          </p:nvPr>
        </p:nvSpPr>
        <p:spPr/>
        <p:txBody>
          <a:bodyPr/>
          <a:lstStyle/>
          <a:p>
            <a:r>
              <a:rPr lang="en-CA" dirty="0"/>
              <a:t>High-Level Change Management Plan</a:t>
            </a:r>
          </a:p>
        </p:txBody>
      </p:sp>
      <p:sp>
        <p:nvSpPr>
          <p:cNvPr id="7" name="TextBox 6">
            <a:extLst>
              <a:ext uri="{FF2B5EF4-FFF2-40B4-BE49-F238E27FC236}">
                <a16:creationId xmlns:a16="http://schemas.microsoft.com/office/drawing/2014/main" id="{90059FE5-43D6-4695-92D1-F87E9EF2511E}"/>
              </a:ext>
            </a:extLst>
          </p:cNvPr>
          <p:cNvSpPr txBox="1"/>
          <p:nvPr/>
        </p:nvSpPr>
        <p:spPr>
          <a:xfrm>
            <a:off x="0" y="933176"/>
            <a:ext cx="12192000" cy="312650"/>
          </a:xfrm>
          <a:prstGeom prst="rect">
            <a:avLst/>
          </a:prstGeom>
          <a:solidFill>
            <a:srgbClr val="FFFF00"/>
          </a:solidFill>
        </p:spPr>
        <p:txBody>
          <a:bodyPr wrap="square">
            <a:spAutoFit/>
          </a:bodyPr>
          <a:lstStyle/>
          <a:p>
            <a:pPr lvl="0" algn="ctr" fontAlgn="base">
              <a:lnSpc>
                <a:spcPct val="107000"/>
              </a:lnSpc>
              <a:buClr>
                <a:srgbClr val="000000"/>
              </a:buClr>
              <a:buSzPts val="1100"/>
            </a:pPr>
            <a:r>
              <a:rPr lang="en-CA" sz="1400" b="1" u="none" strike="noStrike" dirty="0">
                <a:effectLst/>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Presen</a:t>
            </a:r>
            <a:r>
              <a:rPr lang="en-CA" sz="1400" b="1" dirty="0">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 here a high-level CM plan. You can use the Content overview included in the CM Program in-a-box (as shown below) or your own timeline.</a:t>
            </a:r>
            <a:endParaRPr lang="en-CA" sz="1400" b="1" u="none" strike="noStrike" dirty="0">
              <a:effectLst/>
              <a:highlight>
                <a:srgbClr val="FFFF00"/>
              </a:highligh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2" name="Picture 1" descr="Picture of the content overview for the CM Program in-a-box">
            <a:extLst>
              <a:ext uri="{FF2B5EF4-FFF2-40B4-BE49-F238E27FC236}">
                <a16:creationId xmlns:a16="http://schemas.microsoft.com/office/drawing/2014/main" id="{BA6834C5-CB82-0BE8-C240-B138B374E551}"/>
              </a:ext>
            </a:extLst>
          </p:cNvPr>
          <p:cNvPicPr>
            <a:picLocks noChangeAspect="1"/>
          </p:cNvPicPr>
          <p:nvPr/>
        </p:nvPicPr>
        <p:blipFill>
          <a:blip r:embed="rId3"/>
          <a:stretch>
            <a:fillRect/>
          </a:stretch>
        </p:blipFill>
        <p:spPr>
          <a:xfrm>
            <a:off x="2168224" y="1385889"/>
            <a:ext cx="7639919" cy="4288727"/>
          </a:xfrm>
          <a:prstGeom prst="rect">
            <a:avLst/>
          </a:prstGeom>
        </p:spPr>
      </p:pic>
      <p:sp>
        <p:nvSpPr>
          <p:cNvPr id="5" name="TextBox 4">
            <a:extLst>
              <a:ext uri="{FF2B5EF4-FFF2-40B4-BE49-F238E27FC236}">
                <a16:creationId xmlns:a16="http://schemas.microsoft.com/office/drawing/2014/main" id="{D46818FC-1F45-FD4D-BE45-36E7498FE8FA}"/>
              </a:ext>
            </a:extLst>
          </p:cNvPr>
          <p:cNvSpPr txBox="1"/>
          <p:nvPr/>
        </p:nvSpPr>
        <p:spPr>
          <a:xfrm>
            <a:off x="606492" y="5750796"/>
            <a:ext cx="11006345" cy="461665"/>
          </a:xfrm>
          <a:prstGeom prst="rect">
            <a:avLst/>
          </a:prstGeom>
          <a:noFill/>
        </p:spPr>
        <p:txBody>
          <a:bodyPr wrap="square">
            <a:spAutoFit/>
          </a:bodyPr>
          <a:lstStyle/>
          <a:p>
            <a:pPr algn="ctr"/>
            <a:r>
              <a:rPr lang="en-CA" sz="1200"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rPr>
              <a:t>Access the most recent version here : </a:t>
            </a:r>
            <a:r>
              <a:rPr lang="en-CA" sz="1200"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hlinkClick r:id="rId4"/>
              </a:rPr>
              <a:t>https://wiki.gccollab.ca/images/3/39/WTP_-_CM_Program_in-a-box_EN.pdf</a:t>
            </a:r>
            <a:endParaRPr lang="en-CA" sz="1200"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endParaRPr>
          </a:p>
          <a:p>
            <a:pPr algn="ctr"/>
            <a:r>
              <a:rPr lang="en-CA" sz="1200"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rPr>
              <a:t>If you would like to obtain an editable version, please contact the Workplace Change Management National Centre of Expertise.</a:t>
            </a:r>
          </a:p>
        </p:txBody>
      </p:sp>
      <p:pic>
        <p:nvPicPr>
          <p:cNvPr id="6" name="Graphic 5" descr="Information with solid fill">
            <a:extLst>
              <a:ext uri="{FF2B5EF4-FFF2-40B4-BE49-F238E27FC236}">
                <a16:creationId xmlns:a16="http://schemas.microsoft.com/office/drawing/2014/main" id="{7AAA1DFE-D010-F6C2-E41D-F398D3FE91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97730" y="5789589"/>
            <a:ext cx="384077" cy="384077"/>
          </a:xfrm>
          <a:prstGeom prst="rect">
            <a:avLst/>
          </a:prstGeom>
        </p:spPr>
      </p:pic>
    </p:spTree>
    <p:extLst>
      <p:ext uri="{BB962C8B-B14F-4D97-AF65-F5344CB8AC3E}">
        <p14:creationId xmlns:p14="http://schemas.microsoft.com/office/powerpoint/2010/main" val="4036639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F7015DC-AFCD-4051-98A8-EBC441882B0F}"/>
              </a:ext>
            </a:extLst>
          </p:cNvPr>
          <p:cNvSpPr>
            <a:spLocks noGrp="1"/>
          </p:cNvSpPr>
          <p:nvPr>
            <p:ph type="title"/>
          </p:nvPr>
        </p:nvSpPr>
        <p:spPr/>
        <p:txBody>
          <a:bodyPr/>
          <a:lstStyle/>
          <a:p>
            <a:r>
              <a:rPr lang="en-CA" dirty="0"/>
              <a:t>Expected outcomes </a:t>
            </a:r>
          </a:p>
        </p:txBody>
      </p:sp>
      <p:sp>
        <p:nvSpPr>
          <p:cNvPr id="4" name="TextBox 3">
            <a:extLst>
              <a:ext uri="{FF2B5EF4-FFF2-40B4-BE49-F238E27FC236}">
                <a16:creationId xmlns:a16="http://schemas.microsoft.com/office/drawing/2014/main" id="{42DF6507-9FF9-49B1-A9CE-2A38EC80CAFF}"/>
              </a:ext>
            </a:extLst>
          </p:cNvPr>
          <p:cNvSpPr txBox="1"/>
          <p:nvPr/>
        </p:nvSpPr>
        <p:spPr>
          <a:xfrm>
            <a:off x="508759" y="1494640"/>
            <a:ext cx="5587241" cy="4160370"/>
          </a:xfrm>
          <a:prstGeom prst="rect">
            <a:avLst/>
          </a:prstGeom>
          <a:noFill/>
        </p:spPr>
        <p:txBody>
          <a:bodyPr wrap="square">
            <a:spAutoFit/>
          </a:bodyPr>
          <a:lstStyle/>
          <a:p>
            <a:pPr marL="342900" indent="-342900" algn="just" fontAlgn="base">
              <a:lnSpc>
                <a:spcPct val="107000"/>
              </a:lnSpc>
              <a:buClr>
                <a:srgbClr val="000000"/>
              </a:buClr>
              <a:buSzPct val="100000"/>
              <a:buFont typeface="+mj-lt"/>
              <a:buAutoNum type="arabicPeriod"/>
            </a:pPr>
            <a:r>
              <a:rPr lang="en-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Inform</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are</a:t>
            </a:r>
            <a:r>
              <a:rPr lang="en-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well informed of the changes that will take place in their workplace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a:t>
            </a:r>
            <a:r>
              <a:rPr lang="en-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understand the reasons for the upcoming changes to their workplace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a:t>
            </a:r>
            <a:r>
              <a:rPr lang="en-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understand the impact of the upcoming changes to their workplace on their day-to-day work activities</a:t>
            </a:r>
          </a:p>
          <a:p>
            <a:pPr marL="342900" indent="-342900" algn="just" fontAlgn="base">
              <a:lnSpc>
                <a:spcPct val="107000"/>
              </a:lnSpc>
              <a:buClr>
                <a:srgbClr val="000000"/>
              </a:buClr>
              <a:buSzPts val="1100"/>
              <a:buFont typeface="+mj-lt"/>
              <a:buAutoNum type="arabicPeriod"/>
            </a:pPr>
            <a:endPar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342900" indent="-342900" algn="just" fontAlgn="base">
              <a:lnSpc>
                <a:spcPct val="107000"/>
              </a:lnSpc>
              <a:buClr>
                <a:srgbClr val="000000"/>
              </a:buClr>
              <a:buSzPts val="1100"/>
              <a:buFont typeface="+mj-lt"/>
              <a:buAutoNum type="arabicPeriod"/>
            </a:pPr>
            <a:endPar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342900" indent="-342900" algn="just" fontAlgn="base">
              <a:lnSpc>
                <a:spcPct val="107000"/>
              </a:lnSpc>
              <a:buClr>
                <a:srgbClr val="000000"/>
              </a:buClr>
              <a:buSzPct val="100000"/>
              <a:buFont typeface="+mj-lt"/>
              <a:buAutoNum type="arabicPeriod"/>
            </a:pPr>
            <a:r>
              <a:rPr lang="en-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Involve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People managers, senior leaders and all employees are motivated to be part of the change in their workplace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People managers, senior leaders and all employees look forward to the changes to their workplace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feel people managers support the change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feel senior leaders support the change</a:t>
            </a:r>
          </a:p>
          <a:p>
            <a:pPr lvl="0" algn="just" fontAlgn="base">
              <a:lnSpc>
                <a:spcPct val="105000"/>
              </a:lnSpc>
              <a:buClr>
                <a:srgbClr val="000000"/>
              </a:buClr>
              <a:buSzPts val="1100"/>
            </a:pPr>
            <a:endPar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6" name="TextBox 5">
            <a:extLst>
              <a:ext uri="{FF2B5EF4-FFF2-40B4-BE49-F238E27FC236}">
                <a16:creationId xmlns:a16="http://schemas.microsoft.com/office/drawing/2014/main" id="{F51C7044-FDD6-405F-8DCD-FCA1B47710A4}"/>
              </a:ext>
            </a:extLst>
          </p:cNvPr>
          <p:cNvSpPr txBox="1"/>
          <p:nvPr/>
        </p:nvSpPr>
        <p:spPr>
          <a:xfrm>
            <a:off x="6483220" y="1480786"/>
            <a:ext cx="5160957" cy="4164025"/>
          </a:xfrm>
          <a:prstGeom prst="rect">
            <a:avLst/>
          </a:prstGeom>
          <a:noFill/>
        </p:spPr>
        <p:txBody>
          <a:bodyPr wrap="square">
            <a:spAutoFit/>
          </a:bodyPr>
          <a:lstStyle/>
          <a:p>
            <a:pPr marL="342900" indent="-342900" algn="just" fontAlgn="base">
              <a:lnSpc>
                <a:spcPct val="107000"/>
              </a:lnSpc>
              <a:buClr>
                <a:srgbClr val="000000"/>
              </a:buClr>
              <a:buSzPct val="100000"/>
              <a:buFont typeface="+mj-lt"/>
              <a:buAutoNum type="arabicPeriod" startAt="3"/>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t>
            </a:r>
            <a:r>
              <a:rPr lang="en-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Equip</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know where to go to get information on the upcoming changes to their workplace</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have the knowledge to be successful in their new work environment</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are confident they will be able to perform their activities effectively in their future work environment</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have access to resources (training/people) to acquire the ability to work effectively in their new work environment</a:t>
            </a:r>
          </a:p>
          <a:p>
            <a:pPr marL="342900" indent="-342900" algn="just" fontAlgn="base">
              <a:lnSpc>
                <a:spcPct val="107000"/>
              </a:lnSpc>
              <a:buClr>
                <a:srgbClr val="000000"/>
              </a:buClr>
              <a:buSzPts val="1100"/>
              <a:buFont typeface="+mj-lt"/>
              <a:buAutoNum type="arabicPeriod" startAt="3"/>
            </a:pPr>
            <a:endParaRPr lang="en-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342900" indent="-342900" algn="just" fontAlgn="base">
              <a:lnSpc>
                <a:spcPct val="107000"/>
              </a:lnSpc>
              <a:buClr>
                <a:srgbClr val="000000"/>
              </a:buClr>
              <a:buSzPct val="100000"/>
              <a:buFont typeface="+mj-lt"/>
              <a:buAutoNum type="arabicPeriod" startAt="3"/>
            </a:pPr>
            <a:r>
              <a:rPr lang="en-CA" sz="16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Reinforce</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 feel the organization is supporting its employees to work in a mobile way</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Senior leaders are supportive of new ways of working</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People managers are supportive of new ways of working</a:t>
            </a:r>
          </a:p>
          <a:p>
            <a:pPr lvl="0" algn="just" fontAlgn="base">
              <a:lnSpc>
                <a:spcPct val="107000"/>
              </a:lnSpc>
              <a:buClr>
                <a:srgbClr val="000000"/>
              </a:buClr>
              <a:buSzPts val="1100"/>
            </a:pPr>
            <a:endPar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6684B537-8CDD-4098-8290-33EC570D0647}"/>
              </a:ext>
            </a:extLst>
          </p:cNvPr>
          <p:cNvSpPr txBox="1"/>
          <p:nvPr/>
        </p:nvSpPr>
        <p:spPr>
          <a:xfrm>
            <a:off x="0" y="949656"/>
            <a:ext cx="12192000" cy="312650"/>
          </a:xfrm>
          <a:prstGeom prst="rect">
            <a:avLst/>
          </a:prstGeom>
          <a:solidFill>
            <a:srgbClr val="FFFF00"/>
          </a:solidFill>
        </p:spPr>
        <p:txBody>
          <a:bodyPr wrap="square">
            <a:spAutoFit/>
          </a:bodyPr>
          <a:lstStyle/>
          <a:p>
            <a:pPr lvl="0" algn="ctr" fontAlgn="base">
              <a:lnSpc>
                <a:spcPct val="107000"/>
              </a:lnSpc>
              <a:buClr>
                <a:srgbClr val="000000"/>
              </a:buClr>
              <a:buSzPts val="1100"/>
            </a:pPr>
            <a:r>
              <a:rPr lang="en-CA" sz="14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[OPTIONAL] If you added additional objective(s) on the Objectives slide, be sure to include their expected outcomes here.</a:t>
            </a:r>
          </a:p>
        </p:txBody>
      </p:sp>
    </p:spTree>
    <p:extLst>
      <p:ext uri="{BB962C8B-B14F-4D97-AF65-F5344CB8AC3E}">
        <p14:creationId xmlns:p14="http://schemas.microsoft.com/office/powerpoint/2010/main" val="1858667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Change inventory and impact assessment</a:t>
            </a:r>
          </a:p>
        </p:txBody>
      </p:sp>
      <p:sp>
        <p:nvSpPr>
          <p:cNvPr id="14" name="TextBox 13">
            <a:extLst>
              <a:ext uri="{FF2B5EF4-FFF2-40B4-BE49-F238E27FC236}">
                <a16:creationId xmlns:a16="http://schemas.microsoft.com/office/drawing/2014/main" id="{E5CCDC82-94EC-43E1-8317-39090BCA8736}"/>
              </a:ext>
            </a:extLst>
          </p:cNvPr>
          <p:cNvSpPr txBox="1"/>
          <p:nvPr/>
        </p:nvSpPr>
        <p:spPr>
          <a:xfrm>
            <a:off x="0" y="888695"/>
            <a:ext cx="12192000" cy="312650"/>
          </a:xfrm>
          <a:prstGeom prst="rect">
            <a:avLst/>
          </a:prstGeom>
          <a:solidFill>
            <a:srgbClr val="FFFF00"/>
          </a:solidFill>
        </p:spPr>
        <p:txBody>
          <a:bodyPr wrap="square">
            <a:spAutoFit/>
          </a:bodyPr>
          <a:lstStyle/>
          <a:p>
            <a:pPr lvl="0" algn="ctr" fontAlgn="base">
              <a:lnSpc>
                <a:spcPct val="107000"/>
              </a:lnSpc>
              <a:buClr>
                <a:srgbClr val="000000"/>
              </a:buClr>
              <a:buSzPts val="1100"/>
            </a:pPr>
            <a:r>
              <a:rPr lang="en-CA" sz="14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Include the results of your Change inventory and impact assessment</a:t>
            </a:r>
            <a:endParaRPr lang="en-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6" name="Picture 5" descr="Image of an example of Change Inventory and Impact Assessment results">
            <a:extLst>
              <a:ext uri="{FF2B5EF4-FFF2-40B4-BE49-F238E27FC236}">
                <a16:creationId xmlns:a16="http://schemas.microsoft.com/office/drawing/2014/main" id="{560C09E0-6248-4F63-92FA-A4E4B3C2F93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96462" y="1307689"/>
            <a:ext cx="6615490" cy="4819762"/>
          </a:xfrm>
          <a:prstGeom prst="rect">
            <a:avLst/>
          </a:prstGeom>
        </p:spPr>
      </p:pic>
      <p:sp>
        <p:nvSpPr>
          <p:cNvPr id="3" name="TextBox 2">
            <a:extLst>
              <a:ext uri="{FF2B5EF4-FFF2-40B4-BE49-F238E27FC236}">
                <a16:creationId xmlns:a16="http://schemas.microsoft.com/office/drawing/2014/main" id="{23CA404A-0B1B-A126-BD70-1DD3DCCE69BE}"/>
              </a:ext>
            </a:extLst>
          </p:cNvPr>
          <p:cNvSpPr txBox="1"/>
          <p:nvPr/>
        </p:nvSpPr>
        <p:spPr>
          <a:xfrm>
            <a:off x="3047223" y="3117405"/>
            <a:ext cx="6097554" cy="1200329"/>
          </a:xfrm>
          <a:prstGeom prst="rect">
            <a:avLst/>
          </a:prstGeom>
          <a:noFill/>
        </p:spPr>
        <p:txBody>
          <a:bodyPr wrap="square">
            <a:spAutoFit/>
          </a:bodyPr>
          <a:lstStyle/>
          <a:p>
            <a:pPr algn="ctr"/>
            <a:r>
              <a:rPr lang="en-US" dirty="0">
                <a:solidFill>
                  <a:schemeClr val="tx1"/>
                </a:solidFill>
                <a:highlight>
                  <a:srgbClr val="FFFF00"/>
                </a:highlight>
              </a:rPr>
              <a:t>EXAMPLE</a:t>
            </a:r>
          </a:p>
          <a:p>
            <a:pPr algn="ctr"/>
            <a:endParaRPr lang="en-US" dirty="0">
              <a:solidFill>
                <a:schemeClr val="tx1"/>
              </a:solidFill>
              <a:highlight>
                <a:srgbClr val="FFFF00"/>
              </a:highlight>
            </a:endParaRPr>
          </a:p>
          <a:p>
            <a:pPr algn="ctr"/>
            <a:r>
              <a:rPr lang="en-US" dirty="0">
                <a:solidFill>
                  <a:schemeClr val="tx1"/>
                </a:solidFill>
                <a:highlight>
                  <a:srgbClr val="FFFF00"/>
                </a:highlight>
              </a:rPr>
              <a:t>REPLACE WITH A PICTURE OF YOUR CHANGE INVENTORY AND IMPACT ASSESSMENT RESULTS</a:t>
            </a:r>
            <a:endParaRPr lang="en-CA" dirty="0">
              <a:solidFill>
                <a:schemeClr val="tx1"/>
              </a:solidFill>
              <a:highlight>
                <a:srgbClr val="FFFF00"/>
              </a:highlight>
            </a:endParaRPr>
          </a:p>
        </p:txBody>
      </p:sp>
    </p:spTree>
    <p:extLst>
      <p:ext uri="{BB962C8B-B14F-4D97-AF65-F5344CB8AC3E}">
        <p14:creationId xmlns:p14="http://schemas.microsoft.com/office/powerpoint/2010/main" val="2703350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Contributors table</a:t>
            </a:r>
          </a:p>
        </p:txBody>
      </p:sp>
      <p:sp>
        <p:nvSpPr>
          <p:cNvPr id="14" name="TextBox 13">
            <a:extLst>
              <a:ext uri="{FF2B5EF4-FFF2-40B4-BE49-F238E27FC236}">
                <a16:creationId xmlns:a16="http://schemas.microsoft.com/office/drawing/2014/main" id="{E5CCDC82-94EC-43E1-8317-39090BCA8736}"/>
              </a:ext>
            </a:extLst>
          </p:cNvPr>
          <p:cNvSpPr txBox="1"/>
          <p:nvPr/>
        </p:nvSpPr>
        <p:spPr>
          <a:xfrm>
            <a:off x="0" y="995429"/>
            <a:ext cx="12192000" cy="312650"/>
          </a:xfrm>
          <a:prstGeom prst="rect">
            <a:avLst/>
          </a:prstGeom>
          <a:solidFill>
            <a:srgbClr val="FFFF00"/>
          </a:solidFill>
        </p:spPr>
        <p:txBody>
          <a:bodyPr wrap="square">
            <a:spAutoFit/>
          </a:bodyPr>
          <a:lstStyle/>
          <a:p>
            <a:pPr lvl="0" algn="ctr" fontAlgn="base">
              <a:lnSpc>
                <a:spcPct val="107000"/>
              </a:lnSpc>
              <a:buClr>
                <a:srgbClr val="000000"/>
              </a:buClr>
              <a:buSzPts val="1100"/>
            </a:pPr>
            <a:r>
              <a:rPr lang="en-CA" sz="14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Include the results of your Contributors table </a:t>
            </a:r>
            <a:endParaRPr lang="en-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3" name="Picture 2" descr="Image of an example of Contributors table results">
            <a:extLst>
              <a:ext uri="{FF2B5EF4-FFF2-40B4-BE49-F238E27FC236}">
                <a16:creationId xmlns:a16="http://schemas.microsoft.com/office/drawing/2014/main" id="{7D24B743-FAAF-46BB-A7D0-073B8B93D41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85749" y="1446513"/>
            <a:ext cx="8220501" cy="4638568"/>
          </a:xfrm>
          <a:prstGeom prst="rect">
            <a:avLst/>
          </a:prstGeom>
        </p:spPr>
      </p:pic>
      <p:sp>
        <p:nvSpPr>
          <p:cNvPr id="2" name="TextBox 1">
            <a:extLst>
              <a:ext uri="{FF2B5EF4-FFF2-40B4-BE49-F238E27FC236}">
                <a16:creationId xmlns:a16="http://schemas.microsoft.com/office/drawing/2014/main" id="{9F30E5FA-F0DB-71FF-4F7A-E50CCFAE1C04}"/>
              </a:ext>
            </a:extLst>
          </p:cNvPr>
          <p:cNvSpPr txBox="1"/>
          <p:nvPr/>
        </p:nvSpPr>
        <p:spPr>
          <a:xfrm>
            <a:off x="2963154" y="3117405"/>
            <a:ext cx="6097554" cy="1200329"/>
          </a:xfrm>
          <a:prstGeom prst="rect">
            <a:avLst/>
          </a:prstGeom>
          <a:noFill/>
        </p:spPr>
        <p:txBody>
          <a:bodyPr wrap="square">
            <a:spAutoFit/>
          </a:bodyPr>
          <a:lstStyle/>
          <a:p>
            <a:pPr algn="ctr"/>
            <a:r>
              <a:rPr lang="en-US" dirty="0">
                <a:solidFill>
                  <a:schemeClr val="tx1"/>
                </a:solidFill>
                <a:highlight>
                  <a:srgbClr val="FFFF00"/>
                </a:highlight>
              </a:rPr>
              <a:t>EXAMPLE</a:t>
            </a:r>
          </a:p>
          <a:p>
            <a:pPr algn="ctr"/>
            <a:endParaRPr lang="en-US" dirty="0">
              <a:solidFill>
                <a:schemeClr val="tx1"/>
              </a:solidFill>
              <a:highlight>
                <a:srgbClr val="FFFF00"/>
              </a:highlight>
            </a:endParaRPr>
          </a:p>
          <a:p>
            <a:pPr algn="ctr"/>
            <a:r>
              <a:rPr lang="en-US" dirty="0">
                <a:solidFill>
                  <a:schemeClr val="tx1"/>
                </a:solidFill>
                <a:highlight>
                  <a:srgbClr val="FFFF00"/>
                </a:highlight>
              </a:rPr>
              <a:t>REPLACE WITH A PICTURE OF YOUR CONTRIBUTORS TABLE RESULTS</a:t>
            </a:r>
            <a:endParaRPr lang="en-CA" dirty="0">
              <a:solidFill>
                <a:schemeClr val="tx1"/>
              </a:solidFill>
              <a:highlight>
                <a:srgbClr val="FFFF00"/>
              </a:highlight>
            </a:endParaRPr>
          </a:p>
        </p:txBody>
      </p:sp>
    </p:spTree>
    <p:extLst>
      <p:ext uri="{BB962C8B-B14F-4D97-AF65-F5344CB8AC3E}">
        <p14:creationId xmlns:p14="http://schemas.microsoft.com/office/powerpoint/2010/main" val="4007457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714CF0-D6D1-47C9-A331-9A2C0423FFCE}"/>
              </a:ext>
            </a:extLst>
          </p:cNvPr>
          <p:cNvSpPr>
            <a:spLocks noGrp="1"/>
          </p:cNvSpPr>
          <p:nvPr>
            <p:ph type="title"/>
          </p:nvPr>
        </p:nvSpPr>
        <p:spPr>
          <a:xfrm>
            <a:off x="508759" y="979762"/>
            <a:ext cx="11006345" cy="539708"/>
          </a:xfrm>
        </p:spPr>
        <p:txBody>
          <a:bodyPr/>
          <a:lstStyle/>
          <a:p>
            <a:r>
              <a:rPr lang="en-CA" dirty="0"/>
              <a:t>How to use this document</a:t>
            </a:r>
          </a:p>
        </p:txBody>
      </p:sp>
      <p:sp>
        <p:nvSpPr>
          <p:cNvPr id="6" name="TextBox 5">
            <a:extLst>
              <a:ext uri="{FF2B5EF4-FFF2-40B4-BE49-F238E27FC236}">
                <a16:creationId xmlns:a16="http://schemas.microsoft.com/office/drawing/2014/main" id="{B070CF94-C053-4ADE-8FC2-F63B047182DD}"/>
              </a:ext>
            </a:extLst>
          </p:cNvPr>
          <p:cNvSpPr txBox="1"/>
          <p:nvPr/>
        </p:nvSpPr>
        <p:spPr>
          <a:xfrm>
            <a:off x="508759" y="1754156"/>
            <a:ext cx="11266474" cy="2862322"/>
          </a:xfrm>
          <a:prstGeom prst="rect">
            <a:avLst/>
          </a:prstGeom>
          <a:noFill/>
        </p:spPr>
        <p:txBody>
          <a:bodyPr wrap="square" rtlCol="0">
            <a:spAutoFit/>
          </a:bodyPr>
          <a:lstStyle/>
          <a:p>
            <a:r>
              <a:rPr lang="en-CA" dirty="0">
                <a:latin typeface="Calibri Light" panose="020F0302020204030204" pitchFamily="34" charset="0"/>
                <a:ea typeface="Calibri Light" panose="020F0302020204030204" pitchFamily="34" charset="0"/>
                <a:cs typeface="Calibri Light" panose="020F0302020204030204" pitchFamily="34" charset="0"/>
              </a:rPr>
              <a:t>To use this template, we highly recommend that you complete the first 3 tabs of the CM Workbook: </a:t>
            </a:r>
          </a:p>
          <a:p>
            <a:pPr marL="800100" lvl="1" indent="-342900">
              <a:buFont typeface="+mj-lt"/>
              <a:buAutoNum type="arabicPeriod"/>
            </a:pPr>
            <a:r>
              <a:rPr lang="en-CA" dirty="0">
                <a:latin typeface="Calibri Light" panose="020F0302020204030204" pitchFamily="34" charset="0"/>
                <a:ea typeface="Calibri Light" panose="020F0302020204030204" pitchFamily="34" charset="0"/>
                <a:cs typeface="Calibri Light" panose="020F0302020204030204" pitchFamily="34" charset="0"/>
              </a:rPr>
              <a:t>PRET form (Change Readiness Section)</a:t>
            </a:r>
          </a:p>
          <a:p>
            <a:pPr marL="800100" lvl="1" indent="-342900">
              <a:buFont typeface="+mj-lt"/>
              <a:buAutoNum type="arabicPeriod"/>
            </a:pPr>
            <a:r>
              <a:rPr lang="en-CA" dirty="0">
                <a:latin typeface="Calibri Light" panose="020F0302020204030204" pitchFamily="34" charset="0"/>
                <a:ea typeface="Calibri Light" panose="020F0302020204030204" pitchFamily="34" charset="0"/>
                <a:cs typeface="Calibri Light" panose="020F0302020204030204" pitchFamily="34" charset="0"/>
              </a:rPr>
              <a:t>Change Inventory and Impact Assessment</a:t>
            </a:r>
          </a:p>
          <a:p>
            <a:pPr marL="800100" lvl="1" indent="-342900">
              <a:buFont typeface="+mj-lt"/>
              <a:buAutoNum type="arabicPeriod"/>
            </a:pPr>
            <a:r>
              <a:rPr lang="en-CA" dirty="0">
                <a:latin typeface="Calibri Light" panose="020F0302020204030204" pitchFamily="34" charset="0"/>
                <a:ea typeface="Calibri Light" panose="020F0302020204030204" pitchFamily="34" charset="0"/>
                <a:cs typeface="Calibri Light" panose="020F0302020204030204" pitchFamily="34" charset="0"/>
              </a:rPr>
              <a:t>Contributors Table</a:t>
            </a:r>
          </a:p>
          <a:p>
            <a:r>
              <a:rPr lang="en-CA" dirty="0">
                <a:latin typeface="Calibri Light" panose="020F0302020204030204" pitchFamily="34" charset="0"/>
                <a:ea typeface="Calibri Light" panose="020F0302020204030204" pitchFamily="34" charset="0"/>
                <a:cs typeface="Calibri Light" panose="020F0302020204030204" pitchFamily="34" charset="0"/>
              </a:rPr>
              <a:t>The results from these 3 assessment documents will provide you with some insights that will help you to transform this predesigned CM strategy into a strategy that will be adapted to your organization’s needs. </a:t>
            </a:r>
          </a:p>
          <a:p>
            <a:endParaRPr lang="en-CA" dirty="0">
              <a:latin typeface="Calibri Light" panose="020F0302020204030204" pitchFamily="34" charset="0"/>
              <a:ea typeface="Calibri Light" panose="020F0302020204030204" pitchFamily="34" charset="0"/>
              <a:cs typeface="Calibri Light" panose="020F0302020204030204" pitchFamily="34" charset="0"/>
            </a:endParaRPr>
          </a:p>
          <a:p>
            <a:r>
              <a:rPr lang="en-CA" dirty="0">
                <a:latin typeface="Calibri Light" panose="020F0302020204030204" pitchFamily="34" charset="0"/>
                <a:ea typeface="Calibri Light" panose="020F0302020204030204" pitchFamily="34" charset="0"/>
                <a:cs typeface="Calibri Light" panose="020F0302020204030204" pitchFamily="34" charset="0"/>
              </a:rPr>
              <a:t>Throughout this document, there is guidance and recommendations </a:t>
            </a:r>
            <a:r>
              <a:rPr lang="en-CA"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rPr>
              <a:t>highlighted in yellow </a:t>
            </a:r>
            <a:r>
              <a:rPr lang="en-CA" dirty="0">
                <a:latin typeface="Calibri Light" panose="020F0302020204030204" pitchFamily="34" charset="0"/>
                <a:ea typeface="Calibri Light" panose="020F0302020204030204" pitchFamily="34" charset="0"/>
                <a:cs typeface="Calibri Light" panose="020F0302020204030204" pitchFamily="34" charset="0"/>
              </a:rPr>
              <a:t>on how to adapt each page. </a:t>
            </a:r>
          </a:p>
          <a:p>
            <a:endParaRPr lang="en-CA" dirty="0">
              <a:latin typeface="Calibri Light" panose="020F0302020204030204" pitchFamily="34" charset="0"/>
              <a:ea typeface="Calibri Light" panose="020F0302020204030204" pitchFamily="34" charset="0"/>
              <a:cs typeface="Calibri Light" panose="020F0302020204030204" pitchFamily="34" charset="0"/>
            </a:endParaRPr>
          </a:p>
          <a:p>
            <a:endParaRPr lang="en-CA" b="0" i="0" dirty="0">
              <a:effectLst/>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5129F9C4-A2E8-4369-AEAE-F6E721E533FE}"/>
              </a:ext>
            </a:extLst>
          </p:cNvPr>
          <p:cNvSpPr txBox="1"/>
          <p:nvPr/>
        </p:nvSpPr>
        <p:spPr>
          <a:xfrm>
            <a:off x="3933866" y="304296"/>
            <a:ext cx="4071023" cy="369332"/>
          </a:xfrm>
          <a:prstGeom prst="rect">
            <a:avLst/>
          </a:prstGeom>
          <a:noFill/>
        </p:spPr>
        <p:txBody>
          <a:bodyPr wrap="square">
            <a:spAutoFit/>
          </a:bodyPr>
          <a:lstStyle/>
          <a:p>
            <a:r>
              <a:rPr lang="en-US" sz="1800" b="1" i="1" dirty="0">
                <a:solidFill>
                  <a:srgbClr val="FF0000"/>
                </a:solidFill>
                <a:latin typeface="Calibri Light" panose="020F0302020204030204" pitchFamily="34" charset="0"/>
                <a:ea typeface="Calibri Light" panose="020F0302020204030204" pitchFamily="34" charset="0"/>
                <a:cs typeface="Calibri Light" panose="020F0302020204030204" pitchFamily="34" charset="0"/>
              </a:rPr>
              <a:t>Instructions – Remove this page before use</a:t>
            </a:r>
          </a:p>
        </p:txBody>
      </p:sp>
    </p:spTree>
    <p:extLst>
      <p:ext uri="{BB962C8B-B14F-4D97-AF65-F5344CB8AC3E}">
        <p14:creationId xmlns:p14="http://schemas.microsoft.com/office/powerpoint/2010/main" val="109406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Context: Organizational and Project Vision</a:t>
            </a:r>
          </a:p>
        </p:txBody>
      </p:sp>
      <p:sp>
        <p:nvSpPr>
          <p:cNvPr id="7" name="Content Placeholder 6"/>
          <p:cNvSpPr>
            <a:spLocks noGrp="1"/>
          </p:cNvSpPr>
          <p:nvPr>
            <p:ph idx="4294967295"/>
          </p:nvPr>
        </p:nvSpPr>
        <p:spPr>
          <a:xfrm>
            <a:off x="0" y="1012035"/>
            <a:ext cx="12192000" cy="478890"/>
          </a:xfrm>
          <a:prstGeom prst="rect">
            <a:avLst/>
          </a:prstGeom>
          <a:solidFill>
            <a:srgbClr val="FFFF00"/>
          </a:solidFill>
        </p:spPr>
        <p:txBody>
          <a:bodyPr>
            <a:noAutofit/>
          </a:bodyPr>
          <a:lstStyle/>
          <a:p>
            <a:pPr marL="0" indent="0" algn="ctr">
              <a:buNone/>
            </a:pPr>
            <a:r>
              <a:rPr lang="en-US" sz="1400" b="1" dirty="0">
                <a:highlight>
                  <a:srgbClr val="FFFF00"/>
                </a:highlight>
                <a:latin typeface="Calibri Light" panose="020F0302020204030204" pitchFamily="34" charset="0"/>
                <a:ea typeface="Calibri Light" panose="020F0302020204030204" pitchFamily="34" charset="0"/>
                <a:cs typeface="Calibri Light" panose="020F0302020204030204" pitchFamily="34" charset="0"/>
              </a:rPr>
              <a:t>Include the vision developed in collaboration with the PSPC Strategic Workplace Advisory Group (SWAG) and approved by your senior leadership</a:t>
            </a:r>
          </a:p>
        </p:txBody>
      </p:sp>
      <p:sp>
        <p:nvSpPr>
          <p:cNvPr id="13" name="TextBox 12">
            <a:extLst>
              <a:ext uri="{FF2B5EF4-FFF2-40B4-BE49-F238E27FC236}">
                <a16:creationId xmlns:a16="http://schemas.microsoft.com/office/drawing/2014/main" id="{DC57D075-8405-4843-9F3F-03FBDFA84CF1}"/>
              </a:ext>
            </a:extLst>
          </p:cNvPr>
          <p:cNvSpPr txBox="1"/>
          <p:nvPr/>
        </p:nvSpPr>
        <p:spPr>
          <a:xfrm>
            <a:off x="606489" y="1799821"/>
            <a:ext cx="11006345" cy="3258357"/>
          </a:xfrm>
          <a:prstGeom prst="rect">
            <a:avLst/>
          </a:prstGeom>
          <a:solidFill>
            <a:schemeClr val="accent2">
              <a:lumMod val="40000"/>
              <a:lumOff val="60000"/>
            </a:schemeClr>
          </a:solidFill>
        </p:spPr>
        <p:txBody>
          <a:bodyPr wrap="square">
            <a:noAutofit/>
          </a:bodyPr>
          <a:lstStyle>
            <a:defPPr>
              <a:defRPr lang="en-US"/>
            </a:defPPr>
            <a:lvl1pPr>
              <a:defRPr b="0" i="0" u="none" strike="noStrike">
                <a:solidFill>
                  <a:srgbClr val="000000"/>
                </a:solidFill>
                <a:effectLst/>
                <a:latin typeface="Century Gothic" panose="020B0502020202020204" pitchFamily="34" charset="0"/>
              </a:defRPr>
            </a:lvl1pPr>
          </a:lstStyle>
          <a:p>
            <a:pPr marL="457200"/>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After working from home for the last two years, it is now time to look to the future and plan our return to the workplace.</a:t>
            </a:r>
            <a:endParaRPr lang="en-CA" sz="14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457200"/>
            <a:r>
              <a:rPr lang="en-CA" sz="1400" b="1"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 </a:t>
            </a:r>
            <a:endParaRPr lang="en-CA" sz="14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457200"/>
            <a:r>
              <a:rPr lang="en-CA" sz="1400" b="1"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[Organization] </a:t>
            </a:r>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will be taking part in the workplace transformation program, which aims to provide a department wide</a:t>
            </a:r>
            <a:r>
              <a:rPr lang="en-CA" sz="1400" b="1"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 </a:t>
            </a:r>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modernized workplace that will support all employees in a new hybrid work model.</a:t>
            </a:r>
            <a:endParaRPr lang="en-CA" sz="14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457200"/>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 </a:t>
            </a:r>
            <a:endParaRPr lang="en-CA" sz="14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457200"/>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The space at </a:t>
            </a:r>
            <a:r>
              <a:rPr lang="en-CA" sz="1400" b="1"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[Location]</a:t>
            </a:r>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 will be designed to foster a culture of innovation and improving digital technology to encourage government wide collaboration, flexibility and efficiency. It will also integrate sustainability and improve the overall health and well-being of employees and ensuring inclusivity for all. </a:t>
            </a:r>
            <a:endParaRPr lang="en-CA" sz="14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457200"/>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 </a:t>
            </a:r>
            <a:endParaRPr lang="en-CA" sz="14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457200"/>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As a starting point for our hybrid model, employees will be given the choice to work from the office based on operational requirements, functions or personal preferences. With flexibility in mind, this working model may evolve over time based on employee feedback. </a:t>
            </a:r>
            <a:endParaRPr lang="en-CA" sz="14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457200"/>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 </a:t>
            </a:r>
            <a:endParaRPr lang="en-CA" sz="14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457200"/>
            <a:r>
              <a:rPr lang="en-CA" sz="1400" i="1"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We will continue to adapt and offer support to all employees during the course of this modernization project. Together our contributions help shape the future of our organization!</a:t>
            </a:r>
            <a:endParaRPr lang="en-CA" sz="14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2" name="TextBox 1">
            <a:extLst>
              <a:ext uri="{FF2B5EF4-FFF2-40B4-BE49-F238E27FC236}">
                <a16:creationId xmlns:a16="http://schemas.microsoft.com/office/drawing/2014/main" id="{6546554A-E706-8D0F-B1A5-8695A99AD1C8}"/>
              </a:ext>
            </a:extLst>
          </p:cNvPr>
          <p:cNvSpPr txBox="1"/>
          <p:nvPr/>
        </p:nvSpPr>
        <p:spPr>
          <a:xfrm>
            <a:off x="3034363" y="2919422"/>
            <a:ext cx="6494647" cy="523220"/>
          </a:xfrm>
          <a:prstGeom prst="rect">
            <a:avLst/>
          </a:prstGeom>
          <a:noFill/>
        </p:spPr>
        <p:txBody>
          <a:bodyPr wrap="square">
            <a:spAutoFit/>
          </a:bodyPr>
          <a:lstStyle/>
          <a:p>
            <a:pPr algn="ctr"/>
            <a:r>
              <a:rPr lang="en-US" sz="2800" dirty="0">
                <a:solidFill>
                  <a:schemeClr val="tx1"/>
                </a:solidFill>
                <a:highlight>
                  <a:srgbClr val="FFFF00"/>
                </a:highlight>
              </a:rPr>
              <a:t>EXAMPLE </a:t>
            </a:r>
          </a:p>
        </p:txBody>
      </p:sp>
    </p:spTree>
    <p:extLst>
      <p:ext uri="{BB962C8B-B14F-4D97-AF65-F5344CB8AC3E}">
        <p14:creationId xmlns:p14="http://schemas.microsoft.com/office/powerpoint/2010/main" val="312076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Context: Project Management Readiness</a:t>
            </a:r>
          </a:p>
        </p:txBody>
      </p:sp>
      <p:sp>
        <p:nvSpPr>
          <p:cNvPr id="7" name="Content Placeholder 6"/>
          <p:cNvSpPr>
            <a:spLocks noGrp="1"/>
          </p:cNvSpPr>
          <p:nvPr>
            <p:ph idx="4294967295"/>
          </p:nvPr>
        </p:nvSpPr>
        <p:spPr>
          <a:xfrm>
            <a:off x="0" y="1049661"/>
            <a:ext cx="12192000" cy="542925"/>
          </a:xfrm>
          <a:prstGeom prst="rect">
            <a:avLst/>
          </a:prstGeom>
          <a:solidFill>
            <a:srgbClr val="FFFF00"/>
          </a:solidFill>
        </p:spPr>
        <p:txBody>
          <a:bodyPr wrap="square">
            <a:spAutoFit/>
          </a:bodyPr>
          <a:lstStyle/>
          <a:p>
            <a:pPr marL="0" indent="0" algn="ctr" fontAlgn="base">
              <a:lnSpc>
                <a:spcPct val="107000"/>
              </a:lnSpc>
              <a:buClr>
                <a:srgbClr val="000000"/>
              </a:buClr>
              <a:buSzPts val="1100"/>
              <a:buNone/>
            </a:pPr>
            <a:r>
              <a:rPr lang="en-US"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These are the 4 </a:t>
            </a:r>
            <a:r>
              <a:rPr lang="en-US"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Project Management </a:t>
            </a:r>
            <a:r>
              <a:rPr lang="en-US"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Readiness statements included in the PRET. If these are true for your organization, include them here as context. If the statements are somewhat or not in line with the reality at your organization, include them on the Risks and considerations slide. </a:t>
            </a:r>
          </a:p>
        </p:txBody>
      </p:sp>
      <p:sp>
        <p:nvSpPr>
          <p:cNvPr id="5" name="TextBox 4">
            <a:extLst>
              <a:ext uri="{FF2B5EF4-FFF2-40B4-BE49-F238E27FC236}">
                <a16:creationId xmlns:a16="http://schemas.microsoft.com/office/drawing/2014/main" id="{E94E8B23-00D5-4C6A-8066-0BF8EA72C6BB}"/>
              </a:ext>
            </a:extLst>
          </p:cNvPr>
          <p:cNvSpPr txBox="1"/>
          <p:nvPr/>
        </p:nvSpPr>
        <p:spPr>
          <a:xfrm>
            <a:off x="594307" y="1932424"/>
            <a:ext cx="11003386" cy="923330"/>
          </a:xfrm>
          <a:prstGeom prst="rect">
            <a:avLst/>
          </a:prstGeom>
          <a:solidFill>
            <a:schemeClr val="accent2">
              <a:lumMod val="40000"/>
              <a:lumOff val="60000"/>
            </a:schemeClr>
          </a:solidFill>
        </p:spPr>
        <p:txBody>
          <a:bodyPr wrap="square">
            <a:spAutoFit/>
          </a:bodyPr>
          <a:lstStyle>
            <a:defPPr>
              <a:defRPr lang="en-US"/>
            </a:defPPr>
            <a:lvl1pPr>
              <a:defRPr b="0" i="0" u="none" strike="noStrike">
                <a:solidFill>
                  <a:srgbClr val="000000"/>
                </a:solidFill>
                <a:effectLst/>
                <a:latin typeface="Century Gothic" panose="020B0502020202020204" pitchFamily="34" charset="0"/>
              </a:defRPr>
            </a:lvl1pPr>
          </a:lstStyle>
          <a:p>
            <a:r>
              <a:rPr lang="en-CA" dirty="0">
                <a:latin typeface="Calibri Light" panose="020F0302020204030204" pitchFamily="34" charset="0"/>
                <a:ea typeface="Calibri Light" panose="020F0302020204030204" pitchFamily="34" charset="0"/>
                <a:cs typeface="Calibri Light" panose="020F0302020204030204" pitchFamily="34" charset="0"/>
              </a:rPr>
              <a:t>Our organization's workplace strategy is being supported by a project sponsor that can be active and visible throughout the entire project. The project sponsor has the necessary authority over the people, processes, and systems to authorize and fund the necessary changes. </a:t>
            </a:r>
          </a:p>
        </p:txBody>
      </p:sp>
      <p:sp>
        <p:nvSpPr>
          <p:cNvPr id="8" name="TextBox 7">
            <a:extLst>
              <a:ext uri="{FF2B5EF4-FFF2-40B4-BE49-F238E27FC236}">
                <a16:creationId xmlns:a16="http://schemas.microsoft.com/office/drawing/2014/main" id="{CD0C2F60-245B-4308-891F-253AD3EC420C}"/>
              </a:ext>
            </a:extLst>
          </p:cNvPr>
          <p:cNvSpPr txBox="1"/>
          <p:nvPr/>
        </p:nvSpPr>
        <p:spPr>
          <a:xfrm>
            <a:off x="591347" y="3050168"/>
            <a:ext cx="11006345" cy="646331"/>
          </a:xfrm>
          <a:prstGeom prst="rect">
            <a:avLst/>
          </a:prstGeom>
          <a:solidFill>
            <a:schemeClr val="accent2">
              <a:lumMod val="20000"/>
              <a:lumOff val="80000"/>
            </a:schemeClr>
          </a:solidFill>
        </p:spPr>
        <p:txBody>
          <a:bodyPr wrap="square">
            <a:spAutoFit/>
          </a:bodyPr>
          <a:lstStyle/>
          <a:p>
            <a:r>
              <a:rPr lang="en-CA" sz="18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Our organization's leaders have made workplace modernization a priority. Leaders are ready to communicate this change in the context of other competing priorities and are willing to walk the talk.</a:t>
            </a:r>
            <a:r>
              <a:rPr lang="en-CA" dirty="0">
                <a:latin typeface="Calibri Light" panose="020F0302020204030204" pitchFamily="34" charset="0"/>
                <a:ea typeface="Calibri Light" panose="020F0302020204030204" pitchFamily="34" charset="0"/>
                <a:cs typeface="Calibri Light" panose="020F0302020204030204" pitchFamily="34" charset="0"/>
              </a:rPr>
              <a:t> </a:t>
            </a:r>
          </a:p>
        </p:txBody>
      </p:sp>
      <p:sp>
        <p:nvSpPr>
          <p:cNvPr id="9" name="TextBox 8">
            <a:extLst>
              <a:ext uri="{FF2B5EF4-FFF2-40B4-BE49-F238E27FC236}">
                <a16:creationId xmlns:a16="http://schemas.microsoft.com/office/drawing/2014/main" id="{2307928C-A0E2-4BF9-8898-F2A02A48BF35}"/>
              </a:ext>
            </a:extLst>
          </p:cNvPr>
          <p:cNvSpPr txBox="1"/>
          <p:nvPr/>
        </p:nvSpPr>
        <p:spPr>
          <a:xfrm>
            <a:off x="591347" y="3889164"/>
            <a:ext cx="11006346" cy="646331"/>
          </a:xfrm>
          <a:prstGeom prst="rect">
            <a:avLst/>
          </a:prstGeom>
          <a:solidFill>
            <a:schemeClr val="accent2">
              <a:lumMod val="20000"/>
              <a:lumOff val="80000"/>
            </a:schemeClr>
          </a:solidFill>
        </p:spPr>
        <p:txBody>
          <a:bodyPr wrap="square">
            <a:spAutoFit/>
          </a:bodyPr>
          <a:lstStyle/>
          <a:p>
            <a:r>
              <a:rPr lang="en-CA" sz="18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Our organization has developed a workplace modernization strategy and has the necessary resources to implement the strategy, including project champions,  a project integrator and subject matter experts.</a:t>
            </a:r>
            <a:r>
              <a:rPr lang="en-CA" dirty="0">
                <a:latin typeface="Calibri Light" panose="020F0302020204030204" pitchFamily="34" charset="0"/>
                <a:ea typeface="Calibri Light" panose="020F0302020204030204" pitchFamily="34" charset="0"/>
                <a:cs typeface="Calibri Light" panose="020F0302020204030204" pitchFamily="34" charset="0"/>
              </a:rPr>
              <a:t> </a:t>
            </a:r>
          </a:p>
        </p:txBody>
      </p:sp>
      <p:sp>
        <p:nvSpPr>
          <p:cNvPr id="12" name="TextBox 11">
            <a:extLst>
              <a:ext uri="{FF2B5EF4-FFF2-40B4-BE49-F238E27FC236}">
                <a16:creationId xmlns:a16="http://schemas.microsoft.com/office/drawing/2014/main" id="{69745D5F-9FFC-4654-AE04-661DD1657872}"/>
              </a:ext>
            </a:extLst>
          </p:cNvPr>
          <p:cNvSpPr txBox="1"/>
          <p:nvPr/>
        </p:nvSpPr>
        <p:spPr>
          <a:xfrm>
            <a:off x="594307" y="4728160"/>
            <a:ext cx="11003386" cy="923330"/>
          </a:xfrm>
          <a:prstGeom prst="rect">
            <a:avLst/>
          </a:prstGeom>
          <a:solidFill>
            <a:schemeClr val="accent2">
              <a:lumMod val="40000"/>
              <a:lumOff val="60000"/>
            </a:schemeClr>
          </a:solidFill>
        </p:spPr>
        <p:txBody>
          <a:bodyPr wrap="square">
            <a:spAutoFit/>
          </a:bodyPr>
          <a:lstStyle/>
          <a:p>
            <a:r>
              <a:rPr lang="en-CA" sz="18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Our organization has a structured change management approach for the project and has identified trained resources for change management. Resources are available to provide communication advice, develop communications products and provide training to employees.</a:t>
            </a:r>
            <a:r>
              <a:rPr lang="en-CA" dirty="0">
                <a:latin typeface="Calibri Light" panose="020F0302020204030204" pitchFamily="34" charset="0"/>
                <a:ea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317548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Context: Change Readiness</a:t>
            </a:r>
          </a:p>
        </p:txBody>
      </p:sp>
      <p:sp>
        <p:nvSpPr>
          <p:cNvPr id="7" name="Content Placeholder 6"/>
          <p:cNvSpPr>
            <a:spLocks noGrp="1"/>
          </p:cNvSpPr>
          <p:nvPr>
            <p:ph idx="4294967295"/>
          </p:nvPr>
        </p:nvSpPr>
        <p:spPr>
          <a:xfrm>
            <a:off x="0" y="1190208"/>
            <a:ext cx="12192000" cy="542925"/>
          </a:xfrm>
          <a:prstGeom prst="rect">
            <a:avLst/>
          </a:prstGeom>
          <a:solidFill>
            <a:srgbClr val="FFFF00"/>
          </a:solidFill>
        </p:spPr>
        <p:txBody>
          <a:bodyPr wrap="square">
            <a:spAutoFit/>
          </a:bodyPr>
          <a:lstStyle/>
          <a:p>
            <a:pPr marL="0" indent="0" algn="ctr" fontAlgn="base">
              <a:lnSpc>
                <a:spcPct val="107000"/>
              </a:lnSpc>
              <a:buClr>
                <a:srgbClr val="000000"/>
              </a:buClr>
              <a:buSzPts val="1100"/>
              <a:buNone/>
            </a:pPr>
            <a:r>
              <a:rPr lang="en-US"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These are the 4 </a:t>
            </a:r>
            <a:r>
              <a:rPr lang="en-US" sz="1400"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Change Readiness </a:t>
            </a:r>
            <a:r>
              <a:rPr lang="en-US" sz="14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statements included in the PRET. If these are true for your organization, include them here as context. If the statements are somewhat or not in line with the reality of your organization, include them on the Risks and considerations slide. </a:t>
            </a:r>
          </a:p>
        </p:txBody>
      </p:sp>
      <p:sp>
        <p:nvSpPr>
          <p:cNvPr id="5" name="TextBox 4">
            <a:extLst>
              <a:ext uri="{FF2B5EF4-FFF2-40B4-BE49-F238E27FC236}">
                <a16:creationId xmlns:a16="http://schemas.microsoft.com/office/drawing/2014/main" id="{E94E8B23-00D5-4C6A-8066-0BF8EA72C6BB}"/>
              </a:ext>
            </a:extLst>
          </p:cNvPr>
          <p:cNvSpPr txBox="1"/>
          <p:nvPr/>
        </p:nvSpPr>
        <p:spPr>
          <a:xfrm>
            <a:off x="591347" y="2117374"/>
            <a:ext cx="11003386" cy="646331"/>
          </a:xfrm>
          <a:prstGeom prst="rect">
            <a:avLst/>
          </a:prstGeom>
          <a:solidFill>
            <a:schemeClr val="accent2">
              <a:lumMod val="40000"/>
              <a:lumOff val="60000"/>
            </a:schemeClr>
          </a:solidFill>
        </p:spPr>
        <p:txBody>
          <a:bodyPr wrap="square">
            <a:spAutoFit/>
          </a:bodyPr>
          <a:lstStyle>
            <a:defPPr>
              <a:defRPr lang="en-US"/>
            </a:defPPr>
            <a:lvl1pPr>
              <a:defRPr b="0" i="0" u="none" strike="noStrike">
                <a:solidFill>
                  <a:srgbClr val="000000"/>
                </a:solidFill>
                <a:effectLst/>
                <a:latin typeface="Century Gothic" panose="020B0502020202020204" pitchFamily="34" charset="0"/>
              </a:defRPr>
            </a:lvl1pPr>
          </a:lstStyle>
          <a:p>
            <a:r>
              <a:rPr lang="en-CA" dirty="0">
                <a:latin typeface="Calibri Light" panose="020F0302020204030204" pitchFamily="34" charset="0"/>
                <a:ea typeface="Calibri Light" panose="020F0302020204030204" pitchFamily="34" charset="0"/>
                <a:cs typeface="Calibri Light" panose="020F0302020204030204" pitchFamily="34" charset="0"/>
              </a:rPr>
              <a:t>Our organization's history of change is successful, employees have embraced the past changes and did not revert back to old ways. </a:t>
            </a:r>
          </a:p>
        </p:txBody>
      </p:sp>
      <p:sp>
        <p:nvSpPr>
          <p:cNvPr id="8" name="TextBox 7">
            <a:extLst>
              <a:ext uri="{FF2B5EF4-FFF2-40B4-BE49-F238E27FC236}">
                <a16:creationId xmlns:a16="http://schemas.microsoft.com/office/drawing/2014/main" id="{CD0C2F60-245B-4308-891F-253AD3EC420C}"/>
              </a:ext>
            </a:extLst>
          </p:cNvPr>
          <p:cNvSpPr txBox="1"/>
          <p:nvPr/>
        </p:nvSpPr>
        <p:spPr>
          <a:xfrm>
            <a:off x="588387" y="3012182"/>
            <a:ext cx="11006345" cy="369332"/>
          </a:xfrm>
          <a:prstGeom prst="rect">
            <a:avLst/>
          </a:prstGeom>
          <a:solidFill>
            <a:schemeClr val="accent2">
              <a:lumMod val="20000"/>
              <a:lumOff val="80000"/>
            </a:schemeClr>
          </a:solidFill>
        </p:spPr>
        <p:txBody>
          <a:bodyPr wrap="square">
            <a:spAutoFit/>
          </a:bodyPr>
          <a:lstStyle/>
          <a:p>
            <a:r>
              <a:rPr lang="en-CA" sz="18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Our organization is open to new ideas and innovation, employees are rewarded for risk taking and embracing change. </a:t>
            </a:r>
          </a:p>
        </p:txBody>
      </p:sp>
      <p:sp>
        <p:nvSpPr>
          <p:cNvPr id="9" name="TextBox 8">
            <a:extLst>
              <a:ext uri="{FF2B5EF4-FFF2-40B4-BE49-F238E27FC236}">
                <a16:creationId xmlns:a16="http://schemas.microsoft.com/office/drawing/2014/main" id="{2307928C-A0E2-4BF9-8898-F2A02A48BF35}"/>
              </a:ext>
            </a:extLst>
          </p:cNvPr>
          <p:cNvSpPr txBox="1"/>
          <p:nvPr/>
        </p:nvSpPr>
        <p:spPr>
          <a:xfrm>
            <a:off x="591347" y="3607621"/>
            <a:ext cx="11006346" cy="646331"/>
          </a:xfrm>
          <a:prstGeom prst="rect">
            <a:avLst/>
          </a:prstGeom>
          <a:solidFill>
            <a:schemeClr val="accent2">
              <a:lumMod val="20000"/>
              <a:lumOff val="80000"/>
            </a:schemeClr>
          </a:solidFill>
        </p:spPr>
        <p:txBody>
          <a:bodyPr wrap="square">
            <a:spAutoFit/>
          </a:bodyPr>
          <a:lstStyle/>
          <a:p>
            <a:r>
              <a:rPr lang="en-CA" sz="18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Senior leaders and managers in our organization are highly skilled at managing change, performance is evaluated based on results and not based on employees’ presence. </a:t>
            </a:r>
          </a:p>
        </p:txBody>
      </p:sp>
      <p:sp>
        <p:nvSpPr>
          <p:cNvPr id="12" name="TextBox 11">
            <a:extLst>
              <a:ext uri="{FF2B5EF4-FFF2-40B4-BE49-F238E27FC236}">
                <a16:creationId xmlns:a16="http://schemas.microsoft.com/office/drawing/2014/main" id="{69745D5F-9FFC-4654-AE04-661DD1657872}"/>
              </a:ext>
            </a:extLst>
          </p:cNvPr>
          <p:cNvSpPr txBox="1"/>
          <p:nvPr/>
        </p:nvSpPr>
        <p:spPr>
          <a:xfrm>
            <a:off x="594307" y="4446617"/>
            <a:ext cx="11003386" cy="923330"/>
          </a:xfrm>
          <a:prstGeom prst="rect">
            <a:avLst/>
          </a:prstGeom>
          <a:solidFill>
            <a:schemeClr val="accent2">
              <a:lumMod val="40000"/>
              <a:lumOff val="60000"/>
            </a:schemeClr>
          </a:solidFill>
        </p:spPr>
        <p:txBody>
          <a:bodyPr wrap="square">
            <a:spAutoFit/>
          </a:bodyPr>
          <a:lstStyle/>
          <a:p>
            <a:r>
              <a:rPr lang="en-CA" sz="18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Employees in our organization are encouraged, trusted and empowered to make choices about when, where and how they work based on what makes sense. Remote work (i.e. telework) is supported with policies, agreements and/or other mechanisms. </a:t>
            </a:r>
          </a:p>
        </p:txBody>
      </p:sp>
    </p:spTree>
    <p:extLst>
      <p:ext uri="{BB962C8B-B14F-4D97-AF65-F5344CB8AC3E}">
        <p14:creationId xmlns:p14="http://schemas.microsoft.com/office/powerpoint/2010/main" val="267964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Change Management Strategy Objectives</a:t>
            </a:r>
          </a:p>
        </p:txBody>
      </p:sp>
      <p:sp>
        <p:nvSpPr>
          <p:cNvPr id="8" name="TextBox 7">
            <a:extLst>
              <a:ext uri="{FF2B5EF4-FFF2-40B4-BE49-F238E27FC236}">
                <a16:creationId xmlns:a16="http://schemas.microsoft.com/office/drawing/2014/main" id="{FAFE59C0-349C-44E5-A1A8-8C9F5C87EA5F}"/>
              </a:ext>
            </a:extLst>
          </p:cNvPr>
          <p:cNvSpPr txBox="1"/>
          <p:nvPr/>
        </p:nvSpPr>
        <p:spPr>
          <a:xfrm>
            <a:off x="592828" y="1718574"/>
            <a:ext cx="11006344" cy="3823162"/>
          </a:xfrm>
          <a:prstGeom prst="rect">
            <a:avLst/>
          </a:prstGeom>
          <a:noFill/>
        </p:spPr>
        <p:txBody>
          <a:bodyPr wrap="square">
            <a:spAutoFit/>
          </a:bodyPr>
          <a:lstStyle/>
          <a:p>
            <a:pPr lvl="0" algn="just" fontAlgn="base">
              <a:lnSpc>
                <a:spcPct val="107000"/>
              </a:lnSpc>
              <a:buClr>
                <a:srgbClr val="000000"/>
              </a:buClr>
              <a:buSzPts val="1100"/>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Inform</a:t>
            </a:r>
            <a:r>
              <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t>
            </a: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involve</a:t>
            </a:r>
            <a:r>
              <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and </a:t>
            </a: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equip</a:t>
            </a:r>
            <a:r>
              <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impacted employees towards the change and </a:t>
            </a: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reinforce</a:t>
            </a:r>
            <a:r>
              <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 new mindsets and behaviours for the future.</a:t>
            </a:r>
          </a:p>
          <a:p>
            <a:pPr lvl="0" algn="just" fontAlgn="base">
              <a:lnSpc>
                <a:spcPct val="105000"/>
              </a:lnSpc>
              <a:buClr>
                <a:srgbClr val="000000"/>
              </a:buClr>
              <a:buSzPts val="1100"/>
            </a:pPr>
            <a:endPar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ct val="100000"/>
              <a:buFont typeface="+mj-lt"/>
              <a:buAutoNum type="arabicPeriod"/>
            </a:pPr>
            <a:r>
              <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Ensure employees feel informed and supported while the change is occurring, demonstrating the need for change, the impacts and the benefits </a:t>
            </a:r>
            <a:r>
              <a:rPr lang="en-CA" sz="1600"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the </a:t>
            </a:r>
            <a:r>
              <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new ways of working will have on their daily work activities. </a:t>
            </a:r>
          </a:p>
          <a:p>
            <a:pPr marL="800100" lvl="1" indent="-342900" algn="just" fontAlgn="base">
              <a:lnSpc>
                <a:spcPct val="107000"/>
              </a:lnSpc>
              <a:buClr>
                <a:srgbClr val="000000"/>
              </a:buClr>
              <a:buSzPct val="100000"/>
              <a:buFont typeface="+mj-lt"/>
              <a:buAutoNum type="arabicPeriod"/>
            </a:pPr>
            <a:endPar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ct val="100000"/>
              <a:buFont typeface="+mj-lt"/>
              <a:buAutoNum type="arabicPeriod"/>
            </a:pPr>
            <a:r>
              <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Build desire among people managers, senior leaders and all employees to actively participate in the change impacting their workplace, to develop a sense of ownership that will ensure a new mindset and behaviours are sustained. </a:t>
            </a:r>
          </a:p>
          <a:p>
            <a:pPr marL="800100" lvl="1" indent="-342900" algn="just" fontAlgn="base">
              <a:lnSpc>
                <a:spcPct val="106000"/>
              </a:lnSpc>
              <a:buClr>
                <a:srgbClr val="000000"/>
              </a:buClr>
              <a:buSzPct val="100000"/>
              <a:buFont typeface="+mj-lt"/>
              <a:buAutoNum type="arabicPeriod"/>
            </a:pPr>
            <a:endPar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7000"/>
              </a:lnSpc>
              <a:buClr>
                <a:srgbClr val="000000"/>
              </a:buClr>
              <a:buSzPct val="100000"/>
              <a:buFont typeface="+mj-lt"/>
              <a:buAutoNum type="arabicPeriod"/>
            </a:pPr>
            <a:r>
              <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Equip employees with the necessary resources, training and guides on how to change the way they work and their behaviours, to ensure they are confident to perform to work efficiently and productively in the new space.</a:t>
            </a:r>
          </a:p>
          <a:p>
            <a:pPr marL="800100" lvl="1" indent="-342900" algn="just" fontAlgn="base">
              <a:lnSpc>
                <a:spcPct val="107000"/>
              </a:lnSpc>
              <a:buClr>
                <a:srgbClr val="000000"/>
              </a:buClr>
              <a:buSzPct val="100000"/>
              <a:buFont typeface="+mj-lt"/>
              <a:buAutoNum type="arabicPeriod"/>
            </a:pPr>
            <a:endPar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a:p>
            <a:pPr marL="800100" lvl="1" indent="-342900" algn="just" fontAlgn="base">
              <a:lnSpc>
                <a:spcPct val="106000"/>
              </a:lnSpc>
              <a:spcAft>
                <a:spcPts val="800"/>
              </a:spcAft>
              <a:buClr>
                <a:srgbClr val="000000"/>
              </a:buClr>
              <a:buSzPct val="100000"/>
              <a:buFont typeface="+mj-lt"/>
              <a:buAutoNum type="arabicPeriod"/>
            </a:pPr>
            <a:r>
              <a:rPr lang="en-CA" sz="16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Reinforce the change through people managers and senior leaders, to ensure employees adopt and sustain the new mindset and behaviours.</a:t>
            </a:r>
          </a:p>
        </p:txBody>
      </p:sp>
      <p:sp>
        <p:nvSpPr>
          <p:cNvPr id="10" name="TextBox 9">
            <a:extLst>
              <a:ext uri="{FF2B5EF4-FFF2-40B4-BE49-F238E27FC236}">
                <a16:creationId xmlns:a16="http://schemas.microsoft.com/office/drawing/2014/main" id="{25CFE93E-8130-4F92-AFD4-1446252E65E8}"/>
              </a:ext>
            </a:extLst>
          </p:cNvPr>
          <p:cNvSpPr txBox="1"/>
          <p:nvPr/>
        </p:nvSpPr>
        <p:spPr>
          <a:xfrm>
            <a:off x="0" y="1171565"/>
            <a:ext cx="12192000" cy="312650"/>
          </a:xfrm>
          <a:prstGeom prst="rect">
            <a:avLst/>
          </a:prstGeom>
          <a:solidFill>
            <a:srgbClr val="FFFF00"/>
          </a:solidFill>
        </p:spPr>
        <p:txBody>
          <a:bodyPr wrap="square">
            <a:spAutoFit/>
          </a:bodyPr>
          <a:lstStyle/>
          <a:p>
            <a:pPr lvl="0" algn="ctr" fontAlgn="base">
              <a:lnSpc>
                <a:spcPct val="107000"/>
              </a:lnSpc>
              <a:buClr>
                <a:srgbClr val="000000"/>
              </a:buClr>
              <a:buSzPts val="1100"/>
            </a:pPr>
            <a:r>
              <a:rPr lang="en-CA" sz="14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[OPTIONAL] Add additional objective(s) based on Readiness Assessments and outcomes of the CM Kick-off Session.</a:t>
            </a:r>
          </a:p>
        </p:txBody>
      </p:sp>
    </p:spTree>
    <p:extLst>
      <p:ext uri="{BB962C8B-B14F-4D97-AF65-F5344CB8AC3E}">
        <p14:creationId xmlns:p14="http://schemas.microsoft.com/office/powerpoint/2010/main" val="342453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Objective 1 - Inform</a:t>
            </a:r>
          </a:p>
        </p:txBody>
      </p:sp>
      <p:sp>
        <p:nvSpPr>
          <p:cNvPr id="18" name="TextBox 17">
            <a:extLst>
              <a:ext uri="{FF2B5EF4-FFF2-40B4-BE49-F238E27FC236}">
                <a16:creationId xmlns:a16="http://schemas.microsoft.com/office/drawing/2014/main" id="{FBBA4D89-40A8-4D25-A68D-FFF331F7D5A6}"/>
              </a:ext>
            </a:extLst>
          </p:cNvPr>
          <p:cNvSpPr txBox="1"/>
          <p:nvPr/>
        </p:nvSpPr>
        <p:spPr>
          <a:xfrm>
            <a:off x="0" y="1118840"/>
            <a:ext cx="12191999" cy="543162"/>
          </a:xfrm>
          <a:prstGeom prst="rect">
            <a:avLst/>
          </a:prstGeom>
          <a:solidFill>
            <a:srgbClr val="FFFF00"/>
          </a:solidFill>
        </p:spPr>
        <p:txBody>
          <a:bodyPr wrap="square">
            <a:spAutoFit/>
          </a:bodyPr>
          <a:lstStyle/>
          <a:p>
            <a:pPr lvl="0" algn="ctr" fontAlgn="base">
              <a:lnSpc>
                <a:spcPct val="107000"/>
              </a:lnSpc>
              <a:buClr>
                <a:srgbClr val="000000"/>
              </a:buClr>
              <a:buSzPts val="1100"/>
            </a:pPr>
            <a:r>
              <a:rPr lang="en-CA" sz="1400"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If you are presenting your strategy to a senior audience, we recommend not including the next 4 slides as the information presented is too detailed. You can use Slide 13 High-Level CM Plan as an overview for that audience. </a:t>
            </a:r>
            <a:endParaRPr lang="en-CA" sz="1400"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817363"/>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Ensure employees feel informed and supported while the change is occurring, demonstrating the need for change, the impacts and the benefits the new ways of working will have on their daily work activities. </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49" y="2569406"/>
            <a:ext cx="10863558" cy="3339184"/>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Announcements from the project sponsor</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Project announcement</a:t>
            </a:r>
          </a:p>
          <a:p>
            <a:pPr marL="1200150" lvl="2" indent="-285750" algn="just" fontAlgn="base">
              <a:lnSpc>
                <a:spcPct val="107000"/>
              </a:lnSpc>
              <a:buClr>
                <a:srgbClr val="000000"/>
              </a:buClr>
              <a:buSzPts val="1100"/>
              <a:buFont typeface="Arial" panose="020B0604020202020204" pitchFamily="34" charset="0"/>
              <a:buChar char="•"/>
            </a:pPr>
            <a:r>
              <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Floor </a:t>
            </a: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plan announcement</a:t>
            </a:r>
          </a:p>
          <a:p>
            <a:pPr marL="1200150" lvl="2" indent="-285750" algn="just" fontAlgn="base">
              <a:lnSpc>
                <a:spcPct val="107000"/>
              </a:lnSpc>
              <a:buClr>
                <a:srgbClr val="000000"/>
              </a:buClr>
              <a:buSzPts val="1100"/>
              <a:buFont typeface="Arial" panose="020B0604020202020204" pitchFamily="34" charset="0"/>
              <a:buChar char="•"/>
            </a:pPr>
            <a:r>
              <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Pre-opening announcements</a:t>
            </a:r>
          </a:p>
          <a:p>
            <a:pPr marL="742950" lvl="1" indent="-285750" algn="just" fontAlgn="base">
              <a:lnSpc>
                <a:spcPct val="107000"/>
              </a:lnSpc>
              <a:buClr>
                <a:srgbClr val="000000"/>
              </a:buClr>
              <a:buSzPts val="1100"/>
              <a:buFont typeface="Arial" panose="020B0604020202020204" pitchFamily="34" charset="0"/>
              <a:buChar char="•"/>
            </a:pPr>
            <a:r>
              <a:rPr lang="en-CA"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Communication channel(s) and content (intranet, newsletter and/or MS Teams channel)</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Commonly asked questions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Key messages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PSPC Project Story Collection</a:t>
            </a:r>
          </a:p>
          <a:p>
            <a:pPr marL="742950" lvl="1" indent="-285750" algn="just" fontAlgn="base">
              <a:lnSpc>
                <a:spcPct val="107000"/>
              </a:lnSpc>
              <a:buClr>
                <a:srgbClr val="000000"/>
              </a:buClr>
              <a:buSzPts val="1100"/>
              <a:buFont typeface="Arial" panose="020B0604020202020204" pitchFamily="34" charset="0"/>
              <a:buChar char="•"/>
            </a:pPr>
            <a:r>
              <a:rPr lang="en-CA"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Direct communication from people manager to employees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Manager toolkit</a:t>
            </a:r>
          </a:p>
          <a:p>
            <a:pPr marL="1200150" lvl="2" indent="-285750" algn="just" fontAlgn="base">
              <a:lnSpc>
                <a:spcPct val="107000"/>
              </a:lnSpc>
              <a:buClr>
                <a:srgbClr val="000000"/>
              </a:buClr>
              <a:buSzPts val="1100"/>
              <a:buFont typeface="Arial" panose="020B0604020202020204" pitchFamily="34" charset="0"/>
              <a:buChar char="•"/>
            </a:pPr>
            <a:endPar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5569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Objective 2 - Involve</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51" y="1162117"/>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Build desire among managers, executives and all employees to actively participate in the change impacting their workplace, to develop a sense of ownership that will ensure a new mindset and behaviours are sustained. </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51" y="1895967"/>
            <a:ext cx="10863558" cy="3931910"/>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Townhalls and events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Project announcement townhall</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Pre-opening townhall</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Tour of the new workspace</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Hybrid opening ceremony</a:t>
            </a:r>
          </a:p>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Project engagement activities</a:t>
            </a:r>
          </a:p>
          <a:p>
            <a:pPr marL="1200150" lvl="2" indent="-285750" algn="just" fontAlgn="base">
              <a:lnSpc>
                <a:spcPct val="107000"/>
              </a:lnSpc>
              <a:buClr>
                <a:srgbClr val="000000"/>
              </a:buClr>
              <a:buSzPts val="1100"/>
              <a:buFont typeface="Arial" panose="020B0604020202020204" pitchFamily="34" charset="0"/>
              <a:buChar char="•"/>
            </a:pPr>
            <a:r>
              <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Design survey</a:t>
            </a:r>
          </a:p>
          <a:p>
            <a:pPr marL="1200150" lvl="2" indent="-285750" algn="just" fontAlgn="base">
              <a:lnSpc>
                <a:spcPct val="107000"/>
              </a:lnSpc>
              <a:buClr>
                <a:srgbClr val="000000"/>
              </a:buClr>
              <a:buSzPts val="1100"/>
              <a:buFont typeface="Arial" panose="020B0604020202020204" pitchFamily="34" charset="0"/>
              <a:buChar char="•"/>
            </a:pPr>
            <a:r>
              <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Removal of personal &amp; business assets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Boardroom naming</a:t>
            </a:r>
          </a:p>
          <a:p>
            <a:pPr marL="742950" lvl="1" indent="-285750" algn="just" fontAlgn="base">
              <a:lnSpc>
                <a:spcPct val="107000"/>
              </a:lnSpc>
              <a:buClr>
                <a:srgbClr val="000000"/>
              </a:buClr>
              <a:buSzPts val="1100"/>
              <a:buFont typeface="Arial" panose="020B0604020202020204" pitchFamily="34" charset="0"/>
              <a:buChar char="•"/>
            </a:pPr>
            <a:r>
              <a:rPr lang="en-CA" b="1"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New ways of working</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Community norms (etiquette)</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Team charters</a:t>
            </a:r>
          </a:p>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Change Agent Network</a:t>
            </a:r>
          </a:p>
        </p:txBody>
      </p:sp>
    </p:spTree>
    <p:extLst>
      <p:ext uri="{BB962C8B-B14F-4D97-AF65-F5344CB8AC3E}">
        <p14:creationId xmlns:p14="http://schemas.microsoft.com/office/powerpoint/2010/main" val="213860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Objective 3 - Equip</a:t>
            </a:r>
          </a:p>
        </p:txBody>
      </p:sp>
      <p:sp>
        <p:nvSpPr>
          <p:cNvPr id="8" name="TextBox 7">
            <a:extLst>
              <a:ext uri="{FF2B5EF4-FFF2-40B4-BE49-F238E27FC236}">
                <a16:creationId xmlns:a16="http://schemas.microsoft.com/office/drawing/2014/main" id="{FAFE59C0-349C-44E5-A1A8-8C9F5C87EA5F}"/>
              </a:ext>
            </a:extLst>
          </p:cNvPr>
          <p:cNvSpPr txBox="1"/>
          <p:nvPr/>
        </p:nvSpPr>
        <p:spPr>
          <a:xfrm>
            <a:off x="652773" y="1612558"/>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Equip employees with the necessary resources, training and tools on how to change the way they work and their behaviours, to ensure they are confident to perform to work efficiently and productively in the new space.</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52772" y="2346408"/>
            <a:ext cx="10886453" cy="2450094"/>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Toolkits/User guides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Managers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Employees</a:t>
            </a:r>
          </a:p>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Training</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Guides and tutorials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A day in the life presentation</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rPr>
              <a:t>Training content</a:t>
            </a:r>
          </a:p>
          <a:p>
            <a:pPr marL="1200150" lvl="2" indent="-285750" algn="just" fontAlgn="base">
              <a:lnSpc>
                <a:spcPct val="107000"/>
              </a:lnSpc>
              <a:buClr>
                <a:srgbClr val="000000"/>
              </a:buClr>
              <a:buSzPts val="1100"/>
              <a:buFont typeface="Arial" panose="020B0604020202020204" pitchFamily="34" charset="0"/>
              <a:buChar char="•"/>
            </a:pPr>
            <a:endParaRPr lang="en-CA" u="none" strike="noStrike" dirty="0">
              <a:effectLst/>
              <a:uFill>
                <a:solidFill>
                  <a:srgbClr val="000000"/>
                </a:solidFill>
              </a:uFill>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6599794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NGAGE" val="{&quot;SavedSwatch&quot;:&quot;-13737390|-5389529|-10807215|-8355712|-16724839|PSPC&quot;,&quot;Id&quot;:&quot;5f0610354345311ba073c1de&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22482</TotalTime>
  <Words>2176</Words>
  <Application>Microsoft Office PowerPoint</Application>
  <PresentationFormat>Widescreen</PresentationFormat>
  <Paragraphs>148</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Arial Rounded MT Bold</vt:lpstr>
      <vt:lpstr>Calibri</vt:lpstr>
      <vt:lpstr>Calibri Light</vt:lpstr>
      <vt:lpstr>Georgia</vt:lpstr>
      <vt:lpstr>Wingdings</vt:lpstr>
      <vt:lpstr>Office Theme</vt:lpstr>
      <vt:lpstr>think-cell Slide</vt:lpstr>
      <vt:lpstr>Change Management Strategy</vt:lpstr>
      <vt:lpstr>How to use this document</vt:lpstr>
      <vt:lpstr>Context: Organizational and Project Vision</vt:lpstr>
      <vt:lpstr>Context: Project Management Readiness</vt:lpstr>
      <vt:lpstr>Context: Change Readiness</vt:lpstr>
      <vt:lpstr>Change Management Strategy Objectives</vt:lpstr>
      <vt:lpstr>Objective 1 - Inform</vt:lpstr>
      <vt:lpstr>Objective 2 - Involve</vt:lpstr>
      <vt:lpstr>Objective 3 - Equip</vt:lpstr>
      <vt:lpstr>Objective 4 - Reinforce</vt:lpstr>
      <vt:lpstr>Risks and considerations (1 of 2)</vt:lpstr>
      <vt:lpstr>Risks and considerations (2 of 2)</vt:lpstr>
      <vt:lpstr>High-Level Change Management Plan</vt:lpstr>
      <vt:lpstr>Expected outcomes </vt:lpstr>
      <vt:lpstr>Change inventory and impact assessment</vt:lpstr>
      <vt:lpstr>Contributors table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Tu</dc:creator>
  <cp:lastModifiedBy>Genereux, Sophie (SPAC/PSPC) (elle-la / she-her)</cp:lastModifiedBy>
  <cp:revision>344</cp:revision>
  <dcterms:created xsi:type="dcterms:W3CDTF">2018-01-23T15:59:12Z</dcterms:created>
  <dcterms:modified xsi:type="dcterms:W3CDTF">2023-05-09T19:21:19Z</dcterms:modified>
</cp:coreProperties>
</file>