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62" r:id="rId7"/>
    <p:sldId id="261" r:id="rId8"/>
    <p:sldId id="260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6418C-5980-515E-1549-AC1680C7C875}" v="61" dt="2024-12-17T14:58:27.444"/>
    <p1510:client id="{2E7FBB6E-F837-9560-F5B0-0F59E2D87470}" v="33" dt="2024-12-18T16:09:26.203"/>
    <p1510:client id="{3B89927E-6CFD-2A66-CFED-2E182C969E42}" v="12" dt="2024-12-18T15:42:03.503"/>
    <p1510:client id="{57028B33-4B79-D0D0-5083-766A4B535851}" v="279" dt="2024-12-17T16:47:43.248"/>
    <p1510:client id="{79D3AFEE-D99B-2688-D9E8-F51E84290A60}" v="17" dt="2024-12-18T13:32:55.673"/>
    <p1510:client id="{C40ED968-7E98-5416-5758-D020A8972089}" v="212" dt="2024-12-17T19:47:10.520"/>
    <p1510:client id="{D01A962A-3AEC-75AF-33E8-EBB30F68E068}" v="7" dt="2024-12-17T23:26:34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E9869-875E-4E8B-B43B-13E8373FF7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B4F15-D9E2-4DFC-AE6C-4CF5EA91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7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93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96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71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33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5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131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2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2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1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056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079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39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01.safelinks.protection.outlook.com/?url=https%3A%2F%2Fwww.canada.ca%2Fen%2Fwomen-gender-equality%2Fnews%2F2024%2F12%2Fminister-ien-and-minister-ng-highlight-the-governments-tax-break-for-all-canadians-and-new-working-canadians-benefit.html&amp;data=05%7C02%7Cmarybeth.baker%40pco-bcp.gc.ca%7C47845898ee514e11b49a08dd1d3ab1f5%7C05a9221be8e84031854dc22bf42f1cb2%7C0%7C0%7C638698860129472658%7CUnknown%7CTWFpbGZsb3d8eyJFbXB0eU1hcGkiOnRydWUsIlYiOiIwLjAuMDAwMCIsIlAiOiJXaW4zMiIsIkFOIjoiTWFpbCIsIldUIjoyfQ%3D%3D%7C0%7C%7C%7C&amp;sdata=u2JPR849HE3eqjYfZVCoZKNqdCcCkj9L%2F01%2BqjBxY7I%3D&amp;reserved=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n01.safelinks.protection.outlook.com/?url=https%3A%2F%2Fwww.canada.ca%2Fen%2Fcrown-indigenous-relations-northern-affairs%2Fnews%2F2024%2F12%2Fstatement-by-minister-anandasangaree-minister-vandal-minister-hajdu-and-minister-virani-on-the-ninth-anniversary-of-the-truth-and-reconciliation-co.html&amp;data=05%7C02%7Cmarybeth.baker%40pco-bcp.gc.ca%7C47845898ee514e11b49a08dd1d3ab1f5%7C05a9221be8e84031854dc22bf42f1cb2%7C0%7C0%7C638698860129486199%7CUnknown%7CTWFpbGZsb3d8eyJFbXB0eU1hcGkiOnRydWUsIlYiOiIwLjAuMDAwMCIsIlAiOiJXaW4zMiIsIkFOIjoiTWFpbCIsIldUIjoyfQ%3D%3D%7C0%7C%7C%7C&amp;sdata=gEKmqWUh0T0CquJn9ShxNE8K9emYnryAjdjyRfjnuFY%3D&amp;reserved=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.cossette@servicecanada.gc.ca" TargetMode="External"/><Relationship Id="rId2" Type="http://schemas.openxmlformats.org/officeDocument/2006/relationships/hyperlink" Target="mailto:DCCU-UCCN@pco-bcp.gc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9E0EEF4-42FF-E6EA-2F79-A2BE1E46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GC </a:t>
            </a:r>
            <a:r>
              <a:rPr lang="en-US" dirty="0" err="1">
                <a:ea typeface="+mj-lt"/>
                <a:cs typeface="+mj-lt"/>
              </a:rPr>
              <a:t>NewsROOm</a:t>
            </a:r>
            <a:r>
              <a:rPr lang="en-US" dirty="0">
                <a:ea typeface="+mj-lt"/>
                <a:cs typeface="+mj-lt"/>
              </a:rPr>
              <a:t> 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product updates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D6FBC-A90D-66DB-C302-B17E9AEE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A45A-2B85-4E3D-B197-4866124BDAE4}" type="datetime2">
              <a:rPr lang="en-US" smtClean="0"/>
              <a:t>Thursday, January 16, 2025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A4F4CB-B598-906D-19A3-DF9E9D27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1</a:t>
            </a:fld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ECD47AF-ACFF-1772-3579-032303B24492}"/>
              </a:ext>
            </a:extLst>
          </p:cNvPr>
          <p:cNvSpPr>
            <a:spLocks noGrp="1"/>
          </p:cNvSpPr>
          <p:nvPr/>
        </p:nvSpPr>
        <p:spPr>
          <a:xfrm>
            <a:off x="798966" y="5709671"/>
            <a:ext cx="10319657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/>
              <a:t>Digital Communications Coordination Unit, Privy Council Office and Principal Publisher</a:t>
            </a:r>
            <a:r>
              <a:rPr lang="en-US" sz="1600">
                <a:ea typeface="Calibri"/>
                <a:cs typeface="Calibri"/>
              </a:rPr>
              <a:t>, Service Canada</a:t>
            </a:r>
          </a:p>
        </p:txBody>
      </p:sp>
      <p:pic>
        <p:nvPicPr>
          <p:cNvPr id="12" name="Picture 11" descr="A person sitting at a table with a tablet">
            <a:extLst>
              <a:ext uri="{FF2B5EF4-FFF2-40B4-BE49-F238E27FC236}">
                <a16:creationId xmlns:a16="http://schemas.microsoft.com/office/drawing/2014/main" id="{CB63C8DE-FE68-5443-FF6F-A07C75256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405" y="908133"/>
            <a:ext cx="4114800" cy="41148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FB79E49-4CF6-A4B3-8F0C-88CBED844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10414" y="5022273"/>
            <a:ext cx="4116779" cy="20122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648CFF74-18A2-CE6B-9FD9-6E7282CA060E}"/>
              </a:ext>
            </a:extLst>
          </p:cNvPr>
          <p:cNvSpPr txBox="1"/>
          <p:nvPr/>
        </p:nvSpPr>
        <p:spPr>
          <a:xfrm>
            <a:off x="9007103" y="5019799"/>
            <a:ext cx="3730831" cy="246221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schemeClr val="bg1"/>
                </a:solidFill>
                <a:latin typeface="Univers Condensed"/>
              </a:rPr>
              <a:t>Source: created with AI</a:t>
            </a:r>
          </a:p>
        </p:txBody>
      </p:sp>
    </p:spTree>
    <p:extLst>
      <p:ext uri="{BB962C8B-B14F-4D97-AF65-F5344CB8AC3E}">
        <p14:creationId xmlns:p14="http://schemas.microsoft.com/office/powerpoint/2010/main" val="133138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923A8-54F8-8ABB-A81B-6297AA52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 anchor="t">
            <a:normAutofit/>
          </a:bodyPr>
          <a:lstStyle/>
          <a:p>
            <a:r>
              <a:rPr lang="en-US" cap="none"/>
              <a:t>Updates to the Newsroom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72190-3359-B3C1-5697-E163CF3E3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00" y="2128684"/>
            <a:ext cx="4330750" cy="38444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Removed large rotating banner</a:t>
            </a:r>
          </a:p>
          <a:p>
            <a:r>
              <a:rPr lang="en-US" dirty="0"/>
              <a:t>Existing features now refresh on page load</a:t>
            </a:r>
          </a:p>
          <a:p>
            <a:endParaRPr lang="en-US" sz="16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42C10-FC14-1108-616D-1FDD0EBF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B703D75-8598-4DD3-8AC4-DAF7A65D0903}" type="datetime2">
              <a:rPr lang="en-US" smtClean="0"/>
              <a:pPr>
                <a:spcAft>
                  <a:spcPts val="600"/>
                </a:spcAft>
              </a:pPr>
              <a:t>Thursday, January 16, 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5E3E-8CB2-FD9D-7069-51C9302B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51055D3-F421-4F9F-A2BC-7D57F4753EAA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18" name="Picture 17" descr="A screenshot of the features on the features on the canada.ca newsroom&#10;">
            <a:extLst>
              <a:ext uri="{FF2B5EF4-FFF2-40B4-BE49-F238E27FC236}">
                <a16:creationId xmlns:a16="http://schemas.microsoft.com/office/drawing/2014/main" id="{B7B84DA8-0A30-5368-AEC8-5A5233C3E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938" y="1611827"/>
            <a:ext cx="5785634" cy="3218709"/>
          </a:xfrm>
          <a:prstGeom prst="rect">
            <a:avLst/>
          </a:prstGeom>
          <a:effectLst>
            <a:outerShdw blurRad="50800" dist="50800" dir="2700000">
              <a:srgbClr val="000000">
                <a:alpha val="40000"/>
              </a:srgbClr>
            </a:outerShdw>
            <a:reflection stA="520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9038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79EC686-167A-5577-9124-45450CC1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ea typeface="Calibri Light"/>
                <a:cs typeface="Calibri Light"/>
              </a:rPr>
              <a:t>Email pilot</a:t>
            </a:r>
            <a:endParaRPr lang="en-US" cap="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25C2-3FA5-4761-2AE8-BA00CB82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60D-89DD-4B6C-82C2-081869BE8DBB}" type="datetime2">
              <a:rPr lang="en-US" smtClean="0"/>
              <a:t>Thursday, January 16, 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528D6-4791-92EA-D9B2-B72376DD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55D3-F421-4F9F-A2BC-7D57F4753EAA}" type="slidenum">
              <a:rPr lang="en-US" smtClean="0"/>
              <a:t>3</a:t>
            </a:fld>
            <a:endParaRPr lang="en-US"/>
          </a:p>
        </p:txBody>
      </p:sp>
      <p:pic>
        <p:nvPicPr>
          <p:cNvPr id="12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12F17319-1C9B-CCA8-968F-E7DBB65A8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3" r="-400" b="69042"/>
          <a:stretch/>
        </p:blipFill>
        <p:spPr bwMode="auto">
          <a:xfrm>
            <a:off x="8486910" y="970550"/>
            <a:ext cx="2628196" cy="41914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reeform 5" descr="Mobile phone screen with the subscribe page prototype">
            <a:extLst>
              <a:ext uri="{FF2B5EF4-FFF2-40B4-BE49-F238E27FC236}">
                <a16:creationId xmlns:a16="http://schemas.microsoft.com/office/drawing/2014/main" id="{564EF7E8-6D02-9486-1387-314E243EB2E4}"/>
              </a:ext>
            </a:extLst>
          </p:cNvPr>
          <p:cNvSpPr>
            <a:spLocks noEditPoints="1"/>
          </p:cNvSpPr>
          <p:nvPr/>
        </p:nvSpPr>
        <p:spPr bwMode="auto">
          <a:xfrm>
            <a:off x="8274106" y="331165"/>
            <a:ext cx="2974180" cy="5613378"/>
          </a:xfrm>
          <a:custGeom>
            <a:avLst/>
            <a:gdLst>
              <a:gd name="T0" fmla="*/ 980 w 980"/>
              <a:gd name="T1" fmla="*/ 1938 h 2082"/>
              <a:gd name="T2" fmla="*/ 836 w 980"/>
              <a:gd name="T3" fmla="*/ 2082 h 2082"/>
              <a:gd name="T4" fmla="*/ 143 w 980"/>
              <a:gd name="T5" fmla="*/ 2082 h 2082"/>
              <a:gd name="T6" fmla="*/ 0 w 980"/>
              <a:gd name="T7" fmla="*/ 1938 h 2082"/>
              <a:gd name="T8" fmla="*/ 0 w 980"/>
              <a:gd name="T9" fmla="*/ 156 h 2082"/>
              <a:gd name="T10" fmla="*/ 131 w 980"/>
              <a:gd name="T11" fmla="*/ 12 h 2082"/>
              <a:gd name="T12" fmla="*/ 825 w 980"/>
              <a:gd name="T13" fmla="*/ 12 h 2082"/>
              <a:gd name="T14" fmla="*/ 980 w 980"/>
              <a:gd name="T15" fmla="*/ 156 h 2082"/>
              <a:gd name="T16" fmla="*/ 980 w 980"/>
              <a:gd name="T17" fmla="*/ 1938 h 2082"/>
              <a:gd name="T18" fmla="*/ 907 w 980"/>
              <a:gd name="T19" fmla="*/ 307 h 2082"/>
              <a:gd name="T20" fmla="*/ 73 w 980"/>
              <a:gd name="T21" fmla="*/ 307 h 2082"/>
              <a:gd name="T22" fmla="*/ 73 w 980"/>
              <a:gd name="T23" fmla="*/ 1788 h 2082"/>
              <a:gd name="T24" fmla="*/ 907 w 980"/>
              <a:gd name="T25" fmla="*/ 1788 h 2082"/>
              <a:gd name="T26" fmla="*/ 907 w 980"/>
              <a:gd name="T27" fmla="*/ 307 h 2082"/>
              <a:gd name="T28" fmla="*/ 817 w 980"/>
              <a:gd name="T29" fmla="*/ 5 h 2082"/>
              <a:gd name="T30" fmla="*/ 812 w 980"/>
              <a:gd name="T31" fmla="*/ 0 h 2082"/>
              <a:gd name="T32" fmla="*/ 666 w 980"/>
              <a:gd name="T33" fmla="*/ 0 h 2082"/>
              <a:gd name="T34" fmla="*/ 661 w 980"/>
              <a:gd name="T35" fmla="*/ 5 h 2082"/>
              <a:gd name="T36" fmla="*/ 661 w 980"/>
              <a:gd name="T37" fmla="*/ 12 h 2082"/>
              <a:gd name="T38" fmla="*/ 817 w 980"/>
              <a:gd name="T39" fmla="*/ 12 h 2082"/>
              <a:gd name="T40" fmla="*/ 817 w 980"/>
              <a:gd name="T41" fmla="*/ 5 h 2082"/>
              <a:gd name="T42" fmla="*/ 602 w 980"/>
              <a:gd name="T43" fmla="*/ 199 h 2082"/>
              <a:gd name="T44" fmla="*/ 614 w 980"/>
              <a:gd name="T45" fmla="*/ 188 h 2082"/>
              <a:gd name="T46" fmla="*/ 614 w 980"/>
              <a:gd name="T47" fmla="*/ 188 h 2082"/>
              <a:gd name="T48" fmla="*/ 602 w 980"/>
              <a:gd name="T49" fmla="*/ 176 h 2082"/>
              <a:gd name="T50" fmla="*/ 377 w 980"/>
              <a:gd name="T51" fmla="*/ 176 h 2082"/>
              <a:gd name="T52" fmla="*/ 366 w 980"/>
              <a:gd name="T53" fmla="*/ 188 h 2082"/>
              <a:gd name="T54" fmla="*/ 366 w 980"/>
              <a:gd name="T55" fmla="*/ 188 h 2082"/>
              <a:gd name="T56" fmla="*/ 377 w 980"/>
              <a:gd name="T57" fmla="*/ 199 h 2082"/>
              <a:gd name="T58" fmla="*/ 602 w 980"/>
              <a:gd name="T59" fmla="*/ 199 h 2082"/>
              <a:gd name="T60" fmla="*/ 332 w 980"/>
              <a:gd name="T61" fmla="*/ 188 h 2082"/>
              <a:gd name="T62" fmla="*/ 321 w 980"/>
              <a:gd name="T63" fmla="*/ 176 h 2082"/>
              <a:gd name="T64" fmla="*/ 310 w 980"/>
              <a:gd name="T65" fmla="*/ 188 h 2082"/>
              <a:gd name="T66" fmla="*/ 321 w 980"/>
              <a:gd name="T67" fmla="*/ 199 h 2082"/>
              <a:gd name="T68" fmla="*/ 332 w 980"/>
              <a:gd name="T69" fmla="*/ 188 h 2082"/>
              <a:gd name="T70" fmla="*/ 569 w 980"/>
              <a:gd name="T71" fmla="*/ 1933 h 2082"/>
              <a:gd name="T72" fmla="*/ 490 w 980"/>
              <a:gd name="T73" fmla="*/ 1853 h 2082"/>
              <a:gd name="T74" fmla="*/ 410 w 980"/>
              <a:gd name="T75" fmla="*/ 1933 h 2082"/>
              <a:gd name="T76" fmla="*/ 490 w 980"/>
              <a:gd name="T77" fmla="*/ 2013 h 2082"/>
              <a:gd name="T78" fmla="*/ 569 w 980"/>
              <a:gd name="T79" fmla="*/ 1933 h 2082"/>
              <a:gd name="T80" fmla="*/ 562 w 980"/>
              <a:gd name="T81" fmla="*/ 1933 h 2082"/>
              <a:gd name="T82" fmla="*/ 490 w 980"/>
              <a:gd name="T83" fmla="*/ 1861 h 2082"/>
              <a:gd name="T84" fmla="*/ 417 w 980"/>
              <a:gd name="T85" fmla="*/ 1933 h 2082"/>
              <a:gd name="T86" fmla="*/ 490 w 980"/>
              <a:gd name="T87" fmla="*/ 2006 h 2082"/>
              <a:gd name="T88" fmla="*/ 562 w 980"/>
              <a:gd name="T89" fmla="*/ 1933 h 2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80" h="2082">
                <a:moveTo>
                  <a:pt x="980" y="1938"/>
                </a:moveTo>
                <a:cubicBezTo>
                  <a:pt x="980" y="2018"/>
                  <a:pt x="916" y="2082"/>
                  <a:pt x="836" y="2082"/>
                </a:cubicBezTo>
                <a:cubicBezTo>
                  <a:pt x="143" y="2082"/>
                  <a:pt x="143" y="2082"/>
                  <a:pt x="143" y="2082"/>
                </a:cubicBezTo>
                <a:cubicBezTo>
                  <a:pt x="64" y="2082"/>
                  <a:pt x="0" y="2018"/>
                  <a:pt x="0" y="1938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77"/>
                  <a:pt x="64" y="12"/>
                  <a:pt x="131" y="12"/>
                </a:cubicBezTo>
                <a:cubicBezTo>
                  <a:pt x="825" y="12"/>
                  <a:pt x="825" y="12"/>
                  <a:pt x="825" y="12"/>
                </a:cubicBezTo>
                <a:cubicBezTo>
                  <a:pt x="916" y="12"/>
                  <a:pt x="980" y="77"/>
                  <a:pt x="980" y="156"/>
                </a:cubicBezTo>
                <a:lnTo>
                  <a:pt x="980" y="1938"/>
                </a:lnTo>
                <a:close/>
                <a:moveTo>
                  <a:pt x="907" y="307"/>
                </a:moveTo>
                <a:cubicBezTo>
                  <a:pt x="73" y="307"/>
                  <a:pt x="73" y="307"/>
                  <a:pt x="73" y="307"/>
                </a:cubicBezTo>
                <a:cubicBezTo>
                  <a:pt x="73" y="1788"/>
                  <a:pt x="73" y="1788"/>
                  <a:pt x="73" y="1788"/>
                </a:cubicBezTo>
                <a:cubicBezTo>
                  <a:pt x="907" y="1788"/>
                  <a:pt x="907" y="1788"/>
                  <a:pt x="907" y="1788"/>
                </a:cubicBezTo>
                <a:lnTo>
                  <a:pt x="907" y="307"/>
                </a:lnTo>
                <a:close/>
                <a:moveTo>
                  <a:pt x="817" y="5"/>
                </a:moveTo>
                <a:cubicBezTo>
                  <a:pt x="817" y="3"/>
                  <a:pt x="815" y="0"/>
                  <a:pt x="812" y="0"/>
                </a:cubicBezTo>
                <a:cubicBezTo>
                  <a:pt x="666" y="0"/>
                  <a:pt x="666" y="0"/>
                  <a:pt x="666" y="0"/>
                </a:cubicBezTo>
                <a:cubicBezTo>
                  <a:pt x="663" y="0"/>
                  <a:pt x="661" y="3"/>
                  <a:pt x="661" y="5"/>
                </a:cubicBezTo>
                <a:cubicBezTo>
                  <a:pt x="661" y="12"/>
                  <a:pt x="661" y="12"/>
                  <a:pt x="661" y="12"/>
                </a:cubicBezTo>
                <a:cubicBezTo>
                  <a:pt x="817" y="12"/>
                  <a:pt x="817" y="12"/>
                  <a:pt x="817" y="12"/>
                </a:cubicBezTo>
                <a:lnTo>
                  <a:pt x="817" y="5"/>
                </a:lnTo>
                <a:close/>
                <a:moveTo>
                  <a:pt x="602" y="199"/>
                </a:moveTo>
                <a:cubicBezTo>
                  <a:pt x="609" y="199"/>
                  <a:pt x="614" y="194"/>
                  <a:pt x="614" y="188"/>
                </a:cubicBezTo>
                <a:cubicBezTo>
                  <a:pt x="614" y="188"/>
                  <a:pt x="614" y="188"/>
                  <a:pt x="614" y="188"/>
                </a:cubicBezTo>
                <a:cubicBezTo>
                  <a:pt x="614" y="181"/>
                  <a:pt x="609" y="176"/>
                  <a:pt x="602" y="176"/>
                </a:cubicBezTo>
                <a:cubicBezTo>
                  <a:pt x="377" y="176"/>
                  <a:pt x="377" y="176"/>
                  <a:pt x="377" y="176"/>
                </a:cubicBezTo>
                <a:cubicBezTo>
                  <a:pt x="371" y="176"/>
                  <a:pt x="366" y="181"/>
                  <a:pt x="366" y="188"/>
                </a:cubicBezTo>
                <a:cubicBezTo>
                  <a:pt x="366" y="188"/>
                  <a:pt x="366" y="188"/>
                  <a:pt x="366" y="188"/>
                </a:cubicBezTo>
                <a:cubicBezTo>
                  <a:pt x="366" y="194"/>
                  <a:pt x="371" y="199"/>
                  <a:pt x="377" y="199"/>
                </a:cubicBezTo>
                <a:lnTo>
                  <a:pt x="602" y="199"/>
                </a:lnTo>
                <a:close/>
                <a:moveTo>
                  <a:pt x="332" y="188"/>
                </a:moveTo>
                <a:cubicBezTo>
                  <a:pt x="332" y="181"/>
                  <a:pt x="327" y="176"/>
                  <a:pt x="321" y="176"/>
                </a:cubicBezTo>
                <a:cubicBezTo>
                  <a:pt x="315" y="176"/>
                  <a:pt x="310" y="181"/>
                  <a:pt x="310" y="188"/>
                </a:cubicBezTo>
                <a:cubicBezTo>
                  <a:pt x="310" y="194"/>
                  <a:pt x="315" y="199"/>
                  <a:pt x="321" y="199"/>
                </a:cubicBezTo>
                <a:cubicBezTo>
                  <a:pt x="327" y="199"/>
                  <a:pt x="332" y="194"/>
                  <a:pt x="332" y="188"/>
                </a:cubicBezTo>
                <a:close/>
                <a:moveTo>
                  <a:pt x="569" y="1933"/>
                </a:moveTo>
                <a:cubicBezTo>
                  <a:pt x="569" y="1889"/>
                  <a:pt x="534" y="1853"/>
                  <a:pt x="490" y="1853"/>
                </a:cubicBezTo>
                <a:cubicBezTo>
                  <a:pt x="446" y="1853"/>
                  <a:pt x="410" y="1889"/>
                  <a:pt x="410" y="1933"/>
                </a:cubicBezTo>
                <a:cubicBezTo>
                  <a:pt x="410" y="1977"/>
                  <a:pt x="446" y="2013"/>
                  <a:pt x="490" y="2013"/>
                </a:cubicBezTo>
                <a:cubicBezTo>
                  <a:pt x="534" y="2013"/>
                  <a:pt x="569" y="1977"/>
                  <a:pt x="569" y="1933"/>
                </a:cubicBezTo>
                <a:close/>
                <a:moveTo>
                  <a:pt x="562" y="1933"/>
                </a:moveTo>
                <a:cubicBezTo>
                  <a:pt x="562" y="1893"/>
                  <a:pt x="530" y="1861"/>
                  <a:pt x="490" y="1861"/>
                </a:cubicBezTo>
                <a:cubicBezTo>
                  <a:pt x="450" y="1861"/>
                  <a:pt x="417" y="1893"/>
                  <a:pt x="417" y="1933"/>
                </a:cubicBezTo>
                <a:cubicBezTo>
                  <a:pt x="417" y="1973"/>
                  <a:pt x="450" y="2006"/>
                  <a:pt x="490" y="2006"/>
                </a:cubicBezTo>
                <a:cubicBezTo>
                  <a:pt x="530" y="2006"/>
                  <a:pt x="562" y="1973"/>
                  <a:pt x="562" y="193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63500" dist="38100" dir="2700000">
              <a:srgbClr val="000000">
                <a:alpha val="46000"/>
              </a:srgbClr>
            </a:outerShdw>
            <a:reflection stA="40000" endPos="54000" dist="508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DF86965F-69BC-B433-807C-7DDB178F2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762941" y="1908747"/>
            <a:ext cx="122428" cy="163334"/>
          </a:xfrm>
          <a:custGeom>
            <a:avLst/>
            <a:gdLst>
              <a:gd name="T0" fmla="*/ 124 w 124"/>
              <a:gd name="T1" fmla="*/ 62 h 124"/>
              <a:gd name="T2" fmla="*/ 62 w 124"/>
              <a:gd name="T3" fmla="*/ 0 h 124"/>
              <a:gd name="T4" fmla="*/ 62 w 124"/>
              <a:gd name="T5" fmla="*/ 39 h 124"/>
              <a:gd name="T6" fmla="*/ 0 w 124"/>
              <a:gd name="T7" fmla="*/ 39 h 124"/>
              <a:gd name="T8" fmla="*/ 0 w 124"/>
              <a:gd name="T9" fmla="*/ 86 h 124"/>
              <a:gd name="T10" fmla="*/ 62 w 124"/>
              <a:gd name="T11" fmla="*/ 86 h 124"/>
              <a:gd name="T12" fmla="*/ 62 w 124"/>
              <a:gd name="T13" fmla="*/ 124 h 124"/>
              <a:gd name="T14" fmla="*/ 124 w 124"/>
              <a:gd name="T15" fmla="*/ 6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4" h="124">
                <a:moveTo>
                  <a:pt x="124" y="62"/>
                </a:moveTo>
                <a:lnTo>
                  <a:pt x="62" y="0"/>
                </a:lnTo>
                <a:lnTo>
                  <a:pt x="62" y="39"/>
                </a:lnTo>
                <a:lnTo>
                  <a:pt x="0" y="39"/>
                </a:lnTo>
                <a:lnTo>
                  <a:pt x="0" y="86"/>
                </a:lnTo>
                <a:lnTo>
                  <a:pt x="62" y="86"/>
                </a:lnTo>
                <a:lnTo>
                  <a:pt x="62" y="124"/>
                </a:lnTo>
                <a:lnTo>
                  <a:pt x="124" y="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79CC14-AB78-5279-7FC7-53FC25677A4E}"/>
              </a:ext>
            </a:extLst>
          </p:cNvPr>
          <p:cNvSpPr txBox="1"/>
          <p:nvPr/>
        </p:nvSpPr>
        <p:spPr>
          <a:xfrm>
            <a:off x="9761424" y="4570453"/>
            <a:ext cx="212766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Univers Condensed"/>
                <a:ea typeface="+mn-lt"/>
                <a:cs typeface="+mn-lt"/>
              </a:rPr>
              <a:t>Prototype</a:t>
            </a:r>
            <a:endParaRPr lang="en-US">
              <a:solidFill>
                <a:schemeClr val="bg1"/>
              </a:solidFill>
              <a:latin typeface="Univers Condensed"/>
              <a:cs typeface="Helvetica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DC9DF42-0C25-990B-C9C9-E9FC41C77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383" y="2128684"/>
            <a:ext cx="5304417" cy="38444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Minimal viable product approach </a:t>
            </a:r>
          </a:p>
          <a:p>
            <a:pPr marL="285750" indent="-285750"/>
            <a:r>
              <a:rPr lang="en-US" dirty="0"/>
              <a:t>Emails are sent:</a:t>
            </a:r>
          </a:p>
          <a:p>
            <a:pPr marL="742950" lvl="1">
              <a:buFont typeface="Courier New,monospace" panose="020B0604020202020204" pitchFamily="34" charset="0"/>
              <a:buChar char="o"/>
            </a:pPr>
            <a:r>
              <a:rPr lang="en-US" sz="2000" dirty="0"/>
              <a:t> if there are new products (news releases and statements only)</a:t>
            </a:r>
          </a:p>
          <a:p>
            <a:pPr marL="742950" lvl="1">
              <a:buFont typeface="Courier New,monospace" panose="020B0604020202020204" pitchFamily="34" charset="0"/>
              <a:buChar char="o"/>
            </a:pPr>
            <a:r>
              <a:rPr lang="en-US" sz="2000" dirty="0"/>
              <a:t>Seven days a week, at 9:00 a.m., 2:00 p.m. and 6:00 p.m. ET </a:t>
            </a:r>
          </a:p>
          <a:p>
            <a:pPr marL="285750" indent="-285750">
              <a:buFont typeface="Courier New,monospace" panose="020B0604020202020204" pitchFamily="34" charset="0"/>
              <a:buChar char="o"/>
            </a:pPr>
            <a:r>
              <a:rPr lang="en-US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180652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 descr="Mobile phone screen with the subscribe page prototype">
            <a:extLst>
              <a:ext uri="{FF2B5EF4-FFF2-40B4-BE49-F238E27FC236}">
                <a16:creationId xmlns:a16="http://schemas.microsoft.com/office/drawing/2014/main" id="{7209B21C-D48A-D097-22B7-635171DD4C35}"/>
              </a:ext>
            </a:extLst>
          </p:cNvPr>
          <p:cNvSpPr>
            <a:spLocks noEditPoints="1"/>
          </p:cNvSpPr>
          <p:nvPr/>
        </p:nvSpPr>
        <p:spPr bwMode="auto">
          <a:xfrm>
            <a:off x="8261367" y="347789"/>
            <a:ext cx="2991350" cy="5599287"/>
          </a:xfrm>
          <a:custGeom>
            <a:avLst/>
            <a:gdLst>
              <a:gd name="T0" fmla="*/ 980 w 980"/>
              <a:gd name="T1" fmla="*/ 1938 h 2082"/>
              <a:gd name="T2" fmla="*/ 836 w 980"/>
              <a:gd name="T3" fmla="*/ 2082 h 2082"/>
              <a:gd name="T4" fmla="*/ 143 w 980"/>
              <a:gd name="T5" fmla="*/ 2082 h 2082"/>
              <a:gd name="T6" fmla="*/ 0 w 980"/>
              <a:gd name="T7" fmla="*/ 1938 h 2082"/>
              <a:gd name="T8" fmla="*/ 0 w 980"/>
              <a:gd name="T9" fmla="*/ 156 h 2082"/>
              <a:gd name="T10" fmla="*/ 131 w 980"/>
              <a:gd name="T11" fmla="*/ 12 h 2082"/>
              <a:gd name="T12" fmla="*/ 825 w 980"/>
              <a:gd name="T13" fmla="*/ 12 h 2082"/>
              <a:gd name="T14" fmla="*/ 980 w 980"/>
              <a:gd name="T15" fmla="*/ 156 h 2082"/>
              <a:gd name="T16" fmla="*/ 980 w 980"/>
              <a:gd name="T17" fmla="*/ 1938 h 2082"/>
              <a:gd name="T18" fmla="*/ 907 w 980"/>
              <a:gd name="T19" fmla="*/ 307 h 2082"/>
              <a:gd name="T20" fmla="*/ 73 w 980"/>
              <a:gd name="T21" fmla="*/ 307 h 2082"/>
              <a:gd name="T22" fmla="*/ 73 w 980"/>
              <a:gd name="T23" fmla="*/ 1788 h 2082"/>
              <a:gd name="T24" fmla="*/ 907 w 980"/>
              <a:gd name="T25" fmla="*/ 1788 h 2082"/>
              <a:gd name="T26" fmla="*/ 907 w 980"/>
              <a:gd name="T27" fmla="*/ 307 h 2082"/>
              <a:gd name="T28" fmla="*/ 817 w 980"/>
              <a:gd name="T29" fmla="*/ 5 h 2082"/>
              <a:gd name="T30" fmla="*/ 812 w 980"/>
              <a:gd name="T31" fmla="*/ 0 h 2082"/>
              <a:gd name="T32" fmla="*/ 666 w 980"/>
              <a:gd name="T33" fmla="*/ 0 h 2082"/>
              <a:gd name="T34" fmla="*/ 661 w 980"/>
              <a:gd name="T35" fmla="*/ 5 h 2082"/>
              <a:gd name="T36" fmla="*/ 661 w 980"/>
              <a:gd name="T37" fmla="*/ 12 h 2082"/>
              <a:gd name="T38" fmla="*/ 817 w 980"/>
              <a:gd name="T39" fmla="*/ 12 h 2082"/>
              <a:gd name="T40" fmla="*/ 817 w 980"/>
              <a:gd name="T41" fmla="*/ 5 h 2082"/>
              <a:gd name="T42" fmla="*/ 602 w 980"/>
              <a:gd name="T43" fmla="*/ 199 h 2082"/>
              <a:gd name="T44" fmla="*/ 614 w 980"/>
              <a:gd name="T45" fmla="*/ 188 h 2082"/>
              <a:gd name="T46" fmla="*/ 614 w 980"/>
              <a:gd name="T47" fmla="*/ 188 h 2082"/>
              <a:gd name="T48" fmla="*/ 602 w 980"/>
              <a:gd name="T49" fmla="*/ 176 h 2082"/>
              <a:gd name="T50" fmla="*/ 377 w 980"/>
              <a:gd name="T51" fmla="*/ 176 h 2082"/>
              <a:gd name="T52" fmla="*/ 366 w 980"/>
              <a:gd name="T53" fmla="*/ 188 h 2082"/>
              <a:gd name="T54" fmla="*/ 366 w 980"/>
              <a:gd name="T55" fmla="*/ 188 h 2082"/>
              <a:gd name="T56" fmla="*/ 377 w 980"/>
              <a:gd name="T57" fmla="*/ 199 h 2082"/>
              <a:gd name="T58" fmla="*/ 602 w 980"/>
              <a:gd name="T59" fmla="*/ 199 h 2082"/>
              <a:gd name="T60" fmla="*/ 332 w 980"/>
              <a:gd name="T61" fmla="*/ 188 h 2082"/>
              <a:gd name="T62" fmla="*/ 321 w 980"/>
              <a:gd name="T63" fmla="*/ 176 h 2082"/>
              <a:gd name="T64" fmla="*/ 310 w 980"/>
              <a:gd name="T65" fmla="*/ 188 h 2082"/>
              <a:gd name="T66" fmla="*/ 321 w 980"/>
              <a:gd name="T67" fmla="*/ 199 h 2082"/>
              <a:gd name="T68" fmla="*/ 332 w 980"/>
              <a:gd name="T69" fmla="*/ 188 h 2082"/>
              <a:gd name="T70" fmla="*/ 569 w 980"/>
              <a:gd name="T71" fmla="*/ 1933 h 2082"/>
              <a:gd name="T72" fmla="*/ 490 w 980"/>
              <a:gd name="T73" fmla="*/ 1853 h 2082"/>
              <a:gd name="T74" fmla="*/ 410 w 980"/>
              <a:gd name="T75" fmla="*/ 1933 h 2082"/>
              <a:gd name="T76" fmla="*/ 490 w 980"/>
              <a:gd name="T77" fmla="*/ 2013 h 2082"/>
              <a:gd name="T78" fmla="*/ 569 w 980"/>
              <a:gd name="T79" fmla="*/ 1933 h 2082"/>
              <a:gd name="T80" fmla="*/ 562 w 980"/>
              <a:gd name="T81" fmla="*/ 1933 h 2082"/>
              <a:gd name="T82" fmla="*/ 490 w 980"/>
              <a:gd name="T83" fmla="*/ 1861 h 2082"/>
              <a:gd name="T84" fmla="*/ 417 w 980"/>
              <a:gd name="T85" fmla="*/ 1933 h 2082"/>
              <a:gd name="T86" fmla="*/ 490 w 980"/>
              <a:gd name="T87" fmla="*/ 2006 h 2082"/>
              <a:gd name="T88" fmla="*/ 562 w 980"/>
              <a:gd name="T89" fmla="*/ 1933 h 2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80" h="2082">
                <a:moveTo>
                  <a:pt x="980" y="1938"/>
                </a:moveTo>
                <a:cubicBezTo>
                  <a:pt x="980" y="2018"/>
                  <a:pt x="916" y="2082"/>
                  <a:pt x="836" y="2082"/>
                </a:cubicBezTo>
                <a:cubicBezTo>
                  <a:pt x="143" y="2082"/>
                  <a:pt x="143" y="2082"/>
                  <a:pt x="143" y="2082"/>
                </a:cubicBezTo>
                <a:cubicBezTo>
                  <a:pt x="64" y="2082"/>
                  <a:pt x="0" y="2018"/>
                  <a:pt x="0" y="1938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77"/>
                  <a:pt x="64" y="12"/>
                  <a:pt x="131" y="12"/>
                </a:cubicBezTo>
                <a:cubicBezTo>
                  <a:pt x="825" y="12"/>
                  <a:pt x="825" y="12"/>
                  <a:pt x="825" y="12"/>
                </a:cubicBezTo>
                <a:cubicBezTo>
                  <a:pt x="916" y="12"/>
                  <a:pt x="980" y="77"/>
                  <a:pt x="980" y="156"/>
                </a:cubicBezTo>
                <a:lnTo>
                  <a:pt x="980" y="1938"/>
                </a:lnTo>
                <a:close/>
                <a:moveTo>
                  <a:pt x="907" y="307"/>
                </a:moveTo>
                <a:cubicBezTo>
                  <a:pt x="73" y="307"/>
                  <a:pt x="73" y="307"/>
                  <a:pt x="73" y="307"/>
                </a:cubicBezTo>
                <a:cubicBezTo>
                  <a:pt x="73" y="1788"/>
                  <a:pt x="73" y="1788"/>
                  <a:pt x="73" y="1788"/>
                </a:cubicBezTo>
                <a:cubicBezTo>
                  <a:pt x="907" y="1788"/>
                  <a:pt x="907" y="1788"/>
                  <a:pt x="907" y="1788"/>
                </a:cubicBezTo>
                <a:lnTo>
                  <a:pt x="907" y="307"/>
                </a:lnTo>
                <a:close/>
                <a:moveTo>
                  <a:pt x="817" y="5"/>
                </a:moveTo>
                <a:cubicBezTo>
                  <a:pt x="817" y="3"/>
                  <a:pt x="815" y="0"/>
                  <a:pt x="812" y="0"/>
                </a:cubicBezTo>
                <a:cubicBezTo>
                  <a:pt x="666" y="0"/>
                  <a:pt x="666" y="0"/>
                  <a:pt x="666" y="0"/>
                </a:cubicBezTo>
                <a:cubicBezTo>
                  <a:pt x="663" y="0"/>
                  <a:pt x="661" y="3"/>
                  <a:pt x="661" y="5"/>
                </a:cubicBezTo>
                <a:cubicBezTo>
                  <a:pt x="661" y="12"/>
                  <a:pt x="661" y="12"/>
                  <a:pt x="661" y="12"/>
                </a:cubicBezTo>
                <a:cubicBezTo>
                  <a:pt x="817" y="12"/>
                  <a:pt x="817" y="12"/>
                  <a:pt x="817" y="12"/>
                </a:cubicBezTo>
                <a:lnTo>
                  <a:pt x="817" y="5"/>
                </a:lnTo>
                <a:close/>
                <a:moveTo>
                  <a:pt x="602" y="199"/>
                </a:moveTo>
                <a:cubicBezTo>
                  <a:pt x="609" y="199"/>
                  <a:pt x="614" y="194"/>
                  <a:pt x="614" y="188"/>
                </a:cubicBezTo>
                <a:cubicBezTo>
                  <a:pt x="614" y="188"/>
                  <a:pt x="614" y="188"/>
                  <a:pt x="614" y="188"/>
                </a:cubicBezTo>
                <a:cubicBezTo>
                  <a:pt x="614" y="181"/>
                  <a:pt x="609" y="176"/>
                  <a:pt x="602" y="176"/>
                </a:cubicBezTo>
                <a:cubicBezTo>
                  <a:pt x="377" y="176"/>
                  <a:pt x="377" y="176"/>
                  <a:pt x="377" y="176"/>
                </a:cubicBezTo>
                <a:cubicBezTo>
                  <a:pt x="371" y="176"/>
                  <a:pt x="366" y="181"/>
                  <a:pt x="366" y="188"/>
                </a:cubicBezTo>
                <a:cubicBezTo>
                  <a:pt x="366" y="188"/>
                  <a:pt x="366" y="188"/>
                  <a:pt x="366" y="188"/>
                </a:cubicBezTo>
                <a:cubicBezTo>
                  <a:pt x="366" y="194"/>
                  <a:pt x="371" y="199"/>
                  <a:pt x="377" y="199"/>
                </a:cubicBezTo>
                <a:lnTo>
                  <a:pt x="602" y="199"/>
                </a:lnTo>
                <a:close/>
                <a:moveTo>
                  <a:pt x="332" y="188"/>
                </a:moveTo>
                <a:cubicBezTo>
                  <a:pt x="332" y="181"/>
                  <a:pt x="327" y="176"/>
                  <a:pt x="321" y="176"/>
                </a:cubicBezTo>
                <a:cubicBezTo>
                  <a:pt x="315" y="176"/>
                  <a:pt x="310" y="181"/>
                  <a:pt x="310" y="188"/>
                </a:cubicBezTo>
                <a:cubicBezTo>
                  <a:pt x="310" y="194"/>
                  <a:pt x="315" y="199"/>
                  <a:pt x="321" y="199"/>
                </a:cubicBezTo>
                <a:cubicBezTo>
                  <a:pt x="327" y="199"/>
                  <a:pt x="332" y="194"/>
                  <a:pt x="332" y="188"/>
                </a:cubicBezTo>
                <a:close/>
                <a:moveTo>
                  <a:pt x="569" y="1933"/>
                </a:moveTo>
                <a:cubicBezTo>
                  <a:pt x="569" y="1889"/>
                  <a:pt x="534" y="1853"/>
                  <a:pt x="490" y="1853"/>
                </a:cubicBezTo>
                <a:cubicBezTo>
                  <a:pt x="446" y="1853"/>
                  <a:pt x="410" y="1889"/>
                  <a:pt x="410" y="1933"/>
                </a:cubicBezTo>
                <a:cubicBezTo>
                  <a:pt x="410" y="1977"/>
                  <a:pt x="446" y="2013"/>
                  <a:pt x="490" y="2013"/>
                </a:cubicBezTo>
                <a:cubicBezTo>
                  <a:pt x="534" y="2013"/>
                  <a:pt x="569" y="1977"/>
                  <a:pt x="569" y="1933"/>
                </a:cubicBezTo>
                <a:close/>
                <a:moveTo>
                  <a:pt x="562" y="1933"/>
                </a:moveTo>
                <a:cubicBezTo>
                  <a:pt x="562" y="1893"/>
                  <a:pt x="530" y="1861"/>
                  <a:pt x="490" y="1861"/>
                </a:cubicBezTo>
                <a:cubicBezTo>
                  <a:pt x="450" y="1861"/>
                  <a:pt x="417" y="1893"/>
                  <a:pt x="417" y="1933"/>
                </a:cubicBezTo>
                <a:cubicBezTo>
                  <a:pt x="417" y="1973"/>
                  <a:pt x="450" y="2006"/>
                  <a:pt x="490" y="2006"/>
                </a:cubicBezTo>
                <a:cubicBezTo>
                  <a:pt x="530" y="2006"/>
                  <a:pt x="562" y="1973"/>
                  <a:pt x="562" y="193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63500" dist="38100" dir="2700000">
              <a:srgbClr val="000000">
                <a:alpha val="46000"/>
              </a:srgbClr>
            </a:outerShdw>
            <a:reflection stA="40000" endPos="54000" dist="508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270750-C5CA-BF19-9398-C4989A7E0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490" y="926599"/>
            <a:ext cx="7107767" cy="1346729"/>
          </a:xfrm>
        </p:spPr>
        <p:txBody>
          <a:bodyPr/>
          <a:lstStyle/>
          <a:p>
            <a:r>
              <a:rPr lang="en-US" cap="none">
                <a:ea typeface="Calibri Light"/>
                <a:cs typeface="Calibri Light"/>
              </a:rPr>
              <a:t>Pilot launch / post-launch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25798C8-0A65-0490-8037-931D5405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A483-88D0-44A7-B688-04059C77490C}" type="datetime2">
              <a:rPr lang="en-US" smtClean="0"/>
              <a:t>Thursday, January 16, 2025</a:t>
            </a:fld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483C24D6-9877-58D6-837C-D471F797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55D3-F421-4F9F-A2BC-7D57F4753EAA}" type="slidenum">
              <a:rPr lang="en-US" smtClean="0"/>
              <a:t>4</a:t>
            </a:fld>
            <a:endParaRPr lang="en-US"/>
          </a:p>
        </p:txBody>
      </p:sp>
      <p:pic>
        <p:nvPicPr>
          <p:cNvPr id="12" name="Picture 11" descr="Government of Canada">
            <a:extLst>
              <a:ext uri="{FF2B5EF4-FFF2-40B4-BE49-F238E27FC236}">
                <a16:creationId xmlns:a16="http://schemas.microsoft.com/office/drawing/2014/main" id="{67F45DAE-D6F6-6F5F-63A6-5056906D3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505" y="1489197"/>
            <a:ext cx="1577550" cy="226323"/>
          </a:xfrm>
          <a:prstGeom prst="rect">
            <a:avLst/>
          </a:prstGeom>
          <a:ln>
            <a:noFill/>
          </a:ln>
        </p:spPr>
      </p:pic>
      <p:sp>
        <p:nvSpPr>
          <p:cNvPr id="14" name="TextBox 13" descr="Example of news from the Government of Canada with two Statements as hyperlinks followed by the date and the organization name.">
            <a:extLst>
              <a:ext uri="{FF2B5EF4-FFF2-40B4-BE49-F238E27FC236}">
                <a16:creationId xmlns:a16="http://schemas.microsoft.com/office/drawing/2014/main" id="{73978CA1-EC1D-4E2E-2E54-778923C8F2DB}"/>
              </a:ext>
            </a:extLst>
          </p:cNvPr>
          <p:cNvSpPr txBox="1"/>
          <p:nvPr/>
        </p:nvSpPr>
        <p:spPr>
          <a:xfrm>
            <a:off x="8615413" y="1863797"/>
            <a:ext cx="2139375" cy="31393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sz="900" b="1">
                <a:effectLst/>
                <a:latin typeface="Calibri Light"/>
                <a:ea typeface="Calibri Light"/>
                <a:cs typeface="Calibri Light"/>
              </a:rPr>
              <a:t>News from the Government of Canada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900">
                <a:solidFill>
                  <a:srgbClr val="0070C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Minister Ien and Minister Ng highlight the government’s tax break for all Canadians and new Working Canadians Benefit</a:t>
            </a:r>
            <a:br>
              <a:rPr lang="en-US" sz="900">
                <a:ea typeface="+mn-lt"/>
                <a:cs typeface="+mn-lt"/>
              </a:rPr>
            </a:br>
            <a:r>
              <a:rPr lang="en-US" sz="900">
                <a:ea typeface="+mn-lt"/>
                <a:cs typeface="+mn-lt"/>
              </a:rPr>
              <a:t>Women and Gender Equality </a:t>
            </a:r>
            <a:r>
              <a:rPr lang="en-US" sz="900">
                <a:effectLst/>
                <a:ea typeface="+mn-lt"/>
                <a:cs typeface="+mn-lt"/>
              </a:rPr>
              <a:t>Canada</a:t>
            </a:r>
            <a:r>
              <a:rPr lang="en-US" sz="900">
                <a:ea typeface="+mn-lt"/>
                <a:cs typeface="+mn-lt"/>
              </a:rPr>
              <a:t> | 2024-12-15 11:30 am ET</a:t>
            </a:r>
            <a:endParaRPr lang="en-US">
              <a:ea typeface="+mn-lt"/>
              <a:cs typeface="+mn-lt"/>
            </a:endParaRPr>
          </a:p>
          <a:p>
            <a:endParaRPr lang="en-US" sz="900">
              <a:solidFill>
                <a:srgbClr val="0070C0"/>
              </a:solidFill>
              <a:ea typeface="+mn-lt"/>
              <a:cs typeface="+mn-lt"/>
            </a:endParaRPr>
          </a:p>
          <a:p>
            <a:r>
              <a:rPr lang="en-US" sz="900">
                <a:solidFill>
                  <a:srgbClr val="0070C0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Statement by Minister Anandasangaree, Minister Vandal, Minister Hajdu, and Minister Virani on the Ninth Anniversary of the Truth and Reconciliation Commission’s Final Report</a:t>
            </a:r>
            <a:br>
              <a:rPr lang="en-US" sz="900">
                <a:ea typeface="+mn-lt"/>
                <a:cs typeface="+mn-lt"/>
              </a:rPr>
            </a:br>
            <a:r>
              <a:rPr lang="en-US" sz="900">
                <a:ea typeface="+mn-lt"/>
                <a:cs typeface="+mn-lt"/>
              </a:rPr>
              <a:t>Crown-Indigenous Relations and Northern Affairs Canada </a:t>
            </a:r>
            <a:r>
              <a:rPr lang="en-US" sz="900">
                <a:effectLst/>
                <a:ea typeface="+mn-lt"/>
                <a:cs typeface="+mn-lt"/>
              </a:rPr>
              <a:t>| </a:t>
            </a:r>
            <a:r>
              <a:rPr lang="en-US" sz="900">
                <a:ea typeface="+mn-lt"/>
                <a:cs typeface="+mn-lt"/>
              </a:rPr>
              <a:t>2024-12-15 10:13 am ET</a:t>
            </a:r>
            <a:endParaRPr lang="en-US">
              <a:ea typeface="+mn-lt"/>
              <a:cs typeface="+mn-lt"/>
            </a:endParaRPr>
          </a:p>
          <a:p>
            <a:endParaRPr lang="en-US" sz="900">
              <a:ea typeface="+mn-lt"/>
              <a:cs typeface="+mn-lt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>
              <a:solidFill>
                <a:srgbClr val="0070C0"/>
              </a:solidFill>
              <a:effectLst/>
              <a:latin typeface="Calibri"/>
              <a:ea typeface="Calibri"/>
              <a:cs typeface="Calibri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9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FF6B83-13AB-2EF9-0415-D0111E5D55E2}"/>
              </a:ext>
            </a:extLst>
          </p:cNvPr>
          <p:cNvSpPr txBox="1"/>
          <p:nvPr/>
        </p:nvSpPr>
        <p:spPr>
          <a:xfrm>
            <a:off x="567849" y="1868487"/>
            <a:ext cx="687909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Aiming to launch the week of January 20, 2025 on canada.ca</a:t>
            </a:r>
            <a:endParaRPr lang="en-US" sz="2000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/>
                <a:cs typeface="Calibri"/>
              </a:rPr>
              <a:t>Canada.ca email notification service future product launch</a:t>
            </a:r>
            <a:r>
              <a:rPr lang="en-US" sz="2400" dirty="0">
                <a:ea typeface="Calibri"/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43D92-CF1C-697C-DD42-565EE0A9F934}"/>
              </a:ext>
            </a:extLst>
          </p:cNvPr>
          <p:cNvSpPr txBox="1"/>
          <p:nvPr/>
        </p:nvSpPr>
        <p:spPr>
          <a:xfrm>
            <a:off x="9761424" y="4570453"/>
            <a:ext cx="2127662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Univers Condensed"/>
                <a:ea typeface="+mn-lt"/>
                <a:cs typeface="+mn-lt"/>
              </a:rPr>
              <a:t>Prototype</a:t>
            </a:r>
            <a:endParaRPr lang="en-US">
              <a:solidFill>
                <a:schemeClr val="bg1"/>
              </a:solidFill>
              <a:latin typeface="Univers Condensed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9305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321F-8BCF-1E43-C52C-7DC07ED96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/>
              <a:t>Questions and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3E52B-4484-5288-427D-C037845A9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Newsroom product owners – Digital communications coordination unit, PCO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ea typeface="Calibri"/>
                <a:cs typeface="Calibri"/>
              </a:rPr>
              <a:t> </a:t>
            </a:r>
            <a:r>
              <a:rPr lang="en-US">
                <a:solidFill>
                  <a:srgbClr val="0070C0"/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DCCU-UCCN@pco-bcp.gc.ca</a:t>
            </a:r>
            <a:r>
              <a:rPr lang="en-US">
                <a:solidFill>
                  <a:srgbClr val="0070C0"/>
                </a:solidFill>
                <a:ea typeface="Calibri"/>
                <a:cs typeface="Calibri"/>
              </a:rPr>
              <a:t> </a:t>
            </a:r>
          </a:p>
          <a:p>
            <a:pPr marL="0" indent="0">
              <a:buNone/>
            </a:pPr>
            <a:endParaRPr lang="en-US">
              <a:solidFill>
                <a:srgbClr val="0070C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Digital Services Directorate – Principal Publisher, Service Canada</a:t>
            </a: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simon.cossette@servicecanada.gc.ca</a:t>
            </a:r>
            <a:r>
              <a:rPr lang="en-US">
                <a:solidFill>
                  <a:srgbClr val="0070C0"/>
                </a:solidFill>
                <a:ea typeface="+mn-lt"/>
                <a:cs typeface="+mn-lt"/>
              </a:rPr>
              <a:t> </a:t>
            </a:r>
            <a:endParaRPr lang="en-US">
              <a:solidFill>
                <a:srgbClr val="0070C0"/>
              </a:solidFill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78B8A-7767-FAF4-9C63-27AC3142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FA63-1D69-4ECC-8058-C7BB05211280}" type="datetime2">
              <a:rPr lang="en-US" smtClean="0"/>
              <a:t>Thursday, January 16, 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7766A-A127-179E-0612-92F87C35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55D3-F421-4F9F-A2BC-7D57F4753E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64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4726787|-6745308|-11304156|-12314010|-11053225|Privy Council Office&quot;,&quot;Id&quot;:&quot;66fc4dca31353461f087a276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b5d0a2-d04e-4047-8418-89b625e48cfe" xsi:nil="true"/>
    <lcf76f155ced4ddcb4097134ff3c332f xmlns="8540c3ed-bd67-412e-b2a5-23f0082b14d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F74A09DDE1F4683303ED7EE1169ED" ma:contentTypeVersion="16" ma:contentTypeDescription="Create a new document." ma:contentTypeScope="" ma:versionID="047544da8132d6faed214d4e39683c57">
  <xsd:schema xmlns:xsd="http://www.w3.org/2001/XMLSchema" xmlns:xs="http://www.w3.org/2001/XMLSchema" xmlns:p="http://schemas.microsoft.com/office/2006/metadata/properties" xmlns:ns2="8540c3ed-bd67-412e-b2a5-23f0082b14d1" xmlns:ns3="0bb5d0a2-d04e-4047-8418-89b625e48cfe" targetNamespace="http://schemas.microsoft.com/office/2006/metadata/properties" ma:root="true" ma:fieldsID="a5e248a5f972580a75ddf8d79b6f3313" ns2:_="" ns3:_="">
    <xsd:import namespace="8540c3ed-bd67-412e-b2a5-23f0082b14d1"/>
    <xsd:import namespace="0bb5d0a2-d04e-4047-8418-89b625e48c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40c3ed-bd67-412e-b2a5-23f0082b1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92e85ac-3c36-48c5-b221-2b95e61047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5d0a2-d04e-4047-8418-89b625e48c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4d7edb65-b384-4a94-b655-ec31389e34c7}" ma:internalName="TaxCatchAll" ma:showField="CatchAllData" ma:web="0bb5d0a2-d04e-4047-8418-89b625e48c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546CEE-4535-460E-8BA4-CBA894455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2DC610-1FB3-480F-B5B4-A71CC5C9CF4A}">
  <ds:schemaRefs>
    <ds:schemaRef ds:uri="0bb5d0a2-d04e-4047-8418-89b625e48cfe"/>
    <ds:schemaRef ds:uri="8540c3ed-bd67-412e-b2a5-23f0082b14d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D6B65C-FF71-4D8D-8017-4C74D8DF7FC2}">
  <ds:schemaRefs>
    <ds:schemaRef ds:uri="0bb5d0a2-d04e-4047-8418-89b625e48cfe"/>
    <ds:schemaRef ds:uri="8540c3ed-bd67-412e-b2a5-23f0082b14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Calisto MT</vt:lpstr>
      <vt:lpstr>Courier New,monospace</vt:lpstr>
      <vt:lpstr>Symbol</vt:lpstr>
      <vt:lpstr>Univers Condensed</vt:lpstr>
      <vt:lpstr>ChronicleVTI</vt:lpstr>
      <vt:lpstr>GC NewsROOm  product updates </vt:lpstr>
      <vt:lpstr>Updates to the Newsroom</vt:lpstr>
      <vt:lpstr>Email pilot</vt:lpstr>
      <vt:lpstr>Pilot launch / post-launch</vt:lpstr>
      <vt:lpstr>Questions and feedback</vt:lpstr>
    </vt:vector>
  </TitlesOfParts>
  <Company>PCO-BCP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Newsroom product updates and plans</dc:title>
  <dc:creator>Baker, Mary Beth</dc:creator>
  <cp:lastModifiedBy>Smith,  Peter P [NC]</cp:lastModifiedBy>
  <cp:revision>34</cp:revision>
  <dcterms:created xsi:type="dcterms:W3CDTF">2024-10-01T17:11:13Z</dcterms:created>
  <dcterms:modified xsi:type="dcterms:W3CDTF">2025-01-16T20:24:25Z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0x010100BD0F74A09DDE1F4683303ED7EE1169ED</vt:lpwstr>
  </property>
  <property fmtid="{D5CDD505-2E9C-101B-9397-08002B2CF9AE}" pid="3" name="MediaServiceImageTags">
    <vt:lpwstr/>
  </property>
</Properties>
</file>