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9" r:id="rId4"/>
    <p:sldId id="268" r:id="rId5"/>
    <p:sldId id="269" r:id="rId6"/>
    <p:sldId id="270" r:id="rId7"/>
    <p:sldId id="271" r:id="rId8"/>
    <p:sldId id="272" r:id="rId9"/>
    <p:sldId id="280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4" r:id="rId19"/>
    <p:sldId id="285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266" r:id="rId38"/>
  </p:sldIdLst>
  <p:sldSz cx="12192000" cy="6858000"/>
  <p:notesSz cx="6858000" cy="91440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96"/>
    <a:srgbClr val="B7B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8C9C-53D1-4D86-BF8E-B98D86A92999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50C0-259C-4EF6-AAA8-3CA16D5A5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406-9E71-4D52-BDFA-52A8D7A619EF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0069-4EB1-4BC5-B8EE-2732C6A6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0861-FD06-437F-86C1-596EA7828A17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CDB0-91A2-4BD8-A392-FB6C8D1C2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6D14-FBAC-4DAF-98E7-EFAAADF6C881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32E-A869-4706-B258-494F3B4F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7F85-9ED1-4A76-A8F0-130B8D0753EB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A714-0C5C-47E9-8150-227256A6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5BF7-99C9-44C2-A15F-BAFF569E352E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D8F1-B937-4521-A46B-184C2021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5348-4622-4047-B1D4-2357252951F6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693D-3BED-4AA4-A26F-15400BA8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5F79-0B57-444A-AD67-9A7EB98BB891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6A31-1BE0-4A0A-85A3-482E27D9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76EA-A277-4AE5-8CA5-507AE9EE06C8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5ADA-1455-40D5-AAE1-962943DE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E0D5-26D9-42D0-8892-1D0DDD840B7B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04A2-7868-40F9-8821-375D9D9C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F1EF-8B87-4AC4-9B57-0B240649F940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D1D8-11A1-46B7-8338-9E582C69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5CF99-8CC6-4447-9DB6-CF1D30F03C6A}" type="datetimeFigureOut">
              <a:rPr lang="en-US"/>
              <a:pPr>
                <a:defRPr/>
              </a:pPr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53685-60E8-4192-9562-5F59C5A8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FO.IMTS.DWS-SEN.GIST.MPO@dfo-mpo.gc.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313" y="1815630"/>
            <a:ext cx="8220075" cy="2587625"/>
          </a:xfrm>
        </p:spPr>
        <p:txBody>
          <a:bodyPr rtlCol="0" anchor="ctr">
            <a:normAutofit fontScale="90000"/>
          </a:bodyPr>
          <a:lstStyle/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CA" b="1" dirty="0" smtClean="0">
                <a:solidFill>
                  <a:srgbClr val="505096"/>
                </a:solidFill>
              </a:rPr>
              <a:t>Formation Microsoft Teams</a:t>
            </a:r>
            <a:r>
              <a:rPr lang="fr-CA" dirty="0" smtClean="0">
                <a:solidFill>
                  <a:srgbClr val="505096"/>
                </a:solidFill>
              </a:rPr>
              <a:t/>
            </a:r>
            <a:br>
              <a:rPr lang="fr-CA" dirty="0" smtClean="0">
                <a:solidFill>
                  <a:srgbClr val="505096"/>
                </a:solidFill>
              </a:rPr>
            </a:br>
            <a:r>
              <a:rPr lang="fr-CA" dirty="0" smtClean="0">
                <a:solidFill>
                  <a:srgbClr val="505096"/>
                </a:solidFill>
              </a:rPr>
              <a:t>Module 4</a:t>
            </a:r>
            <a:endParaRPr lang="fr-CA" dirty="0">
              <a:solidFill>
                <a:srgbClr val="505096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186488" y="4424215"/>
            <a:ext cx="5549900" cy="982663"/>
          </a:xfrm>
        </p:spPr>
        <p:txBody>
          <a:bodyPr anchor="ctr"/>
          <a:lstStyle/>
          <a:p>
            <a:pPr algn="r"/>
            <a:r>
              <a:rPr lang="fr-CA" altLang="en-US" dirty="0" smtClean="0">
                <a:solidFill>
                  <a:srgbClr val="505096"/>
                </a:solidFill>
              </a:rPr>
              <a:t>COLLABORATION : ÉQUIPES ET CANAUX</a:t>
            </a:r>
            <a:endParaRPr lang="fr-CA" altLang="en-US" dirty="0">
              <a:solidFill>
                <a:srgbClr val="505096"/>
              </a:solidFill>
            </a:endParaRPr>
          </a:p>
        </p:txBody>
      </p:sp>
      <p:pic>
        <p:nvPicPr>
          <p:cNvPr id="2052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t="66720"/>
          <a:stretch/>
        </p:blipFill>
        <p:spPr>
          <a:xfrm>
            <a:off x="7386911" y="2704596"/>
            <a:ext cx="3070931" cy="2121628"/>
          </a:xfrm>
          <a:prstGeom prst="rect">
            <a:avLst/>
          </a:prstGeom>
        </p:spPr>
      </p:pic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717800"/>
            <a:ext cx="5879330" cy="37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altLang="en-US" sz="2400" b="1" i="0" u="sng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Pour ajouter un onglet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Cliquez sur le </a:t>
            </a:r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canal</a:t>
            </a: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où vous voulez ajouter un onglet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altLang="en-US" sz="24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Cliquez sur le signe </a:t>
            </a:r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en haut</a:t>
            </a:r>
            <a:r>
              <a:rPr kumimoji="0" lang="fr-CA" altLang="en-US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à droite des autres onglets</a:t>
            </a:r>
            <a:endParaRPr kumimoji="0" lang="fr-CA" altLang="en-US" sz="24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915274" y="3619843"/>
            <a:ext cx="3043237" cy="255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6000" y="4826224"/>
            <a:ext cx="5287253" cy="1048500"/>
            <a:chOff x="6096000" y="4826224"/>
            <a:chExt cx="5287253" cy="1048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4826224"/>
              <a:ext cx="5287253" cy="10485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0247829" y="5401844"/>
              <a:ext cx="352425" cy="3645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8081585" cy="788002"/>
            <a:chOff x="45378" y="1332860"/>
            <a:chExt cx="8081585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7418829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en-US" sz="4400" b="1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Ajouter un onglet à un canal</a:t>
              </a:r>
              <a:endParaRPr kumimoji="0" lang="fr-CA" altLang="en-US" sz="4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923404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Choisissez le type d’onglet à ajouter :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tableur Excel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carnet </a:t>
            </a:r>
            <a:r>
              <a:rPr lang="fr-CA" altLang="en-US" sz="2000" dirty="0">
                <a:solidFill>
                  <a:prstClr val="black"/>
                </a:solidFill>
              </a:rPr>
              <a:t>O</a:t>
            </a:r>
            <a:r>
              <a:rPr kumimoji="0" lang="fr-CA" altLang="en-US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neNote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altLang="en-US" sz="2000" dirty="0" smtClean="0">
                <a:solidFill>
                  <a:prstClr val="black"/>
                </a:solidFill>
              </a:rPr>
              <a:t>plan de projet Planificateur</a:t>
            </a:r>
            <a:endParaRPr kumimoji="0" lang="fr-CA" altLang="en-US" sz="20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présentation PowerPoint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site Web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document Word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Nous recommandons avec insistance d’ajouter aux onglets les dossiers GCDocs</a:t>
            </a:r>
            <a:r>
              <a:rPr kumimoji="0" lang="fr-CA" altLang="en-US" sz="2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pertinents</a:t>
            </a:r>
            <a:endParaRPr kumimoji="0" lang="fr-CA" altLang="en-US" sz="24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Cliquez sur </a:t>
            </a:r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Site Web</a:t>
            </a:r>
            <a:endParaRPr kumimoji="0" lang="fr-CA" altLang="en-US" sz="24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05575" y="2155298"/>
            <a:ext cx="5558002" cy="5066593"/>
            <a:chOff x="6505575" y="1791407"/>
            <a:chExt cx="5558002" cy="50665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5575" y="1791407"/>
              <a:ext cx="5558002" cy="5066593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8906091" y="3919993"/>
              <a:ext cx="737919" cy="915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378" y="1332860"/>
            <a:ext cx="7139193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8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17781"/>
            <a:ext cx="6039741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Ouvrez le dossier voulu</a:t>
            </a:r>
            <a:r>
              <a:rPr kumimoji="0" lang="fr-CA" altLang="en-US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dans votre navigateur Web, et copiez l’adresse URL</a:t>
            </a:r>
            <a:endParaRPr kumimoji="0" lang="fr-CA" altLang="en-US" sz="24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Nommez</a:t>
            </a:r>
            <a:r>
              <a:rPr kumimoji="0" lang="fr-CA" altLang="en-US" sz="2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CA" altLang="en-US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l’onglet; observez la convention </a:t>
            </a:r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GCdocs – nom du dossier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p. ex. GCdocs – Formation sur</a:t>
            </a:r>
            <a:r>
              <a:rPr kumimoji="0" lang="fr-CA" altLang="en-US" sz="20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Teams</a:t>
            </a:r>
            <a:endParaRPr kumimoji="0" lang="fr-CA" altLang="en-US" sz="20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Collez </a:t>
            </a: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l’adresse dans le champ </a:t>
            </a:r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Choisissez si vous voulez </a:t>
            </a:r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publier </a:t>
            </a: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sur le canal un message sur la création de l’onglet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Cliquez sur </a:t>
            </a:r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Enregistrer</a:t>
            </a:r>
            <a:endParaRPr kumimoji="0" lang="fr-CA" altLang="en-US" sz="24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590806" y="2248106"/>
            <a:ext cx="5601194" cy="3251878"/>
            <a:chOff x="6590806" y="2248106"/>
            <a:chExt cx="5601194" cy="32518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0806" y="2248106"/>
              <a:ext cx="5601194" cy="325187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734172" y="3011741"/>
              <a:ext cx="5324478" cy="2360359"/>
              <a:chOff x="6810372" y="3011741"/>
              <a:chExt cx="5086353" cy="220285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810374" y="3011741"/>
                <a:ext cx="5086351" cy="3124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810373" y="3874045"/>
                <a:ext cx="5086351" cy="3124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810372" y="4899209"/>
                <a:ext cx="2493133" cy="31539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868536" y="4902116"/>
                <a:ext cx="1028188" cy="3124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5378" y="1332860"/>
            <a:ext cx="7428442" cy="788002"/>
            <a:chOff x="45378" y="1332860"/>
            <a:chExt cx="6576533" cy="788002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82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25403"/>
            <a:ext cx="6039741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L’onglet devrait s’afficher en haut </a:t>
            </a:r>
            <a:r>
              <a:rPr lang="fr-CA" altLang="en-US" sz="2400" dirty="0" smtClean="0">
                <a:solidFill>
                  <a:prstClr val="black"/>
                </a:solidFill>
              </a:rPr>
              <a:t>du canal</a:t>
            </a:r>
            <a:endParaRPr kumimoji="0" lang="fr-CA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Cliquez sur l’onglet pour l’ouvrir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Vous devez vous </a:t>
            </a:r>
            <a:r>
              <a:rPr kumimoji="0" lang="fr-CA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connecter</a:t>
            </a:r>
            <a:r>
              <a:rPr kumimoji="0" lang="fr-CA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comme d’habitude</a:t>
            </a:r>
            <a:endParaRPr kumimoji="0" lang="fr-CA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479400" y="2391106"/>
            <a:ext cx="5712600" cy="3800157"/>
            <a:chOff x="6479400" y="2391106"/>
            <a:chExt cx="5712600" cy="38001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9400" y="2391106"/>
              <a:ext cx="5712600" cy="380015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521130" y="2412919"/>
              <a:ext cx="1124315" cy="4286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08653" y="4222909"/>
              <a:ext cx="2957669" cy="5260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7475095" cy="788002"/>
            <a:chOff x="45378" y="1332860"/>
            <a:chExt cx="6576533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6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3543300"/>
            <a:ext cx="6039741" cy="28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Connectez-vous à l’aide de vos justificatifs</a:t>
            </a:r>
            <a:r>
              <a:rPr kumimoji="0" lang="fr-CA" altLang="en-US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habituels</a:t>
            </a:r>
            <a:endParaRPr kumimoji="0" lang="fr-CA" altLang="en-US" sz="24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057637" y="2120862"/>
            <a:ext cx="3562350" cy="4143375"/>
            <a:chOff x="7724775" y="1869482"/>
            <a:chExt cx="3562350" cy="4143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4775" y="1869482"/>
              <a:ext cx="3562350" cy="414337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839076" y="4591049"/>
              <a:ext cx="3314700" cy="2952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39076" y="4959264"/>
              <a:ext cx="3314700" cy="2699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39076" y="5629275"/>
              <a:ext cx="1904999" cy="2915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378" y="1332860"/>
            <a:ext cx="7269822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5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25403"/>
            <a:ext cx="5161405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</a:t>
            </a:r>
            <a:r>
              <a:rPr kumimoji="0" lang="fr-CA" altLang="en-US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dossier GCDocs s’ouvre dans Teams</a:t>
            </a:r>
            <a:endParaRPr kumimoji="0" lang="fr-CA" altLang="en-US" sz="24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Vous pouvez glisser-déplacer des fichiers</a:t>
            </a:r>
            <a:r>
              <a:rPr kumimoji="0" lang="fr-CA" altLang="en-US" sz="2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pour les ajouter ou les modifier, et vous avez accès </a:t>
            </a:r>
            <a:r>
              <a:rPr lang="fr-CA" altLang="en-US" sz="2400" dirty="0" smtClean="0">
                <a:solidFill>
                  <a:prstClr val="black"/>
                </a:solidFill>
              </a:rPr>
              <a:t>à toutes les fonctions du site</a:t>
            </a:r>
            <a:endParaRPr kumimoji="0" lang="fr-CA" altLang="en-US" sz="20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378" y="1332860"/>
            <a:ext cx="7148524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Ajouter un onglet à un canal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676" y="2701325"/>
            <a:ext cx="6179124" cy="33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Publier une nouvelle conversation</a:t>
            </a:r>
            <a:r>
              <a:rPr kumimoji="0" lang="fr-CA" sz="28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ou une annonce</a:t>
            </a:r>
            <a:endParaRPr kumimoji="0" lang="fr-CA" sz="2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smtClean="0">
                <a:solidFill>
                  <a:prstClr val="black"/>
                </a:solidFill>
              </a:rPr>
              <a:t>Cliquez sur l’onglet </a:t>
            </a:r>
            <a:r>
              <a:rPr lang="fr-CA" b="1" dirty="0" smtClean="0">
                <a:solidFill>
                  <a:prstClr val="black"/>
                </a:solidFill>
              </a:rPr>
              <a:t>Publications</a:t>
            </a:r>
            <a:r>
              <a:rPr lang="fr-CA" dirty="0" smtClean="0">
                <a:solidFill>
                  <a:prstClr val="black"/>
                </a:solidFill>
              </a:rPr>
              <a:t>, en haut du canal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CA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Cliquez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dans le champ </a:t>
            </a:r>
            <a:r>
              <a:rPr kumimoji="0" lang="fr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Nouvelle conversation</a:t>
            </a:r>
            <a:r>
              <a:rPr kumimoji="0" lang="fr-CA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en bas de la fenêtre</a:t>
            </a:r>
            <a:endParaRPr kumimoji="0" lang="fr-CA" sz="28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Publier dans un canal</a:t>
              </a:r>
              <a:endParaRPr kumimoji="0" lang="fr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940550" y="2336453"/>
            <a:ext cx="5251450" cy="1041400"/>
            <a:chOff x="6940550" y="2336453"/>
            <a:chExt cx="5251450" cy="1041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550" y="2336453"/>
              <a:ext cx="5251450" cy="10414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331200" y="2806352"/>
              <a:ext cx="850899" cy="5715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92437" y="4323782"/>
            <a:ext cx="5593211" cy="632109"/>
            <a:chOff x="6592437" y="4323782"/>
            <a:chExt cx="5593211" cy="6321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2437" y="4323782"/>
              <a:ext cx="5593211" cy="63210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696075" y="4410967"/>
              <a:ext cx="5457824" cy="2753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76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Publier une nouvelle conversation ou une annonce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smtClean="0">
                <a:solidFill>
                  <a:prstClr val="black"/>
                </a:solidFill>
              </a:rPr>
              <a:t>Dans vos messages, vous pouvez notamment utiliser les options suivantes :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Mise en forme </a:t>
            </a:r>
            <a:r>
              <a:rPr lang="fr-CA" dirty="0" smtClean="0">
                <a:solidFill>
                  <a:prstClr val="black"/>
                </a:solidFill>
              </a:rPr>
              <a:t>du message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Pièces jointes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 err="1" smtClean="0">
                <a:solidFill>
                  <a:prstClr val="black"/>
                </a:solidFill>
              </a:rPr>
              <a:t>Emojis</a:t>
            </a:r>
            <a:endParaRPr lang="fr-CA" b="1" dirty="0" smtClean="0">
              <a:solidFill>
                <a:prstClr val="black"/>
              </a:solidFill>
            </a:endParaRPr>
          </a:p>
          <a:p>
            <a:pPr marL="1143000" lvl="1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Images (</a:t>
            </a:r>
            <a:r>
              <a:rPr lang="fr-CA" b="1" dirty="0" err="1" smtClean="0">
                <a:solidFill>
                  <a:prstClr val="black"/>
                </a:solidFill>
              </a:rPr>
              <a:t>GIFS</a:t>
            </a:r>
            <a:r>
              <a:rPr lang="fr-CA" b="1" dirty="0" smtClean="0">
                <a:solidFill>
                  <a:prstClr val="black"/>
                </a:solidFill>
              </a:rPr>
              <a:t>)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Autocollants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CA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CA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Publier dans un canal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346253" y="4844395"/>
            <a:ext cx="5731447" cy="647732"/>
            <a:chOff x="6346253" y="3818027"/>
            <a:chExt cx="5731447" cy="6477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6253" y="3818027"/>
              <a:ext cx="5731447" cy="64773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429375" y="4198289"/>
              <a:ext cx="2189107" cy="2674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16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Publier une nouvelle conversation ou une annonce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smtClean="0">
                <a:solidFill>
                  <a:prstClr val="black"/>
                </a:solidFill>
              </a:rPr>
              <a:t>Cliquer sur l’icône de </a:t>
            </a:r>
            <a:r>
              <a:rPr lang="fr-CA" b="1" dirty="0" smtClean="0">
                <a:solidFill>
                  <a:prstClr val="black"/>
                </a:solidFill>
              </a:rPr>
              <a:t>mise en forme</a:t>
            </a:r>
            <a:r>
              <a:rPr lang="fr-CA" dirty="0" smtClean="0">
                <a:solidFill>
                  <a:prstClr val="black"/>
                </a:solidFill>
              </a:rPr>
              <a:t/>
            </a:r>
            <a:br>
              <a:rPr lang="fr-CA" dirty="0" smtClean="0">
                <a:solidFill>
                  <a:prstClr val="black"/>
                </a:solidFill>
              </a:rPr>
            </a:br>
            <a:r>
              <a:rPr lang="fr-CA" dirty="0" smtClean="0">
                <a:solidFill>
                  <a:prstClr val="black"/>
                </a:solidFill>
              </a:rPr>
              <a:t>vous donne accès aux options </a:t>
            </a:r>
            <a:br>
              <a:rPr lang="fr-CA" dirty="0" smtClean="0">
                <a:solidFill>
                  <a:prstClr val="black"/>
                </a:solidFill>
              </a:rPr>
            </a:br>
            <a:r>
              <a:rPr lang="fr-CA" dirty="0" smtClean="0">
                <a:solidFill>
                  <a:prstClr val="black"/>
                </a:solidFill>
              </a:rPr>
              <a:t>suivantes :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dirty="0" smtClean="0">
                <a:solidFill>
                  <a:prstClr val="black"/>
                </a:solidFill>
              </a:rPr>
              <a:t>Publier comme 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une nouvelle conversation </a:t>
            </a:r>
            <a:r>
              <a:rPr lang="fr-CA" dirty="0" smtClean="0">
                <a:solidFill>
                  <a:prstClr val="black"/>
                </a:solidFill>
              </a:rPr>
              <a:t>ou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une annonce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dirty="0" smtClean="0">
                <a:solidFill>
                  <a:prstClr val="black"/>
                </a:solidFill>
              </a:rPr>
              <a:t>Publier dans </a:t>
            </a:r>
            <a:r>
              <a:rPr lang="fr-CA" b="1" dirty="0" smtClean="0">
                <a:solidFill>
                  <a:prstClr val="black"/>
                </a:solidFill>
              </a:rPr>
              <a:t>plusieurs canaux 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Ajouter un sujet</a:t>
            </a:r>
            <a:endParaRPr lang="fr-CA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CA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Publier dans un canal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591300" y="2878845"/>
            <a:ext cx="5600700" cy="632956"/>
            <a:chOff x="6591300" y="2878845"/>
            <a:chExt cx="5600700" cy="6329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1300" y="2878845"/>
              <a:ext cx="5600700" cy="63295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650272" y="3252358"/>
              <a:ext cx="278296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28417" y="3789077"/>
            <a:ext cx="6650584" cy="2596461"/>
            <a:chOff x="5528417" y="3789077"/>
            <a:chExt cx="6650584" cy="25964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8417" y="3789077"/>
              <a:ext cx="6650584" cy="259646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615002" y="3892328"/>
              <a:ext cx="5367631" cy="954969"/>
              <a:chOff x="5615002" y="3893010"/>
              <a:chExt cx="4478519" cy="9330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615002" y="3901457"/>
                <a:ext cx="1313565" cy="29488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671847" y="3893010"/>
                <a:ext cx="1421674" cy="3033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15002" y="4537116"/>
                <a:ext cx="1111619" cy="28893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35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40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Publier une nouvelle conversation ou une annonce</a:t>
            </a:r>
          </a:p>
          <a:p>
            <a:pPr marL="457200" lvl="0" indent="-457200">
              <a:defRPr/>
            </a:pPr>
            <a:r>
              <a:rPr lang="fr-CA" dirty="0" smtClean="0">
                <a:solidFill>
                  <a:prstClr val="black"/>
                </a:solidFill>
              </a:rPr>
              <a:t>Autres options de </a:t>
            </a:r>
            <a:r>
              <a:rPr lang="fr-CA" b="1" dirty="0" smtClean="0">
                <a:solidFill>
                  <a:prstClr val="black"/>
                </a:solidFill>
              </a:rPr>
              <a:t>mise en forme</a:t>
            </a:r>
            <a:r>
              <a:rPr lang="fr-CA" dirty="0" smtClean="0">
                <a:solidFill>
                  <a:prstClr val="black"/>
                </a:solidFill>
              </a:rPr>
              <a:t> :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Mise en forme </a:t>
            </a:r>
            <a:r>
              <a:rPr lang="fr-CA" dirty="0" smtClean="0">
                <a:solidFill>
                  <a:prstClr val="black"/>
                </a:solidFill>
              </a:rPr>
              <a:t>du message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Police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Puces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Listes numérotées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Règle horizontale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Ajout d’un tableau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 smtClean="0">
                <a:solidFill>
                  <a:prstClr val="black"/>
                </a:solidFill>
              </a:rPr>
              <a:t>Marquer comme important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CA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CA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Publier dans un canal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800462" y="4272013"/>
            <a:ext cx="6362042" cy="2467470"/>
            <a:chOff x="5800462" y="4272013"/>
            <a:chExt cx="6362042" cy="24674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0462" y="4272013"/>
              <a:ext cx="6362042" cy="246747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35832" y="4389145"/>
              <a:ext cx="1999478" cy="2586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73436" y="4739457"/>
              <a:ext cx="1989068" cy="11990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047394" y="4380109"/>
              <a:ext cx="268014" cy="2676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51244" y="4389145"/>
              <a:ext cx="525516" cy="2586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91300" y="2878845"/>
            <a:ext cx="5600700" cy="632956"/>
            <a:chOff x="6591300" y="2878845"/>
            <a:chExt cx="5600700" cy="6329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300" y="2878845"/>
              <a:ext cx="5600700" cy="63295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650272" y="3252358"/>
              <a:ext cx="278296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74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7465" y="1303338"/>
            <a:ext cx="7808913" cy="1325562"/>
          </a:xfrm>
        </p:spPr>
        <p:txBody>
          <a:bodyPr/>
          <a:lstStyle/>
          <a:p>
            <a:r>
              <a:rPr lang="fr-CA" altLang="en-US" sz="4000" b="1" dirty="0"/>
              <a:t>Dans ce module vous apprendrez </a:t>
            </a:r>
            <a:r>
              <a:rPr lang="fr-CA" altLang="en-US" sz="4000" b="1" dirty="0" smtClean="0"/>
              <a:t>à :</a:t>
            </a:r>
            <a:endParaRPr lang="en-US" altLang="en-US" sz="4000" b="1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7465" y="2720050"/>
            <a:ext cx="5200605" cy="3865117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fr-CA" altLang="en-US" sz="2400" dirty="0"/>
              <a:t>Ajouter un canal</a:t>
            </a:r>
          </a:p>
          <a:p>
            <a:pPr>
              <a:lnSpc>
                <a:spcPct val="100000"/>
              </a:lnSpc>
            </a:pPr>
            <a:r>
              <a:rPr lang="fr-CA" altLang="en-US" sz="2400" dirty="0"/>
              <a:t>Ajouter des onglets à un canal</a:t>
            </a:r>
          </a:p>
          <a:p>
            <a:pPr lvl="1">
              <a:lnSpc>
                <a:spcPct val="100000"/>
              </a:lnSpc>
            </a:pPr>
            <a:r>
              <a:rPr lang="fr-CA" altLang="en-US" sz="2000" dirty="0"/>
              <a:t>Dossier GCdocs</a:t>
            </a:r>
          </a:p>
          <a:p>
            <a:pPr>
              <a:lnSpc>
                <a:spcPct val="100000"/>
              </a:lnSpc>
            </a:pPr>
            <a:r>
              <a:rPr lang="fr-CA" altLang="en-US" sz="2400" dirty="0"/>
              <a:t>Diffuser un message dans un canal</a:t>
            </a:r>
            <a:endParaRPr lang="fr-CA" altLang="en-US" sz="2000" dirty="0"/>
          </a:p>
          <a:p>
            <a:pPr>
              <a:lnSpc>
                <a:spcPct val="100000"/>
              </a:lnSpc>
            </a:pPr>
            <a:r>
              <a:rPr lang="fr-CA" altLang="en-US" sz="2400" dirty="0"/>
              <a:t>Répondre à un fil de discussion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2400" dirty="0" smtClean="0"/>
          </a:p>
        </p:txBody>
      </p:sp>
      <p:pic>
        <p:nvPicPr>
          <p:cNvPr id="3076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23540" y="2720050"/>
            <a:ext cx="5200605" cy="38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100000"/>
              </a:lnSpc>
              <a:defRPr/>
            </a:pPr>
            <a:r>
              <a:rPr lang="fr-CA" altLang="en-US" sz="2400" dirty="0">
                <a:solidFill>
                  <a:prstClr val="black"/>
                </a:solidFill>
              </a:rPr>
              <a:t>@mentionner quelqu’un, un canal ou une équipe</a:t>
            </a:r>
          </a:p>
          <a:p>
            <a:pPr lvl="0" eaLnBrk="1" hangingPunct="1">
              <a:lnSpc>
                <a:spcPct val="100000"/>
              </a:lnSpc>
              <a:defRPr/>
            </a:pPr>
            <a:r>
              <a:rPr lang="fr-CA" altLang="en-US" sz="2400" dirty="0">
                <a:solidFill>
                  <a:prstClr val="black"/>
                </a:solidFill>
              </a:rPr>
              <a:t>Travailler avec les messages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fr-CA" altLang="en-US" sz="2000" dirty="0">
                <a:solidFill>
                  <a:prstClr val="black"/>
                </a:solidFill>
              </a:rPr>
              <a:t>Modifier un message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fr-CA" altLang="en-US" sz="2000" dirty="0">
                <a:solidFill>
                  <a:prstClr val="black"/>
                </a:solidFill>
              </a:rPr>
              <a:t>‘Aimer’ ou réagir à un message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fr-CA" altLang="en-US" sz="2000" dirty="0">
                <a:solidFill>
                  <a:prstClr val="black"/>
                </a:solidFill>
              </a:rPr>
              <a:t>Enregistrer un message</a:t>
            </a:r>
          </a:p>
          <a:p>
            <a:pPr lvl="0" eaLnBrk="1" hangingPunct="1">
              <a:lnSpc>
                <a:spcPct val="100000"/>
              </a:lnSpc>
              <a:defRPr/>
            </a:pPr>
            <a:r>
              <a:rPr lang="fr-CA" altLang="en-US" sz="2400" dirty="0">
                <a:solidFill>
                  <a:prstClr val="black"/>
                </a:solidFill>
              </a:rPr>
              <a:t>Collaborer sur un </a:t>
            </a:r>
            <a:r>
              <a:rPr lang="fr-CA" altLang="en-US" sz="2400" dirty="0" smtClean="0">
                <a:solidFill>
                  <a:prstClr val="black"/>
                </a:solidFill>
              </a:rPr>
              <a:t>document</a:t>
            </a:r>
            <a:endParaRPr lang="fr-CA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Publier une nouvelle conversation ou une annonce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 smtClean="0">
              <a:solidFill>
                <a:prstClr val="black"/>
              </a:solidFill>
            </a:endParaRPr>
          </a:p>
          <a:p>
            <a:pPr marL="457200" lvl="0" indent="-457200">
              <a:defRPr/>
            </a:pPr>
            <a:r>
              <a:rPr lang="fr-CA" dirty="0" smtClean="0">
                <a:solidFill>
                  <a:prstClr val="black"/>
                </a:solidFill>
              </a:rPr>
              <a:t>Une fois le </a:t>
            </a:r>
            <a:r>
              <a:rPr lang="fr-CA" dirty="0">
                <a:solidFill>
                  <a:prstClr val="black"/>
                </a:solidFill>
              </a:rPr>
              <a:t>message terminé, cliquez sur la </a:t>
            </a:r>
            <a:r>
              <a:rPr lang="fr-CA" b="1" dirty="0">
                <a:solidFill>
                  <a:prstClr val="black"/>
                </a:solidFill>
              </a:rPr>
              <a:t>flèche</a:t>
            </a:r>
            <a:r>
              <a:rPr lang="fr-CA" dirty="0">
                <a:solidFill>
                  <a:prstClr val="black"/>
                </a:solidFill>
              </a:rPr>
              <a:t> ou appuyez sur </a:t>
            </a:r>
            <a:r>
              <a:rPr lang="fr-CA" b="1" dirty="0">
                <a:solidFill>
                  <a:prstClr val="black"/>
                </a:solidFill>
              </a:rPr>
              <a:t>Entrée</a:t>
            </a:r>
            <a:r>
              <a:rPr lang="fr-CA" dirty="0">
                <a:solidFill>
                  <a:prstClr val="black"/>
                </a:solidFill>
              </a:rPr>
              <a:t> pour le publier. 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CA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Publier dans un canal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778" y="5138460"/>
            <a:ext cx="5600700" cy="632956"/>
            <a:chOff x="6591300" y="2878845"/>
            <a:chExt cx="5600700" cy="6329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1300" y="2878845"/>
              <a:ext cx="5600700" cy="63295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900711" y="3252358"/>
              <a:ext cx="278296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555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05858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Répondre à une conversation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CA" dirty="0" smtClean="0">
                <a:solidFill>
                  <a:prstClr val="black"/>
                </a:solidFill>
              </a:rPr>
              <a:t>Pour poursuivre une conversation plutôt qu’en créer une nouvelle, vous pouvez </a:t>
            </a:r>
            <a:r>
              <a:rPr lang="fr-CA" b="1" dirty="0" smtClean="0">
                <a:solidFill>
                  <a:prstClr val="black"/>
                </a:solidFill>
              </a:rPr>
              <a:t>répondre </a:t>
            </a:r>
            <a:r>
              <a:rPr lang="fr-CA" dirty="0" smtClean="0">
                <a:solidFill>
                  <a:prstClr val="black"/>
                </a:solidFill>
              </a:rPr>
              <a:t>à un fil de conversation :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smtClean="0">
                <a:solidFill>
                  <a:prstClr val="black"/>
                </a:solidFill>
              </a:rPr>
              <a:t>Trouvez le fil auquel vous voulez répondre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smtClean="0">
                <a:solidFill>
                  <a:prstClr val="black"/>
                </a:solidFill>
              </a:rPr>
              <a:t>Cliquez sur </a:t>
            </a:r>
            <a:r>
              <a:rPr lang="fr-CA" b="1" dirty="0" smtClean="0">
                <a:solidFill>
                  <a:prstClr val="black"/>
                </a:solidFill>
              </a:rPr>
              <a:t>Répondre</a:t>
            </a:r>
            <a:r>
              <a:rPr lang="fr-CA" dirty="0" smtClean="0">
                <a:solidFill>
                  <a:prstClr val="black"/>
                </a:solidFill>
              </a:rPr>
              <a:t>, en bas du message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CA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Publier dans un canal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298162" y="5188644"/>
            <a:ext cx="5893837" cy="870518"/>
            <a:chOff x="5416192" y="5188643"/>
            <a:chExt cx="6775808" cy="10007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6192" y="5188643"/>
              <a:ext cx="6775808" cy="100078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888292" y="5885140"/>
              <a:ext cx="6215217" cy="2305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61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>
                <a:solidFill>
                  <a:prstClr val="black"/>
                </a:solidFill>
                <a:cs typeface="Calibri" panose="020F0502020204030204" pitchFamily="34" charset="0"/>
              </a:rPr>
              <a:t>Répondre à une conversation</a:t>
            </a:r>
          </a:p>
          <a:p>
            <a:pPr marL="457200" lvl="0" indent="-457200">
              <a:defRPr/>
            </a:pPr>
            <a:r>
              <a:rPr lang="fr-CA" dirty="0">
                <a:solidFill>
                  <a:prstClr val="black"/>
                </a:solidFill>
              </a:rPr>
              <a:t>Dans </a:t>
            </a:r>
            <a:r>
              <a:rPr lang="fr-CA" dirty="0" smtClean="0">
                <a:solidFill>
                  <a:prstClr val="black"/>
                </a:solidFill>
              </a:rPr>
              <a:t>votre réponse, </a:t>
            </a:r>
            <a:r>
              <a:rPr lang="fr-CA" dirty="0">
                <a:solidFill>
                  <a:prstClr val="black"/>
                </a:solidFill>
              </a:rPr>
              <a:t>vous pouvez notamment utiliser les options suivantes :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Mise en forme </a:t>
            </a:r>
            <a:r>
              <a:rPr lang="fr-CA" dirty="0">
                <a:solidFill>
                  <a:prstClr val="black"/>
                </a:solidFill>
              </a:rPr>
              <a:t>du message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Pièces jointes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 err="1">
                <a:solidFill>
                  <a:prstClr val="black"/>
                </a:solidFill>
              </a:rPr>
              <a:t>Emojis</a:t>
            </a:r>
            <a:endParaRPr lang="fr-CA" b="1" dirty="0">
              <a:solidFill>
                <a:prstClr val="black"/>
              </a:solidFill>
            </a:endParaRPr>
          </a:p>
          <a:p>
            <a:pPr marL="1143000" lvl="1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Images (</a:t>
            </a:r>
            <a:r>
              <a:rPr lang="fr-CA" b="1" dirty="0" err="1">
                <a:solidFill>
                  <a:prstClr val="black"/>
                </a:solidFill>
              </a:rPr>
              <a:t>GIFS</a:t>
            </a:r>
            <a:r>
              <a:rPr lang="fr-CA" b="1" dirty="0">
                <a:solidFill>
                  <a:prstClr val="black"/>
                </a:solidFill>
              </a:rPr>
              <a:t>)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Autocollants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Publier dans un canal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834130" y="3689727"/>
            <a:ext cx="6361471" cy="1309715"/>
            <a:chOff x="5834130" y="3689727"/>
            <a:chExt cx="6361471" cy="13097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4130" y="3689727"/>
              <a:ext cx="6361471" cy="130971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893122" y="4711596"/>
              <a:ext cx="2405980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697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>
                <a:solidFill>
                  <a:prstClr val="black"/>
                </a:solidFill>
                <a:cs typeface="Calibri" panose="020F0502020204030204" pitchFamily="34" charset="0"/>
              </a:rPr>
              <a:t>Répondre à une conversation</a:t>
            </a:r>
          </a:p>
          <a:p>
            <a:pPr marL="457200" lvl="0" indent="-457200">
              <a:defRPr/>
            </a:pPr>
            <a:r>
              <a:rPr lang="fr-CA" dirty="0">
                <a:solidFill>
                  <a:prstClr val="black"/>
                </a:solidFill>
              </a:rPr>
              <a:t>Autres options de </a:t>
            </a:r>
            <a:r>
              <a:rPr lang="fr-CA" b="1" dirty="0">
                <a:solidFill>
                  <a:prstClr val="black"/>
                </a:solidFill>
              </a:rPr>
              <a:t>mise en forme</a:t>
            </a:r>
            <a:r>
              <a:rPr lang="fr-CA" dirty="0">
                <a:solidFill>
                  <a:prstClr val="black"/>
                </a:solidFill>
              </a:rPr>
              <a:t> :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Mise en forme </a:t>
            </a:r>
            <a:r>
              <a:rPr lang="fr-CA" dirty="0">
                <a:solidFill>
                  <a:prstClr val="black"/>
                </a:solidFill>
              </a:rPr>
              <a:t>du message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Police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Puces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Listes numérotées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Règle horizontale</a:t>
            </a:r>
          </a:p>
          <a:p>
            <a:pPr marL="1600200" lvl="2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Ajout d’un tableau</a:t>
            </a:r>
          </a:p>
          <a:p>
            <a:pPr marL="1143000" lvl="1" indent="-457200">
              <a:spcBef>
                <a:spcPts val="1000"/>
              </a:spcBef>
            </a:pPr>
            <a:r>
              <a:rPr lang="fr-CA" b="1" dirty="0">
                <a:solidFill>
                  <a:prstClr val="black"/>
                </a:solidFill>
              </a:rPr>
              <a:t>Marquer comme important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Publier dans un canal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176865" y="3878203"/>
            <a:ext cx="6015134" cy="2680161"/>
            <a:chOff x="5761702" y="3878203"/>
            <a:chExt cx="6430297" cy="28651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1702" y="3878203"/>
              <a:ext cx="6430297" cy="286514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833733" y="4529266"/>
              <a:ext cx="6279608" cy="1596231"/>
              <a:chOff x="5833733" y="4529266"/>
              <a:chExt cx="6279608" cy="159623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833733" y="4529266"/>
                <a:ext cx="2133107" cy="32108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119765" y="4927683"/>
                <a:ext cx="1993576" cy="119781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981188" y="4560507"/>
                <a:ext cx="268014" cy="26764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791572" y="4560507"/>
                <a:ext cx="525516" cy="25860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176865" y="2419280"/>
            <a:ext cx="6018339" cy="1239070"/>
            <a:chOff x="5834130" y="3689727"/>
            <a:chExt cx="6361471" cy="130971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4130" y="3689727"/>
              <a:ext cx="6361471" cy="130971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893122" y="4701764"/>
              <a:ext cx="318889" cy="2878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243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5226341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>
                <a:solidFill>
                  <a:prstClr val="black"/>
                </a:solidFill>
                <a:cs typeface="Calibri" panose="020F0502020204030204" pitchFamily="34" charset="0"/>
              </a:rPr>
              <a:t>Répondre à une conversation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457200" lvl="0" indent="-457200">
              <a:defRPr/>
            </a:pPr>
            <a:r>
              <a:rPr lang="fr-CA" dirty="0" smtClean="0">
                <a:solidFill>
                  <a:prstClr val="black"/>
                </a:solidFill>
              </a:rPr>
              <a:t>Une fois la réponse terminée, </a:t>
            </a:r>
            <a:r>
              <a:rPr lang="fr-CA" dirty="0">
                <a:solidFill>
                  <a:prstClr val="black"/>
                </a:solidFill>
              </a:rPr>
              <a:t>cliquez sur la </a:t>
            </a:r>
            <a:r>
              <a:rPr lang="fr-CA" b="1" dirty="0">
                <a:solidFill>
                  <a:prstClr val="black"/>
                </a:solidFill>
              </a:rPr>
              <a:t>flèche</a:t>
            </a:r>
            <a:r>
              <a:rPr lang="fr-CA" dirty="0">
                <a:solidFill>
                  <a:prstClr val="black"/>
                </a:solidFill>
              </a:rPr>
              <a:t> ou appuyez sur </a:t>
            </a:r>
            <a:r>
              <a:rPr lang="fr-CA" b="1" dirty="0">
                <a:solidFill>
                  <a:prstClr val="black"/>
                </a:solidFill>
              </a:rPr>
              <a:t>Entrée</a:t>
            </a:r>
            <a:r>
              <a:rPr lang="fr-CA" dirty="0">
                <a:solidFill>
                  <a:prstClr val="black"/>
                </a:solidFill>
              </a:rPr>
              <a:t> pour le publier. 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Publier dans un canal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192690" y="4634948"/>
            <a:ext cx="6361471" cy="1309715"/>
            <a:chOff x="5834130" y="3689727"/>
            <a:chExt cx="6361471" cy="13097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4130" y="3689727"/>
              <a:ext cx="6361471" cy="130971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1851489" y="4701764"/>
              <a:ext cx="318889" cy="2878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65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7269059" cy="413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@mention d’une personne, d’un canal ou d’une équipe</a:t>
            </a:r>
            <a:endParaRPr lang="fr-CA" sz="2600" dirty="0" smtClean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  <a:buNone/>
            </a:pPr>
            <a:r>
              <a:rPr lang="fr-CA" sz="2600" dirty="0" smtClean="0"/>
              <a:t>Une </a:t>
            </a:r>
            <a:r>
              <a:rPr lang="fr-CA" sz="2600" b="1" dirty="0" smtClean="0"/>
              <a:t>@mention</a:t>
            </a:r>
            <a:r>
              <a:rPr lang="fr-CA" sz="2600" dirty="0" smtClean="0"/>
              <a:t>, c’est un moyen d’attirer l’attention d’un membre dans un canal ou une conversation par clavardage.</a:t>
            </a:r>
          </a:p>
          <a:p>
            <a:pPr lvl="0">
              <a:buNone/>
            </a:pPr>
            <a:r>
              <a:rPr lang="fr-CA" sz="2600" dirty="0" smtClean="0"/>
              <a:t>Vous pouvez aussi vous en servir pour alerter un canal ou une équipe entière (vous ne pouvez pas toutefois faire cela dans un clavardage). </a:t>
            </a:r>
          </a:p>
          <a:p>
            <a:pPr lvl="0">
              <a:buNone/>
            </a:pPr>
            <a:r>
              <a:rPr lang="fr-CA" sz="2600" b="1" dirty="0" smtClean="0"/>
              <a:t>Les avis de type @mention</a:t>
            </a:r>
            <a:r>
              <a:rPr lang="fr-CA" sz="2600" dirty="0" smtClean="0"/>
              <a:t> s’affichent dans les </a:t>
            </a:r>
            <a:r>
              <a:rPr lang="fr-CA" sz="2600" b="1" dirty="0" smtClean="0"/>
              <a:t>Activités</a:t>
            </a:r>
            <a:r>
              <a:rPr lang="fr-CA" sz="2600" dirty="0" smtClean="0"/>
              <a:t> du membre ainsi mentionné.</a:t>
            </a:r>
            <a:endParaRPr lang="fr-CA" sz="2600" dirty="0" smtClean="0">
              <a:solidFill>
                <a:prstClr val="black"/>
              </a:solidFill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14905" y="1332860"/>
            <a:ext cx="6407006" cy="788002"/>
            <a:chOff x="214905" y="1332860"/>
            <a:chExt cx="6407006" cy="788002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@mentions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4BFE00-BC3F-40DA-8507-017CED65C07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2" t="14270" r="24171" b="20297"/>
            <a:stretch/>
          </p:blipFill>
          <p:spPr>
            <a:xfrm>
              <a:off x="214905" y="1408135"/>
              <a:ext cx="492125" cy="58547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8219769" y="1303338"/>
            <a:ext cx="3972232" cy="5548186"/>
            <a:chOff x="8219769" y="1303338"/>
            <a:chExt cx="3972232" cy="55481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-206"/>
            <a:stretch/>
          </p:blipFill>
          <p:spPr>
            <a:xfrm>
              <a:off x="8219769" y="1303338"/>
              <a:ext cx="3972232" cy="554818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240110" y="1878807"/>
              <a:ext cx="766237" cy="6382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573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52117" cy="43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Aft>
                <a:spcPts val="0"/>
              </a:spcAft>
              <a:buNone/>
              <a:defRPr/>
            </a:pPr>
            <a:r>
              <a:rPr lang="fr-CA" sz="2400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@mention d’une personne, d’un canal ou d’une équipe</a:t>
            </a:r>
            <a:endParaRPr lang="fr-CA" sz="24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fr-CA" sz="2000" dirty="0" smtClean="0"/>
              <a:t>Pour </a:t>
            </a:r>
            <a:r>
              <a:rPr lang="fr-CA" sz="2000" b="1" dirty="0" smtClean="0"/>
              <a:t>@mentionner </a:t>
            </a:r>
            <a:r>
              <a:rPr lang="fr-CA" sz="2000" dirty="0" smtClean="0"/>
              <a:t>un membre, un canal ou une équipe :</a:t>
            </a:r>
          </a:p>
          <a:p>
            <a:pPr marL="457200" indent="-457200"/>
            <a:r>
              <a:rPr lang="fr-CA" sz="2000" dirty="0" smtClean="0">
                <a:solidFill>
                  <a:prstClr val="black"/>
                </a:solidFill>
              </a:rPr>
              <a:t>Dans le champ des messages (clavardage ou fil de conversation), entrez le symbole </a:t>
            </a:r>
            <a:r>
              <a:rPr lang="fr-CA" sz="2000" b="1" dirty="0" smtClean="0">
                <a:solidFill>
                  <a:prstClr val="black"/>
                </a:solidFill>
              </a:rPr>
              <a:t>@</a:t>
            </a:r>
            <a:r>
              <a:rPr lang="fr-CA" sz="2000" dirty="0" smtClean="0">
                <a:solidFill>
                  <a:prstClr val="black"/>
                </a:solidFill>
              </a:rPr>
              <a:t> immédiatement suivi du </a:t>
            </a:r>
            <a:r>
              <a:rPr lang="fr-CA" sz="2000" b="1" dirty="0" smtClean="0">
                <a:solidFill>
                  <a:prstClr val="black"/>
                </a:solidFill>
              </a:rPr>
              <a:t>nom </a:t>
            </a:r>
            <a:r>
              <a:rPr lang="fr-CA" sz="2000" dirty="0" smtClean="0">
                <a:solidFill>
                  <a:prstClr val="black"/>
                </a:solidFill>
              </a:rPr>
              <a:t>du membre, du canal ou de l’équipe que vous voulez mentionner</a:t>
            </a:r>
          </a:p>
          <a:p>
            <a:pPr marL="457200" indent="-457200"/>
            <a:r>
              <a:rPr lang="fr-CA" sz="2000" dirty="0" smtClean="0">
                <a:solidFill>
                  <a:prstClr val="black"/>
                </a:solidFill>
              </a:rPr>
              <a:t>Choisissez le ou les destinataires de la @mention</a:t>
            </a:r>
          </a:p>
          <a:p>
            <a:pPr marL="457200" indent="-457200"/>
            <a:r>
              <a:rPr lang="fr-CA" sz="2000" dirty="0">
                <a:solidFill>
                  <a:prstClr val="black"/>
                </a:solidFill>
              </a:rPr>
              <a:t>Une fois </a:t>
            </a:r>
            <a:r>
              <a:rPr lang="fr-CA" sz="2000" dirty="0" smtClean="0">
                <a:solidFill>
                  <a:prstClr val="black"/>
                </a:solidFill>
              </a:rPr>
              <a:t>le message terminé, </a:t>
            </a:r>
            <a:r>
              <a:rPr lang="fr-CA" sz="2000" dirty="0">
                <a:solidFill>
                  <a:prstClr val="black"/>
                </a:solidFill>
              </a:rPr>
              <a:t>cliquez sur la </a:t>
            </a:r>
            <a:r>
              <a:rPr lang="fr-CA" sz="2000" b="1" dirty="0">
                <a:solidFill>
                  <a:prstClr val="black"/>
                </a:solidFill>
              </a:rPr>
              <a:t>flèche</a:t>
            </a:r>
            <a:r>
              <a:rPr lang="fr-CA" sz="2000" dirty="0">
                <a:solidFill>
                  <a:prstClr val="black"/>
                </a:solidFill>
              </a:rPr>
              <a:t> ou appuyez sur </a:t>
            </a:r>
            <a:r>
              <a:rPr lang="fr-CA" sz="2000" b="1" dirty="0">
                <a:solidFill>
                  <a:prstClr val="black"/>
                </a:solidFill>
              </a:rPr>
              <a:t>Entrée</a:t>
            </a:r>
            <a:r>
              <a:rPr lang="fr-CA" sz="2000" dirty="0">
                <a:solidFill>
                  <a:prstClr val="black"/>
                </a:solidFill>
              </a:rPr>
              <a:t> pour le </a:t>
            </a:r>
            <a:r>
              <a:rPr lang="fr-CA" sz="2000" dirty="0" smtClean="0">
                <a:solidFill>
                  <a:prstClr val="black"/>
                </a:solidFill>
              </a:rPr>
              <a:t>publier</a:t>
            </a:r>
            <a:endParaRPr lang="fr-CA" sz="2000" b="1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fr-CA" sz="1800" b="1" dirty="0" smtClean="0">
                <a:solidFill>
                  <a:prstClr val="black"/>
                </a:solidFill>
              </a:rPr>
              <a:t>NOTE</a:t>
            </a:r>
            <a:r>
              <a:rPr lang="fr-CA" sz="1800" dirty="0" smtClean="0">
                <a:solidFill>
                  <a:prstClr val="black"/>
                </a:solidFill>
              </a:rPr>
              <a:t> : vous pouvez @mentionner une personne, un canal ou une équipe dans un fil de conversation, mais dans un clavardage, vous ne pouvez @mentionner que les membres qui </a:t>
            </a:r>
            <a:r>
              <a:rPr lang="fr-CA" sz="1800" dirty="0" err="1" smtClean="0">
                <a:solidFill>
                  <a:prstClr val="black"/>
                </a:solidFill>
              </a:rPr>
              <a:t>clavardent</a:t>
            </a:r>
            <a:r>
              <a:rPr lang="fr-CA" sz="1800" dirty="0" smtClean="0">
                <a:solidFill>
                  <a:prstClr val="black"/>
                </a:solidFill>
              </a:rPr>
              <a:t> avec vous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14905" y="1332860"/>
            <a:ext cx="6407006" cy="788002"/>
            <a:chOff x="214905" y="1332860"/>
            <a:chExt cx="6407006" cy="788002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@mentions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4BFE00-BC3F-40DA-8507-017CED65C07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2" t="14270" r="24171" b="20297"/>
            <a:stretch/>
          </p:blipFill>
          <p:spPr>
            <a:xfrm>
              <a:off x="214905" y="1408135"/>
              <a:ext cx="492125" cy="58547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932646" y="4231144"/>
            <a:ext cx="5154684" cy="1740427"/>
            <a:chOff x="6449961" y="3343051"/>
            <a:chExt cx="5740005" cy="19380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9961" y="3343051"/>
              <a:ext cx="5740005" cy="193805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589703" y="4810346"/>
              <a:ext cx="587846" cy="2106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1910" y="3635717"/>
              <a:ext cx="3692127" cy="111157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97032" y="5078465"/>
              <a:ext cx="263438" cy="202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12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7168966" cy="33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Modifier un message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fr-CA" dirty="0" smtClean="0">
                <a:solidFill>
                  <a:prstClr val="black"/>
                </a:solidFill>
              </a:rPr>
              <a:t>Pour modifier un de vos messages :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smtClean="0">
                <a:solidFill>
                  <a:prstClr val="black"/>
                </a:solidFill>
              </a:rPr>
              <a:t>Placez le pointeur sur le coin supérieur droit du message à modifier</a:t>
            </a:r>
          </a:p>
          <a:p>
            <a:pPr marL="457200" indent="-457200"/>
            <a:r>
              <a:rPr lang="fr-CA" dirty="0" smtClean="0">
                <a:solidFill>
                  <a:prstClr val="black"/>
                </a:solidFill>
              </a:rPr>
              <a:t>Cliquez sur les trois points (</a:t>
            </a:r>
            <a:r>
              <a:rPr lang="fr-CA" altLang="en-US" b="1" dirty="0" smtClean="0"/>
              <a:t>options supplémentaires</a:t>
            </a:r>
            <a:r>
              <a:rPr lang="fr-CA" altLang="en-US" dirty="0" smtClean="0"/>
              <a:t>)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CA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699050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Messages - autres options </a:t>
              </a:r>
              <a:endParaRPr kumimoji="0" lang="fr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998916" y="4863709"/>
            <a:ext cx="7352668" cy="1436768"/>
            <a:chOff x="653270" y="4396135"/>
            <a:chExt cx="10735636" cy="20978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28866" t="7244" r="1" b="68044"/>
            <a:stretch/>
          </p:blipFill>
          <p:spPr>
            <a:xfrm>
              <a:off x="653270" y="4396135"/>
              <a:ext cx="10735636" cy="209782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100532" y="4879812"/>
              <a:ext cx="330008" cy="3088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584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4811447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Modifier un message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 smtClean="0">
                <a:solidFill>
                  <a:prstClr val="black"/>
                </a:solidFill>
              </a:rPr>
              <a:t>Choisissez </a:t>
            </a:r>
            <a:r>
              <a:rPr lang="fr-CA" b="1" dirty="0" smtClean="0">
                <a:solidFill>
                  <a:prstClr val="black"/>
                </a:solidFill>
              </a:rPr>
              <a:t>Modifier</a:t>
            </a:r>
            <a:endParaRPr lang="fr-CA" dirty="0" smtClean="0">
              <a:solidFill>
                <a:prstClr val="black"/>
              </a:solidFill>
            </a:endParaRPr>
          </a:p>
          <a:p>
            <a:pPr marL="457200" indent="-457200">
              <a:spcAft>
                <a:spcPts val="1200"/>
              </a:spcAft>
            </a:pPr>
            <a:r>
              <a:rPr lang="fr-CA" dirty="0" smtClean="0">
                <a:solidFill>
                  <a:prstClr val="black"/>
                </a:solidFill>
              </a:rPr>
              <a:t>Modifiez votre message à loisir</a:t>
            </a:r>
          </a:p>
          <a:p>
            <a:pPr marL="457200" indent="-457200">
              <a:spcAft>
                <a:spcPts val="1200"/>
              </a:spcAft>
            </a:pPr>
            <a:r>
              <a:rPr lang="fr-CA" altLang="en-US" dirty="0" smtClean="0">
                <a:solidFill>
                  <a:prstClr val="black"/>
                </a:solidFill>
              </a:rPr>
              <a:t>Cliquez sur le </a:t>
            </a:r>
            <a:r>
              <a:rPr lang="fr-CA" altLang="en-US" b="1" dirty="0" smtClean="0">
                <a:solidFill>
                  <a:prstClr val="black"/>
                </a:solidFill>
              </a:rPr>
              <a:t>crochet </a:t>
            </a:r>
            <a:r>
              <a:rPr lang="fr-CA" altLang="en-US" dirty="0" smtClean="0">
                <a:solidFill>
                  <a:prstClr val="black"/>
                </a:solidFill>
              </a:rPr>
              <a:t>pour mettre à jour votre message</a:t>
            </a:r>
            <a:endParaRPr lang="fr-CA" altLang="en-US" dirty="0" smtClean="0"/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CA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fr-CA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605744" cy="788002"/>
            <a:chOff x="224264" y="1332860"/>
            <a:chExt cx="6605744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6121874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Messages - autres options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582653" y="2423613"/>
            <a:ext cx="6599822" cy="2724649"/>
            <a:chOff x="5582653" y="2423613"/>
            <a:chExt cx="6599822" cy="27246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2653" y="2423613"/>
              <a:ext cx="6599822" cy="2724649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0349131" y="2462924"/>
              <a:ext cx="1253726" cy="813676"/>
              <a:chOff x="10302969" y="2270070"/>
              <a:chExt cx="1253726" cy="81367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298113" y="2270070"/>
                <a:ext cx="258582" cy="23265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302969" y="2846161"/>
                <a:ext cx="766544" cy="2375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474684" y="5345277"/>
            <a:ext cx="8717316" cy="1477631"/>
            <a:chOff x="3474684" y="5345277"/>
            <a:chExt cx="8717316" cy="14776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4684" y="5345277"/>
              <a:ext cx="8717316" cy="147763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1856492" y="6156368"/>
              <a:ext cx="272076" cy="2638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469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4924284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Aimer un message ou y réagir</a:t>
            </a:r>
          </a:p>
          <a:p>
            <a:pPr marL="457200" lvl="0" indent="-457200">
              <a:defRPr/>
            </a:pPr>
            <a:r>
              <a:rPr lang="fr-CA" dirty="0" smtClean="0">
                <a:solidFill>
                  <a:prstClr val="black"/>
                </a:solidFill>
              </a:rPr>
              <a:t>Placez le pointeur sur le coin supérieur droit du message</a:t>
            </a:r>
          </a:p>
          <a:p>
            <a:pPr marL="457200" lvl="0" indent="-457200">
              <a:defRPr/>
            </a:pPr>
            <a:r>
              <a:rPr lang="fr-CA" dirty="0" smtClean="0">
                <a:solidFill>
                  <a:prstClr val="black"/>
                </a:solidFill>
              </a:rPr>
              <a:t>Cliquez sur la </a:t>
            </a:r>
            <a:r>
              <a:rPr lang="fr-CA" altLang="en-US" b="1" dirty="0" smtClean="0"/>
              <a:t>réaction</a:t>
            </a:r>
            <a:r>
              <a:rPr lang="fr-CA" altLang="en-US" dirty="0" smtClean="0"/>
              <a:t> voulue</a:t>
            </a:r>
          </a:p>
          <a:p>
            <a:pPr marL="1143000" lvl="1" indent="-457200"/>
            <a:r>
              <a:rPr lang="fr-CA" sz="2000" dirty="0" smtClean="0">
                <a:solidFill>
                  <a:prstClr val="black"/>
                </a:solidFill>
              </a:rPr>
              <a:t>J’aime</a:t>
            </a:r>
          </a:p>
          <a:p>
            <a:pPr marL="1143000" lvl="1" indent="-457200"/>
            <a:r>
              <a:rPr lang="fr-CA" sz="2000" dirty="0" smtClean="0">
                <a:solidFill>
                  <a:prstClr val="black"/>
                </a:solidFill>
              </a:rPr>
              <a:t>Cœur </a:t>
            </a:r>
          </a:p>
          <a:p>
            <a:pPr marL="1143000" lvl="1" indent="-457200"/>
            <a:r>
              <a:rPr lang="fr-CA" sz="2000" dirty="0" smtClean="0">
                <a:solidFill>
                  <a:prstClr val="black"/>
                </a:solidFill>
              </a:rPr>
              <a:t>Rire</a:t>
            </a:r>
          </a:p>
          <a:p>
            <a:pPr marL="1143000" lvl="1" indent="-457200"/>
            <a:r>
              <a:rPr lang="fr-CA" sz="2000" dirty="0" smtClean="0">
                <a:solidFill>
                  <a:prstClr val="black"/>
                </a:solidFill>
              </a:rPr>
              <a:t>Surprise</a:t>
            </a:r>
          </a:p>
          <a:p>
            <a:pPr marL="1143000" lvl="1" indent="-457200"/>
            <a:r>
              <a:rPr lang="fr-CA" sz="2000" dirty="0" smtClean="0">
                <a:solidFill>
                  <a:prstClr val="black"/>
                </a:solidFill>
              </a:rPr>
              <a:t>Tristesse</a:t>
            </a:r>
          </a:p>
          <a:p>
            <a:pPr marL="1143000" lvl="1" indent="-457200"/>
            <a:r>
              <a:rPr lang="fr-CA" sz="2000" dirty="0" smtClean="0">
                <a:solidFill>
                  <a:prstClr val="black"/>
                </a:solidFill>
              </a:rPr>
              <a:t>Frustratio</a:t>
            </a:r>
            <a:r>
              <a:rPr lang="fr-CA" sz="2000" dirty="0">
                <a:solidFill>
                  <a:prstClr val="black"/>
                </a:solidFill>
              </a:rPr>
              <a:t>n</a:t>
            </a:r>
            <a:endParaRPr lang="fr-CA" sz="2000" dirty="0" smtClean="0">
              <a:solidFill>
                <a:prstClr val="black"/>
              </a:solidFill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7016291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Messages - autres options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186063" y="4581524"/>
            <a:ext cx="9005937" cy="1598635"/>
            <a:chOff x="653270" y="4396135"/>
            <a:chExt cx="10735636" cy="20978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28866" t="7244" r="1" b="68044"/>
            <a:stretch/>
          </p:blipFill>
          <p:spPr>
            <a:xfrm>
              <a:off x="653270" y="4396135"/>
              <a:ext cx="10735636" cy="209782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15702" y="4867313"/>
              <a:ext cx="1833386" cy="3537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77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619811" y="2687722"/>
            <a:ext cx="7467505" cy="33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sz="2400" dirty="0">
                <a:solidFill>
                  <a:prstClr val="black"/>
                </a:solidFill>
              </a:rPr>
              <a:t>Une </a:t>
            </a:r>
            <a:r>
              <a:rPr lang="fr-CA" sz="2400" b="1" dirty="0">
                <a:solidFill>
                  <a:prstClr val="black"/>
                </a:solidFill>
              </a:rPr>
              <a:t>équipe</a:t>
            </a:r>
            <a:r>
              <a:rPr lang="fr-CA" sz="2400" dirty="0">
                <a:solidFill>
                  <a:prstClr val="black"/>
                </a:solidFill>
              </a:rPr>
              <a:t>, comme </a:t>
            </a:r>
            <a:r>
              <a:rPr lang="fr-CA" sz="2400" i="1" dirty="0">
                <a:solidFill>
                  <a:prstClr val="black"/>
                </a:solidFill>
              </a:rPr>
              <a:t>Training </a:t>
            </a:r>
            <a:r>
              <a:rPr lang="fr-CA" sz="2400" i="1" dirty="0" err="1">
                <a:solidFill>
                  <a:prstClr val="black"/>
                </a:solidFill>
              </a:rPr>
              <a:t>Demo</a:t>
            </a:r>
            <a:r>
              <a:rPr lang="fr-CA" sz="2400" dirty="0">
                <a:solidFill>
                  <a:prstClr val="black"/>
                </a:solidFill>
              </a:rPr>
              <a:t>, est un groupe de gens réunis pour le travail ou des projets précis. Les équipes sont composées de canaux; toutes les équipes disposent par défaut d’un canal Général.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>
              <a:buNone/>
              <a:defRPr/>
            </a:pPr>
            <a:r>
              <a:rPr lang="fr-CA" sz="2400" dirty="0">
                <a:solidFill>
                  <a:prstClr val="black"/>
                </a:solidFill>
              </a:rPr>
              <a:t>Chaque </a:t>
            </a:r>
            <a:r>
              <a:rPr lang="fr-CA" sz="2400" b="1" dirty="0">
                <a:solidFill>
                  <a:prstClr val="black"/>
                </a:solidFill>
              </a:rPr>
              <a:t>canal </a:t>
            </a:r>
            <a:r>
              <a:rPr lang="fr-CA" sz="2400" dirty="0">
                <a:solidFill>
                  <a:prstClr val="black"/>
                </a:solidFill>
              </a:rPr>
              <a:t>(comme </a:t>
            </a:r>
            <a:r>
              <a:rPr lang="fr-CA" sz="2400" i="1" dirty="0">
                <a:solidFill>
                  <a:prstClr val="black"/>
                </a:solidFill>
              </a:rPr>
              <a:t>Général</a:t>
            </a:r>
            <a:r>
              <a:rPr lang="fr-CA" sz="2400" dirty="0">
                <a:solidFill>
                  <a:prstClr val="black"/>
                </a:solidFill>
              </a:rPr>
              <a:t> ou </a:t>
            </a:r>
            <a:r>
              <a:rPr lang="fr-CA" sz="2400" i="1" dirty="0">
                <a:solidFill>
                  <a:prstClr val="black"/>
                </a:solidFill>
              </a:rPr>
              <a:t>Questions</a:t>
            </a:r>
            <a:r>
              <a:rPr lang="fr-CA" sz="2400" dirty="0">
                <a:solidFill>
                  <a:prstClr val="black"/>
                </a:solidFill>
              </a:rPr>
              <a:t>) porte sur une division, un projet ou un sujet. Les conversations, l’échange de fichiers et l’ajout d’applications se passent dans les canaux.</a:t>
            </a:r>
            <a:endParaRPr lang="fr-CA" altLang="en-US" sz="24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Équipes et canaux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187345" y="1283332"/>
            <a:ext cx="3391630" cy="5574668"/>
            <a:chOff x="8187345" y="1283332"/>
            <a:chExt cx="3391630" cy="55746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619" y="1283332"/>
              <a:ext cx="3381356" cy="5574668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8187345" y="2856216"/>
              <a:ext cx="2692989" cy="3441841"/>
              <a:chOff x="8197619" y="2845942"/>
              <a:chExt cx="2692989" cy="344184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197619" y="2845942"/>
                <a:ext cx="699890" cy="56311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030984" y="5418181"/>
                <a:ext cx="1407560" cy="30901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407701" y="5774268"/>
                <a:ext cx="590039" cy="25085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407702" y="6072198"/>
                <a:ext cx="1482906" cy="2155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1735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4924284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Enregistrer un</a:t>
            </a:r>
            <a:r>
              <a:rPr kumimoji="0" lang="fr-CA" sz="28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message</a:t>
            </a:r>
            <a:endParaRPr kumimoji="0" lang="fr-CA" sz="2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defRPr/>
            </a:pPr>
            <a:r>
              <a:rPr lang="fr-CA" dirty="0">
                <a:solidFill>
                  <a:prstClr val="black"/>
                </a:solidFill>
              </a:rPr>
              <a:t>Placez le pointeur sur le coin supérieur droit du </a:t>
            </a:r>
            <a:r>
              <a:rPr lang="fr-CA" dirty="0" smtClean="0">
                <a:solidFill>
                  <a:prstClr val="black"/>
                </a:solidFill>
              </a:rPr>
              <a:t>message</a:t>
            </a:r>
          </a:p>
          <a:p>
            <a:pPr marL="457200" indent="-457200"/>
            <a:r>
              <a:rPr lang="fr-CA" dirty="0">
                <a:solidFill>
                  <a:prstClr val="black"/>
                </a:solidFill>
              </a:rPr>
              <a:t>Cliquez sur les trois points (</a:t>
            </a:r>
            <a:r>
              <a:rPr lang="fr-CA" altLang="en-US" b="1" dirty="0"/>
              <a:t>options supplémentaires</a:t>
            </a:r>
            <a:r>
              <a:rPr lang="fr-CA" altLang="en-US" dirty="0"/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fr-CA" altLang="en-US" dirty="0" smtClean="0"/>
              <a:t>Choisissez </a:t>
            </a:r>
            <a:r>
              <a:rPr lang="fr-CA" altLang="en-US" b="1" dirty="0" smtClean="0"/>
              <a:t>Enregistrer ce message</a:t>
            </a:r>
            <a:endParaRPr lang="fr-CA" altLang="en-US" dirty="0" smtClean="0"/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839009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Messages - autres options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94318" y="2739404"/>
            <a:ext cx="6599822" cy="2724649"/>
            <a:chOff x="5582653" y="2423613"/>
            <a:chExt cx="6599822" cy="272464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2653" y="2423613"/>
              <a:ext cx="6599822" cy="2724649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0349130" y="2497677"/>
              <a:ext cx="1442819" cy="530621"/>
              <a:chOff x="10302968" y="2304823"/>
              <a:chExt cx="1442819" cy="53062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298113" y="2304823"/>
                <a:ext cx="238125" cy="19789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302968" y="2588986"/>
                <a:ext cx="1442819" cy="24645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0808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48669" y="1303338"/>
            <a:ext cx="3131527" cy="2878137"/>
            <a:chOff x="6400460" y="1303338"/>
            <a:chExt cx="3131527" cy="28781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-1" r="1824" b="48973"/>
            <a:stretch/>
          </p:blipFill>
          <p:spPr>
            <a:xfrm>
              <a:off x="6400460" y="1303338"/>
              <a:ext cx="3131527" cy="2878137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6559074" y="1332860"/>
              <a:ext cx="1511034" cy="2410465"/>
              <a:chOff x="9249112" y="1332860"/>
              <a:chExt cx="1511034" cy="241046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249112" y="3426175"/>
                <a:ext cx="1060925" cy="3171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174395" y="1332860"/>
                <a:ext cx="585751" cy="46404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4924284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Enregistrer un message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Vous pouvez consulter les messages à partir de votre </a:t>
            </a:r>
            <a:r>
              <a:rPr lang="fr-CA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Profil</a:t>
            </a:r>
            <a:r>
              <a:rPr lang="fr-CA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2400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Pour lire les messages enregistrés en contexte (dans la conversation ou le clavardage), cliquez sur le message voulu.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sz="2400" i="0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sz="2400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Pour éliminer un message de la liste, cliquez sur le </a:t>
            </a:r>
            <a:r>
              <a:rPr lang="fr-CA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ruban</a:t>
            </a:r>
            <a:r>
              <a:rPr lang="fr-CA" sz="2400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  <a:endParaRPr kumimoji="0" lang="fr-CA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677" y="3426175"/>
            <a:ext cx="3500634" cy="34318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624405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Messages - autres options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1681638" y="4100183"/>
            <a:ext cx="393400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24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6647307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Travailler sur un document avec un </a:t>
            </a:r>
            <a:r>
              <a:rPr kumimoji="0" lang="fr-C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collèguie</a:t>
            </a: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ou une équipe entière est un jeu d’enfant avec Microsoft Teams.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CA" dirty="0" smtClean="0">
                <a:solidFill>
                  <a:prstClr val="black"/>
                </a:solidFill>
                <a:latin typeface="Calibri" panose="020F0502020204030204"/>
              </a:rPr>
              <a:t>Vous pouvez échanger des fichiers dans :</a:t>
            </a:r>
          </a:p>
          <a:p>
            <a:pPr marL="457200" indent="-457200">
              <a:spcAft>
                <a:spcPts val="1200"/>
              </a:spcAft>
            </a:pPr>
            <a:r>
              <a:rPr lang="fr-CA" b="1" dirty="0" smtClean="0">
                <a:solidFill>
                  <a:prstClr val="black"/>
                </a:solidFill>
                <a:latin typeface="Calibri" panose="020F0502020204030204"/>
              </a:rPr>
              <a:t>un message </a:t>
            </a:r>
            <a:r>
              <a:rPr lang="fr-CA" dirty="0" smtClean="0">
                <a:solidFill>
                  <a:prstClr val="black"/>
                </a:solidFill>
                <a:latin typeface="Calibri" panose="020F0502020204030204"/>
              </a:rPr>
              <a:t>(stockés dans </a:t>
            </a:r>
            <a:r>
              <a:rPr lang="fr-CA" b="1" dirty="0" smtClean="0">
                <a:solidFill>
                  <a:prstClr val="black"/>
                </a:solidFill>
                <a:latin typeface="Calibri" panose="020F0502020204030204"/>
              </a:rPr>
              <a:t>SharePoint</a:t>
            </a:r>
            <a:r>
              <a:rPr lang="fr-CA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kumimoji="0" lang="fr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un onglet de fichier </a:t>
            </a:r>
            <a:r>
              <a:rPr kumimoji="0" lang="fr-CA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fr-CA" dirty="0">
                <a:solidFill>
                  <a:prstClr val="black"/>
                </a:solidFill>
                <a:latin typeface="Calibri" panose="020F0502020204030204"/>
              </a:rPr>
              <a:t>stockés dans </a:t>
            </a:r>
            <a:r>
              <a:rPr kumimoji="0" lang="fr-C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SharePoint</a:t>
            </a:r>
            <a:r>
              <a:rPr kumimoji="0" lang="fr-CA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fr-CA" b="1" dirty="0" smtClean="0">
                <a:solidFill>
                  <a:prstClr val="black"/>
                </a:solidFill>
                <a:latin typeface="Calibri" panose="020F0502020204030204"/>
              </a:rPr>
              <a:t>une conversation en clavardage </a:t>
            </a:r>
            <a:r>
              <a:rPr lang="fr-CA" dirty="0" smtClean="0">
                <a:solidFill>
                  <a:prstClr val="black"/>
                </a:solidFill>
                <a:latin typeface="Calibri" panose="020F0502020204030204"/>
              </a:rPr>
              <a:t>(stockés dans </a:t>
            </a:r>
            <a:r>
              <a:rPr lang="fr-CA" b="1" dirty="0" smtClean="0">
                <a:solidFill>
                  <a:prstClr val="black"/>
                </a:solidFill>
                <a:latin typeface="Calibri" panose="020F0502020204030204"/>
              </a:rPr>
              <a:t>OneDrive</a:t>
            </a:r>
            <a:r>
              <a:rPr lang="fr-CA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fr-CA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2" y="1332860"/>
            <a:ext cx="6996247" cy="788002"/>
            <a:chOff x="230793" y="1332860"/>
            <a:chExt cx="6391118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Collaborer sur un document</a:t>
              </a:r>
              <a:endParaRPr kumimoji="0" lang="fr-CA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27040" y="1303338"/>
            <a:ext cx="4981575" cy="4829175"/>
            <a:chOff x="7227040" y="1303338"/>
            <a:chExt cx="4981575" cy="48291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7040" y="1303338"/>
              <a:ext cx="4981575" cy="48291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234991" y="5197406"/>
              <a:ext cx="953140" cy="7771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84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6647307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Ouvrir un fichier partagé dans un message d’un canal</a:t>
            </a:r>
          </a:p>
          <a:p>
            <a:pPr marL="457200" indent="-457200">
              <a:spcAft>
                <a:spcPts val="0"/>
              </a:spcAft>
            </a:pPr>
            <a:r>
              <a:rPr lang="fr-CA" dirty="0" smtClean="0">
                <a:solidFill>
                  <a:prstClr val="black"/>
                </a:solidFill>
                <a:latin typeface="Calibri" panose="020F0502020204030204"/>
              </a:rPr>
              <a:t>Cliquez sur le fichier pour l’ouvrir directement dans Teams OU cliquez sur les trois points à droite du nom pour :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fr-CA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 modifier dans</a:t>
            </a:r>
            <a:r>
              <a:rPr kumimoji="0" lang="fr-CA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Teams</a:t>
            </a:r>
          </a:p>
          <a:p>
            <a:pPr marL="1143000" lvl="1" indent="-457200">
              <a:spcAft>
                <a:spcPts val="0"/>
              </a:spcAft>
            </a:pPr>
            <a:r>
              <a:rPr lang="fr-CA" b="1" baseline="0" dirty="0" smtClean="0">
                <a:solidFill>
                  <a:prstClr val="black"/>
                </a:solidFill>
                <a:latin typeface="Calibri" panose="020F0502020204030204"/>
              </a:rPr>
              <a:t>l’ouvrir dans une application</a:t>
            </a:r>
            <a:endParaRPr lang="fr-CA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143000" lvl="1" indent="-457200">
              <a:spcAft>
                <a:spcPts val="0"/>
              </a:spcAft>
            </a:pPr>
            <a:r>
              <a:rPr kumimoji="0" lang="fr-CA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l’ouvrir dans le navigateur</a:t>
            </a:r>
            <a:endParaRPr kumimoji="0" lang="fr-CA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lvl="1" indent="-457200">
              <a:spcAft>
                <a:spcPts val="0"/>
              </a:spcAft>
            </a:pPr>
            <a:r>
              <a:rPr lang="fr-CA" b="1" baseline="0" dirty="0" smtClean="0">
                <a:solidFill>
                  <a:prstClr val="black"/>
                </a:solidFill>
                <a:latin typeface="Calibri" panose="020F0502020204030204"/>
              </a:rPr>
              <a:t>le télécharger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fr-CA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obtenir un lien vers ce fichier</a:t>
            </a:r>
          </a:p>
          <a:p>
            <a:pPr marL="1143000" lvl="1" indent="-457200">
              <a:spcAft>
                <a:spcPts val="0"/>
              </a:spcAft>
            </a:pPr>
            <a:r>
              <a:rPr lang="fr-CA" b="1" baseline="0" dirty="0" smtClean="0">
                <a:solidFill>
                  <a:prstClr val="black"/>
                </a:solidFill>
                <a:latin typeface="Calibri" panose="020F0502020204030204"/>
              </a:rPr>
              <a:t>le</a:t>
            </a:r>
            <a:r>
              <a:rPr lang="fr-CA" b="1" dirty="0" smtClean="0">
                <a:solidFill>
                  <a:prstClr val="black"/>
                </a:solidFill>
                <a:latin typeface="Calibri" panose="020F0502020204030204"/>
              </a:rPr>
              <a:t> transformer en onglet</a:t>
            </a:r>
            <a:endParaRPr kumimoji="0" lang="fr-CA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3" y="1332860"/>
            <a:ext cx="6998682" cy="788002"/>
            <a:chOff x="230793" y="1332860"/>
            <a:chExt cx="6998682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6521341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Collaborer sur un document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90253" y="4616026"/>
            <a:ext cx="6201746" cy="2172232"/>
            <a:chOff x="4794491" y="4197197"/>
            <a:chExt cx="7397508" cy="25910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4491" y="4197197"/>
              <a:ext cx="7397507" cy="259106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9715501" y="4857750"/>
              <a:ext cx="2476498" cy="1911458"/>
              <a:chOff x="9715501" y="4857750"/>
              <a:chExt cx="2476498" cy="191145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1115674" y="4857750"/>
                <a:ext cx="257175" cy="1460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715501" y="5041900"/>
                <a:ext cx="2476498" cy="172730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7932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5070138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Ouvrir un fichier partagé dans un message d’un canal</a:t>
            </a:r>
          </a:p>
          <a:p>
            <a:pPr marL="457200" indent="-457200">
              <a:spcAft>
                <a:spcPts val="0"/>
              </a:spcAft>
            </a:pPr>
            <a:r>
              <a:rPr lang="fr-CA" sz="2400" dirty="0" smtClean="0">
                <a:solidFill>
                  <a:prstClr val="black"/>
                </a:solidFill>
                <a:latin typeface="Calibri" panose="020F0502020204030204"/>
              </a:rPr>
              <a:t>Cliquez sur le fichier pour l’ouvrir directement dans Teams, OU cliquez sur les trois points à droite du nom pour l’ouvrir dans :</a:t>
            </a:r>
          </a:p>
          <a:p>
            <a:pPr marL="1143000" lvl="1" indent="-457200">
              <a:spcAft>
                <a:spcPts val="0"/>
              </a:spcAft>
            </a:pPr>
            <a:r>
              <a:rPr lang="fr-CA" sz="2200" b="1" dirty="0" smtClean="0">
                <a:solidFill>
                  <a:prstClr val="black"/>
                </a:solidFill>
                <a:latin typeface="Calibri" panose="020F0502020204030204"/>
              </a:rPr>
              <a:t>SharePoint</a:t>
            </a:r>
          </a:p>
          <a:p>
            <a:pPr marL="1143000" lvl="1" indent="-457200">
              <a:spcAft>
                <a:spcPts val="0"/>
              </a:spcAft>
            </a:pPr>
            <a:r>
              <a:rPr lang="fr-CA" sz="2200" b="1" dirty="0" smtClean="0">
                <a:solidFill>
                  <a:prstClr val="black"/>
                </a:solidFill>
                <a:latin typeface="Calibri" panose="020F0502020204030204"/>
              </a:rPr>
              <a:t>votre navigateur Web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fr-CA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une application</a:t>
            </a:r>
            <a:endParaRPr kumimoji="0" lang="fr-CA" sz="22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lvl="1" indent="-457200">
              <a:spcAft>
                <a:spcPts val="0"/>
              </a:spcAft>
            </a:pPr>
            <a:r>
              <a:rPr lang="fr-CA" sz="2200" b="1" baseline="0" dirty="0" smtClean="0">
                <a:solidFill>
                  <a:prstClr val="black"/>
                </a:solidFill>
                <a:latin typeface="Calibri" panose="020F0502020204030204"/>
              </a:rPr>
              <a:t>Teams</a:t>
            </a:r>
            <a:endParaRPr kumimoji="0" lang="fr-CA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2" y="1332860"/>
            <a:ext cx="7028423" cy="788002"/>
            <a:chOff x="230793" y="1332860"/>
            <a:chExt cx="6391118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Collaborer sur un document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22242" y="2096530"/>
            <a:ext cx="6669758" cy="4165947"/>
            <a:chOff x="5522242" y="2096530"/>
            <a:chExt cx="6669758" cy="41659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5761" t="8002" r="2800" b="12671"/>
            <a:stretch/>
          </p:blipFill>
          <p:spPr>
            <a:xfrm>
              <a:off x="5522242" y="2096530"/>
              <a:ext cx="6669758" cy="416594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15708" y="2120861"/>
              <a:ext cx="498952" cy="4522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65184" y="5638009"/>
              <a:ext cx="219041" cy="205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14660" y="3309476"/>
              <a:ext cx="1520456" cy="251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14660" y="4957137"/>
              <a:ext cx="1520456" cy="2209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35116" y="3304214"/>
              <a:ext cx="1573619" cy="7574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498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6647307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Pour ouvrir un fichier partagé par clavardage</a:t>
            </a:r>
          </a:p>
          <a:p>
            <a:pPr marL="457200" indent="-457200">
              <a:spcAft>
                <a:spcPts val="0"/>
              </a:spcAft>
            </a:pPr>
            <a:r>
              <a:rPr lang="fr-CA" dirty="0">
                <a:solidFill>
                  <a:prstClr val="black"/>
                </a:solidFill>
                <a:latin typeface="Calibri" panose="020F0502020204030204"/>
              </a:rPr>
              <a:t>Cliquez sur le fichier pour l’ouvrir directement dans Teams, OU cliquez sur les trois points à droite du nom pour </a:t>
            </a:r>
            <a:r>
              <a:rPr lang="fr-CA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fr-CA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le modifier dans </a:t>
            </a:r>
            <a:r>
              <a:rPr kumimoji="0" lang="fr-CA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Teams</a:t>
            </a:r>
          </a:p>
          <a:p>
            <a:pPr marL="1143000" lvl="1" indent="-457200">
              <a:spcAft>
                <a:spcPts val="0"/>
              </a:spcAft>
            </a:pPr>
            <a:r>
              <a:rPr lang="fr-CA" b="1" baseline="0" dirty="0" smtClean="0">
                <a:solidFill>
                  <a:prstClr val="black"/>
                </a:solidFill>
                <a:latin typeface="Calibri" panose="020F0502020204030204"/>
              </a:rPr>
              <a:t>l’ouvrir dans une application</a:t>
            </a:r>
            <a:endParaRPr lang="fr-CA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1143000" lvl="1" indent="-457200">
              <a:spcAft>
                <a:spcPts val="0"/>
              </a:spcAft>
            </a:pPr>
            <a:r>
              <a:rPr kumimoji="0" lang="fr-CA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l’ouvrir dans un navigateur</a:t>
            </a:r>
            <a:endParaRPr kumimoji="0" lang="fr-CA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lvl="1" indent="-457200">
              <a:spcAft>
                <a:spcPts val="0"/>
              </a:spcAft>
            </a:pPr>
            <a:r>
              <a:rPr lang="fr-CA" b="1" baseline="0" dirty="0" smtClean="0">
                <a:solidFill>
                  <a:prstClr val="black"/>
                </a:solidFill>
                <a:latin typeface="Calibri" panose="020F0502020204030204"/>
              </a:rPr>
              <a:t>le télécharger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fr-CA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obtenir un lien vers ce fichier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3" y="1332860"/>
            <a:ext cx="6998682" cy="788002"/>
            <a:chOff x="230793" y="1332860"/>
            <a:chExt cx="6998682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6521341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Collaborer sur un document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09316" y="2948232"/>
            <a:ext cx="5482684" cy="2798871"/>
            <a:chOff x="6709316" y="2948232"/>
            <a:chExt cx="5482684" cy="2798871"/>
          </a:xfrm>
        </p:grpSpPr>
        <p:grpSp>
          <p:nvGrpSpPr>
            <p:cNvPr id="7" name="Group 6"/>
            <p:cNvGrpSpPr/>
            <p:nvPr/>
          </p:nvGrpSpPr>
          <p:grpSpPr>
            <a:xfrm>
              <a:off x="6709316" y="2948232"/>
              <a:ext cx="5482684" cy="2798871"/>
              <a:chOff x="5975498" y="1379976"/>
              <a:chExt cx="5482684" cy="27988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1779" y="1379976"/>
                <a:ext cx="5476403" cy="2798871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975498" y="2120862"/>
                <a:ext cx="1839432" cy="20577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548748" y="3178720"/>
              <a:ext cx="3551103" cy="2488434"/>
              <a:chOff x="8995315" y="3125557"/>
              <a:chExt cx="3551103" cy="248843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0489058" y="3125557"/>
                <a:ext cx="344042" cy="25264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995315" y="3495815"/>
                <a:ext cx="3551103" cy="211817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566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51709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fr-CA" sz="2400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Collaborer sur un fichier dans Teams</a:t>
            </a:r>
          </a:p>
          <a:p>
            <a:pPr>
              <a:spcAft>
                <a:spcPts val="1200"/>
              </a:spcAft>
              <a:buNone/>
            </a:pPr>
            <a:r>
              <a:rPr kumimoji="0" lang="fr-CA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Vous pouvez mener une </a:t>
            </a:r>
            <a:r>
              <a:rPr kumimoji="0" lang="fr-CA" sz="2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conversation en temps réel </a:t>
            </a:r>
            <a:r>
              <a:rPr kumimoji="0" lang="fr-CA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à propos du document pendant que vous le modifiez ou le consultez, sans devoir le fermer : pour cela, cliquez sur </a:t>
            </a:r>
            <a:r>
              <a:rPr kumimoji="0" lang="fr-CA" sz="2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Conversation</a:t>
            </a:r>
            <a:r>
              <a:rPr kumimoji="0" lang="fr-CA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</a:t>
            </a:r>
          </a:p>
          <a:p>
            <a:pPr>
              <a:spcAft>
                <a:spcPts val="0"/>
              </a:spcAft>
              <a:buNone/>
            </a:pPr>
            <a:r>
              <a:rPr lang="fr-CA" sz="2200" dirty="0" smtClean="0">
                <a:solidFill>
                  <a:prstClr val="black"/>
                </a:solidFill>
                <a:latin typeface="Calibri" panose="020F0502020204030204"/>
              </a:rPr>
              <a:t>Modifiez-le au besoin; toutes vos modifications sont </a:t>
            </a:r>
            <a:r>
              <a:rPr lang="fr-CA" sz="2200" b="1" dirty="0" smtClean="0">
                <a:solidFill>
                  <a:prstClr val="black"/>
                </a:solidFill>
                <a:latin typeface="Calibri" panose="020F0502020204030204"/>
              </a:rPr>
              <a:t>synchronisées et enregistrées automatiquement </a:t>
            </a:r>
            <a:r>
              <a:rPr lang="fr-CA" sz="2200" dirty="0" smtClean="0">
                <a:solidFill>
                  <a:prstClr val="black"/>
                </a:solidFill>
                <a:latin typeface="Calibri" panose="020F0502020204030204"/>
              </a:rPr>
              <a:t>dans SharePoint ou OneDrive, selon le mode de partage du document.</a:t>
            </a:r>
          </a:p>
          <a:p>
            <a:pPr>
              <a:spcAft>
                <a:spcPts val="0"/>
              </a:spcAft>
              <a:buNone/>
            </a:pPr>
            <a:endParaRPr kumimoji="0" lang="fr-CA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3" y="1332860"/>
            <a:ext cx="7662905" cy="788002"/>
            <a:chOff x="230793" y="1332860"/>
            <a:chExt cx="766290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7185564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Collaborer sur un document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96076" y="2663993"/>
            <a:ext cx="6395924" cy="3284096"/>
            <a:chOff x="5796076" y="2663993"/>
            <a:chExt cx="6395924" cy="32840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6076" y="2663993"/>
              <a:ext cx="6395924" cy="328409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873144" y="2663993"/>
              <a:ext cx="661224" cy="1816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478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92338" y="1963113"/>
            <a:ext cx="7807325" cy="1325562"/>
          </a:xfrm>
        </p:spPr>
        <p:txBody>
          <a:bodyPr/>
          <a:lstStyle/>
          <a:p>
            <a:pPr algn="ctr"/>
            <a:r>
              <a:rPr lang="fr-CA" altLang="en-US" b="1" dirty="0" smtClean="0"/>
              <a:t>Félicitations!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81250" y="2794000"/>
            <a:ext cx="7429500" cy="2398713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altLang="en-US" dirty="0" smtClean="0"/>
              <a:t>Vous comprenez maintenant comment </a:t>
            </a:r>
            <a:br>
              <a:rPr lang="fr-CA" altLang="en-US" dirty="0" smtClean="0"/>
            </a:br>
            <a:r>
              <a:rPr lang="fr-CA" altLang="en-US" dirty="0" smtClean="0"/>
              <a:t>travailler efficacement avec les équipes </a:t>
            </a:r>
            <a:br>
              <a:rPr lang="fr-CA" altLang="en-US" dirty="0" smtClean="0"/>
            </a:br>
            <a:r>
              <a:rPr lang="fr-CA" altLang="en-US" dirty="0" smtClean="0"/>
              <a:t>et les canaux de Teams.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altLang="en-US" dirty="0" smtClean="0"/>
              <a:t>C’est le temps de collaborer.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fr-CA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19488" y="4775200"/>
            <a:ext cx="5400675" cy="161448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CA" sz="3000" dirty="0" smtClean="0"/>
              <a:t>Rendez-vous au prochain module, sur </a:t>
            </a:r>
            <a:br>
              <a:rPr lang="fr-CA" sz="3000" dirty="0" smtClean="0"/>
            </a:br>
            <a:r>
              <a:rPr lang="fr-CA" sz="3000" b="1" dirty="0" smtClean="0"/>
              <a:t>la communication dans Teams.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CA" sz="2100" dirty="0" smtClean="0"/>
              <a:t>Des questions? Des commentaires? </a:t>
            </a:r>
            <a:r>
              <a:rPr lang="fr-CA" sz="2100" dirty="0"/>
              <a:t>E</a:t>
            </a:r>
            <a:r>
              <a:rPr lang="fr-CA" sz="2100" dirty="0" smtClean="0"/>
              <a:t>nvoyez-les à </a:t>
            </a:r>
            <a:br>
              <a:rPr lang="fr-CA" sz="2100" dirty="0" smtClean="0"/>
            </a:br>
            <a:r>
              <a:rPr lang="fr-CA" sz="2100" u="sng" dirty="0" smtClean="0">
                <a:hlinkClick r:id="rId2"/>
              </a:rPr>
              <a:t>DFO.IMTS.DWS-SEN.GIST.MPO@dfo-mpo.gc.ca</a:t>
            </a:r>
            <a:endParaRPr lang="fr-CA" sz="2100" dirty="0" smtClean="0"/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A" dirty="0"/>
          </a:p>
        </p:txBody>
      </p:sp>
      <p:pic>
        <p:nvPicPr>
          <p:cNvPr id="12293" name="Picture 12" descr="header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17800"/>
            <a:ext cx="7647430" cy="37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Aft>
                <a:spcPts val="1000"/>
              </a:spcAft>
              <a:buNone/>
              <a:defRPr/>
            </a:pPr>
            <a:r>
              <a:rPr lang="fr-CA" b="1" u="sng" dirty="0">
                <a:solidFill>
                  <a:prstClr val="black"/>
                </a:solidFill>
              </a:rPr>
              <a:t>Pour ajouter un canal</a:t>
            </a:r>
            <a:endParaRPr lang="fr-CA" dirty="0">
              <a:solidFill>
                <a:prstClr val="black"/>
              </a:solidFill>
            </a:endParaRPr>
          </a:p>
          <a:p>
            <a:pPr marL="457200" lvl="0" indent="-457200">
              <a:defRPr/>
            </a:pPr>
            <a:r>
              <a:rPr lang="fr-CA" altLang="en-US" dirty="0">
                <a:solidFill>
                  <a:prstClr val="black"/>
                </a:solidFill>
              </a:rPr>
              <a:t>Cliquez sur </a:t>
            </a:r>
            <a:r>
              <a:rPr lang="fr-CA" altLang="en-US" b="1" dirty="0">
                <a:solidFill>
                  <a:prstClr val="black"/>
                </a:solidFill>
              </a:rPr>
              <a:t>Équipes</a:t>
            </a:r>
          </a:p>
          <a:p>
            <a:pPr marL="457200" lvl="0" indent="-457200">
              <a:defRPr/>
            </a:pPr>
            <a:r>
              <a:rPr lang="fr-CA" altLang="en-US" dirty="0">
                <a:solidFill>
                  <a:prstClr val="black"/>
                </a:solidFill>
              </a:rPr>
              <a:t>Cliquez sur les trois points à droite du nom de l’équipe (les </a:t>
            </a:r>
            <a:r>
              <a:rPr lang="fr-CA" altLang="en-US" b="1" dirty="0">
                <a:solidFill>
                  <a:prstClr val="black"/>
                </a:solidFill>
              </a:rPr>
              <a:t>options supplémentaires</a:t>
            </a:r>
            <a:r>
              <a:rPr lang="fr-CA" altLang="en-US" dirty="0">
                <a:solidFill>
                  <a:prstClr val="black"/>
                </a:solidFill>
              </a:rPr>
              <a:t>)</a:t>
            </a:r>
          </a:p>
          <a:p>
            <a:pPr marL="457200" lvl="0" indent="-457200">
              <a:defRPr/>
            </a:pPr>
            <a:r>
              <a:rPr lang="fr-CA" altLang="en-US" dirty="0">
                <a:solidFill>
                  <a:prstClr val="black"/>
                </a:solidFill>
              </a:rPr>
              <a:t>Cliquez sur </a:t>
            </a:r>
            <a:r>
              <a:rPr lang="fr-CA" altLang="en-US" b="1" dirty="0">
                <a:solidFill>
                  <a:prstClr val="black"/>
                </a:solidFill>
              </a:rPr>
              <a:t>Ajouter un canal</a:t>
            </a:r>
            <a:endParaRPr lang="fr-CA" altLang="en-US" dirty="0">
              <a:solidFill>
                <a:prstClr val="black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363840" y="1279780"/>
            <a:ext cx="3381356" cy="5448917"/>
            <a:chOff x="8363840" y="1279780"/>
            <a:chExt cx="3381356" cy="54489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403"/>
            <a:stretch/>
          </p:blipFill>
          <p:spPr>
            <a:xfrm>
              <a:off x="8363840" y="1279780"/>
              <a:ext cx="3381356" cy="315510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5602"/>
            <a:stretch/>
          </p:blipFill>
          <p:spPr>
            <a:xfrm>
              <a:off x="8363840" y="3746086"/>
              <a:ext cx="3358973" cy="2982611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8377885" y="2857332"/>
              <a:ext cx="638357" cy="5586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0105626" y="3991518"/>
              <a:ext cx="1237043" cy="1145564"/>
              <a:chOff x="10105626" y="3991518"/>
              <a:chExt cx="1237043" cy="114556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0105626" y="3991518"/>
                <a:ext cx="255132" cy="1697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105626" y="4884682"/>
                <a:ext cx="1237043" cy="2524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09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0" indent="-457200">
              <a:defRPr/>
            </a:pPr>
            <a:r>
              <a:rPr lang="fr-CA" altLang="en-US" sz="2000" b="1" dirty="0" smtClean="0">
                <a:solidFill>
                  <a:prstClr val="black"/>
                </a:solidFill>
              </a:rPr>
              <a:t>Nommez</a:t>
            </a:r>
            <a:r>
              <a:rPr lang="fr-CA" altLang="en-US" sz="2000" dirty="0" smtClean="0">
                <a:solidFill>
                  <a:prstClr val="black"/>
                </a:solidFill>
              </a:rPr>
              <a:t> le canal</a:t>
            </a:r>
            <a:endParaRPr lang="fr-CA" altLang="en-US" sz="2000" b="1" dirty="0" smtClean="0">
              <a:solidFill>
                <a:prstClr val="black"/>
              </a:solidFill>
            </a:endParaRPr>
          </a:p>
          <a:p>
            <a:pPr marL="457200" lvl="0" indent="-457200">
              <a:defRPr/>
            </a:pPr>
            <a:r>
              <a:rPr lang="fr-CA" altLang="en-US" sz="2000" b="1" dirty="0" smtClean="0">
                <a:solidFill>
                  <a:prstClr val="black"/>
                </a:solidFill>
              </a:rPr>
              <a:t>Décrivez</a:t>
            </a:r>
            <a:r>
              <a:rPr lang="fr-CA" altLang="en-US" sz="2000" dirty="0" smtClean="0">
                <a:solidFill>
                  <a:prstClr val="black"/>
                </a:solidFill>
              </a:rPr>
              <a:t>-le</a:t>
            </a:r>
          </a:p>
          <a:p>
            <a:pPr marL="457200" lvl="0" indent="-457200">
              <a:defRPr/>
            </a:pPr>
            <a:r>
              <a:rPr lang="fr-CA" altLang="en-US" sz="2000" dirty="0" smtClean="0">
                <a:solidFill>
                  <a:prstClr val="black"/>
                </a:solidFill>
              </a:rPr>
              <a:t>Choisissez le degré de </a:t>
            </a:r>
            <a:r>
              <a:rPr lang="fr-CA" altLang="en-US" sz="2000" b="1" dirty="0" smtClean="0">
                <a:solidFill>
                  <a:prstClr val="black"/>
                </a:solidFill>
              </a:rPr>
              <a:t>confidentialité</a:t>
            </a:r>
          </a:p>
          <a:p>
            <a:pPr marL="11430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Standard</a:t>
            </a:r>
            <a:r>
              <a:rPr kumimoji="0" lang="fr-C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accessible à tous les membres de l’équipe</a:t>
            </a:r>
            <a:endParaRPr kumimoji="0" lang="fr-CA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1430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alt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Privé </a:t>
            </a:r>
            <a:r>
              <a:rPr kumimoji="0" lang="fr-CA" alt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– accessible uniquement par vos invités</a:t>
            </a:r>
          </a:p>
          <a:p>
            <a:pPr marL="457200" lvl="0" indent="-457200">
              <a:defRPr/>
            </a:pPr>
            <a:r>
              <a:rPr lang="fr-CA" altLang="en-US" sz="2000" dirty="0" smtClean="0">
                <a:solidFill>
                  <a:prstClr val="black"/>
                </a:solidFill>
              </a:rPr>
              <a:t>Choisissez si vous voulez que le canal s’affiche automatiquement dans la liste des canaux de tous les membres de l’équipe</a:t>
            </a:r>
          </a:p>
          <a:p>
            <a:pPr marL="1143000" lvl="1" indent="-457200">
              <a:defRPr/>
            </a:pPr>
            <a:r>
              <a:rPr lang="fr-CA" altLang="en-US" sz="1800" dirty="0" smtClean="0">
                <a:solidFill>
                  <a:prstClr val="black"/>
                </a:solidFill>
              </a:rPr>
              <a:t>NOTE : Si vous ne cochez pas cette case, le canal reste caché; les utilisateurs doivent alors le « démasquer » délibérément pour y avoir accès</a:t>
            </a:r>
          </a:p>
          <a:p>
            <a:pPr marL="457200" lvl="0" indent="-457200">
              <a:defRPr/>
            </a:pPr>
            <a:r>
              <a:rPr lang="fr-CA" altLang="en-US" sz="2000" dirty="0" smtClean="0">
                <a:solidFill>
                  <a:prstClr val="black"/>
                </a:solidFill>
              </a:rPr>
              <a:t>Pour ajouter le canal, cliquez sur </a:t>
            </a:r>
            <a:r>
              <a:rPr lang="fr-CA" altLang="en-US" sz="2000" b="1" dirty="0" smtClean="0">
                <a:solidFill>
                  <a:prstClr val="black"/>
                </a:solidFill>
              </a:rPr>
              <a:t>Ajouter</a:t>
            </a:r>
            <a:endParaRPr lang="fr-CA" altLang="en-US" sz="2000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A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317423" y="2317781"/>
            <a:ext cx="5613388" cy="4101319"/>
            <a:chOff x="6317423" y="2317781"/>
            <a:chExt cx="5613388" cy="41013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7423" y="2317781"/>
              <a:ext cx="5613388" cy="410131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6457527" y="2949959"/>
              <a:ext cx="5357754" cy="3348099"/>
              <a:chOff x="6611637" y="2908863"/>
              <a:chExt cx="5357754" cy="334809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621911" y="2908863"/>
                <a:ext cx="5347480" cy="29667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621911" y="3650504"/>
                <a:ext cx="5347480" cy="74628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611637" y="5354004"/>
                <a:ext cx="4669386" cy="33787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026629" y="5918976"/>
                <a:ext cx="942762" cy="33798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6457526" y="4902573"/>
            <a:ext cx="4967337" cy="306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98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"/>
          <a:stretch/>
        </p:blipFill>
        <p:spPr>
          <a:xfrm>
            <a:off x="6416721" y="1315936"/>
            <a:ext cx="5788981" cy="5108611"/>
          </a:xfrm>
          <a:prstGeom prst="rect">
            <a:avLst/>
          </a:prstGeom>
        </p:spPr>
      </p:pic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6"/>
            <a:ext cx="5796774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Aft>
                <a:spcPts val="1200"/>
              </a:spcAft>
              <a:buNone/>
              <a:defRPr/>
            </a:pPr>
            <a:r>
              <a:rPr lang="fr-CA" altLang="en-US" sz="2400" b="1" u="sng" dirty="0">
                <a:solidFill>
                  <a:prstClr val="black"/>
                </a:solidFill>
              </a:rPr>
              <a:t>Ajouter un canal – 2</a:t>
            </a:r>
            <a:r>
              <a:rPr lang="fr-CA" altLang="en-US" sz="2400" b="1" u="sng" baseline="30000" dirty="0">
                <a:solidFill>
                  <a:prstClr val="black"/>
                </a:solidFill>
              </a:rPr>
              <a:t>e</a:t>
            </a:r>
            <a:r>
              <a:rPr lang="fr-CA" altLang="en-US" sz="2400" b="1" u="sng" dirty="0">
                <a:solidFill>
                  <a:prstClr val="black"/>
                </a:solidFill>
              </a:rPr>
              <a:t> méthode</a:t>
            </a:r>
          </a:p>
          <a:p>
            <a:pPr marL="457200" lvl="0" indent="-457200">
              <a:spcAft>
                <a:spcPts val="1200"/>
              </a:spcAft>
              <a:defRPr/>
            </a:pPr>
            <a:r>
              <a:rPr lang="fr-CA" altLang="en-US" sz="2400" dirty="0">
                <a:solidFill>
                  <a:prstClr val="black"/>
                </a:solidFill>
              </a:rPr>
              <a:t>Cliquez sur </a:t>
            </a:r>
            <a:r>
              <a:rPr lang="fr-CA" altLang="en-US" sz="2400" b="1" dirty="0" smtClean="0">
                <a:solidFill>
                  <a:prstClr val="black"/>
                </a:solidFill>
              </a:rPr>
              <a:t>Vos équipes </a:t>
            </a:r>
            <a:r>
              <a:rPr lang="fr-CA" altLang="en-US" sz="2400" dirty="0">
                <a:solidFill>
                  <a:prstClr val="black"/>
                </a:solidFill>
              </a:rPr>
              <a:t>pour ouvrir le panneau des équipes</a:t>
            </a:r>
          </a:p>
          <a:p>
            <a:pPr marL="457200" lvl="0" indent="-457200">
              <a:defRPr/>
            </a:pPr>
            <a:r>
              <a:rPr lang="fr-CA" altLang="en-US" sz="2400" dirty="0">
                <a:solidFill>
                  <a:prstClr val="black"/>
                </a:solidFill>
              </a:rPr>
              <a:t>Cliquez sur les trois points à droite du nom de l’équipe (les </a:t>
            </a:r>
            <a:r>
              <a:rPr lang="fr-CA" altLang="en-US" sz="2400" b="1" dirty="0">
                <a:solidFill>
                  <a:prstClr val="black"/>
                </a:solidFill>
              </a:rPr>
              <a:t>options supplémentaires</a:t>
            </a:r>
            <a:r>
              <a:rPr lang="fr-CA" altLang="en-US" sz="2400" dirty="0">
                <a:solidFill>
                  <a:prstClr val="black"/>
                </a:solidFill>
              </a:rPr>
              <a:t>)</a:t>
            </a:r>
          </a:p>
          <a:p>
            <a:pPr marL="457200" lvl="0" indent="-457200">
              <a:spcAft>
                <a:spcPts val="1200"/>
              </a:spcAft>
              <a:defRPr/>
            </a:pPr>
            <a:r>
              <a:rPr lang="fr-CA" altLang="en-US" sz="2400" dirty="0">
                <a:solidFill>
                  <a:prstClr val="black"/>
                </a:solidFill>
              </a:rPr>
              <a:t>Choisissez </a:t>
            </a:r>
            <a:r>
              <a:rPr lang="fr-CA" altLang="en-US" sz="2400" b="1" dirty="0">
                <a:solidFill>
                  <a:prstClr val="black"/>
                </a:solidFill>
              </a:rPr>
              <a:t>Gérer </a:t>
            </a:r>
            <a:r>
              <a:rPr lang="fr-CA" altLang="en-US" sz="2400" b="1" dirty="0" smtClean="0">
                <a:solidFill>
                  <a:prstClr val="black"/>
                </a:solidFill>
              </a:rPr>
              <a:t>l’équipe</a:t>
            </a:r>
            <a:endParaRPr lang="fr-CA" altLang="en-US" sz="2400" dirty="0">
              <a:solidFill>
                <a:prstClr val="black"/>
              </a:solidFill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9427638" y="1262242"/>
            <a:ext cx="2610252" cy="1988999"/>
            <a:chOff x="9450233" y="1303338"/>
            <a:chExt cx="2741767" cy="2035956"/>
          </a:xfrm>
        </p:grpSpPr>
        <p:sp>
          <p:nvSpPr>
            <p:cNvPr id="47" name="Rectangle 46"/>
            <p:cNvSpPr/>
            <p:nvPr/>
          </p:nvSpPr>
          <p:spPr>
            <a:xfrm>
              <a:off x="10091854" y="1303338"/>
              <a:ext cx="2100146" cy="9667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450234" y="1826864"/>
              <a:ext cx="485503" cy="236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50233" y="2946098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5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5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6"/>
          <p:cNvSpPr txBox="1">
            <a:spLocks/>
          </p:cNvSpPr>
          <p:nvPr/>
        </p:nvSpPr>
        <p:spPr bwMode="auto">
          <a:xfrm>
            <a:off x="582170" y="2303736"/>
            <a:ext cx="5167916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Aft>
                <a:spcPts val="1200"/>
              </a:spcAft>
              <a:buNone/>
              <a:defRPr/>
            </a:pPr>
            <a:r>
              <a:rPr lang="fr-CA" altLang="en-US" sz="2400" b="1" u="sng" dirty="0">
                <a:solidFill>
                  <a:prstClr val="black"/>
                </a:solidFill>
              </a:rPr>
              <a:t>Ajouter un canal – 2</a:t>
            </a:r>
            <a:r>
              <a:rPr lang="fr-CA" altLang="en-US" sz="2400" b="1" u="sng" baseline="30000" dirty="0">
                <a:solidFill>
                  <a:prstClr val="black"/>
                </a:solidFill>
              </a:rPr>
              <a:t>e</a:t>
            </a:r>
            <a:r>
              <a:rPr lang="fr-CA" altLang="en-US" sz="2400" b="1" u="sng" dirty="0">
                <a:solidFill>
                  <a:prstClr val="black"/>
                </a:solidFill>
              </a:rPr>
              <a:t> méthode</a:t>
            </a:r>
          </a:p>
          <a:p>
            <a:pPr lvl="0">
              <a:spcAft>
                <a:spcPts val="1200"/>
              </a:spcAft>
              <a:buNone/>
              <a:defRPr/>
            </a:pPr>
            <a:r>
              <a:rPr lang="fr-CA" altLang="en-US" sz="2400" dirty="0">
                <a:solidFill>
                  <a:prstClr val="black"/>
                </a:solidFill>
              </a:rPr>
              <a:t>Ouvrez l’onglet </a:t>
            </a:r>
            <a:r>
              <a:rPr lang="fr-CA" altLang="en-US" sz="2400" b="1" dirty="0">
                <a:solidFill>
                  <a:prstClr val="black"/>
                </a:solidFill>
              </a:rPr>
              <a:t>Canaux</a:t>
            </a:r>
            <a:endParaRPr lang="fr-CA" altLang="en-US" sz="2400" dirty="0">
              <a:solidFill>
                <a:prstClr val="black"/>
              </a:solidFill>
            </a:endParaRPr>
          </a:p>
          <a:p>
            <a:pPr marL="457200" lvl="0" indent="-457200">
              <a:spcAft>
                <a:spcPts val="1200"/>
              </a:spcAft>
              <a:defRPr/>
            </a:pPr>
            <a:r>
              <a:rPr lang="fr-CA" altLang="en-US" sz="2400" dirty="0">
                <a:solidFill>
                  <a:prstClr val="black"/>
                </a:solidFill>
              </a:rPr>
              <a:t>Cliquez sur </a:t>
            </a:r>
            <a:r>
              <a:rPr lang="fr-CA" altLang="en-US" sz="2400" b="1" dirty="0">
                <a:solidFill>
                  <a:prstClr val="black"/>
                </a:solidFill>
              </a:rPr>
              <a:t>Ajouter un canal</a:t>
            </a:r>
            <a:endParaRPr lang="fr-CA" altLang="en-US" sz="24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24471" y="2079100"/>
            <a:ext cx="6761829" cy="3725799"/>
            <a:chOff x="5424471" y="2079100"/>
            <a:chExt cx="6761829" cy="37257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471" y="2079100"/>
              <a:ext cx="6761829" cy="372579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397070" y="2914307"/>
              <a:ext cx="4665943" cy="578906"/>
              <a:chOff x="7397070" y="2914307"/>
              <a:chExt cx="4665943" cy="57890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397070" y="2914307"/>
                <a:ext cx="494997" cy="26529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695399" y="3233457"/>
                <a:ext cx="1367614" cy="25975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55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527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0" indent="-457200">
              <a:defRPr/>
            </a:pPr>
            <a:r>
              <a:rPr lang="fr-CA" altLang="en-US" sz="2000" b="1" dirty="0">
                <a:solidFill>
                  <a:prstClr val="black"/>
                </a:solidFill>
              </a:rPr>
              <a:t>Nommez</a:t>
            </a:r>
            <a:r>
              <a:rPr lang="fr-CA" altLang="en-US" sz="2000" dirty="0">
                <a:solidFill>
                  <a:prstClr val="black"/>
                </a:solidFill>
              </a:rPr>
              <a:t> le canal</a:t>
            </a:r>
            <a:endParaRPr lang="fr-CA" altLang="en-US" sz="2000" b="1" dirty="0">
              <a:solidFill>
                <a:prstClr val="black"/>
              </a:solidFill>
            </a:endParaRPr>
          </a:p>
          <a:p>
            <a:pPr marL="457200" lvl="0" indent="-457200">
              <a:defRPr/>
            </a:pPr>
            <a:r>
              <a:rPr lang="fr-CA" altLang="en-US" sz="2000" b="1" dirty="0">
                <a:solidFill>
                  <a:prstClr val="black"/>
                </a:solidFill>
              </a:rPr>
              <a:t>Décrivez</a:t>
            </a:r>
            <a:r>
              <a:rPr lang="fr-CA" altLang="en-US" sz="2000" dirty="0">
                <a:solidFill>
                  <a:prstClr val="black"/>
                </a:solidFill>
              </a:rPr>
              <a:t>-le</a:t>
            </a:r>
          </a:p>
          <a:p>
            <a:pPr marL="457200" lvl="0" indent="-457200">
              <a:defRPr/>
            </a:pPr>
            <a:r>
              <a:rPr lang="fr-CA" altLang="en-US" sz="2000" dirty="0">
                <a:solidFill>
                  <a:prstClr val="black"/>
                </a:solidFill>
              </a:rPr>
              <a:t>Choisissez le degré de </a:t>
            </a:r>
            <a:r>
              <a:rPr lang="fr-CA" altLang="en-US" sz="2000" b="1" dirty="0">
                <a:solidFill>
                  <a:prstClr val="black"/>
                </a:solidFill>
              </a:rPr>
              <a:t>confidentialité</a:t>
            </a:r>
          </a:p>
          <a:p>
            <a:pPr marL="1143000" lvl="1" indent="-457200">
              <a:defRPr/>
            </a:pPr>
            <a:r>
              <a:rPr lang="en-US" altLang="en-US" sz="1800" b="1" dirty="0">
                <a:solidFill>
                  <a:prstClr val="black"/>
                </a:solidFill>
              </a:rPr>
              <a:t>Standard</a:t>
            </a:r>
            <a:r>
              <a:rPr lang="en-US" altLang="en-US" sz="1800" dirty="0">
                <a:solidFill>
                  <a:prstClr val="black"/>
                </a:solidFill>
              </a:rPr>
              <a:t> – accessible à </a:t>
            </a:r>
            <a:r>
              <a:rPr lang="en-US" altLang="en-US" sz="1800" dirty="0" err="1">
                <a:solidFill>
                  <a:prstClr val="black"/>
                </a:solidFill>
              </a:rPr>
              <a:t>tous</a:t>
            </a:r>
            <a:r>
              <a:rPr lang="en-US" altLang="en-US" sz="1800" dirty="0">
                <a:solidFill>
                  <a:prstClr val="black"/>
                </a:solidFill>
              </a:rPr>
              <a:t> les </a:t>
            </a:r>
            <a:r>
              <a:rPr lang="en-US" altLang="en-US" sz="1800" dirty="0" err="1">
                <a:solidFill>
                  <a:prstClr val="black"/>
                </a:solidFill>
              </a:rPr>
              <a:t>membres</a:t>
            </a:r>
            <a:r>
              <a:rPr lang="en-US" altLang="en-US" sz="1800" dirty="0">
                <a:solidFill>
                  <a:prstClr val="black"/>
                </a:solidFill>
              </a:rPr>
              <a:t> de </a:t>
            </a:r>
            <a:r>
              <a:rPr lang="en-US" altLang="en-US" sz="1800" dirty="0" err="1">
                <a:solidFill>
                  <a:prstClr val="black"/>
                </a:solidFill>
              </a:rPr>
              <a:t>l’équipe</a:t>
            </a:r>
            <a:endParaRPr lang="en-US" altLang="en-US" sz="1800" b="1" dirty="0">
              <a:solidFill>
                <a:prstClr val="black"/>
              </a:solidFill>
            </a:endParaRPr>
          </a:p>
          <a:p>
            <a:pPr marL="1143000" lvl="1" indent="-457200">
              <a:defRPr/>
            </a:pPr>
            <a:r>
              <a:rPr lang="en-US" altLang="en-US" sz="1800" b="1" dirty="0" err="1"/>
              <a:t>Privé</a:t>
            </a:r>
            <a:r>
              <a:rPr lang="en-US" altLang="en-US" sz="1800" b="1" dirty="0"/>
              <a:t> </a:t>
            </a:r>
            <a:r>
              <a:rPr lang="en-US" altLang="en-US" sz="1800" dirty="0"/>
              <a:t>– accessible </a:t>
            </a:r>
            <a:r>
              <a:rPr lang="en-US" altLang="en-US" sz="1800" dirty="0" err="1"/>
              <a:t>uniquement</a:t>
            </a:r>
            <a:r>
              <a:rPr lang="en-US" altLang="en-US" sz="1800" dirty="0"/>
              <a:t> par </a:t>
            </a:r>
            <a:r>
              <a:rPr lang="en-US" altLang="en-US" sz="1800" dirty="0" err="1"/>
              <a:t>vos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invités</a:t>
            </a:r>
            <a:endParaRPr lang="en-US" altLang="en-US" sz="1800" dirty="0"/>
          </a:p>
          <a:p>
            <a:pPr marL="457200" lvl="0" indent="-457200">
              <a:defRPr/>
            </a:pPr>
            <a:r>
              <a:rPr lang="fr-CA" altLang="en-US" sz="2000" dirty="0" smtClean="0">
                <a:solidFill>
                  <a:prstClr val="black"/>
                </a:solidFill>
              </a:rPr>
              <a:t>Choisissez </a:t>
            </a:r>
            <a:r>
              <a:rPr lang="fr-CA" altLang="en-US" sz="2000" dirty="0">
                <a:solidFill>
                  <a:prstClr val="black"/>
                </a:solidFill>
              </a:rPr>
              <a:t>si vous voulez que le canal s’affiche automatiquement dans la liste des canaux de tous les membres de l’équipe</a:t>
            </a:r>
          </a:p>
          <a:p>
            <a:pPr marL="1143000" lvl="1" indent="-457200">
              <a:defRPr/>
            </a:pPr>
            <a:r>
              <a:rPr lang="fr-CA" altLang="en-US" sz="1800" dirty="0">
                <a:solidFill>
                  <a:prstClr val="black"/>
                </a:solidFill>
              </a:rPr>
              <a:t>NOTE : Si vous ne cochez pas cette case, le canal reste caché; les utilisateurs doivent alors le « démasquer » délibérément pour y avoir accès</a:t>
            </a:r>
          </a:p>
          <a:p>
            <a:pPr marL="457200" lvl="0" indent="-457200">
              <a:defRPr/>
            </a:pPr>
            <a:r>
              <a:rPr lang="fr-CA" altLang="en-US" sz="2000" dirty="0">
                <a:solidFill>
                  <a:prstClr val="black"/>
                </a:solidFill>
              </a:rPr>
              <a:t>Pour ajouter le canal, cliquez sur </a:t>
            </a:r>
            <a:r>
              <a:rPr lang="fr-CA" altLang="en-US" sz="2000" b="1" dirty="0">
                <a:solidFill>
                  <a:prstClr val="black"/>
                </a:solidFill>
              </a:rPr>
              <a:t>Ajouter</a:t>
            </a:r>
            <a:endParaRPr lang="fr-CA" altLang="en-US" sz="2000" dirty="0">
              <a:solidFill>
                <a:prstClr val="black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Ajouter un canal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317423" y="2317781"/>
            <a:ext cx="5613388" cy="4101319"/>
            <a:chOff x="6317423" y="2317781"/>
            <a:chExt cx="5613388" cy="4101319"/>
          </a:xfrm>
        </p:grpSpPr>
        <p:grpSp>
          <p:nvGrpSpPr>
            <p:cNvPr id="29" name="Group 28"/>
            <p:cNvGrpSpPr/>
            <p:nvPr/>
          </p:nvGrpSpPr>
          <p:grpSpPr>
            <a:xfrm>
              <a:off x="6317423" y="2317781"/>
              <a:ext cx="5613388" cy="4101319"/>
              <a:chOff x="6317423" y="2317781"/>
              <a:chExt cx="5613388" cy="4101319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7423" y="2317781"/>
                <a:ext cx="5613388" cy="4101319"/>
              </a:xfrm>
              <a:prstGeom prst="rect">
                <a:avLst/>
              </a:prstGeom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6457527" y="2949959"/>
                <a:ext cx="5357754" cy="3348099"/>
                <a:chOff x="6611637" y="2908863"/>
                <a:chExt cx="5357754" cy="3348099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6621911" y="2908863"/>
                  <a:ext cx="5347480" cy="29667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621911" y="3650504"/>
                  <a:ext cx="5347480" cy="74628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611637" y="5354004"/>
                  <a:ext cx="4669386" cy="33787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11026629" y="5918976"/>
                  <a:ext cx="942762" cy="33798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6457527" y="4882851"/>
              <a:ext cx="4977610" cy="3153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48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615535" y="2746320"/>
            <a:ext cx="4527965" cy="33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 haut de chaque canal, vous voyez des </a:t>
            </a: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onglets</a:t>
            </a:r>
            <a:r>
              <a:rPr kumimoji="0" lang="fr-CA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Ce sont des liens qui ouvrent les publications, les fichiers, les applications</a:t>
            </a:r>
            <a:r>
              <a:rPr lang="fr-CA" sz="2400" dirty="0" smtClean="0">
                <a:solidFill>
                  <a:prstClr val="black"/>
                </a:solidFill>
              </a:rPr>
              <a:t>, les services et les sites du canal</a:t>
            </a:r>
            <a:r>
              <a:rPr kumimoji="0" lang="fr-CA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lang="fr-CA" sz="2400" dirty="0" smtClean="0">
                <a:solidFill>
                  <a:prstClr val="black"/>
                </a:solidFill>
              </a:rPr>
              <a:t>Par défaut, chaque canal a les onglets suivants :</a:t>
            </a:r>
            <a:endParaRPr kumimoji="0" lang="fr-CA" sz="2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indent="-342900"/>
            <a:r>
              <a:rPr lang="fr-CA" altLang="en-US" sz="2400" b="1" noProof="0" dirty="0" smtClean="0">
                <a:solidFill>
                  <a:prstClr val="black"/>
                </a:solidFill>
              </a:rPr>
              <a:t>Publications</a:t>
            </a:r>
            <a:endParaRPr lang="fr-CA" altLang="en-US" sz="2400" noProof="0" dirty="0" smtClean="0">
              <a:solidFill>
                <a:prstClr val="black"/>
              </a:solidFill>
            </a:endParaRPr>
          </a:p>
          <a:p>
            <a:pPr marL="342900" indent="-342900"/>
            <a:r>
              <a:rPr lang="fr-CA" altLang="en-US" sz="2400" b="1" noProof="0" dirty="0" smtClean="0">
                <a:solidFill>
                  <a:prstClr val="black"/>
                </a:solidFill>
              </a:rPr>
              <a:t>Fichiers</a:t>
            </a:r>
            <a:endParaRPr lang="fr-CA" altLang="en-US" sz="2400" noProof="0" dirty="0" smtClean="0">
              <a:solidFill>
                <a:prstClr val="black"/>
              </a:solidFill>
            </a:endParaRPr>
          </a:p>
          <a:p>
            <a:pPr marL="342900" indent="-342900"/>
            <a:r>
              <a:rPr kumimoji="0" lang="fr-CA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Wiki</a:t>
            </a:r>
            <a:endParaRPr kumimoji="0" lang="fr-CA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eaLnBrk="1" hangingPunct="1">
                <a:lnSpc>
                  <a:spcPct val="90000"/>
                </a:lnSpc>
                <a:defRPr/>
              </a:pPr>
              <a:r>
                <a:rPr lang="fr-CA" altLang="en-US" sz="4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Équipes et canaux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957920" y="2120862"/>
            <a:ext cx="7234080" cy="4000540"/>
            <a:chOff x="4957920" y="2120862"/>
            <a:chExt cx="7234080" cy="40005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7920" y="2120862"/>
              <a:ext cx="7234080" cy="400054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6119492" y="2246719"/>
              <a:ext cx="2644046" cy="284594"/>
              <a:chOff x="6016752" y="2842655"/>
              <a:chExt cx="2644046" cy="28459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016752" y="2852929"/>
                <a:ext cx="1606674" cy="2743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412704" y="2842655"/>
                <a:ext cx="248094" cy="2743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0890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SPAC&quot;,&quot;Id&quot;:&quot;5e6283514637396180ae463a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1678</Words>
  <Application>Microsoft Office PowerPoint</Application>
  <PresentationFormat>Widescreen</PresentationFormat>
  <Paragraphs>231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Formation Microsoft Teams Module 4</vt:lpstr>
      <vt:lpstr>Dans ce module vous apprendrez à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Félicitations!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Natasha</dc:creator>
  <cp:lastModifiedBy>Lim, Natasha</cp:lastModifiedBy>
  <cp:revision>111</cp:revision>
  <dcterms:created xsi:type="dcterms:W3CDTF">2020-01-14T16:21:08Z</dcterms:created>
  <dcterms:modified xsi:type="dcterms:W3CDTF">2020-03-10T16:13:20Z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2020-01-14T16:33:44Z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16b07ae4-d42b-42ec-907a-0000637cddcc</vt:lpwstr>
  </property>
</Properties>
</file>