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3" r:id="rId5"/>
    <p:sldId id="264" r:id="rId6"/>
    <p:sldId id="266" r:id="rId7"/>
    <p:sldId id="272" r:id="rId8"/>
    <p:sldId id="274" r:id="rId9"/>
    <p:sldId id="280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illette, Mélanie" initials="VM" lastIdx="1" clrIdx="0">
    <p:extLst>
      <p:ext uri="{19B8F6BF-5375-455C-9EA6-DF929625EA0E}">
        <p15:presenceInfo xmlns:p15="http://schemas.microsoft.com/office/powerpoint/2012/main" userId="S-1-5-21-1287501387-3249052258-898514827-910218" providerId="AD"/>
      </p:ext>
    </p:extLst>
  </p:cmAuthor>
  <p:cmAuthor id="2" name="Wong, Janice" initials="WJ" lastIdx="1" clrIdx="1">
    <p:extLst>
      <p:ext uri="{19B8F6BF-5375-455C-9EA6-DF929625EA0E}">
        <p15:presenceInfo xmlns:p15="http://schemas.microsoft.com/office/powerpoint/2012/main" userId="S-1-5-21-1287501387-3249052258-898514827-14326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8004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8195" autoAdjust="0"/>
  </p:normalViewPr>
  <p:slideViewPr>
    <p:cSldViewPr snapToGrid="0">
      <p:cViewPr varScale="1">
        <p:scale>
          <a:sx n="60" d="100"/>
          <a:sy n="60" d="100"/>
        </p:scale>
        <p:origin x="1915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BBB0C-AAA1-4F97-B5F2-418EDA41D6C6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5672-21FF-4E3E-B174-B661EF8DC2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8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80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5672-21FF-4E3E-B174-B661EF8DC28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16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b="0" kern="1200" baseline="0" noProof="0" dirty="0">
              <a:solidFill>
                <a:schemeClr val="tx1"/>
              </a:solidFill>
              <a:effectLst/>
              <a:latin typeface="+mn-lt"/>
              <a:ea typeface="ヒラギノ角ゴ Pro W3" pitchFamily="126" charset="-128"/>
              <a:cs typeface="ヒラギノ角ゴ Pro W3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5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5672-21FF-4E3E-B174-B661EF8DC28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738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01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33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sz="12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6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51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8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5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259061" y="753534"/>
            <a:ext cx="5323339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626" y="753535"/>
            <a:ext cx="5056533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625" y="3336749"/>
            <a:ext cx="50565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17" y="3231388"/>
            <a:ext cx="510340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581933" y="6276975"/>
            <a:ext cx="11000468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7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32" y="544183"/>
            <a:ext cx="110064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\\prod.prv\shared\NCR\CMO\CMB_NEW\0400-Comms Svcs\480 - Publishing and Production\!Flag Signatures\Canada Wordmark\Colour\Canada_Colour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332" y="6363877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01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rSlideMaster.Title Slide half image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hrSlideMaster.Title Only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9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rSlideMaster.Blank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7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buClr>
                <a:srgbClr val="595959"/>
              </a:buClr>
              <a:defRPr sz="26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200"/>
            </a:lvl3pPr>
            <a:lvl4pPr>
              <a:buClr>
                <a:srgbClr val="595959"/>
              </a:buClr>
              <a:defRPr sz="2000"/>
            </a:lvl4pPr>
            <a:lvl5pPr>
              <a:buClr>
                <a:srgbClr val="595959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hrSlideMaster.Content with Caption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1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rSlideMaster.Picture with Caption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0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595959"/>
              </a:buClr>
              <a:defRPr/>
            </a:lvl1pPr>
            <a:lvl2pPr>
              <a:buClr>
                <a:srgbClr val="595959"/>
              </a:buClr>
              <a:defRPr/>
            </a:lvl2pPr>
            <a:lvl3pPr>
              <a:buClr>
                <a:srgbClr val="595959"/>
              </a:buClr>
              <a:defRPr/>
            </a:lvl3pPr>
            <a:lvl4pPr>
              <a:buClr>
                <a:srgbClr val="595959"/>
              </a:buClr>
              <a:defRPr/>
            </a:lvl4pPr>
            <a:lvl5pPr>
              <a:buClr>
                <a:srgbClr val="595959"/>
              </a:buClr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hrSlideMaster.Title and Vertical Tex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18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hrSlideMaster.Custom Layou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6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hrSlideMaster.1_Comparison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13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14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95959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59595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59595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59595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59595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Title and Conten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3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9180" y="670335"/>
            <a:ext cx="12192000" cy="69448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823" y="1941161"/>
            <a:ext cx="9482667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822" y="4524375"/>
            <a:ext cx="9482668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467" y="4424289"/>
            <a:ext cx="974287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32" y="544183"/>
            <a:ext cx="110064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\\prod.prv\shared\NCR\CMO\CMB_NEW\0400-Comms Svcs\480 - Publishing and Production\!Flag Signatures\Canada Wordmark\Colour\Canada_Colour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332" y="6363877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01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rSlideMaster.Title Slide full image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4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hrSlideMaster.Section Header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0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hrSlideMaster.Two Conten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563784" y="2805114"/>
            <a:ext cx="5628216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12039600" y="2805114"/>
            <a:ext cx="152400" cy="3119437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903591" y="3057770"/>
            <a:ext cx="4868659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hrSlideMaster.2_Two Conten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563785" y="1600201"/>
            <a:ext cx="5065183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890564" y="1944078"/>
            <a:ext cx="4738403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484" y="5866132"/>
            <a:ext cx="510340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rSlideMaster.4_Two Conten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09601" y="3995738"/>
            <a:ext cx="11019367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10972800" cy="2157607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807590" y="4140741"/>
            <a:ext cx="10821377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151" y="5650232"/>
            <a:ext cx="1087350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rSlideMaster.3_Two Content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1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49818" y="6276975"/>
            <a:ext cx="10932583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hrSlideMaster.ComparisonHeade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fr-CA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36689"/>
            <a:ext cx="109728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13102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5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hyperlink" Target="http://infozone/francais/r2732472/topics/staffing_recruitment/bn_mblt/index-f.html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confluence.isvcs.net/pages/viewpage.action?pageId=204036097" TargetMode="External"/><Relationship Id="rId4" Type="http://schemas.openxmlformats.org/officeDocument/2006/relationships/hyperlink" Target="https://hrb-dgrh-lse-esl.isvcs.net/mgcorner/pkgPage/loadPage?pageId=1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12395" r="-2" b="13748"/>
          <a:stretch/>
        </p:blipFill>
        <p:spPr>
          <a:xfrm>
            <a:off x="590939" y="712590"/>
            <a:ext cx="10997681" cy="5414399"/>
          </a:xfrm>
          <a:prstGeom prst="rect">
            <a:avLst/>
          </a:prstGeom>
        </p:spPr>
      </p:pic>
      <p:pic>
        <p:nvPicPr>
          <p:cNvPr id="9" name="Picture 8" descr="trans_flag_gr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t="22669" r="22544" b="37404"/>
          <a:stretch/>
        </p:blipFill>
        <p:spPr>
          <a:xfrm>
            <a:off x="597159" y="712590"/>
            <a:ext cx="10991851" cy="54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9993" y="3643323"/>
            <a:ext cx="7827028" cy="204628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-4976813" y="7416800"/>
            <a:ext cx="9826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4ADAF-039D-454F-9A17-48D0687AB1E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14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138" y="4772324"/>
            <a:ext cx="679767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4204" y="4872410"/>
            <a:ext cx="7582817" cy="8172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Une initiative du </a:t>
            </a:r>
            <a:r>
              <a:rPr lang="en-CA" dirty="0" err="1">
                <a:solidFill>
                  <a:srgbClr val="0070C0"/>
                </a:solidFill>
              </a:rPr>
              <a:t>projet</a:t>
            </a:r>
            <a:r>
              <a:rPr lang="en-CA" dirty="0">
                <a:solidFill>
                  <a:srgbClr val="0070C0"/>
                </a:solidFill>
              </a:rPr>
              <a:t> de refonte de la dotation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4204" y="3642035"/>
            <a:ext cx="7112000" cy="1023413"/>
          </a:xfrm>
        </p:spPr>
        <p:txBody>
          <a:bodyPr>
            <a:normAutofit fontScale="90000"/>
          </a:bodyPr>
          <a:lstStyle/>
          <a:p>
            <a:r>
              <a:rPr lang="en-CA" dirty="0" err="1">
                <a:solidFill>
                  <a:schemeClr val="accent5"/>
                </a:solidFill>
              </a:rPr>
              <a:t>Banque</a:t>
            </a:r>
            <a:r>
              <a:rPr lang="en-CA" dirty="0">
                <a:solidFill>
                  <a:schemeClr val="accent5"/>
                </a:solidFill>
              </a:rPr>
              <a:t> de </a:t>
            </a:r>
            <a:r>
              <a:rPr lang="en-CA" dirty="0" err="1">
                <a:solidFill>
                  <a:schemeClr val="accent5"/>
                </a:solidFill>
              </a:rPr>
              <a:t>mobilité</a:t>
            </a:r>
            <a:r>
              <a:rPr lang="en-CA" dirty="0">
                <a:solidFill>
                  <a:schemeClr val="accent5"/>
                </a:solidFill>
              </a:rPr>
              <a:t> </a:t>
            </a:r>
            <a:r>
              <a:rPr lang="en-CA" dirty="0" err="1">
                <a:solidFill>
                  <a:schemeClr val="accent5"/>
                </a:solidFill>
              </a:rPr>
              <a:t>nationale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1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985837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rgbClr val="280049"/>
                </a:solidFill>
              </a:rPr>
              <a:t>MERCI!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20A6DF8A-ADD7-414B-BCFD-2E654137F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5" y="2239347"/>
            <a:ext cx="9144000" cy="28738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95CBDF-F329-4328-8834-B60B5823FF77}"/>
              </a:ext>
            </a:extLst>
          </p:cNvPr>
          <p:cNvSpPr/>
          <p:nvPr/>
        </p:nvSpPr>
        <p:spPr>
          <a:xfrm>
            <a:off x="2379500" y="2565724"/>
            <a:ext cx="7191375" cy="2162175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799"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4A321B6C-B8A2-4E88-8513-F41F079CD06C}"/>
              </a:ext>
            </a:extLst>
          </p:cNvPr>
          <p:cNvSpPr txBox="1"/>
          <p:nvPr/>
        </p:nvSpPr>
        <p:spPr>
          <a:xfrm>
            <a:off x="2409206" y="3063686"/>
            <a:ext cx="719137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399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DIVISION DE REFONTE DE LA DOTATION 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478832" y="3186529"/>
            <a:ext cx="9039305" cy="1771407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99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399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399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Améliorons</a:t>
            </a:r>
            <a:r>
              <a:rPr lang="en-US" sz="2399" dirty="0">
                <a:solidFill>
                  <a:schemeClr val="bg1"/>
                </a:solidFill>
                <a:latin typeface="Century Gothic" panose="020B0502020202020204" pitchFamily="34" charset="0"/>
              </a:rPr>
              <a:t>, ensemble, la dotation</a:t>
            </a:r>
          </a:p>
          <a:p>
            <a:pPr algn="ctr"/>
            <a:r>
              <a:rPr lang="en-US" altLang="en-US" sz="1800" dirty="0" err="1">
                <a:solidFill>
                  <a:srgbClr val="F88008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Rapide</a:t>
            </a:r>
            <a:r>
              <a:rPr lang="en-US" altLang="en-US" sz="1800" dirty="0">
                <a:solidFill>
                  <a:srgbClr val="F88008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, </a:t>
            </a:r>
            <a:r>
              <a:rPr lang="en-US" altLang="en-US" sz="1800" dirty="0" err="1">
                <a:solidFill>
                  <a:srgbClr val="F88008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équitable</a:t>
            </a:r>
            <a:r>
              <a:rPr lang="en-US" altLang="en-US" sz="1800" dirty="0">
                <a:solidFill>
                  <a:srgbClr val="F88008"/>
                </a:solidFill>
                <a:latin typeface="Century Gothic" panose="020B0502020202020204" pitchFamily="34" charset="0"/>
                <a:ea typeface="ヒラギノ角ゴ Pro W3" pitchFamily="127" charset="-128"/>
              </a:rPr>
              <a:t>, simple</a:t>
            </a:r>
            <a:endParaRPr lang="en-CA" altLang="en-US" sz="1800" dirty="0">
              <a:solidFill>
                <a:srgbClr val="F88008"/>
              </a:solidFill>
              <a:ea typeface="ヒラギノ角ゴ Pro W3" pitchFamily="127" charset="-128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2255038" y="4169109"/>
            <a:ext cx="7076772" cy="81713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altLang="en-US" sz="1799" dirty="0">
              <a:solidFill>
                <a:schemeClr val="bg1"/>
              </a:solidFill>
              <a:latin typeface="Century Gothic" panose="020B0502020202020204" pitchFamily="34" charset="0"/>
              <a:ea typeface="ヒラギノ角ゴ Pro W3" pitchFamily="127" charset="-128"/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000" y="3704671"/>
            <a:ext cx="8420101" cy="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24" y="-88488"/>
            <a:ext cx="10972800" cy="98583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280049"/>
                </a:solidFill>
              </a:rPr>
              <a:t>APERÇU DE LA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8080"/>
              </a:buClr>
            </a:pPr>
            <a:r>
              <a:rPr lang="fr-CA" sz="2800" dirty="0">
                <a:solidFill>
                  <a:schemeClr val="tx2"/>
                </a:solidFill>
              </a:rPr>
              <a:t>Contexte du projet de la Banque de mobilité nationale</a:t>
            </a:r>
          </a:p>
          <a:p>
            <a:pPr>
              <a:buClr>
                <a:srgbClr val="808080"/>
              </a:buClr>
            </a:pPr>
            <a:endParaRPr lang="fr-CA" sz="2800" dirty="0">
              <a:solidFill>
                <a:srgbClr val="0070C0"/>
              </a:solidFill>
            </a:endParaRPr>
          </a:p>
          <a:p>
            <a:pPr>
              <a:buClr>
                <a:srgbClr val="808080"/>
              </a:buClr>
            </a:pPr>
            <a:r>
              <a:rPr lang="fr-CA" sz="2800" dirty="0">
                <a:solidFill>
                  <a:srgbClr val="0070C0"/>
                </a:solidFill>
              </a:rPr>
              <a:t>Banque de mobilité nationale</a:t>
            </a:r>
          </a:p>
          <a:p>
            <a:pPr lvl="1">
              <a:buClr>
                <a:srgbClr val="808080"/>
              </a:buClr>
            </a:pPr>
            <a:r>
              <a:rPr lang="fr-CA" dirty="0">
                <a:solidFill>
                  <a:srgbClr val="0070C0"/>
                </a:solidFill>
              </a:rPr>
              <a:t>Ce que c’est </a:t>
            </a:r>
          </a:p>
          <a:p>
            <a:pPr lvl="1">
              <a:buClr>
                <a:srgbClr val="808080"/>
              </a:buClr>
            </a:pPr>
            <a:r>
              <a:rPr lang="fr-CA" dirty="0">
                <a:solidFill>
                  <a:srgbClr val="0070C0"/>
                </a:solidFill>
              </a:rPr>
              <a:t>Démo – formulaire du candidat</a:t>
            </a:r>
          </a:p>
          <a:p>
            <a:pPr lvl="1">
              <a:buClr>
                <a:srgbClr val="808080"/>
              </a:buClr>
            </a:pPr>
            <a:r>
              <a:rPr lang="fr-CA" dirty="0">
                <a:solidFill>
                  <a:srgbClr val="0070C0"/>
                </a:solidFill>
              </a:rPr>
              <a:t>Démo – formulaire de recherche </a:t>
            </a:r>
            <a:br>
              <a:rPr lang="fr-CA" dirty="0">
                <a:solidFill>
                  <a:srgbClr val="0070C0"/>
                </a:solidFill>
              </a:rPr>
            </a:br>
            <a:r>
              <a:rPr lang="fr-CA" dirty="0">
                <a:solidFill>
                  <a:srgbClr val="0070C0"/>
                </a:solidFill>
              </a:rPr>
              <a:t>			  du gestionnaire</a:t>
            </a:r>
          </a:p>
          <a:p>
            <a:pPr lvl="1">
              <a:buClr>
                <a:srgbClr val="808080"/>
              </a:buClr>
            </a:pPr>
            <a:r>
              <a:rPr lang="fr-CA" dirty="0">
                <a:solidFill>
                  <a:srgbClr val="0070C0"/>
                </a:solidFill>
              </a:rPr>
              <a:t>Ressources </a:t>
            </a:r>
          </a:p>
          <a:p>
            <a:pPr marL="457200" lvl="1" indent="0">
              <a:buClr>
                <a:srgbClr val="808080"/>
              </a:buClr>
              <a:buNone/>
            </a:pPr>
            <a:endParaRPr lang="fr-CA" sz="1800" dirty="0"/>
          </a:p>
          <a:p>
            <a:pPr>
              <a:buClr>
                <a:srgbClr val="808080"/>
              </a:buClr>
            </a:pPr>
            <a:r>
              <a:rPr lang="fr-CA" sz="2800" dirty="0">
                <a:solidFill>
                  <a:schemeClr val="tx2"/>
                </a:solidFill>
              </a:rPr>
              <a:t>Période de questions</a:t>
            </a:r>
          </a:p>
          <a:p>
            <a:pPr marL="0" indent="0">
              <a:buClr>
                <a:srgbClr val="808080"/>
              </a:buClr>
              <a:buNone/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5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B8B2B3E7-A0DF-459E-8076-C24EA5AE9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35722" y="1588958"/>
            <a:ext cx="3266549" cy="4302177"/>
          </a:xfrm>
          <a:prstGeom prst="rect">
            <a:avLst/>
          </a:prstGeom>
        </p:spPr>
      </p:pic>
      <p:pic>
        <p:nvPicPr>
          <p:cNvPr id="7" name="Graphic 6" descr="Cycle with people with solid fill">
            <a:extLst>
              <a:ext uri="{FF2B5EF4-FFF2-40B4-BE49-F238E27FC236}">
                <a16:creationId xmlns:a16="http://schemas.microsoft.com/office/drawing/2014/main" id="{C0C7893E-9FBF-4418-A9B6-0F973C530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41053" y="2201055"/>
            <a:ext cx="2455889" cy="24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-73740"/>
            <a:ext cx="10972800" cy="9858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200" b="1" dirty="0">
                <a:solidFill>
                  <a:srgbClr val="280049"/>
                </a:solidFill>
              </a:rPr>
              <a:t>PROJET DE REFONTE DE LA DOTATION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5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sp>
        <p:nvSpPr>
          <p:cNvPr id="6" name="Espace réservé du contenu 5"/>
          <p:cNvSpPr txBox="1">
            <a:spLocks noGrp="1"/>
          </p:cNvSpPr>
          <p:nvPr>
            <p:ph idx="1"/>
          </p:nvPr>
        </p:nvSpPr>
        <p:spPr>
          <a:xfrm>
            <a:off x="609601" y="804527"/>
            <a:ext cx="10972800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endParaRPr lang="fr-CA" sz="8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Est n</a:t>
            </a:r>
            <a:r>
              <a:rPr lang="fr-CA" sz="2000" dirty="0">
                <a:latin typeface="Century Gothic" panose="020B0502020202020204" pitchFamily="34" charset="0"/>
              </a:rPr>
              <a:t>é d’une </a:t>
            </a:r>
            <a:r>
              <a:rPr lang="fr-CA" sz="2000" b="1" dirty="0">
                <a:solidFill>
                  <a:schemeClr val="tx2"/>
                </a:solidFill>
              </a:rPr>
              <a:t>frustration générale </a:t>
            </a:r>
            <a:r>
              <a:rPr lang="fr-CA" sz="2000" dirty="0">
                <a:latin typeface="Century Gothic" panose="020B0502020202020204" pitchFamily="34" charset="0"/>
              </a:rPr>
              <a:t>au sujet du </a:t>
            </a:r>
            <a:r>
              <a:rPr lang="fr-CA" sz="2000" dirty="0"/>
              <a:t>programme de dotation</a:t>
            </a:r>
            <a:endParaRPr lang="fr-CA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endParaRPr lang="fr-CA" sz="8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latin typeface="Century Gothic" panose="020B0502020202020204" pitchFamily="34" charset="0"/>
              </a:rPr>
              <a:t>A reçu un </a:t>
            </a:r>
            <a:r>
              <a:rPr lang="fr-CA" sz="2000" b="1" dirty="0">
                <a:solidFill>
                  <a:schemeClr val="tx2"/>
                </a:solidFill>
              </a:rPr>
              <a:t>appui et soutien </a:t>
            </a:r>
            <a:r>
              <a:rPr lang="fr-CA" sz="2000" dirty="0"/>
              <a:t>généralisé de la part des cadres</a:t>
            </a:r>
            <a:endParaRPr lang="fr-CA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endParaRPr lang="fr-CA" sz="8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latin typeface="Century Gothic" panose="020B0502020202020204" pitchFamily="34" charset="0"/>
              </a:rPr>
              <a:t>S’aligne avec la </a:t>
            </a:r>
            <a:r>
              <a:rPr lang="fr-CA" sz="2000" b="1" dirty="0">
                <a:solidFill>
                  <a:schemeClr val="tx2"/>
                </a:solidFill>
              </a:rPr>
              <a:t>philosophie « Les gens d’abord » </a:t>
            </a:r>
            <a:r>
              <a:rPr lang="fr-CA" sz="2000" dirty="0">
                <a:latin typeface="Century Gothic" panose="020B0502020202020204" pitchFamily="34" charset="0"/>
              </a:rPr>
              <a:t>de l’Agence</a:t>
            </a:r>
            <a:endParaRPr lang="fr-CA" sz="2000" b="1" dirty="0">
              <a:solidFill>
                <a:srgbClr val="3B165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7356" y="4162028"/>
            <a:ext cx="503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Lorsqu’on leur a demandé ce que serait </a:t>
            </a:r>
            <a:b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CA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la pire chose qu’on puisse faire à la dotation, les gestionnaires et les employés ont été unanimes à répondre : « rien ».</a:t>
            </a:r>
          </a:p>
        </p:txBody>
      </p:sp>
      <p:pic>
        <p:nvPicPr>
          <p:cNvPr id="10" name="Graphic 9" descr="Lightbulb with solid fill">
            <a:extLst>
              <a:ext uri="{FF2B5EF4-FFF2-40B4-BE49-F238E27FC236}">
                <a16:creationId xmlns:a16="http://schemas.microsoft.com/office/drawing/2014/main" id="{89860B76-60AA-444F-BED6-19AFB28D2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19512" y="831415"/>
            <a:ext cx="2506958" cy="2506958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88B98BD-B095-4B97-BCDE-BBC11BB8C2B3}"/>
              </a:ext>
            </a:extLst>
          </p:cNvPr>
          <p:cNvSpPr txBox="1">
            <a:spLocks/>
          </p:cNvSpPr>
          <p:nvPr/>
        </p:nvSpPr>
        <p:spPr bwMode="auto">
          <a:xfrm>
            <a:off x="1219200" y="2936081"/>
            <a:ext cx="109728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fr-CA" sz="3200" b="1" dirty="0">
                <a:solidFill>
                  <a:srgbClr val="280049"/>
                </a:solidFill>
              </a:rPr>
              <a:t>CE QUE NOUS AVONS ENTENDU – MOBILITÉ DES EMPLOYÉS</a:t>
            </a:r>
          </a:p>
        </p:txBody>
      </p:sp>
      <p:pic>
        <p:nvPicPr>
          <p:cNvPr id="12" name="Picture 45">
            <a:extLst>
              <a:ext uri="{FF2B5EF4-FFF2-40B4-BE49-F238E27FC236}">
                <a16:creationId xmlns:a16="http://schemas.microsoft.com/office/drawing/2014/main" id="{06565957-3CB1-4AE0-BC85-119A3F4DF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3262577"/>
            <a:ext cx="764317" cy="764317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591A56C-40B2-4C06-AE8D-DCF46617ACBD}"/>
              </a:ext>
            </a:extLst>
          </p:cNvPr>
          <p:cNvSpPr txBox="1">
            <a:spLocks/>
          </p:cNvSpPr>
          <p:nvPr/>
        </p:nvSpPr>
        <p:spPr bwMode="auto">
          <a:xfrm>
            <a:off x="609599" y="3921918"/>
            <a:ext cx="10972800" cy="248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2C9"/>
              </a:buClr>
              <a:buNone/>
            </a:pPr>
            <a:r>
              <a:rPr lang="fr-FR" sz="2000" dirty="0"/>
              <a:t>Les employés veulent :</a:t>
            </a:r>
          </a:p>
          <a:p>
            <a:pPr marL="0" indent="0">
              <a:buClr>
                <a:srgbClr val="0082C9"/>
              </a:buClr>
              <a:buNone/>
            </a:pPr>
            <a:endParaRPr lang="fr-FR" sz="800" dirty="0"/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Un meilleur accès aux opportunités d’emploi  </a:t>
            </a:r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285750" indent="-285750">
              <a:buClr>
                <a:srgbClr val="0082C9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Un processus de candidature simplifié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613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6623" y="-104255"/>
            <a:ext cx="11161123" cy="98583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280049"/>
                </a:solidFill>
              </a:rPr>
              <a:t>QU’EST-CE QUE LA BANQUE DE MOBILITÉ?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outil créé pour les employés et les étudiants de </a:t>
            </a:r>
            <a:br>
              <a:rPr lang="fr-CA" dirty="0"/>
            </a:br>
            <a:r>
              <a:rPr lang="fr-CA" dirty="0"/>
              <a:t>l'Agence, leur permettant d’élargir leur mobilité au-delà</a:t>
            </a:r>
            <a:br>
              <a:rPr lang="fr-CA" dirty="0"/>
            </a:br>
            <a:r>
              <a:rPr lang="fr-CA" dirty="0"/>
              <a:t>de leur secteur ou région.</a:t>
            </a:r>
          </a:p>
          <a:p>
            <a:endParaRPr lang="en-CA" sz="600" dirty="0"/>
          </a:p>
          <a:p>
            <a:r>
              <a:rPr lang="fr-CA" dirty="0"/>
              <a:t>Permet de faire connaître leurs intérêts, compétences et études aux gestionnaires d’embauche</a:t>
            </a:r>
            <a:r>
              <a:rPr lang="en-CA" dirty="0"/>
              <a:t>.</a:t>
            </a:r>
          </a:p>
          <a:p>
            <a:endParaRPr lang="en-CA" sz="600" dirty="0"/>
          </a:p>
          <a:p>
            <a:r>
              <a:rPr lang="fr-CA" dirty="0"/>
              <a:t>Permet aux gestionnaires de rechercher des candidats intéressés correspondant à leurs critères de recherche</a:t>
            </a:r>
            <a:r>
              <a:rPr lang="en-CA" dirty="0"/>
              <a:t>.</a:t>
            </a:r>
          </a:p>
          <a:p>
            <a:endParaRPr lang="en-CA" sz="600" dirty="0"/>
          </a:p>
          <a:p>
            <a:r>
              <a:rPr lang="fr-CA" dirty="0"/>
              <a:t>Facile à utiliser et facile d’y accéder.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40681-51B0-4846-A292-73395FDCC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391" y="676"/>
            <a:ext cx="1940607" cy="18684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D01753-CD81-49F4-A527-6B3C79ED60D9}"/>
              </a:ext>
            </a:extLst>
          </p:cNvPr>
          <p:cNvSpPr/>
          <p:nvPr/>
        </p:nvSpPr>
        <p:spPr>
          <a:xfrm>
            <a:off x="10145642" y="1735464"/>
            <a:ext cx="598557" cy="497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F96BE-8D18-469A-9784-1187C96216D9}"/>
              </a:ext>
            </a:extLst>
          </p:cNvPr>
          <p:cNvSpPr/>
          <p:nvPr/>
        </p:nvSpPr>
        <p:spPr>
          <a:xfrm>
            <a:off x="11699189" y="3985"/>
            <a:ext cx="492809" cy="497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5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6624" y="-94069"/>
            <a:ext cx="11207776" cy="98583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280049"/>
                </a:solidFill>
              </a:rPr>
              <a:t>LE DÉVELOPPEMENT DE LA BANQUE DE MOBILITÉ</a:t>
            </a:r>
            <a:endParaRPr lang="fr-CA" sz="3200" b="1" dirty="0">
              <a:solidFill>
                <a:srgbClr val="28004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FA102-71A3-4C8A-A0DF-F2C16471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776" y="87747"/>
            <a:ext cx="1815224" cy="18586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931958-16A3-4D64-9B63-48C73B8AAE9A}"/>
              </a:ext>
            </a:extLst>
          </p:cNvPr>
          <p:cNvSpPr txBox="1">
            <a:spLocks/>
          </p:cNvSpPr>
          <p:nvPr/>
        </p:nvSpPr>
        <p:spPr bwMode="auto">
          <a:xfrm>
            <a:off x="754465" y="1279322"/>
            <a:ext cx="109728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Consultations </a:t>
            </a:r>
            <a:r>
              <a:rPr lang="en-CA" dirty="0" err="1"/>
              <a:t>nationales</a:t>
            </a:r>
            <a:r>
              <a:rPr lang="en-CA" dirty="0"/>
              <a:t> </a:t>
            </a:r>
            <a:r>
              <a:rPr lang="en-CA" dirty="0" err="1"/>
              <a:t>afin</a:t>
            </a:r>
            <a:r>
              <a:rPr lang="en-CA" dirty="0"/>
              <a:t> </a:t>
            </a:r>
            <a:r>
              <a:rPr lang="en-CA" dirty="0" err="1"/>
              <a:t>d’établir</a:t>
            </a:r>
            <a:r>
              <a:rPr lang="en-CA" dirty="0"/>
              <a:t> les </a:t>
            </a:r>
            <a:r>
              <a:rPr lang="en-CA" dirty="0" err="1"/>
              <a:t>filtres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et les </a:t>
            </a:r>
            <a:r>
              <a:rPr lang="en-CA" dirty="0" err="1"/>
              <a:t>paramètres</a:t>
            </a:r>
            <a:endParaRPr lang="en-CA" dirty="0"/>
          </a:p>
          <a:p>
            <a:endParaRPr lang="en-CA" sz="1200" dirty="0"/>
          </a:p>
          <a:p>
            <a:r>
              <a:rPr lang="en-CA" dirty="0" err="1"/>
              <a:t>Partenariat</a:t>
            </a:r>
            <a:r>
              <a:rPr lang="en-CA" dirty="0"/>
              <a:t> “Agile” avec le </a:t>
            </a:r>
            <a:r>
              <a:rPr lang="en-CA" dirty="0" err="1"/>
              <a:t>secteur</a:t>
            </a:r>
            <a:r>
              <a:rPr lang="en-CA" dirty="0"/>
              <a:t> des TI pour le </a:t>
            </a:r>
            <a:r>
              <a:rPr lang="en-CA" dirty="0" err="1"/>
              <a:t>développement</a:t>
            </a:r>
            <a:r>
              <a:rPr lang="en-CA" dirty="0"/>
              <a:t> de </a:t>
            </a:r>
            <a:r>
              <a:rPr lang="en-CA" dirty="0" err="1"/>
              <a:t>l’outil</a:t>
            </a:r>
            <a:endParaRPr lang="en-CA" dirty="0"/>
          </a:p>
          <a:p>
            <a:endParaRPr lang="en-CA" sz="1200" dirty="0"/>
          </a:p>
          <a:p>
            <a:r>
              <a:rPr lang="en-CA" dirty="0" err="1"/>
              <a:t>Ajustements</a:t>
            </a:r>
            <a:r>
              <a:rPr lang="en-CA" dirty="0"/>
              <a:t> au </a:t>
            </a:r>
            <a:r>
              <a:rPr lang="en-CA" dirty="0" err="1"/>
              <a:t>produit</a:t>
            </a:r>
            <a:r>
              <a:rPr lang="en-CA" dirty="0"/>
              <a:t>, à </a:t>
            </a:r>
            <a:r>
              <a:rPr lang="en-CA" dirty="0" err="1"/>
              <a:t>l’horaire</a:t>
            </a:r>
            <a:r>
              <a:rPr lang="en-CA" dirty="0"/>
              <a:t> et au budget</a:t>
            </a:r>
          </a:p>
          <a:p>
            <a:endParaRPr lang="en-CA" sz="1200" dirty="0"/>
          </a:p>
          <a:p>
            <a:r>
              <a:rPr lang="en-CA" dirty="0"/>
              <a:t>Mise à </a:t>
            </a:r>
            <a:r>
              <a:rPr lang="en-CA" dirty="0" err="1"/>
              <a:t>l’essai</a:t>
            </a:r>
            <a:endParaRPr lang="en-CA" dirty="0"/>
          </a:p>
          <a:p>
            <a:endParaRPr lang="en-CA" sz="1200" dirty="0"/>
          </a:p>
          <a:p>
            <a:r>
              <a:rPr lang="en-CA" dirty="0" err="1"/>
              <a:t>Lancement</a:t>
            </a:r>
            <a:r>
              <a:rPr lang="en-CA" dirty="0"/>
              <a:t> </a:t>
            </a:r>
            <a:r>
              <a:rPr lang="en-CA" dirty="0" err="1"/>
              <a:t>partiel</a:t>
            </a:r>
            <a:r>
              <a:rPr lang="en-CA" dirty="0"/>
              <a:t> | </a:t>
            </a:r>
            <a:r>
              <a:rPr lang="en-CA" dirty="0" err="1"/>
              <a:t>Lancement</a:t>
            </a:r>
            <a:r>
              <a:rPr lang="en-CA" dirty="0"/>
              <a:t> national</a:t>
            </a:r>
          </a:p>
        </p:txBody>
      </p:sp>
    </p:spTree>
    <p:extLst>
      <p:ext uri="{BB962C8B-B14F-4D97-AF65-F5344CB8AC3E}">
        <p14:creationId xmlns:p14="http://schemas.microsoft.com/office/powerpoint/2010/main" val="300730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4709" y="-88488"/>
            <a:ext cx="10972800" cy="985837"/>
          </a:xfrm>
        </p:spPr>
        <p:txBody>
          <a:bodyPr>
            <a:noAutofit/>
          </a:bodyPr>
          <a:lstStyle/>
          <a:p>
            <a:r>
              <a:rPr lang="en-CA" sz="3200" b="1" dirty="0">
                <a:solidFill>
                  <a:srgbClr val="280049"/>
                </a:solidFill>
              </a:rPr>
              <a:t>FORMULAIRE DU CANDIDAT - DÉMO</a:t>
            </a:r>
            <a:endParaRPr lang="fr-CA" sz="3200" b="1" dirty="0">
              <a:solidFill>
                <a:srgbClr val="28004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1F902-F440-4639-89EA-5F3DCBCC6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01" y="1154279"/>
            <a:ext cx="6554115" cy="2962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ACC2DE-5F5B-4E76-9081-65AC0F9C6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01" y="4407867"/>
            <a:ext cx="4515480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4709" y="-52987"/>
            <a:ext cx="10972800" cy="98583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80049"/>
                </a:solidFill>
              </a:rPr>
              <a:t>FORMULAIRE DE RECHERCHE DU GESTIONNAIRE - DÉMO</a:t>
            </a:r>
            <a:endParaRPr lang="fr-CA" sz="3200" b="1" dirty="0">
              <a:solidFill>
                <a:srgbClr val="28004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FD23B-E2A4-4E44-BA48-B2992BB97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79" y="1017073"/>
            <a:ext cx="7544853" cy="895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4CD517-DB2C-4775-9098-A1F5D341D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658" y="1880195"/>
            <a:ext cx="6517341" cy="41480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FDA36D-B715-45D8-85C9-9465FDD74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79" y="1841313"/>
            <a:ext cx="5435379" cy="41480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81831E-1257-43D6-A879-548741D43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07" y="6201217"/>
            <a:ext cx="7506748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4709" y="-73740"/>
            <a:ext cx="10972800" cy="985837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rgbClr val="280049"/>
                </a:solidFill>
              </a:rPr>
              <a:t/>
            </a:r>
            <a:br>
              <a:rPr lang="fr-CA" b="1" dirty="0">
                <a:solidFill>
                  <a:srgbClr val="280049"/>
                </a:solidFill>
              </a:rPr>
            </a:br>
            <a:r>
              <a:rPr lang="fr-CA" b="1" dirty="0">
                <a:solidFill>
                  <a:srgbClr val="280049"/>
                </a:solidFill>
              </a:rPr>
              <a:t>UNE FOIS QUE LE JUMELAGE EST FAIT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sz="2800" dirty="0"/>
              <a:t>Lettre d’intérêt</a:t>
            </a:r>
          </a:p>
          <a:p>
            <a:endParaRPr lang="fr-CA" sz="2800" dirty="0"/>
          </a:p>
          <a:p>
            <a:r>
              <a:rPr lang="fr-CA" sz="2800" dirty="0"/>
              <a:t>Évaluation, s’il y a lieu</a:t>
            </a:r>
          </a:p>
          <a:p>
            <a:endParaRPr lang="fr-CA" sz="2800" dirty="0"/>
          </a:p>
          <a:p>
            <a:r>
              <a:rPr lang="fr-CA" sz="2800" dirty="0"/>
              <a:t>Nomination</a:t>
            </a:r>
          </a:p>
          <a:p>
            <a:endParaRPr lang="fr-CA" sz="2800" dirty="0"/>
          </a:p>
          <a:p>
            <a:r>
              <a:rPr lang="fr-CA" sz="2800" dirty="0"/>
              <a:t>Mettre à jour son profil de candidat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6" name="Graphic 5" descr="Puzzle pieces with solid fill">
            <a:extLst>
              <a:ext uri="{FF2B5EF4-FFF2-40B4-BE49-F238E27FC236}">
                <a16:creationId xmlns:a16="http://schemas.microsoft.com/office/drawing/2014/main" id="{1C5A2AFC-DA77-464F-88AE-7E3F8A721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16518" y="0"/>
            <a:ext cx="3075482" cy="30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0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64573"/>
            <a:ext cx="10972800" cy="98583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280049"/>
                </a:solidFill>
              </a:rPr>
              <a:t>RESSOURCES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6689"/>
            <a:ext cx="11479306" cy="4689475"/>
          </a:xfrm>
        </p:spPr>
        <p:txBody>
          <a:bodyPr/>
          <a:lstStyle/>
          <a:p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  <a:hlinkClick r:id="rId3"/>
            </a:endParaRPr>
          </a:p>
          <a:p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Page du Centre de gestion de la Banque de </a:t>
            </a:r>
            <a:r>
              <a:rPr lang="en-CA" sz="28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mobilité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 </a:t>
            </a:r>
            <a:r>
              <a:rPr lang="en-CA" sz="28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nationale</a:t>
            </a:r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  <a:hlinkClick r:id="rId3"/>
            </a:endParaRPr>
          </a:p>
          <a:p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  <a:hlinkClick r:id="rId3"/>
            </a:endParaRPr>
          </a:p>
          <a:p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Page </a:t>
            </a:r>
            <a:r>
              <a:rPr lang="en-CA" sz="28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InfoZone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de la Banque de </a:t>
            </a:r>
            <a:r>
              <a:rPr lang="en-CA" sz="28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mobilité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 </a:t>
            </a:r>
            <a:r>
              <a:rPr lang="en-CA" sz="28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nationale</a:t>
            </a:r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Wiki de la </a:t>
            </a:r>
            <a:r>
              <a:rPr lang="en-CA" sz="28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Banque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de </a:t>
            </a:r>
            <a:r>
              <a:rPr lang="en-CA" sz="28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mobilité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</a:t>
            </a:r>
            <a:r>
              <a:rPr lang="en-CA" sz="2800" dirty="0" err="1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nationale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</a:t>
            </a:r>
            <a:endParaRPr lang="en-C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Inclut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foire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aux questions, un guide à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l’intention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employés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des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tutoriels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vidéos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 W3" pitchFamily="127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entury Gothic" panose="020B0502020202020204" pitchFamily="34" charset="0"/>
              <a:ea typeface="ヒラギノ角ゴ Pro W3" pitchFamily="127" charset="-128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07" y="252756"/>
            <a:ext cx="764317" cy="764317"/>
          </a:xfrm>
          <a:prstGeom prst="rect">
            <a:avLst/>
          </a:prstGeom>
        </p:spPr>
      </p:pic>
      <p:pic>
        <p:nvPicPr>
          <p:cNvPr id="6" name="Graphic 5" descr="Double Tap Gesture with solid fill">
            <a:extLst>
              <a:ext uri="{FF2B5EF4-FFF2-40B4-BE49-F238E27FC236}">
                <a16:creationId xmlns:a16="http://schemas.microsoft.com/office/drawing/2014/main" id="{E6581175-1F75-4F37-AA46-CF28E1D846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498242" y="59756"/>
            <a:ext cx="1776334" cy="17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391</Words>
  <Application>Microsoft Office PowerPoint</Application>
  <PresentationFormat>Widescreen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Gill Sans Light</vt:lpstr>
      <vt:lpstr>Microsoft Sans Serif</vt:lpstr>
      <vt:lpstr>Times New Roman</vt:lpstr>
      <vt:lpstr>ヒラギノ角ゴ Pro W3</vt:lpstr>
      <vt:lpstr>1_Office Theme</vt:lpstr>
      <vt:lpstr>Banque de mobilité nationale</vt:lpstr>
      <vt:lpstr>APERÇU DE LA SESSION</vt:lpstr>
      <vt:lpstr>PROJET DE REFONTE DE LA DOTATION</vt:lpstr>
      <vt:lpstr>QU’EST-CE QUE LA BANQUE DE MOBILITÉ?</vt:lpstr>
      <vt:lpstr>LE DÉVELOPPEMENT DE LA BANQUE DE MOBILITÉ</vt:lpstr>
      <vt:lpstr>FORMULAIRE DU CANDIDAT - DÉMO</vt:lpstr>
      <vt:lpstr>FORMULAIRE DE RECHERCHE DU GESTIONNAIRE - DÉMO</vt:lpstr>
      <vt:lpstr> UNE FOIS QUE LE JUMELAGE EST FAIT</vt:lpstr>
      <vt:lpstr>RESSOURCES</vt:lpstr>
      <vt:lpstr>MERCI!</vt:lpstr>
    </vt:vector>
  </TitlesOfParts>
  <Company>Government of Canada /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Mobility Bank</dc:title>
  <dc:creator>Wong, Janice</dc:creator>
  <cp:keywords>SecurityClassificationLevel - UNCLASSIFIED, Creator - Wong, Janice, EventDateandTime - 2022-02-08 at 8:50:35 AM, EventDateandTime - 2022-02-08 at 9:06:19 AM, EventDateandTime - 2022-02-08 at 9:12:38 AM, EventDateandTime - 2022-02-08 at 9:23:02 AM, EventDateandTime - 2022-02-08 at 9:23:55 AM, Niveau de classification de la sécurité - NON CLASSIFIÉ, Auteur - Pronovost, Julie, Date et heure de l’événement - 2022-02-08 à 22:19:46, Creator - Gervais, Roxanne, EventDateandTime - 2022-02-10 at 08:58:32 AM, EventDateandTime - 2022-02-10 at 09:00:31 AM, EventDateandTime - 2022-02-10 at 09:04:28 AM, EventDateandTime - 2022-02-10 at 09:04:48 AM, Date et heure de l’événement - 2022-02-10 à 22:02:05, Date et heure de l’événement - 2022-02-10 à 22:04:10, Date et heure de l’événement - 2022-02-11 à 08:18:09, Auteur - Veillette, Mélanie, Date et heure de l’événement - 2022-02-11 à 08:56:46, Date et heure de l’événement - 2022-02-11 à 09:10:14, Date et heure de l’événement - 2022-02-11 à 09:16:29, Date et heure de l’événement - 2022-02-11 à 09:20:48, Date et heure de l’événement - 2022-02-11 à 09:25:40, Date et heure de l’événement - 2022-02-11 à 09:35:43, Date et heure de l’événement - 2022-02-11 à 09:38:35, Date et heure de l’événement - 2022-02-11 à 09:46:11, Date et heure de l’événement - 2022-02-11 à 09:46:49, Date et heure de l’événement - 2022-02-11 à 10:07:04, Date et heure de l’événement - 2022-02-11 à 10:13:09, Date et heure de l’événement - 2022-02-11 à 10:17:42, EventDateandTime - 2022-03-16 at 04:23:34 PM, Date et heure de l’événement - 2022-03-20 à 18:11:32, Date et heure de l’événement - 2022-03-20 à 18:12:19, Date et heure de l’événement - 2022-03-20 à 18:23:01, Date et heure de l’événement - 2022-03-21 à 13:54:11, Date et heure de l’événement - 2022-03-21 à 19:12:10, Date et heure de l’événement - 2022-03-21 à 19:14:13, Date et heure de l’événement - 2022-03-21 à 19:18:11, Date et heure de l’événement - 2022-03-21 à 19:50:49, Date et heure de l’événement - 2022-03-21 à 20:19:26, Date et heure de l’événement - 2022-03-21 à 20:23:20, Date et heure de l’événement - 2022-03-21 à 20:30:20, Date et heure de l’événement - 2022-03-21 à 20:31:09, EventDateandTime - 2022-03-22 at 03:25:37 PM, EventDateandTime - 2022-03-22 at 03:25:57 PM, Creator - Chassé, Marie-Dominique (she/her - elle), EventDateandTime - 2022-10-19 at 10:20:13 AM, EventDateandTime - 2022-10-19 at 04:05:04 PM, EventDateandTime - 2022-10-19 at 04:40:31 PM, EventDateandTime - 2022-10-19 at 04:59:35 PM, EventDateandTime - 2022-10-19 at 05:01:45 PM, EventDateandTime - 2022-10-19 at 05:12:15 PM, EventDateandTime - 2022-11-01 at 10:57:22 AM</cp:keywords>
  <cp:lastModifiedBy>Mukandila, Benisha Bm [NC]</cp:lastModifiedBy>
  <cp:revision>90</cp:revision>
  <dcterms:created xsi:type="dcterms:W3CDTF">2022-02-07T15:46:09Z</dcterms:created>
  <dcterms:modified xsi:type="dcterms:W3CDTF">2022-11-02T13:13:02Z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3d0bf5d8-476e-4ffb-85b8-c899989efb8b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NO</vt:lpwstr>
  </property>
</Properties>
</file>