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889">
          <p15:clr>
            <a:srgbClr val="9AA0A6"/>
          </p15:clr>
        </p15:guide>
        <p15:guide id="4" orient="horz" pos="360">
          <p15:clr>
            <a:srgbClr val="9AA0A6"/>
          </p15:clr>
        </p15:guide>
        <p15:guide id="5" pos="25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21808BF-E404-45AE-AEC9-2464881FCA34}">
  <a:tblStyle styleId="{321808BF-E404-45AE-AEC9-2464881FCA3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B19F670F-F04E-45A0-BD5D-49FC996738B8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48"/>
      </p:cViewPr>
      <p:guideLst>
        <p:guide orient="horz" pos="1620"/>
        <p:guide pos="2880"/>
        <p:guide orient="horz" pos="889"/>
        <p:guide orient="horz" pos="360"/>
        <p:guide pos="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/>
              <a:t>Opening slide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Apply for a work permit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0.73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3.20%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Check your application status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0.7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4.30%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Employment Insurance (EI) - Submit an Employment Insurance Report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0.02309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0.87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2.70%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My Service Canada Account (MSCA) - Check your Employment Insurance (EI) claim status and correspondence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0.0092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0.67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800">
                <a:latin typeface="Calibri"/>
                <a:ea typeface="Calibri"/>
                <a:cs typeface="Calibri"/>
                <a:sym typeface="Calibri"/>
              </a:rPr>
              <a:t>4.90%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/>
              <a:t>What changed?</a:t>
            </a:r>
            <a:br>
              <a:rPr lang="fr-CA"/>
            </a:br>
            <a:r>
              <a:rPr lang="fr-CA"/>
              <a:t>9 tasks dropped out of top 50 including 5 tax-related tasks that were in the top 50 in Q1 were not present in Q2 including: </a:t>
            </a:r>
            <a:endParaRPr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Change my address with the Canada Revenue Agency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File an employer information return, such as a T4 Summary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Find out which tax deductions, credits, or expenses I can claim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Get an income tax form and guide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See my T4 information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/>
              <a:t>9 tasks entered the top 50 (plus one new task was added for eTA that was missing in the Travel theme):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Access your pay (MyGCPay, CWA, Phoenix)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Apply for an Electronic Travel Authorization (eTA)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Apply for the Canada Child Benefit (CCB)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Benefits for people with disabilities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Canada Pension Plan (CPP) - Check payment information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File a Personal tax return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Find a designated learning institution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Old Age Security (OAS) - View payment amounts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Pension payment dates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Sign up for direct deposit or update your banking information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Lots of green in the first part of the chart - 15 of the top 20 tasks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-"/>
            </a:pPr>
            <a:r>
              <a:rPr lang="fr-CA">
                <a:latin typeface="Calibri"/>
                <a:ea typeface="Calibri"/>
                <a:cs typeface="Calibri"/>
                <a:sym typeface="Calibri"/>
              </a:rPr>
              <a:t>Red tasks relegated to the lower reaches of the top 50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-CA" sz="1400"/>
              <a:t>Top 50 tasks are calculated based on number of responses.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1400"/>
              <a:t>6 of these tasks that have seen consistent increases each quarter since January 2023 (I didn’t look back before this date)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-CA" sz="1400"/>
              <a:t>Pension payment dates from 92.3% to 96.4%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-CA" sz="1400"/>
              <a:t>Submit and EI report 87.4% to 92%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-CA" sz="1400"/>
              <a:t>MSCA View payment information from 79.8% to 83.9%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-CA" sz="1400"/>
              <a:t>CPP Check payment information from 81.1% to 83.8%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-CA" sz="1400"/>
              <a:t>IRCC Check processing times from 80.6% to 82.7%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fr-CA" sz="1400">
                <a:solidFill>
                  <a:schemeClr val="dk1"/>
                </a:solidFill>
              </a:rPr>
              <a:t>Apply for a work permit from 73.4% to 81.7%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1400"/>
              <a:t>Pension payment dates was high in Q1 just not in the top 50 tasks by responses (checking with Maria)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1400">
                <a:solidFill>
                  <a:schemeClr val="dk1"/>
                </a:solidFill>
              </a:rPr>
              <a:t>Apply for a work permit was #12 in Q1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1400">
                <a:solidFill>
                  <a:schemeClr val="dk1"/>
                </a:solidFill>
              </a:rPr>
              <a:t>Find a job in the private sector was #11 in Q1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>
                <a:solidFill>
                  <a:schemeClr val="dk1"/>
                </a:solidFill>
              </a:rPr>
              <a:t>Next steps - departments should look at their tasks to identify if there was service improvements (on the web or other channels) that contributed to these increases.</a:t>
            </a:r>
            <a:br>
              <a:rPr lang="fr-CA">
                <a:solidFill>
                  <a:schemeClr val="dk1"/>
                </a:solidFill>
              </a:rPr>
            </a:br>
            <a:r>
              <a:rPr lang="fr-CA">
                <a:solidFill>
                  <a:schemeClr val="dk1"/>
                </a:solidFill>
              </a:rPr>
              <a:t>Q1 saw labour disruptions for two weeks between </a:t>
            </a:r>
            <a:r>
              <a:rPr lang="fr-CA" b="1">
                <a:solidFill>
                  <a:schemeClr val="dk1"/>
                </a:solidFill>
              </a:rPr>
              <a:t>April 19 and May 3, 2023 - this may have negatively affected Q1 results</a:t>
            </a:r>
            <a:r>
              <a:rPr lang="fr-CA">
                <a:solidFill>
                  <a:schemeClr val="dk1"/>
                </a:solidFill>
              </a:rPr>
              <a:t>. 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pedia.gc.ca/wiki/Government_of_Canada_Task_Success_Survey_repor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eedback-viewer.tbs.alpha.canada.ca/login?lang=e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.canada.ca/survey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43100" y="-12575"/>
            <a:ext cx="9187200" cy="5187900"/>
          </a:xfrm>
          <a:prstGeom prst="rect">
            <a:avLst/>
          </a:prstGeom>
          <a:solidFill>
            <a:srgbClr val="26374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CA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Résultats du SRT du T2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16054" y="2686851"/>
            <a:ext cx="940800" cy="84900"/>
          </a:xfrm>
          <a:prstGeom prst="rect">
            <a:avLst/>
          </a:prstGeom>
          <a:solidFill>
            <a:srgbClr val="AF3C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407140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fr-CA" sz="1679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Bureau de la transformation numérique • #CanadaPointCa • Octobre 2023</a:t>
            </a:r>
            <a:endParaRPr sz="1679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34867" y="267817"/>
            <a:ext cx="1060908" cy="252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1883" y="267825"/>
            <a:ext cx="2718376" cy="25225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311686" y="2990650"/>
            <a:ext cx="47397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fr-CA" sz="3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2023-2024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>
            <a:off x="-43100" y="-12575"/>
            <a:ext cx="9187200" cy="1805400"/>
          </a:xfrm>
          <a:prstGeom prst="rect">
            <a:avLst/>
          </a:prstGeom>
          <a:solidFill>
            <a:srgbClr val="26374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311700" y="224825"/>
            <a:ext cx="7013400" cy="9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1503"/>
              <a:buNone/>
            </a:pPr>
            <a:r>
              <a:rPr lang="fr-CA" sz="34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Comparaison trimestrielle</a:t>
            </a:r>
            <a:endParaRPr sz="34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1503"/>
              <a:buNone/>
            </a:pPr>
            <a:endParaRPr sz="34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456976" y="898479"/>
            <a:ext cx="940800" cy="84900"/>
          </a:xfrm>
          <a:prstGeom prst="rect">
            <a:avLst/>
          </a:prstGeom>
          <a:solidFill>
            <a:srgbClr val="AF3C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311700" y="1071365"/>
            <a:ext cx="7051200" cy="4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CA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Les 50 tâches les plus importantes : Petite augmentation pour les tâches vertes au dernier trimestre</a:t>
            </a:r>
            <a:endParaRPr sz="2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1765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6410800" y="1988575"/>
            <a:ext cx="2574000" cy="29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CA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50 tâches les plus importantes varient d’un trimestre à l’autre.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CA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C’est pourquoi nous constatons de légers changements dans les tâches selon leur taux d’achèvement.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CA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 exemple : Dans les 50 tâches les plus importantes du T1, on constate qu’il y a plus de tâches liées à la fiscalité que dans les 50 tâches les plus importantes du T2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0" name="Google Shape;70;p14" title="Char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1945225"/>
            <a:ext cx="6106000" cy="2992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/>
          <p:nvPr/>
        </p:nvSpPr>
        <p:spPr>
          <a:xfrm>
            <a:off x="-43100" y="-12575"/>
            <a:ext cx="9187200" cy="1805400"/>
          </a:xfrm>
          <a:prstGeom prst="rect">
            <a:avLst/>
          </a:prstGeom>
          <a:solidFill>
            <a:srgbClr val="26374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11700" y="224825"/>
            <a:ext cx="7013400" cy="9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1503"/>
              <a:buNone/>
            </a:pPr>
            <a:r>
              <a:rPr lang="fr-CA" sz="34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Les 50 tâches les plus importantes </a:t>
            </a:r>
            <a:endParaRPr sz="34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1503"/>
              <a:buNone/>
            </a:pPr>
            <a:endParaRPr sz="34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456976" y="898479"/>
            <a:ext cx="940800" cy="84900"/>
          </a:xfrm>
          <a:prstGeom prst="rect">
            <a:avLst/>
          </a:prstGeom>
          <a:solidFill>
            <a:srgbClr val="AF3C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311700" y="1071365"/>
            <a:ext cx="7051200" cy="4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T4 (2022-2023) T1 (2023-2024) T2 (2023-2024)</a:t>
            </a:r>
            <a:endParaRPr sz="2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1765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79" name="Google Shape;79;p15"/>
          <p:cNvGraphicFramePr/>
          <p:nvPr/>
        </p:nvGraphicFramePr>
        <p:xfrm>
          <a:off x="311688" y="1959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{321808BF-E404-45AE-AEC9-2464881FCA34}</a:tableStyleId>
              </a:tblPr>
              <a:tblGrid>
                <a:gridCol w="392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b="1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T4</a:t>
                      </a:r>
                      <a:endParaRPr sz="1600" b="1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T1</a:t>
                      </a:r>
                      <a:endParaRPr sz="1600" b="1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T2</a:t>
                      </a:r>
                      <a:endParaRPr sz="1600" b="1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Moyenne d’achèvement des 50 tâches les plus importantes</a:t>
                      </a:r>
                      <a:endParaRPr sz="1600" b="1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CA" sz="1800" b="1" u="none" strike="noStrike" cap="none">
                          <a:solidFill>
                            <a:srgbClr val="6AA84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72,1 %</a:t>
                      </a:r>
                      <a:endParaRPr sz="1800" b="1" u="none" strike="noStrike" cap="none">
                        <a:solidFill>
                          <a:srgbClr val="6AA84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CA" sz="1800" b="1" u="none" strike="noStrike" cap="none">
                          <a:solidFill>
                            <a:srgbClr val="BF9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69,2 %</a:t>
                      </a:r>
                      <a:endParaRPr sz="1800" b="1" u="none" strike="noStrike" cap="none">
                        <a:solidFill>
                          <a:srgbClr val="BF9000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CA" sz="1800" b="1" u="none" strike="noStrike" cap="none">
                          <a:solidFill>
                            <a:srgbClr val="6AA84F"/>
                          </a:solidFill>
                        </a:rPr>
                        <a:t>71,58 %</a:t>
                      </a:r>
                      <a:endParaRPr sz="1800" b="1" u="none" strike="noStrike" cap="none">
                        <a:solidFill>
                          <a:srgbClr val="6AA84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38761D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Les 50 tâches les plus importantes dans le vert (plus de 70 %)</a:t>
                      </a:r>
                      <a:endParaRPr sz="1600" b="1" u="none" strike="noStrike" cap="none">
                        <a:solidFill>
                          <a:srgbClr val="38761D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38761D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32</a:t>
                      </a:r>
                      <a:endParaRPr sz="1600" b="1" u="none" strike="noStrike" cap="none">
                        <a:solidFill>
                          <a:srgbClr val="38761D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38761D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28</a:t>
                      </a:r>
                      <a:endParaRPr sz="1600" b="1" u="none" strike="noStrike" cap="none">
                        <a:solidFill>
                          <a:srgbClr val="38761D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38761D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30</a:t>
                      </a:r>
                      <a:endParaRPr sz="1600" b="1" u="none" strike="noStrike" cap="none">
                        <a:solidFill>
                          <a:srgbClr val="38761D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FF99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Les 50 tâches les plus importantes dans le orange (plus de 50 %)</a:t>
                      </a:r>
                      <a:endParaRPr sz="1600" b="1" u="none" strike="noStrike" cap="none">
                        <a:solidFill>
                          <a:srgbClr val="FF9900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FF99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15</a:t>
                      </a:r>
                      <a:endParaRPr sz="1600" b="1" u="none" strike="noStrike" cap="none">
                        <a:solidFill>
                          <a:srgbClr val="FF9900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FF99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20</a:t>
                      </a:r>
                      <a:endParaRPr sz="1600" b="1" u="none" strike="noStrike" cap="none">
                        <a:solidFill>
                          <a:srgbClr val="FF9900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FF99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17</a:t>
                      </a:r>
                      <a:endParaRPr sz="1600" b="1" u="none" strike="noStrike" cap="none">
                        <a:solidFill>
                          <a:srgbClr val="FF9900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FF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Les 50 tâches les plus importantes dans le rouge (plus de 50 %)</a:t>
                      </a:r>
                      <a:endParaRPr sz="1600" b="1" u="none" strike="noStrike" cap="none">
                        <a:solidFill>
                          <a:srgbClr val="FF0000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FF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  <a:endParaRPr sz="1600" b="1" u="none" strike="noStrike" cap="none">
                        <a:solidFill>
                          <a:srgbClr val="FF0000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FF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 sz="1600" b="1" u="none" strike="noStrike" cap="none">
                        <a:solidFill>
                          <a:srgbClr val="FF0000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fr-CA" sz="1600" b="1" u="none" strike="noStrike" cap="none">
                          <a:solidFill>
                            <a:srgbClr val="FF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  <a:endParaRPr sz="1600" b="1" u="none" strike="noStrike" cap="none">
                        <a:solidFill>
                          <a:srgbClr val="FF0000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/>
          <p:nvPr/>
        </p:nvSpPr>
        <p:spPr>
          <a:xfrm>
            <a:off x="-43100" y="-12575"/>
            <a:ext cx="9187200" cy="1805400"/>
          </a:xfrm>
          <a:prstGeom prst="rect">
            <a:avLst/>
          </a:prstGeom>
          <a:solidFill>
            <a:srgbClr val="26374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311700" y="224825"/>
            <a:ext cx="7013400" cy="9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1503"/>
              <a:buNone/>
            </a:pPr>
            <a:r>
              <a:rPr lang="fr-CA" sz="34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Les 50 tâches les plus importantes </a:t>
            </a:r>
            <a:endParaRPr sz="34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1503"/>
              <a:buNone/>
            </a:pPr>
            <a:endParaRPr sz="34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456976" y="898479"/>
            <a:ext cx="940800" cy="84900"/>
          </a:xfrm>
          <a:prstGeom prst="rect">
            <a:avLst/>
          </a:prstGeom>
          <a:solidFill>
            <a:srgbClr val="AF3C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311700" y="1071365"/>
            <a:ext cx="7051200" cy="4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T2 (2023-2024) — Par nombre de réponses</a:t>
            </a:r>
            <a:endParaRPr sz="2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1765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8" name="Google Shape;88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2244" y="1945225"/>
            <a:ext cx="8339512" cy="30458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/>
          <p:nvPr/>
        </p:nvSpPr>
        <p:spPr>
          <a:xfrm>
            <a:off x="-43100" y="-12575"/>
            <a:ext cx="3706200" cy="5143500"/>
          </a:xfrm>
          <a:prstGeom prst="rect">
            <a:avLst/>
          </a:prstGeom>
          <a:solidFill>
            <a:srgbClr val="26374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071700" cy="1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CA" sz="26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Meilleurs</a:t>
            </a:r>
            <a:br>
              <a:rPr lang="fr-CA" sz="26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fr-CA" sz="26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taux d’achèvement</a:t>
            </a:r>
            <a:endParaRPr sz="26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11700" y="2046750"/>
            <a:ext cx="3114000" cy="28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21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Parmi les 50 tâches les plus importantes, ces tâches affichaient le pourcentage d’achèvement le plus élevé au T2.</a:t>
            </a:r>
            <a:endParaRPr sz="21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6" name="Google Shape;96;p17"/>
          <p:cNvSpPr/>
          <p:nvPr/>
        </p:nvSpPr>
        <p:spPr>
          <a:xfrm>
            <a:off x="456976" y="1644500"/>
            <a:ext cx="940800" cy="84900"/>
          </a:xfrm>
          <a:prstGeom prst="rect">
            <a:avLst/>
          </a:prstGeom>
          <a:solidFill>
            <a:srgbClr val="AF3C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7" name="Google Shape;97;p17"/>
          <p:cNvGraphicFramePr/>
          <p:nvPr/>
        </p:nvGraphicFramePr>
        <p:xfrm>
          <a:off x="3813300" y="152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{B19F670F-F04E-45A0-BD5D-49FC996738B8}</a:tableStyleId>
              </a:tblPr>
              <a:tblGrid>
                <a:gridCol w="442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Dates de paiement des pensions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96,4 %</a:t>
                      </a:r>
                      <a:endParaRPr sz="14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Calculer les retenues sur la paie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92,8 %</a:t>
                      </a:r>
                      <a:endParaRPr sz="14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Assurance-emploi (AE) — Soumettre un rapport d’assurance-emploi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92 %</a:t>
                      </a:r>
                      <a:endParaRPr sz="14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Obtenir la météo actuelle et prévue pour votre emplacement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85,6 %</a:t>
                      </a:r>
                      <a:endParaRPr sz="14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Conseils aux voyageurs et avertissements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85,1 %</a:t>
                      </a:r>
                      <a:endParaRPr sz="14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 compte Service Canada (MSCA) — Afficher les informations de paiement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83,9 %</a:t>
                      </a:r>
                      <a:endParaRPr sz="14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Régime de pensions du Canada (RPC) — Vérifier les renseignements sur les paiements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83,8 %</a:t>
                      </a:r>
                      <a:endParaRPr sz="14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Vérifier les délais de traitement (IRCC)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82,7 %</a:t>
                      </a:r>
                      <a:endParaRPr sz="14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Demander un permis de travail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81,7 %</a:t>
                      </a:r>
                      <a:endParaRPr sz="14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Trouver un emploi dans le secteur privé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81,2 %</a:t>
                      </a:r>
                      <a:endParaRPr sz="14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/>
          <p:nvPr/>
        </p:nvSpPr>
        <p:spPr>
          <a:xfrm>
            <a:off x="-43100" y="6425"/>
            <a:ext cx="3730200" cy="5143500"/>
          </a:xfrm>
          <a:prstGeom prst="rect">
            <a:avLst/>
          </a:prstGeom>
          <a:solidFill>
            <a:srgbClr val="26374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071700" cy="20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CA" sz="34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Améliorations les plus importantes dans le top 50</a:t>
            </a:r>
            <a:endParaRPr sz="34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4" name="Google Shape;104;p18"/>
          <p:cNvSpPr txBox="1">
            <a:spLocks noGrp="1"/>
          </p:cNvSpPr>
          <p:nvPr>
            <p:ph type="body" idx="1"/>
          </p:nvPr>
        </p:nvSpPr>
        <p:spPr>
          <a:xfrm>
            <a:off x="311700" y="2876700"/>
            <a:ext cx="3114000" cy="20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Les 50 principales tâches du deuxième trimestre (2023-2024) ayant vu la plus grande hausse du taux d’achèvement par rapport au premier trimestre (2023-2024)</a:t>
            </a:r>
            <a:endParaRPr sz="2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5" name="Google Shape;105;p18"/>
          <p:cNvSpPr/>
          <p:nvPr/>
        </p:nvSpPr>
        <p:spPr>
          <a:xfrm>
            <a:off x="456976" y="2558900"/>
            <a:ext cx="940800" cy="84900"/>
          </a:xfrm>
          <a:prstGeom prst="rect">
            <a:avLst/>
          </a:prstGeom>
          <a:solidFill>
            <a:srgbClr val="AF3C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6" name="Google Shape;106;p18"/>
          <p:cNvGraphicFramePr/>
          <p:nvPr/>
        </p:nvGraphicFramePr>
        <p:xfrm>
          <a:off x="3796650" y="91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{B19F670F-F04E-45A0-BD5D-49FC996738B8}</a:tableStyleId>
              </a:tblPr>
              <a:tblGrid>
                <a:gridCol w="441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Demander un nouveau passeport canadien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+9,7 % pts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Prestations pour les personnes handicapées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+9,3 % pts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Comment prolonger votre séjour au Canada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+8,5 % pts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Calculer les retenues sur la paie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+7,7 % pts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Obtenir la météo actuelle et prévue pour votre emplacement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+6,8 % pts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Trouver un centre de réception des demandes de visa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+6,7 % pts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Vérifiez si vous avez besoin d’un visa ou d’une autorisation de voyage électronique (AVE) pour voyager au Canada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+5,1 % pts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Demander un visa de visiteur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CA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+5 % pts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/>
          <p:nvPr/>
        </p:nvSpPr>
        <p:spPr>
          <a:xfrm>
            <a:off x="-43100" y="6425"/>
            <a:ext cx="3730200" cy="5143500"/>
          </a:xfrm>
          <a:prstGeom prst="rect">
            <a:avLst/>
          </a:prstGeom>
          <a:solidFill>
            <a:srgbClr val="26374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071700" cy="20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CA" sz="29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Rapport complet</a:t>
            </a:r>
            <a:endParaRPr sz="29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311700" y="1657500"/>
            <a:ext cx="3114000" cy="20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Téléchargez la feuille de calcul sur le site des </a:t>
            </a:r>
            <a:br>
              <a:rPr lang="fr-CA"/>
            </a:br>
            <a:r>
              <a:rPr lang="fr-CA" sz="20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Résultats du sondage sur la réussite des tâches sur GCPedia</a:t>
            </a:r>
            <a:endParaRPr sz="3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9"/>
          <p:cNvSpPr/>
          <p:nvPr/>
        </p:nvSpPr>
        <p:spPr>
          <a:xfrm>
            <a:off x="456976" y="1263500"/>
            <a:ext cx="940800" cy="84900"/>
          </a:xfrm>
          <a:prstGeom prst="rect">
            <a:avLst/>
          </a:prstGeom>
          <a:solidFill>
            <a:srgbClr val="AF3C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39500" y="1129010"/>
            <a:ext cx="5152102" cy="2885479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/>
          <p:nvPr/>
        </p:nvSpPr>
        <p:spPr>
          <a:xfrm>
            <a:off x="-43100" y="6425"/>
            <a:ext cx="3730200" cy="5143500"/>
          </a:xfrm>
          <a:prstGeom prst="rect">
            <a:avLst/>
          </a:prstGeom>
          <a:solidFill>
            <a:srgbClr val="26374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071700" cy="20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CA" sz="3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Données qualitatives également disponibles</a:t>
            </a:r>
            <a:endParaRPr sz="32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2" name="Google Shape;122;p20"/>
          <p:cNvSpPr txBox="1">
            <a:spLocks noGrp="1"/>
          </p:cNvSpPr>
          <p:nvPr>
            <p:ph type="body" idx="1"/>
          </p:nvPr>
        </p:nvSpPr>
        <p:spPr>
          <a:xfrm>
            <a:off x="311700" y="2876700"/>
            <a:ext cx="3114000" cy="20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21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Téléchargez les commentaires provenant du</a:t>
            </a:r>
            <a:br>
              <a:rPr lang="fr-CA" sz="21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fr-CA" sz="21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visionneur de rétroaction</a:t>
            </a:r>
            <a:endParaRPr sz="3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3" name="Google Shape;123;p20"/>
          <p:cNvSpPr/>
          <p:nvPr/>
        </p:nvSpPr>
        <p:spPr>
          <a:xfrm>
            <a:off x="456976" y="2558900"/>
            <a:ext cx="940800" cy="84900"/>
          </a:xfrm>
          <a:prstGeom prst="rect">
            <a:avLst/>
          </a:prstGeom>
          <a:solidFill>
            <a:srgbClr val="AF3C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39500" y="152400"/>
            <a:ext cx="5152101" cy="46323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/>
          <p:nvPr/>
        </p:nvSpPr>
        <p:spPr>
          <a:xfrm>
            <a:off x="84100" y="-8400"/>
            <a:ext cx="9060000" cy="5156100"/>
          </a:xfrm>
          <a:prstGeom prst="rect">
            <a:avLst/>
          </a:prstGeom>
          <a:solidFill>
            <a:srgbClr val="AF3C43"/>
          </a:solidFill>
          <a:ln w="9525" cap="flat" cmpd="sng">
            <a:solidFill>
              <a:srgbClr val="44546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25"/>
              <a:buFont typeface="Arial"/>
              <a:buNone/>
            </a:pPr>
            <a:endParaRPr sz="2425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1"/>
          <p:cNvSpPr/>
          <p:nvPr/>
        </p:nvSpPr>
        <p:spPr>
          <a:xfrm>
            <a:off x="0" y="-12575"/>
            <a:ext cx="9144000" cy="5143500"/>
          </a:xfrm>
          <a:prstGeom prst="rect">
            <a:avLst/>
          </a:prstGeom>
          <a:solidFill>
            <a:srgbClr val="2637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1"/>
          <p:cNvSpPr txBox="1"/>
          <p:nvPr/>
        </p:nvSpPr>
        <p:spPr>
          <a:xfrm>
            <a:off x="4349550" y="695230"/>
            <a:ext cx="4317900" cy="36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fr-CA" sz="2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Peter Smith 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fr-CA"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Chef, Conception des produits Canada.ca 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fr-CA"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Bureau de la transformation numérique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fr-CA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Peter.Smith@tbs-sct.gc.ca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fr-CA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613-979-0525</a:t>
            </a:r>
            <a:endParaRPr sz="2400"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fr-CA" sz="20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Nicolas Pjontek  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CA"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Gestionnaire, Services d’analytique </a:t>
            </a:r>
            <a:endParaRPr sz="18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CA"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Éditeur principal</a:t>
            </a:r>
            <a:br>
              <a:rPr lang="fr-CA"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fr-CA"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Service Canada </a:t>
            </a:r>
            <a:endParaRPr sz="18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fr-CA" sz="16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Nicolas.Pjontek@servicecanada.gc.ca </a:t>
            </a:r>
            <a:endParaRPr sz="16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2" name="Google Shape;13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071700" cy="1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CA" sz="29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Merci de nous avoir accordé de votre temps.</a:t>
            </a:r>
            <a:endParaRPr sz="29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body" idx="1"/>
          </p:nvPr>
        </p:nvSpPr>
        <p:spPr>
          <a:xfrm>
            <a:off x="311700" y="2046750"/>
            <a:ext cx="3114000" cy="28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20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Sondage sur la réussite des tâches</a:t>
            </a:r>
            <a:endParaRPr sz="2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4" name="Google Shape;134;p21"/>
          <p:cNvSpPr/>
          <p:nvPr/>
        </p:nvSpPr>
        <p:spPr>
          <a:xfrm>
            <a:off x="456976" y="1873100"/>
            <a:ext cx="940800" cy="84900"/>
          </a:xfrm>
          <a:prstGeom prst="rect">
            <a:avLst/>
          </a:prstGeom>
          <a:solidFill>
            <a:srgbClr val="AF3C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999</Words>
  <Application>Microsoft Office PowerPoint</Application>
  <PresentationFormat>On-screen Show (16:9)</PresentationFormat>
  <Paragraphs>141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Lato</vt:lpstr>
      <vt:lpstr>Open Sans</vt:lpstr>
      <vt:lpstr>Simple Light</vt:lpstr>
      <vt:lpstr>Résultats du SRT du T2</vt:lpstr>
      <vt:lpstr>Comparaison trimestrielle </vt:lpstr>
      <vt:lpstr>Les 50 tâches les plus importantes  </vt:lpstr>
      <vt:lpstr>Les 50 tâches les plus importantes  </vt:lpstr>
      <vt:lpstr>Meilleurs taux d’achèvement</vt:lpstr>
      <vt:lpstr>Améliorations les plus importantes dans le top 50</vt:lpstr>
      <vt:lpstr>Rapport complet</vt:lpstr>
      <vt:lpstr>Données qualitatives également disponibles</vt:lpstr>
      <vt:lpstr>Merci de nous avoir accordé de votre temps.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Résultats du SRT du T2</dc:title>
  <cp:lastModifiedBy>Boudreau, Rob</cp:lastModifiedBy>
  <cp:revision>1</cp:revision>
  <dcterms:modified xsi:type="dcterms:W3CDTF">2023-12-04T19:34:58Z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515d617-256d-4284-aedb-1064be1c4b48_Enabled">
    <vt:lpwstr>true</vt:lpwstr>
  </property>
  <property fmtid="{D5CDD505-2E9C-101B-9397-08002B2CF9AE}" pid="3" name="MSIP_Label_3515d617-256d-4284-aedb-1064be1c4b48_SetDate">
    <vt:lpwstr>2023-12-04T19:34:38Z</vt:lpwstr>
  </property>
  <property fmtid="{D5CDD505-2E9C-101B-9397-08002B2CF9AE}" pid="4" name="MSIP_Label_3515d617-256d-4284-aedb-1064be1c4b48_Method">
    <vt:lpwstr>Privileged</vt:lpwstr>
  </property>
  <property fmtid="{D5CDD505-2E9C-101B-9397-08002B2CF9AE}" pid="5" name="MSIP_Label_3515d617-256d-4284-aedb-1064be1c4b48_Name">
    <vt:lpwstr>3515d617-256d-4284-aedb-1064be1c4b48</vt:lpwstr>
  </property>
  <property fmtid="{D5CDD505-2E9C-101B-9397-08002B2CF9AE}" pid="6" name="MSIP_Label_3515d617-256d-4284-aedb-1064be1c4b48_SiteId">
    <vt:lpwstr>6397df10-4595-4047-9c4f-03311282152b</vt:lpwstr>
  </property>
  <property fmtid="{D5CDD505-2E9C-101B-9397-08002B2CF9AE}" pid="7" name="MSIP_Label_3515d617-256d-4284-aedb-1064be1c4b48_ActionId">
    <vt:lpwstr>1a8c1163-f310-4327-a291-fd8c48369d48</vt:lpwstr>
  </property>
  <property fmtid="{D5CDD505-2E9C-101B-9397-08002B2CF9AE}" pid="8" name="MSIP_Label_3515d617-256d-4284-aedb-1064be1c4b48_ContentBits">
    <vt:lpwstr>0</vt:lpwstr>
  </property>
</Properties>
</file>