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70" r:id="rId2"/>
    <p:sldMasterId id="2147483685" r:id="rId3"/>
  </p:sldMasterIdLst>
  <p:notesMasterIdLst>
    <p:notesMasterId r:id="rId12"/>
  </p:notesMasterIdLst>
  <p:sldIdLst>
    <p:sldId id="314" r:id="rId4"/>
    <p:sldId id="344" r:id="rId5"/>
    <p:sldId id="345" r:id="rId6"/>
    <p:sldId id="340" r:id="rId7"/>
    <p:sldId id="342" r:id="rId8"/>
    <p:sldId id="341" r:id="rId9"/>
    <p:sldId id="343" r:id="rId10"/>
    <p:sldId id="335" r:id="rId11"/>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8335"/>
    <a:srgbClr val="006600"/>
    <a:srgbClr val="005172"/>
    <a:srgbClr val="C092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2666" autoAdjust="0"/>
    <p:restoredTop sz="93135" autoAdjust="0"/>
  </p:normalViewPr>
  <p:slideViewPr>
    <p:cSldViewPr>
      <p:cViewPr varScale="1">
        <p:scale>
          <a:sx n="82" d="100"/>
          <a:sy n="82" d="100"/>
        </p:scale>
        <p:origin x="2208" y="67"/>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68"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5FDF71D9-70EE-4F63-B0A6-5858F628D8EB}" type="datetimeFigureOut">
              <a:rPr lang="en-CA" smtClean="0"/>
              <a:t>2018-05-24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9B800D00-B094-487C-9714-9BF3B2F9D7A0}" type="slidenum">
              <a:rPr lang="en-CA" smtClean="0"/>
              <a:t>‹#›</a:t>
            </a:fld>
            <a:endParaRPr lang="en-CA"/>
          </a:p>
        </p:txBody>
      </p:sp>
    </p:spTree>
    <p:extLst>
      <p:ext uri="{BB962C8B-B14F-4D97-AF65-F5344CB8AC3E}">
        <p14:creationId xmlns:p14="http://schemas.microsoft.com/office/powerpoint/2010/main" val="369184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3</a:t>
            </a:fld>
            <a:endParaRPr lang="en-CA"/>
          </a:p>
        </p:txBody>
      </p:sp>
    </p:spTree>
    <p:extLst>
      <p:ext uri="{BB962C8B-B14F-4D97-AF65-F5344CB8AC3E}">
        <p14:creationId xmlns:p14="http://schemas.microsoft.com/office/powerpoint/2010/main" val="3100009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5</a:t>
            </a:fld>
            <a:endParaRPr lang="en-CA"/>
          </a:p>
        </p:txBody>
      </p:sp>
    </p:spTree>
    <p:extLst>
      <p:ext uri="{BB962C8B-B14F-4D97-AF65-F5344CB8AC3E}">
        <p14:creationId xmlns:p14="http://schemas.microsoft.com/office/powerpoint/2010/main" val="215820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7</a:t>
            </a:fld>
            <a:endParaRPr lang="en-CA"/>
          </a:p>
        </p:txBody>
      </p:sp>
    </p:spTree>
    <p:extLst>
      <p:ext uri="{BB962C8B-B14F-4D97-AF65-F5344CB8AC3E}">
        <p14:creationId xmlns:p14="http://schemas.microsoft.com/office/powerpoint/2010/main" val="1322336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smtClean="0"/>
              <a:t>Section title</a:t>
            </a:r>
            <a:endParaRPr lang="en-CA"/>
          </a:p>
        </p:txBody>
      </p:sp>
      <p:pic>
        <p:nvPicPr>
          <p:cNvPr id="10" name="Picture 9"/>
          <p:cNvPicPr>
            <a:picLocks noChangeAspect="1"/>
          </p:cNvPicPr>
          <p:nvPr userDrawn="1"/>
        </p:nvPicPr>
        <p:blipFill>
          <a:blip r:embed="rId2"/>
          <a:srcRect/>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srcRect/>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srcRect/>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1851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71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1769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2610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3050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746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465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971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1312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7372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009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smtClean="0"/>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smtClean="0"/>
              <a:t>Sub-title</a:t>
            </a:r>
          </a:p>
        </p:txBody>
      </p:sp>
      <p:pic>
        <p:nvPicPr>
          <p:cNvPr id="20" name="Picture 19"/>
          <p:cNvPicPr>
            <a:picLocks noChangeAspect="1"/>
          </p:cNvPicPr>
          <p:nvPr userDrawn="1"/>
        </p:nvPicPr>
        <p:blipFill>
          <a:blip r:embed="rId2"/>
          <a:srcRect/>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pic>
        <p:nvPicPr>
          <p:cNvPr id="10" name="Picture 9"/>
          <p:cNvPicPr/>
          <p:nvPr userDrawn="1"/>
        </p:nvPicPr>
        <p:blipFill>
          <a:blip r:embed="rId3" cstate="print">
            <a:extLst>
              <a:ext uri="{28A0092B-C50C-407E-A947-70E740481C1C}">
                <a14:useLocalDpi xmlns:a14="http://schemas.microsoft.com/office/drawing/2010/main" val="0"/>
              </a:ext>
            </a:extLst>
          </a:blip>
          <a:stretch>
            <a:fillRect/>
          </a:stretch>
        </p:blipFill>
        <p:spPr>
          <a:xfrm>
            <a:off x="323528" y="993932"/>
            <a:ext cx="4265295" cy="393700"/>
          </a:xfrm>
          <a:prstGeom prst="rect">
            <a:avLst/>
          </a:prstGeom>
        </p:spPr>
      </p:pic>
    </p:spTree>
    <p:extLst>
      <p:ext uri="{BB962C8B-B14F-4D97-AF65-F5344CB8AC3E}">
        <p14:creationId xmlns:p14="http://schemas.microsoft.com/office/powerpoint/2010/main" val="236226727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Slide English">
    <p:spTree>
      <p:nvGrpSpPr>
        <p:cNvPr id="1" name=""/>
        <p:cNvGrpSpPr/>
        <p:nvPr/>
      </p:nvGrpSpPr>
      <p:grpSpPr>
        <a:xfrm>
          <a:off x="0" y="0"/>
          <a:ext cx="0" cy="0"/>
          <a:chOff x="0" y="0"/>
          <a:chExt cx="0" cy="0"/>
        </a:xfrm>
      </p:grpSpPr>
      <p:sp>
        <p:nvSpPr>
          <p:cNvPr id="14" name="Freeform 15"/>
          <p:cNvSpPr>
            <a:spLocks/>
          </p:cNvSpPr>
          <p:nvPr/>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 name="Freeform 14"/>
          <p:cNvSpPr>
            <a:spLocks/>
          </p:cNvSpPr>
          <p:nvPr/>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 name="Freeform 13"/>
          <p:cNvSpPr>
            <a:spLocks/>
          </p:cNvSpPr>
          <p:nvPr/>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10"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 name="Freeform 10"/>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Tree>
    <p:extLst>
      <p:ext uri="{BB962C8B-B14F-4D97-AF65-F5344CB8AC3E}">
        <p14:creationId xmlns:p14="http://schemas.microsoft.com/office/powerpoint/2010/main" val="2061656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2" presetClass="entr" presetSubtype="8"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50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100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par>
                                <p:cTn id="35" presetID="10" presetClass="entr" presetSubtype="0" fill="hold" nodeType="withEffect">
                                  <p:stCondLst>
                                    <p:cond delay="125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nodeType="withEffect">
                                  <p:stCondLst>
                                    <p:cond delay="125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0" grpId="0" animBg="1"/>
      <p:bldP spid="11" grpId="0" animBg="1"/>
      <p:bldP spid="12"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Only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Tree>
    <p:extLst>
      <p:ext uri="{BB962C8B-B14F-4D97-AF65-F5344CB8AC3E}">
        <p14:creationId xmlns:p14="http://schemas.microsoft.com/office/powerpoint/2010/main" val="1797224276"/>
      </p:ext>
    </p:extLst>
  </p:cSld>
  <p:clrMapOvr>
    <a:masterClrMapping/>
  </p:clrMapOvr>
  <p:transition spd="slow">
    <p:push dir="u"/>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FE9632-C7EB-443C-B4DD-9451535412E1}" type="slidenum">
              <a:rPr lang="en-CA" smtClean="0">
                <a:solidFill>
                  <a:prstClr val="black">
                    <a:tint val="75000"/>
                  </a:prstClr>
                </a:solidFill>
              </a:rPr>
              <a:pPr>
                <a:def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3171797431"/>
      </p:ext>
    </p:extLst>
  </p:cSld>
  <p:clrMapOvr>
    <a:masterClrMapping/>
  </p:clrMapOvr>
  <p:transition spd="slow">
    <p:push dir="u"/>
  </p:transition>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43295922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742995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908698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Tree>
    <p:extLst>
      <p:ext uri="{BB962C8B-B14F-4D97-AF65-F5344CB8AC3E}">
        <p14:creationId xmlns:p14="http://schemas.microsoft.com/office/powerpoint/2010/main" val="350582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2810064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Tree>
    <p:extLst>
      <p:ext uri="{BB962C8B-B14F-4D97-AF65-F5344CB8AC3E}">
        <p14:creationId xmlns:p14="http://schemas.microsoft.com/office/powerpoint/2010/main" val="3320988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73093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smtClean="0"/>
              <a:t>Click to add text</a:t>
            </a:r>
          </a:p>
        </p:txBody>
      </p:sp>
    </p:spTree>
    <p:extLst>
      <p:ext uri="{BB962C8B-B14F-4D97-AF65-F5344CB8AC3E}">
        <p14:creationId xmlns:p14="http://schemas.microsoft.com/office/powerpoint/2010/main" val="357458204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solidFill>
                  <a:prstClr val="black"/>
                </a:solidFill>
              </a:rPr>
              <a:t>This is the sample</a:t>
            </a:r>
            <a:br>
              <a:rPr lang="en-CA" sz="1200" dirty="0" smtClean="0">
                <a:solidFill>
                  <a:prstClr val="black"/>
                </a:solidFill>
              </a:rPr>
            </a:br>
            <a:r>
              <a:rPr lang="en-CA" sz="1200" dirty="0" smtClean="0">
                <a:solidFill>
                  <a:prstClr val="black"/>
                </a:solidFill>
              </a:rPr>
              <a:t>icon page.</a:t>
            </a:r>
          </a:p>
          <a:p>
            <a:endParaRPr lang="en-CA" sz="1200" dirty="0" smtClean="0">
              <a:solidFill>
                <a:prstClr val="black"/>
              </a:solidFill>
            </a:endParaRPr>
          </a:p>
          <a:p>
            <a:r>
              <a:rPr lang="en-CA" sz="1200" dirty="0" smtClean="0">
                <a:solidFill>
                  <a:prstClr val="black"/>
                </a:solidFill>
              </a:rPr>
              <a:t>It features a </a:t>
            </a:r>
            <a:br>
              <a:rPr lang="en-CA" sz="1200" dirty="0" smtClean="0">
                <a:solidFill>
                  <a:prstClr val="black"/>
                </a:solidFill>
              </a:rPr>
            </a:br>
            <a:r>
              <a:rPr lang="en-CA" sz="1200" dirty="0" smtClean="0">
                <a:solidFill>
                  <a:prstClr val="black"/>
                </a:solidFill>
              </a:rPr>
              <a:t>selection of symbols</a:t>
            </a:r>
            <a:br>
              <a:rPr lang="en-CA" sz="1200" dirty="0" smtClean="0">
                <a:solidFill>
                  <a:prstClr val="black"/>
                </a:solidFill>
              </a:rPr>
            </a:br>
            <a:r>
              <a:rPr lang="en-CA" sz="1200" dirty="0" smtClean="0">
                <a:solidFill>
                  <a:prstClr val="black"/>
                </a:solidFill>
              </a:rPr>
              <a:t>for use in your presentation.</a:t>
            </a:r>
          </a:p>
          <a:p>
            <a:endParaRPr lang="en-CA" sz="1200" dirty="0" smtClean="0">
              <a:solidFill>
                <a:prstClr val="black"/>
              </a:solidFill>
            </a:endParaRPr>
          </a:p>
          <a:p>
            <a:r>
              <a:rPr lang="en-CA" sz="1200" dirty="0" smtClean="0">
                <a:solidFill>
                  <a:prstClr val="black"/>
                </a:solidFill>
              </a:rPr>
              <a:t>To use a particular symbol, simply go to the </a:t>
            </a:r>
            <a:r>
              <a:rPr lang="en-CA" sz="1200" b="1" dirty="0" smtClean="0">
                <a:solidFill>
                  <a:prstClr val="black"/>
                </a:solidFill>
              </a:rPr>
              <a:t>(1) View </a:t>
            </a:r>
            <a:r>
              <a:rPr lang="en-CA" sz="1200" dirty="0" smtClean="0">
                <a:solidFill>
                  <a:prstClr val="black"/>
                </a:solidFill>
              </a:rPr>
              <a:t>Tab and select </a:t>
            </a:r>
            <a:r>
              <a:rPr lang="en-CA" sz="1200" b="1" dirty="0" smtClean="0">
                <a:solidFill>
                  <a:prstClr val="black"/>
                </a:solidFill>
              </a:rPr>
              <a:t>Slide Master (2)</a:t>
            </a:r>
            <a:r>
              <a:rPr lang="en-CA" sz="1200" dirty="0" smtClean="0">
                <a:solidFill>
                  <a:prstClr val="black"/>
                </a:solidFill>
              </a:rPr>
              <a:t>. Navigate to the last layout and select the icon(s) you would like to use. Copy them, return to </a:t>
            </a:r>
            <a:r>
              <a:rPr lang="en-CA" sz="1200" b="1" dirty="0" smtClean="0">
                <a:solidFill>
                  <a:prstClr val="black"/>
                </a:solidFill>
              </a:rPr>
              <a:t>(3) Normal</a:t>
            </a:r>
            <a:r>
              <a:rPr lang="en-CA" sz="1200" dirty="0" smtClean="0">
                <a:solidFill>
                  <a:prstClr val="black"/>
                </a:solidFill>
              </a:rPr>
              <a:t> view and paste them on the correct slide. Change the colour by choosing a new shape fill if you wish.</a:t>
            </a:r>
            <a:endParaRPr lang="en-CA" sz="1200" dirty="0">
              <a:solidFill>
                <a:prstClr val="black"/>
              </a:solidFill>
            </a:endParaRPr>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1</a:t>
              </a:r>
              <a:endParaRPr lang="en-CA" b="1" dirty="0">
                <a:solidFill>
                  <a:srgbClr val="FFFFFF"/>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2</a:t>
              </a:r>
              <a:endParaRPr lang="en-CA" b="1" dirty="0">
                <a:solidFill>
                  <a:srgbClr val="FFFFFF"/>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3</a:t>
              </a:r>
              <a:endParaRPr lang="en-CA" b="1" dirty="0">
                <a:solidFill>
                  <a:srgbClr val="FFFFFF"/>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Tree>
    <p:extLst>
      <p:ext uri="{BB962C8B-B14F-4D97-AF65-F5344CB8AC3E}">
        <p14:creationId xmlns:p14="http://schemas.microsoft.com/office/powerpoint/2010/main" val="854385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smtClean="0"/>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210649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Tree>
    <p:extLst>
      <p:ext uri="{BB962C8B-B14F-4D97-AF65-F5344CB8AC3E}">
        <p14:creationId xmlns:p14="http://schemas.microsoft.com/office/powerpoint/2010/main" val="23371633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504294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9516583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smtClean="0"/>
              <a:t>This is</a:t>
            </a:r>
            <a:r>
              <a:rPr lang="en-CA" sz="1200" baseline="0" smtClean="0"/>
              <a:t> the sample</a:t>
            </a:r>
            <a:br>
              <a:rPr lang="en-CA" sz="1200" baseline="0" smtClean="0"/>
            </a:br>
            <a:r>
              <a:rPr lang="en-CA" sz="1200" baseline="0" smtClean="0"/>
              <a:t>icon page.</a:t>
            </a:r>
          </a:p>
          <a:p>
            <a:endParaRPr lang="en-CA" sz="1200" smtClean="0"/>
          </a:p>
          <a:p>
            <a:r>
              <a:rPr lang="en-CA" sz="1200" smtClean="0"/>
              <a:t>It features a </a:t>
            </a:r>
            <a:r>
              <a:rPr lang="en-CA" sz="1200" baseline="0" smtClean="0"/>
              <a:t/>
            </a:r>
            <a:br>
              <a:rPr lang="en-CA" sz="1200" baseline="0" smtClean="0"/>
            </a:br>
            <a:r>
              <a:rPr lang="en-CA" sz="1200" baseline="0" smtClean="0"/>
              <a:t>selection of symbols</a:t>
            </a:r>
            <a:br>
              <a:rPr lang="en-CA" sz="1200" baseline="0" smtClean="0"/>
            </a:br>
            <a:r>
              <a:rPr lang="en-CA" sz="1200" baseline="0" smtClean="0"/>
              <a:t>for use in your presentation.</a:t>
            </a:r>
          </a:p>
          <a:p>
            <a:endParaRPr lang="en-CA" sz="1200" baseline="0" smtClean="0"/>
          </a:p>
          <a:p>
            <a:r>
              <a:rPr lang="en-CA" sz="1200" baseline="0" smtClean="0"/>
              <a:t>To use a particular symbol, simply go to the </a:t>
            </a:r>
            <a:r>
              <a:rPr lang="en-CA" sz="1200" b="1" baseline="0" smtClean="0"/>
              <a:t>(1) View </a:t>
            </a:r>
            <a:r>
              <a:rPr lang="en-CA" sz="1200" baseline="0" smtClean="0"/>
              <a:t>Tab and select </a:t>
            </a:r>
            <a:r>
              <a:rPr lang="en-CA" sz="1200" b="1" baseline="0" smtClean="0"/>
              <a:t>Slide Master (2)</a:t>
            </a:r>
            <a:r>
              <a:rPr lang="en-CA" sz="1200" baseline="0" smtClean="0"/>
              <a:t>. Navigate to the last layout and select the icon(s) you would like to use. Copy them, return to </a:t>
            </a:r>
            <a:r>
              <a:rPr lang="en-CA" sz="1200" b="1" baseline="0" smtClean="0"/>
              <a:t>(3) Normal</a:t>
            </a:r>
            <a:r>
              <a:rPr lang="en-CA" sz="1200" baseline="0" smtClean="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srcRect/>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1</a:t>
              </a:r>
              <a:endParaRPr lang="en-CA" b="1">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2</a:t>
              </a:r>
              <a:endParaRPr lang="en-CA" b="1">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3</a:t>
              </a:r>
              <a:endParaRPr lang="en-CA" b="1">
                <a:solidFill>
                  <a:schemeClr val="bg2"/>
                </a:solidFill>
              </a:endParaRPr>
            </a:p>
          </p:txBody>
        </p:sp>
      </p:grpSp>
      <p:sp>
        <p:nvSpPr>
          <p:cNvPr id="14" name="Freeform 5"/>
          <p:cNvSpPr/>
          <p:nvPr userDrawn="1"/>
        </p:nvSpPr>
        <p:spPr>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564613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273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theme" Target="../theme/theme2.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Tree>
    <p:extLst>
      <p:ext uri="{BB962C8B-B14F-4D97-AF65-F5344CB8AC3E}">
        <p14:creationId xmlns:p14="http://schemas.microsoft.com/office/powerpoint/2010/main" val="4939070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884625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4290345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aws-lois.justice.gc.ca/fra/lois/P-21/index.html" TargetMode="External"/><Relationship Id="rId2" Type="http://schemas.openxmlformats.org/officeDocument/2006/relationships/hyperlink" Target="http://laws-lois.justice.gc.ca/fra/lois/A-1/" TargetMode="External"/><Relationship Id="rId1" Type="http://schemas.openxmlformats.org/officeDocument/2006/relationships/slideLayout" Target="../slideLayouts/slideLayout3.xml"/><Relationship Id="rId5" Type="http://schemas.openxmlformats.org/officeDocument/2006/relationships/hyperlink" Target="http://www.tbs-sct.gc.ca/pol/doc-fra.aspx?id=27228" TargetMode="External"/><Relationship Id="rId4" Type="http://schemas.openxmlformats.org/officeDocument/2006/relationships/hyperlink" Target="http://www.tbs-sct.gc.ca/pol/doc-fra.aspx?id=12453"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1.xml"/><Relationship Id="rId4" Type="http://schemas.openxmlformats.org/officeDocument/2006/relationships/tags" Target="../tags/tag5.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slideLayout" Target="../slideLayouts/slideLayout3.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 Type="http://schemas.openxmlformats.org/officeDocument/2006/relationships/tags" Target="../tags/tag11.xml"/><Relationship Id="rId16" Type="http://schemas.openxmlformats.org/officeDocument/2006/relationships/tags" Target="../tags/tag25.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5" Type="http://schemas.openxmlformats.org/officeDocument/2006/relationships/tags" Target="../tags/tag14.xml"/><Relationship Id="rId15" Type="http://schemas.openxmlformats.org/officeDocument/2006/relationships/tags" Target="../tags/tag24.xml"/><Relationship Id="rId10" Type="http://schemas.openxmlformats.org/officeDocument/2006/relationships/tags" Target="../tags/tag19.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55600" indent="-355600"/>
            <a:r>
              <a:rPr lang="fr-FR" dirty="0"/>
              <a:t>Guide de publication proactive des frais de voyage et </a:t>
            </a:r>
            <a:r>
              <a:rPr lang="fr-FR" dirty="0" smtClean="0"/>
              <a:t>d’accueil </a:t>
            </a:r>
            <a:r>
              <a:rPr lang="en-CA" dirty="0" smtClean="0"/>
              <a:t>:  </a:t>
            </a:r>
            <a:br>
              <a:rPr lang="en-CA" dirty="0" smtClean="0"/>
            </a:br>
            <a:r>
              <a:rPr lang="en-CA" sz="2800" i="1" dirty="0"/>
              <a:t>la </a:t>
            </a:r>
            <a:r>
              <a:rPr lang="en-CA" sz="2800" i="1" dirty="0" err="1"/>
              <a:t>mise</a:t>
            </a:r>
            <a:r>
              <a:rPr lang="en-CA" sz="2800" i="1" dirty="0"/>
              <a:t> </a:t>
            </a:r>
            <a:r>
              <a:rPr lang="en-CA" sz="2800" i="1" dirty="0" err="1"/>
              <a:t>en</a:t>
            </a:r>
            <a:r>
              <a:rPr lang="en-CA" sz="2800" i="1" dirty="0"/>
              <a:t> oeuvre </a:t>
            </a:r>
            <a:r>
              <a:rPr lang="fr-CA" sz="2800" i="1" dirty="0"/>
              <a:t>du projet de loi C-58 pour les </a:t>
            </a:r>
            <a:r>
              <a:rPr lang="fr-CA" sz="2800" i="1" dirty="0" err="1"/>
              <a:t>les</a:t>
            </a:r>
            <a:r>
              <a:rPr lang="fr-CA" sz="2800" i="1" dirty="0"/>
              <a:t> sociétés d’État et les filiales en propriété </a:t>
            </a:r>
            <a:r>
              <a:rPr lang="fr-CA" sz="2800" i="1" dirty="0" smtClean="0"/>
              <a:t>exclusive</a:t>
            </a:r>
            <a:endParaRPr lang="en-CA" sz="2800" i="1" dirty="0"/>
          </a:p>
        </p:txBody>
      </p:sp>
      <p:sp>
        <p:nvSpPr>
          <p:cNvPr id="3" name="Text Placeholder 2"/>
          <p:cNvSpPr>
            <a:spLocks noGrp="1"/>
          </p:cNvSpPr>
          <p:nvPr>
            <p:ph type="body" sz="quarter" idx="13"/>
          </p:nvPr>
        </p:nvSpPr>
        <p:spPr>
          <a:xfrm>
            <a:off x="827584" y="4725144"/>
            <a:ext cx="7704856" cy="720080"/>
          </a:xfrm>
        </p:spPr>
        <p:txBody>
          <a:bodyPr/>
          <a:lstStyle/>
          <a:p>
            <a:r>
              <a:rPr lang="en-CA" sz="2000" dirty="0"/>
              <a:t>Kurt Chin Quee</a:t>
            </a:r>
          </a:p>
          <a:p>
            <a:r>
              <a:rPr lang="en-CA" sz="2000" dirty="0" err="1" smtClean="0"/>
              <a:t>Directeur</a:t>
            </a:r>
            <a:r>
              <a:rPr lang="en-CA" sz="2000" dirty="0"/>
              <a:t>, </a:t>
            </a:r>
            <a:r>
              <a:rPr lang="fr-FR" sz="2000" dirty="0"/>
              <a:t>Secteur de la gestion </a:t>
            </a:r>
            <a:r>
              <a:rPr lang="fr-FR" sz="2000" dirty="0" smtClean="0"/>
              <a:t>financière</a:t>
            </a:r>
          </a:p>
          <a:p>
            <a:r>
              <a:rPr lang="en-CA" sz="2000" dirty="0" smtClean="0"/>
              <a:t>Bureau du </a:t>
            </a:r>
            <a:r>
              <a:rPr lang="en-CA" sz="2000" dirty="0" err="1" smtClean="0"/>
              <a:t>Contrôleur</a:t>
            </a:r>
            <a:r>
              <a:rPr lang="en-CA" sz="2000" dirty="0" smtClean="0"/>
              <a:t> </a:t>
            </a:r>
            <a:r>
              <a:rPr lang="en-CA" sz="2000" dirty="0" err="1" smtClean="0"/>
              <a:t>général</a:t>
            </a:r>
            <a:r>
              <a:rPr lang="en-CA" sz="2000" dirty="0" smtClean="0"/>
              <a:t> du Canada</a:t>
            </a:r>
          </a:p>
          <a:p>
            <a:r>
              <a:rPr lang="en-CA" sz="2000" dirty="0" smtClean="0"/>
              <a:t>Secrétariat du </a:t>
            </a:r>
            <a:r>
              <a:rPr lang="en-CA" sz="2000" dirty="0" err="1" smtClean="0"/>
              <a:t>Conseil</a:t>
            </a:r>
            <a:r>
              <a:rPr lang="en-CA" sz="2000" dirty="0" smtClean="0"/>
              <a:t> du </a:t>
            </a:r>
            <a:r>
              <a:rPr lang="en-CA" sz="2000" dirty="0" err="1" smtClean="0"/>
              <a:t>Trésor</a:t>
            </a:r>
            <a:r>
              <a:rPr lang="en-CA" sz="2000" dirty="0" smtClean="0"/>
              <a:t> du Canada</a:t>
            </a:r>
          </a:p>
          <a:p>
            <a:r>
              <a:rPr lang="en-CA" sz="2000" dirty="0" smtClean="0"/>
              <a:t>Mai 2018</a:t>
            </a:r>
          </a:p>
        </p:txBody>
      </p:sp>
    </p:spTree>
    <p:extLst>
      <p:ext uri="{BB962C8B-B14F-4D97-AF65-F5344CB8AC3E}">
        <p14:creationId xmlns:p14="http://schemas.microsoft.com/office/powerpoint/2010/main" val="240690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a:t>
            </a:fld>
            <a:endParaRPr lang="en-CA" dirty="0"/>
          </a:p>
        </p:txBody>
      </p:sp>
      <p:sp>
        <p:nvSpPr>
          <p:cNvPr id="3" name="Text Placeholder 2"/>
          <p:cNvSpPr>
            <a:spLocks noGrp="1"/>
          </p:cNvSpPr>
          <p:nvPr>
            <p:ph type="body" sz="quarter" idx="11"/>
          </p:nvPr>
        </p:nvSpPr>
        <p:spPr>
          <a:xfrm>
            <a:off x="323528" y="-27384"/>
            <a:ext cx="8205289" cy="878670"/>
          </a:xfrm>
        </p:spPr>
        <p:txBody>
          <a:bodyPr vert="horz" lIns="0" tIns="0" rIns="0" bIns="0" rtlCol="0">
            <a:normAutofit/>
          </a:bodyPr>
          <a:lstStyle/>
          <a:p>
            <a:pPr>
              <a:spcAft>
                <a:spcPts val="0"/>
              </a:spcAft>
            </a:pPr>
            <a:r>
              <a:rPr lang="fr-FR" dirty="0">
                <a:solidFill>
                  <a:srgbClr val="005172"/>
                </a:solidFill>
              </a:rPr>
              <a:t>Guide de publication proactive des frais de voyage et d’accueil</a:t>
            </a:r>
            <a:endParaRPr lang="en-CA" dirty="0">
              <a:solidFill>
                <a:srgbClr val="005172"/>
              </a:solidFill>
            </a:endParaRPr>
          </a:p>
        </p:txBody>
      </p:sp>
      <p:sp>
        <p:nvSpPr>
          <p:cNvPr id="4" name="Content Placeholder 3"/>
          <p:cNvSpPr>
            <a:spLocks noGrp="1"/>
          </p:cNvSpPr>
          <p:nvPr>
            <p:ph idx="10"/>
          </p:nvPr>
        </p:nvSpPr>
        <p:spPr/>
        <p:txBody>
          <a:bodyPr/>
          <a:lstStyle/>
          <a:p>
            <a:pPr lvl="0"/>
            <a:r>
              <a:rPr lang="fr-FR" sz="1600" dirty="0" smtClean="0"/>
              <a:t>Le </a:t>
            </a:r>
            <a:r>
              <a:rPr lang="fr-FR" sz="1600" dirty="0"/>
              <a:t>Guide de publication proactive des frais de voyage et </a:t>
            </a:r>
            <a:r>
              <a:rPr lang="fr-FR" sz="1600" dirty="0" smtClean="0"/>
              <a:t>d’accueil (ébauche) s’applique </a:t>
            </a:r>
            <a:r>
              <a:rPr lang="fr-FR" sz="1600" dirty="0"/>
              <a:t>aux institutions fédérales assujetties à la </a:t>
            </a:r>
            <a:r>
              <a:rPr lang="fr-CA" sz="1600" u="sng" dirty="0">
                <a:hlinkClick r:id="rId2"/>
              </a:rPr>
              <a:t>Loi sur l’accès à l’information</a:t>
            </a:r>
            <a:r>
              <a:rPr lang="fr-FR" sz="1600" dirty="0" smtClean="0"/>
              <a:t>.</a:t>
            </a:r>
            <a:endParaRPr lang="fr-FR" sz="1600" dirty="0"/>
          </a:p>
          <a:p>
            <a:pPr lvl="0"/>
            <a:endParaRPr lang="fr-FR" sz="1600" dirty="0"/>
          </a:p>
          <a:p>
            <a:pPr lvl="0"/>
            <a:r>
              <a:rPr lang="fr-FR" sz="1600" dirty="0"/>
              <a:t>Les institutions fédérales, y compris les sociétés d’État et les filiales en propriété exclusive, devraient adopter toutes les sections et exigences du présent guide, ainsi que toutes les sections et les exigences des documents suivants :</a:t>
            </a:r>
          </a:p>
          <a:p>
            <a:pPr marL="285750" lvl="0" indent="-285750">
              <a:buFont typeface="Arial" panose="020B0604020202020204" pitchFamily="34" charset="0"/>
              <a:buChar char="•"/>
            </a:pPr>
            <a:r>
              <a:rPr lang="fr-CA" sz="1600" dirty="0" smtClean="0"/>
              <a:t>la </a:t>
            </a:r>
            <a:r>
              <a:rPr lang="fr-CA" sz="1600" u="sng" dirty="0">
                <a:hlinkClick r:id="rId2"/>
              </a:rPr>
              <a:t>Loi sur l’accès à </a:t>
            </a:r>
            <a:r>
              <a:rPr lang="fr-CA" sz="1600" u="sng" dirty="0" smtClean="0">
                <a:hlinkClick r:id="rId2"/>
              </a:rPr>
              <a:t>l’information</a:t>
            </a:r>
            <a:r>
              <a:rPr lang="fr-CA" sz="1600" dirty="0" smtClean="0"/>
              <a:t>;</a:t>
            </a:r>
          </a:p>
          <a:p>
            <a:pPr marL="285750" lvl="0" indent="-285750">
              <a:buFont typeface="Arial" panose="020B0604020202020204" pitchFamily="34" charset="0"/>
              <a:buChar char="•"/>
            </a:pPr>
            <a:r>
              <a:rPr lang="fr-CA" sz="1600" dirty="0" smtClean="0"/>
              <a:t>la </a:t>
            </a:r>
            <a:r>
              <a:rPr lang="fr-CA" sz="1600" u="sng" dirty="0">
                <a:hlinkClick r:id="rId3"/>
              </a:rPr>
              <a:t>Loi sur la protection des renseignements personnels</a:t>
            </a:r>
            <a:r>
              <a:rPr lang="fr-CA" sz="1600" dirty="0"/>
              <a:t>;</a:t>
            </a:r>
            <a:endParaRPr lang="en-CA" sz="1600" dirty="0"/>
          </a:p>
          <a:p>
            <a:pPr marL="285750" lvl="0" indent="-285750">
              <a:buFont typeface="Arial" panose="020B0604020202020204" pitchFamily="34" charset="0"/>
              <a:buChar char="•"/>
            </a:pPr>
            <a:r>
              <a:rPr lang="fr-CA" sz="1600" dirty="0"/>
              <a:t>la </a:t>
            </a:r>
            <a:r>
              <a:rPr lang="fr-CA" sz="1600" u="sng" dirty="0">
                <a:hlinkClick r:id="rId4"/>
              </a:rPr>
              <a:t>Politique sur l’accès à l’information</a:t>
            </a:r>
            <a:r>
              <a:rPr lang="fr-CA" sz="1600" dirty="0"/>
              <a:t> [actuellement à l’étude];</a:t>
            </a:r>
            <a:endParaRPr lang="en-CA" sz="1600" dirty="0"/>
          </a:p>
          <a:p>
            <a:pPr marL="285750" lvl="0" indent="-285750">
              <a:buFont typeface="Arial" panose="020B0604020202020204" pitchFamily="34" charset="0"/>
              <a:buChar char="•"/>
            </a:pPr>
            <a:r>
              <a:rPr lang="fr-CA" sz="1600" dirty="0"/>
              <a:t>la </a:t>
            </a:r>
            <a:r>
              <a:rPr lang="fr-CA" sz="1600" u="sng" dirty="0">
                <a:hlinkClick r:id="rId4"/>
              </a:rPr>
              <a:t>Directive sur la publication proactive</a:t>
            </a:r>
            <a:r>
              <a:rPr lang="fr-CA" sz="1600" dirty="0"/>
              <a:t> [en cours d’élaboration];</a:t>
            </a:r>
            <a:endParaRPr lang="en-CA" sz="1600" dirty="0"/>
          </a:p>
          <a:p>
            <a:pPr marL="285750" lvl="0" indent="-285750">
              <a:buFont typeface="Arial" panose="020B0604020202020204" pitchFamily="34" charset="0"/>
              <a:buChar char="•"/>
            </a:pPr>
            <a:r>
              <a:rPr lang="fr-CA" sz="1600" dirty="0" smtClean="0"/>
              <a:t>la </a:t>
            </a:r>
            <a:r>
              <a:rPr lang="fr-CA" sz="1600" u="sng" dirty="0">
                <a:hlinkClick r:id="rId5"/>
              </a:rPr>
              <a:t>Directive sur les dépenses de voyages, d’accueil, de conférences et d’événements</a:t>
            </a:r>
            <a:r>
              <a:rPr lang="fr-CA" sz="1600" dirty="0"/>
              <a:t>.</a:t>
            </a:r>
            <a:endParaRPr lang="en-CA" sz="1600" dirty="0"/>
          </a:p>
          <a:p>
            <a:pPr lvl="0"/>
            <a:endParaRPr lang="en-CA" sz="1600" dirty="0"/>
          </a:p>
          <a:p>
            <a:endParaRPr lang="en-CA" sz="1600" dirty="0" smtClean="0"/>
          </a:p>
        </p:txBody>
      </p:sp>
    </p:spTree>
    <p:extLst>
      <p:ext uri="{BB962C8B-B14F-4D97-AF65-F5344CB8AC3E}">
        <p14:creationId xmlns:p14="http://schemas.microsoft.com/office/powerpoint/2010/main" val="147789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3</a:t>
            </a:fld>
            <a:endParaRPr lang="en-CA"/>
          </a:p>
        </p:txBody>
      </p:sp>
      <p:sp>
        <p:nvSpPr>
          <p:cNvPr id="3" name="Text Placeholder 2"/>
          <p:cNvSpPr>
            <a:spLocks noGrp="1"/>
          </p:cNvSpPr>
          <p:nvPr>
            <p:ph type="body" sz="quarter" idx="11"/>
          </p:nvPr>
        </p:nvSpPr>
        <p:spPr>
          <a:xfrm>
            <a:off x="323528" y="296652"/>
            <a:ext cx="5432982" cy="878670"/>
          </a:xfrm>
        </p:spPr>
        <p:txBody>
          <a:bodyPr vert="horz" lIns="0" tIns="0" rIns="0" bIns="0" rtlCol="0">
            <a:normAutofit/>
          </a:bodyPr>
          <a:lstStyle/>
          <a:p>
            <a:pPr>
              <a:spcAft>
                <a:spcPts val="0"/>
              </a:spcAft>
            </a:pPr>
            <a:r>
              <a:rPr lang="en-CA" dirty="0" err="1">
                <a:solidFill>
                  <a:srgbClr val="005172"/>
                </a:solidFill>
              </a:rPr>
              <a:t>Qu'est-ce</a:t>
            </a:r>
            <a:r>
              <a:rPr lang="en-CA" dirty="0">
                <a:solidFill>
                  <a:srgbClr val="005172"/>
                </a:solidFill>
              </a:rPr>
              <a:t> qui a </a:t>
            </a:r>
            <a:r>
              <a:rPr lang="en-CA" dirty="0" err="1">
                <a:solidFill>
                  <a:srgbClr val="005172"/>
                </a:solidFill>
              </a:rPr>
              <a:t>changé</a:t>
            </a:r>
            <a:r>
              <a:rPr lang="en-CA" dirty="0">
                <a:solidFill>
                  <a:srgbClr val="005172"/>
                </a:solidFill>
              </a:rPr>
              <a:t> ?</a:t>
            </a:r>
          </a:p>
        </p:txBody>
      </p:sp>
      <p:grpSp>
        <p:nvGrpSpPr>
          <p:cNvPr id="5" name="Group 4"/>
          <p:cNvGrpSpPr/>
          <p:nvPr/>
        </p:nvGrpSpPr>
        <p:grpSpPr>
          <a:xfrm>
            <a:off x="2483768" y="1134746"/>
            <a:ext cx="2082948" cy="5318589"/>
            <a:chOff x="619125" y="1413068"/>
            <a:chExt cx="1512436" cy="4234910"/>
          </a:xfrm>
        </p:grpSpPr>
        <p:sp>
          <p:nvSpPr>
            <p:cNvPr id="6" name="Rectangle 5"/>
            <p:cNvSpPr/>
            <p:nvPr>
              <p:custDataLst>
                <p:tags r:id="rId7"/>
              </p:custDataLst>
            </p:nvPr>
          </p:nvSpPr>
          <p:spPr>
            <a:xfrm>
              <a:off x="619125" y="1813118"/>
              <a:ext cx="1512436" cy="3834860"/>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CA" sz="1400" dirty="0">
                  <a:solidFill>
                    <a:schemeClr val="tx1">
                      <a:lumMod val="65000"/>
                      <a:lumOff val="35000"/>
                    </a:schemeClr>
                  </a:solidFill>
                </a:rPr>
                <a:t>les </a:t>
              </a:r>
              <a:r>
                <a:rPr lang="fr-CA" sz="1400" b="1" dirty="0">
                  <a:solidFill>
                    <a:schemeClr val="tx1">
                      <a:lumMod val="65000"/>
                      <a:lumOff val="35000"/>
                    </a:schemeClr>
                  </a:solidFill>
                </a:rPr>
                <a:t>cadres supérieurs ou employés </a:t>
              </a:r>
              <a:r>
                <a:rPr lang="fr-CA" sz="1400" dirty="0">
                  <a:solidFill>
                    <a:schemeClr val="tx1">
                      <a:lumMod val="65000"/>
                      <a:lumOff val="35000"/>
                    </a:schemeClr>
                  </a:solidFill>
                </a:rPr>
                <a:t>d’une société nommée dans toute société d’État mère, et toute filiale à part entière d’une telle société, selon la définition de l’article 83 de la Loi sur la gestion des finances </a:t>
              </a:r>
              <a:r>
                <a:rPr lang="fr-CA" sz="1400" dirty="0" smtClean="0">
                  <a:solidFill>
                    <a:schemeClr val="tx1">
                      <a:lumMod val="65000"/>
                      <a:lumOff val="35000"/>
                    </a:schemeClr>
                  </a:solidFill>
                </a:rPr>
                <a:t>publiques. </a:t>
              </a:r>
            </a:p>
            <a:p>
              <a:pPr marL="285750" indent="-285750">
                <a:buFont typeface="Wingdings" pitchFamily="2" charset="2"/>
                <a:buChar char="§"/>
              </a:pPr>
              <a:endParaRPr lang="fr-CA" sz="1400" dirty="0">
                <a:solidFill>
                  <a:schemeClr val="tx1">
                    <a:lumMod val="65000"/>
                    <a:lumOff val="35000"/>
                  </a:schemeClr>
                </a:solidFill>
              </a:endParaRPr>
            </a:p>
            <a:p>
              <a:pPr marL="285750" indent="-285750">
                <a:buFont typeface="Wingdings" pitchFamily="2" charset="2"/>
                <a:buChar char="§"/>
              </a:pPr>
              <a:r>
                <a:rPr lang="fr-CA" sz="1400" dirty="0" smtClean="0">
                  <a:solidFill>
                    <a:schemeClr val="tx1">
                      <a:lumMod val="65000"/>
                      <a:lumOff val="35000"/>
                    </a:schemeClr>
                  </a:solidFill>
                </a:rPr>
                <a:t>Cela inclut </a:t>
              </a:r>
              <a:r>
                <a:rPr lang="fr-CA" sz="1400" dirty="0">
                  <a:solidFill>
                    <a:schemeClr val="tx1">
                      <a:lumMod val="65000"/>
                      <a:lumOff val="35000"/>
                    </a:schemeClr>
                  </a:solidFill>
                </a:rPr>
                <a:t>les présidents, les vice‑présidents, les chefs de la direction et membres d’un conseil d’administration, et toute personne qui occupe un poste de rang </a:t>
              </a:r>
              <a:r>
                <a:rPr lang="fr-CA" sz="1400" dirty="0" smtClean="0">
                  <a:solidFill>
                    <a:schemeClr val="tx1">
                      <a:lumMod val="65000"/>
                      <a:lumOff val="35000"/>
                    </a:schemeClr>
                  </a:solidFill>
                </a:rPr>
                <a:t>équivalent.</a:t>
              </a:r>
              <a:endParaRPr lang="fr-CA" sz="1400" dirty="0">
                <a:solidFill>
                  <a:schemeClr val="tx1">
                    <a:lumMod val="65000"/>
                    <a:lumOff val="35000"/>
                  </a:schemeClr>
                </a:solidFill>
              </a:endParaRPr>
            </a:p>
          </p:txBody>
        </p:sp>
        <p:sp>
          <p:nvSpPr>
            <p:cNvPr id="7" name="Rectangle 6"/>
            <p:cNvSpPr/>
            <p:nvPr>
              <p:custDataLst>
                <p:tags r:id="rId8"/>
              </p:custDataLst>
            </p:nvPr>
          </p:nvSpPr>
          <p:spPr>
            <a:xfrm>
              <a:off x="619125" y="1413068"/>
              <a:ext cx="1512436" cy="304800"/>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CHAMP D’APPLICATION</a:t>
              </a:r>
              <a:endParaRPr lang="en-US" sz="1400" b="1" dirty="0"/>
            </a:p>
          </p:txBody>
        </p:sp>
      </p:grpSp>
      <p:sp>
        <p:nvSpPr>
          <p:cNvPr id="14" name="Rectangle 13"/>
          <p:cNvSpPr/>
          <p:nvPr>
            <p:custDataLst>
              <p:tags r:id="rId1"/>
            </p:custDataLst>
          </p:nvPr>
        </p:nvSpPr>
        <p:spPr>
          <a:xfrm>
            <a:off x="4709836" y="1659562"/>
            <a:ext cx="2022403" cy="4793825"/>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400" dirty="0" smtClean="0">
                <a:solidFill>
                  <a:schemeClr val="tx1">
                    <a:lumMod val="65000"/>
                    <a:lumOff val="35000"/>
                  </a:schemeClr>
                </a:solidFill>
              </a:rPr>
              <a:t>Les </a:t>
            </a:r>
            <a:r>
              <a:rPr lang="en-CA" sz="1400" dirty="0" err="1" smtClean="0">
                <a:solidFill>
                  <a:schemeClr val="tx1">
                    <a:lumMod val="65000"/>
                    <a:lumOff val="35000"/>
                  </a:schemeClr>
                </a:solidFill>
              </a:rPr>
              <a:t>frais</a:t>
            </a:r>
            <a:r>
              <a:rPr lang="en-CA" sz="1400" dirty="0" smtClean="0">
                <a:solidFill>
                  <a:schemeClr val="tx1">
                    <a:lumMod val="65000"/>
                    <a:lumOff val="35000"/>
                  </a:schemeClr>
                </a:solidFill>
              </a:rPr>
              <a:t> de </a:t>
            </a:r>
            <a:r>
              <a:rPr lang="en-CA" sz="1400" dirty="0" err="1" smtClean="0">
                <a:solidFill>
                  <a:schemeClr val="tx1">
                    <a:lumMod val="65000"/>
                    <a:lumOff val="35000"/>
                  </a:schemeClr>
                </a:solidFill>
              </a:rPr>
              <a:t>déplacements</a:t>
            </a:r>
            <a:r>
              <a:rPr lang="en-CA" sz="1400" dirty="0" smtClean="0">
                <a:solidFill>
                  <a:schemeClr val="tx1">
                    <a:lumMod val="65000"/>
                    <a:lumOff val="35000"/>
                  </a:schemeClr>
                </a:solidFill>
              </a:rPr>
              <a:t> et </a:t>
            </a:r>
            <a:r>
              <a:rPr lang="en-CA" sz="1400" dirty="0" err="1" smtClean="0">
                <a:solidFill>
                  <a:schemeClr val="tx1">
                    <a:lumMod val="65000"/>
                    <a:lumOff val="35000"/>
                  </a:schemeClr>
                </a:solidFill>
              </a:rPr>
              <a:t>frais</a:t>
            </a:r>
            <a:r>
              <a:rPr lang="en-CA" sz="1400" dirty="0" smtClean="0">
                <a:solidFill>
                  <a:schemeClr val="tx1">
                    <a:lumMod val="65000"/>
                    <a:lumOff val="35000"/>
                  </a:schemeClr>
                </a:solidFill>
              </a:rPr>
              <a:t> </a:t>
            </a:r>
            <a:r>
              <a:rPr lang="en-CA" sz="1400" dirty="0" err="1" smtClean="0">
                <a:solidFill>
                  <a:schemeClr val="tx1">
                    <a:lumMod val="65000"/>
                    <a:lumOff val="35000"/>
                  </a:schemeClr>
                </a:solidFill>
              </a:rPr>
              <a:t>d’accueil</a:t>
            </a:r>
            <a:r>
              <a:rPr lang="en-CA" sz="1400" dirty="0" smtClean="0">
                <a:solidFill>
                  <a:schemeClr val="tx1">
                    <a:lumMod val="65000"/>
                    <a:lumOff val="35000"/>
                  </a:schemeClr>
                </a:solidFill>
              </a:rPr>
              <a:t> </a:t>
            </a:r>
            <a:r>
              <a:rPr lang="en-CA" sz="1400" dirty="0" err="1" smtClean="0">
                <a:solidFill>
                  <a:schemeClr val="tx1">
                    <a:lumMod val="65000"/>
                    <a:lumOff val="35000"/>
                  </a:schemeClr>
                </a:solidFill>
              </a:rPr>
              <a:t>doivent</a:t>
            </a:r>
            <a:r>
              <a:rPr lang="en-CA" sz="1400" dirty="0" smtClean="0">
                <a:solidFill>
                  <a:schemeClr val="tx1">
                    <a:lumMod val="65000"/>
                    <a:lumOff val="35000"/>
                  </a:schemeClr>
                </a:solidFill>
              </a:rPr>
              <a:t> </a:t>
            </a:r>
            <a:r>
              <a:rPr lang="en-CA" sz="1400" dirty="0" err="1" smtClean="0">
                <a:solidFill>
                  <a:schemeClr val="tx1">
                    <a:lumMod val="65000"/>
                    <a:lumOff val="35000"/>
                  </a:schemeClr>
                </a:solidFill>
              </a:rPr>
              <a:t>être</a:t>
            </a:r>
            <a:r>
              <a:rPr lang="en-CA" sz="1400" dirty="0" smtClean="0">
                <a:solidFill>
                  <a:schemeClr val="tx1">
                    <a:lumMod val="65000"/>
                    <a:lumOff val="35000"/>
                  </a:schemeClr>
                </a:solidFill>
              </a:rPr>
              <a:t> </a:t>
            </a:r>
            <a:r>
              <a:rPr lang="en-CA" sz="1400" dirty="0" err="1" smtClean="0">
                <a:solidFill>
                  <a:schemeClr val="tx1">
                    <a:lumMod val="65000"/>
                    <a:lumOff val="35000"/>
                  </a:schemeClr>
                </a:solidFill>
              </a:rPr>
              <a:t>publiés</a:t>
            </a:r>
            <a:r>
              <a:rPr lang="en-CA" sz="1400" dirty="0" smtClean="0">
                <a:solidFill>
                  <a:schemeClr val="tx1">
                    <a:lumMod val="65000"/>
                    <a:lumOff val="35000"/>
                  </a:schemeClr>
                </a:solidFill>
              </a:rPr>
              <a:t> </a:t>
            </a:r>
            <a:r>
              <a:rPr lang="en-CA" sz="1400" b="1" dirty="0" smtClean="0">
                <a:solidFill>
                  <a:schemeClr val="tx1">
                    <a:lumMod val="65000"/>
                    <a:lumOff val="35000"/>
                  </a:schemeClr>
                </a:solidFill>
              </a:rPr>
              <a:t>d</a:t>
            </a:r>
            <a:r>
              <a:rPr lang="fr-FR" sz="1400" b="1" dirty="0" smtClean="0">
                <a:solidFill>
                  <a:schemeClr val="tx1">
                    <a:lumMod val="65000"/>
                    <a:lumOff val="35000"/>
                  </a:schemeClr>
                </a:solidFill>
              </a:rPr>
              <a:t>ans </a:t>
            </a:r>
            <a:r>
              <a:rPr lang="fr-FR" sz="1400" b="1" dirty="0">
                <a:solidFill>
                  <a:schemeClr val="tx1">
                    <a:lumMod val="65000"/>
                    <a:lumOff val="35000"/>
                  </a:schemeClr>
                </a:solidFill>
              </a:rPr>
              <a:t>les trente jours suivant le mois au cours duquel </a:t>
            </a:r>
            <a:r>
              <a:rPr lang="fr-FR" sz="1400" b="1" dirty="0" smtClean="0">
                <a:solidFill>
                  <a:schemeClr val="tx1">
                    <a:lumMod val="65000"/>
                    <a:lumOff val="35000"/>
                  </a:schemeClr>
                </a:solidFill>
              </a:rPr>
              <a:t>les dépenses engagés </a:t>
            </a:r>
            <a:r>
              <a:rPr lang="fr-FR" sz="1400" b="1" dirty="0">
                <a:solidFill>
                  <a:schemeClr val="tx1">
                    <a:lumMod val="65000"/>
                    <a:lumOff val="35000"/>
                  </a:schemeClr>
                </a:solidFill>
              </a:rPr>
              <a:t>par </a:t>
            </a:r>
            <a:r>
              <a:rPr lang="fr-CA" sz="1400" b="1" dirty="0">
                <a:solidFill>
                  <a:schemeClr val="tx1">
                    <a:lumMod val="65000"/>
                    <a:lumOff val="35000"/>
                  </a:schemeClr>
                </a:solidFill>
              </a:rPr>
              <a:t>les cadres supérieurs ou employés</a:t>
            </a:r>
            <a:r>
              <a:rPr lang="fr-FR" sz="1400" b="1" dirty="0">
                <a:solidFill>
                  <a:schemeClr val="tx1">
                    <a:lumMod val="65000"/>
                    <a:lumOff val="35000"/>
                  </a:schemeClr>
                </a:solidFill>
              </a:rPr>
              <a:t> ont été </a:t>
            </a:r>
            <a:r>
              <a:rPr lang="fr-FR" sz="1400" b="1" dirty="0" smtClean="0">
                <a:solidFill>
                  <a:schemeClr val="tx1">
                    <a:lumMod val="65000"/>
                    <a:lumOff val="35000"/>
                  </a:schemeClr>
                </a:solidFill>
              </a:rPr>
              <a:t>remboursés.</a:t>
            </a:r>
          </a:p>
          <a:p>
            <a:pPr marL="285750" indent="-285750">
              <a:buFont typeface="Wingdings" pitchFamily="2" charset="2"/>
              <a:buChar char="§"/>
            </a:pPr>
            <a:endParaRPr lang="en-CA" sz="1400" b="1" dirty="0">
              <a:solidFill>
                <a:schemeClr val="tx1">
                  <a:lumMod val="65000"/>
                  <a:lumOff val="35000"/>
                </a:schemeClr>
              </a:solidFill>
            </a:endParaRPr>
          </a:p>
          <a:p>
            <a:pPr marL="285750" indent="-285750">
              <a:buFont typeface="Wingdings" pitchFamily="2" charset="2"/>
              <a:buChar char="§"/>
            </a:pPr>
            <a:r>
              <a:rPr lang="fr-FR" sz="1400" b="1" dirty="0" smtClean="0">
                <a:solidFill>
                  <a:schemeClr val="tx1">
                    <a:lumMod val="65000"/>
                    <a:lumOff val="35000"/>
                  </a:schemeClr>
                </a:solidFill>
              </a:rPr>
              <a:t>Changement </a:t>
            </a:r>
            <a:r>
              <a:rPr lang="fr-FR" sz="1400" b="1" dirty="0">
                <a:solidFill>
                  <a:schemeClr val="tx1">
                    <a:lumMod val="65000"/>
                    <a:lumOff val="35000"/>
                  </a:schemeClr>
                </a:solidFill>
              </a:rPr>
              <a:t>de trimestriel à </a:t>
            </a:r>
            <a:r>
              <a:rPr lang="fr-FR" sz="1400" b="1" dirty="0" smtClean="0">
                <a:solidFill>
                  <a:schemeClr val="tx1">
                    <a:lumMod val="65000"/>
                    <a:lumOff val="35000"/>
                  </a:schemeClr>
                </a:solidFill>
              </a:rPr>
              <a:t>mensuel.</a:t>
            </a:r>
            <a:endParaRPr lang="en-CA" sz="1400" b="1" dirty="0">
              <a:solidFill>
                <a:schemeClr val="tx1">
                  <a:lumMod val="65000"/>
                  <a:lumOff val="35000"/>
                </a:schemeClr>
              </a:solidFill>
            </a:endParaRPr>
          </a:p>
        </p:txBody>
      </p:sp>
      <p:sp>
        <p:nvSpPr>
          <p:cNvPr id="16" name="Rectangle 15"/>
          <p:cNvSpPr/>
          <p:nvPr>
            <p:custDataLst>
              <p:tags r:id="rId2"/>
            </p:custDataLst>
          </p:nvPr>
        </p:nvSpPr>
        <p:spPr>
          <a:xfrm>
            <a:off x="6897031" y="1658394"/>
            <a:ext cx="2067457" cy="4794941"/>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FR" sz="1400" dirty="0">
                <a:solidFill>
                  <a:schemeClr val="tx1">
                    <a:lumMod val="65000"/>
                    <a:lumOff val="35000"/>
                  </a:schemeClr>
                </a:solidFill>
              </a:rPr>
              <a:t>Les reçus à l'appui de la publication proactive des frais de voyage et d'accueil des cadres supérieurs ou des employés doivent être disponibles </a:t>
            </a:r>
            <a:r>
              <a:rPr lang="fr-FR" sz="1400" b="1" dirty="0">
                <a:solidFill>
                  <a:schemeClr val="tx1">
                    <a:lumMod val="65000"/>
                    <a:lumOff val="35000"/>
                  </a:schemeClr>
                </a:solidFill>
              </a:rPr>
              <a:t>dans les cinq jours ouvrables suivant la réception de la demande</a:t>
            </a:r>
            <a:r>
              <a:rPr lang="fr-FR" sz="1400" b="1" dirty="0" smtClean="0">
                <a:solidFill>
                  <a:schemeClr val="tx1">
                    <a:lumMod val="65000"/>
                    <a:lumOff val="35000"/>
                  </a:schemeClr>
                </a:solidFill>
              </a:rPr>
              <a:t>.</a:t>
            </a:r>
          </a:p>
        </p:txBody>
      </p:sp>
      <p:sp>
        <p:nvSpPr>
          <p:cNvPr id="17" name="Rectangle 16"/>
          <p:cNvSpPr/>
          <p:nvPr>
            <p:custDataLst>
              <p:tags r:id="rId3"/>
            </p:custDataLst>
          </p:nvPr>
        </p:nvSpPr>
        <p:spPr>
          <a:xfrm>
            <a:off x="6897031" y="1124744"/>
            <a:ext cx="2067457"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t>REÇUS</a:t>
            </a:r>
          </a:p>
        </p:txBody>
      </p:sp>
      <p:sp>
        <p:nvSpPr>
          <p:cNvPr id="18" name="Rectangle 17"/>
          <p:cNvSpPr/>
          <p:nvPr>
            <p:custDataLst>
              <p:tags r:id="rId4"/>
            </p:custDataLst>
          </p:nvPr>
        </p:nvSpPr>
        <p:spPr>
          <a:xfrm>
            <a:off x="4709838" y="1124745"/>
            <a:ext cx="2022402"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MENSUEL</a:t>
            </a:r>
            <a:endParaRPr lang="en-US" sz="1400" b="1" dirty="0"/>
          </a:p>
        </p:txBody>
      </p:sp>
      <p:sp>
        <p:nvSpPr>
          <p:cNvPr id="21" name="Rectangle 20"/>
          <p:cNvSpPr/>
          <p:nvPr>
            <p:custDataLst>
              <p:tags r:id="rId5"/>
            </p:custDataLst>
          </p:nvPr>
        </p:nvSpPr>
        <p:spPr>
          <a:xfrm>
            <a:off x="251520" y="1658394"/>
            <a:ext cx="2067457" cy="4794941"/>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FR" sz="1400" dirty="0">
                <a:solidFill>
                  <a:schemeClr val="tx1">
                    <a:lumMod val="65000"/>
                    <a:lumOff val="35000"/>
                  </a:schemeClr>
                </a:solidFill>
              </a:rPr>
              <a:t>L'exigence de publication proactive passera de la  </a:t>
            </a:r>
            <a:r>
              <a:rPr lang="fr-FR" sz="1400" b="1" dirty="0">
                <a:solidFill>
                  <a:schemeClr val="tx1">
                    <a:lumMod val="65000"/>
                    <a:lumOff val="35000"/>
                  </a:schemeClr>
                </a:solidFill>
              </a:rPr>
              <a:t>Directive sur les dépenses de voyages, d’accueil, de conférences et d’événements </a:t>
            </a:r>
            <a:r>
              <a:rPr lang="fr-FR" sz="1400" dirty="0" smtClean="0">
                <a:solidFill>
                  <a:schemeClr val="tx1">
                    <a:lumMod val="65000"/>
                    <a:lumOff val="35000"/>
                  </a:schemeClr>
                </a:solidFill>
              </a:rPr>
              <a:t>du </a:t>
            </a:r>
            <a:r>
              <a:rPr lang="fr-FR" sz="1400" dirty="0">
                <a:solidFill>
                  <a:schemeClr val="tx1">
                    <a:lumMod val="65000"/>
                    <a:lumOff val="35000"/>
                  </a:schemeClr>
                </a:solidFill>
              </a:rPr>
              <a:t>Conseil du </a:t>
            </a:r>
            <a:r>
              <a:rPr lang="fr-FR" sz="1400" dirty="0" smtClean="0">
                <a:solidFill>
                  <a:schemeClr val="tx1">
                    <a:lumMod val="65000"/>
                    <a:lumOff val="35000"/>
                  </a:schemeClr>
                </a:solidFill>
              </a:rPr>
              <a:t>Trésor à </a:t>
            </a:r>
            <a:r>
              <a:rPr lang="fr-FR" sz="1400" dirty="0">
                <a:solidFill>
                  <a:schemeClr val="tx1">
                    <a:lumMod val="65000"/>
                    <a:lumOff val="35000"/>
                  </a:schemeClr>
                </a:solidFill>
              </a:rPr>
              <a:t>la </a:t>
            </a:r>
            <a:r>
              <a:rPr lang="fr-FR" sz="1400" b="1" dirty="0">
                <a:solidFill>
                  <a:schemeClr val="tx1">
                    <a:lumMod val="65000"/>
                    <a:lumOff val="35000"/>
                  </a:schemeClr>
                </a:solidFill>
              </a:rPr>
              <a:t>Loi sur l'accès à l'information</a:t>
            </a:r>
            <a:r>
              <a:rPr lang="fr-FR" sz="1400" dirty="0" smtClean="0">
                <a:solidFill>
                  <a:schemeClr val="tx1">
                    <a:lumMod val="65000"/>
                    <a:lumOff val="35000"/>
                  </a:schemeClr>
                </a:solidFill>
              </a:rPr>
              <a:t>.</a:t>
            </a:r>
          </a:p>
        </p:txBody>
      </p:sp>
      <p:sp>
        <p:nvSpPr>
          <p:cNvPr id="22" name="Rectangle 21"/>
          <p:cNvSpPr/>
          <p:nvPr>
            <p:custDataLst>
              <p:tags r:id="rId6"/>
            </p:custDataLst>
          </p:nvPr>
        </p:nvSpPr>
        <p:spPr>
          <a:xfrm>
            <a:off x="251520" y="1124744"/>
            <a:ext cx="2067457"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OBLIGATOIRE</a:t>
            </a:r>
            <a:endParaRPr lang="en-US" sz="1400" b="1" dirty="0"/>
          </a:p>
        </p:txBody>
      </p:sp>
    </p:spTree>
    <p:extLst>
      <p:ext uri="{BB962C8B-B14F-4D97-AF65-F5344CB8AC3E}">
        <p14:creationId xmlns:p14="http://schemas.microsoft.com/office/powerpoint/2010/main" val="450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1"/>
          </p:nvPr>
        </p:nvSpPr>
        <p:spPr>
          <a:xfrm>
            <a:off x="323528" y="-27384"/>
            <a:ext cx="8026746" cy="659003"/>
          </a:xfrm>
        </p:spPr>
        <p:txBody>
          <a:bodyPr vert="horz" lIns="0" tIns="0" rIns="0" bIns="0" rtlCol="0">
            <a:noAutofit/>
          </a:bodyPr>
          <a:lstStyle/>
          <a:p>
            <a:pPr>
              <a:spcAft>
                <a:spcPts val="0"/>
              </a:spcAft>
            </a:pPr>
            <a:r>
              <a:rPr lang="fr-FR" dirty="0">
                <a:solidFill>
                  <a:srgbClr val="005172"/>
                </a:solidFill>
              </a:rPr>
              <a:t>Exemple d’échéancier pour la publication proactive des frais de voyage</a:t>
            </a:r>
            <a:endParaRPr lang="en-CA" dirty="0">
              <a:solidFill>
                <a:srgbClr val="005172"/>
              </a:solidFill>
            </a:endParaRPr>
          </a:p>
        </p:txBody>
      </p:sp>
      <p:sp>
        <p:nvSpPr>
          <p:cNvPr id="41" name="Content Placeholder 2"/>
          <p:cNvSpPr txBox="1">
            <a:spLocks/>
          </p:cNvSpPr>
          <p:nvPr/>
        </p:nvSpPr>
        <p:spPr>
          <a:xfrm>
            <a:off x="6940288" y="5472420"/>
            <a:ext cx="838187" cy="98987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900" dirty="0"/>
          </a:p>
        </p:txBody>
      </p:sp>
      <p:sp>
        <p:nvSpPr>
          <p:cNvPr id="2" name="Rectangle 1"/>
          <p:cNvSpPr/>
          <p:nvPr/>
        </p:nvSpPr>
        <p:spPr>
          <a:xfrm>
            <a:off x="366086" y="1577404"/>
            <a:ext cx="8593993" cy="1600438"/>
          </a:xfrm>
          <a:prstGeom prst="rect">
            <a:avLst/>
          </a:prstGeom>
        </p:spPr>
        <p:txBody>
          <a:bodyPr wrap="square">
            <a:spAutoFit/>
          </a:bodyPr>
          <a:lstStyle/>
          <a:p>
            <a:pPr marL="285750" indent="-285750">
              <a:buFont typeface="Arial" panose="020B0604020202020204" pitchFamily="34" charset="0"/>
              <a:buChar char="•"/>
            </a:pPr>
            <a:r>
              <a:rPr lang="fr-CA" sz="1400" dirty="0" smtClean="0"/>
              <a:t>Les </a:t>
            </a:r>
            <a:r>
              <a:rPr lang="fr-CA" sz="1400" dirty="0"/>
              <a:t>frais de voyage sont considérés comme ayant été remboursés une fois que la demande de remboursement des frais de voyage a été approuvée </a:t>
            </a:r>
            <a:r>
              <a:rPr lang="fr-CA" sz="1400" b="1" dirty="0"/>
              <a:t>et</a:t>
            </a:r>
            <a:r>
              <a:rPr lang="fr-CA" sz="1400" dirty="0"/>
              <a:t> que les </a:t>
            </a:r>
            <a:r>
              <a:rPr lang="fr-CA" sz="1400" b="1" dirty="0"/>
              <a:t>deux</a:t>
            </a:r>
            <a:r>
              <a:rPr lang="fr-CA" sz="1400" dirty="0"/>
              <a:t> mesures suivantes ont été prises :</a:t>
            </a:r>
            <a:endParaRPr lang="en-CA" sz="1400" dirty="0"/>
          </a:p>
          <a:p>
            <a:pPr marL="742950" lvl="1" indent="-285750">
              <a:buFont typeface="Arial" panose="020B0604020202020204" pitchFamily="34" charset="0"/>
              <a:buChar char="•"/>
            </a:pPr>
            <a:r>
              <a:rPr lang="fr-CA" sz="1400" dirty="0"/>
              <a:t>tous les frais de voyage liés à la demande de remboursement ont reçu l’attestation (article 34 de la Loi sur la gestion des finances publiques) et l’autorisation de paiement (article 33 de la Loi sur la gestion des finances publiques) de la part des personnes appropriées ayant le pouvoir délégué;</a:t>
            </a:r>
            <a:endParaRPr lang="en-CA" sz="1400" dirty="0"/>
          </a:p>
          <a:p>
            <a:pPr marL="742950" lvl="1" indent="-285750">
              <a:buFont typeface="Arial" panose="020B0604020202020204" pitchFamily="34" charset="0"/>
              <a:buChar char="•"/>
            </a:pPr>
            <a:r>
              <a:rPr lang="fr-CA" sz="1400" dirty="0"/>
              <a:t>tous les frais liés au voyage sont consignés dans le système de gestion financière de l’institution fédérale.</a:t>
            </a:r>
            <a:endParaRPr lang="en-CA" sz="1400" dirty="0"/>
          </a:p>
          <a:p>
            <a:pPr marL="742950" lvl="2" indent="-285750">
              <a:buFont typeface="Arial" panose="020B0604020202020204" pitchFamily="34" charset="0"/>
              <a:buChar char="•"/>
            </a:pPr>
            <a:endParaRPr lang="en-CA" sz="1400" dirty="0" smtClean="0"/>
          </a:p>
        </p:txBody>
      </p:sp>
      <p:sp>
        <p:nvSpPr>
          <p:cNvPr id="33" name="Rectangle 32"/>
          <p:cNvSpPr/>
          <p:nvPr/>
        </p:nvSpPr>
        <p:spPr>
          <a:xfrm>
            <a:off x="179512" y="968155"/>
            <a:ext cx="8784975" cy="584775"/>
          </a:xfrm>
          <a:prstGeom prst="rect">
            <a:avLst/>
          </a:prstGeom>
        </p:spPr>
        <p:txBody>
          <a:bodyPr wrap="square">
            <a:spAutoFit/>
          </a:bodyPr>
          <a:lstStyle/>
          <a:p>
            <a:r>
              <a:rPr lang="fr-FR" sz="1600" b="1" dirty="0" smtClean="0">
                <a:solidFill>
                  <a:schemeClr val="accent1"/>
                </a:solidFill>
              </a:rPr>
              <a:t>Les </a:t>
            </a:r>
            <a:r>
              <a:rPr lang="fr-FR" sz="1600" b="1" dirty="0">
                <a:solidFill>
                  <a:schemeClr val="accent1"/>
                </a:solidFill>
              </a:rPr>
              <a:t>frais de voyage doivent être publiés de façon proactive dans les 30 jours suivant le mois au cours duquel des frais de voyage engagés par les cadres supérieurs ou employés ont été remboursés</a:t>
            </a:r>
            <a:endParaRPr lang="en-CA" sz="1600" b="1" dirty="0">
              <a:solidFill>
                <a:schemeClr val="accent1"/>
              </a:solidFill>
            </a:endParaRPr>
          </a:p>
        </p:txBody>
      </p:sp>
      <p:sp>
        <p:nvSpPr>
          <p:cNvPr id="37" name="Rectangle 36"/>
          <p:cNvSpPr/>
          <p:nvPr/>
        </p:nvSpPr>
        <p:spPr>
          <a:xfrm>
            <a:off x="186573" y="3018438"/>
            <a:ext cx="8784975" cy="338554"/>
          </a:xfrm>
          <a:prstGeom prst="rect">
            <a:avLst/>
          </a:prstGeom>
        </p:spPr>
        <p:txBody>
          <a:bodyPr wrap="square">
            <a:spAutoFit/>
          </a:bodyPr>
          <a:lstStyle/>
          <a:p>
            <a:r>
              <a:rPr lang="en-CA" sz="1600" b="1" dirty="0" err="1" smtClean="0">
                <a:solidFill>
                  <a:schemeClr val="accent1"/>
                </a:solidFill>
                <a:ea typeface="Times New Roman" panose="02020603050405020304" pitchFamily="18" charset="0"/>
              </a:rPr>
              <a:t>Exemple</a:t>
            </a:r>
            <a:r>
              <a:rPr lang="en-CA" sz="1600" b="1" dirty="0" smtClean="0">
                <a:solidFill>
                  <a:schemeClr val="accent1"/>
                </a:solidFill>
                <a:ea typeface="Times New Roman" panose="02020603050405020304" pitchFamily="18" charset="0"/>
              </a:rPr>
              <a:t> :</a:t>
            </a:r>
            <a:endParaRPr lang="en-CA" sz="1600" b="1" dirty="0">
              <a:solidFill>
                <a:schemeClr val="accent1"/>
              </a:solidFill>
            </a:endParaRPr>
          </a:p>
        </p:txBody>
      </p:sp>
      <p:sp>
        <p:nvSpPr>
          <p:cNvPr id="39" name="Slide Number Placeholder 1"/>
          <p:cNvSpPr>
            <a:spLocks noGrp="1"/>
          </p:cNvSpPr>
          <p:nvPr>
            <p:ph type="sldNum" sz="quarter" idx="12"/>
          </p:nvPr>
        </p:nvSpPr>
        <p:spPr>
          <a:xfrm>
            <a:off x="6364397" y="6356350"/>
            <a:ext cx="2133600" cy="365125"/>
          </a:xfrm>
        </p:spPr>
        <p:txBody>
          <a:bodyPr/>
          <a:lstStyle/>
          <a:p>
            <a:fld id="{32D4B517-E49B-41B6-9DBC-23634E0F1CDC}" type="slidenum">
              <a:rPr lang="en-CA" smtClean="0"/>
              <a:t>4</a:t>
            </a:fld>
            <a:endParaRPr lang="en-CA" dirty="0"/>
          </a:p>
        </p:txBody>
      </p:sp>
      <p:sp>
        <p:nvSpPr>
          <p:cNvPr id="3" name="Rectangle 2"/>
          <p:cNvSpPr/>
          <p:nvPr/>
        </p:nvSpPr>
        <p:spPr>
          <a:xfrm>
            <a:off x="5856732" y="4550851"/>
            <a:ext cx="1739603" cy="9162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Elbow Connector 4"/>
          <p:cNvCxnSpPr>
            <a:stCxn id="3" idx="2"/>
          </p:cNvCxnSpPr>
          <p:nvPr/>
        </p:nvCxnSpPr>
        <p:spPr>
          <a:xfrm rot="16200000" flipH="1">
            <a:off x="6941898" y="5251712"/>
            <a:ext cx="370958" cy="801686"/>
          </a:xfrm>
          <a:prstGeom prst="bent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custDataLst>
              <p:tags r:id="rId1"/>
            </p:custDataLst>
          </p:nvPr>
        </p:nvCxnSpPr>
        <p:spPr>
          <a:xfrm flipV="1">
            <a:off x="186573" y="4980069"/>
            <a:ext cx="8957427" cy="3272"/>
          </a:xfrm>
          <a:prstGeom prst="line">
            <a:avLst/>
          </a:prstGeom>
          <a:ln w="38100">
            <a:solidFill>
              <a:srgbClr val="005172"/>
            </a:solidFill>
          </a:ln>
        </p:spPr>
        <p:style>
          <a:lnRef idx="1">
            <a:schemeClr val="accent1"/>
          </a:lnRef>
          <a:fillRef idx="0">
            <a:schemeClr val="accent1"/>
          </a:fillRef>
          <a:effectRef idx="0">
            <a:schemeClr val="accent1"/>
          </a:effectRef>
          <a:fontRef idx="minor">
            <a:schemeClr val="tx1"/>
          </a:fontRef>
        </p:style>
      </p:cxnSp>
      <p:sp>
        <p:nvSpPr>
          <p:cNvPr id="74" name="Oval 73"/>
          <p:cNvSpPr/>
          <p:nvPr>
            <p:custDataLst>
              <p:tags r:id="rId2"/>
            </p:custDataLst>
          </p:nvPr>
        </p:nvSpPr>
        <p:spPr>
          <a:xfrm rot="16200000">
            <a:off x="368594" y="4670048"/>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6 sept.</a:t>
            </a:r>
            <a:endParaRPr lang="fr-CA" sz="1100" dirty="0"/>
          </a:p>
        </p:txBody>
      </p:sp>
      <p:sp>
        <p:nvSpPr>
          <p:cNvPr id="75" name="Oval 74"/>
          <p:cNvSpPr/>
          <p:nvPr>
            <p:custDataLst>
              <p:tags r:id="rId3"/>
            </p:custDataLst>
          </p:nvPr>
        </p:nvSpPr>
        <p:spPr>
          <a:xfrm rot="16200000">
            <a:off x="1496047" y="4670048"/>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15 sept.</a:t>
            </a:r>
            <a:endParaRPr lang="fr-CA" sz="1100" dirty="0"/>
          </a:p>
        </p:txBody>
      </p:sp>
      <p:cxnSp>
        <p:nvCxnSpPr>
          <p:cNvPr id="76" name="Straight Connector 75"/>
          <p:cNvCxnSpPr/>
          <p:nvPr>
            <p:custDataLst>
              <p:tags r:id="rId4"/>
            </p:custDataLst>
          </p:nvPr>
        </p:nvCxnSpPr>
        <p:spPr>
          <a:xfrm flipH="1" flipV="1">
            <a:off x="735679" y="3654716"/>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77" name="Content Placeholder 2"/>
          <p:cNvSpPr txBox="1">
            <a:spLocks/>
          </p:cNvSpPr>
          <p:nvPr/>
        </p:nvSpPr>
        <p:spPr>
          <a:xfrm>
            <a:off x="739537" y="3384898"/>
            <a:ext cx="1007685" cy="11403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Décision prise </a:t>
            </a:r>
            <a:r>
              <a:rPr lang="fr-CA" sz="1050" dirty="0" smtClean="0"/>
              <a:t>qu’un voyage est nécessaire</a:t>
            </a:r>
            <a:endParaRPr lang="fr-CA" sz="1050" dirty="0"/>
          </a:p>
        </p:txBody>
      </p:sp>
      <p:cxnSp>
        <p:nvCxnSpPr>
          <p:cNvPr id="78" name="Straight Connector 77"/>
          <p:cNvCxnSpPr/>
          <p:nvPr>
            <p:custDataLst>
              <p:tags r:id="rId5"/>
            </p:custDataLst>
          </p:nvPr>
        </p:nvCxnSpPr>
        <p:spPr>
          <a:xfrm flipH="1" flipV="1">
            <a:off x="1869625" y="5363142"/>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79" name="Content Placeholder 2"/>
          <p:cNvSpPr txBox="1">
            <a:spLocks/>
          </p:cNvSpPr>
          <p:nvPr/>
        </p:nvSpPr>
        <p:spPr>
          <a:xfrm>
            <a:off x="0" y="5568057"/>
            <a:ext cx="1930802" cy="908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050" dirty="0"/>
              <a:t>Demande de voyage approuvée par le gestionnaire ministériel délégué approprié, conformément au tableau de délégation ministériel (engagement des dépenses)</a:t>
            </a:r>
          </a:p>
        </p:txBody>
      </p:sp>
      <p:sp>
        <p:nvSpPr>
          <p:cNvPr id="80" name="Oval 79"/>
          <p:cNvSpPr/>
          <p:nvPr>
            <p:custDataLst>
              <p:tags r:id="rId6"/>
            </p:custDataLst>
          </p:nvPr>
        </p:nvSpPr>
        <p:spPr>
          <a:xfrm rot="16200000">
            <a:off x="2322840" y="4670048"/>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20 sept.</a:t>
            </a:r>
            <a:endParaRPr lang="fr-CA" sz="1100" dirty="0"/>
          </a:p>
        </p:txBody>
      </p:sp>
      <p:sp>
        <p:nvSpPr>
          <p:cNvPr id="81" name="Oval 80"/>
          <p:cNvSpPr/>
          <p:nvPr>
            <p:custDataLst>
              <p:tags r:id="rId7"/>
            </p:custDataLst>
          </p:nvPr>
        </p:nvSpPr>
        <p:spPr>
          <a:xfrm rot="16200000">
            <a:off x="3726785" y="4670049"/>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23 oct.</a:t>
            </a:r>
            <a:endParaRPr lang="fr-CA" sz="1100" dirty="0"/>
          </a:p>
        </p:txBody>
      </p:sp>
      <p:sp>
        <p:nvSpPr>
          <p:cNvPr id="82" name="Oval 81"/>
          <p:cNvSpPr/>
          <p:nvPr>
            <p:custDataLst>
              <p:tags r:id="rId8"/>
            </p:custDataLst>
          </p:nvPr>
        </p:nvSpPr>
        <p:spPr>
          <a:xfrm rot="16200000">
            <a:off x="4657373" y="4670049"/>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28 oct.</a:t>
            </a:r>
            <a:endParaRPr lang="fr-CA" sz="1100" dirty="0"/>
          </a:p>
        </p:txBody>
      </p:sp>
      <p:sp>
        <p:nvSpPr>
          <p:cNvPr id="83" name="Oval 82"/>
          <p:cNvSpPr/>
          <p:nvPr>
            <p:custDataLst>
              <p:tags r:id="rId9"/>
            </p:custDataLst>
          </p:nvPr>
        </p:nvSpPr>
        <p:spPr>
          <a:xfrm rot="16200000">
            <a:off x="5909260" y="4670048"/>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10 nov.</a:t>
            </a:r>
            <a:endParaRPr lang="fr-CA" sz="1100" dirty="0"/>
          </a:p>
        </p:txBody>
      </p:sp>
      <p:sp>
        <p:nvSpPr>
          <p:cNvPr id="84" name="Oval 83"/>
          <p:cNvSpPr/>
          <p:nvPr>
            <p:custDataLst>
              <p:tags r:id="rId10"/>
            </p:custDataLst>
          </p:nvPr>
        </p:nvSpPr>
        <p:spPr>
          <a:xfrm rot="16200000">
            <a:off x="6802731" y="4670049"/>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14 nov.</a:t>
            </a:r>
            <a:endParaRPr lang="fr-CA" sz="1100" dirty="0"/>
          </a:p>
        </p:txBody>
      </p:sp>
      <p:cxnSp>
        <p:nvCxnSpPr>
          <p:cNvPr id="85" name="Straight Connector 84"/>
          <p:cNvCxnSpPr/>
          <p:nvPr>
            <p:custDataLst>
              <p:tags r:id="rId11"/>
            </p:custDataLst>
          </p:nvPr>
        </p:nvCxnSpPr>
        <p:spPr>
          <a:xfrm flipH="1" flipV="1">
            <a:off x="2669916" y="3654716"/>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86" name="Content Placeholder 2"/>
          <p:cNvSpPr txBox="1">
            <a:spLocks/>
          </p:cNvSpPr>
          <p:nvPr/>
        </p:nvSpPr>
        <p:spPr>
          <a:xfrm>
            <a:off x="2700458" y="3384898"/>
            <a:ext cx="1117582" cy="11403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Billets d’hôtel et </a:t>
            </a:r>
            <a:r>
              <a:rPr lang="fr-CA" sz="1050" dirty="0" smtClean="0"/>
              <a:t>d’avion réservés</a:t>
            </a:r>
            <a:endParaRPr lang="fr-CA" sz="1050" dirty="0"/>
          </a:p>
        </p:txBody>
      </p:sp>
      <p:cxnSp>
        <p:nvCxnSpPr>
          <p:cNvPr id="87" name="Straight Connector 86"/>
          <p:cNvCxnSpPr/>
          <p:nvPr>
            <p:custDataLst>
              <p:tags r:id="rId12"/>
            </p:custDataLst>
          </p:nvPr>
        </p:nvCxnSpPr>
        <p:spPr>
          <a:xfrm flipH="1" flipV="1">
            <a:off x="4098719" y="5363142"/>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88" name="Content Placeholder 2"/>
          <p:cNvSpPr txBox="1">
            <a:spLocks/>
          </p:cNvSpPr>
          <p:nvPr/>
        </p:nvSpPr>
        <p:spPr>
          <a:xfrm>
            <a:off x="2697949" y="5568057"/>
            <a:ext cx="1607427" cy="12572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L’employé voyage et engage des dépenses personnelles pour les repas et le transport </a:t>
            </a:r>
          </a:p>
        </p:txBody>
      </p:sp>
      <p:cxnSp>
        <p:nvCxnSpPr>
          <p:cNvPr id="89" name="Straight Connector 88"/>
          <p:cNvCxnSpPr/>
          <p:nvPr>
            <p:custDataLst>
              <p:tags r:id="rId13"/>
            </p:custDataLst>
          </p:nvPr>
        </p:nvCxnSpPr>
        <p:spPr>
          <a:xfrm flipH="1" flipV="1">
            <a:off x="4988548" y="3654716"/>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90" name="Content Placeholder 2"/>
          <p:cNvSpPr txBox="1">
            <a:spLocks/>
          </p:cNvSpPr>
          <p:nvPr/>
        </p:nvSpPr>
        <p:spPr>
          <a:xfrm>
            <a:off x="4987977" y="3384898"/>
            <a:ext cx="1530445" cy="17178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L’employé retourne au travail et une demande de remboursement des frais de déplacement est préparée, avec les reçus à l’appui</a:t>
            </a:r>
          </a:p>
        </p:txBody>
      </p:sp>
      <p:cxnSp>
        <p:nvCxnSpPr>
          <p:cNvPr id="91" name="Straight Connector 90"/>
          <p:cNvCxnSpPr/>
          <p:nvPr>
            <p:custDataLst>
              <p:tags r:id="rId14"/>
            </p:custDataLst>
          </p:nvPr>
        </p:nvCxnSpPr>
        <p:spPr>
          <a:xfrm flipH="1" flipV="1">
            <a:off x="6256077" y="5363140"/>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custDataLst>
              <p:tags r:id="rId15"/>
            </p:custDataLst>
          </p:nvPr>
        </p:nvCxnSpPr>
        <p:spPr>
          <a:xfrm flipH="1" flipV="1">
            <a:off x="7187630" y="3587475"/>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93" name="Content Placeholder 2"/>
          <p:cNvSpPr txBox="1">
            <a:spLocks/>
          </p:cNvSpPr>
          <p:nvPr/>
        </p:nvSpPr>
        <p:spPr>
          <a:xfrm>
            <a:off x="4593965" y="5568057"/>
            <a:ext cx="1697640" cy="11403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050" dirty="0"/>
              <a:t>La demande de remboursement des frais de déplacement est approuvée (LGFP, article 34)</a:t>
            </a:r>
          </a:p>
        </p:txBody>
      </p:sp>
      <p:sp>
        <p:nvSpPr>
          <p:cNvPr id="94" name="Content Placeholder 2"/>
          <p:cNvSpPr txBox="1">
            <a:spLocks/>
          </p:cNvSpPr>
          <p:nvPr/>
        </p:nvSpPr>
        <p:spPr>
          <a:xfrm>
            <a:off x="8440587" y="5579616"/>
            <a:ext cx="1117582" cy="13198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CA" sz="1050" dirty="0"/>
          </a:p>
        </p:txBody>
      </p:sp>
      <p:sp>
        <p:nvSpPr>
          <p:cNvPr id="95" name="Oval 94"/>
          <p:cNvSpPr/>
          <p:nvPr>
            <p:custDataLst>
              <p:tags r:id="rId16"/>
            </p:custDataLst>
          </p:nvPr>
        </p:nvSpPr>
        <p:spPr>
          <a:xfrm rot="16200000">
            <a:off x="8359710" y="4655301"/>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100" dirty="0" smtClean="0"/>
              <a:t>30 déc.</a:t>
            </a:r>
            <a:endParaRPr lang="fr-CA" sz="1100" dirty="0"/>
          </a:p>
        </p:txBody>
      </p:sp>
      <p:sp>
        <p:nvSpPr>
          <p:cNvPr id="96" name="Content Placeholder 2"/>
          <p:cNvSpPr txBox="1">
            <a:spLocks/>
          </p:cNvSpPr>
          <p:nvPr/>
        </p:nvSpPr>
        <p:spPr>
          <a:xfrm>
            <a:off x="7596336" y="5568057"/>
            <a:ext cx="1238406" cy="8180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Publication (</a:t>
            </a:r>
            <a:r>
              <a:rPr lang="fr-CA" sz="1050" dirty="0" smtClean="0"/>
              <a:t>30 jours </a:t>
            </a:r>
            <a:r>
              <a:rPr lang="fr-CA" sz="1050" dirty="0"/>
              <a:t>après la fin de novembre)</a:t>
            </a:r>
          </a:p>
        </p:txBody>
      </p:sp>
      <p:cxnSp>
        <p:nvCxnSpPr>
          <p:cNvPr id="97" name="Straight Connector 96"/>
          <p:cNvCxnSpPr/>
          <p:nvPr>
            <p:custDataLst>
              <p:tags r:id="rId17"/>
            </p:custDataLst>
          </p:nvPr>
        </p:nvCxnSpPr>
        <p:spPr>
          <a:xfrm flipH="1" flipV="1">
            <a:off x="8665210" y="5363139"/>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98" name="Content Placeholder 2"/>
          <p:cNvSpPr txBox="1">
            <a:spLocks/>
          </p:cNvSpPr>
          <p:nvPr/>
        </p:nvSpPr>
        <p:spPr>
          <a:xfrm>
            <a:off x="7191488" y="3384898"/>
            <a:ext cx="1810368" cy="14974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050" dirty="0"/>
              <a:t>La demande de paiement est faite (LGFP, article 33), l’employé a été remboursé et les dépenses sont enregistrées dans le système ministériel de gestion </a:t>
            </a:r>
            <a:r>
              <a:rPr lang="fr-CA" sz="1050" dirty="0" smtClean="0"/>
              <a:t>financière</a:t>
            </a:r>
            <a:endParaRPr lang="fr-CA" sz="1050" dirty="0"/>
          </a:p>
        </p:txBody>
      </p:sp>
    </p:spTree>
    <p:extLst>
      <p:ext uri="{BB962C8B-B14F-4D97-AF65-F5344CB8AC3E}">
        <p14:creationId xmlns:p14="http://schemas.microsoft.com/office/powerpoint/2010/main" val="3832055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5</a:t>
            </a:fld>
            <a:endParaRPr lang="en-CA"/>
          </a:p>
        </p:txBody>
      </p:sp>
      <p:sp>
        <p:nvSpPr>
          <p:cNvPr id="3" name="Text Placeholder 2"/>
          <p:cNvSpPr>
            <a:spLocks noGrp="1"/>
          </p:cNvSpPr>
          <p:nvPr>
            <p:ph type="body" sz="quarter" idx="11"/>
          </p:nvPr>
        </p:nvSpPr>
        <p:spPr>
          <a:xfrm>
            <a:off x="323528" y="296652"/>
            <a:ext cx="8010763" cy="878670"/>
          </a:xfrm>
        </p:spPr>
        <p:txBody>
          <a:bodyPr vert="horz" lIns="0" tIns="0" rIns="0" bIns="0" rtlCol="0">
            <a:normAutofit/>
          </a:bodyPr>
          <a:lstStyle/>
          <a:p>
            <a:pPr>
              <a:spcAft>
                <a:spcPts val="0"/>
              </a:spcAft>
            </a:pPr>
            <a:r>
              <a:rPr lang="fr-FR" dirty="0">
                <a:solidFill>
                  <a:srgbClr val="005172"/>
                </a:solidFill>
              </a:rPr>
              <a:t>Exemple de publication proactive des frais de voyage</a:t>
            </a:r>
            <a:endParaRPr lang="en-CA" dirty="0">
              <a:solidFill>
                <a:srgbClr val="00517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6036134"/>
              </p:ext>
            </p:extLst>
          </p:nvPr>
        </p:nvGraphicFramePr>
        <p:xfrm>
          <a:off x="759199" y="1052736"/>
          <a:ext cx="7773241" cy="5118100"/>
        </p:xfrm>
        <a:graphic>
          <a:graphicData uri="http://schemas.openxmlformats.org/drawingml/2006/table">
            <a:tbl>
              <a:tblPr firstRow="1" firstCol="1" bandRow="1">
                <a:tableStyleId>{5C22544A-7EE6-4342-B048-85BDC9FD1C3A}</a:tableStyleId>
              </a:tblPr>
              <a:tblGrid>
                <a:gridCol w="7773241"/>
              </a:tblGrid>
              <a:tr h="4680520">
                <a:tc>
                  <a:txBody>
                    <a:bodyPr/>
                    <a:lstStyle/>
                    <a:p>
                      <a:pPr>
                        <a:lnSpc>
                          <a:spcPct val="125000"/>
                        </a:lnSpc>
                      </a:pPr>
                      <a:r>
                        <a:rPr lang="fr-FR" sz="1800" b="1" dirty="0" smtClean="0">
                          <a:solidFill>
                            <a:schemeClr val="tx2"/>
                          </a:solidFill>
                          <a:effectLst/>
                        </a:rPr>
                        <a:t>Numéro de référence : </a:t>
                      </a:r>
                      <a:r>
                        <a:rPr lang="fr-FR" sz="1800" b="0" dirty="0" smtClean="0">
                          <a:solidFill>
                            <a:schemeClr val="tx2"/>
                          </a:solidFill>
                          <a:effectLst/>
                        </a:rPr>
                        <a:t>T-2018-P10-00013</a:t>
                      </a:r>
                    </a:p>
                    <a:p>
                      <a:pPr>
                        <a:lnSpc>
                          <a:spcPct val="125000"/>
                        </a:lnSpc>
                      </a:pPr>
                      <a:r>
                        <a:rPr lang="fr-FR" sz="1800" b="1" dirty="0" smtClean="0">
                          <a:solidFill>
                            <a:schemeClr val="tx2"/>
                          </a:solidFill>
                          <a:effectLst/>
                        </a:rPr>
                        <a:t>Groupe de divulgation : </a:t>
                      </a:r>
                      <a:r>
                        <a:rPr lang="fr-FR" sz="1800" b="0" kern="1200" dirty="0" smtClean="0">
                          <a:solidFill>
                            <a:schemeClr val="accent1"/>
                          </a:solidFill>
                          <a:effectLst/>
                          <a:latin typeface="+mn-lt"/>
                          <a:ea typeface="+mn-ea"/>
                          <a:cs typeface="+mn-cs"/>
                        </a:rPr>
                        <a:t>Cadre supérieur ou employé</a:t>
                      </a:r>
                    </a:p>
                    <a:p>
                      <a:pPr>
                        <a:lnSpc>
                          <a:spcPct val="125000"/>
                        </a:lnSpc>
                      </a:pPr>
                      <a:r>
                        <a:rPr lang="fr-FR" sz="1800" b="1" dirty="0" smtClean="0">
                          <a:solidFill>
                            <a:schemeClr val="tx2"/>
                          </a:solidFill>
                          <a:effectLst/>
                        </a:rPr>
                        <a:t>Titre : </a:t>
                      </a:r>
                      <a:r>
                        <a:rPr lang="fr-FR" sz="1800" b="0" kern="1200" dirty="0" smtClean="0">
                          <a:solidFill>
                            <a:schemeClr val="accent1"/>
                          </a:solidFill>
                          <a:effectLst/>
                          <a:latin typeface="+mn-lt"/>
                          <a:ea typeface="+mn-ea"/>
                          <a:cs typeface="+mn-cs"/>
                        </a:rPr>
                        <a:t>P</a:t>
                      </a:r>
                      <a:r>
                        <a:rPr lang="fr-CA" sz="1800" b="0" kern="1200" dirty="0" smtClean="0">
                          <a:solidFill>
                            <a:schemeClr val="accent1"/>
                          </a:solidFill>
                          <a:effectLst/>
                          <a:latin typeface="+mn-lt"/>
                          <a:ea typeface="+mn-ea"/>
                          <a:cs typeface="+mn-cs"/>
                        </a:rPr>
                        <a:t>résident</a:t>
                      </a:r>
                    </a:p>
                    <a:p>
                      <a:pPr>
                        <a:lnSpc>
                          <a:spcPct val="125000"/>
                        </a:lnSpc>
                      </a:pPr>
                      <a:r>
                        <a:rPr lang="fr-FR" sz="1800" b="1" dirty="0" smtClean="0">
                          <a:solidFill>
                            <a:schemeClr val="tx2"/>
                          </a:solidFill>
                          <a:effectLst/>
                        </a:rPr>
                        <a:t>Nom : </a:t>
                      </a:r>
                      <a:r>
                        <a:rPr lang="fr-FR" sz="1800" b="0" dirty="0" smtClean="0">
                          <a:solidFill>
                            <a:schemeClr val="tx2"/>
                          </a:solidFill>
                          <a:effectLst/>
                        </a:rPr>
                        <a:t>Untel, Jean</a:t>
                      </a:r>
                    </a:p>
                    <a:p>
                      <a:pPr>
                        <a:lnSpc>
                          <a:spcPct val="125000"/>
                        </a:lnSpc>
                      </a:pPr>
                      <a:r>
                        <a:rPr lang="fr-FR" sz="1800" b="1" dirty="0" smtClean="0">
                          <a:solidFill>
                            <a:schemeClr val="tx2"/>
                          </a:solidFill>
                          <a:effectLst/>
                        </a:rPr>
                        <a:t>Organisation : </a:t>
                      </a:r>
                      <a:r>
                        <a:rPr lang="en-CA" sz="1800" b="0" kern="1200" dirty="0" smtClean="0">
                          <a:solidFill>
                            <a:schemeClr val="tx2"/>
                          </a:solidFill>
                          <a:effectLst/>
                          <a:latin typeface="+mn-lt"/>
                          <a:ea typeface="+mn-ea"/>
                          <a:cs typeface="+mn-cs"/>
                        </a:rPr>
                        <a:t>Exportation et </a:t>
                      </a:r>
                      <a:r>
                        <a:rPr lang="en-CA" sz="1800" b="0" kern="1200" dirty="0" err="1" smtClean="0">
                          <a:solidFill>
                            <a:schemeClr val="tx2"/>
                          </a:solidFill>
                          <a:effectLst/>
                          <a:latin typeface="+mn-lt"/>
                          <a:ea typeface="+mn-ea"/>
                          <a:cs typeface="+mn-cs"/>
                        </a:rPr>
                        <a:t>développement</a:t>
                      </a:r>
                      <a:r>
                        <a:rPr lang="en-CA" sz="1800" b="0" kern="1200" dirty="0" smtClean="0">
                          <a:solidFill>
                            <a:schemeClr val="tx2"/>
                          </a:solidFill>
                          <a:effectLst/>
                          <a:latin typeface="+mn-lt"/>
                          <a:ea typeface="+mn-ea"/>
                          <a:cs typeface="+mn-cs"/>
                        </a:rPr>
                        <a:t> Canada </a:t>
                      </a:r>
                    </a:p>
                    <a:p>
                      <a:pPr>
                        <a:lnSpc>
                          <a:spcPct val="125000"/>
                        </a:lnSpc>
                      </a:pPr>
                      <a:r>
                        <a:rPr lang="fr-FR" sz="1800" b="1" dirty="0" smtClean="0">
                          <a:solidFill>
                            <a:schemeClr val="tx2"/>
                          </a:solidFill>
                          <a:effectLst/>
                        </a:rPr>
                        <a:t>But du déplacement : </a:t>
                      </a:r>
                      <a:r>
                        <a:rPr lang="fr-FR" sz="1800" b="0" dirty="0" smtClean="0">
                          <a:solidFill>
                            <a:schemeClr val="tx2"/>
                          </a:solidFill>
                          <a:effectLst/>
                        </a:rPr>
                        <a:t>Assister à une conférence avec les exportateurs canadiens</a:t>
                      </a:r>
                    </a:p>
                    <a:p>
                      <a:pPr>
                        <a:lnSpc>
                          <a:spcPct val="125000"/>
                        </a:lnSpc>
                      </a:pPr>
                      <a:r>
                        <a:rPr lang="fr-FR" sz="1800" b="1" dirty="0" smtClean="0">
                          <a:solidFill>
                            <a:schemeClr val="tx2"/>
                          </a:solidFill>
                          <a:effectLst/>
                        </a:rPr>
                        <a:t>Date du début du voyage : </a:t>
                      </a:r>
                      <a:r>
                        <a:rPr lang="fr-FR" sz="1800" b="0" dirty="0" smtClean="0">
                          <a:solidFill>
                            <a:schemeClr val="tx2"/>
                          </a:solidFill>
                          <a:effectLst/>
                        </a:rPr>
                        <a:t>2018-10-22</a:t>
                      </a:r>
                    </a:p>
                    <a:p>
                      <a:pPr>
                        <a:lnSpc>
                          <a:spcPct val="125000"/>
                        </a:lnSpc>
                      </a:pPr>
                      <a:r>
                        <a:rPr lang="fr-FR" sz="1800" b="1" dirty="0" smtClean="0">
                          <a:solidFill>
                            <a:schemeClr val="tx2"/>
                          </a:solidFill>
                          <a:effectLst/>
                        </a:rPr>
                        <a:t>Date de fin du voyage : </a:t>
                      </a:r>
                      <a:r>
                        <a:rPr lang="fr-FR" sz="1800" b="0" dirty="0" smtClean="0">
                          <a:solidFill>
                            <a:schemeClr val="tx2"/>
                          </a:solidFill>
                          <a:effectLst/>
                        </a:rPr>
                        <a:t>2018-10-23</a:t>
                      </a:r>
                    </a:p>
                    <a:p>
                      <a:pPr>
                        <a:lnSpc>
                          <a:spcPct val="125000"/>
                        </a:lnSpc>
                      </a:pPr>
                      <a:r>
                        <a:rPr lang="fr-FR" sz="1800" b="1" dirty="0" smtClean="0">
                          <a:solidFill>
                            <a:schemeClr val="tx2"/>
                          </a:solidFill>
                          <a:effectLst/>
                        </a:rPr>
                        <a:t>Endroits visités : </a:t>
                      </a:r>
                      <a:r>
                        <a:rPr lang="fr-FR" sz="1800" b="0" dirty="0" smtClean="0">
                          <a:solidFill>
                            <a:schemeClr val="tx2"/>
                          </a:solidFill>
                          <a:effectLst/>
                        </a:rPr>
                        <a:t>Paris, France</a:t>
                      </a:r>
                    </a:p>
                    <a:p>
                      <a:pPr>
                        <a:lnSpc>
                          <a:spcPct val="125000"/>
                        </a:lnSpc>
                      </a:pPr>
                      <a:r>
                        <a:rPr lang="fr-FR" sz="1800" b="1" dirty="0" smtClean="0">
                          <a:solidFill>
                            <a:schemeClr val="tx2"/>
                          </a:solidFill>
                          <a:effectLst/>
                        </a:rPr>
                        <a:t>Tarif aérien : </a:t>
                      </a:r>
                      <a:r>
                        <a:rPr lang="fr-FR" sz="1800" b="0" dirty="0" smtClean="0">
                          <a:solidFill>
                            <a:schemeClr val="tx2"/>
                          </a:solidFill>
                          <a:effectLst/>
                        </a:rPr>
                        <a:t>1 000,00 $ </a:t>
                      </a:r>
                    </a:p>
                    <a:p>
                      <a:pPr>
                        <a:lnSpc>
                          <a:spcPct val="125000"/>
                        </a:lnSpc>
                      </a:pPr>
                      <a:r>
                        <a:rPr lang="fr-FR" sz="1800" b="1" dirty="0" smtClean="0">
                          <a:solidFill>
                            <a:schemeClr val="tx2"/>
                          </a:solidFill>
                          <a:effectLst/>
                        </a:rPr>
                        <a:t>Autres moyens de transport : </a:t>
                      </a:r>
                      <a:r>
                        <a:rPr lang="fr-FR" sz="1800" b="0" dirty="0" smtClean="0">
                          <a:solidFill>
                            <a:schemeClr val="tx2"/>
                          </a:solidFill>
                          <a:effectLst/>
                        </a:rPr>
                        <a:t>50,00 $ </a:t>
                      </a:r>
                    </a:p>
                    <a:p>
                      <a:pPr>
                        <a:lnSpc>
                          <a:spcPct val="125000"/>
                        </a:lnSpc>
                      </a:pPr>
                      <a:r>
                        <a:rPr lang="fr-FR" sz="1800" b="1" dirty="0" smtClean="0">
                          <a:solidFill>
                            <a:schemeClr val="tx2"/>
                          </a:solidFill>
                          <a:effectLst/>
                        </a:rPr>
                        <a:t>Hébergement : </a:t>
                      </a:r>
                      <a:r>
                        <a:rPr lang="fr-FR" sz="1800" b="0" dirty="0" smtClean="0">
                          <a:solidFill>
                            <a:schemeClr val="tx2"/>
                          </a:solidFill>
                          <a:effectLst/>
                        </a:rPr>
                        <a:t>300,00 $ </a:t>
                      </a:r>
                    </a:p>
                    <a:p>
                      <a:pPr>
                        <a:lnSpc>
                          <a:spcPct val="125000"/>
                        </a:lnSpc>
                      </a:pPr>
                      <a:r>
                        <a:rPr lang="fr-FR" sz="1800" b="1" dirty="0" smtClean="0">
                          <a:solidFill>
                            <a:schemeClr val="tx2"/>
                          </a:solidFill>
                          <a:effectLst/>
                        </a:rPr>
                        <a:t>Repas et frais accessoires : </a:t>
                      </a:r>
                      <a:r>
                        <a:rPr lang="fr-FR" sz="1800" b="0" dirty="0" smtClean="0">
                          <a:solidFill>
                            <a:schemeClr val="tx2"/>
                          </a:solidFill>
                          <a:effectLst/>
                        </a:rPr>
                        <a:t>150,00 $ </a:t>
                      </a:r>
                    </a:p>
                    <a:p>
                      <a:pPr>
                        <a:lnSpc>
                          <a:spcPct val="125000"/>
                        </a:lnSpc>
                      </a:pPr>
                      <a:r>
                        <a:rPr lang="fr-FR" sz="1800" b="1" dirty="0" smtClean="0">
                          <a:solidFill>
                            <a:schemeClr val="tx2"/>
                          </a:solidFill>
                          <a:effectLst/>
                        </a:rPr>
                        <a:t>Autres dépenses : </a:t>
                      </a:r>
                      <a:r>
                        <a:rPr lang="fr-FR" sz="1800" b="0" dirty="0" smtClean="0">
                          <a:solidFill>
                            <a:schemeClr val="tx2"/>
                          </a:solidFill>
                          <a:effectLst/>
                        </a:rPr>
                        <a:t>0,00 $</a:t>
                      </a:r>
                    </a:p>
                    <a:p>
                      <a:pPr>
                        <a:lnSpc>
                          <a:spcPct val="125000"/>
                        </a:lnSpc>
                      </a:pPr>
                      <a:r>
                        <a:rPr lang="fr-FR" sz="1800" b="1" dirty="0" smtClean="0">
                          <a:solidFill>
                            <a:schemeClr val="tx2"/>
                          </a:solidFill>
                          <a:effectLst/>
                        </a:rPr>
                        <a:t>Montant total : </a:t>
                      </a:r>
                      <a:r>
                        <a:rPr lang="fr-FR" sz="1800" b="0" dirty="0" smtClean="0">
                          <a:solidFill>
                            <a:schemeClr val="tx2"/>
                          </a:solidFill>
                          <a:effectLst/>
                        </a:rPr>
                        <a:t>1 500,00 $ </a:t>
                      </a:r>
                      <a:endParaRPr lang="fr-FR" sz="1800" b="0" dirty="0">
                        <a:solidFill>
                          <a:schemeClr val="tx2"/>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683568" y="6215746"/>
            <a:ext cx="8086394" cy="369332"/>
          </a:xfrm>
          <a:prstGeom prst="rect">
            <a:avLst/>
          </a:prstGeom>
        </p:spPr>
        <p:txBody>
          <a:bodyPr wrap="square">
            <a:spAutoFit/>
          </a:bodyPr>
          <a:lstStyle/>
          <a:p>
            <a:r>
              <a:rPr lang="en-CA" i="1" dirty="0" smtClean="0">
                <a:solidFill>
                  <a:srgbClr val="FF0000"/>
                </a:solidFill>
              </a:rPr>
              <a:t>Note : </a:t>
            </a:r>
            <a:r>
              <a:rPr lang="fr-FR" i="1" dirty="0">
                <a:solidFill>
                  <a:srgbClr val="FF0000"/>
                </a:solidFill>
              </a:rPr>
              <a:t>Cet exemple est présenté à titre d’illustration seulement.</a:t>
            </a:r>
            <a:endParaRPr lang="en-CA" i="1" dirty="0">
              <a:solidFill>
                <a:srgbClr val="FF0000"/>
              </a:solidFill>
            </a:endParaRPr>
          </a:p>
        </p:txBody>
      </p:sp>
    </p:spTree>
    <p:extLst>
      <p:ext uri="{BB962C8B-B14F-4D97-AF65-F5344CB8AC3E}">
        <p14:creationId xmlns:p14="http://schemas.microsoft.com/office/powerpoint/2010/main" val="154833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1"/>
          </p:nvPr>
        </p:nvSpPr>
        <p:spPr>
          <a:xfrm>
            <a:off x="323527" y="44624"/>
            <a:ext cx="8640959" cy="659003"/>
          </a:xfrm>
        </p:spPr>
        <p:txBody>
          <a:bodyPr vert="horz" lIns="0" tIns="0" rIns="0" bIns="0" rtlCol="0">
            <a:noAutofit/>
          </a:bodyPr>
          <a:lstStyle/>
          <a:p>
            <a:pPr>
              <a:spcAft>
                <a:spcPts val="0"/>
              </a:spcAft>
            </a:pPr>
            <a:r>
              <a:rPr lang="fr-FR" dirty="0">
                <a:solidFill>
                  <a:srgbClr val="005172"/>
                </a:solidFill>
              </a:rPr>
              <a:t>Exemple d’échéancier pour la publication proactive des frais d’accueil</a:t>
            </a:r>
            <a:endParaRPr lang="en-CA" dirty="0">
              <a:solidFill>
                <a:srgbClr val="005172"/>
              </a:solidFill>
            </a:endParaRPr>
          </a:p>
        </p:txBody>
      </p:sp>
      <p:sp>
        <p:nvSpPr>
          <p:cNvPr id="2" name="Rectangle 1"/>
          <p:cNvSpPr/>
          <p:nvPr/>
        </p:nvSpPr>
        <p:spPr>
          <a:xfrm>
            <a:off x="395535" y="1469305"/>
            <a:ext cx="8448774" cy="2463751"/>
          </a:xfrm>
          <a:prstGeom prst="rect">
            <a:avLst/>
          </a:prstGeom>
        </p:spPr>
        <p:txBody>
          <a:bodyPr wrap="square">
            <a:spAutoFit/>
          </a:bodyPr>
          <a:lstStyle/>
          <a:p>
            <a:pPr marL="285750" indent="-285750">
              <a:lnSpc>
                <a:spcPct val="115000"/>
              </a:lnSpc>
              <a:spcAft>
                <a:spcPts val="0"/>
              </a:spcAft>
              <a:buFont typeface="Arial" panose="020B0604020202020204" pitchFamily="34" charset="0"/>
              <a:buChar char="•"/>
            </a:pPr>
            <a:r>
              <a:rPr lang="fr-FR" sz="1400" dirty="0">
                <a:ea typeface="Times New Roman" panose="02020603050405020304" pitchFamily="18" charset="0"/>
              </a:rPr>
              <a:t>le coût total détaillé de l’activité d’accueil doit être publié 30 jours après la fin du mois, une fois que </a:t>
            </a:r>
            <a:r>
              <a:rPr lang="fr-FR" sz="1400" dirty="0" smtClean="0">
                <a:ea typeface="Times New Roman" panose="02020603050405020304" pitchFamily="18" charset="0"/>
              </a:rPr>
              <a:t>les </a:t>
            </a:r>
            <a:r>
              <a:rPr lang="fr-FR" sz="1400" b="1" dirty="0" smtClean="0">
                <a:ea typeface="Times New Roman" panose="02020603050405020304" pitchFamily="18" charset="0"/>
              </a:rPr>
              <a:t>deux</a:t>
            </a:r>
            <a:r>
              <a:rPr lang="fr-FR" sz="1400" dirty="0" smtClean="0">
                <a:ea typeface="Times New Roman" panose="02020603050405020304" pitchFamily="18" charset="0"/>
              </a:rPr>
              <a:t> mesures </a:t>
            </a:r>
            <a:r>
              <a:rPr lang="fr-FR" sz="1400" dirty="0">
                <a:ea typeface="Times New Roman" panose="02020603050405020304" pitchFamily="18" charset="0"/>
              </a:rPr>
              <a:t>suivantes ont été prises </a:t>
            </a:r>
            <a:r>
              <a:rPr lang="fr-FR" sz="1400" dirty="0" smtClean="0">
                <a:ea typeface="Times New Roman" panose="02020603050405020304" pitchFamily="18" charset="0"/>
              </a:rPr>
              <a:t>:</a:t>
            </a:r>
            <a:endParaRPr lang="fr-FR" sz="1400" dirty="0">
              <a:ea typeface="Times New Roman" panose="02020603050405020304" pitchFamily="18" charset="0"/>
            </a:endParaRPr>
          </a:p>
          <a:p>
            <a:pPr marL="742950" lvl="1" indent="-285750">
              <a:lnSpc>
                <a:spcPct val="115000"/>
              </a:lnSpc>
              <a:buFont typeface="Arial" panose="020B0604020202020204" pitchFamily="34" charset="0"/>
              <a:buChar char="•"/>
            </a:pPr>
            <a:r>
              <a:rPr lang="fr-FR" sz="1400" dirty="0" smtClean="0">
                <a:ea typeface="Times New Roman" panose="02020603050405020304" pitchFamily="18" charset="0"/>
              </a:rPr>
              <a:t>tous </a:t>
            </a:r>
            <a:r>
              <a:rPr lang="fr-FR" sz="1400" dirty="0">
                <a:ea typeface="Times New Roman" panose="02020603050405020304" pitchFamily="18" charset="0"/>
              </a:rPr>
              <a:t>les frais liés à l’activité d’accueil obtiennent l’attestation (article 34 de la Loi sur la gestion des finances publiques) et l’autorisation de paiement (article 33 de la Loi sur la gestion des finances publiques) de la part des personnes appropriées ayant le pouvoir délégué;</a:t>
            </a:r>
          </a:p>
          <a:p>
            <a:pPr marL="742950" lvl="1" indent="-285750">
              <a:lnSpc>
                <a:spcPct val="115000"/>
              </a:lnSpc>
              <a:buFont typeface="Arial" panose="020B0604020202020204" pitchFamily="34" charset="0"/>
              <a:buChar char="•"/>
            </a:pPr>
            <a:r>
              <a:rPr lang="fr-FR" sz="1400" dirty="0" smtClean="0">
                <a:ea typeface="Times New Roman" panose="02020603050405020304" pitchFamily="18" charset="0"/>
              </a:rPr>
              <a:t>tous </a:t>
            </a:r>
            <a:r>
              <a:rPr lang="fr-FR" sz="1400" dirty="0">
                <a:ea typeface="Times New Roman" panose="02020603050405020304" pitchFamily="18" charset="0"/>
              </a:rPr>
              <a:t>les frais liés à l’activité d’accueil sont enregistrés dans le système de gestion financière de l’institution fédérale.</a:t>
            </a:r>
          </a:p>
          <a:p>
            <a:pPr marL="285750" lvl="0" indent="-285750">
              <a:lnSpc>
                <a:spcPct val="115000"/>
              </a:lnSpc>
              <a:spcAft>
                <a:spcPts val="0"/>
              </a:spcAft>
              <a:buFont typeface="Arial" panose="020B0604020202020204" pitchFamily="34" charset="0"/>
              <a:buChar char="•"/>
              <a:tabLst>
                <a:tab pos="5943600" algn="r"/>
              </a:tabLst>
            </a:pPr>
            <a:endParaRPr lang="en-CA" sz="800" dirty="0">
              <a:effectLst/>
              <a:ea typeface="Times New Roman" panose="02020603050405020304" pitchFamily="18" charset="0"/>
            </a:endParaRPr>
          </a:p>
          <a:p>
            <a:pPr marL="285750" indent="-285750">
              <a:lnSpc>
                <a:spcPct val="115000"/>
              </a:lnSpc>
              <a:buFont typeface="Arial" panose="020B0604020202020204" pitchFamily="34" charset="0"/>
              <a:buChar char="•"/>
              <a:tabLst>
                <a:tab pos="5943600" algn="r"/>
              </a:tabLst>
            </a:pPr>
            <a:r>
              <a:rPr lang="fr-FR" sz="1400" dirty="0"/>
              <a:t>Les institutions fédérales doivent publier de façon proactive tous les frais d’accueil liés à une activité et imputés au budget du cadre supérieur ou de l’employé, même si la personne n’a pas assisté à l’activité.</a:t>
            </a:r>
            <a:endParaRPr lang="en-CA" sz="1400" dirty="0">
              <a:effectLst/>
              <a:ea typeface="Times New Roman" panose="02020603050405020304" pitchFamily="18" charset="0"/>
            </a:endParaRPr>
          </a:p>
        </p:txBody>
      </p:sp>
      <p:sp>
        <p:nvSpPr>
          <p:cNvPr id="3" name="Rectangle 2"/>
          <p:cNvSpPr/>
          <p:nvPr/>
        </p:nvSpPr>
        <p:spPr>
          <a:xfrm>
            <a:off x="179512" y="968155"/>
            <a:ext cx="8784975" cy="584775"/>
          </a:xfrm>
          <a:prstGeom prst="rect">
            <a:avLst/>
          </a:prstGeom>
        </p:spPr>
        <p:txBody>
          <a:bodyPr wrap="square">
            <a:spAutoFit/>
          </a:bodyPr>
          <a:lstStyle/>
          <a:p>
            <a:r>
              <a:rPr lang="fr-FR" sz="1600" b="1" dirty="0" smtClean="0">
                <a:solidFill>
                  <a:schemeClr val="accent1"/>
                </a:solidFill>
                <a:ea typeface="Times New Roman" panose="02020603050405020304" pitchFamily="18" charset="0"/>
              </a:rPr>
              <a:t>Les </a:t>
            </a:r>
            <a:r>
              <a:rPr lang="fr-FR" sz="1600" b="1" dirty="0">
                <a:solidFill>
                  <a:schemeClr val="accent1"/>
                </a:solidFill>
                <a:ea typeface="Times New Roman" panose="02020603050405020304" pitchFamily="18" charset="0"/>
              </a:rPr>
              <a:t>frais d’accueil doivent être publiés de façon proactive dans les 30 jours suivant le mois au cours duquel des frais d’accueil engagés </a:t>
            </a:r>
            <a:r>
              <a:rPr lang="fr-FR" sz="1600" b="1" dirty="0" smtClean="0">
                <a:solidFill>
                  <a:schemeClr val="accent1"/>
                </a:solidFill>
                <a:ea typeface="Times New Roman" panose="02020603050405020304" pitchFamily="18" charset="0"/>
              </a:rPr>
              <a:t>par</a:t>
            </a:r>
            <a:r>
              <a:rPr lang="fr-FR" sz="1600" b="1" dirty="0" smtClean="0">
                <a:solidFill>
                  <a:schemeClr val="accent1"/>
                </a:solidFill>
              </a:rPr>
              <a:t> </a:t>
            </a:r>
            <a:r>
              <a:rPr lang="fr-FR" sz="1600" b="1" dirty="0">
                <a:solidFill>
                  <a:schemeClr val="accent1"/>
                </a:solidFill>
              </a:rPr>
              <a:t>les cadres supérieurs ou employés </a:t>
            </a:r>
            <a:r>
              <a:rPr lang="fr-FR" sz="1600" b="1" dirty="0" smtClean="0">
                <a:solidFill>
                  <a:schemeClr val="accent1"/>
                </a:solidFill>
                <a:ea typeface="Times New Roman" panose="02020603050405020304" pitchFamily="18" charset="0"/>
              </a:rPr>
              <a:t>ont </a:t>
            </a:r>
            <a:r>
              <a:rPr lang="fr-FR" sz="1600" b="1" dirty="0">
                <a:solidFill>
                  <a:schemeClr val="accent1"/>
                </a:solidFill>
                <a:ea typeface="Times New Roman" panose="02020603050405020304" pitchFamily="18" charset="0"/>
              </a:rPr>
              <a:t>été remboursés</a:t>
            </a:r>
            <a:endParaRPr lang="en-CA" sz="1600" b="1" dirty="0">
              <a:solidFill>
                <a:schemeClr val="accent1"/>
              </a:solidFill>
            </a:endParaRPr>
          </a:p>
        </p:txBody>
      </p:sp>
      <p:sp>
        <p:nvSpPr>
          <p:cNvPr id="24" name="Rectangle 23"/>
          <p:cNvSpPr/>
          <p:nvPr/>
        </p:nvSpPr>
        <p:spPr>
          <a:xfrm>
            <a:off x="227434" y="3911290"/>
            <a:ext cx="8784975" cy="338554"/>
          </a:xfrm>
          <a:prstGeom prst="rect">
            <a:avLst/>
          </a:prstGeom>
        </p:spPr>
        <p:txBody>
          <a:bodyPr wrap="square">
            <a:spAutoFit/>
          </a:bodyPr>
          <a:lstStyle/>
          <a:p>
            <a:r>
              <a:rPr lang="en-CA" sz="1600" b="1" dirty="0" err="1" smtClean="0">
                <a:solidFill>
                  <a:schemeClr val="accent1"/>
                </a:solidFill>
                <a:ea typeface="Times New Roman" panose="02020603050405020304" pitchFamily="18" charset="0"/>
              </a:rPr>
              <a:t>Exemple</a:t>
            </a:r>
            <a:r>
              <a:rPr lang="en-CA" sz="1600" b="1" dirty="0" smtClean="0">
                <a:solidFill>
                  <a:schemeClr val="accent1"/>
                </a:solidFill>
                <a:ea typeface="Times New Roman" panose="02020603050405020304" pitchFamily="18" charset="0"/>
              </a:rPr>
              <a:t> :</a:t>
            </a:r>
            <a:endParaRPr lang="en-CA" sz="1600" b="1" dirty="0">
              <a:solidFill>
                <a:schemeClr val="accent1"/>
              </a:solidFill>
            </a:endParaRPr>
          </a:p>
        </p:txBody>
      </p:sp>
      <p:cxnSp>
        <p:nvCxnSpPr>
          <p:cNvPr id="26" name="Elbow Connector 25"/>
          <p:cNvCxnSpPr>
            <a:stCxn id="25" idx="2"/>
            <a:endCxn id="68" idx="1"/>
          </p:cNvCxnSpPr>
          <p:nvPr/>
        </p:nvCxnSpPr>
        <p:spPr>
          <a:xfrm rot="16200000" flipH="1">
            <a:off x="6484715" y="5535380"/>
            <a:ext cx="468359" cy="1445129"/>
          </a:xfrm>
          <a:prstGeom prst="bent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
            </p:custDataLst>
          </p:nvPr>
        </p:nvCxnSpPr>
        <p:spPr>
          <a:xfrm>
            <a:off x="532587" y="5550633"/>
            <a:ext cx="8576733" cy="0"/>
          </a:xfrm>
          <a:prstGeom prst="line">
            <a:avLst/>
          </a:prstGeom>
          <a:ln w="38100">
            <a:solidFill>
              <a:srgbClr val="005172"/>
            </a:solidFill>
          </a:ln>
        </p:spPr>
        <p:style>
          <a:lnRef idx="1">
            <a:schemeClr val="accent1"/>
          </a:lnRef>
          <a:fillRef idx="0">
            <a:schemeClr val="accent1"/>
          </a:fillRef>
          <a:effectRef idx="0">
            <a:schemeClr val="accent1"/>
          </a:effectRef>
          <a:fontRef idx="minor">
            <a:schemeClr val="tx1"/>
          </a:fontRef>
        </p:style>
      </p:cxnSp>
      <p:sp>
        <p:nvSpPr>
          <p:cNvPr id="35" name="Oval 34"/>
          <p:cNvSpPr/>
          <p:nvPr>
            <p:custDataLst>
              <p:tags r:id="rId2"/>
            </p:custDataLst>
          </p:nvPr>
        </p:nvSpPr>
        <p:spPr>
          <a:xfrm rot="16200000">
            <a:off x="714608" y="5205673"/>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dirty="0" smtClean="0"/>
              <a:t>4 </a:t>
            </a:r>
            <a:r>
              <a:rPr lang="fr-CA" sz="1400" dirty="0"/>
              <a:t>mai</a:t>
            </a:r>
          </a:p>
        </p:txBody>
      </p:sp>
      <p:sp>
        <p:nvSpPr>
          <p:cNvPr id="36" name="Oval 35"/>
          <p:cNvSpPr/>
          <p:nvPr>
            <p:custDataLst>
              <p:tags r:id="rId3"/>
            </p:custDataLst>
          </p:nvPr>
        </p:nvSpPr>
        <p:spPr>
          <a:xfrm rot="16200000">
            <a:off x="2166329" y="5205673"/>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dirty="0" smtClean="0"/>
              <a:t>17 </a:t>
            </a:r>
            <a:r>
              <a:rPr lang="fr-CA" sz="1400" dirty="0"/>
              <a:t>mai</a:t>
            </a:r>
          </a:p>
        </p:txBody>
      </p:sp>
      <p:cxnSp>
        <p:nvCxnSpPr>
          <p:cNvPr id="37" name="Straight Connector 36"/>
          <p:cNvCxnSpPr/>
          <p:nvPr>
            <p:custDataLst>
              <p:tags r:id="rId4"/>
            </p:custDataLst>
          </p:nvPr>
        </p:nvCxnSpPr>
        <p:spPr>
          <a:xfrm flipH="1" flipV="1">
            <a:off x="1107024" y="4380669"/>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38" name="Content Placeholder 2"/>
          <p:cNvSpPr txBox="1">
            <a:spLocks/>
          </p:cNvSpPr>
          <p:nvPr/>
        </p:nvSpPr>
        <p:spPr>
          <a:xfrm>
            <a:off x="1129013" y="4005064"/>
            <a:ext cx="1689574" cy="14534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050" dirty="0"/>
              <a:t>Décision prise qu’il faut fournir des services d’accueil</a:t>
            </a:r>
          </a:p>
        </p:txBody>
      </p:sp>
      <p:cxnSp>
        <p:nvCxnSpPr>
          <p:cNvPr id="39" name="Straight Connector 38"/>
          <p:cNvCxnSpPr/>
          <p:nvPr>
            <p:custDataLst>
              <p:tags r:id="rId5"/>
            </p:custDataLst>
          </p:nvPr>
        </p:nvCxnSpPr>
        <p:spPr>
          <a:xfrm flipH="1" flipV="1">
            <a:off x="2509877" y="5729084"/>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40" name="Content Placeholder 2"/>
          <p:cNvSpPr txBox="1">
            <a:spLocks/>
          </p:cNvSpPr>
          <p:nvPr/>
        </p:nvSpPr>
        <p:spPr>
          <a:xfrm>
            <a:off x="876279" y="6068408"/>
            <a:ext cx="1687935" cy="8474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Demande d’accueil approuvée par le gestionnaire ministériel délégué approprié</a:t>
            </a:r>
          </a:p>
        </p:txBody>
      </p:sp>
      <p:sp>
        <p:nvSpPr>
          <p:cNvPr id="41" name="Oval 40"/>
          <p:cNvSpPr/>
          <p:nvPr>
            <p:custDataLst>
              <p:tags r:id="rId6"/>
            </p:custDataLst>
          </p:nvPr>
        </p:nvSpPr>
        <p:spPr>
          <a:xfrm rot="16200000">
            <a:off x="3407423" y="5205673"/>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dirty="0" smtClean="0"/>
              <a:t>25 </a:t>
            </a:r>
            <a:r>
              <a:rPr lang="fr-CA" sz="1400" dirty="0"/>
              <a:t>mai</a:t>
            </a:r>
          </a:p>
        </p:txBody>
      </p:sp>
      <p:sp>
        <p:nvSpPr>
          <p:cNvPr id="42" name="Oval 41"/>
          <p:cNvSpPr/>
          <p:nvPr>
            <p:custDataLst>
              <p:tags r:id="rId7"/>
            </p:custDataLst>
          </p:nvPr>
        </p:nvSpPr>
        <p:spPr>
          <a:xfrm rot="16200000">
            <a:off x="5155477" y="5205674"/>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dirty="0" smtClean="0"/>
              <a:t>20 juin</a:t>
            </a:r>
            <a:endParaRPr lang="fr-CA" sz="1400" dirty="0"/>
          </a:p>
        </p:txBody>
      </p:sp>
      <p:sp>
        <p:nvSpPr>
          <p:cNvPr id="43" name="Oval 42"/>
          <p:cNvSpPr/>
          <p:nvPr>
            <p:custDataLst>
              <p:tags r:id="rId8"/>
            </p:custDataLst>
          </p:nvPr>
        </p:nvSpPr>
        <p:spPr>
          <a:xfrm rot="16200000">
            <a:off x="6185343" y="5205013"/>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dirty="0" smtClean="0"/>
              <a:t>26 juin</a:t>
            </a:r>
            <a:endParaRPr lang="fr-CA" sz="1400" dirty="0"/>
          </a:p>
        </p:txBody>
      </p:sp>
      <p:sp>
        <p:nvSpPr>
          <p:cNvPr id="44" name="Oval 43"/>
          <p:cNvSpPr/>
          <p:nvPr>
            <p:custDataLst>
              <p:tags r:id="rId9"/>
            </p:custDataLst>
          </p:nvPr>
        </p:nvSpPr>
        <p:spPr>
          <a:xfrm rot="16200000">
            <a:off x="8127448" y="5205013"/>
            <a:ext cx="734170" cy="700346"/>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1400" smtClean="0"/>
              <a:t>30 juil.</a:t>
            </a:r>
            <a:endParaRPr lang="fr-CA" sz="1400" dirty="0"/>
          </a:p>
        </p:txBody>
      </p:sp>
      <p:cxnSp>
        <p:nvCxnSpPr>
          <p:cNvPr id="45" name="Straight Connector 44"/>
          <p:cNvCxnSpPr/>
          <p:nvPr>
            <p:custDataLst>
              <p:tags r:id="rId10"/>
            </p:custDataLst>
          </p:nvPr>
        </p:nvCxnSpPr>
        <p:spPr>
          <a:xfrm flipH="1" flipV="1">
            <a:off x="3782380" y="4380669"/>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54" name="Content Placeholder 2"/>
          <p:cNvSpPr txBox="1">
            <a:spLocks/>
          </p:cNvSpPr>
          <p:nvPr/>
        </p:nvSpPr>
        <p:spPr>
          <a:xfrm>
            <a:off x="3748484" y="4005064"/>
            <a:ext cx="821794" cy="5190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Activité d’accueil</a:t>
            </a:r>
          </a:p>
        </p:txBody>
      </p:sp>
      <p:cxnSp>
        <p:nvCxnSpPr>
          <p:cNvPr id="56" name="Straight Connector 55"/>
          <p:cNvCxnSpPr/>
          <p:nvPr>
            <p:custDataLst>
              <p:tags r:id="rId11"/>
            </p:custDataLst>
          </p:nvPr>
        </p:nvCxnSpPr>
        <p:spPr>
          <a:xfrm flipH="1" flipV="1">
            <a:off x="5502021" y="5694501"/>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62" name="Content Placeholder 2"/>
          <p:cNvSpPr txBox="1">
            <a:spLocks/>
          </p:cNvSpPr>
          <p:nvPr/>
        </p:nvSpPr>
        <p:spPr>
          <a:xfrm>
            <a:off x="2914387" y="6068408"/>
            <a:ext cx="2621798" cy="6776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Approbation de la demande de remboursement des frais d’accueil, y compris les pièces justificatives et les reçus (article 34 de la LGFP)</a:t>
            </a:r>
          </a:p>
        </p:txBody>
      </p:sp>
      <p:cxnSp>
        <p:nvCxnSpPr>
          <p:cNvPr id="63" name="Straight Connector 62"/>
          <p:cNvCxnSpPr/>
          <p:nvPr>
            <p:custDataLst>
              <p:tags r:id="rId12"/>
            </p:custDataLst>
          </p:nvPr>
        </p:nvCxnSpPr>
        <p:spPr>
          <a:xfrm flipH="1" flipV="1">
            <a:off x="6542231" y="4380669"/>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custDataLst>
              <p:tags r:id="rId13"/>
            </p:custDataLst>
          </p:nvPr>
        </p:nvCxnSpPr>
        <p:spPr>
          <a:xfrm flipH="1" flipV="1">
            <a:off x="8472765" y="5751866"/>
            <a:ext cx="1227" cy="1064555"/>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68" name="Content Placeholder 2"/>
          <p:cNvSpPr txBox="1">
            <a:spLocks/>
          </p:cNvSpPr>
          <p:nvPr/>
        </p:nvSpPr>
        <p:spPr>
          <a:xfrm>
            <a:off x="7441459" y="6140733"/>
            <a:ext cx="1169621" cy="7027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CA" sz="1050" dirty="0"/>
              <a:t>Publication (</a:t>
            </a:r>
            <a:r>
              <a:rPr lang="fr-CA" sz="1050" dirty="0" smtClean="0"/>
              <a:t>30 jours </a:t>
            </a:r>
            <a:r>
              <a:rPr lang="fr-CA" sz="1050" dirty="0"/>
              <a:t>après la fin de juin)</a:t>
            </a:r>
          </a:p>
        </p:txBody>
      </p:sp>
      <p:sp>
        <p:nvSpPr>
          <p:cNvPr id="70" name="Content Placeholder 2"/>
          <p:cNvSpPr txBox="1">
            <a:spLocks/>
          </p:cNvSpPr>
          <p:nvPr/>
        </p:nvSpPr>
        <p:spPr>
          <a:xfrm>
            <a:off x="6630735" y="4005064"/>
            <a:ext cx="2381674" cy="14286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050" dirty="0"/>
              <a:t>L’article 33 de la LGFP est exécuté, les dépenses sont comptabilisées dans le système ministériel de gestion financière et imputées au centre de </a:t>
            </a:r>
            <a:r>
              <a:rPr lang="fr-CA" sz="1050" dirty="0" smtClean="0"/>
              <a:t>responsabilité </a:t>
            </a:r>
            <a:r>
              <a:rPr lang="fr-CA" sz="1050" dirty="0"/>
              <a:t>du cadre </a:t>
            </a:r>
            <a:r>
              <a:rPr lang="fr-CA" sz="1050" dirty="0" smtClean="0"/>
              <a:t>supérieur </a:t>
            </a:r>
            <a:r>
              <a:rPr lang="fr-CA" sz="1050" dirty="0"/>
              <a:t>ou de </a:t>
            </a:r>
            <a:r>
              <a:rPr lang="fr-CA" sz="1050" dirty="0" smtClean="0"/>
              <a:t>l’employ</a:t>
            </a:r>
            <a:r>
              <a:rPr lang="fr-CA" sz="1050" dirty="0"/>
              <a:t>é</a:t>
            </a:r>
          </a:p>
          <a:p>
            <a:pPr marL="0" indent="0">
              <a:buFont typeface="Arial" panose="020B0604020202020204" pitchFamily="34" charset="0"/>
              <a:buNone/>
            </a:pPr>
            <a:endParaRPr lang="en-CA" sz="1200" dirty="0"/>
          </a:p>
        </p:txBody>
      </p:sp>
      <p:sp>
        <p:nvSpPr>
          <p:cNvPr id="25" name="Rectangle 24"/>
          <p:cNvSpPr/>
          <p:nvPr/>
        </p:nvSpPr>
        <p:spPr>
          <a:xfrm>
            <a:off x="5023474" y="5123255"/>
            <a:ext cx="1945711" cy="9005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24759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7</a:t>
            </a:fld>
            <a:endParaRPr lang="en-CA"/>
          </a:p>
        </p:txBody>
      </p:sp>
      <p:sp>
        <p:nvSpPr>
          <p:cNvPr id="3" name="Text Placeholder 2"/>
          <p:cNvSpPr>
            <a:spLocks noGrp="1"/>
          </p:cNvSpPr>
          <p:nvPr>
            <p:ph type="body" sz="quarter" idx="11"/>
          </p:nvPr>
        </p:nvSpPr>
        <p:spPr>
          <a:xfrm>
            <a:off x="323528" y="296652"/>
            <a:ext cx="8820472" cy="878670"/>
          </a:xfrm>
        </p:spPr>
        <p:txBody>
          <a:bodyPr vert="horz" lIns="0" tIns="0" rIns="0" bIns="0" rtlCol="0">
            <a:normAutofit/>
          </a:bodyPr>
          <a:lstStyle/>
          <a:p>
            <a:pPr>
              <a:spcAft>
                <a:spcPts val="0"/>
              </a:spcAft>
            </a:pPr>
            <a:r>
              <a:rPr lang="fr-FR" dirty="0">
                <a:solidFill>
                  <a:srgbClr val="005172"/>
                </a:solidFill>
              </a:rPr>
              <a:t>Exemple de publication proactive des dépenses d’accueil</a:t>
            </a:r>
            <a:endParaRPr lang="en-CA" dirty="0">
              <a:solidFill>
                <a:srgbClr val="00517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74855317"/>
              </p:ext>
            </p:extLst>
          </p:nvPr>
        </p:nvGraphicFramePr>
        <p:xfrm>
          <a:off x="759198" y="980728"/>
          <a:ext cx="7773241" cy="5118100"/>
        </p:xfrm>
        <a:graphic>
          <a:graphicData uri="http://schemas.openxmlformats.org/drawingml/2006/table">
            <a:tbl>
              <a:tblPr firstRow="1" firstCol="1" bandRow="1">
                <a:tableStyleId>{5C22544A-7EE6-4342-B048-85BDC9FD1C3A}</a:tableStyleId>
              </a:tblPr>
              <a:tblGrid>
                <a:gridCol w="7773241"/>
              </a:tblGrid>
              <a:tr h="4176464">
                <a:tc>
                  <a:txBody>
                    <a:bodyPr/>
                    <a:lstStyle/>
                    <a:p>
                      <a:pPr>
                        <a:lnSpc>
                          <a:spcPct val="125000"/>
                        </a:lnSpc>
                      </a:pPr>
                      <a:r>
                        <a:rPr lang="fr-FR" sz="1800" b="1" kern="1200" dirty="0" smtClean="0">
                          <a:solidFill>
                            <a:schemeClr val="accent1"/>
                          </a:solidFill>
                          <a:effectLst/>
                          <a:latin typeface="+mn-lt"/>
                          <a:ea typeface="+mn-ea"/>
                          <a:cs typeface="+mn-cs"/>
                        </a:rPr>
                        <a:t>Numéro de référence : </a:t>
                      </a:r>
                      <a:r>
                        <a:rPr lang="fr-FR" sz="1800" b="0" kern="1200" dirty="0" smtClean="0">
                          <a:solidFill>
                            <a:schemeClr val="accent1"/>
                          </a:solidFill>
                          <a:effectLst/>
                          <a:latin typeface="+mn-lt"/>
                          <a:ea typeface="+mn-ea"/>
                          <a:cs typeface="+mn-cs"/>
                        </a:rPr>
                        <a:t>H-2018-P4-00006</a:t>
                      </a:r>
                    </a:p>
                    <a:p>
                      <a:pPr>
                        <a:lnSpc>
                          <a:spcPct val="125000"/>
                        </a:lnSpc>
                      </a:pPr>
                      <a:r>
                        <a:rPr lang="fr-FR" sz="1800" b="1" kern="1200" dirty="0" smtClean="0">
                          <a:solidFill>
                            <a:schemeClr val="accent1"/>
                          </a:solidFill>
                          <a:effectLst/>
                          <a:latin typeface="+mn-lt"/>
                          <a:ea typeface="+mn-ea"/>
                          <a:cs typeface="+mn-cs"/>
                        </a:rPr>
                        <a:t>Groupe de divulgation : </a:t>
                      </a:r>
                      <a:r>
                        <a:rPr lang="fr-FR" sz="1800" b="0" kern="1200" dirty="0" smtClean="0">
                          <a:solidFill>
                            <a:schemeClr val="accent1"/>
                          </a:solidFill>
                          <a:effectLst/>
                          <a:latin typeface="+mn-lt"/>
                          <a:ea typeface="+mn-ea"/>
                          <a:cs typeface="+mn-cs"/>
                        </a:rPr>
                        <a:t>Cadre supérieur ou employé</a:t>
                      </a:r>
                    </a:p>
                    <a:p>
                      <a:pPr>
                        <a:lnSpc>
                          <a:spcPct val="125000"/>
                        </a:lnSpc>
                      </a:pPr>
                      <a:r>
                        <a:rPr lang="fr-FR" sz="1800" b="1" kern="1200" dirty="0" smtClean="0">
                          <a:solidFill>
                            <a:schemeClr val="accent1"/>
                          </a:solidFill>
                          <a:effectLst/>
                          <a:latin typeface="+mn-lt"/>
                          <a:ea typeface="+mn-ea"/>
                          <a:cs typeface="+mn-cs"/>
                        </a:rPr>
                        <a:t>Titre : </a:t>
                      </a:r>
                      <a:r>
                        <a:rPr lang="fr-FR" sz="1800" b="0" kern="1200" dirty="0" smtClean="0">
                          <a:solidFill>
                            <a:schemeClr val="accent1"/>
                          </a:solidFill>
                          <a:effectLst/>
                          <a:latin typeface="+mn-lt"/>
                          <a:ea typeface="+mn-ea"/>
                          <a:cs typeface="+mn-cs"/>
                        </a:rPr>
                        <a:t>Dirigeant principal des finances</a:t>
                      </a:r>
                    </a:p>
                    <a:p>
                      <a:pPr>
                        <a:lnSpc>
                          <a:spcPct val="125000"/>
                        </a:lnSpc>
                      </a:pPr>
                      <a:r>
                        <a:rPr lang="fr-FR" sz="1800" b="1" kern="1200" dirty="0" smtClean="0">
                          <a:solidFill>
                            <a:schemeClr val="accent1"/>
                          </a:solidFill>
                          <a:effectLst/>
                          <a:latin typeface="+mn-lt"/>
                          <a:ea typeface="+mn-ea"/>
                          <a:cs typeface="+mn-cs"/>
                        </a:rPr>
                        <a:t>Nom : </a:t>
                      </a:r>
                      <a:r>
                        <a:rPr lang="fr-FR" sz="1800" b="0" kern="1200" dirty="0" smtClean="0">
                          <a:solidFill>
                            <a:schemeClr val="accent1"/>
                          </a:solidFill>
                          <a:effectLst/>
                          <a:latin typeface="+mn-lt"/>
                          <a:ea typeface="+mn-ea"/>
                          <a:cs typeface="+mn-cs"/>
                        </a:rPr>
                        <a:t>Untel, Jean</a:t>
                      </a:r>
                    </a:p>
                    <a:p>
                      <a:pPr>
                        <a:lnSpc>
                          <a:spcPct val="125000"/>
                        </a:lnSpc>
                      </a:pPr>
                      <a:r>
                        <a:rPr lang="fr-FR" sz="1800" b="1" kern="1200" dirty="0" smtClean="0">
                          <a:solidFill>
                            <a:schemeClr val="accent1"/>
                          </a:solidFill>
                          <a:effectLst/>
                          <a:latin typeface="+mn-lt"/>
                          <a:ea typeface="+mn-ea"/>
                          <a:cs typeface="+mn-cs"/>
                        </a:rPr>
                        <a:t>Organisation : </a:t>
                      </a:r>
                      <a:r>
                        <a:rPr lang="fr-FR" sz="1800" b="0" kern="1200" dirty="0" smtClean="0">
                          <a:solidFill>
                            <a:schemeClr val="accent1"/>
                          </a:solidFill>
                          <a:effectLst/>
                          <a:latin typeface="+mn-lt"/>
                          <a:ea typeface="+mn-ea"/>
                          <a:cs typeface="+mn-cs"/>
                        </a:rPr>
                        <a:t>Société canadienne d’hypothèques et de logement</a:t>
                      </a:r>
                    </a:p>
                    <a:p>
                      <a:pPr>
                        <a:lnSpc>
                          <a:spcPct val="125000"/>
                        </a:lnSpc>
                      </a:pPr>
                      <a:r>
                        <a:rPr lang="fr-FR" sz="1800" b="1" kern="1200" dirty="0" smtClean="0">
                          <a:solidFill>
                            <a:schemeClr val="accent1"/>
                          </a:solidFill>
                          <a:effectLst/>
                          <a:latin typeface="+mn-lt"/>
                          <a:ea typeface="+mn-ea"/>
                          <a:cs typeface="+mn-cs"/>
                        </a:rPr>
                        <a:t>But de l’activité d’accueil : </a:t>
                      </a:r>
                      <a:r>
                        <a:rPr lang="fr-FR" sz="1800" b="0" kern="1200" dirty="0" smtClean="0">
                          <a:solidFill>
                            <a:schemeClr val="accent1"/>
                          </a:solidFill>
                          <a:effectLst/>
                          <a:latin typeface="+mn-lt"/>
                          <a:ea typeface="+mn-ea"/>
                          <a:cs typeface="+mn-cs"/>
                        </a:rPr>
                        <a:t>Rafraîchissements et dîner - Symposium des futurs leaders  </a:t>
                      </a:r>
                    </a:p>
                    <a:p>
                      <a:pPr>
                        <a:lnSpc>
                          <a:spcPct val="125000"/>
                        </a:lnSpc>
                      </a:pPr>
                      <a:r>
                        <a:rPr lang="fr-FR" sz="1800" b="1" kern="1200" dirty="0" smtClean="0">
                          <a:solidFill>
                            <a:schemeClr val="accent1"/>
                          </a:solidFill>
                          <a:effectLst/>
                          <a:latin typeface="+mn-lt"/>
                          <a:ea typeface="+mn-ea"/>
                          <a:cs typeface="+mn-cs"/>
                        </a:rPr>
                        <a:t>Date de début : </a:t>
                      </a:r>
                      <a:r>
                        <a:rPr lang="fr-FR" sz="1800" b="0" kern="1200" dirty="0" smtClean="0">
                          <a:solidFill>
                            <a:schemeClr val="accent1"/>
                          </a:solidFill>
                          <a:effectLst/>
                          <a:latin typeface="+mn-lt"/>
                          <a:ea typeface="+mn-ea"/>
                          <a:cs typeface="+mn-cs"/>
                        </a:rPr>
                        <a:t>2018-05-25</a:t>
                      </a:r>
                    </a:p>
                    <a:p>
                      <a:pPr>
                        <a:lnSpc>
                          <a:spcPct val="125000"/>
                        </a:lnSpc>
                      </a:pPr>
                      <a:r>
                        <a:rPr lang="fr-FR" sz="1800" b="1" kern="1200" dirty="0" smtClean="0">
                          <a:solidFill>
                            <a:schemeClr val="accent1"/>
                          </a:solidFill>
                          <a:effectLst/>
                          <a:latin typeface="+mn-lt"/>
                          <a:ea typeface="+mn-ea"/>
                          <a:cs typeface="+mn-cs"/>
                        </a:rPr>
                        <a:t>Date de fin : </a:t>
                      </a:r>
                      <a:r>
                        <a:rPr lang="fr-FR" sz="1800" b="0" kern="1200" dirty="0" smtClean="0">
                          <a:solidFill>
                            <a:schemeClr val="accent1"/>
                          </a:solidFill>
                          <a:effectLst/>
                          <a:latin typeface="+mn-lt"/>
                          <a:ea typeface="+mn-ea"/>
                          <a:cs typeface="+mn-cs"/>
                        </a:rPr>
                        <a:t>2018-05-25</a:t>
                      </a:r>
                    </a:p>
                    <a:p>
                      <a:pPr>
                        <a:lnSpc>
                          <a:spcPct val="125000"/>
                        </a:lnSpc>
                      </a:pPr>
                      <a:r>
                        <a:rPr lang="fr-FR" sz="1800" b="1" kern="1200" dirty="0" smtClean="0">
                          <a:solidFill>
                            <a:schemeClr val="accent1"/>
                          </a:solidFill>
                          <a:effectLst/>
                          <a:latin typeface="+mn-lt"/>
                          <a:ea typeface="+mn-ea"/>
                          <a:cs typeface="+mn-cs"/>
                        </a:rPr>
                        <a:t>Municipalité où l’activité d’accueil a eu lieu : </a:t>
                      </a:r>
                      <a:r>
                        <a:rPr lang="fr-FR" sz="1800" b="0" kern="1200" dirty="0" smtClean="0">
                          <a:solidFill>
                            <a:schemeClr val="accent1"/>
                          </a:solidFill>
                          <a:effectLst/>
                          <a:latin typeface="+mn-lt"/>
                          <a:ea typeface="+mn-ea"/>
                          <a:cs typeface="+mn-cs"/>
                        </a:rPr>
                        <a:t>Ottawa, Ontario, Canada</a:t>
                      </a:r>
                    </a:p>
                    <a:p>
                      <a:pPr>
                        <a:lnSpc>
                          <a:spcPct val="125000"/>
                        </a:lnSpc>
                      </a:pPr>
                      <a:r>
                        <a:rPr lang="fr-FR" sz="1800" b="1" kern="1200" dirty="0" smtClean="0">
                          <a:solidFill>
                            <a:schemeClr val="accent1"/>
                          </a:solidFill>
                          <a:effectLst/>
                          <a:latin typeface="+mn-lt"/>
                          <a:ea typeface="+mn-ea"/>
                          <a:cs typeface="+mn-cs"/>
                        </a:rPr>
                        <a:t>Nom de l’établissement commercial ou fournisseur participant à l’activité d’accueil : </a:t>
                      </a:r>
                      <a:r>
                        <a:rPr lang="fr-FR" sz="1800" b="0" kern="1200" dirty="0" smtClean="0">
                          <a:solidFill>
                            <a:schemeClr val="accent1"/>
                          </a:solidFill>
                          <a:effectLst/>
                          <a:latin typeface="+mn-lt"/>
                          <a:ea typeface="+mn-ea"/>
                          <a:cs typeface="+mn-cs"/>
                        </a:rPr>
                        <a:t>Centre Shaw</a:t>
                      </a:r>
                    </a:p>
                    <a:p>
                      <a:pPr>
                        <a:lnSpc>
                          <a:spcPct val="125000"/>
                        </a:lnSpc>
                      </a:pPr>
                      <a:r>
                        <a:rPr lang="fr-FR" sz="1800" b="1" kern="1200" dirty="0" smtClean="0">
                          <a:solidFill>
                            <a:schemeClr val="accent1"/>
                          </a:solidFill>
                          <a:effectLst/>
                          <a:latin typeface="+mn-lt"/>
                          <a:ea typeface="+mn-ea"/>
                          <a:cs typeface="+mn-cs"/>
                        </a:rPr>
                        <a:t>Participants (représentants du gouvernement du Canada) : </a:t>
                      </a:r>
                      <a:r>
                        <a:rPr lang="fr-FR" sz="1800" b="0" kern="1200" dirty="0" smtClean="0">
                          <a:solidFill>
                            <a:schemeClr val="accent1"/>
                          </a:solidFill>
                          <a:effectLst/>
                          <a:latin typeface="+mn-lt"/>
                          <a:ea typeface="+mn-ea"/>
                          <a:cs typeface="+mn-cs"/>
                        </a:rPr>
                        <a:t>150</a:t>
                      </a:r>
                    </a:p>
                    <a:p>
                      <a:pPr>
                        <a:lnSpc>
                          <a:spcPct val="125000"/>
                        </a:lnSpc>
                      </a:pPr>
                      <a:r>
                        <a:rPr lang="fr-FR" sz="1800" b="1" kern="1200" dirty="0" smtClean="0">
                          <a:solidFill>
                            <a:schemeClr val="accent1"/>
                          </a:solidFill>
                          <a:effectLst/>
                          <a:latin typeface="+mn-lt"/>
                          <a:ea typeface="+mn-ea"/>
                          <a:cs typeface="+mn-cs"/>
                        </a:rPr>
                        <a:t>Participants (invités) : </a:t>
                      </a:r>
                      <a:r>
                        <a:rPr lang="fr-FR" sz="1800" b="0" kern="1200" dirty="0" smtClean="0">
                          <a:solidFill>
                            <a:schemeClr val="accent1"/>
                          </a:solidFill>
                          <a:effectLst/>
                          <a:latin typeface="+mn-lt"/>
                          <a:ea typeface="+mn-ea"/>
                          <a:cs typeface="+mn-cs"/>
                        </a:rPr>
                        <a:t>4 </a:t>
                      </a:r>
                    </a:p>
                    <a:p>
                      <a:pPr>
                        <a:lnSpc>
                          <a:spcPct val="125000"/>
                        </a:lnSpc>
                      </a:pPr>
                      <a:r>
                        <a:rPr lang="fr-FR" sz="1800" b="1" kern="1200" dirty="0" smtClean="0">
                          <a:solidFill>
                            <a:schemeClr val="accent1"/>
                          </a:solidFill>
                          <a:effectLst/>
                          <a:latin typeface="+mn-lt"/>
                          <a:ea typeface="+mn-ea"/>
                          <a:cs typeface="+mn-cs"/>
                        </a:rPr>
                        <a:t>Montant total des dépenses pour l’activité d’accueil : </a:t>
                      </a:r>
                      <a:r>
                        <a:rPr lang="fr-FR" sz="1800" b="0" kern="1200" dirty="0" smtClean="0">
                          <a:solidFill>
                            <a:schemeClr val="accent1"/>
                          </a:solidFill>
                          <a:effectLst/>
                          <a:latin typeface="+mn-lt"/>
                          <a:ea typeface="+mn-ea"/>
                          <a:cs typeface="+mn-cs"/>
                        </a:rPr>
                        <a:t>7 710,55 $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683568" y="6215746"/>
            <a:ext cx="8086394" cy="646331"/>
          </a:xfrm>
          <a:prstGeom prst="rect">
            <a:avLst/>
          </a:prstGeom>
        </p:spPr>
        <p:txBody>
          <a:bodyPr wrap="square">
            <a:spAutoFit/>
          </a:bodyPr>
          <a:lstStyle/>
          <a:p>
            <a:r>
              <a:rPr lang="en-CA" i="1" dirty="0">
                <a:solidFill>
                  <a:srgbClr val="FF0000"/>
                </a:solidFill>
              </a:rPr>
              <a:t>Note : </a:t>
            </a:r>
            <a:r>
              <a:rPr lang="fr-FR" i="1" dirty="0">
                <a:solidFill>
                  <a:srgbClr val="FF0000"/>
                </a:solidFill>
              </a:rPr>
              <a:t>Cet exemple est présenté à titre d’illustration seulement.</a:t>
            </a:r>
            <a:endParaRPr lang="en-CA" i="1" dirty="0">
              <a:solidFill>
                <a:srgbClr val="FF0000"/>
              </a:solidFill>
            </a:endParaRPr>
          </a:p>
          <a:p>
            <a:endParaRPr lang="en-CA" i="1" dirty="0">
              <a:solidFill>
                <a:srgbClr val="FF0000"/>
              </a:solidFill>
            </a:endParaRPr>
          </a:p>
        </p:txBody>
      </p:sp>
    </p:spTree>
    <p:extLst>
      <p:ext uri="{BB962C8B-B14F-4D97-AF65-F5344CB8AC3E}">
        <p14:creationId xmlns:p14="http://schemas.microsoft.com/office/powerpoint/2010/main" val="34400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a:spLocks noGrp="1"/>
          </p:cNvSpPr>
          <p:nvPr>
            <p:ph type="sldNum" sz="quarter" idx="12"/>
          </p:nvPr>
        </p:nvSpPr>
        <p:spPr>
          <a:xfrm>
            <a:off x="6938900" y="6376243"/>
            <a:ext cx="2133600" cy="365125"/>
          </a:xfrm>
        </p:spPr>
        <p:txBody>
          <a:bodyPr/>
          <a:lstStyle/>
          <a:p>
            <a:fld id="{32D4B517-E49B-41B6-9DBC-23634E0F1CDC}" type="slidenum">
              <a:rPr lang="en-CA" smtClean="0">
                <a:solidFill>
                  <a:prstClr val="black">
                    <a:tint val="75000"/>
                  </a:prstClr>
                </a:solidFill>
              </a:rPr>
              <a:pPr/>
              <a:t>8</a:t>
            </a:fld>
            <a:endParaRPr lang="en-CA" dirty="0">
              <a:solidFill>
                <a:prstClr val="black">
                  <a:tint val="75000"/>
                </a:prstClr>
              </a:solidFill>
            </a:endParaRPr>
          </a:p>
        </p:txBody>
      </p:sp>
      <p:sp>
        <p:nvSpPr>
          <p:cNvPr id="21" name="TextBox 20"/>
          <p:cNvSpPr txBox="1"/>
          <p:nvPr>
            <p:custDataLst>
              <p:tags r:id="rId1"/>
            </p:custDataLst>
          </p:nvPr>
        </p:nvSpPr>
        <p:spPr>
          <a:xfrm>
            <a:off x="759104" y="2267157"/>
            <a:ext cx="5001028" cy="1200329"/>
          </a:xfrm>
          <a:prstGeom prst="rect">
            <a:avLst/>
          </a:prstGeom>
          <a:noFill/>
        </p:spPr>
        <p:txBody>
          <a:bodyPr wrap="square" rtlCol="0">
            <a:spAutoFit/>
          </a:bodyPr>
          <a:lstStyle/>
          <a:p>
            <a:r>
              <a:rPr lang="en-CA" sz="7200" b="1" dirty="0" smtClean="0">
                <a:solidFill>
                  <a:srgbClr val="005172"/>
                </a:solidFill>
              </a:rPr>
              <a:t>Questions</a:t>
            </a:r>
            <a:endParaRPr lang="en-CA" sz="7200" b="1" dirty="0">
              <a:solidFill>
                <a:srgbClr val="005172"/>
              </a:solidFill>
            </a:endParaRPr>
          </a:p>
        </p:txBody>
      </p:sp>
      <p:sp>
        <p:nvSpPr>
          <p:cNvPr id="22" name="Rectangle 21"/>
          <p:cNvSpPr/>
          <p:nvPr>
            <p:custDataLst>
              <p:tags r:id="rId2"/>
            </p:custDataLst>
          </p:nvPr>
        </p:nvSpPr>
        <p:spPr>
          <a:xfrm>
            <a:off x="323528" y="4175369"/>
            <a:ext cx="8460940" cy="45719"/>
          </a:xfrm>
          <a:prstGeom prst="rect">
            <a:avLst/>
          </a:prstGeom>
          <a:solidFill>
            <a:srgbClr val="CCDC00"/>
          </a:solidFill>
          <a:ln>
            <a:solidFill>
              <a:srgbClr val="CCD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pic>
        <p:nvPicPr>
          <p:cNvPr id="29" name="Picture 4" descr="http://infosite.tbs-sct.gc.ca/handler.ashx?pid=1313&amp;pgid=90&amp;sid=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9062" y="1984275"/>
            <a:ext cx="1234859" cy="164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73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3.10.24"/>
  <p:tag name="AS_TITLE" val="Aspose.Slides for .NET 3.5"/>
  <p:tag name="AS_VERSION" val="8.0.0.0"/>
  <p:tag name="{FUSIONTAGCURRENTROW}" val="5"/>
  <p:tag name="{FUSIONTAGCURRENTCOLUMN}" val="1"/>
  <p:tag name="ENGAGE" val="{&quot;SavedSwatch&quot;:&quot;-16756366|-13593164|-13155766|-3334100|-3351552|Treasury Board&quot;,&quot;Id&quot;:&quot;5b06cd25314336238c27a53b&quot;,&quot;SmartGridHorizontal&quot;:0,&quot;LinkedExcelSources&quot;:{},&quot;LinkedProjectSources&quot;:{},&quot;FlowConfig&quot;:{&quot;Canvas&quot;:{&quot;Slide&quot;:0,&quot;Width&quot;:0,&quot;Height&quot;:0},&quot;Timeline&quot;:{&quot;Actions&quot;:[]}},&quot;Linked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0.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4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quot;OutlineColor&quot;:{&quot;ColorIndex&quot;:5,&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heme/theme1.xml><?xml version="1.0" encoding="utf-8"?>
<a:theme xmlns:a="http://schemas.openxmlformats.org/drawingml/2006/main" name="1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1047</Words>
  <Application>Microsoft Office PowerPoint</Application>
  <PresentationFormat>On-screen Show (4:3)</PresentationFormat>
  <Paragraphs>112</Paragraphs>
  <Slides>8</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맑은 고딕</vt:lpstr>
      <vt:lpstr>Arial</vt:lpstr>
      <vt:lpstr>Calibri</vt:lpstr>
      <vt:lpstr>Times New Roman</vt:lpstr>
      <vt:lpstr>Wingdings</vt:lpstr>
      <vt:lpstr>1_Office Theme</vt:lpstr>
      <vt:lpstr>2_Office Theme</vt:lpstr>
      <vt:lpstr>6_Office Theme</vt:lpstr>
      <vt:lpstr>Guide de publication proactive des frais de voyage et d’accueil :   la mise en oeuvre du projet de loi C-58 pour les les sociétés d’État et les filiales en propriété exclusive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2017-09-26T23:48:54Z</dcterms:created>
  <dcterms:modified xsi:type="dcterms:W3CDTF">2018-05-24T14:33:25Z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61f9cd4b-5196-4d77-8947-6c918f38381a</vt:lpwstr>
  </property>
  <property fmtid="{D5CDD505-2E9C-101B-9397-08002B2CF9AE}" pid="3" name="TBSSCTCLASSIFICATION">
    <vt:lpwstr>No Classification Selected</vt:lpwstr>
  </property>
  <property fmtid="{D5CDD505-2E9C-101B-9397-08002B2CF9AE}" pid="4" name="SECCLASS">
    <vt:lpwstr>CLASSN</vt:lpwstr>
  </property>
</Properties>
</file>