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1.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8" r:id="rId5"/>
    <p:sldId id="259" r:id="rId6"/>
  </p:sldIdLst>
  <p:sldSz cx="9144000" cy="6858000" type="letter"/>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27B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05" autoAdjust="0"/>
    <p:restoredTop sz="96357" autoAdjust="0"/>
  </p:normalViewPr>
  <p:slideViewPr>
    <p:cSldViewPr snapToGrid="0">
      <p:cViewPr varScale="1">
        <p:scale>
          <a:sx n="103" d="100"/>
          <a:sy n="103" d="100"/>
        </p:scale>
        <p:origin x="246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A47EEA-DD19-4273-8C1B-CA1330C4C83D}" type="datetimeFigureOut">
              <a:rPr lang="en-US" smtClean="0"/>
              <a:t>10/23/2025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23D6B-CCE7-4971-955C-FAB1FE49E159}" type="slidenum">
              <a:rPr lang="en-US" smtClean="0"/>
              <a:t>‹n°›</a:t>
            </a:fld>
            <a:endParaRPr lang="en-US"/>
          </a:p>
        </p:txBody>
      </p:sp>
    </p:spTree>
    <p:extLst>
      <p:ext uri="{BB962C8B-B14F-4D97-AF65-F5344CB8AC3E}">
        <p14:creationId xmlns:p14="http://schemas.microsoft.com/office/powerpoint/2010/main" val="3163050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F23D6B-CCE7-4971-955C-FAB1FE49E159}" type="slidenum">
              <a:rPr lang="en-US" smtClean="0"/>
              <a:t>1</a:t>
            </a:fld>
            <a:endParaRPr lang="en-US"/>
          </a:p>
        </p:txBody>
      </p:sp>
    </p:spTree>
    <p:extLst>
      <p:ext uri="{BB962C8B-B14F-4D97-AF65-F5344CB8AC3E}">
        <p14:creationId xmlns:p14="http://schemas.microsoft.com/office/powerpoint/2010/main" val="2966275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F23D6B-CCE7-4971-955C-FAB1FE49E159}" type="slidenum">
              <a:rPr lang="en-US" smtClean="0"/>
              <a:t>2</a:t>
            </a:fld>
            <a:endParaRPr lang="en-US"/>
          </a:p>
        </p:txBody>
      </p:sp>
    </p:spTree>
    <p:extLst>
      <p:ext uri="{BB962C8B-B14F-4D97-AF65-F5344CB8AC3E}">
        <p14:creationId xmlns:p14="http://schemas.microsoft.com/office/powerpoint/2010/main" val="3439156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1739FB-EC54-44E1-A093-344B3702E181}"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42962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739FB-EC54-44E1-A093-344B3702E181}"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3278756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739FB-EC54-44E1-A093-344B3702E181}"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2470323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1739FB-EC54-44E1-A093-344B3702E181}"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52747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1739FB-EC54-44E1-A093-344B3702E181}"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3808837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1739FB-EC54-44E1-A093-344B3702E181}"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2364728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1739FB-EC54-44E1-A093-344B3702E181}"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2113955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1739FB-EC54-44E1-A093-344B3702E181}"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394337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1739FB-EC54-44E1-A093-344B3702E181}"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1604011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1739FB-EC54-44E1-A093-344B3702E181}"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1642667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1739FB-EC54-44E1-A093-344B3702E181}"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ED25CA-112D-4522-BD46-DB8CCC4E25F0}" type="slidenum">
              <a:rPr lang="en-US" smtClean="0"/>
              <a:t>‹n°›</a:t>
            </a:fld>
            <a:endParaRPr lang="en-US"/>
          </a:p>
        </p:txBody>
      </p:sp>
    </p:spTree>
    <p:extLst>
      <p:ext uri="{BB962C8B-B14F-4D97-AF65-F5344CB8AC3E}">
        <p14:creationId xmlns:p14="http://schemas.microsoft.com/office/powerpoint/2010/main" val="368382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1739FB-EC54-44E1-A093-344B3702E181}" type="datetimeFigureOut">
              <a:rPr lang="en-US" smtClean="0"/>
              <a:t>10/23/2025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ED25CA-112D-4522-BD46-DB8CCC4E25F0}" type="slidenum">
              <a:rPr lang="en-US" smtClean="0"/>
              <a:t>‹n°›</a:t>
            </a:fld>
            <a:endParaRPr lang="en-US"/>
          </a:p>
        </p:txBody>
      </p:sp>
      <p:sp>
        <p:nvSpPr>
          <p:cNvPr id="8" name="ZoneTexte 7">
            <a:extLst>
              <a:ext uri="{FF2B5EF4-FFF2-40B4-BE49-F238E27FC236}">
                <a16:creationId xmlns:a16="http://schemas.microsoft.com/office/drawing/2014/main" id="{CEDF7132-6B17-A30A-0740-FB13E798E2EA}"/>
              </a:ext>
            </a:extLst>
          </p:cNvPr>
          <p:cNvSpPr txBox="1"/>
          <p:nvPr userDrawn="1">
            <p:extLst>
              <p:ext uri="{1162E1C5-73C7-4A58-AE30-91384D911F3F}">
                <p184:classification xmlns:p184="http://schemas.microsoft.com/office/powerpoint/2018/4/main" val="hdr"/>
              </p:ext>
            </p:extLst>
          </p:nvPr>
        </p:nvSpPr>
        <p:spPr>
          <a:xfrm>
            <a:off x="6556375" y="190500"/>
            <a:ext cx="2439988" cy="182880"/>
          </a:xfrm>
          <a:prstGeom prst="rect">
            <a:avLst/>
          </a:prstGeom>
        </p:spPr>
        <p:txBody>
          <a:bodyPr horzOverflow="overflow" lIns="0" tIns="0" rIns="0" bIns="0">
            <a:spAutoFit/>
          </a:bodyPr>
          <a:lstStyle/>
          <a:p>
            <a:pPr algn="l"/>
            <a:r>
              <a:rPr lang="fr-CA" sz="1200">
                <a:solidFill>
                  <a:srgbClr val="000000">
                    <a:alpha val="50000"/>
                  </a:srgbClr>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862678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21" Type="http://schemas.openxmlformats.org/officeDocument/2006/relationships/tags" Target="../tags/tag22.xml"/><Relationship Id="rId34" Type="http://schemas.openxmlformats.org/officeDocument/2006/relationships/tags" Target="../tags/tag35.xml"/><Relationship Id="rId42" Type="http://schemas.openxmlformats.org/officeDocument/2006/relationships/image" Target="../media/image1.png"/><Relationship Id="rId47" Type="http://schemas.openxmlformats.org/officeDocument/2006/relationships/image" Target="../media/image2.png"/><Relationship Id="rId7" Type="http://schemas.openxmlformats.org/officeDocument/2006/relationships/tags" Target="../tags/tag8.xml"/><Relationship Id="rId2" Type="http://schemas.openxmlformats.org/officeDocument/2006/relationships/tags" Target="../tags/tag3.xml"/><Relationship Id="rId16" Type="http://schemas.openxmlformats.org/officeDocument/2006/relationships/tags" Target="../tags/tag17.xml"/><Relationship Id="rId29" Type="http://schemas.openxmlformats.org/officeDocument/2006/relationships/tags" Target="../tags/tag30.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slideLayout" Target="../slideLayouts/slideLayout7.xml"/><Relationship Id="rId45" Type="http://schemas.openxmlformats.org/officeDocument/2006/relationships/hyperlink" Target="https://www.canada.ca/en/treasury-board-secretariat/services/government-communications/canada-content-style-guide.html#wp7-4" TargetMode="Externa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49" Type="http://schemas.openxmlformats.org/officeDocument/2006/relationships/hyperlink" Target="mailto:josianne.paul@csps-efpc.gc.ca" TargetMode="Externa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4" Type="http://schemas.openxmlformats.org/officeDocument/2006/relationships/hyperlink" Target="https://gcdocs.csps-efpc.gc.ca/otcs/llisapi.dll?func=ll&amp;objaction=overview&amp;objid=16994484" TargetMode="Externa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 Id="rId43" Type="http://schemas.openxmlformats.org/officeDocument/2006/relationships/hyperlink" Target="https://052gc.sharepoint.com/sites/CSPSPolicyCenter/SitePages/Copyright.aspx" TargetMode="External"/><Relationship Id="rId48" Type="http://schemas.openxmlformats.org/officeDocument/2006/relationships/hyperlink" Target="https://gcdocs.csps-efpc.gc.ca/otcs/llisapi.dll/Overview/11438917" TargetMode="External"/><Relationship Id="rId8" Type="http://schemas.openxmlformats.org/officeDocument/2006/relationships/tags" Target="../tags/tag9.xml"/><Relationship Id="rId3" Type="http://schemas.openxmlformats.org/officeDocument/2006/relationships/tags" Target="../tags/tag4.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46" Type="http://schemas.openxmlformats.org/officeDocument/2006/relationships/hyperlink" Target="https://www.csps-efpc.gc.ca/termsandconditions/index-eng.aspx#lng" TargetMode="External"/><Relationship Id="rId20" Type="http://schemas.openxmlformats.org/officeDocument/2006/relationships/tags" Target="../tags/tag21.xml"/><Relationship Id="rId41" Type="http://schemas.openxmlformats.org/officeDocument/2006/relationships/notesSlide" Target="../notesSlides/notesSlide1.xml"/><Relationship Id="rId1" Type="http://schemas.openxmlformats.org/officeDocument/2006/relationships/tags" Target="../tags/tag2.xml"/><Relationship Id="rId6" Type="http://schemas.openxmlformats.org/officeDocument/2006/relationships/tags" Target="../tags/tag7.xml"/></Relationships>
</file>

<file path=ppt/slides/_rels/slide2.xml.rels><?xml version="1.0" encoding="UTF-8" standalone="yes"?>
<Relationships xmlns="http://schemas.openxmlformats.org/package/2006/relationships"><Relationship Id="rId13" Type="http://schemas.openxmlformats.org/officeDocument/2006/relationships/tags" Target="../tags/tag53.xml"/><Relationship Id="rId18" Type="http://schemas.openxmlformats.org/officeDocument/2006/relationships/tags" Target="../tags/tag58.xml"/><Relationship Id="rId26" Type="http://schemas.openxmlformats.org/officeDocument/2006/relationships/tags" Target="../tags/tag66.xml"/><Relationship Id="rId39" Type="http://schemas.openxmlformats.org/officeDocument/2006/relationships/tags" Target="../tags/tag79.xml"/><Relationship Id="rId21" Type="http://schemas.openxmlformats.org/officeDocument/2006/relationships/tags" Target="../tags/tag61.xml"/><Relationship Id="rId34" Type="http://schemas.openxmlformats.org/officeDocument/2006/relationships/tags" Target="../tags/tag74.xml"/><Relationship Id="rId42" Type="http://schemas.openxmlformats.org/officeDocument/2006/relationships/tags" Target="../tags/tag82.xml"/><Relationship Id="rId47" Type="http://schemas.openxmlformats.org/officeDocument/2006/relationships/image" Target="../media/image3.png"/><Relationship Id="rId50" Type="http://schemas.openxmlformats.org/officeDocument/2006/relationships/hyperlink" Target="https://www.canada.ca/fr/secretariat-conseil-tresor/services/communications-gouvernementales/guide-redaction-contenu-canada.html" TargetMode="External"/><Relationship Id="rId55" Type="http://schemas.openxmlformats.org/officeDocument/2006/relationships/image" Target="../media/image4.png"/><Relationship Id="rId7" Type="http://schemas.openxmlformats.org/officeDocument/2006/relationships/tags" Target="../tags/tag47.xml"/><Relationship Id="rId2" Type="http://schemas.openxmlformats.org/officeDocument/2006/relationships/tags" Target="../tags/tag42.xml"/><Relationship Id="rId16" Type="http://schemas.openxmlformats.org/officeDocument/2006/relationships/tags" Target="../tags/tag56.xml"/><Relationship Id="rId29" Type="http://schemas.openxmlformats.org/officeDocument/2006/relationships/tags" Target="../tags/tag69.xml"/><Relationship Id="rId11" Type="http://schemas.openxmlformats.org/officeDocument/2006/relationships/tags" Target="../tags/tag51.xml"/><Relationship Id="rId24" Type="http://schemas.openxmlformats.org/officeDocument/2006/relationships/tags" Target="../tags/tag64.xml"/><Relationship Id="rId32" Type="http://schemas.openxmlformats.org/officeDocument/2006/relationships/tags" Target="../tags/tag72.xml"/><Relationship Id="rId37" Type="http://schemas.openxmlformats.org/officeDocument/2006/relationships/tags" Target="../tags/tag77.xml"/><Relationship Id="rId40" Type="http://schemas.openxmlformats.org/officeDocument/2006/relationships/tags" Target="../tags/tag80.xml"/><Relationship Id="rId45" Type="http://schemas.openxmlformats.org/officeDocument/2006/relationships/slideLayout" Target="../slideLayouts/slideLayout7.xml"/><Relationship Id="rId53" Type="http://schemas.openxmlformats.org/officeDocument/2006/relationships/hyperlink" Target="mailto:josianne.paul@csps-efpc.gc.ca" TargetMode="External"/><Relationship Id="rId5" Type="http://schemas.openxmlformats.org/officeDocument/2006/relationships/tags" Target="../tags/tag45.xml"/><Relationship Id="rId10" Type="http://schemas.openxmlformats.org/officeDocument/2006/relationships/tags" Target="../tags/tag50.xml"/><Relationship Id="rId19" Type="http://schemas.openxmlformats.org/officeDocument/2006/relationships/tags" Target="../tags/tag59.xml"/><Relationship Id="rId31" Type="http://schemas.openxmlformats.org/officeDocument/2006/relationships/tags" Target="../tags/tag71.xml"/><Relationship Id="rId44" Type="http://schemas.openxmlformats.org/officeDocument/2006/relationships/tags" Target="../tags/tag84.xml"/><Relationship Id="rId52" Type="http://schemas.openxmlformats.org/officeDocument/2006/relationships/hyperlink" Target="https://gcdocs.csps-efpc.gc.ca/otcs/llisapi.dll?func=ll&amp;objaction=overview&amp;objid=11315201" TargetMode="External"/><Relationship Id="rId4" Type="http://schemas.openxmlformats.org/officeDocument/2006/relationships/tags" Target="../tags/tag44.xml"/><Relationship Id="rId9" Type="http://schemas.openxmlformats.org/officeDocument/2006/relationships/tags" Target="../tags/tag49.xml"/><Relationship Id="rId14" Type="http://schemas.openxmlformats.org/officeDocument/2006/relationships/tags" Target="../tags/tag54.xml"/><Relationship Id="rId22" Type="http://schemas.openxmlformats.org/officeDocument/2006/relationships/tags" Target="../tags/tag62.xml"/><Relationship Id="rId27" Type="http://schemas.openxmlformats.org/officeDocument/2006/relationships/tags" Target="../tags/tag67.xml"/><Relationship Id="rId30" Type="http://schemas.openxmlformats.org/officeDocument/2006/relationships/tags" Target="../tags/tag70.xml"/><Relationship Id="rId35" Type="http://schemas.openxmlformats.org/officeDocument/2006/relationships/tags" Target="../tags/tag75.xml"/><Relationship Id="rId43" Type="http://schemas.openxmlformats.org/officeDocument/2006/relationships/tags" Target="../tags/tag83.xml"/><Relationship Id="rId48" Type="http://schemas.openxmlformats.org/officeDocument/2006/relationships/hyperlink" Target="https://052gc.sharepoint.com/sites/EFPCCentredeDcision/SitePages/Le-droit-d'auteur-&#224;-l'&#201;cole.aspx" TargetMode="External"/><Relationship Id="rId8" Type="http://schemas.openxmlformats.org/officeDocument/2006/relationships/tags" Target="../tags/tag48.xml"/><Relationship Id="rId51" Type="http://schemas.openxmlformats.org/officeDocument/2006/relationships/hyperlink" Target="https://www.csps-efpc.gc.ca/termsandconditions/index-fra.aspx" TargetMode="External"/><Relationship Id="rId3" Type="http://schemas.openxmlformats.org/officeDocument/2006/relationships/tags" Target="../tags/tag43.xml"/><Relationship Id="rId12" Type="http://schemas.openxmlformats.org/officeDocument/2006/relationships/tags" Target="../tags/tag52.xml"/><Relationship Id="rId17" Type="http://schemas.openxmlformats.org/officeDocument/2006/relationships/tags" Target="../tags/tag57.xml"/><Relationship Id="rId25" Type="http://schemas.openxmlformats.org/officeDocument/2006/relationships/tags" Target="../tags/tag65.xml"/><Relationship Id="rId33" Type="http://schemas.openxmlformats.org/officeDocument/2006/relationships/tags" Target="../tags/tag73.xml"/><Relationship Id="rId38" Type="http://schemas.openxmlformats.org/officeDocument/2006/relationships/tags" Target="../tags/tag78.xml"/><Relationship Id="rId46" Type="http://schemas.openxmlformats.org/officeDocument/2006/relationships/notesSlide" Target="../notesSlides/notesSlide2.xml"/><Relationship Id="rId20" Type="http://schemas.openxmlformats.org/officeDocument/2006/relationships/tags" Target="../tags/tag60.xml"/><Relationship Id="rId41" Type="http://schemas.openxmlformats.org/officeDocument/2006/relationships/tags" Target="../tags/tag81.xml"/><Relationship Id="rId54" Type="http://schemas.openxmlformats.org/officeDocument/2006/relationships/image" Target="../media/image2.png"/><Relationship Id="rId1" Type="http://schemas.openxmlformats.org/officeDocument/2006/relationships/tags" Target="../tags/tag41.xml"/><Relationship Id="rId6" Type="http://schemas.openxmlformats.org/officeDocument/2006/relationships/tags" Target="../tags/tag46.xml"/><Relationship Id="rId15" Type="http://schemas.openxmlformats.org/officeDocument/2006/relationships/tags" Target="../tags/tag55.xml"/><Relationship Id="rId23" Type="http://schemas.openxmlformats.org/officeDocument/2006/relationships/tags" Target="../tags/tag63.xml"/><Relationship Id="rId28" Type="http://schemas.openxmlformats.org/officeDocument/2006/relationships/tags" Target="../tags/tag68.xml"/><Relationship Id="rId36" Type="http://schemas.openxmlformats.org/officeDocument/2006/relationships/tags" Target="../tags/tag76.xml"/><Relationship Id="rId49" Type="http://schemas.openxmlformats.org/officeDocument/2006/relationships/hyperlink" Target="https://gcdocs.csps-efpc.gc.ca/otcs/llisapi.dll?func=ll&amp;objaction=overview&amp;objid=1699448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90D2C7-0DEB-40EC-BE06-0E1CD5C92564}"/>
              </a:ext>
              <a:ext uri="{C183D7F6-B498-43B3-948B-1728B52AA6E4}">
                <adec:decorative xmlns:adec="http://schemas.microsoft.com/office/drawing/2017/decorative" val="1"/>
              </a:ext>
            </a:extLst>
          </p:cNvPr>
          <p:cNvSpPr/>
          <p:nvPr>
            <p:custDataLst>
              <p:tags r:id="rId1"/>
            </p:custDataLst>
          </p:nvPr>
        </p:nvSpPr>
        <p:spPr>
          <a:xfrm>
            <a:off x="0" y="6445058"/>
            <a:ext cx="9144000" cy="405986"/>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91" name="TextBox 290">
            <a:extLst>
              <a:ext uri="{FF2B5EF4-FFF2-40B4-BE49-F238E27FC236}">
                <a16:creationId xmlns:a16="http://schemas.microsoft.com/office/drawing/2014/main" id="{C892BC5A-AABD-4F55-92AB-25749CFF9DE7}"/>
              </a:ext>
              <a:ext uri="{C183D7F6-B498-43B3-948B-1728B52AA6E4}">
                <adec:decorative xmlns:adec="http://schemas.microsoft.com/office/drawing/2017/decorative" val="1"/>
              </a:ext>
            </a:extLst>
          </p:cNvPr>
          <p:cNvSpPr txBox="1"/>
          <p:nvPr>
            <p:custDataLst>
              <p:tags r:id="rId2"/>
            </p:custDataLst>
          </p:nvPr>
        </p:nvSpPr>
        <p:spPr>
          <a:xfrm>
            <a:off x="182058" y="1707726"/>
            <a:ext cx="1589732"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Is the content available in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both official languages (OL)?</a:t>
            </a:r>
            <a:endParaRPr kumimoji="0" lang="en-US" sz="9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82ACB522-D656-4D14-B63B-10A459BC3EC0}"/>
              </a:ext>
              <a:ext uri="{C183D7F6-B498-43B3-948B-1728B52AA6E4}">
                <adec:decorative xmlns:adec="http://schemas.microsoft.com/office/drawing/2017/decorative" val="1"/>
              </a:ext>
            </a:extLst>
          </p:cNvPr>
          <p:cNvSpPr/>
          <p:nvPr>
            <p:custDataLst>
              <p:tags r:id="rId3"/>
            </p:custDataLst>
          </p:nvPr>
        </p:nvSpPr>
        <p:spPr>
          <a:xfrm>
            <a:off x="0" y="-28846"/>
            <a:ext cx="9144000" cy="618437"/>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7" name="TextBox 16">
            <a:extLst>
              <a:ext uri="{FF2B5EF4-FFF2-40B4-BE49-F238E27FC236}">
                <a16:creationId xmlns:a16="http://schemas.microsoft.com/office/drawing/2014/main" id="{457AAA56-238E-4B8F-AD5E-772E9CDA6B3F}"/>
              </a:ext>
            </a:extLst>
          </p:cNvPr>
          <p:cNvSpPr txBox="1"/>
          <p:nvPr>
            <p:custDataLst>
              <p:tags r:id="rId4"/>
            </p:custDataLst>
          </p:nvPr>
        </p:nvSpPr>
        <p:spPr>
          <a:xfrm>
            <a:off x="988742" y="11994"/>
            <a:ext cx="7504799"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1" i="0" u="none" strike="noStrike" kern="1200" cap="none" spc="0" normalizeH="0" baseline="0" noProof="0" dirty="0" err="1">
                <a:ln>
                  <a:noFill/>
                </a:ln>
                <a:solidFill>
                  <a:srgbClr val="FFFFFF"/>
                </a:solidFill>
                <a:effectLst/>
                <a:uLnTx/>
                <a:uFillTx/>
                <a:latin typeface="Calibri" panose="020F0502020204030204"/>
                <a:ea typeface="+mn-ea"/>
                <a:cs typeface="+mn-cs"/>
              </a:rPr>
              <a:t>Including</a:t>
            </a:r>
            <a:r>
              <a:rPr kumimoji="0" lang="fr-CA" sz="1800" b="1" i="0" u="none" strike="noStrike" kern="1200" cap="none" spc="0" normalizeH="0" baseline="0" noProof="0" dirty="0">
                <a:ln>
                  <a:noFill/>
                </a:ln>
                <a:solidFill>
                  <a:srgbClr val="FFFFFF"/>
                </a:solidFill>
                <a:effectLst/>
                <a:uLnTx/>
                <a:uFillTx/>
                <a:latin typeface="Calibri" panose="020F0502020204030204"/>
                <a:ea typeface="+mn-ea"/>
                <a:cs typeface="+mn-cs"/>
              </a:rPr>
              <a:t> Non-GC Web Content in Learning </a:t>
            </a:r>
            <a:r>
              <a:rPr kumimoji="0" lang="fr-CA" sz="1800" b="1" i="0" u="none" strike="noStrike" kern="1200" cap="none" spc="0" normalizeH="0" baseline="0" noProof="0" dirty="0" err="1">
                <a:ln>
                  <a:noFill/>
                </a:ln>
                <a:solidFill>
                  <a:srgbClr val="FFFFFF"/>
                </a:solidFill>
                <a:effectLst/>
                <a:uLnTx/>
                <a:uFillTx/>
                <a:latin typeface="Calibri" panose="020F0502020204030204"/>
                <a:ea typeface="+mn-ea"/>
                <a:cs typeface="+mn-cs"/>
              </a:rPr>
              <a:t>Products</a:t>
            </a:r>
            <a:endParaRPr kumimoji="0" lang="fr-CA" sz="18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200" b="1" i="0" u="none" strike="noStrike" kern="1200" cap="none" spc="0" normalizeH="0" baseline="0" noProof="0" dirty="0" err="1">
                <a:ln>
                  <a:noFill/>
                </a:ln>
                <a:solidFill>
                  <a:srgbClr val="FFFFFF"/>
                </a:solidFill>
                <a:effectLst/>
                <a:uLnTx/>
                <a:uFillTx/>
                <a:latin typeface="Calibri" panose="020F0502020204030204"/>
                <a:ea typeface="+mn-ea"/>
                <a:cs typeface="+mn-cs"/>
              </a:rPr>
              <a:t>Decision</a:t>
            </a:r>
            <a:r>
              <a:rPr kumimoji="0" lang="fr-CA" sz="1200" b="1" i="0" u="none" strike="noStrike" kern="1200" cap="none" spc="0" normalizeH="0" baseline="0" noProof="0" dirty="0">
                <a:ln>
                  <a:noFill/>
                </a:ln>
                <a:solidFill>
                  <a:srgbClr val="FFFFFF"/>
                </a:solidFill>
                <a:effectLst/>
                <a:uLnTx/>
                <a:uFillTx/>
                <a:latin typeface="Calibri" panose="020F0502020204030204"/>
                <a:ea typeface="+mn-ea"/>
                <a:cs typeface="+mn-cs"/>
              </a:rPr>
              <a:t> </a:t>
            </a:r>
            <a:r>
              <a:rPr kumimoji="0" lang="fr-CA" sz="1200" b="1" i="0" u="none" strike="noStrike" kern="1200" cap="none" spc="0" normalizeH="0" baseline="0" noProof="0" dirty="0" err="1">
                <a:ln>
                  <a:noFill/>
                </a:ln>
                <a:solidFill>
                  <a:srgbClr val="FFFFFF"/>
                </a:solidFill>
                <a:effectLst/>
                <a:uLnTx/>
                <a:uFillTx/>
                <a:latin typeface="Calibri" panose="020F0502020204030204"/>
                <a:ea typeface="+mn-ea"/>
                <a:cs typeface="+mn-cs"/>
              </a:rPr>
              <a:t>Tree</a:t>
            </a:r>
            <a:endParaRPr lang="en-US" sz="1200" b="1" dirty="0">
              <a:solidFill>
                <a:srgbClr val="FFFFFF"/>
              </a:solidFill>
              <a:latin typeface="Calibri" panose="020F0502020204030204"/>
            </a:endParaRPr>
          </a:p>
        </p:txBody>
      </p:sp>
      <p:sp>
        <p:nvSpPr>
          <p:cNvPr id="290" name="TextBox 289">
            <a:extLst>
              <a:ext uri="{FF2B5EF4-FFF2-40B4-BE49-F238E27FC236}">
                <a16:creationId xmlns:a16="http://schemas.microsoft.com/office/drawing/2014/main" id="{9562515D-9E8A-48A2-8F9B-26B311835A82}"/>
              </a:ext>
            </a:extLst>
          </p:cNvPr>
          <p:cNvSpPr txBox="1"/>
          <p:nvPr>
            <p:custDataLst>
              <p:tags r:id="rId5"/>
            </p:custDataLst>
          </p:nvPr>
        </p:nvSpPr>
        <p:spPr>
          <a:xfrm>
            <a:off x="120102" y="711223"/>
            <a:ext cx="5139069" cy="646331"/>
          </a:xfrm>
          <a:prstGeom prst="rect">
            <a:avLst/>
          </a:prstGeom>
          <a:solidFill>
            <a:schemeClr val="bg1"/>
          </a:solidFill>
          <a:ln w="3175">
            <a:solidFill>
              <a:schemeClr val="tx1"/>
            </a:solidFill>
            <a:prstDash val="dash"/>
          </a:ln>
        </p:spPr>
        <p:txBody>
          <a:bodyPr wrap="square">
            <a:spAutoFit/>
          </a:bodyPr>
          <a:lstStyle/>
          <a:p>
            <a:r>
              <a:rPr lang="en-US" sz="900" b="1" dirty="0">
                <a:ln w="0"/>
                <a:solidFill>
                  <a:schemeClr val="tx1"/>
                </a:solidFill>
                <a:latin typeface="Arial" panose="020B0604020202020204" pitchFamily="34" charset="0"/>
                <a:cs typeface="Arial" panose="020B0604020202020204" pitchFamily="34" charset="0"/>
              </a:rPr>
              <a:t>When developing learning products, it is common to incorporat</a:t>
            </a:r>
            <a:r>
              <a:rPr lang="en-US" sz="900" b="1" dirty="0">
                <a:ln w="0"/>
                <a:latin typeface="Arial" panose="020B0604020202020204" pitchFamily="34" charset="0"/>
                <a:cs typeface="Arial" panose="020B0604020202020204" pitchFamily="34" charset="0"/>
              </a:rPr>
              <a:t>e resources published on the Web (e.g., videos, podcasts, documents, images with text, etc.). </a:t>
            </a:r>
            <a:r>
              <a:rPr lang="en-US" sz="900" b="1" dirty="0">
                <a:ln w="0"/>
                <a:solidFill>
                  <a:schemeClr val="tx1"/>
                </a:solidFill>
                <a:latin typeface="Arial" panose="020B0604020202020204" pitchFamily="34" charset="0"/>
                <a:cs typeface="Arial" panose="020B0604020202020204" pitchFamily="34" charset="0"/>
              </a:rPr>
              <a:t>This decision tree will help you do so in a way that respects copyright and official language (OL) laws.  </a:t>
            </a:r>
            <a:r>
              <a:rPr lang="en-US" sz="900" b="1" dirty="0">
                <a:ln w="0"/>
                <a:latin typeface="Arial" panose="020B0604020202020204" pitchFamily="34" charset="0"/>
                <a:cs typeface="Arial" panose="020B0604020202020204" pitchFamily="34" charset="0"/>
              </a:rPr>
              <a:t>To begin, ask yourself the following questions:</a:t>
            </a:r>
          </a:p>
        </p:txBody>
      </p:sp>
      <p:sp>
        <p:nvSpPr>
          <p:cNvPr id="5" name="Frame 4" descr="Le contenu est-il disponible dans les deux langues officielles (LO) ?">
            <a:extLst>
              <a:ext uri="{FF2B5EF4-FFF2-40B4-BE49-F238E27FC236}">
                <a16:creationId xmlns:a16="http://schemas.microsoft.com/office/drawing/2014/main" id="{6CD5EF0B-576E-4AA7-9283-24A215B5959F}"/>
              </a:ext>
            </a:extLst>
          </p:cNvPr>
          <p:cNvSpPr/>
          <p:nvPr>
            <p:custDataLst>
              <p:tags r:id="rId6"/>
            </p:custDataLst>
          </p:nvPr>
        </p:nvSpPr>
        <p:spPr>
          <a:xfrm>
            <a:off x="136387" y="1617895"/>
            <a:ext cx="1725928" cy="528547"/>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26" name="TextBox 25">
            <a:extLst>
              <a:ext uri="{FF2B5EF4-FFF2-40B4-BE49-F238E27FC236}">
                <a16:creationId xmlns:a16="http://schemas.microsoft.com/office/drawing/2014/main" id="{5F9902EF-6E81-4BEA-8D2D-4D56E0D6A56E}"/>
              </a:ext>
            </a:extLst>
          </p:cNvPr>
          <p:cNvSpPr txBox="1"/>
          <p:nvPr>
            <p:custDataLst>
              <p:tags r:id="rId7"/>
            </p:custDataLst>
          </p:nvPr>
        </p:nvSpPr>
        <p:spPr>
          <a:xfrm>
            <a:off x="1835347" y="1742082"/>
            <a:ext cx="339779" cy="184666"/>
          </a:xfrm>
          <a:prstGeom prst="rect">
            <a:avLst/>
          </a:prstGeom>
          <a:noFill/>
        </p:spPr>
        <p:txBody>
          <a:bodyPr wrap="square" rtlCol="0">
            <a:spAutoFit/>
          </a:bodyPr>
          <a:lstStyle/>
          <a:p>
            <a:r>
              <a:rPr lang="fr-CA" sz="600" cap="small" dirty="0"/>
              <a:t>Yes</a:t>
            </a:r>
            <a:endParaRPr lang="en-US" sz="600" cap="small" dirty="0"/>
          </a:p>
        </p:txBody>
      </p:sp>
      <p:cxnSp>
        <p:nvCxnSpPr>
          <p:cNvPr id="24" name="Straight Arrow Connector 23" descr="Flèche à gauche">
            <a:extLst>
              <a:ext uri="{FF2B5EF4-FFF2-40B4-BE49-F238E27FC236}">
                <a16:creationId xmlns:a16="http://schemas.microsoft.com/office/drawing/2014/main" id="{5DF1BA52-9EED-4B75-8828-5E3FE51DAF56}"/>
              </a:ext>
            </a:extLst>
          </p:cNvPr>
          <p:cNvCxnSpPr>
            <a:cxnSpLocks/>
          </p:cNvCxnSpPr>
          <p:nvPr>
            <p:custDataLst>
              <p:tags r:id="rId8"/>
            </p:custDataLst>
          </p:nvPr>
        </p:nvCxnSpPr>
        <p:spPr>
          <a:xfrm>
            <a:off x="1862315" y="1882169"/>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 name="Frame 5" descr="Le contenu peut être utilisé si :&#10;l'utilisation respecte les droits d'auteur; &#10;la qualité de la langue est adéquate dans les  deux LO">
            <a:extLst>
              <a:ext uri="{FF2B5EF4-FFF2-40B4-BE49-F238E27FC236}">
                <a16:creationId xmlns:a16="http://schemas.microsoft.com/office/drawing/2014/main" id="{03D2BFD2-5BEC-446A-92F5-E7FDDFA725F6}"/>
              </a:ext>
            </a:extLst>
          </p:cNvPr>
          <p:cNvSpPr/>
          <p:nvPr>
            <p:custDataLst>
              <p:tags r:id="rId9"/>
            </p:custDataLst>
          </p:nvPr>
        </p:nvSpPr>
        <p:spPr>
          <a:xfrm>
            <a:off x="2145591" y="1615098"/>
            <a:ext cx="1961738" cy="537714"/>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05" name="TextBox 304">
            <a:extLst>
              <a:ext uri="{FF2B5EF4-FFF2-40B4-BE49-F238E27FC236}">
                <a16:creationId xmlns:a16="http://schemas.microsoft.com/office/drawing/2014/main" id="{8D5A70C4-110C-4AF2-977A-57AFDEDA239C}"/>
              </a:ext>
            </a:extLst>
          </p:cNvPr>
          <p:cNvSpPr txBox="1"/>
          <p:nvPr>
            <p:custDataLst>
              <p:tags r:id="rId10"/>
            </p:custDataLst>
          </p:nvPr>
        </p:nvSpPr>
        <p:spPr>
          <a:xfrm>
            <a:off x="687597" y="2136573"/>
            <a:ext cx="338160" cy="184666"/>
          </a:xfrm>
          <a:prstGeom prst="rect">
            <a:avLst/>
          </a:prstGeom>
          <a:noFill/>
        </p:spPr>
        <p:txBody>
          <a:bodyPr wrap="square" rtlCol="0">
            <a:spAutoFit/>
          </a:bodyPr>
          <a:lstStyle/>
          <a:p>
            <a:r>
              <a:rPr lang="fr-CA" sz="600" cap="small" dirty="0"/>
              <a:t>NO</a:t>
            </a:r>
            <a:endParaRPr lang="en-US" sz="600" cap="small" dirty="0"/>
          </a:p>
        </p:txBody>
      </p:sp>
      <p:cxnSp>
        <p:nvCxnSpPr>
          <p:cNvPr id="304" name="Straight Arrow Connector 303" descr="Flèche en bas">
            <a:extLst>
              <a:ext uri="{FF2B5EF4-FFF2-40B4-BE49-F238E27FC236}">
                <a16:creationId xmlns:a16="http://schemas.microsoft.com/office/drawing/2014/main" id="{5874E40D-4079-47AC-B443-D6F1F43A9204}"/>
              </a:ext>
            </a:extLst>
          </p:cNvPr>
          <p:cNvCxnSpPr/>
          <p:nvPr>
            <p:custDataLst>
              <p:tags r:id="rId11"/>
            </p:custDataLst>
          </p:nvPr>
        </p:nvCxnSpPr>
        <p:spPr>
          <a:xfrm>
            <a:off x="987097" y="2152974"/>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01" name="Frame 300" descr="Est-il possible de traduire le contenu (p. ex., outils technologiques, format traduisible) ?">
            <a:extLst>
              <a:ext uri="{FF2B5EF4-FFF2-40B4-BE49-F238E27FC236}">
                <a16:creationId xmlns:a16="http://schemas.microsoft.com/office/drawing/2014/main" id="{AC313008-A029-4289-9862-46EE0F66DFF5}"/>
              </a:ext>
            </a:extLst>
          </p:cNvPr>
          <p:cNvSpPr/>
          <p:nvPr>
            <p:custDataLst>
              <p:tags r:id="rId12"/>
            </p:custDataLst>
          </p:nvPr>
        </p:nvSpPr>
        <p:spPr>
          <a:xfrm>
            <a:off x="154184" y="2320629"/>
            <a:ext cx="1716236" cy="453494"/>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21" name="TextBox 320">
            <a:extLst>
              <a:ext uri="{FF2B5EF4-FFF2-40B4-BE49-F238E27FC236}">
                <a16:creationId xmlns:a16="http://schemas.microsoft.com/office/drawing/2014/main" id="{6EEA94BD-2A77-47EF-9068-81DF8967BFF1}"/>
              </a:ext>
            </a:extLst>
          </p:cNvPr>
          <p:cNvSpPr txBox="1"/>
          <p:nvPr>
            <p:custDataLst>
              <p:tags r:id="rId13"/>
            </p:custDataLst>
          </p:nvPr>
        </p:nvSpPr>
        <p:spPr>
          <a:xfrm>
            <a:off x="4057377" y="2351559"/>
            <a:ext cx="352671" cy="184666"/>
          </a:xfrm>
          <a:prstGeom prst="rect">
            <a:avLst/>
          </a:prstGeom>
          <a:noFill/>
        </p:spPr>
        <p:txBody>
          <a:bodyPr wrap="square" rtlCol="0">
            <a:spAutoFit/>
          </a:bodyPr>
          <a:lstStyle/>
          <a:p>
            <a:r>
              <a:rPr lang="fr-CA" sz="600" cap="small" dirty="0"/>
              <a:t>Yes</a:t>
            </a:r>
            <a:endParaRPr lang="en-US" sz="600" cap="small" dirty="0"/>
          </a:p>
        </p:txBody>
      </p:sp>
      <p:sp>
        <p:nvSpPr>
          <p:cNvPr id="8" name="Frame 7" descr="Ai-je l'autorisation de traduire le contenu ?">
            <a:extLst>
              <a:ext uri="{FF2B5EF4-FFF2-40B4-BE49-F238E27FC236}">
                <a16:creationId xmlns:a16="http://schemas.microsoft.com/office/drawing/2014/main" id="{D0558E01-4C69-49FD-9490-0942220F0197}"/>
              </a:ext>
            </a:extLst>
          </p:cNvPr>
          <p:cNvSpPr/>
          <p:nvPr>
            <p:custDataLst>
              <p:tags r:id="rId14"/>
            </p:custDataLst>
          </p:nvPr>
        </p:nvSpPr>
        <p:spPr>
          <a:xfrm>
            <a:off x="2151328" y="2313122"/>
            <a:ext cx="1943896" cy="471343"/>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07" name="TextBox 306">
            <a:extLst>
              <a:ext uri="{FF2B5EF4-FFF2-40B4-BE49-F238E27FC236}">
                <a16:creationId xmlns:a16="http://schemas.microsoft.com/office/drawing/2014/main" id="{5281D404-D9DD-4E38-B14C-66298D6262DB}"/>
              </a:ext>
            </a:extLst>
          </p:cNvPr>
          <p:cNvSpPr txBox="1"/>
          <p:nvPr>
            <p:custDataLst>
              <p:tags r:id="rId15"/>
            </p:custDataLst>
          </p:nvPr>
        </p:nvSpPr>
        <p:spPr>
          <a:xfrm>
            <a:off x="1839020" y="2409298"/>
            <a:ext cx="315511" cy="184666"/>
          </a:xfrm>
          <a:prstGeom prst="rect">
            <a:avLst/>
          </a:prstGeom>
          <a:noFill/>
        </p:spPr>
        <p:txBody>
          <a:bodyPr wrap="square" rtlCol="0">
            <a:spAutoFit/>
          </a:bodyPr>
          <a:lstStyle/>
          <a:p>
            <a:r>
              <a:rPr lang="fr-CA" sz="600" cap="small" dirty="0"/>
              <a:t>Yes</a:t>
            </a:r>
            <a:endParaRPr lang="en-US" sz="600" cap="small" dirty="0"/>
          </a:p>
        </p:txBody>
      </p:sp>
      <p:sp>
        <p:nvSpPr>
          <p:cNvPr id="9" name="Frame 8" descr="Traduire selon Traduction d’un document – Outil d'aide à la décision et utiliser dans les limites des autorisations afférentes aux droits d'auteur">
            <a:extLst>
              <a:ext uri="{FF2B5EF4-FFF2-40B4-BE49-F238E27FC236}">
                <a16:creationId xmlns:a16="http://schemas.microsoft.com/office/drawing/2014/main" id="{3EAADBCC-90EF-4002-AB8C-D39D80D03FDB}"/>
              </a:ext>
            </a:extLst>
          </p:cNvPr>
          <p:cNvSpPr/>
          <p:nvPr>
            <p:custDataLst>
              <p:tags r:id="rId16"/>
            </p:custDataLst>
          </p:nvPr>
        </p:nvSpPr>
        <p:spPr>
          <a:xfrm>
            <a:off x="4528965" y="1615259"/>
            <a:ext cx="722034" cy="1917704"/>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788" dirty="0">
              <a:solidFill>
                <a:schemeClr val="tx1"/>
              </a:solidFill>
            </a:endParaRPr>
          </a:p>
        </p:txBody>
      </p:sp>
      <p:sp>
        <p:nvSpPr>
          <p:cNvPr id="302" name="TextBox 301">
            <a:extLst>
              <a:ext uri="{FF2B5EF4-FFF2-40B4-BE49-F238E27FC236}">
                <a16:creationId xmlns:a16="http://schemas.microsoft.com/office/drawing/2014/main" id="{00A1734A-3BFE-480D-8C9A-44B91421E822}"/>
              </a:ext>
            </a:extLst>
          </p:cNvPr>
          <p:cNvSpPr txBox="1"/>
          <p:nvPr>
            <p:custDataLst>
              <p:tags r:id="rId17"/>
            </p:custDataLst>
          </p:nvPr>
        </p:nvSpPr>
        <p:spPr>
          <a:xfrm>
            <a:off x="4043471" y="2593107"/>
            <a:ext cx="367663" cy="184666"/>
          </a:xfrm>
          <a:prstGeom prst="rect">
            <a:avLst/>
          </a:prstGeom>
          <a:noFill/>
        </p:spPr>
        <p:txBody>
          <a:bodyPr wrap="square" rtlCol="0">
            <a:spAutoFit/>
          </a:bodyPr>
          <a:lstStyle/>
          <a:p>
            <a:r>
              <a:rPr lang="fr-CA" sz="600" cap="small" dirty="0"/>
              <a:t>NO</a:t>
            </a:r>
            <a:endParaRPr lang="en-US" sz="600" cap="small" dirty="0"/>
          </a:p>
        </p:txBody>
      </p:sp>
      <p:cxnSp>
        <p:nvCxnSpPr>
          <p:cNvPr id="99" name="Connector: Elbow 98" descr="Flèche en bas">
            <a:extLst>
              <a:ext uri="{FF2B5EF4-FFF2-40B4-BE49-F238E27FC236}">
                <a16:creationId xmlns:a16="http://schemas.microsoft.com/office/drawing/2014/main" id="{FDB6EE00-C8D3-4D5D-9174-2C8FD9922B1E}"/>
              </a:ext>
            </a:extLst>
          </p:cNvPr>
          <p:cNvCxnSpPr>
            <a:cxnSpLocks/>
          </p:cNvCxnSpPr>
          <p:nvPr>
            <p:custDataLst>
              <p:tags r:id="rId18"/>
            </p:custDataLst>
          </p:nvPr>
        </p:nvCxnSpPr>
        <p:spPr>
          <a:xfrm rot="16200000" flipH="1">
            <a:off x="3731810" y="3081643"/>
            <a:ext cx="933731" cy="200980"/>
          </a:xfrm>
          <a:prstGeom prst="bentConnector3">
            <a:avLst>
              <a:gd name="adj1" fmla="val 4440"/>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2" name="Frame 11" descr="Le contenu ne peut pas être intégré au produit d'apprentissage, mais il peut être proposé comme matériel  Note : Cet outil vise à respecter l'esprit de la Loi sur les LO. Ainsi, le matériel facultatif via des hyperliens doit être offert de façon stratégique et avec parcimonie, et des efforts devraient être faits pour respecter la parité des deux LO.&#10;facultatif pourvu que :  Il soit partagé par un lien internet ; &#10;Il soit clairement identifié comme étant facultatif ;&#10;sa langue soit indiquée après le lien (p. ex., français/anglais seulement), comme le recommande le Guide de rédaction du contenu du site Canada.ca; et&#10;il soit accompagné de l'avertissement suivant : Le contenu Web fourni par des organisations tierces au GC n'est pas soumis aux exigences officielles en matière de langue, de confidentialité et d'accessibilité. Pour plus de détails, veuillez consulter l'Avis concernant l'établissement d'hyperliens.">
            <a:extLst>
              <a:ext uri="{FF2B5EF4-FFF2-40B4-BE49-F238E27FC236}">
                <a16:creationId xmlns:a16="http://schemas.microsoft.com/office/drawing/2014/main" id="{4B5B3128-F875-4933-9095-BD181A3FC835}"/>
              </a:ext>
              <a:ext uri="{C183D7F6-B498-43B3-948B-1728B52AA6E4}">
                <adec:decorative xmlns:adec="http://schemas.microsoft.com/office/drawing/2017/decorative" val="0"/>
              </a:ext>
            </a:extLst>
          </p:cNvPr>
          <p:cNvSpPr/>
          <p:nvPr>
            <p:custDataLst>
              <p:tags r:id="rId19"/>
            </p:custDataLst>
          </p:nvPr>
        </p:nvSpPr>
        <p:spPr>
          <a:xfrm>
            <a:off x="84707" y="3694006"/>
            <a:ext cx="5169757" cy="2667227"/>
          </a:xfrm>
          <a:prstGeom prst="frame">
            <a:avLst>
              <a:gd name="adj1" fmla="val 2976"/>
            </a:avLst>
          </a:prstGeom>
          <a:solidFill>
            <a:srgbClr val="C27BA0"/>
          </a:solidFill>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cxnSp>
        <p:nvCxnSpPr>
          <p:cNvPr id="312" name="Straight Arrow Connector 311" descr="Flèche à gauche">
            <a:extLst>
              <a:ext uri="{FF2B5EF4-FFF2-40B4-BE49-F238E27FC236}">
                <a16:creationId xmlns:a16="http://schemas.microsoft.com/office/drawing/2014/main" id="{74758917-A4A9-4ED7-8295-67F1B697187A}"/>
              </a:ext>
              <a:ext uri="{C183D7F6-B498-43B3-948B-1728B52AA6E4}">
                <adec:decorative xmlns:adec="http://schemas.microsoft.com/office/drawing/2017/decorative" val="0"/>
              </a:ext>
            </a:extLst>
          </p:cNvPr>
          <p:cNvCxnSpPr>
            <a:cxnSpLocks/>
          </p:cNvCxnSpPr>
          <p:nvPr>
            <p:custDataLst>
              <p:tags r:id="rId20"/>
            </p:custDataLst>
          </p:nvPr>
        </p:nvCxnSpPr>
        <p:spPr>
          <a:xfrm>
            <a:off x="1863241" y="3203136"/>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 name="Frame 9" descr="Existe-t-il un contenu équivalent disponible dans l'autre LO ?">
            <a:extLst>
              <a:ext uri="{FF2B5EF4-FFF2-40B4-BE49-F238E27FC236}">
                <a16:creationId xmlns:a16="http://schemas.microsoft.com/office/drawing/2014/main" id="{12BE2D8A-5704-411B-BE13-2BD46B0A2CBB}"/>
              </a:ext>
            </a:extLst>
          </p:cNvPr>
          <p:cNvSpPr/>
          <p:nvPr>
            <p:custDataLst>
              <p:tags r:id="rId21"/>
            </p:custDataLst>
          </p:nvPr>
        </p:nvSpPr>
        <p:spPr>
          <a:xfrm>
            <a:off x="136387" y="2938785"/>
            <a:ext cx="1725928" cy="536348"/>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13" name="TextBox 312">
            <a:extLst>
              <a:ext uri="{FF2B5EF4-FFF2-40B4-BE49-F238E27FC236}">
                <a16:creationId xmlns:a16="http://schemas.microsoft.com/office/drawing/2014/main" id="{6D400B15-7425-4FF5-8447-6839974D1BCE}"/>
              </a:ext>
            </a:extLst>
          </p:cNvPr>
          <p:cNvSpPr txBox="1"/>
          <p:nvPr>
            <p:custDataLst>
              <p:tags r:id="rId22"/>
            </p:custDataLst>
          </p:nvPr>
        </p:nvSpPr>
        <p:spPr>
          <a:xfrm>
            <a:off x="1842948" y="3061235"/>
            <a:ext cx="326205" cy="184666"/>
          </a:xfrm>
          <a:prstGeom prst="rect">
            <a:avLst/>
          </a:prstGeom>
          <a:noFill/>
        </p:spPr>
        <p:txBody>
          <a:bodyPr wrap="square" rtlCol="0">
            <a:spAutoFit/>
          </a:bodyPr>
          <a:lstStyle/>
          <a:p>
            <a:r>
              <a:rPr lang="fr-CA" sz="600" cap="small" dirty="0"/>
              <a:t>Yes</a:t>
            </a:r>
            <a:endParaRPr lang="en-US" sz="600" cap="small" dirty="0"/>
          </a:p>
        </p:txBody>
      </p:sp>
      <p:sp>
        <p:nvSpPr>
          <p:cNvPr id="11" name="Frame 10" descr="Le contenu peut être utilisé si :&#10;l'utilisation respecte les droits d'auteur; &#10;la qualité de la langue est adéquate dans les deux LO">
            <a:extLst>
              <a:ext uri="{FF2B5EF4-FFF2-40B4-BE49-F238E27FC236}">
                <a16:creationId xmlns:a16="http://schemas.microsoft.com/office/drawing/2014/main" id="{2442724D-0441-4FC1-B6D2-7C93F156C3C5}"/>
              </a:ext>
            </a:extLst>
          </p:cNvPr>
          <p:cNvSpPr/>
          <p:nvPr>
            <p:custDataLst>
              <p:tags r:id="rId23"/>
            </p:custDataLst>
          </p:nvPr>
        </p:nvSpPr>
        <p:spPr>
          <a:xfrm>
            <a:off x="2145270" y="2933680"/>
            <a:ext cx="1943896" cy="546382"/>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16" name="TextBox 315">
            <a:extLst>
              <a:ext uri="{FF2B5EF4-FFF2-40B4-BE49-F238E27FC236}">
                <a16:creationId xmlns:a16="http://schemas.microsoft.com/office/drawing/2014/main" id="{D0151985-4F4E-470E-B60D-FC92DC3F4A7F}"/>
              </a:ext>
            </a:extLst>
          </p:cNvPr>
          <p:cNvSpPr txBox="1"/>
          <p:nvPr>
            <p:custDataLst>
              <p:tags r:id="rId24"/>
            </p:custDataLst>
          </p:nvPr>
        </p:nvSpPr>
        <p:spPr>
          <a:xfrm>
            <a:off x="696741" y="3468994"/>
            <a:ext cx="349206" cy="184666"/>
          </a:xfrm>
          <a:prstGeom prst="rect">
            <a:avLst/>
          </a:prstGeom>
          <a:noFill/>
        </p:spPr>
        <p:txBody>
          <a:bodyPr wrap="square" rtlCol="0">
            <a:spAutoFit/>
          </a:bodyPr>
          <a:lstStyle/>
          <a:p>
            <a:r>
              <a:rPr lang="fr-CA" sz="600" cap="small" dirty="0"/>
              <a:t>NO</a:t>
            </a:r>
            <a:endParaRPr lang="en-US" sz="600" cap="small" dirty="0"/>
          </a:p>
        </p:txBody>
      </p:sp>
      <p:cxnSp>
        <p:nvCxnSpPr>
          <p:cNvPr id="315" name="Straight Arrow Connector 314" descr="Flèche en bas">
            <a:extLst>
              <a:ext uri="{FF2B5EF4-FFF2-40B4-BE49-F238E27FC236}">
                <a16:creationId xmlns:a16="http://schemas.microsoft.com/office/drawing/2014/main" id="{AAFF45DA-0D44-45B2-95E1-ABBC29735351}"/>
              </a:ext>
            </a:extLst>
          </p:cNvPr>
          <p:cNvCxnSpPr/>
          <p:nvPr>
            <p:custDataLst>
              <p:tags r:id="rId25"/>
            </p:custDataLst>
          </p:nvPr>
        </p:nvCxnSpPr>
        <p:spPr>
          <a:xfrm>
            <a:off x="995110" y="3464896"/>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1028" name="Picture 4">
            <a:extLst>
              <a:ext uri="{FF2B5EF4-FFF2-40B4-BE49-F238E27FC236}">
                <a16:creationId xmlns:a16="http://schemas.microsoft.com/office/drawing/2014/main" id="{C9D104CD-0FC8-41A0-88F3-FAD2EDB69033}"/>
              </a:ext>
              <a:ext uri="{C183D7F6-B498-43B3-948B-1728B52AA6E4}">
                <adec:decorative xmlns:adec="http://schemas.microsoft.com/office/drawing/2017/decorative" val="1"/>
              </a:ext>
            </a:extLst>
          </p:cNvPr>
          <p:cNvPicPr>
            <a:picLocks noChangeAspect="1" noChangeArrowheads="1"/>
          </p:cNvPicPr>
          <p:nvPr>
            <p:custDataLst>
              <p:tags r:id="rId26"/>
            </p:custDataLst>
          </p:nvPr>
        </p:nvPicPr>
        <p:blipFill>
          <a:blip r:embed="rId42">
            <a:extLst>
              <a:ext uri="{28A0092B-C50C-407E-A947-70E740481C1C}">
                <a14:useLocalDpi xmlns:a14="http://schemas.microsoft.com/office/drawing/2010/main" val="0"/>
              </a:ext>
            </a:extLst>
          </a:blip>
          <a:srcRect/>
          <a:stretch>
            <a:fillRect/>
          </a:stretch>
        </p:blipFill>
        <p:spPr bwMode="auto">
          <a:xfrm rot="10800000" flipH="1" flipV="1">
            <a:off x="120102" y="6506495"/>
            <a:ext cx="1697856" cy="281583"/>
          </a:xfrm>
          <a:prstGeom prst="rect">
            <a:avLst/>
          </a:prstGeom>
          <a:extLst>
            <a:ext uri="{909E8E84-426E-40DD-AFC4-6F175D3DCCD1}">
              <a14:hiddenFill xmlns:a14="http://schemas.microsoft.com/office/drawing/2010/main">
                <a:solidFill>
                  <a:srgbClr val="FFFFFF"/>
                </a:solidFill>
              </a14:hiddenFill>
            </a:ext>
          </a:extLst>
        </p:spPr>
      </p:pic>
      <p:sp>
        <p:nvSpPr>
          <p:cNvPr id="292" name="TextBox 291">
            <a:extLst>
              <a:ext uri="{FF2B5EF4-FFF2-40B4-BE49-F238E27FC236}">
                <a16:creationId xmlns:a16="http://schemas.microsoft.com/office/drawing/2014/main" id="{99D33B10-D40F-43C6-A13E-C940078608D1}"/>
              </a:ext>
              <a:ext uri="{C183D7F6-B498-43B3-948B-1728B52AA6E4}">
                <adec:decorative xmlns:adec="http://schemas.microsoft.com/office/drawing/2017/decorative" val="1"/>
              </a:ext>
            </a:extLst>
          </p:cNvPr>
          <p:cNvSpPr txBox="1"/>
          <p:nvPr>
            <p:custDataLst>
              <p:tags r:id="rId27"/>
            </p:custDataLst>
          </p:nvPr>
        </p:nvSpPr>
        <p:spPr>
          <a:xfrm>
            <a:off x="2150865" y="1655681"/>
            <a:ext cx="2038828" cy="523220"/>
          </a:xfrm>
          <a:prstGeom prst="rect">
            <a:avLst/>
          </a:prstGeom>
          <a:noFill/>
          <a:ln>
            <a:noFill/>
          </a:ln>
        </p:spPr>
        <p:txBody>
          <a:bodyPr wrap="square">
            <a:spAutoFit/>
          </a:bodyPr>
          <a:lstStyle/>
          <a:p>
            <a:r>
              <a:rPr lang="en-US" sz="700" dirty="0">
                <a:solidFill>
                  <a:schemeClr val="tx1"/>
                </a:solidFill>
                <a:latin typeface="Arial" panose="020B0604020202020204" pitchFamily="34" charset="0"/>
                <a:cs typeface="Arial" panose="020B0604020202020204" pitchFamily="34" charset="0"/>
              </a:rPr>
              <a:t>The content can be used if :</a:t>
            </a:r>
          </a:p>
          <a:p>
            <a:pPr marL="117475" indent="-117475">
              <a:buFont typeface="Arial" panose="020B0604020202020204" pitchFamily="34" charset="0"/>
              <a:buChar char="•"/>
            </a:pPr>
            <a:r>
              <a:rPr lang="en-US" sz="700" dirty="0">
                <a:solidFill>
                  <a:schemeClr val="tx1"/>
                </a:solidFill>
                <a:latin typeface="Arial" panose="020B0604020202020204" pitchFamily="34" charset="0"/>
                <a:cs typeface="Arial" panose="020B0604020202020204" pitchFamily="34" charset="0"/>
              </a:rPr>
              <a:t>the use respects the </a:t>
            </a:r>
            <a:r>
              <a:rPr lang="en-US" sz="700" dirty="0">
                <a:solidFill>
                  <a:schemeClr val="tx1"/>
                </a:solidFill>
                <a:latin typeface="Arial" panose="020B0604020202020204" pitchFamily="34" charset="0"/>
                <a:cs typeface="Arial" panose="020B0604020202020204" pitchFamily="34" charset="0"/>
                <a:hlinkClick r:id="rId43"/>
              </a:rPr>
              <a:t>copyright</a:t>
            </a:r>
            <a:r>
              <a:rPr lang="en-US" sz="700" dirty="0">
                <a:solidFill>
                  <a:schemeClr val="tx1"/>
                </a:solidFill>
                <a:latin typeface="Arial" panose="020B0604020202020204" pitchFamily="34" charset="0"/>
                <a:cs typeface="Arial" panose="020B0604020202020204" pitchFamily="34" charset="0"/>
              </a:rPr>
              <a:t> permissions </a:t>
            </a:r>
            <a:endParaRPr lang="en-US" sz="700" dirty="0">
              <a:latin typeface="Arial" panose="020B0604020202020204" pitchFamily="34" charset="0"/>
              <a:cs typeface="Arial" panose="020B0604020202020204" pitchFamily="34" charset="0"/>
            </a:endParaRPr>
          </a:p>
          <a:p>
            <a:pPr marL="117475" indent="-117475">
              <a:buFont typeface="Arial" panose="020B0604020202020204" pitchFamily="34" charset="0"/>
              <a:buChar char="•"/>
            </a:pPr>
            <a:r>
              <a:rPr lang="en-US" sz="700" dirty="0">
                <a:solidFill>
                  <a:schemeClr val="tx1"/>
                </a:solidFill>
                <a:latin typeface="Arial" panose="020B0604020202020204" pitchFamily="34" charset="0"/>
                <a:cs typeface="Arial" panose="020B0604020202020204" pitchFamily="34" charset="0"/>
              </a:rPr>
              <a:t>the quality of the language is adequate in both OL</a:t>
            </a:r>
          </a:p>
        </p:txBody>
      </p:sp>
      <p:sp>
        <p:nvSpPr>
          <p:cNvPr id="293" name="TextBox 292">
            <a:extLst>
              <a:ext uri="{FF2B5EF4-FFF2-40B4-BE49-F238E27FC236}">
                <a16:creationId xmlns:a16="http://schemas.microsoft.com/office/drawing/2014/main" id="{F15670E4-F3A1-4EB2-AC09-F37CAAB11C07}"/>
              </a:ext>
              <a:ext uri="{C183D7F6-B498-43B3-948B-1728B52AA6E4}">
                <adec:decorative xmlns:adec="http://schemas.microsoft.com/office/drawing/2017/decorative" val="1"/>
              </a:ext>
            </a:extLst>
          </p:cNvPr>
          <p:cNvSpPr txBox="1"/>
          <p:nvPr>
            <p:custDataLst>
              <p:tags r:id="rId28"/>
            </p:custDataLst>
          </p:nvPr>
        </p:nvSpPr>
        <p:spPr>
          <a:xfrm>
            <a:off x="202438" y="2333552"/>
            <a:ext cx="1629827" cy="461665"/>
          </a:xfrm>
          <a:prstGeom prst="rect">
            <a:avLst/>
          </a:prstGeom>
          <a:noFill/>
        </p:spPr>
        <p:txBody>
          <a:bodyPr wrap="square">
            <a:spAutoFit/>
          </a:bodyPr>
          <a:lstStyle/>
          <a:p>
            <a:pPr algn="ctr"/>
            <a:r>
              <a:rPr lang="en-US" sz="800" dirty="0">
                <a:solidFill>
                  <a:schemeClr val="tx1"/>
                </a:solidFill>
                <a:latin typeface="Arial" panose="020B0604020202020204" pitchFamily="34" charset="0"/>
                <a:cs typeface="Arial" panose="020B0604020202020204" pitchFamily="34" charset="0"/>
              </a:rPr>
              <a:t>Is it possible to translate the content (e.g., technological tools, translatable format)?</a:t>
            </a:r>
          </a:p>
        </p:txBody>
      </p:sp>
      <p:sp>
        <p:nvSpPr>
          <p:cNvPr id="294" name="TextBox 293">
            <a:extLst>
              <a:ext uri="{FF2B5EF4-FFF2-40B4-BE49-F238E27FC236}">
                <a16:creationId xmlns:a16="http://schemas.microsoft.com/office/drawing/2014/main" id="{F8E22777-5A9B-426C-B330-143BE9CBFE36}"/>
              </a:ext>
              <a:ext uri="{C183D7F6-B498-43B3-948B-1728B52AA6E4}">
                <adec:decorative xmlns:adec="http://schemas.microsoft.com/office/drawing/2017/decorative" val="1"/>
              </a:ext>
            </a:extLst>
          </p:cNvPr>
          <p:cNvSpPr txBox="1"/>
          <p:nvPr>
            <p:custDataLst>
              <p:tags r:id="rId29"/>
            </p:custDataLst>
          </p:nvPr>
        </p:nvSpPr>
        <p:spPr>
          <a:xfrm>
            <a:off x="2219620" y="2363351"/>
            <a:ext cx="1806395" cy="338554"/>
          </a:xfrm>
          <a:prstGeom prst="rect">
            <a:avLst/>
          </a:prstGeom>
          <a:noFill/>
        </p:spPr>
        <p:txBody>
          <a:bodyPr wrap="square">
            <a:spAutoFit/>
          </a:bodyPr>
          <a:lstStyle/>
          <a:p>
            <a:pPr algn="ctr"/>
            <a:r>
              <a:rPr lang="en-US" sz="800" dirty="0">
                <a:solidFill>
                  <a:schemeClr val="tx1"/>
                </a:solidFill>
                <a:latin typeface="Arial" panose="020B0604020202020204" pitchFamily="34" charset="0"/>
                <a:cs typeface="Arial" panose="020B0604020202020204" pitchFamily="34" charset="0"/>
              </a:rPr>
              <a:t>Do I have the </a:t>
            </a:r>
            <a:r>
              <a:rPr lang="en-US" sz="800" dirty="0">
                <a:solidFill>
                  <a:schemeClr val="tx1"/>
                </a:solidFill>
                <a:latin typeface="Arial" panose="020B0604020202020204" pitchFamily="34" charset="0"/>
                <a:cs typeface="Arial" panose="020B0604020202020204" pitchFamily="34" charset="0"/>
                <a:hlinkClick r:id="rId43"/>
              </a:rPr>
              <a:t>copyright</a:t>
            </a:r>
            <a:r>
              <a:rPr lang="en-US" sz="800" dirty="0">
                <a:solidFill>
                  <a:schemeClr val="tx1"/>
                </a:solidFill>
                <a:latin typeface="Arial" panose="020B0604020202020204" pitchFamily="34" charset="0"/>
                <a:cs typeface="Arial" panose="020B0604020202020204" pitchFamily="34" charset="0"/>
              </a:rPr>
              <a:t> permission to translate the content?</a:t>
            </a:r>
          </a:p>
        </p:txBody>
      </p:sp>
      <p:sp>
        <p:nvSpPr>
          <p:cNvPr id="295" name="TextBox 294">
            <a:extLst>
              <a:ext uri="{FF2B5EF4-FFF2-40B4-BE49-F238E27FC236}">
                <a16:creationId xmlns:a16="http://schemas.microsoft.com/office/drawing/2014/main" id="{40C085DF-D397-4BDC-96AF-934D9F63C86E}"/>
              </a:ext>
              <a:ext uri="{C183D7F6-B498-43B3-948B-1728B52AA6E4}">
                <adec:decorative xmlns:adec="http://schemas.microsoft.com/office/drawing/2017/decorative" val="1"/>
              </a:ext>
            </a:extLst>
          </p:cNvPr>
          <p:cNvSpPr txBox="1"/>
          <p:nvPr>
            <p:custDataLst>
              <p:tags r:id="rId30"/>
            </p:custDataLst>
          </p:nvPr>
        </p:nvSpPr>
        <p:spPr>
          <a:xfrm>
            <a:off x="4511786" y="1604072"/>
            <a:ext cx="769004" cy="1777410"/>
          </a:xfrm>
          <a:prstGeom prst="rect">
            <a:avLst/>
          </a:prstGeom>
          <a:noFill/>
        </p:spPr>
        <p:txBody>
          <a:bodyPr wrap="square">
            <a:spAutoFit/>
          </a:bodyPr>
          <a:lstStyle/>
          <a:p>
            <a:pPr algn="ctr"/>
            <a:endParaRPr lang="fr-FR" sz="675" dirty="0">
              <a:latin typeface="Arial" panose="020B0604020202020204" pitchFamily="34" charset="0"/>
              <a:cs typeface="Arial" panose="020B0604020202020204" pitchFamily="34" charset="0"/>
            </a:endParaRPr>
          </a:p>
          <a:p>
            <a:pPr algn="ctr"/>
            <a:endParaRPr lang="fr-FR" sz="675" dirty="0">
              <a:latin typeface="Arial" panose="020B0604020202020204" pitchFamily="34" charset="0"/>
              <a:cs typeface="Arial" panose="020B0604020202020204" pitchFamily="34" charset="0"/>
            </a:endParaRPr>
          </a:p>
          <a:p>
            <a:pPr algn="ctr"/>
            <a:r>
              <a:rPr lang="en-US" sz="800" dirty="0">
                <a:solidFill>
                  <a:schemeClr val="tx1"/>
                </a:solidFill>
                <a:latin typeface="Arial" panose="020B0604020202020204" pitchFamily="34" charset="0"/>
                <a:cs typeface="Arial" panose="020B0604020202020204" pitchFamily="34" charset="0"/>
              </a:rPr>
              <a:t>Translate according to </a:t>
            </a:r>
            <a:r>
              <a:rPr lang="en-US" sz="800" dirty="0">
                <a:solidFill>
                  <a:schemeClr val="tx1"/>
                </a:solidFill>
                <a:latin typeface="Arial" panose="020B0604020202020204" pitchFamily="34" charset="0"/>
                <a:cs typeface="Arial" panose="020B0604020202020204" pitchFamily="34" charset="0"/>
                <a:hlinkClick r:id="rId44"/>
              </a:rPr>
              <a:t>Translation of a document - Decision-Making Tool </a:t>
            </a:r>
            <a:r>
              <a:rPr lang="en-US" sz="800" dirty="0">
                <a:solidFill>
                  <a:schemeClr val="tx1"/>
                </a:solidFill>
                <a:latin typeface="Arial" panose="020B0604020202020204" pitchFamily="34" charset="0"/>
                <a:cs typeface="Arial" panose="020B0604020202020204" pitchFamily="34" charset="0"/>
              </a:rPr>
              <a:t>and use within the </a:t>
            </a:r>
            <a:r>
              <a:rPr lang="en-US" sz="800" dirty="0">
                <a:solidFill>
                  <a:schemeClr val="tx1"/>
                </a:solidFill>
                <a:latin typeface="Arial" panose="020B0604020202020204" pitchFamily="34" charset="0"/>
                <a:cs typeface="Arial" panose="020B0604020202020204" pitchFamily="34" charset="0"/>
                <a:hlinkClick r:id="rId43"/>
              </a:rPr>
              <a:t>copyright</a:t>
            </a:r>
            <a:r>
              <a:rPr lang="en-US" sz="800" dirty="0">
                <a:solidFill>
                  <a:schemeClr val="tx1"/>
                </a:solidFill>
                <a:latin typeface="Arial" panose="020B0604020202020204" pitchFamily="34" charset="0"/>
                <a:cs typeface="Arial" panose="020B0604020202020204" pitchFamily="34" charset="0"/>
              </a:rPr>
              <a:t> permission limits</a:t>
            </a:r>
          </a:p>
        </p:txBody>
      </p:sp>
      <p:sp>
        <p:nvSpPr>
          <p:cNvPr id="296" name="TextBox 295">
            <a:extLst>
              <a:ext uri="{FF2B5EF4-FFF2-40B4-BE49-F238E27FC236}">
                <a16:creationId xmlns:a16="http://schemas.microsoft.com/office/drawing/2014/main" id="{4EEF80F8-7977-456D-8D6E-08686044E198}"/>
              </a:ext>
              <a:ext uri="{C183D7F6-B498-43B3-948B-1728B52AA6E4}">
                <adec:decorative xmlns:adec="http://schemas.microsoft.com/office/drawing/2017/decorative" val="1"/>
              </a:ext>
            </a:extLst>
          </p:cNvPr>
          <p:cNvSpPr txBox="1"/>
          <p:nvPr>
            <p:custDataLst>
              <p:tags r:id="rId31"/>
            </p:custDataLst>
          </p:nvPr>
        </p:nvSpPr>
        <p:spPr>
          <a:xfrm>
            <a:off x="213616" y="3040805"/>
            <a:ext cx="1679435" cy="338554"/>
          </a:xfrm>
          <a:prstGeom prst="rect">
            <a:avLst/>
          </a:prstGeom>
          <a:noFill/>
        </p:spPr>
        <p:txBody>
          <a:bodyPr wrap="square">
            <a:spAutoFit/>
          </a:bodyPr>
          <a:lstStyle/>
          <a:p>
            <a:pPr algn="ctr"/>
            <a:r>
              <a:rPr lang="en-US" sz="800" dirty="0">
                <a:solidFill>
                  <a:schemeClr val="tx1"/>
                </a:solidFill>
                <a:latin typeface="Arial" panose="020B0604020202020204" pitchFamily="34" charset="0"/>
                <a:cs typeface="Arial" panose="020B0604020202020204" pitchFamily="34" charset="0"/>
              </a:rPr>
              <a:t>Is there any equivalent content available in the other OL?</a:t>
            </a:r>
          </a:p>
        </p:txBody>
      </p:sp>
      <p:sp>
        <p:nvSpPr>
          <p:cNvPr id="298" name="TextBox 297">
            <a:extLst>
              <a:ext uri="{FF2B5EF4-FFF2-40B4-BE49-F238E27FC236}">
                <a16:creationId xmlns:a16="http://schemas.microsoft.com/office/drawing/2014/main" id="{AD48B9C6-7B5A-4677-BF2B-B02E5220FD72}"/>
              </a:ext>
              <a:ext uri="{C183D7F6-B498-43B3-948B-1728B52AA6E4}">
                <adec:decorative xmlns:adec="http://schemas.microsoft.com/office/drawing/2017/decorative" val="1"/>
              </a:ext>
            </a:extLst>
          </p:cNvPr>
          <p:cNvSpPr txBox="1"/>
          <p:nvPr>
            <p:custDataLst>
              <p:tags r:id="rId32"/>
            </p:custDataLst>
          </p:nvPr>
        </p:nvSpPr>
        <p:spPr>
          <a:xfrm>
            <a:off x="155879" y="3769831"/>
            <a:ext cx="5067514" cy="338554"/>
          </a:xfrm>
          <a:prstGeom prst="rect">
            <a:avLst/>
          </a:prstGeom>
          <a:noFill/>
        </p:spPr>
        <p:txBody>
          <a:bodyPr wrap="square">
            <a:spAutoFit/>
          </a:bodyPr>
          <a:lstStyle/>
          <a:p>
            <a:r>
              <a:rPr lang="en-CA" sz="800" dirty="0">
                <a:latin typeface="Arial" panose="020B0604020202020204" pitchFamily="34" charset="0"/>
                <a:cs typeface="Arial" panose="020B0604020202020204" pitchFamily="34" charset="0"/>
              </a:rPr>
              <a:t>Content cannot be integrated into the learning product, but can be offered as an additional resource offered as a convenience to learners provided that:</a:t>
            </a:r>
            <a:endParaRPr lang="en-US" sz="800" dirty="0">
              <a:latin typeface="Arial" panose="020B0604020202020204" pitchFamily="34" charset="0"/>
              <a:cs typeface="Arial" panose="020B0604020202020204" pitchFamily="34" charset="0"/>
            </a:endParaRPr>
          </a:p>
        </p:txBody>
      </p:sp>
      <p:cxnSp>
        <p:nvCxnSpPr>
          <p:cNvPr id="306" name="Straight Arrow Connector 305">
            <a:extLst>
              <a:ext uri="{FF2B5EF4-FFF2-40B4-BE49-F238E27FC236}">
                <a16:creationId xmlns:a16="http://schemas.microsoft.com/office/drawing/2014/main" id="{112D94B8-F51F-4A92-8DAF-7494257F30CB}"/>
              </a:ext>
              <a:ext uri="{C183D7F6-B498-43B3-948B-1728B52AA6E4}">
                <adec:decorative xmlns:adec="http://schemas.microsoft.com/office/drawing/2017/decorative" val="1"/>
              </a:ext>
            </a:extLst>
          </p:cNvPr>
          <p:cNvCxnSpPr>
            <a:cxnSpLocks/>
          </p:cNvCxnSpPr>
          <p:nvPr>
            <p:custDataLst>
              <p:tags r:id="rId33"/>
            </p:custDataLst>
          </p:nvPr>
        </p:nvCxnSpPr>
        <p:spPr>
          <a:xfrm>
            <a:off x="1885173" y="2551651"/>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2F73E890-DD28-4C4C-B7DB-B6C657E226DE}"/>
              </a:ext>
              <a:ext uri="{C183D7F6-B498-43B3-948B-1728B52AA6E4}">
                <adec:decorative xmlns:adec="http://schemas.microsoft.com/office/drawing/2017/decorative" val="1"/>
              </a:ext>
            </a:extLst>
          </p:cNvPr>
          <p:cNvCxnSpPr/>
          <p:nvPr>
            <p:custDataLst>
              <p:tags r:id="rId34"/>
            </p:custDataLst>
          </p:nvPr>
        </p:nvCxnSpPr>
        <p:spPr>
          <a:xfrm>
            <a:off x="996889" y="2770206"/>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1" name="TextBox 310">
            <a:extLst>
              <a:ext uri="{FF2B5EF4-FFF2-40B4-BE49-F238E27FC236}">
                <a16:creationId xmlns:a16="http://schemas.microsoft.com/office/drawing/2014/main" id="{887E1024-36FD-43CC-9D04-A80F3FB1CBED}"/>
              </a:ext>
              <a:ext uri="{C183D7F6-B498-43B3-948B-1728B52AA6E4}">
                <adec:decorative xmlns:adec="http://schemas.microsoft.com/office/drawing/2017/decorative" val="0"/>
              </a:ext>
            </a:extLst>
          </p:cNvPr>
          <p:cNvSpPr txBox="1"/>
          <p:nvPr>
            <p:custDataLst>
              <p:tags r:id="rId35"/>
            </p:custDataLst>
          </p:nvPr>
        </p:nvSpPr>
        <p:spPr>
          <a:xfrm>
            <a:off x="696741" y="2759218"/>
            <a:ext cx="408212" cy="184666"/>
          </a:xfrm>
          <a:prstGeom prst="rect">
            <a:avLst/>
          </a:prstGeom>
          <a:noFill/>
        </p:spPr>
        <p:txBody>
          <a:bodyPr wrap="square" rtlCol="0">
            <a:spAutoFit/>
          </a:bodyPr>
          <a:lstStyle/>
          <a:p>
            <a:r>
              <a:rPr lang="fr-CA" sz="600" cap="small" dirty="0"/>
              <a:t>NO</a:t>
            </a:r>
            <a:endParaRPr lang="en-US" sz="600" cap="small" dirty="0"/>
          </a:p>
        </p:txBody>
      </p:sp>
      <p:sp>
        <p:nvSpPr>
          <p:cNvPr id="7" name="TextBox 6">
            <a:extLst>
              <a:ext uri="{FF2B5EF4-FFF2-40B4-BE49-F238E27FC236}">
                <a16:creationId xmlns:a16="http://schemas.microsoft.com/office/drawing/2014/main" id="{B087F56E-33D0-40F6-9192-93D6C945ABA3}"/>
              </a:ext>
              <a:ext uri="{C183D7F6-B498-43B3-948B-1728B52AA6E4}">
                <adec:decorative xmlns:adec="http://schemas.microsoft.com/office/drawing/2017/decorative" val="1"/>
              </a:ext>
            </a:extLst>
          </p:cNvPr>
          <p:cNvSpPr txBox="1"/>
          <p:nvPr>
            <p:custDataLst>
              <p:tags r:id="rId36"/>
            </p:custDataLst>
          </p:nvPr>
        </p:nvSpPr>
        <p:spPr>
          <a:xfrm>
            <a:off x="165660" y="4043395"/>
            <a:ext cx="5057733" cy="2185214"/>
          </a:xfrm>
          <a:prstGeom prst="rect">
            <a:avLst/>
          </a:prstGeom>
          <a:noFill/>
        </p:spPr>
        <p:txBody>
          <a:bodyPr wrap="square" rtlCol="0">
            <a:spAutoFit/>
          </a:bodyPr>
          <a:lstStyle/>
          <a:p>
            <a:pPr marL="228600" lvl="1" indent="-228600">
              <a:buAutoNum type="arabicPeriod"/>
            </a:pPr>
            <a:r>
              <a:rPr lang="en-CA" sz="800" dirty="0">
                <a:latin typeface="Arial" panose="020B0604020202020204" pitchFamily="34" charset="0"/>
                <a:cs typeface="Arial" panose="020B0604020202020204" pitchFamily="34" charset="0"/>
              </a:rPr>
              <a:t>It is clearly identified as an additional resource.</a:t>
            </a:r>
          </a:p>
          <a:p>
            <a:pPr marL="228600" lvl="1" indent="-228600">
              <a:buAutoNum type="arabicPeriod"/>
            </a:pPr>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2. </a:t>
            </a:r>
            <a:r>
              <a:rPr lang="en-CA" sz="800" dirty="0">
                <a:latin typeface="Arial" panose="020B0604020202020204" pitchFamily="34" charset="0"/>
                <a:cs typeface="Arial" panose="020B0604020202020204" pitchFamily="34" charset="0"/>
              </a:rPr>
              <a:t>It is shared via an Internet link and that this link complies with TBS recommended practices for sharing links external to the GC: </a:t>
            </a:r>
          </a:p>
          <a:p>
            <a:pPr marL="92075" indent="-92075"/>
            <a:endParaRPr lang="fr-FR" sz="800" dirty="0">
              <a:latin typeface="Arial" panose="020B0604020202020204" pitchFamily="34" charset="0"/>
              <a:cs typeface="Arial" panose="020B0604020202020204" pitchFamily="34" charset="0"/>
            </a:endParaRPr>
          </a:p>
          <a:p>
            <a:pPr marL="227013" indent="-109538">
              <a:buFont typeface="Arial" panose="020B0604020202020204" pitchFamily="34" charset="0"/>
              <a:buChar char="•"/>
            </a:pPr>
            <a:r>
              <a:rPr lang="en-US" sz="800" dirty="0">
                <a:solidFill>
                  <a:schemeClr val="tx1"/>
                </a:solidFill>
                <a:latin typeface="Arial" panose="020B0604020202020204" pitchFamily="34" charset="0"/>
                <a:cs typeface="Arial" panose="020B0604020202020204" pitchFamily="34" charset="0"/>
              </a:rPr>
              <a:t>its language is indicated after the link (e.g., French/English only), as recommended by the </a:t>
            </a:r>
            <a:r>
              <a:rPr lang="en-US" sz="800" dirty="0">
                <a:latin typeface="Arial" panose="020B0604020202020204" pitchFamily="34" charset="0"/>
                <a:cs typeface="Arial" panose="020B0604020202020204" pitchFamily="34" charset="0"/>
                <a:hlinkClick r:id="rId45"/>
              </a:rPr>
              <a:t>Canada.ca Content Style Guide</a:t>
            </a:r>
            <a:r>
              <a:rPr lang="en-US" sz="800" dirty="0">
                <a:solidFill>
                  <a:schemeClr val="tx1"/>
                </a:solidFill>
                <a:latin typeface="Arial" panose="020B0604020202020204" pitchFamily="34" charset="0"/>
                <a:cs typeface="Arial" panose="020B0604020202020204" pitchFamily="34" charset="0"/>
              </a:rPr>
              <a:t>; and</a:t>
            </a:r>
          </a:p>
          <a:p>
            <a:pPr marL="227013" indent="-109538">
              <a:buFont typeface="Arial" panose="020B0604020202020204" pitchFamily="34" charset="0"/>
              <a:buChar char="•"/>
            </a:pPr>
            <a:r>
              <a:rPr lang="en-US" sz="800" dirty="0">
                <a:solidFill>
                  <a:schemeClr val="tx1"/>
                </a:solidFill>
                <a:latin typeface="Arial" panose="020B0604020202020204" pitchFamily="34" charset="0"/>
                <a:cs typeface="Arial" panose="020B0604020202020204" pitchFamily="34" charset="0"/>
              </a:rPr>
              <a:t>it is accompanied by the following disclaimer: </a:t>
            </a:r>
            <a:r>
              <a:rPr lang="en-US" sz="800" i="1" dirty="0">
                <a:solidFill>
                  <a:schemeClr val="tx1"/>
                </a:solidFill>
                <a:latin typeface="Arial" panose="020B0604020202020204" pitchFamily="34" charset="0"/>
                <a:cs typeface="Arial" panose="020B0604020202020204" pitchFamily="34" charset="0"/>
              </a:rPr>
              <a:t>Web content provided by Non-GC organizations is not subject to official language, privacy and </a:t>
            </a:r>
            <a:r>
              <a:rPr lang="en-US" sz="800" dirty="0">
                <a:solidFill>
                  <a:schemeClr val="tx1"/>
                </a:solidFill>
                <a:latin typeface="Arial" panose="020B0604020202020204" pitchFamily="34" charset="0"/>
                <a:cs typeface="Arial" panose="020B0604020202020204" pitchFamily="34" charset="0"/>
              </a:rPr>
              <a:t>accessibility requirements. For more details, please consult the School’s </a:t>
            </a:r>
            <a:r>
              <a:rPr lang="en-US" sz="800" i="1" dirty="0">
                <a:latin typeface="Arial" panose="020B0604020202020204" pitchFamily="34" charset="0"/>
                <a:cs typeface="Arial" panose="020B0604020202020204" pitchFamily="34" charset="0"/>
                <a:hlinkClick r:id="rId46"/>
              </a:rPr>
              <a:t>Hyperlinking Notice</a:t>
            </a:r>
            <a:r>
              <a:rPr lang="en-US" sz="800" dirty="0">
                <a:latin typeface="Arial" panose="020B0604020202020204" pitchFamily="34" charset="0"/>
                <a:cs typeface="Arial" panose="020B0604020202020204" pitchFamily="34" charset="0"/>
              </a:rPr>
              <a:t>.</a:t>
            </a:r>
          </a:p>
          <a:p>
            <a:pPr marL="265113" lvl="1"/>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3. </a:t>
            </a:r>
            <a:r>
              <a:rPr lang="en-CA" sz="800" dirty="0">
                <a:latin typeface="Arial" panose="020B0604020202020204" pitchFamily="34" charset="0"/>
                <a:cs typeface="Arial" panose="020B0604020202020204" pitchFamily="34" charset="0"/>
              </a:rPr>
              <a:t>It should be accompanied by an equivalent number of additional resources in the other official language, to reflect the equal status of English and French in the public service.</a:t>
            </a:r>
          </a:p>
          <a:p>
            <a:pPr marL="92075" indent="-92075"/>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4.</a:t>
            </a:r>
            <a:r>
              <a:rPr lang="en-CA" sz="800" dirty="0">
                <a:latin typeface="Arial" panose="020B0604020202020204" pitchFamily="34" charset="0"/>
                <a:cs typeface="Arial" panose="020B0604020202020204" pitchFamily="34" charset="0"/>
              </a:rPr>
              <a:t> By checking the Official Languages Compliance box on the Final Checklist, the DG responsible for the learning product certifies that the above conditions have been met and that the course meets the School's official languages obligations.</a:t>
            </a:r>
            <a:endParaRPr lang="fr-FR" sz="800" dirty="0">
              <a:latin typeface="Arial" panose="020B0604020202020204" pitchFamily="34" charset="0"/>
              <a:cs typeface="Arial" panose="020B0604020202020204" pitchFamily="34" charset="0"/>
            </a:endParaRPr>
          </a:p>
        </p:txBody>
      </p:sp>
      <p:sp>
        <p:nvSpPr>
          <p:cNvPr id="322" name="TextBox 321">
            <a:extLst>
              <a:ext uri="{FF2B5EF4-FFF2-40B4-BE49-F238E27FC236}">
                <a16:creationId xmlns:a16="http://schemas.microsoft.com/office/drawing/2014/main" id="{5989BCF6-E981-40C0-8909-896EF7637E96}"/>
              </a:ext>
              <a:ext uri="{C183D7F6-B498-43B3-948B-1728B52AA6E4}">
                <adec:decorative xmlns:adec="http://schemas.microsoft.com/office/drawing/2017/decorative" val="1"/>
              </a:ext>
            </a:extLst>
          </p:cNvPr>
          <p:cNvSpPr txBox="1"/>
          <p:nvPr>
            <p:custDataLst>
              <p:tags r:id="rId37"/>
            </p:custDataLst>
          </p:nvPr>
        </p:nvSpPr>
        <p:spPr>
          <a:xfrm>
            <a:off x="2159320" y="2976508"/>
            <a:ext cx="2053317" cy="523220"/>
          </a:xfrm>
          <a:prstGeom prst="rect">
            <a:avLst/>
          </a:prstGeom>
          <a:noFill/>
          <a:ln>
            <a:noFill/>
          </a:ln>
        </p:spPr>
        <p:txBody>
          <a:bodyPr wrap="square">
            <a:spAutoFit/>
          </a:bodyPr>
          <a:lstStyle/>
          <a:p>
            <a:r>
              <a:rPr lang="en-US" sz="700" dirty="0">
                <a:solidFill>
                  <a:schemeClr val="tx1"/>
                </a:solidFill>
                <a:latin typeface="Arial" panose="020B0604020202020204" pitchFamily="34" charset="0"/>
                <a:cs typeface="Arial" panose="020B0604020202020204" pitchFamily="34" charset="0"/>
              </a:rPr>
              <a:t>The content can be used if :</a:t>
            </a:r>
          </a:p>
          <a:p>
            <a:pPr marL="117475" indent="-117475">
              <a:buFont typeface="Arial" panose="020B0604020202020204" pitchFamily="34" charset="0"/>
              <a:buChar char="•"/>
            </a:pPr>
            <a:r>
              <a:rPr lang="en-US" sz="700" dirty="0">
                <a:solidFill>
                  <a:schemeClr val="tx1"/>
                </a:solidFill>
                <a:latin typeface="Arial" panose="020B0604020202020204" pitchFamily="34" charset="0"/>
                <a:cs typeface="Arial" panose="020B0604020202020204" pitchFamily="34" charset="0"/>
              </a:rPr>
              <a:t>the use respects the </a:t>
            </a:r>
            <a:r>
              <a:rPr lang="en-US" sz="700" dirty="0">
                <a:solidFill>
                  <a:schemeClr val="tx1"/>
                </a:solidFill>
                <a:latin typeface="Arial" panose="020B0604020202020204" pitchFamily="34" charset="0"/>
                <a:cs typeface="Arial" panose="020B0604020202020204" pitchFamily="34" charset="0"/>
                <a:hlinkClick r:id="rId43"/>
              </a:rPr>
              <a:t>copyright</a:t>
            </a:r>
            <a:r>
              <a:rPr lang="en-US" sz="700" dirty="0">
                <a:solidFill>
                  <a:schemeClr val="tx1"/>
                </a:solidFill>
                <a:latin typeface="Arial" panose="020B0604020202020204" pitchFamily="34" charset="0"/>
                <a:cs typeface="Arial" panose="020B0604020202020204" pitchFamily="34" charset="0"/>
              </a:rPr>
              <a:t> permissions </a:t>
            </a:r>
            <a:endParaRPr lang="en-US" sz="700" dirty="0">
              <a:latin typeface="Arial" panose="020B0604020202020204" pitchFamily="34" charset="0"/>
              <a:cs typeface="Arial" panose="020B0604020202020204" pitchFamily="34" charset="0"/>
            </a:endParaRPr>
          </a:p>
          <a:p>
            <a:pPr marL="117475" indent="-117475">
              <a:buFont typeface="Arial" panose="020B0604020202020204" pitchFamily="34" charset="0"/>
              <a:buChar char="•"/>
            </a:pPr>
            <a:r>
              <a:rPr lang="en-US" sz="700" dirty="0">
                <a:solidFill>
                  <a:schemeClr val="tx1"/>
                </a:solidFill>
                <a:latin typeface="Arial" panose="020B0604020202020204" pitchFamily="34" charset="0"/>
                <a:cs typeface="Arial" panose="020B0604020202020204" pitchFamily="34" charset="0"/>
              </a:rPr>
              <a:t>the quality of the language is adequate in both OL</a:t>
            </a:r>
          </a:p>
        </p:txBody>
      </p:sp>
      <p:sp>
        <p:nvSpPr>
          <p:cNvPr id="297" name="Isosceles Triangle 296">
            <a:extLst>
              <a:ext uri="{FF2B5EF4-FFF2-40B4-BE49-F238E27FC236}">
                <a16:creationId xmlns:a16="http://schemas.microsoft.com/office/drawing/2014/main" id="{E42CDBC3-7079-4FF5-8F9A-D63F11588E7D}"/>
              </a:ext>
              <a:ext uri="{C183D7F6-B498-43B3-948B-1728B52AA6E4}">
                <adec:decorative xmlns:adec="http://schemas.microsoft.com/office/drawing/2017/decorative" val="1"/>
              </a:ext>
            </a:extLst>
          </p:cNvPr>
          <p:cNvSpPr/>
          <p:nvPr/>
        </p:nvSpPr>
        <p:spPr>
          <a:xfrm rot="10800000">
            <a:off x="869245" y="1505190"/>
            <a:ext cx="251730" cy="87953"/>
          </a:xfrm>
          <a:prstGeom prst="triangle">
            <a:avLst/>
          </a:prstGeom>
          <a:solidFill>
            <a:srgbClr val="C27BA0"/>
          </a:solidFill>
          <a:ln>
            <a:solidFill>
              <a:srgbClr val="C27B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solidFill>
                  <a:srgbClr val="C27BA0"/>
                </a:solidFill>
              </a:ln>
              <a:solidFill>
                <a:srgbClr val="C27BA0"/>
              </a:solidFill>
            </a:endParaRPr>
          </a:p>
        </p:txBody>
      </p:sp>
      <p:cxnSp>
        <p:nvCxnSpPr>
          <p:cNvPr id="300" name="Straight Arrow Connector 299">
            <a:extLst>
              <a:ext uri="{FF2B5EF4-FFF2-40B4-BE49-F238E27FC236}">
                <a16:creationId xmlns:a16="http://schemas.microsoft.com/office/drawing/2014/main" id="{EEED8699-320A-4093-BD1F-775373FA6B82}"/>
              </a:ext>
              <a:ext uri="{C183D7F6-B498-43B3-948B-1728B52AA6E4}">
                <adec:decorative xmlns:adec="http://schemas.microsoft.com/office/drawing/2017/decorative" val="1"/>
              </a:ext>
            </a:extLst>
          </p:cNvPr>
          <p:cNvCxnSpPr>
            <a:cxnSpLocks/>
          </p:cNvCxnSpPr>
          <p:nvPr>
            <p:custDataLst>
              <p:tags r:id="rId38"/>
            </p:custDataLst>
          </p:nvPr>
        </p:nvCxnSpPr>
        <p:spPr>
          <a:xfrm>
            <a:off x="4080264" y="2518931"/>
            <a:ext cx="448701"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303" name="Picture 302">
            <a:extLst>
              <a:ext uri="{FF2B5EF4-FFF2-40B4-BE49-F238E27FC236}">
                <a16:creationId xmlns:a16="http://schemas.microsoft.com/office/drawing/2014/main" id="{3EB8E470-87B7-4BAF-916B-64540CE53200}"/>
              </a:ext>
              <a:ext uri="{C183D7F6-B498-43B3-948B-1728B52AA6E4}">
                <adec:decorative xmlns:adec="http://schemas.microsoft.com/office/drawing/2017/decorative" val="1"/>
              </a:ext>
            </a:extLst>
          </p:cNvPr>
          <p:cNvPicPr>
            <a:picLocks noChangeAspect="1"/>
          </p:cNvPicPr>
          <p:nvPr/>
        </p:nvPicPr>
        <p:blipFill>
          <a:blip r:embed="rId47"/>
          <a:stretch>
            <a:fillRect/>
          </a:stretch>
        </p:blipFill>
        <p:spPr>
          <a:xfrm>
            <a:off x="5321895" y="905827"/>
            <a:ext cx="3794158" cy="3024589"/>
          </a:xfrm>
          <a:prstGeom prst="rect">
            <a:avLst/>
          </a:prstGeom>
        </p:spPr>
      </p:pic>
      <p:sp>
        <p:nvSpPr>
          <p:cNvPr id="4" name="Frame 3">
            <a:extLst>
              <a:ext uri="{FF2B5EF4-FFF2-40B4-BE49-F238E27FC236}">
                <a16:creationId xmlns:a16="http://schemas.microsoft.com/office/drawing/2014/main" id="{B3E6171C-52E2-8250-9790-BA79588CA75C}"/>
              </a:ext>
              <a:ext uri="{C183D7F6-B498-43B3-948B-1728B52AA6E4}">
                <adec:decorative xmlns:adec="http://schemas.microsoft.com/office/drawing/2017/decorative" val="0"/>
              </a:ext>
            </a:extLst>
          </p:cNvPr>
          <p:cNvSpPr/>
          <p:nvPr>
            <p:custDataLst>
              <p:tags r:id="rId39"/>
            </p:custDataLst>
          </p:nvPr>
        </p:nvSpPr>
        <p:spPr>
          <a:xfrm>
            <a:off x="5485102" y="4043395"/>
            <a:ext cx="3467743" cy="2226518"/>
          </a:xfrm>
          <a:prstGeom prst="frame">
            <a:avLst>
              <a:gd name="adj1" fmla="val 0"/>
            </a:avLst>
          </a:prstGeom>
          <a:solidFill>
            <a:schemeClr val="tx2"/>
          </a:solidFill>
          <a:ln>
            <a:solidFill>
              <a:schemeClr val="tx2"/>
            </a:solidFill>
            <a:prstDash val="sysDot"/>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950" b="1" u="sng" dirty="0">
                <a:solidFill>
                  <a:schemeClr val="tx1"/>
                </a:solidFill>
                <a:latin typeface="Arial" panose="020B0604020202020204" pitchFamily="34" charset="0"/>
                <a:cs typeface="Arial" panose="020B0604020202020204" pitchFamily="34" charset="0"/>
              </a:rPr>
              <a:t>Definitions</a:t>
            </a:r>
          </a:p>
          <a:p>
            <a:pPr algn="ctr"/>
            <a:endParaRPr lang="en-US" sz="400" b="1" u="sng" dirty="0">
              <a:solidFill>
                <a:schemeClr val="tx1"/>
              </a:solidFill>
              <a:latin typeface="Arial" panose="020B0604020202020204" pitchFamily="34" charset="0"/>
              <a:cs typeface="Arial" panose="020B0604020202020204" pitchFamily="34" charset="0"/>
            </a:endParaRPr>
          </a:p>
          <a:p>
            <a:r>
              <a:rPr lang="en-US" sz="950" b="1" u="sng" dirty="0">
                <a:solidFill>
                  <a:schemeClr val="tx1"/>
                </a:solidFill>
                <a:latin typeface="Arial" panose="020B0604020202020204" pitchFamily="34" charset="0"/>
                <a:cs typeface="Arial" panose="020B0604020202020204" pitchFamily="34" charset="0"/>
              </a:rPr>
              <a:t>Non-GC Web content:  </a:t>
            </a:r>
            <a:r>
              <a:rPr lang="en-US" sz="950" dirty="0">
                <a:solidFill>
                  <a:schemeClr val="tx1"/>
                </a:solidFill>
                <a:latin typeface="Arial" panose="020B0604020202020204" pitchFamily="34" charset="0"/>
                <a:cs typeface="Arial" panose="020B0604020202020204" pitchFamily="34" charset="0"/>
              </a:rPr>
              <a:t>Content developed by a third party that is not a GC entity and that is available publicly on the Web</a:t>
            </a:r>
          </a:p>
          <a:p>
            <a:endParaRPr lang="en-US" sz="700" dirty="0">
              <a:solidFill>
                <a:schemeClr val="tx1"/>
              </a:solidFill>
              <a:latin typeface="Arial" panose="020B0604020202020204" pitchFamily="34" charset="0"/>
              <a:cs typeface="Arial" panose="020B0604020202020204" pitchFamily="34" charset="0"/>
            </a:endParaRPr>
          </a:p>
          <a:p>
            <a:r>
              <a:rPr lang="en-US" sz="950" b="1" u="sng" dirty="0">
                <a:solidFill>
                  <a:schemeClr val="tx1"/>
                </a:solidFill>
                <a:latin typeface="Arial" panose="020B0604020202020204" pitchFamily="34" charset="0"/>
                <a:cs typeface="Arial" panose="020B0604020202020204" pitchFamily="34" charset="0"/>
              </a:rPr>
              <a:t>Equivalent: </a:t>
            </a:r>
            <a:r>
              <a:rPr lang="en-US" sz="950" dirty="0">
                <a:solidFill>
                  <a:schemeClr val="tx1"/>
                </a:solidFill>
                <a:latin typeface="Arial" panose="020B0604020202020204" pitchFamily="34" charset="0"/>
                <a:cs typeface="Arial" panose="020B0604020202020204" pitchFamily="34" charset="0"/>
              </a:rPr>
              <a:t>The learning experience is of similar quality but not necessarily identical in both official languages</a:t>
            </a:r>
          </a:p>
          <a:p>
            <a:endParaRPr lang="en-US" sz="700" dirty="0">
              <a:solidFill>
                <a:schemeClr val="tx1"/>
              </a:solidFill>
              <a:latin typeface="Arial" panose="020B0604020202020204" pitchFamily="34" charset="0"/>
              <a:cs typeface="Arial" panose="020B0604020202020204" pitchFamily="34" charset="0"/>
            </a:endParaRPr>
          </a:p>
          <a:p>
            <a:r>
              <a:rPr lang="en-US" sz="950" b="1" u="sng" dirty="0">
                <a:solidFill>
                  <a:schemeClr val="tx1"/>
                </a:solidFill>
                <a:latin typeface="Arial" panose="020B0604020202020204" pitchFamily="34" charset="0"/>
                <a:cs typeface="Arial" panose="020B0604020202020204" pitchFamily="34" charset="0"/>
              </a:rPr>
              <a:t>Optional material: </a:t>
            </a:r>
            <a:r>
              <a:rPr kumimoji="0" lang="en-US" sz="950" b="0" i="0"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Material that is not necessary to achieve the learning objectives, but that can be consulted for further information</a:t>
            </a:r>
          </a:p>
          <a:p>
            <a:endParaRPr lang="en-US" sz="400" b="1" u="sng" dirty="0">
              <a:solidFill>
                <a:schemeClr val="tx1"/>
              </a:solidFill>
              <a:latin typeface="Arial" panose="020B0604020202020204" pitchFamily="34" charset="0"/>
              <a:cs typeface="Arial" panose="020B0604020202020204" pitchFamily="34" charset="0"/>
            </a:endParaRPr>
          </a:p>
          <a:p>
            <a:pPr algn="ct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For more </a:t>
            </a:r>
            <a:r>
              <a:rPr kumimoji="0" lang="fr-CA" sz="950" b="0" i="1" u="none" strike="noStrike" kern="1200" cap="none" spc="0" normalizeH="0" baseline="0" noProof="0" dirty="0" err="1">
                <a:ln>
                  <a:noFill/>
                </a:ln>
                <a:solidFill>
                  <a:srgbClr val="3F2A56"/>
                </a:solidFill>
                <a:effectLst/>
                <a:uLnTx/>
                <a:uFillTx/>
                <a:latin typeface="Arial" panose="020B0604020202020204" pitchFamily="34" charset="0"/>
                <a:cs typeface="Arial" panose="020B0604020202020204" pitchFamily="34" charset="0"/>
              </a:rPr>
              <a:t>details</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 or questions, </a:t>
            </a:r>
            <a:r>
              <a:rPr kumimoji="0" lang="fr-CA" sz="950" b="0" i="1" u="none" strike="noStrike" kern="1200" cap="none" spc="0" normalizeH="0" baseline="0" noProof="0" dirty="0" err="1">
                <a:ln>
                  <a:noFill/>
                </a:ln>
                <a:solidFill>
                  <a:srgbClr val="3F2A56"/>
                </a:solidFill>
                <a:effectLst/>
                <a:uLnTx/>
                <a:uFillTx/>
                <a:latin typeface="Arial" panose="020B0604020202020204" pitchFamily="34" charset="0"/>
                <a:cs typeface="Arial" panose="020B0604020202020204" pitchFamily="34" charset="0"/>
              </a:rPr>
              <a:t>please</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 </a:t>
            </a:r>
            <a:r>
              <a:rPr kumimoji="0" lang="fr-CA" sz="950" b="0" i="1" u="none" strike="noStrike" kern="1200" cap="none" spc="0" normalizeH="0" baseline="0" noProof="0" dirty="0" err="1">
                <a:ln>
                  <a:noFill/>
                </a:ln>
                <a:solidFill>
                  <a:srgbClr val="3F2A56"/>
                </a:solidFill>
                <a:effectLst/>
                <a:uLnTx/>
                <a:uFillTx/>
                <a:latin typeface="Arial" panose="020B0604020202020204" pitchFamily="34" charset="0"/>
                <a:cs typeface="Arial" panose="020B0604020202020204" pitchFamily="34" charset="0"/>
              </a:rPr>
              <a:t>consult</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 the </a:t>
            </a:r>
            <a:r>
              <a:rPr kumimoji="0" lang="fr-CA" sz="950" b="0" i="1" u="none" strike="noStrike" kern="1200" cap="none" spc="0" normalizeH="0" baseline="0" noProof="0" dirty="0" err="1">
                <a:ln>
                  <a:noFill/>
                </a:ln>
                <a:solidFill>
                  <a:srgbClr val="3F2A56"/>
                </a:solidFill>
                <a:effectLst/>
                <a:uLnTx/>
                <a:uFillTx/>
                <a:latin typeface="Arial" panose="020B0604020202020204" pitchFamily="34" charset="0"/>
                <a:cs typeface="Arial" panose="020B0604020202020204" pitchFamily="34" charset="0"/>
              </a:rPr>
              <a:t>School’s</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 </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hlinkClick r:id="rId48"/>
              </a:rPr>
              <a:t>OL Standard</a:t>
            </a:r>
            <a:r>
              <a:rPr kumimoji="0" lang="fr-CA" sz="950" b="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rPr>
              <a:t> or the </a:t>
            </a:r>
            <a:r>
              <a:rPr kumimoji="0" lang="en-US" sz="950" i="1" u="none" strike="noStrike" kern="1200" cap="none" spc="0" normalizeH="0" baseline="0" noProof="0" dirty="0">
                <a:ln>
                  <a:noFill/>
                </a:ln>
                <a:solidFill>
                  <a:srgbClr val="3F2A56"/>
                </a:solidFill>
                <a:effectLst/>
                <a:uLnTx/>
                <a:uFillTx/>
                <a:latin typeface="Arial" panose="020B0604020202020204" pitchFamily="34" charset="0"/>
                <a:cs typeface="Arial" panose="020B0604020202020204" pitchFamily="34" charset="0"/>
                <a:hlinkClick r:id="rId49"/>
              </a:rPr>
              <a:t>Policy and Strategic Relations team</a:t>
            </a:r>
            <a:endParaRPr lang="en-US" sz="950" u="sng"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1715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390D2C7-0DEB-40EC-BE06-0E1CD5C92564}"/>
              </a:ext>
              <a:ext uri="{C183D7F6-B498-43B3-948B-1728B52AA6E4}">
                <adec:decorative xmlns:adec="http://schemas.microsoft.com/office/drawing/2017/decorative" val="1"/>
              </a:ext>
            </a:extLst>
          </p:cNvPr>
          <p:cNvSpPr/>
          <p:nvPr>
            <p:custDataLst>
              <p:tags r:id="rId1"/>
            </p:custDataLst>
          </p:nvPr>
        </p:nvSpPr>
        <p:spPr>
          <a:xfrm>
            <a:off x="0" y="6445058"/>
            <a:ext cx="9144000" cy="405986"/>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91" name="TextBox 290">
            <a:extLst>
              <a:ext uri="{FF2B5EF4-FFF2-40B4-BE49-F238E27FC236}">
                <a16:creationId xmlns:a16="http://schemas.microsoft.com/office/drawing/2014/main" id="{C892BC5A-AABD-4F55-92AB-25749CFF9DE7}"/>
              </a:ext>
              <a:ext uri="{C183D7F6-B498-43B3-948B-1728B52AA6E4}">
                <adec:decorative xmlns:adec="http://schemas.microsoft.com/office/drawing/2017/decorative" val="1"/>
              </a:ext>
            </a:extLst>
          </p:cNvPr>
          <p:cNvSpPr txBox="1"/>
          <p:nvPr>
            <p:custDataLst>
              <p:tags r:id="rId2"/>
            </p:custDataLst>
          </p:nvPr>
        </p:nvSpPr>
        <p:spPr>
          <a:xfrm>
            <a:off x="182058" y="1707726"/>
            <a:ext cx="1589732" cy="300082"/>
          </a:xfrm>
          <a:prstGeom prst="rect">
            <a:avLst/>
          </a:prstGeom>
          <a:noFill/>
        </p:spPr>
        <p:txBody>
          <a:bodyPr wrap="square">
            <a:spAutoFit/>
          </a:bodyPr>
          <a:lstStyle/>
          <a:p>
            <a:pPr algn="ctr"/>
            <a:r>
              <a:rPr lang="fr-FR" sz="675" dirty="0">
                <a:latin typeface="Arial" panose="020B0604020202020204" pitchFamily="34" charset="0"/>
                <a:cs typeface="Arial" panose="020B0604020202020204" pitchFamily="34" charset="0"/>
              </a:rPr>
              <a:t>Le contenu est-il disponible dans les deux langues officielles (LO) ?</a:t>
            </a:r>
          </a:p>
        </p:txBody>
      </p:sp>
      <p:sp>
        <p:nvSpPr>
          <p:cNvPr id="2" name="Rectangle 1">
            <a:extLst>
              <a:ext uri="{FF2B5EF4-FFF2-40B4-BE49-F238E27FC236}">
                <a16:creationId xmlns:a16="http://schemas.microsoft.com/office/drawing/2014/main" id="{82ACB522-D656-4D14-B63B-10A459BC3EC0}"/>
              </a:ext>
              <a:ext uri="{C183D7F6-B498-43B3-948B-1728B52AA6E4}">
                <adec:decorative xmlns:adec="http://schemas.microsoft.com/office/drawing/2017/decorative" val="1"/>
              </a:ext>
            </a:extLst>
          </p:cNvPr>
          <p:cNvSpPr/>
          <p:nvPr>
            <p:custDataLst>
              <p:tags r:id="rId3"/>
            </p:custDataLst>
          </p:nvPr>
        </p:nvSpPr>
        <p:spPr>
          <a:xfrm>
            <a:off x="0" y="-28846"/>
            <a:ext cx="9144000" cy="618437"/>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17" name="TextBox 16">
            <a:extLst>
              <a:ext uri="{FF2B5EF4-FFF2-40B4-BE49-F238E27FC236}">
                <a16:creationId xmlns:a16="http://schemas.microsoft.com/office/drawing/2014/main" id="{457AAA56-238E-4B8F-AD5E-772E9CDA6B3F}"/>
              </a:ext>
            </a:extLst>
          </p:cNvPr>
          <p:cNvSpPr txBox="1"/>
          <p:nvPr>
            <p:custDataLst>
              <p:tags r:id="rId4"/>
            </p:custDataLst>
          </p:nvPr>
        </p:nvSpPr>
        <p:spPr>
          <a:xfrm>
            <a:off x="988742" y="11994"/>
            <a:ext cx="7504799" cy="553998"/>
          </a:xfrm>
          <a:prstGeom prst="rect">
            <a:avLst/>
          </a:prstGeom>
          <a:noFill/>
        </p:spPr>
        <p:txBody>
          <a:bodyPr wrap="square" rtlCol="0">
            <a:spAutoFit/>
          </a:bodyPr>
          <a:lstStyle/>
          <a:p>
            <a:pPr algn="ctr"/>
            <a:r>
              <a:rPr lang="fr-FR" b="1" dirty="0">
                <a:solidFill>
                  <a:srgbClr val="FFFFFF"/>
                </a:solidFill>
                <a:latin typeface="Calibri" panose="020F0502020204030204"/>
              </a:rPr>
              <a:t>Inclusion de contenu Web externe au GC dans les produits d’apprentissage</a:t>
            </a:r>
          </a:p>
          <a:p>
            <a:pPr algn="ctr"/>
            <a:r>
              <a:rPr lang="fr-FR" sz="1200" b="1" dirty="0">
                <a:solidFill>
                  <a:srgbClr val="FFFFFF"/>
                </a:solidFill>
                <a:latin typeface="Calibri" panose="020F0502020204030204"/>
              </a:rPr>
              <a:t>Arbre de décision</a:t>
            </a:r>
            <a:endParaRPr lang="en-US" sz="1200" b="1" dirty="0">
              <a:solidFill>
                <a:srgbClr val="FFFFFF"/>
              </a:solidFill>
              <a:latin typeface="Calibri" panose="020F0502020204030204"/>
            </a:endParaRPr>
          </a:p>
        </p:txBody>
      </p:sp>
      <p:sp>
        <p:nvSpPr>
          <p:cNvPr id="290" name="TextBox 289">
            <a:extLst>
              <a:ext uri="{FF2B5EF4-FFF2-40B4-BE49-F238E27FC236}">
                <a16:creationId xmlns:a16="http://schemas.microsoft.com/office/drawing/2014/main" id="{9562515D-9E8A-48A2-8F9B-26B311835A82}"/>
              </a:ext>
            </a:extLst>
          </p:cNvPr>
          <p:cNvSpPr txBox="1"/>
          <p:nvPr>
            <p:custDataLst>
              <p:tags r:id="rId5"/>
            </p:custDataLst>
          </p:nvPr>
        </p:nvSpPr>
        <p:spPr>
          <a:xfrm>
            <a:off x="120102" y="711223"/>
            <a:ext cx="5139069" cy="784830"/>
          </a:xfrm>
          <a:prstGeom prst="rect">
            <a:avLst/>
          </a:prstGeom>
          <a:solidFill>
            <a:schemeClr val="bg1"/>
          </a:solidFill>
          <a:ln w="3175">
            <a:solidFill>
              <a:schemeClr val="tx1"/>
            </a:solidFill>
            <a:prstDash val="dash"/>
          </a:ln>
        </p:spPr>
        <p:txBody>
          <a:bodyPr wrap="square">
            <a:spAutoFit/>
          </a:bodyPr>
          <a:lstStyle/>
          <a:p>
            <a:r>
              <a:rPr lang="fr-FR" sz="900" b="1" dirty="0">
                <a:ln w="0"/>
                <a:latin typeface="Arial" panose="020B0604020202020204" pitchFamily="34" charset="0"/>
                <a:cs typeface="Arial" panose="020B0604020202020204" pitchFamily="34" charset="0"/>
              </a:rPr>
              <a:t>Lors de l'élaboration de produits d'apprentissage, il est courant d'intégrer du contenu publié sur le Web (p. ex., des vidéos, des balados, des documents, des images avec du texte, etc.). Cet arbre de décision vous aidera à le faire tout en respectant ses obligations en matière de droits d'auteur et de langues officielles (LO).  Pour commencer, posez-vous les questions suivantes :</a:t>
            </a:r>
            <a:endParaRPr lang="en-US" sz="900" b="1" dirty="0">
              <a:ln w="0"/>
              <a:latin typeface="Arial" panose="020B0604020202020204" pitchFamily="34" charset="0"/>
              <a:cs typeface="Arial" panose="020B0604020202020204" pitchFamily="34" charset="0"/>
            </a:endParaRPr>
          </a:p>
        </p:txBody>
      </p:sp>
      <p:sp>
        <p:nvSpPr>
          <p:cNvPr id="5" name="Frame 4" descr="Le contenu est-il disponible dans les deux langues officielles (LO) ?">
            <a:extLst>
              <a:ext uri="{FF2B5EF4-FFF2-40B4-BE49-F238E27FC236}">
                <a16:creationId xmlns:a16="http://schemas.microsoft.com/office/drawing/2014/main" id="{6CD5EF0B-576E-4AA7-9283-24A215B5959F}"/>
              </a:ext>
            </a:extLst>
          </p:cNvPr>
          <p:cNvSpPr/>
          <p:nvPr>
            <p:custDataLst>
              <p:tags r:id="rId6"/>
            </p:custDataLst>
          </p:nvPr>
        </p:nvSpPr>
        <p:spPr>
          <a:xfrm>
            <a:off x="136387" y="1617895"/>
            <a:ext cx="1725928" cy="528547"/>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26" name="TextBox 25">
            <a:extLst>
              <a:ext uri="{FF2B5EF4-FFF2-40B4-BE49-F238E27FC236}">
                <a16:creationId xmlns:a16="http://schemas.microsoft.com/office/drawing/2014/main" id="{5F9902EF-6E81-4BEA-8D2D-4D56E0D6A56E}"/>
              </a:ext>
            </a:extLst>
          </p:cNvPr>
          <p:cNvSpPr txBox="1"/>
          <p:nvPr>
            <p:custDataLst>
              <p:tags r:id="rId7"/>
            </p:custDataLst>
          </p:nvPr>
        </p:nvSpPr>
        <p:spPr>
          <a:xfrm>
            <a:off x="1835347" y="1742082"/>
            <a:ext cx="339779" cy="184666"/>
          </a:xfrm>
          <a:prstGeom prst="rect">
            <a:avLst/>
          </a:prstGeom>
          <a:noFill/>
        </p:spPr>
        <p:txBody>
          <a:bodyPr wrap="square" rtlCol="0">
            <a:spAutoFit/>
          </a:bodyPr>
          <a:lstStyle/>
          <a:p>
            <a:r>
              <a:rPr lang="fr-CA" sz="600" cap="small" dirty="0"/>
              <a:t>OUI</a:t>
            </a:r>
            <a:endParaRPr lang="en-US" sz="600" cap="small" dirty="0"/>
          </a:p>
        </p:txBody>
      </p:sp>
      <p:cxnSp>
        <p:nvCxnSpPr>
          <p:cNvPr id="24" name="Straight Arrow Connector 23" descr="Flèche à gauche">
            <a:extLst>
              <a:ext uri="{FF2B5EF4-FFF2-40B4-BE49-F238E27FC236}">
                <a16:creationId xmlns:a16="http://schemas.microsoft.com/office/drawing/2014/main" id="{5DF1BA52-9EED-4B75-8828-5E3FE51DAF56}"/>
              </a:ext>
            </a:extLst>
          </p:cNvPr>
          <p:cNvCxnSpPr>
            <a:cxnSpLocks/>
          </p:cNvCxnSpPr>
          <p:nvPr>
            <p:custDataLst>
              <p:tags r:id="rId8"/>
            </p:custDataLst>
          </p:nvPr>
        </p:nvCxnSpPr>
        <p:spPr>
          <a:xfrm>
            <a:off x="1862315" y="1882169"/>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 name="Frame 5" descr="Le contenu peut être utilisé si :&#10;l'utilisation respecte les droits d'auteur; &#10;la qualité de la langue est adéquate dans les  deux LO">
            <a:extLst>
              <a:ext uri="{FF2B5EF4-FFF2-40B4-BE49-F238E27FC236}">
                <a16:creationId xmlns:a16="http://schemas.microsoft.com/office/drawing/2014/main" id="{03D2BFD2-5BEC-446A-92F5-E7FDDFA725F6}"/>
              </a:ext>
            </a:extLst>
          </p:cNvPr>
          <p:cNvSpPr/>
          <p:nvPr>
            <p:custDataLst>
              <p:tags r:id="rId9"/>
            </p:custDataLst>
          </p:nvPr>
        </p:nvSpPr>
        <p:spPr>
          <a:xfrm>
            <a:off x="2145591" y="1615098"/>
            <a:ext cx="1961738" cy="537714"/>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05" name="TextBox 304">
            <a:extLst>
              <a:ext uri="{FF2B5EF4-FFF2-40B4-BE49-F238E27FC236}">
                <a16:creationId xmlns:a16="http://schemas.microsoft.com/office/drawing/2014/main" id="{8D5A70C4-110C-4AF2-977A-57AFDEDA239C}"/>
              </a:ext>
            </a:extLst>
          </p:cNvPr>
          <p:cNvSpPr txBox="1"/>
          <p:nvPr>
            <p:custDataLst>
              <p:tags r:id="rId10"/>
            </p:custDataLst>
          </p:nvPr>
        </p:nvSpPr>
        <p:spPr>
          <a:xfrm>
            <a:off x="696741" y="2164005"/>
            <a:ext cx="338160" cy="184666"/>
          </a:xfrm>
          <a:prstGeom prst="rect">
            <a:avLst/>
          </a:prstGeom>
          <a:noFill/>
        </p:spPr>
        <p:txBody>
          <a:bodyPr wrap="square" rtlCol="0">
            <a:spAutoFit/>
          </a:bodyPr>
          <a:lstStyle/>
          <a:p>
            <a:r>
              <a:rPr lang="fr-CA" sz="600" cap="small" dirty="0"/>
              <a:t>NON</a:t>
            </a:r>
            <a:endParaRPr lang="en-US" sz="600" cap="small" dirty="0"/>
          </a:p>
        </p:txBody>
      </p:sp>
      <p:cxnSp>
        <p:nvCxnSpPr>
          <p:cNvPr id="304" name="Straight Arrow Connector 303" descr="Flèche en bas">
            <a:extLst>
              <a:ext uri="{FF2B5EF4-FFF2-40B4-BE49-F238E27FC236}">
                <a16:creationId xmlns:a16="http://schemas.microsoft.com/office/drawing/2014/main" id="{5874E40D-4079-47AC-B443-D6F1F43A9204}"/>
              </a:ext>
            </a:extLst>
          </p:cNvPr>
          <p:cNvCxnSpPr/>
          <p:nvPr>
            <p:custDataLst>
              <p:tags r:id="rId11"/>
            </p:custDataLst>
          </p:nvPr>
        </p:nvCxnSpPr>
        <p:spPr>
          <a:xfrm>
            <a:off x="987097" y="2152974"/>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01" name="Frame 300" descr="Est-il possible de traduire le contenu (p. ex., outils technologiques, format traduisible) ?">
            <a:extLst>
              <a:ext uri="{FF2B5EF4-FFF2-40B4-BE49-F238E27FC236}">
                <a16:creationId xmlns:a16="http://schemas.microsoft.com/office/drawing/2014/main" id="{AC313008-A029-4289-9862-46EE0F66DFF5}"/>
              </a:ext>
            </a:extLst>
          </p:cNvPr>
          <p:cNvSpPr/>
          <p:nvPr>
            <p:custDataLst>
              <p:tags r:id="rId12"/>
            </p:custDataLst>
          </p:nvPr>
        </p:nvSpPr>
        <p:spPr>
          <a:xfrm>
            <a:off x="154184" y="2320629"/>
            <a:ext cx="1716236" cy="453494"/>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21" name="TextBox 320">
            <a:extLst>
              <a:ext uri="{FF2B5EF4-FFF2-40B4-BE49-F238E27FC236}">
                <a16:creationId xmlns:a16="http://schemas.microsoft.com/office/drawing/2014/main" id="{6EEA94BD-2A77-47EF-9068-81DF8967BFF1}"/>
              </a:ext>
            </a:extLst>
          </p:cNvPr>
          <p:cNvSpPr txBox="1"/>
          <p:nvPr>
            <p:custDataLst>
              <p:tags r:id="rId13"/>
            </p:custDataLst>
          </p:nvPr>
        </p:nvSpPr>
        <p:spPr>
          <a:xfrm>
            <a:off x="4057377" y="2351559"/>
            <a:ext cx="352671" cy="184666"/>
          </a:xfrm>
          <a:prstGeom prst="rect">
            <a:avLst/>
          </a:prstGeom>
          <a:noFill/>
        </p:spPr>
        <p:txBody>
          <a:bodyPr wrap="square" rtlCol="0">
            <a:spAutoFit/>
          </a:bodyPr>
          <a:lstStyle/>
          <a:p>
            <a:r>
              <a:rPr lang="fr-CA" sz="600" cap="small" dirty="0"/>
              <a:t>OUI</a:t>
            </a:r>
            <a:endParaRPr lang="en-US" sz="600" cap="small" dirty="0"/>
          </a:p>
        </p:txBody>
      </p:sp>
      <p:sp>
        <p:nvSpPr>
          <p:cNvPr id="8" name="Frame 7" descr="Ai-je l'autorisation de traduire le contenu ?">
            <a:extLst>
              <a:ext uri="{FF2B5EF4-FFF2-40B4-BE49-F238E27FC236}">
                <a16:creationId xmlns:a16="http://schemas.microsoft.com/office/drawing/2014/main" id="{D0558E01-4C69-49FD-9490-0942220F0197}"/>
              </a:ext>
            </a:extLst>
          </p:cNvPr>
          <p:cNvSpPr/>
          <p:nvPr>
            <p:custDataLst>
              <p:tags r:id="rId14"/>
            </p:custDataLst>
          </p:nvPr>
        </p:nvSpPr>
        <p:spPr>
          <a:xfrm>
            <a:off x="2151328" y="2313122"/>
            <a:ext cx="1943896" cy="471343"/>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07" name="TextBox 306">
            <a:extLst>
              <a:ext uri="{FF2B5EF4-FFF2-40B4-BE49-F238E27FC236}">
                <a16:creationId xmlns:a16="http://schemas.microsoft.com/office/drawing/2014/main" id="{5281D404-D9DD-4E38-B14C-66298D6262DB}"/>
              </a:ext>
            </a:extLst>
          </p:cNvPr>
          <p:cNvSpPr txBox="1"/>
          <p:nvPr>
            <p:custDataLst>
              <p:tags r:id="rId15"/>
            </p:custDataLst>
          </p:nvPr>
        </p:nvSpPr>
        <p:spPr>
          <a:xfrm>
            <a:off x="1839020" y="2409298"/>
            <a:ext cx="315511" cy="184666"/>
          </a:xfrm>
          <a:prstGeom prst="rect">
            <a:avLst/>
          </a:prstGeom>
          <a:noFill/>
        </p:spPr>
        <p:txBody>
          <a:bodyPr wrap="square" rtlCol="0">
            <a:spAutoFit/>
          </a:bodyPr>
          <a:lstStyle/>
          <a:p>
            <a:r>
              <a:rPr lang="fr-CA" sz="600" cap="small" dirty="0"/>
              <a:t>OUI</a:t>
            </a:r>
            <a:endParaRPr lang="en-US" sz="600" cap="small" dirty="0"/>
          </a:p>
        </p:txBody>
      </p:sp>
      <p:sp>
        <p:nvSpPr>
          <p:cNvPr id="9" name="Frame 8" descr="Traduire selon Traduction d’un document – Outil d'aide à la décision et utiliser dans les limites des autorisations afférentes aux droits d'auteur">
            <a:extLst>
              <a:ext uri="{FF2B5EF4-FFF2-40B4-BE49-F238E27FC236}">
                <a16:creationId xmlns:a16="http://schemas.microsoft.com/office/drawing/2014/main" id="{3EAADBCC-90EF-4002-AB8C-D39D80D03FDB}"/>
              </a:ext>
            </a:extLst>
          </p:cNvPr>
          <p:cNvSpPr/>
          <p:nvPr>
            <p:custDataLst>
              <p:tags r:id="rId16"/>
            </p:custDataLst>
          </p:nvPr>
        </p:nvSpPr>
        <p:spPr>
          <a:xfrm>
            <a:off x="4528965" y="1615259"/>
            <a:ext cx="722034" cy="1917704"/>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788" dirty="0">
              <a:solidFill>
                <a:schemeClr val="tx1"/>
              </a:solidFill>
            </a:endParaRPr>
          </a:p>
        </p:txBody>
      </p:sp>
      <p:sp>
        <p:nvSpPr>
          <p:cNvPr id="302" name="TextBox 301">
            <a:extLst>
              <a:ext uri="{FF2B5EF4-FFF2-40B4-BE49-F238E27FC236}">
                <a16:creationId xmlns:a16="http://schemas.microsoft.com/office/drawing/2014/main" id="{00A1734A-3BFE-480D-8C9A-44B91421E822}"/>
              </a:ext>
            </a:extLst>
          </p:cNvPr>
          <p:cNvSpPr txBox="1"/>
          <p:nvPr>
            <p:custDataLst>
              <p:tags r:id="rId17"/>
            </p:custDataLst>
          </p:nvPr>
        </p:nvSpPr>
        <p:spPr>
          <a:xfrm>
            <a:off x="4043471" y="2593107"/>
            <a:ext cx="367663" cy="184666"/>
          </a:xfrm>
          <a:prstGeom prst="rect">
            <a:avLst/>
          </a:prstGeom>
          <a:noFill/>
        </p:spPr>
        <p:txBody>
          <a:bodyPr wrap="square" rtlCol="0">
            <a:spAutoFit/>
          </a:bodyPr>
          <a:lstStyle/>
          <a:p>
            <a:r>
              <a:rPr lang="fr-CA" sz="600" cap="small" dirty="0"/>
              <a:t>NON</a:t>
            </a:r>
            <a:endParaRPr lang="en-US" sz="600" cap="small" dirty="0"/>
          </a:p>
        </p:txBody>
      </p:sp>
      <p:cxnSp>
        <p:nvCxnSpPr>
          <p:cNvPr id="99" name="Connector: Elbow 98" descr="Flèche en bas">
            <a:extLst>
              <a:ext uri="{FF2B5EF4-FFF2-40B4-BE49-F238E27FC236}">
                <a16:creationId xmlns:a16="http://schemas.microsoft.com/office/drawing/2014/main" id="{FDB6EE00-C8D3-4D5D-9174-2C8FD9922B1E}"/>
              </a:ext>
            </a:extLst>
          </p:cNvPr>
          <p:cNvCxnSpPr>
            <a:cxnSpLocks/>
          </p:cNvCxnSpPr>
          <p:nvPr>
            <p:custDataLst>
              <p:tags r:id="rId18"/>
            </p:custDataLst>
          </p:nvPr>
        </p:nvCxnSpPr>
        <p:spPr>
          <a:xfrm rot="16200000" flipH="1">
            <a:off x="3731810" y="3081643"/>
            <a:ext cx="933731" cy="200980"/>
          </a:xfrm>
          <a:prstGeom prst="bentConnector3">
            <a:avLst>
              <a:gd name="adj1" fmla="val 4440"/>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2" name="Frame 11" descr="Le contenu ne peut pas être intégré au produit d'apprentissage, mais il peut être proposé comme matériel  Note : Cet outil vise à respecter l'esprit de la Loi sur les LO. Ainsi, le matériel facultatif via des hyperliens doit être offert de façon stratégique et avec parcimonie, et des efforts devraient être faits pour respecter la parité des deux LO.&#10;facultatif pourvu que :  Il soit partagé par un lien internet ; &#10;Il soit clairement identifié comme étant facultatif ;&#10;sa langue soit indiquée après le lien (p. ex., français/anglais seulement), comme le recommande le Guide de rédaction du contenu du site Canada.ca; et&#10;il soit accompagné de l'avertissement suivant : Le contenu Web fourni par des organisations tierces au GC n'est pas soumis aux exigences officielles en matière de langue, de confidentialité et d'accessibilité. Pour plus de détails, veuillez consulter l'Avis concernant l'établissement d'hyperliens.">
            <a:extLst>
              <a:ext uri="{FF2B5EF4-FFF2-40B4-BE49-F238E27FC236}">
                <a16:creationId xmlns:a16="http://schemas.microsoft.com/office/drawing/2014/main" id="{4B5B3128-F875-4933-9095-BD181A3FC835}"/>
              </a:ext>
              <a:ext uri="{C183D7F6-B498-43B3-948B-1728B52AA6E4}">
                <adec:decorative xmlns:adec="http://schemas.microsoft.com/office/drawing/2017/decorative" val="0"/>
              </a:ext>
            </a:extLst>
          </p:cNvPr>
          <p:cNvSpPr/>
          <p:nvPr>
            <p:custDataLst>
              <p:tags r:id="rId19"/>
            </p:custDataLst>
          </p:nvPr>
        </p:nvSpPr>
        <p:spPr>
          <a:xfrm>
            <a:off x="84707" y="3694006"/>
            <a:ext cx="5169757" cy="2667227"/>
          </a:xfrm>
          <a:prstGeom prst="frame">
            <a:avLst>
              <a:gd name="adj1" fmla="val 2976"/>
            </a:avLst>
          </a:prstGeom>
          <a:solidFill>
            <a:srgbClr val="C27BA0"/>
          </a:solidFill>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cxnSp>
        <p:nvCxnSpPr>
          <p:cNvPr id="312" name="Straight Arrow Connector 311" descr="Flèche à gauche">
            <a:extLst>
              <a:ext uri="{FF2B5EF4-FFF2-40B4-BE49-F238E27FC236}">
                <a16:creationId xmlns:a16="http://schemas.microsoft.com/office/drawing/2014/main" id="{74758917-A4A9-4ED7-8295-67F1B697187A}"/>
              </a:ext>
              <a:ext uri="{C183D7F6-B498-43B3-948B-1728B52AA6E4}">
                <adec:decorative xmlns:adec="http://schemas.microsoft.com/office/drawing/2017/decorative" val="0"/>
              </a:ext>
            </a:extLst>
          </p:cNvPr>
          <p:cNvCxnSpPr>
            <a:cxnSpLocks/>
          </p:cNvCxnSpPr>
          <p:nvPr>
            <p:custDataLst>
              <p:tags r:id="rId20"/>
            </p:custDataLst>
          </p:nvPr>
        </p:nvCxnSpPr>
        <p:spPr>
          <a:xfrm>
            <a:off x="1863241" y="3203136"/>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 name="Frame 9" descr="Existe-t-il un contenu équivalent disponible dans l'autre LO ?">
            <a:extLst>
              <a:ext uri="{FF2B5EF4-FFF2-40B4-BE49-F238E27FC236}">
                <a16:creationId xmlns:a16="http://schemas.microsoft.com/office/drawing/2014/main" id="{12BE2D8A-5704-411B-BE13-2BD46B0A2CBB}"/>
              </a:ext>
            </a:extLst>
          </p:cNvPr>
          <p:cNvSpPr/>
          <p:nvPr>
            <p:custDataLst>
              <p:tags r:id="rId21"/>
            </p:custDataLst>
          </p:nvPr>
        </p:nvSpPr>
        <p:spPr>
          <a:xfrm>
            <a:off x="136387" y="2938785"/>
            <a:ext cx="1725928" cy="536348"/>
          </a:xfrm>
          <a:prstGeom prst="frame">
            <a:avLst>
              <a:gd name="adj1" fmla="val 2976"/>
            </a:avLst>
          </a:prstGeom>
          <a:solidFill>
            <a:schemeClr val="tx2"/>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13" name="TextBox 312">
            <a:extLst>
              <a:ext uri="{FF2B5EF4-FFF2-40B4-BE49-F238E27FC236}">
                <a16:creationId xmlns:a16="http://schemas.microsoft.com/office/drawing/2014/main" id="{6D400B15-7425-4FF5-8447-6839974D1BCE}"/>
              </a:ext>
            </a:extLst>
          </p:cNvPr>
          <p:cNvSpPr txBox="1"/>
          <p:nvPr>
            <p:custDataLst>
              <p:tags r:id="rId22"/>
            </p:custDataLst>
          </p:nvPr>
        </p:nvSpPr>
        <p:spPr>
          <a:xfrm>
            <a:off x="1842948" y="3061235"/>
            <a:ext cx="326205" cy="184666"/>
          </a:xfrm>
          <a:prstGeom prst="rect">
            <a:avLst/>
          </a:prstGeom>
          <a:noFill/>
        </p:spPr>
        <p:txBody>
          <a:bodyPr wrap="square" rtlCol="0">
            <a:spAutoFit/>
          </a:bodyPr>
          <a:lstStyle/>
          <a:p>
            <a:r>
              <a:rPr lang="fr-CA" sz="600" cap="small" dirty="0"/>
              <a:t>OUI</a:t>
            </a:r>
            <a:endParaRPr lang="en-US" sz="600" cap="small" dirty="0"/>
          </a:p>
        </p:txBody>
      </p:sp>
      <p:sp>
        <p:nvSpPr>
          <p:cNvPr id="11" name="Frame 10" descr="Le contenu peut être utilisé si :&#10;l'utilisation respecte les droits d'auteur; &#10;la qualité de la langue est adéquate dans les deux LO">
            <a:extLst>
              <a:ext uri="{FF2B5EF4-FFF2-40B4-BE49-F238E27FC236}">
                <a16:creationId xmlns:a16="http://schemas.microsoft.com/office/drawing/2014/main" id="{2442724D-0441-4FC1-B6D2-7C93F156C3C5}"/>
              </a:ext>
            </a:extLst>
          </p:cNvPr>
          <p:cNvSpPr/>
          <p:nvPr>
            <p:custDataLst>
              <p:tags r:id="rId23"/>
            </p:custDataLst>
          </p:nvPr>
        </p:nvSpPr>
        <p:spPr>
          <a:xfrm>
            <a:off x="2145270" y="2933680"/>
            <a:ext cx="1943896" cy="546382"/>
          </a:xfrm>
          <a:prstGeom prst="frame">
            <a:avLst>
              <a:gd name="adj1" fmla="val 2976"/>
            </a:avLst>
          </a:prstGeom>
          <a:solidFill>
            <a:schemeClr val="tx2"/>
          </a:solidFill>
          <a:ln>
            <a:solidFill>
              <a:schemeClr val="tx2"/>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sp>
        <p:nvSpPr>
          <p:cNvPr id="316" name="TextBox 315">
            <a:extLst>
              <a:ext uri="{FF2B5EF4-FFF2-40B4-BE49-F238E27FC236}">
                <a16:creationId xmlns:a16="http://schemas.microsoft.com/office/drawing/2014/main" id="{D0151985-4F4E-470E-B60D-FC92DC3F4A7F}"/>
              </a:ext>
            </a:extLst>
          </p:cNvPr>
          <p:cNvSpPr txBox="1"/>
          <p:nvPr>
            <p:custDataLst>
              <p:tags r:id="rId24"/>
            </p:custDataLst>
          </p:nvPr>
        </p:nvSpPr>
        <p:spPr>
          <a:xfrm>
            <a:off x="696741" y="3468994"/>
            <a:ext cx="349206" cy="184666"/>
          </a:xfrm>
          <a:prstGeom prst="rect">
            <a:avLst/>
          </a:prstGeom>
          <a:noFill/>
        </p:spPr>
        <p:txBody>
          <a:bodyPr wrap="square" rtlCol="0">
            <a:spAutoFit/>
          </a:bodyPr>
          <a:lstStyle/>
          <a:p>
            <a:r>
              <a:rPr lang="fr-CA" sz="600" cap="small" dirty="0"/>
              <a:t>NON</a:t>
            </a:r>
            <a:endParaRPr lang="en-US" sz="600" cap="small" dirty="0"/>
          </a:p>
        </p:txBody>
      </p:sp>
      <p:cxnSp>
        <p:nvCxnSpPr>
          <p:cNvPr id="315" name="Straight Arrow Connector 314" descr="Flèche en bas">
            <a:extLst>
              <a:ext uri="{FF2B5EF4-FFF2-40B4-BE49-F238E27FC236}">
                <a16:creationId xmlns:a16="http://schemas.microsoft.com/office/drawing/2014/main" id="{AAFF45DA-0D44-45B2-95E1-ABBC29735351}"/>
              </a:ext>
            </a:extLst>
          </p:cNvPr>
          <p:cNvCxnSpPr/>
          <p:nvPr>
            <p:custDataLst>
              <p:tags r:id="rId25"/>
            </p:custDataLst>
          </p:nvPr>
        </p:nvCxnSpPr>
        <p:spPr>
          <a:xfrm>
            <a:off x="995110" y="3464896"/>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3" name="Frame 102" descr="Définitions    Contenu Web externe au GC :  Contenu développé par une tierce partie qui n'est pas une entité du GC et qui est disponible publiquement sur le Web     Équivalent : L'expérience d'apprentissage est de qualité similaire mais pas nécessairement identique dans les deux langues officielles.   Matériel facultatif : Matériel qui n'est pas nécessaire pour atteindre les objectifs d'apprentissage, mais qui peut être consulté pour plus d'informations.">
            <a:extLst>
              <a:ext uri="{FF2B5EF4-FFF2-40B4-BE49-F238E27FC236}">
                <a16:creationId xmlns:a16="http://schemas.microsoft.com/office/drawing/2014/main" id="{1525F9EC-DEF6-4F6D-A593-E3AB6FFC8986}"/>
              </a:ext>
            </a:extLst>
          </p:cNvPr>
          <p:cNvSpPr/>
          <p:nvPr>
            <p:custDataLst>
              <p:tags r:id="rId26"/>
            </p:custDataLst>
          </p:nvPr>
        </p:nvSpPr>
        <p:spPr>
          <a:xfrm>
            <a:off x="5503438" y="4187936"/>
            <a:ext cx="3529529" cy="2173298"/>
          </a:xfrm>
          <a:prstGeom prst="frame">
            <a:avLst>
              <a:gd name="adj1" fmla="val 0"/>
            </a:avLst>
          </a:prstGeom>
          <a:solidFill>
            <a:schemeClr val="tx2"/>
          </a:solidFill>
          <a:ln>
            <a:solidFill>
              <a:schemeClr val="tx2"/>
            </a:solidFill>
            <a:prstDash val="sysDot"/>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050">
              <a:solidFill>
                <a:schemeClr val="tx1"/>
              </a:solidFill>
            </a:endParaRPr>
          </a:p>
        </p:txBody>
      </p:sp>
      <p:pic>
        <p:nvPicPr>
          <p:cNvPr id="1030" name="Picture 6">
            <a:extLst>
              <a:ext uri="{FF2B5EF4-FFF2-40B4-BE49-F238E27FC236}">
                <a16:creationId xmlns:a16="http://schemas.microsoft.com/office/drawing/2014/main" id="{2C4A4A2B-B6AC-48AB-ADDB-09AAE8E3A948}"/>
              </a:ext>
              <a:ext uri="{C183D7F6-B498-43B3-948B-1728B52AA6E4}">
                <adec:decorative xmlns:adec="http://schemas.microsoft.com/office/drawing/2017/decorative" val="1"/>
              </a:ext>
            </a:extLst>
          </p:cNvPr>
          <p:cNvPicPr>
            <a:picLocks noChangeAspect="1" noChangeArrowheads="1"/>
          </p:cNvPicPr>
          <p:nvPr>
            <p:custDataLst>
              <p:tags r:id="rId27"/>
            </p:custDataLst>
          </p:nvPr>
        </p:nvPicPr>
        <p:blipFill>
          <a:blip r:embed="rId47">
            <a:extLst>
              <a:ext uri="{28A0092B-C50C-407E-A947-70E740481C1C}">
                <a14:useLocalDpi xmlns:a14="http://schemas.microsoft.com/office/drawing/2010/main" val="0"/>
              </a:ext>
            </a:extLst>
          </a:blip>
          <a:srcRect/>
          <a:stretch>
            <a:fillRect/>
          </a:stretch>
        </p:blipFill>
        <p:spPr bwMode="auto">
          <a:xfrm>
            <a:off x="8328019" y="5663194"/>
            <a:ext cx="572789" cy="300765"/>
          </a:xfrm>
          <a:prstGeom prst="rect">
            <a:avLst/>
          </a:prstGeom>
          <a:noFill/>
          <a:extLst>
            <a:ext uri="{909E8E84-426E-40DD-AFC4-6F175D3DCCD1}">
              <a14:hiddenFill xmlns:a14="http://schemas.microsoft.com/office/drawing/2010/main">
                <a:solidFill>
                  <a:srgbClr val="FFFFFF"/>
                </a:solidFill>
              </a14:hiddenFill>
            </a:ext>
          </a:extLst>
        </p:spPr>
      </p:pic>
      <p:sp>
        <p:nvSpPr>
          <p:cNvPr id="292" name="TextBox 291">
            <a:extLst>
              <a:ext uri="{FF2B5EF4-FFF2-40B4-BE49-F238E27FC236}">
                <a16:creationId xmlns:a16="http://schemas.microsoft.com/office/drawing/2014/main" id="{99D33B10-D40F-43C6-A13E-C940078608D1}"/>
              </a:ext>
              <a:ext uri="{C183D7F6-B498-43B3-948B-1728B52AA6E4}">
                <adec:decorative xmlns:adec="http://schemas.microsoft.com/office/drawing/2017/decorative" val="1"/>
              </a:ext>
            </a:extLst>
          </p:cNvPr>
          <p:cNvSpPr txBox="1"/>
          <p:nvPr>
            <p:custDataLst>
              <p:tags r:id="rId28"/>
            </p:custDataLst>
          </p:nvPr>
        </p:nvSpPr>
        <p:spPr>
          <a:xfrm>
            <a:off x="2169153" y="1655681"/>
            <a:ext cx="1985894" cy="507831"/>
          </a:xfrm>
          <a:prstGeom prst="rect">
            <a:avLst/>
          </a:prstGeom>
          <a:noFill/>
          <a:ln>
            <a:noFill/>
          </a:ln>
        </p:spPr>
        <p:txBody>
          <a:bodyPr wrap="square">
            <a:spAutoFit/>
          </a:bodyPr>
          <a:lstStyle/>
          <a:p>
            <a:r>
              <a:rPr lang="fr-FR" sz="675" dirty="0">
                <a:latin typeface="Arial" panose="020B0604020202020204" pitchFamily="34" charset="0"/>
                <a:cs typeface="Arial" panose="020B0604020202020204" pitchFamily="34" charset="0"/>
              </a:rPr>
              <a:t>Le contenu peut être utilisé si :</a:t>
            </a:r>
          </a:p>
          <a:p>
            <a:pPr marL="128588" indent="-128588">
              <a:buFont typeface="Arial" panose="020B0604020202020204" pitchFamily="34" charset="0"/>
              <a:buChar char="•"/>
            </a:pPr>
            <a:r>
              <a:rPr lang="fr-FR" sz="675" dirty="0">
                <a:latin typeface="Arial" panose="020B0604020202020204" pitchFamily="34" charset="0"/>
                <a:cs typeface="Arial" panose="020B0604020202020204" pitchFamily="34" charset="0"/>
              </a:rPr>
              <a:t>l'utilisation respecte les </a:t>
            </a:r>
            <a:r>
              <a:rPr lang="fr-FR" sz="675" dirty="0">
                <a:latin typeface="Arial" panose="020B0604020202020204" pitchFamily="34" charset="0"/>
                <a:cs typeface="Arial" panose="020B0604020202020204" pitchFamily="34" charset="0"/>
                <a:hlinkClick r:id="rId48">
                  <a:extLst>
                    <a:ext uri="{A12FA001-AC4F-418D-AE19-62706E023703}">
                      <ahyp:hlinkClr xmlns:ahyp="http://schemas.microsoft.com/office/drawing/2018/hyperlinkcolor" val="tx"/>
                    </a:ext>
                  </a:extLst>
                </a:hlinkClick>
              </a:rPr>
              <a:t>droits d’auteur</a:t>
            </a:r>
            <a:r>
              <a:rPr lang="fr-FR" sz="675" dirty="0">
                <a:latin typeface="Arial" panose="020B0604020202020204" pitchFamily="34" charset="0"/>
                <a:cs typeface="Arial" panose="020B0604020202020204" pitchFamily="34" charset="0"/>
              </a:rPr>
              <a:t> ; </a:t>
            </a:r>
          </a:p>
          <a:p>
            <a:pPr marL="128588" indent="-128588">
              <a:buFont typeface="Arial" panose="020B0604020202020204" pitchFamily="34" charset="0"/>
              <a:buChar char="•"/>
            </a:pPr>
            <a:r>
              <a:rPr lang="fr-FR" sz="675" dirty="0">
                <a:latin typeface="Arial" panose="020B0604020202020204" pitchFamily="34" charset="0"/>
                <a:cs typeface="Arial" panose="020B0604020202020204" pitchFamily="34" charset="0"/>
              </a:rPr>
              <a:t>la qualité de la langue est adéquate dans les  deux LO</a:t>
            </a:r>
            <a:endParaRPr lang="en-US" sz="675" dirty="0">
              <a:latin typeface="Arial" panose="020B0604020202020204" pitchFamily="34" charset="0"/>
              <a:cs typeface="Arial" panose="020B0604020202020204" pitchFamily="34" charset="0"/>
            </a:endParaRPr>
          </a:p>
        </p:txBody>
      </p:sp>
      <p:sp>
        <p:nvSpPr>
          <p:cNvPr id="293" name="TextBox 292">
            <a:extLst>
              <a:ext uri="{FF2B5EF4-FFF2-40B4-BE49-F238E27FC236}">
                <a16:creationId xmlns:a16="http://schemas.microsoft.com/office/drawing/2014/main" id="{F15670E4-F3A1-4EB2-AC09-F37CAAB11C07}"/>
              </a:ext>
              <a:ext uri="{C183D7F6-B498-43B3-948B-1728B52AA6E4}">
                <adec:decorative xmlns:adec="http://schemas.microsoft.com/office/drawing/2017/decorative" val="1"/>
              </a:ext>
            </a:extLst>
          </p:cNvPr>
          <p:cNvSpPr txBox="1"/>
          <p:nvPr>
            <p:custDataLst>
              <p:tags r:id="rId29"/>
            </p:custDataLst>
          </p:nvPr>
        </p:nvSpPr>
        <p:spPr>
          <a:xfrm>
            <a:off x="202438" y="2379272"/>
            <a:ext cx="1629827" cy="403957"/>
          </a:xfrm>
          <a:prstGeom prst="rect">
            <a:avLst/>
          </a:prstGeom>
          <a:noFill/>
        </p:spPr>
        <p:txBody>
          <a:bodyPr wrap="square">
            <a:spAutoFit/>
          </a:bodyPr>
          <a:lstStyle/>
          <a:p>
            <a:pPr algn="ctr"/>
            <a:r>
              <a:rPr lang="fr-FR" sz="675" dirty="0">
                <a:latin typeface="Arial" panose="020B0604020202020204" pitchFamily="34" charset="0"/>
                <a:cs typeface="Arial" panose="020B0604020202020204" pitchFamily="34" charset="0"/>
              </a:rPr>
              <a:t>Est-il possible de traduire le contenu (p. ex., outils technologiques, format traduisible) ? </a:t>
            </a:r>
            <a:endParaRPr lang="en-US" sz="675" dirty="0">
              <a:latin typeface="Arial" panose="020B0604020202020204" pitchFamily="34" charset="0"/>
              <a:cs typeface="Arial" panose="020B0604020202020204" pitchFamily="34" charset="0"/>
            </a:endParaRPr>
          </a:p>
        </p:txBody>
      </p:sp>
      <p:sp>
        <p:nvSpPr>
          <p:cNvPr id="294" name="TextBox 293">
            <a:extLst>
              <a:ext uri="{FF2B5EF4-FFF2-40B4-BE49-F238E27FC236}">
                <a16:creationId xmlns:a16="http://schemas.microsoft.com/office/drawing/2014/main" id="{F8E22777-5A9B-426C-B330-143BE9CBFE36}"/>
              </a:ext>
              <a:ext uri="{C183D7F6-B498-43B3-948B-1728B52AA6E4}">
                <adec:decorative xmlns:adec="http://schemas.microsoft.com/office/drawing/2017/decorative" val="1"/>
              </a:ext>
            </a:extLst>
          </p:cNvPr>
          <p:cNvSpPr txBox="1"/>
          <p:nvPr>
            <p:custDataLst>
              <p:tags r:id="rId30"/>
            </p:custDataLst>
          </p:nvPr>
        </p:nvSpPr>
        <p:spPr>
          <a:xfrm>
            <a:off x="2237076" y="2454711"/>
            <a:ext cx="1806395" cy="196208"/>
          </a:xfrm>
          <a:prstGeom prst="rect">
            <a:avLst/>
          </a:prstGeom>
          <a:noFill/>
        </p:spPr>
        <p:txBody>
          <a:bodyPr wrap="square">
            <a:spAutoFit/>
          </a:bodyPr>
          <a:lstStyle/>
          <a:p>
            <a:pPr algn="ctr"/>
            <a:r>
              <a:rPr lang="fr-FR" sz="675" dirty="0">
                <a:latin typeface="Arial" panose="020B0604020202020204" pitchFamily="34" charset="0"/>
                <a:cs typeface="Arial" panose="020B0604020202020204" pitchFamily="34" charset="0"/>
              </a:rPr>
              <a:t>Ai-je l'autorisation de traduire le contenu ?</a:t>
            </a:r>
            <a:endParaRPr lang="en-US" sz="675" dirty="0">
              <a:latin typeface="Arial" panose="020B0604020202020204" pitchFamily="34" charset="0"/>
              <a:cs typeface="Arial" panose="020B0604020202020204" pitchFamily="34" charset="0"/>
            </a:endParaRPr>
          </a:p>
        </p:txBody>
      </p:sp>
      <p:sp>
        <p:nvSpPr>
          <p:cNvPr id="295" name="TextBox 294">
            <a:extLst>
              <a:ext uri="{FF2B5EF4-FFF2-40B4-BE49-F238E27FC236}">
                <a16:creationId xmlns:a16="http://schemas.microsoft.com/office/drawing/2014/main" id="{40C085DF-D397-4BDC-96AF-934D9F63C86E}"/>
              </a:ext>
              <a:ext uri="{C183D7F6-B498-43B3-948B-1728B52AA6E4}">
                <adec:decorative xmlns:adec="http://schemas.microsoft.com/office/drawing/2017/decorative" val="1"/>
              </a:ext>
            </a:extLst>
          </p:cNvPr>
          <p:cNvSpPr txBox="1"/>
          <p:nvPr>
            <p:custDataLst>
              <p:tags r:id="rId31"/>
            </p:custDataLst>
          </p:nvPr>
        </p:nvSpPr>
        <p:spPr>
          <a:xfrm>
            <a:off x="4511786" y="1604072"/>
            <a:ext cx="769004" cy="1546577"/>
          </a:xfrm>
          <a:prstGeom prst="rect">
            <a:avLst/>
          </a:prstGeom>
          <a:noFill/>
        </p:spPr>
        <p:txBody>
          <a:bodyPr wrap="square">
            <a:spAutoFit/>
          </a:bodyPr>
          <a:lstStyle/>
          <a:p>
            <a:pPr algn="ctr"/>
            <a:endParaRPr lang="fr-FR" sz="675" dirty="0">
              <a:latin typeface="Arial" panose="020B0604020202020204" pitchFamily="34" charset="0"/>
              <a:cs typeface="Arial" panose="020B0604020202020204" pitchFamily="34" charset="0"/>
            </a:endParaRPr>
          </a:p>
          <a:p>
            <a:pPr algn="ctr"/>
            <a:endParaRPr lang="fr-FR" sz="675" dirty="0">
              <a:latin typeface="Arial" panose="020B0604020202020204" pitchFamily="34" charset="0"/>
              <a:cs typeface="Arial" panose="020B0604020202020204" pitchFamily="34" charset="0"/>
            </a:endParaRPr>
          </a:p>
          <a:p>
            <a:pPr algn="ctr"/>
            <a:endParaRPr lang="fr-FR" sz="675" dirty="0">
              <a:latin typeface="Arial" panose="020B0604020202020204" pitchFamily="34" charset="0"/>
              <a:cs typeface="Arial" panose="020B0604020202020204" pitchFamily="34" charset="0"/>
            </a:endParaRPr>
          </a:p>
          <a:p>
            <a:pPr algn="ctr"/>
            <a:endParaRPr lang="fr-FR" sz="675" dirty="0">
              <a:latin typeface="Arial" panose="020B0604020202020204" pitchFamily="34" charset="0"/>
              <a:cs typeface="Arial" panose="020B0604020202020204" pitchFamily="34" charset="0"/>
            </a:endParaRPr>
          </a:p>
          <a:p>
            <a:pPr algn="ctr"/>
            <a:r>
              <a:rPr lang="fr-FR" sz="675" dirty="0">
                <a:latin typeface="Arial" panose="020B0604020202020204" pitchFamily="34" charset="0"/>
                <a:cs typeface="Arial" panose="020B0604020202020204" pitchFamily="34" charset="0"/>
              </a:rPr>
              <a:t>Traduire selon </a:t>
            </a:r>
            <a:r>
              <a:rPr lang="fr-FR" sz="675" dirty="0">
                <a:latin typeface="Arial" panose="020B0604020202020204" pitchFamily="34" charset="0"/>
                <a:cs typeface="Arial" panose="020B0604020202020204" pitchFamily="34" charset="0"/>
                <a:hlinkClick r:id="rId49"/>
              </a:rPr>
              <a:t>Traduction d’un document – Outil d'aide à la décision</a:t>
            </a:r>
            <a:r>
              <a:rPr lang="fr-FR" sz="675" dirty="0">
                <a:latin typeface="Arial" panose="020B0604020202020204" pitchFamily="34" charset="0"/>
                <a:cs typeface="Arial" panose="020B0604020202020204" pitchFamily="34" charset="0"/>
              </a:rPr>
              <a:t> et utiliser dans les limites des autorisations afférentes aux </a:t>
            </a:r>
            <a:r>
              <a:rPr lang="fr-FR" sz="675" dirty="0">
                <a:latin typeface="Arial" panose="020B0604020202020204" pitchFamily="34" charset="0"/>
                <a:cs typeface="Arial" panose="020B0604020202020204" pitchFamily="34" charset="0"/>
                <a:hlinkClick r:id="rId48"/>
              </a:rPr>
              <a:t>droits d'auteur</a:t>
            </a:r>
            <a:endParaRPr lang="en-US" sz="675" dirty="0">
              <a:latin typeface="Arial" panose="020B0604020202020204" pitchFamily="34" charset="0"/>
              <a:cs typeface="Arial" panose="020B0604020202020204" pitchFamily="34" charset="0"/>
            </a:endParaRPr>
          </a:p>
        </p:txBody>
      </p:sp>
      <p:sp>
        <p:nvSpPr>
          <p:cNvPr id="296" name="TextBox 295">
            <a:extLst>
              <a:ext uri="{FF2B5EF4-FFF2-40B4-BE49-F238E27FC236}">
                <a16:creationId xmlns:a16="http://schemas.microsoft.com/office/drawing/2014/main" id="{4EEF80F8-7977-456D-8D6E-08686044E198}"/>
              </a:ext>
              <a:ext uri="{C183D7F6-B498-43B3-948B-1728B52AA6E4}">
                <adec:decorative xmlns:adec="http://schemas.microsoft.com/office/drawing/2017/decorative" val="1"/>
              </a:ext>
            </a:extLst>
          </p:cNvPr>
          <p:cNvSpPr txBox="1"/>
          <p:nvPr>
            <p:custDataLst>
              <p:tags r:id="rId32"/>
            </p:custDataLst>
          </p:nvPr>
        </p:nvSpPr>
        <p:spPr>
          <a:xfrm>
            <a:off x="213616" y="3040805"/>
            <a:ext cx="1679435" cy="300082"/>
          </a:xfrm>
          <a:prstGeom prst="rect">
            <a:avLst/>
          </a:prstGeom>
          <a:noFill/>
        </p:spPr>
        <p:txBody>
          <a:bodyPr wrap="square">
            <a:spAutoFit/>
          </a:bodyPr>
          <a:lstStyle/>
          <a:p>
            <a:pPr algn="ctr"/>
            <a:r>
              <a:rPr lang="fr-FR" sz="675" dirty="0">
                <a:latin typeface="Arial" panose="020B0604020202020204" pitchFamily="34" charset="0"/>
                <a:cs typeface="Arial" panose="020B0604020202020204" pitchFamily="34" charset="0"/>
              </a:rPr>
              <a:t>Existe-t-il un contenu équivalent disponible dans l'autre LO ?</a:t>
            </a:r>
            <a:endParaRPr lang="en-US" sz="675" dirty="0">
              <a:latin typeface="Arial" panose="020B0604020202020204" pitchFamily="34" charset="0"/>
              <a:cs typeface="Arial" panose="020B0604020202020204" pitchFamily="34" charset="0"/>
            </a:endParaRPr>
          </a:p>
        </p:txBody>
      </p:sp>
      <p:sp>
        <p:nvSpPr>
          <p:cNvPr id="298" name="TextBox 297">
            <a:extLst>
              <a:ext uri="{FF2B5EF4-FFF2-40B4-BE49-F238E27FC236}">
                <a16:creationId xmlns:a16="http://schemas.microsoft.com/office/drawing/2014/main" id="{AD48B9C6-7B5A-4677-BF2B-B02E5220FD72}"/>
              </a:ext>
              <a:ext uri="{C183D7F6-B498-43B3-948B-1728B52AA6E4}">
                <adec:decorative xmlns:adec="http://schemas.microsoft.com/office/drawing/2017/decorative" val="1"/>
              </a:ext>
            </a:extLst>
          </p:cNvPr>
          <p:cNvSpPr txBox="1"/>
          <p:nvPr>
            <p:custDataLst>
              <p:tags r:id="rId33"/>
            </p:custDataLst>
          </p:nvPr>
        </p:nvSpPr>
        <p:spPr>
          <a:xfrm>
            <a:off x="155879" y="3769831"/>
            <a:ext cx="5067514" cy="338554"/>
          </a:xfrm>
          <a:prstGeom prst="rect">
            <a:avLst/>
          </a:prstGeom>
          <a:noFill/>
        </p:spPr>
        <p:txBody>
          <a:bodyPr wrap="square">
            <a:spAutoFit/>
          </a:bodyPr>
          <a:lstStyle/>
          <a:p>
            <a:r>
              <a:rPr lang="fr-FR" sz="800" dirty="0">
                <a:latin typeface="Arial" panose="020B0604020202020204" pitchFamily="34" charset="0"/>
                <a:cs typeface="Arial" panose="020B0604020202020204" pitchFamily="34" charset="0"/>
              </a:rPr>
              <a:t>Le contenu </a:t>
            </a:r>
            <a:r>
              <a:rPr lang="fr-FR" sz="800" b="1" u="sng" dirty="0">
                <a:latin typeface="Arial" panose="020B0604020202020204" pitchFamily="34" charset="0"/>
                <a:cs typeface="Arial" panose="020B0604020202020204" pitchFamily="34" charset="0"/>
              </a:rPr>
              <a:t>ne peut pas être intégré </a:t>
            </a:r>
            <a:r>
              <a:rPr lang="fr-FR" sz="800" dirty="0">
                <a:latin typeface="Arial" panose="020B0604020202020204" pitchFamily="34" charset="0"/>
                <a:cs typeface="Arial" panose="020B0604020202020204" pitchFamily="34" charset="0"/>
              </a:rPr>
              <a:t>au produit d'apprentissage, mais il peut être proposé comme ressource additionnelle offerte par commodité pour les apprenants pourvu que :</a:t>
            </a:r>
            <a:endParaRPr lang="en-US" sz="800" dirty="0">
              <a:latin typeface="Arial" panose="020B0604020202020204" pitchFamily="34" charset="0"/>
              <a:cs typeface="Arial" panose="020B0604020202020204" pitchFamily="34" charset="0"/>
            </a:endParaRPr>
          </a:p>
        </p:txBody>
      </p:sp>
      <p:sp>
        <p:nvSpPr>
          <p:cNvPr id="299" name="TextBox 298">
            <a:extLst>
              <a:ext uri="{FF2B5EF4-FFF2-40B4-BE49-F238E27FC236}">
                <a16:creationId xmlns:a16="http://schemas.microsoft.com/office/drawing/2014/main" id="{7CAC8736-261D-4708-B537-519BA20DAC6C}"/>
              </a:ext>
              <a:ext uri="{C183D7F6-B498-43B3-948B-1728B52AA6E4}">
                <adec:decorative xmlns:adec="http://schemas.microsoft.com/office/drawing/2017/decorative" val="1"/>
              </a:ext>
            </a:extLst>
          </p:cNvPr>
          <p:cNvSpPr txBox="1"/>
          <p:nvPr>
            <p:custDataLst>
              <p:tags r:id="rId34"/>
            </p:custDataLst>
          </p:nvPr>
        </p:nvSpPr>
        <p:spPr>
          <a:xfrm>
            <a:off x="5552554" y="4488738"/>
            <a:ext cx="3485455" cy="461665"/>
          </a:xfrm>
          <a:prstGeom prst="rect">
            <a:avLst/>
          </a:prstGeom>
          <a:noFill/>
        </p:spPr>
        <p:txBody>
          <a:bodyPr wrap="square">
            <a:spAutoFit/>
          </a:bodyPr>
          <a:lstStyle/>
          <a:p>
            <a:r>
              <a:rPr lang="fr-FR" sz="800" b="1" u="sng" dirty="0">
                <a:latin typeface="Arial" panose="020B0604020202020204" pitchFamily="34" charset="0"/>
                <a:cs typeface="Arial" panose="020B0604020202020204" pitchFamily="34" charset="0"/>
              </a:rPr>
              <a:t>Contenu Web externe au GC</a:t>
            </a:r>
            <a:r>
              <a:rPr lang="fr-FR" sz="800" dirty="0">
                <a:latin typeface="Arial" panose="020B0604020202020204" pitchFamily="34" charset="0"/>
                <a:cs typeface="Arial" panose="020B0604020202020204" pitchFamily="34" charset="0"/>
              </a:rPr>
              <a:t> :  Contenu développé par une tierce partie qui n'est pas une entité du GC et qui est disponible publiquement sur le Web</a:t>
            </a:r>
            <a:endParaRPr lang="en-US" sz="800" dirty="0">
              <a:latin typeface="Arial" panose="020B0604020202020204" pitchFamily="34" charset="0"/>
              <a:ea typeface="Calibri" panose="020F0502020204030204" pitchFamily="34" charset="0"/>
              <a:cs typeface="Arial" panose="020B0604020202020204" pitchFamily="34" charset="0"/>
            </a:endParaRPr>
          </a:p>
        </p:txBody>
      </p:sp>
      <p:cxnSp>
        <p:nvCxnSpPr>
          <p:cNvPr id="306" name="Straight Arrow Connector 305">
            <a:extLst>
              <a:ext uri="{FF2B5EF4-FFF2-40B4-BE49-F238E27FC236}">
                <a16:creationId xmlns:a16="http://schemas.microsoft.com/office/drawing/2014/main" id="{112D94B8-F51F-4A92-8DAF-7494257F30CB}"/>
              </a:ext>
              <a:ext uri="{C183D7F6-B498-43B3-948B-1728B52AA6E4}">
                <adec:decorative xmlns:adec="http://schemas.microsoft.com/office/drawing/2017/decorative" val="1"/>
              </a:ext>
            </a:extLst>
          </p:cNvPr>
          <p:cNvCxnSpPr>
            <a:cxnSpLocks/>
          </p:cNvCxnSpPr>
          <p:nvPr>
            <p:custDataLst>
              <p:tags r:id="rId35"/>
            </p:custDataLst>
          </p:nvPr>
        </p:nvCxnSpPr>
        <p:spPr>
          <a:xfrm>
            <a:off x="1885173" y="2551651"/>
            <a:ext cx="269359"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10" name="Straight Arrow Connector 309">
            <a:extLst>
              <a:ext uri="{FF2B5EF4-FFF2-40B4-BE49-F238E27FC236}">
                <a16:creationId xmlns:a16="http://schemas.microsoft.com/office/drawing/2014/main" id="{2F73E890-DD28-4C4C-B7DB-B6C657E226DE}"/>
              </a:ext>
              <a:ext uri="{C183D7F6-B498-43B3-948B-1728B52AA6E4}">
                <adec:decorative xmlns:adec="http://schemas.microsoft.com/office/drawing/2017/decorative" val="1"/>
              </a:ext>
            </a:extLst>
          </p:cNvPr>
          <p:cNvCxnSpPr/>
          <p:nvPr>
            <p:custDataLst>
              <p:tags r:id="rId36"/>
            </p:custDataLst>
          </p:nvPr>
        </p:nvCxnSpPr>
        <p:spPr>
          <a:xfrm>
            <a:off x="996889" y="2770206"/>
            <a:ext cx="0" cy="16765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1" name="TextBox 310">
            <a:extLst>
              <a:ext uri="{FF2B5EF4-FFF2-40B4-BE49-F238E27FC236}">
                <a16:creationId xmlns:a16="http://schemas.microsoft.com/office/drawing/2014/main" id="{887E1024-36FD-43CC-9D04-A80F3FB1CBED}"/>
              </a:ext>
              <a:ext uri="{C183D7F6-B498-43B3-948B-1728B52AA6E4}">
                <adec:decorative xmlns:adec="http://schemas.microsoft.com/office/drawing/2017/decorative" val="0"/>
              </a:ext>
            </a:extLst>
          </p:cNvPr>
          <p:cNvSpPr txBox="1"/>
          <p:nvPr>
            <p:custDataLst>
              <p:tags r:id="rId37"/>
            </p:custDataLst>
          </p:nvPr>
        </p:nvSpPr>
        <p:spPr>
          <a:xfrm>
            <a:off x="696741" y="2759218"/>
            <a:ext cx="408212" cy="184666"/>
          </a:xfrm>
          <a:prstGeom prst="rect">
            <a:avLst/>
          </a:prstGeom>
          <a:noFill/>
        </p:spPr>
        <p:txBody>
          <a:bodyPr wrap="square" rtlCol="0">
            <a:spAutoFit/>
          </a:bodyPr>
          <a:lstStyle/>
          <a:p>
            <a:r>
              <a:rPr lang="fr-CA" sz="600" cap="small" dirty="0"/>
              <a:t>NON</a:t>
            </a:r>
            <a:endParaRPr lang="en-US" sz="600" cap="small" dirty="0"/>
          </a:p>
        </p:txBody>
      </p:sp>
      <p:sp>
        <p:nvSpPr>
          <p:cNvPr id="7" name="TextBox 6">
            <a:extLst>
              <a:ext uri="{FF2B5EF4-FFF2-40B4-BE49-F238E27FC236}">
                <a16:creationId xmlns:a16="http://schemas.microsoft.com/office/drawing/2014/main" id="{B087F56E-33D0-40F6-9192-93D6C945ABA3}"/>
              </a:ext>
              <a:ext uri="{C183D7F6-B498-43B3-948B-1728B52AA6E4}">
                <adec:decorative xmlns:adec="http://schemas.microsoft.com/office/drawing/2017/decorative" val="1"/>
              </a:ext>
            </a:extLst>
          </p:cNvPr>
          <p:cNvSpPr txBox="1"/>
          <p:nvPr>
            <p:custDataLst>
              <p:tags r:id="rId38"/>
            </p:custDataLst>
          </p:nvPr>
        </p:nvSpPr>
        <p:spPr>
          <a:xfrm>
            <a:off x="165660" y="4043395"/>
            <a:ext cx="5057733" cy="2308324"/>
          </a:xfrm>
          <a:prstGeom prst="rect">
            <a:avLst/>
          </a:prstGeom>
          <a:noFill/>
        </p:spPr>
        <p:txBody>
          <a:bodyPr wrap="square" rtlCol="0">
            <a:spAutoFit/>
          </a:bodyPr>
          <a:lstStyle/>
          <a:p>
            <a:pPr marL="0" lvl="1"/>
            <a:r>
              <a:rPr lang="fr-FR" sz="800" dirty="0">
                <a:latin typeface="Arial" panose="020B0604020202020204" pitchFamily="34" charset="0"/>
                <a:cs typeface="Arial" panose="020B0604020202020204" pitchFamily="34" charset="0"/>
              </a:rPr>
              <a:t>1. Il soit clairement identifié comme étant une ressource additionnelle</a:t>
            </a:r>
          </a:p>
          <a:p>
            <a:pPr marL="228600" indent="-228600">
              <a:buAutoNum type="arabicPeriod"/>
            </a:pPr>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2. Il soit partagé par un lien internet et que ce dernier respecte pratiques recommandées par le SCT en matière de partage de liens externes au GC.</a:t>
            </a:r>
          </a:p>
          <a:p>
            <a:pPr marL="228600" indent="-228600">
              <a:buAutoNum type="arabicPeriod"/>
            </a:pPr>
            <a:endParaRPr lang="fr-FR" sz="800" dirty="0">
              <a:latin typeface="Arial" panose="020B0604020202020204" pitchFamily="34" charset="0"/>
              <a:cs typeface="Arial" panose="020B0604020202020204" pitchFamily="34" charset="0"/>
            </a:endParaRPr>
          </a:p>
          <a:p>
            <a:pPr marL="357188" lvl="1" indent="-92075">
              <a:buFont typeface="Arial" panose="020B0604020202020204" pitchFamily="34" charset="0"/>
              <a:buChar char="•"/>
            </a:pPr>
            <a:r>
              <a:rPr lang="fr-FR" sz="800" dirty="0">
                <a:latin typeface="Arial" panose="020B0604020202020204" pitchFamily="34" charset="0"/>
                <a:cs typeface="Arial" panose="020B0604020202020204" pitchFamily="34" charset="0"/>
              </a:rPr>
              <a:t>sa langue soit indiquée après le lien (p. ex., français/anglais seulement), comme requis par le </a:t>
            </a:r>
            <a:r>
              <a:rPr lang="fr-FR" sz="800" dirty="0">
                <a:solidFill>
                  <a:srgbClr val="FF0000"/>
                </a:solidFill>
                <a:latin typeface="Arial" panose="020B0604020202020204" pitchFamily="34" charset="0"/>
                <a:cs typeface="Arial" panose="020B0604020202020204" pitchFamily="34" charset="0"/>
                <a:hlinkClick r:id="rId50"/>
              </a:rPr>
              <a:t>Guide de rédaction du contenu du site Canada.ca</a:t>
            </a:r>
            <a:r>
              <a:rPr lang="fr-FR" sz="800" dirty="0">
                <a:latin typeface="Arial" panose="020B0604020202020204" pitchFamily="34" charset="0"/>
                <a:cs typeface="Arial" panose="020B0604020202020204" pitchFamily="34" charset="0"/>
              </a:rPr>
              <a:t>; et</a:t>
            </a:r>
          </a:p>
          <a:p>
            <a:pPr marL="357188" lvl="1" indent="-92075">
              <a:buFont typeface="Arial" panose="020B0604020202020204" pitchFamily="34" charset="0"/>
              <a:buChar char="•"/>
            </a:pPr>
            <a:r>
              <a:rPr lang="fr-FR" sz="800" dirty="0">
                <a:latin typeface="Arial" panose="020B0604020202020204" pitchFamily="34" charset="0"/>
                <a:cs typeface="Arial" panose="020B0604020202020204" pitchFamily="34" charset="0"/>
              </a:rPr>
              <a:t>il soit accompagné de l'avertissement suivant : Le contenu Web fourni par des organisations tierces au GC n'est pas soumis aux exigences officielles en matière de langue, de confidentialité et d'accessibilité. Pour plus de détails, veuillez consulter l'</a:t>
            </a:r>
            <a:r>
              <a:rPr lang="fr-FR" sz="800" dirty="0">
                <a:solidFill>
                  <a:srgbClr val="FF0000"/>
                </a:solidFill>
                <a:latin typeface="Arial" panose="020B0604020202020204" pitchFamily="34" charset="0"/>
                <a:cs typeface="Arial" panose="020B0604020202020204" pitchFamily="34" charset="0"/>
                <a:hlinkClick r:id="rId51"/>
              </a:rPr>
              <a:t>Avis concernant l'établissement d'hyperliens</a:t>
            </a:r>
            <a:r>
              <a:rPr lang="fr-FR" sz="800" dirty="0">
                <a:latin typeface="Arial" panose="020B0604020202020204" pitchFamily="34" charset="0"/>
                <a:cs typeface="Arial" panose="020B0604020202020204" pitchFamily="34" charset="0"/>
              </a:rPr>
              <a:t>.</a:t>
            </a:r>
          </a:p>
          <a:p>
            <a:pPr marL="265113" lvl="1"/>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3. Il soit accompagné d’un nombre équivalent de ressources additionnelles dans l’autre langue officielle, de manière à refléter l’égalité de statut du français et de l’anglais dans la fonction publique.</a:t>
            </a:r>
          </a:p>
          <a:p>
            <a:pPr marL="92075" indent="-92075"/>
            <a:endParaRPr lang="fr-FR" sz="800" dirty="0">
              <a:latin typeface="Arial" panose="020B0604020202020204" pitchFamily="34" charset="0"/>
              <a:cs typeface="Arial" panose="020B0604020202020204" pitchFamily="34" charset="0"/>
            </a:endParaRPr>
          </a:p>
          <a:p>
            <a:pPr marL="92075" indent="-92075"/>
            <a:r>
              <a:rPr lang="fr-FR" sz="800" dirty="0">
                <a:latin typeface="Arial" panose="020B0604020202020204" pitchFamily="34" charset="0"/>
                <a:cs typeface="Arial" panose="020B0604020202020204" pitchFamily="34" charset="0"/>
              </a:rPr>
              <a:t>4. En cochant la case de conformité sur les langues officielles de la Liste de contrôle finale, le DG responsable du produit d’apprentissage certifie que les conditions susmentionnées ont été remplies et que le cours rencontre les obligations de l’École en matière de langues officielles</a:t>
            </a:r>
          </a:p>
        </p:txBody>
      </p:sp>
      <p:sp>
        <p:nvSpPr>
          <p:cNvPr id="14" name="TextBox 13">
            <a:extLst>
              <a:ext uri="{FF2B5EF4-FFF2-40B4-BE49-F238E27FC236}">
                <a16:creationId xmlns:a16="http://schemas.microsoft.com/office/drawing/2014/main" id="{992D8810-5071-4AC5-B92A-E697AFFCAC40}"/>
              </a:ext>
              <a:ext uri="{C183D7F6-B498-43B3-948B-1728B52AA6E4}">
                <adec:decorative xmlns:adec="http://schemas.microsoft.com/office/drawing/2017/decorative" val="1"/>
              </a:ext>
            </a:extLst>
          </p:cNvPr>
          <p:cNvSpPr txBox="1"/>
          <p:nvPr>
            <p:custDataLst>
              <p:tags r:id="rId39"/>
            </p:custDataLst>
          </p:nvPr>
        </p:nvSpPr>
        <p:spPr>
          <a:xfrm>
            <a:off x="6884969" y="4242517"/>
            <a:ext cx="1042879" cy="246221"/>
          </a:xfrm>
          <a:prstGeom prst="rect">
            <a:avLst/>
          </a:prstGeom>
          <a:noFill/>
        </p:spPr>
        <p:txBody>
          <a:bodyPr wrap="square" rtlCol="0">
            <a:spAutoFit/>
          </a:bodyPr>
          <a:lstStyle/>
          <a:p>
            <a:r>
              <a:rPr lang="fr-CA" sz="1000" b="1" u="sng" dirty="0">
                <a:latin typeface="Arial" panose="020B0604020202020204" pitchFamily="34" charset="0"/>
                <a:cs typeface="Arial" panose="020B0604020202020204" pitchFamily="34" charset="0"/>
              </a:rPr>
              <a:t>Définitions</a:t>
            </a:r>
            <a:endParaRPr lang="en-US" sz="1000" b="1" u="sng"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F3B8A69-830B-46D2-9612-1D2CDE94BD5B}"/>
              </a:ext>
              <a:ext uri="{C183D7F6-B498-43B3-948B-1728B52AA6E4}">
                <adec:decorative xmlns:adec="http://schemas.microsoft.com/office/drawing/2017/decorative" val="1"/>
              </a:ext>
            </a:extLst>
          </p:cNvPr>
          <p:cNvSpPr txBox="1"/>
          <p:nvPr>
            <p:custDataLst>
              <p:tags r:id="rId40"/>
            </p:custDataLst>
          </p:nvPr>
        </p:nvSpPr>
        <p:spPr>
          <a:xfrm>
            <a:off x="5552554" y="5912083"/>
            <a:ext cx="3449725" cy="338554"/>
          </a:xfrm>
          <a:prstGeom prst="rect">
            <a:avLst/>
          </a:prstGeom>
          <a:noFill/>
        </p:spPr>
        <p:txBody>
          <a:bodyPr wrap="square" rtlCol="0">
            <a:spAutoFit/>
          </a:bodyPr>
          <a:lstStyle/>
          <a:p>
            <a:pPr algn="ctr"/>
            <a:r>
              <a:rPr lang="fr-FR" sz="800" i="1" dirty="0">
                <a:latin typeface="Arial" panose="020B0604020202020204" pitchFamily="34" charset="0"/>
                <a:cs typeface="Arial" panose="020B0604020202020204" pitchFamily="34" charset="0"/>
              </a:rPr>
              <a:t>Pour plus de détails ou pour toute question, veuillez consulter la </a:t>
            </a:r>
            <a:r>
              <a:rPr lang="fr-FR" sz="800" i="1" dirty="0">
                <a:latin typeface="Arial" panose="020B0604020202020204" pitchFamily="34" charset="0"/>
                <a:cs typeface="Arial" panose="020B0604020202020204" pitchFamily="34" charset="0"/>
                <a:hlinkClick r:id="rId52"/>
              </a:rPr>
              <a:t>Norme sur les LO </a:t>
            </a:r>
            <a:r>
              <a:rPr lang="fr-FR" sz="800" i="1" dirty="0">
                <a:latin typeface="Arial" panose="020B0604020202020204" pitchFamily="34" charset="0"/>
                <a:cs typeface="Arial" panose="020B0604020202020204" pitchFamily="34" charset="0"/>
              </a:rPr>
              <a:t>ou </a:t>
            </a:r>
            <a:r>
              <a:rPr lang="fr-FR" sz="800" i="1" dirty="0">
                <a:latin typeface="Arial" panose="020B0604020202020204" pitchFamily="34" charset="0"/>
                <a:cs typeface="Arial" panose="020B0604020202020204" pitchFamily="34" charset="0"/>
                <a:hlinkClick r:id="rId53"/>
              </a:rPr>
              <a:t>l'équipe des politiques et relations stratégiques</a:t>
            </a:r>
            <a:r>
              <a:rPr lang="fr-FR" sz="800" i="1" dirty="0">
                <a:latin typeface="Arial" panose="020B0604020202020204" pitchFamily="34" charset="0"/>
                <a:cs typeface="Arial" panose="020B0604020202020204" pitchFamily="34" charset="0"/>
              </a:rPr>
              <a:t> de l'École</a:t>
            </a:r>
            <a:endParaRPr lang="en-US" sz="800" b="1" i="1" dirty="0">
              <a:latin typeface="Arial" panose="020B0604020202020204" pitchFamily="34" charset="0"/>
              <a:cs typeface="Arial" panose="020B0604020202020204" pitchFamily="34" charset="0"/>
            </a:endParaRPr>
          </a:p>
        </p:txBody>
      </p:sp>
      <p:sp>
        <p:nvSpPr>
          <p:cNvPr id="1045" name="TextBox 1044">
            <a:extLst>
              <a:ext uri="{FF2B5EF4-FFF2-40B4-BE49-F238E27FC236}">
                <a16:creationId xmlns:a16="http://schemas.microsoft.com/office/drawing/2014/main" id="{05ECE0EA-4921-4CA5-A780-1BF007C5D4C8}"/>
              </a:ext>
              <a:ext uri="{C183D7F6-B498-43B3-948B-1728B52AA6E4}">
                <adec:decorative xmlns:adec="http://schemas.microsoft.com/office/drawing/2017/decorative" val="1"/>
              </a:ext>
            </a:extLst>
          </p:cNvPr>
          <p:cNvSpPr txBox="1"/>
          <p:nvPr>
            <p:custDataLst>
              <p:tags r:id="rId41"/>
            </p:custDataLst>
          </p:nvPr>
        </p:nvSpPr>
        <p:spPr>
          <a:xfrm>
            <a:off x="5539600" y="5015207"/>
            <a:ext cx="3493367" cy="338554"/>
          </a:xfrm>
          <a:prstGeom prst="rect">
            <a:avLst/>
          </a:prstGeom>
          <a:noFill/>
        </p:spPr>
        <p:txBody>
          <a:bodyPr wrap="square" rtlCol="0">
            <a:spAutoFit/>
          </a:bodyPr>
          <a:lstStyle/>
          <a:p>
            <a:r>
              <a:rPr lang="en-US" sz="800" b="1" u="sng" dirty="0">
                <a:latin typeface="Arial" panose="020B0604020202020204" pitchFamily="34" charset="0"/>
                <a:cs typeface="Arial" panose="020B0604020202020204" pitchFamily="34" charset="0"/>
              </a:rPr>
              <a:t>Équivalent </a:t>
            </a:r>
            <a:r>
              <a:rPr lang="en-US" sz="800" dirty="0">
                <a:latin typeface="Arial" panose="020B0604020202020204" pitchFamily="34" charset="0"/>
                <a:cs typeface="Arial" panose="020B0604020202020204" pitchFamily="34" charset="0"/>
              </a:rPr>
              <a:t>: </a:t>
            </a:r>
            <a:r>
              <a:rPr lang="fr-FR" sz="800" dirty="0">
                <a:latin typeface="Arial" panose="020B0604020202020204" pitchFamily="34" charset="0"/>
                <a:cs typeface="Arial" panose="020B0604020202020204" pitchFamily="34" charset="0"/>
              </a:rPr>
              <a:t>L'expérience d'apprentissage est de qualité similaire mais pas nécessairement identique dans les deux langues officielles</a:t>
            </a:r>
            <a:endParaRPr lang="en-US" sz="800" dirty="0">
              <a:latin typeface="Arial" panose="020B0604020202020204" pitchFamily="34" charset="0"/>
              <a:cs typeface="Arial" panose="020B0604020202020204" pitchFamily="34" charset="0"/>
            </a:endParaRPr>
          </a:p>
        </p:txBody>
      </p:sp>
      <p:sp>
        <p:nvSpPr>
          <p:cNvPr id="1046" name="TextBox 1045">
            <a:extLst>
              <a:ext uri="{FF2B5EF4-FFF2-40B4-BE49-F238E27FC236}">
                <a16:creationId xmlns:a16="http://schemas.microsoft.com/office/drawing/2014/main" id="{2F6F8D9C-2414-43E1-84E8-DE6896185E3D}"/>
              </a:ext>
              <a:ext uri="{C183D7F6-B498-43B3-948B-1728B52AA6E4}">
                <adec:decorative xmlns:adec="http://schemas.microsoft.com/office/drawing/2017/decorative" val="1"/>
              </a:ext>
            </a:extLst>
          </p:cNvPr>
          <p:cNvSpPr txBox="1"/>
          <p:nvPr>
            <p:custDataLst>
              <p:tags r:id="rId42"/>
            </p:custDataLst>
          </p:nvPr>
        </p:nvSpPr>
        <p:spPr>
          <a:xfrm>
            <a:off x="5552554" y="5415131"/>
            <a:ext cx="3565202" cy="461665"/>
          </a:xfrm>
          <a:prstGeom prst="rect">
            <a:avLst/>
          </a:prstGeom>
          <a:noFill/>
        </p:spPr>
        <p:txBody>
          <a:bodyPr wrap="square" rtlCol="0">
            <a:spAutoFit/>
          </a:bodyPr>
          <a:lstStyle/>
          <a:p>
            <a:r>
              <a:rPr lang="fr-FR" sz="800" b="1" u="sng" dirty="0">
                <a:latin typeface="Arial" panose="020B0604020202020204" pitchFamily="34" charset="0"/>
                <a:cs typeface="Arial" panose="020B0604020202020204" pitchFamily="34" charset="0"/>
              </a:rPr>
              <a:t>Matériel facultatif</a:t>
            </a:r>
            <a:r>
              <a:rPr lang="fr-FR" sz="800" dirty="0">
                <a:latin typeface="Arial" panose="020B0604020202020204" pitchFamily="34" charset="0"/>
                <a:cs typeface="Arial" panose="020B0604020202020204" pitchFamily="34" charset="0"/>
              </a:rPr>
              <a:t> : Matériel qui n'est pas nécessaire pour atteindre les objectifs d'apprentissage, mais qui peut être consulté pour plus d'informations</a:t>
            </a:r>
            <a:endParaRPr lang="en-US" sz="800" dirty="0">
              <a:latin typeface="Arial" panose="020B0604020202020204" pitchFamily="34" charset="0"/>
              <a:cs typeface="Arial" panose="020B0604020202020204" pitchFamily="34" charset="0"/>
            </a:endParaRPr>
          </a:p>
        </p:txBody>
      </p:sp>
      <p:sp>
        <p:nvSpPr>
          <p:cNvPr id="322" name="TextBox 321">
            <a:extLst>
              <a:ext uri="{FF2B5EF4-FFF2-40B4-BE49-F238E27FC236}">
                <a16:creationId xmlns:a16="http://schemas.microsoft.com/office/drawing/2014/main" id="{5989BCF6-E981-40C0-8909-896EF7637E96}"/>
              </a:ext>
              <a:ext uri="{C183D7F6-B498-43B3-948B-1728B52AA6E4}">
                <adec:decorative xmlns:adec="http://schemas.microsoft.com/office/drawing/2017/decorative" val="1"/>
              </a:ext>
            </a:extLst>
          </p:cNvPr>
          <p:cNvSpPr txBox="1"/>
          <p:nvPr>
            <p:custDataLst>
              <p:tags r:id="rId43"/>
            </p:custDataLst>
          </p:nvPr>
        </p:nvSpPr>
        <p:spPr>
          <a:xfrm>
            <a:off x="2159320" y="2976508"/>
            <a:ext cx="2053317" cy="507831"/>
          </a:xfrm>
          <a:prstGeom prst="rect">
            <a:avLst/>
          </a:prstGeom>
          <a:noFill/>
          <a:ln>
            <a:noFill/>
          </a:ln>
        </p:spPr>
        <p:txBody>
          <a:bodyPr wrap="square">
            <a:spAutoFit/>
          </a:bodyPr>
          <a:lstStyle/>
          <a:p>
            <a:r>
              <a:rPr lang="fr-FR" sz="675" dirty="0">
                <a:latin typeface="Arial" panose="020B0604020202020204" pitchFamily="34" charset="0"/>
                <a:cs typeface="Arial" panose="020B0604020202020204" pitchFamily="34" charset="0"/>
              </a:rPr>
              <a:t>Le contenu peut être utilisé si :</a:t>
            </a:r>
          </a:p>
          <a:p>
            <a:pPr marL="128588" indent="-128588">
              <a:buFont typeface="Arial" panose="020B0604020202020204" pitchFamily="34" charset="0"/>
              <a:buChar char="•"/>
            </a:pPr>
            <a:r>
              <a:rPr lang="fr-FR" sz="675" dirty="0">
                <a:latin typeface="Arial" panose="020B0604020202020204" pitchFamily="34" charset="0"/>
                <a:cs typeface="Arial" panose="020B0604020202020204" pitchFamily="34" charset="0"/>
              </a:rPr>
              <a:t>l'utilisation respecte les </a:t>
            </a:r>
            <a:r>
              <a:rPr lang="fr-FR" sz="675" dirty="0">
                <a:latin typeface="Arial" panose="020B0604020202020204" pitchFamily="34" charset="0"/>
                <a:cs typeface="Arial" panose="020B0604020202020204" pitchFamily="34" charset="0"/>
                <a:hlinkClick r:id="rId48">
                  <a:extLst>
                    <a:ext uri="{A12FA001-AC4F-418D-AE19-62706E023703}">
                      <ahyp:hlinkClr xmlns:ahyp="http://schemas.microsoft.com/office/drawing/2018/hyperlinkcolor" val="tx"/>
                    </a:ext>
                  </a:extLst>
                </a:hlinkClick>
              </a:rPr>
              <a:t>droits d'auteur</a:t>
            </a:r>
            <a:r>
              <a:rPr lang="fr-FR" sz="675" dirty="0">
                <a:latin typeface="Arial" panose="020B0604020202020204" pitchFamily="34" charset="0"/>
                <a:cs typeface="Arial" panose="020B0604020202020204" pitchFamily="34" charset="0"/>
              </a:rPr>
              <a:t>; </a:t>
            </a:r>
          </a:p>
          <a:p>
            <a:pPr marL="128588" indent="-128588">
              <a:buFont typeface="Arial" panose="020B0604020202020204" pitchFamily="34" charset="0"/>
              <a:buChar char="•"/>
            </a:pPr>
            <a:r>
              <a:rPr lang="fr-FR" sz="675" dirty="0">
                <a:latin typeface="Arial" panose="020B0604020202020204" pitchFamily="34" charset="0"/>
                <a:cs typeface="Arial" panose="020B0604020202020204" pitchFamily="34" charset="0"/>
              </a:rPr>
              <a:t>la qualité de la langue est adéquate dans les deux LO</a:t>
            </a:r>
            <a:endParaRPr lang="en-US" sz="675" dirty="0">
              <a:latin typeface="Arial" panose="020B0604020202020204" pitchFamily="34" charset="0"/>
              <a:cs typeface="Arial" panose="020B0604020202020204" pitchFamily="34" charset="0"/>
            </a:endParaRPr>
          </a:p>
        </p:txBody>
      </p:sp>
      <p:sp>
        <p:nvSpPr>
          <p:cNvPr id="297" name="Isosceles Triangle 296">
            <a:extLst>
              <a:ext uri="{FF2B5EF4-FFF2-40B4-BE49-F238E27FC236}">
                <a16:creationId xmlns:a16="http://schemas.microsoft.com/office/drawing/2014/main" id="{E42CDBC3-7079-4FF5-8F9A-D63F11588E7D}"/>
              </a:ext>
              <a:ext uri="{C183D7F6-B498-43B3-948B-1728B52AA6E4}">
                <adec:decorative xmlns:adec="http://schemas.microsoft.com/office/drawing/2017/decorative" val="1"/>
              </a:ext>
            </a:extLst>
          </p:cNvPr>
          <p:cNvSpPr/>
          <p:nvPr/>
        </p:nvSpPr>
        <p:spPr>
          <a:xfrm rot="10800000">
            <a:off x="869245" y="1505190"/>
            <a:ext cx="251730" cy="87953"/>
          </a:xfrm>
          <a:prstGeom prst="triangle">
            <a:avLst/>
          </a:prstGeom>
          <a:solidFill>
            <a:srgbClr val="C27BA0"/>
          </a:solidFill>
          <a:ln>
            <a:solidFill>
              <a:srgbClr val="C27B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ln>
                <a:solidFill>
                  <a:srgbClr val="C27BA0"/>
                </a:solidFill>
              </a:ln>
              <a:solidFill>
                <a:srgbClr val="C27BA0"/>
              </a:solidFill>
            </a:endParaRPr>
          </a:p>
        </p:txBody>
      </p:sp>
      <p:cxnSp>
        <p:nvCxnSpPr>
          <p:cNvPr id="300" name="Straight Arrow Connector 299">
            <a:extLst>
              <a:ext uri="{FF2B5EF4-FFF2-40B4-BE49-F238E27FC236}">
                <a16:creationId xmlns:a16="http://schemas.microsoft.com/office/drawing/2014/main" id="{EEED8699-320A-4093-BD1F-775373FA6B82}"/>
              </a:ext>
              <a:ext uri="{C183D7F6-B498-43B3-948B-1728B52AA6E4}">
                <adec:decorative xmlns:adec="http://schemas.microsoft.com/office/drawing/2017/decorative" val="1"/>
              </a:ext>
            </a:extLst>
          </p:cNvPr>
          <p:cNvCxnSpPr>
            <a:cxnSpLocks/>
          </p:cNvCxnSpPr>
          <p:nvPr>
            <p:custDataLst>
              <p:tags r:id="rId44"/>
            </p:custDataLst>
          </p:nvPr>
        </p:nvCxnSpPr>
        <p:spPr>
          <a:xfrm>
            <a:off x="4080264" y="2518931"/>
            <a:ext cx="448701"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pic>
        <p:nvPicPr>
          <p:cNvPr id="303" name="Picture 302">
            <a:extLst>
              <a:ext uri="{FF2B5EF4-FFF2-40B4-BE49-F238E27FC236}">
                <a16:creationId xmlns:a16="http://schemas.microsoft.com/office/drawing/2014/main" id="{3EB8E470-87B7-4BAF-916B-64540CE53200}"/>
              </a:ext>
              <a:ext uri="{C183D7F6-B498-43B3-948B-1728B52AA6E4}">
                <adec:decorative xmlns:adec="http://schemas.microsoft.com/office/drawing/2017/decorative" val="1"/>
              </a:ext>
            </a:extLst>
          </p:cNvPr>
          <p:cNvPicPr>
            <a:picLocks noChangeAspect="1"/>
          </p:cNvPicPr>
          <p:nvPr/>
        </p:nvPicPr>
        <p:blipFill>
          <a:blip r:embed="rId54"/>
          <a:stretch>
            <a:fillRect/>
          </a:stretch>
        </p:blipFill>
        <p:spPr>
          <a:xfrm>
            <a:off x="5321895" y="905827"/>
            <a:ext cx="3794158" cy="3024589"/>
          </a:xfrm>
          <a:prstGeom prst="rect">
            <a:avLst/>
          </a:prstGeom>
        </p:spPr>
      </p:pic>
      <p:pic>
        <p:nvPicPr>
          <p:cNvPr id="13" name="Picture 12">
            <a:extLst>
              <a:ext uri="{FF2B5EF4-FFF2-40B4-BE49-F238E27FC236}">
                <a16:creationId xmlns:a16="http://schemas.microsoft.com/office/drawing/2014/main" id="{9F3FAA1C-4CC5-3A49-5A91-A118A2A3416A}"/>
              </a:ext>
            </a:extLst>
          </p:cNvPr>
          <p:cNvPicPr>
            <a:picLocks noChangeAspect="1"/>
          </p:cNvPicPr>
          <p:nvPr/>
        </p:nvPicPr>
        <p:blipFill>
          <a:blip r:embed="rId55">
            <a:extLst>
              <a:ext uri="{28A0092B-C50C-407E-A947-70E740481C1C}">
                <a14:useLocalDpi xmlns:a14="http://schemas.microsoft.com/office/drawing/2010/main" val="0"/>
              </a:ext>
            </a:extLst>
          </a:blip>
          <a:stretch>
            <a:fillRect/>
          </a:stretch>
        </p:blipFill>
        <p:spPr>
          <a:xfrm>
            <a:off x="53777" y="6565755"/>
            <a:ext cx="2122725" cy="251343"/>
          </a:xfrm>
          <a:prstGeom prst="rect">
            <a:avLst/>
          </a:prstGeom>
        </p:spPr>
      </p:pic>
    </p:spTree>
    <p:extLst>
      <p:ext uri="{BB962C8B-B14F-4D97-AF65-F5344CB8AC3E}">
        <p14:creationId xmlns:p14="http://schemas.microsoft.com/office/powerpoint/2010/main" val="39538119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16748873|-10780376|-3468525|-5151986|-9539986|Markido&quot;,&quot;Id&quot;:&quot;6260182c35463847b06b8076&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28"/>
</p:tagLst>
</file>

<file path=ppt/tags/tag12.xml><?xml version="1.0" encoding="utf-8"?>
<p:tagLst xmlns:a="http://schemas.openxmlformats.org/drawingml/2006/main" xmlns:r="http://schemas.openxmlformats.org/officeDocument/2006/relationships" xmlns:p="http://schemas.openxmlformats.org/presentationml/2006/main">
  <p:tag name="NUM" val="27"/>
</p:tagLst>
</file>

<file path=ppt/tags/tag13.xml><?xml version="1.0" encoding="utf-8"?>
<p:tagLst xmlns:a="http://schemas.openxmlformats.org/drawingml/2006/main" xmlns:r="http://schemas.openxmlformats.org/officeDocument/2006/relationships" xmlns:p="http://schemas.openxmlformats.org/presentationml/2006/main">
  <p:tag name="NUM" val="26"/>
</p:tagLst>
</file>

<file path=ppt/tags/tag14.xml><?xml version="1.0" encoding="utf-8"?>
<p:tagLst xmlns:a="http://schemas.openxmlformats.org/drawingml/2006/main" xmlns:r="http://schemas.openxmlformats.org/officeDocument/2006/relationships" xmlns:p="http://schemas.openxmlformats.org/presentationml/2006/main">
  <p:tag name="NUM" val="44"/>
</p:tagLst>
</file>

<file path=ppt/tags/tag15.xml><?xml version="1.0" encoding="utf-8"?>
<p:tagLst xmlns:a="http://schemas.openxmlformats.org/drawingml/2006/main" xmlns:r="http://schemas.openxmlformats.org/officeDocument/2006/relationships" xmlns:p="http://schemas.openxmlformats.org/presentationml/2006/main">
  <p:tag name="NUM" val="6"/>
</p:tagLst>
</file>

<file path=ppt/tags/tag16.xml><?xml version="1.0" encoding="utf-8"?>
<p:tagLst xmlns:a="http://schemas.openxmlformats.org/drawingml/2006/main" xmlns:r="http://schemas.openxmlformats.org/officeDocument/2006/relationships" xmlns:p="http://schemas.openxmlformats.org/presentationml/2006/main">
  <p:tag name="NUM" val="30"/>
</p:tagLst>
</file>

<file path=ppt/tags/tag17.xml><?xml version="1.0" encoding="utf-8"?>
<p:tagLst xmlns:a="http://schemas.openxmlformats.org/drawingml/2006/main" xmlns:r="http://schemas.openxmlformats.org/officeDocument/2006/relationships" xmlns:p="http://schemas.openxmlformats.org/presentationml/2006/main">
  <p:tag name="NUM" val="7"/>
</p:tagLst>
</file>

<file path=ppt/tags/tag18.xml><?xml version="1.0" encoding="utf-8"?>
<p:tagLst xmlns:a="http://schemas.openxmlformats.org/drawingml/2006/main" xmlns:r="http://schemas.openxmlformats.org/officeDocument/2006/relationships" xmlns:p="http://schemas.openxmlformats.org/presentationml/2006/main">
  <p:tag name="NUM" val="41"/>
</p:tagLst>
</file>

<file path=ppt/tags/tag19.xml><?xml version="1.0" encoding="utf-8"?>
<p:tagLst xmlns:a="http://schemas.openxmlformats.org/drawingml/2006/main" xmlns:r="http://schemas.openxmlformats.org/officeDocument/2006/relationships" xmlns:p="http://schemas.openxmlformats.org/presentationml/2006/main">
  <p:tag name="NUM" val="42"/>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10"/>
</p:tagLst>
</file>

<file path=ppt/tags/tag21.xml><?xml version="1.0" encoding="utf-8"?>
<p:tagLst xmlns:a="http://schemas.openxmlformats.org/drawingml/2006/main" xmlns:r="http://schemas.openxmlformats.org/officeDocument/2006/relationships" xmlns:p="http://schemas.openxmlformats.org/presentationml/2006/main">
  <p:tag name="NUM" val="33"/>
</p:tagLst>
</file>

<file path=ppt/tags/tag22.xml><?xml version="1.0" encoding="utf-8"?>
<p:tagLst xmlns:a="http://schemas.openxmlformats.org/drawingml/2006/main" xmlns:r="http://schemas.openxmlformats.org/officeDocument/2006/relationships" xmlns:p="http://schemas.openxmlformats.org/presentationml/2006/main">
  <p:tag name="NUM" val="8"/>
</p:tagLst>
</file>

<file path=ppt/tags/tag23.xml><?xml version="1.0" encoding="utf-8"?>
<p:tagLst xmlns:a="http://schemas.openxmlformats.org/drawingml/2006/main" xmlns:r="http://schemas.openxmlformats.org/officeDocument/2006/relationships" xmlns:p="http://schemas.openxmlformats.org/presentationml/2006/main">
  <p:tag name="NUM" val="34"/>
</p:tagLst>
</file>

<file path=ppt/tags/tag24.xml><?xml version="1.0" encoding="utf-8"?>
<p:tagLst xmlns:a="http://schemas.openxmlformats.org/drawingml/2006/main" xmlns:r="http://schemas.openxmlformats.org/officeDocument/2006/relationships" xmlns:p="http://schemas.openxmlformats.org/presentationml/2006/main">
  <p:tag name="NUM" val="9"/>
</p:tagLst>
</file>

<file path=ppt/tags/tag25.xml><?xml version="1.0" encoding="utf-8"?>
<p:tagLst xmlns:a="http://schemas.openxmlformats.org/drawingml/2006/main" xmlns:r="http://schemas.openxmlformats.org/officeDocument/2006/relationships" xmlns:p="http://schemas.openxmlformats.org/presentationml/2006/main">
  <p:tag name="NUM" val="36"/>
</p:tagLst>
</file>

<file path=ppt/tags/tag26.xml><?xml version="1.0" encoding="utf-8"?>
<p:tagLst xmlns:a="http://schemas.openxmlformats.org/drawingml/2006/main" xmlns:r="http://schemas.openxmlformats.org/officeDocument/2006/relationships" xmlns:p="http://schemas.openxmlformats.org/presentationml/2006/main">
  <p:tag name="NUM" val="35"/>
</p:tagLst>
</file>

<file path=ppt/tags/tag27.xml><?xml version="1.0" encoding="utf-8"?>
<p:tagLst xmlns:a="http://schemas.openxmlformats.org/drawingml/2006/main" xmlns:r="http://schemas.openxmlformats.org/officeDocument/2006/relationships" xmlns:p="http://schemas.openxmlformats.org/presentationml/2006/main">
  <p:tag name="NUM" val="13"/>
</p:tagLst>
</file>

<file path=ppt/tags/tag28.xml><?xml version="1.0" encoding="utf-8"?>
<p:tagLst xmlns:a="http://schemas.openxmlformats.org/drawingml/2006/main" xmlns:r="http://schemas.openxmlformats.org/officeDocument/2006/relationships" xmlns:p="http://schemas.openxmlformats.org/presentationml/2006/main">
  <p:tag name="NUM" val="17"/>
</p:tagLst>
</file>

<file path=ppt/tags/tag29.xml><?xml version="1.0" encoding="utf-8"?>
<p:tagLst xmlns:a="http://schemas.openxmlformats.org/drawingml/2006/main" xmlns:r="http://schemas.openxmlformats.org/officeDocument/2006/relationships" xmlns:p="http://schemas.openxmlformats.org/presentationml/2006/main">
  <p:tag name="NUM" val="18"/>
</p:tagLst>
</file>

<file path=ppt/tags/tag3.xml><?xml version="1.0" encoding="utf-8"?>
<p:tagLst xmlns:a="http://schemas.openxmlformats.org/drawingml/2006/main" xmlns:r="http://schemas.openxmlformats.org/officeDocument/2006/relationships" xmlns:p="http://schemas.openxmlformats.org/presentationml/2006/main">
  <p:tag name="NUM" val="16"/>
</p:tagLst>
</file>

<file path=ppt/tags/tag30.xml><?xml version="1.0" encoding="utf-8"?>
<p:tagLst xmlns:a="http://schemas.openxmlformats.org/drawingml/2006/main" xmlns:r="http://schemas.openxmlformats.org/officeDocument/2006/relationships" xmlns:p="http://schemas.openxmlformats.org/presentationml/2006/main">
  <p:tag name="NUM" val="19"/>
</p:tagLst>
</file>

<file path=ppt/tags/tag31.xml><?xml version="1.0" encoding="utf-8"?>
<p:tagLst xmlns:a="http://schemas.openxmlformats.org/drawingml/2006/main" xmlns:r="http://schemas.openxmlformats.org/officeDocument/2006/relationships" xmlns:p="http://schemas.openxmlformats.org/presentationml/2006/main">
  <p:tag name="NUM" val="20"/>
</p:tagLst>
</file>

<file path=ppt/tags/tag32.xml><?xml version="1.0" encoding="utf-8"?>
<p:tagLst xmlns:a="http://schemas.openxmlformats.org/drawingml/2006/main" xmlns:r="http://schemas.openxmlformats.org/officeDocument/2006/relationships" xmlns:p="http://schemas.openxmlformats.org/presentationml/2006/main">
  <p:tag name="NUM" val="21"/>
</p:tagLst>
</file>

<file path=ppt/tags/tag33.xml><?xml version="1.0" encoding="utf-8"?>
<p:tagLst xmlns:a="http://schemas.openxmlformats.org/drawingml/2006/main" xmlns:r="http://schemas.openxmlformats.org/officeDocument/2006/relationships" xmlns:p="http://schemas.openxmlformats.org/presentationml/2006/main">
  <p:tag name="NUM" val="22"/>
</p:tagLst>
</file>

<file path=ppt/tags/tag34.xml><?xml version="1.0" encoding="utf-8"?>
<p:tagLst xmlns:a="http://schemas.openxmlformats.org/drawingml/2006/main" xmlns:r="http://schemas.openxmlformats.org/officeDocument/2006/relationships" xmlns:p="http://schemas.openxmlformats.org/presentationml/2006/main">
  <p:tag name="NUM" val="29"/>
</p:tagLst>
</file>

<file path=ppt/tags/tag35.xml><?xml version="1.0" encoding="utf-8"?>
<p:tagLst xmlns:a="http://schemas.openxmlformats.org/drawingml/2006/main" xmlns:r="http://schemas.openxmlformats.org/officeDocument/2006/relationships" xmlns:p="http://schemas.openxmlformats.org/presentationml/2006/main">
  <p:tag name="NUM" val="31"/>
</p:tagLst>
</file>

<file path=ppt/tags/tag36.xml><?xml version="1.0" encoding="utf-8"?>
<p:tagLst xmlns:a="http://schemas.openxmlformats.org/drawingml/2006/main" xmlns:r="http://schemas.openxmlformats.org/officeDocument/2006/relationships" xmlns:p="http://schemas.openxmlformats.org/presentationml/2006/main">
  <p:tag name="NUM" val="32"/>
</p:tagLst>
</file>

<file path=ppt/tags/tag37.xml><?xml version="1.0" encoding="utf-8"?>
<p:tagLst xmlns:a="http://schemas.openxmlformats.org/drawingml/2006/main" xmlns:r="http://schemas.openxmlformats.org/officeDocument/2006/relationships" xmlns:p="http://schemas.openxmlformats.org/presentationml/2006/main">
  <p:tag name="NUM" val="37"/>
</p:tagLst>
</file>

<file path=ppt/tags/tag38.xml><?xml version="1.0" encoding="utf-8"?>
<p:tagLst xmlns:a="http://schemas.openxmlformats.org/drawingml/2006/main" xmlns:r="http://schemas.openxmlformats.org/officeDocument/2006/relationships" xmlns:p="http://schemas.openxmlformats.org/presentationml/2006/main">
  <p:tag name="NUM" val="48"/>
</p:tagLst>
</file>

<file path=ppt/tags/tag39.xml><?xml version="1.0" encoding="utf-8"?>
<p:tagLst xmlns:a="http://schemas.openxmlformats.org/drawingml/2006/main" xmlns:r="http://schemas.openxmlformats.org/officeDocument/2006/relationships" xmlns:p="http://schemas.openxmlformats.org/presentationml/2006/main">
  <p:tag name="NUM" val="29"/>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11"/>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6"/>
</p:tagLst>
</file>

<file path=ppt/tags/tag43.xml><?xml version="1.0" encoding="utf-8"?>
<p:tagLst xmlns:a="http://schemas.openxmlformats.org/drawingml/2006/main" xmlns:r="http://schemas.openxmlformats.org/officeDocument/2006/relationships" xmlns:p="http://schemas.openxmlformats.org/presentationml/2006/main">
  <p:tag name="NUM" val="2"/>
</p:tagLst>
</file>

<file path=ppt/tags/tag44.xml><?xml version="1.0" encoding="utf-8"?>
<p:tagLst xmlns:a="http://schemas.openxmlformats.org/drawingml/2006/main" xmlns:r="http://schemas.openxmlformats.org/officeDocument/2006/relationships" xmlns:p="http://schemas.openxmlformats.org/presentationml/2006/main">
  <p:tag name="NUM" val="40"/>
</p:tagLst>
</file>

<file path=ppt/tags/tag45.xml><?xml version="1.0" encoding="utf-8"?>
<p:tagLst xmlns:a="http://schemas.openxmlformats.org/drawingml/2006/main" xmlns:r="http://schemas.openxmlformats.org/officeDocument/2006/relationships" xmlns:p="http://schemas.openxmlformats.org/presentationml/2006/main">
  <p:tag name="NUM" val="15"/>
</p:tagLst>
</file>

<file path=ppt/tags/tag46.xml><?xml version="1.0" encoding="utf-8"?>
<p:tagLst xmlns:a="http://schemas.openxmlformats.org/drawingml/2006/main" xmlns:r="http://schemas.openxmlformats.org/officeDocument/2006/relationships" xmlns:p="http://schemas.openxmlformats.org/presentationml/2006/main">
  <p:tag name="NUM" val="4"/>
</p:tagLst>
</file>

<file path=ppt/tags/tag47.xml><?xml version="1.0" encoding="utf-8"?>
<p:tagLst xmlns:a="http://schemas.openxmlformats.org/drawingml/2006/main" xmlns:r="http://schemas.openxmlformats.org/officeDocument/2006/relationships" xmlns:p="http://schemas.openxmlformats.org/presentationml/2006/main">
  <p:tag name="NUM" val="25"/>
</p:tagLst>
</file>

<file path=ppt/tags/tag48.xml><?xml version="1.0" encoding="utf-8"?>
<p:tagLst xmlns:a="http://schemas.openxmlformats.org/drawingml/2006/main" xmlns:r="http://schemas.openxmlformats.org/officeDocument/2006/relationships" xmlns:p="http://schemas.openxmlformats.org/presentationml/2006/main">
  <p:tag name="NUM" val="24"/>
</p:tagLst>
</file>

<file path=ppt/tags/tag49.xml><?xml version="1.0" encoding="utf-8"?>
<p:tagLst xmlns:a="http://schemas.openxmlformats.org/drawingml/2006/main" xmlns:r="http://schemas.openxmlformats.org/officeDocument/2006/relationships" xmlns:p="http://schemas.openxmlformats.org/presentationml/2006/main">
  <p:tag name="NUM" val="5"/>
</p:tagLst>
</file>

<file path=ppt/tags/tag5.xml><?xml version="1.0" encoding="utf-8"?>
<p:tagLst xmlns:a="http://schemas.openxmlformats.org/drawingml/2006/main" xmlns:r="http://schemas.openxmlformats.org/officeDocument/2006/relationships" xmlns:p="http://schemas.openxmlformats.org/presentationml/2006/main">
  <p:tag name="NUM" val="40"/>
</p:tagLst>
</file>

<file path=ppt/tags/tag50.xml><?xml version="1.0" encoding="utf-8"?>
<p:tagLst xmlns:a="http://schemas.openxmlformats.org/drawingml/2006/main" xmlns:r="http://schemas.openxmlformats.org/officeDocument/2006/relationships" xmlns:p="http://schemas.openxmlformats.org/presentationml/2006/main">
  <p:tag name="NUM" val="28"/>
</p:tagLst>
</file>

<file path=ppt/tags/tag51.xml><?xml version="1.0" encoding="utf-8"?>
<p:tagLst xmlns:a="http://schemas.openxmlformats.org/drawingml/2006/main" xmlns:r="http://schemas.openxmlformats.org/officeDocument/2006/relationships" xmlns:p="http://schemas.openxmlformats.org/presentationml/2006/main">
  <p:tag name="NUM" val="27"/>
</p:tagLst>
</file>

<file path=ppt/tags/tag52.xml><?xml version="1.0" encoding="utf-8"?>
<p:tagLst xmlns:a="http://schemas.openxmlformats.org/drawingml/2006/main" xmlns:r="http://schemas.openxmlformats.org/officeDocument/2006/relationships" xmlns:p="http://schemas.openxmlformats.org/presentationml/2006/main">
  <p:tag name="NUM" val="26"/>
</p:tagLst>
</file>

<file path=ppt/tags/tag53.xml><?xml version="1.0" encoding="utf-8"?>
<p:tagLst xmlns:a="http://schemas.openxmlformats.org/drawingml/2006/main" xmlns:r="http://schemas.openxmlformats.org/officeDocument/2006/relationships" xmlns:p="http://schemas.openxmlformats.org/presentationml/2006/main">
  <p:tag name="NUM" val="44"/>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30"/>
</p:tagLst>
</file>

<file path=ppt/tags/tag56.xml><?xml version="1.0" encoding="utf-8"?>
<p:tagLst xmlns:a="http://schemas.openxmlformats.org/drawingml/2006/main" xmlns:r="http://schemas.openxmlformats.org/officeDocument/2006/relationships" xmlns:p="http://schemas.openxmlformats.org/presentationml/2006/main">
  <p:tag name="NUM" val="7"/>
</p:tagLst>
</file>

<file path=ppt/tags/tag57.xml><?xml version="1.0" encoding="utf-8"?>
<p:tagLst xmlns:a="http://schemas.openxmlformats.org/drawingml/2006/main" xmlns:r="http://schemas.openxmlformats.org/officeDocument/2006/relationships" xmlns:p="http://schemas.openxmlformats.org/presentationml/2006/main">
  <p:tag name="NUM" val="41"/>
</p:tagLst>
</file>

<file path=ppt/tags/tag58.xml><?xml version="1.0" encoding="utf-8"?>
<p:tagLst xmlns:a="http://schemas.openxmlformats.org/drawingml/2006/main" xmlns:r="http://schemas.openxmlformats.org/officeDocument/2006/relationships" xmlns:p="http://schemas.openxmlformats.org/presentationml/2006/main">
  <p:tag name="NUM" val="42"/>
</p:tagLst>
</file>

<file path=ppt/tags/tag59.xml><?xml version="1.0" encoding="utf-8"?>
<p:tagLst xmlns:a="http://schemas.openxmlformats.org/drawingml/2006/main" xmlns:r="http://schemas.openxmlformats.org/officeDocument/2006/relationships" xmlns:p="http://schemas.openxmlformats.org/presentationml/2006/main">
  <p:tag name="NUM" val="10"/>
</p:tagLst>
</file>

<file path=ppt/tags/tag6.xml><?xml version="1.0" encoding="utf-8"?>
<p:tagLst xmlns:a="http://schemas.openxmlformats.org/drawingml/2006/main" xmlns:r="http://schemas.openxmlformats.org/officeDocument/2006/relationships" xmlns:p="http://schemas.openxmlformats.org/presentationml/2006/main">
  <p:tag name="NUM" val="15"/>
</p:tagLst>
</file>

<file path=ppt/tags/tag60.xml><?xml version="1.0" encoding="utf-8"?>
<p:tagLst xmlns:a="http://schemas.openxmlformats.org/drawingml/2006/main" xmlns:r="http://schemas.openxmlformats.org/officeDocument/2006/relationships" xmlns:p="http://schemas.openxmlformats.org/presentationml/2006/main">
  <p:tag name="NUM" val="33"/>
</p:tagLst>
</file>

<file path=ppt/tags/tag61.xml><?xml version="1.0" encoding="utf-8"?>
<p:tagLst xmlns:a="http://schemas.openxmlformats.org/drawingml/2006/main" xmlns:r="http://schemas.openxmlformats.org/officeDocument/2006/relationships" xmlns:p="http://schemas.openxmlformats.org/presentationml/2006/main">
  <p:tag name="NUM" val="8"/>
</p:tagLst>
</file>

<file path=ppt/tags/tag62.xml><?xml version="1.0" encoding="utf-8"?>
<p:tagLst xmlns:a="http://schemas.openxmlformats.org/drawingml/2006/main" xmlns:r="http://schemas.openxmlformats.org/officeDocument/2006/relationships" xmlns:p="http://schemas.openxmlformats.org/presentationml/2006/main">
  <p:tag name="NUM" val="34"/>
</p:tagLst>
</file>

<file path=ppt/tags/tag63.xml><?xml version="1.0" encoding="utf-8"?>
<p:tagLst xmlns:a="http://schemas.openxmlformats.org/drawingml/2006/main" xmlns:r="http://schemas.openxmlformats.org/officeDocument/2006/relationships" xmlns:p="http://schemas.openxmlformats.org/presentationml/2006/main">
  <p:tag name="NUM" val="9"/>
</p:tagLst>
</file>

<file path=ppt/tags/tag64.xml><?xml version="1.0" encoding="utf-8"?>
<p:tagLst xmlns:a="http://schemas.openxmlformats.org/drawingml/2006/main" xmlns:r="http://schemas.openxmlformats.org/officeDocument/2006/relationships" xmlns:p="http://schemas.openxmlformats.org/presentationml/2006/main">
  <p:tag name="NUM" val="36"/>
</p:tagLst>
</file>

<file path=ppt/tags/tag65.xml><?xml version="1.0" encoding="utf-8"?>
<p:tagLst xmlns:a="http://schemas.openxmlformats.org/drawingml/2006/main" xmlns:r="http://schemas.openxmlformats.org/officeDocument/2006/relationships" xmlns:p="http://schemas.openxmlformats.org/presentationml/2006/main">
  <p:tag name="NUM" val="35"/>
</p:tagLst>
</file>

<file path=ppt/tags/tag66.xml><?xml version="1.0" encoding="utf-8"?>
<p:tagLst xmlns:a="http://schemas.openxmlformats.org/drawingml/2006/main" xmlns:r="http://schemas.openxmlformats.org/officeDocument/2006/relationships" xmlns:p="http://schemas.openxmlformats.org/presentationml/2006/main">
  <p:tag name="NUM" val="11"/>
</p:tagLst>
</file>

<file path=ppt/tags/tag67.xml><?xml version="1.0" encoding="utf-8"?>
<p:tagLst xmlns:a="http://schemas.openxmlformats.org/drawingml/2006/main" xmlns:r="http://schemas.openxmlformats.org/officeDocument/2006/relationships" xmlns:p="http://schemas.openxmlformats.org/presentationml/2006/main">
  <p:tag name="NUM" val="14"/>
</p:tagLst>
</file>

<file path=ppt/tags/tag68.xml><?xml version="1.0" encoding="utf-8"?>
<p:tagLst xmlns:a="http://schemas.openxmlformats.org/drawingml/2006/main" xmlns:r="http://schemas.openxmlformats.org/officeDocument/2006/relationships" xmlns:p="http://schemas.openxmlformats.org/presentationml/2006/main">
  <p:tag name="NUM" val="17"/>
</p:tagLst>
</file>

<file path=ppt/tags/tag69.xml><?xml version="1.0" encoding="utf-8"?>
<p:tagLst xmlns:a="http://schemas.openxmlformats.org/drawingml/2006/main" xmlns:r="http://schemas.openxmlformats.org/officeDocument/2006/relationships" xmlns:p="http://schemas.openxmlformats.org/presentationml/2006/main">
  <p:tag name="NUM" val="18"/>
</p:tagLst>
</file>

<file path=ppt/tags/tag7.xml><?xml version="1.0" encoding="utf-8"?>
<p:tagLst xmlns:a="http://schemas.openxmlformats.org/drawingml/2006/main" xmlns:r="http://schemas.openxmlformats.org/officeDocument/2006/relationships" xmlns:p="http://schemas.openxmlformats.org/presentationml/2006/main">
  <p:tag name="NUM" val="4"/>
</p:tagLst>
</file>

<file path=ppt/tags/tag70.xml><?xml version="1.0" encoding="utf-8"?>
<p:tagLst xmlns:a="http://schemas.openxmlformats.org/drawingml/2006/main" xmlns:r="http://schemas.openxmlformats.org/officeDocument/2006/relationships" xmlns:p="http://schemas.openxmlformats.org/presentationml/2006/main">
  <p:tag name="NUM" val="19"/>
</p:tagLst>
</file>

<file path=ppt/tags/tag71.xml><?xml version="1.0" encoding="utf-8"?>
<p:tagLst xmlns:a="http://schemas.openxmlformats.org/drawingml/2006/main" xmlns:r="http://schemas.openxmlformats.org/officeDocument/2006/relationships" xmlns:p="http://schemas.openxmlformats.org/presentationml/2006/main">
  <p:tag name="NUM" val="20"/>
</p:tagLst>
</file>

<file path=ppt/tags/tag72.xml><?xml version="1.0" encoding="utf-8"?>
<p:tagLst xmlns:a="http://schemas.openxmlformats.org/drawingml/2006/main" xmlns:r="http://schemas.openxmlformats.org/officeDocument/2006/relationships" xmlns:p="http://schemas.openxmlformats.org/presentationml/2006/main">
  <p:tag name="NUM" val="21"/>
</p:tagLst>
</file>

<file path=ppt/tags/tag73.xml><?xml version="1.0" encoding="utf-8"?>
<p:tagLst xmlns:a="http://schemas.openxmlformats.org/drawingml/2006/main" xmlns:r="http://schemas.openxmlformats.org/officeDocument/2006/relationships" xmlns:p="http://schemas.openxmlformats.org/presentationml/2006/main">
  <p:tag name="NUM" val="22"/>
</p:tagLst>
</file>

<file path=ppt/tags/tag74.xml><?xml version="1.0" encoding="utf-8"?>
<p:tagLst xmlns:a="http://schemas.openxmlformats.org/drawingml/2006/main" xmlns:r="http://schemas.openxmlformats.org/officeDocument/2006/relationships" xmlns:p="http://schemas.openxmlformats.org/presentationml/2006/main">
  <p:tag name="NUM" val="23"/>
</p:tagLst>
</file>

<file path=ppt/tags/tag75.xml><?xml version="1.0" encoding="utf-8"?>
<p:tagLst xmlns:a="http://schemas.openxmlformats.org/drawingml/2006/main" xmlns:r="http://schemas.openxmlformats.org/officeDocument/2006/relationships" xmlns:p="http://schemas.openxmlformats.org/presentationml/2006/main">
  <p:tag name="NUM" val="29"/>
</p:tagLst>
</file>

<file path=ppt/tags/tag76.xml><?xml version="1.0" encoding="utf-8"?>
<p:tagLst xmlns:a="http://schemas.openxmlformats.org/drawingml/2006/main" xmlns:r="http://schemas.openxmlformats.org/officeDocument/2006/relationships" xmlns:p="http://schemas.openxmlformats.org/presentationml/2006/main">
  <p:tag name="NUM" val="31"/>
</p:tagLst>
</file>

<file path=ppt/tags/tag77.xml><?xml version="1.0" encoding="utf-8"?>
<p:tagLst xmlns:a="http://schemas.openxmlformats.org/drawingml/2006/main" xmlns:r="http://schemas.openxmlformats.org/officeDocument/2006/relationships" xmlns:p="http://schemas.openxmlformats.org/presentationml/2006/main">
  <p:tag name="NUM" val="32"/>
</p:tagLst>
</file>

<file path=ppt/tags/tag78.xml><?xml version="1.0" encoding="utf-8"?>
<p:tagLst xmlns:a="http://schemas.openxmlformats.org/drawingml/2006/main" xmlns:r="http://schemas.openxmlformats.org/officeDocument/2006/relationships" xmlns:p="http://schemas.openxmlformats.org/presentationml/2006/main">
  <p:tag name="NUM" val="37"/>
</p:tagLst>
</file>

<file path=ppt/tags/tag79.xml><?xml version="1.0" encoding="utf-8"?>
<p:tagLst xmlns:a="http://schemas.openxmlformats.org/drawingml/2006/main" xmlns:r="http://schemas.openxmlformats.org/officeDocument/2006/relationships" xmlns:p="http://schemas.openxmlformats.org/presentationml/2006/main">
  <p:tag name="NUM" val="38"/>
</p:tagLst>
</file>

<file path=ppt/tags/tag8.xml><?xml version="1.0" encoding="utf-8"?>
<p:tagLst xmlns:a="http://schemas.openxmlformats.org/drawingml/2006/main" xmlns:r="http://schemas.openxmlformats.org/officeDocument/2006/relationships" xmlns:p="http://schemas.openxmlformats.org/presentationml/2006/main">
  <p:tag name="NUM" val="25"/>
</p:tagLst>
</file>

<file path=ppt/tags/tag80.xml><?xml version="1.0" encoding="utf-8"?>
<p:tagLst xmlns:a="http://schemas.openxmlformats.org/drawingml/2006/main" xmlns:r="http://schemas.openxmlformats.org/officeDocument/2006/relationships" xmlns:p="http://schemas.openxmlformats.org/presentationml/2006/main">
  <p:tag name="NUM" val="39"/>
</p:tagLst>
</file>

<file path=ppt/tags/tag81.xml><?xml version="1.0" encoding="utf-8"?>
<p:tagLst xmlns:a="http://schemas.openxmlformats.org/drawingml/2006/main" xmlns:r="http://schemas.openxmlformats.org/officeDocument/2006/relationships" xmlns:p="http://schemas.openxmlformats.org/presentationml/2006/main">
  <p:tag name="NUM" val="46"/>
</p:tagLst>
</file>

<file path=ppt/tags/tag82.xml><?xml version="1.0" encoding="utf-8"?>
<p:tagLst xmlns:a="http://schemas.openxmlformats.org/drawingml/2006/main" xmlns:r="http://schemas.openxmlformats.org/officeDocument/2006/relationships" xmlns:p="http://schemas.openxmlformats.org/presentationml/2006/main">
  <p:tag name="NUM" val="47"/>
</p:tagLst>
</file>

<file path=ppt/tags/tag83.xml><?xml version="1.0" encoding="utf-8"?>
<p:tagLst xmlns:a="http://schemas.openxmlformats.org/drawingml/2006/main" xmlns:r="http://schemas.openxmlformats.org/officeDocument/2006/relationships" xmlns:p="http://schemas.openxmlformats.org/presentationml/2006/main">
  <p:tag name="NUM" val="48"/>
</p:tagLst>
</file>

<file path=ppt/tags/tag84.xml><?xml version="1.0" encoding="utf-8"?>
<p:tagLst xmlns:a="http://schemas.openxmlformats.org/drawingml/2006/main" xmlns:r="http://schemas.openxmlformats.org/officeDocument/2006/relationships" xmlns:p="http://schemas.openxmlformats.org/presentationml/2006/main">
  <p:tag name="NUM" val="29"/>
</p:tagLst>
</file>

<file path=ppt/tags/tag9.xml><?xml version="1.0" encoding="utf-8"?>
<p:tagLst xmlns:a="http://schemas.openxmlformats.org/drawingml/2006/main" xmlns:r="http://schemas.openxmlformats.org/officeDocument/2006/relationships" xmlns:p="http://schemas.openxmlformats.org/presentationml/2006/main">
  <p:tag name="NUM" val="24"/>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3F2A56"/>
      </a:dk2>
      <a:lt2>
        <a:srgbClr val="E6E6E6"/>
      </a:lt2>
      <a:accent1>
        <a:srgbClr val="3F2A56"/>
      </a:accent1>
      <a:accent2>
        <a:srgbClr val="4E5B73"/>
      </a:accent2>
      <a:accent3>
        <a:srgbClr val="DA797A"/>
      </a:accent3>
      <a:accent4>
        <a:srgbClr val="D9D9D9"/>
      </a:accent4>
      <a:accent5>
        <a:srgbClr val="BFBFBF"/>
      </a:accent5>
      <a:accent6>
        <a:srgbClr val="A6A6A6"/>
      </a:accent6>
      <a:hlink>
        <a:srgbClr val="4E5B73"/>
      </a:hlink>
      <a:folHlink>
        <a:srgbClr val="8C8C8C"/>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3A356F9CC07F479C9341A78C639577" ma:contentTypeVersion="16" ma:contentTypeDescription="Create a new document." ma:contentTypeScope="" ma:versionID="189a3feeed6e517c7f6a7ea53c622ac2">
  <xsd:schema xmlns:xsd="http://www.w3.org/2001/XMLSchema" xmlns:xs="http://www.w3.org/2001/XMLSchema" xmlns:p="http://schemas.microsoft.com/office/2006/metadata/properties" xmlns:ns3="3e8035fe-dfa0-4c02-bf66-70df54a0e402" xmlns:ns4="7aa58a5f-264c-4236-adde-7498e4b6fb0c" targetNamespace="http://schemas.microsoft.com/office/2006/metadata/properties" ma:root="true" ma:fieldsID="d8ad0fbee18eab0e89fd5338b51b96b1" ns3:_="" ns4:_="">
    <xsd:import namespace="3e8035fe-dfa0-4c02-bf66-70df54a0e402"/>
    <xsd:import namespace="7aa58a5f-264c-4236-adde-7498e4b6fb0c"/>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8035fe-dfa0-4c02-bf66-70df54a0e4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a58a5f-264c-4236-adde-7498e4b6fb0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e8035fe-dfa0-4c02-bf66-70df54a0e402" xsi:nil="true"/>
  </documentManagement>
</p:properties>
</file>

<file path=customXml/itemProps1.xml><?xml version="1.0" encoding="utf-8"?>
<ds:datastoreItem xmlns:ds="http://schemas.openxmlformats.org/officeDocument/2006/customXml" ds:itemID="{48BCCE54-DA52-4852-BB91-3E4D8FB05E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8035fe-dfa0-4c02-bf66-70df54a0e402"/>
    <ds:schemaRef ds:uri="7aa58a5f-264c-4236-adde-7498e4b6f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CCA03E-2A0F-4E07-9D69-CED9A73F761D}">
  <ds:schemaRefs>
    <ds:schemaRef ds:uri="http://schemas.microsoft.com/sharepoint/v3/contenttype/forms"/>
  </ds:schemaRefs>
</ds:datastoreItem>
</file>

<file path=customXml/itemProps3.xml><?xml version="1.0" encoding="utf-8"?>
<ds:datastoreItem xmlns:ds="http://schemas.openxmlformats.org/officeDocument/2006/customXml" ds:itemID="{28A30508-F6FD-4128-A11F-FC8DE803B62B}">
  <ds:schemaRefs>
    <ds:schemaRef ds:uri="http://purl.org/dc/elements/1.1/"/>
    <ds:schemaRef ds:uri="http://schemas.microsoft.com/office/2006/metadata/properties"/>
    <ds:schemaRef ds:uri="http://schemas.microsoft.com/office/2006/documentManagement/types"/>
    <ds:schemaRef ds:uri="7aa58a5f-264c-4236-adde-7498e4b6fb0c"/>
    <ds:schemaRef ds:uri="http://purl.org/dc/dcmitype/"/>
    <ds:schemaRef ds:uri="http://schemas.microsoft.com/office/infopath/2007/PartnerControls"/>
    <ds:schemaRef ds:uri="http://schemas.openxmlformats.org/package/2006/metadata/core-properties"/>
    <ds:schemaRef ds:uri="3e8035fe-dfa0-4c02-bf66-70df54a0e402"/>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5031</TotalTime>
  <Words>1009</Words>
  <Application>Microsoft Office PowerPoint</Application>
  <PresentationFormat>Format Lettre (8,5 x 11 po)</PresentationFormat>
  <Paragraphs>89</Paragraphs>
  <Slides>2</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Josianne Paul</dc:creator>
  <cp:lastModifiedBy>Gauthier, Jean-Guy</cp:lastModifiedBy>
  <cp:revision>35</cp:revision>
  <dcterms:created xsi:type="dcterms:W3CDTF">2022-04-01T12:41:18Z</dcterms:created>
  <dcterms:modified xsi:type="dcterms:W3CDTF">2025-10-23T12:12:28Z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-329350919</vt:i4>
  </property>
  <property fmtid="{D5CDD505-2E9C-101B-9397-08002B2CF9AE}" pid="3" name="_NewReviewCycle">
    <vt:lpwstr/>
  </property>
  <property fmtid="{D5CDD505-2E9C-101B-9397-08002B2CF9AE}" pid="4" name="_EmailSubject">
    <vt:lpwstr>Thank you for hosting a kiosk at the 2025 Official Languages Symposium </vt:lpwstr>
  </property>
  <property fmtid="{D5CDD505-2E9C-101B-9397-08002B2CF9AE}" pid="5" name="_AuthorEmail">
    <vt:lpwstr>Sarah.Lamont@csps-efpc.gc.ca</vt:lpwstr>
  </property>
  <property fmtid="{D5CDD505-2E9C-101B-9397-08002B2CF9AE}" pid="6" name="_AuthorEmailDisplayName">
    <vt:lpwstr>Sarah Lamont (CSPS-EFPC)</vt:lpwstr>
  </property>
  <property fmtid="{D5CDD505-2E9C-101B-9397-08002B2CF9AE}" pid="7" name="_PreviousAdHocReviewCycleID">
    <vt:i4>-329350919</vt:i4>
  </property>
  <property fmtid="{D5CDD505-2E9C-101B-9397-08002B2CF9AE}" pid="8" name="ContentTypeId">
    <vt:lpwstr>0x0101000B3A356F9CC07F479C9341A78C639577</vt:lpwstr>
  </property>
  <property fmtid="{D5CDD505-2E9C-101B-9397-08002B2CF9AE}" pid="9" name="MSIP_Label_3d0ca00b-3f0e-465a-aac7-1a6a22fcea40_Enabled">
    <vt:lpwstr>true</vt:lpwstr>
  </property>
  <property fmtid="{D5CDD505-2E9C-101B-9397-08002B2CF9AE}" pid="10" name="MSIP_Label_3d0ca00b-3f0e-465a-aac7-1a6a22fcea40_SetDate">
    <vt:lpwstr>2025-10-23T12:10:43Z</vt:lpwstr>
  </property>
  <property fmtid="{D5CDD505-2E9C-101B-9397-08002B2CF9AE}" pid="11" name="MSIP_Label_3d0ca00b-3f0e-465a-aac7-1a6a22fcea40_Method">
    <vt:lpwstr>Privileged</vt:lpwstr>
  </property>
  <property fmtid="{D5CDD505-2E9C-101B-9397-08002B2CF9AE}" pid="12" name="MSIP_Label_3d0ca00b-3f0e-465a-aac7-1a6a22fcea40_Name">
    <vt:lpwstr>3d0ca00b-3f0e-465a-aac7-1a6a22fcea40</vt:lpwstr>
  </property>
  <property fmtid="{D5CDD505-2E9C-101B-9397-08002B2CF9AE}" pid="13" name="MSIP_Label_3d0ca00b-3f0e-465a-aac7-1a6a22fcea40_SiteId">
    <vt:lpwstr>6397df10-4595-4047-9c4f-03311282152b</vt:lpwstr>
  </property>
  <property fmtid="{D5CDD505-2E9C-101B-9397-08002B2CF9AE}" pid="14" name="MSIP_Label_3d0ca00b-3f0e-465a-aac7-1a6a22fcea40_ActionId">
    <vt:lpwstr>2aed2013-b52f-4c00-a617-dd47ba82995f</vt:lpwstr>
  </property>
  <property fmtid="{D5CDD505-2E9C-101B-9397-08002B2CF9AE}" pid="15" name="MSIP_Label_3d0ca00b-3f0e-465a-aac7-1a6a22fcea40_ContentBits">
    <vt:lpwstr>1</vt:lpwstr>
  </property>
  <property fmtid="{D5CDD505-2E9C-101B-9397-08002B2CF9AE}" pid="16" name="MSIP_Label_3d0ca00b-3f0e-465a-aac7-1a6a22fcea40_Tag">
    <vt:lpwstr>10, 0, 1, 1</vt:lpwstr>
  </property>
  <property fmtid="{D5CDD505-2E9C-101B-9397-08002B2CF9AE}" pid="17" name="ClassificationContentMarkingHeaderLocations">
    <vt:lpwstr>Office Theme:8</vt:lpwstr>
  </property>
  <property fmtid="{D5CDD505-2E9C-101B-9397-08002B2CF9AE}" pid="18" name="ClassificationContentMarkingHeaderText">
    <vt:lpwstr>UNCLASSIFIED / NON CLASSIFIÉ</vt:lpwstr>
  </property>
</Properties>
</file>