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5"/>
    <p:sldMasterId id="2147483682" r:id="rId6"/>
    <p:sldMasterId id="2147484443" r:id="rId7"/>
    <p:sldMasterId id="2147484445" r:id="rId8"/>
    <p:sldMasterId id="2147484455" r:id="rId9"/>
  </p:sldMasterIdLst>
  <p:notesMasterIdLst>
    <p:notesMasterId r:id="rId57"/>
  </p:notesMasterIdLst>
  <p:sldIdLst>
    <p:sldId id="2147309164" r:id="rId10"/>
    <p:sldId id="2147309165" r:id="rId11"/>
    <p:sldId id="2147309166" r:id="rId12"/>
    <p:sldId id="2147309156" r:id="rId13"/>
    <p:sldId id="2147309231" r:id="rId14"/>
    <p:sldId id="2147309170" r:id="rId15"/>
    <p:sldId id="2147309232" r:id="rId16"/>
    <p:sldId id="2147309238" r:id="rId17"/>
    <p:sldId id="2147309225" r:id="rId18"/>
    <p:sldId id="2147309233" r:id="rId19"/>
    <p:sldId id="2147309249" r:id="rId20"/>
    <p:sldId id="2147309234" r:id="rId21"/>
    <p:sldId id="2147309174" r:id="rId22"/>
    <p:sldId id="2147309194" r:id="rId23"/>
    <p:sldId id="2147309186" r:id="rId24"/>
    <p:sldId id="2147309218" r:id="rId25"/>
    <p:sldId id="2147309220" r:id="rId26"/>
    <p:sldId id="2147309197" r:id="rId27"/>
    <p:sldId id="2147309196" r:id="rId28"/>
    <p:sldId id="2147309205" r:id="rId29"/>
    <p:sldId id="2147309223" r:id="rId30"/>
    <p:sldId id="2147309198" r:id="rId31"/>
    <p:sldId id="2147309199" r:id="rId32"/>
    <p:sldId id="2147309260" r:id="rId33"/>
    <p:sldId id="2147309261" r:id="rId34"/>
    <p:sldId id="2147309200" r:id="rId35"/>
    <p:sldId id="2147309236" r:id="rId36"/>
    <p:sldId id="2147309208" r:id="rId37"/>
    <p:sldId id="2147309206" r:id="rId38"/>
    <p:sldId id="2147309207" r:id="rId39"/>
    <p:sldId id="2147309264" r:id="rId40"/>
    <p:sldId id="2147309224" r:id="rId41"/>
    <p:sldId id="2147309246" r:id="rId42"/>
    <p:sldId id="2147309265" r:id="rId43"/>
    <p:sldId id="2147309240" r:id="rId44"/>
    <p:sldId id="2147309241" r:id="rId45"/>
    <p:sldId id="2147309266" r:id="rId46"/>
    <p:sldId id="2147309217" r:id="rId47"/>
    <p:sldId id="2147309256" r:id="rId48"/>
    <p:sldId id="2147309259" r:id="rId49"/>
    <p:sldId id="2147309244" r:id="rId50"/>
    <p:sldId id="2147309243" r:id="rId51"/>
    <p:sldId id="2147309262" r:id="rId52"/>
    <p:sldId id="2147309253" r:id="rId53"/>
    <p:sldId id="2147309252" r:id="rId54"/>
    <p:sldId id="2147309251" r:id="rId55"/>
    <p:sldId id="214730925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72EB354B-D0E1-C2AD-4080-7F106D3EBFDC}" name="Macdougall, Jennifer (she/her, elle)" initials="Me" userId="S::jmacdoug@tbs-sct.gc.ca::185b6ed0-a5e5-4dd3-af3a-e60f6cc367b3" providerId="AD"/>
  <p188:author id="{EE7F535B-6565-1B59-FB37-112442648D4D}" name="Evans, Ashley" initials="EA" userId="S::alevans@tbs-sct.gc.ca::c5959615-6057-4e45-b323-e65a04309e86" providerId="AD"/>
  <p188:author id="{C32CDDA5-EC9F-2EBD-AD53-3B31F858D18F}" name="Deria, Maryam" initials="MD" userId="S::MDERIA@tbs-sct.gc.ca::4b73bf4b-5b8f-42cc-83b2-8bb822e7eb58" providerId="AD"/>
  <p188:author id="{44A26ACB-9038-C07F-B41C-75A93A5C348C}" name="Evans, Ashley" initials="AE" userId="S::ALEVANS@tbs-sct.gc.ca::c5959615-6057-4e45-b323-e65a04309e86" providerId="AD"/>
  <p188:author id="{2063A5FB-F7DF-7891-C72E-0EE47E050F29}" name="Cundy, Jody" initials="CJ" userId="S::jcundy@tbs-sct.gc.ca::cc92ea7d-8873-44e2-918b-bee113ce86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E494"/>
    <a:srgbClr val="F9BA8B"/>
    <a:srgbClr val="FFCCCC"/>
    <a:srgbClr val="000000"/>
    <a:srgbClr val="58BFB5"/>
    <a:srgbClr val="D9D9D9"/>
    <a:srgbClr val="F1F1F1"/>
    <a:srgbClr val="6D712E"/>
    <a:srgbClr val="378F5B"/>
    <a:srgbClr val="AC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04" y="1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slide" Target="slides/slide38.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presProps" Target="presProps.xml"/><Relationship Id="rId5" Type="http://schemas.openxmlformats.org/officeDocument/2006/relationships/slideMaster" Target="slideMasters/slideMaster1.xml"/><Relationship Id="rId61" Type="http://schemas.openxmlformats.org/officeDocument/2006/relationships/tableStyles" Target="tableStyles.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8" Type="http://schemas.openxmlformats.org/officeDocument/2006/relationships/slideMaster" Target="slideMasters/slideMaster4.xml"/><Relationship Id="rId51" Type="http://schemas.openxmlformats.org/officeDocument/2006/relationships/slide" Target="slides/slide42.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notesMaster" Target="notesMasters/notesMaster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Master" Target="slideMasters/slideMaster5.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9D277-536C-4544-8939-E89ED7B8BF18}" type="doc">
      <dgm:prSet loTypeId="urn:microsoft.com/office/officeart/2005/8/layout/radial6" loCatId="cycle" qsTypeId="urn:microsoft.com/office/officeart/2005/8/quickstyle/simple1" qsCatId="simple" csTypeId="urn:microsoft.com/office/officeart/2005/8/colors/colorful2" csCatId="colorful" phldr="1"/>
      <dgm:spPr/>
      <dgm:t>
        <a:bodyPr/>
        <a:lstStyle/>
        <a:p>
          <a:endParaRPr lang="en-US"/>
        </a:p>
      </dgm:t>
    </dgm:pt>
    <dgm:pt modelId="{EF31C23A-EE3E-4576-A77F-93589706D968}">
      <dgm:prSet phldrT="[Text]" custT="1"/>
      <dgm:spPr>
        <a:solidFill>
          <a:srgbClr val="C7706C"/>
        </a:solidFill>
      </dgm:spPr>
      <dgm:t>
        <a:bodyPr/>
        <a:lstStyle/>
        <a:p>
          <a:r>
            <a:rPr lang="en-US" sz="1600" b="1">
              <a:solidFill>
                <a:schemeClr val="tx1"/>
              </a:solidFill>
            </a:rPr>
            <a:t>Business Interface </a:t>
          </a:r>
        </a:p>
        <a:p>
          <a:r>
            <a:rPr lang="en-US" sz="1050" b="1">
              <a:solidFill>
                <a:schemeClr val="tx1"/>
              </a:solidFill>
            </a:rPr>
            <a:t>Plan and Design</a:t>
          </a:r>
          <a:endParaRPr lang="en-US" sz="2000" b="1">
            <a:solidFill>
              <a:schemeClr val="tx1"/>
            </a:solidFill>
          </a:endParaRPr>
        </a:p>
      </dgm:t>
      <dgm:extLst>
        <a:ext uri="{E40237B7-FDA0-4F09-8148-C483321AD2D9}">
          <dgm14:cNvPr xmlns:dgm14="http://schemas.microsoft.com/office/drawing/2010/diagram" id="0" name="" descr="Diagram for the 4 domains for the Chief Digital Service Officer:&#10;- Technology &#10;- Information and Data&#10;- Data centre of excellence&#10;- Business interface"/>
        </a:ext>
      </dgm:extLst>
    </dgm:pt>
    <dgm:pt modelId="{BB0C960B-294C-4A7C-BD4D-060CF397B3DA}" type="parTrans" cxnId="{297F7064-3C37-4AAF-9C93-E5FD8FDE839A}">
      <dgm:prSet/>
      <dgm:spPr/>
      <dgm:t>
        <a:bodyPr/>
        <a:lstStyle/>
        <a:p>
          <a:endParaRPr lang="en-US">
            <a:solidFill>
              <a:schemeClr val="tx1"/>
            </a:solidFill>
          </a:endParaRPr>
        </a:p>
      </dgm:t>
    </dgm:pt>
    <dgm:pt modelId="{8155D0B3-A64E-43F4-B4F8-81F685A78A1C}" type="sibTrans" cxnId="{297F7064-3C37-4AAF-9C93-E5FD8FDE839A}">
      <dgm:prSet/>
      <dgm:spPr/>
      <dgm:t>
        <a:bodyPr/>
        <a:lstStyle/>
        <a:p>
          <a:endParaRPr lang="en-US">
            <a:solidFill>
              <a:schemeClr val="tx1"/>
            </a:solidFill>
          </a:endParaRPr>
        </a:p>
      </dgm:t>
    </dgm:pt>
    <dgm:pt modelId="{9FFD986B-C361-44AE-9873-B770F21D119E}">
      <dgm:prSet phldrT="[Text]"/>
      <dgm:spPr>
        <a:solidFill>
          <a:schemeClr val="accent4">
            <a:lumMod val="50000"/>
          </a:schemeClr>
        </a:solidFill>
      </dgm:spPr>
      <dgm:t>
        <a:bodyPr/>
        <a:lstStyle/>
        <a:p>
          <a:r>
            <a:rPr lang="en-US" b="1">
              <a:solidFill>
                <a:schemeClr val="tx1"/>
              </a:solidFill>
            </a:rPr>
            <a:t>INFO/DATA</a:t>
          </a:r>
        </a:p>
        <a:p>
          <a:r>
            <a:rPr lang="en-US" b="1">
              <a:solidFill>
                <a:schemeClr val="tx1"/>
              </a:solidFill>
            </a:rPr>
            <a:t>Governance</a:t>
          </a:r>
        </a:p>
      </dgm:t>
    </dgm:pt>
    <dgm:pt modelId="{F447F65F-88C8-407A-AE57-A32617F3F82D}" type="parTrans" cxnId="{1482A2AC-B8BE-44F6-B161-2DF05008CD83}">
      <dgm:prSet/>
      <dgm:spPr/>
      <dgm:t>
        <a:bodyPr/>
        <a:lstStyle/>
        <a:p>
          <a:endParaRPr lang="en-US">
            <a:solidFill>
              <a:schemeClr val="tx1"/>
            </a:solidFill>
          </a:endParaRPr>
        </a:p>
      </dgm:t>
    </dgm:pt>
    <dgm:pt modelId="{C92966F0-AC61-4133-B304-846F28684D93}" type="sibTrans" cxnId="{1482A2AC-B8BE-44F6-B161-2DF05008CD83}">
      <dgm:prSet/>
      <dgm:spPr>
        <a:solidFill>
          <a:schemeClr val="accent4">
            <a:lumMod val="50000"/>
          </a:schemeClr>
        </a:solidFill>
      </dgm:spPr>
      <dgm:t>
        <a:bodyPr/>
        <a:lstStyle/>
        <a:p>
          <a:endParaRPr lang="en-US">
            <a:solidFill>
              <a:schemeClr val="tx1"/>
            </a:solidFill>
          </a:endParaRPr>
        </a:p>
      </dgm:t>
    </dgm:pt>
    <dgm:pt modelId="{4940B560-9177-4B4E-9754-C86749BD9BBB}">
      <dgm:prSet phldrT="[Text]" custT="1"/>
      <dgm:spPr>
        <a:solidFill>
          <a:schemeClr val="accent2">
            <a:lumMod val="60000"/>
            <a:lumOff val="40000"/>
          </a:schemeClr>
        </a:solidFill>
      </dgm:spPr>
      <dgm:t>
        <a:bodyPr/>
        <a:lstStyle/>
        <a:p>
          <a:pPr rtl="0"/>
          <a:r>
            <a:rPr lang="en-US" sz="1200" b="1">
              <a:solidFill>
                <a:schemeClr val="tx1"/>
              </a:solidFill>
            </a:rPr>
            <a:t>Data </a:t>
          </a:r>
          <a:r>
            <a:rPr lang="en-US" sz="1200" b="1">
              <a:solidFill>
                <a:schemeClr val="tx1"/>
              </a:solidFill>
              <a:latin typeface="Calibri" panose="020F0502020204030204"/>
            </a:rPr>
            <a:t>Insights and Operations</a:t>
          </a:r>
          <a:endParaRPr lang="en-US" sz="1200" b="1">
            <a:solidFill>
              <a:schemeClr val="tx1"/>
            </a:solidFill>
          </a:endParaRPr>
        </a:p>
      </dgm:t>
    </dgm:pt>
    <dgm:pt modelId="{AB9BEB30-65DE-4463-91B9-C1F795C92B90}" type="parTrans" cxnId="{6D7605E2-B93C-4579-812E-7EF7197C30A9}">
      <dgm:prSet/>
      <dgm:spPr/>
      <dgm:t>
        <a:bodyPr/>
        <a:lstStyle/>
        <a:p>
          <a:endParaRPr lang="en-US">
            <a:solidFill>
              <a:schemeClr val="tx1"/>
            </a:solidFill>
          </a:endParaRPr>
        </a:p>
      </dgm:t>
    </dgm:pt>
    <dgm:pt modelId="{1C2711AA-B67B-48E5-BD6D-03241685A558}" type="sibTrans" cxnId="{6D7605E2-B93C-4579-812E-7EF7197C30A9}">
      <dgm:prSet/>
      <dgm:spPr>
        <a:solidFill>
          <a:schemeClr val="accent2">
            <a:lumMod val="60000"/>
            <a:lumOff val="40000"/>
          </a:schemeClr>
        </a:solidFill>
      </dgm:spPr>
      <dgm:t>
        <a:bodyPr/>
        <a:lstStyle/>
        <a:p>
          <a:endParaRPr lang="en-US">
            <a:solidFill>
              <a:schemeClr val="tx1"/>
            </a:solidFill>
          </a:endParaRPr>
        </a:p>
      </dgm:t>
    </dgm:pt>
    <dgm:pt modelId="{607D2B9D-B177-4C75-9053-F571BFCFCA13}">
      <dgm:prSet phldrT="[Text]"/>
      <dgm:spPr>
        <a:solidFill>
          <a:srgbClr val="E8AE3C"/>
        </a:solidFill>
      </dgm:spPr>
      <dgm:t>
        <a:bodyPr/>
        <a:lstStyle/>
        <a:p>
          <a:pPr rtl="0"/>
          <a:r>
            <a:rPr lang="en-US" b="1">
              <a:solidFill>
                <a:schemeClr val="tx1"/>
              </a:solidFill>
              <a:latin typeface="Calibri" panose="020F0502020204030204"/>
            </a:rPr>
            <a:t>Delivery of Technology</a:t>
          </a:r>
          <a:endParaRPr lang="en-US" b="1">
            <a:solidFill>
              <a:schemeClr val="tx1"/>
            </a:solidFill>
          </a:endParaRPr>
        </a:p>
      </dgm:t>
    </dgm:pt>
    <dgm:pt modelId="{8481AC31-4B61-4292-9E04-95F31D19C5AA}" type="parTrans" cxnId="{78C4635A-A72F-4E94-9B20-806DB06CEE29}">
      <dgm:prSet/>
      <dgm:spPr/>
      <dgm:t>
        <a:bodyPr/>
        <a:lstStyle/>
        <a:p>
          <a:endParaRPr lang="en-US">
            <a:solidFill>
              <a:schemeClr val="tx1"/>
            </a:solidFill>
          </a:endParaRPr>
        </a:p>
      </dgm:t>
    </dgm:pt>
    <dgm:pt modelId="{C51FE6C3-564A-473C-AA2D-4DE0170B21B2}" type="sibTrans" cxnId="{78C4635A-A72F-4E94-9B20-806DB06CEE29}">
      <dgm:prSet/>
      <dgm:spPr>
        <a:solidFill>
          <a:srgbClr val="E8AE3C"/>
        </a:solidFill>
      </dgm:spPr>
      <dgm:t>
        <a:bodyPr/>
        <a:lstStyle/>
        <a:p>
          <a:endParaRPr lang="en-US">
            <a:solidFill>
              <a:schemeClr val="tx1"/>
            </a:solidFill>
          </a:endParaRPr>
        </a:p>
      </dgm:t>
    </dgm:pt>
    <dgm:pt modelId="{AFE712AF-6EF8-4E2E-B62A-0DBF6015877D}" type="pres">
      <dgm:prSet presAssocID="{6B19D277-536C-4544-8939-E89ED7B8BF18}" presName="Name0" presStyleCnt="0">
        <dgm:presLayoutVars>
          <dgm:chMax val="1"/>
          <dgm:dir/>
          <dgm:animLvl val="ctr"/>
          <dgm:resizeHandles val="exact"/>
        </dgm:presLayoutVars>
      </dgm:prSet>
      <dgm:spPr/>
    </dgm:pt>
    <dgm:pt modelId="{B1F784F0-DE32-48E1-B98A-2A0E7EE4E30A}" type="pres">
      <dgm:prSet presAssocID="{EF31C23A-EE3E-4576-A77F-93589706D968}" presName="centerShape" presStyleLbl="node0" presStyleIdx="0" presStyleCnt="1"/>
      <dgm:spPr/>
    </dgm:pt>
    <dgm:pt modelId="{E1F5C9FA-BE57-4483-A9C5-74BB86F7E9B1}" type="pres">
      <dgm:prSet presAssocID="{9FFD986B-C361-44AE-9873-B770F21D119E}" presName="node" presStyleLbl="node1" presStyleIdx="0" presStyleCnt="3" custRadScaleRad="99666" custRadScaleInc="480">
        <dgm:presLayoutVars>
          <dgm:bulletEnabled val="1"/>
        </dgm:presLayoutVars>
      </dgm:prSet>
      <dgm:spPr/>
    </dgm:pt>
    <dgm:pt modelId="{73A663DA-282D-4591-90BC-F04A115552A2}" type="pres">
      <dgm:prSet presAssocID="{9FFD986B-C361-44AE-9873-B770F21D119E}" presName="dummy" presStyleCnt="0"/>
      <dgm:spPr/>
    </dgm:pt>
    <dgm:pt modelId="{78EB7FB8-9EBD-48FE-B917-E59304C96D09}" type="pres">
      <dgm:prSet presAssocID="{C92966F0-AC61-4133-B304-846F28684D93}" presName="sibTrans" presStyleLbl="sibTrans2D1" presStyleIdx="0" presStyleCnt="3"/>
      <dgm:spPr/>
    </dgm:pt>
    <dgm:pt modelId="{E414BF73-6524-44F1-9F61-6836D2967A61}" type="pres">
      <dgm:prSet presAssocID="{4940B560-9177-4B4E-9754-C86749BD9BBB}" presName="node" presStyleLbl="node1" presStyleIdx="1" presStyleCnt="3">
        <dgm:presLayoutVars>
          <dgm:bulletEnabled val="1"/>
        </dgm:presLayoutVars>
      </dgm:prSet>
      <dgm:spPr/>
    </dgm:pt>
    <dgm:pt modelId="{7858F39E-B2A0-472D-BB69-FAEE1C2822B7}" type="pres">
      <dgm:prSet presAssocID="{4940B560-9177-4B4E-9754-C86749BD9BBB}" presName="dummy" presStyleCnt="0"/>
      <dgm:spPr/>
    </dgm:pt>
    <dgm:pt modelId="{8569649C-366F-401D-AE33-DABB57CD437F}" type="pres">
      <dgm:prSet presAssocID="{1C2711AA-B67B-48E5-BD6D-03241685A558}" presName="sibTrans" presStyleLbl="sibTrans2D1" presStyleIdx="1" presStyleCnt="3" custLinFactNeighborY="-1126"/>
      <dgm:spPr/>
    </dgm:pt>
    <dgm:pt modelId="{17D312B4-E968-4F44-8D88-CABE5B19B896}" type="pres">
      <dgm:prSet presAssocID="{607D2B9D-B177-4C75-9053-F571BFCFCA13}" presName="node" presStyleLbl="node1" presStyleIdx="2" presStyleCnt="3">
        <dgm:presLayoutVars>
          <dgm:bulletEnabled val="1"/>
        </dgm:presLayoutVars>
      </dgm:prSet>
      <dgm:spPr/>
    </dgm:pt>
    <dgm:pt modelId="{27371ED5-1C61-41B9-88D6-70090305C7AB}" type="pres">
      <dgm:prSet presAssocID="{607D2B9D-B177-4C75-9053-F571BFCFCA13}" presName="dummy" presStyleCnt="0"/>
      <dgm:spPr/>
    </dgm:pt>
    <dgm:pt modelId="{305335A0-C441-4557-ABDB-E986E1B107C4}" type="pres">
      <dgm:prSet presAssocID="{C51FE6C3-564A-473C-AA2D-4DE0170B21B2}" presName="sibTrans" presStyleLbl="sibTrans2D1" presStyleIdx="2" presStyleCnt="3"/>
      <dgm:spPr/>
    </dgm:pt>
  </dgm:ptLst>
  <dgm:cxnLst>
    <dgm:cxn modelId="{57233A0E-FA2F-494E-B09B-31F49A15FF9E}" type="presOf" srcId="{6B19D277-536C-4544-8939-E89ED7B8BF18}" destId="{AFE712AF-6EF8-4E2E-B62A-0DBF6015877D}" srcOrd="0" destOrd="0" presId="urn:microsoft.com/office/officeart/2005/8/layout/radial6"/>
    <dgm:cxn modelId="{8ADAAC13-D1EF-4C43-8E02-E5504D4CED35}" type="presOf" srcId="{1C2711AA-B67B-48E5-BD6D-03241685A558}" destId="{8569649C-366F-401D-AE33-DABB57CD437F}" srcOrd="0" destOrd="0" presId="urn:microsoft.com/office/officeart/2005/8/layout/radial6"/>
    <dgm:cxn modelId="{39AA2B2E-682D-4E90-A301-D958E4FCAAA5}" type="presOf" srcId="{607D2B9D-B177-4C75-9053-F571BFCFCA13}" destId="{17D312B4-E968-4F44-8D88-CABE5B19B896}" srcOrd="0" destOrd="0" presId="urn:microsoft.com/office/officeart/2005/8/layout/radial6"/>
    <dgm:cxn modelId="{D0E29C34-DA8C-4552-A389-EE8B91B1FB57}" type="presOf" srcId="{C92966F0-AC61-4133-B304-846F28684D93}" destId="{78EB7FB8-9EBD-48FE-B917-E59304C96D09}" srcOrd="0" destOrd="0" presId="urn:microsoft.com/office/officeart/2005/8/layout/radial6"/>
    <dgm:cxn modelId="{297F7064-3C37-4AAF-9C93-E5FD8FDE839A}" srcId="{6B19D277-536C-4544-8939-E89ED7B8BF18}" destId="{EF31C23A-EE3E-4576-A77F-93589706D968}" srcOrd="0" destOrd="0" parTransId="{BB0C960B-294C-4A7C-BD4D-060CF397B3DA}" sibTransId="{8155D0B3-A64E-43F4-B4F8-81F685A78A1C}"/>
    <dgm:cxn modelId="{D430994B-FE3E-420F-B77A-05A255ECB239}" type="presOf" srcId="{4940B560-9177-4B4E-9754-C86749BD9BBB}" destId="{E414BF73-6524-44F1-9F61-6836D2967A61}" srcOrd="0" destOrd="0" presId="urn:microsoft.com/office/officeart/2005/8/layout/radial6"/>
    <dgm:cxn modelId="{78C4635A-A72F-4E94-9B20-806DB06CEE29}" srcId="{EF31C23A-EE3E-4576-A77F-93589706D968}" destId="{607D2B9D-B177-4C75-9053-F571BFCFCA13}" srcOrd="2" destOrd="0" parTransId="{8481AC31-4B61-4292-9E04-95F31D19C5AA}" sibTransId="{C51FE6C3-564A-473C-AA2D-4DE0170B21B2}"/>
    <dgm:cxn modelId="{278C1698-38FC-4459-87BB-3E6456A96171}" type="presOf" srcId="{C51FE6C3-564A-473C-AA2D-4DE0170B21B2}" destId="{305335A0-C441-4557-ABDB-E986E1B107C4}" srcOrd="0" destOrd="0" presId="urn:microsoft.com/office/officeart/2005/8/layout/radial6"/>
    <dgm:cxn modelId="{1482A2AC-B8BE-44F6-B161-2DF05008CD83}" srcId="{EF31C23A-EE3E-4576-A77F-93589706D968}" destId="{9FFD986B-C361-44AE-9873-B770F21D119E}" srcOrd="0" destOrd="0" parTransId="{F447F65F-88C8-407A-AE57-A32617F3F82D}" sibTransId="{C92966F0-AC61-4133-B304-846F28684D93}"/>
    <dgm:cxn modelId="{6D7605E2-B93C-4579-812E-7EF7197C30A9}" srcId="{EF31C23A-EE3E-4576-A77F-93589706D968}" destId="{4940B560-9177-4B4E-9754-C86749BD9BBB}" srcOrd="1" destOrd="0" parTransId="{AB9BEB30-65DE-4463-91B9-C1F795C92B90}" sibTransId="{1C2711AA-B67B-48E5-BD6D-03241685A558}"/>
    <dgm:cxn modelId="{177B43E7-E2CD-42DB-A5AC-F803B8484805}" type="presOf" srcId="{9FFD986B-C361-44AE-9873-B770F21D119E}" destId="{E1F5C9FA-BE57-4483-A9C5-74BB86F7E9B1}" srcOrd="0" destOrd="0" presId="urn:microsoft.com/office/officeart/2005/8/layout/radial6"/>
    <dgm:cxn modelId="{6E4C30FA-A8DF-4518-8DCD-B0A8C4358A1B}" type="presOf" srcId="{EF31C23A-EE3E-4576-A77F-93589706D968}" destId="{B1F784F0-DE32-48E1-B98A-2A0E7EE4E30A}" srcOrd="0" destOrd="0" presId="urn:microsoft.com/office/officeart/2005/8/layout/radial6"/>
    <dgm:cxn modelId="{4B935470-1845-432B-BA72-1F6A7AF1FD89}" type="presParOf" srcId="{AFE712AF-6EF8-4E2E-B62A-0DBF6015877D}" destId="{B1F784F0-DE32-48E1-B98A-2A0E7EE4E30A}" srcOrd="0" destOrd="0" presId="urn:microsoft.com/office/officeart/2005/8/layout/radial6"/>
    <dgm:cxn modelId="{010A63D3-AB45-4310-9005-F109A26524E7}" type="presParOf" srcId="{AFE712AF-6EF8-4E2E-B62A-0DBF6015877D}" destId="{E1F5C9FA-BE57-4483-A9C5-74BB86F7E9B1}" srcOrd="1" destOrd="0" presId="urn:microsoft.com/office/officeart/2005/8/layout/radial6"/>
    <dgm:cxn modelId="{44A4937B-B5FC-42A0-B9DE-A1C8A4598BF8}" type="presParOf" srcId="{AFE712AF-6EF8-4E2E-B62A-0DBF6015877D}" destId="{73A663DA-282D-4591-90BC-F04A115552A2}" srcOrd="2" destOrd="0" presId="urn:microsoft.com/office/officeart/2005/8/layout/radial6"/>
    <dgm:cxn modelId="{0B4CCBB3-0F91-4D1F-9735-8BD886912C58}" type="presParOf" srcId="{AFE712AF-6EF8-4E2E-B62A-0DBF6015877D}" destId="{78EB7FB8-9EBD-48FE-B917-E59304C96D09}" srcOrd="3" destOrd="0" presId="urn:microsoft.com/office/officeart/2005/8/layout/radial6"/>
    <dgm:cxn modelId="{204774E6-B9C1-4D0C-8780-8BB5B5726003}" type="presParOf" srcId="{AFE712AF-6EF8-4E2E-B62A-0DBF6015877D}" destId="{E414BF73-6524-44F1-9F61-6836D2967A61}" srcOrd="4" destOrd="0" presId="urn:microsoft.com/office/officeart/2005/8/layout/radial6"/>
    <dgm:cxn modelId="{CC37A015-6BCE-4D6A-8F6C-2A343A4D139C}" type="presParOf" srcId="{AFE712AF-6EF8-4E2E-B62A-0DBF6015877D}" destId="{7858F39E-B2A0-472D-BB69-FAEE1C2822B7}" srcOrd="5" destOrd="0" presId="urn:microsoft.com/office/officeart/2005/8/layout/radial6"/>
    <dgm:cxn modelId="{669BE514-6C85-4FC4-859D-040D38B5830C}" type="presParOf" srcId="{AFE712AF-6EF8-4E2E-B62A-0DBF6015877D}" destId="{8569649C-366F-401D-AE33-DABB57CD437F}" srcOrd="6" destOrd="0" presId="urn:microsoft.com/office/officeart/2005/8/layout/radial6"/>
    <dgm:cxn modelId="{7FEB6ECD-B9C7-4478-B260-3EE8763A1167}" type="presParOf" srcId="{AFE712AF-6EF8-4E2E-B62A-0DBF6015877D}" destId="{17D312B4-E968-4F44-8D88-CABE5B19B896}" srcOrd="7" destOrd="0" presId="urn:microsoft.com/office/officeart/2005/8/layout/radial6"/>
    <dgm:cxn modelId="{70C0CF2A-E84A-458A-B545-8B16769E27A4}" type="presParOf" srcId="{AFE712AF-6EF8-4E2E-B62A-0DBF6015877D}" destId="{27371ED5-1C61-41B9-88D6-70090305C7AB}" srcOrd="8" destOrd="0" presId="urn:microsoft.com/office/officeart/2005/8/layout/radial6"/>
    <dgm:cxn modelId="{3678C2DA-34E1-4E83-A0E9-D77A504D7305}" type="presParOf" srcId="{AFE712AF-6EF8-4E2E-B62A-0DBF6015877D}" destId="{305335A0-C441-4557-ABDB-E986E1B107C4}" srcOrd="9" destOrd="0" presId="urn:microsoft.com/office/officeart/2005/8/layout/radial6"/>
  </dgm:cxnLst>
  <dgm:bg/>
  <dgm:whole/>
  <dgm:extLst>
    <a:ext uri="http://schemas.microsoft.com/office/drawing/2008/diagram">
      <dsp:dataModelExt xmlns:dsp="http://schemas.microsoft.com/office/drawing/2008/diagram" relId="rId11"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5335A0-C441-4557-ABDB-E986E1B107C4}">
      <dsp:nvSpPr>
        <dsp:cNvPr id="0" name=""/>
        <dsp:cNvSpPr/>
      </dsp:nvSpPr>
      <dsp:spPr>
        <a:xfrm>
          <a:off x="1644338" y="500529"/>
          <a:ext cx="3298141" cy="3298141"/>
        </a:xfrm>
        <a:prstGeom prst="blockArc">
          <a:avLst>
            <a:gd name="adj1" fmla="val 9013262"/>
            <a:gd name="adj2" fmla="val 16204873"/>
            <a:gd name="adj3" fmla="val 4640"/>
          </a:avLst>
        </a:prstGeom>
        <a:solidFill>
          <a:srgbClr val="E8AE3C"/>
        </a:solidFill>
        <a:ln>
          <a:noFill/>
        </a:ln>
        <a:effectLst/>
      </dsp:spPr>
      <dsp:style>
        <a:lnRef idx="0">
          <a:scrgbClr r="0" g="0" b="0"/>
        </a:lnRef>
        <a:fillRef idx="1">
          <a:scrgbClr r="0" g="0" b="0"/>
        </a:fillRef>
        <a:effectRef idx="0">
          <a:scrgbClr r="0" g="0" b="0"/>
        </a:effectRef>
        <a:fontRef idx="minor">
          <a:schemeClr val="lt1"/>
        </a:fontRef>
      </dsp:style>
    </dsp:sp>
    <dsp:sp modelId="{8569649C-366F-401D-AE33-DABB57CD437F}">
      <dsp:nvSpPr>
        <dsp:cNvPr id="0" name=""/>
        <dsp:cNvSpPr/>
      </dsp:nvSpPr>
      <dsp:spPr>
        <a:xfrm>
          <a:off x="1641242" y="458005"/>
          <a:ext cx="3298141" cy="3298141"/>
        </a:xfrm>
        <a:prstGeom prst="blockArc">
          <a:avLst>
            <a:gd name="adj1" fmla="val 1800000"/>
            <a:gd name="adj2" fmla="val 9000000"/>
            <a:gd name="adj3" fmla="val 4640"/>
          </a:avLst>
        </a:prstGeom>
        <a:solidFill>
          <a:schemeClr val="accent2">
            <a:lumMod val="60000"/>
            <a:lumOff val="40000"/>
          </a:schemeClr>
        </a:solidFill>
        <a:ln>
          <a:noFill/>
        </a:ln>
        <a:effectLst/>
      </dsp:spPr>
      <dsp:style>
        <a:lnRef idx="0">
          <a:scrgbClr r="0" g="0" b="0"/>
        </a:lnRef>
        <a:fillRef idx="1">
          <a:scrgbClr r="0" g="0" b="0"/>
        </a:fillRef>
        <a:effectRef idx="0">
          <a:scrgbClr r="0" g="0" b="0"/>
        </a:effectRef>
        <a:fontRef idx="minor">
          <a:schemeClr val="lt1"/>
        </a:fontRef>
      </dsp:style>
    </dsp:sp>
    <dsp:sp modelId="{78EB7FB8-9EBD-48FE-B917-E59304C96D09}">
      <dsp:nvSpPr>
        <dsp:cNvPr id="0" name=""/>
        <dsp:cNvSpPr/>
      </dsp:nvSpPr>
      <dsp:spPr>
        <a:xfrm>
          <a:off x="1638157" y="500508"/>
          <a:ext cx="3298141" cy="3298141"/>
        </a:xfrm>
        <a:prstGeom prst="blockArc">
          <a:avLst>
            <a:gd name="adj1" fmla="val 16218065"/>
            <a:gd name="adj2" fmla="val 1786789"/>
            <a:gd name="adj3" fmla="val 4640"/>
          </a:avLst>
        </a:prstGeom>
        <a:solidFill>
          <a:schemeClr val="accent4">
            <a:lumMod val="50000"/>
          </a:schemeClr>
        </a:solidFill>
        <a:ln>
          <a:noFill/>
        </a:ln>
        <a:effectLst/>
      </dsp:spPr>
      <dsp:style>
        <a:lnRef idx="0">
          <a:scrgbClr r="0" g="0" b="0"/>
        </a:lnRef>
        <a:fillRef idx="1">
          <a:scrgbClr r="0" g="0" b="0"/>
        </a:fillRef>
        <a:effectRef idx="0">
          <a:scrgbClr r="0" g="0" b="0"/>
        </a:effectRef>
        <a:fontRef idx="minor">
          <a:schemeClr val="lt1"/>
        </a:fontRef>
      </dsp:style>
    </dsp:sp>
    <dsp:sp modelId="{B1F784F0-DE32-48E1-B98A-2A0E7EE4E30A}">
      <dsp:nvSpPr>
        <dsp:cNvPr id="0" name=""/>
        <dsp:cNvSpPr/>
      </dsp:nvSpPr>
      <dsp:spPr>
        <a:xfrm>
          <a:off x="2531195" y="1385095"/>
          <a:ext cx="1518235" cy="1518235"/>
        </a:xfrm>
        <a:prstGeom prst="ellipse">
          <a:avLst/>
        </a:prstGeom>
        <a:solidFill>
          <a:srgbClr val="C7706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a:solidFill>
                <a:schemeClr val="tx1"/>
              </a:solidFill>
            </a:rPr>
            <a:t>Business Interface </a:t>
          </a:r>
        </a:p>
        <a:p>
          <a:pPr marL="0" lvl="0" indent="0" algn="ctr" defTabSz="711200">
            <a:lnSpc>
              <a:spcPct val="90000"/>
            </a:lnSpc>
            <a:spcBef>
              <a:spcPct val="0"/>
            </a:spcBef>
            <a:spcAft>
              <a:spcPct val="35000"/>
            </a:spcAft>
            <a:buNone/>
          </a:pPr>
          <a:r>
            <a:rPr lang="en-US" sz="1050" b="1" kern="1200">
              <a:solidFill>
                <a:schemeClr val="tx1"/>
              </a:solidFill>
            </a:rPr>
            <a:t>Plan and Design</a:t>
          </a:r>
          <a:endParaRPr lang="en-US" sz="2000" b="1" kern="1200">
            <a:solidFill>
              <a:schemeClr val="tx1"/>
            </a:solidFill>
          </a:endParaRPr>
        </a:p>
      </dsp:txBody>
      <dsp:txXfrm>
        <a:off x="2753535" y="1607435"/>
        <a:ext cx="1073555" cy="1073555"/>
      </dsp:txXfrm>
    </dsp:sp>
    <dsp:sp modelId="{E1F5C9FA-BE57-4483-A9C5-74BB86F7E9B1}">
      <dsp:nvSpPr>
        <dsp:cNvPr id="0" name=""/>
        <dsp:cNvSpPr/>
      </dsp:nvSpPr>
      <dsp:spPr>
        <a:xfrm>
          <a:off x="2764310" y="7408"/>
          <a:ext cx="1062764" cy="1062764"/>
        </a:xfrm>
        <a:prstGeom prst="ellipse">
          <a:avLst/>
        </a:prstGeom>
        <a:solidFill>
          <a:schemeClr val="accent4">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b="1" kern="1200">
              <a:solidFill>
                <a:schemeClr val="tx1"/>
              </a:solidFill>
            </a:rPr>
            <a:t>INFO/DATA</a:t>
          </a:r>
        </a:p>
        <a:p>
          <a:pPr marL="0" lvl="0" indent="0" algn="ctr" defTabSz="444500">
            <a:lnSpc>
              <a:spcPct val="90000"/>
            </a:lnSpc>
            <a:spcBef>
              <a:spcPct val="0"/>
            </a:spcBef>
            <a:spcAft>
              <a:spcPct val="35000"/>
            </a:spcAft>
            <a:buNone/>
          </a:pPr>
          <a:r>
            <a:rPr lang="en-US" sz="1000" b="1" kern="1200">
              <a:solidFill>
                <a:schemeClr val="tx1"/>
              </a:solidFill>
            </a:rPr>
            <a:t>Governance</a:t>
          </a:r>
        </a:p>
      </dsp:txBody>
      <dsp:txXfrm>
        <a:off x="2919948" y="163046"/>
        <a:ext cx="751488" cy="751488"/>
      </dsp:txXfrm>
    </dsp:sp>
    <dsp:sp modelId="{E414BF73-6524-44F1-9F61-6836D2967A61}">
      <dsp:nvSpPr>
        <dsp:cNvPr id="0" name=""/>
        <dsp:cNvSpPr/>
      </dsp:nvSpPr>
      <dsp:spPr>
        <a:xfrm>
          <a:off x="4153934" y="2418236"/>
          <a:ext cx="1062764" cy="1062764"/>
        </a:xfrm>
        <a:prstGeom prst="ellipse">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tx1"/>
              </a:solidFill>
            </a:rPr>
            <a:t>Data </a:t>
          </a:r>
          <a:r>
            <a:rPr lang="en-US" sz="1200" b="1" kern="1200">
              <a:solidFill>
                <a:schemeClr val="tx1"/>
              </a:solidFill>
              <a:latin typeface="Calibri" panose="020F0502020204030204"/>
            </a:rPr>
            <a:t>Insights and Operations</a:t>
          </a:r>
          <a:endParaRPr lang="en-US" sz="1200" b="1" kern="1200">
            <a:solidFill>
              <a:schemeClr val="tx1"/>
            </a:solidFill>
          </a:endParaRPr>
        </a:p>
      </dsp:txBody>
      <dsp:txXfrm>
        <a:off x="4309572" y="2573874"/>
        <a:ext cx="751488" cy="751488"/>
      </dsp:txXfrm>
    </dsp:sp>
    <dsp:sp modelId="{17D312B4-E968-4F44-8D88-CABE5B19B896}">
      <dsp:nvSpPr>
        <dsp:cNvPr id="0" name=""/>
        <dsp:cNvSpPr/>
      </dsp:nvSpPr>
      <dsp:spPr>
        <a:xfrm>
          <a:off x="1363927" y="2418236"/>
          <a:ext cx="1062764" cy="1062764"/>
        </a:xfrm>
        <a:prstGeom prst="ellipse">
          <a:avLst/>
        </a:prstGeom>
        <a:solidFill>
          <a:srgbClr val="E8AE3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rtl="0">
            <a:lnSpc>
              <a:spcPct val="90000"/>
            </a:lnSpc>
            <a:spcBef>
              <a:spcPct val="0"/>
            </a:spcBef>
            <a:spcAft>
              <a:spcPct val="35000"/>
            </a:spcAft>
            <a:buNone/>
          </a:pPr>
          <a:r>
            <a:rPr lang="en-US" sz="1000" b="1" kern="1200">
              <a:solidFill>
                <a:schemeClr val="tx1"/>
              </a:solidFill>
              <a:latin typeface="Calibri" panose="020F0502020204030204"/>
            </a:rPr>
            <a:t>Delivery of Technology</a:t>
          </a:r>
          <a:endParaRPr lang="en-US" sz="1000" b="1" kern="1200">
            <a:solidFill>
              <a:schemeClr val="tx1"/>
            </a:solidFill>
          </a:endParaRPr>
        </a:p>
      </dsp:txBody>
      <dsp:txXfrm>
        <a:off x="1519565" y="2573874"/>
        <a:ext cx="751488" cy="751488"/>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31757-CC1D-4335-8AA7-2E71ACF74DF3}" type="datetimeFigureOut">
              <a:rPr lang="en-CA" smtClean="0"/>
              <a:t>2026-02-04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9613B0-85D5-4E76-ADFC-8B8D8515DED1}" type="slidenum">
              <a:rPr lang="en-CA" smtClean="0"/>
              <a:t>‹#›</a:t>
            </a:fld>
            <a:endParaRPr lang="en-CA"/>
          </a:p>
        </p:txBody>
      </p:sp>
    </p:spTree>
    <p:extLst>
      <p:ext uri="{BB962C8B-B14F-4D97-AF65-F5344CB8AC3E}">
        <p14:creationId xmlns:p14="http://schemas.microsoft.com/office/powerpoint/2010/main" val="307959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cpedia.gc.ca/wiki/CIO_Suite/Organizational_Models"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gcpedia.gc.ca/wiki/Ensemble_de_produits_du_DPI/Produits_et_modeles"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gcpedia.gc.ca/wiki/CIO_Suite/Organizational_Model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www.gcpedia.gc.ca/wiki/Ensemble_de_produits_du_DPI/Produits_et_modeles"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a:t>QR code printed and on tables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22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4A8A4-1248-AF1C-0EF5-FF4736109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7F685-C1B4-4FE7-D321-8E1216B2468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39B3EFB-E456-05D7-9B0E-3BC3F56FF4E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544F0C5-D998-4F46-8F26-DAC1E3714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825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A142-5271-5C38-257A-F20F25E588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02AB9-9F72-1741-6EA6-885E0358868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1D41C12-786D-BBC5-4584-56CF1240DFB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BCE301-0D13-E559-1A76-7A619D037C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957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B6A717-5B14-FA2C-0DD7-A1DA79541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578FB8-743D-7C2D-3BC9-276DE21CBEB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5F508E4-39A4-A761-0796-CD39DF96D3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1C5A985-661C-6F96-6095-F8369ADA549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1786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11E7C-3463-2AB1-DE98-E5A428CA7D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505D1C-C25B-2B66-7A35-59057E343B4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9CB8F30-6F2F-1B9E-344A-8A2C01FBBB4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530F08-5987-990A-A0B9-C6AE781F010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0058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3F90D-C026-F51A-5D5F-600D11665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7E697E-9D8D-18AE-C8A2-4C84343DB68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E0748A7-5EB5-9430-5480-152D277B8C98}"/>
              </a:ext>
            </a:extLst>
          </p:cNvPr>
          <p:cNvSpPr>
            <a:spLocks noGrp="1"/>
          </p:cNvSpPr>
          <p:nvPr>
            <p:ph type="body" idx="1"/>
          </p:nvPr>
        </p:nvSpPr>
        <p:spPr/>
        <p:txBody>
          <a:bodyPr/>
          <a:lstStyle/>
          <a:p>
            <a:r>
              <a:rPr lang="en-US"/>
              <a:t>If no content on slides, we need resource guide</a:t>
            </a:r>
            <a:br>
              <a:rPr lang="en-US"/>
            </a:br>
            <a:br>
              <a:rPr lang="en-US"/>
            </a:br>
            <a:r>
              <a:rPr lang="en-US"/>
              <a:t>workshop coming</a:t>
            </a:r>
          </a:p>
        </p:txBody>
      </p:sp>
      <p:sp>
        <p:nvSpPr>
          <p:cNvPr id="4" name="Slide Number Placeholder 3">
            <a:extLst>
              <a:ext uri="{FF2B5EF4-FFF2-40B4-BE49-F238E27FC236}">
                <a16:creationId xmlns:a16="http://schemas.microsoft.com/office/drawing/2014/main" id="{BCBCDBD3-25C8-F484-F6C5-18CEB3949AA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42892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D2CC6-023F-CD6A-D18D-CF86AD5EA3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69BD02-F1A4-6984-7A35-957F31A3A09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8AAFA2C-A0BF-71CF-19B1-3E1A1AA7FC8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B2D3214-7C11-8605-81CB-29612A34AB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456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AD70D-0012-9952-8E59-04D2277318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2E877-C2F3-E3D6-CC88-7E458439AF0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6DB6A39-F170-232C-75D7-5D80C460E0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b="0" i="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F463B68F-A840-CF48-CD54-29B87D546A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872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FA3FE-24D9-5634-0ADF-A0311477FD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1AE83-1601-4E7C-2A1B-684746C5CDC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EC1B5C5-899A-0617-000B-60CD8A847F6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D19F0C1-4576-9E1C-AFDA-9F7A6CAEFF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6228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9318D-8375-766D-536B-CACF9E0DDF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92D3DE-55DA-33C9-AF93-066116ECFBA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9A06845-42CB-005F-F64A-892D09AC6F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FC47BA0-BEDB-4D6E-2862-394BAAAF796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02802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0CB9-DB1D-9275-0EA2-FCF524A30E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3943C-3006-9995-71AE-CF7164CEDD5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660A1C3C-F1BC-2737-B3C9-A0FE3407D7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333358-2F03-19AE-BF85-5031B96E1D2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1360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80228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539A3-60F4-FC94-8F69-538C2C4B8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065CE-ABE3-A966-913D-66DD31A0FD4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EDCD19C-8F5F-45A4-EF36-FC99BF5A733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2E0773-DFAE-3D39-5F9B-01ECA5F1C7D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5498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F6AAC-B3F0-A7F1-EDA8-0D732B601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1051B4-8069-8B01-1B07-E08C49AA99B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AFD341E-4B67-00C4-6F48-A8D73DBFEDE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A175CBE-261C-46A8-EE26-1BD8DBFD1A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6119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94BDE-4967-B4B1-BC06-E77C533AD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88C893-F4AA-F2E6-1957-95617E43581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12260C9-C2F6-DB01-6EAF-02852950FD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21C9B58-AB47-79A1-03E8-8606EEFB31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7591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C6F340-1075-1835-5F6C-2B8C6BFF48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A707E2-A986-C94A-D3B5-FBDE24F7CB11}"/>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9A1C6AE-B563-D912-E628-31E7A64173F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A70C58C-1AAF-9283-8DE7-1D4248DCA3F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6100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954ED-4780-F30F-2E08-7DD5DD9AE3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B737A5-E2E3-822F-8B49-EAE6C978726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1AD176A-A858-1C3F-303C-DE568B10125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975A1B-53D5-CAEE-6EC9-FC0AE38F731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250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9BF89-0E8A-89CE-2CBD-8FEBA66B7B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F69E4B-9F37-115E-7B2B-D5A91FB22BB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59C3C25-8717-4993-78AA-B86F4C9715B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242CA0-7F71-FA1B-C6FD-3DC397A34D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462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FA449-6A5A-94E1-DF67-87EC72D3D4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3EB242-C7E4-C974-2331-1DA43C0D563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511EDDF-E9D2-1F9A-1049-492EDB87EC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C8D9723-2546-C7D2-5BB2-E1C41C3193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8477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E29FA-7F42-7C44-AE7D-4035FEFF3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8C0F44-638D-26DC-1C10-86E3E156A2A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11AAB0E9-98E5-8129-B887-2011398082F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93453ED-ED78-E7F6-4119-90BDF5AC2F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0193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7F2A8-26EF-D9AA-D7AC-68BC82C46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6526E0-3B29-4D93-B2D2-0F6E140275BE}"/>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522CCA45-C7E9-A9F0-9C67-D60F6A8330B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821B032-6CF3-5ECD-83B8-83B8D70F49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3528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A35E2-D00B-03F7-9EB6-679FA8E7C81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009FE-9EB9-EED3-4A0E-C32898FB23E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BD09505-D3A8-3F7D-E359-03AF2A0BA10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F4F59FB-1DAC-842D-8314-AFF48F8A38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2535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ABB10-0B6E-ADF3-52C9-2BFB441CAC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EE1CC5-23C6-7001-B021-F84897C247B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872C6FC-0A81-ACE1-0CD4-43361272248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0F53448-8DB5-16CB-368B-6299CBBF30E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24546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E512-1CC5-0D1E-646F-1D5AB33834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2FEBB-92D8-95DA-241F-DAB8F9C0B2B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351AF30-C1BF-54B7-8739-41DD970E9A7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CA67965-11A0-0A21-62CA-87FA8FACCD3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28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E4B409-C537-2AF3-2625-04D601B6A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52BDD2-D249-F6CF-8509-B6FC4CB2D73A}"/>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40FFB97-59CF-AE25-3451-17FC240AB78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37BE36C-9001-536B-538A-EF3E288F4AF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08266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E1390-06E7-0A60-E826-F2DA1083CB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202B6-E8F8-31F4-D5A4-4434034C803B}"/>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D100689-7F8E-7486-6F6F-FCD8A8C846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AC0452A-852F-DBAB-60AB-80C6964AF94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6445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F06D1-A09B-1637-1692-1FA438375F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6BDF1E-E75A-DB0F-096C-D044CBD4B0CA}"/>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5A9BA21-820F-1485-9233-0CA8F4FBBF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8970BDD-C124-A379-A487-EA63037280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7369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E18FED-4871-ADD2-0622-C789786D52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0E9EA-8501-E3C9-722C-BA80B4F8623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FDA8460-8B73-A972-7028-C26E5E558B6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47EA463-1603-5EA6-A1DA-7478D139716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6511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it-IT" dirty="0">
                <a:hlinkClick r:id="rId3"/>
              </a:rPr>
              <a:t>CIO Suite/Organizational Models – Gcpedia</a:t>
            </a:r>
            <a:endParaRPr lang="it-IT" dirty="0"/>
          </a:p>
          <a:p>
            <a:endParaRPr lang="it-IT" dirty="0"/>
          </a:p>
          <a:p>
            <a:r>
              <a:rPr lang="fr-FR" dirty="0">
                <a:hlinkClick r:id="rId4"/>
              </a:rPr>
              <a:t>Ensemble de produits du DPI/Produits et </a:t>
            </a:r>
            <a:r>
              <a:rPr lang="fr-FR" dirty="0" err="1">
                <a:hlinkClick r:id="rId4"/>
              </a:rPr>
              <a:t>modeles</a:t>
            </a:r>
            <a:r>
              <a:rPr lang="fr-FR" dirty="0">
                <a:hlinkClick r:id="rId4"/>
              </a:rPr>
              <a:t> - </a:t>
            </a:r>
            <a:r>
              <a:rPr lang="fr-FR" dirty="0" err="1">
                <a:hlinkClick r:id="rId4"/>
              </a:rPr>
              <a:t>GCpedia</a:t>
            </a:r>
            <a:endParaRPr lang="en-CA" dirty="0"/>
          </a:p>
        </p:txBody>
      </p:sp>
      <p:sp>
        <p:nvSpPr>
          <p:cNvPr id="4" name="Slide Number Placeholder 3"/>
          <p:cNvSpPr>
            <a:spLocks noGrp="1"/>
          </p:cNvSpPr>
          <p:nvPr>
            <p:ph type="sldNum" sz="quarter" idx="5"/>
          </p:nvPr>
        </p:nvSpPr>
        <p:spPr/>
        <p:txBody>
          <a:bodyPr/>
          <a:lstStyle/>
          <a:p>
            <a:fld id="{B39613B0-85D5-4E76-ADFC-8B8D8515DED1}" type="slidenum">
              <a:rPr lang="en-CA" smtClean="0"/>
              <a:t>36</a:t>
            </a:fld>
            <a:endParaRPr lang="en-CA"/>
          </a:p>
        </p:txBody>
      </p:sp>
    </p:spTree>
    <p:extLst>
      <p:ext uri="{BB962C8B-B14F-4D97-AF65-F5344CB8AC3E}">
        <p14:creationId xmlns:p14="http://schemas.microsoft.com/office/powerpoint/2010/main" val="17609611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477D44-36AC-1C8E-3DE4-7A0276525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92377A-82BF-FC9E-2EF3-AC5759C0B69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A6FFEE5-6244-DDD9-D651-46A8067A8D73}"/>
              </a:ext>
            </a:extLst>
          </p:cNvPr>
          <p:cNvSpPr>
            <a:spLocks noGrp="1"/>
          </p:cNvSpPr>
          <p:nvPr>
            <p:ph type="body" idx="1"/>
          </p:nvPr>
        </p:nvSpPr>
        <p:spPr/>
        <p:txBody>
          <a:bodyPr/>
          <a:lstStyle/>
          <a:p>
            <a:r>
              <a:rPr lang="it-IT">
                <a:hlinkClick r:id="rId3"/>
              </a:rPr>
              <a:t>CIO Suite/Organizational Models – Gcpedia</a:t>
            </a:r>
            <a:endParaRPr lang="it-IT"/>
          </a:p>
          <a:p>
            <a:endParaRPr lang="it-IT"/>
          </a:p>
          <a:p>
            <a:r>
              <a:rPr lang="fr-FR">
                <a:hlinkClick r:id="rId4"/>
              </a:rPr>
              <a:t>Ensemble de produits du DPI/Produits et </a:t>
            </a:r>
            <a:r>
              <a:rPr lang="fr-FR" err="1">
                <a:hlinkClick r:id="rId4"/>
              </a:rPr>
              <a:t>modeles</a:t>
            </a:r>
            <a:r>
              <a:rPr lang="fr-FR">
                <a:hlinkClick r:id="rId4"/>
              </a:rPr>
              <a:t> - </a:t>
            </a:r>
            <a:r>
              <a:rPr lang="fr-FR" err="1">
                <a:hlinkClick r:id="rId4"/>
              </a:rPr>
              <a:t>GCpedia</a:t>
            </a:r>
            <a:endParaRPr lang="en-CA"/>
          </a:p>
        </p:txBody>
      </p:sp>
      <p:sp>
        <p:nvSpPr>
          <p:cNvPr id="4" name="Slide Number Placeholder 3">
            <a:extLst>
              <a:ext uri="{FF2B5EF4-FFF2-40B4-BE49-F238E27FC236}">
                <a16:creationId xmlns:a16="http://schemas.microsoft.com/office/drawing/2014/main" id="{72AA7520-4F5F-A34D-4F4F-C2EEEE04C238}"/>
              </a:ext>
            </a:extLst>
          </p:cNvPr>
          <p:cNvSpPr>
            <a:spLocks noGrp="1"/>
          </p:cNvSpPr>
          <p:nvPr>
            <p:ph type="sldNum" sz="quarter" idx="5"/>
          </p:nvPr>
        </p:nvSpPr>
        <p:spPr/>
        <p:txBody>
          <a:bodyPr/>
          <a:lstStyle/>
          <a:p>
            <a:fld id="{B39613B0-85D5-4E76-ADFC-8B8D8515DED1}" type="slidenum">
              <a:rPr lang="en-CA" smtClean="0"/>
              <a:t>37</a:t>
            </a:fld>
            <a:endParaRPr lang="en-CA"/>
          </a:p>
        </p:txBody>
      </p:sp>
    </p:spTree>
    <p:extLst>
      <p:ext uri="{BB962C8B-B14F-4D97-AF65-F5344CB8AC3E}">
        <p14:creationId xmlns:p14="http://schemas.microsoft.com/office/powerpoint/2010/main" val="15555425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7BBB9-DA40-9F5B-D35A-DFB217A73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97692-7585-95E1-576F-88DFA32360C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20EF96E6-3CA9-595E-FD39-C8DD67310B1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298A389-A978-18B9-4F94-F0D743E6F78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8794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65DE2-5242-CF93-1208-F4A8400C1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E503E3-111A-678B-253B-66F3CAA863AA}"/>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042A69C9-8047-8224-90BA-133D8DDF4834}"/>
              </a:ext>
            </a:extLst>
          </p:cNvPr>
          <p:cNvSpPr>
            <a:spLocks noGrp="1"/>
          </p:cNvSpPr>
          <p:nvPr>
            <p:ph type="body" idx="1"/>
          </p:nvPr>
        </p:nvSpPr>
        <p:spPr/>
        <p:txBody>
          <a:bodyPr/>
          <a:lstStyle/>
          <a:p>
            <a:r>
              <a:rPr lang="en-US">
                <a:effectLst/>
              </a:rPr>
              <a:t>Develop digital talent</a:t>
            </a:r>
            <a:endParaRPr lang="en-US"/>
          </a:p>
          <a:p>
            <a:r>
              <a:rPr lang="en-US">
                <a:effectLst/>
              </a:rPr>
              <a:t>•IT Community Training and Development Fund</a:t>
            </a:r>
          </a:p>
          <a:p>
            <a:r>
              <a:rPr lang="en-US">
                <a:effectLst/>
              </a:rPr>
              <a:t>•Learning pathways</a:t>
            </a:r>
          </a:p>
          <a:p>
            <a:r>
              <a:rPr lang="en-US">
                <a:effectLst/>
              </a:rPr>
              <a:t>•Career roadmaps</a:t>
            </a:r>
          </a:p>
          <a:p>
            <a:r>
              <a:rPr lang="en-US">
                <a:effectLst/>
              </a:rPr>
              <a:t>•Digital Community Mentorship Program (DCMP)</a:t>
            </a:r>
          </a:p>
          <a:p>
            <a:r>
              <a:rPr lang="en-US">
                <a:effectLst/>
              </a:rPr>
              <a:t>•EX-03EXchangePilot</a:t>
            </a:r>
          </a:p>
          <a:p>
            <a:r>
              <a:rPr lang="en-US">
                <a:effectLst/>
              </a:rPr>
              <a:t>•Executive development programs</a:t>
            </a:r>
          </a:p>
          <a:p>
            <a:r>
              <a:rPr lang="en-US">
                <a:effectLst/>
              </a:rPr>
              <a:t>•GC Digital Competencies</a:t>
            </a:r>
          </a:p>
          <a:p>
            <a:endParaRPr lang="en-US"/>
          </a:p>
        </p:txBody>
      </p:sp>
      <p:sp>
        <p:nvSpPr>
          <p:cNvPr id="4" name="Slide Number Placeholder 3">
            <a:extLst>
              <a:ext uri="{FF2B5EF4-FFF2-40B4-BE49-F238E27FC236}">
                <a16:creationId xmlns:a16="http://schemas.microsoft.com/office/drawing/2014/main" id="{44A29726-DEF0-B44C-2471-AA0FC986B090}"/>
              </a:ext>
            </a:extLst>
          </p:cNvPr>
          <p:cNvSpPr>
            <a:spLocks noGrp="1"/>
          </p:cNvSpPr>
          <p:nvPr>
            <p:ph type="sldNum" sz="quarter" idx="5"/>
          </p:nvPr>
        </p:nvSpPr>
        <p:spPr/>
        <p:txBody>
          <a:bodyPr/>
          <a:lstStyle/>
          <a:p>
            <a:fld id="{0D419881-3DF2-4499-BB8B-88355E7D60A9}" type="slidenum">
              <a:rPr lang="en-US"/>
              <a:t>39</a:t>
            </a:fld>
            <a:endParaRPr lang="en-US"/>
          </a:p>
        </p:txBody>
      </p:sp>
    </p:spTree>
    <p:extLst>
      <p:ext uri="{BB962C8B-B14F-4D97-AF65-F5344CB8AC3E}">
        <p14:creationId xmlns:p14="http://schemas.microsoft.com/office/powerpoint/2010/main" val="38508634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2E8605-E9A0-1844-E187-ED3533200C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8C9F24-D16E-8209-3A42-365556140350}"/>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BB66416-4BE4-1341-1BE8-3EE2F47DDA76}"/>
              </a:ext>
            </a:extLst>
          </p:cNvPr>
          <p:cNvSpPr>
            <a:spLocks noGrp="1"/>
          </p:cNvSpPr>
          <p:nvPr>
            <p:ph type="body" idx="1"/>
          </p:nvPr>
        </p:nvSpPr>
        <p:spPr/>
        <p:txBody>
          <a:bodyPr/>
          <a:lstStyle/>
          <a:p>
            <a:r>
              <a:rPr lang="en-US">
                <a:effectLst/>
              </a:rPr>
              <a:t>Develop digital talent</a:t>
            </a:r>
            <a:endParaRPr lang="en-US"/>
          </a:p>
          <a:p>
            <a:r>
              <a:rPr lang="en-US">
                <a:effectLst/>
              </a:rPr>
              <a:t>•IT Community Training and Development Fund</a:t>
            </a:r>
          </a:p>
          <a:p>
            <a:r>
              <a:rPr lang="en-US">
                <a:effectLst/>
              </a:rPr>
              <a:t>•Learning pathways</a:t>
            </a:r>
          </a:p>
          <a:p>
            <a:r>
              <a:rPr lang="en-US">
                <a:effectLst/>
              </a:rPr>
              <a:t>•Career roadmaps</a:t>
            </a:r>
          </a:p>
          <a:p>
            <a:r>
              <a:rPr lang="en-US">
                <a:effectLst/>
              </a:rPr>
              <a:t>•Digital Community Mentorship Program (DCMP)</a:t>
            </a:r>
          </a:p>
          <a:p>
            <a:r>
              <a:rPr lang="en-US">
                <a:effectLst/>
              </a:rPr>
              <a:t>•EX-03EXchangePilot</a:t>
            </a:r>
          </a:p>
          <a:p>
            <a:r>
              <a:rPr lang="en-US">
                <a:effectLst/>
              </a:rPr>
              <a:t>•Executive development programs</a:t>
            </a:r>
          </a:p>
          <a:p>
            <a:r>
              <a:rPr lang="en-US">
                <a:effectLst/>
              </a:rPr>
              <a:t>•GC Digital Competencies</a:t>
            </a:r>
          </a:p>
          <a:p>
            <a:endParaRPr lang="en-US"/>
          </a:p>
        </p:txBody>
      </p:sp>
      <p:sp>
        <p:nvSpPr>
          <p:cNvPr id="4" name="Slide Number Placeholder 3">
            <a:extLst>
              <a:ext uri="{FF2B5EF4-FFF2-40B4-BE49-F238E27FC236}">
                <a16:creationId xmlns:a16="http://schemas.microsoft.com/office/drawing/2014/main" id="{5A6E4935-B3D6-FDA8-1A74-78DDB6A2ECC6}"/>
              </a:ext>
            </a:extLst>
          </p:cNvPr>
          <p:cNvSpPr>
            <a:spLocks noGrp="1"/>
          </p:cNvSpPr>
          <p:nvPr>
            <p:ph type="sldNum" sz="quarter" idx="5"/>
          </p:nvPr>
        </p:nvSpPr>
        <p:spPr/>
        <p:txBody>
          <a:bodyPr/>
          <a:lstStyle/>
          <a:p>
            <a:fld id="{0D419881-3DF2-4499-BB8B-88355E7D60A9}" type="slidenum">
              <a:rPr lang="en-US"/>
              <a:t>40</a:t>
            </a:fld>
            <a:endParaRPr lang="en-US"/>
          </a:p>
        </p:txBody>
      </p:sp>
    </p:spTree>
    <p:extLst>
      <p:ext uri="{BB962C8B-B14F-4D97-AF65-F5344CB8AC3E}">
        <p14:creationId xmlns:p14="http://schemas.microsoft.com/office/powerpoint/2010/main" val="1825041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53BCD-3230-965D-4753-CE9527DEF4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44CFE0-FF85-CFE7-6DEB-CBAA8E4E9D28}"/>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A72CE9B-00A4-4F79-2B0B-D1BF08C29A6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F421ACA-7FC1-ED93-7675-3BF325C7AA3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7679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A89FD-F363-0330-4B50-96FCCD37D8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F0B48-FA5F-3381-B329-FDD7E28EC157}"/>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DE0289DB-E9BC-9100-D51C-C40647F8EA41}"/>
              </a:ext>
            </a:extLst>
          </p:cNvPr>
          <p:cNvSpPr>
            <a:spLocks noGrp="1"/>
          </p:cNvSpPr>
          <p:nvPr>
            <p:ph type="body" idx="1"/>
          </p:nvPr>
        </p:nvSpPr>
        <p:spPr/>
        <p:txBody>
          <a:bodyPr/>
          <a:lstStyle/>
          <a:p>
            <a:r>
              <a:rPr lang="en-US">
                <a:latin typeface="Calibri"/>
                <a:ea typeface="Calibri"/>
                <a:cs typeface="Calibri"/>
              </a:rPr>
              <a:t>THANK YOU TO ALL FACILITATORS</a:t>
            </a:r>
            <a:br>
              <a:rPr lang="en-US">
                <a:latin typeface="Calibri"/>
                <a:ea typeface="Calibri"/>
                <a:cs typeface="Calibri"/>
              </a:rPr>
            </a:br>
            <a:r>
              <a:rPr lang="en-US">
                <a:latin typeface="Calibri"/>
                <a:ea typeface="Calibri"/>
                <a:cs typeface="Calibri"/>
              </a:rPr>
              <a:t>list all who helped</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DAFAD261-FA46-78FB-BB00-5D56716713D9}"/>
              </a:ext>
            </a:extLst>
          </p:cNvPr>
          <p:cNvSpPr>
            <a:spLocks noGrp="1"/>
          </p:cNvSpPr>
          <p:nvPr>
            <p:ph type="sldNum" sz="quarter" idx="5"/>
          </p:nvPr>
        </p:nvSpPr>
        <p:spPr/>
        <p:txBody>
          <a:bodyPr/>
          <a:lstStyle/>
          <a:p>
            <a:fld id="{B39613B0-85D5-4E76-ADFC-8B8D8515DED1}" type="slidenum">
              <a:rPr lang="en-CA" smtClean="0"/>
              <a:t>41</a:t>
            </a:fld>
            <a:endParaRPr lang="en-CA"/>
          </a:p>
        </p:txBody>
      </p:sp>
    </p:spTree>
    <p:extLst>
      <p:ext uri="{BB962C8B-B14F-4D97-AF65-F5344CB8AC3E}">
        <p14:creationId xmlns:p14="http://schemas.microsoft.com/office/powerpoint/2010/main" val="26604591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61FA6-3E4B-2F51-631F-3625069BCE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C15D52-617B-B1E7-189F-21250BA89C1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1B24924C-DA1C-B101-334F-8E5AAD741DF1}"/>
              </a:ext>
            </a:extLst>
          </p:cNvPr>
          <p:cNvSpPr>
            <a:spLocks noGrp="1"/>
          </p:cNvSpPr>
          <p:nvPr>
            <p:ph type="body" idx="1"/>
          </p:nvPr>
        </p:nvSpPr>
        <p:spPr/>
        <p:txBody>
          <a:bodyPr/>
          <a:lstStyle/>
          <a:p>
            <a:r>
              <a:rPr lang="en-US">
                <a:latin typeface="Calibri"/>
                <a:ea typeface="Calibri"/>
                <a:cs typeface="Calibri"/>
              </a:rPr>
              <a:t>THANK YOU TO ALL FACILITATORS</a:t>
            </a:r>
            <a:br>
              <a:rPr lang="en-US">
                <a:latin typeface="Calibri"/>
                <a:ea typeface="Calibri"/>
                <a:cs typeface="Calibri"/>
              </a:rPr>
            </a:br>
            <a:r>
              <a:rPr lang="en-US">
                <a:latin typeface="Calibri"/>
                <a:ea typeface="Calibri"/>
                <a:cs typeface="Calibri"/>
              </a:rPr>
              <a:t>list all who helped</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F466451F-43BD-450A-4211-2DA5E45D2104}"/>
              </a:ext>
            </a:extLst>
          </p:cNvPr>
          <p:cNvSpPr>
            <a:spLocks noGrp="1"/>
          </p:cNvSpPr>
          <p:nvPr>
            <p:ph type="sldNum" sz="quarter" idx="5"/>
          </p:nvPr>
        </p:nvSpPr>
        <p:spPr/>
        <p:txBody>
          <a:bodyPr/>
          <a:lstStyle/>
          <a:p>
            <a:fld id="{B39613B0-85D5-4E76-ADFC-8B8D8515DED1}" type="slidenum">
              <a:rPr lang="en-CA" smtClean="0"/>
              <a:t>42</a:t>
            </a:fld>
            <a:endParaRPr lang="en-CA"/>
          </a:p>
        </p:txBody>
      </p:sp>
    </p:spTree>
    <p:extLst>
      <p:ext uri="{BB962C8B-B14F-4D97-AF65-F5344CB8AC3E}">
        <p14:creationId xmlns:p14="http://schemas.microsoft.com/office/powerpoint/2010/main" val="4042748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0A82D4-D017-DE2B-56F0-7919B2414C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19614B-5A74-6F87-1ED1-B1F3CCDACF5F}"/>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125322B-9139-5F25-242A-4CD93B5A422A}"/>
              </a:ext>
            </a:extLst>
          </p:cNvPr>
          <p:cNvSpPr>
            <a:spLocks noGrp="1"/>
          </p:cNvSpPr>
          <p:nvPr>
            <p:ph type="body" idx="1"/>
          </p:nvPr>
        </p:nvSpPr>
        <p:spPr/>
        <p:txBody>
          <a:bodyPr/>
          <a:lstStyle/>
          <a:p>
            <a:r>
              <a:rPr lang="en-US">
                <a:latin typeface="Calibri"/>
                <a:ea typeface="Calibri"/>
                <a:cs typeface="Calibri"/>
              </a:rPr>
              <a:t>THANK YOU TO ALL FACILITATORS</a:t>
            </a:r>
            <a:br>
              <a:rPr lang="en-US">
                <a:latin typeface="Calibri"/>
                <a:ea typeface="Calibri"/>
                <a:cs typeface="Calibri"/>
              </a:rPr>
            </a:br>
            <a:r>
              <a:rPr lang="en-US">
                <a:latin typeface="Calibri"/>
                <a:ea typeface="Calibri"/>
                <a:cs typeface="Calibri"/>
              </a:rPr>
              <a:t>list all who helped</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0D2E8105-D556-4625-B763-386524642CE3}"/>
              </a:ext>
            </a:extLst>
          </p:cNvPr>
          <p:cNvSpPr>
            <a:spLocks noGrp="1"/>
          </p:cNvSpPr>
          <p:nvPr>
            <p:ph type="sldNum" sz="quarter" idx="5"/>
          </p:nvPr>
        </p:nvSpPr>
        <p:spPr/>
        <p:txBody>
          <a:bodyPr/>
          <a:lstStyle/>
          <a:p>
            <a:fld id="{B39613B0-85D5-4E76-ADFC-8B8D8515DED1}" type="slidenum">
              <a:rPr lang="en-CA" smtClean="0"/>
              <a:t>43</a:t>
            </a:fld>
            <a:endParaRPr lang="en-CA"/>
          </a:p>
        </p:txBody>
      </p:sp>
    </p:spTree>
    <p:extLst>
      <p:ext uri="{BB962C8B-B14F-4D97-AF65-F5344CB8AC3E}">
        <p14:creationId xmlns:p14="http://schemas.microsoft.com/office/powerpoint/2010/main" val="1545918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67507-6A58-0B6C-9C03-44C626C9F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1FBE8B-243B-E5E3-B50A-B88E269A48D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E2AC82CD-0CEA-3D28-9A37-FBBBEC1B277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DD32392-C54E-100E-0EA6-3AAED2295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85340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66AF1-EFBE-DD15-8011-D21D501D58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8F5864-62B1-B47F-7B12-81535D2F354D}"/>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3DAA61CF-51CB-1BF9-89C7-F123AC98219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B6A663C-3107-6790-B374-03FA38B759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1782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7ECE30-0EEE-C0FE-28F6-A9AF5C0982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CD1FBA-568B-CF75-4D56-84CE75982A64}"/>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F9B1CDB-EF5F-59D4-AD50-B27D9D9DFBE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2A09BFA-C03A-2738-495F-7DF66BE2990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168802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48E1C-DDEC-8950-C7D9-10371CE9BC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EFB53-520B-52B9-7070-7C314570FD5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4ACE5A95-A992-F656-81FC-BBB4666E685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40A703-FA4C-3822-86A9-3F898FA84E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263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DB9D0-042F-406D-6B10-05FCFC796E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7B6EE4-2FF8-CC5B-9A99-522DAEAD90E3}"/>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6DCBFC9-19B5-0BBC-D15A-1A47B55616A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3F4EEAF-ADF7-E436-C6B7-CDBBB4F3ED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25384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6317E-D270-304E-1DF6-691C77C84F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DC2338-8AC4-6B25-F28B-368956655799}"/>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BA4ABA4A-FCDA-F35C-0064-A37E5B269B0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15525E-5A71-0A01-00A9-6348EFB0FD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9320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2FD58-F281-8D15-C252-88E82D993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B7C1F2-82EF-B480-F7D8-63AE3C59A8B6}"/>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A57D9A00-7928-0FC0-C138-795E78F06C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0FF15C-ACDD-BFCD-4F07-20131371449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16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237BB-5393-EB88-58F2-E43AC46EE9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5CBB2-E0F4-8AF6-6F7F-9FD6BFDB9342}"/>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747452A9-A26C-1B02-A199-029B00B7DA72}"/>
              </a:ext>
            </a:extLst>
          </p:cNvPr>
          <p:cNvSpPr>
            <a:spLocks noGrp="1"/>
          </p:cNvSpPr>
          <p:nvPr>
            <p:ph type="body" idx="1"/>
          </p:nvPr>
        </p:nvSpPr>
        <p:spPr/>
        <p:txBody>
          <a:bodyPr/>
          <a:lstStyle/>
          <a:p>
            <a:r>
              <a:rPr lang="en-US"/>
              <a:t>Cut to the timer</a:t>
            </a:r>
          </a:p>
        </p:txBody>
      </p:sp>
      <p:sp>
        <p:nvSpPr>
          <p:cNvPr id="4" name="Slide Number Placeholder 3">
            <a:extLst>
              <a:ext uri="{FF2B5EF4-FFF2-40B4-BE49-F238E27FC236}">
                <a16:creationId xmlns:a16="http://schemas.microsoft.com/office/drawing/2014/main" id="{1B469982-7465-61FC-B4B5-8D602B1602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FD81CD-9F41-AA45-AF3B-26FCE9B30B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625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C87F-91A1-4E96-9492-A0674ECBDB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4EDC0-E0C4-E980-49FB-6731FCC9524C}"/>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8CD054AA-2FE3-307B-15A2-4F0C21308481}"/>
              </a:ext>
            </a:extLst>
          </p:cNvPr>
          <p:cNvSpPr>
            <a:spLocks noGrp="1"/>
          </p:cNvSpPr>
          <p:nvPr>
            <p:ph type="body" idx="1"/>
          </p:nvPr>
        </p:nvSpPr>
        <p:spPr/>
        <p:txBody>
          <a:bodyPr/>
          <a:lstStyle/>
          <a:p>
            <a:r>
              <a:rPr lang="en-US">
                <a:latin typeface="Calibri"/>
                <a:ea typeface="Calibri"/>
                <a:cs typeface="Calibri"/>
              </a:rPr>
              <a:t>THANK YOU TO ALL FACILITATORS</a:t>
            </a:r>
            <a:br>
              <a:rPr lang="en-US">
                <a:latin typeface="Calibri"/>
                <a:ea typeface="Calibri"/>
                <a:cs typeface="Calibri"/>
              </a:rPr>
            </a:br>
            <a:r>
              <a:rPr lang="en-US">
                <a:latin typeface="Calibri"/>
                <a:ea typeface="Calibri"/>
                <a:cs typeface="Calibri"/>
              </a:rPr>
              <a:t>list all who helped</a:t>
            </a:r>
          </a:p>
          <a:p>
            <a:endParaRPr lang="en-US">
              <a:latin typeface="Calibri"/>
              <a:ea typeface="Calibri"/>
              <a:cs typeface="Calibri"/>
            </a:endParaRPr>
          </a:p>
        </p:txBody>
      </p:sp>
      <p:sp>
        <p:nvSpPr>
          <p:cNvPr id="4" name="Slide Number Placeholder 3">
            <a:extLst>
              <a:ext uri="{FF2B5EF4-FFF2-40B4-BE49-F238E27FC236}">
                <a16:creationId xmlns:a16="http://schemas.microsoft.com/office/drawing/2014/main" id="{30A12B2C-6107-CC4A-C9E2-928D0701E32E}"/>
              </a:ext>
            </a:extLst>
          </p:cNvPr>
          <p:cNvSpPr>
            <a:spLocks noGrp="1"/>
          </p:cNvSpPr>
          <p:nvPr>
            <p:ph type="sldNum" sz="quarter" idx="5"/>
          </p:nvPr>
        </p:nvSpPr>
        <p:spPr/>
        <p:txBody>
          <a:bodyPr/>
          <a:lstStyle/>
          <a:p>
            <a:fld id="{B39613B0-85D5-4E76-ADFC-8B8D8515DED1}" type="slidenum">
              <a:rPr lang="en-CA" smtClean="0"/>
              <a:t>9</a:t>
            </a:fld>
            <a:endParaRPr lang="en-CA"/>
          </a:p>
        </p:txBody>
      </p:sp>
    </p:spTree>
    <p:extLst>
      <p:ext uri="{BB962C8B-B14F-4D97-AF65-F5344CB8AC3E}">
        <p14:creationId xmlns:p14="http://schemas.microsoft.com/office/powerpoint/2010/main" val="24698769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2.xml"/><Relationship Id="rId4" Type="http://schemas.openxmlformats.org/officeDocument/2006/relationships/image" Target="../media/image6.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emf"/><Relationship Id="rId1" Type="http://schemas.openxmlformats.org/officeDocument/2006/relationships/slideMaster" Target="../slideMasters/slideMaster4.xml"/><Relationship Id="rId4" Type="http://schemas.openxmlformats.org/officeDocument/2006/relationships/image" Target="../media/image6.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with graphic - TBS ENGLISH">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a:extLst>
              <a:ext uri="{FF2B5EF4-FFF2-40B4-BE49-F238E27FC236}">
                <a16:creationId xmlns:a16="http://schemas.microsoft.com/office/drawing/2014/main" id="{53C38C59-9704-C018-41EA-15C60B400CC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75744"/>
            <a:ext cx="5828283" cy="748285"/>
          </a:xfrm>
          <a:prstGeom prst="rect">
            <a:avLst/>
          </a:prstGeom>
        </p:spPr>
      </p:pic>
      <p:pic>
        <p:nvPicPr>
          <p:cNvPr id="5" name="Picture 4">
            <a:extLst>
              <a:ext uri="{FF2B5EF4-FFF2-40B4-BE49-F238E27FC236}">
                <a16:creationId xmlns:a16="http://schemas.microsoft.com/office/drawing/2014/main" id="{2233BEC0-503B-F588-12F1-ED9F18F6FFC2}"/>
              </a:ext>
              <a:ext uri="{C183D7F6-B498-43B3-948B-1728B52AA6E4}">
                <adec:decorative xmlns:adec="http://schemas.microsoft.com/office/drawing/2017/decorative" val="1"/>
              </a:ext>
            </a:extLst>
          </p:cNvPr>
          <p:cNvPicPr>
            <a:picLocks noChangeAspect="1"/>
          </p:cNvPicPr>
          <p:nvPr userDrawn="1">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9448800" y="99186"/>
            <a:ext cx="2599185" cy="808530"/>
          </a:xfrm>
          <a:prstGeom prst="rect">
            <a:avLst/>
          </a:prstGeom>
        </p:spPr>
      </p:pic>
    </p:spTree>
    <p:extLst>
      <p:ext uri="{BB962C8B-B14F-4D97-AF65-F5344CB8AC3E}">
        <p14:creationId xmlns:p14="http://schemas.microsoft.com/office/powerpoint/2010/main" val="105212843"/>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Engli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6EB8-A8AF-3F05-E645-7AFF229F9A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B32492-EE76-53F7-8730-FC0C8CE4B43E}"/>
              </a:ext>
            </a:extLst>
          </p:cNvPr>
          <p:cNvSpPr>
            <a:spLocks noGrp="1"/>
          </p:cNvSpPr>
          <p:nvPr>
            <p:ph idx="1" hasCustomPrompt="1"/>
          </p:nvPr>
        </p:nvSpPr>
        <p:spPr>
          <a:xfrm>
            <a:off x="391633" y="1858678"/>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440269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15594494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5535524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B49CC-0ABF-496C-9422-74C9307C364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3EFDD1-1906-4185-AA10-001029F0D9A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886B648-21EB-4620-A45C-289C6280D2AF}"/>
              </a:ext>
            </a:extLst>
          </p:cNvPr>
          <p:cNvSpPr>
            <a:spLocks noGrp="1"/>
          </p:cNvSpPr>
          <p:nvPr>
            <p:ph type="dt" sz="half" idx="10"/>
          </p:nvPr>
        </p:nvSpPr>
        <p:spPr/>
        <p:txBody>
          <a:bodyPr/>
          <a:lstStyle/>
          <a:p>
            <a:fld id="{90ECF29E-CB2C-4F67-842D-428E474E386E}" type="datetimeFigureOut">
              <a:rPr lang="fr-CA" smtClean="0"/>
              <a:t>2026-02-04</a:t>
            </a:fld>
            <a:endParaRPr lang="fr-CA"/>
          </a:p>
        </p:txBody>
      </p:sp>
      <p:sp>
        <p:nvSpPr>
          <p:cNvPr id="5" name="Espace réservé du pied de page 4">
            <a:extLst>
              <a:ext uri="{FF2B5EF4-FFF2-40B4-BE49-F238E27FC236}">
                <a16:creationId xmlns:a16="http://schemas.microsoft.com/office/drawing/2014/main" id="{1C4445CC-E573-4037-B692-CB5470C7373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2F44B26-92ED-4A8D-8BED-DEFA0FEFD1CD}"/>
              </a:ext>
            </a:extLst>
          </p:cNvPr>
          <p:cNvSpPr>
            <a:spLocks noGrp="1"/>
          </p:cNvSpPr>
          <p:nvPr>
            <p:ph type="sldNum" sz="quarter" idx="12"/>
          </p:nvPr>
        </p:nvSpPr>
        <p:spPr/>
        <p:txBody>
          <a:bodyPr/>
          <a:lstStyle/>
          <a:p>
            <a:fld id="{2A7EFBFD-4FEB-4EF5-8B3E-5BFD0516AE64}" type="slidenum">
              <a:rPr lang="fr-CA" smtClean="0"/>
              <a:t>‹#›</a:t>
            </a:fld>
            <a:endParaRPr lang="fr-CA"/>
          </a:p>
        </p:txBody>
      </p:sp>
    </p:spTree>
    <p:extLst>
      <p:ext uri="{BB962C8B-B14F-4D97-AF65-F5344CB8AC3E}">
        <p14:creationId xmlns:p14="http://schemas.microsoft.com/office/powerpoint/2010/main" val="397870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7038-9BC8-DC43-E025-7188D26E686F}"/>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D843110E-16B1-E3A3-AA10-9F486555ADB8}"/>
              </a:ext>
              <a:ext uri="{C183D7F6-B498-43B3-948B-1728B52AA6E4}">
                <adec:decorative xmlns:adec="http://schemas.microsoft.com/office/drawing/2017/decorative" val="1"/>
              </a:ext>
            </a:extLst>
          </p:cNvPr>
          <p:cNvPicPr>
            <a:picLocks noChangeAspect="1"/>
          </p:cNvPicPr>
          <p:nvPr userDrawn="1"/>
        </p:nvPicPr>
        <p:blipFill rotWithShape="1">
          <a:blip r:embed="rId2"/>
          <a:srcRect l="50407" t="24562" b="30027"/>
          <a:stretch/>
        </p:blipFill>
        <p:spPr>
          <a:xfrm>
            <a:off x="9261986" y="1684939"/>
            <a:ext cx="2930013" cy="4647035"/>
          </a:xfrm>
          <a:prstGeom prst="rect">
            <a:avLst/>
          </a:prstGeom>
        </p:spPr>
      </p:pic>
      <p:sp>
        <p:nvSpPr>
          <p:cNvPr id="5" name="Text Placeholder 2">
            <a:extLst>
              <a:ext uri="{FF2B5EF4-FFF2-40B4-BE49-F238E27FC236}">
                <a16:creationId xmlns:a16="http://schemas.microsoft.com/office/drawing/2014/main" id="{AC79B4E2-F0C8-A922-EE27-4CA90B4E4AB4}"/>
              </a:ext>
            </a:extLst>
          </p:cNvPr>
          <p:cNvSpPr>
            <a:spLocks noGrp="1"/>
          </p:cNvSpPr>
          <p:nvPr>
            <p:ph idx="1" hasCustomPrompt="1"/>
          </p:nvPr>
        </p:nvSpPr>
        <p:spPr>
          <a:xfrm>
            <a:off x="391633" y="1884032"/>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3904758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6EB8-A8AF-3F05-E645-7AFF229F9A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B32492-EE76-53F7-8730-FC0C8CE4B43E}"/>
              </a:ext>
            </a:extLst>
          </p:cNvPr>
          <p:cNvSpPr>
            <a:spLocks noGrp="1"/>
          </p:cNvSpPr>
          <p:nvPr>
            <p:ph idx="1" hasCustomPrompt="1"/>
          </p:nvPr>
        </p:nvSpPr>
        <p:spPr>
          <a:xfrm>
            <a:off x="391633" y="1858678"/>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3166581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155944944"/>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155944944"/>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155944944"/>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15594494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with graphic - TBS FRENCH">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pic>
        <p:nvPicPr>
          <p:cNvPr id="4" name="Picture 3">
            <a:extLst>
              <a:ext uri="{FF2B5EF4-FFF2-40B4-BE49-F238E27FC236}">
                <a16:creationId xmlns:a16="http://schemas.microsoft.com/office/drawing/2014/main" id="{53C38C59-9704-C018-41EA-15C60B400CC7}"/>
              </a:ext>
              <a:ext uri="{C183D7F6-B498-43B3-948B-1728B52AA6E4}">
                <adec:decorative xmlns:adec="http://schemas.microsoft.com/office/drawing/2017/decorative" val="1"/>
              </a:ext>
            </a:extLst>
          </p:cNvPr>
          <p:cNvPicPr>
            <a:picLocks noChangeAspect="1"/>
          </p:cNvPicPr>
          <p:nvPr userDrawn="1">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0" y="75744"/>
            <a:ext cx="5828283" cy="748285"/>
          </a:xfrm>
          <a:prstGeom prst="rect">
            <a:avLst/>
          </a:prstGeom>
        </p:spPr>
      </p:pic>
    </p:spTree>
    <p:extLst>
      <p:ext uri="{BB962C8B-B14F-4D97-AF65-F5344CB8AC3E}">
        <p14:creationId xmlns:p14="http://schemas.microsoft.com/office/powerpoint/2010/main" val="1621033763"/>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6B49CC-0ABF-496C-9422-74C9307C3648}"/>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3EFDD1-1906-4185-AA10-001029F0D9A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886B648-21EB-4620-A45C-289C6280D2AF}"/>
              </a:ext>
            </a:extLst>
          </p:cNvPr>
          <p:cNvSpPr>
            <a:spLocks noGrp="1"/>
          </p:cNvSpPr>
          <p:nvPr>
            <p:ph type="dt" sz="half" idx="10"/>
          </p:nvPr>
        </p:nvSpPr>
        <p:spPr/>
        <p:txBody>
          <a:bodyPr/>
          <a:lstStyle/>
          <a:p>
            <a:fld id="{90ECF29E-CB2C-4F67-842D-428E474E386E}" type="datetimeFigureOut">
              <a:rPr lang="fr-CA" smtClean="0"/>
              <a:t>2026-02-04</a:t>
            </a:fld>
            <a:endParaRPr lang="fr-CA"/>
          </a:p>
        </p:txBody>
      </p:sp>
      <p:sp>
        <p:nvSpPr>
          <p:cNvPr id="5" name="Espace réservé du pied de page 4">
            <a:extLst>
              <a:ext uri="{FF2B5EF4-FFF2-40B4-BE49-F238E27FC236}">
                <a16:creationId xmlns:a16="http://schemas.microsoft.com/office/drawing/2014/main" id="{1C4445CC-E573-4037-B692-CB5470C73731}"/>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2F44B26-92ED-4A8D-8BED-DEFA0FEFD1CD}"/>
              </a:ext>
            </a:extLst>
          </p:cNvPr>
          <p:cNvSpPr>
            <a:spLocks noGrp="1"/>
          </p:cNvSpPr>
          <p:nvPr>
            <p:ph type="sldNum" sz="quarter" idx="12"/>
          </p:nvPr>
        </p:nvSpPr>
        <p:spPr/>
        <p:txBody>
          <a:bodyPr/>
          <a:lstStyle/>
          <a:p>
            <a:fld id="{2A7EFBFD-4FEB-4EF5-8B3E-5BFD0516AE64}" type="slidenum">
              <a:rPr lang="fr-CA" smtClean="0"/>
              <a:t>‹#›</a:t>
            </a:fld>
            <a:endParaRPr lang="fr-CA"/>
          </a:p>
        </p:txBody>
      </p:sp>
    </p:spTree>
    <p:extLst>
      <p:ext uri="{BB962C8B-B14F-4D97-AF65-F5344CB8AC3E}">
        <p14:creationId xmlns:p14="http://schemas.microsoft.com/office/powerpoint/2010/main" val="3452459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 Engli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6EB8-A8AF-3F05-E645-7AFF229F9A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B32492-EE76-53F7-8730-FC0C8CE4B43E}"/>
              </a:ext>
            </a:extLst>
          </p:cNvPr>
          <p:cNvSpPr>
            <a:spLocks noGrp="1"/>
          </p:cNvSpPr>
          <p:nvPr>
            <p:ph idx="1" hasCustomPrompt="1"/>
          </p:nvPr>
        </p:nvSpPr>
        <p:spPr>
          <a:xfrm>
            <a:off x="391633" y="1858678"/>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994619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526-EB09-9491-7750-664FA16180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033059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853280358"/>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1_Title Slide with graphic">
    <p:bg>
      <p:bgRef idx="1001">
        <a:schemeClr val="bg2"/>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44E1E9-9F8D-F662-467B-D002E4911186}"/>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B97599B-FA2B-ECEA-060D-E91B0C59E0A4}"/>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2" name="Title 1">
            <a:extLst>
              <a:ext uri="{FF2B5EF4-FFF2-40B4-BE49-F238E27FC236}">
                <a16:creationId xmlns:a16="http://schemas.microsoft.com/office/drawing/2014/main" id="{6C11EEDB-0C24-F6B5-959A-94FD2ABA349A}"/>
              </a:ext>
            </a:extLst>
          </p:cNvPr>
          <p:cNvSpPr>
            <a:spLocks noGrp="1"/>
          </p:cNvSpPr>
          <p:nvPr>
            <p:ph type="ctrTitle" hasCustomPrompt="1"/>
          </p:nvPr>
        </p:nvSpPr>
        <p:spPr>
          <a:xfrm>
            <a:off x="838200" y="1676893"/>
            <a:ext cx="9144000" cy="2387600"/>
          </a:xfrm>
        </p:spPr>
        <p:txBody>
          <a:bodyPr anchor="b"/>
          <a:lstStyle>
            <a:lvl1pPr algn="l">
              <a:defRPr sz="6000"/>
            </a:lvl1pPr>
          </a:lstStyle>
          <a:p>
            <a:r>
              <a:rPr lang="en-US"/>
              <a:t>Heading: Open sans extra bold 60pts</a:t>
            </a:r>
          </a:p>
        </p:txBody>
      </p:sp>
      <p:sp>
        <p:nvSpPr>
          <p:cNvPr id="3" name="Subtitle 2">
            <a:extLst>
              <a:ext uri="{FF2B5EF4-FFF2-40B4-BE49-F238E27FC236}">
                <a16:creationId xmlns:a16="http://schemas.microsoft.com/office/drawing/2014/main" id="{DED350B7-AE6F-9A9D-24EF-23B7EF545D0E}"/>
              </a:ext>
            </a:extLst>
          </p:cNvPr>
          <p:cNvSpPr>
            <a:spLocks noGrp="1"/>
          </p:cNvSpPr>
          <p:nvPr>
            <p:ph type="subTitle" idx="1" hasCustomPrompt="1"/>
          </p:nvPr>
        </p:nvSpPr>
        <p:spPr>
          <a:xfrm>
            <a:off x="838200" y="4156568"/>
            <a:ext cx="9144000" cy="1655762"/>
          </a:xfrm>
        </p:spPr>
        <p:txBody>
          <a:bodyPr/>
          <a:lstStyle>
            <a:lvl1pPr marL="0" indent="0" algn="l">
              <a:buNone/>
              <a:defRPr sz="2400" b="0" i="0">
                <a:latin typeface="Open Sans" panose="020B0606030504020204" pitchFamily="34" charset="0"/>
                <a:ea typeface="Open Sans" panose="020B0606030504020204" pitchFamily="34" charset="0"/>
                <a:cs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Subheading: Open sans regular 24pts</a:t>
            </a:r>
          </a:p>
        </p:txBody>
      </p:sp>
      <p:pic>
        <p:nvPicPr>
          <p:cNvPr id="10" name="Graphic 9">
            <a:extLst>
              <a:ext uri="{FF2B5EF4-FFF2-40B4-BE49-F238E27FC236}">
                <a16:creationId xmlns:a16="http://schemas.microsoft.com/office/drawing/2014/main" id="{AF967E1D-BB9D-C01B-E987-D981B613B8C5}"/>
              </a:ext>
              <a:ext uri="{C183D7F6-B498-43B3-948B-1728B52AA6E4}">
                <adec:decorative xmlns:adec="http://schemas.microsoft.com/office/drawing/2017/decorative" val="1"/>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l="5127" t="26782"/>
          <a:stretch/>
        </p:blipFill>
        <p:spPr>
          <a:xfrm rot="3600000">
            <a:off x="4767771" y="-1298289"/>
            <a:ext cx="8174006" cy="9258682"/>
          </a:xfrm>
          <a:prstGeom prst="rect">
            <a:avLst/>
          </a:prstGeom>
        </p:spPr>
      </p:pic>
      <p:sp>
        <p:nvSpPr>
          <p:cNvPr id="9" name="Date Placeholder 3">
            <a:extLst>
              <a:ext uri="{FF2B5EF4-FFF2-40B4-BE49-F238E27FC236}">
                <a16:creationId xmlns:a16="http://schemas.microsoft.com/office/drawing/2014/main" id="{C0F276D9-4DB7-284F-0628-2B526F7EDA57}"/>
              </a:ext>
            </a:extLst>
          </p:cNvPr>
          <p:cNvSpPr>
            <a:spLocks noGrp="1"/>
          </p:cNvSpPr>
          <p:nvPr>
            <p:ph type="dt" sz="half" idx="10"/>
          </p:nvPr>
        </p:nvSpPr>
        <p:spPr>
          <a:xfrm>
            <a:off x="785868" y="6417131"/>
            <a:ext cx="2743200" cy="365125"/>
          </a:xfrm>
        </p:spPr>
        <p:txBody>
          <a:bodyPr/>
          <a:lstStyle/>
          <a:p>
            <a:r>
              <a:rPr lang="en-US"/>
              <a:t>Mm/dd/yyyy</a:t>
            </a:r>
          </a:p>
        </p:txBody>
      </p:sp>
      <p:sp>
        <p:nvSpPr>
          <p:cNvPr id="11" name="TextBox 10" descr="Working in #GCDigital | Travailler en #GCNumérique">
            <a:extLst>
              <a:ext uri="{FF2B5EF4-FFF2-40B4-BE49-F238E27FC236}">
                <a16:creationId xmlns:a16="http://schemas.microsoft.com/office/drawing/2014/main" id="{BFE7C10F-5669-D408-F209-5B8CA18FA9D7}"/>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err="1">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377448967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7038-9BC8-DC43-E025-7188D26E686F}"/>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D843110E-16B1-E3A3-AA10-9F486555ADB8}"/>
              </a:ext>
              <a:ext uri="{C183D7F6-B498-43B3-948B-1728B52AA6E4}">
                <adec:decorative xmlns:adec="http://schemas.microsoft.com/office/drawing/2017/decorative" val="1"/>
              </a:ext>
            </a:extLst>
          </p:cNvPr>
          <p:cNvPicPr>
            <a:picLocks noChangeAspect="1"/>
          </p:cNvPicPr>
          <p:nvPr userDrawn="1"/>
        </p:nvPicPr>
        <p:blipFill rotWithShape="1">
          <a:blip r:embed="rId2"/>
          <a:srcRect l="50407" t="24562" b="30027"/>
          <a:stretch/>
        </p:blipFill>
        <p:spPr>
          <a:xfrm>
            <a:off x="9261986" y="1684939"/>
            <a:ext cx="2930013" cy="4647035"/>
          </a:xfrm>
          <a:prstGeom prst="rect">
            <a:avLst/>
          </a:prstGeom>
        </p:spPr>
      </p:pic>
      <p:sp>
        <p:nvSpPr>
          <p:cNvPr id="5" name="Text Placeholder 2">
            <a:extLst>
              <a:ext uri="{FF2B5EF4-FFF2-40B4-BE49-F238E27FC236}">
                <a16:creationId xmlns:a16="http://schemas.microsoft.com/office/drawing/2014/main" id="{AC79B4E2-F0C8-A922-EE27-4CA90B4E4AB4}"/>
              </a:ext>
            </a:extLst>
          </p:cNvPr>
          <p:cNvSpPr>
            <a:spLocks noGrp="1"/>
          </p:cNvSpPr>
          <p:nvPr>
            <p:ph idx="1" hasCustomPrompt="1"/>
          </p:nvPr>
        </p:nvSpPr>
        <p:spPr>
          <a:xfrm>
            <a:off x="391633" y="1884032"/>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25967316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ide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526-EB09-9491-7750-664FA161806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515985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
        <p:nvSpPr>
          <p:cNvPr id="3" name="hrSlideMaster.OBJECTHeader" descr="UNCLASSIFIED"/>
          <p:cNvSpPr txBox="1"/>
          <p:nvPr userDrawn="1"/>
        </p:nvSpPr>
        <p:spPr>
          <a:xfrm>
            <a:off x="0" y="0"/>
            <a:ext cx="12192000" cy="276999"/>
          </a:xfrm>
          <a:prstGeom prst="rect">
            <a:avLst/>
          </a:prstGeom>
          <a:noFill/>
        </p:spPr>
        <p:txBody>
          <a:bodyPr vert="horz" rtlCol="0">
            <a:spAutoFit/>
          </a:bodyPr>
          <a:lstStyle/>
          <a:p>
            <a:pPr algn="r"/>
            <a:r>
              <a:rPr lang="en-CA" sz="1200" b="0" i="0" u="none" baseline="0">
                <a:solidFill>
                  <a:srgbClr val="000000"/>
                </a:solidFill>
                <a:latin typeface="Arial" panose="020B0604020202020204" pitchFamily="34" charset="0"/>
              </a:rPr>
              <a:t>UNCLASSIFIED</a:t>
            </a:r>
          </a:p>
        </p:txBody>
      </p:sp>
    </p:spTree>
    <p:extLst>
      <p:ext uri="{BB962C8B-B14F-4D97-AF65-F5344CB8AC3E}">
        <p14:creationId xmlns:p14="http://schemas.microsoft.com/office/powerpoint/2010/main" val="2537994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6EB8-A8AF-3F05-E645-7AFF229F9A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B32492-EE76-53F7-8730-FC0C8CE4B43E}"/>
              </a:ext>
            </a:extLst>
          </p:cNvPr>
          <p:cNvSpPr>
            <a:spLocks noGrp="1"/>
          </p:cNvSpPr>
          <p:nvPr>
            <p:ph idx="1" hasCustomPrompt="1"/>
          </p:nvPr>
        </p:nvSpPr>
        <p:spPr>
          <a:xfrm>
            <a:off x="391633" y="1858678"/>
            <a:ext cx="9486014" cy="4248847"/>
          </a:xfrm>
          <a:prstGeom prst="rect">
            <a:avLst/>
          </a:prstGeom>
        </p:spPr>
        <p:txBody>
          <a:bodyPr vert="horz" lIns="91440" tIns="45720" rIns="91440" bIns="45720" rtlCol="0">
            <a:normAutofit/>
          </a:bodyPr>
          <a:lstStyle/>
          <a:p>
            <a:pPr lvl="0"/>
            <a:r>
              <a:rPr lang="en-US"/>
              <a:t>Heading 1</a:t>
            </a:r>
          </a:p>
        </p:txBody>
      </p:sp>
      <p:sp>
        <p:nvSpPr>
          <p:cNvPr id="4" name="Rectangle 3">
            <a:extLst>
              <a:ext uri="{FF2B5EF4-FFF2-40B4-BE49-F238E27FC236}">
                <a16:creationId xmlns:a16="http://schemas.microsoft.com/office/drawing/2014/main" id="{E544C07B-02E9-37A3-F037-1CAD785825F4}"/>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0401093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content">
  <p:cSld name="2_title and content">
    <p:spTree>
      <p:nvGrpSpPr>
        <p:cNvPr id="1" name="Shape 165"/>
        <p:cNvGrpSpPr/>
        <p:nvPr/>
      </p:nvGrpSpPr>
      <p:grpSpPr>
        <a:xfrm>
          <a:off x="0" y="0"/>
          <a:ext cx="0" cy="0"/>
          <a:chOff x="0" y="0"/>
          <a:chExt cx="0" cy="0"/>
        </a:xfrm>
      </p:grpSpPr>
      <p:sp>
        <p:nvSpPr>
          <p:cNvPr id="166" name="Google Shape;166;p18"/>
          <p:cNvSpPr txBox="1">
            <a:spLocks noGrp="1"/>
          </p:cNvSpPr>
          <p:nvPr>
            <p:ph type="title"/>
          </p:nvPr>
        </p:nvSpPr>
        <p:spPr>
          <a:xfrm>
            <a:off x="391633" y="358445"/>
            <a:ext cx="10515600" cy="52405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410998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inbow bar - ENGLIS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C91561-973B-F99D-FA48-C333B5520007}"/>
              </a:ext>
            </a:extLst>
          </p:cNvPr>
          <p:cNvSpPr>
            <a:spLocks noGrp="1"/>
          </p:cNvSpPr>
          <p:nvPr>
            <p:ph type="body" idx="1" hasCustomPrompt="1"/>
          </p:nvPr>
        </p:nvSpPr>
        <p:spPr>
          <a:xfrm>
            <a:off x="831850" y="4530834"/>
            <a:ext cx="10515600" cy="1285176"/>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 Open sans regular 24pts</a:t>
            </a:r>
          </a:p>
        </p:txBody>
      </p:sp>
      <p:grpSp>
        <p:nvGrpSpPr>
          <p:cNvPr id="15" name="Group 14">
            <a:extLst>
              <a:ext uri="{FF2B5EF4-FFF2-40B4-BE49-F238E27FC236}">
                <a16:creationId xmlns:a16="http://schemas.microsoft.com/office/drawing/2014/main" id="{FA847AFF-A509-A81B-FFA3-7A92D205BF9F}"/>
              </a:ext>
              <a:ext uri="{C183D7F6-B498-43B3-948B-1728B52AA6E4}">
                <adec:decorative xmlns:adec="http://schemas.microsoft.com/office/drawing/2017/decorative" val="1"/>
              </a:ext>
            </a:extLst>
          </p:cNvPr>
          <p:cNvGrpSpPr/>
          <p:nvPr userDrawn="1"/>
        </p:nvGrpSpPr>
        <p:grpSpPr>
          <a:xfrm>
            <a:off x="223283" y="256060"/>
            <a:ext cx="11737736" cy="6356208"/>
            <a:chOff x="223283" y="256060"/>
            <a:chExt cx="11737736" cy="6356208"/>
          </a:xfrm>
        </p:grpSpPr>
        <p:pic>
          <p:nvPicPr>
            <p:cNvPr id="11" name="Picture 10">
              <a:extLst>
                <a:ext uri="{FF2B5EF4-FFF2-40B4-BE49-F238E27FC236}">
                  <a16:creationId xmlns:a16="http://schemas.microsoft.com/office/drawing/2014/main" id="{5586E626-96A1-DF3B-AD6E-16E0E58FE3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0980" y="6478101"/>
              <a:ext cx="11730039" cy="134167"/>
            </a:xfrm>
            <a:prstGeom prst="rect">
              <a:avLst/>
            </a:prstGeom>
          </p:spPr>
        </p:pic>
        <p:pic>
          <p:nvPicPr>
            <p:cNvPr id="12" name="Picture 11">
              <a:extLst>
                <a:ext uri="{FF2B5EF4-FFF2-40B4-BE49-F238E27FC236}">
                  <a16:creationId xmlns:a16="http://schemas.microsoft.com/office/drawing/2014/main" id="{43EA7331-5680-5C29-67BA-7398B4C79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230980" y="256060"/>
              <a:ext cx="11730039" cy="134167"/>
            </a:xfrm>
            <a:prstGeom prst="rect">
              <a:avLst/>
            </a:prstGeom>
          </p:spPr>
        </p:pic>
        <p:pic>
          <p:nvPicPr>
            <p:cNvPr id="13" name="Picture 12">
              <a:extLst>
                <a:ext uri="{FF2B5EF4-FFF2-40B4-BE49-F238E27FC236}">
                  <a16:creationId xmlns:a16="http://schemas.microsoft.com/office/drawing/2014/main" id="{2987CE15-A101-40BB-24A9-6D0346DE76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8723084" y="3374332"/>
              <a:ext cx="6348887" cy="126982"/>
            </a:xfrm>
            <a:prstGeom prst="rect">
              <a:avLst/>
            </a:prstGeom>
          </p:spPr>
        </p:pic>
        <p:pic>
          <p:nvPicPr>
            <p:cNvPr id="14" name="Picture 13">
              <a:extLst>
                <a:ext uri="{FF2B5EF4-FFF2-40B4-BE49-F238E27FC236}">
                  <a16:creationId xmlns:a16="http://schemas.microsoft.com/office/drawing/2014/main" id="{38BD3579-A4DB-7454-0165-131DBD0E710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670" y="3374333"/>
              <a:ext cx="6348887" cy="126982"/>
            </a:xfrm>
            <a:prstGeom prst="rect">
              <a:avLst/>
            </a:prstGeom>
          </p:spPr>
        </p:pic>
      </p:grpSp>
      <p:sp>
        <p:nvSpPr>
          <p:cNvPr id="10" name="Title 9">
            <a:extLst>
              <a:ext uri="{FF2B5EF4-FFF2-40B4-BE49-F238E27FC236}">
                <a16:creationId xmlns:a16="http://schemas.microsoft.com/office/drawing/2014/main" id="{AFF2D84A-5859-DBCB-385E-E5511823560F}"/>
              </a:ext>
            </a:extLst>
          </p:cNvPr>
          <p:cNvSpPr>
            <a:spLocks noGrp="1"/>
          </p:cNvSpPr>
          <p:nvPr>
            <p:ph type="title" hasCustomPrompt="1"/>
          </p:nvPr>
        </p:nvSpPr>
        <p:spPr>
          <a:xfrm>
            <a:off x="838200" y="2608705"/>
            <a:ext cx="10515600" cy="1673740"/>
          </a:xfrm>
        </p:spPr>
        <p:txBody>
          <a:bodyPr/>
          <a:lstStyle/>
          <a:p>
            <a:r>
              <a:rPr lang="en-US"/>
              <a:t>Heading: Open sans extra bold 60pts</a:t>
            </a:r>
          </a:p>
        </p:txBody>
      </p:sp>
      <p:pic>
        <p:nvPicPr>
          <p:cNvPr id="16" name="Picture 15">
            <a:extLst>
              <a:ext uri="{FF2B5EF4-FFF2-40B4-BE49-F238E27FC236}">
                <a16:creationId xmlns:a16="http://schemas.microsoft.com/office/drawing/2014/main" id="{9AD86A3B-93BF-45BA-C7C5-A56EE0E66E9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061636" y="397548"/>
            <a:ext cx="7772400" cy="2061788"/>
          </a:xfrm>
          <a:prstGeom prst="rect">
            <a:avLst/>
          </a:prstGeom>
        </p:spPr>
      </p:pic>
      <p:sp>
        <p:nvSpPr>
          <p:cNvPr id="2" name="Date Placeholder 3">
            <a:extLst>
              <a:ext uri="{FF2B5EF4-FFF2-40B4-BE49-F238E27FC236}">
                <a16:creationId xmlns:a16="http://schemas.microsoft.com/office/drawing/2014/main" id="{ABE7E6B9-2030-CA9F-0109-A8E8AA873682}"/>
              </a:ext>
            </a:extLst>
          </p:cNvPr>
          <p:cNvSpPr>
            <a:spLocks noGrp="1"/>
          </p:cNvSpPr>
          <p:nvPr>
            <p:ph type="dt" sz="half" idx="10"/>
          </p:nvPr>
        </p:nvSpPr>
        <p:spPr>
          <a:xfrm>
            <a:off x="830501" y="5979330"/>
            <a:ext cx="2743200" cy="365125"/>
          </a:xfrm>
        </p:spPr>
        <p:txBody>
          <a:bodyPr/>
          <a:lstStyle/>
          <a:p>
            <a:r>
              <a:rPr lang="en-US"/>
              <a:t>Mm/dd/yyyy</a:t>
            </a:r>
          </a:p>
        </p:txBody>
      </p:sp>
      <p:sp>
        <p:nvSpPr>
          <p:cNvPr id="4" name="TextBox 3" descr="Working in #GCDigital | Travailler en #GCNumérique">
            <a:extLst>
              <a:ext uri="{FF2B5EF4-FFF2-40B4-BE49-F238E27FC236}">
                <a16:creationId xmlns:a16="http://schemas.microsoft.com/office/drawing/2014/main" id="{EEFE9184-7766-E1CE-99D4-35B6D01054EB}"/>
              </a:ext>
            </a:extLst>
          </p:cNvPr>
          <p:cNvSpPr txBox="1"/>
          <p:nvPr userDrawn="1"/>
        </p:nvSpPr>
        <p:spPr>
          <a:xfrm>
            <a:off x="5371092" y="6070658"/>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501444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DF5B6-9289-D2CB-00E7-0F6C58EBE7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55FC74-F1AB-2892-96BB-07075955854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DC802F-7B1F-F63B-0973-0318DC23F89C}"/>
              </a:ext>
            </a:extLst>
          </p:cNvPr>
          <p:cNvSpPr>
            <a:spLocks noGrp="1"/>
          </p:cNvSpPr>
          <p:nvPr>
            <p:ph type="dt" sz="half" idx="10"/>
          </p:nvPr>
        </p:nvSpPr>
        <p:spPr/>
        <p:txBody>
          <a:bodyPr/>
          <a:lstStyle/>
          <a:p>
            <a:fld id="{C1638BD6-4EF2-482B-889B-6192FD59BAA7}" type="datetimeFigureOut">
              <a:rPr lang="en-US" smtClean="0"/>
              <a:t>2/4/2026</a:t>
            </a:fld>
            <a:endParaRPr lang="en-US"/>
          </a:p>
        </p:txBody>
      </p:sp>
      <p:sp>
        <p:nvSpPr>
          <p:cNvPr id="5" name="Footer Placeholder 4">
            <a:extLst>
              <a:ext uri="{FF2B5EF4-FFF2-40B4-BE49-F238E27FC236}">
                <a16:creationId xmlns:a16="http://schemas.microsoft.com/office/drawing/2014/main" id="{E310DEA7-8A23-717F-ABFE-DD67EEE1A3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7FBD46-CE66-BF3E-57D4-99EB2AD0CC40}"/>
              </a:ext>
            </a:extLst>
          </p:cNvPr>
          <p:cNvSpPr>
            <a:spLocks noGrp="1"/>
          </p:cNvSpPr>
          <p:nvPr>
            <p:ph type="sldNum" sz="quarter" idx="12"/>
          </p:nvPr>
        </p:nvSpPr>
        <p:spPr/>
        <p:txBody>
          <a:bodyPr/>
          <a:lstStyle/>
          <a:p>
            <a:fld id="{530719CE-0A44-469C-94FE-E112BEFFA107}" type="slidenum">
              <a:rPr lang="en-US" smtClean="0"/>
              <a:t>‹#›</a:t>
            </a:fld>
            <a:endParaRPr lang="en-US"/>
          </a:p>
        </p:txBody>
      </p:sp>
    </p:spTree>
    <p:extLst>
      <p:ext uri="{BB962C8B-B14F-4D97-AF65-F5344CB8AC3E}">
        <p14:creationId xmlns:p14="http://schemas.microsoft.com/office/powerpoint/2010/main" val="8613301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77526-EB09-9491-7750-664FA1618068}"/>
              </a:ext>
            </a:extLst>
          </p:cNvPr>
          <p:cNvSpPr>
            <a:spLocks noGrp="1"/>
          </p:cNvSpPr>
          <p:nvPr>
            <p:ph type="title"/>
          </p:nvPr>
        </p:nvSpPr>
        <p:spPr/>
        <p:txBody>
          <a:bodyPr/>
          <a:lstStyle/>
          <a:p>
            <a:r>
              <a:rPr lang="en-US"/>
              <a:t>Click to edit Master title style</a:t>
            </a:r>
          </a:p>
        </p:txBody>
      </p:sp>
      <p:sp>
        <p:nvSpPr>
          <p:cNvPr id="3" name="Rectangle 2">
            <a:extLst>
              <a:ext uri="{FF2B5EF4-FFF2-40B4-BE49-F238E27FC236}">
                <a16:creationId xmlns:a16="http://schemas.microsoft.com/office/drawing/2014/main" id="{4E4AFFCA-0A38-E4AB-FE50-880F5771C5FA}"/>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327515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22E7-A6E3-528E-4B8D-0CEC7C89BE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3DFABD-13BA-3CB4-FF34-C500819C54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BA3EBB-1305-BFE7-751C-C8C4D9F83BB0}"/>
              </a:ext>
            </a:extLst>
          </p:cNvPr>
          <p:cNvSpPr>
            <a:spLocks noGrp="1"/>
          </p:cNvSpPr>
          <p:nvPr>
            <p:ph type="dt" sz="half" idx="10"/>
          </p:nvPr>
        </p:nvSpPr>
        <p:spPr/>
        <p:txBody>
          <a:bodyPr/>
          <a:lstStyle/>
          <a:p>
            <a:fld id="{B9683B14-E6B8-46BE-AAF2-40F1959524DB}" type="datetimeFigureOut">
              <a:rPr lang="en-US" smtClean="0"/>
              <a:t>2/4/2026</a:t>
            </a:fld>
            <a:endParaRPr lang="en-US"/>
          </a:p>
        </p:txBody>
      </p:sp>
      <p:sp>
        <p:nvSpPr>
          <p:cNvPr id="5" name="Footer Placeholder 4">
            <a:extLst>
              <a:ext uri="{FF2B5EF4-FFF2-40B4-BE49-F238E27FC236}">
                <a16:creationId xmlns:a16="http://schemas.microsoft.com/office/drawing/2014/main" id="{8E551B16-6C41-09FB-8C23-EEA80FF032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DBE097-877F-4C95-4474-5DB005448F25}"/>
              </a:ext>
            </a:extLst>
          </p:cNvPr>
          <p:cNvSpPr>
            <a:spLocks noGrp="1"/>
          </p:cNvSpPr>
          <p:nvPr>
            <p:ph type="sldNum" sz="quarter" idx="12"/>
          </p:nvPr>
        </p:nvSpPr>
        <p:spPr/>
        <p:txBody>
          <a:bodyPr/>
          <a:lstStyle/>
          <a:p>
            <a:fld id="{1B5D315F-4FE0-4578-A2E9-5C68C95ED960}" type="slidenum">
              <a:rPr lang="en-US" smtClean="0"/>
              <a:t>‹#›</a:t>
            </a:fld>
            <a:endParaRPr lang="en-US"/>
          </a:p>
        </p:txBody>
      </p:sp>
      <p:sp>
        <p:nvSpPr>
          <p:cNvPr id="7" name="Rectangle 6">
            <a:extLst>
              <a:ext uri="{FF2B5EF4-FFF2-40B4-BE49-F238E27FC236}">
                <a16:creationId xmlns:a16="http://schemas.microsoft.com/office/drawing/2014/main" id="{97A5DD81-0E1C-4562-8984-D85E28818C05}"/>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73094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re et contenu" type="obj">
  <p:cSld name="Titre et contenu">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a:t>
            </a:fld>
            <a:endParaRPr/>
          </a:p>
        </p:txBody>
      </p:sp>
      <p:sp>
        <p:nvSpPr>
          <p:cNvPr id="3" name="hrSlideMaster.OBJECTHeader" descr="UNCLASSIFIED"/>
          <p:cNvSpPr txBox="1"/>
          <p:nvPr userDrawn="1"/>
        </p:nvSpPr>
        <p:spPr>
          <a:xfrm>
            <a:off x="0" y="0"/>
            <a:ext cx="12192000" cy="276999"/>
          </a:xfrm>
          <a:prstGeom prst="rect">
            <a:avLst/>
          </a:prstGeom>
          <a:noFill/>
        </p:spPr>
        <p:txBody>
          <a:bodyPr vert="horz" rtlCol="0">
            <a:spAutoFit/>
          </a:bodyPr>
          <a:lstStyle/>
          <a:p>
            <a:pPr algn="r"/>
            <a:r>
              <a:rPr lang="en-CA" sz="1200" b="0" i="0" u="none" baseline="0">
                <a:solidFill>
                  <a:srgbClr val="000000"/>
                </a:solidFill>
                <a:latin typeface="Arial" panose="020B0604020202020204" pitchFamily="34" charset="0"/>
              </a:rPr>
              <a:t>UNCLASSIFIED</a:t>
            </a:r>
          </a:p>
        </p:txBody>
      </p:sp>
      <p:sp>
        <p:nvSpPr>
          <p:cNvPr id="2" name="Rectangle 1">
            <a:extLst>
              <a:ext uri="{FF2B5EF4-FFF2-40B4-BE49-F238E27FC236}">
                <a16:creationId xmlns:a16="http://schemas.microsoft.com/office/drawing/2014/main" id="{CAAEE853-E370-EA4C-F787-854D7FA60DB3}"/>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42869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re et contenu" type="obj">
  <p:cSld name="1_Titre et contenu">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1" name="Google Shape;2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Tx/>
              <a:buSzPts val="1400"/>
              <a:buFontTx/>
              <a:buNone/>
              <a:tabLst/>
              <a:defRPr/>
            </a:pPr>
            <a:endParaRPr kumimoji="0"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Google Shape;2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fr-CA" sz="1200" b="0" i="0" u="none" strike="noStrike" kern="120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a:t>
            </a:fld>
            <a:endParaRPr kumimoji="0" sz="1200" b="0" i="0" u="none" strike="noStrike" kern="1200" cap="none" spc="0" normalizeH="0" baseline="0" noProof="0">
              <a:ln>
                <a:noFill/>
              </a:ln>
              <a:solidFill>
                <a:srgbClr val="888888"/>
              </a:solidFill>
              <a:effectLst/>
              <a:uLnTx/>
              <a:uFillTx/>
              <a:latin typeface="Calibri"/>
              <a:cs typeface="Calibri"/>
              <a:sym typeface="Calibri"/>
            </a:endParaRPr>
          </a:p>
        </p:txBody>
      </p:sp>
      <p:sp>
        <p:nvSpPr>
          <p:cNvPr id="3" name="hrSlideMaster.OBJECTHeader" descr="UNCLASSIFIED"/>
          <p:cNvSpPr txBox="1"/>
          <p:nvPr userDrawn="1"/>
        </p:nvSpPr>
        <p:spPr>
          <a:xfrm>
            <a:off x="0" y="0"/>
            <a:ext cx="12192000" cy="276999"/>
          </a:xfrm>
          <a:prstGeom prst="rect">
            <a:avLst/>
          </a:prstGeom>
          <a:noFill/>
        </p:spPr>
        <p:txBody>
          <a:bodyPr vert="horz"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UNCLASSIFIED</a:t>
            </a:r>
          </a:p>
        </p:txBody>
      </p:sp>
      <p:sp>
        <p:nvSpPr>
          <p:cNvPr id="2" name="Rectangle 1">
            <a:extLst>
              <a:ext uri="{FF2B5EF4-FFF2-40B4-BE49-F238E27FC236}">
                <a16:creationId xmlns:a16="http://schemas.microsoft.com/office/drawing/2014/main" id="{E2C2502B-36E2-93EF-D19B-677E7B945B88}"/>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541750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with graph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7038-9BC8-DC43-E025-7188D26E686F}"/>
              </a:ext>
            </a:extLst>
          </p:cNvPr>
          <p:cNvSpPr>
            <a:spLocks noGrp="1"/>
          </p:cNvSpPr>
          <p:nvPr>
            <p:ph type="title"/>
          </p:nvPr>
        </p:nvSpPr>
        <p:spPr/>
        <p:txBody>
          <a:bodyPr/>
          <a:lstStyle/>
          <a:p>
            <a:r>
              <a:rPr lang="en-US"/>
              <a:t>Click to edit Master title style</a:t>
            </a:r>
          </a:p>
        </p:txBody>
      </p:sp>
      <p:pic>
        <p:nvPicPr>
          <p:cNvPr id="4" name="Picture 3">
            <a:extLst>
              <a:ext uri="{FF2B5EF4-FFF2-40B4-BE49-F238E27FC236}">
                <a16:creationId xmlns:a16="http://schemas.microsoft.com/office/drawing/2014/main" id="{D843110E-16B1-E3A3-AA10-9F486555ADB8}"/>
              </a:ext>
              <a:ext uri="{C183D7F6-B498-43B3-948B-1728B52AA6E4}">
                <adec:decorative xmlns:adec="http://schemas.microsoft.com/office/drawing/2017/decorative" val="1"/>
              </a:ext>
            </a:extLst>
          </p:cNvPr>
          <p:cNvPicPr>
            <a:picLocks noChangeAspect="1"/>
          </p:cNvPicPr>
          <p:nvPr userDrawn="1"/>
        </p:nvPicPr>
        <p:blipFill rotWithShape="1">
          <a:blip r:embed="rId2"/>
          <a:srcRect l="50407" t="24562" b="30027"/>
          <a:stretch/>
        </p:blipFill>
        <p:spPr>
          <a:xfrm>
            <a:off x="9261986" y="1684939"/>
            <a:ext cx="2930013" cy="4647035"/>
          </a:xfrm>
          <a:prstGeom prst="rect">
            <a:avLst/>
          </a:prstGeom>
        </p:spPr>
      </p:pic>
      <p:sp>
        <p:nvSpPr>
          <p:cNvPr id="5" name="Text Placeholder 2">
            <a:extLst>
              <a:ext uri="{FF2B5EF4-FFF2-40B4-BE49-F238E27FC236}">
                <a16:creationId xmlns:a16="http://schemas.microsoft.com/office/drawing/2014/main" id="{AC79B4E2-F0C8-A922-EE27-4CA90B4E4AB4}"/>
              </a:ext>
            </a:extLst>
          </p:cNvPr>
          <p:cNvSpPr>
            <a:spLocks noGrp="1"/>
          </p:cNvSpPr>
          <p:nvPr>
            <p:ph idx="1" hasCustomPrompt="1"/>
          </p:nvPr>
        </p:nvSpPr>
        <p:spPr>
          <a:xfrm>
            <a:off x="391633" y="1884032"/>
            <a:ext cx="9486014" cy="4248847"/>
          </a:xfrm>
          <a:prstGeom prst="rect">
            <a:avLst/>
          </a:prstGeom>
        </p:spPr>
        <p:txBody>
          <a:bodyPr vert="horz" lIns="91440" tIns="45720" rIns="91440" bIns="45720" rtlCol="0">
            <a:normAutofit/>
          </a:bodyPr>
          <a:lstStyle/>
          <a:p>
            <a:pPr lvl="0"/>
            <a:r>
              <a:rPr lang="en-US"/>
              <a:t>Heading 1</a:t>
            </a:r>
          </a:p>
        </p:txBody>
      </p:sp>
      <p:sp>
        <p:nvSpPr>
          <p:cNvPr id="3" name="Rectangle 2">
            <a:extLst>
              <a:ext uri="{FF2B5EF4-FFF2-40B4-BE49-F238E27FC236}">
                <a16:creationId xmlns:a16="http://schemas.microsoft.com/office/drawing/2014/main" id="{9634D461-3F06-AB13-DC2C-B11BDD4CA3E1}"/>
              </a:ext>
            </a:extLst>
          </p:cNvPr>
          <p:cNvSpPr/>
          <p:nvPr userDrawn="1"/>
        </p:nvSpPr>
        <p:spPr>
          <a:xfrm>
            <a:off x="7772400" y="6417131"/>
            <a:ext cx="4213860" cy="365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8871355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ainbow bar - French">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FC91561-973B-F99D-FA48-C333B5520007}"/>
              </a:ext>
            </a:extLst>
          </p:cNvPr>
          <p:cNvSpPr>
            <a:spLocks noGrp="1"/>
          </p:cNvSpPr>
          <p:nvPr>
            <p:ph type="body" idx="1" hasCustomPrompt="1"/>
          </p:nvPr>
        </p:nvSpPr>
        <p:spPr>
          <a:xfrm>
            <a:off x="831850" y="4530834"/>
            <a:ext cx="10515600" cy="1285176"/>
          </a:xfrm>
        </p:spPr>
        <p:txBody>
          <a:bodyPr/>
          <a:lstStyle>
            <a:lvl1pPr marL="0" indent="0">
              <a:buNone/>
              <a:defRPr sz="2400" b="0" i="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Subheading: Open sans regular 24pts</a:t>
            </a:r>
          </a:p>
        </p:txBody>
      </p:sp>
      <p:grpSp>
        <p:nvGrpSpPr>
          <p:cNvPr id="15" name="Group 14">
            <a:extLst>
              <a:ext uri="{FF2B5EF4-FFF2-40B4-BE49-F238E27FC236}">
                <a16:creationId xmlns:a16="http://schemas.microsoft.com/office/drawing/2014/main" id="{FA847AFF-A509-A81B-FFA3-7A92D205BF9F}"/>
              </a:ext>
              <a:ext uri="{C183D7F6-B498-43B3-948B-1728B52AA6E4}">
                <adec:decorative xmlns:adec="http://schemas.microsoft.com/office/drawing/2017/decorative" val="1"/>
              </a:ext>
            </a:extLst>
          </p:cNvPr>
          <p:cNvGrpSpPr/>
          <p:nvPr userDrawn="1"/>
        </p:nvGrpSpPr>
        <p:grpSpPr>
          <a:xfrm>
            <a:off x="223283" y="256060"/>
            <a:ext cx="11737736" cy="6356208"/>
            <a:chOff x="223283" y="256060"/>
            <a:chExt cx="11737736" cy="6356208"/>
          </a:xfrm>
        </p:grpSpPr>
        <p:pic>
          <p:nvPicPr>
            <p:cNvPr id="11" name="Picture 10">
              <a:extLst>
                <a:ext uri="{FF2B5EF4-FFF2-40B4-BE49-F238E27FC236}">
                  <a16:creationId xmlns:a16="http://schemas.microsoft.com/office/drawing/2014/main" id="{5586E626-96A1-DF3B-AD6E-16E0E58FE301}"/>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230980" y="6478101"/>
              <a:ext cx="11730039" cy="134167"/>
            </a:xfrm>
            <a:prstGeom prst="rect">
              <a:avLst/>
            </a:prstGeom>
          </p:spPr>
        </p:pic>
        <p:pic>
          <p:nvPicPr>
            <p:cNvPr id="12" name="Picture 11">
              <a:extLst>
                <a:ext uri="{FF2B5EF4-FFF2-40B4-BE49-F238E27FC236}">
                  <a16:creationId xmlns:a16="http://schemas.microsoft.com/office/drawing/2014/main" id="{43EA7331-5680-5C29-67BA-7398B4C7967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0800000">
              <a:off x="230980" y="256060"/>
              <a:ext cx="11730039" cy="134167"/>
            </a:xfrm>
            <a:prstGeom prst="rect">
              <a:avLst/>
            </a:prstGeom>
          </p:spPr>
        </p:pic>
        <p:pic>
          <p:nvPicPr>
            <p:cNvPr id="13" name="Picture 12">
              <a:extLst>
                <a:ext uri="{FF2B5EF4-FFF2-40B4-BE49-F238E27FC236}">
                  <a16:creationId xmlns:a16="http://schemas.microsoft.com/office/drawing/2014/main" id="{2987CE15-A101-40BB-24A9-6D0346DE763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a:off x="8723084" y="3374332"/>
              <a:ext cx="6348887" cy="126982"/>
            </a:xfrm>
            <a:prstGeom prst="rect">
              <a:avLst/>
            </a:prstGeom>
          </p:spPr>
        </p:pic>
        <p:pic>
          <p:nvPicPr>
            <p:cNvPr id="14" name="Picture 13">
              <a:extLst>
                <a:ext uri="{FF2B5EF4-FFF2-40B4-BE49-F238E27FC236}">
                  <a16:creationId xmlns:a16="http://schemas.microsoft.com/office/drawing/2014/main" id="{38BD3579-A4DB-7454-0165-131DBD0E710E}"/>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2887670" y="3374333"/>
              <a:ext cx="6348887" cy="126982"/>
            </a:xfrm>
            <a:prstGeom prst="rect">
              <a:avLst/>
            </a:prstGeom>
          </p:spPr>
        </p:pic>
      </p:grpSp>
      <p:sp>
        <p:nvSpPr>
          <p:cNvPr id="10" name="Title 9">
            <a:extLst>
              <a:ext uri="{FF2B5EF4-FFF2-40B4-BE49-F238E27FC236}">
                <a16:creationId xmlns:a16="http://schemas.microsoft.com/office/drawing/2014/main" id="{AFF2D84A-5859-DBCB-385E-E5511823560F}"/>
              </a:ext>
            </a:extLst>
          </p:cNvPr>
          <p:cNvSpPr>
            <a:spLocks noGrp="1"/>
          </p:cNvSpPr>
          <p:nvPr>
            <p:ph type="title" hasCustomPrompt="1"/>
          </p:nvPr>
        </p:nvSpPr>
        <p:spPr>
          <a:xfrm>
            <a:off x="838200" y="2608705"/>
            <a:ext cx="10515600" cy="1673740"/>
          </a:xfrm>
        </p:spPr>
        <p:txBody>
          <a:bodyPr/>
          <a:lstStyle/>
          <a:p>
            <a:r>
              <a:rPr lang="en-US"/>
              <a:t>Heading: Open sans extra bold 60pts</a:t>
            </a:r>
          </a:p>
        </p:txBody>
      </p:sp>
      <p:pic>
        <p:nvPicPr>
          <p:cNvPr id="16" name="Picture 15">
            <a:extLst>
              <a:ext uri="{FF2B5EF4-FFF2-40B4-BE49-F238E27FC236}">
                <a16:creationId xmlns:a16="http://schemas.microsoft.com/office/drawing/2014/main" id="{9AD86A3B-93BF-45BA-C7C5-A56EE0E66E92}"/>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061636" y="397548"/>
            <a:ext cx="7772400" cy="2061788"/>
          </a:xfrm>
          <a:prstGeom prst="rect">
            <a:avLst/>
          </a:prstGeom>
        </p:spPr>
      </p:pic>
      <p:sp>
        <p:nvSpPr>
          <p:cNvPr id="2" name="Date Placeholder 3">
            <a:extLst>
              <a:ext uri="{FF2B5EF4-FFF2-40B4-BE49-F238E27FC236}">
                <a16:creationId xmlns:a16="http://schemas.microsoft.com/office/drawing/2014/main" id="{ABE7E6B9-2030-CA9F-0109-A8E8AA873682}"/>
              </a:ext>
            </a:extLst>
          </p:cNvPr>
          <p:cNvSpPr>
            <a:spLocks noGrp="1"/>
          </p:cNvSpPr>
          <p:nvPr>
            <p:ph type="dt" sz="half" idx="10"/>
          </p:nvPr>
        </p:nvSpPr>
        <p:spPr>
          <a:xfrm>
            <a:off x="830501" y="5979330"/>
            <a:ext cx="2743200" cy="365125"/>
          </a:xfrm>
        </p:spPr>
        <p:txBody>
          <a:bodyPr/>
          <a:lstStyle/>
          <a:p>
            <a:r>
              <a:rPr lang="en-US"/>
              <a:t>Mm/dd/yyyy</a:t>
            </a:r>
          </a:p>
        </p:txBody>
      </p:sp>
      <p:sp>
        <p:nvSpPr>
          <p:cNvPr id="4" name="TextBox 3" descr="Working in #GCDigital | Travailler en #GCNumérique">
            <a:extLst>
              <a:ext uri="{FF2B5EF4-FFF2-40B4-BE49-F238E27FC236}">
                <a16:creationId xmlns:a16="http://schemas.microsoft.com/office/drawing/2014/main" id="{EEFE9184-7766-E1CE-99D4-35B6D01054EB}"/>
              </a:ext>
            </a:extLst>
          </p:cNvPr>
          <p:cNvSpPr txBox="1"/>
          <p:nvPr userDrawn="1"/>
        </p:nvSpPr>
        <p:spPr>
          <a:xfrm>
            <a:off x="5371092" y="6070658"/>
            <a:ext cx="6035040" cy="276999"/>
          </a:xfrm>
          <a:prstGeom prst="rect">
            <a:avLst/>
          </a:prstGeom>
          <a:noFill/>
        </p:spPr>
        <p:txBody>
          <a:bodyPr wrap="square" rtlCol="0">
            <a:spAutoFit/>
          </a:bodyPr>
          <a:lstStyle/>
          <a:p>
            <a:pPr algn="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150106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ith graphic - ENGLISH">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8119556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with graphic - FRENCH">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FC652571-12FA-7E65-2562-DCF4A33C1BC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236" t="41043" r="8664"/>
          <a:stretch/>
        </p:blipFill>
        <p:spPr>
          <a:xfrm rot="5400000">
            <a:off x="4341017" y="-992979"/>
            <a:ext cx="6858001" cy="8843965"/>
          </a:xfrm>
          <a:prstGeom prst="rect">
            <a:avLst/>
          </a:prstGeom>
        </p:spPr>
      </p:pic>
      <p:sp>
        <p:nvSpPr>
          <p:cNvPr id="2" name="Title 1">
            <a:extLst>
              <a:ext uri="{FF2B5EF4-FFF2-40B4-BE49-F238E27FC236}">
                <a16:creationId xmlns:a16="http://schemas.microsoft.com/office/drawing/2014/main" id="{D79365F3-DB53-D69E-078D-8EB2704AA092}"/>
              </a:ext>
            </a:extLst>
          </p:cNvPr>
          <p:cNvSpPr>
            <a:spLocks noGrp="1"/>
          </p:cNvSpPr>
          <p:nvPr>
            <p:ph type="title"/>
          </p:nvPr>
        </p:nvSpPr>
        <p:spPr>
          <a:xfrm>
            <a:off x="839788" y="457200"/>
            <a:ext cx="7609945" cy="1475295"/>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069DAF0-A857-9123-2EB3-C9FD74038EE3}"/>
              </a:ext>
            </a:extLst>
          </p:cNvPr>
          <p:cNvSpPr>
            <a:spLocks noGrp="1"/>
          </p:cNvSpPr>
          <p:nvPr>
            <p:ph type="body" sz="half" idx="2"/>
          </p:nvPr>
        </p:nvSpPr>
        <p:spPr>
          <a:xfrm>
            <a:off x="839788" y="2309567"/>
            <a:ext cx="7609945" cy="3677995"/>
          </a:xfrm>
        </p:spPr>
        <p:txBody>
          <a:bodyPr/>
          <a:lstStyle>
            <a:lvl1pPr marL="0" indent="0">
              <a:buNone/>
              <a:defRPr sz="1600" b="0" i="0">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12" name="Picture 11">
            <a:extLst>
              <a:ext uri="{FF2B5EF4-FFF2-40B4-BE49-F238E27FC236}">
                <a16:creationId xmlns:a16="http://schemas.microsoft.com/office/drawing/2014/main" id="{C696303D-A50C-F034-0C1F-13652619E582}"/>
              </a:ext>
              <a:ext uri="{C183D7F6-B498-43B3-948B-1728B52AA6E4}">
                <adec:decorative xmlns:adec="http://schemas.microsoft.com/office/drawing/2017/decorative" val="1"/>
              </a:ext>
            </a:extLst>
          </p:cNvPr>
          <p:cNvPicPr>
            <a:picLocks noChangeAspect="1"/>
          </p:cNvPicPr>
          <p:nvPr userDrawn="1"/>
        </p:nvPicPr>
        <p:blipFill>
          <a:blip r:embed="rId4"/>
          <a:stretch>
            <a:fillRect/>
          </a:stretch>
        </p:blipFill>
        <p:spPr>
          <a:xfrm flipV="1">
            <a:off x="839787" y="2041795"/>
            <a:ext cx="7609945" cy="87042"/>
          </a:xfrm>
          <a:prstGeom prst="rect">
            <a:avLst/>
          </a:prstGeom>
        </p:spPr>
      </p:pic>
      <p:sp>
        <p:nvSpPr>
          <p:cNvPr id="3" name="Rectangle 2">
            <a:extLst>
              <a:ext uri="{FF2B5EF4-FFF2-40B4-BE49-F238E27FC236}">
                <a16:creationId xmlns:a16="http://schemas.microsoft.com/office/drawing/2014/main" id="{DB70E2BC-28B2-EE2C-227A-0446DBB72994}"/>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descr="Working in #GCDigital | Travailler en #GCNumérique">
            <a:extLst>
              <a:ext uri="{FF2B5EF4-FFF2-40B4-BE49-F238E27FC236}">
                <a16:creationId xmlns:a16="http://schemas.microsoft.com/office/drawing/2014/main" id="{8DA9EEDD-BBF4-A1E9-93CB-569A16D5E7DF}"/>
              </a:ext>
            </a:extLst>
          </p:cNvPr>
          <p:cNvSpPr txBox="1"/>
          <p:nvPr userDrawn="1"/>
        </p:nvSpPr>
        <p:spPr>
          <a:xfrm>
            <a:off x="5882640" y="6454934"/>
            <a:ext cx="60350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247197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with Image - ENGLISH">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Mm/dd/yyyy</a:t>
            </a:r>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algn="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Digital </a:t>
            </a:r>
            <a:endPar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818895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slide with Image - French">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62379AD-E3E6-93F8-A082-39101F52D958}"/>
              </a:ext>
              <a:ext uri="{C183D7F6-B498-43B3-948B-1728B52AA6E4}">
                <adec:decorative xmlns:adec="http://schemas.microsoft.com/office/drawing/2017/decorative" val="1"/>
              </a:ext>
            </a:extLst>
          </p:cNvPr>
          <p:cNvSpPr/>
          <p:nvPr userDrawn="1"/>
        </p:nvSpPr>
        <p:spPr>
          <a:xfrm>
            <a:off x="0" y="6341388"/>
            <a:ext cx="12192000" cy="516612"/>
          </a:xfrm>
          <a:prstGeom prst="rect">
            <a:avLst/>
          </a:prstGeom>
          <a:solidFill>
            <a:srgbClr val="2323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icture Placeholder 5">
            <a:extLst>
              <a:ext uri="{FF2B5EF4-FFF2-40B4-BE49-F238E27FC236}">
                <a16:creationId xmlns:a16="http://schemas.microsoft.com/office/drawing/2014/main" id="{E657B15F-6E2C-93FD-CFB1-150905E97CEA}"/>
              </a:ext>
            </a:extLst>
          </p:cNvPr>
          <p:cNvSpPr>
            <a:spLocks noGrp="1"/>
          </p:cNvSpPr>
          <p:nvPr>
            <p:ph type="pic" sz="quarter" idx="13" hasCustomPrompt="1"/>
          </p:nvPr>
        </p:nvSpPr>
        <p:spPr>
          <a:xfrm>
            <a:off x="4816475" y="599732"/>
            <a:ext cx="7375525" cy="5602631"/>
          </a:xfrm>
        </p:spPr>
        <p:txBody>
          <a:bodyPr/>
          <a:lstStyle>
            <a:lvl1pPr>
              <a:defRPr/>
            </a:lvl1pPr>
          </a:lstStyle>
          <a:p>
            <a:r>
              <a:rPr lang="en-US"/>
              <a:t>Click to add a photo</a:t>
            </a:r>
          </a:p>
        </p:txBody>
      </p:sp>
      <p:sp>
        <p:nvSpPr>
          <p:cNvPr id="9" name="Title 8">
            <a:extLst>
              <a:ext uri="{FF2B5EF4-FFF2-40B4-BE49-F238E27FC236}">
                <a16:creationId xmlns:a16="http://schemas.microsoft.com/office/drawing/2014/main" id="{B6689AAE-7884-30BA-B783-FFE69E3D6C4A}"/>
              </a:ext>
            </a:extLst>
          </p:cNvPr>
          <p:cNvSpPr>
            <a:spLocks noGrp="1"/>
          </p:cNvSpPr>
          <p:nvPr>
            <p:ph type="title"/>
          </p:nvPr>
        </p:nvSpPr>
        <p:spPr>
          <a:xfrm>
            <a:off x="838200" y="1456931"/>
            <a:ext cx="4597400" cy="3944137"/>
          </a:xfrm>
        </p:spPr>
        <p:txBody>
          <a:bodyPr/>
          <a:lstStyle/>
          <a:p>
            <a:r>
              <a:rPr lang="en-US"/>
              <a:t>Click to edit Master title style</a:t>
            </a:r>
          </a:p>
        </p:txBody>
      </p:sp>
      <p:pic>
        <p:nvPicPr>
          <p:cNvPr id="11" name="Picture 10">
            <a:extLst>
              <a:ext uri="{FF2B5EF4-FFF2-40B4-BE49-F238E27FC236}">
                <a16:creationId xmlns:a16="http://schemas.microsoft.com/office/drawing/2014/main" id="{21B804F8-D9B8-5128-1ACC-FF655F84AAF3}"/>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201937"/>
            <a:ext cx="12192000" cy="139451"/>
          </a:xfrm>
          <a:prstGeom prst="rect">
            <a:avLst/>
          </a:prstGeom>
        </p:spPr>
      </p:pic>
      <p:sp>
        <p:nvSpPr>
          <p:cNvPr id="8" name="Date Placeholder 3">
            <a:extLst>
              <a:ext uri="{FF2B5EF4-FFF2-40B4-BE49-F238E27FC236}">
                <a16:creationId xmlns:a16="http://schemas.microsoft.com/office/drawing/2014/main" id="{D9899D50-ECCD-4301-43FA-7FDE6C561F15}"/>
              </a:ext>
            </a:extLst>
          </p:cNvPr>
          <p:cNvSpPr>
            <a:spLocks noGrp="1"/>
          </p:cNvSpPr>
          <p:nvPr>
            <p:ph type="dt" sz="half" idx="10"/>
          </p:nvPr>
        </p:nvSpPr>
        <p:spPr>
          <a:xfrm>
            <a:off x="785868" y="6417131"/>
            <a:ext cx="2743200" cy="365125"/>
          </a:xfrm>
        </p:spPr>
        <p:txBody>
          <a:bodyPr/>
          <a:lstStyle/>
          <a:p>
            <a:r>
              <a:rPr lang="en-US"/>
              <a:t>Mm/dd/yyyy</a:t>
            </a:r>
          </a:p>
        </p:txBody>
      </p:sp>
      <p:sp>
        <p:nvSpPr>
          <p:cNvPr id="10" name="TextBox 9" descr="Working in #GCDigital | Travailler en #GCNumérique">
            <a:extLst>
              <a:ext uri="{FF2B5EF4-FFF2-40B4-BE49-F238E27FC236}">
                <a16:creationId xmlns:a16="http://schemas.microsoft.com/office/drawing/2014/main" id="{12717E27-284E-4213-39DC-FE902F692178}"/>
              </a:ext>
            </a:extLst>
          </p:cNvPr>
          <p:cNvSpPr txBox="1"/>
          <p:nvPr userDrawn="1"/>
        </p:nvSpPr>
        <p:spPr>
          <a:xfrm>
            <a:off x="5882640" y="6454934"/>
            <a:ext cx="6035040"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tx1"/>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1" i="0">
                <a:solidFill>
                  <a:srgbClr val="232323"/>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p>
        </p:txBody>
      </p:sp>
    </p:spTree>
    <p:extLst>
      <p:ext uri="{BB962C8B-B14F-4D97-AF65-F5344CB8AC3E}">
        <p14:creationId xmlns:p14="http://schemas.microsoft.com/office/powerpoint/2010/main" val="3571594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 Englis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36EB8-A8AF-3F05-E645-7AFF229F9AB1}"/>
              </a:ext>
            </a:extLst>
          </p:cNvPr>
          <p:cNvSpPr>
            <a:spLocks noGrp="1"/>
          </p:cNvSpPr>
          <p:nvPr>
            <p:ph type="title"/>
          </p:nvPr>
        </p:nvSpPr>
        <p:spPr/>
        <p:txBody>
          <a:bodyPr/>
          <a:lstStyle/>
          <a:p>
            <a:r>
              <a:rPr lang="en-US"/>
              <a:t>Click to edit Master title style</a:t>
            </a:r>
          </a:p>
        </p:txBody>
      </p:sp>
      <p:sp>
        <p:nvSpPr>
          <p:cNvPr id="3" name="Text Placeholder 2">
            <a:extLst>
              <a:ext uri="{FF2B5EF4-FFF2-40B4-BE49-F238E27FC236}">
                <a16:creationId xmlns:a16="http://schemas.microsoft.com/office/drawing/2014/main" id="{31B32492-EE76-53F7-8730-FC0C8CE4B43E}"/>
              </a:ext>
            </a:extLst>
          </p:cNvPr>
          <p:cNvSpPr>
            <a:spLocks noGrp="1"/>
          </p:cNvSpPr>
          <p:nvPr>
            <p:ph idx="1" hasCustomPrompt="1"/>
          </p:nvPr>
        </p:nvSpPr>
        <p:spPr>
          <a:xfrm>
            <a:off x="391633" y="1858678"/>
            <a:ext cx="9486014" cy="4248847"/>
          </a:xfrm>
          <a:prstGeom prst="rect">
            <a:avLst/>
          </a:prstGeom>
        </p:spPr>
        <p:txBody>
          <a:bodyPr vert="horz" lIns="91440" tIns="45720" rIns="91440" bIns="45720" rtlCol="0">
            <a:normAutofit/>
          </a:bodyPr>
          <a:lstStyle/>
          <a:p>
            <a:pPr lvl="0"/>
            <a:r>
              <a:rPr lang="en-US"/>
              <a:t>Heading 1</a:t>
            </a:r>
          </a:p>
        </p:txBody>
      </p:sp>
    </p:spTree>
    <p:extLst>
      <p:ext uri="{BB962C8B-B14F-4D97-AF65-F5344CB8AC3E}">
        <p14:creationId xmlns:p14="http://schemas.microsoft.com/office/powerpoint/2010/main" val="2994353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emf"/><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1.emf"/><Relationship Id="rId4" Type="http://schemas.openxmlformats.org/officeDocument/2006/relationships/slideLayout" Target="../slideLayouts/slideLayout1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1.emf"/><Relationship Id="rId5" Type="http://schemas.openxmlformats.org/officeDocument/2006/relationships/slideLayout" Target="../slideLayouts/slideLayout26.xml"/><Relationship Id="rId10" Type="http://schemas.openxmlformats.org/officeDocument/2006/relationships/theme" Target="../theme/theme4.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1.emf"/><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theme" Target="../theme/theme5.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C38EA9-7028-56E2-1941-7C8133C009FE}"/>
              </a:ext>
            </a:extLst>
          </p:cNvPr>
          <p:cNvSpPr>
            <a:spLocks noGrp="1"/>
          </p:cNvSpPr>
          <p:nvPr>
            <p:ph type="title"/>
          </p:nvPr>
        </p:nvSpPr>
        <p:spPr>
          <a:xfrm>
            <a:off x="838200" y="605867"/>
            <a:ext cx="10515600" cy="1673740"/>
          </a:xfrm>
          <a:prstGeom prst="rect">
            <a:avLst/>
          </a:prstGeom>
        </p:spPr>
        <p:txBody>
          <a:bodyPr vert="horz" lIns="91440" tIns="45720" rIns="91440" bIns="45720" rtlCol="0" anchor="ctr">
            <a:noAutofit/>
          </a:bodyPr>
          <a:lstStyle/>
          <a:p>
            <a:r>
              <a:rPr lang="en-US"/>
              <a:t>Display</a:t>
            </a:r>
          </a:p>
        </p:txBody>
      </p:sp>
      <p:sp>
        <p:nvSpPr>
          <p:cNvPr id="3" name="Text Placeholder 2">
            <a:extLst>
              <a:ext uri="{FF2B5EF4-FFF2-40B4-BE49-F238E27FC236}">
                <a16:creationId xmlns:a16="http://schemas.microsoft.com/office/drawing/2014/main" id="{EB4E5CB5-D514-3E5B-47C2-2A5CE19161EE}"/>
              </a:ext>
            </a:extLst>
          </p:cNvPr>
          <p:cNvSpPr>
            <a:spLocks noGrp="1"/>
          </p:cNvSpPr>
          <p:nvPr>
            <p:ph type="body" idx="1"/>
          </p:nvPr>
        </p:nvSpPr>
        <p:spPr>
          <a:xfrm>
            <a:off x="838200" y="2496065"/>
            <a:ext cx="10515600" cy="3680898"/>
          </a:xfrm>
          <a:prstGeom prst="rect">
            <a:avLst/>
          </a:prstGeom>
        </p:spPr>
        <p:txBody>
          <a:bodyPr vert="horz" lIns="91440" tIns="45720" rIns="91440" bIns="45720" rtlCol="0">
            <a:normAutofit/>
          </a:bodyPr>
          <a:lstStyle/>
          <a:p>
            <a:pPr lvl="0"/>
            <a:r>
              <a:rPr lang="en-US"/>
              <a:t>Heading 1</a:t>
            </a:r>
          </a:p>
          <a:p>
            <a:pPr lvl="1"/>
            <a:r>
              <a:rPr lang="en-US"/>
              <a:t>Heading 2</a:t>
            </a:r>
          </a:p>
          <a:p>
            <a:pPr lvl="2"/>
            <a:r>
              <a:rPr lang="en-US"/>
              <a:t>Heading 3</a:t>
            </a:r>
          </a:p>
          <a:p>
            <a:pPr lvl="3"/>
            <a:r>
              <a:rPr lang="en-US"/>
              <a:t>Heading 4</a:t>
            </a:r>
          </a:p>
        </p:txBody>
      </p:sp>
      <p:sp>
        <p:nvSpPr>
          <p:cNvPr id="4" name="Date Placeholder 3">
            <a:extLst>
              <a:ext uri="{FF2B5EF4-FFF2-40B4-BE49-F238E27FC236}">
                <a16:creationId xmlns:a16="http://schemas.microsoft.com/office/drawing/2014/main" id="{995AB4FB-1C32-418C-E154-7244DA89752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pitchFamily="2" charset="0"/>
                <a:ea typeface="Open Sans Light" pitchFamily="2" charset="0"/>
                <a:cs typeface="Open Sans Light" pitchFamily="2" charset="0"/>
              </a:defRPr>
            </a:lvl1pPr>
          </a:lstStyle>
          <a:p>
            <a:fld id="{760A1C03-8244-F349-A762-D3C0F7524180}" type="datetimeFigureOut">
              <a:rPr lang="en-US" smtClean="0"/>
              <a:pPr/>
              <a:t>2/4/2026</a:t>
            </a:fld>
            <a:endParaRPr lang="en-US"/>
          </a:p>
        </p:txBody>
      </p:sp>
      <p:sp>
        <p:nvSpPr>
          <p:cNvPr id="5" name="Footer Placeholder 4">
            <a:extLst>
              <a:ext uri="{FF2B5EF4-FFF2-40B4-BE49-F238E27FC236}">
                <a16:creationId xmlns:a16="http://schemas.microsoft.com/office/drawing/2014/main" id="{8F3D1DA0-5194-2BAA-59BD-3BCF4A6AC1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pitchFamily="2" charset="0"/>
                <a:ea typeface="Open Sans Light" pitchFamily="2" charset="0"/>
                <a:cs typeface="Open Sans Light" pitchFamily="2" charset="0"/>
              </a:defRPr>
            </a:lvl1pPr>
          </a:lstStyle>
          <a:p>
            <a:endParaRPr lang="en-US"/>
          </a:p>
        </p:txBody>
      </p:sp>
      <p:sp>
        <p:nvSpPr>
          <p:cNvPr id="6" name="Slide Number Placeholder 5">
            <a:extLst>
              <a:ext uri="{FF2B5EF4-FFF2-40B4-BE49-F238E27FC236}">
                <a16:creationId xmlns:a16="http://schemas.microsoft.com/office/drawing/2014/main" id="{59CDCAAC-047C-4A1B-3C76-A0CAA9FCEF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Light" pitchFamily="2" charset="0"/>
                <a:ea typeface="Open Sans Light" pitchFamily="2" charset="0"/>
                <a:cs typeface="Open Sans Light" pitchFamily="2" charset="0"/>
              </a:defRPr>
            </a:lvl1pPr>
          </a:lstStyle>
          <a:p>
            <a:fld id="{997E6560-C12F-2942-BB66-5EED78F3C652}" type="slidenum">
              <a:rPr lang="en-US" smtClean="0"/>
              <a:pPr/>
              <a:t>‹#›</a:t>
            </a:fld>
            <a:endParaRPr lang="en-US"/>
          </a:p>
        </p:txBody>
      </p:sp>
      <p:sp>
        <p:nvSpPr>
          <p:cNvPr id="7" name="TextBox 6">
            <a:extLst>
              <a:ext uri="{FF2B5EF4-FFF2-40B4-BE49-F238E27FC236}">
                <a16:creationId xmlns:a16="http://schemas.microsoft.com/office/drawing/2014/main" id="{F24DFE80-05DA-C5D8-4B21-29C31315CD01}"/>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CA" sz="1200">
                <a:solidFill>
                  <a:srgbClr val="000000">
                    <a:alpha val="50000"/>
                  </a:srgbClr>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40922204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txStyles>
    <p:title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552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22679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7F9D7F-72EF-D9C8-DFEC-CFCCC2BB147B}"/>
              </a:ext>
            </a:extLst>
          </p:cNvPr>
          <p:cNvSpPr>
            <a:spLocks noGrp="1"/>
          </p:cNvSpPr>
          <p:nvPr>
            <p:ph type="body" idx="1"/>
          </p:nvPr>
        </p:nvSpPr>
        <p:spPr>
          <a:xfrm>
            <a:off x="391633" y="2013730"/>
            <a:ext cx="10515600" cy="3885420"/>
          </a:xfrm>
          <a:prstGeom prst="rect">
            <a:avLst/>
          </a:prstGeom>
        </p:spPr>
        <p:txBody>
          <a:bodyPr vert="horz" lIns="91440" tIns="45720" rIns="91440" bIns="45720" rtlCol="0">
            <a:normAutofit/>
          </a:bodyPr>
          <a:lstStyle/>
          <a:p>
            <a:pPr lvl="0"/>
            <a:r>
              <a:rPr lang="en-US"/>
              <a:t>Body copy</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552353"/>
            <a:ext cx="12192000" cy="139451"/>
          </a:xfrm>
          <a:prstGeom prst="rect">
            <a:avLst/>
          </a:prstGeom>
        </p:spPr>
      </p:pic>
      <p:sp>
        <p:nvSpPr>
          <p:cNvPr id="4" name="Rectangle 3">
            <a:extLst>
              <a:ext uri="{FF2B5EF4-FFF2-40B4-BE49-F238E27FC236}">
                <a16:creationId xmlns:a16="http://schemas.microsoft.com/office/drawing/2014/main" id="{399A0505-E57B-F3E4-47F6-F7929688D2D7}"/>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Working in #GCDigital | Travailler en #GCNumérique">
            <a:extLst>
              <a:ext uri="{FF2B5EF4-FFF2-40B4-BE49-F238E27FC236}">
                <a16:creationId xmlns:a16="http://schemas.microsoft.com/office/drawing/2014/main" id="{FCDBE90B-F8A0-CCEA-16A5-C981351E24B4}"/>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a:solidFill>
                  <a:srgbClr val="F9F9F9"/>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endPar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5" name="TextBox 4">
            <a:extLst>
              <a:ext uri="{FF2B5EF4-FFF2-40B4-BE49-F238E27FC236}">
                <a16:creationId xmlns:a16="http://schemas.microsoft.com/office/drawing/2014/main" id="{F0143E4F-EA43-D9F6-82E8-8F836605A7A9}"/>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CA" sz="1200">
                <a:solidFill>
                  <a:srgbClr val="000000">
                    <a:alpha val="50000"/>
                  </a:srgbClr>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3071345322"/>
      </p:ext>
    </p:extLst>
  </p:cSld>
  <p:clrMap bg1="lt1" tx1="dk1" bg2="lt2" tx2="dk2" accent1="accent1" accent2="accent2" accent3="accent3" accent4="accent4" accent5="accent5" accent6="accent6" hlink="hlink" folHlink="folHlink"/>
  <p:sldLayoutIdLst>
    <p:sldLayoutId id="2147483683" r:id="rId1"/>
    <p:sldLayoutId id="2147484379" r:id="rId2"/>
    <p:sldLayoutId id="2147483684" r:id="rId3"/>
    <p:sldLayoutId id="2147483685" r:id="rId4"/>
  </p:sldLayoutIdLst>
  <p:txStyles>
    <p:titleStyle>
      <a:lvl1pPr algn="l" defTabSz="914400" rtl="0" eaLnBrk="1" latinLnBrk="0" hangingPunct="1">
        <a:lnSpc>
          <a:spcPct val="90000"/>
        </a:lnSpc>
        <a:spcBef>
          <a:spcPct val="0"/>
        </a:spcBef>
        <a:buNone/>
        <a:defRPr sz="48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5523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226790"/>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7F9D7F-72EF-D9C8-DFEC-CFCCC2BB147B}"/>
              </a:ext>
            </a:extLst>
          </p:cNvPr>
          <p:cNvSpPr>
            <a:spLocks noGrp="1"/>
          </p:cNvSpPr>
          <p:nvPr>
            <p:ph type="body" idx="1"/>
          </p:nvPr>
        </p:nvSpPr>
        <p:spPr>
          <a:xfrm>
            <a:off x="391633" y="2013730"/>
            <a:ext cx="10515600" cy="3885420"/>
          </a:xfrm>
          <a:prstGeom prst="rect">
            <a:avLst/>
          </a:prstGeom>
        </p:spPr>
        <p:txBody>
          <a:bodyPr vert="horz" lIns="91440" tIns="45720" rIns="91440" bIns="45720" rtlCol="0">
            <a:normAutofit/>
          </a:bodyPr>
          <a:lstStyle/>
          <a:p>
            <a:pPr lvl="0"/>
            <a:r>
              <a:rPr lang="en-US"/>
              <a:t>Body copy</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10"/>
          <a:stretch>
            <a:fillRect/>
          </a:stretch>
        </p:blipFill>
        <p:spPr>
          <a:xfrm>
            <a:off x="0" y="1552353"/>
            <a:ext cx="12192000" cy="139451"/>
          </a:xfrm>
          <a:prstGeom prst="rect">
            <a:avLst/>
          </a:prstGeom>
        </p:spPr>
      </p:pic>
      <p:sp>
        <p:nvSpPr>
          <p:cNvPr id="4" name="Rectangle 3">
            <a:extLst>
              <a:ext uri="{FF2B5EF4-FFF2-40B4-BE49-F238E27FC236}">
                <a16:creationId xmlns:a16="http://schemas.microsoft.com/office/drawing/2014/main" id="{399A0505-E57B-F3E4-47F6-F7929688D2D7}"/>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rgbClr val="F9F9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Working in #GCDigital | Travailler en #GCNumérique">
            <a:extLst>
              <a:ext uri="{FF2B5EF4-FFF2-40B4-BE49-F238E27FC236}">
                <a16:creationId xmlns:a16="http://schemas.microsoft.com/office/drawing/2014/main" id="{FCDBE90B-F8A0-CCEA-16A5-C981351E24B4}"/>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#GCNumérique</a:t>
            </a:r>
          </a:p>
        </p:txBody>
      </p:sp>
      <p:sp>
        <p:nvSpPr>
          <p:cNvPr id="5" name="TextBox 4">
            <a:extLst>
              <a:ext uri="{FF2B5EF4-FFF2-40B4-BE49-F238E27FC236}">
                <a16:creationId xmlns:a16="http://schemas.microsoft.com/office/drawing/2014/main" id="{F0143E4F-EA43-D9F6-82E8-8F836605A7A9}"/>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CA" sz="1200">
                <a:solidFill>
                  <a:srgbClr val="000000">
                    <a:alpha val="50000"/>
                  </a:srgbClr>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1209010986"/>
      </p:ext>
    </p:extLst>
  </p:cSld>
  <p:clrMap bg1="lt1" tx1="dk1" bg2="lt2" tx2="dk2" accent1="accent1" accent2="accent2" accent3="accent3" accent4="accent4" accent5="accent5" accent6="accent6" hlink="hlink" folHlink="folHlink"/>
  <p:sldLayoutIdLst>
    <p:sldLayoutId id="2147484388" r:id="rId1"/>
    <p:sldLayoutId id="2147484389" r:id="rId2"/>
    <p:sldLayoutId id="2147484408" r:id="rId3"/>
    <p:sldLayoutId id="2147484403" r:id="rId4"/>
    <p:sldLayoutId id="2147484400" r:id="rId5"/>
    <p:sldLayoutId id="2147484322" r:id="rId6"/>
    <p:sldLayoutId id="2147484392" r:id="rId7"/>
    <p:sldLayoutId id="2147484444" r:id="rId8"/>
  </p:sldLayoutIdLst>
  <p:txStyles>
    <p:titleStyle>
      <a:lvl1pPr algn="l" defTabSz="914400" rtl="0" eaLnBrk="1" latinLnBrk="0" hangingPunct="1">
        <a:lnSpc>
          <a:spcPct val="90000"/>
        </a:lnSpc>
        <a:spcBef>
          <a:spcPct val="0"/>
        </a:spcBef>
        <a:buNone/>
        <a:defRPr sz="48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13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358445"/>
            <a:ext cx="10515600" cy="52405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11"/>
          <a:stretch>
            <a:fillRect/>
          </a:stretch>
        </p:blipFill>
        <p:spPr>
          <a:xfrm>
            <a:off x="0" y="1137684"/>
            <a:ext cx="12192000" cy="139451"/>
          </a:xfrm>
          <a:prstGeom prst="rect">
            <a:avLst/>
          </a:prstGeom>
        </p:spPr>
      </p:pic>
      <p:sp>
        <p:nvSpPr>
          <p:cNvPr id="5" name="Rectangle 4">
            <a:extLst>
              <a:ext uri="{FF2B5EF4-FFF2-40B4-BE49-F238E27FC236}">
                <a16:creationId xmlns:a16="http://schemas.microsoft.com/office/drawing/2014/main" id="{AE0411A2-59B7-C509-F13C-4B182801C682}"/>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Working in #GCDigital | Travailler en #GCNumérique">
            <a:extLst>
              <a:ext uri="{FF2B5EF4-FFF2-40B4-BE49-F238E27FC236}">
                <a16:creationId xmlns:a16="http://schemas.microsoft.com/office/drawing/2014/main" id="{50067459-039A-7BD8-262B-DE0D01A06156}"/>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extBox 2">
            <a:extLst>
              <a:ext uri="{FF2B5EF4-FFF2-40B4-BE49-F238E27FC236}">
                <a16:creationId xmlns:a16="http://schemas.microsoft.com/office/drawing/2014/main" id="{357F11EE-EA14-EF6F-FC98-AF46F43B74CD}"/>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3528093723"/>
      </p:ext>
    </p:extLst>
  </p:cSld>
  <p:clrMap bg1="lt1" tx1="dk1" bg2="lt2" tx2="dk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Lst>
  <p:txStyles>
    <p:title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9F9F9"/>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F53E009-0EE5-9461-C9AF-C5AB1CC4D688}"/>
              </a:ext>
              <a:ext uri="{C183D7F6-B498-43B3-948B-1728B52AA6E4}">
                <adec:decorative xmlns:adec="http://schemas.microsoft.com/office/drawing/2017/decorative" val="1"/>
              </a:ext>
            </a:extLst>
          </p:cNvPr>
          <p:cNvSpPr/>
          <p:nvPr userDrawn="1"/>
        </p:nvSpPr>
        <p:spPr>
          <a:xfrm>
            <a:off x="0" y="0"/>
            <a:ext cx="12192000" cy="1137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A8C7E38A-8E9E-6BCA-3F18-3B846B18FE0B}"/>
              </a:ext>
            </a:extLst>
          </p:cNvPr>
          <p:cNvSpPr>
            <a:spLocks noGrp="1"/>
          </p:cNvSpPr>
          <p:nvPr>
            <p:ph type="title"/>
          </p:nvPr>
        </p:nvSpPr>
        <p:spPr>
          <a:xfrm>
            <a:off x="391633" y="358445"/>
            <a:ext cx="10515600" cy="52405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C84647D9-C0B5-B8E5-6CF9-63BDDC751331}"/>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0" y="1137684"/>
            <a:ext cx="12192000" cy="139451"/>
          </a:xfrm>
          <a:prstGeom prst="rect">
            <a:avLst/>
          </a:prstGeom>
        </p:spPr>
      </p:pic>
      <p:sp>
        <p:nvSpPr>
          <p:cNvPr id="5" name="Rectangle 4">
            <a:extLst>
              <a:ext uri="{FF2B5EF4-FFF2-40B4-BE49-F238E27FC236}">
                <a16:creationId xmlns:a16="http://schemas.microsoft.com/office/drawing/2014/main" id="{AE0411A2-59B7-C509-F13C-4B182801C682}"/>
              </a:ext>
              <a:ext uri="{C183D7F6-B498-43B3-948B-1728B52AA6E4}">
                <adec:decorative xmlns:adec="http://schemas.microsoft.com/office/drawing/2017/decorative" val="1"/>
              </a:ext>
            </a:extLst>
          </p:cNvPr>
          <p:cNvSpPr/>
          <p:nvPr userDrawn="1"/>
        </p:nvSpPr>
        <p:spPr>
          <a:xfrm>
            <a:off x="0" y="6341388"/>
            <a:ext cx="12192000" cy="5264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descr="Working in #GCDigital | Travailler en #GCNumérique">
            <a:extLst>
              <a:ext uri="{FF2B5EF4-FFF2-40B4-BE49-F238E27FC236}">
                <a16:creationId xmlns:a16="http://schemas.microsoft.com/office/drawing/2014/main" id="{50067459-039A-7BD8-262B-DE0D01A06156}"/>
              </a:ext>
            </a:extLst>
          </p:cNvPr>
          <p:cNvSpPr txBox="1"/>
          <p:nvPr userDrawn="1"/>
        </p:nvSpPr>
        <p:spPr>
          <a:xfrm>
            <a:off x="7781192" y="6454934"/>
            <a:ext cx="4136488" cy="276999"/>
          </a:xfrm>
          <a:prstGeom prst="rect">
            <a:avLst/>
          </a:prstGeom>
          <a:noFill/>
        </p:spPr>
        <p:txBody>
          <a:bodyPr wrap="square" rtlCol="0">
            <a:spAutoFit/>
          </a:bodyPr>
          <a:lstStyle/>
          <a:p>
            <a:pPr algn="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Working in </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0"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Digital</a:t>
            </a:r>
            <a:r>
              <a:rPr lang="en-US" sz="1200" b="0"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Travailler</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0" i="0" err="1">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en</a:t>
            </a:r>
            <a:r>
              <a:rPr lang="en-US" sz="1200" b="0" i="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GC</a:t>
            </a:r>
            <a:r>
              <a:rPr lang="en-US" sz="300" b="0" i="0" err="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i</a:t>
            </a:r>
            <a:r>
              <a:rPr lang="en-US" sz="1200" b="1" i="0" err="1">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rPr>
              <a:t>Numérique</a:t>
            </a:r>
            <a:endParaRPr lang="en-US" sz="1200" b="1" i="0">
              <a:solidFill>
                <a:schemeClr val="accent1">
                  <a:lumMod val="50000"/>
                </a:schemeClr>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extBox 3">
            <a:extLst>
              <a:ext uri="{FF2B5EF4-FFF2-40B4-BE49-F238E27FC236}">
                <a16:creationId xmlns:a16="http://schemas.microsoft.com/office/drawing/2014/main" id="{9E052ED3-4AAA-B4FD-B52C-8264A926C321}"/>
              </a:ext>
            </a:extLst>
          </p:cNvPr>
          <p:cNvSpPr txBox="1"/>
          <p:nvPr>
            <p:extLst>
              <p:ext uri="{1162E1C5-73C7-4A58-AE30-91384D911F3F}">
                <p184:classification xmlns:p184="http://schemas.microsoft.com/office/powerpoint/2018/4/main" val="hdr"/>
              </p:ext>
            </p:extLst>
          </p:nvPr>
        </p:nvSpPr>
        <p:spPr>
          <a:xfrm>
            <a:off x="9604375" y="190500"/>
            <a:ext cx="2439988" cy="182880"/>
          </a:xfrm>
          <a:prstGeom prst="rect">
            <a:avLst/>
          </a:prstGeom>
        </p:spPr>
        <p:txBody>
          <a:bodyPr horzOverflow="overflow" lIns="0" tIns="0" rIns="0" bIns="0">
            <a:spAutoFit/>
          </a:bodyPr>
          <a:lstStyle/>
          <a:p>
            <a:pPr algn="l"/>
            <a:r>
              <a:rPr lang="en-US" sz="1200">
                <a:solidFill>
                  <a:srgbClr val="000000"/>
                </a:solidFill>
                <a:latin typeface="Arial" panose="020B0604020202020204" pitchFamily="34" charset="0"/>
                <a:cs typeface="Arial" panose="020B0604020202020204" pitchFamily="34" charset="0"/>
              </a:rPr>
              <a:t>UNCLASSIFIED / NON CLASSIFIÉ</a:t>
            </a:r>
          </a:p>
        </p:txBody>
      </p:sp>
    </p:spTree>
    <p:extLst>
      <p:ext uri="{BB962C8B-B14F-4D97-AF65-F5344CB8AC3E}">
        <p14:creationId xmlns:p14="http://schemas.microsoft.com/office/powerpoint/2010/main" val="3519463797"/>
      </p:ext>
    </p:extLst>
  </p:cSld>
  <p:clrMap bg1="lt1" tx1="dk1" bg2="lt2" tx2="dk2" accent1="accent1" accent2="accent2" accent3="accent3" accent4="accent4" accent5="accent5" accent6="accent6" hlink="hlink" folHlink="folHlink"/>
  <p:sldLayoutIdLst>
    <p:sldLayoutId id="2147484456" r:id="rId1"/>
    <p:sldLayoutId id="2147484457" r:id="rId2"/>
    <p:sldLayoutId id="2147484458" r:id="rId3"/>
    <p:sldLayoutId id="2147484459" r:id="rId4"/>
    <p:sldLayoutId id="2147484460" r:id="rId5"/>
  </p:sldLayoutIdLst>
  <p:txStyles>
    <p:titleStyle>
      <a:lvl1pPr algn="l" defTabSz="914400" rtl="0" eaLnBrk="1" latinLnBrk="0" hangingPunct="1">
        <a:lnSpc>
          <a:spcPct val="90000"/>
        </a:lnSpc>
        <a:spcBef>
          <a:spcPct val="0"/>
        </a:spcBef>
        <a:buNone/>
        <a:defRPr sz="2400" b="1" i="0" kern="120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400" b="1"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0.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talent.canada.ca/en/d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talent.canada.ca/fr/search"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s://talent.canada.ca/fr/it-training-fund"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app.navigar.ca/logi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events.teams.microsoft.com/event/373afe0c-6e06-42de-894d-100c5430fdb7@6397df10-4595-4047-9c4f-03311282152b"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hyperlink" Target="https://talent.canada.ca/fr/it-training-fund/instructor-led-training" TargetMode="Externa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hyperlink" Target="https://talent.canada.ca/en/it-training-fund/certification-exam-voucher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csps-efpc.gc.ca/digital-data/index-eng.aspx"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catalogue.csps-efpc.gc.ca/product?catalog=TRN247" TargetMode="Externa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hyperlink" Target="https://gcxgce.sharepoint.com/teams/10001173/SitePages/fr/Digital-Competencies-for-all-Public-Servants.aspx"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hyperlink" Target="https://gcxgce.sharepoint.com/teams/10001173/SitePages/Digital-Competencies-for-all-Public-Servants.aspx" TargetMode="Externa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hyperlink" Target="https://www.canada.ca/fr/gouvernement/systeme/gouvernement-numerique/collectivite-gcnumerique/reseautage-evenements/prix-collectivite-numerique-gouvernement.html" TargetMode="External"/><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hyperlink" Target="https://gcxgce.sharepoint.com/teams/10001668/SitePages/fr/PrixGCNum%C3%A9rique.aspx"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hyperlink" Target="https://gcxgce.sharepoint.com/teams/10002452/SitePages/Mobility-workshops.aspx"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hyperlink" Target="https://www.gcpedia.gc.ca/wiki/Talent_Management_IM-IT_Community"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gcxgce.sharepoint.com/teams/10002452/SitePages/Home.aspx?&amp;xsdata=MDV8MDJ8fGIzNDkwMWI4YWVlMzQ5ZTM3Y2I0MDhkZTYzNGU2Nzk0fDYzOTdkZjEwNDU5NTQwNDc5YzRmMDMzMTEyODIxNTJifDB8MHw2MzkwNTczODU1Mjk1NzI1MzJ8VW5rbm93bnxWR1ZoYlhOVFpXTjFjbWwwZVZObGNuWnBZMlY4ZXlKRFFTSTZJbFJsWVcxelgwRlVVRk5sY25acFkyVmZVMUJQVEU5R0lpd2lWaUk2SWpBdU1DNHdNREF3SWl3aVVDSTZJbGRwYmpNeUlpd2lRVTRpT2lKUGRHaGxjaUlzSWxkVUlqb3hNWDA9fDF8TDJOb1lYUnpMekU1T20xbFpYUnBibWRmVFZSQk1FNXFSVE5QVkZsMFRrZEpkMWw1TURCYVJHY3lURmRKTUZwVVVYUk9WRTEzVGtSSk1VNTZZM3BPUkVsNVFIUm9jbVZoWkM1Mk1pOXRaWE56WVdkbGN5OHhOemN3TVRReE56VXdORGN4fGY1NWZmNzBlMDY2ZTQzY2UyMjIyMDhkZTYzNGU2Nzk0fGZhMWY5NWY0YTA0YzQwNDU5ODhkMTI4NWQ3NzQ2YmE2&amp;sdata=NnBoMFdURjhoK3RhRFAxQWV6d1lTLytOKzZjeUEzcWFDdFZhVTdwL2p0MD0%3D&amp;ovuser=6397df10-4595-4047-9c4f-03311282152b%2CALEVANS%40tbs-sct.gc.ca&amp;OR=Teams-HL&amp;CT=1770141869616&amp;clickparams=eyJBcHBOYW1lIjoiVGVhbXMtRGVza3RvcCIsIkFwcFZlcnNpb24iOiI0OS8yNjAxMDQwMDkyNSJ9"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hyperlink" Target="https://events.teams.microsoft.com/event/e51f92ad-f8b0-42ca-a2db-944156a78ff9@6397df10-4595-4047-9c4f-03311282152b"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events.teams.microsoft.com/event/8eca7053-8f81-4c61-98c8-362eacc5e0a2@6397df10-4595-4047-9c4f-03311282152b"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gcxgce.sharepoint.com/teams/1000270/"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3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48.png"/><Relationship Id="rId7" Type="http://schemas.openxmlformats.org/officeDocument/2006/relationships/diagramData" Target="../diagrams/data1.xml"/><Relationship Id="rId12" Type="http://schemas.openxmlformats.org/officeDocument/2006/relationships/hyperlink" Target="https://gcxgce.sharepoint.com/teams/1000270/"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1.svg"/><Relationship Id="rId11" Type="http://schemas.microsoft.com/office/2007/relationships/diagramDrawing" Target="../diagrams/drawing1.xml"/><Relationship Id="rId5" Type="http://schemas.openxmlformats.org/officeDocument/2006/relationships/image" Target="../media/image50.png"/><Relationship Id="rId10" Type="http://schemas.openxmlformats.org/officeDocument/2006/relationships/diagramColors" Target="../diagrams/colors1.xml"/><Relationship Id="rId4" Type="http://schemas.openxmlformats.org/officeDocument/2006/relationships/image" Target="../media/image49.svg"/><Relationship Id="rId9"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3" Type="http://schemas.openxmlformats.org/officeDocument/2006/relationships/hyperlink" Target="https://gcxgce.sharepoint.com/teams/1000270/" TargetMode="External"/><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hyperlink" Target="https://www.gcpedia.gc.ca/wiki/CIO_Suite/Organizational_Models" TargetMode="External"/><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hyperlink" Target="https://www.gcpedia.gc.ca/wiki/Ensemble_de_produits_du_DPI/Produits_et_modele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hyperlink" Target="https://www.gcpedia.gc.ca/wiki/Ensemble_de_produits_du_DPI/Produits_et_modeles" TargetMode="External"/><Relationship Id="rId4" Type="http://schemas.openxmlformats.org/officeDocument/2006/relationships/hyperlink" Target="https://www.gcpedia.gc.ca/wiki/CIO_Suite/Organizational_Models"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3" Type="http://schemas.openxmlformats.org/officeDocument/2006/relationships/hyperlink" Target="https://www.gcpedia.gc.ca/wiki/Talent_Management_IM-IT_Community/Digital_Community_Mentorship_Program" TargetMode="External"/><Relationship Id="rId18" Type="http://schemas.openxmlformats.org/officeDocument/2006/relationships/image" Target="../media/image63.svg"/><Relationship Id="rId26" Type="http://schemas.openxmlformats.org/officeDocument/2006/relationships/hyperlink" Target="https://dpi-canada.com/events/calendar-events/" TargetMode="External"/><Relationship Id="rId3" Type="http://schemas.openxmlformats.org/officeDocument/2006/relationships/hyperlink" Target="https://talent.canada.ca/en/" TargetMode="External"/><Relationship Id="rId21" Type="http://schemas.openxmlformats.org/officeDocument/2006/relationships/hyperlink" Target="https://gcxgce.sharepoint.com/teams/10002452/SitePages/Mobility-workshops.aspx" TargetMode="External"/><Relationship Id="rId34" Type="http://schemas.openxmlformats.org/officeDocument/2006/relationships/image" Target="../media/image67.svg"/><Relationship Id="rId7" Type="http://schemas.openxmlformats.org/officeDocument/2006/relationships/hyperlink" Target="https://www.linkedin.com/groups/13097360/?highlightedUpdateUrn=urn%3Ali%3AgroupPost%3A13097360-7359196422644060163&amp;q=highlightedFeedForGroups" TargetMode="External"/><Relationship Id="rId12" Type="http://schemas.openxmlformats.org/officeDocument/2006/relationships/hyperlink" Target="https://gcxgce.sharepoint.com/teams/10002145/SitePages/Supporting-Future-Innovators---Black-Public-Servants-(SFI-BPS).aspx?xsdata=MDV8MDJ8fDEyOWExYWUzYzY4NTQ1MTBlNzA3MDhkZTYyNmZiYjc1fDYzOTdkZjEwNDU5NTQwNDc5YzRmMDMzMTEyODIxNTJifDB8MHw2MzkwNTY0MjkxNTkxNDcyNzF8VW5rbm93bnxWR1ZoYlhOVFpXTjFjbWwwZVZObGNuWnBZMlY4ZXlKRFFTSTZJbFJsWVcxelgwRlVVRk5sY25acFkyVmZVMUJQVEU5R0lpd2lWaUk2SWpBdU1DNHdNREF3SWl3aVVDSTZJbGRwYmpNeUlpd2lRVTRpT2lKUGRHaGxjaUlzSWxkVUlqb3hNWDA9fDF8TDNSbFlXMXpMekU1T21WcU4xQlpRMWMxY2xwT2VXd3ljMlJrVkRCamJEQmZPSE4zTUU1S2QxTkllV0ZZYW5OaU5tNUtNa1V4UUhSb2NtVmhaQzUwWVdOMk1pOWphR0Z1Ym1Wc2N5OHhPVHBqWXpWbVpXUmlNRFJrTURZME9EazVPRE5pTnpGak5XRmtZVGN6TmpCa1prQjBhSEpsWVdRdWRHRmpkakl2YldWemMyRm5aWE12TVRjM01EQTBOakV4TXpNME1nPT18MWU0YzMxNWRmYzYyNDRjYzg0MDcwOGRlNjI2ZmJiNzN8NjhlMDVmOGM1Yzc5NDIwMmE3NTg3ZjI4ZDk2YzdlM2Y%3D&amp;sdata=eWxac3pUbUlDbzlRM0xGV3FjWm1saG5JakRqdXU5cTRvazdoSTVJZWhmRT0%3D&amp;ovuser=6397df10-4595-4047-9c4f-03311282152b%2CALEVANS%40tbs-sct.gc.ca" TargetMode="External"/><Relationship Id="rId17" Type="http://schemas.openxmlformats.org/officeDocument/2006/relationships/image" Target="../media/image62.png"/><Relationship Id="rId25" Type="http://schemas.openxmlformats.org/officeDocument/2006/relationships/hyperlink" Target="https://site.pheedloop.com/event/GCleaderssummitsommetleadersGC/home" TargetMode="External"/><Relationship Id="rId33" Type="http://schemas.openxmlformats.org/officeDocument/2006/relationships/image" Target="../media/image66.png"/><Relationship Id="rId2" Type="http://schemas.openxmlformats.org/officeDocument/2006/relationships/notesSlide" Target="../notesSlides/notesSlide38.xml"/><Relationship Id="rId16" Type="http://schemas.openxmlformats.org/officeDocument/2006/relationships/hyperlink" Target="https://www.csps-efpc.gc.ca/about_us/business_lines/digitalacademy-eng.aspx" TargetMode="External"/><Relationship Id="rId20" Type="http://schemas.openxmlformats.org/officeDocument/2006/relationships/image" Target="../media/image65.svg"/><Relationship Id="rId29" Type="http://schemas.openxmlformats.org/officeDocument/2006/relationships/hyperlink" Target="https://gcxgce.sharepoint.com/teams/1000270/" TargetMode="External"/><Relationship Id="rId1" Type="http://schemas.openxmlformats.org/officeDocument/2006/relationships/slideLayout" Target="../slideLayouts/slideLayout3.xml"/><Relationship Id="rId6" Type="http://schemas.openxmlformats.org/officeDocument/2006/relationships/hyperlink" Target="https://talent.canada.ca/en/hr/resources" TargetMode="External"/><Relationship Id="rId11" Type="http://schemas.openxmlformats.org/officeDocument/2006/relationships/hyperlink" Target="https://www.gcpedia.gc.ca/wiki/CIO_Suite" TargetMode="External"/><Relationship Id="rId24" Type="http://schemas.openxmlformats.org/officeDocument/2006/relationships/hyperlink" Target="https://www.canada.ca/en/government/system/digital-government/gcdigital-community/networking-events/digital-government-community-awards.html" TargetMode="External"/><Relationship Id="rId32" Type="http://schemas.openxmlformats.org/officeDocument/2006/relationships/hyperlink" Target="https://gcxgce.sharepoint.com/teams/10002452/SitePages/fr/Communities-and-Networks.aspx" TargetMode="External"/><Relationship Id="rId5" Type="http://schemas.openxmlformats.org/officeDocument/2006/relationships/hyperlink" Target="https://talent.canada.ca/en/search" TargetMode="External"/><Relationship Id="rId15" Type="http://schemas.openxmlformats.org/officeDocument/2006/relationships/hyperlink" Target="https://www.canada.ca/en/treasury-board-secretariat/topics/professional-development/gc-digital-competencies-all-public-servants.html" TargetMode="External"/><Relationship Id="rId23" Type="http://schemas.openxmlformats.org/officeDocument/2006/relationships/hyperlink" Target="https://gcxgce.sharepoint.com/teams/10002452/SitePages/GCDigital-Onboarding.aspx" TargetMode="External"/><Relationship Id="rId28" Type="http://schemas.openxmlformats.org/officeDocument/2006/relationships/hyperlink" Target="https://gcxgce.sharepoint.com/teams/10001567/SitePages/Resources-and-communities.aspx?csf=1&amp;web=1&amp;e=ahmU9M" TargetMode="External"/><Relationship Id="rId10" Type="http://schemas.openxmlformats.org/officeDocument/2006/relationships/hyperlink" Target="https://talent.canada.ca/en/it-training-fund" TargetMode="External"/><Relationship Id="rId19" Type="http://schemas.openxmlformats.org/officeDocument/2006/relationships/image" Target="../media/image64.png"/><Relationship Id="rId31" Type="http://schemas.openxmlformats.org/officeDocument/2006/relationships/hyperlink" Target="https://www.gcpedia.gc.ca/wiki/CIO_Suite/Organizational_Models" TargetMode="External"/><Relationship Id="rId4" Type="http://schemas.openxmlformats.org/officeDocument/2006/relationships/hyperlink" Target="https://talent.canada.ca/en/job-templates" TargetMode="External"/><Relationship Id="rId9" Type="http://schemas.openxmlformats.org/officeDocument/2006/relationships/image" Target="../media/image61.svg"/><Relationship Id="rId14" Type="http://schemas.openxmlformats.org/officeDocument/2006/relationships/hyperlink" Target="https://pdinstitute.uottawa.ca/PDI/Programs/NextGen/Digital-Leaders-Development-Program.aspx?033973826dfc=1#033973826dfc" TargetMode="External"/><Relationship Id="rId22" Type="http://schemas.openxmlformats.org/officeDocument/2006/relationships/hyperlink" Target="https://gcxgce.sharepoint.com/teams/10002452/SitePages/Digital-badges.aspx" TargetMode="External"/><Relationship Id="rId27" Type="http://schemas.openxmlformats.org/officeDocument/2006/relationships/hyperlink" Target="https://talent.canada.ca/en/directive-on-digital-talent" TargetMode="External"/><Relationship Id="rId30" Type="http://schemas.openxmlformats.org/officeDocument/2006/relationships/hyperlink" Target="https://gcxgce.sharepoint.com/teams/1000270/SitePages/Digital%20C-Suite%20Refinement.aspx" TargetMode="External"/><Relationship Id="rId35" Type="http://schemas.openxmlformats.org/officeDocument/2006/relationships/hyperlink" Target="https://gcxgce.sharepoint.com/teams/10002284" TargetMode="External"/><Relationship Id="rId8"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3" Type="http://schemas.openxmlformats.org/officeDocument/2006/relationships/hyperlink" Target="https://gcxgce.sharepoint.com/teams/10002452/SitePages/fr/Mobility-workshops.aspx" TargetMode="External"/><Relationship Id="rId18" Type="http://schemas.openxmlformats.org/officeDocument/2006/relationships/hyperlink" Target="https://dpi-canada.com/fr/evenements/calendrier-evenements/" TargetMode="External"/><Relationship Id="rId26" Type="http://schemas.openxmlformats.org/officeDocument/2006/relationships/image" Target="../media/image61.svg"/><Relationship Id="rId3" Type="http://schemas.openxmlformats.org/officeDocument/2006/relationships/hyperlink" Target="https://talent.canada.ca/fr/job-templates" TargetMode="External"/><Relationship Id="rId21" Type="http://schemas.openxmlformats.org/officeDocument/2006/relationships/hyperlink" Target="https://gcxgce.sharepoint.com/teams/1000270/" TargetMode="External"/><Relationship Id="rId7" Type="http://schemas.openxmlformats.org/officeDocument/2006/relationships/hyperlink" Target="https://talent.canada.ca/fr/it-training-fund" TargetMode="External"/><Relationship Id="rId12" Type="http://schemas.openxmlformats.org/officeDocument/2006/relationships/hyperlink" Target="https://www.csps-efpc.gc.ca/about_us/business_lines/digitalacademy-fra.aspx" TargetMode="External"/><Relationship Id="rId17" Type="http://schemas.openxmlformats.org/officeDocument/2006/relationships/hyperlink" Target="https://site.pheedloop.com/event/GCleaderssummitsommetleadersGC/home" TargetMode="External"/><Relationship Id="rId25" Type="http://schemas.openxmlformats.org/officeDocument/2006/relationships/image" Target="../media/image60.png"/><Relationship Id="rId33" Type="http://schemas.openxmlformats.org/officeDocument/2006/relationships/hyperlink" Target="https://gcxgce.sharepoint.com/teams/10002284/SitePages/fr/Home.aspx" TargetMode="External"/><Relationship Id="rId2" Type="http://schemas.openxmlformats.org/officeDocument/2006/relationships/notesSlide" Target="../notesSlides/notesSlide39.xml"/><Relationship Id="rId16" Type="http://schemas.openxmlformats.org/officeDocument/2006/relationships/hyperlink" Target="https://www.canada.ca/fr/gouvernement/systeme/gouvernement-numerique/collectivite-gcnumerique/reseautage-evenements/prix-collectivite-numerique-gouvernement.html" TargetMode="External"/><Relationship Id="rId20" Type="http://schemas.openxmlformats.org/officeDocument/2006/relationships/hyperlink" Target="https://gcxgce.sharepoint.com/teams/10001567/SitePages/fr/Resources-and-communities.aspx" TargetMode="External"/><Relationship Id="rId29"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hyperlink" Target="https://www.linkedin.com/groups/13097360/?highlightedUpdateUrn=urn%3Ali%3AgroupPost%3A13097360-7359196422644060163&amp;q=highlightedFeedForGroups" TargetMode="External"/><Relationship Id="rId11" Type="http://schemas.openxmlformats.org/officeDocument/2006/relationships/hyperlink" Target="https://www.canada.ca/fr/secretariat-conseil-tresor/sujets/perfectionnement-professionnel/competences-matiere-numerique-sein-gc-fonctionnaires.html" TargetMode="External"/><Relationship Id="rId24" Type="http://schemas.openxmlformats.org/officeDocument/2006/relationships/hyperlink" Target="https://gcxgce.sharepoint.com/teams/10002452/SitePages/fr/Communities-and-Networks.aspx" TargetMode="External"/><Relationship Id="rId32" Type="http://schemas.openxmlformats.org/officeDocument/2006/relationships/image" Target="../media/image67.svg"/><Relationship Id="rId5" Type="http://schemas.openxmlformats.org/officeDocument/2006/relationships/hyperlink" Target="https://talent.canada.ca/fr/hr/resources" TargetMode="External"/><Relationship Id="rId15" Type="http://schemas.openxmlformats.org/officeDocument/2006/relationships/hyperlink" Target="https://gcxgce.sharepoint.com/teams/10002452/SitePages/fr/GCDigital-Onboarding.aspx" TargetMode="External"/><Relationship Id="rId23" Type="http://schemas.openxmlformats.org/officeDocument/2006/relationships/hyperlink" Target="https://www.gcpedia.gc.ca/wiki/CIO_Suite/Organizational_Models" TargetMode="External"/><Relationship Id="rId28" Type="http://schemas.openxmlformats.org/officeDocument/2006/relationships/image" Target="../media/image63.svg"/><Relationship Id="rId10" Type="http://schemas.openxmlformats.org/officeDocument/2006/relationships/hyperlink" Target="https://institutdp.uottawa.ca/IDP/Programmes/Perfectionnement-des-responsables-numerique/PNNG.aspx" TargetMode="External"/><Relationship Id="rId19" Type="http://schemas.openxmlformats.org/officeDocument/2006/relationships/hyperlink" Target="https://talent.canada.ca/en/directive-on-digital-talent" TargetMode="External"/><Relationship Id="rId31" Type="http://schemas.openxmlformats.org/officeDocument/2006/relationships/image" Target="../media/image66.png"/><Relationship Id="rId4" Type="http://schemas.openxmlformats.org/officeDocument/2006/relationships/hyperlink" Target="https://talent.canada.ca/fr/search" TargetMode="External"/><Relationship Id="rId9" Type="http://schemas.openxmlformats.org/officeDocument/2006/relationships/hyperlink" Target="https://www.gcpedia.gc.ca/wiki/Gestion_talents_collectivit%C3%A9_num%C3%A9rique/Programme_mentorat_secteur_num%C3%A9rique" TargetMode="External"/><Relationship Id="rId14" Type="http://schemas.openxmlformats.org/officeDocument/2006/relationships/hyperlink" Target="https://gcxgce.sharepoint.com/teams/10002452/SitePages/fr/Digital-badges.aspx" TargetMode="External"/><Relationship Id="rId22" Type="http://schemas.openxmlformats.org/officeDocument/2006/relationships/hyperlink" Target="https://gcxgce.sharepoint.com/teams/1000270/SitePages/Digital%20C-Suite%20Refinement.aspx" TargetMode="External"/><Relationship Id="rId27" Type="http://schemas.openxmlformats.org/officeDocument/2006/relationships/image" Target="../media/image62.png"/><Relationship Id="rId30" Type="http://schemas.openxmlformats.org/officeDocument/2006/relationships/image" Target="../media/image65.svg"/><Relationship Id="rId8" Type="http://schemas.openxmlformats.org/officeDocument/2006/relationships/hyperlink" Target="https://www.gcpedia.gc.ca/wiki/CIO_Suite"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15ABD2C-FC69-F5BB-4251-C96E91320CF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0000">
            <a:off x="364395" y="695678"/>
            <a:ext cx="914400" cy="914400"/>
          </a:xfrm>
          <a:prstGeom prst="rect">
            <a:avLst/>
          </a:prstGeom>
        </p:spPr>
      </p:pic>
      <p:sp>
        <p:nvSpPr>
          <p:cNvPr id="5" name="Title 1">
            <a:extLst>
              <a:ext uri="{FF2B5EF4-FFF2-40B4-BE49-F238E27FC236}">
                <a16:creationId xmlns:a16="http://schemas.microsoft.com/office/drawing/2014/main" id="{6AE2D166-AC74-47E0-2E3C-9AF7B70F8DC5}"/>
              </a:ext>
            </a:extLst>
          </p:cNvPr>
          <p:cNvSpPr txBox="1">
            <a:spLocks/>
          </p:cNvSpPr>
          <p:nvPr/>
        </p:nvSpPr>
        <p:spPr>
          <a:xfrm>
            <a:off x="1240044" y="886174"/>
            <a:ext cx="3327895" cy="753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3500">
                <a:latin typeface="Open Sans Extrabold"/>
                <a:ea typeface="Open Sans Extrabold"/>
                <a:cs typeface="Open Sans Extrabold"/>
              </a:rPr>
              <a:t>Welcome!</a:t>
            </a:r>
            <a:endParaRPr lang="en-US" sz="3500"/>
          </a:p>
        </p:txBody>
      </p:sp>
      <p:pic>
        <p:nvPicPr>
          <p:cNvPr id="9" name="Graphic 8">
            <a:extLst>
              <a:ext uri="{FF2B5EF4-FFF2-40B4-BE49-F238E27FC236}">
                <a16:creationId xmlns:a16="http://schemas.microsoft.com/office/drawing/2014/main" id="{3C32E8E1-3E12-FF59-ACB8-BD78E2553EA3}"/>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000">
            <a:off x="6210558" y="708169"/>
            <a:ext cx="914400" cy="914400"/>
          </a:xfrm>
          <a:prstGeom prst="rect">
            <a:avLst/>
          </a:prstGeom>
        </p:spPr>
      </p:pic>
      <p:sp>
        <p:nvSpPr>
          <p:cNvPr id="7" name="Title 1">
            <a:extLst>
              <a:ext uri="{FF2B5EF4-FFF2-40B4-BE49-F238E27FC236}">
                <a16:creationId xmlns:a16="http://schemas.microsoft.com/office/drawing/2014/main" id="{DF353221-5D47-ED90-B429-173655D1EAC9}"/>
              </a:ext>
            </a:extLst>
          </p:cNvPr>
          <p:cNvSpPr txBox="1">
            <a:spLocks/>
          </p:cNvSpPr>
          <p:nvPr/>
        </p:nvSpPr>
        <p:spPr>
          <a:xfrm>
            <a:off x="7111191" y="898665"/>
            <a:ext cx="3327895" cy="753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3500">
                <a:latin typeface="Open Sans Extrabold"/>
                <a:ea typeface="Open Sans Extrabold"/>
                <a:cs typeface="Open Sans Extrabold"/>
              </a:rPr>
              <a:t>Bienvenue!</a:t>
            </a:r>
            <a:endParaRPr lang="en-US" sz="3500"/>
          </a:p>
        </p:txBody>
      </p:sp>
      <p:sp>
        <p:nvSpPr>
          <p:cNvPr id="8" name="Rectangle 7">
            <a:extLst>
              <a:ext uri="{FF2B5EF4-FFF2-40B4-BE49-F238E27FC236}">
                <a16:creationId xmlns:a16="http://schemas.microsoft.com/office/drawing/2014/main" id="{DB112446-89CE-9A28-F8F0-D25E28A2B546}"/>
              </a:ext>
              <a:ext uri="{C183D7F6-B498-43B3-948B-1728B52AA6E4}">
                <adec:decorative xmlns:adec="http://schemas.microsoft.com/office/drawing/2017/decorative" val="1"/>
              </a:ext>
            </a:extLst>
          </p:cNvPr>
          <p:cNvSpPr/>
          <p:nvPr/>
        </p:nvSpPr>
        <p:spPr>
          <a:xfrm flipH="1">
            <a:off x="479083" y="1699384"/>
            <a:ext cx="5255656" cy="3000631"/>
          </a:xfrm>
          <a:prstGeom prst="rect">
            <a:avLst/>
          </a:prstGeom>
          <a:solidFill>
            <a:schemeClr val="accent1">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2" name="Title 1">
            <a:extLst>
              <a:ext uri="{FF2B5EF4-FFF2-40B4-BE49-F238E27FC236}">
                <a16:creationId xmlns:a16="http://schemas.microsoft.com/office/drawing/2014/main" id="{E9169B4C-7659-0EE0-3E82-C05ED4F07279}"/>
              </a:ext>
            </a:extLst>
          </p:cNvPr>
          <p:cNvSpPr>
            <a:spLocks noGrp="1"/>
          </p:cNvSpPr>
          <p:nvPr>
            <p:ph type="ctrTitle"/>
          </p:nvPr>
        </p:nvSpPr>
        <p:spPr>
          <a:xfrm>
            <a:off x="687907" y="2369407"/>
            <a:ext cx="4856059" cy="853273"/>
          </a:xfrm>
        </p:spPr>
        <p:txBody>
          <a:bodyPr vert="horz" lIns="91440" tIns="45720" rIns="91440" bIns="45720" rtlCol="0" anchor="t">
            <a:noAutofit/>
          </a:bodyPr>
          <a:lstStyle/>
          <a:p>
            <a:r>
              <a:rPr lang="en-US" sz="3500" dirty="0">
                <a:solidFill>
                  <a:srgbClr val="000000"/>
                </a:solidFill>
                <a:latin typeface="Open Sans Extrabold"/>
                <a:ea typeface="Open Sans Extrabold"/>
                <a:cs typeface="Open Sans Extrabold"/>
              </a:rPr>
              <a:t>Connect, Explore, and Advance Your Digital Career</a:t>
            </a:r>
            <a:endParaRPr lang="en-US" sz="3500" dirty="0">
              <a:solidFill>
                <a:srgbClr val="000000"/>
              </a:solidFill>
            </a:endParaRPr>
          </a:p>
        </p:txBody>
      </p:sp>
      <p:sp>
        <p:nvSpPr>
          <p:cNvPr id="3" name="Rectangle 2">
            <a:extLst>
              <a:ext uri="{FF2B5EF4-FFF2-40B4-BE49-F238E27FC236}">
                <a16:creationId xmlns:a16="http://schemas.microsoft.com/office/drawing/2014/main" id="{732231E7-82B7-CB50-DD45-AB2DD19089F4}"/>
              </a:ext>
              <a:ext uri="{C183D7F6-B498-43B3-948B-1728B52AA6E4}">
                <adec:decorative xmlns:adec="http://schemas.microsoft.com/office/drawing/2017/decorative" val="1"/>
              </a:ext>
            </a:extLst>
          </p:cNvPr>
          <p:cNvSpPr/>
          <p:nvPr/>
        </p:nvSpPr>
        <p:spPr>
          <a:xfrm flipH="1">
            <a:off x="6023635" y="1689357"/>
            <a:ext cx="5255656" cy="3000631"/>
          </a:xfrm>
          <a:prstGeom prst="rect">
            <a:avLst/>
          </a:prstGeom>
          <a:solidFill>
            <a:schemeClr val="accent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3" name="Title 1">
            <a:extLst>
              <a:ext uri="{FF2B5EF4-FFF2-40B4-BE49-F238E27FC236}">
                <a16:creationId xmlns:a16="http://schemas.microsoft.com/office/drawing/2014/main" id="{08411540-654C-BDC9-567D-F7ADCF0AB083}"/>
              </a:ext>
            </a:extLst>
          </p:cNvPr>
          <p:cNvSpPr txBox="1">
            <a:spLocks/>
          </p:cNvSpPr>
          <p:nvPr/>
        </p:nvSpPr>
        <p:spPr>
          <a:xfrm>
            <a:off x="6247767" y="2015029"/>
            <a:ext cx="5054742" cy="225934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fr-CA" sz="3500" dirty="0">
                <a:solidFill>
                  <a:srgbClr val="000000"/>
                </a:solidFill>
                <a:latin typeface="Open Sans Extrabold"/>
                <a:ea typeface="Open Sans Extrabold"/>
                <a:cs typeface="Open Sans Extrabold"/>
              </a:rPr>
              <a:t>Tissez des liens, explorez et faites progresser votre carrière dans le numérique</a:t>
            </a:r>
            <a:endParaRPr lang="fr-CA" sz="3500" dirty="0">
              <a:solidFill>
                <a:srgbClr val="000000"/>
              </a:solidFill>
            </a:endParaRPr>
          </a:p>
          <a:p>
            <a:endParaRPr lang="fr-CA" sz="3500" dirty="0">
              <a:solidFill>
                <a:srgbClr val="000000"/>
              </a:solidFill>
            </a:endParaRPr>
          </a:p>
        </p:txBody>
      </p:sp>
      <p:sp>
        <p:nvSpPr>
          <p:cNvPr id="21" name="TextBox 20">
            <a:extLst>
              <a:ext uri="{FF2B5EF4-FFF2-40B4-BE49-F238E27FC236}">
                <a16:creationId xmlns:a16="http://schemas.microsoft.com/office/drawing/2014/main" id="{AED170F2-C746-AA7F-1766-79B89E73DB40}"/>
              </a:ext>
            </a:extLst>
          </p:cNvPr>
          <p:cNvSpPr txBox="1"/>
          <p:nvPr/>
        </p:nvSpPr>
        <p:spPr>
          <a:xfrm>
            <a:off x="2219572" y="5235738"/>
            <a:ext cx="3648977" cy="7848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500" b="1">
                <a:latin typeface="Open Sans"/>
                <a:ea typeface="Open Sans"/>
                <a:cs typeface="Open Sans"/>
              </a:rPr>
              <a:t>Ask questions using Slido.com:</a:t>
            </a:r>
            <a:br>
              <a:rPr lang="en-US" sz="1500" b="1">
                <a:latin typeface="Open Sans"/>
                <a:ea typeface="Open Sans"/>
                <a:cs typeface="Open Sans"/>
              </a:rPr>
            </a:br>
            <a:r>
              <a:rPr lang="en-US" sz="1500" b="1" err="1">
                <a:latin typeface="Open Sans"/>
                <a:ea typeface="Open Sans"/>
                <a:cs typeface="Open Sans"/>
              </a:rPr>
              <a:t>Posez</a:t>
            </a:r>
            <a:r>
              <a:rPr lang="en-US" sz="1500" b="1">
                <a:latin typeface="Open Sans"/>
                <a:ea typeface="Open Sans"/>
                <a:cs typeface="Open Sans"/>
              </a:rPr>
              <a:t> </a:t>
            </a:r>
            <a:r>
              <a:rPr lang="en-US" sz="1500" b="1" err="1">
                <a:latin typeface="Open Sans"/>
                <a:ea typeface="Open Sans"/>
                <a:cs typeface="Open Sans"/>
              </a:rPr>
              <a:t>vos</a:t>
            </a:r>
            <a:r>
              <a:rPr lang="en-US" sz="1500" b="1">
                <a:latin typeface="Open Sans"/>
                <a:ea typeface="Open Sans"/>
                <a:cs typeface="Open Sans"/>
              </a:rPr>
              <a:t> questions sur Slido.com :</a:t>
            </a:r>
            <a:endParaRPr lang="en-US" sz="1500">
              <a:solidFill>
                <a:srgbClr val="000000"/>
              </a:solidFill>
              <a:latin typeface="Open Sans"/>
              <a:ea typeface="Open Sans"/>
              <a:cs typeface="Open Sans"/>
            </a:endParaRPr>
          </a:p>
          <a:p>
            <a:pPr algn="r"/>
            <a:r>
              <a:rPr lang="en-US" sz="1500" b="1">
                <a:latin typeface="Open Sans"/>
                <a:ea typeface="Open Sans"/>
                <a:cs typeface="Open Sans"/>
              </a:rPr>
              <a:t>3444825</a:t>
            </a:r>
            <a:endParaRPr lang="en-US"/>
          </a:p>
        </p:txBody>
      </p:sp>
      <p:pic>
        <p:nvPicPr>
          <p:cNvPr id="6" name="Picture 5" descr="QR Code linking to Slido for submitting questions">
            <a:extLst>
              <a:ext uri="{FF2B5EF4-FFF2-40B4-BE49-F238E27FC236}">
                <a16:creationId xmlns:a16="http://schemas.microsoft.com/office/drawing/2014/main" id="{704E71A8-242C-3637-D7D3-848A271338A0}"/>
              </a:ext>
            </a:extLst>
          </p:cNvPr>
          <p:cNvPicPr>
            <a:picLocks noChangeAspect="1"/>
          </p:cNvPicPr>
          <p:nvPr/>
        </p:nvPicPr>
        <p:blipFill>
          <a:blip r:embed="rId7"/>
          <a:stretch>
            <a:fillRect/>
          </a:stretch>
        </p:blipFill>
        <p:spPr>
          <a:xfrm>
            <a:off x="6023635" y="4915640"/>
            <a:ext cx="1420572" cy="1425025"/>
          </a:xfrm>
          <a:prstGeom prst="rect">
            <a:avLst/>
          </a:prstGeom>
        </p:spPr>
      </p:pic>
    </p:spTree>
    <p:extLst>
      <p:ext uri="{BB962C8B-B14F-4D97-AF65-F5344CB8AC3E}">
        <p14:creationId xmlns:p14="http://schemas.microsoft.com/office/powerpoint/2010/main" val="18616861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F471E-CD1E-C93B-8931-0351B5A4F19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7031F94-EF05-DB7A-74D6-848136A94E72}"/>
              </a:ext>
            </a:extLst>
          </p:cNvPr>
          <p:cNvSpPr txBox="1"/>
          <p:nvPr/>
        </p:nvSpPr>
        <p:spPr>
          <a:xfrm>
            <a:off x="6582635" y="2432768"/>
            <a:ext cx="5408837" cy="1708160"/>
          </a:xfrm>
          <a:prstGeom prst="rect">
            <a:avLst/>
          </a:prstGeom>
          <a:noFill/>
        </p:spPr>
        <p:txBody>
          <a:bodyPr wrap="square">
            <a:spAutoFit/>
          </a:bodyPr>
          <a:lstStyle/>
          <a:p>
            <a:pPr algn="ctr"/>
            <a:r>
              <a:rPr lang="en-US" sz="3500" b="1" err="1">
                <a:latin typeface="Open Sans Extrabold" panose="020B0906030804020204" pitchFamily="34" charset="0"/>
                <a:ea typeface="Open Sans Extrabold" panose="020B0906030804020204" pitchFamily="34" charset="0"/>
                <a:cs typeface="Open Sans Extrabold" panose="020B0906030804020204" pitchFamily="34" charset="0"/>
              </a:rPr>
              <a:t>Réfléchir</a:t>
            </a:r>
            <a:r>
              <a:rPr lang="en-US" sz="3500" b="1">
                <a:latin typeface="Open Sans Extrabold" panose="020B0906030804020204" pitchFamily="34" charset="0"/>
                <a:ea typeface="Open Sans Extrabold" panose="020B0906030804020204" pitchFamily="34" charset="0"/>
                <a:cs typeface="Open Sans Extrabold" panose="020B0906030804020204" pitchFamily="34" charset="0"/>
              </a:rPr>
              <a:t> : </a:t>
            </a:r>
          </a:p>
          <a:p>
            <a:pPr algn="ctr"/>
            <a:r>
              <a:rPr lang="en-US" sz="3500" b="1">
                <a:latin typeface="Open Sans Extrabold" panose="020B0906030804020204" pitchFamily="34" charset="0"/>
                <a:ea typeface="Open Sans Extrabold" panose="020B0906030804020204" pitchFamily="34" charset="0"/>
                <a:cs typeface="Open Sans Extrabold" panose="020B0906030804020204" pitchFamily="34" charset="0"/>
              </a:rPr>
              <a:t>« Ce </a:t>
            </a:r>
            <a:r>
              <a:rPr lang="en-US" sz="3500" b="1" err="1">
                <a:latin typeface="Open Sans Extrabold" panose="020B0906030804020204" pitchFamily="34" charset="0"/>
                <a:ea typeface="Open Sans Extrabold" panose="020B0906030804020204" pitchFamily="34" charset="0"/>
                <a:cs typeface="Open Sans Extrabold" panose="020B0906030804020204" pitchFamily="34" charset="0"/>
              </a:rPr>
              <a:t>que</a:t>
            </a:r>
            <a:r>
              <a:rPr lang="en-US" sz="3500" b="1">
                <a:latin typeface="Open Sans Extrabold" panose="020B0906030804020204" pitchFamily="34" charset="0"/>
                <a:ea typeface="Open Sans Extrabold" panose="020B0906030804020204" pitchFamily="34" charset="0"/>
                <a:cs typeface="Open Sans Extrabold" panose="020B0906030804020204" pitchFamily="34" charset="0"/>
              </a:rPr>
              <a:t> nous </a:t>
            </a:r>
            <a:r>
              <a:rPr lang="en-US" sz="3500" b="1" err="1">
                <a:latin typeface="Open Sans Extrabold" panose="020B0906030804020204" pitchFamily="34" charset="0"/>
                <a:ea typeface="Open Sans Extrabold" panose="020B0906030804020204" pitchFamily="34" charset="0"/>
                <a:cs typeface="Open Sans Extrabold" panose="020B0906030804020204" pitchFamily="34" charset="0"/>
              </a:rPr>
              <a:t>avons</a:t>
            </a:r>
            <a:r>
              <a:rPr lang="en-US" sz="3500" b="1">
                <a:latin typeface="Open Sans Extrabold" panose="020B0906030804020204" pitchFamily="34" charset="0"/>
                <a:ea typeface="Open Sans Extrabold" panose="020B0906030804020204" pitchFamily="34" charset="0"/>
                <a:cs typeface="Open Sans Extrabold" panose="020B0906030804020204" pitchFamily="34" charset="0"/>
              </a:rPr>
              <a:t> entendu »</a:t>
            </a:r>
            <a:r>
              <a:rPr lang="en-US" sz="3500">
                <a:latin typeface="Open Sans Extrabold" panose="020B0906030804020204" pitchFamily="34" charset="0"/>
                <a:ea typeface="Open Sans Extrabold" panose="020B0906030804020204" pitchFamily="34" charset="0"/>
                <a:cs typeface="Open Sans Extrabold" panose="020B0906030804020204" pitchFamily="34" charset="0"/>
              </a:rPr>
              <a:t> </a:t>
            </a:r>
            <a:endParaRPr lang="en-CA" sz="35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pic>
        <p:nvPicPr>
          <p:cNvPr id="2" name="Graphic 1">
            <a:extLst>
              <a:ext uri="{FF2B5EF4-FFF2-40B4-BE49-F238E27FC236}">
                <a16:creationId xmlns:a16="http://schemas.microsoft.com/office/drawing/2014/main" id="{7007292F-3D1C-9993-CD6F-5999478549B1}"/>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83200" y="2829560"/>
            <a:ext cx="1076960" cy="1076960"/>
          </a:xfrm>
          <a:prstGeom prst="rect">
            <a:avLst/>
          </a:prstGeom>
        </p:spPr>
      </p:pic>
      <p:sp>
        <p:nvSpPr>
          <p:cNvPr id="9" name="Title 8">
            <a:extLst>
              <a:ext uri="{FF2B5EF4-FFF2-40B4-BE49-F238E27FC236}">
                <a16:creationId xmlns:a16="http://schemas.microsoft.com/office/drawing/2014/main" id="{06B2D29F-1141-6297-8780-E36FC3CE172A}"/>
              </a:ext>
            </a:extLst>
          </p:cNvPr>
          <p:cNvSpPr txBox="1">
            <a:spLocks noGrp="1"/>
          </p:cNvSpPr>
          <p:nvPr>
            <p:ph type="title" idx="4294967295"/>
          </p:nvPr>
        </p:nvSpPr>
        <p:spPr>
          <a:xfrm>
            <a:off x="-95427" y="2717960"/>
            <a:ext cx="5408837" cy="11695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solidFill>
                <a:effectLst/>
                <a:uLnTx/>
                <a:uFillTx/>
                <a:latin typeface="Open Sans Extrabold"/>
                <a:ea typeface="Open Sans Extrabold"/>
                <a:cs typeface="Open Sans Extrabold"/>
              </a:rPr>
              <a:t>Reflect: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tx1"/>
                </a:solidFill>
                <a:effectLst/>
                <a:uLnTx/>
                <a:uFillTx/>
                <a:latin typeface="Open Sans Extrabold"/>
                <a:ea typeface="Open Sans Extrabold"/>
                <a:cs typeface="Open Sans Extrabold"/>
              </a:rPr>
              <a:t>“What We Heard”</a:t>
            </a:r>
            <a:endParaRPr kumimoji="0" lang="en-CA" sz="3500" b="1" i="0" u="none" strike="noStrike" kern="1200" cap="none" spc="0" normalizeH="0" baseline="0" noProof="0" dirty="0">
              <a:ln>
                <a:noFill/>
              </a:ln>
              <a:solidFill>
                <a:schemeClr val="tx1"/>
              </a:solidFill>
              <a:effectLst/>
              <a:uLnTx/>
              <a:uFillTx/>
              <a:latin typeface="Open Sans Extrabold"/>
              <a:ea typeface="Open Sans Extrabold"/>
              <a:cs typeface="Open Sans Extrabold"/>
            </a:endParaRPr>
          </a:p>
        </p:txBody>
      </p:sp>
    </p:spTree>
    <p:extLst>
      <p:ext uri="{BB962C8B-B14F-4D97-AF65-F5344CB8AC3E}">
        <p14:creationId xmlns:p14="http://schemas.microsoft.com/office/powerpoint/2010/main" val="1042926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BF238-D43E-6EF5-1626-7A24D87B8F1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E2D211A-F6F9-62F0-79DE-5701377B5AB8}"/>
              </a:ext>
              <a:ext uri="{C183D7F6-B498-43B3-948B-1728B52AA6E4}">
                <adec:decorative xmlns:adec="http://schemas.microsoft.com/office/drawing/2017/decorative" val="1"/>
              </a:ext>
            </a:extLst>
          </p:cNvPr>
          <p:cNvSpPr/>
          <p:nvPr/>
        </p:nvSpPr>
        <p:spPr>
          <a:xfrm flipH="1">
            <a:off x="224666" y="248920"/>
            <a:ext cx="125853" cy="636702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0" name="Rectangle 9">
            <a:extLst>
              <a:ext uri="{FF2B5EF4-FFF2-40B4-BE49-F238E27FC236}">
                <a16:creationId xmlns:a16="http://schemas.microsoft.com/office/drawing/2014/main" id="{750E3696-A0A1-05D9-74D5-07C4A21D61AC}"/>
              </a:ext>
              <a:ext uri="{C183D7F6-B498-43B3-948B-1728B52AA6E4}">
                <adec:decorative xmlns:adec="http://schemas.microsoft.com/office/drawing/2017/decorative" val="1"/>
              </a:ext>
            </a:extLst>
          </p:cNvPr>
          <p:cNvSpPr/>
          <p:nvPr/>
        </p:nvSpPr>
        <p:spPr>
          <a:xfrm flipH="1">
            <a:off x="11832188" y="248920"/>
            <a:ext cx="125853" cy="636702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1" name="Rectangle 10">
            <a:extLst>
              <a:ext uri="{FF2B5EF4-FFF2-40B4-BE49-F238E27FC236}">
                <a16:creationId xmlns:a16="http://schemas.microsoft.com/office/drawing/2014/main" id="{D0C7DBF7-B4F9-49CB-2FDA-249A71909F74}"/>
              </a:ext>
              <a:ext uri="{C183D7F6-B498-43B3-948B-1728B52AA6E4}">
                <adec:decorative xmlns:adec="http://schemas.microsoft.com/office/drawing/2017/decorative" val="1"/>
              </a:ext>
            </a:extLst>
          </p:cNvPr>
          <p:cNvSpPr/>
          <p:nvPr/>
        </p:nvSpPr>
        <p:spPr>
          <a:xfrm rot="5400000" flipH="1">
            <a:off x="5993415" y="779600"/>
            <a:ext cx="142239" cy="1155388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2" name="Rectangle 11">
            <a:extLst>
              <a:ext uri="{FF2B5EF4-FFF2-40B4-BE49-F238E27FC236}">
                <a16:creationId xmlns:a16="http://schemas.microsoft.com/office/drawing/2014/main" id="{DA0A5BE4-C933-A57E-3DD5-6E959391A5C3}"/>
              </a:ext>
              <a:ext uri="{C183D7F6-B498-43B3-948B-1728B52AA6E4}">
                <adec:decorative xmlns:adec="http://schemas.microsoft.com/office/drawing/2017/decorative" val="1"/>
              </a:ext>
            </a:extLst>
          </p:cNvPr>
          <p:cNvSpPr/>
          <p:nvPr/>
        </p:nvSpPr>
        <p:spPr>
          <a:xfrm rot="5400000" flipH="1">
            <a:off x="6024880" y="-5466198"/>
            <a:ext cx="142239" cy="1155388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3" name="Title 1">
            <a:extLst>
              <a:ext uri="{FF2B5EF4-FFF2-40B4-BE49-F238E27FC236}">
                <a16:creationId xmlns:a16="http://schemas.microsoft.com/office/drawing/2014/main" id="{EC1A3FCC-EA45-50F7-01A1-DAB99248F5B0}"/>
              </a:ext>
            </a:extLst>
          </p:cNvPr>
          <p:cNvSpPr>
            <a:spLocks noGrp="1"/>
          </p:cNvSpPr>
          <p:nvPr>
            <p:ph type="title"/>
          </p:nvPr>
        </p:nvSpPr>
        <p:spPr>
          <a:xfrm>
            <a:off x="686287" y="1342640"/>
            <a:ext cx="4138369" cy="1210294"/>
          </a:xfrm>
          <a:noFill/>
        </p:spPr>
        <p:txBody>
          <a:bodyPr vert="horz" lIns="91440" tIns="45720" rIns="91440" bIns="45720" rtlCol="0" anchor="ctr">
            <a:noAutofit/>
          </a:bodyPr>
          <a:lstStyle/>
          <a:p>
            <a:pPr>
              <a:defRPr/>
            </a:pPr>
            <a:r>
              <a:rPr lang="en-US" sz="3500">
                <a:latin typeface="Open Sans"/>
                <a:ea typeface="Open Sans"/>
                <a:cs typeface="Open Sans"/>
              </a:rPr>
              <a:t>Reflect:</a:t>
            </a:r>
            <a:br>
              <a:rPr lang="en-US" sz="3500">
                <a:latin typeface="Open Sans"/>
                <a:ea typeface="Open Sans"/>
                <a:cs typeface="Open Sans"/>
              </a:rPr>
            </a:br>
            <a:r>
              <a:rPr lang="en-US" sz="3500">
                <a:latin typeface="Open Sans"/>
                <a:ea typeface="Open Sans"/>
                <a:cs typeface="Open Sans"/>
              </a:rPr>
              <a:t>“What We Heard”</a:t>
            </a:r>
          </a:p>
          <a:p>
            <a:pPr>
              <a:defRPr/>
            </a:pPr>
            <a:endParaRPr lang="en-US" sz="3500"/>
          </a:p>
        </p:txBody>
      </p:sp>
      <p:sp>
        <p:nvSpPr>
          <p:cNvPr id="6" name="TextBox 5">
            <a:extLst>
              <a:ext uri="{FF2B5EF4-FFF2-40B4-BE49-F238E27FC236}">
                <a16:creationId xmlns:a16="http://schemas.microsoft.com/office/drawing/2014/main" id="{51F8AD13-5978-7809-0AF1-AD1041238041}"/>
              </a:ext>
            </a:extLst>
          </p:cNvPr>
          <p:cNvSpPr txBox="1"/>
          <p:nvPr/>
        </p:nvSpPr>
        <p:spPr>
          <a:xfrm>
            <a:off x="688184" y="2557601"/>
            <a:ext cx="4537760" cy="2254463"/>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600">
                <a:solidFill>
                  <a:srgbClr val="F2F2F2"/>
                </a:solidFill>
                <a:latin typeface="Open Sans" panose="020B0606030504020204" pitchFamily="34" charset="0"/>
                <a:ea typeface="Open Sans" panose="020B0606030504020204" pitchFamily="34" charset="0"/>
                <a:cs typeface="Open Sans" panose="020B0606030504020204" pitchFamily="34" charset="0"/>
              </a:rPr>
              <a:t>What common themes or patterns emerged across the conversations at your tables?</a:t>
            </a:r>
          </a:p>
          <a:p>
            <a:pPr marL="342900" indent="-342900">
              <a:spcBef>
                <a:spcPts val="115"/>
              </a:spcBef>
              <a:spcAft>
                <a:spcPts val="400"/>
              </a:spcAft>
              <a:buAutoNum type="arabicPeriod"/>
            </a:pPr>
            <a:r>
              <a:rPr lang="en-US" sz="1600">
                <a:solidFill>
                  <a:srgbClr val="F2F2F2"/>
                </a:solidFill>
                <a:latin typeface="Open Sans" panose="020B0606030504020204" pitchFamily="34" charset="0"/>
                <a:ea typeface="Open Sans" panose="020B0606030504020204" pitchFamily="34" charset="0"/>
                <a:cs typeface="Open Sans" panose="020B0606030504020204" pitchFamily="34" charset="0"/>
              </a:rPr>
              <a:t>What stood out as the most pressing need or opportunity for the digital community?</a:t>
            </a:r>
          </a:p>
          <a:p>
            <a:pPr marL="342900" indent="-342900">
              <a:spcBef>
                <a:spcPts val="115"/>
              </a:spcBef>
              <a:spcAft>
                <a:spcPts val="400"/>
              </a:spcAft>
              <a:buAutoNum type="arabicPeriod"/>
            </a:pPr>
            <a:r>
              <a:rPr lang="en-US" sz="1600">
                <a:solidFill>
                  <a:srgbClr val="F2F2F2"/>
                </a:solidFill>
                <a:latin typeface="Open Sans" panose="020B0606030504020204" pitchFamily="34" charset="0"/>
                <a:ea typeface="Open Sans" panose="020B0606030504020204" pitchFamily="34" charset="0"/>
                <a:cs typeface="Open Sans" panose="020B0606030504020204" pitchFamily="34" charset="0"/>
              </a:rPr>
              <a:t>What advice or strategies did participants share that others could benefit from?</a:t>
            </a:r>
          </a:p>
          <a:p>
            <a:pPr>
              <a:spcBef>
                <a:spcPts val="115"/>
              </a:spcBef>
              <a:spcAft>
                <a:spcPts val="400"/>
              </a:spcAft>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6638A62F-1F85-493E-543E-6652F6B868C0}"/>
              </a:ext>
            </a:extLst>
          </p:cNvPr>
          <p:cNvSpPr txBox="1"/>
          <p:nvPr/>
        </p:nvSpPr>
        <p:spPr>
          <a:xfrm>
            <a:off x="5891059" y="2557601"/>
            <a:ext cx="5480831" cy="2254463"/>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600">
                <a:solidFill>
                  <a:srgbClr val="F2F2F2"/>
                </a:solidFill>
                <a:latin typeface="Open Sans"/>
                <a:ea typeface="Open Sans"/>
                <a:cs typeface="Open Sans"/>
              </a:rPr>
              <a:t>Quels </a:t>
            </a:r>
            <a:r>
              <a:rPr lang="en-US" sz="1600" err="1">
                <a:solidFill>
                  <a:srgbClr val="F2F2F2"/>
                </a:solidFill>
                <a:latin typeface="Open Sans"/>
                <a:ea typeface="Open Sans"/>
                <a:cs typeface="Open Sans"/>
              </a:rPr>
              <a:t>ont</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été</a:t>
            </a:r>
            <a:r>
              <a:rPr lang="en-US" sz="1600">
                <a:solidFill>
                  <a:srgbClr val="F2F2F2"/>
                </a:solidFill>
                <a:latin typeface="Open Sans"/>
                <a:ea typeface="Open Sans"/>
                <a:cs typeface="Open Sans"/>
              </a:rPr>
              <a:t> les </a:t>
            </a:r>
            <a:r>
              <a:rPr lang="en-US" sz="1600" err="1">
                <a:solidFill>
                  <a:srgbClr val="F2F2F2"/>
                </a:solidFill>
                <a:latin typeface="Open Sans"/>
                <a:ea typeface="Open Sans"/>
                <a:cs typeface="Open Sans"/>
              </a:rPr>
              <a:t>besoins</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ou</a:t>
            </a:r>
            <a:r>
              <a:rPr lang="en-US" sz="1600">
                <a:solidFill>
                  <a:srgbClr val="F2F2F2"/>
                </a:solidFill>
                <a:latin typeface="Open Sans"/>
                <a:ea typeface="Open Sans"/>
                <a:cs typeface="Open Sans"/>
              </a:rPr>
              <a:t> les occasions les plus </a:t>
            </a:r>
            <a:r>
              <a:rPr lang="en-US" sz="1600" err="1">
                <a:solidFill>
                  <a:srgbClr val="F2F2F2"/>
                </a:solidFill>
                <a:latin typeface="Open Sans"/>
                <a:ea typeface="Open Sans"/>
                <a:cs typeface="Open Sans"/>
              </a:rPr>
              <a:t>pressants</a:t>
            </a:r>
            <a:r>
              <a:rPr lang="en-US" sz="1600">
                <a:solidFill>
                  <a:srgbClr val="F2F2F2"/>
                </a:solidFill>
                <a:latin typeface="Open Sans"/>
                <a:ea typeface="Open Sans"/>
                <a:cs typeface="Open Sans"/>
              </a:rPr>
              <a:t> pour la </a:t>
            </a:r>
            <a:r>
              <a:rPr lang="en-US" sz="1600" err="1">
                <a:solidFill>
                  <a:srgbClr val="F2F2F2"/>
                </a:solidFill>
                <a:latin typeface="Open Sans"/>
                <a:ea typeface="Open Sans"/>
                <a:cs typeface="Open Sans"/>
              </a:rPr>
              <a:t>communauté</a:t>
            </a:r>
            <a:r>
              <a:rPr lang="en-US" sz="1600">
                <a:solidFill>
                  <a:srgbClr val="F2F2F2"/>
                </a:solidFill>
                <a:latin typeface="Open Sans"/>
                <a:ea typeface="Open Sans"/>
                <a:cs typeface="Open Sans"/>
              </a:rPr>
              <a:t> numérique ?</a:t>
            </a:r>
          </a:p>
          <a:p>
            <a:pPr marL="342900" indent="-342900">
              <a:spcBef>
                <a:spcPts val="115"/>
              </a:spcBef>
              <a:spcAft>
                <a:spcPts val="400"/>
              </a:spcAft>
              <a:buAutoNum type="arabicPeriod"/>
            </a:pPr>
            <a:r>
              <a:rPr lang="en-US" sz="1600">
                <a:solidFill>
                  <a:srgbClr val="F2F2F2"/>
                </a:solidFill>
                <a:latin typeface="Open Sans"/>
                <a:ea typeface="Open Sans"/>
                <a:cs typeface="Open Sans"/>
              </a:rPr>
              <a:t>Quels conseils </a:t>
            </a:r>
            <a:r>
              <a:rPr lang="en-US" sz="1600" err="1">
                <a:solidFill>
                  <a:srgbClr val="F2F2F2"/>
                </a:solidFill>
                <a:latin typeface="Open Sans"/>
                <a:ea typeface="Open Sans"/>
                <a:cs typeface="Open Sans"/>
              </a:rPr>
              <a:t>ou</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quelles</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stratégies</a:t>
            </a:r>
            <a:r>
              <a:rPr lang="en-US" sz="1600">
                <a:solidFill>
                  <a:srgbClr val="F2F2F2"/>
                </a:solidFill>
                <a:latin typeface="Open Sans"/>
                <a:ea typeface="Open Sans"/>
                <a:cs typeface="Open Sans"/>
              </a:rPr>
              <a:t> les </a:t>
            </a:r>
            <a:r>
              <a:rPr lang="en-US" sz="1600" err="1">
                <a:solidFill>
                  <a:srgbClr val="F2F2F2"/>
                </a:solidFill>
                <a:latin typeface="Open Sans"/>
                <a:ea typeface="Open Sans"/>
                <a:cs typeface="Open Sans"/>
              </a:rPr>
              <a:t>participantes</a:t>
            </a:r>
            <a:r>
              <a:rPr lang="en-US" sz="1600">
                <a:solidFill>
                  <a:srgbClr val="F2F2F2"/>
                </a:solidFill>
                <a:latin typeface="Open Sans"/>
                <a:ea typeface="Open Sans"/>
                <a:cs typeface="Open Sans"/>
              </a:rPr>
              <a:t> et participants </a:t>
            </a:r>
            <a:r>
              <a:rPr lang="en-US" sz="1600" err="1">
                <a:solidFill>
                  <a:srgbClr val="F2F2F2"/>
                </a:solidFill>
                <a:latin typeface="Open Sans"/>
                <a:ea typeface="Open Sans"/>
                <a:cs typeface="Open Sans"/>
              </a:rPr>
              <a:t>ont-ils</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partagés</a:t>
            </a:r>
            <a:r>
              <a:rPr lang="en-US" sz="1600">
                <a:solidFill>
                  <a:srgbClr val="F2F2F2"/>
                </a:solidFill>
                <a:latin typeface="Open Sans"/>
                <a:ea typeface="Open Sans"/>
                <a:cs typeface="Open Sans"/>
              </a:rPr>
              <a:t> qui </a:t>
            </a:r>
            <a:r>
              <a:rPr lang="en-US" sz="1600" err="1">
                <a:solidFill>
                  <a:srgbClr val="F2F2F2"/>
                </a:solidFill>
                <a:latin typeface="Open Sans"/>
                <a:ea typeface="Open Sans"/>
                <a:cs typeface="Open Sans"/>
              </a:rPr>
              <a:t>pourraient</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être</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utiles</a:t>
            </a:r>
            <a:r>
              <a:rPr lang="en-US" sz="1600">
                <a:solidFill>
                  <a:srgbClr val="F2F2F2"/>
                </a:solidFill>
                <a:latin typeface="Open Sans"/>
                <a:ea typeface="Open Sans"/>
                <a:cs typeface="Open Sans"/>
              </a:rPr>
              <a:t> à </a:t>
            </a:r>
            <a:r>
              <a:rPr lang="en-US" sz="1600" err="1">
                <a:solidFill>
                  <a:srgbClr val="F2F2F2"/>
                </a:solidFill>
                <a:latin typeface="Open Sans"/>
                <a:ea typeface="Open Sans"/>
                <a:cs typeface="Open Sans"/>
              </a:rPr>
              <a:t>d’autres</a:t>
            </a:r>
            <a:r>
              <a:rPr lang="en-US" sz="1600">
                <a:solidFill>
                  <a:srgbClr val="F2F2F2"/>
                </a:solidFill>
                <a:latin typeface="Open Sans"/>
                <a:ea typeface="Open Sans"/>
                <a:cs typeface="Open Sans"/>
              </a:rPr>
              <a:t>?</a:t>
            </a:r>
          </a:p>
          <a:p>
            <a:pPr marL="342900" indent="-342900">
              <a:spcBef>
                <a:spcPts val="115"/>
              </a:spcBef>
              <a:spcAft>
                <a:spcPts val="400"/>
              </a:spcAft>
              <a:buAutoNum type="arabicPeriod"/>
            </a:pPr>
            <a:r>
              <a:rPr lang="en-US" sz="1600">
                <a:solidFill>
                  <a:srgbClr val="F2F2F2"/>
                </a:solidFill>
                <a:latin typeface="Open Sans"/>
                <a:ea typeface="Open Sans"/>
                <a:cs typeface="Open Sans"/>
              </a:rPr>
              <a:t>Quels </a:t>
            </a:r>
            <a:r>
              <a:rPr lang="en-US" sz="1600" err="1">
                <a:solidFill>
                  <a:srgbClr val="F2F2F2"/>
                </a:solidFill>
                <a:latin typeface="Open Sans"/>
                <a:ea typeface="Open Sans"/>
                <a:cs typeface="Open Sans"/>
              </a:rPr>
              <a:t>thèmes</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ou</a:t>
            </a:r>
            <a:r>
              <a:rPr lang="en-US" sz="1600">
                <a:solidFill>
                  <a:srgbClr val="F2F2F2"/>
                </a:solidFill>
                <a:latin typeface="Open Sans"/>
                <a:ea typeface="Open Sans"/>
                <a:cs typeface="Open Sans"/>
              </a:rPr>
              <a:t> tendances communes se </a:t>
            </a:r>
            <a:r>
              <a:rPr lang="en-US" sz="1600" err="1">
                <a:solidFill>
                  <a:srgbClr val="F2F2F2"/>
                </a:solidFill>
                <a:latin typeface="Open Sans"/>
                <a:ea typeface="Open Sans"/>
                <a:cs typeface="Open Sans"/>
              </a:rPr>
              <a:t>sont</a:t>
            </a:r>
            <a:r>
              <a:rPr lang="en-US" sz="1600">
                <a:solidFill>
                  <a:srgbClr val="F2F2F2"/>
                </a:solidFill>
                <a:latin typeface="Open Sans"/>
                <a:ea typeface="Open Sans"/>
                <a:cs typeface="Open Sans"/>
              </a:rPr>
              <a:t> </a:t>
            </a:r>
            <a:r>
              <a:rPr lang="en-US" sz="1600" err="1">
                <a:solidFill>
                  <a:srgbClr val="F2F2F2"/>
                </a:solidFill>
                <a:latin typeface="Open Sans"/>
                <a:ea typeface="Open Sans"/>
                <a:cs typeface="Open Sans"/>
              </a:rPr>
              <a:t>dégagés</a:t>
            </a:r>
            <a:r>
              <a:rPr lang="en-US" sz="1600">
                <a:solidFill>
                  <a:srgbClr val="F2F2F2"/>
                </a:solidFill>
                <a:latin typeface="Open Sans"/>
                <a:ea typeface="Open Sans"/>
                <a:cs typeface="Open Sans"/>
              </a:rPr>
              <a:t> des discussions à </a:t>
            </a:r>
            <a:r>
              <a:rPr lang="en-US" sz="1600" err="1">
                <a:solidFill>
                  <a:srgbClr val="F2F2F2"/>
                </a:solidFill>
                <a:latin typeface="Open Sans"/>
                <a:ea typeface="Open Sans"/>
                <a:cs typeface="Open Sans"/>
              </a:rPr>
              <a:t>vos</a:t>
            </a:r>
            <a:r>
              <a:rPr lang="en-US" sz="1600">
                <a:solidFill>
                  <a:srgbClr val="F2F2F2"/>
                </a:solidFill>
                <a:latin typeface="Open Sans"/>
                <a:ea typeface="Open Sans"/>
                <a:cs typeface="Open Sans"/>
              </a:rPr>
              <a:t> tables?</a:t>
            </a:r>
          </a:p>
          <a:p>
            <a:pPr marL="342900" indent="-342900">
              <a:spcBef>
                <a:spcPts val="115"/>
              </a:spcBef>
              <a:spcAft>
                <a:spcPts val="400"/>
              </a:spcAft>
              <a:buAutoNum type="arabicPeriod"/>
            </a:pPr>
            <a:endParaRPr lang="en-US" sz="1600">
              <a:latin typeface="Open Sans" panose="020B0606030504020204" pitchFamily="34" charset="0"/>
              <a:ea typeface="Open Sans" panose="020B0606030504020204" pitchFamily="34" charset="0"/>
              <a:cs typeface="Open Sans" panose="020B0606030504020204" pitchFamily="34" charset="0"/>
            </a:endParaRPr>
          </a:p>
        </p:txBody>
      </p:sp>
      <p:sp>
        <p:nvSpPr>
          <p:cNvPr id="5" name="TextBox 4">
            <a:extLst>
              <a:ext uri="{FF2B5EF4-FFF2-40B4-BE49-F238E27FC236}">
                <a16:creationId xmlns:a16="http://schemas.microsoft.com/office/drawing/2014/main" id="{74EDBD61-507F-6C38-EC55-9DB2B5E04845}"/>
              </a:ext>
            </a:extLst>
          </p:cNvPr>
          <p:cNvSpPr txBox="1"/>
          <p:nvPr/>
        </p:nvSpPr>
        <p:spPr>
          <a:xfrm>
            <a:off x="5905500" y="1112921"/>
            <a:ext cx="5464342"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500" b="1" baseline="0" dirty="0" err="1">
                <a:solidFill>
                  <a:srgbClr val="FFFFFF"/>
                </a:solidFill>
                <a:latin typeface="Open Sans"/>
              </a:rPr>
              <a:t>Réfléchir</a:t>
            </a:r>
            <a:r>
              <a:rPr lang="en-US" sz="3500" b="1" baseline="0" dirty="0">
                <a:solidFill>
                  <a:srgbClr val="FFFFFF"/>
                </a:solidFill>
                <a:latin typeface="Open Sans"/>
              </a:rPr>
              <a:t> : « Ce </a:t>
            </a:r>
            <a:r>
              <a:rPr lang="en-US" sz="3500" b="1" baseline="0" dirty="0" err="1">
                <a:solidFill>
                  <a:srgbClr val="FFFFFF"/>
                </a:solidFill>
                <a:latin typeface="Open Sans"/>
              </a:rPr>
              <a:t>que</a:t>
            </a:r>
            <a:r>
              <a:rPr lang="en-US" sz="3500" b="1" baseline="0" dirty="0">
                <a:solidFill>
                  <a:srgbClr val="FFFFFF"/>
                </a:solidFill>
                <a:latin typeface="Open Sans"/>
              </a:rPr>
              <a:t> nous </a:t>
            </a:r>
            <a:r>
              <a:rPr lang="en-US" sz="3500" b="1" baseline="0" dirty="0" err="1">
                <a:solidFill>
                  <a:srgbClr val="FFFFFF"/>
                </a:solidFill>
                <a:latin typeface="Open Sans"/>
              </a:rPr>
              <a:t>avons</a:t>
            </a:r>
            <a:r>
              <a:rPr lang="en-US" sz="3500" b="1" baseline="0" dirty="0">
                <a:solidFill>
                  <a:srgbClr val="FFFFFF"/>
                </a:solidFill>
                <a:latin typeface="Open Sans"/>
              </a:rPr>
              <a:t> entendu</a:t>
            </a:r>
            <a:r>
              <a:rPr lang="en-US" sz="3500" b="1" dirty="0">
                <a:solidFill>
                  <a:srgbClr val="FFFFFF"/>
                </a:solidFill>
                <a:latin typeface="Open Sans"/>
              </a:rPr>
              <a:t> </a:t>
            </a:r>
            <a:r>
              <a:rPr lang="en-US" sz="3500" b="1" baseline="0" dirty="0">
                <a:solidFill>
                  <a:srgbClr val="FFFFFF"/>
                </a:solidFill>
                <a:latin typeface="Open Sans"/>
              </a:rPr>
              <a:t>» </a:t>
            </a:r>
            <a:endParaRPr lang="en-US" dirty="0"/>
          </a:p>
          <a:p>
            <a:pPr algn="ctr"/>
            <a:endParaRPr lang="en-US" dirty="0"/>
          </a:p>
        </p:txBody>
      </p:sp>
      <p:cxnSp>
        <p:nvCxnSpPr>
          <p:cNvPr id="16" name="Straight Connector 15">
            <a:extLst>
              <a:ext uri="{FF2B5EF4-FFF2-40B4-BE49-F238E27FC236}">
                <a16:creationId xmlns:a16="http://schemas.microsoft.com/office/drawing/2014/main" id="{F0EC35C4-3067-6714-1975-9A54DA320AFE}"/>
              </a:ext>
              <a:ext uri="{C183D7F6-B498-43B3-948B-1728B52AA6E4}">
                <adec:decorative xmlns:adec="http://schemas.microsoft.com/office/drawing/2017/decorative" val="1"/>
              </a:ext>
            </a:extLst>
          </p:cNvPr>
          <p:cNvCxnSpPr>
            <a:cxnSpLocks/>
          </p:cNvCxnSpPr>
          <p:nvPr/>
        </p:nvCxnSpPr>
        <p:spPr>
          <a:xfrm>
            <a:off x="5561143" y="739594"/>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327867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F4E6B-F72E-149A-5BF8-DE7AC5CDF38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18885F3D-BC19-DD5F-8A47-694D3DF6F513}"/>
              </a:ext>
            </a:extLst>
          </p:cNvPr>
          <p:cNvSpPr txBox="1"/>
          <p:nvPr/>
        </p:nvSpPr>
        <p:spPr>
          <a:xfrm>
            <a:off x="6804745" y="2468416"/>
            <a:ext cx="5196317" cy="1938992"/>
          </a:xfrm>
          <a:prstGeom prst="rect">
            <a:avLst/>
          </a:prstGeom>
          <a:noFill/>
        </p:spPr>
        <p:txBody>
          <a:bodyPr wrap="square" lIns="91440" tIns="45720" rIns="91440" bIns="45720" rtlCol="0" anchor="t">
            <a:spAutoFit/>
          </a:bodyPr>
          <a:lstStyle/>
          <a:p>
            <a:pPr algn="ctr"/>
            <a:r>
              <a:rPr lang="en-US" sz="4000" b="1" err="1">
                <a:latin typeface="Open Sans"/>
                <a:ea typeface="Open Sans"/>
                <a:cs typeface="Open Sans"/>
              </a:rPr>
              <a:t>Découvrir</a:t>
            </a:r>
            <a:r>
              <a:rPr lang="en-US" sz="4000" b="1">
                <a:latin typeface="Open Sans"/>
                <a:ea typeface="Open Sans"/>
                <a:cs typeface="Open Sans"/>
              </a:rPr>
              <a:t> : </a:t>
            </a:r>
            <a:r>
              <a:rPr lang="en-US" sz="4000" b="1" err="1">
                <a:latin typeface="Open Sans"/>
                <a:ea typeface="Open Sans"/>
                <a:cs typeface="Open Sans"/>
              </a:rPr>
              <a:t>Présentations</a:t>
            </a:r>
            <a:r>
              <a:rPr lang="en-US" sz="4000" b="1">
                <a:latin typeface="Open Sans"/>
                <a:ea typeface="Open Sans"/>
                <a:cs typeface="Open Sans"/>
              </a:rPr>
              <a:t> Éclair</a:t>
            </a:r>
            <a:endParaRPr lang="en-CA" sz="4000">
              <a:latin typeface="Open Sans"/>
              <a:ea typeface="Open Sans"/>
              <a:cs typeface="Open Sans"/>
            </a:endParaRPr>
          </a:p>
        </p:txBody>
      </p:sp>
      <p:sp>
        <p:nvSpPr>
          <p:cNvPr id="7" name="Title 6">
            <a:extLst>
              <a:ext uri="{FF2B5EF4-FFF2-40B4-BE49-F238E27FC236}">
                <a16:creationId xmlns:a16="http://schemas.microsoft.com/office/drawing/2014/main" id="{0093AAAF-B697-D3BC-9F04-3EFCBDD0C422}"/>
              </a:ext>
            </a:extLst>
          </p:cNvPr>
          <p:cNvSpPr txBox="1">
            <a:spLocks noGrp="1"/>
          </p:cNvSpPr>
          <p:nvPr>
            <p:ph type="title" idx="4294967295"/>
          </p:nvPr>
        </p:nvSpPr>
        <p:spPr>
          <a:xfrm>
            <a:off x="700531" y="2766629"/>
            <a:ext cx="4164122"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Open Sans"/>
                <a:ea typeface="Open Sans"/>
                <a:cs typeface="Open Sans"/>
              </a:rPr>
              <a:t>Discover: Lightning Talks</a:t>
            </a:r>
            <a:endParaRPr kumimoji="0" lang="en-CA" sz="4000" b="0" i="0" u="none" strike="noStrike" kern="1200" cap="none" spc="0" normalizeH="0" baseline="0" noProof="0" dirty="0">
              <a:ln>
                <a:noFill/>
              </a:ln>
              <a:solidFill>
                <a:schemeClr val="tx1"/>
              </a:solidFill>
              <a:effectLst/>
              <a:uLnTx/>
              <a:uFillTx/>
              <a:latin typeface="Open Sans"/>
              <a:ea typeface="Open Sans"/>
              <a:cs typeface="Open Sans"/>
            </a:endParaRPr>
          </a:p>
        </p:txBody>
      </p:sp>
      <p:pic>
        <p:nvPicPr>
          <p:cNvPr id="3" name="Graphic 2">
            <a:extLst>
              <a:ext uri="{FF2B5EF4-FFF2-40B4-BE49-F238E27FC236}">
                <a16:creationId xmlns:a16="http://schemas.microsoft.com/office/drawing/2014/main" id="{EC3AC6F0-90F2-C653-5557-F841B97B842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30240" y="2931160"/>
            <a:ext cx="1016000" cy="1016000"/>
          </a:xfrm>
          <a:prstGeom prst="rect">
            <a:avLst/>
          </a:prstGeom>
        </p:spPr>
      </p:pic>
    </p:spTree>
    <p:extLst>
      <p:ext uri="{BB962C8B-B14F-4D97-AF65-F5344CB8AC3E}">
        <p14:creationId xmlns:p14="http://schemas.microsoft.com/office/powerpoint/2010/main" val="11847453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10E3E-1003-B236-42EC-04D3724674B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0832BBE-DFF1-2282-B5E5-FFF38B426B25}"/>
              </a:ext>
              <a:ext uri="{C183D7F6-B498-43B3-948B-1728B52AA6E4}">
                <adec:decorative xmlns:adec="http://schemas.microsoft.com/office/drawing/2017/decorative" val="1"/>
              </a:ext>
            </a:extLst>
          </p:cNvPr>
          <p:cNvSpPr/>
          <p:nvPr/>
        </p:nvSpPr>
        <p:spPr>
          <a:xfrm flipH="1">
            <a:off x="224666" y="248920"/>
            <a:ext cx="125853" cy="636702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0" name="Rectangle 9">
            <a:extLst>
              <a:ext uri="{FF2B5EF4-FFF2-40B4-BE49-F238E27FC236}">
                <a16:creationId xmlns:a16="http://schemas.microsoft.com/office/drawing/2014/main" id="{2FFC89F8-F4A0-9732-D34B-B900426029A5}"/>
              </a:ext>
              <a:ext uri="{C183D7F6-B498-43B3-948B-1728B52AA6E4}">
                <adec:decorative xmlns:adec="http://schemas.microsoft.com/office/drawing/2017/decorative" val="1"/>
              </a:ext>
            </a:extLst>
          </p:cNvPr>
          <p:cNvSpPr/>
          <p:nvPr/>
        </p:nvSpPr>
        <p:spPr>
          <a:xfrm flipH="1">
            <a:off x="11841481" y="248920"/>
            <a:ext cx="125853" cy="636702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1" name="Rectangle 10">
            <a:extLst>
              <a:ext uri="{FF2B5EF4-FFF2-40B4-BE49-F238E27FC236}">
                <a16:creationId xmlns:a16="http://schemas.microsoft.com/office/drawing/2014/main" id="{51731E88-2D30-8608-9D19-950943A787F4}"/>
              </a:ext>
              <a:ext uri="{C183D7F6-B498-43B3-948B-1728B52AA6E4}">
                <adec:decorative xmlns:adec="http://schemas.microsoft.com/office/drawing/2017/decorative" val="1"/>
              </a:ext>
            </a:extLst>
          </p:cNvPr>
          <p:cNvSpPr/>
          <p:nvPr/>
        </p:nvSpPr>
        <p:spPr>
          <a:xfrm rot="5400000" flipH="1">
            <a:off x="5993415" y="761014"/>
            <a:ext cx="142239" cy="1155388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2" name="Rectangle 11">
            <a:extLst>
              <a:ext uri="{FF2B5EF4-FFF2-40B4-BE49-F238E27FC236}">
                <a16:creationId xmlns:a16="http://schemas.microsoft.com/office/drawing/2014/main" id="{AA91CB9A-FC24-2821-ABF3-DE52CBE7646E}"/>
              </a:ext>
              <a:ext uri="{C183D7F6-B498-43B3-948B-1728B52AA6E4}">
                <adec:decorative xmlns:adec="http://schemas.microsoft.com/office/drawing/2017/decorative" val="1"/>
              </a:ext>
            </a:extLst>
          </p:cNvPr>
          <p:cNvSpPr/>
          <p:nvPr/>
        </p:nvSpPr>
        <p:spPr>
          <a:xfrm rot="5400000" flipH="1">
            <a:off x="6024880" y="-5456905"/>
            <a:ext cx="142239" cy="11553889"/>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3" name="Title 1">
            <a:extLst>
              <a:ext uri="{FF2B5EF4-FFF2-40B4-BE49-F238E27FC236}">
                <a16:creationId xmlns:a16="http://schemas.microsoft.com/office/drawing/2014/main" id="{7D4B4E28-014E-7C59-500E-C2FBDE22183D}"/>
              </a:ext>
            </a:extLst>
          </p:cNvPr>
          <p:cNvSpPr>
            <a:spLocks noGrp="1"/>
          </p:cNvSpPr>
          <p:nvPr>
            <p:ph type="title"/>
          </p:nvPr>
        </p:nvSpPr>
        <p:spPr>
          <a:xfrm>
            <a:off x="556030" y="640541"/>
            <a:ext cx="8557490" cy="1150137"/>
          </a:xfrm>
          <a:noFill/>
        </p:spPr>
        <p:txBody>
          <a:bodyPr vert="horz" lIns="91440" tIns="45720" rIns="91440" bIns="45720" rtlCol="0" anchor="ctr">
            <a:normAutofit/>
          </a:bodyPr>
          <a:lstStyle/>
          <a:p>
            <a:pPr>
              <a:defRPr/>
            </a:pPr>
            <a:r>
              <a:rPr lang="en-US" sz="3500">
                <a:latin typeface="Open Sans"/>
                <a:ea typeface="Open Sans Extrabold"/>
                <a:cs typeface="Open Sans Extrabold"/>
              </a:rPr>
              <a:t>Lighting talks / </a:t>
            </a:r>
            <a:r>
              <a:rPr lang="en-US" sz="3500" err="1">
                <a:latin typeface="Open Sans"/>
                <a:ea typeface="Open Sans Extrabold"/>
                <a:cs typeface="Open Sans Extrabold"/>
              </a:rPr>
              <a:t>Présentations</a:t>
            </a:r>
            <a:r>
              <a:rPr lang="en-US" sz="3500">
                <a:latin typeface="Open Sans"/>
                <a:ea typeface="Open Sans Extrabold"/>
                <a:cs typeface="Open Sans Extrabold"/>
              </a:rPr>
              <a:t> éclair</a:t>
            </a:r>
            <a:endParaRPr lang="en-US" sz="3500" i="0" kern="1200">
              <a:latin typeface="Open Sans"/>
            </a:endParaRPr>
          </a:p>
        </p:txBody>
      </p:sp>
      <p:sp>
        <p:nvSpPr>
          <p:cNvPr id="25" name="TextBox 24">
            <a:extLst>
              <a:ext uri="{FF2B5EF4-FFF2-40B4-BE49-F238E27FC236}">
                <a16:creationId xmlns:a16="http://schemas.microsoft.com/office/drawing/2014/main" id="{3E0F3135-49E0-1024-F370-7E06A8B6E711}"/>
              </a:ext>
            </a:extLst>
          </p:cNvPr>
          <p:cNvSpPr txBox="1"/>
          <p:nvPr/>
        </p:nvSpPr>
        <p:spPr>
          <a:xfrm>
            <a:off x="668513" y="1891283"/>
            <a:ext cx="37911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a:ln>
                  <a:noFill/>
                </a:ln>
                <a:solidFill>
                  <a:schemeClr val="accent1">
                    <a:lumMod val="40000"/>
                    <a:lumOff val="60000"/>
                  </a:schemeClr>
                </a:solidFill>
                <a:effectLst/>
                <a:uLnTx/>
                <a:uFillTx/>
                <a:latin typeface="Open Sans"/>
                <a:ea typeface="Open Sans"/>
                <a:cs typeface="Open Sans"/>
              </a:rPr>
              <a:t>Recruit</a:t>
            </a:r>
            <a:r>
              <a:rPr lang="en-US" sz="2000" b="1">
                <a:solidFill>
                  <a:schemeClr val="accent1">
                    <a:lumMod val="40000"/>
                    <a:lumOff val="60000"/>
                  </a:schemeClr>
                </a:solidFill>
                <a:latin typeface="Open Sans"/>
                <a:ea typeface="Open Sans"/>
                <a:cs typeface="Open Sans"/>
              </a:rPr>
              <a:t> / </a:t>
            </a:r>
            <a:r>
              <a:rPr lang="en-US" sz="2000" b="1" err="1">
                <a:solidFill>
                  <a:schemeClr val="accent1">
                    <a:lumMod val="40000"/>
                    <a:lumOff val="60000"/>
                  </a:schemeClr>
                </a:solidFill>
                <a:latin typeface="Open Sans"/>
                <a:ea typeface="Open Sans"/>
                <a:cs typeface="Open Sans"/>
              </a:rPr>
              <a:t>Recruter</a:t>
            </a:r>
            <a:endParaRPr lang="en-US" sz="2000" b="1" i="0" u="none" strike="noStrike" kern="1200" cap="none" spc="0" normalizeH="0" baseline="0" noProof="0">
              <a:ln>
                <a:noFill/>
              </a:ln>
              <a:solidFill>
                <a:schemeClr val="accent1">
                  <a:lumMod val="40000"/>
                  <a:lumOff val="60000"/>
                </a:schemeClr>
              </a:solidFill>
              <a:effectLst/>
              <a:uLnTx/>
              <a:uFillTx/>
              <a:latin typeface="Open Sans"/>
              <a:ea typeface="Open Sans"/>
              <a:cs typeface="Open Sans"/>
            </a:endParaRPr>
          </a:p>
        </p:txBody>
      </p:sp>
      <p:pic>
        <p:nvPicPr>
          <p:cNvPr id="22" name="Picture 21">
            <a:extLst>
              <a:ext uri="{FF2B5EF4-FFF2-40B4-BE49-F238E27FC236}">
                <a16:creationId xmlns:a16="http://schemas.microsoft.com/office/drawing/2014/main" id="{6827228D-00B0-A35E-7A20-3BFFC28ABE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918" y="2367611"/>
            <a:ext cx="1372945" cy="1372945"/>
          </a:xfrm>
          <a:prstGeom prst="ellipse">
            <a:avLst/>
          </a:prstGeom>
        </p:spPr>
      </p:pic>
      <p:sp>
        <p:nvSpPr>
          <p:cNvPr id="23" name="Title 1">
            <a:extLst>
              <a:ext uri="{FF2B5EF4-FFF2-40B4-BE49-F238E27FC236}">
                <a16:creationId xmlns:a16="http://schemas.microsoft.com/office/drawing/2014/main" id="{1DCA7ECB-8D3C-E43C-C376-A7C59E97937C}"/>
              </a:ext>
            </a:extLst>
          </p:cNvPr>
          <p:cNvSpPr txBox="1">
            <a:spLocks/>
          </p:cNvSpPr>
          <p:nvPr/>
        </p:nvSpPr>
        <p:spPr>
          <a:xfrm>
            <a:off x="2164718" y="2597369"/>
            <a:ext cx="3740450" cy="9291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1500">
                <a:solidFill>
                  <a:srgbClr val="FFFFFF"/>
                </a:solidFill>
                <a:latin typeface="Open Sans"/>
                <a:ea typeface="Open Sans Extrabold"/>
                <a:cs typeface="Open Sans Extrabold"/>
              </a:rPr>
              <a:t>Suhana Huartson</a:t>
            </a:r>
            <a:endParaRPr lang="en-US" sz="1500">
              <a:solidFill>
                <a:srgbClr val="FFFFFF"/>
              </a:solidFill>
              <a:latin typeface="Open Sans"/>
            </a:endParaRPr>
          </a:p>
          <a:p>
            <a:r>
              <a:rPr lang="en-US" sz="1500" b="0">
                <a:solidFill>
                  <a:srgbClr val="FFFFFF"/>
                </a:solidFill>
                <a:latin typeface="Open Sans"/>
                <a:ea typeface="Open Sans Extrabold"/>
                <a:cs typeface="Open Sans Extrabold"/>
              </a:rPr>
              <a:t>Strategist, Digital Talent Acquisition /</a:t>
            </a:r>
          </a:p>
          <a:p>
            <a:r>
              <a:rPr lang="en-US" sz="1500" b="0" err="1">
                <a:solidFill>
                  <a:srgbClr val="FFFFFF"/>
                </a:solidFill>
                <a:latin typeface="Open Sans"/>
                <a:ea typeface="Open Sans Extrabold"/>
                <a:cs typeface="Open Sans Extrabold"/>
              </a:rPr>
              <a:t>Stratège</a:t>
            </a:r>
            <a:r>
              <a:rPr lang="en-US" sz="1500" b="0">
                <a:solidFill>
                  <a:srgbClr val="FFFFFF"/>
                </a:solidFill>
                <a:latin typeface="Open Sans"/>
                <a:ea typeface="Open Sans Extrabold"/>
                <a:cs typeface="Open Sans Extrabold"/>
              </a:rPr>
              <a:t>, Acquisition de talents numériques</a:t>
            </a:r>
          </a:p>
        </p:txBody>
      </p:sp>
      <p:sp>
        <p:nvSpPr>
          <p:cNvPr id="27" name="TextBox 26">
            <a:extLst>
              <a:ext uri="{FF2B5EF4-FFF2-40B4-BE49-F238E27FC236}">
                <a16:creationId xmlns:a16="http://schemas.microsoft.com/office/drawing/2014/main" id="{947CC8A6-5C43-0819-5B67-C11672305312}"/>
              </a:ext>
            </a:extLst>
          </p:cNvPr>
          <p:cNvSpPr txBox="1"/>
          <p:nvPr/>
        </p:nvSpPr>
        <p:spPr>
          <a:xfrm>
            <a:off x="5724841" y="1864869"/>
            <a:ext cx="37911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a:ln>
                  <a:noFill/>
                </a:ln>
                <a:solidFill>
                  <a:schemeClr val="accent6">
                    <a:lumMod val="76000"/>
                  </a:schemeClr>
                </a:solidFill>
                <a:effectLst/>
                <a:uLnTx/>
                <a:uFillTx/>
                <a:latin typeface="Open Sans"/>
                <a:ea typeface="Open Sans"/>
                <a:cs typeface="Open Sans"/>
              </a:rPr>
              <a:t>Develop</a:t>
            </a:r>
            <a:r>
              <a:rPr lang="en-US" sz="2000" b="1">
                <a:solidFill>
                  <a:schemeClr val="accent6">
                    <a:lumMod val="76000"/>
                  </a:schemeClr>
                </a:solidFill>
                <a:latin typeface="Open Sans"/>
                <a:ea typeface="Open Sans"/>
                <a:cs typeface="Open Sans"/>
              </a:rPr>
              <a:t> / </a:t>
            </a:r>
            <a:r>
              <a:rPr lang="en-US" sz="2000" b="1" err="1">
                <a:solidFill>
                  <a:schemeClr val="accent6">
                    <a:lumMod val="76000"/>
                  </a:schemeClr>
                </a:solidFill>
                <a:latin typeface="Open Sans"/>
                <a:ea typeface="Open Sans"/>
                <a:cs typeface="Open Sans"/>
              </a:rPr>
              <a:t>Perfectionner</a:t>
            </a:r>
            <a:endParaRPr lang="en-US" sz="2000" b="1" i="0" u="none" strike="noStrike" kern="1200" cap="none" spc="0" normalizeH="0" baseline="0" noProof="0" err="1">
              <a:ln>
                <a:noFill/>
              </a:ln>
              <a:solidFill>
                <a:schemeClr val="accent6">
                  <a:lumMod val="76000"/>
                </a:schemeClr>
              </a:solidFill>
              <a:effectLst/>
              <a:uLnTx/>
              <a:uFillTx/>
              <a:latin typeface="Open Sans"/>
              <a:ea typeface="Open Sans"/>
              <a:cs typeface="Open Sans"/>
            </a:endParaRPr>
          </a:p>
        </p:txBody>
      </p:sp>
      <p:pic>
        <p:nvPicPr>
          <p:cNvPr id="4" name="Picture 3">
            <a:extLst>
              <a:ext uri="{FF2B5EF4-FFF2-40B4-BE49-F238E27FC236}">
                <a16:creationId xmlns:a16="http://schemas.microsoft.com/office/drawing/2014/main" id="{BCE2F109-0CC9-21DC-824F-7BE7E934CE8A}"/>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5981" y="2387727"/>
            <a:ext cx="1370990" cy="1370990"/>
          </a:xfrm>
          <a:prstGeom prst="ellipse">
            <a:avLst/>
          </a:prstGeom>
        </p:spPr>
      </p:pic>
      <p:sp>
        <p:nvSpPr>
          <p:cNvPr id="19" name="Title 1">
            <a:extLst>
              <a:ext uri="{FF2B5EF4-FFF2-40B4-BE49-F238E27FC236}">
                <a16:creationId xmlns:a16="http://schemas.microsoft.com/office/drawing/2014/main" id="{9CA6092E-48B4-8BD9-F768-618F2BBBB427}"/>
              </a:ext>
            </a:extLst>
          </p:cNvPr>
          <p:cNvSpPr txBox="1">
            <a:spLocks/>
          </p:cNvSpPr>
          <p:nvPr/>
        </p:nvSpPr>
        <p:spPr>
          <a:xfrm>
            <a:off x="7387674" y="2624685"/>
            <a:ext cx="5005795" cy="9291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1500">
                <a:solidFill>
                  <a:srgbClr val="FFFFFF"/>
                </a:solidFill>
                <a:latin typeface="Open Sans"/>
                <a:ea typeface="Open Sans Extrabold"/>
                <a:cs typeface="Open Sans Extrabold"/>
              </a:rPr>
              <a:t>Jody Cundy</a:t>
            </a:r>
            <a:endParaRPr lang="en-US" sz="1500">
              <a:solidFill>
                <a:srgbClr val="FFFFFF"/>
              </a:solidFill>
            </a:endParaRPr>
          </a:p>
          <a:p>
            <a:r>
              <a:rPr lang="en-US" sz="1500" b="0">
                <a:solidFill>
                  <a:srgbClr val="FFFFFF"/>
                </a:solidFill>
                <a:latin typeface="Open Sans"/>
                <a:ea typeface="Open Sans Extrabold"/>
                <a:cs typeface="Open Sans Extrabold"/>
              </a:rPr>
              <a:t>Manager, </a:t>
            </a:r>
            <a:r>
              <a:rPr lang="en-US" sz="1500" b="0" err="1">
                <a:solidFill>
                  <a:srgbClr val="FFFFFF"/>
                </a:solidFill>
                <a:latin typeface="Open Sans"/>
                <a:ea typeface="Open Sans Extrabold"/>
                <a:cs typeface="Open Sans Extrabold"/>
              </a:rPr>
              <a:t>Entreprise</a:t>
            </a:r>
            <a:r>
              <a:rPr lang="en-US" sz="1500" b="0">
                <a:solidFill>
                  <a:srgbClr val="FFFFFF"/>
                </a:solidFill>
                <a:latin typeface="Open Sans"/>
                <a:ea typeface="Open Sans Extrabold"/>
                <a:cs typeface="Open Sans Extrabold"/>
              </a:rPr>
              <a:t> Skilling &amp; Strategy /</a:t>
            </a:r>
          </a:p>
          <a:p>
            <a:r>
              <a:rPr lang="en-US" sz="1500" b="0" err="1">
                <a:solidFill>
                  <a:srgbClr val="FFFFFF"/>
                </a:solidFill>
                <a:latin typeface="Open Sans"/>
                <a:ea typeface="Open Sans Extrabold"/>
                <a:cs typeface="Open Sans Extrabold"/>
              </a:rPr>
              <a:t>Gestionnaire</a:t>
            </a:r>
            <a:r>
              <a:rPr lang="en-US" sz="1500" b="0">
                <a:solidFill>
                  <a:srgbClr val="FFFFFF"/>
                </a:solidFill>
                <a:latin typeface="Open Sans"/>
                <a:ea typeface="Open Sans Extrabold"/>
                <a:cs typeface="Open Sans Extrabold"/>
              </a:rPr>
              <a:t>, </a:t>
            </a:r>
            <a:r>
              <a:rPr lang="en-US" sz="1500" b="0" err="1">
                <a:solidFill>
                  <a:srgbClr val="FFFFFF"/>
                </a:solidFill>
                <a:latin typeface="Open Sans"/>
                <a:ea typeface="Open Sans Extrabold"/>
                <a:cs typeface="Open Sans Extrabold"/>
              </a:rPr>
              <a:t>Compétences</a:t>
            </a:r>
            <a:r>
              <a:rPr lang="en-US" sz="1500" b="0">
                <a:solidFill>
                  <a:srgbClr val="FFFFFF"/>
                </a:solidFill>
                <a:latin typeface="Open Sans"/>
                <a:ea typeface="Open Sans Extrabold"/>
                <a:cs typeface="Open Sans Extrabold"/>
              </a:rPr>
              <a:t> et </a:t>
            </a:r>
            <a:r>
              <a:rPr lang="en-US" sz="1500" b="0" err="1">
                <a:solidFill>
                  <a:srgbClr val="FFFFFF"/>
                </a:solidFill>
                <a:latin typeface="Open Sans"/>
                <a:ea typeface="Open Sans Extrabold"/>
                <a:cs typeface="Open Sans Extrabold"/>
              </a:rPr>
              <a:t>stratégie</a:t>
            </a:r>
            <a:r>
              <a:rPr lang="en-US" sz="1500" b="0">
                <a:solidFill>
                  <a:srgbClr val="FFFFFF"/>
                </a:solidFill>
                <a:latin typeface="Open Sans"/>
                <a:ea typeface="Open Sans Extrabold"/>
                <a:cs typeface="Open Sans Extrabold"/>
              </a:rPr>
              <a:t> </a:t>
            </a:r>
            <a:r>
              <a:rPr lang="en-US" sz="1500" b="0" err="1">
                <a:solidFill>
                  <a:srgbClr val="FFFFFF"/>
                </a:solidFill>
                <a:latin typeface="Open Sans"/>
                <a:ea typeface="Open Sans Extrabold"/>
                <a:cs typeface="Open Sans Extrabold"/>
              </a:rPr>
              <a:t>organisationnelles</a:t>
            </a:r>
            <a:endParaRPr lang="en-US" sz="1500" b="0">
              <a:solidFill>
                <a:srgbClr val="FFFFFF"/>
              </a:solidFill>
              <a:latin typeface="Open Sans"/>
              <a:ea typeface="Open Sans Extrabold"/>
              <a:cs typeface="Open Sans Extrabold"/>
            </a:endParaRPr>
          </a:p>
        </p:txBody>
      </p:sp>
      <p:sp>
        <p:nvSpPr>
          <p:cNvPr id="29" name="TextBox 28">
            <a:extLst>
              <a:ext uri="{FF2B5EF4-FFF2-40B4-BE49-F238E27FC236}">
                <a16:creationId xmlns:a16="http://schemas.microsoft.com/office/drawing/2014/main" id="{AA4DFC2B-561E-2604-21BC-03505B9A185F}"/>
              </a:ext>
            </a:extLst>
          </p:cNvPr>
          <p:cNvSpPr txBox="1"/>
          <p:nvPr/>
        </p:nvSpPr>
        <p:spPr>
          <a:xfrm>
            <a:off x="675202" y="3965158"/>
            <a:ext cx="37911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000" b="1">
                <a:solidFill>
                  <a:schemeClr val="accent2">
                    <a:lumMod val="60000"/>
                    <a:lumOff val="40000"/>
                  </a:schemeClr>
                </a:solidFill>
                <a:latin typeface="Open Sans"/>
                <a:ea typeface="Open Sans"/>
                <a:cs typeface="Open Sans"/>
              </a:rPr>
              <a:t>Retain / </a:t>
            </a:r>
            <a:r>
              <a:rPr lang="en-US" sz="2000" b="1" err="1">
                <a:solidFill>
                  <a:schemeClr val="accent2">
                    <a:lumMod val="60000"/>
                    <a:lumOff val="40000"/>
                  </a:schemeClr>
                </a:solidFill>
                <a:latin typeface="Open Sans"/>
                <a:ea typeface="Open Sans"/>
                <a:cs typeface="Open Sans"/>
              </a:rPr>
              <a:t>Retenir</a:t>
            </a:r>
            <a:endParaRPr lang="en-US" sz="2000">
              <a:solidFill>
                <a:schemeClr val="accent2">
                  <a:lumMod val="60000"/>
                  <a:lumOff val="40000"/>
                </a:schemeClr>
              </a:solidFill>
              <a:ea typeface="Cambria"/>
            </a:endParaRPr>
          </a:p>
        </p:txBody>
      </p:sp>
      <p:sp>
        <p:nvSpPr>
          <p:cNvPr id="21" name="Title 1">
            <a:extLst>
              <a:ext uri="{FF2B5EF4-FFF2-40B4-BE49-F238E27FC236}">
                <a16:creationId xmlns:a16="http://schemas.microsoft.com/office/drawing/2014/main" id="{28E9BFB7-B2EA-4714-8EDE-1685B9B463E9}"/>
              </a:ext>
            </a:extLst>
          </p:cNvPr>
          <p:cNvSpPr txBox="1">
            <a:spLocks/>
          </p:cNvSpPr>
          <p:nvPr/>
        </p:nvSpPr>
        <p:spPr>
          <a:xfrm>
            <a:off x="2167012" y="4799200"/>
            <a:ext cx="2690416" cy="9291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1500">
                <a:solidFill>
                  <a:srgbClr val="FFFFFF"/>
                </a:solidFill>
                <a:latin typeface="Open Sans"/>
                <a:ea typeface="Open Sans Extrabold"/>
                <a:cs typeface="Open Sans Extrabold"/>
              </a:rPr>
              <a:t>Beth Ford</a:t>
            </a:r>
            <a:endParaRPr lang="en-US" sz="1500">
              <a:solidFill>
                <a:srgbClr val="FFFFFF"/>
              </a:solidFill>
              <a:latin typeface="Open Sans"/>
            </a:endParaRPr>
          </a:p>
          <a:p>
            <a:r>
              <a:rPr lang="en-US" sz="1500" b="0">
                <a:solidFill>
                  <a:srgbClr val="FFFFFF"/>
                </a:solidFill>
                <a:latin typeface="Open Sans"/>
                <a:ea typeface="Open Sans Extrabold"/>
                <a:cs typeface="Open Sans Extrabold"/>
              </a:rPr>
              <a:t>Director, People, Integration &amp; Enablement /</a:t>
            </a:r>
          </a:p>
          <a:p>
            <a:r>
              <a:rPr lang="en-US" sz="1500" b="0" err="1">
                <a:solidFill>
                  <a:srgbClr val="FFFFFF"/>
                </a:solidFill>
                <a:latin typeface="Open Sans"/>
                <a:ea typeface="Open Sans Extrabold"/>
                <a:cs typeface="Open Sans Extrabold"/>
              </a:rPr>
              <a:t>Directrice</a:t>
            </a:r>
            <a:r>
              <a:rPr lang="en-US" sz="1500" b="0">
                <a:solidFill>
                  <a:srgbClr val="FFFFFF"/>
                </a:solidFill>
                <a:latin typeface="Open Sans"/>
                <a:ea typeface="Open Sans Extrabold"/>
                <a:cs typeface="Open Sans Extrabold"/>
              </a:rPr>
              <a:t>, </a:t>
            </a:r>
            <a:r>
              <a:rPr lang="en-US" sz="1500" b="0" err="1">
                <a:solidFill>
                  <a:srgbClr val="FFFFFF"/>
                </a:solidFill>
                <a:latin typeface="Open Sans"/>
                <a:ea typeface="Open Sans Extrabold"/>
                <a:cs typeface="Open Sans Extrabold"/>
              </a:rPr>
              <a:t>Personnes</a:t>
            </a:r>
            <a:r>
              <a:rPr lang="en-US" sz="1500" b="0">
                <a:solidFill>
                  <a:srgbClr val="FFFFFF"/>
                </a:solidFill>
                <a:latin typeface="Open Sans"/>
                <a:ea typeface="Open Sans Extrabold"/>
                <a:cs typeface="Open Sans Extrabold"/>
              </a:rPr>
              <a:t>, </a:t>
            </a:r>
            <a:r>
              <a:rPr lang="en-US" sz="1500" b="0" err="1">
                <a:solidFill>
                  <a:srgbClr val="FFFFFF"/>
                </a:solidFill>
                <a:latin typeface="Open Sans"/>
                <a:ea typeface="Open Sans Extrabold"/>
                <a:cs typeface="Open Sans Extrabold"/>
              </a:rPr>
              <a:t>intégration</a:t>
            </a:r>
            <a:r>
              <a:rPr lang="en-US" sz="1500" b="0">
                <a:solidFill>
                  <a:srgbClr val="FFFFFF"/>
                </a:solidFill>
                <a:latin typeface="Open Sans"/>
                <a:ea typeface="Open Sans Extrabold"/>
                <a:cs typeface="Open Sans Extrabold"/>
              </a:rPr>
              <a:t> et habilitation</a:t>
            </a:r>
          </a:p>
        </p:txBody>
      </p:sp>
      <p:pic>
        <p:nvPicPr>
          <p:cNvPr id="14" name="Picture 13">
            <a:extLst>
              <a:ext uri="{FF2B5EF4-FFF2-40B4-BE49-F238E27FC236}">
                <a16:creationId xmlns:a16="http://schemas.microsoft.com/office/drawing/2014/main" id="{02F96FB8-D9A6-F620-2AC9-6B1518D7F5F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5703" y="4491641"/>
            <a:ext cx="1445354" cy="1504989"/>
          </a:xfrm>
          <a:prstGeom prst="ellipse">
            <a:avLst/>
          </a:prstGeom>
        </p:spPr>
      </p:pic>
      <p:sp>
        <p:nvSpPr>
          <p:cNvPr id="31" name="TextBox 30">
            <a:extLst>
              <a:ext uri="{FF2B5EF4-FFF2-40B4-BE49-F238E27FC236}">
                <a16:creationId xmlns:a16="http://schemas.microsoft.com/office/drawing/2014/main" id="{753CF225-326E-A0D7-7F1F-F2BC3CA334AB}"/>
              </a:ext>
            </a:extLst>
          </p:cNvPr>
          <p:cNvSpPr txBox="1"/>
          <p:nvPr/>
        </p:nvSpPr>
        <p:spPr>
          <a:xfrm>
            <a:off x="5748774" y="3921758"/>
            <a:ext cx="378652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000" b="1" i="0" u="none" strike="noStrike" kern="1200" cap="none" spc="0" normalizeH="0" baseline="0" noProof="0">
                <a:ln>
                  <a:noFill/>
                </a:ln>
                <a:solidFill>
                  <a:srgbClr val="FFC000"/>
                </a:solidFill>
                <a:effectLst/>
                <a:uLnTx/>
                <a:uFillTx/>
                <a:latin typeface="Open Sans"/>
                <a:ea typeface="Open Sans"/>
                <a:cs typeface="Open Sans"/>
              </a:rPr>
              <a:t>Lead</a:t>
            </a:r>
            <a:r>
              <a:rPr lang="en-US" sz="2000" b="1">
                <a:solidFill>
                  <a:srgbClr val="FFC000"/>
                </a:solidFill>
                <a:latin typeface="Open Sans"/>
                <a:ea typeface="Open Sans"/>
                <a:cs typeface="Open Sans"/>
              </a:rPr>
              <a:t> / </a:t>
            </a:r>
            <a:r>
              <a:rPr lang="en-US" sz="2000" b="1" err="1">
                <a:solidFill>
                  <a:srgbClr val="FFC000"/>
                </a:solidFill>
                <a:latin typeface="Open Sans"/>
                <a:ea typeface="Open Sans"/>
                <a:cs typeface="Open Sans"/>
              </a:rPr>
              <a:t>Diriger</a:t>
            </a:r>
            <a:endParaRPr lang="en-US" sz="2000" b="0" i="0" u="none" strike="noStrike" kern="1200" cap="none" spc="0" normalizeH="0" baseline="0" noProof="0" err="1">
              <a:ln>
                <a:noFill/>
              </a:ln>
              <a:solidFill>
                <a:srgbClr val="FFC000"/>
              </a:solidFill>
              <a:effectLst/>
              <a:uLnTx/>
              <a:uFillTx/>
              <a:latin typeface="Cambria" panose="02040503050406030204"/>
              <a:ea typeface="Cambria"/>
              <a:cs typeface="Open Sans"/>
            </a:endParaRPr>
          </a:p>
        </p:txBody>
      </p:sp>
      <p:sp>
        <p:nvSpPr>
          <p:cNvPr id="16" name="Title 1">
            <a:extLst>
              <a:ext uri="{FF2B5EF4-FFF2-40B4-BE49-F238E27FC236}">
                <a16:creationId xmlns:a16="http://schemas.microsoft.com/office/drawing/2014/main" id="{12A85F79-4387-711E-5562-4E03382A8922}"/>
              </a:ext>
              <a:ext uri="{C183D7F6-B498-43B3-948B-1728B52AA6E4}">
                <adec:decorative xmlns:adec="http://schemas.microsoft.com/office/drawing/2017/decorative" val="0"/>
              </a:ext>
            </a:extLst>
          </p:cNvPr>
          <p:cNvSpPr txBox="1">
            <a:spLocks/>
          </p:cNvSpPr>
          <p:nvPr/>
        </p:nvSpPr>
        <p:spPr>
          <a:xfrm>
            <a:off x="7387225" y="4773684"/>
            <a:ext cx="3211819" cy="929132"/>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1500">
                <a:solidFill>
                  <a:srgbClr val="FFFFFF"/>
                </a:solidFill>
                <a:latin typeface="Open Sans"/>
                <a:ea typeface="Open Sans Extrabold"/>
                <a:cs typeface="Open Sans Extrabold"/>
              </a:rPr>
              <a:t>Trevor Banks</a:t>
            </a:r>
            <a:endParaRPr lang="en-US" sz="1500">
              <a:solidFill>
                <a:srgbClr val="FFFFFF"/>
              </a:solidFill>
              <a:latin typeface="Open Sans"/>
            </a:endParaRPr>
          </a:p>
          <a:p>
            <a:r>
              <a:rPr lang="en-US" sz="1500" b="0">
                <a:solidFill>
                  <a:srgbClr val="FFFFFF"/>
                </a:solidFill>
                <a:latin typeface="Open Sans"/>
                <a:ea typeface="Open Sans Extrabold"/>
                <a:cs typeface="Open Sans Extrabold"/>
              </a:rPr>
              <a:t>Manager, Organizational Design /</a:t>
            </a:r>
          </a:p>
          <a:p>
            <a:r>
              <a:rPr lang="en-US" sz="1500" b="0" err="1">
                <a:solidFill>
                  <a:srgbClr val="FFFFFF"/>
                </a:solidFill>
                <a:latin typeface="Open Sans"/>
                <a:ea typeface="Open Sans Extrabold"/>
                <a:cs typeface="Open Sans Extrabold"/>
              </a:rPr>
              <a:t>Gestionnaire</a:t>
            </a:r>
            <a:r>
              <a:rPr lang="en-US" sz="1500" b="0">
                <a:solidFill>
                  <a:srgbClr val="FFFFFF"/>
                </a:solidFill>
                <a:latin typeface="Open Sans"/>
                <a:ea typeface="Open Sans Extrabold"/>
                <a:cs typeface="Open Sans Extrabold"/>
              </a:rPr>
              <a:t>, Conception </a:t>
            </a:r>
            <a:r>
              <a:rPr lang="en-US" sz="1500" b="0" err="1">
                <a:solidFill>
                  <a:srgbClr val="FFFFFF"/>
                </a:solidFill>
                <a:latin typeface="Open Sans"/>
                <a:ea typeface="Open Sans Extrabold"/>
                <a:cs typeface="Open Sans Extrabold"/>
              </a:rPr>
              <a:t>organisationnelle</a:t>
            </a:r>
            <a:endParaRPr lang="en-US" sz="1500" b="0">
              <a:solidFill>
                <a:srgbClr val="FFFFFF"/>
              </a:solidFill>
              <a:latin typeface="Open Sans"/>
              <a:ea typeface="Open Sans Extrabold"/>
              <a:cs typeface="Open Sans Extrabold"/>
            </a:endParaRPr>
          </a:p>
        </p:txBody>
      </p:sp>
      <p:pic>
        <p:nvPicPr>
          <p:cNvPr id="7" name="Picture 6">
            <a:extLst>
              <a:ext uri="{FF2B5EF4-FFF2-40B4-BE49-F238E27FC236}">
                <a16:creationId xmlns:a16="http://schemas.microsoft.com/office/drawing/2014/main" id="{68148532-FC41-64D5-489E-C635704F8A40}"/>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6396" y="4541827"/>
            <a:ext cx="1445326" cy="1445326"/>
          </a:xfrm>
          <a:prstGeom prst="ellipse">
            <a:avLst/>
          </a:prstGeom>
        </p:spPr>
      </p:pic>
    </p:spTree>
    <p:extLst>
      <p:ext uri="{BB962C8B-B14F-4D97-AF65-F5344CB8AC3E}">
        <p14:creationId xmlns:p14="http://schemas.microsoft.com/office/powerpoint/2010/main" val="702721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439ADA-8BD5-6340-EB5F-3A04CCBF14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59A8A5-8009-94F2-81A1-C1B2A6E2A1FE}"/>
              </a:ext>
            </a:extLst>
          </p:cNvPr>
          <p:cNvSpPr>
            <a:spLocks noGrp="1"/>
          </p:cNvSpPr>
          <p:nvPr>
            <p:ph type="title"/>
          </p:nvPr>
        </p:nvSpPr>
        <p:spPr>
          <a:xfrm>
            <a:off x="307110" y="142718"/>
            <a:ext cx="4546601" cy="1150137"/>
          </a:xfrm>
        </p:spPr>
        <p:txBody>
          <a:bodyPr vert="horz" lIns="91440" tIns="45720" rIns="91440" bIns="45720" rtlCol="0" anchor="ctr">
            <a:normAutofit/>
          </a:bodyPr>
          <a:lstStyle/>
          <a:p>
            <a:pPr>
              <a:defRPr/>
            </a:pPr>
            <a:r>
              <a:rPr lang="en-US" sz="3500">
                <a:latin typeface="Open Sans"/>
                <a:ea typeface="Open Sans Extrabold"/>
                <a:cs typeface="Open Sans Extrabold"/>
              </a:rPr>
              <a:t>Recruit / </a:t>
            </a:r>
            <a:r>
              <a:rPr lang="en-US" sz="3500" err="1">
                <a:latin typeface="Open Sans"/>
                <a:ea typeface="Open Sans Extrabold"/>
                <a:cs typeface="Open Sans Extrabold"/>
              </a:rPr>
              <a:t>Recruter</a:t>
            </a:r>
            <a:endParaRPr lang="en-US" err="1"/>
          </a:p>
        </p:txBody>
      </p:sp>
      <p:sp>
        <p:nvSpPr>
          <p:cNvPr id="5" name="TextBox 4">
            <a:extLst>
              <a:ext uri="{FF2B5EF4-FFF2-40B4-BE49-F238E27FC236}">
                <a16:creationId xmlns:a16="http://schemas.microsoft.com/office/drawing/2014/main" id="{B47C704E-6DB4-F1F2-8FB6-BC4FEC4A679B}"/>
              </a:ext>
            </a:extLst>
          </p:cNvPr>
          <p:cNvSpPr txBox="1"/>
          <p:nvPr/>
        </p:nvSpPr>
        <p:spPr>
          <a:xfrm>
            <a:off x="373087" y="961449"/>
            <a:ext cx="106305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lumMod val="20000"/>
                    <a:lumOff val="80000"/>
                  </a:schemeClr>
                </a:solidFill>
                <a:latin typeface="Aptos"/>
                <a:ea typeface="+mn-lt"/>
                <a:cs typeface="+mn-lt"/>
              </a:rPr>
              <a:t>Find opportunities across the GC / </a:t>
            </a:r>
            <a:r>
              <a:rPr lang="fr-CA" b="1" dirty="0">
                <a:solidFill>
                  <a:schemeClr val="accent1">
                    <a:lumMod val="20000"/>
                    <a:lumOff val="80000"/>
                  </a:schemeClr>
                </a:solidFill>
                <a:latin typeface="Aptos"/>
                <a:ea typeface="+mn-lt"/>
                <a:cs typeface="+mn-lt"/>
              </a:rPr>
              <a:t> Trouver des possibilités d’emploi partout au GC</a:t>
            </a:r>
            <a:endParaRPr lang="en-US" b="1" dirty="0">
              <a:solidFill>
                <a:schemeClr val="accent1">
                  <a:lumMod val="20000"/>
                  <a:lumOff val="80000"/>
                </a:schemeClr>
              </a:solidFill>
              <a:latin typeface="Aptos"/>
              <a:ea typeface="Cambria"/>
            </a:endParaRPr>
          </a:p>
        </p:txBody>
      </p:sp>
      <p:sp>
        <p:nvSpPr>
          <p:cNvPr id="7" name="Rectangle 6">
            <a:extLst>
              <a:ext uri="{FF2B5EF4-FFF2-40B4-BE49-F238E27FC236}">
                <a16:creationId xmlns:a16="http://schemas.microsoft.com/office/drawing/2014/main" id="{590C6BFF-1CB4-7EA2-2437-BF56B52AC15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descr="A screenshot of a computer">
            <a:extLst>
              <a:ext uri="{FF2B5EF4-FFF2-40B4-BE49-F238E27FC236}">
                <a16:creationId xmlns:a16="http://schemas.microsoft.com/office/drawing/2014/main" id="{413C00CB-6B36-E8E4-FDB0-67A4DADD4067}"/>
              </a:ext>
            </a:extLst>
          </p:cNvPr>
          <p:cNvPicPr>
            <a:picLocks noChangeAspect="1"/>
          </p:cNvPicPr>
          <p:nvPr/>
        </p:nvPicPr>
        <p:blipFill>
          <a:blip r:embed="rId3"/>
          <a:stretch>
            <a:fillRect/>
          </a:stretch>
        </p:blipFill>
        <p:spPr>
          <a:xfrm>
            <a:off x="445176" y="1595120"/>
            <a:ext cx="8497487" cy="5262880"/>
          </a:xfrm>
          <a:prstGeom prst="rect">
            <a:avLst/>
          </a:prstGeom>
          <a:ln w="12700">
            <a:solidFill>
              <a:schemeClr val="accent1">
                <a:lumMod val="20000"/>
                <a:lumOff val="80000"/>
              </a:schemeClr>
            </a:solidFill>
          </a:ln>
        </p:spPr>
      </p:pic>
      <p:sp>
        <p:nvSpPr>
          <p:cNvPr id="4" name="TextBox 3">
            <a:extLst>
              <a:ext uri="{FF2B5EF4-FFF2-40B4-BE49-F238E27FC236}">
                <a16:creationId xmlns:a16="http://schemas.microsoft.com/office/drawing/2014/main" id="{E4F55632-D643-BD09-13BC-55907E7B5CA7}"/>
              </a:ext>
            </a:extLst>
          </p:cNvPr>
          <p:cNvSpPr txBox="1"/>
          <p:nvPr/>
        </p:nvSpPr>
        <p:spPr>
          <a:xfrm>
            <a:off x="10211555" y="69172"/>
            <a:ext cx="222504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hlinkClick r:id="rId4"/>
              </a:rPr>
              <a:t>Digital careers at National Defence | GC Digital Talent</a:t>
            </a:r>
            <a:endParaRPr lang="en-US" sz="1200">
              <a:latin typeface="Aptos"/>
              <a:ea typeface="Cambria"/>
            </a:endParaRPr>
          </a:p>
          <a:p>
            <a:pPr algn="ctr"/>
            <a:endParaRPr lang="en-US" sz="1200">
              <a:latin typeface="Aptos"/>
              <a:ea typeface="Cambria"/>
            </a:endParaRPr>
          </a:p>
        </p:txBody>
      </p:sp>
    </p:spTree>
    <p:extLst>
      <p:ext uri="{BB962C8B-B14F-4D97-AF65-F5344CB8AC3E}">
        <p14:creationId xmlns:p14="http://schemas.microsoft.com/office/powerpoint/2010/main" val="23917408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67669-2159-2404-37CB-9DC55FF6EC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356444-4E19-451F-A280-25EE427B9AEB}"/>
              </a:ext>
            </a:extLst>
          </p:cNvPr>
          <p:cNvSpPr>
            <a:spLocks noGrp="1"/>
          </p:cNvSpPr>
          <p:nvPr>
            <p:ph type="title"/>
          </p:nvPr>
        </p:nvSpPr>
        <p:spPr>
          <a:xfrm>
            <a:off x="307110" y="142718"/>
            <a:ext cx="4546601" cy="1150137"/>
          </a:xfrm>
        </p:spPr>
        <p:txBody>
          <a:bodyPr vert="horz" lIns="91440" tIns="45720" rIns="91440" bIns="45720" rtlCol="0" anchor="ctr">
            <a:normAutofit/>
          </a:bodyPr>
          <a:lstStyle/>
          <a:p>
            <a:pPr>
              <a:defRPr/>
            </a:pPr>
            <a:r>
              <a:rPr lang="en-US" sz="3500" dirty="0">
                <a:latin typeface="Open Sans"/>
                <a:ea typeface="Open Sans Extrabold"/>
                <a:cs typeface="Open Sans Extrabold"/>
              </a:rPr>
              <a:t>Recruit / </a:t>
            </a:r>
            <a:r>
              <a:rPr lang="en-US" sz="3500" err="1">
                <a:latin typeface="Open Sans"/>
                <a:ea typeface="Open Sans Extrabold"/>
                <a:cs typeface="Open Sans Extrabold"/>
              </a:rPr>
              <a:t>Recruter</a:t>
            </a:r>
            <a:endParaRPr lang="en-US" err="1"/>
          </a:p>
        </p:txBody>
      </p:sp>
      <p:sp>
        <p:nvSpPr>
          <p:cNvPr id="5" name="TextBox 4">
            <a:extLst>
              <a:ext uri="{FF2B5EF4-FFF2-40B4-BE49-F238E27FC236}">
                <a16:creationId xmlns:a16="http://schemas.microsoft.com/office/drawing/2014/main" id="{F1CD054D-B697-28F7-810D-9AB1343B774F}"/>
              </a:ext>
            </a:extLst>
          </p:cNvPr>
          <p:cNvSpPr txBox="1"/>
          <p:nvPr/>
        </p:nvSpPr>
        <p:spPr>
          <a:xfrm>
            <a:off x="373087" y="962316"/>
            <a:ext cx="903097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lumMod val="20000"/>
                    <a:lumOff val="80000"/>
                  </a:schemeClr>
                </a:solidFill>
                <a:latin typeface="Aptos"/>
                <a:ea typeface="Cambria"/>
              </a:rPr>
              <a:t>Apply, get assessed and be found by hiring managers /</a:t>
            </a:r>
          </a:p>
          <a:p>
            <a:r>
              <a:rPr lang="fr-FR" b="1" dirty="0">
                <a:solidFill>
                  <a:schemeClr val="accent1">
                    <a:lumMod val="20000"/>
                    <a:lumOff val="80000"/>
                  </a:schemeClr>
                </a:solidFill>
                <a:latin typeface="Aptos"/>
                <a:ea typeface="Cambria"/>
              </a:rPr>
              <a:t>Postuler, se faire évaluer et se faire recruter par les gestionnaires d’embauche</a:t>
            </a:r>
            <a:endParaRPr lang="en-US" b="1" dirty="0">
              <a:solidFill>
                <a:schemeClr val="accent1">
                  <a:lumMod val="20000"/>
                  <a:lumOff val="80000"/>
                </a:schemeClr>
              </a:solidFill>
              <a:latin typeface="Aptos"/>
              <a:ea typeface="Cambria"/>
            </a:endParaRPr>
          </a:p>
        </p:txBody>
      </p:sp>
      <p:sp>
        <p:nvSpPr>
          <p:cNvPr id="7" name="Rectangle 6">
            <a:extLst>
              <a:ext uri="{FF2B5EF4-FFF2-40B4-BE49-F238E27FC236}">
                <a16:creationId xmlns:a16="http://schemas.microsoft.com/office/drawing/2014/main" id="{708BD16E-06D5-8385-DE1A-7775FE0DAFE5}"/>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8" name="Picture 7" descr="A screenshot of a computer">
            <a:extLst>
              <a:ext uri="{FF2B5EF4-FFF2-40B4-BE49-F238E27FC236}">
                <a16:creationId xmlns:a16="http://schemas.microsoft.com/office/drawing/2014/main" id="{A8B88913-D624-996F-A1ED-99BA69D91507}"/>
              </a:ext>
            </a:extLst>
          </p:cNvPr>
          <p:cNvPicPr>
            <a:picLocks noChangeAspect="1"/>
          </p:cNvPicPr>
          <p:nvPr/>
        </p:nvPicPr>
        <p:blipFill>
          <a:blip r:embed="rId3"/>
          <a:stretch>
            <a:fillRect/>
          </a:stretch>
        </p:blipFill>
        <p:spPr>
          <a:xfrm>
            <a:off x="480060" y="1981200"/>
            <a:ext cx="9474200" cy="4876800"/>
          </a:xfrm>
          <a:prstGeom prst="rect">
            <a:avLst/>
          </a:prstGeom>
        </p:spPr>
      </p:pic>
      <p:sp>
        <p:nvSpPr>
          <p:cNvPr id="3" name="TextBox 2">
            <a:extLst>
              <a:ext uri="{FF2B5EF4-FFF2-40B4-BE49-F238E27FC236}">
                <a16:creationId xmlns:a16="http://schemas.microsoft.com/office/drawing/2014/main" id="{F7919994-8B15-3B57-475D-1270E0DBA2A3}"/>
              </a:ext>
            </a:extLst>
          </p:cNvPr>
          <p:cNvSpPr txBox="1"/>
          <p:nvPr/>
        </p:nvSpPr>
        <p:spPr>
          <a:xfrm>
            <a:off x="10052453" y="81237"/>
            <a:ext cx="202741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mn-lt"/>
                <a:cs typeface="+mn-lt"/>
                <a:hlinkClick r:id="rId4"/>
              </a:rPr>
              <a:t>Trouver des talents | Talents numériques du GC</a:t>
            </a:r>
            <a:endParaRPr lang="en-US">
              <a:latin typeface="Aptos"/>
              <a:ea typeface="+mn-lt"/>
              <a:cs typeface="+mn-lt"/>
            </a:endParaRPr>
          </a:p>
        </p:txBody>
      </p:sp>
    </p:spTree>
    <p:extLst>
      <p:ext uri="{BB962C8B-B14F-4D97-AF65-F5344CB8AC3E}">
        <p14:creationId xmlns:p14="http://schemas.microsoft.com/office/powerpoint/2010/main" val="3246252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8D5FC-E282-6F82-3626-981611B009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741B41-8653-54BE-57D9-08B81F1CF94F}"/>
              </a:ext>
            </a:extLst>
          </p:cNvPr>
          <p:cNvSpPr>
            <a:spLocks noGrp="1"/>
          </p:cNvSpPr>
          <p:nvPr>
            <p:ph type="title"/>
          </p:nvPr>
        </p:nvSpPr>
        <p:spPr>
          <a:xfrm>
            <a:off x="307110" y="142718"/>
            <a:ext cx="4546601" cy="1150137"/>
          </a:xfrm>
        </p:spPr>
        <p:txBody>
          <a:bodyPr vert="horz" lIns="91440" tIns="45720" rIns="91440" bIns="45720" rtlCol="0" anchor="ctr">
            <a:normAutofit/>
          </a:bodyPr>
          <a:lstStyle/>
          <a:p>
            <a:pPr>
              <a:defRPr/>
            </a:pPr>
            <a:r>
              <a:rPr lang="en-US" sz="3500">
                <a:latin typeface="Open Sans"/>
                <a:ea typeface="Open Sans Extrabold"/>
                <a:cs typeface="Open Sans Extrabold"/>
              </a:rPr>
              <a:t>Recruit / Recruter</a:t>
            </a:r>
            <a:endParaRPr lang="en-US" err="1"/>
          </a:p>
        </p:txBody>
      </p:sp>
      <p:sp>
        <p:nvSpPr>
          <p:cNvPr id="5" name="TextBox 4">
            <a:extLst>
              <a:ext uri="{FF2B5EF4-FFF2-40B4-BE49-F238E27FC236}">
                <a16:creationId xmlns:a16="http://schemas.microsoft.com/office/drawing/2014/main" id="{EC50ABD8-86C3-65E7-F711-DBC53D4A19F2}"/>
              </a:ext>
            </a:extLst>
          </p:cNvPr>
          <p:cNvSpPr txBox="1"/>
          <p:nvPr/>
        </p:nvSpPr>
        <p:spPr>
          <a:xfrm>
            <a:off x="373087" y="961449"/>
            <a:ext cx="102613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lumMod val="20000"/>
                    <a:lumOff val="80000"/>
                  </a:schemeClr>
                </a:solidFill>
                <a:latin typeface="Aptos"/>
                <a:ea typeface="Cambria"/>
              </a:rPr>
              <a:t>Pro tips for applicants / </a:t>
            </a:r>
            <a:r>
              <a:rPr lang="fr-FR" b="1" dirty="0">
                <a:solidFill>
                  <a:schemeClr val="accent1">
                    <a:lumMod val="20000"/>
                    <a:lumOff val="80000"/>
                  </a:schemeClr>
                </a:solidFill>
                <a:latin typeface="Aptos"/>
                <a:ea typeface="Cambria"/>
              </a:rPr>
              <a:t>Conseils de spécialistes à l’intention des personnes candidates</a:t>
            </a:r>
            <a:endParaRPr lang="en-US" dirty="0">
              <a:solidFill>
                <a:schemeClr val="accent1">
                  <a:lumMod val="20000"/>
                  <a:lumOff val="80000"/>
                </a:schemeClr>
              </a:solidFill>
            </a:endParaRPr>
          </a:p>
        </p:txBody>
      </p:sp>
      <p:sp>
        <p:nvSpPr>
          <p:cNvPr id="7" name="Rectangle 6">
            <a:extLst>
              <a:ext uri="{FF2B5EF4-FFF2-40B4-BE49-F238E27FC236}">
                <a16:creationId xmlns:a16="http://schemas.microsoft.com/office/drawing/2014/main" id="{746003FE-765A-C720-9702-468D239E9501}"/>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3" name="TextBox 2">
            <a:extLst>
              <a:ext uri="{FF2B5EF4-FFF2-40B4-BE49-F238E27FC236}">
                <a16:creationId xmlns:a16="http://schemas.microsoft.com/office/drawing/2014/main" id="{3AB5AC59-C49D-D225-8D64-53D9A4083015}"/>
              </a:ext>
            </a:extLst>
          </p:cNvPr>
          <p:cNvSpPr txBox="1"/>
          <p:nvPr/>
        </p:nvSpPr>
        <p:spPr>
          <a:xfrm>
            <a:off x="451594" y="1529485"/>
            <a:ext cx="5574301"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sz="1600">
                <a:latin typeface="Open Sans"/>
                <a:ea typeface="Open Sans"/>
                <a:cs typeface="Open Sans"/>
              </a:rPr>
              <a:t>Treat your application as an evidence-based submission</a:t>
            </a:r>
          </a:p>
          <a:p>
            <a:pPr marL="342900" indent="-342900">
              <a:buFont typeface="+mj-lt"/>
              <a:buAutoNum type="arabicPeriod"/>
            </a:pPr>
            <a:endParaRPr lang="en-US" sz="1600">
              <a:latin typeface="Open Sans"/>
              <a:ea typeface="Open Sans"/>
              <a:cs typeface="Open Sans"/>
            </a:endParaRPr>
          </a:p>
          <a:p>
            <a:pPr marL="342900" indent="-342900">
              <a:buFont typeface="+mj-lt"/>
              <a:buAutoNum type="arabicPeriod"/>
            </a:pPr>
            <a:r>
              <a:rPr lang="en-US" sz="1600">
                <a:latin typeface="Open Sans"/>
                <a:ea typeface="Open Sans"/>
                <a:cs typeface="Open Sans"/>
              </a:rPr>
              <a:t>Assume the screener knows nothing about you or your job</a:t>
            </a:r>
          </a:p>
          <a:p>
            <a:pPr marL="342900" indent="-342900">
              <a:buFont typeface="+mj-lt"/>
              <a:buAutoNum type="arabicPeriod"/>
            </a:pPr>
            <a:endParaRPr lang="en-US" sz="1600">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Mirror the wording of the criteria, but anchor it in real actions</a:t>
            </a:r>
          </a:p>
          <a:p>
            <a:pPr marL="342900" indent="-342900">
              <a:buFont typeface="+mj-lt"/>
              <a:buAutoNum type="arabicPeriod"/>
            </a:pPr>
            <a:endParaRPr lang="en-US" sz="1600">
              <a:solidFill>
                <a:srgbClr val="FFFFFF"/>
              </a:solidFill>
              <a:latin typeface="Open Sans"/>
              <a:ea typeface="Open Sans"/>
              <a:cs typeface="Open Sans"/>
            </a:endParaRPr>
          </a:p>
          <a:p>
            <a:pPr marL="342900" indent="-342900">
              <a:buFont typeface="+mj-lt"/>
              <a:buAutoNum type="arabicPeriod"/>
            </a:pPr>
            <a:r>
              <a:rPr lang="en-US" sz="1600">
                <a:latin typeface="Open Sans"/>
                <a:ea typeface="Open Sans"/>
                <a:cs typeface="Open Sans"/>
              </a:rPr>
              <a:t>Demonstrating a skill requires evidence — not shortcuts</a:t>
            </a:r>
          </a:p>
          <a:p>
            <a:pPr marL="342900" indent="-342900">
              <a:buFont typeface="+mj-lt"/>
              <a:buAutoNum type="arabicPeriod"/>
            </a:pPr>
            <a:endParaRPr lang="en-CA" sz="1600">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Interview Tip: Show your thinking</a:t>
            </a:r>
          </a:p>
        </p:txBody>
      </p:sp>
      <p:sp>
        <p:nvSpPr>
          <p:cNvPr id="4" name="TextBox 3">
            <a:extLst>
              <a:ext uri="{FF2B5EF4-FFF2-40B4-BE49-F238E27FC236}">
                <a16:creationId xmlns:a16="http://schemas.microsoft.com/office/drawing/2014/main" id="{34306412-7BC9-3C34-4786-846F7A40B20D}"/>
              </a:ext>
            </a:extLst>
          </p:cNvPr>
          <p:cNvSpPr txBox="1"/>
          <p:nvPr/>
        </p:nvSpPr>
        <p:spPr>
          <a:xfrm>
            <a:off x="6244616" y="1529484"/>
            <a:ext cx="5495788"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fr-FR" sz="1600">
                <a:solidFill>
                  <a:srgbClr val="FFFFFF"/>
                </a:solidFill>
                <a:latin typeface="Open Sans"/>
                <a:ea typeface="Open Sans"/>
                <a:cs typeface="Open Sans"/>
              </a:rPr>
              <a:t>Traitez votre candidature comme une soumission fondée sur des données probantes</a:t>
            </a:r>
          </a:p>
          <a:p>
            <a:pPr marL="342900" indent="-342900">
              <a:buFont typeface="+mj-lt"/>
              <a:buAutoNum type="arabicPeriod"/>
            </a:pPr>
            <a:endParaRPr lang="fr-FR" sz="1600">
              <a:solidFill>
                <a:srgbClr val="FFFFFF"/>
              </a:solidFill>
              <a:latin typeface="Open Sans"/>
              <a:ea typeface="Open Sans"/>
              <a:cs typeface="Open Sans"/>
            </a:endParaRPr>
          </a:p>
          <a:p>
            <a:pPr marL="342900" indent="-342900">
              <a:buFont typeface="+mj-lt"/>
              <a:buAutoNum type="arabicPeriod"/>
            </a:pPr>
            <a:r>
              <a:rPr lang="fr-FR" sz="1600">
                <a:solidFill>
                  <a:srgbClr val="FFFFFF"/>
                </a:solidFill>
                <a:latin typeface="Open Sans"/>
                <a:ea typeface="Open Sans"/>
                <a:cs typeface="Open Sans"/>
              </a:rPr>
              <a:t>Présumez que la personne chargée de l’évaluation de votre candidature ne sait rien de vous ni de votre travail</a:t>
            </a:r>
          </a:p>
          <a:p>
            <a:pPr marL="342900" indent="-342900">
              <a:buFont typeface="+mj-lt"/>
              <a:buAutoNum type="arabicPeriod"/>
            </a:pPr>
            <a:endParaRPr lang="fr-FR" sz="1600">
              <a:solidFill>
                <a:srgbClr val="FFFFFF"/>
              </a:solidFill>
              <a:latin typeface="Open Sans"/>
              <a:ea typeface="Open Sans"/>
              <a:cs typeface="Open Sans"/>
            </a:endParaRPr>
          </a:p>
          <a:p>
            <a:pPr marL="342900" indent="-342900">
              <a:buFont typeface="+mj-lt"/>
              <a:buAutoNum type="arabicPeriod"/>
            </a:pPr>
            <a:r>
              <a:rPr lang="fr-FR" sz="1600">
                <a:solidFill>
                  <a:srgbClr val="FFFFFF"/>
                </a:solidFill>
                <a:latin typeface="Open Sans"/>
                <a:ea typeface="Open Sans"/>
                <a:cs typeface="Open Sans"/>
              </a:rPr>
              <a:t>Reprenez les termes des critères, mais appuyez‑vous sur des actions concrètes</a:t>
            </a:r>
          </a:p>
          <a:p>
            <a:pPr marL="342900" indent="-342900">
              <a:buFont typeface="+mj-lt"/>
              <a:buAutoNum type="arabicPeriod"/>
            </a:pPr>
            <a:endParaRPr lang="fr-FR" sz="1600">
              <a:solidFill>
                <a:srgbClr val="FFFFFF"/>
              </a:solidFill>
              <a:latin typeface="Open Sans"/>
              <a:ea typeface="Open Sans"/>
              <a:cs typeface="Open Sans"/>
            </a:endParaRPr>
          </a:p>
          <a:p>
            <a:pPr marL="342900" indent="-342900">
              <a:buFont typeface="+mj-lt"/>
              <a:buAutoNum type="arabicPeriod"/>
            </a:pPr>
            <a:r>
              <a:rPr lang="fr-FR" sz="1600">
                <a:solidFill>
                  <a:srgbClr val="FFFFFF"/>
                </a:solidFill>
                <a:latin typeface="Open Sans"/>
                <a:ea typeface="Open Sans"/>
                <a:cs typeface="Open Sans"/>
              </a:rPr>
              <a:t>La démonstration d’une compétence nécessite des preuves, pas des raccourcis</a:t>
            </a:r>
          </a:p>
          <a:p>
            <a:pPr marL="342900" indent="-342900">
              <a:buFont typeface="+mj-lt"/>
              <a:buAutoNum type="arabicPeriod"/>
            </a:pPr>
            <a:endParaRPr lang="fr-FR" sz="1600">
              <a:solidFill>
                <a:srgbClr val="FFFFFF"/>
              </a:solidFill>
              <a:latin typeface="Open Sans"/>
              <a:ea typeface="Open Sans"/>
              <a:cs typeface="Open Sans"/>
            </a:endParaRPr>
          </a:p>
          <a:p>
            <a:pPr marL="342900" indent="-342900">
              <a:buFont typeface="+mj-lt"/>
              <a:buAutoNum type="arabicPeriod"/>
            </a:pPr>
            <a:r>
              <a:rPr lang="fr-FR" sz="1600">
                <a:solidFill>
                  <a:srgbClr val="FFFFFF"/>
                </a:solidFill>
                <a:latin typeface="Open Sans"/>
                <a:ea typeface="Open Sans"/>
                <a:cs typeface="Open Sans"/>
              </a:rPr>
              <a:t>Conseil pour l’entrevue : Montrez votre réflexion</a:t>
            </a:r>
          </a:p>
          <a:p>
            <a:pPr marL="342900" indent="-342900">
              <a:buFont typeface="+mj-lt"/>
              <a:buAutoNum type="arabicPeriod"/>
            </a:pPr>
            <a:endParaRPr lang="fr-FR" sz="1600">
              <a:solidFill>
                <a:srgbClr val="FFFFFF"/>
              </a:solidFill>
              <a:latin typeface="Open Sans"/>
              <a:ea typeface="Open Sans"/>
              <a:cs typeface="Open Sans"/>
            </a:endParaRPr>
          </a:p>
          <a:p>
            <a:pPr marL="342900" indent="-342900">
              <a:buFont typeface="+mj-lt"/>
              <a:buAutoNum type="arabicPeriod"/>
            </a:pPr>
            <a:endParaRPr lang="en-US" sz="1600">
              <a:solidFill>
                <a:srgbClr val="FFFFFF"/>
              </a:solidFill>
              <a:latin typeface="Open Sans"/>
              <a:ea typeface="Open Sans"/>
              <a:cs typeface="Open Sans"/>
            </a:endParaRPr>
          </a:p>
        </p:txBody>
      </p:sp>
    </p:spTree>
    <p:extLst>
      <p:ext uri="{BB962C8B-B14F-4D97-AF65-F5344CB8AC3E}">
        <p14:creationId xmlns:p14="http://schemas.microsoft.com/office/powerpoint/2010/main" val="3580475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03C806-C243-10C0-9DDE-92E2BCD25E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E7B1F4-8880-59A3-05C5-ECBD97CF213A}"/>
              </a:ext>
            </a:extLst>
          </p:cNvPr>
          <p:cNvSpPr>
            <a:spLocks noGrp="1"/>
          </p:cNvSpPr>
          <p:nvPr>
            <p:ph type="title"/>
          </p:nvPr>
        </p:nvSpPr>
        <p:spPr>
          <a:xfrm>
            <a:off x="307110" y="142718"/>
            <a:ext cx="4546601" cy="1150137"/>
          </a:xfrm>
        </p:spPr>
        <p:txBody>
          <a:bodyPr vert="horz" lIns="91440" tIns="45720" rIns="91440" bIns="45720" rtlCol="0" anchor="ctr">
            <a:normAutofit/>
          </a:bodyPr>
          <a:lstStyle/>
          <a:p>
            <a:pPr>
              <a:defRPr/>
            </a:pPr>
            <a:r>
              <a:rPr lang="en-US" sz="3500" dirty="0">
                <a:latin typeface="Open Sans"/>
                <a:ea typeface="Open Sans Extrabold"/>
                <a:cs typeface="Open Sans Extrabold"/>
              </a:rPr>
              <a:t>Recruit / </a:t>
            </a:r>
            <a:r>
              <a:rPr lang="en-US" sz="3500">
                <a:latin typeface="Open Sans"/>
                <a:ea typeface="Open Sans Extrabold"/>
                <a:cs typeface="Open Sans Extrabold"/>
              </a:rPr>
              <a:t>Recruter</a:t>
            </a:r>
            <a:endParaRPr lang="en-US" dirty="0"/>
          </a:p>
        </p:txBody>
      </p:sp>
      <p:sp>
        <p:nvSpPr>
          <p:cNvPr id="5" name="TextBox 4">
            <a:extLst>
              <a:ext uri="{FF2B5EF4-FFF2-40B4-BE49-F238E27FC236}">
                <a16:creationId xmlns:a16="http://schemas.microsoft.com/office/drawing/2014/main" id="{F2FC1FB5-8609-89E1-01E9-6C96B55C5908}"/>
              </a:ext>
            </a:extLst>
          </p:cNvPr>
          <p:cNvSpPr txBox="1"/>
          <p:nvPr/>
        </p:nvSpPr>
        <p:spPr>
          <a:xfrm>
            <a:off x="318956" y="961449"/>
            <a:ext cx="110836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1">
                    <a:lumMod val="20000"/>
                    <a:lumOff val="80000"/>
                  </a:schemeClr>
                </a:solidFill>
                <a:latin typeface="Aptos"/>
                <a:ea typeface="Cambria"/>
              </a:rPr>
              <a:t>Pro tips for hiring managers / </a:t>
            </a:r>
            <a:r>
              <a:rPr lang="fr-FR" b="1" dirty="0">
                <a:solidFill>
                  <a:schemeClr val="accent1">
                    <a:lumMod val="20000"/>
                    <a:lumOff val="80000"/>
                  </a:schemeClr>
                </a:solidFill>
                <a:latin typeface="Aptos"/>
                <a:ea typeface="Cambria"/>
              </a:rPr>
              <a:t>Conseils de spécialistes à l’intention des gestionnaires d’embauche</a:t>
            </a:r>
            <a:endParaRPr lang="en-US" dirty="0">
              <a:solidFill>
                <a:schemeClr val="accent1">
                  <a:lumMod val="20000"/>
                  <a:lumOff val="80000"/>
                </a:schemeClr>
              </a:solidFill>
            </a:endParaRPr>
          </a:p>
        </p:txBody>
      </p:sp>
      <p:sp>
        <p:nvSpPr>
          <p:cNvPr id="7" name="Rectangle 6">
            <a:extLst>
              <a:ext uri="{FF2B5EF4-FFF2-40B4-BE49-F238E27FC236}">
                <a16:creationId xmlns:a16="http://schemas.microsoft.com/office/drawing/2014/main" id="{45B255CC-63A1-AD27-DF96-144382FD7B42}"/>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1">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3" name="TextBox 2">
            <a:extLst>
              <a:ext uri="{FF2B5EF4-FFF2-40B4-BE49-F238E27FC236}">
                <a16:creationId xmlns:a16="http://schemas.microsoft.com/office/drawing/2014/main" id="{D09B8865-3E02-61ED-D2E7-AD8A7FCBB75F}"/>
              </a:ext>
            </a:extLst>
          </p:cNvPr>
          <p:cNvSpPr txBox="1"/>
          <p:nvPr/>
        </p:nvSpPr>
        <p:spPr>
          <a:xfrm>
            <a:off x="415799" y="1619721"/>
            <a:ext cx="4759302" cy="28007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mj-lt"/>
              <a:buAutoNum type="arabicPeriod"/>
            </a:pPr>
            <a:r>
              <a:rPr lang="en-US" sz="1600">
                <a:latin typeface="Open Sans"/>
                <a:ea typeface="Open Sans"/>
                <a:cs typeface="Open Sans"/>
              </a:rPr>
              <a:t>Select the skills you </a:t>
            </a:r>
            <a:r>
              <a:rPr lang="en-US" sz="1600" i="1">
                <a:latin typeface="Open Sans"/>
                <a:ea typeface="Open Sans"/>
                <a:cs typeface="Open Sans"/>
              </a:rPr>
              <a:t>actually</a:t>
            </a:r>
            <a:r>
              <a:rPr lang="en-US" sz="1600">
                <a:latin typeface="Open Sans"/>
                <a:ea typeface="Open Sans"/>
                <a:cs typeface="Open Sans"/>
              </a:rPr>
              <a:t> need</a:t>
            </a:r>
          </a:p>
          <a:p>
            <a:pPr marL="342900" indent="-342900">
              <a:buFont typeface="+mj-lt"/>
              <a:buAutoNum type="arabicPeriod"/>
            </a:pPr>
            <a:endParaRPr lang="en-US" sz="1600">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Be precise about level, language, and other criteria</a:t>
            </a:r>
          </a:p>
          <a:p>
            <a:pPr marL="342900" indent="-342900">
              <a:buFont typeface="+mj-lt"/>
              <a:buAutoNum type="arabicPeriod"/>
            </a:pPr>
            <a:endParaRPr lang="en-US" sz="1600">
              <a:solidFill>
                <a:srgbClr val="FFFFFF"/>
              </a:solidFill>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Use the note box to clarify context</a:t>
            </a:r>
          </a:p>
          <a:p>
            <a:pPr marL="342900" indent="-342900">
              <a:buFont typeface="+mj-lt"/>
              <a:buAutoNum type="arabicPeriod"/>
            </a:pPr>
            <a:endParaRPr lang="en-US" sz="1600">
              <a:solidFill>
                <a:srgbClr val="FFFFFF"/>
              </a:solidFill>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Provide timely, structured feedback</a:t>
            </a:r>
          </a:p>
          <a:p>
            <a:pPr marL="342900" indent="-342900">
              <a:buFont typeface="+mj-lt"/>
              <a:buAutoNum type="arabicPeriod"/>
            </a:pPr>
            <a:endParaRPr lang="en-US" sz="1600">
              <a:solidFill>
                <a:srgbClr val="FFFFFF"/>
              </a:solidFill>
              <a:latin typeface="Open Sans"/>
              <a:ea typeface="Open Sans"/>
              <a:cs typeface="Open Sans"/>
            </a:endParaRPr>
          </a:p>
          <a:p>
            <a:pPr marL="342900" indent="-342900">
              <a:buFont typeface="+mj-lt"/>
              <a:buAutoNum type="arabicPeriod"/>
            </a:pPr>
            <a:r>
              <a:rPr lang="en-US" sz="1600">
                <a:solidFill>
                  <a:srgbClr val="FFFFFF"/>
                </a:solidFill>
                <a:latin typeface="Open Sans"/>
                <a:ea typeface="Open Sans"/>
                <a:cs typeface="Open Sans"/>
              </a:rPr>
              <a:t>Remember there’s a human reviewing your request</a:t>
            </a:r>
          </a:p>
        </p:txBody>
      </p:sp>
      <p:sp>
        <p:nvSpPr>
          <p:cNvPr id="9" name="TextBox 8">
            <a:extLst>
              <a:ext uri="{FF2B5EF4-FFF2-40B4-BE49-F238E27FC236}">
                <a16:creationId xmlns:a16="http://schemas.microsoft.com/office/drawing/2014/main" id="{CC702803-DB4E-4B08-A654-88A6DA2D9A92}"/>
              </a:ext>
            </a:extLst>
          </p:cNvPr>
          <p:cNvSpPr txBox="1"/>
          <p:nvPr/>
        </p:nvSpPr>
        <p:spPr>
          <a:xfrm>
            <a:off x="5523105" y="1619721"/>
            <a:ext cx="5952314"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fr-CA" sz="1600">
                <a:solidFill>
                  <a:srgbClr val="FFFFFF"/>
                </a:solidFill>
                <a:latin typeface="Open Sans"/>
                <a:ea typeface="Open Sans"/>
                <a:cs typeface="Open Sans"/>
              </a:rPr>
              <a:t>Sélectionnez uniquement les compétences dont vous avez réellement besoin</a:t>
            </a:r>
          </a:p>
          <a:p>
            <a:pPr marL="342900" indent="-342900">
              <a:buAutoNum type="arabicPeriod"/>
            </a:pPr>
            <a:endParaRPr lang="fr-CA" sz="1600">
              <a:solidFill>
                <a:srgbClr val="FFFFFF"/>
              </a:solidFill>
              <a:latin typeface="Open Sans"/>
              <a:ea typeface="Open Sans"/>
              <a:cs typeface="Open Sans"/>
            </a:endParaRPr>
          </a:p>
          <a:p>
            <a:pPr marL="342900" indent="-342900">
              <a:buAutoNum type="arabicPeriod"/>
            </a:pPr>
            <a:r>
              <a:rPr lang="fr-CA" sz="1600">
                <a:solidFill>
                  <a:srgbClr val="FFFFFF"/>
                </a:solidFill>
                <a:latin typeface="Open Sans"/>
                <a:ea typeface="Open Sans"/>
                <a:cs typeface="Open Sans"/>
              </a:rPr>
              <a:t>Précisez clairement le niveau requis, la langue et tout autre critère pertinent</a:t>
            </a:r>
          </a:p>
          <a:p>
            <a:pPr marL="342900" indent="-342900">
              <a:buAutoNum type="arabicPeriod"/>
            </a:pPr>
            <a:endParaRPr lang="fr-CA" sz="1600">
              <a:solidFill>
                <a:srgbClr val="FFFFFF"/>
              </a:solidFill>
              <a:latin typeface="Open Sans"/>
              <a:ea typeface="Open Sans"/>
              <a:cs typeface="Open Sans"/>
            </a:endParaRPr>
          </a:p>
          <a:p>
            <a:pPr marL="342900" indent="-342900">
              <a:buAutoNum type="arabicPeriod"/>
            </a:pPr>
            <a:r>
              <a:rPr lang="fr-CA" sz="1600">
                <a:solidFill>
                  <a:srgbClr val="FFFFFF"/>
                </a:solidFill>
                <a:latin typeface="Open Sans"/>
                <a:ea typeface="Open Sans"/>
                <a:cs typeface="Open Sans"/>
              </a:rPr>
              <a:t>Utilisez la zone de commentaires pour fournir le contexte nécessaire</a:t>
            </a:r>
          </a:p>
          <a:p>
            <a:pPr marL="342900" indent="-342900">
              <a:buAutoNum type="arabicPeriod"/>
            </a:pPr>
            <a:endParaRPr lang="fr-CA" sz="1600">
              <a:solidFill>
                <a:srgbClr val="FFFFFF"/>
              </a:solidFill>
              <a:latin typeface="Open Sans"/>
              <a:ea typeface="Open Sans"/>
              <a:cs typeface="Open Sans"/>
            </a:endParaRPr>
          </a:p>
          <a:p>
            <a:pPr marL="342900" indent="-342900">
              <a:buAutoNum type="arabicPeriod"/>
            </a:pPr>
            <a:r>
              <a:rPr lang="fr-CA" sz="1600">
                <a:solidFill>
                  <a:srgbClr val="FFFFFF"/>
                </a:solidFill>
                <a:latin typeface="Open Sans"/>
                <a:ea typeface="Open Sans"/>
                <a:cs typeface="Open Sans"/>
              </a:rPr>
              <a:t>Fournissez des commentaires structurés et dans des délais raisonnables</a:t>
            </a:r>
          </a:p>
          <a:p>
            <a:pPr marL="342900" indent="-342900">
              <a:buAutoNum type="arabicPeriod"/>
            </a:pPr>
            <a:endParaRPr lang="fr-CA" sz="1600">
              <a:solidFill>
                <a:srgbClr val="FFFFFF"/>
              </a:solidFill>
              <a:latin typeface="Open Sans"/>
              <a:ea typeface="Open Sans"/>
              <a:cs typeface="Open Sans"/>
            </a:endParaRPr>
          </a:p>
          <a:p>
            <a:pPr marL="342900" indent="-342900">
              <a:buAutoNum type="arabicPeriod"/>
            </a:pPr>
            <a:r>
              <a:rPr lang="fr-CA" sz="1600">
                <a:solidFill>
                  <a:srgbClr val="FFFFFF"/>
                </a:solidFill>
                <a:latin typeface="Open Sans"/>
                <a:ea typeface="Open Sans"/>
                <a:cs typeface="Open Sans"/>
              </a:rPr>
              <a:t>N’oubliez pas que votre demande sera examinée par une personne</a:t>
            </a:r>
          </a:p>
          <a:p>
            <a:pPr marL="342900" indent="-342900">
              <a:buAutoNum type="arabicPeriod"/>
            </a:pPr>
            <a:endParaRPr lang="en-US" sz="1600">
              <a:latin typeface="Open Sans"/>
              <a:ea typeface="Open Sans"/>
              <a:cs typeface="Open Sans"/>
            </a:endParaRPr>
          </a:p>
        </p:txBody>
      </p:sp>
    </p:spTree>
    <p:extLst>
      <p:ext uri="{BB962C8B-B14F-4D97-AF65-F5344CB8AC3E}">
        <p14:creationId xmlns:p14="http://schemas.microsoft.com/office/powerpoint/2010/main" val="54814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C8D15D-3E77-9FD9-5346-724B20A32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37DFEAB-011E-9493-FDB4-173CAA34EEF9}"/>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EA858FD4-3085-C653-D83E-AE4869848F84}"/>
              </a:ext>
            </a:extLst>
          </p:cNvPr>
          <p:cNvSpPr txBox="1"/>
          <p:nvPr/>
        </p:nvSpPr>
        <p:spPr>
          <a:xfrm>
            <a:off x="373087" y="902471"/>
            <a:ext cx="704456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accent3">
                    <a:lumMod val="40000"/>
                    <a:lumOff val="60000"/>
                  </a:schemeClr>
                </a:solidFill>
                <a:latin typeface="Aptos"/>
                <a:ea typeface="Cambria"/>
              </a:rPr>
              <a:t>Access professional development opportunities /</a:t>
            </a:r>
          </a:p>
          <a:p>
            <a:r>
              <a:rPr lang="fr-FR" b="1" dirty="0">
                <a:solidFill>
                  <a:schemeClr val="accent3">
                    <a:lumMod val="40000"/>
                    <a:lumOff val="60000"/>
                  </a:schemeClr>
                </a:solidFill>
                <a:latin typeface="Aptos"/>
                <a:ea typeface="Cambria"/>
              </a:rPr>
              <a:t>Participer à des occasions de perfectionnement professionnel</a:t>
            </a:r>
            <a:endParaRPr lang="en-US" b="1" dirty="0">
              <a:solidFill>
                <a:schemeClr val="accent3">
                  <a:lumMod val="40000"/>
                  <a:lumOff val="60000"/>
                </a:schemeClr>
              </a:solidFill>
              <a:latin typeface="Aptos"/>
              <a:ea typeface="Cambria"/>
            </a:endParaRPr>
          </a:p>
        </p:txBody>
      </p:sp>
      <p:sp>
        <p:nvSpPr>
          <p:cNvPr id="7" name="Rectangle 6">
            <a:extLst>
              <a:ext uri="{FF2B5EF4-FFF2-40B4-BE49-F238E27FC236}">
                <a16:creationId xmlns:a16="http://schemas.microsoft.com/office/drawing/2014/main" id="{868C9C0E-6484-05EF-6475-17779D77AB24}"/>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descr="A collage of two people">
            <a:extLst>
              <a:ext uri="{FF2B5EF4-FFF2-40B4-BE49-F238E27FC236}">
                <a16:creationId xmlns:a16="http://schemas.microsoft.com/office/drawing/2014/main" id="{1876616D-51CB-6A67-16AB-93E2D957EAD9}"/>
              </a:ext>
            </a:extLst>
          </p:cNvPr>
          <p:cNvPicPr>
            <a:picLocks noChangeAspect="1"/>
          </p:cNvPicPr>
          <p:nvPr/>
        </p:nvPicPr>
        <p:blipFill>
          <a:blip r:embed="rId3"/>
          <a:stretch>
            <a:fillRect/>
          </a:stretch>
        </p:blipFill>
        <p:spPr>
          <a:xfrm>
            <a:off x="459105" y="1715770"/>
            <a:ext cx="9333230" cy="5143500"/>
          </a:xfrm>
          <a:prstGeom prst="rect">
            <a:avLst/>
          </a:prstGeom>
          <a:ln>
            <a:solidFill>
              <a:schemeClr val="accent3">
                <a:lumMod val="40000"/>
                <a:lumOff val="60000"/>
              </a:schemeClr>
            </a:solidFill>
          </a:ln>
        </p:spPr>
      </p:pic>
      <p:sp>
        <p:nvSpPr>
          <p:cNvPr id="4" name="TextBox 3">
            <a:extLst>
              <a:ext uri="{FF2B5EF4-FFF2-40B4-BE49-F238E27FC236}">
                <a16:creationId xmlns:a16="http://schemas.microsoft.com/office/drawing/2014/main" id="{4099FB65-4C1D-4909-596F-A753DBCB7396}"/>
              </a:ext>
            </a:extLst>
          </p:cNvPr>
          <p:cNvSpPr txBox="1"/>
          <p:nvPr/>
        </p:nvSpPr>
        <p:spPr>
          <a:xfrm>
            <a:off x="10178724" y="65987"/>
            <a:ext cx="194056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4"/>
              </a:rPr>
              <a:t>Fonds de formation et de perfectionnement de la collectivité de la TI | Talents numériques du GC</a:t>
            </a:r>
            <a:endParaRPr lang="en-US" sz="1200">
              <a:latin typeface="Aptos"/>
              <a:ea typeface="Cambria"/>
            </a:endParaRPr>
          </a:p>
          <a:p>
            <a:pPr algn="r"/>
            <a:endParaRPr lang="en-US" sz="1200">
              <a:latin typeface="Aptos"/>
              <a:ea typeface="Cambria"/>
            </a:endParaRPr>
          </a:p>
        </p:txBody>
      </p:sp>
    </p:spTree>
    <p:extLst>
      <p:ext uri="{BB962C8B-B14F-4D97-AF65-F5344CB8AC3E}">
        <p14:creationId xmlns:p14="http://schemas.microsoft.com/office/powerpoint/2010/main" val="40231708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FD879-CDFE-EA29-40A8-C255A99C5F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00F8C2-798C-2707-90BB-BDE9CE790D09}"/>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95BA5900-55DD-4616-E5EA-AB446FD8AACD}"/>
              </a:ext>
            </a:extLst>
          </p:cNvPr>
          <p:cNvSpPr txBox="1"/>
          <p:nvPr/>
        </p:nvSpPr>
        <p:spPr>
          <a:xfrm>
            <a:off x="373087" y="963431"/>
            <a:ext cx="7440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lumMod val="40000"/>
                    <a:lumOff val="60000"/>
                  </a:schemeClr>
                </a:solidFill>
                <a:latin typeface="Aptos"/>
                <a:ea typeface="Cambria"/>
              </a:rPr>
              <a:t>Self-paced training / </a:t>
            </a:r>
            <a:r>
              <a:rPr lang="fr-CA" sz="2000" b="1" dirty="0">
                <a:solidFill>
                  <a:schemeClr val="accent3">
                    <a:lumMod val="40000"/>
                    <a:lumOff val="60000"/>
                  </a:schemeClr>
                </a:solidFill>
                <a:latin typeface="Aptos"/>
                <a:ea typeface="Cambria"/>
              </a:rPr>
              <a:t>Formation à rythme libre</a:t>
            </a:r>
            <a:endParaRPr lang="fr-CA" dirty="0">
              <a:solidFill>
                <a:schemeClr val="accent3">
                  <a:lumMod val="40000"/>
                  <a:lumOff val="60000"/>
                </a:schemeClr>
              </a:solidFill>
            </a:endParaRPr>
          </a:p>
        </p:txBody>
      </p:sp>
      <p:sp>
        <p:nvSpPr>
          <p:cNvPr id="7" name="Rectangle 6">
            <a:extLst>
              <a:ext uri="{FF2B5EF4-FFF2-40B4-BE49-F238E27FC236}">
                <a16:creationId xmlns:a16="http://schemas.microsoft.com/office/drawing/2014/main" id="{28B682D4-4FF9-DF20-D115-362E990FC21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descr="Screenshot of the Pluralsight Skills platform showing the Data section. The page highlights “Popular Data Literacy Topics” with tiles for Reading Data, Working with Data, and Communicating with Data, and a “Role-Based Skills” section with Data Analyst, Data Scientist, and Data Engineer. A left navigation menu lists categories such as Artificial Intelligence, Business, Cloud, Data, IT Ops, Security, and Software Development, with a search bar at the top.">
            <a:extLst>
              <a:ext uri="{FF2B5EF4-FFF2-40B4-BE49-F238E27FC236}">
                <a16:creationId xmlns:a16="http://schemas.microsoft.com/office/drawing/2014/main" id="{D062941D-B00B-D26B-6CEC-C9E15771D9AC}"/>
              </a:ext>
            </a:extLst>
          </p:cNvPr>
          <p:cNvPicPr>
            <a:picLocks noChangeAspect="1"/>
          </p:cNvPicPr>
          <p:nvPr/>
        </p:nvPicPr>
        <p:blipFill>
          <a:blip r:embed="rId3"/>
          <a:stretch>
            <a:fillRect/>
          </a:stretch>
        </p:blipFill>
        <p:spPr>
          <a:xfrm>
            <a:off x="468630" y="1489074"/>
            <a:ext cx="8913420" cy="5368925"/>
          </a:xfrm>
          <a:prstGeom prst="rect">
            <a:avLst/>
          </a:prstGeom>
          <a:solidFill>
            <a:schemeClr val="accent3">
              <a:lumMod val="40000"/>
              <a:lumOff val="60000"/>
            </a:schemeClr>
          </a:solidFill>
          <a:ln>
            <a:solidFill>
              <a:schemeClr val="accent3">
                <a:lumMod val="20000"/>
                <a:lumOff val="80000"/>
              </a:schemeClr>
            </a:solidFill>
          </a:ln>
        </p:spPr>
      </p:pic>
      <p:sp>
        <p:nvSpPr>
          <p:cNvPr id="4" name="TextBox 3">
            <a:extLst>
              <a:ext uri="{FF2B5EF4-FFF2-40B4-BE49-F238E27FC236}">
                <a16:creationId xmlns:a16="http://schemas.microsoft.com/office/drawing/2014/main" id="{D398D985-A882-9F5D-65A7-46492DACC6B7}"/>
              </a:ext>
            </a:extLst>
          </p:cNvPr>
          <p:cNvSpPr txBox="1"/>
          <p:nvPr/>
        </p:nvSpPr>
        <p:spPr>
          <a:xfrm>
            <a:off x="10612146" y="101733"/>
            <a:ext cx="151602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a:latin typeface="Aptos"/>
                <a:hlinkClick r:id="rId4"/>
              </a:rPr>
              <a:t>Sign In - Se connecter</a:t>
            </a:r>
            <a:endParaRPr lang="en-US" sz="1100">
              <a:latin typeface="Aptos"/>
            </a:endParaRPr>
          </a:p>
          <a:p>
            <a:pPr algn="r"/>
            <a:endParaRPr lang="en-US" sz="1100">
              <a:latin typeface="Aptos"/>
            </a:endParaRPr>
          </a:p>
        </p:txBody>
      </p:sp>
    </p:spTree>
    <p:extLst>
      <p:ext uri="{BB962C8B-B14F-4D97-AF65-F5344CB8AC3E}">
        <p14:creationId xmlns:p14="http://schemas.microsoft.com/office/powerpoint/2010/main" val="175078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Wave Gesture outline">
            <a:extLst>
              <a:ext uri="{FF2B5EF4-FFF2-40B4-BE49-F238E27FC236}">
                <a16:creationId xmlns:a16="http://schemas.microsoft.com/office/drawing/2014/main" id="{715ABD2C-FC69-F5BB-4251-C96E91320C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780000">
            <a:off x="364395" y="832838"/>
            <a:ext cx="914400" cy="914400"/>
          </a:xfrm>
          <a:prstGeom prst="rect">
            <a:avLst/>
          </a:prstGeom>
        </p:spPr>
      </p:pic>
      <p:sp>
        <p:nvSpPr>
          <p:cNvPr id="5" name="Title 1">
            <a:extLst>
              <a:ext uri="{FF2B5EF4-FFF2-40B4-BE49-F238E27FC236}">
                <a16:creationId xmlns:a16="http://schemas.microsoft.com/office/drawing/2014/main" id="{6AE2D166-AC74-47E0-2E3C-9AF7B70F8DC5}"/>
              </a:ext>
            </a:extLst>
          </p:cNvPr>
          <p:cNvSpPr txBox="1">
            <a:spLocks noGrp="1"/>
          </p:cNvSpPr>
          <p:nvPr>
            <p:ph type="title" idx="4294967295"/>
          </p:nvPr>
        </p:nvSpPr>
        <p:spPr>
          <a:xfrm>
            <a:off x="1240044" y="1023334"/>
            <a:ext cx="3327895" cy="75333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1"/>
                </a:solidFill>
                <a:effectLst/>
                <a:uLnTx/>
                <a:uFillTx/>
                <a:latin typeface="Open Sans Extrabold"/>
                <a:ea typeface="Open Sans Extrabold"/>
                <a:cs typeface="Open Sans Extrabold"/>
              </a:rPr>
              <a:t>Welcome!</a:t>
            </a:r>
            <a:endParaRPr kumimoji="0" lang="en-US" sz="3500" b="1" i="0" u="none" strike="noStrike" kern="1200" cap="none" spc="0" normalizeH="0" baseline="0" noProof="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9" name="Graphic 8" descr="Wave Gesture outline">
            <a:extLst>
              <a:ext uri="{FF2B5EF4-FFF2-40B4-BE49-F238E27FC236}">
                <a16:creationId xmlns:a16="http://schemas.microsoft.com/office/drawing/2014/main" id="{3C32E8E1-3E12-FF59-ACB8-BD78E2553EA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780000">
            <a:off x="6210558" y="845329"/>
            <a:ext cx="914400" cy="914400"/>
          </a:xfrm>
          <a:prstGeom prst="rect">
            <a:avLst/>
          </a:prstGeom>
        </p:spPr>
      </p:pic>
      <p:sp>
        <p:nvSpPr>
          <p:cNvPr id="7" name="Title 1">
            <a:extLst>
              <a:ext uri="{FF2B5EF4-FFF2-40B4-BE49-F238E27FC236}">
                <a16:creationId xmlns:a16="http://schemas.microsoft.com/office/drawing/2014/main" id="{DF353221-5D47-ED90-B429-173655D1EAC9}"/>
              </a:ext>
            </a:extLst>
          </p:cNvPr>
          <p:cNvSpPr txBox="1">
            <a:spLocks/>
          </p:cNvSpPr>
          <p:nvPr/>
        </p:nvSpPr>
        <p:spPr>
          <a:xfrm>
            <a:off x="7111191" y="1035825"/>
            <a:ext cx="3327895" cy="75333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3500">
                <a:latin typeface="Open Sans Extrabold"/>
                <a:ea typeface="Open Sans Extrabold"/>
                <a:cs typeface="Open Sans Extrabold"/>
              </a:rPr>
              <a:t>Bienvenue!</a:t>
            </a:r>
            <a:endParaRPr lang="en-US" sz="3500"/>
          </a:p>
        </p:txBody>
      </p:sp>
      <p:pic>
        <p:nvPicPr>
          <p:cNvPr id="3" name="Picture 2" descr="A person smiling for a picture">
            <a:extLst>
              <a:ext uri="{FF2B5EF4-FFF2-40B4-BE49-F238E27FC236}">
                <a16:creationId xmlns:a16="http://schemas.microsoft.com/office/drawing/2014/main" id="{4D90CA32-B720-ED61-4D89-2C5BBC58EBD9}"/>
              </a:ext>
            </a:extLst>
          </p:cNvPr>
          <p:cNvPicPr>
            <a:picLocks noChangeAspect="1"/>
          </p:cNvPicPr>
          <p:nvPr/>
        </p:nvPicPr>
        <p:blipFill>
          <a:blip r:embed="rId7"/>
          <a:stretch>
            <a:fillRect/>
          </a:stretch>
        </p:blipFill>
        <p:spPr>
          <a:xfrm>
            <a:off x="595176" y="2159237"/>
            <a:ext cx="2009606" cy="2004440"/>
          </a:xfrm>
          <a:prstGeom prst="ellipse">
            <a:avLst/>
          </a:prstGeom>
        </p:spPr>
      </p:pic>
      <p:sp>
        <p:nvSpPr>
          <p:cNvPr id="12" name="Title 1">
            <a:extLst>
              <a:ext uri="{FF2B5EF4-FFF2-40B4-BE49-F238E27FC236}">
                <a16:creationId xmlns:a16="http://schemas.microsoft.com/office/drawing/2014/main" id="{454FF96C-345A-79B7-EA7B-3BE2F67749ED}"/>
              </a:ext>
            </a:extLst>
          </p:cNvPr>
          <p:cNvSpPr txBox="1">
            <a:spLocks/>
          </p:cNvSpPr>
          <p:nvPr/>
        </p:nvSpPr>
        <p:spPr>
          <a:xfrm>
            <a:off x="2903991" y="2215155"/>
            <a:ext cx="8861173" cy="178907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r>
              <a:rPr lang="en-US" sz="1800" dirty="0">
                <a:latin typeface="Open Sans"/>
                <a:ea typeface="Open Sans Extrabold"/>
                <a:cs typeface="Open Sans Extrabold"/>
              </a:rPr>
              <a:t>Liz McKeown</a:t>
            </a:r>
            <a:endParaRPr lang="en-US" sz="1800" dirty="0">
              <a:latin typeface="Open Sans"/>
            </a:endParaRPr>
          </a:p>
          <a:p>
            <a:r>
              <a:rPr lang="en-US" sz="1800" b="0" dirty="0">
                <a:latin typeface="Open Sans"/>
                <a:ea typeface="Open Sans Extrabold"/>
                <a:cs typeface="Open Sans Extrabold"/>
              </a:rPr>
              <a:t>Executive Director, Digital Community Management</a:t>
            </a:r>
          </a:p>
          <a:p>
            <a:r>
              <a:rPr lang="en-US" sz="1800" b="0" dirty="0">
                <a:latin typeface="Open Sans"/>
                <a:ea typeface="Open Sans Extrabold"/>
                <a:cs typeface="Open Sans Extrabold"/>
              </a:rPr>
              <a:t>Office of the Chief Information Officer, Treasury Board of Canada Secretariat</a:t>
            </a:r>
          </a:p>
          <a:p>
            <a:endParaRPr lang="en-US" sz="1800" b="0" dirty="0">
              <a:latin typeface="Open Sans"/>
            </a:endParaRPr>
          </a:p>
          <a:p>
            <a:r>
              <a:rPr lang="en-US" sz="1800" b="0" dirty="0" err="1">
                <a:latin typeface="Open Sans"/>
                <a:ea typeface="Open Sans"/>
                <a:cs typeface="Open Sans"/>
              </a:rPr>
              <a:t>Directrice</a:t>
            </a:r>
            <a:r>
              <a:rPr lang="en-US" sz="1800" b="0" dirty="0">
                <a:latin typeface="Open Sans"/>
                <a:ea typeface="Open Sans"/>
                <a:cs typeface="Open Sans"/>
              </a:rPr>
              <a:t> principale, Gestion de la </a:t>
            </a:r>
            <a:r>
              <a:rPr lang="en-US" sz="1800" b="0" dirty="0" err="1">
                <a:latin typeface="Open Sans"/>
                <a:ea typeface="Open Sans"/>
                <a:cs typeface="Open Sans"/>
              </a:rPr>
              <a:t>collectivité</a:t>
            </a:r>
            <a:r>
              <a:rPr lang="en-US" sz="1800" b="0" dirty="0">
                <a:latin typeface="Open Sans"/>
                <a:ea typeface="Open Sans"/>
                <a:cs typeface="Open Sans"/>
              </a:rPr>
              <a:t> numérique,</a:t>
            </a:r>
          </a:p>
          <a:p>
            <a:r>
              <a:rPr lang="en-US" sz="1800" b="0" dirty="0">
                <a:latin typeface="Open Sans"/>
                <a:ea typeface="Open Sans"/>
                <a:cs typeface="Open Sans"/>
              </a:rPr>
              <a:t>Bureau du </a:t>
            </a:r>
            <a:r>
              <a:rPr lang="en-US" sz="1800" b="0" dirty="0" err="1">
                <a:latin typeface="Open Sans"/>
                <a:ea typeface="Open Sans"/>
                <a:cs typeface="Open Sans"/>
              </a:rPr>
              <a:t>dirigeant</a:t>
            </a:r>
            <a:r>
              <a:rPr lang="en-US" sz="1800" b="0" dirty="0">
                <a:latin typeface="Open Sans"/>
                <a:ea typeface="Open Sans"/>
                <a:cs typeface="Open Sans"/>
              </a:rPr>
              <a:t> principal de l'information,</a:t>
            </a:r>
          </a:p>
          <a:p>
            <a:r>
              <a:rPr lang="en-US" sz="1800" b="0" dirty="0">
                <a:latin typeface="Open Sans"/>
                <a:ea typeface="Open Sans"/>
                <a:cs typeface="Open Sans"/>
              </a:rPr>
              <a:t>Secrétariat du Conseil du Trésor du Canada</a:t>
            </a:r>
            <a:endParaRPr lang="en-US" dirty="0"/>
          </a:p>
        </p:txBody>
      </p:sp>
    </p:spTree>
    <p:extLst>
      <p:ext uri="{BB962C8B-B14F-4D97-AF65-F5344CB8AC3E}">
        <p14:creationId xmlns:p14="http://schemas.microsoft.com/office/powerpoint/2010/main" val="3017576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A2991-75AE-A621-F500-92CEB272F7EF}"/>
            </a:ext>
          </a:extLst>
        </p:cNvPr>
        <p:cNvGrpSpPr/>
        <p:nvPr/>
      </p:nvGrpSpPr>
      <p:grpSpPr>
        <a:xfrm>
          <a:off x="0" y="0"/>
          <a:ext cx="0" cy="0"/>
          <a:chOff x="0" y="0"/>
          <a:chExt cx="0" cy="0"/>
        </a:xfrm>
      </p:grpSpPr>
      <p:sp>
        <p:nvSpPr>
          <p:cNvPr id="2" name="Title 1" descr="Screenshot of the Pluralsight ‘My roles’ dashboard showing three role cards: IT Security, Enterprise Architecture, and Infrastructure Operations. Each card displays the number of skills (12 or 13) per role.">
            <a:extLst>
              <a:ext uri="{FF2B5EF4-FFF2-40B4-BE49-F238E27FC236}">
                <a16:creationId xmlns:a16="http://schemas.microsoft.com/office/drawing/2014/main" id="{BDF6B86F-7FA0-C48E-9DC1-9ED46BEFD65A}"/>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dirty="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dirty="0">
              <a:latin typeface="Open Sans"/>
            </a:endParaRPr>
          </a:p>
        </p:txBody>
      </p:sp>
      <p:sp>
        <p:nvSpPr>
          <p:cNvPr id="5" name="TextBox 4" descr="Screenshot of the Pluralsight ‘My roles’ dashboard showing three role cards: IT Security, Enterprise Architecture, and Infrastructure Operations. Each card displays the number of skills (12 or 13) per role.">
            <a:extLst>
              <a:ext uri="{FF2B5EF4-FFF2-40B4-BE49-F238E27FC236}">
                <a16:creationId xmlns:a16="http://schemas.microsoft.com/office/drawing/2014/main" id="{7C387237-9AAE-AC5E-8E4F-A32B343E0692}"/>
              </a:ext>
            </a:extLst>
          </p:cNvPr>
          <p:cNvSpPr txBox="1"/>
          <p:nvPr/>
        </p:nvSpPr>
        <p:spPr>
          <a:xfrm>
            <a:off x="373087" y="963431"/>
            <a:ext cx="9670073"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lumMod val="40000"/>
                    <a:lumOff val="60000"/>
                  </a:schemeClr>
                </a:solidFill>
                <a:latin typeface="Aptos"/>
                <a:ea typeface="Cambria"/>
              </a:rPr>
              <a:t>Explore custom Pluralsight channels aligned with the top GC IT workstreams / </a:t>
            </a:r>
            <a:r>
              <a:rPr lang="fr-FR" sz="2000" b="1" dirty="0">
                <a:solidFill>
                  <a:schemeClr val="accent3">
                    <a:lumMod val="40000"/>
                    <a:lumOff val="60000"/>
                  </a:schemeClr>
                </a:solidFill>
                <a:latin typeface="Aptos"/>
                <a:ea typeface="Cambria"/>
              </a:rPr>
              <a:t>Explorer des canaux personnalisés de </a:t>
            </a:r>
            <a:r>
              <a:rPr lang="fr-FR" sz="2000" b="1" dirty="0" err="1">
                <a:solidFill>
                  <a:schemeClr val="accent3">
                    <a:lumMod val="40000"/>
                    <a:lumOff val="60000"/>
                  </a:schemeClr>
                </a:solidFill>
                <a:latin typeface="Aptos"/>
                <a:ea typeface="Cambria"/>
              </a:rPr>
              <a:t>Pluralsight</a:t>
            </a:r>
            <a:r>
              <a:rPr lang="fr-FR" sz="2000" b="1" dirty="0">
                <a:solidFill>
                  <a:schemeClr val="accent3">
                    <a:lumMod val="40000"/>
                    <a:lumOff val="60000"/>
                  </a:schemeClr>
                </a:solidFill>
                <a:latin typeface="Aptos"/>
                <a:ea typeface="Cambria"/>
              </a:rPr>
              <a:t> qui correspondent aux principaux volets de travail en TI du GC</a:t>
            </a:r>
            <a:endParaRPr lang="en-US" sz="2000" b="1" dirty="0">
              <a:solidFill>
                <a:schemeClr val="accent3">
                  <a:lumMod val="40000"/>
                  <a:lumOff val="60000"/>
                </a:schemeClr>
              </a:solidFill>
              <a:latin typeface="Aptos"/>
              <a:ea typeface="Cambria"/>
            </a:endParaRPr>
          </a:p>
        </p:txBody>
      </p:sp>
      <p:sp>
        <p:nvSpPr>
          <p:cNvPr id="7" name="Rectangle 6" descr="Screenshot of the Pluralsight ‘My roles’ dashboard showing three role cards: IT Security, Enterprise Architecture, and Infrastructure Operations. Each card displays the number of skills (12 or 13) per role.">
            <a:extLst>
              <a:ext uri="{FF2B5EF4-FFF2-40B4-BE49-F238E27FC236}">
                <a16:creationId xmlns:a16="http://schemas.microsoft.com/office/drawing/2014/main" id="{F02EB5E5-115D-EE5C-BE1E-A68D63135682}"/>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descr="Screenshot of the Pluralsight ‘My roles’ dashboard showing three role cards: IT Security, Enterprise Architecture, and Infrastructure Operations. Each card displays the number of skills (12 or 13) per role.">
            <a:extLst>
              <a:ext uri="{FF2B5EF4-FFF2-40B4-BE49-F238E27FC236}">
                <a16:creationId xmlns:a16="http://schemas.microsoft.com/office/drawing/2014/main" id="{15683720-DC86-FF4B-069E-7125A9D8DA5A}"/>
              </a:ext>
            </a:extLst>
          </p:cNvPr>
          <p:cNvPicPr>
            <a:picLocks noChangeAspect="1"/>
          </p:cNvPicPr>
          <p:nvPr/>
        </p:nvPicPr>
        <p:blipFill>
          <a:blip r:embed="rId3"/>
          <a:stretch>
            <a:fillRect/>
          </a:stretch>
        </p:blipFill>
        <p:spPr>
          <a:xfrm>
            <a:off x="471055" y="2172870"/>
            <a:ext cx="10917382" cy="3492045"/>
          </a:xfrm>
          <a:prstGeom prst="rect">
            <a:avLst/>
          </a:prstGeom>
          <a:ln w="12700">
            <a:solidFill>
              <a:schemeClr val="accent3">
                <a:lumMod val="40000"/>
                <a:lumOff val="60000"/>
              </a:schemeClr>
            </a:solidFill>
          </a:ln>
        </p:spPr>
      </p:pic>
    </p:spTree>
    <p:extLst>
      <p:ext uri="{BB962C8B-B14F-4D97-AF65-F5344CB8AC3E}">
        <p14:creationId xmlns:p14="http://schemas.microsoft.com/office/powerpoint/2010/main" val="6910643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F25DC7-E8AA-A96E-CACC-73662A2975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28B99F-E223-852C-7E3B-6B5D9E1FAD35}"/>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3BEEB897-61CD-43A3-25AE-8F6804558897}"/>
              </a:ext>
            </a:extLst>
          </p:cNvPr>
          <p:cNvSpPr txBox="1"/>
          <p:nvPr/>
        </p:nvSpPr>
        <p:spPr>
          <a:xfrm>
            <a:off x="373087" y="963431"/>
            <a:ext cx="7440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lumMod val="40000"/>
                    <a:lumOff val="60000"/>
                  </a:schemeClr>
                </a:solidFill>
                <a:latin typeface="Aptos"/>
                <a:ea typeface="Cambria"/>
              </a:rPr>
              <a:t>Pro tips / </a:t>
            </a:r>
            <a:r>
              <a:rPr lang="fr-CA" sz="2000" b="1" dirty="0">
                <a:solidFill>
                  <a:schemeClr val="accent3">
                    <a:lumMod val="40000"/>
                    <a:lumOff val="60000"/>
                  </a:schemeClr>
                </a:solidFill>
                <a:latin typeface="Aptos"/>
                <a:ea typeface="Cambria"/>
              </a:rPr>
              <a:t>Conseils de spécialistes</a:t>
            </a:r>
            <a:endParaRPr lang="fr-CA" b="1" dirty="0">
              <a:solidFill>
                <a:schemeClr val="accent3">
                  <a:lumMod val="40000"/>
                  <a:lumOff val="60000"/>
                </a:schemeClr>
              </a:solidFill>
            </a:endParaRPr>
          </a:p>
        </p:txBody>
      </p:sp>
      <p:sp>
        <p:nvSpPr>
          <p:cNvPr id="7" name="Rectangle 6">
            <a:extLst>
              <a:ext uri="{FF2B5EF4-FFF2-40B4-BE49-F238E27FC236}">
                <a16:creationId xmlns:a16="http://schemas.microsoft.com/office/drawing/2014/main" id="{DD666A32-5149-D64D-E675-292B9200B349}"/>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b="1">
              <a:ea typeface="Cambria"/>
            </a:endParaRPr>
          </a:p>
        </p:txBody>
      </p:sp>
      <p:sp>
        <p:nvSpPr>
          <p:cNvPr id="3" name="TextBox 2">
            <a:extLst>
              <a:ext uri="{FF2B5EF4-FFF2-40B4-BE49-F238E27FC236}">
                <a16:creationId xmlns:a16="http://schemas.microsoft.com/office/drawing/2014/main" id="{71AFA4CF-AAB5-0498-F6F7-2D4DD7AA2A68}"/>
              </a:ext>
            </a:extLst>
          </p:cNvPr>
          <p:cNvSpPr txBox="1"/>
          <p:nvPr/>
        </p:nvSpPr>
        <p:spPr>
          <a:xfrm>
            <a:off x="482734" y="1644316"/>
            <a:ext cx="5133472"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Open Sans"/>
                <a:ea typeface="Open Sans"/>
                <a:cs typeface="Open Sans"/>
              </a:rPr>
              <a:t>IT Community Training and Development Fund Lunch &amp; Learn</a:t>
            </a:r>
            <a:endParaRPr lang="en-US" sz="1600"/>
          </a:p>
          <a:p>
            <a:r>
              <a:rPr lang="en-US" sz="1600" i="1">
                <a:solidFill>
                  <a:srgbClr val="FFFFFF"/>
                </a:solidFill>
                <a:latin typeface="Open Sans"/>
                <a:ea typeface="Open Sans"/>
                <a:cs typeface="Open Sans"/>
              </a:rPr>
              <a:t>English session</a:t>
            </a:r>
            <a:endParaRPr lang="en-US" sz="1600" i="1">
              <a:ea typeface="Cambria"/>
            </a:endParaRPr>
          </a:p>
          <a:p>
            <a:r>
              <a:rPr lang="en-US" sz="1600" i="1">
                <a:solidFill>
                  <a:srgbClr val="FFFFFF"/>
                </a:solidFill>
                <a:latin typeface="Open Sans"/>
                <a:ea typeface="Open Sans"/>
                <a:cs typeface="Open Sans"/>
              </a:rPr>
              <a:t>February</a:t>
            </a:r>
            <a:r>
              <a:rPr lang="en-US" sz="1600" i="1">
                <a:latin typeface="Open Sans"/>
                <a:ea typeface="Open Sans"/>
                <a:cs typeface="Open Sans"/>
              </a:rPr>
              <a:t> 25 (12-1pm)</a:t>
            </a:r>
            <a:endParaRPr lang="en-US" sz="1600" b="1" i="1">
              <a:latin typeface="Open Sans"/>
              <a:ea typeface="Open Sans"/>
              <a:cs typeface="Open Sans"/>
            </a:endParaRPr>
          </a:p>
          <a:p>
            <a:endParaRPr lang="en-US" sz="1600" i="1">
              <a:latin typeface="Open Sans"/>
              <a:ea typeface="Open Sans"/>
              <a:cs typeface="Open Sans"/>
            </a:endParaRPr>
          </a:p>
          <a:p>
            <a:r>
              <a:rPr lang="en-US" sz="1600">
                <a:latin typeface="Open Sans"/>
                <a:ea typeface="Open Sans"/>
                <a:cs typeface="Open Sans"/>
                <a:hlinkClick r:id="rId3"/>
              </a:rPr>
              <a:t>Microsoft Virtual Events Powered by Teams</a:t>
            </a:r>
            <a:endParaRPr lang="en-US" sz="1600"/>
          </a:p>
          <a:p>
            <a:endParaRPr lang="en-US" sz="1600">
              <a:latin typeface="Open Sans"/>
              <a:ea typeface="Open Sans"/>
              <a:cs typeface="Open Sans"/>
            </a:endParaRPr>
          </a:p>
        </p:txBody>
      </p:sp>
      <p:sp>
        <p:nvSpPr>
          <p:cNvPr id="6" name="TextBox 5">
            <a:extLst>
              <a:ext uri="{FF2B5EF4-FFF2-40B4-BE49-F238E27FC236}">
                <a16:creationId xmlns:a16="http://schemas.microsoft.com/office/drawing/2014/main" id="{E3A7475F-12AE-530A-787C-A90F46328DA4}"/>
              </a:ext>
            </a:extLst>
          </p:cNvPr>
          <p:cNvSpPr txBox="1"/>
          <p:nvPr/>
        </p:nvSpPr>
        <p:spPr>
          <a:xfrm>
            <a:off x="5892799" y="1644316"/>
            <a:ext cx="5634790"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CA" sz="1600" b="1">
                <a:latin typeface="Open Sans"/>
                <a:ea typeface="Open Sans"/>
                <a:cs typeface="Open Sans"/>
              </a:rPr>
              <a:t>Fonds de formation et de perfectionnement de la collectivité de la TI Déjeuner-causerie</a:t>
            </a:r>
            <a:endParaRPr lang="fr-CA" sz="1600" b="1">
              <a:latin typeface="Cambria" panose="02040503050406030204"/>
              <a:ea typeface="Cambria" panose="02040503050406030204"/>
              <a:cs typeface="Open Sans"/>
            </a:endParaRPr>
          </a:p>
          <a:p>
            <a:r>
              <a:rPr lang="fr-CA" sz="1600" i="1">
                <a:latin typeface="Open Sans"/>
                <a:ea typeface="Open Sans"/>
                <a:cs typeface="Open Sans"/>
              </a:rPr>
              <a:t>Séance en français</a:t>
            </a:r>
            <a:endParaRPr lang="fr-CA" sz="1600" i="1">
              <a:latin typeface="Cambria" panose="02040503050406030204"/>
              <a:ea typeface="Cambria" panose="02040503050406030204"/>
              <a:cs typeface="Open Sans"/>
            </a:endParaRPr>
          </a:p>
          <a:p>
            <a:r>
              <a:rPr lang="fr-CA" sz="1600" i="1">
                <a:latin typeface="Open Sans"/>
                <a:ea typeface="Open Sans"/>
                <a:cs typeface="Open Sans"/>
              </a:rPr>
              <a:t>18 février (de 12 h à 13 h)</a:t>
            </a:r>
            <a:endParaRPr lang="fr-CA" sz="1600" i="1">
              <a:ea typeface="Cambria"/>
            </a:endParaRPr>
          </a:p>
          <a:p>
            <a:endParaRPr lang="fr-CA" sz="1600" i="1">
              <a:latin typeface="Open Sans"/>
              <a:ea typeface="Open Sans"/>
              <a:cs typeface="Open Sans"/>
            </a:endParaRPr>
          </a:p>
          <a:p>
            <a:r>
              <a:rPr lang="fr-CA" sz="1600">
                <a:latin typeface="Open Sans"/>
                <a:ea typeface="Open Sans"/>
                <a:cs typeface="Open Sans"/>
                <a:hlinkClick r:id="rId3"/>
              </a:rPr>
              <a:t>Microsoft Virtual Events Powered by Teams</a:t>
            </a:r>
            <a:endParaRPr lang="fr-CA" sz="1600">
              <a:ea typeface="Cambria"/>
            </a:endParaRPr>
          </a:p>
          <a:p>
            <a:pPr algn="ctr"/>
            <a:endParaRPr lang="en-US" sz="1600">
              <a:latin typeface="Open Sans"/>
              <a:ea typeface="Open Sans"/>
              <a:cs typeface="Open Sans"/>
            </a:endParaRPr>
          </a:p>
        </p:txBody>
      </p:sp>
    </p:spTree>
    <p:extLst>
      <p:ext uri="{BB962C8B-B14F-4D97-AF65-F5344CB8AC3E}">
        <p14:creationId xmlns:p14="http://schemas.microsoft.com/office/powerpoint/2010/main" val="8808134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FAAF-8BAB-D50A-DBE2-CC8763D4D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BAF604-5546-16EA-CBE5-A0128C483413}"/>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BC7593B6-AEF9-C2A9-995F-B546254E943F}"/>
              </a:ext>
            </a:extLst>
          </p:cNvPr>
          <p:cNvSpPr txBox="1"/>
          <p:nvPr/>
        </p:nvSpPr>
        <p:spPr>
          <a:xfrm>
            <a:off x="373087" y="963431"/>
            <a:ext cx="590071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3">
                    <a:lumMod val="40000"/>
                    <a:lumOff val="60000"/>
                  </a:schemeClr>
                </a:solidFill>
                <a:latin typeface="Aptos"/>
                <a:ea typeface="Cambria"/>
              </a:rPr>
              <a:t>Instructor-led training / </a:t>
            </a:r>
            <a:r>
              <a:rPr lang="fr-FR" sz="2000" b="1" dirty="0">
                <a:solidFill>
                  <a:schemeClr val="accent3">
                    <a:lumMod val="40000"/>
                    <a:lumOff val="60000"/>
                  </a:schemeClr>
                </a:solidFill>
                <a:latin typeface="Aptos"/>
                <a:ea typeface="Cambria"/>
              </a:rPr>
              <a:t>Cours d’entrainement dirigés par un instructeur ou une instructrice</a:t>
            </a:r>
            <a:r>
              <a:rPr lang="en-US" sz="2000" b="1" dirty="0">
                <a:solidFill>
                  <a:schemeClr val="accent3">
                    <a:lumMod val="40000"/>
                    <a:lumOff val="60000"/>
                  </a:schemeClr>
                </a:solidFill>
                <a:latin typeface="Aptos"/>
                <a:ea typeface="Cambria"/>
              </a:rPr>
              <a:t>  </a:t>
            </a:r>
            <a:endParaRPr lang="en-US" dirty="0">
              <a:solidFill>
                <a:schemeClr val="accent3">
                  <a:lumMod val="40000"/>
                  <a:lumOff val="60000"/>
                </a:schemeClr>
              </a:solidFill>
              <a:ea typeface="Cambria"/>
            </a:endParaRPr>
          </a:p>
        </p:txBody>
      </p:sp>
      <p:sp>
        <p:nvSpPr>
          <p:cNvPr id="7" name="Rectangle 6">
            <a:extLst>
              <a:ext uri="{FF2B5EF4-FFF2-40B4-BE49-F238E27FC236}">
                <a16:creationId xmlns:a16="http://schemas.microsoft.com/office/drawing/2014/main" id="{D0FE9EAE-0F05-9D85-D19B-88C7AA56E080}"/>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descr="Screenshot of an IT Community Training and Development Fund course listing showing a CISSP Certification Prep Course. The card includes the course title, language (English), application deadline of February 13, 2026, training dates from March 9 to March 13, 2026, delivery format listed as virtual.">
            <a:extLst>
              <a:ext uri="{FF2B5EF4-FFF2-40B4-BE49-F238E27FC236}">
                <a16:creationId xmlns:a16="http://schemas.microsoft.com/office/drawing/2014/main" id="{178229E6-5F09-E384-8E2A-A75346337F65}"/>
              </a:ext>
            </a:extLst>
          </p:cNvPr>
          <p:cNvPicPr>
            <a:picLocks noChangeAspect="1"/>
          </p:cNvPicPr>
          <p:nvPr/>
        </p:nvPicPr>
        <p:blipFill>
          <a:blip r:embed="rId3"/>
          <a:stretch>
            <a:fillRect/>
          </a:stretch>
        </p:blipFill>
        <p:spPr>
          <a:xfrm>
            <a:off x="469313" y="1962483"/>
            <a:ext cx="10367493" cy="1860441"/>
          </a:xfrm>
          <a:prstGeom prst="rect">
            <a:avLst/>
          </a:prstGeom>
          <a:ln>
            <a:solidFill>
              <a:schemeClr val="accent3">
                <a:lumMod val="40000"/>
                <a:lumOff val="60000"/>
              </a:schemeClr>
            </a:solidFill>
          </a:ln>
        </p:spPr>
      </p:pic>
      <p:pic>
        <p:nvPicPr>
          <p:cNvPr id="4" name="Picture 3" descr="Screenshot of an IT Community Training and Development Fund course listing showing a CISSP Certification Prep Course. The card includes the course title, language (English), application deadline of February 13, 2026, training dates from March 9 to March 13, 2026, delivery format listed as virtual.">
            <a:extLst>
              <a:ext uri="{FF2B5EF4-FFF2-40B4-BE49-F238E27FC236}">
                <a16:creationId xmlns:a16="http://schemas.microsoft.com/office/drawing/2014/main" id="{DA927B06-2593-381A-4813-7E9D6DA74F72}"/>
              </a:ext>
            </a:extLst>
          </p:cNvPr>
          <p:cNvPicPr>
            <a:picLocks noChangeAspect="1"/>
          </p:cNvPicPr>
          <p:nvPr/>
        </p:nvPicPr>
        <p:blipFill>
          <a:blip r:embed="rId4"/>
          <a:stretch>
            <a:fillRect/>
          </a:stretch>
        </p:blipFill>
        <p:spPr>
          <a:xfrm>
            <a:off x="463686" y="3983923"/>
            <a:ext cx="10368933" cy="1852419"/>
          </a:xfrm>
          <a:prstGeom prst="rect">
            <a:avLst/>
          </a:prstGeom>
          <a:ln>
            <a:solidFill>
              <a:schemeClr val="accent3">
                <a:lumMod val="40000"/>
                <a:lumOff val="60000"/>
              </a:schemeClr>
            </a:solidFill>
          </a:ln>
        </p:spPr>
      </p:pic>
      <p:sp>
        <p:nvSpPr>
          <p:cNvPr id="8" name="TextBox 7">
            <a:extLst>
              <a:ext uri="{FF2B5EF4-FFF2-40B4-BE49-F238E27FC236}">
                <a16:creationId xmlns:a16="http://schemas.microsoft.com/office/drawing/2014/main" id="{F806E543-1893-7F6C-D820-F130DA814841}"/>
              </a:ext>
            </a:extLst>
          </p:cNvPr>
          <p:cNvSpPr txBox="1"/>
          <p:nvPr/>
        </p:nvSpPr>
        <p:spPr>
          <a:xfrm>
            <a:off x="9529810" y="92556"/>
            <a:ext cx="260822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5"/>
              </a:rPr>
              <a:t>Possibilités de formation dirigées par un instructeur ou une instructrice | Talents numériques du GC</a:t>
            </a:r>
            <a:endParaRPr lang="en-US" sz="1200">
              <a:latin typeface="Aptos"/>
            </a:endParaRPr>
          </a:p>
          <a:p>
            <a:pPr algn="r"/>
            <a:endParaRPr lang="en-US" sz="1200">
              <a:latin typeface="Aptos"/>
            </a:endParaRPr>
          </a:p>
        </p:txBody>
      </p:sp>
    </p:spTree>
    <p:extLst>
      <p:ext uri="{BB962C8B-B14F-4D97-AF65-F5344CB8AC3E}">
        <p14:creationId xmlns:p14="http://schemas.microsoft.com/office/powerpoint/2010/main" val="856720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3D447-DD16-5825-190F-E188B0ABF2D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508C39-2BDC-9E50-D537-5D8A811FEDA1}"/>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6FADF929-535F-E62C-BAC7-1E4AE4D5A8D2}"/>
              </a:ext>
            </a:extLst>
          </p:cNvPr>
          <p:cNvSpPr txBox="1"/>
          <p:nvPr/>
        </p:nvSpPr>
        <p:spPr>
          <a:xfrm>
            <a:off x="373087" y="963431"/>
            <a:ext cx="98377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lumMod val="40000"/>
                    <a:lumOff val="60000"/>
                  </a:schemeClr>
                </a:solidFill>
                <a:latin typeface="Aptos"/>
                <a:ea typeface="Cambria"/>
              </a:rPr>
              <a:t>Certification exam vouchers / </a:t>
            </a:r>
            <a:r>
              <a:rPr lang="fr-FR" sz="2000" b="1">
                <a:solidFill>
                  <a:schemeClr val="accent3">
                    <a:lumMod val="40000"/>
                    <a:lumOff val="60000"/>
                  </a:schemeClr>
                </a:solidFill>
                <a:latin typeface="Aptos"/>
                <a:ea typeface="Cambria"/>
              </a:rPr>
              <a:t>Bons pour examens de certification</a:t>
            </a:r>
            <a:endParaRPr lang="en-US">
              <a:solidFill>
                <a:schemeClr val="accent3">
                  <a:lumMod val="40000"/>
                  <a:lumOff val="60000"/>
                </a:schemeClr>
              </a:solidFill>
            </a:endParaRPr>
          </a:p>
        </p:txBody>
      </p:sp>
      <p:sp>
        <p:nvSpPr>
          <p:cNvPr id="7" name="Rectangle 6">
            <a:extLst>
              <a:ext uri="{FF2B5EF4-FFF2-40B4-BE49-F238E27FC236}">
                <a16:creationId xmlns:a16="http://schemas.microsoft.com/office/drawing/2014/main" id="{5DC0140C-6B05-0063-FC9E-EB22AD2DC3B9}"/>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3" name="Picture 2">
            <a:extLst>
              <a:ext uri="{FF2B5EF4-FFF2-40B4-BE49-F238E27FC236}">
                <a16:creationId xmlns:a16="http://schemas.microsoft.com/office/drawing/2014/main" id="{5089D6C2-D991-81A3-E135-E6283BBF7B9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6900" y="1990038"/>
            <a:ext cx="8239125" cy="3086100"/>
          </a:xfrm>
          <a:prstGeom prst="rect">
            <a:avLst/>
          </a:prstGeom>
          <a:ln>
            <a:solidFill>
              <a:schemeClr val="accent3">
                <a:lumMod val="20000"/>
                <a:lumOff val="80000"/>
              </a:schemeClr>
            </a:solidFill>
          </a:ln>
        </p:spPr>
      </p:pic>
      <p:sp>
        <p:nvSpPr>
          <p:cNvPr id="6" name="TextBox 5">
            <a:extLst>
              <a:ext uri="{FF2B5EF4-FFF2-40B4-BE49-F238E27FC236}">
                <a16:creationId xmlns:a16="http://schemas.microsoft.com/office/drawing/2014/main" id="{24863C68-AD75-9787-D4AD-4C75CB3FC2E0}"/>
              </a:ext>
            </a:extLst>
          </p:cNvPr>
          <p:cNvSpPr txBox="1"/>
          <p:nvPr/>
        </p:nvSpPr>
        <p:spPr>
          <a:xfrm>
            <a:off x="10124105" y="55596"/>
            <a:ext cx="199464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Cambria"/>
                <a:hlinkClick r:id="rId4"/>
              </a:rPr>
              <a:t>Certification exam vouchers | GC Digital Talent</a:t>
            </a:r>
            <a:endParaRPr lang="en-US" sz="1200">
              <a:latin typeface="Aptos"/>
              <a:ea typeface="Cambria"/>
            </a:endParaRPr>
          </a:p>
          <a:p>
            <a:pPr algn="r"/>
            <a:endParaRPr lang="en-US" sz="1200">
              <a:latin typeface="Aptos"/>
              <a:ea typeface="Cambria"/>
            </a:endParaRPr>
          </a:p>
        </p:txBody>
      </p:sp>
    </p:spTree>
    <p:extLst>
      <p:ext uri="{BB962C8B-B14F-4D97-AF65-F5344CB8AC3E}">
        <p14:creationId xmlns:p14="http://schemas.microsoft.com/office/powerpoint/2010/main" val="1035839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EDBEE-4CB0-E969-4E3A-7A7E2E03DC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AB8750-1064-1C9F-FB20-2EE4A458A38E}"/>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9D5BE575-2479-0C30-4085-2F9A8FB27EE8}"/>
              </a:ext>
            </a:extLst>
          </p:cNvPr>
          <p:cNvSpPr txBox="1"/>
          <p:nvPr/>
        </p:nvSpPr>
        <p:spPr>
          <a:xfrm>
            <a:off x="319426" y="909770"/>
            <a:ext cx="1142610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lumMod val="40000"/>
                    <a:lumOff val="60000"/>
                  </a:schemeClr>
                </a:solidFill>
                <a:latin typeface="Aptos"/>
                <a:ea typeface="Cambria"/>
              </a:rPr>
              <a:t>Digital, Data, and Service Design / Le numérique, les données et la conception de services</a:t>
            </a:r>
            <a:endParaRPr lang="en-US">
              <a:solidFill>
                <a:schemeClr val="accent3">
                  <a:lumMod val="40000"/>
                  <a:lumOff val="60000"/>
                </a:schemeClr>
              </a:solidFill>
              <a:latin typeface="Cambria" panose="02040503050406030204"/>
              <a:ea typeface="Cambria"/>
            </a:endParaRPr>
          </a:p>
          <a:p>
            <a:endParaRPr lang="en-US" sz="2000" b="1">
              <a:solidFill>
                <a:schemeClr val="accent3">
                  <a:lumMod val="40000"/>
                  <a:lumOff val="60000"/>
                </a:schemeClr>
              </a:solidFill>
              <a:latin typeface="Aptos"/>
              <a:ea typeface="Cambria"/>
            </a:endParaRPr>
          </a:p>
        </p:txBody>
      </p:sp>
      <p:sp>
        <p:nvSpPr>
          <p:cNvPr id="7" name="Rectangle 6">
            <a:extLst>
              <a:ext uri="{FF2B5EF4-FFF2-40B4-BE49-F238E27FC236}">
                <a16:creationId xmlns:a16="http://schemas.microsoft.com/office/drawing/2014/main" id="{B915453A-FFE6-E330-5720-228BA75DBE66}"/>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8" name="Picture 7" descr="CSPS Digital Academy learning paths page listing three options: Digital in the public service, Cyber security in the public service, and GC Cloud in the public service.">
            <a:extLst>
              <a:ext uri="{FF2B5EF4-FFF2-40B4-BE49-F238E27FC236}">
                <a16:creationId xmlns:a16="http://schemas.microsoft.com/office/drawing/2014/main" id="{1A6C5B62-FD20-3A3B-6239-D32EB646FD01}"/>
              </a:ext>
            </a:extLst>
          </p:cNvPr>
          <p:cNvPicPr>
            <a:picLocks noChangeAspect="1"/>
          </p:cNvPicPr>
          <p:nvPr/>
        </p:nvPicPr>
        <p:blipFill>
          <a:blip r:embed="rId3"/>
          <a:stretch>
            <a:fillRect/>
          </a:stretch>
        </p:blipFill>
        <p:spPr>
          <a:xfrm>
            <a:off x="429295" y="1607580"/>
            <a:ext cx="10163578" cy="4598022"/>
          </a:xfrm>
          <a:prstGeom prst="rect">
            <a:avLst/>
          </a:prstGeom>
          <a:ln>
            <a:solidFill>
              <a:schemeClr val="accent6">
                <a:lumMod val="90000"/>
              </a:schemeClr>
            </a:solidFill>
          </a:ln>
        </p:spPr>
      </p:pic>
      <p:sp>
        <p:nvSpPr>
          <p:cNvPr id="4" name="TextBox 3">
            <a:extLst>
              <a:ext uri="{FF2B5EF4-FFF2-40B4-BE49-F238E27FC236}">
                <a16:creationId xmlns:a16="http://schemas.microsoft.com/office/drawing/2014/main" id="{AC689939-FBA2-A1CB-5A1D-CE5EA28F4E80}"/>
              </a:ext>
            </a:extLst>
          </p:cNvPr>
          <p:cNvSpPr txBox="1"/>
          <p:nvPr/>
        </p:nvSpPr>
        <p:spPr>
          <a:xfrm>
            <a:off x="9337183" y="112689"/>
            <a:ext cx="30050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a:hlinkClick r:id="rId4"/>
              </a:rPr>
              <a:t>Digital, Data, and Service Design - CSPS</a:t>
            </a:r>
            <a:endParaRPr lang="en-US" sz="1200">
              <a:latin typeface="Aptos"/>
            </a:endParaRPr>
          </a:p>
          <a:p>
            <a:pPr algn="ctr"/>
            <a:endParaRPr lang="en-US" sz="1200">
              <a:latin typeface="Aptos"/>
            </a:endParaRPr>
          </a:p>
        </p:txBody>
      </p:sp>
    </p:spTree>
    <p:extLst>
      <p:ext uri="{BB962C8B-B14F-4D97-AF65-F5344CB8AC3E}">
        <p14:creationId xmlns:p14="http://schemas.microsoft.com/office/powerpoint/2010/main" val="10848133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9A4B8F-9DB0-9B09-997E-4BEC61BFFB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79E3AD0-9F6B-C7F1-79A4-0F7CDAECD303}"/>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p>
          <a:p>
            <a:pPr>
              <a:defRPr/>
            </a:pPr>
            <a:endParaRPr lang="en-US" sz="3500">
              <a:latin typeface="Open Sans"/>
            </a:endParaRPr>
          </a:p>
        </p:txBody>
      </p:sp>
      <p:sp>
        <p:nvSpPr>
          <p:cNvPr id="5" name="TextBox 4">
            <a:extLst>
              <a:ext uri="{FF2B5EF4-FFF2-40B4-BE49-F238E27FC236}">
                <a16:creationId xmlns:a16="http://schemas.microsoft.com/office/drawing/2014/main" id="{72549611-35D9-E1BC-13BB-6701E4BA1B9B}"/>
              </a:ext>
            </a:extLst>
          </p:cNvPr>
          <p:cNvSpPr txBox="1"/>
          <p:nvPr/>
        </p:nvSpPr>
        <p:spPr>
          <a:xfrm>
            <a:off x="319426" y="909770"/>
            <a:ext cx="1157635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lumMod val="40000"/>
                    <a:lumOff val="60000"/>
                  </a:schemeClr>
                </a:solidFill>
                <a:latin typeface="Aptos"/>
                <a:ea typeface="Cambria"/>
              </a:rPr>
              <a:t>Microsoft 365 Suite / Suite Microsoft 365</a:t>
            </a:r>
            <a:endParaRPr lang="en-US">
              <a:solidFill>
                <a:schemeClr val="accent3">
                  <a:lumMod val="40000"/>
                  <a:lumOff val="60000"/>
                </a:schemeClr>
              </a:solidFill>
              <a:latin typeface="Cambria" panose="02040503050406030204"/>
              <a:ea typeface="Cambria"/>
            </a:endParaRPr>
          </a:p>
          <a:p>
            <a:endParaRPr lang="en-US" sz="2000" b="1">
              <a:solidFill>
                <a:schemeClr val="accent3">
                  <a:lumMod val="40000"/>
                  <a:lumOff val="60000"/>
                </a:schemeClr>
              </a:solidFill>
              <a:latin typeface="Aptos"/>
              <a:ea typeface="Cambria"/>
            </a:endParaRPr>
          </a:p>
        </p:txBody>
      </p:sp>
      <p:sp>
        <p:nvSpPr>
          <p:cNvPr id="7" name="Rectangle 6">
            <a:extLst>
              <a:ext uri="{FF2B5EF4-FFF2-40B4-BE49-F238E27FC236}">
                <a16:creationId xmlns:a16="http://schemas.microsoft.com/office/drawing/2014/main" id="{527D4282-B910-A3C6-6BDA-0AC38D8D0E24}"/>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6" name="TextBox 5">
            <a:extLst>
              <a:ext uri="{FF2B5EF4-FFF2-40B4-BE49-F238E27FC236}">
                <a16:creationId xmlns:a16="http://schemas.microsoft.com/office/drawing/2014/main" id="{5AC1C15F-9906-1381-ED70-DFB052C5690D}"/>
              </a:ext>
            </a:extLst>
          </p:cNvPr>
          <p:cNvSpPr txBox="1"/>
          <p:nvPr/>
        </p:nvSpPr>
        <p:spPr>
          <a:xfrm>
            <a:off x="10314605" y="155859"/>
            <a:ext cx="1994648"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latin typeface="Aptos Display"/>
                <a:ea typeface="+mn-lt"/>
                <a:cs typeface="+mn-lt"/>
                <a:hlinkClick r:id="rId3"/>
              </a:rPr>
              <a:t>Suite Microsoft Excel 365</a:t>
            </a:r>
            <a:endParaRPr lang="en-US">
              <a:latin typeface="Aptos Display"/>
            </a:endParaRPr>
          </a:p>
          <a:p>
            <a:pPr algn="ctr"/>
            <a:endParaRPr lang="en-US" sz="1200">
              <a:latin typeface="Aptos Display"/>
              <a:ea typeface="Cambria"/>
            </a:endParaRPr>
          </a:p>
        </p:txBody>
      </p:sp>
      <p:pic>
        <p:nvPicPr>
          <p:cNvPr id="3" name="Picture 2" descr="CSPS Course Listing: TRN248 Suite Microsoft Word 365">
            <a:extLst>
              <a:ext uri="{FF2B5EF4-FFF2-40B4-BE49-F238E27FC236}">
                <a16:creationId xmlns:a16="http://schemas.microsoft.com/office/drawing/2014/main" id="{405E2CAA-74C2-855F-200A-52703150FC68}"/>
              </a:ext>
            </a:extLst>
          </p:cNvPr>
          <p:cNvPicPr>
            <a:picLocks noChangeAspect="1"/>
          </p:cNvPicPr>
          <p:nvPr/>
        </p:nvPicPr>
        <p:blipFill>
          <a:blip r:embed="rId4"/>
          <a:stretch>
            <a:fillRect/>
          </a:stretch>
        </p:blipFill>
        <p:spPr>
          <a:xfrm>
            <a:off x="433638" y="1566610"/>
            <a:ext cx="2938714" cy="4254669"/>
          </a:xfrm>
          <a:prstGeom prst="rect">
            <a:avLst/>
          </a:prstGeom>
          <a:ln>
            <a:solidFill>
              <a:schemeClr val="accent6">
                <a:lumMod val="90000"/>
              </a:schemeClr>
            </a:solidFill>
          </a:ln>
        </p:spPr>
      </p:pic>
      <p:pic>
        <p:nvPicPr>
          <p:cNvPr id="8" name="Picture 7" descr="CSPS course listings: TRN247 Suite Microsoft Excel 365">
            <a:extLst>
              <a:ext uri="{FF2B5EF4-FFF2-40B4-BE49-F238E27FC236}">
                <a16:creationId xmlns:a16="http://schemas.microsoft.com/office/drawing/2014/main" id="{850DF821-DCEA-6772-579B-7A97BB84917B}"/>
              </a:ext>
            </a:extLst>
          </p:cNvPr>
          <p:cNvPicPr>
            <a:picLocks noChangeAspect="1"/>
          </p:cNvPicPr>
          <p:nvPr/>
        </p:nvPicPr>
        <p:blipFill>
          <a:blip r:embed="rId5"/>
          <a:stretch>
            <a:fillRect/>
          </a:stretch>
        </p:blipFill>
        <p:spPr>
          <a:xfrm>
            <a:off x="3574381" y="1569118"/>
            <a:ext cx="2911644" cy="4250156"/>
          </a:xfrm>
          <a:prstGeom prst="rect">
            <a:avLst/>
          </a:prstGeom>
          <a:ln>
            <a:solidFill>
              <a:schemeClr val="accent6">
                <a:lumMod val="90000"/>
              </a:schemeClr>
            </a:solidFill>
          </a:ln>
        </p:spPr>
      </p:pic>
      <p:pic>
        <p:nvPicPr>
          <p:cNvPr id="9" name="Picture 8" descr="CSPS course listings: TRN252 Suite Microsoft SharePoint 365">
            <a:extLst>
              <a:ext uri="{FF2B5EF4-FFF2-40B4-BE49-F238E27FC236}">
                <a16:creationId xmlns:a16="http://schemas.microsoft.com/office/drawing/2014/main" id="{5EFA8552-05ED-3DD1-44FF-5A2C7B978FB2}"/>
              </a:ext>
            </a:extLst>
          </p:cNvPr>
          <p:cNvPicPr>
            <a:picLocks noChangeAspect="1"/>
          </p:cNvPicPr>
          <p:nvPr/>
        </p:nvPicPr>
        <p:blipFill>
          <a:blip r:embed="rId6"/>
          <a:stretch>
            <a:fillRect/>
          </a:stretch>
        </p:blipFill>
        <p:spPr>
          <a:xfrm>
            <a:off x="6715490" y="1564105"/>
            <a:ext cx="2921944" cy="4251159"/>
          </a:xfrm>
          <a:prstGeom prst="rect">
            <a:avLst/>
          </a:prstGeom>
          <a:ln>
            <a:solidFill>
              <a:schemeClr val="accent6">
                <a:lumMod val="90000"/>
              </a:schemeClr>
            </a:solidFill>
          </a:ln>
        </p:spPr>
      </p:pic>
    </p:spTree>
    <p:extLst>
      <p:ext uri="{BB962C8B-B14F-4D97-AF65-F5344CB8AC3E}">
        <p14:creationId xmlns:p14="http://schemas.microsoft.com/office/powerpoint/2010/main" val="2121594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B3F4D-4F0C-48F9-C455-60C3E86214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F0B236-D341-A3F6-9245-08CB7617F59C}"/>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746C7D44-D059-B816-33E7-ADE448F98A48}"/>
              </a:ext>
            </a:extLst>
          </p:cNvPr>
          <p:cNvSpPr txBox="1"/>
          <p:nvPr/>
        </p:nvSpPr>
        <p:spPr>
          <a:xfrm>
            <a:off x="373087" y="963431"/>
            <a:ext cx="824024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lumMod val="40000"/>
                    <a:lumOff val="60000"/>
                  </a:schemeClr>
                </a:solidFill>
                <a:latin typeface="Aptos"/>
                <a:ea typeface="Cambria"/>
              </a:rPr>
              <a:t>GC Digital competencies for all public servants / </a:t>
            </a:r>
            <a:r>
              <a:rPr lang="fr-FR" sz="2000" b="1">
                <a:solidFill>
                  <a:schemeClr val="accent3">
                    <a:lumMod val="40000"/>
                    <a:lumOff val="60000"/>
                  </a:schemeClr>
                </a:solidFill>
                <a:latin typeface="Aptos"/>
                <a:ea typeface="Cambria"/>
              </a:rPr>
              <a:t>Compétences en matière de numérique au sein du GC pour tous les fonctionnaires</a:t>
            </a:r>
            <a:r>
              <a:rPr lang="en-US" sz="2000" b="1">
                <a:solidFill>
                  <a:schemeClr val="accent3">
                    <a:lumMod val="40000"/>
                    <a:lumOff val="60000"/>
                  </a:schemeClr>
                </a:solidFill>
                <a:latin typeface="Aptos"/>
                <a:ea typeface="Cambria"/>
              </a:rPr>
              <a:t> </a:t>
            </a:r>
            <a:endParaRPr lang="en-US">
              <a:solidFill>
                <a:schemeClr val="accent3">
                  <a:lumMod val="40000"/>
                  <a:lumOff val="60000"/>
                </a:schemeClr>
              </a:solidFill>
            </a:endParaRPr>
          </a:p>
        </p:txBody>
      </p:sp>
      <p:sp>
        <p:nvSpPr>
          <p:cNvPr id="7" name="Rectangle 6">
            <a:extLst>
              <a:ext uri="{FF2B5EF4-FFF2-40B4-BE49-F238E27FC236}">
                <a16:creationId xmlns:a16="http://schemas.microsoft.com/office/drawing/2014/main" id="{F7C4AF11-B0A8-8C7A-68CF-CF952F32D219}"/>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3" name="TextBox 2">
            <a:extLst>
              <a:ext uri="{FF2B5EF4-FFF2-40B4-BE49-F238E27FC236}">
                <a16:creationId xmlns:a16="http://schemas.microsoft.com/office/drawing/2014/main" id="{D29FD7BF-2AC0-3714-05AD-36D0F5289302}"/>
              </a:ext>
            </a:extLst>
          </p:cNvPr>
          <p:cNvSpPr txBox="1"/>
          <p:nvPr/>
        </p:nvSpPr>
        <p:spPr>
          <a:xfrm>
            <a:off x="8644871" y="86019"/>
            <a:ext cx="345592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mn-lt"/>
                <a:cs typeface="+mn-lt"/>
                <a:hlinkClick r:id="rId3"/>
              </a:rPr>
              <a:t>Guide: Compétences en matière de numérique au sein du GC pour tous les fonctionnaires</a:t>
            </a:r>
            <a:endParaRPr lang="en-US" sz="1200">
              <a:latin typeface="Aptos"/>
            </a:endParaRPr>
          </a:p>
        </p:txBody>
      </p:sp>
      <p:pic>
        <p:nvPicPr>
          <p:cNvPr id="4" name="Picture 3" descr="Home page for Government of Canada digital competencies for all public servants, introducing digital skills and behaviours and providing navigation to the competencies, such as digital literacy, continuous improvement, cybersecurity vigilance, data and information stewardship, digital responsibility, and inclusive interactions">
            <a:extLst>
              <a:ext uri="{FF2B5EF4-FFF2-40B4-BE49-F238E27FC236}">
                <a16:creationId xmlns:a16="http://schemas.microsoft.com/office/drawing/2014/main" id="{9F945293-398E-9637-92A5-F74FF4D07C4D}"/>
              </a:ext>
            </a:extLst>
          </p:cNvPr>
          <p:cNvPicPr>
            <a:picLocks noChangeAspect="1"/>
          </p:cNvPicPr>
          <p:nvPr/>
        </p:nvPicPr>
        <p:blipFill>
          <a:blip r:embed="rId4"/>
          <a:stretch>
            <a:fillRect/>
          </a:stretch>
        </p:blipFill>
        <p:spPr>
          <a:xfrm>
            <a:off x="440689" y="1823015"/>
            <a:ext cx="9123515" cy="4494333"/>
          </a:xfrm>
          <a:prstGeom prst="rect">
            <a:avLst/>
          </a:prstGeom>
          <a:ln>
            <a:solidFill>
              <a:schemeClr val="accent3">
                <a:lumMod val="40000"/>
                <a:lumOff val="60000"/>
              </a:schemeClr>
            </a:solidFill>
          </a:ln>
        </p:spPr>
      </p:pic>
    </p:spTree>
    <p:extLst>
      <p:ext uri="{BB962C8B-B14F-4D97-AF65-F5344CB8AC3E}">
        <p14:creationId xmlns:p14="http://schemas.microsoft.com/office/powerpoint/2010/main" val="2510299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29200-2A3E-2E80-C0AF-984493AE5B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374EF1-8BA2-2601-E07D-EE18E9491756}"/>
              </a:ext>
            </a:extLst>
          </p:cNvPr>
          <p:cNvSpPr>
            <a:spLocks noGrp="1"/>
          </p:cNvSpPr>
          <p:nvPr>
            <p:ph type="title"/>
          </p:nvPr>
        </p:nvSpPr>
        <p:spPr>
          <a:xfrm>
            <a:off x="307110" y="282108"/>
            <a:ext cx="6590991" cy="1205893"/>
          </a:xfrm>
        </p:spPr>
        <p:txBody>
          <a:bodyPr vert="horz" lIns="91440" tIns="45720" rIns="91440" bIns="45720" rtlCol="0" anchor="ctr">
            <a:normAutofit/>
          </a:bodyPr>
          <a:lstStyle/>
          <a:p>
            <a:pPr>
              <a:defRPr/>
            </a:pPr>
            <a:r>
              <a:rPr lang="en-US" sz="3500">
                <a:latin typeface="Open Sans"/>
                <a:ea typeface="Open Sans Extrabold"/>
                <a:cs typeface="Open Sans Extrabold"/>
              </a:rPr>
              <a:t>Develop / </a:t>
            </a:r>
            <a:r>
              <a:rPr lang="en-US" sz="3500" err="1">
                <a:solidFill>
                  <a:srgbClr val="FFFFFF"/>
                </a:solidFill>
                <a:latin typeface="Open Sans"/>
                <a:ea typeface="Open Sans Extrabold"/>
                <a:cs typeface="Open Sans Extrabold"/>
              </a:rPr>
              <a:t>Perfectionner</a:t>
            </a:r>
            <a:endParaRPr lang="fr-CA" sz="3500" err="1">
              <a:solidFill>
                <a:srgbClr val="FFFFFF"/>
              </a:solidFill>
              <a:latin typeface="Open Sans"/>
              <a:ea typeface="Open Sans Extrabold"/>
              <a:cs typeface="Open Sans Extrabold"/>
            </a:endParaRPr>
          </a:p>
          <a:p>
            <a:pPr>
              <a:defRPr/>
            </a:pPr>
            <a:endParaRPr lang="en-US" sz="3500">
              <a:latin typeface="Open Sans"/>
            </a:endParaRPr>
          </a:p>
        </p:txBody>
      </p:sp>
      <p:sp>
        <p:nvSpPr>
          <p:cNvPr id="5" name="TextBox 4">
            <a:extLst>
              <a:ext uri="{FF2B5EF4-FFF2-40B4-BE49-F238E27FC236}">
                <a16:creationId xmlns:a16="http://schemas.microsoft.com/office/drawing/2014/main" id="{9FEC3302-850E-87EE-4D37-B8B63E536333}"/>
              </a:ext>
            </a:extLst>
          </p:cNvPr>
          <p:cNvSpPr txBox="1"/>
          <p:nvPr/>
        </p:nvSpPr>
        <p:spPr>
          <a:xfrm>
            <a:off x="307110" y="960713"/>
            <a:ext cx="7440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chemeClr val="accent3">
                    <a:lumMod val="40000"/>
                    <a:lumOff val="60000"/>
                  </a:schemeClr>
                </a:solidFill>
                <a:latin typeface="Aptos"/>
                <a:ea typeface="Cambria"/>
              </a:rPr>
              <a:t>The Playbook / Le guide</a:t>
            </a:r>
            <a:endParaRPr lang="en-US">
              <a:solidFill>
                <a:schemeClr val="accent3">
                  <a:lumMod val="40000"/>
                  <a:lumOff val="60000"/>
                </a:schemeClr>
              </a:solidFill>
            </a:endParaRPr>
          </a:p>
        </p:txBody>
      </p:sp>
      <p:sp>
        <p:nvSpPr>
          <p:cNvPr id="7" name="Rectangle 6">
            <a:extLst>
              <a:ext uri="{FF2B5EF4-FFF2-40B4-BE49-F238E27FC236}">
                <a16:creationId xmlns:a16="http://schemas.microsoft.com/office/drawing/2014/main" id="{6977F831-A02A-3B1C-2B92-C0B57D1F90F8}"/>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3">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6" name="Picture 5" descr="“Home page of the Digital Competencies Playbook featuring sections to learn about the playbook, explore GC Digital Competencies for all public servants, view a roadmap for developing digital competencies, and access learning resources">
            <a:extLst>
              <a:ext uri="{FF2B5EF4-FFF2-40B4-BE49-F238E27FC236}">
                <a16:creationId xmlns:a16="http://schemas.microsoft.com/office/drawing/2014/main" id="{7BDC24A8-9A9C-00DD-9F80-A24B11338B6C}"/>
              </a:ext>
            </a:extLst>
          </p:cNvPr>
          <p:cNvPicPr>
            <a:picLocks noChangeAspect="1"/>
          </p:cNvPicPr>
          <p:nvPr/>
        </p:nvPicPr>
        <p:blipFill>
          <a:blip r:embed="rId3"/>
          <a:stretch>
            <a:fillRect/>
          </a:stretch>
        </p:blipFill>
        <p:spPr>
          <a:xfrm>
            <a:off x="414343" y="1547844"/>
            <a:ext cx="4677093" cy="4504107"/>
          </a:xfrm>
          <a:prstGeom prst="rect">
            <a:avLst/>
          </a:prstGeom>
          <a:ln>
            <a:solidFill>
              <a:schemeClr val="accent3">
                <a:lumMod val="20000"/>
                <a:lumOff val="80000"/>
              </a:schemeClr>
            </a:solidFill>
          </a:ln>
        </p:spPr>
      </p:pic>
      <p:pic>
        <p:nvPicPr>
          <p:cNvPr id="8" name="Picture 7" descr="Digital Literacy section of the Digital Competencies Playbook presenting a definition of digital literacy, expandable sections explaining why it matters, how to develop skills, and how to demonstrate skills, along with links to related learning resources.">
            <a:extLst>
              <a:ext uri="{FF2B5EF4-FFF2-40B4-BE49-F238E27FC236}">
                <a16:creationId xmlns:a16="http://schemas.microsoft.com/office/drawing/2014/main" id="{66A4D051-589C-5268-F84B-2D359A0F1402}"/>
              </a:ext>
            </a:extLst>
          </p:cNvPr>
          <p:cNvPicPr>
            <a:picLocks noChangeAspect="1"/>
          </p:cNvPicPr>
          <p:nvPr/>
        </p:nvPicPr>
        <p:blipFill>
          <a:blip r:embed="rId4"/>
          <a:stretch>
            <a:fillRect/>
          </a:stretch>
        </p:blipFill>
        <p:spPr>
          <a:xfrm>
            <a:off x="5200489" y="1549071"/>
            <a:ext cx="5157187" cy="4503045"/>
          </a:xfrm>
          <a:prstGeom prst="rect">
            <a:avLst/>
          </a:prstGeom>
          <a:ln>
            <a:solidFill>
              <a:schemeClr val="accent3">
                <a:lumMod val="20000"/>
                <a:lumOff val="80000"/>
              </a:schemeClr>
            </a:solidFill>
          </a:ln>
        </p:spPr>
      </p:pic>
      <p:sp>
        <p:nvSpPr>
          <p:cNvPr id="3" name="TextBox 2">
            <a:extLst>
              <a:ext uri="{FF2B5EF4-FFF2-40B4-BE49-F238E27FC236}">
                <a16:creationId xmlns:a16="http://schemas.microsoft.com/office/drawing/2014/main" id="{9F66D45E-5D78-7002-ACF4-CAA2E9ED0944}"/>
              </a:ext>
            </a:extLst>
          </p:cNvPr>
          <p:cNvSpPr txBox="1"/>
          <p:nvPr/>
        </p:nvSpPr>
        <p:spPr>
          <a:xfrm>
            <a:off x="9577548" y="49198"/>
            <a:ext cx="256005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mn-lt"/>
                <a:cs typeface="+mn-lt"/>
                <a:hlinkClick r:id="rId5"/>
              </a:rPr>
              <a:t>Playbook: GC Digital Competencies for All Public Servants</a:t>
            </a:r>
            <a:endParaRPr lang="en-US">
              <a:latin typeface="Aptos"/>
            </a:endParaRPr>
          </a:p>
        </p:txBody>
      </p:sp>
    </p:spTree>
    <p:extLst>
      <p:ext uri="{BB962C8B-B14F-4D97-AF65-F5344CB8AC3E}">
        <p14:creationId xmlns:p14="http://schemas.microsoft.com/office/powerpoint/2010/main" val="1102867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D405E-3285-21D3-950A-6A28148E353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E8149CD-EB3A-5138-4DD1-5E3AEC3F5BBA}"/>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9" name="Title 1">
            <a:extLst>
              <a:ext uri="{FF2B5EF4-FFF2-40B4-BE49-F238E27FC236}">
                <a16:creationId xmlns:a16="http://schemas.microsoft.com/office/drawing/2014/main" id="{514EB6CB-FD48-197F-A68A-BC790B6C03A2}"/>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1"/>
                </a:solidFill>
                <a:effectLst/>
                <a:uLnTx/>
                <a:uFillTx/>
                <a:latin typeface="Open Sans"/>
                <a:ea typeface="Open Sans"/>
                <a:cs typeface="Open Sans"/>
              </a:rPr>
              <a:t>Retain / </a:t>
            </a:r>
            <a:r>
              <a:rPr kumimoji="0" lang="en-US" sz="3500" b="1" i="0" u="none" strike="noStrike" kern="1200" cap="none" spc="0" normalizeH="0" baseline="0" noProof="0" err="1">
                <a:ln>
                  <a:noFill/>
                </a:ln>
                <a:solidFill>
                  <a:schemeClr val="tx1"/>
                </a:solidFill>
                <a:effectLst/>
                <a:uLnTx/>
                <a:uFillTx/>
                <a:latin typeface="Open Sans"/>
                <a:ea typeface="Open Sans"/>
                <a:cs typeface="Open Sans"/>
              </a:rPr>
              <a:t>Retenir</a:t>
            </a:r>
            <a:endParaRPr kumimoji="0" lang="en-US" sz="3500" b="1" i="0" u="none" strike="noStrike" kern="1200" cap="none" spc="0" normalizeH="0" baseline="0" noProof="0">
              <a:ln>
                <a:noFill/>
              </a:ln>
              <a:solidFill>
                <a:srgbClr val="FFFFFF"/>
              </a:solidFill>
              <a:effectLst/>
              <a:uLnTx/>
              <a:uFillTx/>
              <a:latin typeface="Open Sans"/>
              <a:ea typeface="Open Sans"/>
              <a:cs typeface="Open Sans"/>
            </a:endParaRPr>
          </a:p>
        </p:txBody>
      </p:sp>
      <p:sp>
        <p:nvSpPr>
          <p:cNvPr id="16" name="TextBox 15">
            <a:extLst>
              <a:ext uri="{FF2B5EF4-FFF2-40B4-BE49-F238E27FC236}">
                <a16:creationId xmlns:a16="http://schemas.microsoft.com/office/drawing/2014/main" id="{1BACCCFF-39FE-1F4A-3DDB-17CB4D6E85F9}"/>
              </a:ext>
            </a:extLst>
          </p:cNvPr>
          <p:cNvSpPr txBox="1"/>
          <p:nvPr/>
        </p:nvSpPr>
        <p:spPr>
          <a:xfrm>
            <a:off x="373087" y="963431"/>
            <a:ext cx="730279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20000"/>
                    <a:lumOff val="80000"/>
                  </a:schemeClr>
                </a:solidFill>
                <a:latin typeface="Aptos"/>
                <a:ea typeface="Cambria"/>
              </a:rPr>
              <a:t>Celebrating digital professionals and teams /</a:t>
            </a:r>
          </a:p>
          <a:p>
            <a:r>
              <a:rPr lang="fr-FR" sz="2000" b="1" dirty="0">
                <a:solidFill>
                  <a:schemeClr val="accent2">
                    <a:lumMod val="20000"/>
                    <a:lumOff val="80000"/>
                  </a:schemeClr>
                </a:solidFill>
                <a:latin typeface="Aptos"/>
                <a:ea typeface="Cambria"/>
              </a:rPr>
              <a:t>Célébrer les spécialistes et les équipes du numérique</a:t>
            </a:r>
          </a:p>
        </p:txBody>
      </p:sp>
      <p:sp>
        <p:nvSpPr>
          <p:cNvPr id="3" name="TextBox 2">
            <a:extLst>
              <a:ext uri="{FF2B5EF4-FFF2-40B4-BE49-F238E27FC236}">
                <a16:creationId xmlns:a16="http://schemas.microsoft.com/office/drawing/2014/main" id="{46F53938-2B12-C6BB-39C4-F938B973C7B2}"/>
              </a:ext>
            </a:extLst>
          </p:cNvPr>
          <p:cNvSpPr txBox="1"/>
          <p:nvPr/>
        </p:nvSpPr>
        <p:spPr>
          <a:xfrm>
            <a:off x="8246580" y="4726898"/>
            <a:ext cx="354659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accent2">
                    <a:lumMod val="20000"/>
                    <a:lumOff val="80000"/>
                  </a:schemeClr>
                </a:solidFill>
                <a:latin typeface="Aptos"/>
                <a:ea typeface="Cambria"/>
              </a:rPr>
              <a:t>Nominations close on February 13 /</a:t>
            </a:r>
            <a:endParaRPr lang="en-US" dirty="0">
              <a:solidFill>
                <a:schemeClr val="accent2">
                  <a:lumMod val="20000"/>
                  <a:lumOff val="80000"/>
                </a:schemeClr>
              </a:solidFill>
              <a:latin typeface="Cambria" panose="02040503050406030204"/>
              <a:ea typeface="Cambria"/>
            </a:endParaRPr>
          </a:p>
          <a:p>
            <a:r>
              <a:rPr lang="fr-FR" sz="2000" dirty="0">
                <a:solidFill>
                  <a:schemeClr val="accent2">
                    <a:lumMod val="20000"/>
                    <a:lumOff val="80000"/>
                  </a:schemeClr>
                </a:solidFill>
                <a:latin typeface="Aptos"/>
                <a:ea typeface="Cambria"/>
              </a:rPr>
              <a:t>Les candidatures sont recueillies jusqu’au 13 février</a:t>
            </a:r>
            <a:endParaRPr lang="en-US" dirty="0">
              <a:solidFill>
                <a:schemeClr val="accent2">
                  <a:lumMod val="20000"/>
                  <a:lumOff val="80000"/>
                </a:schemeClr>
              </a:solidFill>
              <a:ea typeface="Cambria"/>
            </a:endParaRPr>
          </a:p>
        </p:txBody>
      </p:sp>
      <p:sp>
        <p:nvSpPr>
          <p:cNvPr id="6" name="TextBox 5">
            <a:extLst>
              <a:ext uri="{FF2B5EF4-FFF2-40B4-BE49-F238E27FC236}">
                <a16:creationId xmlns:a16="http://schemas.microsoft.com/office/drawing/2014/main" id="{4115BEA5-98BE-E105-72A2-5B57A4169E7C}"/>
              </a:ext>
            </a:extLst>
          </p:cNvPr>
          <p:cNvSpPr txBox="1"/>
          <p:nvPr/>
        </p:nvSpPr>
        <p:spPr>
          <a:xfrm>
            <a:off x="7102432" y="93247"/>
            <a:ext cx="499802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3"/>
              </a:rPr>
              <a:t>Prix de la </a:t>
            </a:r>
            <a:r>
              <a:rPr lang="en-US" sz="1200" err="1">
                <a:latin typeface="Aptos"/>
                <a:hlinkClick r:id="rId3"/>
              </a:rPr>
              <a:t>collectivité</a:t>
            </a:r>
            <a:r>
              <a:rPr lang="en-US" sz="1200">
                <a:latin typeface="Aptos"/>
                <a:hlinkClick r:id="rId3"/>
              </a:rPr>
              <a:t> du </a:t>
            </a:r>
            <a:r>
              <a:rPr lang="en-US" sz="1200" err="1">
                <a:latin typeface="Aptos"/>
                <a:hlinkClick r:id="rId3"/>
              </a:rPr>
              <a:t>gouvernement</a:t>
            </a:r>
            <a:r>
              <a:rPr lang="en-US" sz="1200">
                <a:latin typeface="Aptos"/>
                <a:hlinkClick r:id="rId3"/>
              </a:rPr>
              <a:t> numérique - Canada.ca</a:t>
            </a:r>
            <a:endParaRPr lang="en-US" sz="1200">
              <a:latin typeface="Aptos"/>
            </a:endParaRPr>
          </a:p>
          <a:p>
            <a:pPr algn="r"/>
            <a:endParaRPr lang="en-US" sz="1200">
              <a:latin typeface="Aptos"/>
            </a:endParaRPr>
          </a:p>
        </p:txBody>
      </p:sp>
      <p:sp>
        <p:nvSpPr>
          <p:cNvPr id="5" name="TextBox 4">
            <a:extLst>
              <a:ext uri="{FF2B5EF4-FFF2-40B4-BE49-F238E27FC236}">
                <a16:creationId xmlns:a16="http://schemas.microsoft.com/office/drawing/2014/main" id="{BB754E4C-4945-A8AA-AE3A-7017EF9DF3B0}"/>
              </a:ext>
            </a:extLst>
          </p:cNvPr>
          <p:cNvSpPr txBox="1"/>
          <p:nvPr/>
        </p:nvSpPr>
        <p:spPr>
          <a:xfrm>
            <a:off x="7931471" y="325675"/>
            <a:ext cx="4182474"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4"/>
              </a:rPr>
              <a:t>Digital Government Community Awards - Prix de la </a:t>
            </a:r>
            <a:r>
              <a:rPr lang="en-US" sz="1200" err="1">
                <a:latin typeface="Aptos"/>
                <a:hlinkClick r:id="rId4"/>
              </a:rPr>
              <a:t>collectivité</a:t>
            </a:r>
            <a:r>
              <a:rPr lang="en-US" sz="1200">
                <a:latin typeface="Aptos"/>
                <a:hlinkClick r:id="rId4"/>
              </a:rPr>
              <a:t> du </a:t>
            </a:r>
            <a:r>
              <a:rPr lang="en-US" sz="1200" err="1">
                <a:latin typeface="Aptos"/>
                <a:hlinkClick r:id="rId4"/>
              </a:rPr>
              <a:t>gouvernement</a:t>
            </a:r>
            <a:r>
              <a:rPr lang="en-US" sz="1200">
                <a:latin typeface="Aptos"/>
                <a:hlinkClick r:id="rId4"/>
              </a:rPr>
              <a:t> numérique - À </a:t>
            </a:r>
            <a:r>
              <a:rPr lang="en-US" sz="1200" err="1">
                <a:latin typeface="Aptos"/>
                <a:hlinkClick r:id="rId4"/>
              </a:rPr>
              <a:t>propos</a:t>
            </a:r>
            <a:r>
              <a:rPr lang="en-US" sz="1200">
                <a:latin typeface="Aptos"/>
                <a:hlinkClick r:id="rId4"/>
              </a:rPr>
              <a:t> des Prix</a:t>
            </a:r>
            <a:endParaRPr lang="en-US" sz="1200">
              <a:latin typeface="Aptos"/>
            </a:endParaRPr>
          </a:p>
        </p:txBody>
      </p:sp>
      <p:pic>
        <p:nvPicPr>
          <p:cNvPr id="4" name="Picture 3" descr="Banner for the Digital Government Community Awards. The image shows people collaborating at a laptop, a person using assistive technology in a wheelchair, and a smiling child in a wheelchair holding a fidget toy with an adult. Tagline: Celebrate bold ideas. Drive real impact. Make a difference.&#10; &#10;Bannière pour les Prix de la collectivité du gouvernement numérique. L’image montre des personnes collaborant autour d’un ordinateur portable, une personne utilisant une technologie d’assistance dans un fauteuil roulant, ainsi qu’un enfant souriant en fauteuil roulant tenant un objet sensoriel avec un adulte. Slogan : Célébrez les idées audacieuses. Générez un vrai impact. Faites la différence.">
            <a:extLst>
              <a:ext uri="{FF2B5EF4-FFF2-40B4-BE49-F238E27FC236}">
                <a16:creationId xmlns:a16="http://schemas.microsoft.com/office/drawing/2014/main" id="{7B0FFF1C-970B-3E20-C002-B6BC35BE21AB}"/>
              </a:ext>
            </a:extLst>
          </p:cNvPr>
          <p:cNvPicPr>
            <a:picLocks noChangeAspect="1"/>
          </p:cNvPicPr>
          <p:nvPr/>
        </p:nvPicPr>
        <p:blipFill>
          <a:blip r:embed="rId5"/>
          <a:stretch>
            <a:fillRect/>
          </a:stretch>
        </p:blipFill>
        <p:spPr>
          <a:xfrm>
            <a:off x="478778" y="1913008"/>
            <a:ext cx="7620000" cy="4286250"/>
          </a:xfrm>
          <a:prstGeom prst="rect">
            <a:avLst/>
          </a:prstGeom>
          <a:ln>
            <a:solidFill>
              <a:schemeClr val="accent5"/>
            </a:solidFill>
          </a:ln>
        </p:spPr>
      </p:pic>
    </p:spTree>
    <p:extLst>
      <p:ext uri="{BB962C8B-B14F-4D97-AF65-F5344CB8AC3E}">
        <p14:creationId xmlns:p14="http://schemas.microsoft.com/office/powerpoint/2010/main" val="14792061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4982F8-CDB8-B70A-2E63-A0EEDCB5F9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1C6FA5-549F-894A-C6BB-ABB6EE80D15E}"/>
              </a:ext>
            </a:extLst>
          </p:cNvPr>
          <p:cNvSpPr>
            <a:spLocks noGrp="1"/>
          </p:cNvSpPr>
          <p:nvPr>
            <p:ph type="title"/>
          </p:nvPr>
        </p:nvSpPr>
        <p:spPr>
          <a:xfrm>
            <a:off x="377294" y="91608"/>
            <a:ext cx="6590991" cy="1205893"/>
          </a:xfrm>
        </p:spPr>
        <p:txBody>
          <a:bodyPr vert="horz" lIns="91440" tIns="45720" rIns="91440" bIns="45720" rtlCol="0" anchor="ctr">
            <a:normAutofit/>
          </a:bodyPr>
          <a:lstStyle/>
          <a:p>
            <a:pPr>
              <a:defRPr/>
            </a:pPr>
            <a:r>
              <a:rPr lang="en-US" sz="3500">
                <a:latin typeface="Open Sans"/>
                <a:ea typeface="Open Sans"/>
                <a:cs typeface="Open Sans"/>
              </a:rPr>
              <a:t>Retain / </a:t>
            </a:r>
            <a:r>
              <a:rPr lang="en-US" sz="3500" err="1">
                <a:latin typeface="Open Sans"/>
                <a:ea typeface="Open Sans"/>
                <a:cs typeface="Open Sans"/>
              </a:rPr>
              <a:t>Retenir</a:t>
            </a:r>
            <a:endParaRPr lang="en-US" sz="3500">
              <a:solidFill>
                <a:srgbClr val="FFFFFF"/>
              </a:solidFill>
              <a:latin typeface="Open Sans"/>
              <a:ea typeface="Open Sans"/>
              <a:cs typeface="Open Sans"/>
            </a:endParaRPr>
          </a:p>
        </p:txBody>
      </p:sp>
      <p:sp>
        <p:nvSpPr>
          <p:cNvPr id="7" name="Rectangle 6">
            <a:extLst>
              <a:ext uri="{FF2B5EF4-FFF2-40B4-BE49-F238E27FC236}">
                <a16:creationId xmlns:a16="http://schemas.microsoft.com/office/drawing/2014/main" id="{69D3810D-705C-02C5-B2F2-F6D241419DF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6" name="Title 15">
            <a:extLst>
              <a:ext uri="{FF2B5EF4-FFF2-40B4-BE49-F238E27FC236}">
                <a16:creationId xmlns:a16="http://schemas.microsoft.com/office/drawing/2014/main" id="{E173642C-6B8A-F4D3-0F70-C903F533CFE2}"/>
              </a:ext>
            </a:extLst>
          </p:cNvPr>
          <p:cNvSpPr txBox="1">
            <a:spLocks/>
          </p:cNvSpPr>
          <p:nvPr/>
        </p:nvSpPr>
        <p:spPr>
          <a:xfrm>
            <a:off x="430968" y="944755"/>
            <a:ext cx="1008463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nSpc>
                <a:spcPct val="100000"/>
              </a:lnSpc>
              <a:spcBef>
                <a:spcPts val="0"/>
              </a:spcBef>
              <a:defRPr/>
            </a:pPr>
            <a:r>
              <a:rPr lang="en-US" sz="2000" dirty="0">
                <a:solidFill>
                  <a:schemeClr val="accent2">
                    <a:lumMod val="20000"/>
                    <a:lumOff val="80000"/>
                  </a:schemeClr>
                </a:solidFill>
                <a:latin typeface="Aptos"/>
                <a:ea typeface="Cambria"/>
                <a:cs typeface="+mn-cs"/>
              </a:rPr>
              <a:t>Join digital talent career mobility workshops /</a:t>
            </a:r>
          </a:p>
          <a:p>
            <a:pPr>
              <a:lnSpc>
                <a:spcPct val="100000"/>
              </a:lnSpc>
              <a:spcBef>
                <a:spcPts val="0"/>
              </a:spcBef>
              <a:defRPr/>
            </a:pPr>
            <a:r>
              <a:rPr lang="fr-FR" sz="2000" dirty="0">
                <a:solidFill>
                  <a:schemeClr val="accent2">
                    <a:lumMod val="20000"/>
                    <a:lumOff val="80000"/>
                  </a:schemeClr>
                </a:solidFill>
                <a:latin typeface="Aptos"/>
                <a:ea typeface="Cambria"/>
                <a:cs typeface="+mn-cs"/>
              </a:rPr>
              <a:t>Participer à des ateliers sur la mobilité professionnelle des talents numériques</a:t>
            </a:r>
            <a:endParaRPr lang="en-US" sz="2000" dirty="0">
              <a:solidFill>
                <a:schemeClr val="accent2">
                  <a:lumMod val="20000"/>
                  <a:lumOff val="80000"/>
                </a:schemeClr>
              </a:solidFill>
              <a:latin typeface="Aptos"/>
              <a:ea typeface="Cambria"/>
              <a:cs typeface="+mn-cs"/>
            </a:endParaRPr>
          </a:p>
        </p:txBody>
      </p:sp>
      <p:pic>
        <p:nvPicPr>
          <p:cNvPr id="6" name="Picture 5" descr="Digital Talent career mobility workshops section listing upcoming events, including a February 17, 2026 workshop on creating a GC Digital Talent profile and a March 10, 2026 workshop on transitioning from digital expert to strategic leader, with descriptions and registration options.”">
            <a:extLst>
              <a:ext uri="{FF2B5EF4-FFF2-40B4-BE49-F238E27FC236}">
                <a16:creationId xmlns:a16="http://schemas.microsoft.com/office/drawing/2014/main" id="{64370618-E63E-C23E-E669-09E08375659B}"/>
              </a:ext>
            </a:extLst>
          </p:cNvPr>
          <p:cNvPicPr>
            <a:picLocks noChangeAspect="1"/>
          </p:cNvPicPr>
          <p:nvPr/>
        </p:nvPicPr>
        <p:blipFill>
          <a:blip r:embed="rId3"/>
          <a:stretch>
            <a:fillRect/>
          </a:stretch>
        </p:blipFill>
        <p:spPr>
          <a:xfrm>
            <a:off x="506191" y="1811778"/>
            <a:ext cx="8906273" cy="4385425"/>
          </a:xfrm>
          <a:prstGeom prst="rect">
            <a:avLst/>
          </a:prstGeom>
          <a:ln>
            <a:solidFill>
              <a:schemeClr val="accent5"/>
            </a:solidFill>
          </a:ln>
        </p:spPr>
      </p:pic>
      <p:sp>
        <p:nvSpPr>
          <p:cNvPr id="3" name="TextBox 2">
            <a:extLst>
              <a:ext uri="{FF2B5EF4-FFF2-40B4-BE49-F238E27FC236}">
                <a16:creationId xmlns:a16="http://schemas.microsoft.com/office/drawing/2014/main" id="{FB6DD937-CCED-1CCA-A9D8-6DEDF6248541}"/>
              </a:ext>
            </a:extLst>
          </p:cNvPr>
          <p:cNvSpPr txBox="1"/>
          <p:nvPr/>
        </p:nvSpPr>
        <p:spPr>
          <a:xfrm>
            <a:off x="9259696" y="89764"/>
            <a:ext cx="28604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Open Sans"/>
                <a:cs typeface="Open Sans"/>
                <a:hlinkClick r:id="rId4"/>
              </a:rPr>
              <a:t>Digital talent career mobility workshops</a:t>
            </a:r>
            <a:endParaRPr lang="en-US" sz="1200">
              <a:latin typeface="Aptos"/>
              <a:ea typeface="Open Sans"/>
              <a:cs typeface="Open Sans"/>
            </a:endParaRPr>
          </a:p>
          <a:p>
            <a:pPr algn="r"/>
            <a:endParaRPr lang="en-US" sz="1200">
              <a:latin typeface="Aptos"/>
              <a:ea typeface="Open Sans"/>
              <a:cs typeface="Open Sans"/>
            </a:endParaRPr>
          </a:p>
        </p:txBody>
      </p:sp>
    </p:spTree>
    <p:extLst>
      <p:ext uri="{BB962C8B-B14F-4D97-AF65-F5344CB8AC3E}">
        <p14:creationId xmlns:p14="http://schemas.microsoft.com/office/powerpoint/2010/main" val="2411816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C0DEEE-63AD-7125-95EA-D219CDB1ADD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7EA73D0-4399-9294-7E45-FC037166BA0F}"/>
              </a:ext>
              <a:ext uri="{C183D7F6-B498-43B3-948B-1728B52AA6E4}">
                <adec:decorative xmlns:adec="http://schemas.microsoft.com/office/drawing/2017/decorative" val="1"/>
              </a:ext>
            </a:extLst>
          </p:cNvPr>
          <p:cNvSpPr/>
          <p:nvPr/>
        </p:nvSpPr>
        <p:spPr>
          <a:xfrm flipH="1">
            <a:off x="6036564" y="0"/>
            <a:ext cx="118873" cy="6858000"/>
          </a:xfrm>
          <a:prstGeom prst="rect">
            <a:avLst/>
          </a:prstGeom>
          <a:solidFill>
            <a:schemeClr val="tx2">
              <a:lumMod val="75000"/>
              <a:alpha val="50196"/>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5" name="Picture 4" descr="A aerial view of a forest">
            <a:extLst>
              <a:ext uri="{FF2B5EF4-FFF2-40B4-BE49-F238E27FC236}">
                <a16:creationId xmlns:a16="http://schemas.microsoft.com/office/drawing/2014/main" id="{F9ED1474-7DB0-44DF-F633-181F2B6E7E57}"/>
              </a:ext>
            </a:extLst>
          </p:cNvPr>
          <p:cNvPicPr>
            <a:picLocks noChangeAspect="1"/>
          </p:cNvPicPr>
          <p:nvPr/>
        </p:nvPicPr>
        <p:blipFill>
          <a:blip r:embed="rId3"/>
          <a:srcRect l="14" t="-6" r="-59" b="13150"/>
          <a:stretch>
            <a:fill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8155C8DE-417D-5A55-D833-146DC5A39E41}"/>
              </a:ext>
              <a:ext uri="{C183D7F6-B498-43B3-948B-1728B52AA6E4}">
                <adec:decorative xmlns:adec="http://schemas.microsoft.com/office/drawing/2017/decorative" val="1"/>
              </a:ext>
            </a:extLst>
          </p:cNvPr>
          <p:cNvSpPr/>
          <p:nvPr/>
        </p:nvSpPr>
        <p:spPr>
          <a:xfrm>
            <a:off x="0" y="0"/>
            <a:ext cx="12192000" cy="6858000"/>
          </a:xfrm>
          <a:prstGeom prst="rect">
            <a:avLst/>
          </a:prstGeom>
          <a:solidFill>
            <a:srgbClr val="000000">
              <a:alpha val="7490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itle 6">
            <a:extLst>
              <a:ext uri="{FF2B5EF4-FFF2-40B4-BE49-F238E27FC236}">
                <a16:creationId xmlns:a16="http://schemas.microsoft.com/office/drawing/2014/main" id="{FE28738F-DFC3-BA59-C6A7-86353BD25E75}"/>
              </a:ext>
            </a:extLst>
          </p:cNvPr>
          <p:cNvSpPr txBox="1">
            <a:spLocks noGrp="1"/>
          </p:cNvSpPr>
          <p:nvPr>
            <p:ph type="title" idx="4294967295"/>
          </p:nvPr>
        </p:nvSpPr>
        <p:spPr>
          <a:xfrm>
            <a:off x="572346" y="2673000"/>
            <a:ext cx="5040000"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200" b="0" i="0" u="none" strike="noStrike" kern="1200" cap="none" spc="0" normalizeH="0" baseline="0" noProof="0">
                <a:ln>
                  <a:noFill/>
                </a:ln>
                <a:solidFill>
                  <a:schemeClr val="tx1"/>
                </a:solidFill>
                <a:effectLst/>
                <a:uLnTx/>
                <a:uFillTx/>
                <a:latin typeface="Open Sans Extrabold" panose="020B0906030804020204" pitchFamily="34" charset="0"/>
                <a:ea typeface="Open Sans Extrabold" panose="020B0906030804020204" pitchFamily="34" charset="0"/>
                <a:cs typeface="Open Sans Extrabold" panose="020B0906030804020204" pitchFamily="34" charset="0"/>
              </a:rPr>
              <a:t>Land Acknowledgment </a:t>
            </a:r>
          </a:p>
        </p:txBody>
      </p:sp>
      <p:sp>
        <p:nvSpPr>
          <p:cNvPr id="8" name="TextBox 7">
            <a:extLst>
              <a:ext uri="{FF2B5EF4-FFF2-40B4-BE49-F238E27FC236}">
                <a16:creationId xmlns:a16="http://schemas.microsoft.com/office/drawing/2014/main" id="{814D1481-96E2-62A7-C905-0D942DCC9957}"/>
              </a:ext>
            </a:extLst>
          </p:cNvPr>
          <p:cNvSpPr txBox="1"/>
          <p:nvPr/>
        </p:nvSpPr>
        <p:spPr>
          <a:xfrm>
            <a:off x="6603592" y="2673000"/>
            <a:ext cx="5040000" cy="1384995"/>
          </a:xfrm>
          <a:prstGeom prst="rect">
            <a:avLst/>
          </a:prstGeom>
          <a:noFill/>
        </p:spPr>
        <p:txBody>
          <a:bodyPr wrap="square" rtlCol="0">
            <a:spAutoFit/>
          </a:bodyPr>
          <a:lstStyle/>
          <a:p>
            <a:r>
              <a:rPr lang="en-CA" sz="4200">
                <a:latin typeface="Open Sans Extrabold" panose="020B0906030804020204" pitchFamily="34" charset="0"/>
                <a:ea typeface="Open Sans Extrabold" panose="020B0906030804020204" pitchFamily="34" charset="0"/>
                <a:cs typeface="Open Sans Extrabold" panose="020B0906030804020204" pitchFamily="34" charset="0"/>
              </a:rPr>
              <a:t>Reconnaissance </a:t>
            </a:r>
            <a:r>
              <a:rPr lang="en-CA" sz="4200" err="1">
                <a:latin typeface="Open Sans Extrabold" panose="020B0906030804020204" pitchFamily="34" charset="0"/>
                <a:ea typeface="Open Sans Extrabold" panose="020B0906030804020204" pitchFamily="34" charset="0"/>
                <a:cs typeface="Open Sans Extrabold" panose="020B0906030804020204" pitchFamily="34" charset="0"/>
              </a:rPr>
              <a:t>Territoriale</a:t>
            </a:r>
            <a:endParaRPr lang="en-CA" sz="42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14" name="Rectangle 13">
            <a:extLst>
              <a:ext uri="{FF2B5EF4-FFF2-40B4-BE49-F238E27FC236}">
                <a16:creationId xmlns:a16="http://schemas.microsoft.com/office/drawing/2014/main" id="{734AFCD1-AF39-2140-F8E5-6FBA0059A668}"/>
              </a:ext>
              <a:ext uri="{C183D7F6-B498-43B3-948B-1728B52AA6E4}">
                <adec:decorative xmlns:adec="http://schemas.microsoft.com/office/drawing/2017/decorative" val="1"/>
              </a:ext>
            </a:extLst>
          </p:cNvPr>
          <p:cNvSpPr/>
          <p:nvPr/>
        </p:nvSpPr>
        <p:spPr>
          <a:xfrm rot="5400000">
            <a:off x="2744868" y="3366000"/>
            <a:ext cx="6804000" cy="72000"/>
          </a:xfrm>
          <a:prstGeom prst="rect">
            <a:avLst/>
          </a:prstGeom>
          <a:solidFill>
            <a:srgbClr val="D9D9D9">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4565825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87F39-4218-75FC-84C7-52134A837281}"/>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FBE2F59-3B00-207E-550E-75077B7D14A1}"/>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8" name="Title 1">
            <a:extLst>
              <a:ext uri="{FF2B5EF4-FFF2-40B4-BE49-F238E27FC236}">
                <a16:creationId xmlns:a16="http://schemas.microsoft.com/office/drawing/2014/main" id="{C28242B8-B64B-9CA4-6F6C-75E533A66432}"/>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1"/>
                </a:solidFill>
                <a:effectLst/>
                <a:uLnTx/>
                <a:uFillTx/>
                <a:latin typeface="Open Sans"/>
                <a:ea typeface="Open Sans"/>
                <a:cs typeface="Open Sans"/>
              </a:rPr>
              <a:t>Retain / </a:t>
            </a:r>
            <a:r>
              <a:rPr kumimoji="0" lang="en-US" sz="3500" b="1" i="0" u="none" strike="noStrike" kern="1200" cap="none" spc="0" normalizeH="0" baseline="0" noProof="0" err="1">
                <a:ln>
                  <a:noFill/>
                </a:ln>
                <a:solidFill>
                  <a:schemeClr val="tx1"/>
                </a:solidFill>
                <a:effectLst/>
                <a:uLnTx/>
                <a:uFillTx/>
                <a:latin typeface="Open Sans"/>
                <a:ea typeface="Open Sans"/>
                <a:cs typeface="Open Sans"/>
              </a:rPr>
              <a:t>Retenir</a:t>
            </a:r>
            <a:endParaRPr kumimoji="0" lang="en-US" sz="3500" b="1" i="0" u="none" strike="noStrike" kern="1200" cap="none" spc="0" normalizeH="0" baseline="0" noProof="0">
              <a:ln>
                <a:noFill/>
              </a:ln>
              <a:solidFill>
                <a:srgbClr val="FFFFFF"/>
              </a:solidFill>
              <a:effectLst/>
              <a:uLnTx/>
              <a:uFillTx/>
              <a:latin typeface="Open Sans"/>
              <a:ea typeface="Open Sans"/>
              <a:cs typeface="Open Sans"/>
            </a:endParaRPr>
          </a:p>
        </p:txBody>
      </p:sp>
      <p:sp>
        <p:nvSpPr>
          <p:cNvPr id="2" name="Title 15">
            <a:extLst>
              <a:ext uri="{FF2B5EF4-FFF2-40B4-BE49-F238E27FC236}">
                <a16:creationId xmlns:a16="http://schemas.microsoft.com/office/drawing/2014/main" id="{67247B71-8425-DDF9-9A97-6D05C7EDD847}"/>
              </a:ext>
            </a:extLst>
          </p:cNvPr>
          <p:cNvSpPr txBox="1">
            <a:spLocks/>
          </p:cNvSpPr>
          <p:nvPr/>
        </p:nvSpPr>
        <p:spPr>
          <a:xfrm>
            <a:off x="416411" y="944376"/>
            <a:ext cx="10922932"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nSpc>
                <a:spcPct val="100000"/>
              </a:lnSpc>
              <a:spcBef>
                <a:spcPts val="0"/>
              </a:spcBef>
              <a:defRPr/>
            </a:pPr>
            <a:r>
              <a:rPr lang="en-US" sz="2000">
                <a:solidFill>
                  <a:schemeClr val="accent2">
                    <a:lumMod val="20000"/>
                    <a:lumOff val="80000"/>
                  </a:schemeClr>
                </a:solidFill>
                <a:latin typeface="Aptos"/>
                <a:ea typeface="Cambria"/>
                <a:cs typeface="+mn-cs"/>
              </a:rPr>
              <a:t>Participate in talent management roundtables (for EX minus one to EX-03)  / </a:t>
            </a:r>
            <a:r>
              <a:rPr lang="fr-FR" sz="2000">
                <a:solidFill>
                  <a:schemeClr val="accent2">
                    <a:lumMod val="20000"/>
                    <a:lumOff val="80000"/>
                  </a:schemeClr>
                </a:solidFill>
                <a:latin typeface="Aptos"/>
                <a:ea typeface="Cambria"/>
                <a:cs typeface="+mn-cs"/>
              </a:rPr>
              <a:t>Participez à des tables rondes sur la gestion des talents (destinées aux EX moins un à EX-03)</a:t>
            </a:r>
            <a:r>
              <a:rPr lang="en-US" sz="2000">
                <a:solidFill>
                  <a:schemeClr val="accent2">
                    <a:lumMod val="20000"/>
                    <a:lumOff val="80000"/>
                  </a:schemeClr>
                </a:solidFill>
                <a:latin typeface="Aptos"/>
                <a:ea typeface="Cambria"/>
                <a:cs typeface="+mn-cs"/>
              </a:rPr>
              <a:t> </a:t>
            </a:r>
          </a:p>
        </p:txBody>
      </p:sp>
      <p:pic>
        <p:nvPicPr>
          <p:cNvPr id="3" name="Picture 2" descr="Digital Talent Management services section presenting three offerings: Exposition, an annual roundtable for senior digital leaders across government; Extend Exposition, a related roundtable for emerging and mid-level digital leaders; and Digital Community Support, which provides career guidance, growth opportunities, and professional development support for the digital community">
            <a:extLst>
              <a:ext uri="{FF2B5EF4-FFF2-40B4-BE49-F238E27FC236}">
                <a16:creationId xmlns:a16="http://schemas.microsoft.com/office/drawing/2014/main" id="{D7D0628A-D3D0-8304-38F8-F073B8AC3141}"/>
              </a:ext>
            </a:extLst>
          </p:cNvPr>
          <p:cNvPicPr>
            <a:picLocks noChangeAspect="1"/>
          </p:cNvPicPr>
          <p:nvPr/>
        </p:nvPicPr>
        <p:blipFill>
          <a:blip r:embed="rId3"/>
          <a:stretch>
            <a:fillRect/>
          </a:stretch>
        </p:blipFill>
        <p:spPr>
          <a:xfrm>
            <a:off x="503561" y="1995662"/>
            <a:ext cx="8931564" cy="3747249"/>
          </a:xfrm>
          <a:prstGeom prst="rect">
            <a:avLst/>
          </a:prstGeom>
        </p:spPr>
      </p:pic>
      <p:sp>
        <p:nvSpPr>
          <p:cNvPr id="4" name="TextBox 3">
            <a:extLst>
              <a:ext uri="{FF2B5EF4-FFF2-40B4-BE49-F238E27FC236}">
                <a16:creationId xmlns:a16="http://schemas.microsoft.com/office/drawing/2014/main" id="{0C15B68E-F429-FBE1-2491-913B29AB9629}"/>
              </a:ext>
            </a:extLst>
          </p:cNvPr>
          <p:cNvSpPr txBox="1"/>
          <p:nvPr/>
        </p:nvSpPr>
        <p:spPr>
          <a:xfrm>
            <a:off x="10164646" y="49911"/>
            <a:ext cx="195885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4"/>
              </a:rPr>
              <a:t>Talent Management IM-IT Community - GCpedia</a:t>
            </a:r>
            <a:endParaRPr lang="en-US" sz="1200">
              <a:latin typeface="Aptos"/>
            </a:endParaRPr>
          </a:p>
          <a:p>
            <a:pPr algn="r"/>
            <a:endParaRPr lang="en-US" sz="1200">
              <a:latin typeface="Aptos"/>
            </a:endParaRPr>
          </a:p>
        </p:txBody>
      </p:sp>
    </p:spTree>
    <p:extLst>
      <p:ext uri="{BB962C8B-B14F-4D97-AF65-F5344CB8AC3E}">
        <p14:creationId xmlns:p14="http://schemas.microsoft.com/office/powerpoint/2010/main" val="1805138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1C8FF6-1BD8-5A85-38FC-A186621ACC0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481042D1-D67F-0A57-F2F9-DFEC7E74FD3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8" name="Title 1">
            <a:extLst>
              <a:ext uri="{FF2B5EF4-FFF2-40B4-BE49-F238E27FC236}">
                <a16:creationId xmlns:a16="http://schemas.microsoft.com/office/drawing/2014/main" id="{98B0F344-EB64-17DA-4D18-E085A1C1099D}"/>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1"/>
                </a:solidFill>
                <a:effectLst/>
                <a:uLnTx/>
                <a:uFillTx/>
                <a:latin typeface="Open Sans"/>
                <a:ea typeface="Open Sans"/>
                <a:cs typeface="Open Sans"/>
              </a:rPr>
              <a:t>Retain / </a:t>
            </a:r>
            <a:r>
              <a:rPr kumimoji="0" lang="en-US" sz="3500" b="1" i="0" u="none" strike="noStrike" kern="1200" cap="none" spc="0" normalizeH="0" baseline="0" noProof="0" err="1">
                <a:ln>
                  <a:noFill/>
                </a:ln>
                <a:solidFill>
                  <a:schemeClr val="tx1"/>
                </a:solidFill>
                <a:effectLst/>
                <a:uLnTx/>
                <a:uFillTx/>
                <a:latin typeface="Open Sans"/>
                <a:ea typeface="Open Sans"/>
                <a:cs typeface="Open Sans"/>
              </a:rPr>
              <a:t>Retenir</a:t>
            </a:r>
            <a:endParaRPr kumimoji="0" lang="en-US" sz="3500" b="1" i="0" u="none" strike="noStrike" kern="1200" cap="none" spc="0" normalizeH="0" baseline="0" noProof="0">
              <a:ln>
                <a:noFill/>
              </a:ln>
              <a:solidFill>
                <a:srgbClr val="FFFFFF"/>
              </a:solidFill>
              <a:effectLst/>
              <a:uLnTx/>
              <a:uFillTx/>
              <a:latin typeface="Open Sans"/>
              <a:ea typeface="Open Sans"/>
              <a:cs typeface="Open Sans"/>
            </a:endParaRPr>
          </a:p>
        </p:txBody>
      </p:sp>
      <p:sp>
        <p:nvSpPr>
          <p:cNvPr id="2" name="Title 15">
            <a:extLst>
              <a:ext uri="{FF2B5EF4-FFF2-40B4-BE49-F238E27FC236}">
                <a16:creationId xmlns:a16="http://schemas.microsoft.com/office/drawing/2014/main" id="{64103198-63EE-09A7-6625-92DD44D18585}"/>
              </a:ext>
            </a:extLst>
          </p:cNvPr>
          <p:cNvSpPr txBox="1">
            <a:spLocks/>
          </p:cNvSpPr>
          <p:nvPr/>
        </p:nvSpPr>
        <p:spPr>
          <a:xfrm>
            <a:off x="391428" y="944376"/>
            <a:ext cx="4639555"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nSpc>
                <a:spcPct val="100000"/>
              </a:lnSpc>
              <a:spcBef>
                <a:spcPts val="0"/>
              </a:spcBef>
              <a:defRPr/>
            </a:pPr>
            <a:r>
              <a:rPr lang="en-US" sz="2000">
                <a:solidFill>
                  <a:schemeClr val="accent2">
                    <a:lumMod val="20000"/>
                    <a:lumOff val="80000"/>
                  </a:schemeClr>
                </a:solidFill>
                <a:latin typeface="Aptos"/>
                <a:ea typeface="Cambria"/>
                <a:cs typeface="+mn-cs"/>
              </a:rPr>
              <a:t>The Digital Human Library / Bibliothèque humaine </a:t>
            </a:r>
            <a:r>
              <a:rPr lang="en-US" sz="2000" err="1">
                <a:solidFill>
                  <a:schemeClr val="accent2">
                    <a:lumMod val="20000"/>
                    <a:lumOff val="80000"/>
                  </a:schemeClr>
                </a:solidFill>
                <a:latin typeface="Aptos"/>
                <a:ea typeface="Cambria"/>
                <a:cs typeface="+mn-cs"/>
              </a:rPr>
              <a:t>GCNumérique</a:t>
            </a:r>
            <a:endParaRPr lang="en-US" err="1">
              <a:solidFill>
                <a:schemeClr val="accent2">
                  <a:lumMod val="20000"/>
                  <a:lumOff val="80000"/>
                </a:schemeClr>
              </a:solidFill>
            </a:endParaRPr>
          </a:p>
        </p:txBody>
      </p:sp>
      <p:sp>
        <p:nvSpPr>
          <p:cNvPr id="4" name="TextBox 3">
            <a:extLst>
              <a:ext uri="{FF2B5EF4-FFF2-40B4-BE49-F238E27FC236}">
                <a16:creationId xmlns:a16="http://schemas.microsoft.com/office/drawing/2014/main" id="{7ECE2595-7CE9-FD9A-681F-F9C98195A16F}"/>
              </a:ext>
            </a:extLst>
          </p:cNvPr>
          <p:cNvSpPr txBox="1"/>
          <p:nvPr/>
        </p:nvSpPr>
        <p:spPr>
          <a:xfrm>
            <a:off x="7632493" y="41890"/>
            <a:ext cx="450718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ea typeface="+mn-lt"/>
                <a:cs typeface="+mn-lt"/>
                <a:hlinkClick r:id="rId3"/>
              </a:rPr>
              <a:t>GCDigital People, Integration and Enablement/Personnes, Intégration et Épanouissement du GCNumérique - PIE Home</a:t>
            </a:r>
            <a:endParaRPr lang="en-US">
              <a:latin typeface="Aptos"/>
            </a:endParaRPr>
          </a:p>
        </p:txBody>
      </p:sp>
      <p:pic>
        <p:nvPicPr>
          <p:cNvPr id="5" name="Picture 4" descr="“GCDigital Human Library page describing an open community for people working in digital to connect, share expertise, grow their network, and join a collaborative digital community">
            <a:extLst>
              <a:ext uri="{FF2B5EF4-FFF2-40B4-BE49-F238E27FC236}">
                <a16:creationId xmlns:a16="http://schemas.microsoft.com/office/drawing/2014/main" id="{2A2532FD-856C-7CE9-5BE8-EDC0319F79DE}"/>
              </a:ext>
            </a:extLst>
          </p:cNvPr>
          <p:cNvPicPr>
            <a:picLocks noChangeAspect="1"/>
          </p:cNvPicPr>
          <p:nvPr/>
        </p:nvPicPr>
        <p:blipFill>
          <a:blip r:embed="rId4"/>
          <a:stretch>
            <a:fillRect/>
          </a:stretch>
        </p:blipFill>
        <p:spPr>
          <a:xfrm>
            <a:off x="5644793" y="1123094"/>
            <a:ext cx="2847333" cy="4563587"/>
          </a:xfrm>
          <a:prstGeom prst="rect">
            <a:avLst/>
          </a:prstGeom>
        </p:spPr>
      </p:pic>
      <p:pic>
        <p:nvPicPr>
          <p:cNvPr id="6" name="Picture 5">
            <a:extLst>
              <a:ext uri="{FF2B5EF4-FFF2-40B4-BE49-F238E27FC236}">
                <a16:creationId xmlns:a16="http://schemas.microsoft.com/office/drawing/2014/main" id="{20F7C0C0-F052-C5A7-DF4C-CFF84881F88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604683" y="1125585"/>
            <a:ext cx="2847975" cy="4559300"/>
          </a:xfrm>
          <a:prstGeom prst="rect">
            <a:avLst/>
          </a:prstGeom>
        </p:spPr>
      </p:pic>
    </p:spTree>
    <p:extLst>
      <p:ext uri="{BB962C8B-B14F-4D97-AF65-F5344CB8AC3E}">
        <p14:creationId xmlns:p14="http://schemas.microsoft.com/office/powerpoint/2010/main" val="3296206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996B9-AB43-C51E-8F07-BFA029CA23FF}"/>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0FF48F07-3C0B-8B93-B2BA-F516FC8FDD27}"/>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solidFill>
                  <a:schemeClr val="tx1"/>
                </a:solidFill>
                <a:effectLst/>
                <a:uLnTx/>
                <a:uFillTx/>
                <a:latin typeface="Open Sans"/>
                <a:ea typeface="Open Sans"/>
                <a:cs typeface="Open Sans"/>
              </a:rPr>
              <a:t>Retain / </a:t>
            </a:r>
            <a:r>
              <a:rPr kumimoji="0" lang="en-US" sz="3500" b="1" i="0" u="none" strike="noStrike" kern="1200" cap="none" spc="0" normalizeH="0" baseline="0" noProof="0" err="1">
                <a:ln>
                  <a:noFill/>
                </a:ln>
                <a:solidFill>
                  <a:schemeClr val="tx1"/>
                </a:solidFill>
                <a:effectLst/>
                <a:uLnTx/>
                <a:uFillTx/>
                <a:latin typeface="Open Sans"/>
                <a:ea typeface="Open Sans"/>
                <a:cs typeface="Open Sans"/>
              </a:rPr>
              <a:t>Retenir</a:t>
            </a:r>
            <a:endParaRPr kumimoji="0" lang="en-US" sz="3500" b="1" i="0" u="none" strike="noStrike" kern="1200" cap="none" spc="0" normalizeH="0" baseline="0" noProof="0">
              <a:ln>
                <a:noFill/>
              </a:ln>
              <a:solidFill>
                <a:srgbClr val="FFFFFF"/>
              </a:solidFill>
              <a:effectLst/>
              <a:uLnTx/>
              <a:uFillTx/>
              <a:latin typeface="Open Sans"/>
              <a:ea typeface="Open Sans"/>
              <a:cs typeface="Open Sans"/>
            </a:endParaRPr>
          </a:p>
        </p:txBody>
      </p:sp>
      <p:sp>
        <p:nvSpPr>
          <p:cNvPr id="4" name="TextBox 3">
            <a:extLst>
              <a:ext uri="{FF2B5EF4-FFF2-40B4-BE49-F238E27FC236}">
                <a16:creationId xmlns:a16="http://schemas.microsoft.com/office/drawing/2014/main" id="{815BB2D6-D570-D03B-D3C7-12CF6F5DF4C1}"/>
              </a:ext>
            </a:extLst>
          </p:cNvPr>
          <p:cNvSpPr txBox="1"/>
          <p:nvPr/>
        </p:nvSpPr>
        <p:spPr>
          <a:xfrm>
            <a:off x="411079" y="963431"/>
            <a:ext cx="74408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accent2">
                    <a:lumMod val="20000"/>
                    <a:lumOff val="80000"/>
                  </a:schemeClr>
                </a:solidFill>
                <a:latin typeface="Aptos"/>
                <a:ea typeface="Cambria"/>
              </a:rPr>
              <a:t>Pro tips / Conseils de </a:t>
            </a:r>
            <a:r>
              <a:rPr lang="en-US" sz="2000" b="1" dirty="0" err="1">
                <a:solidFill>
                  <a:schemeClr val="accent2">
                    <a:lumMod val="20000"/>
                    <a:lumOff val="80000"/>
                  </a:schemeClr>
                </a:solidFill>
                <a:latin typeface="Aptos"/>
                <a:ea typeface="Cambria"/>
              </a:rPr>
              <a:t>spécialistes</a:t>
            </a:r>
            <a:r>
              <a:rPr lang="en-US" sz="2000" b="1" dirty="0">
                <a:solidFill>
                  <a:schemeClr val="accent2">
                    <a:lumMod val="20000"/>
                    <a:lumOff val="80000"/>
                  </a:schemeClr>
                </a:solidFill>
                <a:latin typeface="Aptos"/>
                <a:ea typeface="Cambria"/>
              </a:rPr>
              <a:t> </a:t>
            </a:r>
            <a:endParaRPr lang="en-US" dirty="0">
              <a:solidFill>
                <a:schemeClr val="accent2">
                  <a:lumMod val="20000"/>
                  <a:lumOff val="80000"/>
                </a:schemeClr>
              </a:solidFill>
            </a:endParaRPr>
          </a:p>
        </p:txBody>
      </p:sp>
      <p:sp>
        <p:nvSpPr>
          <p:cNvPr id="3" name="Rectangle 2">
            <a:extLst>
              <a:ext uri="{FF2B5EF4-FFF2-40B4-BE49-F238E27FC236}">
                <a16:creationId xmlns:a16="http://schemas.microsoft.com/office/drawing/2014/main" id="{3634E501-982E-BEEA-0615-8DD32F980A2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accent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2" name="TextBox 1">
            <a:extLst>
              <a:ext uri="{FF2B5EF4-FFF2-40B4-BE49-F238E27FC236}">
                <a16:creationId xmlns:a16="http://schemas.microsoft.com/office/drawing/2014/main" id="{ABCE218E-7CAD-009E-1B41-D7DBE8624845}"/>
              </a:ext>
            </a:extLst>
          </p:cNvPr>
          <p:cNvSpPr txBox="1"/>
          <p:nvPr/>
        </p:nvSpPr>
        <p:spPr>
          <a:xfrm>
            <a:off x="411079" y="1834815"/>
            <a:ext cx="5033211"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Open Sans"/>
                <a:ea typeface="Open Sans"/>
                <a:cs typeface="Open Sans"/>
              </a:rPr>
              <a:t>Create a Talent Profile and Stand Out</a:t>
            </a:r>
          </a:p>
          <a:p>
            <a:r>
              <a:rPr lang="en-US" sz="1600" i="1">
                <a:solidFill>
                  <a:srgbClr val="FFFFFF"/>
                </a:solidFill>
                <a:latin typeface="Open Sans"/>
                <a:ea typeface="Open Sans"/>
                <a:cs typeface="Open Sans"/>
              </a:rPr>
              <a:t>February 17 (1-2pm)</a:t>
            </a:r>
          </a:p>
          <a:p>
            <a:r>
              <a:rPr lang="en-US" sz="1600">
                <a:solidFill>
                  <a:srgbClr val="FFFFFF"/>
                </a:solidFill>
                <a:latin typeface="Open Sans"/>
                <a:ea typeface="Open Sans"/>
                <a:cs typeface="Open Sans"/>
                <a:hlinkClick r:id="rId3"/>
              </a:rPr>
              <a:t>Microsoft Virtual Events Powered by Teams</a:t>
            </a:r>
            <a:endParaRPr lang="en-US" sz="1600">
              <a:latin typeface="Open Sans"/>
              <a:ea typeface="Open Sans"/>
              <a:cs typeface="Open Sans"/>
            </a:endParaRPr>
          </a:p>
          <a:p>
            <a:endParaRPr lang="en-US" sz="1600">
              <a:solidFill>
                <a:srgbClr val="FFFFFF"/>
              </a:solidFill>
              <a:latin typeface="Open Sans"/>
              <a:ea typeface="Open Sans"/>
              <a:cs typeface="Open Sans"/>
            </a:endParaRPr>
          </a:p>
        </p:txBody>
      </p:sp>
      <p:sp>
        <p:nvSpPr>
          <p:cNvPr id="6" name="TextBox 5">
            <a:extLst>
              <a:ext uri="{FF2B5EF4-FFF2-40B4-BE49-F238E27FC236}">
                <a16:creationId xmlns:a16="http://schemas.microsoft.com/office/drawing/2014/main" id="{893F9BAE-E363-6FDC-C353-E6B4A5B8804E}"/>
              </a:ext>
            </a:extLst>
          </p:cNvPr>
          <p:cNvSpPr txBox="1"/>
          <p:nvPr/>
        </p:nvSpPr>
        <p:spPr>
          <a:xfrm>
            <a:off x="411079" y="2987842"/>
            <a:ext cx="503321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Open Sans"/>
                <a:ea typeface="Open Sans"/>
                <a:cs typeface="Open Sans"/>
              </a:rPr>
              <a:t>From Digital Expert to Strategic Leader: Building Your Strategic Career Roadmap</a:t>
            </a:r>
          </a:p>
          <a:p>
            <a:r>
              <a:rPr lang="en-US" sz="1600" i="1">
                <a:solidFill>
                  <a:srgbClr val="FFFFFF"/>
                </a:solidFill>
                <a:latin typeface="Open Sans"/>
                <a:ea typeface="Open Sans"/>
                <a:cs typeface="Open Sans"/>
              </a:rPr>
              <a:t>March 10 (1-2pm)</a:t>
            </a:r>
          </a:p>
          <a:p>
            <a:r>
              <a:rPr lang="en-US" sz="1600">
                <a:solidFill>
                  <a:srgbClr val="FFFFFF"/>
                </a:solidFill>
                <a:latin typeface="Open Sans"/>
                <a:ea typeface="Open Sans"/>
                <a:cs typeface="Open Sans"/>
                <a:hlinkClick r:id="rId4"/>
              </a:rPr>
              <a:t>Microsoft Virtual Events Powered by Teams</a:t>
            </a:r>
            <a:endParaRPr lang="en-US" sz="1600">
              <a:latin typeface="Open Sans"/>
              <a:ea typeface="Open Sans"/>
              <a:cs typeface="Open Sans"/>
            </a:endParaRPr>
          </a:p>
          <a:p>
            <a:endParaRPr lang="en-US" sz="1600">
              <a:solidFill>
                <a:srgbClr val="FFFFFF"/>
              </a:solidFill>
              <a:latin typeface="Open Sans"/>
              <a:ea typeface="Open Sans"/>
              <a:cs typeface="Open Sans"/>
            </a:endParaRPr>
          </a:p>
        </p:txBody>
      </p:sp>
      <p:sp>
        <p:nvSpPr>
          <p:cNvPr id="7" name="TextBox 6">
            <a:extLst>
              <a:ext uri="{FF2B5EF4-FFF2-40B4-BE49-F238E27FC236}">
                <a16:creationId xmlns:a16="http://schemas.microsoft.com/office/drawing/2014/main" id="{F105D862-824D-EE8E-2679-1D54A8BE731C}"/>
              </a:ext>
            </a:extLst>
          </p:cNvPr>
          <p:cNvSpPr txBox="1"/>
          <p:nvPr/>
        </p:nvSpPr>
        <p:spPr>
          <a:xfrm>
            <a:off x="5925553" y="1704475"/>
            <a:ext cx="5073316"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FFFFFF"/>
                </a:solidFill>
                <a:latin typeface="Open Sans"/>
                <a:ea typeface="Open Sans"/>
                <a:cs typeface="Open Sans"/>
              </a:rPr>
              <a:t>Créez un </a:t>
            </a:r>
            <a:r>
              <a:rPr lang="en-US" sz="1600" b="1" err="1">
                <a:solidFill>
                  <a:srgbClr val="FFFFFF"/>
                </a:solidFill>
                <a:latin typeface="Open Sans"/>
                <a:ea typeface="Open Sans"/>
                <a:cs typeface="Open Sans"/>
              </a:rPr>
              <a:t>profil</a:t>
            </a:r>
            <a:r>
              <a:rPr lang="en-US" sz="1600" b="1">
                <a:solidFill>
                  <a:srgbClr val="FFFFFF"/>
                </a:solidFill>
                <a:latin typeface="Open Sans"/>
                <a:ea typeface="Open Sans"/>
                <a:cs typeface="Open Sans"/>
              </a:rPr>
              <a:t> de talents et </a:t>
            </a:r>
            <a:r>
              <a:rPr lang="en-US" sz="1600" b="1" err="1">
                <a:solidFill>
                  <a:srgbClr val="FFFFFF"/>
                </a:solidFill>
                <a:latin typeface="Open Sans"/>
                <a:ea typeface="Open Sans"/>
                <a:cs typeface="Open Sans"/>
              </a:rPr>
              <a:t>démarquez</a:t>
            </a:r>
            <a:r>
              <a:rPr lang="en-US" sz="1600" b="1">
                <a:solidFill>
                  <a:srgbClr val="FFFFFF"/>
                </a:solidFill>
                <a:latin typeface="Open Sans"/>
                <a:ea typeface="Open Sans"/>
                <a:cs typeface="Open Sans"/>
              </a:rPr>
              <a:t>-vous de la foule</a:t>
            </a:r>
          </a:p>
          <a:p>
            <a:r>
              <a:rPr lang="en-US" sz="1600" i="1">
                <a:solidFill>
                  <a:srgbClr val="FFFFFF"/>
                </a:solidFill>
                <a:latin typeface="Open Sans"/>
                <a:ea typeface="Open Sans"/>
                <a:cs typeface="Open Sans"/>
              </a:rPr>
              <a:t>17 Février de 13 h à 14 h</a:t>
            </a:r>
          </a:p>
          <a:p>
            <a:r>
              <a:rPr lang="en-US" sz="1600">
                <a:solidFill>
                  <a:srgbClr val="FFFFFF"/>
                </a:solidFill>
                <a:latin typeface="Open Sans"/>
                <a:ea typeface="Open Sans"/>
                <a:cs typeface="Open Sans"/>
                <a:hlinkClick r:id="rId3"/>
              </a:rPr>
              <a:t>Microsoft Virtual Events Powered by Teams</a:t>
            </a:r>
            <a:endParaRPr lang="en-US" sz="1600">
              <a:latin typeface="Open Sans"/>
              <a:ea typeface="Open Sans"/>
              <a:cs typeface="Open Sans"/>
            </a:endParaRPr>
          </a:p>
          <a:p>
            <a:endParaRPr lang="en-US" sz="1600">
              <a:solidFill>
                <a:srgbClr val="FFFFFF"/>
              </a:solidFill>
              <a:latin typeface="Open Sans"/>
              <a:ea typeface="Open Sans"/>
              <a:cs typeface="Open Sans"/>
            </a:endParaRPr>
          </a:p>
        </p:txBody>
      </p:sp>
      <p:sp>
        <p:nvSpPr>
          <p:cNvPr id="9" name="TextBox 8">
            <a:extLst>
              <a:ext uri="{FF2B5EF4-FFF2-40B4-BE49-F238E27FC236}">
                <a16:creationId xmlns:a16="http://schemas.microsoft.com/office/drawing/2014/main" id="{C72B8DF6-1B6C-A2C7-39F9-02F99FCE3D5D}"/>
              </a:ext>
            </a:extLst>
          </p:cNvPr>
          <p:cNvSpPr txBox="1"/>
          <p:nvPr/>
        </p:nvSpPr>
        <p:spPr>
          <a:xfrm>
            <a:off x="5925553" y="2987841"/>
            <a:ext cx="507331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err="1">
                <a:solidFill>
                  <a:srgbClr val="FFFFFF"/>
                </a:solidFill>
                <a:latin typeface="Open Sans"/>
                <a:ea typeface="Open Sans"/>
                <a:cs typeface="Open Sans"/>
              </a:rPr>
              <a:t>D’Expert</a:t>
            </a:r>
            <a:r>
              <a:rPr lang="en-US" sz="1600" b="1">
                <a:solidFill>
                  <a:srgbClr val="FFFFFF"/>
                </a:solidFill>
                <a:latin typeface="Open Sans"/>
                <a:ea typeface="Open Sans"/>
                <a:cs typeface="Open Sans"/>
              </a:rPr>
              <a:t>(e) Digital(e) à Leader </a:t>
            </a:r>
            <a:r>
              <a:rPr lang="en-US" sz="1600" b="1" err="1">
                <a:solidFill>
                  <a:srgbClr val="FFFFFF"/>
                </a:solidFill>
                <a:latin typeface="Open Sans"/>
                <a:ea typeface="Open Sans"/>
                <a:cs typeface="Open Sans"/>
              </a:rPr>
              <a:t>Stratégique</a:t>
            </a:r>
            <a:r>
              <a:rPr lang="en-US" sz="1600" b="1">
                <a:solidFill>
                  <a:srgbClr val="FFFFFF"/>
                </a:solidFill>
                <a:latin typeface="Open Sans"/>
                <a:ea typeface="Open Sans"/>
                <a:cs typeface="Open Sans"/>
              </a:rPr>
              <a:t> : </a:t>
            </a:r>
            <a:r>
              <a:rPr lang="en-US" sz="1600" b="1" err="1">
                <a:solidFill>
                  <a:srgbClr val="FFFFFF"/>
                </a:solidFill>
                <a:latin typeface="Open Sans"/>
                <a:ea typeface="Open Sans"/>
                <a:cs typeface="Open Sans"/>
              </a:rPr>
              <a:t>Construire</a:t>
            </a:r>
            <a:r>
              <a:rPr lang="en-US" sz="1600" b="1">
                <a:solidFill>
                  <a:srgbClr val="FFFFFF"/>
                </a:solidFill>
                <a:latin typeface="Open Sans"/>
                <a:ea typeface="Open Sans"/>
                <a:cs typeface="Open Sans"/>
              </a:rPr>
              <a:t> </a:t>
            </a:r>
            <a:r>
              <a:rPr lang="en-US" sz="1600" b="1" err="1">
                <a:solidFill>
                  <a:srgbClr val="FFFFFF"/>
                </a:solidFill>
                <a:latin typeface="Open Sans"/>
                <a:ea typeface="Open Sans"/>
                <a:cs typeface="Open Sans"/>
              </a:rPr>
              <a:t>votre</a:t>
            </a:r>
            <a:r>
              <a:rPr lang="en-US" sz="1600" b="1">
                <a:solidFill>
                  <a:srgbClr val="FFFFFF"/>
                </a:solidFill>
                <a:latin typeface="Open Sans"/>
                <a:ea typeface="Open Sans"/>
                <a:cs typeface="Open Sans"/>
              </a:rPr>
              <a:t> </a:t>
            </a:r>
            <a:r>
              <a:rPr lang="en-US" sz="1600" b="1" err="1">
                <a:solidFill>
                  <a:srgbClr val="FFFFFF"/>
                </a:solidFill>
                <a:latin typeface="Open Sans"/>
                <a:ea typeface="Open Sans"/>
                <a:cs typeface="Open Sans"/>
              </a:rPr>
              <a:t>feuille</a:t>
            </a:r>
            <a:r>
              <a:rPr lang="en-US" sz="1600" b="1">
                <a:solidFill>
                  <a:srgbClr val="FFFFFF"/>
                </a:solidFill>
                <a:latin typeface="Open Sans"/>
                <a:ea typeface="Open Sans"/>
                <a:cs typeface="Open Sans"/>
              </a:rPr>
              <a:t> de route </a:t>
            </a:r>
            <a:r>
              <a:rPr lang="en-US" sz="1600" b="1" err="1">
                <a:solidFill>
                  <a:srgbClr val="FFFFFF"/>
                </a:solidFill>
                <a:latin typeface="Open Sans"/>
                <a:ea typeface="Open Sans"/>
                <a:cs typeface="Open Sans"/>
              </a:rPr>
              <a:t>stratégique</a:t>
            </a:r>
            <a:r>
              <a:rPr lang="en-US" sz="1600" b="1">
                <a:solidFill>
                  <a:srgbClr val="FFFFFF"/>
                </a:solidFill>
                <a:latin typeface="Open Sans"/>
                <a:ea typeface="Open Sans"/>
                <a:cs typeface="Open Sans"/>
              </a:rPr>
              <a:t> de </a:t>
            </a:r>
            <a:r>
              <a:rPr lang="en-US" sz="1600" b="1" err="1">
                <a:solidFill>
                  <a:srgbClr val="FFFFFF"/>
                </a:solidFill>
                <a:latin typeface="Open Sans"/>
                <a:ea typeface="Open Sans"/>
                <a:cs typeface="Open Sans"/>
              </a:rPr>
              <a:t>carrière</a:t>
            </a:r>
            <a:endParaRPr lang="en-US" sz="1600" b="1">
              <a:solidFill>
                <a:srgbClr val="FFFFFF"/>
              </a:solidFill>
              <a:latin typeface="Open Sans"/>
              <a:ea typeface="Open Sans"/>
              <a:cs typeface="Open Sans"/>
            </a:endParaRPr>
          </a:p>
          <a:p>
            <a:r>
              <a:rPr lang="en-US" sz="1600" i="1">
                <a:solidFill>
                  <a:srgbClr val="FFFFFF"/>
                </a:solidFill>
                <a:latin typeface="Open Sans"/>
                <a:ea typeface="Open Sans"/>
                <a:cs typeface="Open Sans"/>
              </a:rPr>
              <a:t>10 mars de 13 h à 14 h</a:t>
            </a:r>
            <a:endParaRPr lang="en-US" sz="1600">
              <a:solidFill>
                <a:srgbClr val="FFFFFF"/>
              </a:solidFill>
              <a:latin typeface="Open Sans"/>
              <a:ea typeface="Open Sans"/>
              <a:cs typeface="Open Sans"/>
            </a:endParaRPr>
          </a:p>
          <a:p>
            <a:r>
              <a:rPr lang="en-US" sz="1600">
                <a:solidFill>
                  <a:srgbClr val="FFFFFF"/>
                </a:solidFill>
                <a:latin typeface="Open Sans"/>
                <a:ea typeface="Open Sans"/>
                <a:cs typeface="Open Sans"/>
                <a:hlinkClick r:id="rId4"/>
              </a:rPr>
              <a:t>Microsoft Virtual Events Powered by Teams</a:t>
            </a:r>
            <a:endParaRPr lang="en-US" sz="1600">
              <a:latin typeface="Open Sans"/>
              <a:ea typeface="Open Sans"/>
              <a:cs typeface="Open Sans"/>
            </a:endParaRPr>
          </a:p>
          <a:p>
            <a:endParaRPr lang="en-US" sz="1600">
              <a:solidFill>
                <a:srgbClr val="FFFFFF"/>
              </a:solidFill>
              <a:latin typeface="Open Sans"/>
              <a:ea typeface="Open Sans"/>
              <a:cs typeface="Open Sans"/>
            </a:endParaRPr>
          </a:p>
        </p:txBody>
      </p:sp>
    </p:spTree>
    <p:extLst>
      <p:ext uri="{BB962C8B-B14F-4D97-AF65-F5344CB8AC3E}">
        <p14:creationId xmlns:p14="http://schemas.microsoft.com/office/powerpoint/2010/main" val="31532475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659F8-782C-0BA2-45E8-969F31660134}"/>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6A837A94-7B6E-149F-16AD-3E61AFEEA8AB}"/>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en-US" sz="3500" dirty="0">
                <a:latin typeface="Open Sans"/>
                <a:ea typeface="Open Sans"/>
                <a:cs typeface="Open Sans"/>
              </a:rPr>
              <a:t>Lead / </a:t>
            </a:r>
            <a:r>
              <a:rPr lang="en-US" sz="3500" err="1">
                <a:latin typeface="Open Sans"/>
                <a:ea typeface="Open Sans"/>
                <a:cs typeface="Open Sans"/>
              </a:rPr>
              <a:t>Diriger</a:t>
            </a:r>
            <a:endParaRPr lang="en-US" err="1"/>
          </a:p>
        </p:txBody>
      </p:sp>
      <p:sp>
        <p:nvSpPr>
          <p:cNvPr id="3" name="Rectangle 2">
            <a:extLst>
              <a:ext uri="{FF2B5EF4-FFF2-40B4-BE49-F238E27FC236}">
                <a16:creationId xmlns:a16="http://schemas.microsoft.com/office/drawing/2014/main" id="{D80E777B-69F5-60EF-0E68-B79E5D3BEE8D}"/>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2" name="TextBox 1">
            <a:extLst>
              <a:ext uri="{FF2B5EF4-FFF2-40B4-BE49-F238E27FC236}">
                <a16:creationId xmlns:a16="http://schemas.microsoft.com/office/drawing/2014/main" id="{477AB11D-D72F-DDFC-0345-740F34244B50}"/>
              </a:ext>
            </a:extLst>
          </p:cNvPr>
          <p:cNvSpPr txBox="1"/>
          <p:nvPr/>
        </p:nvSpPr>
        <p:spPr>
          <a:xfrm>
            <a:off x="379005" y="955492"/>
            <a:ext cx="534197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E494"/>
                </a:solidFill>
                <a:latin typeface="Aptos"/>
              </a:rPr>
              <a:t>The domains of the digital community </a:t>
            </a:r>
            <a:r>
              <a:rPr lang="en-US" sz="2000" b="1" baseline="0">
                <a:solidFill>
                  <a:srgbClr val="FFE494"/>
                </a:solidFill>
                <a:latin typeface="Aptos"/>
              </a:rPr>
              <a:t>/</a:t>
            </a:r>
            <a:endParaRPr lang="en-US">
              <a:solidFill>
                <a:srgbClr val="FFE494"/>
              </a:solidFill>
              <a:ea typeface="Cambria"/>
            </a:endParaRPr>
          </a:p>
          <a:p>
            <a:r>
              <a:rPr lang="en-US" sz="2000" b="1">
                <a:solidFill>
                  <a:srgbClr val="FFE494"/>
                </a:solidFill>
                <a:latin typeface="Aptos"/>
              </a:rPr>
              <a:t>Les </a:t>
            </a:r>
            <a:r>
              <a:rPr lang="en-US" sz="2000" b="1" err="1">
                <a:solidFill>
                  <a:srgbClr val="FFE494"/>
                </a:solidFill>
                <a:latin typeface="Aptos"/>
              </a:rPr>
              <a:t>domaines</a:t>
            </a:r>
            <a:r>
              <a:rPr lang="en-US" sz="2000" b="1">
                <a:solidFill>
                  <a:srgbClr val="FFE494"/>
                </a:solidFill>
                <a:latin typeface="Aptos"/>
              </a:rPr>
              <a:t> de la collectivité numérique</a:t>
            </a:r>
            <a:endParaRPr lang="en-US">
              <a:solidFill>
                <a:srgbClr val="FFE494"/>
              </a:solidFill>
              <a:ea typeface="Cambria"/>
            </a:endParaRPr>
          </a:p>
          <a:p>
            <a:endParaRPr lang="en-US" sz="2000" b="1">
              <a:solidFill>
                <a:srgbClr val="FFE494"/>
              </a:solidFill>
              <a:latin typeface="Aptos"/>
            </a:endParaRPr>
          </a:p>
        </p:txBody>
      </p:sp>
      <p:sp>
        <p:nvSpPr>
          <p:cNvPr id="7" name="TextBox 6">
            <a:extLst>
              <a:ext uri="{FF2B5EF4-FFF2-40B4-BE49-F238E27FC236}">
                <a16:creationId xmlns:a16="http://schemas.microsoft.com/office/drawing/2014/main" id="{78641C6B-71B4-492B-818A-E9744C9AF76F}"/>
              </a:ext>
            </a:extLst>
          </p:cNvPr>
          <p:cNvSpPr txBox="1"/>
          <p:nvPr/>
        </p:nvSpPr>
        <p:spPr>
          <a:xfrm>
            <a:off x="9340070" y="91351"/>
            <a:ext cx="2794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3"/>
              </a:rPr>
              <a:t>The Digital Community Organisational Design Hub - Home / Accueil</a:t>
            </a:r>
            <a:endParaRPr lang="en-US" sz="1200">
              <a:latin typeface="Aptos"/>
            </a:endParaRPr>
          </a:p>
          <a:p>
            <a:pPr algn="r"/>
            <a:endParaRPr lang="en-US" sz="1200">
              <a:latin typeface="Aptos"/>
            </a:endParaRPr>
          </a:p>
        </p:txBody>
      </p:sp>
      <p:pic>
        <p:nvPicPr>
          <p:cNvPr id="4" name="Picture 3" descr="Slide comparing current and future IT operating models. On the left, titled “Present: CIO Suite – Describes only IT Jobs,” a cluster of circles shows IT-centric functions around “IT Generic Work Streams,” including IT Enterprise Architecture, IT Security, IT Infrastructure Operations, IT Planning and Reporting, IT Project Portfolio Management, IT Database Management, IT Software Solutions, and IT Business Line Advisory Services. An arrow points right to the future state. On the right, titled “Future: Digital Community – Will comprise of 4 Domains made up of many classifications,” a circular model shows “Business Interface (Plan and Design)” at the center, connected to four surrounding domains: Info/Data Governance, Technology Delivery, and Data Insights and Operations, illustrating a shift from IT-only roles to an integrated, business-focused digital ecosystem.">
            <a:extLst>
              <a:ext uri="{FF2B5EF4-FFF2-40B4-BE49-F238E27FC236}">
                <a16:creationId xmlns:a16="http://schemas.microsoft.com/office/drawing/2014/main" id="{0898BBC4-D3C0-2C33-CC15-996E9DBF843F}"/>
              </a:ext>
            </a:extLst>
          </p:cNvPr>
          <p:cNvPicPr>
            <a:picLocks noChangeAspect="1"/>
          </p:cNvPicPr>
          <p:nvPr/>
        </p:nvPicPr>
        <p:blipFill>
          <a:blip r:embed="rId4"/>
          <a:stretch>
            <a:fillRect/>
          </a:stretch>
        </p:blipFill>
        <p:spPr>
          <a:xfrm>
            <a:off x="453031" y="1850177"/>
            <a:ext cx="9893455" cy="4349208"/>
          </a:xfrm>
          <a:prstGeom prst="rect">
            <a:avLst/>
          </a:prstGeom>
        </p:spPr>
      </p:pic>
    </p:spTree>
    <p:extLst>
      <p:ext uri="{BB962C8B-B14F-4D97-AF65-F5344CB8AC3E}">
        <p14:creationId xmlns:p14="http://schemas.microsoft.com/office/powerpoint/2010/main" val="3079862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2A59E-4C4D-7EBB-1832-0DDD4CCDF7B2}"/>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4AED2D20-7057-1925-63C1-B912E180D235}"/>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en-US" sz="3500" dirty="0">
                <a:latin typeface="Open Sans"/>
                <a:ea typeface="Open Sans"/>
                <a:cs typeface="Open Sans"/>
              </a:rPr>
              <a:t>Lead / </a:t>
            </a:r>
            <a:r>
              <a:rPr lang="en-US" sz="3500" err="1">
                <a:latin typeface="Open Sans"/>
                <a:ea typeface="Open Sans"/>
                <a:cs typeface="Open Sans"/>
              </a:rPr>
              <a:t>Diriger</a:t>
            </a:r>
            <a:endParaRPr lang="en-US" err="1"/>
          </a:p>
        </p:txBody>
      </p:sp>
      <p:sp>
        <p:nvSpPr>
          <p:cNvPr id="2" name="TextBox 1">
            <a:extLst>
              <a:ext uri="{FF2B5EF4-FFF2-40B4-BE49-F238E27FC236}">
                <a16:creationId xmlns:a16="http://schemas.microsoft.com/office/drawing/2014/main" id="{09554D8D-C724-4C01-CB11-0AC0548F1BB7}"/>
              </a:ext>
            </a:extLst>
          </p:cNvPr>
          <p:cNvSpPr txBox="1"/>
          <p:nvPr/>
        </p:nvSpPr>
        <p:spPr>
          <a:xfrm>
            <a:off x="389165" y="955492"/>
            <a:ext cx="910117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E494"/>
                </a:solidFill>
                <a:latin typeface="Aptos"/>
              </a:rPr>
              <a:t>What do we mean by digital community of </a:t>
            </a:r>
            <a:r>
              <a:rPr lang="en-US" sz="2000" b="1" err="1">
                <a:solidFill>
                  <a:srgbClr val="FFE494"/>
                </a:solidFill>
                <a:latin typeface="Aptos"/>
              </a:rPr>
              <a:t>pracitioners</a:t>
            </a:r>
            <a:r>
              <a:rPr lang="en-US" sz="2000" b="1">
                <a:solidFill>
                  <a:srgbClr val="FFE494"/>
                </a:solidFill>
                <a:latin typeface="Aptos"/>
              </a:rPr>
              <a:t>? /</a:t>
            </a:r>
            <a:endParaRPr lang="en-US">
              <a:solidFill>
                <a:srgbClr val="FFE494"/>
              </a:solidFill>
              <a:ea typeface="Cambria"/>
            </a:endParaRPr>
          </a:p>
          <a:p>
            <a:r>
              <a:rPr lang="en-US" sz="2000" b="1" err="1">
                <a:solidFill>
                  <a:srgbClr val="FFE494"/>
                </a:solidFill>
                <a:latin typeface="Aptos"/>
              </a:rPr>
              <a:t>Qu’entendons</a:t>
            </a:r>
            <a:r>
              <a:rPr lang="en-US" sz="2000" b="1">
                <a:solidFill>
                  <a:srgbClr val="FFE494"/>
                </a:solidFill>
                <a:latin typeface="Aptos"/>
              </a:rPr>
              <a:t>-nous par </a:t>
            </a:r>
            <a:r>
              <a:rPr lang="en-US" sz="2000" b="1" err="1">
                <a:solidFill>
                  <a:srgbClr val="FFE494"/>
                </a:solidFill>
                <a:latin typeface="Aptos"/>
              </a:rPr>
              <a:t>collectivité</a:t>
            </a:r>
            <a:r>
              <a:rPr lang="en-US" sz="2000" b="1">
                <a:solidFill>
                  <a:srgbClr val="FFE494"/>
                </a:solidFill>
                <a:latin typeface="Aptos"/>
              </a:rPr>
              <a:t> numérique de </a:t>
            </a:r>
            <a:r>
              <a:rPr lang="en-US" sz="2000" b="1" err="1">
                <a:solidFill>
                  <a:srgbClr val="FFE494"/>
                </a:solidFill>
                <a:latin typeface="Aptos"/>
              </a:rPr>
              <a:t>praticiens</a:t>
            </a:r>
            <a:r>
              <a:rPr lang="en-US" sz="2000" b="1">
                <a:solidFill>
                  <a:srgbClr val="FFE494"/>
                </a:solidFill>
                <a:latin typeface="Aptos"/>
              </a:rPr>
              <a:t>?</a:t>
            </a:r>
            <a:endParaRPr lang="en-US"/>
          </a:p>
          <a:p>
            <a:endParaRPr lang="en-US" sz="2000" b="1">
              <a:solidFill>
                <a:srgbClr val="FFE494"/>
              </a:solidFill>
              <a:latin typeface="Aptos"/>
            </a:endParaRPr>
          </a:p>
        </p:txBody>
      </p:sp>
      <p:sp>
        <p:nvSpPr>
          <p:cNvPr id="5" name="Rectangle 4">
            <a:extLst>
              <a:ext uri="{FF2B5EF4-FFF2-40B4-BE49-F238E27FC236}">
                <a16:creationId xmlns:a16="http://schemas.microsoft.com/office/drawing/2014/main" id="{7EF5D116-8C07-6352-0DBA-F7CB8CBE238A}"/>
              </a:ext>
              <a:ext uri="{C183D7F6-B498-43B3-948B-1728B52AA6E4}">
                <adec:decorative xmlns:adec="http://schemas.microsoft.com/office/drawing/2017/decorative" val="1"/>
              </a:ext>
            </a:extLst>
          </p:cNvPr>
          <p:cNvSpPr/>
          <p:nvPr/>
        </p:nvSpPr>
        <p:spPr>
          <a:xfrm>
            <a:off x="4589402" y="1748212"/>
            <a:ext cx="7480638" cy="524058"/>
          </a:xfrm>
          <a:prstGeom prst="rect">
            <a:avLst/>
          </a:prstGeom>
          <a:solidFill>
            <a:srgbClr val="FFE494"/>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Open Sans"/>
              <a:cs typeface="Open Sans"/>
            </a:endParaRPr>
          </a:p>
        </p:txBody>
      </p:sp>
      <p:cxnSp>
        <p:nvCxnSpPr>
          <p:cNvPr id="8" name="Straight Connector 7">
            <a:extLst>
              <a:ext uri="{FF2B5EF4-FFF2-40B4-BE49-F238E27FC236}">
                <a16:creationId xmlns:a16="http://schemas.microsoft.com/office/drawing/2014/main" id="{8E8CAC8F-AB77-8C50-62B4-4A50345B6720}"/>
              </a:ext>
              <a:ext uri="{C183D7F6-B498-43B3-948B-1728B52AA6E4}">
                <adec:decorative xmlns:adec="http://schemas.microsoft.com/office/drawing/2017/decorative" val="1"/>
              </a:ext>
            </a:extLst>
          </p:cNvPr>
          <p:cNvCxnSpPr>
            <a:cxnSpLocks/>
          </p:cNvCxnSpPr>
          <p:nvPr/>
        </p:nvCxnSpPr>
        <p:spPr>
          <a:xfrm>
            <a:off x="6512611" y="3523267"/>
            <a:ext cx="0" cy="31625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FAFED11-A035-0483-C29F-62F6587DE76C}"/>
              </a:ext>
              <a:ext uri="{C183D7F6-B498-43B3-948B-1728B52AA6E4}">
                <adec:decorative xmlns:adec="http://schemas.microsoft.com/office/drawing/2017/decorative" val="1"/>
              </a:ext>
            </a:extLst>
          </p:cNvPr>
          <p:cNvCxnSpPr>
            <a:cxnSpLocks/>
          </p:cNvCxnSpPr>
          <p:nvPr/>
        </p:nvCxnSpPr>
        <p:spPr>
          <a:xfrm flipH="1" flipV="1">
            <a:off x="7193255" y="4987682"/>
            <a:ext cx="295633" cy="226881"/>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5F5B3E-969D-84C2-3302-C3D6FDEA0A19}"/>
              </a:ext>
              <a:ext uri="{C183D7F6-B498-43B3-948B-1728B52AA6E4}">
                <adec:decorative xmlns:adec="http://schemas.microsoft.com/office/drawing/2017/decorative" val="1"/>
              </a:ext>
            </a:extLst>
          </p:cNvPr>
          <p:cNvCxnSpPr>
            <a:cxnSpLocks/>
          </p:cNvCxnSpPr>
          <p:nvPr/>
        </p:nvCxnSpPr>
        <p:spPr>
          <a:xfrm flipV="1">
            <a:off x="5550085" y="4925805"/>
            <a:ext cx="247507" cy="192505"/>
          </a:xfrm>
          <a:prstGeom prst="line">
            <a:avLst/>
          </a:prstGeom>
          <a:ln w="38100">
            <a:solidFill>
              <a:srgbClr val="E8AE3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75C7C695-B2A8-CB30-526D-2ED5DE40FD35}"/>
              </a:ext>
              <a:ext uri="{C183D7F6-B498-43B3-948B-1728B52AA6E4}">
                <adec:decorative xmlns:adec="http://schemas.microsoft.com/office/drawing/2017/decorative" val="1"/>
              </a:ext>
            </a:extLst>
          </p:cNvPr>
          <p:cNvSpPr/>
          <p:nvPr/>
        </p:nvSpPr>
        <p:spPr>
          <a:xfrm>
            <a:off x="429651" y="1748212"/>
            <a:ext cx="4003858" cy="4849841"/>
          </a:xfrm>
          <a:prstGeom prst="rect">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Open Sans"/>
              <a:cs typeface="Open Sans"/>
            </a:endParaRPr>
          </a:p>
        </p:txBody>
      </p:sp>
      <p:sp>
        <p:nvSpPr>
          <p:cNvPr id="18" name="Rectangle 17">
            <a:extLst>
              <a:ext uri="{FF2B5EF4-FFF2-40B4-BE49-F238E27FC236}">
                <a16:creationId xmlns:a16="http://schemas.microsoft.com/office/drawing/2014/main" id="{48207916-3B92-DBD2-9CF2-E1ECD5D80455}"/>
              </a:ext>
              <a:ext uri="{C183D7F6-B498-43B3-948B-1728B52AA6E4}">
                <adec:decorative xmlns:adec="http://schemas.microsoft.com/office/drawing/2017/decorative" val="1"/>
              </a:ext>
            </a:extLst>
          </p:cNvPr>
          <p:cNvSpPr/>
          <p:nvPr/>
        </p:nvSpPr>
        <p:spPr>
          <a:xfrm>
            <a:off x="436905" y="1750992"/>
            <a:ext cx="3997394" cy="524058"/>
          </a:xfrm>
          <a:prstGeom prst="rect">
            <a:avLst/>
          </a:prstGeom>
          <a:solidFill>
            <a:srgbClr val="FFE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Open Sans"/>
              <a:cs typeface="Open Sans"/>
            </a:endParaRPr>
          </a:p>
        </p:txBody>
      </p:sp>
      <p:pic>
        <p:nvPicPr>
          <p:cNvPr id="20" name="Graphic 19">
            <a:extLst>
              <a:ext uri="{FF2B5EF4-FFF2-40B4-BE49-F238E27FC236}">
                <a16:creationId xmlns:a16="http://schemas.microsoft.com/office/drawing/2014/main" id="{4D68880F-D24F-237E-D096-97D0FA1F8F3C}"/>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424" y="1777303"/>
            <a:ext cx="465875" cy="465875"/>
          </a:xfrm>
          <a:prstGeom prst="rect">
            <a:avLst/>
          </a:prstGeom>
        </p:spPr>
      </p:pic>
      <p:sp>
        <p:nvSpPr>
          <p:cNvPr id="22" name="TextBox 21">
            <a:extLst>
              <a:ext uri="{FF2B5EF4-FFF2-40B4-BE49-F238E27FC236}">
                <a16:creationId xmlns:a16="http://schemas.microsoft.com/office/drawing/2014/main" id="{1F7EA552-1013-C712-DA64-AA90CAD6AC97}"/>
              </a:ext>
            </a:extLst>
          </p:cNvPr>
          <p:cNvSpPr txBox="1"/>
          <p:nvPr/>
        </p:nvSpPr>
        <p:spPr>
          <a:xfrm>
            <a:off x="1032892" y="1836553"/>
            <a:ext cx="2971623" cy="338554"/>
          </a:xfrm>
          <a:prstGeom prst="rect">
            <a:avLst/>
          </a:prstGeom>
          <a:noFill/>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Digital Practitioners</a:t>
            </a:r>
          </a:p>
        </p:txBody>
      </p:sp>
      <p:sp>
        <p:nvSpPr>
          <p:cNvPr id="24" name="TextBox 23">
            <a:extLst>
              <a:ext uri="{FF2B5EF4-FFF2-40B4-BE49-F238E27FC236}">
                <a16:creationId xmlns:a16="http://schemas.microsoft.com/office/drawing/2014/main" id="{17ACA0CF-0E0F-4FEA-6068-0D60FB0BF9E8}"/>
              </a:ext>
            </a:extLst>
          </p:cNvPr>
          <p:cNvSpPr txBox="1"/>
          <p:nvPr/>
        </p:nvSpPr>
        <p:spPr>
          <a:xfrm>
            <a:off x="605365" y="2432331"/>
            <a:ext cx="3684452" cy="1092607"/>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effectLst/>
                <a:uLnTx/>
                <a:uFillTx/>
                <a:latin typeface="Open Sans"/>
                <a:ea typeface="Open Sans"/>
                <a:cs typeface="Open Sans"/>
              </a:rPr>
              <a:t>The Digital community is comprised of three </a:t>
            </a:r>
            <a:r>
              <a:rPr kumimoji="0" lang="en-US" sz="1200" b="1" i="0" u="none" strike="noStrike" kern="1200" cap="none" spc="0" normalizeH="0" baseline="0" noProof="0" dirty="0">
                <a:ln>
                  <a:noFill/>
                </a:ln>
                <a:effectLst/>
                <a:uLnTx/>
                <a:uFillTx/>
                <a:latin typeface="Open Sans"/>
                <a:ea typeface="Open Sans"/>
                <a:cs typeface="Open Sans"/>
              </a:rPr>
              <a:t>professional disciplines</a:t>
            </a: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en-US" sz="1200" b="1" i="0" u="none" strike="noStrike" kern="1200" cap="none" spc="0" normalizeH="0" baseline="0" noProof="0" dirty="0">
                <a:ln>
                  <a:noFill/>
                </a:ln>
                <a:solidFill>
                  <a:srgbClr val="C7706C"/>
                </a:solidFill>
                <a:effectLst/>
                <a:uLnTx/>
                <a:uFillTx/>
                <a:latin typeface="Open Sans"/>
                <a:ea typeface="Open Sans"/>
                <a:cs typeface="Open Sans"/>
              </a:rPr>
              <a:t>Service Design</a:t>
            </a: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en-US" sz="1200" b="1" i="0" u="none" strike="noStrike" kern="1200" cap="none" spc="0" normalizeH="0" baseline="0" noProof="0" dirty="0">
                <a:ln>
                  <a:noFill/>
                </a:ln>
                <a:solidFill>
                  <a:srgbClr val="58BFB5">
                    <a:lumMod val="75000"/>
                  </a:srgbClr>
                </a:solidFill>
                <a:effectLst/>
                <a:uLnTx/>
                <a:uFillTx/>
                <a:latin typeface="Open Sans"/>
                <a:ea typeface="Open Sans"/>
                <a:cs typeface="Open Sans"/>
              </a:rPr>
              <a:t>Information</a:t>
            </a: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en-US" sz="1200" b="1" i="0" u="none" strike="noStrike" kern="1200" cap="none" spc="0" normalizeH="0" baseline="0" noProof="0" dirty="0">
                <a:ln>
                  <a:noFill/>
                </a:ln>
                <a:solidFill>
                  <a:srgbClr val="8D4BF6">
                    <a:lumMod val="75000"/>
                  </a:srgbClr>
                </a:solidFill>
                <a:effectLst/>
                <a:uLnTx/>
                <a:uFillTx/>
                <a:latin typeface="Open Sans"/>
                <a:ea typeface="Open Sans"/>
                <a:cs typeface="Open Sans"/>
              </a:rPr>
              <a:t>Data</a:t>
            </a: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 </a:t>
            </a:r>
            <a:r>
              <a:rPr kumimoji="0" lang="en-US" sz="1200" b="0" i="0" u="none" strike="noStrike" kern="1200" cap="none" spc="0" normalizeH="0" baseline="0" noProof="0" dirty="0">
                <a:ln>
                  <a:noFill/>
                </a:ln>
                <a:effectLst/>
                <a:uLnTx/>
                <a:uFillTx/>
                <a:latin typeface="Open Sans"/>
                <a:ea typeface="Open Sans"/>
                <a:cs typeface="Open Sans"/>
              </a:rPr>
              <a:t>and </a:t>
            </a:r>
            <a:r>
              <a:rPr kumimoji="0" lang="en-US" sz="1200" b="1" i="0" u="none" strike="noStrike" kern="1200" cap="none" spc="0" normalizeH="0" baseline="0" noProof="0" dirty="0">
                <a:ln>
                  <a:noFill/>
                </a:ln>
                <a:solidFill>
                  <a:srgbClr val="FFC000">
                    <a:lumMod val="75000"/>
                  </a:srgbClr>
                </a:solidFill>
                <a:effectLst/>
                <a:uLnTx/>
                <a:uFillTx/>
                <a:latin typeface="Open Sans"/>
                <a:ea typeface="Open Sans"/>
                <a:cs typeface="Open Sans"/>
              </a:rPr>
              <a:t>Technology</a:t>
            </a:r>
            <a:r>
              <a:rPr kumimoji="0" lang="en-US" sz="1200" b="0" i="0" u="none" strike="noStrike" kern="1200" cap="none" spc="0" normalizeH="0" baseline="0" noProof="0" dirty="0">
                <a:ln>
                  <a:noFill/>
                </a:ln>
                <a:solidFill>
                  <a:srgbClr val="000000"/>
                </a:solidFill>
                <a:effectLst/>
                <a:uLnTx/>
                <a:uFillTx/>
                <a:latin typeface="Open Sans"/>
                <a:ea typeface="Open Sans"/>
                <a:cs typeface="Open Sans"/>
              </a:rPr>
              <a:t>. This </a:t>
            </a:r>
            <a:r>
              <a:rPr kumimoji="0" lang="en-US" sz="1200" b="0" i="0" u="none" strike="noStrike" kern="1200" cap="none" spc="0" normalizeH="0" baseline="0" noProof="0" dirty="0">
                <a:ln>
                  <a:noFill/>
                </a:ln>
                <a:effectLst/>
                <a:uLnTx/>
                <a:uFillTx/>
                <a:latin typeface="Open Sans"/>
                <a:ea typeface="Open Sans"/>
                <a:cs typeface="Open Sans"/>
              </a:rPr>
              <a:t>includes, but not limited to, those working in fields including:​</a:t>
            </a:r>
            <a:endParaRPr lang="en-US" sz="1200" b="0" i="0" u="none" strike="noStrike" kern="1200" cap="none" spc="0" normalizeH="0" baseline="0" noProof="0" dirty="0">
              <a:ln>
                <a:noFill/>
              </a:ln>
              <a:effectLst/>
              <a:uLnTx/>
              <a:uFillTx/>
              <a:latin typeface="Open Sans"/>
              <a:ea typeface="Open Sans"/>
              <a:cs typeface="Open San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en-US" sz="500" b="0" i="0" u="none" strike="noStrike" kern="1200" cap="none" spc="0" normalizeH="0" baseline="0" noProof="0" dirty="0">
              <a:ln>
                <a:noFill/>
              </a:ln>
              <a:effectLst/>
              <a:uLnTx/>
              <a:uFillTx/>
              <a:latin typeface="Open Sans"/>
              <a:ea typeface="Open Sans"/>
              <a:cs typeface="Open Sans"/>
            </a:endParaRPr>
          </a:p>
        </p:txBody>
      </p:sp>
      <p:graphicFrame>
        <p:nvGraphicFramePr>
          <p:cNvPr id="42" name="Table 41">
            <a:extLst>
              <a:ext uri="{FF2B5EF4-FFF2-40B4-BE49-F238E27FC236}">
                <a16:creationId xmlns:a16="http://schemas.microsoft.com/office/drawing/2014/main" id="{33C51EA6-F3F7-A098-CE93-AE81EC9C02A1}"/>
              </a:ext>
            </a:extLst>
          </p:cNvPr>
          <p:cNvGraphicFramePr>
            <a:graphicFrameLocks noGrp="1"/>
          </p:cNvGraphicFramePr>
          <p:nvPr>
            <p:extLst>
              <p:ext uri="{D42A27DB-BD31-4B8C-83A1-F6EECF244321}">
                <p14:modId xmlns:p14="http://schemas.microsoft.com/office/powerpoint/2010/main" val="2331557734"/>
              </p:ext>
            </p:extLst>
          </p:nvPr>
        </p:nvGraphicFramePr>
        <p:xfrm>
          <a:off x="624071" y="3481641"/>
          <a:ext cx="3505604" cy="2999867"/>
        </p:xfrm>
        <a:graphic>
          <a:graphicData uri="http://schemas.openxmlformats.org/drawingml/2006/table">
            <a:tbl>
              <a:tblPr/>
              <a:tblGrid>
                <a:gridCol w="1696367">
                  <a:extLst>
                    <a:ext uri="{9D8B030D-6E8A-4147-A177-3AD203B41FA5}">
                      <a16:colId xmlns:a16="http://schemas.microsoft.com/office/drawing/2014/main" val="322337227"/>
                    </a:ext>
                  </a:extLst>
                </a:gridCol>
                <a:gridCol w="1809237">
                  <a:extLst>
                    <a:ext uri="{9D8B030D-6E8A-4147-A177-3AD203B41FA5}">
                      <a16:colId xmlns:a16="http://schemas.microsoft.com/office/drawing/2014/main" val="2208042444"/>
                    </a:ext>
                  </a:extLst>
                </a:gridCol>
              </a:tblGrid>
              <a:tr h="271959">
                <a:tc>
                  <a:txBody>
                    <a:bodyPr/>
                    <a:lstStyle/>
                    <a:p>
                      <a:pPr>
                        <a:buNone/>
                      </a:pPr>
                      <a:r>
                        <a:rPr lang="en-CA" sz="1100" dirty="0">
                          <a:solidFill>
                            <a:schemeClr val="bg1"/>
                          </a:solidFill>
                          <a:latin typeface="Open Sans"/>
                        </a:rPr>
                        <a:t>Product Managers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buNone/>
                      </a:pPr>
                      <a:r>
                        <a:rPr lang="en-CA" sz="1100" dirty="0">
                          <a:solidFill>
                            <a:schemeClr val="bg1"/>
                          </a:solidFill>
                          <a:latin typeface="Open Sans"/>
                        </a:rPr>
                        <a:t>Information and Data Governance Professionals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079389247"/>
                  </a:ext>
                </a:extLst>
              </a:tr>
              <a:tr h="27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1"/>
                          </a:solidFill>
                          <a:latin typeface="Open Sans"/>
                        </a:rPr>
                        <a:t>UX Researchers and Designers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solidFill>
                            <a:schemeClr val="bg1"/>
                          </a:solidFill>
                          <a:latin typeface="Open Sans"/>
                        </a:rPr>
                        <a:t>Librarians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9266266"/>
                  </a:ext>
                </a:extLst>
              </a:tr>
              <a:tr h="271959">
                <a:tc>
                  <a:txBody>
                    <a:bodyPr/>
                    <a:lstStyle/>
                    <a:p>
                      <a:pPr>
                        <a:buNone/>
                      </a:pPr>
                      <a:r>
                        <a:rPr lang="en-CA" sz="1100" dirty="0">
                          <a:solidFill>
                            <a:schemeClr val="bg1"/>
                          </a:solidFill>
                          <a:latin typeface="Open Sans"/>
                        </a:rPr>
                        <a:t>Business Line Advisors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buNone/>
                      </a:pPr>
                      <a:r>
                        <a:rPr lang="en-CA" sz="1100" dirty="0">
                          <a:solidFill>
                            <a:schemeClr val="bg1"/>
                          </a:solidFill>
                          <a:latin typeface="Open Sans"/>
                        </a:rPr>
                        <a:t>Information and Data Architects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40440333"/>
                  </a:ext>
                </a:extLst>
              </a:tr>
              <a:tr h="271959">
                <a:tc>
                  <a:txBody>
                    <a:bodyPr/>
                    <a:lstStyle/>
                    <a:p>
                      <a:pPr>
                        <a:buNone/>
                      </a:pPr>
                      <a:r>
                        <a:rPr lang="en-CA" sz="1100" dirty="0">
                          <a:solidFill>
                            <a:schemeClr val="bg1"/>
                          </a:solidFill>
                          <a:latin typeface="Open Sans"/>
                        </a:rPr>
                        <a:t>Portfolio Managers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buNone/>
                      </a:pPr>
                      <a:r>
                        <a:rPr lang="en-CA" sz="1100">
                          <a:solidFill>
                            <a:schemeClr val="bg1"/>
                          </a:solidFill>
                          <a:latin typeface="Open Sans"/>
                        </a:rPr>
                        <a:t>Data Analysts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4008410410"/>
                  </a:ext>
                </a:extLst>
              </a:tr>
              <a:tr h="271959">
                <a:tc>
                  <a:txBody>
                    <a:bodyPr/>
                    <a:lstStyle/>
                    <a:p>
                      <a:pPr>
                        <a:buNone/>
                      </a:pPr>
                      <a:r>
                        <a:rPr lang="en-CA" sz="1100">
                          <a:solidFill>
                            <a:schemeClr val="bg1"/>
                          </a:solidFill>
                          <a:latin typeface="Open Sans"/>
                        </a:rPr>
                        <a:t>Technical Architects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tc>
                  <a:txBody>
                    <a:bodyPr/>
                    <a:lstStyle/>
                    <a:p>
                      <a:pPr>
                        <a:buNone/>
                      </a:pPr>
                      <a:r>
                        <a:rPr lang="en-CA" sz="1100">
                          <a:solidFill>
                            <a:schemeClr val="bg1"/>
                          </a:solidFill>
                          <a:latin typeface="Open Sans"/>
                        </a:rPr>
                        <a:t>Data Scientists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740854452"/>
                  </a:ext>
                </a:extLst>
              </a:tr>
              <a:tr h="27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solidFill>
                            <a:schemeClr val="bg1"/>
                          </a:solidFill>
                          <a:latin typeface="Open Sans"/>
                        </a:rPr>
                        <a:t>DevOps and Cloud Engineers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a:solidFill>
                            <a:schemeClr val="bg1"/>
                          </a:solidFill>
                          <a:latin typeface="Open Sans"/>
                        </a:rPr>
                        <a:t>Business Intelligence and Analytics Professionals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599499328"/>
                  </a:ext>
                </a:extLst>
              </a:tr>
              <a:tr h="27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solidFill>
                            <a:schemeClr val="bg1"/>
                          </a:solidFill>
                          <a:latin typeface="Open Sans"/>
                        </a:rPr>
                        <a:t>Cybersecurity Professionals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solidFill>
                            <a:schemeClr val="bg1"/>
                          </a:solidFill>
                          <a:latin typeface="Open Sans"/>
                        </a:rPr>
                        <a:t>Data Engineers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extLst>
                  <a:ext uri="{0D108BD9-81ED-4DB2-BD59-A6C34878D82A}">
                    <a16:rowId xmlns:a16="http://schemas.microsoft.com/office/drawing/2014/main" val="3820130381"/>
                  </a:ext>
                </a:extLst>
              </a:tr>
              <a:tr h="27195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a:solidFill>
                            <a:schemeClr val="bg1"/>
                          </a:solidFill>
                          <a:latin typeface="Open Sans"/>
                        </a:rPr>
                        <a:t>Security Engineers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100" dirty="0">
                          <a:solidFill>
                            <a:schemeClr val="bg1"/>
                          </a:solidFill>
                          <a:latin typeface="Open Sans"/>
                        </a:rPr>
                        <a:t>Software Developers</a:t>
                      </a:r>
                    </a:p>
                  </a:txBody>
                  <a:tcPr marL="67990" marR="67990" marT="33995" marB="3399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0D998"/>
                    </a:solidFill>
                  </a:tcPr>
                </a:tc>
                <a:extLst>
                  <a:ext uri="{0D108BD9-81ED-4DB2-BD59-A6C34878D82A}">
                    <a16:rowId xmlns:a16="http://schemas.microsoft.com/office/drawing/2014/main" val="1987182607"/>
                  </a:ext>
                </a:extLst>
              </a:tr>
            </a:tbl>
          </a:graphicData>
        </a:graphic>
      </p:graphicFrame>
      <p:pic>
        <p:nvPicPr>
          <p:cNvPr id="26" name="Graphic 25">
            <a:extLst>
              <a:ext uri="{FF2B5EF4-FFF2-40B4-BE49-F238E27FC236}">
                <a16:creationId xmlns:a16="http://schemas.microsoft.com/office/drawing/2014/main" id="{09EE648B-3C4C-CCEF-9138-0AA2C2A094A6}"/>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757281" y="1804493"/>
            <a:ext cx="427128" cy="427128"/>
          </a:xfrm>
          <a:prstGeom prst="rect">
            <a:avLst/>
          </a:prstGeom>
        </p:spPr>
      </p:pic>
      <p:sp>
        <p:nvSpPr>
          <p:cNvPr id="28" name="TextBox 27">
            <a:extLst>
              <a:ext uri="{FF2B5EF4-FFF2-40B4-BE49-F238E27FC236}">
                <a16:creationId xmlns:a16="http://schemas.microsoft.com/office/drawing/2014/main" id="{7CA6668C-6911-4F88-11A7-083B9DFF6540}"/>
              </a:ext>
            </a:extLst>
          </p:cNvPr>
          <p:cNvSpPr txBox="1"/>
          <p:nvPr/>
        </p:nvSpPr>
        <p:spPr>
          <a:xfrm>
            <a:off x="5202002" y="1836553"/>
            <a:ext cx="6655137" cy="338554"/>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Chief Digital Service Officer includes of </a:t>
            </a:r>
            <a:r>
              <a:rPr kumimoji="0" lang="en-US" sz="1600" b="1" i="0" u="none" strike="noStrike" kern="1200" cap="none" spc="0" normalizeH="0" baseline="0" noProof="0">
                <a:ln>
                  <a:noFill/>
                </a:ln>
                <a:solidFill>
                  <a:srgbClr val="000000"/>
                </a:solidFill>
                <a:effectLst/>
                <a:uLnTx/>
                <a:uFillTx/>
                <a:latin typeface="Open Sans" pitchFamily="2" charset="0"/>
                <a:ea typeface="Open Sans" pitchFamily="2" charset="0"/>
                <a:cs typeface="Open Sans" pitchFamily="2" charset="0"/>
              </a:rPr>
              <a:t>4 Domains</a:t>
            </a:r>
          </a:p>
        </p:txBody>
      </p:sp>
      <p:graphicFrame>
        <p:nvGraphicFramePr>
          <p:cNvPr id="30" name="Diagram 29" descr="Diagram for the 4 domains for the Chief Digital Service Officer:&#10;- Technology &#10;- Information and Data&#10;- Data centre of excellence&#10;- Business interface">
            <a:extLst>
              <a:ext uri="{FF2B5EF4-FFF2-40B4-BE49-F238E27FC236}">
                <a16:creationId xmlns:a16="http://schemas.microsoft.com/office/drawing/2014/main" id="{D591DCB3-1933-D751-B471-2C6E94C02854}"/>
              </a:ext>
            </a:extLst>
          </p:cNvPr>
          <p:cNvGraphicFramePr/>
          <p:nvPr>
            <p:extLst>
              <p:ext uri="{D42A27DB-BD31-4B8C-83A1-F6EECF244321}">
                <p14:modId xmlns:p14="http://schemas.microsoft.com/office/powerpoint/2010/main" val="4231122387"/>
              </p:ext>
            </p:extLst>
          </p:nvPr>
        </p:nvGraphicFramePr>
        <p:xfrm>
          <a:off x="3264272" y="2336292"/>
          <a:ext cx="6580626" cy="40079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0" name="Content Placeholder 2">
            <a:extLst>
              <a:ext uri="{FF2B5EF4-FFF2-40B4-BE49-F238E27FC236}">
                <a16:creationId xmlns:a16="http://schemas.microsoft.com/office/drawing/2014/main" id="{0FFA7B25-E3F8-F1F8-F657-EC283CB2F4BE}"/>
              </a:ext>
            </a:extLst>
          </p:cNvPr>
          <p:cNvSpPr txBox="1">
            <a:spLocks/>
          </p:cNvSpPr>
          <p:nvPr/>
        </p:nvSpPr>
        <p:spPr>
          <a:xfrm>
            <a:off x="8749156" y="2471377"/>
            <a:ext cx="3205865" cy="372876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58BFB5">
                    <a:lumMod val="75000"/>
                  </a:srgbClr>
                </a:solidFill>
                <a:effectLst/>
                <a:uLnTx/>
                <a:uFillTx/>
                <a:latin typeface="Open Sans"/>
                <a:ea typeface="Open Sans"/>
                <a:cs typeface="Open Sans"/>
              </a:rPr>
              <a:t>Information &amp; Data Governance (IDG) </a:t>
            </a:r>
            <a:r>
              <a:rPr kumimoji="0" lang="en-US" sz="1200" b="0" i="0" u="none" strike="noStrike" kern="1200" cap="none" spc="0" normalizeH="0" baseline="0" noProof="0">
                <a:ln>
                  <a:noFill/>
                </a:ln>
                <a:effectLst/>
                <a:uLnTx/>
                <a:uFillTx/>
                <a:latin typeface="Open Sans"/>
                <a:ea typeface="Open Sans"/>
                <a:cs typeface="Open Sans"/>
              </a:rPr>
              <a:t>applies Life-Cycle Management practices and </a:t>
            </a:r>
            <a:r>
              <a:rPr kumimoji="0" lang="en-US" sz="1200" b="1" i="0" u="none" strike="noStrike" kern="1200" cap="none" spc="0" normalizeH="0" baseline="0" noProof="0">
                <a:ln>
                  <a:noFill/>
                </a:ln>
                <a:effectLst/>
                <a:uLnTx/>
                <a:uFillTx/>
                <a:latin typeface="Open Sans"/>
                <a:ea typeface="Open Sans"/>
                <a:cs typeface="Open Sans"/>
              </a:rPr>
              <a:t>standardizes how information and data are governed </a:t>
            </a:r>
            <a:r>
              <a:rPr kumimoji="0" lang="en-US" sz="1200" b="0" i="0" u="none" strike="noStrike" kern="1200" cap="none" spc="0" normalizeH="0" baseline="0" noProof="0">
                <a:ln>
                  <a:noFill/>
                </a:ln>
                <a:effectLst/>
                <a:uLnTx/>
                <a:uFillTx/>
                <a:latin typeface="Open Sans"/>
                <a:ea typeface="Open Sans"/>
                <a:cs typeface="Open Sans"/>
              </a:rPr>
              <a:t>throughout the organization to increase the integrity, quality and efficiency of its use; and to </a:t>
            </a:r>
            <a:r>
              <a:rPr kumimoji="0" lang="en-US" sz="1200" b="1" i="0" u="none" strike="noStrike" kern="1200" cap="none" spc="0" normalizeH="0" baseline="0" noProof="0">
                <a:ln>
                  <a:noFill/>
                </a:ln>
                <a:effectLst/>
                <a:uLnTx/>
                <a:uFillTx/>
                <a:latin typeface="Open Sans"/>
                <a:ea typeface="Open Sans"/>
                <a:cs typeface="Open Sans"/>
              </a:rPr>
              <a:t>ensure that systems are designed with data standards</a:t>
            </a:r>
            <a:r>
              <a:rPr kumimoji="0" lang="en-US" sz="1200" b="0" i="0" u="none" strike="noStrike" kern="1200" cap="none" spc="0" normalizeH="0" baseline="0" noProof="0">
                <a:ln>
                  <a:noFill/>
                </a:ln>
                <a:effectLst/>
                <a:uLnTx/>
                <a:uFillTx/>
                <a:latin typeface="Open Sans"/>
                <a:ea typeface="Open Sans"/>
                <a:cs typeface="Open Sans"/>
              </a:rPr>
              <a:t> that allow the </a:t>
            </a:r>
            <a:r>
              <a:rPr kumimoji="0" lang="en-US" sz="1200" b="1" i="0" u="none" strike="noStrike" kern="1200" cap="none" spc="0" normalizeH="0" baseline="0" noProof="0">
                <a:ln>
                  <a:noFill/>
                </a:ln>
                <a:solidFill>
                  <a:srgbClr val="8D4BF6">
                    <a:lumMod val="75000"/>
                  </a:srgbClr>
                </a:solidFill>
                <a:effectLst/>
                <a:uLnTx/>
                <a:uFillTx/>
                <a:latin typeface="Open Sans"/>
                <a:ea typeface="Open Sans"/>
                <a:cs typeface="Open Sans"/>
              </a:rPr>
              <a:t>Data analytics professional </a:t>
            </a:r>
            <a:r>
              <a:rPr kumimoji="0" lang="en-US" sz="1200" b="0" i="0" u="none" strike="noStrike" kern="1200" cap="none" spc="0" normalizeH="0" baseline="0" noProof="0">
                <a:ln>
                  <a:noFill/>
                </a:ln>
                <a:effectLst/>
                <a:uLnTx/>
                <a:uFillTx/>
                <a:latin typeface="Open Sans"/>
                <a:ea typeface="Open Sans"/>
                <a:cs typeface="Open Sans"/>
              </a:rPr>
              <a:t>to confidently and quickly access, combine, and interpret and process data.</a:t>
            </a:r>
            <a:endParaRPr lang="en-US" sz="800" b="0" i="0" u="none" strike="noStrike" kern="1200" cap="none" spc="0" normalizeH="0" baseline="0" noProof="0">
              <a:ln>
                <a:noFill/>
              </a:ln>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FFC000">
                    <a:lumMod val="75000"/>
                  </a:srgbClr>
                </a:solidFill>
                <a:effectLst/>
                <a:uLnTx/>
                <a:uFillTx/>
                <a:latin typeface="Open Sans"/>
                <a:ea typeface="Open Sans"/>
                <a:cs typeface="Open Sans"/>
              </a:rPr>
              <a:t>Technology </a:t>
            </a:r>
            <a:r>
              <a:rPr kumimoji="0" lang="en-US" sz="1200" b="0" i="0" u="none" strike="noStrike" kern="1200" cap="none" spc="0" normalizeH="0" baseline="0" noProof="0">
                <a:ln>
                  <a:noFill/>
                </a:ln>
                <a:effectLst/>
                <a:uLnTx/>
                <a:uFillTx/>
                <a:latin typeface="Open Sans"/>
                <a:ea typeface="Open Sans"/>
                <a:cs typeface="Open Sans"/>
              </a:rPr>
              <a:t>provides and secures technology solutions.</a:t>
            </a:r>
            <a:endParaRPr lang="en-US" sz="400" b="0" i="0" u="none" strike="noStrike" kern="1200" cap="none" spc="0" normalizeH="0" baseline="0" noProof="0">
              <a:ln>
                <a:noFill/>
              </a:ln>
              <a:effectLst/>
              <a:uLnTx/>
              <a:uFillTx/>
              <a:latin typeface="Open Sans"/>
              <a:ea typeface="Open Sans"/>
              <a:cs typeface="Open San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C7706C"/>
                </a:solidFill>
                <a:effectLst/>
                <a:uLnTx/>
                <a:uFillTx/>
                <a:latin typeface="Open Sans"/>
                <a:ea typeface="Open Sans"/>
                <a:cs typeface="Open Sans"/>
              </a:rPr>
              <a:t>Business Interface</a:t>
            </a:r>
            <a:r>
              <a:rPr kumimoji="0" lang="en-US" sz="1200" b="1" i="0" u="none" strike="noStrike" kern="1200" cap="none" spc="0" normalizeH="0" baseline="0" noProof="0">
                <a:ln>
                  <a:noFill/>
                </a:ln>
                <a:effectLst/>
                <a:uLnTx/>
                <a:uFillTx/>
                <a:latin typeface="Open Sans"/>
                <a:ea typeface="Open Sans"/>
                <a:cs typeface="Open Sans"/>
              </a:rPr>
              <a:t> </a:t>
            </a:r>
            <a:r>
              <a:rPr kumimoji="0" lang="en-US" sz="1200" b="0" i="0" u="none" strike="noStrike" kern="1200" cap="none" spc="0" normalizeH="0" baseline="0" noProof="0">
                <a:ln>
                  <a:noFill/>
                </a:ln>
                <a:effectLst/>
                <a:uLnTx/>
                <a:uFillTx/>
                <a:latin typeface="Open Sans"/>
                <a:ea typeface="Open Sans"/>
                <a:cs typeface="Open Sans"/>
              </a:rPr>
              <a:t>is the multidisciplinary team that assesses business requirements &amp; demands from the organization and clients in order to design and plan usage, flow and management for future products.</a:t>
            </a:r>
            <a:endParaRPr lang="en-US" sz="1100" b="0" i="0" u="none" strike="noStrike" kern="1200" cap="none" spc="0" normalizeH="0" baseline="0" noProof="0">
              <a:ln>
                <a:noFill/>
              </a:ln>
              <a:effectLst/>
              <a:uLnTx/>
              <a:uFillTx/>
              <a:latin typeface="Open Sans"/>
              <a:ea typeface="Open Sans"/>
              <a:cs typeface="Open Sans"/>
            </a:endParaRPr>
          </a:p>
        </p:txBody>
      </p:sp>
      <p:sp>
        <p:nvSpPr>
          <p:cNvPr id="7" name="TextBox 6">
            <a:extLst>
              <a:ext uri="{FF2B5EF4-FFF2-40B4-BE49-F238E27FC236}">
                <a16:creationId xmlns:a16="http://schemas.microsoft.com/office/drawing/2014/main" id="{DC8FA5F6-9835-ECF4-FDBB-8E31BFE81B16}"/>
              </a:ext>
            </a:extLst>
          </p:cNvPr>
          <p:cNvSpPr txBox="1"/>
          <p:nvPr/>
        </p:nvSpPr>
        <p:spPr>
          <a:xfrm>
            <a:off x="9340070" y="91351"/>
            <a:ext cx="2794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12"/>
              </a:rPr>
              <a:t>The Digital Community Organisational Design Hub - Home / Accueil</a:t>
            </a:r>
            <a:endParaRPr lang="en-US" sz="1200">
              <a:latin typeface="Aptos"/>
            </a:endParaRPr>
          </a:p>
          <a:p>
            <a:pPr algn="r"/>
            <a:endParaRPr lang="en-US" sz="1200">
              <a:latin typeface="Aptos"/>
            </a:endParaRPr>
          </a:p>
        </p:txBody>
      </p:sp>
      <p:sp>
        <p:nvSpPr>
          <p:cNvPr id="21" name="Rectangle 20">
            <a:extLst>
              <a:ext uri="{FF2B5EF4-FFF2-40B4-BE49-F238E27FC236}">
                <a16:creationId xmlns:a16="http://schemas.microsoft.com/office/drawing/2014/main" id="{308755C8-017A-D2AF-477D-91DEC8EC0868}"/>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Tree>
    <p:extLst>
      <p:ext uri="{BB962C8B-B14F-4D97-AF65-F5344CB8AC3E}">
        <p14:creationId xmlns:p14="http://schemas.microsoft.com/office/powerpoint/2010/main" val="2596658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A380A68-16D7-B9DD-8925-5BEC1BF6DF8A}"/>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pic>
        <p:nvPicPr>
          <p:cNvPr id="5" name="Picture 4" descr="Overview of an organizational structure aligned to the digital community model, introducing four new C-suite executive roles responsible for business interface, data and information governance, technology delivery, and cybersecurity, and outlining how related functions and work areas are distributed under each role">
            <a:extLst>
              <a:ext uri="{FF2B5EF4-FFF2-40B4-BE49-F238E27FC236}">
                <a16:creationId xmlns:a16="http://schemas.microsoft.com/office/drawing/2014/main" id="{7E86EF23-3746-E15C-E5C2-928C6856E460}"/>
              </a:ext>
            </a:extLst>
          </p:cNvPr>
          <p:cNvPicPr>
            <a:picLocks noChangeAspect="1"/>
          </p:cNvPicPr>
          <p:nvPr/>
        </p:nvPicPr>
        <p:blipFill>
          <a:blip r:embed="rId2"/>
          <a:stretch>
            <a:fillRect/>
          </a:stretch>
        </p:blipFill>
        <p:spPr>
          <a:xfrm>
            <a:off x="485775" y="1711825"/>
            <a:ext cx="10539663" cy="4487560"/>
          </a:xfrm>
          <a:prstGeom prst="rect">
            <a:avLst/>
          </a:prstGeom>
        </p:spPr>
      </p:pic>
      <p:sp>
        <p:nvSpPr>
          <p:cNvPr id="3" name="Title 1">
            <a:extLst>
              <a:ext uri="{FF2B5EF4-FFF2-40B4-BE49-F238E27FC236}">
                <a16:creationId xmlns:a16="http://schemas.microsoft.com/office/drawing/2014/main" id="{906F46B1-1C9C-2217-59B5-FA24CD30B029}"/>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effectLst/>
                <a:uLnTx/>
                <a:uFillTx/>
                <a:latin typeface="Open Sans"/>
                <a:ea typeface="Open Sans"/>
                <a:cs typeface="Open Sans"/>
              </a:rPr>
              <a:t>Lead / </a:t>
            </a:r>
            <a:r>
              <a:rPr lang="en-US" sz="3500" err="1">
                <a:latin typeface="Open Sans"/>
                <a:ea typeface="Open Sans"/>
                <a:cs typeface="Open Sans"/>
              </a:rPr>
              <a:t>Diriger</a:t>
            </a:r>
            <a:endParaRPr kumimoji="0" lang="en-US" sz="6000" b="1" i="0" u="none" strike="noStrike" kern="1200" cap="none" spc="0" normalizeH="0" baseline="0" noProof="0" err="1">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E053EAF9-5246-A390-7C8A-0031A442D10E}"/>
              </a:ext>
            </a:extLst>
          </p:cNvPr>
          <p:cNvSpPr txBox="1"/>
          <p:nvPr/>
        </p:nvSpPr>
        <p:spPr>
          <a:xfrm>
            <a:off x="379005" y="955492"/>
            <a:ext cx="1036519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E494"/>
                </a:solidFill>
                <a:latin typeface="Aptos"/>
              </a:rPr>
              <a:t>Creating an organizational design fit for today's digital era </a:t>
            </a:r>
            <a:r>
              <a:rPr lang="en-US" sz="2000" b="1" baseline="0" dirty="0">
                <a:solidFill>
                  <a:srgbClr val="FFE494"/>
                </a:solidFill>
                <a:latin typeface="Aptos"/>
              </a:rPr>
              <a:t>/</a:t>
            </a:r>
            <a:endParaRPr lang="en-US" sz="2000" b="1" dirty="0">
              <a:solidFill>
                <a:srgbClr val="FFE494"/>
              </a:solidFill>
              <a:latin typeface="Aptos"/>
              <a:ea typeface="Cambria"/>
            </a:endParaRPr>
          </a:p>
          <a:p>
            <a:r>
              <a:rPr lang="fr-FR" sz="2000" b="1" dirty="0">
                <a:solidFill>
                  <a:srgbClr val="FFE494"/>
                </a:solidFill>
                <a:latin typeface="Aptos"/>
              </a:rPr>
              <a:t>Développer une conception organisationnelle adaptée à l’ère numérique d’aujourd’hui </a:t>
            </a:r>
          </a:p>
          <a:p>
            <a:endParaRPr lang="en-US" sz="2000" b="1" dirty="0">
              <a:solidFill>
                <a:srgbClr val="FFE494"/>
              </a:solidFill>
              <a:latin typeface="Aptos"/>
            </a:endParaRPr>
          </a:p>
        </p:txBody>
      </p:sp>
      <p:sp>
        <p:nvSpPr>
          <p:cNvPr id="11" name="TextBox 10">
            <a:extLst>
              <a:ext uri="{FF2B5EF4-FFF2-40B4-BE49-F238E27FC236}">
                <a16:creationId xmlns:a16="http://schemas.microsoft.com/office/drawing/2014/main" id="{6C6E62B2-B0D1-1EBD-351F-840D35427324}"/>
              </a:ext>
            </a:extLst>
          </p:cNvPr>
          <p:cNvSpPr txBox="1"/>
          <p:nvPr/>
        </p:nvSpPr>
        <p:spPr>
          <a:xfrm>
            <a:off x="9340070" y="91351"/>
            <a:ext cx="279400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200">
                <a:latin typeface="Aptos"/>
                <a:hlinkClick r:id="rId3"/>
              </a:rPr>
              <a:t>The Digital Community Organisational Design Hub - Home / Accueil</a:t>
            </a:r>
            <a:endParaRPr lang="en-US" sz="1200">
              <a:latin typeface="Aptos"/>
            </a:endParaRPr>
          </a:p>
          <a:p>
            <a:pPr algn="r"/>
            <a:endParaRPr lang="en-US" sz="1200">
              <a:latin typeface="Aptos"/>
            </a:endParaRPr>
          </a:p>
        </p:txBody>
      </p:sp>
    </p:spTree>
    <p:extLst>
      <p:ext uri="{BB962C8B-B14F-4D97-AF65-F5344CB8AC3E}">
        <p14:creationId xmlns:p14="http://schemas.microsoft.com/office/powerpoint/2010/main" val="13134362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67B2A23-B57D-481C-B710-A6A3B479B30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357608" y="2468737"/>
            <a:ext cx="2537349" cy="2650841"/>
          </a:xfrm>
          <a:prstGeom prst="rect">
            <a:avLst/>
          </a:prstGeom>
        </p:spPr>
      </p:pic>
      <p:sp>
        <p:nvSpPr>
          <p:cNvPr id="4" name="Rectangle 3">
            <a:extLst>
              <a:ext uri="{FF2B5EF4-FFF2-40B4-BE49-F238E27FC236}">
                <a16:creationId xmlns:a16="http://schemas.microsoft.com/office/drawing/2014/main" id="{4B16773B-5108-C2F6-8FE8-A255F9ECAF21}"/>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6" name="Title 1">
            <a:extLst>
              <a:ext uri="{FF2B5EF4-FFF2-40B4-BE49-F238E27FC236}">
                <a16:creationId xmlns:a16="http://schemas.microsoft.com/office/drawing/2014/main" id="{DB9F8134-12F8-52A2-8632-961F0CDE81EA}"/>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a:ln>
                  <a:noFill/>
                </a:ln>
                <a:effectLst/>
                <a:uLnTx/>
                <a:uFillTx/>
                <a:latin typeface="Open Sans"/>
                <a:ea typeface="Open Sans"/>
                <a:cs typeface="Open Sans"/>
              </a:rPr>
              <a:t>Lead / </a:t>
            </a:r>
            <a:r>
              <a:rPr lang="en-US" sz="3500" err="1">
                <a:latin typeface="Open Sans"/>
                <a:ea typeface="Open Sans"/>
                <a:cs typeface="Open Sans"/>
              </a:rPr>
              <a:t>Diriger</a:t>
            </a:r>
            <a:endParaRPr kumimoji="0" lang="en-US" sz="6000" b="1" i="0" u="none" strike="noStrike" kern="1200" cap="none" spc="0" normalizeH="0" baseline="0" noProof="0" err="1">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8" name="TextBox 17">
            <a:extLst>
              <a:ext uri="{FF2B5EF4-FFF2-40B4-BE49-F238E27FC236}">
                <a16:creationId xmlns:a16="http://schemas.microsoft.com/office/drawing/2014/main" id="{5A25C192-DB1C-25E3-6FCA-4D326D55B63D}"/>
              </a:ext>
            </a:extLst>
          </p:cNvPr>
          <p:cNvSpPr txBox="1"/>
          <p:nvPr/>
        </p:nvSpPr>
        <p:spPr>
          <a:xfrm>
            <a:off x="379004" y="955492"/>
            <a:ext cx="1163370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FFE494"/>
                </a:solidFill>
                <a:latin typeface="Aptos"/>
              </a:rPr>
              <a:t>Defining jobs for digital professionals </a:t>
            </a:r>
            <a:r>
              <a:rPr lang="en-US" sz="2000" b="1" baseline="0" dirty="0">
                <a:solidFill>
                  <a:srgbClr val="FFE494"/>
                </a:solidFill>
                <a:latin typeface="Aptos"/>
              </a:rPr>
              <a:t>/  </a:t>
            </a:r>
            <a:r>
              <a:rPr lang="fr-FR" sz="2000" b="1" dirty="0">
                <a:solidFill>
                  <a:srgbClr val="FFE494"/>
                </a:solidFill>
                <a:latin typeface="Aptos"/>
              </a:rPr>
              <a:t>Définir les emplois des spécialistes du numérique </a:t>
            </a:r>
            <a:endParaRPr lang="en-US" sz="2000" b="1" dirty="0">
              <a:solidFill>
                <a:srgbClr val="FFE494"/>
              </a:solidFill>
              <a:latin typeface="Aptos"/>
              <a:ea typeface="Cambria"/>
            </a:endParaRPr>
          </a:p>
          <a:p>
            <a:endParaRPr lang="en-US" sz="2000" b="1" dirty="0">
              <a:solidFill>
                <a:srgbClr val="FFE494"/>
              </a:solidFill>
              <a:latin typeface="Aptos"/>
            </a:endParaRPr>
          </a:p>
        </p:txBody>
      </p:sp>
      <p:pic>
        <p:nvPicPr>
          <p:cNvPr id="20" name="Picture 19">
            <a:extLst>
              <a:ext uri="{FF2B5EF4-FFF2-40B4-BE49-F238E27FC236}">
                <a16:creationId xmlns:a16="http://schemas.microsoft.com/office/drawing/2014/main" id="{3E5839A8-F3BC-9F49-69F7-2EBC3BE09B7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894958" y="1569938"/>
            <a:ext cx="4052269" cy="2328447"/>
          </a:xfrm>
          <a:prstGeom prst="rect">
            <a:avLst/>
          </a:prstGeom>
        </p:spPr>
      </p:pic>
      <p:pic>
        <p:nvPicPr>
          <p:cNvPr id="22" name="Picture 21">
            <a:extLst>
              <a:ext uri="{FF2B5EF4-FFF2-40B4-BE49-F238E27FC236}">
                <a16:creationId xmlns:a16="http://schemas.microsoft.com/office/drawing/2014/main" id="{D940304F-D0FA-3B4F-1AA3-5BC4E17BAC3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4963" y="1555919"/>
            <a:ext cx="4023414" cy="2633973"/>
          </a:xfrm>
          <a:prstGeom prst="rect">
            <a:avLst/>
          </a:prstGeom>
        </p:spPr>
      </p:pic>
      <p:pic>
        <p:nvPicPr>
          <p:cNvPr id="25" name="Picture 24">
            <a:extLst>
              <a:ext uri="{FF2B5EF4-FFF2-40B4-BE49-F238E27FC236}">
                <a16:creationId xmlns:a16="http://schemas.microsoft.com/office/drawing/2014/main" id="{FD7CFB4E-74C0-8C07-9B01-34190B16C5D7}"/>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54963" y="3898386"/>
            <a:ext cx="4023414" cy="2146374"/>
          </a:xfrm>
          <a:prstGeom prst="rect">
            <a:avLst/>
          </a:prstGeom>
        </p:spPr>
      </p:pic>
      <p:pic>
        <p:nvPicPr>
          <p:cNvPr id="17" name="Picture 16">
            <a:extLst>
              <a:ext uri="{FF2B5EF4-FFF2-40B4-BE49-F238E27FC236}">
                <a16:creationId xmlns:a16="http://schemas.microsoft.com/office/drawing/2014/main" id="{16F447A3-DAB3-666D-FB9B-56D6E35293D9}"/>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6894958" y="3743074"/>
            <a:ext cx="4052268" cy="2369358"/>
          </a:xfrm>
          <a:prstGeom prst="rect">
            <a:avLst/>
          </a:prstGeom>
        </p:spPr>
      </p:pic>
      <p:sp>
        <p:nvSpPr>
          <p:cNvPr id="27" name="TextBox 26">
            <a:extLst>
              <a:ext uri="{FF2B5EF4-FFF2-40B4-BE49-F238E27FC236}">
                <a16:creationId xmlns:a16="http://schemas.microsoft.com/office/drawing/2014/main" id="{09E6D56F-C703-90F3-835D-E4EE2FB92D0C}"/>
              </a:ext>
            </a:extLst>
          </p:cNvPr>
          <p:cNvSpPr txBox="1"/>
          <p:nvPr/>
        </p:nvSpPr>
        <p:spPr>
          <a:xfrm>
            <a:off x="7634026" y="-5532"/>
            <a:ext cx="4558283" cy="276999"/>
          </a:xfrm>
          <a:prstGeom prst="rect">
            <a:avLst/>
          </a:prstGeom>
          <a:noFill/>
        </p:spPr>
        <p:txBody>
          <a:bodyPr wrap="square" lIns="91440" tIns="45720" rIns="91440" bIns="45720" anchor="t">
            <a:spAutoFit/>
          </a:bodyPr>
          <a:lstStyle/>
          <a:p>
            <a:pPr algn="r"/>
            <a:r>
              <a:rPr lang="it-IT" sz="1200">
                <a:latin typeface="Aptos"/>
                <a:hlinkClick r:id="rId8"/>
              </a:rPr>
              <a:t>CIO Suite/Organizational Models - GCpedia</a:t>
            </a:r>
            <a:endParaRPr lang="en-CA" sz="1200">
              <a:latin typeface="Aptos"/>
            </a:endParaRPr>
          </a:p>
        </p:txBody>
      </p:sp>
      <p:sp>
        <p:nvSpPr>
          <p:cNvPr id="29" name="TextBox 28">
            <a:extLst>
              <a:ext uri="{FF2B5EF4-FFF2-40B4-BE49-F238E27FC236}">
                <a16:creationId xmlns:a16="http://schemas.microsoft.com/office/drawing/2014/main" id="{68C3AE15-61B9-72C0-8511-3DE7DFCF6B87}"/>
              </a:ext>
            </a:extLst>
          </p:cNvPr>
          <p:cNvSpPr txBox="1"/>
          <p:nvPr/>
        </p:nvSpPr>
        <p:spPr>
          <a:xfrm>
            <a:off x="7080447" y="186972"/>
            <a:ext cx="5114638" cy="276999"/>
          </a:xfrm>
          <a:prstGeom prst="rect">
            <a:avLst/>
          </a:prstGeom>
          <a:noFill/>
        </p:spPr>
        <p:txBody>
          <a:bodyPr wrap="square" lIns="91440" tIns="45720" rIns="91440" bIns="45720" anchor="t">
            <a:spAutoFit/>
          </a:bodyPr>
          <a:lstStyle/>
          <a:p>
            <a:pPr algn="r"/>
            <a:r>
              <a:rPr lang="fr-FR" sz="1200">
                <a:latin typeface="Aptos"/>
                <a:hlinkClick r:id="rId9"/>
              </a:rPr>
              <a:t>Ensemble de produits du DPI/Produits et </a:t>
            </a:r>
            <a:r>
              <a:rPr lang="fr-FR" sz="1200" err="1">
                <a:latin typeface="Aptos"/>
                <a:hlinkClick r:id="rId9"/>
              </a:rPr>
              <a:t>modeles</a:t>
            </a:r>
            <a:r>
              <a:rPr lang="fr-FR" sz="1200">
                <a:latin typeface="Aptos"/>
                <a:hlinkClick r:id="rId9"/>
              </a:rPr>
              <a:t> - </a:t>
            </a:r>
            <a:r>
              <a:rPr lang="fr-FR" sz="1200" err="1">
                <a:latin typeface="Aptos"/>
                <a:hlinkClick r:id="rId9"/>
              </a:rPr>
              <a:t>GCpedia</a:t>
            </a:r>
            <a:endParaRPr lang="en-CA" sz="1200">
              <a:latin typeface="Aptos"/>
            </a:endParaRPr>
          </a:p>
        </p:txBody>
      </p:sp>
    </p:spTree>
    <p:extLst>
      <p:ext uri="{BB962C8B-B14F-4D97-AF65-F5344CB8AC3E}">
        <p14:creationId xmlns:p14="http://schemas.microsoft.com/office/powerpoint/2010/main" val="3632897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C50F5F-DF27-40F7-311A-8331DF2A89BF}"/>
            </a:ext>
          </a:extLst>
        </p:cNvPr>
        <p:cNvGrpSpPr/>
        <p:nvPr/>
      </p:nvGrpSpPr>
      <p:grpSpPr>
        <a:xfrm>
          <a:off x="0" y="0"/>
          <a:ext cx="0" cy="0"/>
          <a:chOff x="0" y="0"/>
          <a:chExt cx="0" cy="0"/>
        </a:xfrm>
      </p:grpSpPr>
      <p:sp>
        <p:nvSpPr>
          <p:cNvPr id="50" name="Rectangle 49">
            <a:extLst>
              <a:ext uri="{FF2B5EF4-FFF2-40B4-BE49-F238E27FC236}">
                <a16:creationId xmlns:a16="http://schemas.microsoft.com/office/drawing/2014/main" id="{9FE1E65D-101A-0C79-B1BF-EC774D6DFEC8}"/>
              </a:ext>
              <a:ext uri="{C183D7F6-B498-43B3-948B-1728B52AA6E4}">
                <adec:decorative xmlns:adec="http://schemas.microsoft.com/office/drawing/2017/decorative" val="1"/>
              </a:ext>
            </a:extLst>
          </p:cNvPr>
          <p:cNvSpPr/>
          <p:nvPr/>
        </p:nvSpPr>
        <p:spPr>
          <a:xfrm>
            <a:off x="108833" y="2142343"/>
            <a:ext cx="12088400" cy="468763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3F4001-C71B-02F9-198A-320975BBEA3E}"/>
              </a:ext>
              <a:ext uri="{C183D7F6-B498-43B3-948B-1728B52AA6E4}">
                <adec:decorative xmlns:adec="http://schemas.microsoft.com/office/drawing/2017/decorative" val="1"/>
              </a:ext>
            </a:extLst>
          </p:cNvPr>
          <p:cNvSpPr/>
          <p:nvPr/>
        </p:nvSpPr>
        <p:spPr>
          <a:xfrm flipH="1">
            <a:off x="-3932" y="-9042"/>
            <a:ext cx="109031" cy="6840329"/>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6" name="Title 1">
            <a:extLst>
              <a:ext uri="{FF2B5EF4-FFF2-40B4-BE49-F238E27FC236}">
                <a16:creationId xmlns:a16="http://schemas.microsoft.com/office/drawing/2014/main" id="{E947F7D3-5CF8-F208-7FE3-40CF28676AB0}"/>
              </a:ext>
            </a:extLst>
          </p:cNvPr>
          <p:cNvSpPr txBox="1">
            <a:spLocks noGrp="1"/>
          </p:cNvSpPr>
          <p:nvPr>
            <p:ph type="title" idx="4294967295"/>
          </p:nvPr>
        </p:nvSpPr>
        <p:spPr>
          <a:xfrm>
            <a:off x="377294"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effectLst/>
                <a:uLnTx/>
                <a:uFillTx/>
                <a:latin typeface="Open Sans"/>
                <a:ea typeface="Open Sans"/>
                <a:cs typeface="Open Sans"/>
              </a:rPr>
              <a:t>Lead / </a:t>
            </a:r>
            <a:r>
              <a:rPr lang="en-US" sz="3500" dirty="0" err="1">
                <a:latin typeface="Open Sans"/>
                <a:ea typeface="Open Sans"/>
                <a:cs typeface="Open Sans"/>
              </a:rPr>
              <a:t>Diriger</a:t>
            </a:r>
            <a:endParaRPr kumimoji="0" lang="en-US" sz="6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8" name="TextBox 17">
            <a:extLst>
              <a:ext uri="{FF2B5EF4-FFF2-40B4-BE49-F238E27FC236}">
                <a16:creationId xmlns:a16="http://schemas.microsoft.com/office/drawing/2014/main" id="{F5BD3F73-8207-285D-00A8-B94F592C1911}"/>
              </a:ext>
            </a:extLst>
          </p:cNvPr>
          <p:cNvSpPr txBox="1"/>
          <p:nvPr/>
        </p:nvSpPr>
        <p:spPr>
          <a:xfrm>
            <a:off x="379004" y="946198"/>
            <a:ext cx="11633701"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solidFill>
                  <a:srgbClr val="FFE494"/>
                </a:solidFill>
                <a:latin typeface="Aptos"/>
              </a:rPr>
              <a:t>Next Step: Roles mapped to job descriptions used in the GC Digital Talent Platform /</a:t>
            </a:r>
            <a:endParaRPr lang="en-US">
              <a:solidFill>
                <a:srgbClr val="FFFFFF"/>
              </a:solidFill>
              <a:latin typeface="Cambria" panose="02040503050406030204"/>
              <a:ea typeface="Cambria" panose="02040503050406030204"/>
            </a:endParaRPr>
          </a:p>
          <a:p>
            <a:r>
              <a:rPr lang="en-US" sz="2000" b="1" err="1">
                <a:solidFill>
                  <a:srgbClr val="FFE494"/>
                </a:solidFill>
                <a:latin typeface="Aptos"/>
              </a:rPr>
              <a:t>Prochaine</a:t>
            </a:r>
            <a:r>
              <a:rPr lang="en-US" sz="2000" b="1">
                <a:solidFill>
                  <a:srgbClr val="FFE494"/>
                </a:solidFill>
                <a:latin typeface="Aptos"/>
              </a:rPr>
              <a:t> étape : Mise </a:t>
            </a:r>
            <a:r>
              <a:rPr lang="en-US" sz="2000" b="1" err="1">
                <a:solidFill>
                  <a:srgbClr val="FFE494"/>
                </a:solidFill>
                <a:latin typeface="Aptos"/>
              </a:rPr>
              <a:t>en</a:t>
            </a:r>
            <a:r>
              <a:rPr lang="en-US" sz="2000" b="1">
                <a:solidFill>
                  <a:srgbClr val="FFE494"/>
                </a:solidFill>
                <a:latin typeface="Aptos"/>
              </a:rPr>
              <a:t> </a:t>
            </a:r>
            <a:r>
              <a:rPr lang="en-US" sz="2000" b="1" err="1">
                <a:solidFill>
                  <a:srgbClr val="FFE494"/>
                </a:solidFill>
                <a:latin typeface="Aptos"/>
              </a:rPr>
              <a:t>correspondance</a:t>
            </a:r>
            <a:r>
              <a:rPr lang="en-US" sz="2000" b="1">
                <a:solidFill>
                  <a:srgbClr val="FFE494"/>
                </a:solidFill>
                <a:latin typeface="Aptos"/>
              </a:rPr>
              <a:t> des </a:t>
            </a:r>
            <a:r>
              <a:rPr lang="en-US" sz="2000" b="1" err="1">
                <a:solidFill>
                  <a:srgbClr val="FFE494"/>
                </a:solidFill>
                <a:latin typeface="Aptos"/>
              </a:rPr>
              <a:t>rôles</a:t>
            </a:r>
            <a:r>
              <a:rPr lang="en-US" sz="2000" b="1">
                <a:solidFill>
                  <a:srgbClr val="FFE494"/>
                </a:solidFill>
                <a:latin typeface="Aptos"/>
              </a:rPr>
              <a:t> avec les descriptions de poste </a:t>
            </a:r>
            <a:r>
              <a:rPr lang="en-US" sz="2000" b="1" err="1">
                <a:solidFill>
                  <a:srgbClr val="FFE494"/>
                </a:solidFill>
                <a:latin typeface="Aptos"/>
              </a:rPr>
              <a:t>utilisées</a:t>
            </a:r>
            <a:r>
              <a:rPr lang="en-US" sz="2000" b="1">
                <a:solidFill>
                  <a:srgbClr val="FFE494"/>
                </a:solidFill>
                <a:latin typeface="Aptos"/>
              </a:rPr>
              <a:t> dans la </a:t>
            </a:r>
            <a:r>
              <a:rPr lang="en-US" sz="2000" b="1" err="1">
                <a:solidFill>
                  <a:srgbClr val="FFE494"/>
                </a:solidFill>
                <a:latin typeface="Aptos"/>
              </a:rPr>
              <a:t>Plateforme</a:t>
            </a:r>
            <a:r>
              <a:rPr lang="en-US" sz="2000" b="1">
                <a:solidFill>
                  <a:srgbClr val="FFE494"/>
                </a:solidFill>
                <a:latin typeface="Aptos"/>
              </a:rPr>
              <a:t> des talents </a:t>
            </a:r>
            <a:r>
              <a:rPr lang="en-US" sz="2000" b="1" err="1">
                <a:solidFill>
                  <a:srgbClr val="FFE494"/>
                </a:solidFill>
                <a:latin typeface="Aptos"/>
              </a:rPr>
              <a:t>numériques</a:t>
            </a:r>
            <a:r>
              <a:rPr lang="en-US" sz="2000" b="1">
                <a:solidFill>
                  <a:srgbClr val="FFE494"/>
                </a:solidFill>
                <a:latin typeface="Aptos"/>
              </a:rPr>
              <a:t> du GC</a:t>
            </a:r>
            <a:endParaRPr lang="en-US">
              <a:solidFill>
                <a:srgbClr val="FFFFFF"/>
              </a:solidFill>
              <a:latin typeface="Cambria" panose="02040503050406030204"/>
              <a:ea typeface="Cambria" panose="02040503050406030204"/>
            </a:endParaRPr>
          </a:p>
          <a:p>
            <a:endParaRPr lang="en-US" sz="2000" b="1">
              <a:solidFill>
                <a:srgbClr val="FFE494"/>
              </a:solidFill>
              <a:latin typeface="Aptos"/>
            </a:endParaRPr>
          </a:p>
          <a:p>
            <a:endParaRPr lang="en-US" sz="2000" b="1">
              <a:solidFill>
                <a:srgbClr val="FFE494"/>
              </a:solidFill>
              <a:latin typeface="Aptos"/>
            </a:endParaRPr>
          </a:p>
        </p:txBody>
      </p:sp>
      <p:pic>
        <p:nvPicPr>
          <p:cNvPr id="3" name="Picture 2">
            <a:extLst>
              <a:ext uri="{FF2B5EF4-FFF2-40B4-BE49-F238E27FC236}">
                <a16:creationId xmlns:a16="http://schemas.microsoft.com/office/drawing/2014/main" id="{6821C1B1-4B34-1D8A-2049-A675B29B564C}"/>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90" b="8526"/>
          <a:stretch>
            <a:fillRect/>
          </a:stretch>
        </p:blipFill>
        <p:spPr bwMode="auto">
          <a:xfrm>
            <a:off x="384452" y="3432327"/>
            <a:ext cx="6029745" cy="3086990"/>
          </a:xfrm>
          <a:prstGeom prst="rect">
            <a:avLst/>
          </a:prstGeom>
          <a:noFill/>
          <a:extLst>
            <a:ext uri="{909E8E84-426E-40DD-AFC4-6F175D3DCCD1}">
              <a14:hiddenFill xmlns:a14="http://schemas.microsoft.com/office/drawing/2010/main">
                <a:solidFill>
                  <a:srgbClr val="FFFFFF"/>
                </a:solidFill>
              </a14:hiddenFill>
            </a:ext>
          </a:extLst>
        </p:spPr>
      </p:pic>
      <p:sp>
        <p:nvSpPr>
          <p:cNvPr id="6" name="Freeform: Shape 5">
            <a:extLst>
              <a:ext uri="{FF2B5EF4-FFF2-40B4-BE49-F238E27FC236}">
                <a16:creationId xmlns:a16="http://schemas.microsoft.com/office/drawing/2014/main" id="{45EF8854-173B-A1D5-238A-20AABA5A9D82}"/>
              </a:ext>
              <a:ext uri="{C183D7F6-B498-43B3-948B-1728B52AA6E4}">
                <adec:decorative xmlns:adec="http://schemas.microsoft.com/office/drawing/2017/decorative" val="1"/>
              </a:ext>
            </a:extLst>
          </p:cNvPr>
          <p:cNvSpPr/>
          <p:nvPr/>
        </p:nvSpPr>
        <p:spPr>
          <a:xfrm>
            <a:off x="1782390" y="2485434"/>
            <a:ext cx="1951291" cy="331225"/>
          </a:xfrm>
          <a:custGeom>
            <a:avLst/>
            <a:gdLst>
              <a:gd name="connsiteX0" fmla="*/ 0 w 1777007"/>
              <a:gd name="connsiteY0" fmla="*/ 0 h 691931"/>
              <a:gd name="connsiteX1" fmla="*/ 1777007 w 1777007"/>
              <a:gd name="connsiteY1" fmla="*/ 0 h 691931"/>
              <a:gd name="connsiteX2" fmla="*/ 1777007 w 1777007"/>
              <a:gd name="connsiteY2" fmla="*/ 691931 h 691931"/>
              <a:gd name="connsiteX3" fmla="*/ 0 w 1777007"/>
              <a:gd name="connsiteY3" fmla="*/ 691931 h 691931"/>
              <a:gd name="connsiteX4" fmla="*/ 0 w 1777007"/>
              <a:gd name="connsiteY4" fmla="*/ 0 h 6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7007" h="691931">
                <a:moveTo>
                  <a:pt x="0" y="0"/>
                </a:moveTo>
                <a:lnTo>
                  <a:pt x="1777007" y="0"/>
                </a:lnTo>
                <a:lnTo>
                  <a:pt x="1777007" y="691931"/>
                </a:lnTo>
                <a:lnTo>
                  <a:pt x="0" y="691931"/>
                </a:lnTo>
                <a:lnTo>
                  <a:pt x="0" y="0"/>
                </a:lnTo>
                <a:close/>
              </a:path>
            </a:pathLst>
          </a:custGeom>
          <a:solidFill>
            <a:srgbClr val="28B6AC"/>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marL="0" marR="0" lvl="0" indent="0" algn="ctr" defTabSz="62230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Information and Data Governance</a:t>
            </a:r>
            <a:endParaRPr kumimoji="0" lang="en-CA" sz="105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reeform: Shape 8">
            <a:extLst>
              <a:ext uri="{FF2B5EF4-FFF2-40B4-BE49-F238E27FC236}">
                <a16:creationId xmlns:a16="http://schemas.microsoft.com/office/drawing/2014/main" id="{329D1A18-03F9-2BBD-8D68-057AF4FA8EDE}"/>
              </a:ext>
              <a:ext uri="{C183D7F6-B498-43B3-948B-1728B52AA6E4}">
                <adec:decorative xmlns:adec="http://schemas.microsoft.com/office/drawing/2017/decorative" val="1"/>
              </a:ext>
            </a:extLst>
          </p:cNvPr>
          <p:cNvSpPr/>
          <p:nvPr/>
        </p:nvSpPr>
        <p:spPr>
          <a:xfrm>
            <a:off x="1782391" y="3003850"/>
            <a:ext cx="1025317" cy="344680"/>
          </a:xfrm>
          <a:custGeom>
            <a:avLst/>
            <a:gdLst>
              <a:gd name="connsiteX0" fmla="*/ 0 w 1874146"/>
              <a:gd name="connsiteY0" fmla="*/ 0 h 666081"/>
              <a:gd name="connsiteX1" fmla="*/ 1874146 w 1874146"/>
              <a:gd name="connsiteY1" fmla="*/ 0 h 666081"/>
              <a:gd name="connsiteX2" fmla="*/ 1874146 w 1874146"/>
              <a:gd name="connsiteY2" fmla="*/ 666081 h 666081"/>
              <a:gd name="connsiteX3" fmla="*/ 0 w 1874146"/>
              <a:gd name="connsiteY3" fmla="*/ 666081 h 666081"/>
              <a:gd name="connsiteX4" fmla="*/ 0 w 1874146"/>
              <a:gd name="connsiteY4" fmla="*/ 0 h 666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146" h="666081">
                <a:moveTo>
                  <a:pt x="0" y="0"/>
                </a:moveTo>
                <a:lnTo>
                  <a:pt x="1874146" y="0"/>
                </a:lnTo>
                <a:lnTo>
                  <a:pt x="1874146" y="666081"/>
                </a:lnTo>
                <a:lnTo>
                  <a:pt x="0" y="666081"/>
                </a:lnTo>
                <a:lnTo>
                  <a:pt x="0" y="0"/>
                </a:lnTo>
                <a:close/>
              </a:path>
            </a:pathLst>
          </a:custGeom>
          <a:solidFill>
            <a:srgbClr val="1EC0A7"/>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100000"/>
              </a:lnSpc>
              <a:spcBef>
                <a:spcPct val="0"/>
              </a:spcBef>
              <a:spcAft>
                <a:spcPct val="35000"/>
              </a:spcAft>
              <a:buClrTx/>
              <a:buSzTx/>
              <a:buFontTx/>
              <a:buNone/>
              <a:tabLst/>
              <a:defRPr/>
            </a:pP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Information </a:t>
            </a:r>
            <a:b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and Data Policy and Strategy </a:t>
            </a:r>
          </a:p>
        </p:txBody>
      </p:sp>
      <p:sp>
        <p:nvSpPr>
          <p:cNvPr id="11" name="Freeform: Shape 10">
            <a:extLst>
              <a:ext uri="{FF2B5EF4-FFF2-40B4-BE49-F238E27FC236}">
                <a16:creationId xmlns:a16="http://schemas.microsoft.com/office/drawing/2014/main" id="{81C1C454-2CDC-E5DD-C4B9-CFBC0FD5220F}"/>
              </a:ext>
              <a:ext uri="{C183D7F6-B498-43B3-948B-1728B52AA6E4}">
                <adec:decorative xmlns:adec="http://schemas.microsoft.com/office/drawing/2017/decorative" val="1"/>
              </a:ext>
            </a:extLst>
          </p:cNvPr>
          <p:cNvSpPr/>
          <p:nvPr/>
        </p:nvSpPr>
        <p:spPr>
          <a:xfrm>
            <a:off x="2766335" y="3000816"/>
            <a:ext cx="925973" cy="343965"/>
          </a:xfrm>
          <a:custGeom>
            <a:avLst/>
            <a:gdLst>
              <a:gd name="connsiteX0" fmla="*/ 0 w 1888145"/>
              <a:gd name="connsiteY0" fmla="*/ 0 h 664700"/>
              <a:gd name="connsiteX1" fmla="*/ 1888145 w 1888145"/>
              <a:gd name="connsiteY1" fmla="*/ 0 h 664700"/>
              <a:gd name="connsiteX2" fmla="*/ 1888145 w 1888145"/>
              <a:gd name="connsiteY2" fmla="*/ 664700 h 664700"/>
              <a:gd name="connsiteX3" fmla="*/ 0 w 1888145"/>
              <a:gd name="connsiteY3" fmla="*/ 664700 h 664700"/>
              <a:gd name="connsiteX4" fmla="*/ 0 w 1888145"/>
              <a:gd name="connsiteY4" fmla="*/ 0 h 664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8145" h="664700">
                <a:moveTo>
                  <a:pt x="0" y="0"/>
                </a:moveTo>
                <a:lnTo>
                  <a:pt x="1888145" y="0"/>
                </a:lnTo>
                <a:lnTo>
                  <a:pt x="1888145" y="664700"/>
                </a:lnTo>
                <a:lnTo>
                  <a:pt x="0" y="664700"/>
                </a:lnTo>
                <a:lnTo>
                  <a:pt x="0" y="0"/>
                </a:lnTo>
                <a:close/>
              </a:path>
            </a:pathLst>
          </a:custGeom>
          <a:solidFill>
            <a:srgbClr val="D5B046"/>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100000"/>
              </a:lnSpc>
              <a:spcBef>
                <a:spcPct val="0"/>
              </a:spcBef>
              <a:spcAft>
                <a:spcPct val="35000"/>
              </a:spcAft>
              <a:buClrTx/>
              <a:buSzTx/>
              <a:buFontTx/>
              <a:buNone/>
              <a:tabLst/>
              <a:defRPr/>
            </a:pP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Information &amp;</a:t>
            </a:r>
            <a:b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Data Architecture</a:t>
            </a:r>
            <a:endParaRPr kumimoji="0" lang="en-CA"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Freeform: Shape 12">
            <a:extLst>
              <a:ext uri="{FF2B5EF4-FFF2-40B4-BE49-F238E27FC236}">
                <a16:creationId xmlns:a16="http://schemas.microsoft.com/office/drawing/2014/main" id="{603DE0ED-4396-CA93-1933-9EC71033A108}"/>
              </a:ext>
              <a:ext uri="{C183D7F6-B498-43B3-948B-1728B52AA6E4}">
                <adec:decorative xmlns:adec="http://schemas.microsoft.com/office/drawing/2017/decorative" val="1"/>
              </a:ext>
            </a:extLst>
          </p:cNvPr>
          <p:cNvSpPr/>
          <p:nvPr/>
        </p:nvSpPr>
        <p:spPr>
          <a:xfrm>
            <a:off x="3794448" y="2478706"/>
            <a:ext cx="1736087" cy="344680"/>
          </a:xfrm>
          <a:custGeom>
            <a:avLst/>
            <a:gdLst>
              <a:gd name="connsiteX0" fmla="*/ 0 w 2052335"/>
              <a:gd name="connsiteY0" fmla="*/ 0 h 646412"/>
              <a:gd name="connsiteX1" fmla="*/ 2052335 w 2052335"/>
              <a:gd name="connsiteY1" fmla="*/ 0 h 646412"/>
              <a:gd name="connsiteX2" fmla="*/ 2052335 w 2052335"/>
              <a:gd name="connsiteY2" fmla="*/ 646412 h 646412"/>
              <a:gd name="connsiteX3" fmla="*/ 0 w 2052335"/>
              <a:gd name="connsiteY3" fmla="*/ 646412 h 646412"/>
              <a:gd name="connsiteX4" fmla="*/ 0 w 2052335"/>
              <a:gd name="connsiteY4" fmla="*/ 0 h 6464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2335" h="646412">
                <a:moveTo>
                  <a:pt x="0" y="0"/>
                </a:moveTo>
                <a:lnTo>
                  <a:pt x="2052335" y="0"/>
                </a:lnTo>
                <a:lnTo>
                  <a:pt x="2052335" y="646412"/>
                </a:lnTo>
                <a:lnTo>
                  <a:pt x="0" y="646412"/>
                </a:lnTo>
                <a:lnTo>
                  <a:pt x="0" y="0"/>
                </a:lnTo>
                <a:close/>
              </a:path>
            </a:pathLst>
          </a:custGeom>
          <a:solidFill>
            <a:srgbClr val="BB93FA"/>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a:ln>
                  <a:noFill/>
                </a:ln>
                <a:solidFill>
                  <a:srgbClr val="000000"/>
                </a:solidFill>
                <a:effectLst/>
                <a:uLnTx/>
                <a:uFillTx/>
                <a:latin typeface="Open Sans"/>
                <a:ea typeface="Open Sans"/>
                <a:cs typeface="Open Sans"/>
              </a:rPr>
              <a:t>Data Insights and Operations</a:t>
            </a:r>
            <a:endParaRPr kumimoji="0" lang="en-CA" sz="1050" b="1" i="0" u="none" strike="noStrike" kern="1200" cap="none" spc="0" normalizeH="0" baseline="0" noProof="0">
              <a:ln>
                <a:noFill/>
              </a:ln>
              <a:solidFill>
                <a:srgbClr val="000000"/>
              </a:solidFill>
              <a:effectLst/>
              <a:uLnTx/>
              <a:uFillTx/>
              <a:latin typeface="Open Sans"/>
              <a:ea typeface="Open Sans"/>
              <a:cs typeface="Open Sans"/>
            </a:endParaRPr>
          </a:p>
        </p:txBody>
      </p:sp>
      <p:sp>
        <p:nvSpPr>
          <p:cNvPr id="15" name="Freeform: Shape 14">
            <a:extLst>
              <a:ext uri="{FF2B5EF4-FFF2-40B4-BE49-F238E27FC236}">
                <a16:creationId xmlns:a16="http://schemas.microsoft.com/office/drawing/2014/main" id="{00CC1113-E97C-3C5F-89B7-3D60D1864EF0}"/>
              </a:ext>
              <a:ext uri="{C183D7F6-B498-43B3-948B-1728B52AA6E4}">
                <adec:decorative xmlns:adec="http://schemas.microsoft.com/office/drawing/2017/decorative" val="1"/>
              </a:ext>
            </a:extLst>
          </p:cNvPr>
          <p:cNvSpPr/>
          <p:nvPr/>
        </p:nvSpPr>
        <p:spPr>
          <a:xfrm>
            <a:off x="3782226" y="3010243"/>
            <a:ext cx="1037540" cy="344680"/>
          </a:xfrm>
          <a:custGeom>
            <a:avLst/>
            <a:gdLst>
              <a:gd name="connsiteX0" fmla="*/ 0 w 2159696"/>
              <a:gd name="connsiteY0" fmla="*/ 0 h 660339"/>
              <a:gd name="connsiteX1" fmla="*/ 2159696 w 2159696"/>
              <a:gd name="connsiteY1" fmla="*/ 0 h 660339"/>
              <a:gd name="connsiteX2" fmla="*/ 2159696 w 2159696"/>
              <a:gd name="connsiteY2" fmla="*/ 660339 h 660339"/>
              <a:gd name="connsiteX3" fmla="*/ 0 w 2159696"/>
              <a:gd name="connsiteY3" fmla="*/ 660339 h 660339"/>
              <a:gd name="connsiteX4" fmla="*/ 0 w 2159696"/>
              <a:gd name="connsiteY4" fmla="*/ 0 h 6603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9696" h="660339">
                <a:moveTo>
                  <a:pt x="0" y="0"/>
                </a:moveTo>
                <a:lnTo>
                  <a:pt x="2159696" y="0"/>
                </a:lnTo>
                <a:lnTo>
                  <a:pt x="2159696" y="660339"/>
                </a:lnTo>
                <a:lnTo>
                  <a:pt x="0" y="660339"/>
                </a:lnTo>
                <a:lnTo>
                  <a:pt x="0" y="0"/>
                </a:lnTo>
                <a:close/>
              </a:path>
            </a:pathLst>
          </a:custGeom>
          <a:solidFill>
            <a:srgbClr val="BB93FA"/>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100000"/>
              </a:lnSpc>
              <a:spcBef>
                <a:spcPct val="0"/>
              </a:spcBef>
              <a:spcAft>
                <a:spcPct val="35000"/>
              </a:spcAft>
              <a:buClrTx/>
              <a:buSzTx/>
              <a:buFontTx/>
              <a:buNone/>
              <a:tabLst/>
              <a:defRPr/>
            </a:pP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Data Analysis and Science</a:t>
            </a:r>
          </a:p>
        </p:txBody>
      </p:sp>
      <p:sp>
        <p:nvSpPr>
          <p:cNvPr id="21" name="Freeform: Shape 20">
            <a:extLst>
              <a:ext uri="{FF2B5EF4-FFF2-40B4-BE49-F238E27FC236}">
                <a16:creationId xmlns:a16="http://schemas.microsoft.com/office/drawing/2014/main" id="{574456B1-32BC-4455-6B60-B395A1281145}"/>
              </a:ext>
              <a:ext uri="{C183D7F6-B498-43B3-948B-1728B52AA6E4}">
                <adec:decorative xmlns:adec="http://schemas.microsoft.com/office/drawing/2017/decorative" val="1"/>
              </a:ext>
            </a:extLst>
          </p:cNvPr>
          <p:cNvSpPr/>
          <p:nvPr/>
        </p:nvSpPr>
        <p:spPr>
          <a:xfrm>
            <a:off x="4883492" y="3003850"/>
            <a:ext cx="647043" cy="344680"/>
          </a:xfrm>
          <a:custGeom>
            <a:avLst/>
            <a:gdLst>
              <a:gd name="connsiteX0" fmla="*/ 0 w 2256421"/>
              <a:gd name="connsiteY0" fmla="*/ 0 h 698533"/>
              <a:gd name="connsiteX1" fmla="*/ 2256421 w 2256421"/>
              <a:gd name="connsiteY1" fmla="*/ 0 h 698533"/>
              <a:gd name="connsiteX2" fmla="*/ 2256421 w 2256421"/>
              <a:gd name="connsiteY2" fmla="*/ 698533 h 698533"/>
              <a:gd name="connsiteX3" fmla="*/ 0 w 2256421"/>
              <a:gd name="connsiteY3" fmla="*/ 698533 h 698533"/>
              <a:gd name="connsiteX4" fmla="*/ 0 w 2256421"/>
              <a:gd name="connsiteY4" fmla="*/ 0 h 698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6421" h="698533">
                <a:moveTo>
                  <a:pt x="0" y="0"/>
                </a:moveTo>
                <a:lnTo>
                  <a:pt x="2256421" y="0"/>
                </a:lnTo>
                <a:lnTo>
                  <a:pt x="2256421" y="698533"/>
                </a:lnTo>
                <a:lnTo>
                  <a:pt x="0" y="698533"/>
                </a:lnTo>
                <a:lnTo>
                  <a:pt x="0" y="0"/>
                </a:lnTo>
                <a:close/>
              </a:path>
            </a:pathLst>
          </a:custGeom>
          <a:solidFill>
            <a:srgbClr val="BB93FA"/>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715" tIns="5715" rIns="5715" bIns="5715" numCol="1" spcCol="1270" anchor="ctr" anchorCtr="0">
            <a:noAutofit/>
          </a:bodyPr>
          <a:lstStyle/>
          <a:p>
            <a:pPr marL="0" marR="0" lvl="0" indent="0" algn="ctr" defTabSz="400050" rtl="0" eaLnBrk="1" fontAlgn="auto" latinLnBrk="0" hangingPunct="1">
              <a:lnSpc>
                <a:spcPct val="100000"/>
              </a:lnSpc>
              <a:spcBef>
                <a:spcPct val="0"/>
              </a:spcBef>
              <a:spcAft>
                <a:spcPct val="35000"/>
              </a:spcAft>
              <a:buClrTx/>
              <a:buSzTx/>
              <a:buFontTx/>
              <a:buNone/>
              <a:tabLst/>
              <a:defRPr/>
            </a:pPr>
            <a:r>
              <a:rPr kumimoji="0" lang="en-US" sz="700" b="1" i="0" u="none" strike="noStrike" kern="1200" cap="none" spc="0" normalizeH="0" baseline="0" noProof="0">
                <a:ln>
                  <a:noFill/>
                </a:ln>
                <a:solidFill>
                  <a:srgbClr val="000000">
                    <a:hueOff val="0"/>
                    <a:satOff val="0"/>
                    <a:lumOff val="0"/>
                    <a:alphaOff val="0"/>
                  </a:srgbClr>
                </a:solidFill>
                <a:effectLst/>
                <a:uLnTx/>
                <a:uFillTx/>
                <a:latin typeface="Open Sans" panose="020B0606030504020204" pitchFamily="34" charset="0"/>
                <a:ea typeface="Open Sans" panose="020B0606030504020204" pitchFamily="34" charset="0"/>
                <a:cs typeface="Open Sans" panose="020B0606030504020204" pitchFamily="34" charset="0"/>
              </a:rPr>
              <a:t>Data Operations</a:t>
            </a:r>
          </a:p>
        </p:txBody>
      </p:sp>
      <p:sp>
        <p:nvSpPr>
          <p:cNvPr id="27" name="TextBox 26">
            <a:extLst>
              <a:ext uri="{FF2B5EF4-FFF2-40B4-BE49-F238E27FC236}">
                <a16:creationId xmlns:a16="http://schemas.microsoft.com/office/drawing/2014/main" id="{74829890-F0D5-DAB1-CD60-27A60A341556}"/>
              </a:ext>
              <a:ext uri="{C183D7F6-B498-43B3-948B-1728B52AA6E4}">
                <adec:decorative xmlns:adec="http://schemas.microsoft.com/office/drawing/2017/decorative" val="1"/>
              </a:ext>
            </a:extLst>
          </p:cNvPr>
          <p:cNvSpPr txBox="1"/>
          <p:nvPr/>
        </p:nvSpPr>
        <p:spPr>
          <a:xfrm>
            <a:off x="7634026" y="-5532"/>
            <a:ext cx="4558283" cy="276999"/>
          </a:xfrm>
          <a:prstGeom prst="rect">
            <a:avLst/>
          </a:prstGeom>
          <a:noFill/>
        </p:spPr>
        <p:txBody>
          <a:bodyPr wrap="square" lIns="91440" tIns="45720" rIns="91440" bIns="45720" anchor="t">
            <a:spAutoFit/>
          </a:bodyPr>
          <a:lstStyle/>
          <a:p>
            <a:pPr algn="r"/>
            <a:r>
              <a:rPr lang="it-IT" sz="1200">
                <a:latin typeface="Aptos"/>
                <a:hlinkClick r:id="rId4"/>
              </a:rPr>
              <a:t>CIO Suite/Organizational Models - GCpedia</a:t>
            </a:r>
            <a:endParaRPr lang="en-CA" sz="1200">
              <a:latin typeface="Aptos"/>
            </a:endParaRPr>
          </a:p>
        </p:txBody>
      </p:sp>
      <p:sp>
        <p:nvSpPr>
          <p:cNvPr id="29" name="TextBox 28">
            <a:extLst>
              <a:ext uri="{FF2B5EF4-FFF2-40B4-BE49-F238E27FC236}">
                <a16:creationId xmlns:a16="http://schemas.microsoft.com/office/drawing/2014/main" id="{DBC722A7-BB86-9E25-D313-021B68C21ED8}"/>
              </a:ext>
              <a:ext uri="{C183D7F6-B498-43B3-948B-1728B52AA6E4}">
                <adec:decorative xmlns:adec="http://schemas.microsoft.com/office/drawing/2017/decorative" val="1"/>
              </a:ext>
            </a:extLst>
          </p:cNvPr>
          <p:cNvSpPr txBox="1"/>
          <p:nvPr/>
        </p:nvSpPr>
        <p:spPr>
          <a:xfrm>
            <a:off x="7080447" y="186972"/>
            <a:ext cx="5114638" cy="276999"/>
          </a:xfrm>
          <a:prstGeom prst="rect">
            <a:avLst/>
          </a:prstGeom>
          <a:noFill/>
        </p:spPr>
        <p:txBody>
          <a:bodyPr wrap="square" lIns="91440" tIns="45720" rIns="91440" bIns="45720" anchor="t">
            <a:spAutoFit/>
          </a:bodyPr>
          <a:lstStyle/>
          <a:p>
            <a:pPr algn="r"/>
            <a:r>
              <a:rPr lang="fr-FR" sz="1200">
                <a:latin typeface="Aptos"/>
                <a:hlinkClick r:id="rId5"/>
              </a:rPr>
              <a:t>Ensemble de produits du DPI/Produits et </a:t>
            </a:r>
            <a:r>
              <a:rPr lang="fr-FR" sz="1200" err="1">
                <a:latin typeface="Aptos"/>
                <a:hlinkClick r:id="rId5"/>
              </a:rPr>
              <a:t>modeles</a:t>
            </a:r>
            <a:r>
              <a:rPr lang="fr-FR" sz="1200">
                <a:latin typeface="Aptos"/>
                <a:hlinkClick r:id="rId5"/>
              </a:rPr>
              <a:t> - </a:t>
            </a:r>
            <a:r>
              <a:rPr lang="fr-FR" sz="1200" err="1">
                <a:latin typeface="Aptos"/>
                <a:hlinkClick r:id="rId5"/>
              </a:rPr>
              <a:t>GCpedia</a:t>
            </a:r>
            <a:endParaRPr lang="en-CA" sz="1200">
              <a:latin typeface="Aptos"/>
            </a:endParaRPr>
          </a:p>
        </p:txBody>
      </p:sp>
      <p:cxnSp>
        <p:nvCxnSpPr>
          <p:cNvPr id="24" name="Straight Arrow Connector 23">
            <a:extLst>
              <a:ext uri="{FF2B5EF4-FFF2-40B4-BE49-F238E27FC236}">
                <a16:creationId xmlns:a16="http://schemas.microsoft.com/office/drawing/2014/main" id="{B583B5B2-4BD3-7D89-3F9C-53775941FEBA}"/>
              </a:ext>
              <a:ext uri="{C183D7F6-B498-43B3-948B-1728B52AA6E4}">
                <adec:decorative xmlns:adec="http://schemas.microsoft.com/office/drawing/2017/decorative" val="1"/>
              </a:ext>
            </a:extLst>
          </p:cNvPr>
          <p:cNvCxnSpPr>
            <a:cxnSpLocks/>
          </p:cNvCxnSpPr>
          <p:nvPr/>
        </p:nvCxnSpPr>
        <p:spPr>
          <a:xfrm flipH="1">
            <a:off x="1816374" y="3391687"/>
            <a:ext cx="345660" cy="483178"/>
          </a:xfrm>
          <a:prstGeom prst="straightConnector1">
            <a:avLst/>
          </a:prstGeom>
          <a:ln>
            <a:solidFill>
              <a:schemeClr val="accent1">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28" name="Straight Arrow Connector 27">
            <a:extLst>
              <a:ext uri="{FF2B5EF4-FFF2-40B4-BE49-F238E27FC236}">
                <a16:creationId xmlns:a16="http://schemas.microsoft.com/office/drawing/2014/main" id="{0B3CC973-7213-0A9B-8DA6-B5950FE8EDD1}"/>
              </a:ext>
              <a:ext uri="{C183D7F6-B498-43B3-948B-1728B52AA6E4}">
                <adec:decorative xmlns:adec="http://schemas.microsoft.com/office/drawing/2017/decorative" val="1"/>
              </a:ext>
            </a:extLst>
          </p:cNvPr>
          <p:cNvCxnSpPr>
            <a:cxnSpLocks/>
          </p:cNvCxnSpPr>
          <p:nvPr/>
        </p:nvCxnSpPr>
        <p:spPr>
          <a:xfrm flipH="1">
            <a:off x="1901215" y="3391687"/>
            <a:ext cx="260819" cy="1463566"/>
          </a:xfrm>
          <a:prstGeom prst="straightConnector1">
            <a:avLst/>
          </a:prstGeom>
          <a:ln>
            <a:solidFill>
              <a:schemeClr val="accent1">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1" name="Straight Arrow Connector 30">
            <a:extLst>
              <a:ext uri="{FF2B5EF4-FFF2-40B4-BE49-F238E27FC236}">
                <a16:creationId xmlns:a16="http://schemas.microsoft.com/office/drawing/2014/main" id="{B33A39CC-C086-E5CA-4878-96FA7EC3516C}"/>
              </a:ext>
              <a:ext uri="{C183D7F6-B498-43B3-948B-1728B52AA6E4}">
                <adec:decorative xmlns:adec="http://schemas.microsoft.com/office/drawing/2017/decorative" val="1"/>
              </a:ext>
            </a:extLst>
          </p:cNvPr>
          <p:cNvCxnSpPr>
            <a:cxnSpLocks/>
          </p:cNvCxnSpPr>
          <p:nvPr/>
        </p:nvCxnSpPr>
        <p:spPr>
          <a:xfrm>
            <a:off x="2162034" y="3391687"/>
            <a:ext cx="785557" cy="775409"/>
          </a:xfrm>
          <a:prstGeom prst="straightConnector1">
            <a:avLst/>
          </a:prstGeom>
          <a:ln>
            <a:solidFill>
              <a:schemeClr val="accent1">
                <a:lumMod val="75000"/>
              </a:schemeClr>
            </a:solidFill>
            <a:tailEnd type="triangle"/>
          </a:ln>
        </p:spPr>
        <p:style>
          <a:lnRef idx="2">
            <a:schemeClr val="accent3"/>
          </a:lnRef>
          <a:fillRef idx="0">
            <a:schemeClr val="accent3"/>
          </a:fillRef>
          <a:effectRef idx="1">
            <a:schemeClr val="accent3"/>
          </a:effectRef>
          <a:fontRef idx="minor">
            <a:schemeClr val="tx1"/>
          </a:fontRef>
        </p:style>
      </p:cxnSp>
      <p:cxnSp>
        <p:nvCxnSpPr>
          <p:cNvPr id="33" name="Straight Arrow Connector 32">
            <a:extLst>
              <a:ext uri="{FF2B5EF4-FFF2-40B4-BE49-F238E27FC236}">
                <a16:creationId xmlns:a16="http://schemas.microsoft.com/office/drawing/2014/main" id="{08A9507C-315C-F68F-932D-AD8257917D1A}"/>
              </a:ext>
              <a:ext uri="{C183D7F6-B498-43B3-948B-1728B52AA6E4}">
                <adec:decorative xmlns:adec="http://schemas.microsoft.com/office/drawing/2017/decorative" val="1"/>
              </a:ext>
            </a:extLst>
          </p:cNvPr>
          <p:cNvCxnSpPr>
            <a:cxnSpLocks/>
          </p:cNvCxnSpPr>
          <p:nvPr/>
        </p:nvCxnSpPr>
        <p:spPr>
          <a:xfrm>
            <a:off x="3253444" y="3339162"/>
            <a:ext cx="458595" cy="2157113"/>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35" name="Straight Arrow Connector 34">
            <a:extLst>
              <a:ext uri="{FF2B5EF4-FFF2-40B4-BE49-F238E27FC236}">
                <a16:creationId xmlns:a16="http://schemas.microsoft.com/office/drawing/2014/main" id="{99FACF98-73B4-B64F-9588-2A935A541A4D}"/>
              </a:ext>
              <a:ext uri="{C183D7F6-B498-43B3-948B-1728B52AA6E4}">
                <adec:decorative xmlns:adec="http://schemas.microsoft.com/office/drawing/2017/decorative" val="1"/>
              </a:ext>
            </a:extLst>
          </p:cNvPr>
          <p:cNvCxnSpPr>
            <a:cxnSpLocks/>
          </p:cNvCxnSpPr>
          <p:nvPr/>
        </p:nvCxnSpPr>
        <p:spPr>
          <a:xfrm flipH="1">
            <a:off x="3094180" y="3339162"/>
            <a:ext cx="159264" cy="1770614"/>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37" name="Straight Arrow Connector 36">
            <a:extLst>
              <a:ext uri="{FF2B5EF4-FFF2-40B4-BE49-F238E27FC236}">
                <a16:creationId xmlns:a16="http://schemas.microsoft.com/office/drawing/2014/main" id="{875316D1-A8FF-2379-6258-F9F1F37BEC6A}"/>
              </a:ext>
              <a:ext uri="{C183D7F6-B498-43B3-948B-1728B52AA6E4}">
                <adec:decorative xmlns:adec="http://schemas.microsoft.com/office/drawing/2017/decorative" val="1"/>
              </a:ext>
            </a:extLst>
          </p:cNvPr>
          <p:cNvCxnSpPr>
            <a:cxnSpLocks/>
          </p:cNvCxnSpPr>
          <p:nvPr/>
        </p:nvCxnSpPr>
        <p:spPr>
          <a:xfrm>
            <a:off x="3304244" y="3339162"/>
            <a:ext cx="1566322" cy="1987431"/>
          </a:xfrm>
          <a:prstGeom prst="straightConnector1">
            <a:avLst/>
          </a:prstGeom>
          <a:ln>
            <a:solidFill>
              <a:srgbClr val="FFC000"/>
            </a:solidFill>
            <a:tailEnd type="triangle"/>
          </a:ln>
        </p:spPr>
        <p:style>
          <a:lnRef idx="2">
            <a:schemeClr val="accent2"/>
          </a:lnRef>
          <a:fillRef idx="0">
            <a:schemeClr val="accent2"/>
          </a:fillRef>
          <a:effectRef idx="1">
            <a:schemeClr val="accent2"/>
          </a:effectRef>
          <a:fontRef idx="minor">
            <a:schemeClr val="tx1"/>
          </a:fontRef>
        </p:style>
      </p:cxnSp>
      <p:cxnSp>
        <p:nvCxnSpPr>
          <p:cNvPr id="39" name="Straight Arrow Connector 38">
            <a:extLst>
              <a:ext uri="{FF2B5EF4-FFF2-40B4-BE49-F238E27FC236}">
                <a16:creationId xmlns:a16="http://schemas.microsoft.com/office/drawing/2014/main" id="{594DFC52-CE88-5B24-9740-0A67EB18F4DA}"/>
              </a:ext>
              <a:ext uri="{C183D7F6-B498-43B3-948B-1728B52AA6E4}">
                <adec:decorative xmlns:adec="http://schemas.microsoft.com/office/drawing/2017/decorative" val="1"/>
              </a:ext>
            </a:extLst>
          </p:cNvPr>
          <p:cNvCxnSpPr>
            <a:cxnSpLocks/>
          </p:cNvCxnSpPr>
          <p:nvPr/>
        </p:nvCxnSpPr>
        <p:spPr>
          <a:xfrm>
            <a:off x="4068731" y="3377640"/>
            <a:ext cx="390752" cy="2447554"/>
          </a:xfrm>
          <a:prstGeom prst="straightConnector1">
            <a:avLst/>
          </a:prstGeom>
          <a:ln>
            <a:solidFill>
              <a:schemeClr val="accent2">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41" name="Straight Arrow Connector 40">
            <a:extLst>
              <a:ext uri="{FF2B5EF4-FFF2-40B4-BE49-F238E27FC236}">
                <a16:creationId xmlns:a16="http://schemas.microsoft.com/office/drawing/2014/main" id="{0C22D2F5-1A1B-E3D3-67E8-4C3029FE2C2E}"/>
              </a:ext>
              <a:ext uri="{C183D7F6-B498-43B3-948B-1728B52AA6E4}">
                <adec:decorative xmlns:adec="http://schemas.microsoft.com/office/drawing/2017/decorative" val="1"/>
              </a:ext>
            </a:extLst>
          </p:cNvPr>
          <p:cNvCxnSpPr>
            <a:cxnSpLocks/>
          </p:cNvCxnSpPr>
          <p:nvPr/>
        </p:nvCxnSpPr>
        <p:spPr>
          <a:xfrm flipH="1">
            <a:off x="3906513" y="3377640"/>
            <a:ext cx="162218" cy="603059"/>
          </a:xfrm>
          <a:prstGeom prst="straightConnector1">
            <a:avLst/>
          </a:prstGeom>
          <a:ln>
            <a:solidFill>
              <a:schemeClr val="accent2">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43" name="Straight Arrow Connector 42">
            <a:extLst>
              <a:ext uri="{FF2B5EF4-FFF2-40B4-BE49-F238E27FC236}">
                <a16:creationId xmlns:a16="http://schemas.microsoft.com/office/drawing/2014/main" id="{7B808AE1-9EDD-B53B-A1B8-50C3688AE316}"/>
              </a:ext>
              <a:ext uri="{C183D7F6-B498-43B3-948B-1728B52AA6E4}">
                <adec:decorative xmlns:adec="http://schemas.microsoft.com/office/drawing/2017/decorative" val="1"/>
              </a:ext>
            </a:extLst>
          </p:cNvPr>
          <p:cNvCxnSpPr>
            <a:cxnSpLocks/>
          </p:cNvCxnSpPr>
          <p:nvPr/>
        </p:nvCxnSpPr>
        <p:spPr>
          <a:xfrm flipH="1">
            <a:off x="3412708" y="3377640"/>
            <a:ext cx="656023" cy="1263224"/>
          </a:xfrm>
          <a:prstGeom prst="straightConnector1">
            <a:avLst/>
          </a:prstGeom>
          <a:ln>
            <a:solidFill>
              <a:schemeClr val="accent2">
                <a:lumMod val="75000"/>
              </a:schemeClr>
            </a:solidFill>
            <a:tailEnd type="triangle"/>
          </a:ln>
        </p:spPr>
        <p:style>
          <a:lnRef idx="2">
            <a:schemeClr val="accent5"/>
          </a:lnRef>
          <a:fillRef idx="0">
            <a:schemeClr val="accent5"/>
          </a:fillRef>
          <a:effectRef idx="1">
            <a:schemeClr val="accent5"/>
          </a:effectRef>
          <a:fontRef idx="minor">
            <a:schemeClr val="tx1"/>
          </a:fontRef>
        </p:style>
      </p:cxnSp>
      <p:cxnSp>
        <p:nvCxnSpPr>
          <p:cNvPr id="45" name="Straight Arrow Connector 44">
            <a:extLst>
              <a:ext uri="{FF2B5EF4-FFF2-40B4-BE49-F238E27FC236}">
                <a16:creationId xmlns:a16="http://schemas.microsoft.com/office/drawing/2014/main" id="{E22413FA-3A20-7001-E450-A4229DF098B9}"/>
              </a:ext>
              <a:ext uri="{C183D7F6-B498-43B3-948B-1728B52AA6E4}">
                <adec:decorative xmlns:adec="http://schemas.microsoft.com/office/drawing/2017/decorative" val="1"/>
              </a:ext>
            </a:extLst>
          </p:cNvPr>
          <p:cNvCxnSpPr>
            <a:cxnSpLocks/>
          </p:cNvCxnSpPr>
          <p:nvPr/>
        </p:nvCxnSpPr>
        <p:spPr>
          <a:xfrm>
            <a:off x="5220093" y="3368970"/>
            <a:ext cx="117685" cy="611729"/>
          </a:xfrm>
          <a:prstGeom prst="straightConnector1">
            <a:avLst/>
          </a:prstGeom>
          <a:ln>
            <a:solidFill>
              <a:schemeClr val="accent2">
                <a:lumMod val="75000"/>
              </a:schemeClr>
            </a:solidFill>
            <a:tailEnd type="triangle"/>
          </a:ln>
        </p:spPr>
        <p:style>
          <a:lnRef idx="2">
            <a:schemeClr val="accent5"/>
          </a:lnRef>
          <a:fillRef idx="0">
            <a:schemeClr val="accent5"/>
          </a:fillRef>
          <a:effectRef idx="1">
            <a:schemeClr val="accent5"/>
          </a:effectRef>
          <a:fontRef idx="minor">
            <a:schemeClr val="tx1"/>
          </a:fontRef>
        </p:style>
      </p:cxnSp>
      <p:sp>
        <p:nvSpPr>
          <p:cNvPr id="52" name="Arrow: Right 51">
            <a:extLst>
              <a:ext uri="{FF2B5EF4-FFF2-40B4-BE49-F238E27FC236}">
                <a16:creationId xmlns:a16="http://schemas.microsoft.com/office/drawing/2014/main" id="{B5773CAE-C783-1489-E725-BBA1AF8B4315}"/>
              </a:ext>
              <a:ext uri="{C183D7F6-B498-43B3-948B-1728B52AA6E4}">
                <adec:decorative xmlns:adec="http://schemas.microsoft.com/office/drawing/2017/decorative" val="1"/>
              </a:ext>
            </a:extLst>
          </p:cNvPr>
          <p:cNvSpPr/>
          <p:nvPr/>
        </p:nvSpPr>
        <p:spPr>
          <a:xfrm>
            <a:off x="5753877" y="4693188"/>
            <a:ext cx="1326570" cy="509552"/>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1BDD9B7C-ADAE-AAA0-3DFC-7415A99923E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7206891" y="3817953"/>
            <a:ext cx="4714353" cy="2320982"/>
          </a:xfrm>
          <a:prstGeom prst="rect">
            <a:avLst/>
          </a:prstGeom>
        </p:spPr>
      </p:pic>
      <p:cxnSp>
        <p:nvCxnSpPr>
          <p:cNvPr id="2" name="Straight Arrow Connector 1">
            <a:extLst>
              <a:ext uri="{FF2B5EF4-FFF2-40B4-BE49-F238E27FC236}">
                <a16:creationId xmlns:a16="http://schemas.microsoft.com/office/drawing/2014/main" id="{D601B2CC-BFC1-8267-E489-5847DD748A56}"/>
              </a:ext>
              <a:ext uri="{C183D7F6-B498-43B3-948B-1728B52AA6E4}">
                <adec:decorative xmlns:adec="http://schemas.microsoft.com/office/drawing/2017/decorative" val="1"/>
              </a:ext>
            </a:extLst>
          </p:cNvPr>
          <p:cNvCxnSpPr>
            <a:cxnSpLocks/>
          </p:cNvCxnSpPr>
          <p:nvPr/>
        </p:nvCxnSpPr>
        <p:spPr>
          <a:xfrm flipH="1">
            <a:off x="4347972" y="3377640"/>
            <a:ext cx="835881" cy="1323140"/>
          </a:xfrm>
          <a:prstGeom prst="straightConnector1">
            <a:avLst/>
          </a:prstGeom>
          <a:ln>
            <a:solidFill>
              <a:schemeClr val="accent2">
                <a:lumMod val="75000"/>
              </a:schemeClr>
            </a:solidFill>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40500763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57777-7558-9ED9-28E7-D8CEF944883E}"/>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E72747DD-04FC-1773-6513-DC7E4086D3E8}"/>
              </a:ext>
              <a:ext uri="{C183D7F6-B498-43B3-948B-1728B52AA6E4}">
                <adec:decorative xmlns:adec="http://schemas.microsoft.com/office/drawing/2017/decorative" val="1"/>
              </a:ext>
            </a:extLst>
          </p:cNvPr>
          <p:cNvSpPr/>
          <p:nvPr/>
        </p:nvSpPr>
        <p:spPr>
          <a:xfrm flipH="1">
            <a:off x="232" y="250"/>
            <a:ext cx="109031" cy="6199135"/>
          </a:xfrm>
          <a:prstGeom prst="rect">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16" name="Title 15">
            <a:extLst>
              <a:ext uri="{FF2B5EF4-FFF2-40B4-BE49-F238E27FC236}">
                <a16:creationId xmlns:a16="http://schemas.microsoft.com/office/drawing/2014/main" id="{316AA206-079B-4524-E463-B306F6DB535F}"/>
              </a:ext>
            </a:extLst>
          </p:cNvPr>
          <p:cNvSpPr txBox="1">
            <a:spLocks noGrp="1"/>
          </p:cNvSpPr>
          <p:nvPr>
            <p:ph type="title" idx="4294967295"/>
          </p:nvPr>
        </p:nvSpPr>
        <p:spPr>
          <a:xfrm>
            <a:off x="377543" y="888181"/>
            <a:ext cx="4804057"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E494"/>
                </a:solidFill>
                <a:effectLst/>
                <a:uLnTx/>
                <a:uFillTx/>
                <a:latin typeface="Aptos"/>
                <a:ea typeface="Cambria"/>
                <a:cs typeface="+mn-cs"/>
              </a:rPr>
              <a:t>Pro tips / Conseils de </a:t>
            </a:r>
            <a:r>
              <a:rPr kumimoji="0" lang="en-US" sz="2000" b="1" i="0" u="none" strike="noStrike" kern="1200" cap="none" spc="0" normalizeH="0" baseline="0" noProof="0" dirty="0" err="1">
                <a:ln>
                  <a:noFill/>
                </a:ln>
                <a:solidFill>
                  <a:srgbClr val="FFE494"/>
                </a:solidFill>
                <a:effectLst/>
                <a:uLnTx/>
                <a:uFillTx/>
                <a:latin typeface="Aptos"/>
                <a:ea typeface="Cambria"/>
                <a:cs typeface="+mn-cs"/>
              </a:rPr>
              <a:t>spécialistes</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sp>
        <p:nvSpPr>
          <p:cNvPr id="3" name="TextBox 2">
            <a:extLst>
              <a:ext uri="{FF2B5EF4-FFF2-40B4-BE49-F238E27FC236}">
                <a16:creationId xmlns:a16="http://schemas.microsoft.com/office/drawing/2014/main" id="{ADF6F603-9B34-3152-390F-4B61142526D0}"/>
              </a:ext>
            </a:extLst>
          </p:cNvPr>
          <p:cNvSpPr txBox="1"/>
          <p:nvPr/>
        </p:nvSpPr>
        <p:spPr>
          <a:xfrm>
            <a:off x="583731" y="1577847"/>
            <a:ext cx="5216720" cy="39918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lnSpc>
                <a:spcPct val="90000"/>
              </a:lnSpc>
              <a:spcBef>
                <a:spcPct val="0"/>
              </a:spcBef>
              <a:spcAft>
                <a:spcPct val="0"/>
              </a:spcAft>
              <a:buAutoNum type="arabicPeriod"/>
              <a:defRPr/>
            </a:pPr>
            <a:r>
              <a:rPr lang="en-US" altLang="en-US" sz="1400" b="1">
                <a:solidFill>
                  <a:srgbClr val="FFE494"/>
                </a:solidFill>
                <a:latin typeface="Open Sans"/>
                <a:ea typeface="Open Sans"/>
                <a:cs typeface="Open Sans"/>
              </a:rPr>
              <a:t>Anchor yourself in the enterprise narrative:</a:t>
            </a:r>
            <a:br>
              <a:rPr lang="en-US" altLang="en-US" sz="1400">
                <a:solidFill>
                  <a:srgbClr val="FFE494"/>
                </a:solidFill>
                <a:latin typeface="Open Sans"/>
                <a:ea typeface="Open Sans"/>
                <a:cs typeface="Open Sans"/>
              </a:rPr>
            </a:br>
            <a:r>
              <a:rPr lang="en-US" altLang="en-US" sz="1400">
                <a:latin typeface="Open Sans"/>
                <a:ea typeface="Open Sans"/>
                <a:cs typeface="Open Sans"/>
              </a:rPr>
              <a:t>Regularly review the Digital Ambition to understand how your role fits within the broader digital and transformation agenda.</a:t>
            </a:r>
            <a:endParaRPr lang="en-US" sz="1400">
              <a:ea typeface="Cambria"/>
            </a:endParaRPr>
          </a:p>
          <a:p>
            <a:pPr marL="342900" indent="-342900" fontAlgn="base">
              <a:lnSpc>
                <a:spcPct val="90000"/>
              </a:lnSpc>
              <a:spcBef>
                <a:spcPct val="0"/>
              </a:spcBef>
              <a:spcAft>
                <a:spcPct val="0"/>
              </a:spcAft>
              <a:buAutoNum type="arabicPeriod"/>
              <a:defRPr/>
            </a:pPr>
            <a:endParaRPr lang="en-US" altLang="en-US" sz="1400">
              <a:solidFill>
                <a:srgbClr val="FFE494"/>
              </a:solidFill>
              <a:latin typeface="Open Sans"/>
              <a:ea typeface="Open Sans"/>
              <a:cs typeface="Open Sans"/>
            </a:endParaRPr>
          </a:p>
          <a:p>
            <a:pPr marL="342900" indent="-342900">
              <a:lnSpc>
                <a:spcPct val="90000"/>
              </a:lnSpc>
              <a:spcBef>
                <a:spcPct val="0"/>
              </a:spcBef>
              <a:spcAft>
                <a:spcPct val="0"/>
              </a:spcAft>
              <a:buAutoNum type="arabicPeriod"/>
              <a:defRPr/>
            </a:pPr>
            <a:r>
              <a:rPr lang="en-US" altLang="en-US" sz="1400" b="1">
                <a:solidFill>
                  <a:srgbClr val="FFE494"/>
                </a:solidFill>
                <a:latin typeface="Open Sans"/>
                <a:ea typeface="Open Sans"/>
                <a:cs typeface="Open Sans"/>
              </a:rPr>
              <a:t>Track organizational shifts deliberately:</a:t>
            </a:r>
            <a:br>
              <a:rPr lang="en-US" altLang="en-US" sz="1400">
                <a:latin typeface="Open Sans"/>
                <a:ea typeface="Open Sans"/>
                <a:cs typeface="Open Sans"/>
              </a:rPr>
            </a:br>
            <a:r>
              <a:rPr lang="en-US" altLang="en-US" sz="1400">
                <a:latin typeface="Open Sans"/>
                <a:ea typeface="Open Sans"/>
                <a:cs typeface="Open Sans"/>
              </a:rPr>
              <a:t>Stay informed on structural and mandate changes within your organization to anticipate impacts on priorities, authority, and delivery.</a:t>
            </a:r>
            <a:endParaRPr lang="en-US" sz="1400">
              <a:ea typeface="Cambria" panose="02040503050406030204"/>
            </a:endParaRPr>
          </a:p>
          <a:p>
            <a:pPr marL="342900" lvl="0" indent="-342900" fontAlgn="base">
              <a:lnSpc>
                <a:spcPct val="90000"/>
              </a:lnSpc>
              <a:spcBef>
                <a:spcPct val="0"/>
              </a:spcBef>
              <a:spcAft>
                <a:spcPct val="0"/>
              </a:spcAft>
              <a:buAutoNum type="arabicPeriod"/>
              <a:defRPr/>
            </a:pPr>
            <a:endParaRPr lang="en-US" altLang="en-US" sz="1400">
              <a:latin typeface="Open Sans"/>
              <a:ea typeface="Open Sans"/>
              <a:cs typeface="Open Sans"/>
            </a:endParaRPr>
          </a:p>
          <a:p>
            <a:pPr marL="342900" indent="-342900" fontAlgn="base">
              <a:lnSpc>
                <a:spcPct val="90000"/>
              </a:lnSpc>
              <a:spcBef>
                <a:spcPct val="0"/>
              </a:spcBef>
              <a:spcAft>
                <a:spcPct val="0"/>
              </a:spcAft>
              <a:buAutoNum type="arabicPeriod"/>
              <a:defRPr/>
            </a:pPr>
            <a:r>
              <a:rPr lang="en-US" altLang="en-US" sz="1400" b="1">
                <a:solidFill>
                  <a:srgbClr val="FFE494"/>
                </a:solidFill>
                <a:latin typeface="Open Sans"/>
                <a:ea typeface="Open Sans"/>
                <a:cs typeface="Open Sans"/>
              </a:rPr>
              <a:t>Use your job description as a strategic map:</a:t>
            </a:r>
            <a:br>
              <a:rPr lang="en-US" altLang="en-US" sz="1400">
                <a:latin typeface="Open Sans"/>
                <a:ea typeface="Open Sans"/>
                <a:cs typeface="Open Sans"/>
              </a:rPr>
            </a:br>
            <a:r>
              <a:rPr lang="en-US" altLang="en-US" sz="1400">
                <a:latin typeface="Open Sans"/>
                <a:ea typeface="Open Sans"/>
                <a:cs typeface="Open Sans"/>
              </a:rPr>
              <a:t>Revisit your role description to identify which accountabilities and tasks best position you to contribute to priority outcomes.</a:t>
            </a:r>
          </a:p>
          <a:p>
            <a:pPr marL="342900" lvl="0" indent="-342900" fontAlgn="base">
              <a:lnSpc>
                <a:spcPct val="90000"/>
              </a:lnSpc>
              <a:spcBef>
                <a:spcPct val="0"/>
              </a:spcBef>
              <a:spcAft>
                <a:spcPct val="0"/>
              </a:spcAft>
              <a:buAutoNum type="arabicPeriod"/>
              <a:defRPr/>
            </a:pPr>
            <a:endParaRPr lang="en-US" altLang="en-US" sz="1400">
              <a:latin typeface="Open Sans"/>
              <a:ea typeface="Open Sans"/>
              <a:cs typeface="Open Sans"/>
            </a:endParaRPr>
          </a:p>
          <a:p>
            <a:pPr marL="342900" indent="-342900" fontAlgn="base">
              <a:lnSpc>
                <a:spcPct val="90000"/>
              </a:lnSpc>
              <a:spcBef>
                <a:spcPct val="0"/>
              </a:spcBef>
              <a:spcAft>
                <a:spcPct val="0"/>
              </a:spcAft>
              <a:buAutoNum type="arabicPeriod"/>
            </a:pPr>
            <a:r>
              <a:rPr lang="en-US" altLang="en-US" sz="1400" b="1">
                <a:solidFill>
                  <a:srgbClr val="FFE494"/>
                </a:solidFill>
                <a:latin typeface="Open Sans"/>
                <a:ea typeface="Open Sans"/>
                <a:cs typeface="Open Sans"/>
              </a:rPr>
              <a:t>Align your role to the GC Digital Talent Platform:</a:t>
            </a:r>
            <a:br>
              <a:rPr lang="en-US" altLang="en-US" sz="1400">
                <a:latin typeface="Open Sans"/>
              </a:rPr>
            </a:br>
            <a:r>
              <a:rPr lang="en-US" altLang="en-US" sz="1400">
                <a:latin typeface="Open Sans"/>
                <a:ea typeface="Open Sans"/>
                <a:cs typeface="Open Sans"/>
              </a:rPr>
              <a:t>Understand how your position maps to Digital Talent job templates to ensure coherence with enterprise expectations and career pathways.</a:t>
            </a:r>
          </a:p>
          <a:p>
            <a:pPr marL="342900" indent="-342900">
              <a:buAutoNum type="arabicPeriod"/>
            </a:pPr>
            <a:endParaRPr lang="en-US" sz="1400">
              <a:latin typeface="Open Sans"/>
              <a:ea typeface="Cambria"/>
              <a:cs typeface="Open Sans"/>
            </a:endParaRPr>
          </a:p>
        </p:txBody>
      </p:sp>
      <p:sp>
        <p:nvSpPr>
          <p:cNvPr id="5" name="TextBox 4">
            <a:extLst>
              <a:ext uri="{FF2B5EF4-FFF2-40B4-BE49-F238E27FC236}">
                <a16:creationId xmlns:a16="http://schemas.microsoft.com/office/drawing/2014/main" id="{1D5C6844-06AD-F0C8-2EB0-AD2CD2BA5620}"/>
              </a:ext>
            </a:extLst>
          </p:cNvPr>
          <p:cNvSpPr txBox="1"/>
          <p:nvPr/>
        </p:nvSpPr>
        <p:spPr>
          <a:xfrm>
            <a:off x="6100498" y="1577847"/>
            <a:ext cx="5648094"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lnSpc>
                <a:spcPct val="90000"/>
              </a:lnSpc>
              <a:spcBef>
                <a:spcPct val="0"/>
              </a:spcBef>
              <a:spcAft>
                <a:spcPct val="0"/>
              </a:spcAft>
              <a:buAutoNum type="arabicPeriod"/>
              <a:defRPr/>
            </a:pPr>
            <a:r>
              <a:rPr lang="fr-FR" sz="1400" b="1" dirty="0">
                <a:solidFill>
                  <a:srgbClr val="FFE494"/>
                </a:solidFill>
                <a:latin typeface="Open Sans"/>
                <a:ea typeface="Open Sans"/>
                <a:cs typeface="Open Sans"/>
              </a:rPr>
              <a:t>Ancrez-vous dans le récit de l’entreprise :</a:t>
            </a:r>
            <a:br>
              <a:rPr lang="fr-FR" sz="1400" dirty="0">
                <a:latin typeface="Open Sans"/>
                <a:ea typeface="Open Sans"/>
                <a:cs typeface="Open Sans"/>
              </a:rPr>
            </a:br>
            <a:r>
              <a:rPr lang="fr-FR" sz="1400" dirty="0">
                <a:latin typeface="Open Sans"/>
                <a:ea typeface="Open Sans"/>
                <a:cs typeface="Open Sans"/>
              </a:rPr>
              <a:t>Passez régulièrement en revue l’Ambition numérique pour comprendre comment votre rôle s’inscrit dans le programme plus large du numérique et de la transformation</a:t>
            </a:r>
            <a:r>
              <a:rPr lang="fr-FR" sz="1400" dirty="0">
                <a:solidFill>
                  <a:srgbClr val="FFE494"/>
                </a:solidFill>
                <a:latin typeface="Open Sans"/>
                <a:ea typeface="Open Sans"/>
                <a:cs typeface="Open Sans"/>
              </a:rPr>
              <a:t>.</a:t>
            </a:r>
            <a:endParaRPr lang="en-US" sz="1400" dirty="0">
              <a:ea typeface="Cambria" panose="02040503050406030204"/>
            </a:endParaRPr>
          </a:p>
          <a:p>
            <a:pPr marL="342900" indent="-342900" fontAlgn="base">
              <a:lnSpc>
                <a:spcPct val="90000"/>
              </a:lnSpc>
              <a:spcBef>
                <a:spcPct val="0"/>
              </a:spcBef>
              <a:spcAft>
                <a:spcPct val="0"/>
              </a:spcAft>
              <a:buAutoNum type="arabicPeriod"/>
              <a:defRPr/>
            </a:pPr>
            <a:endParaRPr lang="fr-FR" sz="1400" dirty="0">
              <a:solidFill>
                <a:srgbClr val="FFE494"/>
              </a:solidFill>
              <a:latin typeface="Open Sans"/>
              <a:ea typeface="Open Sans"/>
              <a:cs typeface="Open Sans"/>
            </a:endParaRPr>
          </a:p>
          <a:p>
            <a:pPr marL="342900" indent="-342900" fontAlgn="base">
              <a:lnSpc>
                <a:spcPct val="90000"/>
              </a:lnSpc>
              <a:spcBef>
                <a:spcPct val="0"/>
              </a:spcBef>
              <a:spcAft>
                <a:spcPct val="0"/>
              </a:spcAft>
              <a:buAutoNum type="arabicPeriod"/>
              <a:defRPr/>
            </a:pPr>
            <a:r>
              <a:rPr lang="fr-FR" sz="1400" b="1" dirty="0">
                <a:solidFill>
                  <a:srgbClr val="FFE494"/>
                </a:solidFill>
                <a:latin typeface="Open Sans"/>
                <a:ea typeface="Open Sans"/>
                <a:cs typeface="Open Sans"/>
              </a:rPr>
              <a:t>Suivre les changements organisationnels délibérément :</a:t>
            </a:r>
            <a:br>
              <a:rPr lang="fr-FR" sz="1400" dirty="0">
                <a:latin typeface="Open Sans"/>
                <a:ea typeface="Open Sans"/>
                <a:cs typeface="Open Sans"/>
              </a:rPr>
            </a:br>
            <a:r>
              <a:rPr lang="fr-FR" sz="1400" dirty="0">
                <a:latin typeface="Open Sans"/>
                <a:ea typeface="Open Sans"/>
                <a:cs typeface="Open Sans"/>
              </a:rPr>
              <a:t>Tenez-vous au courant des changements structurels et de mandat au sein de votre organisation afin de prévoir les répercussions sur les priorités, les pouvoirs et la prestation.</a:t>
            </a:r>
          </a:p>
          <a:p>
            <a:pPr marL="342900" indent="-342900" fontAlgn="base">
              <a:lnSpc>
                <a:spcPct val="90000"/>
              </a:lnSpc>
              <a:spcBef>
                <a:spcPct val="0"/>
              </a:spcBef>
              <a:spcAft>
                <a:spcPct val="0"/>
              </a:spcAft>
              <a:buAutoNum type="arabicPeriod"/>
              <a:defRPr/>
            </a:pPr>
            <a:endParaRPr lang="fr-FR" sz="1400" dirty="0">
              <a:solidFill>
                <a:srgbClr val="FFE494"/>
              </a:solidFill>
              <a:latin typeface="Open Sans"/>
              <a:ea typeface="Open Sans"/>
              <a:cs typeface="Open Sans"/>
            </a:endParaRPr>
          </a:p>
          <a:p>
            <a:pPr marL="342900" indent="-342900" fontAlgn="base">
              <a:lnSpc>
                <a:spcPct val="90000"/>
              </a:lnSpc>
              <a:spcBef>
                <a:spcPct val="0"/>
              </a:spcBef>
              <a:spcAft>
                <a:spcPct val="0"/>
              </a:spcAft>
              <a:buAutoNum type="arabicPeriod"/>
              <a:defRPr/>
            </a:pPr>
            <a:r>
              <a:rPr lang="fr-FR" sz="1400" b="1" dirty="0">
                <a:solidFill>
                  <a:srgbClr val="FFE494"/>
                </a:solidFill>
                <a:latin typeface="Open Sans"/>
                <a:ea typeface="Open Sans"/>
                <a:cs typeface="Open Sans"/>
              </a:rPr>
              <a:t>Servez-vous de votre description de poste comme d’une carte stratégique : </a:t>
            </a:r>
            <a:r>
              <a:rPr lang="fr-FR" sz="1400" dirty="0">
                <a:solidFill>
                  <a:srgbClr val="FFFFFF"/>
                </a:solidFill>
                <a:latin typeface="Open Sans"/>
                <a:ea typeface="Open Sans"/>
                <a:cs typeface="Open Sans"/>
              </a:rPr>
              <a:t>Passez</a:t>
            </a:r>
            <a:r>
              <a:rPr lang="fr-FR" sz="1400" dirty="0">
                <a:latin typeface="Open Sans"/>
                <a:ea typeface="Open Sans"/>
                <a:cs typeface="Open Sans"/>
              </a:rPr>
              <a:t> en revue votre description de rôle pour déterminer les responsabilités et les tâches qui vous placent le mieux pour contribuer aux résultats prioritaires.</a:t>
            </a:r>
            <a:endParaRPr lang="fr-FR" sz="1400" dirty="0">
              <a:ea typeface="Cambria" panose="02040503050406030204"/>
            </a:endParaRPr>
          </a:p>
          <a:p>
            <a:pPr marL="342900" indent="-342900" fontAlgn="base">
              <a:lnSpc>
                <a:spcPct val="90000"/>
              </a:lnSpc>
              <a:spcBef>
                <a:spcPct val="0"/>
              </a:spcBef>
              <a:spcAft>
                <a:spcPct val="0"/>
              </a:spcAft>
              <a:buAutoNum type="arabicPeriod"/>
              <a:defRPr/>
            </a:pPr>
            <a:endParaRPr lang="fr-FR" sz="1400" dirty="0">
              <a:solidFill>
                <a:srgbClr val="FFE494"/>
              </a:solidFill>
              <a:latin typeface="Open Sans"/>
              <a:ea typeface="Open Sans"/>
              <a:cs typeface="Open Sans"/>
            </a:endParaRPr>
          </a:p>
          <a:p>
            <a:pPr marL="342900" indent="-342900" fontAlgn="base">
              <a:lnSpc>
                <a:spcPct val="90000"/>
              </a:lnSpc>
              <a:spcBef>
                <a:spcPct val="0"/>
              </a:spcBef>
              <a:spcAft>
                <a:spcPct val="0"/>
              </a:spcAft>
              <a:buAutoNum type="arabicPeriod"/>
              <a:defRPr/>
            </a:pPr>
            <a:r>
              <a:rPr lang="fr-FR" sz="1400" b="1" dirty="0">
                <a:solidFill>
                  <a:srgbClr val="FFE494"/>
                </a:solidFill>
                <a:latin typeface="Open Sans"/>
                <a:ea typeface="Open Sans"/>
                <a:cs typeface="Open Sans"/>
              </a:rPr>
              <a:t>Harmonisez votre rôle avec la plateforme de talents numériques : </a:t>
            </a:r>
            <a:r>
              <a:rPr lang="fr-FR" sz="1400" dirty="0">
                <a:latin typeface="Open Sans"/>
                <a:ea typeface="Open Sans"/>
                <a:cs typeface="Open Sans"/>
              </a:rPr>
              <a:t>Comprenez comment votre poste correspond aux modèles d’emploi Digital Talent pour assurer la cohérence avec les attentes de l’entreprise et les parcours de carrière.</a:t>
            </a:r>
            <a:endParaRPr lang="en-US" sz="1400" dirty="0">
              <a:latin typeface="Open Sans"/>
              <a:ea typeface="Open Sans"/>
              <a:cs typeface="Open Sans"/>
            </a:endParaRPr>
          </a:p>
        </p:txBody>
      </p:sp>
      <p:sp>
        <p:nvSpPr>
          <p:cNvPr id="2" name="Title 1">
            <a:extLst>
              <a:ext uri="{FF2B5EF4-FFF2-40B4-BE49-F238E27FC236}">
                <a16:creationId xmlns:a16="http://schemas.microsoft.com/office/drawing/2014/main" id="{8944CB73-CEC7-1720-D6B1-293E493C88DD}"/>
              </a:ext>
            </a:extLst>
          </p:cNvPr>
          <p:cNvSpPr txBox="1">
            <a:spLocks/>
          </p:cNvSpPr>
          <p:nvPr/>
        </p:nvSpPr>
        <p:spPr>
          <a:xfrm>
            <a:off x="377543" y="91608"/>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en-US" sz="3500" dirty="0">
                <a:latin typeface="Open Sans"/>
                <a:ea typeface="Open Sans"/>
                <a:cs typeface="Open Sans"/>
              </a:rPr>
              <a:t>Lead / </a:t>
            </a:r>
            <a:r>
              <a:rPr lang="en-US" sz="3500" dirty="0" err="1">
                <a:latin typeface="Open Sans"/>
                <a:ea typeface="Open Sans"/>
                <a:cs typeface="Open Sans"/>
              </a:rPr>
              <a:t>Diriger</a:t>
            </a:r>
            <a:endParaRPr lang="en-US" dirty="0"/>
          </a:p>
        </p:txBody>
      </p:sp>
    </p:spTree>
    <p:extLst>
      <p:ext uri="{BB962C8B-B14F-4D97-AF65-F5344CB8AC3E}">
        <p14:creationId xmlns:p14="http://schemas.microsoft.com/office/powerpoint/2010/main" val="19613679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F3A54-D7A5-611F-AC2E-AFAE75229161}"/>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9F6F6918-38AB-2141-6292-77EB2327B1AE}"/>
              </a:ext>
            </a:extLst>
          </p:cNvPr>
          <p:cNvSpPr txBox="1">
            <a:spLocks noGrp="1"/>
          </p:cNvSpPr>
          <p:nvPr>
            <p:ph type="title" idx="4294967295"/>
          </p:nvPr>
        </p:nvSpPr>
        <p:spPr>
          <a:xfrm>
            <a:off x="567794" y="424705"/>
            <a:ext cx="6590991" cy="120589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chemeClr val="tx1"/>
                </a:solidFill>
                <a:effectLst/>
                <a:uLnTx/>
                <a:uFillTx/>
                <a:latin typeface="Open Sans"/>
                <a:ea typeface="Open Sans"/>
                <a:cs typeface="Open Sans"/>
              </a:rPr>
              <a:t>All for the digital community</a:t>
            </a:r>
          </a:p>
        </p:txBody>
      </p:sp>
      <p:sp>
        <p:nvSpPr>
          <p:cNvPr id="6" name="TextBox 4">
            <a:extLst>
              <a:ext uri="{FF2B5EF4-FFF2-40B4-BE49-F238E27FC236}">
                <a16:creationId xmlns:a16="http://schemas.microsoft.com/office/drawing/2014/main" id="{A31DCDAC-C483-2F45-47C7-72A21F632449}"/>
              </a:ext>
            </a:extLst>
          </p:cNvPr>
          <p:cNvSpPr txBox="1"/>
          <p:nvPr/>
        </p:nvSpPr>
        <p:spPr>
          <a:xfrm>
            <a:off x="1285867" y="1531916"/>
            <a:ext cx="33433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chemeClr val="accent1">
                    <a:lumMod val="20000"/>
                    <a:lumOff val="80000"/>
                  </a:schemeClr>
                </a:solidFill>
                <a:latin typeface="Open Sans"/>
                <a:ea typeface="Open Sans"/>
                <a:cs typeface="Open Sans"/>
              </a:rPr>
              <a:t>Recruit digital talent</a:t>
            </a:r>
          </a:p>
        </p:txBody>
      </p:sp>
      <p:sp>
        <p:nvSpPr>
          <p:cNvPr id="26" name="TextBox 25">
            <a:extLst>
              <a:ext uri="{FF2B5EF4-FFF2-40B4-BE49-F238E27FC236}">
                <a16:creationId xmlns:a16="http://schemas.microsoft.com/office/drawing/2014/main" id="{6DEFC9A7-7732-8BA2-0B92-D54B1B4E3D3F}"/>
              </a:ext>
            </a:extLst>
          </p:cNvPr>
          <p:cNvSpPr txBox="1"/>
          <p:nvPr/>
        </p:nvSpPr>
        <p:spPr>
          <a:xfrm>
            <a:off x="1287528" y="1895125"/>
            <a:ext cx="4642339" cy="18928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300">
                <a:latin typeface="Open Sans"/>
                <a:ea typeface="Open Sans"/>
                <a:cs typeface="Open Sans"/>
                <a:hlinkClick r:id="rId3">
                  <a:extLst>
                    <a:ext uri="{A12FA001-AC4F-418D-AE19-62706E023703}">
                      <ahyp:hlinkClr xmlns:ahyp="http://schemas.microsoft.com/office/drawing/2018/hyperlinkcolor" val="tx"/>
                    </a:ext>
                  </a:extLst>
                </a:hlinkClick>
              </a:rPr>
              <a:t>Talent.canada.ca</a:t>
            </a:r>
            <a:r>
              <a:rPr lang="en-US" sz="1300">
                <a:latin typeface="Open Sans"/>
                <a:ea typeface="Open Sans"/>
                <a:cs typeface="Open Sans"/>
              </a:rPr>
              <a:t>​, a skills-based hiring and mobility platform for digital talent</a:t>
            </a:r>
            <a:endParaRPr lang="en-US">
              <a:ea typeface="Cambria"/>
            </a:endParaRPr>
          </a:p>
          <a:p>
            <a:pPr marL="171450" indent="-171450">
              <a:buFont typeface="Arial"/>
              <a:buChar char="•"/>
            </a:pPr>
            <a:r>
              <a:rPr lang="en-US" sz="1300">
                <a:latin typeface="Open Sans"/>
                <a:ea typeface="Open Sans"/>
                <a:cs typeface="Open Sans"/>
                <a:hlinkClick r:id="rId4">
                  <a:extLst>
                    <a:ext uri="{A12FA001-AC4F-418D-AE19-62706E023703}">
                      <ahyp:hlinkClr xmlns:ahyp="http://schemas.microsoft.com/office/drawing/2018/hyperlinkcolor" val="tx"/>
                    </a:ext>
                  </a:extLst>
                </a:hlinkClick>
              </a:rPr>
              <a:t>Skill-aligned job advertisement templates</a:t>
            </a:r>
            <a:endParaRPr lang="en-US" sz="1300">
              <a:latin typeface="Open Sans"/>
              <a:ea typeface="Calibri"/>
              <a:cs typeface="Calibri"/>
            </a:endParaRPr>
          </a:p>
          <a:p>
            <a:pPr marL="171450" indent="-171450">
              <a:buFont typeface="Arial"/>
              <a:buChar char="•"/>
            </a:pPr>
            <a:r>
              <a:rPr lang="en-US" sz="1300">
                <a:latin typeface="Open Sans"/>
                <a:ea typeface="Open Sans"/>
                <a:cs typeface="Open Sans"/>
                <a:hlinkClick r:id="rId5">
                  <a:extLst>
                    <a:ext uri="{A12FA001-AC4F-418D-AE19-62706E023703}">
                      <ahyp:hlinkClr xmlns:ahyp="http://schemas.microsoft.com/office/drawing/2018/hyperlinkcolor" val="tx"/>
                    </a:ext>
                  </a:extLst>
                </a:hlinkClick>
              </a:rPr>
              <a:t>Pre-qualified talent pools</a:t>
            </a:r>
            <a:r>
              <a:rPr lang="en-US" sz="1300">
                <a:latin typeface="Open Sans"/>
                <a:ea typeface="Open Sans"/>
                <a:cs typeface="Open Sans"/>
              </a:rPr>
              <a:t> </a:t>
            </a:r>
            <a:endParaRPr lang="en-US" sz="1300">
              <a:latin typeface="Open Sans"/>
              <a:ea typeface="Calibri"/>
              <a:cs typeface="Calibri"/>
            </a:endParaRPr>
          </a:p>
          <a:p>
            <a:pPr marL="171450" indent="-171450">
              <a:buFont typeface="Arial"/>
              <a:buChar char="•"/>
            </a:pPr>
            <a:r>
              <a:rPr lang="en-US" sz="1300">
                <a:latin typeface="Open Sans"/>
                <a:ea typeface="Open Sans"/>
                <a:cs typeface="Open Sans"/>
                <a:hlinkClick r:id="rId6">
                  <a:extLst>
                    <a:ext uri="{A12FA001-AC4F-418D-AE19-62706E023703}">
                      <ahyp:hlinkClr xmlns:ahyp="http://schemas.microsoft.com/office/drawing/2018/hyperlinkcolor" val="tx"/>
                    </a:ext>
                  </a:extLst>
                </a:hlinkClick>
              </a:rPr>
              <a:t>Classification and staffing support</a:t>
            </a:r>
            <a:endParaRPr lang="en-US" sz="1300">
              <a:latin typeface="Open Sans"/>
              <a:ea typeface="Open Sans"/>
              <a:cs typeface="Open Sans"/>
            </a:endParaRPr>
          </a:p>
          <a:p>
            <a:pPr marL="171450" indent="-171450">
              <a:buFont typeface="Arial,Sans-Serif"/>
              <a:buChar char="•"/>
            </a:pPr>
            <a:r>
              <a:rPr lang="en-US" sz="1300">
                <a:latin typeface="Open Sans"/>
                <a:ea typeface="Open Sans"/>
                <a:cs typeface="Open Sans"/>
              </a:rPr>
              <a:t>Tailored recruitment and strategic staffing</a:t>
            </a:r>
          </a:p>
          <a:p>
            <a:pPr marL="171450" indent="-171450">
              <a:buFont typeface="Arial,Sans-Serif"/>
              <a:buChar char="•"/>
            </a:pPr>
            <a:r>
              <a:rPr lang="en-US" sz="1300">
                <a:latin typeface="Open Sans"/>
                <a:ea typeface="Open Sans"/>
                <a:cs typeface="Open Sans"/>
              </a:rPr>
              <a:t>Inclusive hiring practices</a:t>
            </a:r>
          </a:p>
          <a:p>
            <a:r>
              <a:rPr lang="en-US" sz="1300">
                <a:latin typeface="Open Sans"/>
                <a:ea typeface="Open Sans"/>
                <a:cs typeface="Open Sans"/>
              </a:rPr>
              <a:t>+ "</a:t>
            </a:r>
            <a:r>
              <a:rPr lang="en-US" sz="1300">
                <a:latin typeface="Open Sans"/>
                <a:ea typeface="Open Sans"/>
                <a:cs typeface="Open Sans"/>
                <a:hlinkClick r:id="rId7">
                  <a:extLst>
                    <a:ext uri="{A12FA001-AC4F-418D-AE19-62706E023703}">
                      <ahyp:hlinkClr xmlns:ahyp="http://schemas.microsoft.com/office/drawing/2018/hyperlinkcolor" val="tx"/>
                    </a:ext>
                  </a:extLst>
                </a:hlinkClick>
              </a:rPr>
              <a:t>Government of Canada Job Opportunities (Informal)</a:t>
            </a:r>
            <a:r>
              <a:rPr lang="en-US" sz="1300">
                <a:latin typeface="Open Sans"/>
                <a:ea typeface="Open Sans"/>
                <a:cs typeface="Open Sans"/>
              </a:rPr>
              <a:t>"</a:t>
            </a:r>
          </a:p>
          <a:p>
            <a:pPr marL="171450" indent="-171450">
              <a:buFont typeface="Arial"/>
              <a:buChar char="•"/>
            </a:pPr>
            <a:endParaRPr lang="en-US" sz="1300">
              <a:latin typeface="Open Sans"/>
              <a:ea typeface="Open Sans"/>
              <a:cs typeface="Open Sans"/>
            </a:endParaRPr>
          </a:p>
        </p:txBody>
      </p:sp>
      <p:pic>
        <p:nvPicPr>
          <p:cNvPr id="15" name="Graphic 20">
            <a:extLst>
              <a:ext uri="{FF2B5EF4-FFF2-40B4-BE49-F238E27FC236}">
                <a16:creationId xmlns:a16="http://schemas.microsoft.com/office/drawing/2014/main" id="{584C34AB-3E38-64D8-98B4-333E010B46C3}"/>
              </a:ext>
              <a:ext uri="{C183D7F6-B498-43B3-948B-1728B52AA6E4}">
                <adec:decorative xmlns:adec="http://schemas.microsoft.com/office/drawing/2017/decorative" val="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33375" y="1715712"/>
            <a:ext cx="429976" cy="429976"/>
          </a:xfrm>
          <a:prstGeom prst="rect">
            <a:avLst/>
          </a:prstGeom>
        </p:spPr>
      </p:pic>
      <p:sp>
        <p:nvSpPr>
          <p:cNvPr id="27" name="TextBox 4">
            <a:extLst>
              <a:ext uri="{FF2B5EF4-FFF2-40B4-BE49-F238E27FC236}">
                <a16:creationId xmlns:a16="http://schemas.microsoft.com/office/drawing/2014/main" id="{9452BADE-0F9B-2047-7490-B924A96014EF}"/>
              </a:ext>
            </a:extLst>
          </p:cNvPr>
          <p:cNvSpPr txBox="1"/>
          <p:nvPr/>
        </p:nvSpPr>
        <p:spPr>
          <a:xfrm>
            <a:off x="6862597" y="1531916"/>
            <a:ext cx="33433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6">
                    <a:lumMod val="90000"/>
                  </a:schemeClr>
                </a:solidFill>
                <a:latin typeface="Open Sans"/>
                <a:ea typeface="Open Sans"/>
                <a:cs typeface="Open Sans"/>
              </a:rPr>
              <a:t>Develop digital talent</a:t>
            </a:r>
          </a:p>
        </p:txBody>
      </p:sp>
      <p:sp>
        <p:nvSpPr>
          <p:cNvPr id="8" name="TextBox 6">
            <a:extLst>
              <a:ext uri="{FF2B5EF4-FFF2-40B4-BE49-F238E27FC236}">
                <a16:creationId xmlns:a16="http://schemas.microsoft.com/office/drawing/2014/main" id="{21C9AF70-471F-F632-73FC-B77C365702AE}"/>
              </a:ext>
            </a:extLst>
          </p:cNvPr>
          <p:cNvSpPr txBox="1"/>
          <p:nvPr/>
        </p:nvSpPr>
        <p:spPr>
          <a:xfrm>
            <a:off x="6855189" y="1898776"/>
            <a:ext cx="4839811" cy="18928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en-US" sz="1300">
                <a:solidFill>
                  <a:srgbClr val="FFFFFF"/>
                </a:solidFill>
                <a:latin typeface="Open Sans"/>
                <a:ea typeface="Calibri"/>
                <a:cs typeface="Calibri"/>
                <a:hlinkClick r:id="rId10">
                  <a:extLst>
                    <a:ext uri="{A12FA001-AC4F-418D-AE19-62706E023703}">
                      <ahyp:hlinkClr xmlns:ahyp="http://schemas.microsoft.com/office/drawing/2018/hyperlinkcolor" val="tx"/>
                    </a:ext>
                  </a:extLst>
                </a:hlinkClick>
              </a:rPr>
              <a:t>IT Community Training and Development Fund</a:t>
            </a:r>
            <a:endParaRPr lang="en-US" sz="1300">
              <a:solidFill>
                <a:srgbClr val="FFFFFF"/>
              </a:solidFill>
              <a:latin typeface="Open Sans"/>
              <a:ea typeface="Calibri"/>
              <a:cs typeface="Calibri"/>
            </a:endParaRPr>
          </a:p>
          <a:p>
            <a:pPr marL="171450" indent="-171450">
              <a:buFont typeface="Arial"/>
              <a:buChar char="•"/>
            </a:pPr>
            <a:r>
              <a:rPr lang="en-US" sz="1300">
                <a:latin typeface="Open Sans"/>
                <a:ea typeface="Open Sans"/>
                <a:cs typeface="Open Sans"/>
                <a:hlinkClick r:id="rId11">
                  <a:extLst>
                    <a:ext uri="{A12FA001-AC4F-418D-AE19-62706E023703}">
                      <ahyp:hlinkClr xmlns:ahyp="http://schemas.microsoft.com/office/drawing/2018/hyperlinkcolor" val="tx"/>
                    </a:ext>
                  </a:extLst>
                </a:hlinkClick>
              </a:rPr>
              <a:t>Learning paths (IT workstreams)</a:t>
            </a:r>
            <a:endParaRPr lang="en-US" sz="1300">
              <a:ea typeface="Cambria" panose="02040503050406030204"/>
              <a:hlinkClick r:id="rId11">
                <a:extLst>
                  <a:ext uri="{A12FA001-AC4F-418D-AE19-62706E023703}">
                    <ahyp:hlinkClr xmlns:ahyp="http://schemas.microsoft.com/office/drawing/2018/hyperlinkcolor" val="tx"/>
                  </a:ext>
                </a:extLst>
              </a:hlinkClick>
            </a:endParaRPr>
          </a:p>
          <a:p>
            <a:pPr marL="171450" indent="-171450">
              <a:buFont typeface="Arial"/>
              <a:buChar char="•"/>
            </a:pPr>
            <a:r>
              <a:rPr lang="en-US" sz="1300">
                <a:latin typeface="Open Sans"/>
                <a:ea typeface="Open Sans"/>
                <a:cs typeface="Open Sans"/>
              </a:rPr>
              <a:t>Equity-focused re-skilling programs (e.g. </a:t>
            </a:r>
            <a:r>
              <a:rPr lang="en-US" sz="1300">
                <a:latin typeface="Open Sans"/>
                <a:ea typeface="Open Sans"/>
                <a:cs typeface="Open Sans"/>
                <a:hlinkClick r:id="rId12">
                  <a:extLst>
                    <a:ext uri="{A12FA001-AC4F-418D-AE19-62706E023703}">
                      <ahyp:hlinkClr xmlns:ahyp="http://schemas.microsoft.com/office/drawing/2018/hyperlinkcolor" val="tx"/>
                    </a:ext>
                  </a:extLst>
                </a:hlinkClick>
              </a:rPr>
              <a:t>Supporting Future Innovators</a:t>
            </a:r>
            <a:r>
              <a:rPr lang="en-US" sz="1300">
                <a:latin typeface="Open Sans"/>
                <a:ea typeface="Open Sans"/>
                <a:cs typeface="Open Sans"/>
              </a:rPr>
              <a:t>)</a:t>
            </a:r>
          </a:p>
          <a:p>
            <a:pPr marL="171450" indent="-171450">
              <a:buFont typeface="Arial"/>
              <a:buChar char="•"/>
            </a:pPr>
            <a:r>
              <a:rPr lang="en-US" sz="1300">
                <a:latin typeface="Open Sans"/>
                <a:ea typeface="Open Sans"/>
                <a:cs typeface="Open Sans"/>
                <a:hlinkClick r:id="rId13">
                  <a:extLst>
                    <a:ext uri="{A12FA001-AC4F-418D-AE19-62706E023703}">
                      <ahyp:hlinkClr xmlns:ahyp="http://schemas.microsoft.com/office/drawing/2018/hyperlinkcolor" val="tx"/>
                    </a:ext>
                  </a:extLst>
                </a:hlinkClick>
              </a:rPr>
              <a:t>Equity-focused mentorship for digital leaders</a:t>
            </a:r>
            <a:endParaRPr lang="en-US" sz="1300">
              <a:ea typeface="Cambria"/>
            </a:endParaRPr>
          </a:p>
          <a:p>
            <a:pPr marL="171450" indent="-171450">
              <a:buFont typeface="Arial"/>
              <a:buChar char="•"/>
            </a:pPr>
            <a:r>
              <a:rPr lang="en-US" sz="1300">
                <a:latin typeface="Open Sans"/>
                <a:ea typeface="Open Sans"/>
                <a:cs typeface="Open Sans"/>
              </a:rPr>
              <a:t>Development programs</a:t>
            </a:r>
            <a:r>
              <a:rPr lang="en-US" sz="1300">
                <a:solidFill>
                  <a:srgbClr val="FFFFFF"/>
                </a:solidFill>
                <a:latin typeface="Open Sans"/>
                <a:ea typeface="Open Sans"/>
                <a:cs typeface="Open Sans"/>
              </a:rPr>
              <a:t> for digital leaders (e.g. </a:t>
            </a:r>
            <a:r>
              <a:rPr lang="en-US" sz="1300">
                <a:solidFill>
                  <a:srgbClr val="FFFFFF"/>
                </a:solidFill>
                <a:latin typeface="Open Sans"/>
                <a:ea typeface="Open Sans"/>
                <a:cs typeface="Open Sans"/>
                <a:hlinkClick r:id="rId14">
                  <a:extLst>
                    <a:ext uri="{A12FA001-AC4F-418D-AE19-62706E023703}">
                      <ahyp:hlinkClr xmlns:ahyp="http://schemas.microsoft.com/office/drawing/2018/hyperlinkcolor" val="tx"/>
                    </a:ext>
                  </a:extLst>
                </a:hlinkClick>
              </a:rPr>
              <a:t>NextGen Digital Leaders Development Program</a:t>
            </a:r>
            <a:r>
              <a:rPr lang="en-US" sz="1300">
                <a:solidFill>
                  <a:srgbClr val="FFFFFF"/>
                </a:solidFill>
                <a:latin typeface="Open Sans"/>
                <a:ea typeface="Open Sans"/>
                <a:cs typeface="Open Sans"/>
              </a:rPr>
              <a:t>)</a:t>
            </a:r>
            <a:endParaRPr lang="en-US" sz="1300">
              <a:solidFill>
                <a:srgbClr val="FFFFFF"/>
              </a:solidFill>
              <a:ea typeface="Cambria"/>
            </a:endParaRPr>
          </a:p>
          <a:p>
            <a:pPr marL="171450" indent="-171450">
              <a:buFont typeface="Arial"/>
              <a:buChar char="•"/>
            </a:pPr>
            <a:r>
              <a:rPr lang="en-US" sz="1300">
                <a:solidFill>
                  <a:srgbClr val="FFFFFF"/>
                </a:solidFill>
                <a:latin typeface="Open Sans"/>
                <a:ea typeface="Open Sans"/>
                <a:cs typeface="Open Sans"/>
                <a:hlinkClick r:id="rId15">
                  <a:extLst>
                    <a:ext uri="{A12FA001-AC4F-418D-AE19-62706E023703}">
                      <ahyp:hlinkClr xmlns:ahyp="http://schemas.microsoft.com/office/drawing/2018/hyperlinkcolor" val="tx"/>
                    </a:ext>
                  </a:extLst>
                </a:hlinkClick>
              </a:rPr>
              <a:t>GC Digital Competencies</a:t>
            </a:r>
          </a:p>
          <a:p>
            <a:r>
              <a:rPr lang="en-US" sz="1300">
                <a:solidFill>
                  <a:srgbClr val="FFFFFF"/>
                </a:solidFill>
                <a:latin typeface="Open Sans"/>
                <a:ea typeface="Open Sans"/>
                <a:cs typeface="Open Sans"/>
              </a:rPr>
              <a:t>+ </a:t>
            </a:r>
            <a:r>
              <a:rPr lang="en-US" sz="1300">
                <a:solidFill>
                  <a:srgbClr val="FFFFFF"/>
                </a:solidFill>
                <a:latin typeface="Open Sans"/>
                <a:ea typeface="Open Sans"/>
                <a:cs typeface="Open Sans"/>
                <a:hlinkClick r:id="rId16">
                  <a:extLst>
                    <a:ext uri="{A12FA001-AC4F-418D-AE19-62706E023703}">
                      <ahyp:hlinkClr xmlns:ahyp="http://schemas.microsoft.com/office/drawing/2018/hyperlinkcolor" val="tx"/>
                    </a:ext>
                  </a:extLst>
                </a:hlinkClick>
              </a:rPr>
              <a:t>CSPS Digital Academy</a:t>
            </a:r>
          </a:p>
        </p:txBody>
      </p:sp>
      <p:pic>
        <p:nvPicPr>
          <p:cNvPr id="16" name="Graphic 21">
            <a:extLst>
              <a:ext uri="{FF2B5EF4-FFF2-40B4-BE49-F238E27FC236}">
                <a16:creationId xmlns:a16="http://schemas.microsoft.com/office/drawing/2014/main" id="{A58D95E3-D7C5-5EB4-634B-E3742B8E4AEA}"/>
              </a:ext>
              <a:ext uri="{C183D7F6-B498-43B3-948B-1728B52AA6E4}">
                <adec:decorative xmlns:adec="http://schemas.microsoft.com/office/drawing/2017/decorative" val="1"/>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17796" y="3969040"/>
            <a:ext cx="512894" cy="508464"/>
          </a:xfrm>
          <a:prstGeom prst="rect">
            <a:avLst/>
          </a:prstGeom>
        </p:spPr>
      </p:pic>
      <p:pic>
        <p:nvPicPr>
          <p:cNvPr id="21" name="Graphic 19">
            <a:extLst>
              <a:ext uri="{FF2B5EF4-FFF2-40B4-BE49-F238E27FC236}">
                <a16:creationId xmlns:a16="http://schemas.microsoft.com/office/drawing/2014/main" id="{88F52624-2E54-DF77-FFB3-F277A2AD6217}"/>
              </a:ext>
              <a:ext uri="{C183D7F6-B498-43B3-948B-1728B52AA6E4}">
                <adec:decorative xmlns:adec="http://schemas.microsoft.com/office/drawing/2017/decorative" val="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0052" y="4001845"/>
            <a:ext cx="461165" cy="461165"/>
          </a:xfrm>
          <a:prstGeom prst="rect">
            <a:avLst/>
          </a:prstGeom>
        </p:spPr>
      </p:pic>
      <p:sp>
        <p:nvSpPr>
          <p:cNvPr id="47" name="TextBox 4">
            <a:extLst>
              <a:ext uri="{FF2B5EF4-FFF2-40B4-BE49-F238E27FC236}">
                <a16:creationId xmlns:a16="http://schemas.microsoft.com/office/drawing/2014/main" id="{A7143813-219E-B875-6081-B261F4144D36}"/>
              </a:ext>
            </a:extLst>
          </p:cNvPr>
          <p:cNvSpPr txBox="1"/>
          <p:nvPr/>
        </p:nvSpPr>
        <p:spPr>
          <a:xfrm>
            <a:off x="1277006" y="3846032"/>
            <a:ext cx="33433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chemeClr val="accent5"/>
                </a:solidFill>
                <a:latin typeface="Open Sans"/>
                <a:ea typeface="Open Sans"/>
                <a:cs typeface="Open Sans"/>
              </a:rPr>
              <a:t>Retain digital talent</a:t>
            </a:r>
          </a:p>
        </p:txBody>
      </p:sp>
      <p:sp>
        <p:nvSpPr>
          <p:cNvPr id="46" name="TextBox 45">
            <a:extLst>
              <a:ext uri="{FF2B5EF4-FFF2-40B4-BE49-F238E27FC236}">
                <a16:creationId xmlns:a16="http://schemas.microsoft.com/office/drawing/2014/main" id="{1A17628B-6E67-307C-4EE7-5311D0622698}"/>
              </a:ext>
            </a:extLst>
          </p:cNvPr>
          <p:cNvSpPr txBox="1"/>
          <p:nvPr/>
        </p:nvSpPr>
        <p:spPr>
          <a:xfrm>
            <a:off x="1278667" y="4221194"/>
            <a:ext cx="4409906" cy="22929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1300">
                <a:solidFill>
                  <a:srgbClr val="FFFFFF"/>
                </a:solidFill>
                <a:latin typeface="Open Sans"/>
                <a:ea typeface="Calibri"/>
                <a:cs typeface="Calibri"/>
                <a:hlinkClick r:id="rId13">
                  <a:extLst>
                    <a:ext uri="{A12FA001-AC4F-418D-AE19-62706E023703}">
                      <ahyp:hlinkClr xmlns:ahyp="http://schemas.microsoft.com/office/drawing/2018/hyperlinkcolor" val="tx"/>
                    </a:ext>
                  </a:extLst>
                </a:hlinkClick>
              </a:rPr>
              <a:t>Referral and nomination events for placement for current and aspiring digital leaders</a:t>
            </a:r>
            <a:endParaRPr lang="en-US" sz="1300">
              <a:solidFill>
                <a:srgbClr val="FFFFFF"/>
              </a:solidFill>
              <a:latin typeface="Open Sans"/>
              <a:ea typeface="Open Sans"/>
              <a:cs typeface="Open Sans"/>
            </a:endParaRPr>
          </a:p>
          <a:p>
            <a:pPr marL="171450" indent="-171450">
              <a:buFont typeface="Arial"/>
              <a:buChar char="•"/>
            </a:pPr>
            <a:r>
              <a:rPr lang="en-US" sz="1300">
                <a:solidFill>
                  <a:srgbClr val="FFFFFF"/>
                </a:solidFill>
                <a:latin typeface="Open Sans"/>
                <a:ea typeface="Open Sans"/>
                <a:cs typeface="Open Sans"/>
                <a:hlinkClick r:id="rId21">
                  <a:extLst>
                    <a:ext uri="{A12FA001-AC4F-418D-AE19-62706E023703}">
                      <ahyp:hlinkClr xmlns:ahyp="http://schemas.microsoft.com/office/drawing/2018/hyperlinkcolor" val="tx"/>
                    </a:ext>
                  </a:extLst>
                </a:hlinkClick>
              </a:rPr>
              <a:t>Career mobility workshops</a:t>
            </a:r>
            <a:r>
              <a:rPr lang="en-US" sz="1300">
                <a:solidFill>
                  <a:srgbClr val="FFFFFF"/>
                </a:solidFill>
                <a:latin typeface="Open Sans"/>
                <a:ea typeface="Open Sans"/>
                <a:cs typeface="Open Sans"/>
              </a:rPr>
              <a:t> </a:t>
            </a:r>
          </a:p>
          <a:p>
            <a:pPr marL="171450" indent="-171450">
              <a:buFont typeface="Arial"/>
              <a:buChar char="•"/>
            </a:pPr>
            <a:r>
              <a:rPr lang="en-US" sz="1300">
                <a:solidFill>
                  <a:srgbClr val="FFFFFF"/>
                </a:solidFill>
                <a:latin typeface="Open Sans"/>
                <a:ea typeface="Open Sans"/>
                <a:cs typeface="Open Sans"/>
                <a:hlinkClick r:id="rId22">
                  <a:extLst>
                    <a:ext uri="{A12FA001-AC4F-418D-AE19-62706E023703}">
                      <ahyp:hlinkClr xmlns:ahyp="http://schemas.microsoft.com/office/drawing/2018/hyperlinkcolor" val="tx"/>
                    </a:ext>
                  </a:extLst>
                </a:hlinkClick>
              </a:rPr>
              <a:t>Digital badges and recognition</a:t>
            </a:r>
            <a:r>
              <a:rPr lang="en-US" sz="1300">
                <a:solidFill>
                  <a:srgbClr val="FFFFFF"/>
                </a:solidFill>
                <a:latin typeface="Open Sans"/>
                <a:ea typeface="Open Sans"/>
                <a:cs typeface="Open Sans"/>
              </a:rPr>
              <a:t> </a:t>
            </a:r>
          </a:p>
          <a:p>
            <a:pPr marL="171450" indent="-171450">
              <a:buFont typeface="Arial"/>
              <a:buChar char="•"/>
            </a:pPr>
            <a:r>
              <a:rPr lang="en-US" sz="1300">
                <a:solidFill>
                  <a:srgbClr val="FFFFFF"/>
                </a:solidFill>
                <a:latin typeface="Open Sans"/>
                <a:ea typeface="Open Sans"/>
                <a:cs typeface="Open Sans"/>
                <a:hlinkClick r:id="rId23">
                  <a:extLst>
                    <a:ext uri="{A12FA001-AC4F-418D-AE19-62706E023703}">
                      <ahyp:hlinkClr xmlns:ahyp="http://schemas.microsoft.com/office/drawing/2018/hyperlinkcolor" val="tx"/>
                    </a:ext>
                  </a:extLst>
                </a:hlinkClick>
              </a:rPr>
              <a:t>Supportive onboarding</a:t>
            </a:r>
          </a:p>
          <a:p>
            <a:pPr marL="171450" indent="-171450">
              <a:buFont typeface="Arial,Sans-Serif"/>
              <a:buChar char="•"/>
            </a:pPr>
            <a:r>
              <a:rPr lang="en-US" sz="1300">
                <a:solidFill>
                  <a:srgbClr val="FFFFFF"/>
                </a:solidFill>
                <a:latin typeface="Open Sans"/>
                <a:ea typeface="Open Sans"/>
                <a:cs typeface="Open Sans"/>
                <a:hlinkClick r:id="rId24">
                  <a:extLst>
                    <a:ext uri="{A12FA001-AC4F-418D-AE19-62706E023703}">
                      <ahyp:hlinkClr xmlns:ahyp="http://schemas.microsoft.com/office/drawing/2018/hyperlinkcolor" val="tx"/>
                    </a:ext>
                  </a:extLst>
                </a:hlinkClick>
              </a:rPr>
              <a:t>GC Digital Community Awards</a:t>
            </a:r>
          </a:p>
          <a:p>
            <a:pPr marL="171450" indent="-171450">
              <a:buFont typeface="Arial,Sans-Serif"/>
              <a:buChar char="•"/>
            </a:pPr>
            <a:r>
              <a:rPr lang="en-US" sz="1300">
                <a:solidFill>
                  <a:srgbClr val="FFFFFF"/>
                </a:solidFill>
                <a:latin typeface="Open Sans"/>
                <a:ea typeface="Open Sans"/>
                <a:cs typeface="Open Sans"/>
                <a:hlinkClick r:id="rId25">
                  <a:extLst>
                    <a:ext uri="{A12FA001-AC4F-418D-AE19-62706E023703}">
                      <ahyp:hlinkClr xmlns:ahyp="http://schemas.microsoft.com/office/drawing/2018/hyperlinkcolor" val="tx"/>
                    </a:ext>
                  </a:extLst>
                </a:hlinkClick>
              </a:rPr>
              <a:t>Digital Government Leaders Summit</a:t>
            </a:r>
          </a:p>
          <a:p>
            <a:r>
              <a:rPr lang="en-US" sz="1300">
                <a:solidFill>
                  <a:srgbClr val="FFFFFF"/>
                </a:solidFill>
                <a:latin typeface="Open Sans"/>
                <a:ea typeface="Open Sans"/>
                <a:cs typeface="Open Sans"/>
              </a:rPr>
              <a:t>+ </a:t>
            </a:r>
            <a:r>
              <a:rPr lang="en-US" sz="1300">
                <a:solidFill>
                  <a:srgbClr val="FFFFFF"/>
                </a:solidFill>
                <a:latin typeface="Open Sans"/>
                <a:ea typeface="Open Sans"/>
                <a:cs typeface="Open Sans"/>
                <a:hlinkClick r:id="rId26">
                  <a:extLst>
                    <a:ext uri="{A12FA001-AC4F-418D-AE19-62706E023703}">
                      <ahyp:hlinkClr xmlns:ahyp="http://schemas.microsoft.com/office/drawing/2018/hyperlinkcolor" val="tx"/>
                    </a:ext>
                  </a:extLst>
                </a:hlinkClick>
              </a:rPr>
              <a:t>Upcoming DPI events</a:t>
            </a:r>
          </a:p>
          <a:p>
            <a:endParaRPr lang="en-US" sz="1300">
              <a:solidFill>
                <a:srgbClr val="FFFFFF"/>
              </a:solidFill>
              <a:latin typeface="Open Sans"/>
              <a:ea typeface="Open Sans"/>
              <a:cs typeface="Open Sans"/>
            </a:endParaRPr>
          </a:p>
          <a:p>
            <a:pPr marL="171450" indent="-171450">
              <a:buFont typeface="Arial"/>
              <a:buChar char="•"/>
            </a:pPr>
            <a:endParaRPr lang="en-US" sz="1300">
              <a:solidFill>
                <a:srgbClr val="FFFFFF"/>
              </a:solidFill>
              <a:latin typeface="Open Sans"/>
              <a:ea typeface="Open Sans"/>
              <a:cs typeface="Open Sans"/>
            </a:endParaRPr>
          </a:p>
          <a:p>
            <a:pPr marL="171450" indent="-171450">
              <a:buFont typeface="Arial"/>
              <a:buChar char="•"/>
            </a:pPr>
            <a:endParaRPr lang="en-US" sz="1300">
              <a:solidFill>
                <a:srgbClr val="FFFFFF"/>
              </a:solidFill>
              <a:latin typeface="Calibri"/>
              <a:ea typeface="Calibri"/>
              <a:cs typeface="Calibri"/>
            </a:endParaRPr>
          </a:p>
        </p:txBody>
      </p:sp>
      <p:sp>
        <p:nvSpPr>
          <p:cNvPr id="49" name="TextBox 4">
            <a:extLst>
              <a:ext uri="{FF2B5EF4-FFF2-40B4-BE49-F238E27FC236}">
                <a16:creationId xmlns:a16="http://schemas.microsoft.com/office/drawing/2014/main" id="{BC15A293-38B6-01BB-210F-DE0D064B0443}"/>
              </a:ext>
            </a:extLst>
          </p:cNvPr>
          <p:cNvSpPr txBox="1"/>
          <p:nvPr/>
        </p:nvSpPr>
        <p:spPr>
          <a:xfrm>
            <a:off x="6853736" y="3846032"/>
            <a:ext cx="3343300"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a:solidFill>
                  <a:srgbClr val="FFE494"/>
                </a:solidFill>
                <a:latin typeface="Open Sans"/>
                <a:ea typeface="Open Sans"/>
                <a:cs typeface="Open Sans"/>
              </a:rPr>
              <a:t>Lead the digital workforce</a:t>
            </a:r>
          </a:p>
        </p:txBody>
      </p:sp>
      <p:sp>
        <p:nvSpPr>
          <p:cNvPr id="48" name="TextBox 6">
            <a:extLst>
              <a:ext uri="{FF2B5EF4-FFF2-40B4-BE49-F238E27FC236}">
                <a16:creationId xmlns:a16="http://schemas.microsoft.com/office/drawing/2014/main" id="{8977D404-92DC-0537-F595-7EF6BB788C81}"/>
              </a:ext>
            </a:extLst>
          </p:cNvPr>
          <p:cNvSpPr txBox="1"/>
          <p:nvPr/>
        </p:nvSpPr>
        <p:spPr>
          <a:xfrm>
            <a:off x="6851670" y="4220772"/>
            <a:ext cx="4583992" cy="149271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Sans-Serif"/>
              <a:buChar char="•"/>
            </a:pPr>
            <a:r>
              <a:rPr lang="en-US" sz="1300">
                <a:latin typeface="Open Sans"/>
                <a:ea typeface="Open Sans"/>
                <a:cs typeface="Open Sans"/>
                <a:hlinkClick r:id="rId27">
                  <a:extLst>
                    <a:ext uri="{A12FA001-AC4F-418D-AE19-62706E023703}">
                      <ahyp:hlinkClr xmlns:ahyp="http://schemas.microsoft.com/office/drawing/2018/hyperlinkcolor" val="tx"/>
                    </a:ext>
                  </a:extLst>
                </a:hlinkClick>
              </a:rPr>
              <a:t>Directive on Digital Talent</a:t>
            </a:r>
            <a:endParaRPr lang="en-US" sz="1300">
              <a:latin typeface="Open Sans"/>
              <a:ea typeface="Open Sans"/>
              <a:cs typeface="Open Sans"/>
            </a:endParaRPr>
          </a:p>
          <a:p>
            <a:pPr marL="171450" indent="-171450">
              <a:buFont typeface="Arial,Sans-Serif"/>
              <a:buChar char="•"/>
            </a:pPr>
            <a:r>
              <a:rPr lang="en-US" sz="1300">
                <a:latin typeface="Open Sans"/>
                <a:ea typeface="Open Sans"/>
                <a:cs typeface="Open Sans"/>
                <a:hlinkClick r:id="rId28">
                  <a:extLst>
                    <a:ext uri="{A12FA001-AC4F-418D-AE19-62706E023703}">
                      <ahyp:hlinkClr xmlns:ahyp="http://schemas.microsoft.com/office/drawing/2018/hyperlinkcolor" val="tx"/>
                    </a:ext>
                  </a:extLst>
                </a:hlinkClick>
              </a:rPr>
              <a:t>Aggregated workforce insights</a:t>
            </a:r>
            <a:endParaRPr lang="en-US" sz="1300">
              <a:latin typeface="Calibri" panose="020F0502020204030204"/>
              <a:ea typeface="Calibri"/>
              <a:cs typeface="Calibri"/>
            </a:endParaRPr>
          </a:p>
          <a:p>
            <a:pPr marL="171450" indent="-171450">
              <a:buFont typeface="Arial,Sans-Serif"/>
              <a:buChar char="•"/>
            </a:pPr>
            <a:r>
              <a:rPr lang="en-US" sz="1300">
                <a:latin typeface="Open Sans"/>
                <a:ea typeface="Open Sans"/>
                <a:cs typeface="Open Sans"/>
                <a:hlinkClick r:id="rId29">
                  <a:extLst>
                    <a:ext uri="{A12FA001-AC4F-418D-AE19-62706E023703}">
                      <ahyp:hlinkClr xmlns:ahyp="http://schemas.microsoft.com/office/drawing/2018/hyperlinkcolor" val="tx"/>
                    </a:ext>
                  </a:extLst>
                </a:hlinkClick>
              </a:rPr>
              <a:t>Organizational design services</a:t>
            </a:r>
            <a:r>
              <a:rPr lang="en-US" sz="1300">
                <a:latin typeface="Open Sans"/>
                <a:ea typeface="Open Sans"/>
                <a:cs typeface="Open Sans"/>
              </a:rPr>
              <a:t> including revamping </a:t>
            </a:r>
            <a:r>
              <a:rPr lang="en-US" sz="1300">
                <a:latin typeface="Open Sans"/>
                <a:ea typeface="Open Sans"/>
                <a:cs typeface="Open Sans"/>
                <a:hlinkClick r:id="rId30">
                  <a:extLst>
                    <a:ext uri="{A12FA001-AC4F-418D-AE19-62706E023703}">
                      <ahyp:hlinkClr xmlns:ahyp="http://schemas.microsoft.com/office/drawing/2018/hyperlinkcolor" val="tx"/>
                    </a:ext>
                  </a:extLst>
                </a:hlinkClick>
              </a:rPr>
              <a:t>Digital C-Suite accountabilities</a:t>
            </a:r>
            <a:r>
              <a:rPr lang="en-US" sz="1300">
                <a:latin typeface="Open Sans"/>
                <a:ea typeface="Open Sans"/>
                <a:cs typeface="Open Sans"/>
              </a:rPr>
              <a:t> and </a:t>
            </a:r>
            <a:r>
              <a:rPr lang="en-US" sz="1300">
                <a:latin typeface="Open Sans"/>
                <a:ea typeface="Open Sans"/>
                <a:cs typeface="Open Sans"/>
                <a:hlinkClick r:id="rId31">
                  <a:extLst>
                    <a:ext uri="{A12FA001-AC4F-418D-AE19-62706E023703}">
                      <ahyp:hlinkClr xmlns:ahyp="http://schemas.microsoft.com/office/drawing/2018/hyperlinkcolor" val="tx"/>
                    </a:ext>
                  </a:extLst>
                </a:hlinkClick>
              </a:rPr>
              <a:t>ISJDs</a:t>
            </a:r>
            <a:endParaRPr lang="en-US" sz="1300">
              <a:latin typeface="Open Sans"/>
              <a:ea typeface="Open Sans"/>
              <a:cs typeface="Open Sans"/>
            </a:endParaRPr>
          </a:p>
          <a:p>
            <a:pPr marL="171450" indent="-171450">
              <a:buFont typeface="Arial,Sans-Serif"/>
              <a:buChar char="•"/>
            </a:pPr>
            <a:r>
              <a:rPr lang="en-US" sz="1300">
                <a:latin typeface="Open Sans"/>
                <a:ea typeface="Open Sans"/>
                <a:cs typeface="Open Sans"/>
                <a:hlinkClick r:id="rId32">
                  <a:extLst>
                    <a:ext uri="{A12FA001-AC4F-418D-AE19-62706E023703}">
                      <ahyp:hlinkClr xmlns:ahyp="http://schemas.microsoft.com/office/drawing/2018/hyperlinkcolor" val="tx"/>
                    </a:ext>
                  </a:extLst>
                </a:hlinkClick>
              </a:rPr>
              <a:t>Facilitating connections to employee-led networks and programs</a:t>
            </a:r>
            <a:endParaRPr lang="en-US" sz="1300">
              <a:latin typeface="Open Sans"/>
              <a:ea typeface="Open Sans"/>
              <a:cs typeface="Open Sans"/>
            </a:endParaRPr>
          </a:p>
          <a:p>
            <a:endParaRPr lang="en-US" sz="1300">
              <a:latin typeface="Open Sans"/>
              <a:ea typeface="Open Sans"/>
              <a:cs typeface="Open Sans"/>
            </a:endParaRPr>
          </a:p>
        </p:txBody>
      </p:sp>
      <p:pic>
        <p:nvPicPr>
          <p:cNvPr id="18" name="Graphic 22">
            <a:extLst>
              <a:ext uri="{FF2B5EF4-FFF2-40B4-BE49-F238E27FC236}">
                <a16:creationId xmlns:a16="http://schemas.microsoft.com/office/drawing/2014/main" id="{6A840411-EFE0-BB7F-B2AD-838BF59AB5D4}"/>
              </a:ext>
              <a:ext uri="{C183D7F6-B498-43B3-948B-1728B52AA6E4}">
                <adec:decorative xmlns:adec="http://schemas.microsoft.com/office/drawing/2017/decorative" val="1"/>
              </a:ext>
            </a:extLst>
          </p:cNvPr>
          <p:cNvPicPr>
            <a:picLocks noChangeAspect="1"/>
          </p:cNvPicPr>
          <p:nvPr/>
        </p:nvPicPr>
        <p:blipFill>
          <a:blip r:embed="rId33" cstate="print">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a:off x="6170718" y="1723274"/>
            <a:ext cx="427557" cy="427557"/>
          </a:xfrm>
          <a:prstGeom prst="rect">
            <a:avLst/>
          </a:prstGeom>
        </p:spPr>
      </p:pic>
      <p:sp>
        <p:nvSpPr>
          <p:cNvPr id="3" name="Rectangle: Rounded Corners 2">
            <a:extLst>
              <a:ext uri="{FF2B5EF4-FFF2-40B4-BE49-F238E27FC236}">
                <a16:creationId xmlns:a16="http://schemas.microsoft.com/office/drawing/2014/main" id="{FCE8D072-2D89-68D9-C64E-3127DB7877AF}"/>
              </a:ext>
              <a:ext uri="{C183D7F6-B498-43B3-948B-1728B52AA6E4}">
                <adec:decorative xmlns:adec="http://schemas.microsoft.com/office/drawing/2017/decorative" val="1"/>
              </a:ext>
            </a:extLst>
          </p:cNvPr>
          <p:cNvSpPr/>
          <p:nvPr/>
        </p:nvSpPr>
        <p:spPr>
          <a:xfrm>
            <a:off x="565800" y="1621189"/>
            <a:ext cx="575234" cy="612588"/>
          </a:xfrm>
          <a:prstGeom prst="roundRect">
            <a:avLst/>
          </a:prstGeom>
          <a:noFill/>
          <a:ln w="63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Rounded Corners 3">
            <a:extLst>
              <a:ext uri="{FF2B5EF4-FFF2-40B4-BE49-F238E27FC236}">
                <a16:creationId xmlns:a16="http://schemas.microsoft.com/office/drawing/2014/main" id="{AEB9578E-6ABF-33C0-AAFC-57C01A5CAAE4}"/>
              </a:ext>
              <a:ext uri="{C183D7F6-B498-43B3-948B-1728B52AA6E4}">
                <adec:decorative xmlns:adec="http://schemas.microsoft.com/office/drawing/2017/decorative" val="1"/>
              </a:ext>
            </a:extLst>
          </p:cNvPr>
          <p:cNvSpPr/>
          <p:nvPr/>
        </p:nvSpPr>
        <p:spPr>
          <a:xfrm>
            <a:off x="555774" y="3925754"/>
            <a:ext cx="575234" cy="612588"/>
          </a:xfrm>
          <a:prstGeom prst="roundRect">
            <a:avLst/>
          </a:prstGeom>
          <a:noFill/>
          <a:ln w="6350">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Rectangle: Rounded Corners 4">
            <a:extLst>
              <a:ext uri="{FF2B5EF4-FFF2-40B4-BE49-F238E27FC236}">
                <a16:creationId xmlns:a16="http://schemas.microsoft.com/office/drawing/2014/main" id="{E8C334A8-DB2F-ED91-B76E-1F2D3442502F}"/>
              </a:ext>
              <a:ext uri="{C183D7F6-B498-43B3-948B-1728B52AA6E4}">
                <adec:decorative xmlns:adec="http://schemas.microsoft.com/office/drawing/2017/decorative" val="1"/>
              </a:ext>
            </a:extLst>
          </p:cNvPr>
          <p:cNvSpPr/>
          <p:nvPr/>
        </p:nvSpPr>
        <p:spPr>
          <a:xfrm>
            <a:off x="6099540" y="1631214"/>
            <a:ext cx="575234" cy="612588"/>
          </a:xfrm>
          <a:prstGeom prst="roundRect">
            <a:avLst/>
          </a:prstGeom>
          <a:no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7" name="Rectangle: Rounded Corners 6">
            <a:extLst>
              <a:ext uri="{FF2B5EF4-FFF2-40B4-BE49-F238E27FC236}">
                <a16:creationId xmlns:a16="http://schemas.microsoft.com/office/drawing/2014/main" id="{C080716A-E746-5B5C-8EFC-BD1F1A24D0B3}"/>
              </a:ext>
              <a:ext uri="{C183D7F6-B498-43B3-948B-1728B52AA6E4}">
                <adec:decorative xmlns:adec="http://schemas.microsoft.com/office/drawing/2017/decorative" val="1"/>
              </a:ext>
            </a:extLst>
          </p:cNvPr>
          <p:cNvSpPr/>
          <p:nvPr/>
        </p:nvSpPr>
        <p:spPr>
          <a:xfrm>
            <a:off x="6072213" y="3925754"/>
            <a:ext cx="575234" cy="612588"/>
          </a:xfrm>
          <a:prstGeom prst="roundRect">
            <a:avLst/>
          </a:prstGeom>
          <a:noFill/>
          <a:ln w="6350">
            <a:solidFill>
              <a:srgbClr val="FFE4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6FF6647C-6404-6642-9A66-1EAC64969BD6}"/>
              </a:ext>
            </a:extLst>
          </p:cNvPr>
          <p:cNvSpPr txBox="1"/>
          <p:nvPr/>
        </p:nvSpPr>
        <p:spPr>
          <a:xfrm>
            <a:off x="619760" y="6105826"/>
            <a:ext cx="6096000" cy="5693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300" b="1" i="1">
                <a:latin typeface="Open Sans"/>
              </a:rPr>
              <a:t>For all supports, head to </a:t>
            </a:r>
            <a:r>
              <a:rPr lang="en-US" sz="1300" b="1" i="1">
                <a:latin typeface="Open Sans"/>
                <a:hlinkClick r:id="rId35">
                  <a:extLst>
                    <a:ext uri="{A12FA001-AC4F-418D-AE19-62706E023703}">
                      <ahyp:hlinkClr xmlns:ahyp="http://schemas.microsoft.com/office/drawing/2018/hyperlinkcolor" val="tx"/>
                    </a:ext>
                  </a:extLst>
                </a:hlinkClick>
              </a:rPr>
              <a:t>the GC Digital Community Hub</a:t>
            </a:r>
            <a:endParaRPr lang="en-US" b="1" i="1">
              <a:ea typeface="Cambria"/>
              <a:hlinkClick r:id="" action="ppaction://noaction">
                <a:extLst>
                  <a:ext uri="{A12FA001-AC4F-418D-AE19-62706E023703}">
                    <ahyp:hlinkClr xmlns:ahyp="http://schemas.microsoft.com/office/drawing/2018/hyperlinkcolor" val="tx"/>
                  </a:ext>
                </a:extLst>
              </a:hlinkClick>
            </a:endParaRPr>
          </a:p>
          <a:p>
            <a:pPr algn="ctr"/>
            <a:endParaRPr lang="en-US">
              <a:ea typeface="Cambria"/>
            </a:endParaRPr>
          </a:p>
        </p:txBody>
      </p:sp>
    </p:spTree>
    <p:extLst>
      <p:ext uri="{BB962C8B-B14F-4D97-AF65-F5344CB8AC3E}">
        <p14:creationId xmlns:p14="http://schemas.microsoft.com/office/powerpoint/2010/main" val="917581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FC35-1608-FBEF-7B6B-1AA38DF4D99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B584DA54-4B46-4379-440D-78842CEF2CC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sp>
        <p:nvSpPr>
          <p:cNvPr id="2" name="Title 1">
            <a:extLst>
              <a:ext uri="{FF2B5EF4-FFF2-40B4-BE49-F238E27FC236}">
                <a16:creationId xmlns:a16="http://schemas.microsoft.com/office/drawing/2014/main" id="{47002099-E41C-BF77-AF8D-D14C0A3E035E}"/>
              </a:ext>
            </a:extLst>
          </p:cNvPr>
          <p:cNvSpPr>
            <a:spLocks noGrp="1"/>
          </p:cNvSpPr>
          <p:nvPr>
            <p:ph type="title"/>
          </p:nvPr>
        </p:nvSpPr>
        <p:spPr>
          <a:xfrm>
            <a:off x="307110" y="142718"/>
            <a:ext cx="4546601" cy="1150137"/>
          </a:xfrm>
        </p:spPr>
        <p:txBody>
          <a:bodyPr vert="horz" lIns="91440" tIns="45720" rIns="91440" bIns="45720" rtlCol="0" anchor="ctr">
            <a:normAutofit/>
          </a:bodyPr>
          <a:lstStyle/>
          <a:p>
            <a:pPr>
              <a:defRPr/>
            </a:pPr>
            <a:r>
              <a:rPr lang="en-US" sz="3500" b="1" i="0" kern="1200">
                <a:latin typeface="Open Sans"/>
                <a:ea typeface="Open Sans Extrabold"/>
                <a:cs typeface="Open Sans Extrabold"/>
              </a:rPr>
              <a:t>Today's </a:t>
            </a:r>
            <a:r>
              <a:rPr lang="en-US" sz="3500">
                <a:latin typeface="Open Sans"/>
                <a:ea typeface="Open Sans Extrabold"/>
                <a:cs typeface="Open Sans Extrabold"/>
              </a:rPr>
              <a:t>schedule</a:t>
            </a:r>
            <a:endParaRPr lang="en-US" sz="3500" b="1" i="0" kern="1200">
              <a:latin typeface="Open Sans"/>
            </a:endParaRPr>
          </a:p>
        </p:txBody>
      </p:sp>
      <p:sp>
        <p:nvSpPr>
          <p:cNvPr id="5" name="TextBox 4">
            <a:extLst>
              <a:ext uri="{FF2B5EF4-FFF2-40B4-BE49-F238E27FC236}">
                <a16:creationId xmlns:a16="http://schemas.microsoft.com/office/drawing/2014/main" id="{31A10F24-B773-DEAB-0BC1-2C992E73037D}"/>
              </a:ext>
            </a:extLst>
          </p:cNvPr>
          <p:cNvSpPr txBox="1"/>
          <p:nvPr/>
        </p:nvSpPr>
        <p:spPr>
          <a:xfrm>
            <a:off x="353606" y="1226814"/>
            <a:ext cx="5055762" cy="49398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accent1">
                    <a:lumMod val="20000"/>
                    <a:lumOff val="80000"/>
                  </a:schemeClr>
                </a:solidFill>
                <a:latin typeface="Open Sans"/>
                <a:ea typeface="Cambria"/>
                <a:cs typeface="Open Sans"/>
              </a:rPr>
              <a:t>Welcome</a:t>
            </a:r>
          </a:p>
          <a:p>
            <a:endParaRPr lang="en-US" sz="1500" dirty="0">
              <a:latin typeface="Open Sans"/>
              <a:ea typeface="Cambria"/>
              <a:cs typeface="Open Sans"/>
            </a:endParaRPr>
          </a:p>
          <a:p>
            <a:r>
              <a:rPr lang="en-US" sz="1500" b="1" dirty="0">
                <a:solidFill>
                  <a:schemeClr val="accent1">
                    <a:lumMod val="20000"/>
                    <a:lumOff val="80000"/>
                  </a:schemeClr>
                </a:solidFill>
                <a:latin typeface="Open Sans"/>
                <a:ea typeface="+mn-lt"/>
                <a:cs typeface="+mn-lt"/>
              </a:rPr>
              <a:t>Discuss: Courtyard Café</a:t>
            </a:r>
            <a:br>
              <a:rPr lang="en-US" sz="1500" dirty="0">
                <a:latin typeface="Open Sans"/>
                <a:ea typeface="+mn-lt"/>
                <a:cs typeface="+mn-lt"/>
              </a:rPr>
            </a:br>
            <a:r>
              <a:rPr lang="en-US" sz="1500" dirty="0">
                <a:latin typeface="Open Sans"/>
                <a:ea typeface="+mn-lt"/>
                <a:cs typeface="+mn-lt"/>
              </a:rPr>
              <a:t>4 small group conversations</a:t>
            </a:r>
            <a:endParaRPr lang="en-US" sz="1500" dirty="0">
              <a:latin typeface="Open Sans"/>
              <a:ea typeface="Cambria" panose="02040503050406030204"/>
              <a:cs typeface="Open Sans"/>
            </a:endParaRPr>
          </a:p>
          <a:p>
            <a:endParaRPr lang="en-US" sz="1500" dirty="0">
              <a:latin typeface="Open Sans"/>
              <a:ea typeface="+mn-lt"/>
              <a:cs typeface="+mn-lt"/>
            </a:endParaRPr>
          </a:p>
          <a:p>
            <a:r>
              <a:rPr lang="en-US" sz="1500" b="1" dirty="0">
                <a:solidFill>
                  <a:schemeClr val="accent1">
                    <a:lumMod val="20000"/>
                    <a:lumOff val="80000"/>
                  </a:schemeClr>
                </a:solidFill>
                <a:latin typeface="Open Sans"/>
                <a:ea typeface="+mn-lt"/>
                <a:cs typeface="+mn-lt"/>
              </a:rPr>
              <a:t>Reflect: "What We Heard"</a:t>
            </a:r>
            <a:br>
              <a:rPr lang="en-US" sz="1500" dirty="0">
                <a:latin typeface="Open Sans"/>
                <a:ea typeface="+mn-lt"/>
                <a:cs typeface="+mn-lt"/>
              </a:rPr>
            </a:br>
            <a:r>
              <a:rPr lang="en-US" sz="1500" dirty="0">
                <a:latin typeface="Open Sans"/>
                <a:ea typeface="+mn-lt"/>
                <a:cs typeface="+mn-lt"/>
              </a:rPr>
              <a:t>Key patterns, insights, and takeaways from the conversations</a:t>
            </a:r>
          </a:p>
          <a:p>
            <a:endParaRPr lang="en-US" sz="1500" dirty="0">
              <a:latin typeface="Open Sans"/>
              <a:ea typeface="+mn-lt"/>
              <a:cs typeface="+mn-lt"/>
            </a:endParaRPr>
          </a:p>
          <a:p>
            <a:r>
              <a:rPr lang="en-US" sz="1500" b="1" dirty="0">
                <a:solidFill>
                  <a:schemeClr val="accent1">
                    <a:lumMod val="20000"/>
                    <a:lumOff val="80000"/>
                  </a:schemeClr>
                </a:solidFill>
                <a:latin typeface="Open Sans"/>
                <a:ea typeface="+mn-lt"/>
                <a:cs typeface="+mn-lt"/>
              </a:rPr>
              <a:t>Discover: Lightning Talks</a:t>
            </a:r>
            <a:br>
              <a:rPr lang="en-US" sz="1500" dirty="0">
                <a:latin typeface="Open Sans"/>
                <a:ea typeface="+mn-lt"/>
                <a:cs typeface="+mn-lt"/>
              </a:rPr>
            </a:br>
            <a:r>
              <a:rPr lang="en-US" sz="1500" dirty="0">
                <a:latin typeface="Open Sans"/>
                <a:ea typeface="+mn-lt"/>
                <a:cs typeface="+mn-lt"/>
              </a:rPr>
              <a:t>Tools, programs, and resources to attract, develop, retain, and lead digital talent like you</a:t>
            </a:r>
          </a:p>
          <a:p>
            <a:endParaRPr lang="en-US" sz="1500" dirty="0">
              <a:latin typeface="Open Sans"/>
              <a:ea typeface="+mn-lt"/>
              <a:cs typeface="Open Sans"/>
            </a:endParaRPr>
          </a:p>
          <a:p>
            <a:r>
              <a:rPr lang="en-US" sz="1500" b="1" dirty="0">
                <a:latin typeface="Open Sans"/>
                <a:ea typeface="Cambria"/>
                <a:cs typeface="Open Sans"/>
              </a:rPr>
              <a:t>Q&amp;A</a:t>
            </a:r>
            <a:endParaRPr lang="en-US" dirty="0"/>
          </a:p>
          <a:p>
            <a:endParaRPr lang="en-US" sz="1500" b="1" dirty="0">
              <a:latin typeface="Open Sans"/>
              <a:ea typeface="Cambria"/>
              <a:cs typeface="Open Sans"/>
            </a:endParaRPr>
          </a:p>
          <a:p>
            <a:r>
              <a:rPr lang="en-US" sz="1500" b="1" dirty="0">
                <a:solidFill>
                  <a:schemeClr val="accent1">
                    <a:lumMod val="20000"/>
                    <a:lumOff val="80000"/>
                  </a:schemeClr>
                </a:solidFill>
                <a:latin typeface="Open Sans"/>
                <a:ea typeface="Cambria"/>
                <a:cs typeface="Open Sans"/>
              </a:rPr>
              <a:t>Digital Community Mixer</a:t>
            </a:r>
          </a:p>
          <a:p>
            <a:r>
              <a:rPr lang="en-US" sz="1500" b="1" dirty="0">
                <a:latin typeface="Open Sans"/>
                <a:ea typeface="Cambria"/>
                <a:cs typeface="Open Sans"/>
              </a:rPr>
              <a:t>@ Lowertown Brewery</a:t>
            </a:r>
            <a:endParaRPr lang="en-US" dirty="0"/>
          </a:p>
          <a:p>
            <a:endParaRPr lang="en-US" sz="1500" dirty="0">
              <a:latin typeface="Open Sans"/>
              <a:ea typeface="Cambria"/>
              <a:cs typeface="Open Sans"/>
            </a:endParaRPr>
          </a:p>
          <a:p>
            <a:endParaRPr lang="en-US" sz="1500" dirty="0">
              <a:latin typeface="Open Sans"/>
              <a:ea typeface="Cambria"/>
              <a:cs typeface="Open Sans"/>
            </a:endParaRPr>
          </a:p>
          <a:p>
            <a:endParaRPr lang="en-US" sz="1500" dirty="0">
              <a:latin typeface="Open Sans"/>
              <a:ea typeface="Cambria"/>
              <a:cs typeface="Open Sans"/>
            </a:endParaRPr>
          </a:p>
          <a:p>
            <a:endParaRPr lang="en-US" sz="1500" dirty="0">
              <a:latin typeface="Open Sans"/>
              <a:ea typeface="Cambria"/>
              <a:cs typeface="Open Sans"/>
            </a:endParaRPr>
          </a:p>
        </p:txBody>
      </p:sp>
      <p:sp>
        <p:nvSpPr>
          <p:cNvPr id="6" name="Title 1">
            <a:extLst>
              <a:ext uri="{FF2B5EF4-FFF2-40B4-BE49-F238E27FC236}">
                <a16:creationId xmlns:a16="http://schemas.microsoft.com/office/drawing/2014/main" id="{1B136226-638C-6AC0-5CE5-8BA4484BEC37}"/>
              </a:ext>
            </a:extLst>
          </p:cNvPr>
          <p:cNvSpPr txBox="1">
            <a:spLocks/>
          </p:cNvSpPr>
          <p:nvPr/>
        </p:nvSpPr>
        <p:spPr>
          <a:xfrm>
            <a:off x="6095888" y="142718"/>
            <a:ext cx="6274633" cy="115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en-US" sz="3500" err="1">
                <a:latin typeface="Open Sans"/>
                <a:ea typeface="Open Sans"/>
                <a:cs typeface="Open Sans"/>
              </a:rPr>
              <a:t>Programme</a:t>
            </a:r>
            <a:r>
              <a:rPr lang="en-US" sz="3500">
                <a:latin typeface="Open Sans"/>
                <a:ea typeface="Open Sans"/>
                <a:cs typeface="Open Sans"/>
              </a:rPr>
              <a:t> de la </a:t>
            </a:r>
            <a:r>
              <a:rPr lang="en-US" sz="3500" err="1">
                <a:latin typeface="Open Sans"/>
                <a:ea typeface="Open Sans"/>
                <a:cs typeface="Open Sans"/>
              </a:rPr>
              <a:t>journée</a:t>
            </a:r>
            <a:endParaRPr lang="en-US" err="1"/>
          </a:p>
        </p:txBody>
      </p:sp>
      <p:sp>
        <p:nvSpPr>
          <p:cNvPr id="3" name="TextBox 2">
            <a:extLst>
              <a:ext uri="{FF2B5EF4-FFF2-40B4-BE49-F238E27FC236}">
                <a16:creationId xmlns:a16="http://schemas.microsoft.com/office/drawing/2014/main" id="{1E68407F-1EE4-8A69-E44A-E505A914A0F3}"/>
              </a:ext>
            </a:extLst>
          </p:cNvPr>
          <p:cNvSpPr txBox="1"/>
          <p:nvPr/>
        </p:nvSpPr>
        <p:spPr>
          <a:xfrm>
            <a:off x="6095506" y="1292902"/>
            <a:ext cx="5790285" cy="47089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chemeClr val="accent2">
                    <a:lumMod val="20000"/>
                    <a:lumOff val="80000"/>
                  </a:schemeClr>
                </a:solidFill>
                <a:latin typeface="Open Sans"/>
                <a:ea typeface="Open Sans"/>
                <a:cs typeface="Open Sans"/>
              </a:rPr>
              <a:t>Mot de Bienvenue</a:t>
            </a:r>
          </a:p>
          <a:p>
            <a:endParaRPr lang="en-US" sz="1500" dirty="0">
              <a:solidFill>
                <a:schemeClr val="accent2">
                  <a:lumMod val="20000"/>
                  <a:lumOff val="80000"/>
                </a:schemeClr>
              </a:solidFill>
              <a:latin typeface="Open Sans"/>
              <a:ea typeface="Open Sans"/>
              <a:cs typeface="Open Sans"/>
            </a:endParaRPr>
          </a:p>
          <a:p>
            <a:r>
              <a:rPr lang="en-US" sz="1500" b="1" dirty="0" err="1">
                <a:solidFill>
                  <a:schemeClr val="accent2">
                    <a:lumMod val="20000"/>
                    <a:lumOff val="80000"/>
                  </a:schemeClr>
                </a:solidFill>
                <a:latin typeface="Open Sans"/>
                <a:ea typeface="Open Sans"/>
                <a:cs typeface="Open Sans"/>
              </a:rPr>
              <a:t>Discuter</a:t>
            </a:r>
            <a:r>
              <a:rPr lang="en-US" sz="1500" b="1" dirty="0">
                <a:solidFill>
                  <a:schemeClr val="accent2">
                    <a:lumMod val="20000"/>
                    <a:lumOff val="80000"/>
                  </a:schemeClr>
                </a:solidFill>
                <a:latin typeface="Open Sans"/>
                <a:ea typeface="Open Sans"/>
                <a:cs typeface="Open Sans"/>
              </a:rPr>
              <a:t> : Café Jardin</a:t>
            </a:r>
            <a:br>
              <a:rPr lang="en-US" sz="1500" dirty="0">
                <a:latin typeface="Open Sans"/>
                <a:ea typeface="Open Sans"/>
                <a:cs typeface="Open Sans"/>
              </a:rPr>
            </a:br>
            <a:r>
              <a:rPr lang="en-US" sz="1500" dirty="0">
                <a:latin typeface="Open Sans"/>
                <a:ea typeface="Open Sans"/>
                <a:cs typeface="Open Sans"/>
              </a:rPr>
              <a:t>4 conversations </a:t>
            </a:r>
            <a:r>
              <a:rPr lang="en-US" sz="1500" dirty="0" err="1">
                <a:latin typeface="Open Sans"/>
                <a:ea typeface="Open Sans"/>
                <a:cs typeface="Open Sans"/>
              </a:rPr>
              <a:t>en</a:t>
            </a:r>
            <a:r>
              <a:rPr lang="en-US" sz="1500" dirty="0">
                <a:latin typeface="Open Sans"/>
                <a:ea typeface="Open Sans"/>
                <a:cs typeface="Open Sans"/>
              </a:rPr>
              <a:t> petits </a:t>
            </a:r>
            <a:r>
              <a:rPr lang="en-US" sz="1500" dirty="0" err="1">
                <a:latin typeface="Open Sans"/>
                <a:ea typeface="Open Sans"/>
                <a:cs typeface="Open Sans"/>
              </a:rPr>
              <a:t>groupes</a:t>
            </a:r>
            <a:endParaRPr lang="en-US" sz="1500" dirty="0">
              <a:latin typeface="Open Sans"/>
              <a:ea typeface="Open Sans"/>
              <a:cs typeface="Open Sans"/>
            </a:endParaRPr>
          </a:p>
          <a:p>
            <a:endParaRPr lang="en-US" sz="1500" dirty="0">
              <a:solidFill>
                <a:srgbClr val="FFFFFF"/>
              </a:solidFill>
              <a:latin typeface="Open Sans"/>
              <a:ea typeface="Open Sans"/>
              <a:cs typeface="Open Sans"/>
            </a:endParaRPr>
          </a:p>
          <a:p>
            <a:r>
              <a:rPr lang="en-US" sz="1500" b="1" dirty="0" err="1">
                <a:solidFill>
                  <a:schemeClr val="accent2">
                    <a:lumMod val="20000"/>
                    <a:lumOff val="80000"/>
                  </a:schemeClr>
                </a:solidFill>
                <a:latin typeface="Open Sans"/>
                <a:ea typeface="Open Sans"/>
                <a:cs typeface="Open Sans"/>
              </a:rPr>
              <a:t>Réfléchir</a:t>
            </a:r>
            <a:r>
              <a:rPr lang="en-US" sz="1500" b="1" dirty="0">
                <a:solidFill>
                  <a:schemeClr val="accent2">
                    <a:lumMod val="20000"/>
                    <a:lumOff val="80000"/>
                  </a:schemeClr>
                </a:solidFill>
                <a:latin typeface="Open Sans"/>
                <a:ea typeface="Open Sans"/>
                <a:cs typeface="Open Sans"/>
              </a:rPr>
              <a:t> : « Ce </a:t>
            </a:r>
            <a:r>
              <a:rPr lang="en-US" sz="1500" b="1" dirty="0" err="1">
                <a:solidFill>
                  <a:schemeClr val="accent2">
                    <a:lumMod val="20000"/>
                    <a:lumOff val="80000"/>
                  </a:schemeClr>
                </a:solidFill>
                <a:latin typeface="Open Sans"/>
                <a:ea typeface="Open Sans"/>
                <a:cs typeface="Open Sans"/>
              </a:rPr>
              <a:t>que</a:t>
            </a:r>
            <a:r>
              <a:rPr lang="en-US" sz="1500" b="1" dirty="0">
                <a:solidFill>
                  <a:schemeClr val="accent2">
                    <a:lumMod val="20000"/>
                    <a:lumOff val="80000"/>
                  </a:schemeClr>
                </a:solidFill>
                <a:latin typeface="Open Sans"/>
                <a:ea typeface="Open Sans"/>
                <a:cs typeface="Open Sans"/>
              </a:rPr>
              <a:t> nous </a:t>
            </a:r>
            <a:r>
              <a:rPr lang="en-US" sz="1500" b="1" dirty="0" err="1">
                <a:solidFill>
                  <a:schemeClr val="accent2">
                    <a:lumMod val="20000"/>
                    <a:lumOff val="80000"/>
                  </a:schemeClr>
                </a:solidFill>
                <a:latin typeface="Open Sans"/>
                <a:ea typeface="Open Sans"/>
                <a:cs typeface="Open Sans"/>
              </a:rPr>
              <a:t>avons</a:t>
            </a:r>
            <a:r>
              <a:rPr lang="en-US" sz="1500" b="1" dirty="0">
                <a:solidFill>
                  <a:schemeClr val="accent2">
                    <a:lumMod val="20000"/>
                    <a:lumOff val="80000"/>
                  </a:schemeClr>
                </a:solidFill>
                <a:latin typeface="Open Sans"/>
                <a:ea typeface="Open Sans"/>
                <a:cs typeface="Open Sans"/>
              </a:rPr>
              <a:t> entendu »</a:t>
            </a:r>
            <a:br>
              <a:rPr lang="en-US" sz="1500" dirty="0">
                <a:latin typeface="Open Sans"/>
                <a:ea typeface="Open Sans"/>
                <a:cs typeface="Open Sans"/>
              </a:rPr>
            </a:br>
            <a:r>
              <a:rPr lang="en-US" sz="1500" dirty="0">
                <a:latin typeface="Open Sans"/>
                <a:ea typeface="Open Sans"/>
                <a:cs typeface="Open Sans"/>
              </a:rPr>
              <a:t>Principaux constats, </a:t>
            </a:r>
            <a:r>
              <a:rPr lang="en-US" sz="1500" dirty="0" err="1">
                <a:latin typeface="Open Sans"/>
                <a:ea typeface="Open Sans"/>
                <a:cs typeface="Open Sans"/>
              </a:rPr>
              <a:t>apprentissages</a:t>
            </a:r>
            <a:r>
              <a:rPr lang="en-US" sz="1500" dirty="0">
                <a:latin typeface="Open Sans"/>
                <a:ea typeface="Open Sans"/>
                <a:cs typeface="Open Sans"/>
              </a:rPr>
              <a:t> et points à </a:t>
            </a:r>
            <a:r>
              <a:rPr lang="en-US" sz="1500" dirty="0" err="1">
                <a:latin typeface="Open Sans"/>
                <a:ea typeface="Open Sans"/>
                <a:cs typeface="Open Sans"/>
              </a:rPr>
              <a:t>retenir</a:t>
            </a:r>
            <a:r>
              <a:rPr lang="en-US" sz="1500" dirty="0">
                <a:latin typeface="Open Sans"/>
                <a:ea typeface="Open Sans"/>
                <a:cs typeface="Open Sans"/>
              </a:rPr>
              <a:t> </a:t>
            </a:r>
            <a:r>
              <a:rPr lang="en-US" sz="1500" dirty="0" err="1">
                <a:latin typeface="Open Sans"/>
                <a:ea typeface="Open Sans"/>
                <a:cs typeface="Open Sans"/>
              </a:rPr>
              <a:t>issus</a:t>
            </a:r>
            <a:r>
              <a:rPr lang="en-US" sz="1500" dirty="0">
                <a:latin typeface="Open Sans"/>
                <a:ea typeface="Open Sans"/>
                <a:cs typeface="Open Sans"/>
              </a:rPr>
              <a:t> des conversations</a:t>
            </a:r>
            <a:endParaRPr lang="en-US" dirty="0">
              <a:ea typeface="Cambria"/>
            </a:endParaRPr>
          </a:p>
          <a:p>
            <a:endParaRPr lang="en-US" sz="1500" dirty="0">
              <a:latin typeface="Open Sans"/>
              <a:ea typeface="Open Sans"/>
              <a:cs typeface="Open Sans"/>
            </a:endParaRPr>
          </a:p>
          <a:p>
            <a:r>
              <a:rPr lang="en-US" sz="1500" b="1" dirty="0" err="1">
                <a:solidFill>
                  <a:schemeClr val="accent2">
                    <a:lumMod val="20000"/>
                    <a:lumOff val="80000"/>
                  </a:schemeClr>
                </a:solidFill>
                <a:latin typeface="Open Sans"/>
                <a:ea typeface="Open Sans"/>
                <a:cs typeface="Open Sans"/>
              </a:rPr>
              <a:t>Découvrir</a:t>
            </a:r>
            <a:r>
              <a:rPr lang="en-US" sz="1500" b="1" dirty="0">
                <a:solidFill>
                  <a:schemeClr val="accent2">
                    <a:lumMod val="20000"/>
                    <a:lumOff val="80000"/>
                  </a:schemeClr>
                </a:solidFill>
                <a:latin typeface="Open Sans"/>
                <a:ea typeface="Open Sans"/>
                <a:cs typeface="Open Sans"/>
              </a:rPr>
              <a:t> : </a:t>
            </a:r>
            <a:r>
              <a:rPr lang="en-US" sz="1500" b="1" dirty="0" err="1">
                <a:solidFill>
                  <a:schemeClr val="accent2">
                    <a:lumMod val="20000"/>
                    <a:lumOff val="80000"/>
                  </a:schemeClr>
                </a:solidFill>
                <a:latin typeface="Open Sans"/>
                <a:ea typeface="Open Sans"/>
                <a:cs typeface="Open Sans"/>
              </a:rPr>
              <a:t>Présentations</a:t>
            </a:r>
            <a:r>
              <a:rPr lang="en-US" sz="1500" b="1" dirty="0">
                <a:solidFill>
                  <a:schemeClr val="accent2">
                    <a:lumMod val="20000"/>
                    <a:lumOff val="80000"/>
                  </a:schemeClr>
                </a:solidFill>
                <a:latin typeface="Open Sans"/>
                <a:ea typeface="Open Sans"/>
                <a:cs typeface="Open Sans"/>
              </a:rPr>
              <a:t> éclair</a:t>
            </a:r>
            <a:br>
              <a:rPr lang="en-US" sz="1500" dirty="0">
                <a:latin typeface="Open Sans"/>
                <a:ea typeface="Open Sans"/>
                <a:cs typeface="Open Sans"/>
              </a:rPr>
            </a:br>
            <a:r>
              <a:rPr lang="en-US" sz="1500" dirty="0" err="1">
                <a:latin typeface="Open Sans"/>
                <a:ea typeface="Open Sans"/>
                <a:cs typeface="Open Sans"/>
              </a:rPr>
              <a:t>Outils</a:t>
            </a:r>
            <a:r>
              <a:rPr lang="en-US" sz="1500" dirty="0">
                <a:latin typeface="Open Sans"/>
                <a:ea typeface="Open Sans"/>
                <a:cs typeface="Open Sans"/>
              </a:rPr>
              <a:t>, </a:t>
            </a:r>
            <a:r>
              <a:rPr lang="en-US" sz="1500" dirty="0" err="1">
                <a:latin typeface="Open Sans"/>
                <a:ea typeface="Open Sans"/>
                <a:cs typeface="Open Sans"/>
              </a:rPr>
              <a:t>programmes</a:t>
            </a:r>
            <a:r>
              <a:rPr lang="en-US" sz="1500" dirty="0">
                <a:latin typeface="Open Sans"/>
                <a:ea typeface="Open Sans"/>
                <a:cs typeface="Open Sans"/>
              </a:rPr>
              <a:t> et </a:t>
            </a:r>
            <a:r>
              <a:rPr lang="en-US" sz="1500" dirty="0" err="1">
                <a:latin typeface="Open Sans"/>
                <a:ea typeface="Open Sans"/>
                <a:cs typeface="Open Sans"/>
              </a:rPr>
              <a:t>ressources</a:t>
            </a:r>
            <a:r>
              <a:rPr lang="en-US" sz="1500" dirty="0">
                <a:latin typeface="Open Sans"/>
                <a:ea typeface="Open Sans"/>
                <a:cs typeface="Open Sans"/>
              </a:rPr>
              <a:t> pour </a:t>
            </a:r>
            <a:r>
              <a:rPr lang="en-US" sz="1500" dirty="0" err="1">
                <a:latin typeface="Open Sans"/>
                <a:ea typeface="Open Sans"/>
                <a:cs typeface="Open Sans"/>
              </a:rPr>
              <a:t>attirer</a:t>
            </a:r>
            <a:r>
              <a:rPr lang="en-US" sz="1500" dirty="0">
                <a:latin typeface="Open Sans"/>
                <a:ea typeface="Open Sans"/>
                <a:cs typeface="Open Sans"/>
              </a:rPr>
              <a:t>, </a:t>
            </a:r>
            <a:r>
              <a:rPr lang="en-US" sz="1500" dirty="0" err="1">
                <a:latin typeface="Open Sans"/>
                <a:ea typeface="Open Sans"/>
                <a:cs typeface="Open Sans"/>
              </a:rPr>
              <a:t>développer</a:t>
            </a:r>
            <a:r>
              <a:rPr lang="en-US" sz="1500" dirty="0">
                <a:latin typeface="Open Sans"/>
                <a:ea typeface="Open Sans"/>
                <a:cs typeface="Open Sans"/>
              </a:rPr>
              <a:t>, </a:t>
            </a:r>
            <a:r>
              <a:rPr lang="en-US" sz="1500" dirty="0" err="1">
                <a:latin typeface="Open Sans"/>
                <a:ea typeface="Open Sans"/>
                <a:cs typeface="Open Sans"/>
              </a:rPr>
              <a:t>fidéliser</a:t>
            </a:r>
            <a:r>
              <a:rPr lang="en-US" sz="1500" dirty="0">
                <a:latin typeface="Open Sans"/>
                <a:ea typeface="Open Sans"/>
                <a:cs typeface="Open Sans"/>
              </a:rPr>
              <a:t> et </a:t>
            </a:r>
            <a:r>
              <a:rPr lang="en-US" sz="1500" dirty="0" err="1">
                <a:latin typeface="Open Sans"/>
                <a:ea typeface="Open Sans"/>
                <a:cs typeface="Open Sans"/>
              </a:rPr>
              <a:t>diriger</a:t>
            </a:r>
            <a:r>
              <a:rPr lang="en-US" sz="1500" dirty="0">
                <a:latin typeface="Open Sans"/>
                <a:ea typeface="Open Sans"/>
                <a:cs typeface="Open Sans"/>
              </a:rPr>
              <a:t> des talents numériques </a:t>
            </a:r>
            <a:r>
              <a:rPr lang="en-US" sz="1500" dirty="0" err="1">
                <a:latin typeface="Open Sans"/>
                <a:ea typeface="Open Sans"/>
                <a:cs typeface="Open Sans"/>
              </a:rPr>
              <a:t>comme</a:t>
            </a:r>
            <a:r>
              <a:rPr lang="en-US" sz="1500" dirty="0">
                <a:latin typeface="Open Sans"/>
                <a:ea typeface="Open Sans"/>
                <a:cs typeface="Open Sans"/>
              </a:rPr>
              <a:t> vous</a:t>
            </a:r>
            <a:endParaRPr lang="en-US" dirty="0">
              <a:latin typeface="Cambria"/>
              <a:ea typeface="Cambria"/>
              <a:cs typeface="Open Sans"/>
            </a:endParaRPr>
          </a:p>
          <a:p>
            <a:endParaRPr lang="en-US" sz="1500" dirty="0">
              <a:latin typeface="Open Sans"/>
              <a:ea typeface="Open Sans"/>
              <a:cs typeface="Open Sans"/>
            </a:endParaRPr>
          </a:p>
          <a:p>
            <a:r>
              <a:rPr lang="en-US" sz="1500" b="1" dirty="0" err="1">
                <a:solidFill>
                  <a:schemeClr val="accent2">
                    <a:lumMod val="20000"/>
                    <a:lumOff val="80000"/>
                  </a:schemeClr>
                </a:solidFill>
                <a:latin typeface="Open Sans"/>
                <a:ea typeface="Open Sans"/>
                <a:cs typeface="Open Sans"/>
              </a:rPr>
              <a:t>Période</a:t>
            </a:r>
            <a:r>
              <a:rPr lang="en-US" sz="1500" b="1" dirty="0">
                <a:solidFill>
                  <a:schemeClr val="accent2">
                    <a:lumMod val="20000"/>
                    <a:lumOff val="80000"/>
                  </a:schemeClr>
                </a:solidFill>
                <a:latin typeface="Open Sans"/>
                <a:ea typeface="Open Sans"/>
                <a:cs typeface="Open Sans"/>
              </a:rPr>
              <a:t> de questions</a:t>
            </a:r>
            <a:endParaRPr lang="en-US" b="1" dirty="0">
              <a:solidFill>
                <a:schemeClr val="accent2">
                  <a:lumMod val="20000"/>
                  <a:lumOff val="80000"/>
                </a:schemeClr>
              </a:solidFill>
              <a:ea typeface="Cambria"/>
            </a:endParaRPr>
          </a:p>
          <a:p>
            <a:endParaRPr lang="en-US" sz="1500" dirty="0">
              <a:solidFill>
                <a:schemeClr val="accent2">
                  <a:lumMod val="20000"/>
                  <a:lumOff val="80000"/>
                </a:schemeClr>
              </a:solidFill>
              <a:latin typeface="Open Sans"/>
              <a:ea typeface="Open Sans"/>
              <a:cs typeface="Open Sans"/>
            </a:endParaRPr>
          </a:p>
          <a:p>
            <a:r>
              <a:rPr lang="en-US" sz="1500" b="1" dirty="0" err="1">
                <a:solidFill>
                  <a:schemeClr val="accent2">
                    <a:lumMod val="20000"/>
                    <a:lumOff val="80000"/>
                  </a:schemeClr>
                </a:solidFill>
                <a:latin typeface="Open Sans"/>
                <a:ea typeface="Open Sans"/>
                <a:cs typeface="Open Sans"/>
              </a:rPr>
              <a:t>Réseautage</a:t>
            </a:r>
            <a:r>
              <a:rPr lang="en-US" sz="1500" b="1" dirty="0">
                <a:solidFill>
                  <a:schemeClr val="accent2">
                    <a:lumMod val="20000"/>
                    <a:lumOff val="80000"/>
                  </a:schemeClr>
                </a:solidFill>
                <a:latin typeface="Open Sans"/>
                <a:ea typeface="Open Sans"/>
                <a:cs typeface="Open Sans"/>
              </a:rPr>
              <a:t> de la </a:t>
            </a:r>
            <a:r>
              <a:rPr lang="en-US" sz="1500" b="1" dirty="0" err="1">
                <a:solidFill>
                  <a:schemeClr val="accent2">
                    <a:lumMod val="20000"/>
                    <a:lumOff val="80000"/>
                  </a:schemeClr>
                </a:solidFill>
                <a:latin typeface="Open Sans"/>
                <a:ea typeface="Open Sans"/>
                <a:cs typeface="Open Sans"/>
              </a:rPr>
              <a:t>collectivité</a:t>
            </a:r>
            <a:r>
              <a:rPr lang="en-US" sz="1500" b="1" dirty="0">
                <a:solidFill>
                  <a:schemeClr val="accent2">
                    <a:lumMod val="20000"/>
                    <a:lumOff val="80000"/>
                  </a:schemeClr>
                </a:solidFill>
                <a:latin typeface="Open Sans"/>
                <a:ea typeface="Open Sans"/>
                <a:cs typeface="Open Sans"/>
              </a:rPr>
              <a:t> numérique</a:t>
            </a:r>
            <a:endParaRPr lang="en-US" b="1" dirty="0">
              <a:solidFill>
                <a:schemeClr val="accent2">
                  <a:lumMod val="20000"/>
                  <a:lumOff val="80000"/>
                </a:schemeClr>
              </a:solidFill>
            </a:endParaRPr>
          </a:p>
          <a:p>
            <a:r>
              <a:rPr lang="en-US" sz="1500" b="1" dirty="0">
                <a:solidFill>
                  <a:srgbClr val="FFFFFF"/>
                </a:solidFill>
                <a:latin typeface="Open Sans"/>
                <a:ea typeface="Open Sans"/>
                <a:cs typeface="Open Sans"/>
              </a:rPr>
              <a:t>@ Lowertown Brewery</a:t>
            </a:r>
            <a:endParaRPr lang="en-US" dirty="0"/>
          </a:p>
          <a:p>
            <a:endParaRPr lang="en-US" sz="1500" dirty="0">
              <a:latin typeface="Open Sans"/>
              <a:ea typeface="Open Sans"/>
              <a:cs typeface="Open Sans"/>
            </a:endParaRPr>
          </a:p>
          <a:p>
            <a:endParaRPr lang="en-US" sz="1500" dirty="0">
              <a:latin typeface="Open Sans"/>
              <a:ea typeface="Open Sans"/>
              <a:cs typeface="Open Sans"/>
            </a:endParaRPr>
          </a:p>
          <a:p>
            <a:pPr algn="ctr"/>
            <a:endParaRPr lang="en-US" sz="1500" dirty="0">
              <a:latin typeface="Open Sans"/>
              <a:ea typeface="Open Sans"/>
              <a:cs typeface="Open Sans"/>
            </a:endParaRPr>
          </a:p>
        </p:txBody>
      </p:sp>
      <p:cxnSp>
        <p:nvCxnSpPr>
          <p:cNvPr id="8" name="Straight Connector 7">
            <a:extLst>
              <a:ext uri="{FF2B5EF4-FFF2-40B4-BE49-F238E27FC236}">
                <a16:creationId xmlns:a16="http://schemas.microsoft.com/office/drawing/2014/main" id="{09593C7E-1E53-E987-CC46-F7302928EDC8}"/>
              </a:ext>
              <a:ext uri="{C183D7F6-B498-43B3-948B-1728B52AA6E4}">
                <adec:decorative xmlns:adec="http://schemas.microsoft.com/office/drawing/2017/decorative" val="1"/>
              </a:ext>
            </a:extLst>
          </p:cNvPr>
          <p:cNvCxnSpPr>
            <a:cxnSpLocks/>
          </p:cNvCxnSpPr>
          <p:nvPr/>
        </p:nvCxnSpPr>
        <p:spPr>
          <a:xfrm>
            <a:off x="5589661" y="471900"/>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312085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691C6-159B-275F-7607-0D97A7D86A38}"/>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F1A178F0-D10D-015D-F1B4-476F945D5E30}"/>
              </a:ext>
            </a:extLst>
          </p:cNvPr>
          <p:cNvSpPr txBox="1">
            <a:spLocks noGrp="1"/>
          </p:cNvSpPr>
          <p:nvPr>
            <p:ph type="title" idx="4294967295"/>
          </p:nvPr>
        </p:nvSpPr>
        <p:spPr>
          <a:xfrm>
            <a:off x="537715" y="277094"/>
            <a:ext cx="8897043" cy="1175815"/>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defPPr>
              <a:defRPr lang="en-US"/>
            </a:defPPr>
            <a:lvl1pPr marL="0"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200" cap="none" spc="0" normalizeH="0" baseline="0" noProof="0" dirty="0">
                <a:ln>
                  <a:noFill/>
                </a:ln>
                <a:solidFill>
                  <a:schemeClr val="tx1"/>
                </a:solidFill>
                <a:effectLst/>
                <a:uLnTx/>
                <a:uFillTx/>
                <a:latin typeface="Open Sans"/>
                <a:ea typeface="Open Sans"/>
                <a:cs typeface="Open Sans"/>
              </a:rPr>
              <a:t>Tout pour la </a:t>
            </a:r>
            <a:r>
              <a:rPr kumimoji="0" lang="en-US" sz="3500" b="1" i="0" u="none" strike="noStrike" kern="1200" cap="none" spc="0" normalizeH="0" baseline="0" noProof="0" dirty="0" err="1">
                <a:ln>
                  <a:noFill/>
                </a:ln>
                <a:solidFill>
                  <a:schemeClr val="tx1"/>
                </a:solidFill>
                <a:effectLst/>
                <a:uLnTx/>
                <a:uFillTx/>
                <a:latin typeface="Open Sans"/>
                <a:ea typeface="Open Sans"/>
                <a:cs typeface="Open Sans"/>
              </a:rPr>
              <a:t>collectivité</a:t>
            </a:r>
            <a:r>
              <a:rPr kumimoji="0" lang="en-US" sz="3500" b="1" i="0" u="none" strike="noStrike" kern="1200" cap="none" spc="0" normalizeH="0" baseline="0" noProof="0" dirty="0">
                <a:ln>
                  <a:noFill/>
                </a:ln>
                <a:solidFill>
                  <a:schemeClr val="tx1"/>
                </a:solidFill>
                <a:effectLst/>
                <a:uLnTx/>
                <a:uFillTx/>
                <a:latin typeface="Open Sans"/>
                <a:ea typeface="Open Sans"/>
                <a:cs typeface="Open Sans"/>
              </a:rPr>
              <a:t> numérique</a:t>
            </a:r>
            <a:endParaRPr kumimoji="0" lang="en-US" sz="6000" b="1" i="0" u="none" strike="noStrike" kern="1200" cap="none" spc="0" normalizeH="0" baseline="0" noProof="0" dirty="0">
              <a:ln>
                <a:noFill/>
              </a:ln>
              <a:solidFill>
                <a:schemeClr val="tx1"/>
              </a:solidFill>
              <a:effectLst/>
              <a:uLnTx/>
              <a:uFillTx/>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4">
            <a:extLst>
              <a:ext uri="{FF2B5EF4-FFF2-40B4-BE49-F238E27FC236}">
                <a16:creationId xmlns:a16="http://schemas.microsoft.com/office/drawing/2014/main" id="{2C74BB92-9A9D-3D15-23CC-AE80B9821064}"/>
              </a:ext>
            </a:extLst>
          </p:cNvPr>
          <p:cNvSpPr txBox="1"/>
          <p:nvPr/>
        </p:nvSpPr>
        <p:spPr>
          <a:xfrm>
            <a:off x="1241419" y="1238421"/>
            <a:ext cx="4502774"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b="1" noProof="0" dirty="0">
                <a:solidFill>
                  <a:schemeClr val="accent1">
                    <a:lumMod val="20000"/>
                    <a:lumOff val="80000"/>
                  </a:schemeClr>
                </a:solidFill>
                <a:latin typeface="Open Sans"/>
                <a:ea typeface="Open Sans"/>
                <a:cs typeface="Open Sans"/>
              </a:rPr>
              <a:t>Recruter des talents numériques</a:t>
            </a:r>
          </a:p>
        </p:txBody>
      </p:sp>
      <p:sp>
        <p:nvSpPr>
          <p:cNvPr id="2" name="TextBox 8">
            <a:extLst>
              <a:ext uri="{FF2B5EF4-FFF2-40B4-BE49-F238E27FC236}">
                <a16:creationId xmlns:a16="http://schemas.microsoft.com/office/drawing/2014/main" id="{581AC20F-57F9-F1EA-DDE8-03B65C95F480}"/>
              </a:ext>
            </a:extLst>
          </p:cNvPr>
          <p:cNvSpPr txBox="1"/>
          <p:nvPr/>
        </p:nvSpPr>
        <p:spPr>
          <a:xfrm>
            <a:off x="1333565" y="1607752"/>
            <a:ext cx="4627023" cy="175432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fr-CA" sz="1200">
                <a:solidFill>
                  <a:srgbClr val="FFFFFF"/>
                </a:solidFill>
                <a:latin typeface="Open Sans"/>
                <a:ea typeface="Open Sans"/>
                <a:cs typeface="Open Sans"/>
                <a:hlinkClick r:id="" action="ppaction://noaction">
                  <a:extLst>
                    <a:ext uri="{A12FA001-AC4F-418D-AE19-62706E023703}">
                      <ahyp:hlinkClr xmlns:ahyp="http://schemas.microsoft.com/office/drawing/2018/hyperlinkcolor" val="tx"/>
                    </a:ext>
                  </a:extLst>
                </a:hlinkClick>
              </a:rPr>
              <a:t>Talent.canada.ca</a:t>
            </a:r>
            <a:r>
              <a:rPr lang="fr-CA" sz="1200">
                <a:solidFill>
                  <a:srgbClr val="FFFFFF"/>
                </a:solidFill>
                <a:latin typeface="Open Sans"/>
                <a:ea typeface="Open Sans"/>
                <a:cs typeface="Open Sans"/>
              </a:rPr>
              <a:t>, une plateforme de recrutement et de mobilité basée sur les compétences pour les talents numériques</a:t>
            </a:r>
            <a:endParaRPr lang="en-US" sz="1200">
              <a:solidFill>
                <a:srgbClr val="FFFFFF"/>
              </a:solidFill>
            </a:endParaRPr>
          </a:p>
          <a:p>
            <a:pPr marL="171450" indent="-171450">
              <a:buFont typeface="Arial"/>
              <a:buChar char="•"/>
            </a:pPr>
            <a:r>
              <a:rPr lang="fr-CA" sz="1200" noProof="0">
                <a:solidFill>
                  <a:srgbClr val="FFFFFF"/>
                </a:solidFill>
                <a:latin typeface="Open Sans"/>
                <a:ea typeface="Open Sans"/>
                <a:cs typeface="Open Sans"/>
                <a:hlinkClick r:id="rId3">
                  <a:extLst>
                    <a:ext uri="{A12FA001-AC4F-418D-AE19-62706E023703}">
                      <ahyp:hlinkClr xmlns:ahyp="http://schemas.microsoft.com/office/drawing/2018/hyperlinkcolor" val="tx"/>
                    </a:ext>
                  </a:extLst>
                </a:hlinkClick>
              </a:rPr>
              <a:t>Modèles d'annonces d'emploi adaptés aux compétences</a:t>
            </a:r>
          </a:p>
          <a:p>
            <a:pPr marL="171450" indent="-171450">
              <a:buFont typeface="Arial"/>
              <a:buChar char="•"/>
            </a:pPr>
            <a:r>
              <a:rPr lang="fr-CA" sz="1200" noProof="0">
                <a:solidFill>
                  <a:srgbClr val="FFFFFF"/>
                </a:solidFill>
                <a:latin typeface="Open Sans"/>
                <a:ea typeface="Open Sans"/>
                <a:cs typeface="Open Sans"/>
                <a:hlinkClick r:id="rId4">
                  <a:extLst>
                    <a:ext uri="{A12FA001-AC4F-418D-AE19-62706E023703}">
                      <ahyp:hlinkClr xmlns:ahyp="http://schemas.microsoft.com/office/drawing/2018/hyperlinkcolor" val="tx"/>
                    </a:ext>
                  </a:extLst>
                </a:hlinkClick>
              </a:rPr>
              <a:t>Réserves de talents préqualifiés</a:t>
            </a:r>
          </a:p>
          <a:p>
            <a:pPr marL="171450" indent="-171450">
              <a:buFont typeface="Arial"/>
              <a:buChar char="•"/>
            </a:pPr>
            <a:r>
              <a:rPr lang="fr-CA" sz="1200">
                <a:solidFill>
                  <a:srgbClr val="FFFFFF"/>
                </a:solidFill>
                <a:latin typeface="Open Sans"/>
                <a:ea typeface="Open Sans"/>
                <a:cs typeface="Open Sans"/>
                <a:hlinkClick r:id="rId5">
                  <a:extLst>
                    <a:ext uri="{A12FA001-AC4F-418D-AE19-62706E023703}">
                      <ahyp:hlinkClr xmlns:ahyp="http://schemas.microsoft.com/office/drawing/2018/hyperlinkcolor" val="tx"/>
                    </a:ext>
                  </a:extLst>
                </a:hlinkClick>
              </a:rPr>
              <a:t>Soutien en classification et en dotation</a:t>
            </a:r>
          </a:p>
          <a:p>
            <a:pPr marL="171450" indent="-171450">
              <a:buFont typeface="Arial,Sans-Serif"/>
              <a:buChar char="•"/>
            </a:pPr>
            <a:r>
              <a:rPr lang="fr-CA" sz="1200">
                <a:solidFill>
                  <a:srgbClr val="FFFFFF"/>
                </a:solidFill>
                <a:latin typeface="Open Sans"/>
                <a:ea typeface="Open Sans"/>
                <a:cs typeface="Open Sans"/>
              </a:rPr>
              <a:t>Recrutement sur mesure et dotation stratégique</a:t>
            </a:r>
            <a:endParaRPr lang="en-US" sz="1200">
              <a:solidFill>
                <a:srgbClr val="FFFFFF"/>
              </a:solidFill>
              <a:latin typeface="Open Sans"/>
              <a:ea typeface="Open Sans"/>
              <a:cs typeface="Open Sans"/>
            </a:endParaRPr>
          </a:p>
          <a:p>
            <a:pPr marL="171450" indent="-171450">
              <a:buFont typeface="Arial,Sans-Serif"/>
              <a:buChar char="•"/>
            </a:pPr>
            <a:r>
              <a:rPr lang="fr-CA" sz="1200">
                <a:solidFill>
                  <a:srgbClr val="FFFFFF"/>
                </a:solidFill>
                <a:latin typeface="Open Sans"/>
                <a:ea typeface="Open Sans"/>
                <a:cs typeface="Open Sans"/>
              </a:rPr>
              <a:t>Pratiques d'embauche inclusives</a:t>
            </a:r>
            <a:endParaRPr lang="fr-CA" sz="1200">
              <a:solidFill>
                <a:srgbClr val="FFFFFF"/>
              </a:solidFill>
            </a:endParaRPr>
          </a:p>
          <a:p>
            <a:r>
              <a:rPr lang="en-US" sz="1200">
                <a:solidFill>
                  <a:srgbClr val="FFFFFF"/>
                </a:solidFill>
                <a:latin typeface="Open Sans"/>
                <a:ea typeface="Open Sans"/>
                <a:cs typeface="Open Sans"/>
              </a:rPr>
              <a:t>+ "</a:t>
            </a:r>
            <a:r>
              <a:rPr lang="en-US" sz="1200">
                <a:solidFill>
                  <a:srgbClr val="FFFFFF"/>
                </a:solidFill>
                <a:latin typeface="Open Sans"/>
                <a:ea typeface="Open Sans"/>
                <a:cs typeface="Open Sans"/>
                <a:hlinkClick r:id="rId6">
                  <a:extLst>
                    <a:ext uri="{A12FA001-AC4F-418D-AE19-62706E023703}">
                      <ahyp:hlinkClr xmlns:ahyp="http://schemas.microsoft.com/office/drawing/2018/hyperlinkcolor" val="tx"/>
                    </a:ext>
                  </a:extLst>
                </a:hlinkClick>
              </a:rPr>
              <a:t>Government of Canada Job Opportunities (Informal)</a:t>
            </a:r>
            <a:r>
              <a:rPr lang="en-US" sz="1200">
                <a:solidFill>
                  <a:srgbClr val="FFFFFF"/>
                </a:solidFill>
                <a:latin typeface="Open Sans"/>
                <a:ea typeface="Open Sans"/>
                <a:cs typeface="Open Sans"/>
              </a:rPr>
              <a:t>"</a:t>
            </a:r>
            <a:endParaRPr lang="fr-CA" sz="1200">
              <a:solidFill>
                <a:srgbClr val="FFFFFF"/>
              </a:solidFill>
              <a:latin typeface="Open Sans"/>
              <a:ea typeface="Open Sans"/>
              <a:cs typeface="Open Sans"/>
            </a:endParaRPr>
          </a:p>
        </p:txBody>
      </p:sp>
      <p:sp>
        <p:nvSpPr>
          <p:cNvPr id="22" name="TextBox 4">
            <a:extLst>
              <a:ext uri="{FF2B5EF4-FFF2-40B4-BE49-F238E27FC236}">
                <a16:creationId xmlns:a16="http://schemas.microsoft.com/office/drawing/2014/main" id="{1A5471AD-DBDB-C8C3-219E-803EDCB4EEEB}"/>
              </a:ext>
            </a:extLst>
          </p:cNvPr>
          <p:cNvSpPr txBox="1"/>
          <p:nvPr/>
        </p:nvSpPr>
        <p:spPr>
          <a:xfrm>
            <a:off x="6827210" y="1239457"/>
            <a:ext cx="5350779"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b="1">
                <a:solidFill>
                  <a:schemeClr val="accent6"/>
                </a:solidFill>
                <a:latin typeface="Open Sans"/>
                <a:ea typeface="Open Sans"/>
                <a:cs typeface="Open Sans"/>
              </a:rPr>
              <a:t>Perfectionner </a:t>
            </a:r>
            <a:r>
              <a:rPr lang="fr-CA" b="1" noProof="0">
                <a:solidFill>
                  <a:schemeClr val="accent6"/>
                </a:solidFill>
                <a:latin typeface="Open Sans"/>
                <a:ea typeface="Open Sans"/>
                <a:cs typeface="Open Sans"/>
              </a:rPr>
              <a:t>les talents numériques</a:t>
            </a:r>
            <a:endParaRPr lang="en-US">
              <a:solidFill>
                <a:schemeClr val="accent6"/>
              </a:solidFill>
            </a:endParaRPr>
          </a:p>
        </p:txBody>
      </p:sp>
      <p:sp>
        <p:nvSpPr>
          <p:cNvPr id="9" name="TextBox 6">
            <a:extLst>
              <a:ext uri="{FF2B5EF4-FFF2-40B4-BE49-F238E27FC236}">
                <a16:creationId xmlns:a16="http://schemas.microsoft.com/office/drawing/2014/main" id="{0F0D3878-6F3B-6DF0-C1E2-7842DC0C4C3D}"/>
              </a:ext>
            </a:extLst>
          </p:cNvPr>
          <p:cNvSpPr txBox="1"/>
          <p:nvPr/>
        </p:nvSpPr>
        <p:spPr>
          <a:xfrm>
            <a:off x="6825351" y="1612170"/>
            <a:ext cx="4997291" cy="212365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fr-CA" sz="1200" noProof="0">
                <a:solidFill>
                  <a:srgbClr val="FFFFFF"/>
                </a:solidFill>
                <a:latin typeface="Open Sans"/>
                <a:ea typeface="Open Sans"/>
                <a:cs typeface="Open Sans"/>
                <a:hlinkClick r:id="rId7">
                  <a:extLst>
                    <a:ext uri="{A12FA001-AC4F-418D-AE19-62706E023703}">
                      <ahyp:hlinkClr xmlns:ahyp="http://schemas.microsoft.com/office/drawing/2018/hyperlinkcolor" val="tx"/>
                    </a:ext>
                  </a:extLst>
                </a:hlinkClick>
              </a:rPr>
              <a:t>Fonds de formation et de perfectionnement de la </a:t>
            </a:r>
            <a:r>
              <a:rPr lang="fr-CA" sz="1200" noProof="0">
                <a:latin typeface="Open Sans"/>
                <a:ea typeface="Open Sans"/>
                <a:cs typeface="Open Sans"/>
                <a:hlinkClick r:id="rId7">
                  <a:extLst>
                    <a:ext uri="{A12FA001-AC4F-418D-AE19-62706E023703}">
                      <ahyp:hlinkClr xmlns:ahyp="http://schemas.microsoft.com/office/drawing/2018/hyperlinkcolor" val="tx"/>
                    </a:ext>
                  </a:extLst>
                </a:hlinkClick>
              </a:rPr>
              <a:t>collectivité de la TI</a:t>
            </a:r>
            <a:endParaRPr lang="fr-CA" sz="1200" noProof="0">
              <a:latin typeface="Open Sans"/>
              <a:ea typeface="Open Sans"/>
              <a:cs typeface="Open Sans"/>
            </a:endParaRPr>
          </a:p>
          <a:p>
            <a:pPr marL="171450" indent="-171450">
              <a:buFont typeface="Arial"/>
              <a:buChar char="•"/>
            </a:pPr>
            <a:r>
              <a:rPr lang="fr-CA" sz="1200" noProof="0">
                <a:latin typeface="Open Sans"/>
                <a:ea typeface="Open Sans"/>
                <a:cs typeface="Open Sans"/>
                <a:hlinkClick r:id="rId8">
                  <a:extLst>
                    <a:ext uri="{A12FA001-AC4F-418D-AE19-62706E023703}">
                      <ahyp:hlinkClr xmlns:ahyp="http://schemas.microsoft.com/office/drawing/2018/hyperlinkcolor" val="tx"/>
                    </a:ext>
                  </a:extLst>
                </a:hlinkClick>
              </a:rPr>
              <a:t>Parcours </a:t>
            </a:r>
            <a:r>
              <a:rPr lang="fr-CA" sz="1200">
                <a:latin typeface="Open Sans"/>
                <a:ea typeface="Open Sans"/>
                <a:cs typeface="Open Sans"/>
                <a:hlinkClick r:id="rId8">
                  <a:extLst>
                    <a:ext uri="{A12FA001-AC4F-418D-AE19-62706E023703}">
                      <ahyp:hlinkClr xmlns:ahyp="http://schemas.microsoft.com/office/drawing/2018/hyperlinkcolor" val="tx"/>
                    </a:ext>
                  </a:extLst>
                </a:hlinkClick>
              </a:rPr>
              <a:t>d’apprentissage (axes </a:t>
            </a:r>
            <a:r>
              <a:rPr lang="fr-CA" sz="1200" noProof="0">
                <a:latin typeface="Open Sans"/>
                <a:ea typeface="Open Sans"/>
                <a:cs typeface="Open Sans"/>
                <a:hlinkClick r:id="rId8">
                  <a:extLst>
                    <a:ext uri="{A12FA001-AC4F-418D-AE19-62706E023703}">
                      <ahyp:hlinkClr xmlns:ahyp="http://schemas.microsoft.com/office/drawing/2018/hyperlinkcolor" val="tx"/>
                    </a:ext>
                  </a:extLst>
                </a:hlinkClick>
              </a:rPr>
              <a:t>de </a:t>
            </a:r>
            <a:r>
              <a:rPr lang="fr-CA" sz="1200">
                <a:latin typeface="Open Sans"/>
                <a:ea typeface="Open Sans"/>
                <a:cs typeface="Open Sans"/>
                <a:hlinkClick r:id="rId8">
                  <a:extLst>
                    <a:ext uri="{A12FA001-AC4F-418D-AE19-62706E023703}">
                      <ahyp:hlinkClr xmlns:ahyp="http://schemas.microsoft.com/office/drawing/2018/hyperlinkcolor" val="tx"/>
                    </a:ext>
                  </a:extLst>
                </a:hlinkClick>
              </a:rPr>
              <a:t>travail en TI)</a:t>
            </a:r>
          </a:p>
          <a:p>
            <a:pPr marL="171450" indent="-171450">
              <a:buFont typeface="Arial"/>
              <a:buChar char="•"/>
            </a:pPr>
            <a:r>
              <a:rPr lang="fr-CA" sz="1200">
                <a:latin typeface="Open Sans"/>
                <a:ea typeface="+mn-lt"/>
                <a:cs typeface="+mn-lt"/>
              </a:rPr>
              <a:t>Programmes de requalification axés sur l’équité (par </a:t>
            </a:r>
            <a:r>
              <a:rPr lang="fr-CA" sz="1200" err="1">
                <a:latin typeface="Open Sans"/>
                <a:ea typeface="+mn-lt"/>
                <a:cs typeface="+mn-lt"/>
              </a:rPr>
              <a:t>example</a:t>
            </a:r>
            <a:r>
              <a:rPr lang="fr-CA" sz="1200">
                <a:latin typeface="Open Sans"/>
                <a:ea typeface="+mn-lt"/>
                <a:cs typeface="+mn-lt"/>
              </a:rPr>
              <a:t>, (e.g. </a:t>
            </a:r>
            <a:r>
              <a:rPr lang="fr-CA" sz="1200" err="1">
                <a:latin typeface="Open Sans"/>
                <a:ea typeface="+mn-lt"/>
                <a:cs typeface="+mn-lt"/>
              </a:rPr>
              <a:t>Supporting</a:t>
            </a:r>
            <a:r>
              <a:rPr lang="fr-CA" sz="1200">
                <a:latin typeface="Open Sans"/>
                <a:ea typeface="+mn-lt"/>
                <a:cs typeface="+mn-lt"/>
              </a:rPr>
              <a:t> Future </a:t>
            </a:r>
            <a:r>
              <a:rPr lang="fr-CA" sz="1200" err="1">
                <a:latin typeface="Open Sans"/>
                <a:ea typeface="+mn-lt"/>
                <a:cs typeface="+mn-lt"/>
              </a:rPr>
              <a:t>Innovators</a:t>
            </a:r>
            <a:r>
              <a:rPr lang="fr-CA" sz="1200">
                <a:latin typeface="Open Sans"/>
                <a:ea typeface="+mn-lt"/>
                <a:cs typeface="+mn-lt"/>
              </a:rPr>
              <a:t> – anglais uniquement)</a:t>
            </a:r>
            <a:endParaRPr lang="fr-CA" sz="1200">
              <a:latin typeface="Open Sans"/>
              <a:ea typeface="Open Sans"/>
              <a:cs typeface="Open Sans"/>
            </a:endParaRPr>
          </a:p>
          <a:p>
            <a:pPr marL="171450" indent="-171450">
              <a:buFont typeface="Arial"/>
              <a:buChar char="•"/>
            </a:pPr>
            <a:r>
              <a:rPr lang="fr-CA" sz="1200" noProof="0">
                <a:solidFill>
                  <a:srgbClr val="FFFFFF"/>
                </a:solidFill>
                <a:latin typeface="Open Sans"/>
                <a:ea typeface="Open Sans"/>
                <a:cs typeface="Open Sans"/>
                <a:hlinkClick r:id="rId9">
                  <a:extLst>
                    <a:ext uri="{A12FA001-AC4F-418D-AE19-62706E023703}">
                      <ahyp:hlinkClr xmlns:ahyp="http://schemas.microsoft.com/office/drawing/2018/hyperlinkcolor" val="tx"/>
                    </a:ext>
                  </a:extLst>
                </a:hlinkClick>
              </a:rPr>
              <a:t>Mentorat axé sur l'équité pour les leaders numériques</a:t>
            </a:r>
          </a:p>
          <a:p>
            <a:pPr marL="171450" indent="-171450">
              <a:buFont typeface="Arial"/>
              <a:buChar char="•"/>
            </a:pPr>
            <a:r>
              <a:rPr lang="fr-CA" sz="1200" noProof="0">
                <a:solidFill>
                  <a:srgbClr val="FFFFFF"/>
                </a:solidFill>
                <a:latin typeface="Open Sans"/>
                <a:ea typeface="Open Sans"/>
                <a:cs typeface="Open Sans"/>
              </a:rPr>
              <a:t>Programmes de développement pour les leaders numériques</a:t>
            </a:r>
            <a:r>
              <a:rPr lang="fr-CA" sz="1200">
                <a:solidFill>
                  <a:srgbClr val="FFFFFF"/>
                </a:solidFill>
                <a:latin typeface="Open Sans"/>
                <a:ea typeface="Open Sans"/>
                <a:cs typeface="Open Sans"/>
              </a:rPr>
              <a:t> (par </a:t>
            </a:r>
            <a:r>
              <a:rPr lang="fr-CA" sz="1200" err="1">
                <a:solidFill>
                  <a:srgbClr val="FFFFFF"/>
                </a:solidFill>
                <a:latin typeface="Open Sans"/>
                <a:ea typeface="Open Sans"/>
                <a:cs typeface="Open Sans"/>
              </a:rPr>
              <a:t>example</a:t>
            </a:r>
            <a:r>
              <a:rPr lang="fr-CA" sz="1200">
                <a:solidFill>
                  <a:srgbClr val="FFFFFF"/>
                </a:solidFill>
                <a:latin typeface="Open Sans"/>
                <a:ea typeface="Open Sans"/>
                <a:cs typeface="Open Sans"/>
              </a:rPr>
              <a:t>, </a:t>
            </a:r>
            <a:r>
              <a:rPr lang="fr-CA" sz="1200">
                <a:solidFill>
                  <a:srgbClr val="FFFFFF"/>
                </a:solidFill>
                <a:latin typeface="Open Sans"/>
                <a:ea typeface="Open Sans"/>
                <a:cs typeface="Open Sans"/>
                <a:hlinkClick r:id="rId10">
                  <a:extLst>
                    <a:ext uri="{A12FA001-AC4F-418D-AE19-62706E023703}">
                      <ahyp:hlinkClr xmlns:ahyp="http://schemas.microsoft.com/office/drawing/2018/hyperlinkcolor" val="tx"/>
                    </a:ext>
                  </a:extLst>
                </a:hlinkClick>
              </a:rPr>
              <a:t>Programme de </a:t>
            </a:r>
            <a:r>
              <a:rPr lang="fr-CA" sz="1200">
                <a:latin typeface="Open Sans"/>
                <a:ea typeface="Open Sans"/>
                <a:cs typeface="Open Sans"/>
                <a:hlinkClick r:id="rId10">
                  <a:extLst>
                    <a:ext uri="{A12FA001-AC4F-418D-AE19-62706E023703}">
                      <ahyp:hlinkClr xmlns:ahyp="http://schemas.microsoft.com/office/drawing/2018/hyperlinkcolor" val="tx"/>
                    </a:ext>
                  </a:extLst>
                </a:hlinkClick>
              </a:rPr>
              <a:t>perfectionnement des dirigeants numériques NextGen</a:t>
            </a:r>
            <a:r>
              <a:rPr lang="fr-CA" sz="1200">
                <a:latin typeface="Open Sans"/>
                <a:ea typeface="Open Sans"/>
                <a:cs typeface="Open Sans"/>
              </a:rPr>
              <a:t>)</a:t>
            </a:r>
          </a:p>
          <a:p>
            <a:pPr marL="171450" indent="-171450">
              <a:buFont typeface="Arial"/>
              <a:buChar char="•"/>
            </a:pPr>
            <a:r>
              <a:rPr lang="fr-CA" sz="1200" noProof="0">
                <a:latin typeface="Open Sans"/>
                <a:ea typeface="Open Sans"/>
                <a:cs typeface="Open Sans"/>
                <a:hlinkClick r:id="rId11">
                  <a:extLst>
                    <a:ext uri="{A12FA001-AC4F-418D-AE19-62706E023703}">
                      <ahyp:hlinkClr xmlns:ahyp="http://schemas.microsoft.com/office/drawing/2018/hyperlinkcolor" val="tx"/>
                    </a:ext>
                  </a:extLst>
                </a:hlinkClick>
              </a:rPr>
              <a:t>Compétences numériques du GC</a:t>
            </a:r>
            <a:endParaRPr lang="fr-CA" sz="1200" noProof="0">
              <a:latin typeface="Open Sans"/>
              <a:ea typeface="Open Sans"/>
              <a:cs typeface="Open Sans"/>
            </a:endParaRPr>
          </a:p>
          <a:p>
            <a:r>
              <a:rPr lang="fr-CA" sz="1200">
                <a:latin typeface="Open Sans"/>
                <a:ea typeface="Open Sans"/>
                <a:cs typeface="Open Sans"/>
              </a:rPr>
              <a:t>+ </a:t>
            </a:r>
            <a:r>
              <a:rPr lang="fr-CA" sz="1200">
                <a:latin typeface="Open Sans"/>
                <a:ea typeface="Open Sans"/>
                <a:cs typeface="Open Sans"/>
                <a:hlinkClick r:id="rId12">
                  <a:extLst>
                    <a:ext uri="{A12FA001-AC4F-418D-AE19-62706E023703}">
                      <ahyp:hlinkClr xmlns:ahyp="http://schemas.microsoft.com/office/drawing/2018/hyperlinkcolor" val="tx"/>
                    </a:ext>
                  </a:extLst>
                </a:hlinkClick>
              </a:rPr>
              <a:t>Académie du numérique de l'EFPC</a:t>
            </a:r>
          </a:p>
        </p:txBody>
      </p:sp>
      <p:sp>
        <p:nvSpPr>
          <p:cNvPr id="23" name="TextBox 4">
            <a:extLst>
              <a:ext uri="{FF2B5EF4-FFF2-40B4-BE49-F238E27FC236}">
                <a16:creationId xmlns:a16="http://schemas.microsoft.com/office/drawing/2014/main" id="{4D3722BC-8543-80DB-C10D-34ADAA43E840}"/>
              </a:ext>
            </a:extLst>
          </p:cNvPr>
          <p:cNvSpPr txBox="1"/>
          <p:nvPr/>
        </p:nvSpPr>
        <p:spPr>
          <a:xfrm>
            <a:off x="1241419" y="3825368"/>
            <a:ext cx="4141536"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b="1" noProof="0">
                <a:solidFill>
                  <a:schemeClr val="accent2">
                    <a:lumMod val="20000"/>
                    <a:lumOff val="80000"/>
                  </a:schemeClr>
                </a:solidFill>
                <a:latin typeface="Open Sans"/>
                <a:ea typeface="Open Sans"/>
                <a:cs typeface="Open Sans"/>
              </a:rPr>
              <a:t>Retenir les talents numériques</a:t>
            </a:r>
          </a:p>
        </p:txBody>
      </p:sp>
      <p:sp>
        <p:nvSpPr>
          <p:cNvPr id="10" name="TextBox 12">
            <a:extLst>
              <a:ext uri="{FF2B5EF4-FFF2-40B4-BE49-F238E27FC236}">
                <a16:creationId xmlns:a16="http://schemas.microsoft.com/office/drawing/2014/main" id="{2FDE111D-5B10-BE62-CE3D-AFA60A5B8ABB}"/>
              </a:ext>
            </a:extLst>
          </p:cNvPr>
          <p:cNvSpPr txBox="1"/>
          <p:nvPr/>
        </p:nvSpPr>
        <p:spPr>
          <a:xfrm>
            <a:off x="1243329" y="4199483"/>
            <a:ext cx="4635548" cy="193899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a:buChar char="•"/>
            </a:pPr>
            <a:r>
              <a:rPr lang="fr-CA" sz="1200" noProof="0">
                <a:solidFill>
                  <a:srgbClr val="FFFFFF"/>
                </a:solidFill>
                <a:latin typeface="Open Sans"/>
                <a:ea typeface="Calibri"/>
                <a:cs typeface="Calibri"/>
                <a:hlinkClick r:id="rId9">
                  <a:extLst>
                    <a:ext uri="{A12FA001-AC4F-418D-AE19-62706E023703}">
                      <ahyp:hlinkClr xmlns:ahyp="http://schemas.microsoft.com/office/drawing/2018/hyperlinkcolor" val="tx"/>
                    </a:ext>
                  </a:extLst>
                </a:hlinkClick>
              </a:rPr>
              <a:t>Événements de recommandation et de nomination pour le placement des leaders numériques actuels et aspirants</a:t>
            </a:r>
            <a:endParaRPr lang="fr-CA" sz="1200" noProof="0">
              <a:solidFill>
                <a:srgbClr val="FFFFFF"/>
              </a:solidFill>
              <a:latin typeface="Open Sans"/>
              <a:ea typeface="Calibri"/>
              <a:cs typeface="Calibri"/>
            </a:endParaRPr>
          </a:p>
          <a:p>
            <a:pPr marL="171450" indent="-171450">
              <a:buFont typeface="Arial"/>
              <a:buChar char="•"/>
            </a:pPr>
            <a:r>
              <a:rPr lang="fr-CA" sz="1200" noProof="0">
                <a:solidFill>
                  <a:srgbClr val="FFFFFF"/>
                </a:solidFill>
                <a:latin typeface="Open Sans"/>
                <a:ea typeface="Calibri"/>
                <a:cs typeface="Calibri"/>
                <a:hlinkClick r:id="rId13">
                  <a:extLst>
                    <a:ext uri="{A12FA001-AC4F-418D-AE19-62706E023703}">
                      <ahyp:hlinkClr xmlns:ahyp="http://schemas.microsoft.com/office/drawing/2018/hyperlinkcolor" val="tx"/>
                    </a:ext>
                  </a:extLst>
                </a:hlinkClick>
              </a:rPr>
              <a:t>Ateliers sur la mobilité de carrière</a:t>
            </a:r>
          </a:p>
          <a:p>
            <a:pPr marL="171450" indent="-171450">
              <a:buFont typeface="Arial"/>
              <a:buChar char="•"/>
            </a:pPr>
            <a:r>
              <a:rPr lang="fr-CA" sz="1200" noProof="0">
                <a:solidFill>
                  <a:srgbClr val="FFFFFF"/>
                </a:solidFill>
                <a:latin typeface="Open Sans"/>
                <a:ea typeface="Calibri"/>
                <a:cs typeface="Calibri"/>
                <a:hlinkClick r:id="rId14">
                  <a:extLst>
                    <a:ext uri="{A12FA001-AC4F-418D-AE19-62706E023703}">
                      <ahyp:hlinkClr xmlns:ahyp="http://schemas.microsoft.com/office/drawing/2018/hyperlinkcolor" val="tx"/>
                    </a:ext>
                  </a:extLst>
                </a:hlinkClick>
              </a:rPr>
              <a:t>Badges numériques et reconnaissance</a:t>
            </a:r>
          </a:p>
          <a:p>
            <a:pPr marL="171450" indent="-171450">
              <a:buFont typeface="Arial"/>
              <a:buChar char="•"/>
            </a:pPr>
            <a:r>
              <a:rPr lang="fr-CA" sz="1200" noProof="0">
                <a:solidFill>
                  <a:srgbClr val="FFFFFF"/>
                </a:solidFill>
                <a:latin typeface="Open Sans"/>
                <a:ea typeface="Calibri"/>
                <a:cs typeface="Calibri"/>
                <a:hlinkClick r:id="rId15">
                  <a:extLst>
                    <a:ext uri="{A12FA001-AC4F-418D-AE19-62706E023703}">
                      <ahyp:hlinkClr xmlns:ahyp="http://schemas.microsoft.com/office/drawing/2018/hyperlinkcolor" val="tx"/>
                    </a:ext>
                  </a:extLst>
                </a:hlinkClick>
              </a:rPr>
              <a:t>Accueil et accompagnement personnalisé</a:t>
            </a:r>
          </a:p>
          <a:p>
            <a:pPr marL="171450" indent="-171450">
              <a:buFont typeface="Arial"/>
              <a:buChar char="•"/>
            </a:pPr>
            <a:r>
              <a:rPr lang="fr-CA" sz="1200" noProof="0">
                <a:solidFill>
                  <a:srgbClr val="FFFFFF"/>
                </a:solidFill>
                <a:latin typeface="Open Sans"/>
                <a:ea typeface="Calibri"/>
                <a:cs typeface="Calibri"/>
                <a:hlinkClick r:id="rId16">
                  <a:extLst>
                    <a:ext uri="{A12FA001-AC4F-418D-AE19-62706E023703}">
                      <ahyp:hlinkClr xmlns:ahyp="http://schemas.microsoft.com/office/drawing/2018/hyperlinkcolor" val="tx"/>
                    </a:ext>
                  </a:extLst>
                </a:hlinkClick>
              </a:rPr>
              <a:t>Prix de la collectivit</a:t>
            </a:r>
            <a:r>
              <a:rPr lang="fr-CA" sz="1200" noProof="0">
                <a:latin typeface="Open Sans"/>
                <a:ea typeface="Calibri"/>
                <a:cs typeface="Calibri"/>
                <a:hlinkClick r:id="rId16">
                  <a:extLst>
                    <a:ext uri="{A12FA001-AC4F-418D-AE19-62706E023703}">
                      <ahyp:hlinkClr xmlns:ahyp="http://schemas.microsoft.com/office/drawing/2018/hyperlinkcolor" val="tx"/>
                    </a:ext>
                  </a:extLst>
                </a:hlinkClick>
              </a:rPr>
              <a:t>é numérique du GC</a:t>
            </a:r>
            <a:endParaRPr lang="fr-CA" sz="1200" noProof="0">
              <a:latin typeface="Open Sans"/>
              <a:ea typeface="Open Sans"/>
              <a:cs typeface="Open Sans"/>
            </a:endParaRPr>
          </a:p>
          <a:p>
            <a:pPr marL="171450" indent="-171450">
              <a:buFont typeface="Arial,Sans-Serif"/>
              <a:buChar char="•"/>
            </a:pPr>
            <a:r>
              <a:rPr lang="fr-CA" sz="1200">
                <a:latin typeface="Open Sans"/>
                <a:ea typeface="Open Sans"/>
                <a:cs typeface="Open Sans"/>
                <a:hlinkClick r:id="rId17">
                  <a:extLst>
                    <a:ext uri="{A12FA001-AC4F-418D-AE19-62706E023703}">
                      <ahyp:hlinkClr xmlns:ahyp="http://schemas.microsoft.com/office/drawing/2018/hyperlinkcolor" val="tx"/>
                    </a:ext>
                  </a:extLst>
                </a:hlinkClick>
              </a:rPr>
              <a:t>Sommet des leaders du gouvernement numérique</a:t>
            </a:r>
            <a:endParaRPr lang="fr-CA" sz="1200">
              <a:latin typeface="Open Sans"/>
              <a:ea typeface="Open Sans"/>
              <a:cs typeface="Open Sans"/>
            </a:endParaRPr>
          </a:p>
          <a:p>
            <a:r>
              <a:rPr lang="fr-CA" sz="1200">
                <a:latin typeface="Open Sans"/>
                <a:ea typeface="Open Sans"/>
                <a:cs typeface="Open Sans"/>
              </a:rPr>
              <a:t>+ </a:t>
            </a:r>
            <a:r>
              <a:rPr lang="fr-CA" sz="1200">
                <a:latin typeface="Open Sans"/>
                <a:ea typeface="Open Sans"/>
                <a:cs typeface="Open Sans"/>
                <a:hlinkClick r:id="rId18">
                  <a:extLst>
                    <a:ext uri="{A12FA001-AC4F-418D-AE19-62706E023703}">
                      <ahyp:hlinkClr xmlns:ahyp="http://schemas.microsoft.com/office/drawing/2018/hyperlinkcolor" val="tx"/>
                    </a:ext>
                  </a:extLst>
                </a:hlinkClick>
              </a:rPr>
              <a:t>Événements DPI à venir</a:t>
            </a:r>
            <a:endParaRPr lang="fr-CA" sz="1200" noProof="0">
              <a:latin typeface="Open Sans"/>
              <a:ea typeface="Open Sans"/>
              <a:cs typeface="Open Sans"/>
              <a:hlinkClick r:id="rId18">
                <a:extLst>
                  <a:ext uri="{A12FA001-AC4F-418D-AE19-62706E023703}">
                    <ahyp:hlinkClr xmlns:ahyp="http://schemas.microsoft.com/office/drawing/2018/hyperlinkcolor" val="tx"/>
                  </a:ext>
                </a:extLst>
              </a:hlinkClick>
            </a:endParaRPr>
          </a:p>
          <a:p>
            <a:pPr marL="171450" indent="-171450">
              <a:buFont typeface="Arial"/>
              <a:buChar char="•"/>
            </a:pPr>
            <a:endParaRPr lang="fr-CA" sz="1200">
              <a:solidFill>
                <a:srgbClr val="FFFFFF"/>
              </a:solidFill>
              <a:latin typeface="Open Sans"/>
              <a:ea typeface="Calibri"/>
              <a:cs typeface="Calibri"/>
            </a:endParaRPr>
          </a:p>
          <a:p>
            <a:pPr marL="171450" indent="-171450">
              <a:buFont typeface="Arial"/>
              <a:buChar char="•"/>
            </a:pPr>
            <a:endParaRPr lang="fr-CA" sz="1200">
              <a:solidFill>
                <a:srgbClr val="FFFFFF"/>
              </a:solidFill>
              <a:latin typeface="Open Sans"/>
              <a:ea typeface="Calibri"/>
              <a:cs typeface="Calibri"/>
            </a:endParaRPr>
          </a:p>
        </p:txBody>
      </p:sp>
      <p:sp>
        <p:nvSpPr>
          <p:cNvPr id="24" name="TextBox 4">
            <a:extLst>
              <a:ext uri="{FF2B5EF4-FFF2-40B4-BE49-F238E27FC236}">
                <a16:creationId xmlns:a16="http://schemas.microsoft.com/office/drawing/2014/main" id="{333E9D4C-5975-49CE-43E7-95B02E609A57}"/>
              </a:ext>
            </a:extLst>
          </p:cNvPr>
          <p:cNvSpPr txBox="1"/>
          <p:nvPr/>
        </p:nvSpPr>
        <p:spPr>
          <a:xfrm>
            <a:off x="6831068" y="3829541"/>
            <a:ext cx="4992057" cy="36933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CA" b="1" noProof="0">
                <a:solidFill>
                  <a:srgbClr val="FFE494"/>
                </a:solidFill>
                <a:latin typeface="Open Sans"/>
                <a:ea typeface="Open Sans"/>
                <a:cs typeface="Open Sans"/>
              </a:rPr>
              <a:t>Diriger la main-d'œuvre numérique</a:t>
            </a:r>
          </a:p>
        </p:txBody>
      </p:sp>
      <p:sp>
        <p:nvSpPr>
          <p:cNvPr id="11" name="TextBox 6">
            <a:extLst>
              <a:ext uri="{FF2B5EF4-FFF2-40B4-BE49-F238E27FC236}">
                <a16:creationId xmlns:a16="http://schemas.microsoft.com/office/drawing/2014/main" id="{999BB0C6-B16E-7026-BD56-C0E9A978EBF4}"/>
              </a:ext>
            </a:extLst>
          </p:cNvPr>
          <p:cNvSpPr txBox="1"/>
          <p:nvPr/>
        </p:nvSpPr>
        <p:spPr>
          <a:xfrm>
            <a:off x="6831571" y="4196863"/>
            <a:ext cx="4709376" cy="1754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Sans-Serif"/>
              <a:buChar char="•"/>
            </a:pPr>
            <a:r>
              <a:rPr lang="fr-CA" sz="1200" noProof="0">
                <a:solidFill>
                  <a:srgbClr val="FFFFFF"/>
                </a:solidFill>
                <a:latin typeface="Open Sans"/>
                <a:ea typeface="Open Sans"/>
                <a:cs typeface="Open Sans"/>
                <a:hlinkClick r:id="rId19">
                  <a:extLst>
                    <a:ext uri="{A12FA001-AC4F-418D-AE19-62706E023703}">
                      <ahyp:hlinkClr xmlns:ahyp="http://schemas.microsoft.com/office/drawing/2018/hyperlinkcolor" val="tx"/>
                    </a:ext>
                  </a:extLst>
                </a:hlinkClick>
              </a:rPr>
              <a:t>Directive sur les talents numériques</a:t>
            </a:r>
            <a:endParaRPr lang="fr-CA" sz="1200" noProof="0">
              <a:solidFill>
                <a:srgbClr val="FFFFFF"/>
              </a:solidFill>
              <a:latin typeface="Open Sans"/>
              <a:ea typeface="Open Sans"/>
              <a:cs typeface="Open Sans"/>
            </a:endParaRPr>
          </a:p>
          <a:p>
            <a:pPr marL="171450" indent="-171450">
              <a:buFont typeface="Arial,Sans-Serif"/>
              <a:buChar char="•"/>
            </a:pPr>
            <a:r>
              <a:rPr lang="fr-CA" sz="1200" noProof="0">
                <a:solidFill>
                  <a:srgbClr val="FFFFFF"/>
                </a:solidFill>
                <a:latin typeface="Open Sans"/>
                <a:ea typeface="Open Sans"/>
                <a:cs typeface="Open Sans"/>
                <a:hlinkClick r:id="rId20">
                  <a:extLst>
                    <a:ext uri="{A12FA001-AC4F-418D-AE19-62706E023703}">
                      <ahyp:hlinkClr xmlns:ahyp="http://schemas.microsoft.com/office/drawing/2018/hyperlinkcolor" val="tx"/>
                    </a:ext>
                  </a:extLst>
                </a:hlinkClick>
              </a:rPr>
              <a:t>Informations agrégées sur la main-d'œuvre</a:t>
            </a:r>
          </a:p>
          <a:p>
            <a:pPr marL="171450" indent="-171450">
              <a:buFont typeface="Arial,Sans-Serif"/>
              <a:buChar char="•"/>
            </a:pPr>
            <a:r>
              <a:rPr lang="fr-CA" sz="1200">
                <a:solidFill>
                  <a:srgbClr val="FFFFFF"/>
                </a:solidFill>
                <a:latin typeface="Open Sans"/>
                <a:ea typeface="Open Sans"/>
                <a:cs typeface="Open Sans"/>
                <a:hlinkClick r:id="rId21">
                  <a:extLst>
                    <a:ext uri="{A12FA001-AC4F-418D-AE19-62706E023703}">
                      <ahyp:hlinkClr xmlns:ahyp="http://schemas.microsoft.com/office/drawing/2018/hyperlinkcolor" val="tx"/>
                    </a:ext>
                  </a:extLst>
                </a:hlinkClick>
              </a:rPr>
              <a:t>Services de conception organisationnelle</a:t>
            </a:r>
            <a:r>
              <a:rPr lang="fr-CA" sz="1200">
                <a:solidFill>
                  <a:srgbClr val="FFFFFF"/>
                </a:solidFill>
                <a:latin typeface="Open Sans"/>
                <a:ea typeface="Open Sans"/>
                <a:cs typeface="Open Sans"/>
              </a:rPr>
              <a:t>, y compris la révision des </a:t>
            </a:r>
            <a:r>
              <a:rPr lang="fr-CA" sz="1200">
                <a:solidFill>
                  <a:srgbClr val="FFFFFF"/>
                </a:solidFill>
                <a:latin typeface="Open Sans"/>
                <a:ea typeface="Open Sans"/>
                <a:cs typeface="Open Sans"/>
                <a:hlinkClick r:id="rId22">
                  <a:extLst>
                    <a:ext uri="{A12FA001-AC4F-418D-AE19-62706E023703}">
                      <ahyp:hlinkClr xmlns:ahyp="http://schemas.microsoft.com/office/drawing/2018/hyperlinkcolor" val="tx"/>
                    </a:ext>
                  </a:extLst>
                </a:hlinkClick>
              </a:rPr>
              <a:t>responsabilités de la haute direction du </a:t>
            </a:r>
            <a:r>
              <a:rPr lang="fr-CA" sz="1200">
                <a:latin typeface="Open Sans"/>
                <a:ea typeface="Open Sans"/>
                <a:cs typeface="Open Sans"/>
                <a:hlinkClick r:id="rId22">
                  <a:extLst>
                    <a:ext uri="{A12FA001-AC4F-418D-AE19-62706E023703}">
                      <ahyp:hlinkClr xmlns:ahyp="http://schemas.microsoft.com/office/drawing/2018/hyperlinkcolor" val="tx"/>
                    </a:ext>
                  </a:extLst>
                </a:hlinkClick>
              </a:rPr>
              <a:t>numérique</a:t>
            </a:r>
            <a:r>
              <a:rPr lang="fr-CA" sz="1200">
                <a:latin typeface="Open Sans"/>
                <a:ea typeface="Open Sans"/>
                <a:cs typeface="Open Sans"/>
              </a:rPr>
              <a:t> et des </a:t>
            </a:r>
            <a:r>
              <a:rPr lang="fr-CA" sz="1200">
                <a:latin typeface="Open Sans"/>
                <a:ea typeface="Open Sans"/>
                <a:cs typeface="Open Sans"/>
                <a:hlinkClick r:id="rId23">
                  <a:extLst>
                    <a:ext uri="{A12FA001-AC4F-418D-AE19-62706E023703}">
                      <ahyp:hlinkClr xmlns:ahyp="http://schemas.microsoft.com/office/drawing/2018/hyperlinkcolor" val="tx"/>
                    </a:ext>
                  </a:extLst>
                </a:hlinkClick>
              </a:rPr>
              <a:t>DPNIs</a:t>
            </a:r>
            <a:endParaRPr lang="fr-CA" sz="1200">
              <a:latin typeface="Open Sans"/>
              <a:ea typeface="Open Sans"/>
              <a:cs typeface="Open Sans"/>
            </a:endParaRPr>
          </a:p>
          <a:p>
            <a:pPr marL="171450" indent="-171450">
              <a:buFont typeface="Arial,Sans-Serif"/>
              <a:buChar char="•"/>
            </a:pPr>
            <a:r>
              <a:rPr lang="fr-CA" sz="1200" noProof="0">
                <a:latin typeface="Open Sans"/>
                <a:ea typeface="Open Sans"/>
                <a:cs typeface="Open Sans"/>
                <a:hlinkClick r:id="rId24">
                  <a:extLst>
                    <a:ext uri="{A12FA001-AC4F-418D-AE19-62706E023703}">
                      <ahyp:hlinkClr xmlns:ahyp="http://schemas.microsoft.com/office/drawing/2018/hyperlinkcolor" val="tx"/>
                    </a:ext>
                  </a:extLst>
                </a:hlinkClick>
              </a:rPr>
              <a:t>Facilitation des connexions avec les réseaux et programmes dirigés par les employés</a:t>
            </a:r>
          </a:p>
          <a:p>
            <a:pPr marL="171450" indent="-171450">
              <a:buFont typeface="Arial"/>
              <a:buChar char="•"/>
            </a:pPr>
            <a:endParaRPr lang="fr-CA" sz="1200" noProof="0">
              <a:solidFill>
                <a:srgbClr val="FFFFFF"/>
              </a:solidFill>
              <a:latin typeface="Open Sans"/>
              <a:ea typeface="Open Sans"/>
              <a:cs typeface="Open Sans"/>
            </a:endParaRPr>
          </a:p>
          <a:p>
            <a:pPr marL="171450" indent="-171450">
              <a:buFont typeface="Arial"/>
              <a:buChar char="•"/>
            </a:pPr>
            <a:endParaRPr lang="fr-CA" sz="1200" noProof="0">
              <a:solidFill>
                <a:srgbClr val="FFFFFF"/>
              </a:solidFill>
              <a:latin typeface="Open Sans"/>
              <a:ea typeface="Open Sans"/>
              <a:cs typeface="Open Sans"/>
            </a:endParaRPr>
          </a:p>
        </p:txBody>
      </p:sp>
      <p:pic>
        <p:nvPicPr>
          <p:cNvPr id="8" name="Graphic 20">
            <a:extLst>
              <a:ext uri="{FF2B5EF4-FFF2-40B4-BE49-F238E27FC236}">
                <a16:creationId xmlns:a16="http://schemas.microsoft.com/office/drawing/2014/main" id="{8C9C4754-16D3-E422-174A-FA1C4FAECFFE}"/>
              </a:ext>
              <a:ext uri="{C183D7F6-B498-43B3-948B-1728B52AA6E4}">
                <adec:decorative xmlns:adec="http://schemas.microsoft.com/office/drawing/2017/decorative" val="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33375" y="1390592"/>
            <a:ext cx="429976" cy="429976"/>
          </a:xfrm>
          <a:prstGeom prst="rect">
            <a:avLst/>
          </a:prstGeom>
        </p:spPr>
      </p:pic>
      <p:pic>
        <p:nvPicPr>
          <p:cNvPr id="14" name="Graphic 21">
            <a:extLst>
              <a:ext uri="{FF2B5EF4-FFF2-40B4-BE49-F238E27FC236}">
                <a16:creationId xmlns:a16="http://schemas.microsoft.com/office/drawing/2014/main" id="{602404F3-DE5D-D090-ACA9-2B742D86221E}"/>
              </a:ext>
              <a:ext uri="{C183D7F6-B498-43B3-948B-1728B52AA6E4}">
                <adec:decorative xmlns:adec="http://schemas.microsoft.com/office/drawing/2017/decorative" val="1"/>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117796" y="3908080"/>
            <a:ext cx="512894" cy="508464"/>
          </a:xfrm>
          <a:prstGeom prst="rect">
            <a:avLst/>
          </a:prstGeom>
        </p:spPr>
      </p:pic>
      <p:pic>
        <p:nvPicPr>
          <p:cNvPr id="19" name="Graphic 19">
            <a:extLst>
              <a:ext uri="{FF2B5EF4-FFF2-40B4-BE49-F238E27FC236}">
                <a16:creationId xmlns:a16="http://schemas.microsoft.com/office/drawing/2014/main" id="{F213E214-017F-35BF-9383-CB1317FC544F}"/>
              </a:ext>
              <a:ext uri="{C183D7F6-B498-43B3-948B-1728B52AA6E4}">
                <adec:decorative xmlns:adec="http://schemas.microsoft.com/office/drawing/2017/decorative" val="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620052" y="3971365"/>
            <a:ext cx="461165" cy="461165"/>
          </a:xfrm>
          <a:prstGeom prst="rect">
            <a:avLst/>
          </a:prstGeom>
        </p:spPr>
      </p:pic>
      <p:pic>
        <p:nvPicPr>
          <p:cNvPr id="26" name="Graphic 22">
            <a:extLst>
              <a:ext uri="{FF2B5EF4-FFF2-40B4-BE49-F238E27FC236}">
                <a16:creationId xmlns:a16="http://schemas.microsoft.com/office/drawing/2014/main" id="{F8E93A38-7B39-6FB2-3A5C-BC9947AEDE9B}"/>
              </a:ext>
              <a:ext uri="{C183D7F6-B498-43B3-948B-1728B52AA6E4}">
                <adec:decorative xmlns:adec="http://schemas.microsoft.com/office/drawing/2017/decorative" val="1"/>
              </a:ext>
            </a:extLst>
          </p:cNvPr>
          <p:cNvPicPr>
            <a:picLocks noChangeAspect="1"/>
          </p:cNvPicPr>
          <p:nvPr/>
        </p:nvPicPr>
        <p:blipFill>
          <a:blip r:embed="rId31" cstate="print">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6170718" y="1377834"/>
            <a:ext cx="427557" cy="427557"/>
          </a:xfrm>
          <a:prstGeom prst="rect">
            <a:avLst/>
          </a:prstGeom>
        </p:spPr>
      </p:pic>
      <p:sp>
        <p:nvSpPr>
          <p:cNvPr id="28" name="Rectangle: Rounded Corners 27">
            <a:extLst>
              <a:ext uri="{FF2B5EF4-FFF2-40B4-BE49-F238E27FC236}">
                <a16:creationId xmlns:a16="http://schemas.microsoft.com/office/drawing/2014/main" id="{6E0B7075-9035-0214-80D4-7C36B9F42F88}"/>
              </a:ext>
              <a:ext uri="{C183D7F6-B498-43B3-948B-1728B52AA6E4}">
                <adec:decorative xmlns:adec="http://schemas.microsoft.com/office/drawing/2017/decorative" val="1"/>
              </a:ext>
            </a:extLst>
          </p:cNvPr>
          <p:cNvSpPr/>
          <p:nvPr/>
        </p:nvSpPr>
        <p:spPr>
          <a:xfrm>
            <a:off x="565800" y="1296069"/>
            <a:ext cx="575234" cy="612588"/>
          </a:xfrm>
          <a:prstGeom prst="roundRect">
            <a:avLst/>
          </a:prstGeom>
          <a:noFill/>
          <a:ln w="6350">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0" name="Rectangle: Rounded Corners 29">
            <a:extLst>
              <a:ext uri="{FF2B5EF4-FFF2-40B4-BE49-F238E27FC236}">
                <a16:creationId xmlns:a16="http://schemas.microsoft.com/office/drawing/2014/main" id="{672DA9D4-BA61-284B-3262-638E7BC74141}"/>
              </a:ext>
              <a:ext uri="{C183D7F6-B498-43B3-948B-1728B52AA6E4}">
                <adec:decorative xmlns:adec="http://schemas.microsoft.com/office/drawing/2017/decorative" val="1"/>
              </a:ext>
            </a:extLst>
          </p:cNvPr>
          <p:cNvSpPr/>
          <p:nvPr/>
        </p:nvSpPr>
        <p:spPr>
          <a:xfrm>
            <a:off x="555774" y="3895274"/>
            <a:ext cx="575234" cy="612588"/>
          </a:xfrm>
          <a:prstGeom prst="roundRect">
            <a:avLst/>
          </a:prstGeom>
          <a:noFill/>
          <a:ln w="6350">
            <a:solidFill>
              <a:schemeClr val="accent5">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Rectangle: Rounded Corners 31">
            <a:extLst>
              <a:ext uri="{FF2B5EF4-FFF2-40B4-BE49-F238E27FC236}">
                <a16:creationId xmlns:a16="http://schemas.microsoft.com/office/drawing/2014/main" id="{E4654B82-684A-27B0-ADE8-A35B30D3317A}"/>
              </a:ext>
              <a:ext uri="{C183D7F6-B498-43B3-948B-1728B52AA6E4}">
                <adec:decorative xmlns:adec="http://schemas.microsoft.com/office/drawing/2017/decorative" val="1"/>
              </a:ext>
            </a:extLst>
          </p:cNvPr>
          <p:cNvSpPr/>
          <p:nvPr/>
        </p:nvSpPr>
        <p:spPr>
          <a:xfrm>
            <a:off x="6099540" y="1285774"/>
            <a:ext cx="575234" cy="612588"/>
          </a:xfrm>
          <a:prstGeom prst="roundRect">
            <a:avLst/>
          </a:prstGeom>
          <a:noFill/>
          <a:ln w="635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4" name="Rectangle: Rounded Corners 33">
            <a:extLst>
              <a:ext uri="{FF2B5EF4-FFF2-40B4-BE49-F238E27FC236}">
                <a16:creationId xmlns:a16="http://schemas.microsoft.com/office/drawing/2014/main" id="{4E457CC9-C0C9-420B-CF70-29BE368460C9}"/>
              </a:ext>
              <a:ext uri="{C183D7F6-B498-43B3-948B-1728B52AA6E4}">
                <adec:decorative xmlns:adec="http://schemas.microsoft.com/office/drawing/2017/decorative" val="1"/>
              </a:ext>
            </a:extLst>
          </p:cNvPr>
          <p:cNvSpPr/>
          <p:nvPr/>
        </p:nvSpPr>
        <p:spPr>
          <a:xfrm>
            <a:off x="6072213" y="3864794"/>
            <a:ext cx="575234" cy="612588"/>
          </a:xfrm>
          <a:prstGeom prst="roundRect">
            <a:avLst/>
          </a:prstGeom>
          <a:noFill/>
          <a:ln w="6350">
            <a:solidFill>
              <a:srgbClr val="FFE49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TextBox 2">
            <a:extLst>
              <a:ext uri="{FF2B5EF4-FFF2-40B4-BE49-F238E27FC236}">
                <a16:creationId xmlns:a16="http://schemas.microsoft.com/office/drawing/2014/main" id="{E554690A-53D9-181F-DFDF-FC4ACB22EF52}"/>
              </a:ext>
            </a:extLst>
          </p:cNvPr>
          <p:cNvSpPr txBox="1"/>
          <p:nvPr/>
        </p:nvSpPr>
        <p:spPr>
          <a:xfrm>
            <a:off x="568960" y="6050280"/>
            <a:ext cx="799592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i="1">
                <a:latin typeface="Open Sans"/>
                <a:ea typeface="ui-sans-serif"/>
                <a:cs typeface="ui-sans-serif"/>
              </a:rPr>
              <a:t>Pour plus de </a:t>
            </a:r>
            <a:r>
              <a:rPr lang="en-US" sz="1200" b="1" i="1" err="1">
                <a:latin typeface="Open Sans"/>
                <a:ea typeface="ui-sans-serif"/>
                <a:cs typeface="ui-sans-serif"/>
              </a:rPr>
              <a:t>soutien</a:t>
            </a:r>
            <a:r>
              <a:rPr lang="en-US" sz="1200" b="1" i="1">
                <a:latin typeface="Open Sans"/>
                <a:ea typeface="ui-sans-serif"/>
                <a:cs typeface="ui-sans-serif"/>
              </a:rPr>
              <a:t>, </a:t>
            </a:r>
            <a:r>
              <a:rPr lang="en-US" sz="1200" b="1" i="1" err="1">
                <a:latin typeface="Open Sans"/>
                <a:ea typeface="ui-sans-serif"/>
                <a:cs typeface="ui-sans-serif"/>
              </a:rPr>
              <a:t>rendez</a:t>
            </a:r>
            <a:r>
              <a:rPr lang="en-US" sz="1200" b="1" i="1">
                <a:latin typeface="Open Sans"/>
                <a:ea typeface="ui-sans-serif"/>
                <a:cs typeface="ui-sans-serif"/>
              </a:rPr>
              <a:t>-vous sur </a:t>
            </a:r>
            <a:r>
              <a:rPr lang="en-US" sz="1200" b="1" i="1">
                <a:latin typeface="Open Sans"/>
                <a:ea typeface="ui-sans-serif"/>
                <a:cs typeface="ui-sans-serif"/>
                <a:hlinkClick r:id="rId33">
                  <a:extLst>
                    <a:ext uri="{A12FA001-AC4F-418D-AE19-62706E023703}">
                      <ahyp:hlinkClr xmlns:ahyp="http://schemas.microsoft.com/office/drawing/2018/hyperlinkcolor" val="tx"/>
                    </a:ext>
                  </a:extLst>
                </a:hlinkClick>
              </a:rPr>
              <a:t>le Carrefour pour la collectivité GC numérique</a:t>
            </a:r>
            <a:endParaRPr lang="en-US" sz="1200" b="1" i="1">
              <a:latin typeface="ui-sans-serif"/>
              <a:ea typeface="Open Sans"/>
              <a:cs typeface="Open Sans"/>
              <a:hlinkClick r:id="" action="ppaction://noaction">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4984076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CCF6A5-BE8B-EE79-C9F8-498F56F810DA}"/>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CC23046D-200D-EFD0-A671-80C315F45E37}"/>
              </a:ext>
            </a:extLst>
          </p:cNvPr>
          <p:cNvSpPr>
            <a:spLocks noGrp="1"/>
          </p:cNvSpPr>
          <p:nvPr>
            <p:ph type="title"/>
          </p:nvPr>
        </p:nvSpPr>
        <p:spPr>
          <a:xfrm>
            <a:off x="838200" y="789141"/>
            <a:ext cx="10515600" cy="1673740"/>
          </a:xfrm>
        </p:spPr>
        <p:txBody>
          <a:bodyPr/>
          <a:lstStyle/>
          <a:p>
            <a:r>
              <a:rPr lang="en-US">
                <a:latin typeface="Open Sans"/>
                <a:ea typeface="Open Sans Extrabold"/>
                <a:cs typeface="Open Sans Extrabold"/>
              </a:rPr>
              <a:t>Q&amp;A / Q&amp;R</a:t>
            </a:r>
            <a:endParaRPr lang="en-US">
              <a:latin typeface="Open Sans"/>
            </a:endParaRPr>
          </a:p>
        </p:txBody>
      </p:sp>
      <p:sp>
        <p:nvSpPr>
          <p:cNvPr id="8" name="TextBox 7">
            <a:extLst>
              <a:ext uri="{FF2B5EF4-FFF2-40B4-BE49-F238E27FC236}">
                <a16:creationId xmlns:a16="http://schemas.microsoft.com/office/drawing/2014/main" id="{581EF720-BC2E-82DE-94D6-BEF03EA8B07B}"/>
              </a:ext>
            </a:extLst>
          </p:cNvPr>
          <p:cNvSpPr txBox="1"/>
          <p:nvPr/>
        </p:nvSpPr>
        <p:spPr>
          <a:xfrm>
            <a:off x="911042" y="2375978"/>
            <a:ext cx="295781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a:latin typeface="Open Sans"/>
                <a:ea typeface="Open Sans"/>
                <a:cs typeface="Open Sans"/>
              </a:rPr>
              <a:t>Ask questions on</a:t>
            </a:r>
            <a:r>
              <a:rPr lang="en-US" sz="3000" b="1">
                <a:latin typeface="Open Sans"/>
                <a:ea typeface="Open Sans"/>
                <a:cs typeface="Open Sans"/>
              </a:rPr>
              <a:t> Slido.com:</a:t>
            </a:r>
            <a:endParaRPr lang="en-US" sz="3000"/>
          </a:p>
          <a:p>
            <a:endParaRPr lang="en-US" sz="3000" b="1">
              <a:latin typeface="Open Sans"/>
              <a:ea typeface="Open Sans"/>
              <a:cs typeface="Open Sans"/>
            </a:endParaRPr>
          </a:p>
          <a:p>
            <a:r>
              <a:rPr lang="en-US" sz="3000" b="1">
                <a:latin typeface="Open Sans"/>
                <a:ea typeface="Open Sans"/>
                <a:cs typeface="Open Sans"/>
              </a:rPr>
              <a:t>3444825</a:t>
            </a:r>
            <a:endParaRPr lang="en-US" sz="3000">
              <a:ea typeface="Cambria" panose="02040503050406030204"/>
            </a:endParaRPr>
          </a:p>
        </p:txBody>
      </p:sp>
      <p:sp>
        <p:nvSpPr>
          <p:cNvPr id="12" name="TextBox 11">
            <a:extLst>
              <a:ext uri="{FF2B5EF4-FFF2-40B4-BE49-F238E27FC236}">
                <a16:creationId xmlns:a16="http://schemas.microsoft.com/office/drawing/2014/main" id="{D9E8777D-8B2F-036A-597D-7BAE3A5BC92A}"/>
              </a:ext>
            </a:extLst>
          </p:cNvPr>
          <p:cNvSpPr txBox="1"/>
          <p:nvPr/>
        </p:nvSpPr>
        <p:spPr>
          <a:xfrm>
            <a:off x="8191535" y="2375978"/>
            <a:ext cx="3017520"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err="1">
                <a:latin typeface="Open Sans"/>
                <a:ea typeface="Open Sans"/>
                <a:cs typeface="Open Sans"/>
              </a:rPr>
              <a:t>Posez</a:t>
            </a:r>
            <a:r>
              <a:rPr lang="en-US" sz="3000">
                <a:latin typeface="Open Sans"/>
                <a:ea typeface="Open Sans"/>
                <a:cs typeface="Open Sans"/>
              </a:rPr>
              <a:t> </a:t>
            </a:r>
            <a:r>
              <a:rPr lang="en-US" sz="3000" err="1">
                <a:latin typeface="Open Sans"/>
                <a:ea typeface="Open Sans"/>
                <a:cs typeface="Open Sans"/>
              </a:rPr>
              <a:t>vos</a:t>
            </a:r>
            <a:r>
              <a:rPr lang="en-US" sz="3000">
                <a:latin typeface="Open Sans"/>
                <a:ea typeface="Open Sans"/>
                <a:cs typeface="Open Sans"/>
              </a:rPr>
              <a:t> questions sur </a:t>
            </a:r>
            <a:r>
              <a:rPr lang="en-US" sz="3000" b="1">
                <a:latin typeface="Open Sans"/>
                <a:ea typeface="Open Sans"/>
                <a:cs typeface="Open Sans"/>
              </a:rPr>
              <a:t>Slido.com :</a:t>
            </a:r>
            <a:endParaRPr lang="en-US" sz="3000">
              <a:ea typeface="Cambria"/>
            </a:endParaRPr>
          </a:p>
          <a:p>
            <a:endParaRPr lang="en-US" sz="3000" b="1">
              <a:latin typeface="Open Sans"/>
              <a:ea typeface="Open Sans"/>
              <a:cs typeface="Open Sans"/>
            </a:endParaRPr>
          </a:p>
          <a:p>
            <a:r>
              <a:rPr lang="en-US" sz="3000" b="1">
                <a:latin typeface="Open Sans"/>
                <a:ea typeface="Open Sans"/>
                <a:cs typeface="Open Sans"/>
              </a:rPr>
              <a:t>3444825</a:t>
            </a:r>
            <a:endParaRPr lang="en-US" sz="3000">
              <a:ea typeface="Cambria" panose="02040503050406030204"/>
            </a:endParaRPr>
          </a:p>
        </p:txBody>
      </p:sp>
      <p:pic>
        <p:nvPicPr>
          <p:cNvPr id="2" name="Picture 1" descr="QR code to Slido.com for the Q&amp;A period. Slide # is 3444825.">
            <a:extLst>
              <a:ext uri="{FF2B5EF4-FFF2-40B4-BE49-F238E27FC236}">
                <a16:creationId xmlns:a16="http://schemas.microsoft.com/office/drawing/2014/main" id="{BBDF2C5A-46E3-4D15-B93D-66B2CD945E04}"/>
              </a:ext>
            </a:extLst>
          </p:cNvPr>
          <p:cNvPicPr>
            <a:picLocks noChangeAspect="1"/>
          </p:cNvPicPr>
          <p:nvPr/>
        </p:nvPicPr>
        <p:blipFill>
          <a:blip r:embed="rId3"/>
          <a:stretch>
            <a:fillRect/>
          </a:stretch>
        </p:blipFill>
        <p:spPr>
          <a:xfrm>
            <a:off x="3941131" y="2373745"/>
            <a:ext cx="3826678" cy="3856182"/>
          </a:xfrm>
          <a:prstGeom prst="rect">
            <a:avLst/>
          </a:prstGeom>
        </p:spPr>
      </p:pic>
    </p:spTree>
    <p:extLst>
      <p:ext uri="{BB962C8B-B14F-4D97-AF65-F5344CB8AC3E}">
        <p14:creationId xmlns:p14="http://schemas.microsoft.com/office/powerpoint/2010/main" val="162368654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C286CF-C80E-95DD-C50F-FAC07E30195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EA92B41-0D70-F2BD-4C3F-113E08086B51}"/>
              </a:ext>
              <a:ext uri="{C183D7F6-B498-43B3-948B-1728B52AA6E4}">
                <adec:decorative xmlns:adec="http://schemas.microsoft.com/office/drawing/2017/decorative" val="1"/>
              </a:ext>
            </a:extLst>
          </p:cNvPr>
          <p:cNvSpPr/>
          <p:nvPr/>
        </p:nvSpPr>
        <p:spPr>
          <a:xfrm>
            <a:off x="6207279" y="2163634"/>
            <a:ext cx="4892032" cy="1674000"/>
          </a:xfrm>
          <a:prstGeom prst="rect">
            <a:avLst/>
          </a:pr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2">
            <a:extLst>
              <a:ext uri="{FF2B5EF4-FFF2-40B4-BE49-F238E27FC236}">
                <a16:creationId xmlns:a16="http://schemas.microsoft.com/office/drawing/2014/main" id="{2CC34EFB-0DA2-ED5E-24A9-87AB5D1AFD59}"/>
              </a:ext>
            </a:extLst>
          </p:cNvPr>
          <p:cNvSpPr>
            <a:spLocks noGrp="1"/>
          </p:cNvSpPr>
          <p:nvPr>
            <p:ph type="title"/>
          </p:nvPr>
        </p:nvSpPr>
        <p:spPr>
          <a:xfrm>
            <a:off x="479649" y="2071127"/>
            <a:ext cx="4848885" cy="1673740"/>
          </a:xfrm>
        </p:spPr>
        <p:txBody>
          <a:bodyPr/>
          <a:lstStyle/>
          <a:p>
            <a:pPr algn="ctr"/>
            <a:r>
              <a:rPr lang="en-US" sz="5500" dirty="0">
                <a:latin typeface="Open Sans Extrabold"/>
                <a:ea typeface="Open Sans Extrabold"/>
                <a:cs typeface="Open Sans Extrabold"/>
              </a:rPr>
              <a:t>See you at the mixer!</a:t>
            </a:r>
            <a:endParaRPr lang="en-US" sz="5500" dirty="0"/>
          </a:p>
        </p:txBody>
      </p:sp>
      <p:sp>
        <p:nvSpPr>
          <p:cNvPr id="9" name="TextBox 8">
            <a:extLst>
              <a:ext uri="{FF2B5EF4-FFF2-40B4-BE49-F238E27FC236}">
                <a16:creationId xmlns:a16="http://schemas.microsoft.com/office/drawing/2014/main" id="{5E64B5AD-3E53-DFD1-5208-BB1E120A2253}"/>
              </a:ext>
            </a:extLst>
          </p:cNvPr>
          <p:cNvSpPr txBox="1"/>
          <p:nvPr/>
        </p:nvSpPr>
        <p:spPr>
          <a:xfrm>
            <a:off x="807079" y="3951989"/>
            <a:ext cx="4032000"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i="1">
                <a:latin typeface="Open Sans"/>
                <a:ea typeface="Open Sans"/>
                <a:cs typeface="Open Sans"/>
              </a:rPr>
              <a:t>Lowertown Brewery</a:t>
            </a:r>
            <a:endParaRPr lang="en-US" sz="2500" i="1">
              <a:ea typeface="Cambria"/>
            </a:endParaRPr>
          </a:p>
          <a:p>
            <a:pPr algn="ctr"/>
            <a:r>
              <a:rPr lang="en-US" sz="2500" i="1">
                <a:latin typeface="Open Sans"/>
                <a:ea typeface="Open Sans"/>
                <a:cs typeface="Open Sans"/>
              </a:rPr>
              <a:t>73 York Street</a:t>
            </a:r>
          </a:p>
          <a:p>
            <a:pPr algn="ctr"/>
            <a:r>
              <a:rPr lang="en-US" sz="2500" i="1">
                <a:latin typeface="Open Sans"/>
                <a:ea typeface="Open Sans"/>
                <a:cs typeface="Open Sans"/>
              </a:rPr>
              <a:t>3:30 – 6:00pm</a:t>
            </a:r>
          </a:p>
        </p:txBody>
      </p:sp>
      <p:sp>
        <p:nvSpPr>
          <p:cNvPr id="7" name="Title 2">
            <a:extLst>
              <a:ext uri="{FF2B5EF4-FFF2-40B4-BE49-F238E27FC236}">
                <a16:creationId xmlns:a16="http://schemas.microsoft.com/office/drawing/2014/main" id="{FC363B42-F429-264D-52C1-5F37F399990E}"/>
              </a:ext>
            </a:extLst>
          </p:cNvPr>
          <p:cNvSpPr txBox="1">
            <a:spLocks/>
          </p:cNvSpPr>
          <p:nvPr/>
        </p:nvSpPr>
        <p:spPr>
          <a:xfrm>
            <a:off x="6071095" y="2071127"/>
            <a:ext cx="5281200" cy="167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sz="5500" dirty="0">
                <a:latin typeface="Open Sans Extrabold"/>
                <a:ea typeface="Open Sans Extrabold"/>
                <a:cs typeface="Open Sans Extrabold"/>
              </a:rPr>
              <a:t>Rendez-vous à la soirée!</a:t>
            </a:r>
            <a:endParaRPr lang="en-US" sz="5500" dirty="0"/>
          </a:p>
        </p:txBody>
      </p:sp>
      <p:sp>
        <p:nvSpPr>
          <p:cNvPr id="11" name="TextBox 10">
            <a:extLst>
              <a:ext uri="{FF2B5EF4-FFF2-40B4-BE49-F238E27FC236}">
                <a16:creationId xmlns:a16="http://schemas.microsoft.com/office/drawing/2014/main" id="{097B90FA-4C87-EF67-20AE-119C72D5E11F}"/>
              </a:ext>
            </a:extLst>
          </p:cNvPr>
          <p:cNvSpPr txBox="1"/>
          <p:nvPr/>
        </p:nvSpPr>
        <p:spPr>
          <a:xfrm>
            <a:off x="6700089" y="3951989"/>
            <a:ext cx="4032000" cy="124649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500" i="1">
                <a:latin typeface="Open Sans"/>
                <a:ea typeface="Open Sans"/>
                <a:cs typeface="Open Sans"/>
              </a:rPr>
              <a:t>Lowertown Brewery</a:t>
            </a:r>
          </a:p>
          <a:p>
            <a:pPr algn="ctr"/>
            <a:r>
              <a:rPr lang="en-US" sz="2500" i="1">
                <a:latin typeface="Open Sans"/>
                <a:ea typeface="Open Sans"/>
                <a:cs typeface="Open Sans"/>
              </a:rPr>
              <a:t>73 rue York</a:t>
            </a:r>
          </a:p>
          <a:p>
            <a:pPr algn="ctr"/>
            <a:r>
              <a:rPr lang="en-US" sz="2500" i="1">
                <a:latin typeface="Open Sans"/>
                <a:ea typeface="Open Sans"/>
                <a:cs typeface="Open Sans"/>
              </a:rPr>
              <a:t>15 h 30 – 18 h</a:t>
            </a:r>
            <a:endParaRPr lang="en-US"/>
          </a:p>
        </p:txBody>
      </p:sp>
      <p:cxnSp>
        <p:nvCxnSpPr>
          <p:cNvPr id="4" name="Straight Connector 3">
            <a:extLst>
              <a:ext uri="{FF2B5EF4-FFF2-40B4-BE49-F238E27FC236}">
                <a16:creationId xmlns:a16="http://schemas.microsoft.com/office/drawing/2014/main" id="{994DF683-5D0C-479F-961E-B176A8D40D47}"/>
              </a:ext>
              <a:ext uri="{C183D7F6-B498-43B3-948B-1728B52AA6E4}">
                <adec:decorative xmlns:adec="http://schemas.microsoft.com/office/drawing/2017/decorative" val="1"/>
              </a:ext>
            </a:extLst>
          </p:cNvPr>
          <p:cNvCxnSpPr>
            <a:cxnSpLocks/>
          </p:cNvCxnSpPr>
          <p:nvPr/>
        </p:nvCxnSpPr>
        <p:spPr>
          <a:xfrm>
            <a:off x="5607486" y="734812"/>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682863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4D011-A60B-77C0-A46E-F344B2FB13B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4F77000-42C2-62AF-2E7D-82CB0E93167B}"/>
              </a:ext>
              <a:ext uri="{C183D7F6-B498-43B3-948B-1728B52AA6E4}">
                <adec:decorative xmlns:adec="http://schemas.microsoft.com/office/drawing/2017/decorative" val="1"/>
              </a:ext>
            </a:extLst>
          </p:cNvPr>
          <p:cNvSpPr/>
          <p:nvPr/>
        </p:nvSpPr>
        <p:spPr>
          <a:xfrm>
            <a:off x="6207279" y="2163634"/>
            <a:ext cx="4892032" cy="1674000"/>
          </a:xfrm>
          <a:prstGeom prst="rect">
            <a:avLst/>
          </a:pr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itle 2">
            <a:extLst>
              <a:ext uri="{FF2B5EF4-FFF2-40B4-BE49-F238E27FC236}">
                <a16:creationId xmlns:a16="http://schemas.microsoft.com/office/drawing/2014/main" id="{60149884-7C9C-3E71-8D2D-A558B423C8D2}"/>
              </a:ext>
            </a:extLst>
          </p:cNvPr>
          <p:cNvSpPr>
            <a:spLocks noGrp="1"/>
          </p:cNvSpPr>
          <p:nvPr>
            <p:ph type="title"/>
          </p:nvPr>
        </p:nvSpPr>
        <p:spPr>
          <a:xfrm>
            <a:off x="479649" y="2071127"/>
            <a:ext cx="4848885" cy="1673740"/>
          </a:xfrm>
        </p:spPr>
        <p:txBody>
          <a:bodyPr/>
          <a:lstStyle/>
          <a:p>
            <a:pPr algn="ctr"/>
            <a:r>
              <a:rPr lang="en-US" sz="5500">
                <a:latin typeface="Open Sans Extrabold"/>
                <a:ea typeface="Open Sans Extrabold"/>
                <a:cs typeface="Open Sans Extrabold"/>
              </a:rPr>
              <a:t>Annex</a:t>
            </a:r>
            <a:endParaRPr lang="en-US" sz="5500"/>
          </a:p>
        </p:txBody>
      </p:sp>
      <p:sp>
        <p:nvSpPr>
          <p:cNvPr id="7" name="Title 2">
            <a:extLst>
              <a:ext uri="{FF2B5EF4-FFF2-40B4-BE49-F238E27FC236}">
                <a16:creationId xmlns:a16="http://schemas.microsoft.com/office/drawing/2014/main" id="{1CDE15B0-C1F8-5E0C-FE73-0D9E5BA401B8}"/>
              </a:ext>
            </a:extLst>
          </p:cNvPr>
          <p:cNvSpPr txBox="1">
            <a:spLocks/>
          </p:cNvSpPr>
          <p:nvPr/>
        </p:nvSpPr>
        <p:spPr>
          <a:xfrm>
            <a:off x="6071095" y="2071127"/>
            <a:ext cx="5281200" cy="16740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lgn="ctr"/>
            <a:r>
              <a:rPr lang="en-US" sz="5500">
                <a:latin typeface="Open Sans Extrabold"/>
                <a:ea typeface="Open Sans Extrabold"/>
                <a:cs typeface="Open Sans Extrabold"/>
              </a:rPr>
              <a:t>Annexe</a:t>
            </a:r>
            <a:endParaRPr lang="en-US"/>
          </a:p>
        </p:txBody>
      </p:sp>
      <p:cxnSp>
        <p:nvCxnSpPr>
          <p:cNvPr id="4" name="Straight Connector 3">
            <a:extLst>
              <a:ext uri="{FF2B5EF4-FFF2-40B4-BE49-F238E27FC236}">
                <a16:creationId xmlns:a16="http://schemas.microsoft.com/office/drawing/2014/main" id="{F3F6EE1B-4E15-FD83-18F5-A4CF4D0751F8}"/>
              </a:ext>
              <a:ext uri="{C183D7F6-B498-43B3-948B-1728B52AA6E4}">
                <adec:decorative xmlns:adec="http://schemas.microsoft.com/office/drawing/2017/decorative" val="1"/>
              </a:ext>
            </a:extLst>
          </p:cNvPr>
          <p:cNvCxnSpPr>
            <a:cxnSpLocks/>
          </p:cNvCxnSpPr>
          <p:nvPr/>
        </p:nvCxnSpPr>
        <p:spPr>
          <a:xfrm>
            <a:off x="5607486" y="734812"/>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519376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5C3EF7-7BEE-D05F-0868-393ADF26C09A}"/>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2C5B8FDB-FBB5-1F2C-87F6-3635394998AA}"/>
              </a:ext>
            </a:extLst>
          </p:cNvPr>
          <p:cNvSpPr txBox="1"/>
          <p:nvPr/>
        </p:nvSpPr>
        <p:spPr>
          <a:xfrm>
            <a:off x="708088" y="685292"/>
            <a:ext cx="36228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kumimoji="0" lang="en-US" sz="2200" b="1" i="0" u="none" strike="noStrike" kern="1200" cap="none" spc="0" normalizeH="0" baseline="0" noProof="0">
                <a:ln>
                  <a:noFill/>
                </a:ln>
                <a:solidFill>
                  <a:schemeClr val="accent1">
                    <a:lumMod val="40000"/>
                    <a:lumOff val="60000"/>
                  </a:schemeClr>
                </a:solidFill>
                <a:effectLst/>
                <a:uLnTx/>
                <a:uFillTx/>
                <a:latin typeface="Open Sans"/>
                <a:ea typeface="Open Sans"/>
                <a:cs typeface="Open Sans"/>
              </a:rPr>
              <a:t>Recruit</a:t>
            </a:r>
            <a:endParaRPr lang="en-US" sz="2200" b="1" i="0" u="none" strike="noStrike" kern="1200" cap="none" spc="0" normalizeH="0" baseline="0" noProof="0">
              <a:ln>
                <a:noFill/>
              </a:ln>
              <a:solidFill>
                <a:schemeClr val="accent1">
                  <a:lumMod val="40000"/>
                  <a:lumOff val="60000"/>
                </a:schemeClr>
              </a:solidFill>
              <a:effectLst/>
              <a:uLnTx/>
              <a:uFillTx/>
              <a:latin typeface="Open Sans"/>
              <a:ea typeface="Open Sans"/>
              <a:cs typeface="Open Sans"/>
            </a:endParaRPr>
          </a:p>
        </p:txBody>
      </p:sp>
      <p:sp>
        <p:nvSpPr>
          <p:cNvPr id="5" name="TextBox 4">
            <a:extLst>
              <a:ext uri="{FF2B5EF4-FFF2-40B4-BE49-F238E27FC236}">
                <a16:creationId xmlns:a16="http://schemas.microsoft.com/office/drawing/2014/main" id="{289F116B-6584-AA67-B154-4C8EDD36FD95}"/>
              </a:ext>
            </a:extLst>
          </p:cNvPr>
          <p:cNvSpPr txBox="1"/>
          <p:nvPr/>
        </p:nvSpPr>
        <p:spPr>
          <a:xfrm>
            <a:off x="607975" y="1182383"/>
            <a:ext cx="4674530" cy="19441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15"/>
              </a:spcBef>
              <a:spcAft>
                <a:spcPts val="400"/>
              </a:spcAft>
              <a:buAutoNum type="arabicPeriod"/>
              <a:defRPr/>
            </a:pP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How do you usually find digital job opportunities, and what helps or prevents you from finding opportunities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that you’re</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 looking for?</a:t>
            </a:r>
            <a:endPar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matters most to you </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when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considering a new role or </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career move?</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 </a:t>
            </a:r>
          </a:p>
          <a:p>
            <a:pPr marL="228600" indent="-228600">
              <a:spcBef>
                <a:spcPts val="115"/>
              </a:spcBef>
              <a:spcAft>
                <a:spcPts val="400"/>
              </a:spcAft>
              <a:buAutoNum type="arabicPeriod"/>
              <a:defRPr/>
            </a:pP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What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advice would you give someone looking to transition into a digital role or move between departments</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21786D97-C081-F529-34F7-BB0867237BD7}"/>
              </a:ext>
            </a:extLst>
          </p:cNvPr>
          <p:cNvSpPr>
            <a:spLocks noGrp="1"/>
          </p:cNvSpPr>
          <p:nvPr>
            <p:ph type="title"/>
          </p:nvPr>
        </p:nvSpPr>
        <p:spPr>
          <a:xfrm>
            <a:off x="688130" y="3692457"/>
            <a:ext cx="4674530" cy="453186"/>
          </a:xfrm>
          <a:noFill/>
        </p:spPr>
        <p:txBody>
          <a:bodyPr vert="horz" lIns="91440" tIns="45720" rIns="91440" bIns="45720" rtlCol="0" anchor="ctr">
            <a:normAutofit/>
          </a:bodyPr>
          <a:lstStyle/>
          <a:p>
            <a:pPr>
              <a:defRPr/>
            </a:pPr>
            <a:r>
              <a:rPr lang="en-US" sz="2200" b="0">
                <a:solidFill>
                  <a:schemeClr val="accent1">
                    <a:lumMod val="40000"/>
                    <a:lumOff val="60000"/>
                  </a:schemeClr>
                </a:solidFill>
                <a:latin typeface="Open Sans"/>
                <a:ea typeface="Open Sans Extrabold"/>
                <a:cs typeface="Open Sans Extrabold"/>
              </a:rPr>
              <a:t>Reflect:</a:t>
            </a:r>
            <a:r>
              <a:rPr lang="en-US" sz="2200" b="0" i="0" kern="1200">
                <a:solidFill>
                  <a:schemeClr val="accent1">
                    <a:lumMod val="40000"/>
                    <a:lumOff val="60000"/>
                  </a:schemeClr>
                </a:solidFill>
                <a:latin typeface="Open Sans"/>
                <a:ea typeface="Open Sans Extrabold"/>
                <a:cs typeface="Open Sans Extrabold"/>
              </a:rPr>
              <a:t> </a:t>
            </a:r>
            <a:r>
              <a:rPr lang="en-US" sz="2200" b="0">
                <a:solidFill>
                  <a:schemeClr val="accent1">
                    <a:lumMod val="40000"/>
                    <a:lumOff val="60000"/>
                  </a:schemeClr>
                </a:solidFill>
                <a:latin typeface="Open Sans"/>
                <a:ea typeface="Open Sans Extrabold"/>
                <a:cs typeface="Open Sans Extrabold"/>
              </a:rPr>
              <a:t>What we heard</a:t>
            </a:r>
            <a:endParaRPr lang="en-US" sz="2200" b="0" i="0" kern="1200">
              <a:solidFill>
                <a:schemeClr val="accent1">
                  <a:lumMod val="40000"/>
                  <a:lumOff val="60000"/>
                </a:schemeClr>
              </a:solidFill>
              <a:latin typeface="Open Sans"/>
              <a:ea typeface="Open Sans"/>
              <a:cs typeface="Open Sans"/>
            </a:endParaRPr>
          </a:p>
        </p:txBody>
      </p:sp>
      <p:sp>
        <p:nvSpPr>
          <p:cNvPr id="17" name="TextBox 16">
            <a:extLst>
              <a:ext uri="{FF2B5EF4-FFF2-40B4-BE49-F238E27FC236}">
                <a16:creationId xmlns:a16="http://schemas.microsoft.com/office/drawing/2014/main" id="{1572D19B-BB06-D998-8046-F948EFF82B20}"/>
              </a:ext>
            </a:extLst>
          </p:cNvPr>
          <p:cNvSpPr txBox="1"/>
          <p:nvPr/>
        </p:nvSpPr>
        <p:spPr>
          <a:xfrm>
            <a:off x="607974" y="4272101"/>
            <a:ext cx="4499368" cy="1792798"/>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common themes or patterns emerged across the conversations at your tables?</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stood out as the most pressing need or opportunity for the digital community?</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advice or strategies did participants share that others could benefit from?</a:t>
            </a:r>
          </a:p>
          <a:p>
            <a:pPr>
              <a:spcBef>
                <a:spcPts val="115"/>
              </a:spcBef>
              <a:spcAft>
                <a:spcPts val="400"/>
              </a:spcAft>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E259B666-F6CB-E736-F65B-334C68A10444}"/>
              </a:ext>
              <a:ext uri="{C183D7F6-B498-43B3-948B-1728B52AA6E4}">
                <adec:decorative xmlns:adec="http://schemas.microsoft.com/office/drawing/2017/decorative" val="1"/>
              </a:ext>
            </a:extLst>
          </p:cNvPr>
          <p:cNvSpPr/>
          <p:nvPr/>
        </p:nvSpPr>
        <p:spPr>
          <a:xfrm>
            <a:off x="5826899" y="500775"/>
            <a:ext cx="5597587" cy="275317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2C28854B-6567-1598-5B44-A524C4CB0FDB}"/>
              </a:ext>
            </a:extLst>
          </p:cNvPr>
          <p:cNvSpPr txBox="1"/>
          <p:nvPr/>
        </p:nvSpPr>
        <p:spPr>
          <a:xfrm>
            <a:off x="5826857" y="673137"/>
            <a:ext cx="35591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err="1">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Recruter</a:t>
            </a:r>
            <a:endParaRPr lang="en-CA" sz="2200" b="1">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ADBB77BB-EF05-8210-A438-81C3DC5B83F7}"/>
              </a:ext>
            </a:extLst>
          </p:cNvPr>
          <p:cNvSpPr txBox="1"/>
          <p:nvPr/>
        </p:nvSpPr>
        <p:spPr>
          <a:xfrm>
            <a:off x="5890480" y="1182229"/>
            <a:ext cx="5693546" cy="26545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Comment trouvez-vous habituellement des possibilités d’emploi dans le domaine du numérique, et qu’est-ce qui vous aide, ou vous freine, dans la recherche d’emplois qui vous intéressent?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Qu’est-ce qui compte le plus pour vous lorsque vous envisagez un nouveau poste ou une possibilité d’avancement?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Quels conseils donneriez-vous à une personne qui souhaite faire une transition vers un poste dans le domaine du numérique ou changer de ministère ou d’organisme? </a:t>
            </a:r>
          </a:p>
          <a:p>
            <a:pPr marL="228600" indent="-228600">
              <a:spcBef>
                <a:spcPts val="115"/>
              </a:spcBef>
              <a:spcAft>
                <a:spcPts val="400"/>
              </a:spcAft>
              <a:buAutoNum type="arabicPeriod"/>
              <a:defRPr/>
            </a:pPr>
            <a:endParaRPr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D830DFB5-49FB-22EE-28CB-4A869755BE7D}"/>
              </a:ext>
            </a:extLst>
          </p:cNvPr>
          <p:cNvSpPr txBox="1">
            <a:spLocks/>
          </p:cNvSpPr>
          <p:nvPr/>
        </p:nvSpPr>
        <p:spPr>
          <a:xfrm>
            <a:off x="5824987" y="3613100"/>
            <a:ext cx="7219551" cy="6104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fr-FR" sz="2200" b="0" dirty="0">
                <a:solidFill>
                  <a:schemeClr val="accent1">
                    <a:lumMod val="40000"/>
                    <a:lumOff val="60000"/>
                  </a:schemeClr>
                </a:solidFill>
                <a:latin typeface="Open Sans"/>
                <a:ea typeface="Open Sans"/>
                <a:cs typeface="Open Sans"/>
              </a:rPr>
              <a:t>Réfléchir : « Ce que nous avons entendu » </a:t>
            </a:r>
          </a:p>
        </p:txBody>
      </p:sp>
      <p:sp>
        <p:nvSpPr>
          <p:cNvPr id="4" name="TextBox 3">
            <a:extLst>
              <a:ext uri="{FF2B5EF4-FFF2-40B4-BE49-F238E27FC236}">
                <a16:creationId xmlns:a16="http://schemas.microsoft.com/office/drawing/2014/main" id="{1D5A9618-6F46-F595-0B62-1132F25B6E83}"/>
              </a:ext>
            </a:extLst>
          </p:cNvPr>
          <p:cNvSpPr txBox="1"/>
          <p:nvPr/>
        </p:nvSpPr>
        <p:spPr>
          <a:xfrm>
            <a:off x="5892429" y="4272101"/>
            <a:ext cx="5460779" cy="2008242"/>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été</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besoins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les occasions les plus </a:t>
            </a:r>
            <a:r>
              <a:rPr lang="en-US" sz="1400" err="1">
                <a:solidFill>
                  <a:srgbClr val="F2F2F2"/>
                </a:solidFill>
                <a:latin typeface="Open Sans"/>
                <a:ea typeface="Open Sans"/>
                <a:cs typeface="Open Sans"/>
              </a:rPr>
              <a:t>pressants</a:t>
            </a:r>
            <a:r>
              <a:rPr lang="en-US" sz="1400">
                <a:solidFill>
                  <a:srgbClr val="F2F2F2"/>
                </a:solidFill>
                <a:latin typeface="Open Sans"/>
                <a:ea typeface="Open Sans"/>
                <a:cs typeface="Open Sans"/>
              </a:rPr>
              <a:t> pour la </a:t>
            </a:r>
            <a:r>
              <a:rPr lang="en-US" sz="1400" err="1">
                <a:solidFill>
                  <a:srgbClr val="F2F2F2"/>
                </a:solidFill>
                <a:latin typeface="Open Sans"/>
                <a:ea typeface="Open Sans"/>
                <a:cs typeface="Open Sans"/>
              </a:rPr>
              <a:t>communauté</a:t>
            </a:r>
            <a:r>
              <a:rPr lang="en-US" sz="1400">
                <a:solidFill>
                  <a:srgbClr val="F2F2F2"/>
                </a:solidFill>
                <a:latin typeface="Open Sans"/>
                <a:ea typeface="Open Sans"/>
                <a:cs typeface="Open Sans"/>
              </a:rPr>
              <a:t> numérique ?</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conseils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quelles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stratégies</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participantes</a:t>
            </a:r>
            <a:r>
              <a:rPr lang="en-US" sz="1400">
                <a:solidFill>
                  <a:srgbClr val="F2F2F2"/>
                </a:solidFill>
                <a:latin typeface="Open Sans"/>
                <a:ea typeface="Open Sans"/>
                <a:cs typeface="Open Sans"/>
              </a:rPr>
              <a:t> et participants </a:t>
            </a:r>
            <a:r>
              <a:rPr lang="en-US" sz="1400" err="1">
                <a:solidFill>
                  <a:srgbClr val="F2F2F2"/>
                </a:solidFill>
                <a:latin typeface="Open Sans"/>
                <a:ea typeface="Open Sans"/>
                <a:cs typeface="Open Sans"/>
              </a:rPr>
              <a:t>ont-ils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partagés</a:t>
            </a:r>
            <a:r>
              <a:rPr lang="en-US" sz="1400">
                <a:solidFill>
                  <a:srgbClr val="F2F2F2"/>
                </a:solidFill>
                <a:latin typeface="Open Sans"/>
                <a:ea typeface="Open Sans"/>
                <a:cs typeface="Open Sans"/>
              </a:rPr>
              <a:t> qui </a:t>
            </a:r>
            <a:r>
              <a:rPr lang="en-US" sz="1400" err="1">
                <a:solidFill>
                  <a:srgbClr val="F2F2F2"/>
                </a:solidFill>
                <a:latin typeface="Open Sans"/>
                <a:ea typeface="Open Sans"/>
                <a:cs typeface="Open Sans"/>
              </a:rPr>
              <a:t>pourraient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être</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utiles</a:t>
            </a:r>
            <a:r>
              <a:rPr lang="en-US" sz="1400">
                <a:solidFill>
                  <a:srgbClr val="F2F2F2"/>
                </a:solidFill>
                <a:latin typeface="Open Sans"/>
                <a:ea typeface="Open Sans"/>
                <a:cs typeface="Open Sans"/>
              </a:rPr>
              <a:t> à </a:t>
            </a:r>
            <a:r>
              <a:rPr lang="en-US" sz="1400" err="1">
                <a:solidFill>
                  <a:srgbClr val="F2F2F2"/>
                </a:solidFill>
                <a:latin typeface="Open Sans"/>
                <a:ea typeface="Open Sans"/>
                <a:cs typeface="Open Sans"/>
              </a:rPr>
              <a:t>d’autres</a:t>
            </a:r>
            <a:r>
              <a:rPr lang="en-US" sz="1400">
                <a:solidFill>
                  <a:srgbClr val="F2F2F2"/>
                </a:solidFill>
                <a:latin typeface="Open Sans"/>
                <a:ea typeface="Open Sans"/>
                <a:cs typeface="Open Sans"/>
              </a:rPr>
              <a:t>?</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thèmes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tendances communes se </a:t>
            </a:r>
            <a:r>
              <a:rPr lang="en-US" sz="1400" err="1">
                <a:solidFill>
                  <a:srgbClr val="F2F2F2"/>
                </a:solidFill>
                <a:latin typeface="Open Sans"/>
                <a:ea typeface="Open Sans"/>
                <a:cs typeface="Open Sans"/>
              </a:rPr>
              <a:t>sont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dégagés</a:t>
            </a:r>
            <a:r>
              <a:rPr lang="en-US" sz="1400">
                <a:solidFill>
                  <a:srgbClr val="F2F2F2"/>
                </a:solidFill>
                <a:latin typeface="Open Sans"/>
                <a:ea typeface="Open Sans"/>
                <a:cs typeface="Open Sans"/>
              </a:rPr>
              <a:t> des discussions à </a:t>
            </a:r>
            <a:r>
              <a:rPr lang="en-US" sz="1400" err="1">
                <a:solidFill>
                  <a:srgbClr val="F2F2F2"/>
                </a:solidFill>
                <a:latin typeface="Open Sans"/>
                <a:ea typeface="Open Sans"/>
                <a:cs typeface="Open Sans"/>
              </a:rPr>
              <a:t>vos</a:t>
            </a:r>
            <a:r>
              <a:rPr lang="en-US" sz="1400">
                <a:solidFill>
                  <a:srgbClr val="F2F2F2"/>
                </a:solidFill>
                <a:latin typeface="Open Sans"/>
                <a:ea typeface="Open Sans"/>
                <a:cs typeface="Open Sans"/>
              </a:rPr>
              <a:t> tables?</a:t>
            </a:r>
          </a:p>
          <a:p>
            <a:pPr marL="342900" indent="-342900">
              <a:spcBef>
                <a:spcPts val="115"/>
              </a:spcBef>
              <a:spcAft>
                <a:spcPts val="400"/>
              </a:spcAft>
              <a:buAutoNum type="arabicPeriod"/>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D4654933-DFCB-4E95-3D4C-0CEC3B3795B4}"/>
              </a:ext>
              <a:ext uri="{C183D7F6-B498-43B3-948B-1728B52AA6E4}">
                <adec:decorative xmlns:adec="http://schemas.microsoft.com/office/drawing/2017/decorative" val="1"/>
              </a:ext>
            </a:extLst>
          </p:cNvPr>
          <p:cNvCxnSpPr>
            <a:cxnSpLocks/>
          </p:cNvCxnSpPr>
          <p:nvPr/>
        </p:nvCxnSpPr>
        <p:spPr>
          <a:xfrm>
            <a:off x="5607486" y="739268"/>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5408429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3902A-2012-4A81-B2F0-BB530F945389}"/>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6A8DC773-DBA3-AF0A-B418-875AA68BBA35}"/>
              </a:ext>
            </a:extLst>
          </p:cNvPr>
          <p:cNvSpPr txBox="1"/>
          <p:nvPr/>
        </p:nvSpPr>
        <p:spPr>
          <a:xfrm>
            <a:off x="708088" y="685292"/>
            <a:ext cx="36228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a:solidFill>
                  <a:srgbClr val="F7C0BE"/>
                </a:solidFill>
                <a:latin typeface="Open Sans"/>
                <a:ea typeface="Open Sans"/>
                <a:cs typeface="Open Sans"/>
              </a:rPr>
              <a:t>Develop</a:t>
            </a:r>
            <a:endParaRPr lang="en-US" sz="2200" b="1">
              <a:solidFill>
                <a:srgbClr val="F7C0BE"/>
              </a:solidFill>
            </a:endParaRPr>
          </a:p>
        </p:txBody>
      </p:sp>
      <p:sp>
        <p:nvSpPr>
          <p:cNvPr id="5" name="TextBox 4">
            <a:extLst>
              <a:ext uri="{FF2B5EF4-FFF2-40B4-BE49-F238E27FC236}">
                <a16:creationId xmlns:a16="http://schemas.microsoft.com/office/drawing/2014/main" id="{070513BB-1808-D59F-A1D2-B1032693557A}"/>
              </a:ext>
            </a:extLst>
          </p:cNvPr>
          <p:cNvSpPr txBox="1"/>
          <p:nvPr/>
        </p:nvSpPr>
        <p:spPr>
          <a:xfrm>
            <a:off x="767514" y="1182383"/>
            <a:ext cx="4674530" cy="17927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15"/>
              </a:spcBef>
              <a:spcAft>
                <a:spcPts val="400"/>
              </a:spcAft>
              <a:buAutoNum type="arabicPeriod"/>
              <a:defRPr/>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skills or knowledge would help </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you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grow and explore new opportunities in your career?</a:t>
            </a:r>
          </a:p>
          <a:p>
            <a:pPr marL="228600" indent="-228600">
              <a:spcBef>
                <a:spcPts val="115"/>
              </a:spcBef>
              <a:spcAft>
                <a:spcPts val="400"/>
              </a:spcAft>
              <a:buAutoNum type="arabicPeriod"/>
              <a:defRPr/>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What's worked well for you when learning and developing</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 and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barriers have </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you </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faced</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If you could design your ideal learning path for the next stage of your </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career</a:t>
            </a: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 what would it include</a:t>
            </a:r>
            <a:r>
              <a:rPr kumimoji="0"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endParaRPr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03D0075D-EA1A-501C-5F43-F782900C3347}"/>
              </a:ext>
            </a:extLst>
          </p:cNvPr>
          <p:cNvSpPr>
            <a:spLocks noGrp="1"/>
          </p:cNvSpPr>
          <p:nvPr>
            <p:ph type="title"/>
          </p:nvPr>
        </p:nvSpPr>
        <p:spPr>
          <a:xfrm>
            <a:off x="688130" y="3607791"/>
            <a:ext cx="4674530" cy="453186"/>
          </a:xfrm>
          <a:noFill/>
        </p:spPr>
        <p:txBody>
          <a:bodyPr vert="horz" lIns="91440" tIns="45720" rIns="91440" bIns="45720" rtlCol="0" anchor="ctr">
            <a:normAutofit/>
          </a:bodyPr>
          <a:lstStyle/>
          <a:p>
            <a:pPr>
              <a:defRPr/>
            </a:pPr>
            <a:r>
              <a:rPr lang="en-US" sz="2200" b="0">
                <a:solidFill>
                  <a:srgbClr val="F7C0BE"/>
                </a:solidFill>
                <a:latin typeface="Open Sans"/>
                <a:ea typeface="Open Sans Extrabold"/>
                <a:cs typeface="Open Sans Extrabold"/>
              </a:rPr>
              <a:t>Reflect:</a:t>
            </a:r>
            <a:r>
              <a:rPr lang="en-US" sz="2200" b="0" i="0" kern="1200">
                <a:solidFill>
                  <a:srgbClr val="F7C0BE"/>
                </a:solidFill>
                <a:latin typeface="Open Sans"/>
                <a:ea typeface="Open Sans Extrabold"/>
                <a:cs typeface="Open Sans Extrabold"/>
              </a:rPr>
              <a:t> </a:t>
            </a:r>
            <a:r>
              <a:rPr lang="en-US" sz="2200" b="0">
                <a:solidFill>
                  <a:srgbClr val="F7C0BE"/>
                </a:solidFill>
                <a:latin typeface="Open Sans"/>
                <a:ea typeface="Open Sans Extrabold"/>
                <a:cs typeface="Open Sans Extrabold"/>
              </a:rPr>
              <a:t>What we heard</a:t>
            </a:r>
            <a:endParaRPr lang="en-US" sz="2200" b="0" i="0" kern="1200">
              <a:solidFill>
                <a:srgbClr val="F7C0BE"/>
              </a:solidFill>
              <a:latin typeface="Open Sans"/>
              <a:ea typeface="Open Sans"/>
              <a:cs typeface="Open Sans"/>
            </a:endParaRPr>
          </a:p>
        </p:txBody>
      </p:sp>
      <p:sp>
        <p:nvSpPr>
          <p:cNvPr id="17" name="TextBox 16">
            <a:extLst>
              <a:ext uri="{FF2B5EF4-FFF2-40B4-BE49-F238E27FC236}">
                <a16:creationId xmlns:a16="http://schemas.microsoft.com/office/drawing/2014/main" id="{F76FEE64-EE5E-10D5-4D61-91B559B9A778}"/>
              </a:ext>
            </a:extLst>
          </p:cNvPr>
          <p:cNvSpPr txBox="1"/>
          <p:nvPr/>
        </p:nvSpPr>
        <p:spPr>
          <a:xfrm>
            <a:off x="708088" y="4130967"/>
            <a:ext cx="4499368" cy="1792798"/>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common themes or patterns emerged across the conversations at your tables?</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stood out as the most pressing need or opportunity for the digital community?</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advice or strategies did participants share that others could benefit from?</a:t>
            </a:r>
          </a:p>
          <a:p>
            <a:pPr>
              <a:spcBef>
                <a:spcPts val="115"/>
              </a:spcBef>
              <a:spcAft>
                <a:spcPts val="400"/>
              </a:spcAft>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10E51218-E054-7949-9248-3D756C141AC4}"/>
              </a:ext>
              <a:ext uri="{C183D7F6-B498-43B3-948B-1728B52AA6E4}">
                <adec:decorative xmlns:adec="http://schemas.microsoft.com/office/drawing/2017/decorative" val="1"/>
              </a:ext>
            </a:extLst>
          </p:cNvPr>
          <p:cNvSpPr/>
          <p:nvPr/>
        </p:nvSpPr>
        <p:spPr>
          <a:xfrm>
            <a:off x="5826899" y="500775"/>
            <a:ext cx="5597587" cy="275317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BD820810-66D1-13D9-AF72-A985D42C20FE}"/>
              </a:ext>
            </a:extLst>
          </p:cNvPr>
          <p:cNvSpPr txBox="1"/>
          <p:nvPr/>
        </p:nvSpPr>
        <p:spPr>
          <a:xfrm>
            <a:off x="5826857" y="673137"/>
            <a:ext cx="35591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a:solidFill>
                  <a:srgbClr val="F7C0BE"/>
                </a:solidFill>
                <a:latin typeface="Open Sans"/>
                <a:ea typeface="Open Sans"/>
                <a:cs typeface="Open Sans"/>
              </a:rPr>
              <a:t>Perfectionner</a:t>
            </a:r>
            <a:endParaRPr lang="en-US"/>
          </a:p>
        </p:txBody>
      </p:sp>
      <p:sp>
        <p:nvSpPr>
          <p:cNvPr id="7" name="TextBox 6">
            <a:extLst>
              <a:ext uri="{FF2B5EF4-FFF2-40B4-BE49-F238E27FC236}">
                <a16:creationId xmlns:a16="http://schemas.microsoft.com/office/drawing/2014/main" id="{823D83D6-F522-A244-8169-6A271FCB7F5B}"/>
              </a:ext>
            </a:extLst>
          </p:cNvPr>
          <p:cNvSpPr txBox="1"/>
          <p:nvPr/>
        </p:nvSpPr>
        <p:spPr>
          <a:xfrm>
            <a:off x="5827022" y="1182229"/>
            <a:ext cx="5597776" cy="2718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Quelles compétences ou quels types de connaissances vous aideraient à évoluer et à explorer de nouvelles possibilités de mobilité professionnelle?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Qu’est-ce qui a bien fonctionné pour vous en matière d’apprentissage et de perfectionnement professionnel, et quels obstacles avez-vous rencontrés?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Si vous pouviez concevoir un parcours d’apprentissage idéal pour la prochaine étape de votre carrière, qu’est-ce qu’il comprendrait?</a:t>
            </a:r>
          </a:p>
          <a:p>
            <a:pPr marL="342900" indent="-342900">
              <a:spcBef>
                <a:spcPts val="115"/>
              </a:spcBef>
              <a:spcAft>
                <a:spcPts val="400"/>
              </a:spcAft>
              <a:buFont typeface="+mj-lt"/>
              <a:buAutoNum type="arabicPeriod"/>
              <a:defRPr/>
            </a:pPr>
            <a:endPar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endParaRPr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864D34E9-D48A-ACF0-DA19-A1C0F5952E28}"/>
              </a:ext>
            </a:extLst>
          </p:cNvPr>
          <p:cNvSpPr txBox="1">
            <a:spLocks/>
          </p:cNvSpPr>
          <p:nvPr/>
        </p:nvSpPr>
        <p:spPr>
          <a:xfrm>
            <a:off x="5824987" y="3528434"/>
            <a:ext cx="7219551" cy="6104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fr-FR" sz="2200" b="0" dirty="0">
                <a:solidFill>
                  <a:srgbClr val="F7C0BE"/>
                </a:solidFill>
                <a:latin typeface="Open Sans"/>
                <a:ea typeface="Open Sans"/>
                <a:cs typeface="Open Sans"/>
              </a:rPr>
              <a:t>Réfléchir : « Ce que nous avons entendu » </a:t>
            </a:r>
          </a:p>
        </p:txBody>
      </p:sp>
      <p:sp>
        <p:nvSpPr>
          <p:cNvPr id="4" name="TextBox 3">
            <a:extLst>
              <a:ext uri="{FF2B5EF4-FFF2-40B4-BE49-F238E27FC236}">
                <a16:creationId xmlns:a16="http://schemas.microsoft.com/office/drawing/2014/main" id="{8C0F16F2-9D41-0F6E-AC7A-3C38F44B8768}"/>
              </a:ext>
            </a:extLst>
          </p:cNvPr>
          <p:cNvSpPr txBox="1"/>
          <p:nvPr/>
        </p:nvSpPr>
        <p:spPr>
          <a:xfrm>
            <a:off x="5826752" y="4129505"/>
            <a:ext cx="5585843" cy="2008242"/>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été</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besoins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les occasions les plus </a:t>
            </a:r>
            <a:r>
              <a:rPr lang="en-US" sz="1400" err="1">
                <a:solidFill>
                  <a:srgbClr val="F2F2F2"/>
                </a:solidFill>
                <a:latin typeface="Open Sans"/>
                <a:ea typeface="Open Sans"/>
                <a:cs typeface="Open Sans"/>
              </a:rPr>
              <a:t>pressants</a:t>
            </a:r>
            <a:r>
              <a:rPr lang="en-US" sz="1400">
                <a:solidFill>
                  <a:srgbClr val="F2F2F2"/>
                </a:solidFill>
                <a:latin typeface="Open Sans"/>
                <a:ea typeface="Open Sans"/>
                <a:cs typeface="Open Sans"/>
              </a:rPr>
              <a:t> pour la </a:t>
            </a:r>
            <a:r>
              <a:rPr lang="en-US" sz="1400" err="1">
                <a:solidFill>
                  <a:srgbClr val="F2F2F2"/>
                </a:solidFill>
                <a:latin typeface="Open Sans"/>
                <a:ea typeface="Open Sans"/>
                <a:cs typeface="Open Sans"/>
              </a:rPr>
              <a:t>communauté</a:t>
            </a:r>
            <a:r>
              <a:rPr lang="en-US" sz="1400">
                <a:solidFill>
                  <a:srgbClr val="F2F2F2"/>
                </a:solidFill>
                <a:latin typeface="Open Sans"/>
                <a:ea typeface="Open Sans"/>
                <a:cs typeface="Open Sans"/>
              </a:rPr>
              <a:t> numérique ?</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conseils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quelles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stratégies</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participantes</a:t>
            </a:r>
            <a:r>
              <a:rPr lang="en-US" sz="1400">
                <a:solidFill>
                  <a:srgbClr val="F2F2F2"/>
                </a:solidFill>
                <a:latin typeface="Open Sans"/>
                <a:ea typeface="Open Sans"/>
                <a:cs typeface="Open Sans"/>
              </a:rPr>
              <a:t> et participants </a:t>
            </a:r>
            <a:r>
              <a:rPr lang="en-US" sz="1400" err="1">
                <a:solidFill>
                  <a:srgbClr val="F2F2F2"/>
                </a:solidFill>
                <a:latin typeface="Open Sans"/>
                <a:ea typeface="Open Sans"/>
                <a:cs typeface="Open Sans"/>
              </a:rPr>
              <a:t>ont-ils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partagés</a:t>
            </a:r>
            <a:r>
              <a:rPr lang="en-US" sz="1400">
                <a:solidFill>
                  <a:srgbClr val="F2F2F2"/>
                </a:solidFill>
                <a:latin typeface="Open Sans"/>
                <a:ea typeface="Open Sans"/>
                <a:cs typeface="Open Sans"/>
              </a:rPr>
              <a:t> qui </a:t>
            </a:r>
            <a:r>
              <a:rPr lang="en-US" sz="1400" err="1">
                <a:solidFill>
                  <a:srgbClr val="F2F2F2"/>
                </a:solidFill>
                <a:latin typeface="Open Sans"/>
                <a:ea typeface="Open Sans"/>
                <a:cs typeface="Open Sans"/>
              </a:rPr>
              <a:t>pourraient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être</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utiles</a:t>
            </a:r>
            <a:r>
              <a:rPr lang="en-US" sz="1400">
                <a:solidFill>
                  <a:srgbClr val="F2F2F2"/>
                </a:solidFill>
                <a:latin typeface="Open Sans"/>
                <a:ea typeface="Open Sans"/>
                <a:cs typeface="Open Sans"/>
              </a:rPr>
              <a:t> à </a:t>
            </a:r>
            <a:r>
              <a:rPr lang="en-US" sz="1400" err="1">
                <a:solidFill>
                  <a:srgbClr val="F2F2F2"/>
                </a:solidFill>
                <a:latin typeface="Open Sans"/>
                <a:ea typeface="Open Sans"/>
                <a:cs typeface="Open Sans"/>
              </a:rPr>
              <a:t>d’autres</a:t>
            </a:r>
            <a:r>
              <a:rPr lang="en-US" sz="1400">
                <a:solidFill>
                  <a:srgbClr val="F2F2F2"/>
                </a:solidFill>
                <a:latin typeface="Open Sans"/>
                <a:ea typeface="Open Sans"/>
                <a:cs typeface="Open Sans"/>
              </a:rPr>
              <a:t> ?</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thèmes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tendances communes se </a:t>
            </a:r>
            <a:r>
              <a:rPr lang="en-US" sz="1400" err="1">
                <a:solidFill>
                  <a:srgbClr val="F2F2F2"/>
                </a:solidFill>
                <a:latin typeface="Open Sans"/>
                <a:ea typeface="Open Sans"/>
                <a:cs typeface="Open Sans"/>
              </a:rPr>
              <a:t>sont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dégagés</a:t>
            </a:r>
            <a:r>
              <a:rPr lang="en-US" sz="1400">
                <a:solidFill>
                  <a:srgbClr val="F2F2F2"/>
                </a:solidFill>
                <a:latin typeface="Open Sans"/>
                <a:ea typeface="Open Sans"/>
                <a:cs typeface="Open Sans"/>
              </a:rPr>
              <a:t> des discussions à </a:t>
            </a:r>
            <a:r>
              <a:rPr lang="en-US" sz="1400" err="1">
                <a:solidFill>
                  <a:srgbClr val="F2F2F2"/>
                </a:solidFill>
                <a:latin typeface="Open Sans"/>
                <a:ea typeface="Open Sans"/>
                <a:cs typeface="Open Sans"/>
              </a:rPr>
              <a:t>vos</a:t>
            </a:r>
            <a:r>
              <a:rPr lang="en-US" sz="1400">
                <a:solidFill>
                  <a:srgbClr val="F2F2F2"/>
                </a:solidFill>
                <a:latin typeface="Open Sans"/>
                <a:ea typeface="Open Sans"/>
                <a:cs typeface="Open Sans"/>
              </a:rPr>
              <a:t> tables?</a:t>
            </a:r>
          </a:p>
          <a:p>
            <a:pPr marL="342900" indent="-342900">
              <a:spcBef>
                <a:spcPts val="115"/>
              </a:spcBef>
              <a:spcAft>
                <a:spcPts val="400"/>
              </a:spcAft>
              <a:buAutoNum type="arabicPeriod"/>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49A8B22C-6E45-F582-D7A5-C4398ABC6D31}"/>
              </a:ext>
              <a:ext uri="{C183D7F6-B498-43B3-948B-1728B52AA6E4}">
                <adec:decorative xmlns:adec="http://schemas.microsoft.com/office/drawing/2017/decorative" val="1"/>
              </a:ext>
            </a:extLst>
          </p:cNvPr>
          <p:cNvCxnSpPr>
            <a:cxnSpLocks/>
          </p:cNvCxnSpPr>
          <p:nvPr/>
        </p:nvCxnSpPr>
        <p:spPr>
          <a:xfrm>
            <a:off x="5607486" y="739268"/>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941206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F92A9-3140-F18B-8E27-3B7FC2275C7B}"/>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1081188D-4864-3AEE-786A-61321AC1F200}"/>
              </a:ext>
            </a:extLst>
          </p:cNvPr>
          <p:cNvSpPr txBox="1"/>
          <p:nvPr/>
        </p:nvSpPr>
        <p:spPr>
          <a:xfrm>
            <a:off x="708088" y="685292"/>
            <a:ext cx="36228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a:solidFill>
                  <a:srgbClr val="E8DBFD"/>
                </a:solidFill>
                <a:latin typeface="Open Sans" panose="020B0606030504020204" pitchFamily="34" charset="0"/>
                <a:ea typeface="Open Sans" panose="020B0606030504020204" pitchFamily="34" charset="0"/>
                <a:cs typeface="Open Sans" panose="020B0606030504020204" pitchFamily="34" charset="0"/>
              </a:rPr>
              <a:t>Retain</a:t>
            </a:r>
          </a:p>
        </p:txBody>
      </p:sp>
      <p:sp>
        <p:nvSpPr>
          <p:cNvPr id="5" name="TextBox 4">
            <a:extLst>
              <a:ext uri="{FF2B5EF4-FFF2-40B4-BE49-F238E27FC236}">
                <a16:creationId xmlns:a16="http://schemas.microsoft.com/office/drawing/2014/main" id="{F41F2306-3DFC-71CD-240B-33C6F1F1AC74}"/>
              </a:ext>
            </a:extLst>
          </p:cNvPr>
          <p:cNvSpPr txBox="1"/>
          <p:nvPr/>
        </p:nvSpPr>
        <p:spPr>
          <a:xfrm>
            <a:off x="767514" y="1182383"/>
            <a:ext cx="4674530" cy="27186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What kind of support would make the biggest difference in your growth and job satisfaction? (</a:t>
            </a:r>
            <a:r>
              <a:rPr lang="en-US" sz="1400" err="1">
                <a:solidFill>
                  <a:srgbClr val="FFFFFF"/>
                </a:solidFill>
                <a:latin typeface="Open Sans" panose="020B0606030504020204" pitchFamily="34" charset="0"/>
                <a:ea typeface="Open Sans" panose="020B0606030504020204" pitchFamily="34" charset="0"/>
                <a:cs typeface="Open Sans" panose="020B0606030504020204" pitchFamily="34" charset="0"/>
              </a:rPr>
              <a:t>e.g.,mentoring</a:t>
            </a: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 clearer processes, better tools, connections, governance clarity, etc.)</a:t>
            </a:r>
          </a:p>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What kinds of support would make the biggest difference in your growth and job satisfaction?</a:t>
            </a:r>
          </a:p>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How do you connect with other digital professionals</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 </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and </a:t>
            </a: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what would help you build stronger networks</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endPar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endParaRPr lang="en-US" sz="1400" b="0" i="0" u="none" strike="noStrike" kern="1200" cap="none" spc="0" normalizeH="0" baseline="0" noProof="0">
              <a:ln>
                <a:noFill/>
              </a:ln>
              <a:solidFill>
                <a:srgbClr val="F2F2F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itle 1">
            <a:extLst>
              <a:ext uri="{FF2B5EF4-FFF2-40B4-BE49-F238E27FC236}">
                <a16:creationId xmlns:a16="http://schemas.microsoft.com/office/drawing/2014/main" id="{3D69233E-2531-F48D-273E-CEA9383FAC1B}"/>
              </a:ext>
            </a:extLst>
          </p:cNvPr>
          <p:cNvSpPr>
            <a:spLocks noGrp="1"/>
          </p:cNvSpPr>
          <p:nvPr>
            <p:ph type="title"/>
          </p:nvPr>
        </p:nvSpPr>
        <p:spPr>
          <a:xfrm>
            <a:off x="732941" y="3871376"/>
            <a:ext cx="4674530" cy="453186"/>
          </a:xfrm>
          <a:noFill/>
        </p:spPr>
        <p:txBody>
          <a:bodyPr vert="horz" lIns="91440" tIns="45720" rIns="91440" bIns="45720" rtlCol="0" anchor="ctr">
            <a:normAutofit/>
          </a:bodyPr>
          <a:lstStyle/>
          <a:p>
            <a:pPr>
              <a:defRPr/>
            </a:pPr>
            <a:r>
              <a:rPr lang="en-US" sz="2200" b="0">
                <a:solidFill>
                  <a:srgbClr val="E8DBFD"/>
                </a:solidFill>
                <a:latin typeface="Open Sans" panose="020B0606030504020204" pitchFamily="34" charset="0"/>
                <a:ea typeface="Open Sans" panose="020B0606030504020204" pitchFamily="34" charset="0"/>
                <a:cs typeface="Open Sans" panose="020B0606030504020204" pitchFamily="34" charset="0"/>
              </a:rPr>
              <a:t>Reflect:</a:t>
            </a:r>
            <a:r>
              <a:rPr lang="en-US" sz="2200" b="0" i="0" kern="1200">
                <a:solidFill>
                  <a:srgbClr val="E8DBFD"/>
                </a:solidFill>
                <a:latin typeface="Open Sans" panose="020B0606030504020204" pitchFamily="34" charset="0"/>
                <a:ea typeface="Open Sans" panose="020B0606030504020204" pitchFamily="34" charset="0"/>
                <a:cs typeface="Open Sans" panose="020B0606030504020204" pitchFamily="34" charset="0"/>
              </a:rPr>
              <a:t> </a:t>
            </a:r>
            <a:r>
              <a:rPr lang="en-US" sz="2200" b="0">
                <a:solidFill>
                  <a:srgbClr val="E8DBFD"/>
                </a:solidFill>
                <a:latin typeface="Open Sans" panose="020B0606030504020204" pitchFamily="34" charset="0"/>
                <a:ea typeface="Open Sans" panose="020B0606030504020204" pitchFamily="34" charset="0"/>
                <a:cs typeface="Open Sans" panose="020B0606030504020204" pitchFamily="34" charset="0"/>
              </a:rPr>
              <a:t>What we heard</a:t>
            </a:r>
            <a:endParaRPr lang="en-US" sz="2200" b="0" i="0" kern="1200">
              <a:solidFill>
                <a:srgbClr val="E8DBF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673E57E8-6FCC-F8C3-0606-A1C0F9E60BF8}"/>
              </a:ext>
            </a:extLst>
          </p:cNvPr>
          <p:cNvSpPr txBox="1"/>
          <p:nvPr/>
        </p:nvSpPr>
        <p:spPr>
          <a:xfrm>
            <a:off x="708088" y="4375617"/>
            <a:ext cx="4499368" cy="1792798"/>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common themes or patterns emerged across the conversations at your tables?</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stood out as the most pressing need or opportunity for the digital community?</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advice or strategies did participants share that others could benefit from?</a:t>
            </a:r>
          </a:p>
          <a:p>
            <a:pPr>
              <a:spcBef>
                <a:spcPts val="115"/>
              </a:spcBef>
              <a:spcAft>
                <a:spcPts val="400"/>
              </a:spcAft>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0D5651BA-EBAA-95C4-CA9B-18C44975BC07}"/>
              </a:ext>
              <a:ext uri="{C183D7F6-B498-43B3-948B-1728B52AA6E4}">
                <adec:decorative xmlns:adec="http://schemas.microsoft.com/office/drawing/2017/decorative" val="1"/>
              </a:ext>
            </a:extLst>
          </p:cNvPr>
          <p:cNvSpPr/>
          <p:nvPr/>
        </p:nvSpPr>
        <p:spPr>
          <a:xfrm>
            <a:off x="5826899" y="500775"/>
            <a:ext cx="5597587" cy="275317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18202154-9952-984D-76B5-135C95005A02}"/>
              </a:ext>
            </a:extLst>
          </p:cNvPr>
          <p:cNvSpPr txBox="1"/>
          <p:nvPr/>
        </p:nvSpPr>
        <p:spPr>
          <a:xfrm>
            <a:off x="5827022" y="1182229"/>
            <a:ext cx="5739349" cy="31495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Quel type de soutien vous aiderait le plus pour ce qui est de votre perfectionnement professionnel et de votre satisfaction au travail? Par exemple : mentorat, processus plus clairs, meilleurs outils, occasions de collaboration, clarté de la gouvernance.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Quels types de soutien vous aideraient le plus pour ce qui est de votre perfectionnement professionnel et votre satisfaction au travail?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Comment entrez-vous en contact avec d’autres professionnels du numérique, et qu’est-ce qui vous aiderait à bâtir des réseaux plus solides? </a:t>
            </a:r>
          </a:p>
          <a:p>
            <a:pPr>
              <a:spcBef>
                <a:spcPts val="115"/>
              </a:spcBef>
              <a:spcAft>
                <a:spcPts val="400"/>
              </a:spcAft>
              <a:defRPr/>
            </a:pPr>
            <a:endPar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endParaRPr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FE5006BB-CC90-79D6-EE7E-93673D06CBA6}"/>
              </a:ext>
            </a:extLst>
          </p:cNvPr>
          <p:cNvSpPr txBox="1"/>
          <p:nvPr/>
        </p:nvSpPr>
        <p:spPr>
          <a:xfrm>
            <a:off x="5826857" y="673137"/>
            <a:ext cx="3559179"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err="1">
                <a:solidFill>
                  <a:srgbClr val="E8DBFD"/>
                </a:solidFill>
                <a:latin typeface="Open Sans" panose="020B0606030504020204" pitchFamily="34" charset="0"/>
                <a:ea typeface="Open Sans" panose="020B0606030504020204" pitchFamily="34" charset="0"/>
                <a:cs typeface="Open Sans" panose="020B0606030504020204" pitchFamily="34" charset="0"/>
              </a:rPr>
              <a:t>Retenir</a:t>
            </a:r>
            <a:endParaRPr lang="en-US" sz="2200" b="1">
              <a:latin typeface="Open Sans" panose="020B0606030504020204" pitchFamily="34" charset="0"/>
              <a:ea typeface="Open Sans" panose="020B0606030504020204" pitchFamily="34" charset="0"/>
              <a:cs typeface="Open Sans" panose="020B0606030504020204" pitchFamily="34" charset="0"/>
            </a:endParaRPr>
          </a:p>
          <a:p>
            <a:pPr>
              <a:defRPr/>
            </a:pPr>
            <a:endParaRPr lang="en-US" sz="2200" b="1">
              <a:solidFill>
                <a:srgbClr val="E8DBFD"/>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5D507703-F34A-6EDD-7DED-1135C22E6033}"/>
              </a:ext>
            </a:extLst>
          </p:cNvPr>
          <p:cNvSpPr txBox="1">
            <a:spLocks/>
          </p:cNvSpPr>
          <p:nvPr/>
        </p:nvSpPr>
        <p:spPr>
          <a:xfrm>
            <a:off x="5808589" y="3792721"/>
            <a:ext cx="7219551" cy="6104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fr-FR" sz="2200" b="0" dirty="0">
                <a:solidFill>
                  <a:srgbClr val="E8DBFD"/>
                </a:solidFill>
                <a:latin typeface="Open Sans" panose="020B0606030504020204" pitchFamily="34" charset="0"/>
                <a:ea typeface="Open Sans" panose="020B0606030504020204" pitchFamily="34" charset="0"/>
                <a:cs typeface="Open Sans" panose="020B0606030504020204" pitchFamily="34" charset="0"/>
              </a:rPr>
              <a:t>Réfléchir : « Ce que nous avons entendu »</a:t>
            </a:r>
          </a:p>
        </p:txBody>
      </p:sp>
      <p:sp>
        <p:nvSpPr>
          <p:cNvPr id="4" name="TextBox 3">
            <a:extLst>
              <a:ext uri="{FF2B5EF4-FFF2-40B4-BE49-F238E27FC236}">
                <a16:creationId xmlns:a16="http://schemas.microsoft.com/office/drawing/2014/main" id="{EB8DA23F-604A-600C-2088-36BD98F0C4BB}"/>
              </a:ext>
            </a:extLst>
          </p:cNvPr>
          <p:cNvSpPr txBox="1"/>
          <p:nvPr/>
        </p:nvSpPr>
        <p:spPr>
          <a:xfrm>
            <a:off x="5808928" y="4374155"/>
            <a:ext cx="5678252" cy="2008242"/>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été</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besoins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les occasions les plus </a:t>
            </a:r>
            <a:r>
              <a:rPr lang="en-US" sz="1400" err="1">
                <a:solidFill>
                  <a:srgbClr val="F2F2F2"/>
                </a:solidFill>
                <a:latin typeface="Open Sans"/>
                <a:ea typeface="Open Sans"/>
                <a:cs typeface="Open Sans"/>
              </a:rPr>
              <a:t>pressants</a:t>
            </a:r>
            <a:r>
              <a:rPr lang="en-US" sz="1400">
                <a:solidFill>
                  <a:srgbClr val="F2F2F2"/>
                </a:solidFill>
                <a:latin typeface="Open Sans"/>
                <a:ea typeface="Open Sans"/>
                <a:cs typeface="Open Sans"/>
              </a:rPr>
              <a:t> pour la </a:t>
            </a:r>
            <a:r>
              <a:rPr lang="en-US" sz="1400" err="1">
                <a:solidFill>
                  <a:srgbClr val="F2F2F2"/>
                </a:solidFill>
                <a:latin typeface="Open Sans"/>
                <a:ea typeface="Open Sans"/>
                <a:cs typeface="Open Sans"/>
              </a:rPr>
              <a:t>communauté</a:t>
            </a:r>
            <a:r>
              <a:rPr lang="en-US" sz="1400">
                <a:solidFill>
                  <a:srgbClr val="F2F2F2"/>
                </a:solidFill>
                <a:latin typeface="Open Sans"/>
                <a:ea typeface="Open Sans"/>
                <a:cs typeface="Open Sans"/>
              </a:rPr>
              <a:t> numérique?</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conseils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quelles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stratégies</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participantes</a:t>
            </a:r>
            <a:r>
              <a:rPr lang="en-US" sz="1400">
                <a:solidFill>
                  <a:srgbClr val="F2F2F2"/>
                </a:solidFill>
                <a:latin typeface="Open Sans"/>
                <a:ea typeface="Open Sans"/>
                <a:cs typeface="Open Sans"/>
              </a:rPr>
              <a:t> et participants </a:t>
            </a:r>
            <a:r>
              <a:rPr lang="en-US" sz="1400" err="1">
                <a:solidFill>
                  <a:srgbClr val="F2F2F2"/>
                </a:solidFill>
                <a:latin typeface="Open Sans"/>
                <a:ea typeface="Open Sans"/>
                <a:cs typeface="Open Sans"/>
              </a:rPr>
              <a:t>ont-ils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partagés</a:t>
            </a:r>
            <a:r>
              <a:rPr lang="en-US" sz="1400">
                <a:solidFill>
                  <a:srgbClr val="F2F2F2"/>
                </a:solidFill>
                <a:latin typeface="Open Sans"/>
                <a:ea typeface="Open Sans"/>
                <a:cs typeface="Open Sans"/>
              </a:rPr>
              <a:t> qui </a:t>
            </a:r>
            <a:r>
              <a:rPr lang="en-US" sz="1400" err="1">
                <a:solidFill>
                  <a:srgbClr val="F2F2F2"/>
                </a:solidFill>
                <a:latin typeface="Open Sans"/>
                <a:ea typeface="Open Sans"/>
                <a:cs typeface="Open Sans"/>
              </a:rPr>
              <a:t>pourraient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être</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utiles</a:t>
            </a:r>
            <a:r>
              <a:rPr lang="en-US" sz="1400">
                <a:solidFill>
                  <a:srgbClr val="F2F2F2"/>
                </a:solidFill>
                <a:latin typeface="Open Sans"/>
                <a:ea typeface="Open Sans"/>
                <a:cs typeface="Open Sans"/>
              </a:rPr>
              <a:t> à </a:t>
            </a:r>
            <a:r>
              <a:rPr lang="en-US" sz="1400" err="1">
                <a:solidFill>
                  <a:srgbClr val="F2F2F2"/>
                </a:solidFill>
                <a:latin typeface="Open Sans"/>
                <a:ea typeface="Open Sans"/>
                <a:cs typeface="Open Sans"/>
              </a:rPr>
              <a:t>d’autres</a:t>
            </a:r>
            <a:r>
              <a:rPr lang="en-US" sz="1400">
                <a:solidFill>
                  <a:srgbClr val="F2F2F2"/>
                </a:solidFill>
                <a:latin typeface="Open Sans"/>
                <a:ea typeface="Open Sans"/>
                <a:cs typeface="Open Sans"/>
              </a:rPr>
              <a:t>?</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thèmes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tendances communes se </a:t>
            </a:r>
            <a:r>
              <a:rPr lang="en-US" sz="1400" err="1">
                <a:solidFill>
                  <a:srgbClr val="F2F2F2"/>
                </a:solidFill>
                <a:latin typeface="Open Sans"/>
                <a:ea typeface="Open Sans"/>
                <a:cs typeface="Open Sans"/>
              </a:rPr>
              <a:t>sont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dégagés</a:t>
            </a:r>
            <a:r>
              <a:rPr lang="en-US" sz="1400">
                <a:solidFill>
                  <a:srgbClr val="F2F2F2"/>
                </a:solidFill>
                <a:latin typeface="Open Sans"/>
                <a:ea typeface="Open Sans"/>
                <a:cs typeface="Open Sans"/>
              </a:rPr>
              <a:t> des discussions à </a:t>
            </a:r>
            <a:r>
              <a:rPr lang="en-US" sz="1400" err="1">
                <a:solidFill>
                  <a:srgbClr val="F2F2F2"/>
                </a:solidFill>
                <a:latin typeface="Open Sans"/>
                <a:ea typeface="Open Sans"/>
                <a:cs typeface="Open Sans"/>
              </a:rPr>
              <a:t>vos</a:t>
            </a:r>
            <a:r>
              <a:rPr lang="en-US" sz="1400">
                <a:solidFill>
                  <a:srgbClr val="F2F2F2"/>
                </a:solidFill>
                <a:latin typeface="Open Sans"/>
                <a:ea typeface="Open Sans"/>
                <a:cs typeface="Open Sans"/>
              </a:rPr>
              <a:t> tables?</a:t>
            </a:r>
          </a:p>
          <a:p>
            <a:pPr marL="342900" indent="-342900">
              <a:spcBef>
                <a:spcPts val="115"/>
              </a:spcBef>
              <a:spcAft>
                <a:spcPts val="400"/>
              </a:spcAft>
              <a:buAutoNum type="arabicPeriod"/>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D7B85B66-C92E-DBF4-25CF-EA3A595C849C}"/>
              </a:ext>
              <a:ext uri="{C183D7F6-B498-43B3-948B-1728B52AA6E4}">
                <adec:decorative xmlns:adec="http://schemas.microsoft.com/office/drawing/2017/decorative" val="1"/>
              </a:ext>
            </a:extLst>
          </p:cNvPr>
          <p:cNvCxnSpPr>
            <a:cxnSpLocks/>
          </p:cNvCxnSpPr>
          <p:nvPr/>
        </p:nvCxnSpPr>
        <p:spPr>
          <a:xfrm>
            <a:off x="5607486" y="739268"/>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4258135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3DA6F-FCF2-325B-50E2-5B3D0EBB7B29}"/>
            </a:ext>
          </a:extLst>
        </p:cNvPr>
        <p:cNvGrpSpPr/>
        <p:nvPr/>
      </p:nvGrpSpPr>
      <p:grpSpPr>
        <a:xfrm>
          <a:off x="0" y="0"/>
          <a:ext cx="0" cy="0"/>
          <a:chOff x="0" y="0"/>
          <a:chExt cx="0" cy="0"/>
        </a:xfrm>
      </p:grpSpPr>
      <p:sp>
        <p:nvSpPr>
          <p:cNvPr id="18" name="TextBox 17">
            <a:extLst>
              <a:ext uri="{FF2B5EF4-FFF2-40B4-BE49-F238E27FC236}">
                <a16:creationId xmlns:a16="http://schemas.microsoft.com/office/drawing/2014/main" id="{5C255D36-6FD4-D1D6-5C31-8F10CE74116F}"/>
              </a:ext>
            </a:extLst>
          </p:cNvPr>
          <p:cNvSpPr txBox="1"/>
          <p:nvPr/>
        </p:nvSpPr>
        <p:spPr>
          <a:xfrm>
            <a:off x="708088" y="685292"/>
            <a:ext cx="362280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a:solidFill>
                  <a:srgbClr val="FFE494"/>
                </a:solidFill>
                <a:latin typeface="Open Sans" panose="020B0606030504020204" pitchFamily="34" charset="0"/>
                <a:ea typeface="Open Sans" panose="020B0606030504020204" pitchFamily="34" charset="0"/>
                <a:cs typeface="Open Sans" panose="020B0606030504020204" pitchFamily="34" charset="0"/>
              </a:rPr>
              <a:t>Lead</a:t>
            </a:r>
          </a:p>
        </p:txBody>
      </p:sp>
      <p:sp>
        <p:nvSpPr>
          <p:cNvPr id="5" name="TextBox 4">
            <a:extLst>
              <a:ext uri="{FF2B5EF4-FFF2-40B4-BE49-F238E27FC236}">
                <a16:creationId xmlns:a16="http://schemas.microsoft.com/office/drawing/2014/main" id="{FA0091D7-E484-8236-42FC-F12D96DCE4A3}"/>
              </a:ext>
            </a:extLst>
          </p:cNvPr>
          <p:cNvSpPr txBox="1"/>
          <p:nvPr/>
        </p:nvSpPr>
        <p:spPr>
          <a:xfrm>
            <a:off x="767514" y="1182383"/>
            <a:ext cx="4674530" cy="23750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What does effective digital leadership look like to you, and how does your leader support or challenge your work and growth?</a:t>
            </a:r>
          </a:p>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Are you interested in taking more leadership in the digital community, whether through formal roles, mentoring, or other ways? If so</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 what would help you take that step</a:t>
            </a:r>
            <a:r>
              <a:rPr kumimoji="0" lang="en-US" sz="1400" b="0" i="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endParaRPr>
          </a:p>
          <a:p>
            <a:pPr marL="228600" indent="-228600">
              <a:spcBef>
                <a:spcPts val="115"/>
              </a:spcBef>
              <a:spcAft>
                <a:spcPts val="400"/>
              </a:spcAft>
              <a:buAutoNum type="arabicPeriod"/>
              <a:defRPr/>
            </a:pPr>
            <a:r>
              <a:rPr lang="en-US" sz="1400">
                <a:solidFill>
                  <a:srgbClr val="FFFFFF"/>
                </a:solidFill>
                <a:latin typeface="Open Sans" panose="020B0606030504020204" pitchFamily="34" charset="0"/>
                <a:ea typeface="Open Sans" panose="020B0606030504020204" pitchFamily="34" charset="0"/>
                <a:cs typeface="Open Sans" panose="020B0606030504020204" pitchFamily="34" charset="0"/>
              </a:rPr>
              <a:t>What trends or changes are you seeing in digital work that leaders should be paying attention to?</a:t>
            </a:r>
          </a:p>
        </p:txBody>
      </p:sp>
      <p:sp>
        <p:nvSpPr>
          <p:cNvPr id="13" name="Title 1">
            <a:extLst>
              <a:ext uri="{FF2B5EF4-FFF2-40B4-BE49-F238E27FC236}">
                <a16:creationId xmlns:a16="http://schemas.microsoft.com/office/drawing/2014/main" id="{0905CAD0-19C3-8B19-B423-E98927A5E1B0}"/>
              </a:ext>
            </a:extLst>
          </p:cNvPr>
          <p:cNvSpPr>
            <a:spLocks noGrp="1"/>
          </p:cNvSpPr>
          <p:nvPr>
            <p:ph type="title"/>
          </p:nvPr>
        </p:nvSpPr>
        <p:spPr>
          <a:xfrm>
            <a:off x="688130" y="3876111"/>
            <a:ext cx="4674530" cy="453186"/>
          </a:xfrm>
          <a:noFill/>
        </p:spPr>
        <p:txBody>
          <a:bodyPr vert="horz" lIns="91440" tIns="45720" rIns="91440" bIns="45720" rtlCol="0" anchor="ctr">
            <a:normAutofit/>
          </a:bodyPr>
          <a:lstStyle/>
          <a:p>
            <a:pPr>
              <a:defRPr/>
            </a:pPr>
            <a:r>
              <a:rPr lang="en-US" sz="2200" b="0">
                <a:solidFill>
                  <a:srgbClr val="FFE494"/>
                </a:solidFill>
                <a:latin typeface="Open Sans" panose="020B0606030504020204" pitchFamily="34" charset="0"/>
                <a:ea typeface="Open Sans" panose="020B0606030504020204" pitchFamily="34" charset="0"/>
                <a:cs typeface="Open Sans" panose="020B0606030504020204" pitchFamily="34" charset="0"/>
              </a:rPr>
              <a:t>Reflect:</a:t>
            </a:r>
            <a:r>
              <a:rPr lang="en-US" sz="2200" b="0" i="0" kern="1200">
                <a:solidFill>
                  <a:srgbClr val="FFE494"/>
                </a:solidFill>
                <a:latin typeface="Open Sans" panose="020B0606030504020204" pitchFamily="34" charset="0"/>
                <a:ea typeface="Open Sans" panose="020B0606030504020204" pitchFamily="34" charset="0"/>
                <a:cs typeface="Open Sans" panose="020B0606030504020204" pitchFamily="34" charset="0"/>
              </a:rPr>
              <a:t> </a:t>
            </a:r>
            <a:r>
              <a:rPr lang="en-US" sz="2200" b="0">
                <a:solidFill>
                  <a:srgbClr val="FFE494"/>
                </a:solidFill>
                <a:latin typeface="Open Sans" panose="020B0606030504020204" pitchFamily="34" charset="0"/>
                <a:ea typeface="Open Sans" panose="020B0606030504020204" pitchFamily="34" charset="0"/>
                <a:cs typeface="Open Sans" panose="020B0606030504020204" pitchFamily="34" charset="0"/>
              </a:rPr>
              <a:t>What we heard</a:t>
            </a:r>
            <a:endParaRPr lang="en-US" sz="2200" b="0" i="0" kern="1200">
              <a:solidFill>
                <a:srgbClr val="FFE49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CFB06B61-612E-D671-1A48-C47741C6C737}"/>
              </a:ext>
            </a:extLst>
          </p:cNvPr>
          <p:cNvSpPr txBox="1"/>
          <p:nvPr/>
        </p:nvSpPr>
        <p:spPr>
          <a:xfrm>
            <a:off x="708088" y="4402353"/>
            <a:ext cx="4499368" cy="1792798"/>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common themes or patterns emerged across the conversations at your tables?</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stood out as the most pressing need or opportunity for the digital community?</a:t>
            </a:r>
          </a:p>
          <a:p>
            <a:pPr marL="342900" indent="-342900">
              <a:spcBef>
                <a:spcPts val="115"/>
              </a:spcBef>
              <a:spcAft>
                <a:spcPts val="400"/>
              </a:spcAft>
              <a:buAutoNum type="arabicPeriod"/>
            </a:pPr>
            <a:r>
              <a:rPr lang="en-US" sz="1400">
                <a:solidFill>
                  <a:srgbClr val="F2F2F2"/>
                </a:solidFill>
                <a:latin typeface="Open Sans" panose="020B0606030504020204" pitchFamily="34" charset="0"/>
                <a:ea typeface="Open Sans" panose="020B0606030504020204" pitchFamily="34" charset="0"/>
                <a:cs typeface="Open Sans" panose="020B0606030504020204" pitchFamily="34" charset="0"/>
              </a:rPr>
              <a:t>What advice or strategies did participants share that others could benefit from?</a:t>
            </a:r>
          </a:p>
          <a:p>
            <a:pPr>
              <a:spcBef>
                <a:spcPts val="115"/>
              </a:spcBef>
              <a:spcAft>
                <a:spcPts val="400"/>
              </a:spcAft>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sp>
        <p:nvSpPr>
          <p:cNvPr id="23" name="Rectangle 22">
            <a:extLst>
              <a:ext uri="{FF2B5EF4-FFF2-40B4-BE49-F238E27FC236}">
                <a16:creationId xmlns:a16="http://schemas.microsoft.com/office/drawing/2014/main" id="{6B012628-8E71-752B-FD29-B6363E61F1D1}"/>
              </a:ext>
              <a:ext uri="{C183D7F6-B498-43B3-948B-1728B52AA6E4}">
                <adec:decorative xmlns:adec="http://schemas.microsoft.com/office/drawing/2017/decorative" val="1"/>
              </a:ext>
            </a:extLst>
          </p:cNvPr>
          <p:cNvSpPr/>
          <p:nvPr/>
        </p:nvSpPr>
        <p:spPr>
          <a:xfrm>
            <a:off x="5826899" y="500775"/>
            <a:ext cx="5597587" cy="2753172"/>
          </a:xfrm>
          <a:prstGeom prst="rect">
            <a:avLst/>
          </a:prstGeom>
          <a:solidFill>
            <a:srgbClr val="000000">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C1F079C1-B839-AE83-2929-24CDA698B209}"/>
              </a:ext>
            </a:extLst>
          </p:cNvPr>
          <p:cNvSpPr txBox="1"/>
          <p:nvPr/>
        </p:nvSpPr>
        <p:spPr>
          <a:xfrm>
            <a:off x="5826857" y="673137"/>
            <a:ext cx="355917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defRPr/>
            </a:pPr>
            <a:r>
              <a:rPr lang="en-US" sz="2200" b="1">
                <a:solidFill>
                  <a:srgbClr val="FFE494"/>
                </a:solidFill>
                <a:latin typeface="Open Sans"/>
                <a:ea typeface="Open Sans"/>
                <a:cs typeface="Open Sans"/>
              </a:rPr>
              <a:t>Diriger</a:t>
            </a:r>
          </a:p>
        </p:txBody>
      </p:sp>
      <p:sp>
        <p:nvSpPr>
          <p:cNvPr id="7" name="TextBox 6">
            <a:extLst>
              <a:ext uri="{FF2B5EF4-FFF2-40B4-BE49-F238E27FC236}">
                <a16:creationId xmlns:a16="http://schemas.microsoft.com/office/drawing/2014/main" id="{4F95A4F2-4BB2-FFFF-8DAB-77262FC26AE8}"/>
              </a:ext>
            </a:extLst>
          </p:cNvPr>
          <p:cNvSpPr txBox="1"/>
          <p:nvPr/>
        </p:nvSpPr>
        <p:spPr>
          <a:xfrm>
            <a:off x="5773361" y="1182229"/>
            <a:ext cx="6050587" cy="28700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À quoi ressemble, selon vous, un leadership numérique efficace? De quelles façons votre chef d’équipe vous soutient-il ou vous stimule-t-il dans votre travail et votre perfectionnement?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Aimeriez-vous assumer davantage de responsabilités au sein de la communauté numérique, que ce soit par des rôles officiels, du mentorat ou d’autres formes d’engagement? Si oui, qu’est-ce qui vous aiderait à faire le pas?  </a:t>
            </a:r>
          </a:p>
          <a:p>
            <a:pPr marL="342900" indent="-342900" fontAlgn="base">
              <a:spcBef>
                <a:spcPts val="115"/>
              </a:spcBef>
              <a:spcAft>
                <a:spcPts val="400"/>
              </a:spcAft>
              <a:buFont typeface="+mj-lt"/>
              <a:buAutoNum type="arabicPeriod"/>
            </a:pPr>
            <a:r>
              <a:rPr lang="fr-FR" sz="1400">
                <a:latin typeface="Open Sans" panose="020B0606030504020204" pitchFamily="34" charset="0"/>
                <a:ea typeface="Open Sans" panose="020B0606030504020204" pitchFamily="34" charset="0"/>
                <a:cs typeface="Open Sans" panose="020B0606030504020204" pitchFamily="34" charset="0"/>
              </a:rPr>
              <a:t>Quelles tendances ou évolutions observez-vous dans le travail numérique auxquelles les leaders devraient porter une attention particulière? </a:t>
            </a:r>
          </a:p>
          <a:p>
            <a:pPr>
              <a:spcBef>
                <a:spcPts val="115"/>
              </a:spcBef>
              <a:spcAft>
                <a:spcPts val="400"/>
              </a:spcAft>
              <a:defRPr/>
            </a:pPr>
            <a:endParaRPr lang="en-US" sz="1400" b="0" u="none" strike="noStrike" kern="1200" cap="none" spc="0" normalizeH="0" baseline="0" noProof="0">
              <a:ln>
                <a:noFill/>
              </a:ln>
              <a:solidFill>
                <a:srgbClr val="FFFFFF"/>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Title 1">
            <a:extLst>
              <a:ext uri="{FF2B5EF4-FFF2-40B4-BE49-F238E27FC236}">
                <a16:creationId xmlns:a16="http://schemas.microsoft.com/office/drawing/2014/main" id="{444E516E-CA24-371E-4325-2CC1ABBAD306}"/>
              </a:ext>
            </a:extLst>
          </p:cNvPr>
          <p:cNvSpPr txBox="1">
            <a:spLocks/>
          </p:cNvSpPr>
          <p:nvPr/>
        </p:nvSpPr>
        <p:spPr>
          <a:xfrm>
            <a:off x="5824987" y="3796754"/>
            <a:ext cx="7219551" cy="610496"/>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fr-FR" sz="2200" b="0" dirty="0">
                <a:solidFill>
                  <a:srgbClr val="FFE494"/>
                </a:solidFill>
                <a:latin typeface="Open Sans" panose="020B0606030504020204" pitchFamily="34" charset="0"/>
                <a:ea typeface="Open Sans" panose="020B0606030504020204" pitchFamily="34" charset="0"/>
                <a:cs typeface="Open Sans" panose="020B0606030504020204" pitchFamily="34" charset="0"/>
              </a:rPr>
              <a:t>Réfléchir : « Ce que nous avons entendu » </a:t>
            </a:r>
          </a:p>
        </p:txBody>
      </p:sp>
      <p:sp>
        <p:nvSpPr>
          <p:cNvPr id="4" name="TextBox 3">
            <a:extLst>
              <a:ext uri="{FF2B5EF4-FFF2-40B4-BE49-F238E27FC236}">
                <a16:creationId xmlns:a16="http://schemas.microsoft.com/office/drawing/2014/main" id="{FC673C80-E05F-2DE5-F285-6847A8EE071B}"/>
              </a:ext>
            </a:extLst>
          </p:cNvPr>
          <p:cNvSpPr txBox="1"/>
          <p:nvPr/>
        </p:nvSpPr>
        <p:spPr>
          <a:xfrm>
            <a:off x="5826752" y="4400891"/>
            <a:ext cx="5945620" cy="1792798"/>
          </a:xfrm>
          <a:prstGeom prst="rect">
            <a:avLst/>
          </a:prstGeom>
          <a:noFill/>
        </p:spPr>
        <p:txBody>
          <a:bodyPr wrap="square" lIns="91440" tIns="45720" rIns="91440" bIns="45720" anchor="t">
            <a:spAutoFit/>
          </a:bodyPr>
          <a:lstStyle/>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été</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besoins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les occasions les plus </a:t>
            </a:r>
            <a:r>
              <a:rPr lang="en-US" sz="1400" err="1">
                <a:solidFill>
                  <a:srgbClr val="F2F2F2"/>
                </a:solidFill>
                <a:latin typeface="Open Sans"/>
                <a:ea typeface="Open Sans"/>
                <a:cs typeface="Open Sans"/>
              </a:rPr>
              <a:t>pressants</a:t>
            </a:r>
            <a:r>
              <a:rPr lang="en-US" sz="1400">
                <a:solidFill>
                  <a:srgbClr val="F2F2F2"/>
                </a:solidFill>
                <a:latin typeface="Open Sans"/>
                <a:ea typeface="Open Sans"/>
                <a:cs typeface="Open Sans"/>
              </a:rPr>
              <a:t> pour la </a:t>
            </a:r>
            <a:r>
              <a:rPr lang="en-US" sz="1400" err="1">
                <a:solidFill>
                  <a:srgbClr val="F2F2F2"/>
                </a:solidFill>
                <a:latin typeface="Open Sans"/>
                <a:ea typeface="Open Sans"/>
                <a:cs typeface="Open Sans"/>
              </a:rPr>
              <a:t>communauté</a:t>
            </a:r>
            <a:r>
              <a:rPr lang="en-US" sz="1400">
                <a:solidFill>
                  <a:srgbClr val="F2F2F2"/>
                </a:solidFill>
                <a:latin typeface="Open Sans"/>
                <a:ea typeface="Open Sans"/>
                <a:cs typeface="Open Sans"/>
              </a:rPr>
              <a:t> numérique ?</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conseils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quelles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stratégies</a:t>
            </a:r>
            <a:r>
              <a:rPr lang="en-US" sz="1400">
                <a:solidFill>
                  <a:srgbClr val="F2F2F2"/>
                </a:solidFill>
                <a:latin typeface="Open Sans"/>
                <a:ea typeface="Open Sans"/>
                <a:cs typeface="Open Sans"/>
              </a:rPr>
              <a:t> les </a:t>
            </a:r>
            <a:r>
              <a:rPr lang="en-US" sz="1400" err="1">
                <a:solidFill>
                  <a:srgbClr val="F2F2F2"/>
                </a:solidFill>
                <a:latin typeface="Open Sans"/>
                <a:ea typeface="Open Sans"/>
                <a:cs typeface="Open Sans"/>
              </a:rPr>
              <a:t>participantes</a:t>
            </a:r>
            <a:r>
              <a:rPr lang="en-US" sz="1400">
                <a:solidFill>
                  <a:srgbClr val="F2F2F2"/>
                </a:solidFill>
                <a:latin typeface="Open Sans"/>
                <a:ea typeface="Open Sans"/>
                <a:cs typeface="Open Sans"/>
              </a:rPr>
              <a:t> et participants </a:t>
            </a:r>
            <a:r>
              <a:rPr lang="en-US" sz="1400" err="1">
                <a:solidFill>
                  <a:srgbClr val="F2F2F2"/>
                </a:solidFill>
                <a:latin typeface="Open Sans"/>
                <a:ea typeface="Open Sans"/>
                <a:cs typeface="Open Sans"/>
              </a:rPr>
              <a:t>ont-ils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partagés</a:t>
            </a:r>
            <a:r>
              <a:rPr lang="en-US" sz="1400">
                <a:solidFill>
                  <a:srgbClr val="F2F2F2"/>
                </a:solidFill>
                <a:latin typeface="Open Sans"/>
                <a:ea typeface="Open Sans"/>
                <a:cs typeface="Open Sans"/>
              </a:rPr>
              <a:t> qui </a:t>
            </a:r>
            <a:r>
              <a:rPr lang="en-US" sz="1400" err="1">
                <a:solidFill>
                  <a:srgbClr val="F2F2F2"/>
                </a:solidFill>
                <a:latin typeface="Open Sans"/>
                <a:ea typeface="Open Sans"/>
                <a:cs typeface="Open Sans"/>
              </a:rPr>
              <a:t>pourraient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être</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utiles</a:t>
            </a:r>
            <a:r>
              <a:rPr lang="en-US" sz="1400">
                <a:solidFill>
                  <a:srgbClr val="F2F2F2"/>
                </a:solidFill>
                <a:latin typeface="Open Sans"/>
                <a:ea typeface="Open Sans"/>
                <a:cs typeface="Open Sans"/>
              </a:rPr>
              <a:t> à </a:t>
            </a:r>
            <a:r>
              <a:rPr lang="en-US" sz="1400" err="1">
                <a:solidFill>
                  <a:srgbClr val="F2F2F2"/>
                </a:solidFill>
                <a:latin typeface="Open Sans"/>
                <a:ea typeface="Open Sans"/>
                <a:cs typeface="Open Sans"/>
              </a:rPr>
              <a:t>d’autres</a:t>
            </a:r>
            <a:r>
              <a:rPr lang="en-US" sz="1400">
                <a:solidFill>
                  <a:srgbClr val="F2F2F2"/>
                </a:solidFill>
                <a:latin typeface="Open Sans"/>
                <a:ea typeface="Open Sans"/>
                <a:cs typeface="Open Sans"/>
              </a:rPr>
              <a:t>?</a:t>
            </a:r>
          </a:p>
          <a:p>
            <a:pPr marL="342900" indent="-342900">
              <a:spcBef>
                <a:spcPts val="115"/>
              </a:spcBef>
              <a:spcAft>
                <a:spcPts val="400"/>
              </a:spcAft>
              <a:buAutoNum type="arabicPeriod"/>
            </a:pPr>
            <a:r>
              <a:rPr lang="en-US" sz="1400">
                <a:solidFill>
                  <a:srgbClr val="F2F2F2"/>
                </a:solidFill>
                <a:latin typeface="Open Sans"/>
                <a:ea typeface="Open Sans"/>
                <a:cs typeface="Open Sans"/>
              </a:rPr>
              <a:t>Quels </a:t>
            </a:r>
            <a:r>
              <a:rPr lang="en-US" sz="1400" err="1">
                <a:solidFill>
                  <a:srgbClr val="F2F2F2"/>
                </a:solidFill>
                <a:latin typeface="Open Sans"/>
                <a:ea typeface="Open Sans"/>
                <a:cs typeface="Open Sans"/>
              </a:rPr>
              <a:t>thèmes</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ou</a:t>
            </a:r>
            <a:r>
              <a:rPr lang="en-US" sz="1400">
                <a:solidFill>
                  <a:srgbClr val="F2F2F2"/>
                </a:solidFill>
                <a:latin typeface="Open Sans"/>
                <a:ea typeface="Open Sans"/>
                <a:cs typeface="Open Sans"/>
              </a:rPr>
              <a:t> tendances communes se </a:t>
            </a:r>
            <a:r>
              <a:rPr lang="en-US" sz="1400" err="1">
                <a:solidFill>
                  <a:srgbClr val="F2F2F2"/>
                </a:solidFill>
                <a:latin typeface="Open Sans"/>
                <a:ea typeface="Open Sans"/>
                <a:cs typeface="Open Sans"/>
              </a:rPr>
              <a:t>sont</a:t>
            </a:r>
            <a:r>
              <a:rPr lang="en-US" sz="1400">
                <a:solidFill>
                  <a:srgbClr val="F2F2F2"/>
                </a:solidFill>
                <a:latin typeface="Open Sans"/>
                <a:ea typeface="Open Sans"/>
                <a:cs typeface="Open Sans"/>
              </a:rPr>
              <a:t> </a:t>
            </a:r>
            <a:r>
              <a:rPr lang="en-US" sz="1400" err="1">
                <a:solidFill>
                  <a:srgbClr val="F2F2F2"/>
                </a:solidFill>
                <a:latin typeface="Open Sans"/>
                <a:ea typeface="Open Sans"/>
                <a:cs typeface="Open Sans"/>
              </a:rPr>
              <a:t>dégagés</a:t>
            </a:r>
            <a:r>
              <a:rPr lang="en-US" sz="1400">
                <a:solidFill>
                  <a:srgbClr val="F2F2F2"/>
                </a:solidFill>
                <a:latin typeface="Open Sans"/>
                <a:ea typeface="Open Sans"/>
                <a:cs typeface="Open Sans"/>
              </a:rPr>
              <a:t> des discussions à </a:t>
            </a:r>
            <a:r>
              <a:rPr lang="en-US" sz="1400" err="1">
                <a:solidFill>
                  <a:srgbClr val="F2F2F2"/>
                </a:solidFill>
                <a:latin typeface="Open Sans"/>
                <a:ea typeface="Open Sans"/>
                <a:cs typeface="Open Sans"/>
              </a:rPr>
              <a:t>vos</a:t>
            </a:r>
            <a:r>
              <a:rPr lang="en-US" sz="1400">
                <a:solidFill>
                  <a:srgbClr val="F2F2F2"/>
                </a:solidFill>
                <a:latin typeface="Open Sans"/>
                <a:ea typeface="Open Sans"/>
                <a:cs typeface="Open Sans"/>
              </a:rPr>
              <a:t> tables?</a:t>
            </a:r>
          </a:p>
          <a:p>
            <a:pPr marL="342900" indent="-342900">
              <a:spcBef>
                <a:spcPts val="115"/>
              </a:spcBef>
              <a:spcAft>
                <a:spcPts val="400"/>
              </a:spcAft>
              <a:buAutoNum type="arabicPeriod"/>
            </a:pPr>
            <a:endParaRPr lang="en-US" sz="1400">
              <a:latin typeface="Open Sans" panose="020B0606030504020204" pitchFamily="34" charset="0"/>
              <a:ea typeface="Open Sans" panose="020B0606030504020204" pitchFamily="34" charset="0"/>
              <a:cs typeface="Open Sans" panose="020B0606030504020204" pitchFamily="34" charset="0"/>
            </a:endParaRPr>
          </a:p>
        </p:txBody>
      </p:sp>
      <p:cxnSp>
        <p:nvCxnSpPr>
          <p:cNvPr id="3" name="Straight Connector 2">
            <a:extLst>
              <a:ext uri="{FF2B5EF4-FFF2-40B4-BE49-F238E27FC236}">
                <a16:creationId xmlns:a16="http://schemas.microsoft.com/office/drawing/2014/main" id="{B2F4349A-A5A5-AA81-2195-B033C70817AA}"/>
              </a:ext>
              <a:ext uri="{C183D7F6-B498-43B3-948B-1728B52AA6E4}">
                <adec:decorative xmlns:adec="http://schemas.microsoft.com/office/drawing/2017/decorative" val="1"/>
              </a:ext>
            </a:extLst>
          </p:cNvPr>
          <p:cNvCxnSpPr>
            <a:cxnSpLocks/>
          </p:cNvCxnSpPr>
          <p:nvPr/>
        </p:nvCxnSpPr>
        <p:spPr>
          <a:xfrm>
            <a:off x="5607486" y="739268"/>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4115263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14D32-EBE2-8B42-BBC9-E7CA07D727B4}"/>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C786605B-62CC-073A-8C4E-DDCB4350C09A}"/>
              </a:ext>
            </a:extLst>
          </p:cNvPr>
          <p:cNvSpPr>
            <a:spLocks noGrp="1"/>
          </p:cNvSpPr>
          <p:nvPr>
            <p:ph type="title"/>
          </p:nvPr>
        </p:nvSpPr>
        <p:spPr>
          <a:xfrm>
            <a:off x="-656104" y="2604517"/>
            <a:ext cx="6891868" cy="1191767"/>
          </a:xfrm>
        </p:spPr>
        <p:txBody>
          <a:bodyPr/>
          <a:lstStyle/>
          <a:p>
            <a:pPr algn="ctr"/>
            <a:r>
              <a:rPr lang="en-US" sz="4000">
                <a:latin typeface="Open Sans Extrabold" panose="020B0906030804020204" pitchFamily="34" charset="0"/>
                <a:ea typeface="Open Sans Extrabold" panose="020B0906030804020204" pitchFamily="34" charset="0"/>
                <a:cs typeface="Open Sans Extrabold" panose="020B0906030804020204" pitchFamily="34" charset="0"/>
              </a:rPr>
              <a:t>Housekeeping</a:t>
            </a:r>
            <a:endParaRPr lang="en-CA" sz="4000">
              <a:latin typeface="Open Sans Extrabold" panose="020B0906030804020204" pitchFamily="34" charset="0"/>
              <a:ea typeface="Open Sans Extrabold" panose="020B0906030804020204" pitchFamily="34" charset="0"/>
              <a:cs typeface="Open Sans Extrabold" panose="020B0906030804020204" pitchFamily="34" charset="0"/>
            </a:endParaRPr>
          </a:p>
        </p:txBody>
      </p:sp>
      <p:sp>
        <p:nvSpPr>
          <p:cNvPr id="26" name="TextBox 25">
            <a:extLst>
              <a:ext uri="{FF2B5EF4-FFF2-40B4-BE49-F238E27FC236}">
                <a16:creationId xmlns:a16="http://schemas.microsoft.com/office/drawing/2014/main" id="{C2E92A0E-F281-91F1-C8FC-A606A5ABAC54}"/>
              </a:ext>
            </a:extLst>
          </p:cNvPr>
          <p:cNvSpPr txBox="1"/>
          <p:nvPr/>
        </p:nvSpPr>
        <p:spPr>
          <a:xfrm>
            <a:off x="6085031" y="2459695"/>
            <a:ext cx="6096000" cy="1323439"/>
          </a:xfrm>
          <a:prstGeom prst="rect">
            <a:avLst/>
          </a:prstGeom>
          <a:noFill/>
        </p:spPr>
        <p:txBody>
          <a:bodyPr wrap="square" lIns="91440" tIns="45720" rIns="91440" bIns="45720" anchor="t">
            <a:spAutoFit/>
          </a:bodyPr>
          <a:lstStyle/>
          <a:p>
            <a:pPr algn="ctr"/>
            <a:r>
              <a:rPr lang="en-US" sz="4000" b="1" dirty="0">
                <a:latin typeface="Open Sans Extrabold"/>
                <a:ea typeface="Open Sans Extrabold"/>
                <a:cs typeface="Open Sans Extrabold"/>
              </a:rPr>
              <a:t>Questions </a:t>
            </a:r>
            <a:r>
              <a:rPr lang="en-US" sz="4000" b="1" dirty="0" err="1">
                <a:latin typeface="Open Sans Extrabold"/>
                <a:ea typeface="Open Sans Extrabold"/>
                <a:cs typeface="Open Sans Extrabold"/>
              </a:rPr>
              <a:t>administratives</a:t>
            </a:r>
            <a:endParaRPr lang="en-US" sz="4000" b="1" dirty="0">
              <a:latin typeface="Open Sans Extrabold"/>
              <a:ea typeface="Open Sans Extrabold"/>
              <a:cs typeface="Open Sans Extrabold"/>
            </a:endParaRPr>
          </a:p>
        </p:txBody>
      </p:sp>
      <p:pic>
        <p:nvPicPr>
          <p:cNvPr id="2" name="Graphic 1">
            <a:extLst>
              <a:ext uri="{FF2B5EF4-FFF2-40B4-BE49-F238E27FC236}">
                <a16:creationId xmlns:a16="http://schemas.microsoft.com/office/drawing/2014/main" id="{F3312F92-E04C-E84D-D582-854CB190FF0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57282" y="2597989"/>
            <a:ext cx="1187569" cy="1201946"/>
          </a:xfrm>
          <a:prstGeom prst="rect">
            <a:avLst/>
          </a:prstGeom>
        </p:spPr>
      </p:pic>
    </p:spTree>
    <p:extLst>
      <p:ext uri="{BB962C8B-B14F-4D97-AF65-F5344CB8AC3E}">
        <p14:creationId xmlns:p14="http://schemas.microsoft.com/office/powerpoint/2010/main" val="405012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93467-3C83-1071-147F-B5D1CD9CB5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14B0CA-29B0-DFA8-CF85-2104C029E379}"/>
              </a:ext>
            </a:extLst>
          </p:cNvPr>
          <p:cNvSpPr>
            <a:spLocks noGrp="1"/>
          </p:cNvSpPr>
          <p:nvPr>
            <p:ph type="title"/>
          </p:nvPr>
        </p:nvSpPr>
        <p:spPr>
          <a:xfrm>
            <a:off x="534373" y="566051"/>
            <a:ext cx="4546601" cy="1150137"/>
          </a:xfrm>
        </p:spPr>
        <p:txBody>
          <a:bodyPr vert="horz" lIns="91440" tIns="45720" rIns="91440" bIns="45720" rtlCol="0" anchor="ctr">
            <a:normAutofit/>
          </a:bodyPr>
          <a:lstStyle/>
          <a:p>
            <a:pPr>
              <a:defRPr/>
            </a:pPr>
            <a:r>
              <a:rPr lang="en-US" sz="3500" b="1" i="0" kern="1200" dirty="0">
                <a:latin typeface="Open Sans"/>
                <a:ea typeface="Open Sans Extrabold"/>
                <a:cs typeface="Open Sans Extrabold"/>
              </a:rPr>
              <a:t>Housekeeping</a:t>
            </a:r>
            <a:endParaRPr lang="en-US" sz="3500" b="1" i="0" kern="1200" dirty="0">
              <a:latin typeface="Open Sans"/>
            </a:endParaRPr>
          </a:p>
        </p:txBody>
      </p:sp>
      <p:sp>
        <p:nvSpPr>
          <p:cNvPr id="6" name="Title 1">
            <a:extLst>
              <a:ext uri="{FF2B5EF4-FFF2-40B4-BE49-F238E27FC236}">
                <a16:creationId xmlns:a16="http://schemas.microsoft.com/office/drawing/2014/main" id="{5EF76293-B6ED-0C33-2133-0DE749A28E86}"/>
              </a:ext>
            </a:extLst>
          </p:cNvPr>
          <p:cNvSpPr txBox="1">
            <a:spLocks/>
          </p:cNvSpPr>
          <p:nvPr/>
        </p:nvSpPr>
        <p:spPr>
          <a:xfrm>
            <a:off x="6095888" y="566051"/>
            <a:ext cx="4755090" cy="11501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fr-CA" sz="3600" dirty="0">
                <a:latin typeface="Open Sans" panose="020B0606030504020204" pitchFamily="34" charset="0"/>
                <a:ea typeface="Open Sans" panose="020B0606030504020204" pitchFamily="34" charset="0"/>
                <a:cs typeface="Open Sans" panose="020B0606030504020204" pitchFamily="34" charset="0"/>
              </a:rPr>
              <a:t>Questions administratives</a:t>
            </a:r>
          </a:p>
        </p:txBody>
      </p:sp>
      <p:sp>
        <p:nvSpPr>
          <p:cNvPr id="5" name="TextBox 4">
            <a:extLst>
              <a:ext uri="{FF2B5EF4-FFF2-40B4-BE49-F238E27FC236}">
                <a16:creationId xmlns:a16="http://schemas.microsoft.com/office/drawing/2014/main" id="{B1CAFCAC-9B36-A874-1624-0B98EC4571AC}"/>
              </a:ext>
            </a:extLst>
          </p:cNvPr>
          <p:cNvSpPr txBox="1"/>
          <p:nvPr/>
        </p:nvSpPr>
        <p:spPr>
          <a:xfrm>
            <a:off x="586318" y="1965732"/>
            <a:ext cx="4491118" cy="35548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a:latin typeface="Open Sans"/>
                <a:ea typeface="Open Sans"/>
                <a:cs typeface="Open Sans"/>
              </a:rPr>
              <a:t>Be present</a:t>
            </a:r>
          </a:p>
          <a:p>
            <a:r>
              <a:rPr lang="en-US" sz="1500">
                <a:latin typeface="Open Sans"/>
                <a:ea typeface="Open Sans"/>
                <a:cs typeface="Open Sans"/>
              </a:rPr>
              <a:t>Slides will be shared following the session</a:t>
            </a:r>
          </a:p>
          <a:p>
            <a:endParaRPr lang="en-US" sz="1500">
              <a:latin typeface="Open Sans" panose="020B0606030504020204" pitchFamily="34" charset="0"/>
              <a:ea typeface="Open Sans" panose="020B0606030504020204" pitchFamily="34" charset="0"/>
              <a:cs typeface="Open Sans" panose="020B0606030504020204" pitchFamily="34" charset="0"/>
            </a:endParaRPr>
          </a:p>
          <a:p>
            <a:r>
              <a:rPr lang="en-US" sz="1500" b="1">
                <a:latin typeface="Open Sans"/>
                <a:ea typeface="Open Sans"/>
                <a:cs typeface="Open Sans"/>
              </a:rPr>
              <a:t>Connect</a:t>
            </a:r>
            <a:endParaRPr lang="en-US" sz="1500" b="1">
              <a:latin typeface="Open Sans" panose="020B0606030504020204" pitchFamily="34" charset="0"/>
              <a:ea typeface="Open Sans" panose="020B0606030504020204" pitchFamily="34" charset="0"/>
              <a:cs typeface="Open Sans" panose="020B0606030504020204" pitchFamily="34" charset="0"/>
            </a:endParaRPr>
          </a:p>
          <a:p>
            <a:r>
              <a:rPr lang="en-US" sz="1500">
                <a:latin typeface="Open Sans"/>
                <a:ea typeface="Open Sans"/>
                <a:cs typeface="Open Sans"/>
              </a:rPr>
              <a:t>In-person opportunities are limited, so we encourage you to make the most of being together</a:t>
            </a:r>
          </a:p>
          <a:p>
            <a:endParaRPr lang="en-US" sz="1500">
              <a:latin typeface="Open Sans" panose="020B0606030504020204" pitchFamily="34" charset="0"/>
              <a:ea typeface="Open Sans" panose="020B0606030504020204" pitchFamily="34" charset="0"/>
              <a:cs typeface="Open Sans" panose="020B0606030504020204" pitchFamily="34" charset="0"/>
            </a:endParaRPr>
          </a:p>
          <a:p>
            <a:r>
              <a:rPr lang="en-US" sz="1500" b="1">
                <a:latin typeface="Open Sans"/>
                <a:ea typeface="Open Sans"/>
                <a:cs typeface="Open Sans"/>
              </a:rPr>
              <a:t>Take care</a:t>
            </a:r>
          </a:p>
          <a:p>
            <a:r>
              <a:rPr lang="en-US" sz="1500">
                <a:latin typeface="Open Sans"/>
                <a:ea typeface="Open Sans"/>
                <a:cs typeface="Open Sans"/>
              </a:rPr>
              <a:t>There is no formal break so please step out as needed</a:t>
            </a:r>
          </a:p>
          <a:p>
            <a:endParaRPr lang="en-US" sz="1500">
              <a:latin typeface="Open Sans" panose="020B0606030504020204" pitchFamily="34" charset="0"/>
              <a:ea typeface="Open Sans" panose="020B0606030504020204" pitchFamily="34" charset="0"/>
              <a:cs typeface="Open Sans" panose="020B0606030504020204" pitchFamily="34" charset="0"/>
            </a:endParaRPr>
          </a:p>
          <a:p>
            <a:r>
              <a:rPr lang="en-US" sz="1500" b="1">
                <a:latin typeface="Open Sans"/>
                <a:ea typeface="Open Sans"/>
                <a:cs typeface="Open Sans"/>
              </a:rPr>
              <a:t>Ask questions at any time</a:t>
            </a:r>
          </a:p>
          <a:p>
            <a:r>
              <a:rPr lang="en-US" sz="1500" err="1">
                <a:latin typeface="Open Sans"/>
                <a:ea typeface="Open Sans"/>
                <a:cs typeface="Open Sans"/>
              </a:rPr>
              <a:t>Slido</a:t>
            </a:r>
            <a:r>
              <a:rPr lang="en-US" sz="1500">
                <a:latin typeface="Open Sans"/>
                <a:ea typeface="Open Sans"/>
                <a:cs typeface="Open Sans"/>
              </a:rPr>
              <a:t> is live and available throughout the session (QR codes are on each table)</a:t>
            </a:r>
          </a:p>
        </p:txBody>
      </p:sp>
      <p:sp>
        <p:nvSpPr>
          <p:cNvPr id="3" name="TextBox 2">
            <a:extLst>
              <a:ext uri="{FF2B5EF4-FFF2-40B4-BE49-F238E27FC236}">
                <a16:creationId xmlns:a16="http://schemas.microsoft.com/office/drawing/2014/main" id="{997C4C30-1AC4-7E4B-B568-40D982623291}"/>
              </a:ext>
            </a:extLst>
          </p:cNvPr>
          <p:cNvSpPr txBox="1"/>
          <p:nvPr/>
        </p:nvSpPr>
        <p:spPr>
          <a:xfrm>
            <a:off x="6097486" y="1965732"/>
            <a:ext cx="539979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1500" b="1" dirty="0">
                <a:latin typeface="Open Sans"/>
                <a:ea typeface="Open Sans"/>
                <a:cs typeface="Open Sans"/>
              </a:rPr>
              <a:t>Participez</a:t>
            </a:r>
            <a:br>
              <a:rPr lang="fr-FR" sz="1500" dirty="0">
                <a:latin typeface="Open Sans" panose="020B0606030504020204" pitchFamily="34" charset="0"/>
                <a:ea typeface="Open Sans" panose="020B0606030504020204" pitchFamily="34" charset="0"/>
                <a:cs typeface="Open Sans" panose="020B0606030504020204" pitchFamily="34" charset="0"/>
              </a:rPr>
            </a:br>
            <a:r>
              <a:rPr lang="fr-FR" sz="1500" dirty="0">
                <a:latin typeface="Open Sans"/>
                <a:ea typeface="Open Sans"/>
                <a:cs typeface="Open Sans"/>
              </a:rPr>
              <a:t>Les diapositives seront partagées après la séance</a:t>
            </a:r>
          </a:p>
          <a:p>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a:ea typeface="Open Sans"/>
                <a:cs typeface="Open Sans"/>
              </a:rPr>
              <a:t>Tissez des liens</a:t>
            </a:r>
            <a:br>
              <a:rPr lang="fr-FR" sz="1500" dirty="0">
                <a:latin typeface="Open Sans" panose="020B0606030504020204" pitchFamily="34" charset="0"/>
                <a:ea typeface="Open Sans" panose="020B0606030504020204" pitchFamily="34" charset="0"/>
                <a:cs typeface="Open Sans" panose="020B0606030504020204" pitchFamily="34" charset="0"/>
              </a:rPr>
            </a:br>
            <a:r>
              <a:rPr lang="fr-FR" sz="1500" dirty="0">
                <a:latin typeface="Open Sans"/>
                <a:ea typeface="Open Sans"/>
                <a:cs typeface="Open Sans"/>
              </a:rPr>
              <a:t>Les occasions de se rencontrer en personne sont limitées; nous vous encourageons donc à profiter pleinement de ce moment ensemble</a:t>
            </a:r>
          </a:p>
          <a:p>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a:ea typeface="Open Sans"/>
                <a:cs typeface="Open Sans"/>
              </a:rPr>
              <a:t>Prenez soin de vous</a:t>
            </a:r>
            <a:br>
              <a:rPr lang="fr-FR" sz="1500" dirty="0">
                <a:latin typeface="Open Sans" panose="020B0606030504020204" pitchFamily="34" charset="0"/>
                <a:ea typeface="Open Sans" panose="020B0606030504020204" pitchFamily="34" charset="0"/>
                <a:cs typeface="Open Sans" panose="020B0606030504020204" pitchFamily="34" charset="0"/>
              </a:rPr>
            </a:br>
            <a:r>
              <a:rPr lang="fr-FR" sz="1500" dirty="0">
                <a:latin typeface="Open Sans"/>
                <a:ea typeface="Open Sans"/>
                <a:cs typeface="Open Sans"/>
              </a:rPr>
              <a:t>Il n’y a pas de pause préétablie; n’hésitez pas à en prendre une, au besoin</a:t>
            </a:r>
          </a:p>
          <a:p>
            <a:endParaRPr lang="fr-FR" sz="1500" dirty="0">
              <a:latin typeface="Open Sans" panose="020B0606030504020204" pitchFamily="34" charset="0"/>
              <a:ea typeface="Open Sans" panose="020B0606030504020204" pitchFamily="34" charset="0"/>
              <a:cs typeface="Open Sans" panose="020B0606030504020204" pitchFamily="34" charset="0"/>
            </a:endParaRPr>
          </a:p>
          <a:p>
            <a:r>
              <a:rPr lang="fr-FR" sz="1500" b="1" dirty="0">
                <a:latin typeface="Open Sans"/>
                <a:ea typeface="Open Sans"/>
                <a:cs typeface="Open Sans"/>
              </a:rPr>
              <a:t>Posez des questions en tout temps</a:t>
            </a:r>
            <a:br>
              <a:rPr lang="fr-FR" sz="1500" dirty="0">
                <a:latin typeface="Open Sans" panose="020B0606030504020204" pitchFamily="34" charset="0"/>
                <a:ea typeface="Open Sans" panose="020B0606030504020204" pitchFamily="34" charset="0"/>
                <a:cs typeface="Open Sans" panose="020B0606030504020204" pitchFamily="34" charset="0"/>
              </a:rPr>
            </a:br>
            <a:r>
              <a:rPr lang="fr-FR" sz="1500" dirty="0">
                <a:latin typeface="Open Sans"/>
                <a:ea typeface="Open Sans"/>
                <a:cs typeface="Open Sans"/>
              </a:rPr>
              <a:t>Vous pouvez poser des questions en direct tout au long de la séance avec Slido (des codes QR se trouvent sur chaque table)</a:t>
            </a:r>
            <a:endParaRPr lang="fr-FR" sz="15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Rectangle 6">
            <a:extLst>
              <a:ext uri="{FF2B5EF4-FFF2-40B4-BE49-F238E27FC236}">
                <a16:creationId xmlns:a16="http://schemas.microsoft.com/office/drawing/2014/main" id="{9FAC3861-80E5-55FE-697F-9C091F9CB2B7}"/>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cxnSp>
        <p:nvCxnSpPr>
          <p:cNvPr id="8" name="Straight Connector 7">
            <a:extLst>
              <a:ext uri="{FF2B5EF4-FFF2-40B4-BE49-F238E27FC236}">
                <a16:creationId xmlns:a16="http://schemas.microsoft.com/office/drawing/2014/main" id="{8AC0C2E0-5066-CEFE-1C71-F3E610736081}"/>
              </a:ext>
              <a:ext uri="{C183D7F6-B498-43B3-948B-1728B52AA6E4}">
                <adec:decorative xmlns:adec="http://schemas.microsoft.com/office/drawing/2017/decorative" val="1"/>
              </a:ext>
            </a:extLst>
          </p:cNvPr>
          <p:cNvCxnSpPr>
            <a:cxnSpLocks/>
          </p:cNvCxnSpPr>
          <p:nvPr/>
        </p:nvCxnSpPr>
        <p:spPr>
          <a:xfrm>
            <a:off x="5607486" y="485268"/>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748958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F4F1B-115B-49AF-E23F-708AA8D6FD6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7561D252-6867-291F-6C9F-07E4F79F9D96}"/>
              </a:ext>
            </a:extLst>
          </p:cNvPr>
          <p:cNvSpPr>
            <a:spLocks noGrp="1"/>
          </p:cNvSpPr>
          <p:nvPr>
            <p:ph type="title"/>
          </p:nvPr>
        </p:nvSpPr>
        <p:spPr>
          <a:xfrm>
            <a:off x="522623" y="2093857"/>
            <a:ext cx="4190232" cy="1191767"/>
          </a:xfrm>
        </p:spPr>
        <p:txBody>
          <a:bodyPr/>
          <a:lstStyle/>
          <a:p>
            <a:pPr algn="ctr"/>
            <a:r>
              <a:rPr lang="en-US" sz="4000">
                <a:latin typeface="Open Sans Extrabold"/>
                <a:ea typeface="Open Sans Extrabold"/>
                <a:cs typeface="Open Sans Extrabold"/>
              </a:rPr>
              <a:t>Discuss: Courtyard Café</a:t>
            </a:r>
            <a:endParaRPr lang="en-US"/>
          </a:p>
        </p:txBody>
      </p:sp>
      <p:sp>
        <p:nvSpPr>
          <p:cNvPr id="2" name="TextBox 1">
            <a:extLst>
              <a:ext uri="{FF2B5EF4-FFF2-40B4-BE49-F238E27FC236}">
                <a16:creationId xmlns:a16="http://schemas.microsoft.com/office/drawing/2014/main" id="{2D94C437-9C73-78B2-D8B5-B5142625EEA6}"/>
              </a:ext>
            </a:extLst>
          </p:cNvPr>
          <p:cNvSpPr txBox="1"/>
          <p:nvPr/>
        </p:nvSpPr>
        <p:spPr>
          <a:xfrm>
            <a:off x="864652" y="3368126"/>
            <a:ext cx="3512401" cy="923330"/>
          </a:xfrm>
          <a:prstGeom prst="rect">
            <a:avLst/>
          </a:prstGeom>
          <a:noFill/>
        </p:spPr>
        <p:txBody>
          <a:bodyPr wrap="square" lIns="91440" tIns="45720" rIns="91440" bIns="45720" rtlCol="0" anchor="t">
            <a:spAutoFit/>
          </a:bodyPr>
          <a:lstStyle/>
          <a:p>
            <a:pPr algn="ctr"/>
            <a:r>
              <a:rPr lang="en-US">
                <a:solidFill>
                  <a:schemeClr val="tx1">
                    <a:lumMod val="95000"/>
                  </a:schemeClr>
                </a:solidFill>
                <a:latin typeface="Open Sans"/>
                <a:ea typeface="Open Sans SemiBold"/>
                <a:cs typeface="Open Sans SemiBold"/>
              </a:rPr>
              <a:t>Share experience. Learn from peers. Surface insights that can shape what comes next.</a:t>
            </a:r>
            <a:endParaRPr lang="en-CA">
              <a:solidFill>
                <a:schemeClr val="tx1">
                  <a:lumMod val="95000"/>
                </a:schemeClr>
              </a:solidFill>
              <a:latin typeface="Open Sans"/>
              <a:ea typeface="Open Sans SemiBold"/>
              <a:cs typeface="Open Sans SemiBold"/>
            </a:endParaRPr>
          </a:p>
        </p:txBody>
      </p:sp>
      <p:sp>
        <p:nvSpPr>
          <p:cNvPr id="26" name="TextBox 25">
            <a:extLst>
              <a:ext uri="{FF2B5EF4-FFF2-40B4-BE49-F238E27FC236}">
                <a16:creationId xmlns:a16="http://schemas.microsoft.com/office/drawing/2014/main" id="{634AEB0A-B8E4-B993-2393-44BC55A54CAB}"/>
              </a:ext>
            </a:extLst>
          </p:cNvPr>
          <p:cNvSpPr txBox="1"/>
          <p:nvPr/>
        </p:nvSpPr>
        <p:spPr>
          <a:xfrm>
            <a:off x="6962678" y="2079615"/>
            <a:ext cx="4664364" cy="1600438"/>
          </a:xfrm>
          <a:prstGeom prst="rect">
            <a:avLst/>
          </a:prstGeom>
          <a:noFill/>
        </p:spPr>
        <p:txBody>
          <a:bodyPr wrap="square" lIns="91440" tIns="45720" rIns="91440" bIns="45720" anchor="t">
            <a:spAutoFit/>
          </a:bodyPr>
          <a:lstStyle/>
          <a:p>
            <a:pPr algn="ctr"/>
            <a:r>
              <a:rPr lang="en-US" sz="4000" b="1" dirty="0" err="1">
                <a:latin typeface="Open Sans Extrabold"/>
                <a:ea typeface="Open Sans Extrabold"/>
                <a:cs typeface="Open Sans Extrabold"/>
              </a:rPr>
              <a:t>Discuter</a:t>
            </a:r>
            <a:r>
              <a:rPr lang="en-US" sz="4000" b="1" dirty="0">
                <a:latin typeface="Open Sans Extrabold"/>
                <a:ea typeface="Open Sans Extrabold"/>
                <a:cs typeface="Open Sans Extrabold"/>
              </a:rPr>
              <a:t> :</a:t>
            </a:r>
          </a:p>
          <a:p>
            <a:pPr algn="ctr"/>
            <a:r>
              <a:rPr lang="en-US" sz="4000" b="1" dirty="0">
                <a:latin typeface="Open Sans Extrabold"/>
                <a:ea typeface="Open Sans Extrabold"/>
                <a:cs typeface="Open Sans Extrabold"/>
              </a:rPr>
              <a:t>Café Jardin</a:t>
            </a:r>
          </a:p>
          <a:p>
            <a:pPr algn="ctr"/>
            <a:endParaRPr lang="en-US" b="1" dirty="0">
              <a:ea typeface="Cambria"/>
            </a:endParaRPr>
          </a:p>
        </p:txBody>
      </p:sp>
      <p:sp>
        <p:nvSpPr>
          <p:cNvPr id="11" name="TextBox 10">
            <a:extLst>
              <a:ext uri="{FF2B5EF4-FFF2-40B4-BE49-F238E27FC236}">
                <a16:creationId xmlns:a16="http://schemas.microsoft.com/office/drawing/2014/main" id="{2E67FB55-FECA-BFE3-C5EF-E6D25311C719}"/>
              </a:ext>
            </a:extLst>
          </p:cNvPr>
          <p:cNvSpPr txBox="1"/>
          <p:nvPr/>
        </p:nvSpPr>
        <p:spPr>
          <a:xfrm>
            <a:off x="7348550" y="3503770"/>
            <a:ext cx="3894619" cy="923330"/>
          </a:xfrm>
          <a:prstGeom prst="rect">
            <a:avLst/>
          </a:prstGeom>
          <a:noFill/>
        </p:spPr>
        <p:txBody>
          <a:bodyPr wrap="square" lIns="91440" tIns="45720" rIns="91440" bIns="45720" rtlCol="0" anchor="t">
            <a:spAutoFit/>
          </a:bodyPr>
          <a:lstStyle/>
          <a:p>
            <a:pPr algn="ctr"/>
            <a:r>
              <a:rPr lang="en-CA" err="1">
                <a:solidFill>
                  <a:schemeClr val="tx1">
                    <a:lumMod val="95000"/>
                  </a:schemeClr>
                </a:solidFill>
                <a:latin typeface="Open Sans"/>
                <a:ea typeface="Open Sans SemiBold"/>
                <a:cs typeface="Open Sans SemiBold"/>
              </a:rPr>
              <a:t>Partager</a:t>
            </a:r>
            <a:r>
              <a:rPr lang="en-CA">
                <a:solidFill>
                  <a:schemeClr val="tx1">
                    <a:lumMod val="95000"/>
                  </a:schemeClr>
                </a:solidFill>
                <a:latin typeface="Open Sans"/>
                <a:ea typeface="Open Sans SemiBold"/>
                <a:cs typeface="Open Sans SemiBold"/>
              </a:rPr>
              <a:t> </a:t>
            </a:r>
            <a:r>
              <a:rPr lang="en-CA" err="1">
                <a:solidFill>
                  <a:schemeClr val="tx1">
                    <a:lumMod val="95000"/>
                  </a:schemeClr>
                </a:solidFill>
                <a:latin typeface="Open Sans"/>
                <a:ea typeface="Open Sans SemiBold"/>
                <a:cs typeface="Open Sans SemiBold"/>
              </a:rPr>
              <a:t>l’expérience</a:t>
            </a:r>
            <a:r>
              <a:rPr lang="en-CA">
                <a:solidFill>
                  <a:schemeClr val="tx1">
                    <a:lumMod val="95000"/>
                  </a:schemeClr>
                </a:solidFill>
                <a:latin typeface="Open Sans"/>
                <a:ea typeface="Open Sans SemiBold"/>
                <a:cs typeface="Open Sans SemiBold"/>
              </a:rPr>
              <a:t>. </a:t>
            </a:r>
            <a:r>
              <a:rPr lang="en-CA" err="1">
                <a:solidFill>
                  <a:schemeClr val="tx1">
                    <a:lumMod val="95000"/>
                  </a:schemeClr>
                </a:solidFill>
                <a:latin typeface="Open Sans"/>
                <a:ea typeface="Open Sans SemiBold"/>
                <a:cs typeface="Open Sans SemiBold"/>
              </a:rPr>
              <a:t>Apprendre</a:t>
            </a:r>
            <a:r>
              <a:rPr lang="en-CA">
                <a:solidFill>
                  <a:schemeClr val="tx1">
                    <a:lumMod val="95000"/>
                  </a:schemeClr>
                </a:solidFill>
                <a:latin typeface="Open Sans"/>
                <a:ea typeface="Open Sans SemiBold"/>
                <a:cs typeface="Open Sans SemiBold"/>
              </a:rPr>
              <a:t> entre pairs. Faire </a:t>
            </a:r>
            <a:r>
              <a:rPr lang="en-CA" err="1">
                <a:solidFill>
                  <a:schemeClr val="tx1">
                    <a:lumMod val="95000"/>
                  </a:schemeClr>
                </a:solidFill>
                <a:latin typeface="Open Sans"/>
                <a:ea typeface="Open Sans SemiBold"/>
                <a:cs typeface="Open Sans SemiBold"/>
              </a:rPr>
              <a:t>émerger</a:t>
            </a:r>
            <a:r>
              <a:rPr lang="en-CA">
                <a:solidFill>
                  <a:schemeClr val="tx1">
                    <a:lumMod val="95000"/>
                  </a:schemeClr>
                </a:solidFill>
                <a:latin typeface="Open Sans"/>
                <a:ea typeface="Open Sans SemiBold"/>
                <a:cs typeface="Open Sans SemiBold"/>
              </a:rPr>
              <a:t> des </a:t>
            </a:r>
            <a:r>
              <a:rPr lang="en-CA" err="1">
                <a:solidFill>
                  <a:schemeClr val="tx1">
                    <a:lumMod val="95000"/>
                  </a:schemeClr>
                </a:solidFill>
                <a:latin typeface="Open Sans"/>
                <a:ea typeface="Open Sans SemiBold"/>
                <a:cs typeface="Open Sans SemiBold"/>
              </a:rPr>
              <a:t>idées</a:t>
            </a:r>
            <a:r>
              <a:rPr lang="en-CA">
                <a:solidFill>
                  <a:schemeClr val="tx1">
                    <a:lumMod val="95000"/>
                  </a:schemeClr>
                </a:solidFill>
                <a:latin typeface="Open Sans"/>
                <a:ea typeface="Open Sans SemiBold"/>
                <a:cs typeface="Open Sans SemiBold"/>
              </a:rPr>
              <a:t> pour </a:t>
            </a:r>
            <a:r>
              <a:rPr lang="en-CA" err="1">
                <a:solidFill>
                  <a:schemeClr val="tx1">
                    <a:lumMod val="95000"/>
                  </a:schemeClr>
                </a:solidFill>
                <a:latin typeface="Open Sans"/>
                <a:ea typeface="Open Sans SemiBold"/>
                <a:cs typeface="Open Sans SemiBold"/>
              </a:rPr>
              <a:t>orienter</a:t>
            </a:r>
            <a:r>
              <a:rPr lang="en-CA">
                <a:solidFill>
                  <a:schemeClr val="tx1">
                    <a:lumMod val="95000"/>
                  </a:schemeClr>
                </a:solidFill>
                <a:latin typeface="Open Sans"/>
                <a:ea typeface="Open Sans SemiBold"/>
                <a:cs typeface="Open Sans SemiBold"/>
              </a:rPr>
              <a:t> la suite </a:t>
            </a:r>
          </a:p>
        </p:txBody>
      </p:sp>
      <p:pic>
        <p:nvPicPr>
          <p:cNvPr id="3" name="Graphic 2">
            <a:extLst>
              <a:ext uri="{FF2B5EF4-FFF2-40B4-BE49-F238E27FC236}">
                <a16:creationId xmlns:a16="http://schemas.microsoft.com/office/drawing/2014/main" id="{0223D031-945F-55A7-91AC-153062953F7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78157" y="2572684"/>
            <a:ext cx="1235686" cy="1250063"/>
          </a:xfrm>
          <a:prstGeom prst="rect">
            <a:avLst/>
          </a:prstGeom>
        </p:spPr>
      </p:pic>
    </p:spTree>
    <p:extLst>
      <p:ext uri="{BB962C8B-B14F-4D97-AF65-F5344CB8AC3E}">
        <p14:creationId xmlns:p14="http://schemas.microsoft.com/office/powerpoint/2010/main" val="36002264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7B00A-0250-7622-4503-6620108808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02F15-6B33-376B-687E-4D07DEAD8C2E}"/>
              </a:ext>
            </a:extLst>
          </p:cNvPr>
          <p:cNvSpPr>
            <a:spLocks noGrp="1"/>
          </p:cNvSpPr>
          <p:nvPr>
            <p:ph type="title"/>
          </p:nvPr>
        </p:nvSpPr>
        <p:spPr>
          <a:xfrm>
            <a:off x="527698" y="726424"/>
            <a:ext cx="3600000" cy="756000"/>
          </a:xfrm>
        </p:spPr>
        <p:txBody>
          <a:bodyPr vert="horz" lIns="91440" tIns="45720" rIns="91440" bIns="45720" rtlCol="0" anchor="ctr">
            <a:normAutofit/>
          </a:bodyPr>
          <a:lstStyle/>
          <a:p>
            <a:pPr>
              <a:defRPr/>
            </a:pPr>
            <a:r>
              <a:rPr lang="en-US" sz="3500" b="1" i="0" kern="1200" dirty="0">
                <a:latin typeface="Open Sans"/>
                <a:ea typeface="Open Sans Extrabold"/>
                <a:cs typeface="Open Sans Extrabold"/>
              </a:rPr>
              <a:t>Courtyard Caf</a:t>
            </a:r>
            <a:r>
              <a:rPr lang="en-US" sz="3500" dirty="0">
                <a:latin typeface="Open Sans" panose="020B0606030504020204" pitchFamily="34" charset="0"/>
                <a:ea typeface="Open Sans" panose="020B0606030504020204" pitchFamily="34" charset="0"/>
                <a:cs typeface="Open Sans" panose="020B0606030504020204" pitchFamily="34" charset="0"/>
              </a:rPr>
              <a:t>é</a:t>
            </a:r>
            <a:endParaRPr lang="en-US" sz="3500" i="0" kern="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E837A422-5EFE-48D0-7CB9-F0F1E8B3109A}"/>
              </a:ext>
            </a:extLst>
          </p:cNvPr>
          <p:cNvSpPr txBox="1">
            <a:spLocks/>
          </p:cNvSpPr>
          <p:nvPr/>
        </p:nvSpPr>
        <p:spPr>
          <a:xfrm>
            <a:off x="6051559" y="710787"/>
            <a:ext cx="3600000" cy="756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tx1"/>
                </a:solidFill>
                <a:latin typeface="Open Sans Extrabold" panose="020B0606030504020204" pitchFamily="34" charset="0"/>
                <a:ea typeface="Open Sans Extrabold" panose="020B0606030504020204" pitchFamily="34" charset="0"/>
                <a:cs typeface="Open Sans Extrabold" panose="020B0606030504020204" pitchFamily="34" charset="0"/>
              </a:defRPr>
            </a:lvl1pPr>
          </a:lstStyle>
          <a:p>
            <a:pPr>
              <a:defRPr/>
            </a:pPr>
            <a:r>
              <a:rPr lang="en-CA" sz="3500" dirty="0">
                <a:latin typeface="Open Sans" panose="020B0606030504020204" pitchFamily="34" charset="0"/>
                <a:ea typeface="Open Sans" panose="020B0606030504020204" pitchFamily="34" charset="0"/>
                <a:cs typeface="Open Sans" panose="020B0606030504020204" pitchFamily="34" charset="0"/>
              </a:rPr>
              <a:t>Café Jardin</a:t>
            </a:r>
          </a:p>
        </p:txBody>
      </p:sp>
      <p:sp>
        <p:nvSpPr>
          <p:cNvPr id="5" name="TextBox 4">
            <a:extLst>
              <a:ext uri="{FF2B5EF4-FFF2-40B4-BE49-F238E27FC236}">
                <a16:creationId xmlns:a16="http://schemas.microsoft.com/office/drawing/2014/main" id="{3C98282F-580C-46DA-A051-25D55A4EB923}"/>
              </a:ext>
            </a:extLst>
          </p:cNvPr>
          <p:cNvSpPr txBox="1"/>
          <p:nvPr/>
        </p:nvSpPr>
        <p:spPr>
          <a:xfrm>
            <a:off x="583845" y="1777905"/>
            <a:ext cx="4556246"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latin typeface="Open Sans"/>
                <a:ea typeface="Open Sans"/>
                <a:cs typeface="Open Sans"/>
              </a:rPr>
              <a:t>How it works</a:t>
            </a:r>
          </a:p>
          <a:p>
            <a:pPr marL="285750" indent="-285750">
              <a:buFont typeface="Arial"/>
              <a:buChar char="•"/>
            </a:pPr>
            <a:r>
              <a:rPr lang="en-US" sz="2000" dirty="0">
                <a:latin typeface="Open Sans"/>
                <a:ea typeface="Open Sans"/>
                <a:cs typeface="Open Sans"/>
              </a:rPr>
              <a:t>Join a table focused on one theme</a:t>
            </a:r>
          </a:p>
          <a:p>
            <a:pPr marL="285750" indent="-285750">
              <a:buFont typeface="Arial"/>
              <a:buChar char="•"/>
            </a:pPr>
            <a:r>
              <a:rPr lang="en-US" sz="2000" dirty="0">
                <a:latin typeface="Open Sans"/>
                <a:ea typeface="Open Sans"/>
                <a:cs typeface="Open Sans"/>
              </a:rPr>
              <a:t>4 rounds · 8 minutes each</a:t>
            </a:r>
          </a:p>
          <a:p>
            <a:pPr marL="285750" indent="-285750">
              <a:buFont typeface="Arial"/>
              <a:buChar char="•"/>
            </a:pPr>
            <a:r>
              <a:rPr lang="en-US" sz="2000" dirty="0">
                <a:latin typeface="Open Sans"/>
                <a:ea typeface="Open Sans"/>
                <a:cs typeface="Open Sans"/>
              </a:rPr>
              <a:t>Contribute your perspective</a:t>
            </a:r>
          </a:p>
          <a:p>
            <a:pPr marL="285750" indent="-285750">
              <a:buFont typeface="Arial"/>
              <a:buChar char="•"/>
            </a:pPr>
            <a:r>
              <a:rPr lang="en-US" sz="2000" dirty="0">
                <a:latin typeface="Open Sans"/>
                <a:ea typeface="Open Sans"/>
                <a:cs typeface="Open Sans"/>
              </a:rPr>
              <a:t>Rotate tables between rounds</a:t>
            </a:r>
          </a:p>
          <a:p>
            <a:pPr marL="285750" indent="-285750">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A host captures key ideas</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F226C88-7391-7855-68B6-9B40D6FFAB90}"/>
              </a:ext>
            </a:extLst>
          </p:cNvPr>
          <p:cNvSpPr txBox="1"/>
          <p:nvPr/>
        </p:nvSpPr>
        <p:spPr>
          <a:xfrm>
            <a:off x="6051559" y="1776152"/>
            <a:ext cx="5399791"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2000" b="1" dirty="0">
                <a:latin typeface="Open Sans"/>
                <a:ea typeface="Open Sans"/>
                <a:cs typeface="Open Sans"/>
              </a:rPr>
              <a:t>Déroulement</a:t>
            </a:r>
            <a:endParaRPr lang="en-US" sz="2000" dirty="0">
              <a:latin typeface="Open Sans"/>
              <a:ea typeface="Open Sans"/>
              <a:cs typeface="Open Sans"/>
            </a:endParaRPr>
          </a:p>
          <a:p>
            <a:pPr marL="285750" indent="-285750">
              <a:buFont typeface="Arial"/>
              <a:buChar char="•"/>
            </a:pPr>
            <a:r>
              <a:rPr lang="fr-FR" sz="2000" dirty="0">
                <a:latin typeface="Open Sans"/>
                <a:ea typeface="Open Sans"/>
                <a:cs typeface="Open Sans"/>
              </a:rPr>
              <a:t>Chaque table porte sur un thème en particulier</a:t>
            </a:r>
          </a:p>
          <a:p>
            <a:pPr marL="285750" indent="-285750">
              <a:buFont typeface="Arial"/>
              <a:buChar char="•"/>
            </a:pPr>
            <a:r>
              <a:rPr lang="fr-FR" sz="2000" dirty="0">
                <a:latin typeface="Open Sans"/>
                <a:ea typeface="Open Sans"/>
                <a:cs typeface="Open Sans"/>
              </a:rPr>
              <a:t>4 rondes de 8 minutes chacune</a:t>
            </a:r>
          </a:p>
          <a:p>
            <a:pPr marL="285750" indent="-285750">
              <a:buFont typeface="Arial"/>
              <a:buChar char="•"/>
            </a:pPr>
            <a:r>
              <a:rPr lang="fr-FR" sz="2000" dirty="0">
                <a:latin typeface="Open Sans"/>
                <a:ea typeface="Open Sans"/>
                <a:cs typeface="Open Sans"/>
              </a:rPr>
              <a:t>Partagez vos points de vue</a:t>
            </a:r>
          </a:p>
          <a:p>
            <a:pPr marL="285750" indent="-285750">
              <a:buFont typeface="Arial"/>
              <a:buChar char="•"/>
            </a:pPr>
            <a:r>
              <a:rPr lang="fr-FR" sz="2000" dirty="0">
                <a:latin typeface="Open Sans"/>
                <a:ea typeface="Open Sans"/>
                <a:cs typeface="Open Sans"/>
              </a:rPr>
              <a:t>Changez de table entre les rondes</a:t>
            </a:r>
          </a:p>
          <a:p>
            <a:pPr marL="285750" indent="-285750">
              <a:buFont typeface="Arial"/>
              <a:buChar char="•"/>
            </a:pPr>
            <a:r>
              <a:rPr lang="fr-FR" sz="2000" dirty="0">
                <a:latin typeface="Open Sans"/>
                <a:ea typeface="Open Sans"/>
                <a:cs typeface="Open Sans"/>
              </a:rPr>
              <a:t>Un animateur ou une animatrice présente les principales idées</a:t>
            </a:r>
          </a:p>
        </p:txBody>
      </p:sp>
      <p:sp>
        <p:nvSpPr>
          <p:cNvPr id="7" name="Rectangle 6">
            <a:extLst>
              <a:ext uri="{FF2B5EF4-FFF2-40B4-BE49-F238E27FC236}">
                <a16:creationId xmlns:a16="http://schemas.microsoft.com/office/drawing/2014/main" id="{B5E53657-EF6E-1E89-6228-32F87E3C9E8F}"/>
              </a:ext>
              <a:ext uri="{C183D7F6-B498-43B3-948B-1728B52AA6E4}">
                <adec:decorative xmlns:adec="http://schemas.microsoft.com/office/drawing/2017/decorative" val="1"/>
              </a:ext>
            </a:extLst>
          </p:cNvPr>
          <p:cNvSpPr/>
          <p:nvPr/>
        </p:nvSpPr>
        <p:spPr>
          <a:xfrm flipH="1">
            <a:off x="-3932" y="250"/>
            <a:ext cx="109031" cy="6199135"/>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ea typeface="Cambria"/>
            </a:endParaRPr>
          </a:p>
        </p:txBody>
      </p:sp>
      <p:grpSp>
        <p:nvGrpSpPr>
          <p:cNvPr id="22" name="Group 21" descr="Recruit, Develop, Retain, Lead">
            <a:extLst>
              <a:ext uri="{FF2B5EF4-FFF2-40B4-BE49-F238E27FC236}">
                <a16:creationId xmlns:a16="http://schemas.microsoft.com/office/drawing/2014/main" id="{C8B82A89-7196-A7EC-4594-0528350375F5}"/>
              </a:ext>
            </a:extLst>
          </p:cNvPr>
          <p:cNvGrpSpPr/>
          <p:nvPr/>
        </p:nvGrpSpPr>
        <p:grpSpPr>
          <a:xfrm>
            <a:off x="314657" y="5693140"/>
            <a:ext cx="5267773" cy="369332"/>
            <a:chOff x="1303179" y="6488668"/>
            <a:chExt cx="8799154" cy="369332"/>
          </a:xfrm>
        </p:grpSpPr>
        <p:sp>
          <p:nvSpPr>
            <p:cNvPr id="13" name="TextBox 12">
              <a:extLst>
                <a:ext uri="{FF2B5EF4-FFF2-40B4-BE49-F238E27FC236}">
                  <a16:creationId xmlns:a16="http://schemas.microsoft.com/office/drawing/2014/main" id="{1531C98C-0B84-BD70-187D-06D3FFAFF02B}"/>
                </a:ext>
              </a:extLst>
            </p:cNvPr>
            <p:cNvSpPr txBox="1"/>
            <p:nvPr/>
          </p:nvSpPr>
          <p:spPr>
            <a:xfrm>
              <a:off x="1303179" y="6488668"/>
              <a:ext cx="1972275" cy="369332"/>
            </a:xfrm>
            <a:prstGeom prst="rect">
              <a:avLst/>
            </a:prstGeom>
            <a:noFill/>
          </p:spPr>
          <p:txBody>
            <a:bodyPr wrap="square" rtlCol="0">
              <a:spAutoFit/>
            </a:bodyPr>
            <a:lstStyle/>
            <a:p>
              <a:r>
                <a:rPr lang="en-CA" b="1">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Recruit</a:t>
              </a:r>
            </a:p>
          </p:txBody>
        </p:sp>
        <p:sp>
          <p:nvSpPr>
            <p:cNvPr id="14" name="TextBox 13">
              <a:extLst>
                <a:ext uri="{FF2B5EF4-FFF2-40B4-BE49-F238E27FC236}">
                  <a16:creationId xmlns:a16="http://schemas.microsoft.com/office/drawing/2014/main" id="{F6ED4134-0945-BAC6-05EF-2E0ED15D66EA}"/>
                </a:ext>
              </a:extLst>
            </p:cNvPr>
            <p:cNvSpPr txBox="1"/>
            <p:nvPr/>
          </p:nvSpPr>
          <p:spPr>
            <a:xfrm>
              <a:off x="3494306" y="6488668"/>
              <a:ext cx="1972275" cy="369332"/>
            </a:xfrm>
            <a:prstGeom prst="rect">
              <a:avLst/>
            </a:prstGeom>
            <a:noFill/>
          </p:spPr>
          <p:txBody>
            <a:bodyPr wrap="square" rtlCol="0">
              <a:spAutoFit/>
            </a:bodyPr>
            <a:lstStyle/>
            <a:p>
              <a:r>
                <a:rPr lang="en-CA" b="1">
                  <a:solidFill>
                    <a:schemeClr val="accent6">
                      <a:lumMod val="75000"/>
                    </a:schemeClr>
                  </a:solidFill>
                  <a:latin typeface="Open Sans" panose="020B0606030504020204" pitchFamily="34" charset="0"/>
                  <a:ea typeface="Open Sans" panose="020B0606030504020204" pitchFamily="34" charset="0"/>
                  <a:cs typeface="Open Sans" panose="020B0606030504020204" pitchFamily="34" charset="0"/>
                </a:rPr>
                <a:t>Develop</a:t>
              </a:r>
            </a:p>
          </p:txBody>
        </p:sp>
        <p:sp>
          <p:nvSpPr>
            <p:cNvPr id="15" name="TextBox 14">
              <a:extLst>
                <a:ext uri="{FF2B5EF4-FFF2-40B4-BE49-F238E27FC236}">
                  <a16:creationId xmlns:a16="http://schemas.microsoft.com/office/drawing/2014/main" id="{3CD87A47-A523-6A1E-4611-B76F94277A25}"/>
                </a:ext>
              </a:extLst>
            </p:cNvPr>
            <p:cNvSpPr txBox="1"/>
            <p:nvPr/>
          </p:nvSpPr>
          <p:spPr>
            <a:xfrm>
              <a:off x="5685433" y="6488668"/>
              <a:ext cx="2240338" cy="369332"/>
            </a:xfrm>
            <a:prstGeom prst="rect">
              <a:avLst/>
            </a:prstGeom>
            <a:noFill/>
          </p:spPr>
          <p:txBody>
            <a:bodyPr wrap="square" rtlCol="0">
              <a:spAutoFit/>
            </a:bodyPr>
            <a:lstStyle/>
            <a:p>
              <a:r>
                <a:rPr lang="en-CA" b="1">
                  <a:solidFill>
                    <a:schemeClr val="accent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Retain</a:t>
              </a:r>
            </a:p>
          </p:txBody>
        </p:sp>
        <p:sp>
          <p:nvSpPr>
            <p:cNvPr id="16" name="TextBox 15">
              <a:extLst>
                <a:ext uri="{FF2B5EF4-FFF2-40B4-BE49-F238E27FC236}">
                  <a16:creationId xmlns:a16="http://schemas.microsoft.com/office/drawing/2014/main" id="{7E1DF619-9C2A-D59D-C73B-05A02529234A}"/>
                </a:ext>
              </a:extLst>
            </p:cNvPr>
            <p:cNvSpPr txBox="1"/>
            <p:nvPr/>
          </p:nvSpPr>
          <p:spPr>
            <a:xfrm>
              <a:off x="7944221" y="6488668"/>
              <a:ext cx="2158112" cy="369332"/>
            </a:xfrm>
            <a:prstGeom prst="rect">
              <a:avLst/>
            </a:prstGeom>
            <a:noFill/>
          </p:spPr>
          <p:txBody>
            <a:bodyPr wrap="square" rtlCol="0">
              <a:spAutoFit/>
            </a:bodyPr>
            <a:lstStyle/>
            <a:p>
              <a:r>
                <a:rPr lang="en-CA" b="1">
                  <a:solidFill>
                    <a:srgbClr val="FFC000"/>
                  </a:solidFill>
                  <a:latin typeface="Open Sans" panose="020B0606030504020204" pitchFamily="34" charset="0"/>
                  <a:ea typeface="Open Sans" panose="020B0606030504020204" pitchFamily="34" charset="0"/>
                  <a:cs typeface="Open Sans" panose="020B0606030504020204" pitchFamily="34" charset="0"/>
                </a:rPr>
                <a:t>Lead</a:t>
              </a:r>
            </a:p>
          </p:txBody>
        </p:sp>
      </p:grpSp>
      <p:grpSp>
        <p:nvGrpSpPr>
          <p:cNvPr id="21" name="Group 20" descr="Recruter, Développer, Fidéliser, Leadership">
            <a:extLst>
              <a:ext uri="{FF2B5EF4-FFF2-40B4-BE49-F238E27FC236}">
                <a16:creationId xmlns:a16="http://schemas.microsoft.com/office/drawing/2014/main" id="{FB8AE7B0-98A2-9E71-DD2E-FF46025A4030}"/>
              </a:ext>
            </a:extLst>
          </p:cNvPr>
          <p:cNvGrpSpPr/>
          <p:nvPr/>
        </p:nvGrpSpPr>
        <p:grpSpPr>
          <a:xfrm>
            <a:off x="6019475" y="5677111"/>
            <a:ext cx="6096324" cy="382357"/>
            <a:chOff x="2094586" y="5693140"/>
            <a:chExt cx="10556748" cy="382357"/>
          </a:xfrm>
        </p:grpSpPr>
        <p:sp>
          <p:nvSpPr>
            <p:cNvPr id="17" name="TextBox 16">
              <a:extLst>
                <a:ext uri="{FF2B5EF4-FFF2-40B4-BE49-F238E27FC236}">
                  <a16:creationId xmlns:a16="http://schemas.microsoft.com/office/drawing/2014/main" id="{94FAC7F4-3525-03C6-B8B2-50E43DE386BB}"/>
                </a:ext>
              </a:extLst>
            </p:cNvPr>
            <p:cNvSpPr txBox="1"/>
            <p:nvPr/>
          </p:nvSpPr>
          <p:spPr>
            <a:xfrm>
              <a:off x="2094586" y="5693140"/>
              <a:ext cx="2243018" cy="369332"/>
            </a:xfrm>
            <a:prstGeom prst="rect">
              <a:avLst/>
            </a:prstGeom>
            <a:noFill/>
          </p:spPr>
          <p:txBody>
            <a:bodyPr wrap="square" rtlCol="0">
              <a:spAutoFit/>
            </a:bodyPr>
            <a:lstStyle/>
            <a:p>
              <a:r>
                <a:rPr lang="en-CA" b="1" err="1">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rPr>
                <a:t>Recruter</a:t>
              </a:r>
              <a:endParaRPr lang="en-CA" b="1">
                <a:solidFill>
                  <a:schemeClr val="accent1">
                    <a:lumMod val="40000"/>
                    <a:lumOff val="6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2B56BE1E-3508-0CD2-C288-DEE9AFCA2670}"/>
                </a:ext>
              </a:extLst>
            </p:cNvPr>
            <p:cNvSpPr txBox="1"/>
            <p:nvPr/>
          </p:nvSpPr>
          <p:spPr>
            <a:xfrm>
              <a:off x="4356647" y="5706165"/>
              <a:ext cx="3369323" cy="369332"/>
            </a:xfrm>
            <a:prstGeom prst="rect">
              <a:avLst/>
            </a:prstGeom>
            <a:noFill/>
          </p:spPr>
          <p:txBody>
            <a:bodyPr wrap="square" lIns="91440" tIns="45720" rIns="91440" bIns="45720" rtlCol="0" anchor="t">
              <a:spAutoFit/>
            </a:bodyPr>
            <a:lstStyle/>
            <a:p>
              <a:r>
                <a:rPr lang="en-US" b="1" err="1">
                  <a:solidFill>
                    <a:schemeClr val="accent6">
                      <a:lumMod val="76000"/>
                    </a:schemeClr>
                  </a:solidFill>
                  <a:latin typeface="Open Sans"/>
                  <a:ea typeface="Open Sans"/>
                  <a:cs typeface="Open Sans"/>
                </a:rPr>
                <a:t>Perfectionner</a:t>
              </a:r>
              <a:endParaRPr lang="en-US" err="1">
                <a:solidFill>
                  <a:schemeClr val="accent6">
                    <a:lumMod val="76000"/>
                  </a:schemeClr>
                </a:solidFill>
              </a:endParaRPr>
            </a:p>
          </p:txBody>
        </p:sp>
        <p:sp>
          <p:nvSpPr>
            <p:cNvPr id="19" name="TextBox 18">
              <a:extLst>
                <a:ext uri="{FF2B5EF4-FFF2-40B4-BE49-F238E27FC236}">
                  <a16:creationId xmlns:a16="http://schemas.microsoft.com/office/drawing/2014/main" id="{7D2DEA3C-15A5-2912-E523-F8DB5A57E75A}"/>
                </a:ext>
              </a:extLst>
            </p:cNvPr>
            <p:cNvSpPr txBox="1"/>
            <p:nvPr/>
          </p:nvSpPr>
          <p:spPr>
            <a:xfrm>
              <a:off x="7637071" y="5693140"/>
              <a:ext cx="2243021" cy="369332"/>
            </a:xfrm>
            <a:prstGeom prst="rect">
              <a:avLst/>
            </a:prstGeom>
            <a:noFill/>
          </p:spPr>
          <p:txBody>
            <a:bodyPr wrap="square" lIns="91440" tIns="45720" rIns="91440" bIns="45720" rtlCol="0" anchor="t">
              <a:spAutoFit/>
            </a:bodyPr>
            <a:lstStyle/>
            <a:p>
              <a:r>
                <a:rPr lang="en-US" b="1">
                  <a:solidFill>
                    <a:schemeClr val="accent2">
                      <a:lumMod val="60000"/>
                      <a:lumOff val="40000"/>
                    </a:schemeClr>
                  </a:solidFill>
                  <a:latin typeface="Open Sans"/>
                  <a:ea typeface="Open Sans"/>
                  <a:cs typeface="Open Sans"/>
                </a:rPr>
                <a:t>Retenir</a:t>
              </a:r>
              <a:endParaRPr lang="en-US">
                <a:solidFill>
                  <a:schemeClr val="accent2">
                    <a:lumMod val="60000"/>
                    <a:lumOff val="40000"/>
                  </a:schemeClr>
                </a:solidFill>
              </a:endParaRPr>
            </a:p>
          </p:txBody>
        </p:sp>
        <p:sp>
          <p:nvSpPr>
            <p:cNvPr id="20" name="TextBox 19">
              <a:extLst>
                <a:ext uri="{FF2B5EF4-FFF2-40B4-BE49-F238E27FC236}">
                  <a16:creationId xmlns:a16="http://schemas.microsoft.com/office/drawing/2014/main" id="{1138B4BA-DB5C-DEB8-F3AF-7D2A3C6BEDBD}"/>
                </a:ext>
              </a:extLst>
            </p:cNvPr>
            <p:cNvSpPr txBox="1"/>
            <p:nvPr/>
          </p:nvSpPr>
          <p:spPr>
            <a:xfrm>
              <a:off x="9880093" y="5693140"/>
              <a:ext cx="2771241" cy="369332"/>
            </a:xfrm>
            <a:prstGeom prst="rect">
              <a:avLst/>
            </a:prstGeom>
            <a:noFill/>
          </p:spPr>
          <p:txBody>
            <a:bodyPr wrap="square" lIns="91440" tIns="45720" rIns="91440" bIns="45720" rtlCol="0" anchor="t">
              <a:spAutoFit/>
            </a:bodyPr>
            <a:lstStyle/>
            <a:p>
              <a:r>
                <a:rPr lang="en-US" b="1" err="1">
                  <a:solidFill>
                    <a:srgbClr val="FFC000"/>
                  </a:solidFill>
                  <a:latin typeface="Open Sans"/>
                  <a:ea typeface="Open Sans"/>
                  <a:cs typeface="Open Sans"/>
                </a:rPr>
                <a:t>Diriger</a:t>
              </a:r>
              <a:endParaRPr lang="en-US" err="1"/>
            </a:p>
          </p:txBody>
        </p:sp>
      </p:grpSp>
      <p:cxnSp>
        <p:nvCxnSpPr>
          <p:cNvPr id="8" name="Straight Connector 7">
            <a:extLst>
              <a:ext uri="{FF2B5EF4-FFF2-40B4-BE49-F238E27FC236}">
                <a16:creationId xmlns:a16="http://schemas.microsoft.com/office/drawing/2014/main" id="{C7BD6C83-816F-0224-3EEB-EE46B22C7C46}"/>
              </a:ext>
              <a:ext uri="{C183D7F6-B498-43B3-948B-1728B52AA6E4}">
                <adec:decorative xmlns:adec="http://schemas.microsoft.com/office/drawing/2017/decorative" val="1"/>
              </a:ext>
            </a:extLst>
          </p:cNvPr>
          <p:cNvCxnSpPr>
            <a:cxnSpLocks/>
          </p:cNvCxnSpPr>
          <p:nvPr/>
        </p:nvCxnSpPr>
        <p:spPr>
          <a:xfrm>
            <a:off x="5561143" y="405057"/>
            <a:ext cx="35661" cy="5386432"/>
          </a:xfrm>
          <a:prstGeom prst="line">
            <a:avLst/>
          </a:prstGeom>
          <a:ln>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623057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45A2D-9E2C-10BC-7C1E-8FAE34F95887}"/>
            </a:ext>
          </a:extLst>
        </p:cNvPr>
        <p:cNvGrpSpPr/>
        <p:nvPr/>
      </p:nvGrpSpPr>
      <p:grpSpPr>
        <a:xfrm>
          <a:off x="0" y="0"/>
          <a:ext cx="0" cy="0"/>
          <a:chOff x="0" y="0"/>
          <a:chExt cx="0" cy="0"/>
        </a:xfrm>
      </p:grpSpPr>
      <p:sp>
        <p:nvSpPr>
          <p:cNvPr id="17" name="Title 2">
            <a:extLst>
              <a:ext uri="{FF2B5EF4-FFF2-40B4-BE49-F238E27FC236}">
                <a16:creationId xmlns:a16="http://schemas.microsoft.com/office/drawing/2014/main" id="{238D0AB3-BCE3-AE51-5877-1CA911B6BF27}"/>
              </a:ext>
            </a:extLst>
          </p:cNvPr>
          <p:cNvSpPr>
            <a:spLocks noGrp="1"/>
          </p:cNvSpPr>
          <p:nvPr>
            <p:ph type="title"/>
          </p:nvPr>
        </p:nvSpPr>
        <p:spPr>
          <a:xfrm>
            <a:off x="602673" y="1020050"/>
            <a:ext cx="5056910" cy="768577"/>
          </a:xfrm>
        </p:spPr>
        <p:txBody>
          <a:bodyPr/>
          <a:lstStyle/>
          <a:p>
            <a:pPr algn="ctr"/>
            <a:r>
              <a:rPr lang="en-US" sz="3000" dirty="0">
                <a:latin typeface="Open Sans"/>
                <a:ea typeface="Open Sans"/>
                <a:cs typeface="Open Sans"/>
              </a:rPr>
              <a:t>A BIG thank you to all the volunteers today!</a:t>
            </a:r>
          </a:p>
          <a:p>
            <a:pPr algn="ctr"/>
            <a:endParaRPr lang="en-US" sz="3000" dirty="0">
              <a:latin typeface="Open Sans"/>
              <a:ea typeface="Open Sans"/>
              <a:cs typeface="Open Sans"/>
            </a:endParaRPr>
          </a:p>
        </p:txBody>
      </p:sp>
      <p:sp>
        <p:nvSpPr>
          <p:cNvPr id="18" name="TextBox 17">
            <a:extLst>
              <a:ext uri="{FF2B5EF4-FFF2-40B4-BE49-F238E27FC236}">
                <a16:creationId xmlns:a16="http://schemas.microsoft.com/office/drawing/2014/main" id="{7F1DAFBF-DC53-D378-2265-ABEB7FFA736D}"/>
              </a:ext>
            </a:extLst>
          </p:cNvPr>
          <p:cNvSpPr txBox="1"/>
          <p:nvPr/>
        </p:nvSpPr>
        <p:spPr>
          <a:xfrm>
            <a:off x="5597236" y="662709"/>
            <a:ext cx="60960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baseline="0">
                <a:solidFill>
                  <a:srgbClr val="FFFFFF"/>
                </a:solidFill>
                <a:latin typeface="Open Sans"/>
                <a:ea typeface="Open Sans"/>
                <a:cs typeface="Open Sans"/>
              </a:rPr>
              <a:t>Un GRAND merci à </a:t>
            </a:r>
            <a:r>
              <a:rPr lang="en-US" sz="3000" b="1" baseline="0" err="1">
                <a:solidFill>
                  <a:srgbClr val="FFFFFF"/>
                </a:solidFill>
                <a:latin typeface="Open Sans"/>
                <a:ea typeface="Open Sans"/>
                <a:cs typeface="Open Sans"/>
              </a:rPr>
              <a:t>tous</a:t>
            </a:r>
            <a:r>
              <a:rPr lang="en-US" sz="3000" b="1" baseline="0">
                <a:solidFill>
                  <a:srgbClr val="FFFFFF"/>
                </a:solidFill>
                <a:latin typeface="Open Sans"/>
                <a:ea typeface="Open Sans"/>
                <a:cs typeface="Open Sans"/>
              </a:rPr>
              <a:t> les </a:t>
            </a:r>
            <a:r>
              <a:rPr lang="en-US" sz="3000" b="1" baseline="0" err="1">
                <a:solidFill>
                  <a:srgbClr val="FFFFFF"/>
                </a:solidFill>
                <a:latin typeface="Open Sans"/>
                <a:ea typeface="Open Sans"/>
                <a:cs typeface="Open Sans"/>
              </a:rPr>
              <a:t>bénévoles</a:t>
            </a:r>
            <a:r>
              <a:rPr lang="en-US" sz="3000" b="1" baseline="0">
                <a:solidFill>
                  <a:srgbClr val="FFFFFF"/>
                </a:solidFill>
                <a:latin typeface="Open Sans"/>
                <a:ea typeface="Open Sans"/>
                <a:cs typeface="Open Sans"/>
              </a:rPr>
              <a:t> d'aujourd'hui!</a:t>
            </a:r>
            <a:endParaRPr lang="en-US" sz="3000">
              <a:latin typeface="Open Sans"/>
              <a:ea typeface="Open Sans"/>
              <a:cs typeface="Open Sans"/>
            </a:endParaRPr>
          </a:p>
          <a:p>
            <a:pPr algn="ctr"/>
            <a:endParaRPr lang="en-US" sz="3000">
              <a:latin typeface="Open Sans"/>
              <a:ea typeface="Open Sans"/>
              <a:cs typeface="Open Sans"/>
            </a:endParaRPr>
          </a:p>
        </p:txBody>
      </p:sp>
      <p:sp>
        <p:nvSpPr>
          <p:cNvPr id="19" name="Rectangle 18">
            <a:extLst>
              <a:ext uri="{FF2B5EF4-FFF2-40B4-BE49-F238E27FC236}">
                <a16:creationId xmlns:a16="http://schemas.microsoft.com/office/drawing/2014/main" id="{01CB2E20-6114-D70C-AAF3-5DC1476C1C02}"/>
              </a:ext>
              <a:ext uri="{C183D7F6-B498-43B3-948B-1728B52AA6E4}">
                <adec:decorative xmlns:adec="http://schemas.microsoft.com/office/drawing/2017/decorative" val="1"/>
              </a:ext>
            </a:extLst>
          </p:cNvPr>
          <p:cNvSpPr/>
          <p:nvPr/>
        </p:nvSpPr>
        <p:spPr>
          <a:xfrm>
            <a:off x="483000" y="1893600"/>
            <a:ext cx="3420000" cy="4050000"/>
          </a:xfrm>
          <a:prstGeom prst="rect">
            <a:avLst/>
          </a:prstGeom>
          <a:solidFill>
            <a:srgbClr val="000000">
              <a:alpha val="85098"/>
            </a:srgb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C661FC4D-F39A-0E64-2C4E-45D282422D9A}"/>
              </a:ext>
            </a:extLst>
          </p:cNvPr>
          <p:cNvSpPr txBox="1"/>
          <p:nvPr/>
        </p:nvSpPr>
        <p:spPr>
          <a:xfrm>
            <a:off x="602673" y="1976108"/>
            <a:ext cx="3192087" cy="3785652"/>
          </a:xfrm>
          <a:prstGeom prst="rect">
            <a:avLst/>
          </a:prstGeom>
          <a:noFill/>
        </p:spPr>
        <p:txBody>
          <a:bodyPr wrap="square" lIns="91440" tIns="45720" rIns="91440" bIns="45720" rtlCol="0" anchor="t">
            <a:spAutoFit/>
          </a:bodyPr>
          <a:lstStyle/>
          <a:p>
            <a:pPr>
              <a:buSzPct val="40000"/>
            </a:pPr>
            <a:r>
              <a:rPr lang="fr-CA" sz="2400">
                <a:solidFill>
                  <a:schemeClr val="accent4"/>
                </a:solidFill>
                <a:latin typeface="Open Sans"/>
                <a:ea typeface="Open Sans"/>
                <a:cs typeface="Open Sans"/>
              </a:rPr>
              <a:t>Alexandra Dykes</a:t>
            </a:r>
            <a:endParaRPr lang="en-CA" sz="2400">
              <a:solidFill>
                <a:schemeClr val="accent4"/>
              </a:solidFill>
              <a:latin typeface="Open Sans"/>
              <a:ea typeface="Open Sans"/>
              <a:cs typeface="Open Sans"/>
            </a:endParaRPr>
          </a:p>
          <a:p>
            <a:pPr>
              <a:buSzPct val="40000"/>
            </a:pPr>
            <a:r>
              <a:rPr lang="en-CA" sz="2400">
                <a:solidFill>
                  <a:schemeClr val="accent5"/>
                </a:solidFill>
                <a:latin typeface="Open Sans"/>
                <a:ea typeface="Open Sans"/>
                <a:cs typeface="Open Sans"/>
              </a:rPr>
              <a:t>Anne-Marie Kirouac</a:t>
            </a:r>
          </a:p>
          <a:p>
            <a:pPr>
              <a:buSzPct val="40000"/>
            </a:pPr>
            <a:r>
              <a:rPr lang="en-CA" sz="2400">
                <a:solidFill>
                  <a:srgbClr val="FFCCCC"/>
                </a:solidFill>
                <a:latin typeface="Open Sans"/>
                <a:ea typeface="Open Sans"/>
                <a:cs typeface="Open Sans"/>
              </a:rPr>
              <a:t>David Jakob</a:t>
            </a:r>
          </a:p>
          <a:p>
            <a:r>
              <a:rPr lang="en-CA" sz="2400">
                <a:solidFill>
                  <a:srgbClr val="F9BA8B"/>
                </a:solidFill>
                <a:latin typeface="Open Sans"/>
                <a:ea typeface="Open Sans"/>
                <a:cs typeface="Open Sans"/>
              </a:rPr>
              <a:t>Hélène Levesque</a:t>
            </a:r>
            <a:endParaRPr lang="en-CA">
              <a:latin typeface="Open Sans"/>
              <a:ea typeface="Open Sans"/>
              <a:cs typeface="Open Sans"/>
            </a:endParaRPr>
          </a:p>
          <a:p>
            <a:pPr>
              <a:buSzPct val="40000"/>
            </a:pPr>
            <a:r>
              <a:rPr lang="en-CA" sz="2400">
                <a:solidFill>
                  <a:schemeClr val="accent4"/>
                </a:solidFill>
                <a:latin typeface="Open Sans"/>
                <a:ea typeface="Open Sans"/>
                <a:cs typeface="Open Sans"/>
              </a:rPr>
              <a:t>Jen MacDougall</a:t>
            </a:r>
          </a:p>
          <a:p>
            <a:pPr>
              <a:buSzPct val="40000"/>
            </a:pPr>
            <a:r>
              <a:rPr lang="en-CA" sz="2400">
                <a:solidFill>
                  <a:schemeClr val="accent5"/>
                </a:solidFill>
                <a:latin typeface="Open Sans"/>
                <a:ea typeface="Open Sans"/>
                <a:cs typeface="Open Sans"/>
              </a:rPr>
              <a:t>Madeleine Daigle </a:t>
            </a:r>
          </a:p>
          <a:p>
            <a:pPr>
              <a:buSzPct val="40000"/>
            </a:pPr>
            <a:r>
              <a:rPr lang="en-CA" sz="2400">
                <a:solidFill>
                  <a:srgbClr val="FFCCCC"/>
                </a:solidFill>
                <a:latin typeface="Open Sans"/>
                <a:ea typeface="Open Sans"/>
                <a:cs typeface="Open Sans"/>
              </a:rPr>
              <a:t>Melody L'Ecuyer-Chike</a:t>
            </a:r>
          </a:p>
          <a:p>
            <a:pPr>
              <a:buSzPct val="40000"/>
            </a:pPr>
            <a:r>
              <a:rPr lang="en-CA" sz="2400">
                <a:solidFill>
                  <a:srgbClr val="F9BA8B"/>
                </a:solidFill>
                <a:latin typeface="Open Sans"/>
                <a:ea typeface="Open Sans"/>
                <a:cs typeface="Open Sans"/>
              </a:rPr>
              <a:t>Susan Ternan</a:t>
            </a:r>
          </a:p>
          <a:p>
            <a:pPr>
              <a:buSzPct val="40000"/>
            </a:pPr>
            <a:r>
              <a:rPr lang="en-CA" sz="2400">
                <a:solidFill>
                  <a:schemeClr val="accent4"/>
                </a:solidFill>
                <a:latin typeface="Open Sans"/>
                <a:ea typeface="Open Sans"/>
                <a:cs typeface="Open Sans"/>
              </a:rPr>
              <a:t>Trevor Banks </a:t>
            </a:r>
            <a:r>
              <a:rPr lang="en-CA" sz="2400">
                <a:solidFill>
                  <a:schemeClr val="accent6"/>
                </a:solidFill>
                <a:latin typeface="Open Sans"/>
                <a:ea typeface="Open Sans"/>
                <a:cs typeface="Open Sans"/>
              </a:rPr>
              <a:t> </a:t>
            </a:r>
          </a:p>
        </p:txBody>
      </p:sp>
      <p:sp>
        <p:nvSpPr>
          <p:cNvPr id="20" name="Rectangle 19">
            <a:extLst>
              <a:ext uri="{FF2B5EF4-FFF2-40B4-BE49-F238E27FC236}">
                <a16:creationId xmlns:a16="http://schemas.microsoft.com/office/drawing/2014/main" id="{C38F3D08-AF32-F537-13D4-E429503D5C54}"/>
              </a:ext>
              <a:ext uri="{C183D7F6-B498-43B3-948B-1728B52AA6E4}">
                <adec:decorative xmlns:adec="http://schemas.microsoft.com/office/drawing/2017/decorative" val="1"/>
              </a:ext>
            </a:extLst>
          </p:cNvPr>
          <p:cNvSpPr/>
          <p:nvPr/>
        </p:nvSpPr>
        <p:spPr>
          <a:xfrm>
            <a:off x="4386000" y="1893600"/>
            <a:ext cx="3420000" cy="4050000"/>
          </a:xfrm>
          <a:prstGeom prst="rect">
            <a:avLst/>
          </a:prstGeom>
          <a:solidFill>
            <a:srgbClr val="000000">
              <a:alpha val="85098"/>
            </a:srgb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CA"/>
          </a:p>
        </p:txBody>
      </p:sp>
      <p:sp>
        <p:nvSpPr>
          <p:cNvPr id="24" name="TextBox 23">
            <a:extLst>
              <a:ext uri="{FF2B5EF4-FFF2-40B4-BE49-F238E27FC236}">
                <a16:creationId xmlns:a16="http://schemas.microsoft.com/office/drawing/2014/main" id="{74F4050D-10EB-44C4-6838-9D3B74D59604}"/>
              </a:ext>
            </a:extLst>
          </p:cNvPr>
          <p:cNvSpPr txBox="1"/>
          <p:nvPr/>
        </p:nvSpPr>
        <p:spPr>
          <a:xfrm>
            <a:off x="4579555" y="1976108"/>
            <a:ext cx="3192087" cy="3416320"/>
          </a:xfrm>
          <a:prstGeom prst="rect">
            <a:avLst/>
          </a:prstGeom>
          <a:noFill/>
        </p:spPr>
        <p:txBody>
          <a:bodyPr wrap="square" lIns="91440" tIns="45720" rIns="91440" bIns="45720" rtlCol="0" anchor="t">
            <a:spAutoFit/>
          </a:bodyPr>
          <a:lstStyle/>
          <a:p>
            <a:pPr>
              <a:buSzPct val="40000"/>
            </a:pPr>
            <a:r>
              <a:rPr lang="en-CA" sz="2400">
                <a:solidFill>
                  <a:schemeClr val="accent4"/>
                </a:solidFill>
                <a:latin typeface="Open Sans"/>
                <a:ea typeface="Open Sans"/>
                <a:cs typeface="Open Sans"/>
              </a:rPr>
              <a:t>Andrée Cowie</a:t>
            </a:r>
          </a:p>
          <a:p>
            <a:pPr>
              <a:buSzPct val="40000"/>
            </a:pPr>
            <a:r>
              <a:rPr lang="en-CA" sz="2400">
                <a:solidFill>
                  <a:schemeClr val="accent5"/>
                </a:solidFill>
                <a:latin typeface="Open Sans"/>
                <a:ea typeface="Open Sans"/>
                <a:cs typeface="Open Sans"/>
              </a:rPr>
              <a:t>Ashley Evans </a:t>
            </a:r>
          </a:p>
          <a:p>
            <a:pPr>
              <a:buSzPct val="40000"/>
            </a:pPr>
            <a:r>
              <a:rPr lang="fr-CA" sz="2400">
                <a:solidFill>
                  <a:srgbClr val="FFCCCC"/>
                </a:solidFill>
                <a:latin typeface="Open Sans"/>
                <a:ea typeface="Open Sans"/>
                <a:cs typeface="Open Sans"/>
              </a:rPr>
              <a:t>Emma </a:t>
            </a:r>
            <a:r>
              <a:rPr lang="fr-CA" sz="2400" err="1">
                <a:solidFill>
                  <a:srgbClr val="FFCCCC"/>
                </a:solidFill>
                <a:latin typeface="Open Sans"/>
                <a:ea typeface="Open Sans"/>
                <a:cs typeface="Open Sans"/>
              </a:rPr>
              <a:t>Feunekes</a:t>
            </a:r>
            <a:r>
              <a:rPr lang="fr-CA" sz="2400">
                <a:solidFill>
                  <a:srgbClr val="FFCCCC"/>
                </a:solidFill>
                <a:latin typeface="Open Sans"/>
                <a:ea typeface="Open Sans"/>
                <a:cs typeface="Open Sans"/>
              </a:rPr>
              <a:t> </a:t>
            </a:r>
            <a:endParaRPr lang="en-CA" sz="2400">
              <a:solidFill>
                <a:srgbClr val="FFCCCC"/>
              </a:solidFill>
              <a:latin typeface="Open Sans"/>
              <a:ea typeface="Open Sans"/>
              <a:cs typeface="Open Sans"/>
            </a:endParaRPr>
          </a:p>
          <a:p>
            <a:pPr>
              <a:buSzPct val="40000"/>
            </a:pPr>
            <a:r>
              <a:rPr lang="fr-CA" sz="2400">
                <a:solidFill>
                  <a:srgbClr val="F9BA8B"/>
                </a:solidFill>
                <a:latin typeface="Open Sans"/>
                <a:ea typeface="Open Sans"/>
                <a:cs typeface="Open Sans"/>
              </a:rPr>
              <a:t>Inga </a:t>
            </a:r>
            <a:r>
              <a:rPr lang="fr-CA" sz="2400" err="1">
                <a:solidFill>
                  <a:srgbClr val="F9BA8B"/>
                </a:solidFill>
                <a:latin typeface="Open Sans"/>
                <a:ea typeface="Open Sans"/>
                <a:cs typeface="Open Sans"/>
              </a:rPr>
              <a:t>Dobrijevic</a:t>
            </a:r>
            <a:endParaRPr lang="fr-CA" sz="2400">
              <a:solidFill>
                <a:srgbClr val="F9BA8B"/>
              </a:solidFill>
              <a:latin typeface="Open Sans"/>
              <a:ea typeface="Open Sans"/>
              <a:cs typeface="Open Sans"/>
            </a:endParaRPr>
          </a:p>
          <a:p>
            <a:pPr>
              <a:buSzPct val="40000"/>
            </a:pPr>
            <a:r>
              <a:rPr lang="en-CA" sz="2400">
                <a:solidFill>
                  <a:schemeClr val="accent4"/>
                </a:solidFill>
                <a:latin typeface="Open Sans"/>
                <a:ea typeface="Open Sans"/>
                <a:cs typeface="Open Sans"/>
              </a:rPr>
              <a:t>Jody Cundy </a:t>
            </a:r>
          </a:p>
          <a:p>
            <a:pPr>
              <a:buSzPct val="40000"/>
            </a:pPr>
            <a:r>
              <a:rPr lang="en-CA" sz="2400">
                <a:solidFill>
                  <a:schemeClr val="accent5"/>
                </a:solidFill>
                <a:latin typeface="Open Sans"/>
                <a:ea typeface="Open Sans"/>
                <a:cs typeface="Open Sans"/>
              </a:rPr>
              <a:t>Martin Charette</a:t>
            </a:r>
          </a:p>
          <a:p>
            <a:pPr>
              <a:buSzPct val="40000"/>
            </a:pPr>
            <a:r>
              <a:rPr lang="en-CA" sz="2400">
                <a:solidFill>
                  <a:srgbClr val="FFCCCC"/>
                </a:solidFill>
                <a:latin typeface="Open Sans"/>
                <a:ea typeface="Open Sans"/>
                <a:cs typeface="Open Sans"/>
              </a:rPr>
              <a:t>Michèle Scrimger</a:t>
            </a:r>
          </a:p>
          <a:p>
            <a:pPr>
              <a:buSzPct val="40000"/>
            </a:pPr>
            <a:r>
              <a:rPr lang="en-CA" sz="2400">
                <a:solidFill>
                  <a:srgbClr val="F9BA8B"/>
                </a:solidFill>
                <a:latin typeface="Open Sans"/>
                <a:ea typeface="Open Sans"/>
                <a:cs typeface="Open Sans"/>
              </a:rPr>
              <a:t>Thom Kearney</a:t>
            </a:r>
          </a:p>
          <a:p>
            <a:pPr>
              <a:buSzPct val="40000"/>
            </a:pPr>
            <a:r>
              <a:rPr lang="fr-CA" sz="2400">
                <a:solidFill>
                  <a:schemeClr val="accent4"/>
                </a:solidFill>
                <a:latin typeface="Open Sans"/>
                <a:ea typeface="Open Sans"/>
                <a:cs typeface="Open Sans"/>
              </a:rPr>
              <a:t>Valérie Parent</a:t>
            </a:r>
            <a:endParaRPr lang="en-CA" sz="2400">
              <a:solidFill>
                <a:schemeClr val="accent4"/>
              </a:solidFill>
              <a:latin typeface="Open Sans"/>
              <a:ea typeface="Open Sans"/>
              <a:cs typeface="Open Sans"/>
            </a:endParaRPr>
          </a:p>
        </p:txBody>
      </p:sp>
      <p:sp>
        <p:nvSpPr>
          <p:cNvPr id="21" name="Rectangle 20">
            <a:extLst>
              <a:ext uri="{FF2B5EF4-FFF2-40B4-BE49-F238E27FC236}">
                <a16:creationId xmlns:a16="http://schemas.microsoft.com/office/drawing/2014/main" id="{EB1AF818-6E11-852B-B53E-8B632F9616EB}"/>
              </a:ext>
              <a:ext uri="{C183D7F6-B498-43B3-948B-1728B52AA6E4}">
                <adec:decorative xmlns:adec="http://schemas.microsoft.com/office/drawing/2017/decorative" val="1"/>
              </a:ext>
            </a:extLst>
          </p:cNvPr>
          <p:cNvSpPr/>
          <p:nvPr/>
        </p:nvSpPr>
        <p:spPr>
          <a:xfrm>
            <a:off x="8289000" y="1893600"/>
            <a:ext cx="3420000" cy="4050000"/>
          </a:xfrm>
          <a:prstGeom prst="rect">
            <a:avLst/>
          </a:prstGeom>
          <a:solidFill>
            <a:srgbClr val="000000">
              <a:alpha val="85098"/>
            </a:srgbClr>
          </a:solidFill>
          <a:ln>
            <a:noFill/>
          </a:ln>
          <a:effectLst>
            <a:innerShdw blurRad="114300">
              <a:prstClr val="black"/>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TextBox 22">
            <a:extLst>
              <a:ext uri="{FF2B5EF4-FFF2-40B4-BE49-F238E27FC236}">
                <a16:creationId xmlns:a16="http://schemas.microsoft.com/office/drawing/2014/main" id="{A61E8D87-7166-D97F-7317-B554583AD7EC}"/>
              </a:ext>
            </a:extLst>
          </p:cNvPr>
          <p:cNvSpPr txBox="1"/>
          <p:nvPr/>
        </p:nvSpPr>
        <p:spPr>
          <a:xfrm>
            <a:off x="8254642" y="1976108"/>
            <a:ext cx="3067316" cy="3046988"/>
          </a:xfrm>
          <a:prstGeom prst="rect">
            <a:avLst/>
          </a:prstGeom>
          <a:noFill/>
        </p:spPr>
        <p:txBody>
          <a:bodyPr wrap="square" lIns="91440" tIns="45720" rIns="91440" bIns="45720" rtlCol="0" anchor="t">
            <a:spAutoFit/>
          </a:bodyPr>
          <a:lstStyle/>
          <a:p>
            <a:pPr>
              <a:buSzPct val="40000"/>
            </a:pPr>
            <a:r>
              <a:rPr lang="en-CA" sz="2400">
                <a:solidFill>
                  <a:schemeClr val="accent4"/>
                </a:solidFill>
                <a:latin typeface="Open Sans" panose="020B0606030504020204" pitchFamily="34" charset="0"/>
                <a:ea typeface="Open Sans" panose="020B0606030504020204" pitchFamily="34" charset="0"/>
                <a:cs typeface="Open Sans" panose="020B0606030504020204" pitchFamily="34" charset="0"/>
              </a:rPr>
              <a:t>Anna Wong</a:t>
            </a:r>
            <a:endParaRPr lang="en-CA" sz="2400">
              <a:solidFill>
                <a:schemeClr val="accent4"/>
              </a:solidFill>
              <a:latin typeface="Open Sans"/>
              <a:ea typeface="Open Sans"/>
              <a:cs typeface="Open Sans"/>
            </a:endParaRPr>
          </a:p>
          <a:p>
            <a:pPr>
              <a:buSzPct val="40000"/>
            </a:pPr>
            <a:r>
              <a:rPr lang="en-CA" sz="2400">
                <a:solidFill>
                  <a:schemeClr val="accent5"/>
                </a:solidFill>
                <a:latin typeface="Open Sans" panose="020B0606030504020204" pitchFamily="34" charset="0"/>
                <a:ea typeface="Open Sans" panose="020B0606030504020204" pitchFamily="34" charset="0"/>
                <a:cs typeface="Open Sans" panose="020B0606030504020204" pitchFamily="34" charset="0"/>
              </a:rPr>
              <a:t>Beth Ford </a:t>
            </a:r>
          </a:p>
          <a:p>
            <a:pPr>
              <a:buSzPct val="40000"/>
            </a:pPr>
            <a:r>
              <a:rPr lang="en-CA" sz="2400">
                <a:solidFill>
                  <a:srgbClr val="FFCCCC"/>
                </a:solidFill>
                <a:latin typeface="Open Sans" panose="020B0606030504020204" pitchFamily="34" charset="0"/>
                <a:ea typeface="Open Sans" panose="020B0606030504020204" pitchFamily="34" charset="0"/>
                <a:cs typeface="Open Sans" panose="020B0606030504020204" pitchFamily="34" charset="0"/>
              </a:rPr>
              <a:t>Gray O'Byrne</a:t>
            </a:r>
            <a:endParaRPr lang="fr-CA" sz="2400">
              <a:solidFill>
                <a:srgbClr val="FFCCCC"/>
              </a:solidFill>
              <a:latin typeface="Open Sans"/>
              <a:ea typeface="Open Sans"/>
              <a:cs typeface="Open Sans"/>
            </a:endParaRPr>
          </a:p>
          <a:p>
            <a:pPr>
              <a:buSzPct val="40000"/>
            </a:pPr>
            <a:r>
              <a:rPr lang="en-CA" sz="2400">
                <a:solidFill>
                  <a:srgbClr val="F9BA8B"/>
                </a:solidFill>
                <a:latin typeface="Open Sans"/>
                <a:ea typeface="Open Sans"/>
                <a:cs typeface="Open Sans"/>
              </a:rPr>
              <a:t>Jacki Ng</a:t>
            </a:r>
          </a:p>
          <a:p>
            <a:pPr>
              <a:buSzPct val="40000"/>
            </a:pPr>
            <a:r>
              <a:rPr lang="en-CA" sz="2400">
                <a:solidFill>
                  <a:schemeClr val="accent4"/>
                </a:solidFill>
                <a:latin typeface="Open Sans"/>
                <a:ea typeface="Open Sans"/>
                <a:cs typeface="Open Sans"/>
              </a:rPr>
              <a:t>Julie Harrison</a:t>
            </a:r>
          </a:p>
          <a:p>
            <a:pPr>
              <a:buSzPct val="40000"/>
            </a:pPr>
            <a:r>
              <a:rPr lang="en-CA" sz="2400">
                <a:solidFill>
                  <a:schemeClr val="accent5"/>
                </a:solidFill>
                <a:latin typeface="Open Sans" panose="020B0606030504020204" pitchFamily="34" charset="0"/>
                <a:ea typeface="Open Sans" panose="020B0606030504020204" pitchFamily="34" charset="0"/>
                <a:cs typeface="Open Sans" panose="020B0606030504020204" pitchFamily="34" charset="0"/>
              </a:rPr>
              <a:t>Maryam Deria</a:t>
            </a:r>
          </a:p>
          <a:p>
            <a:pPr>
              <a:buSzPct val="40000"/>
            </a:pPr>
            <a:r>
              <a:rPr lang="en-CA" sz="2400">
                <a:solidFill>
                  <a:srgbClr val="FFCCCC"/>
                </a:solidFill>
                <a:latin typeface="Open Sans" panose="020B0606030504020204" pitchFamily="34" charset="0"/>
                <a:ea typeface="Open Sans" panose="020B0606030504020204" pitchFamily="34" charset="0"/>
                <a:cs typeface="Open Sans" panose="020B0606030504020204" pitchFamily="34" charset="0"/>
              </a:rPr>
              <a:t>Suhana </a:t>
            </a:r>
            <a:r>
              <a:rPr lang="en-CA" sz="2400" err="1">
                <a:solidFill>
                  <a:srgbClr val="FFCCCC"/>
                </a:solidFill>
                <a:latin typeface="Open Sans" panose="020B0606030504020204" pitchFamily="34" charset="0"/>
                <a:ea typeface="Open Sans" panose="020B0606030504020204" pitchFamily="34" charset="0"/>
                <a:cs typeface="Open Sans" panose="020B0606030504020204" pitchFamily="34" charset="0"/>
              </a:rPr>
              <a:t>Huartson</a:t>
            </a:r>
            <a:r>
              <a:rPr lang="en-CA" sz="2400">
                <a:solidFill>
                  <a:srgbClr val="FFCCCC"/>
                </a:solidFill>
                <a:latin typeface="Open Sans" panose="020B0606030504020204" pitchFamily="34" charset="0"/>
                <a:ea typeface="Open Sans" panose="020B0606030504020204" pitchFamily="34" charset="0"/>
                <a:cs typeface="Open Sans" panose="020B0606030504020204" pitchFamily="34" charset="0"/>
              </a:rPr>
              <a:t> </a:t>
            </a:r>
          </a:p>
          <a:p>
            <a:pPr>
              <a:buSzPct val="40000"/>
            </a:pPr>
            <a:r>
              <a:rPr lang="en-CA" sz="2400">
                <a:solidFill>
                  <a:srgbClr val="F9BA8B"/>
                </a:solidFill>
                <a:latin typeface="Open Sans"/>
                <a:ea typeface="Open Sans"/>
                <a:cs typeface="Open Sans"/>
              </a:rPr>
              <a:t>Susan Ternan</a:t>
            </a:r>
            <a:endParaRPr lang="en-CA" sz="2400">
              <a:solidFill>
                <a:srgbClr val="F9BA8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Rectangle 26">
            <a:extLst>
              <a:ext uri="{FF2B5EF4-FFF2-40B4-BE49-F238E27FC236}">
                <a16:creationId xmlns:a16="http://schemas.microsoft.com/office/drawing/2014/main" id="{D1A41BAB-CEAA-CB9F-DD6E-21A2B00FDCAC}"/>
              </a:ext>
              <a:ext uri="{C183D7F6-B498-43B3-948B-1728B52AA6E4}">
                <adec:decorative xmlns:adec="http://schemas.microsoft.com/office/drawing/2017/decorative" val="1"/>
              </a:ext>
            </a:extLst>
          </p:cNvPr>
          <p:cNvSpPr/>
          <p:nvPr/>
        </p:nvSpPr>
        <p:spPr>
          <a:xfrm>
            <a:off x="8021321" y="1854216"/>
            <a:ext cx="18000" cy="4320000"/>
          </a:xfrm>
          <a:prstGeom prst="rect">
            <a:avLst/>
          </a:prstGeom>
          <a:solidFill>
            <a:schemeClr val="tx1">
              <a:lumMod val="85000"/>
              <a:alpha val="80000"/>
            </a:schemeClr>
          </a:solidFill>
          <a:ln>
            <a:noFill/>
          </a:ln>
          <a:effectLst>
            <a:glow rad="50800">
              <a:schemeClr val="accent3">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842C397E-5861-BC45-471F-7B7FFBE67549}"/>
              </a:ext>
              <a:ext uri="{C183D7F6-B498-43B3-948B-1728B52AA6E4}">
                <adec:decorative xmlns:adec="http://schemas.microsoft.com/office/drawing/2017/decorative" val="1"/>
              </a:ext>
            </a:extLst>
          </p:cNvPr>
          <p:cNvSpPr/>
          <p:nvPr/>
        </p:nvSpPr>
        <p:spPr>
          <a:xfrm>
            <a:off x="3913808" y="1893600"/>
            <a:ext cx="18000" cy="4320000"/>
          </a:xfrm>
          <a:prstGeom prst="rect">
            <a:avLst/>
          </a:prstGeom>
          <a:solidFill>
            <a:schemeClr val="tx1">
              <a:lumMod val="85000"/>
              <a:alpha val="80000"/>
            </a:schemeClr>
          </a:solidFill>
          <a:ln>
            <a:noFill/>
          </a:ln>
          <a:effectLst>
            <a:glow rad="50800">
              <a:schemeClr val="accent3">
                <a:lumMod val="20000"/>
                <a:lumOff val="80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1061987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_IMGDECORATIVE" val="1"/>
</p:tagLst>
</file>

<file path=ppt/tags/tag2.xml><?xml version="1.0" encoding="utf-8"?>
<p:tagLst xmlns:a="http://schemas.openxmlformats.org/drawingml/2006/main" xmlns:r="http://schemas.openxmlformats.org/officeDocument/2006/relationships" xmlns:p="http://schemas.openxmlformats.org/presentationml/2006/main">
  <p:tag name="E_IMGDECORATIVE" val="1"/>
</p:tagLst>
</file>

<file path=ppt/tags/tag3.xml><?xml version="1.0" encoding="utf-8"?>
<p:tagLst xmlns:a="http://schemas.openxmlformats.org/drawingml/2006/main" xmlns:r="http://schemas.openxmlformats.org/officeDocument/2006/relationships" xmlns:p="http://schemas.openxmlformats.org/presentationml/2006/main">
  <p:tag name="E_IMGDECORATIVE" val="1"/>
</p:tagLst>
</file>

<file path=ppt/theme/theme1.xml><?xml version="1.0" encoding="utf-8"?>
<a:theme xmlns:a="http://schemas.openxmlformats.org/drawingml/2006/main" name="GC Digital (dark mode)">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Calibri-Cambria">
      <a:majorFont>
        <a:latin typeface="Calibri" panose="020F0502020204030204"/>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NGLISH">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C Digital Minimalistic">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GC Digital toned background">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GC Digital toned background">
  <a:themeElements>
    <a:clrScheme name="Custom 1">
      <a:dk1>
        <a:srgbClr val="000000"/>
      </a:dk1>
      <a:lt1>
        <a:srgbClr val="FFFFFF"/>
      </a:lt1>
      <a:dk2>
        <a:srgbClr val="000000"/>
      </a:dk2>
      <a:lt2>
        <a:srgbClr val="F8F8F8"/>
      </a:lt2>
      <a:accent1>
        <a:srgbClr val="58BFB5"/>
      </a:accent1>
      <a:accent2>
        <a:srgbClr val="8D4BF6"/>
      </a:accent2>
      <a:accent3>
        <a:srgbClr val="EB645F"/>
      </a:accent3>
      <a:accent4>
        <a:srgbClr val="C9F3F0"/>
      </a:accent4>
      <a:accent5>
        <a:srgbClr val="E0CDFB"/>
      </a:accent5>
      <a:accent6>
        <a:srgbClr val="F8D3D2"/>
      </a:accent6>
      <a:hlink>
        <a:srgbClr val="469E95"/>
      </a:hlink>
      <a:folHlink>
        <a:srgbClr val="662CB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6160EF53A62224D8A52237F3F6AB4BD" ma:contentTypeVersion="28" ma:contentTypeDescription="Create a new document." ma:contentTypeScope="" ma:versionID="0245982c1b8ea1ca04bd7519461d3ab2">
  <xsd:schema xmlns:xsd="http://www.w3.org/2001/XMLSchema" xmlns:xs="http://www.w3.org/2001/XMLSchema" xmlns:p="http://schemas.microsoft.com/office/2006/metadata/properties" xmlns:ns2="a735e4d9-f002-48fa-91dd-96ff79369b34" xmlns:ns3="c4d78bb9-6ee1-421e-9a2e-603293e5625a" targetNamespace="http://schemas.microsoft.com/office/2006/metadata/properties" ma:root="true" ma:fieldsID="f472bdcfe0dc5de5ea8c41a401cb736d" ns2:_="" ns3:_="">
    <xsd:import namespace="a735e4d9-f002-48fa-91dd-96ff79369b34"/>
    <xsd:import namespace="c4d78bb9-6ee1-421e-9a2e-603293e5625a"/>
    <xsd:element name="properties">
      <xsd:complexType>
        <xsd:sequence>
          <xsd:element name="documentManagement">
            <xsd:complexType>
              <xsd:all>
                <xsd:element ref="ns2:_dlc_DocIdUrl" minOccurs="0"/>
                <xsd:element ref="ns3:DocumentStatus" minOccurs="0"/>
                <xsd:element ref="ns3:Contenttype0" minOccurs="0"/>
                <xsd:element ref="ns2:_dlc_DocId" minOccurs="0"/>
                <xsd:element ref="ns2:_dlc_DocIdPersistI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element ref="ns2:SharedWithUsers" minOccurs="0"/>
                <xsd:element ref="ns2:SharedWithDetails" minOccurs="0"/>
                <xsd:element ref="ns3:Requestor" minOccurs="0"/>
                <xsd:element ref="ns3:MediaServiceLocation" minOccurs="0"/>
                <xsd:element ref="ns3:Note" minOccurs="0"/>
                <xsd:element ref="ns3:Comment" minOccurs="0"/>
                <xsd:element ref="ns3:_Flow_SignoffStatus" minOccurs="0"/>
                <xsd:element ref="ns3:MediaServiceBillingMetadata" minOccurs="0"/>
                <xsd:element ref="ns3: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35e4d9-f002-48fa-91dd-96ff79369b34" elementFormDefault="qualified">
    <xsd:import namespace="http://schemas.microsoft.com/office/2006/documentManagement/types"/>
    <xsd:import namespace="http://schemas.microsoft.com/office/infopath/2007/PartnerControls"/>
    <xsd:element name="_dlc_DocIdUrl" ma:index="2"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_dlc_DocId" ma:index="7" nillable="true" ma:displayName="Document ID Value" ma:description="The value of the document ID assigned to this item." ma:hidden="true" ma:indexed="true" ma:internalName="_dlc_DocId" ma:readOnly="false">
      <xsd:simpleType>
        <xsd:restriction base="dms:Text"/>
      </xsd:simpleType>
    </xsd:element>
    <xsd:element name="_dlc_DocIdPersistId" ma:index="9" nillable="true" ma:displayName="Persist ID" ma:description="Keep ID on add." ma:hidden="true" ma:internalName="_dlc_DocIdPersistId" ma:readOnly="false">
      <xsd:simpleType>
        <xsd:restriction base="dms:Boolean"/>
      </xsd:simpleType>
    </xsd:element>
    <xsd:element name="TaxCatchAll" ma:index="20" nillable="true" ma:displayName="Taxonomy Catch All Column" ma:hidden="true" ma:list="{a304eb3e-8a7c-4928-a670-8a1016adfb66}" ma:internalName="TaxCatchAll" ma:readOnly="false" ma:showField="CatchAllData" ma:web="a735e4d9-f002-48fa-91dd-96ff79369b34">
      <xsd:complexType>
        <xsd:complexContent>
          <xsd:extension base="dms:MultiChoiceLookup">
            <xsd:sequence>
              <xsd:element name="Value" type="dms:Lookup" maxOccurs="unbounded" minOccurs="0" nillable="true"/>
            </xsd:sequence>
          </xsd:extension>
        </xsd:complexContent>
      </xsd:complexType>
    </xsd:element>
    <xsd:element name="SharedWithUsers" ma:index="2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4d78bb9-6ee1-421e-9a2e-603293e5625a" elementFormDefault="qualified">
    <xsd:import namespace="http://schemas.microsoft.com/office/2006/documentManagement/types"/>
    <xsd:import namespace="http://schemas.microsoft.com/office/infopath/2007/PartnerControls"/>
    <xsd:element name="DocumentStatus" ma:index="4" nillable="true" ma:displayName="Document Status" ma:format="Dropdown" ma:internalName="DocumentStatus">
      <xsd:complexType>
        <xsd:complexContent>
          <xsd:extension base="dms:MultiChoice">
            <xsd:sequence>
              <xsd:element name="Value" maxOccurs="unbounded" minOccurs="0" nillable="true">
                <xsd:simpleType>
                  <xsd:restriction base="dms:Choice">
                    <xsd:enumeration value="Draft"/>
                    <xsd:enumeration value="Final"/>
                    <xsd:enumeration value="Obsolete"/>
                    <xsd:enumeration value="Reference"/>
                    <xsd:enumeration value="Discovery"/>
                    <xsd:enumeration value="Alpha"/>
                    <xsd:enumeration value="Beta"/>
                    <xsd:enumeration value="Live"/>
                    <xsd:enumeration value="Feedback"/>
                    <xsd:enumeration value="Pending Approval"/>
                    <xsd:enumeration value="work in progress - due Jan 23"/>
                    <xsd:enumeration value="published"/>
                    <xsd:enumeration value="template"/>
                    <xsd:enumeration value="reviewed"/>
                  </xsd:restriction>
                </xsd:simpleType>
              </xsd:element>
            </xsd:sequence>
          </xsd:extension>
        </xsd:complexContent>
      </xsd:complexType>
    </xsd:element>
    <xsd:element name="Contenttype0" ma:index="5" nillable="true" ma:displayName="Content type" ma:format="Dropdown" ma:internalName="Contenttype0" ma:readOnly="false">
      <xsd:simpleType>
        <xsd:restriction base="dms:Choice">
          <xsd:enumeration value="reference"/>
          <xsd:enumeration value="agenda"/>
          <xsd:enumeration value="meeting minutes"/>
          <xsd:enumeration value="policy"/>
          <xsd:enumeration value="proposal"/>
          <xsd:enumeration value="research"/>
          <xsd:enumeration value="template"/>
          <xsd:enumeration value="graphic"/>
          <xsd:enumeration value="presentation"/>
          <xsd:enumeration value="IMAGE"/>
        </xsd:restriction>
      </xsd:simpleType>
    </xsd:element>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6bf3204f-aabd-4e28-9088-5d29a8bcebff"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hidden="true" ma:internalName="MediaServiceOCR" ma:readOnly="true">
      <xsd:simpleType>
        <xsd:restriction base="dms:Note"/>
      </xsd:simpleType>
    </xsd:element>
    <xsd:element name="Requestor" ma:index="27" nillable="true" ma:displayName="Requestor" ma:format="Dropdown" ma:hidden="true" ma:internalName="Requestor" ma:readOnly="false">
      <xsd:simpleType>
        <xsd:restriction base="dms:Choice">
          <xsd:enumeration value="EDO"/>
          <xsd:enumeration value="ADMO"/>
          <xsd:enumeration value="DMO"/>
          <xsd:enumeration value="PO"/>
          <xsd:enumeration value="DCM - Anne-Marie"/>
          <xsd:enumeration value="Other"/>
          <xsd:enumeration value="DCM - Anouk"/>
        </xsd:restriction>
      </xsd:simpleType>
    </xsd:element>
    <xsd:element name="MediaServiceLocation" ma:index="28" nillable="true" ma:displayName="Location" ma:indexed="true" ma:internalName="MediaServiceLocation" ma:readOnly="true">
      <xsd:simpleType>
        <xsd:restriction base="dms:Text"/>
      </xsd:simpleType>
    </xsd:element>
    <xsd:element name="Note" ma:index="29" nillable="true" ma:displayName="Note" ma:format="Dropdown" ma:internalName="Note">
      <xsd:simpleType>
        <xsd:restriction base="dms:Text">
          <xsd:maxLength value="255"/>
        </xsd:restriction>
      </xsd:simpleType>
    </xsd:element>
    <xsd:element name="Comment" ma:index="30" nillable="true" ma:displayName="Comments" ma:description="Add comment to doc (if final)" ma:format="Dropdown" ma:internalName="Comment">
      <xsd:simpleType>
        <xsd:restriction base="dms:Note">
          <xsd:maxLength value="255"/>
        </xsd:restriction>
      </xsd:simpleType>
    </xsd:element>
    <xsd:element name="_Flow_SignoffStatus" ma:index="31" nillable="true" ma:displayName="Sign-off status" ma:internalName="Sign_x002d_off_x0020_status">
      <xsd:simpleType>
        <xsd:restriction base="dms:Text"/>
      </xsd:simpleType>
    </xsd:element>
    <xsd:element name="MediaServiceBillingMetadata" ma:index="32" nillable="true" ma:displayName="MediaServiceBillingMetadata" ma:hidden="true" ma:internalName="MediaServiceBillingMetadata" ma:readOnly="true">
      <xsd:simpleType>
        <xsd:restriction base="dms:Note"/>
      </xsd:simpleType>
    </xsd:element>
    <xsd:element name="Notes" ma:index="33" nillable="true" ma:displayName="Notes" ma:description="Add specific information " ma:format="Dropdown" ma:internalName="Notes">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dlc_DocId xmlns="a735e4d9-f002-48fa-91dd-96ff79369b34">KHNCKHD4V6QQ-1884541470-28126</_dlc_DocId>
    <_dlc_DocIdUrl xmlns="a735e4d9-f002-48fa-91dd-96ff79369b34">
      <Url>https://056gc.sharepoint.com/sites/OCIO-DTLO_BDPI-BTNL/_layouts/15/DocIdRedir.aspx?ID=KHNCKHD4V6QQ-1884541470-28126</Url>
      <Description>KHNCKHD4V6QQ-1884541470-28126</Description>
    </_dlc_DocIdUrl>
    <TaxCatchAll xmlns="a735e4d9-f002-48fa-91dd-96ff79369b34" xsi:nil="true"/>
    <Requestor xmlns="c4d78bb9-6ee1-421e-9a2e-603293e5625a" xsi:nil="true"/>
    <Note xmlns="c4d78bb9-6ee1-421e-9a2e-603293e5625a" xsi:nil="true"/>
    <_Flow_SignoffStatus xmlns="c4d78bb9-6ee1-421e-9a2e-603293e5625a" xsi:nil="true"/>
    <Comment xmlns="c4d78bb9-6ee1-421e-9a2e-603293e5625a" xsi:nil="true"/>
    <Contenttype0 xmlns="c4d78bb9-6ee1-421e-9a2e-603293e5625a" xsi:nil="true"/>
    <_dlc_DocIdPersistId xmlns="a735e4d9-f002-48fa-91dd-96ff79369b34" xsi:nil="true"/>
    <DocumentStatus xmlns="c4d78bb9-6ee1-421e-9a2e-603293e5625a" xsi:nil="true"/>
    <lcf76f155ced4ddcb4097134ff3c332f xmlns="c4d78bb9-6ee1-421e-9a2e-603293e5625a">
      <Terms xmlns="http://schemas.microsoft.com/office/infopath/2007/PartnerControls"/>
    </lcf76f155ced4ddcb4097134ff3c332f>
    <Notes xmlns="c4d78bb9-6ee1-421e-9a2e-603293e5625a"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F414513E-B745-4FCB-BE03-E3C5D2661BA2}">
  <ds:schemaRefs>
    <ds:schemaRef ds:uri="http://schemas.microsoft.com/sharepoint/v3/contenttype/forms"/>
  </ds:schemaRefs>
</ds:datastoreItem>
</file>

<file path=customXml/itemProps2.xml><?xml version="1.0" encoding="utf-8"?>
<ds:datastoreItem xmlns:ds="http://schemas.openxmlformats.org/officeDocument/2006/customXml" ds:itemID="{9EEE8BAA-1D56-4CD7-A652-E2EA58544195}">
  <ds:schemaRefs>
    <ds:schemaRef ds:uri="a735e4d9-f002-48fa-91dd-96ff79369b34"/>
    <ds:schemaRef ds:uri="c4d78bb9-6ee1-421e-9a2e-603293e5625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CB122A7-4C0D-4A10-B4F5-CAA27C85B930}">
  <ds:schemaRefs>
    <ds:schemaRef ds:uri="http://schemas.microsoft.com/office/infopath/2007/PartnerControls"/>
    <ds:schemaRef ds:uri="http://schemas.microsoft.com/office/2006/documentManagement/types"/>
    <ds:schemaRef ds:uri="http://purl.org/dc/dcmitype/"/>
    <ds:schemaRef ds:uri="a735e4d9-f002-48fa-91dd-96ff79369b34"/>
    <ds:schemaRef ds:uri="http://schemas.openxmlformats.org/package/2006/metadata/core-properties"/>
    <ds:schemaRef ds:uri="c4d78bb9-6ee1-421e-9a2e-603293e5625a"/>
    <ds:schemaRef ds:uri="http://purl.org/dc/elements/1.1/"/>
    <ds:schemaRef ds:uri="http://schemas.microsoft.com/office/2006/metadata/properties"/>
    <ds:schemaRef ds:uri="http://www.w3.org/XML/1998/namespace"/>
    <ds:schemaRef ds:uri="http://purl.org/dc/terms/"/>
  </ds:schemaRefs>
</ds:datastoreItem>
</file>

<file path=customXml/itemProps4.xml><?xml version="1.0" encoding="utf-8"?>
<ds:datastoreItem xmlns:ds="http://schemas.openxmlformats.org/officeDocument/2006/customXml" ds:itemID="{DFC76653-722E-4AA1-8705-8FF9F6146A44}">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office theme</Template>
  <TotalTime>2</TotalTime>
  <Words>3985</Words>
  <Application>Microsoft Office PowerPoint</Application>
  <PresentationFormat>Widescreen</PresentationFormat>
  <Paragraphs>561</Paragraphs>
  <Slides>47</Slides>
  <Notes>46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47</vt:i4>
      </vt:variant>
    </vt:vector>
  </HeadingPairs>
  <TitlesOfParts>
    <vt:vector size="62" baseType="lpstr">
      <vt:lpstr>Aptos</vt:lpstr>
      <vt:lpstr>Aptos Display</vt:lpstr>
      <vt:lpstr>Arial</vt:lpstr>
      <vt:lpstr>Arial,Sans-Serif</vt:lpstr>
      <vt:lpstr>Calibri</vt:lpstr>
      <vt:lpstr>Cambria</vt:lpstr>
      <vt:lpstr>Open Sans</vt:lpstr>
      <vt:lpstr>Open Sans Extrabold</vt:lpstr>
      <vt:lpstr>Open Sans Light</vt:lpstr>
      <vt:lpstr>ui-sans-serif</vt:lpstr>
      <vt:lpstr>GC Digital (dark mode)</vt:lpstr>
      <vt:lpstr>ENGLISH</vt:lpstr>
      <vt:lpstr>GC Digital Minimalistic</vt:lpstr>
      <vt:lpstr>2_GC Digital toned background</vt:lpstr>
      <vt:lpstr>GC Digital toned background</vt:lpstr>
      <vt:lpstr>Connect, Explore, and Advance Your Digital Career</vt:lpstr>
      <vt:lpstr>Welcome!</vt:lpstr>
      <vt:lpstr>Land Acknowledgment </vt:lpstr>
      <vt:lpstr>Today's schedule</vt:lpstr>
      <vt:lpstr>Housekeeping</vt:lpstr>
      <vt:lpstr>Housekeeping</vt:lpstr>
      <vt:lpstr>Discuss: Courtyard Café</vt:lpstr>
      <vt:lpstr>Courtyard Café</vt:lpstr>
      <vt:lpstr>A BIG thank you to all the volunteers today! </vt:lpstr>
      <vt:lpstr>Reflect:  “What We Heard”</vt:lpstr>
      <vt:lpstr>Reflect: “What We Heard” </vt:lpstr>
      <vt:lpstr>Discover: Lightning Talks</vt:lpstr>
      <vt:lpstr>Lighting talks / Présentations éclair</vt:lpstr>
      <vt:lpstr>Recruit / Recruter</vt:lpstr>
      <vt:lpstr>Recruit / Recruter</vt:lpstr>
      <vt:lpstr>Recruit / Recruter</vt:lpstr>
      <vt:lpstr>Recruit / Recruter</vt:lpstr>
      <vt:lpstr>Develop / Perfectionner </vt:lpstr>
      <vt:lpstr>Develop / Perfectionner </vt:lpstr>
      <vt:lpstr>Develop / Perfectionner </vt:lpstr>
      <vt:lpstr>Develop / Perfectionner </vt:lpstr>
      <vt:lpstr>Develop / Perfectionner </vt:lpstr>
      <vt:lpstr>Develop / Perfectionner </vt:lpstr>
      <vt:lpstr>Develop / Perfectionner </vt:lpstr>
      <vt:lpstr>Develop / Perfectionner </vt:lpstr>
      <vt:lpstr>Develop / Perfectionner </vt:lpstr>
      <vt:lpstr>Develop / Perfectionner </vt:lpstr>
      <vt:lpstr>Retain / Retenir</vt:lpstr>
      <vt:lpstr>Retain / Retenir</vt:lpstr>
      <vt:lpstr>Retain / Retenir</vt:lpstr>
      <vt:lpstr>Retain / Retenir</vt:lpstr>
      <vt:lpstr>Retain / Retenir</vt:lpstr>
      <vt:lpstr>Lead / Diriger</vt:lpstr>
      <vt:lpstr>Lead / Diriger</vt:lpstr>
      <vt:lpstr>Lead / Diriger</vt:lpstr>
      <vt:lpstr>Lead / Diriger</vt:lpstr>
      <vt:lpstr>Lead / Diriger</vt:lpstr>
      <vt:lpstr>Pro tips / Conseils de spécialistes</vt:lpstr>
      <vt:lpstr>All for the digital community</vt:lpstr>
      <vt:lpstr>Tout pour la collectivité numérique</vt:lpstr>
      <vt:lpstr>Q&amp;A / Q&amp;R</vt:lpstr>
      <vt:lpstr>See you at the mixer!</vt:lpstr>
      <vt:lpstr>Annex</vt:lpstr>
      <vt:lpstr>Reflect: What we heard</vt:lpstr>
      <vt:lpstr>Reflect: What we heard</vt:lpstr>
      <vt:lpstr>Reflect: What we heard</vt:lpstr>
      <vt:lpstr>Reflect: What we heard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Macdougall, Jennifer (she/her, elle)</dc:creator>
  <cp:lastModifiedBy>Evans, Ashley</cp:lastModifiedBy>
  <cp:revision>2</cp:revision>
  <dcterms:created xsi:type="dcterms:W3CDTF">2025-12-02T15:45:38Z</dcterms:created>
  <dcterms:modified xsi:type="dcterms:W3CDTF">2026-02-04T21:51:38Z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0x01010006160EF53A62224D8A52237F3F6AB4BD</vt:lpwstr>
  </property>
  <property fmtid="{D5CDD505-2E9C-101B-9397-08002B2CF9AE}" pid="3" name="_dlc_DocIdItemGuid">
    <vt:lpwstr>d6e8999f-0215-4f6f-83a6-2b052ffc757b</vt:lpwstr>
  </property>
  <property fmtid="{D5CDD505-2E9C-101B-9397-08002B2CF9AE}" pid="4" name="MSIP_Label_3d0ca00b-3f0e-465a-aac7-1a6a22fcea40_Enabled">
    <vt:lpwstr>true</vt:lpwstr>
  </property>
  <property fmtid="{D5CDD505-2E9C-101B-9397-08002B2CF9AE}" pid="5" name="MSIP_Label_3d0ca00b-3f0e-465a-aac7-1a6a22fcea40_SetDate">
    <vt:lpwstr>2025-12-02T15:51:03Z</vt:lpwstr>
  </property>
  <property fmtid="{D5CDD505-2E9C-101B-9397-08002B2CF9AE}" pid="6" name="MSIP_Label_3d0ca00b-3f0e-465a-aac7-1a6a22fcea40_Method">
    <vt:lpwstr>Privileged</vt:lpwstr>
  </property>
  <property fmtid="{D5CDD505-2E9C-101B-9397-08002B2CF9AE}" pid="7" name="MSIP_Label_3d0ca00b-3f0e-465a-aac7-1a6a22fcea40_Name">
    <vt:lpwstr>3d0ca00b-3f0e-465a-aac7-1a6a22fcea40</vt:lpwstr>
  </property>
  <property fmtid="{D5CDD505-2E9C-101B-9397-08002B2CF9AE}" pid="8" name="MSIP_Label_3d0ca00b-3f0e-465a-aac7-1a6a22fcea40_SiteId">
    <vt:lpwstr>6397df10-4595-4047-9c4f-03311282152b</vt:lpwstr>
  </property>
  <property fmtid="{D5CDD505-2E9C-101B-9397-08002B2CF9AE}" pid="9" name="MSIP_Label_3d0ca00b-3f0e-465a-aac7-1a6a22fcea40_ActionId">
    <vt:lpwstr>0264faa7-b889-429b-9183-5b6d27ff4d8a</vt:lpwstr>
  </property>
  <property fmtid="{D5CDD505-2E9C-101B-9397-08002B2CF9AE}" pid="10" name="MSIP_Label_3d0ca00b-3f0e-465a-aac7-1a6a22fcea40_ContentBits">
    <vt:lpwstr>1</vt:lpwstr>
  </property>
  <property fmtid="{D5CDD505-2E9C-101B-9397-08002B2CF9AE}" pid="11" name="MSIP_Label_3d0ca00b-3f0e-465a-aac7-1a6a22fcea40_Tag">
    <vt:lpwstr>10, 0, 1, 1</vt:lpwstr>
  </property>
  <property fmtid="{D5CDD505-2E9C-101B-9397-08002B2CF9AE}" pid="12" name="ClassificationContentMarkingHeaderLocations">
    <vt:lpwstr>office theme:8</vt:lpwstr>
  </property>
  <property fmtid="{D5CDD505-2E9C-101B-9397-08002B2CF9AE}" pid="13" name="ClassificationContentMarkingHeaderText">
    <vt:lpwstr>UNCLASSIFIED / NON CLASSIFIÉ</vt:lpwstr>
  </property>
  <property fmtid="{D5CDD505-2E9C-101B-9397-08002B2CF9AE}" pid="14" name="MediaServiceImageTags">
    <vt:lpwstr/>
  </property>
</Properties>
</file>