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5.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6.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7.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8.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9.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0.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11.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notesSlides/notesSlide12.xml" ContentType="application/vnd.openxmlformats-officedocument.presentationml.notesSlide+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notesSlides/notesSlide13.xml" ContentType="application/vnd.openxmlformats-officedocument.presentationml.notesSlide+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notesSlides/notesSlide14.xml" ContentType="application/vnd.openxmlformats-officedocument.presentationml.notesSlide+xml"/>
  <Override PartName="/ppt/comments/modernComment_1371_D794D6C4.xml" ContentType="application/vnd.ms-powerpoint.comments+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notesSlides/notesSlide15.xml" ContentType="application/vnd.openxmlformats-officedocument.presentationml.notesSlide+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notesSlides/notesSlide16.xml" ContentType="application/vnd.openxmlformats-officedocument.presentationml.notesSlide+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notesSlides/notesSlide17.xml" ContentType="application/vnd.openxmlformats-officedocument.presentationml.notesSlide+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notesSlides/notesSlide18.xml" ContentType="application/vnd.openxmlformats-officedocument.presentationml.notesSlide+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notesSlides/notesSlide19.xml" ContentType="application/vnd.openxmlformats-officedocument.presentationml.notesSlide+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notesSlides/notesSlide20.xml" ContentType="application/vnd.openxmlformats-officedocument.presentationml.notesSlide+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notesSlides/notesSlide21.xml" ContentType="application/vnd.openxmlformats-officedocument.presentationml.notesSlide+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diagrams/data52.xml" ContentType="application/vnd.openxmlformats-officedocument.drawingml.diagramData+xml"/>
  <Override PartName="/ppt/diagrams/layout52.xml" ContentType="application/vnd.openxmlformats-officedocument.drawingml.diagramLayout+xml"/>
  <Override PartName="/ppt/diagrams/quickStyle52.xml" ContentType="application/vnd.openxmlformats-officedocument.drawingml.diagramStyle+xml"/>
  <Override PartName="/ppt/diagrams/colors52.xml" ContentType="application/vnd.openxmlformats-officedocument.drawingml.diagramColors+xml"/>
  <Override PartName="/ppt/diagrams/drawing52.xml" ContentType="application/vnd.ms-office.drawingml.diagramDrawing+xml"/>
  <Override PartName="/ppt/diagrams/data53.xml" ContentType="application/vnd.openxmlformats-officedocument.drawingml.diagramData+xml"/>
  <Override PartName="/ppt/diagrams/layout53.xml" ContentType="application/vnd.openxmlformats-officedocument.drawingml.diagramLayout+xml"/>
  <Override PartName="/ppt/diagrams/quickStyle53.xml" ContentType="application/vnd.openxmlformats-officedocument.drawingml.diagramStyle+xml"/>
  <Override PartName="/ppt/diagrams/colors53.xml" ContentType="application/vnd.openxmlformats-officedocument.drawingml.diagramColors+xml"/>
  <Override PartName="/ppt/diagrams/drawing53.xml" ContentType="application/vnd.ms-office.drawingml.diagramDrawing+xml"/>
  <Override PartName="/ppt/diagrams/data54.xml" ContentType="application/vnd.openxmlformats-officedocument.drawingml.diagramData+xml"/>
  <Override PartName="/ppt/diagrams/layout54.xml" ContentType="application/vnd.openxmlformats-officedocument.drawingml.diagramLayout+xml"/>
  <Override PartName="/ppt/diagrams/quickStyle54.xml" ContentType="application/vnd.openxmlformats-officedocument.drawingml.diagramStyle+xml"/>
  <Override PartName="/ppt/diagrams/colors54.xml" ContentType="application/vnd.openxmlformats-officedocument.drawingml.diagramColors+xml"/>
  <Override PartName="/ppt/diagrams/drawing54.xml" ContentType="application/vnd.ms-office.drawingml.diagramDrawing+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ags/tag8.xml" ContentType="application/vnd.openxmlformats-officedocument.presentationml.tags+xml"/>
  <Override PartName="/ppt/notesSlides/notesSlide24.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5" r:id="rId1"/>
  </p:sldMasterIdLst>
  <p:notesMasterIdLst>
    <p:notesMasterId r:id="rId62"/>
  </p:notesMasterIdLst>
  <p:handoutMasterIdLst>
    <p:handoutMasterId r:id="rId63"/>
  </p:handoutMasterIdLst>
  <p:sldIdLst>
    <p:sldId id="384" r:id="rId2"/>
    <p:sldId id="5146" r:id="rId3"/>
    <p:sldId id="385" r:id="rId4"/>
    <p:sldId id="5153" r:id="rId5"/>
    <p:sldId id="386" r:id="rId6"/>
    <p:sldId id="5011" r:id="rId7"/>
    <p:sldId id="5009" r:id="rId8"/>
    <p:sldId id="5163" r:id="rId9"/>
    <p:sldId id="5142" r:id="rId10"/>
    <p:sldId id="5165" r:id="rId11"/>
    <p:sldId id="5010" r:id="rId12"/>
    <p:sldId id="5166" r:id="rId13"/>
    <p:sldId id="4993" r:id="rId14"/>
    <p:sldId id="5015" r:id="rId15"/>
    <p:sldId id="5154" r:id="rId16"/>
    <p:sldId id="399" r:id="rId17"/>
    <p:sldId id="5017" r:id="rId18"/>
    <p:sldId id="400" r:id="rId19"/>
    <p:sldId id="5145" r:id="rId20"/>
    <p:sldId id="4981" r:id="rId21"/>
    <p:sldId id="5004" r:id="rId22"/>
    <p:sldId id="4980" r:id="rId23"/>
    <p:sldId id="5155" r:id="rId24"/>
    <p:sldId id="5147" r:id="rId25"/>
    <p:sldId id="4977" r:id="rId26"/>
    <p:sldId id="5005" r:id="rId27"/>
    <p:sldId id="4983" r:id="rId28"/>
    <p:sldId id="4982" r:id="rId29"/>
    <p:sldId id="5158" r:id="rId30"/>
    <p:sldId id="4995" r:id="rId31"/>
    <p:sldId id="5148" r:id="rId32"/>
    <p:sldId id="5167" r:id="rId33"/>
    <p:sldId id="5168" r:id="rId34"/>
    <p:sldId id="5170" r:id="rId35"/>
    <p:sldId id="5171" r:id="rId36"/>
    <p:sldId id="5169" r:id="rId37"/>
    <p:sldId id="5172" r:id="rId38"/>
    <p:sldId id="5156" r:id="rId39"/>
    <p:sldId id="5157" r:id="rId40"/>
    <p:sldId id="5160" r:id="rId41"/>
    <p:sldId id="5012" r:id="rId42"/>
    <p:sldId id="5006" r:id="rId43"/>
    <p:sldId id="5007" r:id="rId44"/>
    <p:sldId id="5016" r:id="rId45"/>
    <p:sldId id="5149" r:id="rId46"/>
    <p:sldId id="4985" r:id="rId47"/>
    <p:sldId id="5161" r:id="rId48"/>
    <p:sldId id="4989" r:id="rId49"/>
    <p:sldId id="4999" r:id="rId50"/>
    <p:sldId id="5150" r:id="rId51"/>
    <p:sldId id="5000" r:id="rId52"/>
    <p:sldId id="5001" r:id="rId53"/>
    <p:sldId id="5002" r:id="rId54"/>
    <p:sldId id="4990" r:id="rId55"/>
    <p:sldId id="5014" r:id="rId56"/>
    <p:sldId id="5013" r:id="rId57"/>
    <p:sldId id="4998" r:id="rId58"/>
    <p:sldId id="4996" r:id="rId59"/>
    <p:sldId id="5144" r:id="rId60"/>
    <p:sldId id="5164" r:id="rId61"/>
  </p:sldIdLst>
  <p:sldSz cx="12192000" cy="6858000"/>
  <p:notesSz cx="6858000" cy="9144000"/>
  <p:custDataLst>
    <p:tags r:id="rId64"/>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id="{30AD7731-5323-4D0A-8FAA-BA4C01172733}">
          <p14:sldIdLst>
            <p14:sldId id="384"/>
            <p14:sldId id="5146"/>
            <p14:sldId id="385"/>
          </p14:sldIdLst>
        </p14:section>
        <p14:section name="In preparation for the journey" id="{6D883DAE-49BF-49F2-BFCE-B0A888C564B3}">
          <p14:sldIdLst>
            <p14:sldId id="5153"/>
            <p14:sldId id="386"/>
            <p14:sldId id="5011"/>
            <p14:sldId id="5009"/>
            <p14:sldId id="5163"/>
            <p14:sldId id="5142"/>
            <p14:sldId id="5165"/>
            <p14:sldId id="5010"/>
            <p14:sldId id="5166"/>
            <p14:sldId id="4993"/>
            <p14:sldId id="5015"/>
          </p14:sldIdLst>
        </p14:section>
        <p14:section name="Planning ahead" id="{DCBFA15D-797D-4212-80A7-15E665177070}">
          <p14:sldIdLst>
            <p14:sldId id="5154"/>
            <p14:sldId id="399"/>
            <p14:sldId id="5017"/>
            <p14:sldId id="400"/>
            <p14:sldId id="5145"/>
            <p14:sldId id="4981"/>
            <p14:sldId id="5004"/>
            <p14:sldId id="4980"/>
          </p14:sldIdLst>
        </p14:section>
        <p14:section name="Getting ready" id="{B5E57982-EFB7-4E21-8A45-396A75809949}">
          <p14:sldIdLst>
            <p14:sldId id="5155"/>
            <p14:sldId id="5147"/>
            <p14:sldId id="4977"/>
            <p14:sldId id="5005"/>
            <p14:sldId id="4983"/>
            <p14:sldId id="4982"/>
            <p14:sldId id="5158"/>
            <p14:sldId id="4995"/>
            <p14:sldId id="5148"/>
            <p14:sldId id="5167"/>
            <p14:sldId id="5168"/>
            <p14:sldId id="5170"/>
            <p14:sldId id="5171"/>
            <p14:sldId id="5169"/>
            <p14:sldId id="5172"/>
          </p14:sldIdLst>
        </p14:section>
        <p14:section name="Using the space" id="{C20305FC-E301-4C07-A6EA-0263D1BDE1E9}">
          <p14:sldIdLst>
            <p14:sldId id="5156"/>
            <p14:sldId id="5157"/>
            <p14:sldId id="5160"/>
            <p14:sldId id="5012"/>
            <p14:sldId id="5006"/>
            <p14:sldId id="5007"/>
            <p14:sldId id="5016"/>
            <p14:sldId id="5149"/>
            <p14:sldId id="4985"/>
            <p14:sldId id="5161"/>
            <p14:sldId id="4989"/>
            <p14:sldId id="4999"/>
            <p14:sldId id="5150"/>
            <p14:sldId id="5000"/>
            <p14:sldId id="5001"/>
            <p14:sldId id="5002"/>
            <p14:sldId id="4990"/>
            <p14:sldId id="5014"/>
            <p14:sldId id="5013"/>
            <p14:sldId id="4998"/>
          </p14:sldIdLst>
        </p14:section>
        <p14:section name="Finding Assistance" id="{498E2A57-A22F-489D-874F-916771671516}">
          <p14:sldIdLst>
            <p14:sldId id="4996"/>
            <p14:sldId id="5144"/>
            <p14:sldId id="5164"/>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EAA0112-A5CB-45CF-68FC-DB3613E9B800}" name="Pare, Carine (SPAC/PSPC)" initials="P(" userId="S::carine.pare@tpsgc-pwgsc.gc.ca::71f88b2f-db4c-4269-9577-1025f7fc6543" providerId="AD"/>
  <p188:author id="{E0B58E1D-D7CD-526B-D5DF-113E5B04D636}" name="Bemeur, Chantal (SPAC/PSPC)" initials="BC(" userId="S::Chantal.Bemeur@tpsgc-pwgsc.gc.ca::97d9d3ea-19b5-4147-b2f7-c6eb9c5930c3" providerId="AD"/>
  <p188:author id="{B82E8466-83BB-6317-73B9-A51F2FE0BC10}" name="Pare, Carine (SPAC/PSPC)" initials="PC(" userId="S::Carine.Pare@tpsgc-pwgsc.gc.ca::71f88b2f-db4c-4269-9577-1025f7fc6543" providerId="AD"/>
  <p188:author id="{685D0F8D-5798-DA56-B0ED-0D6E00F4CB73}" name="Dion3, Alain (SPAC/PSPC) (il-lui / he-him)" initials="DA((/h" userId="S::alain.dion3@tpsgc-pwgsc.gc.ca::b5972ad0-fee1-4393-9fd4-8bc589782ac7" providerId="AD"/>
  <p188:author id="{0725D58D-19FC-2C41-5C3A-CFBED0122820}" name="Genereux, Sophie (SPAC/PSPC)" initials="GS(" userId="S::Sophie.Genereux@tpsgc-pwgsc.gc.ca::fb217e55-5cbd-4b07-9ec1-a590548adf68"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Microsoft Office User" initials="MOU" lastIdx="4" clrIdx="0"/>
  <p:cmAuthor id="2" name="Jeremy N Gooden" initials="JNG" lastIdx="1" clrIdx="1"/>
  <p:cmAuthor id="3" name="Rickey Haley-Colpitts" initials="RH" lastIdx="1" clrIdx="2">
    <p:extLst>
      <p:ext uri="{19B8F6BF-5375-455C-9EA6-DF929625EA0E}">
        <p15:presenceInfo xmlns:p15="http://schemas.microsoft.com/office/powerpoint/2012/main" userId="S::Rickey.Haley-Colpitts@bgis.com::d450c491-4712-4c27-9f1d-d9034ee29bdf" providerId="AD"/>
      </p:ext>
    </p:extLst>
  </p:cmAuthor>
  <p:cmAuthor id="4" name="Carine Pare" initials="CP" lastIdx="3" clrIdx="3">
    <p:extLst>
      <p:ext uri="{19B8F6BF-5375-455C-9EA6-DF929625EA0E}">
        <p15:presenceInfo xmlns:p15="http://schemas.microsoft.com/office/powerpoint/2012/main" userId="S::Carine.Pare@tpsgc-pwgsc.gc.ca::71f88b2f-db4c-4269-9577-1025f7fc6543"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B3838"/>
    <a:srgbClr val="FFFFFF"/>
    <a:srgbClr val="2C6A3F"/>
    <a:srgbClr val="C35E2E"/>
    <a:srgbClr val="6DB761"/>
    <a:srgbClr val="409786"/>
    <a:srgbClr val="5B5B5B"/>
    <a:srgbClr val="4B4F54"/>
    <a:srgbClr val="839584"/>
    <a:srgbClr val="78A07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8799B23B-EC83-4686-B30A-512413B5E67A}" styleName="Light Style 3 - Accent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300" autoAdjust="0"/>
    <p:restoredTop sz="86714" autoAdjust="0"/>
  </p:normalViewPr>
  <p:slideViewPr>
    <p:cSldViewPr snapToGrid="0" snapToObjects="1">
      <p:cViewPr varScale="1">
        <p:scale>
          <a:sx n="66" d="100"/>
          <a:sy n="66" d="100"/>
        </p:scale>
        <p:origin x="580" y="48"/>
      </p:cViewPr>
      <p:guideLst/>
    </p:cSldViewPr>
  </p:slideViewPr>
  <p:outlineViewPr>
    <p:cViewPr>
      <p:scale>
        <a:sx n="33" d="100"/>
        <a:sy n="33" d="100"/>
      </p:scale>
      <p:origin x="0" y="-330"/>
    </p:cViewPr>
    <p:sldLst>
      <p:sld r:id="rId1" collapse="1"/>
      <p:sld r:id="rId2" collapse="1"/>
      <p:sld r:id="rId3" collapse="1"/>
      <p:sld r:id="rId4" collapse="1"/>
      <p:sld r:id="rId5" collapse="1"/>
      <p:sld r:id="rId6" collapse="1"/>
      <p:sld r:id="rId7" collapse="1"/>
      <p:sld r:id="rId8" collapse="1"/>
      <p:sld r:id="rId9" collapse="1"/>
      <p:sld r:id="rId10" collapse="1"/>
      <p:sld r:id="rId11" collapse="1"/>
      <p:sld r:id="rId12" collapse="1"/>
      <p:sld r:id="rId13" collapse="1"/>
      <p:sld r:id="rId14" collapse="1"/>
      <p:sld r:id="rId15" collapse="1"/>
      <p:sld r:id="rId16" collapse="1"/>
      <p:sld r:id="rId17" collapse="1"/>
      <p:sld r:id="rId18" collapse="1"/>
      <p:sld r:id="rId19" collapse="1"/>
      <p:sld r:id="rId20" collapse="1"/>
      <p:sld r:id="rId21" collapse="1"/>
      <p:sld r:id="rId22" collapse="1"/>
      <p:sld r:id="rId23" collapse="1"/>
      <p:sld r:id="rId24" collapse="1"/>
      <p:sld r:id="rId25" collapse="1"/>
      <p:sld r:id="rId26" collapse="1"/>
      <p:sld r:id="rId27" collapse="1"/>
      <p:sld r:id="rId28" collapse="1"/>
      <p:sld r:id="rId29" collapse="1"/>
      <p:sld r:id="rId30" collapse="1"/>
      <p:sld r:id="rId31" collapse="1"/>
      <p:sld r:id="rId32" collapse="1"/>
      <p:sld r:id="rId33" collapse="1"/>
      <p:sld r:id="rId34" collapse="1"/>
      <p:sld r:id="rId35" collapse="1"/>
      <p:sld r:id="rId36" collapse="1"/>
      <p:sld r:id="rId37" collapse="1"/>
      <p:sld r:id="rId38" collapse="1"/>
      <p:sld r:id="rId39" collapse="1"/>
      <p:sld r:id="rId40" collapse="1"/>
      <p:sld r:id="rId41" collapse="1"/>
      <p:sld r:id="rId42" collapse="1"/>
      <p:sld r:id="rId43" collapse="1"/>
      <p:sld r:id="rId44" collapse="1"/>
      <p:sld r:id="rId45" collapse="1"/>
      <p:sld r:id="rId46" collapse="1"/>
      <p:sld r:id="rId47" collapse="1"/>
      <p:sld r:id="rId48" collapse="1"/>
      <p:sld r:id="rId49" collapse="1"/>
      <p:sld r:id="rId50" collapse="1"/>
      <p:sld r:id="rId51" collapse="1"/>
      <p:sld r:id="rId52" collapse="1"/>
      <p:sld r:id="rId53" collapse="1"/>
      <p:sld r:id="rId54" collapse="1"/>
    </p:sldLst>
  </p:outlineViewPr>
  <p:notesTextViewPr>
    <p:cViewPr>
      <p:scale>
        <a:sx n="1" d="1"/>
        <a:sy n="1" d="1"/>
      </p:scale>
      <p:origin x="0" y="0"/>
    </p:cViewPr>
  </p:notesTextViewPr>
  <p:sorterViewPr>
    <p:cViewPr>
      <p:scale>
        <a:sx n="100" d="100"/>
        <a:sy n="100" d="100"/>
      </p:scale>
      <p:origin x="0" y="-1290"/>
    </p:cViewPr>
  </p:sorterViewPr>
  <p:notesViewPr>
    <p:cSldViewPr snapToGrid="0" snapToObjects="1">
      <p:cViewPr varScale="1">
        <p:scale>
          <a:sx n="42" d="100"/>
          <a:sy n="42" d="100"/>
        </p:scale>
        <p:origin x="2314" y="53"/>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handoutMaster" Target="handoutMasters/handoutMaster1.xml"/><Relationship Id="rId68"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commentAuthors" Target="commentAuthor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tags" Target="tags/tag1.xml"/><Relationship Id="rId69"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notesMaster" Target="notesMasters/notesMaster1.xml"/><Relationship Id="rId70" Type="http://schemas.microsoft.com/office/2018/10/relationships/authors" Target="authors.xml"/></Relationships>
</file>

<file path=ppt/_rels/viewProps.xml.rels><?xml version="1.0" encoding="UTF-8" standalone="yes"?>
<Relationships xmlns="http://schemas.openxmlformats.org/package/2006/relationships"><Relationship Id="rId13" Type="http://schemas.openxmlformats.org/officeDocument/2006/relationships/slide" Target="slides/slide14.xml"/><Relationship Id="rId18" Type="http://schemas.openxmlformats.org/officeDocument/2006/relationships/slide" Target="slides/slide20.xml"/><Relationship Id="rId26" Type="http://schemas.openxmlformats.org/officeDocument/2006/relationships/slide" Target="slides/slide29.xml"/><Relationship Id="rId39" Type="http://schemas.openxmlformats.org/officeDocument/2006/relationships/slide" Target="slides/slide45.xml"/><Relationship Id="rId3" Type="http://schemas.openxmlformats.org/officeDocument/2006/relationships/slide" Target="slides/slide3.xml"/><Relationship Id="rId21" Type="http://schemas.openxmlformats.org/officeDocument/2006/relationships/slide" Target="slides/slide24.xml"/><Relationship Id="rId34" Type="http://schemas.openxmlformats.org/officeDocument/2006/relationships/slide" Target="slides/slide37.xml"/><Relationship Id="rId42" Type="http://schemas.openxmlformats.org/officeDocument/2006/relationships/slide" Target="slides/slide48.xml"/><Relationship Id="rId47" Type="http://schemas.openxmlformats.org/officeDocument/2006/relationships/slide" Target="slides/slide53.xml"/><Relationship Id="rId50" Type="http://schemas.openxmlformats.org/officeDocument/2006/relationships/slide" Target="slides/slide56.xml"/><Relationship Id="rId7" Type="http://schemas.openxmlformats.org/officeDocument/2006/relationships/slide" Target="slides/slide8.xml"/><Relationship Id="rId12" Type="http://schemas.openxmlformats.org/officeDocument/2006/relationships/slide" Target="slides/slide13.xml"/><Relationship Id="rId17" Type="http://schemas.openxmlformats.org/officeDocument/2006/relationships/slide" Target="slides/slide19.xml"/><Relationship Id="rId25" Type="http://schemas.openxmlformats.org/officeDocument/2006/relationships/slide" Target="slides/slide28.xml"/><Relationship Id="rId33" Type="http://schemas.openxmlformats.org/officeDocument/2006/relationships/slide" Target="slides/slide36.xml"/><Relationship Id="rId38" Type="http://schemas.openxmlformats.org/officeDocument/2006/relationships/slide" Target="slides/slide44.xml"/><Relationship Id="rId46" Type="http://schemas.openxmlformats.org/officeDocument/2006/relationships/slide" Target="slides/slide52.xml"/><Relationship Id="rId2" Type="http://schemas.openxmlformats.org/officeDocument/2006/relationships/slide" Target="slides/slide2.xml"/><Relationship Id="rId16" Type="http://schemas.openxmlformats.org/officeDocument/2006/relationships/slide" Target="slides/slide18.xml"/><Relationship Id="rId20" Type="http://schemas.openxmlformats.org/officeDocument/2006/relationships/slide" Target="slides/slide22.xml"/><Relationship Id="rId29" Type="http://schemas.openxmlformats.org/officeDocument/2006/relationships/slide" Target="slides/slide32.xml"/><Relationship Id="rId41" Type="http://schemas.openxmlformats.org/officeDocument/2006/relationships/slide" Target="slides/slide47.xml"/><Relationship Id="rId54" Type="http://schemas.openxmlformats.org/officeDocument/2006/relationships/slide" Target="slides/slide60.xml"/><Relationship Id="rId1" Type="http://schemas.openxmlformats.org/officeDocument/2006/relationships/slide" Target="slides/slide1.xml"/><Relationship Id="rId6" Type="http://schemas.openxmlformats.org/officeDocument/2006/relationships/slide" Target="slides/slide7.xml"/><Relationship Id="rId11" Type="http://schemas.openxmlformats.org/officeDocument/2006/relationships/slide" Target="slides/slide12.xml"/><Relationship Id="rId24" Type="http://schemas.openxmlformats.org/officeDocument/2006/relationships/slide" Target="slides/slide27.xml"/><Relationship Id="rId32" Type="http://schemas.openxmlformats.org/officeDocument/2006/relationships/slide" Target="slides/slide35.xml"/><Relationship Id="rId37" Type="http://schemas.openxmlformats.org/officeDocument/2006/relationships/slide" Target="slides/slide43.xml"/><Relationship Id="rId40" Type="http://schemas.openxmlformats.org/officeDocument/2006/relationships/slide" Target="slides/slide46.xml"/><Relationship Id="rId45" Type="http://schemas.openxmlformats.org/officeDocument/2006/relationships/slide" Target="slides/slide51.xml"/><Relationship Id="rId53" Type="http://schemas.openxmlformats.org/officeDocument/2006/relationships/slide" Target="slides/slide59.xml"/><Relationship Id="rId5" Type="http://schemas.openxmlformats.org/officeDocument/2006/relationships/slide" Target="slides/slide6.xml"/><Relationship Id="rId15" Type="http://schemas.openxmlformats.org/officeDocument/2006/relationships/slide" Target="slides/slide17.xml"/><Relationship Id="rId23" Type="http://schemas.openxmlformats.org/officeDocument/2006/relationships/slide" Target="slides/slide26.xml"/><Relationship Id="rId28" Type="http://schemas.openxmlformats.org/officeDocument/2006/relationships/slide" Target="slides/slide31.xml"/><Relationship Id="rId36" Type="http://schemas.openxmlformats.org/officeDocument/2006/relationships/slide" Target="slides/slide42.xml"/><Relationship Id="rId49" Type="http://schemas.openxmlformats.org/officeDocument/2006/relationships/slide" Target="slides/slide55.xml"/><Relationship Id="rId10" Type="http://schemas.openxmlformats.org/officeDocument/2006/relationships/slide" Target="slides/slide11.xml"/><Relationship Id="rId19" Type="http://schemas.openxmlformats.org/officeDocument/2006/relationships/slide" Target="slides/slide21.xml"/><Relationship Id="rId31" Type="http://schemas.openxmlformats.org/officeDocument/2006/relationships/slide" Target="slides/slide34.xml"/><Relationship Id="rId44" Type="http://schemas.openxmlformats.org/officeDocument/2006/relationships/slide" Target="slides/slide50.xml"/><Relationship Id="rId52" Type="http://schemas.openxmlformats.org/officeDocument/2006/relationships/slide" Target="slides/slide58.xml"/><Relationship Id="rId4" Type="http://schemas.openxmlformats.org/officeDocument/2006/relationships/slide" Target="slides/slide5.xml"/><Relationship Id="rId9" Type="http://schemas.openxmlformats.org/officeDocument/2006/relationships/slide" Target="slides/slide10.xml"/><Relationship Id="rId14" Type="http://schemas.openxmlformats.org/officeDocument/2006/relationships/slide" Target="slides/slide16.xml"/><Relationship Id="rId22" Type="http://schemas.openxmlformats.org/officeDocument/2006/relationships/slide" Target="slides/slide25.xml"/><Relationship Id="rId27" Type="http://schemas.openxmlformats.org/officeDocument/2006/relationships/slide" Target="slides/slide30.xml"/><Relationship Id="rId30" Type="http://schemas.openxmlformats.org/officeDocument/2006/relationships/slide" Target="slides/slide33.xml"/><Relationship Id="rId35" Type="http://schemas.openxmlformats.org/officeDocument/2006/relationships/slide" Target="slides/slide41.xml"/><Relationship Id="rId43" Type="http://schemas.openxmlformats.org/officeDocument/2006/relationships/slide" Target="slides/slide49.xml"/><Relationship Id="rId48" Type="http://schemas.openxmlformats.org/officeDocument/2006/relationships/slide" Target="slides/slide54.xml"/><Relationship Id="rId8" Type="http://schemas.openxmlformats.org/officeDocument/2006/relationships/slide" Target="slides/slide9.xml"/><Relationship Id="rId51" Type="http://schemas.openxmlformats.org/officeDocument/2006/relationships/slide" Target="slides/slide57.xml"/></Relationships>
</file>

<file path=ppt/comments/modernComment_1371_D794D6C4.xml><?xml version="1.0" encoding="utf-8"?>
<p188:cmLst xmlns:a="http://schemas.openxmlformats.org/drawingml/2006/main" xmlns:r="http://schemas.openxmlformats.org/officeDocument/2006/relationships" xmlns:p188="http://schemas.microsoft.com/office/powerpoint/2018/8/main">
  <p188:cm id="{2BB0A5B2-CC15-4BE0-9BF9-5C27B1D7F458}" authorId="{E0B58E1D-D7CD-526B-D5DF-113E5B04D636}" status="resolved" created="2023-03-24T13:01:40.472" complete="100000">
    <ac:deMkLst xmlns:ac="http://schemas.microsoft.com/office/drawing/2013/main/command">
      <pc:docMk xmlns:pc="http://schemas.microsoft.com/office/powerpoint/2013/main/command"/>
      <pc:sldMk xmlns:pc="http://schemas.microsoft.com/office/powerpoint/2013/main/command" cId="3616855748" sldId="4977"/>
      <ac:spMk id="6" creationId="{DA5CE91F-E296-D0B6-A91B-1091CD8285DA}"/>
    </ac:deMkLst>
    <p188:replyLst>
      <p188:reply id="{3A8B43B1-F86B-4AFE-B4FE-8D94F2621ED4}" authorId="{B82E8466-83BB-6317-73B9-A51F2FE0BC10}" created="2023-05-01T15:12:33.014">
        <p188:txBody>
          <a:bodyPr/>
          <a:lstStyle/>
          <a:p>
            <a:r>
              <a:rPr lang="en-CA"/>
              <a:t>Since this is not yet an option, I suggest we revisit this page at a later date to keep it up to date. I suspect the content of this page will change frequently as it is always evolving.</a:t>
            </a:r>
          </a:p>
        </p188:txBody>
      </p188:reply>
    </p188:replyLst>
    <p188:txBody>
      <a:bodyPr/>
      <a:lstStyle/>
      <a:p>
        <a:r>
          <a:rPr lang="en-CA"/>
          <a:t>Yan Paul confirmed that zones will be added in achibus so searches could be done based on zoning</a:t>
        </a:r>
      </a:p>
    </p188:txBody>
  </p188:cm>
</p188:cmLst>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62B6D708-AF02-4330-871C-5725D56C1ECF}" type="sibTrans" cxnId="{46B93A65-3D10-4B5D-AA96-A91F5A2200A4}">
      <dgm:prSet/>
      <dgm:spPr/>
      <dgm:t>
        <a:bodyPr/>
        <a:lstStyle/>
        <a:p>
          <a:endParaRPr lang="en-CA"/>
        </a:p>
      </dgm:t>
    </dgm:pt>
    <dgm:pt modelId="{0DCFA7AF-A942-45CA-B00A-3B558450B612}" type="parTrans" cxnId="{46B93A65-3D10-4B5D-AA96-A91F5A2200A4}">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80D673FF-1E93-4A05-B172-C9867B2930CF}" type="sibTrans" cxnId="{016BC685-DD75-496A-A32A-AE2C7C4FFB8A}">
      <dgm:prSet/>
      <dgm:spPr/>
      <dgm:t>
        <a:bodyPr/>
        <a:lstStyle/>
        <a:p>
          <a:endParaRPr lang="en-CA"/>
        </a:p>
      </dgm:t>
    </dgm:pt>
    <dgm:pt modelId="{D732C56C-8F87-4D11-817E-28B7CDECC9D3}" type="par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62B6D708-AF02-4330-871C-5725D56C1ECF}" type="sibTrans" cxnId="{46B93A65-3D10-4B5D-AA96-A91F5A2200A4}">
      <dgm:prSet/>
      <dgm:spPr/>
      <dgm:t>
        <a:bodyPr/>
        <a:lstStyle/>
        <a:p>
          <a:endParaRPr lang="en-CA"/>
        </a:p>
      </dgm:t>
    </dgm:pt>
    <dgm:pt modelId="{0DCFA7AF-A942-45CA-B00A-3B558450B612}" type="parTrans" cxnId="{46B93A65-3D10-4B5D-AA96-A91F5A2200A4}">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80D673FF-1E93-4A05-B172-C9867B2930CF}" type="sibTrans" cxnId="{016BC685-DD75-496A-A32A-AE2C7C4FFB8A}">
      <dgm:prSet/>
      <dgm:spPr/>
      <dgm:t>
        <a:bodyPr/>
        <a:lstStyle/>
        <a:p>
          <a:endParaRPr lang="en-CA"/>
        </a:p>
      </dgm:t>
    </dgm:pt>
    <dgm:pt modelId="{D732C56C-8F87-4D11-817E-28B7CDECC9D3}" type="par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11"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custLinFactNeighborX="-1642" custLinFactNeighborY="-127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custLinFactNeighborX="-1642" custLinFactNeighborY="-127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8"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5EEE8088-2ABA-4DBF-B37D-AC0A758C19E7}" type="sibTrans" cxnId="{27C811C5-9DCB-4A86-8059-731A8ADD9557}">
      <dgm:prSet/>
      <dgm:spPr/>
      <dgm:t>
        <a:bodyPr/>
        <a:lstStyle/>
        <a:p>
          <a:endParaRPr lang="en-CA"/>
        </a:p>
      </dgm:t>
    </dgm:pt>
    <dgm:pt modelId="{F53354A1-1958-43C5-B1B0-59381B9B03DC}" type="par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14"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a:ln>
          <a:noFill/>
        </a:ln>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14"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10"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68313" y="160754"/>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68313" y="160754"/>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layout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0.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5.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6.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7.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8.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9.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0.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5.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6.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7.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8.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9.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0.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5.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6.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7.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8.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9.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0.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5.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6.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7.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8.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9.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0.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6.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7.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8.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9.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A5FBA0B1-8B5E-6C42-BD6E-E01ECCB0DC63}" type="datetimeFigureOut">
              <a:rPr lang="en-US" smtClean="0"/>
              <a:t>6/2/2023</a:t>
            </a:fld>
            <a:endParaRPr lang="en-US" dirty="0"/>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B4F169B-D4BC-2D47-B1AD-909F43E50BA5}" type="slidenum">
              <a:rPr lang="en-US" smtClean="0"/>
              <a:t>‹#›</a:t>
            </a:fld>
            <a:endParaRPr lang="en-US" dirty="0"/>
          </a:p>
        </p:txBody>
      </p:sp>
    </p:spTree>
    <p:extLst>
      <p:ext uri="{BB962C8B-B14F-4D97-AF65-F5344CB8AC3E}">
        <p14:creationId xmlns:p14="http://schemas.microsoft.com/office/powerpoint/2010/main" val="32694764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0666F0F-F449-CC4B-B881-E7F614156AC6}" type="datetimeFigureOut">
              <a:rPr lang="en-US" smtClean="0"/>
              <a:t>6/2/2023</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1F9BAFD-0AFE-FC47-B839-C833EEBF7ECA}" type="slidenum">
              <a:rPr lang="en-US" smtClean="0"/>
              <a:t>‹#›</a:t>
            </a:fld>
            <a:endParaRPr lang="en-US" dirty="0"/>
          </a:p>
        </p:txBody>
      </p:sp>
    </p:spTree>
    <p:extLst>
      <p:ext uri="{BB962C8B-B14F-4D97-AF65-F5344CB8AC3E}">
        <p14:creationId xmlns:p14="http://schemas.microsoft.com/office/powerpoint/2010/main" val="249455904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solidFill>
                <a:schemeClr val="bg1"/>
              </a:solidFill>
            </a:endParaRPr>
          </a:p>
        </p:txBody>
      </p:sp>
      <p:sp>
        <p:nvSpPr>
          <p:cNvPr id="4" name="Slide Number Placeholder 3"/>
          <p:cNvSpPr>
            <a:spLocks noGrp="1"/>
          </p:cNvSpPr>
          <p:nvPr>
            <p:ph type="sldNum" sz="quarter" idx="10"/>
          </p:nvPr>
        </p:nvSpPr>
        <p:spPr/>
        <p:txBody>
          <a:bodyPr/>
          <a:lstStyle/>
          <a:p>
            <a:fld id="{11F9BAFD-0AFE-FC47-B839-C833EEBF7ECA}" type="slidenum">
              <a:rPr lang="en-US" smtClean="0">
                <a:solidFill>
                  <a:prstClr val="black"/>
                </a:solidFill>
              </a:rPr>
              <a:pPr/>
              <a:t>1</a:t>
            </a:fld>
            <a:endParaRPr lang="en-US" dirty="0">
              <a:solidFill>
                <a:prstClr val="black"/>
              </a:solidFill>
            </a:endParaRPr>
          </a:p>
        </p:txBody>
      </p:sp>
    </p:spTree>
    <p:extLst>
      <p:ext uri="{BB962C8B-B14F-4D97-AF65-F5344CB8AC3E}">
        <p14:creationId xmlns:p14="http://schemas.microsoft.com/office/powerpoint/2010/main" val="424716048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14</a:t>
            </a:fld>
            <a:endParaRPr lang="en-US" dirty="0"/>
          </a:p>
        </p:txBody>
      </p:sp>
    </p:spTree>
    <p:extLst>
      <p:ext uri="{BB962C8B-B14F-4D97-AF65-F5344CB8AC3E}">
        <p14:creationId xmlns:p14="http://schemas.microsoft.com/office/powerpoint/2010/main" val="5333305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16</a:t>
            </a:fld>
            <a:endParaRPr lang="en-US" dirty="0"/>
          </a:p>
        </p:txBody>
      </p:sp>
    </p:spTree>
    <p:extLst>
      <p:ext uri="{BB962C8B-B14F-4D97-AF65-F5344CB8AC3E}">
        <p14:creationId xmlns:p14="http://schemas.microsoft.com/office/powerpoint/2010/main" val="411719565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22</a:t>
            </a:fld>
            <a:endParaRPr lang="en-US" dirty="0"/>
          </a:p>
        </p:txBody>
      </p:sp>
    </p:spTree>
    <p:extLst>
      <p:ext uri="{BB962C8B-B14F-4D97-AF65-F5344CB8AC3E}">
        <p14:creationId xmlns:p14="http://schemas.microsoft.com/office/powerpoint/2010/main" val="210988910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24</a:t>
            </a:fld>
            <a:endParaRPr lang="en-US" dirty="0"/>
          </a:p>
        </p:txBody>
      </p:sp>
    </p:spTree>
    <p:extLst>
      <p:ext uri="{BB962C8B-B14F-4D97-AF65-F5344CB8AC3E}">
        <p14:creationId xmlns:p14="http://schemas.microsoft.com/office/powerpoint/2010/main" val="22398435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25</a:t>
            </a:fld>
            <a:endParaRPr lang="en-US" dirty="0"/>
          </a:p>
        </p:txBody>
      </p:sp>
    </p:spTree>
    <p:extLst>
      <p:ext uri="{BB962C8B-B14F-4D97-AF65-F5344CB8AC3E}">
        <p14:creationId xmlns:p14="http://schemas.microsoft.com/office/powerpoint/2010/main" val="269924666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43</a:t>
            </a:fld>
            <a:endParaRPr lang="en-US" dirty="0"/>
          </a:p>
        </p:txBody>
      </p:sp>
    </p:spTree>
    <p:extLst>
      <p:ext uri="{BB962C8B-B14F-4D97-AF65-F5344CB8AC3E}">
        <p14:creationId xmlns:p14="http://schemas.microsoft.com/office/powerpoint/2010/main" val="424834005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45</a:t>
            </a:fld>
            <a:endParaRPr lang="en-US" dirty="0"/>
          </a:p>
        </p:txBody>
      </p:sp>
    </p:spTree>
    <p:extLst>
      <p:ext uri="{BB962C8B-B14F-4D97-AF65-F5344CB8AC3E}">
        <p14:creationId xmlns:p14="http://schemas.microsoft.com/office/powerpoint/2010/main" val="63743524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47</a:t>
            </a:fld>
            <a:endParaRPr lang="en-US" dirty="0"/>
          </a:p>
        </p:txBody>
      </p:sp>
    </p:spTree>
    <p:extLst>
      <p:ext uri="{BB962C8B-B14F-4D97-AF65-F5344CB8AC3E}">
        <p14:creationId xmlns:p14="http://schemas.microsoft.com/office/powerpoint/2010/main" val="281454849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48</a:t>
            </a:fld>
            <a:endParaRPr lang="en-US" dirty="0"/>
          </a:p>
        </p:txBody>
      </p:sp>
    </p:spTree>
    <p:extLst>
      <p:ext uri="{BB962C8B-B14F-4D97-AF65-F5344CB8AC3E}">
        <p14:creationId xmlns:p14="http://schemas.microsoft.com/office/powerpoint/2010/main" val="90934498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51</a:t>
            </a:fld>
            <a:endParaRPr lang="en-US" dirty="0"/>
          </a:p>
        </p:txBody>
      </p:sp>
    </p:spTree>
    <p:extLst>
      <p:ext uri="{BB962C8B-B14F-4D97-AF65-F5344CB8AC3E}">
        <p14:creationId xmlns:p14="http://schemas.microsoft.com/office/powerpoint/2010/main" val="123393397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2</a:t>
            </a:fld>
            <a:endParaRPr lang="en-US" dirty="0"/>
          </a:p>
        </p:txBody>
      </p:sp>
    </p:spTree>
    <p:extLst>
      <p:ext uri="{BB962C8B-B14F-4D97-AF65-F5344CB8AC3E}">
        <p14:creationId xmlns:p14="http://schemas.microsoft.com/office/powerpoint/2010/main" val="15234204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52</a:t>
            </a:fld>
            <a:endParaRPr lang="en-US" dirty="0"/>
          </a:p>
        </p:txBody>
      </p:sp>
    </p:spTree>
    <p:extLst>
      <p:ext uri="{BB962C8B-B14F-4D97-AF65-F5344CB8AC3E}">
        <p14:creationId xmlns:p14="http://schemas.microsoft.com/office/powerpoint/2010/main" val="203359697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53</a:t>
            </a:fld>
            <a:endParaRPr lang="en-US" dirty="0"/>
          </a:p>
        </p:txBody>
      </p:sp>
    </p:spTree>
    <p:extLst>
      <p:ext uri="{BB962C8B-B14F-4D97-AF65-F5344CB8AC3E}">
        <p14:creationId xmlns:p14="http://schemas.microsoft.com/office/powerpoint/2010/main" val="425443401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58</a:t>
            </a:fld>
            <a:endParaRPr lang="en-US" dirty="0"/>
          </a:p>
        </p:txBody>
      </p:sp>
    </p:spTree>
    <p:extLst>
      <p:ext uri="{BB962C8B-B14F-4D97-AF65-F5344CB8AC3E}">
        <p14:creationId xmlns:p14="http://schemas.microsoft.com/office/powerpoint/2010/main" val="386363935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59</a:t>
            </a:fld>
            <a:endParaRPr lang="en-US" dirty="0"/>
          </a:p>
        </p:txBody>
      </p:sp>
    </p:spTree>
    <p:extLst>
      <p:ext uri="{BB962C8B-B14F-4D97-AF65-F5344CB8AC3E}">
        <p14:creationId xmlns:p14="http://schemas.microsoft.com/office/powerpoint/2010/main" val="335751908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solidFill>
                <a:schemeClr val="bg1"/>
              </a:solidFill>
            </a:endParaRPr>
          </a:p>
        </p:txBody>
      </p:sp>
      <p:sp>
        <p:nvSpPr>
          <p:cNvPr id="4" name="Slide Number Placeholder 3"/>
          <p:cNvSpPr>
            <a:spLocks noGrp="1"/>
          </p:cNvSpPr>
          <p:nvPr>
            <p:ph type="sldNum" sz="quarter" idx="10"/>
          </p:nvPr>
        </p:nvSpPr>
        <p:spPr/>
        <p:txBody>
          <a:bodyPr/>
          <a:lstStyle/>
          <a:p>
            <a:fld id="{11F9BAFD-0AFE-FC47-B839-C833EEBF7ECA}" type="slidenum">
              <a:rPr lang="en-US" smtClean="0">
                <a:solidFill>
                  <a:prstClr val="black"/>
                </a:solidFill>
              </a:rPr>
              <a:pPr/>
              <a:t>60</a:t>
            </a:fld>
            <a:endParaRPr lang="en-US" dirty="0">
              <a:solidFill>
                <a:prstClr val="black"/>
              </a:solidFill>
            </a:endParaRPr>
          </a:p>
        </p:txBody>
      </p:sp>
    </p:spTree>
    <p:extLst>
      <p:ext uri="{BB962C8B-B14F-4D97-AF65-F5344CB8AC3E}">
        <p14:creationId xmlns:p14="http://schemas.microsoft.com/office/powerpoint/2010/main" val="320002756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3</a:t>
            </a:fld>
            <a:endParaRPr lang="en-US" dirty="0"/>
          </a:p>
        </p:txBody>
      </p:sp>
    </p:spTree>
    <p:extLst>
      <p:ext uri="{BB962C8B-B14F-4D97-AF65-F5344CB8AC3E}">
        <p14:creationId xmlns:p14="http://schemas.microsoft.com/office/powerpoint/2010/main" val="284292915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4</a:t>
            </a:fld>
            <a:endParaRPr lang="en-US" dirty="0"/>
          </a:p>
        </p:txBody>
      </p:sp>
    </p:spTree>
    <p:extLst>
      <p:ext uri="{BB962C8B-B14F-4D97-AF65-F5344CB8AC3E}">
        <p14:creationId xmlns:p14="http://schemas.microsoft.com/office/powerpoint/2010/main" val="14363236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6</a:t>
            </a:fld>
            <a:endParaRPr lang="en-US" dirty="0"/>
          </a:p>
        </p:txBody>
      </p:sp>
    </p:spTree>
    <p:extLst>
      <p:ext uri="{BB962C8B-B14F-4D97-AF65-F5344CB8AC3E}">
        <p14:creationId xmlns:p14="http://schemas.microsoft.com/office/powerpoint/2010/main" val="47198610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7</a:t>
            </a:fld>
            <a:endParaRPr lang="en-US" dirty="0"/>
          </a:p>
        </p:txBody>
      </p:sp>
    </p:spTree>
    <p:extLst>
      <p:ext uri="{BB962C8B-B14F-4D97-AF65-F5344CB8AC3E}">
        <p14:creationId xmlns:p14="http://schemas.microsoft.com/office/powerpoint/2010/main" val="352226066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8</a:t>
            </a:fld>
            <a:endParaRPr lang="en-US" dirty="0"/>
          </a:p>
        </p:txBody>
      </p:sp>
    </p:spTree>
    <p:extLst>
      <p:ext uri="{BB962C8B-B14F-4D97-AF65-F5344CB8AC3E}">
        <p14:creationId xmlns:p14="http://schemas.microsoft.com/office/powerpoint/2010/main" val="41790085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9</a:t>
            </a:fld>
            <a:endParaRPr lang="en-US" dirty="0"/>
          </a:p>
        </p:txBody>
      </p:sp>
    </p:spTree>
    <p:extLst>
      <p:ext uri="{BB962C8B-B14F-4D97-AF65-F5344CB8AC3E}">
        <p14:creationId xmlns:p14="http://schemas.microsoft.com/office/powerpoint/2010/main" val="58071729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11</a:t>
            </a:fld>
            <a:endParaRPr lang="en-US" dirty="0"/>
          </a:p>
        </p:txBody>
      </p:sp>
    </p:spTree>
    <p:extLst>
      <p:ext uri="{BB962C8B-B14F-4D97-AF65-F5344CB8AC3E}">
        <p14:creationId xmlns:p14="http://schemas.microsoft.com/office/powerpoint/2010/main" val="1324400988"/>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xml"/><Relationship Id="rId1" Type="http://schemas.openxmlformats.org/officeDocument/2006/relationships/tags" Target="../tags/tag3.xml"/><Relationship Id="rId4" Type="http://schemas.openxmlformats.org/officeDocument/2006/relationships/image" Target="../media/image1.emf"/></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1.xml"/><Relationship Id="rId1" Type="http://schemas.openxmlformats.org/officeDocument/2006/relationships/tags" Target="../tags/tag6.xml"/><Relationship Id="rId4" Type="http://schemas.openxmlformats.org/officeDocument/2006/relationships/image" Target="../media/image1.emf"/></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tags" Target="../tags/tag7.xml"/><Relationship Id="rId4" Type="http://schemas.openxmlformats.org/officeDocument/2006/relationships/image" Target="../media/image1.emf"/></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1.xml"/><Relationship Id="rId1" Type="http://schemas.openxmlformats.org/officeDocument/2006/relationships/tags" Target="../tags/tag4.xml"/><Relationship Id="rId4" Type="http://schemas.openxmlformats.org/officeDocument/2006/relationships/image" Target="../media/image1.emf"/></Relationships>
</file>

<file path=ppt/slideLayouts/_rels/slideLayout4.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1.xml"/><Relationship Id="rId1" Type="http://schemas.openxmlformats.org/officeDocument/2006/relationships/tags" Target="../tags/tag5.xml"/><Relationship Id="rId4" Type="http://schemas.openxmlformats.org/officeDocument/2006/relationships/image" Target="../media/image1.emf"/></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5DBF2B2-6E29-804D-BBC2-9BEE5015365B}"/>
              </a:ext>
            </a:extLst>
          </p:cNvPr>
          <p:cNvSpPr>
            <a:spLocks noGrp="1"/>
          </p:cNvSpPr>
          <p:nvPr>
            <p:ph type="ctrTitle"/>
          </p:nvPr>
        </p:nvSpPr>
        <p:spPr>
          <a:xfrm>
            <a:off x="343970" y="919834"/>
            <a:ext cx="11101387" cy="825076"/>
          </a:xfrm>
          <a:prstGeom prst="rect">
            <a:avLst/>
          </a:prstGeom>
        </p:spPr>
        <p:txBody>
          <a:bodyPr anchor="b">
            <a:normAutofit/>
          </a:bodyPr>
          <a:lstStyle>
            <a:lvl1pPr algn="l">
              <a:lnSpc>
                <a:spcPct val="100000"/>
              </a:lnSpc>
              <a:defRPr sz="4800"/>
            </a:lvl1pPr>
          </a:lstStyle>
          <a:p>
            <a:r>
              <a:rPr lang="en-US" dirty="0"/>
              <a:t>Click to edit Master title style</a:t>
            </a:r>
          </a:p>
        </p:txBody>
      </p:sp>
    </p:spTree>
    <p:extLst>
      <p:ext uri="{BB962C8B-B14F-4D97-AF65-F5344CB8AC3E}">
        <p14:creationId xmlns:p14="http://schemas.microsoft.com/office/powerpoint/2010/main" val="109812097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mall Four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4" y="1606538"/>
            <a:ext cx="2571751" cy="1085850"/>
          </a:xfrm>
          <a:prstGeom prst="rect">
            <a:avLst/>
          </a:prstGeom>
        </p:spPr>
        <p:txBody>
          <a:bodyPr/>
          <a:lstStyle/>
          <a:p>
            <a:endParaRPr lang="en-US" dirty="0"/>
          </a:p>
        </p:txBody>
      </p:sp>
      <p:sp>
        <p:nvSpPr>
          <p:cNvPr id="17" name="Picture Placeholder 6">
            <a:extLst>
              <a:ext uri="{FF2B5EF4-FFF2-40B4-BE49-F238E27FC236}">
                <a16:creationId xmlns:a16="http://schemas.microsoft.com/office/drawing/2014/main" id="{AB5CA4C7-9DA8-9349-A7AE-66A5D6A6F642}"/>
              </a:ext>
            </a:extLst>
          </p:cNvPr>
          <p:cNvSpPr>
            <a:spLocks noGrp="1"/>
          </p:cNvSpPr>
          <p:nvPr>
            <p:ph type="pic" sz="quarter" idx="16"/>
          </p:nvPr>
        </p:nvSpPr>
        <p:spPr>
          <a:xfrm>
            <a:off x="3371849" y="1606538"/>
            <a:ext cx="2571751" cy="1085850"/>
          </a:xfrm>
          <a:prstGeom prst="rect">
            <a:avLst/>
          </a:prstGeom>
        </p:spPr>
        <p:txBody>
          <a:bodyPr/>
          <a:lstStyle/>
          <a:p>
            <a:endParaRPr lang="en-US" dirty="0"/>
          </a:p>
        </p:txBody>
      </p:sp>
      <p:sp>
        <p:nvSpPr>
          <p:cNvPr id="20" name="Picture Placeholder 6">
            <a:extLst>
              <a:ext uri="{FF2B5EF4-FFF2-40B4-BE49-F238E27FC236}">
                <a16:creationId xmlns:a16="http://schemas.microsoft.com/office/drawing/2014/main" id="{0BDB9676-2139-3E4A-8902-B788AA4A1430}"/>
              </a:ext>
            </a:extLst>
          </p:cNvPr>
          <p:cNvSpPr>
            <a:spLocks noGrp="1"/>
          </p:cNvSpPr>
          <p:nvPr>
            <p:ph type="pic" sz="quarter" idx="19"/>
          </p:nvPr>
        </p:nvSpPr>
        <p:spPr>
          <a:xfrm>
            <a:off x="6243636" y="1606538"/>
            <a:ext cx="2571751" cy="1085850"/>
          </a:xfrm>
          <a:prstGeom prst="rect">
            <a:avLst/>
          </a:prstGeom>
        </p:spPr>
        <p:txBody>
          <a:bodyPr/>
          <a:lstStyle/>
          <a:p>
            <a:endParaRPr lang="en-US" dirty="0"/>
          </a:p>
        </p:txBody>
      </p:sp>
      <p:sp>
        <p:nvSpPr>
          <p:cNvPr id="23" name="Picture Placeholder 6">
            <a:extLst>
              <a:ext uri="{FF2B5EF4-FFF2-40B4-BE49-F238E27FC236}">
                <a16:creationId xmlns:a16="http://schemas.microsoft.com/office/drawing/2014/main" id="{3AAEAB4E-EA57-5D45-ADBA-C01E02C67167}"/>
              </a:ext>
            </a:extLst>
          </p:cNvPr>
          <p:cNvSpPr>
            <a:spLocks noGrp="1"/>
          </p:cNvSpPr>
          <p:nvPr>
            <p:ph type="pic" sz="quarter" idx="22"/>
          </p:nvPr>
        </p:nvSpPr>
        <p:spPr>
          <a:xfrm>
            <a:off x="9086849" y="1606538"/>
            <a:ext cx="2438028" cy="1085850"/>
          </a:xfrm>
          <a:prstGeom prst="rect">
            <a:avLst/>
          </a:prstGeom>
        </p:spPr>
        <p:txBody>
          <a:bodyPr/>
          <a:lstStyle/>
          <a:p>
            <a:endParaRPr lang="en-US" dirty="0"/>
          </a:p>
        </p:txBody>
      </p:sp>
      <p:sp>
        <p:nvSpPr>
          <p:cNvPr id="18" name="Text Placeholder 2">
            <a:extLst>
              <a:ext uri="{FF2B5EF4-FFF2-40B4-BE49-F238E27FC236}">
                <a16:creationId xmlns:a16="http://schemas.microsoft.com/office/drawing/2014/main" id="{EDDF9A85-81B8-594C-8E42-376FC3678AA4}"/>
              </a:ext>
            </a:extLst>
          </p:cNvPr>
          <p:cNvSpPr>
            <a:spLocks noGrp="1"/>
          </p:cNvSpPr>
          <p:nvPr>
            <p:ph type="body" idx="1" hasCustomPrompt="1"/>
          </p:nvPr>
        </p:nvSpPr>
        <p:spPr>
          <a:xfrm>
            <a:off x="542925" y="2878599"/>
            <a:ext cx="2588620"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9" name="Content Placeholder 2">
            <a:extLst>
              <a:ext uri="{FF2B5EF4-FFF2-40B4-BE49-F238E27FC236}">
                <a16:creationId xmlns:a16="http://schemas.microsoft.com/office/drawing/2014/main" id="{D07625D3-4631-D144-A38F-D00BCF2C2126}"/>
              </a:ext>
            </a:extLst>
          </p:cNvPr>
          <p:cNvSpPr>
            <a:spLocks noGrp="1"/>
          </p:cNvSpPr>
          <p:nvPr>
            <p:ph idx="15"/>
          </p:nvPr>
        </p:nvSpPr>
        <p:spPr>
          <a:xfrm>
            <a:off x="538161" y="3194688"/>
            <a:ext cx="2576514"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Text Placeholder 2">
            <a:extLst>
              <a:ext uri="{FF2B5EF4-FFF2-40B4-BE49-F238E27FC236}">
                <a16:creationId xmlns:a16="http://schemas.microsoft.com/office/drawing/2014/main" id="{7A595DD1-B636-EA46-A519-6AA9C65FD62C}"/>
              </a:ext>
            </a:extLst>
          </p:cNvPr>
          <p:cNvSpPr>
            <a:spLocks noGrp="1"/>
          </p:cNvSpPr>
          <p:nvPr>
            <p:ph type="body" idx="23" hasCustomPrompt="1"/>
          </p:nvPr>
        </p:nvSpPr>
        <p:spPr>
          <a:xfrm>
            <a:off x="3373211" y="2878599"/>
            <a:ext cx="2588620"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2" name="Content Placeholder 2">
            <a:extLst>
              <a:ext uri="{FF2B5EF4-FFF2-40B4-BE49-F238E27FC236}">
                <a16:creationId xmlns:a16="http://schemas.microsoft.com/office/drawing/2014/main" id="{A995848D-37D6-C04D-BDF8-0D8718112883}"/>
              </a:ext>
            </a:extLst>
          </p:cNvPr>
          <p:cNvSpPr>
            <a:spLocks noGrp="1"/>
          </p:cNvSpPr>
          <p:nvPr>
            <p:ph idx="24"/>
          </p:nvPr>
        </p:nvSpPr>
        <p:spPr>
          <a:xfrm>
            <a:off x="3368447" y="3194688"/>
            <a:ext cx="2576514"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 name="Text Placeholder 2">
            <a:extLst>
              <a:ext uri="{FF2B5EF4-FFF2-40B4-BE49-F238E27FC236}">
                <a16:creationId xmlns:a16="http://schemas.microsoft.com/office/drawing/2014/main" id="{BFC0A166-67A0-2340-971A-FD7BAF6FB8CF}"/>
              </a:ext>
            </a:extLst>
          </p:cNvPr>
          <p:cNvSpPr>
            <a:spLocks noGrp="1"/>
          </p:cNvSpPr>
          <p:nvPr>
            <p:ph type="body" idx="25" hasCustomPrompt="1"/>
          </p:nvPr>
        </p:nvSpPr>
        <p:spPr>
          <a:xfrm>
            <a:off x="6225268" y="2878599"/>
            <a:ext cx="2588620"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5" name="Content Placeholder 2">
            <a:extLst>
              <a:ext uri="{FF2B5EF4-FFF2-40B4-BE49-F238E27FC236}">
                <a16:creationId xmlns:a16="http://schemas.microsoft.com/office/drawing/2014/main" id="{10E95A27-B41C-7F48-9F77-4204B73512BE}"/>
              </a:ext>
            </a:extLst>
          </p:cNvPr>
          <p:cNvSpPr>
            <a:spLocks noGrp="1"/>
          </p:cNvSpPr>
          <p:nvPr>
            <p:ph idx="26"/>
          </p:nvPr>
        </p:nvSpPr>
        <p:spPr>
          <a:xfrm>
            <a:off x="6220504" y="3194688"/>
            <a:ext cx="2576514"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6" name="Text Placeholder 2">
            <a:extLst>
              <a:ext uri="{FF2B5EF4-FFF2-40B4-BE49-F238E27FC236}">
                <a16:creationId xmlns:a16="http://schemas.microsoft.com/office/drawing/2014/main" id="{7D1A0976-12BB-6843-AA08-4891F82E3E12}"/>
              </a:ext>
            </a:extLst>
          </p:cNvPr>
          <p:cNvSpPr>
            <a:spLocks noGrp="1"/>
          </p:cNvSpPr>
          <p:nvPr>
            <p:ph type="body" idx="27" hasCustomPrompt="1"/>
          </p:nvPr>
        </p:nvSpPr>
        <p:spPr>
          <a:xfrm>
            <a:off x="9077325" y="2878599"/>
            <a:ext cx="2437779"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7" name="Content Placeholder 2">
            <a:extLst>
              <a:ext uri="{FF2B5EF4-FFF2-40B4-BE49-F238E27FC236}">
                <a16:creationId xmlns:a16="http://schemas.microsoft.com/office/drawing/2014/main" id="{0CE6D17D-6FF8-034C-B243-541C6CC0C0A7}"/>
              </a:ext>
            </a:extLst>
          </p:cNvPr>
          <p:cNvSpPr>
            <a:spLocks noGrp="1"/>
          </p:cNvSpPr>
          <p:nvPr>
            <p:ph idx="28"/>
          </p:nvPr>
        </p:nvSpPr>
        <p:spPr>
          <a:xfrm>
            <a:off x="9072561" y="3194688"/>
            <a:ext cx="2442543"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3"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34" name="Straight Connector 33">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4478196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arge Two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5" y="1606538"/>
            <a:ext cx="5430838" cy="2522550"/>
          </a:xfrm>
          <a:prstGeom prst="rect">
            <a:avLst/>
          </a:prstGeom>
        </p:spPr>
        <p:txBody>
          <a:bodyPr/>
          <a:lstStyle/>
          <a:p>
            <a:endParaRPr lang="en-US" dirty="0"/>
          </a:p>
        </p:txBody>
      </p:sp>
      <p:sp>
        <p:nvSpPr>
          <p:cNvPr id="11" name="Picture Placeholder 6">
            <a:extLst>
              <a:ext uri="{FF2B5EF4-FFF2-40B4-BE49-F238E27FC236}">
                <a16:creationId xmlns:a16="http://schemas.microsoft.com/office/drawing/2014/main" id="{30AB767C-C8CE-A646-995D-CEACD854568B}"/>
              </a:ext>
            </a:extLst>
          </p:cNvPr>
          <p:cNvSpPr>
            <a:spLocks noGrp="1"/>
          </p:cNvSpPr>
          <p:nvPr>
            <p:ph type="pic" sz="quarter" idx="14"/>
          </p:nvPr>
        </p:nvSpPr>
        <p:spPr>
          <a:xfrm>
            <a:off x="6243638" y="1606538"/>
            <a:ext cx="5271466" cy="2522550"/>
          </a:xfrm>
          <a:prstGeom prst="rect">
            <a:avLst/>
          </a:prstGeom>
        </p:spPr>
        <p:txBody>
          <a:bodyPr/>
          <a:lstStyle/>
          <a:p>
            <a:endParaRPr lang="en-US" dirty="0"/>
          </a:p>
        </p:txBody>
      </p:sp>
      <p:sp>
        <p:nvSpPr>
          <p:cNvPr id="15" name="Text Placeholder 2">
            <a:extLst>
              <a:ext uri="{FF2B5EF4-FFF2-40B4-BE49-F238E27FC236}">
                <a16:creationId xmlns:a16="http://schemas.microsoft.com/office/drawing/2014/main" id="{FBD7B9AD-945C-F149-B2DA-39EC98B68E99}"/>
              </a:ext>
            </a:extLst>
          </p:cNvPr>
          <p:cNvSpPr>
            <a:spLocks noGrp="1"/>
          </p:cNvSpPr>
          <p:nvPr>
            <p:ph type="body" idx="1" hasCustomPrompt="1"/>
          </p:nvPr>
        </p:nvSpPr>
        <p:spPr>
          <a:xfrm>
            <a:off x="542925" y="4307350"/>
            <a:ext cx="5430838"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6" name="Content Placeholder 2">
            <a:extLst>
              <a:ext uri="{FF2B5EF4-FFF2-40B4-BE49-F238E27FC236}">
                <a16:creationId xmlns:a16="http://schemas.microsoft.com/office/drawing/2014/main" id="{C47D4007-27E8-6B41-B124-3799DE9D3414}"/>
              </a:ext>
            </a:extLst>
          </p:cNvPr>
          <p:cNvSpPr>
            <a:spLocks noGrp="1"/>
          </p:cNvSpPr>
          <p:nvPr>
            <p:ph idx="15"/>
          </p:nvPr>
        </p:nvSpPr>
        <p:spPr>
          <a:xfrm>
            <a:off x="538161" y="4601668"/>
            <a:ext cx="5405440" cy="1528678"/>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 Placeholder 2">
            <a:extLst>
              <a:ext uri="{FF2B5EF4-FFF2-40B4-BE49-F238E27FC236}">
                <a16:creationId xmlns:a16="http://schemas.microsoft.com/office/drawing/2014/main" id="{BE58BC4C-2568-1D44-AC5F-BB2715C9AD23}"/>
              </a:ext>
            </a:extLst>
          </p:cNvPr>
          <p:cNvSpPr>
            <a:spLocks noGrp="1"/>
          </p:cNvSpPr>
          <p:nvPr>
            <p:ph type="body" idx="16" hasCustomPrompt="1"/>
          </p:nvPr>
        </p:nvSpPr>
        <p:spPr>
          <a:xfrm>
            <a:off x="6247039" y="4307350"/>
            <a:ext cx="5268065"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8" name="Content Placeholder 2">
            <a:extLst>
              <a:ext uri="{FF2B5EF4-FFF2-40B4-BE49-F238E27FC236}">
                <a16:creationId xmlns:a16="http://schemas.microsoft.com/office/drawing/2014/main" id="{3961F923-F71F-6342-AF54-96059A451659}"/>
              </a:ext>
            </a:extLst>
          </p:cNvPr>
          <p:cNvSpPr>
            <a:spLocks noGrp="1"/>
          </p:cNvSpPr>
          <p:nvPr>
            <p:ph idx="17"/>
          </p:nvPr>
        </p:nvSpPr>
        <p:spPr>
          <a:xfrm>
            <a:off x="6242275" y="4601668"/>
            <a:ext cx="5246813" cy="1528678"/>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22" name="Straight Connector 21">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6463268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Large Three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5" y="1606538"/>
            <a:ext cx="3495675" cy="2522550"/>
          </a:xfrm>
          <a:prstGeom prst="rect">
            <a:avLst/>
          </a:prstGeom>
        </p:spPr>
        <p:txBody>
          <a:bodyPr/>
          <a:lstStyle/>
          <a:p>
            <a:endParaRPr lang="en-US" dirty="0"/>
          </a:p>
        </p:txBody>
      </p:sp>
      <p:sp>
        <p:nvSpPr>
          <p:cNvPr id="15" name="Picture Placeholder 6">
            <a:extLst>
              <a:ext uri="{FF2B5EF4-FFF2-40B4-BE49-F238E27FC236}">
                <a16:creationId xmlns:a16="http://schemas.microsoft.com/office/drawing/2014/main" id="{F5A1D93D-18EA-B646-9C69-64B68DA74652}"/>
              </a:ext>
            </a:extLst>
          </p:cNvPr>
          <p:cNvSpPr>
            <a:spLocks noGrp="1"/>
          </p:cNvSpPr>
          <p:nvPr>
            <p:ph type="pic" sz="quarter" idx="20"/>
          </p:nvPr>
        </p:nvSpPr>
        <p:spPr>
          <a:xfrm>
            <a:off x="4343400" y="1606538"/>
            <a:ext cx="3495675" cy="2522550"/>
          </a:xfrm>
          <a:prstGeom prst="rect">
            <a:avLst/>
          </a:prstGeom>
        </p:spPr>
        <p:txBody>
          <a:bodyPr/>
          <a:lstStyle/>
          <a:p>
            <a:endParaRPr lang="en-US" dirty="0"/>
          </a:p>
        </p:txBody>
      </p:sp>
      <p:sp>
        <p:nvSpPr>
          <p:cNvPr id="18" name="Picture Placeholder 6">
            <a:extLst>
              <a:ext uri="{FF2B5EF4-FFF2-40B4-BE49-F238E27FC236}">
                <a16:creationId xmlns:a16="http://schemas.microsoft.com/office/drawing/2014/main" id="{B818FFBC-FCFC-9842-8A48-4D05E54A6C5A}"/>
              </a:ext>
            </a:extLst>
          </p:cNvPr>
          <p:cNvSpPr>
            <a:spLocks noGrp="1"/>
          </p:cNvSpPr>
          <p:nvPr>
            <p:ph type="pic" sz="quarter" idx="23"/>
          </p:nvPr>
        </p:nvSpPr>
        <p:spPr>
          <a:xfrm>
            <a:off x="8129589" y="1606538"/>
            <a:ext cx="3385516" cy="2522550"/>
          </a:xfrm>
          <a:prstGeom prst="rect">
            <a:avLst/>
          </a:prstGeom>
        </p:spPr>
        <p:txBody>
          <a:bodyPr/>
          <a:lstStyle/>
          <a:p>
            <a:endParaRPr lang="en-US" dirty="0"/>
          </a:p>
        </p:txBody>
      </p:sp>
      <p:sp>
        <p:nvSpPr>
          <p:cNvPr id="16" name="Text Placeholder 2">
            <a:extLst>
              <a:ext uri="{FF2B5EF4-FFF2-40B4-BE49-F238E27FC236}">
                <a16:creationId xmlns:a16="http://schemas.microsoft.com/office/drawing/2014/main" id="{B12EB366-A3C6-464A-BD08-014B0A3C9D0D}"/>
              </a:ext>
            </a:extLst>
          </p:cNvPr>
          <p:cNvSpPr>
            <a:spLocks noGrp="1"/>
          </p:cNvSpPr>
          <p:nvPr>
            <p:ph type="body" idx="1" hasCustomPrompt="1"/>
          </p:nvPr>
        </p:nvSpPr>
        <p:spPr>
          <a:xfrm>
            <a:off x="542925" y="4307350"/>
            <a:ext cx="3516886"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Content Placeholder 2">
            <a:extLst>
              <a:ext uri="{FF2B5EF4-FFF2-40B4-BE49-F238E27FC236}">
                <a16:creationId xmlns:a16="http://schemas.microsoft.com/office/drawing/2014/main" id="{0F62171F-0172-564D-A50B-45829D68B82F}"/>
              </a:ext>
            </a:extLst>
          </p:cNvPr>
          <p:cNvSpPr>
            <a:spLocks noGrp="1"/>
          </p:cNvSpPr>
          <p:nvPr>
            <p:ph idx="15"/>
          </p:nvPr>
        </p:nvSpPr>
        <p:spPr>
          <a:xfrm>
            <a:off x="538161" y="4601668"/>
            <a:ext cx="3500439"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Text Placeholder 2">
            <a:extLst>
              <a:ext uri="{FF2B5EF4-FFF2-40B4-BE49-F238E27FC236}">
                <a16:creationId xmlns:a16="http://schemas.microsoft.com/office/drawing/2014/main" id="{599FE3A4-484C-7240-9A03-C0D58B29988D}"/>
              </a:ext>
            </a:extLst>
          </p:cNvPr>
          <p:cNvSpPr>
            <a:spLocks noGrp="1"/>
          </p:cNvSpPr>
          <p:nvPr>
            <p:ph type="body" idx="24" hasCustomPrompt="1"/>
          </p:nvPr>
        </p:nvSpPr>
        <p:spPr>
          <a:xfrm>
            <a:off x="4342039" y="4307350"/>
            <a:ext cx="3516886"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1" name="Content Placeholder 2">
            <a:extLst>
              <a:ext uri="{FF2B5EF4-FFF2-40B4-BE49-F238E27FC236}">
                <a16:creationId xmlns:a16="http://schemas.microsoft.com/office/drawing/2014/main" id="{430028FF-B82F-EC4C-999B-C024355F8F2F}"/>
              </a:ext>
            </a:extLst>
          </p:cNvPr>
          <p:cNvSpPr>
            <a:spLocks noGrp="1"/>
          </p:cNvSpPr>
          <p:nvPr>
            <p:ph idx="25"/>
          </p:nvPr>
        </p:nvSpPr>
        <p:spPr>
          <a:xfrm>
            <a:off x="4337275" y="4601668"/>
            <a:ext cx="3500439"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Text Placeholder 2">
            <a:extLst>
              <a:ext uri="{FF2B5EF4-FFF2-40B4-BE49-F238E27FC236}">
                <a16:creationId xmlns:a16="http://schemas.microsoft.com/office/drawing/2014/main" id="{30311FA8-9690-B047-B085-60DB7E39A20E}"/>
              </a:ext>
            </a:extLst>
          </p:cNvPr>
          <p:cNvSpPr>
            <a:spLocks noGrp="1"/>
          </p:cNvSpPr>
          <p:nvPr>
            <p:ph type="body" idx="26" hasCustomPrompt="1"/>
          </p:nvPr>
        </p:nvSpPr>
        <p:spPr>
          <a:xfrm>
            <a:off x="8141153" y="4307350"/>
            <a:ext cx="3373951"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3" name="Content Placeholder 2">
            <a:extLst>
              <a:ext uri="{FF2B5EF4-FFF2-40B4-BE49-F238E27FC236}">
                <a16:creationId xmlns:a16="http://schemas.microsoft.com/office/drawing/2014/main" id="{319F1970-3114-824F-93E4-D6E3FA50D6C5}"/>
              </a:ext>
            </a:extLst>
          </p:cNvPr>
          <p:cNvSpPr>
            <a:spLocks noGrp="1"/>
          </p:cNvSpPr>
          <p:nvPr>
            <p:ph idx="27"/>
          </p:nvPr>
        </p:nvSpPr>
        <p:spPr>
          <a:xfrm>
            <a:off x="8136389" y="4601668"/>
            <a:ext cx="3378715"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8"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29" name="Straight Connector 28">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9624524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Large Four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6" y="1606538"/>
            <a:ext cx="2571750" cy="2522550"/>
          </a:xfrm>
          <a:prstGeom prst="rect">
            <a:avLst/>
          </a:prstGeom>
        </p:spPr>
        <p:txBody>
          <a:bodyPr/>
          <a:lstStyle/>
          <a:p>
            <a:endParaRPr lang="en-US" dirty="0"/>
          </a:p>
        </p:txBody>
      </p:sp>
      <p:sp>
        <p:nvSpPr>
          <p:cNvPr id="21" name="Picture Placeholder 6">
            <a:extLst>
              <a:ext uri="{FF2B5EF4-FFF2-40B4-BE49-F238E27FC236}">
                <a16:creationId xmlns:a16="http://schemas.microsoft.com/office/drawing/2014/main" id="{F954EBDC-0C0D-8C42-BD84-62A045BA7F66}"/>
              </a:ext>
            </a:extLst>
          </p:cNvPr>
          <p:cNvSpPr>
            <a:spLocks noGrp="1"/>
          </p:cNvSpPr>
          <p:nvPr>
            <p:ph type="pic" sz="quarter" idx="20"/>
          </p:nvPr>
        </p:nvSpPr>
        <p:spPr>
          <a:xfrm>
            <a:off x="3400426" y="1606538"/>
            <a:ext cx="2571750" cy="2522550"/>
          </a:xfrm>
          <a:prstGeom prst="rect">
            <a:avLst/>
          </a:prstGeom>
        </p:spPr>
        <p:txBody>
          <a:bodyPr/>
          <a:lstStyle/>
          <a:p>
            <a:endParaRPr lang="en-US" dirty="0"/>
          </a:p>
        </p:txBody>
      </p:sp>
      <p:sp>
        <p:nvSpPr>
          <p:cNvPr id="24" name="Picture Placeholder 6">
            <a:extLst>
              <a:ext uri="{FF2B5EF4-FFF2-40B4-BE49-F238E27FC236}">
                <a16:creationId xmlns:a16="http://schemas.microsoft.com/office/drawing/2014/main" id="{0D95A988-ADA4-2846-979A-FD44F1A4FBEB}"/>
              </a:ext>
            </a:extLst>
          </p:cNvPr>
          <p:cNvSpPr>
            <a:spLocks noGrp="1"/>
          </p:cNvSpPr>
          <p:nvPr>
            <p:ph type="pic" sz="quarter" idx="23"/>
          </p:nvPr>
        </p:nvSpPr>
        <p:spPr>
          <a:xfrm>
            <a:off x="6243639" y="1606538"/>
            <a:ext cx="2571750" cy="2522550"/>
          </a:xfrm>
          <a:prstGeom prst="rect">
            <a:avLst/>
          </a:prstGeom>
        </p:spPr>
        <p:txBody>
          <a:bodyPr/>
          <a:lstStyle/>
          <a:p>
            <a:endParaRPr lang="en-US" dirty="0"/>
          </a:p>
        </p:txBody>
      </p:sp>
      <p:sp>
        <p:nvSpPr>
          <p:cNvPr id="27" name="Picture Placeholder 6">
            <a:extLst>
              <a:ext uri="{FF2B5EF4-FFF2-40B4-BE49-F238E27FC236}">
                <a16:creationId xmlns:a16="http://schemas.microsoft.com/office/drawing/2014/main" id="{6839EE6C-2C09-9949-AA2C-88119F234581}"/>
              </a:ext>
            </a:extLst>
          </p:cNvPr>
          <p:cNvSpPr>
            <a:spLocks noGrp="1"/>
          </p:cNvSpPr>
          <p:nvPr>
            <p:ph type="pic" sz="quarter" idx="26"/>
          </p:nvPr>
        </p:nvSpPr>
        <p:spPr>
          <a:xfrm>
            <a:off x="9058276" y="1606538"/>
            <a:ext cx="2459757" cy="2522550"/>
          </a:xfrm>
          <a:prstGeom prst="rect">
            <a:avLst/>
          </a:prstGeom>
        </p:spPr>
        <p:txBody>
          <a:bodyPr/>
          <a:lstStyle/>
          <a:p>
            <a:endParaRPr lang="en-US" dirty="0"/>
          </a:p>
        </p:txBody>
      </p:sp>
      <p:sp>
        <p:nvSpPr>
          <p:cNvPr id="18" name="Text Placeholder 2">
            <a:extLst>
              <a:ext uri="{FF2B5EF4-FFF2-40B4-BE49-F238E27FC236}">
                <a16:creationId xmlns:a16="http://schemas.microsoft.com/office/drawing/2014/main" id="{E079E8AD-12D3-6546-968E-72EB672317AA}"/>
              </a:ext>
            </a:extLst>
          </p:cNvPr>
          <p:cNvSpPr>
            <a:spLocks noGrp="1"/>
          </p:cNvSpPr>
          <p:nvPr>
            <p:ph type="body" idx="1" hasCustomPrompt="1"/>
          </p:nvPr>
        </p:nvSpPr>
        <p:spPr>
          <a:xfrm>
            <a:off x="542925" y="4307350"/>
            <a:ext cx="2588621"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9" name="Content Placeholder 2">
            <a:extLst>
              <a:ext uri="{FF2B5EF4-FFF2-40B4-BE49-F238E27FC236}">
                <a16:creationId xmlns:a16="http://schemas.microsoft.com/office/drawing/2014/main" id="{A296A8EA-86DB-FC4D-BC77-160A57D989AF}"/>
              </a:ext>
            </a:extLst>
          </p:cNvPr>
          <p:cNvSpPr>
            <a:spLocks noGrp="1"/>
          </p:cNvSpPr>
          <p:nvPr>
            <p:ph idx="15"/>
          </p:nvPr>
        </p:nvSpPr>
        <p:spPr>
          <a:xfrm>
            <a:off x="538161" y="4601668"/>
            <a:ext cx="2576515"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2">
            <a:extLst>
              <a:ext uri="{FF2B5EF4-FFF2-40B4-BE49-F238E27FC236}">
                <a16:creationId xmlns:a16="http://schemas.microsoft.com/office/drawing/2014/main" id="{2705B1A4-0935-A54C-982E-3DA340F87D4A}"/>
              </a:ext>
            </a:extLst>
          </p:cNvPr>
          <p:cNvSpPr>
            <a:spLocks noGrp="1"/>
          </p:cNvSpPr>
          <p:nvPr>
            <p:ph type="body" idx="27" hasCustomPrompt="1"/>
          </p:nvPr>
        </p:nvSpPr>
        <p:spPr>
          <a:xfrm>
            <a:off x="3405868" y="4307350"/>
            <a:ext cx="2588621"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2" name="Content Placeholder 2">
            <a:extLst>
              <a:ext uri="{FF2B5EF4-FFF2-40B4-BE49-F238E27FC236}">
                <a16:creationId xmlns:a16="http://schemas.microsoft.com/office/drawing/2014/main" id="{CAB80D97-AAE2-2D40-9CC8-0D12B6BEFD34}"/>
              </a:ext>
            </a:extLst>
          </p:cNvPr>
          <p:cNvSpPr>
            <a:spLocks noGrp="1"/>
          </p:cNvSpPr>
          <p:nvPr>
            <p:ph idx="28"/>
          </p:nvPr>
        </p:nvSpPr>
        <p:spPr>
          <a:xfrm>
            <a:off x="3401104" y="4601668"/>
            <a:ext cx="2576515"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 name="Text Placeholder 2">
            <a:extLst>
              <a:ext uri="{FF2B5EF4-FFF2-40B4-BE49-F238E27FC236}">
                <a16:creationId xmlns:a16="http://schemas.microsoft.com/office/drawing/2014/main" id="{C46255BB-B53E-F143-8DCC-368B651E8333}"/>
              </a:ext>
            </a:extLst>
          </p:cNvPr>
          <p:cNvSpPr>
            <a:spLocks noGrp="1"/>
          </p:cNvSpPr>
          <p:nvPr>
            <p:ph type="body" idx="29" hasCustomPrompt="1"/>
          </p:nvPr>
        </p:nvSpPr>
        <p:spPr>
          <a:xfrm>
            <a:off x="6236154" y="4307350"/>
            <a:ext cx="2588621"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5" name="Content Placeholder 2">
            <a:extLst>
              <a:ext uri="{FF2B5EF4-FFF2-40B4-BE49-F238E27FC236}">
                <a16:creationId xmlns:a16="http://schemas.microsoft.com/office/drawing/2014/main" id="{24610589-EA76-8540-99A0-FCF68932BE3C}"/>
              </a:ext>
            </a:extLst>
          </p:cNvPr>
          <p:cNvSpPr>
            <a:spLocks noGrp="1"/>
          </p:cNvSpPr>
          <p:nvPr>
            <p:ph idx="30"/>
          </p:nvPr>
        </p:nvSpPr>
        <p:spPr>
          <a:xfrm>
            <a:off x="6231390" y="4601668"/>
            <a:ext cx="2576515"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6" name="Text Placeholder 2">
            <a:extLst>
              <a:ext uri="{FF2B5EF4-FFF2-40B4-BE49-F238E27FC236}">
                <a16:creationId xmlns:a16="http://schemas.microsoft.com/office/drawing/2014/main" id="{195337D1-2A14-AC46-9E61-C0B6DF09A78E}"/>
              </a:ext>
            </a:extLst>
          </p:cNvPr>
          <p:cNvSpPr>
            <a:spLocks noGrp="1"/>
          </p:cNvSpPr>
          <p:nvPr>
            <p:ph type="body" idx="31" hasCustomPrompt="1"/>
          </p:nvPr>
        </p:nvSpPr>
        <p:spPr>
          <a:xfrm>
            <a:off x="9055554" y="4307350"/>
            <a:ext cx="2475893"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8" name="Content Placeholder 2">
            <a:extLst>
              <a:ext uri="{FF2B5EF4-FFF2-40B4-BE49-F238E27FC236}">
                <a16:creationId xmlns:a16="http://schemas.microsoft.com/office/drawing/2014/main" id="{4F7C987D-CA92-364A-A879-5D136287E479}"/>
              </a:ext>
            </a:extLst>
          </p:cNvPr>
          <p:cNvSpPr>
            <a:spLocks noGrp="1"/>
          </p:cNvSpPr>
          <p:nvPr>
            <p:ph idx="32"/>
          </p:nvPr>
        </p:nvSpPr>
        <p:spPr>
          <a:xfrm>
            <a:off x="9050791" y="4601668"/>
            <a:ext cx="2464314"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4"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35" name="Straight Connector 34">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6321953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553103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3" name="Picture Placeholder 2"/>
          <p:cNvSpPr>
            <a:spLocks noGrp="1"/>
          </p:cNvSpPr>
          <p:nvPr>
            <p:ph type="pic" sz="quarter" idx="16"/>
          </p:nvPr>
        </p:nvSpPr>
        <p:spPr>
          <a:xfrm>
            <a:off x="0" y="655981"/>
            <a:ext cx="12192000" cy="4776706"/>
          </a:xfrm>
          <a:prstGeom prst="rect">
            <a:avLst/>
          </a:prstGeom>
        </p:spPr>
        <p:txBody>
          <a:bodyPr/>
          <a:lstStyle/>
          <a:p>
            <a:endParaRPr lang="en-US" dirty="0"/>
          </a:p>
        </p:txBody>
      </p:sp>
      <p:sp>
        <p:nvSpPr>
          <p:cNvPr id="4" name="Text Placeholder 2">
            <a:extLst>
              <a:ext uri="{FF2B5EF4-FFF2-40B4-BE49-F238E27FC236}">
                <a16:creationId xmlns:a16="http://schemas.microsoft.com/office/drawing/2014/main" id="{6C8741D6-FD00-644A-9F60-65C96E7E86A6}"/>
              </a:ext>
            </a:extLst>
          </p:cNvPr>
          <p:cNvSpPr>
            <a:spLocks noGrp="1"/>
          </p:cNvSpPr>
          <p:nvPr>
            <p:ph type="body" idx="13" hasCustomPrompt="1"/>
          </p:nvPr>
        </p:nvSpPr>
        <p:spPr>
          <a:xfrm>
            <a:off x="451364" y="5592101"/>
            <a:ext cx="5079103" cy="687513"/>
          </a:xfrm>
          <a:prstGeom prst="rect">
            <a:avLst/>
          </a:prstGeom>
        </p:spPr>
        <p:txBody>
          <a:bodyPr anchor="t">
            <a:noAutofit/>
          </a:bodyPr>
          <a:lstStyle>
            <a:lvl1pPr marL="0" indent="0">
              <a:lnSpc>
                <a:spcPct val="100000"/>
              </a:lnSpc>
              <a:buNone/>
              <a:defRPr sz="12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5"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3701507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ntent with Caption on Left">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90324E0B-F39F-1D43-9422-07A82894B084}"/>
              </a:ext>
            </a:extLst>
          </p:cNvPr>
          <p:cNvSpPr>
            <a:spLocks noGrp="1"/>
          </p:cNvSpPr>
          <p:nvPr>
            <p:ph type="body" sz="half" idx="2"/>
          </p:nvPr>
        </p:nvSpPr>
        <p:spPr>
          <a:xfrm>
            <a:off x="554039" y="1973260"/>
            <a:ext cx="3484562" cy="4141790"/>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0" name="Text Placeholder 2">
            <a:extLst>
              <a:ext uri="{FF2B5EF4-FFF2-40B4-BE49-F238E27FC236}">
                <a16:creationId xmlns:a16="http://schemas.microsoft.com/office/drawing/2014/main" id="{6C8741D6-FD00-644A-9F60-65C96E7E86A6}"/>
              </a:ext>
            </a:extLst>
          </p:cNvPr>
          <p:cNvSpPr>
            <a:spLocks noGrp="1"/>
          </p:cNvSpPr>
          <p:nvPr>
            <p:ph type="body" idx="13" hasCustomPrompt="1"/>
          </p:nvPr>
        </p:nvSpPr>
        <p:spPr>
          <a:xfrm>
            <a:off x="542925" y="1657350"/>
            <a:ext cx="3495675"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1" name="Content Placeholder 2">
            <a:extLst>
              <a:ext uri="{FF2B5EF4-FFF2-40B4-BE49-F238E27FC236}">
                <a16:creationId xmlns:a16="http://schemas.microsoft.com/office/drawing/2014/main" id="{13EA26D9-6642-A64C-BE94-B9F7CC25EAE9}"/>
              </a:ext>
            </a:extLst>
          </p:cNvPr>
          <p:cNvSpPr>
            <a:spLocks noGrp="1"/>
          </p:cNvSpPr>
          <p:nvPr>
            <p:ph idx="1" hasCustomPrompt="1"/>
          </p:nvPr>
        </p:nvSpPr>
        <p:spPr>
          <a:xfrm>
            <a:off x="4299857" y="1657350"/>
            <a:ext cx="7215247"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7" name="Straight Connector 16">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3585819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Wide content with caption on left">
    <p:bg>
      <p:bgPr>
        <a:solidFill>
          <a:schemeClr val="bg1"/>
        </a:solidFill>
        <a:effectLst/>
      </p:bgPr>
    </p:bg>
    <p:spTree>
      <p:nvGrpSpPr>
        <p:cNvPr id="1" name=""/>
        <p:cNvGrpSpPr/>
        <p:nvPr/>
      </p:nvGrpSpPr>
      <p:grpSpPr>
        <a:xfrm>
          <a:off x="0" y="0"/>
          <a:ext cx="0" cy="0"/>
          <a:chOff x="0" y="0"/>
          <a:chExt cx="0" cy="0"/>
        </a:xfrm>
      </p:grpSpPr>
      <p:sp>
        <p:nvSpPr>
          <p:cNvPr id="10" name="Content Placeholder 2">
            <a:extLst>
              <a:ext uri="{FF2B5EF4-FFF2-40B4-BE49-F238E27FC236}">
                <a16:creationId xmlns:a16="http://schemas.microsoft.com/office/drawing/2014/main" id="{767E1D94-0DDA-C347-B8A1-E074FA2B0923}"/>
              </a:ext>
            </a:extLst>
          </p:cNvPr>
          <p:cNvSpPr>
            <a:spLocks noGrp="1"/>
          </p:cNvSpPr>
          <p:nvPr>
            <p:ph idx="1" hasCustomPrompt="1"/>
          </p:nvPr>
        </p:nvSpPr>
        <p:spPr>
          <a:xfrm>
            <a:off x="3400426" y="1657350"/>
            <a:ext cx="8114678"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3">
            <a:extLst>
              <a:ext uri="{FF2B5EF4-FFF2-40B4-BE49-F238E27FC236}">
                <a16:creationId xmlns:a16="http://schemas.microsoft.com/office/drawing/2014/main" id="{0FC81611-5E2D-F944-B5DC-77F0EC084D11}"/>
              </a:ext>
            </a:extLst>
          </p:cNvPr>
          <p:cNvSpPr>
            <a:spLocks noGrp="1"/>
          </p:cNvSpPr>
          <p:nvPr>
            <p:ph type="body" sz="half" idx="2"/>
          </p:nvPr>
        </p:nvSpPr>
        <p:spPr>
          <a:xfrm>
            <a:off x="554039" y="1995032"/>
            <a:ext cx="2646361"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2" name="Text Placeholder 2">
            <a:extLst>
              <a:ext uri="{FF2B5EF4-FFF2-40B4-BE49-F238E27FC236}">
                <a16:creationId xmlns:a16="http://schemas.microsoft.com/office/drawing/2014/main" id="{D5697742-5BFD-E94D-9B39-3F15B43192AC}"/>
              </a:ext>
            </a:extLst>
          </p:cNvPr>
          <p:cNvSpPr>
            <a:spLocks noGrp="1"/>
          </p:cNvSpPr>
          <p:nvPr>
            <p:ph type="body" idx="13" hasCustomPrompt="1"/>
          </p:nvPr>
        </p:nvSpPr>
        <p:spPr>
          <a:xfrm>
            <a:off x="542925" y="1657350"/>
            <a:ext cx="2654801"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503602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Narrow content with wide caption on left">
    <p:bg>
      <p:bgPr>
        <a:solidFill>
          <a:schemeClr val="bg1"/>
        </a:solidFill>
        <a:effectLst/>
      </p:bgPr>
    </p:bg>
    <p:spTree>
      <p:nvGrpSpPr>
        <p:cNvPr id="1" name=""/>
        <p:cNvGrpSpPr/>
        <p:nvPr/>
      </p:nvGrpSpPr>
      <p:grpSpPr>
        <a:xfrm>
          <a:off x="0" y="0"/>
          <a:ext cx="0" cy="0"/>
          <a:chOff x="0" y="0"/>
          <a:chExt cx="0" cy="0"/>
        </a:xfrm>
      </p:grpSpPr>
      <p:sp>
        <p:nvSpPr>
          <p:cNvPr id="12" name="Content Placeholder 2">
            <a:extLst>
              <a:ext uri="{FF2B5EF4-FFF2-40B4-BE49-F238E27FC236}">
                <a16:creationId xmlns:a16="http://schemas.microsoft.com/office/drawing/2014/main" id="{07D81E4E-2C89-5449-A7CA-1170F511CF01}"/>
              </a:ext>
            </a:extLst>
          </p:cNvPr>
          <p:cNvSpPr>
            <a:spLocks noGrp="1"/>
          </p:cNvSpPr>
          <p:nvPr>
            <p:ph idx="1" hasCustomPrompt="1"/>
          </p:nvPr>
        </p:nvSpPr>
        <p:spPr>
          <a:xfrm>
            <a:off x="7172324" y="1657350"/>
            <a:ext cx="4342780"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3">
            <a:extLst>
              <a:ext uri="{FF2B5EF4-FFF2-40B4-BE49-F238E27FC236}">
                <a16:creationId xmlns:a16="http://schemas.microsoft.com/office/drawing/2014/main" id="{7222704C-5B0D-8243-A65D-0547A2F09055}"/>
              </a:ext>
            </a:extLst>
          </p:cNvPr>
          <p:cNvSpPr>
            <a:spLocks noGrp="1"/>
          </p:cNvSpPr>
          <p:nvPr>
            <p:ph type="body" sz="half" idx="14"/>
          </p:nvPr>
        </p:nvSpPr>
        <p:spPr>
          <a:xfrm>
            <a:off x="553625" y="1995032"/>
            <a:ext cx="4437061"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5" name="Text Placeholder 2">
            <a:extLst>
              <a:ext uri="{FF2B5EF4-FFF2-40B4-BE49-F238E27FC236}">
                <a16:creationId xmlns:a16="http://schemas.microsoft.com/office/drawing/2014/main" id="{52F83407-BFB3-F64E-B383-6B15D587BC06}"/>
              </a:ext>
            </a:extLst>
          </p:cNvPr>
          <p:cNvSpPr>
            <a:spLocks noGrp="1"/>
          </p:cNvSpPr>
          <p:nvPr>
            <p:ph type="body" idx="15" hasCustomPrompt="1"/>
          </p:nvPr>
        </p:nvSpPr>
        <p:spPr>
          <a:xfrm>
            <a:off x="542511" y="1657350"/>
            <a:ext cx="4451212"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2408149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ntent with Caption on Right">
    <p:bg>
      <p:bgPr>
        <a:solidFill>
          <a:schemeClr val="bg1"/>
        </a:solidFill>
        <a:effectLst/>
      </p:bgPr>
    </p:bg>
    <p:spTree>
      <p:nvGrpSpPr>
        <p:cNvPr id="1" name=""/>
        <p:cNvGrpSpPr/>
        <p:nvPr/>
      </p:nvGrpSpPr>
      <p:grpSpPr>
        <a:xfrm>
          <a:off x="0" y="0"/>
          <a:ext cx="0" cy="0"/>
          <a:chOff x="0" y="0"/>
          <a:chExt cx="0" cy="0"/>
        </a:xfrm>
      </p:grpSpPr>
      <p:sp>
        <p:nvSpPr>
          <p:cNvPr id="10" name="Text Placeholder 3">
            <a:extLst>
              <a:ext uri="{FF2B5EF4-FFF2-40B4-BE49-F238E27FC236}">
                <a16:creationId xmlns:a16="http://schemas.microsoft.com/office/drawing/2014/main" id="{4C1560E6-0616-1E46-BCD0-77413CEC3322}"/>
              </a:ext>
            </a:extLst>
          </p:cNvPr>
          <p:cNvSpPr>
            <a:spLocks noGrp="1"/>
          </p:cNvSpPr>
          <p:nvPr>
            <p:ph type="body" sz="half" idx="2"/>
          </p:nvPr>
        </p:nvSpPr>
        <p:spPr>
          <a:xfrm>
            <a:off x="8164514" y="1995032"/>
            <a:ext cx="3350590"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1" name="Text Placeholder 2">
            <a:extLst>
              <a:ext uri="{FF2B5EF4-FFF2-40B4-BE49-F238E27FC236}">
                <a16:creationId xmlns:a16="http://schemas.microsoft.com/office/drawing/2014/main" id="{3099CEF0-FDAD-0348-826B-EDF0A6A44E9A}"/>
              </a:ext>
            </a:extLst>
          </p:cNvPr>
          <p:cNvSpPr>
            <a:spLocks noGrp="1"/>
          </p:cNvSpPr>
          <p:nvPr>
            <p:ph type="body" idx="13" hasCustomPrompt="1"/>
          </p:nvPr>
        </p:nvSpPr>
        <p:spPr>
          <a:xfrm>
            <a:off x="8153401" y="1657350"/>
            <a:ext cx="3361276"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2" name="Content Placeholder 2">
            <a:extLst>
              <a:ext uri="{FF2B5EF4-FFF2-40B4-BE49-F238E27FC236}">
                <a16:creationId xmlns:a16="http://schemas.microsoft.com/office/drawing/2014/main" id="{575CC65B-0B09-0840-85B2-DC45DA3AEBBB}"/>
              </a:ext>
            </a:extLst>
          </p:cNvPr>
          <p:cNvSpPr>
            <a:spLocks noGrp="1"/>
          </p:cNvSpPr>
          <p:nvPr>
            <p:ph idx="1" hasCustomPrompt="1"/>
          </p:nvPr>
        </p:nvSpPr>
        <p:spPr>
          <a:xfrm>
            <a:off x="552450" y="1657350"/>
            <a:ext cx="7344455"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5920267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ection Divider Slid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4581EE-8D51-5440-A998-B231FB90FAED}"/>
              </a:ext>
            </a:extLst>
          </p:cNvPr>
          <p:cNvSpPr>
            <a:spLocks noGrp="1"/>
          </p:cNvSpPr>
          <p:nvPr>
            <p:ph type="title"/>
          </p:nvPr>
        </p:nvSpPr>
        <p:spPr>
          <a:xfrm>
            <a:off x="528638" y="3622894"/>
            <a:ext cx="11115674" cy="939581"/>
          </a:xfrm>
          <a:prstGeom prst="rect">
            <a:avLst/>
          </a:prstGeom>
        </p:spPr>
        <p:txBody>
          <a:bodyPr anchor="b">
            <a:normAutofit/>
          </a:bodyPr>
          <a:lstStyle>
            <a:lvl1pPr>
              <a:defRPr sz="4800"/>
            </a:lvl1pPr>
          </a:lstStyle>
          <a:p>
            <a:r>
              <a:rPr lang="en-US" dirty="0"/>
              <a:t>Click to edit Master title style</a:t>
            </a:r>
          </a:p>
        </p:txBody>
      </p:sp>
      <p:sp>
        <p:nvSpPr>
          <p:cNvPr id="3" name="Text Placeholder 2">
            <a:extLst>
              <a:ext uri="{FF2B5EF4-FFF2-40B4-BE49-F238E27FC236}">
                <a16:creationId xmlns:a16="http://schemas.microsoft.com/office/drawing/2014/main" id="{2ED18DE4-0234-E248-AACA-E37DB1A774D5}"/>
              </a:ext>
            </a:extLst>
          </p:cNvPr>
          <p:cNvSpPr>
            <a:spLocks noGrp="1"/>
          </p:cNvSpPr>
          <p:nvPr>
            <p:ph type="body" idx="1" hasCustomPrompt="1"/>
          </p:nvPr>
        </p:nvSpPr>
        <p:spPr>
          <a:xfrm>
            <a:off x="528639" y="4573459"/>
            <a:ext cx="5573988" cy="1027374"/>
          </a:xfrm>
          <a:prstGeom prst="rect">
            <a:avLst/>
          </a:prstGeom>
        </p:spPr>
        <p:txBody>
          <a:bodyPr>
            <a:normAutofit/>
          </a:bodyPr>
          <a:lstStyle>
            <a:lvl1pPr marL="0" indent="0">
              <a:lnSpc>
                <a:spcPct val="100000"/>
              </a:lnSpc>
              <a:buNone/>
              <a:defRPr sz="11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0" name="Text Placeholder 9">
            <a:extLst>
              <a:ext uri="{FF2B5EF4-FFF2-40B4-BE49-F238E27FC236}">
                <a16:creationId xmlns:a16="http://schemas.microsoft.com/office/drawing/2014/main" id="{582DCF5F-B937-2640-A4A5-1D021401E3B1}"/>
              </a:ext>
            </a:extLst>
          </p:cNvPr>
          <p:cNvSpPr>
            <a:spLocks noGrp="1"/>
          </p:cNvSpPr>
          <p:nvPr>
            <p:ph type="body" sz="quarter" idx="16"/>
          </p:nvPr>
        </p:nvSpPr>
        <p:spPr>
          <a:xfrm>
            <a:off x="528638" y="2085280"/>
            <a:ext cx="11115674" cy="1621662"/>
          </a:xfrm>
          <a:prstGeom prst="rect">
            <a:avLst/>
          </a:prstGeom>
        </p:spPr>
        <p:txBody>
          <a:bodyPr anchor="b">
            <a:normAutofit/>
          </a:bodyPr>
          <a:lstStyle>
            <a:lvl1pPr marL="0" indent="0">
              <a:buNone/>
              <a:defRPr sz="6600" b="1"/>
            </a:lvl1pPr>
          </a:lstStyle>
          <a:p>
            <a:pPr lvl="0"/>
            <a:r>
              <a:rPr lang="en-US" dirty="0"/>
              <a:t>Edit Master text styles</a:t>
            </a:r>
          </a:p>
        </p:txBody>
      </p:sp>
    </p:spTree>
    <p:extLst>
      <p:ext uri="{BB962C8B-B14F-4D97-AF65-F5344CB8AC3E}">
        <p14:creationId xmlns:p14="http://schemas.microsoft.com/office/powerpoint/2010/main" val="201093390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Wide content with caption right">
    <p:bg>
      <p:bgPr>
        <a:solidFill>
          <a:schemeClr val="bg1"/>
        </a:solidFill>
        <a:effectLst/>
      </p:bgPr>
    </p:bg>
    <p:spTree>
      <p:nvGrpSpPr>
        <p:cNvPr id="1" name=""/>
        <p:cNvGrpSpPr/>
        <p:nvPr/>
      </p:nvGrpSpPr>
      <p:grpSpPr>
        <a:xfrm>
          <a:off x="0" y="0"/>
          <a:ext cx="0" cy="0"/>
          <a:chOff x="0" y="0"/>
          <a:chExt cx="0" cy="0"/>
        </a:xfrm>
      </p:grpSpPr>
      <p:sp>
        <p:nvSpPr>
          <p:cNvPr id="10" name="Content Placeholder 2">
            <a:extLst>
              <a:ext uri="{FF2B5EF4-FFF2-40B4-BE49-F238E27FC236}">
                <a16:creationId xmlns:a16="http://schemas.microsoft.com/office/drawing/2014/main" id="{64FDB926-2E3C-2141-85F9-142126F4F452}"/>
              </a:ext>
            </a:extLst>
          </p:cNvPr>
          <p:cNvSpPr>
            <a:spLocks noGrp="1"/>
          </p:cNvSpPr>
          <p:nvPr>
            <p:ph idx="1" hasCustomPrompt="1"/>
          </p:nvPr>
        </p:nvSpPr>
        <p:spPr>
          <a:xfrm>
            <a:off x="538161" y="1657350"/>
            <a:ext cx="8243886"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3">
            <a:extLst>
              <a:ext uri="{FF2B5EF4-FFF2-40B4-BE49-F238E27FC236}">
                <a16:creationId xmlns:a16="http://schemas.microsoft.com/office/drawing/2014/main" id="{33708FE2-7BD9-6741-AC35-E6D6340664EA}"/>
              </a:ext>
            </a:extLst>
          </p:cNvPr>
          <p:cNvSpPr>
            <a:spLocks noGrp="1"/>
          </p:cNvSpPr>
          <p:nvPr>
            <p:ph type="body" sz="half" idx="2"/>
          </p:nvPr>
        </p:nvSpPr>
        <p:spPr>
          <a:xfrm>
            <a:off x="9000625" y="1995032"/>
            <a:ext cx="2514479"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2" name="Text Placeholder 2">
            <a:extLst>
              <a:ext uri="{FF2B5EF4-FFF2-40B4-BE49-F238E27FC236}">
                <a16:creationId xmlns:a16="http://schemas.microsoft.com/office/drawing/2014/main" id="{C689E29B-5E72-1B47-AC15-183EF5464EE2}"/>
              </a:ext>
            </a:extLst>
          </p:cNvPr>
          <p:cNvSpPr>
            <a:spLocks noGrp="1"/>
          </p:cNvSpPr>
          <p:nvPr>
            <p:ph type="body" idx="13" hasCustomPrompt="1"/>
          </p:nvPr>
        </p:nvSpPr>
        <p:spPr>
          <a:xfrm>
            <a:off x="8989512" y="1657350"/>
            <a:ext cx="2522498"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2008864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Narrow content with wide caption right">
    <p:bg>
      <p:bgPr>
        <a:solidFill>
          <a:schemeClr val="bg1"/>
        </a:solidFill>
        <a:effectLst/>
      </p:bgPr>
    </p:bg>
    <p:spTree>
      <p:nvGrpSpPr>
        <p:cNvPr id="1" name=""/>
        <p:cNvGrpSpPr/>
        <p:nvPr/>
      </p:nvGrpSpPr>
      <p:grpSpPr>
        <a:xfrm>
          <a:off x="0" y="0"/>
          <a:ext cx="0" cy="0"/>
          <a:chOff x="0" y="0"/>
          <a:chExt cx="0" cy="0"/>
        </a:xfrm>
      </p:grpSpPr>
      <p:sp>
        <p:nvSpPr>
          <p:cNvPr id="10" name="Content Placeholder 2">
            <a:extLst>
              <a:ext uri="{FF2B5EF4-FFF2-40B4-BE49-F238E27FC236}">
                <a16:creationId xmlns:a16="http://schemas.microsoft.com/office/drawing/2014/main" id="{942D8366-3A72-774E-9DAF-409CBEB5B74A}"/>
              </a:ext>
            </a:extLst>
          </p:cNvPr>
          <p:cNvSpPr>
            <a:spLocks noGrp="1"/>
          </p:cNvSpPr>
          <p:nvPr>
            <p:ph idx="1" hasCustomPrompt="1"/>
          </p:nvPr>
        </p:nvSpPr>
        <p:spPr>
          <a:xfrm>
            <a:off x="552450" y="1657350"/>
            <a:ext cx="4471988"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3">
            <a:extLst>
              <a:ext uri="{FF2B5EF4-FFF2-40B4-BE49-F238E27FC236}">
                <a16:creationId xmlns:a16="http://schemas.microsoft.com/office/drawing/2014/main" id="{AF0A41A3-ADCC-F94C-98D5-4A734296F14B}"/>
              </a:ext>
            </a:extLst>
          </p:cNvPr>
          <p:cNvSpPr>
            <a:spLocks noGrp="1"/>
          </p:cNvSpPr>
          <p:nvPr>
            <p:ph type="body" sz="half" idx="14"/>
          </p:nvPr>
        </p:nvSpPr>
        <p:spPr>
          <a:xfrm>
            <a:off x="7172325" y="1995032"/>
            <a:ext cx="4342779"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2" name="Text Placeholder 2">
            <a:extLst>
              <a:ext uri="{FF2B5EF4-FFF2-40B4-BE49-F238E27FC236}">
                <a16:creationId xmlns:a16="http://schemas.microsoft.com/office/drawing/2014/main" id="{3AF3FA9F-C428-6549-9B6A-202E0FD79372}"/>
              </a:ext>
            </a:extLst>
          </p:cNvPr>
          <p:cNvSpPr>
            <a:spLocks noGrp="1"/>
          </p:cNvSpPr>
          <p:nvPr>
            <p:ph type="body" idx="15" hasCustomPrompt="1"/>
          </p:nvPr>
        </p:nvSpPr>
        <p:spPr>
          <a:xfrm>
            <a:off x="7167219" y="1657350"/>
            <a:ext cx="4356629"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2622900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Picture with Caption on left">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3" name="Picture Placeholder 2">
            <a:extLst>
              <a:ext uri="{FF2B5EF4-FFF2-40B4-BE49-F238E27FC236}">
                <a16:creationId xmlns:a16="http://schemas.microsoft.com/office/drawing/2014/main" id="{E3C6896E-0613-DC41-9582-A7BB6D35DF20}"/>
              </a:ext>
            </a:extLst>
          </p:cNvPr>
          <p:cNvSpPr>
            <a:spLocks noGrp="1"/>
          </p:cNvSpPr>
          <p:nvPr>
            <p:ph type="pic" idx="1"/>
          </p:nvPr>
        </p:nvSpPr>
        <p:spPr>
          <a:xfrm>
            <a:off x="4354513" y="1714499"/>
            <a:ext cx="7160592" cy="4400551"/>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11" name="Text Placeholder 3">
            <a:extLst>
              <a:ext uri="{FF2B5EF4-FFF2-40B4-BE49-F238E27FC236}">
                <a16:creationId xmlns:a16="http://schemas.microsoft.com/office/drawing/2014/main" id="{ED880A99-4201-3847-86F3-D77C5C2DBFFC}"/>
              </a:ext>
            </a:extLst>
          </p:cNvPr>
          <p:cNvSpPr>
            <a:spLocks noGrp="1"/>
          </p:cNvSpPr>
          <p:nvPr>
            <p:ph type="body" sz="half" idx="2"/>
          </p:nvPr>
        </p:nvSpPr>
        <p:spPr>
          <a:xfrm>
            <a:off x="554039" y="1995032"/>
            <a:ext cx="3484562"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2" name="Text Placeholder 2">
            <a:extLst>
              <a:ext uri="{FF2B5EF4-FFF2-40B4-BE49-F238E27FC236}">
                <a16:creationId xmlns:a16="http://schemas.microsoft.com/office/drawing/2014/main" id="{20879568-7B89-6144-98EF-9A5090B5958B}"/>
              </a:ext>
            </a:extLst>
          </p:cNvPr>
          <p:cNvSpPr>
            <a:spLocks noGrp="1"/>
          </p:cNvSpPr>
          <p:nvPr>
            <p:ph type="body" idx="13" hasCustomPrompt="1"/>
          </p:nvPr>
        </p:nvSpPr>
        <p:spPr>
          <a:xfrm>
            <a:off x="542925" y="1657350"/>
            <a:ext cx="3495675"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0019181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Picture with Caption on lef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E3C6896E-0613-DC41-9582-A7BB6D35DF20}"/>
              </a:ext>
            </a:extLst>
          </p:cNvPr>
          <p:cNvSpPr>
            <a:spLocks noGrp="1"/>
          </p:cNvSpPr>
          <p:nvPr>
            <p:ph type="pic" idx="1"/>
          </p:nvPr>
        </p:nvSpPr>
        <p:spPr>
          <a:xfrm>
            <a:off x="552450" y="1714499"/>
            <a:ext cx="7289799" cy="4415846"/>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9"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0" name="Straight Connector 9">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73D605E1-0CFB-CE42-AD97-57E1B5B41B72}"/>
              </a:ext>
            </a:extLst>
          </p:cNvPr>
          <p:cNvSpPr>
            <a:spLocks noGrp="1"/>
          </p:cNvSpPr>
          <p:nvPr>
            <p:ph type="body" sz="half" idx="2"/>
          </p:nvPr>
        </p:nvSpPr>
        <p:spPr>
          <a:xfrm>
            <a:off x="8159750" y="1995032"/>
            <a:ext cx="3355354"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2" name="Text Placeholder 2">
            <a:extLst>
              <a:ext uri="{FF2B5EF4-FFF2-40B4-BE49-F238E27FC236}">
                <a16:creationId xmlns:a16="http://schemas.microsoft.com/office/drawing/2014/main" id="{E44D688F-F5DF-2843-BB18-D4261CED213D}"/>
              </a:ext>
            </a:extLst>
          </p:cNvPr>
          <p:cNvSpPr>
            <a:spLocks noGrp="1"/>
          </p:cNvSpPr>
          <p:nvPr>
            <p:ph type="body" idx="13" hasCustomPrompt="1"/>
          </p:nvPr>
        </p:nvSpPr>
        <p:spPr>
          <a:xfrm>
            <a:off x="8148636" y="1657350"/>
            <a:ext cx="3366055"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554510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hank you and contact us slide 1">
    <p:bg>
      <p:bgPr>
        <a:solidFill>
          <a:schemeClr val="bg1"/>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A44581EE-8D51-5440-A998-B231FB90FAED}"/>
              </a:ext>
            </a:extLst>
          </p:cNvPr>
          <p:cNvSpPr>
            <a:spLocks noGrp="1"/>
          </p:cNvSpPr>
          <p:nvPr>
            <p:ph type="title"/>
          </p:nvPr>
        </p:nvSpPr>
        <p:spPr>
          <a:xfrm>
            <a:off x="528638" y="1822564"/>
            <a:ext cx="11115674" cy="1247775"/>
          </a:xfrm>
          <a:prstGeom prst="rect">
            <a:avLst/>
          </a:prstGeom>
          <a:noFill/>
        </p:spPr>
        <p:txBody>
          <a:bodyPr anchor="b">
            <a:normAutofit/>
          </a:bodyPr>
          <a:lstStyle>
            <a:lvl1pPr>
              <a:defRPr sz="4800"/>
            </a:lvl1pPr>
          </a:lstStyle>
          <a:p>
            <a:r>
              <a:rPr lang="en-US" dirty="0"/>
              <a:t>Click to edit Master title style</a:t>
            </a:r>
          </a:p>
        </p:txBody>
      </p:sp>
      <p:sp>
        <p:nvSpPr>
          <p:cNvPr id="3" name="Text Placeholder 2">
            <a:extLst>
              <a:ext uri="{FF2B5EF4-FFF2-40B4-BE49-F238E27FC236}">
                <a16:creationId xmlns:a16="http://schemas.microsoft.com/office/drawing/2014/main" id="{2ED18DE4-0234-E248-AACA-E37DB1A774D5}"/>
              </a:ext>
            </a:extLst>
          </p:cNvPr>
          <p:cNvSpPr>
            <a:spLocks noGrp="1"/>
          </p:cNvSpPr>
          <p:nvPr>
            <p:ph type="body" idx="1" hasCustomPrompt="1"/>
          </p:nvPr>
        </p:nvSpPr>
        <p:spPr>
          <a:xfrm>
            <a:off x="528638" y="3612471"/>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5" name="Text Placeholder 3">
            <a:extLst>
              <a:ext uri="{FF2B5EF4-FFF2-40B4-BE49-F238E27FC236}">
                <a16:creationId xmlns:a16="http://schemas.microsoft.com/office/drawing/2014/main" id="{52F2F56F-96CA-6140-8BC2-E01E70245331}"/>
              </a:ext>
            </a:extLst>
          </p:cNvPr>
          <p:cNvSpPr>
            <a:spLocks noGrp="1"/>
          </p:cNvSpPr>
          <p:nvPr>
            <p:ph type="body" sz="half" idx="2"/>
          </p:nvPr>
        </p:nvSpPr>
        <p:spPr>
          <a:xfrm>
            <a:off x="530502" y="3900492"/>
            <a:ext cx="2584173" cy="22298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7" name="Text Placeholder 2">
            <a:extLst>
              <a:ext uri="{FF2B5EF4-FFF2-40B4-BE49-F238E27FC236}">
                <a16:creationId xmlns:a16="http://schemas.microsoft.com/office/drawing/2014/main" id="{312EB146-5F86-304E-A51A-295F8092DC06}"/>
              </a:ext>
            </a:extLst>
          </p:cNvPr>
          <p:cNvSpPr>
            <a:spLocks noGrp="1"/>
          </p:cNvSpPr>
          <p:nvPr>
            <p:ph type="body" idx="13" hasCustomPrompt="1"/>
          </p:nvPr>
        </p:nvSpPr>
        <p:spPr>
          <a:xfrm>
            <a:off x="3386138" y="3612471"/>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8" name="Text Placeholder 3">
            <a:extLst>
              <a:ext uri="{FF2B5EF4-FFF2-40B4-BE49-F238E27FC236}">
                <a16:creationId xmlns:a16="http://schemas.microsoft.com/office/drawing/2014/main" id="{310E9C34-4047-CA46-B1B0-8BF910AA1891}"/>
              </a:ext>
            </a:extLst>
          </p:cNvPr>
          <p:cNvSpPr>
            <a:spLocks noGrp="1"/>
          </p:cNvSpPr>
          <p:nvPr>
            <p:ph type="body" sz="half" idx="14"/>
          </p:nvPr>
        </p:nvSpPr>
        <p:spPr>
          <a:xfrm>
            <a:off x="3388002" y="3900492"/>
            <a:ext cx="2586037" cy="22298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9" name="Text Placeholder 2">
            <a:extLst>
              <a:ext uri="{FF2B5EF4-FFF2-40B4-BE49-F238E27FC236}">
                <a16:creationId xmlns:a16="http://schemas.microsoft.com/office/drawing/2014/main" id="{3E53DD7D-0825-6B41-A63F-025B0695B6E7}"/>
              </a:ext>
            </a:extLst>
          </p:cNvPr>
          <p:cNvSpPr>
            <a:spLocks noGrp="1"/>
          </p:cNvSpPr>
          <p:nvPr>
            <p:ph type="body" idx="15" hasCustomPrompt="1"/>
          </p:nvPr>
        </p:nvSpPr>
        <p:spPr>
          <a:xfrm>
            <a:off x="6243638" y="3612471"/>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0" name="Text Placeholder 3">
            <a:extLst>
              <a:ext uri="{FF2B5EF4-FFF2-40B4-BE49-F238E27FC236}">
                <a16:creationId xmlns:a16="http://schemas.microsoft.com/office/drawing/2014/main" id="{5A9BBC99-B117-F448-8745-97F0D1F9A1C1}"/>
              </a:ext>
            </a:extLst>
          </p:cNvPr>
          <p:cNvSpPr>
            <a:spLocks noGrp="1"/>
          </p:cNvSpPr>
          <p:nvPr>
            <p:ph type="body" sz="half" idx="16"/>
          </p:nvPr>
        </p:nvSpPr>
        <p:spPr>
          <a:xfrm>
            <a:off x="6245502" y="3900492"/>
            <a:ext cx="2586037" cy="22298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1" name="Text Placeholder 2">
            <a:extLst>
              <a:ext uri="{FF2B5EF4-FFF2-40B4-BE49-F238E27FC236}">
                <a16:creationId xmlns:a16="http://schemas.microsoft.com/office/drawing/2014/main" id="{F793902F-F09B-D24F-B7B3-22565938FF75}"/>
              </a:ext>
            </a:extLst>
          </p:cNvPr>
          <p:cNvSpPr>
            <a:spLocks noGrp="1"/>
          </p:cNvSpPr>
          <p:nvPr>
            <p:ph type="body" idx="17" hasCustomPrompt="1"/>
          </p:nvPr>
        </p:nvSpPr>
        <p:spPr>
          <a:xfrm>
            <a:off x="9058276" y="3612471"/>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2" name="Text Placeholder 3">
            <a:extLst>
              <a:ext uri="{FF2B5EF4-FFF2-40B4-BE49-F238E27FC236}">
                <a16:creationId xmlns:a16="http://schemas.microsoft.com/office/drawing/2014/main" id="{E0469521-F16C-7645-BF80-9C30AEA8ECDD}"/>
              </a:ext>
            </a:extLst>
          </p:cNvPr>
          <p:cNvSpPr>
            <a:spLocks noGrp="1"/>
          </p:cNvSpPr>
          <p:nvPr>
            <p:ph type="body" sz="half" idx="18"/>
          </p:nvPr>
        </p:nvSpPr>
        <p:spPr>
          <a:xfrm>
            <a:off x="9056412" y="3900492"/>
            <a:ext cx="2587900" cy="22298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3"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022695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hank you and contact us slide 2">
    <p:bg>
      <p:bgPr>
        <a:solidFill>
          <a:schemeClr val="bg1"/>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23" name="Picture Placeholder 22">
            <a:extLst>
              <a:ext uri="{FF2B5EF4-FFF2-40B4-BE49-F238E27FC236}">
                <a16:creationId xmlns:a16="http://schemas.microsoft.com/office/drawing/2014/main" id="{1C0A461C-0294-B44F-97D5-FC39D0DC404B}"/>
              </a:ext>
            </a:extLst>
          </p:cNvPr>
          <p:cNvSpPr>
            <a:spLocks noGrp="1"/>
          </p:cNvSpPr>
          <p:nvPr>
            <p:ph type="pic" sz="quarter" idx="29"/>
          </p:nvPr>
        </p:nvSpPr>
        <p:spPr>
          <a:xfrm>
            <a:off x="0" y="0"/>
            <a:ext cx="5257800" cy="6857999"/>
          </a:xfrm>
          <a:prstGeom prst="rect">
            <a:avLst/>
          </a:prstGeom>
        </p:spPr>
        <p:txBody>
          <a:bodyPr/>
          <a:lstStyle/>
          <a:p>
            <a:endParaRPr lang="en-US" dirty="0"/>
          </a:p>
          <a:p>
            <a:endParaRPr lang="en-US" dirty="0"/>
          </a:p>
          <a:p>
            <a:endParaRPr lang="en-US" dirty="0"/>
          </a:p>
          <a:p>
            <a:endParaRPr lang="en-US" dirty="0"/>
          </a:p>
          <a:p>
            <a:endParaRPr lang="en-US" dirty="0"/>
          </a:p>
          <a:p>
            <a:endParaRPr lang="en-US" dirty="0"/>
          </a:p>
          <a:p>
            <a:endParaRPr lang="en-US" dirty="0"/>
          </a:p>
        </p:txBody>
      </p:sp>
      <p:sp>
        <p:nvSpPr>
          <p:cNvPr id="2" name="Title 1">
            <a:extLst>
              <a:ext uri="{FF2B5EF4-FFF2-40B4-BE49-F238E27FC236}">
                <a16:creationId xmlns:a16="http://schemas.microsoft.com/office/drawing/2014/main" id="{A44581EE-8D51-5440-A998-B231FB90FAED}"/>
              </a:ext>
            </a:extLst>
          </p:cNvPr>
          <p:cNvSpPr>
            <a:spLocks noGrp="1"/>
          </p:cNvSpPr>
          <p:nvPr>
            <p:ph type="title"/>
          </p:nvPr>
        </p:nvSpPr>
        <p:spPr>
          <a:xfrm>
            <a:off x="6213821" y="1000076"/>
            <a:ext cx="5443537" cy="1491404"/>
          </a:xfrm>
          <a:prstGeom prst="rect">
            <a:avLst/>
          </a:prstGeom>
          <a:noFill/>
        </p:spPr>
        <p:txBody>
          <a:bodyPr anchor="t">
            <a:normAutofit/>
          </a:bodyPr>
          <a:lstStyle>
            <a:lvl1pPr>
              <a:defRPr sz="4800"/>
            </a:lvl1pPr>
          </a:lstStyle>
          <a:p>
            <a:r>
              <a:rPr lang="en-US" dirty="0"/>
              <a:t>Click to edit Master title style</a:t>
            </a:r>
          </a:p>
        </p:txBody>
      </p:sp>
      <p:sp>
        <p:nvSpPr>
          <p:cNvPr id="3" name="Text Placeholder 2">
            <a:extLst>
              <a:ext uri="{FF2B5EF4-FFF2-40B4-BE49-F238E27FC236}">
                <a16:creationId xmlns:a16="http://schemas.microsoft.com/office/drawing/2014/main" id="{2ED18DE4-0234-E248-AACA-E37DB1A774D5}"/>
              </a:ext>
            </a:extLst>
          </p:cNvPr>
          <p:cNvSpPr>
            <a:spLocks noGrp="1"/>
          </p:cNvSpPr>
          <p:nvPr>
            <p:ph type="body" idx="1" hasCustomPrompt="1"/>
          </p:nvPr>
        </p:nvSpPr>
        <p:spPr>
          <a:xfrm>
            <a:off x="6243638" y="2191451"/>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5" name="Text Placeholder 3">
            <a:extLst>
              <a:ext uri="{FF2B5EF4-FFF2-40B4-BE49-F238E27FC236}">
                <a16:creationId xmlns:a16="http://schemas.microsoft.com/office/drawing/2014/main" id="{52F2F56F-96CA-6140-8BC2-E01E70245331}"/>
              </a:ext>
            </a:extLst>
          </p:cNvPr>
          <p:cNvSpPr>
            <a:spLocks noGrp="1"/>
          </p:cNvSpPr>
          <p:nvPr>
            <p:ph type="body" sz="half" idx="2"/>
          </p:nvPr>
        </p:nvSpPr>
        <p:spPr>
          <a:xfrm>
            <a:off x="6243638" y="2491480"/>
            <a:ext cx="2586037" cy="1593197"/>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7" name="Text Placeholder 2">
            <a:extLst>
              <a:ext uri="{FF2B5EF4-FFF2-40B4-BE49-F238E27FC236}">
                <a16:creationId xmlns:a16="http://schemas.microsoft.com/office/drawing/2014/main" id="{312EB146-5F86-304E-A51A-295F8092DC06}"/>
              </a:ext>
            </a:extLst>
          </p:cNvPr>
          <p:cNvSpPr>
            <a:spLocks noGrp="1"/>
          </p:cNvSpPr>
          <p:nvPr>
            <p:ph type="body" idx="13" hasCustomPrompt="1"/>
          </p:nvPr>
        </p:nvSpPr>
        <p:spPr>
          <a:xfrm>
            <a:off x="9101139" y="2191451"/>
            <a:ext cx="2543174"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8" name="Text Placeholder 3">
            <a:extLst>
              <a:ext uri="{FF2B5EF4-FFF2-40B4-BE49-F238E27FC236}">
                <a16:creationId xmlns:a16="http://schemas.microsoft.com/office/drawing/2014/main" id="{310E9C34-4047-CA46-B1B0-8BF910AA1891}"/>
              </a:ext>
            </a:extLst>
          </p:cNvPr>
          <p:cNvSpPr>
            <a:spLocks noGrp="1"/>
          </p:cNvSpPr>
          <p:nvPr>
            <p:ph type="body" sz="half" idx="14"/>
          </p:nvPr>
        </p:nvSpPr>
        <p:spPr>
          <a:xfrm>
            <a:off x="9101139" y="2491480"/>
            <a:ext cx="2543174" cy="1593197"/>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9" name="Text Placeholder 2">
            <a:extLst>
              <a:ext uri="{FF2B5EF4-FFF2-40B4-BE49-F238E27FC236}">
                <a16:creationId xmlns:a16="http://schemas.microsoft.com/office/drawing/2014/main" id="{3E53DD7D-0825-6B41-A63F-025B0695B6E7}"/>
              </a:ext>
            </a:extLst>
          </p:cNvPr>
          <p:cNvSpPr>
            <a:spLocks noGrp="1"/>
          </p:cNvSpPr>
          <p:nvPr>
            <p:ph type="body" idx="15" hasCustomPrompt="1"/>
          </p:nvPr>
        </p:nvSpPr>
        <p:spPr>
          <a:xfrm>
            <a:off x="6243638" y="4426163"/>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0" name="Text Placeholder 3">
            <a:extLst>
              <a:ext uri="{FF2B5EF4-FFF2-40B4-BE49-F238E27FC236}">
                <a16:creationId xmlns:a16="http://schemas.microsoft.com/office/drawing/2014/main" id="{5A9BBC99-B117-F448-8745-97F0D1F9A1C1}"/>
              </a:ext>
            </a:extLst>
          </p:cNvPr>
          <p:cNvSpPr>
            <a:spLocks noGrp="1"/>
          </p:cNvSpPr>
          <p:nvPr>
            <p:ph type="body" sz="half" idx="16"/>
          </p:nvPr>
        </p:nvSpPr>
        <p:spPr>
          <a:xfrm>
            <a:off x="6243638" y="4726192"/>
            <a:ext cx="2586037" cy="14041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1" name="Text Placeholder 2">
            <a:extLst>
              <a:ext uri="{FF2B5EF4-FFF2-40B4-BE49-F238E27FC236}">
                <a16:creationId xmlns:a16="http://schemas.microsoft.com/office/drawing/2014/main" id="{F793902F-F09B-D24F-B7B3-22565938FF75}"/>
              </a:ext>
            </a:extLst>
          </p:cNvPr>
          <p:cNvSpPr>
            <a:spLocks noGrp="1"/>
          </p:cNvSpPr>
          <p:nvPr>
            <p:ph type="body" idx="17" hasCustomPrompt="1"/>
          </p:nvPr>
        </p:nvSpPr>
        <p:spPr>
          <a:xfrm>
            <a:off x="9058276" y="4426163"/>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2" name="Text Placeholder 3">
            <a:extLst>
              <a:ext uri="{FF2B5EF4-FFF2-40B4-BE49-F238E27FC236}">
                <a16:creationId xmlns:a16="http://schemas.microsoft.com/office/drawing/2014/main" id="{E0469521-F16C-7645-BF80-9C30AEA8ECDD}"/>
              </a:ext>
            </a:extLst>
          </p:cNvPr>
          <p:cNvSpPr>
            <a:spLocks noGrp="1"/>
          </p:cNvSpPr>
          <p:nvPr>
            <p:ph type="body" sz="half" idx="18"/>
          </p:nvPr>
        </p:nvSpPr>
        <p:spPr>
          <a:xfrm>
            <a:off x="9058276" y="4726192"/>
            <a:ext cx="2586037" cy="14041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Tree>
    <p:extLst>
      <p:ext uri="{BB962C8B-B14F-4D97-AF65-F5344CB8AC3E}">
        <p14:creationId xmlns:p14="http://schemas.microsoft.com/office/powerpoint/2010/main" val="8340554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Quotes and testimonial slide">
    <p:bg>
      <p:bgPr>
        <a:solidFill>
          <a:schemeClr val="bg1"/>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2ED18DE4-0234-E248-AACA-E37DB1A774D5}"/>
              </a:ext>
            </a:extLst>
          </p:cNvPr>
          <p:cNvSpPr>
            <a:spLocks noGrp="1"/>
          </p:cNvSpPr>
          <p:nvPr>
            <p:ph type="body" idx="1" hasCustomPrompt="1"/>
          </p:nvPr>
        </p:nvSpPr>
        <p:spPr>
          <a:xfrm>
            <a:off x="528638" y="5412692"/>
            <a:ext cx="3543300" cy="659495"/>
          </a:xfrm>
          <a:prstGeom prst="rect">
            <a:avLst/>
          </a:prstGeom>
        </p:spPr>
        <p:txBody>
          <a:bodyPr>
            <a:normAutofit/>
          </a:bodyPr>
          <a:lstStyle>
            <a:lvl1pPr marL="0" indent="0">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8" name="Text Placeholder 2">
            <a:extLst>
              <a:ext uri="{FF2B5EF4-FFF2-40B4-BE49-F238E27FC236}">
                <a16:creationId xmlns:a16="http://schemas.microsoft.com/office/drawing/2014/main" id="{A3994FF5-75CA-D542-AE8A-FF290128AD76}"/>
              </a:ext>
            </a:extLst>
          </p:cNvPr>
          <p:cNvSpPr>
            <a:spLocks noGrp="1"/>
          </p:cNvSpPr>
          <p:nvPr>
            <p:ph type="body" idx="15" hasCustomPrompt="1"/>
          </p:nvPr>
        </p:nvSpPr>
        <p:spPr>
          <a:xfrm>
            <a:off x="4357688" y="5412692"/>
            <a:ext cx="3543300" cy="659495"/>
          </a:xfrm>
          <a:prstGeom prst="rect">
            <a:avLst/>
          </a:prstGeom>
        </p:spPr>
        <p:txBody>
          <a:bodyPr>
            <a:normAutofit/>
          </a:bodyPr>
          <a:lstStyle>
            <a:lvl1pPr marL="0" indent="0">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0" name="Text Placeholder 2">
            <a:extLst>
              <a:ext uri="{FF2B5EF4-FFF2-40B4-BE49-F238E27FC236}">
                <a16:creationId xmlns:a16="http://schemas.microsoft.com/office/drawing/2014/main" id="{408E50E4-226F-9847-9392-FE95E91D60DC}"/>
              </a:ext>
            </a:extLst>
          </p:cNvPr>
          <p:cNvSpPr>
            <a:spLocks noGrp="1"/>
          </p:cNvSpPr>
          <p:nvPr>
            <p:ph type="body" idx="16" hasCustomPrompt="1"/>
          </p:nvPr>
        </p:nvSpPr>
        <p:spPr>
          <a:xfrm>
            <a:off x="8129588" y="5412692"/>
            <a:ext cx="3543300" cy="659495"/>
          </a:xfrm>
          <a:prstGeom prst="rect">
            <a:avLst/>
          </a:prstGeom>
        </p:spPr>
        <p:txBody>
          <a:bodyPr>
            <a:normAutofit/>
          </a:bodyPr>
          <a:lstStyle>
            <a:lvl1pPr marL="0" indent="0">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3" name="Text Placeholder 12">
            <a:extLst>
              <a:ext uri="{FF2B5EF4-FFF2-40B4-BE49-F238E27FC236}">
                <a16:creationId xmlns:a16="http://schemas.microsoft.com/office/drawing/2014/main" id="{807A35C6-3861-BC41-830C-3E0AA8405654}"/>
              </a:ext>
            </a:extLst>
          </p:cNvPr>
          <p:cNvSpPr>
            <a:spLocks noGrp="1"/>
          </p:cNvSpPr>
          <p:nvPr>
            <p:ph type="body" sz="quarter" idx="17"/>
          </p:nvPr>
        </p:nvSpPr>
        <p:spPr>
          <a:xfrm>
            <a:off x="4357688" y="1209675"/>
            <a:ext cx="3543300" cy="3976688"/>
          </a:xfrm>
          <a:prstGeom prst="rect">
            <a:avLst/>
          </a:prstGeom>
        </p:spPr>
        <p:txBody>
          <a:bodyPr anchor="b">
            <a:normAutofit/>
          </a:bodyPr>
          <a:lstStyle>
            <a:lvl1pPr marL="0" indent="0">
              <a:lnSpc>
                <a:spcPts val="4500"/>
              </a:lnSpc>
              <a:buNone/>
              <a:defRPr sz="3200" i="1">
                <a:latin typeface="Georgia" panose="02040502050405020303" pitchFamily="18" charset="0"/>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Edit Master text styles</a:t>
            </a:r>
          </a:p>
        </p:txBody>
      </p:sp>
      <p:sp>
        <p:nvSpPr>
          <p:cNvPr id="14" name="Text Placeholder 12">
            <a:extLst>
              <a:ext uri="{FF2B5EF4-FFF2-40B4-BE49-F238E27FC236}">
                <a16:creationId xmlns:a16="http://schemas.microsoft.com/office/drawing/2014/main" id="{94ECD9F0-E726-484A-BAE6-AEAA3F1F9707}"/>
              </a:ext>
            </a:extLst>
          </p:cNvPr>
          <p:cNvSpPr>
            <a:spLocks noGrp="1"/>
          </p:cNvSpPr>
          <p:nvPr>
            <p:ph type="body" sz="quarter" idx="18"/>
          </p:nvPr>
        </p:nvSpPr>
        <p:spPr>
          <a:xfrm>
            <a:off x="528638" y="1209675"/>
            <a:ext cx="3543300" cy="3976688"/>
          </a:xfrm>
          <a:prstGeom prst="rect">
            <a:avLst/>
          </a:prstGeom>
        </p:spPr>
        <p:txBody>
          <a:bodyPr anchor="b">
            <a:normAutofit/>
          </a:bodyPr>
          <a:lstStyle>
            <a:lvl1pPr marL="0" indent="0">
              <a:lnSpc>
                <a:spcPts val="4500"/>
              </a:lnSpc>
              <a:buNone/>
              <a:defRPr sz="3200" i="1">
                <a:latin typeface="Georgia" panose="02040502050405020303" pitchFamily="18" charset="0"/>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Edit Master text styles</a:t>
            </a:r>
          </a:p>
        </p:txBody>
      </p:sp>
      <p:sp>
        <p:nvSpPr>
          <p:cNvPr id="15" name="Text Placeholder 12">
            <a:extLst>
              <a:ext uri="{FF2B5EF4-FFF2-40B4-BE49-F238E27FC236}">
                <a16:creationId xmlns:a16="http://schemas.microsoft.com/office/drawing/2014/main" id="{5E63B64F-6E94-6A41-B8DD-27F9FD187510}"/>
              </a:ext>
            </a:extLst>
          </p:cNvPr>
          <p:cNvSpPr>
            <a:spLocks noGrp="1"/>
          </p:cNvSpPr>
          <p:nvPr>
            <p:ph type="body" sz="quarter" idx="19"/>
          </p:nvPr>
        </p:nvSpPr>
        <p:spPr>
          <a:xfrm>
            <a:off x="8115300" y="1209675"/>
            <a:ext cx="3543300" cy="3976688"/>
          </a:xfrm>
          <a:prstGeom prst="rect">
            <a:avLst/>
          </a:prstGeom>
        </p:spPr>
        <p:txBody>
          <a:bodyPr anchor="b">
            <a:normAutofit/>
          </a:bodyPr>
          <a:lstStyle>
            <a:lvl1pPr marL="0" indent="0">
              <a:lnSpc>
                <a:spcPts val="4500"/>
              </a:lnSpc>
              <a:buNone/>
              <a:defRPr sz="3200" i="1">
                <a:latin typeface="Georgia" panose="02040502050405020303" pitchFamily="18" charset="0"/>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Edit Master text styles</a:t>
            </a:r>
          </a:p>
        </p:txBody>
      </p:sp>
      <p:sp>
        <p:nvSpPr>
          <p:cNvPr id="9"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9399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9" name="Content Placeholder 2">
            <a:extLst>
              <a:ext uri="{FF2B5EF4-FFF2-40B4-BE49-F238E27FC236}">
                <a16:creationId xmlns:a16="http://schemas.microsoft.com/office/drawing/2014/main" id="{1A143651-3799-F24B-AEFE-AAAD1187C7AF}"/>
              </a:ext>
            </a:extLst>
          </p:cNvPr>
          <p:cNvSpPr>
            <a:spLocks noGrp="1"/>
          </p:cNvSpPr>
          <p:nvPr>
            <p:ph idx="1" hasCustomPrompt="1"/>
          </p:nvPr>
        </p:nvSpPr>
        <p:spPr>
          <a:xfrm>
            <a:off x="538161" y="1657350"/>
            <a:ext cx="5405440"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a:extLst>
              <a:ext uri="{FF2B5EF4-FFF2-40B4-BE49-F238E27FC236}">
                <a16:creationId xmlns:a16="http://schemas.microsoft.com/office/drawing/2014/main" id="{3C0C7668-8CC7-CF4A-8570-FDE604593FB0}"/>
              </a:ext>
            </a:extLst>
          </p:cNvPr>
          <p:cNvSpPr>
            <a:spLocks noGrp="1"/>
          </p:cNvSpPr>
          <p:nvPr>
            <p:ph idx="13" hasCustomPrompt="1"/>
          </p:nvPr>
        </p:nvSpPr>
        <p:spPr>
          <a:xfrm>
            <a:off x="6226267" y="1657350"/>
            <a:ext cx="5288837"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1">
            <a:extLst>
              <a:ext uri="{FF2B5EF4-FFF2-40B4-BE49-F238E27FC236}">
                <a16:creationId xmlns:a16="http://schemas.microsoft.com/office/drawing/2014/main" id="{274FB544-0753-1E4B-A414-CB8CEF8925D1}"/>
              </a:ext>
            </a:extLst>
          </p:cNvPr>
          <p:cNvSpPr>
            <a:spLocks noGrp="1"/>
          </p:cNvSpPr>
          <p:nvPr>
            <p:ph type="title"/>
          </p:nvPr>
        </p:nvSpPr>
        <p:spPr>
          <a:xfrm>
            <a:off x="508760" y="550861"/>
            <a:ext cx="11006344" cy="835027"/>
          </a:xfrm>
          <a:prstGeom prst="rect">
            <a:avLst/>
          </a:prstGeom>
        </p:spPr>
        <p:txBody>
          <a:bodyPr>
            <a:normAutofit/>
          </a:bodyPr>
          <a:lstStyle>
            <a:lvl1pPr>
              <a:defRPr sz="2800"/>
            </a:lvl1pPr>
          </a:lstStyle>
          <a:p>
            <a:r>
              <a:rPr lang="en-US" dirty="0"/>
              <a:t>Click to edit Master title style</a:t>
            </a:r>
          </a:p>
        </p:txBody>
      </p:sp>
      <p:cxnSp>
        <p:nvCxnSpPr>
          <p:cNvPr id="16" name="Straight Connector 15">
            <a:extLst>
              <a:ext uri="{FF2B5EF4-FFF2-40B4-BE49-F238E27FC236}">
                <a16:creationId xmlns:a16="http://schemas.microsoft.com/office/drawing/2014/main" id="{BF354029-E75E-6F47-88D0-33B7164E6319}"/>
              </a:ext>
            </a:extLst>
          </p:cNvPr>
          <p:cNvCxnSpPr/>
          <p:nvPr userDrawn="1"/>
        </p:nvCxnSpPr>
        <p:spPr>
          <a:xfrm>
            <a:off x="616226" y="1282149"/>
            <a:ext cx="1089887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2846704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9A9B164-9C2C-4D48-8696-9484E8FF7626}"/>
              </a:ext>
            </a:extLst>
          </p:cNvPr>
          <p:cNvSpPr>
            <a:spLocks noGrp="1"/>
          </p:cNvSpPr>
          <p:nvPr>
            <p:ph type="body" idx="1" hasCustomPrompt="1"/>
          </p:nvPr>
        </p:nvSpPr>
        <p:spPr>
          <a:xfrm>
            <a:off x="542925" y="1681171"/>
            <a:ext cx="5400676"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5" name="Text Placeholder 4">
            <a:extLst>
              <a:ext uri="{FF2B5EF4-FFF2-40B4-BE49-F238E27FC236}">
                <a16:creationId xmlns:a16="http://schemas.microsoft.com/office/drawing/2014/main" id="{9A45142E-614C-1941-A4E8-E24EA5A0D501}"/>
              </a:ext>
            </a:extLst>
          </p:cNvPr>
          <p:cNvSpPr>
            <a:spLocks noGrp="1"/>
          </p:cNvSpPr>
          <p:nvPr>
            <p:ph type="body" sz="quarter" idx="3" hasCustomPrompt="1"/>
          </p:nvPr>
        </p:nvSpPr>
        <p:spPr>
          <a:xfrm>
            <a:off x="6226267" y="1681171"/>
            <a:ext cx="5285752"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5" name="Content Placeholder 2">
            <a:extLst>
              <a:ext uri="{FF2B5EF4-FFF2-40B4-BE49-F238E27FC236}">
                <a16:creationId xmlns:a16="http://schemas.microsoft.com/office/drawing/2014/main" id="{A76002A2-2BEE-E84D-91F0-54ED39ABA3CA}"/>
              </a:ext>
            </a:extLst>
          </p:cNvPr>
          <p:cNvSpPr>
            <a:spLocks noGrp="1"/>
          </p:cNvSpPr>
          <p:nvPr>
            <p:ph idx="13"/>
          </p:nvPr>
        </p:nvSpPr>
        <p:spPr>
          <a:xfrm>
            <a:off x="538161" y="1986374"/>
            <a:ext cx="5405440" cy="4143971"/>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Content Placeholder 2">
            <a:extLst>
              <a:ext uri="{FF2B5EF4-FFF2-40B4-BE49-F238E27FC236}">
                <a16:creationId xmlns:a16="http://schemas.microsoft.com/office/drawing/2014/main" id="{E3047B5C-8C66-DD49-8353-D9A1331573E0}"/>
              </a:ext>
            </a:extLst>
          </p:cNvPr>
          <p:cNvSpPr>
            <a:spLocks noGrp="1"/>
          </p:cNvSpPr>
          <p:nvPr>
            <p:ph idx="14"/>
          </p:nvPr>
        </p:nvSpPr>
        <p:spPr>
          <a:xfrm>
            <a:off x="6226267" y="1986374"/>
            <a:ext cx="5288837" cy="4143971"/>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Title 1">
            <a:extLst>
              <a:ext uri="{FF2B5EF4-FFF2-40B4-BE49-F238E27FC236}">
                <a16:creationId xmlns:a16="http://schemas.microsoft.com/office/drawing/2014/main" id="{274FB544-0753-1E4B-A414-CB8CEF8925D1}"/>
              </a:ext>
            </a:extLst>
          </p:cNvPr>
          <p:cNvSpPr>
            <a:spLocks noGrp="1"/>
          </p:cNvSpPr>
          <p:nvPr>
            <p:ph type="title"/>
          </p:nvPr>
        </p:nvSpPr>
        <p:spPr>
          <a:xfrm>
            <a:off x="528638" y="442013"/>
            <a:ext cx="5434841" cy="730804"/>
          </a:xfrm>
          <a:prstGeom prst="rect">
            <a:avLst/>
          </a:prstGeom>
        </p:spPr>
        <p:txBody>
          <a:bodyPr anchor="b">
            <a:normAutofit/>
          </a:bodyPr>
          <a:lstStyle>
            <a:lvl1pPr>
              <a:defRPr sz="2000"/>
            </a:lvl1pPr>
          </a:lstStyle>
          <a:p>
            <a:r>
              <a:rPr lang="en-US" dirty="0"/>
              <a:t>Click to edit Master title style</a:t>
            </a:r>
          </a:p>
        </p:txBody>
      </p:sp>
      <p:cxnSp>
        <p:nvCxnSpPr>
          <p:cNvPr id="20" name="Straight Connector 19">
            <a:extLst>
              <a:ext uri="{FF2B5EF4-FFF2-40B4-BE49-F238E27FC236}">
                <a16:creationId xmlns:a16="http://schemas.microsoft.com/office/drawing/2014/main" id="{BF354029-E75E-6F47-88D0-33B7164E6319}"/>
              </a:ext>
            </a:extLst>
          </p:cNvPr>
          <p:cNvCxnSpPr/>
          <p:nvPr userDrawn="1"/>
        </p:nvCxnSpPr>
        <p:spPr>
          <a:xfrm flipV="1">
            <a:off x="616226" y="1277039"/>
            <a:ext cx="5327375" cy="51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F354029-E75E-6F47-88D0-33B7164E6319}"/>
              </a:ext>
            </a:extLst>
          </p:cNvPr>
          <p:cNvCxnSpPr/>
          <p:nvPr userDrawn="1"/>
        </p:nvCxnSpPr>
        <p:spPr>
          <a:xfrm flipV="1">
            <a:off x="6206997" y="1277039"/>
            <a:ext cx="5327375" cy="51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 Placeholder 22"/>
          <p:cNvSpPr>
            <a:spLocks noGrp="1"/>
          </p:cNvSpPr>
          <p:nvPr>
            <p:ph type="body" sz="quarter" idx="19" hasCustomPrompt="1"/>
          </p:nvPr>
        </p:nvSpPr>
        <p:spPr>
          <a:xfrm>
            <a:off x="6227003" y="442015"/>
            <a:ext cx="5327650" cy="730802"/>
          </a:xfrm>
          <a:prstGeom prst="rect">
            <a:avLst/>
          </a:prstGeom>
        </p:spPr>
        <p:txBody>
          <a:bodyPr anchor="b">
            <a:normAutofit/>
          </a:bodyPr>
          <a:lstStyle>
            <a:lvl1pPr marL="0" indent="0">
              <a:buNone/>
              <a:defRPr sz="2000" b="1"/>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title style</a:t>
            </a:r>
          </a:p>
        </p:txBody>
      </p:sp>
      <p:sp>
        <p:nvSpPr>
          <p:cNvPr id="10"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368213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mall Two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5" y="1606538"/>
            <a:ext cx="5400676" cy="1085850"/>
          </a:xfrm>
          <a:prstGeom prst="rect">
            <a:avLst/>
          </a:prstGeom>
        </p:spPr>
        <p:txBody>
          <a:bodyPr/>
          <a:lstStyle/>
          <a:p>
            <a:endParaRPr lang="en-US" dirty="0"/>
          </a:p>
        </p:txBody>
      </p:sp>
      <p:sp>
        <p:nvSpPr>
          <p:cNvPr id="11" name="Picture Placeholder 6">
            <a:extLst>
              <a:ext uri="{FF2B5EF4-FFF2-40B4-BE49-F238E27FC236}">
                <a16:creationId xmlns:a16="http://schemas.microsoft.com/office/drawing/2014/main" id="{30AB767C-C8CE-A646-995D-CEACD854568B}"/>
              </a:ext>
            </a:extLst>
          </p:cNvPr>
          <p:cNvSpPr>
            <a:spLocks noGrp="1"/>
          </p:cNvSpPr>
          <p:nvPr>
            <p:ph type="pic" sz="quarter" idx="14"/>
          </p:nvPr>
        </p:nvSpPr>
        <p:spPr>
          <a:xfrm>
            <a:off x="6243638" y="1606538"/>
            <a:ext cx="5271466" cy="1085850"/>
          </a:xfrm>
          <a:prstGeom prst="rect">
            <a:avLst/>
          </a:prstGeom>
        </p:spPr>
        <p:txBody>
          <a:bodyPr/>
          <a:lstStyle/>
          <a:p>
            <a:endParaRPr lang="en-US" dirty="0"/>
          </a:p>
        </p:txBody>
      </p:sp>
      <p:sp>
        <p:nvSpPr>
          <p:cNvPr id="15" name="Text Placeholder 2">
            <a:extLst>
              <a:ext uri="{FF2B5EF4-FFF2-40B4-BE49-F238E27FC236}">
                <a16:creationId xmlns:a16="http://schemas.microsoft.com/office/drawing/2014/main" id="{CBBDF55F-90F0-1C41-908C-56A922379254}"/>
              </a:ext>
            </a:extLst>
          </p:cNvPr>
          <p:cNvSpPr>
            <a:spLocks noGrp="1"/>
          </p:cNvSpPr>
          <p:nvPr>
            <p:ph type="body" idx="1" hasCustomPrompt="1"/>
          </p:nvPr>
        </p:nvSpPr>
        <p:spPr>
          <a:xfrm>
            <a:off x="542925" y="2878599"/>
            <a:ext cx="5430838"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6" name="Text Placeholder 4">
            <a:extLst>
              <a:ext uri="{FF2B5EF4-FFF2-40B4-BE49-F238E27FC236}">
                <a16:creationId xmlns:a16="http://schemas.microsoft.com/office/drawing/2014/main" id="{2EA49D96-8068-0E46-8E04-581AD2DEEBF8}"/>
              </a:ext>
            </a:extLst>
          </p:cNvPr>
          <p:cNvSpPr>
            <a:spLocks noGrp="1"/>
          </p:cNvSpPr>
          <p:nvPr>
            <p:ph type="body" sz="quarter" idx="3" hasCustomPrompt="1"/>
          </p:nvPr>
        </p:nvSpPr>
        <p:spPr>
          <a:xfrm>
            <a:off x="6229352" y="2878599"/>
            <a:ext cx="5285752"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Content Placeholder 2">
            <a:extLst>
              <a:ext uri="{FF2B5EF4-FFF2-40B4-BE49-F238E27FC236}">
                <a16:creationId xmlns:a16="http://schemas.microsoft.com/office/drawing/2014/main" id="{37DEAE7C-B91C-3A45-9797-1CA40EEE86FC}"/>
              </a:ext>
            </a:extLst>
          </p:cNvPr>
          <p:cNvSpPr>
            <a:spLocks noGrp="1"/>
          </p:cNvSpPr>
          <p:nvPr>
            <p:ph idx="15"/>
          </p:nvPr>
        </p:nvSpPr>
        <p:spPr>
          <a:xfrm>
            <a:off x="538161" y="3194688"/>
            <a:ext cx="5405440"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2">
            <a:extLst>
              <a:ext uri="{FF2B5EF4-FFF2-40B4-BE49-F238E27FC236}">
                <a16:creationId xmlns:a16="http://schemas.microsoft.com/office/drawing/2014/main" id="{ACBF5F4D-C8DF-6B40-9757-7862B3F3D013}"/>
              </a:ext>
            </a:extLst>
          </p:cNvPr>
          <p:cNvSpPr>
            <a:spLocks noGrp="1"/>
          </p:cNvSpPr>
          <p:nvPr>
            <p:ph idx="16"/>
          </p:nvPr>
        </p:nvSpPr>
        <p:spPr>
          <a:xfrm>
            <a:off x="6226267" y="3194688"/>
            <a:ext cx="5288837"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23" name="Straight Connector 22">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7822898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Small Three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4" y="1606538"/>
            <a:ext cx="3495675" cy="1085850"/>
          </a:xfrm>
          <a:prstGeom prst="rect">
            <a:avLst/>
          </a:prstGeom>
        </p:spPr>
        <p:txBody>
          <a:bodyPr/>
          <a:lstStyle/>
          <a:p>
            <a:endParaRPr lang="en-US" dirty="0"/>
          </a:p>
        </p:txBody>
      </p:sp>
      <p:sp>
        <p:nvSpPr>
          <p:cNvPr id="11" name="Picture Placeholder 6">
            <a:extLst>
              <a:ext uri="{FF2B5EF4-FFF2-40B4-BE49-F238E27FC236}">
                <a16:creationId xmlns:a16="http://schemas.microsoft.com/office/drawing/2014/main" id="{30AB767C-C8CE-A646-995D-CEACD854568B}"/>
              </a:ext>
            </a:extLst>
          </p:cNvPr>
          <p:cNvSpPr>
            <a:spLocks noGrp="1"/>
          </p:cNvSpPr>
          <p:nvPr>
            <p:ph type="pic" sz="quarter" idx="14"/>
          </p:nvPr>
        </p:nvSpPr>
        <p:spPr>
          <a:xfrm>
            <a:off x="4329113" y="1606538"/>
            <a:ext cx="3529012" cy="1085850"/>
          </a:xfrm>
          <a:prstGeom prst="rect">
            <a:avLst/>
          </a:prstGeom>
        </p:spPr>
        <p:txBody>
          <a:bodyPr/>
          <a:lstStyle/>
          <a:p>
            <a:endParaRPr lang="en-US" dirty="0"/>
          </a:p>
        </p:txBody>
      </p:sp>
      <p:sp>
        <p:nvSpPr>
          <p:cNvPr id="14" name="Picture Placeholder 6">
            <a:extLst>
              <a:ext uri="{FF2B5EF4-FFF2-40B4-BE49-F238E27FC236}">
                <a16:creationId xmlns:a16="http://schemas.microsoft.com/office/drawing/2014/main" id="{30BC5AE0-0A2C-0A47-AED3-72F396E00B93}"/>
              </a:ext>
            </a:extLst>
          </p:cNvPr>
          <p:cNvSpPr>
            <a:spLocks noGrp="1"/>
          </p:cNvSpPr>
          <p:nvPr>
            <p:ph type="pic" sz="quarter" idx="17"/>
          </p:nvPr>
        </p:nvSpPr>
        <p:spPr>
          <a:xfrm>
            <a:off x="8115301" y="1606538"/>
            <a:ext cx="3430302" cy="1085850"/>
          </a:xfrm>
          <a:prstGeom prst="rect">
            <a:avLst/>
          </a:prstGeom>
        </p:spPr>
        <p:txBody>
          <a:bodyPr/>
          <a:lstStyle/>
          <a:p>
            <a:endParaRPr lang="en-US" dirty="0"/>
          </a:p>
        </p:txBody>
      </p:sp>
      <p:sp>
        <p:nvSpPr>
          <p:cNvPr id="15" name="Text Placeholder 2">
            <a:extLst>
              <a:ext uri="{FF2B5EF4-FFF2-40B4-BE49-F238E27FC236}">
                <a16:creationId xmlns:a16="http://schemas.microsoft.com/office/drawing/2014/main" id="{A9B8C281-38F9-7B4F-9053-E5183E02C72C}"/>
              </a:ext>
            </a:extLst>
          </p:cNvPr>
          <p:cNvSpPr>
            <a:spLocks noGrp="1"/>
          </p:cNvSpPr>
          <p:nvPr>
            <p:ph type="body" idx="19" hasCustomPrompt="1"/>
          </p:nvPr>
        </p:nvSpPr>
        <p:spPr>
          <a:xfrm>
            <a:off x="4329113" y="2878599"/>
            <a:ext cx="3516885"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6" name="Content Placeholder 2">
            <a:extLst>
              <a:ext uri="{FF2B5EF4-FFF2-40B4-BE49-F238E27FC236}">
                <a16:creationId xmlns:a16="http://schemas.microsoft.com/office/drawing/2014/main" id="{C18917B6-ED6E-5247-A016-E8EB5828083B}"/>
              </a:ext>
            </a:extLst>
          </p:cNvPr>
          <p:cNvSpPr>
            <a:spLocks noGrp="1"/>
          </p:cNvSpPr>
          <p:nvPr>
            <p:ph idx="15"/>
          </p:nvPr>
        </p:nvSpPr>
        <p:spPr>
          <a:xfrm>
            <a:off x="4324349" y="3194688"/>
            <a:ext cx="3500438"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 Placeholder 2">
            <a:extLst>
              <a:ext uri="{FF2B5EF4-FFF2-40B4-BE49-F238E27FC236}">
                <a16:creationId xmlns:a16="http://schemas.microsoft.com/office/drawing/2014/main" id="{E23316C5-42E3-A546-BFAD-685CA83063A4}"/>
              </a:ext>
            </a:extLst>
          </p:cNvPr>
          <p:cNvSpPr>
            <a:spLocks noGrp="1"/>
          </p:cNvSpPr>
          <p:nvPr>
            <p:ph type="body" idx="20" hasCustomPrompt="1"/>
          </p:nvPr>
        </p:nvSpPr>
        <p:spPr>
          <a:xfrm>
            <a:off x="529998" y="2878599"/>
            <a:ext cx="3516885"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9" name="Content Placeholder 2">
            <a:extLst>
              <a:ext uri="{FF2B5EF4-FFF2-40B4-BE49-F238E27FC236}">
                <a16:creationId xmlns:a16="http://schemas.microsoft.com/office/drawing/2014/main" id="{7736DC52-B567-4A40-86E6-A926C985A3C3}"/>
              </a:ext>
            </a:extLst>
          </p:cNvPr>
          <p:cNvSpPr>
            <a:spLocks noGrp="1"/>
          </p:cNvSpPr>
          <p:nvPr>
            <p:ph idx="21"/>
          </p:nvPr>
        </p:nvSpPr>
        <p:spPr>
          <a:xfrm>
            <a:off x="525234" y="3194688"/>
            <a:ext cx="3500438"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2">
            <a:extLst>
              <a:ext uri="{FF2B5EF4-FFF2-40B4-BE49-F238E27FC236}">
                <a16:creationId xmlns:a16="http://schemas.microsoft.com/office/drawing/2014/main" id="{9E92BD2B-6F22-EA49-83E7-283C14BE4AA6}"/>
              </a:ext>
            </a:extLst>
          </p:cNvPr>
          <p:cNvSpPr>
            <a:spLocks noGrp="1"/>
          </p:cNvSpPr>
          <p:nvPr>
            <p:ph type="body" idx="22" hasCustomPrompt="1"/>
          </p:nvPr>
        </p:nvSpPr>
        <p:spPr>
          <a:xfrm>
            <a:off x="8117341" y="2878599"/>
            <a:ext cx="3397763"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1" name="Content Placeholder 2">
            <a:extLst>
              <a:ext uri="{FF2B5EF4-FFF2-40B4-BE49-F238E27FC236}">
                <a16:creationId xmlns:a16="http://schemas.microsoft.com/office/drawing/2014/main" id="{447E32C1-C9CF-044C-AA5E-2ED6C83D1E1F}"/>
              </a:ext>
            </a:extLst>
          </p:cNvPr>
          <p:cNvSpPr>
            <a:spLocks noGrp="1"/>
          </p:cNvSpPr>
          <p:nvPr>
            <p:ph idx="23"/>
          </p:nvPr>
        </p:nvSpPr>
        <p:spPr>
          <a:xfrm>
            <a:off x="8112577" y="3194688"/>
            <a:ext cx="3402527"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28" name="Straight Connector 2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849874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oleObject" Target="../embeddings/oleObject1.bin"/><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ags" Target="../tags/tag2.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hyperlink" Target="https://www.google.ca/imgres?imgurl=https://s3.ca-central-1.amazonaws.com/vectorinstitute.ai/images/logos/Canada_Wordmark_EN.png&amp;imgrefurl=http://vectorinstitute.ai/&amp;docid=yhgK_zErh6d3aM&amp;tbnid=IIIM82B5TUYATM:&amp;vet=10ahUKEwjuq8nnosTZAhVQQq0KHQN_B-QQMwhPKAkwCQ..i&amp;w=1165&amp;h=303&amp;bih=479&amp;biw=1188&amp;q=canada%20wordmark&amp;ved=0ahUKEwjuq8nnosTZAhVQQq0KHQN_B-QQMwhPKAkwCQ&amp;iact=mrc&amp;uact=8" TargetMode="Externa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image" Target="../media/image4.jpe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emf"/><Relationship Id="rId30" Type="http://schemas.openxmlformats.org/officeDocument/2006/relationships/image" Target="../media/image3.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5"/>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26" imgW="473" imgH="473" progId="TCLayout.ActiveDocument.1">
                  <p:embed/>
                </p:oleObj>
              </mc:Choice>
              <mc:Fallback>
                <p:oleObj name="think-cell Slide" r:id="rId26" imgW="473" imgH="473" progId="TCLayout.ActiveDocument.1">
                  <p:embed/>
                  <p:pic>
                    <p:nvPicPr>
                      <p:cNvPr id="0" name=""/>
                      <p:cNvPicPr/>
                      <p:nvPr/>
                    </p:nvPicPr>
                    <p:blipFill>
                      <a:blip r:embed="rId27"/>
                      <a:stretch>
                        <a:fillRect/>
                      </a:stretch>
                    </p:blipFill>
                    <p:spPr>
                      <a:xfrm>
                        <a:off x="1588" y="1588"/>
                        <a:ext cx="1587" cy="1587"/>
                      </a:xfrm>
                      <a:prstGeom prst="rect">
                        <a:avLst/>
                      </a:prstGeom>
                    </p:spPr>
                  </p:pic>
                </p:oleObj>
              </mc:Fallback>
            </mc:AlternateContent>
          </a:graphicData>
        </a:graphic>
      </p:graphicFrame>
      <p:pic>
        <p:nvPicPr>
          <p:cNvPr id="16" name="Picture 15" descr="Image result for canada wordmark">
            <a:hlinkClick r:id="rId28" invalidUrl="https://www.google.ca/imgres?imgurl=https://s3.ca-central-1.amazonaws.com/vectorinstitute.ai/images/logos/Canada_Wordmark_EN.png&amp;imgrefurl=http://vectorinstitute.ai/&amp;docid=yhgK_zErh6d3aM&amp;tbnid=IIIM82B5TUYATM:&amp;vet=10ahUKEwjuq8nnosTZAhVQQq0KHQN_B-QQMwhPKAkwCQ..i&amp;w=1165&amp;h=303&amp;bih=479&amp;biw=1188&amp;q=canada wordmark&amp;ved=0ahUKEwjuq8nnosTZAhVQQq0KHQN_B-QQMwhPKAkwCQ&amp;iact=mrc&amp;uact=8"/>
            <a:extLst>
              <a:ext uri="{FF2B5EF4-FFF2-40B4-BE49-F238E27FC236}">
                <a16:creationId xmlns:a16="http://schemas.microsoft.com/office/drawing/2014/main" id="{3A811313-001F-45BE-BB18-1AB810C9E568}"/>
              </a:ext>
            </a:extLst>
          </p:cNvPr>
          <p:cNvPicPr/>
          <p:nvPr userDrawn="1"/>
        </p:nvPicPr>
        <p:blipFill>
          <a:blip r:embed="rId29" cstate="screen">
            <a:extLst>
              <a:ext uri="{28A0092B-C50C-407E-A947-70E740481C1C}">
                <a14:useLocalDpi xmlns:a14="http://schemas.microsoft.com/office/drawing/2010/main"/>
              </a:ext>
            </a:extLst>
          </a:blip>
          <a:srcRect/>
          <a:stretch>
            <a:fillRect/>
          </a:stretch>
        </p:blipFill>
        <p:spPr bwMode="auto">
          <a:xfrm>
            <a:off x="10758922" y="6396193"/>
            <a:ext cx="885392" cy="229331"/>
          </a:xfrm>
          <a:prstGeom prst="rect">
            <a:avLst/>
          </a:prstGeom>
          <a:noFill/>
          <a:ln>
            <a:noFill/>
          </a:ln>
        </p:spPr>
      </p:pic>
      <p:pic>
        <p:nvPicPr>
          <p:cNvPr id="17" name="Picture 16">
            <a:extLst>
              <a:ext uri="{FF2B5EF4-FFF2-40B4-BE49-F238E27FC236}">
                <a16:creationId xmlns:a16="http://schemas.microsoft.com/office/drawing/2014/main" id="{1CF982D2-D3BA-489C-B6FC-75EBE40BC1CB}"/>
              </a:ext>
            </a:extLst>
          </p:cNvPr>
          <p:cNvPicPr>
            <a:picLocks noChangeAspect="1"/>
          </p:cNvPicPr>
          <p:nvPr userDrawn="1"/>
        </p:nvPicPr>
        <p:blipFill>
          <a:blip r:embed="rId30" cstate="screen">
            <a:extLst>
              <a:ext uri="{28A0092B-C50C-407E-A947-70E740481C1C}">
                <a14:useLocalDpi xmlns:a14="http://schemas.microsoft.com/office/drawing/2010/main"/>
              </a:ext>
            </a:extLst>
          </a:blip>
          <a:stretch>
            <a:fillRect/>
          </a:stretch>
        </p:blipFill>
        <p:spPr>
          <a:xfrm>
            <a:off x="585681" y="6374997"/>
            <a:ext cx="2036645" cy="250665"/>
          </a:xfrm>
          <a:prstGeom prst="rect">
            <a:avLst/>
          </a:prstGeom>
        </p:spPr>
      </p:pic>
      <p:pic>
        <p:nvPicPr>
          <p:cNvPr id="21" name="Image 9">
            <a:extLst>
              <a:ext uri="{FF2B5EF4-FFF2-40B4-BE49-F238E27FC236}">
                <a16:creationId xmlns:a16="http://schemas.microsoft.com/office/drawing/2014/main" id="{37567316-1793-40A1-8E6F-8FC9C47A9FBE}"/>
              </a:ext>
              <a:ext uri="{C183D7F6-B498-43B3-948B-1728B52AA6E4}">
                <adec:decorative xmlns:adec="http://schemas.microsoft.com/office/drawing/2017/decorative" val="1"/>
              </a:ext>
            </a:extLst>
          </p:cNvPr>
          <p:cNvPicPr>
            <a:picLocks noChangeAspect="1"/>
          </p:cNvPicPr>
          <p:nvPr userDrawn="1"/>
        </p:nvPicPr>
        <p:blipFill rotWithShape="1">
          <a:blip r:embed="rId31" cstate="screen">
            <a:extLst>
              <a:ext uri="{28A0092B-C50C-407E-A947-70E740481C1C}">
                <a14:useLocalDpi xmlns:a14="http://schemas.microsoft.com/office/drawing/2010/main"/>
              </a:ext>
            </a:extLst>
          </a:blip>
          <a:srcRect b="-114"/>
          <a:stretch/>
        </p:blipFill>
        <p:spPr>
          <a:xfrm>
            <a:off x="0" y="6124534"/>
            <a:ext cx="12196141" cy="53485"/>
          </a:xfrm>
          <a:prstGeom prst="rect">
            <a:avLst/>
          </a:pr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pic>
    </p:spTree>
    <p:extLst>
      <p:ext uri="{BB962C8B-B14F-4D97-AF65-F5344CB8AC3E}">
        <p14:creationId xmlns:p14="http://schemas.microsoft.com/office/powerpoint/2010/main" val="792885655"/>
      </p:ext>
    </p:extLst>
  </p:cSld>
  <p:clrMap bg1="lt1" tx1="dk1" bg2="lt2" tx2="dk2" accent1="accent1" accent2="accent2" accent3="accent3" accent4="accent4" accent5="accent5" accent6="accent6" hlink="hlink" folHlink="folHlink"/>
  <p:sldLayoutIdLst>
    <p:sldLayoutId id="2147483676" r:id="rId1"/>
    <p:sldLayoutId id="2147483677" r:id="rId2"/>
    <p:sldLayoutId id="2147483678" r:id="rId3"/>
    <p:sldLayoutId id="2147483679" r:id="rId4"/>
    <p:sldLayoutId id="2147483680" r:id="rId5"/>
    <p:sldLayoutId id="2147483681" r:id="rId6"/>
    <p:sldLayoutId id="2147483682" r:id="rId7"/>
    <p:sldLayoutId id="2147483683" r:id="rId8"/>
    <p:sldLayoutId id="2147483684" r:id="rId9"/>
    <p:sldLayoutId id="2147483685" r:id="rId10"/>
    <p:sldLayoutId id="2147483686" r:id="rId11"/>
    <p:sldLayoutId id="2147483687" r:id="rId12"/>
    <p:sldLayoutId id="2147483688" r:id="rId13"/>
    <p:sldLayoutId id="2147483689" r:id="rId14"/>
    <p:sldLayoutId id="2147483690" r:id="rId15"/>
    <p:sldLayoutId id="2147483691" r:id="rId16"/>
    <p:sldLayoutId id="2147483692" r:id="rId17"/>
    <p:sldLayoutId id="2147483693" r:id="rId18"/>
    <p:sldLayoutId id="2147483694" r:id="rId19"/>
    <p:sldLayoutId id="2147483695" r:id="rId20"/>
    <p:sldLayoutId id="2147483696" r:id="rId21"/>
    <p:sldLayoutId id="2147483697" r:id="rId22"/>
    <p:sldLayoutId id="2147483698" r:id="rId23"/>
  </p:sldLayoutIdLst>
  <p:hf hdr="0" ftr="0" dt="0"/>
  <p:txStyles>
    <p:title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p:titleStyle>
    <p:bodyStyle>
      <a:lvl1pPr marL="228600" indent="-228600" algn="l" defTabSz="914400" rtl="0" eaLnBrk="1" latinLnBrk="0" hangingPunct="1">
        <a:lnSpc>
          <a:spcPts val="2400"/>
        </a:lnSpc>
        <a:spcBef>
          <a:spcPts val="10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ts val="24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ts val="2400"/>
        </a:lnSpc>
        <a:spcBef>
          <a:spcPts val="500"/>
        </a:spcBef>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ts val="2400"/>
        </a:lnSpc>
        <a:spcBef>
          <a:spcPts val="5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ts val="2400"/>
        </a:lnSpc>
        <a:spcBef>
          <a:spcPts val="5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6.png"/></Relationships>
</file>

<file path=ppt/slides/_rels/slide10.xml.rels><?xml version="1.0" encoding="UTF-8" standalone="yes"?>
<Relationships xmlns="http://schemas.openxmlformats.org/package/2006/relationships"><Relationship Id="rId8" Type="http://schemas.openxmlformats.org/officeDocument/2006/relationships/diagramQuickStyle" Target="../diagrams/quickStyle7.xml"/><Relationship Id="rId13" Type="http://schemas.openxmlformats.org/officeDocument/2006/relationships/image" Target="../media/image32.jpeg"/><Relationship Id="rId3" Type="http://schemas.openxmlformats.org/officeDocument/2006/relationships/image" Target="../media/image29.svg"/><Relationship Id="rId7" Type="http://schemas.openxmlformats.org/officeDocument/2006/relationships/diagramLayout" Target="../diagrams/layout7.xml"/><Relationship Id="rId12" Type="http://schemas.openxmlformats.org/officeDocument/2006/relationships/image" Target="../media/image31.jpeg"/><Relationship Id="rId2" Type="http://schemas.openxmlformats.org/officeDocument/2006/relationships/image" Target="../media/image28.png"/><Relationship Id="rId16" Type="http://schemas.openxmlformats.org/officeDocument/2006/relationships/image" Target="../media/image35.jpeg"/><Relationship Id="rId1" Type="http://schemas.openxmlformats.org/officeDocument/2006/relationships/slideLayout" Target="../slideLayouts/slideLayout14.xml"/><Relationship Id="rId6" Type="http://schemas.openxmlformats.org/officeDocument/2006/relationships/diagramData" Target="../diagrams/data7.xml"/><Relationship Id="rId11" Type="http://schemas.openxmlformats.org/officeDocument/2006/relationships/image" Target="../media/image30.jpeg"/><Relationship Id="rId5" Type="http://schemas.openxmlformats.org/officeDocument/2006/relationships/image" Target="../media/image9.svg"/><Relationship Id="rId15" Type="http://schemas.openxmlformats.org/officeDocument/2006/relationships/image" Target="../media/image34.jpeg"/><Relationship Id="rId10" Type="http://schemas.microsoft.com/office/2007/relationships/diagramDrawing" Target="../diagrams/drawing7.xml"/><Relationship Id="rId4" Type="http://schemas.openxmlformats.org/officeDocument/2006/relationships/image" Target="../media/image8.png"/><Relationship Id="rId9" Type="http://schemas.openxmlformats.org/officeDocument/2006/relationships/diagramColors" Target="../diagrams/colors7.xml"/><Relationship Id="rId14" Type="http://schemas.openxmlformats.org/officeDocument/2006/relationships/image" Target="../media/image33.jpeg"/></Relationships>
</file>

<file path=ppt/slides/_rels/slide11.xml.rels><?xml version="1.0" encoding="UTF-8" standalone="yes"?>
<Relationships xmlns="http://schemas.openxmlformats.org/package/2006/relationships"><Relationship Id="rId8" Type="http://schemas.openxmlformats.org/officeDocument/2006/relationships/diagramColors" Target="../diagrams/colors8.xml"/><Relationship Id="rId3" Type="http://schemas.openxmlformats.org/officeDocument/2006/relationships/image" Target="../media/image8.png"/><Relationship Id="rId7" Type="http://schemas.openxmlformats.org/officeDocument/2006/relationships/diagramQuickStyle" Target="../diagrams/quickStyle8.xml"/><Relationship Id="rId12" Type="http://schemas.openxmlformats.org/officeDocument/2006/relationships/image" Target="../media/image38.png"/><Relationship Id="rId2" Type="http://schemas.openxmlformats.org/officeDocument/2006/relationships/notesSlide" Target="../notesSlides/notesSlide9.xml"/><Relationship Id="rId1" Type="http://schemas.openxmlformats.org/officeDocument/2006/relationships/slideLayout" Target="../slideLayouts/slideLayout14.xml"/><Relationship Id="rId6" Type="http://schemas.openxmlformats.org/officeDocument/2006/relationships/diagramLayout" Target="../diagrams/layout8.xml"/><Relationship Id="rId11" Type="http://schemas.openxmlformats.org/officeDocument/2006/relationships/image" Target="../media/image37.png"/><Relationship Id="rId5" Type="http://schemas.openxmlformats.org/officeDocument/2006/relationships/diagramData" Target="../diagrams/data8.xml"/><Relationship Id="rId10" Type="http://schemas.openxmlformats.org/officeDocument/2006/relationships/image" Target="../media/image36.png"/><Relationship Id="rId4" Type="http://schemas.openxmlformats.org/officeDocument/2006/relationships/image" Target="../media/image9.svg"/><Relationship Id="rId9" Type="http://schemas.microsoft.com/office/2007/relationships/diagramDrawing" Target="../diagrams/drawing8.xml"/></Relationships>
</file>

<file path=ppt/slides/_rels/slide12.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9.svg"/><Relationship Id="rId7" Type="http://schemas.openxmlformats.org/officeDocument/2006/relationships/diagramColors" Target="../diagrams/colors9.xml"/><Relationship Id="rId2" Type="http://schemas.openxmlformats.org/officeDocument/2006/relationships/image" Target="../media/image8.png"/><Relationship Id="rId1" Type="http://schemas.openxmlformats.org/officeDocument/2006/relationships/slideLayout" Target="../slideLayouts/slideLayout14.xml"/><Relationship Id="rId6" Type="http://schemas.openxmlformats.org/officeDocument/2006/relationships/diagramQuickStyle" Target="../diagrams/quickStyle9.xml"/><Relationship Id="rId11" Type="http://schemas.openxmlformats.org/officeDocument/2006/relationships/image" Target="../media/image41.png"/><Relationship Id="rId5" Type="http://schemas.openxmlformats.org/officeDocument/2006/relationships/diagramLayout" Target="../diagrams/layout9.xml"/><Relationship Id="rId10" Type="http://schemas.openxmlformats.org/officeDocument/2006/relationships/image" Target="../media/image40.png"/><Relationship Id="rId4" Type="http://schemas.openxmlformats.org/officeDocument/2006/relationships/diagramData" Target="../diagrams/data9.xml"/><Relationship Id="rId9" Type="http://schemas.openxmlformats.org/officeDocument/2006/relationships/image" Target="../media/image39.png"/></Relationships>
</file>

<file path=ppt/slides/_rels/slide13.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9.svg"/><Relationship Id="rId7" Type="http://schemas.openxmlformats.org/officeDocument/2006/relationships/diagramColors" Target="../diagrams/colors10.xml"/><Relationship Id="rId2" Type="http://schemas.openxmlformats.org/officeDocument/2006/relationships/image" Target="../media/image8.png"/><Relationship Id="rId1" Type="http://schemas.openxmlformats.org/officeDocument/2006/relationships/slideLayout" Target="../slideLayouts/slideLayout14.xml"/><Relationship Id="rId6" Type="http://schemas.openxmlformats.org/officeDocument/2006/relationships/diagramQuickStyle" Target="../diagrams/quickStyle10.xml"/><Relationship Id="rId5" Type="http://schemas.openxmlformats.org/officeDocument/2006/relationships/diagramLayout" Target="../diagrams/layout10.xml"/><Relationship Id="rId10" Type="http://schemas.openxmlformats.org/officeDocument/2006/relationships/slide" Target="slide51.xml"/><Relationship Id="rId4" Type="http://schemas.openxmlformats.org/officeDocument/2006/relationships/diagramData" Target="../diagrams/data10.xml"/><Relationship Id="rId9" Type="http://schemas.openxmlformats.org/officeDocument/2006/relationships/image" Target="../media/image42.png"/></Relationships>
</file>

<file path=ppt/slides/_rels/slide14.xml.rels><?xml version="1.0" encoding="UTF-8" standalone="yes"?>
<Relationships xmlns="http://schemas.openxmlformats.org/package/2006/relationships"><Relationship Id="rId8" Type="http://schemas.openxmlformats.org/officeDocument/2006/relationships/diagramColors" Target="../diagrams/colors11.xml"/><Relationship Id="rId13" Type="http://schemas.openxmlformats.org/officeDocument/2006/relationships/slide" Target="slide52.xml"/><Relationship Id="rId3" Type="http://schemas.openxmlformats.org/officeDocument/2006/relationships/image" Target="../media/image8.png"/><Relationship Id="rId7" Type="http://schemas.openxmlformats.org/officeDocument/2006/relationships/diagramQuickStyle" Target="../diagrams/quickStyle11.xml"/><Relationship Id="rId12" Type="http://schemas.openxmlformats.org/officeDocument/2006/relationships/image" Target="../media/image45.svg"/><Relationship Id="rId2" Type="http://schemas.openxmlformats.org/officeDocument/2006/relationships/notesSlide" Target="../notesSlides/notesSlide10.xml"/><Relationship Id="rId1" Type="http://schemas.openxmlformats.org/officeDocument/2006/relationships/slideLayout" Target="../slideLayouts/slideLayout14.xml"/><Relationship Id="rId6" Type="http://schemas.openxmlformats.org/officeDocument/2006/relationships/diagramLayout" Target="../diagrams/layout11.xml"/><Relationship Id="rId11" Type="http://schemas.openxmlformats.org/officeDocument/2006/relationships/image" Target="../media/image44.png"/><Relationship Id="rId5" Type="http://schemas.openxmlformats.org/officeDocument/2006/relationships/diagramData" Target="../diagrams/data11.xml"/><Relationship Id="rId10" Type="http://schemas.openxmlformats.org/officeDocument/2006/relationships/image" Target="../media/image43.png"/><Relationship Id="rId4" Type="http://schemas.openxmlformats.org/officeDocument/2006/relationships/image" Target="../media/image9.svg"/><Relationship Id="rId9" Type="http://schemas.microsoft.com/office/2007/relationships/diagramDrawing" Target="../diagrams/drawing11.xml"/></Relationships>
</file>

<file path=ppt/slides/_rels/slide15.xml.rels><?xml version="1.0" encoding="UTF-8" standalone="yes"?>
<Relationships xmlns="http://schemas.openxmlformats.org/package/2006/relationships"><Relationship Id="rId8" Type="http://schemas.openxmlformats.org/officeDocument/2006/relationships/image" Target="../media/image47.svg"/><Relationship Id="rId3" Type="http://schemas.openxmlformats.org/officeDocument/2006/relationships/diagramLayout" Target="../diagrams/layout12.xml"/><Relationship Id="rId7" Type="http://schemas.openxmlformats.org/officeDocument/2006/relationships/image" Target="../media/image46.png"/><Relationship Id="rId2" Type="http://schemas.openxmlformats.org/officeDocument/2006/relationships/diagramData" Target="../diagrams/data12.xml"/><Relationship Id="rId1" Type="http://schemas.openxmlformats.org/officeDocument/2006/relationships/slideLayout" Target="../slideLayouts/slideLayout14.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16.xml.rels><?xml version="1.0" encoding="UTF-8" standalone="yes"?>
<Relationships xmlns="http://schemas.openxmlformats.org/package/2006/relationships"><Relationship Id="rId8" Type="http://schemas.openxmlformats.org/officeDocument/2006/relationships/diagramColors" Target="../diagrams/colors13.xml"/><Relationship Id="rId3" Type="http://schemas.openxmlformats.org/officeDocument/2006/relationships/slide" Target="slide25.xml"/><Relationship Id="rId7" Type="http://schemas.openxmlformats.org/officeDocument/2006/relationships/diagramQuickStyle" Target="../diagrams/quickStyle13.xml"/><Relationship Id="rId2" Type="http://schemas.openxmlformats.org/officeDocument/2006/relationships/notesSlide" Target="../notesSlides/notesSlide11.xml"/><Relationship Id="rId1" Type="http://schemas.openxmlformats.org/officeDocument/2006/relationships/slideLayout" Target="../slideLayouts/slideLayout14.xml"/><Relationship Id="rId6" Type="http://schemas.openxmlformats.org/officeDocument/2006/relationships/diagramLayout" Target="../diagrams/layout13.xml"/><Relationship Id="rId11" Type="http://schemas.openxmlformats.org/officeDocument/2006/relationships/image" Target="../media/image47.svg"/><Relationship Id="rId5" Type="http://schemas.openxmlformats.org/officeDocument/2006/relationships/diagramData" Target="../diagrams/data13.xml"/><Relationship Id="rId10" Type="http://schemas.openxmlformats.org/officeDocument/2006/relationships/image" Target="../media/image46.png"/><Relationship Id="rId4" Type="http://schemas.openxmlformats.org/officeDocument/2006/relationships/slide" Target="slide26.xml"/><Relationship Id="rId9" Type="http://schemas.microsoft.com/office/2007/relationships/diagramDrawing" Target="../diagrams/drawing13.xml"/></Relationships>
</file>

<file path=ppt/slides/_rels/slide17.xml.rels><?xml version="1.0" encoding="UTF-8" standalone="yes"?>
<Relationships xmlns="http://schemas.openxmlformats.org/package/2006/relationships"><Relationship Id="rId8" Type="http://schemas.openxmlformats.org/officeDocument/2006/relationships/image" Target="../media/image47.svg"/><Relationship Id="rId3" Type="http://schemas.openxmlformats.org/officeDocument/2006/relationships/diagramLayout" Target="../diagrams/layout14.xml"/><Relationship Id="rId7" Type="http://schemas.openxmlformats.org/officeDocument/2006/relationships/image" Target="../media/image46.png"/><Relationship Id="rId2" Type="http://schemas.openxmlformats.org/officeDocument/2006/relationships/diagramData" Target="../diagrams/data14.xml"/><Relationship Id="rId1" Type="http://schemas.openxmlformats.org/officeDocument/2006/relationships/slideLayout" Target="../slideLayouts/slideLayout14.xml"/><Relationship Id="rId6" Type="http://schemas.microsoft.com/office/2007/relationships/diagramDrawing" Target="../diagrams/drawing14.xml"/><Relationship Id="rId5" Type="http://schemas.openxmlformats.org/officeDocument/2006/relationships/diagramColors" Target="../diagrams/colors14.xml"/><Relationship Id="rId4" Type="http://schemas.openxmlformats.org/officeDocument/2006/relationships/diagramQuickStyle" Target="../diagrams/quickStyle14.xml"/></Relationships>
</file>

<file path=ppt/slides/_rels/slide18.xml.rels><?xml version="1.0" encoding="UTF-8" standalone="yes"?>
<Relationships xmlns="http://schemas.openxmlformats.org/package/2006/relationships"><Relationship Id="rId8" Type="http://schemas.openxmlformats.org/officeDocument/2006/relationships/image" Target="../media/image47.svg"/><Relationship Id="rId3" Type="http://schemas.openxmlformats.org/officeDocument/2006/relationships/diagramLayout" Target="../diagrams/layout15.xml"/><Relationship Id="rId7" Type="http://schemas.openxmlformats.org/officeDocument/2006/relationships/image" Target="../media/image46.png"/><Relationship Id="rId2" Type="http://schemas.openxmlformats.org/officeDocument/2006/relationships/diagramData" Target="../diagrams/data15.xml"/><Relationship Id="rId1" Type="http://schemas.openxmlformats.org/officeDocument/2006/relationships/slideLayout" Target="../slideLayouts/slideLayout14.xml"/><Relationship Id="rId6" Type="http://schemas.microsoft.com/office/2007/relationships/diagramDrawing" Target="../diagrams/drawing15.xml"/><Relationship Id="rId5" Type="http://schemas.openxmlformats.org/officeDocument/2006/relationships/diagramColors" Target="../diagrams/colors15.xml"/><Relationship Id="rId10" Type="http://schemas.openxmlformats.org/officeDocument/2006/relationships/hyperlink" Target="https://communauto.com/?lang=en" TargetMode="External"/><Relationship Id="rId4" Type="http://schemas.openxmlformats.org/officeDocument/2006/relationships/diagramQuickStyle" Target="../diagrams/quickStyle15.xml"/><Relationship Id="rId9" Type="http://schemas.openxmlformats.org/officeDocument/2006/relationships/hyperlink" Target="https://ottawa.ca/en/parking-roads-and-travel/employee-commuting-programs#section-e4c446f8-ec45-47cf-9934-f300a7255d4c" TargetMode="External"/></Relationships>
</file>

<file path=ppt/slides/_rels/slide19.xml.rels><?xml version="1.0" encoding="UTF-8" standalone="yes"?>
<Relationships xmlns="http://schemas.openxmlformats.org/package/2006/relationships"><Relationship Id="rId8" Type="http://schemas.openxmlformats.org/officeDocument/2006/relationships/image" Target="../media/image47.svg"/><Relationship Id="rId3" Type="http://schemas.openxmlformats.org/officeDocument/2006/relationships/diagramLayout" Target="../diagrams/layout16.xml"/><Relationship Id="rId7" Type="http://schemas.openxmlformats.org/officeDocument/2006/relationships/image" Target="../media/image46.png"/><Relationship Id="rId2" Type="http://schemas.openxmlformats.org/officeDocument/2006/relationships/diagramData" Target="../diagrams/data16.xml"/><Relationship Id="rId1" Type="http://schemas.openxmlformats.org/officeDocument/2006/relationships/slideLayout" Target="../slideLayouts/slideLayout14.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s>
</file>

<file path=ppt/slides/_rels/slide2.xml.rels><?xml version="1.0" encoding="UTF-8" standalone="yes"?>
<Relationships xmlns="http://schemas.openxmlformats.org/package/2006/relationships"><Relationship Id="rId3" Type="http://schemas.openxmlformats.org/officeDocument/2006/relationships/hyperlink" Target="https://wiki.gccollab.ca/images/6/69/WTP_-_Guide_to_pre-opening_communications_EN.docx" TargetMode="External"/><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hyperlink" Target="https://wiki.gccollab.ca/images/6/6a/WTP_-_Employee_toolkit_FR.pptx" TargetMode="External"/></Relationships>
</file>

<file path=ppt/slides/_rels/slide20.xml.rels><?xml version="1.0" encoding="UTF-8" standalone="yes"?>
<Relationships xmlns="http://schemas.openxmlformats.org/package/2006/relationships"><Relationship Id="rId8" Type="http://schemas.openxmlformats.org/officeDocument/2006/relationships/image" Target="../media/image47.svg"/><Relationship Id="rId3" Type="http://schemas.openxmlformats.org/officeDocument/2006/relationships/diagramLayout" Target="../diagrams/layout17.xml"/><Relationship Id="rId7" Type="http://schemas.openxmlformats.org/officeDocument/2006/relationships/image" Target="../media/image46.png"/><Relationship Id="rId2" Type="http://schemas.openxmlformats.org/officeDocument/2006/relationships/diagramData" Target="../diagrams/data17.xml"/><Relationship Id="rId1" Type="http://schemas.openxmlformats.org/officeDocument/2006/relationships/slideLayout" Target="../slideLayouts/slideLayout14.xml"/><Relationship Id="rId6" Type="http://schemas.microsoft.com/office/2007/relationships/diagramDrawing" Target="../diagrams/drawing17.xml"/><Relationship Id="rId5" Type="http://schemas.openxmlformats.org/officeDocument/2006/relationships/diagramColors" Target="../diagrams/colors17.xml"/><Relationship Id="rId4" Type="http://schemas.openxmlformats.org/officeDocument/2006/relationships/diagramQuickStyle" Target="../diagrams/quickStyle17.xml"/></Relationships>
</file>

<file path=ppt/slides/_rels/slide21.xml.rels><?xml version="1.0" encoding="UTF-8" standalone="yes"?>
<Relationships xmlns="http://schemas.openxmlformats.org/package/2006/relationships"><Relationship Id="rId8" Type="http://schemas.openxmlformats.org/officeDocument/2006/relationships/image" Target="../media/image47.svg"/><Relationship Id="rId3" Type="http://schemas.openxmlformats.org/officeDocument/2006/relationships/diagramLayout" Target="../diagrams/layout18.xml"/><Relationship Id="rId7" Type="http://schemas.openxmlformats.org/officeDocument/2006/relationships/image" Target="../media/image46.png"/><Relationship Id="rId2" Type="http://schemas.openxmlformats.org/officeDocument/2006/relationships/diagramData" Target="../diagrams/data18.xml"/><Relationship Id="rId1" Type="http://schemas.openxmlformats.org/officeDocument/2006/relationships/slideLayout" Target="../slideLayouts/slideLayout14.xml"/><Relationship Id="rId6" Type="http://schemas.microsoft.com/office/2007/relationships/diagramDrawing" Target="../diagrams/drawing18.xml"/><Relationship Id="rId5" Type="http://schemas.openxmlformats.org/officeDocument/2006/relationships/diagramColors" Target="../diagrams/colors18.xml"/><Relationship Id="rId4" Type="http://schemas.openxmlformats.org/officeDocument/2006/relationships/diagramQuickStyle" Target="../diagrams/quickStyle18.xml"/></Relationships>
</file>

<file path=ppt/slides/_rels/slide22.xml.rels><?xml version="1.0" encoding="UTF-8" standalone="yes"?>
<Relationships xmlns="http://schemas.openxmlformats.org/package/2006/relationships"><Relationship Id="rId8" Type="http://schemas.openxmlformats.org/officeDocument/2006/relationships/image" Target="../media/image46.png"/><Relationship Id="rId3" Type="http://schemas.openxmlformats.org/officeDocument/2006/relationships/diagramData" Target="../diagrams/data19.xml"/><Relationship Id="rId7" Type="http://schemas.microsoft.com/office/2007/relationships/diagramDrawing" Target="../diagrams/drawing19.xml"/><Relationship Id="rId12" Type="http://schemas.openxmlformats.org/officeDocument/2006/relationships/image" Target="../media/image49.svg"/><Relationship Id="rId2" Type="http://schemas.openxmlformats.org/officeDocument/2006/relationships/notesSlide" Target="../notesSlides/notesSlide12.xml"/><Relationship Id="rId1" Type="http://schemas.openxmlformats.org/officeDocument/2006/relationships/slideLayout" Target="../slideLayouts/slideLayout14.xml"/><Relationship Id="rId6" Type="http://schemas.openxmlformats.org/officeDocument/2006/relationships/diagramColors" Target="../diagrams/colors19.xml"/><Relationship Id="rId11" Type="http://schemas.openxmlformats.org/officeDocument/2006/relationships/image" Target="../media/image48.png"/><Relationship Id="rId5" Type="http://schemas.openxmlformats.org/officeDocument/2006/relationships/diagramQuickStyle" Target="../diagrams/quickStyle19.xml"/><Relationship Id="rId10" Type="http://schemas.openxmlformats.org/officeDocument/2006/relationships/image" Target="../media/image13.jpeg"/><Relationship Id="rId4" Type="http://schemas.openxmlformats.org/officeDocument/2006/relationships/diagramLayout" Target="../diagrams/layout19.xml"/><Relationship Id="rId9" Type="http://schemas.openxmlformats.org/officeDocument/2006/relationships/image" Target="../media/image47.svg"/></Relationships>
</file>

<file path=ppt/slides/_rels/slide23.xml.rels><?xml version="1.0" encoding="UTF-8" standalone="yes"?>
<Relationships xmlns="http://schemas.openxmlformats.org/package/2006/relationships"><Relationship Id="rId8" Type="http://schemas.openxmlformats.org/officeDocument/2006/relationships/image" Target="../media/image51.svg"/><Relationship Id="rId3" Type="http://schemas.openxmlformats.org/officeDocument/2006/relationships/diagramLayout" Target="../diagrams/layout20.xml"/><Relationship Id="rId7" Type="http://schemas.openxmlformats.org/officeDocument/2006/relationships/image" Target="../media/image50.png"/><Relationship Id="rId2" Type="http://schemas.openxmlformats.org/officeDocument/2006/relationships/diagramData" Target="../diagrams/data20.xml"/><Relationship Id="rId1" Type="http://schemas.openxmlformats.org/officeDocument/2006/relationships/slideLayout" Target="../slideLayouts/slideLayout14.xml"/><Relationship Id="rId6" Type="http://schemas.microsoft.com/office/2007/relationships/diagramDrawing" Target="../diagrams/drawing20.xml"/><Relationship Id="rId5" Type="http://schemas.openxmlformats.org/officeDocument/2006/relationships/diagramColors" Target="../diagrams/colors20.xml"/><Relationship Id="rId10" Type="http://schemas.openxmlformats.org/officeDocument/2006/relationships/image" Target="../media/image53.svg"/><Relationship Id="rId4" Type="http://schemas.openxmlformats.org/officeDocument/2006/relationships/diagramQuickStyle" Target="../diagrams/quickStyle20.xml"/><Relationship Id="rId9" Type="http://schemas.openxmlformats.org/officeDocument/2006/relationships/image" Target="../media/image52.png"/></Relationships>
</file>

<file path=ppt/slides/_rels/slide24.xml.rels><?xml version="1.0" encoding="UTF-8" standalone="yes"?>
<Relationships xmlns="http://schemas.openxmlformats.org/package/2006/relationships"><Relationship Id="rId8" Type="http://schemas.openxmlformats.org/officeDocument/2006/relationships/image" Target="../media/image54.png"/><Relationship Id="rId3" Type="http://schemas.openxmlformats.org/officeDocument/2006/relationships/diagramData" Target="../diagrams/data21.xml"/><Relationship Id="rId7" Type="http://schemas.microsoft.com/office/2007/relationships/diagramDrawing" Target="../diagrams/drawing21.xml"/><Relationship Id="rId2" Type="http://schemas.openxmlformats.org/officeDocument/2006/relationships/notesSlide" Target="../notesSlides/notesSlide13.xml"/><Relationship Id="rId1" Type="http://schemas.openxmlformats.org/officeDocument/2006/relationships/slideLayout" Target="../slideLayouts/slideLayout14.xml"/><Relationship Id="rId6" Type="http://schemas.openxmlformats.org/officeDocument/2006/relationships/diagramColors" Target="../diagrams/colors21.xml"/><Relationship Id="rId11" Type="http://schemas.openxmlformats.org/officeDocument/2006/relationships/image" Target="../media/image57.svg"/><Relationship Id="rId5" Type="http://schemas.openxmlformats.org/officeDocument/2006/relationships/diagramQuickStyle" Target="../diagrams/quickStyle21.xml"/><Relationship Id="rId10" Type="http://schemas.openxmlformats.org/officeDocument/2006/relationships/image" Target="../media/image56.png"/><Relationship Id="rId4" Type="http://schemas.openxmlformats.org/officeDocument/2006/relationships/diagramLayout" Target="../diagrams/layout21.xml"/><Relationship Id="rId9" Type="http://schemas.openxmlformats.org/officeDocument/2006/relationships/image" Target="../media/image55.svg"/></Relationships>
</file>

<file path=ppt/slides/_rels/slide25.xml.rels><?xml version="1.0" encoding="UTF-8" standalone="yes"?>
<Relationships xmlns="http://schemas.openxmlformats.org/package/2006/relationships"><Relationship Id="rId8" Type="http://schemas.microsoft.com/office/2007/relationships/diagramDrawing" Target="../diagrams/drawing22.xml"/><Relationship Id="rId13" Type="http://schemas.openxmlformats.org/officeDocument/2006/relationships/image" Target="../media/image58.png"/><Relationship Id="rId18" Type="http://schemas.openxmlformats.org/officeDocument/2006/relationships/image" Target="../media/image63.png"/><Relationship Id="rId3" Type="http://schemas.microsoft.com/office/2018/10/relationships/comments" Target="../comments/modernComment_1371_D794D6C4.xml"/><Relationship Id="rId7" Type="http://schemas.openxmlformats.org/officeDocument/2006/relationships/diagramColors" Target="../diagrams/colors22.xml"/><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notesSlide" Target="../notesSlides/notesSlide14.xml"/><Relationship Id="rId16" Type="http://schemas.openxmlformats.org/officeDocument/2006/relationships/image" Target="../media/image61.png"/><Relationship Id="rId1" Type="http://schemas.openxmlformats.org/officeDocument/2006/relationships/slideLayout" Target="../slideLayouts/slideLayout14.xml"/><Relationship Id="rId6" Type="http://schemas.openxmlformats.org/officeDocument/2006/relationships/diagramQuickStyle" Target="../diagrams/quickStyle22.xml"/><Relationship Id="rId11" Type="http://schemas.openxmlformats.org/officeDocument/2006/relationships/image" Target="../media/image56.png"/><Relationship Id="rId5" Type="http://schemas.openxmlformats.org/officeDocument/2006/relationships/diagramLayout" Target="../diagrams/layout22.xml"/><Relationship Id="rId15" Type="http://schemas.openxmlformats.org/officeDocument/2006/relationships/image" Target="../media/image60.png"/><Relationship Id="rId10" Type="http://schemas.openxmlformats.org/officeDocument/2006/relationships/image" Target="../media/image55.svg"/><Relationship Id="rId4" Type="http://schemas.openxmlformats.org/officeDocument/2006/relationships/diagramData" Target="../diagrams/data22.xml"/><Relationship Id="rId9" Type="http://schemas.openxmlformats.org/officeDocument/2006/relationships/image" Target="../media/image54.png"/><Relationship Id="rId14" Type="http://schemas.openxmlformats.org/officeDocument/2006/relationships/image" Target="../media/image59.png"/></Relationships>
</file>

<file path=ppt/slides/_rels/slide26.xml.rels><?xml version="1.0" encoding="UTF-8" standalone="yes"?>
<Relationships xmlns="http://schemas.openxmlformats.org/package/2006/relationships"><Relationship Id="rId8" Type="http://schemas.openxmlformats.org/officeDocument/2006/relationships/image" Target="../media/image55.svg"/><Relationship Id="rId13" Type="http://schemas.openxmlformats.org/officeDocument/2006/relationships/image" Target="../media/image66.png"/><Relationship Id="rId3" Type="http://schemas.openxmlformats.org/officeDocument/2006/relationships/diagramLayout" Target="../diagrams/layout23.xml"/><Relationship Id="rId7" Type="http://schemas.openxmlformats.org/officeDocument/2006/relationships/image" Target="../media/image54.png"/><Relationship Id="rId12" Type="http://schemas.openxmlformats.org/officeDocument/2006/relationships/image" Target="../media/image65.png"/><Relationship Id="rId2" Type="http://schemas.openxmlformats.org/officeDocument/2006/relationships/diagramData" Target="../diagrams/data23.xml"/><Relationship Id="rId1" Type="http://schemas.openxmlformats.org/officeDocument/2006/relationships/slideLayout" Target="../slideLayouts/slideLayout14.xml"/><Relationship Id="rId6" Type="http://schemas.microsoft.com/office/2007/relationships/diagramDrawing" Target="../diagrams/drawing23.xml"/><Relationship Id="rId11" Type="http://schemas.openxmlformats.org/officeDocument/2006/relationships/image" Target="../media/image64.png"/><Relationship Id="rId5" Type="http://schemas.openxmlformats.org/officeDocument/2006/relationships/diagramColors" Target="../diagrams/colors23.xml"/><Relationship Id="rId10" Type="http://schemas.openxmlformats.org/officeDocument/2006/relationships/image" Target="../media/image57.svg"/><Relationship Id="rId4" Type="http://schemas.openxmlformats.org/officeDocument/2006/relationships/diagramQuickStyle" Target="../diagrams/quickStyle23.xml"/><Relationship Id="rId9" Type="http://schemas.openxmlformats.org/officeDocument/2006/relationships/image" Target="../media/image56.png"/><Relationship Id="rId14" Type="http://schemas.openxmlformats.org/officeDocument/2006/relationships/image" Target="../media/image67.png"/></Relationships>
</file>

<file path=ppt/slides/_rels/slide27.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diagramLayout" Target="../diagrams/layout24.xml"/><Relationship Id="rId7" Type="http://schemas.openxmlformats.org/officeDocument/2006/relationships/image" Target="../media/image54.png"/><Relationship Id="rId2" Type="http://schemas.openxmlformats.org/officeDocument/2006/relationships/diagramData" Target="../diagrams/data24.xml"/><Relationship Id="rId1" Type="http://schemas.openxmlformats.org/officeDocument/2006/relationships/slideLayout" Target="../slideLayouts/slideLayout14.xml"/><Relationship Id="rId6" Type="http://schemas.microsoft.com/office/2007/relationships/diagramDrawing" Target="../diagrams/drawing24.xml"/><Relationship Id="rId5" Type="http://schemas.openxmlformats.org/officeDocument/2006/relationships/diagramColors" Target="../diagrams/colors24.xml"/><Relationship Id="rId10" Type="http://schemas.openxmlformats.org/officeDocument/2006/relationships/image" Target="../media/image57.svg"/><Relationship Id="rId4" Type="http://schemas.openxmlformats.org/officeDocument/2006/relationships/diagramQuickStyle" Target="../diagrams/quickStyle24.xml"/><Relationship Id="rId9" Type="http://schemas.openxmlformats.org/officeDocument/2006/relationships/image" Target="../media/image56.png"/></Relationships>
</file>

<file path=ppt/slides/_rels/slide28.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diagramLayout" Target="../diagrams/layout25.xml"/><Relationship Id="rId7" Type="http://schemas.openxmlformats.org/officeDocument/2006/relationships/image" Target="../media/image54.png"/><Relationship Id="rId12" Type="http://schemas.openxmlformats.org/officeDocument/2006/relationships/image" Target="../media/image69.svg"/><Relationship Id="rId2" Type="http://schemas.openxmlformats.org/officeDocument/2006/relationships/diagramData" Target="../diagrams/data25.xml"/><Relationship Id="rId1" Type="http://schemas.openxmlformats.org/officeDocument/2006/relationships/slideLayout" Target="../slideLayouts/slideLayout14.xml"/><Relationship Id="rId6" Type="http://schemas.microsoft.com/office/2007/relationships/diagramDrawing" Target="../diagrams/drawing25.xml"/><Relationship Id="rId11" Type="http://schemas.openxmlformats.org/officeDocument/2006/relationships/image" Target="../media/image68.png"/><Relationship Id="rId5" Type="http://schemas.openxmlformats.org/officeDocument/2006/relationships/diagramColors" Target="../diagrams/colors25.xml"/><Relationship Id="rId10" Type="http://schemas.openxmlformats.org/officeDocument/2006/relationships/image" Target="../media/image57.svg"/><Relationship Id="rId4" Type="http://schemas.openxmlformats.org/officeDocument/2006/relationships/diagramQuickStyle" Target="../diagrams/quickStyle25.xml"/><Relationship Id="rId9" Type="http://schemas.openxmlformats.org/officeDocument/2006/relationships/image" Target="../media/image56.png"/></Relationships>
</file>

<file path=ppt/slides/_rels/slide29.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diagramLayout" Target="../diagrams/layout26.xml"/><Relationship Id="rId7" Type="http://schemas.openxmlformats.org/officeDocument/2006/relationships/image" Target="../media/image54.png"/><Relationship Id="rId2" Type="http://schemas.openxmlformats.org/officeDocument/2006/relationships/diagramData" Target="../diagrams/data26.xml"/><Relationship Id="rId1" Type="http://schemas.openxmlformats.org/officeDocument/2006/relationships/slideLayout" Target="../slideLayouts/slideLayout14.xml"/><Relationship Id="rId6" Type="http://schemas.microsoft.com/office/2007/relationships/diagramDrawing" Target="../diagrams/drawing26.xml"/><Relationship Id="rId5" Type="http://schemas.openxmlformats.org/officeDocument/2006/relationships/diagramColors" Target="../diagrams/colors26.xml"/><Relationship Id="rId10" Type="http://schemas.openxmlformats.org/officeDocument/2006/relationships/image" Target="../media/image57.svg"/><Relationship Id="rId4" Type="http://schemas.openxmlformats.org/officeDocument/2006/relationships/diagramQuickStyle" Target="../diagrams/quickStyle26.xml"/><Relationship Id="rId9" Type="http://schemas.openxmlformats.org/officeDocument/2006/relationships/image" Target="../media/image56.png"/></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14.xml"/><Relationship Id="rId4" Type="http://schemas.openxmlformats.org/officeDocument/2006/relationships/image" Target="../media/image4.jpeg"/></Relationships>
</file>

<file path=ppt/slides/_rels/slide30.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diagramLayout" Target="../diagrams/layout27.xml"/><Relationship Id="rId7" Type="http://schemas.openxmlformats.org/officeDocument/2006/relationships/image" Target="../media/image54.png"/><Relationship Id="rId2" Type="http://schemas.openxmlformats.org/officeDocument/2006/relationships/diagramData" Target="../diagrams/data27.xml"/><Relationship Id="rId1" Type="http://schemas.openxmlformats.org/officeDocument/2006/relationships/slideLayout" Target="../slideLayouts/slideLayout14.xml"/><Relationship Id="rId6" Type="http://schemas.microsoft.com/office/2007/relationships/diagramDrawing" Target="../diagrams/drawing27.xml"/><Relationship Id="rId5" Type="http://schemas.openxmlformats.org/officeDocument/2006/relationships/diagramColors" Target="../diagrams/colors27.xml"/><Relationship Id="rId10" Type="http://schemas.openxmlformats.org/officeDocument/2006/relationships/image" Target="../media/image57.svg"/><Relationship Id="rId4" Type="http://schemas.openxmlformats.org/officeDocument/2006/relationships/diagramQuickStyle" Target="../diagrams/quickStyle27.xml"/><Relationship Id="rId9" Type="http://schemas.openxmlformats.org/officeDocument/2006/relationships/image" Target="../media/image56.png"/></Relationships>
</file>

<file path=ppt/slides/_rels/slide31.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diagramLayout" Target="../diagrams/layout28.xml"/><Relationship Id="rId7" Type="http://schemas.openxmlformats.org/officeDocument/2006/relationships/image" Target="../media/image54.png"/><Relationship Id="rId2" Type="http://schemas.openxmlformats.org/officeDocument/2006/relationships/diagramData" Target="../diagrams/data28.xml"/><Relationship Id="rId1" Type="http://schemas.openxmlformats.org/officeDocument/2006/relationships/slideLayout" Target="../slideLayouts/slideLayout14.xml"/><Relationship Id="rId6" Type="http://schemas.microsoft.com/office/2007/relationships/diagramDrawing" Target="../diagrams/drawing28.xml"/><Relationship Id="rId11" Type="http://schemas.openxmlformats.org/officeDocument/2006/relationships/hyperlink" Target="https://wiki.gccollab.ca/images/4/4a/WTP_-_Workplace_etiquette_posters_EN.pptx" TargetMode="External"/><Relationship Id="rId5" Type="http://schemas.openxmlformats.org/officeDocument/2006/relationships/diagramColors" Target="../diagrams/colors28.xml"/><Relationship Id="rId10" Type="http://schemas.openxmlformats.org/officeDocument/2006/relationships/image" Target="../media/image57.svg"/><Relationship Id="rId4" Type="http://schemas.openxmlformats.org/officeDocument/2006/relationships/diagramQuickStyle" Target="../diagrams/quickStyle28.xml"/><Relationship Id="rId9" Type="http://schemas.openxmlformats.org/officeDocument/2006/relationships/image" Target="../media/image56.png"/></Relationships>
</file>

<file path=ppt/slides/_rels/slide32.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diagramLayout" Target="../diagrams/layout29.xml"/><Relationship Id="rId7" Type="http://schemas.openxmlformats.org/officeDocument/2006/relationships/image" Target="../media/image54.png"/><Relationship Id="rId12" Type="http://schemas.openxmlformats.org/officeDocument/2006/relationships/hyperlink" Target="https://wiki.gccollab.ca/images/4/4a/WTP_-_Workplace_etiquette_posters_EN.pptx" TargetMode="External"/><Relationship Id="rId2" Type="http://schemas.openxmlformats.org/officeDocument/2006/relationships/diagramData" Target="../diagrams/data29.xml"/><Relationship Id="rId1" Type="http://schemas.openxmlformats.org/officeDocument/2006/relationships/slideLayout" Target="../slideLayouts/slideLayout14.xml"/><Relationship Id="rId6" Type="http://schemas.microsoft.com/office/2007/relationships/diagramDrawing" Target="../diagrams/drawing29.xml"/><Relationship Id="rId11" Type="http://schemas.openxmlformats.org/officeDocument/2006/relationships/image" Target="../media/image70.png"/><Relationship Id="rId5" Type="http://schemas.openxmlformats.org/officeDocument/2006/relationships/diagramColors" Target="../diagrams/colors29.xml"/><Relationship Id="rId10" Type="http://schemas.openxmlformats.org/officeDocument/2006/relationships/image" Target="../media/image57.svg"/><Relationship Id="rId4" Type="http://schemas.openxmlformats.org/officeDocument/2006/relationships/diagramQuickStyle" Target="../diagrams/quickStyle29.xml"/><Relationship Id="rId9" Type="http://schemas.openxmlformats.org/officeDocument/2006/relationships/image" Target="../media/image56.png"/></Relationships>
</file>

<file path=ppt/slides/_rels/slide33.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diagramLayout" Target="../diagrams/layout30.xml"/><Relationship Id="rId7" Type="http://schemas.openxmlformats.org/officeDocument/2006/relationships/image" Target="../media/image54.png"/><Relationship Id="rId12" Type="http://schemas.openxmlformats.org/officeDocument/2006/relationships/hyperlink" Target="https://wiki.gccollab.ca/images/4/4a/WTP_-_Workplace_etiquette_posters_EN.pptx" TargetMode="External"/><Relationship Id="rId2" Type="http://schemas.openxmlformats.org/officeDocument/2006/relationships/diagramData" Target="../diagrams/data30.xml"/><Relationship Id="rId1" Type="http://schemas.openxmlformats.org/officeDocument/2006/relationships/slideLayout" Target="../slideLayouts/slideLayout14.xml"/><Relationship Id="rId6" Type="http://schemas.microsoft.com/office/2007/relationships/diagramDrawing" Target="../diagrams/drawing30.xml"/><Relationship Id="rId11" Type="http://schemas.openxmlformats.org/officeDocument/2006/relationships/image" Target="../media/image71.png"/><Relationship Id="rId5" Type="http://schemas.openxmlformats.org/officeDocument/2006/relationships/diagramColors" Target="../diagrams/colors30.xml"/><Relationship Id="rId10" Type="http://schemas.openxmlformats.org/officeDocument/2006/relationships/image" Target="../media/image57.svg"/><Relationship Id="rId4" Type="http://schemas.openxmlformats.org/officeDocument/2006/relationships/diagramQuickStyle" Target="../diagrams/quickStyle30.xml"/><Relationship Id="rId9" Type="http://schemas.openxmlformats.org/officeDocument/2006/relationships/image" Target="../media/image56.png"/></Relationships>
</file>

<file path=ppt/slides/_rels/slide34.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diagramLayout" Target="../diagrams/layout31.xml"/><Relationship Id="rId7" Type="http://schemas.openxmlformats.org/officeDocument/2006/relationships/image" Target="../media/image54.png"/><Relationship Id="rId12" Type="http://schemas.openxmlformats.org/officeDocument/2006/relationships/hyperlink" Target="https://wiki.gccollab.ca/images/4/4a/WTP_-_Workplace_etiquette_posters_EN.pptx" TargetMode="External"/><Relationship Id="rId2" Type="http://schemas.openxmlformats.org/officeDocument/2006/relationships/diagramData" Target="../diagrams/data31.xml"/><Relationship Id="rId1" Type="http://schemas.openxmlformats.org/officeDocument/2006/relationships/slideLayout" Target="../slideLayouts/slideLayout14.xml"/><Relationship Id="rId6" Type="http://schemas.microsoft.com/office/2007/relationships/diagramDrawing" Target="../diagrams/drawing31.xml"/><Relationship Id="rId11" Type="http://schemas.openxmlformats.org/officeDocument/2006/relationships/image" Target="../media/image72.png"/><Relationship Id="rId5" Type="http://schemas.openxmlformats.org/officeDocument/2006/relationships/diagramColors" Target="../diagrams/colors31.xml"/><Relationship Id="rId10" Type="http://schemas.openxmlformats.org/officeDocument/2006/relationships/image" Target="../media/image57.svg"/><Relationship Id="rId4" Type="http://schemas.openxmlformats.org/officeDocument/2006/relationships/diagramQuickStyle" Target="../diagrams/quickStyle31.xml"/><Relationship Id="rId9" Type="http://schemas.openxmlformats.org/officeDocument/2006/relationships/image" Target="../media/image56.png"/></Relationships>
</file>

<file path=ppt/slides/_rels/slide35.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diagramLayout" Target="../diagrams/layout32.xml"/><Relationship Id="rId7" Type="http://schemas.openxmlformats.org/officeDocument/2006/relationships/image" Target="../media/image54.png"/><Relationship Id="rId12" Type="http://schemas.openxmlformats.org/officeDocument/2006/relationships/hyperlink" Target="https://wiki.gccollab.ca/images/4/4a/WTP_-_Workplace_etiquette_posters_EN.pptx" TargetMode="External"/><Relationship Id="rId2" Type="http://schemas.openxmlformats.org/officeDocument/2006/relationships/diagramData" Target="../diagrams/data32.xml"/><Relationship Id="rId1" Type="http://schemas.openxmlformats.org/officeDocument/2006/relationships/slideLayout" Target="../slideLayouts/slideLayout14.xml"/><Relationship Id="rId6" Type="http://schemas.microsoft.com/office/2007/relationships/diagramDrawing" Target="../diagrams/drawing32.xml"/><Relationship Id="rId11" Type="http://schemas.openxmlformats.org/officeDocument/2006/relationships/image" Target="../media/image73.png"/><Relationship Id="rId5" Type="http://schemas.openxmlformats.org/officeDocument/2006/relationships/diagramColors" Target="../diagrams/colors32.xml"/><Relationship Id="rId10" Type="http://schemas.openxmlformats.org/officeDocument/2006/relationships/image" Target="../media/image57.svg"/><Relationship Id="rId4" Type="http://schemas.openxmlformats.org/officeDocument/2006/relationships/diagramQuickStyle" Target="../diagrams/quickStyle32.xml"/><Relationship Id="rId9" Type="http://schemas.openxmlformats.org/officeDocument/2006/relationships/image" Target="../media/image56.png"/></Relationships>
</file>

<file path=ppt/slides/_rels/slide36.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diagramLayout" Target="../diagrams/layout33.xml"/><Relationship Id="rId7" Type="http://schemas.openxmlformats.org/officeDocument/2006/relationships/image" Target="../media/image54.png"/><Relationship Id="rId12" Type="http://schemas.openxmlformats.org/officeDocument/2006/relationships/hyperlink" Target="https://wiki.gccollab.ca/images/4/4a/WTP_-_Workplace_etiquette_posters_EN.pptx" TargetMode="External"/><Relationship Id="rId2" Type="http://schemas.openxmlformats.org/officeDocument/2006/relationships/diagramData" Target="../diagrams/data33.xml"/><Relationship Id="rId1" Type="http://schemas.openxmlformats.org/officeDocument/2006/relationships/slideLayout" Target="../slideLayouts/slideLayout14.xml"/><Relationship Id="rId6" Type="http://schemas.microsoft.com/office/2007/relationships/diagramDrawing" Target="../diagrams/drawing33.xml"/><Relationship Id="rId11" Type="http://schemas.openxmlformats.org/officeDocument/2006/relationships/image" Target="../media/image74.png"/><Relationship Id="rId5" Type="http://schemas.openxmlformats.org/officeDocument/2006/relationships/diagramColors" Target="../diagrams/colors33.xml"/><Relationship Id="rId10" Type="http://schemas.openxmlformats.org/officeDocument/2006/relationships/image" Target="../media/image57.svg"/><Relationship Id="rId4" Type="http://schemas.openxmlformats.org/officeDocument/2006/relationships/diagramQuickStyle" Target="../diagrams/quickStyle33.xml"/><Relationship Id="rId9" Type="http://schemas.openxmlformats.org/officeDocument/2006/relationships/image" Target="../media/image56.png"/></Relationships>
</file>

<file path=ppt/slides/_rels/slide37.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diagramLayout" Target="../diagrams/layout34.xml"/><Relationship Id="rId7" Type="http://schemas.openxmlformats.org/officeDocument/2006/relationships/image" Target="../media/image54.png"/><Relationship Id="rId12" Type="http://schemas.openxmlformats.org/officeDocument/2006/relationships/hyperlink" Target="https://wiki.gccollab.ca/images/4/4a/WTP_-_Workplace_etiquette_posters_EN.pptx" TargetMode="External"/><Relationship Id="rId2" Type="http://schemas.openxmlformats.org/officeDocument/2006/relationships/diagramData" Target="../diagrams/data34.xml"/><Relationship Id="rId1" Type="http://schemas.openxmlformats.org/officeDocument/2006/relationships/slideLayout" Target="../slideLayouts/slideLayout14.xml"/><Relationship Id="rId6" Type="http://schemas.microsoft.com/office/2007/relationships/diagramDrawing" Target="../diagrams/drawing34.xml"/><Relationship Id="rId11" Type="http://schemas.openxmlformats.org/officeDocument/2006/relationships/image" Target="../media/image75.png"/><Relationship Id="rId5" Type="http://schemas.openxmlformats.org/officeDocument/2006/relationships/diagramColors" Target="../diagrams/colors34.xml"/><Relationship Id="rId10" Type="http://schemas.openxmlformats.org/officeDocument/2006/relationships/image" Target="../media/image57.svg"/><Relationship Id="rId4" Type="http://schemas.openxmlformats.org/officeDocument/2006/relationships/diagramQuickStyle" Target="../diagrams/quickStyle34.xml"/><Relationship Id="rId9" Type="http://schemas.openxmlformats.org/officeDocument/2006/relationships/image" Target="../media/image56.png"/></Relationships>
</file>

<file path=ppt/slides/_rels/slide38.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diagramLayout" Target="../diagrams/layout35.xml"/><Relationship Id="rId7" Type="http://schemas.openxmlformats.org/officeDocument/2006/relationships/image" Target="../media/image76.png"/><Relationship Id="rId2" Type="http://schemas.openxmlformats.org/officeDocument/2006/relationships/diagramData" Target="../diagrams/data35.xml"/><Relationship Id="rId1" Type="http://schemas.openxmlformats.org/officeDocument/2006/relationships/slideLayout" Target="../slideLayouts/slideLayout14.xml"/><Relationship Id="rId6" Type="http://schemas.microsoft.com/office/2007/relationships/diagramDrawing" Target="../diagrams/drawing35.xml"/><Relationship Id="rId5" Type="http://schemas.openxmlformats.org/officeDocument/2006/relationships/diagramColors" Target="../diagrams/colors35.xml"/><Relationship Id="rId10" Type="http://schemas.openxmlformats.org/officeDocument/2006/relationships/image" Target="../media/image79.svg"/><Relationship Id="rId4" Type="http://schemas.openxmlformats.org/officeDocument/2006/relationships/diagramQuickStyle" Target="../diagrams/quickStyle35.xml"/><Relationship Id="rId9" Type="http://schemas.openxmlformats.org/officeDocument/2006/relationships/image" Target="../media/image78.png"/></Relationships>
</file>

<file path=ppt/slides/_rels/slide39.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diagramLayout" Target="../diagrams/layout36.xml"/><Relationship Id="rId7" Type="http://schemas.openxmlformats.org/officeDocument/2006/relationships/image" Target="../media/image76.png"/><Relationship Id="rId2" Type="http://schemas.openxmlformats.org/officeDocument/2006/relationships/diagramData" Target="../diagrams/data36.xml"/><Relationship Id="rId1" Type="http://schemas.openxmlformats.org/officeDocument/2006/relationships/slideLayout" Target="../slideLayouts/slideLayout14.xml"/><Relationship Id="rId6" Type="http://schemas.microsoft.com/office/2007/relationships/diagramDrawing" Target="../diagrams/drawing36.xml"/><Relationship Id="rId5" Type="http://schemas.openxmlformats.org/officeDocument/2006/relationships/diagramColors" Target="../diagrams/colors36.xml"/><Relationship Id="rId10" Type="http://schemas.openxmlformats.org/officeDocument/2006/relationships/image" Target="../media/image79.svg"/><Relationship Id="rId4" Type="http://schemas.openxmlformats.org/officeDocument/2006/relationships/diagramQuickStyle" Target="../diagrams/quickStyle36.xml"/><Relationship Id="rId9" Type="http://schemas.openxmlformats.org/officeDocument/2006/relationships/image" Target="../media/image78.png"/></Relationships>
</file>

<file path=ppt/slides/_rels/slide4.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image" Target="../media/image8.png"/><Relationship Id="rId7" Type="http://schemas.openxmlformats.org/officeDocument/2006/relationships/diagramQuickStyle" Target="../diagrams/quickStyle1.xml"/><Relationship Id="rId2" Type="http://schemas.openxmlformats.org/officeDocument/2006/relationships/notesSlide" Target="../notesSlides/notesSlide4.xml"/><Relationship Id="rId1" Type="http://schemas.openxmlformats.org/officeDocument/2006/relationships/slideLayout" Target="../slideLayouts/slideLayout14.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image" Target="../media/image9.svg"/><Relationship Id="rId9" Type="http://schemas.microsoft.com/office/2007/relationships/diagramDrawing" Target="../diagrams/drawing1.xml"/></Relationships>
</file>

<file path=ppt/slides/_rels/slide40.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diagramLayout" Target="../diagrams/layout37.xml"/><Relationship Id="rId7" Type="http://schemas.openxmlformats.org/officeDocument/2006/relationships/image" Target="../media/image76.png"/><Relationship Id="rId2" Type="http://schemas.openxmlformats.org/officeDocument/2006/relationships/diagramData" Target="../diagrams/data37.xml"/><Relationship Id="rId1" Type="http://schemas.openxmlformats.org/officeDocument/2006/relationships/slideLayout" Target="../slideLayouts/slideLayout14.xml"/><Relationship Id="rId6" Type="http://schemas.microsoft.com/office/2007/relationships/diagramDrawing" Target="../diagrams/drawing37.xml"/><Relationship Id="rId5" Type="http://schemas.openxmlformats.org/officeDocument/2006/relationships/diagramColors" Target="../diagrams/colors37.xml"/><Relationship Id="rId10" Type="http://schemas.openxmlformats.org/officeDocument/2006/relationships/image" Target="../media/image79.svg"/><Relationship Id="rId4" Type="http://schemas.openxmlformats.org/officeDocument/2006/relationships/diagramQuickStyle" Target="../diagrams/quickStyle37.xml"/><Relationship Id="rId9" Type="http://schemas.openxmlformats.org/officeDocument/2006/relationships/image" Target="../media/image78.png"/></Relationships>
</file>

<file path=ppt/slides/_rels/slide41.xml.rels><?xml version="1.0" encoding="UTF-8" standalone="yes"?>
<Relationships xmlns="http://schemas.openxmlformats.org/package/2006/relationships"><Relationship Id="rId8" Type="http://schemas.openxmlformats.org/officeDocument/2006/relationships/image" Target="../media/image77.svg"/><Relationship Id="rId13" Type="http://schemas.openxmlformats.org/officeDocument/2006/relationships/image" Target="../media/image82.png"/><Relationship Id="rId3" Type="http://schemas.openxmlformats.org/officeDocument/2006/relationships/diagramLayout" Target="../diagrams/layout38.xml"/><Relationship Id="rId7" Type="http://schemas.openxmlformats.org/officeDocument/2006/relationships/image" Target="../media/image76.png"/><Relationship Id="rId12" Type="http://schemas.openxmlformats.org/officeDocument/2006/relationships/image" Target="../media/image81.png"/><Relationship Id="rId2" Type="http://schemas.openxmlformats.org/officeDocument/2006/relationships/diagramData" Target="../diagrams/data38.xml"/><Relationship Id="rId1" Type="http://schemas.openxmlformats.org/officeDocument/2006/relationships/slideLayout" Target="../slideLayouts/slideLayout14.xml"/><Relationship Id="rId6" Type="http://schemas.microsoft.com/office/2007/relationships/diagramDrawing" Target="../diagrams/drawing38.xml"/><Relationship Id="rId11" Type="http://schemas.openxmlformats.org/officeDocument/2006/relationships/image" Target="../media/image80.png"/><Relationship Id="rId5" Type="http://schemas.openxmlformats.org/officeDocument/2006/relationships/diagramColors" Target="../diagrams/colors38.xml"/><Relationship Id="rId10" Type="http://schemas.openxmlformats.org/officeDocument/2006/relationships/image" Target="../media/image79.svg"/><Relationship Id="rId4" Type="http://schemas.openxmlformats.org/officeDocument/2006/relationships/diagramQuickStyle" Target="../diagrams/quickStyle38.xml"/><Relationship Id="rId9" Type="http://schemas.openxmlformats.org/officeDocument/2006/relationships/image" Target="../media/image78.png"/></Relationships>
</file>

<file path=ppt/slides/_rels/slide42.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diagramLayout" Target="../diagrams/layout39.xml"/><Relationship Id="rId7" Type="http://schemas.openxmlformats.org/officeDocument/2006/relationships/image" Target="../media/image76.png"/><Relationship Id="rId2" Type="http://schemas.openxmlformats.org/officeDocument/2006/relationships/diagramData" Target="../diagrams/data39.xml"/><Relationship Id="rId1" Type="http://schemas.openxmlformats.org/officeDocument/2006/relationships/slideLayout" Target="../slideLayouts/slideLayout14.xml"/><Relationship Id="rId6" Type="http://schemas.microsoft.com/office/2007/relationships/diagramDrawing" Target="../diagrams/drawing39.xml"/><Relationship Id="rId5" Type="http://schemas.openxmlformats.org/officeDocument/2006/relationships/diagramColors" Target="../diagrams/colors39.xml"/><Relationship Id="rId10" Type="http://schemas.openxmlformats.org/officeDocument/2006/relationships/image" Target="../media/image79.svg"/><Relationship Id="rId4" Type="http://schemas.openxmlformats.org/officeDocument/2006/relationships/diagramQuickStyle" Target="../diagrams/quickStyle39.xml"/><Relationship Id="rId9" Type="http://schemas.openxmlformats.org/officeDocument/2006/relationships/image" Target="../media/image78.png"/></Relationships>
</file>

<file path=ppt/slides/_rels/slide43.xml.rels><?xml version="1.0" encoding="UTF-8" standalone="yes"?>
<Relationships xmlns="http://schemas.openxmlformats.org/package/2006/relationships"><Relationship Id="rId8" Type="http://schemas.openxmlformats.org/officeDocument/2006/relationships/image" Target="../media/image76.png"/><Relationship Id="rId3" Type="http://schemas.openxmlformats.org/officeDocument/2006/relationships/diagramData" Target="../diagrams/data40.xml"/><Relationship Id="rId7" Type="http://schemas.microsoft.com/office/2007/relationships/diagramDrawing" Target="../diagrams/drawing40.xml"/><Relationship Id="rId2" Type="http://schemas.openxmlformats.org/officeDocument/2006/relationships/notesSlide" Target="../notesSlides/notesSlide15.xml"/><Relationship Id="rId1" Type="http://schemas.openxmlformats.org/officeDocument/2006/relationships/slideLayout" Target="../slideLayouts/slideLayout14.xml"/><Relationship Id="rId6" Type="http://schemas.openxmlformats.org/officeDocument/2006/relationships/diagramColors" Target="../diagrams/colors40.xml"/><Relationship Id="rId11" Type="http://schemas.openxmlformats.org/officeDocument/2006/relationships/image" Target="../media/image79.svg"/><Relationship Id="rId5" Type="http://schemas.openxmlformats.org/officeDocument/2006/relationships/diagramQuickStyle" Target="../diagrams/quickStyle40.xml"/><Relationship Id="rId10" Type="http://schemas.openxmlformats.org/officeDocument/2006/relationships/image" Target="../media/image78.png"/><Relationship Id="rId4" Type="http://schemas.openxmlformats.org/officeDocument/2006/relationships/diagramLayout" Target="../diagrams/layout40.xml"/><Relationship Id="rId9" Type="http://schemas.openxmlformats.org/officeDocument/2006/relationships/image" Target="../media/image77.svg"/></Relationships>
</file>

<file path=ppt/slides/_rels/slide44.xml.rels><?xml version="1.0" encoding="UTF-8" standalone="yes"?>
<Relationships xmlns="http://schemas.openxmlformats.org/package/2006/relationships"><Relationship Id="rId8" Type="http://schemas.openxmlformats.org/officeDocument/2006/relationships/diagramColors" Target="../diagrams/colors41.xml"/><Relationship Id="rId13" Type="http://schemas.openxmlformats.org/officeDocument/2006/relationships/image" Target="../media/image79.svg"/><Relationship Id="rId3" Type="http://schemas.openxmlformats.org/officeDocument/2006/relationships/image" Target="../media/image11.jpeg"/><Relationship Id="rId7" Type="http://schemas.openxmlformats.org/officeDocument/2006/relationships/diagramQuickStyle" Target="../diagrams/quickStyle41.xml"/><Relationship Id="rId12" Type="http://schemas.openxmlformats.org/officeDocument/2006/relationships/image" Target="../media/image78.png"/><Relationship Id="rId2" Type="http://schemas.openxmlformats.org/officeDocument/2006/relationships/image" Target="../media/image10.jpeg"/><Relationship Id="rId1" Type="http://schemas.openxmlformats.org/officeDocument/2006/relationships/slideLayout" Target="../slideLayouts/slideLayout14.xml"/><Relationship Id="rId6" Type="http://schemas.openxmlformats.org/officeDocument/2006/relationships/diagramLayout" Target="../diagrams/layout41.xml"/><Relationship Id="rId11" Type="http://schemas.openxmlformats.org/officeDocument/2006/relationships/image" Target="../media/image77.svg"/><Relationship Id="rId5" Type="http://schemas.openxmlformats.org/officeDocument/2006/relationships/diagramData" Target="../diagrams/data41.xml"/><Relationship Id="rId10" Type="http://schemas.openxmlformats.org/officeDocument/2006/relationships/image" Target="../media/image76.png"/><Relationship Id="rId4" Type="http://schemas.openxmlformats.org/officeDocument/2006/relationships/image" Target="../media/image12.jpeg"/><Relationship Id="rId9" Type="http://schemas.microsoft.com/office/2007/relationships/diagramDrawing" Target="../diagrams/drawing41.xml"/></Relationships>
</file>

<file path=ppt/slides/_rels/slide45.xml.rels><?xml version="1.0" encoding="UTF-8" standalone="yes"?>
<Relationships xmlns="http://schemas.openxmlformats.org/package/2006/relationships"><Relationship Id="rId8" Type="http://schemas.openxmlformats.org/officeDocument/2006/relationships/image" Target="../media/image76.png"/><Relationship Id="rId13" Type="http://schemas.openxmlformats.org/officeDocument/2006/relationships/image" Target="../media/image84.gif"/><Relationship Id="rId3" Type="http://schemas.openxmlformats.org/officeDocument/2006/relationships/diagramData" Target="../diagrams/data42.xml"/><Relationship Id="rId7" Type="http://schemas.microsoft.com/office/2007/relationships/diagramDrawing" Target="../diagrams/drawing42.xml"/><Relationship Id="rId12" Type="http://schemas.openxmlformats.org/officeDocument/2006/relationships/image" Target="../media/image83.gif"/><Relationship Id="rId2" Type="http://schemas.openxmlformats.org/officeDocument/2006/relationships/notesSlide" Target="../notesSlides/notesSlide16.xml"/><Relationship Id="rId16" Type="http://schemas.openxmlformats.org/officeDocument/2006/relationships/hyperlink" Target="https://www.ccohs.ca/oshanswers/ergonomics/office/chair_adjusting.html" TargetMode="External"/><Relationship Id="rId1" Type="http://schemas.openxmlformats.org/officeDocument/2006/relationships/slideLayout" Target="../slideLayouts/slideLayout14.xml"/><Relationship Id="rId6" Type="http://schemas.openxmlformats.org/officeDocument/2006/relationships/diagramColors" Target="../diagrams/colors42.xml"/><Relationship Id="rId11" Type="http://schemas.openxmlformats.org/officeDocument/2006/relationships/image" Target="../media/image79.svg"/><Relationship Id="rId5" Type="http://schemas.openxmlformats.org/officeDocument/2006/relationships/diagramQuickStyle" Target="../diagrams/quickStyle42.xml"/><Relationship Id="rId15" Type="http://schemas.openxmlformats.org/officeDocument/2006/relationships/image" Target="../media/image86.gif"/><Relationship Id="rId10" Type="http://schemas.openxmlformats.org/officeDocument/2006/relationships/image" Target="../media/image78.png"/><Relationship Id="rId4" Type="http://schemas.openxmlformats.org/officeDocument/2006/relationships/diagramLayout" Target="../diagrams/layout42.xml"/><Relationship Id="rId9" Type="http://schemas.openxmlformats.org/officeDocument/2006/relationships/image" Target="../media/image77.svg"/><Relationship Id="rId14" Type="http://schemas.openxmlformats.org/officeDocument/2006/relationships/image" Target="../media/image85.gif"/></Relationships>
</file>

<file path=ppt/slides/_rels/slide46.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diagramLayout" Target="../diagrams/layout43.xml"/><Relationship Id="rId7" Type="http://schemas.openxmlformats.org/officeDocument/2006/relationships/image" Target="../media/image76.png"/><Relationship Id="rId2" Type="http://schemas.openxmlformats.org/officeDocument/2006/relationships/diagramData" Target="../diagrams/data43.xml"/><Relationship Id="rId1" Type="http://schemas.openxmlformats.org/officeDocument/2006/relationships/slideLayout" Target="../slideLayouts/slideLayout14.xml"/><Relationship Id="rId6" Type="http://schemas.microsoft.com/office/2007/relationships/diagramDrawing" Target="../diagrams/drawing43.xml"/><Relationship Id="rId5" Type="http://schemas.openxmlformats.org/officeDocument/2006/relationships/diagramColors" Target="../diagrams/colors43.xml"/><Relationship Id="rId10" Type="http://schemas.openxmlformats.org/officeDocument/2006/relationships/image" Target="../media/image79.svg"/><Relationship Id="rId4" Type="http://schemas.openxmlformats.org/officeDocument/2006/relationships/diagramQuickStyle" Target="../diagrams/quickStyle43.xml"/><Relationship Id="rId9" Type="http://schemas.openxmlformats.org/officeDocument/2006/relationships/image" Target="../media/image78.png"/></Relationships>
</file>

<file path=ppt/slides/_rels/slide47.xml.rels><?xml version="1.0" encoding="UTF-8" standalone="yes"?>
<Relationships xmlns="http://schemas.openxmlformats.org/package/2006/relationships"><Relationship Id="rId8" Type="http://schemas.openxmlformats.org/officeDocument/2006/relationships/image" Target="../media/image76.png"/><Relationship Id="rId13" Type="http://schemas.microsoft.com/office/2007/relationships/hdphoto" Target="../media/hdphoto4.wdp"/><Relationship Id="rId3" Type="http://schemas.openxmlformats.org/officeDocument/2006/relationships/diagramData" Target="../diagrams/data44.xml"/><Relationship Id="rId7" Type="http://schemas.microsoft.com/office/2007/relationships/diagramDrawing" Target="../diagrams/drawing44.xml"/><Relationship Id="rId12" Type="http://schemas.openxmlformats.org/officeDocument/2006/relationships/image" Target="../media/image87.png"/><Relationship Id="rId2" Type="http://schemas.openxmlformats.org/officeDocument/2006/relationships/notesSlide" Target="../notesSlides/notesSlide17.xml"/><Relationship Id="rId1" Type="http://schemas.openxmlformats.org/officeDocument/2006/relationships/slideLayout" Target="../slideLayouts/slideLayout14.xml"/><Relationship Id="rId6" Type="http://schemas.openxmlformats.org/officeDocument/2006/relationships/diagramColors" Target="../diagrams/colors44.xml"/><Relationship Id="rId11" Type="http://schemas.openxmlformats.org/officeDocument/2006/relationships/image" Target="../media/image79.svg"/><Relationship Id="rId5" Type="http://schemas.openxmlformats.org/officeDocument/2006/relationships/diagramQuickStyle" Target="../diagrams/quickStyle44.xml"/><Relationship Id="rId10" Type="http://schemas.openxmlformats.org/officeDocument/2006/relationships/image" Target="../media/image78.png"/><Relationship Id="rId4" Type="http://schemas.openxmlformats.org/officeDocument/2006/relationships/diagramLayout" Target="../diagrams/layout44.xml"/><Relationship Id="rId9" Type="http://schemas.openxmlformats.org/officeDocument/2006/relationships/image" Target="../media/image77.svg"/><Relationship Id="rId14" Type="http://schemas.openxmlformats.org/officeDocument/2006/relationships/hyperlink" Target="https://www.canada.ca/en/public-services-procurement/corporate/employees/modern-meetings.html" TargetMode="External"/></Relationships>
</file>

<file path=ppt/slides/_rels/slide48.xml.rels><?xml version="1.0" encoding="UTF-8" standalone="yes"?>
<Relationships xmlns="http://schemas.openxmlformats.org/package/2006/relationships"><Relationship Id="rId8" Type="http://schemas.openxmlformats.org/officeDocument/2006/relationships/image" Target="../media/image76.png"/><Relationship Id="rId3" Type="http://schemas.openxmlformats.org/officeDocument/2006/relationships/diagramData" Target="../diagrams/data45.xml"/><Relationship Id="rId7" Type="http://schemas.microsoft.com/office/2007/relationships/diagramDrawing" Target="../diagrams/drawing45.xml"/><Relationship Id="rId12" Type="http://schemas.openxmlformats.org/officeDocument/2006/relationships/image" Target="../media/image88.png"/><Relationship Id="rId2" Type="http://schemas.openxmlformats.org/officeDocument/2006/relationships/notesSlide" Target="../notesSlides/notesSlide18.xml"/><Relationship Id="rId1" Type="http://schemas.openxmlformats.org/officeDocument/2006/relationships/slideLayout" Target="../slideLayouts/slideLayout14.xml"/><Relationship Id="rId6" Type="http://schemas.openxmlformats.org/officeDocument/2006/relationships/diagramColors" Target="../diagrams/colors45.xml"/><Relationship Id="rId11" Type="http://schemas.openxmlformats.org/officeDocument/2006/relationships/image" Target="../media/image79.svg"/><Relationship Id="rId5" Type="http://schemas.openxmlformats.org/officeDocument/2006/relationships/diagramQuickStyle" Target="../diagrams/quickStyle45.xml"/><Relationship Id="rId10" Type="http://schemas.openxmlformats.org/officeDocument/2006/relationships/image" Target="../media/image78.png"/><Relationship Id="rId4" Type="http://schemas.openxmlformats.org/officeDocument/2006/relationships/diagramLayout" Target="../diagrams/layout45.xml"/><Relationship Id="rId9" Type="http://schemas.openxmlformats.org/officeDocument/2006/relationships/image" Target="../media/image77.svg"/></Relationships>
</file>

<file path=ppt/slides/_rels/slide49.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diagramLayout" Target="../diagrams/layout46.xml"/><Relationship Id="rId7" Type="http://schemas.openxmlformats.org/officeDocument/2006/relationships/image" Target="../media/image76.png"/><Relationship Id="rId2" Type="http://schemas.openxmlformats.org/officeDocument/2006/relationships/diagramData" Target="../diagrams/data46.xml"/><Relationship Id="rId1" Type="http://schemas.openxmlformats.org/officeDocument/2006/relationships/slideLayout" Target="../slideLayouts/slideLayout14.xml"/><Relationship Id="rId6" Type="http://schemas.microsoft.com/office/2007/relationships/diagramDrawing" Target="../diagrams/drawing46.xml"/><Relationship Id="rId11" Type="http://schemas.openxmlformats.org/officeDocument/2006/relationships/image" Target="../media/image89.png"/><Relationship Id="rId5" Type="http://schemas.openxmlformats.org/officeDocument/2006/relationships/diagramColors" Target="../diagrams/colors46.xml"/><Relationship Id="rId10" Type="http://schemas.openxmlformats.org/officeDocument/2006/relationships/image" Target="../media/image79.svg"/><Relationship Id="rId4" Type="http://schemas.openxmlformats.org/officeDocument/2006/relationships/diagramQuickStyle" Target="../diagrams/quickStyle46.xml"/><Relationship Id="rId9" Type="http://schemas.openxmlformats.org/officeDocument/2006/relationships/image" Target="../media/image78.png"/></Relationships>
</file>

<file path=ppt/slides/_rels/slide5.xml.rels><?xml version="1.0" encoding="UTF-8" standalone="yes"?>
<Relationships xmlns="http://schemas.openxmlformats.org/package/2006/relationships"><Relationship Id="rId8" Type="http://schemas.openxmlformats.org/officeDocument/2006/relationships/diagramLayout" Target="../diagrams/layout2.xml"/><Relationship Id="rId3" Type="http://schemas.openxmlformats.org/officeDocument/2006/relationships/image" Target="../media/image9.svg"/><Relationship Id="rId7" Type="http://schemas.openxmlformats.org/officeDocument/2006/relationships/diagramData" Target="../diagrams/data2.xml"/><Relationship Id="rId2" Type="http://schemas.openxmlformats.org/officeDocument/2006/relationships/image" Target="../media/image8.png"/><Relationship Id="rId1" Type="http://schemas.openxmlformats.org/officeDocument/2006/relationships/slideLayout" Target="../slideLayouts/slideLayout14.xml"/><Relationship Id="rId6" Type="http://schemas.openxmlformats.org/officeDocument/2006/relationships/image" Target="../media/image12.jpeg"/><Relationship Id="rId11" Type="http://schemas.microsoft.com/office/2007/relationships/diagramDrawing" Target="../diagrams/drawing2.xml"/><Relationship Id="rId5" Type="http://schemas.openxmlformats.org/officeDocument/2006/relationships/image" Target="../media/image11.jpeg"/><Relationship Id="rId10" Type="http://schemas.openxmlformats.org/officeDocument/2006/relationships/diagramColors" Target="../diagrams/colors2.xml"/><Relationship Id="rId4" Type="http://schemas.openxmlformats.org/officeDocument/2006/relationships/image" Target="../media/image10.jpeg"/><Relationship Id="rId9" Type="http://schemas.openxmlformats.org/officeDocument/2006/relationships/diagramQuickStyle" Target="../diagrams/quickStyle2.xml"/></Relationships>
</file>

<file path=ppt/slides/_rels/slide50.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diagramLayout" Target="../diagrams/layout47.xml"/><Relationship Id="rId7" Type="http://schemas.openxmlformats.org/officeDocument/2006/relationships/image" Target="../media/image76.png"/><Relationship Id="rId2" Type="http://schemas.openxmlformats.org/officeDocument/2006/relationships/diagramData" Target="../diagrams/data47.xml"/><Relationship Id="rId1" Type="http://schemas.openxmlformats.org/officeDocument/2006/relationships/slideLayout" Target="../slideLayouts/slideLayout14.xml"/><Relationship Id="rId6" Type="http://schemas.microsoft.com/office/2007/relationships/diagramDrawing" Target="../diagrams/drawing47.xml"/><Relationship Id="rId11" Type="http://schemas.openxmlformats.org/officeDocument/2006/relationships/image" Target="../media/image90.jpeg"/><Relationship Id="rId5" Type="http://schemas.openxmlformats.org/officeDocument/2006/relationships/diagramColors" Target="../diagrams/colors47.xml"/><Relationship Id="rId10" Type="http://schemas.openxmlformats.org/officeDocument/2006/relationships/image" Target="../media/image79.svg"/><Relationship Id="rId4" Type="http://schemas.openxmlformats.org/officeDocument/2006/relationships/diagramQuickStyle" Target="../diagrams/quickStyle47.xml"/><Relationship Id="rId9" Type="http://schemas.openxmlformats.org/officeDocument/2006/relationships/image" Target="../media/image78.png"/></Relationships>
</file>

<file path=ppt/slides/_rels/slide51.xml.rels><?xml version="1.0" encoding="UTF-8" standalone="yes"?>
<Relationships xmlns="http://schemas.openxmlformats.org/package/2006/relationships"><Relationship Id="rId8" Type="http://schemas.openxmlformats.org/officeDocument/2006/relationships/image" Target="../media/image76.png"/><Relationship Id="rId13" Type="http://schemas.openxmlformats.org/officeDocument/2006/relationships/image" Target="../media/image92.png"/><Relationship Id="rId18" Type="http://schemas.openxmlformats.org/officeDocument/2006/relationships/image" Target="../media/image97.png"/><Relationship Id="rId3" Type="http://schemas.openxmlformats.org/officeDocument/2006/relationships/diagramData" Target="../diagrams/data48.xml"/><Relationship Id="rId21" Type="http://schemas.openxmlformats.org/officeDocument/2006/relationships/slide" Target="slide13.xml"/><Relationship Id="rId7" Type="http://schemas.microsoft.com/office/2007/relationships/diagramDrawing" Target="../diagrams/drawing48.xml"/><Relationship Id="rId12" Type="http://schemas.openxmlformats.org/officeDocument/2006/relationships/image" Target="../media/image91.png"/><Relationship Id="rId17" Type="http://schemas.openxmlformats.org/officeDocument/2006/relationships/image" Target="../media/image96.png"/><Relationship Id="rId2" Type="http://schemas.openxmlformats.org/officeDocument/2006/relationships/notesSlide" Target="../notesSlides/notesSlide19.xml"/><Relationship Id="rId16" Type="http://schemas.openxmlformats.org/officeDocument/2006/relationships/image" Target="../media/image95.png"/><Relationship Id="rId20" Type="http://schemas.openxmlformats.org/officeDocument/2006/relationships/image" Target="../media/image99.png"/><Relationship Id="rId1" Type="http://schemas.openxmlformats.org/officeDocument/2006/relationships/slideLayout" Target="../slideLayouts/slideLayout14.xml"/><Relationship Id="rId6" Type="http://schemas.openxmlformats.org/officeDocument/2006/relationships/diagramColors" Target="../diagrams/colors48.xml"/><Relationship Id="rId11" Type="http://schemas.openxmlformats.org/officeDocument/2006/relationships/image" Target="../media/image79.svg"/><Relationship Id="rId5" Type="http://schemas.openxmlformats.org/officeDocument/2006/relationships/diagramQuickStyle" Target="../diagrams/quickStyle48.xml"/><Relationship Id="rId15" Type="http://schemas.openxmlformats.org/officeDocument/2006/relationships/image" Target="../media/image94.wmf"/><Relationship Id="rId10" Type="http://schemas.openxmlformats.org/officeDocument/2006/relationships/image" Target="../media/image78.png"/><Relationship Id="rId19" Type="http://schemas.openxmlformats.org/officeDocument/2006/relationships/image" Target="../media/image98.png"/><Relationship Id="rId4" Type="http://schemas.openxmlformats.org/officeDocument/2006/relationships/diagramLayout" Target="../diagrams/layout48.xml"/><Relationship Id="rId9" Type="http://schemas.openxmlformats.org/officeDocument/2006/relationships/image" Target="../media/image77.svg"/><Relationship Id="rId14" Type="http://schemas.openxmlformats.org/officeDocument/2006/relationships/image" Target="../media/image93.png"/></Relationships>
</file>

<file path=ppt/slides/_rels/slide52.xml.rels><?xml version="1.0" encoding="UTF-8" standalone="yes"?>
<Relationships xmlns="http://schemas.openxmlformats.org/package/2006/relationships"><Relationship Id="rId8" Type="http://schemas.openxmlformats.org/officeDocument/2006/relationships/image" Target="../media/image104.png"/><Relationship Id="rId13" Type="http://schemas.openxmlformats.org/officeDocument/2006/relationships/diagramColors" Target="../diagrams/colors49.xml"/><Relationship Id="rId18" Type="http://schemas.openxmlformats.org/officeDocument/2006/relationships/image" Target="../media/image79.svg"/><Relationship Id="rId3" Type="http://schemas.openxmlformats.org/officeDocument/2006/relationships/image" Target="../media/image100.png"/><Relationship Id="rId7" Type="http://schemas.openxmlformats.org/officeDocument/2006/relationships/image" Target="../media/image103.png"/><Relationship Id="rId12" Type="http://schemas.openxmlformats.org/officeDocument/2006/relationships/diagramQuickStyle" Target="../diagrams/quickStyle49.xml"/><Relationship Id="rId17" Type="http://schemas.openxmlformats.org/officeDocument/2006/relationships/image" Target="../media/image78.png"/><Relationship Id="rId2" Type="http://schemas.openxmlformats.org/officeDocument/2006/relationships/notesSlide" Target="../notesSlides/notesSlide20.xml"/><Relationship Id="rId16" Type="http://schemas.openxmlformats.org/officeDocument/2006/relationships/image" Target="../media/image77.svg"/><Relationship Id="rId1" Type="http://schemas.openxmlformats.org/officeDocument/2006/relationships/slideLayout" Target="../slideLayouts/slideLayout14.xml"/><Relationship Id="rId6" Type="http://schemas.openxmlformats.org/officeDocument/2006/relationships/image" Target="../media/image94.wmf"/><Relationship Id="rId11" Type="http://schemas.openxmlformats.org/officeDocument/2006/relationships/diagramLayout" Target="../diagrams/layout49.xml"/><Relationship Id="rId5" Type="http://schemas.openxmlformats.org/officeDocument/2006/relationships/image" Target="../media/image102.png"/><Relationship Id="rId15" Type="http://schemas.openxmlformats.org/officeDocument/2006/relationships/image" Target="../media/image76.png"/><Relationship Id="rId10" Type="http://schemas.openxmlformats.org/officeDocument/2006/relationships/diagramData" Target="../diagrams/data49.xml"/><Relationship Id="rId19" Type="http://schemas.openxmlformats.org/officeDocument/2006/relationships/slide" Target="slide13.xml"/><Relationship Id="rId4" Type="http://schemas.openxmlformats.org/officeDocument/2006/relationships/image" Target="../media/image101.png"/><Relationship Id="rId9" Type="http://schemas.openxmlformats.org/officeDocument/2006/relationships/image" Target="../media/image105.png"/><Relationship Id="rId14" Type="http://schemas.microsoft.com/office/2007/relationships/diagramDrawing" Target="../diagrams/drawing49.xml"/></Relationships>
</file>

<file path=ppt/slides/_rels/slide53.xml.rels><?xml version="1.0" encoding="UTF-8" standalone="yes"?>
<Relationships xmlns="http://schemas.openxmlformats.org/package/2006/relationships"><Relationship Id="rId8" Type="http://schemas.openxmlformats.org/officeDocument/2006/relationships/image" Target="../media/image110.png"/><Relationship Id="rId13" Type="http://schemas.openxmlformats.org/officeDocument/2006/relationships/diagramColors" Target="../diagrams/colors50.xml"/><Relationship Id="rId18" Type="http://schemas.openxmlformats.org/officeDocument/2006/relationships/image" Target="../media/image79.svg"/><Relationship Id="rId3" Type="http://schemas.openxmlformats.org/officeDocument/2006/relationships/image" Target="../media/image106.png"/><Relationship Id="rId7" Type="http://schemas.openxmlformats.org/officeDocument/2006/relationships/image" Target="../media/image109.png"/><Relationship Id="rId12" Type="http://schemas.openxmlformats.org/officeDocument/2006/relationships/diagramQuickStyle" Target="../diagrams/quickStyle50.xml"/><Relationship Id="rId17" Type="http://schemas.openxmlformats.org/officeDocument/2006/relationships/image" Target="../media/image78.png"/><Relationship Id="rId2" Type="http://schemas.openxmlformats.org/officeDocument/2006/relationships/notesSlide" Target="../notesSlides/notesSlide21.xml"/><Relationship Id="rId16" Type="http://schemas.openxmlformats.org/officeDocument/2006/relationships/image" Target="../media/image77.svg"/><Relationship Id="rId1" Type="http://schemas.openxmlformats.org/officeDocument/2006/relationships/slideLayout" Target="../slideLayouts/slideLayout14.xml"/><Relationship Id="rId6" Type="http://schemas.openxmlformats.org/officeDocument/2006/relationships/image" Target="../media/image94.wmf"/><Relationship Id="rId11" Type="http://schemas.openxmlformats.org/officeDocument/2006/relationships/diagramLayout" Target="../diagrams/layout50.xml"/><Relationship Id="rId5" Type="http://schemas.openxmlformats.org/officeDocument/2006/relationships/image" Target="../media/image108.png"/><Relationship Id="rId15" Type="http://schemas.openxmlformats.org/officeDocument/2006/relationships/image" Target="../media/image76.png"/><Relationship Id="rId10" Type="http://schemas.openxmlformats.org/officeDocument/2006/relationships/diagramData" Target="../diagrams/data50.xml"/><Relationship Id="rId4" Type="http://schemas.openxmlformats.org/officeDocument/2006/relationships/image" Target="../media/image107.png"/><Relationship Id="rId9" Type="http://schemas.openxmlformats.org/officeDocument/2006/relationships/image" Target="../media/image111.jpeg"/><Relationship Id="rId14" Type="http://schemas.microsoft.com/office/2007/relationships/diagramDrawing" Target="../diagrams/drawing50.xml"/></Relationships>
</file>

<file path=ppt/slides/_rels/slide54.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diagramLayout" Target="../diagrams/layout51.xml"/><Relationship Id="rId7" Type="http://schemas.openxmlformats.org/officeDocument/2006/relationships/image" Target="../media/image76.png"/><Relationship Id="rId2" Type="http://schemas.openxmlformats.org/officeDocument/2006/relationships/diagramData" Target="../diagrams/data51.xml"/><Relationship Id="rId1" Type="http://schemas.openxmlformats.org/officeDocument/2006/relationships/slideLayout" Target="../slideLayouts/slideLayout14.xml"/><Relationship Id="rId6" Type="http://schemas.microsoft.com/office/2007/relationships/diagramDrawing" Target="../diagrams/drawing51.xml"/><Relationship Id="rId11" Type="http://schemas.openxmlformats.org/officeDocument/2006/relationships/image" Target="../media/image112.png"/><Relationship Id="rId5" Type="http://schemas.openxmlformats.org/officeDocument/2006/relationships/diagramColors" Target="../diagrams/colors51.xml"/><Relationship Id="rId10" Type="http://schemas.openxmlformats.org/officeDocument/2006/relationships/image" Target="../media/image79.svg"/><Relationship Id="rId4" Type="http://schemas.openxmlformats.org/officeDocument/2006/relationships/diagramQuickStyle" Target="../diagrams/quickStyle51.xml"/><Relationship Id="rId9" Type="http://schemas.openxmlformats.org/officeDocument/2006/relationships/image" Target="../media/image78.png"/></Relationships>
</file>

<file path=ppt/slides/_rels/slide55.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diagramLayout" Target="../diagrams/layout52.xml"/><Relationship Id="rId7" Type="http://schemas.openxmlformats.org/officeDocument/2006/relationships/image" Target="../media/image76.png"/><Relationship Id="rId12" Type="http://schemas.openxmlformats.org/officeDocument/2006/relationships/image" Target="../media/image114.png"/><Relationship Id="rId2" Type="http://schemas.openxmlformats.org/officeDocument/2006/relationships/diagramData" Target="../diagrams/data52.xml"/><Relationship Id="rId1" Type="http://schemas.openxmlformats.org/officeDocument/2006/relationships/slideLayout" Target="../slideLayouts/slideLayout14.xml"/><Relationship Id="rId6" Type="http://schemas.microsoft.com/office/2007/relationships/diagramDrawing" Target="../diagrams/drawing52.xml"/><Relationship Id="rId11" Type="http://schemas.openxmlformats.org/officeDocument/2006/relationships/image" Target="../media/image113.jpeg"/><Relationship Id="rId5" Type="http://schemas.openxmlformats.org/officeDocument/2006/relationships/diagramColors" Target="../diagrams/colors52.xml"/><Relationship Id="rId10" Type="http://schemas.openxmlformats.org/officeDocument/2006/relationships/image" Target="../media/image79.svg"/><Relationship Id="rId4" Type="http://schemas.openxmlformats.org/officeDocument/2006/relationships/diagramQuickStyle" Target="../diagrams/quickStyle52.xml"/><Relationship Id="rId9" Type="http://schemas.openxmlformats.org/officeDocument/2006/relationships/image" Target="../media/image78.png"/></Relationships>
</file>

<file path=ppt/slides/_rels/slide56.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diagramLayout" Target="../diagrams/layout53.xml"/><Relationship Id="rId7" Type="http://schemas.openxmlformats.org/officeDocument/2006/relationships/image" Target="../media/image76.png"/><Relationship Id="rId2" Type="http://schemas.openxmlformats.org/officeDocument/2006/relationships/diagramData" Target="../diagrams/data53.xml"/><Relationship Id="rId1" Type="http://schemas.openxmlformats.org/officeDocument/2006/relationships/slideLayout" Target="../slideLayouts/slideLayout14.xml"/><Relationship Id="rId6" Type="http://schemas.microsoft.com/office/2007/relationships/diagramDrawing" Target="../diagrams/drawing53.xml"/><Relationship Id="rId11" Type="http://schemas.openxmlformats.org/officeDocument/2006/relationships/image" Target="../media/image115.jpeg"/><Relationship Id="rId5" Type="http://schemas.openxmlformats.org/officeDocument/2006/relationships/diagramColors" Target="../diagrams/colors53.xml"/><Relationship Id="rId10" Type="http://schemas.openxmlformats.org/officeDocument/2006/relationships/image" Target="../media/image79.svg"/><Relationship Id="rId4" Type="http://schemas.openxmlformats.org/officeDocument/2006/relationships/diagramQuickStyle" Target="../diagrams/quickStyle53.xml"/><Relationship Id="rId9" Type="http://schemas.openxmlformats.org/officeDocument/2006/relationships/image" Target="../media/image78.png"/></Relationships>
</file>

<file path=ppt/slides/_rels/slide57.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diagramLayout" Target="../diagrams/layout54.xml"/><Relationship Id="rId7" Type="http://schemas.openxmlformats.org/officeDocument/2006/relationships/image" Target="../media/image76.png"/><Relationship Id="rId12" Type="http://schemas.openxmlformats.org/officeDocument/2006/relationships/image" Target="../media/image117.svg"/><Relationship Id="rId2" Type="http://schemas.openxmlformats.org/officeDocument/2006/relationships/diagramData" Target="../diagrams/data54.xml"/><Relationship Id="rId1" Type="http://schemas.openxmlformats.org/officeDocument/2006/relationships/slideLayout" Target="../slideLayouts/slideLayout14.xml"/><Relationship Id="rId6" Type="http://schemas.microsoft.com/office/2007/relationships/diagramDrawing" Target="../diagrams/drawing54.xml"/><Relationship Id="rId11" Type="http://schemas.openxmlformats.org/officeDocument/2006/relationships/image" Target="../media/image116.png"/><Relationship Id="rId5" Type="http://schemas.openxmlformats.org/officeDocument/2006/relationships/diagramColors" Target="../diagrams/colors54.xml"/><Relationship Id="rId10" Type="http://schemas.openxmlformats.org/officeDocument/2006/relationships/image" Target="../media/image79.svg"/><Relationship Id="rId4" Type="http://schemas.openxmlformats.org/officeDocument/2006/relationships/diagramQuickStyle" Target="../diagrams/quickStyle54.xml"/><Relationship Id="rId9" Type="http://schemas.openxmlformats.org/officeDocument/2006/relationships/image" Target="../media/image78.png"/></Relationships>
</file>

<file path=ppt/slides/_rels/slide5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2.xml"/><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3.xml"/><Relationship Id="rId1" Type="http://schemas.openxmlformats.org/officeDocument/2006/relationships/slideLayout" Target="../slideLayouts/slideLayout14.xml"/><Relationship Id="rId4" Type="http://schemas.openxmlformats.org/officeDocument/2006/relationships/image" Target="../media/image4.jpeg"/></Relationships>
</file>

<file path=ppt/slides/_rels/slide6.xml.rels><?xml version="1.0" encoding="UTF-8" standalone="yes"?>
<Relationships xmlns="http://schemas.openxmlformats.org/package/2006/relationships"><Relationship Id="rId8" Type="http://schemas.openxmlformats.org/officeDocument/2006/relationships/diagramColors" Target="../diagrams/colors3.xml"/><Relationship Id="rId3" Type="http://schemas.openxmlformats.org/officeDocument/2006/relationships/image" Target="../media/image8.png"/><Relationship Id="rId7" Type="http://schemas.openxmlformats.org/officeDocument/2006/relationships/diagramQuickStyle" Target="../diagrams/quickStyle3.xml"/><Relationship Id="rId2" Type="http://schemas.openxmlformats.org/officeDocument/2006/relationships/notesSlide" Target="../notesSlides/notesSlide5.xml"/><Relationship Id="rId1" Type="http://schemas.openxmlformats.org/officeDocument/2006/relationships/slideLayout" Target="../slideLayouts/slideLayout14.xml"/><Relationship Id="rId6" Type="http://schemas.openxmlformats.org/officeDocument/2006/relationships/diagramLayout" Target="../diagrams/layout3.xml"/><Relationship Id="rId5" Type="http://schemas.openxmlformats.org/officeDocument/2006/relationships/diagramData" Target="../diagrams/data3.xml"/><Relationship Id="rId4" Type="http://schemas.openxmlformats.org/officeDocument/2006/relationships/image" Target="../media/image9.svg"/><Relationship Id="rId9" Type="http://schemas.microsoft.com/office/2007/relationships/diagramDrawing" Target="../diagrams/drawing3.xml"/></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24.xml"/><Relationship Id="rId7" Type="http://schemas.openxmlformats.org/officeDocument/2006/relationships/image" Target="../media/image5.png"/><Relationship Id="rId2" Type="http://schemas.openxmlformats.org/officeDocument/2006/relationships/slideLayout" Target="../slideLayouts/slideLayout1.xml"/><Relationship Id="rId1" Type="http://schemas.openxmlformats.org/officeDocument/2006/relationships/tags" Target="../tags/tag8.xml"/><Relationship Id="rId6" Type="http://schemas.openxmlformats.org/officeDocument/2006/relationships/image" Target="../media/image6.png"/><Relationship Id="rId5" Type="http://schemas.openxmlformats.org/officeDocument/2006/relationships/image" Target="../media/image1.emf"/><Relationship Id="rId4" Type="http://schemas.openxmlformats.org/officeDocument/2006/relationships/oleObject" Target="../embeddings/oleObject7.bin"/></Relationships>
</file>

<file path=ppt/slides/_rels/slide7.xml.rels><?xml version="1.0" encoding="UTF-8" standalone="yes"?>
<Relationships xmlns="http://schemas.openxmlformats.org/package/2006/relationships"><Relationship Id="rId8" Type="http://schemas.openxmlformats.org/officeDocument/2006/relationships/diagramColors" Target="../diagrams/colors4.xml"/><Relationship Id="rId13" Type="http://schemas.openxmlformats.org/officeDocument/2006/relationships/image" Target="../media/image16.png"/><Relationship Id="rId3" Type="http://schemas.openxmlformats.org/officeDocument/2006/relationships/image" Target="../media/image8.png"/><Relationship Id="rId7" Type="http://schemas.openxmlformats.org/officeDocument/2006/relationships/diagramQuickStyle" Target="../diagrams/quickStyle4.xml"/><Relationship Id="rId12" Type="http://schemas.openxmlformats.org/officeDocument/2006/relationships/image" Target="../media/image15.svg"/><Relationship Id="rId2" Type="http://schemas.openxmlformats.org/officeDocument/2006/relationships/notesSlide" Target="../notesSlides/notesSlide6.xml"/><Relationship Id="rId16" Type="http://schemas.openxmlformats.org/officeDocument/2006/relationships/image" Target="../media/image19.svg"/><Relationship Id="rId1" Type="http://schemas.openxmlformats.org/officeDocument/2006/relationships/slideLayout" Target="../slideLayouts/slideLayout14.xml"/><Relationship Id="rId6" Type="http://schemas.openxmlformats.org/officeDocument/2006/relationships/diagramLayout" Target="../diagrams/layout4.xml"/><Relationship Id="rId11" Type="http://schemas.openxmlformats.org/officeDocument/2006/relationships/image" Target="../media/image14.png"/><Relationship Id="rId5" Type="http://schemas.openxmlformats.org/officeDocument/2006/relationships/diagramData" Target="../diagrams/data4.xml"/><Relationship Id="rId15" Type="http://schemas.openxmlformats.org/officeDocument/2006/relationships/image" Target="../media/image18.png"/><Relationship Id="rId10" Type="http://schemas.openxmlformats.org/officeDocument/2006/relationships/image" Target="../media/image13.jpeg"/><Relationship Id="rId4" Type="http://schemas.openxmlformats.org/officeDocument/2006/relationships/image" Target="../media/image9.svg"/><Relationship Id="rId9" Type="http://schemas.microsoft.com/office/2007/relationships/diagramDrawing" Target="../diagrams/drawing4.xml"/><Relationship Id="rId14" Type="http://schemas.openxmlformats.org/officeDocument/2006/relationships/image" Target="../media/image17.svg"/></Relationships>
</file>

<file path=ppt/slides/_rels/slide8.xml.rels><?xml version="1.0" encoding="UTF-8" standalone="yes"?>
<Relationships xmlns="http://schemas.openxmlformats.org/package/2006/relationships"><Relationship Id="rId8" Type="http://schemas.openxmlformats.org/officeDocument/2006/relationships/diagramColors" Target="../diagrams/colors5.xml"/><Relationship Id="rId3" Type="http://schemas.openxmlformats.org/officeDocument/2006/relationships/image" Target="../media/image8.png"/><Relationship Id="rId7" Type="http://schemas.openxmlformats.org/officeDocument/2006/relationships/diagramQuickStyle" Target="../diagrams/quickStyle5.xml"/><Relationship Id="rId12" Type="http://schemas.openxmlformats.org/officeDocument/2006/relationships/image" Target="../media/image22.jpeg"/><Relationship Id="rId2" Type="http://schemas.openxmlformats.org/officeDocument/2006/relationships/notesSlide" Target="../notesSlides/notesSlide7.xml"/><Relationship Id="rId1" Type="http://schemas.openxmlformats.org/officeDocument/2006/relationships/slideLayout" Target="../slideLayouts/slideLayout14.xml"/><Relationship Id="rId6" Type="http://schemas.openxmlformats.org/officeDocument/2006/relationships/diagramLayout" Target="../diagrams/layout5.xml"/><Relationship Id="rId11" Type="http://schemas.openxmlformats.org/officeDocument/2006/relationships/image" Target="../media/image21.jpeg"/><Relationship Id="rId5" Type="http://schemas.openxmlformats.org/officeDocument/2006/relationships/diagramData" Target="../diagrams/data5.xml"/><Relationship Id="rId10" Type="http://schemas.openxmlformats.org/officeDocument/2006/relationships/image" Target="../media/image20.jpeg"/><Relationship Id="rId4" Type="http://schemas.openxmlformats.org/officeDocument/2006/relationships/image" Target="../media/image9.svg"/><Relationship Id="rId9" Type="http://schemas.microsoft.com/office/2007/relationships/diagramDrawing" Target="../diagrams/drawing5.xml"/></Relationships>
</file>

<file path=ppt/slides/_rels/slide9.xml.rels><?xml version="1.0" encoding="UTF-8" standalone="yes"?>
<Relationships xmlns="http://schemas.openxmlformats.org/package/2006/relationships"><Relationship Id="rId8" Type="http://schemas.openxmlformats.org/officeDocument/2006/relationships/diagramColors" Target="../diagrams/colors6.xml"/><Relationship Id="rId13" Type="http://schemas.openxmlformats.org/officeDocument/2006/relationships/image" Target="../media/image25.svg"/><Relationship Id="rId3" Type="http://schemas.openxmlformats.org/officeDocument/2006/relationships/image" Target="../media/image8.png"/><Relationship Id="rId7" Type="http://schemas.openxmlformats.org/officeDocument/2006/relationships/diagramQuickStyle" Target="../diagrams/quickStyle6.xml"/><Relationship Id="rId12" Type="http://schemas.openxmlformats.org/officeDocument/2006/relationships/image" Target="../media/image24.png"/><Relationship Id="rId17" Type="http://schemas.microsoft.com/office/2007/relationships/hdphoto" Target="../media/hdphoto3.wdp"/><Relationship Id="rId2" Type="http://schemas.openxmlformats.org/officeDocument/2006/relationships/notesSlide" Target="../notesSlides/notesSlide8.xml"/><Relationship Id="rId16" Type="http://schemas.openxmlformats.org/officeDocument/2006/relationships/image" Target="../media/image27.png"/><Relationship Id="rId1" Type="http://schemas.openxmlformats.org/officeDocument/2006/relationships/slideLayout" Target="../slideLayouts/slideLayout2.xml"/><Relationship Id="rId6" Type="http://schemas.openxmlformats.org/officeDocument/2006/relationships/diagramLayout" Target="../diagrams/layout6.xml"/><Relationship Id="rId11" Type="http://schemas.microsoft.com/office/2007/relationships/hdphoto" Target="../media/hdphoto1.wdp"/><Relationship Id="rId5" Type="http://schemas.openxmlformats.org/officeDocument/2006/relationships/diagramData" Target="../diagrams/data6.xml"/><Relationship Id="rId15" Type="http://schemas.microsoft.com/office/2007/relationships/hdphoto" Target="../media/hdphoto2.wdp"/><Relationship Id="rId10" Type="http://schemas.openxmlformats.org/officeDocument/2006/relationships/image" Target="../media/image23.png"/><Relationship Id="rId4" Type="http://schemas.openxmlformats.org/officeDocument/2006/relationships/image" Target="../media/image9.svg"/><Relationship Id="rId9" Type="http://schemas.microsoft.com/office/2007/relationships/diagramDrawing" Target="../diagrams/drawing6.xml"/><Relationship Id="rId14" Type="http://schemas.openxmlformats.org/officeDocument/2006/relationships/image" Target="../media/image2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Content Placeholder 10">
            <a:extLst>
              <a:ext uri="{FF2B5EF4-FFF2-40B4-BE49-F238E27FC236}">
                <a16:creationId xmlns:a16="http://schemas.microsoft.com/office/drawing/2014/main" id="{294F5545-1098-491A-829A-A3ED806D20A2}"/>
              </a:ext>
              <a:ext uri="{C183D7F6-B498-43B3-948B-1728B52AA6E4}">
                <adec:decorative xmlns:adec="http://schemas.microsoft.com/office/drawing/2017/decorative" val="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1" r="-9471"/>
          <a:stretch/>
        </p:blipFill>
        <p:spPr>
          <a:xfrm>
            <a:off x="10677239" y="218466"/>
            <a:ext cx="1429838" cy="355276"/>
          </a:xfrm>
          <a:prstGeom prst="rect">
            <a:avLst/>
          </a:prstGeom>
        </p:spPr>
      </p:pic>
      <p:pic>
        <p:nvPicPr>
          <p:cNvPr id="22" name="Content Placeholder 10">
            <a:extLst>
              <a:ext uri="{FF2B5EF4-FFF2-40B4-BE49-F238E27FC236}">
                <a16:creationId xmlns:a16="http://schemas.microsoft.com/office/drawing/2014/main" id="{3F213B2A-499F-44AF-AE46-FE468AC2FE04}"/>
              </a:ext>
              <a:ext uri="{C183D7F6-B498-43B3-948B-1728B52AA6E4}">
                <adec:decorative xmlns:adec="http://schemas.microsoft.com/office/drawing/2017/decorative" val="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251285" y="1607996"/>
            <a:ext cx="3335303" cy="2910612"/>
          </a:xfrm>
          <a:prstGeom prst="rect">
            <a:avLst/>
          </a:prstGeom>
        </p:spPr>
      </p:pic>
      <p:sp>
        <p:nvSpPr>
          <p:cNvPr id="15" name="Rectangle 14">
            <a:extLst>
              <a:ext uri="{FF2B5EF4-FFF2-40B4-BE49-F238E27FC236}">
                <a16:creationId xmlns:a16="http://schemas.microsoft.com/office/drawing/2014/main" id="{411163A5-7CB5-46A7-AE5F-BC3D5AAEA03C}"/>
              </a:ext>
            </a:extLst>
          </p:cNvPr>
          <p:cNvSpPr/>
          <p:nvPr/>
        </p:nvSpPr>
        <p:spPr>
          <a:xfrm>
            <a:off x="3810312" y="2497276"/>
            <a:ext cx="7937684" cy="3497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CA" sz="4400" b="1" dirty="0">
                <a:solidFill>
                  <a:srgbClr val="003B5C"/>
                </a:solidFill>
                <a:highlight>
                  <a:srgbClr val="FFFF00"/>
                </a:highlight>
                <a:latin typeface="Avenir Next LT Pro Demi" panose="020B0704020202020204" pitchFamily="34" charset="0"/>
              </a:rPr>
              <a:t>[PROJECT LOCATION]</a:t>
            </a:r>
          </a:p>
        </p:txBody>
      </p:sp>
      <p:sp>
        <p:nvSpPr>
          <p:cNvPr id="16" name="Title 15">
            <a:extLst>
              <a:ext uri="{FF2B5EF4-FFF2-40B4-BE49-F238E27FC236}">
                <a16:creationId xmlns:a16="http://schemas.microsoft.com/office/drawing/2014/main" id="{68044161-86F9-4088-A6B9-05999097B37C}"/>
              </a:ext>
            </a:extLst>
          </p:cNvPr>
          <p:cNvSpPr>
            <a:spLocks noGrp="1"/>
          </p:cNvSpPr>
          <p:nvPr>
            <p:ph type="title" idx="4294967295"/>
          </p:nvPr>
        </p:nvSpPr>
        <p:spPr>
          <a:xfrm>
            <a:off x="3810312" y="3063302"/>
            <a:ext cx="5519664" cy="476267"/>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A" sz="2800" b="1" i="0" u="none" strike="noStrike" kern="1200" cap="none" spc="0" normalizeH="0" baseline="0" noProof="0" dirty="0">
                <a:ln>
                  <a:noFill/>
                </a:ln>
                <a:solidFill>
                  <a:schemeClr val="accent3">
                    <a:lumMod val="75000"/>
                  </a:schemeClr>
                </a:solidFill>
                <a:effectLst/>
                <a:uLnTx/>
                <a:uFillTx/>
                <a:latin typeface="Avenir Next LT Pro Demi" panose="020B0704020202020204" pitchFamily="34" charset="0"/>
                <a:ea typeface="+mn-ea"/>
                <a:cs typeface="+mn-cs"/>
              </a:rPr>
              <a:t>EMPLOYEE TOOLKIT</a:t>
            </a:r>
          </a:p>
        </p:txBody>
      </p:sp>
      <p:sp>
        <p:nvSpPr>
          <p:cNvPr id="19" name="Subtitle 2">
            <a:extLst>
              <a:ext uri="{FF2B5EF4-FFF2-40B4-BE49-F238E27FC236}">
                <a16:creationId xmlns:a16="http://schemas.microsoft.com/office/drawing/2014/main" id="{6F17F2A8-C13F-4D59-AEE3-797B6ED58FD3}"/>
              </a:ext>
            </a:extLst>
          </p:cNvPr>
          <p:cNvSpPr txBox="1">
            <a:spLocks/>
          </p:cNvSpPr>
          <p:nvPr/>
        </p:nvSpPr>
        <p:spPr>
          <a:xfrm>
            <a:off x="325283" y="5510285"/>
            <a:ext cx="5519664" cy="507860"/>
          </a:xfrm>
          <a:prstGeom prst="rect">
            <a:avLst/>
          </a:prstGeom>
        </p:spPr>
        <p:txBody>
          <a:bodyPr>
            <a:noAutofit/>
          </a:bodyPr>
          <a:lstStyle>
            <a:lvl1pPr marL="228600" indent="-228600" algn="l" defTabSz="914400" rtl="0" eaLnBrk="1" latinLnBrk="0" hangingPunct="1">
              <a:lnSpc>
                <a:spcPts val="2400"/>
              </a:lnSpc>
              <a:spcBef>
                <a:spcPts val="10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ts val="24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ts val="2400"/>
              </a:lnSpc>
              <a:spcBef>
                <a:spcPts val="500"/>
              </a:spcBef>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ts val="2400"/>
              </a:lnSpc>
              <a:spcBef>
                <a:spcPts val="5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ts val="2400"/>
              </a:lnSpc>
              <a:spcBef>
                <a:spcPts val="5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ts val="1200"/>
              </a:lnSpc>
              <a:spcBef>
                <a:spcPts val="600"/>
              </a:spcBef>
              <a:buNone/>
            </a:pPr>
            <a:r>
              <a:rPr lang="fr-CA" sz="1200" dirty="0">
                <a:solidFill>
                  <a:srgbClr val="4B4F54"/>
                </a:solidFill>
                <a:highlight>
                  <a:srgbClr val="FFFF00"/>
                </a:highlight>
                <a:latin typeface="Avenir Next LT Pro Demi" panose="020B0704020202020204" pitchFamily="34" charset="0"/>
              </a:rPr>
              <a:t>DATE</a:t>
            </a:r>
          </a:p>
        </p:txBody>
      </p:sp>
    </p:spTree>
    <p:extLst>
      <p:ext uri="{BB962C8B-B14F-4D97-AF65-F5344CB8AC3E}">
        <p14:creationId xmlns:p14="http://schemas.microsoft.com/office/powerpoint/2010/main" val="173960620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2F7BC8AA-CC0B-22FF-B4F5-A73F16474F11}"/>
              </a:ext>
              <a:ext uri="{C183D7F6-B498-43B3-948B-1728B52AA6E4}">
                <adec:decorative xmlns:adec="http://schemas.microsoft.com/office/drawing/2017/decorative" val="1"/>
              </a:ext>
            </a:extLst>
          </p:cNvPr>
          <p:cNvGrpSpPr/>
          <p:nvPr/>
        </p:nvGrpSpPr>
        <p:grpSpPr>
          <a:xfrm>
            <a:off x="11377018" y="431966"/>
            <a:ext cx="625038" cy="1254189"/>
            <a:chOff x="10652711" y="431966"/>
            <a:chExt cx="625038" cy="1254189"/>
          </a:xfrm>
        </p:grpSpPr>
        <p:sp>
          <p:nvSpPr>
            <p:cNvPr id="5" name="Arrow: Pentagon 4">
              <a:extLst>
                <a:ext uri="{FF2B5EF4-FFF2-40B4-BE49-F238E27FC236}">
                  <a16:creationId xmlns:a16="http://schemas.microsoft.com/office/drawing/2014/main" id="{FA1999D0-A075-35AD-FEFF-E720A6CAC1B3}"/>
                </a:ext>
              </a:extLst>
            </p:cNvPr>
            <p:cNvSpPr/>
            <p:nvPr/>
          </p:nvSpPr>
          <p:spPr>
            <a:xfrm rot="5400000">
              <a:off x="10338135" y="746542"/>
              <a:ext cx="1254189" cy="625038"/>
            </a:xfrm>
            <a:prstGeom prst="homePlate">
              <a:avLst/>
            </a:prstGeom>
            <a:solidFill>
              <a:schemeClr val="accent1"/>
            </a:solidFill>
            <a:ln w="9525"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pic>
          <p:nvPicPr>
            <p:cNvPr id="3" name="Graphic 2" descr="Topography Map with solid fill">
              <a:extLst>
                <a:ext uri="{FF2B5EF4-FFF2-40B4-BE49-F238E27FC236}">
                  <a16:creationId xmlns:a16="http://schemas.microsoft.com/office/drawing/2014/main" id="{C581898D-D701-67FE-21E0-A49F560426C9}"/>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709851" y="823926"/>
              <a:ext cx="510756" cy="510756"/>
            </a:xfrm>
            <a:prstGeom prst="rect">
              <a:avLst/>
            </a:prstGeom>
          </p:spPr>
        </p:pic>
      </p:grpSp>
      <p:sp>
        <p:nvSpPr>
          <p:cNvPr id="13" name="Rectangle 12">
            <a:extLst>
              <a:ext uri="{FF2B5EF4-FFF2-40B4-BE49-F238E27FC236}">
                <a16:creationId xmlns:a16="http://schemas.microsoft.com/office/drawing/2014/main" id="{6F1B32AF-712F-4B2F-AA75-B854C6B6D72D}"/>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47500" y="83586"/>
            <a:ext cx="10971019"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en-CA" sz="32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Introduction to you</a:t>
            </a:r>
            <a:r>
              <a:rPr lang="en-CA" sz="3200">
                <a:ea typeface="+mn-ea"/>
              </a:rPr>
              <a:t>r workplace </a:t>
            </a:r>
            <a:r>
              <a:rPr lang="en-CA" sz="2000">
                <a:ea typeface="+mn-ea"/>
              </a:rPr>
              <a:t>– </a:t>
            </a:r>
            <a:r>
              <a:rPr lang="en-CA" sz="2400" dirty="0">
                <a:ea typeface="+mn-ea"/>
              </a:rPr>
              <a:t>Indigenous design</a:t>
            </a:r>
            <a:endParaRPr lang="en-CA" sz="3200" dirty="0">
              <a:ea typeface="+mn-ea"/>
            </a:endParaRPr>
          </a:p>
        </p:txBody>
      </p:sp>
      <p:pic>
        <p:nvPicPr>
          <p:cNvPr id="14" name="Graphic 13">
            <a:extLst>
              <a:ext uri="{FF2B5EF4-FFF2-40B4-BE49-F238E27FC236}">
                <a16:creationId xmlns:a16="http://schemas.microsoft.com/office/drawing/2014/main" id="{64EBADA4-EC00-0A11-400C-CBFE6C0A5EAB}"/>
              </a:ext>
              <a:ext uri="{C183D7F6-B498-43B3-948B-1728B52AA6E4}">
                <adec:decorative xmlns:adec="http://schemas.microsoft.com/office/drawing/2017/decorative" val="1"/>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336306" y="166644"/>
            <a:ext cx="376518" cy="376518"/>
          </a:xfrm>
          <a:prstGeom prst="rect">
            <a:avLst/>
          </a:prstGeom>
        </p:spPr>
      </p:pic>
      <p:graphicFrame>
        <p:nvGraphicFramePr>
          <p:cNvPr id="15" name="Diagram 14">
            <a:extLst>
              <a:ext uri="{FF2B5EF4-FFF2-40B4-BE49-F238E27FC236}">
                <a16:creationId xmlns:a16="http://schemas.microsoft.com/office/drawing/2014/main" id="{86342900-7747-EA7D-2071-0A858F197DA4}"/>
              </a:ext>
              <a:ext uri="{C183D7F6-B498-43B3-948B-1728B52AA6E4}">
                <adec:decorative xmlns:adec="http://schemas.microsoft.com/office/drawing/2017/decorative" val="1"/>
              </a:ext>
            </a:extLst>
          </p:cNvPr>
          <p:cNvGraphicFramePr/>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2" name="TextBox 11">
            <a:extLst>
              <a:ext uri="{FF2B5EF4-FFF2-40B4-BE49-F238E27FC236}">
                <a16:creationId xmlns:a16="http://schemas.microsoft.com/office/drawing/2014/main" id="{58E14592-5168-0674-1A4F-BF7F9F5A4F8C}"/>
              </a:ext>
            </a:extLst>
          </p:cNvPr>
          <p:cNvSpPr txBox="1"/>
          <p:nvPr/>
        </p:nvSpPr>
        <p:spPr>
          <a:xfrm>
            <a:off x="305457" y="1140192"/>
            <a:ext cx="6812702" cy="4816703"/>
          </a:xfrm>
          <a:prstGeom prst="rect">
            <a:avLst/>
          </a:prstGeom>
          <a:noFill/>
        </p:spPr>
        <p:txBody>
          <a:bodyPr wrap="square">
            <a:spAutoFit/>
          </a:body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en-CA" sz="1600" b="0" i="0" u="none" strike="noStrike" kern="1200" cap="none" spc="0" normalizeH="0" baseline="0" noProof="0" dirty="0">
                <a:ln>
                  <a:noFill/>
                </a:ln>
                <a:effectLst/>
                <a:uLnTx/>
                <a:uFillTx/>
                <a:latin typeface="Avenir Next LT Pro" panose="020B0504020202020204" pitchFamily="34" charset="0"/>
              </a:rPr>
              <a:t>In support of </a:t>
            </a:r>
            <a:r>
              <a:rPr kumimoji="0" lang="en-CA" sz="1600" b="0" i="0" u="none" strike="noStrike" kern="1200" cap="none" spc="0" normalizeH="0" baseline="0" noProof="0" dirty="0" err="1">
                <a:ln>
                  <a:noFill/>
                </a:ln>
                <a:effectLst/>
                <a:uLnTx/>
                <a:uFillTx/>
                <a:latin typeface="Avenir Next LT Pro" panose="020B0504020202020204" pitchFamily="34" charset="0"/>
              </a:rPr>
              <a:t>GoC</a:t>
            </a:r>
            <a:r>
              <a:rPr kumimoji="0" lang="en-CA" sz="1600" b="0" i="0" u="none" strike="noStrike" kern="1200" cap="none" spc="0" normalizeH="0" baseline="0" noProof="0" dirty="0">
                <a:ln>
                  <a:noFill/>
                </a:ln>
                <a:effectLst/>
                <a:uLnTx/>
                <a:uFillTx/>
                <a:latin typeface="Avenir Next LT Pro" panose="020B0504020202020204" pitchFamily="34" charset="0"/>
              </a:rPr>
              <a:t> reconciliation commitments, it is important to honour First Nations, Inuit, and Métis communities of Canada by incorporating culturally appropriate design elements and promoting Indigenous economic opportunities. The design of our new workplace:</a:t>
            </a:r>
          </a:p>
          <a:p>
            <a:pPr marL="0" marR="0" lvl="0" indent="0" defTabSz="914400" rtl="0" eaLnBrk="0" fontAlgn="base" latinLnBrk="0" hangingPunct="0">
              <a:lnSpc>
                <a:spcPct val="100000"/>
              </a:lnSpc>
              <a:spcBef>
                <a:spcPct val="0"/>
              </a:spcBef>
              <a:spcAft>
                <a:spcPct val="0"/>
              </a:spcAft>
              <a:buClrTx/>
              <a:buSzTx/>
              <a:buFontTx/>
              <a:buNone/>
              <a:tabLst/>
              <a:defRPr/>
            </a:pPr>
            <a:r>
              <a:rPr kumimoji="0" lang="en-CA" sz="1600" b="0" i="0" u="none" strike="noStrike" kern="1200" cap="none" spc="0" normalizeH="0" baseline="0" noProof="0" dirty="0">
                <a:ln>
                  <a:noFill/>
                </a:ln>
                <a:effectLst/>
                <a:uLnTx/>
                <a:uFillTx/>
                <a:latin typeface="Avenir Next LT Pro" panose="020B0504020202020204" pitchFamily="34" charset="0"/>
              </a:rPr>
              <a:t> </a:t>
            </a:r>
          </a:p>
          <a:p>
            <a:pPr marL="360045" marR="0" lvl="0" indent="-360045" defTabSz="914400" rtl="0" eaLnBrk="0" fontAlgn="base" latinLnBrk="0" hangingPunct="0">
              <a:lnSpc>
                <a:spcPct val="100000"/>
              </a:lnSpc>
              <a:spcBef>
                <a:spcPts val="0"/>
              </a:spcBef>
              <a:spcAft>
                <a:spcPts val="600"/>
              </a:spcAft>
              <a:buClrTx/>
              <a:buSzTx/>
              <a:buFont typeface="Arial" panose="020B0604020202020204" pitchFamily="34" charset="0"/>
              <a:buChar char="•"/>
              <a:tabLst/>
              <a:defRPr/>
            </a:pPr>
            <a:r>
              <a:rPr kumimoji="0" lang="en-CA" sz="1600" b="0" i="0" u="none" strike="noStrike" kern="1200" cap="none" spc="0" normalizeH="0" baseline="0" noProof="0" dirty="0">
                <a:ln>
                  <a:noFill/>
                </a:ln>
                <a:effectLst/>
                <a:uLnTx/>
                <a:uFillTx/>
                <a:latin typeface="Avenir Next LT Pro" panose="020B0504020202020204" pitchFamily="34" charset="0"/>
              </a:rPr>
              <a:t>Reflects the cultures of the Indigenous People in </a:t>
            </a:r>
            <a:r>
              <a:rPr kumimoji="0" lang="en-CA" sz="1600" b="0" i="0" u="none" strike="noStrike" kern="1200" cap="none" spc="0" normalizeH="0" baseline="0" noProof="0" dirty="0" err="1">
                <a:ln>
                  <a:noFill/>
                </a:ln>
                <a:effectLst/>
                <a:uLnTx/>
                <a:uFillTx/>
                <a:latin typeface="Avenir Next LT Pro" panose="020B0504020202020204" pitchFamily="34" charset="0"/>
              </a:rPr>
              <a:t>GoC</a:t>
            </a:r>
            <a:r>
              <a:rPr kumimoji="0" lang="en-CA" sz="1600" b="0" i="0" u="none" strike="noStrike" kern="1200" cap="none" spc="0" normalizeH="0" baseline="0" noProof="0" dirty="0">
                <a:ln>
                  <a:noFill/>
                </a:ln>
                <a:effectLst/>
                <a:uLnTx/>
                <a:uFillTx/>
                <a:latin typeface="Avenir Next LT Pro" panose="020B0504020202020204" pitchFamily="34" charset="0"/>
              </a:rPr>
              <a:t> Workplaces. </a:t>
            </a:r>
            <a:endParaRPr kumimoji="0" lang="en-CA" sz="1600" b="0" i="0" u="none" strike="noStrike" kern="1200" cap="none" spc="0" normalizeH="0" baseline="0" noProof="0" dirty="0">
              <a:ln>
                <a:noFill/>
              </a:ln>
              <a:effectLst/>
              <a:uLnTx/>
              <a:uFillTx/>
              <a:latin typeface="Avenir Next LT Pro" panose="020B0504020202020204" pitchFamily="34" charset="0"/>
              <a:cs typeface="Arial"/>
            </a:endParaRPr>
          </a:p>
          <a:p>
            <a:pPr marL="360045" marR="0" lvl="0" indent="-360045" defTabSz="914400" rtl="0" eaLnBrk="0" fontAlgn="base" latinLnBrk="0" hangingPunct="0">
              <a:lnSpc>
                <a:spcPct val="100000"/>
              </a:lnSpc>
              <a:spcBef>
                <a:spcPts val="0"/>
              </a:spcBef>
              <a:spcAft>
                <a:spcPts val="600"/>
              </a:spcAft>
              <a:buClrTx/>
              <a:buSzTx/>
              <a:buFont typeface="Arial" panose="020B0604020202020204" pitchFamily="34" charset="0"/>
              <a:buChar char="•"/>
              <a:tabLst/>
              <a:defRPr/>
            </a:pPr>
            <a:r>
              <a:rPr kumimoji="0" lang="en-CA" sz="1600" b="0" i="0" u="none" strike="noStrike" kern="1200" cap="none" spc="0" normalizeH="0" baseline="0" noProof="0" dirty="0">
                <a:ln>
                  <a:noFill/>
                </a:ln>
                <a:effectLst/>
                <a:uLnTx/>
                <a:uFillTx/>
                <a:latin typeface="Avenir Next LT Pro" panose="020B0504020202020204" pitchFamily="34" charset="0"/>
              </a:rPr>
              <a:t>Provides opportunities for learning as well as exposing others to Indigenous cultures. </a:t>
            </a:r>
            <a:endParaRPr kumimoji="0" lang="en-CA" sz="1600" b="0" i="0" u="none" strike="noStrike" kern="1200" cap="none" spc="0" normalizeH="0" baseline="0" noProof="0" dirty="0">
              <a:ln>
                <a:noFill/>
              </a:ln>
              <a:effectLst/>
              <a:uLnTx/>
              <a:uFillTx/>
              <a:latin typeface="Avenir Next LT Pro" panose="020B0504020202020204" pitchFamily="34" charset="0"/>
              <a:cs typeface="Arial"/>
            </a:endParaRPr>
          </a:p>
          <a:p>
            <a:pPr marL="360045" marR="0" lvl="0" indent="-360045" defTabSz="914400" rtl="0" eaLnBrk="0" fontAlgn="base" latinLnBrk="0" hangingPunct="0">
              <a:lnSpc>
                <a:spcPct val="100000"/>
              </a:lnSpc>
              <a:spcBef>
                <a:spcPts val="0"/>
              </a:spcBef>
              <a:spcAft>
                <a:spcPts val="600"/>
              </a:spcAft>
              <a:buClrTx/>
              <a:buSzTx/>
              <a:buFont typeface="Arial" panose="020B0604020202020204" pitchFamily="34" charset="0"/>
              <a:buChar char="•"/>
              <a:tabLst/>
              <a:defRPr/>
            </a:pPr>
            <a:r>
              <a:rPr kumimoji="0" lang="en-CA" sz="1600" b="0" i="0" u="none" strike="noStrike" kern="1200" cap="none" spc="0" normalizeH="0" baseline="0" noProof="0" dirty="0">
                <a:ln>
                  <a:noFill/>
                </a:ln>
                <a:effectLst/>
                <a:uLnTx/>
                <a:uFillTx/>
                <a:latin typeface="Avenir Next LT Pro" panose="020B0504020202020204" pitchFamily="34" charset="0"/>
              </a:rPr>
              <a:t>Embraces a holistic, natural and sustainable design approach. </a:t>
            </a:r>
            <a:endParaRPr kumimoji="0" lang="en-CA" sz="1600" b="1" i="0" u="none" strike="noStrike" kern="1200" cap="none" spc="0" normalizeH="0" baseline="0" noProof="0" dirty="0">
              <a:ln>
                <a:noFill/>
              </a:ln>
              <a:effectLst/>
              <a:uLnTx/>
              <a:uFillTx/>
              <a:latin typeface="Avenir Next LT Pro" panose="020B0504020202020204" pitchFamily="34" charset="0"/>
            </a:endParaRPr>
          </a:p>
          <a:p>
            <a:pPr marL="360000" marR="0" lvl="0" indent="-360045" defTabSz="914400" rtl="0" eaLnBrk="0" fontAlgn="base" latinLnBrk="0" hangingPunct="0">
              <a:lnSpc>
                <a:spcPct val="100000"/>
              </a:lnSpc>
              <a:spcBef>
                <a:spcPts val="0"/>
              </a:spcBef>
              <a:spcAft>
                <a:spcPts val="600"/>
              </a:spcAft>
              <a:buClrTx/>
              <a:buSzTx/>
              <a:buFont typeface="Arial" panose="020B0604020202020204" pitchFamily="34" charset="0"/>
              <a:buChar char="•"/>
              <a:tabLst/>
              <a:defRPr/>
            </a:pPr>
            <a:r>
              <a:rPr kumimoji="0" lang="en-CA" sz="1600" b="0" i="0" u="none" strike="noStrike" kern="1200" cap="none" spc="0" normalizeH="0" baseline="0" noProof="0" dirty="0">
                <a:ln>
                  <a:noFill/>
                </a:ln>
                <a:effectLst/>
                <a:uLnTx/>
                <a:uFillTx/>
                <a:latin typeface="Avenir Next LT Pro" panose="020B0504020202020204" pitchFamily="34" charset="0"/>
              </a:rPr>
              <a:t>Showcases a strong connection to nature (land, water, </a:t>
            </a:r>
            <a:r>
              <a:rPr kumimoji="0" lang="en-CA" sz="1600" b="0" i="0" u="none" strike="noStrike" kern="1200" cap="none" spc="0" normalizeH="0" baseline="0" noProof="0" dirty="0" err="1">
                <a:ln>
                  <a:noFill/>
                </a:ln>
                <a:effectLst/>
                <a:uLnTx/>
                <a:uFillTx/>
                <a:latin typeface="Avenir Next LT Pro" panose="020B0504020202020204" pitchFamily="34" charset="0"/>
              </a:rPr>
              <a:t>etc</a:t>
            </a:r>
            <a:r>
              <a:rPr kumimoji="0" lang="en-CA" sz="1600" b="0" i="0" u="none" strike="noStrike" kern="1200" cap="none" spc="0" normalizeH="0" baseline="0" noProof="0" dirty="0">
                <a:ln>
                  <a:noFill/>
                </a:ln>
                <a:effectLst/>
                <a:uLnTx/>
                <a:uFillTx/>
                <a:latin typeface="Avenir Next LT Pro" panose="020B0504020202020204" pitchFamily="34" charset="0"/>
              </a:rPr>
              <a:t>).</a:t>
            </a:r>
          </a:p>
          <a:p>
            <a:pPr marL="360000" marR="0" lvl="0" indent="-360045" defTabSz="914400" rtl="0" eaLnBrk="0" fontAlgn="base" latinLnBrk="0" hangingPunct="0">
              <a:lnSpc>
                <a:spcPct val="100000"/>
              </a:lnSpc>
              <a:spcBef>
                <a:spcPts val="0"/>
              </a:spcBef>
              <a:spcAft>
                <a:spcPts val="600"/>
              </a:spcAft>
              <a:buClrTx/>
              <a:buSzTx/>
              <a:buFont typeface="Arial" panose="020B0604020202020204" pitchFamily="34" charset="0"/>
              <a:buChar char="•"/>
              <a:tabLst/>
              <a:defRPr/>
            </a:pPr>
            <a:r>
              <a:rPr kumimoji="0" lang="en-CA" sz="1600" b="0" i="0" u="none" strike="noStrike" kern="1200" cap="none" spc="0" normalizeH="0" baseline="0" noProof="0" dirty="0">
                <a:ln>
                  <a:noFill/>
                </a:ln>
                <a:effectLst/>
                <a:uLnTx/>
                <a:uFillTx/>
                <a:latin typeface="Avenir Next LT Pro" panose="020B0504020202020204" pitchFamily="34" charset="0"/>
              </a:rPr>
              <a:t>Applies Indigenous Design guiding principles such as maximizing access to daylight, views and the connection to the outdoor environment. </a:t>
            </a:r>
          </a:p>
          <a:p>
            <a:pPr marL="360000" marR="0" lvl="0" indent="-360045" defTabSz="914400" rtl="0" eaLnBrk="0" fontAlgn="base" latinLnBrk="0" hangingPunct="0">
              <a:lnSpc>
                <a:spcPct val="100000"/>
              </a:lnSpc>
              <a:spcBef>
                <a:spcPts val="0"/>
              </a:spcBef>
              <a:spcAft>
                <a:spcPts val="600"/>
              </a:spcAft>
              <a:buClrTx/>
              <a:buSzTx/>
              <a:buFont typeface="Arial" panose="020B0604020202020204" pitchFamily="34" charset="0"/>
              <a:buChar char="•"/>
              <a:tabLst/>
              <a:defRPr/>
            </a:pPr>
            <a:r>
              <a:rPr kumimoji="0" lang="en-CA" sz="1600" b="0" i="0" u="none" strike="noStrike" kern="1200" cap="none" spc="0" normalizeH="0" baseline="0" noProof="0" dirty="0">
                <a:ln>
                  <a:noFill/>
                </a:ln>
                <a:effectLst/>
                <a:highlight>
                  <a:srgbClr val="FFFF00"/>
                </a:highlight>
                <a:uLnTx/>
                <a:uFillTx/>
                <a:latin typeface="Avenir Next LT Pro" panose="020B0504020202020204" pitchFamily="34" charset="0"/>
              </a:rPr>
              <a:t>Integrates local indigenous art.</a:t>
            </a:r>
          </a:p>
          <a:p>
            <a:pPr marL="360000" marR="0" lvl="0" indent="-360045" defTabSz="914400" rtl="0" eaLnBrk="0" fontAlgn="base" latinLnBrk="0" hangingPunct="0">
              <a:lnSpc>
                <a:spcPct val="100000"/>
              </a:lnSpc>
              <a:spcBef>
                <a:spcPts val="0"/>
              </a:spcBef>
              <a:spcAft>
                <a:spcPts val="600"/>
              </a:spcAft>
              <a:buClrTx/>
              <a:buSzTx/>
              <a:buFont typeface="Arial" panose="020B0604020202020204" pitchFamily="34" charset="0"/>
              <a:buChar char="•"/>
              <a:tabLst/>
              <a:defRPr/>
            </a:pPr>
            <a:r>
              <a:rPr kumimoji="0" lang="en-CA" sz="1600" b="0" i="0" u="none" strike="noStrike" kern="1200" cap="none" spc="0" normalizeH="0" baseline="0" noProof="0" dirty="0">
                <a:ln>
                  <a:noFill/>
                </a:ln>
                <a:effectLst/>
                <a:uLnTx/>
                <a:uFillTx/>
                <a:latin typeface="Avenir Next LT Pro" panose="020B0504020202020204" pitchFamily="34" charset="0"/>
              </a:rPr>
              <a:t>Incorporates a permanent Indigenous Territorial Acknowledgement.</a:t>
            </a:r>
          </a:p>
          <a:p>
            <a:pPr marL="0" marR="0" lvl="0" indent="0" defTabSz="914400" rtl="0" eaLnBrk="0" fontAlgn="base" latinLnBrk="0" hangingPunct="0">
              <a:lnSpc>
                <a:spcPct val="100000"/>
              </a:lnSpc>
              <a:spcBef>
                <a:spcPct val="0"/>
              </a:spcBef>
              <a:spcAft>
                <a:spcPct val="0"/>
              </a:spcAft>
              <a:buClrTx/>
              <a:buSzTx/>
              <a:tabLst/>
              <a:defRPr/>
            </a:pPr>
            <a:endParaRPr kumimoji="0" lang="en-CA" sz="1600" b="1" i="0" u="none" strike="noStrike" kern="1200" cap="none" spc="0" normalizeH="0" baseline="0" noProof="0" dirty="0">
              <a:ln>
                <a:noFill/>
              </a:ln>
              <a:effectLst/>
              <a:uLnTx/>
              <a:uFillTx/>
              <a:latin typeface="Avenir Next LT Pro" panose="020B0504020202020204" pitchFamily="34" charset="0"/>
            </a:endParaRPr>
          </a:p>
        </p:txBody>
      </p:sp>
      <p:pic>
        <p:nvPicPr>
          <p:cNvPr id="2" name="Picture 1" descr="Bright blue glacial flow">
            <a:extLst>
              <a:ext uri="{FF2B5EF4-FFF2-40B4-BE49-F238E27FC236}">
                <a16:creationId xmlns:a16="http://schemas.microsoft.com/office/drawing/2014/main" id="{3F2BEA53-BA5A-6709-CB4E-6EFDF6FEB6D3}"/>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b="-6"/>
          <a:stretch/>
        </p:blipFill>
        <p:spPr>
          <a:xfrm>
            <a:off x="7717763" y="1217053"/>
            <a:ext cx="1254940" cy="1117244"/>
          </a:xfrm>
          <a:prstGeom prst="rect">
            <a:avLst/>
          </a:prstGeom>
        </p:spPr>
      </p:pic>
      <p:pic>
        <p:nvPicPr>
          <p:cNvPr id="7" name="Picture 6" descr="Close-up of hand-woven basket">
            <a:extLst>
              <a:ext uri="{FF2B5EF4-FFF2-40B4-BE49-F238E27FC236}">
                <a16:creationId xmlns:a16="http://schemas.microsoft.com/office/drawing/2014/main" id="{1BA96FC8-2C92-27D8-A241-C36E8C06B9D9}"/>
              </a:ext>
            </a:extLst>
          </p:cNvPr>
          <p:cNvPicPr>
            <a:picLocks noChangeAspect="1"/>
          </p:cNvPicPr>
          <p:nvPr/>
        </p:nvPicPr>
        <p:blipFill rotWithShape="1">
          <a:blip r:embed="rId12" cstate="screen">
            <a:extLst>
              <a:ext uri="{28A0092B-C50C-407E-A947-70E740481C1C}">
                <a14:useLocalDpi xmlns:a14="http://schemas.microsoft.com/office/drawing/2010/main"/>
              </a:ext>
            </a:extLst>
          </a:blip>
          <a:srcRect b="-6"/>
          <a:stretch/>
        </p:blipFill>
        <p:spPr>
          <a:xfrm>
            <a:off x="7717763" y="2418225"/>
            <a:ext cx="1254940" cy="1117244"/>
          </a:xfrm>
          <a:prstGeom prst="rect">
            <a:avLst/>
          </a:prstGeom>
        </p:spPr>
      </p:pic>
      <p:pic>
        <p:nvPicPr>
          <p:cNvPr id="8" name="Picture 7" descr="Green leaf with dew on a dark nature background">
            <a:extLst>
              <a:ext uri="{FF2B5EF4-FFF2-40B4-BE49-F238E27FC236}">
                <a16:creationId xmlns:a16="http://schemas.microsoft.com/office/drawing/2014/main" id="{CCEBD035-6F8B-6893-74A0-26ADA34F4639}"/>
              </a:ext>
            </a:extLst>
          </p:cNvPr>
          <p:cNvPicPr>
            <a:picLocks noChangeAspect="1"/>
          </p:cNvPicPr>
          <p:nvPr/>
        </p:nvPicPr>
        <p:blipFill rotWithShape="1">
          <a:blip r:embed="rId13" cstate="screen">
            <a:extLst>
              <a:ext uri="{28A0092B-C50C-407E-A947-70E740481C1C}">
                <a14:useLocalDpi xmlns:a14="http://schemas.microsoft.com/office/drawing/2010/main"/>
              </a:ext>
            </a:extLst>
          </a:blip>
          <a:srcRect/>
          <a:stretch/>
        </p:blipFill>
        <p:spPr>
          <a:xfrm>
            <a:off x="9105751" y="1220283"/>
            <a:ext cx="1912768" cy="1710259"/>
          </a:xfrm>
          <a:prstGeom prst="rect">
            <a:avLst/>
          </a:prstGeom>
        </p:spPr>
      </p:pic>
      <p:pic>
        <p:nvPicPr>
          <p:cNvPr id="9" name="Picture 8" descr="Walking path on grassy hill">
            <a:extLst>
              <a:ext uri="{FF2B5EF4-FFF2-40B4-BE49-F238E27FC236}">
                <a16:creationId xmlns:a16="http://schemas.microsoft.com/office/drawing/2014/main" id="{5CEFCF20-5F24-5EB5-C447-6BDA4FD964BA}"/>
              </a:ext>
            </a:extLst>
          </p:cNvPr>
          <p:cNvPicPr>
            <a:picLocks noChangeAspect="1"/>
          </p:cNvPicPr>
          <p:nvPr/>
        </p:nvPicPr>
        <p:blipFill rotWithShape="1">
          <a:blip r:embed="rId14" cstate="screen">
            <a:extLst>
              <a:ext uri="{28A0092B-C50C-407E-A947-70E740481C1C}">
                <a14:useLocalDpi xmlns:a14="http://schemas.microsoft.com/office/drawing/2010/main"/>
              </a:ext>
            </a:extLst>
          </a:blip>
          <a:srcRect b="-2"/>
          <a:stretch/>
        </p:blipFill>
        <p:spPr>
          <a:xfrm>
            <a:off x="7717763" y="3619397"/>
            <a:ext cx="1254940" cy="1117203"/>
          </a:xfrm>
          <a:prstGeom prst="rect">
            <a:avLst/>
          </a:prstGeom>
        </p:spPr>
      </p:pic>
      <p:pic>
        <p:nvPicPr>
          <p:cNvPr id="10" name="Picture 9" descr="Thick forest fog">
            <a:extLst>
              <a:ext uri="{FF2B5EF4-FFF2-40B4-BE49-F238E27FC236}">
                <a16:creationId xmlns:a16="http://schemas.microsoft.com/office/drawing/2014/main" id="{719B0FB7-6A1D-3FEC-2E19-F2407AB9F0AB}"/>
              </a:ext>
            </a:extLst>
          </p:cNvPr>
          <p:cNvPicPr>
            <a:picLocks noChangeAspect="1"/>
          </p:cNvPicPr>
          <p:nvPr/>
        </p:nvPicPr>
        <p:blipFill rotWithShape="1">
          <a:blip r:embed="rId15" cstate="screen">
            <a:extLst>
              <a:ext uri="{28A0092B-C50C-407E-A947-70E740481C1C}">
                <a14:useLocalDpi xmlns:a14="http://schemas.microsoft.com/office/drawing/2010/main"/>
              </a:ext>
            </a:extLst>
          </a:blip>
          <a:srcRect t="-1115"/>
          <a:stretch/>
        </p:blipFill>
        <p:spPr>
          <a:xfrm>
            <a:off x="9105751" y="3017743"/>
            <a:ext cx="1912768" cy="1673838"/>
          </a:xfrm>
          <a:prstGeom prst="rect">
            <a:avLst/>
          </a:prstGeom>
        </p:spPr>
      </p:pic>
      <p:pic>
        <p:nvPicPr>
          <p:cNvPr id="11" name="Picture 10" descr="Road in snowy forest">
            <a:extLst>
              <a:ext uri="{FF2B5EF4-FFF2-40B4-BE49-F238E27FC236}">
                <a16:creationId xmlns:a16="http://schemas.microsoft.com/office/drawing/2014/main" id="{59A60DAC-950F-6F75-A356-51C80229062F}"/>
              </a:ext>
            </a:extLst>
          </p:cNvPr>
          <p:cNvPicPr>
            <a:picLocks noChangeAspect="1"/>
          </p:cNvPicPr>
          <p:nvPr/>
        </p:nvPicPr>
        <p:blipFill rotWithShape="1">
          <a:blip r:embed="rId16" cstate="screen">
            <a:extLst>
              <a:ext uri="{28A0092B-C50C-407E-A947-70E740481C1C}">
                <a14:useLocalDpi xmlns:a14="http://schemas.microsoft.com/office/drawing/2010/main"/>
              </a:ext>
            </a:extLst>
          </a:blip>
          <a:srcRect t="-3"/>
          <a:stretch/>
        </p:blipFill>
        <p:spPr>
          <a:xfrm>
            <a:off x="7717763" y="4798991"/>
            <a:ext cx="3300756" cy="780381"/>
          </a:xfrm>
          <a:prstGeom prst="rect">
            <a:avLst/>
          </a:prstGeom>
        </p:spPr>
      </p:pic>
    </p:spTree>
    <p:extLst>
      <p:ext uri="{BB962C8B-B14F-4D97-AF65-F5344CB8AC3E}">
        <p14:creationId xmlns:p14="http://schemas.microsoft.com/office/powerpoint/2010/main" val="60017512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rrow: Pentagon 2">
            <a:extLst>
              <a:ext uri="{FF2B5EF4-FFF2-40B4-BE49-F238E27FC236}">
                <a16:creationId xmlns:a16="http://schemas.microsoft.com/office/drawing/2014/main" id="{40EC325A-7AA5-08BD-CDB9-89715614D8DD}"/>
              </a:ext>
              <a:ext uri="{C183D7F6-B498-43B3-948B-1728B52AA6E4}">
                <adec:decorative xmlns:adec="http://schemas.microsoft.com/office/drawing/2017/decorative" val="1"/>
              </a:ext>
            </a:extLst>
          </p:cNvPr>
          <p:cNvSpPr/>
          <p:nvPr/>
        </p:nvSpPr>
        <p:spPr>
          <a:xfrm rot="5400000">
            <a:off x="11079685" y="732795"/>
            <a:ext cx="1219703" cy="625038"/>
          </a:xfrm>
          <a:prstGeom prst="homePlate">
            <a:avLst/>
          </a:prstGeom>
          <a:solidFill>
            <a:srgbClr val="40978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6" name="Rectangle 35">
            <a:extLst>
              <a:ext uri="{FF2B5EF4-FFF2-40B4-BE49-F238E27FC236}">
                <a16:creationId xmlns:a16="http://schemas.microsoft.com/office/drawing/2014/main" id="{7B8C389B-4EDC-18B2-8A62-3E4B44DE2EC3}"/>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pic>
        <p:nvPicPr>
          <p:cNvPr id="37" name="Graphic 36" descr="Mental Health with solid fill">
            <a:extLst>
              <a:ext uri="{FF2B5EF4-FFF2-40B4-BE49-F238E27FC236}">
                <a16:creationId xmlns:a16="http://schemas.microsoft.com/office/drawing/2014/main" id="{3C5A9F3E-75F5-59D9-989A-1EA3B097B24D}"/>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38" name="Diagram 37">
            <a:extLst>
              <a:ext uri="{FF2B5EF4-FFF2-40B4-BE49-F238E27FC236}">
                <a16:creationId xmlns:a16="http://schemas.microsoft.com/office/drawing/2014/main" id="{92195928-3E61-06DC-CB14-DEDF5E5B10D4}"/>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882363262"/>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47500" y="83586"/>
            <a:ext cx="10971019"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en-CA" sz="32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Introduction to you</a:t>
            </a:r>
            <a:r>
              <a:rPr lang="en-CA" sz="3200">
                <a:ea typeface="+mn-ea"/>
              </a:rPr>
              <a:t>r workplace</a:t>
            </a:r>
            <a:r>
              <a:rPr lang="en-CA" sz="1800">
                <a:ea typeface="+mn-ea"/>
              </a:rPr>
              <a:t> </a:t>
            </a:r>
            <a:r>
              <a:rPr lang="en-CA" sz="2400">
                <a:ea typeface="+mn-ea"/>
              </a:rPr>
              <a:t>– </a:t>
            </a:r>
            <a:r>
              <a:rPr lang="en-CA" sz="2000" dirty="0">
                <a:ea typeface="+mn-ea"/>
              </a:rPr>
              <a:t>Accessibility and inclusivity</a:t>
            </a:r>
            <a:endParaRPr lang="en-CA" sz="3200" dirty="0">
              <a:ea typeface="+mn-ea"/>
            </a:endParaRPr>
          </a:p>
        </p:txBody>
      </p:sp>
      <p:sp>
        <p:nvSpPr>
          <p:cNvPr id="30" name="TextBox 29">
            <a:extLst>
              <a:ext uri="{FF2B5EF4-FFF2-40B4-BE49-F238E27FC236}">
                <a16:creationId xmlns:a16="http://schemas.microsoft.com/office/drawing/2014/main" id="{1F712CBC-DCE2-0641-00D5-4D436A3BF041}"/>
              </a:ext>
            </a:extLst>
          </p:cNvPr>
          <p:cNvSpPr txBox="1"/>
          <p:nvPr/>
        </p:nvSpPr>
        <p:spPr>
          <a:xfrm>
            <a:off x="241717" y="1348809"/>
            <a:ext cx="4570519" cy="3847207"/>
          </a:xfrm>
          <a:prstGeom prst="rect">
            <a:avLst/>
          </a:prstGeom>
        </p:spPr>
        <p:txBody>
          <a:bodyPr wrap="square">
            <a:spAutoFit/>
          </a:bodyPr>
          <a:lstStyle>
            <a:defPPr>
              <a:defRPr lang="en-US"/>
            </a:defPPr>
            <a:lvl1pPr>
              <a:spcAft>
                <a:spcPts val="1200"/>
              </a:spcAft>
              <a:defRPr sz="1300">
                <a:latin typeface="Avenir Next LT Pro" panose="020B0504020202020204" pitchFamily="34" charset="0"/>
                <a:cs typeface="Segoe UI Semilight" panose="020B0402040204020203" pitchFamily="34" charset="0"/>
              </a:defRPr>
            </a:lvl1pPr>
          </a:lstStyle>
          <a:p>
            <a:pPr>
              <a:spcAft>
                <a:spcPts val="1200"/>
              </a:spcAft>
            </a:pPr>
            <a:r>
              <a:rPr lang="en-US" sz="1400" dirty="0">
                <a:latin typeface="Avenir Next LT Pro" panose="020B0504020202020204" pitchFamily="34" charset="0"/>
                <a:cs typeface="Segoe UI Semilight" panose="020B0402040204020203" pitchFamily="34" charset="0"/>
              </a:rPr>
              <a:t>Your workplace at [</a:t>
            </a:r>
            <a:r>
              <a:rPr lang="en-US" sz="1400" dirty="0">
                <a:highlight>
                  <a:srgbClr val="FFFF00"/>
                </a:highlight>
                <a:latin typeface="Avenir Next LT Pro" panose="020B0504020202020204" pitchFamily="34" charset="0"/>
                <a:cs typeface="Segoe UI Semilight" panose="020B0402040204020203" pitchFamily="34" charset="0"/>
              </a:rPr>
              <a:t>Location</a:t>
            </a:r>
            <a:r>
              <a:rPr lang="en-US" sz="1400" dirty="0">
                <a:latin typeface="Avenir Next LT Pro" panose="020B0504020202020204" pitchFamily="34" charset="0"/>
                <a:cs typeface="Segoe UI Semilight" panose="020B0402040204020203" pitchFamily="34" charset="0"/>
              </a:rPr>
              <a:t>] has been designed with accessibility and inclusivity in mind. By implementing universal design where possible, [</a:t>
            </a:r>
            <a:r>
              <a:rPr lang="en-US" sz="1400" dirty="0">
                <a:highlight>
                  <a:srgbClr val="FFFF00"/>
                </a:highlight>
                <a:latin typeface="Avenir Next LT Pro" panose="020B0504020202020204" pitchFamily="34" charset="0"/>
                <a:cs typeface="Segoe UI Semilight" panose="020B0402040204020203" pitchFamily="34" charset="0"/>
              </a:rPr>
              <a:t>Organization</a:t>
            </a:r>
            <a:r>
              <a:rPr lang="en-US" sz="1400" dirty="0">
                <a:latin typeface="Avenir Next LT Pro" panose="020B0504020202020204" pitchFamily="34" charset="0"/>
                <a:cs typeface="Segoe UI Semilight" panose="020B0402040204020203" pitchFamily="34" charset="0"/>
              </a:rPr>
              <a:t>] hopes that the space can be accessed, understood and used to its greatest extent by all employees. </a:t>
            </a:r>
          </a:p>
          <a:p>
            <a:pPr>
              <a:spcAft>
                <a:spcPts val="1200"/>
              </a:spcAft>
            </a:pPr>
            <a:r>
              <a:rPr lang="en-US" sz="1400" dirty="0">
                <a:latin typeface="Avenir Next LT Pro" panose="020B0504020202020204" pitchFamily="34" charset="0"/>
                <a:cs typeface="Segoe UI Semilight" panose="020B0402040204020203" pitchFamily="34" charset="0"/>
              </a:rPr>
              <a:t>By adopting inclusivity best practices, we recognize that some workpoints may be perceived as not accessible for some employees; however, barrier-free options are available to all employees. </a:t>
            </a:r>
          </a:p>
          <a:p>
            <a:r>
              <a:rPr lang="en-CA" sz="1400" dirty="0"/>
              <a:t>Our Activity-based workspace has been designed to accommodate the majority of employees. Activity-based working helps achieve ergonomics through movement, rather than the perfect static position. Speak to your manager if you have temporary or permanent functional limitations or restrictions and you require workplace accommodations.</a:t>
            </a:r>
          </a:p>
        </p:txBody>
      </p:sp>
      <p:pic>
        <p:nvPicPr>
          <p:cNvPr id="5" name="Graphic 4">
            <a:extLst>
              <a:ext uri="{FF2B5EF4-FFF2-40B4-BE49-F238E27FC236}">
                <a16:creationId xmlns:a16="http://schemas.microsoft.com/office/drawing/2014/main" id="{2AC358D9-BE7C-4325-260A-A8203B7EBEE8}"/>
              </a:ext>
              <a:ext uri="{C183D7F6-B498-43B3-948B-1728B52AA6E4}">
                <adec:decorative xmlns:adec="http://schemas.microsoft.com/office/drawing/2017/decorative" val="1"/>
              </a:ext>
            </a:extLst>
          </p:cNvPr>
          <p:cNvPicPr>
            <a:picLocks noChangeAspect="1"/>
          </p:cNvPicPr>
          <p:nvPr/>
        </p:nvPicPr>
        <p:blipFill>
          <a:blip r:embed="rId10" cstate="screen">
            <a:biLevel thresh="25000"/>
            <a:extLst>
              <a:ext uri="{28A0092B-C50C-407E-A947-70E740481C1C}">
                <a14:useLocalDpi xmlns:a14="http://schemas.microsoft.com/office/drawing/2010/main"/>
              </a:ext>
            </a:extLst>
          </a:blip>
          <a:srcRect/>
          <a:stretch/>
        </p:blipFill>
        <p:spPr>
          <a:xfrm>
            <a:off x="11425441" y="894447"/>
            <a:ext cx="542634" cy="440491"/>
          </a:xfrm>
          <a:prstGeom prst="rect">
            <a:avLst/>
          </a:prstGeom>
        </p:spPr>
      </p:pic>
      <p:grpSp>
        <p:nvGrpSpPr>
          <p:cNvPr id="8" name="Group 7">
            <a:extLst>
              <a:ext uri="{FF2B5EF4-FFF2-40B4-BE49-F238E27FC236}">
                <a16:creationId xmlns:a16="http://schemas.microsoft.com/office/drawing/2014/main" id="{F4AE2187-3E2D-42C6-E8FE-3A299E9C4C13}"/>
              </a:ext>
              <a:ext uri="{C183D7F6-B498-43B3-948B-1728B52AA6E4}">
                <adec:decorative xmlns:adec="http://schemas.microsoft.com/office/drawing/2017/decorative" val="1"/>
              </a:ext>
            </a:extLst>
          </p:cNvPr>
          <p:cNvGrpSpPr/>
          <p:nvPr/>
        </p:nvGrpSpPr>
        <p:grpSpPr>
          <a:xfrm>
            <a:off x="4681779" y="1610159"/>
            <a:ext cx="7356587" cy="4152365"/>
            <a:chOff x="4681779" y="1610159"/>
            <a:chExt cx="7356587" cy="4152365"/>
          </a:xfrm>
        </p:grpSpPr>
        <p:grpSp>
          <p:nvGrpSpPr>
            <p:cNvPr id="2" name="Group 1">
              <a:extLst>
                <a:ext uri="{FF2B5EF4-FFF2-40B4-BE49-F238E27FC236}">
                  <a16:creationId xmlns:a16="http://schemas.microsoft.com/office/drawing/2014/main" id="{40CE4CA7-ADB7-8BFC-1A3D-6372D9C8B4C2}"/>
                </a:ext>
              </a:extLst>
            </p:cNvPr>
            <p:cNvGrpSpPr/>
            <p:nvPr/>
          </p:nvGrpSpPr>
          <p:grpSpPr>
            <a:xfrm>
              <a:off x="4681779" y="1610159"/>
              <a:ext cx="7356587" cy="4152365"/>
              <a:chOff x="29103" y="2653475"/>
              <a:chExt cx="6954375" cy="4430355"/>
            </a:xfrm>
          </p:grpSpPr>
          <p:grpSp>
            <p:nvGrpSpPr>
              <p:cNvPr id="7" name="Group 6">
                <a:extLst>
                  <a:ext uri="{FF2B5EF4-FFF2-40B4-BE49-F238E27FC236}">
                    <a16:creationId xmlns:a16="http://schemas.microsoft.com/office/drawing/2014/main" id="{52C91B5C-E505-3C7D-3940-D10B9AC5739F}"/>
                  </a:ext>
                </a:extLst>
              </p:cNvPr>
              <p:cNvGrpSpPr/>
              <p:nvPr/>
            </p:nvGrpSpPr>
            <p:grpSpPr>
              <a:xfrm>
                <a:off x="300436" y="3192698"/>
                <a:ext cx="6018743" cy="3385543"/>
                <a:chOff x="300436" y="3192698"/>
                <a:chExt cx="6018743" cy="3385543"/>
              </a:xfrm>
            </p:grpSpPr>
            <p:pic>
              <p:nvPicPr>
                <p:cNvPr id="27" name="Picture 26" descr="image of an inclusive workspace ">
                  <a:extLst>
                    <a:ext uri="{FF2B5EF4-FFF2-40B4-BE49-F238E27FC236}">
                      <a16:creationId xmlns:a16="http://schemas.microsoft.com/office/drawing/2014/main" id="{61B5B390-F767-E07D-57A4-296AD1208AC1}"/>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300436" y="3192698"/>
                  <a:ext cx="6018743" cy="3385543"/>
                </a:xfrm>
                <a:prstGeom prst="rect">
                  <a:avLst/>
                </a:prstGeom>
              </p:spPr>
            </p:pic>
            <p:pic>
              <p:nvPicPr>
                <p:cNvPr id="28" name="Picture 1">
                  <a:extLst>
                    <a:ext uri="{FF2B5EF4-FFF2-40B4-BE49-F238E27FC236}">
                      <a16:creationId xmlns:a16="http://schemas.microsoft.com/office/drawing/2014/main" id="{4F4FB4E4-84E9-DCCF-FD00-CA357298E619}"/>
                    </a:ext>
                  </a:extLst>
                </p:cNvPr>
                <p:cNvPicPr>
                  <a:picLocks noChangeAspect="1" noChangeArrowheads="1"/>
                </p:cNvPicPr>
                <p:nvPr/>
              </p:nvPicPr>
              <p:blipFill>
                <a:blip r:embed="rId12" cstate="screen">
                  <a:clrChange>
                    <a:clrFrom>
                      <a:srgbClr val="FFFFFF"/>
                    </a:clrFrom>
                    <a:clrTo>
                      <a:srgbClr val="FFFFFF">
                        <a:alpha val="0"/>
                      </a:srgbClr>
                    </a:clrTo>
                  </a:clrChange>
                  <a:alphaModFix amt="83000"/>
                  <a:extLst>
                    <a:ext uri="{28A0092B-C50C-407E-A947-70E740481C1C}">
                      <a14:useLocalDpi xmlns:a14="http://schemas.microsoft.com/office/drawing/2010/main"/>
                    </a:ext>
                  </a:extLst>
                </a:blip>
                <a:srcRect/>
                <a:stretch>
                  <a:fillRect/>
                </a:stretch>
              </p:blipFill>
              <p:spPr bwMode="auto">
                <a:xfrm>
                  <a:off x="5163802" y="4099022"/>
                  <a:ext cx="1154620" cy="1294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TextBox 11">
                <a:extLst>
                  <a:ext uri="{FF2B5EF4-FFF2-40B4-BE49-F238E27FC236}">
                    <a16:creationId xmlns:a16="http://schemas.microsoft.com/office/drawing/2014/main" id="{FF927F68-1753-DBDA-5D6C-6C911BE11FEB}"/>
                  </a:ext>
                </a:extLst>
              </p:cNvPr>
              <p:cNvSpPr txBox="1"/>
              <p:nvPr/>
            </p:nvSpPr>
            <p:spPr>
              <a:xfrm>
                <a:off x="1724041" y="2701494"/>
                <a:ext cx="2055679" cy="1001564"/>
              </a:xfrm>
              <a:prstGeom prst="rect">
                <a:avLst/>
              </a:prstGeom>
              <a:noFill/>
            </p:spPr>
            <p:txBody>
              <a:bodyPr wrap="square" rtlCol="0">
                <a:spAutoFit/>
              </a:bodyPr>
              <a:lstStyle/>
              <a:p>
                <a:r>
                  <a:rPr lang="en-CA" sz="1100" dirty="0">
                    <a:latin typeface="Avenir Next LT Pro Demi"/>
                  </a:rPr>
                  <a:t>Large enclosed workpoints that can accommodate </a:t>
                </a:r>
                <a:r>
                  <a:rPr lang="en-CA" sz="1100" b="1" dirty="0">
                    <a:latin typeface="Avenir Next LT Pro Demi"/>
                  </a:rPr>
                  <a:t>mobility devices </a:t>
                </a:r>
                <a:r>
                  <a:rPr lang="en-CA" sz="1100" dirty="0">
                    <a:latin typeface="Avenir Next LT Pro Demi"/>
                  </a:rPr>
                  <a:t>and support </a:t>
                </a:r>
                <a:r>
                  <a:rPr lang="en-CA" sz="1100" b="1" dirty="0">
                    <a:latin typeface="Avenir Next LT Pro Demi"/>
                  </a:rPr>
                  <a:t>cognitive impairments and sound sensitivities</a:t>
                </a:r>
              </a:p>
            </p:txBody>
          </p:sp>
          <p:sp>
            <p:nvSpPr>
              <p:cNvPr id="13" name="TextBox 12">
                <a:extLst>
                  <a:ext uri="{FF2B5EF4-FFF2-40B4-BE49-F238E27FC236}">
                    <a16:creationId xmlns:a16="http://schemas.microsoft.com/office/drawing/2014/main" id="{EDC5D2B5-A447-93B4-7FD3-C46644EEC0B7}"/>
                  </a:ext>
                </a:extLst>
              </p:cNvPr>
              <p:cNvSpPr txBox="1"/>
              <p:nvPr/>
            </p:nvSpPr>
            <p:spPr>
              <a:xfrm>
                <a:off x="3618554" y="2986604"/>
                <a:ext cx="1801039" cy="769441"/>
              </a:xfrm>
              <a:prstGeom prst="rect">
                <a:avLst/>
              </a:prstGeom>
              <a:noFill/>
            </p:spPr>
            <p:txBody>
              <a:bodyPr wrap="square" rtlCol="0">
                <a:spAutoFit/>
              </a:bodyPr>
              <a:lstStyle/>
              <a:p>
                <a:r>
                  <a:rPr lang="en-CA" sz="1100" dirty="0">
                    <a:latin typeface="Avenir Next LT Pro Demi"/>
                  </a:rPr>
                  <a:t>Semi-private workpoints with access to daylight and views to support </a:t>
                </a:r>
                <a:r>
                  <a:rPr lang="en-CA" sz="1100" b="1" dirty="0">
                    <a:latin typeface="Avenir Next LT Pro Demi"/>
                  </a:rPr>
                  <a:t>mental health </a:t>
                </a:r>
              </a:p>
            </p:txBody>
          </p:sp>
          <p:sp>
            <p:nvSpPr>
              <p:cNvPr id="15" name="TextBox 14">
                <a:extLst>
                  <a:ext uri="{FF2B5EF4-FFF2-40B4-BE49-F238E27FC236}">
                    <a16:creationId xmlns:a16="http://schemas.microsoft.com/office/drawing/2014/main" id="{AEEF64FC-80BA-5ADD-0A61-75E251C9344E}"/>
                  </a:ext>
                </a:extLst>
              </p:cNvPr>
              <p:cNvSpPr txBox="1"/>
              <p:nvPr/>
            </p:nvSpPr>
            <p:spPr>
              <a:xfrm>
                <a:off x="5462017" y="2653475"/>
                <a:ext cx="1521461" cy="1362783"/>
              </a:xfrm>
              <a:prstGeom prst="rect">
                <a:avLst/>
              </a:prstGeom>
              <a:noFill/>
            </p:spPr>
            <p:txBody>
              <a:bodyPr wrap="square" rtlCol="0">
                <a:spAutoFit/>
              </a:bodyPr>
              <a:lstStyle/>
              <a:p>
                <a:r>
                  <a:rPr lang="en-CA" sz="1100" dirty="0">
                    <a:latin typeface="Avenir Next LT Pro Demi"/>
                  </a:rPr>
                  <a:t>Small enclosed workpoints (phonebooths) that can support the need for stimulus free space for various mental health reasons</a:t>
                </a:r>
              </a:p>
            </p:txBody>
          </p:sp>
          <p:sp>
            <p:nvSpPr>
              <p:cNvPr id="16" name="TextBox 15">
                <a:extLst>
                  <a:ext uri="{FF2B5EF4-FFF2-40B4-BE49-F238E27FC236}">
                    <a16:creationId xmlns:a16="http://schemas.microsoft.com/office/drawing/2014/main" id="{62825CAB-A93F-E9A8-33BA-BAB1502C56DA}"/>
                  </a:ext>
                </a:extLst>
              </p:cNvPr>
              <p:cNvSpPr txBox="1"/>
              <p:nvPr/>
            </p:nvSpPr>
            <p:spPr>
              <a:xfrm>
                <a:off x="5386029" y="5617904"/>
                <a:ext cx="1521461" cy="600164"/>
              </a:xfrm>
              <a:prstGeom prst="rect">
                <a:avLst/>
              </a:prstGeom>
              <a:noFill/>
            </p:spPr>
            <p:txBody>
              <a:bodyPr wrap="square" rtlCol="0">
                <a:spAutoFit/>
              </a:bodyPr>
              <a:lstStyle/>
              <a:p>
                <a:r>
                  <a:rPr lang="en-CA" sz="1100" dirty="0">
                    <a:latin typeface="Avenir Next LT Pro Demi"/>
                  </a:rPr>
                  <a:t>Generous circulation areas for various </a:t>
                </a:r>
                <a:r>
                  <a:rPr lang="en-CA" sz="1100" b="1" dirty="0">
                    <a:latin typeface="Avenir Next LT Pro Demi"/>
                  </a:rPr>
                  <a:t>mobility requirements</a:t>
                </a:r>
              </a:p>
            </p:txBody>
          </p:sp>
          <p:sp>
            <p:nvSpPr>
              <p:cNvPr id="17" name="TextBox 16">
                <a:extLst>
                  <a:ext uri="{FF2B5EF4-FFF2-40B4-BE49-F238E27FC236}">
                    <a16:creationId xmlns:a16="http://schemas.microsoft.com/office/drawing/2014/main" id="{AE2191DA-EFEC-6831-64FB-29DE82CC4052}"/>
                  </a:ext>
                </a:extLst>
              </p:cNvPr>
              <p:cNvSpPr txBox="1"/>
              <p:nvPr/>
            </p:nvSpPr>
            <p:spPr>
              <a:xfrm>
                <a:off x="1498439" y="6262877"/>
                <a:ext cx="2159078" cy="820953"/>
              </a:xfrm>
              <a:prstGeom prst="rect">
                <a:avLst/>
              </a:prstGeom>
              <a:noFill/>
            </p:spPr>
            <p:txBody>
              <a:bodyPr wrap="square" rtlCol="0">
                <a:spAutoFit/>
              </a:bodyPr>
              <a:lstStyle/>
              <a:p>
                <a:r>
                  <a:rPr lang="en-CA" sz="1100" dirty="0">
                    <a:latin typeface="Avenir Next LT Pro Demi"/>
                  </a:rPr>
                  <a:t>Standing height workpoints for users with larger, </a:t>
                </a:r>
                <a:r>
                  <a:rPr lang="en-CA" sz="1100" b="1" dirty="0">
                    <a:latin typeface="Avenir Next LT Pro Demi"/>
                  </a:rPr>
                  <a:t>upright mobility devices </a:t>
                </a:r>
                <a:r>
                  <a:rPr lang="en-CA" sz="1100" dirty="0">
                    <a:latin typeface="Avenir Next LT Pro Demi"/>
                  </a:rPr>
                  <a:t>(scooters) or for </a:t>
                </a:r>
                <a:r>
                  <a:rPr lang="en-CA" sz="1100" b="1" dirty="0">
                    <a:latin typeface="Avenir Next LT Pro Demi"/>
                  </a:rPr>
                  <a:t>standing preference</a:t>
                </a:r>
              </a:p>
            </p:txBody>
          </p:sp>
          <p:cxnSp>
            <p:nvCxnSpPr>
              <p:cNvPr id="21" name="Connector: Curved 20" descr="arrow pointing to an employee at home office">
                <a:extLst>
                  <a:ext uri="{FF2B5EF4-FFF2-40B4-BE49-F238E27FC236}">
                    <a16:creationId xmlns:a16="http://schemas.microsoft.com/office/drawing/2014/main" id="{94E65B36-C88F-95F1-AD6B-E1B1EE50D021}"/>
                  </a:ext>
                </a:extLst>
              </p:cNvPr>
              <p:cNvCxnSpPr>
                <a:cxnSpLocks/>
              </p:cNvCxnSpPr>
              <p:nvPr/>
            </p:nvCxnSpPr>
            <p:spPr>
              <a:xfrm>
                <a:off x="1239340" y="3787531"/>
                <a:ext cx="441176" cy="171231"/>
              </a:xfrm>
              <a:prstGeom prst="curvedConnector3">
                <a:avLst>
                  <a:gd name="adj1" fmla="val 50000"/>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cxnSp>
            <p:nvCxnSpPr>
              <p:cNvPr id="22" name="Connector: Curved 21" descr="arrow pointing to an enclosed office space">
                <a:extLst>
                  <a:ext uri="{FF2B5EF4-FFF2-40B4-BE49-F238E27FC236}">
                    <a16:creationId xmlns:a16="http://schemas.microsoft.com/office/drawing/2014/main" id="{B7E8806C-3DF7-218A-5164-34B328901A1F}"/>
                  </a:ext>
                </a:extLst>
              </p:cNvPr>
              <p:cNvCxnSpPr>
                <a:cxnSpLocks/>
              </p:cNvCxnSpPr>
              <p:nvPr/>
            </p:nvCxnSpPr>
            <p:spPr>
              <a:xfrm rot="16200000" flipH="1">
                <a:off x="2131091" y="4149946"/>
                <a:ext cx="1043048" cy="149273"/>
              </a:xfrm>
              <a:prstGeom prst="curvedConnector3">
                <a:avLst>
                  <a:gd name="adj1" fmla="val 50000"/>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cxnSp>
            <p:nvCxnSpPr>
              <p:cNvPr id="23" name="Connector: Curved 22" descr="arrow pointing to a semi-private work point">
                <a:extLst>
                  <a:ext uri="{FF2B5EF4-FFF2-40B4-BE49-F238E27FC236}">
                    <a16:creationId xmlns:a16="http://schemas.microsoft.com/office/drawing/2014/main" id="{576582A2-037D-1FDE-6085-8B8DE3526373}"/>
                  </a:ext>
                </a:extLst>
              </p:cNvPr>
              <p:cNvCxnSpPr>
                <a:cxnSpLocks/>
              </p:cNvCxnSpPr>
              <p:nvPr/>
            </p:nvCxnSpPr>
            <p:spPr>
              <a:xfrm rot="5400000">
                <a:off x="3817696" y="4123356"/>
                <a:ext cx="784469" cy="112819"/>
              </a:xfrm>
              <a:prstGeom prst="curvedConnector3">
                <a:avLst>
                  <a:gd name="adj1" fmla="val 50000"/>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cxnSp>
            <p:nvCxnSpPr>
              <p:cNvPr id="24" name="Connector: Curved 23" descr="arrow pointing to a standing height work point">
                <a:extLst>
                  <a:ext uri="{FF2B5EF4-FFF2-40B4-BE49-F238E27FC236}">
                    <a16:creationId xmlns:a16="http://schemas.microsoft.com/office/drawing/2014/main" id="{15182F36-E9F0-589D-6F09-75B750EAEAE3}"/>
                  </a:ext>
                </a:extLst>
              </p:cNvPr>
              <p:cNvCxnSpPr>
                <a:cxnSpLocks/>
              </p:cNvCxnSpPr>
              <p:nvPr/>
            </p:nvCxnSpPr>
            <p:spPr>
              <a:xfrm rot="10800000">
                <a:off x="4986528" y="5617905"/>
                <a:ext cx="381428" cy="276079"/>
              </a:xfrm>
              <a:prstGeom prst="curvedConnector3">
                <a:avLst>
                  <a:gd name="adj1" fmla="val 50000"/>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cxnSp>
            <p:nvCxnSpPr>
              <p:cNvPr id="25" name="Connector: Curved 24" descr="arrow pointing to small enclosed workpoint">
                <a:extLst>
                  <a:ext uri="{FF2B5EF4-FFF2-40B4-BE49-F238E27FC236}">
                    <a16:creationId xmlns:a16="http://schemas.microsoft.com/office/drawing/2014/main" id="{2156B07E-F51B-79F0-0CEC-7373D4298831}"/>
                  </a:ext>
                </a:extLst>
              </p:cNvPr>
              <p:cNvCxnSpPr>
                <a:cxnSpLocks/>
              </p:cNvCxnSpPr>
              <p:nvPr/>
            </p:nvCxnSpPr>
            <p:spPr>
              <a:xfrm rot="5400000">
                <a:off x="5369826" y="4149971"/>
                <a:ext cx="527447" cy="262171"/>
              </a:xfrm>
              <a:prstGeom prst="curvedConnector3">
                <a:avLst>
                  <a:gd name="adj1" fmla="val 50000"/>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cxnSp>
            <p:nvCxnSpPr>
              <p:cNvPr id="26" name="Connector: Curved 25" descr="arrow pointing to generous circulation area">
                <a:extLst>
                  <a:ext uri="{FF2B5EF4-FFF2-40B4-BE49-F238E27FC236}">
                    <a16:creationId xmlns:a16="http://schemas.microsoft.com/office/drawing/2014/main" id="{E52FD782-6C6F-1FD8-8950-093A13873E31}"/>
                  </a:ext>
                </a:extLst>
              </p:cNvPr>
              <p:cNvCxnSpPr>
                <a:cxnSpLocks/>
              </p:cNvCxnSpPr>
              <p:nvPr/>
            </p:nvCxnSpPr>
            <p:spPr>
              <a:xfrm flipV="1">
                <a:off x="2652615" y="5851846"/>
                <a:ext cx="928582" cy="448156"/>
              </a:xfrm>
              <a:prstGeom prst="curvedConnector3">
                <a:avLst>
                  <a:gd name="adj1" fmla="val 50000"/>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sp>
            <p:nvSpPr>
              <p:cNvPr id="11" name="TextBox 10">
                <a:extLst>
                  <a:ext uri="{FF2B5EF4-FFF2-40B4-BE49-F238E27FC236}">
                    <a16:creationId xmlns:a16="http://schemas.microsoft.com/office/drawing/2014/main" id="{1877B922-DF20-B002-79AB-09F39191685A}"/>
                  </a:ext>
                </a:extLst>
              </p:cNvPr>
              <p:cNvSpPr txBox="1"/>
              <p:nvPr/>
            </p:nvSpPr>
            <p:spPr>
              <a:xfrm>
                <a:off x="29103" y="3538660"/>
                <a:ext cx="1222823" cy="1050820"/>
              </a:xfrm>
              <a:prstGeom prst="rect">
                <a:avLst/>
              </a:prstGeom>
              <a:noFill/>
            </p:spPr>
            <p:txBody>
              <a:bodyPr wrap="square" rtlCol="0">
                <a:spAutoFit/>
              </a:bodyPr>
              <a:lstStyle/>
              <a:p>
                <a:pPr algn="r"/>
                <a:r>
                  <a:rPr lang="en-CA" sz="1100" dirty="0">
                    <a:latin typeface="Avenir Next LT Pro Demi"/>
                  </a:rPr>
                  <a:t>Being able to work from home to support </a:t>
                </a:r>
                <a:r>
                  <a:rPr lang="en-CA" sz="1100" b="1" dirty="0">
                    <a:latin typeface="Avenir Next LT Pro Demi"/>
                  </a:rPr>
                  <a:t>work-life balance</a:t>
                </a:r>
              </a:p>
              <a:p>
                <a:endParaRPr lang="en-CA" sz="1400" dirty="0">
                  <a:latin typeface="+mj-lt"/>
                </a:endParaRPr>
              </a:p>
            </p:txBody>
          </p:sp>
        </p:grpSp>
        <p:sp>
          <p:nvSpPr>
            <p:cNvPr id="6" name="Rectangle 5">
              <a:extLst>
                <a:ext uri="{FF2B5EF4-FFF2-40B4-BE49-F238E27FC236}">
                  <a16:creationId xmlns:a16="http://schemas.microsoft.com/office/drawing/2014/main" id="{B74296A2-E57C-DD71-B069-91A36D2BBA20}"/>
                </a:ext>
              </a:extLst>
            </p:cNvPr>
            <p:cNvSpPr/>
            <p:nvPr/>
          </p:nvSpPr>
          <p:spPr>
            <a:xfrm>
              <a:off x="5447489" y="3293926"/>
              <a:ext cx="1183749" cy="13534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spTree>
    <p:extLst>
      <p:ext uri="{BB962C8B-B14F-4D97-AF65-F5344CB8AC3E}">
        <p14:creationId xmlns:p14="http://schemas.microsoft.com/office/powerpoint/2010/main" val="232079215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rrow: Pentagon 5">
            <a:extLst>
              <a:ext uri="{FF2B5EF4-FFF2-40B4-BE49-F238E27FC236}">
                <a16:creationId xmlns:a16="http://schemas.microsoft.com/office/drawing/2014/main" id="{5B8CE98C-D5CE-5C87-1564-16DEA5EDCB7A}"/>
              </a:ext>
              <a:ext uri="{C183D7F6-B498-43B3-948B-1728B52AA6E4}">
                <adec:decorative xmlns:adec="http://schemas.microsoft.com/office/drawing/2017/decorative" val="1"/>
              </a:ext>
            </a:extLst>
          </p:cNvPr>
          <p:cNvSpPr/>
          <p:nvPr/>
        </p:nvSpPr>
        <p:spPr>
          <a:xfrm rot="5400000">
            <a:off x="11079685" y="732795"/>
            <a:ext cx="1219703" cy="625038"/>
          </a:xfrm>
          <a:prstGeom prst="homePlate">
            <a:avLst/>
          </a:prstGeom>
          <a:solidFill>
            <a:srgbClr val="2C6A3F"/>
          </a:solidFill>
          <a:ln w="9525"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2" name="Rectangle 1">
            <a:extLst>
              <a:ext uri="{FF2B5EF4-FFF2-40B4-BE49-F238E27FC236}">
                <a16:creationId xmlns:a16="http://schemas.microsoft.com/office/drawing/2014/main" id="{77431E06-940A-965E-8C9E-C260C8915479}"/>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5" name="Title 3">
            <a:extLst>
              <a:ext uri="{FF2B5EF4-FFF2-40B4-BE49-F238E27FC236}">
                <a16:creationId xmlns:a16="http://schemas.microsoft.com/office/drawing/2014/main" id="{EF98225C-9326-D3AB-DA5C-0F141A0CD68F}"/>
              </a:ext>
            </a:extLst>
          </p:cNvPr>
          <p:cNvSpPr txBox="1">
            <a:spLocks noGrp="1"/>
          </p:cNvSpPr>
          <p:nvPr>
            <p:ph type="title" idx="4294967295"/>
          </p:nvPr>
        </p:nvSpPr>
        <p:spPr>
          <a:xfrm>
            <a:off x="47500" y="83586"/>
            <a:ext cx="10971019"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Introduction to you</a:t>
            </a:r>
            <a:r>
              <a:rPr lang="en-CA" sz="3200">
                <a:ea typeface="+mn-ea"/>
              </a:rPr>
              <a:t>r workplace </a:t>
            </a:r>
            <a:r>
              <a:rPr kumimoji="0" lang="en-CA" sz="24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 </a:t>
            </a:r>
            <a:r>
              <a:rPr kumimoji="0" lang="en-CA" sz="24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Sustainable design</a:t>
            </a:r>
            <a:endParaRPr kumimoji="0" lang="en-CA" sz="32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p:txBody>
      </p:sp>
      <p:pic>
        <p:nvPicPr>
          <p:cNvPr id="3" name="Graphic 2">
            <a:extLst>
              <a:ext uri="{FF2B5EF4-FFF2-40B4-BE49-F238E27FC236}">
                <a16:creationId xmlns:a16="http://schemas.microsoft.com/office/drawing/2014/main" id="{E117749D-3277-2D33-49AC-912425DA92D2}"/>
              </a:ext>
              <a:ext uri="{C183D7F6-B498-43B3-948B-1728B52AA6E4}">
                <adec:decorative xmlns:adec="http://schemas.microsoft.com/office/drawing/2017/decorative" val="1"/>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336306" y="166644"/>
            <a:ext cx="376518" cy="376518"/>
          </a:xfrm>
          <a:prstGeom prst="rect">
            <a:avLst/>
          </a:prstGeom>
        </p:spPr>
      </p:pic>
      <p:graphicFrame>
        <p:nvGraphicFramePr>
          <p:cNvPr id="4" name="Diagram 3">
            <a:extLst>
              <a:ext uri="{FF2B5EF4-FFF2-40B4-BE49-F238E27FC236}">
                <a16:creationId xmlns:a16="http://schemas.microsoft.com/office/drawing/2014/main" id="{2D2B579E-6E06-2AAC-748D-EC748A2FC211}"/>
              </a:ext>
              <a:ext uri="{C183D7F6-B498-43B3-948B-1728B52AA6E4}">
                <adec:decorative xmlns:adec="http://schemas.microsoft.com/office/drawing/2017/decorative" val="1"/>
              </a:ext>
            </a:extLst>
          </p:cNvPr>
          <p:cNvGraphicFramePr/>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7" name="Graphic 6">
            <a:extLst>
              <a:ext uri="{FF2B5EF4-FFF2-40B4-BE49-F238E27FC236}">
                <a16:creationId xmlns:a16="http://schemas.microsoft.com/office/drawing/2014/main" id="{D882D65A-FB8A-46E8-95CD-374A16106D36}"/>
              </a:ext>
              <a:ext uri="{C183D7F6-B498-43B3-948B-1728B52AA6E4}">
                <adec:decorative xmlns:adec="http://schemas.microsoft.com/office/drawing/2017/decorative" val="1"/>
              </a:ext>
            </a:extLst>
          </p:cNvPr>
          <p:cNvPicPr>
            <a:picLocks noChangeAspect="1"/>
          </p:cNvPicPr>
          <p:nvPr/>
        </p:nvPicPr>
        <p:blipFill>
          <a:blip r:embed="rId9" cstate="screen">
            <a:biLevel thresh="25000"/>
            <a:extLst>
              <a:ext uri="{28A0092B-C50C-407E-A947-70E740481C1C}">
                <a14:useLocalDpi xmlns:a14="http://schemas.microsoft.com/office/drawing/2010/main"/>
              </a:ext>
            </a:extLst>
          </a:blip>
          <a:srcRect/>
          <a:stretch/>
        </p:blipFill>
        <p:spPr>
          <a:xfrm>
            <a:off x="11447399" y="811939"/>
            <a:ext cx="484273" cy="526384"/>
          </a:xfrm>
          <a:prstGeom prst="rect">
            <a:avLst/>
          </a:prstGeom>
        </p:spPr>
      </p:pic>
      <p:sp>
        <p:nvSpPr>
          <p:cNvPr id="8" name="TextBox 7">
            <a:extLst>
              <a:ext uri="{FF2B5EF4-FFF2-40B4-BE49-F238E27FC236}">
                <a16:creationId xmlns:a16="http://schemas.microsoft.com/office/drawing/2014/main" id="{4F01A08F-B48F-A213-5F2E-740431D4A858}"/>
              </a:ext>
            </a:extLst>
          </p:cNvPr>
          <p:cNvSpPr txBox="1"/>
          <p:nvPr/>
        </p:nvSpPr>
        <p:spPr>
          <a:xfrm>
            <a:off x="0" y="1500481"/>
            <a:ext cx="11187073" cy="880241"/>
          </a:xfrm>
          <a:prstGeom prst="rect">
            <a:avLst/>
          </a:prstGeom>
          <a:noFill/>
        </p:spPr>
        <p:txBody>
          <a:bodyPr wrap="square" rtlCol="0">
            <a:spAutoFit/>
          </a:bodyPr>
          <a:lstStyle/>
          <a:p>
            <a:pPr lvl="1">
              <a:lnSpc>
                <a:spcPct val="110000"/>
              </a:lnSpc>
              <a:spcAft>
                <a:spcPts val="0"/>
              </a:spcAft>
              <a:defRPr/>
            </a:pPr>
            <a:r>
              <a:rPr kumimoji="0" lang="en-CA" sz="1600" i="0" u="none" strike="noStrike" kern="1200" cap="none" spc="0" normalizeH="0" baseline="0" noProof="0" dirty="0">
                <a:ln>
                  <a:noFill/>
                </a:ln>
                <a:solidFill>
                  <a:srgbClr val="000000"/>
                </a:solidFill>
                <a:effectLst/>
                <a:uLnTx/>
                <a:uFillTx/>
                <a:latin typeface="Avenir Next LT Pro" panose="020B0504020202020204" pitchFamily="34" charset="0"/>
              </a:rPr>
              <a:t>During the design and construction phase of our</a:t>
            </a:r>
            <a:r>
              <a:rPr lang="en-CA" sz="1600" dirty="0">
                <a:solidFill>
                  <a:srgbClr val="000000"/>
                </a:solidFill>
                <a:latin typeface="Avenir Next LT Pro" panose="020B0504020202020204" pitchFamily="34" charset="0"/>
              </a:rPr>
              <a:t> new workplace, careful consideration was given with regards to sustainability. Below are a few of the initiatives that were undertaken:</a:t>
            </a:r>
            <a:endParaRPr kumimoji="0" lang="en-CA" sz="1600" i="0" u="none" strike="noStrike" kern="1200" cap="none" spc="0" normalizeH="0" baseline="0" noProof="0" dirty="0">
              <a:ln>
                <a:noFill/>
              </a:ln>
              <a:solidFill>
                <a:srgbClr val="000000"/>
              </a:solidFill>
              <a:effectLst/>
              <a:uLnTx/>
              <a:uFillTx/>
              <a:latin typeface="Avenir Next LT Pro" panose="020B0504020202020204" pitchFamily="34" charset="0"/>
            </a:endParaRPr>
          </a:p>
          <a:p>
            <a:endParaRPr lang="en-CA" sz="1600" dirty="0">
              <a:latin typeface="Avenir Next LT Pro" panose="020B0504020202020204" pitchFamily="34" charset="0"/>
            </a:endParaRPr>
          </a:p>
        </p:txBody>
      </p:sp>
      <p:sp>
        <p:nvSpPr>
          <p:cNvPr id="10" name="TextBox 9">
            <a:extLst>
              <a:ext uri="{FF2B5EF4-FFF2-40B4-BE49-F238E27FC236}">
                <a16:creationId xmlns:a16="http://schemas.microsoft.com/office/drawing/2014/main" id="{D37F9031-AE46-4EE1-F4E0-7109B002578C}"/>
              </a:ext>
            </a:extLst>
          </p:cNvPr>
          <p:cNvSpPr txBox="1"/>
          <p:nvPr/>
        </p:nvSpPr>
        <p:spPr>
          <a:xfrm>
            <a:off x="0" y="2271634"/>
            <a:ext cx="6153374" cy="3054682"/>
          </a:xfrm>
          <a:prstGeom prst="rect">
            <a:avLst/>
          </a:prstGeom>
          <a:noFill/>
        </p:spPr>
        <p:txBody>
          <a:bodyPr wrap="square">
            <a:spAutoFit/>
          </a:bodyPr>
          <a:lstStyle/>
          <a:p>
            <a:pPr lvl="1">
              <a:lnSpc>
                <a:spcPct val="110000"/>
              </a:lnSpc>
              <a:spcAft>
                <a:spcPts val="0"/>
              </a:spcAft>
              <a:defRPr/>
            </a:pPr>
            <a:endParaRPr kumimoji="0" lang="en-CA" sz="1600" i="0" u="none" strike="noStrike" kern="1200" cap="none" spc="0" normalizeH="0" baseline="0" noProof="0" dirty="0">
              <a:ln>
                <a:noFill/>
              </a:ln>
              <a:solidFill>
                <a:srgbClr val="000000"/>
              </a:solidFill>
              <a:effectLst/>
              <a:uLnTx/>
              <a:uFillTx/>
              <a:latin typeface="Avenir Next LT Pro" panose="020B0504020202020204" pitchFamily="34" charset="0"/>
            </a:endParaRPr>
          </a:p>
          <a:p>
            <a:pPr marL="742950" lvl="1" indent="-285750">
              <a:lnSpc>
                <a:spcPct val="110000"/>
              </a:lnSpc>
              <a:spcAft>
                <a:spcPts val="0"/>
              </a:spcAft>
              <a:buBlip>
                <a:blip r:embed="rId10"/>
              </a:buBlip>
              <a:defRPr/>
            </a:pPr>
            <a:r>
              <a:rPr kumimoji="0" lang="en-CA" sz="1600" i="0" u="none" strike="noStrike" kern="1200" cap="none" spc="0" normalizeH="0" baseline="0" noProof="0" dirty="0">
                <a:ln>
                  <a:noFill/>
                </a:ln>
                <a:solidFill>
                  <a:srgbClr val="000000"/>
                </a:solidFill>
                <a:effectLst/>
                <a:uLnTx/>
                <a:uFillTx/>
                <a:latin typeface="Avenir Next LT Pro" panose="020B0504020202020204" pitchFamily="34" charset="0"/>
              </a:rPr>
              <a:t>Re-using and repurposing existing </a:t>
            </a:r>
            <a:r>
              <a:rPr lang="en-CA" sz="1600" dirty="0">
                <a:solidFill>
                  <a:srgbClr val="000000"/>
                </a:solidFill>
                <a:latin typeface="Avenir Next LT Pro" panose="020B0504020202020204" pitchFamily="34" charset="0"/>
              </a:rPr>
              <a:t>furniture </a:t>
            </a:r>
          </a:p>
          <a:p>
            <a:pPr marL="742950" lvl="1" indent="-285750">
              <a:lnSpc>
                <a:spcPct val="110000"/>
              </a:lnSpc>
              <a:spcAft>
                <a:spcPts val="0"/>
              </a:spcAft>
              <a:buBlip>
                <a:blip r:embed="rId10"/>
              </a:buBlip>
              <a:defRPr/>
            </a:pPr>
            <a:r>
              <a:rPr lang="en-CA" sz="1600" dirty="0">
                <a:solidFill>
                  <a:srgbClr val="000000"/>
                </a:solidFill>
                <a:latin typeface="Avenir Next LT Pro" panose="020B0504020202020204" pitchFamily="34" charset="0"/>
              </a:rPr>
              <a:t>Re-purposing existing architectural elements </a:t>
            </a:r>
          </a:p>
          <a:p>
            <a:pPr marL="742950" lvl="1" indent="-285750">
              <a:lnSpc>
                <a:spcPct val="110000"/>
              </a:lnSpc>
              <a:spcAft>
                <a:spcPts val="0"/>
              </a:spcAft>
              <a:buBlip>
                <a:blip r:embed="rId10"/>
              </a:buBlip>
              <a:defRPr/>
            </a:pPr>
            <a:r>
              <a:rPr kumimoji="0" lang="en-CA" sz="1600" i="0" u="none" strike="noStrike" kern="1200" cap="none" spc="0" normalizeH="0" baseline="0" noProof="0" dirty="0">
                <a:ln>
                  <a:noFill/>
                </a:ln>
                <a:solidFill>
                  <a:srgbClr val="000000"/>
                </a:solidFill>
                <a:effectLst/>
                <a:uLnTx/>
                <a:uFillTx/>
                <a:latin typeface="Avenir Next LT Pro" panose="020B0504020202020204" pitchFamily="34" charset="0"/>
              </a:rPr>
              <a:t>Minimizing new construction </a:t>
            </a:r>
          </a:p>
          <a:p>
            <a:pPr marL="742950" lvl="1" indent="-285750">
              <a:lnSpc>
                <a:spcPct val="110000"/>
              </a:lnSpc>
              <a:spcAft>
                <a:spcPts val="0"/>
              </a:spcAft>
              <a:buBlip>
                <a:blip r:embed="rId10"/>
              </a:buBlip>
              <a:defRPr/>
            </a:pPr>
            <a:r>
              <a:rPr kumimoji="0" lang="en-CA" sz="1600" i="0" u="none" strike="noStrike" kern="1200" cap="none" spc="0" normalizeH="0" baseline="0" noProof="0" dirty="0">
                <a:ln>
                  <a:noFill/>
                </a:ln>
                <a:solidFill>
                  <a:srgbClr val="000000"/>
                </a:solidFill>
                <a:effectLst/>
                <a:uLnTx/>
                <a:uFillTx/>
                <a:latin typeface="Avenir Next LT Pro" panose="020B0504020202020204" pitchFamily="34" charset="0"/>
              </a:rPr>
              <a:t>Avoiding plastic and fake “natural appearing” materials </a:t>
            </a:r>
          </a:p>
          <a:p>
            <a:pPr marL="742950" lvl="1" indent="-285750">
              <a:lnSpc>
                <a:spcPct val="110000"/>
              </a:lnSpc>
              <a:spcAft>
                <a:spcPts val="0"/>
              </a:spcAft>
              <a:buBlip>
                <a:blip r:embed="rId10"/>
              </a:buBlip>
              <a:defRPr/>
            </a:pPr>
            <a:r>
              <a:rPr kumimoji="0" lang="en-CA" sz="1600" i="0" u="none" strike="noStrike" kern="1200" cap="none" spc="0" normalizeH="0" baseline="0" noProof="0" dirty="0">
                <a:ln>
                  <a:noFill/>
                </a:ln>
                <a:solidFill>
                  <a:srgbClr val="000000"/>
                </a:solidFill>
                <a:effectLst/>
                <a:uLnTx/>
                <a:uFillTx/>
                <a:latin typeface="Avenir Next LT Pro" panose="020B0504020202020204" pitchFamily="34" charset="0"/>
              </a:rPr>
              <a:t>Inclusion of natural elements</a:t>
            </a:r>
          </a:p>
          <a:p>
            <a:pPr marL="742950" lvl="1" indent="-285750">
              <a:lnSpc>
                <a:spcPct val="110000"/>
              </a:lnSpc>
              <a:spcAft>
                <a:spcPts val="0"/>
              </a:spcAft>
              <a:buBlip>
                <a:blip r:embed="rId10"/>
              </a:buBlip>
              <a:defRPr/>
            </a:pPr>
            <a:r>
              <a:rPr kumimoji="0" lang="en-CA" sz="1600" i="0" u="none" strike="noStrike" kern="1200" cap="none" spc="0" normalizeH="0" baseline="0" noProof="0" dirty="0">
                <a:ln>
                  <a:noFill/>
                </a:ln>
                <a:solidFill>
                  <a:srgbClr val="000000"/>
                </a:solidFill>
                <a:effectLst/>
                <a:uLnTx/>
                <a:uFillTx/>
                <a:latin typeface="Avenir Next LT Pro" panose="020B0504020202020204" pitchFamily="34" charset="0"/>
              </a:rPr>
              <a:t>Selecting new commercial furniture products that meet furniture sustainability certifications</a:t>
            </a:r>
          </a:p>
          <a:p>
            <a:pPr marL="742950" lvl="1" indent="-285750">
              <a:lnSpc>
                <a:spcPct val="110000"/>
              </a:lnSpc>
              <a:spcAft>
                <a:spcPts val="0"/>
              </a:spcAft>
              <a:buBlip>
                <a:blip r:embed="rId10"/>
              </a:buBlip>
              <a:defRPr/>
            </a:pPr>
            <a:r>
              <a:rPr lang="en-CA" sz="1600" dirty="0">
                <a:solidFill>
                  <a:srgbClr val="000000"/>
                </a:solidFill>
                <a:latin typeface="Avenir Next LT Pro" panose="020B0504020202020204" pitchFamily="34" charset="0"/>
              </a:rPr>
              <a:t>Proper disposal and recycling of unusable materials and products </a:t>
            </a:r>
            <a:endParaRPr kumimoji="0" lang="en-CA" sz="1600" i="0" u="none" strike="noStrike" kern="1200" cap="none" spc="0" normalizeH="0" baseline="0" noProof="0" dirty="0">
              <a:ln>
                <a:noFill/>
              </a:ln>
              <a:solidFill>
                <a:srgbClr val="000000"/>
              </a:solidFill>
              <a:effectLst/>
              <a:uLnTx/>
              <a:uFillTx/>
              <a:latin typeface="Avenir Next LT Pro" panose="020B0504020202020204" pitchFamily="34" charset="0"/>
            </a:endParaRPr>
          </a:p>
          <a:p>
            <a:pPr lvl="1">
              <a:lnSpc>
                <a:spcPct val="110000"/>
              </a:lnSpc>
              <a:spcAft>
                <a:spcPts val="0"/>
              </a:spcAft>
              <a:defRPr/>
            </a:pPr>
            <a:endParaRPr kumimoji="0" lang="en-CA" sz="1600" i="0" u="none" strike="noStrike" kern="1200" cap="none" spc="0" normalizeH="0" baseline="0" noProof="0" dirty="0">
              <a:ln>
                <a:noFill/>
              </a:ln>
              <a:solidFill>
                <a:srgbClr val="000000"/>
              </a:solidFill>
              <a:effectLst/>
              <a:uLnTx/>
              <a:uFillTx/>
              <a:latin typeface="Avenir Next LT Pro" panose="020B0504020202020204" pitchFamily="34" charset="0"/>
            </a:endParaRPr>
          </a:p>
        </p:txBody>
      </p:sp>
      <p:pic>
        <p:nvPicPr>
          <p:cNvPr id="1026" name="Picture 2" descr="Hands holding soil and a tiny plant growing in it">
            <a:extLst>
              <a:ext uri="{FF2B5EF4-FFF2-40B4-BE49-F238E27FC236}">
                <a16:creationId xmlns:a16="http://schemas.microsoft.com/office/drawing/2014/main" id="{35CB5665-B3B0-FA6A-3A32-B70A2D4C6DCE}"/>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6654763" y="2410779"/>
            <a:ext cx="4722254" cy="23611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7814607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rrow: Pentagon 1">
            <a:extLst>
              <a:ext uri="{FF2B5EF4-FFF2-40B4-BE49-F238E27FC236}">
                <a16:creationId xmlns:a16="http://schemas.microsoft.com/office/drawing/2014/main" id="{82260C1E-A37D-6811-A442-52215F2CA058}"/>
              </a:ext>
              <a:ext uri="{C183D7F6-B498-43B3-948B-1728B52AA6E4}">
                <adec:decorative xmlns:adec="http://schemas.microsoft.com/office/drawing/2017/decorative" val="1"/>
              </a:ext>
            </a:extLst>
          </p:cNvPr>
          <p:cNvSpPr/>
          <p:nvPr/>
        </p:nvSpPr>
        <p:spPr>
          <a:xfrm rot="5400000">
            <a:off x="11079685" y="732795"/>
            <a:ext cx="1219703" cy="625038"/>
          </a:xfrm>
          <a:prstGeom prst="homePlate">
            <a:avLst/>
          </a:prstGeom>
          <a:solidFill>
            <a:srgbClr val="C35E2E"/>
          </a:solidFill>
          <a:ln w="9525"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5" name="Rectangle 14">
            <a:extLst>
              <a:ext uri="{FF2B5EF4-FFF2-40B4-BE49-F238E27FC236}">
                <a16:creationId xmlns:a16="http://schemas.microsoft.com/office/drawing/2014/main" id="{B48FDE42-4987-50D9-F188-5F6E3514DC22}"/>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1" y="115833"/>
            <a:ext cx="10087665"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Introduction to you</a:t>
            </a:r>
            <a:r>
              <a:rPr lang="en-CA" sz="3200">
                <a:ea typeface="+mn-ea"/>
              </a:rPr>
              <a:t>r workplace</a:t>
            </a:r>
            <a:r>
              <a:rPr kumimoji="0" lang="en-CA" sz="3200" b="1" i="0" u="none" strike="noStrike" kern="1200" cap="none" spc="0" normalizeH="0" baseline="0" noProof="0">
                <a:ln>
                  <a:noFill/>
                </a:ln>
                <a:effectLst/>
                <a:uLnTx/>
                <a:uFillTx/>
                <a:latin typeface="Arial" panose="020B0604020202020204" pitchFamily="34" charset="0"/>
                <a:ea typeface="+mj-ea"/>
                <a:cs typeface="Arial" panose="020B0604020202020204" pitchFamily="34" charset="0"/>
              </a:rPr>
              <a:t> </a:t>
            </a:r>
            <a:r>
              <a:rPr kumimoji="0" lang="en-CA" sz="2800" b="1" i="0" u="none" strike="noStrike" kern="0" cap="none" spc="0" normalizeH="0" baseline="0" noProof="0">
                <a:ln>
                  <a:noFill/>
                </a:ln>
                <a:effectLst/>
                <a:uLnTx/>
                <a:uFillTx/>
                <a:latin typeface="Arial"/>
                <a:ea typeface="Arial"/>
                <a:cs typeface="Arial"/>
                <a:sym typeface="Arial"/>
              </a:rPr>
              <a:t>– </a:t>
            </a:r>
            <a:r>
              <a:rPr kumimoji="0" lang="en-CA" sz="2000" b="1" i="0" u="none" strike="noStrike" kern="0" cap="none" spc="0" normalizeH="0" baseline="0" noProof="0" dirty="0">
                <a:ln>
                  <a:noFill/>
                </a:ln>
                <a:effectLst/>
                <a:uLnTx/>
                <a:uFillTx/>
                <a:latin typeface="Arial"/>
                <a:ea typeface="Arial"/>
                <a:cs typeface="Arial"/>
                <a:sym typeface="Arial"/>
              </a:rPr>
              <a:t>Standard workpoints (1 of 2)</a:t>
            </a:r>
            <a:endParaRPr kumimoji="0" lang="en-CA" sz="3200" b="1" i="0" u="none" strike="noStrike" kern="1200" cap="none" spc="0" normalizeH="0" baseline="0" noProof="0" dirty="0">
              <a:ln>
                <a:noFill/>
              </a:ln>
              <a:effectLst/>
              <a:uLnTx/>
              <a:uFillTx/>
              <a:latin typeface="Arial" panose="020B0604020202020204" pitchFamily="34" charset="0"/>
              <a:ea typeface="+mj-ea"/>
              <a:cs typeface="Arial" panose="020B0604020202020204" pitchFamily="34" charset="0"/>
            </a:endParaRPr>
          </a:p>
        </p:txBody>
      </p:sp>
      <p:pic>
        <p:nvPicPr>
          <p:cNvPr id="16" name="Graphic 15">
            <a:extLst>
              <a:ext uri="{FF2B5EF4-FFF2-40B4-BE49-F238E27FC236}">
                <a16:creationId xmlns:a16="http://schemas.microsoft.com/office/drawing/2014/main" id="{AF941688-6DEF-1E7F-FBB7-EAF143CB12CF}"/>
              </a:ext>
              <a:ext uri="{C183D7F6-B498-43B3-948B-1728B52AA6E4}">
                <adec:decorative xmlns:adec="http://schemas.microsoft.com/office/drawing/2017/decorative" val="1"/>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336306" y="166644"/>
            <a:ext cx="376518" cy="376518"/>
          </a:xfrm>
          <a:prstGeom prst="rect">
            <a:avLst/>
          </a:prstGeom>
        </p:spPr>
      </p:pic>
      <p:graphicFrame>
        <p:nvGraphicFramePr>
          <p:cNvPr id="17" name="Diagram 16">
            <a:extLst>
              <a:ext uri="{FF2B5EF4-FFF2-40B4-BE49-F238E27FC236}">
                <a16:creationId xmlns:a16="http://schemas.microsoft.com/office/drawing/2014/main" id="{A51A0D63-2E61-000D-A980-87B6DDAAF03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093015030"/>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TextBox 2">
            <a:extLst>
              <a:ext uri="{FF2B5EF4-FFF2-40B4-BE49-F238E27FC236}">
                <a16:creationId xmlns:a16="http://schemas.microsoft.com/office/drawing/2014/main" id="{0CF45DDF-C7EF-7C38-68BB-3C6EA8389C37}"/>
              </a:ext>
            </a:extLst>
          </p:cNvPr>
          <p:cNvSpPr txBox="1"/>
          <p:nvPr/>
        </p:nvSpPr>
        <p:spPr>
          <a:xfrm>
            <a:off x="194309" y="948662"/>
            <a:ext cx="10276467" cy="523220"/>
          </a:xfrm>
          <a:prstGeom prst="rect">
            <a:avLst/>
          </a:prstGeom>
          <a:noFill/>
        </p:spPr>
        <p:txBody>
          <a:bodyPr wrap="square">
            <a:spAutoFit/>
          </a:bodyPr>
          <a:lstStyle/>
          <a:p>
            <a:pPr>
              <a:spcAft>
                <a:spcPts val="600"/>
              </a:spcAft>
            </a:pPr>
            <a:r>
              <a:rPr lang="en-US" sz="1400" b="1" dirty="0">
                <a:latin typeface="Avenir Next LT Pro" panose="020B0504020202020204" pitchFamily="34" charset="0"/>
                <a:cs typeface="Segoe UI Semilight" panose="020B0402040204020203" pitchFamily="34" charset="0"/>
              </a:rPr>
              <a:t>Individual workpoints </a:t>
            </a:r>
            <a:r>
              <a:rPr lang="en-US" sz="1400" dirty="0">
                <a:latin typeface="Avenir Next LT Pro" panose="020B0504020202020204" pitchFamily="34" charset="0"/>
                <a:cs typeface="Segoe UI Semilight" panose="020B0402040204020203" pitchFamily="34" charset="0"/>
              </a:rPr>
              <a:t>include both open and enclosed spaces. There is a variety of individual workpoints to choose from.  We encourage you to try out a wide range of workpoints for your tasks throughout the day. </a:t>
            </a:r>
          </a:p>
        </p:txBody>
      </p:sp>
      <p:sp>
        <p:nvSpPr>
          <p:cNvPr id="4" name="TextBox 3">
            <a:extLst>
              <a:ext uri="{FF2B5EF4-FFF2-40B4-BE49-F238E27FC236}">
                <a16:creationId xmlns:a16="http://schemas.microsoft.com/office/drawing/2014/main" id="{11D3857A-9A86-DFDC-29A0-56BFE2D6054C}"/>
              </a:ext>
            </a:extLst>
          </p:cNvPr>
          <p:cNvSpPr txBox="1"/>
          <p:nvPr/>
        </p:nvSpPr>
        <p:spPr>
          <a:xfrm>
            <a:off x="194309" y="1600968"/>
            <a:ext cx="4011931" cy="3831818"/>
          </a:xfrm>
          <a:prstGeom prst="rect">
            <a:avLst/>
          </a:prstGeom>
          <a:noFill/>
        </p:spPr>
        <p:txBody>
          <a:bodyPr wrap="square" numCol="1" spcCol="228600" rtlCol="0">
            <a:spAutoFit/>
          </a:bodyPr>
          <a:lstStyle/>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Workstations</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workstations are available in our workplace. Workstations should be used for individual focus work or routine tasks.</a:t>
            </a:r>
          </a:p>
          <a:p>
            <a:pPr>
              <a:spcAft>
                <a:spcPts val="600"/>
              </a:spcAft>
            </a:pPr>
            <a:endParaRPr lang="en-US" sz="1300" dirty="0">
              <a:latin typeface="Avenir Next LT Pro" panose="020B0504020202020204" pitchFamily="34" charset="0"/>
              <a:cs typeface="Segoe UI Semilight" panose="020B0402040204020203" pitchFamily="34" charset="0"/>
            </a:endParaRPr>
          </a:p>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Touchdowns </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touchdown spaces are available in our workplace. Touchdowns </a:t>
            </a:r>
            <a:r>
              <a:rPr lang="en-US" sz="1300" dirty="0">
                <a:solidFill>
                  <a:srgbClr val="000000"/>
                </a:solidFill>
                <a:latin typeface="Avenir Next LT Pro" panose="020B0504020202020204" pitchFamily="34" charset="0"/>
                <a:cs typeface="Segoe UI Semilight" panose="020B0402040204020203" pitchFamily="34" charset="0"/>
              </a:rPr>
              <a:t>can</a:t>
            </a:r>
            <a:r>
              <a:rPr lang="en-US" sz="1300" dirty="0">
                <a:latin typeface="Avenir Next LT Pro" panose="020B0504020202020204" pitchFamily="34" charset="0"/>
                <a:cs typeface="Segoe UI Semilight" panose="020B0402040204020203" pitchFamily="34" charset="0"/>
              </a:rPr>
              <a:t> be used for focusing and routine tasking between collaborative functions. </a:t>
            </a:r>
          </a:p>
          <a:p>
            <a:pPr>
              <a:spcAft>
                <a:spcPts val="600"/>
              </a:spcAft>
            </a:pPr>
            <a:endParaRPr lang="en-US" sz="1300" dirty="0">
              <a:latin typeface="Avenir Next LT Pro" panose="020B0504020202020204" pitchFamily="34" charset="0"/>
              <a:cs typeface="Segoe UI Semilight" panose="020B0402040204020203" pitchFamily="34" charset="0"/>
            </a:endParaRPr>
          </a:p>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Phonebooths</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phonebooths are available in our workplace. Phonebooths are enclosed and intended for calling, communicating and brief virtual meetings with colleagues. </a:t>
            </a:r>
          </a:p>
        </p:txBody>
      </p:sp>
      <p:sp>
        <p:nvSpPr>
          <p:cNvPr id="5" name="TextBox 4">
            <a:extLst>
              <a:ext uri="{FF2B5EF4-FFF2-40B4-BE49-F238E27FC236}">
                <a16:creationId xmlns:a16="http://schemas.microsoft.com/office/drawing/2014/main" id="{EA23BC63-A06F-D463-28BF-E828182E9096}"/>
              </a:ext>
            </a:extLst>
          </p:cNvPr>
          <p:cNvSpPr txBox="1"/>
          <p:nvPr/>
        </p:nvSpPr>
        <p:spPr>
          <a:xfrm>
            <a:off x="4288537" y="1597158"/>
            <a:ext cx="4297680" cy="4108817"/>
          </a:xfrm>
          <a:prstGeom prst="rect">
            <a:avLst/>
          </a:prstGeom>
          <a:noFill/>
        </p:spPr>
        <p:txBody>
          <a:bodyPr wrap="square" numCol="1" spcCol="228600" rtlCol="0">
            <a:spAutoFit/>
          </a:bodyPr>
          <a:lstStyle/>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Focus Pods</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focus pods are available in our workplace. Focus pods should be used when intense concentration is required. They also provide a variety of soft seating options to employees. </a:t>
            </a:r>
          </a:p>
          <a:p>
            <a:pPr>
              <a:spcAft>
                <a:spcPts val="600"/>
              </a:spcAft>
            </a:pPr>
            <a:endParaRPr lang="en-US" sz="1300" dirty="0">
              <a:latin typeface="Avenir Next LT Pro" panose="020B0504020202020204" pitchFamily="34" charset="0"/>
              <a:cs typeface="Segoe UI Semilight" panose="020B0402040204020203" pitchFamily="34" charset="0"/>
            </a:endParaRPr>
          </a:p>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Focus Rooms</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focus rooms are available in our workplace. Focus rooms are enclosed and should be used for undisrupted focusing and working on confidential materials. </a:t>
            </a:r>
          </a:p>
          <a:p>
            <a:pPr>
              <a:spcAft>
                <a:spcPts val="600"/>
              </a:spcAft>
            </a:pPr>
            <a:endParaRPr lang="en-US" sz="1300" dirty="0">
              <a:latin typeface="Avenir Next LT Pro" panose="020B0504020202020204" pitchFamily="34" charset="0"/>
              <a:cs typeface="Segoe UI Semilight" panose="020B0402040204020203" pitchFamily="34" charset="0"/>
            </a:endParaRPr>
          </a:p>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Study Rooms</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study rooms are available in our workplace. Study rooms host a variety of workpoints but allow teams to focus together. </a:t>
            </a:r>
          </a:p>
          <a:p>
            <a:pPr>
              <a:spcAft>
                <a:spcPts val="1200"/>
              </a:spcAft>
            </a:pPr>
            <a:endParaRPr lang="en-US" sz="1300" dirty="0">
              <a:latin typeface="Avenir Next LT Pro" panose="020B0504020202020204" pitchFamily="34" charset="0"/>
              <a:cs typeface="Segoe UI Semilight" panose="020B0402040204020203" pitchFamily="34" charset="0"/>
            </a:endParaRPr>
          </a:p>
        </p:txBody>
      </p:sp>
      <p:sp>
        <p:nvSpPr>
          <p:cNvPr id="7" name="TextBox 6">
            <a:extLst>
              <a:ext uri="{FF2B5EF4-FFF2-40B4-BE49-F238E27FC236}">
                <a16:creationId xmlns:a16="http://schemas.microsoft.com/office/drawing/2014/main" id="{0E0ADBCC-129F-6655-49B1-BC5324B90850}"/>
              </a:ext>
            </a:extLst>
          </p:cNvPr>
          <p:cNvSpPr txBox="1"/>
          <p:nvPr/>
        </p:nvSpPr>
        <p:spPr>
          <a:xfrm>
            <a:off x="8560743" y="1615550"/>
            <a:ext cx="3451860" cy="1369606"/>
          </a:xfrm>
          <a:prstGeom prst="rect">
            <a:avLst/>
          </a:prstGeom>
          <a:noFill/>
        </p:spPr>
        <p:txBody>
          <a:bodyPr wrap="square">
            <a:spAutoFit/>
          </a:bodyPr>
          <a:lstStyle/>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Reflection Points</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reflection points are available in our workplace. Reflection points include soft seating and are designed for you to take small breaks or to work on small simple tasks. </a:t>
            </a:r>
          </a:p>
        </p:txBody>
      </p:sp>
      <p:pic>
        <p:nvPicPr>
          <p:cNvPr id="8" name="Graphic 7">
            <a:extLst>
              <a:ext uri="{FF2B5EF4-FFF2-40B4-BE49-F238E27FC236}">
                <a16:creationId xmlns:a16="http://schemas.microsoft.com/office/drawing/2014/main" id="{5B0733CB-C706-0B12-97EE-931B5340D5A6}"/>
              </a:ext>
              <a:ext uri="{C183D7F6-B498-43B3-948B-1728B52AA6E4}">
                <adec:decorative xmlns:adec="http://schemas.microsoft.com/office/drawing/2017/decorative" val="1"/>
              </a:ext>
            </a:extLst>
          </p:cNvPr>
          <p:cNvPicPr>
            <a:picLocks noChangeAspect="1"/>
          </p:cNvPicPr>
          <p:nvPr/>
        </p:nvPicPr>
        <p:blipFill>
          <a:blip r:embed="rId9" cstate="screen">
            <a:biLevel thresh="25000"/>
            <a:extLst>
              <a:ext uri="{28A0092B-C50C-407E-A947-70E740481C1C}">
                <a14:useLocalDpi xmlns:a14="http://schemas.microsoft.com/office/drawing/2010/main"/>
              </a:ext>
            </a:extLst>
          </a:blip>
          <a:srcRect/>
          <a:stretch/>
        </p:blipFill>
        <p:spPr>
          <a:xfrm>
            <a:off x="11428920" y="851082"/>
            <a:ext cx="545829" cy="471218"/>
          </a:xfrm>
          <a:prstGeom prst="rect">
            <a:avLst/>
          </a:prstGeom>
        </p:spPr>
      </p:pic>
      <p:sp>
        <p:nvSpPr>
          <p:cNvPr id="6" name="Title 1">
            <a:extLst>
              <a:ext uri="{FF2B5EF4-FFF2-40B4-BE49-F238E27FC236}">
                <a16:creationId xmlns:a16="http://schemas.microsoft.com/office/drawing/2014/main" id="{94A52081-9680-FA83-2E80-C24D977107A5}"/>
              </a:ext>
            </a:extLst>
          </p:cNvPr>
          <p:cNvSpPr txBox="1">
            <a:spLocks/>
          </p:cNvSpPr>
          <p:nvPr/>
        </p:nvSpPr>
        <p:spPr>
          <a:xfrm>
            <a:off x="2979187" y="6198843"/>
            <a:ext cx="6935777" cy="328307"/>
          </a:xfrm>
          <a:prstGeom prst="rect">
            <a:avLst/>
          </a:prstGeom>
          <a:solidFill>
            <a:schemeClr val="bg1"/>
          </a:solidFill>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en-US" sz="1400" dirty="0">
                <a:latin typeface="Avenir Next LT Pro Demi" panose="020B0704020202020204" pitchFamily="34" charset="0"/>
              </a:rPr>
              <a:t>Refer to </a:t>
            </a:r>
            <a:r>
              <a:rPr lang="en-US" sz="1400" dirty="0">
                <a:solidFill>
                  <a:schemeClr val="accent3">
                    <a:lumMod val="75000"/>
                  </a:schemeClr>
                </a:solidFill>
                <a:latin typeface="Avenir Next LT Pro Demi" panose="020B0704020202020204" pitchFamily="34" charset="0"/>
                <a:hlinkClick r:id="rId10" action="ppaction://hlinksldjump"/>
              </a:rPr>
              <a:t>Exploring the workplace </a:t>
            </a:r>
            <a:r>
              <a:rPr lang="en-US" sz="1400" dirty="0">
                <a:latin typeface="Avenir Next LT Pro Demi" panose="020B0704020202020204" pitchFamily="34" charset="0"/>
              </a:rPr>
              <a:t>for locations of individual workpoints</a:t>
            </a:r>
            <a:endParaRPr lang="en-CA" sz="1400" dirty="0">
              <a:latin typeface="Avenir Next LT Pro Demi" panose="020B0704020202020204" pitchFamily="34" charset="0"/>
            </a:endParaRPr>
          </a:p>
        </p:txBody>
      </p:sp>
    </p:spTree>
    <p:extLst>
      <p:ext uri="{BB962C8B-B14F-4D97-AF65-F5344CB8AC3E}">
        <p14:creationId xmlns:p14="http://schemas.microsoft.com/office/powerpoint/2010/main" val="303151960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rrow: Pentagon 1">
            <a:extLst>
              <a:ext uri="{FF2B5EF4-FFF2-40B4-BE49-F238E27FC236}">
                <a16:creationId xmlns:a16="http://schemas.microsoft.com/office/drawing/2014/main" id="{F139DF17-B2FC-0BA2-83F3-76741030F613}"/>
              </a:ext>
              <a:ext uri="{C183D7F6-B498-43B3-948B-1728B52AA6E4}">
                <adec:decorative xmlns:adec="http://schemas.microsoft.com/office/drawing/2017/decorative" val="1"/>
              </a:ext>
            </a:extLst>
          </p:cNvPr>
          <p:cNvSpPr/>
          <p:nvPr/>
        </p:nvSpPr>
        <p:spPr>
          <a:xfrm rot="5400000">
            <a:off x="11079685" y="732795"/>
            <a:ext cx="1219703" cy="625038"/>
          </a:xfrm>
          <a:prstGeom prst="homePlate">
            <a:avLst/>
          </a:prstGeom>
          <a:solidFill>
            <a:srgbClr val="C35E2E"/>
          </a:solidFill>
          <a:ln w="9525"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 name="Rectangle 13">
            <a:extLst>
              <a:ext uri="{FF2B5EF4-FFF2-40B4-BE49-F238E27FC236}">
                <a16:creationId xmlns:a16="http://schemas.microsoft.com/office/drawing/2014/main" id="{FF952A16-0BC5-450C-D154-B9D92325D6EB}"/>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318892"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Introduction to you</a:t>
            </a:r>
            <a:r>
              <a:rPr lang="en-CA" sz="3200">
                <a:ea typeface="+mn-ea"/>
              </a:rPr>
              <a:t>r workplace </a:t>
            </a:r>
            <a:r>
              <a:rPr kumimoji="0" lang="en-CA" sz="2000" b="1" i="0" u="none" strike="noStrike" kern="0" cap="none" spc="0" normalizeH="0" baseline="0" noProof="0">
                <a:ln>
                  <a:noFill/>
                </a:ln>
                <a:effectLst/>
                <a:uLnTx/>
                <a:uFillTx/>
                <a:latin typeface="Arial"/>
                <a:ea typeface="Arial"/>
                <a:cs typeface="Arial"/>
                <a:sym typeface="Arial"/>
              </a:rPr>
              <a:t>– </a:t>
            </a:r>
            <a:r>
              <a:rPr kumimoji="0" lang="en-CA" sz="2000" b="1" i="0" u="none" strike="noStrike" kern="0" cap="none" spc="0" normalizeH="0" baseline="0" noProof="0" dirty="0">
                <a:ln>
                  <a:noFill/>
                </a:ln>
                <a:effectLst/>
                <a:uLnTx/>
                <a:uFillTx/>
                <a:latin typeface="Arial"/>
                <a:ea typeface="Arial"/>
                <a:cs typeface="Arial"/>
                <a:sym typeface="Arial"/>
              </a:rPr>
              <a:t>Standard workpoints (2 of 2)</a:t>
            </a:r>
            <a:endParaRPr kumimoji="0" lang="en-CA" sz="3200" b="1" i="0" u="none" strike="noStrike" kern="1200" cap="none" spc="0" normalizeH="0" baseline="0" noProof="0" dirty="0">
              <a:ln>
                <a:noFill/>
              </a:ln>
              <a:effectLst/>
              <a:uLnTx/>
              <a:uFillTx/>
              <a:latin typeface="Arial" panose="020B0604020202020204" pitchFamily="34" charset="0"/>
              <a:ea typeface="+mj-ea"/>
              <a:cs typeface="Arial" panose="020B0604020202020204" pitchFamily="34" charset="0"/>
            </a:endParaRPr>
          </a:p>
        </p:txBody>
      </p:sp>
      <p:pic>
        <p:nvPicPr>
          <p:cNvPr id="15" name="Graphic 14">
            <a:extLst>
              <a:ext uri="{FF2B5EF4-FFF2-40B4-BE49-F238E27FC236}">
                <a16:creationId xmlns:a16="http://schemas.microsoft.com/office/drawing/2014/main" id="{C7430FDA-1C53-A51C-6E63-BC83CCCE24C5}"/>
              </a:ext>
              <a:ext uri="{C183D7F6-B498-43B3-948B-1728B52AA6E4}">
                <adec:decorative xmlns:adec="http://schemas.microsoft.com/office/drawing/2017/decorative" val="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16" name="Diagram 15">
            <a:extLst>
              <a:ext uri="{FF2B5EF4-FFF2-40B4-BE49-F238E27FC236}">
                <a16:creationId xmlns:a16="http://schemas.microsoft.com/office/drawing/2014/main" id="{A4A98646-AD37-1728-6B96-2ADAAE9C0AA5}"/>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676108167"/>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9" name="TextBox 8">
            <a:extLst>
              <a:ext uri="{FF2B5EF4-FFF2-40B4-BE49-F238E27FC236}">
                <a16:creationId xmlns:a16="http://schemas.microsoft.com/office/drawing/2014/main" id="{E1CCDA31-77A4-C9EF-72E2-E27E68B594C6}"/>
              </a:ext>
            </a:extLst>
          </p:cNvPr>
          <p:cNvSpPr txBox="1"/>
          <p:nvPr/>
        </p:nvSpPr>
        <p:spPr>
          <a:xfrm>
            <a:off x="304799" y="962239"/>
            <a:ext cx="9126072" cy="523220"/>
          </a:xfrm>
          <a:prstGeom prst="rect">
            <a:avLst/>
          </a:prstGeom>
          <a:noFill/>
        </p:spPr>
        <p:txBody>
          <a:bodyPr wrap="square">
            <a:spAutoFit/>
          </a:bodyPr>
          <a:lstStyle/>
          <a:p>
            <a:pPr>
              <a:spcAft>
                <a:spcPts val="600"/>
              </a:spcAft>
            </a:pPr>
            <a:r>
              <a:rPr lang="en-US" sz="1400" b="1" dirty="0">
                <a:latin typeface="Avenir Next LT Pro" panose="020B0504020202020204" pitchFamily="34" charset="0"/>
                <a:cs typeface="Segoe UI Semilight" panose="020B0402040204020203" pitchFamily="34" charset="0"/>
              </a:rPr>
              <a:t>Collaborative workpoints </a:t>
            </a:r>
            <a:r>
              <a:rPr lang="en-US" sz="1400" dirty="0">
                <a:latin typeface="Avenir Next LT Pro" panose="020B0504020202020204" pitchFamily="34" charset="0"/>
                <a:cs typeface="Segoe UI Semilight" panose="020B0402040204020203" pitchFamily="34" charset="0"/>
              </a:rPr>
              <a:t>can also be open or enclosed. There are a variety of collaborative workpoints with a wide range of seating options for employees to choose from.</a:t>
            </a:r>
          </a:p>
        </p:txBody>
      </p:sp>
      <p:sp>
        <p:nvSpPr>
          <p:cNvPr id="6" name="TextBox 5">
            <a:extLst>
              <a:ext uri="{FF2B5EF4-FFF2-40B4-BE49-F238E27FC236}">
                <a16:creationId xmlns:a16="http://schemas.microsoft.com/office/drawing/2014/main" id="{2496EBE0-BB05-C0D8-F172-C016059CA907}"/>
              </a:ext>
            </a:extLst>
          </p:cNvPr>
          <p:cNvSpPr txBox="1"/>
          <p:nvPr/>
        </p:nvSpPr>
        <p:spPr>
          <a:xfrm>
            <a:off x="304799" y="1566428"/>
            <a:ext cx="5477435" cy="4385816"/>
          </a:xfrm>
          <a:prstGeom prst="rect">
            <a:avLst/>
          </a:prstGeom>
          <a:noFill/>
        </p:spPr>
        <p:txBody>
          <a:bodyPr wrap="square" numCol="1" spcCol="228600" rtlCol="0">
            <a:spAutoFit/>
          </a:bodyPr>
          <a:lstStyle/>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Meeting Rooms</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small and medium meeting spaces and [</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large meeting spaces are available in our workplace</a:t>
            </a:r>
            <a:r>
              <a:rPr lang="en-US" sz="1300" dirty="0">
                <a:solidFill>
                  <a:schemeClr val="accent5">
                    <a:lumMod val="50000"/>
                  </a:schemeClr>
                </a:solidFill>
                <a:latin typeface="Avenir Next LT Pro" panose="020B0504020202020204" pitchFamily="34" charset="0"/>
                <a:cs typeface="Segoe UI Semilight" panose="020B0402040204020203" pitchFamily="34" charset="0"/>
              </a:rPr>
              <a:t>. </a:t>
            </a:r>
            <a:r>
              <a:rPr lang="en-US" sz="1300" dirty="0">
                <a:latin typeface="Avenir Next LT Pro" panose="020B0504020202020204" pitchFamily="34" charset="0"/>
                <a:cs typeface="Segoe UI Semilight" panose="020B0402040204020203" pitchFamily="34" charset="0"/>
              </a:rPr>
              <a:t>Please use the appropriate room to accommodate your meeting size.</a:t>
            </a:r>
          </a:p>
          <a:p>
            <a:pPr>
              <a:spcAft>
                <a:spcPts val="600"/>
              </a:spcAft>
            </a:pPr>
            <a:endParaRPr lang="en-US" sz="1300" b="1" dirty="0">
              <a:solidFill>
                <a:schemeClr val="accent5">
                  <a:lumMod val="50000"/>
                </a:schemeClr>
              </a:solidFill>
              <a:latin typeface="Avenir Next LT Pro Demi" panose="020B0704020202020204" pitchFamily="34" charset="0"/>
              <a:cs typeface="Segoe UI Semilight" panose="020B0402040204020203" pitchFamily="34" charset="0"/>
            </a:endParaRPr>
          </a:p>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Workrooms</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workrooms are available in our workplace. Workrooms are a great space for virtual collaboration between team members in remote places, and to collaborate on digital and large format materials.</a:t>
            </a:r>
          </a:p>
          <a:p>
            <a:pPr>
              <a:spcAft>
                <a:spcPts val="600"/>
              </a:spcAft>
            </a:pPr>
            <a:endParaRPr lang="en-US" sz="1300" b="1" dirty="0">
              <a:solidFill>
                <a:schemeClr val="accent5">
                  <a:lumMod val="50000"/>
                </a:schemeClr>
              </a:solidFill>
              <a:latin typeface="Avenir Next LT Pro Demi" panose="020B0704020202020204" pitchFamily="34" charset="0"/>
              <a:cs typeface="Segoe UI Semilight" panose="020B0402040204020203" pitchFamily="34" charset="0"/>
            </a:endParaRPr>
          </a:p>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Project Rooms</a:t>
            </a:r>
          </a:p>
          <a:p>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project rooms are available in our workplace. These rooms can be used for team project work, ideation and sprints.</a:t>
            </a:r>
          </a:p>
          <a:p>
            <a:endParaRPr lang="en-US" sz="1300" dirty="0">
              <a:latin typeface="Avenir Next LT Pro" panose="020B0504020202020204" pitchFamily="34" charset="0"/>
              <a:cs typeface="Segoe UI Semilight" panose="020B0402040204020203" pitchFamily="34" charset="0"/>
            </a:endParaRPr>
          </a:p>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Teaming Areas</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teaming areas are available in our workplace. These open spaces can be used for standup meetings and ideation. </a:t>
            </a:r>
          </a:p>
          <a:p>
            <a:pPr>
              <a:spcAft>
                <a:spcPts val="600"/>
              </a:spcAft>
            </a:pPr>
            <a:endParaRPr lang="en-US" sz="1300" dirty="0">
              <a:latin typeface="Avenir Next LT Pro" panose="020B0504020202020204" pitchFamily="34" charset="0"/>
              <a:cs typeface="Segoe UI Semilight" panose="020B0402040204020203" pitchFamily="34" charset="0"/>
            </a:endParaRPr>
          </a:p>
        </p:txBody>
      </p:sp>
      <p:sp>
        <p:nvSpPr>
          <p:cNvPr id="13" name="TextBox 12">
            <a:extLst>
              <a:ext uri="{FF2B5EF4-FFF2-40B4-BE49-F238E27FC236}">
                <a16:creationId xmlns:a16="http://schemas.microsoft.com/office/drawing/2014/main" id="{2F062852-E2A4-6BD9-07C0-9AA4110A5D66}"/>
              </a:ext>
            </a:extLst>
          </p:cNvPr>
          <p:cNvSpPr txBox="1"/>
          <p:nvPr/>
        </p:nvSpPr>
        <p:spPr>
          <a:xfrm>
            <a:off x="5898775" y="1571686"/>
            <a:ext cx="5477435" cy="3985706"/>
          </a:xfrm>
          <a:prstGeom prst="rect">
            <a:avLst/>
          </a:prstGeom>
          <a:noFill/>
        </p:spPr>
        <p:txBody>
          <a:bodyPr wrap="square">
            <a:spAutoFit/>
          </a:bodyPr>
          <a:lstStyle/>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Huddles</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huddles are available in our workplace. Huddles are great for informal collaboration between a few team members. </a:t>
            </a:r>
          </a:p>
          <a:p>
            <a:pPr>
              <a:spcAft>
                <a:spcPts val="600"/>
              </a:spcAft>
            </a:pPr>
            <a:endParaRPr lang="en-US" sz="1300" b="1" dirty="0">
              <a:solidFill>
                <a:schemeClr val="accent5">
                  <a:lumMod val="50000"/>
                </a:schemeClr>
              </a:solidFill>
              <a:latin typeface="Avenir Next LT Pro Demi" panose="020B0704020202020204" pitchFamily="34" charset="0"/>
              <a:cs typeface="Segoe UI Semilight" panose="020B0402040204020203" pitchFamily="34" charset="0"/>
            </a:endParaRPr>
          </a:p>
          <a:p>
            <a:pPr>
              <a:spcAft>
                <a:spcPts val="600"/>
              </a:spcAft>
            </a:pPr>
            <a:r>
              <a:rPr lang="en-US" sz="1300" b="1" dirty="0">
                <a:solidFill>
                  <a:schemeClr val="accent5">
                    <a:lumMod val="50000"/>
                  </a:schemeClr>
                </a:solidFill>
                <a:latin typeface="Avenir Next LT Pro Demi" panose="020B0704020202020204" pitchFamily="34" charset="0"/>
                <a:cs typeface="Segoe UI Semilight" panose="020B0402040204020203" pitchFamily="34" charset="0"/>
              </a:rPr>
              <a:t>Chat Points</a:t>
            </a:r>
          </a:p>
          <a:p>
            <a:pPr>
              <a:spcAft>
                <a:spcPts val="600"/>
              </a:spcAft>
            </a:pPr>
            <a:r>
              <a:rPr lang="en-US" sz="1300" dirty="0">
                <a:latin typeface="Avenir Next LT Pro" panose="020B0504020202020204" pitchFamily="34" charset="0"/>
                <a:cs typeface="Segoe UI Semilight" panose="020B0402040204020203" pitchFamily="34" charset="0"/>
              </a:rPr>
              <a:t>[</a:t>
            </a:r>
            <a:r>
              <a:rPr lang="en-US" sz="1300" dirty="0">
                <a:highlight>
                  <a:srgbClr val="FFFF00"/>
                </a:highlight>
                <a:latin typeface="Avenir Next LT Pro" panose="020B0504020202020204" pitchFamily="34" charset="0"/>
                <a:cs typeface="Segoe UI Semilight" panose="020B0402040204020203" pitchFamily="34" charset="0"/>
              </a:rPr>
              <a:t>X</a:t>
            </a:r>
            <a:r>
              <a:rPr lang="en-US" sz="1300" dirty="0">
                <a:latin typeface="Avenir Next LT Pro" panose="020B0504020202020204" pitchFamily="34" charset="0"/>
                <a:cs typeface="Segoe UI Semilight" panose="020B0402040204020203" pitchFamily="34" charset="0"/>
              </a:rPr>
              <a:t>] chat points are available in our workplace. A chat point can be used for peer or group tasking and information sharing. You can use these workpoints for informal and social interactions. </a:t>
            </a:r>
          </a:p>
          <a:p>
            <a:pPr>
              <a:spcAft>
                <a:spcPts val="600"/>
              </a:spcAft>
            </a:pPr>
            <a:endParaRPr lang="en-US" sz="1300" dirty="0">
              <a:latin typeface="Avenir Next LT Pro" panose="020B0504020202020204" pitchFamily="34" charset="0"/>
              <a:cs typeface="Segoe UI Semilight" panose="020B0402040204020203" pitchFamily="34" charset="0"/>
            </a:endParaRPr>
          </a:p>
          <a:p>
            <a:pPr algn="just">
              <a:spcAft>
                <a:spcPts val="600"/>
              </a:spcAft>
            </a:pPr>
            <a:r>
              <a:rPr lang="en-US" sz="1300" dirty="0">
                <a:highlight>
                  <a:srgbClr val="FFFF00"/>
                </a:highlight>
                <a:latin typeface="Avenir Next LT Pro" panose="020B0504020202020204" pitchFamily="34" charset="0"/>
                <a:cs typeface="Segoe UI Semilight" panose="020B0402040204020203" pitchFamily="34" charset="0"/>
              </a:rPr>
              <a:t>All meeting rooms, workrooms, and project rooms are equipped with audio-visual and/or videoconferencing technology to support virtual collaboration. </a:t>
            </a:r>
          </a:p>
          <a:p>
            <a:pPr algn="just">
              <a:spcAft>
                <a:spcPts val="600"/>
              </a:spcAft>
            </a:pPr>
            <a:endParaRPr lang="en-US" sz="1300" dirty="0">
              <a:highlight>
                <a:srgbClr val="FFFF00"/>
              </a:highlight>
              <a:latin typeface="Avenir Next LT Pro" panose="020B0504020202020204" pitchFamily="34" charset="0"/>
              <a:cs typeface="Segoe UI Semilight" panose="020B0402040204020203" pitchFamily="34" charset="0"/>
            </a:endParaRPr>
          </a:p>
          <a:p>
            <a:pPr algn="just">
              <a:spcAft>
                <a:spcPts val="600"/>
              </a:spcAft>
            </a:pPr>
            <a:r>
              <a:rPr lang="en-US" sz="1300" dirty="0">
                <a:highlight>
                  <a:srgbClr val="FFFF00"/>
                </a:highlight>
                <a:latin typeface="Avenir Next LT Pro" panose="020B0504020202020204" pitchFamily="34" charset="0"/>
                <a:cs typeface="Segoe UI Semilight" panose="020B0402040204020203" pitchFamily="34" charset="0"/>
              </a:rPr>
              <a:t>Teaming areas, huddles, and chat points are non-bookable and available on a first-come-first serve basis. </a:t>
            </a:r>
          </a:p>
          <a:p>
            <a:pPr>
              <a:spcAft>
                <a:spcPts val="600"/>
              </a:spcAft>
            </a:pPr>
            <a:endParaRPr lang="en-US" sz="1300" dirty="0">
              <a:latin typeface="Avenir Next LT Pro" panose="020B0504020202020204" pitchFamily="34" charset="0"/>
              <a:cs typeface="Segoe UI Semilight" panose="020B0402040204020203" pitchFamily="34" charset="0"/>
            </a:endParaRPr>
          </a:p>
        </p:txBody>
      </p:sp>
      <p:pic>
        <p:nvPicPr>
          <p:cNvPr id="5" name="Graphic 4">
            <a:extLst>
              <a:ext uri="{FF2B5EF4-FFF2-40B4-BE49-F238E27FC236}">
                <a16:creationId xmlns:a16="http://schemas.microsoft.com/office/drawing/2014/main" id="{21F2999F-7A34-A7D9-95C2-116DF04D3885}"/>
              </a:ext>
              <a:ext uri="{C183D7F6-B498-43B3-948B-1728B52AA6E4}">
                <adec:decorative xmlns:adec="http://schemas.microsoft.com/office/drawing/2017/decorative" val="1"/>
              </a:ext>
            </a:extLst>
          </p:cNvPr>
          <p:cNvPicPr>
            <a:picLocks noChangeAspect="1"/>
          </p:cNvPicPr>
          <p:nvPr/>
        </p:nvPicPr>
        <p:blipFill>
          <a:blip r:embed="rId10">
            <a:extLst>
              <a:ext uri="{28A0092B-C50C-407E-A947-70E740481C1C}">
                <a14:useLocalDpi xmlns:a14="http://schemas.microsoft.com/office/drawing/2010/main"/>
              </a:ext>
            </a:extLst>
          </a:blip>
          <a:srcRect/>
          <a:stretch/>
        </p:blipFill>
        <p:spPr>
          <a:xfrm>
            <a:off x="11403224" y="861100"/>
            <a:ext cx="585323" cy="506403"/>
          </a:xfrm>
          <a:prstGeom prst="rect">
            <a:avLst/>
          </a:prstGeom>
        </p:spPr>
      </p:pic>
      <p:sp>
        <p:nvSpPr>
          <p:cNvPr id="7" name="TextBox 6">
            <a:extLst>
              <a:ext uri="{FF2B5EF4-FFF2-40B4-BE49-F238E27FC236}">
                <a16:creationId xmlns:a16="http://schemas.microsoft.com/office/drawing/2014/main" id="{F3EDFA52-26B0-EC15-566D-2E8D77C37300}"/>
              </a:ext>
            </a:extLst>
          </p:cNvPr>
          <p:cNvSpPr txBox="1"/>
          <p:nvPr/>
        </p:nvSpPr>
        <p:spPr>
          <a:xfrm>
            <a:off x="7508240" y="5478188"/>
            <a:ext cx="4006008" cy="371768"/>
          </a:xfrm>
          <a:prstGeom prst="rect">
            <a:avLst/>
          </a:prstGeom>
          <a:noFill/>
        </p:spPr>
        <p:txBody>
          <a:bodyPr wrap="square">
            <a:spAutoFit/>
          </a:bodyPr>
          <a:lstStyle/>
          <a:p>
            <a:pPr marL="0" marR="0">
              <a:lnSpc>
                <a:spcPct val="107000"/>
              </a:lnSpc>
              <a:spcBef>
                <a:spcPts val="0"/>
              </a:spcBef>
              <a:spcAft>
                <a:spcPts val="800"/>
              </a:spcAft>
            </a:pPr>
            <a:r>
              <a:rPr lang="en-CA" sz="1800" b="1" dirty="0">
                <a:effectLst/>
                <a:latin typeface="Avenir Next LT Pro" panose="020B0504020202020204" pitchFamily="34" charset="0"/>
                <a:ea typeface="Calibri" panose="020F0502020204030204" pitchFamily="34" charset="0"/>
                <a:cs typeface="Arial" panose="020B0604020202020204" pitchFamily="34" charset="0"/>
              </a:rPr>
              <a:t>Start your journey: </a:t>
            </a:r>
            <a:r>
              <a:rPr lang="en-CA" sz="1800" dirty="0">
                <a:effectLst/>
                <a:latin typeface="Avenir Next LT Pro" panose="020B0504020202020204" pitchFamily="34" charset="0"/>
                <a:ea typeface="Calibri" panose="020F0502020204030204" pitchFamily="34" charset="0"/>
                <a:cs typeface="Arial" panose="020B0604020202020204" pitchFamily="34" charset="0"/>
              </a:rPr>
              <a:t>Planning ahead</a:t>
            </a:r>
          </a:p>
        </p:txBody>
      </p:sp>
      <p:pic>
        <p:nvPicPr>
          <p:cNvPr id="8" name="Graphic 7" descr="Circle with left arrow outline">
            <a:extLst>
              <a:ext uri="{FF2B5EF4-FFF2-40B4-BE49-F238E27FC236}">
                <a16:creationId xmlns:a16="http://schemas.microsoft.com/office/drawing/2014/main" id="{DCA9ED53-5CD4-4BFA-4973-E43ED8C9CC4F}"/>
              </a:ext>
              <a:ext uri="{C183D7F6-B498-43B3-948B-1728B52AA6E4}">
                <adec:decorative xmlns:adec="http://schemas.microsoft.com/office/drawing/2017/decorative" val="0"/>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11403224" y="5342530"/>
            <a:ext cx="643084" cy="643084"/>
          </a:xfrm>
          <a:prstGeom prst="rect">
            <a:avLst/>
          </a:prstGeom>
        </p:spPr>
      </p:pic>
      <p:sp>
        <p:nvSpPr>
          <p:cNvPr id="3" name="Title 1">
            <a:extLst>
              <a:ext uri="{FF2B5EF4-FFF2-40B4-BE49-F238E27FC236}">
                <a16:creationId xmlns:a16="http://schemas.microsoft.com/office/drawing/2014/main" id="{9E77280F-3794-A452-90D7-33633AA8E0B2}"/>
              </a:ext>
            </a:extLst>
          </p:cNvPr>
          <p:cNvSpPr txBox="1">
            <a:spLocks/>
          </p:cNvSpPr>
          <p:nvPr/>
        </p:nvSpPr>
        <p:spPr>
          <a:xfrm>
            <a:off x="2979187" y="6198843"/>
            <a:ext cx="6935777" cy="328307"/>
          </a:xfrm>
          <a:prstGeom prst="rect">
            <a:avLst/>
          </a:prstGeom>
          <a:solidFill>
            <a:schemeClr val="bg1"/>
          </a:solidFill>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en-US" sz="1400" dirty="0">
                <a:latin typeface="Avenir Next LT Pro Demi" panose="020B0704020202020204" pitchFamily="34" charset="0"/>
              </a:rPr>
              <a:t>Refer to </a:t>
            </a:r>
            <a:r>
              <a:rPr lang="en-US" sz="1400" dirty="0">
                <a:solidFill>
                  <a:schemeClr val="accent3">
                    <a:lumMod val="75000"/>
                  </a:schemeClr>
                </a:solidFill>
                <a:latin typeface="Avenir Next LT Pro Demi" panose="020B0704020202020204" pitchFamily="34" charset="0"/>
                <a:hlinkClick r:id="rId13" action="ppaction://hlinksldjump"/>
              </a:rPr>
              <a:t>Exploring the workplace</a:t>
            </a:r>
            <a:r>
              <a:rPr lang="en-US" sz="1400" dirty="0">
                <a:solidFill>
                  <a:schemeClr val="accent3">
                    <a:lumMod val="75000"/>
                  </a:schemeClr>
                </a:solidFill>
                <a:latin typeface="Avenir Next LT Pro Demi" panose="020B0704020202020204" pitchFamily="34" charset="0"/>
              </a:rPr>
              <a:t> </a:t>
            </a:r>
            <a:r>
              <a:rPr lang="en-US" sz="1400" dirty="0">
                <a:latin typeface="Avenir Next LT Pro Demi" panose="020B0704020202020204" pitchFamily="34" charset="0"/>
              </a:rPr>
              <a:t>for locations of collaborative workpoints</a:t>
            </a:r>
            <a:endParaRPr lang="en-CA" sz="1400" dirty="0">
              <a:latin typeface="Avenir Next LT Pro Demi" panose="020B0704020202020204" pitchFamily="34" charset="0"/>
            </a:endParaRPr>
          </a:p>
        </p:txBody>
      </p:sp>
    </p:spTree>
    <p:extLst>
      <p:ext uri="{BB962C8B-B14F-4D97-AF65-F5344CB8AC3E}">
        <p14:creationId xmlns:p14="http://schemas.microsoft.com/office/powerpoint/2010/main" val="133062771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90E4937-9203-80F1-1D3B-46A2B6309F3A}"/>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6" name="Title 3">
            <a:extLst>
              <a:ext uri="{FF2B5EF4-FFF2-40B4-BE49-F238E27FC236}">
                <a16:creationId xmlns:a16="http://schemas.microsoft.com/office/drawing/2014/main" id="{6FFB233E-DCC9-665B-0348-46EF4617CF4E}"/>
              </a:ext>
            </a:extLst>
          </p:cNvPr>
          <p:cNvSpPr txBox="1">
            <a:spLocks noGrp="1"/>
          </p:cNvSpPr>
          <p:nvPr>
            <p:ph type="title" idx="4294967295"/>
          </p:nvPr>
        </p:nvSpPr>
        <p:spPr>
          <a:xfrm>
            <a:off x="195887" y="74473"/>
            <a:ext cx="9469321"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Planning </a:t>
            </a:r>
            <a:r>
              <a:rPr kumimoji="0" lang="en-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ahead </a:t>
            </a:r>
            <a:r>
              <a:rPr kumimoji="0" lang="en-CA" sz="28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 Table of content</a:t>
            </a:r>
            <a:endParaRPr kumimoji="0" lang="en-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2" name="TextBox 1">
            <a:extLst>
              <a:ext uri="{FF2B5EF4-FFF2-40B4-BE49-F238E27FC236}">
                <a16:creationId xmlns:a16="http://schemas.microsoft.com/office/drawing/2014/main" id="{85BF7D82-8C32-9E2E-69AF-5ECB0F185BBD}"/>
              </a:ext>
            </a:extLst>
          </p:cNvPr>
          <p:cNvSpPr txBox="1"/>
          <p:nvPr/>
        </p:nvSpPr>
        <p:spPr>
          <a:xfrm>
            <a:off x="924524" y="1997837"/>
            <a:ext cx="6099048" cy="2585323"/>
          </a:xfrm>
          <a:prstGeom prst="rect">
            <a:avLst/>
          </a:prstGeom>
          <a:noFill/>
        </p:spPr>
        <p:txBody>
          <a:bodyPr wrap="square">
            <a:spAutoFit/>
          </a:bodyPr>
          <a:lstStyle/>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Planning your work week – </a:t>
            </a:r>
            <a:r>
              <a:rPr kumimoji="0" lang="en-CA" sz="18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 </a:t>
            </a: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 </a:t>
            </a:r>
            <a:endParaRPr kumimoji="0" lang="en-CA" sz="1800" i="0" u="none" strike="noStrike" kern="1200" cap="none" spc="0" normalizeH="0" baseline="0" noProof="0" dirty="0">
              <a:ln>
                <a:noFill/>
              </a:ln>
              <a:effectLs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Health guidelines – </a:t>
            </a:r>
            <a:r>
              <a:rPr kumimoji="0" lang="en-CA" sz="18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 </a:t>
            </a:r>
          </a:p>
          <a:p>
            <a:pPr marL="0" marR="0" lvl="0" indent="0" algn="l" defTabSz="914400" rtl="0" eaLnBrk="1" fontAlgn="auto" latinLnBrk="0" hangingPunct="1">
              <a:spcAft>
                <a:spcPts val="0"/>
              </a:spcAft>
              <a:buClrTx/>
              <a:buSzTx/>
              <a:buFont typeface="Arial" panose="020B0604020202020204" pitchFamily="34" charset="0"/>
              <a:buNone/>
              <a:tabLst/>
              <a:defRPr/>
            </a:pPr>
            <a:endParaRPr lang="en-CA" sz="1800" b="1" kern="0" dirty="0">
              <a:solidFill>
                <a:schemeClr val="accent5"/>
              </a:solidFill>
              <a:latin typeface="Avenir Next LT Pro" panose="020B0504020202020204" pitchFamily="34" charset="0"/>
              <a:cs typeface="Arial"/>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Planning your transportation – </a:t>
            </a:r>
            <a:r>
              <a:rPr kumimoji="0" lang="en-CA" sz="18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 </a:t>
            </a: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 </a:t>
            </a: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Amenities – </a:t>
            </a:r>
            <a:r>
              <a:rPr kumimoji="0" lang="en-CA" sz="18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 </a:t>
            </a:r>
          </a:p>
          <a:p>
            <a:pPr>
              <a:defRPr/>
            </a:pPr>
            <a:endParaRPr lang="en-CA" sz="1800" b="1" kern="0" dirty="0">
              <a:solidFill>
                <a:schemeClr val="accent5"/>
              </a:solidFill>
              <a:latin typeface="Avenir Next LT Pro" panose="020B0504020202020204" pitchFamily="34" charset="0"/>
              <a:cs typeface="Arial"/>
              <a:sym typeface="Arial"/>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Workplace hours – </a:t>
            </a:r>
            <a:r>
              <a:rPr kumimoji="0" lang="en-CA" sz="18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 </a:t>
            </a:r>
          </a:p>
        </p:txBody>
      </p:sp>
      <p:cxnSp>
        <p:nvCxnSpPr>
          <p:cNvPr id="3" name="Straight Connector 2">
            <a:extLst>
              <a:ext uri="{FF2B5EF4-FFF2-40B4-BE49-F238E27FC236}">
                <a16:creationId xmlns:a16="http://schemas.microsoft.com/office/drawing/2014/main" id="{DC560517-63AB-7172-2A16-5132858704C7}"/>
              </a:ext>
              <a:ext uri="{C183D7F6-B498-43B3-948B-1728B52AA6E4}">
                <adec:decorative xmlns:adec="http://schemas.microsoft.com/office/drawing/2017/decorative" val="1"/>
              </a:ext>
            </a:extLst>
          </p:cNvPr>
          <p:cNvCxnSpPr>
            <a:cxnSpLocks/>
          </p:cNvCxnSpPr>
          <p:nvPr/>
        </p:nvCxnSpPr>
        <p:spPr>
          <a:xfrm>
            <a:off x="671488" y="1289304"/>
            <a:ext cx="0" cy="4059936"/>
          </a:xfrm>
          <a:prstGeom prst="line">
            <a:avLst/>
          </a:prstGeom>
          <a:ln w="76200">
            <a:solidFill>
              <a:schemeClr val="accent5"/>
            </a:solidFill>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252BEF9A-A89D-DFD8-24EC-43DF278B078D}"/>
              </a:ext>
            </a:extLst>
          </p:cNvPr>
          <p:cNvSpPr/>
          <p:nvPr/>
        </p:nvSpPr>
        <p:spPr>
          <a:xfrm>
            <a:off x="7498063" y="727071"/>
            <a:ext cx="4693937" cy="540385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photo of your workplace</a:t>
            </a:r>
            <a:endParaRPr lang="en-CA" dirty="0">
              <a:solidFill>
                <a:schemeClr val="tx1"/>
              </a:solidFill>
              <a:highlight>
                <a:srgbClr val="FFFF00"/>
              </a:highlight>
            </a:endParaRPr>
          </a:p>
        </p:txBody>
      </p:sp>
      <p:graphicFrame>
        <p:nvGraphicFramePr>
          <p:cNvPr id="7" name="Diagram 6">
            <a:extLst>
              <a:ext uri="{FF2B5EF4-FFF2-40B4-BE49-F238E27FC236}">
                <a16:creationId xmlns:a16="http://schemas.microsoft.com/office/drawing/2014/main" id="{3309718A-C109-D7CF-7AEA-55433E8F695C}"/>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705611803"/>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8" name="Graphic 7">
            <a:extLst>
              <a:ext uri="{FF2B5EF4-FFF2-40B4-BE49-F238E27FC236}">
                <a16:creationId xmlns:a16="http://schemas.microsoft.com/office/drawing/2014/main" id="{BD8B3A14-CCFB-C59C-C10E-41B8E4C2825A}"/>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Tree>
    <p:extLst>
      <p:ext uri="{BB962C8B-B14F-4D97-AF65-F5344CB8AC3E}">
        <p14:creationId xmlns:p14="http://schemas.microsoft.com/office/powerpoint/2010/main" val="102207114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2752546-E3D6-43AA-9422-170515852BBF}"/>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9" name="Title 3">
            <a:extLst>
              <a:ext uri="{FF2B5EF4-FFF2-40B4-BE49-F238E27FC236}">
                <a16:creationId xmlns:a16="http://schemas.microsoft.com/office/drawing/2014/main" id="{D8F771C3-66E9-4018-B492-FA8E0EAC0DF2}"/>
              </a:ext>
            </a:extLst>
          </p:cNvPr>
          <p:cNvSpPr txBox="1">
            <a:spLocks noGrp="1"/>
          </p:cNvSpPr>
          <p:nvPr>
            <p:ph type="title" idx="4294967295"/>
          </p:nvPr>
        </p:nvSpPr>
        <p:spPr>
          <a:xfrm>
            <a:off x="195887" y="74473"/>
            <a:ext cx="9469321"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Planning </a:t>
            </a:r>
            <a:r>
              <a:rPr kumimoji="0" lang="en-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ahead</a:t>
            </a: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 </a:t>
            </a:r>
            <a:r>
              <a:rPr kumimoji="0" lang="en-CA" sz="2800" b="1" i="0" u="none" strike="noStrike" kern="0" cap="none" spc="0" normalizeH="0" baseline="0" noProof="0" dirty="0">
                <a:ln>
                  <a:noFill/>
                </a:ln>
                <a:solidFill>
                  <a:srgbClr val="F1F2F2"/>
                </a:solidFill>
                <a:effectLst/>
                <a:uLnTx/>
                <a:uFillTx/>
                <a:latin typeface="Arial"/>
                <a:ea typeface="Arial"/>
                <a:cs typeface="Arial"/>
                <a:sym typeface="Arial"/>
              </a:rPr>
              <a:t>– Planning your work week</a:t>
            </a:r>
            <a:endParaRPr kumimoji="0" lang="en-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3" name="TextBox 2">
            <a:extLst>
              <a:ext uri="{FF2B5EF4-FFF2-40B4-BE49-F238E27FC236}">
                <a16:creationId xmlns:a16="http://schemas.microsoft.com/office/drawing/2014/main" id="{48EBA692-27FD-AAE7-5BC0-C06705654E67}"/>
              </a:ext>
            </a:extLst>
          </p:cNvPr>
          <p:cNvSpPr txBox="1"/>
          <p:nvPr/>
        </p:nvSpPr>
        <p:spPr>
          <a:xfrm>
            <a:off x="195888" y="837637"/>
            <a:ext cx="11663171" cy="954107"/>
          </a:xfrm>
          <a:prstGeom prst="rect">
            <a:avLst/>
          </a:prstGeom>
          <a:noFill/>
        </p:spPr>
        <p:txBody>
          <a:bodyPr wrap="square">
            <a:spAutoFit/>
          </a:bodyPr>
          <a:lstStyle/>
          <a:p>
            <a:r>
              <a:rPr lang="en-CA" sz="1400" dirty="0">
                <a:latin typeface="Avenir Next LT Pro" panose="020B0504020202020204" pitchFamily="34" charset="0"/>
                <a:ea typeface="Calibri" panose="020F0502020204030204" pitchFamily="34" charset="0"/>
                <a:cs typeface="Calibri" panose="020F0502020204030204" pitchFamily="34" charset="0"/>
                <a:sym typeface="Avenir"/>
              </a:rPr>
              <a:t>The way you plan your typical work week has changed as you now have access to multiple work spaces that can help you balance your personal and professional lives. Working in an activity-based environment requires the introduction of new ways of working. </a:t>
            </a:r>
            <a:r>
              <a:rPr lang="en-CA" sz="1400" dirty="0">
                <a:effectLst/>
                <a:latin typeface="Avenir Next LT Pro" panose="020B0504020202020204" pitchFamily="34" charset="0"/>
                <a:ea typeface="Calibri" panose="020F0502020204030204" pitchFamily="34" charset="0"/>
                <a:cs typeface="Arial" panose="020B0604020202020204" pitchFamily="34" charset="0"/>
              </a:rPr>
              <a:t>Here is a step by step guide to help you select a work location and workpoint:</a:t>
            </a:r>
          </a:p>
          <a:p>
            <a:endParaRPr lang="en-CA" sz="1400" dirty="0">
              <a:latin typeface="Avenir Next LT Pro" panose="020B0504020202020204" pitchFamily="34" charset="0"/>
              <a:ea typeface="Calibri" panose="020F0502020204030204" pitchFamily="34" charset="0"/>
              <a:cs typeface="Calibri" panose="020F0502020204030204" pitchFamily="34" charset="0"/>
            </a:endParaRPr>
          </a:p>
        </p:txBody>
      </p:sp>
      <p:sp>
        <p:nvSpPr>
          <p:cNvPr id="11" name="TextBox 10">
            <a:extLst>
              <a:ext uri="{FF2B5EF4-FFF2-40B4-BE49-F238E27FC236}">
                <a16:creationId xmlns:a16="http://schemas.microsoft.com/office/drawing/2014/main" id="{609CFCE9-2602-442F-9544-C94EF7BA8750}"/>
              </a:ext>
            </a:extLst>
          </p:cNvPr>
          <p:cNvSpPr txBox="1"/>
          <p:nvPr/>
        </p:nvSpPr>
        <p:spPr>
          <a:xfrm>
            <a:off x="195888" y="1770820"/>
            <a:ext cx="5900112" cy="4185761"/>
          </a:xfrm>
          <a:prstGeom prst="rect">
            <a:avLst/>
          </a:prstGeom>
          <a:noFill/>
        </p:spPr>
        <p:txBody>
          <a:bodyPr wrap="square">
            <a:spAutoFit/>
          </a:bodyPr>
          <a:lstStyle/>
          <a:p>
            <a:pPr marR="0" lvl="0"/>
            <a:r>
              <a:rPr lang="en-CA" sz="1400" b="1" dirty="0">
                <a:latin typeface="Avenir Next LT Pro" panose="020B0504020202020204" pitchFamily="34" charset="0"/>
                <a:ea typeface="Calibri" panose="020F0502020204030204" pitchFamily="34" charset="0"/>
                <a:cs typeface="Arial" panose="020B0604020202020204" pitchFamily="34" charset="0"/>
              </a:rPr>
              <a:t>Step 1</a:t>
            </a:r>
            <a:r>
              <a:rPr lang="en-CA" sz="1400" dirty="0">
                <a:latin typeface="Avenir Next LT Pro" panose="020B0504020202020204" pitchFamily="34" charset="0"/>
                <a:ea typeface="Calibri" panose="020F0502020204030204" pitchFamily="34" charset="0"/>
                <a:cs typeface="Arial" panose="020B0604020202020204" pitchFamily="34" charset="0"/>
              </a:rPr>
              <a:t> – Select the location you want to work from</a:t>
            </a:r>
          </a:p>
          <a:p>
            <a:pPr marL="285750" indent="-285750">
              <a:buFont typeface="Arial" panose="020B0604020202020204" pitchFamily="34" charset="0"/>
              <a:buChar char="•"/>
            </a:pPr>
            <a:r>
              <a:rPr lang="en-CA" sz="1400" dirty="0">
                <a:effectLst/>
                <a:latin typeface="Avenir Next LT Pro" panose="020B0504020202020204" pitchFamily="34" charset="0"/>
                <a:ea typeface="Calibri" panose="020F0502020204030204" pitchFamily="34" charset="0"/>
                <a:cs typeface="Arial" panose="020B0604020202020204" pitchFamily="34" charset="0"/>
              </a:rPr>
              <a:t>Consider your team charter and your organization’s direction on in-office presence:</a:t>
            </a:r>
          </a:p>
          <a:p>
            <a:pPr marL="742950" lvl="1" indent="-285750">
              <a:buFont typeface="Arial" panose="020B0604020202020204" pitchFamily="34" charset="0"/>
              <a:buChar char="•"/>
            </a:pPr>
            <a:r>
              <a:rPr lang="en-CA" sz="1400" dirty="0">
                <a:effectLst/>
                <a:latin typeface="Avenir Next LT Pro" panose="020B0504020202020204" pitchFamily="34" charset="0"/>
                <a:ea typeface="Calibri" panose="020F0502020204030204" pitchFamily="34" charset="0"/>
                <a:cs typeface="Arial" panose="020B0604020202020204" pitchFamily="34" charset="0"/>
              </a:rPr>
              <a:t>Note any meetings or activities that require onsite presence</a:t>
            </a:r>
            <a:endParaRPr lang="en-CA" sz="1400" dirty="0">
              <a:latin typeface="Avenir Next LT Pro" panose="020B0504020202020204" pitchFamily="34" charset="0"/>
              <a:ea typeface="Calibri" panose="020F0502020204030204" pitchFamily="34" charset="0"/>
              <a:cs typeface="Arial" panose="020B0604020202020204" pitchFamily="34" charset="0"/>
            </a:endParaRPr>
          </a:p>
          <a:p>
            <a:pPr marL="742950" lvl="1" indent="-285750">
              <a:buFont typeface="Arial" panose="020B0604020202020204" pitchFamily="34" charset="0"/>
              <a:buChar char="•"/>
            </a:pPr>
            <a:r>
              <a:rPr lang="en-CA" sz="1400" dirty="0">
                <a:effectLst/>
                <a:latin typeface="Avenir Next LT Pro" panose="020B0504020202020204" pitchFamily="34" charset="0"/>
                <a:ea typeface="Calibri" panose="020F0502020204030204" pitchFamily="34" charset="0"/>
                <a:cs typeface="Arial" panose="020B0604020202020204" pitchFamily="34" charset="0"/>
              </a:rPr>
              <a:t>Identify activities/tasks that would be more efficient to be performed in the office </a:t>
            </a:r>
          </a:p>
          <a:p>
            <a:pPr marL="742950" lvl="1" indent="-285750">
              <a:buFont typeface="Arial" panose="020B0604020202020204" pitchFamily="34" charset="0"/>
              <a:buChar char="•"/>
            </a:pPr>
            <a:r>
              <a:rPr lang="en-CA" sz="1400" dirty="0">
                <a:latin typeface="Avenir Next LT Pro" panose="020B0504020202020204" pitchFamily="34" charset="0"/>
                <a:ea typeface="Calibri" panose="020F0502020204030204" pitchFamily="34" charset="0"/>
                <a:cs typeface="Arial" panose="020B0604020202020204" pitchFamily="34" charset="0"/>
              </a:rPr>
              <a:t>Based on the above, determine your daily work location for the week: home, GCcoworking, office or other</a:t>
            </a:r>
          </a:p>
          <a:p>
            <a:pPr lvl="2"/>
            <a:endParaRPr lang="en-CA" sz="1400" dirty="0">
              <a:latin typeface="Avenir Next LT Pro" panose="020B0504020202020204" pitchFamily="34" charset="0"/>
              <a:ea typeface="Calibri" panose="020F0502020204030204" pitchFamily="34" charset="0"/>
              <a:cs typeface="Arial" panose="020B0604020202020204" pitchFamily="34" charset="0"/>
            </a:endParaRPr>
          </a:p>
          <a:p>
            <a:r>
              <a:rPr lang="en-CA" sz="1400" b="1" dirty="0">
                <a:latin typeface="Avenir Next LT Pro" panose="020B0504020202020204" pitchFamily="34" charset="0"/>
                <a:ea typeface="Calibri" panose="020F0502020204030204" pitchFamily="34" charset="0"/>
                <a:cs typeface="Arial" panose="020B0604020202020204" pitchFamily="34" charset="0"/>
              </a:rPr>
              <a:t>Step 2 </a:t>
            </a:r>
            <a:r>
              <a:rPr lang="en-CA" sz="1400" dirty="0">
                <a:latin typeface="Avenir Next LT Pro" panose="020B0504020202020204" pitchFamily="34" charset="0"/>
                <a:ea typeface="Calibri" panose="020F0502020204030204" pitchFamily="34" charset="0"/>
                <a:cs typeface="Arial" panose="020B0604020202020204" pitchFamily="34" charset="0"/>
              </a:rPr>
              <a:t>– Determine if you need to work individually or in collaboration when you are in the office</a:t>
            </a:r>
          </a:p>
          <a:p>
            <a:pPr marL="285750" indent="-285750">
              <a:buFont typeface="Arial" panose="020B0604020202020204" pitchFamily="34" charset="0"/>
              <a:buChar char="•"/>
            </a:pPr>
            <a:r>
              <a:rPr lang="en-CA" sz="1400" dirty="0">
                <a:latin typeface="Avenir Next LT Pro" panose="020B0504020202020204" pitchFamily="34" charset="0"/>
                <a:ea typeface="Calibri" panose="020F0502020204030204" pitchFamily="34" charset="0"/>
                <a:cs typeface="Arial" panose="020B0604020202020204" pitchFamily="34" charset="0"/>
              </a:rPr>
              <a:t>Consider your activities/tasks for the week, whether they individual or collaborative:</a:t>
            </a:r>
          </a:p>
          <a:p>
            <a:pPr marL="742950" lvl="1" indent="-285750">
              <a:buFont typeface="Arial" panose="020B0604020202020204" pitchFamily="34" charset="0"/>
              <a:buChar char="•"/>
            </a:pPr>
            <a:r>
              <a:rPr lang="en-CA" sz="1400" dirty="0">
                <a:latin typeface="Avenir Next LT Pro" panose="020B0504020202020204" pitchFamily="34" charset="0"/>
                <a:ea typeface="Calibri" panose="020F0502020204030204" pitchFamily="34" charset="0"/>
                <a:cs typeface="Arial" panose="020B0604020202020204" pitchFamily="34" charset="0"/>
              </a:rPr>
              <a:t>Individual work refers to focus oriented activities, virtual meetings, etc.</a:t>
            </a:r>
          </a:p>
          <a:p>
            <a:pPr marL="742950" lvl="1" indent="-285750">
              <a:buFont typeface="Arial" panose="020B0604020202020204" pitchFamily="34" charset="0"/>
              <a:buChar char="•"/>
            </a:pPr>
            <a:r>
              <a:rPr lang="en-CA" sz="1400" dirty="0">
                <a:latin typeface="Avenir Next LT Pro" panose="020B0504020202020204" pitchFamily="34" charset="0"/>
                <a:ea typeface="Calibri" panose="020F0502020204030204" pitchFamily="34" charset="0"/>
                <a:cs typeface="Arial" panose="020B0604020202020204" pitchFamily="34" charset="0"/>
              </a:rPr>
              <a:t>Collaborative work refers to brainstorm sessions, in-person meetings with clients/colleagues, etc.</a:t>
            </a:r>
          </a:p>
          <a:p>
            <a:endParaRPr lang="en-CA" sz="1400" dirty="0">
              <a:latin typeface="Avenir Next LT Pro" panose="020B0504020202020204" pitchFamily="34" charset="0"/>
              <a:ea typeface="Calibri" panose="020F0502020204030204" pitchFamily="34" charset="0"/>
              <a:cs typeface="Arial" panose="020B0604020202020204" pitchFamily="34" charset="0"/>
            </a:endParaRPr>
          </a:p>
          <a:p>
            <a:pPr marL="1200150" lvl="2" indent="-285750">
              <a:buFont typeface="Arial" panose="020B0604020202020204" pitchFamily="34" charset="0"/>
              <a:buChar char="•"/>
            </a:pPr>
            <a:endParaRPr lang="en-CA" sz="1400" dirty="0">
              <a:latin typeface="Avenir Next LT Pro" panose="020B05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52A1E43D-08A7-7D23-13BD-B8A9EC6D9008}"/>
              </a:ext>
            </a:extLst>
          </p:cNvPr>
          <p:cNvSpPr txBox="1"/>
          <p:nvPr/>
        </p:nvSpPr>
        <p:spPr>
          <a:xfrm>
            <a:off x="6291888" y="1770820"/>
            <a:ext cx="5567171" cy="3108543"/>
          </a:xfrm>
          <a:prstGeom prst="rect">
            <a:avLst/>
          </a:prstGeom>
          <a:noFill/>
        </p:spPr>
        <p:txBody>
          <a:bodyPr wrap="square">
            <a:spAutoFit/>
          </a:bodyPr>
          <a:lstStyle/>
          <a:p>
            <a:r>
              <a:rPr lang="en-CA" sz="1400" b="1" dirty="0">
                <a:latin typeface="Avenir Next LT Pro" panose="020B0504020202020204" pitchFamily="34" charset="0"/>
                <a:ea typeface="Calibri" panose="020F0502020204030204" pitchFamily="34" charset="0"/>
                <a:cs typeface="Arial" panose="020B0604020202020204" pitchFamily="34" charset="0"/>
              </a:rPr>
              <a:t>Step 3 </a:t>
            </a:r>
            <a:r>
              <a:rPr lang="en-CA" sz="1400" dirty="0">
                <a:latin typeface="Avenir Next LT Pro" panose="020B0504020202020204" pitchFamily="34" charset="0"/>
                <a:ea typeface="Calibri" panose="020F0502020204030204" pitchFamily="34" charset="0"/>
                <a:cs typeface="Arial" panose="020B0604020202020204" pitchFamily="34" charset="0"/>
              </a:rPr>
              <a:t>– Identify the best workpoint to accomplish your activities/tasks</a:t>
            </a:r>
          </a:p>
          <a:p>
            <a:pPr marL="285750" indent="-285750">
              <a:buFont typeface="Arial" panose="020B0604020202020204" pitchFamily="34" charset="0"/>
              <a:buChar char="•"/>
            </a:pPr>
            <a:r>
              <a:rPr lang="en-CA" sz="1400" dirty="0">
                <a:latin typeface="Avenir Next LT Pro" panose="020B0504020202020204" pitchFamily="34" charset="0"/>
                <a:ea typeface="Calibri" panose="020F0502020204030204" pitchFamily="34" charset="0"/>
                <a:cs typeface="Arial" panose="020B0604020202020204" pitchFamily="34" charset="0"/>
              </a:rPr>
              <a:t>Identify the tools you require: number of monitors, network connectivity, secure zone, videoconference, etc.</a:t>
            </a:r>
          </a:p>
          <a:p>
            <a:pPr marL="285750" indent="-285750">
              <a:buFont typeface="Arial" panose="020B0604020202020204" pitchFamily="34" charset="0"/>
              <a:buChar char="•"/>
            </a:pPr>
            <a:r>
              <a:rPr lang="en-CA" sz="1400" dirty="0">
                <a:latin typeface="Avenir Next LT Pro" panose="020B0504020202020204" pitchFamily="34" charset="0"/>
                <a:ea typeface="Calibri" panose="020F0502020204030204" pitchFamily="34" charset="0"/>
                <a:cs typeface="Arial" panose="020B0604020202020204" pitchFamily="34" charset="0"/>
              </a:rPr>
              <a:t>Consider your personal preference: natural light, temperature, ergonomic settings, acoustics, visual or speech privacy, focus levels, etc.</a:t>
            </a:r>
          </a:p>
          <a:p>
            <a:pPr marL="1200150" lvl="2" indent="-285750">
              <a:buFont typeface="Arial" panose="020B0604020202020204" pitchFamily="34" charset="0"/>
              <a:buChar char="•"/>
            </a:pPr>
            <a:endParaRPr lang="en-CA" sz="1400" dirty="0">
              <a:latin typeface="Avenir Next LT Pro" panose="020B0504020202020204" pitchFamily="34" charset="0"/>
              <a:ea typeface="Calibri" panose="020F0502020204030204" pitchFamily="34" charset="0"/>
              <a:cs typeface="Arial" panose="020B0604020202020204" pitchFamily="34" charset="0"/>
            </a:endParaRPr>
          </a:p>
          <a:p>
            <a:r>
              <a:rPr lang="en-CA" sz="1400" b="1" dirty="0">
                <a:latin typeface="Avenir Next LT Pro" panose="020B0504020202020204" pitchFamily="34" charset="0"/>
                <a:ea typeface="Calibri" panose="020F0502020204030204" pitchFamily="34" charset="0"/>
                <a:cs typeface="Arial" panose="020B0604020202020204" pitchFamily="34" charset="0"/>
              </a:rPr>
              <a:t>Step 4 </a:t>
            </a:r>
            <a:r>
              <a:rPr lang="en-CA" sz="1400" dirty="0">
                <a:latin typeface="Avenir Next LT Pro" panose="020B0504020202020204" pitchFamily="34" charset="0"/>
                <a:ea typeface="Calibri" panose="020F0502020204030204" pitchFamily="34" charset="0"/>
                <a:cs typeface="Arial" panose="020B0604020202020204" pitchFamily="34" charset="0"/>
              </a:rPr>
              <a:t>– Selecting and booking</a:t>
            </a:r>
          </a:p>
          <a:p>
            <a:pPr marL="285750" indent="-285750">
              <a:buFont typeface="Arial" panose="020B0604020202020204" pitchFamily="34" charset="0"/>
              <a:buChar char="•"/>
            </a:pPr>
            <a:r>
              <a:rPr lang="en-CA" sz="1400" dirty="0">
                <a:latin typeface="Avenir Next LT Pro" panose="020B0504020202020204" pitchFamily="34" charset="0"/>
                <a:ea typeface="Calibri" panose="020F0502020204030204" pitchFamily="34" charset="0"/>
                <a:cs typeface="Arial" panose="020B0604020202020204" pitchFamily="34" charset="0"/>
              </a:rPr>
              <a:t>Based on the first 3 steps, choose the ideal individual or collaborative workpoint</a:t>
            </a:r>
          </a:p>
          <a:p>
            <a:pPr marL="285750" indent="-285750">
              <a:buFont typeface="Arial" panose="020B0604020202020204" pitchFamily="34" charset="0"/>
              <a:buChar char="•"/>
            </a:pPr>
            <a:r>
              <a:rPr lang="en-CA" sz="1400" dirty="0">
                <a:latin typeface="Avenir Next LT Pro" panose="020B0504020202020204" pitchFamily="34" charset="0"/>
                <a:ea typeface="Calibri" panose="020F0502020204030204" pitchFamily="34" charset="0"/>
                <a:cs typeface="Arial" panose="020B0604020202020204" pitchFamily="34" charset="0"/>
              </a:rPr>
              <a:t>If required for the type of workpoint selected, book it using your </a:t>
            </a:r>
            <a:r>
              <a:rPr lang="en-CA" sz="1400" dirty="0">
                <a:solidFill>
                  <a:srgbClr val="0070C0"/>
                </a:solidFill>
                <a:latin typeface="Avenir Next LT Pro" panose="020B0504020202020204" pitchFamily="34" charset="0"/>
                <a:ea typeface="Calibri" panose="020F050202020403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booking system</a:t>
            </a:r>
            <a:r>
              <a:rPr lang="en-CA" sz="1400" dirty="0">
                <a:solidFill>
                  <a:srgbClr val="0070C0"/>
                </a:solidFill>
                <a:latin typeface="Avenir Next LT Pro" panose="020B0504020202020204" pitchFamily="34" charset="0"/>
                <a:ea typeface="Calibri" panose="020F0502020204030204" pitchFamily="34" charset="0"/>
                <a:cs typeface="Arial" panose="020B0604020202020204" pitchFamily="34" charset="0"/>
              </a:rPr>
              <a:t> </a:t>
            </a:r>
            <a:r>
              <a:rPr lang="en-CA" sz="1400" dirty="0">
                <a:latin typeface="Avenir Next LT Pro" panose="020B0504020202020204" pitchFamily="34" charset="0"/>
                <a:ea typeface="Calibri" panose="020F0502020204030204" pitchFamily="34" charset="0"/>
                <a:cs typeface="Arial" panose="020B0604020202020204" pitchFamily="34" charset="0"/>
              </a:rPr>
              <a:t>or </a:t>
            </a:r>
            <a:r>
              <a:rPr lang="en-CA" sz="1400" dirty="0">
                <a:solidFill>
                  <a:srgbClr val="0070C0"/>
                </a:solidFill>
                <a:latin typeface="Avenir Next LT Pro" panose="020B0504020202020204" pitchFamily="34" charset="0"/>
                <a:ea typeface="Calibri" panose="020F0502020204030204" pitchFamily="34" charset="0"/>
                <a:cs typeface="Arial" panose="020B0604020202020204" pitchFamily="34" charset="0"/>
                <a:hlinkClick r:id="rId4" action="ppaction://hlinksldjump">
                  <a:extLst>
                    <a:ext uri="{A12FA001-AC4F-418D-AE19-62706E023703}">
                      <ahyp:hlinkClr xmlns:ahyp="http://schemas.microsoft.com/office/drawing/2018/hyperlinkcolor" val="tx"/>
                    </a:ext>
                  </a:extLst>
                </a:hlinkClick>
              </a:rPr>
              <a:t>Outlook</a:t>
            </a:r>
            <a:r>
              <a:rPr lang="en-CA" sz="1400" dirty="0">
                <a:latin typeface="Avenir Next LT Pro" panose="020B0504020202020204" pitchFamily="34" charset="0"/>
                <a:ea typeface="Calibri" panose="020F0502020204030204" pitchFamily="34" charset="0"/>
                <a:cs typeface="Arial" panose="020B0604020202020204" pitchFamily="34" charset="0"/>
              </a:rPr>
              <a:t>, as applicable</a:t>
            </a:r>
          </a:p>
          <a:p>
            <a:pPr marL="1200150" lvl="2" indent="-285750">
              <a:buFont typeface="Arial" panose="020B0604020202020204" pitchFamily="34" charset="0"/>
              <a:buChar char="•"/>
            </a:pPr>
            <a:endParaRPr lang="en-CA" sz="1400" dirty="0">
              <a:latin typeface="Avenir Next LT Pro" panose="020B0504020202020204" pitchFamily="34" charset="0"/>
              <a:ea typeface="Calibri" panose="020F0502020204030204" pitchFamily="34" charset="0"/>
              <a:cs typeface="Arial" panose="020B0604020202020204" pitchFamily="34" charset="0"/>
            </a:endParaRPr>
          </a:p>
        </p:txBody>
      </p:sp>
      <p:graphicFrame>
        <p:nvGraphicFramePr>
          <p:cNvPr id="16" name="Diagram 15">
            <a:extLst>
              <a:ext uri="{FF2B5EF4-FFF2-40B4-BE49-F238E27FC236}">
                <a16:creationId xmlns:a16="http://schemas.microsoft.com/office/drawing/2014/main" id="{EF839039-758A-4ED8-A3BF-475D8251BA3A}"/>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336881059"/>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pic>
        <p:nvPicPr>
          <p:cNvPr id="20" name="Graphic 19">
            <a:extLst>
              <a:ext uri="{FF2B5EF4-FFF2-40B4-BE49-F238E27FC236}">
                <a16:creationId xmlns:a16="http://schemas.microsoft.com/office/drawing/2014/main" id="{CA91DED9-3AF1-4F4E-A46C-001456075117}"/>
              </a:ext>
              <a:ext uri="{C183D7F6-B498-43B3-948B-1728B52AA6E4}">
                <adec:decorative xmlns:adec="http://schemas.microsoft.com/office/drawing/2017/decorative" val="1"/>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10814957" y="190817"/>
            <a:ext cx="310242" cy="310242"/>
          </a:xfrm>
          <a:prstGeom prst="rect">
            <a:avLst/>
          </a:prstGeom>
        </p:spPr>
      </p:pic>
    </p:spTree>
    <p:extLst>
      <p:ext uri="{BB962C8B-B14F-4D97-AF65-F5344CB8AC3E}">
        <p14:creationId xmlns:p14="http://schemas.microsoft.com/office/powerpoint/2010/main" val="217614637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087408F-0170-E2F7-1ECC-AAE0F5F34F4B}"/>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graphicFrame>
        <p:nvGraphicFramePr>
          <p:cNvPr id="4" name="Diagram 3">
            <a:extLst>
              <a:ext uri="{FF2B5EF4-FFF2-40B4-BE49-F238E27FC236}">
                <a16:creationId xmlns:a16="http://schemas.microsoft.com/office/drawing/2014/main" id="{5E49708F-6A41-E6D1-B8EB-6FC91486594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760132410"/>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Title 3">
            <a:extLst>
              <a:ext uri="{FF2B5EF4-FFF2-40B4-BE49-F238E27FC236}">
                <a16:creationId xmlns:a16="http://schemas.microsoft.com/office/drawing/2014/main" id="{D8F771C3-66E9-4018-B492-FA8E0EAC0DF2}"/>
              </a:ext>
            </a:extLst>
          </p:cNvPr>
          <p:cNvSpPr txBox="1">
            <a:spLocks noGrp="1"/>
          </p:cNvSpPr>
          <p:nvPr>
            <p:ph type="title" idx="4294967295"/>
          </p:nvPr>
        </p:nvSpPr>
        <p:spPr>
          <a:xfrm>
            <a:off x="195887" y="74473"/>
            <a:ext cx="9469321" cy="560863"/>
          </a:xfrm>
          <a:prstGeom prst="rect">
            <a:avLst/>
          </a:prstGeom>
          <a:solidFill>
            <a:schemeClr val="accent5"/>
          </a:solid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Planning </a:t>
            </a:r>
            <a:r>
              <a:rPr kumimoji="0" lang="en-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ahead</a:t>
            </a: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 </a:t>
            </a:r>
            <a:r>
              <a:rPr kumimoji="0" lang="en-CA" sz="2800" b="1" i="0" u="none" strike="noStrike" kern="0" cap="none" spc="0" normalizeH="0" baseline="0" noProof="0" dirty="0">
                <a:ln>
                  <a:noFill/>
                </a:ln>
                <a:solidFill>
                  <a:srgbClr val="F1F2F2"/>
                </a:solidFill>
                <a:effectLst/>
                <a:uLnTx/>
                <a:uFillTx/>
                <a:latin typeface="Arial"/>
                <a:ea typeface="Arial"/>
                <a:cs typeface="Arial"/>
                <a:sym typeface="Arial"/>
              </a:rPr>
              <a:t>– Health guidelines</a:t>
            </a:r>
            <a:endParaRPr kumimoji="0" lang="en-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endParaRPr>
          </a:p>
        </p:txBody>
      </p:sp>
      <p:pic>
        <p:nvPicPr>
          <p:cNvPr id="7" name="Graphic 6">
            <a:extLst>
              <a:ext uri="{FF2B5EF4-FFF2-40B4-BE49-F238E27FC236}">
                <a16:creationId xmlns:a16="http://schemas.microsoft.com/office/drawing/2014/main" id="{EC94DD59-28B4-C56E-4471-F690F3D0251F}"/>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
        <p:nvSpPr>
          <p:cNvPr id="6" name="TextBox 5">
            <a:extLst>
              <a:ext uri="{FF2B5EF4-FFF2-40B4-BE49-F238E27FC236}">
                <a16:creationId xmlns:a16="http://schemas.microsoft.com/office/drawing/2014/main" id="{855AC840-FDDD-8466-9B42-414F99CDE0DF}"/>
              </a:ext>
            </a:extLst>
          </p:cNvPr>
          <p:cNvSpPr txBox="1"/>
          <p:nvPr/>
        </p:nvSpPr>
        <p:spPr>
          <a:xfrm>
            <a:off x="276904" y="959389"/>
            <a:ext cx="11175730" cy="604204"/>
          </a:xfrm>
          <a:prstGeom prst="rect">
            <a:avLst/>
          </a:prstGeom>
          <a:noFill/>
        </p:spPr>
        <p:txBody>
          <a:bodyPr wrap="square">
            <a:spAutoFit/>
          </a:bodyPr>
          <a:lstStyle/>
          <a:p>
            <a:pPr marL="0" marR="0">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Include an intranet/internet link to the latest recommendations here. Avoid putting the information directly in the document as it is constantly changing.</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21549773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D9E0E0-F042-4C51-BBE3-DCA75BC58346}"/>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7" name="Title 3">
            <a:extLst>
              <a:ext uri="{FF2B5EF4-FFF2-40B4-BE49-F238E27FC236}">
                <a16:creationId xmlns:a16="http://schemas.microsoft.com/office/drawing/2014/main" id="{8F16A264-E33A-40C6-989F-681C4B17504C}"/>
              </a:ext>
            </a:extLst>
          </p:cNvPr>
          <p:cNvSpPr txBox="1">
            <a:spLocks noGrp="1"/>
          </p:cNvSpPr>
          <p:nvPr>
            <p:ph type="title" idx="4294967295"/>
          </p:nvPr>
        </p:nvSpPr>
        <p:spPr>
          <a:xfrm>
            <a:off x="195887" y="74473"/>
            <a:ext cx="9916301"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Planning ahead </a:t>
            </a:r>
            <a:r>
              <a:rPr kumimoji="0" lang="en-CA" sz="2800" b="1" i="0" u="none" strike="noStrike" kern="0" cap="none" spc="0" normalizeH="0" baseline="0">
                <a:ln>
                  <a:noFill/>
                </a:ln>
                <a:solidFill>
                  <a:srgbClr val="F1F2F2"/>
                </a:solidFill>
                <a:effectLst/>
                <a:uLnTx/>
                <a:uFillTx/>
                <a:latin typeface="Arial"/>
                <a:ea typeface="Arial"/>
                <a:cs typeface="Arial"/>
                <a:sym typeface="Arial"/>
              </a:rPr>
              <a:t>– Planning your transportation (1 of 2)</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BC6EC23B-B28B-4A72-930F-1A4C69F86889}"/>
              </a:ext>
            </a:extLst>
          </p:cNvPr>
          <p:cNvSpPr txBox="1"/>
          <p:nvPr/>
        </p:nvSpPr>
        <p:spPr>
          <a:xfrm>
            <a:off x="195887" y="998329"/>
            <a:ext cx="11645593" cy="970266"/>
          </a:xfrm>
          <a:prstGeom prst="rect">
            <a:avLst/>
          </a:prstGeom>
          <a:noFill/>
        </p:spPr>
        <p:txBody>
          <a:bodyPr wrap="square">
            <a:spAutoFit/>
          </a:bodyPr>
          <a:lstStyle/>
          <a:p>
            <a:pPr marR="0" lvl="0">
              <a:lnSpc>
                <a:spcPct val="107000"/>
              </a:lnSpc>
              <a:spcBef>
                <a:spcPts val="0"/>
              </a:spcBef>
              <a:spcAft>
                <a:spcPts val="800"/>
              </a:spcAft>
            </a:pPr>
            <a:r>
              <a:rPr lang="en-CA" sz="1600" b="1" dirty="0">
                <a:effectLst/>
                <a:latin typeface="Avenir Next LT Pro" panose="020B0504020202020204" pitchFamily="34" charset="0"/>
                <a:ea typeface="Calibri" panose="020F0502020204030204" pitchFamily="34" charset="0"/>
                <a:cs typeface="Arial" panose="020B0604020202020204" pitchFamily="34" charset="0"/>
              </a:rPr>
              <a:t>Public transportation</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Provide employees with as much information as possible regarding public transportation:  lines and stops, links to public transportation in the region, transportation for people with disabilities</a:t>
            </a:r>
          </a:p>
        </p:txBody>
      </p:sp>
      <p:graphicFrame>
        <p:nvGraphicFramePr>
          <p:cNvPr id="18" name="Diagram 17">
            <a:extLst>
              <a:ext uri="{FF2B5EF4-FFF2-40B4-BE49-F238E27FC236}">
                <a16:creationId xmlns:a16="http://schemas.microsoft.com/office/drawing/2014/main" id="{E76DB006-A2FC-4994-984B-58C8C88F198D}"/>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670293302"/>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9" name="Graphic 18">
            <a:extLst>
              <a:ext uri="{FF2B5EF4-FFF2-40B4-BE49-F238E27FC236}">
                <a16:creationId xmlns:a16="http://schemas.microsoft.com/office/drawing/2014/main" id="{FD55F2F2-ABA0-44E0-A4C1-6D0BC0E99C33}"/>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
        <p:nvSpPr>
          <p:cNvPr id="3" name="TextBox 2">
            <a:extLst>
              <a:ext uri="{FF2B5EF4-FFF2-40B4-BE49-F238E27FC236}">
                <a16:creationId xmlns:a16="http://schemas.microsoft.com/office/drawing/2014/main" id="{2E558D65-894B-8131-D8AC-E928EA8041F9}"/>
              </a:ext>
            </a:extLst>
          </p:cNvPr>
          <p:cNvSpPr txBox="1"/>
          <p:nvPr/>
        </p:nvSpPr>
        <p:spPr>
          <a:xfrm>
            <a:off x="195886" y="3287930"/>
            <a:ext cx="11645593" cy="970266"/>
          </a:xfrm>
          <a:prstGeom prst="rect">
            <a:avLst/>
          </a:prstGeom>
          <a:noFill/>
        </p:spPr>
        <p:txBody>
          <a:bodyPr wrap="square">
            <a:spAutoFit/>
          </a:bodyPr>
          <a:lstStyle/>
          <a:p>
            <a:pPr marR="0" lvl="0">
              <a:lnSpc>
                <a:spcPct val="107000"/>
              </a:lnSpc>
              <a:spcBef>
                <a:spcPts val="0"/>
              </a:spcBef>
              <a:spcAft>
                <a:spcPts val="800"/>
              </a:spcAft>
            </a:pPr>
            <a:r>
              <a:rPr lang="en-CA" sz="1600" b="1" dirty="0">
                <a:effectLst/>
                <a:latin typeface="Avenir Next LT Pro" panose="020B0504020202020204" pitchFamily="34" charset="0"/>
                <a:ea typeface="Calibri" panose="020F0502020204030204" pitchFamily="34" charset="0"/>
                <a:cs typeface="Arial" panose="020B0604020202020204" pitchFamily="34" charset="0"/>
              </a:rPr>
              <a:t>Carpooling/Carsharing services</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Any information on your organization’s carpooling groups (if applicable) or any carpooling or carsharing services available in your area</a:t>
            </a:r>
          </a:p>
        </p:txBody>
      </p:sp>
      <p:sp>
        <p:nvSpPr>
          <p:cNvPr id="4" name="TextBox 3">
            <a:extLst>
              <a:ext uri="{FF2B5EF4-FFF2-40B4-BE49-F238E27FC236}">
                <a16:creationId xmlns:a16="http://schemas.microsoft.com/office/drawing/2014/main" id="{752F8884-1168-357A-5D2B-747CDA283AAD}"/>
              </a:ext>
            </a:extLst>
          </p:cNvPr>
          <p:cNvSpPr txBox="1"/>
          <p:nvPr/>
        </p:nvSpPr>
        <p:spPr>
          <a:xfrm>
            <a:off x="7309381" y="4880407"/>
            <a:ext cx="4669259" cy="1075487"/>
          </a:xfrm>
          <a:prstGeom prst="rect">
            <a:avLst/>
          </a:prstGeom>
          <a:solidFill>
            <a:srgbClr val="FFFF00"/>
          </a:solidFill>
        </p:spPr>
        <p:txBody>
          <a:bodyPr wrap="square">
            <a:spAutoFit/>
          </a:bodyPr>
          <a:lstStyle/>
          <a:p>
            <a:pPr marL="0" marR="0">
              <a:lnSpc>
                <a:spcPct val="107000"/>
              </a:lnSpc>
              <a:spcBef>
                <a:spcPts val="0"/>
              </a:spcBef>
              <a:spcAft>
                <a:spcPts val="800"/>
              </a:spcAft>
            </a:pPr>
            <a:r>
              <a:rPr lang="en-CA" sz="1600" b="1" i="1" dirty="0">
                <a:latin typeface="Avenir Next LT Pro" panose="020B0504020202020204" pitchFamily="34" charset="0"/>
                <a:ea typeface="Calibri" panose="020F0502020204030204" pitchFamily="34" charset="0"/>
                <a:cs typeface="Arial" panose="020B0604020202020204" pitchFamily="34" charset="0"/>
              </a:rPr>
              <a:t>Examples/Resources to consider</a:t>
            </a:r>
          </a:p>
          <a:p>
            <a:pPr marL="0" marR="0">
              <a:lnSpc>
                <a:spcPct val="107000"/>
              </a:lnSpc>
              <a:spcBef>
                <a:spcPts val="0"/>
              </a:spcBef>
              <a:spcAft>
                <a:spcPts val="800"/>
              </a:spcAft>
            </a:pPr>
            <a:r>
              <a:rPr lang="en-CA" sz="1600" dirty="0">
                <a:solidFill>
                  <a:srgbClr val="0070C0"/>
                </a:solidFill>
                <a:latin typeface="Avenir Next LT Pro" panose="020B0504020202020204" pitchFamily="34" charset="0"/>
                <a:ea typeface="Calibri" panose="020F0502020204030204" pitchFamily="34" charset="0"/>
                <a:cs typeface="Arial" panose="020B0604020202020204" pitchFamily="34" charset="0"/>
                <a:hlinkClick r:id="rId9">
                  <a:extLst>
                    <a:ext uri="{A12FA001-AC4F-418D-AE19-62706E023703}">
                      <ahyp:hlinkClr xmlns:ahyp="http://schemas.microsoft.com/office/drawing/2018/hyperlinkcolor" val="tx"/>
                    </a:ext>
                  </a:extLst>
                </a:hlinkClick>
              </a:rPr>
              <a:t>Employee commuting programs | City of Ottawa</a:t>
            </a:r>
            <a:endParaRPr lang="en-CA" sz="1600" dirty="0">
              <a:solidFill>
                <a:srgbClr val="0070C0"/>
              </a:solidFill>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sz="1600" dirty="0">
                <a:latin typeface="Avenir Next LT Pro" panose="020B0504020202020204" pitchFamily="34" charset="0"/>
                <a:hlinkClick r:id="rId10"/>
              </a:rPr>
              <a:t>Help your city breathe! - </a:t>
            </a:r>
            <a:r>
              <a:rPr lang="en-CA" sz="1600" dirty="0" err="1">
                <a:latin typeface="Avenir Next LT Pro" panose="020B0504020202020204" pitchFamily="34" charset="0"/>
                <a:hlinkClick r:id="rId10"/>
              </a:rPr>
              <a:t>Communauto</a:t>
            </a:r>
            <a:r>
              <a:rPr lang="en-CA" sz="1600" dirty="0">
                <a:latin typeface="Avenir Next LT Pro" panose="020B0504020202020204" pitchFamily="34" charset="0"/>
                <a:hlinkClick r:id="rId10"/>
              </a:rPr>
              <a:t> Québec</a:t>
            </a:r>
            <a:endParaRPr lang="en-CA" sz="1600" dirty="0">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401921352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D9E0E0-F042-4C51-BBE3-DCA75BC58346}"/>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7" name="Title 3">
            <a:extLst>
              <a:ext uri="{FF2B5EF4-FFF2-40B4-BE49-F238E27FC236}">
                <a16:creationId xmlns:a16="http://schemas.microsoft.com/office/drawing/2014/main" id="{8F16A264-E33A-40C6-989F-681C4B17504C}"/>
              </a:ext>
            </a:extLst>
          </p:cNvPr>
          <p:cNvSpPr txBox="1">
            <a:spLocks noGrp="1"/>
          </p:cNvSpPr>
          <p:nvPr>
            <p:ph type="title" idx="4294967295"/>
          </p:nvPr>
        </p:nvSpPr>
        <p:spPr>
          <a:xfrm>
            <a:off x="195887" y="74473"/>
            <a:ext cx="9916301"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Planning ahead </a:t>
            </a:r>
            <a:r>
              <a:rPr kumimoji="0" lang="en-CA" sz="2800" b="1" i="0" u="none" strike="noStrike" kern="0" cap="none" spc="0" normalizeH="0" baseline="0">
                <a:ln>
                  <a:noFill/>
                </a:ln>
                <a:solidFill>
                  <a:srgbClr val="F1F2F2"/>
                </a:solidFill>
                <a:effectLst/>
                <a:uLnTx/>
                <a:uFillTx/>
                <a:latin typeface="Arial"/>
                <a:ea typeface="Arial"/>
                <a:cs typeface="Arial"/>
                <a:sym typeface="Arial"/>
              </a:rPr>
              <a:t>– Planning your transportation (2 of 2)</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85891490-4F3D-4D18-8FD7-EE5449B327A2}"/>
              </a:ext>
            </a:extLst>
          </p:cNvPr>
          <p:cNvSpPr txBox="1"/>
          <p:nvPr/>
        </p:nvSpPr>
        <p:spPr>
          <a:xfrm>
            <a:off x="195887" y="935685"/>
            <a:ext cx="11708077" cy="1863267"/>
          </a:xfrm>
          <a:prstGeom prst="rect">
            <a:avLst/>
          </a:prstGeom>
          <a:noFill/>
        </p:spPr>
        <p:txBody>
          <a:bodyPr wrap="square">
            <a:spAutoFit/>
          </a:bodyPr>
          <a:lstStyle/>
          <a:p>
            <a:pPr marR="0" lvl="0">
              <a:lnSpc>
                <a:spcPct val="107000"/>
              </a:lnSpc>
              <a:spcBef>
                <a:spcPts val="0"/>
              </a:spcBef>
              <a:spcAft>
                <a:spcPts val="800"/>
              </a:spcAft>
            </a:pPr>
            <a:r>
              <a:rPr lang="en-CA" sz="1600" b="1" dirty="0">
                <a:effectLst/>
                <a:latin typeface="Avenir Next LT Pro" panose="020B0504020202020204" pitchFamily="34" charset="0"/>
                <a:ea typeface="Calibri" panose="020F0502020204030204" pitchFamily="34" charset="0"/>
                <a:cs typeface="Arial" panose="020B0604020202020204" pitchFamily="34" charset="0"/>
              </a:rPr>
              <a:t>Parking </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Provide employees as much information as you can regarding parking:</a:t>
            </a:r>
          </a:p>
          <a:p>
            <a:pPr marL="342900" marR="0" lvl="0" indent="-342900">
              <a:lnSpc>
                <a:spcPct val="107000"/>
              </a:lnSpc>
              <a:spcBef>
                <a:spcPts val="0"/>
              </a:spcBef>
              <a:spcAft>
                <a:spcPts val="0"/>
              </a:spcAft>
              <a:buFont typeface="Calibri" panose="020F0502020204030204" pitchFamily="34" charset="0"/>
              <a:buChar char="-"/>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Identify street, public and private parking available around the workspace, rates/methods of payment methods and risks</a:t>
            </a:r>
          </a:p>
          <a:p>
            <a:pPr marL="342900" marR="0" lvl="0" indent="-342900">
              <a:lnSpc>
                <a:spcPct val="107000"/>
              </a:lnSpc>
              <a:spcBef>
                <a:spcPts val="0"/>
              </a:spcBef>
              <a:spcAft>
                <a:spcPts val="0"/>
              </a:spcAft>
              <a:buFont typeface="Calibri" panose="020F0502020204030204" pitchFamily="34" charset="0"/>
              <a:buChar char="-"/>
            </a:pPr>
            <a:r>
              <a:rPr lang="en-CA"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Provide maps</a:t>
            </a:r>
          </a:p>
          <a:p>
            <a:pPr marL="342900" marR="0" lvl="0" indent="-342900">
              <a:lnSpc>
                <a:spcPct val="107000"/>
              </a:lnSpc>
              <a:spcBef>
                <a:spcPts val="0"/>
              </a:spcBef>
              <a:spcAft>
                <a:spcPts val="0"/>
              </a:spcAft>
              <a:buFont typeface="Calibri" panose="020F0502020204030204" pitchFamily="34" charset="0"/>
              <a:buChar char="-"/>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Information on electric car charging stations</a:t>
            </a:r>
          </a:p>
          <a:p>
            <a:pPr marL="342900" marR="0" lvl="0" indent="-342900">
              <a:lnSpc>
                <a:spcPct val="107000"/>
              </a:lnSpc>
              <a:spcBef>
                <a:spcPts val="0"/>
              </a:spcBef>
              <a:spcAft>
                <a:spcPts val="0"/>
              </a:spcAft>
              <a:buFont typeface="Calibri" panose="020F0502020204030204" pitchFamily="34" charset="0"/>
              <a:buChar char="-"/>
            </a:pP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graphicFrame>
        <p:nvGraphicFramePr>
          <p:cNvPr id="18" name="Diagram 17">
            <a:extLst>
              <a:ext uri="{FF2B5EF4-FFF2-40B4-BE49-F238E27FC236}">
                <a16:creationId xmlns:a16="http://schemas.microsoft.com/office/drawing/2014/main" id="{E76DB006-A2FC-4994-984B-58C8C88F198D}"/>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724041332"/>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9" name="Graphic 18">
            <a:extLst>
              <a:ext uri="{FF2B5EF4-FFF2-40B4-BE49-F238E27FC236}">
                <a16:creationId xmlns:a16="http://schemas.microsoft.com/office/drawing/2014/main" id="{FD55F2F2-ABA0-44E0-A4C1-6D0BC0E99C33}"/>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
        <p:nvSpPr>
          <p:cNvPr id="4" name="TextBox 3">
            <a:extLst>
              <a:ext uri="{FF2B5EF4-FFF2-40B4-BE49-F238E27FC236}">
                <a16:creationId xmlns:a16="http://schemas.microsoft.com/office/drawing/2014/main" id="{D6A5A11B-D8DB-7640-32AA-736AA57874EC}"/>
              </a:ext>
            </a:extLst>
          </p:cNvPr>
          <p:cNvSpPr txBox="1"/>
          <p:nvPr/>
        </p:nvSpPr>
        <p:spPr>
          <a:xfrm>
            <a:off x="241961" y="3127415"/>
            <a:ext cx="11708077" cy="1072858"/>
          </a:xfrm>
          <a:prstGeom prst="rect">
            <a:avLst/>
          </a:prstGeom>
          <a:noFill/>
        </p:spPr>
        <p:txBody>
          <a:bodyPr wrap="square">
            <a:spAutoFit/>
          </a:bodyPr>
          <a:lstStyle/>
          <a:p>
            <a:pPr marR="0" lvl="0">
              <a:lnSpc>
                <a:spcPct val="107000"/>
              </a:lnSpc>
              <a:spcBef>
                <a:spcPts val="0"/>
              </a:spcBef>
              <a:spcAft>
                <a:spcPts val="800"/>
              </a:spcAft>
            </a:pPr>
            <a:r>
              <a:rPr lang="en-CA" sz="1600" b="1" dirty="0">
                <a:effectLst/>
                <a:latin typeface="Avenir Next LT Pro" panose="020B0504020202020204" pitchFamily="34" charset="0"/>
                <a:ea typeface="Calibri" panose="020F0502020204030204" pitchFamily="34" charset="0"/>
                <a:cs typeface="Arial" panose="020B0604020202020204" pitchFamily="34" charset="0"/>
              </a:rPr>
              <a:t>Bicycle and pedestrian paths</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Provide employees with information on the various paths available in your area. Include maps as applicable</a:t>
            </a:r>
          </a:p>
          <a:p>
            <a:pPr marL="342900" marR="0" lvl="0" indent="-342900">
              <a:lnSpc>
                <a:spcPct val="107000"/>
              </a:lnSpc>
              <a:spcBef>
                <a:spcPts val="0"/>
              </a:spcBef>
              <a:spcAft>
                <a:spcPts val="0"/>
              </a:spcAft>
              <a:buFont typeface="Calibri" panose="020F0502020204030204" pitchFamily="34" charset="0"/>
              <a:buChar char="-"/>
            </a:pP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36285332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5" name="Google Shape;274;p2">
            <a:extLst>
              <a:ext uri="{FF2B5EF4-FFF2-40B4-BE49-F238E27FC236}">
                <a16:creationId xmlns:a16="http://schemas.microsoft.com/office/drawing/2014/main" id="{249EDED2-ACA5-E482-22BD-5F1403FEDBE4}"/>
              </a:ext>
            </a:extLst>
          </p:cNvPr>
          <p:cNvSpPr txBox="1"/>
          <p:nvPr/>
        </p:nvSpPr>
        <p:spPr>
          <a:xfrm>
            <a:off x="4020105" y="145814"/>
            <a:ext cx="5008788" cy="369332"/>
          </a:xfrm>
          <a:prstGeom prst="rect">
            <a:avLst/>
          </a:prstGeom>
          <a:solidFill>
            <a:schemeClr val="accent5">
              <a:lumMod val="20000"/>
              <a:lumOff val="80000"/>
            </a:schemeClr>
          </a:solid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CA" sz="1800" b="1" i="1" dirty="0">
                <a:solidFill>
                  <a:srgbClr val="C00000"/>
                </a:solidFill>
                <a:latin typeface="Calibri Light" panose="020F0302020204030204" pitchFamily="34" charset="0"/>
                <a:ea typeface="Calibri Light" panose="020F0302020204030204" pitchFamily="34" charset="0"/>
                <a:cs typeface="Calibri Light" panose="020F0302020204030204" pitchFamily="34" charset="0"/>
                <a:sym typeface="Calibri"/>
              </a:rPr>
              <a:t>Instructions – Remove this page before using</a:t>
            </a:r>
            <a:endParaRPr dirty="0">
              <a:solidFill>
                <a:srgbClr val="C00000"/>
              </a:solidFill>
              <a:latin typeface="Calibri Light" panose="020F0302020204030204" pitchFamily="34" charset="0"/>
              <a:ea typeface="Calibri Light" panose="020F0302020204030204" pitchFamily="34" charset="0"/>
              <a:cs typeface="Calibri Light" panose="020F0302020204030204" pitchFamily="34" charset="0"/>
            </a:endParaRPr>
          </a:p>
        </p:txBody>
      </p:sp>
      <p:sp>
        <p:nvSpPr>
          <p:cNvPr id="8" name="Google Shape;272;p2">
            <a:extLst>
              <a:ext uri="{FF2B5EF4-FFF2-40B4-BE49-F238E27FC236}">
                <a16:creationId xmlns:a16="http://schemas.microsoft.com/office/drawing/2014/main" id="{58BD4A98-E2BD-BCB3-4425-DC3B6B10B60C}"/>
              </a:ext>
            </a:extLst>
          </p:cNvPr>
          <p:cNvSpPr txBox="1">
            <a:spLocks noGrp="1"/>
          </p:cNvSpPr>
          <p:nvPr>
            <p:ph type="title" idx="4294967295"/>
          </p:nvPr>
        </p:nvSpPr>
        <p:spPr>
          <a:xfrm>
            <a:off x="340203" y="424616"/>
            <a:ext cx="11175825" cy="835025"/>
          </a:xfrm>
          <a:prstGeom prst="rect">
            <a:avLst/>
          </a:prstGeom>
          <a:noFill/>
          <a:ln>
            <a:noFill/>
            <a:prstDash/>
          </a:ln>
          <a:effectLst/>
        </p:spPr>
        <p:txBody>
          <a:bodyPr rot="0" spcFirstLastPara="1" vertOverflow="overflow" horzOverflow="overflow" vert="horz" wrap="square" lIns="91425" tIns="45700" rIns="91425" bIns="4570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ts val="0"/>
              </a:spcBef>
              <a:spcAft>
                <a:spcPts val="0"/>
              </a:spcAft>
              <a:buClr>
                <a:schemeClr val="dk1"/>
              </a:buClr>
              <a:buSzPts val="2800"/>
              <a:buFont typeface="Arial"/>
              <a:buNone/>
              <a:tabLst/>
              <a:defRPr/>
            </a:pPr>
            <a:r>
              <a:rPr kumimoji="0" lang="en-CA" sz="3200" b="1" i="0" u="none" strike="noStrike" kern="1200" cap="none" spc="0" normalizeH="0" baseline="0" noProof="0" dirty="0">
                <a:ln>
                  <a:noFill/>
                </a:ln>
                <a:solidFill>
                  <a:schemeClr val="accent5"/>
                </a:solidFill>
                <a:effectLst/>
                <a:uLnTx/>
                <a:uFillTx/>
                <a:latin typeface="Arial Rounded MT Bold" panose="020F0704030504030204" pitchFamily="34" charset="0"/>
                <a:ea typeface="+mj-ea"/>
                <a:cs typeface="Arial" panose="020B0604020202020204" pitchFamily="34" charset="0"/>
              </a:rPr>
              <a:t>How to use this document</a:t>
            </a:r>
            <a:endParaRPr kumimoji="0" lang="fr-FR" sz="3200" b="1" i="0" u="none" strike="noStrike" kern="1200" cap="none" spc="0" normalizeH="0" baseline="0" noProof="0" dirty="0">
              <a:ln>
                <a:noFill/>
              </a:ln>
              <a:solidFill>
                <a:schemeClr val="accent5"/>
              </a:solidFill>
              <a:effectLst/>
              <a:uLnTx/>
              <a:uFillTx/>
              <a:latin typeface="Arial Rounded MT Bold" panose="020F0704030504030204" pitchFamily="34" charset="0"/>
              <a:ea typeface="+mj-ea"/>
              <a:cs typeface="Arial" panose="020B0604020202020204" pitchFamily="34" charset="0"/>
            </a:endParaRPr>
          </a:p>
        </p:txBody>
      </p:sp>
      <p:sp>
        <p:nvSpPr>
          <p:cNvPr id="10" name="TextBox 9">
            <a:extLst>
              <a:ext uri="{FF2B5EF4-FFF2-40B4-BE49-F238E27FC236}">
                <a16:creationId xmlns:a16="http://schemas.microsoft.com/office/drawing/2014/main" id="{000D524A-320F-6BB4-B947-05E0A947FBA7}"/>
              </a:ext>
            </a:extLst>
          </p:cNvPr>
          <p:cNvSpPr txBox="1"/>
          <p:nvPr/>
        </p:nvSpPr>
        <p:spPr>
          <a:xfrm>
            <a:off x="340203" y="1148230"/>
            <a:ext cx="11511593" cy="4708981"/>
          </a:xfrm>
          <a:prstGeom prst="rect">
            <a:avLst/>
          </a:prstGeom>
          <a:solidFill>
            <a:schemeClr val="accent5">
              <a:lumMod val="20000"/>
              <a:lumOff val="80000"/>
            </a:schemeClr>
          </a:solidFill>
        </p:spPr>
        <p:txBody>
          <a:bodyPr wrap="square">
            <a:spAutoFit/>
          </a:bodyPr>
          <a:lstStyle/>
          <a:p>
            <a:pPr algn="just">
              <a:spcAft>
                <a:spcPts val="1200"/>
              </a:spcAft>
            </a:pPr>
            <a:r>
              <a:rPr lang="en-CA" sz="1600" b="1"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OBJECTIVE and FOR WHO</a:t>
            </a:r>
            <a:r>
              <a:rPr lang="en-CA" sz="1600" b="0"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 This toolkit is for all impacted employees and serves as a go-to source for all information related to the new workplace. It can be sent to employees before the opening of the new space but can also serve as an onboarding guide for future employees. </a:t>
            </a:r>
            <a:r>
              <a:rPr lang="en-CA" sz="1600" dirty="0">
                <a:latin typeface="Calibri Light" panose="020F0302020204030204" pitchFamily="34" charset="0"/>
                <a:ea typeface="Calibri Light" panose="020F0302020204030204" pitchFamily="34" charset="0"/>
                <a:cs typeface="Calibri Light" panose="020F0302020204030204" pitchFamily="34" charset="0"/>
                <a:sym typeface="Calibri"/>
              </a:rPr>
              <a:t>Its content could also be added to your intranet site for easy access to the latest information. </a:t>
            </a:r>
          </a:p>
          <a:p>
            <a:pPr algn="just">
              <a:spcAft>
                <a:spcPts val="1200"/>
              </a:spcAft>
            </a:pPr>
            <a:r>
              <a:rPr lang="en-CA" sz="1600" b="1" dirty="0">
                <a:latin typeface="Calibri Light" panose="020F0302020204030204" pitchFamily="34" charset="0"/>
                <a:ea typeface="Calibri Light" panose="020F0302020204030204" pitchFamily="34" charset="0"/>
                <a:cs typeface="Calibri Light" panose="020F0302020204030204" pitchFamily="34" charset="0"/>
                <a:sym typeface="Calibri"/>
              </a:rPr>
              <a:t>WHEN</a:t>
            </a:r>
            <a:r>
              <a:rPr lang="en-CA" sz="1600" dirty="0">
                <a:latin typeface="Calibri Light" panose="020F0302020204030204" pitchFamily="34" charset="0"/>
                <a:ea typeface="Calibri Light" panose="020F0302020204030204" pitchFamily="34" charset="0"/>
                <a:cs typeface="Calibri Light" panose="020F0302020204030204" pitchFamily="34" charset="0"/>
                <a:sym typeface="Calibri"/>
              </a:rPr>
              <a:t>:</a:t>
            </a:r>
            <a:r>
              <a:rPr lang="en-US" sz="1600" dirty="0">
                <a:latin typeface="Calibri Light" panose="020F0302020204030204" pitchFamily="34" charset="0"/>
                <a:ea typeface="Calibri Light" panose="020F0302020204030204" pitchFamily="34" charset="0"/>
                <a:cs typeface="Calibri Light" panose="020F0302020204030204" pitchFamily="34" charset="0"/>
              </a:rPr>
              <a:t> This toolkit is meant to be sent by the Project Sponsor along with the </a:t>
            </a:r>
            <a:r>
              <a:rPr lang="en-US" sz="1600" i="1" dirty="0">
                <a:latin typeface="Calibri Light" panose="020F0302020204030204" pitchFamily="34" charset="0"/>
                <a:ea typeface="Calibri Light" panose="020F0302020204030204" pitchFamily="34" charset="0"/>
                <a:cs typeface="Calibri Light" panose="020F0302020204030204" pitchFamily="34" charset="0"/>
              </a:rPr>
              <a:t>Opening announcement and introduction of the Employee Toolkit </a:t>
            </a:r>
            <a:r>
              <a:rPr lang="en-US" sz="1600" dirty="0">
                <a:latin typeface="Calibri Light" panose="020F0302020204030204" pitchFamily="34" charset="0"/>
                <a:ea typeface="Calibri Light" panose="020F0302020204030204" pitchFamily="34" charset="0"/>
                <a:cs typeface="Calibri Light" panose="020F0302020204030204" pitchFamily="34" charset="0"/>
              </a:rPr>
              <a:t>message included in </a:t>
            </a:r>
            <a:r>
              <a:rPr lang="en-US" sz="1600" dirty="0">
                <a:latin typeface="Calibri Light" panose="020F0302020204030204" pitchFamily="34" charset="0"/>
                <a:ea typeface="Calibri Light" panose="020F0302020204030204" pitchFamily="34" charset="0"/>
                <a:cs typeface="Calibri Light" panose="020F0302020204030204" pitchFamily="34" charset="0"/>
                <a:hlinkClick r:id="rId3"/>
              </a:rPr>
              <a:t>2.7 Pre-opening communications</a:t>
            </a:r>
            <a:r>
              <a:rPr lang="en-US" sz="1600" dirty="0">
                <a:latin typeface="Calibri Light" panose="020F0302020204030204" pitchFamily="34" charset="0"/>
                <a:ea typeface="Calibri Light" panose="020F0302020204030204" pitchFamily="34" charset="0"/>
                <a:cs typeface="Calibri Light" panose="020F0302020204030204" pitchFamily="34" charset="0"/>
              </a:rPr>
              <a:t>, about 6 weeks before the opening date.</a:t>
            </a:r>
          </a:p>
          <a:p>
            <a:pPr algn="just">
              <a:spcAft>
                <a:spcPts val="1200"/>
              </a:spcAft>
            </a:pPr>
            <a:r>
              <a:rPr lang="fr-CA" sz="1600" b="1" dirty="0">
                <a:latin typeface="Calibri Light" panose="020F0302020204030204" pitchFamily="34" charset="0"/>
                <a:ea typeface="Calibri Light" panose="020F0302020204030204" pitchFamily="34" charset="0"/>
                <a:cs typeface="Calibri Light" panose="020F0302020204030204" pitchFamily="34" charset="0"/>
                <a:sym typeface="Calibri"/>
              </a:rPr>
              <a:t>HOW:</a:t>
            </a:r>
            <a:r>
              <a:rPr lang="en-CA" sz="1600" dirty="0">
                <a:latin typeface="Calibri Light" panose="020F0302020204030204" pitchFamily="34" charset="0"/>
                <a:ea typeface="Calibri Light" panose="020F0302020204030204" pitchFamily="34" charset="0"/>
                <a:cs typeface="Calibri Light" panose="020F0302020204030204" pitchFamily="34" charset="0"/>
                <a:sym typeface="Calibri"/>
              </a:rPr>
              <a:t> Many of the items that need to be customized to your project are based on strategies and decisions that have already been made by the integrated project team. Personalize the toolkit in consultation and collaboration with them. Throughout the slides there are areas </a:t>
            </a:r>
            <a:r>
              <a:rPr lang="en-CA" sz="1600" dirty="0">
                <a:highlight>
                  <a:srgbClr val="FFFF00"/>
                </a:highlight>
                <a:latin typeface="Calibri Light" panose="020F0302020204030204" pitchFamily="34" charset="0"/>
                <a:ea typeface="Calibri Light" panose="020F0302020204030204" pitchFamily="34" charset="0"/>
                <a:cs typeface="Calibri Light" panose="020F0302020204030204" pitchFamily="34" charset="0"/>
                <a:sym typeface="Calibri"/>
              </a:rPr>
              <a:t>highlighted in yellow</a:t>
            </a:r>
            <a:r>
              <a:rPr lang="en-CA" sz="1600" dirty="0">
                <a:latin typeface="Calibri Light" panose="020F0302020204030204" pitchFamily="34" charset="0"/>
                <a:ea typeface="Calibri Light" panose="020F0302020204030204" pitchFamily="34" charset="0"/>
                <a:cs typeface="Calibri Light" panose="020F0302020204030204" pitchFamily="34" charset="0"/>
                <a:sym typeface="Calibri"/>
              </a:rPr>
              <a:t> where personalization is required based on specifics of your organization. There are also </a:t>
            </a:r>
            <a:r>
              <a:rPr lang="en-CA" sz="1600" dirty="0">
                <a:highlight>
                  <a:srgbClr val="FFFF00"/>
                </a:highlight>
                <a:latin typeface="Calibri Light" panose="020F0302020204030204" pitchFamily="34" charset="0"/>
                <a:ea typeface="Calibri Light" panose="020F0302020204030204" pitchFamily="34" charset="0"/>
                <a:cs typeface="Calibri Light" panose="020F0302020204030204" pitchFamily="34" charset="0"/>
                <a:sym typeface="Calibri"/>
              </a:rPr>
              <a:t>yellow example boxes</a:t>
            </a:r>
            <a:r>
              <a:rPr lang="en-CA" sz="1600" dirty="0">
                <a:latin typeface="Calibri Light" panose="020F0302020204030204" pitchFamily="34" charset="0"/>
                <a:ea typeface="Calibri Light" panose="020F0302020204030204" pitchFamily="34" charset="0"/>
                <a:cs typeface="Calibri Light" panose="020F0302020204030204" pitchFamily="34" charset="0"/>
                <a:sym typeface="Calibri"/>
              </a:rPr>
              <a:t>: ensure to remove them. </a:t>
            </a:r>
            <a:r>
              <a:rPr lang="en-US" sz="1600" dirty="0">
                <a:latin typeface="Calibri Light" panose="020F0302020204030204" pitchFamily="34" charset="0"/>
                <a:ea typeface="Calibri Light" panose="020F0302020204030204" pitchFamily="34" charset="0"/>
                <a:cs typeface="Calibri Light" panose="020F0302020204030204" pitchFamily="34" charset="0"/>
              </a:rPr>
              <a:t>The entire toolkit should be reviewed by the change manager and integrated project team to ensure that the content is accurate and complete. Sample images are used as placeholders and should be replaced with pictures of your workplace.</a:t>
            </a:r>
          </a:p>
          <a:p>
            <a:pPr algn="just">
              <a:spcAft>
                <a:spcPts val="1200"/>
              </a:spcAft>
            </a:pPr>
            <a:r>
              <a:rPr lang="en-US" sz="1600" b="1" dirty="0">
                <a:latin typeface="Calibri Light" panose="020F0302020204030204" pitchFamily="34" charset="0"/>
                <a:ea typeface="Calibri Light" panose="020F0302020204030204" pitchFamily="34" charset="0"/>
                <a:cs typeface="Calibri Light" panose="020F0302020204030204" pitchFamily="34" charset="0"/>
              </a:rPr>
              <a:t>HOW TO UPDATE YOUR TABLE OF CONTENT</a:t>
            </a:r>
            <a:r>
              <a:rPr lang="en-US" sz="1600" dirty="0">
                <a:latin typeface="Calibri Light" panose="020F0302020204030204" pitchFamily="34" charset="0"/>
                <a:ea typeface="Calibri Light" panose="020F0302020204030204" pitchFamily="34" charset="0"/>
                <a:cs typeface="Calibri Light" panose="020F0302020204030204" pitchFamily="34" charset="0"/>
              </a:rPr>
              <a:t>: Make sure all the pages you have included in your documents are in the table of content. Then, update the page numbers manually to make sure they match the pages with the associated content.</a:t>
            </a:r>
          </a:p>
          <a:p>
            <a:pPr algn="just">
              <a:spcAft>
                <a:spcPts val="1200"/>
              </a:spcAft>
            </a:pPr>
            <a:endParaRPr lang="en-US" sz="1600" dirty="0">
              <a:latin typeface="Calibri Light" panose="020F0302020204030204" pitchFamily="34" charset="0"/>
              <a:ea typeface="Calibri Light" panose="020F0302020204030204" pitchFamily="34" charset="0"/>
              <a:cs typeface="Calibri Light" panose="020F0302020204030204" pitchFamily="34" charset="0"/>
            </a:endParaRPr>
          </a:p>
          <a:p>
            <a:pPr algn="just">
              <a:spcAft>
                <a:spcPts val="1200"/>
              </a:spcAft>
            </a:pPr>
            <a:r>
              <a:rPr lang="en-CA" sz="1600" i="1" dirty="0">
                <a:solidFill>
                  <a:srgbClr val="C00000"/>
                </a:solidFill>
                <a:latin typeface="Calibri Light" panose="020F0302020204030204" pitchFamily="34" charset="0"/>
                <a:ea typeface="Calibri Light" panose="020F0302020204030204" pitchFamily="34" charset="0"/>
                <a:cs typeface="Calibri Light" panose="020F0302020204030204" pitchFamily="34" charset="0"/>
              </a:rPr>
              <a:t>* The French version of this document is available here:</a:t>
            </a:r>
            <a:r>
              <a:rPr lang="fr-CA" sz="1600" i="1" dirty="0">
                <a:solidFill>
                  <a:srgbClr val="C00000"/>
                </a:solidFill>
                <a:latin typeface="Calibri Light" panose="020F0302020204030204" pitchFamily="34" charset="0"/>
                <a:ea typeface="Calibri Light" panose="020F0302020204030204" pitchFamily="34" charset="0"/>
                <a:cs typeface="Calibri Light" panose="020F0302020204030204" pitchFamily="34" charset="0"/>
              </a:rPr>
              <a:t> </a:t>
            </a:r>
            <a:r>
              <a:rPr lang="fr-CA" sz="1600" i="1" dirty="0">
                <a:solidFill>
                  <a:srgbClr val="C00000"/>
                </a:solidFill>
                <a:latin typeface="Calibri Light" panose="020F0302020204030204" pitchFamily="34" charset="0"/>
                <a:ea typeface="Calibri Light" panose="020F0302020204030204" pitchFamily="34" charset="0"/>
                <a:cs typeface="Calibri Light" panose="020F0302020204030204" pitchFamily="34" charset="0"/>
                <a:hlinkClick r:id="rId4"/>
              </a:rPr>
              <a:t>FR version</a:t>
            </a:r>
            <a:endParaRPr lang="en-CA" sz="1600" i="1" dirty="0">
              <a:solidFill>
                <a:srgbClr val="C00000"/>
              </a:solidFill>
              <a:latin typeface="Calibri Light" panose="020F0302020204030204" pitchFamily="34" charset="0"/>
              <a:ea typeface="Calibri Light" panose="020F0302020204030204" pitchFamily="34" charset="0"/>
              <a:cs typeface="Calibri Light" panose="020F0302020204030204" pitchFamily="34" charset="0"/>
            </a:endParaRPr>
          </a:p>
          <a:p>
            <a:pPr algn="just">
              <a:spcAft>
                <a:spcPts val="1200"/>
              </a:spcAft>
            </a:pPr>
            <a:endParaRPr lang="en-US" sz="1600" dirty="0">
              <a:latin typeface="Calibri Light" panose="020F0302020204030204" pitchFamily="34" charset="0"/>
              <a:ea typeface="Calibri Light" panose="020F0302020204030204" pitchFamily="34" charset="0"/>
              <a:cs typeface="Calibri Light" panose="020F0302020204030204" pitchFamily="34" charset="0"/>
            </a:endParaRPr>
          </a:p>
        </p:txBody>
      </p:sp>
    </p:spTree>
    <p:extLst>
      <p:ext uri="{BB962C8B-B14F-4D97-AF65-F5344CB8AC3E}">
        <p14:creationId xmlns:p14="http://schemas.microsoft.com/office/powerpoint/2010/main" val="349992303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D9E0E0-F042-4C51-BBE3-DCA75BC58346}"/>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5" name="Title 3">
            <a:extLst>
              <a:ext uri="{FF2B5EF4-FFF2-40B4-BE49-F238E27FC236}">
                <a16:creationId xmlns:a16="http://schemas.microsoft.com/office/drawing/2014/main" id="{2E775775-3E10-4A0C-AA9E-02B455E0BF9F}"/>
              </a:ext>
            </a:extLst>
          </p:cNvPr>
          <p:cNvSpPr txBox="1">
            <a:spLocks noGrp="1"/>
          </p:cNvSpPr>
          <p:nvPr>
            <p:ph type="title" idx="4294967295"/>
          </p:nvPr>
        </p:nvSpPr>
        <p:spPr>
          <a:xfrm>
            <a:off x="195887" y="74473"/>
            <a:ext cx="7978849"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Planning ahead </a:t>
            </a:r>
            <a:r>
              <a:rPr kumimoji="0" lang="en-CA" sz="2800" b="1" i="0" u="none" strike="noStrike" kern="0" cap="none" spc="0" normalizeH="0" baseline="0">
                <a:ln>
                  <a:noFill/>
                </a:ln>
                <a:solidFill>
                  <a:srgbClr val="F1F2F2"/>
                </a:solidFill>
                <a:effectLst/>
                <a:uLnTx/>
                <a:uFillTx/>
                <a:latin typeface="Arial"/>
                <a:ea typeface="Arial"/>
                <a:cs typeface="Arial"/>
                <a:sym typeface="Arial"/>
              </a:rPr>
              <a:t>– Amenities (1 of 2)</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AF325B14-4572-44B3-A819-7C6969BE0E2C}"/>
              </a:ext>
            </a:extLst>
          </p:cNvPr>
          <p:cNvSpPr txBox="1"/>
          <p:nvPr/>
        </p:nvSpPr>
        <p:spPr>
          <a:xfrm>
            <a:off x="195886" y="882672"/>
            <a:ext cx="11627305" cy="1965859"/>
          </a:xfrm>
          <a:prstGeom prst="rect">
            <a:avLst/>
          </a:prstGeom>
          <a:noFill/>
        </p:spPr>
        <p:txBody>
          <a:bodyPr wrap="square">
            <a:spAutoFit/>
          </a:bodyPr>
          <a:lstStyle/>
          <a:p>
            <a:pPr marR="0" lvl="0">
              <a:lnSpc>
                <a:spcPct val="107000"/>
              </a:lnSpc>
              <a:spcBef>
                <a:spcPts val="0"/>
              </a:spcBef>
              <a:spcAft>
                <a:spcPts val="800"/>
              </a:spcAft>
            </a:pPr>
            <a:r>
              <a:rPr lang="en-CA" sz="1600" b="1" dirty="0">
                <a:effectLst/>
                <a:latin typeface="Avenir Next LT Pro" panose="020B0504020202020204" pitchFamily="34" charset="0"/>
                <a:ea typeface="Calibri" panose="020F0502020204030204" pitchFamily="34" charset="0"/>
                <a:cs typeface="Arial" panose="020B0604020202020204" pitchFamily="34" charset="0"/>
              </a:rPr>
              <a:t>Bicycle storage</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Identify what amenities are available and where employees can find them:</a:t>
            </a:r>
          </a:p>
          <a:p>
            <a:pPr marL="342900" marR="0" lvl="0" indent="-342900">
              <a:lnSpc>
                <a:spcPct val="107000"/>
              </a:lnSpc>
              <a:spcBef>
                <a:spcPts val="0"/>
              </a:spcBef>
              <a:spcAft>
                <a:spcPts val="0"/>
              </a:spcAft>
              <a:buFont typeface="Calibri" panose="020F0502020204030204" pitchFamily="34" charset="0"/>
              <a:buChar char="-"/>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Locations of bike storage, including street racks</a:t>
            </a:r>
          </a:p>
          <a:p>
            <a:pPr marL="342900" marR="0" lvl="0" indent="-342900">
              <a:lnSpc>
                <a:spcPct val="107000"/>
              </a:lnSpc>
              <a:spcBef>
                <a:spcPts val="0"/>
              </a:spcBef>
              <a:spcAft>
                <a:spcPts val="800"/>
              </a:spcAft>
              <a:buFont typeface="Calibri" panose="020F0502020204030204" pitchFamily="34" charset="0"/>
              <a:buChar char="-"/>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Any indication on how to access the amenities (times they are accessible, type of security provided, access card requirements, payment if applicable, forms that need to be filled out for access, etc.)</a:t>
            </a:r>
          </a:p>
          <a:p>
            <a:pPr marL="0" marR="0">
              <a:lnSpc>
                <a:spcPct val="107000"/>
              </a:lnSpc>
              <a:spcBef>
                <a:spcPts val="0"/>
              </a:spcBef>
              <a:spcAft>
                <a:spcPts val="800"/>
              </a:spcAft>
            </a:pP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4F29AD80-CB4E-48B3-B6DB-E8DD3E45E779}"/>
              </a:ext>
            </a:extLst>
          </p:cNvPr>
          <p:cNvSpPr txBox="1"/>
          <p:nvPr/>
        </p:nvSpPr>
        <p:spPr>
          <a:xfrm>
            <a:off x="195887" y="3260864"/>
            <a:ext cx="11419332" cy="1702389"/>
          </a:xfrm>
          <a:prstGeom prst="rect">
            <a:avLst/>
          </a:prstGeom>
          <a:noFill/>
        </p:spPr>
        <p:txBody>
          <a:bodyPr wrap="square">
            <a:spAutoFit/>
          </a:bodyPr>
          <a:lstStyle/>
          <a:p>
            <a:pPr marL="0" marR="0">
              <a:lnSpc>
                <a:spcPct val="107000"/>
              </a:lnSpc>
              <a:spcBef>
                <a:spcPts val="0"/>
              </a:spcBef>
              <a:spcAft>
                <a:spcPts val="800"/>
              </a:spcAft>
            </a:pPr>
            <a:r>
              <a:rPr lang="en-CA" sz="1600" b="1" dirty="0">
                <a:effectLst/>
                <a:latin typeface="Avenir Next LT Pro" panose="020B0504020202020204" pitchFamily="34" charset="0"/>
                <a:ea typeface="Calibri" panose="020F0502020204030204" pitchFamily="34" charset="0"/>
                <a:cs typeface="Arial" panose="020B0604020202020204" pitchFamily="34" charset="0"/>
              </a:rPr>
              <a:t>Shower facilities</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a:p>
            <a:pPr>
              <a:lnSpc>
                <a:spcPct val="107000"/>
              </a:lnSpc>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Identify what amenities are available and where employees can find them:</a:t>
            </a:r>
          </a:p>
          <a:p>
            <a:pPr marL="285750" indent="-285750">
              <a:lnSpc>
                <a:spcPct val="107000"/>
              </a:lnSpc>
              <a:spcAft>
                <a:spcPts val="800"/>
              </a:spcAft>
              <a:buFontTx/>
              <a:buChar char="-"/>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Location of showers/lockers</a:t>
            </a:r>
          </a:p>
          <a:p>
            <a:pPr marL="285750" indent="-285750">
              <a:lnSpc>
                <a:spcPct val="107000"/>
              </a:lnSpc>
              <a:spcAft>
                <a:spcPts val="800"/>
              </a:spcAft>
              <a:buFontTx/>
              <a:buChar char="-"/>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Any indication on how to access the amenities (times they are accessible, type of security provided, access card requirements, forms that need to be filled out for access, etc.)</a:t>
            </a:r>
          </a:p>
        </p:txBody>
      </p:sp>
      <p:graphicFrame>
        <p:nvGraphicFramePr>
          <p:cNvPr id="16" name="Diagram 15">
            <a:extLst>
              <a:ext uri="{FF2B5EF4-FFF2-40B4-BE49-F238E27FC236}">
                <a16:creationId xmlns:a16="http://schemas.microsoft.com/office/drawing/2014/main" id="{9E6972D8-C0F1-44C6-B669-ABAE642067C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026750639"/>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7" name="Graphic 16">
            <a:extLst>
              <a:ext uri="{FF2B5EF4-FFF2-40B4-BE49-F238E27FC236}">
                <a16:creationId xmlns:a16="http://schemas.microsoft.com/office/drawing/2014/main" id="{0F41C407-E384-4951-851C-F3BCB9C92217}"/>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Tree>
    <p:extLst>
      <p:ext uri="{BB962C8B-B14F-4D97-AF65-F5344CB8AC3E}">
        <p14:creationId xmlns:p14="http://schemas.microsoft.com/office/powerpoint/2010/main" val="218214812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D9E0E0-F042-4C51-BBE3-DCA75BC58346}"/>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5" name="Title 3">
            <a:extLst>
              <a:ext uri="{FF2B5EF4-FFF2-40B4-BE49-F238E27FC236}">
                <a16:creationId xmlns:a16="http://schemas.microsoft.com/office/drawing/2014/main" id="{2E775775-3E10-4A0C-AA9E-02B455E0BF9F}"/>
              </a:ext>
            </a:extLst>
          </p:cNvPr>
          <p:cNvSpPr txBox="1">
            <a:spLocks noGrp="1"/>
          </p:cNvSpPr>
          <p:nvPr>
            <p:ph type="title" idx="4294967295"/>
          </p:nvPr>
        </p:nvSpPr>
        <p:spPr>
          <a:xfrm>
            <a:off x="195887" y="74473"/>
            <a:ext cx="7978849"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Planning ahead </a:t>
            </a:r>
            <a:r>
              <a:rPr kumimoji="0" lang="en-CA" sz="2800" b="1" i="0" u="none" strike="noStrike" kern="0" cap="none" spc="0" normalizeH="0" baseline="0">
                <a:ln>
                  <a:noFill/>
                </a:ln>
                <a:solidFill>
                  <a:srgbClr val="F1F2F2"/>
                </a:solidFill>
                <a:effectLst/>
                <a:uLnTx/>
                <a:uFillTx/>
                <a:latin typeface="Arial"/>
                <a:ea typeface="Arial"/>
                <a:cs typeface="Arial"/>
                <a:sym typeface="Arial"/>
              </a:rPr>
              <a:t>– Amenities (2 of 2)</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AF325B14-4572-44B3-A819-7C6969BE0E2C}"/>
              </a:ext>
            </a:extLst>
          </p:cNvPr>
          <p:cNvSpPr txBox="1"/>
          <p:nvPr/>
        </p:nvSpPr>
        <p:spPr>
          <a:xfrm>
            <a:off x="204939" y="882672"/>
            <a:ext cx="11627305" cy="1173463"/>
          </a:xfrm>
          <a:prstGeom prst="rect">
            <a:avLst/>
          </a:prstGeom>
          <a:noFill/>
        </p:spPr>
        <p:txBody>
          <a:bodyPr wrap="square">
            <a:spAutoFit/>
          </a:bodyPr>
          <a:lstStyle/>
          <a:p>
            <a:pPr marR="0" lvl="0">
              <a:lnSpc>
                <a:spcPct val="107000"/>
              </a:lnSpc>
              <a:spcBef>
                <a:spcPts val="0"/>
              </a:spcBef>
              <a:spcAft>
                <a:spcPts val="800"/>
              </a:spcAft>
            </a:pPr>
            <a:r>
              <a:rPr lang="en-CA" b="1" dirty="0">
                <a:latin typeface="Avenir Next LT Pro" panose="020B0504020202020204" pitchFamily="34" charset="0"/>
                <a:ea typeface="Calibri" panose="020F0502020204030204" pitchFamily="34" charset="0"/>
                <a:cs typeface="Arial" panose="020B0604020202020204" pitchFamily="34" charset="0"/>
              </a:rPr>
              <a:t>Restaurants/Shops/Services in the building</a:t>
            </a:r>
          </a:p>
          <a:p>
            <a:pPr marR="0" lvl="0">
              <a:lnSpc>
                <a:spcPct val="107000"/>
              </a:lnSpc>
              <a:spcBef>
                <a:spcPts val="0"/>
              </a:spcBef>
              <a:spcAft>
                <a:spcPts val="800"/>
              </a:spcAft>
            </a:pPr>
            <a:endParaRPr lang="en-CA" sz="1800" b="1" dirty="0">
              <a:effectLst/>
              <a:latin typeface="Avenir Next LT Pro" panose="020B0504020202020204" pitchFamily="34" charset="0"/>
              <a:ea typeface="Calibri" panose="020F0502020204030204" pitchFamily="34" charset="0"/>
              <a:cs typeface="Arial" panose="020B0604020202020204" pitchFamily="34" charset="0"/>
            </a:endParaRPr>
          </a:p>
          <a:p>
            <a:pPr marR="0" lvl="0">
              <a:lnSpc>
                <a:spcPct val="107000"/>
              </a:lnSpc>
              <a:spcBef>
                <a:spcPts val="0"/>
              </a:spcBef>
              <a:spcAft>
                <a:spcPts val="800"/>
              </a:spcAft>
            </a:pPr>
            <a:r>
              <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rPr>
              <a:t>Insert relevant information here – include links where possible</a:t>
            </a:r>
            <a:endPar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graphicFrame>
        <p:nvGraphicFramePr>
          <p:cNvPr id="16" name="Diagram 15">
            <a:extLst>
              <a:ext uri="{FF2B5EF4-FFF2-40B4-BE49-F238E27FC236}">
                <a16:creationId xmlns:a16="http://schemas.microsoft.com/office/drawing/2014/main" id="{9E6972D8-C0F1-44C6-B669-ABAE642067C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523914694"/>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7" name="Graphic 16">
            <a:extLst>
              <a:ext uri="{FF2B5EF4-FFF2-40B4-BE49-F238E27FC236}">
                <a16:creationId xmlns:a16="http://schemas.microsoft.com/office/drawing/2014/main" id="{0F41C407-E384-4951-851C-F3BCB9C92217}"/>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
        <p:nvSpPr>
          <p:cNvPr id="3" name="TextBox 2">
            <a:extLst>
              <a:ext uri="{FF2B5EF4-FFF2-40B4-BE49-F238E27FC236}">
                <a16:creationId xmlns:a16="http://schemas.microsoft.com/office/drawing/2014/main" id="{8E904013-C7BE-1BEE-E706-356A1483FA45}"/>
              </a:ext>
            </a:extLst>
          </p:cNvPr>
          <p:cNvSpPr txBox="1"/>
          <p:nvPr/>
        </p:nvSpPr>
        <p:spPr>
          <a:xfrm>
            <a:off x="195887" y="2842268"/>
            <a:ext cx="11627305" cy="1173463"/>
          </a:xfrm>
          <a:prstGeom prst="rect">
            <a:avLst/>
          </a:prstGeom>
          <a:noFill/>
        </p:spPr>
        <p:txBody>
          <a:bodyPr wrap="square">
            <a:spAutoFit/>
          </a:bodyPr>
          <a:lstStyle/>
          <a:p>
            <a:pPr marR="0" lvl="0">
              <a:lnSpc>
                <a:spcPct val="107000"/>
              </a:lnSpc>
              <a:spcBef>
                <a:spcPts val="0"/>
              </a:spcBef>
              <a:spcAft>
                <a:spcPts val="800"/>
              </a:spcAft>
            </a:pPr>
            <a:r>
              <a:rPr lang="en-CA" b="1" dirty="0">
                <a:latin typeface="Avenir Next LT Pro" panose="020B0504020202020204" pitchFamily="34" charset="0"/>
                <a:ea typeface="Calibri" panose="020F0502020204030204" pitchFamily="34" charset="0"/>
                <a:cs typeface="Arial" panose="020B0604020202020204" pitchFamily="34" charset="0"/>
              </a:rPr>
              <a:t>Restaurants/Shops/Services in the area</a:t>
            </a:r>
          </a:p>
          <a:p>
            <a:pPr marR="0" lvl="0">
              <a:lnSpc>
                <a:spcPct val="107000"/>
              </a:lnSpc>
              <a:spcBef>
                <a:spcPts val="0"/>
              </a:spcBef>
              <a:spcAft>
                <a:spcPts val="800"/>
              </a:spcAft>
            </a:pPr>
            <a:endParaRPr lang="en-CA" sz="1800" b="1" dirty="0">
              <a:effectLst/>
              <a:latin typeface="Avenir Next LT Pro" panose="020B0504020202020204" pitchFamily="34" charset="0"/>
              <a:ea typeface="Calibri" panose="020F0502020204030204" pitchFamily="34" charset="0"/>
              <a:cs typeface="Arial" panose="020B0604020202020204" pitchFamily="34" charset="0"/>
            </a:endParaRPr>
          </a:p>
          <a:p>
            <a:pPr marR="0" lvl="0">
              <a:lnSpc>
                <a:spcPct val="107000"/>
              </a:lnSpc>
              <a:spcBef>
                <a:spcPts val="0"/>
              </a:spcBef>
              <a:spcAft>
                <a:spcPts val="800"/>
              </a:spcAft>
            </a:pPr>
            <a:r>
              <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rPr>
              <a:t>Insert relevant information here – include a map and links where possible</a:t>
            </a:r>
            <a:endPar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74024896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D9E0E0-F042-4C51-BBE3-DCA75BC58346}"/>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5" name="Title 3">
            <a:extLst>
              <a:ext uri="{FF2B5EF4-FFF2-40B4-BE49-F238E27FC236}">
                <a16:creationId xmlns:a16="http://schemas.microsoft.com/office/drawing/2014/main" id="{7F4DF614-7508-4D73-8C0F-42D9E709EA95}"/>
              </a:ext>
            </a:extLst>
          </p:cNvPr>
          <p:cNvSpPr txBox="1">
            <a:spLocks noGrp="1"/>
          </p:cNvSpPr>
          <p:nvPr>
            <p:ph type="title" idx="4294967295"/>
          </p:nvPr>
        </p:nvSpPr>
        <p:spPr>
          <a:xfrm>
            <a:off x="195887" y="74473"/>
            <a:ext cx="7137601"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Planning ahead </a:t>
            </a:r>
            <a:r>
              <a:rPr kumimoji="0" lang="en-CA" sz="2800" b="1" i="0" u="none" strike="noStrike" kern="0" cap="none" spc="0" normalizeH="0" baseline="0">
                <a:ln>
                  <a:noFill/>
                </a:ln>
                <a:solidFill>
                  <a:srgbClr val="F1F2F2"/>
                </a:solidFill>
                <a:effectLst/>
                <a:uLnTx/>
                <a:uFillTx/>
                <a:latin typeface="Arial"/>
                <a:ea typeface="Arial"/>
                <a:cs typeface="Arial"/>
                <a:sym typeface="Arial"/>
              </a:rPr>
              <a:t>– Workplace hours</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714F1821-15FC-40D8-BE66-E0A3E40C23FF}"/>
              </a:ext>
            </a:extLst>
          </p:cNvPr>
          <p:cNvSpPr txBox="1"/>
          <p:nvPr/>
        </p:nvSpPr>
        <p:spPr>
          <a:xfrm>
            <a:off x="195887" y="795014"/>
            <a:ext cx="6086371" cy="4156138"/>
          </a:xfrm>
          <a:prstGeom prst="rect">
            <a:avLst/>
          </a:prstGeom>
          <a:noFill/>
        </p:spPr>
        <p:txBody>
          <a:bodyPr wrap="square">
            <a:spAutoFit/>
          </a:bodyPr>
          <a:lstStyle/>
          <a:p>
            <a:pPr marR="0" lvl="0">
              <a:lnSpc>
                <a:spcPct val="107000"/>
              </a:lnSpc>
              <a:spcBef>
                <a:spcPts val="0"/>
              </a:spcBef>
              <a:spcAft>
                <a:spcPts val="800"/>
              </a:spcAft>
            </a:pPr>
            <a:r>
              <a:rPr lang="en-CA" sz="1800" b="1" dirty="0">
                <a:effectLst/>
                <a:latin typeface="Avenir Next LT Pro" panose="020B0504020202020204" pitchFamily="34" charset="0"/>
                <a:ea typeface="Calibri" panose="020F0502020204030204" pitchFamily="34" charset="0"/>
                <a:cs typeface="Arial" panose="020B0604020202020204" pitchFamily="34" charset="0"/>
              </a:rPr>
              <a:t>Workplace hours</a:t>
            </a:r>
            <a:endParaRPr lang="en-CA" sz="1800" dirty="0">
              <a:effectLs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Insert your workspace’s operation days and hours here. </a:t>
            </a:r>
          </a:p>
          <a:p>
            <a:pPr marL="0" marR="0">
              <a:lnSpc>
                <a:spcPct val="107000"/>
              </a:lnSpc>
              <a:spcBef>
                <a:spcPts val="0"/>
              </a:spcBef>
              <a:spcAft>
                <a:spcPts val="800"/>
              </a:spcAft>
            </a:pPr>
            <a:endPar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sz="1800" b="1" dirty="0">
                <a:effectLst/>
                <a:latin typeface="Avenir Next LT Pro" panose="020B0504020202020204" pitchFamily="34" charset="0"/>
                <a:ea typeface="Calibri" panose="020F0502020204030204" pitchFamily="34" charset="0"/>
                <a:cs typeface="Arial" panose="020B0604020202020204" pitchFamily="34" charset="0"/>
              </a:rPr>
              <a:t>Building hours</a:t>
            </a:r>
          </a:p>
          <a:p>
            <a:pPr>
              <a:lnSpc>
                <a:spcPct val="107000"/>
              </a:lnSpc>
              <a:spcAft>
                <a:spcPts val="800"/>
              </a:spcAft>
            </a:pPr>
            <a:r>
              <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Insert your building’s business days and hours here. </a:t>
            </a:r>
          </a:p>
          <a:p>
            <a:pPr marL="0" marR="0">
              <a:lnSpc>
                <a:spcPct val="107000"/>
              </a:lnSpc>
              <a:spcBef>
                <a:spcPts val="0"/>
              </a:spcBef>
              <a:spcAft>
                <a:spcPts val="800"/>
              </a:spcAft>
            </a:pPr>
            <a:endPar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sz="1800" b="1" dirty="0">
                <a:effectLst/>
                <a:latin typeface="Avenir Next LT Pro" panose="020B0504020202020204" pitchFamily="34" charset="0"/>
                <a:ea typeface="Calibri" panose="020F0502020204030204" pitchFamily="34" charset="0"/>
                <a:cs typeface="Arial" panose="020B0604020202020204" pitchFamily="34" charset="0"/>
              </a:rPr>
              <a:t>Commissionaire/Security desk hours</a:t>
            </a:r>
          </a:p>
          <a:p>
            <a:pPr>
              <a:lnSpc>
                <a:spcPct val="107000"/>
              </a:lnSpc>
              <a:spcAft>
                <a:spcPts val="800"/>
              </a:spcAft>
            </a:pPr>
            <a:r>
              <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Insert your commissionaire/security desk business days and hours here.</a:t>
            </a:r>
            <a:endPar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a:lnSpc>
                <a:spcPct val="107000"/>
              </a:lnSpc>
              <a:spcAft>
                <a:spcPts val="800"/>
              </a:spcAft>
            </a:pPr>
            <a:r>
              <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Include any other information that may be relevant, such as how to obtain after-hours access. </a:t>
            </a:r>
          </a:p>
        </p:txBody>
      </p:sp>
      <p:graphicFrame>
        <p:nvGraphicFramePr>
          <p:cNvPr id="10" name="Diagram 9">
            <a:extLst>
              <a:ext uri="{FF2B5EF4-FFF2-40B4-BE49-F238E27FC236}">
                <a16:creationId xmlns:a16="http://schemas.microsoft.com/office/drawing/2014/main" id="{C3019A99-C19D-448A-AD8D-555F5B4337F8}"/>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981801051"/>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11" name="Graphic 10">
            <a:extLst>
              <a:ext uri="{FF2B5EF4-FFF2-40B4-BE49-F238E27FC236}">
                <a16:creationId xmlns:a16="http://schemas.microsoft.com/office/drawing/2014/main" id="{90C5647D-C72B-420C-8CE1-02DCCF016C73}"/>
              </a:ext>
              <a:ext uri="{C183D7F6-B498-43B3-948B-1728B52AA6E4}">
                <adec:decorative xmlns:adec="http://schemas.microsoft.com/office/drawing/2017/decorative" val="1"/>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814957" y="190817"/>
            <a:ext cx="310242" cy="310242"/>
          </a:xfrm>
          <a:prstGeom prst="rect">
            <a:avLst/>
          </a:prstGeom>
        </p:spPr>
      </p:pic>
      <p:grpSp>
        <p:nvGrpSpPr>
          <p:cNvPr id="3" name="Group 2" descr="Placeholder for an image of your building or building lobby">
            <a:extLst>
              <a:ext uri="{FF2B5EF4-FFF2-40B4-BE49-F238E27FC236}">
                <a16:creationId xmlns:a16="http://schemas.microsoft.com/office/drawing/2014/main" id="{6EBAE094-A270-3499-D563-3374BE04D928}"/>
              </a:ext>
              <a:ext uri="{C183D7F6-B498-43B3-948B-1728B52AA6E4}">
                <adec:decorative xmlns:adec="http://schemas.microsoft.com/office/drawing/2017/decorative" val="0"/>
              </a:ext>
            </a:extLst>
          </p:cNvPr>
          <p:cNvGrpSpPr/>
          <p:nvPr/>
        </p:nvGrpSpPr>
        <p:grpSpPr>
          <a:xfrm>
            <a:off x="6562232" y="1008044"/>
            <a:ext cx="5627572" cy="3538006"/>
            <a:chOff x="496006" y="4426998"/>
            <a:chExt cx="5865988" cy="3903815"/>
          </a:xfrm>
        </p:grpSpPr>
        <p:pic>
          <p:nvPicPr>
            <p:cNvPr id="4" name="Picture 3" descr="A picture containing floor, chair, indoor, ceiling&#10;&#10;Description automatically generated">
              <a:extLst>
                <a:ext uri="{FF2B5EF4-FFF2-40B4-BE49-F238E27FC236}">
                  <a16:creationId xmlns:a16="http://schemas.microsoft.com/office/drawing/2014/main" id="{917DC3F5-156B-CAE8-3CCD-1E0B5F42A4B0}"/>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496006" y="4426998"/>
              <a:ext cx="5865988" cy="3903815"/>
            </a:xfrm>
            <a:prstGeom prst="rect">
              <a:avLst/>
            </a:prstGeom>
          </p:spPr>
        </p:pic>
        <p:sp>
          <p:nvSpPr>
            <p:cNvPr id="6" name="Rectangle 5">
              <a:extLst>
                <a:ext uri="{FF2B5EF4-FFF2-40B4-BE49-F238E27FC236}">
                  <a16:creationId xmlns:a16="http://schemas.microsoft.com/office/drawing/2014/main" id="{D1DB5C0E-68DE-ACD4-A383-880D3E91CC1E}"/>
                </a:ext>
              </a:extLst>
            </p:cNvPr>
            <p:cNvSpPr/>
            <p:nvPr/>
          </p:nvSpPr>
          <p:spPr>
            <a:xfrm>
              <a:off x="496006" y="4426998"/>
              <a:ext cx="5865988" cy="390381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a photo of your building or building lobby</a:t>
              </a:r>
              <a:endParaRPr lang="en-CA" dirty="0">
                <a:solidFill>
                  <a:schemeClr val="tx1"/>
                </a:solidFill>
                <a:highlight>
                  <a:srgbClr val="FFFF00"/>
                </a:highlight>
              </a:endParaRPr>
            </a:p>
          </p:txBody>
        </p:sp>
      </p:grpSp>
      <p:sp>
        <p:nvSpPr>
          <p:cNvPr id="9" name="TextBox 8">
            <a:extLst>
              <a:ext uri="{FF2B5EF4-FFF2-40B4-BE49-F238E27FC236}">
                <a16:creationId xmlns:a16="http://schemas.microsoft.com/office/drawing/2014/main" id="{EB4CC022-EE10-389B-623F-BACF181AD1CE}"/>
              </a:ext>
            </a:extLst>
          </p:cNvPr>
          <p:cNvSpPr txBox="1"/>
          <p:nvPr/>
        </p:nvSpPr>
        <p:spPr>
          <a:xfrm>
            <a:off x="7203440" y="5478188"/>
            <a:ext cx="4310808" cy="371768"/>
          </a:xfrm>
          <a:prstGeom prst="rect">
            <a:avLst/>
          </a:prstGeom>
          <a:noFill/>
        </p:spPr>
        <p:txBody>
          <a:bodyPr wrap="square">
            <a:spAutoFit/>
          </a:bodyPr>
          <a:lstStyle/>
          <a:p>
            <a:pPr marL="0" marR="0">
              <a:lnSpc>
                <a:spcPct val="107000"/>
              </a:lnSpc>
              <a:spcBef>
                <a:spcPts val="0"/>
              </a:spcBef>
              <a:spcAft>
                <a:spcPts val="800"/>
              </a:spcAft>
            </a:pPr>
            <a:r>
              <a:rPr lang="en-CA" sz="1800" b="1" dirty="0">
                <a:effectLst/>
                <a:latin typeface="Avenir Next LT Pro" panose="020B0504020202020204" pitchFamily="34" charset="0"/>
                <a:ea typeface="Calibri" panose="020F0502020204030204" pitchFamily="34" charset="0"/>
                <a:cs typeface="Arial" panose="020B0604020202020204" pitchFamily="34" charset="0"/>
              </a:rPr>
              <a:t>Continue your journey: </a:t>
            </a:r>
            <a:r>
              <a:rPr lang="en-CA" sz="1800" dirty="0">
                <a:effectLst/>
                <a:latin typeface="Avenir Next LT Pro" panose="020B0504020202020204" pitchFamily="34" charset="0"/>
                <a:ea typeface="Calibri" panose="020F0502020204030204" pitchFamily="34" charset="0"/>
                <a:cs typeface="Arial" panose="020B0604020202020204" pitchFamily="34" charset="0"/>
              </a:rPr>
              <a:t>Getting ready</a:t>
            </a:r>
          </a:p>
        </p:txBody>
      </p:sp>
      <p:pic>
        <p:nvPicPr>
          <p:cNvPr id="12" name="Graphic 11" descr="Circle with left arrow outline">
            <a:extLst>
              <a:ext uri="{FF2B5EF4-FFF2-40B4-BE49-F238E27FC236}">
                <a16:creationId xmlns:a16="http://schemas.microsoft.com/office/drawing/2014/main" id="{1E8D4241-631A-55EE-F14E-22BC05959541}"/>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11443128" y="5342530"/>
            <a:ext cx="643084" cy="643084"/>
          </a:xfrm>
          <a:prstGeom prst="rect">
            <a:avLst/>
          </a:prstGeom>
        </p:spPr>
      </p:pic>
    </p:spTree>
    <p:extLst>
      <p:ext uri="{BB962C8B-B14F-4D97-AF65-F5344CB8AC3E}">
        <p14:creationId xmlns:p14="http://schemas.microsoft.com/office/powerpoint/2010/main" val="807208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3">
            <a:extLst>
              <a:ext uri="{FF2B5EF4-FFF2-40B4-BE49-F238E27FC236}">
                <a16:creationId xmlns:a16="http://schemas.microsoft.com/office/drawing/2014/main" id="{5C287C46-3652-C060-42F6-50884D889DF7}"/>
              </a:ext>
              <a:ext uri="{C183D7F6-B498-43B3-948B-1728B52AA6E4}">
                <adec:decorative xmlns:adec="http://schemas.microsoft.com/office/drawing/2017/decorative" val="1"/>
              </a:ext>
            </a:extLst>
          </p:cNvPr>
          <p:cNvSpPr txBox="1">
            <a:spLocks/>
          </p:cNvSpPr>
          <p:nvPr/>
        </p:nvSpPr>
        <p:spPr>
          <a:xfrm>
            <a:off x="622057" y="212197"/>
            <a:ext cx="2573108" cy="31911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rmAutofit fontScale="25000" lnSpcReduction="20000"/>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a:lnSpc>
                <a:spcPts val="2400"/>
              </a:lnSpc>
              <a:spcBef>
                <a:spcPts val="1000"/>
              </a:spcBef>
              <a:buFont typeface="Arial" panose="020B0604020202020204" pitchFamily="34" charset="0"/>
              <a:buNone/>
            </a:pPr>
            <a:r>
              <a:rPr lang="fr-CA" sz="2000" dirty="0">
                <a:solidFill>
                  <a:schemeClr val="bg1"/>
                </a:solidFill>
                <a:ea typeface="+mn-ea"/>
              </a:rPr>
              <a:t>GETTING READY</a:t>
            </a:r>
            <a:endParaRPr lang="en-CA" sz="2000" dirty="0">
              <a:solidFill>
                <a:schemeClr val="bg1"/>
              </a:solidFill>
              <a:ea typeface="+mn-ea"/>
            </a:endParaRPr>
          </a:p>
        </p:txBody>
      </p:sp>
      <p:sp>
        <p:nvSpPr>
          <p:cNvPr id="3" name="Rectangle 2">
            <a:extLst>
              <a:ext uri="{FF2B5EF4-FFF2-40B4-BE49-F238E27FC236}">
                <a16:creationId xmlns:a16="http://schemas.microsoft.com/office/drawing/2014/main" id="{462AB89C-5C60-F514-7F62-BB85882DB24D}"/>
              </a:ext>
              <a:ext uri="{C183D7F6-B498-43B3-948B-1728B52AA6E4}">
                <adec:decorative xmlns:adec="http://schemas.microsoft.com/office/drawing/2017/decorative" val="1"/>
              </a:ext>
            </a:extLst>
          </p:cNvPr>
          <p:cNvSpPr/>
          <p:nvPr/>
        </p:nvSpPr>
        <p:spPr>
          <a:xfrm>
            <a:off x="0" y="-1"/>
            <a:ext cx="12192000" cy="753035"/>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4" name="Title 3">
            <a:extLst>
              <a:ext uri="{FF2B5EF4-FFF2-40B4-BE49-F238E27FC236}">
                <a16:creationId xmlns:a16="http://schemas.microsoft.com/office/drawing/2014/main" id="{17C83BE0-9C64-3281-F481-AB89FA0E8D43}"/>
              </a:ext>
            </a:extLst>
          </p:cNvPr>
          <p:cNvSpPr txBox="1">
            <a:spLocks noGrp="1"/>
          </p:cNvSpPr>
          <p:nvPr>
            <p:ph type="title" idx="4294967295"/>
          </p:nvPr>
        </p:nvSpPr>
        <p:spPr>
          <a:xfrm>
            <a:off x="86576" y="58165"/>
            <a:ext cx="9381428"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fr-CA" sz="28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 Table of content  </a:t>
            </a:r>
            <a:endParaRPr kumimoji="0" lang="fr-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endParaRPr>
          </a:p>
        </p:txBody>
      </p:sp>
      <p:graphicFrame>
        <p:nvGraphicFramePr>
          <p:cNvPr id="5" name="Diagram 4">
            <a:extLst>
              <a:ext uri="{FF2B5EF4-FFF2-40B4-BE49-F238E27FC236}">
                <a16:creationId xmlns:a16="http://schemas.microsoft.com/office/drawing/2014/main" id="{2B9368F3-1A02-38E9-F373-2E1876F5B85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4057221382"/>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6" name="Group 5">
            <a:extLst>
              <a:ext uri="{FF2B5EF4-FFF2-40B4-BE49-F238E27FC236}">
                <a16:creationId xmlns:a16="http://schemas.microsoft.com/office/drawing/2014/main" id="{ECDB46AF-2F42-2505-6A5E-34B0F82E880E}"/>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7" name="Graphic 6" descr="Laptop with solid fill">
              <a:extLst>
                <a:ext uri="{FF2B5EF4-FFF2-40B4-BE49-F238E27FC236}">
                  <a16:creationId xmlns:a16="http://schemas.microsoft.com/office/drawing/2014/main" id="{91D1F986-3F71-C1B0-69C5-31ACF924AE6B}"/>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8" name="Graphic 7" descr="Backpack with solid fill">
              <a:extLst>
                <a:ext uri="{FF2B5EF4-FFF2-40B4-BE49-F238E27FC236}">
                  <a16:creationId xmlns:a16="http://schemas.microsoft.com/office/drawing/2014/main" id="{E27AEF2D-31A2-82E0-A935-908FB7403797}"/>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9" name="TextBox 8">
            <a:extLst>
              <a:ext uri="{FF2B5EF4-FFF2-40B4-BE49-F238E27FC236}">
                <a16:creationId xmlns:a16="http://schemas.microsoft.com/office/drawing/2014/main" id="{E57C3891-AB6E-ECAE-97A6-4345D8BB4B7B}"/>
              </a:ext>
            </a:extLst>
          </p:cNvPr>
          <p:cNvSpPr txBox="1"/>
          <p:nvPr/>
        </p:nvSpPr>
        <p:spPr>
          <a:xfrm>
            <a:off x="924524" y="1480373"/>
            <a:ext cx="6099048" cy="3970318"/>
          </a:xfrm>
          <a:prstGeom prst="rect">
            <a:avLst/>
          </a:prstGeom>
          <a:noFill/>
        </p:spPr>
        <p:txBody>
          <a:bodyPr wrap="square">
            <a:spAutoFit/>
          </a:bodyPr>
          <a:lstStyle/>
          <a:p>
            <a:r>
              <a:rPr lang="en-CA" sz="1800" kern="0" dirty="0">
                <a:latin typeface="Avenir Next LT Pro" panose="020B0504020202020204" pitchFamily="34" charset="0"/>
                <a:cs typeface="Arial"/>
                <a:sym typeface="Arial"/>
              </a:rPr>
              <a:t>Booking a workpoint </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endParaRPr lang="en-CA" sz="1800" b="1" kern="0" dirty="0">
              <a:solidFill>
                <a:schemeClr val="accent3"/>
              </a:solidFill>
              <a:latin typeface="Avenir Next LT Pro" panose="020B0504020202020204" pitchFamily="34" charset="0"/>
              <a:cs typeface="Arial"/>
              <a:sym typeface="Arial"/>
            </a:endParaRPr>
          </a:p>
          <a:p>
            <a:r>
              <a:rPr lang="en-CA" sz="1800" kern="0" dirty="0">
                <a:latin typeface="Avenir Next LT Pro" panose="020B0504020202020204" pitchFamily="34" charset="0"/>
                <a:cs typeface="Arial"/>
                <a:sym typeface="Arial"/>
              </a:rPr>
              <a:t>Booking a meeting room</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 –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endParaRPr lang="en-CA" sz="1800" b="1" kern="0" dirty="0">
              <a:solidFill>
                <a:schemeClr val="accent3"/>
              </a:solidFill>
              <a:latin typeface="Avenir Next LT Pro" panose="020B0504020202020204" pitchFamily="34" charset="0"/>
              <a:cs typeface="Arial"/>
            </a:endParaRPr>
          </a:p>
          <a:p>
            <a:r>
              <a:rPr lang="en-CA" sz="1800" kern="0" dirty="0">
                <a:latin typeface="Avenir Next LT Pro" panose="020B0504020202020204" pitchFamily="34" charset="0"/>
                <a:cs typeface="Arial"/>
                <a:sym typeface="Arial"/>
              </a:rPr>
              <a:t>Accessing the workplace</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 –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endParaRPr lang="en-CA" sz="1800" b="1" kern="0" dirty="0">
              <a:solidFill>
                <a:schemeClr val="accent3"/>
              </a:solidFill>
              <a:latin typeface="Avenir Next LT Pro" panose="020B0504020202020204" pitchFamily="34" charset="0"/>
              <a:cs typeface="Arial"/>
            </a:endParaRPr>
          </a:p>
          <a:p>
            <a:r>
              <a:rPr lang="en-CA" sz="1800" kern="0" dirty="0">
                <a:latin typeface="Avenir Next LT Pro" panose="020B0504020202020204" pitchFamily="34" charset="0"/>
                <a:cs typeface="Arial"/>
                <a:sym typeface="Arial"/>
              </a:rPr>
              <a:t>Packing your bag</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 –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endParaRPr lang="en-CA" b="1" kern="0" dirty="0">
              <a:solidFill>
                <a:schemeClr val="accent3"/>
              </a:solidFill>
              <a:latin typeface="Avenir Next LT Pro" panose="020B0504020202020204" pitchFamily="34" charset="0"/>
              <a:cs typeface="Arial"/>
              <a:sym typeface="Arial"/>
            </a:endParaRPr>
          </a:p>
          <a:p>
            <a:r>
              <a:rPr lang="en-CA" kern="0" dirty="0">
                <a:latin typeface="Avenir Next LT Pro" panose="020B0504020202020204" pitchFamily="34" charset="0"/>
                <a:cs typeface="Arial"/>
                <a:sym typeface="Arial"/>
              </a:rPr>
              <a:t>A new way of working -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endParaRPr lang="en-CA" b="1" kern="0" dirty="0">
              <a:solidFill>
                <a:schemeClr val="accent3"/>
              </a:solidFill>
              <a:latin typeface="Avenir Next LT Pro" panose="020B0504020202020204" pitchFamily="34" charset="0"/>
              <a:cs typeface="Arial"/>
              <a:sym typeface="Arial"/>
            </a:endParaRPr>
          </a:p>
          <a:p>
            <a:r>
              <a:rPr kumimoji="0" lang="en-CA" sz="18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Community norms</a:t>
            </a:r>
            <a:r>
              <a:rPr kumimoji="0" lang="en-CA" sz="18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800" b="1" i="0" u="none" strike="noStrike" kern="0" cap="none" spc="0" normalizeH="0" baseline="0" noProof="0" dirty="0">
              <a:ln>
                <a:noFill/>
              </a:ln>
              <a:solidFill>
                <a:srgbClr val="388978"/>
              </a:solidFill>
              <a:effectLst/>
              <a:uLnTx/>
              <a:uFillTx/>
              <a:latin typeface="Avenir Next LT Pro" panose="020B0504020202020204" pitchFamily="34" charset="0"/>
              <a:cs typeface="Arial"/>
            </a:endParaRPr>
          </a:p>
          <a:p>
            <a:r>
              <a:rPr kumimoji="0" lang="en-CA" sz="18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Workplace etiquette </a:t>
            </a:r>
            <a:r>
              <a:rPr kumimoji="0" lang="en-CA" sz="18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endParaRPr lang="en-CA" sz="1800" b="1" kern="0" dirty="0">
              <a:solidFill>
                <a:schemeClr val="accent3"/>
              </a:solidFill>
              <a:latin typeface="Avenir Next LT Pro" panose="020B0504020202020204" pitchFamily="34" charset="0"/>
              <a:cs typeface="Arial"/>
            </a:endParaRPr>
          </a:p>
        </p:txBody>
      </p:sp>
      <p:cxnSp>
        <p:nvCxnSpPr>
          <p:cNvPr id="10" name="Straight Connector 9">
            <a:extLst>
              <a:ext uri="{FF2B5EF4-FFF2-40B4-BE49-F238E27FC236}">
                <a16:creationId xmlns:a16="http://schemas.microsoft.com/office/drawing/2014/main" id="{62B97F37-4EF2-26B2-1E92-F49E0C1F7DA0}"/>
              </a:ext>
              <a:ext uri="{C183D7F6-B498-43B3-948B-1728B52AA6E4}">
                <adec:decorative xmlns:adec="http://schemas.microsoft.com/office/drawing/2017/decorative" val="1"/>
              </a:ext>
            </a:extLst>
          </p:cNvPr>
          <p:cNvCxnSpPr>
            <a:cxnSpLocks/>
          </p:cNvCxnSpPr>
          <p:nvPr/>
        </p:nvCxnSpPr>
        <p:spPr>
          <a:xfrm>
            <a:off x="671488" y="1591056"/>
            <a:ext cx="0" cy="3429000"/>
          </a:xfrm>
          <a:prstGeom prst="line">
            <a:avLst/>
          </a:prstGeom>
          <a:ln w="76200">
            <a:solidFill>
              <a:schemeClr val="accent3"/>
            </a:solidFill>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07AA0BAF-06D0-70CC-DEDC-FEC463FA5438}"/>
              </a:ext>
            </a:extLst>
          </p:cNvPr>
          <p:cNvSpPr/>
          <p:nvPr/>
        </p:nvSpPr>
        <p:spPr>
          <a:xfrm>
            <a:off x="7498063" y="727071"/>
            <a:ext cx="4693937" cy="540385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photo of your workplace</a:t>
            </a:r>
            <a:endParaRPr lang="en-CA" dirty="0">
              <a:solidFill>
                <a:schemeClr val="tx1"/>
              </a:solidFill>
              <a:highlight>
                <a:srgbClr val="FFFF00"/>
              </a:highlight>
            </a:endParaRPr>
          </a:p>
        </p:txBody>
      </p:sp>
    </p:spTree>
    <p:extLst>
      <p:ext uri="{BB962C8B-B14F-4D97-AF65-F5344CB8AC3E}">
        <p14:creationId xmlns:p14="http://schemas.microsoft.com/office/powerpoint/2010/main" val="137587042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6BC1186-76B3-4E27-BD9A-6E93AF0D2523}"/>
              </a:ext>
              <a:ext uri="{C183D7F6-B498-43B3-948B-1728B52AA6E4}">
                <adec:decorative xmlns:adec="http://schemas.microsoft.com/office/drawing/2017/decorative" val="1"/>
              </a:ext>
            </a:extLst>
          </p:cNvPr>
          <p:cNvSpPr>
            <a:spLocks noGrp="1"/>
          </p:cNvSpPr>
          <p:nvPr>
            <p:ph type="title" idx="4294967295"/>
          </p:nvPr>
        </p:nvSpPr>
        <p:spPr>
          <a:xfrm>
            <a:off x="622057" y="212197"/>
            <a:ext cx="2573108" cy="31911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rmAutofit fontScale="90000"/>
          </a:bodyPr>
          <a:lstStyle/>
          <a:p>
            <a:pPr>
              <a:lnSpc>
                <a:spcPts val="2400"/>
              </a:lnSpc>
              <a:spcBef>
                <a:spcPts val="1000"/>
              </a:spcBef>
              <a:buFont typeface="Arial" panose="020B0604020202020204" pitchFamily="34" charset="0"/>
            </a:pPr>
            <a:r>
              <a:rPr lang="fr-CA" sz="2000" dirty="0">
                <a:solidFill>
                  <a:schemeClr val="bg1"/>
                </a:solidFill>
                <a:ea typeface="+mn-ea"/>
              </a:rPr>
              <a:t>GETTING READY</a:t>
            </a:r>
            <a:endParaRPr lang="en-CA" sz="2000" dirty="0">
              <a:solidFill>
                <a:schemeClr val="bg1"/>
              </a:solidFill>
              <a:ea typeface="+mn-ea"/>
            </a:endParaRPr>
          </a:p>
        </p:txBody>
      </p:sp>
      <p:sp>
        <p:nvSpPr>
          <p:cNvPr id="18" name="Rectangle 17">
            <a:extLst>
              <a:ext uri="{FF2B5EF4-FFF2-40B4-BE49-F238E27FC236}">
                <a16:creationId xmlns:a16="http://schemas.microsoft.com/office/drawing/2014/main" id="{99C2FE0E-DCC2-4C8F-8D51-B1BE7E214A3B}"/>
              </a:ext>
              <a:ext uri="{C183D7F6-B498-43B3-948B-1728B52AA6E4}">
                <adec:decorative xmlns:adec="http://schemas.microsoft.com/office/drawing/2017/decorative" val="1"/>
              </a:ext>
            </a:extLst>
          </p:cNvPr>
          <p:cNvSpPr/>
          <p:nvPr/>
        </p:nvSpPr>
        <p:spPr>
          <a:xfrm>
            <a:off x="0" y="-1"/>
            <a:ext cx="12192000" cy="753035"/>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19" name="Title 3">
            <a:extLst>
              <a:ext uri="{FF2B5EF4-FFF2-40B4-BE49-F238E27FC236}">
                <a16:creationId xmlns:a16="http://schemas.microsoft.com/office/drawing/2014/main" id="{A454A372-87E7-4C1B-B871-5A1D4FF4ED82}"/>
              </a:ext>
            </a:extLst>
          </p:cNvPr>
          <p:cNvSpPr txBox="1">
            <a:spLocks/>
          </p:cNvSpPr>
          <p:nvPr/>
        </p:nvSpPr>
        <p:spPr>
          <a:xfrm>
            <a:off x="86576" y="58165"/>
            <a:ext cx="9381428"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a:lnSpc>
                <a:spcPts val="2400"/>
              </a:lnSpc>
              <a:spcBef>
                <a:spcPts val="1000"/>
              </a:spcBef>
              <a:buFont typeface="Arial" panose="020B0604020202020204" pitchFamily="34" charset="0"/>
              <a:buNone/>
            </a:pPr>
            <a:r>
              <a:rPr lang="fr-CA" sz="3200" dirty="0">
                <a:solidFill>
                  <a:schemeClr val="bg1"/>
                </a:solidFill>
                <a:ea typeface="+mn-ea"/>
              </a:rPr>
              <a:t>Getting ready </a:t>
            </a:r>
            <a:r>
              <a:rPr kumimoji="0" lang="en-CA" b="1" i="0" u="none" strike="noStrike" kern="0" cap="none" spc="0" normalizeH="0" baseline="0" noProof="0" dirty="0">
                <a:ln>
                  <a:noFill/>
                </a:ln>
                <a:solidFill>
                  <a:srgbClr val="F1F2F2"/>
                </a:solidFill>
                <a:effectLst/>
                <a:uLnTx/>
                <a:uFillTx/>
                <a:latin typeface="Arial"/>
                <a:ea typeface="Arial"/>
                <a:cs typeface="Arial"/>
                <a:sym typeface="Arial"/>
              </a:rPr>
              <a:t>– Booking a workpoint (1 of 2)</a:t>
            </a:r>
            <a:endParaRPr lang="en-CA" sz="3200" dirty="0">
              <a:solidFill>
                <a:schemeClr val="bg1"/>
              </a:solidFill>
              <a:ea typeface="+mn-ea"/>
            </a:endParaRPr>
          </a:p>
        </p:txBody>
      </p:sp>
      <p:graphicFrame>
        <p:nvGraphicFramePr>
          <p:cNvPr id="25" name="Diagram 24">
            <a:extLst>
              <a:ext uri="{FF2B5EF4-FFF2-40B4-BE49-F238E27FC236}">
                <a16:creationId xmlns:a16="http://schemas.microsoft.com/office/drawing/2014/main" id="{7E913066-77C6-42A1-B3B3-77C70A1F1CF0}"/>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71983774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26" name="Group 25">
            <a:extLst>
              <a:ext uri="{FF2B5EF4-FFF2-40B4-BE49-F238E27FC236}">
                <a16:creationId xmlns:a16="http://schemas.microsoft.com/office/drawing/2014/main" id="{18AC4586-C69E-4DE8-93F5-9C9128D1B6A8}"/>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27" name="Graphic 26" descr="Laptop with solid fill">
              <a:extLst>
                <a:ext uri="{FF2B5EF4-FFF2-40B4-BE49-F238E27FC236}">
                  <a16:creationId xmlns:a16="http://schemas.microsoft.com/office/drawing/2014/main" id="{D4A6C590-3D9B-4C93-90AB-AAB85D1F6665}"/>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95862" y="3432474"/>
              <a:ext cx="785527" cy="785527"/>
            </a:xfrm>
            <a:prstGeom prst="rect">
              <a:avLst/>
            </a:prstGeom>
          </p:spPr>
        </p:pic>
        <p:pic>
          <p:nvPicPr>
            <p:cNvPr id="28" name="Graphic 27" descr="Backpack with solid fill">
              <a:extLst>
                <a:ext uri="{FF2B5EF4-FFF2-40B4-BE49-F238E27FC236}">
                  <a16:creationId xmlns:a16="http://schemas.microsoft.com/office/drawing/2014/main" id="{9A387558-DEB3-4227-B4E7-5B8765F00BDC}"/>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375432" y="3760801"/>
              <a:ext cx="785527" cy="785527"/>
            </a:xfrm>
            <a:prstGeom prst="rect">
              <a:avLst/>
            </a:prstGeom>
          </p:spPr>
        </p:pic>
      </p:grpSp>
      <p:sp>
        <p:nvSpPr>
          <p:cNvPr id="3" name="TextBox 2">
            <a:extLst>
              <a:ext uri="{FF2B5EF4-FFF2-40B4-BE49-F238E27FC236}">
                <a16:creationId xmlns:a16="http://schemas.microsoft.com/office/drawing/2014/main" id="{3C61A352-4A3B-ADE1-5EAB-9CFEEFEC324C}"/>
              </a:ext>
            </a:extLst>
          </p:cNvPr>
          <p:cNvSpPr txBox="1"/>
          <p:nvPr/>
        </p:nvSpPr>
        <p:spPr>
          <a:xfrm>
            <a:off x="175635" y="936677"/>
            <a:ext cx="11266627" cy="3262432"/>
          </a:xfrm>
          <a:prstGeom prst="rect">
            <a:avLst/>
          </a:prstGeom>
          <a:noFill/>
        </p:spPr>
        <p:txBody>
          <a:bodyPr wrap="square" numCol="1" spcCol="228600" rtlCol="0">
            <a:spAutoFit/>
          </a:bodyPr>
          <a:lstStyle/>
          <a:p>
            <a:pPr>
              <a:spcAft>
                <a:spcPts val="1200"/>
              </a:spcAft>
            </a:pPr>
            <a:r>
              <a:rPr lang="en-US" sz="1400" dirty="0">
                <a:latin typeface="Avenir Next LT Pro" panose="020B0504020202020204" pitchFamily="34" charset="0"/>
                <a:cs typeface="Segoe UI Semilight" panose="020B0402040204020203" pitchFamily="34" charset="0"/>
              </a:rPr>
              <a:t>Each time you plan to access the workplace at [</a:t>
            </a:r>
            <a:r>
              <a:rPr lang="en-US" sz="1400" dirty="0">
                <a:highlight>
                  <a:srgbClr val="FFFF00"/>
                </a:highlight>
                <a:latin typeface="Avenir Next LT Pro" panose="020B0504020202020204" pitchFamily="34" charset="0"/>
                <a:cs typeface="Segoe UI Semilight" panose="020B0402040204020203" pitchFamily="34" charset="0"/>
              </a:rPr>
              <a:t>Location</a:t>
            </a:r>
            <a:r>
              <a:rPr lang="en-US" sz="1400" dirty="0">
                <a:latin typeface="Avenir Next LT Pro" panose="020B0504020202020204" pitchFamily="34" charset="0"/>
                <a:cs typeface="Segoe UI Semilight" panose="020B0402040204020203" pitchFamily="34" charset="0"/>
              </a:rPr>
              <a:t>], it is important to complete a booking. </a:t>
            </a:r>
          </a:p>
          <a:p>
            <a:pPr>
              <a:spcAft>
                <a:spcPts val="1200"/>
              </a:spcAft>
            </a:pPr>
            <a:r>
              <a:rPr lang="en-US" sz="1400" dirty="0">
                <a:latin typeface="Avenir Next LT Pro" panose="020B0504020202020204" pitchFamily="34" charset="0"/>
                <a:cs typeface="Segoe UI Semilight" panose="020B0402040204020203" pitchFamily="34" charset="0"/>
              </a:rPr>
              <a:t> </a:t>
            </a:r>
            <a:r>
              <a:rPr lang="en-US" sz="1400" dirty="0">
                <a:highlight>
                  <a:srgbClr val="FFFF00"/>
                </a:highlight>
                <a:latin typeface="Avenir Next LT Pro" panose="020B0504020202020204" pitchFamily="34" charset="0"/>
                <a:cs typeface="Segoe UI Semilight" panose="020B0402040204020203" pitchFamily="34" charset="0"/>
              </a:rPr>
              <a:t>Provide instructions on:</a:t>
            </a:r>
          </a:p>
          <a:p>
            <a:pPr marL="285750" indent="-285750">
              <a:spcAft>
                <a:spcPts val="1200"/>
              </a:spcAft>
              <a:buFontTx/>
              <a:buChar char="-"/>
            </a:pPr>
            <a:r>
              <a:rPr lang="en-US" sz="1400" dirty="0">
                <a:highlight>
                  <a:srgbClr val="FFFF00"/>
                </a:highlight>
                <a:latin typeface="Avenir Next LT Pro" panose="020B0504020202020204" pitchFamily="34" charset="0"/>
                <a:cs typeface="Segoe UI Semilight" panose="020B0402040204020203" pitchFamily="34" charset="0"/>
              </a:rPr>
              <a:t>How Archibus can be accessed, via web browser, mobile phone app, etc.</a:t>
            </a:r>
          </a:p>
          <a:p>
            <a:pPr marL="285750" indent="-285750">
              <a:spcAft>
                <a:spcPts val="1200"/>
              </a:spcAft>
              <a:buFontTx/>
              <a:buChar char="-"/>
            </a:pPr>
            <a:r>
              <a:rPr lang="en-US" sz="1400" dirty="0">
                <a:highlight>
                  <a:srgbClr val="FFFF00"/>
                </a:highlight>
                <a:latin typeface="Avenir Next LT Pro" panose="020B0504020202020204" pitchFamily="34" charset="0"/>
                <a:cs typeface="Segoe UI Semilight" panose="020B0402040204020203" pitchFamily="34" charset="0"/>
              </a:rPr>
              <a:t>What the employees need to book, either their presence on a specific floor, or if they need to book a workpoint. </a:t>
            </a:r>
          </a:p>
          <a:p>
            <a:pPr marL="285750" indent="-285750">
              <a:spcAft>
                <a:spcPts val="1200"/>
              </a:spcAft>
              <a:buFontTx/>
              <a:buChar char="-"/>
            </a:pPr>
            <a:r>
              <a:rPr lang="en-US" sz="1400" dirty="0">
                <a:highlight>
                  <a:srgbClr val="FFFF00"/>
                </a:highlight>
                <a:latin typeface="Avenir Next LT Pro" panose="020B0504020202020204" pitchFamily="34" charset="0"/>
                <a:cs typeface="Segoe UI Semilight" panose="020B0402040204020203" pitchFamily="34" charset="0"/>
              </a:rPr>
              <a:t>The type of workpoints available for booking</a:t>
            </a:r>
          </a:p>
          <a:p>
            <a:pPr marL="285750" indent="-285750">
              <a:spcAft>
                <a:spcPts val="1200"/>
              </a:spcAft>
              <a:buFontTx/>
              <a:buChar char="-"/>
            </a:pPr>
            <a:r>
              <a:rPr lang="en-US" sz="1400" dirty="0">
                <a:highlight>
                  <a:srgbClr val="FFFF00"/>
                </a:highlight>
                <a:latin typeface="Avenir Next LT Pro" panose="020B0504020202020204" pitchFamily="34" charset="0"/>
                <a:cs typeface="Segoe UI Semilight" panose="020B0402040204020203" pitchFamily="34" charset="0"/>
              </a:rPr>
              <a:t>Any neighbourhood strategy that needs to be considered and directions on which space they can or cannot book</a:t>
            </a:r>
          </a:p>
          <a:p>
            <a:pPr marL="285750" indent="-285750">
              <a:spcAft>
                <a:spcPts val="1200"/>
              </a:spcAft>
              <a:buFontTx/>
              <a:buChar char="-"/>
            </a:pPr>
            <a:r>
              <a:rPr lang="en-US" sz="1400" dirty="0">
                <a:highlight>
                  <a:srgbClr val="FFFF00"/>
                </a:highlight>
                <a:latin typeface="Avenir Next LT Pro" panose="020B0504020202020204" pitchFamily="34" charset="0"/>
                <a:cs typeface="Segoe UI Semilight" panose="020B0402040204020203" pitchFamily="34" charset="0"/>
              </a:rPr>
              <a:t>Information on GCcoworking (if applicable)</a:t>
            </a:r>
          </a:p>
          <a:p>
            <a:pPr marL="285750" indent="-285750">
              <a:spcAft>
                <a:spcPts val="1200"/>
              </a:spcAft>
              <a:buFontTx/>
              <a:buChar char="-"/>
            </a:pPr>
            <a:r>
              <a:rPr lang="en-US" sz="1400" dirty="0">
                <a:highlight>
                  <a:srgbClr val="FFFF00"/>
                </a:highlight>
                <a:latin typeface="Avenir Next LT Pro" panose="020B0504020202020204" pitchFamily="34" charset="0"/>
                <a:cs typeface="Segoe UI Semilight" panose="020B0402040204020203" pitchFamily="34" charset="0"/>
              </a:rPr>
              <a:t>How long in advance employees can complete a booking</a:t>
            </a:r>
          </a:p>
          <a:p>
            <a:pPr marL="285750" indent="-285750">
              <a:spcAft>
                <a:spcPts val="1200"/>
              </a:spcAft>
              <a:buFontTx/>
              <a:buChar char="-"/>
            </a:pPr>
            <a:endParaRPr lang="en-US" sz="1400" dirty="0">
              <a:highlight>
                <a:srgbClr val="FFFF00"/>
              </a:highlight>
              <a:latin typeface="Avenir Next LT Pro" panose="020B0504020202020204" pitchFamily="34" charset="0"/>
              <a:cs typeface="Segoe UI Semilight" panose="020B0402040204020203" pitchFamily="34" charset="0"/>
            </a:endParaRPr>
          </a:p>
        </p:txBody>
      </p:sp>
    </p:spTree>
    <p:extLst>
      <p:ext uri="{BB962C8B-B14F-4D97-AF65-F5344CB8AC3E}">
        <p14:creationId xmlns:p14="http://schemas.microsoft.com/office/powerpoint/2010/main" val="316503563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99C2FE0E-DCC2-4C8F-8D51-B1BE7E214A3B}"/>
              </a:ext>
              <a:ext uri="{C183D7F6-B498-43B3-948B-1728B52AA6E4}">
                <adec:decorative xmlns:adec="http://schemas.microsoft.com/office/drawing/2017/decorative" val="1"/>
              </a:ext>
            </a:extLst>
          </p:cNvPr>
          <p:cNvSpPr/>
          <p:nvPr/>
        </p:nvSpPr>
        <p:spPr>
          <a:xfrm>
            <a:off x="0" y="-1"/>
            <a:ext cx="12192000" cy="753035"/>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19" name="Title 3">
            <a:extLst>
              <a:ext uri="{FF2B5EF4-FFF2-40B4-BE49-F238E27FC236}">
                <a16:creationId xmlns:a16="http://schemas.microsoft.com/office/drawing/2014/main" id="{A454A372-87E7-4C1B-B871-5A1D4FF4ED82}"/>
              </a:ext>
            </a:extLst>
          </p:cNvPr>
          <p:cNvSpPr txBox="1">
            <a:spLocks noGrp="1"/>
          </p:cNvSpPr>
          <p:nvPr>
            <p:ph type="title" idx="4294967295"/>
          </p:nvPr>
        </p:nvSpPr>
        <p:spPr>
          <a:xfrm>
            <a:off x="86576" y="58165"/>
            <a:ext cx="9381428"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800" b="1" i="0" u="none" strike="noStrike" kern="0" cap="none" spc="0" normalizeH="0" baseline="0">
                <a:ln>
                  <a:noFill/>
                </a:ln>
                <a:solidFill>
                  <a:srgbClr val="F1F2F2"/>
                </a:solidFill>
                <a:effectLst/>
                <a:uLnTx/>
                <a:uFillTx/>
                <a:latin typeface="Arial"/>
                <a:ea typeface="Arial"/>
                <a:cs typeface="Arial"/>
                <a:sym typeface="Arial"/>
              </a:rPr>
              <a:t>– Booking a workpoint (2 of 2)</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endParaRPr>
          </a:p>
        </p:txBody>
      </p:sp>
      <p:graphicFrame>
        <p:nvGraphicFramePr>
          <p:cNvPr id="25" name="Diagram 24">
            <a:extLst>
              <a:ext uri="{FF2B5EF4-FFF2-40B4-BE49-F238E27FC236}">
                <a16:creationId xmlns:a16="http://schemas.microsoft.com/office/drawing/2014/main" id="{7E913066-77C6-42A1-B3B3-77C70A1F1CF0}"/>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67962345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26" name="Group 25">
            <a:extLst>
              <a:ext uri="{FF2B5EF4-FFF2-40B4-BE49-F238E27FC236}">
                <a16:creationId xmlns:a16="http://schemas.microsoft.com/office/drawing/2014/main" id="{18AC4586-C69E-4DE8-93F5-9C9128D1B6A8}"/>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27" name="Graphic 26" descr="Laptop with solid fill">
              <a:extLst>
                <a:ext uri="{FF2B5EF4-FFF2-40B4-BE49-F238E27FC236}">
                  <a16:creationId xmlns:a16="http://schemas.microsoft.com/office/drawing/2014/main" id="{D4A6C590-3D9B-4C93-90AB-AAB85D1F6665}"/>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5995862" y="3432474"/>
              <a:ext cx="785527" cy="785527"/>
            </a:xfrm>
            <a:prstGeom prst="rect">
              <a:avLst/>
            </a:prstGeom>
          </p:spPr>
        </p:pic>
        <p:pic>
          <p:nvPicPr>
            <p:cNvPr id="28" name="Graphic 27" descr="Backpack with solid fill">
              <a:extLst>
                <a:ext uri="{FF2B5EF4-FFF2-40B4-BE49-F238E27FC236}">
                  <a16:creationId xmlns:a16="http://schemas.microsoft.com/office/drawing/2014/main" id="{9A387558-DEB3-4227-B4E7-5B8765F00BDC}"/>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6375432" y="3760801"/>
              <a:ext cx="785527" cy="785527"/>
            </a:xfrm>
            <a:prstGeom prst="rect">
              <a:avLst/>
            </a:prstGeom>
          </p:spPr>
        </p:pic>
      </p:grpSp>
      <p:sp>
        <p:nvSpPr>
          <p:cNvPr id="3" name="TextBox 2">
            <a:extLst>
              <a:ext uri="{FF2B5EF4-FFF2-40B4-BE49-F238E27FC236}">
                <a16:creationId xmlns:a16="http://schemas.microsoft.com/office/drawing/2014/main" id="{3B2DA75B-C7FD-3B23-46AA-B736752C1583}"/>
              </a:ext>
            </a:extLst>
          </p:cNvPr>
          <p:cNvSpPr txBox="1"/>
          <p:nvPr/>
        </p:nvSpPr>
        <p:spPr>
          <a:xfrm>
            <a:off x="1470259" y="811200"/>
            <a:ext cx="7144351" cy="307777"/>
          </a:xfrm>
          <a:prstGeom prst="rect">
            <a:avLst/>
          </a:prstGeom>
          <a:noFill/>
        </p:spPr>
        <p:txBody>
          <a:bodyPr wrap="square">
            <a:spAutoFit/>
          </a:bodyPr>
          <a:lstStyle/>
          <a:p>
            <a:pPr>
              <a:spcAft>
                <a:spcPts val="1200"/>
              </a:spcAft>
            </a:pPr>
            <a:r>
              <a:rPr lang="en-US" sz="1400" dirty="0">
                <a:highlight>
                  <a:srgbClr val="FFFF00"/>
                </a:highlight>
                <a:latin typeface="Avenir Next LT Pro" panose="020B0504020202020204" pitchFamily="34" charset="0"/>
                <a:cs typeface="Segoe UI Semilight" panose="020B0402040204020203" pitchFamily="34" charset="0"/>
              </a:rPr>
              <a:t>Adjust text below if your workplace booking tool offers a general admission option</a:t>
            </a:r>
          </a:p>
        </p:txBody>
      </p:sp>
      <p:sp>
        <p:nvSpPr>
          <p:cNvPr id="6" name="Rectangle 5">
            <a:extLst>
              <a:ext uri="{FF2B5EF4-FFF2-40B4-BE49-F238E27FC236}">
                <a16:creationId xmlns:a16="http://schemas.microsoft.com/office/drawing/2014/main" id="{DA5CE91F-E296-D0B6-A91B-1091CD8285DA}"/>
              </a:ext>
            </a:extLst>
          </p:cNvPr>
          <p:cNvSpPr/>
          <p:nvPr/>
        </p:nvSpPr>
        <p:spPr>
          <a:xfrm>
            <a:off x="147633" y="1165274"/>
            <a:ext cx="8670408" cy="4893647"/>
          </a:xfrm>
          <a:prstGeom prst="rect">
            <a:avLst/>
          </a:prstGeom>
        </p:spPr>
        <p:txBody>
          <a:bodyPr wrap="square">
            <a:spAutoFit/>
          </a:bodyPr>
          <a:lstStyle/>
          <a:p>
            <a:pPr>
              <a:spcAft>
                <a:spcPts val="1200"/>
              </a:spcAft>
            </a:pPr>
            <a:r>
              <a:rPr lang="en-US" sz="1400" dirty="0">
                <a:latin typeface="Avenir Next LT Pro" panose="020B0504020202020204" pitchFamily="34" charset="0"/>
                <a:cs typeface="Segoe UI Semilight" panose="020B0402040204020203" pitchFamily="34" charset="0"/>
              </a:rPr>
              <a:t>To complete a booking, log into Archibus. If you have not received a login and password, please email: [</a:t>
            </a:r>
            <a:r>
              <a:rPr lang="en-US" sz="1400" dirty="0">
                <a:highlight>
                  <a:srgbClr val="FFFF00"/>
                </a:highlight>
                <a:latin typeface="Avenir Next LT Pro" panose="020B0504020202020204" pitchFamily="34" charset="0"/>
                <a:cs typeface="Segoe UI Semilight" panose="020B0402040204020203" pitchFamily="34" charset="0"/>
              </a:rPr>
              <a:t>Contact</a:t>
            </a:r>
            <a:r>
              <a:rPr lang="en-US" sz="1400" dirty="0">
                <a:latin typeface="Avenir Next LT Pro" panose="020B0504020202020204" pitchFamily="34" charset="0"/>
                <a:cs typeface="Segoe UI Semilight" panose="020B0402040204020203" pitchFamily="34" charset="0"/>
              </a:rPr>
              <a:t>]. </a:t>
            </a:r>
            <a:endParaRPr lang="en-US" sz="1400" b="1" i="1" dirty="0">
              <a:latin typeface="Avenir Next LT Pro" panose="020B0504020202020204" pitchFamily="34" charset="0"/>
              <a:cs typeface="Segoe UI Semilight" panose="020B0402040204020203" pitchFamily="34" charset="0"/>
            </a:endParaRPr>
          </a:p>
          <a:p>
            <a:pPr>
              <a:spcAft>
                <a:spcPts val="1200"/>
              </a:spcAft>
            </a:pPr>
            <a:r>
              <a:rPr lang="en-US" sz="1400" b="1" i="1" dirty="0">
                <a:latin typeface="Avenir Next LT Pro Demi" panose="020B0704020202020204" pitchFamily="34" charset="0"/>
                <a:cs typeface="Segoe UI Semilight" panose="020B0402040204020203" pitchFamily="34" charset="0"/>
              </a:rPr>
              <a:t>Step 1: </a:t>
            </a:r>
            <a:r>
              <a:rPr lang="en-US" sz="1400" dirty="0">
                <a:latin typeface="Avenir Next LT Pro" panose="020B0504020202020204" pitchFamily="34" charset="0"/>
                <a:cs typeface="Segoe UI Semilight" panose="020B0402040204020203" pitchFamily="34" charset="0"/>
              </a:rPr>
              <a:t>After logging into Archibus, a list of buildings will be displayed. Select your location and then select ‘Create workspace booking.’ You will be directed to a list of available workpoints for the current day or the next business day if you log in afterhours.  If you want to see available workpoints in floor plan view, click on this icon at the bottom right of the screen.</a:t>
            </a:r>
          </a:p>
          <a:p>
            <a:pPr>
              <a:spcAft>
                <a:spcPts val="1200"/>
              </a:spcAft>
            </a:pPr>
            <a:endParaRPr lang="en-US" sz="1400" dirty="0">
              <a:latin typeface="Avenir Next LT Pro" panose="020B0504020202020204" pitchFamily="34" charset="0"/>
              <a:cs typeface="Segoe UI Semilight" panose="020B0402040204020203" pitchFamily="34" charset="0"/>
            </a:endParaRPr>
          </a:p>
          <a:p>
            <a:pPr>
              <a:spcAft>
                <a:spcPts val="1200"/>
              </a:spcAft>
            </a:pPr>
            <a:r>
              <a:rPr lang="en-US" sz="1400" b="1" i="1" dirty="0">
                <a:latin typeface="Avenir Next LT Pro Demi" panose="020B0704020202020204" pitchFamily="34" charset="0"/>
                <a:cs typeface="Segoe UI Semilight" panose="020B0402040204020203" pitchFamily="34" charset="0"/>
              </a:rPr>
              <a:t>Step 2: </a:t>
            </a:r>
            <a:r>
              <a:rPr lang="en-US" sz="1400" dirty="0">
                <a:latin typeface="Avenir Next LT Pro" panose="020B0504020202020204" pitchFamily="34" charset="0"/>
                <a:cs typeface="Segoe UI Semilight" panose="020B0402040204020203" pitchFamily="34" charset="0"/>
              </a:rPr>
              <a:t>Use the filter function on the right to search for workpoints based on certain requirements. Spaces that are available for booking will be highlighted in blue. </a:t>
            </a:r>
          </a:p>
          <a:p>
            <a:pPr>
              <a:spcAft>
                <a:spcPts val="1200"/>
              </a:spcAft>
            </a:pPr>
            <a:r>
              <a:rPr lang="en-US" sz="1400" b="1" i="1" dirty="0">
                <a:latin typeface="Avenir Next LT Pro Demi" panose="020B0704020202020204" pitchFamily="34" charset="0"/>
                <a:cs typeface="Segoe UI Semilight" panose="020B0402040204020203" pitchFamily="34" charset="0"/>
              </a:rPr>
              <a:t>Step 3: </a:t>
            </a:r>
            <a:r>
              <a:rPr lang="en-US" sz="1400" dirty="0">
                <a:latin typeface="Avenir Next LT Pro" panose="020B0504020202020204" pitchFamily="34" charset="0"/>
                <a:cs typeface="Segoe UI Semilight" panose="020B0402040204020203" pitchFamily="34" charset="0"/>
              </a:rPr>
              <a:t>Select your desired workpoint, a pop-up will appear. Select the ‘Book’ icon when you are ready to book. Identify whether the booking is for you or another employee. Confirm and finalize by selecting ‘Book’ again. </a:t>
            </a:r>
          </a:p>
          <a:p>
            <a:pPr>
              <a:spcAft>
                <a:spcPts val="1200"/>
              </a:spcAft>
            </a:pPr>
            <a:r>
              <a:rPr lang="en-US" sz="1400" b="1" i="1" dirty="0">
                <a:latin typeface="Avenir Next LT Pro Demi" panose="020B0704020202020204" pitchFamily="34" charset="0"/>
                <a:cs typeface="Segoe UI Semilight" panose="020B0402040204020203" pitchFamily="34" charset="0"/>
              </a:rPr>
              <a:t>Step 4: </a:t>
            </a:r>
            <a:r>
              <a:rPr lang="en-US" sz="1400" dirty="0">
                <a:latin typeface="Avenir Next LT Pro" panose="020B0504020202020204" pitchFamily="34" charset="0"/>
                <a:cs typeface="Segoe UI Semilight" panose="020B0402040204020203" pitchFamily="34" charset="0"/>
              </a:rPr>
              <a:t>You will receive an email with a confirmation. Double click on the </a:t>
            </a:r>
            <a:r>
              <a:rPr lang="en-US" sz="1400" i="1" dirty="0">
                <a:latin typeface="Avenir Next LT Pro" panose="020B0504020202020204" pitchFamily="34" charset="0"/>
                <a:cs typeface="Segoe UI Semilight" panose="020B0402040204020203" pitchFamily="34" charset="0"/>
              </a:rPr>
              <a:t>.</a:t>
            </a:r>
            <a:r>
              <a:rPr lang="en-US" sz="1400" i="1" dirty="0" err="1">
                <a:latin typeface="Avenir Next LT Pro" panose="020B0504020202020204" pitchFamily="34" charset="0"/>
                <a:cs typeface="Segoe UI Semilight" panose="020B0402040204020203" pitchFamily="34" charset="0"/>
              </a:rPr>
              <a:t>ics</a:t>
            </a:r>
            <a:r>
              <a:rPr lang="en-US" sz="1400" i="1" dirty="0">
                <a:latin typeface="Avenir Next LT Pro" panose="020B0504020202020204" pitchFamily="34" charset="0"/>
                <a:cs typeface="Segoe UI Semilight" panose="020B0402040204020203" pitchFamily="34" charset="0"/>
              </a:rPr>
              <a:t> </a:t>
            </a:r>
            <a:r>
              <a:rPr lang="en-US" sz="1400" dirty="0">
                <a:latin typeface="Avenir Next LT Pro" panose="020B0504020202020204" pitchFamily="34" charset="0"/>
                <a:cs typeface="Segoe UI Semilight" panose="020B0402040204020203" pitchFamily="34" charset="0"/>
              </a:rPr>
              <a:t>file to add the booking to your Outlook calendar.</a:t>
            </a:r>
          </a:p>
          <a:p>
            <a:pPr>
              <a:spcAft>
                <a:spcPts val="1200"/>
              </a:spcAft>
            </a:pPr>
            <a:r>
              <a:rPr lang="en-US" sz="1400" b="1" i="1" dirty="0">
                <a:latin typeface="Avenir Next LT Pro Demi" panose="020B0704020202020204" pitchFamily="34" charset="0"/>
                <a:cs typeface="Segoe UI Semilight" panose="020B0402040204020203" pitchFamily="34" charset="0"/>
              </a:rPr>
              <a:t>Step 5: </a:t>
            </a:r>
            <a:r>
              <a:rPr lang="en-US" sz="1400" dirty="0">
                <a:latin typeface="Avenir Next LT Pro" panose="020B0504020202020204" pitchFamily="34" charset="0"/>
                <a:cs typeface="Segoe UI Semilight" panose="020B0402040204020203" pitchFamily="34" charset="0"/>
              </a:rPr>
              <a:t>To verify, modify or cancel your booking, go to ‘MY WORKSPACE BOOKINGS’ and select your booking to view the details. You can cancel your booking by selecting ‘cancel booking.’ You will receive an email confirming your cancellation. Open the </a:t>
            </a:r>
            <a:r>
              <a:rPr lang="en-US" sz="1400" i="1" dirty="0">
                <a:latin typeface="Avenir Next LT Pro" panose="020B0504020202020204" pitchFamily="34" charset="0"/>
                <a:cs typeface="Segoe UI Semilight" panose="020B0402040204020203" pitchFamily="34" charset="0"/>
              </a:rPr>
              <a:t>.</a:t>
            </a:r>
            <a:r>
              <a:rPr lang="en-US" sz="1400" i="1" dirty="0" err="1">
                <a:latin typeface="Avenir Next LT Pro" panose="020B0504020202020204" pitchFamily="34" charset="0"/>
                <a:cs typeface="Segoe UI Semilight" panose="020B0402040204020203" pitchFamily="34" charset="0"/>
              </a:rPr>
              <a:t>ics</a:t>
            </a:r>
            <a:r>
              <a:rPr lang="en-US" sz="1400" i="1" dirty="0">
                <a:latin typeface="Avenir Next LT Pro" panose="020B0504020202020204" pitchFamily="34" charset="0"/>
                <a:cs typeface="Segoe UI Semilight" panose="020B0402040204020203" pitchFamily="34" charset="0"/>
              </a:rPr>
              <a:t> </a:t>
            </a:r>
            <a:r>
              <a:rPr lang="en-US" sz="1400" dirty="0">
                <a:latin typeface="Avenir Next LT Pro" panose="020B0504020202020204" pitchFamily="34" charset="0"/>
                <a:cs typeface="Segoe UI Semilight" panose="020B0402040204020203" pitchFamily="34" charset="0"/>
              </a:rPr>
              <a:t>file to remove the booking from your Outlook calendar.</a:t>
            </a:r>
          </a:p>
        </p:txBody>
      </p:sp>
      <p:grpSp>
        <p:nvGrpSpPr>
          <p:cNvPr id="7" name="Group 6">
            <a:extLst>
              <a:ext uri="{FF2B5EF4-FFF2-40B4-BE49-F238E27FC236}">
                <a16:creationId xmlns:a16="http://schemas.microsoft.com/office/drawing/2014/main" id="{FF47A106-2F1A-3FD8-C481-F1688B0477D5}"/>
              </a:ext>
              <a:ext uri="{C183D7F6-B498-43B3-948B-1728B52AA6E4}">
                <adec:decorative xmlns:adec="http://schemas.microsoft.com/office/drawing/2017/decorative" val="1"/>
              </a:ext>
            </a:extLst>
          </p:cNvPr>
          <p:cNvGrpSpPr/>
          <p:nvPr/>
        </p:nvGrpSpPr>
        <p:grpSpPr>
          <a:xfrm>
            <a:off x="8946578" y="1107452"/>
            <a:ext cx="2909629" cy="4868392"/>
            <a:chOff x="3533492" y="3321270"/>
            <a:chExt cx="3191398" cy="5445265"/>
          </a:xfrm>
        </p:grpSpPr>
        <p:pic>
          <p:nvPicPr>
            <p:cNvPr id="8" name="Picture 7">
              <a:extLst>
                <a:ext uri="{FF2B5EF4-FFF2-40B4-BE49-F238E27FC236}">
                  <a16:creationId xmlns:a16="http://schemas.microsoft.com/office/drawing/2014/main" id="{46063D1F-D7C8-7E27-4EAB-D3BCE77E1B80}"/>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3579792" y="3377217"/>
              <a:ext cx="1513974" cy="2039736"/>
            </a:xfrm>
            <a:prstGeom prst="rect">
              <a:avLst/>
            </a:prstGeom>
            <a:effectLst>
              <a:outerShdw blurRad="50800" dist="38100" dir="2700000" algn="tl" rotWithShape="0">
                <a:prstClr val="black">
                  <a:alpha val="40000"/>
                </a:prstClr>
              </a:outerShdw>
            </a:effectLst>
          </p:spPr>
        </p:pic>
        <p:pic>
          <p:nvPicPr>
            <p:cNvPr id="9" name="Picture 8">
              <a:extLst>
                <a:ext uri="{FF2B5EF4-FFF2-40B4-BE49-F238E27FC236}">
                  <a16:creationId xmlns:a16="http://schemas.microsoft.com/office/drawing/2014/main" id="{E8E32676-77A4-3008-40B0-1524AD654CFC}"/>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4127929" y="4205020"/>
              <a:ext cx="2554435" cy="2039736"/>
            </a:xfrm>
            <a:prstGeom prst="rect">
              <a:avLst/>
            </a:prstGeom>
            <a:effectLst>
              <a:outerShdw blurRad="50800" dist="38100" dir="2700000" algn="tl" rotWithShape="0">
                <a:prstClr val="black">
                  <a:alpha val="40000"/>
                </a:prstClr>
              </a:outerShdw>
            </a:effectLst>
          </p:spPr>
        </p:pic>
        <p:pic>
          <p:nvPicPr>
            <p:cNvPr id="10" name="Picture 9">
              <a:extLst>
                <a:ext uri="{FF2B5EF4-FFF2-40B4-BE49-F238E27FC236}">
                  <a16:creationId xmlns:a16="http://schemas.microsoft.com/office/drawing/2014/main" id="{A1BB7D44-8FE2-09EC-95E0-188A30E625F6}"/>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3689726" y="5595527"/>
              <a:ext cx="2322395" cy="1296852"/>
            </a:xfrm>
            <a:prstGeom prst="rect">
              <a:avLst/>
            </a:prstGeom>
            <a:effectLst>
              <a:outerShdw blurRad="50800" dist="38100" dir="2700000" algn="tl" rotWithShape="0">
                <a:prstClr val="black">
                  <a:alpha val="40000"/>
                </a:prstClr>
              </a:outerShdw>
            </a:effectLst>
          </p:spPr>
        </p:pic>
        <p:pic>
          <p:nvPicPr>
            <p:cNvPr id="11" name="Picture 10">
              <a:extLst>
                <a:ext uri="{FF2B5EF4-FFF2-40B4-BE49-F238E27FC236}">
                  <a16:creationId xmlns:a16="http://schemas.microsoft.com/office/drawing/2014/main" id="{2ABF0964-FC16-BA4B-F354-A81CF1FCF993}"/>
                </a:ext>
              </a:extLst>
            </p:cNvPr>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4397236" y="6807460"/>
              <a:ext cx="2229306" cy="1153994"/>
            </a:xfrm>
            <a:prstGeom prst="rect">
              <a:avLst/>
            </a:prstGeom>
            <a:effectLst>
              <a:outerShdw blurRad="50800" dist="38100" dir="2700000" algn="tl" rotWithShape="0">
                <a:prstClr val="black">
                  <a:alpha val="40000"/>
                </a:prstClr>
              </a:outerShdw>
            </a:effectLst>
          </p:spPr>
        </p:pic>
        <p:pic>
          <p:nvPicPr>
            <p:cNvPr id="12" name="Picture 11">
              <a:extLst>
                <a:ext uri="{FF2B5EF4-FFF2-40B4-BE49-F238E27FC236}">
                  <a16:creationId xmlns:a16="http://schemas.microsoft.com/office/drawing/2014/main" id="{6BF41D7E-5F3F-48F5-0F36-A8C067228597}"/>
                </a:ext>
              </a:extLst>
            </p:cNvPr>
            <p:cNvPicPr>
              <a:picLocks noChangeAspect="1"/>
            </p:cNvPicPr>
            <p:nvPr/>
          </p:nvPicPr>
          <p:blipFill>
            <a:blip r:embed="rId17"/>
            <a:stretch>
              <a:fillRect/>
            </a:stretch>
          </p:blipFill>
          <p:spPr>
            <a:xfrm>
              <a:off x="3706346" y="7512494"/>
              <a:ext cx="1810003" cy="1105054"/>
            </a:xfrm>
            <a:prstGeom prst="rect">
              <a:avLst/>
            </a:prstGeom>
            <a:effectLst>
              <a:outerShdw blurRad="50800" dist="38100" dir="2700000" algn="tl" rotWithShape="0">
                <a:prstClr val="black">
                  <a:alpha val="40000"/>
                </a:prstClr>
              </a:outerShdw>
            </a:effectLst>
          </p:spPr>
        </p:pic>
        <p:sp>
          <p:nvSpPr>
            <p:cNvPr id="13" name="Rectangle 12">
              <a:extLst>
                <a:ext uri="{FF2B5EF4-FFF2-40B4-BE49-F238E27FC236}">
                  <a16:creationId xmlns:a16="http://schemas.microsoft.com/office/drawing/2014/main" id="{E9D6BCF8-D557-826E-F87C-5A1D05FA28BC}"/>
                </a:ext>
              </a:extLst>
            </p:cNvPr>
            <p:cNvSpPr/>
            <p:nvPr/>
          </p:nvSpPr>
          <p:spPr>
            <a:xfrm>
              <a:off x="3533492" y="3321270"/>
              <a:ext cx="3191398" cy="544526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to be customized  - insert images of your booking tool </a:t>
              </a:r>
              <a:endParaRPr lang="en-CA" dirty="0">
                <a:solidFill>
                  <a:schemeClr val="tx1"/>
                </a:solidFill>
                <a:highlight>
                  <a:srgbClr val="FFFF00"/>
                </a:highlight>
              </a:endParaRPr>
            </a:p>
          </p:txBody>
        </p:sp>
      </p:grpSp>
      <p:pic>
        <p:nvPicPr>
          <p:cNvPr id="17" name="Picture 16">
            <a:extLst>
              <a:ext uri="{FF2B5EF4-FFF2-40B4-BE49-F238E27FC236}">
                <a16:creationId xmlns:a16="http://schemas.microsoft.com/office/drawing/2014/main" id="{1F6985DE-C337-189C-AB93-B1E002AB7707}"/>
              </a:ext>
              <a:ext uri="{C183D7F6-B498-43B3-948B-1728B52AA6E4}">
                <adec:decorative xmlns:adec="http://schemas.microsoft.com/office/drawing/2017/decorative" val="1"/>
              </a:ext>
            </a:extLst>
          </p:cNvPr>
          <p:cNvPicPr>
            <a:picLocks noChangeAspect="1"/>
          </p:cNvPicPr>
          <p:nvPr/>
        </p:nvPicPr>
        <p:blipFill>
          <a:blip r:embed="rId18"/>
          <a:stretch>
            <a:fillRect/>
          </a:stretch>
        </p:blipFill>
        <p:spPr>
          <a:xfrm>
            <a:off x="4777290" y="2398536"/>
            <a:ext cx="397611" cy="410864"/>
          </a:xfrm>
          <a:prstGeom prst="rect">
            <a:avLst/>
          </a:prstGeom>
        </p:spPr>
      </p:pic>
    </p:spTree>
    <p:extLst>
      <p:ext uri="{BB962C8B-B14F-4D97-AF65-F5344CB8AC3E}">
        <p14:creationId xmlns:p14="http://schemas.microsoft.com/office/powerpoint/2010/main" val="3616855748"/>
      </p:ext>
    </p:extLst>
  </p:cSld>
  <p:clrMapOvr>
    <a:masterClrMapping/>
  </p:clrMapOvr>
  <p:extLst>
    <p:ext uri="{6950BFC3-D8DA-4A85-94F7-54DA5524770B}">
      <p188:commentRel xmlns:p188="http://schemas.microsoft.com/office/powerpoint/2018/8/main" r:id="rId3"/>
    </p:ext>
  </p:extLs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99C2FE0E-DCC2-4C8F-8D51-B1BE7E214A3B}"/>
              </a:ext>
              <a:ext uri="{C183D7F6-B498-43B3-948B-1728B52AA6E4}">
                <adec:decorative xmlns:adec="http://schemas.microsoft.com/office/drawing/2017/decorative" val="1"/>
              </a:ext>
            </a:extLst>
          </p:cNvPr>
          <p:cNvSpPr/>
          <p:nvPr/>
        </p:nvSpPr>
        <p:spPr>
          <a:xfrm>
            <a:off x="0" y="-1"/>
            <a:ext cx="12192000" cy="753035"/>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19" name="Title 3">
            <a:extLst>
              <a:ext uri="{FF2B5EF4-FFF2-40B4-BE49-F238E27FC236}">
                <a16:creationId xmlns:a16="http://schemas.microsoft.com/office/drawing/2014/main" id="{A454A372-87E7-4C1B-B871-5A1D4FF4ED82}"/>
              </a:ext>
            </a:extLst>
          </p:cNvPr>
          <p:cNvSpPr txBox="1">
            <a:spLocks noGrp="1"/>
          </p:cNvSpPr>
          <p:nvPr>
            <p:ph type="title" idx="4294967295"/>
          </p:nvPr>
        </p:nvSpPr>
        <p:spPr>
          <a:xfrm>
            <a:off x="86576" y="58165"/>
            <a:ext cx="7632036"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800" b="1" i="0" u="none" strike="noStrike" kern="0" cap="none" spc="0" normalizeH="0" baseline="0">
                <a:ln>
                  <a:noFill/>
                </a:ln>
                <a:solidFill>
                  <a:srgbClr val="F1F2F2"/>
                </a:solidFill>
                <a:effectLst/>
                <a:uLnTx/>
                <a:uFillTx/>
                <a:latin typeface="Arial"/>
                <a:ea typeface="Arial"/>
                <a:cs typeface="Arial"/>
                <a:sym typeface="Arial"/>
              </a:rPr>
              <a:t>– Booking a meeting room</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endParaRPr>
          </a:p>
        </p:txBody>
      </p:sp>
      <p:graphicFrame>
        <p:nvGraphicFramePr>
          <p:cNvPr id="25" name="Diagram 24">
            <a:extLst>
              <a:ext uri="{FF2B5EF4-FFF2-40B4-BE49-F238E27FC236}">
                <a16:creationId xmlns:a16="http://schemas.microsoft.com/office/drawing/2014/main" id="{7E913066-77C6-42A1-B3B3-77C70A1F1CF0}"/>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992894760"/>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26" name="Group 25">
            <a:extLst>
              <a:ext uri="{FF2B5EF4-FFF2-40B4-BE49-F238E27FC236}">
                <a16:creationId xmlns:a16="http://schemas.microsoft.com/office/drawing/2014/main" id="{18AC4586-C69E-4DE8-93F5-9C9128D1B6A8}"/>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27" name="Graphic 26" descr="Laptop with solid fill">
              <a:extLst>
                <a:ext uri="{FF2B5EF4-FFF2-40B4-BE49-F238E27FC236}">
                  <a16:creationId xmlns:a16="http://schemas.microsoft.com/office/drawing/2014/main" id="{D4A6C590-3D9B-4C93-90AB-AAB85D1F666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28" name="Graphic 27" descr="Backpack with solid fill">
              <a:extLst>
                <a:ext uri="{FF2B5EF4-FFF2-40B4-BE49-F238E27FC236}">
                  <a16:creationId xmlns:a16="http://schemas.microsoft.com/office/drawing/2014/main" id="{9A387558-DEB3-4227-B4E7-5B8765F00BDC}"/>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5" name="TextBox 4">
            <a:extLst>
              <a:ext uri="{FF2B5EF4-FFF2-40B4-BE49-F238E27FC236}">
                <a16:creationId xmlns:a16="http://schemas.microsoft.com/office/drawing/2014/main" id="{2D46D787-E210-F087-89A7-9088DF4B421E}"/>
              </a:ext>
            </a:extLst>
          </p:cNvPr>
          <p:cNvSpPr txBox="1"/>
          <p:nvPr/>
        </p:nvSpPr>
        <p:spPr>
          <a:xfrm>
            <a:off x="177264" y="1008682"/>
            <a:ext cx="8446661" cy="307777"/>
          </a:xfrm>
          <a:prstGeom prst="rect">
            <a:avLst/>
          </a:prstGeom>
          <a:noFill/>
        </p:spPr>
        <p:txBody>
          <a:bodyPr wrap="square" numCol="1" spcCol="228600" rtlCol="0">
            <a:spAutoFit/>
          </a:bodyPr>
          <a:lstStyle/>
          <a:p>
            <a:pPr>
              <a:spcAft>
                <a:spcPts val="1200"/>
              </a:spcAft>
            </a:pPr>
            <a:r>
              <a:rPr lang="en-US" sz="1400" dirty="0">
                <a:latin typeface="Avenir Next LT Pro" panose="020B0504020202020204" pitchFamily="34" charset="0"/>
                <a:cs typeface="Segoe UI Semilight" panose="020B0402040204020203" pitchFamily="34" charset="0"/>
              </a:rPr>
              <a:t>All enclosed-collaborative workpoints must be booked with Outlook. </a:t>
            </a:r>
          </a:p>
        </p:txBody>
      </p:sp>
      <p:sp>
        <p:nvSpPr>
          <p:cNvPr id="6" name="Rectangle 5">
            <a:extLst>
              <a:ext uri="{FF2B5EF4-FFF2-40B4-BE49-F238E27FC236}">
                <a16:creationId xmlns:a16="http://schemas.microsoft.com/office/drawing/2014/main" id="{9EC177FC-8704-1518-FFA2-930F219CFC22}"/>
              </a:ext>
            </a:extLst>
          </p:cNvPr>
          <p:cNvSpPr/>
          <p:nvPr/>
        </p:nvSpPr>
        <p:spPr>
          <a:xfrm>
            <a:off x="182003" y="1664930"/>
            <a:ext cx="8264682" cy="3816429"/>
          </a:xfrm>
          <a:prstGeom prst="rect">
            <a:avLst/>
          </a:prstGeom>
        </p:spPr>
        <p:txBody>
          <a:bodyPr wrap="square">
            <a:spAutoFit/>
          </a:bodyPr>
          <a:lstStyle/>
          <a:p>
            <a:pPr>
              <a:spcAft>
                <a:spcPts val="1200"/>
              </a:spcAft>
            </a:pPr>
            <a:r>
              <a:rPr lang="en-US" sz="1400" b="1" i="1" dirty="0">
                <a:latin typeface="Avenir Next LT Pro Demi" panose="020B0704020202020204" pitchFamily="34" charset="0"/>
                <a:cs typeface="Segoe UI Semilight" panose="020B0402040204020203" pitchFamily="34" charset="0"/>
              </a:rPr>
              <a:t>Step 1: </a:t>
            </a:r>
            <a:r>
              <a:rPr lang="en-US" sz="1400" dirty="0">
                <a:latin typeface="Avenir Next LT Pro" panose="020B0504020202020204" pitchFamily="34" charset="0"/>
                <a:cs typeface="Segoe UI Semilight" panose="020B0402040204020203" pitchFamily="34" charset="0"/>
              </a:rPr>
              <a:t>Go into Outlook and open a meeting invite. </a:t>
            </a:r>
          </a:p>
          <a:p>
            <a:pPr>
              <a:spcAft>
                <a:spcPts val="1200"/>
              </a:spcAft>
            </a:pPr>
            <a:r>
              <a:rPr lang="en-US" sz="1400" b="1" i="1" dirty="0">
                <a:latin typeface="Avenir Next LT Pro Demi" panose="020B0704020202020204" pitchFamily="34" charset="0"/>
                <a:cs typeface="Segoe UI Semilight" panose="020B0402040204020203" pitchFamily="34" charset="0"/>
              </a:rPr>
              <a:t>Step 2: </a:t>
            </a:r>
            <a:r>
              <a:rPr lang="en-US" sz="1400" dirty="0">
                <a:latin typeface="Avenir Next LT Pro" panose="020B0504020202020204" pitchFamily="34" charset="0"/>
                <a:cs typeface="Segoe UI Semilight" panose="020B0402040204020203" pitchFamily="34" charset="0"/>
              </a:rPr>
              <a:t>Select “Teams Meeting” icon from your ‘Meeting’ ribbon to insert a MS Teams link. Add your meeting title and attendees to your meeting. </a:t>
            </a:r>
          </a:p>
          <a:p>
            <a:pPr>
              <a:spcAft>
                <a:spcPts val="1200"/>
              </a:spcAft>
            </a:pPr>
            <a:r>
              <a:rPr lang="en-US" sz="1400" b="1" i="1" dirty="0">
                <a:latin typeface="Avenir Next LT Pro Demi" panose="020B0704020202020204" pitchFamily="34" charset="0"/>
                <a:cs typeface="Segoe UI Semilight" panose="020B0402040204020203" pitchFamily="34" charset="0"/>
              </a:rPr>
              <a:t>Step 3: </a:t>
            </a:r>
            <a:r>
              <a:rPr lang="en-US" sz="1400" dirty="0">
                <a:latin typeface="Avenir Next LT Pro" panose="020B0504020202020204" pitchFamily="34" charset="0"/>
                <a:cs typeface="Segoe UI Semilight" panose="020B0402040204020203" pitchFamily="34" charset="0"/>
              </a:rPr>
              <a:t>Identify a start and end time. Edit occurrences as required. </a:t>
            </a:r>
          </a:p>
          <a:p>
            <a:pPr>
              <a:spcAft>
                <a:spcPts val="1200"/>
              </a:spcAft>
            </a:pPr>
            <a:r>
              <a:rPr lang="en-US" sz="1400" b="1" i="1" dirty="0">
                <a:latin typeface="Avenir Next LT Pro Demi" panose="020B0704020202020204" pitchFamily="34" charset="0"/>
                <a:cs typeface="Segoe UI Semilight" panose="020B0402040204020203" pitchFamily="34" charset="0"/>
              </a:rPr>
              <a:t>Step 4: </a:t>
            </a:r>
            <a:r>
              <a:rPr lang="en-US" sz="1400" dirty="0">
                <a:latin typeface="Avenir Next LT Pro" panose="020B0504020202020204" pitchFamily="34" charset="0"/>
                <a:cs typeface="Segoe UI Semilight" panose="020B0402040204020203" pitchFamily="34" charset="0"/>
              </a:rPr>
              <a:t>In your meeting invite, select the location button to see a list of all bookable collaborative spaces by name. Select your desired location and select ‘OK’ to update the location into the meeting. </a:t>
            </a:r>
          </a:p>
          <a:p>
            <a:pPr>
              <a:spcAft>
                <a:spcPts val="1200"/>
              </a:spcAft>
            </a:pPr>
            <a:r>
              <a:rPr lang="en-US" sz="1400" b="1" i="1" dirty="0">
                <a:latin typeface="Avenir Next LT Pro Demi" panose="020B0704020202020204" pitchFamily="34" charset="0"/>
                <a:cs typeface="Segoe UI Semilight" panose="020B0402040204020203" pitchFamily="34" charset="0"/>
              </a:rPr>
              <a:t>Step 5: </a:t>
            </a:r>
            <a:r>
              <a:rPr lang="en-US" sz="1400" dirty="0">
                <a:latin typeface="Avenir Next LT Pro" panose="020B0504020202020204" pitchFamily="34" charset="0"/>
                <a:cs typeface="Segoe UI Semilight" panose="020B0402040204020203" pitchFamily="34" charset="0"/>
              </a:rPr>
              <a:t>Select the scheduling assistant ribbon to review the room availability. If the room is already booked, you will either need to change the time and/or location of your meeting or the meeting room to one that is available. </a:t>
            </a:r>
          </a:p>
          <a:p>
            <a:pPr>
              <a:spcAft>
                <a:spcPts val="1200"/>
              </a:spcAft>
            </a:pPr>
            <a:r>
              <a:rPr lang="en-US" sz="1400" b="1" i="1" dirty="0">
                <a:latin typeface="Avenir Next LT Pro Demi" panose="020B0704020202020204" pitchFamily="34" charset="0"/>
                <a:cs typeface="Segoe UI Semilight" panose="020B0402040204020203" pitchFamily="34" charset="0"/>
              </a:rPr>
              <a:t>Step 6: </a:t>
            </a:r>
            <a:r>
              <a:rPr lang="en-US" sz="1400" dirty="0">
                <a:latin typeface="Avenir Next LT Pro" panose="020B0504020202020204" pitchFamily="34" charset="0"/>
                <a:cs typeface="Segoe UI Semilight" panose="020B0402040204020203" pitchFamily="34" charset="0"/>
              </a:rPr>
              <a:t>Review all meeting details and select ‘Send’ to book the space. </a:t>
            </a:r>
          </a:p>
          <a:p>
            <a:pPr>
              <a:spcAft>
                <a:spcPts val="1200"/>
              </a:spcAft>
            </a:pPr>
            <a:r>
              <a:rPr lang="en-US" sz="1400" dirty="0">
                <a:latin typeface="Avenir Next LT Pro" panose="020B0504020202020204" pitchFamily="34" charset="0"/>
                <a:cs typeface="Segoe UI Semilight" panose="020B0402040204020203" pitchFamily="34" charset="0"/>
              </a:rPr>
              <a:t>For a full list of all bookable enclosed collaboration spaces, visit Archibus or visit [</a:t>
            </a:r>
            <a:r>
              <a:rPr lang="en-US" sz="1400" dirty="0">
                <a:highlight>
                  <a:srgbClr val="FFFF00"/>
                </a:highlight>
                <a:latin typeface="Avenir Next LT Pro" panose="020B0504020202020204" pitchFamily="34" charset="0"/>
                <a:cs typeface="Segoe UI Semilight" panose="020B0402040204020203" pitchFamily="34" charset="0"/>
              </a:rPr>
              <a:t>Link</a:t>
            </a:r>
            <a:r>
              <a:rPr lang="en-US" sz="1400" dirty="0">
                <a:latin typeface="Avenir Next LT Pro" panose="020B0504020202020204" pitchFamily="34" charset="0"/>
                <a:cs typeface="Segoe UI Semilight" panose="020B0402040204020203" pitchFamily="34" charset="0"/>
              </a:rPr>
              <a:t>] for more information.</a:t>
            </a:r>
          </a:p>
        </p:txBody>
      </p:sp>
      <p:grpSp>
        <p:nvGrpSpPr>
          <p:cNvPr id="7" name="Group 6">
            <a:extLst>
              <a:ext uri="{FF2B5EF4-FFF2-40B4-BE49-F238E27FC236}">
                <a16:creationId xmlns:a16="http://schemas.microsoft.com/office/drawing/2014/main" id="{2D4030AA-943B-CCB4-E4AD-948D6EF3F86D}"/>
              </a:ext>
              <a:ext uri="{C183D7F6-B498-43B3-948B-1728B52AA6E4}">
                <adec:decorative xmlns:adec="http://schemas.microsoft.com/office/drawing/2017/decorative" val="1"/>
              </a:ext>
            </a:extLst>
          </p:cNvPr>
          <p:cNvGrpSpPr/>
          <p:nvPr/>
        </p:nvGrpSpPr>
        <p:grpSpPr>
          <a:xfrm>
            <a:off x="8836618" y="934032"/>
            <a:ext cx="2794366" cy="4989935"/>
            <a:chOff x="3566023" y="2084058"/>
            <a:chExt cx="3176227" cy="5633031"/>
          </a:xfrm>
        </p:grpSpPr>
        <p:pic>
          <p:nvPicPr>
            <p:cNvPr id="8" name="Picture 7">
              <a:extLst>
                <a:ext uri="{FF2B5EF4-FFF2-40B4-BE49-F238E27FC236}">
                  <a16:creationId xmlns:a16="http://schemas.microsoft.com/office/drawing/2014/main" id="{A7CABA89-A4C9-1411-1D37-1E67724EC3AA}"/>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3807778" y="2168329"/>
              <a:ext cx="2692400" cy="1338925"/>
            </a:xfrm>
            <a:prstGeom prst="rect">
              <a:avLst/>
            </a:prstGeom>
            <a:effectLst>
              <a:outerShdw blurRad="50800" dist="38100" dir="2700000" algn="tl" rotWithShape="0">
                <a:prstClr val="black">
                  <a:alpha val="40000"/>
                </a:prstClr>
              </a:outerShdw>
            </a:effectLst>
          </p:spPr>
        </p:pic>
        <p:sp>
          <p:nvSpPr>
            <p:cNvPr id="9" name="Oval 8">
              <a:extLst>
                <a:ext uri="{FF2B5EF4-FFF2-40B4-BE49-F238E27FC236}">
                  <a16:creationId xmlns:a16="http://schemas.microsoft.com/office/drawing/2014/main" id="{2F364F98-E34F-7223-8821-176B3F40C880}"/>
                </a:ext>
              </a:extLst>
            </p:cNvPr>
            <p:cNvSpPr/>
            <p:nvPr/>
          </p:nvSpPr>
          <p:spPr>
            <a:xfrm>
              <a:off x="4622059" y="2678963"/>
              <a:ext cx="713023" cy="727844"/>
            </a:xfrm>
            <a:prstGeom prst="ellipse">
              <a:avLst/>
            </a:prstGeom>
            <a:noFill/>
            <a:ln w="28575" cap="flat" cmpd="sng" algn="ctr">
              <a:solidFill>
                <a:schemeClr val="accent4"/>
              </a:solidFill>
              <a:prstDash val="solid"/>
              <a:round/>
              <a:headEnd type="none" w="med" len="med"/>
              <a:tailEnd type="none" w="med" len="med"/>
            </a:ln>
          </p:spPr>
          <p:style>
            <a:lnRef idx="0">
              <a:scrgbClr r="0" g="0" b="0"/>
            </a:lnRef>
            <a:fillRef idx="0">
              <a:scrgbClr r="0" g="0" b="0"/>
            </a:fillRef>
            <a:effectRef idx="0">
              <a:scrgbClr r="0" g="0" b="0"/>
            </a:effectRef>
            <a:fontRef idx="minor">
              <a:schemeClr val="accent4"/>
            </a:fontRef>
          </p:style>
          <p:txBody>
            <a:bodyPr rtlCol="0" anchor="ctr"/>
            <a:lstStyle/>
            <a:p>
              <a:pPr algn="ctr"/>
              <a:endParaRPr lang="en-US"/>
            </a:p>
          </p:txBody>
        </p:sp>
        <p:pic>
          <p:nvPicPr>
            <p:cNvPr id="10" name="Picture 9">
              <a:extLst>
                <a:ext uri="{FF2B5EF4-FFF2-40B4-BE49-F238E27FC236}">
                  <a16:creationId xmlns:a16="http://schemas.microsoft.com/office/drawing/2014/main" id="{59A047BC-57F2-0A7F-3DA6-376DFA91A92F}"/>
                </a:ext>
              </a:extLst>
            </p:cNvPr>
            <p:cNvPicPr>
              <a:picLocks noChangeAspect="1"/>
            </p:cNvPicPr>
            <p:nvPr/>
          </p:nvPicPr>
          <p:blipFill rotWithShape="1">
            <a:blip r:embed="rId12" cstate="screen">
              <a:extLst>
                <a:ext uri="{28A0092B-C50C-407E-A947-70E740481C1C}">
                  <a14:useLocalDpi xmlns:a14="http://schemas.microsoft.com/office/drawing/2010/main"/>
                </a:ext>
              </a:extLst>
            </a:blip>
            <a:srcRect/>
            <a:stretch/>
          </p:blipFill>
          <p:spPr>
            <a:xfrm>
              <a:off x="3652496" y="3685884"/>
              <a:ext cx="3002965" cy="1074513"/>
            </a:xfrm>
            <a:prstGeom prst="rect">
              <a:avLst/>
            </a:prstGeom>
            <a:effectLst>
              <a:outerShdw blurRad="50800" dist="38100" dir="2700000" algn="tl" rotWithShape="0">
                <a:prstClr val="black">
                  <a:alpha val="40000"/>
                </a:prstClr>
              </a:outerShdw>
            </a:effectLst>
          </p:spPr>
        </p:pic>
        <p:sp>
          <p:nvSpPr>
            <p:cNvPr id="11" name="Oval 10">
              <a:extLst>
                <a:ext uri="{FF2B5EF4-FFF2-40B4-BE49-F238E27FC236}">
                  <a16:creationId xmlns:a16="http://schemas.microsoft.com/office/drawing/2014/main" id="{71FB5F20-CF20-E932-E03E-C3679C579CDE}"/>
                </a:ext>
              </a:extLst>
            </p:cNvPr>
            <p:cNvSpPr/>
            <p:nvPr/>
          </p:nvSpPr>
          <p:spPr>
            <a:xfrm>
              <a:off x="3966904" y="4425006"/>
              <a:ext cx="743542" cy="356901"/>
            </a:xfrm>
            <a:prstGeom prst="ellipse">
              <a:avLst/>
            </a:prstGeom>
            <a:noFill/>
            <a:ln w="28575" cap="flat" cmpd="sng" algn="ctr">
              <a:solidFill>
                <a:schemeClr val="accent4"/>
              </a:solidFill>
              <a:prstDash val="solid"/>
              <a:round/>
              <a:headEnd type="none" w="med" len="med"/>
              <a:tailEnd type="none" w="med" len="med"/>
            </a:ln>
          </p:spPr>
          <p:style>
            <a:lnRef idx="0">
              <a:scrgbClr r="0" g="0" b="0"/>
            </a:lnRef>
            <a:fillRef idx="0">
              <a:scrgbClr r="0" g="0" b="0"/>
            </a:fillRef>
            <a:effectRef idx="0">
              <a:scrgbClr r="0" g="0" b="0"/>
            </a:effectRef>
            <a:fontRef idx="minor">
              <a:schemeClr val="accent4"/>
            </a:fontRef>
          </p:style>
          <p:txBody>
            <a:bodyPr rtlCol="0" anchor="ctr"/>
            <a:lstStyle/>
            <a:p>
              <a:pPr algn="ctr"/>
              <a:endParaRPr lang="en-US"/>
            </a:p>
          </p:txBody>
        </p:sp>
        <p:pic>
          <p:nvPicPr>
            <p:cNvPr id="12" name="Picture 11">
              <a:extLst>
                <a:ext uri="{FF2B5EF4-FFF2-40B4-BE49-F238E27FC236}">
                  <a16:creationId xmlns:a16="http://schemas.microsoft.com/office/drawing/2014/main" id="{C7577404-37B3-0512-2CEB-4424A8B54EAA}"/>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3566023" y="4952982"/>
              <a:ext cx="3175913" cy="1136397"/>
            </a:xfrm>
            <a:prstGeom prst="rect">
              <a:avLst/>
            </a:prstGeom>
            <a:effectLst>
              <a:outerShdw blurRad="50800" dist="38100" dir="2700000" algn="tl" rotWithShape="0">
                <a:prstClr val="black">
                  <a:alpha val="40000"/>
                </a:prstClr>
              </a:outerShdw>
            </a:effectLst>
          </p:spPr>
        </p:pic>
        <p:sp>
          <p:nvSpPr>
            <p:cNvPr id="13" name="Oval 12">
              <a:extLst>
                <a:ext uri="{FF2B5EF4-FFF2-40B4-BE49-F238E27FC236}">
                  <a16:creationId xmlns:a16="http://schemas.microsoft.com/office/drawing/2014/main" id="{79F36D40-8E71-1085-D985-5040248C27D6}"/>
                </a:ext>
              </a:extLst>
            </p:cNvPr>
            <p:cNvSpPr/>
            <p:nvPr/>
          </p:nvSpPr>
          <p:spPr>
            <a:xfrm>
              <a:off x="5883379" y="5784366"/>
              <a:ext cx="517421" cy="346501"/>
            </a:xfrm>
            <a:prstGeom prst="ellipse">
              <a:avLst/>
            </a:prstGeom>
            <a:noFill/>
            <a:ln w="28575" cap="flat" cmpd="sng" algn="ctr">
              <a:solidFill>
                <a:schemeClr val="accent4"/>
              </a:solidFill>
              <a:prstDash val="solid"/>
              <a:round/>
              <a:headEnd type="none" w="med" len="med"/>
              <a:tailEnd type="none" w="med" len="med"/>
            </a:ln>
          </p:spPr>
          <p:style>
            <a:lnRef idx="0">
              <a:scrgbClr r="0" g="0" b="0"/>
            </a:lnRef>
            <a:fillRef idx="0">
              <a:scrgbClr r="0" g="0" b="0"/>
            </a:fillRef>
            <a:effectRef idx="0">
              <a:scrgbClr r="0" g="0" b="0"/>
            </a:effectRef>
            <a:fontRef idx="minor">
              <a:schemeClr val="accent4"/>
            </a:fontRef>
          </p:style>
          <p:txBody>
            <a:bodyPr rtlCol="0" anchor="ctr"/>
            <a:lstStyle/>
            <a:p>
              <a:pPr algn="ctr"/>
              <a:endParaRPr lang="en-US"/>
            </a:p>
          </p:txBody>
        </p:sp>
        <p:pic>
          <p:nvPicPr>
            <p:cNvPr id="14" name="Picture 13">
              <a:extLst>
                <a:ext uri="{FF2B5EF4-FFF2-40B4-BE49-F238E27FC236}">
                  <a16:creationId xmlns:a16="http://schemas.microsoft.com/office/drawing/2014/main" id="{2B087A84-A881-41ED-8103-A45EED62012A}"/>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3671011" y="6236694"/>
              <a:ext cx="2859242" cy="1319651"/>
            </a:xfrm>
            <a:prstGeom prst="rect">
              <a:avLst/>
            </a:prstGeom>
            <a:effectLst>
              <a:outerShdw blurRad="50800" dist="38100" dir="2700000" algn="tl" rotWithShape="0">
                <a:prstClr val="black">
                  <a:alpha val="40000"/>
                </a:prstClr>
              </a:outerShdw>
            </a:effectLst>
          </p:spPr>
        </p:pic>
        <p:sp>
          <p:nvSpPr>
            <p:cNvPr id="15" name="Oval 14">
              <a:extLst>
                <a:ext uri="{FF2B5EF4-FFF2-40B4-BE49-F238E27FC236}">
                  <a16:creationId xmlns:a16="http://schemas.microsoft.com/office/drawing/2014/main" id="{3D20F9F1-147A-D611-EDED-F645E32A2A61}"/>
                </a:ext>
              </a:extLst>
            </p:cNvPr>
            <p:cNvSpPr/>
            <p:nvPr/>
          </p:nvSpPr>
          <p:spPr>
            <a:xfrm>
              <a:off x="4768906" y="6527798"/>
              <a:ext cx="1076373" cy="346501"/>
            </a:xfrm>
            <a:prstGeom prst="ellipse">
              <a:avLst/>
            </a:prstGeom>
            <a:noFill/>
            <a:ln w="28575" cap="flat" cmpd="sng" algn="ctr">
              <a:solidFill>
                <a:schemeClr val="accent4"/>
              </a:solidFill>
              <a:prstDash val="solid"/>
              <a:round/>
              <a:headEnd type="none" w="med" len="med"/>
              <a:tailEnd type="none" w="med" len="med"/>
            </a:ln>
          </p:spPr>
          <p:style>
            <a:lnRef idx="0">
              <a:scrgbClr r="0" g="0" b="0"/>
            </a:lnRef>
            <a:fillRef idx="0">
              <a:scrgbClr r="0" g="0" b="0"/>
            </a:fillRef>
            <a:effectRef idx="0">
              <a:scrgbClr r="0" g="0" b="0"/>
            </a:effectRef>
            <a:fontRef idx="minor">
              <a:schemeClr val="accent4"/>
            </a:fontRef>
          </p:style>
          <p:txBody>
            <a:bodyPr rtlCol="0" anchor="ctr"/>
            <a:lstStyle/>
            <a:p>
              <a:pPr algn="ctr"/>
              <a:endParaRPr lang="en-US"/>
            </a:p>
          </p:txBody>
        </p:sp>
        <p:sp>
          <p:nvSpPr>
            <p:cNvPr id="16" name="Rectangle 15">
              <a:extLst>
                <a:ext uri="{FF2B5EF4-FFF2-40B4-BE49-F238E27FC236}">
                  <a16:creationId xmlns:a16="http://schemas.microsoft.com/office/drawing/2014/main" id="{D9BC9891-0B6D-BBFA-403C-A43FCA234C32}"/>
                </a:ext>
              </a:extLst>
            </p:cNvPr>
            <p:cNvSpPr/>
            <p:nvPr/>
          </p:nvSpPr>
          <p:spPr>
            <a:xfrm>
              <a:off x="3566337" y="2084058"/>
              <a:ext cx="3175913" cy="5633031"/>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to be customized - insert images of Outlook booking  </a:t>
              </a:r>
              <a:endParaRPr lang="en-CA" dirty="0">
                <a:solidFill>
                  <a:schemeClr val="tx1"/>
                </a:solidFill>
                <a:highlight>
                  <a:srgbClr val="FFFF00"/>
                </a:highlight>
              </a:endParaRPr>
            </a:p>
          </p:txBody>
        </p:sp>
      </p:grpSp>
    </p:spTree>
    <p:extLst>
      <p:ext uri="{BB962C8B-B14F-4D97-AF65-F5344CB8AC3E}">
        <p14:creationId xmlns:p14="http://schemas.microsoft.com/office/powerpoint/2010/main" val="248135506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99C2FE0E-DCC2-4C8F-8D51-B1BE7E214A3B}"/>
              </a:ext>
              <a:ext uri="{C183D7F6-B498-43B3-948B-1728B52AA6E4}">
                <adec:decorative xmlns:adec="http://schemas.microsoft.com/office/drawing/2017/decorative" val="1"/>
              </a:ext>
            </a:extLst>
          </p:cNvPr>
          <p:cNvSpPr/>
          <p:nvPr/>
        </p:nvSpPr>
        <p:spPr>
          <a:xfrm>
            <a:off x="0" y="0"/>
            <a:ext cx="12192000" cy="767558"/>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19" name="Title 3">
            <a:extLst>
              <a:ext uri="{FF2B5EF4-FFF2-40B4-BE49-F238E27FC236}">
                <a16:creationId xmlns:a16="http://schemas.microsoft.com/office/drawing/2014/main" id="{A454A372-87E7-4C1B-B871-5A1D4FF4ED82}"/>
              </a:ext>
            </a:extLst>
          </p:cNvPr>
          <p:cNvSpPr txBox="1">
            <a:spLocks noGrp="1"/>
          </p:cNvSpPr>
          <p:nvPr>
            <p:ph type="title" idx="4294967295"/>
          </p:nvPr>
        </p:nvSpPr>
        <p:spPr>
          <a:xfrm>
            <a:off x="86576" y="58165"/>
            <a:ext cx="8847112"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800" b="1" i="0" u="none" strike="noStrike" kern="0" cap="none" spc="0" normalizeH="0" baseline="0">
                <a:ln>
                  <a:noFill/>
                </a:ln>
                <a:solidFill>
                  <a:srgbClr val="F1F2F2"/>
                </a:solidFill>
                <a:effectLst/>
                <a:uLnTx/>
                <a:uFillTx/>
                <a:latin typeface="Arial"/>
                <a:ea typeface="Arial"/>
                <a:cs typeface="Arial"/>
                <a:sym typeface="Arial"/>
              </a:rPr>
              <a:t>– Accessing the workplace</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A5D55574-F096-4832-8230-C750D53B7119}"/>
              </a:ext>
            </a:extLst>
          </p:cNvPr>
          <p:cNvSpPr txBox="1"/>
          <p:nvPr/>
        </p:nvSpPr>
        <p:spPr>
          <a:xfrm>
            <a:off x="327633" y="1315381"/>
            <a:ext cx="7962927" cy="1206421"/>
          </a:xfrm>
          <a:prstGeom prst="rect">
            <a:avLst/>
          </a:prstGeom>
          <a:noFill/>
        </p:spPr>
        <p:txBody>
          <a:bodyPr wrap="square">
            <a:spAutoFit/>
          </a:bodyPr>
          <a:lstStyle/>
          <a:p>
            <a:pPr marL="0" marR="0">
              <a:lnSpc>
                <a:spcPct val="107000"/>
              </a:lnSpc>
              <a:spcBef>
                <a:spcPts val="0"/>
              </a:spcBef>
              <a:spcAft>
                <a:spcPts val="800"/>
              </a:spcAft>
            </a:pPr>
            <a:r>
              <a:rPr lang="en-CA" sz="1400" b="1" dirty="0">
                <a:effectLst/>
                <a:latin typeface="Avenir Next LT Pro Demi" panose="020B0704020202020204" pitchFamily="34" charset="0"/>
                <a:ea typeface="Calibri" panose="020F0502020204030204" pitchFamily="34" charset="0"/>
                <a:cs typeface="Arial" panose="020B0604020202020204" pitchFamily="34" charset="0"/>
              </a:rPr>
              <a:t>Access card</a:t>
            </a:r>
          </a:p>
          <a:p>
            <a:pPr marL="0" marR="0">
              <a:lnSpc>
                <a:spcPct val="107000"/>
              </a:lnSpc>
              <a:spcBef>
                <a:spcPts val="0"/>
              </a:spcBef>
              <a:spcAft>
                <a:spcPts val="800"/>
              </a:spcAft>
            </a:pPr>
            <a:r>
              <a:rPr lang="en-CA" sz="1400" dirty="0">
                <a:effectLst/>
                <a:latin typeface="Avenir Next LT Pro" panose="020B0504020202020204" pitchFamily="34" charset="0"/>
                <a:ea typeface="Calibri" panose="020F0502020204030204" pitchFamily="34" charset="0"/>
                <a:cs typeface="Arial" panose="020B0604020202020204" pitchFamily="34" charset="0"/>
              </a:rPr>
              <a:t>To access the workplace, you need a valid </a:t>
            </a:r>
            <a:r>
              <a:rPr lang="en-CA" sz="14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Organization</a:t>
            </a:r>
            <a:r>
              <a:rPr lang="en-CA" sz="1400" dirty="0">
                <a:effectLst/>
                <a:latin typeface="Avenir Next LT Pro" panose="020B0504020202020204" pitchFamily="34" charset="0"/>
                <a:ea typeface="Calibri" panose="020F0502020204030204" pitchFamily="34" charset="0"/>
                <a:cs typeface="Arial" panose="020B0604020202020204" pitchFamily="34" charset="0"/>
              </a:rPr>
              <a:t> identification (ID) card and access card.</a:t>
            </a:r>
          </a:p>
          <a:p>
            <a:pPr>
              <a:lnSpc>
                <a:spcPct val="107000"/>
              </a:lnSpc>
              <a:spcAft>
                <a:spcPts val="800"/>
              </a:spcAft>
            </a:pPr>
            <a:r>
              <a:rPr lang="en-CA" sz="1400" dirty="0">
                <a:effectLst/>
                <a:latin typeface="Avenir Next LT Pro" panose="020B0504020202020204" pitchFamily="34" charset="0"/>
                <a:ea typeface="Calibri" panose="020F0502020204030204" pitchFamily="34" charset="0"/>
                <a:cs typeface="Arial" panose="020B0604020202020204" pitchFamily="34" charset="0"/>
              </a:rPr>
              <a:t>Make sure your access card is valid, and if it is not or it is about to expire, please contact [</a:t>
            </a:r>
            <a:r>
              <a:rPr lang="en-CA" sz="14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Generic email or specific person in charge of access cards]</a:t>
            </a:r>
            <a:r>
              <a:rPr lang="en-CA" sz="14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 </a:t>
            </a:r>
            <a:r>
              <a:rPr lang="en-CA" sz="1400" dirty="0">
                <a:latin typeface="Avenir Next LT Pro" panose="020B0504020202020204" pitchFamily="34" charset="0"/>
                <a:ea typeface="Calibri" panose="020F0502020204030204" pitchFamily="34" charset="0"/>
                <a:cs typeface="Arial" panose="020B0604020202020204" pitchFamily="34" charset="0"/>
              </a:rPr>
              <a:t>to book an appointment.</a:t>
            </a:r>
            <a:endParaRPr lang="en-CA" sz="1400" dirty="0">
              <a:effectLst/>
              <a:latin typeface="Avenir Next LT Pro" panose="020B0504020202020204" pitchFamily="34" charset="0"/>
              <a:ea typeface="Calibri" panose="020F0502020204030204" pitchFamily="34" charset="0"/>
              <a:cs typeface="Arial" panose="020B0604020202020204" pitchFamily="34" charset="0"/>
            </a:endParaRPr>
          </a:p>
        </p:txBody>
      </p:sp>
      <p:graphicFrame>
        <p:nvGraphicFramePr>
          <p:cNvPr id="10" name="Diagram 9">
            <a:extLst>
              <a:ext uri="{FF2B5EF4-FFF2-40B4-BE49-F238E27FC236}">
                <a16:creationId xmlns:a16="http://schemas.microsoft.com/office/drawing/2014/main" id="{6CF86BC9-01C5-4660-A1D0-A4B9C79CAEC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16617151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1" name="Group 10">
            <a:extLst>
              <a:ext uri="{FF2B5EF4-FFF2-40B4-BE49-F238E27FC236}">
                <a16:creationId xmlns:a16="http://schemas.microsoft.com/office/drawing/2014/main" id="{874CD1D0-E5BC-43B6-B966-4E38352FADE1}"/>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12" name="Graphic 11" descr="Laptop with solid fill">
              <a:extLst>
                <a:ext uri="{FF2B5EF4-FFF2-40B4-BE49-F238E27FC236}">
                  <a16:creationId xmlns:a16="http://schemas.microsoft.com/office/drawing/2014/main" id="{5AF9F0F5-76E5-4B22-93B2-129C2240C412}"/>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3" name="Graphic 12" descr="Backpack with solid fill">
              <a:extLst>
                <a:ext uri="{FF2B5EF4-FFF2-40B4-BE49-F238E27FC236}">
                  <a16:creationId xmlns:a16="http://schemas.microsoft.com/office/drawing/2014/main" id="{01DBED9E-C5C8-4928-9843-322405943577}"/>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 name="Rectangle 1">
            <a:extLst>
              <a:ext uri="{FF2B5EF4-FFF2-40B4-BE49-F238E27FC236}">
                <a16:creationId xmlns:a16="http://schemas.microsoft.com/office/drawing/2014/main" id="{27612734-E017-75B8-B922-AAF381AD8D9B}"/>
              </a:ext>
            </a:extLst>
          </p:cNvPr>
          <p:cNvSpPr/>
          <p:nvPr/>
        </p:nvSpPr>
        <p:spPr>
          <a:xfrm>
            <a:off x="327634" y="3069913"/>
            <a:ext cx="7962926" cy="815608"/>
          </a:xfrm>
          <a:prstGeom prst="rect">
            <a:avLst/>
          </a:prstGeom>
        </p:spPr>
        <p:txBody>
          <a:bodyPr wrap="square">
            <a:spAutoFit/>
          </a:bodyPr>
          <a:lstStyle/>
          <a:p>
            <a:pPr>
              <a:spcAft>
                <a:spcPts val="600"/>
              </a:spcAft>
            </a:pPr>
            <a:r>
              <a:rPr lang="en-US" sz="1400" dirty="0">
                <a:latin typeface="Avenir Next LT Pro Demi" panose="020B0704020202020204" pitchFamily="34" charset="0"/>
                <a:cs typeface="Segoe UI Semilight" panose="020B0402040204020203" pitchFamily="34" charset="0"/>
              </a:rPr>
              <a:t>Temporary Access and Replacement Cards</a:t>
            </a:r>
          </a:p>
          <a:p>
            <a:r>
              <a:rPr lang="en-US" sz="1400" dirty="0">
                <a:latin typeface="Avenir Next LT Pro" panose="020B0504020202020204" pitchFamily="34" charset="0"/>
              </a:rPr>
              <a:t>Temporary access cards are available with security on the [</a:t>
            </a:r>
            <a:r>
              <a:rPr lang="en-US" sz="1400" dirty="0">
                <a:highlight>
                  <a:srgbClr val="FFFF00"/>
                </a:highlight>
                <a:latin typeface="Avenir Next LT Pro" panose="020B0504020202020204" pitchFamily="34" charset="0"/>
              </a:rPr>
              <a:t>main floor</a:t>
            </a:r>
            <a:r>
              <a:rPr lang="en-US" sz="1400" dirty="0">
                <a:latin typeface="Avenir Next LT Pro" panose="020B0504020202020204" pitchFamily="34" charset="0"/>
              </a:rPr>
              <a:t>] if you forgot or lost your card. Replacement cards are available by </a:t>
            </a:r>
            <a:r>
              <a:rPr lang="en-US" sz="1400" dirty="0">
                <a:highlight>
                  <a:srgbClr val="FFFF00"/>
                </a:highlight>
                <a:latin typeface="Avenir Next LT Pro" panose="020B0504020202020204" pitchFamily="34" charset="0"/>
              </a:rPr>
              <a:t>[Insert procedure to get a replacement card]</a:t>
            </a:r>
          </a:p>
        </p:txBody>
      </p:sp>
      <p:sp>
        <p:nvSpPr>
          <p:cNvPr id="5" name="Rectangle 4">
            <a:extLst>
              <a:ext uri="{FF2B5EF4-FFF2-40B4-BE49-F238E27FC236}">
                <a16:creationId xmlns:a16="http://schemas.microsoft.com/office/drawing/2014/main" id="{389AA91E-3D88-9205-58FA-9E7E3EDA198C}"/>
              </a:ext>
            </a:extLst>
          </p:cNvPr>
          <p:cNvSpPr/>
          <p:nvPr/>
        </p:nvSpPr>
        <p:spPr>
          <a:xfrm>
            <a:off x="327633" y="4256258"/>
            <a:ext cx="8298572" cy="815608"/>
          </a:xfrm>
          <a:prstGeom prst="rect">
            <a:avLst/>
          </a:prstGeom>
        </p:spPr>
        <p:txBody>
          <a:bodyPr wrap="square">
            <a:spAutoFit/>
          </a:bodyPr>
          <a:lstStyle/>
          <a:p>
            <a:pPr>
              <a:spcAft>
                <a:spcPts val="600"/>
              </a:spcAft>
            </a:pPr>
            <a:r>
              <a:rPr lang="en-US" sz="1400" dirty="0">
                <a:latin typeface="Avenir Next LT Pro Demi" panose="020B0704020202020204" pitchFamily="34" charset="0"/>
                <a:cs typeface="Segoe UI Semilight" panose="020B0402040204020203" pitchFamily="34" charset="0"/>
              </a:rPr>
              <a:t>Visitors</a:t>
            </a:r>
          </a:p>
          <a:p>
            <a:r>
              <a:rPr lang="en-US" sz="1400" dirty="0">
                <a:latin typeface="Avenir Next LT Pro" panose="020B0504020202020204" pitchFamily="34" charset="0"/>
              </a:rPr>
              <a:t>To receive a temporary access card for a visitor, please email [</a:t>
            </a:r>
            <a:r>
              <a:rPr lang="en-US" sz="1400" dirty="0">
                <a:highlight>
                  <a:srgbClr val="FFFF00"/>
                </a:highlight>
                <a:latin typeface="Avenir Next LT Pro" panose="020B0504020202020204" pitchFamily="34" charset="0"/>
              </a:rPr>
              <a:t>Security contact</a:t>
            </a:r>
            <a:r>
              <a:rPr lang="en-US" sz="1400" dirty="0">
                <a:latin typeface="Avenir Next LT Pro" panose="020B0504020202020204" pitchFamily="34" charset="0"/>
              </a:rPr>
              <a:t>] in advance of their visit. </a:t>
            </a:r>
          </a:p>
        </p:txBody>
      </p:sp>
      <p:sp>
        <p:nvSpPr>
          <p:cNvPr id="3" name="TextBox 2">
            <a:extLst>
              <a:ext uri="{FF2B5EF4-FFF2-40B4-BE49-F238E27FC236}">
                <a16:creationId xmlns:a16="http://schemas.microsoft.com/office/drawing/2014/main" id="{E1A94E0C-4B76-BD96-61C5-AD0C4F61EAC9}"/>
              </a:ext>
            </a:extLst>
          </p:cNvPr>
          <p:cNvSpPr txBox="1"/>
          <p:nvPr/>
        </p:nvSpPr>
        <p:spPr>
          <a:xfrm>
            <a:off x="248359" y="5197345"/>
            <a:ext cx="8042201" cy="30777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LT Pro" panose="020B0504020202020204" pitchFamily="34" charset="0"/>
                <a:ea typeface="+mn-ea"/>
                <a:cs typeface="+mn-cs"/>
              </a:rPr>
              <a:t>[</a:t>
            </a:r>
            <a:r>
              <a:rPr kumimoji="0" lang="en-US"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ea typeface="+mn-ea"/>
                <a:cs typeface="+mn-cs"/>
              </a:rPr>
              <a:t>Include further instructions on requesting access cards, i.e. request forms/</a:t>
            </a:r>
            <a:r>
              <a:rPr kumimoji="0" lang="en-US" sz="1400" b="0" i="0" u="none" strike="noStrike" kern="1200" cap="none" spc="0" normalizeH="0" baseline="0" noProof="0" dirty="0" err="1">
                <a:ln>
                  <a:noFill/>
                </a:ln>
                <a:solidFill>
                  <a:srgbClr val="000000"/>
                </a:solidFill>
                <a:effectLst/>
                <a:highlight>
                  <a:srgbClr val="FFFF00"/>
                </a:highlight>
                <a:uLnTx/>
                <a:uFillTx/>
                <a:latin typeface="Avenir Next LT Pro" panose="020B0504020202020204" pitchFamily="34" charset="0"/>
                <a:ea typeface="+mn-ea"/>
                <a:cs typeface="+mn-cs"/>
              </a:rPr>
              <a:t>prcoesses</a:t>
            </a:r>
            <a:r>
              <a:rPr kumimoji="0" lang="en-US"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ea typeface="+mn-ea"/>
                <a:cs typeface="+mn-cs"/>
              </a:rPr>
              <a:t>, links, etc</a:t>
            </a:r>
            <a:r>
              <a:rPr kumimoji="0" lang="en-US" sz="1400" b="0" i="0" u="none" strike="noStrike" kern="1200" cap="none" spc="0" normalizeH="0" baseline="0" noProof="0" dirty="0">
                <a:ln>
                  <a:noFill/>
                </a:ln>
                <a:solidFill>
                  <a:srgbClr val="000000"/>
                </a:solidFill>
                <a:effectLst/>
                <a:uLnTx/>
                <a:uFillTx/>
                <a:latin typeface="Avenir Next LT Pro" panose="020B0504020202020204" pitchFamily="34" charset="0"/>
                <a:ea typeface="+mn-ea"/>
                <a:cs typeface="+mn-cs"/>
              </a:rPr>
              <a:t>.]. </a:t>
            </a:r>
          </a:p>
        </p:txBody>
      </p:sp>
      <p:sp>
        <p:nvSpPr>
          <p:cNvPr id="6" name="Rectangle 5">
            <a:extLst>
              <a:ext uri="{FF2B5EF4-FFF2-40B4-BE49-F238E27FC236}">
                <a16:creationId xmlns:a16="http://schemas.microsoft.com/office/drawing/2014/main" id="{B8FDFB62-B368-4345-8DFD-C17300421A5C}"/>
              </a:ext>
            </a:extLst>
          </p:cNvPr>
          <p:cNvSpPr/>
          <p:nvPr/>
        </p:nvSpPr>
        <p:spPr>
          <a:xfrm>
            <a:off x="8534941" y="1109368"/>
            <a:ext cx="3074257" cy="47714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Optional – photo of access card, security desk or lobby turnstiles</a:t>
            </a:r>
            <a:endParaRPr lang="en-CA" dirty="0">
              <a:solidFill>
                <a:schemeClr val="tx1"/>
              </a:solidFill>
              <a:highlight>
                <a:srgbClr val="FFFF00"/>
              </a:highlight>
            </a:endParaRPr>
          </a:p>
        </p:txBody>
      </p:sp>
    </p:spTree>
    <p:extLst>
      <p:ext uri="{BB962C8B-B14F-4D97-AF65-F5344CB8AC3E}">
        <p14:creationId xmlns:p14="http://schemas.microsoft.com/office/powerpoint/2010/main" val="281482105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99C2FE0E-DCC2-4C8F-8D51-B1BE7E214A3B}"/>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19" name="Title 3">
            <a:extLst>
              <a:ext uri="{FF2B5EF4-FFF2-40B4-BE49-F238E27FC236}">
                <a16:creationId xmlns:a16="http://schemas.microsoft.com/office/drawing/2014/main" id="{A454A372-87E7-4C1B-B871-5A1D4FF4ED82}"/>
              </a:ext>
            </a:extLst>
          </p:cNvPr>
          <p:cNvSpPr txBox="1">
            <a:spLocks noGrp="1"/>
          </p:cNvSpPr>
          <p:nvPr>
            <p:ph type="title" idx="4294967295"/>
          </p:nvPr>
        </p:nvSpPr>
        <p:spPr>
          <a:xfrm>
            <a:off x="86576" y="58165"/>
            <a:ext cx="9505480"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800" b="1" i="0" u="none" strike="noStrike" kern="0" cap="none" spc="0" normalizeH="0" baseline="0">
                <a:ln>
                  <a:noFill/>
                </a:ln>
                <a:solidFill>
                  <a:srgbClr val="F1F2F2"/>
                </a:solidFill>
                <a:effectLst/>
                <a:uLnTx/>
                <a:uFillTx/>
                <a:latin typeface="Arial"/>
                <a:ea typeface="Arial"/>
                <a:cs typeface="Arial"/>
                <a:sym typeface="Arial"/>
              </a:rPr>
              <a:t>– Packing your bag</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endParaRPr>
          </a:p>
        </p:txBody>
      </p:sp>
      <p:graphicFrame>
        <p:nvGraphicFramePr>
          <p:cNvPr id="10" name="Diagram 9">
            <a:extLst>
              <a:ext uri="{FF2B5EF4-FFF2-40B4-BE49-F238E27FC236}">
                <a16:creationId xmlns:a16="http://schemas.microsoft.com/office/drawing/2014/main" id="{85474FF7-9582-4A3B-9C97-859D46D10B57}"/>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75601186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1" name="Group 10">
            <a:extLst>
              <a:ext uri="{FF2B5EF4-FFF2-40B4-BE49-F238E27FC236}">
                <a16:creationId xmlns:a16="http://schemas.microsoft.com/office/drawing/2014/main" id="{B6FE6C66-F33D-4238-8C4C-755FFB95DC30}"/>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12" name="Graphic 11" descr="Laptop with solid fill">
              <a:extLst>
                <a:ext uri="{FF2B5EF4-FFF2-40B4-BE49-F238E27FC236}">
                  <a16:creationId xmlns:a16="http://schemas.microsoft.com/office/drawing/2014/main" id="{7817D8AF-C051-4653-9BED-FD0F0C36BCE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3" name="Graphic 12" descr="Backpack with solid fill">
              <a:extLst>
                <a:ext uri="{FF2B5EF4-FFF2-40B4-BE49-F238E27FC236}">
                  <a16:creationId xmlns:a16="http://schemas.microsoft.com/office/drawing/2014/main" id="{C55F9CC8-18B0-423F-89A5-0DA6E69E86FE}"/>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pic>
        <p:nvPicPr>
          <p:cNvPr id="6" name="Graphic 5">
            <a:extLst>
              <a:ext uri="{FF2B5EF4-FFF2-40B4-BE49-F238E27FC236}">
                <a16:creationId xmlns:a16="http://schemas.microsoft.com/office/drawing/2014/main" id="{CA316BD7-35AA-C3DA-E429-072AED354918}"/>
              </a:ext>
              <a:ext uri="{C183D7F6-B498-43B3-948B-1728B52AA6E4}">
                <adec:decorative xmlns:adec="http://schemas.microsoft.com/office/drawing/2017/decorative" val="1"/>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9085603" y="1701945"/>
            <a:ext cx="2462213" cy="2462213"/>
          </a:xfrm>
          <a:prstGeom prst="rect">
            <a:avLst/>
          </a:prstGeom>
        </p:spPr>
      </p:pic>
      <p:sp>
        <p:nvSpPr>
          <p:cNvPr id="2" name="TextBox 1">
            <a:extLst>
              <a:ext uri="{FF2B5EF4-FFF2-40B4-BE49-F238E27FC236}">
                <a16:creationId xmlns:a16="http://schemas.microsoft.com/office/drawing/2014/main" id="{5079D2BF-E4C2-BB8C-7A01-544385275784}"/>
              </a:ext>
            </a:extLst>
          </p:cNvPr>
          <p:cNvSpPr txBox="1"/>
          <p:nvPr/>
        </p:nvSpPr>
        <p:spPr>
          <a:xfrm>
            <a:off x="392317" y="1594224"/>
            <a:ext cx="8090780" cy="2677656"/>
          </a:xfrm>
          <a:prstGeom prst="rect">
            <a:avLst/>
          </a:prstGeom>
          <a:noFill/>
        </p:spPr>
        <p:txBody>
          <a:bodyPr wrap="square">
            <a:spAutoFit/>
          </a:bodyPr>
          <a:lstStyle/>
          <a:p>
            <a:pPr marL="114300"/>
            <a:r>
              <a:rPr lang="en-CA" sz="1400" b="1" dirty="0">
                <a:latin typeface="Avenir Next LT Pro" panose="020B0504020202020204" pitchFamily="34" charset="0"/>
                <a:cs typeface="Segoe UI Semilight" panose="020B0402040204020203" pitchFamily="34" charset="0"/>
              </a:rPr>
              <a:t>Before leaving for your day at your new workplace, make sure to pack your bag with your office essentials:</a:t>
            </a:r>
          </a:p>
          <a:p>
            <a:pPr marL="114300"/>
            <a:endParaRPr lang="en-CA" sz="1400" dirty="0">
              <a:latin typeface="Avenir Next LT Pro" panose="020B0504020202020204" pitchFamily="34" charset="0"/>
              <a:cs typeface="Segoe UI Semilight" panose="020B0402040204020203" pitchFamily="34" charset="0"/>
            </a:endParaRPr>
          </a:p>
          <a:p>
            <a:pPr marL="400050" indent="-285750">
              <a:buFont typeface="Arial" panose="020B0604020202020204" pitchFamily="34" charset="0"/>
              <a:buChar char="•"/>
            </a:pPr>
            <a:r>
              <a:rPr lang="en-CA" sz="1400" dirty="0">
                <a:latin typeface="Avenir Next LT Pro" panose="020B0504020202020204" pitchFamily="34" charset="0"/>
                <a:cs typeface="Segoe UI Semilight" panose="020B0402040204020203" pitchFamily="34" charset="0"/>
              </a:rPr>
              <a:t>Laptop/tablet</a:t>
            </a:r>
          </a:p>
          <a:p>
            <a:pPr marL="400050" indent="-285750">
              <a:buFont typeface="Arial" panose="020B0604020202020204" pitchFamily="34" charset="0"/>
              <a:buChar char="•"/>
            </a:pPr>
            <a:r>
              <a:rPr lang="en-CA" sz="1400" dirty="0">
                <a:latin typeface="Avenir Next LT Pro" panose="020B0504020202020204" pitchFamily="34" charset="0"/>
                <a:cs typeface="Segoe UI Semilight" panose="020B0402040204020203" pitchFamily="34" charset="0"/>
              </a:rPr>
              <a:t>Mobile phone</a:t>
            </a:r>
          </a:p>
          <a:p>
            <a:pPr marL="400050" indent="-285750">
              <a:buFont typeface="Arial" panose="020B0604020202020204" pitchFamily="34" charset="0"/>
              <a:buChar char="•"/>
            </a:pPr>
            <a:r>
              <a:rPr lang="en-CA" sz="1400" dirty="0">
                <a:latin typeface="Avenir Next LT Pro" panose="020B0504020202020204" pitchFamily="34" charset="0"/>
                <a:cs typeface="Segoe UI Semilight" panose="020B0402040204020203" pitchFamily="34" charset="0"/>
              </a:rPr>
              <a:t>Charging cables</a:t>
            </a:r>
          </a:p>
          <a:p>
            <a:pPr marL="400050" indent="-285750">
              <a:buFont typeface="Arial" panose="020B0604020202020204" pitchFamily="34" charset="0"/>
              <a:buChar char="•"/>
            </a:pPr>
            <a:r>
              <a:rPr lang="en-CA" sz="1400" dirty="0">
                <a:latin typeface="Avenir Next LT Pro" panose="020B0504020202020204" pitchFamily="34" charset="0"/>
                <a:cs typeface="Segoe UI Semilight" panose="020B0402040204020203" pitchFamily="34" charset="0"/>
              </a:rPr>
              <a:t>Headset</a:t>
            </a:r>
          </a:p>
          <a:p>
            <a:pPr marL="400050" indent="-285750">
              <a:buFont typeface="Arial" panose="020B0604020202020204" pitchFamily="34" charset="0"/>
              <a:buChar char="•"/>
            </a:pPr>
            <a:r>
              <a:rPr lang="en-CA" sz="1400" dirty="0">
                <a:latin typeface="Avenir Next LT Pro" panose="020B0504020202020204" pitchFamily="34" charset="0"/>
                <a:cs typeface="Segoe UI Semilight" panose="020B0402040204020203" pitchFamily="34" charset="0"/>
              </a:rPr>
              <a:t>Mouse</a:t>
            </a:r>
          </a:p>
          <a:p>
            <a:pPr marL="400050" indent="-285750">
              <a:buFont typeface="Arial" panose="020B0604020202020204" pitchFamily="34" charset="0"/>
              <a:buChar char="•"/>
            </a:pPr>
            <a:r>
              <a:rPr lang="en-CA" sz="1400" dirty="0">
                <a:latin typeface="Avenir Next LT Pro" panose="020B0504020202020204" pitchFamily="34" charset="0"/>
                <a:cs typeface="Segoe UI Semilight" panose="020B0402040204020203" pitchFamily="34" charset="0"/>
              </a:rPr>
              <a:t>Keyboard (if needed)</a:t>
            </a:r>
          </a:p>
          <a:p>
            <a:pPr marL="400050" indent="-285750">
              <a:buFont typeface="Arial" panose="020B0604020202020204" pitchFamily="34" charset="0"/>
              <a:buChar char="•"/>
            </a:pPr>
            <a:r>
              <a:rPr lang="en-CA" sz="1400" dirty="0">
                <a:latin typeface="Avenir Next LT Pro" panose="020B0504020202020204" pitchFamily="34" charset="0"/>
                <a:cs typeface="Segoe UI Semilight" panose="020B0402040204020203" pitchFamily="34" charset="0"/>
              </a:rPr>
              <a:t>Notepad and pen (if needed)</a:t>
            </a:r>
          </a:p>
          <a:p>
            <a:pPr marL="400050" indent="-285750">
              <a:buFont typeface="Arial" panose="020B0604020202020204" pitchFamily="34" charset="0"/>
              <a:buChar char="•"/>
            </a:pPr>
            <a:r>
              <a:rPr lang="en-CA" sz="1400" dirty="0">
                <a:latin typeface="Avenir Next LT Pro" panose="020B0504020202020204" pitchFamily="34" charset="0"/>
                <a:cs typeface="Segoe UI Semilight" panose="020B0402040204020203" pitchFamily="34" charset="0"/>
              </a:rPr>
              <a:t>Any other personal items you may require for the day</a:t>
            </a:r>
          </a:p>
          <a:p>
            <a:pPr marL="114300" indent="0">
              <a:buNone/>
            </a:pPr>
            <a:endParaRPr lang="en-CA" sz="1400" dirty="0">
              <a:latin typeface="Avenir Next LT Pro" panose="020B0504020202020204" pitchFamily="34" charset="0"/>
              <a:cs typeface="Segoe UI Semilight" panose="020B0402040204020203" pitchFamily="34" charset="0"/>
            </a:endParaRPr>
          </a:p>
        </p:txBody>
      </p:sp>
      <p:sp>
        <p:nvSpPr>
          <p:cNvPr id="3" name="TextBox 2">
            <a:extLst>
              <a:ext uri="{FF2B5EF4-FFF2-40B4-BE49-F238E27FC236}">
                <a16:creationId xmlns:a16="http://schemas.microsoft.com/office/drawing/2014/main" id="{260EC94E-2D0C-EBDA-4BB6-D2B2F7C22635}"/>
              </a:ext>
            </a:extLst>
          </p:cNvPr>
          <p:cNvSpPr txBox="1"/>
          <p:nvPr/>
        </p:nvSpPr>
        <p:spPr>
          <a:xfrm>
            <a:off x="279425" y="4538745"/>
            <a:ext cx="11049945" cy="523220"/>
          </a:xfrm>
          <a:prstGeom prst="rect">
            <a:avLst/>
          </a:prstGeom>
          <a:noFill/>
        </p:spPr>
        <p:txBody>
          <a:bodyPr wrap="square">
            <a:spAutoFit/>
          </a:bodyPr>
          <a:lstStyle/>
          <a:p>
            <a:pPr marL="114300"/>
            <a:r>
              <a:rPr lang="en-CA" sz="1400" dirty="0">
                <a:highlight>
                  <a:srgbClr val="FFFF00"/>
                </a:highlight>
                <a:latin typeface="Avenir Next LT Pro" panose="020B0504020202020204" pitchFamily="34" charset="0"/>
                <a:cs typeface="Segoe UI Semilight" panose="020B0402040204020203" pitchFamily="34" charset="0"/>
              </a:rPr>
              <a:t>Include information about where employees can borrow equipment if they forgot them at home (cables, peripherals, etc.)</a:t>
            </a:r>
          </a:p>
          <a:p>
            <a:pPr marL="114300" indent="0">
              <a:buNone/>
            </a:pPr>
            <a:endParaRPr lang="en-CA" sz="1400" dirty="0">
              <a:latin typeface="Avenir Next LT Pro" panose="020B0504020202020204" pitchFamily="34" charset="0"/>
              <a:cs typeface="Segoe UI Semilight" panose="020B0402040204020203" pitchFamily="34" charset="0"/>
            </a:endParaRPr>
          </a:p>
        </p:txBody>
      </p:sp>
    </p:spTree>
    <p:extLst>
      <p:ext uri="{BB962C8B-B14F-4D97-AF65-F5344CB8AC3E}">
        <p14:creationId xmlns:p14="http://schemas.microsoft.com/office/powerpoint/2010/main" val="101698062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94AFA53-5E26-B95F-6CEA-624FDA10ACF0}"/>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4" name="Diagram 3">
            <a:extLst>
              <a:ext uri="{FF2B5EF4-FFF2-40B4-BE49-F238E27FC236}">
                <a16:creationId xmlns:a16="http://schemas.microsoft.com/office/drawing/2014/main" id="{942400BB-A83A-59F2-C73D-D439CDFB082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796454244"/>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 name="Group 4">
            <a:extLst>
              <a:ext uri="{FF2B5EF4-FFF2-40B4-BE49-F238E27FC236}">
                <a16:creationId xmlns:a16="http://schemas.microsoft.com/office/drawing/2014/main" id="{68EE9C6C-E76F-286C-CEEC-D52CE953D0CE}"/>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6" name="Graphic 5" descr="Laptop with solid fill">
              <a:extLst>
                <a:ext uri="{FF2B5EF4-FFF2-40B4-BE49-F238E27FC236}">
                  <a16:creationId xmlns:a16="http://schemas.microsoft.com/office/drawing/2014/main" id="{4E8DABA9-06FB-3EB8-CCC6-1F27B79D03C6}"/>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7" name="Graphic 6" descr="Backpack with solid fill">
              <a:extLst>
                <a:ext uri="{FF2B5EF4-FFF2-40B4-BE49-F238E27FC236}">
                  <a16:creationId xmlns:a16="http://schemas.microsoft.com/office/drawing/2014/main" id="{CE7F4778-0C25-14D7-B68A-3C925D14BE70}"/>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19" name="Title 3">
            <a:extLst>
              <a:ext uri="{FF2B5EF4-FFF2-40B4-BE49-F238E27FC236}">
                <a16:creationId xmlns:a16="http://schemas.microsoft.com/office/drawing/2014/main" id="{A454A372-87E7-4C1B-B871-5A1D4FF4ED82}"/>
              </a:ext>
            </a:extLst>
          </p:cNvPr>
          <p:cNvSpPr txBox="1">
            <a:spLocks noGrp="1"/>
          </p:cNvSpPr>
          <p:nvPr>
            <p:ph type="title" idx="4294967295"/>
          </p:nvPr>
        </p:nvSpPr>
        <p:spPr>
          <a:xfrm>
            <a:off x="86576" y="58165"/>
            <a:ext cx="9505480"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800" b="1" i="0" u="none" strike="noStrike" kern="0" cap="none" spc="0" normalizeH="0" baseline="0">
                <a:ln>
                  <a:noFill/>
                </a:ln>
                <a:solidFill>
                  <a:srgbClr val="F1F2F2"/>
                </a:solidFill>
                <a:effectLst/>
                <a:uLnTx/>
                <a:uFillTx/>
                <a:latin typeface="Arial"/>
                <a:ea typeface="Arial"/>
                <a:cs typeface="Arial"/>
                <a:sym typeface="Arial"/>
              </a:rPr>
              <a:t>– A new way of working </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2" name="TextBox 1">
            <a:extLst>
              <a:ext uri="{FF2B5EF4-FFF2-40B4-BE49-F238E27FC236}">
                <a16:creationId xmlns:a16="http://schemas.microsoft.com/office/drawing/2014/main" id="{06B060C8-E99D-D4F4-76AB-5001E5510119}"/>
              </a:ext>
            </a:extLst>
          </p:cNvPr>
          <p:cNvSpPr txBox="1"/>
          <p:nvPr/>
        </p:nvSpPr>
        <p:spPr>
          <a:xfrm>
            <a:off x="120832" y="834739"/>
            <a:ext cx="12031050" cy="3754874"/>
          </a:xfrm>
          <a:prstGeom prst="rect">
            <a:avLst/>
          </a:prstGeom>
          <a:noFill/>
        </p:spPr>
        <p:txBody>
          <a:bodyPr wrap="square" rtlCol="0">
            <a:spAutoFit/>
          </a:bodyPr>
          <a:lstStyle>
            <a:defPPr>
              <a:defRPr lang="en-US"/>
            </a:defPPr>
            <a:lvl1pPr>
              <a:spcAft>
                <a:spcPts val="1200"/>
              </a:spcAft>
              <a:defRPr sz="1300">
                <a:latin typeface="Avenir Next LT Pro" panose="020B0504020202020204" pitchFamily="34" charset="0"/>
                <a:cs typeface="Segoe UI Semilight" panose="020B0402040204020203" pitchFamily="34" charset="0"/>
              </a:defRPr>
            </a:lvl1pPr>
          </a:lstStyle>
          <a:p>
            <a:pPr>
              <a:spcAft>
                <a:spcPts val="0"/>
              </a:spcAft>
            </a:pPr>
            <a:endParaRPr lang="en-US" sz="1400" dirty="0"/>
          </a:p>
          <a:p>
            <a:pPr>
              <a:spcAft>
                <a:spcPts val="0"/>
              </a:spcAft>
            </a:pPr>
            <a:r>
              <a:rPr lang="en-US" sz="1400" dirty="0"/>
              <a:t>Through the first pages of this guide, you have learned about your new workplace, how to plan for this new way of working and what you need to get ready. Your next step is to start working in your new workplace! Here are some final tips and tricks to make this the most positive experience possible as you transition to working in an Activity-based working environment.</a:t>
            </a:r>
          </a:p>
          <a:p>
            <a:pPr>
              <a:spcAft>
                <a:spcPts val="0"/>
              </a:spcAft>
            </a:pPr>
            <a:endParaRPr lang="en-US" sz="1400" dirty="0"/>
          </a:p>
          <a:p>
            <a:pPr>
              <a:spcAft>
                <a:spcPts val="0"/>
              </a:spcAft>
            </a:pPr>
            <a:r>
              <a:rPr lang="en-US" sz="1400" b="1" dirty="0"/>
              <a:t>Everyone's journey and experience will be different: </a:t>
            </a:r>
            <a:r>
              <a:rPr lang="en-US" sz="1400" dirty="0"/>
              <a:t>be patient with yourself and others during this transition. Everyone is still learning and adapting to this new way of working. </a:t>
            </a:r>
          </a:p>
          <a:p>
            <a:pPr>
              <a:spcAft>
                <a:spcPts val="0"/>
              </a:spcAft>
            </a:pPr>
            <a:endParaRPr lang="en-US" sz="1400" b="1" dirty="0"/>
          </a:p>
          <a:p>
            <a:pPr>
              <a:spcAft>
                <a:spcPts val="0"/>
              </a:spcAft>
            </a:pPr>
            <a:r>
              <a:rPr lang="en-US" sz="1400" b="1" dirty="0"/>
              <a:t>Sharing the workspace: </a:t>
            </a:r>
            <a:r>
              <a:rPr lang="en-US" sz="1400" dirty="0"/>
              <a:t>this require everyone to adopt new behaviours. It is a collective responsibility to help </a:t>
            </a:r>
            <a:r>
              <a:rPr lang="en-CA" sz="1400" dirty="0"/>
              <a:t>create a healthy and productive work environment.</a:t>
            </a:r>
            <a:endParaRPr lang="en-US" sz="1400" dirty="0"/>
          </a:p>
          <a:p>
            <a:pPr>
              <a:spcAft>
                <a:spcPts val="0"/>
              </a:spcAft>
            </a:pPr>
            <a:endParaRPr lang="en-US" sz="1400" dirty="0"/>
          </a:p>
          <a:p>
            <a:pPr>
              <a:spcAft>
                <a:spcPts val="0"/>
              </a:spcAft>
            </a:pPr>
            <a:r>
              <a:rPr lang="en-US" sz="1400" b="1" dirty="0"/>
              <a:t>Zoning: </a:t>
            </a:r>
            <a:r>
              <a:rPr lang="en-US" sz="1400" dirty="0"/>
              <a:t>be conscious which zone (quiet, interaction or transitional) you are in </a:t>
            </a:r>
            <a:r>
              <a:rPr lang="en-US" sz="1400" i="1" dirty="0"/>
              <a:t>at all times </a:t>
            </a:r>
            <a:r>
              <a:rPr lang="en-US" sz="1400" dirty="0"/>
              <a:t>and adapt your behaviours accordingly. There is signage and wayfinding in the space to identify the zones. </a:t>
            </a:r>
          </a:p>
          <a:p>
            <a:pPr>
              <a:spcAft>
                <a:spcPts val="0"/>
              </a:spcAft>
            </a:pPr>
            <a:endParaRPr lang="en-US" sz="1400" dirty="0"/>
          </a:p>
          <a:p>
            <a:pPr>
              <a:spcAft>
                <a:spcPts val="0"/>
              </a:spcAft>
            </a:pPr>
            <a:endParaRPr lang="en-US" sz="1400" dirty="0"/>
          </a:p>
          <a:p>
            <a:pPr>
              <a:spcAft>
                <a:spcPts val="0"/>
              </a:spcAft>
            </a:pPr>
            <a:r>
              <a:rPr lang="en-US" sz="1400" b="1" i="1" dirty="0"/>
              <a:t>And remember to respect and follow the Community norms and Workplace etiquette!</a:t>
            </a:r>
          </a:p>
          <a:p>
            <a:pPr>
              <a:spcAft>
                <a:spcPts val="0"/>
              </a:spcAft>
            </a:pPr>
            <a:endParaRPr lang="en-US" sz="1400" b="1" dirty="0"/>
          </a:p>
        </p:txBody>
      </p:sp>
    </p:spTree>
    <p:extLst>
      <p:ext uri="{BB962C8B-B14F-4D97-AF65-F5344CB8AC3E}">
        <p14:creationId xmlns:p14="http://schemas.microsoft.com/office/powerpoint/2010/main" val="86451718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4D4C3C8-8CC6-4BF9-B9F0-0B29F37F2A1C}"/>
              </a:ext>
              <a:ext uri="{C183D7F6-B498-43B3-948B-1728B52AA6E4}">
                <adec:decorative xmlns:adec="http://schemas.microsoft.com/office/drawing/2017/decorative" val="1"/>
              </a:ext>
            </a:extLst>
          </p:cNvPr>
          <p:cNvSpPr/>
          <p:nvPr/>
        </p:nvSpPr>
        <p:spPr>
          <a:xfrm>
            <a:off x="0" y="-5809"/>
            <a:ext cx="12192001" cy="719951"/>
          </a:xfrm>
          <a:prstGeom prst="rect">
            <a:avLst/>
          </a:prstGeom>
          <a:solidFill>
            <a:srgbClr val="4B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2" name="Title 1">
            <a:extLst>
              <a:ext uri="{FF2B5EF4-FFF2-40B4-BE49-F238E27FC236}">
                <a16:creationId xmlns:a16="http://schemas.microsoft.com/office/drawing/2014/main" id="{7848FF00-1347-4DA1-9437-1B4A0F154B78}"/>
              </a:ext>
            </a:extLst>
          </p:cNvPr>
          <p:cNvSpPr>
            <a:spLocks noGrp="1"/>
          </p:cNvSpPr>
          <p:nvPr>
            <p:ph type="title" idx="4294967295"/>
          </p:nvPr>
        </p:nvSpPr>
        <p:spPr>
          <a:xfrm>
            <a:off x="206500" y="36753"/>
            <a:ext cx="3949863" cy="601082"/>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lang="en-US" sz="3200" dirty="0">
                <a:solidFill>
                  <a:schemeClr val="bg1"/>
                </a:solidFill>
                <a:ea typeface="+mn-ea"/>
              </a:rPr>
              <a:t>Inside this toolkit</a:t>
            </a:r>
            <a:endParaRPr lang="en-CA" sz="3200" dirty="0">
              <a:solidFill>
                <a:schemeClr val="bg1"/>
              </a:solidFill>
              <a:ea typeface="+mn-ea"/>
            </a:endParaRPr>
          </a:p>
        </p:txBody>
      </p:sp>
      <p:pic>
        <p:nvPicPr>
          <p:cNvPr id="7" name="Content Placeholder 10">
            <a:extLst>
              <a:ext uri="{FF2B5EF4-FFF2-40B4-BE49-F238E27FC236}">
                <a16:creationId xmlns:a16="http://schemas.microsoft.com/office/drawing/2014/main" id="{4764C197-A1C5-4D1B-9772-6248B9F555B9}"/>
              </a:ext>
              <a:ext uri="{C183D7F6-B498-43B3-948B-1728B52AA6E4}">
                <adec:decorative xmlns:adec="http://schemas.microsoft.com/office/drawing/2017/decorative" val="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1498406" y="139086"/>
            <a:ext cx="566786" cy="494616"/>
          </a:xfrm>
          <a:prstGeom prst="rect">
            <a:avLst/>
          </a:prstGeom>
        </p:spPr>
      </p:pic>
      <p:pic>
        <p:nvPicPr>
          <p:cNvPr id="11" name="Image 9">
            <a:extLst>
              <a:ext uri="{FF2B5EF4-FFF2-40B4-BE49-F238E27FC236}">
                <a16:creationId xmlns:a16="http://schemas.microsoft.com/office/drawing/2014/main" id="{4BE59BA4-5D6C-4A38-8A73-5686AAF2BAF1}"/>
              </a:ext>
              <a:ext uri="{C183D7F6-B498-43B3-948B-1728B52AA6E4}">
                <adec:decorative xmlns:adec="http://schemas.microsoft.com/office/drawing/2017/decorative" val="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b="-114"/>
          <a:stretch/>
        </p:blipFill>
        <p:spPr>
          <a:xfrm>
            <a:off x="206500" y="9121734"/>
            <a:ext cx="12196141" cy="53485"/>
          </a:xfrm>
          <a:prstGeom prst="rect">
            <a:avLst/>
          </a:prstGeom>
        </p:spPr>
      </p:pic>
      <p:sp>
        <p:nvSpPr>
          <p:cNvPr id="5" name="TextBox 4">
            <a:extLst>
              <a:ext uri="{FF2B5EF4-FFF2-40B4-BE49-F238E27FC236}">
                <a16:creationId xmlns:a16="http://schemas.microsoft.com/office/drawing/2014/main" id="{C93EB25F-577E-BF9F-5DCA-5F1EB441AE52}"/>
              </a:ext>
            </a:extLst>
          </p:cNvPr>
          <p:cNvSpPr txBox="1"/>
          <p:nvPr/>
        </p:nvSpPr>
        <p:spPr>
          <a:xfrm>
            <a:off x="320040" y="714142"/>
            <a:ext cx="5166360" cy="5370701"/>
          </a:xfrm>
          <a:prstGeom prst="rect">
            <a:avLst/>
          </a:prstGeom>
          <a:noFill/>
        </p:spPr>
        <p:txBody>
          <a:bodyPr wrap="square" numCol="1" spcCol="180000" rtlCol="0">
            <a:spAutoFit/>
          </a:bodyPr>
          <a:lstStyle/>
          <a:p>
            <a:pPr>
              <a:lnSpc>
                <a:spcPct val="150000"/>
              </a:lnSpc>
              <a:buFont typeface="Arial" panose="020B0604020202020204" pitchFamily="34" charset="0"/>
            </a:pPr>
            <a:r>
              <a:rPr lang="fr-CA" sz="1400" b="1" dirty="0">
                <a:solidFill>
                  <a:schemeClr val="accent1">
                    <a:lumMod val="75000"/>
                  </a:schemeClr>
                </a:solidFill>
                <a:latin typeface="Avenir Next LT Pro" panose="020B0504020202020204" pitchFamily="34" charset="0"/>
              </a:rPr>
              <a:t>INTRODUCTION TO YOUR WORKPLACE</a:t>
            </a:r>
            <a:endParaRPr lang="en-CA" sz="1400" dirty="0">
              <a:solidFill>
                <a:schemeClr val="accent1">
                  <a:lumMod val="75000"/>
                </a:schemeClr>
              </a:solidFill>
              <a:latin typeface="Avenir Next LT Pro" panose="020B0504020202020204" pitchFamily="34" charset="0"/>
            </a:endParaRPr>
          </a:p>
          <a:p>
            <a:pPr>
              <a:buFont typeface="Arial" panose="020B0604020202020204" pitchFamily="34" charset="0"/>
            </a:pPr>
            <a:r>
              <a:rPr lang="en-CA" sz="1400" dirty="0">
                <a:latin typeface="Avenir Next LT Pro" panose="020B0504020202020204" pitchFamily="34" charset="0"/>
              </a:rPr>
              <a:t>Welcome </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lang="en-CA" sz="1400" dirty="0">
                <a:latin typeface="Avenir Next LT Pro" panose="020B0504020202020204" pitchFamily="34" charset="0"/>
              </a:rPr>
              <a:t>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p>
          <a:p>
            <a:pPr>
              <a:buFont typeface="Arial" panose="020B0604020202020204" pitchFamily="34" charset="0"/>
            </a:pPr>
            <a:r>
              <a:rPr lang="en-CA" sz="1400" dirty="0">
                <a:latin typeface="Avenir Next LT Pro" panose="020B0504020202020204" pitchFamily="34" charset="0"/>
              </a:rPr>
              <a:t>Adapting to Activity-based working </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lang="en-CA" sz="1400" dirty="0">
                <a:latin typeface="Avenir Next LT Pro" panose="020B0504020202020204" pitchFamily="34" charset="0"/>
              </a:rPr>
              <a:t>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p>
          <a:p>
            <a:pPr>
              <a:buFont typeface="Arial" panose="020B0604020202020204" pitchFamily="34" charset="0"/>
            </a:pPr>
            <a:r>
              <a:rPr lang="en-CA" sz="1400" dirty="0">
                <a:latin typeface="Avenir Next LT Pro" panose="020B0504020202020204" pitchFamily="34" charset="0"/>
              </a:rPr>
              <a:t>About GCworkplace </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lang="en-CA" sz="1400" dirty="0">
                <a:latin typeface="Avenir Next LT Pro" panose="020B0504020202020204" pitchFamily="34" charset="0"/>
              </a:rPr>
              <a:t>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p>
          <a:p>
            <a:r>
              <a:rPr kumimoji="0" lang="en-CA" sz="1400" i="0" u="none" strike="noStrike" kern="1200" cap="none" spc="0" normalizeH="0" baseline="0" noProof="0" dirty="0">
                <a:ln>
                  <a:noFill/>
                </a:ln>
                <a:effectLst/>
                <a:uLnTx/>
                <a:uFillTx/>
                <a:latin typeface="Avenir Next LT Pro" panose="020B0504020202020204" pitchFamily="34" charset="0"/>
                <a:cs typeface="Arial" panose="020B0604020202020204" pitchFamily="34" charset="0"/>
              </a:rPr>
              <a:t>Design inspiration -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endParaRPr kumimoji="0" lang="en-CA" sz="1400" i="0" u="none" strike="noStrike" kern="1200" cap="none" spc="0" normalizeH="0" baseline="0" noProof="0" dirty="0">
              <a:ln>
                <a:noFill/>
              </a:ln>
              <a:effectLst/>
              <a:uLnTx/>
              <a:uFillTx/>
              <a:latin typeface="Avenir Next LT Pro" panose="020B0504020202020204" pitchFamily="34" charset="0"/>
              <a:cs typeface="Arial" panose="020B0604020202020204" pitchFamily="34" charset="0"/>
            </a:endParaRPr>
          </a:p>
          <a:p>
            <a:pPr>
              <a:buFont typeface="Arial" panose="020B0604020202020204" pitchFamily="34" charset="0"/>
            </a:pPr>
            <a:r>
              <a:rPr kumimoji="0" lang="en-CA" sz="1400" i="0" u="none" strike="noStrike" kern="1200" cap="none" spc="0" normalizeH="0" baseline="0" noProof="0" dirty="0">
                <a:ln>
                  <a:noFill/>
                </a:ln>
                <a:effectLst/>
                <a:uLnTx/>
                <a:uFillTx/>
                <a:latin typeface="Avenir Next LT Pro" panose="020B0504020202020204" pitchFamily="34" charset="0"/>
                <a:cs typeface="Arial" panose="020B0604020202020204" pitchFamily="34" charset="0"/>
              </a:rPr>
              <a:t>Design strategies </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kumimoji="0" lang="en-CA" sz="1400" i="0" u="none" strike="noStrike" kern="1200" cap="none" spc="0" normalizeH="0" baseline="0" noProof="0" dirty="0">
                <a:ln>
                  <a:noFill/>
                </a:ln>
                <a:effectLst/>
                <a:uLnTx/>
                <a:uFillTx/>
                <a:latin typeface="Avenir Next LT Pro" panose="020B0504020202020204" pitchFamily="34" charset="0"/>
                <a:cs typeface="Arial" panose="020B0604020202020204" pitchFamily="34" charset="0"/>
              </a:rPr>
              <a:t>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endParaRPr lang="en-CA" sz="1400" b="1" dirty="0">
              <a:solidFill>
                <a:schemeClr val="accent1">
                  <a:lumMod val="75000"/>
                </a:schemeClr>
              </a:solidFill>
              <a:highlight>
                <a:srgbClr val="FFFF00"/>
              </a:highlight>
              <a:latin typeface="Avenir Next LT Pro" panose="020B0504020202020204" pitchFamily="34" charset="0"/>
            </a:endParaRPr>
          </a:p>
          <a:p>
            <a:pPr>
              <a:buFont typeface="Arial" panose="020B0604020202020204" pitchFamily="34" charset="0"/>
            </a:pPr>
            <a:r>
              <a:rPr lang="en-CA" sz="1400" dirty="0">
                <a:latin typeface="Avenir Next LT Pro" panose="020B0504020202020204" pitchFamily="34" charset="0"/>
              </a:rPr>
              <a:t>Indigenous design </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lang="en-CA" sz="1400" dirty="0">
                <a:latin typeface="Avenir Next LT Pro" panose="020B0504020202020204" pitchFamily="34" charset="0"/>
              </a:rPr>
              <a:t>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p>
          <a:p>
            <a:pPr>
              <a:buFont typeface="Arial" panose="020B0604020202020204" pitchFamily="34" charset="0"/>
            </a:pPr>
            <a:r>
              <a:rPr lang="en-CA" sz="1400" dirty="0">
                <a:latin typeface="Avenir Next LT Pro" panose="020B0504020202020204" pitchFamily="34" charset="0"/>
              </a:rPr>
              <a:t>Accessibility and inclusivity </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p>
          <a:p>
            <a:pPr>
              <a:buFont typeface="Arial" panose="020B0604020202020204" pitchFamily="34" charset="0"/>
            </a:pPr>
            <a:r>
              <a:rPr kumimoji="0" lang="en-CA" sz="1400" i="0" u="none" strike="noStrike" kern="1200" cap="none" spc="0" normalizeH="0" baseline="0" noProof="0" dirty="0">
                <a:ln>
                  <a:noFill/>
                </a:ln>
                <a:effectLst/>
                <a:uLnTx/>
                <a:uFillTx/>
                <a:latin typeface="Avenir Next LT Pro" panose="020B0504020202020204" pitchFamily="34" charset="0"/>
                <a:cs typeface="Arial" panose="020B0604020202020204" pitchFamily="34" charset="0"/>
              </a:rPr>
              <a:t>Sustainability </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kumimoji="0" lang="en-CA" sz="1400" i="0" u="none" strike="noStrike" kern="1200" cap="none" spc="0" normalizeH="0" baseline="0" noProof="0" dirty="0">
                <a:ln>
                  <a:noFill/>
                </a:ln>
                <a:effectLst/>
                <a:uLnTx/>
                <a:uFillTx/>
                <a:latin typeface="Avenir Next LT Pro" panose="020B0504020202020204" pitchFamily="34" charset="0"/>
                <a:cs typeface="Arial" panose="020B0604020202020204" pitchFamily="34" charset="0"/>
              </a:rPr>
              <a:t>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p>
          <a:p>
            <a:pPr>
              <a:buFont typeface="Arial" panose="020B0604020202020204" pitchFamily="34" charset="0"/>
            </a:pP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Standard workpoints –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endParaRPr lang="en-CA" sz="1400" kern="0" dirty="0">
              <a:highlight>
                <a:srgbClr val="FFFF00"/>
              </a:highlight>
              <a:latin typeface="Avenir Next LT Pro" panose="020B0504020202020204" pitchFamily="34" charset="0"/>
              <a:ea typeface="+mj-ea"/>
              <a:cs typeface="Arial"/>
              <a:sym typeface="Arial"/>
            </a:endParaRPr>
          </a:p>
          <a:p>
            <a:pPr marL="0" marR="0" lvl="0" indent="0" algn="l" defTabSz="914400" rtl="0" eaLnBrk="1" fontAlgn="auto" latinLnBrk="0" hangingPunct="1">
              <a:spcAft>
                <a:spcPts val="0"/>
              </a:spcAft>
              <a:buClrTx/>
              <a:buSzTx/>
              <a:buFont typeface="Arial" panose="020B0604020202020204" pitchFamily="34" charset="0"/>
              <a:buNone/>
              <a:tabLst/>
              <a:defRPr/>
            </a:pPr>
            <a:endParaRPr kumimoji="0" lang="fr-CA" sz="1400" b="1" i="0" u="none" strike="noStrike" kern="1200" cap="none" spc="0" normalizeH="0" baseline="0" noProof="0" dirty="0">
              <a:ln>
                <a:noFill/>
              </a:ln>
              <a:solidFill>
                <a:schemeClr val="accent5"/>
              </a:solidFill>
              <a:effectLs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lnSpc>
                <a:spcPct val="150000"/>
              </a:lnSpc>
              <a:spcAft>
                <a:spcPts val="0"/>
              </a:spcAft>
              <a:buClrTx/>
              <a:buSzTx/>
              <a:buFont typeface="Arial" panose="020B0604020202020204" pitchFamily="34" charset="0"/>
              <a:buNone/>
              <a:tabLst/>
              <a:defRPr/>
            </a:pPr>
            <a:r>
              <a:rPr kumimoji="0" lang="fr-CA" sz="1400" b="1" i="0" u="none" strike="noStrike" kern="1200" cap="none" spc="0" normalizeH="0" baseline="0" noProof="0" dirty="0">
                <a:ln>
                  <a:noFill/>
                </a:ln>
                <a:solidFill>
                  <a:schemeClr val="accent5"/>
                </a:solidFill>
                <a:effectLst/>
                <a:uLnTx/>
                <a:uFillTx/>
                <a:latin typeface="Avenir Next LT Pro" panose="020B0504020202020204" pitchFamily="34" charset="0"/>
                <a:cs typeface="Arial" panose="020B0604020202020204" pitchFamily="34" charset="0"/>
              </a:rPr>
              <a:t>PLANNING </a:t>
            </a:r>
            <a:r>
              <a:rPr kumimoji="0" lang="en-CA" sz="1400" b="1" i="0" u="none" strike="noStrike" kern="1200" cap="none" spc="0" normalizeH="0" baseline="0" noProof="0" dirty="0">
                <a:ln>
                  <a:noFill/>
                </a:ln>
                <a:solidFill>
                  <a:schemeClr val="accent5"/>
                </a:solidFill>
                <a:effectLst/>
                <a:uLnTx/>
                <a:uFillTx/>
                <a:latin typeface="Avenir Next LT Pro" panose="020B0504020202020204" pitchFamily="34" charset="0"/>
                <a:cs typeface="Arial" panose="020B0604020202020204" pitchFamily="34" charset="0"/>
              </a:rPr>
              <a:t>AHEAD</a:t>
            </a:r>
            <a:endParaRPr lang="fr-CA" sz="1400" dirty="0">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Planning your work week – </a:t>
            </a:r>
            <a:r>
              <a:rPr kumimoji="0" lang="en-CA" sz="14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4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Health guidelines – </a:t>
            </a:r>
            <a:r>
              <a:rPr kumimoji="0" lang="en-CA" sz="14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4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Planning your transportation – </a:t>
            </a:r>
            <a:r>
              <a:rPr kumimoji="0" lang="en-CA" sz="14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Amenities – </a:t>
            </a:r>
            <a:r>
              <a:rPr kumimoji="0" lang="en-CA" sz="14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4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Workplace hours – </a:t>
            </a:r>
            <a:r>
              <a:rPr kumimoji="0" lang="en-CA" sz="14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4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endParaRPr lang="en-CA" sz="1400" kern="0" dirty="0">
              <a:latin typeface="Avenir Next LT Pro" panose="020B0504020202020204" pitchFamily="34" charset="0"/>
              <a:ea typeface="+mj-ea"/>
              <a:cs typeface="Arial"/>
              <a:sym typeface="Arial"/>
            </a:endParaRPr>
          </a:p>
          <a:p>
            <a:pPr>
              <a:lnSpc>
                <a:spcPct val="150000"/>
              </a:lnSpc>
            </a:pPr>
            <a:r>
              <a:rPr lang="fr-CA" sz="1400" b="1" kern="0" dirty="0">
                <a:solidFill>
                  <a:schemeClr val="accent3"/>
                </a:solidFill>
                <a:latin typeface="Avenir Next LT Pro" panose="020B0504020202020204" pitchFamily="34" charset="0"/>
                <a:cs typeface="Arial"/>
              </a:rPr>
              <a:t>GETTING READY</a:t>
            </a:r>
            <a:endParaRPr lang="en-CA" sz="1400" kern="0" dirty="0">
              <a:latin typeface="Avenir Next LT Pro" panose="020B0504020202020204" pitchFamily="34" charset="0"/>
              <a:cs typeface="Arial"/>
            </a:endParaRPr>
          </a:p>
          <a:p>
            <a:r>
              <a:rPr lang="en-CA" sz="1400" kern="0" dirty="0">
                <a:latin typeface="Avenir Next LT Pro" panose="020B0504020202020204" pitchFamily="34" charset="0"/>
                <a:cs typeface="Arial"/>
                <a:sym typeface="Arial"/>
              </a:rPr>
              <a:t>Booking a workpoint </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 </a:t>
            </a:r>
            <a:r>
              <a:rPr kumimoji="0" lang="en-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en-CA" sz="1400" b="1" kern="0" dirty="0">
              <a:solidFill>
                <a:schemeClr val="accent3"/>
              </a:solidFill>
              <a:highlight>
                <a:srgbClr val="FFFF00"/>
              </a:highlight>
              <a:latin typeface="Avenir Next LT Pro" panose="020B0504020202020204" pitchFamily="34" charset="0"/>
              <a:cs typeface="Arial"/>
              <a:sym typeface="Arial"/>
            </a:endParaRPr>
          </a:p>
          <a:p>
            <a:r>
              <a:rPr lang="en-CA" sz="1400" kern="0" dirty="0">
                <a:latin typeface="Avenir Next LT Pro" panose="020B0504020202020204" pitchFamily="34" charset="0"/>
                <a:cs typeface="Arial"/>
                <a:sym typeface="Arial"/>
              </a:rPr>
              <a:t>Booking a meeting room</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en-CA" sz="1400" b="1" kern="0" dirty="0">
              <a:solidFill>
                <a:schemeClr val="accent3"/>
              </a:solidFill>
              <a:highlight>
                <a:srgbClr val="FFFF00"/>
              </a:highlight>
              <a:latin typeface="Avenir Next LT Pro" panose="020B0504020202020204" pitchFamily="34" charset="0"/>
              <a:cs typeface="Arial"/>
              <a:sym typeface="Arial"/>
            </a:endParaRPr>
          </a:p>
          <a:p>
            <a:r>
              <a:rPr lang="en-CA" sz="1400" kern="0" dirty="0">
                <a:latin typeface="Avenir Next LT Pro" panose="020B0504020202020204" pitchFamily="34" charset="0"/>
                <a:cs typeface="Arial"/>
                <a:sym typeface="Arial"/>
              </a:rPr>
              <a:t>Accessing the workplace</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en-CA" sz="1400" b="1" kern="0" dirty="0">
              <a:solidFill>
                <a:schemeClr val="accent3"/>
              </a:solidFill>
              <a:highlight>
                <a:srgbClr val="FFFF00"/>
              </a:highlight>
              <a:latin typeface="Avenir Next LT Pro" panose="020B0504020202020204" pitchFamily="34" charset="0"/>
              <a:cs typeface="Arial"/>
              <a:sym typeface="Arial"/>
            </a:endParaRPr>
          </a:p>
          <a:p>
            <a:r>
              <a:rPr lang="en-CA" sz="1400" kern="0" dirty="0">
                <a:latin typeface="Avenir Next LT Pro" panose="020B0504020202020204" pitchFamily="34" charset="0"/>
                <a:cs typeface="Arial"/>
                <a:sym typeface="Arial"/>
              </a:rPr>
              <a:t>Packing your bag</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p:txBody>
      </p:sp>
      <p:sp>
        <p:nvSpPr>
          <p:cNvPr id="6" name="TextBox 5">
            <a:extLst>
              <a:ext uri="{FF2B5EF4-FFF2-40B4-BE49-F238E27FC236}">
                <a16:creationId xmlns:a16="http://schemas.microsoft.com/office/drawing/2014/main" id="{4C4B6797-43C1-56AB-0EA5-3412E7095E1E}"/>
              </a:ext>
            </a:extLst>
          </p:cNvPr>
          <p:cNvSpPr txBox="1"/>
          <p:nvPr/>
        </p:nvSpPr>
        <p:spPr>
          <a:xfrm>
            <a:off x="5806440" y="778597"/>
            <a:ext cx="6099048" cy="5047536"/>
          </a:xfrm>
          <a:prstGeom prst="rect">
            <a:avLst/>
          </a:prstGeom>
          <a:noFill/>
        </p:spPr>
        <p:txBody>
          <a:bodyPr wrap="square" numCol="1" spcCol="180000" rtlCol="0">
            <a:spAutoFit/>
          </a:bodyPr>
          <a:lstStyle>
            <a:defPPr>
              <a:defRPr lang="en-US"/>
            </a:defPPr>
            <a:lvl1pPr>
              <a:buFont typeface="Arial" panose="020B0604020202020204" pitchFamily="34" charset="0"/>
              <a:defRPr sz="1400">
                <a:latin typeface="Avenir Next LT Pro" panose="020B0504020202020204" pitchFamily="34" charset="0"/>
              </a:defRPr>
            </a:lvl1pPr>
          </a:lstStyle>
          <a:p>
            <a:r>
              <a:rPr lang="en-CA" sz="1400" kern="0" dirty="0">
                <a:latin typeface="Avenir Next LT Pro" panose="020B0504020202020204" pitchFamily="34" charset="0"/>
                <a:cs typeface="Arial"/>
                <a:sym typeface="Arial"/>
              </a:rPr>
              <a:t>A new way of working – </a:t>
            </a:r>
            <a:r>
              <a:rPr lang="en-CA" sz="1400" b="1" kern="0" dirty="0">
                <a:solidFill>
                  <a:schemeClr val="accent3"/>
                </a:solidFill>
                <a:highlight>
                  <a:srgbClr val="FFFF00"/>
                </a:highlight>
                <a:latin typeface="Avenir Next LT Pro" panose="020B0504020202020204" pitchFamily="34" charset="0"/>
                <a:cs typeface="Arial"/>
                <a:sym typeface="Arial"/>
              </a:rPr>
              <a:t>Page #</a:t>
            </a:r>
          </a:p>
          <a:p>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Community norms</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en-CA" sz="1400" b="1" kern="0" dirty="0">
              <a:solidFill>
                <a:schemeClr val="accent3"/>
              </a:solidFill>
              <a:highlight>
                <a:srgbClr val="FFFF00"/>
              </a:highlight>
              <a:latin typeface="Avenir Next LT Pro" panose="020B0504020202020204" pitchFamily="34" charset="0"/>
              <a:cs typeface="Arial"/>
              <a:sym typeface="Arial"/>
            </a:endParaRPr>
          </a:p>
          <a:p>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Workplace etiquette </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en-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endParaRPr lang="en-CA" sz="1400" b="1" kern="0" dirty="0">
              <a:solidFill>
                <a:schemeClr val="accent3"/>
              </a:solidFill>
              <a:highlight>
                <a:srgbClr val="FFFF00"/>
              </a:highlight>
              <a:latin typeface="Avenir Next LT Pro" panose="020B0504020202020204" pitchFamily="34" charset="0"/>
              <a:cs typeface="Arial"/>
              <a:sym typeface="Arial"/>
            </a:endParaRPr>
          </a:p>
          <a:p>
            <a:r>
              <a:rPr lang="fr-CA" b="1" dirty="0">
                <a:solidFill>
                  <a:schemeClr val="accent2"/>
                </a:solidFill>
              </a:rPr>
              <a:t>USING THE SPACE </a:t>
            </a:r>
            <a:endParaRPr lang="fr-CA" dirty="0"/>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Building </a:t>
            </a:r>
            <a:r>
              <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rPr>
              <a:t>[name/address of your building] </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a:t>
            </a: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Emergency procedures </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Lockers and coat closets</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Setting up a workstation</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Checking in/Updating your status</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Collaborative workpoint technology</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Signage and wayfinding</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Neighbourhoods </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Zoning</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pPr>
              <a:defRPr/>
            </a:pPr>
            <a:r>
              <a:rPr kumimoji="0" lang="fr-CA" sz="1400" b="0" i="0" u="none" strike="noStrike" kern="1200" cap="none" spc="0" normalizeH="0" baseline="0" noProof="0" dirty="0" err="1">
                <a:ln>
                  <a:noFill/>
                </a:ln>
                <a:solidFill>
                  <a:srgbClr val="000000"/>
                </a:solidFill>
                <a:effectLst/>
                <a:uLnTx/>
                <a:uFillTx/>
                <a:latin typeface="Avenir Next LT Pro" panose="020B0504020202020204" pitchFamily="34" charset="0"/>
              </a:rPr>
              <a:t>Exploring</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rPr>
              <a:t> the </a:t>
            </a:r>
            <a:r>
              <a:rPr kumimoji="0" lang="fr-CA" sz="1400" b="0" i="0" u="none" strike="noStrike" kern="1200" cap="none" spc="0" normalizeH="0" baseline="0" noProof="0" dirty="0" err="1">
                <a:ln>
                  <a:noFill/>
                </a:ln>
                <a:solidFill>
                  <a:srgbClr val="000000"/>
                </a:solidFill>
                <a:effectLst/>
                <a:uLnTx/>
                <a:uFillTx/>
                <a:latin typeface="Avenir Next LT Pro" panose="020B0504020202020204" pitchFamily="34" charset="0"/>
              </a:rPr>
              <a:t>workplace</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rPr>
              <a:t> </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1" i="0" u="none" strike="noStrike" kern="0" cap="none" spc="0" normalizeH="0" baseline="0" noProof="0" dirty="0">
              <a:ln>
                <a:noFill/>
              </a:ln>
              <a:solidFill>
                <a:srgbClr val="388978"/>
              </a:solidFill>
              <a:effectLst/>
              <a:uLnTx/>
              <a:uFillTx/>
              <a:latin typeface="Avenir Next LT Pro" panose="020B0504020202020204" pitchFamily="34" charset="0"/>
              <a:cs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rPr>
              <a:t>Equipment rooms</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Kitchenette and lounges</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Wellness room</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Leaving the workplace</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lang="en-CA" sz="1400" b="1" kern="0" dirty="0">
                <a:solidFill>
                  <a:srgbClr val="388978"/>
                </a:solidFill>
                <a:highlight>
                  <a:srgbClr val="FFFF00"/>
                </a:highlight>
                <a:latin typeface="Avenir Next LT Pro" panose="020B0504020202020204" pitchFamily="34" charset="0"/>
                <a:ea typeface="Arial"/>
                <a:cs typeface="Arial"/>
                <a:sym typeface="Arial"/>
              </a:rPr>
              <a:t>Page #</a:t>
            </a:r>
            <a:endPar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endParaRPr>
          </a:p>
          <a:p>
            <a:endParaRPr lang="en-CA" dirty="0">
              <a:sym typeface="Arial"/>
            </a:endParaRPr>
          </a:p>
          <a:p>
            <a:r>
              <a:rPr lang="en-CA" b="1" dirty="0">
                <a:solidFill>
                  <a:srgbClr val="4B4F54"/>
                </a:solidFill>
                <a:sym typeface="Arial"/>
              </a:rPr>
              <a:t>FINDING ASSISTANCE</a:t>
            </a:r>
            <a:endParaRPr lang="en-CA" dirty="0">
              <a:sym typeface="Arial"/>
            </a:endParaRPr>
          </a:p>
          <a:p>
            <a:pPr>
              <a:defRPr/>
            </a:pPr>
            <a:r>
              <a:rPr lang="en-CA" dirty="0">
                <a:sym typeface="Arial"/>
              </a:rPr>
              <a:t>On-site support</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 – </a:t>
            </a:r>
            <a:r>
              <a:rPr lang="en-CA" b="1" kern="0" dirty="0">
                <a:solidFill>
                  <a:srgbClr val="4B4F54"/>
                </a:solidFill>
                <a:highlight>
                  <a:srgbClr val="FFFF00"/>
                </a:highlight>
                <a:cs typeface="Arial"/>
                <a:sym typeface="Arial"/>
              </a:rPr>
              <a:t>Page #</a:t>
            </a:r>
          </a:p>
          <a:p>
            <a:r>
              <a:rPr lang="en-US" dirty="0"/>
              <a:t>Useful contacts</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 – </a:t>
            </a:r>
            <a:r>
              <a:rPr lang="en-CA" b="1" kern="0" dirty="0">
                <a:solidFill>
                  <a:srgbClr val="4B4F54"/>
                </a:solidFill>
                <a:highlight>
                  <a:srgbClr val="FFFF00"/>
                </a:highlight>
                <a:cs typeface="Arial"/>
                <a:sym typeface="Arial"/>
              </a:rPr>
              <a:t>Page #</a:t>
            </a:r>
          </a:p>
        </p:txBody>
      </p:sp>
    </p:spTree>
    <p:extLst>
      <p:ext uri="{BB962C8B-B14F-4D97-AF65-F5344CB8AC3E}">
        <p14:creationId xmlns:p14="http://schemas.microsoft.com/office/powerpoint/2010/main" val="78283650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0FE3D84-3DCA-584B-FEA3-8CCC14170BFB}"/>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5" name="Diagram 4">
            <a:extLst>
              <a:ext uri="{FF2B5EF4-FFF2-40B4-BE49-F238E27FC236}">
                <a16:creationId xmlns:a16="http://schemas.microsoft.com/office/drawing/2014/main" id="{B2DBF408-469C-7FE3-A526-7FD48C0C788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07471072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6" name="Group 5">
            <a:extLst>
              <a:ext uri="{FF2B5EF4-FFF2-40B4-BE49-F238E27FC236}">
                <a16:creationId xmlns:a16="http://schemas.microsoft.com/office/drawing/2014/main" id="{E31FC630-91C7-0B0D-EE99-722BEF645572}"/>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7" name="Graphic 6" descr="Laptop with solid fill">
              <a:extLst>
                <a:ext uri="{FF2B5EF4-FFF2-40B4-BE49-F238E27FC236}">
                  <a16:creationId xmlns:a16="http://schemas.microsoft.com/office/drawing/2014/main" id="{6183DF36-A593-0915-2BF5-631B5329D6D4}"/>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8" name="Graphic 7" descr="Backpack with solid fill">
              <a:extLst>
                <a:ext uri="{FF2B5EF4-FFF2-40B4-BE49-F238E27FC236}">
                  <a16:creationId xmlns:a16="http://schemas.microsoft.com/office/drawing/2014/main" id="{B1533AEC-B7E0-140B-9C3A-55342A64D1C9}"/>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28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800" b="1" i="0" u="none" strike="noStrike" kern="0" cap="none" spc="0" normalizeH="0" baseline="0">
                <a:ln>
                  <a:noFill/>
                </a:ln>
                <a:solidFill>
                  <a:srgbClr val="F1F2F2"/>
                </a:solidFill>
                <a:effectLst/>
                <a:uLnTx/>
                <a:uFillTx/>
                <a:latin typeface="Arial"/>
                <a:ea typeface="Arial"/>
                <a:cs typeface="Arial"/>
                <a:sym typeface="Arial"/>
              </a:rPr>
              <a:t>– Community norms</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sp>
        <p:nvSpPr>
          <p:cNvPr id="3" name="TextBox 2">
            <a:extLst>
              <a:ext uri="{FF2B5EF4-FFF2-40B4-BE49-F238E27FC236}">
                <a16:creationId xmlns:a16="http://schemas.microsoft.com/office/drawing/2014/main" id="{B9E25FC8-4727-16ED-0265-A9D08B34F0F5}"/>
              </a:ext>
            </a:extLst>
          </p:cNvPr>
          <p:cNvSpPr txBox="1"/>
          <p:nvPr/>
        </p:nvSpPr>
        <p:spPr>
          <a:xfrm>
            <a:off x="528830" y="883391"/>
            <a:ext cx="10870690" cy="371768"/>
          </a:xfrm>
          <a:prstGeom prst="rect">
            <a:avLst/>
          </a:prstGeom>
          <a:noFill/>
        </p:spPr>
        <p:txBody>
          <a:bodyPr wrap="square">
            <a:spAutoFit/>
          </a:bodyPr>
          <a:lstStyle/>
          <a:p>
            <a:pPr marL="0" marR="0">
              <a:lnSpc>
                <a:spcPct val="107000"/>
              </a:lnSpc>
              <a:spcBef>
                <a:spcPts val="0"/>
              </a:spcBef>
              <a:spcAft>
                <a:spcPts val="800"/>
              </a:spcAft>
            </a:pPr>
            <a:r>
              <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Update this information as required based on the outcome of activity 2.5 community norms</a:t>
            </a:r>
            <a:endParaRPr lang="en-CA" sz="1800" dirty="0">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45332252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419054285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28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400" b="1" i="0" u="none" strike="noStrike" kern="0" cap="none" spc="0" normalizeH="0" baseline="0">
                <a:ln>
                  <a:noFill/>
                </a:ln>
                <a:solidFill>
                  <a:srgbClr val="F1F2F2"/>
                </a:solidFill>
                <a:effectLst/>
                <a:uLnTx/>
                <a:uFillTx/>
                <a:latin typeface="Arial"/>
                <a:ea typeface="Arial"/>
                <a:cs typeface="Arial"/>
                <a:sym typeface="Arial"/>
              </a:rPr>
              <a:t>– </a:t>
            </a:r>
            <a:r>
              <a:rPr kumimoji="0" lang="en-CA" sz="2800" b="1" i="0" u="none" strike="noStrike" kern="0" cap="none" spc="0" normalizeH="0" baseline="0">
                <a:ln>
                  <a:noFill/>
                </a:ln>
                <a:solidFill>
                  <a:srgbClr val="F1F2F2"/>
                </a:solidFill>
                <a:effectLst/>
                <a:uLnTx/>
                <a:uFillTx/>
                <a:latin typeface="Arial"/>
                <a:ea typeface="Arial"/>
                <a:cs typeface="Arial"/>
                <a:sym typeface="Arial"/>
              </a:rPr>
              <a:t>Workplace etiquette (1 of 7)</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sp>
        <p:nvSpPr>
          <p:cNvPr id="5" name="TextBox 4">
            <a:extLst>
              <a:ext uri="{FF2B5EF4-FFF2-40B4-BE49-F238E27FC236}">
                <a16:creationId xmlns:a16="http://schemas.microsoft.com/office/drawing/2014/main" id="{189A63C7-37CB-2711-7BF0-8B100144E663}"/>
              </a:ext>
            </a:extLst>
          </p:cNvPr>
          <p:cNvSpPr txBox="1"/>
          <p:nvPr/>
        </p:nvSpPr>
        <p:spPr>
          <a:xfrm>
            <a:off x="330739" y="1190463"/>
            <a:ext cx="11692647" cy="1169679"/>
          </a:xfrm>
          <a:prstGeom prst="rect">
            <a:avLst/>
          </a:prstGeom>
          <a:noFill/>
        </p:spPr>
        <p:txBody>
          <a:bodyPr wrap="square">
            <a:spAutoFit/>
          </a:bodyPr>
          <a:lstStyle/>
          <a:p>
            <a:pPr marL="0" marR="0">
              <a:lnSpc>
                <a:spcPct val="107000"/>
              </a:lnSpc>
              <a:spcBef>
                <a:spcPts val="0"/>
              </a:spcBef>
              <a:spcAft>
                <a:spcPts val="800"/>
              </a:spcAft>
            </a:pPr>
            <a:r>
              <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Insert guidance on your workplace etiquette and what elements you have included in it</a:t>
            </a:r>
            <a:r>
              <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rPr>
              <a:t>.</a:t>
            </a:r>
          </a:p>
          <a:p>
            <a:pPr marL="0" marR="0">
              <a:lnSpc>
                <a:spcPct val="107000"/>
              </a:lnSpc>
              <a:spcBef>
                <a:spcPts val="0"/>
              </a:spcBef>
              <a:spcAft>
                <a:spcPts val="800"/>
              </a:spcAft>
            </a:pPr>
            <a:endPar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rPr>
              <a:t>You will find the most recent version of the workplace etiquette posters here : </a:t>
            </a:r>
            <a:r>
              <a:rPr lang="en-CA" dirty="0">
                <a:solidFill>
                  <a:srgbClr val="FF0000"/>
                </a:solidFill>
                <a:highlight>
                  <a:srgbClr val="FFFF00"/>
                </a:highlight>
                <a:latin typeface="Avenir Next LT Pro" panose="020B0504020202020204" pitchFamily="34" charset="0"/>
                <a:ea typeface="Calibri" panose="020F0502020204030204" pitchFamily="34" charset="0"/>
                <a:cs typeface="Arial" panose="020B0604020202020204" pitchFamily="34" charset="0"/>
                <a:hlinkClick r:id="rId11"/>
              </a:rPr>
              <a:t>LINK</a:t>
            </a:r>
            <a:r>
              <a:rPr lang="en-CA" dirty="0">
                <a:solidFill>
                  <a:srgbClr val="FF0000"/>
                </a:solidFill>
                <a:highlight>
                  <a:srgbClr val="FFFF00"/>
                </a:highlight>
                <a:latin typeface="Avenir Next LT Pro" panose="020B0504020202020204" pitchFamily="34" charset="0"/>
                <a:ea typeface="Calibri" panose="020F0502020204030204" pitchFamily="34" charset="0"/>
                <a:cs typeface="Arial" panose="020B0604020202020204" pitchFamily="34" charset="0"/>
              </a:rPr>
              <a:t> </a:t>
            </a:r>
            <a:endParaRPr lang="en-CA" sz="1800" dirty="0">
              <a:solidFill>
                <a:srgbClr val="FF0000"/>
              </a:solidFill>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32493426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28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400" b="1" i="0" u="none" strike="noStrike" kern="0" cap="none" spc="0" normalizeH="0" baseline="0">
                <a:ln>
                  <a:noFill/>
                </a:ln>
                <a:solidFill>
                  <a:srgbClr val="F1F2F2"/>
                </a:solidFill>
                <a:effectLst/>
                <a:uLnTx/>
                <a:uFillTx/>
                <a:latin typeface="Arial"/>
                <a:ea typeface="Arial"/>
                <a:cs typeface="Arial"/>
                <a:sym typeface="Arial"/>
              </a:rPr>
              <a:t>– </a:t>
            </a:r>
            <a:r>
              <a:rPr kumimoji="0" lang="en-CA" sz="2800" b="1" i="0" u="none" strike="noStrike" kern="0" cap="none" spc="0" normalizeH="0" baseline="0">
                <a:ln>
                  <a:noFill/>
                </a:ln>
                <a:solidFill>
                  <a:srgbClr val="F1F2F2"/>
                </a:solidFill>
                <a:effectLst/>
                <a:uLnTx/>
                <a:uFillTx/>
                <a:latin typeface="Arial"/>
                <a:ea typeface="Arial"/>
                <a:cs typeface="Arial"/>
                <a:sym typeface="Arial"/>
              </a:rPr>
              <a:t>Workplace etiquette (2 of 7)</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61" name="Picture 60" descr="Picture of the Quiet zone poster">
            <a:extLst>
              <a:ext uri="{FF2B5EF4-FFF2-40B4-BE49-F238E27FC236}">
                <a16:creationId xmlns:a16="http://schemas.microsoft.com/office/drawing/2014/main" id="{E3C207B8-F092-DAE9-C0EA-3FF97B25E457}"/>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63" name="TextBox 62">
            <a:extLst>
              <a:ext uri="{FF2B5EF4-FFF2-40B4-BE49-F238E27FC236}">
                <a16:creationId xmlns:a16="http://schemas.microsoft.com/office/drawing/2014/main" id="{617281FF-DED4-335C-EF38-5691560CF92C}"/>
              </a:ext>
            </a:extLst>
          </p:cNvPr>
          <p:cNvSpPr txBox="1"/>
          <p:nvPr/>
        </p:nvSpPr>
        <p:spPr>
          <a:xfrm>
            <a:off x="1270535" y="3275954"/>
            <a:ext cx="9371523" cy="371768"/>
          </a:xfrm>
          <a:prstGeom prst="rect">
            <a:avLst/>
          </a:prstGeom>
          <a:noFill/>
        </p:spPr>
        <p:txBody>
          <a:bodyPr wrap="square">
            <a:spAutoFit/>
          </a:bodyPr>
          <a:lstStyle/>
          <a:p>
            <a:pPr marL="0" marR="0" algn="ctr">
              <a:lnSpc>
                <a:spcPct val="107000"/>
              </a:lnSpc>
              <a:spcBef>
                <a:spcPts val="0"/>
              </a:spcBef>
              <a:spcAft>
                <a:spcPts val="800"/>
              </a:spcAft>
            </a:pPr>
            <a:r>
              <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rPr>
              <a:t>You will find the most recent version of this poster here : </a:t>
            </a:r>
            <a:r>
              <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hlinkClick r:id="rId12"/>
              </a:rPr>
              <a:t>Workplace etiquette posters</a:t>
            </a:r>
            <a:endParaRPr lang="en-CA" sz="1800" dirty="0">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3632594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28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400" b="1" i="0" u="none" strike="noStrike" kern="0" cap="none" spc="0" normalizeH="0" baseline="0">
                <a:ln>
                  <a:noFill/>
                </a:ln>
                <a:solidFill>
                  <a:srgbClr val="F1F2F2"/>
                </a:solidFill>
                <a:effectLst/>
                <a:uLnTx/>
                <a:uFillTx/>
                <a:latin typeface="Arial"/>
                <a:ea typeface="Arial"/>
                <a:cs typeface="Arial"/>
                <a:sym typeface="Arial"/>
              </a:rPr>
              <a:t>– </a:t>
            </a:r>
            <a:r>
              <a:rPr kumimoji="0" lang="en-CA" sz="2800" b="1" i="0" u="none" strike="noStrike" kern="0" cap="none" spc="0" normalizeH="0" baseline="0">
                <a:ln>
                  <a:noFill/>
                </a:ln>
                <a:solidFill>
                  <a:srgbClr val="F1F2F2"/>
                </a:solidFill>
                <a:effectLst/>
                <a:uLnTx/>
                <a:uFillTx/>
                <a:latin typeface="Arial"/>
                <a:ea typeface="Arial"/>
                <a:cs typeface="Arial"/>
                <a:sym typeface="Arial"/>
              </a:rPr>
              <a:t>Workplace etiquette (3 of 7)</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2" name="Picture 1" descr="Poster of the transition zone poster">
            <a:extLst>
              <a:ext uri="{FF2B5EF4-FFF2-40B4-BE49-F238E27FC236}">
                <a16:creationId xmlns:a16="http://schemas.microsoft.com/office/drawing/2014/main" id="{1B69B143-E8EF-0690-5C91-406895786D32}"/>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3" name="TextBox 2">
            <a:extLst>
              <a:ext uri="{FF2B5EF4-FFF2-40B4-BE49-F238E27FC236}">
                <a16:creationId xmlns:a16="http://schemas.microsoft.com/office/drawing/2014/main" id="{03415DBD-279F-EBFB-4138-F4529EB98CB0}"/>
              </a:ext>
            </a:extLst>
          </p:cNvPr>
          <p:cNvSpPr txBox="1"/>
          <p:nvPr/>
        </p:nvSpPr>
        <p:spPr>
          <a:xfrm>
            <a:off x="1270535" y="3275954"/>
            <a:ext cx="9371523" cy="371768"/>
          </a:xfrm>
          <a:prstGeom prst="rect">
            <a:avLst/>
          </a:prstGeom>
          <a:noFill/>
        </p:spPr>
        <p:txBody>
          <a:bodyPr wrap="square">
            <a:spAutoFit/>
          </a:bodyPr>
          <a:lstStyle/>
          <a:p>
            <a:pPr marL="0" marR="0" algn="ctr">
              <a:lnSpc>
                <a:spcPct val="107000"/>
              </a:lnSpc>
              <a:spcBef>
                <a:spcPts val="0"/>
              </a:spcBef>
              <a:spcAft>
                <a:spcPts val="800"/>
              </a:spcAft>
            </a:pPr>
            <a:r>
              <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rPr>
              <a:t>You will find the most recent version of this poster here : </a:t>
            </a:r>
            <a:r>
              <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hlinkClick r:id="rId12"/>
              </a:rPr>
              <a:t>Workplace etiquette posters</a:t>
            </a:r>
            <a:endParaRPr lang="en-CA" sz="1800" dirty="0">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15099144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28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400" b="1" i="0" u="none" strike="noStrike" kern="0" cap="none" spc="0" normalizeH="0" baseline="0">
                <a:ln>
                  <a:noFill/>
                </a:ln>
                <a:solidFill>
                  <a:srgbClr val="F1F2F2"/>
                </a:solidFill>
                <a:effectLst/>
                <a:uLnTx/>
                <a:uFillTx/>
                <a:latin typeface="Arial"/>
                <a:ea typeface="Arial"/>
                <a:cs typeface="Arial"/>
                <a:sym typeface="Arial"/>
              </a:rPr>
              <a:t>– </a:t>
            </a:r>
            <a:r>
              <a:rPr kumimoji="0" lang="en-CA" sz="2800" b="1" i="0" u="none" strike="noStrike" kern="0" cap="none" spc="0" normalizeH="0" baseline="0">
                <a:ln>
                  <a:noFill/>
                </a:ln>
                <a:solidFill>
                  <a:srgbClr val="F1F2F2"/>
                </a:solidFill>
                <a:effectLst/>
                <a:uLnTx/>
                <a:uFillTx/>
                <a:latin typeface="Arial"/>
                <a:ea typeface="Arial"/>
                <a:cs typeface="Arial"/>
                <a:sym typeface="Arial"/>
              </a:rPr>
              <a:t>Workplace etiquette (4 of 7)</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31" name="Picture 30" descr="Picture of the interactive zone poster">
            <a:extLst>
              <a:ext uri="{FF2B5EF4-FFF2-40B4-BE49-F238E27FC236}">
                <a16:creationId xmlns:a16="http://schemas.microsoft.com/office/drawing/2014/main" id="{7468A341-240D-DBE8-E145-8D950390D4C0}"/>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2" name="TextBox 1">
            <a:extLst>
              <a:ext uri="{FF2B5EF4-FFF2-40B4-BE49-F238E27FC236}">
                <a16:creationId xmlns:a16="http://schemas.microsoft.com/office/drawing/2014/main" id="{C30FD2D0-A3A3-491A-02BA-61B6B4B9002A}"/>
              </a:ext>
            </a:extLst>
          </p:cNvPr>
          <p:cNvSpPr txBox="1"/>
          <p:nvPr/>
        </p:nvSpPr>
        <p:spPr>
          <a:xfrm>
            <a:off x="1270535" y="3275954"/>
            <a:ext cx="9371523" cy="371768"/>
          </a:xfrm>
          <a:prstGeom prst="rect">
            <a:avLst/>
          </a:prstGeom>
          <a:noFill/>
        </p:spPr>
        <p:txBody>
          <a:bodyPr wrap="square">
            <a:spAutoFit/>
          </a:bodyPr>
          <a:lstStyle/>
          <a:p>
            <a:pPr marL="0" marR="0" algn="ctr">
              <a:lnSpc>
                <a:spcPct val="107000"/>
              </a:lnSpc>
              <a:spcBef>
                <a:spcPts val="0"/>
              </a:spcBef>
              <a:spcAft>
                <a:spcPts val="800"/>
              </a:spcAft>
            </a:pPr>
            <a:r>
              <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rPr>
              <a:t>You will find the most recent version of this poster here : </a:t>
            </a:r>
            <a:r>
              <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hlinkClick r:id="rId12"/>
              </a:rPr>
              <a:t>Workplace etiquette posters</a:t>
            </a:r>
            <a:endParaRPr lang="en-CA" sz="1800" dirty="0">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38975433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28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400" b="1" i="0" u="none" strike="noStrike" kern="0" cap="none" spc="0" normalizeH="0" baseline="0">
                <a:ln>
                  <a:noFill/>
                </a:ln>
                <a:solidFill>
                  <a:srgbClr val="F1F2F2"/>
                </a:solidFill>
                <a:effectLst/>
                <a:uLnTx/>
                <a:uFillTx/>
                <a:latin typeface="Arial"/>
                <a:ea typeface="Arial"/>
                <a:cs typeface="Arial"/>
                <a:sym typeface="Arial"/>
              </a:rPr>
              <a:t>– </a:t>
            </a:r>
            <a:r>
              <a:rPr kumimoji="0" lang="en-CA" sz="2800" b="1" i="0" u="none" strike="noStrike" kern="0" cap="none" spc="0" normalizeH="0" baseline="0">
                <a:ln>
                  <a:noFill/>
                </a:ln>
                <a:solidFill>
                  <a:srgbClr val="F1F2F2"/>
                </a:solidFill>
                <a:effectLst/>
                <a:uLnTx/>
                <a:uFillTx/>
                <a:latin typeface="Arial"/>
                <a:ea typeface="Arial"/>
                <a:cs typeface="Arial"/>
                <a:sym typeface="Arial"/>
              </a:rPr>
              <a:t>Workplace etiquette (5 of 7)</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2" name="Picture 1" descr="Picture of the enclosed spaces poster">
            <a:extLst>
              <a:ext uri="{FF2B5EF4-FFF2-40B4-BE49-F238E27FC236}">
                <a16:creationId xmlns:a16="http://schemas.microsoft.com/office/drawing/2014/main" id="{93766D13-8796-B001-C17A-D3E325323018}"/>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3" name="TextBox 2">
            <a:extLst>
              <a:ext uri="{FF2B5EF4-FFF2-40B4-BE49-F238E27FC236}">
                <a16:creationId xmlns:a16="http://schemas.microsoft.com/office/drawing/2014/main" id="{F173AAE4-77F9-5FD0-7DD5-1DCE88CF0BC2}"/>
              </a:ext>
            </a:extLst>
          </p:cNvPr>
          <p:cNvSpPr txBox="1"/>
          <p:nvPr/>
        </p:nvSpPr>
        <p:spPr>
          <a:xfrm>
            <a:off x="1270535" y="3275954"/>
            <a:ext cx="9371523" cy="371768"/>
          </a:xfrm>
          <a:prstGeom prst="rect">
            <a:avLst/>
          </a:prstGeom>
          <a:noFill/>
        </p:spPr>
        <p:txBody>
          <a:bodyPr wrap="square">
            <a:spAutoFit/>
          </a:bodyPr>
          <a:lstStyle/>
          <a:p>
            <a:pPr marL="0" marR="0" algn="ctr">
              <a:lnSpc>
                <a:spcPct val="107000"/>
              </a:lnSpc>
              <a:spcBef>
                <a:spcPts val="0"/>
              </a:spcBef>
              <a:spcAft>
                <a:spcPts val="800"/>
              </a:spcAft>
            </a:pPr>
            <a:r>
              <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rPr>
              <a:t>You will find the most recent version of this poster here : </a:t>
            </a:r>
            <a:r>
              <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hlinkClick r:id="rId12"/>
              </a:rPr>
              <a:t>Workplace etiquette posters</a:t>
            </a:r>
            <a:endParaRPr lang="en-CA" sz="1800" dirty="0">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9815830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28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400" b="1" i="0" u="none" strike="noStrike" kern="0" cap="none" spc="0" normalizeH="0" baseline="0">
                <a:ln>
                  <a:noFill/>
                </a:ln>
                <a:solidFill>
                  <a:srgbClr val="F1F2F2"/>
                </a:solidFill>
                <a:effectLst/>
                <a:uLnTx/>
                <a:uFillTx/>
                <a:latin typeface="Arial"/>
                <a:ea typeface="Arial"/>
                <a:cs typeface="Arial"/>
                <a:sym typeface="Arial"/>
              </a:rPr>
              <a:t>– </a:t>
            </a:r>
            <a:r>
              <a:rPr kumimoji="0" lang="en-CA" sz="2800" b="1" i="0" u="none" strike="noStrike" kern="0" cap="none" spc="0" normalizeH="0" baseline="0">
                <a:ln>
                  <a:noFill/>
                </a:ln>
                <a:solidFill>
                  <a:srgbClr val="F1F2F2"/>
                </a:solidFill>
                <a:effectLst/>
                <a:uLnTx/>
                <a:uFillTx/>
                <a:latin typeface="Arial"/>
                <a:ea typeface="Arial"/>
                <a:cs typeface="Arial"/>
                <a:sym typeface="Arial"/>
              </a:rPr>
              <a:t>Workplace etiquette (6 of 7)</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2" name="Picture 1" descr="Picture of the kitchenette poster">
            <a:extLst>
              <a:ext uri="{FF2B5EF4-FFF2-40B4-BE49-F238E27FC236}">
                <a16:creationId xmlns:a16="http://schemas.microsoft.com/office/drawing/2014/main" id="{5EF96439-EAA8-C633-0F5B-96763097581A}"/>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3" name="TextBox 2">
            <a:extLst>
              <a:ext uri="{FF2B5EF4-FFF2-40B4-BE49-F238E27FC236}">
                <a16:creationId xmlns:a16="http://schemas.microsoft.com/office/drawing/2014/main" id="{03C0BF1B-83BC-DB24-5995-8BDC7E8BFE4A}"/>
              </a:ext>
            </a:extLst>
          </p:cNvPr>
          <p:cNvSpPr txBox="1"/>
          <p:nvPr/>
        </p:nvSpPr>
        <p:spPr>
          <a:xfrm>
            <a:off x="1270535" y="3275954"/>
            <a:ext cx="9371523" cy="371768"/>
          </a:xfrm>
          <a:prstGeom prst="rect">
            <a:avLst/>
          </a:prstGeom>
          <a:noFill/>
        </p:spPr>
        <p:txBody>
          <a:bodyPr wrap="square">
            <a:spAutoFit/>
          </a:bodyPr>
          <a:lstStyle/>
          <a:p>
            <a:pPr marL="0" marR="0" algn="ctr">
              <a:lnSpc>
                <a:spcPct val="107000"/>
              </a:lnSpc>
              <a:spcBef>
                <a:spcPts val="0"/>
              </a:spcBef>
              <a:spcAft>
                <a:spcPts val="800"/>
              </a:spcAft>
            </a:pPr>
            <a:r>
              <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rPr>
              <a:t>You will find the most recent version of this poster here : </a:t>
            </a:r>
            <a:r>
              <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hlinkClick r:id="rId12"/>
              </a:rPr>
              <a:t>Workplace etiquette posters</a:t>
            </a:r>
            <a:endParaRPr lang="en-CA" sz="1800" dirty="0">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61649782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2800" b="1" i="0" u="none" strike="noStrike" kern="1200" cap="none" spc="0" normalizeH="0" baseline="0">
                <a:ln>
                  <a:noFill/>
                </a:ln>
                <a:solidFill>
                  <a:schemeClr val="bg1"/>
                </a:solidFill>
                <a:effectLst/>
                <a:uLnTx/>
                <a:uFillTx/>
                <a:latin typeface="Arial" panose="020B0604020202020204" pitchFamily="34" charset="0"/>
                <a:ea typeface="+mn-ea"/>
                <a:cs typeface="Arial" panose="020B0604020202020204" pitchFamily="34" charset="0"/>
              </a:rPr>
              <a:t>Getting ready </a:t>
            </a:r>
            <a:r>
              <a:rPr kumimoji="0" lang="en-CA" sz="2400" b="1" i="0" u="none" strike="noStrike" kern="0" cap="none" spc="0" normalizeH="0" baseline="0">
                <a:ln>
                  <a:noFill/>
                </a:ln>
                <a:solidFill>
                  <a:srgbClr val="F1F2F2"/>
                </a:solidFill>
                <a:effectLst/>
                <a:uLnTx/>
                <a:uFillTx/>
                <a:latin typeface="Arial"/>
                <a:ea typeface="Arial"/>
                <a:cs typeface="Arial"/>
                <a:sym typeface="Arial"/>
              </a:rPr>
              <a:t>– </a:t>
            </a:r>
            <a:r>
              <a:rPr kumimoji="0" lang="en-CA" sz="2800" b="1" i="0" u="none" strike="noStrike" kern="0" cap="none" spc="0" normalizeH="0" baseline="0">
                <a:ln>
                  <a:noFill/>
                </a:ln>
                <a:solidFill>
                  <a:srgbClr val="F1F2F2"/>
                </a:solidFill>
                <a:effectLst/>
                <a:uLnTx/>
                <a:uFillTx/>
                <a:latin typeface="Arial"/>
                <a:ea typeface="Arial"/>
                <a:cs typeface="Arial"/>
                <a:sym typeface="Arial"/>
              </a:rPr>
              <a:t>Workplace etiquette (7 of 7)</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33" name="Picture 32" descr="Picture of the equipment room poster">
            <a:extLst>
              <a:ext uri="{FF2B5EF4-FFF2-40B4-BE49-F238E27FC236}">
                <a16:creationId xmlns:a16="http://schemas.microsoft.com/office/drawing/2014/main" id="{38C1DCBA-90A7-6696-39D2-A90C98DF2230}"/>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2" name="TextBox 1">
            <a:extLst>
              <a:ext uri="{FF2B5EF4-FFF2-40B4-BE49-F238E27FC236}">
                <a16:creationId xmlns:a16="http://schemas.microsoft.com/office/drawing/2014/main" id="{D3D9D5AF-9929-F316-B002-9570EC6D405D}"/>
              </a:ext>
            </a:extLst>
          </p:cNvPr>
          <p:cNvSpPr txBox="1"/>
          <p:nvPr/>
        </p:nvSpPr>
        <p:spPr>
          <a:xfrm>
            <a:off x="1270535" y="3275954"/>
            <a:ext cx="9371523" cy="371768"/>
          </a:xfrm>
          <a:prstGeom prst="rect">
            <a:avLst/>
          </a:prstGeom>
          <a:noFill/>
        </p:spPr>
        <p:txBody>
          <a:bodyPr wrap="square">
            <a:spAutoFit/>
          </a:bodyPr>
          <a:lstStyle/>
          <a:p>
            <a:pPr marL="0" marR="0" algn="ctr">
              <a:lnSpc>
                <a:spcPct val="107000"/>
              </a:lnSpc>
              <a:spcBef>
                <a:spcPts val="0"/>
              </a:spcBef>
              <a:spcAft>
                <a:spcPts val="800"/>
              </a:spcAft>
            </a:pPr>
            <a:r>
              <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rPr>
              <a:t>You will find the most recent version of this poster here : </a:t>
            </a:r>
            <a:r>
              <a:rPr lang="en-CA" dirty="0">
                <a:highlight>
                  <a:srgbClr val="FFFF00"/>
                </a:highlight>
                <a:latin typeface="Avenir Next LT Pro" panose="020B0504020202020204" pitchFamily="34" charset="0"/>
                <a:ea typeface="Calibri" panose="020F0502020204030204" pitchFamily="34" charset="0"/>
                <a:cs typeface="Arial" panose="020B0604020202020204" pitchFamily="34" charset="0"/>
                <a:hlinkClick r:id="rId12"/>
              </a:rPr>
              <a:t>Workplace etiquette posters</a:t>
            </a:r>
            <a:endParaRPr lang="en-CA" sz="1800" dirty="0">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00397857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DA1C67A-4FAB-556C-5C8D-241597F9DA1B}"/>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3" name="Title 3">
            <a:extLst>
              <a:ext uri="{FF2B5EF4-FFF2-40B4-BE49-F238E27FC236}">
                <a16:creationId xmlns:a16="http://schemas.microsoft.com/office/drawing/2014/main" id="{150D6C6B-A8BB-CDA2-4817-A76B6FD20AE4}"/>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 Table of content  </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4" name="Diagram 3">
            <a:extLst>
              <a:ext uri="{FF2B5EF4-FFF2-40B4-BE49-F238E27FC236}">
                <a16:creationId xmlns:a16="http://schemas.microsoft.com/office/drawing/2014/main" id="{FF9C4A0D-F234-DDB7-8C2E-2C85A2E3B224}"/>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97543865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 name="Group 4">
            <a:extLst>
              <a:ext uri="{FF2B5EF4-FFF2-40B4-BE49-F238E27FC236}">
                <a16:creationId xmlns:a16="http://schemas.microsoft.com/office/drawing/2014/main" id="{A2CFAE6C-AF71-727E-BE5F-1298296C1A91}"/>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6" name="Graphic 5" descr="Work from home desk with solid fill">
              <a:extLst>
                <a:ext uri="{FF2B5EF4-FFF2-40B4-BE49-F238E27FC236}">
                  <a16:creationId xmlns:a16="http://schemas.microsoft.com/office/drawing/2014/main" id="{F128D1CE-216D-7930-3A4E-25278B455019}"/>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7" name="Graphic 6" descr="Meeting with solid fill">
              <a:extLst>
                <a:ext uri="{FF2B5EF4-FFF2-40B4-BE49-F238E27FC236}">
                  <a16:creationId xmlns:a16="http://schemas.microsoft.com/office/drawing/2014/main" id="{087556A7-0DD4-3ED1-4AAE-E397189691C3}"/>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8" name="TextBox 7">
            <a:extLst>
              <a:ext uri="{FF2B5EF4-FFF2-40B4-BE49-F238E27FC236}">
                <a16:creationId xmlns:a16="http://schemas.microsoft.com/office/drawing/2014/main" id="{BD17D0E6-9EF0-ED64-1792-DFF8B55C4C67}"/>
              </a:ext>
            </a:extLst>
          </p:cNvPr>
          <p:cNvSpPr txBox="1"/>
          <p:nvPr/>
        </p:nvSpPr>
        <p:spPr>
          <a:xfrm>
            <a:off x="503899" y="1744146"/>
            <a:ext cx="4408759" cy="3323987"/>
          </a:xfrm>
          <a:prstGeom prst="rect">
            <a:avLst/>
          </a:prstGeom>
          <a:noFill/>
          <a:ln>
            <a:noFill/>
          </a:ln>
        </p:spPr>
        <p:txBody>
          <a:bodyPr wrap="square">
            <a:spAutoFit/>
          </a:bodyPr>
          <a:lstStyle/>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Building </a:t>
            </a:r>
            <a:r>
              <a:rPr kumimoji="0" lang="en-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rPr>
              <a:t>[name/address of your building] </a:t>
            </a: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a:t>
            </a:r>
            <a:r>
              <a:rPr kumimoji="0" lang="en-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en-CA" sz="1400" dirty="0">
              <a:solidFill>
                <a:srgbClr val="000000"/>
              </a:solidFill>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Emergency procedures </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en-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a:defRPr/>
            </a:pPr>
            <a:endParaRPr lang="en-CA" sz="1400" b="1" kern="0" dirty="0">
              <a:solidFill>
                <a:srgbClr val="388978"/>
              </a:solidFill>
              <a:latin typeface="Avenir Next LT Pro" panose="020B0504020202020204" pitchFamily="34" charset="0"/>
              <a:ea typeface="Arial"/>
              <a:cs typeface="Arial"/>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Signage and wayfinding</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a:defRPr/>
            </a:pPr>
            <a:endPar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Lockers and coat closets</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400" b="1" i="0" u="none" strike="noStrike" kern="1200" cap="none" spc="0" normalizeH="0" baseline="0" noProof="0" dirty="0">
              <a:ln>
                <a:noFill/>
              </a:ln>
              <a:solidFill>
                <a:srgbClr val="388978"/>
              </a:solidFill>
              <a:effectLst/>
              <a:uLnTx/>
              <a:uFillTx/>
              <a:latin typeface="Avenir Next LT Pro" panose="020B0504020202020204" pitchFamily="34" charset="0"/>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Setting up your workpoint</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400" b="1" i="0" u="none" strike="noStrike" kern="0" cap="none" spc="0" normalizeH="0" baseline="0" noProof="0" dirty="0">
              <a:ln>
                <a:noFill/>
              </a:ln>
              <a:solidFill>
                <a:srgbClr val="388978"/>
              </a:solidFill>
              <a:effectLst/>
              <a:uLnTx/>
              <a:uFillTx/>
              <a:latin typeface="Avenir Next LT Pro" panose="020B0504020202020204" pitchFamily="34" charset="0"/>
              <a:cs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Setting up your workpoint furniture </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en-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400" b="1" i="0" u="none" strike="noStrike" kern="0" cap="none" spc="0" normalizeH="0" baseline="0" noProof="0" dirty="0">
              <a:ln>
                <a:noFill/>
              </a:ln>
              <a:solidFill>
                <a:srgbClr val="388978"/>
              </a:solidFill>
              <a:effectLst/>
              <a:uLnTx/>
              <a:uFillTx/>
              <a:latin typeface="Avenir Next LT Pro" panose="020B0504020202020204" pitchFamily="34" charset="0"/>
              <a:cs typeface="Arial"/>
              <a:sym typeface="Arial"/>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Checking in/Updating your status</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endParaRPr>
          </a:p>
          <a:p>
            <a:pPr>
              <a:defRPr/>
            </a:pPr>
            <a:r>
              <a:rPr kumimoji="0" lang="en-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Collaborative workpoint technology</a:t>
            </a:r>
            <a:r>
              <a:rPr kumimoji="0" lang="en-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p:txBody>
      </p:sp>
      <p:cxnSp>
        <p:nvCxnSpPr>
          <p:cNvPr id="9" name="Straight Connector 8">
            <a:extLst>
              <a:ext uri="{FF2B5EF4-FFF2-40B4-BE49-F238E27FC236}">
                <a16:creationId xmlns:a16="http://schemas.microsoft.com/office/drawing/2014/main" id="{010D286D-068E-0D1A-00F6-2A4E33CE26D5}"/>
              </a:ext>
              <a:ext uri="{C183D7F6-B498-43B3-948B-1728B52AA6E4}">
                <adec:decorative xmlns:adec="http://schemas.microsoft.com/office/drawing/2017/decorative" val="1"/>
              </a:ext>
            </a:extLst>
          </p:cNvPr>
          <p:cNvCxnSpPr>
            <a:cxnSpLocks/>
          </p:cNvCxnSpPr>
          <p:nvPr/>
        </p:nvCxnSpPr>
        <p:spPr>
          <a:xfrm>
            <a:off x="415456" y="1161288"/>
            <a:ext cx="0" cy="4489704"/>
          </a:xfrm>
          <a:prstGeom prst="line">
            <a:avLst/>
          </a:prstGeom>
          <a:ln w="762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072364F5-1533-5395-C993-085A4118AC87}"/>
              </a:ext>
            </a:extLst>
          </p:cNvPr>
          <p:cNvSpPr txBox="1"/>
          <p:nvPr/>
        </p:nvSpPr>
        <p:spPr>
          <a:xfrm>
            <a:off x="4810175" y="1727012"/>
            <a:ext cx="3351276" cy="3108543"/>
          </a:xfrm>
          <a:prstGeom prst="rect">
            <a:avLst/>
          </a:prstGeom>
          <a:noFill/>
        </p:spPr>
        <p:txBody>
          <a:bodyPr wrap="square">
            <a:spAutoFit/>
          </a:bodyPr>
          <a:lstStyle/>
          <a:p>
            <a:pPr>
              <a:defRPr/>
            </a:pPr>
            <a:r>
              <a:rPr kumimoji="0" lang="en-CA" sz="1400" b="0" i="0" u="none" strike="noStrike" kern="1200" cap="none" spc="0" normalizeH="0" baseline="0">
                <a:ln>
                  <a:noFill/>
                </a:ln>
                <a:solidFill>
                  <a:srgbClr val="000000"/>
                </a:solidFill>
                <a:effectLst/>
                <a:uLnTx/>
                <a:uFillTx/>
                <a:latin typeface="Avenir Next LT Pro" panose="020B0504020202020204" pitchFamily="34" charset="0"/>
                <a:sym typeface="Arial"/>
              </a:rPr>
              <a:t>Neighbourhoods </a:t>
            </a:r>
            <a:r>
              <a:rPr kumimoji="0" lang="en-CA" sz="1400" b="0" i="0" u="none" strike="noStrike" kern="0" cap="none" spc="0" normalizeH="0" baseline="0">
                <a:ln>
                  <a:noFill/>
                </a:ln>
                <a:solidFill>
                  <a:srgbClr val="000000"/>
                </a:solidFill>
                <a:effectLst/>
                <a:uLnTx/>
                <a:uFillTx/>
                <a:latin typeface="Avenir Next LT Pro" panose="020B0504020202020204" pitchFamily="34" charset="0"/>
                <a:ea typeface="Arial"/>
                <a:cs typeface="Arial"/>
                <a:sym typeface="Arial"/>
              </a:rPr>
              <a:t>– </a:t>
            </a:r>
            <a:r>
              <a:rPr kumimoji="0" lang="en-CA" sz="1400" b="1" i="0" u="none" strike="noStrike" kern="0" cap="none" spc="0" normalizeH="0" baseline="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400" b="0" i="0" u="none" strike="noStrike" kern="1200" cap="none" spc="0" normalizeH="0" baseline="0">
              <a:ln>
                <a:noFill/>
              </a:ln>
              <a:solidFill>
                <a:srgbClr val="000000"/>
              </a:solidFill>
              <a:effectLst/>
              <a:uLnTx/>
              <a:uFillTx/>
              <a:latin typeface="Avenir Next LT Pro" panose="020B0504020202020204" pitchFamily="34" charset="0"/>
              <a:sym typeface="Arial"/>
            </a:endParaRPr>
          </a:p>
          <a:p>
            <a:pPr>
              <a:defRPr/>
            </a:pPr>
            <a:r>
              <a:rPr kumimoji="0" lang="en-CA" sz="1400" b="0" i="0" u="none" strike="noStrike" kern="1200" cap="none" spc="0" normalizeH="0" baseline="0">
                <a:ln>
                  <a:noFill/>
                </a:ln>
                <a:solidFill>
                  <a:srgbClr val="000000"/>
                </a:solidFill>
                <a:effectLst/>
                <a:uLnTx/>
                <a:uFillTx/>
                <a:latin typeface="Avenir Next LT Pro" panose="020B0504020202020204" pitchFamily="34" charset="0"/>
                <a:sym typeface="Arial"/>
              </a:rPr>
              <a:t>Zoning</a:t>
            </a:r>
            <a:r>
              <a:rPr kumimoji="0" lang="en-CA" sz="1400" b="0" i="0" u="none" strike="noStrike" kern="0" cap="none" spc="0" normalizeH="0" baseline="0">
                <a:ln>
                  <a:noFill/>
                </a:ln>
                <a:solidFill>
                  <a:srgbClr val="000000"/>
                </a:solidFill>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400" b="1" i="0" u="none" strike="noStrike" kern="0" cap="none" spc="0" normalizeH="0" baseline="0">
              <a:ln>
                <a:noFill/>
              </a:ln>
              <a:solidFill>
                <a:srgbClr val="388978"/>
              </a:solidFill>
              <a:effectLst/>
              <a:uLnTx/>
              <a:uFillTx/>
              <a:latin typeface="Avenir Next LT Pro" panose="020B0504020202020204" pitchFamily="34" charset="0"/>
              <a:cs typeface="Arial"/>
              <a:sym typeface="Arial"/>
            </a:endParaRPr>
          </a:p>
          <a:p>
            <a:pPr>
              <a:defRPr/>
            </a:pPr>
            <a:r>
              <a:rPr kumimoji="0" lang="en-CA" sz="1400" b="0" i="0" u="none" strike="noStrike" kern="1200" cap="none" spc="0" normalizeH="0" baseline="0">
                <a:ln>
                  <a:noFill/>
                </a:ln>
                <a:solidFill>
                  <a:srgbClr val="000000"/>
                </a:solidFill>
                <a:effectLst/>
                <a:uLnTx/>
                <a:uFillTx/>
                <a:latin typeface="Avenir Next LT Pro" panose="020B0504020202020204" pitchFamily="34" charset="0"/>
              </a:rPr>
              <a:t>Exploring the workplace </a:t>
            </a:r>
            <a:r>
              <a:rPr kumimoji="0" lang="en-CA" sz="1400" b="0" i="0" u="none" strike="noStrike" kern="0" cap="none" spc="0" normalizeH="0" baseline="0">
                <a:ln>
                  <a:noFill/>
                </a:ln>
                <a:solidFill>
                  <a:srgbClr val="000000"/>
                </a:solidFill>
                <a:effectLst/>
                <a:uLnTx/>
                <a:uFillTx/>
                <a:latin typeface="Avenir Next LT Pro" panose="020B0504020202020204" pitchFamily="34" charset="0"/>
                <a:ea typeface="Arial"/>
                <a:cs typeface="Arial"/>
                <a:sym typeface="Arial"/>
              </a:rPr>
              <a:t>– </a:t>
            </a:r>
            <a:r>
              <a:rPr kumimoji="0" lang="en-CA" sz="1400" b="1" i="0" u="none" strike="noStrike" kern="0" cap="none" spc="0" normalizeH="0" baseline="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400" b="1" i="0" u="none" strike="noStrike" kern="0" cap="none" spc="0" normalizeH="0" baseline="0">
              <a:ln>
                <a:noFill/>
              </a:ln>
              <a:solidFill>
                <a:srgbClr val="388978"/>
              </a:solidFill>
              <a:effectLst/>
              <a:uLnTx/>
              <a:uFillTx/>
              <a:latin typeface="Avenir Next LT Pro" panose="020B0504020202020204" pitchFamily="34" charset="0"/>
              <a:cs typeface="Arial"/>
            </a:endParaRPr>
          </a:p>
          <a:p>
            <a:pPr>
              <a:defRPr/>
            </a:pPr>
            <a:r>
              <a:rPr kumimoji="0" lang="en-CA" sz="1400" b="0" i="0" u="none" strike="noStrike" kern="1200" cap="none" spc="0" normalizeH="0" baseline="0">
                <a:ln>
                  <a:noFill/>
                </a:ln>
                <a:solidFill>
                  <a:srgbClr val="000000"/>
                </a:solidFill>
                <a:effectLst/>
                <a:uLnTx/>
                <a:uFillTx/>
                <a:latin typeface="Avenir Next LT Pro" panose="020B0504020202020204" pitchFamily="34" charset="0"/>
              </a:rPr>
              <a:t>Equipment rooms</a:t>
            </a:r>
            <a:r>
              <a:rPr kumimoji="0" lang="en-CA" sz="1400" b="0" i="0" u="none" strike="noStrike" kern="0" cap="none" spc="0" normalizeH="0" baseline="0">
                <a:ln>
                  <a:noFill/>
                </a:ln>
                <a:solidFill>
                  <a:srgbClr val="000000"/>
                </a:solidFill>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400" b="1" i="0" u="none" strike="noStrike" kern="0" cap="none" spc="0" normalizeH="0" baseline="0">
              <a:ln>
                <a:noFill/>
              </a:ln>
              <a:solidFill>
                <a:srgbClr val="388978"/>
              </a:solidFill>
              <a:effectLst/>
              <a:uLnTx/>
              <a:uFillTx/>
              <a:latin typeface="Avenir Next LT Pro" panose="020B0504020202020204" pitchFamily="34" charset="0"/>
              <a:cs typeface="Arial"/>
            </a:endParaRPr>
          </a:p>
          <a:p>
            <a:pPr>
              <a:defRPr/>
            </a:pPr>
            <a:r>
              <a:rPr kumimoji="0" lang="en-CA" sz="1400" b="0" i="0" u="none" strike="noStrike" kern="1200" cap="none" spc="0" normalizeH="0" baseline="0">
                <a:ln>
                  <a:noFill/>
                </a:ln>
                <a:solidFill>
                  <a:srgbClr val="000000"/>
                </a:solidFill>
                <a:effectLst/>
                <a:uLnTx/>
                <a:uFillTx/>
                <a:latin typeface="Avenir Next LT Pro" panose="020B0504020202020204" pitchFamily="34" charset="0"/>
                <a:sym typeface="Arial"/>
              </a:rPr>
              <a:t>Kitchenette and lounges</a:t>
            </a:r>
            <a:r>
              <a:rPr kumimoji="0" lang="en-CA" sz="1400" b="0" i="0" u="none" strike="noStrike" kern="0" cap="none" spc="0" normalizeH="0" baseline="0">
                <a:ln>
                  <a:noFill/>
                </a:ln>
                <a:solidFill>
                  <a:srgbClr val="000000"/>
                </a:solidFill>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400" b="1" i="0" u="none" strike="noStrike" kern="0" cap="none" spc="0" normalizeH="0" baseline="0">
              <a:ln>
                <a:noFill/>
              </a:ln>
              <a:solidFill>
                <a:srgbClr val="388978"/>
              </a:solidFill>
              <a:effectLst/>
              <a:uLnTx/>
              <a:uFillTx/>
              <a:latin typeface="Avenir Next LT Pro" panose="020B0504020202020204" pitchFamily="34" charset="0"/>
              <a:cs typeface="Arial"/>
            </a:endParaRPr>
          </a:p>
          <a:p>
            <a:pPr>
              <a:defRPr/>
            </a:pPr>
            <a:r>
              <a:rPr kumimoji="0" lang="en-CA" sz="1400" b="0" i="0" u="none" strike="noStrike" kern="1200" cap="none" spc="0" normalizeH="0" baseline="0">
                <a:ln>
                  <a:noFill/>
                </a:ln>
                <a:solidFill>
                  <a:srgbClr val="000000"/>
                </a:solidFill>
                <a:effectLst/>
                <a:uLnTx/>
                <a:uFillTx/>
                <a:latin typeface="Avenir Next LT Pro" panose="020B0504020202020204" pitchFamily="34" charset="0"/>
                <a:sym typeface="Arial"/>
              </a:rPr>
              <a:t>Wellness room</a:t>
            </a:r>
            <a:r>
              <a:rPr kumimoji="0" lang="en-CA" sz="1400" b="0" i="0" u="none" strike="noStrike" kern="0" cap="none" spc="0" normalizeH="0" baseline="0">
                <a:ln>
                  <a:noFill/>
                </a:ln>
                <a:solidFill>
                  <a:srgbClr val="000000"/>
                </a:solidFill>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400" b="1" i="0" u="none" strike="noStrike" kern="0" cap="none" spc="0" normalizeH="0" baseline="0">
              <a:ln>
                <a:noFill/>
              </a:ln>
              <a:solidFill>
                <a:srgbClr val="388978"/>
              </a:solidFill>
              <a:effectLst/>
              <a:uLnTx/>
              <a:uFillTx/>
              <a:latin typeface="Avenir Next LT Pro" panose="020B0504020202020204" pitchFamily="34" charset="0"/>
              <a:cs typeface="Arial"/>
              <a:sym typeface="Arial"/>
            </a:endParaRPr>
          </a:p>
          <a:p>
            <a:pPr>
              <a:defRPr/>
            </a:pPr>
            <a:r>
              <a:rPr kumimoji="0" lang="en-CA" sz="1400" b="0" i="0" u="none" strike="noStrike" kern="1200" cap="none" spc="0" normalizeH="0" baseline="0">
                <a:ln>
                  <a:noFill/>
                </a:ln>
                <a:solidFill>
                  <a:srgbClr val="000000"/>
                </a:solidFill>
                <a:effectLst/>
                <a:uLnTx/>
                <a:uFillTx/>
                <a:latin typeface="Avenir Next LT Pro" panose="020B0504020202020204" pitchFamily="34" charset="0"/>
                <a:sym typeface="Arial"/>
              </a:rPr>
              <a:t>Leaving the workplace</a:t>
            </a:r>
            <a:r>
              <a:rPr kumimoji="0" lang="en-CA" sz="1400" b="0" i="0" u="none" strike="noStrike" kern="0" cap="none" spc="0" normalizeH="0" baseline="0">
                <a:ln>
                  <a:noFill/>
                </a:ln>
                <a:solidFill>
                  <a:srgbClr val="000000"/>
                </a:solidFill>
                <a:effectLst/>
                <a:uLnTx/>
                <a:uFillTx/>
                <a:latin typeface="Avenir Next LT Pro" panose="020B0504020202020204" pitchFamily="34" charset="0"/>
                <a:ea typeface="Arial"/>
                <a:cs typeface="Arial"/>
                <a:sym typeface="Arial"/>
              </a:rPr>
              <a:t> – </a:t>
            </a:r>
            <a:r>
              <a:rPr kumimoji="0" lang="en-CA" sz="1400" b="1" i="0" u="none" strike="noStrike" kern="0" cap="none" spc="0" normalizeH="0" baseline="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400" b="1" i="0" u="none" strike="noStrike" kern="0" cap="none" spc="0" normalizeH="0" baseline="0">
              <a:ln>
                <a:noFill/>
              </a:ln>
              <a:solidFill>
                <a:srgbClr val="388978"/>
              </a:solidFill>
              <a:effectLst/>
              <a:uLnTx/>
              <a:uFillTx/>
              <a:latin typeface="Avenir Next LT Pro" panose="020B0504020202020204" pitchFamily="34" charset="0"/>
              <a:cs typeface="Arial"/>
            </a:endParaRPr>
          </a:p>
        </p:txBody>
      </p:sp>
      <p:sp>
        <p:nvSpPr>
          <p:cNvPr id="10" name="Rectangle 9">
            <a:extLst>
              <a:ext uri="{FF2B5EF4-FFF2-40B4-BE49-F238E27FC236}">
                <a16:creationId xmlns:a16="http://schemas.microsoft.com/office/drawing/2014/main" id="{5039C174-98BD-6D89-15F3-C41E8FF0F414}"/>
              </a:ext>
            </a:extLst>
          </p:cNvPr>
          <p:cNvSpPr/>
          <p:nvPr/>
        </p:nvSpPr>
        <p:spPr>
          <a:xfrm>
            <a:off x="8161451" y="727071"/>
            <a:ext cx="4030549" cy="540385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photo of your workplace</a:t>
            </a:r>
            <a:endParaRPr lang="en-CA" dirty="0">
              <a:solidFill>
                <a:schemeClr val="tx1"/>
              </a:solidFill>
              <a:highlight>
                <a:srgbClr val="FFFF00"/>
              </a:highlight>
            </a:endParaRPr>
          </a:p>
        </p:txBody>
      </p:sp>
    </p:spTree>
    <p:extLst>
      <p:ext uri="{BB962C8B-B14F-4D97-AF65-F5344CB8AC3E}">
        <p14:creationId xmlns:p14="http://schemas.microsoft.com/office/powerpoint/2010/main" val="12783334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2CB6F75-1842-1431-2AF6-834E80E4B17F}"/>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3" name="Title 3">
            <a:extLst>
              <a:ext uri="{FF2B5EF4-FFF2-40B4-BE49-F238E27FC236}">
                <a16:creationId xmlns:a16="http://schemas.microsoft.com/office/drawing/2014/main" id="{0E6157C2-CB83-DA90-C4F2-8C66EAFE3B9B}"/>
              </a:ext>
            </a:extLst>
          </p:cNvPr>
          <p:cNvSpPr txBox="1">
            <a:spLocks noGrp="1"/>
          </p:cNvSpPr>
          <p:nvPr>
            <p:ph type="title" idx="4294967295"/>
          </p:nvPr>
        </p:nvSpPr>
        <p:spPr>
          <a:xfrm>
            <a:off x="170432" y="115833"/>
            <a:ext cx="10015984"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a:t>
            </a:r>
            <a:r>
              <a:rPr kumimoji="0" lang="en-CA" sz="2400" b="1" i="0" u="none" strike="noStrike" kern="0" cap="none" spc="0" normalizeH="0" baseline="0">
                <a:ln>
                  <a:noFill/>
                </a:ln>
                <a:solidFill>
                  <a:srgbClr val="F1F2F2"/>
                </a:solidFill>
                <a:effectLst/>
                <a:uLnTx/>
                <a:uFillTx/>
                <a:latin typeface="Arial"/>
                <a:ea typeface="Arial"/>
                <a:cs typeface="Arial"/>
                <a:sym typeface="Arial"/>
              </a:rPr>
              <a:t>Building </a:t>
            </a:r>
            <a:r>
              <a:rPr kumimoji="0" lang="en-CA" sz="2400" b="1" i="0" u="none" strike="noStrike" kern="0" cap="none" spc="0" normalizeH="0" baseline="0">
                <a:ln>
                  <a:noFill/>
                </a:ln>
                <a:solidFill>
                  <a:schemeClr val="tx1"/>
                </a:solidFill>
                <a:effectLst/>
                <a:highlight>
                  <a:srgbClr val="FFFF00"/>
                </a:highlight>
                <a:uLnTx/>
                <a:uFillTx/>
                <a:latin typeface="Arial"/>
                <a:ea typeface="Arial"/>
                <a:cs typeface="Arial"/>
                <a:sym typeface="Arial"/>
              </a:rPr>
              <a:t>[name/address of your building]</a:t>
            </a:r>
            <a:endParaRPr kumimoji="0" lang="en-CA" sz="3200" b="1" i="0" u="none" strike="noStrike" kern="1200" cap="none" spc="0" normalizeH="0" baseline="0">
              <a:ln>
                <a:noFill/>
              </a:ln>
              <a:solidFill>
                <a:schemeClr val="tx1"/>
              </a:solidFill>
              <a:effectLst/>
              <a:highlight>
                <a:srgbClr val="FFFF00"/>
              </a:highlight>
              <a:uLnTx/>
              <a:uFillTx/>
              <a:latin typeface="Arial" panose="020B0604020202020204" pitchFamily="34" charset="0"/>
              <a:ea typeface="+mj-ea"/>
              <a:cs typeface="Arial" panose="020B0604020202020204" pitchFamily="34" charset="0"/>
            </a:endParaRPr>
          </a:p>
        </p:txBody>
      </p:sp>
      <p:graphicFrame>
        <p:nvGraphicFramePr>
          <p:cNvPr id="4" name="Diagram 3">
            <a:extLst>
              <a:ext uri="{FF2B5EF4-FFF2-40B4-BE49-F238E27FC236}">
                <a16:creationId xmlns:a16="http://schemas.microsoft.com/office/drawing/2014/main" id="{2AB67E1F-E22C-FA5C-CA79-1A210776B06F}"/>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475154569"/>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 name="Group 4">
            <a:extLst>
              <a:ext uri="{FF2B5EF4-FFF2-40B4-BE49-F238E27FC236}">
                <a16:creationId xmlns:a16="http://schemas.microsoft.com/office/drawing/2014/main" id="{0879C798-40D6-4A07-B212-E4E5697F509C}"/>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6" name="Graphic 5" descr="Work from home desk with solid fill">
              <a:extLst>
                <a:ext uri="{FF2B5EF4-FFF2-40B4-BE49-F238E27FC236}">
                  <a16:creationId xmlns:a16="http://schemas.microsoft.com/office/drawing/2014/main" id="{4CE8AE8D-5911-46AF-E058-F6FBD61A5D0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7" name="Graphic 6" descr="Meeting with solid fill">
              <a:extLst>
                <a:ext uri="{FF2B5EF4-FFF2-40B4-BE49-F238E27FC236}">
                  <a16:creationId xmlns:a16="http://schemas.microsoft.com/office/drawing/2014/main" id="{0FB50AF6-EF23-A2BC-1FEE-69B6820D9DCC}"/>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9" name="TextBox 8">
            <a:extLst>
              <a:ext uri="{FF2B5EF4-FFF2-40B4-BE49-F238E27FC236}">
                <a16:creationId xmlns:a16="http://schemas.microsoft.com/office/drawing/2014/main" id="{EA36504C-8CE5-B729-9E37-B7C9D782CE43}"/>
              </a:ext>
            </a:extLst>
          </p:cNvPr>
          <p:cNvSpPr txBox="1"/>
          <p:nvPr/>
        </p:nvSpPr>
        <p:spPr>
          <a:xfrm>
            <a:off x="242316" y="1051221"/>
            <a:ext cx="11151108" cy="4062651"/>
          </a:xfrm>
          <a:prstGeom prst="rect">
            <a:avLst/>
          </a:prstGeom>
          <a:noFill/>
        </p:spPr>
        <p:txBody>
          <a:bodyPr wrap="square">
            <a:spAutoFit/>
          </a:bodyPr>
          <a:lstStyle/>
          <a:p>
            <a:pPr>
              <a:spcAft>
                <a:spcPts val="1200"/>
              </a:spcAft>
            </a:pPr>
            <a:r>
              <a:rPr lang="en-CA" sz="1800" dirty="0">
                <a:highlight>
                  <a:srgbClr val="FFFF00"/>
                </a:highlight>
                <a:latin typeface="Avenir Next LT Pro" panose="020B0504020202020204" pitchFamily="34" charset="0"/>
                <a:cs typeface="Segoe UI Semilight" panose="020B0402040204020203" pitchFamily="34" charset="0"/>
              </a:rPr>
              <a:t>Insert information on the building, as applicable: </a:t>
            </a:r>
          </a:p>
          <a:p>
            <a:pPr>
              <a:spcAft>
                <a:spcPts val="1200"/>
              </a:spcAft>
            </a:pPr>
            <a:endParaRPr lang="en-CA" sz="1800" dirty="0">
              <a:highlight>
                <a:srgbClr val="FFFF00"/>
              </a:highlight>
              <a:latin typeface="Avenir Next LT Pro" panose="020B0504020202020204" pitchFamily="34" charset="0"/>
              <a:cs typeface="Segoe UI Semilight" panose="020B0402040204020203" pitchFamily="34" charset="0"/>
            </a:endParaRPr>
          </a:p>
          <a:p>
            <a:pPr>
              <a:spcAft>
                <a:spcPts val="1200"/>
              </a:spcAft>
            </a:pPr>
            <a:r>
              <a:rPr lang="en-CA" sz="1800" dirty="0">
                <a:highlight>
                  <a:srgbClr val="FFFF00"/>
                </a:highlight>
                <a:latin typeface="Avenir Next LT Pro" panose="020B0504020202020204" pitchFamily="34" charset="0"/>
                <a:cs typeface="Segoe UI Semilight" panose="020B0402040204020203" pitchFamily="34" charset="0"/>
              </a:rPr>
              <a:t>Start with the lobby: location of the commissionaire desk, security turnstiles, elevators, stairs, parking lot access, etc.</a:t>
            </a:r>
          </a:p>
          <a:p>
            <a:pPr>
              <a:spcAft>
                <a:spcPts val="1200"/>
              </a:spcAft>
            </a:pPr>
            <a:endParaRPr lang="en-CA" dirty="0">
              <a:highlight>
                <a:srgbClr val="FFFF00"/>
              </a:highlight>
              <a:latin typeface="Avenir Next LT Pro" panose="020B0504020202020204" pitchFamily="34" charset="0"/>
              <a:cs typeface="Segoe UI Semilight" panose="020B0402040204020203" pitchFamily="34" charset="0"/>
            </a:endParaRPr>
          </a:p>
          <a:p>
            <a:pPr>
              <a:spcAft>
                <a:spcPts val="1200"/>
              </a:spcAft>
            </a:pPr>
            <a:r>
              <a:rPr lang="en-CA" sz="1800" dirty="0">
                <a:highlight>
                  <a:srgbClr val="FFFF00"/>
                </a:highlight>
                <a:latin typeface="Avenir Next LT Pro" panose="020B0504020202020204" pitchFamily="34" charset="0"/>
                <a:cs typeface="Segoe UI Semilight" panose="020B0402040204020203" pitchFamily="34" charset="0"/>
              </a:rPr>
              <a:t>For each floor: provide a typical plan to show exactly where all the entrance doors are located, the washrooms and the main light switches for the floor (explain when/if they need to be turned on, i.e. first person in the morning, or after-hours after a certain time.)</a:t>
            </a:r>
          </a:p>
          <a:p>
            <a:pPr>
              <a:spcAft>
                <a:spcPts val="1200"/>
              </a:spcAft>
            </a:pPr>
            <a:endParaRPr lang="en-CA" dirty="0">
              <a:highlight>
                <a:srgbClr val="FFFF00"/>
              </a:highlight>
              <a:latin typeface="Avenir Next LT Pro" panose="020B0504020202020204" pitchFamily="34" charset="0"/>
              <a:cs typeface="Segoe UI Semilight" panose="020B0402040204020203" pitchFamily="34" charset="0"/>
            </a:endParaRPr>
          </a:p>
          <a:p>
            <a:pPr>
              <a:spcAft>
                <a:spcPts val="1200"/>
              </a:spcAft>
            </a:pPr>
            <a:r>
              <a:rPr lang="en-CA" sz="1800" dirty="0">
                <a:highlight>
                  <a:srgbClr val="FFFF00"/>
                </a:highlight>
                <a:latin typeface="Avenir Next LT Pro" panose="020B0504020202020204" pitchFamily="34" charset="0"/>
                <a:cs typeface="Segoe UI Semilight" panose="020B0402040204020203" pitchFamily="34" charset="0"/>
              </a:rPr>
              <a:t>Ensure to include information on inclusive washrooms: is there one on each floor? if not specify every floor where they can be found. show them on the plan, as applicable.</a:t>
            </a:r>
            <a:endParaRPr lang="en-CA" sz="1800" dirty="0">
              <a:latin typeface="Avenir Next LT Pro" panose="020B0504020202020204" pitchFamily="34" charset="0"/>
              <a:cs typeface="Segoe UI Semilight" panose="020B0402040204020203" pitchFamily="34" charset="0"/>
            </a:endParaRPr>
          </a:p>
        </p:txBody>
      </p:sp>
    </p:spTree>
    <p:extLst>
      <p:ext uri="{BB962C8B-B14F-4D97-AF65-F5344CB8AC3E}">
        <p14:creationId xmlns:p14="http://schemas.microsoft.com/office/powerpoint/2010/main" val="423708704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30D77A7-4E8E-7081-F0AC-4F3053A49FAC}"/>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6" name="Title 3">
            <a:extLst>
              <a:ext uri="{FF2B5EF4-FFF2-40B4-BE49-F238E27FC236}">
                <a16:creationId xmlns:a16="http://schemas.microsoft.com/office/drawing/2014/main" id="{79402C25-A391-9D37-6FEC-14026283B799}"/>
              </a:ext>
            </a:extLst>
          </p:cNvPr>
          <p:cNvSpPr txBox="1">
            <a:spLocks noGrp="1"/>
          </p:cNvSpPr>
          <p:nvPr>
            <p:ph type="title" idx="4294967295"/>
          </p:nvPr>
        </p:nvSpPr>
        <p:spPr>
          <a:xfrm>
            <a:off x="120832" y="89871"/>
            <a:ext cx="9991356" cy="542634"/>
          </a:xfrm>
          <a:prstGeom prst="rect">
            <a:avLst/>
          </a:prstGeom>
          <a:solidFill>
            <a:schemeClr val="accent1">
              <a:lumMod val="75000"/>
            </a:schemeClr>
          </a:solid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Introduction to you</a:t>
            </a:r>
            <a:r>
              <a:rPr lang="en-CA" sz="3200">
                <a:ea typeface="+mn-ea"/>
              </a:rPr>
              <a:t>r workplace </a:t>
            </a:r>
            <a:r>
              <a:rPr kumimoji="0" lang="en-CA" sz="28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 Table of content</a:t>
            </a:r>
            <a:endParaRPr kumimoji="0" lang="en-CA" sz="32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p:txBody>
      </p:sp>
      <p:sp>
        <p:nvSpPr>
          <p:cNvPr id="3" name="TextBox 2">
            <a:extLst>
              <a:ext uri="{FF2B5EF4-FFF2-40B4-BE49-F238E27FC236}">
                <a16:creationId xmlns:a16="http://schemas.microsoft.com/office/drawing/2014/main" id="{49D43BBD-D52B-5802-B167-DCF0348EB9D9}"/>
              </a:ext>
            </a:extLst>
          </p:cNvPr>
          <p:cNvSpPr txBox="1"/>
          <p:nvPr/>
        </p:nvSpPr>
        <p:spPr>
          <a:xfrm>
            <a:off x="924524" y="1029638"/>
            <a:ext cx="6099048" cy="4801314"/>
          </a:xfrm>
          <a:prstGeom prst="rect">
            <a:avLst/>
          </a:prstGeom>
          <a:noFill/>
        </p:spPr>
        <p:txBody>
          <a:bodyPr wrap="square">
            <a:spAutoFit/>
          </a:bodyPr>
          <a:lstStyle/>
          <a:p>
            <a:pPr>
              <a:buFont typeface="Arial" panose="020B0604020202020204" pitchFamily="34" charset="0"/>
            </a:pPr>
            <a:r>
              <a:rPr lang="en-CA" sz="1800" dirty="0">
                <a:latin typeface="Avenir Next LT Pro" panose="020B0504020202020204" pitchFamily="34" charset="0"/>
              </a:rPr>
              <a:t>Welcome </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lang="en-CA" sz="1800" dirty="0">
                <a:latin typeface="Avenir Next LT Pro" panose="020B0504020202020204" pitchFamily="34" charset="0"/>
              </a:rPr>
              <a:t> </a:t>
            </a:r>
            <a:r>
              <a:rPr lang="en-CA"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p>
          <a:p>
            <a:pPr>
              <a:buFont typeface="Arial" panose="020B0604020202020204" pitchFamily="34" charset="0"/>
            </a:pPr>
            <a:endParaRPr lang="en-CA" sz="1800" dirty="0">
              <a:latin typeface="Avenir Next LT Pro" panose="020B0504020202020204" pitchFamily="34" charset="0"/>
            </a:endParaRPr>
          </a:p>
          <a:p>
            <a:pPr>
              <a:buFont typeface="Arial" panose="020B0604020202020204" pitchFamily="34" charset="0"/>
            </a:pPr>
            <a:r>
              <a:rPr lang="en-CA" sz="1800" dirty="0">
                <a:latin typeface="Avenir Next LT Pro" panose="020B0504020202020204" pitchFamily="34" charset="0"/>
              </a:rPr>
              <a:t>Adapting to Activity-based working </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lang="en-CA" sz="1800" dirty="0">
                <a:latin typeface="Avenir Next LT Pro" panose="020B0504020202020204" pitchFamily="34" charset="0"/>
              </a:rPr>
              <a:t> </a:t>
            </a:r>
            <a:r>
              <a:rPr lang="en-CA"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p>
          <a:p>
            <a:pPr>
              <a:buFont typeface="Arial" panose="020B0604020202020204" pitchFamily="34" charset="0"/>
            </a:pPr>
            <a:endParaRPr lang="en-CA" sz="1800" b="1" dirty="0">
              <a:solidFill>
                <a:schemeClr val="accent1">
                  <a:lumMod val="75000"/>
                </a:schemeClr>
              </a:solidFill>
              <a:latin typeface="Avenir Next LT Pro" panose="020B0504020202020204" pitchFamily="34" charset="0"/>
            </a:endParaRPr>
          </a:p>
          <a:p>
            <a:pPr>
              <a:buFont typeface="Arial" panose="020B0604020202020204" pitchFamily="34" charset="0"/>
            </a:pPr>
            <a:r>
              <a:rPr lang="en-CA" sz="1800" dirty="0">
                <a:latin typeface="Avenir Next LT Pro" panose="020B0504020202020204" pitchFamily="34" charset="0"/>
              </a:rPr>
              <a:t>About GCworkplace </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lang="en-CA" sz="1800" dirty="0">
                <a:latin typeface="Avenir Next LT Pro" panose="020B0504020202020204" pitchFamily="34" charset="0"/>
              </a:rPr>
              <a:t> </a:t>
            </a:r>
            <a:r>
              <a:rPr lang="en-CA"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p>
          <a:p>
            <a:pPr>
              <a:buFont typeface="Arial" panose="020B0604020202020204" pitchFamily="34" charset="0"/>
            </a:pPr>
            <a:endParaRPr lang="en-CA" dirty="0">
              <a:highlight>
                <a:srgbClr val="FFFF00"/>
              </a:highlight>
              <a:latin typeface="Avenir Next LT Pro" panose="020B0504020202020204" pitchFamily="34" charset="0"/>
            </a:endParaRPr>
          </a:p>
          <a:p>
            <a:r>
              <a:rPr lang="en-CA" sz="1800" dirty="0">
                <a:latin typeface="Avenir Next LT Pro" panose="020B0504020202020204" pitchFamily="34" charset="0"/>
              </a:rPr>
              <a:t>Design inspiration - </a:t>
            </a:r>
            <a:r>
              <a:rPr lang="en-CA"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p>
          <a:p>
            <a:pPr>
              <a:buFont typeface="Arial" panose="020B0604020202020204" pitchFamily="34" charset="0"/>
            </a:pPr>
            <a:endParaRPr lang="en-CA" sz="1800" b="1" dirty="0">
              <a:solidFill>
                <a:schemeClr val="accent1">
                  <a:lumMod val="75000"/>
                </a:schemeClr>
              </a:solidFill>
              <a:latin typeface="Avenir Next LT Pro" panose="020B0504020202020204" pitchFamily="34" charset="0"/>
            </a:endParaRPr>
          </a:p>
          <a:p>
            <a:pPr marL="0" marR="0" lvl="0" indent="0" algn="l" defTabSz="914400" rtl="0" eaLnBrk="1" fontAlgn="auto" latinLnBrk="0" hangingPunct="1">
              <a:buClrTx/>
              <a:buSzTx/>
              <a:buFont typeface="Arial" panose="020B0604020202020204" pitchFamily="34" charset="0"/>
              <a:buNone/>
              <a:tabLst/>
              <a:defRPr/>
            </a:pPr>
            <a:r>
              <a:rPr kumimoji="0" lang="en-CA" sz="1800" i="0" u="none" strike="noStrike" kern="1200" cap="none" spc="0" normalizeH="0" baseline="0" noProof="0" dirty="0">
                <a:ln>
                  <a:noFill/>
                </a:ln>
                <a:effectLst/>
                <a:uLnTx/>
                <a:uFillTx/>
                <a:latin typeface="Avenir Next LT Pro" panose="020B0504020202020204" pitchFamily="34" charset="0"/>
                <a:cs typeface="Arial" panose="020B0604020202020204" pitchFamily="34" charset="0"/>
              </a:rPr>
              <a:t>Design principles and features </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kumimoji="0" lang="en-CA" sz="1800" i="0" u="none" strike="noStrike" kern="1200" cap="none" spc="0" normalizeH="0" baseline="0" noProof="0" dirty="0">
                <a:ln>
                  <a:noFill/>
                </a:ln>
                <a:effectLst/>
                <a:uLnTx/>
                <a:uFillTx/>
                <a:latin typeface="Avenir Next LT Pro" panose="020B0504020202020204" pitchFamily="34" charset="0"/>
                <a:cs typeface="Arial" panose="020B0604020202020204" pitchFamily="34" charset="0"/>
              </a:rPr>
              <a:t> </a:t>
            </a:r>
            <a:r>
              <a:rPr lang="en-CA"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p>
          <a:p>
            <a:pPr marL="0" marR="0" lvl="0" indent="0" algn="l" defTabSz="914400" rtl="0" eaLnBrk="1" fontAlgn="auto" latinLnBrk="0" hangingPunct="1">
              <a:buClrTx/>
              <a:buSzTx/>
              <a:buFont typeface="Arial" panose="020B0604020202020204" pitchFamily="34" charset="0"/>
              <a:buNone/>
              <a:tabLst/>
              <a:defRPr/>
            </a:pPr>
            <a:endParaRPr lang="en-CA" sz="1800" b="1" dirty="0">
              <a:solidFill>
                <a:schemeClr val="accent1">
                  <a:lumMod val="75000"/>
                </a:schemeClr>
              </a:solidFill>
              <a:latin typeface="Avenir Next LT Pro" panose="020B0504020202020204" pitchFamily="34" charset="0"/>
            </a:endParaRPr>
          </a:p>
          <a:p>
            <a:pPr marL="0" marR="0" lvl="0" indent="0" algn="l" defTabSz="914400" rtl="0" eaLnBrk="1" fontAlgn="auto" latinLnBrk="0" hangingPunct="1">
              <a:buClrTx/>
              <a:buSzTx/>
              <a:buFont typeface="Arial" panose="020B0604020202020204" pitchFamily="34" charset="0"/>
              <a:buNone/>
              <a:tabLst/>
              <a:defRPr/>
            </a:pPr>
            <a:r>
              <a:rPr lang="en-CA" dirty="0">
                <a:latin typeface="Avenir Next LT Pro" panose="020B0504020202020204" pitchFamily="34" charset="0"/>
              </a:rPr>
              <a:t>I</a:t>
            </a:r>
            <a:r>
              <a:rPr lang="en-CA" sz="1800" dirty="0">
                <a:latin typeface="Avenir Next LT Pro" panose="020B0504020202020204" pitchFamily="34" charset="0"/>
              </a:rPr>
              <a:t>ndigenous design </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lang="en-CA" sz="1800" dirty="0">
                <a:latin typeface="Avenir Next LT Pro" panose="020B0504020202020204" pitchFamily="34" charset="0"/>
              </a:rPr>
              <a:t> </a:t>
            </a:r>
            <a:r>
              <a:rPr lang="en-CA"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p>
          <a:p>
            <a:pPr marL="0" marR="0" lvl="0" indent="0" algn="l" defTabSz="914400" rtl="0" eaLnBrk="1" fontAlgn="auto" latinLnBrk="0" hangingPunct="1">
              <a:buClrTx/>
              <a:buSzTx/>
              <a:buFont typeface="Arial" panose="020B0604020202020204" pitchFamily="34" charset="0"/>
              <a:buNone/>
              <a:tabLst/>
              <a:defRPr/>
            </a:pPr>
            <a:endParaRPr lang="en-CA" sz="1800" b="1" dirty="0">
              <a:solidFill>
                <a:schemeClr val="accent1">
                  <a:lumMod val="75000"/>
                </a:schemeClr>
              </a:solidFill>
              <a:latin typeface="Avenir Next LT Pro" panose="020B0504020202020204" pitchFamily="34" charset="0"/>
            </a:endParaRPr>
          </a:p>
          <a:p>
            <a:pPr marL="0" marR="0" lvl="0" indent="0" algn="l" defTabSz="914400" rtl="0" eaLnBrk="1" fontAlgn="auto" latinLnBrk="0" hangingPunct="1">
              <a:buClrTx/>
              <a:buSzTx/>
              <a:buFont typeface="Arial" panose="020B0604020202020204" pitchFamily="34" charset="0"/>
              <a:buNone/>
              <a:tabLst/>
              <a:defRPr/>
            </a:pPr>
            <a:r>
              <a:rPr lang="en-CA" sz="1800" dirty="0">
                <a:latin typeface="Avenir Next LT Pro" panose="020B0504020202020204" pitchFamily="34" charset="0"/>
              </a:rPr>
              <a:t>Accessibility and inclusivity </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 </a:t>
            </a:r>
            <a:r>
              <a:rPr lang="en-CA"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p>
          <a:p>
            <a:pPr>
              <a:buFont typeface="Arial" panose="020B0604020202020204" pitchFamily="34" charset="0"/>
            </a:pPr>
            <a:endParaRPr lang="en-CA" sz="1800" b="1" dirty="0">
              <a:solidFill>
                <a:schemeClr val="accent1">
                  <a:lumMod val="75000"/>
                </a:schemeClr>
              </a:solidFill>
              <a:latin typeface="Avenir Next LT Pro" panose="020B0504020202020204" pitchFamily="34" charset="0"/>
            </a:endParaRPr>
          </a:p>
          <a:p>
            <a:pPr marL="0" marR="0" lvl="0" indent="0" algn="l" defTabSz="914400" rtl="0" eaLnBrk="1" fontAlgn="auto" latinLnBrk="0" hangingPunct="1">
              <a:buClrTx/>
              <a:buSzTx/>
              <a:buFont typeface="Arial" panose="020B0604020202020204" pitchFamily="34" charset="0"/>
              <a:buNone/>
              <a:tabLst/>
              <a:defRPr/>
            </a:pPr>
            <a:r>
              <a:rPr kumimoji="0" lang="en-CA" sz="1800" i="0" u="none" strike="noStrike" kern="1200" cap="none" spc="0" normalizeH="0" baseline="0" noProof="0" dirty="0">
                <a:ln>
                  <a:noFill/>
                </a:ln>
                <a:effectLst/>
                <a:uLnTx/>
                <a:uFillTx/>
                <a:latin typeface="Avenir Next LT Pro" panose="020B0504020202020204" pitchFamily="34" charset="0"/>
                <a:cs typeface="Arial" panose="020B0604020202020204" pitchFamily="34" charset="0"/>
              </a:rPr>
              <a:t>Sustainability </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kumimoji="0" lang="en-CA" sz="1800" i="0" u="none" strike="noStrike" kern="1200" cap="none" spc="0" normalizeH="0" baseline="0" noProof="0" dirty="0">
                <a:ln>
                  <a:noFill/>
                </a:ln>
                <a:effectLst/>
                <a:uLnTx/>
                <a:uFillTx/>
                <a:latin typeface="Avenir Next LT Pro" panose="020B0504020202020204" pitchFamily="34" charset="0"/>
                <a:cs typeface="Arial" panose="020B0604020202020204" pitchFamily="34" charset="0"/>
              </a:rPr>
              <a:t> </a:t>
            </a:r>
            <a:r>
              <a:rPr lang="en-CA"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p>
          <a:p>
            <a:pPr marL="0" marR="0" lvl="0" indent="0" algn="l" defTabSz="914400" rtl="0" eaLnBrk="1" fontAlgn="auto" latinLnBrk="0" hangingPunct="1">
              <a:buClrTx/>
              <a:buSzTx/>
              <a:buFont typeface="Arial" panose="020B0604020202020204" pitchFamily="34" charset="0"/>
              <a:buNone/>
              <a:tabLst/>
              <a:defRPr/>
            </a:pPr>
            <a:endParaRPr kumimoji="0" lang="en-CA" sz="1800" b="1" i="0" u="none" strike="noStrike" kern="1200" cap="none" spc="0" normalizeH="0" baseline="0" noProof="0" dirty="0">
              <a:ln>
                <a:noFill/>
              </a:ln>
              <a:solidFill>
                <a:schemeClr val="accent1">
                  <a:lumMod val="75000"/>
                </a:schemeClr>
              </a:solidFill>
              <a:effectLst/>
              <a:uLnTx/>
              <a:uFillTx/>
              <a:latin typeface="Avenir Next LT Pro" panose="020B0504020202020204" pitchFamily="34" charset="0"/>
              <a:cs typeface="Arial" panose="020B0604020202020204" pitchFamily="34" charset="0"/>
            </a:endParaRPr>
          </a:p>
          <a:p>
            <a:pPr>
              <a:defRPr/>
            </a:pP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Standard workpoints – </a:t>
            </a:r>
            <a:r>
              <a:rPr lang="en-CA"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p>
        </p:txBody>
      </p:sp>
      <p:pic>
        <p:nvPicPr>
          <p:cNvPr id="5" name="Graphic 4">
            <a:extLst>
              <a:ext uri="{FF2B5EF4-FFF2-40B4-BE49-F238E27FC236}">
                <a16:creationId xmlns:a16="http://schemas.microsoft.com/office/drawing/2014/main" id="{551929F9-026A-C84C-FE09-EE4EE6B13B71}"/>
              </a:ext>
              <a:ext uri="{C183D7F6-B498-43B3-948B-1728B52AA6E4}">
                <adec:decorative xmlns:adec="http://schemas.microsoft.com/office/drawing/2017/decorative" val="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7" name="Diagram 6">
            <a:extLst>
              <a:ext uri="{FF2B5EF4-FFF2-40B4-BE49-F238E27FC236}">
                <a16:creationId xmlns:a16="http://schemas.microsoft.com/office/drawing/2014/main" id="{E24CECF5-AE39-789F-1D79-322D083BCDDE}"/>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448088154"/>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cxnSp>
        <p:nvCxnSpPr>
          <p:cNvPr id="9" name="Straight Connector 8">
            <a:extLst>
              <a:ext uri="{FF2B5EF4-FFF2-40B4-BE49-F238E27FC236}">
                <a16:creationId xmlns:a16="http://schemas.microsoft.com/office/drawing/2014/main" id="{CFB4FE53-278A-B25B-DB29-156F9C10ADCC}"/>
              </a:ext>
              <a:ext uri="{C183D7F6-B498-43B3-948B-1728B52AA6E4}">
                <adec:decorative xmlns:adec="http://schemas.microsoft.com/office/drawing/2017/decorative" val="1"/>
              </a:ext>
            </a:extLst>
          </p:cNvPr>
          <p:cNvCxnSpPr>
            <a:cxnSpLocks/>
          </p:cNvCxnSpPr>
          <p:nvPr/>
        </p:nvCxnSpPr>
        <p:spPr>
          <a:xfrm>
            <a:off x="671488" y="1027045"/>
            <a:ext cx="0" cy="4803907"/>
          </a:xfrm>
          <a:prstGeom prst="line">
            <a:avLst/>
          </a:prstGeom>
          <a:ln w="762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47" name="Rectangle 46">
            <a:extLst>
              <a:ext uri="{FF2B5EF4-FFF2-40B4-BE49-F238E27FC236}">
                <a16:creationId xmlns:a16="http://schemas.microsoft.com/office/drawing/2014/main" id="{20F0B32E-01C3-6DA1-4AE2-9E110D7D267D}"/>
              </a:ext>
            </a:extLst>
          </p:cNvPr>
          <p:cNvSpPr/>
          <p:nvPr/>
        </p:nvSpPr>
        <p:spPr>
          <a:xfrm>
            <a:off x="7498063" y="727071"/>
            <a:ext cx="4693937" cy="540385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PHOTO OF YOUR WORKPLACE</a:t>
            </a:r>
            <a:endParaRPr lang="en-CA" dirty="0">
              <a:solidFill>
                <a:schemeClr val="tx1"/>
              </a:solidFill>
              <a:highlight>
                <a:srgbClr val="FFFF00"/>
              </a:highlight>
            </a:endParaRPr>
          </a:p>
        </p:txBody>
      </p:sp>
    </p:spTree>
    <p:extLst>
      <p:ext uri="{BB962C8B-B14F-4D97-AF65-F5344CB8AC3E}">
        <p14:creationId xmlns:p14="http://schemas.microsoft.com/office/powerpoint/2010/main" val="250948934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2CB6F75-1842-1431-2AF6-834E80E4B17F}"/>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3" name="Title 3">
            <a:extLst>
              <a:ext uri="{FF2B5EF4-FFF2-40B4-BE49-F238E27FC236}">
                <a16:creationId xmlns:a16="http://schemas.microsoft.com/office/drawing/2014/main" id="{0E6157C2-CB83-DA90-C4F2-8C66EAFE3B9B}"/>
              </a:ext>
            </a:extLst>
          </p:cNvPr>
          <p:cNvSpPr txBox="1">
            <a:spLocks noGrp="1"/>
          </p:cNvSpPr>
          <p:nvPr>
            <p:ph type="title" idx="4294967295"/>
          </p:nvPr>
        </p:nvSpPr>
        <p:spPr>
          <a:xfrm>
            <a:off x="170432" y="115833"/>
            <a:ext cx="10015984"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Emergency procedures </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4" name="Diagram 3">
            <a:extLst>
              <a:ext uri="{FF2B5EF4-FFF2-40B4-BE49-F238E27FC236}">
                <a16:creationId xmlns:a16="http://schemas.microsoft.com/office/drawing/2014/main" id="{2AB67E1F-E22C-FA5C-CA79-1A210776B06F}"/>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 name="Group 4">
            <a:extLst>
              <a:ext uri="{FF2B5EF4-FFF2-40B4-BE49-F238E27FC236}">
                <a16:creationId xmlns:a16="http://schemas.microsoft.com/office/drawing/2014/main" id="{0879C798-40D6-4A07-B212-E4E5697F509C}"/>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6" name="Graphic 5" descr="Work from home desk with solid fill">
              <a:extLst>
                <a:ext uri="{FF2B5EF4-FFF2-40B4-BE49-F238E27FC236}">
                  <a16:creationId xmlns:a16="http://schemas.microsoft.com/office/drawing/2014/main" id="{4CE8AE8D-5911-46AF-E058-F6FBD61A5D0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7" name="Graphic 6" descr="Meeting with solid fill">
              <a:extLst>
                <a:ext uri="{FF2B5EF4-FFF2-40B4-BE49-F238E27FC236}">
                  <a16:creationId xmlns:a16="http://schemas.microsoft.com/office/drawing/2014/main" id="{0FB50AF6-EF23-A2BC-1FEE-69B6820D9DCC}"/>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9" name="TextBox 8">
            <a:extLst>
              <a:ext uri="{FF2B5EF4-FFF2-40B4-BE49-F238E27FC236}">
                <a16:creationId xmlns:a16="http://schemas.microsoft.com/office/drawing/2014/main" id="{EA36504C-8CE5-B729-9E37-B7C9D782CE43}"/>
              </a:ext>
            </a:extLst>
          </p:cNvPr>
          <p:cNvSpPr txBox="1"/>
          <p:nvPr/>
        </p:nvSpPr>
        <p:spPr>
          <a:xfrm>
            <a:off x="242316" y="1051221"/>
            <a:ext cx="11151108" cy="369332"/>
          </a:xfrm>
          <a:prstGeom prst="rect">
            <a:avLst/>
          </a:prstGeom>
          <a:noFill/>
        </p:spPr>
        <p:txBody>
          <a:bodyPr wrap="square">
            <a:spAutoFit/>
          </a:bodyPr>
          <a:lstStyle/>
          <a:p>
            <a:pPr>
              <a:spcAft>
                <a:spcPts val="1200"/>
              </a:spcAft>
            </a:pPr>
            <a:r>
              <a:rPr lang="en-US" sz="1800" dirty="0">
                <a:highlight>
                  <a:srgbClr val="FFFF00"/>
                </a:highlight>
                <a:latin typeface="Avenir Next LT Pro" panose="020B0504020202020204" pitchFamily="34" charset="0"/>
                <a:cs typeface="Segoe UI Semilight" panose="020B0402040204020203" pitchFamily="34" charset="0"/>
              </a:rPr>
              <a:t>Insert information on emergency procedures for your workplace here</a:t>
            </a:r>
            <a:endParaRPr lang="en-US" sz="1800" dirty="0">
              <a:latin typeface="Avenir Next LT Pro" panose="020B0504020202020204" pitchFamily="34" charset="0"/>
              <a:cs typeface="Segoe UI Semilight" panose="020B0402040204020203" pitchFamily="34" charset="0"/>
            </a:endParaRPr>
          </a:p>
        </p:txBody>
      </p:sp>
    </p:spTree>
    <p:extLst>
      <p:ext uri="{BB962C8B-B14F-4D97-AF65-F5344CB8AC3E}">
        <p14:creationId xmlns:p14="http://schemas.microsoft.com/office/powerpoint/2010/main" val="391380411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Signage and wayfinding</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7" name="Diagram 6">
            <a:extLst>
              <a:ext uri="{FF2B5EF4-FFF2-40B4-BE49-F238E27FC236}">
                <a16:creationId xmlns:a16="http://schemas.microsoft.com/office/drawing/2014/main" id="{557CE54A-DEDE-4854-AC66-5303B00BB3D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60930306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BD228275-611E-4700-83C0-5C664B63401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E37565B8-8401-4916-B9EE-E59893A9E7AA}"/>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AF601ACB-7DAC-497B-B32D-87C9ABEF3FD5}"/>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3" name="Rectangle 2">
            <a:extLst>
              <a:ext uri="{FF2B5EF4-FFF2-40B4-BE49-F238E27FC236}">
                <a16:creationId xmlns:a16="http://schemas.microsoft.com/office/drawing/2014/main" id="{C7D0C7DF-5C6A-5132-2857-0601B131C73C}"/>
              </a:ext>
            </a:extLst>
          </p:cNvPr>
          <p:cNvSpPr/>
          <p:nvPr/>
        </p:nvSpPr>
        <p:spPr>
          <a:xfrm>
            <a:off x="170432" y="1292607"/>
            <a:ext cx="6283558" cy="3108543"/>
          </a:xfrm>
          <a:prstGeom prst="rect">
            <a:avLst/>
          </a:prstGeom>
        </p:spPr>
        <p:txBody>
          <a:bodyPr wrap="square">
            <a:spAutoFit/>
          </a:bodyPr>
          <a:lstStyle/>
          <a:p>
            <a:pPr>
              <a:spcAft>
                <a:spcPts val="1200"/>
              </a:spcAft>
            </a:pPr>
            <a:r>
              <a:rPr lang="en-US" sz="1600" dirty="0">
                <a:latin typeface="Avenir Next LT Pro" panose="020B0504020202020204" pitchFamily="34" charset="0"/>
                <a:cs typeface="Segoe UI Semilight" panose="020B0402040204020203" pitchFamily="34" charset="0"/>
              </a:rPr>
              <a:t>In your new workplace there is improved wayfinding through z</a:t>
            </a:r>
            <a:r>
              <a:rPr lang="en-CA" sz="1600" dirty="0">
                <a:latin typeface="Avenir Next LT Pro" panose="020B0504020202020204" pitchFamily="34" charset="0"/>
                <a:cs typeface="Segoe UI Semilight" panose="020B0402040204020203" pitchFamily="34" charset="0"/>
              </a:rPr>
              <a:t>one identification, clear directional signage for common amenities such as kitchenettes, equipment rooms and locker areas.</a:t>
            </a:r>
          </a:p>
          <a:p>
            <a:pPr>
              <a:spcAft>
                <a:spcPts val="1200"/>
              </a:spcAft>
            </a:pPr>
            <a:r>
              <a:rPr lang="en-US" sz="1600" dirty="0">
                <a:highlight>
                  <a:srgbClr val="FFFF00"/>
                </a:highlight>
                <a:latin typeface="Avenir Next LT Pro" panose="020B0504020202020204" pitchFamily="34" charset="0"/>
                <a:cs typeface="Segoe UI Semilight" panose="020B0402040204020203" pitchFamily="34" charset="0"/>
              </a:rPr>
              <a:t>All functional zones, workpoints, and support spaces are marked with either wall or ceiling signage. Look for this signage to assist you when navigating throughout the space. </a:t>
            </a:r>
          </a:p>
          <a:p>
            <a:pPr>
              <a:spcAft>
                <a:spcPts val="1200"/>
              </a:spcAft>
            </a:pPr>
            <a:r>
              <a:rPr lang="en-US" sz="1600" dirty="0">
                <a:latin typeface="Avenir Next LT Pro" panose="020B0504020202020204" pitchFamily="34" charset="0"/>
                <a:cs typeface="Segoe UI Semilight" panose="020B0402040204020203" pitchFamily="34" charset="0"/>
              </a:rPr>
              <a:t>Signage includes both English and French and </a:t>
            </a:r>
            <a:r>
              <a:rPr lang="fr-CA" sz="1600" dirty="0">
                <a:highlight>
                  <a:srgbClr val="FFFF00"/>
                </a:highlight>
                <a:latin typeface="Avenir Next LT Pro" panose="020B0504020202020204" pitchFamily="34" charset="0"/>
                <a:cs typeface="Segoe UI Semilight" panose="020B0402040204020203" pitchFamily="34" charset="0"/>
              </a:rPr>
              <a:t>[</a:t>
            </a:r>
            <a:r>
              <a:rPr lang="en-US" sz="1600" dirty="0">
                <a:highlight>
                  <a:srgbClr val="FFFF00"/>
                </a:highlight>
                <a:latin typeface="Avenir Next LT Pro" panose="020B0504020202020204" pitchFamily="34" charset="0"/>
                <a:cs typeface="Segoe UI Semilight" panose="020B0402040204020203" pitchFamily="34" charset="0"/>
              </a:rPr>
              <a:t>may include accessible features of Braille and/or QR codes]. </a:t>
            </a:r>
            <a:r>
              <a:rPr lang="en-US" sz="1600" dirty="0">
                <a:latin typeface="Avenir Next LT Pro" panose="020B0504020202020204" pitchFamily="34" charset="0"/>
                <a:cs typeface="Segoe UI Semilight" panose="020B0402040204020203" pitchFamily="34" charset="0"/>
              </a:rPr>
              <a:t>Some signage indicates various features of collaborative workpoints, including booking requirements, technology and capacities.</a:t>
            </a:r>
          </a:p>
        </p:txBody>
      </p:sp>
      <p:grpSp>
        <p:nvGrpSpPr>
          <p:cNvPr id="5" name="Group 4" descr="Placeholder for an image showing the new signage in the workplace">
            <a:extLst>
              <a:ext uri="{FF2B5EF4-FFF2-40B4-BE49-F238E27FC236}">
                <a16:creationId xmlns:a16="http://schemas.microsoft.com/office/drawing/2014/main" id="{994AF5AE-DE2E-CCB1-8798-07DF7CF15509}"/>
              </a:ext>
              <a:ext uri="{C183D7F6-B498-43B3-948B-1728B52AA6E4}">
                <adec:decorative xmlns:adec="http://schemas.microsoft.com/office/drawing/2017/decorative" val="0"/>
              </a:ext>
            </a:extLst>
          </p:cNvPr>
          <p:cNvGrpSpPr/>
          <p:nvPr/>
        </p:nvGrpSpPr>
        <p:grpSpPr>
          <a:xfrm>
            <a:off x="7172721" y="1036635"/>
            <a:ext cx="4533873" cy="2056189"/>
            <a:chOff x="992657" y="853789"/>
            <a:chExt cx="5095829" cy="2528694"/>
          </a:xfrm>
        </p:grpSpPr>
        <p:pic>
          <p:nvPicPr>
            <p:cNvPr id="6" name="Picture 5">
              <a:extLst>
                <a:ext uri="{FF2B5EF4-FFF2-40B4-BE49-F238E27FC236}">
                  <a16:creationId xmlns:a16="http://schemas.microsoft.com/office/drawing/2014/main" id="{4D10D8B7-7413-C39D-E714-2A1E00AA87A5}"/>
                </a:ext>
              </a:extLst>
            </p:cNvPr>
            <p:cNvPicPr>
              <a:picLocks noChangeAspect="1"/>
            </p:cNvPicPr>
            <p:nvPr/>
          </p:nvPicPr>
          <p:blipFill>
            <a:blip r:embed="rId11"/>
            <a:stretch>
              <a:fillRect/>
            </a:stretch>
          </p:blipFill>
          <p:spPr>
            <a:xfrm>
              <a:off x="992657" y="913978"/>
              <a:ext cx="2436343" cy="2468505"/>
            </a:xfrm>
            <a:prstGeom prst="rect">
              <a:avLst/>
            </a:prstGeom>
          </p:spPr>
        </p:pic>
        <p:pic>
          <p:nvPicPr>
            <p:cNvPr id="11" name="Picture 10">
              <a:extLst>
                <a:ext uri="{FF2B5EF4-FFF2-40B4-BE49-F238E27FC236}">
                  <a16:creationId xmlns:a16="http://schemas.microsoft.com/office/drawing/2014/main" id="{2BF06D75-BE9F-B057-6C01-937A3AFB59E4}"/>
                </a:ext>
              </a:extLst>
            </p:cNvPr>
            <p:cNvPicPr>
              <a:picLocks noChangeAspect="1"/>
            </p:cNvPicPr>
            <p:nvPr/>
          </p:nvPicPr>
          <p:blipFill>
            <a:blip r:embed="rId12"/>
            <a:stretch>
              <a:fillRect/>
            </a:stretch>
          </p:blipFill>
          <p:spPr>
            <a:xfrm>
              <a:off x="3681915" y="853789"/>
              <a:ext cx="2406570" cy="2468504"/>
            </a:xfrm>
            <a:prstGeom prst="rect">
              <a:avLst/>
            </a:prstGeom>
          </p:spPr>
        </p:pic>
        <p:sp>
          <p:nvSpPr>
            <p:cNvPr id="12" name="Rectangle 11">
              <a:extLst>
                <a:ext uri="{FF2B5EF4-FFF2-40B4-BE49-F238E27FC236}">
                  <a16:creationId xmlns:a16="http://schemas.microsoft.com/office/drawing/2014/main" id="{F13CEB34-99B5-1007-CF42-29617A7A32CA}"/>
                </a:ext>
              </a:extLst>
            </p:cNvPr>
            <p:cNvSpPr/>
            <p:nvPr/>
          </p:nvSpPr>
          <p:spPr>
            <a:xfrm>
              <a:off x="992658" y="853789"/>
              <a:ext cx="5095828" cy="252869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image showing new signage in the workplace</a:t>
              </a:r>
              <a:endParaRPr lang="en-CA" dirty="0">
                <a:solidFill>
                  <a:schemeClr val="tx1"/>
                </a:solidFill>
                <a:highlight>
                  <a:srgbClr val="FFFF00"/>
                </a:highlight>
              </a:endParaRPr>
            </a:p>
          </p:txBody>
        </p:sp>
      </p:grpSp>
      <p:grpSp>
        <p:nvGrpSpPr>
          <p:cNvPr id="22" name="Group 21" descr="2nd placeholder for an image showing the new signage in the workplace ">
            <a:extLst>
              <a:ext uri="{FF2B5EF4-FFF2-40B4-BE49-F238E27FC236}">
                <a16:creationId xmlns:a16="http://schemas.microsoft.com/office/drawing/2014/main" id="{73E673C2-9B7E-1649-52E8-7D712CC9EE0F}"/>
              </a:ext>
              <a:ext uri="{C183D7F6-B498-43B3-948B-1728B52AA6E4}">
                <adec:decorative xmlns:adec="http://schemas.microsoft.com/office/drawing/2017/decorative" val="0"/>
              </a:ext>
            </a:extLst>
          </p:cNvPr>
          <p:cNvGrpSpPr/>
          <p:nvPr/>
        </p:nvGrpSpPr>
        <p:grpSpPr>
          <a:xfrm>
            <a:off x="8049557" y="3444268"/>
            <a:ext cx="2586446" cy="2266925"/>
            <a:chOff x="8273144" y="3505250"/>
            <a:chExt cx="2586446" cy="2266925"/>
          </a:xfrm>
        </p:grpSpPr>
        <p:pic>
          <p:nvPicPr>
            <p:cNvPr id="20" name="Picture 19">
              <a:extLst>
                <a:ext uri="{FF2B5EF4-FFF2-40B4-BE49-F238E27FC236}">
                  <a16:creationId xmlns:a16="http://schemas.microsoft.com/office/drawing/2014/main" id="{D7C4609B-B715-24A8-7F69-0E1D2987BAB6}"/>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8379946" y="3574153"/>
              <a:ext cx="2370936" cy="2092215"/>
            </a:xfrm>
            <a:prstGeom prst="rect">
              <a:avLst/>
            </a:prstGeom>
          </p:spPr>
        </p:pic>
        <p:sp>
          <p:nvSpPr>
            <p:cNvPr id="15" name="Rectangle 14">
              <a:extLst>
                <a:ext uri="{FF2B5EF4-FFF2-40B4-BE49-F238E27FC236}">
                  <a16:creationId xmlns:a16="http://schemas.microsoft.com/office/drawing/2014/main" id="{1C3FD835-7815-E9DB-610C-6577156E27A9}"/>
                </a:ext>
              </a:extLst>
            </p:cNvPr>
            <p:cNvSpPr/>
            <p:nvPr/>
          </p:nvSpPr>
          <p:spPr>
            <a:xfrm>
              <a:off x="8273144" y="3505250"/>
              <a:ext cx="2586446" cy="226692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image showing new signage in the workplace</a:t>
              </a:r>
              <a:endParaRPr lang="en-CA" dirty="0">
                <a:solidFill>
                  <a:schemeClr val="tx1"/>
                </a:solidFill>
                <a:highlight>
                  <a:srgbClr val="FFFF00"/>
                </a:highlight>
              </a:endParaRPr>
            </a:p>
          </p:txBody>
        </p:sp>
      </p:grpSp>
    </p:spTree>
    <p:extLst>
      <p:ext uri="{BB962C8B-B14F-4D97-AF65-F5344CB8AC3E}">
        <p14:creationId xmlns:p14="http://schemas.microsoft.com/office/powerpoint/2010/main" val="356124322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015984"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Lockers and coat closets</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9" name="Diagram 8">
            <a:extLst>
              <a:ext uri="{FF2B5EF4-FFF2-40B4-BE49-F238E27FC236}">
                <a16:creationId xmlns:a16="http://schemas.microsoft.com/office/drawing/2014/main" id="{EBF065A9-287A-4950-8FFC-4BC36E4FA61F}"/>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368086599"/>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0" name="Group 9">
            <a:extLst>
              <a:ext uri="{FF2B5EF4-FFF2-40B4-BE49-F238E27FC236}">
                <a16:creationId xmlns:a16="http://schemas.microsoft.com/office/drawing/2014/main" id="{527B45E2-E4DE-433F-A7B3-91EFAF0D7093}"/>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11" name="Graphic 10" descr="Work from home desk with solid fill">
              <a:extLst>
                <a:ext uri="{FF2B5EF4-FFF2-40B4-BE49-F238E27FC236}">
                  <a16:creationId xmlns:a16="http://schemas.microsoft.com/office/drawing/2014/main" id="{1FAE5642-0E13-494B-A345-A12907EDD5DF}"/>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2" name="Graphic 11" descr="Meeting with solid fill">
              <a:extLst>
                <a:ext uri="{FF2B5EF4-FFF2-40B4-BE49-F238E27FC236}">
                  <a16:creationId xmlns:a16="http://schemas.microsoft.com/office/drawing/2014/main" id="{ACFBF76F-5738-43E1-B2E2-511C3786379C}"/>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3" name="TextBox 2">
            <a:extLst>
              <a:ext uri="{FF2B5EF4-FFF2-40B4-BE49-F238E27FC236}">
                <a16:creationId xmlns:a16="http://schemas.microsoft.com/office/drawing/2014/main" id="{07AAF30C-01CA-A0D6-AAE4-711E67B66E86}"/>
              </a:ext>
            </a:extLst>
          </p:cNvPr>
          <p:cNvSpPr txBox="1"/>
          <p:nvPr/>
        </p:nvSpPr>
        <p:spPr>
          <a:xfrm>
            <a:off x="382570" y="1109368"/>
            <a:ext cx="7865318" cy="4508927"/>
          </a:xfrm>
          <a:prstGeom prst="rect">
            <a:avLst/>
          </a:prstGeom>
          <a:noFill/>
        </p:spPr>
        <p:txBody>
          <a:bodyPr wrap="square" rtlCol="0">
            <a:spAutoFit/>
          </a:bodyPr>
          <a:lstStyle/>
          <a:p>
            <a:pPr>
              <a:spcAft>
                <a:spcPts val="1200"/>
              </a:spcAft>
            </a:pPr>
            <a:r>
              <a:rPr lang="en-US" sz="1400" dirty="0">
                <a:latin typeface="Avenir Next LT Pro Demi" panose="020B0704020202020204" pitchFamily="34" charset="0"/>
                <a:cs typeface="Segoe UI Semilight" panose="020B0402040204020203" pitchFamily="34" charset="0"/>
              </a:rPr>
              <a:t>Lockers</a:t>
            </a:r>
          </a:p>
          <a:p>
            <a:pPr>
              <a:spcAft>
                <a:spcPts val="1200"/>
              </a:spcAft>
            </a:pPr>
            <a:r>
              <a:rPr lang="en-US" sz="1300" dirty="0">
                <a:latin typeface="Avenir Next LT Pro" panose="020B0504020202020204" pitchFamily="34" charset="0"/>
                <a:cs typeface="Segoe UI Semilight" panose="020B0402040204020203" pitchFamily="34" charset="0"/>
              </a:rPr>
              <a:t>Lockers are available to employees for day-use only. You are welcome to store all personal items within the lockers. All lockers are fitted with a digital lock that can be programmed for each use. </a:t>
            </a:r>
          </a:p>
          <a:p>
            <a:pPr>
              <a:spcAft>
                <a:spcPts val="1200"/>
              </a:spcAft>
            </a:pPr>
            <a:r>
              <a:rPr lang="en-US" sz="1300" b="1" i="1" dirty="0">
                <a:latin typeface="Avenir Next LT Pro" panose="020B0504020202020204" pitchFamily="34" charset="0"/>
                <a:cs typeface="Segoe UI Semilight" panose="020B0402040204020203" pitchFamily="34" charset="0"/>
              </a:rPr>
              <a:t>Step 1: </a:t>
            </a:r>
            <a:r>
              <a:rPr lang="en-US" sz="1300" dirty="0">
                <a:latin typeface="Avenir Next LT Pro" panose="020B0504020202020204" pitchFamily="34" charset="0"/>
                <a:cs typeface="Segoe UI Semilight" panose="020B0402040204020203" pitchFamily="34" charset="0"/>
              </a:rPr>
              <a:t>Start by selecting a locker that is not currently locked.</a:t>
            </a:r>
            <a:endParaRPr lang="en-US" sz="1300" b="1" dirty="0">
              <a:latin typeface="Avenir Next LT Pro" panose="020B0504020202020204" pitchFamily="34" charset="0"/>
              <a:cs typeface="Segoe UI Semilight" panose="020B0402040204020203" pitchFamily="34" charset="0"/>
            </a:endParaRPr>
          </a:p>
          <a:p>
            <a:pPr>
              <a:spcAft>
                <a:spcPts val="1200"/>
              </a:spcAft>
            </a:pPr>
            <a:r>
              <a:rPr lang="en-US" sz="1300" b="1" i="1" dirty="0">
                <a:latin typeface="Avenir Next LT Pro" panose="020B0504020202020204" pitchFamily="34" charset="0"/>
                <a:cs typeface="Segoe UI Semilight" panose="020B0402040204020203" pitchFamily="34" charset="0"/>
              </a:rPr>
              <a:t>Step 2: </a:t>
            </a:r>
            <a:r>
              <a:rPr lang="en-US" sz="1300" dirty="0">
                <a:latin typeface="Avenir Next LT Pro" panose="020B0504020202020204" pitchFamily="34" charset="0"/>
                <a:cs typeface="Segoe UI Semilight" panose="020B0402040204020203" pitchFamily="34" charset="0"/>
              </a:rPr>
              <a:t>To set a temporary pin, ensure the door is closed. Enter a four-digit code followed by the green arrow on the bottom right-hand side of the keypad. This should set your temporary pin and lock the door. </a:t>
            </a:r>
          </a:p>
          <a:p>
            <a:pPr>
              <a:spcAft>
                <a:spcPts val="1200"/>
              </a:spcAft>
            </a:pPr>
            <a:r>
              <a:rPr lang="en-US" sz="1300" b="1" i="1" dirty="0">
                <a:latin typeface="Avenir Next LT Pro" panose="020B0504020202020204" pitchFamily="34" charset="0"/>
                <a:cs typeface="Segoe UI Semilight" panose="020B0402040204020203" pitchFamily="34" charset="0"/>
              </a:rPr>
              <a:t>Step 3: </a:t>
            </a:r>
            <a:r>
              <a:rPr lang="en-US" sz="1300" dirty="0">
                <a:latin typeface="Avenir Next LT Pro" panose="020B0504020202020204" pitchFamily="34" charset="0"/>
                <a:cs typeface="Segoe UI Semilight" panose="020B0402040204020203" pitchFamily="34" charset="0"/>
              </a:rPr>
              <a:t>To open the locker follow the same process. Enter your four-digit code followed by the green arrow on the bottom right-hand side of the keypad. </a:t>
            </a:r>
          </a:p>
          <a:p>
            <a:pPr>
              <a:spcAft>
                <a:spcPts val="1200"/>
              </a:spcAft>
            </a:pPr>
            <a:r>
              <a:rPr lang="en-US" sz="1300" b="1" i="1" dirty="0">
                <a:latin typeface="Avenir Next LT Pro" panose="020B0504020202020204" pitchFamily="34" charset="0"/>
                <a:cs typeface="Segoe UI Semilight" panose="020B0402040204020203" pitchFamily="34" charset="0"/>
              </a:rPr>
              <a:t>Step 4: </a:t>
            </a:r>
            <a:r>
              <a:rPr lang="en-US" sz="1300" dirty="0">
                <a:latin typeface="Avenir Next LT Pro" panose="020B0504020202020204" pitchFamily="34" charset="0"/>
                <a:cs typeface="Segoe UI Semilight" panose="020B0402040204020203" pitchFamily="34" charset="0"/>
              </a:rPr>
              <a:t>At the end of day, remove all personal items and leave the door unlocked for the next user. </a:t>
            </a:r>
          </a:p>
          <a:p>
            <a:pPr>
              <a:spcAft>
                <a:spcPts val="1200"/>
              </a:spcAft>
            </a:pPr>
            <a:endParaRPr lang="en-US" sz="1300" dirty="0">
              <a:latin typeface="Avenir Next LT Pro" panose="020B0504020202020204" pitchFamily="34" charset="0"/>
              <a:cs typeface="Segoe UI Semilight" panose="020B0402040204020203" pitchFamily="34" charset="0"/>
            </a:endParaRPr>
          </a:p>
          <a:p>
            <a:pPr>
              <a:spcAft>
                <a:spcPts val="1200"/>
              </a:spcAft>
            </a:pPr>
            <a:r>
              <a:rPr lang="en-US" sz="1400" dirty="0">
                <a:latin typeface="Avenir Next LT Pro Demi" panose="020B0704020202020204" pitchFamily="34" charset="0"/>
                <a:cs typeface="Segoe UI Semilight" panose="020B0402040204020203" pitchFamily="34" charset="0"/>
              </a:rPr>
              <a:t>Coat closets</a:t>
            </a:r>
          </a:p>
          <a:p>
            <a:pPr>
              <a:spcAft>
                <a:spcPts val="1200"/>
              </a:spcAft>
            </a:pPr>
            <a:r>
              <a:rPr lang="en-US" sz="1300" dirty="0">
                <a:latin typeface="Avenir Next LT Pro" panose="020B0504020202020204" pitchFamily="34" charset="0"/>
                <a:cs typeface="Segoe UI Semilight" panose="020B0402040204020203" pitchFamily="34" charset="0"/>
              </a:rPr>
              <a:t>Coat closets and coat hooks are available throughout the floor. Scent-free coat closets are identified with a smoke-free icon. </a:t>
            </a:r>
          </a:p>
          <a:p>
            <a:pPr>
              <a:spcAft>
                <a:spcPts val="1200"/>
              </a:spcAft>
            </a:pPr>
            <a:r>
              <a:rPr lang="en-US" sz="1300" dirty="0">
                <a:highlight>
                  <a:srgbClr val="FFFF00"/>
                </a:highlight>
                <a:latin typeface="Avenir Next LT Pro" panose="020B0504020202020204" pitchFamily="34" charset="0"/>
                <a:cs typeface="Segoe UI Semilight" panose="020B0402040204020203" pitchFamily="34" charset="0"/>
              </a:rPr>
              <a:t>Confirm your locker strategy and if these are the instructions for your locker model(s).</a:t>
            </a:r>
            <a:endParaRPr lang="en-US" sz="1300" dirty="0">
              <a:latin typeface="Avenir Next LT Pro" panose="020B0504020202020204" pitchFamily="34" charset="0"/>
              <a:cs typeface="Segoe UI Semilight" panose="020B0402040204020203" pitchFamily="34" charset="0"/>
            </a:endParaRPr>
          </a:p>
        </p:txBody>
      </p:sp>
      <p:sp>
        <p:nvSpPr>
          <p:cNvPr id="4" name="Rectangle 3">
            <a:extLst>
              <a:ext uri="{FF2B5EF4-FFF2-40B4-BE49-F238E27FC236}">
                <a16:creationId xmlns:a16="http://schemas.microsoft.com/office/drawing/2014/main" id="{804CC396-73A0-51CB-80F2-3DE129B6A759}"/>
              </a:ext>
            </a:extLst>
          </p:cNvPr>
          <p:cNvSpPr/>
          <p:nvPr/>
        </p:nvSpPr>
        <p:spPr>
          <a:xfrm>
            <a:off x="8534941" y="1109368"/>
            <a:ext cx="3074257" cy="47714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for locker instructions. Take photographs of the digital panel and identify steps mentioned to the left.</a:t>
            </a:r>
            <a:endParaRPr lang="en-CA" dirty="0">
              <a:solidFill>
                <a:schemeClr val="tx1"/>
              </a:solidFill>
              <a:highlight>
                <a:srgbClr val="FFFF00"/>
              </a:highlight>
            </a:endParaRPr>
          </a:p>
        </p:txBody>
      </p:sp>
    </p:spTree>
    <p:extLst>
      <p:ext uri="{BB962C8B-B14F-4D97-AF65-F5344CB8AC3E}">
        <p14:creationId xmlns:p14="http://schemas.microsoft.com/office/powerpoint/2010/main" val="45362428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1" y="115833"/>
            <a:ext cx="9901639"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US" sz="2800" b="1" i="0" u="none" strike="noStrike" kern="0" cap="none" spc="0" normalizeH="0" baseline="0">
                <a:ln>
                  <a:noFill/>
                </a:ln>
                <a:solidFill>
                  <a:srgbClr val="F1F2F2"/>
                </a:solidFill>
                <a:effectLst/>
                <a:uLnTx/>
                <a:uFillTx/>
                <a:latin typeface="Arial"/>
                <a:ea typeface="Arial"/>
                <a:cs typeface="Arial"/>
                <a:sym typeface="Arial"/>
              </a:rPr>
              <a:t>– Setting up a workstation </a:t>
            </a:r>
            <a:r>
              <a:rPr kumimoji="0" lang="en-US" sz="3200" b="1" i="0" u="none" strike="noStrike" kern="0" cap="none" spc="0" normalizeH="0" baseline="0">
                <a:ln>
                  <a:noFill/>
                </a:ln>
                <a:solidFill>
                  <a:srgbClr val="F1F2F2"/>
                </a:solidFill>
                <a:effectLst/>
                <a:uLnTx/>
                <a:uFillTx/>
                <a:latin typeface="Arial"/>
                <a:ea typeface="Arial"/>
                <a:cs typeface="Arial"/>
                <a:sym typeface="Arial"/>
              </a:rPr>
              <a:t>(1 of 3)</a:t>
            </a:r>
            <a:endParaRPr kumimoji="0" lang="en-US"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20" name="Diagram 19">
            <a:extLst>
              <a:ext uri="{FF2B5EF4-FFF2-40B4-BE49-F238E27FC236}">
                <a16:creationId xmlns:a16="http://schemas.microsoft.com/office/drawing/2014/main" id="{629E3B38-D822-4845-980C-0351E278132C}"/>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746614142"/>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25" name="Group 24">
            <a:extLst>
              <a:ext uri="{FF2B5EF4-FFF2-40B4-BE49-F238E27FC236}">
                <a16:creationId xmlns:a16="http://schemas.microsoft.com/office/drawing/2014/main" id="{F6EBFA01-8AFD-44A6-B2CC-1C0309B1F57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26" name="Graphic 25" descr="Work from home desk with solid fill">
              <a:extLst>
                <a:ext uri="{FF2B5EF4-FFF2-40B4-BE49-F238E27FC236}">
                  <a16:creationId xmlns:a16="http://schemas.microsoft.com/office/drawing/2014/main" id="{BACDCD96-2AA6-4C11-8B12-0464585A6C0E}"/>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810942" y="3432474"/>
              <a:ext cx="914400" cy="914400"/>
            </a:xfrm>
            <a:prstGeom prst="rect">
              <a:avLst/>
            </a:prstGeom>
          </p:spPr>
        </p:pic>
        <p:pic>
          <p:nvPicPr>
            <p:cNvPr id="27" name="Graphic 26" descr="Meeting with solid fill">
              <a:extLst>
                <a:ext uri="{FF2B5EF4-FFF2-40B4-BE49-F238E27FC236}">
                  <a16:creationId xmlns:a16="http://schemas.microsoft.com/office/drawing/2014/main" id="{3969977E-14A5-4490-97FD-5A03A02D3122}"/>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9347579" y="3825939"/>
              <a:ext cx="720389" cy="720389"/>
            </a:xfrm>
            <a:prstGeom prst="rect">
              <a:avLst/>
            </a:prstGeom>
          </p:spPr>
        </p:pic>
      </p:grpSp>
      <p:sp>
        <p:nvSpPr>
          <p:cNvPr id="3" name="TextBox 2">
            <a:extLst>
              <a:ext uri="{FF2B5EF4-FFF2-40B4-BE49-F238E27FC236}">
                <a16:creationId xmlns:a16="http://schemas.microsoft.com/office/drawing/2014/main" id="{C5119ABA-E1D2-AAD3-AAF4-B827B0B541E5}"/>
              </a:ext>
            </a:extLst>
          </p:cNvPr>
          <p:cNvSpPr txBox="1"/>
          <p:nvPr/>
        </p:nvSpPr>
        <p:spPr>
          <a:xfrm>
            <a:off x="325139" y="989133"/>
            <a:ext cx="11541722" cy="4985980"/>
          </a:xfrm>
          <a:prstGeom prst="rect">
            <a:avLst/>
          </a:prstGeom>
          <a:noFill/>
        </p:spPr>
        <p:txBody>
          <a:bodyPr wrap="square" rtlCol="0">
            <a:spAutoFit/>
          </a:bodyPr>
          <a:lstStyle/>
          <a:p>
            <a:pPr>
              <a:spcAft>
                <a:spcPts val="1200"/>
              </a:spcAft>
            </a:pPr>
            <a:r>
              <a:rPr lang="en-US" sz="1300" dirty="0">
                <a:latin typeface="Avenir Next LT Pro" panose="020B0504020202020204" pitchFamily="34" charset="0"/>
                <a:cs typeface="Segoe UI Semilight" panose="020B0402040204020203" pitchFamily="34" charset="0"/>
              </a:rPr>
              <a:t>Setting up your workstation may seem like a lot, but we’ve made the process easy and seamless; just follow these quick and easy steps. </a:t>
            </a:r>
            <a:r>
              <a:rPr lang="en-CA" sz="1300" dirty="0">
                <a:latin typeface="Avenir Next LT Pro" panose="020B0504020202020204" pitchFamily="34" charset="0"/>
                <a:cs typeface="Segoe UI Semilight" panose="020B0402040204020203" pitchFamily="34" charset="0"/>
              </a:rPr>
              <a:t>Although a variety of individual workpoint types are available to be used throughout the day, workstations remain a popular choice for many because of its adjustability, ergonomic design and added monitors.</a:t>
            </a:r>
            <a:r>
              <a:rPr lang="en-US" sz="1300" dirty="0">
                <a:latin typeface="Avenir Next LT Pro" panose="020B0504020202020204" pitchFamily="34" charset="0"/>
                <a:cs typeface="Segoe UI Semilight" panose="020B0402040204020203" pitchFamily="34" charset="0"/>
              </a:rPr>
              <a:t>These steps may also apply to other types of workpoints such a Focus room, Touchdown, etc. </a:t>
            </a:r>
          </a:p>
          <a:p>
            <a:pPr>
              <a:spcAft>
                <a:spcPts val="1200"/>
              </a:spcAft>
            </a:pPr>
            <a:r>
              <a:rPr lang="en-US" sz="1300" b="1" i="1" dirty="0">
                <a:latin typeface="Avenir Next LT Pro" panose="020B0504020202020204" pitchFamily="34" charset="0"/>
                <a:cs typeface="Segoe UI Semilight" panose="020B0402040204020203" pitchFamily="34" charset="0"/>
              </a:rPr>
              <a:t>Step 1 (optional): </a:t>
            </a:r>
            <a:r>
              <a:rPr lang="en-US" sz="1300" i="1" dirty="0">
                <a:latin typeface="Avenir Next LT Pro" panose="020B0504020202020204" pitchFamily="34" charset="0"/>
                <a:cs typeface="Segoe UI Semilight" panose="020B0402040204020203" pitchFamily="34" charset="0"/>
              </a:rPr>
              <a:t>Clean the workpoint before unpacking your bag.</a:t>
            </a:r>
          </a:p>
          <a:p>
            <a:pPr>
              <a:spcAft>
                <a:spcPts val="1200"/>
              </a:spcAft>
            </a:pPr>
            <a:r>
              <a:rPr lang="en-US" sz="1300" b="1" i="1" dirty="0">
                <a:latin typeface="Avenir Next LT Pro" panose="020B0504020202020204" pitchFamily="34" charset="0"/>
                <a:cs typeface="Segoe UI Semilight" panose="020B0402040204020203" pitchFamily="34" charset="0"/>
              </a:rPr>
              <a:t>Step 2: </a:t>
            </a:r>
            <a:r>
              <a:rPr lang="en-US" sz="1300" i="1" dirty="0">
                <a:latin typeface="Avenir Next LT Pro" panose="020B0504020202020204" pitchFamily="34" charset="0"/>
                <a:cs typeface="Segoe UI Semilight" panose="020B0402040204020203" pitchFamily="34" charset="0"/>
              </a:rPr>
              <a:t>Adjust the desk height, monitor height and chair features. Detailed instructions can be found in the next pages. </a:t>
            </a:r>
          </a:p>
          <a:p>
            <a:pPr>
              <a:spcAft>
                <a:spcPts val="1200"/>
              </a:spcAft>
            </a:pPr>
            <a:r>
              <a:rPr lang="en-US" sz="1300" b="1" i="1" dirty="0">
                <a:latin typeface="Avenir Next LT Pro" panose="020B0504020202020204" pitchFamily="34" charset="0"/>
                <a:cs typeface="Segoe UI Semilight" panose="020B0402040204020203" pitchFamily="34" charset="0"/>
              </a:rPr>
              <a:t>Step 3: </a:t>
            </a:r>
            <a:r>
              <a:rPr lang="en-US" sz="1300" i="1" dirty="0">
                <a:latin typeface="Avenir Next LT Pro" panose="020B0504020202020204" pitchFamily="34" charset="0"/>
                <a:cs typeface="Segoe UI Semilight" panose="020B0402040204020203" pitchFamily="34" charset="0"/>
              </a:rPr>
              <a:t>Connect your laptop or tablet to the port replicator (docking station) via the USB-C cable. Your device should automatically connect to the </a:t>
            </a:r>
            <a:r>
              <a:rPr lang="en-US" sz="1300" i="1" dirty="0" err="1">
                <a:latin typeface="Avenir Next LT Pro" panose="020B0504020202020204" pitchFamily="34" charset="0"/>
                <a:cs typeface="Segoe UI Semilight" panose="020B0402040204020203" pitchFamily="34" charset="0"/>
              </a:rPr>
              <a:t>GCwi</a:t>
            </a:r>
            <a:r>
              <a:rPr lang="en-US" sz="1300" i="1" dirty="0">
                <a:latin typeface="Avenir Next LT Pro" panose="020B0504020202020204" pitchFamily="34" charset="0"/>
                <a:cs typeface="Segoe UI Semilight" panose="020B0402040204020203" pitchFamily="34" charset="0"/>
              </a:rPr>
              <a:t>-fi network. No need to use the VPN when you are working directly on the Government of Canada network. </a:t>
            </a:r>
          </a:p>
          <a:p>
            <a:pPr>
              <a:spcAft>
                <a:spcPts val="1200"/>
              </a:spcAft>
            </a:pPr>
            <a:r>
              <a:rPr lang="en-US" sz="1300" b="1" i="1" dirty="0">
                <a:latin typeface="Avenir Next LT Pro" panose="020B0504020202020204" pitchFamily="34" charset="0"/>
                <a:cs typeface="Segoe UI Semilight" panose="020B0402040204020203" pitchFamily="34" charset="0"/>
              </a:rPr>
              <a:t>Step 4: </a:t>
            </a:r>
            <a:r>
              <a:rPr lang="en-US" sz="1300" i="1" dirty="0">
                <a:latin typeface="Avenir Next LT Pro" panose="020B0504020202020204" pitchFamily="34" charset="0"/>
                <a:cs typeface="Segoe UI Semilight" panose="020B0402040204020203" pitchFamily="34" charset="0"/>
              </a:rPr>
              <a:t>Change the monitor settings as required:</a:t>
            </a:r>
          </a:p>
          <a:p>
            <a:pPr marL="742950" lvl="1" indent="-285750">
              <a:spcAft>
                <a:spcPts val="1200"/>
              </a:spcAft>
              <a:buFont typeface="Arial" panose="020B0604020202020204" pitchFamily="34" charset="0"/>
              <a:buChar char="•"/>
            </a:pPr>
            <a:r>
              <a:rPr lang="en-CA" sz="1300" b="0" i="0" dirty="0">
                <a:solidFill>
                  <a:srgbClr val="333333"/>
                </a:solidFill>
                <a:effectLst/>
                <a:latin typeface="Avenir Next LT Pro" panose="020B0504020202020204" pitchFamily="34" charset="0"/>
              </a:rPr>
              <a:t>Right-click on your desktop. From the shortcut menu, choose </a:t>
            </a:r>
            <a:r>
              <a:rPr lang="en-CA" sz="1300" b="1" i="0" dirty="0">
                <a:solidFill>
                  <a:srgbClr val="333333"/>
                </a:solidFill>
                <a:effectLst/>
                <a:latin typeface="Avenir Next LT Pro" panose="020B0504020202020204" pitchFamily="34" charset="0"/>
              </a:rPr>
              <a:t>Screen Resolution</a:t>
            </a:r>
            <a:r>
              <a:rPr lang="en-CA" sz="1300" b="0" i="0" dirty="0">
                <a:solidFill>
                  <a:srgbClr val="333333"/>
                </a:solidFill>
                <a:effectLst/>
                <a:latin typeface="Avenir Next LT Pro" panose="020B0504020202020204" pitchFamily="34" charset="0"/>
              </a:rPr>
              <a:t>.</a:t>
            </a:r>
          </a:p>
          <a:p>
            <a:pPr marL="742950" lvl="1" indent="-285750">
              <a:spcAft>
                <a:spcPts val="1200"/>
              </a:spcAft>
              <a:buFont typeface="Arial" panose="020B0604020202020204" pitchFamily="34" charset="0"/>
              <a:buChar char="•"/>
            </a:pPr>
            <a:r>
              <a:rPr lang="en-CA" sz="1300" b="0" i="0" dirty="0">
                <a:solidFill>
                  <a:srgbClr val="333333"/>
                </a:solidFill>
                <a:effectLst/>
                <a:latin typeface="Avenir Next LT Pro" panose="020B0504020202020204" pitchFamily="34" charset="0"/>
              </a:rPr>
              <a:t>From the </a:t>
            </a:r>
            <a:r>
              <a:rPr lang="en-CA" sz="1300" b="1" i="0" dirty="0">
                <a:solidFill>
                  <a:srgbClr val="333333"/>
                </a:solidFill>
                <a:effectLst/>
                <a:latin typeface="Avenir Next LT Pro" panose="020B0504020202020204" pitchFamily="34" charset="0"/>
              </a:rPr>
              <a:t>Multiple displays</a:t>
            </a:r>
            <a:r>
              <a:rPr lang="en-CA" sz="1300" b="0" i="0" dirty="0">
                <a:solidFill>
                  <a:srgbClr val="333333"/>
                </a:solidFill>
                <a:effectLst/>
                <a:latin typeface="Avenir Next LT Pro" panose="020B0504020202020204" pitchFamily="34" charset="0"/>
              </a:rPr>
              <a:t> drop-down list, select </a:t>
            </a:r>
            <a:r>
              <a:rPr lang="en-CA" sz="1300" b="1" i="0" dirty="0">
                <a:solidFill>
                  <a:srgbClr val="333333"/>
                </a:solidFill>
                <a:effectLst/>
                <a:latin typeface="Avenir Next LT Pro" panose="020B0504020202020204" pitchFamily="34" charset="0"/>
              </a:rPr>
              <a:t>Extend these displays</a:t>
            </a:r>
            <a:endParaRPr lang="en-CA" sz="1300" dirty="0">
              <a:solidFill>
                <a:srgbClr val="333333"/>
              </a:solidFill>
              <a:latin typeface="Avenir Next LT Pro" panose="020B0504020202020204" pitchFamily="34" charset="0"/>
            </a:endParaRPr>
          </a:p>
          <a:p>
            <a:pPr marL="742950" lvl="1" indent="-285750">
              <a:spcAft>
                <a:spcPts val="1200"/>
              </a:spcAft>
              <a:buFont typeface="Arial" panose="020B0604020202020204" pitchFamily="34" charset="0"/>
              <a:buChar char="•"/>
            </a:pPr>
            <a:r>
              <a:rPr lang="en-CA" sz="1300" b="0" i="0" dirty="0">
                <a:solidFill>
                  <a:srgbClr val="333333"/>
                </a:solidFill>
                <a:effectLst/>
                <a:latin typeface="Avenir Next LT Pro" panose="020B0504020202020204" pitchFamily="34" charset="0"/>
              </a:rPr>
              <a:t>From the </a:t>
            </a:r>
            <a:r>
              <a:rPr lang="en-CA" sz="1300" b="1" i="0" dirty="0">
                <a:solidFill>
                  <a:srgbClr val="333333"/>
                </a:solidFill>
                <a:effectLst/>
                <a:latin typeface="Avenir Next LT Pro" panose="020B0504020202020204" pitchFamily="34" charset="0"/>
              </a:rPr>
              <a:t>Display</a:t>
            </a:r>
            <a:r>
              <a:rPr lang="en-CA" sz="1300" b="0" i="0" dirty="0">
                <a:solidFill>
                  <a:srgbClr val="333333"/>
                </a:solidFill>
                <a:effectLst/>
                <a:latin typeface="Avenir Next LT Pro" panose="020B0504020202020204" pitchFamily="34" charset="0"/>
              </a:rPr>
              <a:t> drop-down list, select the monitor name</a:t>
            </a:r>
          </a:p>
          <a:p>
            <a:pPr marL="742950" lvl="1" indent="-285750">
              <a:spcAft>
                <a:spcPts val="1200"/>
              </a:spcAft>
              <a:buFont typeface="Arial" panose="020B0604020202020204" pitchFamily="34" charset="0"/>
              <a:buChar char="•"/>
            </a:pPr>
            <a:r>
              <a:rPr lang="en-CA" sz="1300" b="0" i="0" dirty="0">
                <a:solidFill>
                  <a:srgbClr val="333333"/>
                </a:solidFill>
                <a:effectLst/>
                <a:latin typeface="Avenir Next LT Pro" panose="020B0504020202020204" pitchFamily="34" charset="0"/>
              </a:rPr>
              <a:t>Select the </a:t>
            </a:r>
            <a:r>
              <a:rPr lang="en-CA" sz="1300" b="1" i="0" dirty="0">
                <a:solidFill>
                  <a:srgbClr val="333333"/>
                </a:solidFill>
                <a:effectLst/>
                <a:latin typeface="Avenir Next LT Pro" panose="020B0504020202020204" pitchFamily="34" charset="0"/>
              </a:rPr>
              <a:t>Make this my main display</a:t>
            </a:r>
            <a:r>
              <a:rPr lang="en-CA" sz="1300" b="0" i="0" dirty="0">
                <a:solidFill>
                  <a:srgbClr val="333333"/>
                </a:solidFill>
                <a:effectLst/>
                <a:latin typeface="Avenir Next LT Pro" panose="020B0504020202020204" pitchFamily="34" charset="0"/>
              </a:rPr>
              <a:t> checkbox if you would like your monitor to be the main display</a:t>
            </a:r>
            <a:endParaRPr lang="en-US" sz="1300" b="1" i="1" dirty="0">
              <a:latin typeface="Avenir Next LT Pro" panose="020B0504020202020204" pitchFamily="34" charset="0"/>
              <a:cs typeface="Segoe UI Semilight" panose="020B0402040204020203" pitchFamily="34" charset="0"/>
            </a:endParaRPr>
          </a:p>
          <a:p>
            <a:pPr>
              <a:spcAft>
                <a:spcPts val="1200"/>
              </a:spcAft>
            </a:pPr>
            <a:r>
              <a:rPr lang="en-CA" sz="1300" b="1" dirty="0">
                <a:latin typeface="Avenir Next LT Pro" panose="020B0504020202020204" pitchFamily="34" charset="0"/>
                <a:cs typeface="Segoe UI Semilight" panose="020B0402040204020203" pitchFamily="34" charset="0"/>
              </a:rPr>
              <a:t>If you need to leave your workpoint:</a:t>
            </a:r>
          </a:p>
          <a:p>
            <a:pPr marL="285750" indent="-285750">
              <a:spcAft>
                <a:spcPts val="1200"/>
              </a:spcAft>
              <a:buFontTx/>
              <a:buChar char="-"/>
            </a:pPr>
            <a:r>
              <a:rPr lang="en-CA" sz="1300" dirty="0">
                <a:latin typeface="Avenir Next LT Pro" panose="020B0504020202020204" pitchFamily="34" charset="0"/>
                <a:cs typeface="Segoe UI Semilight" panose="020B0402040204020203" pitchFamily="34" charset="0"/>
              </a:rPr>
              <a:t>for a short period, lock or shut down your device or enable a password protected screen saver. Take your personal items with you (purse or your wallet) or store them in a locker.</a:t>
            </a:r>
          </a:p>
          <a:p>
            <a:pPr marL="285750" indent="-285750">
              <a:spcAft>
                <a:spcPts val="1200"/>
              </a:spcAft>
              <a:buFontTx/>
              <a:buChar char="-"/>
            </a:pPr>
            <a:r>
              <a:rPr lang="en-CA" sz="1300" dirty="0">
                <a:latin typeface="Avenir Next LT Pro" panose="020B0504020202020204" pitchFamily="34" charset="0"/>
                <a:cs typeface="Segoe UI Semilight" panose="020B0402040204020203" pitchFamily="34" charset="0"/>
              </a:rPr>
              <a:t>for a longer period, pack your device and ensure your desk is clean (never leave sensitive documents unsupervised).</a:t>
            </a:r>
          </a:p>
        </p:txBody>
      </p:sp>
    </p:spTree>
    <p:extLst>
      <p:ext uri="{BB962C8B-B14F-4D97-AF65-F5344CB8AC3E}">
        <p14:creationId xmlns:p14="http://schemas.microsoft.com/office/powerpoint/2010/main" val="250240294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06F997-CCE4-AF97-F952-74CF76B91309}"/>
              </a:ext>
              <a:ext uri="{C183D7F6-B498-43B3-948B-1728B52AA6E4}">
                <adec:decorative xmlns:adec="http://schemas.microsoft.com/office/drawing/2017/decorative" val="1"/>
              </a:ext>
            </a:extLst>
          </p:cNvPr>
          <p:cNvGrpSpPr/>
          <p:nvPr/>
        </p:nvGrpSpPr>
        <p:grpSpPr>
          <a:xfrm>
            <a:off x="10353057" y="709806"/>
            <a:ext cx="1838943" cy="5421664"/>
            <a:chOff x="1934061" y="-1754"/>
            <a:chExt cx="1939317" cy="6138446"/>
          </a:xfrm>
        </p:grpSpPr>
        <p:pic>
          <p:nvPicPr>
            <p:cNvPr id="9" name="Picture 8" descr="A room with a table and chairs&#10;&#10;Description automatically generated with low confidence">
              <a:extLst>
                <a:ext uri="{FF2B5EF4-FFF2-40B4-BE49-F238E27FC236}">
                  <a16:creationId xmlns:a16="http://schemas.microsoft.com/office/drawing/2014/main" id="{BE64727C-6E24-D168-5D6E-70F0E2C78273}"/>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934061" y="2097410"/>
              <a:ext cx="1938934" cy="1945954"/>
            </a:xfrm>
            <a:prstGeom prst="rect">
              <a:avLst/>
            </a:prstGeom>
          </p:spPr>
        </p:pic>
        <p:pic>
          <p:nvPicPr>
            <p:cNvPr id="10" name="Picture 9" descr="A picture containing floor, chair, indoor, ceiling&#10;&#10;Description automatically generated">
              <a:extLst>
                <a:ext uri="{FF2B5EF4-FFF2-40B4-BE49-F238E27FC236}">
                  <a16:creationId xmlns:a16="http://schemas.microsoft.com/office/drawing/2014/main" id="{6392D13B-737E-C5C8-143C-9B80BEBC2A1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935459" y="-1754"/>
              <a:ext cx="1934770" cy="1981597"/>
            </a:xfrm>
            <a:prstGeom prst="rect">
              <a:avLst/>
            </a:prstGeom>
          </p:spPr>
        </p:pic>
        <p:pic>
          <p:nvPicPr>
            <p:cNvPr id="15" name="Picture 14" descr="A room with tables and chairs&#10;&#10;Description automatically generated with medium confidence">
              <a:extLst>
                <a:ext uri="{FF2B5EF4-FFF2-40B4-BE49-F238E27FC236}">
                  <a16:creationId xmlns:a16="http://schemas.microsoft.com/office/drawing/2014/main" id="{F02D351D-AD26-628F-777E-5090D3C9772E}"/>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38608" y="4146690"/>
              <a:ext cx="1934770" cy="1990002"/>
            </a:xfrm>
            <a:prstGeom prst="rect">
              <a:avLst/>
            </a:prstGeom>
          </p:spPr>
        </p:pic>
      </p:grpSp>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074652"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a:t>
            </a:r>
            <a:r>
              <a:rPr kumimoji="0" lang="en-CA" b="1" i="0" u="none" strike="noStrike" kern="0" cap="none" spc="0" normalizeH="0" baseline="0">
                <a:ln>
                  <a:noFill/>
                </a:ln>
                <a:solidFill>
                  <a:srgbClr val="F1F2F2"/>
                </a:solidFill>
                <a:effectLst/>
                <a:uLnTx/>
                <a:uFillTx/>
                <a:latin typeface="Arial"/>
                <a:ea typeface="Arial"/>
                <a:cs typeface="Arial"/>
                <a:sym typeface="Arial"/>
              </a:rPr>
              <a:t>Setting up a workstation (2 of 3)</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11" name="Diagram 10">
            <a:extLst>
              <a:ext uri="{FF2B5EF4-FFF2-40B4-BE49-F238E27FC236}">
                <a16:creationId xmlns:a16="http://schemas.microsoft.com/office/drawing/2014/main" id="{348234F0-146C-4E4A-AA90-B1BD81E4660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771300355"/>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grpSp>
        <p:nvGrpSpPr>
          <p:cNvPr id="12" name="Group 11">
            <a:extLst>
              <a:ext uri="{FF2B5EF4-FFF2-40B4-BE49-F238E27FC236}">
                <a16:creationId xmlns:a16="http://schemas.microsoft.com/office/drawing/2014/main" id="{ED4E21B5-D257-447F-BE96-71FAE7ECE2B1}"/>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13" name="Graphic 12" descr="Work from home desk with solid fill">
              <a:extLst>
                <a:ext uri="{FF2B5EF4-FFF2-40B4-BE49-F238E27FC236}">
                  <a16:creationId xmlns:a16="http://schemas.microsoft.com/office/drawing/2014/main" id="{95357E82-E986-4B9B-AD3A-82DA4F3B3A3D}"/>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8810942" y="3432474"/>
              <a:ext cx="914400" cy="914400"/>
            </a:xfrm>
            <a:prstGeom prst="rect">
              <a:avLst/>
            </a:prstGeom>
          </p:spPr>
        </p:pic>
        <p:pic>
          <p:nvPicPr>
            <p:cNvPr id="14" name="Graphic 13" descr="Meeting with solid fill">
              <a:extLst>
                <a:ext uri="{FF2B5EF4-FFF2-40B4-BE49-F238E27FC236}">
                  <a16:creationId xmlns:a16="http://schemas.microsoft.com/office/drawing/2014/main" id="{7348AD5C-5B99-4C42-A133-878D15A06E8E}"/>
                </a:ext>
              </a:extLst>
            </p:cNvPr>
            <p:cNvPicPr>
              <a:picLocks noChangeAspect="1"/>
            </p:cNvPicPr>
            <p:nvPr/>
          </p:nvPicPr>
          <p:blipFill>
            <a:blip r:embed="rId12" cstate="screen">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9347579" y="3825939"/>
              <a:ext cx="720389" cy="720389"/>
            </a:xfrm>
            <a:prstGeom prst="rect">
              <a:avLst/>
            </a:prstGeom>
          </p:spPr>
        </p:pic>
      </p:grpSp>
      <p:sp>
        <p:nvSpPr>
          <p:cNvPr id="16" name="TextBox 15">
            <a:extLst>
              <a:ext uri="{FF2B5EF4-FFF2-40B4-BE49-F238E27FC236}">
                <a16:creationId xmlns:a16="http://schemas.microsoft.com/office/drawing/2014/main" id="{F3F4B81D-D832-DC04-71F9-A65755CD22E6}"/>
              </a:ext>
            </a:extLst>
          </p:cNvPr>
          <p:cNvSpPr txBox="1"/>
          <p:nvPr/>
        </p:nvSpPr>
        <p:spPr>
          <a:xfrm>
            <a:off x="2336079" y="846390"/>
            <a:ext cx="6345910" cy="307777"/>
          </a:xfrm>
          <a:prstGeom prst="rect">
            <a:avLst/>
          </a:prstGeom>
          <a:noFill/>
        </p:spPr>
        <p:txBody>
          <a:bodyPr wrap="square">
            <a:spAutoFit/>
          </a:bodyPr>
          <a:lstStyle/>
          <a:p>
            <a:pPr>
              <a:spcAft>
                <a:spcPts val="1200"/>
              </a:spcAft>
            </a:pPr>
            <a:r>
              <a:rPr lang="en-US" sz="1400" dirty="0">
                <a:highlight>
                  <a:srgbClr val="FFFF00"/>
                </a:highlight>
                <a:latin typeface="Avenir Next LT Pro" panose="020B0504020202020204" pitchFamily="34" charset="0"/>
                <a:cs typeface="Segoe UI Semilight" panose="020B0402040204020203" pitchFamily="34" charset="0"/>
              </a:rPr>
              <a:t>Confirm this information is accurate for the equipment in your workplace</a:t>
            </a:r>
            <a:r>
              <a:rPr lang="fr-CA" sz="1400" dirty="0">
                <a:highlight>
                  <a:srgbClr val="FFFF00"/>
                </a:highlight>
                <a:latin typeface="Avenir Next LT Pro" panose="020B0504020202020204" pitchFamily="34" charset="0"/>
                <a:cs typeface="Segoe UI Semilight" panose="020B0402040204020203" pitchFamily="34" charset="0"/>
              </a:rPr>
              <a:t>.</a:t>
            </a:r>
            <a:endParaRPr lang="en-US" sz="1400" dirty="0">
              <a:latin typeface="Avenir Next LT Pro" panose="020B0504020202020204" pitchFamily="34" charset="0"/>
              <a:cs typeface="Segoe UI Semilight" panose="020B0402040204020203" pitchFamily="34" charset="0"/>
            </a:endParaRPr>
          </a:p>
        </p:txBody>
      </p:sp>
      <p:sp>
        <p:nvSpPr>
          <p:cNvPr id="3" name="TextBox 2">
            <a:extLst>
              <a:ext uri="{FF2B5EF4-FFF2-40B4-BE49-F238E27FC236}">
                <a16:creationId xmlns:a16="http://schemas.microsoft.com/office/drawing/2014/main" id="{78BC3D92-4863-DDC0-3F2A-EC9400B9C273}"/>
              </a:ext>
            </a:extLst>
          </p:cNvPr>
          <p:cNvSpPr txBox="1"/>
          <p:nvPr/>
        </p:nvSpPr>
        <p:spPr>
          <a:xfrm>
            <a:off x="84442" y="1281445"/>
            <a:ext cx="10160642" cy="4216539"/>
          </a:xfrm>
          <a:prstGeom prst="rect">
            <a:avLst/>
          </a:prstGeom>
          <a:noFill/>
        </p:spPr>
        <p:txBody>
          <a:bodyPr wrap="square" numCol="1" spcCol="228600" rtlCol="0">
            <a:spAutoFit/>
          </a:bodyPr>
          <a:lstStyle/>
          <a:p>
            <a:pPr>
              <a:spcAft>
                <a:spcPts val="1200"/>
              </a:spcAft>
            </a:pPr>
            <a:r>
              <a:rPr lang="en-US" sz="1400" dirty="0">
                <a:latin typeface="Avenir Next LT Pro" panose="020B0504020202020204" pitchFamily="34" charset="0"/>
                <a:cs typeface="Segoe UI Semilight" panose="020B0402040204020203" pitchFamily="34" charset="0"/>
              </a:rPr>
              <a:t>The furniture selected for your new workplace is ergonomic and accessible. </a:t>
            </a:r>
          </a:p>
          <a:p>
            <a:r>
              <a:rPr lang="en-US" sz="1300" dirty="0">
                <a:latin typeface="Avenir Next LT Pro" panose="020B0504020202020204" pitchFamily="34" charset="0"/>
                <a:cs typeface="Segoe UI Semilight" panose="020B0402040204020203" pitchFamily="34" charset="0"/>
              </a:rPr>
              <a:t>Each individual workstation is equipped with:</a:t>
            </a:r>
          </a:p>
          <a:p>
            <a:pPr marL="628650" lvl="1" indent="-171450">
              <a:buFont typeface="Arial" panose="020B0604020202020204" pitchFamily="34" charset="0"/>
              <a:buChar char="•"/>
            </a:pPr>
            <a:r>
              <a:rPr lang="en-US" sz="1300" dirty="0">
                <a:latin typeface="Avenir Next LT Pro" panose="020B0504020202020204" pitchFamily="34" charset="0"/>
                <a:cs typeface="Segoe UI Semilight" panose="020B0402040204020203" pitchFamily="34" charset="0"/>
              </a:rPr>
              <a:t>Height-adjustable desk (with the exception of </a:t>
            </a:r>
            <a:r>
              <a:rPr lang="en-US" sz="1300" dirty="0" err="1">
                <a:latin typeface="Avenir Next LT Pro" panose="020B0504020202020204" pitchFamily="34" charset="0"/>
                <a:cs typeface="Segoe UI Semilight" panose="020B0402040204020203" pitchFamily="34" charset="0"/>
              </a:rPr>
              <a:t>workpods</a:t>
            </a:r>
            <a:r>
              <a:rPr lang="en-US" sz="1300" dirty="0">
                <a:latin typeface="Avenir Next LT Pro" panose="020B0504020202020204" pitchFamily="34" charset="0"/>
                <a:cs typeface="Segoe UI Semilight" panose="020B0402040204020203" pitchFamily="34" charset="0"/>
              </a:rPr>
              <a:t>)</a:t>
            </a:r>
          </a:p>
          <a:p>
            <a:pPr marL="628650" lvl="1" indent="-171450">
              <a:buFont typeface="Arial" panose="020B0604020202020204" pitchFamily="34" charset="0"/>
              <a:buChar char="•"/>
            </a:pPr>
            <a:r>
              <a:rPr lang="en-US" sz="1300" dirty="0">
                <a:latin typeface="Avenir Next LT Pro" panose="020B0504020202020204" pitchFamily="34" charset="0"/>
                <a:cs typeface="Segoe UI Semilight" panose="020B0402040204020203" pitchFamily="34" charset="0"/>
              </a:rPr>
              <a:t>Ergonomic chair (adjustable height, depth and lumbar support, flex back support, dynamic suspension control, and tilt preference)</a:t>
            </a:r>
          </a:p>
          <a:p>
            <a:pPr marL="628650" lvl="1" indent="-171450">
              <a:spcAft>
                <a:spcPts val="300"/>
              </a:spcAft>
              <a:buFont typeface="Arial" panose="020B0604020202020204" pitchFamily="34" charset="0"/>
              <a:buChar char="•"/>
            </a:pPr>
            <a:r>
              <a:rPr lang="en-US" sz="1300" dirty="0">
                <a:latin typeface="Avenir Next LT Pro" panose="020B0504020202020204" pitchFamily="34" charset="0"/>
                <a:cs typeface="Segoe UI Semilight" panose="020B0402040204020203" pitchFamily="34" charset="0"/>
              </a:rPr>
              <a:t>1 or 2 monitors attached to adjustable arms </a:t>
            </a:r>
          </a:p>
          <a:p>
            <a:pPr marL="628650" lvl="1" indent="-171450">
              <a:spcAft>
                <a:spcPts val="300"/>
              </a:spcAft>
              <a:buFont typeface="Arial" panose="020B0604020202020204" pitchFamily="34" charset="0"/>
              <a:buChar char="•"/>
            </a:pPr>
            <a:r>
              <a:rPr lang="en-US" sz="1300" dirty="0">
                <a:latin typeface="Avenir Next LT Pro" panose="020B0504020202020204" pitchFamily="34" charset="0"/>
                <a:cs typeface="Segoe UI Semilight" panose="020B0402040204020203" pitchFamily="34" charset="0"/>
              </a:rPr>
              <a:t>Port replicator (docking station)</a:t>
            </a:r>
          </a:p>
          <a:p>
            <a:pPr>
              <a:spcAft>
                <a:spcPts val="300"/>
              </a:spcAft>
            </a:pPr>
            <a:r>
              <a:rPr lang="en-US" sz="1300" dirty="0">
                <a:latin typeface="Avenir Next LT Pro" panose="020B0504020202020204" pitchFamily="34" charset="0"/>
                <a:cs typeface="Segoe UI Semilight" panose="020B0402040204020203" pitchFamily="34" charset="0"/>
              </a:rPr>
              <a:t>These features enable you to adjust the workpoint according to your needs, and to work sitting down or standing up as desired. </a:t>
            </a:r>
          </a:p>
          <a:p>
            <a:pPr>
              <a:spcAft>
                <a:spcPts val="300"/>
              </a:spcAft>
            </a:pPr>
            <a:endParaRPr lang="en-US" sz="1300" dirty="0">
              <a:latin typeface="Avenir Next LT Pro" panose="020B0504020202020204" pitchFamily="34" charset="0"/>
              <a:cs typeface="Segoe UI Semilight" panose="020B0402040204020203" pitchFamily="34" charset="0"/>
            </a:endParaRPr>
          </a:p>
          <a:p>
            <a:r>
              <a:rPr lang="en-US" sz="1300" dirty="0">
                <a:latin typeface="Avenir Next LT Pro Demi" panose="020B0704020202020204" pitchFamily="34" charset="0"/>
                <a:cs typeface="Segoe UI Semilight" panose="020B0402040204020203" pitchFamily="34" charset="0"/>
              </a:rPr>
              <a:t>Height-adjustable desk</a:t>
            </a:r>
            <a:endParaRPr lang="en-US" sz="1300" dirty="0">
              <a:solidFill>
                <a:schemeClr val="accent5">
                  <a:lumMod val="50000"/>
                </a:schemeClr>
              </a:solidFill>
              <a:latin typeface="Avenir Next LT Pro Demi" panose="020B0704020202020204" pitchFamily="34" charset="0"/>
              <a:cs typeface="Segoe UI Semilight" panose="020B0402040204020203" pitchFamily="34" charset="0"/>
            </a:endParaRPr>
          </a:p>
          <a:p>
            <a:r>
              <a:rPr lang="en-US" sz="1300" dirty="0">
                <a:latin typeface="Avenir Next LT Pro" panose="020B0504020202020204" pitchFamily="34" charset="0"/>
                <a:cs typeface="Segoe UI Semilight" panose="020B0402040204020203" pitchFamily="34" charset="0"/>
              </a:rPr>
              <a:t>Locate the control panel on the outer edge of the desk and use the up and down arrows to control the height of the desk. </a:t>
            </a:r>
            <a:r>
              <a:rPr lang="en-US" sz="1300" b="1" dirty="0">
                <a:latin typeface="Avenir Next LT Pro" panose="020B0504020202020204" pitchFamily="34" charset="0"/>
                <a:cs typeface="Segoe UI Semilight" panose="020B0402040204020203" pitchFamily="34" charset="0"/>
              </a:rPr>
              <a:t>Generally, the ideal desk height when you are standing or seated is </a:t>
            </a:r>
            <a:r>
              <a:rPr lang="en-CA" sz="1300" b="1" dirty="0">
                <a:latin typeface="Avenir Next LT Pro" panose="020B0504020202020204" pitchFamily="34" charset="0"/>
                <a:cs typeface="Segoe UI Semilight" panose="020B0402040204020203" pitchFamily="34" charset="0"/>
              </a:rPr>
              <a:t>when your elbows are at a 90-degree angle</a:t>
            </a:r>
            <a:r>
              <a:rPr lang="en-CA" sz="1300" dirty="0">
                <a:latin typeface="Avenir Next LT Pro" panose="020B0504020202020204" pitchFamily="34" charset="0"/>
                <a:cs typeface="Segoe UI Semilight" panose="020B0402040204020203" pitchFamily="34" charset="0"/>
              </a:rPr>
              <a:t>. Once you’ve adjusted your desk at both seated and standing height, take note of the measurement for an easier adjustment next time.</a:t>
            </a:r>
          </a:p>
          <a:p>
            <a:endParaRPr lang="en-US" sz="1300" dirty="0">
              <a:latin typeface="Avenir Next LT Pro" panose="020B0504020202020204" pitchFamily="34" charset="0"/>
              <a:cs typeface="Segoe UI Semilight" panose="020B0402040204020203" pitchFamily="34" charset="0"/>
            </a:endParaRPr>
          </a:p>
          <a:p>
            <a:endParaRPr lang="en-US" sz="1300" dirty="0">
              <a:latin typeface="Avenir Next LT Pro" panose="020B0504020202020204" pitchFamily="34" charset="0"/>
              <a:cs typeface="Segoe UI Semilight" panose="020B0402040204020203" pitchFamily="34" charset="0"/>
            </a:endParaRPr>
          </a:p>
          <a:p>
            <a:r>
              <a:rPr lang="en-US" sz="1300" dirty="0">
                <a:latin typeface="Avenir Next LT Pro Demi" panose="020B0704020202020204" pitchFamily="34" charset="0"/>
                <a:cs typeface="Segoe UI Semilight" panose="020B0402040204020203" pitchFamily="34" charset="0"/>
              </a:rPr>
              <a:t>Monitors attached to adjustable arms</a:t>
            </a:r>
          </a:p>
          <a:p>
            <a:r>
              <a:rPr lang="en-US" sz="1300" dirty="0">
                <a:latin typeface="Avenir Next LT Pro" panose="020B0504020202020204" pitchFamily="34" charset="0"/>
                <a:cs typeface="Segoe UI Semilight" panose="020B0402040204020203" pitchFamily="34" charset="0"/>
              </a:rPr>
              <a:t>The monitor arms can be moved up and down, side to side, tilted or rotated 90 degrees. </a:t>
            </a:r>
            <a:r>
              <a:rPr lang="en-US" sz="1300" b="1" dirty="0">
                <a:latin typeface="Avenir Next LT Pro" panose="020B0504020202020204" pitchFamily="34" charset="0"/>
                <a:cs typeface="Segoe UI Semilight" panose="020B0402040204020203" pitchFamily="34" charset="0"/>
              </a:rPr>
              <a:t>Generally, the ideal monitor height, whether you are standing or seated, is when the top screen is at or slightly below eye level. The monitors should also be located at about arm’s length distance. </a:t>
            </a:r>
            <a:endParaRPr lang="en-US" sz="1300" dirty="0">
              <a:latin typeface="Avenir Next LT Pro" panose="020B0504020202020204" pitchFamily="34" charset="0"/>
              <a:cs typeface="Segoe UI Semilight" panose="020B0402040204020203" pitchFamily="34" charset="0"/>
            </a:endParaRPr>
          </a:p>
        </p:txBody>
      </p:sp>
      <p:sp>
        <p:nvSpPr>
          <p:cNvPr id="7" name="Rectangle 6">
            <a:extLst>
              <a:ext uri="{FF2B5EF4-FFF2-40B4-BE49-F238E27FC236}">
                <a16:creationId xmlns:a16="http://schemas.microsoft.com/office/drawing/2014/main" id="{CF73BA20-957D-FEE3-17A9-C71BEF810CE8}"/>
              </a:ext>
            </a:extLst>
          </p:cNvPr>
          <p:cNvSpPr/>
          <p:nvPr/>
        </p:nvSpPr>
        <p:spPr>
          <a:xfrm>
            <a:off x="10350070" y="722376"/>
            <a:ext cx="1852117" cy="540909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IMAGES</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IMAGE SHOWING FURNITURE (I.E. WORKSTATION WITH TASKING CHAIR).</a:t>
            </a:r>
            <a:endParaRPr lang="en-CA" dirty="0">
              <a:solidFill>
                <a:schemeClr val="tx1"/>
              </a:solidFill>
              <a:highlight>
                <a:srgbClr val="FFFF00"/>
              </a:highlight>
            </a:endParaRPr>
          </a:p>
        </p:txBody>
      </p:sp>
    </p:spTree>
    <p:extLst>
      <p:ext uri="{BB962C8B-B14F-4D97-AF65-F5344CB8AC3E}">
        <p14:creationId xmlns:p14="http://schemas.microsoft.com/office/powerpoint/2010/main" val="198305182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074652"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a:t>
            </a:r>
            <a:r>
              <a:rPr kumimoji="0" lang="en-CA" b="1" i="0" u="none" strike="noStrike" kern="0" cap="none" spc="0" normalizeH="0" baseline="0">
                <a:ln>
                  <a:noFill/>
                </a:ln>
                <a:solidFill>
                  <a:srgbClr val="F1F2F2"/>
                </a:solidFill>
                <a:effectLst/>
                <a:uLnTx/>
                <a:uFillTx/>
                <a:latin typeface="Arial"/>
                <a:ea typeface="Arial"/>
                <a:cs typeface="Arial"/>
                <a:sym typeface="Arial"/>
              </a:rPr>
              <a:t>Setting up a workstation (3 of 3) </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11" name="Diagram 10">
            <a:extLst>
              <a:ext uri="{FF2B5EF4-FFF2-40B4-BE49-F238E27FC236}">
                <a16:creationId xmlns:a16="http://schemas.microsoft.com/office/drawing/2014/main" id="{348234F0-146C-4E4A-AA90-B1BD81E4660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229692363"/>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12" name="Group 11">
            <a:extLst>
              <a:ext uri="{FF2B5EF4-FFF2-40B4-BE49-F238E27FC236}">
                <a16:creationId xmlns:a16="http://schemas.microsoft.com/office/drawing/2014/main" id="{ED4E21B5-D257-447F-BE96-71FAE7ECE2B1}"/>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13" name="Graphic 12" descr="Work from home desk with solid fill">
              <a:extLst>
                <a:ext uri="{FF2B5EF4-FFF2-40B4-BE49-F238E27FC236}">
                  <a16:creationId xmlns:a16="http://schemas.microsoft.com/office/drawing/2014/main" id="{95357E82-E986-4B9B-AD3A-82DA4F3B3A3D}"/>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810942" y="3432474"/>
              <a:ext cx="914400" cy="914400"/>
            </a:xfrm>
            <a:prstGeom prst="rect">
              <a:avLst/>
            </a:prstGeom>
          </p:spPr>
        </p:pic>
        <p:pic>
          <p:nvPicPr>
            <p:cNvPr id="14" name="Graphic 13" descr="Meeting with solid fill">
              <a:extLst>
                <a:ext uri="{FF2B5EF4-FFF2-40B4-BE49-F238E27FC236}">
                  <a16:creationId xmlns:a16="http://schemas.microsoft.com/office/drawing/2014/main" id="{7348AD5C-5B99-4C42-A133-878D15A06E8E}"/>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9347579" y="3825939"/>
              <a:ext cx="720389" cy="720389"/>
            </a:xfrm>
            <a:prstGeom prst="rect">
              <a:avLst/>
            </a:prstGeom>
          </p:spPr>
        </p:pic>
      </p:grpSp>
      <p:sp>
        <p:nvSpPr>
          <p:cNvPr id="5" name="TextBox 4">
            <a:extLst>
              <a:ext uri="{FF2B5EF4-FFF2-40B4-BE49-F238E27FC236}">
                <a16:creationId xmlns:a16="http://schemas.microsoft.com/office/drawing/2014/main" id="{AA95AF52-92F0-CF57-9AC1-625A115186FD}"/>
              </a:ext>
            </a:extLst>
          </p:cNvPr>
          <p:cNvSpPr txBox="1"/>
          <p:nvPr/>
        </p:nvSpPr>
        <p:spPr>
          <a:xfrm>
            <a:off x="20059" y="960871"/>
            <a:ext cx="12151882" cy="461665"/>
          </a:xfrm>
          <a:prstGeom prst="rect">
            <a:avLst/>
          </a:prstGeom>
          <a:noFill/>
        </p:spPr>
        <p:txBody>
          <a:bodyPr wrap="square">
            <a:spAutoFit/>
          </a:bodyPr>
          <a:lstStyle/>
          <a:p>
            <a:pPr algn="ctr">
              <a:spcAft>
                <a:spcPts val="1200"/>
              </a:spcAft>
            </a:pPr>
            <a:r>
              <a:rPr lang="en-US" sz="1200" dirty="0">
                <a:highlight>
                  <a:srgbClr val="FFFF00"/>
                </a:highlight>
                <a:latin typeface="Avenir Next LT Pro" panose="020B0504020202020204" pitchFamily="34" charset="0"/>
                <a:cs typeface="Segoe UI Semilight" panose="020B0402040204020203" pitchFamily="34" charset="0"/>
              </a:rPr>
              <a:t>Confirm this information is accurate for the task chairs in your workplace. You should also include information on the specific task chairs in your workplace. Include links to videos or how-to from the manufacturer or include them in here. </a:t>
            </a:r>
          </a:p>
        </p:txBody>
      </p:sp>
      <p:sp>
        <p:nvSpPr>
          <p:cNvPr id="3" name="TextBox 2">
            <a:extLst>
              <a:ext uri="{FF2B5EF4-FFF2-40B4-BE49-F238E27FC236}">
                <a16:creationId xmlns:a16="http://schemas.microsoft.com/office/drawing/2014/main" id="{78BC3D92-4863-DDC0-3F2A-EC9400B9C273}"/>
              </a:ext>
            </a:extLst>
          </p:cNvPr>
          <p:cNvSpPr txBox="1"/>
          <p:nvPr/>
        </p:nvSpPr>
        <p:spPr>
          <a:xfrm>
            <a:off x="194887" y="1692358"/>
            <a:ext cx="10421518" cy="1292662"/>
          </a:xfrm>
          <a:prstGeom prst="rect">
            <a:avLst/>
          </a:prstGeom>
          <a:noFill/>
        </p:spPr>
        <p:txBody>
          <a:bodyPr wrap="square" numCol="1" spcCol="228600" rtlCol="0">
            <a:spAutoFit/>
          </a:bodyPr>
          <a:lstStyle/>
          <a:p>
            <a:r>
              <a:rPr lang="en-US" sz="1300" b="1" dirty="0">
                <a:latin typeface="Avenir Next LT Pro" panose="020B0504020202020204" pitchFamily="34" charset="0"/>
                <a:cs typeface="Segoe UI Semilight" panose="020B0402040204020203" pitchFamily="34" charset="0"/>
              </a:rPr>
              <a:t>Ergonomic chair</a:t>
            </a:r>
          </a:p>
          <a:p>
            <a:endParaRPr lang="en-US" sz="1300" dirty="0">
              <a:latin typeface="Avenir Next LT Pro" panose="020B0504020202020204" pitchFamily="34" charset="0"/>
              <a:cs typeface="Segoe UI Semilight" panose="020B0402040204020203" pitchFamily="34" charset="0"/>
            </a:endParaRPr>
          </a:p>
          <a:p>
            <a:r>
              <a:rPr lang="en-CA" sz="1300" i="1" dirty="0">
                <a:latin typeface="Avenir Next LT Pro Demi" panose="020B0704020202020204" pitchFamily="34" charset="0"/>
                <a:cs typeface="Segoe UI Semilight" panose="020B0402040204020203" pitchFamily="34" charset="0"/>
              </a:rPr>
              <a:t>Step 1 </a:t>
            </a:r>
            <a:r>
              <a:rPr lang="en-CA" sz="1300" dirty="0">
                <a:latin typeface="Avenir Next LT Pro" panose="020B0504020202020204" pitchFamily="34" charset="0"/>
                <a:cs typeface="Segoe UI Semilight" panose="020B0402040204020203" pitchFamily="34" charset="0"/>
              </a:rPr>
              <a:t>– Stand in front of the chair. Adjust the height so the highest point of the seat, (when in the horizontal position), is just below the knee cap.</a:t>
            </a:r>
          </a:p>
          <a:p>
            <a:endParaRPr lang="en-CA" sz="1300" dirty="0">
              <a:latin typeface="Avenir Next LT Pro" panose="020B0504020202020204" pitchFamily="34" charset="0"/>
              <a:cs typeface="Segoe UI Semilight" panose="020B0402040204020203" pitchFamily="34" charset="0"/>
            </a:endParaRPr>
          </a:p>
          <a:p>
            <a:endParaRPr lang="en-CA" sz="1300" dirty="0">
              <a:latin typeface="Avenir Next LT Pro" panose="020B0504020202020204" pitchFamily="34" charset="0"/>
              <a:cs typeface="Segoe UI Semilight" panose="020B0402040204020203" pitchFamily="34" charset="0"/>
            </a:endParaRPr>
          </a:p>
        </p:txBody>
      </p:sp>
      <p:pic>
        <p:nvPicPr>
          <p:cNvPr id="2055" name="Picture 7" descr="Stand in front of the chair">
            <a:extLst>
              <a:ext uri="{FF2B5EF4-FFF2-40B4-BE49-F238E27FC236}">
                <a16:creationId xmlns:a16="http://schemas.microsoft.com/office/drawing/2014/main" id="{F499ED8D-725B-0826-D5F4-03A40A18462A}"/>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10616405" y="1615884"/>
            <a:ext cx="578720" cy="1162183"/>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331ED52C-337C-CF25-382A-99057634DEF8}"/>
              </a:ext>
            </a:extLst>
          </p:cNvPr>
          <p:cNvSpPr txBox="1"/>
          <p:nvPr/>
        </p:nvSpPr>
        <p:spPr>
          <a:xfrm>
            <a:off x="179397" y="2775815"/>
            <a:ext cx="8508360" cy="492443"/>
          </a:xfrm>
          <a:prstGeom prst="rect">
            <a:avLst/>
          </a:prstGeom>
          <a:noFill/>
        </p:spPr>
        <p:txBody>
          <a:bodyPr wrap="square">
            <a:spAutoFit/>
          </a:bodyPr>
          <a:lstStyle/>
          <a:p>
            <a:r>
              <a:rPr lang="en-CA" sz="1300" i="1" dirty="0">
                <a:latin typeface="Avenir Next LT Pro Demi" panose="020B0704020202020204" pitchFamily="34" charset="0"/>
                <a:cs typeface="Segoe UI Semilight" panose="020B0402040204020203" pitchFamily="34" charset="0"/>
              </a:rPr>
              <a:t>Step 2 </a:t>
            </a:r>
            <a:r>
              <a:rPr lang="en-CA" sz="1300" dirty="0">
                <a:latin typeface="Avenir Next LT Pro" panose="020B0504020202020204" pitchFamily="34" charset="0"/>
                <a:cs typeface="Segoe UI Semilight" panose="020B0402040204020203" pitchFamily="34" charset="0"/>
              </a:rPr>
              <a:t>– Sit on the chair and keep your feet flat on the floor. Check that the clearance between the front edge of the seat and the lower part of the legs (your calves) fits a clenched fist (about 5 cm or 2 inches).</a:t>
            </a:r>
          </a:p>
        </p:txBody>
      </p:sp>
      <p:pic>
        <p:nvPicPr>
          <p:cNvPr id="2057" name="Picture 9" descr="Sit upright">
            <a:extLst>
              <a:ext uri="{FF2B5EF4-FFF2-40B4-BE49-F238E27FC236}">
                <a16:creationId xmlns:a16="http://schemas.microsoft.com/office/drawing/2014/main" id="{A7C37E88-74A1-77E5-4336-7C460C717F36}"/>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8687757" y="2494965"/>
            <a:ext cx="637756" cy="1054142"/>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DD63D20-4584-2127-6B75-FD290B99B587}"/>
              </a:ext>
            </a:extLst>
          </p:cNvPr>
          <p:cNvSpPr txBox="1"/>
          <p:nvPr/>
        </p:nvSpPr>
        <p:spPr>
          <a:xfrm>
            <a:off x="167591" y="3522173"/>
            <a:ext cx="7229274" cy="892552"/>
          </a:xfrm>
          <a:prstGeom prst="rect">
            <a:avLst/>
          </a:prstGeom>
          <a:noFill/>
        </p:spPr>
        <p:txBody>
          <a:bodyPr wrap="square">
            <a:spAutoFit/>
          </a:bodyPr>
          <a:lstStyle/>
          <a:p>
            <a:r>
              <a:rPr lang="en-CA" sz="1300" i="1" dirty="0">
                <a:latin typeface="Avenir Next LT Pro Demi" panose="020B0704020202020204" pitchFamily="34" charset="0"/>
                <a:cs typeface="Segoe UI Semilight" panose="020B0402040204020203" pitchFamily="34" charset="0"/>
              </a:rPr>
              <a:t>Step 3 </a:t>
            </a:r>
            <a:r>
              <a:rPr lang="en-CA" sz="1300" dirty="0">
                <a:latin typeface="Avenir Next LT Pro" panose="020B0504020202020204" pitchFamily="34" charset="0"/>
                <a:cs typeface="Segoe UI Semilight" panose="020B0402040204020203" pitchFamily="34" charset="0"/>
              </a:rPr>
              <a:t>– Adjust the backrest forwards and backwards as well as up and down so that it fits the hollow in your lower back. Sit upright with your arms hanging loosely by your sides. Bend your elbows at about a right angle (90 degrees) and adjust the armrest(s) height until they barely touch the undersides of the elbows. </a:t>
            </a:r>
          </a:p>
        </p:txBody>
      </p:sp>
      <p:pic>
        <p:nvPicPr>
          <p:cNvPr id="2061" name="Picture 13" descr="Adjust the backrest">
            <a:extLst>
              <a:ext uri="{FF2B5EF4-FFF2-40B4-BE49-F238E27FC236}">
                <a16:creationId xmlns:a16="http://schemas.microsoft.com/office/drawing/2014/main" id="{C8ADBEAC-34BD-F4E1-03B1-083B87CC2646}"/>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7159535" y="3303990"/>
            <a:ext cx="736456" cy="1054142"/>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F38564ED-B107-C13A-B020-A24901344906}"/>
              </a:ext>
            </a:extLst>
          </p:cNvPr>
          <p:cNvSpPr txBox="1"/>
          <p:nvPr/>
        </p:nvSpPr>
        <p:spPr>
          <a:xfrm>
            <a:off x="179397" y="4630536"/>
            <a:ext cx="5059494" cy="292388"/>
          </a:xfrm>
          <a:prstGeom prst="rect">
            <a:avLst/>
          </a:prstGeom>
          <a:noFill/>
        </p:spPr>
        <p:txBody>
          <a:bodyPr wrap="square">
            <a:spAutoFit/>
          </a:bodyPr>
          <a:lstStyle/>
          <a:p>
            <a:r>
              <a:rPr lang="en-CA" sz="1300" i="1" dirty="0">
                <a:latin typeface="Avenir Next LT Pro Demi" panose="020B0704020202020204" pitchFamily="34" charset="0"/>
                <a:cs typeface="Segoe UI Semilight" panose="020B0402040204020203" pitchFamily="34" charset="0"/>
              </a:rPr>
              <a:t>Step 4 </a:t>
            </a:r>
            <a:r>
              <a:rPr lang="en-CA" sz="1300" dirty="0">
                <a:latin typeface="Avenir Next LT Pro" panose="020B0504020202020204" pitchFamily="34" charset="0"/>
                <a:cs typeface="Segoe UI Semilight" panose="020B0402040204020203" pitchFamily="34" charset="0"/>
              </a:rPr>
              <a:t>– Tilt the seat itself forwards or backwards if you prefer.</a:t>
            </a:r>
          </a:p>
        </p:txBody>
      </p:sp>
      <p:pic>
        <p:nvPicPr>
          <p:cNvPr id="2059" name="Picture 11" descr="Sit upright">
            <a:extLst>
              <a:ext uri="{FF2B5EF4-FFF2-40B4-BE49-F238E27FC236}">
                <a16:creationId xmlns:a16="http://schemas.microsoft.com/office/drawing/2014/main" id="{318C148F-2782-3B91-137A-C8C3F9556E72}"/>
              </a:ext>
            </a:extLst>
          </p:cNvPr>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5238891" y="4175868"/>
            <a:ext cx="877735" cy="1054142"/>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a:extLst>
              <a:ext uri="{FF2B5EF4-FFF2-40B4-BE49-F238E27FC236}">
                <a16:creationId xmlns:a16="http://schemas.microsoft.com/office/drawing/2014/main" id="{C6FDA908-D82C-E377-97EF-F1A663F165EE}"/>
              </a:ext>
            </a:extLst>
          </p:cNvPr>
          <p:cNvSpPr txBox="1"/>
          <p:nvPr/>
        </p:nvSpPr>
        <p:spPr>
          <a:xfrm>
            <a:off x="8010804" y="4922924"/>
            <a:ext cx="4001799" cy="738664"/>
          </a:xfrm>
          <a:prstGeom prst="rect">
            <a:avLst/>
          </a:prstGeom>
          <a:noFill/>
        </p:spPr>
        <p:txBody>
          <a:bodyPr wrap="square">
            <a:spAutoFit/>
          </a:bodyPr>
          <a:lstStyle/>
          <a:p>
            <a:pPr algn="just">
              <a:spcAft>
                <a:spcPts val="1200"/>
              </a:spcAft>
            </a:pPr>
            <a:r>
              <a:rPr lang="en-US" sz="1400" dirty="0">
                <a:highlight>
                  <a:srgbClr val="FFFF00"/>
                </a:highlight>
                <a:latin typeface="Avenir Next LT Pro" panose="020B0504020202020204" pitchFamily="34" charset="0"/>
                <a:cs typeface="Segoe UI Semilight" panose="020B0402040204020203" pitchFamily="34" charset="0"/>
              </a:rPr>
              <a:t>Information provided on this slide was taken from: </a:t>
            </a:r>
            <a:r>
              <a:rPr lang="en-CA" sz="1400" dirty="0">
                <a:latin typeface="Avenir Next LT Pro" panose="020B0504020202020204" pitchFamily="34" charset="0"/>
                <a:hlinkClick r:id="rId16"/>
              </a:rPr>
              <a:t>Office Ergonomics -How to Adjust Office Chairs: OSH Answers (ccohs.ca)</a:t>
            </a:r>
            <a:endParaRPr lang="en-US" sz="1400" dirty="0">
              <a:latin typeface="Avenir Next LT Pro" panose="020B0504020202020204" pitchFamily="34" charset="0"/>
              <a:cs typeface="Segoe UI Semilight" panose="020B0402040204020203" pitchFamily="34" charset="0"/>
            </a:endParaRPr>
          </a:p>
        </p:txBody>
      </p:sp>
    </p:spTree>
    <p:extLst>
      <p:ext uri="{BB962C8B-B14F-4D97-AF65-F5344CB8AC3E}">
        <p14:creationId xmlns:p14="http://schemas.microsoft.com/office/powerpoint/2010/main" val="336337551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90163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Checking in/Updating your status</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sp>
        <p:nvSpPr>
          <p:cNvPr id="18" name="TextBox 17">
            <a:extLst>
              <a:ext uri="{FF2B5EF4-FFF2-40B4-BE49-F238E27FC236}">
                <a16:creationId xmlns:a16="http://schemas.microsoft.com/office/drawing/2014/main" id="{0F669682-E033-44F9-84CD-0552FE1EEEAA}"/>
              </a:ext>
            </a:extLst>
          </p:cNvPr>
          <p:cNvSpPr txBox="1"/>
          <p:nvPr/>
        </p:nvSpPr>
        <p:spPr>
          <a:xfrm>
            <a:off x="317825" y="976955"/>
            <a:ext cx="7637455" cy="1292662"/>
          </a:xfrm>
          <a:prstGeom prst="rect">
            <a:avLst/>
          </a:prstGeom>
          <a:noFill/>
        </p:spPr>
        <p:txBody>
          <a:bodyPr wrap="square">
            <a:spAutoFit/>
          </a:bodyPr>
          <a:lstStyle/>
          <a:p>
            <a:r>
              <a:rPr lang="en-CA" sz="1300" b="0" i="0" dirty="0">
                <a:solidFill>
                  <a:srgbClr val="333333"/>
                </a:solidFill>
                <a:effectLst/>
                <a:latin typeface="Avenir Next LT Pro" panose="020B0504020202020204" pitchFamily="34" charset="0"/>
              </a:rPr>
              <a:t>Once you are logged-in and installed at your workpoint, do not forget to </a:t>
            </a:r>
            <a:r>
              <a:rPr lang="en-CA" sz="1300" b="1" i="0" dirty="0">
                <a:solidFill>
                  <a:srgbClr val="333333"/>
                </a:solidFill>
                <a:effectLst/>
                <a:latin typeface="Avenir Next LT Pro" panose="020B0504020202020204" pitchFamily="34" charset="0"/>
              </a:rPr>
              <a:t>check-in</a:t>
            </a:r>
            <a:r>
              <a:rPr lang="en-CA" sz="1300" b="0" i="0" dirty="0">
                <a:solidFill>
                  <a:srgbClr val="333333"/>
                </a:solidFill>
                <a:effectLst/>
                <a:latin typeface="Avenir Next LT Pro" panose="020B0504020202020204" pitchFamily="34" charset="0"/>
              </a:rPr>
              <a:t> into the booking system. [</a:t>
            </a:r>
            <a:r>
              <a:rPr lang="en-CA" sz="1300" b="0" i="0" dirty="0">
                <a:solidFill>
                  <a:srgbClr val="333333"/>
                </a:solidFill>
                <a:effectLst/>
                <a:highlight>
                  <a:srgbClr val="FFFF00"/>
                </a:highlight>
                <a:latin typeface="Avenir Next LT Pro" panose="020B0504020202020204" pitchFamily="34" charset="0"/>
              </a:rPr>
              <a:t>Provide link</a:t>
            </a:r>
            <a:r>
              <a:rPr lang="en-CA" sz="1300" b="0" i="0" dirty="0">
                <a:solidFill>
                  <a:srgbClr val="333333"/>
                </a:solidFill>
                <a:effectLst/>
                <a:latin typeface="Avenir Next LT Pro" panose="020B0504020202020204" pitchFamily="34" charset="0"/>
              </a:rPr>
              <a:t>]</a:t>
            </a:r>
          </a:p>
          <a:p>
            <a:endParaRPr lang="en-CA" sz="1300" dirty="0">
              <a:solidFill>
                <a:srgbClr val="333333"/>
              </a:solidFill>
              <a:latin typeface="Avenir Next LT Pro" panose="020B0504020202020204" pitchFamily="34" charset="0"/>
            </a:endParaRPr>
          </a:p>
          <a:p>
            <a:r>
              <a:rPr lang="en-CA" sz="1300" b="0" i="0" dirty="0">
                <a:solidFill>
                  <a:srgbClr val="333333"/>
                </a:solidFill>
                <a:effectLst/>
                <a:latin typeface="Avenir Next LT Pro" panose="020B0504020202020204" pitchFamily="34" charset="0"/>
              </a:rPr>
              <a:t>This practice allows [</a:t>
            </a:r>
            <a:r>
              <a:rPr lang="en-CA" sz="1300" b="0" i="0" dirty="0">
                <a:solidFill>
                  <a:srgbClr val="333333"/>
                </a:solidFill>
                <a:effectLst/>
                <a:highlight>
                  <a:srgbClr val="FFFF00"/>
                </a:highlight>
                <a:latin typeface="Avenir Next LT Pro" panose="020B0504020202020204" pitchFamily="34" charset="0"/>
              </a:rPr>
              <a:t>the facilities management team</a:t>
            </a:r>
            <a:r>
              <a:rPr lang="en-CA" sz="1300" b="0" i="0" dirty="0">
                <a:solidFill>
                  <a:srgbClr val="333333"/>
                </a:solidFill>
                <a:effectLst/>
                <a:latin typeface="Avenir Next LT Pro" panose="020B0504020202020204" pitchFamily="34" charset="0"/>
              </a:rPr>
              <a:t>] to confirm how many workpoints are available throughout the day and updates the booking system for anyone who would like to book at a later time in the day. </a:t>
            </a:r>
          </a:p>
        </p:txBody>
      </p:sp>
      <p:sp>
        <p:nvSpPr>
          <p:cNvPr id="19" name="TextBox 18">
            <a:extLst>
              <a:ext uri="{FF2B5EF4-FFF2-40B4-BE49-F238E27FC236}">
                <a16:creationId xmlns:a16="http://schemas.microsoft.com/office/drawing/2014/main" id="{37960216-0D8F-43A5-BA8A-4604E498DEDD}"/>
              </a:ext>
            </a:extLst>
          </p:cNvPr>
          <p:cNvSpPr txBox="1"/>
          <p:nvPr/>
        </p:nvSpPr>
        <p:spPr>
          <a:xfrm>
            <a:off x="8514893" y="1829008"/>
            <a:ext cx="3359282" cy="646331"/>
          </a:xfrm>
          <a:prstGeom prst="rect">
            <a:avLst/>
          </a:prstGeom>
          <a:noFill/>
        </p:spPr>
        <p:txBody>
          <a:bodyPr wrap="square">
            <a:spAutoFit/>
          </a:bodyPr>
          <a:lstStyle/>
          <a:p>
            <a:pPr algn="ctr"/>
            <a:r>
              <a:rPr lang="en-CA" b="0" i="0" dirty="0">
                <a:solidFill>
                  <a:srgbClr val="333333"/>
                </a:solidFill>
                <a:effectLst/>
                <a:highlight>
                  <a:srgbClr val="FFFF00"/>
                </a:highlight>
                <a:latin typeface="Avenir Next LT Pro" panose="020B0504020202020204" pitchFamily="34" charset="0"/>
              </a:rPr>
              <a:t>Insert ‘’How to check in’’ pictures</a:t>
            </a:r>
          </a:p>
        </p:txBody>
      </p:sp>
      <p:sp>
        <p:nvSpPr>
          <p:cNvPr id="3" name="TextBox 2">
            <a:extLst>
              <a:ext uri="{FF2B5EF4-FFF2-40B4-BE49-F238E27FC236}">
                <a16:creationId xmlns:a16="http://schemas.microsoft.com/office/drawing/2014/main" id="{3B04EC4A-C95D-C38F-C664-6F9CEAC58B27}"/>
              </a:ext>
            </a:extLst>
          </p:cNvPr>
          <p:cNvSpPr txBox="1"/>
          <p:nvPr/>
        </p:nvSpPr>
        <p:spPr>
          <a:xfrm>
            <a:off x="317826" y="2339279"/>
            <a:ext cx="7109134" cy="2492990"/>
          </a:xfrm>
          <a:prstGeom prst="rect">
            <a:avLst/>
          </a:prstGeom>
          <a:noFill/>
        </p:spPr>
        <p:txBody>
          <a:bodyPr wrap="square">
            <a:spAutoFit/>
          </a:bodyPr>
          <a:lstStyle/>
          <a:p>
            <a:r>
              <a:rPr lang="en-CA" sz="1300" b="1" i="0" dirty="0">
                <a:solidFill>
                  <a:srgbClr val="333333"/>
                </a:solidFill>
                <a:effectLst/>
                <a:latin typeface="Avenir Next LT Pro" panose="020B0504020202020204" pitchFamily="34" charset="0"/>
              </a:rPr>
              <a:t>Update your online status </a:t>
            </a:r>
            <a:r>
              <a:rPr lang="en-CA" sz="1300" b="0" i="0" dirty="0">
                <a:solidFill>
                  <a:srgbClr val="333333"/>
                </a:solidFill>
                <a:effectLst/>
                <a:latin typeface="Avenir Next LT Pro" panose="020B0504020202020204" pitchFamily="34" charset="0"/>
              </a:rPr>
              <a:t>in MS Teams to let your colleagues know at any time </a:t>
            </a:r>
            <a:r>
              <a:rPr lang="en-CA" sz="1300" dirty="0">
                <a:solidFill>
                  <a:srgbClr val="333333"/>
                </a:solidFill>
                <a:latin typeface="Avenir Next LT Pro" panose="020B0504020202020204" pitchFamily="34" charset="0"/>
              </a:rPr>
              <a:t>where you are working from. </a:t>
            </a:r>
          </a:p>
          <a:p>
            <a:endParaRPr lang="en-CA" sz="1300" dirty="0">
              <a:solidFill>
                <a:srgbClr val="333333"/>
              </a:solidFill>
              <a:latin typeface="Avenir Next LT Pro" panose="020B0504020202020204" pitchFamily="34" charset="0"/>
            </a:endParaRPr>
          </a:p>
          <a:p>
            <a:endParaRPr lang="en-CA" sz="1300" dirty="0">
              <a:solidFill>
                <a:srgbClr val="333333"/>
              </a:solidFill>
              <a:latin typeface="Avenir Next LT Pro" panose="020B0504020202020204" pitchFamily="34" charset="0"/>
            </a:endParaRPr>
          </a:p>
          <a:p>
            <a:r>
              <a:rPr lang="en-CA" sz="1300" dirty="0">
                <a:solidFill>
                  <a:srgbClr val="333333"/>
                </a:solidFill>
                <a:latin typeface="Avenir Next LT Pro" panose="020B0504020202020204" pitchFamily="34" charset="0"/>
              </a:rPr>
              <a:t>Example:</a:t>
            </a:r>
          </a:p>
          <a:p>
            <a:pPr algn="ctr"/>
            <a:r>
              <a:rPr lang="en-CA" sz="1300" b="1" i="0" dirty="0">
                <a:solidFill>
                  <a:schemeClr val="accent2">
                    <a:lumMod val="50000"/>
                  </a:schemeClr>
                </a:solidFill>
                <a:effectLst/>
                <a:latin typeface="Avenir Next LT Pro" panose="020B0504020202020204" pitchFamily="34" charset="0"/>
              </a:rPr>
              <a:t>“at the office today, @Portage II, 5</a:t>
            </a:r>
            <a:r>
              <a:rPr lang="en-CA" sz="1300" b="1" i="0" baseline="30000" dirty="0">
                <a:solidFill>
                  <a:schemeClr val="accent2">
                    <a:lumMod val="50000"/>
                  </a:schemeClr>
                </a:solidFill>
                <a:effectLst/>
                <a:latin typeface="Avenir Next LT Pro" panose="020B0504020202020204" pitchFamily="34" charset="0"/>
              </a:rPr>
              <a:t>th</a:t>
            </a:r>
            <a:r>
              <a:rPr lang="en-CA" sz="1300" b="1" i="0" dirty="0">
                <a:solidFill>
                  <a:schemeClr val="accent2">
                    <a:lumMod val="50000"/>
                  </a:schemeClr>
                </a:solidFill>
                <a:effectLst/>
                <a:latin typeface="Avenir Next LT Pro" panose="020B0504020202020204" pitchFamily="34" charset="0"/>
              </a:rPr>
              <a:t> floor, workstation 27”. </a:t>
            </a:r>
          </a:p>
          <a:p>
            <a:pPr algn="ctr"/>
            <a:endParaRPr lang="en-CA" sz="1300" b="1" i="0" dirty="0">
              <a:solidFill>
                <a:schemeClr val="accent2">
                  <a:lumMod val="50000"/>
                </a:schemeClr>
              </a:solidFill>
              <a:effectLst/>
              <a:latin typeface="Avenir Next LT Pro" panose="020B0504020202020204" pitchFamily="34" charset="0"/>
            </a:endParaRPr>
          </a:p>
          <a:p>
            <a:pPr algn="ctr"/>
            <a:endParaRPr lang="en-CA" sz="1300" b="1" dirty="0">
              <a:solidFill>
                <a:schemeClr val="accent2">
                  <a:lumMod val="50000"/>
                </a:schemeClr>
              </a:solidFill>
              <a:latin typeface="Avenir Next LT Pro" panose="020B0504020202020204" pitchFamily="34" charset="0"/>
            </a:endParaRPr>
          </a:p>
          <a:p>
            <a:r>
              <a:rPr lang="en-CA" sz="1300" dirty="0">
                <a:solidFill>
                  <a:srgbClr val="333333"/>
                </a:solidFill>
                <a:latin typeface="Avenir Next LT Pro" panose="020B0504020202020204" pitchFamily="34" charset="0"/>
              </a:rPr>
              <a:t>Sharing your location in your MS Teams status allows colleagues who are at the office to know where to find you. It also allows people who are not at the office to know that you are at the office, and that your communication habits may be different from when working from home.</a:t>
            </a:r>
          </a:p>
        </p:txBody>
      </p:sp>
      <p:sp>
        <p:nvSpPr>
          <p:cNvPr id="4" name="TextBox 3">
            <a:extLst>
              <a:ext uri="{FF2B5EF4-FFF2-40B4-BE49-F238E27FC236}">
                <a16:creationId xmlns:a16="http://schemas.microsoft.com/office/drawing/2014/main" id="{F00663E2-D89C-C0CC-54FA-5CAEE9482C19}"/>
              </a:ext>
            </a:extLst>
          </p:cNvPr>
          <p:cNvSpPr txBox="1"/>
          <p:nvPr/>
        </p:nvSpPr>
        <p:spPr>
          <a:xfrm>
            <a:off x="8166975" y="4091368"/>
            <a:ext cx="3845628" cy="646331"/>
          </a:xfrm>
          <a:prstGeom prst="rect">
            <a:avLst/>
          </a:prstGeom>
          <a:noFill/>
        </p:spPr>
        <p:txBody>
          <a:bodyPr wrap="square">
            <a:spAutoFit/>
          </a:bodyPr>
          <a:lstStyle/>
          <a:p>
            <a:pPr algn="ctr"/>
            <a:r>
              <a:rPr lang="en-CA" b="0" i="0" dirty="0">
                <a:solidFill>
                  <a:srgbClr val="333333"/>
                </a:solidFill>
                <a:effectLst/>
                <a:highlight>
                  <a:srgbClr val="FFFF00"/>
                </a:highlight>
                <a:latin typeface="Avenir Next LT Pro" panose="020B0504020202020204" pitchFamily="34" charset="0"/>
              </a:rPr>
              <a:t>Insert ‘’How to </a:t>
            </a:r>
            <a:r>
              <a:rPr lang="en-CA" dirty="0">
                <a:solidFill>
                  <a:srgbClr val="333333"/>
                </a:solidFill>
                <a:highlight>
                  <a:srgbClr val="FFFF00"/>
                </a:highlight>
                <a:latin typeface="Avenir Next LT Pro" panose="020B0504020202020204" pitchFamily="34" charset="0"/>
              </a:rPr>
              <a:t>update status’’ </a:t>
            </a:r>
            <a:r>
              <a:rPr lang="en-CA" b="0" i="0" dirty="0">
                <a:solidFill>
                  <a:srgbClr val="333333"/>
                </a:solidFill>
                <a:effectLst/>
                <a:highlight>
                  <a:srgbClr val="FFFF00"/>
                </a:highlight>
                <a:latin typeface="Avenir Next LT Pro" panose="020B0504020202020204" pitchFamily="34" charset="0"/>
              </a:rPr>
              <a:t>pictures</a:t>
            </a:r>
          </a:p>
        </p:txBody>
      </p:sp>
      <p:graphicFrame>
        <p:nvGraphicFramePr>
          <p:cNvPr id="20" name="Diagram 19">
            <a:extLst>
              <a:ext uri="{FF2B5EF4-FFF2-40B4-BE49-F238E27FC236}">
                <a16:creationId xmlns:a16="http://schemas.microsoft.com/office/drawing/2014/main" id="{629E3B38-D822-4845-980C-0351E278132C}"/>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67564681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25" name="Group 24">
            <a:extLst>
              <a:ext uri="{FF2B5EF4-FFF2-40B4-BE49-F238E27FC236}">
                <a16:creationId xmlns:a16="http://schemas.microsoft.com/office/drawing/2014/main" id="{F6EBFA01-8AFD-44A6-B2CC-1C0309B1F57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26" name="Graphic 25" descr="Work from home desk with solid fill">
              <a:extLst>
                <a:ext uri="{FF2B5EF4-FFF2-40B4-BE49-F238E27FC236}">
                  <a16:creationId xmlns:a16="http://schemas.microsoft.com/office/drawing/2014/main" id="{BACDCD96-2AA6-4C11-8B12-0464585A6C0E}"/>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27" name="Graphic 26" descr="Meeting with solid fill">
              <a:extLst>
                <a:ext uri="{FF2B5EF4-FFF2-40B4-BE49-F238E27FC236}">
                  <a16:creationId xmlns:a16="http://schemas.microsoft.com/office/drawing/2014/main" id="{3969977E-14A5-4490-97FD-5A03A02D3122}"/>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Tree>
    <p:extLst>
      <p:ext uri="{BB962C8B-B14F-4D97-AF65-F5344CB8AC3E}">
        <p14:creationId xmlns:p14="http://schemas.microsoft.com/office/powerpoint/2010/main" val="154960966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10132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a:t>
            </a:r>
            <a:r>
              <a:rPr kumimoji="0" lang="en-CA" sz="2400" b="1" i="0" u="none" strike="noStrike" kern="0" cap="none" spc="0" normalizeH="0" baseline="0">
                <a:ln>
                  <a:noFill/>
                </a:ln>
                <a:solidFill>
                  <a:srgbClr val="F1F2F2"/>
                </a:solidFill>
                <a:effectLst/>
                <a:uLnTx/>
                <a:uFillTx/>
                <a:latin typeface="Arial"/>
                <a:ea typeface="Arial"/>
                <a:cs typeface="Arial"/>
                <a:sym typeface="Arial"/>
              </a:rPr>
              <a:t>Collaborative workpoint technology (1 of 2)</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sp>
        <p:nvSpPr>
          <p:cNvPr id="4" name="TextBox 3">
            <a:extLst>
              <a:ext uri="{FF2B5EF4-FFF2-40B4-BE49-F238E27FC236}">
                <a16:creationId xmlns:a16="http://schemas.microsoft.com/office/drawing/2014/main" id="{69571A02-2D4B-0FD6-AA6E-E7A9E9729C47}"/>
              </a:ext>
            </a:extLst>
          </p:cNvPr>
          <p:cNvSpPr txBox="1"/>
          <p:nvPr/>
        </p:nvSpPr>
        <p:spPr>
          <a:xfrm>
            <a:off x="170430" y="709132"/>
            <a:ext cx="11981451" cy="892552"/>
          </a:xfrm>
          <a:prstGeom prst="rect">
            <a:avLst/>
          </a:prstGeom>
          <a:noFill/>
        </p:spPr>
        <p:txBody>
          <a:bodyPr wrap="square" numCol="1" spcCol="228600" rtlCol="0">
            <a:spAutoFit/>
          </a:bodyPr>
          <a:lstStyle/>
          <a:p>
            <a:endParaRPr lang="en-CA" sz="1300" b="1">
              <a:latin typeface="Avenir Next LT Pro" panose="020B0504020202020204" pitchFamily="34" charset="0"/>
              <a:cs typeface="Segoe UI Semilight" panose="020B0402040204020203" pitchFamily="34" charset="0"/>
            </a:endParaRPr>
          </a:p>
          <a:p>
            <a:r>
              <a:rPr lang="en-CA" sz="1300" b="1">
                <a:latin typeface="Avenir Next LT Pro" panose="020B0504020202020204" pitchFamily="34" charset="0"/>
                <a:cs typeface="Segoe UI Semilight" panose="020B0402040204020203" pitchFamily="34" charset="0"/>
              </a:rPr>
              <a:t>Connecting to a screen</a:t>
            </a:r>
          </a:p>
          <a:p>
            <a:endParaRPr lang="en-CA" sz="1300" b="1">
              <a:latin typeface="Avenir Next LT Pro" panose="020B0504020202020204" pitchFamily="34" charset="0"/>
              <a:cs typeface="Segoe UI Semilight" panose="020B0402040204020203" pitchFamily="34" charset="0"/>
            </a:endParaRPr>
          </a:p>
          <a:p>
            <a:r>
              <a:rPr lang="en-CA" sz="1300">
                <a:latin typeface="Avenir Next LT Pro" panose="020B0504020202020204" pitchFamily="34" charset="0"/>
                <a:cs typeface="Segoe UI Semilight" panose="020B0402040204020203" pitchFamily="34" charset="0"/>
              </a:rPr>
              <a:t>There are various ways to connect to a screen: with the HDMI cable provided, via USB-C from a port replicator (docking station), with ClickShare or wirelessly. </a:t>
            </a:r>
          </a:p>
        </p:txBody>
      </p:sp>
      <p:sp>
        <p:nvSpPr>
          <p:cNvPr id="13" name="TextBox 12">
            <a:extLst>
              <a:ext uri="{FF2B5EF4-FFF2-40B4-BE49-F238E27FC236}">
                <a16:creationId xmlns:a16="http://schemas.microsoft.com/office/drawing/2014/main" id="{E9988BA2-4332-B841-50BB-D61B6574D982}"/>
              </a:ext>
            </a:extLst>
          </p:cNvPr>
          <p:cNvSpPr txBox="1"/>
          <p:nvPr/>
        </p:nvSpPr>
        <p:spPr>
          <a:xfrm>
            <a:off x="179397" y="1715955"/>
            <a:ext cx="5734332" cy="3323987"/>
          </a:xfrm>
          <a:prstGeom prst="rect">
            <a:avLst/>
          </a:prstGeom>
          <a:noFill/>
        </p:spPr>
        <p:txBody>
          <a:bodyPr wrap="square">
            <a:spAutoFit/>
          </a:bodyPr>
          <a:lstStyle/>
          <a:p>
            <a:r>
              <a:rPr lang="en-CA" sz="1300" b="1">
                <a:latin typeface="Avenir Next LT Pro" panose="020B0504020202020204" pitchFamily="34" charset="0"/>
                <a:cs typeface="Segoe UI Semilight" panose="020B0402040204020203" pitchFamily="34" charset="0"/>
              </a:rPr>
              <a:t>Connecting wirelessly</a:t>
            </a:r>
          </a:p>
          <a:p>
            <a:endParaRPr lang="en-CA" sz="1300" b="1">
              <a:latin typeface="Avenir Next LT Pro" panose="020B0504020202020204" pitchFamily="34" charset="0"/>
              <a:cs typeface="Segoe UI Semilight" panose="020B0402040204020203" pitchFamily="34" charset="0"/>
            </a:endParaRPr>
          </a:p>
          <a:p>
            <a:r>
              <a:rPr lang="en-CA" sz="1300" i="1">
                <a:latin typeface="Avenir Next LT Pro Demi" panose="020B0704020202020204" pitchFamily="34" charset="0"/>
                <a:cs typeface="Segoe UI Semilight" panose="020B0402040204020203" pitchFamily="34" charset="0"/>
              </a:rPr>
              <a:t>Step 1 </a:t>
            </a:r>
            <a:r>
              <a:rPr lang="en-CA" sz="1300">
                <a:latin typeface="Avenir Next LT Pro" panose="020B0504020202020204" pitchFamily="34" charset="0"/>
                <a:cs typeface="Segoe UI Semilight" panose="020B0402040204020203" pitchFamily="34" charset="0"/>
              </a:rPr>
              <a:t>– Use the remote to turn on the screen</a:t>
            </a:r>
          </a:p>
          <a:p>
            <a:pPr algn="l"/>
            <a:endParaRPr lang="en-CA" sz="1300">
              <a:latin typeface="Avenir Next LT Pro" panose="020B0504020202020204" pitchFamily="34" charset="0"/>
              <a:cs typeface="Segoe UI Semilight" panose="020B0402040204020203" pitchFamily="34" charset="0"/>
            </a:endParaRPr>
          </a:p>
          <a:p>
            <a:pPr algn="l"/>
            <a:r>
              <a:rPr lang="en-CA" sz="1300" i="1">
                <a:latin typeface="Avenir Next LT Pro Demi" panose="020B0704020202020204" pitchFamily="34" charset="0"/>
                <a:cs typeface="Segoe UI Semilight" panose="020B0402040204020203" pitchFamily="34" charset="0"/>
              </a:rPr>
              <a:t>Step 2 </a:t>
            </a:r>
            <a:r>
              <a:rPr lang="en-CA" sz="1300">
                <a:latin typeface="Avenir Next LT Pro" panose="020B0504020202020204" pitchFamily="34" charset="0"/>
                <a:cs typeface="Segoe UI Semilight" panose="020B0402040204020203" pitchFamily="34" charset="0"/>
              </a:rPr>
              <a:t>– Ensure your laptop/tablet is connected to GCwi-fi</a:t>
            </a:r>
          </a:p>
          <a:p>
            <a:pPr algn="l"/>
            <a:endParaRPr lang="en-CA" sz="1400">
              <a:solidFill>
                <a:srgbClr val="1E1E1E"/>
              </a:solidFill>
              <a:latin typeface="Segoe UI" panose="020B0502040204020203" pitchFamily="34" charset="0"/>
            </a:endParaRPr>
          </a:p>
          <a:p>
            <a:pPr algn="l"/>
            <a:r>
              <a:rPr lang="en-CA" sz="1300" i="1">
                <a:latin typeface="Avenir Next LT Pro Demi" panose="020B0704020202020204" pitchFamily="34" charset="0"/>
                <a:cs typeface="Segoe UI Semilight" panose="020B0402040204020203" pitchFamily="34" charset="0"/>
              </a:rPr>
              <a:t>Step 3 </a:t>
            </a:r>
            <a:r>
              <a:rPr lang="en-CA" sz="1400">
                <a:latin typeface="Avenir Next LT Pro" panose="020B0504020202020204" pitchFamily="34" charset="0"/>
                <a:cs typeface="Segoe UI Semilight" panose="020B0402040204020203" pitchFamily="34" charset="0"/>
              </a:rPr>
              <a:t>–</a:t>
            </a:r>
            <a:r>
              <a:rPr lang="en-CA" sz="1400" b="0" i="0">
                <a:solidFill>
                  <a:srgbClr val="1E1E1E"/>
                </a:solidFill>
                <a:effectLst/>
                <a:latin typeface="Segoe UI" panose="020B0502040204020203" pitchFamily="34" charset="0"/>
              </a:rPr>
              <a:t> </a:t>
            </a:r>
            <a:r>
              <a:rPr lang="en-CA" sz="1300">
                <a:latin typeface="Avenir Next LT Pro" panose="020B0504020202020204" pitchFamily="34" charset="0"/>
                <a:cs typeface="Segoe UI Semilight" panose="020B0402040204020203" pitchFamily="34" charset="0"/>
              </a:rPr>
              <a:t>Use the </a:t>
            </a:r>
            <a:r>
              <a:rPr lang="en-CA" sz="1300" b="1">
                <a:latin typeface="Avenir Next LT Pro" panose="020B0504020202020204" pitchFamily="34" charset="0"/>
                <a:cs typeface="Segoe UI Semilight" panose="020B0402040204020203" pitchFamily="34" charset="0"/>
              </a:rPr>
              <a:t>Windows key + K </a:t>
            </a:r>
            <a:r>
              <a:rPr lang="en-CA" sz="1300">
                <a:latin typeface="Avenir Next LT Pro" panose="020B0504020202020204" pitchFamily="34" charset="0"/>
                <a:cs typeface="Segoe UI Semilight" panose="020B0402040204020203" pitchFamily="34" charset="0"/>
              </a:rPr>
              <a:t>to open the </a:t>
            </a:r>
            <a:r>
              <a:rPr lang="en-CA" sz="1300" b="1">
                <a:latin typeface="Avenir Next LT Pro" panose="020B0504020202020204" pitchFamily="34" charset="0"/>
                <a:cs typeface="Segoe UI Semilight" panose="020B0402040204020203" pitchFamily="34" charset="0"/>
              </a:rPr>
              <a:t>Cast</a:t>
            </a:r>
            <a:r>
              <a:rPr lang="en-CA" sz="1300">
                <a:latin typeface="Avenir Next LT Pro" panose="020B0504020202020204" pitchFamily="34" charset="0"/>
                <a:cs typeface="Segoe UI Semilight" panose="020B0402040204020203" pitchFamily="34" charset="0"/>
              </a:rPr>
              <a:t> menu and select the appropriate screen</a:t>
            </a:r>
          </a:p>
          <a:p>
            <a:pPr algn="l"/>
            <a:endParaRPr lang="en-CA" sz="1300">
              <a:latin typeface="Avenir Next LT Pro" panose="020B0504020202020204" pitchFamily="34" charset="0"/>
              <a:cs typeface="Segoe UI Semilight" panose="020B0402040204020203" pitchFamily="34" charset="0"/>
            </a:endParaRPr>
          </a:p>
          <a:p>
            <a:pPr lvl="3"/>
            <a:r>
              <a:rPr lang="en-CA" sz="1300" i="1">
                <a:latin typeface="Avenir Next LT Pro" panose="020B0504020202020204" pitchFamily="34" charset="0"/>
                <a:cs typeface="Segoe UI Semilight" panose="020B0402040204020203" pitchFamily="34" charset="0"/>
              </a:rPr>
              <a:t>Depending on your settings, you may see a code on the screen that you must enter on your laptop/tablet to pair. After pairing is complete, you will be able to connect wirelessly.</a:t>
            </a:r>
          </a:p>
          <a:p>
            <a:endParaRPr lang="en-CA" sz="1300" i="1">
              <a:latin typeface="Avenir Next LT Pro" panose="020B0504020202020204" pitchFamily="34" charset="0"/>
              <a:cs typeface="Segoe UI Semilight" panose="020B0402040204020203" pitchFamily="34" charset="0"/>
            </a:endParaRPr>
          </a:p>
          <a:p>
            <a:r>
              <a:rPr lang="en-CA" sz="1300" i="1">
                <a:latin typeface="Avenir Next LT Pro Demi" panose="020B0704020202020204" pitchFamily="34" charset="0"/>
                <a:cs typeface="Segoe UI Semilight" panose="020B0402040204020203" pitchFamily="34" charset="0"/>
              </a:rPr>
              <a:t>Step 4 </a:t>
            </a:r>
            <a:r>
              <a:rPr lang="en-CA" sz="1300" i="1">
                <a:latin typeface="Avenir Next LT Pro" panose="020B0504020202020204" pitchFamily="34" charset="0"/>
                <a:cs typeface="Segoe UI Semilight" panose="020B0402040204020203" pitchFamily="34" charset="0"/>
              </a:rPr>
              <a:t>– </a:t>
            </a:r>
            <a:r>
              <a:rPr lang="en-CA" sz="1300">
                <a:latin typeface="Avenir Next LT Pro" panose="020B0504020202020204" pitchFamily="34" charset="0"/>
                <a:cs typeface="Segoe UI Semilight" panose="020B0402040204020203" pitchFamily="34" charset="0"/>
              </a:rPr>
              <a:t>Disconnect from the screen once you are done by clicking </a:t>
            </a:r>
            <a:r>
              <a:rPr lang="en-CA" sz="1300" b="1">
                <a:latin typeface="Avenir Next LT Pro" panose="020B0504020202020204" pitchFamily="34" charset="0"/>
                <a:cs typeface="Segoe UI Semilight" panose="020B0402040204020203" pitchFamily="34" charset="0"/>
              </a:rPr>
              <a:t>Disconnect</a:t>
            </a:r>
            <a:r>
              <a:rPr lang="en-CA" sz="1300">
                <a:latin typeface="Avenir Next LT Pro" panose="020B0504020202020204" pitchFamily="34" charset="0"/>
                <a:cs typeface="Segoe UI Semilight" panose="020B0402040204020203" pitchFamily="34" charset="0"/>
              </a:rPr>
              <a:t> on the panel at the top of the screen</a:t>
            </a:r>
          </a:p>
        </p:txBody>
      </p:sp>
      <p:graphicFrame>
        <p:nvGraphicFramePr>
          <p:cNvPr id="7" name="Diagram 6">
            <a:extLst>
              <a:ext uri="{FF2B5EF4-FFF2-40B4-BE49-F238E27FC236}">
                <a16:creationId xmlns:a16="http://schemas.microsoft.com/office/drawing/2014/main" id="{9C2F1AEB-5D45-4C93-94DE-14CA5A522B94}"/>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8" name="Group 7">
            <a:extLst>
              <a:ext uri="{FF2B5EF4-FFF2-40B4-BE49-F238E27FC236}">
                <a16:creationId xmlns:a16="http://schemas.microsoft.com/office/drawing/2014/main" id="{5976AEF6-6EA6-4241-93C7-02040D8DB2F6}"/>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83CFAED9-40B1-49B1-A616-74DD17F62DBD}"/>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61AE91AF-B3A1-446E-8046-3F2ED09FD8B7}"/>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9347579" y="3825939"/>
              <a:ext cx="720389" cy="720389"/>
            </a:xfrm>
            <a:prstGeom prst="rect">
              <a:avLst/>
            </a:prstGeom>
          </p:spPr>
        </p:pic>
      </p:grpSp>
      <p:pic>
        <p:nvPicPr>
          <p:cNvPr id="6" name="Picture 5">
            <a:extLst>
              <a:ext uri="{FF2B5EF4-FFF2-40B4-BE49-F238E27FC236}">
                <a16:creationId xmlns:a16="http://schemas.microsoft.com/office/drawing/2014/main" id="{F88F67AA-2932-7404-14E0-DC5B2B5EC9BE}"/>
              </a:ext>
              <a:ext uri="{C183D7F6-B498-43B3-948B-1728B52AA6E4}">
                <adec:decorative xmlns:adec="http://schemas.microsoft.com/office/drawing/2017/decorative" val="1"/>
              </a:ext>
            </a:extLst>
          </p:cNvPr>
          <p:cNvPicPr>
            <a:picLocks noChangeAspect="1"/>
          </p:cNvPicPr>
          <p:nvPr/>
        </p:nvPicPr>
        <p:blipFill>
          <a:blip r:embed="rId12" cstate="screen">
            <a:extLst>
              <a:ext uri="{BEBA8EAE-BF5A-486C-A8C5-ECC9F3942E4B}">
                <a14:imgProps xmlns:a14="http://schemas.microsoft.com/office/drawing/2010/main">
                  <a14:imgLayer r:embed="rId13">
                    <a14:imgEffect>
                      <a14:saturation sat="0"/>
                    </a14:imgEffect>
                  </a14:imgLayer>
                </a14:imgProps>
              </a:ext>
              <a:ext uri="{28A0092B-C50C-407E-A947-70E740481C1C}">
                <a14:useLocalDpi xmlns:a14="http://schemas.microsoft.com/office/drawing/2010/main"/>
              </a:ext>
            </a:extLst>
          </a:blip>
          <a:stretch>
            <a:fillRect/>
          </a:stretch>
        </p:blipFill>
        <p:spPr>
          <a:xfrm>
            <a:off x="357405" y="3692488"/>
            <a:ext cx="1117931" cy="472080"/>
          </a:xfrm>
          <a:prstGeom prst="rect">
            <a:avLst/>
          </a:prstGeom>
        </p:spPr>
      </p:pic>
      <p:sp>
        <p:nvSpPr>
          <p:cNvPr id="17" name="TextBox 16">
            <a:extLst>
              <a:ext uri="{FF2B5EF4-FFF2-40B4-BE49-F238E27FC236}">
                <a16:creationId xmlns:a16="http://schemas.microsoft.com/office/drawing/2014/main" id="{9EB00D54-8B58-D9D3-02F0-DB32BF64F465}"/>
              </a:ext>
            </a:extLst>
          </p:cNvPr>
          <p:cNvSpPr txBox="1"/>
          <p:nvPr/>
        </p:nvSpPr>
        <p:spPr>
          <a:xfrm>
            <a:off x="6161156" y="1765241"/>
            <a:ext cx="5763135" cy="3293209"/>
          </a:xfrm>
          <a:prstGeom prst="rect">
            <a:avLst/>
          </a:prstGeom>
          <a:noFill/>
        </p:spPr>
        <p:txBody>
          <a:bodyPr wrap="square">
            <a:spAutoFit/>
          </a:bodyPr>
          <a:lstStyle/>
          <a:p>
            <a:r>
              <a:rPr lang="en-CA" sz="1300" b="1">
                <a:latin typeface="Avenir Next LT Pro" panose="020B0504020202020204" pitchFamily="34" charset="0"/>
                <a:cs typeface="Segoe UI Semilight" panose="020B0402040204020203" pitchFamily="34" charset="0"/>
              </a:rPr>
              <a:t>Connecting with ClickShare</a:t>
            </a:r>
          </a:p>
          <a:p>
            <a:endParaRPr lang="en-CA" sz="1300" b="1">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en-CA" sz="1300" i="1">
                <a:latin typeface="Avenir Next LT Pro Demi" panose="020B0704020202020204" pitchFamily="34" charset="0"/>
                <a:cs typeface="Segoe UI Semilight" panose="020B0402040204020203" pitchFamily="34" charset="0"/>
              </a:rPr>
              <a:t>Step 1 </a:t>
            </a:r>
            <a:r>
              <a:rPr lang="en-CA" sz="1300">
                <a:latin typeface="Avenir Next LT Pro" panose="020B0504020202020204" pitchFamily="34" charset="0"/>
                <a:cs typeface="Segoe UI Semilight" panose="020B0402040204020203" pitchFamily="34" charset="0"/>
              </a:rPr>
              <a:t>– </a:t>
            </a:r>
            <a:r>
              <a:rPr kumimoji="0" lang="en-CA" altLang="en-US" sz="1300" b="0" i="0" u="none" strike="noStrike" cap="none" normalizeH="0" baseline="0">
                <a:ln>
                  <a:noFill/>
                </a:ln>
                <a:effectLst/>
                <a:latin typeface="Avenir Next LT Pro" panose="020B0504020202020204" pitchFamily="34" charset="0"/>
                <a:cs typeface="Noto Sans" panose="020B0502040504020204" pitchFamily="34" charset="0"/>
              </a:rPr>
              <a:t>Connect the ClickShare button to a USB port on your laptop/tablet (if the light on the ClickShare button goes solid white, skip to Step 5)</a:t>
            </a:r>
          </a:p>
          <a:p>
            <a:pPr marL="0" marR="0" lvl="0" indent="0" algn="l" defTabSz="914400" rtl="0" eaLnBrk="0" fontAlgn="base" latinLnBrk="0" hangingPunct="0">
              <a:lnSpc>
                <a:spcPct val="100000"/>
              </a:lnSpc>
              <a:spcBef>
                <a:spcPct val="0"/>
              </a:spcBef>
              <a:spcAft>
                <a:spcPct val="0"/>
              </a:spcAft>
              <a:buClrTx/>
              <a:buSzTx/>
              <a:tabLst/>
            </a:pPr>
            <a:endParaRPr kumimoji="0" lang="en-CA" altLang="en-US" sz="1300" b="0" i="0" u="none" strike="noStrike" cap="none" normalizeH="0" baseline="0">
              <a:ln>
                <a:noFill/>
              </a:ln>
              <a:effectLst/>
              <a:latin typeface="Avenir Next LT Pro" panose="020B0504020202020204" pitchFamily="34" charset="0"/>
              <a:cs typeface="Noto Sans" panose="020B0502040504020204" pitchFamily="34" charset="0"/>
            </a:endParaRPr>
          </a:p>
          <a:p>
            <a:pPr eaLnBrk="0" fontAlgn="base" hangingPunct="0">
              <a:spcBef>
                <a:spcPct val="0"/>
              </a:spcBef>
              <a:spcAft>
                <a:spcPct val="0"/>
              </a:spcAft>
            </a:pPr>
            <a:r>
              <a:rPr lang="en-CA" sz="1300" i="1">
                <a:latin typeface="Avenir Next LT Pro Demi" panose="020B0704020202020204" pitchFamily="34" charset="0"/>
                <a:cs typeface="Segoe UI Semilight" panose="020B0402040204020203" pitchFamily="34" charset="0"/>
              </a:rPr>
              <a:t>Step 2 </a:t>
            </a:r>
            <a:r>
              <a:rPr lang="en-CA" sz="1300">
                <a:latin typeface="Avenir Next LT Pro" panose="020B0504020202020204" pitchFamily="34" charset="0"/>
                <a:cs typeface="Segoe UI Semilight" panose="020B0402040204020203" pitchFamily="34" charset="0"/>
              </a:rPr>
              <a:t>– </a:t>
            </a:r>
            <a:r>
              <a:rPr lang="en-CA" altLang="en-US" sz="1300">
                <a:latin typeface="Avenir Next LT Pro" panose="020B0504020202020204" pitchFamily="34" charset="0"/>
                <a:cs typeface="Noto Sans" panose="020B0502040504020204" pitchFamily="34" charset="0"/>
              </a:rPr>
              <a:t>Open the </a:t>
            </a:r>
            <a:r>
              <a:rPr lang="en-CA" altLang="en-US" sz="1300" b="1">
                <a:latin typeface="Avenir Next LT Pro" panose="020B0504020202020204" pitchFamily="34" charset="0"/>
                <a:cs typeface="Noto Sans" panose="020B0502040504020204" pitchFamily="34" charset="0"/>
              </a:rPr>
              <a:t>File explorer </a:t>
            </a:r>
            <a:r>
              <a:rPr lang="en-CA" altLang="en-US" sz="1300">
                <a:latin typeface="Avenir Next LT Pro" panose="020B0504020202020204" pitchFamily="34" charset="0"/>
                <a:cs typeface="Noto Sans" panose="020B0502040504020204" pitchFamily="34" charset="0"/>
              </a:rPr>
              <a:t>on your laptop/tablet</a:t>
            </a:r>
          </a:p>
          <a:p>
            <a:pPr eaLnBrk="0" fontAlgn="base" hangingPunct="0">
              <a:spcBef>
                <a:spcPct val="0"/>
              </a:spcBef>
              <a:spcAft>
                <a:spcPct val="0"/>
              </a:spcAft>
            </a:pPr>
            <a:endParaRPr lang="en-CA" altLang="en-US" sz="1300">
              <a:latin typeface="Avenir Next LT Pro" panose="020B0504020202020204" pitchFamily="34" charset="0"/>
              <a:cs typeface="Noto Sans" panose="020B0502040504020204" pitchFamily="34" charset="0"/>
            </a:endParaRPr>
          </a:p>
          <a:p>
            <a:pPr marR="0" lvl="0" indent="0" eaLnBrk="0" fontAlgn="base" hangingPunct="0">
              <a:lnSpc>
                <a:spcPct val="100000"/>
              </a:lnSpc>
              <a:spcBef>
                <a:spcPct val="0"/>
              </a:spcBef>
              <a:spcAft>
                <a:spcPct val="0"/>
              </a:spcAft>
              <a:buClrTx/>
              <a:buSzTx/>
              <a:tabLst/>
            </a:pPr>
            <a:r>
              <a:rPr lang="en-CA" sz="1300" i="1">
                <a:latin typeface="Avenir Next LT Pro Demi" panose="020B0704020202020204" pitchFamily="34" charset="0"/>
                <a:cs typeface="Segoe UI Semilight" panose="020B0402040204020203" pitchFamily="34" charset="0"/>
              </a:rPr>
              <a:t>Step 3 </a:t>
            </a:r>
            <a:r>
              <a:rPr lang="en-CA" sz="1300">
                <a:latin typeface="Avenir Next LT Pro" panose="020B0504020202020204" pitchFamily="34" charset="0"/>
                <a:cs typeface="Segoe UI Semilight" panose="020B0402040204020203" pitchFamily="34" charset="0"/>
              </a:rPr>
              <a:t>– </a:t>
            </a:r>
            <a:r>
              <a:rPr lang="en-CA" altLang="en-US" sz="1300">
                <a:latin typeface="Avenir Next LT Pro" panose="020B0504020202020204" pitchFamily="34" charset="0"/>
                <a:cs typeface="Noto Sans" panose="020B0502040504020204" pitchFamily="34" charset="0"/>
              </a:rPr>
              <a:t>Find the ClickShare drive on the left bar, it shows up like a USB flash drive, and select it</a:t>
            </a:r>
          </a:p>
          <a:p>
            <a:pPr marR="0" lvl="0" indent="0" eaLnBrk="0" fontAlgn="base" hangingPunct="0">
              <a:lnSpc>
                <a:spcPct val="100000"/>
              </a:lnSpc>
              <a:spcBef>
                <a:spcPct val="0"/>
              </a:spcBef>
              <a:spcAft>
                <a:spcPct val="0"/>
              </a:spcAft>
              <a:buClrTx/>
              <a:buSzTx/>
              <a:tabLst/>
            </a:pPr>
            <a:endParaRPr lang="en-CA" altLang="en-US" sz="1300">
              <a:latin typeface="Avenir Next LT Pro" panose="020B0504020202020204" pitchFamily="34" charset="0"/>
              <a:cs typeface="Noto Sans" panose="020B0502040504020204" pitchFamily="34" charset="0"/>
            </a:endParaRPr>
          </a:p>
          <a:p>
            <a:pPr eaLnBrk="0" fontAlgn="base" hangingPunct="0">
              <a:spcBef>
                <a:spcPct val="0"/>
              </a:spcBef>
              <a:spcAft>
                <a:spcPct val="0"/>
              </a:spcAft>
            </a:pPr>
            <a:r>
              <a:rPr lang="en-CA" sz="1300" i="1">
                <a:latin typeface="Avenir Next LT Pro Demi" panose="020B0704020202020204" pitchFamily="34" charset="0"/>
                <a:cs typeface="Segoe UI Semilight" panose="020B0402040204020203" pitchFamily="34" charset="0"/>
              </a:rPr>
              <a:t>Step 4 </a:t>
            </a:r>
            <a:r>
              <a:rPr lang="en-CA" sz="1300">
                <a:latin typeface="Avenir Next LT Pro" panose="020B0504020202020204" pitchFamily="34" charset="0"/>
                <a:cs typeface="Segoe UI Semilight" panose="020B0402040204020203" pitchFamily="34" charset="0"/>
              </a:rPr>
              <a:t>– </a:t>
            </a:r>
            <a:r>
              <a:rPr lang="en-CA" altLang="en-US" sz="1300">
                <a:latin typeface="Avenir Next LT Pro" panose="020B0504020202020204" pitchFamily="34" charset="0"/>
                <a:cs typeface="Noto Sans" panose="020B0502040504020204" pitchFamily="34" charset="0"/>
              </a:rPr>
              <a:t>Find and open the file </a:t>
            </a:r>
            <a:r>
              <a:rPr lang="en-CA" altLang="en-US" sz="1300" b="1">
                <a:latin typeface="Avenir Next LT Pro" panose="020B0504020202020204" pitchFamily="34" charset="0"/>
                <a:cs typeface="Noto Sans" panose="020B0502040504020204" pitchFamily="34" charset="0"/>
              </a:rPr>
              <a:t>ClickShare for Windows</a:t>
            </a:r>
            <a:r>
              <a:rPr lang="en-CA" altLang="en-US" sz="1300">
                <a:latin typeface="Avenir Next LT Pro" panose="020B0504020202020204" pitchFamily="34" charset="0"/>
                <a:cs typeface="Noto Sans" panose="020B0502040504020204" pitchFamily="34" charset="0"/>
              </a:rPr>
              <a:t>: a loading popup should appear, once the load bar completes, the ClickShare button should light up solid white</a:t>
            </a:r>
          </a:p>
          <a:p>
            <a:pPr eaLnBrk="0" fontAlgn="base" hangingPunct="0">
              <a:spcBef>
                <a:spcPct val="0"/>
              </a:spcBef>
              <a:spcAft>
                <a:spcPct val="0"/>
              </a:spcAft>
            </a:pPr>
            <a:endParaRPr lang="en-CA" altLang="en-US" sz="1300">
              <a:latin typeface="Avenir Next LT Pro" panose="020B0504020202020204" pitchFamily="34" charset="0"/>
              <a:cs typeface="Noto Sans" panose="020B0502040504020204" pitchFamily="34" charset="0"/>
            </a:endParaRPr>
          </a:p>
          <a:p>
            <a:pPr marL="0" marR="0" lvl="0" indent="0" algn="l" defTabSz="914400" rtl="0" eaLnBrk="0" fontAlgn="base" latinLnBrk="0" hangingPunct="0">
              <a:lnSpc>
                <a:spcPct val="100000"/>
              </a:lnSpc>
              <a:spcBef>
                <a:spcPct val="0"/>
              </a:spcBef>
              <a:spcAft>
                <a:spcPct val="0"/>
              </a:spcAft>
              <a:buClrTx/>
              <a:buSzTx/>
              <a:tabLst/>
            </a:pPr>
            <a:r>
              <a:rPr lang="en-CA" sz="1300" i="1">
                <a:latin typeface="Avenir Next LT Pro Demi" panose="020B0704020202020204" pitchFamily="34" charset="0"/>
                <a:cs typeface="Segoe UI Semilight" panose="020B0402040204020203" pitchFamily="34" charset="0"/>
              </a:rPr>
              <a:t>Step 5 </a:t>
            </a:r>
            <a:r>
              <a:rPr lang="en-CA" sz="1300">
                <a:latin typeface="Avenir Next LT Pro" panose="020B0504020202020204" pitchFamily="34" charset="0"/>
                <a:cs typeface="Segoe UI Semilight" panose="020B0402040204020203" pitchFamily="34" charset="0"/>
              </a:rPr>
              <a:t>– </a:t>
            </a:r>
            <a:r>
              <a:rPr lang="en-CA" altLang="en-US" sz="1300">
                <a:latin typeface="Avenir Next LT Pro" panose="020B0504020202020204" pitchFamily="34" charset="0"/>
                <a:cs typeface="Noto Sans" panose="020B0502040504020204" pitchFamily="34" charset="0"/>
              </a:rPr>
              <a:t>Click the button to display your content on the screen</a:t>
            </a:r>
            <a:endParaRPr lang="en-CA" sz="1300">
              <a:latin typeface="Avenir Next LT Pro" panose="020B0504020202020204" pitchFamily="34" charset="0"/>
              <a:cs typeface="Segoe UI Semilight" panose="020B0402040204020203" pitchFamily="34" charset="0"/>
            </a:endParaRPr>
          </a:p>
        </p:txBody>
      </p:sp>
      <p:sp>
        <p:nvSpPr>
          <p:cNvPr id="18" name="TextBox 17">
            <a:extLst>
              <a:ext uri="{FF2B5EF4-FFF2-40B4-BE49-F238E27FC236}">
                <a16:creationId xmlns:a16="http://schemas.microsoft.com/office/drawing/2014/main" id="{D654F362-0D5C-D192-1D58-AF32B1812689}"/>
              </a:ext>
            </a:extLst>
          </p:cNvPr>
          <p:cNvSpPr txBox="1"/>
          <p:nvPr/>
        </p:nvSpPr>
        <p:spPr>
          <a:xfrm>
            <a:off x="357405" y="5375899"/>
            <a:ext cx="4461268" cy="604204"/>
          </a:xfrm>
          <a:prstGeom prst="rect">
            <a:avLst/>
          </a:prstGeom>
          <a:noFill/>
        </p:spPr>
        <p:txBody>
          <a:bodyPr wrap="square">
            <a:spAutoFit/>
          </a:bodyPr>
          <a:lstStyle/>
          <a:p>
            <a:pPr marL="0" marR="0">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Confirm with your IT representative the instructions that are relevant to your project.</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2CC6B105-AE8D-5BEE-F18C-58E87B57F323}"/>
              </a:ext>
            </a:extLst>
          </p:cNvPr>
          <p:cNvSpPr txBox="1"/>
          <p:nvPr/>
        </p:nvSpPr>
        <p:spPr>
          <a:xfrm>
            <a:off x="7707198" y="5337298"/>
            <a:ext cx="4305405" cy="642805"/>
          </a:xfrm>
          <a:prstGeom prst="rect">
            <a:avLst/>
          </a:prstGeom>
          <a:solidFill>
            <a:srgbClr val="FFFF00"/>
          </a:solidFill>
        </p:spPr>
        <p:txBody>
          <a:bodyPr wrap="square">
            <a:spAutoFit/>
          </a:bodyPr>
          <a:lstStyle/>
          <a:p>
            <a:pPr marL="0" marR="0">
              <a:lnSpc>
                <a:spcPct val="107000"/>
              </a:lnSpc>
              <a:spcBef>
                <a:spcPts val="0"/>
              </a:spcBef>
              <a:spcAft>
                <a:spcPts val="800"/>
              </a:spcAft>
            </a:pPr>
            <a:r>
              <a:rPr lang="en-CA" sz="1400" b="1" i="1" dirty="0">
                <a:latin typeface="Avenir Next LT Pro" panose="020B0504020202020204" pitchFamily="34" charset="0"/>
                <a:ea typeface="Calibri" panose="020F0502020204030204" pitchFamily="34" charset="0"/>
                <a:cs typeface="Arial" panose="020B0604020202020204" pitchFamily="34" charset="0"/>
              </a:rPr>
              <a:t>Examples/Resources to consider</a:t>
            </a:r>
          </a:p>
          <a:p>
            <a:pPr marL="0" marR="0">
              <a:lnSpc>
                <a:spcPct val="107000"/>
              </a:lnSpc>
              <a:spcBef>
                <a:spcPts val="0"/>
              </a:spcBef>
              <a:spcAft>
                <a:spcPts val="800"/>
              </a:spcAft>
            </a:pPr>
            <a:r>
              <a:rPr lang="en-CA" sz="1400" dirty="0">
                <a:latin typeface="Avenir Next LT Pro" panose="020B0504020202020204" pitchFamily="34" charset="0"/>
                <a:hlinkClick r:id="rId14"/>
              </a:rPr>
              <a:t>Meetings in the modern workplace - Canada.ca</a:t>
            </a:r>
            <a:endParaRPr lang="en-CA" sz="1400" dirty="0">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8526320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10132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a:t>
            </a:r>
            <a:r>
              <a:rPr kumimoji="0" lang="en-CA" sz="2400" b="1" i="0" u="none" strike="noStrike" kern="0" cap="none" spc="0" normalizeH="0" baseline="0">
                <a:ln>
                  <a:noFill/>
                </a:ln>
                <a:solidFill>
                  <a:srgbClr val="F1F2F2"/>
                </a:solidFill>
                <a:effectLst/>
                <a:uLnTx/>
                <a:uFillTx/>
                <a:latin typeface="Arial"/>
                <a:ea typeface="Arial"/>
                <a:cs typeface="Arial"/>
                <a:sym typeface="Arial"/>
              </a:rPr>
              <a:t>Collaborative workpoint technology (2 of 2)</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7" name="Diagram 6">
            <a:extLst>
              <a:ext uri="{FF2B5EF4-FFF2-40B4-BE49-F238E27FC236}">
                <a16:creationId xmlns:a16="http://schemas.microsoft.com/office/drawing/2014/main" id="{9C2F1AEB-5D45-4C93-94DE-14CA5A522B94}"/>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02913641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8" name="Group 7">
            <a:extLst>
              <a:ext uri="{FF2B5EF4-FFF2-40B4-BE49-F238E27FC236}">
                <a16:creationId xmlns:a16="http://schemas.microsoft.com/office/drawing/2014/main" id="{5976AEF6-6EA6-4241-93C7-02040D8DB2F6}"/>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83CFAED9-40B1-49B1-A616-74DD17F62DBD}"/>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61AE91AF-B3A1-446E-8046-3F2ED09FD8B7}"/>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9347579" y="3825939"/>
              <a:ext cx="720389" cy="720389"/>
            </a:xfrm>
            <a:prstGeom prst="rect">
              <a:avLst/>
            </a:prstGeom>
          </p:spPr>
        </p:pic>
      </p:grpSp>
      <p:sp>
        <p:nvSpPr>
          <p:cNvPr id="11" name="TextBox 10">
            <a:extLst>
              <a:ext uri="{FF2B5EF4-FFF2-40B4-BE49-F238E27FC236}">
                <a16:creationId xmlns:a16="http://schemas.microsoft.com/office/drawing/2014/main" id="{E653B8CE-9708-7AB3-BF66-C14726131850}"/>
              </a:ext>
            </a:extLst>
          </p:cNvPr>
          <p:cNvSpPr txBox="1"/>
          <p:nvPr/>
        </p:nvSpPr>
        <p:spPr>
          <a:xfrm>
            <a:off x="170432" y="974430"/>
            <a:ext cx="8196656" cy="4293483"/>
          </a:xfrm>
          <a:prstGeom prst="rect">
            <a:avLst/>
          </a:prstGeom>
          <a:noFill/>
        </p:spPr>
        <p:txBody>
          <a:bodyPr wrap="square" numCol="1" spcCol="228600" rtlCol="0">
            <a:spAutoFit/>
          </a:bodyPr>
          <a:lstStyle/>
          <a:p>
            <a:r>
              <a:rPr lang="en-CA" sz="1300" b="1" dirty="0">
                <a:latin typeface="Avenir Next LT Pro" panose="020B0504020202020204" pitchFamily="34" charset="0"/>
                <a:cs typeface="Segoe UI Semilight" panose="020B0402040204020203" pitchFamily="34" charset="0"/>
              </a:rPr>
              <a:t>Connecting to a video conferencing unit</a:t>
            </a:r>
          </a:p>
          <a:p>
            <a:endParaRPr lang="en-CA" sz="1300" b="1" dirty="0">
              <a:latin typeface="Avenir Next LT Pro" panose="020B0504020202020204" pitchFamily="34" charset="0"/>
              <a:cs typeface="Segoe UI Semilight" panose="020B0402040204020203" pitchFamily="34" charset="0"/>
            </a:endParaRPr>
          </a:p>
          <a:p>
            <a:r>
              <a:rPr lang="en-CA" sz="1300" dirty="0">
                <a:latin typeface="Avenir Next LT Pro" panose="020B0504020202020204" pitchFamily="34" charset="0"/>
                <a:cs typeface="Segoe UI Semilight" panose="020B0402040204020203" pitchFamily="34" charset="0"/>
              </a:rPr>
              <a:t>You can join a Microsoft Teams meeting from a  Cisco, Tandberg, Polycom or other videoconferencing endpoint using the information found in the </a:t>
            </a:r>
            <a:r>
              <a:rPr lang="en-CA" sz="1300" b="1" dirty="0">
                <a:latin typeface="Avenir Next LT Pro" panose="020B0504020202020204" pitchFamily="34" charset="0"/>
                <a:cs typeface="Segoe UI Semilight" panose="020B0402040204020203" pitchFamily="34" charset="0"/>
              </a:rPr>
              <a:t>Join with a videoconferencing device </a:t>
            </a:r>
            <a:r>
              <a:rPr lang="en-CA" sz="1300" dirty="0">
                <a:latin typeface="Avenir Next LT Pro" panose="020B0504020202020204" pitchFamily="34" charset="0"/>
                <a:cs typeface="Segoe UI Semilight" panose="020B0402040204020203" pitchFamily="34" charset="0"/>
              </a:rPr>
              <a:t>section of a Teams meeting invitation.</a:t>
            </a:r>
          </a:p>
          <a:p>
            <a:endParaRPr lang="en-CA" sz="1300" b="1" dirty="0">
              <a:solidFill>
                <a:srgbClr val="FF0000"/>
              </a:solidFill>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endParaRPr lang="en-CA" altLang="en-US" sz="1300" dirty="0">
              <a:latin typeface="Avenir Next LT Pro" panose="020B0504020202020204" pitchFamily="34" charset="0"/>
            </a:endParaRPr>
          </a:p>
          <a:p>
            <a:pPr marL="0" marR="0" lvl="0" indent="0" algn="l" defTabSz="914400" rtl="0" eaLnBrk="0" fontAlgn="base" latinLnBrk="0" hangingPunct="0">
              <a:lnSpc>
                <a:spcPct val="100000"/>
              </a:lnSpc>
              <a:spcBef>
                <a:spcPct val="0"/>
              </a:spcBef>
              <a:spcAft>
                <a:spcPct val="0"/>
              </a:spcAft>
              <a:buClrTx/>
              <a:buSzTx/>
              <a:tabLst/>
            </a:pPr>
            <a:r>
              <a:rPr lang="en-CA" sz="1300" i="1" dirty="0">
                <a:latin typeface="Avenir Next LT Pro Demi" panose="020B0704020202020204" pitchFamily="34" charset="0"/>
                <a:cs typeface="Segoe UI Semilight" panose="020B0402040204020203" pitchFamily="34" charset="0"/>
              </a:rPr>
              <a:t>Step 1 </a:t>
            </a:r>
            <a:r>
              <a:rPr lang="en-CA" sz="1300" dirty="0">
                <a:latin typeface="Avenir Next LT Pro" panose="020B0504020202020204" pitchFamily="34" charset="0"/>
                <a:cs typeface="Segoe UI Semilight" panose="020B0402040204020203" pitchFamily="34" charset="0"/>
              </a:rPr>
              <a:t>– </a:t>
            </a:r>
            <a:r>
              <a:rPr kumimoji="0" lang="en-CA" altLang="en-US" sz="1300" b="0" i="0" u="none" strike="noStrike" cap="none" normalizeH="0" baseline="0" dirty="0">
                <a:ln>
                  <a:noFill/>
                </a:ln>
                <a:effectLst/>
                <a:latin typeface="Avenir Next LT Pro" panose="020B0504020202020204" pitchFamily="34" charset="0"/>
                <a:cs typeface="Noto Sans" panose="020B0502040504020204" pitchFamily="34" charset="0"/>
              </a:rPr>
              <a:t>From the </a:t>
            </a:r>
            <a:r>
              <a:rPr kumimoji="0" lang="en-CA" altLang="en-US" sz="1300" b="1" i="0" u="none" strike="noStrike" cap="none" normalizeH="0" baseline="0" dirty="0">
                <a:ln>
                  <a:noFill/>
                </a:ln>
                <a:effectLst/>
                <a:latin typeface="Avenir Next LT Pro" panose="020B0504020202020204" pitchFamily="34" charset="0"/>
                <a:cs typeface="Noto Sans" panose="020B0502040504020204" pitchFamily="34" charset="0"/>
              </a:rPr>
              <a:t>Home screen </a:t>
            </a:r>
            <a:r>
              <a:rPr kumimoji="0" lang="en-CA" altLang="en-US" sz="1300" b="0" i="0" u="none" strike="noStrike" cap="none" normalizeH="0" baseline="0" dirty="0">
                <a:ln>
                  <a:noFill/>
                </a:ln>
                <a:effectLst/>
                <a:latin typeface="Avenir Next LT Pro" panose="020B0504020202020204" pitchFamily="34" charset="0"/>
                <a:cs typeface="Noto Sans" panose="020B0502040504020204" pitchFamily="34" charset="0"/>
              </a:rPr>
              <a:t>on your videoconferencing device, select Call or Dial if you see only numbers, switch to keyboard mode (depending on the device)</a:t>
            </a:r>
          </a:p>
          <a:p>
            <a:pPr marL="0" marR="0" lvl="0" indent="0" algn="l" defTabSz="914400" rtl="0" eaLnBrk="0" fontAlgn="base" latinLnBrk="0" hangingPunct="0">
              <a:lnSpc>
                <a:spcPct val="100000"/>
              </a:lnSpc>
              <a:spcBef>
                <a:spcPct val="0"/>
              </a:spcBef>
              <a:spcAft>
                <a:spcPct val="0"/>
              </a:spcAft>
              <a:buClrTx/>
              <a:buSzTx/>
              <a:tabLst/>
            </a:pPr>
            <a:endParaRPr kumimoji="0" lang="en-CA" altLang="en-US" sz="1300" b="0" i="0" u="none" strike="noStrike" cap="none" normalizeH="0" baseline="0" dirty="0">
              <a:ln>
                <a:noFill/>
              </a:ln>
              <a:effectLst/>
              <a:latin typeface="Avenir Next LT Pro" panose="020B0504020202020204" pitchFamily="34" charset="0"/>
              <a:cs typeface="Noto Sans" panose="020B0502040504020204" pitchFamily="34" charset="0"/>
            </a:endParaRPr>
          </a:p>
          <a:p>
            <a:pPr marL="0" marR="0" lvl="0" indent="0" algn="l" defTabSz="914400" rtl="0" eaLnBrk="0" fontAlgn="base" latinLnBrk="0" hangingPunct="0">
              <a:lnSpc>
                <a:spcPct val="100000"/>
              </a:lnSpc>
              <a:spcBef>
                <a:spcPct val="0"/>
              </a:spcBef>
              <a:spcAft>
                <a:spcPct val="0"/>
              </a:spcAft>
              <a:buClrTx/>
              <a:buSzTx/>
              <a:tabLst/>
            </a:pPr>
            <a:r>
              <a:rPr lang="en-CA" sz="1300" i="1" dirty="0">
                <a:latin typeface="Avenir Next LT Pro Demi" panose="020B0704020202020204" pitchFamily="34" charset="0"/>
                <a:cs typeface="Segoe UI Semilight" panose="020B0402040204020203" pitchFamily="34" charset="0"/>
              </a:rPr>
              <a:t>Step 2 </a:t>
            </a:r>
            <a:r>
              <a:rPr lang="en-CA" sz="1300" dirty="0">
                <a:latin typeface="Avenir Next LT Pro" panose="020B0504020202020204" pitchFamily="34" charset="0"/>
                <a:cs typeface="Segoe UI Semilight" panose="020B0402040204020203" pitchFamily="34" charset="0"/>
              </a:rPr>
              <a:t>– </a:t>
            </a:r>
            <a:r>
              <a:rPr kumimoji="0" lang="en-CA" altLang="en-US" sz="1300" b="0" i="0" u="none" strike="noStrike" cap="none" normalizeH="0" baseline="0" dirty="0">
                <a:ln>
                  <a:noFill/>
                </a:ln>
                <a:effectLst/>
                <a:latin typeface="Avenir Next LT Pro" panose="020B0504020202020204" pitchFamily="34" charset="0"/>
                <a:cs typeface="Noto Sans" panose="020B0502040504020204" pitchFamily="34" charset="0"/>
              </a:rPr>
              <a:t>Enter the address for joining the Teams meetings </a:t>
            </a:r>
            <a:r>
              <a:rPr kumimoji="0" lang="en-CA" altLang="en-US" sz="1300" b="1" strike="noStrike" cap="none" normalizeH="0" baseline="0" dirty="0">
                <a:ln>
                  <a:noFill/>
                </a:ln>
                <a:effectLst/>
                <a:highlight>
                  <a:srgbClr val="FFFF00"/>
                </a:highlight>
                <a:latin typeface="Avenir Next LT Pro" panose="020B0504020202020204" pitchFamily="34" charset="0"/>
                <a:cs typeface="Noto Sans" panose="020B0502040504020204" pitchFamily="34" charset="0"/>
              </a:rPr>
              <a:t>[include the email address used in your organization]</a:t>
            </a:r>
          </a:p>
          <a:p>
            <a:pPr marL="0" marR="0" lvl="0" indent="0" algn="l" defTabSz="914400" rtl="0" eaLnBrk="0" fontAlgn="base" latinLnBrk="0" hangingPunct="0">
              <a:lnSpc>
                <a:spcPct val="100000"/>
              </a:lnSpc>
              <a:spcBef>
                <a:spcPct val="0"/>
              </a:spcBef>
              <a:spcAft>
                <a:spcPct val="0"/>
              </a:spcAft>
              <a:buClrTx/>
              <a:buSzTx/>
              <a:tabLst/>
            </a:pPr>
            <a:endParaRPr kumimoji="0" lang="en-CA" altLang="en-US" sz="1300" b="0" i="0" strike="noStrike" cap="none" normalizeH="0" baseline="0" dirty="0">
              <a:ln>
                <a:noFill/>
              </a:ln>
              <a:effectLst/>
              <a:highlight>
                <a:srgbClr val="FFFF00"/>
              </a:highlight>
              <a:latin typeface="Avenir Next LT Pro" panose="020B0504020202020204" pitchFamily="34" charset="0"/>
              <a:cs typeface="Noto Sans" panose="020B0502040504020204" pitchFamily="34" charset="0"/>
            </a:endParaRPr>
          </a:p>
          <a:p>
            <a:pPr marL="0" marR="0" lvl="0" indent="0" algn="l" defTabSz="914400" rtl="0" eaLnBrk="0" fontAlgn="base" latinLnBrk="0" hangingPunct="0">
              <a:lnSpc>
                <a:spcPct val="100000"/>
              </a:lnSpc>
              <a:spcBef>
                <a:spcPct val="0"/>
              </a:spcBef>
              <a:spcAft>
                <a:spcPct val="0"/>
              </a:spcAft>
              <a:buClrTx/>
              <a:buSzTx/>
              <a:tabLst/>
            </a:pPr>
            <a:r>
              <a:rPr lang="en-CA" sz="1300" i="1" dirty="0">
                <a:latin typeface="Avenir Next LT Pro Demi" panose="020B0704020202020204" pitchFamily="34" charset="0"/>
                <a:cs typeface="Segoe UI Semilight" panose="020B0402040204020203" pitchFamily="34" charset="0"/>
              </a:rPr>
              <a:t>Step 3 </a:t>
            </a:r>
            <a:r>
              <a:rPr lang="en-CA" sz="1300" dirty="0">
                <a:latin typeface="Avenir Next LT Pro" panose="020B0504020202020204" pitchFamily="34" charset="0"/>
                <a:cs typeface="Segoe UI Semilight" panose="020B0402040204020203" pitchFamily="34" charset="0"/>
              </a:rPr>
              <a:t>– </a:t>
            </a:r>
            <a:r>
              <a:rPr kumimoji="0" lang="en-CA" altLang="en-US" sz="1300" b="0" i="0" u="none" strike="noStrike" cap="none" normalizeH="0" baseline="0" dirty="0">
                <a:ln>
                  <a:noFill/>
                </a:ln>
                <a:effectLst/>
                <a:latin typeface="Avenir Next LT Pro" panose="020B0504020202020204" pitchFamily="34" charset="0"/>
                <a:cs typeface="Noto Sans" panose="020B0502040504020204" pitchFamily="34" charset="0"/>
              </a:rPr>
              <a:t>Press Dial, Call or Connect, depending on your model</a:t>
            </a:r>
          </a:p>
          <a:p>
            <a:pPr marL="0" marR="0" lvl="0" indent="0" algn="l" defTabSz="914400" rtl="0" eaLnBrk="0" fontAlgn="base" latinLnBrk="0" hangingPunct="0">
              <a:lnSpc>
                <a:spcPct val="100000"/>
              </a:lnSpc>
              <a:spcBef>
                <a:spcPct val="0"/>
              </a:spcBef>
              <a:spcAft>
                <a:spcPct val="0"/>
              </a:spcAft>
              <a:buClrTx/>
              <a:buSzTx/>
              <a:tabLst/>
            </a:pPr>
            <a:endParaRPr kumimoji="0" lang="en-CA" altLang="en-US" sz="1300" b="0" i="0" u="none" strike="noStrike" cap="none" normalizeH="0" baseline="0" dirty="0">
              <a:ln>
                <a:noFill/>
              </a:ln>
              <a:effectLst/>
              <a:latin typeface="Avenir Next LT Pro" panose="020B0504020202020204" pitchFamily="34" charset="0"/>
              <a:cs typeface="Noto Sans" panose="020B0502040504020204" pitchFamily="34" charset="0"/>
            </a:endParaRPr>
          </a:p>
          <a:p>
            <a:pPr marL="0" marR="0" lvl="0" indent="0" algn="l" defTabSz="914400" rtl="0" eaLnBrk="0" fontAlgn="base" latinLnBrk="0" hangingPunct="0">
              <a:lnSpc>
                <a:spcPct val="100000"/>
              </a:lnSpc>
              <a:spcBef>
                <a:spcPct val="0"/>
              </a:spcBef>
              <a:spcAft>
                <a:spcPct val="0"/>
              </a:spcAft>
              <a:buClrTx/>
              <a:buSzTx/>
              <a:tabLst/>
            </a:pPr>
            <a:r>
              <a:rPr lang="en-CA" sz="1300" i="1" dirty="0">
                <a:latin typeface="Avenir Next LT Pro Demi" panose="020B0704020202020204" pitchFamily="34" charset="0"/>
                <a:cs typeface="Segoe UI Semilight" panose="020B0402040204020203" pitchFamily="34" charset="0"/>
              </a:rPr>
              <a:t>Step 4 </a:t>
            </a:r>
            <a:r>
              <a:rPr lang="en-CA" sz="1300" dirty="0">
                <a:latin typeface="Avenir Next LT Pro" panose="020B0504020202020204" pitchFamily="34" charset="0"/>
                <a:cs typeface="Segoe UI Semilight" panose="020B0402040204020203" pitchFamily="34" charset="0"/>
              </a:rPr>
              <a:t>– </a:t>
            </a:r>
            <a:r>
              <a:rPr kumimoji="0" lang="en-CA" altLang="en-US" sz="1300" b="0" i="0" u="none" strike="noStrike" cap="none" normalizeH="0" baseline="0" dirty="0">
                <a:ln>
                  <a:noFill/>
                </a:ln>
                <a:effectLst/>
                <a:latin typeface="Avenir Next LT Pro" panose="020B0504020202020204" pitchFamily="34" charset="0"/>
                <a:cs typeface="Noto Sans" panose="020B0502040504020204" pitchFamily="34" charset="0"/>
              </a:rPr>
              <a:t>When prompted for the video conference ID, enter the 10-digit number from the meeting invitation, followed by the pound sign (#)</a:t>
            </a:r>
          </a:p>
          <a:p>
            <a:pPr marL="0" marR="0" lvl="0" indent="0" algn="l" defTabSz="914400" rtl="0" eaLnBrk="0" fontAlgn="base" latinLnBrk="0" hangingPunct="0">
              <a:lnSpc>
                <a:spcPct val="100000"/>
              </a:lnSpc>
              <a:spcBef>
                <a:spcPct val="0"/>
              </a:spcBef>
              <a:spcAft>
                <a:spcPct val="0"/>
              </a:spcAft>
              <a:buClrTx/>
              <a:buSzTx/>
              <a:tabLst/>
            </a:pPr>
            <a:endParaRPr kumimoji="0" lang="en-CA" altLang="en-US" sz="1300" b="0" i="0" u="none" strike="noStrike" cap="none" normalizeH="0" baseline="0" dirty="0">
              <a:ln>
                <a:noFill/>
              </a:ln>
              <a:effectLst/>
              <a:latin typeface="Avenir Next LT Pro" panose="020B0504020202020204" pitchFamily="34" charset="0"/>
              <a:cs typeface="Noto Sans" panose="020B0502040504020204" pitchFamily="34" charset="0"/>
            </a:endParaRPr>
          </a:p>
          <a:p>
            <a:pPr marL="0" marR="0" lvl="0" indent="0" algn="l" defTabSz="914400" rtl="0" eaLnBrk="0" fontAlgn="base" latinLnBrk="0" hangingPunct="0">
              <a:lnSpc>
                <a:spcPct val="100000"/>
              </a:lnSpc>
              <a:spcBef>
                <a:spcPct val="0"/>
              </a:spcBef>
              <a:spcAft>
                <a:spcPct val="0"/>
              </a:spcAft>
              <a:buClrTx/>
              <a:buSzTx/>
              <a:tabLst/>
            </a:pPr>
            <a:r>
              <a:rPr lang="en-CA" sz="1300" i="1" dirty="0">
                <a:latin typeface="Avenir Next LT Pro Demi" panose="020B0704020202020204" pitchFamily="34" charset="0"/>
                <a:cs typeface="Segoe UI Semilight" panose="020B0402040204020203" pitchFamily="34" charset="0"/>
              </a:rPr>
              <a:t>Step 5 </a:t>
            </a:r>
            <a:r>
              <a:rPr lang="en-CA" sz="1300" dirty="0">
                <a:latin typeface="Avenir Next LT Pro" panose="020B0504020202020204" pitchFamily="34" charset="0"/>
                <a:cs typeface="Segoe UI Semilight" panose="020B0402040204020203" pitchFamily="34" charset="0"/>
              </a:rPr>
              <a:t>– </a:t>
            </a:r>
            <a:r>
              <a:rPr kumimoji="0" lang="en-CA" altLang="en-US" sz="1300" b="0" i="0" u="none" strike="noStrike" cap="none" normalizeH="0" baseline="0" dirty="0">
                <a:ln>
                  <a:noFill/>
                </a:ln>
                <a:effectLst/>
                <a:latin typeface="Avenir Next LT Pro" panose="020B0504020202020204" pitchFamily="34" charset="0"/>
                <a:cs typeface="Noto Sans" panose="020B0502040504020204" pitchFamily="34" charset="0"/>
              </a:rPr>
              <a:t>Wait in the meeting lobby to be admitted</a:t>
            </a:r>
          </a:p>
          <a:p>
            <a:pPr marL="0" marR="0" lvl="0" indent="0" algn="l" defTabSz="914400" rtl="0" eaLnBrk="0" fontAlgn="base" latinLnBrk="0" hangingPunct="0">
              <a:lnSpc>
                <a:spcPct val="100000"/>
              </a:lnSpc>
              <a:spcBef>
                <a:spcPct val="0"/>
              </a:spcBef>
              <a:spcAft>
                <a:spcPct val="0"/>
              </a:spcAft>
              <a:buClrTx/>
              <a:buSzTx/>
              <a:tabLst/>
            </a:pPr>
            <a:endParaRPr kumimoji="0" lang="en-CA" altLang="en-US" sz="1300" b="0" i="0" u="none" strike="noStrike" cap="none" normalizeH="0" baseline="0" dirty="0">
              <a:ln>
                <a:noFill/>
              </a:ln>
              <a:effectLst/>
              <a:latin typeface="Avenir Next LT Pro" panose="020B0504020202020204" pitchFamily="34" charset="0"/>
              <a:cs typeface="Noto Sans" panose="020B0502040504020204" pitchFamily="34" charset="0"/>
            </a:endParaRPr>
          </a:p>
          <a:p>
            <a:pPr marL="0" marR="0" lvl="0" indent="0" algn="l" defTabSz="914400" rtl="0" eaLnBrk="0" fontAlgn="base" latinLnBrk="0" hangingPunct="0">
              <a:lnSpc>
                <a:spcPct val="100000"/>
              </a:lnSpc>
              <a:spcBef>
                <a:spcPct val="0"/>
              </a:spcBef>
              <a:spcAft>
                <a:spcPct val="0"/>
              </a:spcAft>
              <a:buClrTx/>
              <a:buSzTx/>
              <a:tabLst/>
            </a:pPr>
            <a:r>
              <a:rPr lang="en-CA" sz="1300" i="1" dirty="0">
                <a:latin typeface="Avenir Next LT Pro Demi" panose="020B0704020202020204" pitchFamily="34" charset="0"/>
                <a:cs typeface="Segoe UI Semilight" panose="020B0402040204020203" pitchFamily="34" charset="0"/>
              </a:rPr>
              <a:t>Step 6 </a:t>
            </a:r>
            <a:r>
              <a:rPr lang="en-CA" sz="1300" dirty="0">
                <a:latin typeface="Avenir Next LT Pro" panose="020B0504020202020204" pitchFamily="34" charset="0"/>
                <a:cs typeface="Segoe UI Semilight" panose="020B0402040204020203" pitchFamily="34" charset="0"/>
              </a:rPr>
              <a:t>– </a:t>
            </a:r>
            <a:r>
              <a:rPr kumimoji="0" lang="en-CA" altLang="en-US" sz="1300" b="0" i="0" u="none" strike="noStrike" cap="none" normalizeH="0" baseline="0" dirty="0">
                <a:ln>
                  <a:noFill/>
                </a:ln>
                <a:effectLst/>
                <a:latin typeface="Avenir Next LT Pro" panose="020B0504020202020204" pitchFamily="34" charset="0"/>
                <a:cs typeface="Noto Sans" panose="020B0502040504020204" pitchFamily="34" charset="0"/>
              </a:rPr>
              <a:t>Once admitted, you will be connected to the Teams meeting via video</a:t>
            </a:r>
            <a:endParaRPr lang="en-CA" sz="1300" dirty="0">
              <a:latin typeface="Avenir Next LT Pro" panose="020B0504020202020204" pitchFamily="34" charset="0"/>
              <a:cs typeface="Segoe UI Semilight" panose="020B0402040204020203" pitchFamily="34" charset="0"/>
            </a:endParaRPr>
          </a:p>
        </p:txBody>
      </p:sp>
      <p:pic>
        <p:nvPicPr>
          <p:cNvPr id="2052" name="Picture 4" descr="Join with a videoconferencing device section of a Teams meeting invitation">
            <a:extLst>
              <a:ext uri="{FF2B5EF4-FFF2-40B4-BE49-F238E27FC236}">
                <a16:creationId xmlns:a16="http://schemas.microsoft.com/office/drawing/2014/main" id="{D137717C-CFA3-D9BD-24E5-65CE6ABDE77A}"/>
              </a:ext>
              <a:ext uri="{C183D7F6-B498-43B3-948B-1728B52AA6E4}">
                <adec:decorative xmlns:adec="http://schemas.microsoft.com/office/drawing/2017/decorative" val="0"/>
              </a:ext>
            </a:extLst>
          </p:cNvPr>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a:off x="9337152" y="2170340"/>
            <a:ext cx="2351451" cy="271058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15" name="Rectangle 14">
            <a:extLst>
              <a:ext uri="{FF2B5EF4-FFF2-40B4-BE49-F238E27FC236}">
                <a16:creationId xmlns:a16="http://schemas.microsoft.com/office/drawing/2014/main" id="{02CF65DB-55A0-1FF8-238C-381B6ABF0C80}"/>
              </a:ext>
            </a:extLst>
          </p:cNvPr>
          <p:cNvSpPr/>
          <p:nvPr/>
        </p:nvSpPr>
        <p:spPr>
          <a:xfrm>
            <a:off x="9179169" y="2031024"/>
            <a:ext cx="2647753" cy="298938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image of the MS Teams information for your organization</a:t>
            </a:r>
            <a:endParaRPr lang="en-CA" dirty="0">
              <a:solidFill>
                <a:schemeClr val="tx1"/>
              </a:solidFill>
              <a:highlight>
                <a:srgbClr val="FFFF00"/>
              </a:highlight>
            </a:endParaRPr>
          </a:p>
        </p:txBody>
      </p:sp>
      <p:sp>
        <p:nvSpPr>
          <p:cNvPr id="3" name="TextBox 2">
            <a:extLst>
              <a:ext uri="{FF2B5EF4-FFF2-40B4-BE49-F238E27FC236}">
                <a16:creationId xmlns:a16="http://schemas.microsoft.com/office/drawing/2014/main" id="{FFB5140F-463F-386D-4C16-55C0A6F2671D}"/>
              </a:ext>
            </a:extLst>
          </p:cNvPr>
          <p:cNvSpPr txBox="1"/>
          <p:nvPr/>
        </p:nvSpPr>
        <p:spPr>
          <a:xfrm>
            <a:off x="192505" y="5407229"/>
            <a:ext cx="11349638" cy="604204"/>
          </a:xfrm>
          <a:prstGeom prst="rect">
            <a:avLst/>
          </a:prstGeom>
          <a:noFill/>
        </p:spPr>
        <p:txBody>
          <a:bodyPr wrap="square">
            <a:spAutoFit/>
          </a:bodyPr>
          <a:lstStyle/>
          <a:p>
            <a:pPr marL="0" marR="0" algn="ctr">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Confirm with your IT representative the instructions to connect to a video conferencing unit, or any speaker/camera system.</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44512937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Neighbourhoods </a:t>
            </a:r>
            <a:r>
              <a:rPr kumimoji="0" lang="en-CA" sz="2800" b="1" i="0" u="none" strike="noStrike" kern="0" cap="none" spc="0" normalizeH="0" baseline="0">
                <a:ln>
                  <a:noFill/>
                </a:ln>
                <a:effectLst/>
                <a:highlight>
                  <a:srgbClr val="FFFF00"/>
                </a:highlight>
                <a:uLnTx/>
                <a:uFillTx/>
                <a:latin typeface="Arial"/>
                <a:ea typeface="Arial"/>
                <a:cs typeface="Arial"/>
                <a:sym typeface="Arial"/>
              </a:rPr>
              <a:t>(if applicable) </a:t>
            </a:r>
            <a:endParaRPr kumimoji="0" lang="en-CA" sz="3200" b="1" i="0" u="none" strike="noStrike" kern="1200" cap="none" spc="0" normalizeH="0" baseline="0">
              <a:ln>
                <a:noFill/>
              </a:ln>
              <a:effectLst/>
              <a:highlight>
                <a:srgbClr val="FFFF00"/>
              </a:highlight>
              <a:uLnTx/>
              <a:uFillTx/>
              <a:latin typeface="Arial" panose="020B0604020202020204" pitchFamily="34" charset="0"/>
              <a:ea typeface="+mj-ea"/>
              <a:cs typeface="Arial" panose="020B0604020202020204" pitchFamily="34" charset="0"/>
            </a:endParaRPr>
          </a:p>
        </p:txBody>
      </p:sp>
      <p:graphicFrame>
        <p:nvGraphicFramePr>
          <p:cNvPr id="7" name="Diagram 6">
            <a:extLst>
              <a:ext uri="{FF2B5EF4-FFF2-40B4-BE49-F238E27FC236}">
                <a16:creationId xmlns:a16="http://schemas.microsoft.com/office/drawing/2014/main" id="{557CE54A-DEDE-4854-AC66-5303B00BB3D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566795534"/>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BD228275-611E-4700-83C0-5C664B63401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E37565B8-8401-4916-B9EE-E59893A9E7AA}"/>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AF601ACB-7DAC-497B-B32D-87C9ABEF3FD5}"/>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4" name="TextBox 3">
            <a:extLst>
              <a:ext uri="{FF2B5EF4-FFF2-40B4-BE49-F238E27FC236}">
                <a16:creationId xmlns:a16="http://schemas.microsoft.com/office/drawing/2014/main" id="{818E3E18-C73B-6AE0-5E80-5F88F6EF4EA2}"/>
              </a:ext>
            </a:extLst>
          </p:cNvPr>
          <p:cNvSpPr txBox="1"/>
          <p:nvPr/>
        </p:nvSpPr>
        <p:spPr>
          <a:xfrm>
            <a:off x="275231" y="1674106"/>
            <a:ext cx="3802479" cy="2653675"/>
          </a:xfrm>
          <a:prstGeom prst="rect">
            <a:avLst/>
          </a:prstGeom>
          <a:noFill/>
        </p:spPr>
        <p:txBody>
          <a:bodyPr wrap="square">
            <a:spAutoFit/>
          </a:bodyPr>
          <a:lstStyle/>
          <a:p>
            <a:pPr marL="0" marR="0" algn="just">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Include this slide to explain your neighbourhood or floor strategy (i.e. Quiet floor, collaborative floor, etc.), if applicable.</a:t>
            </a:r>
          </a:p>
          <a:p>
            <a:pPr marL="0" marR="0" algn="just">
              <a:lnSpc>
                <a:spcPct val="107000"/>
              </a:lnSpc>
              <a:spcBef>
                <a:spcPts val="0"/>
              </a:spcBef>
              <a:spcAft>
                <a:spcPts val="800"/>
              </a:spcAft>
            </a:pPr>
            <a:endParaRPr lang="en-CA" sz="1600" dirty="0">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L="0" marR="0" algn="just">
              <a:lnSpc>
                <a:spcPct val="107000"/>
              </a:lnSpc>
              <a:spcBef>
                <a:spcPts val="0"/>
              </a:spcBef>
              <a:spcAft>
                <a:spcPts val="800"/>
              </a:spcAft>
            </a:pPr>
            <a:r>
              <a:rPr lang="en-CA"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Modify the graphic to show the employees what the use of neighbourhoods looks like, in your building.</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p:txBody>
      </p:sp>
      <p:grpSp>
        <p:nvGrpSpPr>
          <p:cNvPr id="3" name="Group 2" descr="A customizable graphic showing the use of spaces in the building when using a neighbourhood strategy. Each floor has an assigned use or team.">
            <a:extLst>
              <a:ext uri="{FF2B5EF4-FFF2-40B4-BE49-F238E27FC236}">
                <a16:creationId xmlns:a16="http://schemas.microsoft.com/office/drawing/2014/main" id="{AB827DC6-B483-D130-9FBB-2BDB95A9CC5F}"/>
              </a:ext>
            </a:extLst>
          </p:cNvPr>
          <p:cNvGrpSpPr/>
          <p:nvPr/>
        </p:nvGrpSpPr>
        <p:grpSpPr>
          <a:xfrm>
            <a:off x="4565438" y="1207022"/>
            <a:ext cx="7323216" cy="4309908"/>
            <a:chOff x="2759592" y="1377820"/>
            <a:chExt cx="7323216" cy="4309908"/>
          </a:xfrm>
        </p:grpSpPr>
        <p:grpSp>
          <p:nvGrpSpPr>
            <p:cNvPr id="5" name="Group 4">
              <a:extLst>
                <a:ext uri="{FF2B5EF4-FFF2-40B4-BE49-F238E27FC236}">
                  <a16:creationId xmlns:a16="http://schemas.microsoft.com/office/drawing/2014/main" id="{C22DAF15-B376-345F-CC91-14B850BD2F8E}"/>
                </a:ext>
              </a:extLst>
            </p:cNvPr>
            <p:cNvGrpSpPr/>
            <p:nvPr/>
          </p:nvGrpSpPr>
          <p:grpSpPr>
            <a:xfrm>
              <a:off x="2759592" y="1520641"/>
              <a:ext cx="7323216" cy="4128758"/>
              <a:chOff x="4305148" y="1805861"/>
              <a:chExt cx="7613248" cy="4292276"/>
            </a:xfrm>
          </p:grpSpPr>
          <p:sp>
            <p:nvSpPr>
              <p:cNvPr id="15" name="Freeform: Shape 14">
                <a:extLst>
                  <a:ext uri="{FF2B5EF4-FFF2-40B4-BE49-F238E27FC236}">
                    <a16:creationId xmlns:a16="http://schemas.microsoft.com/office/drawing/2014/main" id="{7FEDD63A-777C-642D-CEC2-E046E693196A}"/>
                  </a:ext>
                </a:extLst>
              </p:cNvPr>
              <p:cNvSpPr/>
              <p:nvPr/>
            </p:nvSpPr>
            <p:spPr>
              <a:xfrm>
                <a:off x="6774034" y="4639754"/>
                <a:ext cx="5144362" cy="869622"/>
              </a:xfrm>
              <a:custGeom>
                <a:avLst/>
                <a:gdLst>
                  <a:gd name="connsiteX0" fmla="*/ 0 w 5144362"/>
                  <a:gd name="connsiteY0" fmla="*/ 0 h 869622"/>
                  <a:gd name="connsiteX1" fmla="*/ 1626057 w 5144362"/>
                  <a:gd name="connsiteY1" fmla="*/ 518548 h 869622"/>
                  <a:gd name="connsiteX2" fmla="*/ 1642270 w 5144362"/>
                  <a:gd name="connsiteY2" fmla="*/ 438240 h 869622"/>
                  <a:gd name="connsiteX3" fmla="*/ 1928384 w 5144362"/>
                  <a:gd name="connsiteY3" fmla="*/ 248590 h 869622"/>
                  <a:gd name="connsiteX4" fmla="*/ 4833846 w 5144362"/>
                  <a:gd name="connsiteY4" fmla="*/ 248590 h 869622"/>
                  <a:gd name="connsiteX5" fmla="*/ 5144362 w 5144362"/>
                  <a:gd name="connsiteY5" fmla="*/ 559106 h 869622"/>
                  <a:gd name="connsiteX6" fmla="*/ 4833846 w 5144362"/>
                  <a:gd name="connsiteY6" fmla="*/ 869622 h 869622"/>
                  <a:gd name="connsiteX7" fmla="*/ 1928384 w 5144362"/>
                  <a:gd name="connsiteY7" fmla="*/ 869622 h 869622"/>
                  <a:gd name="connsiteX8" fmla="*/ 1642270 w 5144362"/>
                  <a:gd name="connsiteY8" fmla="*/ 679973 h 869622"/>
                  <a:gd name="connsiteX9" fmla="*/ 1636848 w 5144362"/>
                  <a:gd name="connsiteY9" fmla="*/ 653114 h 86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44362" h="869622">
                    <a:moveTo>
                      <a:pt x="0" y="0"/>
                    </a:moveTo>
                    <a:lnTo>
                      <a:pt x="1626057" y="518548"/>
                    </a:lnTo>
                    <a:lnTo>
                      <a:pt x="1642270" y="438240"/>
                    </a:lnTo>
                    <a:cubicBezTo>
                      <a:pt x="1689409" y="326791"/>
                      <a:pt x="1799765" y="248590"/>
                      <a:pt x="1928384" y="248590"/>
                    </a:cubicBezTo>
                    <a:lnTo>
                      <a:pt x="4833846" y="248590"/>
                    </a:lnTo>
                    <a:cubicBezTo>
                      <a:pt x="5005339" y="248590"/>
                      <a:pt x="5144362" y="387613"/>
                      <a:pt x="5144362" y="559106"/>
                    </a:cubicBezTo>
                    <a:cubicBezTo>
                      <a:pt x="5144362" y="730599"/>
                      <a:pt x="5005339" y="869622"/>
                      <a:pt x="4833846" y="869622"/>
                    </a:cubicBezTo>
                    <a:lnTo>
                      <a:pt x="1928384" y="869622"/>
                    </a:lnTo>
                    <a:cubicBezTo>
                      <a:pt x="1799765" y="869622"/>
                      <a:pt x="1689409" y="791422"/>
                      <a:pt x="1642270" y="679973"/>
                    </a:cubicBezTo>
                    <a:lnTo>
                      <a:pt x="1636848" y="653114"/>
                    </a:lnTo>
                    <a:close/>
                  </a:path>
                </a:pathLst>
              </a:custGeom>
              <a:solidFill>
                <a:srgbClr val="17455C">
                  <a:lumMod val="20000"/>
                  <a:lumOff val="80000"/>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16" name="Freeform: Shape 15">
                <a:extLst>
                  <a:ext uri="{FF2B5EF4-FFF2-40B4-BE49-F238E27FC236}">
                    <a16:creationId xmlns:a16="http://schemas.microsoft.com/office/drawing/2014/main" id="{0143C8E4-984B-0EDE-D99C-989640ADF378}"/>
                  </a:ext>
                </a:extLst>
              </p:cNvPr>
              <p:cNvSpPr/>
              <p:nvPr/>
            </p:nvSpPr>
            <p:spPr>
              <a:xfrm rot="16200000">
                <a:off x="8553872" y="1265436"/>
                <a:ext cx="621033" cy="4157203"/>
              </a:xfrm>
              <a:custGeom>
                <a:avLst/>
                <a:gdLst>
                  <a:gd name="connsiteX0" fmla="*/ 621033 w 621033"/>
                  <a:gd name="connsiteY0" fmla="*/ 941225 h 4157203"/>
                  <a:gd name="connsiteX1" fmla="*/ 621032 w 621033"/>
                  <a:gd name="connsiteY1" fmla="*/ 3846687 h 4157203"/>
                  <a:gd name="connsiteX2" fmla="*/ 310516 w 621033"/>
                  <a:gd name="connsiteY2" fmla="*/ 4157203 h 4157203"/>
                  <a:gd name="connsiteX3" fmla="*/ 0 w 621033"/>
                  <a:gd name="connsiteY3" fmla="*/ 3846687 h 4157203"/>
                  <a:gd name="connsiteX4" fmla="*/ 0 w 621033"/>
                  <a:gd name="connsiteY4" fmla="*/ 941225 h 4157203"/>
                  <a:gd name="connsiteX5" fmla="*/ 310517 w 621033"/>
                  <a:gd name="connsiteY5" fmla="*/ 630709 h 4157203"/>
                  <a:gd name="connsiteX6" fmla="*/ 322063 w 621033"/>
                  <a:gd name="connsiteY6" fmla="*/ 633040 h 4157203"/>
                  <a:gd name="connsiteX7" fmla="*/ 392890 w 621033"/>
                  <a:gd name="connsiteY7" fmla="*/ 0 h 4157203"/>
                  <a:gd name="connsiteX8" fmla="*/ 468437 w 621033"/>
                  <a:gd name="connsiteY8" fmla="*/ 675223 h 4157203"/>
                  <a:gd name="connsiteX9" fmla="*/ 484129 w 621033"/>
                  <a:gd name="connsiteY9" fmla="*/ 683740 h 4157203"/>
                  <a:gd name="connsiteX10" fmla="*/ 621033 w 621033"/>
                  <a:gd name="connsiteY10" fmla="*/ 941225 h 415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1033" h="4157203">
                    <a:moveTo>
                      <a:pt x="621033" y="941225"/>
                    </a:moveTo>
                    <a:lnTo>
                      <a:pt x="621032" y="3846687"/>
                    </a:lnTo>
                    <a:cubicBezTo>
                      <a:pt x="621032" y="4018180"/>
                      <a:pt x="482009" y="4157203"/>
                      <a:pt x="310516" y="4157203"/>
                    </a:cubicBezTo>
                    <a:cubicBezTo>
                      <a:pt x="139023" y="4157203"/>
                      <a:pt x="0" y="4018180"/>
                      <a:pt x="0" y="3846687"/>
                    </a:cubicBezTo>
                    <a:lnTo>
                      <a:pt x="0" y="941225"/>
                    </a:lnTo>
                    <a:cubicBezTo>
                      <a:pt x="0" y="769732"/>
                      <a:pt x="139023" y="630709"/>
                      <a:pt x="310517" y="630709"/>
                    </a:cubicBezTo>
                    <a:lnTo>
                      <a:pt x="322063" y="633040"/>
                    </a:lnTo>
                    <a:lnTo>
                      <a:pt x="392890" y="0"/>
                    </a:lnTo>
                    <a:lnTo>
                      <a:pt x="468437" y="675223"/>
                    </a:lnTo>
                    <a:lnTo>
                      <a:pt x="484129" y="683740"/>
                    </a:lnTo>
                    <a:cubicBezTo>
                      <a:pt x="566727" y="739542"/>
                      <a:pt x="621033" y="834042"/>
                      <a:pt x="621033" y="941225"/>
                    </a:cubicBezTo>
                    <a:close/>
                  </a:path>
                </a:pathLst>
              </a:custGeom>
              <a:solidFill>
                <a:srgbClr val="DCC5ED">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dirty="0">
                  <a:ln>
                    <a:noFill/>
                  </a:ln>
                  <a:solidFill>
                    <a:srgbClr val="FFFFFF"/>
                  </a:solidFill>
                  <a:effectLst/>
                  <a:uLnTx/>
                  <a:uFillTx/>
                  <a:latin typeface="Calibri" panose="020F0502020204030204"/>
                  <a:ea typeface="+mn-ea"/>
                  <a:cs typeface="+mn-cs"/>
                </a:endParaRPr>
              </a:p>
            </p:txBody>
          </p:sp>
          <p:sp>
            <p:nvSpPr>
              <p:cNvPr id="17" name="Freeform: Shape 16">
                <a:extLst>
                  <a:ext uri="{FF2B5EF4-FFF2-40B4-BE49-F238E27FC236}">
                    <a16:creationId xmlns:a16="http://schemas.microsoft.com/office/drawing/2014/main" id="{86CBF3D7-26C0-6E4C-8A19-DDA07EB4044A}"/>
                  </a:ext>
                </a:extLst>
              </p:cNvPr>
              <p:cNvSpPr/>
              <p:nvPr/>
            </p:nvSpPr>
            <p:spPr>
              <a:xfrm rot="16670914">
                <a:off x="8729057" y="1417526"/>
                <a:ext cx="1017863" cy="4898871"/>
              </a:xfrm>
              <a:custGeom>
                <a:avLst/>
                <a:gdLst>
                  <a:gd name="connsiteX0" fmla="*/ 618161 w 1017863"/>
                  <a:gd name="connsiteY0" fmla="*/ 1667671 h 4898871"/>
                  <a:gd name="connsiteX1" fmla="*/ 1014917 w 1017863"/>
                  <a:gd name="connsiteY1" fmla="*/ 4545916 h 4898871"/>
                  <a:gd name="connsiteX2" fmla="*/ 749712 w 1017863"/>
                  <a:gd name="connsiteY2" fmla="*/ 4895925 h 4898871"/>
                  <a:gd name="connsiteX3" fmla="*/ 399702 w 1017863"/>
                  <a:gd name="connsiteY3" fmla="*/ 4630721 h 4898871"/>
                  <a:gd name="connsiteX4" fmla="*/ 2946 w 1017863"/>
                  <a:gd name="connsiteY4" fmla="*/ 1752476 h 4898871"/>
                  <a:gd name="connsiteX5" fmla="*/ 151748 w 1017863"/>
                  <a:gd name="connsiteY5" fmla="*/ 1443145 h 4898871"/>
                  <a:gd name="connsiteX6" fmla="*/ 186265 w 1017863"/>
                  <a:gd name="connsiteY6" fmla="*/ 1431082 h 4898871"/>
                  <a:gd name="connsiteX7" fmla="*/ 253848 w 1017863"/>
                  <a:gd name="connsiteY7" fmla="*/ 0 h 4898871"/>
                  <a:gd name="connsiteX8" fmla="*/ 320232 w 1017863"/>
                  <a:gd name="connsiteY8" fmla="*/ 1405711 h 4898871"/>
                  <a:gd name="connsiteX9" fmla="*/ 391217 w 1017863"/>
                  <a:gd name="connsiteY9" fmla="*/ 1410135 h 4898871"/>
                  <a:gd name="connsiteX10" fmla="*/ 618161 w 1017863"/>
                  <a:gd name="connsiteY10" fmla="*/ 1667671 h 489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7863" h="4898871">
                    <a:moveTo>
                      <a:pt x="618161" y="1667671"/>
                    </a:moveTo>
                    <a:lnTo>
                      <a:pt x="1014917" y="4545916"/>
                    </a:lnTo>
                    <a:cubicBezTo>
                      <a:pt x="1038335" y="4715802"/>
                      <a:pt x="919599" y="4872507"/>
                      <a:pt x="749712" y="4895925"/>
                    </a:cubicBezTo>
                    <a:cubicBezTo>
                      <a:pt x="579826" y="4919344"/>
                      <a:pt x="423121" y="4800607"/>
                      <a:pt x="399702" y="4630721"/>
                    </a:cubicBezTo>
                    <a:lnTo>
                      <a:pt x="2946" y="1752476"/>
                    </a:lnTo>
                    <a:cubicBezTo>
                      <a:pt x="-14618" y="1625061"/>
                      <a:pt x="47781" y="1505061"/>
                      <a:pt x="151748" y="1443145"/>
                    </a:cubicBezTo>
                    <a:lnTo>
                      <a:pt x="186265" y="1431082"/>
                    </a:lnTo>
                    <a:lnTo>
                      <a:pt x="253848" y="0"/>
                    </a:lnTo>
                    <a:lnTo>
                      <a:pt x="320232" y="1405711"/>
                    </a:lnTo>
                    <a:lnTo>
                      <a:pt x="391217" y="1410135"/>
                    </a:lnTo>
                    <a:cubicBezTo>
                      <a:pt x="508059" y="1441613"/>
                      <a:pt x="600597" y="1540256"/>
                      <a:pt x="618161" y="1667671"/>
                    </a:cubicBezTo>
                    <a:close/>
                  </a:path>
                </a:pathLst>
              </a:custGeom>
              <a:solidFill>
                <a:srgbClr val="A8CE75">
                  <a:lumMod val="40000"/>
                  <a:lumOff val="60000"/>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81E77E5E-2CAC-957E-ABCA-F36A762E88C0}"/>
                  </a:ext>
                </a:extLst>
              </p:cNvPr>
              <p:cNvSpPr/>
              <p:nvPr/>
            </p:nvSpPr>
            <p:spPr>
              <a:xfrm rot="17174018">
                <a:off x="8253054" y="2322922"/>
                <a:ext cx="1433428" cy="4277374"/>
              </a:xfrm>
              <a:custGeom>
                <a:avLst/>
                <a:gdLst>
                  <a:gd name="connsiteX0" fmla="*/ 374738 w 1433428"/>
                  <a:gd name="connsiteY0" fmla="*/ 0 h 4277374"/>
                  <a:gd name="connsiteX1" fmla="*/ 432669 w 1433428"/>
                  <a:gd name="connsiteY1" fmla="*/ 893184 h 4277374"/>
                  <a:gd name="connsiteX2" fmla="*/ 460028 w 1433428"/>
                  <a:gd name="connsiteY2" fmla="*/ 904962 h 4277374"/>
                  <a:gd name="connsiteX3" fmla="*/ 608732 w 1433428"/>
                  <a:gd name="connsiteY3" fmla="*/ 1090351 h 4277374"/>
                  <a:gd name="connsiteX4" fmla="*/ 1420967 w 1433428"/>
                  <a:gd name="connsiteY4" fmla="*/ 3879971 h 4277374"/>
                  <a:gd name="connsiteX5" fmla="*/ 1209638 w 1433428"/>
                  <a:gd name="connsiteY5" fmla="*/ 4264913 h 4277374"/>
                  <a:gd name="connsiteX6" fmla="*/ 824696 w 1433428"/>
                  <a:gd name="connsiteY6" fmla="*/ 4053584 h 4277374"/>
                  <a:gd name="connsiteX7" fmla="*/ 12460 w 1433428"/>
                  <a:gd name="connsiteY7" fmla="*/ 1263963 h 4277374"/>
                  <a:gd name="connsiteX8" fmla="*/ 223790 w 1433428"/>
                  <a:gd name="connsiteY8" fmla="*/ 879021 h 4277374"/>
                  <a:gd name="connsiteX9" fmla="*/ 318241 w 1433428"/>
                  <a:gd name="connsiteY9" fmla="*/ 871057 h 427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3428" h="4277374">
                    <a:moveTo>
                      <a:pt x="374738" y="0"/>
                    </a:moveTo>
                    <a:lnTo>
                      <a:pt x="432669" y="893184"/>
                    </a:lnTo>
                    <a:lnTo>
                      <a:pt x="460028" y="904962"/>
                    </a:lnTo>
                    <a:cubicBezTo>
                      <a:pt x="529689" y="943205"/>
                      <a:pt x="584761" y="1008023"/>
                      <a:pt x="608732" y="1090351"/>
                    </a:cubicBezTo>
                    <a:lnTo>
                      <a:pt x="1420967" y="3879971"/>
                    </a:lnTo>
                    <a:cubicBezTo>
                      <a:pt x="1468909" y="4044627"/>
                      <a:pt x="1374293" y="4216971"/>
                      <a:pt x="1209638" y="4264913"/>
                    </a:cubicBezTo>
                    <a:cubicBezTo>
                      <a:pt x="1044982" y="4312855"/>
                      <a:pt x="872638" y="4218239"/>
                      <a:pt x="824696" y="4053584"/>
                    </a:cubicBezTo>
                    <a:lnTo>
                      <a:pt x="12460" y="1263963"/>
                    </a:lnTo>
                    <a:cubicBezTo>
                      <a:pt x="-35481" y="1099308"/>
                      <a:pt x="59134" y="926963"/>
                      <a:pt x="223790" y="879021"/>
                    </a:cubicBezTo>
                    <a:lnTo>
                      <a:pt x="318241" y="871057"/>
                    </a:lnTo>
                    <a:close/>
                  </a:path>
                </a:pathLst>
              </a:custGeom>
              <a:solidFill>
                <a:srgbClr val="F2A920">
                  <a:lumMod val="40000"/>
                  <a:lumOff val="60000"/>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472782CB-C3F7-4593-CD5D-02719034417D}"/>
                  </a:ext>
                </a:extLst>
              </p:cNvPr>
              <p:cNvSpPr/>
              <p:nvPr/>
            </p:nvSpPr>
            <p:spPr>
              <a:xfrm rot="16200000">
                <a:off x="8839857" y="268084"/>
                <a:ext cx="621032" cy="4912316"/>
              </a:xfrm>
              <a:custGeom>
                <a:avLst/>
                <a:gdLst>
                  <a:gd name="connsiteX0" fmla="*/ 621032 w 621032"/>
                  <a:gd name="connsiteY0" fmla="*/ 1696338 h 4912316"/>
                  <a:gd name="connsiteX1" fmla="*/ 621032 w 621032"/>
                  <a:gd name="connsiteY1" fmla="*/ 4601800 h 4912316"/>
                  <a:gd name="connsiteX2" fmla="*/ 310516 w 621032"/>
                  <a:gd name="connsiteY2" fmla="*/ 4912316 h 4912316"/>
                  <a:gd name="connsiteX3" fmla="*/ 0 w 621032"/>
                  <a:gd name="connsiteY3" fmla="*/ 4601800 h 4912316"/>
                  <a:gd name="connsiteX4" fmla="*/ 0 w 621032"/>
                  <a:gd name="connsiteY4" fmla="*/ 1696338 h 4912316"/>
                  <a:gd name="connsiteX5" fmla="*/ 136904 w 621032"/>
                  <a:gd name="connsiteY5" fmla="*/ 1438854 h 4912316"/>
                  <a:gd name="connsiteX6" fmla="*/ 145447 w 621032"/>
                  <a:gd name="connsiteY6" fmla="*/ 1434217 h 4912316"/>
                  <a:gd name="connsiteX7" fmla="*/ 212976 w 621032"/>
                  <a:gd name="connsiteY7" fmla="*/ 0 h 4912316"/>
                  <a:gd name="connsiteX8" fmla="*/ 278530 w 621032"/>
                  <a:gd name="connsiteY8" fmla="*/ 1392280 h 4912316"/>
                  <a:gd name="connsiteX9" fmla="*/ 310516 w 621032"/>
                  <a:gd name="connsiteY9" fmla="*/ 1385822 h 4912316"/>
                  <a:gd name="connsiteX10" fmla="*/ 621032 w 621032"/>
                  <a:gd name="connsiteY10" fmla="*/ 1696338 h 4912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1032" h="4912316">
                    <a:moveTo>
                      <a:pt x="621032" y="1696338"/>
                    </a:moveTo>
                    <a:lnTo>
                      <a:pt x="621032" y="4601800"/>
                    </a:lnTo>
                    <a:cubicBezTo>
                      <a:pt x="621032" y="4773293"/>
                      <a:pt x="482009" y="4912316"/>
                      <a:pt x="310516" y="4912316"/>
                    </a:cubicBezTo>
                    <a:cubicBezTo>
                      <a:pt x="139023" y="4912316"/>
                      <a:pt x="0" y="4773293"/>
                      <a:pt x="0" y="4601800"/>
                    </a:cubicBezTo>
                    <a:lnTo>
                      <a:pt x="0" y="1696338"/>
                    </a:lnTo>
                    <a:cubicBezTo>
                      <a:pt x="0" y="1589155"/>
                      <a:pt x="54306" y="1494656"/>
                      <a:pt x="136904" y="1438854"/>
                    </a:cubicBezTo>
                    <a:lnTo>
                      <a:pt x="145447" y="1434217"/>
                    </a:lnTo>
                    <a:lnTo>
                      <a:pt x="212976" y="0"/>
                    </a:lnTo>
                    <a:lnTo>
                      <a:pt x="278530" y="1392280"/>
                    </a:lnTo>
                    <a:lnTo>
                      <a:pt x="310516" y="1385822"/>
                    </a:lnTo>
                    <a:cubicBezTo>
                      <a:pt x="482009" y="1385822"/>
                      <a:pt x="621032" y="1524845"/>
                      <a:pt x="621032" y="1696338"/>
                    </a:cubicBezTo>
                    <a:close/>
                  </a:path>
                </a:pathLst>
              </a:custGeom>
              <a:solidFill>
                <a:srgbClr val="4CB6A0">
                  <a:lumMod val="40000"/>
                  <a:lumOff val="60000"/>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dirty="0">
                  <a:ln>
                    <a:noFill/>
                  </a:ln>
                  <a:solidFill>
                    <a:srgbClr val="FFFFFF"/>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659DB73E-E9D8-1931-AD38-A77C461A0964}"/>
                  </a:ext>
                </a:extLst>
              </p:cNvPr>
              <p:cNvSpPr/>
              <p:nvPr/>
            </p:nvSpPr>
            <p:spPr>
              <a:xfrm>
                <a:off x="6913401" y="1805861"/>
                <a:ext cx="4158476" cy="621032"/>
              </a:xfrm>
              <a:custGeom>
                <a:avLst/>
                <a:gdLst>
                  <a:gd name="connsiteX0" fmla="*/ 1004962 w 4220940"/>
                  <a:gd name="connsiteY0" fmla="*/ 0 h 621032"/>
                  <a:gd name="connsiteX1" fmla="*/ 3910424 w 4220940"/>
                  <a:gd name="connsiteY1" fmla="*/ 0 h 621032"/>
                  <a:gd name="connsiteX2" fmla="*/ 4220940 w 4220940"/>
                  <a:gd name="connsiteY2" fmla="*/ 310516 h 621032"/>
                  <a:gd name="connsiteX3" fmla="*/ 3910424 w 4220940"/>
                  <a:gd name="connsiteY3" fmla="*/ 621032 h 621032"/>
                  <a:gd name="connsiteX4" fmla="*/ 1004962 w 4220940"/>
                  <a:gd name="connsiteY4" fmla="*/ 621032 h 621032"/>
                  <a:gd name="connsiteX5" fmla="*/ 785394 w 4220940"/>
                  <a:gd name="connsiteY5" fmla="*/ 530084 h 621032"/>
                  <a:gd name="connsiteX6" fmla="*/ 754257 w 4220940"/>
                  <a:gd name="connsiteY6" fmla="*/ 492346 h 621032"/>
                  <a:gd name="connsiteX7" fmla="*/ 0 w 4220940"/>
                  <a:gd name="connsiteY7" fmla="*/ 551390 h 621032"/>
                  <a:gd name="connsiteX8" fmla="*/ 704832 w 4220940"/>
                  <a:gd name="connsiteY8" fmla="*/ 361956 h 621032"/>
                  <a:gd name="connsiteX9" fmla="*/ 694446 w 4220940"/>
                  <a:gd name="connsiteY9" fmla="*/ 310516 h 621032"/>
                  <a:gd name="connsiteX10" fmla="*/ 1004962 w 4220940"/>
                  <a:gd name="connsiteY10" fmla="*/ 0 h 62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20940" h="621032">
                    <a:moveTo>
                      <a:pt x="1004962" y="0"/>
                    </a:moveTo>
                    <a:lnTo>
                      <a:pt x="3910424" y="0"/>
                    </a:lnTo>
                    <a:cubicBezTo>
                      <a:pt x="4081917" y="0"/>
                      <a:pt x="4220940" y="139023"/>
                      <a:pt x="4220940" y="310516"/>
                    </a:cubicBezTo>
                    <a:cubicBezTo>
                      <a:pt x="4220940" y="482009"/>
                      <a:pt x="4081917" y="621032"/>
                      <a:pt x="3910424" y="621032"/>
                    </a:cubicBezTo>
                    <a:lnTo>
                      <a:pt x="1004962" y="621032"/>
                    </a:lnTo>
                    <a:cubicBezTo>
                      <a:pt x="919216" y="621032"/>
                      <a:pt x="841587" y="586276"/>
                      <a:pt x="785394" y="530084"/>
                    </a:cubicBezTo>
                    <a:lnTo>
                      <a:pt x="754257" y="492346"/>
                    </a:lnTo>
                    <a:lnTo>
                      <a:pt x="0" y="551390"/>
                    </a:lnTo>
                    <a:lnTo>
                      <a:pt x="704832" y="361956"/>
                    </a:lnTo>
                    <a:lnTo>
                      <a:pt x="694446" y="310516"/>
                    </a:lnTo>
                    <a:cubicBezTo>
                      <a:pt x="694446" y="139023"/>
                      <a:pt x="833469" y="0"/>
                      <a:pt x="1004962" y="0"/>
                    </a:cubicBezTo>
                    <a:close/>
                  </a:path>
                </a:pathLst>
              </a:custGeom>
              <a:solidFill>
                <a:srgbClr val="18853F">
                  <a:lumMod val="20000"/>
                  <a:lumOff val="80000"/>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dirty="0">
                  <a:ln>
                    <a:noFill/>
                  </a:ln>
                  <a:solidFill>
                    <a:srgbClr val="FFFFFF"/>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BD500876-94A1-9381-C640-6FD9D2767D8D}"/>
                  </a:ext>
                </a:extLst>
              </p:cNvPr>
              <p:cNvSpPr txBox="1"/>
              <p:nvPr/>
            </p:nvSpPr>
            <p:spPr>
              <a:xfrm>
                <a:off x="8584529" y="2440527"/>
                <a:ext cx="2619189" cy="60793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1" i="0" u="none" strike="noStrike" kern="0" cap="none" spc="0" normalizeH="0" baseline="0">
                    <a:ln>
                      <a:noFill/>
                    </a:ln>
                    <a:solidFill>
                      <a:srgbClr val="4CB6A0"/>
                    </a:solidFill>
                    <a:effectLst/>
                    <a:highlight>
                      <a:srgbClr val="FFFF00"/>
                    </a:highlight>
                    <a:uLnTx/>
                    <a:uFillTx/>
                  </a:rPr>
                  <a:t>NEIGHBOURHOOD</a:t>
                </a:r>
                <a:r>
                  <a:rPr kumimoji="0" lang="en-CA" sz="1600" b="0" i="0" u="none" strike="noStrike" kern="0" cap="none" spc="0" normalizeH="0" baseline="0">
                    <a:ln>
                      <a:noFill/>
                    </a:ln>
                    <a:solidFill>
                      <a:srgbClr val="41A0D0"/>
                    </a:solidFill>
                    <a:effectLst/>
                    <a:highlight>
                      <a:srgbClr val="FFFF00"/>
                    </a:highlight>
                    <a:uLnTx/>
                    <a:uFillTx/>
                  </a:rPr>
                  <a:t>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0" i="0" u="none" strike="noStrike" kern="0" cap="none" spc="0" normalizeH="0" baseline="0">
                    <a:ln>
                      <a:noFill/>
                    </a:ln>
                    <a:solidFill>
                      <a:srgbClr val="000000"/>
                    </a:solidFill>
                    <a:effectLst/>
                    <a:highlight>
                      <a:srgbClr val="FFFF00"/>
                    </a:highlight>
                    <a:uLnTx/>
                    <a:uFillTx/>
                  </a:rPr>
                  <a:t>Branch B</a:t>
                </a:r>
              </a:p>
            </p:txBody>
          </p:sp>
          <p:sp>
            <p:nvSpPr>
              <p:cNvPr id="23" name="TextBox 22">
                <a:extLst>
                  <a:ext uri="{FF2B5EF4-FFF2-40B4-BE49-F238E27FC236}">
                    <a16:creationId xmlns:a16="http://schemas.microsoft.com/office/drawing/2014/main" id="{3B2BA019-28CA-4F28-AD39-246640DF8413}"/>
                  </a:ext>
                </a:extLst>
              </p:cNvPr>
              <p:cNvSpPr txBox="1"/>
              <p:nvPr/>
            </p:nvSpPr>
            <p:spPr>
              <a:xfrm>
                <a:off x="7798008" y="3054466"/>
                <a:ext cx="2913535" cy="60793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1" i="0" u="none" strike="noStrike" kern="0" cap="none" spc="0" normalizeH="0" baseline="0">
                    <a:ln>
                      <a:noFill/>
                    </a:ln>
                    <a:solidFill>
                      <a:srgbClr val="7030A0"/>
                    </a:solidFill>
                    <a:effectLst/>
                    <a:highlight>
                      <a:srgbClr val="FFFF00"/>
                    </a:highlight>
                    <a:uLnTx/>
                    <a:uFillTx/>
                  </a:rPr>
                  <a:t>RESTRICTED</a:t>
                </a:r>
                <a:r>
                  <a:rPr kumimoji="0" lang="en-CA" sz="1600" b="0" i="0" u="none" strike="noStrike" kern="0" cap="none" spc="0" normalizeH="0" baseline="0">
                    <a:ln>
                      <a:noFill/>
                    </a:ln>
                    <a:solidFill>
                      <a:srgbClr val="7030A0"/>
                    </a:solidFill>
                    <a:effectLst/>
                    <a:highlight>
                      <a:srgbClr val="FFFF00"/>
                    </a:highlight>
                    <a:uLnTx/>
                    <a:uFillTx/>
                  </a:rPr>
                  <a:t>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0" i="0" u="none" strike="noStrike" kern="0" cap="none" spc="0" normalizeH="0" baseline="0">
                    <a:ln>
                      <a:noFill/>
                    </a:ln>
                    <a:solidFill>
                      <a:srgbClr val="000000"/>
                    </a:solidFill>
                    <a:effectLst/>
                    <a:highlight>
                      <a:srgbClr val="FFFF00"/>
                    </a:highlight>
                    <a:uLnTx/>
                    <a:uFillTx/>
                  </a:rPr>
                  <a:t>Group Y &amp; Z from Branch B only</a:t>
                </a:r>
              </a:p>
            </p:txBody>
          </p:sp>
          <p:grpSp>
            <p:nvGrpSpPr>
              <p:cNvPr id="24" name="Google Shape;1309;p104">
                <a:extLst>
                  <a:ext uri="{FF2B5EF4-FFF2-40B4-BE49-F238E27FC236}">
                    <a16:creationId xmlns:a16="http://schemas.microsoft.com/office/drawing/2014/main" id="{6C140181-35D0-0A28-F77A-3955F2E38AC1}"/>
                  </a:ext>
                </a:extLst>
              </p:cNvPr>
              <p:cNvGrpSpPr/>
              <p:nvPr/>
            </p:nvGrpSpPr>
            <p:grpSpPr>
              <a:xfrm>
                <a:off x="4305148" y="2102378"/>
                <a:ext cx="3160576" cy="3995759"/>
                <a:chOff x="7398008" y="2595759"/>
                <a:chExt cx="1855558" cy="2456631"/>
              </a:xfrm>
            </p:grpSpPr>
            <p:grpSp>
              <p:nvGrpSpPr>
                <p:cNvPr id="29" name="Google Shape;1310;p104">
                  <a:extLst>
                    <a:ext uri="{FF2B5EF4-FFF2-40B4-BE49-F238E27FC236}">
                      <a16:creationId xmlns:a16="http://schemas.microsoft.com/office/drawing/2014/main" id="{B1B55E3E-948B-CD01-BE98-ABDEF30C0113}"/>
                    </a:ext>
                  </a:extLst>
                </p:cNvPr>
                <p:cNvGrpSpPr/>
                <p:nvPr/>
              </p:nvGrpSpPr>
              <p:grpSpPr>
                <a:xfrm>
                  <a:off x="7398008" y="2595759"/>
                  <a:ext cx="1855558" cy="2456631"/>
                  <a:chOff x="7397720" y="2595653"/>
                  <a:chExt cx="2169990" cy="2872916"/>
                </a:xfrm>
              </p:grpSpPr>
              <p:grpSp>
                <p:nvGrpSpPr>
                  <p:cNvPr id="32" name="Google Shape;1311;p104">
                    <a:extLst>
                      <a:ext uri="{FF2B5EF4-FFF2-40B4-BE49-F238E27FC236}">
                        <a16:creationId xmlns:a16="http://schemas.microsoft.com/office/drawing/2014/main" id="{BE13D124-4A78-2893-77B7-FA2BA5AA4C51}"/>
                      </a:ext>
                    </a:extLst>
                  </p:cNvPr>
                  <p:cNvGrpSpPr/>
                  <p:nvPr/>
                </p:nvGrpSpPr>
                <p:grpSpPr>
                  <a:xfrm>
                    <a:off x="7397720" y="2595653"/>
                    <a:ext cx="2169990" cy="2872916"/>
                    <a:chOff x="3782854" y="2244933"/>
                    <a:chExt cx="2700000" cy="3574612"/>
                  </a:xfrm>
                </p:grpSpPr>
                <p:sp>
                  <p:nvSpPr>
                    <p:cNvPr id="38" name="Google Shape;1312;p104">
                      <a:extLst>
                        <a:ext uri="{FF2B5EF4-FFF2-40B4-BE49-F238E27FC236}">
                          <a16:creationId xmlns:a16="http://schemas.microsoft.com/office/drawing/2014/main" id="{F84B57B5-ACE2-8635-6AF1-9AED98D8609A}"/>
                        </a:ext>
                      </a:extLst>
                    </p:cNvPr>
                    <p:cNvSpPr/>
                    <p:nvPr/>
                  </p:nvSpPr>
                  <p:spPr>
                    <a:xfrm>
                      <a:off x="4284219" y="2383528"/>
                      <a:ext cx="1743300" cy="3339600"/>
                    </a:xfrm>
                    <a:prstGeom prst="roundRect">
                      <a:avLst>
                        <a:gd name="adj" fmla="val 3657"/>
                      </a:avLst>
                    </a:prstGeom>
                    <a:solidFill>
                      <a:srgbClr val="DEE0E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39" name="Google Shape;1313;p104">
                      <a:extLst>
                        <a:ext uri="{FF2B5EF4-FFF2-40B4-BE49-F238E27FC236}">
                          <a16:creationId xmlns:a16="http://schemas.microsoft.com/office/drawing/2014/main" id="{7740363C-5724-D87F-83DD-C387957F6C3C}"/>
                        </a:ext>
                      </a:extLst>
                    </p:cNvPr>
                    <p:cNvSpPr/>
                    <p:nvPr/>
                  </p:nvSpPr>
                  <p:spPr>
                    <a:xfrm>
                      <a:off x="4994447" y="5210860"/>
                      <a:ext cx="338700" cy="510900"/>
                    </a:xfrm>
                    <a:prstGeom prst="round2SameRect">
                      <a:avLst>
                        <a:gd name="adj1" fmla="val 16667"/>
                        <a:gd name="adj2" fmla="val 0"/>
                      </a:avLst>
                    </a:prstGeom>
                    <a:solidFill>
                      <a:srgbClr val="F1F2F2"/>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0" name="Google Shape;1314;p104">
                      <a:extLst>
                        <a:ext uri="{FF2B5EF4-FFF2-40B4-BE49-F238E27FC236}">
                          <a16:creationId xmlns:a16="http://schemas.microsoft.com/office/drawing/2014/main" id="{9FEABEE5-E2CD-43B1-84E8-28BE12C22FF1}"/>
                        </a:ext>
                      </a:extLst>
                    </p:cNvPr>
                    <p:cNvSpPr/>
                    <p:nvPr/>
                  </p:nvSpPr>
                  <p:spPr>
                    <a:xfrm>
                      <a:off x="4520683" y="2244933"/>
                      <a:ext cx="1267500" cy="120300"/>
                    </a:xfrm>
                    <a:prstGeom prst="round2SameRect">
                      <a:avLst>
                        <a:gd name="adj1" fmla="val 48327"/>
                        <a:gd name="adj2" fmla="val 0"/>
                      </a:avLst>
                    </a:prstGeom>
                    <a:solidFill>
                      <a:srgbClr val="DEE0E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1" name="Google Shape;1315;p104">
                      <a:extLst>
                        <a:ext uri="{FF2B5EF4-FFF2-40B4-BE49-F238E27FC236}">
                          <a16:creationId xmlns:a16="http://schemas.microsoft.com/office/drawing/2014/main" id="{4D9729F5-952B-974D-8190-C2FF42C96EC1}"/>
                        </a:ext>
                      </a:extLst>
                    </p:cNvPr>
                    <p:cNvSpPr/>
                    <p:nvPr/>
                  </p:nvSpPr>
                  <p:spPr>
                    <a:xfrm>
                      <a:off x="4408827" y="2517271"/>
                      <a:ext cx="216900" cy="216900"/>
                    </a:xfrm>
                    <a:prstGeom prst="roundRect">
                      <a:avLst>
                        <a:gd name="adj" fmla="val 16667"/>
                      </a:avLst>
                    </a:prstGeom>
                    <a:solidFill>
                      <a:srgbClr val="18853F"/>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2" name="Google Shape;1316;p104">
                      <a:extLst>
                        <a:ext uri="{FF2B5EF4-FFF2-40B4-BE49-F238E27FC236}">
                          <a16:creationId xmlns:a16="http://schemas.microsoft.com/office/drawing/2014/main" id="{22C1EBA2-31F5-55C6-21D9-9BF23D68D636}"/>
                        </a:ext>
                      </a:extLst>
                    </p:cNvPr>
                    <p:cNvSpPr/>
                    <p:nvPr/>
                  </p:nvSpPr>
                  <p:spPr>
                    <a:xfrm>
                      <a:off x="4716593" y="2517271"/>
                      <a:ext cx="216900" cy="216900"/>
                    </a:xfrm>
                    <a:prstGeom prst="roundRect">
                      <a:avLst>
                        <a:gd name="adj" fmla="val 16667"/>
                      </a:avLst>
                    </a:prstGeom>
                    <a:solidFill>
                      <a:srgbClr val="18853F"/>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3" name="Google Shape;1317;p104">
                      <a:extLst>
                        <a:ext uri="{FF2B5EF4-FFF2-40B4-BE49-F238E27FC236}">
                          <a16:creationId xmlns:a16="http://schemas.microsoft.com/office/drawing/2014/main" id="{A313396A-70CD-BCE9-8F1F-EEC5C7D36E8E}"/>
                        </a:ext>
                      </a:extLst>
                    </p:cNvPr>
                    <p:cNvSpPr/>
                    <p:nvPr/>
                  </p:nvSpPr>
                  <p:spPr>
                    <a:xfrm>
                      <a:off x="5024359" y="2517271"/>
                      <a:ext cx="216900" cy="216900"/>
                    </a:xfrm>
                    <a:prstGeom prst="roundRect">
                      <a:avLst>
                        <a:gd name="adj" fmla="val 16667"/>
                      </a:avLst>
                    </a:prstGeom>
                    <a:solidFill>
                      <a:srgbClr val="18853F"/>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4" name="Google Shape;1318;p104">
                      <a:extLst>
                        <a:ext uri="{FF2B5EF4-FFF2-40B4-BE49-F238E27FC236}">
                          <a16:creationId xmlns:a16="http://schemas.microsoft.com/office/drawing/2014/main" id="{80502F4E-2413-4442-C8E1-9040A20E020B}"/>
                        </a:ext>
                      </a:extLst>
                    </p:cNvPr>
                    <p:cNvSpPr/>
                    <p:nvPr/>
                  </p:nvSpPr>
                  <p:spPr>
                    <a:xfrm>
                      <a:off x="5332125" y="2517271"/>
                      <a:ext cx="216900" cy="216900"/>
                    </a:xfrm>
                    <a:prstGeom prst="roundRect">
                      <a:avLst>
                        <a:gd name="adj" fmla="val 16667"/>
                      </a:avLst>
                    </a:prstGeom>
                    <a:solidFill>
                      <a:srgbClr val="18853F"/>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5" name="Google Shape;1304;p104">
                      <a:extLst>
                        <a:ext uri="{FF2B5EF4-FFF2-40B4-BE49-F238E27FC236}">
                          <a16:creationId xmlns:a16="http://schemas.microsoft.com/office/drawing/2014/main" id="{89296B5D-C734-B6A6-E343-CD661441A15A}"/>
                        </a:ext>
                      </a:extLst>
                    </p:cNvPr>
                    <p:cNvSpPr/>
                    <p:nvPr/>
                  </p:nvSpPr>
                  <p:spPr>
                    <a:xfrm>
                      <a:off x="5639891" y="2517271"/>
                      <a:ext cx="216900" cy="216900"/>
                    </a:xfrm>
                    <a:prstGeom prst="roundRect">
                      <a:avLst>
                        <a:gd name="adj" fmla="val 16667"/>
                      </a:avLst>
                    </a:prstGeom>
                    <a:solidFill>
                      <a:srgbClr val="18853F"/>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6" name="Google Shape;1319;p104">
                      <a:extLst>
                        <a:ext uri="{FF2B5EF4-FFF2-40B4-BE49-F238E27FC236}">
                          <a16:creationId xmlns:a16="http://schemas.microsoft.com/office/drawing/2014/main" id="{E2E54465-5121-A95B-1B99-929B4C03B7EE}"/>
                        </a:ext>
                      </a:extLst>
                    </p:cNvPr>
                    <p:cNvSpPr/>
                    <p:nvPr/>
                  </p:nvSpPr>
                  <p:spPr>
                    <a:xfrm>
                      <a:off x="4408827" y="2898722"/>
                      <a:ext cx="216900" cy="216900"/>
                    </a:xfrm>
                    <a:prstGeom prst="roundRect">
                      <a:avLst>
                        <a:gd name="adj" fmla="val 16667"/>
                      </a:avLst>
                    </a:prstGeom>
                    <a:solidFill>
                      <a:srgbClr val="4CB6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7" name="Google Shape;1320;p104">
                      <a:extLst>
                        <a:ext uri="{FF2B5EF4-FFF2-40B4-BE49-F238E27FC236}">
                          <a16:creationId xmlns:a16="http://schemas.microsoft.com/office/drawing/2014/main" id="{77B4869A-54FC-2179-0D38-331EF9A563FF}"/>
                        </a:ext>
                      </a:extLst>
                    </p:cNvPr>
                    <p:cNvSpPr/>
                    <p:nvPr/>
                  </p:nvSpPr>
                  <p:spPr>
                    <a:xfrm>
                      <a:off x="4716593" y="2898722"/>
                      <a:ext cx="216900" cy="216900"/>
                    </a:xfrm>
                    <a:prstGeom prst="roundRect">
                      <a:avLst>
                        <a:gd name="adj" fmla="val 16667"/>
                      </a:avLst>
                    </a:prstGeom>
                    <a:solidFill>
                      <a:srgbClr val="4CB6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8" name="Google Shape;1321;p104">
                      <a:extLst>
                        <a:ext uri="{FF2B5EF4-FFF2-40B4-BE49-F238E27FC236}">
                          <a16:creationId xmlns:a16="http://schemas.microsoft.com/office/drawing/2014/main" id="{7126019B-ABA4-DF49-EA95-2CF19DD009FD}"/>
                        </a:ext>
                      </a:extLst>
                    </p:cNvPr>
                    <p:cNvSpPr/>
                    <p:nvPr/>
                  </p:nvSpPr>
                  <p:spPr>
                    <a:xfrm>
                      <a:off x="5024358" y="2898723"/>
                      <a:ext cx="216900" cy="216900"/>
                    </a:xfrm>
                    <a:prstGeom prst="roundRect">
                      <a:avLst>
                        <a:gd name="adj" fmla="val 16667"/>
                      </a:avLst>
                    </a:prstGeom>
                    <a:solidFill>
                      <a:srgbClr val="4CB6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9" name="Google Shape;1322;p104">
                      <a:extLst>
                        <a:ext uri="{FF2B5EF4-FFF2-40B4-BE49-F238E27FC236}">
                          <a16:creationId xmlns:a16="http://schemas.microsoft.com/office/drawing/2014/main" id="{E37BF021-C92B-29D1-2ABE-76E900492BB8}"/>
                        </a:ext>
                      </a:extLst>
                    </p:cNvPr>
                    <p:cNvSpPr/>
                    <p:nvPr/>
                  </p:nvSpPr>
                  <p:spPr>
                    <a:xfrm>
                      <a:off x="5332124" y="2898723"/>
                      <a:ext cx="216900" cy="216900"/>
                    </a:xfrm>
                    <a:prstGeom prst="roundRect">
                      <a:avLst>
                        <a:gd name="adj" fmla="val 16667"/>
                      </a:avLst>
                    </a:prstGeom>
                    <a:solidFill>
                      <a:srgbClr val="4CB6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0" name="Google Shape;1297;p104">
                      <a:extLst>
                        <a:ext uri="{FF2B5EF4-FFF2-40B4-BE49-F238E27FC236}">
                          <a16:creationId xmlns:a16="http://schemas.microsoft.com/office/drawing/2014/main" id="{E3BFF779-2F6A-64C5-6BFA-205EFEEDF9DA}"/>
                        </a:ext>
                      </a:extLst>
                    </p:cNvPr>
                    <p:cNvSpPr/>
                    <p:nvPr/>
                  </p:nvSpPr>
                  <p:spPr>
                    <a:xfrm>
                      <a:off x="5639890" y="2898723"/>
                      <a:ext cx="216900" cy="216900"/>
                    </a:xfrm>
                    <a:prstGeom prst="roundRect">
                      <a:avLst>
                        <a:gd name="adj" fmla="val 16667"/>
                      </a:avLst>
                    </a:prstGeom>
                    <a:solidFill>
                      <a:srgbClr val="4CB6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1" name="Google Shape;1323;p104">
                      <a:extLst>
                        <a:ext uri="{FF2B5EF4-FFF2-40B4-BE49-F238E27FC236}">
                          <a16:creationId xmlns:a16="http://schemas.microsoft.com/office/drawing/2014/main" id="{2D8A776A-2727-C82A-618F-8579AF5A9F52}"/>
                        </a:ext>
                      </a:extLst>
                    </p:cNvPr>
                    <p:cNvSpPr/>
                    <p:nvPr/>
                  </p:nvSpPr>
                  <p:spPr>
                    <a:xfrm>
                      <a:off x="4412188" y="3272389"/>
                      <a:ext cx="216900" cy="216900"/>
                    </a:xfrm>
                    <a:prstGeom prst="roundRect">
                      <a:avLst>
                        <a:gd name="adj" fmla="val 16667"/>
                      </a:avLst>
                    </a:prstGeom>
                    <a:solidFill>
                      <a:srgbClr val="7030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2" name="Google Shape;1324;p104">
                      <a:extLst>
                        <a:ext uri="{FF2B5EF4-FFF2-40B4-BE49-F238E27FC236}">
                          <a16:creationId xmlns:a16="http://schemas.microsoft.com/office/drawing/2014/main" id="{99B40DF0-F793-A9EC-602C-80B7DC43D2B2}"/>
                        </a:ext>
                      </a:extLst>
                    </p:cNvPr>
                    <p:cNvSpPr/>
                    <p:nvPr/>
                  </p:nvSpPr>
                  <p:spPr>
                    <a:xfrm>
                      <a:off x="4719954" y="3272389"/>
                      <a:ext cx="216900" cy="216900"/>
                    </a:xfrm>
                    <a:prstGeom prst="roundRect">
                      <a:avLst>
                        <a:gd name="adj" fmla="val 16667"/>
                      </a:avLst>
                    </a:prstGeom>
                    <a:solidFill>
                      <a:srgbClr val="7030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3" name="Google Shape;1325;p104">
                      <a:extLst>
                        <a:ext uri="{FF2B5EF4-FFF2-40B4-BE49-F238E27FC236}">
                          <a16:creationId xmlns:a16="http://schemas.microsoft.com/office/drawing/2014/main" id="{6ED7D37F-1A2C-CA22-E322-8A19BB27DF12}"/>
                        </a:ext>
                      </a:extLst>
                    </p:cNvPr>
                    <p:cNvSpPr/>
                    <p:nvPr/>
                  </p:nvSpPr>
                  <p:spPr>
                    <a:xfrm>
                      <a:off x="5027720" y="3272388"/>
                      <a:ext cx="216900" cy="216900"/>
                    </a:xfrm>
                    <a:prstGeom prst="roundRect">
                      <a:avLst>
                        <a:gd name="adj" fmla="val 16667"/>
                      </a:avLst>
                    </a:prstGeom>
                    <a:solidFill>
                      <a:srgbClr val="7030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4" name="Google Shape;1326;p104">
                      <a:extLst>
                        <a:ext uri="{FF2B5EF4-FFF2-40B4-BE49-F238E27FC236}">
                          <a16:creationId xmlns:a16="http://schemas.microsoft.com/office/drawing/2014/main" id="{45DB77BE-9B96-CFAE-6ABF-D90D72D386FA}"/>
                        </a:ext>
                      </a:extLst>
                    </p:cNvPr>
                    <p:cNvSpPr/>
                    <p:nvPr/>
                  </p:nvSpPr>
                  <p:spPr>
                    <a:xfrm>
                      <a:off x="5335486" y="3272388"/>
                      <a:ext cx="216900" cy="216900"/>
                    </a:xfrm>
                    <a:prstGeom prst="roundRect">
                      <a:avLst>
                        <a:gd name="adj" fmla="val 16667"/>
                      </a:avLst>
                    </a:prstGeom>
                    <a:solidFill>
                      <a:srgbClr val="7030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5" name="Google Shape;1327;p104">
                      <a:extLst>
                        <a:ext uri="{FF2B5EF4-FFF2-40B4-BE49-F238E27FC236}">
                          <a16:creationId xmlns:a16="http://schemas.microsoft.com/office/drawing/2014/main" id="{EE7C0B57-35AA-1213-9869-DC341916B709}"/>
                        </a:ext>
                      </a:extLst>
                    </p:cNvPr>
                    <p:cNvSpPr/>
                    <p:nvPr/>
                  </p:nvSpPr>
                  <p:spPr>
                    <a:xfrm>
                      <a:off x="5643252" y="3272388"/>
                      <a:ext cx="216900" cy="216900"/>
                    </a:xfrm>
                    <a:prstGeom prst="roundRect">
                      <a:avLst>
                        <a:gd name="adj" fmla="val 16667"/>
                      </a:avLst>
                    </a:prstGeom>
                    <a:solidFill>
                      <a:srgbClr val="7030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6" name="Google Shape;1328;p104">
                      <a:extLst>
                        <a:ext uri="{FF2B5EF4-FFF2-40B4-BE49-F238E27FC236}">
                          <a16:creationId xmlns:a16="http://schemas.microsoft.com/office/drawing/2014/main" id="{717C62D4-D1A0-42CA-4A2E-44D2CCFD9F07}"/>
                        </a:ext>
                      </a:extLst>
                    </p:cNvPr>
                    <p:cNvSpPr/>
                    <p:nvPr/>
                  </p:nvSpPr>
                  <p:spPr>
                    <a:xfrm>
                      <a:off x="4421383" y="3653839"/>
                      <a:ext cx="216900" cy="216900"/>
                    </a:xfrm>
                    <a:prstGeom prst="roundRect">
                      <a:avLst>
                        <a:gd name="adj" fmla="val 16667"/>
                      </a:avLst>
                    </a:prstGeom>
                    <a:solidFill>
                      <a:srgbClr val="A8CE75"/>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7" name="Google Shape;1329;p104">
                      <a:extLst>
                        <a:ext uri="{FF2B5EF4-FFF2-40B4-BE49-F238E27FC236}">
                          <a16:creationId xmlns:a16="http://schemas.microsoft.com/office/drawing/2014/main" id="{254EFC62-7D0C-48CC-BF1C-E2A6193C9E16}"/>
                        </a:ext>
                      </a:extLst>
                    </p:cNvPr>
                    <p:cNvSpPr/>
                    <p:nvPr/>
                  </p:nvSpPr>
                  <p:spPr>
                    <a:xfrm>
                      <a:off x="4729149" y="3653839"/>
                      <a:ext cx="216900" cy="216900"/>
                    </a:xfrm>
                    <a:prstGeom prst="roundRect">
                      <a:avLst>
                        <a:gd name="adj" fmla="val 16667"/>
                      </a:avLst>
                    </a:prstGeom>
                    <a:solidFill>
                      <a:srgbClr val="A8CE75"/>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8" name="Google Shape;1330;p104">
                      <a:extLst>
                        <a:ext uri="{FF2B5EF4-FFF2-40B4-BE49-F238E27FC236}">
                          <a16:creationId xmlns:a16="http://schemas.microsoft.com/office/drawing/2014/main" id="{405BAF14-6DDF-5A65-AE66-5334487DE020}"/>
                        </a:ext>
                      </a:extLst>
                    </p:cNvPr>
                    <p:cNvSpPr/>
                    <p:nvPr/>
                  </p:nvSpPr>
                  <p:spPr>
                    <a:xfrm>
                      <a:off x="5036914" y="3653840"/>
                      <a:ext cx="216900" cy="216900"/>
                    </a:xfrm>
                    <a:prstGeom prst="roundRect">
                      <a:avLst>
                        <a:gd name="adj" fmla="val 16667"/>
                      </a:avLst>
                    </a:prstGeom>
                    <a:solidFill>
                      <a:srgbClr val="A8CE75"/>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9" name="Google Shape;1331;p104">
                      <a:extLst>
                        <a:ext uri="{FF2B5EF4-FFF2-40B4-BE49-F238E27FC236}">
                          <a16:creationId xmlns:a16="http://schemas.microsoft.com/office/drawing/2014/main" id="{95DF210B-C641-F316-B130-44B1E1C94D20}"/>
                        </a:ext>
                      </a:extLst>
                    </p:cNvPr>
                    <p:cNvSpPr/>
                    <p:nvPr/>
                  </p:nvSpPr>
                  <p:spPr>
                    <a:xfrm>
                      <a:off x="5344680" y="3653840"/>
                      <a:ext cx="216900" cy="216900"/>
                    </a:xfrm>
                    <a:prstGeom prst="roundRect">
                      <a:avLst>
                        <a:gd name="adj" fmla="val 16667"/>
                      </a:avLst>
                    </a:prstGeom>
                    <a:solidFill>
                      <a:srgbClr val="A8CE75"/>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0" name="Google Shape;1332;p104">
                      <a:extLst>
                        <a:ext uri="{FF2B5EF4-FFF2-40B4-BE49-F238E27FC236}">
                          <a16:creationId xmlns:a16="http://schemas.microsoft.com/office/drawing/2014/main" id="{D47796FF-C475-1FBF-2A95-51C028843845}"/>
                        </a:ext>
                      </a:extLst>
                    </p:cNvPr>
                    <p:cNvSpPr/>
                    <p:nvPr/>
                  </p:nvSpPr>
                  <p:spPr>
                    <a:xfrm>
                      <a:off x="5652446" y="3653840"/>
                      <a:ext cx="216900" cy="216900"/>
                    </a:xfrm>
                    <a:prstGeom prst="roundRect">
                      <a:avLst>
                        <a:gd name="adj" fmla="val 16667"/>
                      </a:avLst>
                    </a:prstGeom>
                    <a:solidFill>
                      <a:srgbClr val="A8CE75"/>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1" name="Google Shape;1333;p104">
                      <a:extLst>
                        <a:ext uri="{FF2B5EF4-FFF2-40B4-BE49-F238E27FC236}">
                          <a16:creationId xmlns:a16="http://schemas.microsoft.com/office/drawing/2014/main" id="{BC7CA213-0254-6D96-8356-FE75834EF979}"/>
                        </a:ext>
                      </a:extLst>
                    </p:cNvPr>
                    <p:cNvSpPr/>
                    <p:nvPr/>
                  </p:nvSpPr>
                  <p:spPr>
                    <a:xfrm>
                      <a:off x="4426319" y="4032129"/>
                      <a:ext cx="216900" cy="216900"/>
                    </a:xfrm>
                    <a:prstGeom prst="roundRect">
                      <a:avLst>
                        <a:gd name="adj" fmla="val 16667"/>
                      </a:avLst>
                    </a:prstGeom>
                    <a:solidFill>
                      <a:srgbClr val="F2A92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2" name="Google Shape;1334;p104">
                      <a:extLst>
                        <a:ext uri="{FF2B5EF4-FFF2-40B4-BE49-F238E27FC236}">
                          <a16:creationId xmlns:a16="http://schemas.microsoft.com/office/drawing/2014/main" id="{3AE07DBE-63C6-1874-D67E-5D214B5B5405}"/>
                        </a:ext>
                      </a:extLst>
                    </p:cNvPr>
                    <p:cNvSpPr/>
                    <p:nvPr/>
                  </p:nvSpPr>
                  <p:spPr>
                    <a:xfrm>
                      <a:off x="4734085" y="4032129"/>
                      <a:ext cx="216900" cy="216900"/>
                    </a:xfrm>
                    <a:prstGeom prst="roundRect">
                      <a:avLst>
                        <a:gd name="adj" fmla="val 16667"/>
                      </a:avLst>
                    </a:prstGeom>
                    <a:solidFill>
                      <a:srgbClr val="F2A92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3" name="Google Shape;1335;p104">
                      <a:extLst>
                        <a:ext uri="{FF2B5EF4-FFF2-40B4-BE49-F238E27FC236}">
                          <a16:creationId xmlns:a16="http://schemas.microsoft.com/office/drawing/2014/main" id="{41E61B81-D410-D310-29C8-3A250B122E6A}"/>
                        </a:ext>
                      </a:extLst>
                    </p:cNvPr>
                    <p:cNvSpPr/>
                    <p:nvPr/>
                  </p:nvSpPr>
                  <p:spPr>
                    <a:xfrm>
                      <a:off x="5041851" y="4032129"/>
                      <a:ext cx="216900" cy="216900"/>
                    </a:xfrm>
                    <a:prstGeom prst="roundRect">
                      <a:avLst>
                        <a:gd name="adj" fmla="val 16667"/>
                      </a:avLst>
                    </a:prstGeom>
                    <a:solidFill>
                      <a:srgbClr val="F2A92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4" name="Google Shape;1336;p104">
                      <a:extLst>
                        <a:ext uri="{FF2B5EF4-FFF2-40B4-BE49-F238E27FC236}">
                          <a16:creationId xmlns:a16="http://schemas.microsoft.com/office/drawing/2014/main" id="{C665CA34-F692-E36B-E8BA-8E5FF7EE71C1}"/>
                        </a:ext>
                      </a:extLst>
                    </p:cNvPr>
                    <p:cNvSpPr/>
                    <p:nvPr/>
                  </p:nvSpPr>
                  <p:spPr>
                    <a:xfrm>
                      <a:off x="5349617" y="4032129"/>
                      <a:ext cx="216900" cy="216900"/>
                    </a:xfrm>
                    <a:prstGeom prst="roundRect">
                      <a:avLst>
                        <a:gd name="adj" fmla="val 16667"/>
                      </a:avLst>
                    </a:prstGeom>
                    <a:solidFill>
                      <a:srgbClr val="F2A92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5" name="Google Shape;1337;p104">
                      <a:extLst>
                        <a:ext uri="{FF2B5EF4-FFF2-40B4-BE49-F238E27FC236}">
                          <a16:creationId xmlns:a16="http://schemas.microsoft.com/office/drawing/2014/main" id="{56BA2B22-759F-CD53-5664-89669A00F9FE}"/>
                        </a:ext>
                      </a:extLst>
                    </p:cNvPr>
                    <p:cNvSpPr/>
                    <p:nvPr/>
                  </p:nvSpPr>
                  <p:spPr>
                    <a:xfrm>
                      <a:off x="5657383" y="4032129"/>
                      <a:ext cx="216900" cy="216900"/>
                    </a:xfrm>
                    <a:prstGeom prst="roundRect">
                      <a:avLst>
                        <a:gd name="adj" fmla="val 16667"/>
                      </a:avLst>
                    </a:prstGeom>
                    <a:solidFill>
                      <a:srgbClr val="F2A92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6" name="Google Shape;1338;p104">
                      <a:extLst>
                        <a:ext uri="{FF2B5EF4-FFF2-40B4-BE49-F238E27FC236}">
                          <a16:creationId xmlns:a16="http://schemas.microsoft.com/office/drawing/2014/main" id="{162F0016-0ED6-8445-5636-9E7C3B4DFE7F}"/>
                        </a:ext>
                      </a:extLst>
                    </p:cNvPr>
                    <p:cNvSpPr/>
                    <p:nvPr/>
                  </p:nvSpPr>
                  <p:spPr>
                    <a:xfrm>
                      <a:off x="4421382" y="4406686"/>
                      <a:ext cx="216900" cy="216900"/>
                    </a:xfrm>
                    <a:prstGeom prst="roundRect">
                      <a:avLst>
                        <a:gd name="adj" fmla="val 16667"/>
                      </a:avLst>
                    </a:prstGeom>
                    <a:solidFill>
                      <a:srgbClr val="17455C"/>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7" name="Google Shape;1339;p104">
                      <a:extLst>
                        <a:ext uri="{FF2B5EF4-FFF2-40B4-BE49-F238E27FC236}">
                          <a16:creationId xmlns:a16="http://schemas.microsoft.com/office/drawing/2014/main" id="{C963D3AD-4008-C42B-434C-86394FE150F2}"/>
                        </a:ext>
                      </a:extLst>
                    </p:cNvPr>
                    <p:cNvSpPr/>
                    <p:nvPr/>
                  </p:nvSpPr>
                  <p:spPr>
                    <a:xfrm>
                      <a:off x="4729149" y="4406687"/>
                      <a:ext cx="216900" cy="216900"/>
                    </a:xfrm>
                    <a:prstGeom prst="roundRect">
                      <a:avLst>
                        <a:gd name="adj" fmla="val 16667"/>
                      </a:avLst>
                    </a:prstGeom>
                    <a:solidFill>
                      <a:srgbClr val="17455C"/>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8" name="Google Shape;1340;p104">
                      <a:extLst>
                        <a:ext uri="{FF2B5EF4-FFF2-40B4-BE49-F238E27FC236}">
                          <a16:creationId xmlns:a16="http://schemas.microsoft.com/office/drawing/2014/main" id="{17B90917-6680-9150-F3E1-D7FDFBC0AE8E}"/>
                        </a:ext>
                      </a:extLst>
                    </p:cNvPr>
                    <p:cNvSpPr/>
                    <p:nvPr/>
                  </p:nvSpPr>
                  <p:spPr>
                    <a:xfrm>
                      <a:off x="5036915" y="4406687"/>
                      <a:ext cx="216900" cy="216900"/>
                    </a:xfrm>
                    <a:prstGeom prst="roundRect">
                      <a:avLst>
                        <a:gd name="adj" fmla="val 16667"/>
                      </a:avLst>
                    </a:prstGeom>
                    <a:solidFill>
                      <a:srgbClr val="17455C"/>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9" name="Google Shape;1341;p104">
                      <a:extLst>
                        <a:ext uri="{FF2B5EF4-FFF2-40B4-BE49-F238E27FC236}">
                          <a16:creationId xmlns:a16="http://schemas.microsoft.com/office/drawing/2014/main" id="{4B085B95-B47D-08E9-7422-95CCD9BF6661}"/>
                        </a:ext>
                      </a:extLst>
                    </p:cNvPr>
                    <p:cNvSpPr/>
                    <p:nvPr/>
                  </p:nvSpPr>
                  <p:spPr>
                    <a:xfrm>
                      <a:off x="5344681" y="4406687"/>
                      <a:ext cx="216900" cy="216900"/>
                    </a:xfrm>
                    <a:prstGeom prst="roundRect">
                      <a:avLst>
                        <a:gd name="adj" fmla="val 16667"/>
                      </a:avLst>
                    </a:prstGeom>
                    <a:solidFill>
                      <a:srgbClr val="17455C"/>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0" name="Google Shape;1342;p104">
                      <a:extLst>
                        <a:ext uri="{FF2B5EF4-FFF2-40B4-BE49-F238E27FC236}">
                          <a16:creationId xmlns:a16="http://schemas.microsoft.com/office/drawing/2014/main" id="{F36C34BA-D050-EE2A-7D37-62BB61A04234}"/>
                        </a:ext>
                      </a:extLst>
                    </p:cNvPr>
                    <p:cNvSpPr/>
                    <p:nvPr/>
                  </p:nvSpPr>
                  <p:spPr>
                    <a:xfrm>
                      <a:off x="5652447" y="4406687"/>
                      <a:ext cx="216900" cy="216900"/>
                    </a:xfrm>
                    <a:prstGeom prst="roundRect">
                      <a:avLst>
                        <a:gd name="adj" fmla="val 16667"/>
                      </a:avLst>
                    </a:prstGeom>
                    <a:solidFill>
                      <a:srgbClr val="17455C"/>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1" name="Google Shape;1343;p104">
                      <a:extLst>
                        <a:ext uri="{FF2B5EF4-FFF2-40B4-BE49-F238E27FC236}">
                          <a16:creationId xmlns:a16="http://schemas.microsoft.com/office/drawing/2014/main" id="{1055AFDD-5198-2148-17DB-ECE506DEC1D0}"/>
                        </a:ext>
                      </a:extLst>
                    </p:cNvPr>
                    <p:cNvSpPr/>
                    <p:nvPr/>
                  </p:nvSpPr>
                  <p:spPr>
                    <a:xfrm>
                      <a:off x="4422629" y="4768323"/>
                      <a:ext cx="216900" cy="216900"/>
                    </a:xfrm>
                    <a:prstGeom prst="roundRect">
                      <a:avLst>
                        <a:gd name="adj" fmla="val 16667"/>
                      </a:avLst>
                    </a:prstGeom>
                    <a:solidFill>
                      <a:srgbClr val="E7E6E6">
                        <a:lumMod val="75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2" name="Google Shape;1344;p104">
                      <a:extLst>
                        <a:ext uri="{FF2B5EF4-FFF2-40B4-BE49-F238E27FC236}">
                          <a16:creationId xmlns:a16="http://schemas.microsoft.com/office/drawing/2014/main" id="{33996D42-05B8-7BD6-258A-F28B5FC33EA2}"/>
                        </a:ext>
                      </a:extLst>
                    </p:cNvPr>
                    <p:cNvSpPr/>
                    <p:nvPr/>
                  </p:nvSpPr>
                  <p:spPr>
                    <a:xfrm>
                      <a:off x="4730395" y="4768323"/>
                      <a:ext cx="216900" cy="216900"/>
                    </a:xfrm>
                    <a:prstGeom prst="roundRect">
                      <a:avLst>
                        <a:gd name="adj" fmla="val 16667"/>
                      </a:avLst>
                    </a:prstGeom>
                    <a:solidFill>
                      <a:srgbClr val="E7E6E6">
                        <a:lumMod val="75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3" name="Google Shape;1345;p104">
                      <a:extLst>
                        <a:ext uri="{FF2B5EF4-FFF2-40B4-BE49-F238E27FC236}">
                          <a16:creationId xmlns:a16="http://schemas.microsoft.com/office/drawing/2014/main" id="{51BD9406-42EC-EF99-9FB1-7138A1021062}"/>
                        </a:ext>
                      </a:extLst>
                    </p:cNvPr>
                    <p:cNvSpPr/>
                    <p:nvPr/>
                  </p:nvSpPr>
                  <p:spPr>
                    <a:xfrm>
                      <a:off x="5038161" y="4768323"/>
                      <a:ext cx="216900" cy="216900"/>
                    </a:xfrm>
                    <a:prstGeom prst="roundRect">
                      <a:avLst>
                        <a:gd name="adj" fmla="val 16667"/>
                      </a:avLst>
                    </a:prstGeom>
                    <a:solidFill>
                      <a:srgbClr val="E7E6E6">
                        <a:lumMod val="75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4" name="Google Shape;1346;p104">
                      <a:extLst>
                        <a:ext uri="{FF2B5EF4-FFF2-40B4-BE49-F238E27FC236}">
                          <a16:creationId xmlns:a16="http://schemas.microsoft.com/office/drawing/2014/main" id="{014B008C-29C3-FD71-3BBA-281950C70464}"/>
                        </a:ext>
                      </a:extLst>
                    </p:cNvPr>
                    <p:cNvSpPr/>
                    <p:nvPr/>
                  </p:nvSpPr>
                  <p:spPr>
                    <a:xfrm>
                      <a:off x="5345927" y="4768323"/>
                      <a:ext cx="216900" cy="216900"/>
                    </a:xfrm>
                    <a:prstGeom prst="roundRect">
                      <a:avLst>
                        <a:gd name="adj" fmla="val 16667"/>
                      </a:avLst>
                    </a:prstGeom>
                    <a:solidFill>
                      <a:srgbClr val="E7E6E6">
                        <a:lumMod val="75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5" name="Google Shape;1347;p104">
                      <a:extLst>
                        <a:ext uri="{FF2B5EF4-FFF2-40B4-BE49-F238E27FC236}">
                          <a16:creationId xmlns:a16="http://schemas.microsoft.com/office/drawing/2014/main" id="{C64E570A-6F93-93E8-2108-44F393A686BD}"/>
                        </a:ext>
                      </a:extLst>
                    </p:cNvPr>
                    <p:cNvSpPr/>
                    <p:nvPr/>
                  </p:nvSpPr>
                  <p:spPr>
                    <a:xfrm>
                      <a:off x="5653693" y="4768323"/>
                      <a:ext cx="216900" cy="216900"/>
                    </a:xfrm>
                    <a:prstGeom prst="roundRect">
                      <a:avLst>
                        <a:gd name="adj" fmla="val 16667"/>
                      </a:avLst>
                    </a:prstGeom>
                    <a:solidFill>
                      <a:srgbClr val="E7E6E6">
                        <a:lumMod val="75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6" name="Google Shape;1348;p104">
                      <a:extLst>
                        <a:ext uri="{FF2B5EF4-FFF2-40B4-BE49-F238E27FC236}">
                          <a16:creationId xmlns:a16="http://schemas.microsoft.com/office/drawing/2014/main" id="{E5270CBC-22D2-9037-8B51-1003C60F7BB7}"/>
                        </a:ext>
                      </a:extLst>
                    </p:cNvPr>
                    <p:cNvSpPr/>
                    <p:nvPr/>
                  </p:nvSpPr>
                  <p:spPr>
                    <a:xfrm>
                      <a:off x="4417692" y="5142881"/>
                      <a:ext cx="429000" cy="216900"/>
                    </a:xfrm>
                    <a:prstGeom prst="roundRect">
                      <a:avLst>
                        <a:gd name="adj" fmla="val 16667"/>
                      </a:avLst>
                    </a:prstGeom>
                    <a:solidFill>
                      <a:srgbClr val="BFC1C1"/>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7" name="Google Shape;1349;p104">
                      <a:extLst>
                        <a:ext uri="{FF2B5EF4-FFF2-40B4-BE49-F238E27FC236}">
                          <a16:creationId xmlns:a16="http://schemas.microsoft.com/office/drawing/2014/main" id="{4FF1127B-FA27-5861-00C9-EB3C4E24105D}"/>
                        </a:ext>
                      </a:extLst>
                    </p:cNvPr>
                    <p:cNvSpPr/>
                    <p:nvPr/>
                  </p:nvSpPr>
                  <p:spPr>
                    <a:xfrm>
                      <a:off x="5470853" y="5142881"/>
                      <a:ext cx="394800" cy="216900"/>
                    </a:xfrm>
                    <a:prstGeom prst="roundRect">
                      <a:avLst>
                        <a:gd name="adj" fmla="val 16667"/>
                      </a:avLst>
                    </a:prstGeom>
                    <a:solidFill>
                      <a:srgbClr val="BFC1C1"/>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8" name="Google Shape;1350;p104">
                      <a:extLst>
                        <a:ext uri="{FF2B5EF4-FFF2-40B4-BE49-F238E27FC236}">
                          <a16:creationId xmlns:a16="http://schemas.microsoft.com/office/drawing/2014/main" id="{2E7E8BD1-E49B-FAEC-D8A8-3BC9EABF40F6}"/>
                        </a:ext>
                      </a:extLst>
                    </p:cNvPr>
                    <p:cNvSpPr/>
                    <p:nvPr/>
                  </p:nvSpPr>
                  <p:spPr>
                    <a:xfrm>
                      <a:off x="3782854" y="5684245"/>
                      <a:ext cx="2700000" cy="135300"/>
                    </a:xfrm>
                    <a:prstGeom prst="roundRect">
                      <a:avLst>
                        <a:gd name="adj" fmla="val 50000"/>
                      </a:avLst>
                    </a:prstGeom>
                    <a:solidFill>
                      <a:srgbClr val="9BB023"/>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grpSp>
              <p:sp>
                <p:nvSpPr>
                  <p:cNvPr id="33" name="Google Shape;1351;p104">
                    <a:extLst>
                      <a:ext uri="{FF2B5EF4-FFF2-40B4-BE49-F238E27FC236}">
                        <a16:creationId xmlns:a16="http://schemas.microsoft.com/office/drawing/2014/main" id="{FD691301-1C00-651E-AB38-F449A71606A2}"/>
                      </a:ext>
                    </a:extLst>
                  </p:cNvPr>
                  <p:cNvSpPr/>
                  <p:nvPr/>
                </p:nvSpPr>
                <p:spPr>
                  <a:xfrm>
                    <a:off x="7683610" y="4967108"/>
                    <a:ext cx="59400" cy="396600"/>
                  </a:xfrm>
                  <a:prstGeom prst="round2SameRect">
                    <a:avLst>
                      <a:gd name="adj1" fmla="val 50000"/>
                      <a:gd name="adj2" fmla="val 0"/>
                    </a:avLst>
                  </a:prstGeom>
                  <a:solidFill>
                    <a:srgbClr val="827866"/>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34" name="Google Shape;1352;p104">
                    <a:extLst>
                      <a:ext uri="{FF2B5EF4-FFF2-40B4-BE49-F238E27FC236}">
                        <a16:creationId xmlns:a16="http://schemas.microsoft.com/office/drawing/2014/main" id="{9A505DC3-613A-D873-94BC-4CA712C52D09}"/>
                      </a:ext>
                    </a:extLst>
                  </p:cNvPr>
                  <p:cNvSpPr/>
                  <p:nvPr/>
                </p:nvSpPr>
                <p:spPr>
                  <a:xfrm>
                    <a:off x="7613882" y="4571524"/>
                    <a:ext cx="227100" cy="569700"/>
                  </a:xfrm>
                  <a:prstGeom prst="roundRect">
                    <a:avLst>
                      <a:gd name="adj" fmla="val 50000"/>
                    </a:avLst>
                  </a:prstGeom>
                  <a:solidFill>
                    <a:srgbClr val="9BB023">
                      <a:alpha val="80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grpSp>
                <p:nvGrpSpPr>
                  <p:cNvPr id="35" name="Google Shape;1353;p104">
                    <a:extLst>
                      <a:ext uri="{FF2B5EF4-FFF2-40B4-BE49-F238E27FC236}">
                        <a16:creationId xmlns:a16="http://schemas.microsoft.com/office/drawing/2014/main" id="{B1298D22-5E3B-494B-5D18-628318AD961B}"/>
                      </a:ext>
                    </a:extLst>
                  </p:cNvPr>
                  <p:cNvGrpSpPr/>
                  <p:nvPr/>
                </p:nvGrpSpPr>
                <p:grpSpPr>
                  <a:xfrm>
                    <a:off x="7402085" y="4400279"/>
                    <a:ext cx="306080" cy="1067964"/>
                    <a:chOff x="3146566" y="4705830"/>
                    <a:chExt cx="275700" cy="823920"/>
                  </a:xfrm>
                </p:grpSpPr>
                <p:sp>
                  <p:nvSpPr>
                    <p:cNvPr id="36" name="Google Shape;1354;p104">
                      <a:extLst>
                        <a:ext uri="{FF2B5EF4-FFF2-40B4-BE49-F238E27FC236}">
                          <a16:creationId xmlns:a16="http://schemas.microsoft.com/office/drawing/2014/main" id="{748B1BFC-B87B-AAE1-6E0C-6149CD7E8784}"/>
                        </a:ext>
                      </a:extLst>
                    </p:cNvPr>
                    <p:cNvSpPr/>
                    <p:nvPr/>
                  </p:nvSpPr>
                  <p:spPr>
                    <a:xfrm>
                      <a:off x="3248276" y="5117250"/>
                      <a:ext cx="72300" cy="412500"/>
                    </a:xfrm>
                    <a:prstGeom prst="round2SameRect">
                      <a:avLst>
                        <a:gd name="adj1" fmla="val 50000"/>
                        <a:gd name="adj2" fmla="val 0"/>
                      </a:avLst>
                    </a:prstGeom>
                    <a:solidFill>
                      <a:srgbClr val="827866"/>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37" name="Google Shape;1355;p104">
                      <a:extLst>
                        <a:ext uri="{FF2B5EF4-FFF2-40B4-BE49-F238E27FC236}">
                          <a16:creationId xmlns:a16="http://schemas.microsoft.com/office/drawing/2014/main" id="{7BE36110-8DC0-E575-4432-A1FC955B08DA}"/>
                        </a:ext>
                      </a:extLst>
                    </p:cNvPr>
                    <p:cNvSpPr/>
                    <p:nvPr/>
                  </p:nvSpPr>
                  <p:spPr>
                    <a:xfrm>
                      <a:off x="3146566" y="4705830"/>
                      <a:ext cx="275700" cy="592500"/>
                    </a:xfrm>
                    <a:prstGeom prst="roundRect">
                      <a:avLst>
                        <a:gd name="adj" fmla="val 50000"/>
                      </a:avLst>
                    </a:prstGeom>
                    <a:solidFill>
                      <a:srgbClr val="C3D941">
                        <a:alpha val="8196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grpSp>
            </p:grpSp>
            <p:pic>
              <p:nvPicPr>
                <p:cNvPr id="30" name="Google Shape;1356;p104" descr="Picnic table with solid fill">
                  <a:extLst>
                    <a:ext uri="{FF2B5EF4-FFF2-40B4-BE49-F238E27FC236}">
                      <a16:creationId xmlns:a16="http://schemas.microsoft.com/office/drawing/2014/main" id="{C953B03D-DCA3-2D9D-6CBB-29295CA0228B}"/>
                    </a:ext>
                  </a:extLst>
                </p:cNvPr>
                <p:cNvPicPr preferRelativeResize="0"/>
                <p:nvPr/>
              </p:nvPicPr>
              <p:blipFill rotWithShape="1">
                <a:blip r:embed="rId11" cstate="screen">
                  <a:alphaModFix/>
                  <a:extLst>
                    <a:ext uri="{28A0092B-C50C-407E-A947-70E740481C1C}">
                      <a14:useLocalDpi xmlns:a14="http://schemas.microsoft.com/office/drawing/2010/main"/>
                    </a:ext>
                  </a:extLst>
                </a:blip>
                <a:srcRect/>
                <a:stretch/>
              </p:blipFill>
              <p:spPr>
                <a:xfrm>
                  <a:off x="8854378" y="4753095"/>
                  <a:ext cx="261700" cy="261700"/>
                </a:xfrm>
                <a:prstGeom prst="rect">
                  <a:avLst/>
                </a:prstGeom>
                <a:noFill/>
                <a:ln>
                  <a:noFill/>
                </a:ln>
              </p:spPr>
            </p:pic>
            <p:sp>
              <p:nvSpPr>
                <p:cNvPr id="31" name="Google Shape;1357;p104" descr="Bicycle Icon">
                  <a:extLst>
                    <a:ext uri="{FF2B5EF4-FFF2-40B4-BE49-F238E27FC236}">
                      <a16:creationId xmlns:a16="http://schemas.microsoft.com/office/drawing/2014/main" id="{F7627C5A-72A1-9583-3A18-FE4BA6E599F0}"/>
                    </a:ext>
                  </a:extLst>
                </p:cNvPr>
                <p:cNvSpPr/>
                <p:nvPr/>
              </p:nvSpPr>
              <p:spPr>
                <a:xfrm>
                  <a:off x="7791129" y="4781652"/>
                  <a:ext cx="361076" cy="200346"/>
                </a:xfrm>
                <a:custGeom>
                  <a:avLst/>
                  <a:gdLst/>
                  <a:ahLst/>
                  <a:cxnLst/>
                  <a:rect l="l" t="t" r="r" b="b"/>
                  <a:pathLst>
                    <a:path w="540" h="300" extrusionOk="0">
                      <a:moveTo>
                        <a:pt x="435" y="90"/>
                      </a:moveTo>
                      <a:cubicBezTo>
                        <a:pt x="419" y="90"/>
                        <a:pt x="404" y="94"/>
                        <a:pt x="390" y="101"/>
                      </a:cubicBezTo>
                      <a:cubicBezTo>
                        <a:pt x="327" y="7"/>
                        <a:pt x="327" y="7"/>
                        <a:pt x="327" y="7"/>
                      </a:cubicBezTo>
                      <a:cubicBezTo>
                        <a:pt x="324" y="2"/>
                        <a:pt x="320" y="0"/>
                        <a:pt x="315" y="0"/>
                      </a:cubicBezTo>
                      <a:cubicBezTo>
                        <a:pt x="255" y="0"/>
                        <a:pt x="255" y="0"/>
                        <a:pt x="255" y="0"/>
                      </a:cubicBezTo>
                      <a:cubicBezTo>
                        <a:pt x="251" y="0"/>
                        <a:pt x="247" y="2"/>
                        <a:pt x="244" y="5"/>
                      </a:cubicBezTo>
                      <a:cubicBezTo>
                        <a:pt x="241" y="8"/>
                        <a:pt x="240" y="11"/>
                        <a:pt x="240" y="15"/>
                      </a:cubicBezTo>
                      <a:cubicBezTo>
                        <a:pt x="240" y="19"/>
                        <a:pt x="241" y="23"/>
                        <a:pt x="244" y="26"/>
                      </a:cubicBezTo>
                      <a:cubicBezTo>
                        <a:pt x="247" y="29"/>
                        <a:pt x="251" y="30"/>
                        <a:pt x="255" y="30"/>
                      </a:cubicBezTo>
                      <a:cubicBezTo>
                        <a:pt x="307" y="30"/>
                        <a:pt x="307" y="30"/>
                        <a:pt x="307" y="30"/>
                      </a:cubicBezTo>
                      <a:cubicBezTo>
                        <a:pt x="327" y="60"/>
                        <a:pt x="327" y="60"/>
                        <a:pt x="327" y="60"/>
                      </a:cubicBezTo>
                      <a:cubicBezTo>
                        <a:pt x="225" y="60"/>
                        <a:pt x="225" y="60"/>
                        <a:pt x="225" y="60"/>
                      </a:cubicBezTo>
                      <a:cubicBezTo>
                        <a:pt x="225" y="30"/>
                        <a:pt x="225" y="30"/>
                        <a:pt x="225" y="30"/>
                      </a:cubicBezTo>
                      <a:cubicBezTo>
                        <a:pt x="135" y="30"/>
                        <a:pt x="135" y="30"/>
                        <a:pt x="135" y="30"/>
                      </a:cubicBezTo>
                      <a:cubicBezTo>
                        <a:pt x="131" y="30"/>
                        <a:pt x="127" y="32"/>
                        <a:pt x="124" y="35"/>
                      </a:cubicBezTo>
                      <a:cubicBezTo>
                        <a:pt x="121" y="38"/>
                        <a:pt x="120" y="41"/>
                        <a:pt x="120" y="45"/>
                      </a:cubicBezTo>
                      <a:cubicBezTo>
                        <a:pt x="120" y="49"/>
                        <a:pt x="121" y="53"/>
                        <a:pt x="124" y="56"/>
                      </a:cubicBezTo>
                      <a:cubicBezTo>
                        <a:pt x="127" y="59"/>
                        <a:pt x="131" y="60"/>
                        <a:pt x="135" y="60"/>
                      </a:cubicBezTo>
                      <a:cubicBezTo>
                        <a:pt x="187" y="60"/>
                        <a:pt x="187" y="60"/>
                        <a:pt x="187" y="60"/>
                      </a:cubicBezTo>
                      <a:cubicBezTo>
                        <a:pt x="155" y="103"/>
                        <a:pt x="155" y="103"/>
                        <a:pt x="155" y="103"/>
                      </a:cubicBezTo>
                      <a:cubicBezTo>
                        <a:pt x="139" y="95"/>
                        <a:pt x="122" y="90"/>
                        <a:pt x="105" y="90"/>
                      </a:cubicBezTo>
                      <a:cubicBezTo>
                        <a:pt x="76" y="90"/>
                        <a:pt x="51" y="101"/>
                        <a:pt x="30" y="121"/>
                      </a:cubicBezTo>
                      <a:cubicBezTo>
                        <a:pt x="10" y="142"/>
                        <a:pt x="0" y="166"/>
                        <a:pt x="0" y="195"/>
                      </a:cubicBezTo>
                      <a:cubicBezTo>
                        <a:pt x="0" y="224"/>
                        <a:pt x="10" y="249"/>
                        <a:pt x="30" y="270"/>
                      </a:cubicBezTo>
                      <a:cubicBezTo>
                        <a:pt x="51" y="290"/>
                        <a:pt x="76" y="300"/>
                        <a:pt x="105" y="300"/>
                      </a:cubicBezTo>
                      <a:cubicBezTo>
                        <a:pt x="131" y="300"/>
                        <a:pt x="154" y="292"/>
                        <a:pt x="173" y="275"/>
                      </a:cubicBezTo>
                      <a:cubicBezTo>
                        <a:pt x="193" y="257"/>
                        <a:pt x="205" y="236"/>
                        <a:pt x="208" y="210"/>
                      </a:cubicBezTo>
                      <a:cubicBezTo>
                        <a:pt x="255" y="210"/>
                        <a:pt x="255" y="210"/>
                        <a:pt x="255" y="210"/>
                      </a:cubicBezTo>
                      <a:cubicBezTo>
                        <a:pt x="260" y="210"/>
                        <a:pt x="264" y="208"/>
                        <a:pt x="267" y="204"/>
                      </a:cubicBezTo>
                      <a:cubicBezTo>
                        <a:pt x="349" y="94"/>
                        <a:pt x="349" y="94"/>
                        <a:pt x="349" y="94"/>
                      </a:cubicBezTo>
                      <a:cubicBezTo>
                        <a:pt x="365" y="117"/>
                        <a:pt x="365" y="117"/>
                        <a:pt x="365" y="117"/>
                      </a:cubicBezTo>
                      <a:cubicBezTo>
                        <a:pt x="354" y="127"/>
                        <a:pt x="345" y="139"/>
                        <a:pt x="339" y="152"/>
                      </a:cubicBezTo>
                      <a:cubicBezTo>
                        <a:pt x="333" y="166"/>
                        <a:pt x="330" y="180"/>
                        <a:pt x="330" y="195"/>
                      </a:cubicBezTo>
                      <a:cubicBezTo>
                        <a:pt x="330" y="224"/>
                        <a:pt x="340" y="249"/>
                        <a:pt x="360" y="270"/>
                      </a:cubicBezTo>
                      <a:cubicBezTo>
                        <a:pt x="381" y="290"/>
                        <a:pt x="406" y="300"/>
                        <a:pt x="435" y="300"/>
                      </a:cubicBezTo>
                      <a:cubicBezTo>
                        <a:pt x="464" y="300"/>
                        <a:pt x="488" y="290"/>
                        <a:pt x="509" y="270"/>
                      </a:cubicBezTo>
                      <a:cubicBezTo>
                        <a:pt x="529" y="249"/>
                        <a:pt x="540" y="224"/>
                        <a:pt x="540" y="195"/>
                      </a:cubicBezTo>
                      <a:cubicBezTo>
                        <a:pt x="540" y="166"/>
                        <a:pt x="529" y="142"/>
                        <a:pt x="509" y="121"/>
                      </a:cubicBezTo>
                      <a:cubicBezTo>
                        <a:pt x="488" y="101"/>
                        <a:pt x="464" y="90"/>
                        <a:pt x="435" y="90"/>
                      </a:cubicBezTo>
                      <a:close/>
                      <a:moveTo>
                        <a:pt x="435" y="270"/>
                      </a:moveTo>
                      <a:cubicBezTo>
                        <a:pt x="414" y="270"/>
                        <a:pt x="396" y="263"/>
                        <a:pt x="382" y="248"/>
                      </a:cubicBezTo>
                      <a:cubicBezTo>
                        <a:pt x="367" y="234"/>
                        <a:pt x="360" y="216"/>
                        <a:pt x="360" y="195"/>
                      </a:cubicBezTo>
                      <a:cubicBezTo>
                        <a:pt x="360" y="175"/>
                        <a:pt x="367" y="157"/>
                        <a:pt x="381" y="143"/>
                      </a:cubicBezTo>
                      <a:cubicBezTo>
                        <a:pt x="422" y="204"/>
                        <a:pt x="422" y="204"/>
                        <a:pt x="422" y="204"/>
                      </a:cubicBezTo>
                      <a:cubicBezTo>
                        <a:pt x="425" y="208"/>
                        <a:pt x="429" y="210"/>
                        <a:pt x="435" y="210"/>
                      </a:cubicBezTo>
                      <a:cubicBezTo>
                        <a:pt x="443" y="208"/>
                        <a:pt x="443" y="208"/>
                        <a:pt x="443" y="208"/>
                      </a:cubicBezTo>
                      <a:cubicBezTo>
                        <a:pt x="447" y="206"/>
                        <a:pt x="449" y="202"/>
                        <a:pt x="449" y="198"/>
                      </a:cubicBezTo>
                      <a:cubicBezTo>
                        <a:pt x="450" y="194"/>
                        <a:pt x="449" y="190"/>
                        <a:pt x="447" y="187"/>
                      </a:cubicBezTo>
                      <a:cubicBezTo>
                        <a:pt x="406" y="126"/>
                        <a:pt x="406" y="126"/>
                        <a:pt x="406" y="126"/>
                      </a:cubicBezTo>
                      <a:cubicBezTo>
                        <a:pt x="416" y="122"/>
                        <a:pt x="425" y="120"/>
                        <a:pt x="435" y="120"/>
                      </a:cubicBezTo>
                      <a:cubicBezTo>
                        <a:pt x="455" y="120"/>
                        <a:pt x="473" y="128"/>
                        <a:pt x="488" y="142"/>
                      </a:cubicBezTo>
                      <a:cubicBezTo>
                        <a:pt x="502" y="157"/>
                        <a:pt x="510" y="175"/>
                        <a:pt x="510" y="195"/>
                      </a:cubicBezTo>
                      <a:cubicBezTo>
                        <a:pt x="510" y="216"/>
                        <a:pt x="502" y="234"/>
                        <a:pt x="488" y="248"/>
                      </a:cubicBezTo>
                      <a:cubicBezTo>
                        <a:pt x="473" y="263"/>
                        <a:pt x="455" y="270"/>
                        <a:pt x="435" y="270"/>
                      </a:cubicBezTo>
                      <a:close/>
                      <a:moveTo>
                        <a:pt x="208" y="180"/>
                      </a:moveTo>
                      <a:cubicBezTo>
                        <a:pt x="205" y="157"/>
                        <a:pt x="195" y="137"/>
                        <a:pt x="179" y="121"/>
                      </a:cubicBezTo>
                      <a:cubicBezTo>
                        <a:pt x="202" y="90"/>
                        <a:pt x="202" y="90"/>
                        <a:pt x="202" y="90"/>
                      </a:cubicBezTo>
                      <a:cubicBezTo>
                        <a:pt x="315" y="90"/>
                        <a:pt x="315" y="90"/>
                        <a:pt x="315" y="90"/>
                      </a:cubicBezTo>
                      <a:cubicBezTo>
                        <a:pt x="247" y="180"/>
                        <a:pt x="247" y="180"/>
                        <a:pt x="247" y="180"/>
                      </a:cubicBezTo>
                      <a:lnTo>
                        <a:pt x="208" y="180"/>
                      </a:lnTo>
                      <a:close/>
                      <a:moveTo>
                        <a:pt x="161" y="146"/>
                      </a:moveTo>
                      <a:cubicBezTo>
                        <a:pt x="170" y="155"/>
                        <a:pt x="175" y="167"/>
                        <a:pt x="178" y="180"/>
                      </a:cubicBezTo>
                      <a:cubicBezTo>
                        <a:pt x="135" y="180"/>
                        <a:pt x="135" y="180"/>
                        <a:pt x="135" y="180"/>
                      </a:cubicBezTo>
                      <a:lnTo>
                        <a:pt x="161" y="146"/>
                      </a:lnTo>
                      <a:close/>
                      <a:moveTo>
                        <a:pt x="152" y="253"/>
                      </a:moveTo>
                      <a:cubicBezTo>
                        <a:pt x="138" y="265"/>
                        <a:pt x="123" y="270"/>
                        <a:pt x="105" y="270"/>
                      </a:cubicBezTo>
                      <a:cubicBezTo>
                        <a:pt x="84" y="270"/>
                        <a:pt x="66" y="263"/>
                        <a:pt x="52" y="248"/>
                      </a:cubicBezTo>
                      <a:cubicBezTo>
                        <a:pt x="37" y="234"/>
                        <a:pt x="30" y="216"/>
                        <a:pt x="30" y="195"/>
                      </a:cubicBezTo>
                      <a:cubicBezTo>
                        <a:pt x="30" y="175"/>
                        <a:pt x="37" y="157"/>
                        <a:pt x="52" y="142"/>
                      </a:cubicBezTo>
                      <a:cubicBezTo>
                        <a:pt x="66" y="128"/>
                        <a:pt x="84" y="120"/>
                        <a:pt x="105" y="120"/>
                      </a:cubicBezTo>
                      <a:cubicBezTo>
                        <a:pt x="116" y="120"/>
                        <a:pt x="127" y="123"/>
                        <a:pt x="137" y="128"/>
                      </a:cubicBezTo>
                      <a:cubicBezTo>
                        <a:pt x="93" y="186"/>
                        <a:pt x="93" y="186"/>
                        <a:pt x="93" y="186"/>
                      </a:cubicBezTo>
                      <a:cubicBezTo>
                        <a:pt x="89" y="191"/>
                        <a:pt x="88" y="197"/>
                        <a:pt x="91" y="202"/>
                      </a:cubicBezTo>
                      <a:cubicBezTo>
                        <a:pt x="94" y="208"/>
                        <a:pt x="98" y="210"/>
                        <a:pt x="105" y="210"/>
                      </a:cubicBezTo>
                      <a:cubicBezTo>
                        <a:pt x="178" y="210"/>
                        <a:pt x="178" y="210"/>
                        <a:pt x="178" y="210"/>
                      </a:cubicBezTo>
                      <a:cubicBezTo>
                        <a:pt x="175" y="228"/>
                        <a:pt x="166" y="242"/>
                        <a:pt x="152" y="253"/>
                      </a:cubicBezTo>
                      <a:close/>
                    </a:path>
                  </a:pathLst>
                </a:custGeom>
                <a:solidFill>
                  <a:srgbClr val="4A4B4C"/>
                </a:solidFill>
                <a:ln>
                  <a:noFill/>
                </a:ln>
              </p:spPr>
              <p:txBody>
                <a:bodyPr spcFirstLastPara="1" wrap="square" lIns="91425" tIns="45700" rIns="91425" bIns="45700" anchor="t"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 name="TextBox 24">
                <a:extLst>
                  <a:ext uri="{FF2B5EF4-FFF2-40B4-BE49-F238E27FC236}">
                    <a16:creationId xmlns:a16="http://schemas.microsoft.com/office/drawing/2014/main" id="{2A685483-9C7B-00A7-B1A5-229035FDA5AF}"/>
                  </a:ext>
                </a:extLst>
              </p:cNvPr>
              <p:cNvSpPr txBox="1"/>
              <p:nvPr/>
            </p:nvSpPr>
            <p:spPr>
              <a:xfrm>
                <a:off x="8063086" y="1837230"/>
                <a:ext cx="2353724" cy="60793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1" i="0" u="none" strike="noStrike" kern="0" cap="none" spc="0" normalizeH="0" baseline="0">
                    <a:ln>
                      <a:noFill/>
                    </a:ln>
                    <a:solidFill>
                      <a:srgbClr val="18853F"/>
                    </a:solidFill>
                    <a:effectLst/>
                    <a:highlight>
                      <a:srgbClr val="FFFF00"/>
                    </a:highlight>
                    <a:uLnTx/>
                    <a:uFillTx/>
                  </a:rPr>
                  <a:t>NEIGHBOURHOOD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0" i="0" u="none" strike="noStrike" kern="0" cap="none" spc="0" normalizeH="0" baseline="0">
                    <a:ln>
                      <a:noFill/>
                    </a:ln>
                    <a:solidFill>
                      <a:srgbClr val="000000"/>
                    </a:solidFill>
                    <a:effectLst/>
                    <a:highlight>
                      <a:srgbClr val="FFFF00"/>
                    </a:highlight>
                    <a:uLnTx/>
                    <a:uFillTx/>
                  </a:rPr>
                  <a:t>Branch A</a:t>
                </a:r>
              </a:p>
            </p:txBody>
          </p:sp>
          <p:sp>
            <p:nvSpPr>
              <p:cNvPr id="26" name="TextBox 25">
                <a:extLst>
                  <a:ext uri="{FF2B5EF4-FFF2-40B4-BE49-F238E27FC236}">
                    <a16:creationId xmlns:a16="http://schemas.microsoft.com/office/drawing/2014/main" id="{5F6DE556-6143-6DC5-C5AE-E74DFA2DFF0C}"/>
                  </a:ext>
                </a:extLst>
              </p:cNvPr>
              <p:cNvSpPr txBox="1"/>
              <p:nvPr/>
            </p:nvSpPr>
            <p:spPr>
              <a:xfrm>
                <a:off x="8549727" y="3668484"/>
                <a:ext cx="2762933" cy="60793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1" i="0" u="none" strike="noStrike" kern="0" cap="none" spc="0" normalizeH="0" baseline="0">
                    <a:ln>
                      <a:noFill/>
                    </a:ln>
                    <a:solidFill>
                      <a:srgbClr val="A8CE75">
                        <a:lumMod val="75000"/>
                      </a:srgbClr>
                    </a:solidFill>
                    <a:effectLst/>
                    <a:highlight>
                      <a:srgbClr val="FFFF00"/>
                    </a:highlight>
                    <a:uLnTx/>
                    <a:uFillTx/>
                  </a:rPr>
                  <a:t>NEIGHBOURHOOD</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0" i="0" u="none" strike="noStrike" kern="0" cap="none" spc="0" normalizeH="0" baseline="0">
                    <a:ln>
                      <a:noFill/>
                    </a:ln>
                    <a:solidFill>
                      <a:srgbClr val="000000"/>
                    </a:solidFill>
                    <a:effectLst/>
                    <a:highlight>
                      <a:srgbClr val="FFFF00"/>
                    </a:highlight>
                    <a:uLnTx/>
                    <a:uFillTx/>
                  </a:rPr>
                  <a:t>Branch C</a:t>
                </a:r>
              </a:p>
            </p:txBody>
          </p:sp>
          <p:sp>
            <p:nvSpPr>
              <p:cNvPr id="27" name="TextBox 26">
                <a:extLst>
                  <a:ext uri="{FF2B5EF4-FFF2-40B4-BE49-F238E27FC236}">
                    <a16:creationId xmlns:a16="http://schemas.microsoft.com/office/drawing/2014/main" id="{0CF451C8-A7FB-E34F-7B41-C34C07DECD55}"/>
                  </a:ext>
                </a:extLst>
              </p:cNvPr>
              <p:cNvSpPr txBox="1"/>
              <p:nvPr/>
            </p:nvSpPr>
            <p:spPr>
              <a:xfrm>
                <a:off x="7857219" y="4284831"/>
                <a:ext cx="2645045" cy="60793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1" i="0" u="none" strike="noStrike" kern="0" cap="none" spc="0" normalizeH="0" baseline="0">
                    <a:ln>
                      <a:noFill/>
                    </a:ln>
                    <a:solidFill>
                      <a:srgbClr val="F2A920">
                        <a:lumMod val="75000"/>
                      </a:srgbClr>
                    </a:solidFill>
                    <a:effectLst/>
                    <a:highlight>
                      <a:srgbClr val="FFFF00"/>
                    </a:highlight>
                    <a:uLnTx/>
                    <a:uFillTx/>
                  </a:rPr>
                  <a:t>SHARED FLOOR</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0" i="0" u="none" strike="noStrike" kern="0" cap="none" spc="0" normalizeH="0" baseline="0">
                    <a:ln>
                      <a:noFill/>
                    </a:ln>
                    <a:solidFill>
                      <a:srgbClr val="000000"/>
                    </a:solidFill>
                    <a:effectLst/>
                    <a:highlight>
                      <a:srgbClr val="FFFF00"/>
                    </a:highlight>
                    <a:uLnTx/>
                    <a:uFillTx/>
                  </a:rPr>
                  <a:t>Open to all</a:t>
                </a:r>
              </a:p>
            </p:txBody>
          </p:sp>
          <p:sp>
            <p:nvSpPr>
              <p:cNvPr id="28" name="TextBox 27">
                <a:extLst>
                  <a:ext uri="{FF2B5EF4-FFF2-40B4-BE49-F238E27FC236}">
                    <a16:creationId xmlns:a16="http://schemas.microsoft.com/office/drawing/2014/main" id="{31FAF29F-B093-48C2-ED57-617F64125E88}"/>
                  </a:ext>
                </a:extLst>
              </p:cNvPr>
              <p:cNvSpPr txBox="1"/>
              <p:nvPr/>
            </p:nvSpPr>
            <p:spPr>
              <a:xfrm>
                <a:off x="8782394" y="4870344"/>
                <a:ext cx="2689847" cy="60793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1" i="0" u="none" strike="noStrike" kern="0" cap="none" spc="0" normalizeH="0" baseline="0">
                    <a:ln>
                      <a:noFill/>
                    </a:ln>
                    <a:solidFill>
                      <a:srgbClr val="17455C"/>
                    </a:solidFill>
                    <a:effectLst/>
                    <a:highlight>
                      <a:srgbClr val="FFFF00"/>
                    </a:highlight>
                    <a:uLnTx/>
                    <a:uFillTx/>
                  </a:rPr>
                  <a:t>DEDICATED</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0" i="0" u="none" strike="noStrike" kern="0" cap="none" spc="0" normalizeH="0" baseline="0">
                    <a:ln>
                      <a:noFill/>
                    </a:ln>
                    <a:solidFill>
                      <a:srgbClr val="000000"/>
                    </a:solidFill>
                    <a:effectLst/>
                    <a:highlight>
                      <a:srgbClr val="FFFF00"/>
                    </a:highlight>
                    <a:uLnTx/>
                    <a:uFillTx/>
                  </a:rPr>
                  <a:t>Function X, all branches</a:t>
                </a:r>
              </a:p>
            </p:txBody>
          </p:sp>
        </p:grpSp>
        <p:sp>
          <p:nvSpPr>
            <p:cNvPr id="6" name="TextBox 5">
              <a:extLst>
                <a:ext uri="{FF2B5EF4-FFF2-40B4-BE49-F238E27FC236}">
                  <a16:creationId xmlns:a16="http://schemas.microsoft.com/office/drawing/2014/main" id="{664B6BC8-9DF1-6C61-2B29-AD3F2163DF4D}"/>
                </a:ext>
              </a:extLst>
            </p:cNvPr>
            <p:cNvSpPr txBox="1"/>
            <p:nvPr/>
          </p:nvSpPr>
          <p:spPr>
            <a:xfrm>
              <a:off x="3052733" y="1377820"/>
              <a:ext cx="2502486" cy="369332"/>
            </a:xfrm>
            <a:prstGeom prst="rect">
              <a:avLst/>
            </a:prstGeom>
            <a:noFill/>
          </p:spPr>
          <p:txBody>
            <a:bodyPr wrap="square" rtlCol="0">
              <a:spAutoFit/>
            </a:bodyPr>
            <a:lstStyle/>
            <a:p>
              <a:pPr algn="ctr"/>
              <a:r>
                <a:rPr lang="fr-CA" b="1" dirty="0">
                  <a:highlight>
                    <a:srgbClr val="FFFF00"/>
                  </a:highlight>
                </a:rPr>
                <a:t>BUILDING ADDRESS</a:t>
              </a:r>
              <a:endParaRPr lang="en-CA" b="1" dirty="0">
                <a:highlight>
                  <a:srgbClr val="FFFF00"/>
                </a:highlight>
              </a:endParaRPr>
            </a:p>
          </p:txBody>
        </p:sp>
        <p:sp>
          <p:nvSpPr>
            <p:cNvPr id="11" name="TextBox 10">
              <a:extLst>
                <a:ext uri="{FF2B5EF4-FFF2-40B4-BE49-F238E27FC236}">
                  <a16:creationId xmlns:a16="http://schemas.microsoft.com/office/drawing/2014/main" id="{5046ED49-EFC2-92FC-B91D-1C56F984B1A6}"/>
                </a:ext>
              </a:extLst>
            </p:cNvPr>
            <p:cNvSpPr txBox="1"/>
            <p:nvPr/>
          </p:nvSpPr>
          <p:spPr>
            <a:xfrm>
              <a:off x="5045845" y="1935249"/>
              <a:ext cx="530434" cy="3331105"/>
            </a:xfrm>
            <a:prstGeom prst="rect">
              <a:avLst/>
            </a:prstGeom>
            <a:noFill/>
          </p:spPr>
          <p:txBody>
            <a:bodyPr wrap="square" rtlCol="0">
              <a:spAutoFit/>
            </a:bodyPr>
            <a:lstStyle/>
            <a:p>
              <a:pPr>
                <a:lnSpc>
                  <a:spcPts val="3225"/>
                </a:lnSpc>
              </a:pPr>
              <a:r>
                <a:rPr lang="fr-CA" sz="1725" dirty="0"/>
                <a:t>8</a:t>
              </a:r>
            </a:p>
            <a:p>
              <a:pPr>
                <a:lnSpc>
                  <a:spcPts val="3225"/>
                </a:lnSpc>
              </a:pPr>
              <a:r>
                <a:rPr lang="fr-CA" sz="1725" dirty="0"/>
                <a:t>7</a:t>
              </a:r>
            </a:p>
            <a:p>
              <a:pPr>
                <a:lnSpc>
                  <a:spcPts val="3225"/>
                </a:lnSpc>
              </a:pPr>
              <a:r>
                <a:rPr lang="fr-CA" sz="1725" dirty="0"/>
                <a:t>6</a:t>
              </a:r>
            </a:p>
            <a:p>
              <a:pPr>
                <a:lnSpc>
                  <a:spcPts val="3225"/>
                </a:lnSpc>
              </a:pPr>
              <a:r>
                <a:rPr lang="fr-CA" sz="1725" dirty="0"/>
                <a:t>5</a:t>
              </a:r>
            </a:p>
            <a:p>
              <a:pPr>
                <a:lnSpc>
                  <a:spcPts val="3225"/>
                </a:lnSpc>
              </a:pPr>
              <a:r>
                <a:rPr lang="fr-CA" sz="1725" dirty="0"/>
                <a:t>4</a:t>
              </a:r>
            </a:p>
            <a:p>
              <a:pPr>
                <a:lnSpc>
                  <a:spcPts val="3225"/>
                </a:lnSpc>
              </a:pPr>
              <a:r>
                <a:rPr lang="fr-CA" sz="1725" dirty="0"/>
                <a:t>3</a:t>
              </a:r>
            </a:p>
            <a:p>
              <a:pPr>
                <a:lnSpc>
                  <a:spcPts val="3225"/>
                </a:lnSpc>
              </a:pPr>
              <a:r>
                <a:rPr lang="fr-CA" sz="1725" dirty="0"/>
                <a:t>2</a:t>
              </a:r>
            </a:p>
            <a:p>
              <a:pPr>
                <a:lnSpc>
                  <a:spcPts val="3225"/>
                </a:lnSpc>
              </a:pPr>
              <a:r>
                <a:rPr lang="fr-CA" sz="1725" dirty="0"/>
                <a:t>1</a:t>
              </a:r>
              <a:endParaRPr lang="en-CA" sz="1725" dirty="0"/>
            </a:p>
          </p:txBody>
        </p:sp>
        <p:sp>
          <p:nvSpPr>
            <p:cNvPr id="12" name="Speech Bubble: Rectangle with Corners Rounded 11">
              <a:extLst>
                <a:ext uri="{FF2B5EF4-FFF2-40B4-BE49-F238E27FC236}">
                  <a16:creationId xmlns:a16="http://schemas.microsoft.com/office/drawing/2014/main" id="{20FC8CCF-4D26-B828-4012-1C2270A49687}"/>
                </a:ext>
              </a:extLst>
            </p:cNvPr>
            <p:cNvSpPr/>
            <p:nvPr/>
          </p:nvSpPr>
          <p:spPr>
            <a:xfrm>
              <a:off x="6632823" y="5145237"/>
              <a:ext cx="116226" cy="528394"/>
            </a:xfrm>
            <a:prstGeom prst="wedgeRoundRectCallout">
              <a:avLst>
                <a:gd name="adj1" fmla="val -1218544"/>
                <a:gd name="adj2" fmla="val -142593"/>
                <a:gd name="adj3" fmla="val 16667"/>
              </a:avLst>
            </a:prstGeom>
            <a:solidFill>
              <a:srgbClr val="DAD8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3" name="Rectangle: Rounded Corners 12">
              <a:extLst>
                <a:ext uri="{FF2B5EF4-FFF2-40B4-BE49-F238E27FC236}">
                  <a16:creationId xmlns:a16="http://schemas.microsoft.com/office/drawing/2014/main" id="{77A88793-F510-6E8B-3611-44B6040594CE}"/>
                </a:ext>
              </a:extLst>
            </p:cNvPr>
            <p:cNvSpPr/>
            <p:nvPr/>
          </p:nvSpPr>
          <p:spPr>
            <a:xfrm>
              <a:off x="6095824" y="5090356"/>
              <a:ext cx="3329291" cy="597372"/>
            </a:xfrm>
            <a:prstGeom prst="roundRect">
              <a:avLst>
                <a:gd name="adj" fmla="val 50000"/>
              </a:avLst>
            </a:prstGeom>
            <a:solidFill>
              <a:srgbClr val="DAD8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 name="TextBox 13">
              <a:extLst>
                <a:ext uri="{FF2B5EF4-FFF2-40B4-BE49-F238E27FC236}">
                  <a16:creationId xmlns:a16="http://schemas.microsoft.com/office/drawing/2014/main" id="{F501E63B-166C-C291-BAAA-B19D84AFD30E}"/>
                </a:ext>
              </a:extLst>
            </p:cNvPr>
            <p:cNvSpPr txBox="1"/>
            <p:nvPr/>
          </p:nvSpPr>
          <p:spPr>
            <a:xfrm>
              <a:off x="6200687" y="5099820"/>
              <a:ext cx="3119508"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1" i="0" u="none" strike="noStrike" kern="0" cap="none" spc="0" normalizeH="0" baseline="0">
                  <a:ln>
                    <a:noFill/>
                  </a:ln>
                  <a:solidFill>
                    <a:srgbClr val="888484"/>
                  </a:solidFill>
                  <a:effectLst/>
                  <a:highlight>
                    <a:srgbClr val="FFFF00"/>
                  </a:highlight>
                  <a:uLnTx/>
                  <a:uFillTx/>
                </a:rPr>
                <a:t>SHARED INTERACTIVE FLOOR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0" i="0" u="none" strike="noStrike" kern="0" cap="none" spc="0" normalizeH="0" baseline="0">
                  <a:ln>
                    <a:noFill/>
                  </a:ln>
                  <a:solidFill>
                    <a:srgbClr val="000000"/>
                  </a:solidFill>
                  <a:effectLst/>
                  <a:highlight>
                    <a:srgbClr val="FFFF00"/>
                  </a:highlight>
                  <a:uLnTx/>
                  <a:uFillTx/>
                </a:rPr>
                <a:t>Open to all</a:t>
              </a:r>
            </a:p>
          </p:txBody>
        </p:sp>
      </p:grpSp>
    </p:spTree>
    <p:extLst>
      <p:ext uri="{BB962C8B-B14F-4D97-AF65-F5344CB8AC3E}">
        <p14:creationId xmlns:p14="http://schemas.microsoft.com/office/powerpoint/2010/main" val="74001599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4A31A4E-9B2E-4E9B-8936-53B2620EA2E2}"/>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120832" y="89871"/>
            <a:ext cx="8108768" cy="542634"/>
          </a:xfrm>
          <a:prstGeom prst="rect">
            <a:avLst/>
          </a:prstGeom>
          <a:solidFill>
            <a:schemeClr val="accent1">
              <a:lumMod val="75000"/>
            </a:schemeClr>
          </a:solid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en-CA" sz="32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Introduction to you</a:t>
            </a:r>
            <a:r>
              <a:rPr lang="en-CA" sz="3200">
                <a:ea typeface="+mn-ea"/>
              </a:rPr>
              <a:t>r workplace</a:t>
            </a:r>
            <a:endParaRPr lang="en-CA" sz="3200" dirty="0">
              <a:ea typeface="+mn-ea"/>
            </a:endParaRPr>
          </a:p>
        </p:txBody>
      </p:sp>
      <p:pic>
        <p:nvPicPr>
          <p:cNvPr id="5" name="Graphic 4">
            <a:extLst>
              <a:ext uri="{FF2B5EF4-FFF2-40B4-BE49-F238E27FC236}">
                <a16:creationId xmlns:a16="http://schemas.microsoft.com/office/drawing/2014/main" id="{3A842282-293F-43DB-87D0-99E1FC263439}"/>
              </a:ext>
              <a:ext uri="{C183D7F6-B498-43B3-948B-1728B52AA6E4}">
                <adec:decorative xmlns:adec="http://schemas.microsoft.com/office/drawing/2017/decorative" val="1"/>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336306" y="166644"/>
            <a:ext cx="376518" cy="376518"/>
          </a:xfrm>
          <a:prstGeom prst="rect">
            <a:avLst/>
          </a:prstGeom>
        </p:spPr>
      </p:pic>
      <p:grpSp>
        <p:nvGrpSpPr>
          <p:cNvPr id="11" name="Group 10">
            <a:extLst>
              <a:ext uri="{FF2B5EF4-FFF2-40B4-BE49-F238E27FC236}">
                <a16:creationId xmlns:a16="http://schemas.microsoft.com/office/drawing/2014/main" id="{8BB34118-64E7-1C4B-E9F8-3B80DBB50431}"/>
              </a:ext>
              <a:ext uri="{C183D7F6-B498-43B3-948B-1728B52AA6E4}">
                <adec:decorative xmlns:adec="http://schemas.microsoft.com/office/drawing/2017/decorative" val="1"/>
              </a:ext>
            </a:extLst>
          </p:cNvPr>
          <p:cNvGrpSpPr/>
          <p:nvPr/>
        </p:nvGrpSpPr>
        <p:grpSpPr>
          <a:xfrm>
            <a:off x="10353057" y="709806"/>
            <a:ext cx="1838943" cy="5421664"/>
            <a:chOff x="1934061" y="-1754"/>
            <a:chExt cx="1939317" cy="6138446"/>
          </a:xfrm>
        </p:grpSpPr>
        <p:pic>
          <p:nvPicPr>
            <p:cNvPr id="12" name="Picture 11" descr="A room with a table and chairs&#10;&#10;Description automatically generated with low confidence">
              <a:extLst>
                <a:ext uri="{FF2B5EF4-FFF2-40B4-BE49-F238E27FC236}">
                  <a16:creationId xmlns:a16="http://schemas.microsoft.com/office/drawing/2014/main" id="{005B368C-B62E-EB56-F707-0D54DC7B4120}"/>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34061" y="2097410"/>
              <a:ext cx="1938934" cy="1945954"/>
            </a:xfrm>
            <a:prstGeom prst="rect">
              <a:avLst/>
            </a:prstGeom>
          </p:spPr>
        </p:pic>
        <p:pic>
          <p:nvPicPr>
            <p:cNvPr id="13" name="Picture 12" descr="A picture containing floor, chair, indoor, ceiling&#10;&#10;Description automatically generated">
              <a:extLst>
                <a:ext uri="{FF2B5EF4-FFF2-40B4-BE49-F238E27FC236}">
                  <a16:creationId xmlns:a16="http://schemas.microsoft.com/office/drawing/2014/main" id="{343E57D0-6890-92DC-4D0A-84D9301B83B8}"/>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35459" y="-1754"/>
              <a:ext cx="1934770" cy="1981597"/>
            </a:xfrm>
            <a:prstGeom prst="rect">
              <a:avLst/>
            </a:prstGeom>
          </p:spPr>
        </p:pic>
        <p:pic>
          <p:nvPicPr>
            <p:cNvPr id="15" name="Picture 14" descr="A room with tables and chairs&#10;&#10;Description automatically generated with medium confidence">
              <a:extLst>
                <a:ext uri="{FF2B5EF4-FFF2-40B4-BE49-F238E27FC236}">
                  <a16:creationId xmlns:a16="http://schemas.microsoft.com/office/drawing/2014/main" id="{AB8209F3-FA47-8F7E-2E4E-60F8F1F8C8E9}"/>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1938608" y="4146690"/>
              <a:ext cx="1934770" cy="1990002"/>
            </a:xfrm>
            <a:prstGeom prst="rect">
              <a:avLst/>
            </a:prstGeom>
          </p:spPr>
        </p:pic>
      </p:grpSp>
      <p:sp>
        <p:nvSpPr>
          <p:cNvPr id="9" name="TextBox 8">
            <a:extLst>
              <a:ext uri="{FF2B5EF4-FFF2-40B4-BE49-F238E27FC236}">
                <a16:creationId xmlns:a16="http://schemas.microsoft.com/office/drawing/2014/main" id="{5B5B6606-A0E5-2A23-0E43-BA2E194B815F}"/>
              </a:ext>
            </a:extLst>
          </p:cNvPr>
          <p:cNvSpPr txBox="1"/>
          <p:nvPr/>
        </p:nvSpPr>
        <p:spPr>
          <a:xfrm>
            <a:off x="1229210" y="876791"/>
            <a:ext cx="8936139" cy="338554"/>
          </a:xfrm>
          <a:prstGeom prst="rect">
            <a:avLst/>
          </a:prstGeom>
          <a:noFill/>
        </p:spPr>
        <p:txBody>
          <a:bodyPr wrap="square">
            <a:spAutoFit/>
          </a:bodyPr>
          <a:lstStyle/>
          <a:p>
            <a:r>
              <a:rPr lang="en-US" sz="1600" dirty="0">
                <a:highlight>
                  <a:srgbClr val="FFFF00"/>
                </a:highlight>
                <a:latin typeface="Avenir Next LT Pro" panose="020B0504020202020204" pitchFamily="34" charset="0"/>
                <a:cs typeface="Segoe UI Semilight" panose="020B0402040204020203" pitchFamily="34" charset="0"/>
              </a:rPr>
              <a:t>This slide can also take the form of a welcome letter signed by your Deputy Minister</a:t>
            </a:r>
            <a:endParaRPr lang="en-CA" sz="1600" dirty="0"/>
          </a:p>
        </p:txBody>
      </p:sp>
      <p:sp>
        <p:nvSpPr>
          <p:cNvPr id="2" name="Title 1">
            <a:extLst>
              <a:ext uri="{FF2B5EF4-FFF2-40B4-BE49-F238E27FC236}">
                <a16:creationId xmlns:a16="http://schemas.microsoft.com/office/drawing/2014/main" id="{32F6C085-D627-71D9-3866-37CDCFDEA3C8}"/>
              </a:ext>
            </a:extLst>
          </p:cNvPr>
          <p:cNvSpPr txBox="1">
            <a:spLocks/>
          </p:cNvSpPr>
          <p:nvPr/>
        </p:nvSpPr>
        <p:spPr>
          <a:xfrm>
            <a:off x="194310" y="1369760"/>
            <a:ext cx="5387699" cy="546284"/>
          </a:xfrm>
          <a:prstGeom prst="rect">
            <a:avLst/>
          </a:prstGeom>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en-US" b="0" dirty="0">
                <a:latin typeface="Avenir Next LT Pro Demi"/>
              </a:rPr>
              <a:t>Welcome to </a:t>
            </a:r>
            <a:r>
              <a:rPr lang="en-US" b="0" dirty="0">
                <a:highlight>
                  <a:srgbClr val="FFFF00"/>
                </a:highlight>
                <a:latin typeface="Avenir Next LT Pro Demi"/>
              </a:rPr>
              <a:t>[Location]! </a:t>
            </a:r>
            <a:endParaRPr lang="en-CA" b="0" dirty="0">
              <a:latin typeface="Avenir Next LT Pro Demi"/>
            </a:endParaRPr>
          </a:p>
        </p:txBody>
      </p:sp>
      <p:sp>
        <p:nvSpPr>
          <p:cNvPr id="7" name="TextBox 6">
            <a:extLst>
              <a:ext uri="{FF2B5EF4-FFF2-40B4-BE49-F238E27FC236}">
                <a16:creationId xmlns:a16="http://schemas.microsoft.com/office/drawing/2014/main" id="{ACA8245C-EBA1-A5EC-24F1-72B0C0E7D3C4}"/>
              </a:ext>
            </a:extLst>
          </p:cNvPr>
          <p:cNvSpPr txBox="1"/>
          <p:nvPr/>
        </p:nvSpPr>
        <p:spPr>
          <a:xfrm>
            <a:off x="194310" y="2126935"/>
            <a:ext cx="9800082" cy="2816156"/>
          </a:xfrm>
          <a:prstGeom prst="rect">
            <a:avLst/>
          </a:prstGeom>
          <a:noFill/>
        </p:spPr>
        <p:txBody>
          <a:bodyPr wrap="square" rtlCol="0">
            <a:spAutoFit/>
          </a:bodyPr>
          <a:lstStyle/>
          <a:p>
            <a:pPr>
              <a:spcAft>
                <a:spcPts val="1200"/>
              </a:spcAft>
            </a:pPr>
            <a:r>
              <a:rPr lang="en-US" sz="1300" dirty="0">
                <a:latin typeface="Avenir Next LT Pro" panose="020B0504020202020204" pitchFamily="34" charset="0"/>
                <a:cs typeface="Segoe UI Semilight" panose="020B0402040204020203" pitchFamily="34" charset="0"/>
              </a:rPr>
              <a:t>This toolkit is your go-to source for all information related to your new workplace at [</a:t>
            </a:r>
            <a:r>
              <a:rPr lang="en-US" sz="1300" dirty="0">
                <a:highlight>
                  <a:srgbClr val="FFFF00"/>
                </a:highlight>
                <a:latin typeface="Avenir Next LT Pro" panose="020B0504020202020204" pitchFamily="34" charset="0"/>
                <a:cs typeface="Segoe UI Semilight" panose="020B0402040204020203" pitchFamily="34" charset="0"/>
              </a:rPr>
              <a:t>LOCATION</a:t>
            </a:r>
            <a:r>
              <a:rPr lang="en-US" sz="1300" dirty="0">
                <a:latin typeface="Avenir Next LT Pro" panose="020B0504020202020204" pitchFamily="34" charset="0"/>
                <a:cs typeface="Segoe UI Semilight" panose="020B0402040204020203" pitchFamily="34" charset="0"/>
              </a:rPr>
              <a:t>]. </a:t>
            </a:r>
          </a:p>
          <a:p>
            <a:pPr>
              <a:spcAft>
                <a:spcPts val="1200"/>
              </a:spcAft>
            </a:pPr>
            <a:r>
              <a:rPr lang="en-US" sz="1300" dirty="0">
                <a:latin typeface="Avenir Next LT Pro" panose="020B0504020202020204" pitchFamily="34" charset="0"/>
                <a:cs typeface="Segoe UI Semilight" panose="020B0402040204020203" pitchFamily="34" charset="0"/>
              </a:rPr>
              <a:t>Inside this toolkit, you will find:</a:t>
            </a:r>
          </a:p>
          <a:p>
            <a:pPr marL="285750" indent="-285750">
              <a:spcAft>
                <a:spcPts val="1200"/>
              </a:spcAft>
              <a:buFontTx/>
              <a:buChar char="-"/>
            </a:pPr>
            <a:r>
              <a:rPr lang="en-US" sz="1300" dirty="0">
                <a:latin typeface="Avenir Next LT Pro" panose="020B0504020202020204" pitchFamily="34" charset="0"/>
                <a:cs typeface="Segoe UI Semilight" panose="020B0402040204020203" pitchFamily="34" charset="0"/>
              </a:rPr>
              <a:t>Step-by-step of everything you will need on your journey into your new workplace</a:t>
            </a:r>
          </a:p>
          <a:p>
            <a:pPr marL="285750" indent="-285750">
              <a:spcAft>
                <a:spcPts val="1200"/>
              </a:spcAft>
              <a:buFontTx/>
              <a:buChar char="-"/>
            </a:pPr>
            <a:r>
              <a:rPr lang="en-US" sz="1300" dirty="0">
                <a:latin typeface="Avenir Next LT Pro" panose="020B0504020202020204" pitchFamily="34" charset="0"/>
                <a:cs typeface="Segoe UI Semilight" panose="020B0402040204020203" pitchFamily="34" charset="0"/>
              </a:rPr>
              <a:t>Detailed information on workplace design, workpoints, support spaces and functional zoning, accessibility and inclusivity, ergonomics, security, technology, signage and wayfinding as well as employee wellness</a:t>
            </a:r>
          </a:p>
          <a:p>
            <a:pPr marL="285750" indent="-285750">
              <a:spcAft>
                <a:spcPts val="1200"/>
              </a:spcAft>
              <a:buFontTx/>
              <a:buChar char="-"/>
            </a:pPr>
            <a:r>
              <a:rPr lang="en-US" sz="1300" dirty="0">
                <a:latin typeface="Avenir Next LT Pro" panose="020B0504020202020204" pitchFamily="34" charset="0"/>
                <a:cs typeface="Segoe UI Semilight" panose="020B0402040204020203" pitchFamily="34" charset="0"/>
              </a:rPr>
              <a:t>How-to guides for booking a workpoint, booking a meeting room, programming a locker, using IT/AV equipment and ergonomic furniture</a:t>
            </a:r>
          </a:p>
          <a:p>
            <a:pPr marL="285750" indent="-285750">
              <a:spcAft>
                <a:spcPts val="1200"/>
              </a:spcAft>
              <a:buFontTx/>
              <a:buChar char="-"/>
            </a:pPr>
            <a:r>
              <a:rPr lang="en-US" sz="1300" dirty="0">
                <a:latin typeface="Avenir Next LT Pro" panose="020B0504020202020204" pitchFamily="34" charset="0"/>
                <a:cs typeface="Segoe UI Semilight" panose="020B0402040204020203" pitchFamily="34" charset="0"/>
              </a:rPr>
              <a:t>Tips and tricks to enhance your experience in the workplace</a:t>
            </a:r>
          </a:p>
          <a:p>
            <a:pPr marL="285750" indent="-285750">
              <a:spcAft>
                <a:spcPts val="1200"/>
              </a:spcAft>
              <a:buFontTx/>
              <a:buChar char="-"/>
            </a:pPr>
            <a:r>
              <a:rPr lang="en-US" sz="1300" dirty="0">
                <a:latin typeface="Avenir Next LT Pro" panose="020B0504020202020204" pitchFamily="34" charset="0"/>
                <a:cs typeface="Segoe UI Semilight" panose="020B0402040204020203" pitchFamily="34" charset="0"/>
              </a:rPr>
              <a:t>On-site support and useful contacts</a:t>
            </a:r>
          </a:p>
        </p:txBody>
      </p:sp>
      <p:sp>
        <p:nvSpPr>
          <p:cNvPr id="20" name="Rectangle 19">
            <a:extLst>
              <a:ext uri="{FF2B5EF4-FFF2-40B4-BE49-F238E27FC236}">
                <a16:creationId xmlns:a16="http://schemas.microsoft.com/office/drawing/2014/main" id="{63F56071-3704-7958-2D06-2274874D5762}"/>
              </a:ext>
            </a:extLst>
          </p:cNvPr>
          <p:cNvSpPr/>
          <p:nvPr/>
        </p:nvSpPr>
        <p:spPr>
          <a:xfrm>
            <a:off x="10336306" y="722376"/>
            <a:ext cx="1865882" cy="540909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images</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photos of your workplace</a:t>
            </a:r>
            <a:endParaRPr lang="en-CA" dirty="0">
              <a:solidFill>
                <a:schemeClr val="tx1"/>
              </a:solidFill>
              <a:highlight>
                <a:srgbClr val="FFFF00"/>
              </a:highlight>
            </a:endParaRPr>
          </a:p>
        </p:txBody>
      </p:sp>
      <p:graphicFrame>
        <p:nvGraphicFramePr>
          <p:cNvPr id="6" name="Diagram 5">
            <a:extLst>
              <a:ext uri="{FF2B5EF4-FFF2-40B4-BE49-F238E27FC236}">
                <a16:creationId xmlns:a16="http://schemas.microsoft.com/office/drawing/2014/main" id="{55281217-6C1A-4346-A795-B3A0020C89B9}"/>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60722116"/>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68432399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Zoning</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7" name="Diagram 6">
            <a:extLst>
              <a:ext uri="{FF2B5EF4-FFF2-40B4-BE49-F238E27FC236}">
                <a16:creationId xmlns:a16="http://schemas.microsoft.com/office/drawing/2014/main" id="{557CE54A-DEDE-4854-AC66-5303B00BB3D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685149763"/>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BD228275-611E-4700-83C0-5C664B63401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E37565B8-8401-4916-B9EE-E59893A9E7AA}"/>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AF601ACB-7DAC-497B-B32D-87C9ABEF3FD5}"/>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3" name="Title 1">
            <a:extLst>
              <a:ext uri="{FF2B5EF4-FFF2-40B4-BE49-F238E27FC236}">
                <a16:creationId xmlns:a16="http://schemas.microsoft.com/office/drawing/2014/main" id="{E51BBA86-00DC-11C5-287D-29B6F36FB33C}"/>
              </a:ext>
            </a:extLst>
          </p:cNvPr>
          <p:cNvSpPr txBox="1">
            <a:spLocks/>
          </p:cNvSpPr>
          <p:nvPr/>
        </p:nvSpPr>
        <p:spPr>
          <a:xfrm>
            <a:off x="311499" y="929699"/>
            <a:ext cx="11173766" cy="623576"/>
          </a:xfrm>
          <a:prstGeom prst="rect">
            <a:avLst/>
          </a:prstGeom>
        </p:spPr>
        <p:txBody>
          <a:bodyPr>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en-CA" sz="1400" b="0" dirty="0">
                <a:latin typeface="Avenir Next LT Pro" panose="020B0504020202020204" pitchFamily="34" charset="0"/>
                <a:cs typeface="Arial"/>
              </a:rPr>
              <a:t>Your new workplace is functionally zoned to support a variety of work activities.</a:t>
            </a:r>
            <a:endParaRPr lang="en-CA" sz="1400" b="0" dirty="0">
              <a:latin typeface="Avenir Next LT Pro" panose="020B0504020202020204" pitchFamily="34" charset="0"/>
            </a:endParaRPr>
          </a:p>
        </p:txBody>
      </p:sp>
      <p:grpSp>
        <p:nvGrpSpPr>
          <p:cNvPr id="5" name="Group 4" descr="A picture of a floor plan">
            <a:extLst>
              <a:ext uri="{FF2B5EF4-FFF2-40B4-BE49-F238E27FC236}">
                <a16:creationId xmlns:a16="http://schemas.microsoft.com/office/drawing/2014/main" id="{88DBE283-58F0-BEB4-92B5-C621FF84E6EA}"/>
              </a:ext>
            </a:extLst>
          </p:cNvPr>
          <p:cNvGrpSpPr/>
          <p:nvPr/>
        </p:nvGrpSpPr>
        <p:grpSpPr>
          <a:xfrm>
            <a:off x="516905" y="1688954"/>
            <a:ext cx="5289091" cy="3605911"/>
            <a:chOff x="516905" y="1960257"/>
            <a:chExt cx="5289091" cy="3605911"/>
          </a:xfrm>
        </p:grpSpPr>
        <p:pic>
          <p:nvPicPr>
            <p:cNvPr id="6" name="Picture 5">
              <a:extLst>
                <a:ext uri="{FF2B5EF4-FFF2-40B4-BE49-F238E27FC236}">
                  <a16:creationId xmlns:a16="http://schemas.microsoft.com/office/drawing/2014/main" id="{00B5D02D-1B7E-F928-6C1A-217C5E6D8908}"/>
                </a:ext>
              </a:extLst>
            </p:cNvPr>
            <p:cNvPicPr>
              <a:picLocks noChangeAspect="1"/>
            </p:cNvPicPr>
            <p:nvPr/>
          </p:nvPicPr>
          <p:blipFill rotWithShape="1">
            <a:blip r:embed="rId11" cstate="hqprint">
              <a:grayscl/>
              <a:extLst>
                <a:ext uri="{28A0092B-C50C-407E-A947-70E740481C1C}">
                  <a14:useLocalDpi xmlns:a14="http://schemas.microsoft.com/office/drawing/2010/main"/>
                </a:ext>
              </a:extLst>
            </a:blip>
            <a:srcRect/>
            <a:stretch/>
          </p:blipFill>
          <p:spPr>
            <a:xfrm>
              <a:off x="516905" y="1960257"/>
              <a:ext cx="5289091" cy="3605911"/>
            </a:xfrm>
            <a:prstGeom prst="rect">
              <a:avLst/>
            </a:prstGeom>
          </p:spPr>
        </p:pic>
        <p:sp>
          <p:nvSpPr>
            <p:cNvPr id="11" name="Oval 10">
              <a:extLst>
                <a:ext uri="{FF2B5EF4-FFF2-40B4-BE49-F238E27FC236}">
                  <a16:creationId xmlns:a16="http://schemas.microsoft.com/office/drawing/2014/main" id="{A33E6C85-FA7C-F9C8-E679-0827A3852A52}"/>
                </a:ext>
              </a:extLst>
            </p:cNvPr>
            <p:cNvSpPr/>
            <p:nvPr/>
          </p:nvSpPr>
          <p:spPr>
            <a:xfrm>
              <a:off x="1357517" y="2272683"/>
              <a:ext cx="568938" cy="568938"/>
            </a:xfrm>
            <a:prstGeom prst="ellipse">
              <a:avLst/>
            </a:prstGeom>
            <a:solidFill>
              <a:schemeClr val="accent5">
                <a:alpha val="60000"/>
              </a:schemeClr>
            </a:solidFill>
            <a:ln w="19050">
              <a:solidFill>
                <a:srgbClr val="4D79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2" name="Oval 11">
              <a:extLst>
                <a:ext uri="{FF2B5EF4-FFF2-40B4-BE49-F238E27FC236}">
                  <a16:creationId xmlns:a16="http://schemas.microsoft.com/office/drawing/2014/main" id="{23452A51-907D-9D1F-EF0A-78654F9E6985}"/>
                </a:ext>
              </a:extLst>
            </p:cNvPr>
            <p:cNvSpPr/>
            <p:nvPr/>
          </p:nvSpPr>
          <p:spPr>
            <a:xfrm>
              <a:off x="4535723" y="3188179"/>
              <a:ext cx="568938" cy="568938"/>
            </a:xfrm>
            <a:prstGeom prst="ellipse">
              <a:avLst/>
            </a:prstGeom>
            <a:solidFill>
              <a:srgbClr val="FFFF00">
                <a:alpha val="50196"/>
              </a:srgbClr>
            </a:solidFill>
            <a:ln w="1905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3" name="Oval 12">
              <a:extLst>
                <a:ext uri="{FF2B5EF4-FFF2-40B4-BE49-F238E27FC236}">
                  <a16:creationId xmlns:a16="http://schemas.microsoft.com/office/drawing/2014/main" id="{197CFAE3-ADFD-3396-51F1-0884CCABEC60}"/>
                </a:ext>
              </a:extLst>
            </p:cNvPr>
            <p:cNvSpPr/>
            <p:nvPr/>
          </p:nvSpPr>
          <p:spPr>
            <a:xfrm>
              <a:off x="2893354" y="4458015"/>
              <a:ext cx="568938" cy="568938"/>
            </a:xfrm>
            <a:prstGeom prst="ellipse">
              <a:avLst/>
            </a:prstGeom>
            <a:solidFill>
              <a:schemeClr val="accent1">
                <a:alpha val="60000"/>
              </a:schemeClr>
            </a:solidFill>
            <a:ln w="19050">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sp>
        <p:nvSpPr>
          <p:cNvPr id="14" name="TextBox 13">
            <a:extLst>
              <a:ext uri="{FF2B5EF4-FFF2-40B4-BE49-F238E27FC236}">
                <a16:creationId xmlns:a16="http://schemas.microsoft.com/office/drawing/2014/main" id="{1FA5CD48-CA31-B630-CB95-3E404CD1AF79}"/>
              </a:ext>
            </a:extLst>
          </p:cNvPr>
          <p:cNvSpPr txBox="1"/>
          <p:nvPr/>
        </p:nvSpPr>
        <p:spPr>
          <a:xfrm>
            <a:off x="6776876" y="1496437"/>
            <a:ext cx="5050045" cy="3693319"/>
          </a:xfrm>
          <a:prstGeom prst="rect">
            <a:avLst/>
          </a:prstGeom>
          <a:noFill/>
        </p:spPr>
        <p:txBody>
          <a:bodyPr wrap="square" rtlCol="0">
            <a:spAutoFit/>
          </a:bodyPr>
          <a:lstStyle/>
          <a:p>
            <a:r>
              <a:rPr lang="en-CA" sz="1300" dirty="0">
                <a:latin typeface="Avenir Next LT Pro" panose="020B0504020202020204" pitchFamily="34" charset="0"/>
                <a:ea typeface="Calibri" panose="020F0502020204030204" pitchFamily="34" charset="0"/>
                <a:cs typeface="Calibri" panose="020F0502020204030204" pitchFamily="34" charset="0"/>
              </a:rPr>
              <a:t>A </a:t>
            </a:r>
            <a:r>
              <a:rPr lang="en-CA" sz="1300" b="1" dirty="0">
                <a:latin typeface="Avenir Next LT Pro" panose="020B0504020202020204" pitchFamily="34" charset="0"/>
                <a:ea typeface="Calibri" panose="020F0502020204030204" pitchFamily="34" charset="0"/>
                <a:cs typeface="Calibri" panose="020F0502020204030204" pitchFamily="34" charset="0"/>
              </a:rPr>
              <a:t>quiet zone </a:t>
            </a:r>
            <a:r>
              <a:rPr lang="en-CA" sz="1300" dirty="0">
                <a:latin typeface="Avenir Next LT Pro" panose="020B0504020202020204" pitchFamily="34" charset="0"/>
                <a:ea typeface="Calibri" panose="020F0502020204030204" pitchFamily="34" charset="0"/>
                <a:cs typeface="Calibri" panose="020F0502020204030204" pitchFamily="34" charset="0"/>
              </a:rPr>
              <a:t>includes open, semi-enclosed, and enclosed individual workpoints. In this zone, the intent is to encourage individual focus work and to support the need for quiet or private spaces.</a:t>
            </a:r>
          </a:p>
          <a:p>
            <a:endParaRPr lang="en-CA" sz="1300" dirty="0">
              <a:latin typeface="Avenir Next LT Pro" panose="020B0504020202020204" pitchFamily="34" charset="0"/>
              <a:ea typeface="Calibri" panose="020F0502020204030204" pitchFamily="34" charset="0"/>
              <a:cs typeface="Calibri" panose="020F0502020204030204" pitchFamily="34" charset="0"/>
            </a:endParaRPr>
          </a:p>
          <a:p>
            <a:endParaRPr lang="en-CA" sz="1300" dirty="0">
              <a:latin typeface="Avenir Next LT Pro" panose="020B0504020202020204" pitchFamily="34" charset="0"/>
              <a:ea typeface="Calibri" panose="020F0502020204030204" pitchFamily="34" charset="0"/>
              <a:cs typeface="Calibri" panose="020F0502020204030204" pitchFamily="34" charset="0"/>
            </a:endParaRPr>
          </a:p>
          <a:p>
            <a:r>
              <a:rPr lang="en-CA" sz="1300" dirty="0">
                <a:latin typeface="Avenir Next LT Pro" panose="020B0504020202020204" pitchFamily="34" charset="0"/>
                <a:ea typeface="Calibri" panose="020F0502020204030204" pitchFamily="34" charset="0"/>
                <a:cs typeface="Calibri" panose="020F0502020204030204" pitchFamily="34" charset="0"/>
              </a:rPr>
              <a:t>In an </a:t>
            </a:r>
            <a:r>
              <a:rPr lang="en-CA" sz="1300" b="1" dirty="0">
                <a:latin typeface="Avenir Next LT Pro" panose="020B0504020202020204" pitchFamily="34" charset="0"/>
                <a:ea typeface="Calibri" panose="020F0502020204030204" pitchFamily="34" charset="0"/>
                <a:cs typeface="Calibri" panose="020F0502020204030204" pitchFamily="34" charset="0"/>
              </a:rPr>
              <a:t>interactive zone</a:t>
            </a:r>
            <a:r>
              <a:rPr lang="en-CA" sz="1300" dirty="0">
                <a:latin typeface="Avenir Next LT Pro" panose="020B0504020202020204" pitchFamily="34" charset="0"/>
                <a:ea typeface="Calibri" panose="020F0502020204030204" pitchFamily="34" charset="0"/>
                <a:cs typeface="Calibri" panose="020F0502020204030204" pitchFamily="34" charset="0"/>
              </a:rPr>
              <a:t>, socialization and group collaboration is promoted and strongly encouraged. It provides a variety of group workpoints and locates these activities away from the quiet zone.</a:t>
            </a:r>
          </a:p>
          <a:p>
            <a:endParaRPr lang="en-CA" sz="1300" dirty="0">
              <a:latin typeface="Avenir Next LT Pro" panose="020B0504020202020204" pitchFamily="34" charset="0"/>
              <a:ea typeface="Calibri" panose="020F0502020204030204" pitchFamily="34" charset="0"/>
              <a:cs typeface="Calibri" panose="020F0502020204030204" pitchFamily="34" charset="0"/>
            </a:endParaRPr>
          </a:p>
          <a:p>
            <a:endParaRPr lang="en-CA" sz="1300" dirty="0">
              <a:latin typeface="Avenir Next LT Pro" panose="020B0504020202020204" pitchFamily="34" charset="0"/>
              <a:ea typeface="Calibri" panose="020F0502020204030204" pitchFamily="34" charset="0"/>
              <a:cs typeface="Calibri" panose="020F0502020204030204" pitchFamily="34" charset="0"/>
            </a:endParaRPr>
          </a:p>
          <a:p>
            <a:r>
              <a:rPr lang="en-CA" sz="1300" dirty="0">
                <a:latin typeface="Avenir Next LT Pro" panose="020B0504020202020204" pitchFamily="34" charset="0"/>
                <a:ea typeface="Calibri" panose="020F0502020204030204" pitchFamily="34" charset="0"/>
                <a:cs typeface="Calibri" panose="020F0502020204030204" pitchFamily="34" charset="0"/>
              </a:rPr>
              <a:t>A </a:t>
            </a:r>
            <a:r>
              <a:rPr lang="en-CA" sz="1300" b="1" dirty="0">
                <a:latin typeface="Avenir Next LT Pro" panose="020B0504020202020204" pitchFamily="34" charset="0"/>
                <a:ea typeface="Calibri" panose="020F0502020204030204" pitchFamily="34" charset="0"/>
                <a:cs typeface="Calibri" panose="020F0502020204030204" pitchFamily="34" charset="0"/>
              </a:rPr>
              <a:t>transitional zone </a:t>
            </a:r>
            <a:r>
              <a:rPr lang="en-CA" sz="1300" dirty="0">
                <a:latin typeface="Avenir Next LT Pro" panose="020B0504020202020204" pitchFamily="34" charset="0"/>
                <a:ea typeface="Calibri" panose="020F0502020204030204" pitchFamily="34" charset="0"/>
                <a:cs typeface="Calibri" panose="020F0502020204030204" pitchFamily="34" charset="0"/>
              </a:rPr>
              <a:t>includes a variety of open and enclosed spaces where less intense concentration is supported. The transitional zone may include open individual and group workpoints, semi-enclosed collaboration, and support spaces such as lockers or shared equipment areas.  </a:t>
            </a:r>
          </a:p>
          <a:p>
            <a:endParaRPr lang="en-CA" sz="1300" dirty="0">
              <a:latin typeface="Avenir Next LT Pro" panose="020B0504020202020204" pitchFamily="34" charset="0"/>
              <a:cs typeface="Arial" panose="020B0604020202020204" pitchFamily="34" charset="0"/>
            </a:endParaRPr>
          </a:p>
        </p:txBody>
      </p:sp>
      <p:cxnSp>
        <p:nvCxnSpPr>
          <p:cNvPr id="15" name="Straight Connector 14">
            <a:extLst>
              <a:ext uri="{FF2B5EF4-FFF2-40B4-BE49-F238E27FC236}">
                <a16:creationId xmlns:a16="http://schemas.microsoft.com/office/drawing/2014/main" id="{3909ACCD-E75B-D170-BDBF-190B688AE699}"/>
              </a:ext>
              <a:ext uri="{C183D7F6-B498-43B3-948B-1728B52AA6E4}">
                <adec:decorative xmlns:adec="http://schemas.microsoft.com/office/drawing/2017/decorative" val="1"/>
              </a:ext>
            </a:extLst>
          </p:cNvPr>
          <p:cNvCxnSpPr>
            <a:stCxn id="11" idx="6"/>
          </p:cNvCxnSpPr>
          <p:nvPr/>
        </p:nvCxnSpPr>
        <p:spPr>
          <a:xfrm flipV="1">
            <a:off x="1926455" y="2276588"/>
            <a:ext cx="4675494" cy="9261"/>
          </a:xfrm>
          <a:prstGeom prst="line">
            <a:avLst/>
          </a:prstGeom>
          <a:ln w="19050">
            <a:solidFill>
              <a:srgbClr val="4D799D"/>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CAE2A55A-A87E-7FCD-2720-2DAC4F41AD6B}"/>
              </a:ext>
              <a:ext uri="{C183D7F6-B498-43B3-948B-1728B52AA6E4}">
                <adec:decorative xmlns:adec="http://schemas.microsoft.com/office/drawing/2017/decorative" val="1"/>
              </a:ext>
            </a:extLst>
          </p:cNvPr>
          <p:cNvCxnSpPr>
            <a:stCxn id="12" idx="6"/>
          </p:cNvCxnSpPr>
          <p:nvPr/>
        </p:nvCxnSpPr>
        <p:spPr>
          <a:xfrm>
            <a:off x="5104661" y="3201345"/>
            <a:ext cx="1497288" cy="0"/>
          </a:xfrm>
          <a:prstGeom prst="line">
            <a:avLst/>
          </a:prstGeom>
          <a:ln w="190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85493EA1-4A48-1A12-978A-C7924AAFDF68}"/>
              </a:ext>
              <a:ext uri="{C183D7F6-B498-43B3-948B-1728B52AA6E4}">
                <adec:decorative xmlns:adec="http://schemas.microsoft.com/office/drawing/2017/decorative" val="1"/>
              </a:ext>
            </a:extLst>
          </p:cNvPr>
          <p:cNvCxnSpPr>
            <a:stCxn id="13" idx="6"/>
          </p:cNvCxnSpPr>
          <p:nvPr/>
        </p:nvCxnSpPr>
        <p:spPr>
          <a:xfrm>
            <a:off x="3462292" y="4471181"/>
            <a:ext cx="3139657" cy="0"/>
          </a:xfrm>
          <a:prstGeom prst="line">
            <a:avLst/>
          </a:prstGeom>
          <a:ln w="19050">
            <a:solidFill>
              <a:srgbClr val="92D050"/>
            </a:solidFill>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40170D1B-6CC6-57A4-171A-0FE12A551B8B}"/>
              </a:ext>
              <a:ext uri="{C183D7F6-B498-43B3-948B-1728B52AA6E4}">
                <adec:decorative xmlns:adec="http://schemas.microsoft.com/office/drawing/2017/decorative" val="1"/>
              </a:ext>
            </a:extLst>
          </p:cNvPr>
          <p:cNvSpPr/>
          <p:nvPr/>
        </p:nvSpPr>
        <p:spPr>
          <a:xfrm>
            <a:off x="516904" y="1844213"/>
            <a:ext cx="5464019" cy="328690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your floorplan</a:t>
            </a:r>
            <a:endParaRPr lang="en-CA" dirty="0">
              <a:solidFill>
                <a:schemeClr val="tx1"/>
              </a:solidFill>
              <a:highlight>
                <a:srgbClr val="FFFF00"/>
              </a:highlight>
            </a:endParaRPr>
          </a:p>
        </p:txBody>
      </p:sp>
      <p:sp>
        <p:nvSpPr>
          <p:cNvPr id="4" name="TextBox 3">
            <a:extLst>
              <a:ext uri="{FF2B5EF4-FFF2-40B4-BE49-F238E27FC236}">
                <a16:creationId xmlns:a16="http://schemas.microsoft.com/office/drawing/2014/main" id="{561E9860-BF92-2D20-64B9-D60801C69110}"/>
              </a:ext>
            </a:extLst>
          </p:cNvPr>
          <p:cNvSpPr txBox="1"/>
          <p:nvPr/>
        </p:nvSpPr>
        <p:spPr>
          <a:xfrm>
            <a:off x="336914" y="5376116"/>
            <a:ext cx="11518171" cy="340734"/>
          </a:xfrm>
          <a:prstGeom prst="rect">
            <a:avLst/>
          </a:prstGeom>
          <a:noFill/>
        </p:spPr>
        <p:txBody>
          <a:bodyPr wrap="square">
            <a:spAutoFit/>
          </a:bodyPr>
          <a:lstStyle/>
          <a:p>
            <a:pPr marL="0" marR="0">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You may require more than one page for zoning, depending on the floor strategy (</a:t>
            </a:r>
            <a:r>
              <a:rPr lang="en-CA" sz="1600" dirty="0" err="1">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i.E.</a:t>
            </a: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 Quiet floor, collaborative floor, etc.)</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09530849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50C4C8F2-5653-46CB-8DEA-6A75D5EB7E87}"/>
              </a:ext>
              <a:ext uri="{C183D7F6-B498-43B3-948B-1728B52AA6E4}">
                <adec:decorative xmlns:adec="http://schemas.microsoft.com/office/drawing/2017/decorative" val="1"/>
              </a:ext>
            </a:extLst>
          </p:cNvPr>
          <p:cNvSpPr/>
          <p:nvPr/>
        </p:nvSpPr>
        <p:spPr>
          <a:xfrm>
            <a:off x="60232" y="2920222"/>
            <a:ext cx="2064667" cy="33305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5" name="Rectangle 4">
            <a:extLst>
              <a:ext uri="{FF2B5EF4-FFF2-40B4-BE49-F238E27FC236}">
                <a16:creationId xmlns:a16="http://schemas.microsoft.com/office/drawing/2014/main" id="{85388F5D-B39F-C786-1A6A-A2280D1BC605}"/>
              </a:ext>
              <a:ext uri="{C183D7F6-B498-43B3-948B-1728B52AA6E4}">
                <adec:decorative xmlns:adec="http://schemas.microsoft.com/office/drawing/2017/decorative" val="1"/>
              </a:ext>
            </a:extLst>
          </p:cNvPr>
          <p:cNvSpPr/>
          <p:nvPr/>
        </p:nvSpPr>
        <p:spPr>
          <a:xfrm>
            <a:off x="1812829" y="769213"/>
            <a:ext cx="804865" cy="33305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22" name="TextBox 21">
            <a:extLst>
              <a:ext uri="{FF2B5EF4-FFF2-40B4-BE49-F238E27FC236}">
                <a16:creationId xmlns:a16="http://schemas.microsoft.com/office/drawing/2014/main" id="{576D03A2-85C1-58C4-538A-78EB2ECCE16F}"/>
              </a:ext>
              <a:ext uri="{C183D7F6-B498-43B3-948B-1728B52AA6E4}">
                <adec:decorative xmlns:adec="http://schemas.microsoft.com/office/drawing/2017/decorative" val="1"/>
              </a:ext>
            </a:extLst>
          </p:cNvPr>
          <p:cNvSpPr txBox="1"/>
          <p:nvPr/>
        </p:nvSpPr>
        <p:spPr>
          <a:xfrm>
            <a:off x="572579" y="780272"/>
            <a:ext cx="737283" cy="338554"/>
          </a:xfrm>
          <a:prstGeom prst="rect">
            <a:avLst/>
          </a:prstGeom>
          <a:solidFill>
            <a:schemeClr val="accent1">
              <a:lumMod val="75000"/>
            </a:schemeClr>
          </a:solidFill>
        </p:spPr>
        <p:txBody>
          <a:bodyPr wrap="square" rtlCol="0">
            <a:spAutoFit/>
          </a:bodyPr>
          <a:lstStyle/>
          <a:p>
            <a:endParaRPr lang="en-CA" sz="1600" dirty="0">
              <a:latin typeface="Avenir Next LT Pro" panose="020B05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p:cNvSpPr>
          <p:nvPr/>
        </p:nvSpPr>
        <p:spPr>
          <a:xfrm>
            <a:off x="170432" y="115833"/>
            <a:ext cx="9202168" cy="584775"/>
          </a:xfrm>
          <a:prstGeom prst="rect">
            <a:avLst/>
          </a:prstGeom>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en-CA" sz="3200">
                <a:solidFill>
                  <a:schemeClr val="bg1"/>
                </a:solidFill>
              </a:rPr>
              <a:t>Using the space </a:t>
            </a:r>
            <a:r>
              <a:rPr kumimoji="0" lang="en-CA" b="1" i="0" u="none" strike="noStrike" kern="0" cap="none" spc="0" normalizeH="0" baseline="0" noProof="0">
                <a:ln>
                  <a:noFill/>
                </a:ln>
                <a:solidFill>
                  <a:srgbClr val="F1F2F2"/>
                </a:solidFill>
                <a:effectLst/>
                <a:uLnTx/>
                <a:uFillTx/>
                <a:latin typeface="Arial"/>
                <a:ea typeface="Arial"/>
                <a:cs typeface="Arial"/>
                <a:sym typeface="Arial"/>
              </a:rPr>
              <a:t>– </a:t>
            </a:r>
            <a:r>
              <a:rPr kumimoji="0" lang="en-CA" b="1" i="0" u="none" strike="noStrike" kern="0" cap="none" spc="0" normalizeH="0" baseline="0" noProof="0" dirty="0">
                <a:ln>
                  <a:noFill/>
                </a:ln>
                <a:solidFill>
                  <a:srgbClr val="F1F2F2"/>
                </a:solidFill>
                <a:effectLst/>
                <a:uLnTx/>
                <a:uFillTx/>
                <a:latin typeface="Arial"/>
                <a:ea typeface="Arial"/>
                <a:cs typeface="Arial"/>
                <a:sym typeface="Arial"/>
              </a:rPr>
              <a:t>Exploring the workplace (1 of 3)</a:t>
            </a:r>
            <a:endParaRPr lang="en-CA" sz="3200" dirty="0">
              <a:solidFill>
                <a:schemeClr val="bg1"/>
              </a:solidFill>
            </a:endParaRPr>
          </a:p>
        </p:txBody>
      </p:sp>
      <p:sp>
        <p:nvSpPr>
          <p:cNvPr id="9" name="Title 1">
            <a:extLst>
              <a:ext uri="{FF2B5EF4-FFF2-40B4-BE49-F238E27FC236}">
                <a16:creationId xmlns:a16="http://schemas.microsoft.com/office/drawing/2014/main" id="{8E356236-2219-460C-BDBB-C720AF99D707}"/>
              </a:ext>
            </a:extLst>
          </p:cNvPr>
          <p:cNvSpPr>
            <a:spLocks noGrp="1"/>
          </p:cNvSpPr>
          <p:nvPr>
            <p:ph type="title" idx="4294967295"/>
          </p:nvPr>
        </p:nvSpPr>
        <p:spPr>
          <a:xfrm>
            <a:off x="557671" y="787503"/>
            <a:ext cx="4700063" cy="328307"/>
          </a:xfrm>
          <a:prstGeom prst="rect">
            <a:avLst/>
          </a:prstGeom>
          <a:noFill/>
        </p:spPr>
        <p:txBody>
          <a:bodyPr/>
          <a:lstStyle/>
          <a:p>
            <a:r>
              <a:rPr lang="en-US" sz="1800" dirty="0">
                <a:latin typeface="Avenir Next LT Pro" panose="020B0504020202020204" pitchFamily="34" charset="0"/>
              </a:rPr>
              <a:t>Open and Closed Individual Workpoints</a:t>
            </a:r>
            <a:endParaRPr lang="en-CA" sz="1800" dirty="0">
              <a:latin typeface="Avenir Next LT Pro" panose="020B0504020202020204" pitchFamily="34" charset="0"/>
            </a:endParaRPr>
          </a:p>
        </p:txBody>
      </p:sp>
      <p:sp>
        <p:nvSpPr>
          <p:cNvPr id="10" name="Rectangle 9">
            <a:extLst>
              <a:ext uri="{FF2B5EF4-FFF2-40B4-BE49-F238E27FC236}">
                <a16:creationId xmlns:a16="http://schemas.microsoft.com/office/drawing/2014/main" id="{BBAFC4D7-8A9C-4703-877D-7B1F064A8DD6}"/>
              </a:ext>
              <a:ext uri="{C183D7F6-B498-43B3-948B-1728B52AA6E4}">
                <adec:decorative xmlns:adec="http://schemas.microsoft.com/office/drawing/2017/decorative" val="1"/>
              </a:ext>
            </a:extLst>
          </p:cNvPr>
          <p:cNvSpPr/>
          <p:nvPr/>
        </p:nvSpPr>
        <p:spPr>
          <a:xfrm>
            <a:off x="4063500" y="3151625"/>
            <a:ext cx="780722" cy="481791"/>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58F12D43-F663-4ADB-8BC1-241C79298260}"/>
              </a:ext>
              <a:ext uri="{C183D7F6-B498-43B3-948B-1728B52AA6E4}">
                <adec:decorative xmlns:adec="http://schemas.microsoft.com/office/drawing/2017/decorative" val="1"/>
              </a:ext>
            </a:extLst>
          </p:cNvPr>
          <p:cNvSpPr/>
          <p:nvPr/>
        </p:nvSpPr>
        <p:spPr>
          <a:xfrm>
            <a:off x="7870519" y="1375726"/>
            <a:ext cx="536438" cy="401430"/>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AE9DA72E-CF39-47EA-BDD9-3FA1CBC51EEA}"/>
              </a:ext>
              <a:ext uri="{C183D7F6-B498-43B3-948B-1728B52AA6E4}">
                <adec:decorative xmlns:adec="http://schemas.microsoft.com/office/drawing/2017/decorative" val="1"/>
              </a:ext>
            </a:extLst>
          </p:cNvPr>
          <p:cNvSpPr/>
          <p:nvPr/>
        </p:nvSpPr>
        <p:spPr>
          <a:xfrm>
            <a:off x="6386501" y="1372848"/>
            <a:ext cx="536438" cy="401430"/>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0720C57-A96D-48DC-B2DB-133E9314B26C}"/>
              </a:ext>
              <a:ext uri="{C183D7F6-B498-43B3-948B-1728B52AA6E4}">
                <adec:decorative xmlns:adec="http://schemas.microsoft.com/office/drawing/2017/decorative" val="1"/>
              </a:ext>
            </a:extLst>
          </p:cNvPr>
          <p:cNvSpPr/>
          <p:nvPr/>
        </p:nvSpPr>
        <p:spPr>
          <a:xfrm>
            <a:off x="3282778" y="3130991"/>
            <a:ext cx="621528" cy="1066800"/>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5B0C1B5B-BAB3-4A00-974F-C1B507BA8E2F}"/>
              </a:ext>
              <a:ext uri="{C183D7F6-B498-43B3-948B-1728B52AA6E4}">
                <adec:decorative xmlns:adec="http://schemas.microsoft.com/office/drawing/2017/decorative" val="1"/>
              </a:ext>
            </a:extLst>
          </p:cNvPr>
          <p:cNvSpPr/>
          <p:nvPr/>
        </p:nvSpPr>
        <p:spPr>
          <a:xfrm>
            <a:off x="3449676" y="1377804"/>
            <a:ext cx="287732" cy="274078"/>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361B8A83-7258-4D2F-9A83-ACDED347B3A7}"/>
              </a:ext>
              <a:ext uri="{C183D7F6-B498-43B3-948B-1728B52AA6E4}">
                <adec:decorative xmlns:adec="http://schemas.microsoft.com/office/drawing/2017/decorative" val="1"/>
              </a:ext>
            </a:extLst>
          </p:cNvPr>
          <p:cNvSpPr/>
          <p:nvPr/>
        </p:nvSpPr>
        <p:spPr>
          <a:xfrm>
            <a:off x="3295287" y="4513546"/>
            <a:ext cx="200891" cy="482960"/>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BB391398-756D-4442-A563-6E299F0B2322}"/>
              </a:ext>
              <a:ext uri="{C183D7F6-B498-43B3-948B-1728B52AA6E4}">
                <adec:decorative xmlns:adec="http://schemas.microsoft.com/office/drawing/2017/decorative" val="1"/>
              </a:ext>
            </a:extLst>
          </p:cNvPr>
          <p:cNvSpPr/>
          <p:nvPr/>
        </p:nvSpPr>
        <p:spPr>
          <a:xfrm>
            <a:off x="3684080" y="5135416"/>
            <a:ext cx="1713727" cy="574399"/>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8065404-B148-4C91-BD32-C1183987A1E5}"/>
              </a:ext>
              <a:ext uri="{C183D7F6-B498-43B3-948B-1728B52AA6E4}">
                <adec:decorative xmlns:adec="http://schemas.microsoft.com/office/drawing/2017/decorative" val="1"/>
              </a:ext>
            </a:extLst>
          </p:cNvPr>
          <p:cNvSpPr/>
          <p:nvPr/>
        </p:nvSpPr>
        <p:spPr>
          <a:xfrm>
            <a:off x="8374359" y="3040144"/>
            <a:ext cx="200891" cy="467591"/>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65760BB0-5BA0-407E-8D72-2A1F558526DA}"/>
              </a:ext>
              <a:ext uri="{C183D7F6-B498-43B3-948B-1728B52AA6E4}">
                <adec:decorative xmlns:adec="http://schemas.microsoft.com/office/drawing/2017/decorative" val="1"/>
              </a:ext>
            </a:extLst>
          </p:cNvPr>
          <p:cNvSpPr/>
          <p:nvPr/>
        </p:nvSpPr>
        <p:spPr>
          <a:xfrm>
            <a:off x="5560505" y="5413091"/>
            <a:ext cx="712051" cy="419205"/>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6AC032EC-F91C-4E20-AA41-4A4DFD05BF9D}"/>
              </a:ext>
              <a:ext uri="{C183D7F6-B498-43B3-948B-1728B52AA6E4}">
                <adec:decorative xmlns:adec="http://schemas.microsoft.com/office/drawing/2017/decorative" val="1"/>
              </a:ext>
            </a:extLst>
          </p:cNvPr>
          <p:cNvSpPr/>
          <p:nvPr/>
        </p:nvSpPr>
        <p:spPr>
          <a:xfrm>
            <a:off x="6476398" y="5472356"/>
            <a:ext cx="372496" cy="440411"/>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CB931EC5-42BE-41E8-A5A5-28C01160CFAB}"/>
              </a:ext>
              <a:ext uri="{C183D7F6-B498-43B3-948B-1728B52AA6E4}">
                <adec:decorative xmlns:adec="http://schemas.microsoft.com/office/drawing/2017/decorative" val="1"/>
              </a:ext>
            </a:extLst>
          </p:cNvPr>
          <p:cNvSpPr/>
          <p:nvPr/>
        </p:nvSpPr>
        <p:spPr>
          <a:xfrm>
            <a:off x="4053251" y="3633416"/>
            <a:ext cx="398004" cy="751541"/>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a:extLst>
              <a:ext uri="{FF2B5EF4-FFF2-40B4-BE49-F238E27FC236}">
                <a16:creationId xmlns:a16="http://schemas.microsoft.com/office/drawing/2014/main" id="{5F444456-7C90-435F-A81E-0A25463DA1B5}"/>
              </a:ext>
              <a:ext uri="{C183D7F6-B498-43B3-948B-1728B52AA6E4}">
                <adec:decorative xmlns:adec="http://schemas.microsoft.com/office/drawing/2017/decorative" val="1"/>
              </a:ext>
            </a:extLst>
          </p:cNvPr>
          <p:cNvSpPr/>
          <p:nvPr/>
        </p:nvSpPr>
        <p:spPr>
          <a:xfrm>
            <a:off x="5715177" y="1364515"/>
            <a:ext cx="414337" cy="450866"/>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094BE411-3198-469C-B44A-831F9CDF9A9B}"/>
              </a:ext>
              <a:ext uri="{C183D7F6-B498-43B3-948B-1728B52AA6E4}">
                <adec:decorative xmlns:adec="http://schemas.microsoft.com/office/drawing/2017/decorative" val="1"/>
              </a:ext>
            </a:extLst>
          </p:cNvPr>
          <p:cNvSpPr/>
          <p:nvPr/>
        </p:nvSpPr>
        <p:spPr>
          <a:xfrm>
            <a:off x="8178877" y="1929298"/>
            <a:ext cx="304181" cy="401429"/>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2BEA49DB-C6B8-42FC-9B29-60DB934A16CD}"/>
              </a:ext>
              <a:ext uri="{C183D7F6-B498-43B3-948B-1728B52AA6E4}">
                <adec:decorative xmlns:adec="http://schemas.microsoft.com/office/drawing/2017/decorative" val="1"/>
              </a:ext>
            </a:extLst>
          </p:cNvPr>
          <p:cNvSpPr/>
          <p:nvPr/>
        </p:nvSpPr>
        <p:spPr>
          <a:xfrm>
            <a:off x="6482111" y="4947187"/>
            <a:ext cx="308016" cy="365838"/>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32" name="Rectangle 31">
            <a:extLst>
              <a:ext uri="{FF2B5EF4-FFF2-40B4-BE49-F238E27FC236}">
                <a16:creationId xmlns:a16="http://schemas.microsoft.com/office/drawing/2014/main" id="{51A607FC-5C51-49EA-9734-350AB771DBFA}"/>
              </a:ext>
              <a:ext uri="{C183D7F6-B498-43B3-948B-1728B52AA6E4}">
                <adec:decorative xmlns:adec="http://schemas.microsoft.com/office/drawing/2017/decorative" val="1"/>
              </a:ext>
            </a:extLst>
          </p:cNvPr>
          <p:cNvSpPr/>
          <p:nvPr/>
        </p:nvSpPr>
        <p:spPr>
          <a:xfrm>
            <a:off x="7775964" y="4685390"/>
            <a:ext cx="522221" cy="424620"/>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33" name="Rectangle 32">
            <a:extLst>
              <a:ext uri="{FF2B5EF4-FFF2-40B4-BE49-F238E27FC236}">
                <a16:creationId xmlns:a16="http://schemas.microsoft.com/office/drawing/2014/main" id="{ADE8A61A-8283-41D8-A32C-9E7F3F5040C4}"/>
              </a:ext>
              <a:ext uri="{C183D7F6-B498-43B3-948B-1728B52AA6E4}">
                <adec:decorative xmlns:adec="http://schemas.microsoft.com/office/drawing/2017/decorative" val="1"/>
              </a:ext>
            </a:extLst>
          </p:cNvPr>
          <p:cNvSpPr/>
          <p:nvPr/>
        </p:nvSpPr>
        <p:spPr>
          <a:xfrm>
            <a:off x="7032143" y="4947187"/>
            <a:ext cx="363035" cy="365838"/>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34" name="Rectangle 33">
            <a:extLst>
              <a:ext uri="{FF2B5EF4-FFF2-40B4-BE49-F238E27FC236}">
                <a16:creationId xmlns:a16="http://schemas.microsoft.com/office/drawing/2014/main" id="{0DEEBBA5-CC22-4C1D-B3AF-4FF38F301F40}"/>
              </a:ext>
              <a:ext uri="{C183D7F6-B498-43B3-948B-1728B52AA6E4}">
                <adec:decorative xmlns:adec="http://schemas.microsoft.com/office/drawing/2017/decorative" val="1"/>
              </a:ext>
            </a:extLst>
          </p:cNvPr>
          <p:cNvSpPr/>
          <p:nvPr/>
        </p:nvSpPr>
        <p:spPr>
          <a:xfrm>
            <a:off x="6482111" y="4581349"/>
            <a:ext cx="556168" cy="365838"/>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35" name="Rectangle 34">
            <a:extLst>
              <a:ext uri="{FF2B5EF4-FFF2-40B4-BE49-F238E27FC236}">
                <a16:creationId xmlns:a16="http://schemas.microsoft.com/office/drawing/2014/main" id="{11DF9208-461E-4417-9F58-9D4AD443B444}"/>
              </a:ext>
              <a:ext uri="{C183D7F6-B498-43B3-948B-1728B52AA6E4}">
                <adec:decorative xmlns:adec="http://schemas.microsoft.com/office/drawing/2017/decorative" val="1"/>
              </a:ext>
            </a:extLst>
          </p:cNvPr>
          <p:cNvSpPr/>
          <p:nvPr/>
        </p:nvSpPr>
        <p:spPr>
          <a:xfrm>
            <a:off x="7774755" y="5130106"/>
            <a:ext cx="787022" cy="797596"/>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36" name="Rectangle 35">
            <a:extLst>
              <a:ext uri="{FF2B5EF4-FFF2-40B4-BE49-F238E27FC236}">
                <a16:creationId xmlns:a16="http://schemas.microsoft.com/office/drawing/2014/main" id="{FD58C8F2-62C9-4FA3-8825-C09E0FCC5B9B}"/>
              </a:ext>
              <a:ext uri="{C183D7F6-B498-43B3-948B-1728B52AA6E4}">
                <adec:decorative xmlns:adec="http://schemas.microsoft.com/office/drawing/2017/decorative" val="1"/>
              </a:ext>
            </a:extLst>
          </p:cNvPr>
          <p:cNvSpPr/>
          <p:nvPr/>
        </p:nvSpPr>
        <p:spPr>
          <a:xfrm>
            <a:off x="3804039" y="4580991"/>
            <a:ext cx="1563624" cy="365838"/>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37" name="Rectangle 36">
            <a:extLst>
              <a:ext uri="{FF2B5EF4-FFF2-40B4-BE49-F238E27FC236}">
                <a16:creationId xmlns:a16="http://schemas.microsoft.com/office/drawing/2014/main" id="{57190032-FBED-4DC3-B4EA-FFD3D47F8C5D}"/>
              </a:ext>
              <a:ext uri="{C183D7F6-B498-43B3-948B-1728B52AA6E4}">
                <adec:decorative xmlns:adec="http://schemas.microsoft.com/office/drawing/2017/decorative" val="1"/>
              </a:ext>
            </a:extLst>
          </p:cNvPr>
          <p:cNvSpPr/>
          <p:nvPr/>
        </p:nvSpPr>
        <p:spPr>
          <a:xfrm>
            <a:off x="4385064" y="2896640"/>
            <a:ext cx="435769" cy="235139"/>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46" name="Rectangle 45">
            <a:extLst>
              <a:ext uri="{FF2B5EF4-FFF2-40B4-BE49-F238E27FC236}">
                <a16:creationId xmlns:a16="http://schemas.microsoft.com/office/drawing/2014/main" id="{8DC272D5-1DEB-4959-A94A-C6E275EA41D2}"/>
              </a:ext>
              <a:ext uri="{C183D7F6-B498-43B3-948B-1728B52AA6E4}">
                <adec:decorative xmlns:adec="http://schemas.microsoft.com/office/drawing/2017/decorative" val="1"/>
              </a:ext>
            </a:extLst>
          </p:cNvPr>
          <p:cNvSpPr/>
          <p:nvPr/>
        </p:nvSpPr>
        <p:spPr>
          <a:xfrm>
            <a:off x="3318245" y="5238886"/>
            <a:ext cx="251709" cy="566737"/>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47" name="Rectangle 46">
            <a:extLst>
              <a:ext uri="{FF2B5EF4-FFF2-40B4-BE49-F238E27FC236}">
                <a16:creationId xmlns:a16="http://schemas.microsoft.com/office/drawing/2014/main" id="{CE554719-9A64-4B5A-A2C9-F3218D78586D}"/>
              </a:ext>
              <a:ext uri="{C183D7F6-B498-43B3-948B-1728B52AA6E4}">
                <adec:decorative xmlns:adec="http://schemas.microsoft.com/office/drawing/2017/decorative" val="1"/>
              </a:ext>
            </a:extLst>
          </p:cNvPr>
          <p:cNvSpPr/>
          <p:nvPr/>
        </p:nvSpPr>
        <p:spPr>
          <a:xfrm>
            <a:off x="5610823" y="5133041"/>
            <a:ext cx="316833" cy="216736"/>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48" name="Rectangle 47">
            <a:extLst>
              <a:ext uri="{FF2B5EF4-FFF2-40B4-BE49-F238E27FC236}">
                <a16:creationId xmlns:a16="http://schemas.microsoft.com/office/drawing/2014/main" id="{15DD4E81-C914-443B-8D2A-0BDD22C1DD26}"/>
              </a:ext>
              <a:ext uri="{C183D7F6-B498-43B3-948B-1728B52AA6E4}">
                <adec:decorative xmlns:adec="http://schemas.microsoft.com/office/drawing/2017/decorative" val="1"/>
              </a:ext>
            </a:extLst>
          </p:cNvPr>
          <p:cNvSpPr/>
          <p:nvPr/>
        </p:nvSpPr>
        <p:spPr>
          <a:xfrm>
            <a:off x="7085484" y="5708504"/>
            <a:ext cx="232558" cy="213488"/>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49" name="Rectangle 48">
            <a:extLst>
              <a:ext uri="{FF2B5EF4-FFF2-40B4-BE49-F238E27FC236}">
                <a16:creationId xmlns:a16="http://schemas.microsoft.com/office/drawing/2014/main" id="{4BDFE0D3-B1FF-45C4-84BC-63EC0FC026C5}"/>
              </a:ext>
              <a:ext uri="{C183D7F6-B498-43B3-948B-1728B52AA6E4}">
                <adec:decorative xmlns:adec="http://schemas.microsoft.com/office/drawing/2017/decorative" val="1"/>
              </a:ext>
            </a:extLst>
          </p:cNvPr>
          <p:cNvSpPr/>
          <p:nvPr/>
        </p:nvSpPr>
        <p:spPr>
          <a:xfrm>
            <a:off x="7389479" y="5490427"/>
            <a:ext cx="294051" cy="213488"/>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0" name="Rectangle 49">
            <a:extLst>
              <a:ext uri="{FF2B5EF4-FFF2-40B4-BE49-F238E27FC236}">
                <a16:creationId xmlns:a16="http://schemas.microsoft.com/office/drawing/2014/main" id="{E13CB371-1FBB-4A72-ABFC-F524B41F7F8F}"/>
              </a:ext>
              <a:ext uri="{C183D7F6-B498-43B3-948B-1728B52AA6E4}">
                <adec:decorative xmlns:adec="http://schemas.microsoft.com/office/drawing/2017/decorative" val="1"/>
              </a:ext>
            </a:extLst>
          </p:cNvPr>
          <p:cNvSpPr/>
          <p:nvPr/>
        </p:nvSpPr>
        <p:spPr>
          <a:xfrm>
            <a:off x="6528698" y="2447493"/>
            <a:ext cx="164642" cy="239506"/>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1" name="Rectangle 50">
            <a:extLst>
              <a:ext uri="{FF2B5EF4-FFF2-40B4-BE49-F238E27FC236}">
                <a16:creationId xmlns:a16="http://schemas.microsoft.com/office/drawing/2014/main" id="{0E286FBF-0DCC-4F4A-8FA2-D084C347D349}"/>
              </a:ext>
              <a:ext uri="{C183D7F6-B498-43B3-948B-1728B52AA6E4}">
                <adec:decorative xmlns:adec="http://schemas.microsoft.com/office/drawing/2017/decorative" val="1"/>
              </a:ext>
            </a:extLst>
          </p:cNvPr>
          <p:cNvSpPr/>
          <p:nvPr/>
        </p:nvSpPr>
        <p:spPr>
          <a:xfrm>
            <a:off x="5944593" y="5027583"/>
            <a:ext cx="363800" cy="281712"/>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2" name="Rectangle 51">
            <a:extLst>
              <a:ext uri="{FF2B5EF4-FFF2-40B4-BE49-F238E27FC236}">
                <a16:creationId xmlns:a16="http://schemas.microsoft.com/office/drawing/2014/main" id="{A6AB77ED-18EA-41CE-9208-9647C76C5F33}"/>
              </a:ext>
              <a:ext uri="{C183D7F6-B498-43B3-948B-1728B52AA6E4}">
                <adec:decorative xmlns:adec="http://schemas.microsoft.com/office/drawing/2017/decorative" val="1"/>
              </a:ext>
            </a:extLst>
          </p:cNvPr>
          <p:cNvSpPr/>
          <p:nvPr/>
        </p:nvSpPr>
        <p:spPr>
          <a:xfrm>
            <a:off x="8382740" y="3706232"/>
            <a:ext cx="189186" cy="637303"/>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3" name="Rectangle 52">
            <a:extLst>
              <a:ext uri="{FF2B5EF4-FFF2-40B4-BE49-F238E27FC236}">
                <a16:creationId xmlns:a16="http://schemas.microsoft.com/office/drawing/2014/main" id="{6A296F4B-08AE-4920-A9CB-7B5292D9729A}"/>
              </a:ext>
              <a:ext uri="{C183D7F6-B498-43B3-948B-1728B52AA6E4}">
                <adec:decorative xmlns:adec="http://schemas.microsoft.com/office/drawing/2017/decorative" val="1"/>
              </a:ext>
            </a:extLst>
          </p:cNvPr>
          <p:cNvSpPr/>
          <p:nvPr/>
        </p:nvSpPr>
        <p:spPr>
          <a:xfrm>
            <a:off x="7858469" y="2885754"/>
            <a:ext cx="356648" cy="397209"/>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4" name="Rectangle 53">
            <a:extLst>
              <a:ext uri="{FF2B5EF4-FFF2-40B4-BE49-F238E27FC236}">
                <a16:creationId xmlns:a16="http://schemas.microsoft.com/office/drawing/2014/main" id="{8FF2ADD0-5D41-49F6-903C-651C8F9C2DCF}"/>
              </a:ext>
              <a:ext uri="{C183D7F6-B498-43B3-948B-1728B52AA6E4}">
                <adec:decorative xmlns:adec="http://schemas.microsoft.com/office/drawing/2017/decorative" val="1"/>
              </a:ext>
            </a:extLst>
          </p:cNvPr>
          <p:cNvSpPr/>
          <p:nvPr/>
        </p:nvSpPr>
        <p:spPr>
          <a:xfrm>
            <a:off x="7805544" y="2073658"/>
            <a:ext cx="164642" cy="255165"/>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5" name="Rectangle 54">
            <a:extLst>
              <a:ext uri="{FF2B5EF4-FFF2-40B4-BE49-F238E27FC236}">
                <a16:creationId xmlns:a16="http://schemas.microsoft.com/office/drawing/2014/main" id="{DE8F775B-DF2A-4244-9A19-C9BF29FB5AE8}"/>
              </a:ext>
              <a:ext uri="{C183D7F6-B498-43B3-948B-1728B52AA6E4}">
                <adec:decorative xmlns:adec="http://schemas.microsoft.com/office/drawing/2017/decorative" val="1"/>
              </a:ext>
            </a:extLst>
          </p:cNvPr>
          <p:cNvSpPr/>
          <p:nvPr/>
        </p:nvSpPr>
        <p:spPr>
          <a:xfrm>
            <a:off x="3297461" y="1700516"/>
            <a:ext cx="200891" cy="436141"/>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6" name="Rectangle 55">
            <a:extLst>
              <a:ext uri="{FF2B5EF4-FFF2-40B4-BE49-F238E27FC236}">
                <a16:creationId xmlns:a16="http://schemas.microsoft.com/office/drawing/2014/main" id="{02D1E662-01BA-428E-97ED-FBABC80639C9}"/>
              </a:ext>
              <a:ext uri="{C183D7F6-B498-43B3-948B-1728B52AA6E4}">
                <adec:decorative xmlns:adec="http://schemas.microsoft.com/office/drawing/2017/decorative" val="1"/>
              </a:ext>
            </a:extLst>
          </p:cNvPr>
          <p:cNvSpPr/>
          <p:nvPr/>
        </p:nvSpPr>
        <p:spPr>
          <a:xfrm>
            <a:off x="4464722" y="1974827"/>
            <a:ext cx="360151" cy="359746"/>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7" name="Rectangle 56">
            <a:extLst>
              <a:ext uri="{FF2B5EF4-FFF2-40B4-BE49-F238E27FC236}">
                <a16:creationId xmlns:a16="http://schemas.microsoft.com/office/drawing/2014/main" id="{9F560869-960C-4A6E-9412-01E5C21F197C}"/>
              </a:ext>
              <a:ext uri="{C183D7F6-B498-43B3-948B-1728B52AA6E4}">
                <adec:decorative xmlns:adec="http://schemas.microsoft.com/office/drawing/2017/decorative" val="1"/>
              </a:ext>
            </a:extLst>
          </p:cNvPr>
          <p:cNvSpPr/>
          <p:nvPr/>
        </p:nvSpPr>
        <p:spPr>
          <a:xfrm>
            <a:off x="4070135" y="2896548"/>
            <a:ext cx="318969" cy="226899"/>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28" name="Rectangle 27">
            <a:extLst>
              <a:ext uri="{FF2B5EF4-FFF2-40B4-BE49-F238E27FC236}">
                <a16:creationId xmlns:a16="http://schemas.microsoft.com/office/drawing/2014/main" id="{91F01A91-6B1D-4D6B-B581-54EC0C134332}"/>
              </a:ext>
              <a:ext uri="{C183D7F6-B498-43B3-948B-1728B52AA6E4}">
                <adec:decorative xmlns:adec="http://schemas.microsoft.com/office/drawing/2017/decorative" val="1"/>
              </a:ext>
            </a:extLst>
          </p:cNvPr>
          <p:cNvSpPr/>
          <p:nvPr/>
        </p:nvSpPr>
        <p:spPr>
          <a:xfrm>
            <a:off x="60233" y="1488033"/>
            <a:ext cx="2051991" cy="338554"/>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29" name="TextBox 28">
            <a:extLst>
              <a:ext uri="{FF2B5EF4-FFF2-40B4-BE49-F238E27FC236}">
                <a16:creationId xmlns:a16="http://schemas.microsoft.com/office/drawing/2014/main" id="{D58436EE-EA58-4A67-BF6B-65D2AE63AE6D}"/>
              </a:ext>
              <a:ext uri="{C183D7F6-B498-43B3-948B-1728B52AA6E4}">
                <adec:decorative xmlns:adec="http://schemas.microsoft.com/office/drawing/2017/decorative" val="1"/>
              </a:ext>
            </a:extLst>
          </p:cNvPr>
          <p:cNvSpPr txBox="1"/>
          <p:nvPr/>
        </p:nvSpPr>
        <p:spPr>
          <a:xfrm>
            <a:off x="-28000" y="1287553"/>
            <a:ext cx="343322" cy="707886"/>
          </a:xfrm>
          <a:prstGeom prst="rect">
            <a:avLst/>
          </a:prstGeom>
          <a:noFill/>
        </p:spPr>
        <p:txBody>
          <a:bodyPr wrap="square" rtlCol="0">
            <a:spAutoFit/>
          </a:bodyPr>
          <a:lstStyle/>
          <a:p>
            <a:r>
              <a:rPr lang="en-US" sz="4000" dirty="0">
                <a:solidFill>
                  <a:schemeClr val="bg1"/>
                </a:solidFill>
                <a:latin typeface="Arial" panose="020B0604020202020204" pitchFamily="34" charset="0"/>
                <a:cs typeface="Arial" panose="020B0604020202020204" pitchFamily="34" charset="0"/>
              </a:rPr>
              <a:t>1</a:t>
            </a:r>
            <a:endParaRPr lang="en-CA" sz="2800" dirty="0">
              <a:solidFill>
                <a:schemeClr val="bg1"/>
              </a:solidFill>
              <a:latin typeface="Arial" panose="020B0604020202020204" pitchFamily="34" charset="0"/>
              <a:cs typeface="Arial" panose="020B0604020202020204" pitchFamily="34" charset="0"/>
            </a:endParaRPr>
          </a:p>
        </p:txBody>
      </p:sp>
      <p:sp>
        <p:nvSpPr>
          <p:cNvPr id="40" name="TextBox 39">
            <a:extLst>
              <a:ext uri="{FF2B5EF4-FFF2-40B4-BE49-F238E27FC236}">
                <a16:creationId xmlns:a16="http://schemas.microsoft.com/office/drawing/2014/main" id="{029F25A0-4274-43D5-A646-F7ECEE95EB86}"/>
              </a:ext>
              <a:ext uri="{C183D7F6-B498-43B3-948B-1728B52AA6E4}">
                <adec:decorative xmlns:adec="http://schemas.microsoft.com/office/drawing/2017/decorative" val="1"/>
              </a:ext>
            </a:extLst>
          </p:cNvPr>
          <p:cNvSpPr txBox="1"/>
          <p:nvPr/>
        </p:nvSpPr>
        <p:spPr>
          <a:xfrm>
            <a:off x="-14068" y="2717379"/>
            <a:ext cx="282599" cy="707886"/>
          </a:xfrm>
          <a:prstGeom prst="rect">
            <a:avLst/>
          </a:prstGeom>
          <a:noFill/>
        </p:spPr>
        <p:txBody>
          <a:bodyPr wrap="square" rtlCol="0">
            <a:spAutoFit/>
          </a:bodyPr>
          <a:lstStyle/>
          <a:p>
            <a:r>
              <a:rPr lang="en-US" sz="4000" dirty="0">
                <a:solidFill>
                  <a:schemeClr val="bg1"/>
                </a:solidFill>
                <a:latin typeface="Arial" panose="020B0604020202020204" pitchFamily="34" charset="0"/>
                <a:cs typeface="Arial" panose="020B0604020202020204" pitchFamily="34" charset="0"/>
              </a:rPr>
              <a:t>2</a:t>
            </a:r>
            <a:endParaRPr lang="en-CA" sz="2800" dirty="0">
              <a:solidFill>
                <a:schemeClr val="bg1"/>
              </a:solidFill>
              <a:latin typeface="Arial" panose="020B0604020202020204" pitchFamily="34" charset="0"/>
              <a:cs typeface="Arial" panose="020B0604020202020204" pitchFamily="34" charset="0"/>
            </a:endParaRPr>
          </a:p>
        </p:txBody>
      </p:sp>
      <p:sp>
        <p:nvSpPr>
          <p:cNvPr id="43" name="Rectangle 42">
            <a:extLst>
              <a:ext uri="{FF2B5EF4-FFF2-40B4-BE49-F238E27FC236}">
                <a16:creationId xmlns:a16="http://schemas.microsoft.com/office/drawing/2014/main" id="{CB4EA25A-0BEE-4E21-93C1-DEEFCBDA2055}"/>
              </a:ext>
              <a:ext uri="{C183D7F6-B498-43B3-948B-1728B52AA6E4}">
                <adec:decorative xmlns:adec="http://schemas.microsoft.com/office/drawing/2017/decorative" val="1"/>
              </a:ext>
            </a:extLst>
          </p:cNvPr>
          <p:cNvSpPr/>
          <p:nvPr/>
        </p:nvSpPr>
        <p:spPr>
          <a:xfrm>
            <a:off x="60233" y="4364009"/>
            <a:ext cx="2142919" cy="34059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4" name="TextBox 43">
            <a:extLst>
              <a:ext uri="{FF2B5EF4-FFF2-40B4-BE49-F238E27FC236}">
                <a16:creationId xmlns:a16="http://schemas.microsoft.com/office/drawing/2014/main" id="{5F38E9F2-8EFE-4134-8C18-CB72A8DAAD94}"/>
              </a:ext>
              <a:ext uri="{C183D7F6-B498-43B3-948B-1728B52AA6E4}">
                <adec:decorative xmlns:adec="http://schemas.microsoft.com/office/drawing/2017/decorative" val="1"/>
              </a:ext>
            </a:extLst>
          </p:cNvPr>
          <p:cNvSpPr txBox="1"/>
          <p:nvPr/>
        </p:nvSpPr>
        <p:spPr>
          <a:xfrm>
            <a:off x="-33458" y="4159603"/>
            <a:ext cx="282599" cy="707886"/>
          </a:xfrm>
          <a:prstGeom prst="rect">
            <a:avLst/>
          </a:prstGeom>
          <a:noFill/>
        </p:spPr>
        <p:txBody>
          <a:bodyPr wrap="square" rtlCol="0">
            <a:spAutoFit/>
          </a:bodyPr>
          <a:lstStyle/>
          <a:p>
            <a:r>
              <a:rPr lang="en-US" sz="4000" dirty="0">
                <a:solidFill>
                  <a:schemeClr val="bg1"/>
                </a:solidFill>
                <a:latin typeface="Arial" panose="020B0604020202020204" pitchFamily="34" charset="0"/>
                <a:cs typeface="Arial" panose="020B0604020202020204" pitchFamily="34" charset="0"/>
              </a:rPr>
              <a:t>3</a:t>
            </a:r>
            <a:endParaRPr lang="en-CA" sz="2800" dirty="0">
              <a:solidFill>
                <a:schemeClr val="bg1"/>
              </a:solidFill>
              <a:latin typeface="Arial" panose="020B0604020202020204" pitchFamily="34" charset="0"/>
              <a:cs typeface="Arial" panose="020B0604020202020204" pitchFamily="34" charset="0"/>
            </a:endParaRPr>
          </a:p>
        </p:txBody>
      </p:sp>
      <p:sp>
        <p:nvSpPr>
          <p:cNvPr id="78" name="Rectangle 77">
            <a:extLst>
              <a:ext uri="{FF2B5EF4-FFF2-40B4-BE49-F238E27FC236}">
                <a16:creationId xmlns:a16="http://schemas.microsoft.com/office/drawing/2014/main" id="{766DA563-70D6-421E-8FF5-963CBAD690F8}"/>
              </a:ext>
              <a:ext uri="{C183D7F6-B498-43B3-948B-1728B52AA6E4}">
                <adec:decorative xmlns:adec="http://schemas.microsoft.com/office/drawing/2017/decorative" val="1"/>
              </a:ext>
            </a:extLst>
          </p:cNvPr>
          <p:cNvSpPr/>
          <p:nvPr/>
        </p:nvSpPr>
        <p:spPr>
          <a:xfrm>
            <a:off x="8899197" y="2920222"/>
            <a:ext cx="3165805" cy="33305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79" name="TextBox 78">
            <a:extLst>
              <a:ext uri="{FF2B5EF4-FFF2-40B4-BE49-F238E27FC236}">
                <a16:creationId xmlns:a16="http://schemas.microsoft.com/office/drawing/2014/main" id="{2D8A3872-73D2-40B3-B575-7EA071B764F9}"/>
              </a:ext>
              <a:ext uri="{C183D7F6-B498-43B3-948B-1728B52AA6E4}">
                <adec:decorative xmlns:adec="http://schemas.microsoft.com/office/drawing/2017/decorative" val="1"/>
              </a:ext>
            </a:extLst>
          </p:cNvPr>
          <p:cNvSpPr txBox="1"/>
          <p:nvPr/>
        </p:nvSpPr>
        <p:spPr>
          <a:xfrm>
            <a:off x="8801551" y="2730468"/>
            <a:ext cx="433188" cy="707886"/>
          </a:xfrm>
          <a:prstGeom prst="rect">
            <a:avLst/>
          </a:prstGeom>
          <a:noFill/>
        </p:spPr>
        <p:txBody>
          <a:bodyPr wrap="square" rtlCol="0">
            <a:spAutoFit/>
          </a:bodyPr>
          <a:lstStyle/>
          <a:p>
            <a:r>
              <a:rPr lang="en-US" sz="4000" dirty="0">
                <a:solidFill>
                  <a:schemeClr val="bg1"/>
                </a:solidFill>
                <a:latin typeface="Arial" panose="020B0604020202020204" pitchFamily="34" charset="0"/>
                <a:cs typeface="Arial" panose="020B0604020202020204" pitchFamily="34" charset="0"/>
              </a:rPr>
              <a:t>5</a:t>
            </a:r>
            <a:endParaRPr lang="en-CA" sz="2800" dirty="0">
              <a:solidFill>
                <a:schemeClr val="bg1"/>
              </a:solidFill>
              <a:latin typeface="Arial" panose="020B0604020202020204" pitchFamily="34" charset="0"/>
              <a:cs typeface="Arial" panose="020B0604020202020204" pitchFamily="34" charset="0"/>
            </a:endParaRPr>
          </a:p>
        </p:txBody>
      </p:sp>
      <p:sp>
        <p:nvSpPr>
          <p:cNvPr id="82" name="Rectangle 81">
            <a:extLst>
              <a:ext uri="{FF2B5EF4-FFF2-40B4-BE49-F238E27FC236}">
                <a16:creationId xmlns:a16="http://schemas.microsoft.com/office/drawing/2014/main" id="{B65D361A-4B1C-4907-82F4-403168FA2830}"/>
              </a:ext>
              <a:ext uri="{C183D7F6-B498-43B3-948B-1728B52AA6E4}">
                <adec:decorative xmlns:adec="http://schemas.microsoft.com/office/drawing/2017/decorative" val="1"/>
              </a:ext>
            </a:extLst>
          </p:cNvPr>
          <p:cNvSpPr/>
          <p:nvPr/>
        </p:nvSpPr>
        <p:spPr>
          <a:xfrm>
            <a:off x="8899198" y="4371549"/>
            <a:ext cx="3148292" cy="33305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83" name="TextBox 82">
            <a:extLst>
              <a:ext uri="{FF2B5EF4-FFF2-40B4-BE49-F238E27FC236}">
                <a16:creationId xmlns:a16="http://schemas.microsoft.com/office/drawing/2014/main" id="{587179FC-B8C7-4DFA-96FE-8B73040F4B21}"/>
              </a:ext>
              <a:ext uri="{C183D7F6-B498-43B3-948B-1728B52AA6E4}">
                <adec:decorative xmlns:adec="http://schemas.microsoft.com/office/drawing/2017/decorative" val="1"/>
              </a:ext>
            </a:extLst>
          </p:cNvPr>
          <p:cNvSpPr txBox="1"/>
          <p:nvPr/>
        </p:nvSpPr>
        <p:spPr>
          <a:xfrm>
            <a:off x="8813091" y="4179958"/>
            <a:ext cx="282599" cy="707886"/>
          </a:xfrm>
          <a:prstGeom prst="rect">
            <a:avLst/>
          </a:prstGeom>
          <a:noFill/>
        </p:spPr>
        <p:txBody>
          <a:bodyPr wrap="square" rtlCol="0">
            <a:spAutoFit/>
          </a:bodyPr>
          <a:lstStyle/>
          <a:p>
            <a:r>
              <a:rPr lang="en-US" sz="4000" dirty="0">
                <a:solidFill>
                  <a:schemeClr val="bg1"/>
                </a:solidFill>
                <a:latin typeface="Arial" panose="020B0604020202020204" pitchFamily="34" charset="0"/>
                <a:cs typeface="Arial" panose="020B0604020202020204" pitchFamily="34" charset="0"/>
              </a:rPr>
              <a:t>6</a:t>
            </a:r>
            <a:endParaRPr lang="en-CA" sz="2800" dirty="0">
              <a:solidFill>
                <a:schemeClr val="bg1"/>
              </a:solidFill>
              <a:latin typeface="Arial" panose="020B0604020202020204" pitchFamily="34" charset="0"/>
              <a:cs typeface="Arial" panose="020B0604020202020204" pitchFamily="34" charset="0"/>
            </a:endParaRPr>
          </a:p>
        </p:txBody>
      </p:sp>
      <p:sp>
        <p:nvSpPr>
          <p:cNvPr id="86" name="Rectangle 85">
            <a:extLst>
              <a:ext uri="{FF2B5EF4-FFF2-40B4-BE49-F238E27FC236}">
                <a16:creationId xmlns:a16="http://schemas.microsoft.com/office/drawing/2014/main" id="{650E1428-4E37-476B-838C-6E8064B46370}"/>
              </a:ext>
              <a:ext uri="{C183D7F6-B498-43B3-948B-1728B52AA6E4}">
                <adec:decorative xmlns:adec="http://schemas.microsoft.com/office/drawing/2017/decorative" val="1"/>
              </a:ext>
            </a:extLst>
          </p:cNvPr>
          <p:cNvSpPr/>
          <p:nvPr/>
        </p:nvSpPr>
        <p:spPr>
          <a:xfrm>
            <a:off x="8919172" y="1305042"/>
            <a:ext cx="3145830" cy="33305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87" name="TextBox 86">
            <a:extLst>
              <a:ext uri="{FF2B5EF4-FFF2-40B4-BE49-F238E27FC236}">
                <a16:creationId xmlns:a16="http://schemas.microsoft.com/office/drawing/2014/main" id="{31838C38-F9AA-453E-BCD2-B1E76A3F688E}"/>
              </a:ext>
              <a:ext uri="{C183D7F6-B498-43B3-948B-1728B52AA6E4}">
                <adec:decorative xmlns:adec="http://schemas.microsoft.com/office/drawing/2017/decorative" val="1"/>
              </a:ext>
            </a:extLst>
          </p:cNvPr>
          <p:cNvSpPr txBox="1"/>
          <p:nvPr/>
        </p:nvSpPr>
        <p:spPr>
          <a:xfrm>
            <a:off x="8843789" y="1113208"/>
            <a:ext cx="533099" cy="707886"/>
          </a:xfrm>
          <a:prstGeom prst="rect">
            <a:avLst/>
          </a:prstGeom>
          <a:noFill/>
        </p:spPr>
        <p:txBody>
          <a:bodyPr wrap="square" rtlCol="0">
            <a:spAutoFit/>
          </a:bodyPr>
          <a:lstStyle/>
          <a:p>
            <a:r>
              <a:rPr lang="en-US" sz="4000" dirty="0">
                <a:solidFill>
                  <a:schemeClr val="bg1"/>
                </a:solidFill>
                <a:latin typeface="Arial" panose="020B0604020202020204" pitchFamily="34" charset="0"/>
                <a:cs typeface="Arial" panose="020B0604020202020204" pitchFamily="34" charset="0"/>
              </a:rPr>
              <a:t>4</a:t>
            </a:r>
            <a:endParaRPr lang="en-CA" sz="2800" dirty="0">
              <a:solidFill>
                <a:schemeClr val="bg1"/>
              </a:solidFill>
              <a:latin typeface="Arial" panose="020B0604020202020204" pitchFamily="34" charset="0"/>
              <a:cs typeface="Arial" panose="020B0604020202020204" pitchFamily="34" charset="0"/>
            </a:endParaRPr>
          </a:p>
        </p:txBody>
      </p:sp>
      <p:graphicFrame>
        <p:nvGraphicFramePr>
          <p:cNvPr id="90" name="Diagram 89">
            <a:extLst>
              <a:ext uri="{FF2B5EF4-FFF2-40B4-BE49-F238E27FC236}">
                <a16:creationId xmlns:a16="http://schemas.microsoft.com/office/drawing/2014/main" id="{FA42DD7A-DBE6-4260-AEDD-AA4634F4381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914283479"/>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91" name="Group 90">
            <a:extLst>
              <a:ext uri="{FF2B5EF4-FFF2-40B4-BE49-F238E27FC236}">
                <a16:creationId xmlns:a16="http://schemas.microsoft.com/office/drawing/2014/main" id="{1D6E0EDE-F7B1-40AB-8D38-178AE235A9B4}"/>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2" name="Graphic 91" descr="Work from home desk with solid fill">
              <a:extLst>
                <a:ext uri="{FF2B5EF4-FFF2-40B4-BE49-F238E27FC236}">
                  <a16:creationId xmlns:a16="http://schemas.microsoft.com/office/drawing/2014/main" id="{2D37243B-7BF1-402A-9831-A71386AC8F79}"/>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810942" y="3432474"/>
              <a:ext cx="914400" cy="914400"/>
            </a:xfrm>
            <a:prstGeom prst="rect">
              <a:avLst/>
            </a:prstGeom>
          </p:spPr>
        </p:pic>
        <p:pic>
          <p:nvPicPr>
            <p:cNvPr id="93" name="Graphic 92" descr="Meeting with solid fill">
              <a:extLst>
                <a:ext uri="{FF2B5EF4-FFF2-40B4-BE49-F238E27FC236}">
                  <a16:creationId xmlns:a16="http://schemas.microsoft.com/office/drawing/2014/main" id="{E0AE553F-6988-47E9-8497-B6E1B795D47D}"/>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9347579" y="3825939"/>
              <a:ext cx="720389" cy="720389"/>
            </a:xfrm>
            <a:prstGeom prst="rect">
              <a:avLst/>
            </a:prstGeom>
          </p:spPr>
        </p:pic>
      </p:grpSp>
      <p:sp>
        <p:nvSpPr>
          <p:cNvPr id="24" name="TextBox 23">
            <a:extLst>
              <a:ext uri="{FF2B5EF4-FFF2-40B4-BE49-F238E27FC236}">
                <a16:creationId xmlns:a16="http://schemas.microsoft.com/office/drawing/2014/main" id="{99EA0AF0-676D-114E-313C-057AEF3E7229}"/>
              </a:ext>
            </a:extLst>
          </p:cNvPr>
          <p:cNvSpPr txBox="1"/>
          <p:nvPr/>
        </p:nvSpPr>
        <p:spPr>
          <a:xfrm>
            <a:off x="5364559" y="822691"/>
            <a:ext cx="6873983" cy="369332"/>
          </a:xfrm>
          <a:prstGeom prst="rect">
            <a:avLst/>
          </a:prstGeom>
          <a:noFill/>
        </p:spPr>
        <p:txBody>
          <a:bodyPr wrap="square">
            <a:spAutoFit/>
          </a:bodyPr>
          <a:lstStyle/>
          <a:p>
            <a:r>
              <a:rPr lang="en-US" dirty="0">
                <a:highlight>
                  <a:srgbClr val="FFFF00"/>
                </a:highlight>
              </a:rPr>
              <a:t>Review the workpoint sketches and ensure they align with your project.</a:t>
            </a:r>
            <a:endParaRPr lang="en-CA" dirty="0">
              <a:solidFill>
                <a:schemeClr val="tx1"/>
              </a:solidFill>
              <a:highlight>
                <a:srgbClr val="FFFF00"/>
              </a:highlight>
            </a:endParaRPr>
          </a:p>
        </p:txBody>
      </p:sp>
      <p:sp>
        <p:nvSpPr>
          <p:cNvPr id="30" name="TextBox 29">
            <a:extLst>
              <a:ext uri="{FF2B5EF4-FFF2-40B4-BE49-F238E27FC236}">
                <a16:creationId xmlns:a16="http://schemas.microsoft.com/office/drawing/2014/main" id="{54D887E8-7265-4A49-85A5-5EF1B06CCF89}"/>
              </a:ext>
            </a:extLst>
          </p:cNvPr>
          <p:cNvSpPr txBox="1"/>
          <p:nvPr/>
        </p:nvSpPr>
        <p:spPr>
          <a:xfrm>
            <a:off x="362202" y="1488032"/>
            <a:ext cx="2616986" cy="338554"/>
          </a:xfrm>
          <a:prstGeom prst="rect">
            <a:avLst/>
          </a:prstGeom>
          <a:solidFill>
            <a:schemeClr val="accent1">
              <a:lumMod val="75000"/>
            </a:schemeClr>
          </a:solidFill>
        </p:spPr>
        <p:txBody>
          <a:bodyPr wrap="square" rtlCol="0">
            <a:spAutoFit/>
          </a:bodyPr>
          <a:lstStyle/>
          <a:p>
            <a:r>
              <a:rPr lang="en-US" sz="1600" dirty="0">
                <a:latin typeface="Avenir Next LT Pro" panose="020B0504020202020204" pitchFamily="34" charset="0"/>
                <a:cs typeface="Arial" panose="020B0604020202020204" pitchFamily="34" charset="0"/>
              </a:rPr>
              <a:t>Touchdown</a:t>
            </a:r>
            <a:endParaRPr lang="en-CA" sz="1600" dirty="0">
              <a:latin typeface="Avenir Next LT Pro" panose="020B0504020202020204" pitchFamily="34" charset="0"/>
              <a:cs typeface="Arial" panose="020B0604020202020204" pitchFamily="34" charset="0"/>
            </a:endParaRPr>
          </a:p>
        </p:txBody>
      </p:sp>
      <p:pic>
        <p:nvPicPr>
          <p:cNvPr id="63" name="Picture 2" descr="Touchdown image">
            <a:extLst>
              <a:ext uri="{FF2B5EF4-FFF2-40B4-BE49-F238E27FC236}">
                <a16:creationId xmlns:a16="http://schemas.microsoft.com/office/drawing/2014/main" id="{40024B03-EDE1-4A79-ABA9-13DEF501F230}"/>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p:blipFill>
        <p:spPr bwMode="auto">
          <a:xfrm>
            <a:off x="175726" y="1860958"/>
            <a:ext cx="1450485" cy="947229"/>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65" name="TextBox 64">
            <a:extLst>
              <a:ext uri="{FF2B5EF4-FFF2-40B4-BE49-F238E27FC236}">
                <a16:creationId xmlns:a16="http://schemas.microsoft.com/office/drawing/2014/main" id="{7FD56D67-C378-4903-88B6-E01440D45BDB}"/>
              </a:ext>
            </a:extLst>
          </p:cNvPr>
          <p:cNvSpPr txBox="1"/>
          <p:nvPr/>
        </p:nvSpPr>
        <p:spPr>
          <a:xfrm>
            <a:off x="1439904" y="1957714"/>
            <a:ext cx="1509483" cy="769441"/>
          </a:xfrm>
          <a:prstGeom prst="rect">
            <a:avLst/>
          </a:prstGeom>
          <a:noFill/>
        </p:spPr>
        <p:txBody>
          <a:bodyPr wrap="square" rtlCol="0">
            <a:spAutoFit/>
          </a:bodyPr>
          <a:lstStyle/>
          <a:p>
            <a:r>
              <a:rPr lang="en-US" sz="1100" b="1" dirty="0">
                <a:latin typeface="Avenir Next LT Pro" panose="020B0504020202020204" pitchFamily="34" charset="0"/>
                <a:cs typeface="Arial" panose="020B0604020202020204" pitchFamily="34" charset="0"/>
              </a:rPr>
              <a:t>Used for: </a:t>
            </a:r>
            <a:r>
              <a:rPr lang="en-US" sz="1100" dirty="0">
                <a:latin typeface="Avenir Next LT Pro" panose="020B0504020202020204" pitchFamily="34" charset="0"/>
                <a:cs typeface="Arial" panose="020B0604020202020204" pitchFamily="34" charset="0"/>
              </a:rPr>
              <a:t>focus work, routine tasks</a:t>
            </a:r>
          </a:p>
          <a:p>
            <a:r>
              <a:rPr lang="en-US" sz="1100" b="1" dirty="0">
                <a:latin typeface="Avenir Next LT Pro" panose="020B0504020202020204" pitchFamily="34" charset="0"/>
                <a:cs typeface="Arial" panose="020B0604020202020204" pitchFamily="34" charset="0"/>
              </a:rPr>
              <a:t>Capacity: </a:t>
            </a:r>
            <a:r>
              <a:rPr lang="en-US" sz="1100" dirty="0">
                <a:latin typeface="Avenir Next LT Pro" panose="020B0504020202020204" pitchFamily="34" charset="0"/>
                <a:cs typeface="Arial" panose="020B0604020202020204" pitchFamily="34" charset="0"/>
              </a:rPr>
              <a:t>1 employee</a:t>
            </a:r>
          </a:p>
        </p:txBody>
      </p:sp>
      <p:sp>
        <p:nvSpPr>
          <p:cNvPr id="41" name="TextBox 40">
            <a:extLst>
              <a:ext uri="{FF2B5EF4-FFF2-40B4-BE49-F238E27FC236}">
                <a16:creationId xmlns:a16="http://schemas.microsoft.com/office/drawing/2014/main" id="{6A19E0F2-3AF7-4B76-8E93-BB871E582DEB}"/>
              </a:ext>
            </a:extLst>
          </p:cNvPr>
          <p:cNvSpPr txBox="1"/>
          <p:nvPr/>
        </p:nvSpPr>
        <p:spPr>
          <a:xfrm>
            <a:off x="370258" y="2914723"/>
            <a:ext cx="2598389" cy="338554"/>
          </a:xfrm>
          <a:prstGeom prst="rect">
            <a:avLst/>
          </a:prstGeom>
          <a:solidFill>
            <a:schemeClr val="accent1">
              <a:lumMod val="75000"/>
            </a:schemeClr>
          </a:solidFill>
        </p:spPr>
        <p:txBody>
          <a:bodyPr wrap="square" rtlCol="0">
            <a:spAutoFit/>
          </a:bodyPr>
          <a:lstStyle/>
          <a:p>
            <a:r>
              <a:rPr lang="en-US" sz="1600" dirty="0">
                <a:latin typeface="Avenir Next LT Pro" panose="020B0504020202020204" pitchFamily="34" charset="0"/>
                <a:cs typeface="Arial" panose="020B0604020202020204" pitchFamily="34" charset="0"/>
              </a:rPr>
              <a:t>Workstation</a:t>
            </a:r>
            <a:endParaRPr lang="en-CA" sz="1600" dirty="0">
              <a:latin typeface="Avenir Next LT Pro" panose="020B0504020202020204" pitchFamily="34" charset="0"/>
              <a:cs typeface="Arial" panose="020B0604020202020204" pitchFamily="34" charset="0"/>
            </a:endParaRPr>
          </a:p>
        </p:txBody>
      </p:sp>
      <p:pic>
        <p:nvPicPr>
          <p:cNvPr id="61" name="Picture 60" descr="Workstation image">
            <a:extLst>
              <a:ext uri="{FF2B5EF4-FFF2-40B4-BE49-F238E27FC236}">
                <a16:creationId xmlns:a16="http://schemas.microsoft.com/office/drawing/2014/main" id="{E3683B6A-F39B-43AF-B530-02B5C543CA7E}"/>
              </a:ext>
            </a:extLst>
          </p:cNvPr>
          <p:cNvPicPr>
            <a:picLocks noChangeAspect="1"/>
          </p:cNvPicPr>
          <p:nvPr/>
        </p:nvPicPr>
        <p:blipFill rotWithShape="1">
          <a:blip r:embed="rId13" cstate="screen">
            <a:extLst>
              <a:ext uri="{28A0092B-C50C-407E-A947-70E740481C1C}">
                <a14:useLocalDpi xmlns:a14="http://schemas.microsoft.com/office/drawing/2010/main"/>
              </a:ext>
            </a:extLst>
          </a:blip>
          <a:srcRect/>
          <a:stretch/>
        </p:blipFill>
        <p:spPr>
          <a:xfrm>
            <a:off x="197610" y="3271567"/>
            <a:ext cx="1487222" cy="1042685"/>
          </a:xfrm>
          <a:prstGeom prst="rect">
            <a:avLst/>
          </a:prstGeom>
        </p:spPr>
      </p:pic>
      <p:sp>
        <p:nvSpPr>
          <p:cNvPr id="66" name="TextBox 65">
            <a:extLst>
              <a:ext uri="{FF2B5EF4-FFF2-40B4-BE49-F238E27FC236}">
                <a16:creationId xmlns:a16="http://schemas.microsoft.com/office/drawing/2014/main" id="{99542FFE-563C-471C-BAC8-651B0B7ACF50}"/>
              </a:ext>
            </a:extLst>
          </p:cNvPr>
          <p:cNvSpPr txBox="1"/>
          <p:nvPr/>
        </p:nvSpPr>
        <p:spPr>
          <a:xfrm>
            <a:off x="1448410" y="3355445"/>
            <a:ext cx="1509483" cy="769441"/>
          </a:xfrm>
          <a:prstGeom prst="rect">
            <a:avLst/>
          </a:prstGeom>
          <a:noFill/>
        </p:spPr>
        <p:txBody>
          <a:bodyPr wrap="square" rtlCol="0">
            <a:spAutoFit/>
          </a:bodyPr>
          <a:lstStyle/>
          <a:p>
            <a:r>
              <a:rPr lang="en-US" sz="1100" b="1" dirty="0">
                <a:latin typeface="Avenir Next LT Pro" panose="020B0504020202020204" pitchFamily="34" charset="0"/>
                <a:cs typeface="Arial" panose="020B0604020202020204" pitchFamily="34" charset="0"/>
              </a:rPr>
              <a:t>Used for: </a:t>
            </a:r>
            <a:r>
              <a:rPr lang="en-US" sz="1100" dirty="0">
                <a:latin typeface="Avenir Next LT Pro" panose="020B0504020202020204" pitchFamily="34" charset="0"/>
                <a:cs typeface="Arial" panose="020B0604020202020204" pitchFamily="34" charset="0"/>
              </a:rPr>
              <a:t>focus work, routine tasks</a:t>
            </a:r>
          </a:p>
          <a:p>
            <a:r>
              <a:rPr lang="en-US" sz="1100" b="1" dirty="0">
                <a:latin typeface="Avenir Next LT Pro" panose="020B0504020202020204" pitchFamily="34" charset="0"/>
                <a:cs typeface="Arial" panose="020B0604020202020204" pitchFamily="34" charset="0"/>
              </a:rPr>
              <a:t>Capacity: </a:t>
            </a:r>
            <a:r>
              <a:rPr lang="en-US" sz="1100" dirty="0">
                <a:latin typeface="Avenir Next LT Pro" panose="020B0504020202020204" pitchFamily="34" charset="0"/>
                <a:cs typeface="Arial" panose="020B0604020202020204" pitchFamily="34" charset="0"/>
              </a:rPr>
              <a:t>1 employee</a:t>
            </a:r>
          </a:p>
        </p:txBody>
      </p:sp>
      <p:sp>
        <p:nvSpPr>
          <p:cNvPr id="45" name="TextBox 44">
            <a:extLst>
              <a:ext uri="{FF2B5EF4-FFF2-40B4-BE49-F238E27FC236}">
                <a16:creationId xmlns:a16="http://schemas.microsoft.com/office/drawing/2014/main" id="{CEDBCD06-9879-4607-B24B-AF3444B715A0}"/>
              </a:ext>
            </a:extLst>
          </p:cNvPr>
          <p:cNvSpPr txBox="1"/>
          <p:nvPr/>
        </p:nvSpPr>
        <p:spPr>
          <a:xfrm>
            <a:off x="426422" y="4364866"/>
            <a:ext cx="2552766" cy="338554"/>
          </a:xfrm>
          <a:prstGeom prst="rect">
            <a:avLst/>
          </a:prstGeom>
          <a:solidFill>
            <a:schemeClr val="accent1">
              <a:lumMod val="75000"/>
            </a:schemeClr>
          </a:solidFill>
        </p:spPr>
        <p:txBody>
          <a:bodyPr wrap="square" rtlCol="0">
            <a:spAutoFit/>
          </a:bodyPr>
          <a:lstStyle/>
          <a:p>
            <a:r>
              <a:rPr lang="en-US" sz="1600" dirty="0">
                <a:latin typeface="Avenir Next LT Pro" panose="020B0504020202020204" pitchFamily="34" charset="0"/>
                <a:cs typeface="Arial" panose="020B0604020202020204" pitchFamily="34" charset="0"/>
              </a:rPr>
              <a:t>Focus Pod</a:t>
            </a:r>
            <a:endParaRPr lang="en-CA" sz="1600" dirty="0">
              <a:latin typeface="Avenir Next LT Pro" panose="020B0504020202020204" pitchFamily="34" charset="0"/>
              <a:cs typeface="Arial" panose="020B0604020202020204" pitchFamily="34" charset="0"/>
            </a:endParaRPr>
          </a:p>
        </p:txBody>
      </p:sp>
      <p:pic>
        <p:nvPicPr>
          <p:cNvPr id="62" name="Picture 61" descr="Focus Pod image">
            <a:extLst>
              <a:ext uri="{FF2B5EF4-FFF2-40B4-BE49-F238E27FC236}">
                <a16:creationId xmlns:a16="http://schemas.microsoft.com/office/drawing/2014/main" id="{AF4F4A18-B4D9-4F6A-A368-A9561653ABB0}"/>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p:blipFill>
        <p:spPr bwMode="auto">
          <a:xfrm>
            <a:off x="152561" y="4753176"/>
            <a:ext cx="1521026" cy="1209355"/>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67" name="TextBox 66">
            <a:extLst>
              <a:ext uri="{FF2B5EF4-FFF2-40B4-BE49-F238E27FC236}">
                <a16:creationId xmlns:a16="http://schemas.microsoft.com/office/drawing/2014/main" id="{DBBA359F-4E09-4052-A5A5-CDA9D8E74000}"/>
              </a:ext>
            </a:extLst>
          </p:cNvPr>
          <p:cNvSpPr txBox="1"/>
          <p:nvPr/>
        </p:nvSpPr>
        <p:spPr>
          <a:xfrm>
            <a:off x="1439904" y="4957220"/>
            <a:ext cx="1509483" cy="769441"/>
          </a:xfrm>
          <a:prstGeom prst="rect">
            <a:avLst/>
          </a:prstGeom>
          <a:noFill/>
        </p:spPr>
        <p:txBody>
          <a:bodyPr wrap="square" rtlCol="0">
            <a:spAutoFit/>
          </a:bodyPr>
          <a:lstStyle/>
          <a:p>
            <a:r>
              <a:rPr lang="en-US" sz="1100" b="1" dirty="0">
                <a:latin typeface="Avenir Next LT Pro" panose="020B0504020202020204" pitchFamily="34" charset="0"/>
                <a:cs typeface="Arial" panose="020B0604020202020204" pitchFamily="34" charset="0"/>
              </a:rPr>
              <a:t>Used for: </a:t>
            </a:r>
            <a:r>
              <a:rPr lang="en-US" sz="1100" dirty="0">
                <a:latin typeface="Avenir Next LT Pro" panose="020B0504020202020204" pitchFamily="34" charset="0"/>
                <a:cs typeface="Arial" panose="020B0604020202020204" pitchFamily="34" charset="0"/>
              </a:rPr>
              <a:t>focus work, routine tasks</a:t>
            </a:r>
          </a:p>
          <a:p>
            <a:r>
              <a:rPr lang="en-US" sz="1100" b="1" dirty="0">
                <a:latin typeface="Avenir Next LT Pro" panose="020B0504020202020204" pitchFamily="34" charset="0"/>
                <a:cs typeface="Arial" panose="020B0604020202020204" pitchFamily="34" charset="0"/>
              </a:rPr>
              <a:t>Capacity: </a:t>
            </a:r>
            <a:r>
              <a:rPr lang="en-US" sz="1100" dirty="0">
                <a:latin typeface="Avenir Next LT Pro" panose="020B0504020202020204" pitchFamily="34" charset="0"/>
                <a:cs typeface="Arial" panose="020B0604020202020204" pitchFamily="34" charset="0"/>
              </a:rPr>
              <a:t>1 employee</a:t>
            </a:r>
          </a:p>
        </p:txBody>
      </p:sp>
      <p:pic>
        <p:nvPicPr>
          <p:cNvPr id="58" name="Picture 57" descr="Floor plan image">
            <a:extLst>
              <a:ext uri="{FF2B5EF4-FFF2-40B4-BE49-F238E27FC236}">
                <a16:creationId xmlns:a16="http://schemas.microsoft.com/office/drawing/2014/main" id="{09AE4678-EE12-49C6-913C-5B0BBACAB0D8}"/>
              </a:ext>
              <a:ext uri="{C183D7F6-B498-43B3-948B-1728B52AA6E4}">
                <adec:decorative xmlns:adec="http://schemas.microsoft.com/office/drawing/2017/decorative" val="0"/>
              </a:ext>
            </a:extLst>
          </p:cNvPr>
          <p:cNvPicPr>
            <a:picLocks noChangeAspect="1"/>
          </p:cNvPicPr>
          <p:nvPr/>
        </p:nvPicPr>
        <p:blipFill rotWithShape="1">
          <a:blip r:embed="rId15" cstate="email">
            <a:extLst>
              <a:ext uri="{28A0092B-C50C-407E-A947-70E740481C1C}">
                <a14:useLocalDpi xmlns:a14="http://schemas.microsoft.com/office/drawing/2010/main"/>
              </a:ext>
            </a:extLst>
          </a:blip>
          <a:srcRect l="6496" t="13629" r="31598" b="13502"/>
          <a:stretch/>
        </p:blipFill>
        <p:spPr>
          <a:xfrm>
            <a:off x="3074479" y="1156935"/>
            <a:ext cx="5721591" cy="4997291"/>
          </a:xfrm>
          <a:prstGeom prst="rect">
            <a:avLst/>
          </a:prstGeom>
        </p:spPr>
      </p:pic>
      <p:sp>
        <p:nvSpPr>
          <p:cNvPr id="7" name="TextBox 6">
            <a:extLst>
              <a:ext uri="{FF2B5EF4-FFF2-40B4-BE49-F238E27FC236}">
                <a16:creationId xmlns:a16="http://schemas.microsoft.com/office/drawing/2014/main" id="{09E4FA88-1021-C4D1-941E-C703949E3FB7}"/>
              </a:ext>
            </a:extLst>
          </p:cNvPr>
          <p:cNvSpPr txBox="1"/>
          <p:nvPr/>
        </p:nvSpPr>
        <p:spPr>
          <a:xfrm>
            <a:off x="2878035" y="3166383"/>
            <a:ext cx="6099242" cy="923330"/>
          </a:xfrm>
          <a:prstGeom prst="rect">
            <a:avLst/>
          </a:prstGeom>
          <a:noFill/>
        </p:spPr>
        <p:txBody>
          <a:bodyPr wrap="square">
            <a:spAutoFit/>
          </a:bodyPr>
          <a:lstStyle/>
          <a:p>
            <a:pPr algn="ctr"/>
            <a:r>
              <a:rPr lang="en-US" dirty="0">
                <a:solidFill>
                  <a:schemeClr val="tx1"/>
                </a:solidFill>
                <a:highlight>
                  <a:srgbClr val="FFFF00"/>
                </a:highlight>
              </a:rPr>
              <a:t>Sample floorplan</a:t>
            </a:r>
          </a:p>
          <a:p>
            <a:pPr algn="ctr"/>
            <a:r>
              <a:rPr lang="en-US" dirty="0">
                <a:solidFill>
                  <a:schemeClr val="tx1"/>
                </a:solidFill>
                <a:highlight>
                  <a:srgbClr val="FFFF00"/>
                </a:highlight>
              </a:rPr>
              <a:t>Request a floorplan from your </a:t>
            </a:r>
          </a:p>
          <a:p>
            <a:pPr algn="ctr"/>
            <a:r>
              <a:rPr lang="en-US" dirty="0">
                <a:solidFill>
                  <a:schemeClr val="tx1"/>
                </a:solidFill>
                <a:highlight>
                  <a:srgbClr val="FFFF00"/>
                </a:highlight>
              </a:rPr>
              <a:t>Design team</a:t>
            </a:r>
            <a:endParaRPr lang="en-CA" dirty="0">
              <a:solidFill>
                <a:schemeClr val="tx1"/>
              </a:solidFill>
              <a:highlight>
                <a:srgbClr val="FFFF00"/>
              </a:highlight>
            </a:endParaRPr>
          </a:p>
        </p:txBody>
      </p:sp>
      <p:sp>
        <p:nvSpPr>
          <p:cNvPr id="88" name="TextBox 87">
            <a:extLst>
              <a:ext uri="{FF2B5EF4-FFF2-40B4-BE49-F238E27FC236}">
                <a16:creationId xmlns:a16="http://schemas.microsoft.com/office/drawing/2014/main" id="{6D777334-2751-45B8-A8D7-91DB1EA6FD5A}"/>
              </a:ext>
            </a:extLst>
          </p:cNvPr>
          <p:cNvSpPr txBox="1"/>
          <p:nvPr/>
        </p:nvSpPr>
        <p:spPr>
          <a:xfrm>
            <a:off x="9191975" y="1307092"/>
            <a:ext cx="2833374" cy="338554"/>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Phone Booth</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60" name="Picture 59" descr="Phone booth image">
            <a:extLst>
              <a:ext uri="{FF2B5EF4-FFF2-40B4-BE49-F238E27FC236}">
                <a16:creationId xmlns:a16="http://schemas.microsoft.com/office/drawing/2014/main" id="{9F3FC78C-CA21-43EE-A7BE-1D3880D70D09}"/>
              </a:ext>
              <a:ext uri="{C183D7F6-B498-43B3-948B-1728B52AA6E4}">
                <adec:decorative xmlns:adec="http://schemas.microsoft.com/office/drawing/2017/decorative" val="0"/>
              </a:ext>
            </a:extLst>
          </p:cNvPr>
          <p:cNvPicPr>
            <a:picLocks noChangeAspect="1"/>
          </p:cNvPicPr>
          <p:nvPr/>
        </p:nvPicPr>
        <p:blipFill>
          <a:blip r:embed="rId16" cstate="screen">
            <a:extLst>
              <a:ext uri="{28A0092B-C50C-407E-A947-70E740481C1C}">
                <a14:useLocalDpi xmlns:a14="http://schemas.microsoft.com/office/drawing/2010/main"/>
              </a:ext>
            </a:extLst>
          </a:blip>
          <a:srcRect/>
          <a:stretch/>
        </p:blipFill>
        <p:spPr>
          <a:xfrm>
            <a:off x="8663944" y="1752801"/>
            <a:ext cx="1064934" cy="1033771"/>
          </a:xfrm>
          <a:prstGeom prst="rect">
            <a:avLst/>
          </a:prstGeom>
        </p:spPr>
      </p:pic>
      <p:sp>
        <p:nvSpPr>
          <p:cNvPr id="4" name="TextBox 3">
            <a:extLst>
              <a:ext uri="{FF2B5EF4-FFF2-40B4-BE49-F238E27FC236}">
                <a16:creationId xmlns:a16="http://schemas.microsoft.com/office/drawing/2014/main" id="{E615B30F-B1B9-314F-3588-CE5117FAFA3A}"/>
              </a:ext>
            </a:extLst>
          </p:cNvPr>
          <p:cNvSpPr txBox="1"/>
          <p:nvPr/>
        </p:nvSpPr>
        <p:spPr>
          <a:xfrm>
            <a:off x="9491945" y="2197011"/>
            <a:ext cx="438492" cy="230832"/>
          </a:xfrm>
          <a:prstGeom prst="rect">
            <a:avLst/>
          </a:prstGeom>
          <a:noFill/>
        </p:spPr>
        <p:txBody>
          <a:bodyPr wrap="square" rtlCol="0">
            <a:spAutoFit/>
          </a:bodyPr>
          <a:lstStyle/>
          <a:p>
            <a:r>
              <a:rPr lang="fr-CA" sz="900" dirty="0">
                <a:latin typeface="Avenir Next LT Pro" panose="020B0504020202020204" pitchFamily="34" charset="0"/>
              </a:rPr>
              <a:t>OR</a:t>
            </a:r>
            <a:endParaRPr lang="en-CA" sz="900" dirty="0">
              <a:latin typeface="Avenir Next LT Pro" panose="020B0504020202020204" pitchFamily="34" charset="0"/>
            </a:endParaRPr>
          </a:p>
        </p:txBody>
      </p:sp>
      <p:pic>
        <p:nvPicPr>
          <p:cNvPr id="23" name="Picture 22" descr="Phone booth image&#10;">
            <a:extLst>
              <a:ext uri="{FF2B5EF4-FFF2-40B4-BE49-F238E27FC236}">
                <a16:creationId xmlns:a16="http://schemas.microsoft.com/office/drawing/2014/main" id="{DC883D4F-A364-039A-1D38-7D2C17105C4E}"/>
              </a:ext>
            </a:extLst>
          </p:cNvPr>
          <p:cNvPicPr>
            <a:picLocks noChangeAspect="1"/>
          </p:cNvPicPr>
          <p:nvPr/>
        </p:nvPicPr>
        <p:blipFill>
          <a:blip r:embed="rId17" cstate="screen">
            <a:extLst>
              <a:ext uri="{28A0092B-C50C-407E-A947-70E740481C1C}">
                <a14:useLocalDpi xmlns:a14="http://schemas.microsoft.com/office/drawing/2010/main"/>
              </a:ext>
            </a:extLst>
          </a:blip>
          <a:srcRect/>
          <a:stretch/>
        </p:blipFill>
        <p:spPr>
          <a:xfrm>
            <a:off x="9571686" y="1709162"/>
            <a:ext cx="960725" cy="1206530"/>
          </a:xfrm>
          <a:prstGeom prst="rect">
            <a:avLst/>
          </a:prstGeom>
        </p:spPr>
      </p:pic>
      <p:sp>
        <p:nvSpPr>
          <p:cNvPr id="68" name="TextBox 67">
            <a:extLst>
              <a:ext uri="{FF2B5EF4-FFF2-40B4-BE49-F238E27FC236}">
                <a16:creationId xmlns:a16="http://schemas.microsoft.com/office/drawing/2014/main" id="{391E1B8F-9081-45A3-B10E-6B06913C8AC2}"/>
              </a:ext>
            </a:extLst>
          </p:cNvPr>
          <p:cNvSpPr txBox="1"/>
          <p:nvPr/>
        </p:nvSpPr>
        <p:spPr>
          <a:xfrm>
            <a:off x="10413489" y="1929318"/>
            <a:ext cx="1611861" cy="600164"/>
          </a:xfrm>
          <a:prstGeom prst="rect">
            <a:avLst/>
          </a:prstGeom>
          <a:noFill/>
        </p:spPr>
        <p:txBody>
          <a:bodyPr wrap="square" rtlCol="0">
            <a:spAutoFit/>
          </a:bodyPr>
          <a:lstStyle/>
          <a:p>
            <a:r>
              <a:rPr lang="en-US" sz="1100" b="1" dirty="0">
                <a:latin typeface="Avenir Next LT Pro" panose="020B0504020202020204" pitchFamily="34" charset="0"/>
                <a:cs typeface="Arial" panose="020B0604020202020204" pitchFamily="34" charset="0"/>
              </a:rPr>
              <a:t>Used for: </a:t>
            </a:r>
            <a:r>
              <a:rPr lang="en-US" sz="1100" dirty="0">
                <a:latin typeface="Avenir Next LT Pro" panose="020B0504020202020204" pitchFamily="34" charset="0"/>
                <a:cs typeface="Arial" panose="020B0604020202020204" pitchFamily="34" charset="0"/>
              </a:rPr>
              <a:t>phone calls, virtual meetings</a:t>
            </a:r>
          </a:p>
          <a:p>
            <a:r>
              <a:rPr lang="en-US" sz="1100" b="1" dirty="0">
                <a:latin typeface="Avenir Next LT Pro" panose="020B0504020202020204" pitchFamily="34" charset="0"/>
                <a:cs typeface="Arial" panose="020B0604020202020204" pitchFamily="34" charset="0"/>
              </a:rPr>
              <a:t>Capacity: </a:t>
            </a:r>
            <a:r>
              <a:rPr lang="en-US" sz="1100" dirty="0">
                <a:latin typeface="Avenir Next LT Pro" panose="020B0504020202020204" pitchFamily="34" charset="0"/>
                <a:cs typeface="Arial" panose="020B0604020202020204" pitchFamily="34" charset="0"/>
              </a:rPr>
              <a:t>1 employee</a:t>
            </a:r>
          </a:p>
        </p:txBody>
      </p:sp>
      <p:sp>
        <p:nvSpPr>
          <p:cNvPr id="80" name="TextBox 79">
            <a:extLst>
              <a:ext uri="{FF2B5EF4-FFF2-40B4-BE49-F238E27FC236}">
                <a16:creationId xmlns:a16="http://schemas.microsoft.com/office/drawing/2014/main" id="{9DEB950B-A45A-4765-B44E-8CB9BA6A4223}"/>
              </a:ext>
            </a:extLst>
          </p:cNvPr>
          <p:cNvSpPr txBox="1"/>
          <p:nvPr/>
        </p:nvSpPr>
        <p:spPr>
          <a:xfrm>
            <a:off x="9152078" y="2902045"/>
            <a:ext cx="2403149" cy="338554"/>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Focus Room</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59" name="Picture 58" descr="Focus room 1 Image">
            <a:extLst>
              <a:ext uri="{FF2B5EF4-FFF2-40B4-BE49-F238E27FC236}">
                <a16:creationId xmlns:a16="http://schemas.microsoft.com/office/drawing/2014/main" id="{F72A6C64-CE8D-4038-B709-C765A11885AA}"/>
              </a:ext>
              <a:ext uri="{C183D7F6-B498-43B3-948B-1728B52AA6E4}">
                <adec:decorative xmlns:adec="http://schemas.microsoft.com/office/drawing/2017/decorative" val="0"/>
              </a:ext>
            </a:extLst>
          </p:cNvPr>
          <p:cNvPicPr>
            <a:picLocks noChangeAspect="1"/>
          </p:cNvPicPr>
          <p:nvPr/>
        </p:nvPicPr>
        <p:blipFill rotWithShape="1">
          <a:blip r:embed="rId18" cstate="screen">
            <a:extLst>
              <a:ext uri="{28A0092B-C50C-407E-A947-70E740481C1C}">
                <a14:useLocalDpi xmlns:a14="http://schemas.microsoft.com/office/drawing/2010/main"/>
              </a:ext>
            </a:extLst>
          </a:blip>
          <a:srcRect/>
          <a:stretch/>
        </p:blipFill>
        <p:spPr>
          <a:xfrm>
            <a:off x="8600160" y="3439886"/>
            <a:ext cx="1001772" cy="852752"/>
          </a:xfrm>
          <a:prstGeom prst="rect">
            <a:avLst/>
          </a:prstGeom>
        </p:spPr>
      </p:pic>
      <p:sp>
        <p:nvSpPr>
          <p:cNvPr id="72" name="TextBox 71">
            <a:extLst>
              <a:ext uri="{FF2B5EF4-FFF2-40B4-BE49-F238E27FC236}">
                <a16:creationId xmlns:a16="http://schemas.microsoft.com/office/drawing/2014/main" id="{E10E9781-9D8E-4492-3899-BB43B2EDF771}"/>
              </a:ext>
            </a:extLst>
          </p:cNvPr>
          <p:cNvSpPr txBox="1"/>
          <p:nvPr/>
        </p:nvSpPr>
        <p:spPr>
          <a:xfrm>
            <a:off x="9488365" y="3751878"/>
            <a:ext cx="438492" cy="230832"/>
          </a:xfrm>
          <a:prstGeom prst="rect">
            <a:avLst/>
          </a:prstGeom>
          <a:noFill/>
        </p:spPr>
        <p:txBody>
          <a:bodyPr wrap="square" rtlCol="0">
            <a:spAutoFit/>
          </a:bodyPr>
          <a:lstStyle/>
          <a:p>
            <a:r>
              <a:rPr lang="fr-CA" sz="900" dirty="0">
                <a:latin typeface="Avenir Next LT Pro" panose="020B0504020202020204" pitchFamily="34" charset="0"/>
              </a:rPr>
              <a:t>OR</a:t>
            </a:r>
            <a:endParaRPr lang="en-CA" sz="900" dirty="0">
              <a:latin typeface="Avenir Next LT Pro" panose="020B0504020202020204" pitchFamily="34" charset="0"/>
            </a:endParaRPr>
          </a:p>
        </p:txBody>
      </p:sp>
      <p:pic>
        <p:nvPicPr>
          <p:cNvPr id="71" name="Picture 70" descr="Focus room 2 Image">
            <a:extLst>
              <a:ext uri="{FF2B5EF4-FFF2-40B4-BE49-F238E27FC236}">
                <a16:creationId xmlns:a16="http://schemas.microsoft.com/office/drawing/2014/main" id="{D2DBFBD9-2EB3-BA3D-F325-A9FF63F7187B}"/>
              </a:ext>
            </a:extLst>
          </p:cNvPr>
          <p:cNvPicPr>
            <a:picLocks noChangeAspect="1"/>
          </p:cNvPicPr>
          <p:nvPr/>
        </p:nvPicPr>
        <p:blipFill>
          <a:blip r:embed="rId19" cstate="screen">
            <a:extLst>
              <a:ext uri="{28A0092B-C50C-407E-A947-70E740481C1C}">
                <a14:useLocalDpi xmlns:a14="http://schemas.microsoft.com/office/drawing/2010/main"/>
              </a:ext>
            </a:extLst>
          </a:blip>
          <a:stretch>
            <a:fillRect/>
          </a:stretch>
        </p:blipFill>
        <p:spPr>
          <a:xfrm>
            <a:off x="9661680" y="3435075"/>
            <a:ext cx="1056449" cy="874929"/>
          </a:xfrm>
          <a:prstGeom prst="rect">
            <a:avLst/>
          </a:prstGeom>
        </p:spPr>
      </p:pic>
      <p:sp>
        <p:nvSpPr>
          <p:cNvPr id="69" name="TextBox 68">
            <a:extLst>
              <a:ext uri="{FF2B5EF4-FFF2-40B4-BE49-F238E27FC236}">
                <a16:creationId xmlns:a16="http://schemas.microsoft.com/office/drawing/2014/main" id="{74F26936-2937-4984-9917-86504B254DCF}"/>
              </a:ext>
            </a:extLst>
          </p:cNvPr>
          <p:cNvSpPr txBox="1"/>
          <p:nvPr/>
        </p:nvSpPr>
        <p:spPr>
          <a:xfrm>
            <a:off x="10651156" y="3401989"/>
            <a:ext cx="1558314" cy="938719"/>
          </a:xfrm>
          <a:prstGeom prst="rect">
            <a:avLst/>
          </a:prstGeom>
          <a:noFill/>
        </p:spPr>
        <p:txBody>
          <a:bodyPr wrap="square" rtlCol="0">
            <a:spAutoFit/>
          </a:bodyPr>
          <a:lstStyle/>
          <a:p>
            <a:r>
              <a:rPr lang="en-US" sz="1100" b="1" dirty="0">
                <a:latin typeface="Avenir Next LT Pro" panose="020B0504020202020204" pitchFamily="34" charset="0"/>
                <a:cs typeface="Arial" panose="020B0604020202020204" pitchFamily="34" charset="0"/>
              </a:rPr>
              <a:t>Used for: </a:t>
            </a:r>
            <a:r>
              <a:rPr lang="en-US" sz="1100" dirty="0">
                <a:latin typeface="Avenir Next LT Pro" panose="020B0504020202020204" pitchFamily="34" charset="0"/>
                <a:cs typeface="Arial" panose="020B0604020202020204" pitchFamily="34" charset="0"/>
              </a:rPr>
              <a:t>focus work with privacy, calling, virtual meetings</a:t>
            </a:r>
          </a:p>
          <a:p>
            <a:r>
              <a:rPr lang="en-US" sz="1100" b="1" dirty="0">
                <a:latin typeface="Avenir Next LT Pro" panose="020B0504020202020204" pitchFamily="34" charset="0"/>
                <a:cs typeface="Arial" panose="020B0604020202020204" pitchFamily="34" charset="0"/>
              </a:rPr>
              <a:t>Capacity: </a:t>
            </a:r>
            <a:r>
              <a:rPr lang="en-US" sz="1100" dirty="0">
                <a:latin typeface="Avenir Next LT Pro" panose="020B0504020202020204" pitchFamily="34" charset="0"/>
                <a:cs typeface="Arial" panose="020B0604020202020204" pitchFamily="34" charset="0"/>
              </a:rPr>
              <a:t>1 employee</a:t>
            </a:r>
          </a:p>
        </p:txBody>
      </p:sp>
      <p:sp>
        <p:nvSpPr>
          <p:cNvPr id="84" name="TextBox 83">
            <a:extLst>
              <a:ext uri="{FF2B5EF4-FFF2-40B4-BE49-F238E27FC236}">
                <a16:creationId xmlns:a16="http://schemas.microsoft.com/office/drawing/2014/main" id="{010FE2E3-7F7D-4579-ABD7-8D7E15086E8F}"/>
              </a:ext>
            </a:extLst>
          </p:cNvPr>
          <p:cNvSpPr txBox="1"/>
          <p:nvPr/>
        </p:nvSpPr>
        <p:spPr>
          <a:xfrm>
            <a:off x="9207067" y="4364866"/>
            <a:ext cx="1102516" cy="338554"/>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Study</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64" name="Picture 63" descr="Study image">
            <a:extLst>
              <a:ext uri="{FF2B5EF4-FFF2-40B4-BE49-F238E27FC236}">
                <a16:creationId xmlns:a16="http://schemas.microsoft.com/office/drawing/2014/main" id="{347ED6CE-7BD3-4CC9-825B-3CB72B9A4FFB}"/>
              </a:ext>
            </a:extLst>
          </p:cNvPr>
          <p:cNvPicPr>
            <a:picLocks noChangeAspect="1"/>
          </p:cNvPicPr>
          <p:nvPr/>
        </p:nvPicPr>
        <p:blipFill>
          <a:blip r:embed="rId20" cstate="screen">
            <a:extLst>
              <a:ext uri="{28A0092B-C50C-407E-A947-70E740481C1C}">
                <a14:useLocalDpi xmlns:a14="http://schemas.microsoft.com/office/drawing/2010/main"/>
              </a:ext>
            </a:extLst>
          </a:blip>
          <a:srcRect/>
          <a:stretch/>
        </p:blipFill>
        <p:spPr>
          <a:xfrm>
            <a:off x="8643907" y="4840967"/>
            <a:ext cx="1698596" cy="1033772"/>
          </a:xfrm>
          <a:prstGeom prst="rect">
            <a:avLst/>
          </a:prstGeom>
        </p:spPr>
      </p:pic>
      <p:sp>
        <p:nvSpPr>
          <p:cNvPr id="70" name="TextBox 69">
            <a:extLst>
              <a:ext uri="{FF2B5EF4-FFF2-40B4-BE49-F238E27FC236}">
                <a16:creationId xmlns:a16="http://schemas.microsoft.com/office/drawing/2014/main" id="{9861BAAF-BB0C-4DCA-96BA-379FBB146F3B}"/>
              </a:ext>
            </a:extLst>
          </p:cNvPr>
          <p:cNvSpPr txBox="1"/>
          <p:nvPr/>
        </p:nvSpPr>
        <p:spPr>
          <a:xfrm>
            <a:off x="10312430" y="4851684"/>
            <a:ext cx="1636996" cy="938719"/>
          </a:xfrm>
          <a:prstGeom prst="rect">
            <a:avLst/>
          </a:prstGeom>
          <a:noFill/>
        </p:spPr>
        <p:txBody>
          <a:bodyPr wrap="square" rtlCol="0">
            <a:spAutoFit/>
          </a:bodyPr>
          <a:lstStyle/>
          <a:p>
            <a:r>
              <a:rPr lang="en-US" sz="1100" b="1" dirty="0">
                <a:latin typeface="Avenir Next LT Pro" panose="020B0504020202020204" pitchFamily="34" charset="0"/>
                <a:cs typeface="Arial" panose="020B0604020202020204" pitchFamily="34" charset="0"/>
              </a:rPr>
              <a:t>Used for: </a:t>
            </a:r>
            <a:r>
              <a:rPr lang="en-US" sz="1100" dirty="0">
                <a:latin typeface="Avenir Next LT Pro" panose="020B0504020202020204" pitchFamily="34" charset="0"/>
                <a:cs typeface="Arial" panose="020B0604020202020204" pitchFamily="34" charset="0"/>
              </a:rPr>
              <a:t>focus work, routine tasks</a:t>
            </a:r>
          </a:p>
          <a:p>
            <a:r>
              <a:rPr lang="en-US" sz="1100" b="1" dirty="0">
                <a:latin typeface="Avenir Next LT Pro" panose="020B0504020202020204" pitchFamily="34" charset="0"/>
                <a:cs typeface="Arial" panose="020B0604020202020204" pitchFamily="34" charset="0"/>
              </a:rPr>
              <a:t>Capacity: </a:t>
            </a:r>
            <a:r>
              <a:rPr lang="en-US" sz="1100" dirty="0">
                <a:latin typeface="Avenir Next LT Pro" panose="020B0504020202020204" pitchFamily="34" charset="0"/>
                <a:cs typeface="Arial" panose="020B0604020202020204" pitchFamily="34" charset="0"/>
              </a:rPr>
              <a:t>1+ employee per workpoint </a:t>
            </a:r>
          </a:p>
        </p:txBody>
      </p:sp>
      <p:sp>
        <p:nvSpPr>
          <p:cNvPr id="3" name="Title 1">
            <a:extLst>
              <a:ext uri="{FF2B5EF4-FFF2-40B4-BE49-F238E27FC236}">
                <a16:creationId xmlns:a16="http://schemas.microsoft.com/office/drawing/2014/main" id="{4F310968-3110-7A15-D636-F4383D9C3FB9}"/>
              </a:ext>
            </a:extLst>
          </p:cNvPr>
          <p:cNvSpPr txBox="1">
            <a:spLocks/>
          </p:cNvSpPr>
          <p:nvPr/>
        </p:nvSpPr>
        <p:spPr>
          <a:xfrm>
            <a:off x="2979188" y="6198843"/>
            <a:ext cx="6035910" cy="328307"/>
          </a:xfrm>
          <a:prstGeom prst="rect">
            <a:avLst/>
          </a:prstGeom>
          <a:solidFill>
            <a:schemeClr val="bg1"/>
          </a:solidFill>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en-US" sz="1400" dirty="0">
                <a:solidFill>
                  <a:schemeClr val="accent2">
                    <a:lumMod val="75000"/>
                  </a:schemeClr>
                </a:solidFill>
                <a:latin typeface="Avenir Next LT Pro Demi" panose="020B0704020202020204" pitchFamily="34" charset="0"/>
              </a:rPr>
              <a:t>Refer to </a:t>
            </a:r>
            <a:r>
              <a:rPr lang="en-US" sz="1400" dirty="0">
                <a:solidFill>
                  <a:schemeClr val="accent3">
                    <a:lumMod val="75000"/>
                  </a:schemeClr>
                </a:solidFill>
                <a:latin typeface="Avenir Next LT Pro Demi" panose="020B0704020202020204" pitchFamily="34" charset="0"/>
                <a:hlinkClick r:id="rId21" action="ppaction://hlinksldjump"/>
              </a:rPr>
              <a:t>Standard workpoints</a:t>
            </a:r>
            <a:r>
              <a:rPr lang="en-US" sz="1400" dirty="0">
                <a:solidFill>
                  <a:schemeClr val="accent3">
                    <a:lumMod val="75000"/>
                  </a:schemeClr>
                </a:solidFill>
                <a:latin typeface="Avenir Next LT Pro Demi" panose="020B0704020202020204" pitchFamily="34" charset="0"/>
              </a:rPr>
              <a:t> </a:t>
            </a:r>
            <a:r>
              <a:rPr lang="en-US" sz="1400" dirty="0">
                <a:solidFill>
                  <a:schemeClr val="accent2">
                    <a:lumMod val="75000"/>
                  </a:schemeClr>
                </a:solidFill>
                <a:latin typeface="Avenir Next LT Pro Demi" panose="020B0704020202020204" pitchFamily="34" charset="0"/>
              </a:rPr>
              <a:t>for more details on individual workpoints</a:t>
            </a:r>
            <a:endParaRPr lang="en-CA" sz="1400" dirty="0">
              <a:solidFill>
                <a:schemeClr val="accent2">
                  <a:lumMod val="75000"/>
                </a:schemeClr>
              </a:solidFill>
              <a:latin typeface="Avenir Next LT Pro Demi" panose="020B0704020202020204" pitchFamily="34" charset="0"/>
            </a:endParaRPr>
          </a:p>
        </p:txBody>
      </p:sp>
    </p:spTree>
    <p:extLst>
      <p:ext uri="{BB962C8B-B14F-4D97-AF65-F5344CB8AC3E}">
        <p14:creationId xmlns:p14="http://schemas.microsoft.com/office/powerpoint/2010/main" val="371610267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47">
            <a:extLst>
              <a:ext uri="{FF2B5EF4-FFF2-40B4-BE49-F238E27FC236}">
                <a16:creationId xmlns:a16="http://schemas.microsoft.com/office/drawing/2014/main" id="{9AD550EC-8F18-41A4-BB1C-202E501404F2}"/>
              </a:ext>
              <a:ext uri="{C183D7F6-B498-43B3-948B-1728B52AA6E4}">
                <adec:decorative xmlns:adec="http://schemas.microsoft.com/office/drawing/2017/decorative" val="1"/>
              </a:ext>
            </a:extLst>
          </p:cNvPr>
          <p:cNvSpPr/>
          <p:nvPr/>
        </p:nvSpPr>
        <p:spPr>
          <a:xfrm>
            <a:off x="8890040" y="1468895"/>
            <a:ext cx="3182844" cy="33305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12" name="Rectangle 11">
            <a:extLst>
              <a:ext uri="{FF2B5EF4-FFF2-40B4-BE49-F238E27FC236}">
                <a16:creationId xmlns:a16="http://schemas.microsoft.com/office/drawing/2014/main" id="{ACDEDFE9-FE3B-4603-8FC5-458F8D7844EE}"/>
              </a:ext>
              <a:ext uri="{C183D7F6-B498-43B3-948B-1728B52AA6E4}">
                <adec:decorative xmlns:adec="http://schemas.microsoft.com/office/drawing/2017/decorative" val="1"/>
              </a:ext>
            </a:extLst>
          </p:cNvPr>
          <p:cNvSpPr/>
          <p:nvPr/>
        </p:nvSpPr>
        <p:spPr>
          <a:xfrm>
            <a:off x="119113" y="1468895"/>
            <a:ext cx="2923719" cy="333055"/>
          </a:xfrm>
          <a:prstGeom prst="rect">
            <a:avLst/>
          </a:prstGeom>
          <a:solidFill>
            <a:srgbClr val="F2A9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13" name="TextBox 12">
            <a:extLst>
              <a:ext uri="{FF2B5EF4-FFF2-40B4-BE49-F238E27FC236}">
                <a16:creationId xmlns:a16="http://schemas.microsoft.com/office/drawing/2014/main" id="{CE95DCB6-1AF4-4C4B-8366-1E0087151DEF}"/>
              </a:ext>
              <a:ext uri="{C183D7F6-B498-43B3-948B-1728B52AA6E4}">
                <adec:decorative xmlns:adec="http://schemas.microsoft.com/office/drawing/2017/decorative" val="1"/>
              </a:ext>
            </a:extLst>
          </p:cNvPr>
          <p:cNvSpPr txBox="1"/>
          <p:nvPr/>
        </p:nvSpPr>
        <p:spPr>
          <a:xfrm>
            <a:off x="0" y="1277546"/>
            <a:ext cx="282599"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1</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16" name="Rectangle 15">
            <a:extLst>
              <a:ext uri="{FF2B5EF4-FFF2-40B4-BE49-F238E27FC236}">
                <a16:creationId xmlns:a16="http://schemas.microsoft.com/office/drawing/2014/main" id="{3F13117C-4EEE-492E-BE49-76976A346EE1}"/>
              </a:ext>
              <a:ext uri="{C183D7F6-B498-43B3-948B-1728B52AA6E4}">
                <adec:decorative xmlns:adec="http://schemas.microsoft.com/office/drawing/2017/decorative" val="1"/>
              </a:ext>
            </a:extLst>
          </p:cNvPr>
          <p:cNvSpPr/>
          <p:nvPr/>
        </p:nvSpPr>
        <p:spPr>
          <a:xfrm>
            <a:off x="119113" y="2920222"/>
            <a:ext cx="2923022" cy="333055"/>
          </a:xfrm>
          <a:prstGeom prst="rect">
            <a:avLst/>
          </a:prstGeom>
          <a:solidFill>
            <a:srgbClr val="F2A9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49" name="TextBox 48">
            <a:extLst>
              <a:ext uri="{FF2B5EF4-FFF2-40B4-BE49-F238E27FC236}">
                <a16:creationId xmlns:a16="http://schemas.microsoft.com/office/drawing/2014/main" id="{4E63554A-FCCD-4A50-A641-E7AC716C3A72}"/>
              </a:ext>
              <a:ext uri="{C183D7F6-B498-43B3-948B-1728B52AA6E4}">
                <adec:decorative xmlns:adec="http://schemas.microsoft.com/office/drawing/2017/decorative" val="1"/>
              </a:ext>
            </a:extLst>
          </p:cNvPr>
          <p:cNvSpPr txBox="1"/>
          <p:nvPr/>
        </p:nvSpPr>
        <p:spPr>
          <a:xfrm>
            <a:off x="8809691" y="1277546"/>
            <a:ext cx="410883"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4</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45" name="TextBox 44">
            <a:extLst>
              <a:ext uri="{FF2B5EF4-FFF2-40B4-BE49-F238E27FC236}">
                <a16:creationId xmlns:a16="http://schemas.microsoft.com/office/drawing/2014/main" id="{27D6F804-43CD-4D02-9308-C6E4444E62C2}"/>
              </a:ext>
              <a:ext uri="{C183D7F6-B498-43B3-948B-1728B52AA6E4}">
                <adec:decorative xmlns:adec="http://schemas.microsoft.com/office/drawing/2017/decorative" val="1"/>
              </a:ext>
            </a:extLst>
          </p:cNvPr>
          <p:cNvSpPr txBox="1"/>
          <p:nvPr/>
        </p:nvSpPr>
        <p:spPr>
          <a:xfrm>
            <a:off x="8819180" y="4203170"/>
            <a:ext cx="447607"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6</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17" name="TextBox 16">
            <a:extLst>
              <a:ext uri="{FF2B5EF4-FFF2-40B4-BE49-F238E27FC236}">
                <a16:creationId xmlns:a16="http://schemas.microsoft.com/office/drawing/2014/main" id="{42865FC5-A126-43E4-BA5B-D7ACCAB2D7C0}"/>
              </a:ext>
              <a:ext uri="{C183D7F6-B498-43B3-948B-1728B52AA6E4}">
                <adec:decorative xmlns:adec="http://schemas.microsoft.com/office/drawing/2017/decorative" val="1"/>
              </a:ext>
            </a:extLst>
          </p:cNvPr>
          <p:cNvSpPr txBox="1"/>
          <p:nvPr/>
        </p:nvSpPr>
        <p:spPr>
          <a:xfrm>
            <a:off x="53227" y="2728631"/>
            <a:ext cx="282599"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2</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40" name="Rectangle 39">
            <a:extLst>
              <a:ext uri="{FF2B5EF4-FFF2-40B4-BE49-F238E27FC236}">
                <a16:creationId xmlns:a16="http://schemas.microsoft.com/office/drawing/2014/main" id="{0C7D88EA-7B9A-4F0C-BC73-6C1A1BB5B603}"/>
              </a:ext>
              <a:ext uri="{C183D7F6-B498-43B3-948B-1728B52AA6E4}">
                <adec:decorative xmlns:adec="http://schemas.microsoft.com/office/drawing/2017/decorative" val="1"/>
              </a:ext>
            </a:extLst>
          </p:cNvPr>
          <p:cNvSpPr/>
          <p:nvPr/>
        </p:nvSpPr>
        <p:spPr>
          <a:xfrm>
            <a:off x="8890040" y="2920222"/>
            <a:ext cx="3182842" cy="33305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41" name="TextBox 40">
            <a:extLst>
              <a:ext uri="{FF2B5EF4-FFF2-40B4-BE49-F238E27FC236}">
                <a16:creationId xmlns:a16="http://schemas.microsoft.com/office/drawing/2014/main" id="{5542D623-6EC1-443B-B5A2-8466C61EE19F}"/>
              </a:ext>
              <a:ext uri="{C183D7F6-B498-43B3-948B-1728B52AA6E4}">
                <adec:decorative xmlns:adec="http://schemas.microsoft.com/office/drawing/2017/decorative" val="1"/>
              </a:ext>
            </a:extLst>
          </p:cNvPr>
          <p:cNvSpPr txBox="1"/>
          <p:nvPr/>
        </p:nvSpPr>
        <p:spPr>
          <a:xfrm>
            <a:off x="8819180" y="2744591"/>
            <a:ext cx="447607"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5</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20" name="Rectangle 19">
            <a:extLst>
              <a:ext uri="{FF2B5EF4-FFF2-40B4-BE49-F238E27FC236}">
                <a16:creationId xmlns:a16="http://schemas.microsoft.com/office/drawing/2014/main" id="{551AAA28-1E77-4219-825E-40D6E225719A}"/>
              </a:ext>
              <a:ext uri="{C183D7F6-B498-43B3-948B-1728B52AA6E4}">
                <adec:decorative xmlns:adec="http://schemas.microsoft.com/office/drawing/2017/decorative" val="1"/>
              </a:ext>
            </a:extLst>
          </p:cNvPr>
          <p:cNvSpPr/>
          <p:nvPr/>
        </p:nvSpPr>
        <p:spPr>
          <a:xfrm>
            <a:off x="119113" y="4371549"/>
            <a:ext cx="2923022" cy="333055"/>
          </a:xfrm>
          <a:prstGeom prst="rect">
            <a:avLst/>
          </a:prstGeom>
          <a:solidFill>
            <a:srgbClr val="F2A9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44" name="Rectangle 43">
            <a:extLst>
              <a:ext uri="{FF2B5EF4-FFF2-40B4-BE49-F238E27FC236}">
                <a16:creationId xmlns:a16="http://schemas.microsoft.com/office/drawing/2014/main" id="{4457AA54-2A65-432F-AA61-4C377098700B}"/>
              </a:ext>
              <a:ext uri="{C183D7F6-B498-43B3-948B-1728B52AA6E4}">
                <adec:decorative xmlns:adec="http://schemas.microsoft.com/office/drawing/2017/decorative" val="1"/>
              </a:ext>
            </a:extLst>
          </p:cNvPr>
          <p:cNvSpPr/>
          <p:nvPr/>
        </p:nvSpPr>
        <p:spPr>
          <a:xfrm>
            <a:off x="8890040" y="4371549"/>
            <a:ext cx="3182840" cy="33305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6" name="Rectangle 5">
            <a:extLst>
              <a:ext uri="{FF2B5EF4-FFF2-40B4-BE49-F238E27FC236}">
                <a16:creationId xmlns:a16="http://schemas.microsoft.com/office/drawing/2014/main" id="{6B2A4004-CE4F-34CD-5C10-2F478AA8AA9D}"/>
              </a:ext>
              <a:ext uri="{C183D7F6-B498-43B3-948B-1728B52AA6E4}">
                <adec:decorative xmlns:adec="http://schemas.microsoft.com/office/drawing/2017/decorative" val="1"/>
              </a:ext>
            </a:extLst>
          </p:cNvPr>
          <p:cNvSpPr/>
          <p:nvPr/>
        </p:nvSpPr>
        <p:spPr>
          <a:xfrm>
            <a:off x="1717470" y="823758"/>
            <a:ext cx="783683" cy="33305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25" name="TextBox 24">
            <a:extLst>
              <a:ext uri="{FF2B5EF4-FFF2-40B4-BE49-F238E27FC236}">
                <a16:creationId xmlns:a16="http://schemas.microsoft.com/office/drawing/2014/main" id="{39F1615B-5E39-4B29-84DE-DF569736479C}"/>
              </a:ext>
              <a:ext uri="{C183D7F6-B498-43B3-948B-1728B52AA6E4}">
                <adec:decorative xmlns:adec="http://schemas.microsoft.com/office/drawing/2017/decorative" val="1"/>
              </a:ext>
            </a:extLst>
          </p:cNvPr>
          <p:cNvSpPr txBox="1"/>
          <p:nvPr/>
        </p:nvSpPr>
        <p:spPr>
          <a:xfrm>
            <a:off x="80995" y="4180419"/>
            <a:ext cx="282599"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3</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713928FE-732A-3621-F4B0-17D010799E9A}"/>
              </a:ext>
              <a:ext uri="{C183D7F6-B498-43B3-948B-1728B52AA6E4}">
                <adec:decorative xmlns:adec="http://schemas.microsoft.com/office/drawing/2017/decorative" val="1"/>
              </a:ext>
            </a:extLst>
          </p:cNvPr>
          <p:cNvSpPr/>
          <p:nvPr/>
        </p:nvSpPr>
        <p:spPr>
          <a:xfrm>
            <a:off x="591671" y="814006"/>
            <a:ext cx="588980" cy="333055"/>
          </a:xfrm>
          <a:prstGeom prst="rect">
            <a:avLst/>
          </a:prstGeom>
          <a:solidFill>
            <a:srgbClr val="F2A9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p:cNvSpPr>
          <p:nvPr/>
        </p:nvSpPr>
        <p:spPr>
          <a:xfrm>
            <a:off x="170432" y="115833"/>
            <a:ext cx="9385048" cy="584775"/>
          </a:xfrm>
          <a:prstGeom prst="rect">
            <a:avLst/>
          </a:prstGeom>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en-CA" sz="3200">
                <a:solidFill>
                  <a:schemeClr val="bg1"/>
                </a:solidFill>
              </a:rPr>
              <a:t>Using the space </a:t>
            </a:r>
            <a:r>
              <a:rPr kumimoji="0" lang="en-CA" b="1" i="0" u="none" strike="noStrike" kern="0" cap="none" spc="0" normalizeH="0" baseline="0" noProof="0">
                <a:ln>
                  <a:noFill/>
                </a:ln>
                <a:solidFill>
                  <a:srgbClr val="F1F2F2"/>
                </a:solidFill>
                <a:effectLst/>
                <a:uLnTx/>
                <a:uFillTx/>
                <a:latin typeface="Arial"/>
                <a:ea typeface="Arial"/>
                <a:cs typeface="Arial"/>
                <a:sym typeface="Arial"/>
              </a:rPr>
              <a:t>– </a:t>
            </a:r>
            <a:r>
              <a:rPr kumimoji="0" lang="en-CA" b="1" i="0" u="none" strike="noStrike" kern="0" cap="none" spc="0" normalizeH="0" baseline="0" noProof="0" dirty="0">
                <a:ln>
                  <a:noFill/>
                </a:ln>
                <a:solidFill>
                  <a:srgbClr val="F1F2F2"/>
                </a:solidFill>
                <a:effectLst/>
                <a:uLnTx/>
                <a:uFillTx/>
                <a:latin typeface="Arial"/>
                <a:ea typeface="Arial"/>
                <a:cs typeface="Arial"/>
                <a:sym typeface="Arial"/>
              </a:rPr>
              <a:t>Exploring the workplace (2 of 3)</a:t>
            </a:r>
            <a:endParaRPr lang="en-CA" sz="3200" dirty="0">
              <a:solidFill>
                <a:schemeClr val="bg1"/>
              </a:solidFill>
            </a:endParaRPr>
          </a:p>
        </p:txBody>
      </p:sp>
      <p:sp>
        <p:nvSpPr>
          <p:cNvPr id="10" name="Title 1">
            <a:extLst>
              <a:ext uri="{FF2B5EF4-FFF2-40B4-BE49-F238E27FC236}">
                <a16:creationId xmlns:a16="http://schemas.microsoft.com/office/drawing/2014/main" id="{98555A61-60EA-44C5-8923-5330CD40CF1D}"/>
              </a:ext>
            </a:extLst>
          </p:cNvPr>
          <p:cNvSpPr>
            <a:spLocks noGrp="1"/>
          </p:cNvSpPr>
          <p:nvPr>
            <p:ph type="title" idx="4294967295"/>
          </p:nvPr>
        </p:nvSpPr>
        <p:spPr>
          <a:xfrm>
            <a:off x="505556" y="816208"/>
            <a:ext cx="7492784" cy="345468"/>
          </a:xfrm>
          <a:prstGeom prst="rect">
            <a:avLst/>
          </a:prstGeom>
        </p:spPr>
        <p:txBody>
          <a:bodyPr/>
          <a:lstStyle/>
          <a:p>
            <a:r>
              <a:rPr lang="en-US" sz="1800" dirty="0"/>
              <a:t>Open and </a:t>
            </a:r>
            <a:r>
              <a:rPr lang="en-US" sz="1800" dirty="0">
                <a:solidFill>
                  <a:schemeClr val="bg1"/>
                </a:solidFill>
              </a:rPr>
              <a:t>Closed</a:t>
            </a:r>
            <a:r>
              <a:rPr lang="en-US" sz="1800" dirty="0"/>
              <a:t> Collaborative Workpoints</a:t>
            </a:r>
            <a:endParaRPr lang="en-CA" sz="1800" dirty="0"/>
          </a:p>
        </p:txBody>
      </p:sp>
      <p:sp>
        <p:nvSpPr>
          <p:cNvPr id="7" name="TextBox 6">
            <a:extLst>
              <a:ext uri="{FF2B5EF4-FFF2-40B4-BE49-F238E27FC236}">
                <a16:creationId xmlns:a16="http://schemas.microsoft.com/office/drawing/2014/main" id="{B5305C49-30E1-BF78-C7BC-C0AA35B7FFDE}"/>
              </a:ext>
            </a:extLst>
          </p:cNvPr>
          <p:cNvSpPr txBox="1"/>
          <p:nvPr/>
        </p:nvSpPr>
        <p:spPr>
          <a:xfrm>
            <a:off x="5324553" y="794999"/>
            <a:ext cx="7031610" cy="369332"/>
          </a:xfrm>
          <a:prstGeom prst="rect">
            <a:avLst/>
          </a:prstGeom>
          <a:noFill/>
        </p:spPr>
        <p:txBody>
          <a:bodyPr wrap="square">
            <a:spAutoFit/>
          </a:bodyPr>
          <a:lstStyle/>
          <a:p>
            <a:r>
              <a:rPr lang="en-US" dirty="0">
                <a:highlight>
                  <a:srgbClr val="FFFF00"/>
                </a:highlight>
              </a:rPr>
              <a:t>Review the workpoint sketches and ensure they align with your project.</a:t>
            </a:r>
            <a:endParaRPr lang="en-CA" dirty="0">
              <a:solidFill>
                <a:schemeClr val="tx1"/>
              </a:solidFill>
              <a:highlight>
                <a:srgbClr val="FFFF00"/>
              </a:highlight>
            </a:endParaRPr>
          </a:p>
        </p:txBody>
      </p:sp>
      <p:sp>
        <p:nvSpPr>
          <p:cNvPr id="14" name="TextBox 13">
            <a:extLst>
              <a:ext uri="{FF2B5EF4-FFF2-40B4-BE49-F238E27FC236}">
                <a16:creationId xmlns:a16="http://schemas.microsoft.com/office/drawing/2014/main" id="{6B5B11ED-1CA1-4EB4-9512-3256067929A9}"/>
              </a:ext>
            </a:extLst>
          </p:cNvPr>
          <p:cNvSpPr txBox="1"/>
          <p:nvPr/>
        </p:nvSpPr>
        <p:spPr>
          <a:xfrm>
            <a:off x="300987" y="1470571"/>
            <a:ext cx="1279637" cy="338554"/>
          </a:xfrm>
          <a:prstGeom prst="rect">
            <a:avLst/>
          </a:prstGeom>
          <a:noFill/>
        </p:spPr>
        <p:txBody>
          <a:bodyPr wrap="square" rtlCol="0">
            <a:spAutoFit/>
          </a:bodyPr>
          <a:lstStyle/>
          <a:p>
            <a:r>
              <a:rPr lang="en-US" sz="1600" dirty="0">
                <a:latin typeface="Avenir Next LT Pro" panose="020B0504020202020204" pitchFamily="34" charset="0"/>
                <a:cs typeface="Arial" panose="020B0604020202020204" pitchFamily="34" charset="0"/>
              </a:rPr>
              <a:t>Team Area</a:t>
            </a:r>
            <a:endParaRPr lang="en-CA" sz="1600" dirty="0">
              <a:latin typeface="Avenir Next LT Pro" panose="020B0504020202020204" pitchFamily="34" charset="0"/>
              <a:cs typeface="Arial" panose="020B0604020202020204" pitchFamily="34" charset="0"/>
            </a:endParaRPr>
          </a:p>
        </p:txBody>
      </p:sp>
      <p:pic>
        <p:nvPicPr>
          <p:cNvPr id="68" name="Picture 2" descr="Team area image">
            <a:extLst>
              <a:ext uri="{FF2B5EF4-FFF2-40B4-BE49-F238E27FC236}">
                <a16:creationId xmlns:a16="http://schemas.microsoft.com/office/drawing/2014/main" id="{FB35ADD4-1B34-4831-966C-0D447EDDA386}"/>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52838" y="1799346"/>
            <a:ext cx="1413071" cy="1100920"/>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27" name="TextBox 26">
            <a:extLst>
              <a:ext uri="{FF2B5EF4-FFF2-40B4-BE49-F238E27FC236}">
                <a16:creationId xmlns:a16="http://schemas.microsoft.com/office/drawing/2014/main" id="{814E566E-DF0A-49C2-8BE5-8A51EDD99636}"/>
              </a:ext>
            </a:extLst>
          </p:cNvPr>
          <p:cNvSpPr txBox="1"/>
          <p:nvPr/>
        </p:nvSpPr>
        <p:spPr>
          <a:xfrm>
            <a:off x="1432665" y="1957714"/>
            <a:ext cx="1518672" cy="707886"/>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group collaborating, ideation</a:t>
            </a:r>
          </a:p>
          <a:p>
            <a:r>
              <a:rPr lang="en-US" sz="1000" b="1" dirty="0">
                <a:latin typeface="Avenir Next LT Pro" panose="020B0504020202020204" pitchFamily="34" charset="0"/>
                <a:cs typeface="Arial" panose="020B0604020202020204" pitchFamily="34" charset="0"/>
              </a:rPr>
              <a:t>Capacity: </a:t>
            </a:r>
            <a:r>
              <a:rPr lang="en-US" sz="1000" dirty="0">
                <a:latin typeface="Avenir Next LT Pro" panose="020B0504020202020204" pitchFamily="34" charset="0"/>
                <a:cs typeface="Arial" panose="020B0604020202020204" pitchFamily="34" charset="0"/>
              </a:rPr>
              <a:t>2-10 employees</a:t>
            </a:r>
          </a:p>
        </p:txBody>
      </p:sp>
      <p:sp>
        <p:nvSpPr>
          <p:cNvPr id="18" name="TextBox 17">
            <a:extLst>
              <a:ext uri="{FF2B5EF4-FFF2-40B4-BE49-F238E27FC236}">
                <a16:creationId xmlns:a16="http://schemas.microsoft.com/office/drawing/2014/main" id="{26A8EDF3-C6EB-42DF-B1D9-C225B1C312D2}"/>
              </a:ext>
            </a:extLst>
          </p:cNvPr>
          <p:cNvSpPr txBox="1"/>
          <p:nvPr/>
        </p:nvSpPr>
        <p:spPr>
          <a:xfrm>
            <a:off x="406787" y="2906125"/>
            <a:ext cx="1264625" cy="338554"/>
          </a:xfrm>
          <a:prstGeom prst="rect">
            <a:avLst/>
          </a:prstGeom>
          <a:noFill/>
        </p:spPr>
        <p:txBody>
          <a:bodyPr wrap="square" rtlCol="0">
            <a:spAutoFit/>
          </a:bodyPr>
          <a:lstStyle/>
          <a:p>
            <a:r>
              <a:rPr lang="en-US" sz="1600" dirty="0">
                <a:latin typeface="Avenir Next LT Pro" panose="020B0504020202020204" pitchFamily="34" charset="0"/>
                <a:cs typeface="Arial" panose="020B0604020202020204" pitchFamily="34" charset="0"/>
              </a:rPr>
              <a:t>Chat Point</a:t>
            </a:r>
            <a:endParaRPr lang="en-CA" sz="1600" dirty="0">
              <a:latin typeface="Avenir Next LT Pro" panose="020B0504020202020204" pitchFamily="34" charset="0"/>
              <a:cs typeface="Arial" panose="020B0604020202020204" pitchFamily="34" charset="0"/>
            </a:endParaRPr>
          </a:p>
        </p:txBody>
      </p:sp>
      <p:pic>
        <p:nvPicPr>
          <p:cNvPr id="69" name="Picture 3" descr="Chat point image">
            <a:extLst>
              <a:ext uri="{FF2B5EF4-FFF2-40B4-BE49-F238E27FC236}">
                <a16:creationId xmlns:a16="http://schemas.microsoft.com/office/drawing/2014/main" id="{DC69294C-E6D7-4B4D-80D9-3CEE85003F99}"/>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p:blipFill>
        <p:spPr bwMode="auto">
          <a:xfrm>
            <a:off x="95831" y="3308211"/>
            <a:ext cx="1504255" cy="923329"/>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28" name="TextBox 27">
            <a:extLst>
              <a:ext uri="{FF2B5EF4-FFF2-40B4-BE49-F238E27FC236}">
                <a16:creationId xmlns:a16="http://schemas.microsoft.com/office/drawing/2014/main" id="{916CE680-AD66-49FC-B74E-DA8E5FEFA233}"/>
              </a:ext>
            </a:extLst>
          </p:cNvPr>
          <p:cNvSpPr txBox="1"/>
          <p:nvPr/>
        </p:nvSpPr>
        <p:spPr>
          <a:xfrm>
            <a:off x="1439904" y="3425265"/>
            <a:ext cx="1697596" cy="553998"/>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group tasks and information sharing</a:t>
            </a:r>
          </a:p>
          <a:p>
            <a:r>
              <a:rPr lang="en-US" sz="1000" b="1" dirty="0">
                <a:latin typeface="Avenir Next LT Pro" panose="020B0504020202020204" pitchFamily="34" charset="0"/>
                <a:cs typeface="Arial" panose="020B0604020202020204" pitchFamily="34" charset="0"/>
              </a:rPr>
              <a:t>Capacity: </a:t>
            </a:r>
            <a:r>
              <a:rPr lang="en-US" sz="1000" dirty="0">
                <a:latin typeface="Avenir Next LT Pro" panose="020B0504020202020204" pitchFamily="34" charset="0"/>
                <a:cs typeface="Arial" panose="020B0604020202020204" pitchFamily="34" charset="0"/>
              </a:rPr>
              <a:t>2-4 employees</a:t>
            </a:r>
          </a:p>
        </p:txBody>
      </p:sp>
      <p:sp>
        <p:nvSpPr>
          <p:cNvPr id="26" name="TextBox 25">
            <a:extLst>
              <a:ext uri="{FF2B5EF4-FFF2-40B4-BE49-F238E27FC236}">
                <a16:creationId xmlns:a16="http://schemas.microsoft.com/office/drawing/2014/main" id="{39C767C9-BC2A-4660-B06E-3EF0E388D6BC}"/>
              </a:ext>
            </a:extLst>
          </p:cNvPr>
          <p:cNvSpPr txBox="1"/>
          <p:nvPr/>
        </p:nvSpPr>
        <p:spPr>
          <a:xfrm>
            <a:off x="446731" y="4379361"/>
            <a:ext cx="1196763" cy="338554"/>
          </a:xfrm>
          <a:prstGeom prst="rect">
            <a:avLst/>
          </a:prstGeom>
          <a:noFill/>
        </p:spPr>
        <p:txBody>
          <a:bodyPr wrap="square" rtlCol="0">
            <a:spAutoFit/>
          </a:bodyPr>
          <a:lstStyle/>
          <a:p>
            <a:r>
              <a:rPr lang="en-US" sz="1600" dirty="0">
                <a:latin typeface="Avenir Next LT Pro" panose="020B0504020202020204" pitchFamily="34" charset="0"/>
                <a:cs typeface="Arial" panose="020B0604020202020204" pitchFamily="34" charset="0"/>
              </a:rPr>
              <a:t>Huddle</a:t>
            </a:r>
            <a:endParaRPr lang="en-CA" sz="1600" dirty="0">
              <a:latin typeface="Avenir Next LT Pro" panose="020B0504020202020204" pitchFamily="34" charset="0"/>
              <a:cs typeface="Arial" panose="020B0604020202020204" pitchFamily="34" charset="0"/>
            </a:endParaRPr>
          </a:p>
        </p:txBody>
      </p:sp>
      <p:pic>
        <p:nvPicPr>
          <p:cNvPr id="67" name="Picture 4" descr="Huddle image">
            <a:extLst>
              <a:ext uri="{FF2B5EF4-FFF2-40B4-BE49-F238E27FC236}">
                <a16:creationId xmlns:a16="http://schemas.microsoft.com/office/drawing/2014/main" id="{2CBFA787-45CD-467D-9D30-52E5D415A4F3}"/>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p:blipFill>
        <p:spPr bwMode="auto">
          <a:xfrm>
            <a:off x="233843" y="4717915"/>
            <a:ext cx="1181474" cy="1142758"/>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29" name="TextBox 28">
            <a:extLst>
              <a:ext uri="{FF2B5EF4-FFF2-40B4-BE49-F238E27FC236}">
                <a16:creationId xmlns:a16="http://schemas.microsoft.com/office/drawing/2014/main" id="{1A673AF1-DDA1-405E-804F-8A3F5072B194}"/>
              </a:ext>
            </a:extLst>
          </p:cNvPr>
          <p:cNvSpPr txBox="1"/>
          <p:nvPr/>
        </p:nvSpPr>
        <p:spPr>
          <a:xfrm>
            <a:off x="1439904" y="4957220"/>
            <a:ext cx="1509483" cy="707886"/>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quick chats, information sharing</a:t>
            </a:r>
          </a:p>
          <a:p>
            <a:r>
              <a:rPr lang="en-US" sz="1000" b="1" dirty="0">
                <a:latin typeface="Avenir Next LT Pro" panose="020B0504020202020204" pitchFamily="34" charset="0"/>
                <a:cs typeface="Arial" panose="020B0604020202020204" pitchFamily="34" charset="0"/>
              </a:rPr>
              <a:t>Capacity: </a:t>
            </a:r>
            <a:r>
              <a:rPr lang="en-US" sz="1000" dirty="0">
                <a:latin typeface="Avenir Next LT Pro" panose="020B0504020202020204" pitchFamily="34" charset="0"/>
                <a:cs typeface="Arial" panose="020B0604020202020204" pitchFamily="34" charset="0"/>
              </a:rPr>
              <a:t>2 employees</a:t>
            </a:r>
          </a:p>
        </p:txBody>
      </p:sp>
      <p:pic>
        <p:nvPicPr>
          <p:cNvPr id="9" name="Picture 8" descr="Floor plan sample">
            <a:extLst>
              <a:ext uri="{FF2B5EF4-FFF2-40B4-BE49-F238E27FC236}">
                <a16:creationId xmlns:a16="http://schemas.microsoft.com/office/drawing/2014/main" id="{BDD51C8C-4D09-4432-832B-15DF0F3F1974}"/>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6496" t="13629" r="31598" b="13502"/>
          <a:stretch/>
        </p:blipFill>
        <p:spPr>
          <a:xfrm>
            <a:off x="3063513" y="1135637"/>
            <a:ext cx="5721591" cy="4997291"/>
          </a:xfrm>
          <a:prstGeom prst="rect">
            <a:avLst/>
          </a:prstGeom>
        </p:spPr>
      </p:pic>
      <p:sp>
        <p:nvSpPr>
          <p:cNvPr id="5" name="TextBox 4">
            <a:extLst>
              <a:ext uri="{FF2B5EF4-FFF2-40B4-BE49-F238E27FC236}">
                <a16:creationId xmlns:a16="http://schemas.microsoft.com/office/drawing/2014/main" id="{C9BA13ED-BD10-F804-A9ED-EEDBB1389A91}"/>
              </a:ext>
            </a:extLst>
          </p:cNvPr>
          <p:cNvSpPr txBox="1"/>
          <p:nvPr/>
        </p:nvSpPr>
        <p:spPr>
          <a:xfrm>
            <a:off x="2893170" y="3179686"/>
            <a:ext cx="6099242" cy="923330"/>
          </a:xfrm>
          <a:prstGeom prst="rect">
            <a:avLst/>
          </a:prstGeom>
          <a:noFill/>
        </p:spPr>
        <p:txBody>
          <a:bodyPr wrap="square">
            <a:spAutoFit/>
          </a:bodyPr>
          <a:lstStyle/>
          <a:p>
            <a:pPr algn="ctr"/>
            <a:r>
              <a:rPr lang="en-US" dirty="0">
                <a:solidFill>
                  <a:schemeClr val="tx1"/>
                </a:solidFill>
                <a:highlight>
                  <a:srgbClr val="FFFF00"/>
                </a:highlight>
              </a:rPr>
              <a:t>Sample floorplan</a:t>
            </a:r>
          </a:p>
          <a:p>
            <a:pPr algn="ctr"/>
            <a:r>
              <a:rPr lang="en-US" dirty="0">
                <a:solidFill>
                  <a:schemeClr val="tx1"/>
                </a:solidFill>
                <a:highlight>
                  <a:srgbClr val="FFFF00"/>
                </a:highlight>
              </a:rPr>
              <a:t>Request a floorplan from your </a:t>
            </a:r>
          </a:p>
          <a:p>
            <a:pPr algn="ctr"/>
            <a:r>
              <a:rPr lang="en-US" dirty="0">
                <a:solidFill>
                  <a:schemeClr val="tx1"/>
                </a:solidFill>
                <a:highlight>
                  <a:srgbClr val="FFFF00"/>
                </a:highlight>
              </a:rPr>
              <a:t>Design team</a:t>
            </a:r>
            <a:endParaRPr lang="en-CA" dirty="0">
              <a:solidFill>
                <a:schemeClr val="tx1"/>
              </a:solidFill>
              <a:highlight>
                <a:srgbClr val="FFFF00"/>
              </a:highlight>
            </a:endParaRPr>
          </a:p>
        </p:txBody>
      </p:sp>
      <p:sp>
        <p:nvSpPr>
          <p:cNvPr id="50" name="TextBox 49">
            <a:extLst>
              <a:ext uri="{FF2B5EF4-FFF2-40B4-BE49-F238E27FC236}">
                <a16:creationId xmlns:a16="http://schemas.microsoft.com/office/drawing/2014/main" id="{0AAF4FB9-E23C-4548-9200-1828B40FB616}"/>
              </a:ext>
            </a:extLst>
          </p:cNvPr>
          <p:cNvSpPr txBox="1"/>
          <p:nvPr/>
        </p:nvSpPr>
        <p:spPr>
          <a:xfrm>
            <a:off x="9163282" y="1462212"/>
            <a:ext cx="2355820" cy="338554"/>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Project Room</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72" name="Picture 71" descr="Project room image">
            <a:extLst>
              <a:ext uri="{FF2B5EF4-FFF2-40B4-BE49-F238E27FC236}">
                <a16:creationId xmlns:a16="http://schemas.microsoft.com/office/drawing/2014/main" id="{70D1D914-115D-4658-A9ED-69CCFD106050}"/>
              </a:ext>
              <a:ext uri="{C183D7F6-B498-43B3-948B-1728B52AA6E4}">
                <adec:decorative xmlns:adec="http://schemas.microsoft.com/office/drawing/2017/decorative" val="0"/>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a:xfrm>
            <a:off x="8895611" y="1849133"/>
            <a:ext cx="1448811" cy="935580"/>
          </a:xfrm>
          <a:prstGeom prst="rect">
            <a:avLst/>
          </a:prstGeom>
        </p:spPr>
      </p:pic>
      <p:sp>
        <p:nvSpPr>
          <p:cNvPr id="30" name="TextBox 29">
            <a:extLst>
              <a:ext uri="{FF2B5EF4-FFF2-40B4-BE49-F238E27FC236}">
                <a16:creationId xmlns:a16="http://schemas.microsoft.com/office/drawing/2014/main" id="{93B11E7D-6E39-4BF0-8AFF-09FCA4E89BD4}"/>
              </a:ext>
            </a:extLst>
          </p:cNvPr>
          <p:cNvSpPr txBox="1"/>
          <p:nvPr/>
        </p:nvSpPr>
        <p:spPr>
          <a:xfrm>
            <a:off x="10312430" y="1972748"/>
            <a:ext cx="1636996" cy="707886"/>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ideation, sprinting, project work</a:t>
            </a:r>
          </a:p>
          <a:p>
            <a:r>
              <a:rPr lang="en-US" sz="1000" b="1" dirty="0">
                <a:latin typeface="Avenir Next LT Pro" panose="020B0504020202020204" pitchFamily="34" charset="0"/>
                <a:cs typeface="Arial" panose="020B0604020202020204" pitchFamily="34" charset="0"/>
              </a:rPr>
              <a:t>Capacity: </a:t>
            </a:r>
            <a:r>
              <a:rPr lang="en-US" sz="1000" dirty="0">
                <a:latin typeface="Avenir Next LT Pro" panose="020B0504020202020204" pitchFamily="34" charset="0"/>
                <a:cs typeface="Arial" panose="020B0604020202020204" pitchFamily="34" charset="0"/>
              </a:rPr>
              <a:t>4-8</a:t>
            </a:r>
            <a:r>
              <a:rPr lang="en-US" sz="1000" b="1" dirty="0">
                <a:latin typeface="Avenir Next LT Pro" panose="020B0504020202020204" pitchFamily="34" charset="0"/>
                <a:cs typeface="Arial" panose="020B0604020202020204" pitchFamily="34" charset="0"/>
              </a:rPr>
              <a:t> </a:t>
            </a:r>
            <a:r>
              <a:rPr lang="en-US" sz="1000" dirty="0">
                <a:latin typeface="Avenir Next LT Pro" panose="020B0504020202020204" pitchFamily="34" charset="0"/>
                <a:cs typeface="Arial" panose="020B0604020202020204" pitchFamily="34" charset="0"/>
              </a:rPr>
              <a:t>employees</a:t>
            </a:r>
          </a:p>
        </p:txBody>
      </p:sp>
      <p:sp>
        <p:nvSpPr>
          <p:cNvPr id="42" name="TextBox 41">
            <a:extLst>
              <a:ext uri="{FF2B5EF4-FFF2-40B4-BE49-F238E27FC236}">
                <a16:creationId xmlns:a16="http://schemas.microsoft.com/office/drawing/2014/main" id="{090F7403-AA3F-4B73-9DB1-CDB673307A52}"/>
              </a:ext>
            </a:extLst>
          </p:cNvPr>
          <p:cNvSpPr txBox="1"/>
          <p:nvPr/>
        </p:nvSpPr>
        <p:spPr>
          <a:xfrm>
            <a:off x="9190979" y="2906125"/>
            <a:ext cx="2028287" cy="584775"/>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Meeting Room</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71" name="Picture 70" descr="Meeting room image">
            <a:extLst>
              <a:ext uri="{FF2B5EF4-FFF2-40B4-BE49-F238E27FC236}">
                <a16:creationId xmlns:a16="http://schemas.microsoft.com/office/drawing/2014/main" id="{F857F42A-3E5D-4815-BDB9-E56EA4CAF130}"/>
              </a:ext>
              <a:ext uri="{C183D7F6-B498-43B3-948B-1728B52AA6E4}">
                <adec:decorative xmlns:adec="http://schemas.microsoft.com/office/drawing/2017/decorative" val="0"/>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p:blipFill>
        <p:spPr bwMode="auto">
          <a:xfrm>
            <a:off x="8784965" y="3341810"/>
            <a:ext cx="1627466" cy="881593"/>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31" name="TextBox 30">
            <a:extLst>
              <a:ext uri="{FF2B5EF4-FFF2-40B4-BE49-F238E27FC236}">
                <a16:creationId xmlns:a16="http://schemas.microsoft.com/office/drawing/2014/main" id="{49D7168F-DF20-41A1-9809-C0B48B05F220}"/>
              </a:ext>
            </a:extLst>
          </p:cNvPr>
          <p:cNvSpPr txBox="1"/>
          <p:nvPr/>
        </p:nvSpPr>
        <p:spPr>
          <a:xfrm>
            <a:off x="10312430" y="3458175"/>
            <a:ext cx="1697596" cy="707886"/>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in person and virtual meetings</a:t>
            </a:r>
          </a:p>
          <a:p>
            <a:r>
              <a:rPr lang="en-US" sz="1000" b="1" dirty="0">
                <a:latin typeface="Avenir Next LT Pro" panose="020B0504020202020204" pitchFamily="34" charset="0"/>
                <a:cs typeface="Arial" panose="020B0604020202020204" pitchFamily="34" charset="0"/>
              </a:rPr>
              <a:t>Capacity: </a:t>
            </a:r>
            <a:r>
              <a:rPr lang="en-US" sz="1000" dirty="0">
                <a:latin typeface="Avenir Next LT Pro" panose="020B0504020202020204" pitchFamily="34" charset="0"/>
                <a:cs typeface="Arial" panose="020B0604020202020204" pitchFamily="34" charset="0"/>
              </a:rPr>
              <a:t>5-10 employees</a:t>
            </a:r>
          </a:p>
        </p:txBody>
      </p:sp>
      <p:sp>
        <p:nvSpPr>
          <p:cNvPr id="46" name="TextBox 45">
            <a:extLst>
              <a:ext uri="{FF2B5EF4-FFF2-40B4-BE49-F238E27FC236}">
                <a16:creationId xmlns:a16="http://schemas.microsoft.com/office/drawing/2014/main" id="{D85D4ADC-E2E2-442E-80D7-18498D2246AF}"/>
              </a:ext>
            </a:extLst>
          </p:cNvPr>
          <p:cNvSpPr txBox="1"/>
          <p:nvPr/>
        </p:nvSpPr>
        <p:spPr>
          <a:xfrm>
            <a:off x="9220573" y="4357747"/>
            <a:ext cx="2028285" cy="338554"/>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Workroom</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70" name="Picture 69" descr="Workroom image">
            <a:extLst>
              <a:ext uri="{FF2B5EF4-FFF2-40B4-BE49-F238E27FC236}">
                <a16:creationId xmlns:a16="http://schemas.microsoft.com/office/drawing/2014/main" id="{523918B0-5D3C-462D-A317-1487AAA5BDEC}"/>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p:blipFill>
        <p:spPr bwMode="auto">
          <a:xfrm>
            <a:off x="8671224" y="4802723"/>
            <a:ext cx="1777931" cy="983928"/>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32" name="TextBox 31">
            <a:extLst>
              <a:ext uri="{FF2B5EF4-FFF2-40B4-BE49-F238E27FC236}">
                <a16:creationId xmlns:a16="http://schemas.microsoft.com/office/drawing/2014/main" id="{03C27C7B-2C7E-4D3D-8D1B-6ED8BE9C8E49}"/>
              </a:ext>
            </a:extLst>
          </p:cNvPr>
          <p:cNvSpPr txBox="1"/>
          <p:nvPr/>
        </p:nvSpPr>
        <p:spPr>
          <a:xfrm>
            <a:off x="10312430" y="4851684"/>
            <a:ext cx="1636996" cy="861774"/>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group tasks, virtual and in person meetings</a:t>
            </a:r>
          </a:p>
          <a:p>
            <a:r>
              <a:rPr lang="en-US" sz="1000" b="1" dirty="0">
                <a:latin typeface="Avenir Next LT Pro" panose="020B0504020202020204" pitchFamily="34" charset="0"/>
                <a:cs typeface="Arial" panose="020B0604020202020204" pitchFamily="34" charset="0"/>
              </a:rPr>
              <a:t>Capacity: </a:t>
            </a:r>
            <a:r>
              <a:rPr lang="en-US" sz="1000" dirty="0">
                <a:latin typeface="Avenir Next LT Pro" panose="020B0504020202020204" pitchFamily="34" charset="0"/>
                <a:cs typeface="Arial" panose="020B0604020202020204" pitchFamily="34" charset="0"/>
              </a:rPr>
              <a:t>4-6 employees</a:t>
            </a:r>
          </a:p>
        </p:txBody>
      </p:sp>
      <p:sp>
        <p:nvSpPr>
          <p:cNvPr id="51" name="Rectangle 50">
            <a:extLst>
              <a:ext uri="{FF2B5EF4-FFF2-40B4-BE49-F238E27FC236}">
                <a16:creationId xmlns:a16="http://schemas.microsoft.com/office/drawing/2014/main" id="{AE61F02A-8960-43A2-B600-E148A23438E1}"/>
              </a:ext>
              <a:ext uri="{C183D7F6-B498-43B3-948B-1728B52AA6E4}">
                <adec:decorative xmlns:adec="http://schemas.microsoft.com/office/drawing/2017/decorative" val="1"/>
              </a:ext>
            </a:extLst>
          </p:cNvPr>
          <p:cNvSpPr/>
          <p:nvPr/>
        </p:nvSpPr>
        <p:spPr>
          <a:xfrm>
            <a:off x="4827580" y="1356655"/>
            <a:ext cx="720578" cy="467591"/>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2" name="Rectangle 51">
            <a:extLst>
              <a:ext uri="{FF2B5EF4-FFF2-40B4-BE49-F238E27FC236}">
                <a16:creationId xmlns:a16="http://schemas.microsoft.com/office/drawing/2014/main" id="{28884C67-809E-42A2-826C-2E647C3D4FA3}"/>
              </a:ext>
              <a:ext uri="{C183D7F6-B498-43B3-948B-1728B52AA6E4}">
                <adec:decorative xmlns:adec="http://schemas.microsoft.com/office/drawing/2017/decorative" val="1"/>
              </a:ext>
            </a:extLst>
          </p:cNvPr>
          <p:cNvSpPr/>
          <p:nvPr/>
        </p:nvSpPr>
        <p:spPr>
          <a:xfrm>
            <a:off x="6469700" y="1954093"/>
            <a:ext cx="546739" cy="494713"/>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3" name="Rectangle 52">
            <a:extLst>
              <a:ext uri="{FF2B5EF4-FFF2-40B4-BE49-F238E27FC236}">
                <a16:creationId xmlns:a16="http://schemas.microsoft.com/office/drawing/2014/main" id="{165599ED-738B-4E54-AC69-81602FE0CF87}"/>
              </a:ext>
              <a:ext uri="{C183D7F6-B498-43B3-948B-1728B52AA6E4}">
                <adec:decorative xmlns:adec="http://schemas.microsoft.com/office/drawing/2017/decorative" val="1"/>
              </a:ext>
            </a:extLst>
          </p:cNvPr>
          <p:cNvSpPr/>
          <p:nvPr/>
        </p:nvSpPr>
        <p:spPr>
          <a:xfrm>
            <a:off x="6727993" y="2455844"/>
            <a:ext cx="292351" cy="250484"/>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4" name="Rectangle 53">
            <a:extLst>
              <a:ext uri="{FF2B5EF4-FFF2-40B4-BE49-F238E27FC236}">
                <a16:creationId xmlns:a16="http://schemas.microsoft.com/office/drawing/2014/main" id="{6D00DDE4-BEB3-43C4-85B5-C1212F40FBF9}"/>
              </a:ext>
              <a:ext uri="{C183D7F6-B498-43B3-948B-1728B52AA6E4}">
                <adec:decorative xmlns:adec="http://schemas.microsoft.com/office/drawing/2017/decorative" val="1"/>
              </a:ext>
            </a:extLst>
          </p:cNvPr>
          <p:cNvSpPr/>
          <p:nvPr/>
        </p:nvSpPr>
        <p:spPr>
          <a:xfrm>
            <a:off x="4052850" y="2455844"/>
            <a:ext cx="320716" cy="295102"/>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5" name="Rectangle 54">
            <a:extLst>
              <a:ext uri="{FF2B5EF4-FFF2-40B4-BE49-F238E27FC236}">
                <a16:creationId xmlns:a16="http://schemas.microsoft.com/office/drawing/2014/main" id="{05A68970-961E-4912-AC3D-0B455FAD736C}"/>
              </a:ext>
              <a:ext uri="{C183D7F6-B498-43B3-948B-1728B52AA6E4}">
                <adec:decorative xmlns:adec="http://schemas.microsoft.com/office/drawing/2017/decorative" val="1"/>
              </a:ext>
            </a:extLst>
          </p:cNvPr>
          <p:cNvSpPr/>
          <p:nvPr/>
        </p:nvSpPr>
        <p:spPr>
          <a:xfrm>
            <a:off x="3279252" y="2154846"/>
            <a:ext cx="616164" cy="728663"/>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6" name="Rectangle 55">
            <a:extLst>
              <a:ext uri="{FF2B5EF4-FFF2-40B4-BE49-F238E27FC236}">
                <a16:creationId xmlns:a16="http://schemas.microsoft.com/office/drawing/2014/main" id="{D90014B5-B7BF-4C27-AF46-BA092903910B}"/>
              </a:ext>
              <a:ext uri="{C183D7F6-B498-43B3-948B-1728B52AA6E4}">
                <adec:decorative xmlns:adec="http://schemas.microsoft.com/office/drawing/2017/decorative" val="1"/>
              </a:ext>
            </a:extLst>
          </p:cNvPr>
          <p:cNvSpPr/>
          <p:nvPr/>
        </p:nvSpPr>
        <p:spPr>
          <a:xfrm>
            <a:off x="4089022" y="2098253"/>
            <a:ext cx="346966" cy="229171"/>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7" name="Rectangle 56">
            <a:extLst>
              <a:ext uri="{FF2B5EF4-FFF2-40B4-BE49-F238E27FC236}">
                <a16:creationId xmlns:a16="http://schemas.microsoft.com/office/drawing/2014/main" id="{999C0131-6E43-4C59-A63C-48AA1F4638D1}"/>
              </a:ext>
              <a:ext uri="{C183D7F6-B498-43B3-948B-1728B52AA6E4}">
                <adec:decorative xmlns:adec="http://schemas.microsoft.com/office/drawing/2017/decorative" val="1"/>
              </a:ext>
            </a:extLst>
          </p:cNvPr>
          <p:cNvSpPr/>
          <p:nvPr/>
        </p:nvSpPr>
        <p:spPr>
          <a:xfrm>
            <a:off x="3781391" y="1420305"/>
            <a:ext cx="307631" cy="354619"/>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8" name="Rectangle 57">
            <a:extLst>
              <a:ext uri="{FF2B5EF4-FFF2-40B4-BE49-F238E27FC236}">
                <a16:creationId xmlns:a16="http://schemas.microsoft.com/office/drawing/2014/main" id="{72740ADE-2786-4700-AF9E-5E1C061A865E}"/>
              </a:ext>
              <a:ext uri="{C183D7F6-B498-43B3-948B-1728B52AA6E4}">
                <adec:decorative xmlns:adec="http://schemas.microsoft.com/office/drawing/2017/decorative" val="1"/>
              </a:ext>
            </a:extLst>
          </p:cNvPr>
          <p:cNvSpPr/>
          <p:nvPr/>
        </p:nvSpPr>
        <p:spPr>
          <a:xfrm>
            <a:off x="5194249" y="1978379"/>
            <a:ext cx="207043" cy="427912"/>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59" name="Rectangle 58">
            <a:extLst>
              <a:ext uri="{FF2B5EF4-FFF2-40B4-BE49-F238E27FC236}">
                <a16:creationId xmlns:a16="http://schemas.microsoft.com/office/drawing/2014/main" id="{C160BD5E-7930-4A1A-A9D1-2A1618F8019A}"/>
              </a:ext>
              <a:ext uri="{C183D7F6-B498-43B3-948B-1728B52AA6E4}">
                <adec:decorative xmlns:adec="http://schemas.microsoft.com/office/drawing/2017/decorative" val="1"/>
              </a:ext>
            </a:extLst>
          </p:cNvPr>
          <p:cNvSpPr/>
          <p:nvPr/>
        </p:nvSpPr>
        <p:spPr>
          <a:xfrm>
            <a:off x="8180841" y="2346987"/>
            <a:ext cx="353019" cy="354619"/>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60" name="Rectangle 59">
            <a:extLst>
              <a:ext uri="{FF2B5EF4-FFF2-40B4-BE49-F238E27FC236}">
                <a16:creationId xmlns:a16="http://schemas.microsoft.com/office/drawing/2014/main" id="{DE51FAA7-6767-4F9F-8ABD-1F1AD55917B7}"/>
              </a:ext>
              <a:ext uri="{C183D7F6-B498-43B3-948B-1728B52AA6E4}">
                <adec:decorative xmlns:adec="http://schemas.microsoft.com/office/drawing/2017/decorative" val="1"/>
              </a:ext>
            </a:extLst>
          </p:cNvPr>
          <p:cNvSpPr/>
          <p:nvPr/>
        </p:nvSpPr>
        <p:spPr>
          <a:xfrm>
            <a:off x="3624640" y="1910524"/>
            <a:ext cx="257375" cy="229171"/>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61" name="Rectangle 60">
            <a:extLst>
              <a:ext uri="{FF2B5EF4-FFF2-40B4-BE49-F238E27FC236}">
                <a16:creationId xmlns:a16="http://schemas.microsoft.com/office/drawing/2014/main" id="{9159E7D0-6F4D-4E58-B72E-35DEF4DAF97A}"/>
              </a:ext>
              <a:ext uri="{C183D7F6-B498-43B3-948B-1728B52AA6E4}">
                <adec:decorative xmlns:adec="http://schemas.microsoft.com/office/drawing/2017/decorative" val="1"/>
              </a:ext>
            </a:extLst>
          </p:cNvPr>
          <p:cNvSpPr/>
          <p:nvPr/>
        </p:nvSpPr>
        <p:spPr>
          <a:xfrm>
            <a:off x="7772855" y="3253567"/>
            <a:ext cx="423418" cy="1104180"/>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62" name="Rectangle 61">
            <a:extLst>
              <a:ext uri="{FF2B5EF4-FFF2-40B4-BE49-F238E27FC236}">
                <a16:creationId xmlns:a16="http://schemas.microsoft.com/office/drawing/2014/main" id="{10B4F332-FC83-41E3-955B-03DD667D66AB}"/>
              </a:ext>
              <a:ext uri="{C183D7F6-B498-43B3-948B-1728B52AA6E4}">
                <adec:decorative xmlns:adec="http://schemas.microsoft.com/office/drawing/2017/decorative" val="1"/>
              </a:ext>
            </a:extLst>
          </p:cNvPr>
          <p:cNvSpPr/>
          <p:nvPr/>
        </p:nvSpPr>
        <p:spPr>
          <a:xfrm>
            <a:off x="7022498" y="1349959"/>
            <a:ext cx="723555" cy="430140"/>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63" name="Rectangle 62">
            <a:extLst>
              <a:ext uri="{FF2B5EF4-FFF2-40B4-BE49-F238E27FC236}">
                <a16:creationId xmlns:a16="http://schemas.microsoft.com/office/drawing/2014/main" id="{624531ED-C86B-4336-94F3-58ABFA807EC9}"/>
              </a:ext>
              <a:ext uri="{C183D7F6-B498-43B3-948B-1728B52AA6E4}">
                <adec:decorative xmlns:adec="http://schemas.microsoft.com/office/drawing/2017/decorative" val="1"/>
              </a:ext>
            </a:extLst>
          </p:cNvPr>
          <p:cNvSpPr/>
          <p:nvPr/>
        </p:nvSpPr>
        <p:spPr>
          <a:xfrm>
            <a:off x="5532044" y="1970489"/>
            <a:ext cx="787199" cy="653561"/>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64" name="Rectangle 63">
            <a:extLst>
              <a:ext uri="{FF2B5EF4-FFF2-40B4-BE49-F238E27FC236}">
                <a16:creationId xmlns:a16="http://schemas.microsoft.com/office/drawing/2014/main" id="{2B389A31-BD05-43E6-8E82-5E3FCC60D08C}"/>
              </a:ext>
              <a:ext uri="{C183D7F6-B498-43B3-948B-1728B52AA6E4}">
                <adec:decorative xmlns:adec="http://schemas.microsoft.com/office/drawing/2017/decorative" val="1"/>
              </a:ext>
            </a:extLst>
          </p:cNvPr>
          <p:cNvSpPr/>
          <p:nvPr/>
        </p:nvSpPr>
        <p:spPr>
          <a:xfrm>
            <a:off x="4093569" y="1342290"/>
            <a:ext cx="717080" cy="430140"/>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65" name="Rectangle 64">
            <a:extLst>
              <a:ext uri="{FF2B5EF4-FFF2-40B4-BE49-F238E27FC236}">
                <a16:creationId xmlns:a16="http://schemas.microsoft.com/office/drawing/2014/main" id="{C606CF84-AC26-48F4-ACDA-7E0C46BD618C}"/>
              </a:ext>
              <a:ext uri="{C183D7F6-B498-43B3-948B-1728B52AA6E4}">
                <adec:decorative xmlns:adec="http://schemas.microsoft.com/office/drawing/2017/decorative" val="1"/>
              </a:ext>
            </a:extLst>
          </p:cNvPr>
          <p:cNvSpPr/>
          <p:nvPr/>
        </p:nvSpPr>
        <p:spPr>
          <a:xfrm>
            <a:off x="7041026" y="1976266"/>
            <a:ext cx="725123" cy="356085"/>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sp>
        <p:nvSpPr>
          <p:cNvPr id="66" name="Rectangle 65">
            <a:extLst>
              <a:ext uri="{FF2B5EF4-FFF2-40B4-BE49-F238E27FC236}">
                <a16:creationId xmlns:a16="http://schemas.microsoft.com/office/drawing/2014/main" id="{756D8B22-BC5E-44C3-9411-6053F1F28B8A}"/>
              </a:ext>
              <a:ext uri="{C183D7F6-B498-43B3-948B-1728B52AA6E4}">
                <adec:decorative xmlns:adec="http://schemas.microsoft.com/office/drawing/2017/decorative" val="1"/>
              </a:ext>
            </a:extLst>
          </p:cNvPr>
          <p:cNvSpPr/>
          <p:nvPr/>
        </p:nvSpPr>
        <p:spPr>
          <a:xfrm>
            <a:off x="7411353" y="2342830"/>
            <a:ext cx="540533" cy="356084"/>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endParaRPr>
          </a:p>
        </p:txBody>
      </p:sp>
      <p:graphicFrame>
        <p:nvGraphicFramePr>
          <p:cNvPr id="77" name="Diagram 76">
            <a:extLst>
              <a:ext uri="{FF2B5EF4-FFF2-40B4-BE49-F238E27FC236}">
                <a16:creationId xmlns:a16="http://schemas.microsoft.com/office/drawing/2014/main" id="{DE8E1E1F-270B-4C2D-8EA8-BF86E3EFCE9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622333525"/>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pSp>
        <p:nvGrpSpPr>
          <p:cNvPr id="78" name="Group 77">
            <a:extLst>
              <a:ext uri="{FF2B5EF4-FFF2-40B4-BE49-F238E27FC236}">
                <a16:creationId xmlns:a16="http://schemas.microsoft.com/office/drawing/2014/main" id="{BD66248E-17CA-4F32-8F14-1A0A9B848FD6}"/>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79" name="Graphic 78" descr="Work from home desk with solid fill">
              <a:extLst>
                <a:ext uri="{FF2B5EF4-FFF2-40B4-BE49-F238E27FC236}">
                  <a16:creationId xmlns:a16="http://schemas.microsoft.com/office/drawing/2014/main" id="{24E69B5C-2239-4D9D-98AE-EE690AF067AD}"/>
                </a:ext>
              </a:extLst>
            </p:cNvPr>
            <p:cNvPicPr>
              <a:picLocks noChangeAspect="1"/>
            </p:cNvPicPr>
            <p:nvPr/>
          </p:nvPicPr>
          <p:blipFill>
            <a:blip r:embed="rId15" cstate="screen">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8810942" y="3432474"/>
              <a:ext cx="914400" cy="914400"/>
            </a:xfrm>
            <a:prstGeom prst="rect">
              <a:avLst/>
            </a:prstGeom>
          </p:spPr>
        </p:pic>
        <p:pic>
          <p:nvPicPr>
            <p:cNvPr id="80" name="Graphic 79" descr="Meeting with solid fill">
              <a:extLst>
                <a:ext uri="{FF2B5EF4-FFF2-40B4-BE49-F238E27FC236}">
                  <a16:creationId xmlns:a16="http://schemas.microsoft.com/office/drawing/2014/main" id="{0D74CDAE-72E0-4A61-9569-4552AC7EA86A}"/>
                </a:ext>
              </a:extLst>
            </p:cNvPr>
            <p:cNvPicPr>
              <a:picLocks noChangeAspect="1"/>
            </p:cNvPicPr>
            <p:nvPr/>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9347579" y="3825939"/>
              <a:ext cx="720389" cy="720389"/>
            </a:xfrm>
            <a:prstGeom prst="rect">
              <a:avLst/>
            </a:prstGeom>
          </p:spPr>
        </p:pic>
      </p:grpSp>
      <p:sp>
        <p:nvSpPr>
          <p:cNvPr id="3" name="Title 1">
            <a:extLst>
              <a:ext uri="{FF2B5EF4-FFF2-40B4-BE49-F238E27FC236}">
                <a16:creationId xmlns:a16="http://schemas.microsoft.com/office/drawing/2014/main" id="{B1E9EE35-091D-D3DA-9109-A814ED8CD2EB}"/>
              </a:ext>
            </a:extLst>
          </p:cNvPr>
          <p:cNvSpPr txBox="1">
            <a:spLocks/>
          </p:cNvSpPr>
          <p:nvPr/>
        </p:nvSpPr>
        <p:spPr>
          <a:xfrm>
            <a:off x="2979188" y="6198843"/>
            <a:ext cx="6035910" cy="328307"/>
          </a:xfrm>
          <a:prstGeom prst="rect">
            <a:avLst/>
          </a:prstGeom>
          <a:solidFill>
            <a:schemeClr val="bg1"/>
          </a:solidFill>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en-US" sz="1400" dirty="0">
                <a:solidFill>
                  <a:schemeClr val="accent2">
                    <a:lumMod val="75000"/>
                  </a:schemeClr>
                </a:solidFill>
                <a:latin typeface="Avenir Next LT Pro Demi" panose="020B0704020202020204" pitchFamily="34" charset="0"/>
              </a:rPr>
              <a:t>Refer to </a:t>
            </a:r>
            <a:r>
              <a:rPr lang="en-US" sz="1400" dirty="0">
                <a:solidFill>
                  <a:schemeClr val="accent3">
                    <a:lumMod val="75000"/>
                  </a:schemeClr>
                </a:solidFill>
                <a:latin typeface="Avenir Next LT Pro Demi" panose="020B0704020202020204" pitchFamily="34" charset="0"/>
                <a:hlinkClick r:id="rId19" action="ppaction://hlinksldjump"/>
              </a:rPr>
              <a:t>Standard workpoints</a:t>
            </a:r>
            <a:r>
              <a:rPr lang="en-US" sz="1400" dirty="0">
                <a:solidFill>
                  <a:schemeClr val="accent3">
                    <a:lumMod val="75000"/>
                  </a:schemeClr>
                </a:solidFill>
                <a:latin typeface="Avenir Next LT Pro Demi" panose="020B0704020202020204" pitchFamily="34" charset="0"/>
              </a:rPr>
              <a:t> </a:t>
            </a:r>
            <a:r>
              <a:rPr lang="en-US" sz="1400" dirty="0">
                <a:solidFill>
                  <a:schemeClr val="accent2">
                    <a:lumMod val="75000"/>
                  </a:schemeClr>
                </a:solidFill>
                <a:latin typeface="Avenir Next LT Pro Demi" panose="020B0704020202020204" pitchFamily="34" charset="0"/>
              </a:rPr>
              <a:t>for more details on collaborative workpoints</a:t>
            </a:r>
            <a:endParaRPr lang="en-CA" sz="1400" dirty="0">
              <a:solidFill>
                <a:schemeClr val="accent2">
                  <a:lumMod val="75000"/>
                </a:schemeClr>
              </a:solidFill>
              <a:latin typeface="Avenir Next LT Pro Demi" panose="020B0704020202020204" pitchFamily="34" charset="0"/>
            </a:endParaRPr>
          </a:p>
        </p:txBody>
      </p:sp>
    </p:spTree>
    <p:extLst>
      <p:ext uri="{BB962C8B-B14F-4D97-AF65-F5344CB8AC3E}">
        <p14:creationId xmlns:p14="http://schemas.microsoft.com/office/powerpoint/2010/main" val="292617813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12" name="Rectangle 11">
            <a:extLst>
              <a:ext uri="{FF2B5EF4-FFF2-40B4-BE49-F238E27FC236}">
                <a16:creationId xmlns:a16="http://schemas.microsoft.com/office/drawing/2014/main" id="{90E72BFA-00DA-4579-8F89-D9AF049A7C4B}"/>
              </a:ext>
              <a:ext uri="{C183D7F6-B498-43B3-948B-1728B52AA6E4}">
                <adec:decorative xmlns:adec="http://schemas.microsoft.com/office/drawing/2017/decorative" val="1"/>
              </a:ext>
            </a:extLst>
          </p:cNvPr>
          <p:cNvSpPr/>
          <p:nvPr/>
        </p:nvSpPr>
        <p:spPr>
          <a:xfrm>
            <a:off x="81381" y="1468895"/>
            <a:ext cx="2877195"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latin typeface="Avenir Next LT Pro" panose="020B0504020202020204" pitchFamily="34" charset="0"/>
            </a:endParaRPr>
          </a:p>
        </p:txBody>
      </p:sp>
      <p:sp>
        <p:nvSpPr>
          <p:cNvPr id="13" name="TextBox 12">
            <a:extLst>
              <a:ext uri="{FF2B5EF4-FFF2-40B4-BE49-F238E27FC236}">
                <a16:creationId xmlns:a16="http://schemas.microsoft.com/office/drawing/2014/main" id="{1A85A130-C9B8-4D2A-8054-93CFE3CC275D}"/>
              </a:ext>
              <a:ext uri="{C183D7F6-B498-43B3-948B-1728B52AA6E4}">
                <adec:decorative xmlns:adec="http://schemas.microsoft.com/office/drawing/2017/decorative" val="1"/>
              </a:ext>
            </a:extLst>
          </p:cNvPr>
          <p:cNvSpPr txBox="1"/>
          <p:nvPr/>
        </p:nvSpPr>
        <p:spPr>
          <a:xfrm>
            <a:off x="-24782" y="1308126"/>
            <a:ext cx="282599"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1</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16" name="Rectangle 15">
            <a:extLst>
              <a:ext uri="{FF2B5EF4-FFF2-40B4-BE49-F238E27FC236}">
                <a16:creationId xmlns:a16="http://schemas.microsoft.com/office/drawing/2014/main" id="{68C03B9B-598E-44FF-A89D-2278025687D2}"/>
              </a:ext>
              <a:ext uri="{C183D7F6-B498-43B3-948B-1728B52AA6E4}">
                <adec:decorative xmlns:adec="http://schemas.microsoft.com/office/drawing/2017/decorative" val="1"/>
              </a:ext>
            </a:extLst>
          </p:cNvPr>
          <p:cNvSpPr/>
          <p:nvPr/>
        </p:nvSpPr>
        <p:spPr>
          <a:xfrm>
            <a:off x="81381" y="2920222"/>
            <a:ext cx="2868005"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17" name="TextBox 16">
            <a:extLst>
              <a:ext uri="{FF2B5EF4-FFF2-40B4-BE49-F238E27FC236}">
                <a16:creationId xmlns:a16="http://schemas.microsoft.com/office/drawing/2014/main" id="{BB7E499C-CCC2-4019-B30D-24862DA97C08}"/>
              </a:ext>
              <a:ext uri="{C183D7F6-B498-43B3-948B-1728B52AA6E4}">
                <adec:decorative xmlns:adec="http://schemas.microsoft.com/office/drawing/2017/decorative" val="1"/>
              </a:ext>
            </a:extLst>
          </p:cNvPr>
          <p:cNvSpPr txBox="1"/>
          <p:nvPr/>
        </p:nvSpPr>
        <p:spPr>
          <a:xfrm>
            <a:off x="22964" y="2736340"/>
            <a:ext cx="282599"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2</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20" name="Rectangle 19">
            <a:extLst>
              <a:ext uri="{FF2B5EF4-FFF2-40B4-BE49-F238E27FC236}">
                <a16:creationId xmlns:a16="http://schemas.microsoft.com/office/drawing/2014/main" id="{68CF5BEA-5B24-4A38-B74E-08449CC373D9}"/>
              </a:ext>
              <a:ext uri="{C183D7F6-B498-43B3-948B-1728B52AA6E4}">
                <adec:decorative xmlns:adec="http://schemas.microsoft.com/office/drawing/2017/decorative" val="1"/>
              </a:ext>
            </a:extLst>
          </p:cNvPr>
          <p:cNvSpPr/>
          <p:nvPr/>
        </p:nvSpPr>
        <p:spPr>
          <a:xfrm>
            <a:off x="81381" y="4371549"/>
            <a:ext cx="2868005"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42" name="Rectangle 41">
            <a:extLst>
              <a:ext uri="{FF2B5EF4-FFF2-40B4-BE49-F238E27FC236}">
                <a16:creationId xmlns:a16="http://schemas.microsoft.com/office/drawing/2014/main" id="{9EC5AE97-CB94-4B8E-B26E-4EDC2833C2B9}"/>
              </a:ext>
              <a:ext uri="{C183D7F6-B498-43B3-948B-1728B52AA6E4}">
                <adec:decorative xmlns:adec="http://schemas.microsoft.com/office/drawing/2017/decorative" val="1"/>
              </a:ext>
            </a:extLst>
          </p:cNvPr>
          <p:cNvSpPr/>
          <p:nvPr/>
        </p:nvSpPr>
        <p:spPr>
          <a:xfrm>
            <a:off x="8957494" y="1468895"/>
            <a:ext cx="3055109"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6" name="Rectangle 5">
            <a:extLst>
              <a:ext uri="{FF2B5EF4-FFF2-40B4-BE49-F238E27FC236}">
                <a16:creationId xmlns:a16="http://schemas.microsoft.com/office/drawing/2014/main" id="{24EAECD5-CBC2-3427-2D72-D7E79F7F66CA}"/>
              </a:ext>
              <a:ext uri="{C183D7F6-B498-43B3-948B-1728B52AA6E4}">
                <adec:decorative xmlns:adec="http://schemas.microsoft.com/office/drawing/2017/decorative" val="1"/>
              </a:ext>
            </a:extLst>
          </p:cNvPr>
          <p:cNvSpPr/>
          <p:nvPr/>
        </p:nvSpPr>
        <p:spPr>
          <a:xfrm>
            <a:off x="9007265" y="2912746"/>
            <a:ext cx="3055108"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7" name="TextBox 6">
            <a:extLst>
              <a:ext uri="{FF2B5EF4-FFF2-40B4-BE49-F238E27FC236}">
                <a16:creationId xmlns:a16="http://schemas.microsoft.com/office/drawing/2014/main" id="{4F5DB502-FA27-7E14-8544-594577D35405}"/>
              </a:ext>
              <a:ext uri="{C183D7F6-B498-43B3-948B-1728B52AA6E4}">
                <adec:decorative xmlns:adec="http://schemas.microsoft.com/office/drawing/2017/decorative" val="1"/>
              </a:ext>
            </a:extLst>
          </p:cNvPr>
          <p:cNvSpPr txBox="1"/>
          <p:nvPr/>
        </p:nvSpPr>
        <p:spPr>
          <a:xfrm>
            <a:off x="8970310" y="2731429"/>
            <a:ext cx="282599"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5</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39" name="TextBox 38">
            <a:extLst>
              <a:ext uri="{FF2B5EF4-FFF2-40B4-BE49-F238E27FC236}">
                <a16:creationId xmlns:a16="http://schemas.microsoft.com/office/drawing/2014/main" id="{CB09D827-D997-464F-90F4-18DA1AFB6C8E}"/>
              </a:ext>
              <a:ext uri="{C183D7F6-B498-43B3-948B-1728B52AA6E4}">
                <adec:decorative xmlns:adec="http://schemas.microsoft.com/office/drawing/2017/decorative" val="1"/>
              </a:ext>
            </a:extLst>
          </p:cNvPr>
          <p:cNvSpPr txBox="1"/>
          <p:nvPr/>
        </p:nvSpPr>
        <p:spPr>
          <a:xfrm>
            <a:off x="8864353" y="4193030"/>
            <a:ext cx="263025"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6</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38" name="Rectangle 37">
            <a:extLst>
              <a:ext uri="{FF2B5EF4-FFF2-40B4-BE49-F238E27FC236}">
                <a16:creationId xmlns:a16="http://schemas.microsoft.com/office/drawing/2014/main" id="{81265578-D5F2-4524-8C10-889D8BD2DECE}"/>
              </a:ext>
              <a:ext uri="{C183D7F6-B498-43B3-948B-1728B52AA6E4}">
                <adec:decorative xmlns:adec="http://schemas.microsoft.com/office/drawing/2017/decorative" val="1"/>
              </a:ext>
            </a:extLst>
          </p:cNvPr>
          <p:cNvSpPr/>
          <p:nvPr/>
        </p:nvSpPr>
        <p:spPr>
          <a:xfrm>
            <a:off x="8939168" y="4374347"/>
            <a:ext cx="3073435"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venir Next LT Pro" panose="020B0504020202020204" pitchFamily="34" charset="0"/>
            </a:endParaRPr>
          </a:p>
        </p:txBody>
      </p:sp>
      <p:sp>
        <p:nvSpPr>
          <p:cNvPr id="43" name="TextBox 42">
            <a:extLst>
              <a:ext uri="{FF2B5EF4-FFF2-40B4-BE49-F238E27FC236}">
                <a16:creationId xmlns:a16="http://schemas.microsoft.com/office/drawing/2014/main" id="{BF533CF5-B023-45DF-8EC3-6FC495BDF147}"/>
              </a:ext>
              <a:ext uri="{C183D7F6-B498-43B3-948B-1728B52AA6E4}">
                <adec:decorative xmlns:adec="http://schemas.microsoft.com/office/drawing/2017/decorative" val="1"/>
              </a:ext>
            </a:extLst>
          </p:cNvPr>
          <p:cNvSpPr txBox="1"/>
          <p:nvPr/>
        </p:nvSpPr>
        <p:spPr>
          <a:xfrm>
            <a:off x="8907239" y="1287578"/>
            <a:ext cx="282599"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4</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25" name="TextBox 24">
            <a:extLst>
              <a:ext uri="{FF2B5EF4-FFF2-40B4-BE49-F238E27FC236}">
                <a16:creationId xmlns:a16="http://schemas.microsoft.com/office/drawing/2014/main" id="{63FEB201-B6B8-4D22-9FBE-4FD8534C5AB5}"/>
              </a:ext>
              <a:ext uri="{C183D7F6-B498-43B3-948B-1728B52AA6E4}">
                <adec:decorative xmlns:adec="http://schemas.microsoft.com/office/drawing/2017/decorative" val="1"/>
              </a:ext>
            </a:extLst>
          </p:cNvPr>
          <p:cNvSpPr txBox="1"/>
          <p:nvPr/>
        </p:nvSpPr>
        <p:spPr>
          <a:xfrm>
            <a:off x="-16391" y="4179958"/>
            <a:ext cx="282599" cy="707886"/>
          </a:xfrm>
          <a:prstGeom prst="rect">
            <a:avLst/>
          </a:prstGeom>
          <a:noFill/>
        </p:spPr>
        <p:txBody>
          <a:bodyPr wrap="square" rtlCol="0">
            <a:spAutoFit/>
          </a:bodyPr>
          <a:lstStyle/>
          <a:p>
            <a:r>
              <a:rPr lang="en-US" sz="4000" dirty="0">
                <a:solidFill>
                  <a:schemeClr val="bg1"/>
                </a:solidFill>
                <a:latin typeface="Avenir Next LT Pro" panose="020B0504020202020204" pitchFamily="34" charset="0"/>
                <a:cs typeface="Arial" panose="020B0604020202020204" pitchFamily="34" charset="0"/>
              </a:rPr>
              <a:t>3</a:t>
            </a:r>
            <a:endParaRPr lang="en-CA" sz="2800" dirty="0">
              <a:solidFill>
                <a:schemeClr val="bg1"/>
              </a:solidFill>
              <a:latin typeface="Avenir Next LT Pro" panose="020B0504020202020204" pitchFamily="34" charset="0"/>
              <a:cs typeface="Arial" panose="020B0604020202020204" pitchFamily="34" charset="0"/>
            </a:endParaRPr>
          </a:p>
        </p:txBody>
      </p:sp>
      <p:sp>
        <p:nvSpPr>
          <p:cNvPr id="21" name="Title 3">
            <a:extLst>
              <a:ext uri="{FF2B5EF4-FFF2-40B4-BE49-F238E27FC236}">
                <a16:creationId xmlns:a16="http://schemas.microsoft.com/office/drawing/2014/main" id="{1206B54E-4A39-4515-93B7-D97E1B9C50B5}"/>
              </a:ext>
            </a:extLst>
          </p:cNvPr>
          <p:cNvSpPr txBox="1">
            <a:spLocks/>
          </p:cNvSpPr>
          <p:nvPr/>
        </p:nvSpPr>
        <p:spPr>
          <a:xfrm>
            <a:off x="170432" y="115833"/>
            <a:ext cx="9778240" cy="584775"/>
          </a:xfrm>
          <a:prstGeom prst="rect">
            <a:avLst/>
          </a:prstGeom>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en-CA" sz="3200">
                <a:solidFill>
                  <a:schemeClr val="bg1"/>
                </a:solidFill>
              </a:rPr>
              <a:t>Using the space </a:t>
            </a:r>
            <a:r>
              <a:rPr kumimoji="0" lang="en-CA" b="1" i="0" u="none" strike="noStrike" kern="0" cap="none" spc="0" normalizeH="0" baseline="0" noProof="0">
                <a:ln>
                  <a:noFill/>
                </a:ln>
                <a:solidFill>
                  <a:srgbClr val="F1F2F2"/>
                </a:solidFill>
                <a:effectLst/>
                <a:uLnTx/>
                <a:uFillTx/>
                <a:latin typeface="Arial"/>
                <a:ea typeface="Arial"/>
                <a:cs typeface="Arial"/>
                <a:sym typeface="Arial"/>
              </a:rPr>
              <a:t>– </a:t>
            </a:r>
            <a:r>
              <a:rPr kumimoji="0" lang="en-CA" b="1" i="0" u="none" strike="noStrike" kern="0" cap="none" spc="0" normalizeH="0" baseline="0" noProof="0" dirty="0">
                <a:ln>
                  <a:noFill/>
                </a:ln>
                <a:solidFill>
                  <a:srgbClr val="F1F2F2"/>
                </a:solidFill>
                <a:effectLst/>
                <a:uLnTx/>
                <a:uFillTx/>
                <a:latin typeface="Arial"/>
                <a:ea typeface="Arial"/>
                <a:cs typeface="Arial"/>
                <a:sym typeface="Arial"/>
              </a:rPr>
              <a:t>Exploring the workplace (3 of 3)</a:t>
            </a:r>
            <a:endParaRPr lang="en-CA" sz="3200" dirty="0">
              <a:solidFill>
                <a:schemeClr val="bg1"/>
              </a:solidFill>
            </a:endParaRPr>
          </a:p>
        </p:txBody>
      </p:sp>
      <p:sp>
        <p:nvSpPr>
          <p:cNvPr id="10" name="Title 1">
            <a:extLst>
              <a:ext uri="{FF2B5EF4-FFF2-40B4-BE49-F238E27FC236}">
                <a16:creationId xmlns:a16="http://schemas.microsoft.com/office/drawing/2014/main" id="{5955AA5A-D2C0-479C-8986-DC1DB6624F73}"/>
              </a:ext>
            </a:extLst>
          </p:cNvPr>
          <p:cNvSpPr>
            <a:spLocks noGrp="1"/>
          </p:cNvSpPr>
          <p:nvPr>
            <p:ph type="title" idx="4294967295"/>
          </p:nvPr>
        </p:nvSpPr>
        <p:spPr>
          <a:xfrm>
            <a:off x="499397" y="806428"/>
            <a:ext cx="3578609" cy="318774"/>
          </a:xfrm>
          <a:prstGeom prst="rect">
            <a:avLst/>
          </a:prstGeom>
        </p:spPr>
        <p:txBody>
          <a:bodyPr/>
          <a:lstStyle/>
          <a:p>
            <a:r>
              <a:rPr lang="en-US" sz="1800" dirty="0"/>
              <a:t>Support Spaces and Lounges</a:t>
            </a:r>
            <a:endParaRPr lang="en-CA" sz="1800" dirty="0"/>
          </a:p>
        </p:txBody>
      </p:sp>
      <p:sp>
        <p:nvSpPr>
          <p:cNvPr id="22" name="TextBox 21">
            <a:extLst>
              <a:ext uri="{FF2B5EF4-FFF2-40B4-BE49-F238E27FC236}">
                <a16:creationId xmlns:a16="http://schemas.microsoft.com/office/drawing/2014/main" id="{8B234924-98AD-1287-2229-BC19D62A36BD}"/>
              </a:ext>
            </a:extLst>
          </p:cNvPr>
          <p:cNvSpPr txBox="1"/>
          <p:nvPr/>
        </p:nvSpPr>
        <p:spPr>
          <a:xfrm>
            <a:off x="5196928" y="822921"/>
            <a:ext cx="7846086" cy="369332"/>
          </a:xfrm>
          <a:prstGeom prst="rect">
            <a:avLst/>
          </a:prstGeom>
          <a:noFill/>
        </p:spPr>
        <p:txBody>
          <a:bodyPr wrap="square">
            <a:spAutoFit/>
          </a:bodyPr>
          <a:lstStyle/>
          <a:p>
            <a:r>
              <a:rPr lang="en-US" dirty="0">
                <a:highlight>
                  <a:srgbClr val="FFFF00"/>
                </a:highlight>
              </a:rPr>
              <a:t>Review the workpoint sketches and ensure they align with your project.</a:t>
            </a:r>
            <a:endParaRPr lang="en-CA" dirty="0">
              <a:solidFill>
                <a:schemeClr val="tx1"/>
              </a:solidFill>
              <a:highlight>
                <a:srgbClr val="FFFF00"/>
              </a:highlight>
            </a:endParaRPr>
          </a:p>
        </p:txBody>
      </p:sp>
      <p:sp>
        <p:nvSpPr>
          <p:cNvPr id="14" name="TextBox 13">
            <a:extLst>
              <a:ext uri="{FF2B5EF4-FFF2-40B4-BE49-F238E27FC236}">
                <a16:creationId xmlns:a16="http://schemas.microsoft.com/office/drawing/2014/main" id="{E06EDB9B-AAB2-4689-AD4C-E945F13C0BEA}"/>
              </a:ext>
            </a:extLst>
          </p:cNvPr>
          <p:cNvSpPr txBox="1"/>
          <p:nvPr/>
        </p:nvSpPr>
        <p:spPr>
          <a:xfrm>
            <a:off x="265840" y="1462212"/>
            <a:ext cx="1279637" cy="338554"/>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Kitchenette</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57" name="Picture 56" descr="Kitchenette image">
            <a:extLst>
              <a:ext uri="{FF2B5EF4-FFF2-40B4-BE49-F238E27FC236}">
                <a16:creationId xmlns:a16="http://schemas.microsoft.com/office/drawing/2014/main" id="{2E1299E1-9A4C-4AD3-8C9C-9FFE89B11A6D}"/>
              </a:ext>
            </a:extLst>
          </p:cNvPr>
          <p:cNvPicPr>
            <a:picLocks noChangeAspect="1"/>
          </p:cNvPicPr>
          <p:nvPr/>
        </p:nvPicPr>
        <p:blipFill>
          <a:blip r:embed="rId3">
            <a:extLst>
              <a:ext uri="{28A0092B-C50C-407E-A947-70E740481C1C}">
                <a14:useLocalDpi xmlns:a14="http://schemas.microsoft.com/office/drawing/2010/main"/>
              </a:ext>
            </a:extLst>
          </a:blip>
          <a:srcRect/>
          <a:stretch/>
        </p:blipFill>
        <p:spPr>
          <a:xfrm>
            <a:off x="412676" y="1847105"/>
            <a:ext cx="969627" cy="834015"/>
          </a:xfrm>
          <a:prstGeom prst="rect">
            <a:avLst/>
          </a:prstGeom>
        </p:spPr>
      </p:pic>
      <p:sp>
        <p:nvSpPr>
          <p:cNvPr id="27" name="TextBox 26">
            <a:extLst>
              <a:ext uri="{FF2B5EF4-FFF2-40B4-BE49-F238E27FC236}">
                <a16:creationId xmlns:a16="http://schemas.microsoft.com/office/drawing/2014/main" id="{58DD055A-3143-4010-8A45-7E40263FBC21}"/>
              </a:ext>
            </a:extLst>
          </p:cNvPr>
          <p:cNvSpPr txBox="1"/>
          <p:nvPr/>
        </p:nvSpPr>
        <p:spPr>
          <a:xfrm>
            <a:off x="1439904" y="1957714"/>
            <a:ext cx="1518672" cy="553998"/>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preparing food, storing lunches and washing dishes</a:t>
            </a:r>
            <a:endParaRPr lang="en-CA" sz="1000" dirty="0">
              <a:latin typeface="Avenir Next LT Pro" panose="020B05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AD9CF60C-C04A-4660-B055-E45E700F3A86}"/>
              </a:ext>
            </a:extLst>
          </p:cNvPr>
          <p:cNvSpPr txBox="1"/>
          <p:nvPr/>
        </p:nvSpPr>
        <p:spPr>
          <a:xfrm>
            <a:off x="365595" y="2921248"/>
            <a:ext cx="1264625" cy="338554"/>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Lounge</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58" name="Picture 57" descr="Lounge image">
            <a:extLst>
              <a:ext uri="{FF2B5EF4-FFF2-40B4-BE49-F238E27FC236}">
                <a16:creationId xmlns:a16="http://schemas.microsoft.com/office/drawing/2014/main" id="{429FB1A2-1F89-4EEA-BAF7-A89BDAFF3DE5}"/>
              </a:ext>
              <a:ext uri="{C183D7F6-B498-43B3-948B-1728B52AA6E4}">
                <adec:decorative xmlns:adec="http://schemas.microsoft.com/office/drawing/2017/decorative" val="0"/>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81381" y="3295132"/>
            <a:ext cx="1503965" cy="1021197"/>
          </a:xfrm>
          <a:prstGeom prst="rect">
            <a:avLst/>
          </a:prstGeom>
        </p:spPr>
      </p:pic>
      <p:sp>
        <p:nvSpPr>
          <p:cNvPr id="28" name="TextBox 27">
            <a:extLst>
              <a:ext uri="{FF2B5EF4-FFF2-40B4-BE49-F238E27FC236}">
                <a16:creationId xmlns:a16="http://schemas.microsoft.com/office/drawing/2014/main" id="{A141FAC2-972C-412F-8403-AB31ACA042AE}"/>
              </a:ext>
            </a:extLst>
          </p:cNvPr>
          <p:cNvSpPr txBox="1"/>
          <p:nvPr/>
        </p:nvSpPr>
        <p:spPr>
          <a:xfrm>
            <a:off x="1439904" y="3425265"/>
            <a:ext cx="1697596" cy="707886"/>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eating lunch, quick chats between employees and informal collaboration</a:t>
            </a:r>
            <a:endParaRPr lang="en-CA" sz="1000" dirty="0">
              <a:latin typeface="Avenir Next LT Pro" panose="020B05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B50F8794-AF08-4F72-ABAC-E650CA8606C4}"/>
              </a:ext>
            </a:extLst>
          </p:cNvPr>
          <p:cNvSpPr txBox="1"/>
          <p:nvPr/>
        </p:nvSpPr>
        <p:spPr>
          <a:xfrm>
            <a:off x="318566" y="4365382"/>
            <a:ext cx="1640346" cy="338554"/>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Storage Room</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59" name="Picture 2" descr="Storage room image">
            <a:extLst>
              <a:ext uri="{FF2B5EF4-FFF2-40B4-BE49-F238E27FC236}">
                <a16:creationId xmlns:a16="http://schemas.microsoft.com/office/drawing/2014/main" id="{160D90C2-D017-411A-B784-BF59799069CF}"/>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l="25435" t="8341" r="25176" b="8341"/>
          <a:stretch/>
        </p:blipFill>
        <p:spPr bwMode="auto">
          <a:xfrm>
            <a:off x="454850" y="4935135"/>
            <a:ext cx="869199" cy="1006409"/>
          </a:xfrm>
          <a:prstGeom prst="rect">
            <a:avLst/>
          </a:prstGeom>
          <a:noFill/>
          <a:extLst>
            <a:ext uri="{909E8E84-426E-40DD-AFC4-6F175D3DCCD1}">
              <a14:hiddenFill xmlns:a14="http://schemas.microsoft.com/office/drawing/2010/main">
                <a:solidFill>
                  <a:srgbClr val="FFFFFF"/>
                </a:solidFill>
              </a14:hiddenFill>
            </a:ext>
          </a:extLst>
        </p:spPr>
      </p:pic>
      <p:sp>
        <p:nvSpPr>
          <p:cNvPr id="29" name="TextBox 28">
            <a:extLst>
              <a:ext uri="{FF2B5EF4-FFF2-40B4-BE49-F238E27FC236}">
                <a16:creationId xmlns:a16="http://schemas.microsoft.com/office/drawing/2014/main" id="{2BE87C35-DD04-412B-B809-4104244BF038}"/>
              </a:ext>
            </a:extLst>
          </p:cNvPr>
          <p:cNvSpPr txBox="1"/>
          <p:nvPr/>
        </p:nvSpPr>
        <p:spPr>
          <a:xfrm>
            <a:off x="1439904" y="4957220"/>
            <a:ext cx="1509483" cy="861774"/>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storing business assets such as IT equipment, files, furniture and peripherals. </a:t>
            </a:r>
            <a:endParaRPr lang="en-CA" sz="1000" dirty="0">
              <a:latin typeface="Avenir Next LT Pro" panose="020B0504020202020204" pitchFamily="34" charset="0"/>
              <a:cs typeface="Arial" panose="020B0604020202020204" pitchFamily="34" charset="0"/>
            </a:endParaRPr>
          </a:p>
        </p:txBody>
      </p:sp>
      <p:pic>
        <p:nvPicPr>
          <p:cNvPr id="9" name="Picture 8" descr="Sample floor plan">
            <a:extLst>
              <a:ext uri="{FF2B5EF4-FFF2-40B4-BE49-F238E27FC236}">
                <a16:creationId xmlns:a16="http://schemas.microsoft.com/office/drawing/2014/main" id="{F726B856-3DA7-4E5B-9468-7F0300165B45}"/>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6496" t="13629" r="31598" b="13502"/>
          <a:stretch/>
        </p:blipFill>
        <p:spPr>
          <a:xfrm>
            <a:off x="3142762" y="1155923"/>
            <a:ext cx="5721591" cy="4997291"/>
          </a:xfrm>
          <a:prstGeom prst="rect">
            <a:avLst/>
          </a:prstGeom>
        </p:spPr>
      </p:pic>
      <p:sp>
        <p:nvSpPr>
          <p:cNvPr id="4" name="TextBox 3">
            <a:extLst>
              <a:ext uri="{FF2B5EF4-FFF2-40B4-BE49-F238E27FC236}">
                <a16:creationId xmlns:a16="http://schemas.microsoft.com/office/drawing/2014/main" id="{C9F7C24B-47EC-242C-F595-F8715AF4CFE5}"/>
              </a:ext>
            </a:extLst>
          </p:cNvPr>
          <p:cNvSpPr txBox="1"/>
          <p:nvPr/>
        </p:nvSpPr>
        <p:spPr>
          <a:xfrm>
            <a:off x="3049621" y="2962471"/>
            <a:ext cx="6099242" cy="923330"/>
          </a:xfrm>
          <a:prstGeom prst="rect">
            <a:avLst/>
          </a:prstGeom>
          <a:noFill/>
        </p:spPr>
        <p:txBody>
          <a:bodyPr wrap="square">
            <a:spAutoFit/>
          </a:bodyPr>
          <a:lstStyle/>
          <a:p>
            <a:pPr algn="ctr"/>
            <a:r>
              <a:rPr lang="en-US" dirty="0">
                <a:solidFill>
                  <a:schemeClr val="tx1"/>
                </a:solidFill>
                <a:highlight>
                  <a:srgbClr val="FFFF00"/>
                </a:highlight>
              </a:rPr>
              <a:t>Sample floorplan</a:t>
            </a:r>
          </a:p>
          <a:p>
            <a:pPr algn="ctr"/>
            <a:r>
              <a:rPr lang="en-US" dirty="0">
                <a:solidFill>
                  <a:schemeClr val="tx1"/>
                </a:solidFill>
                <a:highlight>
                  <a:srgbClr val="FFFF00"/>
                </a:highlight>
              </a:rPr>
              <a:t>Request a floorplan from your </a:t>
            </a:r>
          </a:p>
          <a:p>
            <a:pPr algn="ctr"/>
            <a:r>
              <a:rPr lang="en-US" dirty="0">
                <a:solidFill>
                  <a:schemeClr val="tx1"/>
                </a:solidFill>
                <a:highlight>
                  <a:srgbClr val="FFFF00"/>
                </a:highlight>
              </a:rPr>
              <a:t>Design team</a:t>
            </a:r>
            <a:endParaRPr lang="en-CA" dirty="0">
              <a:solidFill>
                <a:schemeClr val="tx1"/>
              </a:solidFill>
              <a:highlight>
                <a:srgbClr val="FFFF00"/>
              </a:highlight>
            </a:endParaRPr>
          </a:p>
        </p:txBody>
      </p:sp>
      <p:sp>
        <p:nvSpPr>
          <p:cNvPr id="44" name="TextBox 43">
            <a:extLst>
              <a:ext uri="{FF2B5EF4-FFF2-40B4-BE49-F238E27FC236}">
                <a16:creationId xmlns:a16="http://schemas.microsoft.com/office/drawing/2014/main" id="{517E87AC-36CC-4019-8D36-84DF39D0451A}"/>
              </a:ext>
            </a:extLst>
          </p:cNvPr>
          <p:cNvSpPr txBox="1"/>
          <p:nvPr/>
        </p:nvSpPr>
        <p:spPr>
          <a:xfrm>
            <a:off x="9253273" y="1462076"/>
            <a:ext cx="1636996" cy="338554"/>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Wellness Room</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56" name="Picture 55" descr="Wellness room image">
            <a:extLst>
              <a:ext uri="{FF2B5EF4-FFF2-40B4-BE49-F238E27FC236}">
                <a16:creationId xmlns:a16="http://schemas.microsoft.com/office/drawing/2014/main" id="{FC32F0F7-38F2-465C-9D62-D70A371B89C4}"/>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9021437" y="1910861"/>
            <a:ext cx="1453567" cy="796943"/>
          </a:xfrm>
          <a:prstGeom prst="rect">
            <a:avLst/>
          </a:prstGeom>
        </p:spPr>
      </p:pic>
      <p:sp>
        <p:nvSpPr>
          <p:cNvPr id="30" name="TextBox 29">
            <a:extLst>
              <a:ext uri="{FF2B5EF4-FFF2-40B4-BE49-F238E27FC236}">
                <a16:creationId xmlns:a16="http://schemas.microsoft.com/office/drawing/2014/main" id="{AD07ED10-4D96-4A72-888F-392CF4C6D942}"/>
              </a:ext>
            </a:extLst>
          </p:cNvPr>
          <p:cNvSpPr txBox="1"/>
          <p:nvPr/>
        </p:nvSpPr>
        <p:spPr>
          <a:xfrm>
            <a:off x="10312430" y="1972748"/>
            <a:ext cx="1636996" cy="553998"/>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Meditating, reflecting, administering medicine, praying</a:t>
            </a:r>
          </a:p>
        </p:txBody>
      </p:sp>
      <p:sp>
        <p:nvSpPr>
          <p:cNvPr id="8" name="TextBox 7">
            <a:extLst>
              <a:ext uri="{FF2B5EF4-FFF2-40B4-BE49-F238E27FC236}">
                <a16:creationId xmlns:a16="http://schemas.microsoft.com/office/drawing/2014/main" id="{5CEE44D3-D646-4A46-5477-A4F63CCCC4C7}"/>
              </a:ext>
            </a:extLst>
          </p:cNvPr>
          <p:cNvSpPr txBox="1"/>
          <p:nvPr/>
        </p:nvSpPr>
        <p:spPr>
          <a:xfrm>
            <a:off x="9312508" y="2896753"/>
            <a:ext cx="1865922" cy="338554"/>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Equipment Room</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69" name="Picture 68" descr="Equipment room image">
            <a:extLst>
              <a:ext uri="{FF2B5EF4-FFF2-40B4-BE49-F238E27FC236}">
                <a16:creationId xmlns:a16="http://schemas.microsoft.com/office/drawing/2014/main" id="{39B33177-823B-5F9B-1B8D-3C1E22373376}"/>
              </a:ext>
            </a:extLst>
          </p:cNvPr>
          <p:cNvPicPr>
            <a:picLocks noChangeAspect="1"/>
          </p:cNvPicPr>
          <p:nvPr/>
        </p:nvPicPr>
        <p:blipFill>
          <a:blip r:embed="rId8" cstate="screen">
            <a:alphaModFix amt="70000"/>
            <a:extLst>
              <a:ext uri="{28A0092B-C50C-407E-A947-70E740481C1C}">
                <a14:useLocalDpi xmlns:a14="http://schemas.microsoft.com/office/drawing/2010/main"/>
              </a:ext>
            </a:extLst>
          </a:blip>
          <a:stretch>
            <a:fillRect/>
          </a:stretch>
        </p:blipFill>
        <p:spPr>
          <a:xfrm>
            <a:off x="9375589" y="3380062"/>
            <a:ext cx="745264" cy="789103"/>
          </a:xfrm>
          <a:prstGeom prst="rect">
            <a:avLst/>
          </a:prstGeom>
        </p:spPr>
      </p:pic>
      <p:sp>
        <p:nvSpPr>
          <p:cNvPr id="3" name="TextBox 2">
            <a:extLst>
              <a:ext uri="{FF2B5EF4-FFF2-40B4-BE49-F238E27FC236}">
                <a16:creationId xmlns:a16="http://schemas.microsoft.com/office/drawing/2014/main" id="{A17F35A5-A3DC-4C15-195E-72070B086E7A}"/>
              </a:ext>
            </a:extLst>
          </p:cNvPr>
          <p:cNvSpPr txBox="1"/>
          <p:nvPr/>
        </p:nvSpPr>
        <p:spPr>
          <a:xfrm>
            <a:off x="10360688" y="3443650"/>
            <a:ext cx="1697596" cy="707886"/>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Printing, scanning, shredding, collating documents, recycling</a:t>
            </a:r>
          </a:p>
        </p:txBody>
      </p:sp>
      <p:sp>
        <p:nvSpPr>
          <p:cNvPr id="40" name="TextBox 39">
            <a:extLst>
              <a:ext uri="{FF2B5EF4-FFF2-40B4-BE49-F238E27FC236}">
                <a16:creationId xmlns:a16="http://schemas.microsoft.com/office/drawing/2014/main" id="{CDBC51F4-6F85-4681-9206-72763D9ECAB3}"/>
              </a:ext>
            </a:extLst>
          </p:cNvPr>
          <p:cNvSpPr txBox="1"/>
          <p:nvPr/>
        </p:nvSpPr>
        <p:spPr>
          <a:xfrm>
            <a:off x="9202815" y="4371597"/>
            <a:ext cx="2603632" cy="338554"/>
          </a:xfrm>
          <a:prstGeom prst="rect">
            <a:avLst/>
          </a:prstGeom>
          <a:noFill/>
        </p:spPr>
        <p:txBody>
          <a:bodyPr wrap="square" rtlCol="0">
            <a:spAutoFit/>
          </a:bodyPr>
          <a:lstStyle/>
          <a:p>
            <a:r>
              <a:rPr lang="en-US" sz="1600" dirty="0">
                <a:solidFill>
                  <a:schemeClr val="bg1"/>
                </a:solidFill>
                <a:latin typeface="Avenir Next LT Pro" panose="020B0504020202020204" pitchFamily="34" charset="0"/>
                <a:cs typeface="Arial" panose="020B0604020202020204" pitchFamily="34" charset="0"/>
              </a:rPr>
              <a:t>Personal Storage Area</a:t>
            </a:r>
            <a:endParaRPr lang="en-CA" sz="1600" dirty="0">
              <a:solidFill>
                <a:schemeClr val="bg1"/>
              </a:solidFill>
              <a:latin typeface="Avenir Next LT Pro" panose="020B0504020202020204" pitchFamily="34" charset="0"/>
              <a:cs typeface="Arial" panose="020B0604020202020204" pitchFamily="34" charset="0"/>
            </a:endParaRPr>
          </a:p>
        </p:txBody>
      </p:sp>
      <p:pic>
        <p:nvPicPr>
          <p:cNvPr id="55" name="Picture 12" descr="Personal storage area image">
            <a:extLst>
              <a:ext uri="{FF2B5EF4-FFF2-40B4-BE49-F238E27FC236}">
                <a16:creationId xmlns:a16="http://schemas.microsoft.com/office/drawing/2014/main" id="{82255652-B8F1-48C2-A77D-141CD279553B}"/>
              </a:ext>
            </a:extLst>
          </p:cNvPr>
          <p:cNvPicPr>
            <a:picLocks noChangeAspect="1" noChangeArrowheads="1"/>
          </p:cNvPicPr>
          <p:nvPr/>
        </p:nvPicPr>
        <p:blipFill>
          <a:blip r:embed="rId9"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9398050" y="4756247"/>
            <a:ext cx="792025" cy="990032"/>
          </a:xfrm>
          <a:prstGeom prst="rect">
            <a:avLst/>
          </a:prstGeom>
          <a:noFill/>
          <a:extLst>
            <a:ext uri="{909E8E84-426E-40DD-AFC4-6F175D3DCCD1}">
              <a14:hiddenFill xmlns:a14="http://schemas.microsoft.com/office/drawing/2010/main">
                <a:solidFill>
                  <a:srgbClr val="FFFFFF"/>
                </a:solidFill>
              </a14:hiddenFill>
            </a:ext>
          </a:extLst>
        </p:spPr>
      </p:pic>
      <p:sp>
        <p:nvSpPr>
          <p:cNvPr id="31" name="TextBox 30">
            <a:extLst>
              <a:ext uri="{FF2B5EF4-FFF2-40B4-BE49-F238E27FC236}">
                <a16:creationId xmlns:a16="http://schemas.microsoft.com/office/drawing/2014/main" id="{146440B3-67D6-41D5-8D6A-5C92F88711D0}"/>
              </a:ext>
            </a:extLst>
          </p:cNvPr>
          <p:cNvSpPr txBox="1"/>
          <p:nvPr/>
        </p:nvSpPr>
        <p:spPr>
          <a:xfrm>
            <a:off x="10312430" y="4852012"/>
            <a:ext cx="1697596" cy="861774"/>
          </a:xfrm>
          <a:prstGeom prst="rect">
            <a:avLst/>
          </a:prstGeom>
          <a:noFill/>
        </p:spPr>
        <p:txBody>
          <a:bodyPr wrap="square" rtlCol="0">
            <a:spAutoFit/>
          </a:bodyPr>
          <a:lstStyle/>
          <a:p>
            <a:r>
              <a:rPr lang="en-US" sz="1000" b="1" dirty="0">
                <a:latin typeface="Avenir Next LT Pro" panose="020B0504020202020204" pitchFamily="34" charset="0"/>
                <a:cs typeface="Arial" panose="020B0604020202020204" pitchFamily="34" charset="0"/>
              </a:rPr>
              <a:t>Used for: </a:t>
            </a:r>
            <a:r>
              <a:rPr lang="en-US" sz="1000" dirty="0">
                <a:latin typeface="Avenir Next LT Pro" panose="020B0504020202020204" pitchFamily="34" charset="0"/>
                <a:cs typeface="Arial" panose="020B0604020202020204" pitchFamily="34" charset="0"/>
              </a:rPr>
              <a:t>Storing personal items including coats, shoes, bike equipment, gym bags, purses and IT peripherals</a:t>
            </a:r>
          </a:p>
        </p:txBody>
      </p:sp>
      <p:sp>
        <p:nvSpPr>
          <p:cNvPr id="45" name="Rectangle 44">
            <a:extLst>
              <a:ext uri="{FF2B5EF4-FFF2-40B4-BE49-F238E27FC236}">
                <a16:creationId xmlns:a16="http://schemas.microsoft.com/office/drawing/2014/main" id="{61F2232B-9453-49E2-B8E7-07ACD08B219F}"/>
              </a:ext>
              <a:ext uri="{C183D7F6-B498-43B3-948B-1728B52AA6E4}">
                <adec:decorative xmlns:adec="http://schemas.microsoft.com/office/drawing/2017/decorative" val="1"/>
              </a:ext>
            </a:extLst>
          </p:cNvPr>
          <p:cNvSpPr/>
          <p:nvPr/>
        </p:nvSpPr>
        <p:spPr>
          <a:xfrm>
            <a:off x="7075631" y="2860117"/>
            <a:ext cx="787199" cy="151447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latin typeface="Avenir Next LT Pro" panose="020B0504020202020204" pitchFamily="34" charset="0"/>
            </a:endParaRPr>
          </a:p>
        </p:txBody>
      </p:sp>
      <p:sp>
        <p:nvSpPr>
          <p:cNvPr id="46" name="Rectangle 45">
            <a:extLst>
              <a:ext uri="{FF2B5EF4-FFF2-40B4-BE49-F238E27FC236}">
                <a16:creationId xmlns:a16="http://schemas.microsoft.com/office/drawing/2014/main" id="{C9539D93-7DAC-4EE2-AC2D-823D1C382318}"/>
              </a:ext>
              <a:ext uri="{C183D7F6-B498-43B3-948B-1728B52AA6E4}">
                <adec:decorative xmlns:adec="http://schemas.microsoft.com/office/drawing/2017/decorative" val="1"/>
              </a:ext>
            </a:extLst>
          </p:cNvPr>
          <p:cNvSpPr/>
          <p:nvPr/>
        </p:nvSpPr>
        <p:spPr>
          <a:xfrm>
            <a:off x="4885177" y="1968339"/>
            <a:ext cx="370832" cy="37266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latin typeface="Avenir Next LT Pro" panose="020B0504020202020204" pitchFamily="34" charset="0"/>
            </a:endParaRPr>
          </a:p>
        </p:txBody>
      </p:sp>
      <p:sp>
        <p:nvSpPr>
          <p:cNvPr id="47" name="Rectangle 46">
            <a:extLst>
              <a:ext uri="{FF2B5EF4-FFF2-40B4-BE49-F238E27FC236}">
                <a16:creationId xmlns:a16="http://schemas.microsoft.com/office/drawing/2014/main" id="{1C0AEBB7-914C-4A76-8E67-59271B815298}"/>
              </a:ext>
              <a:ext uri="{C183D7F6-B498-43B3-948B-1728B52AA6E4}">
                <adec:decorative xmlns:adec="http://schemas.microsoft.com/office/drawing/2017/decorative" val="1"/>
              </a:ext>
            </a:extLst>
          </p:cNvPr>
          <p:cNvSpPr/>
          <p:nvPr/>
        </p:nvSpPr>
        <p:spPr>
          <a:xfrm>
            <a:off x="7098398" y="4544296"/>
            <a:ext cx="370832" cy="37266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latin typeface="Avenir Next LT Pro" panose="020B0504020202020204" pitchFamily="34" charset="0"/>
            </a:endParaRPr>
          </a:p>
        </p:txBody>
      </p:sp>
      <p:sp>
        <p:nvSpPr>
          <p:cNvPr id="48" name="Rectangle 47">
            <a:extLst>
              <a:ext uri="{FF2B5EF4-FFF2-40B4-BE49-F238E27FC236}">
                <a16:creationId xmlns:a16="http://schemas.microsoft.com/office/drawing/2014/main" id="{CC059F80-B4C2-4309-99B0-26F352D492D3}"/>
              </a:ext>
              <a:ext uri="{C183D7F6-B498-43B3-948B-1728B52AA6E4}">
                <adec:decorative xmlns:adec="http://schemas.microsoft.com/office/drawing/2017/decorative" val="1"/>
              </a:ext>
            </a:extLst>
          </p:cNvPr>
          <p:cNvSpPr/>
          <p:nvPr/>
        </p:nvSpPr>
        <p:spPr>
          <a:xfrm>
            <a:off x="5626657" y="4617480"/>
            <a:ext cx="370832" cy="485813"/>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latin typeface="Avenir Next LT Pro" panose="020B0504020202020204" pitchFamily="34" charset="0"/>
            </a:endParaRPr>
          </a:p>
        </p:txBody>
      </p:sp>
      <p:sp>
        <p:nvSpPr>
          <p:cNvPr id="49" name="Rectangle 48">
            <a:extLst>
              <a:ext uri="{FF2B5EF4-FFF2-40B4-BE49-F238E27FC236}">
                <a16:creationId xmlns:a16="http://schemas.microsoft.com/office/drawing/2014/main" id="{9A29B0FE-4942-4ED0-94A3-CC0C46EA5912}"/>
              </a:ext>
              <a:ext uri="{C183D7F6-B498-43B3-948B-1728B52AA6E4}">
                <adec:decorative xmlns:adec="http://schemas.microsoft.com/office/drawing/2017/decorative" val="1"/>
              </a:ext>
            </a:extLst>
          </p:cNvPr>
          <p:cNvSpPr/>
          <p:nvPr/>
        </p:nvSpPr>
        <p:spPr>
          <a:xfrm>
            <a:off x="7096591" y="2341004"/>
            <a:ext cx="370832" cy="37266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latin typeface="Avenir Next LT Pro" panose="020B0504020202020204" pitchFamily="34" charset="0"/>
            </a:endParaRPr>
          </a:p>
        </p:txBody>
      </p:sp>
      <p:sp>
        <p:nvSpPr>
          <p:cNvPr id="50" name="Rectangle 49">
            <a:extLst>
              <a:ext uri="{FF2B5EF4-FFF2-40B4-BE49-F238E27FC236}">
                <a16:creationId xmlns:a16="http://schemas.microsoft.com/office/drawing/2014/main" id="{FF72BB54-26C4-4E22-B89A-94C766ECE6CD}"/>
              </a:ext>
              <a:ext uri="{C183D7F6-B498-43B3-948B-1728B52AA6E4}">
                <adec:decorative xmlns:adec="http://schemas.microsoft.com/office/drawing/2017/decorative" val="1"/>
              </a:ext>
            </a:extLst>
          </p:cNvPr>
          <p:cNvSpPr/>
          <p:nvPr/>
        </p:nvSpPr>
        <p:spPr>
          <a:xfrm>
            <a:off x="6170407" y="2931555"/>
            <a:ext cx="348357" cy="685799"/>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latin typeface="Avenir Next LT Pro" panose="020B0504020202020204" pitchFamily="34" charset="0"/>
            </a:endParaRPr>
          </a:p>
        </p:txBody>
      </p:sp>
      <p:sp>
        <p:nvSpPr>
          <p:cNvPr id="51" name="Rectangle 50">
            <a:extLst>
              <a:ext uri="{FF2B5EF4-FFF2-40B4-BE49-F238E27FC236}">
                <a16:creationId xmlns:a16="http://schemas.microsoft.com/office/drawing/2014/main" id="{DCD87DB9-BEC1-4A62-9645-2ACB5FE91B6E}"/>
              </a:ext>
              <a:ext uri="{C183D7F6-B498-43B3-948B-1728B52AA6E4}">
                <adec:decorative xmlns:adec="http://schemas.microsoft.com/office/drawing/2017/decorative" val="1"/>
              </a:ext>
            </a:extLst>
          </p:cNvPr>
          <p:cNvSpPr/>
          <p:nvPr/>
        </p:nvSpPr>
        <p:spPr>
          <a:xfrm>
            <a:off x="5561283" y="2931555"/>
            <a:ext cx="223605" cy="685799"/>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latin typeface="Avenir Next LT Pro" panose="020B0504020202020204" pitchFamily="34" charset="0"/>
            </a:endParaRPr>
          </a:p>
        </p:txBody>
      </p:sp>
      <p:sp>
        <p:nvSpPr>
          <p:cNvPr id="52" name="Rectangle 51">
            <a:extLst>
              <a:ext uri="{FF2B5EF4-FFF2-40B4-BE49-F238E27FC236}">
                <a16:creationId xmlns:a16="http://schemas.microsoft.com/office/drawing/2014/main" id="{87A14115-034F-49E9-8DD6-1068D3FA7735}"/>
              </a:ext>
              <a:ext uri="{C183D7F6-B498-43B3-948B-1728B52AA6E4}">
                <adec:decorative xmlns:adec="http://schemas.microsoft.com/office/drawing/2017/decorative" val="1"/>
              </a:ext>
            </a:extLst>
          </p:cNvPr>
          <p:cNvSpPr/>
          <p:nvPr/>
        </p:nvSpPr>
        <p:spPr>
          <a:xfrm>
            <a:off x="4525855" y="2344554"/>
            <a:ext cx="730154" cy="37266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latin typeface="Avenir Next LT Pro" panose="020B0504020202020204" pitchFamily="34" charset="0"/>
            </a:endParaRPr>
          </a:p>
        </p:txBody>
      </p:sp>
      <p:sp>
        <p:nvSpPr>
          <p:cNvPr id="53" name="Rectangle 52">
            <a:extLst>
              <a:ext uri="{FF2B5EF4-FFF2-40B4-BE49-F238E27FC236}">
                <a16:creationId xmlns:a16="http://schemas.microsoft.com/office/drawing/2014/main" id="{86A02D2B-5826-4E03-AB97-530271FD0C7A}"/>
              </a:ext>
              <a:ext uri="{C183D7F6-B498-43B3-948B-1728B52AA6E4}">
                <adec:decorative xmlns:adec="http://schemas.microsoft.com/office/drawing/2017/decorative" val="1"/>
              </a:ext>
            </a:extLst>
          </p:cNvPr>
          <p:cNvSpPr/>
          <p:nvPr/>
        </p:nvSpPr>
        <p:spPr>
          <a:xfrm>
            <a:off x="3361108" y="2185138"/>
            <a:ext cx="730154" cy="674979"/>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latin typeface="Avenir Next LT Pro" panose="020B0504020202020204" pitchFamily="34" charset="0"/>
            </a:endParaRPr>
          </a:p>
        </p:txBody>
      </p:sp>
      <p:sp>
        <p:nvSpPr>
          <p:cNvPr id="54" name="Rectangle 53">
            <a:extLst>
              <a:ext uri="{FF2B5EF4-FFF2-40B4-BE49-F238E27FC236}">
                <a16:creationId xmlns:a16="http://schemas.microsoft.com/office/drawing/2014/main" id="{9324A03D-FC7A-45DD-8411-760316EDAE89}"/>
              </a:ext>
              <a:ext uri="{C183D7F6-B498-43B3-948B-1728B52AA6E4}">
                <adec:decorative xmlns:adec="http://schemas.microsoft.com/office/drawing/2017/decorative" val="1"/>
              </a:ext>
            </a:extLst>
          </p:cNvPr>
          <p:cNvSpPr/>
          <p:nvPr/>
        </p:nvSpPr>
        <p:spPr>
          <a:xfrm>
            <a:off x="4091647" y="2383282"/>
            <a:ext cx="458898" cy="47683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DCD3F9"/>
              </a:solidFill>
              <a:latin typeface="Avenir Next LT Pro" panose="020B0504020202020204" pitchFamily="34" charset="0"/>
            </a:endParaRPr>
          </a:p>
        </p:txBody>
      </p:sp>
      <p:graphicFrame>
        <p:nvGraphicFramePr>
          <p:cNvPr id="61" name="Diagram 60">
            <a:extLst>
              <a:ext uri="{FF2B5EF4-FFF2-40B4-BE49-F238E27FC236}">
                <a16:creationId xmlns:a16="http://schemas.microsoft.com/office/drawing/2014/main" id="{E5D4B0BE-F8EF-41F9-8450-BDE6F0F11E85}"/>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49909450"/>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pSp>
        <p:nvGrpSpPr>
          <p:cNvPr id="62" name="Group 61">
            <a:extLst>
              <a:ext uri="{FF2B5EF4-FFF2-40B4-BE49-F238E27FC236}">
                <a16:creationId xmlns:a16="http://schemas.microsoft.com/office/drawing/2014/main" id="{35B47090-039D-4A45-B0F7-488864EF1179}"/>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63" name="Graphic 62" descr="Work from home desk with solid fill">
              <a:extLst>
                <a:ext uri="{FF2B5EF4-FFF2-40B4-BE49-F238E27FC236}">
                  <a16:creationId xmlns:a16="http://schemas.microsoft.com/office/drawing/2014/main" id="{1F506BE0-72C0-4896-9E4C-46C8AD8035B8}"/>
                </a:ext>
              </a:extLst>
            </p:cNvPr>
            <p:cNvPicPr>
              <a:picLocks noChangeAspect="1"/>
            </p:cNvPicPr>
            <p:nvPr/>
          </p:nvPicPr>
          <p:blipFill>
            <a:blip r:embed="rId15" cstate="screen">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8810942" y="3432474"/>
              <a:ext cx="914400" cy="914400"/>
            </a:xfrm>
            <a:prstGeom prst="rect">
              <a:avLst/>
            </a:prstGeom>
          </p:spPr>
        </p:pic>
        <p:pic>
          <p:nvPicPr>
            <p:cNvPr id="64" name="Graphic 63" descr="Meeting with solid fill">
              <a:extLst>
                <a:ext uri="{FF2B5EF4-FFF2-40B4-BE49-F238E27FC236}">
                  <a16:creationId xmlns:a16="http://schemas.microsoft.com/office/drawing/2014/main" id="{C1B0ABC2-873F-46E9-BAB9-C1C82FBE3E75}"/>
                </a:ext>
              </a:extLst>
            </p:cNvPr>
            <p:cNvPicPr>
              <a:picLocks noChangeAspect="1"/>
            </p:cNvPicPr>
            <p:nvPr/>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9347579" y="3825939"/>
              <a:ext cx="720389" cy="720389"/>
            </a:xfrm>
            <a:prstGeom prst="rect">
              <a:avLst/>
            </a:prstGeom>
          </p:spPr>
        </p:pic>
      </p:grpSp>
    </p:spTree>
    <p:extLst>
      <p:ext uri="{BB962C8B-B14F-4D97-AF65-F5344CB8AC3E}">
        <p14:creationId xmlns:p14="http://schemas.microsoft.com/office/powerpoint/2010/main" val="322335098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dirty="0"/>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a:t>
            </a:r>
            <a:r>
              <a:rPr kumimoji="0" lang="en-CA" sz="28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Equipment rooms</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sp>
        <p:nvSpPr>
          <p:cNvPr id="7" name="TextBox 6">
            <a:extLst>
              <a:ext uri="{FF2B5EF4-FFF2-40B4-BE49-F238E27FC236}">
                <a16:creationId xmlns:a16="http://schemas.microsoft.com/office/drawing/2014/main" id="{38D46C57-C706-42E3-A8E3-A0978D7E3690}"/>
              </a:ext>
            </a:extLst>
          </p:cNvPr>
          <p:cNvSpPr txBox="1"/>
          <p:nvPr/>
        </p:nvSpPr>
        <p:spPr>
          <a:xfrm>
            <a:off x="293722" y="1149310"/>
            <a:ext cx="8454352" cy="738664"/>
          </a:xfrm>
          <a:prstGeom prst="rect">
            <a:avLst/>
          </a:prstGeom>
          <a:noFill/>
        </p:spPr>
        <p:txBody>
          <a:bodyPr wrap="square">
            <a:spAutoFit/>
          </a:bodyPr>
          <a:lstStyle/>
          <a:p>
            <a:r>
              <a:rPr lang="en-CA" sz="1400" b="0" i="0" dirty="0">
                <a:effectLst/>
                <a:latin typeface="Avenir Next LT Pro" panose="020B0504020202020204" pitchFamily="34" charset="0"/>
              </a:rPr>
              <a:t>All Equipment rooms have printing, scanning and photocopying capacities through new </a:t>
            </a:r>
            <a:r>
              <a:rPr lang="en-CA" sz="1400" b="1" i="0" dirty="0">
                <a:effectLst/>
                <a:latin typeface="Avenir Next LT Pro" panose="020B0504020202020204" pitchFamily="34" charset="0"/>
              </a:rPr>
              <a:t>FollowMe Print devices</a:t>
            </a:r>
            <a:r>
              <a:rPr lang="en-CA" sz="1400" b="0" i="0" dirty="0">
                <a:effectLst/>
                <a:latin typeface="Avenir Next LT Pro" panose="020B0504020202020204" pitchFamily="34" charset="0"/>
              </a:rPr>
              <a:t>. Before printing, ask yourself if you really need to print; the new paperless habits we have recently developed should not change.</a:t>
            </a:r>
            <a:endParaRPr lang="en-CA" sz="1400" dirty="0">
              <a:latin typeface="Avenir Next LT Pro" panose="020B0504020202020204" pitchFamily="34" charset="0"/>
            </a:endParaRPr>
          </a:p>
        </p:txBody>
      </p:sp>
      <p:graphicFrame>
        <p:nvGraphicFramePr>
          <p:cNvPr id="9" name="Diagram 8">
            <a:extLst>
              <a:ext uri="{FF2B5EF4-FFF2-40B4-BE49-F238E27FC236}">
                <a16:creationId xmlns:a16="http://schemas.microsoft.com/office/drawing/2014/main" id="{CFEB29A4-9B64-415D-AA24-1E98073B523E}"/>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00555200"/>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0" name="Group 9">
            <a:extLst>
              <a:ext uri="{FF2B5EF4-FFF2-40B4-BE49-F238E27FC236}">
                <a16:creationId xmlns:a16="http://schemas.microsoft.com/office/drawing/2014/main" id="{95D7B158-73EA-47F2-88E4-695A2CE4FD85}"/>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11" name="Graphic 10" descr="Work from home desk with solid fill">
              <a:extLst>
                <a:ext uri="{FF2B5EF4-FFF2-40B4-BE49-F238E27FC236}">
                  <a16:creationId xmlns:a16="http://schemas.microsoft.com/office/drawing/2014/main" id="{AD258772-B3D0-4A65-8A6D-073AA8416154}"/>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2" name="Graphic 11" descr="Meeting with solid fill">
              <a:extLst>
                <a:ext uri="{FF2B5EF4-FFF2-40B4-BE49-F238E27FC236}">
                  <a16:creationId xmlns:a16="http://schemas.microsoft.com/office/drawing/2014/main" id="{89F73D80-940E-493E-96CC-4BED37F708D8}"/>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4" name="Rectangle 3">
            <a:extLst>
              <a:ext uri="{FF2B5EF4-FFF2-40B4-BE49-F238E27FC236}">
                <a16:creationId xmlns:a16="http://schemas.microsoft.com/office/drawing/2014/main" id="{FD9F458D-46B3-65E7-AF11-0F0DFD01B504}"/>
              </a:ext>
            </a:extLst>
          </p:cNvPr>
          <p:cNvSpPr/>
          <p:nvPr/>
        </p:nvSpPr>
        <p:spPr>
          <a:xfrm>
            <a:off x="8889244" y="855117"/>
            <a:ext cx="3009034" cy="1792200"/>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Replace with image showing equipment room or multi-function equipment</a:t>
            </a:r>
            <a:endParaRPr lang="en-CA" dirty="0">
              <a:solidFill>
                <a:schemeClr val="tx1"/>
              </a:solidFill>
              <a:highlight>
                <a:srgbClr val="FFFF00"/>
              </a:highlight>
            </a:endParaRPr>
          </a:p>
        </p:txBody>
      </p:sp>
      <p:sp>
        <p:nvSpPr>
          <p:cNvPr id="6" name="Rectangle 5">
            <a:extLst>
              <a:ext uri="{FF2B5EF4-FFF2-40B4-BE49-F238E27FC236}">
                <a16:creationId xmlns:a16="http://schemas.microsoft.com/office/drawing/2014/main" id="{63668568-9421-D500-76D2-3C4538E42759}"/>
              </a:ext>
            </a:extLst>
          </p:cNvPr>
          <p:cNvSpPr/>
          <p:nvPr/>
        </p:nvSpPr>
        <p:spPr>
          <a:xfrm>
            <a:off x="293164" y="2263064"/>
            <a:ext cx="8146084" cy="1969770"/>
          </a:xfrm>
          <a:prstGeom prst="rect">
            <a:avLst/>
          </a:prstGeom>
        </p:spPr>
        <p:txBody>
          <a:bodyPr wrap="square">
            <a:spAutoFit/>
          </a:bodyPr>
          <a:lstStyle/>
          <a:p>
            <a:pPr>
              <a:spcAft>
                <a:spcPts val="600"/>
              </a:spcAft>
            </a:pPr>
            <a:r>
              <a:rPr lang="en-US" sz="1400" dirty="0">
                <a:latin typeface="Avenir Next LT Pro" panose="020B0504020202020204" pitchFamily="34" charset="0"/>
              </a:rPr>
              <a:t>Health and Safety notice boards and emergency towers are located in the equipment rooms. Please review any posted information on these boards on a weekly basis and ensure you remain up to date on all emergency procedures and contacts. </a:t>
            </a:r>
          </a:p>
          <a:p>
            <a:endParaRPr lang="en-US" sz="1400" b="1" dirty="0">
              <a:latin typeface="Avenir Next LT Pro" panose="020B0504020202020204" pitchFamily="34" charset="0"/>
              <a:cs typeface="Segoe UI Semilight" panose="020B0402040204020203" pitchFamily="34" charset="0"/>
            </a:endParaRPr>
          </a:p>
          <a:p>
            <a:r>
              <a:rPr lang="en-US" sz="1400" b="1" dirty="0">
                <a:latin typeface="Avenir Next LT Pro" panose="020B0504020202020204" pitchFamily="34" charset="0"/>
                <a:cs typeface="Segoe UI Semilight" panose="020B0402040204020203" pitchFamily="34" charset="0"/>
              </a:rPr>
              <a:t>Emergency Towers</a:t>
            </a:r>
          </a:p>
          <a:p>
            <a:pPr>
              <a:spcAft>
                <a:spcPts val="600"/>
              </a:spcAft>
            </a:pPr>
            <a:r>
              <a:rPr lang="en-US" sz="1400" dirty="0">
                <a:latin typeface="Avenir Next LT Pro" panose="020B0504020202020204" pitchFamily="34" charset="0"/>
              </a:rPr>
              <a:t>Each emergency tower is equipped with safety helmets, safety/high visibility jackets, flashlights, portable radios, and details on the building emergency and evacuation plan. </a:t>
            </a:r>
          </a:p>
          <a:p>
            <a:pPr>
              <a:spcAft>
                <a:spcPts val="600"/>
              </a:spcAft>
            </a:pPr>
            <a:r>
              <a:rPr lang="en-US" sz="1400" b="1" dirty="0">
                <a:latin typeface="Avenir Next LT Pro" panose="020B0504020202020204" pitchFamily="34" charset="0"/>
                <a:cs typeface="Segoe UI Semilight" panose="020B0402040204020203" pitchFamily="34" charset="0"/>
              </a:rPr>
              <a:t>First-aid and Fire Warden </a:t>
            </a:r>
            <a:r>
              <a:rPr lang="en-US" sz="1400" dirty="0">
                <a:latin typeface="Avenir Next LT Pro" panose="020B0504020202020204" pitchFamily="34" charset="0"/>
              </a:rPr>
              <a:t>information and contacts are posted on the Emergency Towers. </a:t>
            </a:r>
          </a:p>
        </p:txBody>
      </p:sp>
      <p:sp>
        <p:nvSpPr>
          <p:cNvPr id="5" name="TextBox 4">
            <a:extLst>
              <a:ext uri="{FF2B5EF4-FFF2-40B4-BE49-F238E27FC236}">
                <a16:creationId xmlns:a16="http://schemas.microsoft.com/office/drawing/2014/main" id="{908BBC45-6ABC-AFE8-0AB8-4B30DFB573C2}"/>
              </a:ext>
            </a:extLst>
          </p:cNvPr>
          <p:cNvSpPr txBox="1"/>
          <p:nvPr/>
        </p:nvSpPr>
        <p:spPr>
          <a:xfrm>
            <a:off x="293722" y="4468194"/>
            <a:ext cx="8146085" cy="540212"/>
          </a:xfrm>
          <a:prstGeom prst="rect">
            <a:avLst/>
          </a:prstGeom>
          <a:noFill/>
        </p:spPr>
        <p:txBody>
          <a:bodyPr wrap="square">
            <a:spAutoFit/>
          </a:bodyPr>
          <a:lstStyle/>
          <a:p>
            <a:pPr marL="0" marR="0">
              <a:lnSpc>
                <a:spcPct val="107000"/>
              </a:lnSpc>
              <a:spcBef>
                <a:spcPts val="0"/>
              </a:spcBef>
              <a:spcAft>
                <a:spcPts val="800"/>
              </a:spcAft>
            </a:pPr>
            <a:r>
              <a:rPr lang="en-CA" sz="14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I</a:t>
            </a:r>
            <a:r>
              <a:rPr lang="en-CA" sz="14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nclude any information on file storage, storing ergonomic equipment (if applicable), instructions on how to use devices, etc.  </a:t>
            </a:r>
            <a:endParaRPr lang="en-CA" sz="1400" dirty="0">
              <a:effectLst/>
              <a:latin typeface="Avenir Next LT Pro" panose="020B0504020202020204" pitchFamily="34" charset="0"/>
              <a:ea typeface="Calibri" panose="020F0502020204030204" pitchFamily="34" charset="0"/>
              <a:cs typeface="Arial" panose="020B0604020202020204" pitchFamily="34" charset="0"/>
            </a:endParaRPr>
          </a:p>
        </p:txBody>
      </p:sp>
      <p:grpSp>
        <p:nvGrpSpPr>
          <p:cNvPr id="13" name="Group 12" descr="Placeholder for an image of the emergency tower or health and safety board">
            <a:extLst>
              <a:ext uri="{FF2B5EF4-FFF2-40B4-BE49-F238E27FC236}">
                <a16:creationId xmlns:a16="http://schemas.microsoft.com/office/drawing/2014/main" id="{4C8DED8F-C600-13C1-1F8A-08C47C4443B0}"/>
              </a:ext>
              <a:ext uri="{C183D7F6-B498-43B3-948B-1728B52AA6E4}">
                <adec:decorative xmlns:adec="http://schemas.microsoft.com/office/drawing/2017/decorative" val="0"/>
              </a:ext>
            </a:extLst>
          </p:cNvPr>
          <p:cNvGrpSpPr/>
          <p:nvPr/>
        </p:nvGrpSpPr>
        <p:grpSpPr>
          <a:xfrm>
            <a:off x="9189719" y="2779616"/>
            <a:ext cx="2498883" cy="3230372"/>
            <a:chOff x="3628290" y="3215912"/>
            <a:chExt cx="2891428" cy="3736554"/>
          </a:xfrm>
        </p:grpSpPr>
        <p:pic>
          <p:nvPicPr>
            <p:cNvPr id="14" name="Picture 13">
              <a:extLst>
                <a:ext uri="{FF2B5EF4-FFF2-40B4-BE49-F238E27FC236}">
                  <a16:creationId xmlns:a16="http://schemas.microsoft.com/office/drawing/2014/main" id="{40CBFADE-60A7-7FE2-1EE4-75324BE59095}"/>
                </a:ext>
              </a:extLst>
            </p:cNvPr>
            <p:cNvPicPr>
              <a:picLocks noChangeAspect="1"/>
            </p:cNvPicPr>
            <p:nvPr/>
          </p:nvPicPr>
          <p:blipFill>
            <a:blip r:embed="rId11"/>
            <a:stretch>
              <a:fillRect/>
            </a:stretch>
          </p:blipFill>
          <p:spPr>
            <a:xfrm>
              <a:off x="3628291" y="3224243"/>
              <a:ext cx="2891427" cy="3728223"/>
            </a:xfrm>
            <a:prstGeom prst="rect">
              <a:avLst/>
            </a:prstGeom>
            <a:effectLst>
              <a:outerShdw blurRad="50800" dist="38100" dir="2700000" algn="tl" rotWithShape="0">
                <a:prstClr val="black">
                  <a:alpha val="40000"/>
                </a:prstClr>
              </a:outerShdw>
            </a:effectLst>
          </p:spPr>
        </p:pic>
        <p:sp>
          <p:nvSpPr>
            <p:cNvPr id="15" name="Rectangle 14">
              <a:extLst>
                <a:ext uri="{FF2B5EF4-FFF2-40B4-BE49-F238E27FC236}">
                  <a16:creationId xmlns:a16="http://schemas.microsoft.com/office/drawing/2014/main" id="{72CF6C33-04B1-6968-E991-4C559B59ABA7}"/>
                </a:ext>
              </a:extLst>
            </p:cNvPr>
            <p:cNvSpPr/>
            <p:nvPr/>
          </p:nvSpPr>
          <p:spPr>
            <a:xfrm>
              <a:off x="3628290" y="3215912"/>
              <a:ext cx="2891428" cy="3728223"/>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an image of the emergency tower or health and safety board.</a:t>
              </a:r>
              <a:endParaRPr lang="en-CA" dirty="0">
                <a:solidFill>
                  <a:schemeClr val="tx1"/>
                </a:solidFill>
                <a:highlight>
                  <a:srgbClr val="FFFF00"/>
                </a:highlight>
              </a:endParaRPr>
            </a:p>
          </p:txBody>
        </p:sp>
      </p:grpSp>
    </p:spTree>
    <p:extLst>
      <p:ext uri="{BB962C8B-B14F-4D97-AF65-F5344CB8AC3E}">
        <p14:creationId xmlns:p14="http://schemas.microsoft.com/office/powerpoint/2010/main" val="37286088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Kitchenette and lounges</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7" name="Diagram 6">
            <a:extLst>
              <a:ext uri="{FF2B5EF4-FFF2-40B4-BE49-F238E27FC236}">
                <a16:creationId xmlns:a16="http://schemas.microsoft.com/office/drawing/2014/main" id="{557CE54A-DEDE-4854-AC66-5303B00BB3D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28729913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BD228275-611E-4700-83C0-5C664B63401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E37565B8-8401-4916-B9EE-E59893A9E7AA}"/>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AF601ACB-7DAC-497B-B32D-87C9ABEF3FD5}"/>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3" name="TextBox 2">
            <a:extLst>
              <a:ext uri="{FF2B5EF4-FFF2-40B4-BE49-F238E27FC236}">
                <a16:creationId xmlns:a16="http://schemas.microsoft.com/office/drawing/2014/main" id="{3A64029F-56B6-2FF9-F09E-DFB7348BBC82}"/>
              </a:ext>
            </a:extLst>
          </p:cNvPr>
          <p:cNvSpPr txBox="1"/>
          <p:nvPr/>
        </p:nvSpPr>
        <p:spPr>
          <a:xfrm>
            <a:off x="297521" y="1100602"/>
            <a:ext cx="5719109" cy="2800767"/>
          </a:xfrm>
          <a:prstGeom prst="rect">
            <a:avLst/>
          </a:prstGeom>
          <a:noFill/>
        </p:spPr>
        <p:txBody>
          <a:bodyPr wrap="square" rtlCol="0">
            <a:spAutoFit/>
          </a:bodyPr>
          <a:lstStyle/>
          <a:p>
            <a:pPr algn="just">
              <a:spcAft>
                <a:spcPts val="600"/>
              </a:spcAft>
            </a:pPr>
            <a:r>
              <a:rPr lang="en-US" sz="1300" dirty="0">
                <a:latin typeface="Avenir Next LT Pro" panose="020B0504020202020204" pitchFamily="34" charset="0"/>
                <a:cs typeface="Segoe UI Semilight" panose="020B0402040204020203" pitchFamily="34" charset="0"/>
              </a:rPr>
              <a:t>Kitchen and lounges are available for all employees and can be used in a variety of ways. </a:t>
            </a:r>
          </a:p>
          <a:p>
            <a:pPr algn="just">
              <a:spcAft>
                <a:spcPts val="600"/>
              </a:spcAft>
            </a:pPr>
            <a:endParaRPr lang="en-US" sz="1300" dirty="0">
              <a:latin typeface="Avenir Next LT Pro" panose="020B0504020202020204" pitchFamily="34" charset="0"/>
              <a:cs typeface="Segoe UI Semilight" panose="020B0402040204020203" pitchFamily="34" charset="0"/>
            </a:endParaRPr>
          </a:p>
          <a:p>
            <a:pPr algn="just">
              <a:spcAft>
                <a:spcPts val="600"/>
              </a:spcAft>
            </a:pPr>
            <a:r>
              <a:rPr lang="en-US" sz="1300" dirty="0">
                <a:latin typeface="Avenir Next LT Pro" panose="020B0504020202020204" pitchFamily="34" charset="0"/>
                <a:cs typeface="Segoe UI Semilight" panose="020B0402040204020203" pitchFamily="34" charset="0"/>
              </a:rPr>
              <a:t>Kitchens are located on the [</a:t>
            </a:r>
            <a:r>
              <a:rPr lang="en-US" sz="1300" dirty="0">
                <a:highlight>
                  <a:srgbClr val="FFFF00"/>
                </a:highlight>
                <a:latin typeface="Avenir Next LT Pro" panose="020B0504020202020204" pitchFamily="34" charset="0"/>
                <a:cs typeface="Segoe UI Semilight" panose="020B0402040204020203" pitchFamily="34" charset="0"/>
              </a:rPr>
              <a:t>Direction(s)</a:t>
            </a:r>
            <a:r>
              <a:rPr lang="en-US" sz="1300" dirty="0">
                <a:latin typeface="Avenir Next LT Pro" panose="020B0504020202020204" pitchFamily="34" charset="0"/>
                <a:cs typeface="Segoe UI Semilight" panose="020B0402040204020203" pitchFamily="34" charset="0"/>
              </a:rPr>
              <a:t>] side of each floor and are equipped with refrigerators and microwaves. </a:t>
            </a:r>
          </a:p>
          <a:p>
            <a:pPr algn="just">
              <a:spcAft>
                <a:spcPts val="600"/>
              </a:spcAft>
            </a:pPr>
            <a:endParaRPr lang="en-US" sz="1300" dirty="0">
              <a:latin typeface="Avenir Next LT Pro" panose="020B0504020202020204" pitchFamily="34" charset="0"/>
              <a:cs typeface="Segoe UI Semilight" panose="020B0402040204020203" pitchFamily="34" charset="0"/>
            </a:endParaRPr>
          </a:p>
          <a:p>
            <a:pPr algn="just">
              <a:spcAft>
                <a:spcPts val="600"/>
              </a:spcAft>
            </a:pPr>
            <a:r>
              <a:rPr lang="en-US" sz="1300" dirty="0">
                <a:latin typeface="Avenir Next LT Pro" panose="020B0504020202020204" pitchFamily="34" charset="0"/>
                <a:cs typeface="Segoe UI Semilight" panose="020B0402040204020203" pitchFamily="34" charset="0"/>
              </a:rPr>
              <a:t>You are encouraged to eat your meals and take breaks in the lounges. This prevents strong odors from entering our workspace. Lounges are also a great place for informal social interactions and catching up with colleagues, non-confidential one-on-ones and idea generation. The lounge spaces can also be used for larger team socials, celebrations and townhalls. </a:t>
            </a:r>
          </a:p>
        </p:txBody>
      </p:sp>
      <p:sp>
        <p:nvSpPr>
          <p:cNvPr id="4" name="TextBox 3">
            <a:extLst>
              <a:ext uri="{FF2B5EF4-FFF2-40B4-BE49-F238E27FC236}">
                <a16:creationId xmlns:a16="http://schemas.microsoft.com/office/drawing/2014/main" id="{B53F4F9F-CC95-0135-B36B-3150AC0D06B4}"/>
              </a:ext>
            </a:extLst>
          </p:cNvPr>
          <p:cNvSpPr txBox="1"/>
          <p:nvPr/>
        </p:nvSpPr>
        <p:spPr>
          <a:xfrm>
            <a:off x="297521" y="4263082"/>
            <a:ext cx="5719108" cy="892552"/>
          </a:xfrm>
          <a:prstGeom prst="rect">
            <a:avLst/>
          </a:prstGeom>
          <a:noFill/>
        </p:spPr>
        <p:txBody>
          <a:bodyPr wrap="square" rtlCol="0">
            <a:spAutoFit/>
          </a:bodyPr>
          <a:lstStyle/>
          <a:p>
            <a:pPr algn="just">
              <a:spcAft>
                <a:spcPts val="600"/>
              </a:spcAft>
            </a:pPr>
            <a:r>
              <a:rPr lang="en-US" sz="1300" dirty="0">
                <a:latin typeface="Avenir Next LT Pro" panose="020B0504020202020204" pitchFamily="34" charset="0"/>
                <a:cs typeface="Segoe UI Semilight" panose="020B0402040204020203" pitchFamily="34" charset="0"/>
              </a:rPr>
              <a:t>Waste receptacles are centralized in all kitchenettes and lounges. There are garbage, recycling and organic waste bins located in each location. Please follow [</a:t>
            </a:r>
            <a:r>
              <a:rPr lang="en-US" sz="1300" dirty="0">
                <a:highlight>
                  <a:srgbClr val="FFFF00"/>
                </a:highlight>
                <a:latin typeface="Avenir Next LT Pro" panose="020B0504020202020204" pitchFamily="34" charset="0"/>
                <a:cs typeface="Segoe UI Semilight" panose="020B0402040204020203" pitchFamily="34" charset="0"/>
              </a:rPr>
              <a:t>building’s name</a:t>
            </a:r>
            <a:r>
              <a:rPr lang="en-US" sz="1300" dirty="0">
                <a:latin typeface="Avenir Next LT Pro" panose="020B0504020202020204" pitchFamily="34" charset="0"/>
                <a:cs typeface="Segoe UI Semilight" panose="020B0402040204020203" pitchFamily="34" charset="0"/>
              </a:rPr>
              <a:t>] waste management programs as shown in this photo. </a:t>
            </a:r>
          </a:p>
        </p:txBody>
      </p:sp>
      <p:grpSp>
        <p:nvGrpSpPr>
          <p:cNvPr id="14" name="Group 13" descr="Placeholder for an image that shows the kitchen and/or lounge space in your workplace">
            <a:extLst>
              <a:ext uri="{FF2B5EF4-FFF2-40B4-BE49-F238E27FC236}">
                <a16:creationId xmlns:a16="http://schemas.microsoft.com/office/drawing/2014/main" id="{42EFB7AB-0A23-0606-E1A7-8BB32837C0EA}"/>
              </a:ext>
              <a:ext uri="{C183D7F6-B498-43B3-948B-1728B52AA6E4}">
                <adec:decorative xmlns:adec="http://schemas.microsoft.com/office/drawing/2017/decorative" val="0"/>
              </a:ext>
            </a:extLst>
          </p:cNvPr>
          <p:cNvGrpSpPr/>
          <p:nvPr/>
        </p:nvGrpSpPr>
        <p:grpSpPr>
          <a:xfrm>
            <a:off x="6772286" y="1014634"/>
            <a:ext cx="4787577" cy="2704251"/>
            <a:chOff x="3274293" y="1544241"/>
            <a:chExt cx="3076796" cy="2314043"/>
          </a:xfrm>
        </p:grpSpPr>
        <p:pic>
          <p:nvPicPr>
            <p:cNvPr id="15" name="Picture 14" descr="A room with tables and chairs&#10;&#10;Description automatically generated with medium confidence">
              <a:extLst>
                <a:ext uri="{FF2B5EF4-FFF2-40B4-BE49-F238E27FC236}">
                  <a16:creationId xmlns:a16="http://schemas.microsoft.com/office/drawing/2014/main" id="{148FA5A4-2CA6-C7A4-CDA0-31DFBD310BAD}"/>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3274293" y="1556569"/>
              <a:ext cx="3076796" cy="2301715"/>
            </a:xfrm>
            <a:prstGeom prst="rect">
              <a:avLst/>
            </a:prstGeom>
          </p:spPr>
        </p:pic>
        <p:sp>
          <p:nvSpPr>
            <p:cNvPr id="16" name="Rectangle 15" descr="Placeholder for an image that shows the kitchen and/or lounge space in your workplace">
              <a:extLst>
                <a:ext uri="{FF2B5EF4-FFF2-40B4-BE49-F238E27FC236}">
                  <a16:creationId xmlns:a16="http://schemas.microsoft.com/office/drawing/2014/main" id="{F31C2336-1CA4-3F14-5B0A-3A4C1B116B22}"/>
                </a:ext>
              </a:extLst>
            </p:cNvPr>
            <p:cNvSpPr/>
            <p:nvPr/>
          </p:nvSpPr>
          <p:spPr>
            <a:xfrm>
              <a:off x="3274293" y="1544241"/>
              <a:ext cx="3076796" cy="230171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an image that shows the kitchen and/or lounge space in your workplace.</a:t>
              </a:r>
              <a:endParaRPr lang="en-CA" dirty="0">
                <a:solidFill>
                  <a:schemeClr val="tx1"/>
                </a:solidFill>
                <a:highlight>
                  <a:srgbClr val="FFFF00"/>
                </a:highlight>
              </a:endParaRPr>
            </a:p>
          </p:txBody>
        </p:sp>
      </p:grpSp>
      <p:grpSp>
        <p:nvGrpSpPr>
          <p:cNvPr id="11" name="Group 10" descr="Placeholder for an image that describes the building waste removal programs.">
            <a:extLst>
              <a:ext uri="{FF2B5EF4-FFF2-40B4-BE49-F238E27FC236}">
                <a16:creationId xmlns:a16="http://schemas.microsoft.com/office/drawing/2014/main" id="{127E94BE-EE3F-18DF-6A6E-7E6BAB957032}"/>
              </a:ext>
              <a:ext uri="{C183D7F6-B498-43B3-948B-1728B52AA6E4}">
                <adec:decorative xmlns:adec="http://schemas.microsoft.com/office/drawing/2017/decorative" val="0"/>
              </a:ext>
            </a:extLst>
          </p:cNvPr>
          <p:cNvGrpSpPr/>
          <p:nvPr/>
        </p:nvGrpSpPr>
        <p:grpSpPr>
          <a:xfrm>
            <a:off x="6772286" y="3901369"/>
            <a:ext cx="4787577" cy="1749683"/>
            <a:chOff x="1150911" y="5369931"/>
            <a:chExt cx="4556178" cy="1942704"/>
          </a:xfrm>
        </p:grpSpPr>
        <p:pic>
          <p:nvPicPr>
            <p:cNvPr id="12" name="Picture 2" descr="Recycling Signage &amp; Colour Scheme | Squamish-Lillooet Regional District">
              <a:extLst>
                <a:ext uri="{FF2B5EF4-FFF2-40B4-BE49-F238E27FC236}">
                  <a16:creationId xmlns:a16="http://schemas.microsoft.com/office/drawing/2014/main" id="{70B985A2-CFC4-D021-8D18-8857099C5193}"/>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1150911" y="5369931"/>
              <a:ext cx="4556178" cy="1942704"/>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descr="Placeholder for an image that describes the building waste removal programs.">
              <a:extLst>
                <a:ext uri="{FF2B5EF4-FFF2-40B4-BE49-F238E27FC236}">
                  <a16:creationId xmlns:a16="http://schemas.microsoft.com/office/drawing/2014/main" id="{E9151A14-D8D5-3127-4471-8BA6CBEC6161}"/>
                </a:ext>
              </a:extLst>
            </p:cNvPr>
            <p:cNvSpPr/>
            <p:nvPr/>
          </p:nvSpPr>
          <p:spPr>
            <a:xfrm>
              <a:off x="1150911" y="5369931"/>
              <a:ext cx="4556178" cy="194270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ysClr val="windowText" lastClr="000000"/>
                  </a:solidFill>
                  <a:highlight>
                    <a:srgbClr val="FFFF00"/>
                  </a:highlight>
                </a:rPr>
                <a:t>Placeholder image</a:t>
              </a:r>
            </a:p>
            <a:p>
              <a:pPr algn="ctr"/>
              <a:endParaRPr lang="en-US" dirty="0">
                <a:solidFill>
                  <a:sysClr val="windowText" lastClr="000000"/>
                </a:solidFill>
                <a:highlight>
                  <a:srgbClr val="FFFF00"/>
                </a:highlight>
              </a:endParaRPr>
            </a:p>
            <a:p>
              <a:pPr algn="ctr"/>
              <a:r>
                <a:rPr lang="en-US" dirty="0">
                  <a:solidFill>
                    <a:sysClr val="windowText" lastClr="000000"/>
                  </a:solidFill>
                  <a:highlight>
                    <a:srgbClr val="FFFF00"/>
                  </a:highlight>
                </a:rPr>
                <a:t>Replace with an image that describes the building waste removal programs.</a:t>
              </a:r>
            </a:p>
          </p:txBody>
        </p:sp>
      </p:grpSp>
    </p:spTree>
    <p:extLst>
      <p:ext uri="{BB962C8B-B14F-4D97-AF65-F5344CB8AC3E}">
        <p14:creationId xmlns:p14="http://schemas.microsoft.com/office/powerpoint/2010/main" val="387264612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Wellness room</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7" name="Diagram 6">
            <a:extLst>
              <a:ext uri="{FF2B5EF4-FFF2-40B4-BE49-F238E27FC236}">
                <a16:creationId xmlns:a16="http://schemas.microsoft.com/office/drawing/2014/main" id="{557CE54A-DEDE-4854-AC66-5303B00BB3D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761693360"/>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BD228275-611E-4700-83C0-5C664B63401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E37565B8-8401-4916-B9EE-E59893A9E7AA}"/>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AF601ACB-7DAC-497B-B32D-87C9ABEF3FD5}"/>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3" name="Rectangle 2">
            <a:extLst>
              <a:ext uri="{FF2B5EF4-FFF2-40B4-BE49-F238E27FC236}">
                <a16:creationId xmlns:a16="http://schemas.microsoft.com/office/drawing/2014/main" id="{3EE189AE-2138-5DD5-2ABF-8DFC12EBECC3}"/>
              </a:ext>
            </a:extLst>
          </p:cNvPr>
          <p:cNvSpPr/>
          <p:nvPr/>
        </p:nvSpPr>
        <p:spPr>
          <a:xfrm>
            <a:off x="194310" y="1652472"/>
            <a:ext cx="6367264" cy="2246769"/>
          </a:xfrm>
          <a:prstGeom prst="rect">
            <a:avLst/>
          </a:prstGeom>
        </p:spPr>
        <p:txBody>
          <a:bodyPr wrap="square">
            <a:spAutoFit/>
          </a:bodyPr>
          <a:lstStyle/>
          <a:p>
            <a:pPr>
              <a:spcAft>
                <a:spcPts val="600"/>
              </a:spcAft>
            </a:pPr>
            <a:r>
              <a:rPr lang="en-US" sz="1300" dirty="0">
                <a:latin typeface="Avenir Next LT Pro" panose="020B0504020202020204" pitchFamily="34" charset="0"/>
              </a:rPr>
              <a:t>A wellness room is located on the [</a:t>
            </a:r>
            <a:r>
              <a:rPr lang="en-US" sz="1300" dirty="0">
                <a:highlight>
                  <a:srgbClr val="FFFF00"/>
                </a:highlight>
                <a:latin typeface="Avenir Next LT Pro" panose="020B0504020202020204" pitchFamily="34" charset="0"/>
              </a:rPr>
              <a:t>north side</a:t>
            </a:r>
            <a:r>
              <a:rPr lang="en-US" sz="1300" dirty="0">
                <a:latin typeface="Avenir Next LT Pro" panose="020B0504020202020204" pitchFamily="34" charset="0"/>
              </a:rPr>
              <a:t>] of the floor. The wellness room has adjustable lighting and sound barriers to allow for quiet space and relaxation. </a:t>
            </a:r>
          </a:p>
          <a:p>
            <a:pPr>
              <a:spcAft>
                <a:spcPts val="600"/>
              </a:spcAft>
            </a:pPr>
            <a:r>
              <a:rPr lang="en-CA" sz="1300" dirty="0">
                <a:latin typeface="Avenir Next LT Pro" panose="020B0504020202020204" pitchFamily="34" charset="0"/>
              </a:rPr>
              <a:t>Wellness rooms are designed to meet mental health needs, physical needs, spiritual needs or maternal necessities. The rooms can be used for quiet contemplation, stretching, meditating, to perform relaxation exercises, listening to music, breastfeeding, as a refuge or a private sensory relief space. The rooms provide a comfortable environment that is meant to help those that use it feel as secluded as possible from the sometimes-overstimulating office environment.</a:t>
            </a:r>
            <a:r>
              <a:rPr lang="en-US" sz="1300" dirty="0">
                <a:latin typeface="Avenir Next LT Pro" panose="020B0504020202020204" pitchFamily="34" charset="0"/>
              </a:rPr>
              <a:t> </a:t>
            </a:r>
          </a:p>
          <a:p>
            <a:pPr>
              <a:spcAft>
                <a:spcPts val="600"/>
              </a:spcAft>
            </a:pPr>
            <a:r>
              <a:rPr lang="en-US" sz="1300" dirty="0">
                <a:latin typeface="Avenir Next LT Pro" panose="020B0504020202020204" pitchFamily="34" charset="0"/>
              </a:rPr>
              <a:t>The wellness room is meant to be used for short periods of time for all employees to benefit it. </a:t>
            </a:r>
            <a:endParaRPr lang="en-CA" sz="1300" dirty="0">
              <a:latin typeface="Avenir Next LT Pro" panose="020B0504020202020204" pitchFamily="34" charset="0"/>
            </a:endParaRPr>
          </a:p>
        </p:txBody>
      </p:sp>
      <p:grpSp>
        <p:nvGrpSpPr>
          <p:cNvPr id="4" name="Group 3" descr="Placeholder for an image showing wellness room">
            <a:extLst>
              <a:ext uri="{FF2B5EF4-FFF2-40B4-BE49-F238E27FC236}">
                <a16:creationId xmlns:a16="http://schemas.microsoft.com/office/drawing/2014/main" id="{4D538E5F-4A34-A165-B84A-5920FAC28BFC}"/>
              </a:ext>
              <a:ext uri="{C183D7F6-B498-43B3-948B-1728B52AA6E4}">
                <adec:decorative xmlns:adec="http://schemas.microsoft.com/office/drawing/2017/decorative" val="0"/>
              </a:ext>
            </a:extLst>
          </p:cNvPr>
          <p:cNvGrpSpPr/>
          <p:nvPr/>
        </p:nvGrpSpPr>
        <p:grpSpPr>
          <a:xfrm>
            <a:off x="6991750" y="1760283"/>
            <a:ext cx="5200250" cy="3209291"/>
            <a:chOff x="803759" y="2613811"/>
            <a:chExt cx="5200250" cy="3209291"/>
          </a:xfrm>
        </p:grpSpPr>
        <p:pic>
          <p:nvPicPr>
            <p:cNvPr id="5" name="Picture 4" descr="A picture containing floor, area, furniture&#10;&#10;Description automatically generated">
              <a:extLst>
                <a:ext uri="{FF2B5EF4-FFF2-40B4-BE49-F238E27FC236}">
                  <a16:creationId xmlns:a16="http://schemas.microsoft.com/office/drawing/2014/main" id="{AF3E1B2D-D200-F68E-56FF-1E6B975EB804}"/>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803759" y="2613811"/>
              <a:ext cx="5200250" cy="3209291"/>
            </a:xfrm>
            <a:prstGeom prst="rect">
              <a:avLst/>
            </a:prstGeom>
          </p:spPr>
        </p:pic>
        <p:sp>
          <p:nvSpPr>
            <p:cNvPr id="6" name="Rectangle 5" descr="Placeholder for an image showing wellness room">
              <a:extLst>
                <a:ext uri="{FF2B5EF4-FFF2-40B4-BE49-F238E27FC236}">
                  <a16:creationId xmlns:a16="http://schemas.microsoft.com/office/drawing/2014/main" id="{BAED32BF-B44B-23A1-A864-2FB9A35BF871}"/>
                </a:ext>
              </a:extLst>
            </p:cNvPr>
            <p:cNvSpPr/>
            <p:nvPr/>
          </p:nvSpPr>
          <p:spPr>
            <a:xfrm>
              <a:off x="803759" y="2613811"/>
              <a:ext cx="5177558" cy="3209291"/>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image showing wellness room</a:t>
              </a:r>
              <a:endParaRPr lang="en-CA" dirty="0">
                <a:solidFill>
                  <a:schemeClr val="tx1"/>
                </a:solidFill>
                <a:highlight>
                  <a:srgbClr val="FFFF00"/>
                </a:highlight>
              </a:endParaRPr>
            </a:p>
          </p:txBody>
        </p:sp>
      </p:grpSp>
    </p:spTree>
    <p:extLst>
      <p:ext uri="{BB962C8B-B14F-4D97-AF65-F5344CB8AC3E}">
        <p14:creationId xmlns:p14="http://schemas.microsoft.com/office/powerpoint/2010/main" val="260759676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rPr>
              <a:t>Using the space </a:t>
            </a:r>
            <a:r>
              <a:rPr kumimoji="0" lang="en-CA" sz="2800" b="1" i="0" u="none" strike="noStrike" kern="0" cap="none" spc="0" normalizeH="0" baseline="0">
                <a:ln>
                  <a:noFill/>
                </a:ln>
                <a:solidFill>
                  <a:srgbClr val="F1F2F2"/>
                </a:solidFill>
                <a:effectLst/>
                <a:uLnTx/>
                <a:uFillTx/>
                <a:latin typeface="Arial"/>
                <a:ea typeface="Arial"/>
                <a:cs typeface="Arial"/>
                <a:sym typeface="Arial"/>
              </a:rPr>
              <a:t>– Leaving the workplace</a:t>
            </a:r>
            <a:endParaRPr kumimoji="0" lang="en-CA" sz="3200" b="1" i="0" u="none" strike="noStrike" kern="1200" cap="none" spc="0" normalizeH="0" baseline="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9" name="Diagram 8">
            <a:extLst>
              <a:ext uri="{FF2B5EF4-FFF2-40B4-BE49-F238E27FC236}">
                <a16:creationId xmlns:a16="http://schemas.microsoft.com/office/drawing/2014/main" id="{31864E63-BFFC-46C9-B3B3-435A937D8708}"/>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46137681"/>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0" name="Group 9">
            <a:extLst>
              <a:ext uri="{FF2B5EF4-FFF2-40B4-BE49-F238E27FC236}">
                <a16:creationId xmlns:a16="http://schemas.microsoft.com/office/drawing/2014/main" id="{8ADBBF95-4CB4-4E70-A4BE-73FB152D6399}"/>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11" name="Graphic 10" descr="Work from home desk with solid fill">
              <a:extLst>
                <a:ext uri="{FF2B5EF4-FFF2-40B4-BE49-F238E27FC236}">
                  <a16:creationId xmlns:a16="http://schemas.microsoft.com/office/drawing/2014/main" id="{70102475-B876-47C7-BB5D-AAFC5F57843F}"/>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2" name="Graphic 11" descr="Meeting with solid fill">
              <a:extLst>
                <a:ext uri="{FF2B5EF4-FFF2-40B4-BE49-F238E27FC236}">
                  <a16:creationId xmlns:a16="http://schemas.microsoft.com/office/drawing/2014/main" id="{CEA09EC0-DC1B-48DE-A3B0-9D8D882704D0}"/>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4" name="TextBox 3">
            <a:extLst>
              <a:ext uri="{FF2B5EF4-FFF2-40B4-BE49-F238E27FC236}">
                <a16:creationId xmlns:a16="http://schemas.microsoft.com/office/drawing/2014/main" id="{822661CF-7274-691E-6A7B-1D0A0CE0AF3D}"/>
              </a:ext>
            </a:extLst>
          </p:cNvPr>
          <p:cNvSpPr txBox="1"/>
          <p:nvPr/>
        </p:nvSpPr>
        <p:spPr>
          <a:xfrm>
            <a:off x="382570" y="1109368"/>
            <a:ext cx="7288230" cy="3724096"/>
          </a:xfrm>
          <a:prstGeom prst="rect">
            <a:avLst/>
          </a:prstGeom>
          <a:noFill/>
        </p:spPr>
        <p:txBody>
          <a:bodyPr wrap="square" rtlCol="0">
            <a:spAutoFit/>
          </a:bodyPr>
          <a:lstStyle/>
          <a:p>
            <a:pPr>
              <a:spcAft>
                <a:spcPts val="1200"/>
              </a:spcAft>
            </a:pPr>
            <a:r>
              <a:rPr lang="en-US" sz="1300" dirty="0">
                <a:latin typeface="Avenir Next LT Pro" panose="020B0504020202020204" pitchFamily="34" charset="0"/>
                <a:cs typeface="Segoe UI Semilight" panose="020B0402040204020203" pitchFamily="34" charset="0"/>
              </a:rPr>
              <a:t>Leaving the workplace in as good or better condition than when you arrived can help ensure a positive workplace experience for everyone. Just to follow these quick and easy steps. </a:t>
            </a:r>
          </a:p>
          <a:p>
            <a:pPr>
              <a:spcAft>
                <a:spcPts val="1200"/>
              </a:spcAft>
            </a:pPr>
            <a:r>
              <a:rPr lang="en-US" sz="1300" dirty="0">
                <a:latin typeface="Avenir Next LT Pro" panose="020B0504020202020204" pitchFamily="34" charset="0"/>
                <a:cs typeface="Segoe UI Semilight" panose="020B0402040204020203" pitchFamily="34" charset="0"/>
              </a:rPr>
              <a:t> </a:t>
            </a:r>
          </a:p>
          <a:p>
            <a:pPr>
              <a:spcAft>
                <a:spcPts val="1200"/>
              </a:spcAft>
            </a:pPr>
            <a:r>
              <a:rPr lang="en-US" sz="1300" b="1" i="1" dirty="0">
                <a:latin typeface="Avenir Next LT Pro" panose="020B0504020202020204" pitchFamily="34" charset="0"/>
                <a:cs typeface="Segoe UI Semilight" panose="020B0402040204020203" pitchFamily="34" charset="0"/>
              </a:rPr>
              <a:t>Step 1: </a:t>
            </a:r>
            <a:r>
              <a:rPr lang="en-US" sz="1300" i="1" dirty="0">
                <a:latin typeface="Avenir Next LT Pro" panose="020B0504020202020204" pitchFamily="34" charset="0"/>
                <a:cs typeface="Segoe UI Semilight" panose="020B0402040204020203" pitchFamily="34" charset="0"/>
              </a:rPr>
              <a:t>Unplug your devices and ensure you take </a:t>
            </a:r>
            <a:r>
              <a:rPr lang="en-US" sz="1300" b="1" i="1" dirty="0">
                <a:latin typeface="Avenir Next LT Pro" panose="020B0504020202020204" pitchFamily="34" charset="0"/>
                <a:cs typeface="Segoe UI Semilight" panose="020B0402040204020203" pitchFamily="34" charset="0"/>
              </a:rPr>
              <a:t>all your cables </a:t>
            </a:r>
            <a:r>
              <a:rPr lang="en-US" sz="1300" i="1" dirty="0">
                <a:latin typeface="Avenir Next LT Pro" panose="020B0504020202020204" pitchFamily="34" charset="0"/>
                <a:cs typeface="Segoe UI Semilight" panose="020B0402040204020203" pitchFamily="34" charset="0"/>
              </a:rPr>
              <a:t>with you. </a:t>
            </a:r>
          </a:p>
          <a:p>
            <a:pPr>
              <a:spcAft>
                <a:spcPts val="1200"/>
              </a:spcAft>
            </a:pPr>
            <a:r>
              <a:rPr lang="en-US" sz="1300" b="1" i="1" dirty="0">
                <a:latin typeface="Avenir Next LT Pro" panose="020B0504020202020204" pitchFamily="34" charset="0"/>
                <a:cs typeface="Segoe UI Semilight" panose="020B0402040204020203" pitchFamily="34" charset="0"/>
              </a:rPr>
              <a:t>Step 2: </a:t>
            </a:r>
            <a:r>
              <a:rPr lang="en-US" sz="1300" i="1" dirty="0">
                <a:latin typeface="Avenir Next LT Pro" panose="020B0504020202020204" pitchFamily="34" charset="0"/>
                <a:cs typeface="Segoe UI Semilight" panose="020B0402040204020203" pitchFamily="34" charset="0"/>
              </a:rPr>
              <a:t>Clean the workstation and chair, and shut off the room light or desk light, as applicable.</a:t>
            </a:r>
          </a:p>
          <a:p>
            <a:pPr>
              <a:spcAft>
                <a:spcPts val="1200"/>
              </a:spcAft>
            </a:pPr>
            <a:r>
              <a:rPr lang="en-US" sz="1300" b="1" i="1" dirty="0">
                <a:latin typeface="Avenir Next LT Pro" panose="020B0504020202020204" pitchFamily="34" charset="0"/>
                <a:cs typeface="Segoe UI Semilight" panose="020B0402040204020203" pitchFamily="34" charset="0"/>
              </a:rPr>
              <a:t>Step 3:</a:t>
            </a:r>
            <a:r>
              <a:rPr lang="en-US" sz="1300" i="1" dirty="0">
                <a:latin typeface="Avenir Next LT Pro" panose="020B0504020202020204" pitchFamily="34" charset="0"/>
                <a:cs typeface="Segoe UI Semilight" panose="020B0402040204020203" pitchFamily="34" charset="0"/>
              </a:rPr>
              <a:t> Take any waste you may have to the nearest waste disposal area.</a:t>
            </a:r>
          </a:p>
          <a:p>
            <a:pPr>
              <a:spcAft>
                <a:spcPts val="1200"/>
              </a:spcAft>
            </a:pPr>
            <a:r>
              <a:rPr lang="en-US" sz="1300" b="1" i="1" dirty="0">
                <a:latin typeface="Avenir Next LT Pro" panose="020B0504020202020204" pitchFamily="34" charset="0"/>
                <a:cs typeface="Segoe UI Semilight" panose="020B0402040204020203" pitchFamily="34" charset="0"/>
              </a:rPr>
              <a:t>Step 4: </a:t>
            </a:r>
            <a:r>
              <a:rPr lang="en-US" sz="1300" i="1" dirty="0">
                <a:latin typeface="Avenir Next LT Pro" panose="020B0504020202020204" pitchFamily="34" charset="0"/>
                <a:cs typeface="Segoe UI Semilight" panose="020B0402040204020203" pitchFamily="34" charset="0"/>
              </a:rPr>
              <a:t>Return any paper files to the proper file cabinet or file room. </a:t>
            </a:r>
          </a:p>
          <a:p>
            <a:pPr>
              <a:spcAft>
                <a:spcPts val="1200"/>
              </a:spcAft>
            </a:pPr>
            <a:r>
              <a:rPr lang="en-US" sz="1300" b="1" i="1" dirty="0">
                <a:latin typeface="Avenir Next LT Pro" panose="020B0504020202020204" pitchFamily="34" charset="0"/>
                <a:cs typeface="Segoe UI Semilight" panose="020B0402040204020203" pitchFamily="34" charset="0"/>
              </a:rPr>
              <a:t>Step 5: </a:t>
            </a:r>
            <a:r>
              <a:rPr lang="en-US" sz="1300" i="1" dirty="0">
                <a:latin typeface="Avenir Next LT Pro" panose="020B0504020202020204" pitchFamily="34" charset="0"/>
                <a:cs typeface="Segoe UI Semilight" panose="020B0402040204020203" pitchFamily="34" charset="0"/>
              </a:rPr>
              <a:t>On your way to the locker</a:t>
            </a:r>
            <a:r>
              <a:rPr lang="fr-CA" sz="1300" i="1" dirty="0">
                <a:latin typeface="Avenir Next LT Pro" panose="020B0504020202020204" pitchFamily="34" charset="0"/>
                <a:cs typeface="Segoe UI Semilight" panose="020B0402040204020203" pitchFamily="34" charset="0"/>
              </a:rPr>
              <a:t>/</a:t>
            </a:r>
            <a:r>
              <a:rPr lang="en-US" sz="1300" i="1" dirty="0">
                <a:latin typeface="Avenir Next LT Pro" panose="020B0504020202020204" pitchFamily="34" charset="0"/>
                <a:cs typeface="Segoe UI Semilight" panose="020B0402040204020203" pitchFamily="34" charset="0"/>
              </a:rPr>
              <a:t>coat closet area, gather all your belongings, including anything you may have left in the refrigerator. Take all your things from your locker and leave it open for the next person to use it.</a:t>
            </a:r>
          </a:p>
          <a:p>
            <a:pPr>
              <a:spcAft>
                <a:spcPts val="1200"/>
              </a:spcAft>
            </a:pPr>
            <a:endParaRPr lang="en-US" sz="1300" b="1" i="1" dirty="0">
              <a:latin typeface="Avenir Next LT Pro" panose="020B0504020202020204" pitchFamily="34" charset="0"/>
              <a:cs typeface="Segoe UI Semilight" panose="020B0402040204020203" pitchFamily="34" charset="0"/>
            </a:endParaRPr>
          </a:p>
          <a:p>
            <a:pPr>
              <a:spcAft>
                <a:spcPts val="1200"/>
              </a:spcAft>
            </a:pPr>
            <a:endParaRPr lang="en-US" sz="1300" dirty="0">
              <a:latin typeface="Avenir Next LT Pro" panose="020B0504020202020204" pitchFamily="34" charset="0"/>
              <a:cs typeface="Segoe UI Semilight" panose="020B0402040204020203" pitchFamily="34" charset="0"/>
            </a:endParaRPr>
          </a:p>
        </p:txBody>
      </p:sp>
      <p:sp>
        <p:nvSpPr>
          <p:cNvPr id="3" name="TextBox 2">
            <a:extLst>
              <a:ext uri="{FF2B5EF4-FFF2-40B4-BE49-F238E27FC236}">
                <a16:creationId xmlns:a16="http://schemas.microsoft.com/office/drawing/2014/main" id="{5BC5BF0A-1AE9-6B30-5B8A-50A05AE4D67C}"/>
              </a:ext>
            </a:extLst>
          </p:cNvPr>
          <p:cNvSpPr txBox="1"/>
          <p:nvPr/>
        </p:nvSpPr>
        <p:spPr>
          <a:xfrm>
            <a:off x="6644640" y="5478188"/>
            <a:ext cx="4869608" cy="371768"/>
          </a:xfrm>
          <a:prstGeom prst="rect">
            <a:avLst/>
          </a:prstGeom>
          <a:noFill/>
        </p:spPr>
        <p:txBody>
          <a:bodyPr wrap="square">
            <a:spAutoFit/>
          </a:bodyPr>
          <a:lstStyle/>
          <a:p>
            <a:pPr marL="0" marR="0">
              <a:lnSpc>
                <a:spcPct val="107000"/>
              </a:lnSpc>
              <a:spcBef>
                <a:spcPts val="0"/>
              </a:spcBef>
              <a:spcAft>
                <a:spcPts val="800"/>
              </a:spcAft>
            </a:pPr>
            <a:r>
              <a:rPr lang="en-CA" sz="1800" b="1" dirty="0">
                <a:effectLst/>
                <a:latin typeface="Avenir Next LT Pro" panose="020B0504020202020204" pitchFamily="34" charset="0"/>
                <a:ea typeface="Calibri" panose="020F0502020204030204" pitchFamily="34" charset="0"/>
                <a:cs typeface="Arial" panose="020B0604020202020204" pitchFamily="34" charset="0"/>
              </a:rPr>
              <a:t>Continue your journey:</a:t>
            </a:r>
            <a:r>
              <a:rPr lang="en-CA" sz="1800" dirty="0">
                <a:effectLst/>
                <a:latin typeface="Avenir Next LT Pro" panose="020B0504020202020204" pitchFamily="34" charset="0"/>
                <a:ea typeface="Calibri" panose="020F0502020204030204" pitchFamily="34" charset="0"/>
                <a:cs typeface="Arial" panose="020B0604020202020204" pitchFamily="34" charset="0"/>
              </a:rPr>
              <a:t> Finding assistance</a:t>
            </a:r>
          </a:p>
        </p:txBody>
      </p:sp>
      <p:pic>
        <p:nvPicPr>
          <p:cNvPr id="5" name="Graphic 4" descr="Circle with left arrow outline">
            <a:extLst>
              <a:ext uri="{FF2B5EF4-FFF2-40B4-BE49-F238E27FC236}">
                <a16:creationId xmlns:a16="http://schemas.microsoft.com/office/drawing/2014/main" id="{A8C214F3-1BB4-BB6E-BDFA-068E7690AC99}"/>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11374122" y="5342530"/>
            <a:ext cx="643084" cy="643084"/>
          </a:xfrm>
          <a:prstGeom prst="rect">
            <a:avLst/>
          </a:prstGeom>
        </p:spPr>
      </p:pic>
    </p:spTree>
    <p:extLst>
      <p:ext uri="{BB962C8B-B14F-4D97-AF65-F5344CB8AC3E}">
        <p14:creationId xmlns:p14="http://schemas.microsoft.com/office/powerpoint/2010/main" val="4666647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3879910-9757-5782-A082-7A22E41BBC6E}"/>
              </a:ext>
              <a:ext uri="{C183D7F6-B498-43B3-948B-1728B52AA6E4}">
                <adec:decorative xmlns:adec="http://schemas.microsoft.com/office/drawing/2017/decorative" val="1"/>
              </a:ext>
            </a:extLst>
          </p:cNvPr>
          <p:cNvSpPr/>
          <p:nvPr/>
        </p:nvSpPr>
        <p:spPr>
          <a:xfrm>
            <a:off x="0" y="-5809"/>
            <a:ext cx="12192001" cy="719951"/>
          </a:xfrm>
          <a:prstGeom prst="rect">
            <a:avLst/>
          </a:prstGeom>
          <a:solidFill>
            <a:srgbClr val="4B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pic>
        <p:nvPicPr>
          <p:cNvPr id="5" name="Content Placeholder 10">
            <a:extLst>
              <a:ext uri="{FF2B5EF4-FFF2-40B4-BE49-F238E27FC236}">
                <a16:creationId xmlns:a16="http://schemas.microsoft.com/office/drawing/2014/main" id="{7687672A-1C7E-A682-F991-8612C81F302A}"/>
              </a:ext>
              <a:ext uri="{C183D7F6-B498-43B3-948B-1728B52AA6E4}">
                <adec:decorative xmlns:adec="http://schemas.microsoft.com/office/drawing/2017/decorative" val="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1498406" y="139086"/>
            <a:ext cx="566786" cy="494616"/>
          </a:xfrm>
          <a:prstGeom prst="rect">
            <a:avLst/>
          </a:prstGeom>
        </p:spPr>
      </p:pic>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0" cap="none" spc="0" normalizeH="0" baseline="0" noProof="0" dirty="0">
                <a:ln>
                  <a:noFill/>
                </a:ln>
                <a:solidFill>
                  <a:srgbClr val="F1F2F2"/>
                </a:solidFill>
                <a:effectLst/>
                <a:uLnTx/>
                <a:uFillTx/>
                <a:latin typeface="Arial"/>
                <a:ea typeface="Arial"/>
                <a:cs typeface="Arial"/>
                <a:sym typeface="Arial"/>
              </a:rPr>
              <a:t>On-site support</a:t>
            </a:r>
            <a:endParaRPr kumimoji="0" lang="en-CA" sz="36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sp>
        <p:nvSpPr>
          <p:cNvPr id="8" name="TextBox 7">
            <a:extLst>
              <a:ext uri="{FF2B5EF4-FFF2-40B4-BE49-F238E27FC236}">
                <a16:creationId xmlns:a16="http://schemas.microsoft.com/office/drawing/2014/main" id="{6CD0C442-1F32-49FC-BEC9-C1076D3B98F1}"/>
              </a:ext>
            </a:extLst>
          </p:cNvPr>
          <p:cNvSpPr txBox="1"/>
          <p:nvPr/>
        </p:nvSpPr>
        <p:spPr>
          <a:xfrm>
            <a:off x="256031" y="895212"/>
            <a:ext cx="9197935" cy="4748095"/>
          </a:xfrm>
          <a:prstGeom prst="rect">
            <a:avLst/>
          </a:prstGeom>
          <a:noFill/>
        </p:spPr>
        <p:txBody>
          <a:bodyPr wrap="square">
            <a:spAutoFit/>
          </a:bodyPr>
          <a:lstStyle/>
          <a:p>
            <a:pPr rtl="0"/>
            <a:r>
              <a:rPr lang="en-CA" sz="1400" dirty="0">
                <a:effectLst/>
                <a:latin typeface="Avenir Next LT Pro" panose="020B0504020202020204" pitchFamily="34" charset="0"/>
                <a:ea typeface="Calibri" panose="020F0502020204030204" pitchFamily="34" charset="0"/>
                <a:cs typeface="Arial" panose="020B0604020202020204" pitchFamily="34" charset="0"/>
              </a:rPr>
              <a:t>Your Workplace Coordinator can be a great resource to get to know your new workplace! </a:t>
            </a:r>
            <a:r>
              <a:rPr lang="en-CA" sz="1400" dirty="0">
                <a:effectLst/>
                <a:latin typeface="Avenir Next LT Pro" panose="020B0504020202020204" pitchFamily="34" charset="0"/>
              </a:rPr>
              <a:t>Their role is key to creating a positive experience for employees using the workplace. The Workplace Coordinator supports mobile workers and helps them navigate the workplace. They:</a:t>
            </a:r>
            <a:endParaRPr lang="en-CA" sz="1400" dirty="0">
              <a:effectLst/>
              <a:latin typeface="Avenir Next LT Pro" panose="020B0504020202020204" pitchFamily="34" charset="0"/>
              <a:ea typeface="Calibri" panose="020F0502020204030204" pitchFamily="34" charset="0"/>
              <a:cs typeface="Arial" panose="020B0604020202020204" pitchFamily="34" charset="0"/>
            </a:endParaRPr>
          </a:p>
          <a:p>
            <a:pPr marL="457200" marR="0">
              <a:lnSpc>
                <a:spcPct val="107000"/>
              </a:lnSpc>
              <a:spcBef>
                <a:spcPts val="0"/>
              </a:spcBef>
              <a:spcAft>
                <a:spcPts val="800"/>
              </a:spcAft>
            </a:pPr>
            <a:r>
              <a:rPr lang="en-CA" sz="1400" dirty="0">
                <a:effectLst/>
                <a:latin typeface="Avenir Next LT Pro" panose="020B0504020202020204" pitchFamily="34" charset="0"/>
                <a:ea typeface="Calibri" panose="020F0502020204030204" pitchFamily="34" charset="0"/>
                <a:cs typeface="Arial" panose="020B0604020202020204" pitchFamily="34" charset="0"/>
              </a:rPr>
              <a:t> </a:t>
            </a:r>
          </a:p>
          <a:p>
            <a:pPr marL="342900" marR="0" lvl="0" indent="-342900">
              <a:lnSpc>
                <a:spcPct val="107000"/>
              </a:lnSpc>
              <a:spcBef>
                <a:spcPts val="0"/>
              </a:spcBef>
              <a:spcAft>
                <a:spcPts val="800"/>
              </a:spcAft>
              <a:buFont typeface="Segoe UI Symbol" panose="020B0502040204020203" pitchFamily="34" charset="0"/>
              <a:buChar char="✔"/>
              <a:tabLst>
                <a:tab pos="457200" algn="l"/>
              </a:tabLst>
            </a:pPr>
            <a:r>
              <a:rPr lang="en-CA" sz="1400" dirty="0">
                <a:effectLst/>
                <a:latin typeface="Avenir Next LT Pro" panose="020B0504020202020204" pitchFamily="34" charset="0"/>
                <a:ea typeface="Calibri" panose="020F0502020204030204" pitchFamily="34" charset="0"/>
                <a:cs typeface="Arial" panose="020B0604020202020204" pitchFamily="34" charset="0"/>
              </a:rPr>
              <a:t>Provide basic IT technical support</a:t>
            </a:r>
          </a:p>
          <a:p>
            <a:pPr marL="342900" marR="0" lvl="0" indent="-342900">
              <a:lnSpc>
                <a:spcPct val="107000"/>
              </a:lnSpc>
              <a:spcBef>
                <a:spcPts val="0"/>
              </a:spcBef>
              <a:spcAft>
                <a:spcPts val="800"/>
              </a:spcAft>
              <a:buFont typeface="Segoe UI Symbol" panose="020B0502040204020203" pitchFamily="34" charset="0"/>
              <a:buChar char="✔"/>
              <a:tabLst>
                <a:tab pos="457200" algn="l"/>
              </a:tabLst>
            </a:pPr>
            <a:r>
              <a:rPr lang="en-CA" sz="1400" dirty="0">
                <a:effectLst/>
                <a:latin typeface="Avenir Next LT Pro" panose="020B0504020202020204" pitchFamily="34" charset="0"/>
                <a:ea typeface="Calibri" panose="020F0502020204030204" pitchFamily="34" charset="0"/>
                <a:cs typeface="Arial" panose="020B0604020202020204" pitchFamily="34" charset="0"/>
              </a:rPr>
              <a:t>Support you in the use of the booking system</a:t>
            </a:r>
          </a:p>
          <a:p>
            <a:pPr marL="342900" marR="0" lvl="0" indent="-342900">
              <a:lnSpc>
                <a:spcPct val="107000"/>
              </a:lnSpc>
              <a:spcBef>
                <a:spcPts val="0"/>
              </a:spcBef>
              <a:spcAft>
                <a:spcPts val="800"/>
              </a:spcAft>
              <a:buFont typeface="Segoe UI Symbol" panose="020B0502040204020203" pitchFamily="34" charset="0"/>
              <a:buChar char="✔"/>
              <a:tabLst>
                <a:tab pos="457200" algn="l"/>
              </a:tabLst>
            </a:pPr>
            <a:r>
              <a:rPr lang="en-CA" sz="1400" dirty="0">
                <a:effectLst/>
                <a:latin typeface="Avenir Next LT Pro" panose="020B0504020202020204" pitchFamily="34" charset="0"/>
                <a:ea typeface="Calibri" panose="020F0502020204030204" pitchFamily="34" charset="0"/>
                <a:cs typeface="Arial" panose="020B0604020202020204" pitchFamily="34" charset="0"/>
              </a:rPr>
              <a:t>Provide on-site communications</a:t>
            </a:r>
          </a:p>
          <a:p>
            <a:pPr marL="342900" marR="0" lvl="0" indent="-342900">
              <a:lnSpc>
                <a:spcPct val="107000"/>
              </a:lnSpc>
              <a:spcBef>
                <a:spcPts val="0"/>
              </a:spcBef>
              <a:spcAft>
                <a:spcPts val="800"/>
              </a:spcAft>
              <a:buFont typeface="Segoe UI Symbol" panose="020B0502040204020203" pitchFamily="34" charset="0"/>
              <a:buChar char="✔"/>
              <a:tabLst>
                <a:tab pos="457200" algn="l"/>
              </a:tabLst>
            </a:pPr>
            <a:r>
              <a:rPr lang="en-CA" sz="1400" dirty="0">
                <a:effectLst/>
                <a:latin typeface="Avenir Next LT Pro" panose="020B0504020202020204" pitchFamily="34" charset="0"/>
                <a:ea typeface="Calibri" panose="020F0502020204030204" pitchFamily="34" charset="0"/>
                <a:cs typeface="Arial" panose="020B0604020202020204" pitchFamily="34" charset="0"/>
              </a:rPr>
              <a:t>Support Occupational Health and Safety to meet requirements of the building</a:t>
            </a:r>
          </a:p>
          <a:p>
            <a:pPr marL="342900" marR="0" lvl="0" indent="-342900">
              <a:lnSpc>
                <a:spcPct val="107000"/>
              </a:lnSpc>
              <a:spcBef>
                <a:spcPts val="0"/>
              </a:spcBef>
              <a:spcAft>
                <a:spcPts val="800"/>
              </a:spcAft>
              <a:buFont typeface="Segoe UI Symbol" panose="020B0502040204020203" pitchFamily="34" charset="0"/>
              <a:buChar char="✔"/>
              <a:tabLst>
                <a:tab pos="457200" algn="l"/>
              </a:tabLst>
            </a:pPr>
            <a:r>
              <a:rPr lang="en-CA" sz="1400" dirty="0">
                <a:effectLst/>
                <a:latin typeface="Avenir Next LT Pro" panose="020B0504020202020204" pitchFamily="34" charset="0"/>
                <a:ea typeface="Calibri" panose="020F0502020204030204" pitchFamily="34" charset="0"/>
                <a:cs typeface="Arial" panose="020B0604020202020204" pitchFamily="34" charset="0"/>
              </a:rPr>
              <a:t>Act as liaison with accommodations experts for </a:t>
            </a:r>
            <a:br>
              <a:rPr lang="en-CA" sz="1400" dirty="0">
                <a:effectLst/>
                <a:latin typeface="Avenir Next LT Pro" panose="020B0504020202020204" pitchFamily="34" charset="0"/>
                <a:ea typeface="Calibri" panose="020F0502020204030204" pitchFamily="34" charset="0"/>
                <a:cs typeface="Arial" panose="020B0604020202020204" pitchFamily="34" charset="0"/>
              </a:rPr>
            </a:br>
            <a:r>
              <a:rPr lang="en-CA" sz="1400" dirty="0">
                <a:effectLst/>
                <a:latin typeface="Avenir Next LT Pro" panose="020B0504020202020204" pitchFamily="34" charset="0"/>
                <a:ea typeface="Calibri" panose="020F0502020204030204" pitchFamily="34" charset="0"/>
                <a:cs typeface="Arial" panose="020B0604020202020204" pitchFamily="34" charset="0"/>
              </a:rPr>
              <a:t>any issues with furniture or equipment</a:t>
            </a:r>
          </a:p>
          <a:p>
            <a:pPr marL="342900" marR="0" lvl="0" indent="-342900">
              <a:lnSpc>
                <a:spcPct val="107000"/>
              </a:lnSpc>
              <a:spcBef>
                <a:spcPts val="0"/>
              </a:spcBef>
              <a:spcAft>
                <a:spcPts val="800"/>
              </a:spcAft>
              <a:buFont typeface="Segoe UI Symbol" panose="020B0502040204020203" pitchFamily="34" charset="0"/>
              <a:buChar char="✔"/>
              <a:tabLst>
                <a:tab pos="457200" algn="l"/>
              </a:tabLst>
            </a:pPr>
            <a:r>
              <a:rPr lang="en-CA" sz="1400" dirty="0">
                <a:effectLst/>
                <a:latin typeface="Avenir Next LT Pro" panose="020B0504020202020204" pitchFamily="34" charset="0"/>
                <a:ea typeface="Calibri" panose="020F0502020204030204" pitchFamily="34" charset="0"/>
                <a:cs typeface="Arial" panose="020B0604020202020204" pitchFamily="34" charset="0"/>
              </a:rPr>
              <a:t>Ensure your employee experience is positive</a:t>
            </a:r>
          </a:p>
          <a:p>
            <a:pPr marR="0" lvl="0">
              <a:lnSpc>
                <a:spcPct val="107000"/>
              </a:lnSpc>
              <a:spcBef>
                <a:spcPts val="0"/>
              </a:spcBef>
              <a:spcAft>
                <a:spcPts val="800"/>
              </a:spcAft>
              <a:tabLst>
                <a:tab pos="457200" algn="l"/>
              </a:tabLst>
            </a:pPr>
            <a:endParaRPr lang="en-CA" sz="1400" dirty="0">
              <a:effectLst/>
              <a:latin typeface="Avenir Next LT Pro" panose="020B0504020202020204" pitchFamily="34" charset="0"/>
            </a:endParaRPr>
          </a:p>
          <a:p>
            <a:pPr>
              <a:lnSpc>
                <a:spcPct val="107000"/>
              </a:lnSpc>
              <a:spcAft>
                <a:spcPts val="800"/>
              </a:spcAft>
              <a:tabLst>
                <a:tab pos="457200" algn="l"/>
              </a:tabLst>
            </a:pPr>
            <a:r>
              <a:rPr lang="en-CA" sz="1400" dirty="0">
                <a:effectLst/>
                <a:latin typeface="Avenir Next LT Pro" panose="020B0504020202020204" pitchFamily="34" charset="0"/>
              </a:rPr>
              <a:t>Workplace coordinators also monitor their site to ensure it is being used to its fullest potential. They report on how many people are using the sites, how they are using them and on employee’s experience in the workplace.</a:t>
            </a:r>
          </a:p>
          <a:p>
            <a:pPr marL="0" marR="0">
              <a:lnSpc>
                <a:spcPct val="107000"/>
              </a:lnSpc>
              <a:spcBef>
                <a:spcPts val="0"/>
              </a:spcBef>
              <a:spcAft>
                <a:spcPts val="800"/>
              </a:spcAft>
            </a:pPr>
            <a:endParaRPr lang="en-CA" sz="1400" dirty="0">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sz="1400" dirty="0">
                <a:effectLst/>
                <a:latin typeface="Avenir Next LT Pro" panose="020B0504020202020204" pitchFamily="34" charset="0"/>
                <a:ea typeface="Calibri" panose="020F0502020204030204" pitchFamily="34" charset="0"/>
                <a:cs typeface="Arial" panose="020B0604020202020204" pitchFamily="34" charset="0"/>
              </a:rPr>
              <a:t>Your workplace coordinator(s) can be found at (</a:t>
            </a:r>
            <a:r>
              <a:rPr lang="en-CA" sz="14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Location</a:t>
            </a:r>
            <a:r>
              <a:rPr lang="en-CA" sz="1400" dirty="0">
                <a:effectLst/>
                <a:latin typeface="Avenir Next LT Pro" panose="020B0504020202020204" pitchFamily="34" charset="0"/>
                <a:ea typeface="Calibri" panose="020F0502020204030204" pitchFamily="34" charset="0"/>
                <a:cs typeface="Arial" panose="020B0604020202020204" pitchFamily="34" charset="0"/>
              </a:rPr>
              <a:t>).</a:t>
            </a:r>
          </a:p>
        </p:txBody>
      </p:sp>
      <p:sp>
        <p:nvSpPr>
          <p:cNvPr id="2" name="Rectangle 1">
            <a:extLst>
              <a:ext uri="{FF2B5EF4-FFF2-40B4-BE49-F238E27FC236}">
                <a16:creationId xmlns:a16="http://schemas.microsoft.com/office/drawing/2014/main" id="{4681051D-FECD-BAB7-DD33-E582F990A43E}"/>
              </a:ext>
            </a:extLst>
          </p:cNvPr>
          <p:cNvSpPr/>
          <p:nvPr/>
        </p:nvSpPr>
        <p:spPr>
          <a:xfrm>
            <a:off x="8772765" y="2280961"/>
            <a:ext cx="3009034" cy="1792200"/>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Include a photo of the workplace coordinator signage or a floor plan showing their location</a:t>
            </a:r>
            <a:endParaRPr lang="en-CA" dirty="0">
              <a:solidFill>
                <a:schemeClr val="tx1"/>
              </a:solidFill>
              <a:highlight>
                <a:srgbClr val="FFFF00"/>
              </a:highlight>
            </a:endParaRPr>
          </a:p>
        </p:txBody>
      </p:sp>
    </p:spTree>
    <p:extLst>
      <p:ext uri="{BB962C8B-B14F-4D97-AF65-F5344CB8AC3E}">
        <p14:creationId xmlns:p14="http://schemas.microsoft.com/office/powerpoint/2010/main" val="192228618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4D4C3C8-8CC6-4BF9-B9F0-0B29F37F2A1C}"/>
              </a:ext>
              <a:ext uri="{C183D7F6-B498-43B3-948B-1728B52AA6E4}">
                <adec:decorative xmlns:adec="http://schemas.microsoft.com/office/drawing/2017/decorative" val="1"/>
              </a:ext>
            </a:extLst>
          </p:cNvPr>
          <p:cNvSpPr/>
          <p:nvPr/>
        </p:nvSpPr>
        <p:spPr>
          <a:xfrm>
            <a:off x="0" y="-5809"/>
            <a:ext cx="12192001" cy="719951"/>
          </a:xfrm>
          <a:prstGeom prst="rect">
            <a:avLst/>
          </a:prstGeom>
          <a:solidFill>
            <a:srgbClr val="4B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2" name="Title 1">
            <a:extLst>
              <a:ext uri="{FF2B5EF4-FFF2-40B4-BE49-F238E27FC236}">
                <a16:creationId xmlns:a16="http://schemas.microsoft.com/office/drawing/2014/main" id="{7848FF00-1347-4DA1-9437-1B4A0F154B78}"/>
              </a:ext>
            </a:extLst>
          </p:cNvPr>
          <p:cNvSpPr>
            <a:spLocks noGrp="1"/>
          </p:cNvSpPr>
          <p:nvPr>
            <p:ph type="title" idx="4294967295"/>
          </p:nvPr>
        </p:nvSpPr>
        <p:spPr>
          <a:xfrm>
            <a:off x="206500" y="36753"/>
            <a:ext cx="3949863" cy="601082"/>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lang="en-US" sz="3200" dirty="0">
                <a:solidFill>
                  <a:schemeClr val="bg1"/>
                </a:solidFill>
                <a:ea typeface="+mn-ea"/>
              </a:rPr>
              <a:t>Useful contacts</a:t>
            </a:r>
            <a:endParaRPr lang="en-CA" sz="3200" dirty="0">
              <a:solidFill>
                <a:schemeClr val="bg1"/>
              </a:solidFill>
              <a:ea typeface="+mn-ea"/>
            </a:endParaRPr>
          </a:p>
        </p:txBody>
      </p:sp>
      <p:pic>
        <p:nvPicPr>
          <p:cNvPr id="7" name="Content Placeholder 10">
            <a:extLst>
              <a:ext uri="{FF2B5EF4-FFF2-40B4-BE49-F238E27FC236}">
                <a16:creationId xmlns:a16="http://schemas.microsoft.com/office/drawing/2014/main" id="{4764C197-A1C5-4D1B-9772-6248B9F555B9}"/>
              </a:ext>
              <a:ext uri="{C183D7F6-B498-43B3-948B-1728B52AA6E4}">
                <adec:decorative xmlns:adec="http://schemas.microsoft.com/office/drawing/2017/decorative" val="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1498406" y="139086"/>
            <a:ext cx="566786" cy="494616"/>
          </a:xfrm>
          <a:prstGeom prst="rect">
            <a:avLst/>
          </a:prstGeom>
        </p:spPr>
      </p:pic>
      <p:pic>
        <p:nvPicPr>
          <p:cNvPr id="11" name="Image 9">
            <a:extLst>
              <a:ext uri="{FF2B5EF4-FFF2-40B4-BE49-F238E27FC236}">
                <a16:creationId xmlns:a16="http://schemas.microsoft.com/office/drawing/2014/main" id="{4BE59BA4-5D6C-4A38-8A73-5686AAF2BAF1}"/>
              </a:ext>
              <a:ext uri="{C183D7F6-B498-43B3-948B-1728B52AA6E4}">
                <adec:decorative xmlns:adec="http://schemas.microsoft.com/office/drawing/2017/decorative" val="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b="-114"/>
          <a:stretch/>
        </p:blipFill>
        <p:spPr>
          <a:xfrm>
            <a:off x="0" y="6124534"/>
            <a:ext cx="12196141" cy="53485"/>
          </a:xfrm>
          <a:prstGeom prst="rect">
            <a:avLst/>
          </a:prstGeom>
        </p:spPr>
      </p:pic>
      <p:sp>
        <p:nvSpPr>
          <p:cNvPr id="5" name="TextBox 4">
            <a:extLst>
              <a:ext uri="{FF2B5EF4-FFF2-40B4-BE49-F238E27FC236}">
                <a16:creationId xmlns:a16="http://schemas.microsoft.com/office/drawing/2014/main" id="{84AC82F3-9FB3-B97D-DA91-A0A65D385B98}"/>
              </a:ext>
            </a:extLst>
          </p:cNvPr>
          <p:cNvSpPr txBox="1"/>
          <p:nvPr/>
        </p:nvSpPr>
        <p:spPr>
          <a:xfrm>
            <a:off x="528830" y="1547217"/>
            <a:ext cx="10969576" cy="1599797"/>
          </a:xfrm>
          <a:prstGeom prst="rect">
            <a:avLst/>
          </a:prstGeom>
          <a:noFill/>
        </p:spPr>
        <p:txBody>
          <a:bodyPr wrap="square">
            <a:spAutoFit/>
          </a:bodyPr>
          <a:lstStyle/>
          <a:p>
            <a:pPr marL="0" marR="0">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Include an intranet/internet link or some guidance on where to find all the important contacts employees could need when working onsite: workplace coordinators, facilities management, security, building management, OHS, first aiders, fire wardens, etc. </a:t>
            </a:r>
          </a:p>
          <a:p>
            <a:pPr marL="0" marR="0">
              <a:lnSpc>
                <a:spcPct val="107000"/>
              </a:lnSpc>
              <a:spcBef>
                <a:spcPts val="0"/>
              </a:spcBef>
              <a:spcAft>
                <a:spcPts val="800"/>
              </a:spcAft>
            </a:pPr>
            <a:endParaRPr lang="en-CA" sz="1600" dirty="0">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Avoid including the information directly in the document as it is constantly changing.</a:t>
            </a:r>
            <a:endParaRPr lang="en-CA" sz="1600" dirty="0">
              <a:effectLs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36123104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5E56AC81-066D-1916-61D5-BE254FDB2C0A}"/>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75609" y="99603"/>
            <a:ext cx="10409206"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en-CA" sz="32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Introduction to you</a:t>
            </a:r>
            <a:r>
              <a:rPr lang="en-CA" sz="3200">
                <a:ea typeface="+mn-ea"/>
              </a:rPr>
              <a:t>r workplace</a:t>
            </a:r>
            <a:r>
              <a:rPr lang="en-CA" sz="1400">
                <a:ea typeface="+mn-ea"/>
              </a:rPr>
              <a:t> </a:t>
            </a:r>
            <a:r>
              <a:rPr lang="en-CA" sz="2400" dirty="0">
                <a:ea typeface="+mn-ea"/>
              </a:rPr>
              <a:t>–</a:t>
            </a:r>
            <a:r>
              <a:rPr lang="en-CA" sz="1400" dirty="0">
                <a:ea typeface="+mn-ea"/>
              </a:rPr>
              <a:t> </a:t>
            </a:r>
            <a:r>
              <a:rPr lang="en-CA" sz="1800" dirty="0">
                <a:ea typeface="+mn-ea"/>
              </a:rPr>
              <a:t>Adapting to Activity-based working</a:t>
            </a:r>
            <a:endParaRPr lang="en-CA" sz="3200" dirty="0">
              <a:ea typeface="+mn-ea"/>
            </a:endParaRPr>
          </a:p>
        </p:txBody>
      </p:sp>
      <p:pic>
        <p:nvPicPr>
          <p:cNvPr id="11" name="Graphic 10">
            <a:extLst>
              <a:ext uri="{FF2B5EF4-FFF2-40B4-BE49-F238E27FC236}">
                <a16:creationId xmlns:a16="http://schemas.microsoft.com/office/drawing/2014/main" id="{0414905E-62EC-0ECE-1DFF-7F6EEA0A4E99}"/>
              </a:ext>
              <a:ext uri="{C183D7F6-B498-43B3-948B-1728B52AA6E4}">
                <adec:decorative xmlns:adec="http://schemas.microsoft.com/office/drawing/2017/decorative" val="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12" name="Diagram 11">
            <a:extLst>
              <a:ext uri="{FF2B5EF4-FFF2-40B4-BE49-F238E27FC236}">
                <a16:creationId xmlns:a16="http://schemas.microsoft.com/office/drawing/2014/main" id="{88474CDA-D7E8-8AC1-6633-C8CE63A94B73}"/>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350668799"/>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7" name="TextBox 6">
            <a:extLst>
              <a:ext uri="{FF2B5EF4-FFF2-40B4-BE49-F238E27FC236}">
                <a16:creationId xmlns:a16="http://schemas.microsoft.com/office/drawing/2014/main" id="{A22EDC5C-1F59-80F1-C7F1-466A2CD9C510}"/>
              </a:ext>
            </a:extLst>
          </p:cNvPr>
          <p:cNvSpPr txBox="1"/>
          <p:nvPr/>
        </p:nvSpPr>
        <p:spPr>
          <a:xfrm>
            <a:off x="120832" y="834739"/>
            <a:ext cx="11979728" cy="5262979"/>
          </a:xfrm>
          <a:prstGeom prst="rect">
            <a:avLst/>
          </a:prstGeom>
          <a:noFill/>
        </p:spPr>
        <p:txBody>
          <a:bodyPr wrap="square" rtlCol="0">
            <a:spAutoFit/>
          </a:bodyPr>
          <a:lstStyle>
            <a:defPPr>
              <a:defRPr lang="en-US"/>
            </a:defPPr>
            <a:lvl1pPr>
              <a:spcAft>
                <a:spcPts val="1200"/>
              </a:spcAft>
              <a:defRPr sz="1300">
                <a:latin typeface="Avenir Next LT Pro" panose="020B0504020202020204" pitchFamily="34" charset="0"/>
                <a:cs typeface="Segoe UI Semilight" panose="020B0402040204020203" pitchFamily="34" charset="0"/>
              </a:defRPr>
            </a:lvl1pPr>
          </a:lstStyle>
          <a:p>
            <a:pPr>
              <a:spcAft>
                <a:spcPts val="0"/>
              </a:spcAft>
            </a:pPr>
            <a:r>
              <a:rPr lang="en-US" sz="1400" dirty="0"/>
              <a:t>Changing the way you work to adopt Activity-based working (ABW) can feel overwhelming at first, especially in a new workspace. Before you embark on this journey, here are some helpful tips to help make this transition as easy and successful as possible:</a:t>
            </a:r>
          </a:p>
          <a:p>
            <a:pPr>
              <a:spcAft>
                <a:spcPts val="0"/>
              </a:spcAft>
            </a:pPr>
            <a:endParaRPr lang="en-US" sz="1400" b="1" dirty="0"/>
          </a:p>
          <a:p>
            <a:r>
              <a:rPr lang="en-US" sz="1400" b="1" dirty="0"/>
              <a:t>Use the tools provided: </a:t>
            </a:r>
            <a:r>
              <a:rPr lang="en-US" sz="1400" dirty="0"/>
              <a:t>starting with this toolkit that includes everything you need to know about the new workplace.</a:t>
            </a:r>
          </a:p>
          <a:p>
            <a:r>
              <a:rPr lang="en-US" sz="1400" b="1" dirty="0"/>
              <a:t>Don’t expect perfection: </a:t>
            </a:r>
            <a:r>
              <a:rPr lang="en-US" sz="1400" dirty="0"/>
              <a:t>we have worked very hard to provide you the best possible workplace experience, but new tools, systems, spaces and ways of working require some time to get just right. There will be an adjustment period, but rest assured we are committed to keep adjusting and improving.</a:t>
            </a:r>
            <a:endParaRPr lang="en-US" sz="1400" b="1" dirty="0"/>
          </a:p>
          <a:p>
            <a:r>
              <a:rPr lang="en-US" sz="1400" b="1" dirty="0"/>
              <a:t>Be flexible and give it a go: </a:t>
            </a:r>
            <a:r>
              <a:rPr lang="en-US" sz="1400" dirty="0"/>
              <a:t>finding the right solution that balances the needs of the organization with your workstyle preferences can take time. Be patient and open-minded to try different things. </a:t>
            </a:r>
            <a:endParaRPr lang="en-CA" sz="1400" dirty="0"/>
          </a:p>
          <a:p>
            <a:r>
              <a:rPr lang="en-US" sz="1400" b="1" dirty="0"/>
              <a:t>Be prepared and organized: </a:t>
            </a:r>
            <a:r>
              <a:rPr lang="en-US" sz="1400" dirty="0"/>
              <a:t>activity-based working promotes independence, so this means you will need to be organized to maintain efficiency in your work. </a:t>
            </a:r>
            <a:endParaRPr lang="en-CA" sz="1400" dirty="0"/>
          </a:p>
          <a:p>
            <a:r>
              <a:rPr lang="en-US" sz="1400" b="1" dirty="0"/>
              <a:t>Challenge yourself: </a:t>
            </a:r>
            <a:r>
              <a:rPr lang="en-US" sz="1400" dirty="0"/>
              <a:t>just because you have always done something one way does not mean it is the best way. The more you challenge yourself to re-think old habits, the easier it will become to adopt new ways of working. </a:t>
            </a:r>
            <a:endParaRPr lang="en-CA" sz="1400" dirty="0"/>
          </a:p>
          <a:p>
            <a:r>
              <a:rPr lang="en-US" sz="1400" b="1" dirty="0"/>
              <a:t>Be deliberate about teamwork:</a:t>
            </a:r>
            <a:r>
              <a:rPr lang="en-US" sz="1400" dirty="0"/>
              <a:t> maintaining team dynamics is important and requires additional effort in an activity based working environment. Be proactive, propose ideas and think of formal and informal ways to keep connected, share ideas around the change and how to improve teamwork. </a:t>
            </a:r>
            <a:endParaRPr lang="en-CA" sz="1400" dirty="0"/>
          </a:p>
          <a:p>
            <a:r>
              <a:rPr lang="en-US" sz="1400" b="1" dirty="0"/>
              <a:t>Be aware that everyone processes change differently:</a:t>
            </a:r>
            <a:r>
              <a:rPr lang="en-US" sz="1400" dirty="0"/>
              <a:t> some people might need more support than others; be empathetic to the diverse ways people process change. </a:t>
            </a:r>
            <a:endParaRPr lang="en-CA" sz="1400" dirty="0"/>
          </a:p>
          <a:p>
            <a:r>
              <a:rPr lang="en-US" sz="1400" b="1" dirty="0"/>
              <a:t>Speak up: </a:t>
            </a:r>
            <a:r>
              <a:rPr lang="en-US" sz="1400" dirty="0"/>
              <a:t>raise questions or concerns with your direct supervisor. </a:t>
            </a:r>
            <a:endParaRPr lang="en-CA" sz="1400" dirty="0"/>
          </a:p>
        </p:txBody>
      </p:sp>
    </p:spTree>
    <p:extLst>
      <p:ext uri="{BB962C8B-B14F-4D97-AF65-F5344CB8AC3E}">
        <p14:creationId xmlns:p14="http://schemas.microsoft.com/office/powerpoint/2010/main" val="192571304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C183D7F6-B498-43B3-948B-1728B52AA6E4}">
                <adec:decorative xmlns:adec="http://schemas.microsoft.com/office/drawing/2017/decorative" val="1"/>
              </a:ext>
            </a:extLst>
          </p:cNvPr>
          <p:cNvGraphicFramePr>
            <a:graphicFrameLocks noChangeAspect="1"/>
          </p:cNvGraphicFramePr>
          <p:nvPr>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4" imgW="473" imgH="473" progId="TCLayout.ActiveDocument.1">
                  <p:embed/>
                </p:oleObj>
              </mc:Choice>
              <mc:Fallback>
                <p:oleObj name="think-cell Slide" r:id="rId4" imgW="473" imgH="473" progId="TCLayout.ActiveDocument.1">
                  <p:embed/>
                  <p:pic>
                    <p:nvPicPr>
                      <p:cNvPr id="4" name="Object 3" hidden="1">
                        <a:extLst>
                          <a:ext uri="{C183D7F6-B498-43B3-948B-1728B52AA6E4}">
                            <adec:decorative xmlns:adec="http://schemas.microsoft.com/office/drawing/2017/decorative" val="1"/>
                          </a:ext>
                        </a:extLst>
                      </p:cNvPr>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15" name="Title 14">
            <a:extLst>
              <a:ext uri="{FF2B5EF4-FFF2-40B4-BE49-F238E27FC236}">
                <a16:creationId xmlns:a16="http://schemas.microsoft.com/office/drawing/2014/main" id="{411163A5-7CB5-46A7-AE5F-BC3D5AAEA03C}"/>
              </a:ext>
            </a:extLst>
          </p:cNvPr>
          <p:cNvSpPr>
            <a:spLocks noGrp="1"/>
          </p:cNvSpPr>
          <p:nvPr>
            <p:ph type="title" idx="4294967295"/>
          </p:nvPr>
        </p:nvSpPr>
        <p:spPr>
          <a:xfrm>
            <a:off x="3810312" y="2497276"/>
            <a:ext cx="7937684" cy="349705"/>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A" sz="4400" b="1" i="0" u="none" strike="noStrike" kern="1200" cap="none" spc="0" normalizeH="0" baseline="0" noProof="0" dirty="0">
                <a:ln>
                  <a:noFill/>
                </a:ln>
                <a:solidFill>
                  <a:srgbClr val="003B5C"/>
                </a:solidFill>
                <a:effectLst/>
                <a:highlight>
                  <a:srgbClr val="FFFF00"/>
                </a:highlight>
                <a:uLnTx/>
                <a:uFillTx/>
                <a:latin typeface="Avenir Next LT Pro Demi" panose="020B0704020202020204" pitchFamily="34" charset="0"/>
                <a:ea typeface="+mn-ea"/>
                <a:cs typeface="+mn-cs"/>
              </a:rPr>
              <a:t>THANK YOU!</a:t>
            </a:r>
          </a:p>
        </p:txBody>
      </p:sp>
      <p:pic>
        <p:nvPicPr>
          <p:cNvPr id="22" name="Content Placeholder 10">
            <a:extLst>
              <a:ext uri="{FF2B5EF4-FFF2-40B4-BE49-F238E27FC236}">
                <a16:creationId xmlns:a16="http://schemas.microsoft.com/office/drawing/2014/main" id="{3F213B2A-499F-44AF-AE46-FE468AC2FE04}"/>
              </a:ext>
              <a:ext uri="{C183D7F6-B498-43B3-948B-1728B52AA6E4}">
                <adec:decorative xmlns:adec="http://schemas.microsoft.com/office/drawing/2017/decorative" val="1"/>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251285" y="1607996"/>
            <a:ext cx="3335303" cy="2910612"/>
          </a:xfrm>
          <a:prstGeom prst="rect">
            <a:avLst/>
          </a:prstGeom>
        </p:spPr>
      </p:pic>
      <p:pic>
        <p:nvPicPr>
          <p:cNvPr id="23" name="Content Placeholder 10">
            <a:extLst>
              <a:ext uri="{FF2B5EF4-FFF2-40B4-BE49-F238E27FC236}">
                <a16:creationId xmlns:a16="http://schemas.microsoft.com/office/drawing/2014/main" id="{294F5545-1098-491A-829A-A3ED806D20A2}"/>
              </a:ext>
              <a:ext uri="{C183D7F6-B498-43B3-948B-1728B52AA6E4}">
                <adec:decorative xmlns:adec="http://schemas.microsoft.com/office/drawing/2017/decorative" val="1"/>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t="-1" r="-9471"/>
          <a:stretch/>
        </p:blipFill>
        <p:spPr>
          <a:xfrm>
            <a:off x="10677239" y="218466"/>
            <a:ext cx="1429838" cy="355276"/>
          </a:xfrm>
          <a:prstGeom prst="rect">
            <a:avLst/>
          </a:prstGeom>
        </p:spPr>
      </p:pic>
      <p:sp>
        <p:nvSpPr>
          <p:cNvPr id="2" name="TextBox 1">
            <a:extLst>
              <a:ext uri="{FF2B5EF4-FFF2-40B4-BE49-F238E27FC236}">
                <a16:creationId xmlns:a16="http://schemas.microsoft.com/office/drawing/2014/main" id="{FDE801E1-035A-39EC-8E6E-C326D79DDA85}"/>
              </a:ext>
            </a:extLst>
          </p:cNvPr>
          <p:cNvSpPr txBox="1"/>
          <p:nvPr/>
        </p:nvSpPr>
        <p:spPr>
          <a:xfrm>
            <a:off x="3810312" y="3243116"/>
            <a:ext cx="8130403" cy="668132"/>
          </a:xfrm>
          <a:prstGeom prst="rect">
            <a:avLst/>
          </a:prstGeom>
          <a:noFill/>
        </p:spPr>
        <p:txBody>
          <a:bodyPr wrap="square">
            <a:spAutoFit/>
          </a:bodyPr>
          <a:lstStyle/>
          <a:p>
            <a:pPr marL="0" marR="0">
              <a:lnSpc>
                <a:spcPct val="107000"/>
              </a:lnSpc>
              <a:spcBef>
                <a:spcPts val="0"/>
              </a:spcBef>
              <a:spcAft>
                <a:spcPts val="800"/>
              </a:spcAft>
            </a:pPr>
            <a:r>
              <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OPTIONAL – Use this page to provide any last words to employees, as required.</a:t>
            </a:r>
          </a:p>
        </p:txBody>
      </p:sp>
    </p:spTree>
    <p:extLst>
      <p:ext uri="{BB962C8B-B14F-4D97-AF65-F5344CB8AC3E}">
        <p14:creationId xmlns:p14="http://schemas.microsoft.com/office/powerpoint/2010/main" val="11368501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4B03D365-8DDA-807A-35FE-CBD3775FCDDE}"/>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pic>
        <p:nvPicPr>
          <p:cNvPr id="32" name="Graphic 31" descr="Mental Health with solid fill">
            <a:extLst>
              <a:ext uri="{FF2B5EF4-FFF2-40B4-BE49-F238E27FC236}">
                <a16:creationId xmlns:a16="http://schemas.microsoft.com/office/drawing/2014/main" id="{F161FC34-9810-5F64-F6BF-A11DD61CFA46}"/>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33" name="Diagram 32">
            <a:extLst>
              <a:ext uri="{FF2B5EF4-FFF2-40B4-BE49-F238E27FC236}">
                <a16:creationId xmlns:a16="http://schemas.microsoft.com/office/drawing/2014/main" id="{2091302F-3EAC-4117-9B46-E7DAC5A3F58F}"/>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419270733"/>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47500" y="83586"/>
            <a:ext cx="10971019"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en-CA" sz="32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Introduction to you</a:t>
            </a:r>
            <a:r>
              <a:rPr lang="en-CA" sz="3200">
                <a:ea typeface="+mn-ea"/>
              </a:rPr>
              <a:t>r workplace</a:t>
            </a:r>
            <a:r>
              <a:rPr lang="en-CA" sz="1800">
                <a:ea typeface="+mn-ea"/>
              </a:rPr>
              <a:t> </a:t>
            </a:r>
            <a:r>
              <a:rPr lang="en-CA" sz="2400">
                <a:ea typeface="+mn-ea"/>
              </a:rPr>
              <a:t>–</a:t>
            </a:r>
            <a:r>
              <a:rPr lang="en-CA" sz="1200">
                <a:ea typeface="+mn-ea"/>
              </a:rPr>
              <a:t> </a:t>
            </a:r>
            <a:r>
              <a:rPr lang="en-CA" sz="2400" dirty="0">
                <a:ea typeface="+mn-ea"/>
              </a:rPr>
              <a:t>About GCworkplace </a:t>
            </a:r>
            <a:endParaRPr lang="en-CA" sz="3200" dirty="0">
              <a:ea typeface="+mn-ea"/>
            </a:endParaRPr>
          </a:p>
        </p:txBody>
      </p:sp>
      <p:grpSp>
        <p:nvGrpSpPr>
          <p:cNvPr id="8" name="Group 7">
            <a:extLst>
              <a:ext uri="{FF2B5EF4-FFF2-40B4-BE49-F238E27FC236}">
                <a16:creationId xmlns:a16="http://schemas.microsoft.com/office/drawing/2014/main" id="{BB5A32AA-C11D-92AA-004A-60C09982BE3F}"/>
              </a:ext>
              <a:ext uri="{C183D7F6-B498-43B3-948B-1728B52AA6E4}">
                <adec:decorative xmlns:adec="http://schemas.microsoft.com/office/drawing/2017/decorative" val="1"/>
              </a:ext>
            </a:extLst>
          </p:cNvPr>
          <p:cNvGrpSpPr/>
          <p:nvPr/>
        </p:nvGrpSpPr>
        <p:grpSpPr>
          <a:xfrm>
            <a:off x="6562232" y="1008044"/>
            <a:ext cx="5627572" cy="3538006"/>
            <a:chOff x="496006" y="4426998"/>
            <a:chExt cx="5865988" cy="3903815"/>
          </a:xfrm>
        </p:grpSpPr>
        <p:pic>
          <p:nvPicPr>
            <p:cNvPr id="9" name="Picture 8" descr="A picture containing floor, chair, indoor, ceiling&#10;&#10;Description automatically generated">
              <a:extLst>
                <a:ext uri="{FF2B5EF4-FFF2-40B4-BE49-F238E27FC236}">
                  <a16:creationId xmlns:a16="http://schemas.microsoft.com/office/drawing/2014/main" id="{5A39D194-E331-59FD-7AA7-2E25110AED21}"/>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496006" y="4426998"/>
              <a:ext cx="5865988" cy="3903815"/>
            </a:xfrm>
            <a:prstGeom prst="rect">
              <a:avLst/>
            </a:prstGeom>
          </p:spPr>
        </p:pic>
        <p:sp>
          <p:nvSpPr>
            <p:cNvPr id="10" name="Rectangle 9">
              <a:extLst>
                <a:ext uri="{FF2B5EF4-FFF2-40B4-BE49-F238E27FC236}">
                  <a16:creationId xmlns:a16="http://schemas.microsoft.com/office/drawing/2014/main" id="{9EFDE5FB-C966-8788-1334-1F792D36710A}"/>
                </a:ext>
              </a:extLst>
            </p:cNvPr>
            <p:cNvSpPr/>
            <p:nvPr/>
          </p:nvSpPr>
          <p:spPr>
            <a:xfrm>
              <a:off x="496006" y="4426998"/>
              <a:ext cx="5865988" cy="390381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highlight>
                    <a:srgbClr val="FFFF00"/>
                  </a:highlight>
                </a:rPr>
                <a:t>Placeholder image</a:t>
              </a:r>
            </a:p>
            <a:p>
              <a:pPr algn="ctr"/>
              <a:endParaRPr lang="en-US" dirty="0">
                <a:solidFill>
                  <a:schemeClr val="tx1"/>
                </a:solidFill>
                <a:highlight>
                  <a:srgbClr val="FFFF00"/>
                </a:highlight>
              </a:endParaRPr>
            </a:p>
            <a:p>
              <a:pPr algn="ctr"/>
              <a:r>
                <a:rPr lang="en-US" dirty="0">
                  <a:solidFill>
                    <a:schemeClr val="tx1"/>
                  </a:solidFill>
                  <a:highlight>
                    <a:srgbClr val="FFFF00"/>
                  </a:highlight>
                </a:rPr>
                <a:t>Replace with a photo of a design element in your workplace</a:t>
              </a:r>
              <a:endParaRPr lang="en-CA" dirty="0">
                <a:solidFill>
                  <a:schemeClr val="tx1"/>
                </a:solidFill>
                <a:highlight>
                  <a:srgbClr val="FFFF00"/>
                </a:highlight>
              </a:endParaRPr>
            </a:p>
          </p:txBody>
        </p:sp>
      </p:grpSp>
      <p:sp>
        <p:nvSpPr>
          <p:cNvPr id="14" name="TextBox 13">
            <a:extLst>
              <a:ext uri="{FF2B5EF4-FFF2-40B4-BE49-F238E27FC236}">
                <a16:creationId xmlns:a16="http://schemas.microsoft.com/office/drawing/2014/main" id="{4C8C3476-63A9-7685-CB8A-0C5ADF96A8C8}"/>
              </a:ext>
            </a:extLst>
          </p:cNvPr>
          <p:cNvSpPr txBox="1"/>
          <p:nvPr/>
        </p:nvSpPr>
        <p:spPr>
          <a:xfrm>
            <a:off x="194310" y="967175"/>
            <a:ext cx="6304026" cy="3924151"/>
          </a:xfrm>
          <a:prstGeom prst="rect">
            <a:avLst/>
          </a:prstGeom>
          <a:noFill/>
        </p:spPr>
        <p:txBody>
          <a:bodyPr wrap="square" numCol="1" spcCol="228600" rtlCol="0">
            <a:spAutoFit/>
          </a:bodyPr>
          <a:lstStyle/>
          <a:p>
            <a:pPr>
              <a:spcAft>
                <a:spcPts val="600"/>
              </a:spcAft>
            </a:pPr>
            <a:r>
              <a:rPr lang="en-US" sz="1400" dirty="0">
                <a:latin typeface="Avenir Next LT Pro" panose="020B0504020202020204" pitchFamily="34" charset="0"/>
                <a:cs typeface="Segoe UI Semilight" panose="020B0402040204020203" pitchFamily="34" charset="0"/>
              </a:rPr>
              <a:t>Your new workplace adopts GCworkplace, a modern, efficient, and inclusive workplace that responds to [</a:t>
            </a:r>
            <a:r>
              <a:rPr lang="en-US" sz="1400" dirty="0">
                <a:highlight>
                  <a:srgbClr val="FFFF00"/>
                </a:highlight>
                <a:latin typeface="Avenir Next LT Pro" panose="020B0504020202020204" pitchFamily="34" charset="0"/>
                <a:cs typeface="Segoe UI Semilight" panose="020B0402040204020203" pitchFamily="34" charset="0"/>
              </a:rPr>
              <a:t>Client</a:t>
            </a:r>
            <a:r>
              <a:rPr lang="en-US" sz="1400" dirty="0">
                <a:latin typeface="Avenir Next LT Pro" panose="020B0504020202020204" pitchFamily="34" charset="0"/>
                <a:cs typeface="Segoe UI Semilight" panose="020B0402040204020203" pitchFamily="34" charset="0"/>
              </a:rPr>
              <a:t>]’s needs and supports a flexible way of working. The workplace design is welcoming, supportive, and aesthetically pleasing, which has been shown to have a positive impact on engagement, job satisfaction, creativity and quality of work. A focus on employee wellness and the integration of biophilic design creates a healthier and greener work environment for employees. </a:t>
            </a:r>
          </a:p>
          <a:p>
            <a:pPr>
              <a:spcAft>
                <a:spcPts val="600"/>
              </a:spcAft>
            </a:pPr>
            <a:endParaRPr lang="en-US" sz="1400" dirty="0">
              <a:latin typeface="Avenir Next LT Pro" panose="020B0504020202020204" pitchFamily="34" charset="0"/>
              <a:cs typeface="Segoe UI Semilight" panose="020B0402040204020203" pitchFamily="34" charset="0"/>
            </a:endParaRPr>
          </a:p>
          <a:p>
            <a:pPr>
              <a:spcAft>
                <a:spcPts val="600"/>
              </a:spcAft>
            </a:pPr>
            <a:r>
              <a:rPr lang="en-US" sz="1400" dirty="0">
                <a:latin typeface="Avenir Next LT Pro" panose="020B0504020202020204" pitchFamily="34" charset="0"/>
                <a:cs typeface="Segoe UI Semilight" panose="020B0402040204020203" pitchFamily="34" charset="0"/>
              </a:rPr>
              <a:t>GCworkplace is based on seven dimensions to create a flexible, healthy, efficient, inclusive, collaborative, green and technologically advanced space. Your new workplace at [</a:t>
            </a:r>
            <a:r>
              <a:rPr lang="en-US" sz="1400" dirty="0">
                <a:highlight>
                  <a:srgbClr val="FFFF00"/>
                </a:highlight>
                <a:latin typeface="Avenir Next LT Pro" panose="020B0504020202020204" pitchFamily="34" charset="0"/>
                <a:cs typeface="Segoe UI Semilight" panose="020B0402040204020203" pitchFamily="34" charset="0"/>
              </a:rPr>
              <a:t>Location</a:t>
            </a:r>
            <a:r>
              <a:rPr lang="en-US" sz="1400" dirty="0">
                <a:latin typeface="Avenir Next LT Pro" panose="020B0504020202020204" pitchFamily="34" charset="0"/>
                <a:cs typeface="Segoe UI Semilight" panose="020B0402040204020203" pitchFamily="34" charset="0"/>
              </a:rPr>
              <a:t>] leverages these seven dimensions in its design. </a:t>
            </a:r>
          </a:p>
          <a:p>
            <a:pPr>
              <a:spcAft>
                <a:spcPts val="600"/>
              </a:spcAft>
            </a:pPr>
            <a:endParaRPr lang="en-US" sz="1400" dirty="0">
              <a:latin typeface="Avenir Next LT Pro" panose="020B0504020202020204" pitchFamily="34" charset="0"/>
              <a:cs typeface="Segoe UI Semilight" panose="020B0402040204020203" pitchFamily="34" charset="0"/>
            </a:endParaRPr>
          </a:p>
          <a:p>
            <a:pPr>
              <a:spcAft>
                <a:spcPts val="600"/>
              </a:spcAft>
            </a:pPr>
            <a:r>
              <a:rPr lang="en-US" sz="1400" dirty="0">
                <a:latin typeface="Avenir Next LT Pro" panose="020B0504020202020204" pitchFamily="34" charset="0"/>
                <a:cs typeface="Segoe UI Semilight" panose="020B0402040204020203" pitchFamily="34" charset="0"/>
              </a:rPr>
              <a:t>The variety of workpoints, as well as the integration of activity-based working and functional zoning improves:</a:t>
            </a:r>
          </a:p>
          <a:p>
            <a:pPr>
              <a:spcAft>
                <a:spcPts val="300"/>
              </a:spcAft>
            </a:pPr>
            <a:endParaRPr lang="en-US" sz="1400" dirty="0">
              <a:latin typeface="Avenir Next LT Pro" panose="020B0504020202020204" pitchFamily="34" charset="0"/>
              <a:cs typeface="Segoe UI Semilight" panose="020B0402040204020203" pitchFamily="34" charset="0"/>
            </a:endParaRPr>
          </a:p>
        </p:txBody>
      </p:sp>
      <p:grpSp>
        <p:nvGrpSpPr>
          <p:cNvPr id="2" name="Group 1">
            <a:extLst>
              <a:ext uri="{FF2B5EF4-FFF2-40B4-BE49-F238E27FC236}">
                <a16:creationId xmlns:a16="http://schemas.microsoft.com/office/drawing/2014/main" id="{C018830E-394B-0F64-1707-75154E349532}"/>
              </a:ext>
              <a:ext uri="{C183D7F6-B498-43B3-948B-1728B52AA6E4}">
                <adec:decorative xmlns:adec="http://schemas.microsoft.com/office/drawing/2017/decorative" val="1"/>
              </a:ext>
            </a:extLst>
          </p:cNvPr>
          <p:cNvGrpSpPr/>
          <p:nvPr/>
        </p:nvGrpSpPr>
        <p:grpSpPr>
          <a:xfrm>
            <a:off x="266497" y="4962802"/>
            <a:ext cx="1858140" cy="541396"/>
            <a:chOff x="507303" y="2689430"/>
            <a:chExt cx="1858140" cy="541396"/>
          </a:xfrm>
        </p:grpSpPr>
        <p:sp>
          <p:nvSpPr>
            <p:cNvPr id="7" name="TextBox 6">
              <a:extLst>
                <a:ext uri="{FF2B5EF4-FFF2-40B4-BE49-F238E27FC236}">
                  <a16:creationId xmlns:a16="http://schemas.microsoft.com/office/drawing/2014/main" id="{96164C58-38F4-D93C-0A1F-0F23E066704C}"/>
                </a:ext>
              </a:extLst>
            </p:cNvPr>
            <p:cNvSpPr txBox="1"/>
            <p:nvPr/>
          </p:nvSpPr>
          <p:spPr>
            <a:xfrm>
              <a:off x="1150101" y="2813934"/>
              <a:ext cx="1215342" cy="292388"/>
            </a:xfrm>
            <a:prstGeom prst="rect">
              <a:avLst/>
            </a:prstGeom>
            <a:noFill/>
          </p:spPr>
          <p:txBody>
            <a:bodyPr wrap="square" rtlCol="0">
              <a:spAutoFit/>
            </a:bodyPr>
            <a:lstStyle/>
            <a:p>
              <a:r>
                <a:rPr lang="en-US" sz="1300" dirty="0">
                  <a:latin typeface="Avenir Next LT Pro" panose="020B0504020202020204" pitchFamily="34" charset="0"/>
                  <a:cs typeface="Segoe UI Semilight" panose="020B0402040204020203" pitchFamily="34" charset="0"/>
                </a:rPr>
                <a:t>Efficiency</a:t>
              </a:r>
              <a:endParaRPr lang="en-CA" sz="1300" dirty="0">
                <a:latin typeface="Avenir Next LT Pro" panose="020B0504020202020204" pitchFamily="34" charset="0"/>
                <a:cs typeface="Segoe UI Semilight" panose="020B0402040204020203" pitchFamily="34" charset="0"/>
              </a:endParaRPr>
            </a:p>
          </p:txBody>
        </p:sp>
        <p:pic>
          <p:nvPicPr>
            <p:cNvPr id="11" name="Graphic 10" descr="Arrow Slight curve">
              <a:extLst>
                <a:ext uri="{FF2B5EF4-FFF2-40B4-BE49-F238E27FC236}">
                  <a16:creationId xmlns:a16="http://schemas.microsoft.com/office/drawing/2014/main" id="{285A65B6-45F6-6A5D-333C-0419674C3779}"/>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507303" y="2689430"/>
              <a:ext cx="541396" cy="541396"/>
            </a:xfrm>
            <a:prstGeom prst="rect">
              <a:avLst/>
            </a:prstGeom>
          </p:spPr>
        </p:pic>
      </p:grpSp>
      <p:grpSp>
        <p:nvGrpSpPr>
          <p:cNvPr id="12" name="Group 11">
            <a:extLst>
              <a:ext uri="{FF2B5EF4-FFF2-40B4-BE49-F238E27FC236}">
                <a16:creationId xmlns:a16="http://schemas.microsoft.com/office/drawing/2014/main" id="{A1FBBB91-A4CE-2AAB-DB15-398DAB0A7546}"/>
              </a:ext>
              <a:ext uri="{C183D7F6-B498-43B3-948B-1728B52AA6E4}">
                <adec:decorative xmlns:adec="http://schemas.microsoft.com/office/drawing/2017/decorative" val="1"/>
              </a:ext>
            </a:extLst>
          </p:cNvPr>
          <p:cNvGrpSpPr/>
          <p:nvPr/>
        </p:nvGrpSpPr>
        <p:grpSpPr>
          <a:xfrm>
            <a:off x="2238118" y="4952960"/>
            <a:ext cx="1808440" cy="561081"/>
            <a:chOff x="2466845" y="2679588"/>
            <a:chExt cx="1808440" cy="561081"/>
          </a:xfrm>
        </p:grpSpPr>
        <p:pic>
          <p:nvPicPr>
            <p:cNvPr id="13" name="Graphic 12" descr="Signpost">
              <a:extLst>
                <a:ext uri="{FF2B5EF4-FFF2-40B4-BE49-F238E27FC236}">
                  <a16:creationId xmlns:a16="http://schemas.microsoft.com/office/drawing/2014/main" id="{88C3CD93-CC10-8A2E-41C0-016B826FF1FC}"/>
                </a:ext>
              </a:extLst>
            </p:cNvPr>
            <p:cNvPicPr>
              <a:picLocks noChangeAspect="1"/>
            </p:cNvPicPr>
            <p:nvPr/>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2466845" y="2679588"/>
              <a:ext cx="561081" cy="561081"/>
            </a:xfrm>
            <a:prstGeom prst="rect">
              <a:avLst/>
            </a:prstGeom>
          </p:spPr>
        </p:pic>
        <p:sp>
          <p:nvSpPr>
            <p:cNvPr id="15" name="TextBox 14">
              <a:extLst>
                <a:ext uri="{FF2B5EF4-FFF2-40B4-BE49-F238E27FC236}">
                  <a16:creationId xmlns:a16="http://schemas.microsoft.com/office/drawing/2014/main" id="{4B11B089-9F24-A837-E35A-8645C7BF2996}"/>
                </a:ext>
              </a:extLst>
            </p:cNvPr>
            <p:cNvSpPr txBox="1"/>
            <p:nvPr/>
          </p:nvSpPr>
          <p:spPr>
            <a:xfrm>
              <a:off x="3059943" y="2813934"/>
              <a:ext cx="1215342" cy="292388"/>
            </a:xfrm>
            <a:prstGeom prst="rect">
              <a:avLst/>
            </a:prstGeom>
            <a:noFill/>
          </p:spPr>
          <p:txBody>
            <a:bodyPr wrap="square" rtlCol="0">
              <a:spAutoFit/>
            </a:bodyPr>
            <a:lstStyle/>
            <a:p>
              <a:r>
                <a:rPr lang="en-US" sz="1300" dirty="0">
                  <a:latin typeface="Avenir Next LT Pro" panose="020B0504020202020204" pitchFamily="34" charset="0"/>
                  <a:cs typeface="Segoe UI Semilight" panose="020B0402040204020203" pitchFamily="34" charset="0"/>
                </a:rPr>
                <a:t>Flexibility</a:t>
              </a:r>
              <a:endParaRPr lang="en-CA" sz="1300" dirty="0">
                <a:latin typeface="Avenir Next LT Pro" panose="020B0504020202020204" pitchFamily="34" charset="0"/>
                <a:cs typeface="Segoe UI Semilight" panose="020B0402040204020203" pitchFamily="34" charset="0"/>
              </a:endParaRPr>
            </a:p>
          </p:txBody>
        </p:sp>
      </p:grpSp>
      <p:grpSp>
        <p:nvGrpSpPr>
          <p:cNvPr id="16" name="Group 15">
            <a:extLst>
              <a:ext uri="{FF2B5EF4-FFF2-40B4-BE49-F238E27FC236}">
                <a16:creationId xmlns:a16="http://schemas.microsoft.com/office/drawing/2014/main" id="{09B100E1-1068-F6B1-1199-573F3E6B6E3E}"/>
              </a:ext>
              <a:ext uri="{C183D7F6-B498-43B3-948B-1728B52AA6E4}">
                <adec:decorative xmlns:adec="http://schemas.microsoft.com/office/drawing/2017/decorative" val="1"/>
              </a:ext>
            </a:extLst>
          </p:cNvPr>
          <p:cNvGrpSpPr/>
          <p:nvPr/>
        </p:nvGrpSpPr>
        <p:grpSpPr>
          <a:xfrm>
            <a:off x="4160038" y="4948558"/>
            <a:ext cx="2153601" cy="561081"/>
            <a:chOff x="4400844" y="2675186"/>
            <a:chExt cx="2153601" cy="561081"/>
          </a:xfrm>
        </p:grpSpPr>
        <p:pic>
          <p:nvPicPr>
            <p:cNvPr id="17" name="Graphic 16" descr="Person with idea">
              <a:extLst>
                <a:ext uri="{FF2B5EF4-FFF2-40B4-BE49-F238E27FC236}">
                  <a16:creationId xmlns:a16="http://schemas.microsoft.com/office/drawing/2014/main" id="{CDD47F85-E7DF-2032-C959-3C9DFE19C2DE}"/>
                </a:ext>
              </a:extLst>
            </p:cNvPr>
            <p:cNvPicPr>
              <a:picLocks noChangeAspect="1"/>
            </p:cNvPicPr>
            <p:nvPr/>
          </p:nvPicPr>
          <p:blipFill>
            <a:blip r:embed="rId15" cstate="screen">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4400844" y="2675186"/>
              <a:ext cx="561081" cy="561081"/>
            </a:xfrm>
            <a:prstGeom prst="rect">
              <a:avLst/>
            </a:prstGeom>
          </p:spPr>
        </p:pic>
        <p:sp>
          <p:nvSpPr>
            <p:cNvPr id="18" name="TextBox 17">
              <a:extLst>
                <a:ext uri="{FF2B5EF4-FFF2-40B4-BE49-F238E27FC236}">
                  <a16:creationId xmlns:a16="http://schemas.microsoft.com/office/drawing/2014/main" id="{8E443159-78CC-5C43-2943-455CEF106D2B}"/>
                </a:ext>
              </a:extLst>
            </p:cNvPr>
            <p:cNvSpPr txBox="1"/>
            <p:nvPr/>
          </p:nvSpPr>
          <p:spPr>
            <a:xfrm>
              <a:off x="5007841" y="2813934"/>
              <a:ext cx="1546604" cy="292388"/>
            </a:xfrm>
            <a:prstGeom prst="rect">
              <a:avLst/>
            </a:prstGeom>
            <a:noFill/>
          </p:spPr>
          <p:txBody>
            <a:bodyPr wrap="square" rtlCol="0">
              <a:spAutoFit/>
            </a:bodyPr>
            <a:lstStyle/>
            <a:p>
              <a:r>
                <a:rPr lang="en-US" sz="1300" dirty="0">
                  <a:latin typeface="Avenir Next LT Pro" panose="020B0504020202020204" pitchFamily="34" charset="0"/>
                  <a:cs typeface="Segoe UI Semilight" panose="020B0402040204020203" pitchFamily="34" charset="0"/>
                </a:rPr>
                <a:t>Employee Choice</a:t>
              </a:r>
              <a:endParaRPr lang="en-CA" sz="1300" dirty="0">
                <a:latin typeface="Avenir Next LT Pro" panose="020B0504020202020204" pitchFamily="34" charset="0"/>
                <a:cs typeface="Segoe UI Semilight" panose="020B0402040204020203" pitchFamily="34" charset="0"/>
              </a:endParaRPr>
            </a:p>
          </p:txBody>
        </p:sp>
      </p:grpSp>
    </p:spTree>
    <p:extLst>
      <p:ext uri="{BB962C8B-B14F-4D97-AF65-F5344CB8AC3E}">
        <p14:creationId xmlns:p14="http://schemas.microsoft.com/office/powerpoint/2010/main" val="73422981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6F1B32AF-712F-4B2F-AA75-B854C6B6D72D}"/>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47501" y="83586"/>
            <a:ext cx="10064688"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en-CA" sz="32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Introduction to you</a:t>
            </a:r>
            <a:r>
              <a:rPr lang="en-CA" sz="3200">
                <a:ea typeface="+mn-ea"/>
              </a:rPr>
              <a:t>r workplace </a:t>
            </a:r>
            <a:r>
              <a:rPr lang="en-CA" sz="2000">
                <a:ea typeface="+mn-ea"/>
              </a:rPr>
              <a:t>– </a:t>
            </a:r>
            <a:r>
              <a:rPr lang="en-CA" sz="2400" dirty="0">
                <a:ea typeface="+mn-ea"/>
              </a:rPr>
              <a:t>Nature inspiration</a:t>
            </a:r>
            <a:endParaRPr lang="en-CA" sz="3200" dirty="0">
              <a:ea typeface="+mn-ea"/>
            </a:endParaRPr>
          </a:p>
        </p:txBody>
      </p:sp>
      <p:pic>
        <p:nvPicPr>
          <p:cNvPr id="14" name="Graphic 13">
            <a:extLst>
              <a:ext uri="{FF2B5EF4-FFF2-40B4-BE49-F238E27FC236}">
                <a16:creationId xmlns:a16="http://schemas.microsoft.com/office/drawing/2014/main" id="{64EBADA4-EC00-0A11-400C-CBFE6C0A5EAB}"/>
              </a:ext>
              <a:ext uri="{C183D7F6-B498-43B3-948B-1728B52AA6E4}">
                <adec:decorative xmlns:adec="http://schemas.microsoft.com/office/drawing/2017/decorative" val="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15" name="Diagram 14">
            <a:extLst>
              <a:ext uri="{FF2B5EF4-FFF2-40B4-BE49-F238E27FC236}">
                <a16:creationId xmlns:a16="http://schemas.microsoft.com/office/drawing/2014/main" id="{86342900-7747-EA7D-2071-0A858F197DA4}"/>
              </a:ext>
              <a:ext uri="{C183D7F6-B498-43B3-948B-1728B52AA6E4}">
                <adec:decorative xmlns:adec="http://schemas.microsoft.com/office/drawing/2017/decorative" val="1"/>
              </a:ext>
            </a:extLst>
          </p:cNvPr>
          <p:cNvGraphicFramePr/>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pic>
        <p:nvPicPr>
          <p:cNvPr id="21" name="Picture 20" descr="A body of water with mountains in the back">
            <a:extLst>
              <a:ext uri="{FF2B5EF4-FFF2-40B4-BE49-F238E27FC236}">
                <a16:creationId xmlns:a16="http://schemas.microsoft.com/office/drawing/2014/main" id="{F6EA5D5F-442D-1407-FC01-D94ACFDCC794}"/>
              </a:ext>
            </a:extLst>
          </p:cNvPr>
          <p:cNvPicPr/>
          <p:nvPr/>
        </p:nvPicPr>
        <p:blipFill rotWithShape="1">
          <a:blip r:embed="rId10" cstate="screen">
            <a:extLst>
              <a:ext uri="{28A0092B-C50C-407E-A947-70E740481C1C}">
                <a14:useLocalDpi xmlns:a14="http://schemas.microsoft.com/office/drawing/2010/main"/>
              </a:ext>
            </a:extLst>
          </a:blip>
          <a:srcRect b="-2"/>
          <a:stretch/>
        </p:blipFill>
        <p:spPr bwMode="auto">
          <a:xfrm flipH="1">
            <a:off x="-30488" y="722376"/>
            <a:ext cx="3925957" cy="3404994"/>
          </a:xfrm>
          <a:custGeom>
            <a:avLst/>
            <a:gdLst/>
            <a:ahLst/>
            <a:cxnLst/>
            <a:rect l="l" t="t" r="r" b="b"/>
            <a:pathLst>
              <a:path w="4034316" h="3486455">
                <a:moveTo>
                  <a:pt x="280681" y="0"/>
                </a:moveTo>
                <a:lnTo>
                  <a:pt x="4034316" y="0"/>
                </a:lnTo>
                <a:lnTo>
                  <a:pt x="4034316" y="2800630"/>
                </a:lnTo>
                <a:lnTo>
                  <a:pt x="3874752" y="2945652"/>
                </a:lnTo>
                <a:cubicBezTo>
                  <a:pt x="3465371" y="3283503"/>
                  <a:pt x="2940535" y="3486455"/>
                  <a:pt x="2368296" y="3486455"/>
                </a:cubicBezTo>
                <a:cubicBezTo>
                  <a:pt x="1060322" y="3486455"/>
                  <a:pt x="0" y="2426133"/>
                  <a:pt x="0" y="1118159"/>
                </a:cubicBezTo>
                <a:cubicBezTo>
                  <a:pt x="0" y="791166"/>
                  <a:pt x="66270" y="479650"/>
                  <a:pt x="186113" y="196311"/>
                </a:cubicBezTo>
                <a:close/>
              </a:path>
            </a:pathLst>
          </a:custGeom>
          <a:noFill/>
        </p:spPr>
      </p:pic>
      <p:pic>
        <p:nvPicPr>
          <p:cNvPr id="11" name="Picture 10" descr="A river with mountains, rocks and trees">
            <a:extLst>
              <a:ext uri="{FF2B5EF4-FFF2-40B4-BE49-F238E27FC236}">
                <a16:creationId xmlns:a16="http://schemas.microsoft.com/office/drawing/2014/main" id="{FDC9F1D9-AD7D-5FE3-0088-E165856538F7}"/>
              </a:ext>
            </a:extLst>
          </p:cNvPr>
          <p:cNvPicPr/>
          <p:nvPr/>
        </p:nvPicPr>
        <p:blipFill rotWithShape="1">
          <a:blip r:embed="rId11" cstate="screen">
            <a:extLst>
              <a:ext uri="{28A0092B-C50C-407E-A947-70E740481C1C}">
                <a14:useLocalDpi xmlns:a14="http://schemas.microsoft.com/office/drawing/2010/main"/>
              </a:ext>
            </a:extLst>
          </a:blip>
          <a:srcRect/>
          <a:stretch/>
        </p:blipFill>
        <p:spPr bwMode="auto">
          <a:xfrm>
            <a:off x="2595550" y="2060729"/>
            <a:ext cx="2937459" cy="2939151"/>
          </a:xfrm>
          <a:custGeom>
            <a:avLst/>
            <a:gdLst/>
            <a:ahLst/>
            <a:cxnLst/>
            <a:rect l="l" t="t" r="r" b="b"/>
            <a:pathLst>
              <a:path w="2880360" h="2880360">
                <a:moveTo>
                  <a:pt x="1440180" y="0"/>
                </a:moveTo>
                <a:cubicBezTo>
                  <a:pt x="2235569" y="0"/>
                  <a:pt x="2880360" y="644791"/>
                  <a:pt x="2880360" y="1440180"/>
                </a:cubicBezTo>
                <a:cubicBezTo>
                  <a:pt x="2880360" y="2235569"/>
                  <a:pt x="2235569" y="2880360"/>
                  <a:pt x="1440180" y="2880360"/>
                </a:cubicBezTo>
                <a:cubicBezTo>
                  <a:pt x="644791" y="2880360"/>
                  <a:pt x="0" y="2235569"/>
                  <a:pt x="0" y="1440180"/>
                </a:cubicBezTo>
                <a:cubicBezTo>
                  <a:pt x="0" y="644791"/>
                  <a:pt x="644791" y="0"/>
                  <a:pt x="1440180" y="0"/>
                </a:cubicBezTo>
                <a:close/>
              </a:path>
            </a:pathLst>
          </a:custGeom>
          <a:noFill/>
        </p:spPr>
      </p:pic>
      <p:pic>
        <p:nvPicPr>
          <p:cNvPr id="20" name="Picture 19" descr="A grassy area with a mountain in the background">
            <a:extLst>
              <a:ext uri="{FF2B5EF4-FFF2-40B4-BE49-F238E27FC236}">
                <a16:creationId xmlns:a16="http://schemas.microsoft.com/office/drawing/2014/main" id="{2099384D-5235-41B3-2CAA-0F6C81F0576D}"/>
              </a:ext>
            </a:extLst>
          </p:cNvPr>
          <p:cNvPicPr/>
          <p:nvPr/>
        </p:nvPicPr>
        <p:blipFill rotWithShape="1">
          <a:blip r:embed="rId12" cstate="screen">
            <a:alphaModFix/>
            <a:extLst>
              <a:ext uri="{28A0092B-C50C-407E-A947-70E740481C1C}">
                <a14:useLocalDpi xmlns:a14="http://schemas.microsoft.com/office/drawing/2010/main"/>
              </a:ext>
            </a:extLst>
          </a:blip>
          <a:srcRect/>
          <a:stretch/>
        </p:blipFill>
        <p:spPr bwMode="auto">
          <a:xfrm>
            <a:off x="943581" y="3712874"/>
            <a:ext cx="2383255" cy="2273743"/>
          </a:xfrm>
          <a:prstGeom prst="ellipse">
            <a:avLst/>
          </a:prstGeom>
          <a:noFill/>
          <a:ln>
            <a:solidFill>
              <a:schemeClr val="bg2">
                <a:lumMod val="90000"/>
              </a:schemeClr>
            </a:solidFill>
          </a:ln>
        </p:spPr>
      </p:pic>
      <p:sp>
        <p:nvSpPr>
          <p:cNvPr id="35" name="TextBox 34">
            <a:extLst>
              <a:ext uri="{FF2B5EF4-FFF2-40B4-BE49-F238E27FC236}">
                <a16:creationId xmlns:a16="http://schemas.microsoft.com/office/drawing/2014/main" id="{E5566454-04DC-751E-9E19-84E70A9AA5DC}"/>
              </a:ext>
            </a:extLst>
          </p:cNvPr>
          <p:cNvSpPr txBox="1"/>
          <p:nvPr/>
        </p:nvSpPr>
        <p:spPr>
          <a:xfrm>
            <a:off x="5721129" y="1612783"/>
            <a:ext cx="5956464" cy="3835044"/>
          </a:xfrm>
          <a:prstGeom prst="rect">
            <a:avLst/>
          </a:prstGeom>
          <a:solidFill>
            <a:schemeClr val="bg1">
              <a:alpha val="70000"/>
            </a:schemeClr>
          </a:solidFill>
        </p:spPr>
        <p:txBody>
          <a:bodyPr vert="horz" lIns="91440" tIns="45720" rIns="91440" bIns="45720" rtlCol="0" anchor="t">
            <a:noAutofit/>
          </a:bodyPr>
          <a:lstStyle/>
          <a:p>
            <a:pPr marL="0" marR="0" lvl="0" indent="0" algn="l" defTabSz="914400" rtl="0" eaLnBrk="1" fontAlgn="base" latinLnBrk="0" hangingPunct="1">
              <a:lnSpc>
                <a:spcPct val="90000"/>
              </a:lnSpc>
              <a:spcBef>
                <a:spcPts val="0"/>
              </a:spcBef>
              <a:spcAft>
                <a:spcPts val="800"/>
              </a:spcAft>
              <a:buClrTx/>
              <a:buSzTx/>
              <a:buFontTx/>
              <a:buNone/>
              <a:tabLst/>
              <a:defRPr/>
            </a:pPr>
            <a:r>
              <a:rPr lang="en-US" sz="1600" dirty="0">
                <a:latin typeface="Avenir Next LT Pro" panose="020B0504020202020204" pitchFamily="34" charset="0"/>
                <a:cs typeface="Segoe UI Semilight" panose="020B0402040204020203" pitchFamily="34" charset="0"/>
              </a:rPr>
              <a:t>The design inspiration for the Workplace Transformation Program (WTP) is Canada’s Natural Landscapes.</a:t>
            </a:r>
          </a:p>
          <a:p>
            <a:pPr marL="0" marR="0" lvl="0" indent="0" algn="l" defTabSz="914400" rtl="0" eaLnBrk="1" fontAlgn="base" latinLnBrk="0" hangingPunct="1">
              <a:lnSpc>
                <a:spcPct val="90000"/>
              </a:lnSpc>
              <a:spcBef>
                <a:spcPts val="0"/>
              </a:spcBef>
              <a:spcAft>
                <a:spcPts val="800"/>
              </a:spcAft>
              <a:buClrTx/>
              <a:buSzTx/>
              <a:buFontTx/>
              <a:buNone/>
              <a:tabLst/>
              <a:defRPr/>
            </a:pPr>
            <a:endParaRPr lang="en-US" sz="1600" dirty="0">
              <a:latin typeface="Avenir Next LT Pro" panose="020B0504020202020204" pitchFamily="34" charset="0"/>
              <a:cs typeface="Segoe UI Semilight" panose="020B0402040204020203" pitchFamily="34" charset="0"/>
            </a:endParaRPr>
          </a:p>
          <a:p>
            <a:pPr marL="0" marR="0" lvl="0" indent="0" algn="l" defTabSz="914400" rtl="0" eaLnBrk="1" fontAlgn="base" latinLnBrk="0" hangingPunct="1">
              <a:lnSpc>
                <a:spcPct val="90000"/>
              </a:lnSpc>
              <a:spcBef>
                <a:spcPts val="0"/>
              </a:spcBef>
              <a:spcAft>
                <a:spcPts val="800"/>
              </a:spcAft>
              <a:buClrTx/>
              <a:buSzTx/>
              <a:buFontTx/>
              <a:buNone/>
              <a:tabLst/>
              <a:defRPr/>
            </a:pPr>
            <a:r>
              <a:rPr lang="en-US" sz="1600" dirty="0">
                <a:latin typeface="Avenir Next LT Pro" panose="020B0504020202020204" pitchFamily="34" charset="0"/>
                <a:cs typeface="Segoe UI Semilight" panose="020B0402040204020203" pitchFamily="34" charset="0"/>
              </a:rPr>
              <a:t>The natural world is full of colors that attract attention, that blend beautifully with their background and create extraordinary displays.</a:t>
            </a:r>
          </a:p>
          <a:p>
            <a:pPr marL="0" marR="0" lvl="0" indent="0" algn="l" defTabSz="914400" rtl="0" eaLnBrk="1" fontAlgn="base" latinLnBrk="0" hangingPunct="1">
              <a:lnSpc>
                <a:spcPct val="90000"/>
              </a:lnSpc>
              <a:spcBef>
                <a:spcPts val="0"/>
              </a:spcBef>
              <a:spcAft>
                <a:spcPts val="800"/>
              </a:spcAft>
              <a:buClrTx/>
              <a:buSzTx/>
              <a:buFontTx/>
              <a:buNone/>
              <a:tabLst/>
              <a:defRPr/>
            </a:pPr>
            <a:endParaRPr lang="en-US" sz="1600" dirty="0">
              <a:latin typeface="Avenir Next LT Pro" panose="020B0504020202020204" pitchFamily="34" charset="0"/>
              <a:cs typeface="Segoe UI Semilight" panose="020B0402040204020203" pitchFamily="34" charset="0"/>
            </a:endParaRPr>
          </a:p>
          <a:p>
            <a:pPr marL="0" marR="0" lvl="0" indent="0" algn="l" defTabSz="914400" rtl="0" eaLnBrk="1" fontAlgn="base" latinLnBrk="0" hangingPunct="1">
              <a:lnSpc>
                <a:spcPct val="90000"/>
              </a:lnSpc>
              <a:spcBef>
                <a:spcPts val="0"/>
              </a:spcBef>
              <a:spcAft>
                <a:spcPts val="800"/>
              </a:spcAft>
              <a:buClrTx/>
              <a:buSzTx/>
              <a:buFontTx/>
              <a:buNone/>
              <a:tabLst/>
              <a:defRPr/>
            </a:pPr>
            <a:r>
              <a:rPr lang="en-US" sz="1600" dirty="0">
                <a:latin typeface="Avenir Next LT Pro" panose="020B0504020202020204" pitchFamily="34" charset="0"/>
                <a:cs typeface="Segoe UI Semilight" panose="020B0402040204020203" pitchFamily="34" charset="0"/>
              </a:rPr>
              <a:t>The design of your new workplace highlights the beauty of our country and the inspiration it provides by showcasing the stunning colors found in nature. It incorporates imagery of Canadian landscapes, natural colors and materials with a deliberate emphasis on consideration of Indigenous design elements. </a:t>
            </a:r>
          </a:p>
        </p:txBody>
      </p:sp>
    </p:spTree>
    <p:extLst>
      <p:ext uri="{BB962C8B-B14F-4D97-AF65-F5344CB8AC3E}">
        <p14:creationId xmlns:p14="http://schemas.microsoft.com/office/powerpoint/2010/main" val="416068273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C0FF3C70-9B38-AA36-6CD1-01849AB21D12}"/>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dirty="0"/>
          </a:p>
        </p:txBody>
      </p:sp>
      <p:sp>
        <p:nvSpPr>
          <p:cNvPr id="4" name="Title 3">
            <a:extLst>
              <a:ext uri="{FF2B5EF4-FFF2-40B4-BE49-F238E27FC236}">
                <a16:creationId xmlns:a16="http://schemas.microsoft.com/office/drawing/2014/main" id="{EC60368F-1636-BF6F-7A0C-57FA07DE1691}"/>
              </a:ext>
            </a:extLst>
          </p:cNvPr>
          <p:cNvSpPr txBox="1">
            <a:spLocks noGrp="1"/>
          </p:cNvSpPr>
          <p:nvPr>
            <p:ph type="title" idx="4294967295"/>
          </p:nvPr>
        </p:nvSpPr>
        <p:spPr>
          <a:xfrm>
            <a:off x="47500" y="83586"/>
            <a:ext cx="10971019"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en-CA" sz="3200" b="1"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rPr>
              <a:t>Introduction to you</a:t>
            </a:r>
            <a:r>
              <a:rPr lang="en-CA" sz="3200">
                <a:ea typeface="+mn-ea"/>
              </a:rPr>
              <a:t>r workplace </a:t>
            </a:r>
            <a:r>
              <a:rPr kumimoji="0" lang="en-CA" sz="2400" b="1" i="0" u="none" strike="noStrike" kern="1200" cap="none" spc="0" normalizeH="0" baseline="0" noProof="0">
                <a:ln>
                  <a:noFill/>
                </a:ln>
                <a:effectLst/>
                <a:uLnTx/>
                <a:uFillTx/>
                <a:latin typeface="Arial" panose="020B0604020202020204" pitchFamily="34" charset="0"/>
                <a:ea typeface="+mn-ea"/>
                <a:cs typeface="Arial" panose="020B0604020202020204" pitchFamily="34" charset="0"/>
              </a:rPr>
              <a:t>– </a:t>
            </a:r>
            <a:r>
              <a:rPr kumimoji="0" lang="en-CA" sz="2400" b="1"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rPr>
              <a:t>Design strategies</a:t>
            </a:r>
            <a:endParaRPr kumimoji="0" lang="en-CA" sz="3200" b="1"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endParaRPr>
          </a:p>
        </p:txBody>
      </p:sp>
      <p:pic>
        <p:nvPicPr>
          <p:cNvPr id="16" name="Graphic 15">
            <a:extLst>
              <a:ext uri="{FF2B5EF4-FFF2-40B4-BE49-F238E27FC236}">
                <a16:creationId xmlns:a16="http://schemas.microsoft.com/office/drawing/2014/main" id="{FED98323-79BC-1DE4-6ADD-078530CEED67}"/>
              </a:ext>
              <a:ext uri="{C183D7F6-B498-43B3-948B-1728B52AA6E4}">
                <adec:decorative xmlns:adec="http://schemas.microsoft.com/office/drawing/2017/decorative" val="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17" name="Diagram 16">
            <a:extLst>
              <a:ext uri="{FF2B5EF4-FFF2-40B4-BE49-F238E27FC236}">
                <a16:creationId xmlns:a16="http://schemas.microsoft.com/office/drawing/2014/main" id="{7A0C553C-8D8A-31A9-6DD9-0391279C448D}"/>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091735259"/>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2" name="TextBox 1">
            <a:extLst>
              <a:ext uri="{FF2B5EF4-FFF2-40B4-BE49-F238E27FC236}">
                <a16:creationId xmlns:a16="http://schemas.microsoft.com/office/drawing/2014/main" id="{5D72AE28-47D5-6490-046E-A7952E349822}"/>
              </a:ext>
            </a:extLst>
          </p:cNvPr>
          <p:cNvSpPr txBox="1"/>
          <p:nvPr/>
        </p:nvSpPr>
        <p:spPr>
          <a:xfrm>
            <a:off x="204281" y="945370"/>
            <a:ext cx="11896927" cy="1323439"/>
          </a:xfrm>
          <a:prstGeom prst="rect">
            <a:avLst/>
          </a:prstGeom>
          <a:noFill/>
        </p:spPr>
        <p:txBody>
          <a:bodyPr wrap="square" rtlCol="0">
            <a:spAutoFit/>
          </a:bodyPr>
          <a:lstStyle/>
          <a:p>
            <a:r>
              <a:rPr lang="en-CA" sz="1600" dirty="0">
                <a:latin typeface="Avenir Next LT Pro" panose="020B0504020202020204" pitchFamily="34" charset="0"/>
              </a:rPr>
              <a:t>Your new workplace was designed to the GCworkplace standard, maintaining much of the original layout of the space. Sound attenuation materials and features, as well as zones, were added to help mitigate sound transfer. There is also additional wayfinding, and workpoints for in person and virtual collaboration. In the next few pages, we will explore 4 design strategies used in the design of your workplace, to help you understand why and how decisions were made: </a:t>
            </a:r>
            <a:r>
              <a:rPr lang="en-CA" sz="1600" b="1" dirty="0">
                <a:latin typeface="Avenir Next LT Pro" panose="020B0504020202020204" pitchFamily="34" charset="0"/>
              </a:rPr>
              <a:t>Indigenous Design, Accessibility &amp; Inclusivity, Sustainable Design </a:t>
            </a:r>
            <a:r>
              <a:rPr lang="en-CA" sz="1600" dirty="0">
                <a:latin typeface="Avenir Next LT Pro" panose="020B0504020202020204" pitchFamily="34" charset="0"/>
              </a:rPr>
              <a:t>and </a:t>
            </a:r>
            <a:r>
              <a:rPr lang="en-CA" sz="1600" b="1" dirty="0">
                <a:latin typeface="Avenir Next LT Pro" panose="020B0504020202020204" pitchFamily="34" charset="0"/>
              </a:rPr>
              <a:t>Standard Workpoints</a:t>
            </a:r>
            <a:r>
              <a:rPr lang="en-CA" sz="1600" dirty="0">
                <a:latin typeface="Avenir Next LT Pro" panose="020B0504020202020204" pitchFamily="34" charset="0"/>
              </a:rPr>
              <a:t>.</a:t>
            </a:r>
          </a:p>
        </p:txBody>
      </p:sp>
      <p:sp>
        <p:nvSpPr>
          <p:cNvPr id="29" name="Rectangle 28">
            <a:extLst>
              <a:ext uri="{FF2B5EF4-FFF2-40B4-BE49-F238E27FC236}">
                <a16:creationId xmlns:a16="http://schemas.microsoft.com/office/drawing/2014/main" id="{E1873386-20FE-4EB9-A8B0-E66F636B84FB}"/>
              </a:ext>
            </a:extLst>
          </p:cNvPr>
          <p:cNvSpPr/>
          <p:nvPr/>
        </p:nvSpPr>
        <p:spPr>
          <a:xfrm>
            <a:off x="403256" y="3379953"/>
            <a:ext cx="2425157" cy="400050"/>
          </a:xfrm>
          <a:prstGeom prst="rect">
            <a:avLst/>
          </a:prstGeom>
          <a:solidFill>
            <a:srgbClr val="96C2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600" dirty="0">
                <a:solidFill>
                  <a:schemeClr val="tx1"/>
                </a:solidFill>
                <a:latin typeface="Avenir Next LT Pro Demi" panose="020B0704020202020204" pitchFamily="34" charset="0"/>
              </a:rPr>
              <a:t>INDIGENOUS DESIGN</a:t>
            </a:r>
          </a:p>
        </p:txBody>
      </p:sp>
      <p:sp>
        <p:nvSpPr>
          <p:cNvPr id="43" name="TextBox 42">
            <a:extLst>
              <a:ext uri="{FF2B5EF4-FFF2-40B4-BE49-F238E27FC236}">
                <a16:creationId xmlns:a16="http://schemas.microsoft.com/office/drawing/2014/main" id="{C29BAD6B-9186-4C94-95DE-AA3EED05ADC7}"/>
              </a:ext>
            </a:extLst>
          </p:cNvPr>
          <p:cNvSpPr txBox="1"/>
          <p:nvPr/>
        </p:nvSpPr>
        <p:spPr>
          <a:xfrm>
            <a:off x="403256" y="3972863"/>
            <a:ext cx="2425157" cy="1569660"/>
          </a:xfrm>
          <a:prstGeom prst="rect">
            <a:avLst/>
          </a:prstGeom>
          <a:solidFill>
            <a:srgbClr val="96C258">
              <a:alpha val="40000"/>
            </a:srgbClr>
          </a:solidFill>
        </p:spPr>
        <p:txBody>
          <a:bodyPr wrap="square" rtlCol="0" anchor="ctr">
            <a:spAutoFit/>
          </a:bodyPr>
          <a:lstStyle/>
          <a:p>
            <a:pPr marL="285750" indent="-285750">
              <a:buFont typeface="Arial" panose="020B0604020202020204" pitchFamily="34" charset="0"/>
              <a:buChar char="•"/>
            </a:pPr>
            <a:r>
              <a:rPr lang="en-CA" sz="1600">
                <a:latin typeface="Avenir Next LT Pro" panose="020B0504020202020204" pitchFamily="34" charset="0"/>
              </a:rPr>
              <a:t>Connection to nature</a:t>
            </a:r>
          </a:p>
          <a:p>
            <a:pPr marL="285750" indent="-285750">
              <a:buFont typeface="Arial" panose="020B0604020202020204" pitchFamily="34" charset="0"/>
              <a:buChar char="•"/>
            </a:pPr>
            <a:r>
              <a:rPr lang="en-CA" sz="1600">
                <a:latin typeface="Avenir Next LT Pro" panose="020B0504020202020204" pitchFamily="34" charset="0"/>
              </a:rPr>
              <a:t>Local Indigenous art</a:t>
            </a:r>
          </a:p>
          <a:p>
            <a:pPr marL="285750" indent="-285750">
              <a:buFont typeface="Arial" panose="020B0604020202020204" pitchFamily="34" charset="0"/>
              <a:buChar char="•"/>
            </a:pPr>
            <a:r>
              <a:rPr lang="en-CA" sz="1600">
                <a:latin typeface="Avenir Next LT Pro" panose="020B0504020202020204" pitchFamily="34" charset="0"/>
              </a:rPr>
              <a:t>Territorial acknowledgement</a:t>
            </a:r>
          </a:p>
          <a:p>
            <a:pPr marL="285750" indent="-285750">
              <a:buFont typeface="Arial" panose="020B0604020202020204" pitchFamily="34" charset="0"/>
              <a:buChar char="•"/>
            </a:pPr>
            <a:endParaRPr lang="en-CA" sz="1600">
              <a:latin typeface="Avenir Next LT Pro" panose="020B0504020202020204" pitchFamily="34" charset="0"/>
            </a:endParaRPr>
          </a:p>
        </p:txBody>
      </p:sp>
      <p:sp>
        <p:nvSpPr>
          <p:cNvPr id="27" name="Rectangle 26">
            <a:extLst>
              <a:ext uri="{FF2B5EF4-FFF2-40B4-BE49-F238E27FC236}">
                <a16:creationId xmlns:a16="http://schemas.microsoft.com/office/drawing/2014/main" id="{09AB649B-D17D-4C4F-A6C7-C4367EA6B5A3}"/>
              </a:ext>
            </a:extLst>
          </p:cNvPr>
          <p:cNvSpPr/>
          <p:nvPr/>
        </p:nvSpPr>
        <p:spPr>
          <a:xfrm>
            <a:off x="2941610" y="3379972"/>
            <a:ext cx="3256620" cy="400050"/>
          </a:xfrm>
          <a:prstGeom prst="rect">
            <a:avLst/>
          </a:prstGeom>
          <a:solidFill>
            <a:srgbClr val="409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600" dirty="0">
                <a:solidFill>
                  <a:schemeClr val="tx1"/>
                </a:solidFill>
                <a:latin typeface="Avenir Next LT Pro Demi" panose="020B0704020202020204" pitchFamily="34" charset="0"/>
              </a:rPr>
              <a:t>ACCESSIBILITY &amp; INCLUSIVITY</a:t>
            </a:r>
          </a:p>
        </p:txBody>
      </p:sp>
      <p:sp>
        <p:nvSpPr>
          <p:cNvPr id="44" name="TextBox 43">
            <a:extLst>
              <a:ext uri="{FF2B5EF4-FFF2-40B4-BE49-F238E27FC236}">
                <a16:creationId xmlns:a16="http://schemas.microsoft.com/office/drawing/2014/main" id="{D59D4C60-8C69-4422-AD34-3C468D2EC64D}"/>
              </a:ext>
            </a:extLst>
          </p:cNvPr>
          <p:cNvSpPr txBox="1"/>
          <p:nvPr/>
        </p:nvSpPr>
        <p:spPr>
          <a:xfrm>
            <a:off x="2941610" y="3972863"/>
            <a:ext cx="3256620" cy="1569660"/>
          </a:xfrm>
          <a:prstGeom prst="rect">
            <a:avLst/>
          </a:prstGeom>
          <a:solidFill>
            <a:srgbClr val="409786">
              <a:alpha val="40000"/>
            </a:srgbClr>
          </a:solidFill>
        </p:spPr>
        <p:txBody>
          <a:bodyPr wrap="square" rtlCol="0" anchor="ctr">
            <a:spAutoFit/>
          </a:bodyPr>
          <a:lstStyle/>
          <a:p>
            <a:pPr marL="285750" indent="-285750">
              <a:buFont typeface="Arial" panose="020B0604020202020204" pitchFamily="34" charset="0"/>
              <a:buChar char="•"/>
            </a:pPr>
            <a:r>
              <a:rPr lang="en-CA" sz="1600">
                <a:latin typeface="Avenir Next LT Pro" panose="020B0504020202020204" pitchFamily="34" charset="0"/>
              </a:rPr>
              <a:t>Equitable</a:t>
            </a:r>
          </a:p>
          <a:p>
            <a:pPr marL="285750" indent="-285750">
              <a:buFont typeface="Arial" panose="020B0604020202020204" pitchFamily="34" charset="0"/>
              <a:buChar char="•"/>
            </a:pPr>
            <a:r>
              <a:rPr lang="en-CA" sz="1600">
                <a:latin typeface="Avenir Next LT Pro" panose="020B0504020202020204" pitchFamily="34" charset="0"/>
              </a:rPr>
              <a:t>Adaptable</a:t>
            </a:r>
          </a:p>
          <a:p>
            <a:pPr marL="285750" indent="-285750">
              <a:buFont typeface="Arial" panose="020B0604020202020204" pitchFamily="34" charset="0"/>
              <a:buChar char="•"/>
            </a:pPr>
            <a:r>
              <a:rPr lang="en-CA" sz="1600">
                <a:latin typeface="Avenir Next LT Pro" panose="020B0504020202020204" pitchFamily="34" charset="0"/>
              </a:rPr>
              <a:t>Variety</a:t>
            </a:r>
          </a:p>
          <a:p>
            <a:pPr marL="285750" indent="-285750">
              <a:buFont typeface="Arial" panose="020B0604020202020204" pitchFamily="34" charset="0"/>
              <a:buChar char="•"/>
            </a:pPr>
            <a:r>
              <a:rPr lang="en-CA" sz="1600">
                <a:latin typeface="Avenir Next LT Pro" panose="020B0504020202020204" pitchFamily="34" charset="0"/>
              </a:rPr>
              <a:t>Choice</a:t>
            </a:r>
          </a:p>
          <a:p>
            <a:pPr marL="285750" indent="-285750">
              <a:buFont typeface="Arial" panose="020B0604020202020204" pitchFamily="34" charset="0"/>
              <a:buChar char="•"/>
            </a:pPr>
            <a:endParaRPr lang="en-CA" sz="1600">
              <a:latin typeface="Avenir Next LT Pro" panose="020B0504020202020204" pitchFamily="34" charset="0"/>
            </a:endParaRPr>
          </a:p>
          <a:p>
            <a:endParaRPr lang="en-CA" sz="1600">
              <a:latin typeface="Avenir Next LT Pro" panose="020B0504020202020204" pitchFamily="34" charset="0"/>
            </a:endParaRPr>
          </a:p>
        </p:txBody>
      </p:sp>
      <p:sp>
        <p:nvSpPr>
          <p:cNvPr id="24" name="Rectangle 23">
            <a:extLst>
              <a:ext uri="{FF2B5EF4-FFF2-40B4-BE49-F238E27FC236}">
                <a16:creationId xmlns:a16="http://schemas.microsoft.com/office/drawing/2014/main" id="{AC5E2E03-3F7E-46DA-8A94-9E8F730DC4F5}"/>
              </a:ext>
            </a:extLst>
          </p:cNvPr>
          <p:cNvSpPr/>
          <p:nvPr/>
        </p:nvSpPr>
        <p:spPr>
          <a:xfrm>
            <a:off x="6311427" y="3384021"/>
            <a:ext cx="2555622" cy="400050"/>
          </a:xfrm>
          <a:prstGeom prst="rect">
            <a:avLst/>
          </a:prstGeom>
          <a:solidFill>
            <a:srgbClr val="2C6A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600" dirty="0">
                <a:solidFill>
                  <a:schemeClr val="bg1"/>
                </a:solidFill>
                <a:latin typeface="Avenir Next LT Pro Demi" panose="020B0704020202020204" pitchFamily="34" charset="0"/>
              </a:rPr>
              <a:t>SUSTAINABLE DESIGN</a:t>
            </a:r>
          </a:p>
        </p:txBody>
      </p:sp>
      <p:sp>
        <p:nvSpPr>
          <p:cNvPr id="45" name="TextBox 44">
            <a:extLst>
              <a:ext uri="{FF2B5EF4-FFF2-40B4-BE49-F238E27FC236}">
                <a16:creationId xmlns:a16="http://schemas.microsoft.com/office/drawing/2014/main" id="{11765F28-0ABC-482A-ACBD-0249B816C4BF}"/>
              </a:ext>
            </a:extLst>
          </p:cNvPr>
          <p:cNvSpPr txBox="1"/>
          <p:nvPr/>
        </p:nvSpPr>
        <p:spPr>
          <a:xfrm>
            <a:off x="6311427" y="3976912"/>
            <a:ext cx="2555622" cy="1569660"/>
          </a:xfrm>
          <a:prstGeom prst="rect">
            <a:avLst/>
          </a:prstGeom>
          <a:solidFill>
            <a:srgbClr val="2C6A3F">
              <a:alpha val="40000"/>
            </a:srgbClr>
          </a:solidFill>
        </p:spPr>
        <p:txBody>
          <a:bodyPr wrap="square" rtlCol="0">
            <a:spAutoFit/>
          </a:bodyPr>
          <a:lstStyle/>
          <a:p>
            <a:pPr marL="285750" indent="-285750">
              <a:buFont typeface="Arial" panose="020B0604020202020204" pitchFamily="34" charset="0"/>
              <a:buChar char="•"/>
            </a:pPr>
            <a:r>
              <a:rPr lang="en-CA" sz="1600">
                <a:latin typeface="Avenir Next LT Pro" panose="020B0504020202020204" pitchFamily="34" charset="0"/>
              </a:rPr>
              <a:t>Repurposed items</a:t>
            </a:r>
          </a:p>
          <a:p>
            <a:pPr marL="285750" indent="-285750">
              <a:buFont typeface="Arial" panose="020B0604020202020204" pitchFamily="34" charset="0"/>
              <a:buChar char="•"/>
            </a:pPr>
            <a:r>
              <a:rPr lang="en-CA" sz="1600">
                <a:latin typeface="Avenir Next LT Pro" panose="020B0504020202020204" pitchFamily="34" charset="0"/>
              </a:rPr>
              <a:t>Proper disposal and recycling</a:t>
            </a:r>
          </a:p>
          <a:p>
            <a:pPr marL="285750" indent="-285750">
              <a:buFont typeface="Arial" panose="020B0604020202020204" pitchFamily="34" charset="0"/>
              <a:buChar char="•"/>
            </a:pPr>
            <a:r>
              <a:rPr lang="en-CA" sz="1600">
                <a:latin typeface="Avenir Next LT Pro" panose="020B0504020202020204" pitchFamily="34" charset="0"/>
              </a:rPr>
              <a:t>Sustainable sourcing</a:t>
            </a:r>
          </a:p>
          <a:p>
            <a:pPr marL="285750" indent="-285750">
              <a:buFont typeface="Arial" panose="020B0604020202020204" pitchFamily="34" charset="0"/>
              <a:buChar char="•"/>
            </a:pPr>
            <a:endParaRPr lang="en-CA">
              <a:latin typeface="Avenir Next LT Pro" panose="020B0504020202020204" pitchFamily="34" charset="0"/>
            </a:endParaRPr>
          </a:p>
          <a:p>
            <a:pPr marL="285750" indent="-285750">
              <a:buFont typeface="Arial" panose="020B0604020202020204" pitchFamily="34" charset="0"/>
              <a:buChar char="•"/>
            </a:pPr>
            <a:endParaRPr lang="en-CA" sz="1200">
              <a:latin typeface="Avenir Next LT Pro" panose="020B0504020202020204" pitchFamily="34" charset="0"/>
            </a:endParaRPr>
          </a:p>
        </p:txBody>
      </p:sp>
      <p:sp>
        <p:nvSpPr>
          <p:cNvPr id="39" name="Rectangle 38">
            <a:extLst>
              <a:ext uri="{FF2B5EF4-FFF2-40B4-BE49-F238E27FC236}">
                <a16:creationId xmlns:a16="http://schemas.microsoft.com/office/drawing/2014/main" id="{C80F076B-7427-4963-8A18-65DCB92993F0}"/>
              </a:ext>
            </a:extLst>
          </p:cNvPr>
          <p:cNvSpPr/>
          <p:nvPr/>
        </p:nvSpPr>
        <p:spPr>
          <a:xfrm>
            <a:off x="8980246" y="3371272"/>
            <a:ext cx="2892370" cy="400050"/>
          </a:xfrm>
          <a:prstGeom prst="rect">
            <a:avLst/>
          </a:prstGeom>
          <a:solidFill>
            <a:srgbClr val="C35E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600" dirty="0">
                <a:solidFill>
                  <a:schemeClr val="tx1"/>
                </a:solidFill>
                <a:latin typeface="Avenir Next LT Pro Demi" panose="020B0704020202020204" pitchFamily="34" charset="0"/>
              </a:rPr>
              <a:t>STANDARD WORKPOINTS</a:t>
            </a:r>
          </a:p>
        </p:txBody>
      </p:sp>
      <p:sp>
        <p:nvSpPr>
          <p:cNvPr id="47" name="TextBox 46">
            <a:extLst>
              <a:ext uri="{FF2B5EF4-FFF2-40B4-BE49-F238E27FC236}">
                <a16:creationId xmlns:a16="http://schemas.microsoft.com/office/drawing/2014/main" id="{1A146485-0BBD-4314-8EBF-3DD3769774CF}"/>
              </a:ext>
            </a:extLst>
          </p:cNvPr>
          <p:cNvSpPr txBox="1"/>
          <p:nvPr/>
        </p:nvSpPr>
        <p:spPr>
          <a:xfrm>
            <a:off x="8980245" y="3967046"/>
            <a:ext cx="2892371" cy="1569660"/>
          </a:xfrm>
          <a:prstGeom prst="rect">
            <a:avLst/>
          </a:prstGeom>
          <a:solidFill>
            <a:srgbClr val="C35E2E">
              <a:alpha val="40000"/>
            </a:srgbClr>
          </a:solidFill>
        </p:spPr>
        <p:txBody>
          <a:bodyPr wrap="square" rtlCol="0">
            <a:spAutoFit/>
          </a:bodyPr>
          <a:lstStyle/>
          <a:p>
            <a:pPr marL="285750" indent="-285750">
              <a:buFont typeface="Arial" panose="020B0604020202020204" pitchFamily="34" charset="0"/>
              <a:buChar char="•"/>
            </a:pPr>
            <a:r>
              <a:rPr lang="en-CA" sz="1600">
                <a:latin typeface="Avenir Next LT Pro" panose="020B0504020202020204" pitchFamily="34" charset="0"/>
              </a:rPr>
              <a:t>Gcworkplace configurations</a:t>
            </a:r>
          </a:p>
          <a:p>
            <a:pPr marL="285750" indent="-285750">
              <a:buFont typeface="Arial" panose="020B0604020202020204" pitchFamily="34" charset="0"/>
              <a:buChar char="•"/>
            </a:pPr>
            <a:r>
              <a:rPr lang="en-CA" sz="1600">
                <a:latin typeface="Avenir Next LT Pro" panose="020B0504020202020204" pitchFamily="34" charset="0"/>
              </a:rPr>
              <a:t>Complete furniture and equipment solutions (AV/IT)</a:t>
            </a:r>
          </a:p>
          <a:p>
            <a:pPr marL="285750" indent="-285750">
              <a:buFont typeface="Arial" panose="020B0604020202020204" pitchFamily="34" charset="0"/>
              <a:buChar char="•"/>
            </a:pPr>
            <a:endParaRPr lang="en-CA" sz="1600">
              <a:latin typeface="Avenir Next LT Pro" panose="020B0504020202020204" pitchFamily="34" charset="0"/>
            </a:endParaRPr>
          </a:p>
        </p:txBody>
      </p:sp>
      <p:pic>
        <p:nvPicPr>
          <p:cNvPr id="7" name="Graphic 6">
            <a:extLst>
              <a:ext uri="{FF2B5EF4-FFF2-40B4-BE49-F238E27FC236}">
                <a16:creationId xmlns:a16="http://schemas.microsoft.com/office/drawing/2014/main" id="{6BC85F97-8ECC-435D-B333-C4B37618B7C3}"/>
              </a:ext>
              <a:ext uri="{C183D7F6-B498-43B3-948B-1728B52AA6E4}">
                <adec:decorative xmlns:adec="http://schemas.microsoft.com/office/drawing/2017/decorative" val="1"/>
              </a:ext>
            </a:extLst>
          </p:cNvPr>
          <p:cNvPicPr>
            <a:picLocks noChangeAspect="1"/>
          </p:cNvPicPr>
          <p:nvPr/>
        </p:nvPicPr>
        <p:blipFill>
          <a:blip r:embed="rId10">
            <a:duotone>
              <a:schemeClr val="accent2">
                <a:shade val="45000"/>
                <a:satMod val="135000"/>
              </a:schemeClr>
              <a:prstClr val="white"/>
            </a:duotone>
            <a:extLst>
              <a:ext uri="{BEBA8EAE-BF5A-486C-A8C5-ECC9F3942E4B}">
                <a14:imgProps xmlns:a14="http://schemas.microsoft.com/office/drawing/2010/main">
                  <a14:imgLayer r:embed="rId11">
                    <a14:imgEffect>
                      <a14:brightnessContrast bright="-20000"/>
                    </a14:imgEffect>
                  </a14:imgLayer>
                </a14:imgProps>
              </a:ext>
              <a:ext uri="{28A0092B-C50C-407E-A947-70E740481C1C}">
                <a14:useLocalDpi xmlns:a14="http://schemas.microsoft.com/office/drawing/2010/main"/>
              </a:ext>
            </a:extLst>
          </a:blip>
          <a:srcRect/>
          <a:stretch/>
        </p:blipFill>
        <p:spPr>
          <a:xfrm>
            <a:off x="4085777" y="2450206"/>
            <a:ext cx="1036222" cy="843591"/>
          </a:xfrm>
          <a:prstGeom prst="rect">
            <a:avLst/>
          </a:prstGeom>
        </p:spPr>
      </p:pic>
      <p:pic>
        <p:nvPicPr>
          <p:cNvPr id="9" name="Graphic 8">
            <a:extLst>
              <a:ext uri="{FF2B5EF4-FFF2-40B4-BE49-F238E27FC236}">
                <a16:creationId xmlns:a16="http://schemas.microsoft.com/office/drawing/2014/main" id="{AFD6055F-AE76-4AC4-BF4E-5C9D80511B09}"/>
              </a:ext>
              <a:ext uri="{C183D7F6-B498-43B3-948B-1728B52AA6E4}">
                <adec:decorative xmlns:adec="http://schemas.microsoft.com/office/drawing/2017/decorative" val="1"/>
              </a:ext>
            </a:extLst>
          </p:cNvPr>
          <p:cNvPicPr>
            <a:picLocks noChangeAspect="1"/>
          </p:cNvPicPr>
          <p:nvPr/>
        </p:nvPicPr>
        <p:blipFill>
          <a:blip r:embed="rId12">
            <a:extLst>
              <a:ext uri="{28A0092B-C50C-407E-A947-70E740481C1C}">
                <a14:useLocalDpi xmlns:a14="http://schemas.microsoft.com/office/drawing/2010/main"/>
              </a:ext>
              <a:ext uri="{96DAC541-7B7A-43D3-8B79-37D633B846F1}">
                <asvg:svgBlip xmlns:asvg="http://schemas.microsoft.com/office/drawing/2016/SVG/main" r:embed="rId13"/>
              </a:ext>
            </a:extLst>
          </a:blip>
          <a:srcRect/>
          <a:stretch/>
        </p:blipFill>
        <p:spPr>
          <a:xfrm>
            <a:off x="1188778" y="2446824"/>
            <a:ext cx="914400" cy="914400"/>
          </a:xfrm>
          <a:prstGeom prst="rect">
            <a:avLst/>
          </a:prstGeom>
        </p:spPr>
      </p:pic>
      <p:pic>
        <p:nvPicPr>
          <p:cNvPr id="49" name="Graphic 48">
            <a:extLst>
              <a:ext uri="{FF2B5EF4-FFF2-40B4-BE49-F238E27FC236}">
                <a16:creationId xmlns:a16="http://schemas.microsoft.com/office/drawing/2014/main" id="{40DD9A5C-5DB3-4824-BEC0-E6EE512F8F34}"/>
              </a:ext>
              <a:ext uri="{C183D7F6-B498-43B3-948B-1728B52AA6E4}">
                <adec:decorative xmlns:adec="http://schemas.microsoft.com/office/drawing/2017/decorative" val="1"/>
              </a:ext>
            </a:extLst>
          </p:cNvPr>
          <p:cNvPicPr>
            <a:picLocks noChangeAspect="1"/>
          </p:cNvPicPr>
          <p:nvPr/>
        </p:nvPicPr>
        <p:blipFill>
          <a:blip r:embed="rId14">
            <a:duotone>
              <a:prstClr val="black"/>
              <a:srgbClr val="2C6A3F">
                <a:tint val="45000"/>
                <a:satMod val="400000"/>
              </a:srgbClr>
            </a:duotone>
            <a:extLst>
              <a:ext uri="{BEBA8EAE-BF5A-486C-A8C5-ECC9F3942E4B}">
                <a14:imgProps xmlns:a14="http://schemas.microsoft.com/office/drawing/2010/main">
                  <a14:imgLayer r:embed="rId15">
                    <a14:imgEffect>
                      <a14:sharpenSoften amount="50000"/>
                    </a14:imgEffect>
                    <a14:imgEffect>
                      <a14:brightnessContrast bright="20000" contrast="-40000"/>
                    </a14:imgEffect>
                  </a14:imgLayer>
                </a14:imgProps>
              </a:ext>
              <a:ext uri="{28A0092B-C50C-407E-A947-70E740481C1C}">
                <a14:useLocalDpi xmlns:a14="http://schemas.microsoft.com/office/drawing/2010/main"/>
              </a:ext>
            </a:extLst>
          </a:blip>
          <a:srcRect/>
          <a:stretch/>
        </p:blipFill>
        <p:spPr>
          <a:xfrm>
            <a:off x="7140358" y="2482075"/>
            <a:ext cx="842837" cy="914400"/>
          </a:xfrm>
          <a:prstGeom prst="rect">
            <a:avLst/>
          </a:prstGeom>
        </p:spPr>
      </p:pic>
      <p:pic>
        <p:nvPicPr>
          <p:cNvPr id="51" name="Graphic 50">
            <a:extLst>
              <a:ext uri="{FF2B5EF4-FFF2-40B4-BE49-F238E27FC236}">
                <a16:creationId xmlns:a16="http://schemas.microsoft.com/office/drawing/2014/main" id="{7D5AB995-F4F2-48FB-86A1-9AB3EF4FECDD}"/>
              </a:ext>
              <a:ext uri="{C183D7F6-B498-43B3-948B-1728B52AA6E4}">
                <adec:decorative xmlns:adec="http://schemas.microsoft.com/office/drawing/2017/decorative" val="1"/>
              </a:ext>
            </a:extLst>
          </p:cNvPr>
          <p:cNvPicPr>
            <a:picLocks noChangeAspect="1"/>
          </p:cNvPicPr>
          <p:nvPr/>
        </p:nvPicPr>
        <p:blipFill>
          <a:blip r:embed="rId16">
            <a:duotone>
              <a:prstClr val="black"/>
              <a:srgbClr val="C35E2E">
                <a:tint val="45000"/>
                <a:satMod val="400000"/>
              </a:srgbClr>
            </a:duotone>
            <a:extLst>
              <a:ext uri="{BEBA8EAE-BF5A-486C-A8C5-ECC9F3942E4B}">
                <a14:imgProps xmlns:a14="http://schemas.microsoft.com/office/drawing/2010/main">
                  <a14:imgLayer r:embed="rId17">
                    <a14:imgEffect>
                      <a14:sharpenSoften amount="5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0001555" y="2601472"/>
            <a:ext cx="842837" cy="732301"/>
          </a:xfrm>
          <a:prstGeom prst="rect">
            <a:avLst/>
          </a:prstGeom>
        </p:spPr>
      </p:pic>
    </p:spTree>
    <p:extLst>
      <p:ext uri="{BB962C8B-B14F-4D97-AF65-F5344CB8AC3E}">
        <p14:creationId xmlns:p14="http://schemas.microsoft.com/office/powerpoint/2010/main" val="1912303662"/>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 name="ENGAGE" val="{&quot;SavedSwatch&quot;:&quot;-11579311|-10846711|-14797230|-8244963|-11249614|PSPC&quot;,&quot;Id&quot;:&quot;5d3782854232362d9cdb8410&quot;,&quot;SmartGridHorizontal&quot;:0,&quot;LinkedExcelSources&quot;:{},&quot;LinkedProjectSources&quot;:{},&quot;FlowConfig&quot;:{&quot;Canvas&quot;:{&quot;Slide&quot;:-1,&quot;Width&quot;:0,&quot;Height&quot;:0},&quot;Timeline&quot;:{&quot;Actions&quot;:[]}},&quot;LinkedSlideMergeSources&quot;:{},&quot;LinkedSharePointSlideMergeSources&quot;:{}}"/>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_Office Theme">
  <a:themeElements>
    <a:clrScheme name="GCworkplace">
      <a:dk1>
        <a:srgbClr val="000000"/>
      </a:dk1>
      <a:lt1>
        <a:srgbClr val="FFFFFF"/>
      </a:lt1>
      <a:dk2>
        <a:srgbClr val="77797C"/>
      </a:dk2>
      <a:lt2>
        <a:srgbClr val="E7E6E6"/>
      </a:lt2>
      <a:accent1>
        <a:srgbClr val="A8CE75"/>
      </a:accent1>
      <a:accent2>
        <a:srgbClr val="388978"/>
      </a:accent2>
      <a:accent3>
        <a:srgbClr val="18853F"/>
      </a:accent3>
      <a:accent4>
        <a:srgbClr val="B27A0A"/>
      </a:accent4>
      <a:accent5>
        <a:srgbClr val="17455C"/>
      </a:accent5>
      <a:accent6>
        <a:srgbClr val="BBBCBF"/>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32567</TotalTime>
  <Words>8460</Words>
  <Application>Microsoft Office PowerPoint</Application>
  <PresentationFormat>Widescreen</PresentationFormat>
  <Paragraphs>939</Paragraphs>
  <Slides>60</Slides>
  <Notes>24</Notes>
  <HiddenSlides>0</HiddenSlides>
  <MMClips>0</MMClips>
  <ScaleCrop>false</ScaleCrop>
  <HeadingPairs>
    <vt:vector size="8" baseType="variant">
      <vt:variant>
        <vt:lpstr>Fonts Used</vt:lpstr>
      </vt:variant>
      <vt:variant>
        <vt:i4>9</vt:i4>
      </vt:variant>
      <vt:variant>
        <vt:lpstr>Theme</vt:lpstr>
      </vt:variant>
      <vt:variant>
        <vt:i4>1</vt:i4>
      </vt:variant>
      <vt:variant>
        <vt:lpstr>Embedded OLE Servers</vt:lpstr>
      </vt:variant>
      <vt:variant>
        <vt:i4>1</vt:i4>
      </vt:variant>
      <vt:variant>
        <vt:lpstr>Slide Titles</vt:lpstr>
      </vt:variant>
      <vt:variant>
        <vt:i4>60</vt:i4>
      </vt:variant>
    </vt:vector>
  </HeadingPairs>
  <TitlesOfParts>
    <vt:vector size="71" baseType="lpstr">
      <vt:lpstr>Arial</vt:lpstr>
      <vt:lpstr>Arial Rounded MT Bold</vt:lpstr>
      <vt:lpstr>Avenir Next LT Pro</vt:lpstr>
      <vt:lpstr>Avenir Next LT Pro Demi</vt:lpstr>
      <vt:lpstr>Calibri</vt:lpstr>
      <vt:lpstr>Calibri Light</vt:lpstr>
      <vt:lpstr>Georgia</vt:lpstr>
      <vt:lpstr>Segoe UI</vt:lpstr>
      <vt:lpstr>Segoe UI Symbol</vt:lpstr>
      <vt:lpstr>1_Office Theme</vt:lpstr>
      <vt:lpstr>think-cell Slide</vt:lpstr>
      <vt:lpstr>EMPLOYEE TOOLKIT</vt:lpstr>
      <vt:lpstr>How to use this document</vt:lpstr>
      <vt:lpstr>Inside this toolkit</vt:lpstr>
      <vt:lpstr>Introduction to your workplace – Table of content</vt:lpstr>
      <vt:lpstr>Introduction to your workplace</vt:lpstr>
      <vt:lpstr>Introduction to your workplace – Adapting to Activity-based working</vt:lpstr>
      <vt:lpstr>Introduction to your workplace – About GCworkplace </vt:lpstr>
      <vt:lpstr>Introduction to your workplace – Nature inspiration</vt:lpstr>
      <vt:lpstr>Introduction to your workplace – Design strategies</vt:lpstr>
      <vt:lpstr>Introduction to your workplace – Indigenous design</vt:lpstr>
      <vt:lpstr>Introduction to your workplace – Accessibility and inclusivity</vt:lpstr>
      <vt:lpstr>Introduction to your workplace – Sustainable design</vt:lpstr>
      <vt:lpstr>Introduction to your workplace – Standard workpoints (1 of 2)</vt:lpstr>
      <vt:lpstr>Introduction to your workplace – Standard workpoints (2 of 2)</vt:lpstr>
      <vt:lpstr>Planning ahead – Table of content</vt:lpstr>
      <vt:lpstr>Planning ahead – Planning your work week</vt:lpstr>
      <vt:lpstr>Planning ahead – Health guidelines</vt:lpstr>
      <vt:lpstr>Planning ahead – Planning your transportation (1 of 2)</vt:lpstr>
      <vt:lpstr>Planning ahead – Planning your transportation (2 of 2)</vt:lpstr>
      <vt:lpstr>Planning ahead – Amenities (1 of 2)</vt:lpstr>
      <vt:lpstr>Planning ahead – Amenities (2 of 2)</vt:lpstr>
      <vt:lpstr>Planning ahead – Workplace hours</vt:lpstr>
      <vt:lpstr>Getting ready – Table of content  </vt:lpstr>
      <vt:lpstr>GETTING READY</vt:lpstr>
      <vt:lpstr>Getting ready – Booking a workpoint (2 of 2)</vt:lpstr>
      <vt:lpstr>Getting ready – Booking a meeting room</vt:lpstr>
      <vt:lpstr>Getting ready – Accessing the workplace</vt:lpstr>
      <vt:lpstr>Getting ready – Packing your bag</vt:lpstr>
      <vt:lpstr>Getting ready – A new way of working </vt:lpstr>
      <vt:lpstr>Getting ready – Community norms</vt:lpstr>
      <vt:lpstr>Getting ready – Workplace etiquette (1 of 7)</vt:lpstr>
      <vt:lpstr>Getting ready – Workplace etiquette (2 of 7)</vt:lpstr>
      <vt:lpstr>Getting ready – Workplace etiquette (3 of 7)</vt:lpstr>
      <vt:lpstr>Getting ready – Workplace etiquette (4 of 7)</vt:lpstr>
      <vt:lpstr>Getting ready – Workplace etiquette (5 of 7)</vt:lpstr>
      <vt:lpstr>Getting ready – Workplace etiquette (6 of 7)</vt:lpstr>
      <vt:lpstr>Getting ready – Workplace etiquette (7 of 7)</vt:lpstr>
      <vt:lpstr>Using the space – Table of content  </vt:lpstr>
      <vt:lpstr>Using the space – Building [name/address of your building]</vt:lpstr>
      <vt:lpstr>Using the space – Emergency procedures </vt:lpstr>
      <vt:lpstr>Using the space – Signage and wayfinding</vt:lpstr>
      <vt:lpstr>Using the space – Lockers and coat closets</vt:lpstr>
      <vt:lpstr>Using the space – Setting up a workstation (1 of 3)</vt:lpstr>
      <vt:lpstr>Using the space – Setting up a workstation (2 of 3)</vt:lpstr>
      <vt:lpstr>Using the space – Setting up a workstation (3 of 3) </vt:lpstr>
      <vt:lpstr>Using the space – Checking in/Updating your status</vt:lpstr>
      <vt:lpstr>Using the space – Collaborative workpoint technology (1 of 2)</vt:lpstr>
      <vt:lpstr>Using the space – Collaborative workpoint technology (2 of 2)</vt:lpstr>
      <vt:lpstr>Using the space – Neighbourhoods (if applicable) </vt:lpstr>
      <vt:lpstr>Using the space – Zoning</vt:lpstr>
      <vt:lpstr>Open and Closed Individual Workpoints</vt:lpstr>
      <vt:lpstr>Open and Closed Collaborative Workpoints</vt:lpstr>
      <vt:lpstr>Support Spaces and Lounges</vt:lpstr>
      <vt:lpstr>Using the space – Equipment rooms</vt:lpstr>
      <vt:lpstr>Using the space – Kitchenette and lounges</vt:lpstr>
      <vt:lpstr>Using the space – Wellness room</vt:lpstr>
      <vt:lpstr>Using the space – Leaving the workplace</vt:lpstr>
      <vt:lpstr>On-site support</vt:lpstr>
      <vt:lpstr>Useful contacts</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Robert Tu</dc:creator>
  <cp:lastModifiedBy>Genereux, Sophie (SPAC/PSPC) (elle-la / she-her)</cp:lastModifiedBy>
  <cp:revision>626</cp:revision>
  <dcterms:created xsi:type="dcterms:W3CDTF">2018-01-23T15:59:12Z</dcterms:created>
  <dcterms:modified xsi:type="dcterms:W3CDTF">2023-06-02T14:06:54Z</dcterms:modified>
</cp:coreProperties>
</file>