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1589" r:id="rId5"/>
    <p:sldId id="1617" r:id="rId6"/>
    <p:sldId id="310" r:id="rId7"/>
    <p:sldId id="256" r:id="rId8"/>
    <p:sldId id="1336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Petras" userId="S::alexander.petras@infc.gc.ca::3bef3acf-26cd-45ea-bdbf-2ceb9b86a111" providerId="AD" clId="Web-{38474729-395C-72A0-50E6-161F414A72E1}"/>
    <pc:docChg chg="mod">
      <pc:chgData name="Alexander Petras" userId="S::alexander.petras@infc.gc.ca::3bef3acf-26cd-45ea-bdbf-2ceb9b86a111" providerId="AD" clId="Web-{38474729-395C-72A0-50E6-161F414A72E1}" dt="2025-11-10T21:31:49.371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5C151-C123-407B-9DDC-7E13756FAF18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1CDEB-1765-43D9-9952-EDCBF1A4F8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944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EA34E-26CC-B196-F6ED-B662399F3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AB234-0F21-06A1-0A62-DD91A9D2E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49282-5EF2-9114-A0BB-7804E6599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45A75-4AEB-00B6-7661-AADC89DF6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652DC-C520-904B-8536-9881B42F60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1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5288-73AF-C85A-7AA9-0AA6B64CD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FD3A2-C5DD-67A5-53CA-025D5E630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8E4AE-3AFF-4A17-B417-A1D3EEF74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>
              <a:latin typeface="Calibri"/>
              <a:ea typeface="Calibri"/>
              <a:cs typeface="Calibri"/>
            </a:endParaRPr>
          </a:p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390C-98F3-EC75-B5AD-A206DA87F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7311F-EA3E-4777-BDA7-CE33E180B23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2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C739-DC74-E418-D4D1-485A4AE66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7A177-27AC-A136-102F-CF5C9E317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285BD-4DE3-7209-95CB-E325270D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59953-A98F-D6E5-1BC0-6A95EF04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183E-BA8F-51D9-D594-9D53E80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0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FFCC-9378-323C-0D8A-2122C8E2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E9238-6391-E115-0519-1A69905E0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3AEB9-D8F9-912C-D108-590F585B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8196-5B54-0B93-EBBD-079747EF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AC126-B693-3946-3813-A5A9CDB8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7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1C176-32C7-6F21-F925-0DBAE4142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D85E4-50A3-66BB-E7E9-5D8F6D9D7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A674-1313-442F-7A8D-041F8EAF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4BA6A-9C50-AC0C-DAC5-A0AC07C6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7322-E664-B175-50B7-1589FC04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0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BC0B-6243-48F7-2824-866D059A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00" y="360000"/>
            <a:ext cx="11521440" cy="53786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2400" b="1">
                <a:latin typeface="+mj-lt"/>
              </a:defRPr>
            </a:lvl1pPr>
          </a:lstStyle>
          <a:p>
            <a:r>
              <a:rPr lang="en-US"/>
              <a:t>Slide title: CTRL+SHIFT+V to paste text and keep template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EAE03A-41D0-628A-DE9A-C771B40D6B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9600" y="900000"/>
            <a:ext cx="11521440" cy="52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  <a:lvl2pPr marL="182563" indent="-171450">
              <a:lnSpc>
                <a:spcPct val="90000"/>
              </a:lnSpc>
              <a:tabLst/>
              <a:defRPr/>
            </a:lvl2pPr>
            <a:lvl3pPr marL="9525" indent="-9525">
              <a:lnSpc>
                <a:spcPct val="90000"/>
              </a:lnSpc>
              <a:tabLst/>
              <a:defRPr/>
            </a:lvl3pPr>
            <a:lvl4pPr marL="212725" indent="-212725">
              <a:lnSpc>
                <a:spcPct val="90000"/>
              </a:lnSpc>
              <a:tabLst/>
              <a:defRPr/>
            </a:lvl4pPr>
            <a:lvl5pPr marL="406400" indent="-203200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  <a:tabLst/>
              <a:defRPr/>
            </a:lvl5pPr>
            <a:lvl6pPr marL="538163" indent="-163513">
              <a:buSzPct val="60000"/>
              <a:buFont typeface="Wingdings" pitchFamily="2" charset="2"/>
              <a:buChar char="§"/>
              <a:tabLst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669925" indent="-152400">
              <a:buSzPct val="80000"/>
              <a:tabLst/>
              <a:defRPr sz="1600">
                <a:latin typeface="Tw Cen MT" panose="020B0602020104020603" pitchFamily="34" charset="77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E12A6-C508-6EDC-205D-CB5CF5AC2BEA}"/>
              </a:ext>
            </a:extLst>
          </p:cNvPr>
          <p:cNvSpPr/>
          <p:nvPr/>
        </p:nvSpPr>
        <p:spPr>
          <a:xfrm>
            <a:off x="0" y="6411277"/>
            <a:ext cx="12192000" cy="4467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8BAC28-C5FC-A22C-865F-583A2FCA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" y="6460968"/>
            <a:ext cx="10590382" cy="34734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7DA14A-0B3B-A85A-4DFD-4C666043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2274" y="6462231"/>
            <a:ext cx="472086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9FE91AC9-118F-3231-ADBD-65E47FA2CB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12302" y="6408588"/>
            <a:ext cx="813599" cy="447281"/>
          </a:xfrm>
          <a:custGeom>
            <a:avLst/>
            <a:gdLst>
              <a:gd name="T0" fmla="*/ 105 w 479"/>
              <a:gd name="T1" fmla="*/ 0 h 311"/>
              <a:gd name="T2" fmla="*/ 105 w 479"/>
              <a:gd name="T3" fmla="*/ 0 h 311"/>
              <a:gd name="T4" fmla="*/ 172 w 479"/>
              <a:gd name="T5" fmla="*/ 78 h 311"/>
              <a:gd name="T6" fmla="*/ 110 w 479"/>
              <a:gd name="T7" fmla="*/ 151 h 311"/>
              <a:gd name="T8" fmla="*/ 7 w 479"/>
              <a:gd name="T9" fmla="*/ 28 h 311"/>
              <a:gd name="T10" fmla="*/ 4 w 479"/>
              <a:gd name="T11" fmla="*/ 30 h 311"/>
              <a:gd name="T12" fmla="*/ 107 w 479"/>
              <a:gd name="T13" fmla="*/ 154 h 311"/>
              <a:gd name="T14" fmla="*/ 0 w 479"/>
              <a:gd name="T15" fmla="*/ 282 h 311"/>
              <a:gd name="T16" fmla="*/ 3 w 479"/>
              <a:gd name="T17" fmla="*/ 285 h 311"/>
              <a:gd name="T18" fmla="*/ 110 w 479"/>
              <a:gd name="T19" fmla="*/ 157 h 311"/>
              <a:gd name="T20" fmla="*/ 174 w 479"/>
              <a:gd name="T21" fmla="*/ 235 h 311"/>
              <a:gd name="T22" fmla="*/ 174 w 479"/>
              <a:gd name="T23" fmla="*/ 235 h 311"/>
              <a:gd name="T24" fmla="*/ 239 w 479"/>
              <a:gd name="T25" fmla="*/ 311 h 311"/>
              <a:gd name="T26" fmla="*/ 304 w 479"/>
              <a:gd name="T27" fmla="*/ 235 h 311"/>
              <a:gd name="T28" fmla="*/ 304 w 479"/>
              <a:gd name="T29" fmla="*/ 235 h 311"/>
              <a:gd name="T30" fmla="*/ 369 w 479"/>
              <a:gd name="T31" fmla="*/ 157 h 311"/>
              <a:gd name="T32" fmla="*/ 476 w 479"/>
              <a:gd name="T33" fmla="*/ 285 h 311"/>
              <a:gd name="T34" fmla="*/ 479 w 479"/>
              <a:gd name="T35" fmla="*/ 282 h 311"/>
              <a:gd name="T36" fmla="*/ 371 w 479"/>
              <a:gd name="T37" fmla="*/ 154 h 311"/>
              <a:gd name="T38" fmla="*/ 474 w 479"/>
              <a:gd name="T39" fmla="*/ 30 h 311"/>
              <a:gd name="T40" fmla="*/ 471 w 479"/>
              <a:gd name="T41" fmla="*/ 28 h 311"/>
              <a:gd name="T42" fmla="*/ 369 w 479"/>
              <a:gd name="T43" fmla="*/ 151 h 311"/>
              <a:gd name="T44" fmla="*/ 307 w 479"/>
              <a:gd name="T45" fmla="*/ 78 h 311"/>
              <a:gd name="T46" fmla="*/ 374 w 479"/>
              <a:gd name="T47" fmla="*/ 0 h 311"/>
              <a:gd name="T48" fmla="*/ 105 w 479"/>
              <a:gd name="T49" fmla="*/ 0 h 311"/>
              <a:gd name="T50" fmla="*/ 242 w 479"/>
              <a:gd name="T51" fmla="*/ 4 h 311"/>
              <a:gd name="T52" fmla="*/ 242 w 479"/>
              <a:gd name="T53" fmla="*/ 4 h 311"/>
              <a:gd name="T54" fmla="*/ 365 w 479"/>
              <a:gd name="T55" fmla="*/ 4 h 311"/>
              <a:gd name="T56" fmla="*/ 304 w 479"/>
              <a:gd name="T57" fmla="*/ 75 h 311"/>
              <a:gd name="T58" fmla="*/ 304 w 479"/>
              <a:gd name="T59" fmla="*/ 75 h 311"/>
              <a:gd name="T60" fmla="*/ 304 w 479"/>
              <a:gd name="T61" fmla="*/ 75 h 311"/>
              <a:gd name="T62" fmla="*/ 242 w 479"/>
              <a:gd name="T63" fmla="*/ 4 h 311"/>
              <a:gd name="T64" fmla="*/ 113 w 479"/>
              <a:gd name="T65" fmla="*/ 4 h 311"/>
              <a:gd name="T66" fmla="*/ 113 w 479"/>
              <a:gd name="T67" fmla="*/ 4 h 311"/>
              <a:gd name="T68" fmla="*/ 236 w 479"/>
              <a:gd name="T69" fmla="*/ 4 h 311"/>
              <a:gd name="T70" fmla="*/ 174 w 479"/>
              <a:gd name="T71" fmla="*/ 75 h 311"/>
              <a:gd name="T72" fmla="*/ 113 w 479"/>
              <a:gd name="T73" fmla="*/ 4 h 311"/>
              <a:gd name="T74" fmla="*/ 177 w 479"/>
              <a:gd name="T75" fmla="*/ 78 h 311"/>
              <a:gd name="T76" fmla="*/ 177 w 479"/>
              <a:gd name="T77" fmla="*/ 78 h 311"/>
              <a:gd name="T78" fmla="*/ 239 w 479"/>
              <a:gd name="T79" fmla="*/ 5 h 311"/>
              <a:gd name="T80" fmla="*/ 302 w 479"/>
              <a:gd name="T81" fmla="*/ 78 h 311"/>
              <a:gd name="T82" fmla="*/ 239 w 479"/>
              <a:gd name="T83" fmla="*/ 151 h 311"/>
              <a:gd name="T84" fmla="*/ 177 w 479"/>
              <a:gd name="T85" fmla="*/ 78 h 311"/>
              <a:gd name="T86" fmla="*/ 112 w 479"/>
              <a:gd name="T87" fmla="*/ 154 h 311"/>
              <a:gd name="T88" fmla="*/ 112 w 479"/>
              <a:gd name="T89" fmla="*/ 154 h 311"/>
              <a:gd name="T90" fmla="*/ 174 w 479"/>
              <a:gd name="T91" fmla="*/ 81 h 311"/>
              <a:gd name="T92" fmla="*/ 237 w 479"/>
              <a:gd name="T93" fmla="*/ 155 h 311"/>
              <a:gd name="T94" fmla="*/ 174 w 479"/>
              <a:gd name="T95" fmla="*/ 228 h 311"/>
              <a:gd name="T96" fmla="*/ 112 w 479"/>
              <a:gd name="T97" fmla="*/ 154 h 311"/>
              <a:gd name="T98" fmla="*/ 242 w 479"/>
              <a:gd name="T99" fmla="*/ 155 h 311"/>
              <a:gd name="T100" fmla="*/ 242 w 479"/>
              <a:gd name="T101" fmla="*/ 155 h 311"/>
              <a:gd name="T102" fmla="*/ 304 w 479"/>
              <a:gd name="T103" fmla="*/ 81 h 311"/>
              <a:gd name="T104" fmla="*/ 366 w 479"/>
              <a:gd name="T105" fmla="*/ 154 h 311"/>
              <a:gd name="T106" fmla="*/ 304 w 479"/>
              <a:gd name="T107" fmla="*/ 228 h 311"/>
              <a:gd name="T108" fmla="*/ 242 w 479"/>
              <a:gd name="T109" fmla="*/ 155 h 311"/>
              <a:gd name="T110" fmla="*/ 177 w 479"/>
              <a:gd name="T111" fmla="*/ 231 h 311"/>
              <a:gd name="T112" fmla="*/ 177 w 479"/>
              <a:gd name="T113" fmla="*/ 231 h 311"/>
              <a:gd name="T114" fmla="*/ 239 w 479"/>
              <a:gd name="T115" fmla="*/ 158 h 311"/>
              <a:gd name="T116" fmla="*/ 302 w 479"/>
              <a:gd name="T117" fmla="*/ 231 h 311"/>
              <a:gd name="T118" fmla="*/ 239 w 479"/>
              <a:gd name="T119" fmla="*/ 305 h 311"/>
              <a:gd name="T120" fmla="*/ 177 w 479"/>
              <a:gd name="T121" fmla="*/ 23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9" h="311">
                <a:moveTo>
                  <a:pt x="105" y="0"/>
                </a:moveTo>
                <a:lnTo>
                  <a:pt x="105" y="0"/>
                </a:lnTo>
                <a:lnTo>
                  <a:pt x="172" y="78"/>
                </a:lnTo>
                <a:lnTo>
                  <a:pt x="110" y="151"/>
                </a:lnTo>
                <a:lnTo>
                  <a:pt x="7" y="28"/>
                </a:lnTo>
                <a:lnTo>
                  <a:pt x="4" y="30"/>
                </a:lnTo>
                <a:lnTo>
                  <a:pt x="107" y="154"/>
                </a:lnTo>
                <a:lnTo>
                  <a:pt x="0" y="282"/>
                </a:lnTo>
                <a:lnTo>
                  <a:pt x="3" y="285"/>
                </a:lnTo>
                <a:lnTo>
                  <a:pt x="110" y="157"/>
                </a:lnTo>
                <a:lnTo>
                  <a:pt x="174" y="235"/>
                </a:lnTo>
                <a:lnTo>
                  <a:pt x="174" y="235"/>
                </a:lnTo>
                <a:lnTo>
                  <a:pt x="239" y="311"/>
                </a:lnTo>
                <a:lnTo>
                  <a:pt x="304" y="235"/>
                </a:lnTo>
                <a:lnTo>
                  <a:pt x="304" y="235"/>
                </a:lnTo>
                <a:lnTo>
                  <a:pt x="369" y="157"/>
                </a:lnTo>
                <a:lnTo>
                  <a:pt x="476" y="285"/>
                </a:lnTo>
                <a:lnTo>
                  <a:pt x="479" y="282"/>
                </a:lnTo>
                <a:lnTo>
                  <a:pt x="371" y="154"/>
                </a:lnTo>
                <a:lnTo>
                  <a:pt x="474" y="30"/>
                </a:lnTo>
                <a:lnTo>
                  <a:pt x="471" y="28"/>
                </a:lnTo>
                <a:lnTo>
                  <a:pt x="369" y="151"/>
                </a:lnTo>
                <a:lnTo>
                  <a:pt x="307" y="78"/>
                </a:lnTo>
                <a:lnTo>
                  <a:pt x="374" y="0"/>
                </a:lnTo>
                <a:lnTo>
                  <a:pt x="105" y="0"/>
                </a:lnTo>
                <a:close/>
                <a:moveTo>
                  <a:pt x="242" y="4"/>
                </a:moveTo>
                <a:lnTo>
                  <a:pt x="242" y="4"/>
                </a:lnTo>
                <a:lnTo>
                  <a:pt x="365" y="4"/>
                </a:lnTo>
                <a:lnTo>
                  <a:pt x="304" y="75"/>
                </a:lnTo>
                <a:lnTo>
                  <a:pt x="304" y="75"/>
                </a:lnTo>
                <a:lnTo>
                  <a:pt x="304" y="75"/>
                </a:lnTo>
                <a:lnTo>
                  <a:pt x="242" y="4"/>
                </a:lnTo>
                <a:close/>
                <a:moveTo>
                  <a:pt x="113" y="4"/>
                </a:moveTo>
                <a:lnTo>
                  <a:pt x="113" y="4"/>
                </a:lnTo>
                <a:lnTo>
                  <a:pt x="236" y="4"/>
                </a:lnTo>
                <a:lnTo>
                  <a:pt x="174" y="75"/>
                </a:lnTo>
                <a:lnTo>
                  <a:pt x="113" y="4"/>
                </a:lnTo>
                <a:close/>
                <a:moveTo>
                  <a:pt x="177" y="78"/>
                </a:moveTo>
                <a:lnTo>
                  <a:pt x="177" y="78"/>
                </a:lnTo>
                <a:lnTo>
                  <a:pt x="239" y="5"/>
                </a:lnTo>
                <a:lnTo>
                  <a:pt x="302" y="78"/>
                </a:lnTo>
                <a:lnTo>
                  <a:pt x="239" y="151"/>
                </a:lnTo>
                <a:lnTo>
                  <a:pt x="177" y="78"/>
                </a:lnTo>
                <a:close/>
                <a:moveTo>
                  <a:pt x="112" y="154"/>
                </a:moveTo>
                <a:lnTo>
                  <a:pt x="112" y="154"/>
                </a:lnTo>
                <a:lnTo>
                  <a:pt x="174" y="81"/>
                </a:lnTo>
                <a:lnTo>
                  <a:pt x="237" y="155"/>
                </a:lnTo>
                <a:lnTo>
                  <a:pt x="174" y="228"/>
                </a:lnTo>
                <a:lnTo>
                  <a:pt x="112" y="154"/>
                </a:lnTo>
                <a:close/>
                <a:moveTo>
                  <a:pt x="242" y="155"/>
                </a:moveTo>
                <a:lnTo>
                  <a:pt x="242" y="155"/>
                </a:lnTo>
                <a:lnTo>
                  <a:pt x="304" y="81"/>
                </a:lnTo>
                <a:lnTo>
                  <a:pt x="366" y="154"/>
                </a:lnTo>
                <a:lnTo>
                  <a:pt x="304" y="228"/>
                </a:lnTo>
                <a:lnTo>
                  <a:pt x="242" y="155"/>
                </a:lnTo>
                <a:close/>
                <a:moveTo>
                  <a:pt x="177" y="231"/>
                </a:moveTo>
                <a:lnTo>
                  <a:pt x="177" y="231"/>
                </a:lnTo>
                <a:lnTo>
                  <a:pt x="239" y="158"/>
                </a:lnTo>
                <a:lnTo>
                  <a:pt x="302" y="231"/>
                </a:lnTo>
                <a:lnTo>
                  <a:pt x="239" y="305"/>
                </a:lnTo>
                <a:lnTo>
                  <a:pt x="177" y="231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64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11575B-12B6-4761-F9C7-98E86CE08CAA}"/>
              </a:ext>
            </a:extLst>
          </p:cNvPr>
          <p:cNvSpPr/>
          <p:nvPr userDrawn="1"/>
        </p:nvSpPr>
        <p:spPr>
          <a:xfrm>
            <a:off x="7187609" y="0"/>
            <a:ext cx="5004391" cy="68083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07894-B677-82D9-8B05-CDC7D5BD3996}"/>
              </a:ext>
            </a:extLst>
          </p:cNvPr>
          <p:cNvSpPr/>
          <p:nvPr userDrawn="1"/>
        </p:nvSpPr>
        <p:spPr>
          <a:xfrm>
            <a:off x="0" y="6411274"/>
            <a:ext cx="12192000" cy="4467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E3358B-8C6E-5C29-F2A9-08C3D00C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" y="6460965"/>
            <a:ext cx="11812336" cy="34734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Updated: December 19, 2024</a:t>
            </a:r>
          </a:p>
        </p:txBody>
      </p:sp>
      <p:pic>
        <p:nvPicPr>
          <p:cNvPr id="3" name="Picture 2" descr="Canada">
            <a:extLst>
              <a:ext uri="{FF2B5EF4-FFF2-40B4-BE49-F238E27FC236}">
                <a16:creationId xmlns:a16="http://schemas.microsoft.com/office/drawing/2014/main" id="{EDA04C88-DFCF-AE5E-BE2A-EC4A908B7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6263" y="316840"/>
            <a:ext cx="1127993" cy="281998"/>
          </a:xfrm>
          <a:prstGeom prst="rect">
            <a:avLst/>
          </a:prstGeom>
        </p:spPr>
      </p:pic>
      <p:pic>
        <p:nvPicPr>
          <p:cNvPr id="4" name="Picture 3" descr="Government of Canada, Government du Canada">
            <a:extLst>
              <a:ext uri="{FF2B5EF4-FFF2-40B4-BE49-F238E27FC236}">
                <a16:creationId xmlns:a16="http://schemas.microsoft.com/office/drawing/2014/main" id="{0AC252A7-0307-527E-6B46-CB6B8780C6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17" y="410515"/>
            <a:ext cx="1987845" cy="18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A9313-2BEF-19BE-73F1-C3BDB39B3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5794" y="1"/>
            <a:ext cx="4996206" cy="4270248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200" b="1">
                <a:latin typeface="+mj-lt"/>
              </a:defRPr>
            </a:lvl1pPr>
          </a:lstStyle>
          <a:p>
            <a:r>
              <a:rPr lang="en-US"/>
              <a:t>CTRL+SHIFT+V </a:t>
            </a:r>
            <a:br>
              <a:rPr lang="en-US"/>
            </a:br>
            <a:r>
              <a:rPr lang="en-US"/>
              <a:t>to paste text and keep template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A6CA1F-1375-6A86-E691-7CB484AC4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5794" y="4270249"/>
            <a:ext cx="4996206" cy="26739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CTRL+SHIFT+V </a:t>
            </a:r>
            <a:br>
              <a:rPr lang="en-US"/>
            </a:br>
            <a:r>
              <a:rPr lang="en-US"/>
              <a:t>to paste text and keep template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A0DD69-39BC-DD7A-B9B0-3A0599219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47712" y="673894"/>
            <a:ext cx="5588001" cy="4864101"/>
            <a:chOff x="876300" y="703263"/>
            <a:chExt cx="5588001" cy="486410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37F2D8A-3671-73EB-9763-84B8F3B27B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6300" y="703263"/>
              <a:ext cx="5588001" cy="4864101"/>
            </a:xfrm>
            <a:custGeom>
              <a:avLst/>
              <a:gdLst>
                <a:gd name="T0" fmla="*/ 176 w 353"/>
                <a:gd name="T1" fmla="*/ 0 h 311"/>
                <a:gd name="T2" fmla="*/ 176 w 353"/>
                <a:gd name="T3" fmla="*/ 0 h 311"/>
                <a:gd name="T4" fmla="*/ 0 w 353"/>
                <a:gd name="T5" fmla="*/ 311 h 311"/>
                <a:gd name="T6" fmla="*/ 353 w 353"/>
                <a:gd name="T7" fmla="*/ 311 h 311"/>
                <a:gd name="T8" fmla="*/ 176 w 353"/>
                <a:gd name="T9" fmla="*/ 0 h 311"/>
                <a:gd name="T10" fmla="*/ 176 w 353"/>
                <a:gd name="T11" fmla="*/ 6 h 311"/>
                <a:gd name="T12" fmla="*/ 176 w 353"/>
                <a:gd name="T13" fmla="*/ 6 h 311"/>
                <a:gd name="T14" fmla="*/ 347 w 353"/>
                <a:gd name="T15" fmla="*/ 308 h 311"/>
                <a:gd name="T16" fmla="*/ 5 w 353"/>
                <a:gd name="T17" fmla="*/ 308 h 311"/>
                <a:gd name="T18" fmla="*/ 176 w 353"/>
                <a:gd name="T19" fmla="*/ 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11">
                  <a:moveTo>
                    <a:pt x="176" y="0"/>
                  </a:moveTo>
                  <a:lnTo>
                    <a:pt x="176" y="0"/>
                  </a:lnTo>
                  <a:lnTo>
                    <a:pt x="0" y="311"/>
                  </a:lnTo>
                  <a:lnTo>
                    <a:pt x="353" y="311"/>
                  </a:lnTo>
                  <a:lnTo>
                    <a:pt x="176" y="0"/>
                  </a:lnTo>
                  <a:close/>
                  <a:moveTo>
                    <a:pt x="176" y="6"/>
                  </a:moveTo>
                  <a:lnTo>
                    <a:pt x="176" y="6"/>
                  </a:lnTo>
                  <a:lnTo>
                    <a:pt x="347" y="308"/>
                  </a:lnTo>
                  <a:lnTo>
                    <a:pt x="5" y="308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F7F10F0-9B73-1C84-E53F-F64FAE3BF8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05023" y="3143251"/>
              <a:ext cx="2718930" cy="2424113"/>
            </a:xfrm>
            <a:custGeom>
              <a:avLst/>
              <a:gdLst>
                <a:gd name="T0" fmla="*/ 0 w 177"/>
                <a:gd name="T1" fmla="*/ 0 h 155"/>
                <a:gd name="T2" fmla="*/ 0 w 177"/>
                <a:gd name="T3" fmla="*/ 0 h 155"/>
                <a:gd name="T4" fmla="*/ 88 w 177"/>
                <a:gd name="T5" fmla="*/ 155 h 155"/>
                <a:gd name="T6" fmla="*/ 177 w 177"/>
                <a:gd name="T7" fmla="*/ 0 h 155"/>
                <a:gd name="T8" fmla="*/ 0 w 177"/>
                <a:gd name="T9" fmla="*/ 0 h 155"/>
                <a:gd name="T10" fmla="*/ 6 w 177"/>
                <a:gd name="T11" fmla="*/ 3 h 155"/>
                <a:gd name="T12" fmla="*/ 6 w 177"/>
                <a:gd name="T13" fmla="*/ 3 h 155"/>
                <a:gd name="T14" fmla="*/ 171 w 177"/>
                <a:gd name="T15" fmla="*/ 3 h 155"/>
                <a:gd name="T16" fmla="*/ 88 w 177"/>
                <a:gd name="T17" fmla="*/ 149 h 155"/>
                <a:gd name="T18" fmla="*/ 6 w 177"/>
                <a:gd name="T1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55">
                  <a:moveTo>
                    <a:pt x="0" y="0"/>
                  </a:moveTo>
                  <a:lnTo>
                    <a:pt x="0" y="0"/>
                  </a:lnTo>
                  <a:lnTo>
                    <a:pt x="88" y="155"/>
                  </a:lnTo>
                  <a:lnTo>
                    <a:pt x="177" y="0"/>
                  </a:lnTo>
                  <a:lnTo>
                    <a:pt x="0" y="0"/>
                  </a:lnTo>
                  <a:close/>
                  <a:moveTo>
                    <a:pt x="6" y="3"/>
                  </a:moveTo>
                  <a:lnTo>
                    <a:pt x="6" y="3"/>
                  </a:lnTo>
                  <a:lnTo>
                    <a:pt x="171" y="3"/>
                  </a:lnTo>
                  <a:lnTo>
                    <a:pt x="88" y="14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725B8B7-F9B8-4010-6A49-C8BCBF9A2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6488" y="792627"/>
              <a:ext cx="36000" cy="4716000"/>
            </a:xfrm>
            <a:custGeom>
              <a:avLst/>
              <a:gdLst>
                <a:gd name="T0" fmla="*/ 0 w 3"/>
                <a:gd name="T1" fmla="*/ 305 h 305"/>
                <a:gd name="T2" fmla="*/ 0 w 3"/>
                <a:gd name="T3" fmla="*/ 305 h 305"/>
                <a:gd name="T4" fmla="*/ 3 w 3"/>
                <a:gd name="T5" fmla="*/ 305 h 305"/>
                <a:gd name="T6" fmla="*/ 3 w 3"/>
                <a:gd name="T7" fmla="*/ 0 h 305"/>
                <a:gd name="T8" fmla="*/ 0 w 3"/>
                <a:gd name="T9" fmla="*/ 0 h 305"/>
                <a:gd name="T10" fmla="*/ 0 w 3"/>
                <a:gd name="T1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05">
                  <a:moveTo>
                    <a:pt x="0" y="305"/>
                  </a:moveTo>
                  <a:lnTo>
                    <a:pt x="0" y="305"/>
                  </a:lnTo>
                  <a:lnTo>
                    <a:pt x="3" y="30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FEFEFE"/>
            </a:solidFill>
            <a:ln w="285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184AE9-25FA-695C-BBD2-8F41C5268FEF}"/>
                </a:ext>
              </a:extLst>
            </p:cNvPr>
            <p:cNvGrpSpPr/>
            <p:nvPr userDrawn="1"/>
          </p:nvGrpSpPr>
          <p:grpSpPr>
            <a:xfrm>
              <a:off x="892175" y="3143251"/>
              <a:ext cx="5556251" cy="2424113"/>
              <a:chOff x="892175" y="3143251"/>
              <a:chExt cx="5556251" cy="2424113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20E869AA-00E9-136D-F9CF-C8A61835E3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92175" y="3143251"/>
                <a:ext cx="2801938" cy="2424113"/>
              </a:xfrm>
              <a:custGeom>
                <a:avLst/>
                <a:gdLst>
                  <a:gd name="T0" fmla="*/ 0 w 177"/>
                  <a:gd name="T1" fmla="*/ 152 h 155"/>
                  <a:gd name="T2" fmla="*/ 0 w 177"/>
                  <a:gd name="T3" fmla="*/ 152 h 155"/>
                  <a:gd name="T4" fmla="*/ 3 w 177"/>
                  <a:gd name="T5" fmla="*/ 155 h 155"/>
                  <a:gd name="T6" fmla="*/ 177 w 177"/>
                  <a:gd name="T7" fmla="*/ 3 h 155"/>
                  <a:gd name="T8" fmla="*/ 174 w 177"/>
                  <a:gd name="T9" fmla="*/ 0 h 155"/>
                  <a:gd name="T10" fmla="*/ 0 w 177"/>
                  <a:gd name="T11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5">
                    <a:moveTo>
                      <a:pt x="0" y="152"/>
                    </a:moveTo>
                    <a:lnTo>
                      <a:pt x="0" y="152"/>
                    </a:lnTo>
                    <a:lnTo>
                      <a:pt x="3" y="155"/>
                    </a:lnTo>
                    <a:lnTo>
                      <a:pt x="177" y="3"/>
                    </a:lnTo>
                    <a:lnTo>
                      <a:pt x="174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4AE4EA91-DA0F-7BA7-5235-609DF8053F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6488" y="3143251"/>
                <a:ext cx="2801938" cy="2424113"/>
              </a:xfrm>
              <a:custGeom>
                <a:avLst/>
                <a:gdLst>
                  <a:gd name="T0" fmla="*/ 0 w 177"/>
                  <a:gd name="T1" fmla="*/ 3 h 155"/>
                  <a:gd name="T2" fmla="*/ 0 w 177"/>
                  <a:gd name="T3" fmla="*/ 3 h 155"/>
                  <a:gd name="T4" fmla="*/ 174 w 177"/>
                  <a:gd name="T5" fmla="*/ 155 h 155"/>
                  <a:gd name="T6" fmla="*/ 177 w 177"/>
                  <a:gd name="T7" fmla="*/ 152 h 155"/>
                  <a:gd name="T8" fmla="*/ 3 w 177"/>
                  <a:gd name="T9" fmla="*/ 0 h 155"/>
                  <a:gd name="T10" fmla="*/ 0 w 177"/>
                  <a:gd name="T11" fmla="*/ 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5">
                    <a:moveTo>
                      <a:pt x="0" y="3"/>
                    </a:moveTo>
                    <a:lnTo>
                      <a:pt x="0" y="3"/>
                    </a:lnTo>
                    <a:lnTo>
                      <a:pt x="174" y="155"/>
                    </a:lnTo>
                    <a:lnTo>
                      <a:pt x="177" y="15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EFEFE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90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7016F12-8D76-C139-417D-8CC7EFA96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00" y="360000"/>
            <a:ext cx="11521440" cy="53786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2400" b="1">
                <a:latin typeface="+mj-lt"/>
              </a:defRPr>
            </a:lvl1pPr>
          </a:lstStyle>
          <a:p>
            <a:r>
              <a:rPr lang="en-US"/>
              <a:t>Slide title: CTRL+SHIFT+V to paste text and keep template style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F5864FB7-4F15-A633-BA0C-A8CDC21D76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9600" y="900000"/>
            <a:ext cx="5695200" cy="52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  <a:lvl2pPr marL="182563" indent="-171450">
              <a:lnSpc>
                <a:spcPct val="90000"/>
              </a:lnSpc>
              <a:tabLst/>
              <a:defRPr/>
            </a:lvl2pPr>
            <a:lvl3pPr marL="9525" indent="-9525">
              <a:lnSpc>
                <a:spcPct val="90000"/>
              </a:lnSpc>
              <a:tabLst/>
              <a:defRPr/>
            </a:lvl3pPr>
            <a:lvl4pPr marL="212725" indent="-212725">
              <a:lnSpc>
                <a:spcPct val="90000"/>
              </a:lnSpc>
              <a:tabLst/>
              <a:defRPr/>
            </a:lvl4pPr>
            <a:lvl5pPr marL="406400" indent="-203200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  <a:tabLst/>
              <a:defRPr/>
            </a:lvl5pPr>
            <a:lvl6pPr marL="538163" indent="-163513">
              <a:buSzPct val="60000"/>
              <a:buFont typeface="Wingdings" pitchFamily="2" charset="2"/>
              <a:buChar char="§"/>
              <a:tabLst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669925" indent="-152400">
              <a:buSzPct val="80000"/>
              <a:tabLst/>
              <a:defRPr sz="1600">
                <a:latin typeface="Tw Cen MT" panose="020B0602020104020603" pitchFamily="34" charset="77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38FAFFC-3ADD-72B1-6F34-CB9E53B5EE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6846" y="900000"/>
            <a:ext cx="5695200" cy="52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  <a:lvl2pPr marL="182563" indent="-171450">
              <a:lnSpc>
                <a:spcPct val="90000"/>
              </a:lnSpc>
              <a:tabLst/>
              <a:defRPr/>
            </a:lvl2pPr>
            <a:lvl3pPr marL="9525" indent="-9525">
              <a:lnSpc>
                <a:spcPct val="90000"/>
              </a:lnSpc>
              <a:tabLst/>
              <a:defRPr/>
            </a:lvl3pPr>
            <a:lvl4pPr marL="212725" indent="-212725">
              <a:lnSpc>
                <a:spcPct val="90000"/>
              </a:lnSpc>
              <a:tabLst/>
              <a:defRPr/>
            </a:lvl4pPr>
            <a:lvl5pPr marL="406400" indent="-203200">
              <a:lnSpc>
                <a:spcPct val="90000"/>
              </a:lnSpc>
              <a:buSzPct val="80000"/>
              <a:buFont typeface="Courier New" panose="02070309020205020404" pitchFamily="49" charset="0"/>
              <a:buChar char="o"/>
              <a:tabLst/>
              <a:defRPr/>
            </a:lvl5pPr>
            <a:lvl6pPr marL="538163" indent="-163513">
              <a:buSzPct val="60000"/>
              <a:buFont typeface="Wingdings" pitchFamily="2" charset="2"/>
              <a:buChar char="§"/>
              <a:tabLst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669925" indent="-152400">
              <a:buSzPct val="80000"/>
              <a:tabLst/>
              <a:defRPr sz="1600">
                <a:latin typeface="Tw Cen MT" panose="020B0602020104020603" pitchFamily="34" charset="77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95563F-CC8B-034F-9F3B-6D177837AB00}"/>
              </a:ext>
            </a:extLst>
          </p:cNvPr>
          <p:cNvSpPr/>
          <p:nvPr/>
        </p:nvSpPr>
        <p:spPr>
          <a:xfrm>
            <a:off x="0" y="6411277"/>
            <a:ext cx="12192000" cy="4467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A90F08-1071-E71C-B2AC-4C7833ED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" y="6460968"/>
            <a:ext cx="10590382" cy="34734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7A7ACB-8B1D-AB9B-111A-8BFD3200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2274" y="6462231"/>
            <a:ext cx="472086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D72097B4-CFEC-8714-3725-7C4C6F3165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12302" y="6408588"/>
            <a:ext cx="813599" cy="447281"/>
          </a:xfrm>
          <a:custGeom>
            <a:avLst/>
            <a:gdLst>
              <a:gd name="T0" fmla="*/ 105 w 479"/>
              <a:gd name="T1" fmla="*/ 0 h 311"/>
              <a:gd name="T2" fmla="*/ 105 w 479"/>
              <a:gd name="T3" fmla="*/ 0 h 311"/>
              <a:gd name="T4" fmla="*/ 172 w 479"/>
              <a:gd name="T5" fmla="*/ 78 h 311"/>
              <a:gd name="T6" fmla="*/ 110 w 479"/>
              <a:gd name="T7" fmla="*/ 151 h 311"/>
              <a:gd name="T8" fmla="*/ 7 w 479"/>
              <a:gd name="T9" fmla="*/ 28 h 311"/>
              <a:gd name="T10" fmla="*/ 4 w 479"/>
              <a:gd name="T11" fmla="*/ 30 h 311"/>
              <a:gd name="T12" fmla="*/ 107 w 479"/>
              <a:gd name="T13" fmla="*/ 154 h 311"/>
              <a:gd name="T14" fmla="*/ 0 w 479"/>
              <a:gd name="T15" fmla="*/ 282 h 311"/>
              <a:gd name="T16" fmla="*/ 3 w 479"/>
              <a:gd name="T17" fmla="*/ 285 h 311"/>
              <a:gd name="T18" fmla="*/ 110 w 479"/>
              <a:gd name="T19" fmla="*/ 157 h 311"/>
              <a:gd name="T20" fmla="*/ 174 w 479"/>
              <a:gd name="T21" fmla="*/ 235 h 311"/>
              <a:gd name="T22" fmla="*/ 174 w 479"/>
              <a:gd name="T23" fmla="*/ 235 h 311"/>
              <a:gd name="T24" fmla="*/ 239 w 479"/>
              <a:gd name="T25" fmla="*/ 311 h 311"/>
              <a:gd name="T26" fmla="*/ 304 w 479"/>
              <a:gd name="T27" fmla="*/ 235 h 311"/>
              <a:gd name="T28" fmla="*/ 304 w 479"/>
              <a:gd name="T29" fmla="*/ 235 h 311"/>
              <a:gd name="T30" fmla="*/ 369 w 479"/>
              <a:gd name="T31" fmla="*/ 157 h 311"/>
              <a:gd name="T32" fmla="*/ 476 w 479"/>
              <a:gd name="T33" fmla="*/ 285 h 311"/>
              <a:gd name="T34" fmla="*/ 479 w 479"/>
              <a:gd name="T35" fmla="*/ 282 h 311"/>
              <a:gd name="T36" fmla="*/ 371 w 479"/>
              <a:gd name="T37" fmla="*/ 154 h 311"/>
              <a:gd name="T38" fmla="*/ 474 w 479"/>
              <a:gd name="T39" fmla="*/ 30 h 311"/>
              <a:gd name="T40" fmla="*/ 471 w 479"/>
              <a:gd name="T41" fmla="*/ 28 h 311"/>
              <a:gd name="T42" fmla="*/ 369 w 479"/>
              <a:gd name="T43" fmla="*/ 151 h 311"/>
              <a:gd name="T44" fmla="*/ 307 w 479"/>
              <a:gd name="T45" fmla="*/ 78 h 311"/>
              <a:gd name="T46" fmla="*/ 374 w 479"/>
              <a:gd name="T47" fmla="*/ 0 h 311"/>
              <a:gd name="T48" fmla="*/ 105 w 479"/>
              <a:gd name="T49" fmla="*/ 0 h 311"/>
              <a:gd name="T50" fmla="*/ 242 w 479"/>
              <a:gd name="T51" fmla="*/ 4 h 311"/>
              <a:gd name="T52" fmla="*/ 242 w 479"/>
              <a:gd name="T53" fmla="*/ 4 h 311"/>
              <a:gd name="T54" fmla="*/ 365 w 479"/>
              <a:gd name="T55" fmla="*/ 4 h 311"/>
              <a:gd name="T56" fmla="*/ 304 w 479"/>
              <a:gd name="T57" fmla="*/ 75 h 311"/>
              <a:gd name="T58" fmla="*/ 304 w 479"/>
              <a:gd name="T59" fmla="*/ 75 h 311"/>
              <a:gd name="T60" fmla="*/ 304 w 479"/>
              <a:gd name="T61" fmla="*/ 75 h 311"/>
              <a:gd name="T62" fmla="*/ 242 w 479"/>
              <a:gd name="T63" fmla="*/ 4 h 311"/>
              <a:gd name="T64" fmla="*/ 113 w 479"/>
              <a:gd name="T65" fmla="*/ 4 h 311"/>
              <a:gd name="T66" fmla="*/ 113 w 479"/>
              <a:gd name="T67" fmla="*/ 4 h 311"/>
              <a:gd name="T68" fmla="*/ 236 w 479"/>
              <a:gd name="T69" fmla="*/ 4 h 311"/>
              <a:gd name="T70" fmla="*/ 174 w 479"/>
              <a:gd name="T71" fmla="*/ 75 h 311"/>
              <a:gd name="T72" fmla="*/ 113 w 479"/>
              <a:gd name="T73" fmla="*/ 4 h 311"/>
              <a:gd name="T74" fmla="*/ 177 w 479"/>
              <a:gd name="T75" fmla="*/ 78 h 311"/>
              <a:gd name="T76" fmla="*/ 177 w 479"/>
              <a:gd name="T77" fmla="*/ 78 h 311"/>
              <a:gd name="T78" fmla="*/ 239 w 479"/>
              <a:gd name="T79" fmla="*/ 5 h 311"/>
              <a:gd name="T80" fmla="*/ 302 w 479"/>
              <a:gd name="T81" fmla="*/ 78 h 311"/>
              <a:gd name="T82" fmla="*/ 239 w 479"/>
              <a:gd name="T83" fmla="*/ 151 h 311"/>
              <a:gd name="T84" fmla="*/ 177 w 479"/>
              <a:gd name="T85" fmla="*/ 78 h 311"/>
              <a:gd name="T86" fmla="*/ 112 w 479"/>
              <a:gd name="T87" fmla="*/ 154 h 311"/>
              <a:gd name="T88" fmla="*/ 112 w 479"/>
              <a:gd name="T89" fmla="*/ 154 h 311"/>
              <a:gd name="T90" fmla="*/ 174 w 479"/>
              <a:gd name="T91" fmla="*/ 81 h 311"/>
              <a:gd name="T92" fmla="*/ 237 w 479"/>
              <a:gd name="T93" fmla="*/ 155 h 311"/>
              <a:gd name="T94" fmla="*/ 174 w 479"/>
              <a:gd name="T95" fmla="*/ 228 h 311"/>
              <a:gd name="T96" fmla="*/ 112 w 479"/>
              <a:gd name="T97" fmla="*/ 154 h 311"/>
              <a:gd name="T98" fmla="*/ 242 w 479"/>
              <a:gd name="T99" fmla="*/ 155 h 311"/>
              <a:gd name="T100" fmla="*/ 242 w 479"/>
              <a:gd name="T101" fmla="*/ 155 h 311"/>
              <a:gd name="T102" fmla="*/ 304 w 479"/>
              <a:gd name="T103" fmla="*/ 81 h 311"/>
              <a:gd name="T104" fmla="*/ 366 w 479"/>
              <a:gd name="T105" fmla="*/ 154 h 311"/>
              <a:gd name="T106" fmla="*/ 304 w 479"/>
              <a:gd name="T107" fmla="*/ 228 h 311"/>
              <a:gd name="T108" fmla="*/ 242 w 479"/>
              <a:gd name="T109" fmla="*/ 155 h 311"/>
              <a:gd name="T110" fmla="*/ 177 w 479"/>
              <a:gd name="T111" fmla="*/ 231 h 311"/>
              <a:gd name="T112" fmla="*/ 177 w 479"/>
              <a:gd name="T113" fmla="*/ 231 h 311"/>
              <a:gd name="T114" fmla="*/ 239 w 479"/>
              <a:gd name="T115" fmla="*/ 158 h 311"/>
              <a:gd name="T116" fmla="*/ 302 w 479"/>
              <a:gd name="T117" fmla="*/ 231 h 311"/>
              <a:gd name="T118" fmla="*/ 239 w 479"/>
              <a:gd name="T119" fmla="*/ 305 h 311"/>
              <a:gd name="T120" fmla="*/ 177 w 479"/>
              <a:gd name="T121" fmla="*/ 23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9" h="311">
                <a:moveTo>
                  <a:pt x="105" y="0"/>
                </a:moveTo>
                <a:lnTo>
                  <a:pt x="105" y="0"/>
                </a:lnTo>
                <a:lnTo>
                  <a:pt x="172" y="78"/>
                </a:lnTo>
                <a:lnTo>
                  <a:pt x="110" y="151"/>
                </a:lnTo>
                <a:lnTo>
                  <a:pt x="7" y="28"/>
                </a:lnTo>
                <a:lnTo>
                  <a:pt x="4" y="30"/>
                </a:lnTo>
                <a:lnTo>
                  <a:pt x="107" y="154"/>
                </a:lnTo>
                <a:lnTo>
                  <a:pt x="0" y="282"/>
                </a:lnTo>
                <a:lnTo>
                  <a:pt x="3" y="285"/>
                </a:lnTo>
                <a:lnTo>
                  <a:pt x="110" y="157"/>
                </a:lnTo>
                <a:lnTo>
                  <a:pt x="174" y="235"/>
                </a:lnTo>
                <a:lnTo>
                  <a:pt x="174" y="235"/>
                </a:lnTo>
                <a:lnTo>
                  <a:pt x="239" y="311"/>
                </a:lnTo>
                <a:lnTo>
                  <a:pt x="304" y="235"/>
                </a:lnTo>
                <a:lnTo>
                  <a:pt x="304" y="235"/>
                </a:lnTo>
                <a:lnTo>
                  <a:pt x="369" y="157"/>
                </a:lnTo>
                <a:lnTo>
                  <a:pt x="476" y="285"/>
                </a:lnTo>
                <a:lnTo>
                  <a:pt x="479" y="282"/>
                </a:lnTo>
                <a:lnTo>
                  <a:pt x="371" y="154"/>
                </a:lnTo>
                <a:lnTo>
                  <a:pt x="474" y="30"/>
                </a:lnTo>
                <a:lnTo>
                  <a:pt x="471" y="28"/>
                </a:lnTo>
                <a:lnTo>
                  <a:pt x="369" y="151"/>
                </a:lnTo>
                <a:lnTo>
                  <a:pt x="307" y="78"/>
                </a:lnTo>
                <a:lnTo>
                  <a:pt x="374" y="0"/>
                </a:lnTo>
                <a:lnTo>
                  <a:pt x="105" y="0"/>
                </a:lnTo>
                <a:close/>
                <a:moveTo>
                  <a:pt x="242" y="4"/>
                </a:moveTo>
                <a:lnTo>
                  <a:pt x="242" y="4"/>
                </a:lnTo>
                <a:lnTo>
                  <a:pt x="365" y="4"/>
                </a:lnTo>
                <a:lnTo>
                  <a:pt x="304" y="75"/>
                </a:lnTo>
                <a:lnTo>
                  <a:pt x="304" y="75"/>
                </a:lnTo>
                <a:lnTo>
                  <a:pt x="304" y="75"/>
                </a:lnTo>
                <a:lnTo>
                  <a:pt x="242" y="4"/>
                </a:lnTo>
                <a:close/>
                <a:moveTo>
                  <a:pt x="113" y="4"/>
                </a:moveTo>
                <a:lnTo>
                  <a:pt x="113" y="4"/>
                </a:lnTo>
                <a:lnTo>
                  <a:pt x="236" y="4"/>
                </a:lnTo>
                <a:lnTo>
                  <a:pt x="174" y="75"/>
                </a:lnTo>
                <a:lnTo>
                  <a:pt x="113" y="4"/>
                </a:lnTo>
                <a:close/>
                <a:moveTo>
                  <a:pt x="177" y="78"/>
                </a:moveTo>
                <a:lnTo>
                  <a:pt x="177" y="78"/>
                </a:lnTo>
                <a:lnTo>
                  <a:pt x="239" y="5"/>
                </a:lnTo>
                <a:lnTo>
                  <a:pt x="302" y="78"/>
                </a:lnTo>
                <a:lnTo>
                  <a:pt x="239" y="151"/>
                </a:lnTo>
                <a:lnTo>
                  <a:pt x="177" y="78"/>
                </a:lnTo>
                <a:close/>
                <a:moveTo>
                  <a:pt x="112" y="154"/>
                </a:moveTo>
                <a:lnTo>
                  <a:pt x="112" y="154"/>
                </a:lnTo>
                <a:lnTo>
                  <a:pt x="174" y="81"/>
                </a:lnTo>
                <a:lnTo>
                  <a:pt x="237" y="155"/>
                </a:lnTo>
                <a:lnTo>
                  <a:pt x="174" y="228"/>
                </a:lnTo>
                <a:lnTo>
                  <a:pt x="112" y="154"/>
                </a:lnTo>
                <a:close/>
                <a:moveTo>
                  <a:pt x="242" y="155"/>
                </a:moveTo>
                <a:lnTo>
                  <a:pt x="242" y="155"/>
                </a:lnTo>
                <a:lnTo>
                  <a:pt x="304" y="81"/>
                </a:lnTo>
                <a:lnTo>
                  <a:pt x="366" y="154"/>
                </a:lnTo>
                <a:lnTo>
                  <a:pt x="304" y="228"/>
                </a:lnTo>
                <a:lnTo>
                  <a:pt x="242" y="155"/>
                </a:lnTo>
                <a:close/>
                <a:moveTo>
                  <a:pt x="177" y="231"/>
                </a:moveTo>
                <a:lnTo>
                  <a:pt x="177" y="231"/>
                </a:lnTo>
                <a:lnTo>
                  <a:pt x="239" y="158"/>
                </a:lnTo>
                <a:lnTo>
                  <a:pt x="302" y="231"/>
                </a:lnTo>
                <a:lnTo>
                  <a:pt x="239" y="305"/>
                </a:lnTo>
                <a:lnTo>
                  <a:pt x="177" y="231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51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 - copyright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BC0B-6243-48F7-2824-866D059A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00" y="4323628"/>
            <a:ext cx="11521440" cy="63055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defRPr sz="2000" b="0">
                <a:solidFill>
                  <a:schemeClr val="accent5">
                    <a:lumMod val="2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/>
              <a:t>20XX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F0E29D-C132-6F19-1023-7DD097214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1213" y="2441317"/>
            <a:ext cx="4449573" cy="1191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FC44E4-8D0E-D5D7-1707-BBF4AF44FE5A}"/>
              </a:ext>
            </a:extLst>
          </p:cNvPr>
          <p:cNvSpPr txBox="1">
            <a:spLocks/>
          </p:cNvSpPr>
          <p:nvPr userDrawn="1"/>
        </p:nvSpPr>
        <p:spPr>
          <a:xfrm>
            <a:off x="309600" y="3830918"/>
            <a:ext cx="11521440" cy="63055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0" kern="1200">
                <a:solidFill>
                  <a:schemeClr val="accent5">
                    <a:lumMod val="25000"/>
                  </a:schemeClr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© His Majesty the King in Right of Canada, </a:t>
            </a:r>
            <a:br>
              <a:rPr lang="en-US"/>
            </a:br>
            <a:r>
              <a:rPr lang="en-US"/>
              <a:t>as represented by the Minister of Energy and Natural Resources, </a:t>
            </a:r>
          </a:p>
        </p:txBody>
      </p:sp>
    </p:spTree>
    <p:extLst>
      <p:ext uri="{BB962C8B-B14F-4D97-AF65-F5344CB8AC3E}">
        <p14:creationId xmlns:p14="http://schemas.microsoft.com/office/powerpoint/2010/main" val="10439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 hasCustomPrompt="1"/>
          </p:nvPr>
        </p:nvSpPr>
        <p:spPr>
          <a:xfrm>
            <a:off x="415601" y="593367"/>
            <a:ext cx="1134547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CA"/>
              <a:t>Write a subtitle here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 hasCustomPrompt="1"/>
          </p:nvPr>
        </p:nvSpPr>
        <p:spPr>
          <a:xfrm>
            <a:off x="415601" y="1536633"/>
            <a:ext cx="4555793" cy="4611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marL="609585" marR="0" lvl="0" indent="-4233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tabLst/>
              <a:defRPr/>
            </a:pPr>
            <a:r>
              <a:rPr lang="en-US"/>
              <a:t>Write brief bullets for your presentation here</a:t>
            </a:r>
            <a:endParaRPr lang="en-CA"/>
          </a:p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98C3BD-D571-1EE8-0681-A77D6BEEA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5683" y="1534584"/>
            <a:ext cx="3184051" cy="4603749"/>
          </a:xfrm>
        </p:spPr>
        <p:txBody>
          <a:bodyPr/>
          <a:lstStyle/>
          <a:p>
            <a:endParaRPr lang="en-CA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0EE4141-0A53-715D-227F-EBA0FD6488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2349" y="1543891"/>
            <a:ext cx="3184051" cy="4603749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5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647D-54AC-DDAD-F69A-0339B997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B668-CBC7-8BC2-05C5-4AFD36D4E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7E74D-A9AC-C358-3331-3C22F53C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D7017-E066-6303-7157-B43144F2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1EAB9-33D6-ED77-CD8B-7C64B375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40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D796-1744-A709-CADD-67837D72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44107-3A5C-E430-72A8-E99F3BD7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A6DCE-7D57-6A7E-9F78-29E1CC00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32C9-FBDC-5D47-6788-6623D92D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C05BB-7AA3-231F-3CDA-62A142A4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6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8E02-CD36-07E6-16C1-CDE516F0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759D8-A4CB-EBAF-A939-CDDABA168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65C5E-531F-A965-C369-5C9FD1AA1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0DCE-9DA1-177D-42DA-B4BD6E20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79756-C544-D5F5-9843-5AEDEC34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9A2C9-081A-0E03-236B-E275D96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599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E602-48F3-4163-5F0A-FCC12A37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99D67-686A-0C87-49D0-CAC7DE2E2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CAB63-3E48-ACB3-59A9-8A5072339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AB5C2-042F-0107-9458-DD5BCA961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360E1-3E01-91D1-831F-F8F3D86EC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0516F-9E2D-B18E-7270-34B05BF5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ADD2A-D933-A06C-49B9-67A0C038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9FB8E-92F5-9862-4275-28131308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7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BFA2-08F5-1365-D826-26FF3713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A2E7C-A666-CA8E-48BC-ECD7B503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9DB31-D5FE-1CDE-8C49-964A8EE3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A2DCC-B325-3E92-1FDB-B8BDC746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92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8A155-8949-19D2-0F21-C94EF86A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2DFFB-4722-5ECB-7D58-0343B922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473B-E67D-B1F7-FEA9-5D018523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60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6AC2-DABC-D571-BCCB-10411DF0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9DA-7E0F-95F2-5B44-A1C8BCB2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75696-7756-1E06-9C37-38A1BFF28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A30D3-063D-3EEC-0971-D59BFD4F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E3F17-8F28-EEBB-866E-C19B4B8F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BBC7B-7EE0-55F5-C00E-ECCD7E67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09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5498-6F38-DF86-CB48-71314BC1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CD09D2-6CD0-8D93-876B-4C5EF9E59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738C0-A68B-30A8-E7C7-5978407FC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26DFE-0CF5-1D1C-DED3-BDB1A1BA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3C14F-58A8-0A00-544B-28D97D21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1FF44-FA88-F7A4-88D1-0BF79032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59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77FC0-F328-F980-8DC2-5A443B0E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FDC92-E076-A0A9-3267-84B460D7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7BBD0-C2BD-776A-2C30-E50888C62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6C2B03-11C6-4E31-8E1B-5ECEFEDF3CD5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115D-C94C-EC44-481E-6E60BCCD4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EE299-9E31-9F8C-F478-018356DC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21659-7E4F-4F20-A82A-2F2CC865756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84A80-FFE9-6389-9E03-B08AA35AD0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01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7822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9AD5-8B2A-15DE-BBCF-27A9C70D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4F5EF-518E-DA4A-C735-B87005A68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5794" y="1"/>
            <a:ext cx="4996206" cy="4270248"/>
          </a:xfrm>
        </p:spPr>
        <p:txBody>
          <a:bodyPr/>
          <a:lstStyle/>
          <a:p>
            <a:r>
              <a:rPr lang="en-US">
                <a:latin typeface="TW Cen MT"/>
              </a:rPr>
              <a:t>Canadian Critical Minerals Strategy</a:t>
            </a:r>
            <a:br>
              <a:rPr lang="en-US">
                <a:latin typeface="TW Cen MT"/>
              </a:rPr>
            </a:br>
            <a:br>
              <a:rPr lang="en-US">
                <a:latin typeface="TW Cen MT"/>
              </a:rPr>
            </a:br>
            <a:endParaRPr lang="en-CA">
              <a:latin typeface="TW Cen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43746-09E7-0795-EC5D-C2CBD3376E83}"/>
              </a:ext>
            </a:extLst>
          </p:cNvPr>
          <p:cNvSpPr txBox="1"/>
          <p:nvPr/>
        </p:nvSpPr>
        <p:spPr>
          <a:xfrm>
            <a:off x="7195795" y="3980881"/>
            <a:ext cx="49962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TW Cen MT"/>
              </a:rPr>
              <a:t>Critical Minerals Enabling Infrastructure</a:t>
            </a:r>
            <a:endParaRPr lang="en-CA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5283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87188-6B04-DDD2-2A0A-3FF472BA4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998AA-C352-3CC6-0380-7FDFE4DF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72AA4-E63E-6240-BC0C-DF64F638D42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9E86A-EBB4-9E58-2205-5B4F41DC5119}"/>
              </a:ext>
            </a:extLst>
          </p:cNvPr>
          <p:cNvSpPr/>
          <p:nvPr/>
        </p:nvSpPr>
        <p:spPr>
          <a:xfrm>
            <a:off x="194958" y="296433"/>
            <a:ext cx="12024360" cy="56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CA" sz="2400" b="1">
                <a:solidFill>
                  <a:schemeClr val="tx2"/>
                </a:solidFill>
                <a:latin typeface="TW Cen MT"/>
                <a:ea typeface="+mj-ea"/>
                <a:cs typeface="+mj-cs"/>
              </a:rPr>
              <a:t>The Canadian Critical Minerals Strategy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AEE502-F59B-EE50-C8FF-F829254AF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715" y="856528"/>
            <a:ext cx="7877331" cy="5198534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216000" tIns="216000" rIns="216000" bIns="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en-CA" sz="2000" b="1">
                <a:solidFill>
                  <a:schemeClr val="tx2"/>
                </a:solidFill>
                <a:latin typeface="TW Cen MT"/>
                <a:ea typeface="Meiryo"/>
              </a:rPr>
              <a:t>Goal:</a:t>
            </a:r>
            <a:r>
              <a:rPr lang="en-CA" sz="2000">
                <a:solidFill>
                  <a:schemeClr val="tx2"/>
                </a:solidFill>
                <a:latin typeface="TW Cen MT"/>
                <a:ea typeface="Meiryo"/>
              </a:rPr>
              <a:t> </a:t>
            </a:r>
            <a:r>
              <a:rPr lang="en-CA" sz="2000">
                <a:latin typeface="TW Cen MT"/>
                <a:ea typeface="Meiryo"/>
              </a:rPr>
              <a:t>Increase the supply of responsibly-sourced critical minerals and support domestic and global value chain development for the green and digital economy</a:t>
            </a:r>
          </a:p>
          <a:p>
            <a:pPr>
              <a:spcAft>
                <a:spcPts val="1000"/>
              </a:spcAft>
            </a:pPr>
            <a:r>
              <a:rPr lang="en-CA" sz="2000" b="1">
                <a:solidFill>
                  <a:schemeClr val="tx2"/>
                </a:solidFill>
                <a:latin typeface="TW Cen MT"/>
                <a:ea typeface="Meiryo"/>
              </a:rPr>
              <a:t>$3.8 billion in support committed </a:t>
            </a:r>
            <a:r>
              <a:rPr lang="en-CA" sz="2000">
                <a:solidFill>
                  <a:schemeClr val="tx2"/>
                </a:solidFill>
                <a:latin typeface="TW Cen MT"/>
                <a:ea typeface="Meiryo"/>
              </a:rPr>
              <a:t>to</a:t>
            </a:r>
            <a:r>
              <a:rPr lang="en-CA" sz="2000" b="1">
                <a:solidFill>
                  <a:schemeClr val="tx2"/>
                </a:solidFill>
                <a:latin typeface="TW Cen MT"/>
                <a:ea typeface="Meiryo"/>
              </a:rPr>
              <a:t> </a:t>
            </a:r>
            <a:r>
              <a:rPr lang="en-CA" sz="2000">
                <a:latin typeface="TW Cen MT"/>
                <a:ea typeface="Meiryo"/>
              </a:rPr>
              <a:t>Strategy with implementation, involving 15+ federal departments and agencies</a:t>
            </a:r>
          </a:p>
          <a:p>
            <a:pPr>
              <a:spcAft>
                <a:spcPts val="1000"/>
              </a:spcAft>
            </a:pPr>
            <a:r>
              <a:rPr lang="en-CA" sz="2000">
                <a:latin typeface="TW Cen MT"/>
                <a:ea typeface="Meiryo"/>
              </a:rPr>
              <a:t>Natural Resources Canada leads five funding initiatives:</a:t>
            </a:r>
          </a:p>
          <a:p>
            <a:pPr marL="457200" indent="-276225">
              <a:spcBef>
                <a:spcPts val="600"/>
              </a:spcBef>
              <a:buFont typeface="+mj-lt"/>
              <a:buAutoNum type="arabicPeriod"/>
            </a:pPr>
            <a:r>
              <a:rPr lang="en-CA" sz="2000">
                <a:latin typeface="TW Cen MT"/>
                <a:ea typeface="+mj-ea"/>
                <a:cs typeface="Calibri"/>
              </a:rPr>
              <a:t>Critical Minerals Infrastructure Fund </a:t>
            </a:r>
            <a:endParaRPr lang="en-CA" sz="2000" i="1">
              <a:latin typeface="TW Cen MT"/>
              <a:ea typeface="+mj-ea"/>
              <a:cs typeface="Calibri"/>
            </a:endParaRPr>
          </a:p>
          <a:p>
            <a:pPr marL="457200" indent="-276225">
              <a:spcBef>
                <a:spcPts val="600"/>
              </a:spcBef>
              <a:buFont typeface="+mj-lt"/>
              <a:buAutoNum type="arabicPeriod"/>
            </a:pPr>
            <a:r>
              <a:rPr lang="en-CA" sz="2000">
                <a:latin typeface="TW Cen MT"/>
                <a:ea typeface="+mj-ea"/>
                <a:cs typeface="Calibri"/>
              </a:rPr>
              <a:t>Critical Minerals Geoscience and Data initiative </a:t>
            </a:r>
          </a:p>
          <a:p>
            <a:pPr marL="457200" indent="-276225">
              <a:spcBef>
                <a:spcPts val="600"/>
              </a:spcBef>
              <a:buFont typeface="+mj-lt"/>
              <a:buAutoNum type="arabicPeriod"/>
            </a:pPr>
            <a:r>
              <a:rPr lang="en-CA" sz="2000">
                <a:latin typeface="TW Cen MT"/>
                <a:ea typeface="+mj-ea"/>
                <a:cs typeface="Calibri"/>
              </a:rPr>
              <a:t>Critical Minerals Research, Development &amp; Demonstration program </a:t>
            </a:r>
          </a:p>
          <a:p>
            <a:pPr marL="457200" indent="-276225">
              <a:spcBef>
                <a:spcPts val="600"/>
              </a:spcBef>
              <a:buFont typeface="+mj-lt"/>
              <a:buAutoNum type="arabicPeriod"/>
            </a:pPr>
            <a:r>
              <a:rPr lang="en-CA" sz="2000">
                <a:latin typeface="TW Cen MT"/>
                <a:ea typeface="+mj-ea"/>
                <a:cs typeface="Calibri"/>
              </a:rPr>
              <a:t>Indigenous Natural Resource Partnerships program</a:t>
            </a:r>
          </a:p>
          <a:p>
            <a:pPr marL="457200" indent="-276225">
              <a:spcBef>
                <a:spcPts val="600"/>
              </a:spcBef>
              <a:buFont typeface="+mj-lt"/>
              <a:buAutoNum type="arabicPeriod"/>
            </a:pPr>
            <a:r>
              <a:rPr lang="en-CA" sz="2000">
                <a:latin typeface="TW Cen MT"/>
                <a:ea typeface="+mj-ea"/>
                <a:cs typeface="Calibri"/>
              </a:rPr>
              <a:t>Global Partnerships Initiative</a:t>
            </a:r>
          </a:p>
          <a:p>
            <a:pPr marL="0" lvl="3" indent="0">
              <a:spcAft>
                <a:spcPts val="1000"/>
              </a:spcAft>
              <a:buNone/>
            </a:pPr>
            <a:endParaRPr lang="en-CA" sz="600">
              <a:latin typeface="TW Cen MT"/>
              <a:ea typeface="Meiryo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75AC7D-BF19-79FD-C8D7-56BBD6546029}"/>
              </a:ext>
            </a:extLst>
          </p:cNvPr>
          <p:cNvSpPr txBox="1">
            <a:spLocks/>
          </p:cNvSpPr>
          <p:nvPr/>
        </p:nvSpPr>
        <p:spPr>
          <a:xfrm>
            <a:off x="8465258" y="907546"/>
            <a:ext cx="3202505" cy="429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5000"/>
                  </a:schemeClr>
                </a:solidFill>
                <a:latin typeface="Tw Cen MT" panose="020B0602020104020603" pitchFamily="34" charset="77"/>
                <a:ea typeface="Meiryo" panose="020B0604030504040204" pitchFamily="34" charset="-128"/>
                <a:cs typeface="+mn-cs"/>
              </a:defRPr>
            </a:lvl1pPr>
            <a:lvl2pPr marL="182563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chemeClr val="tx2"/>
                </a:solidFill>
                <a:latin typeface="+mj-lt"/>
                <a:ea typeface="Meiryo" panose="020B0604030504040204" pitchFamily="34" charset="-128"/>
                <a:cs typeface="+mn-cs"/>
              </a:defRPr>
            </a:lvl2pPr>
            <a:lvl3pPr marL="9525" indent="-9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kern="1200">
                <a:solidFill>
                  <a:schemeClr val="tx2"/>
                </a:solidFill>
                <a:latin typeface="Tw Cen MT" panose="020B0602020104020603" pitchFamily="34" charset="77"/>
                <a:ea typeface="Meiryo" panose="020B0604030504040204" pitchFamily="34" charset="-128"/>
                <a:cs typeface="+mn-cs"/>
              </a:defRPr>
            </a:lvl3pPr>
            <a:lvl4pPr marL="212725" indent="-212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5">
                    <a:lumMod val="25000"/>
                  </a:schemeClr>
                </a:solidFill>
                <a:latin typeface="Tw Cen MT" panose="020B0602020104020603" pitchFamily="34" charset="77"/>
                <a:ea typeface="Meiryo" panose="020B0604030504040204" pitchFamily="34" charset="-128"/>
                <a:cs typeface="+mn-cs"/>
              </a:defRPr>
            </a:lvl4pPr>
            <a:lvl5pPr marL="406400" indent="-203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  <a:tabLst/>
              <a:defRPr sz="1600" kern="1200">
                <a:solidFill>
                  <a:schemeClr val="accent5">
                    <a:lumMod val="25000"/>
                  </a:schemeClr>
                </a:solidFill>
                <a:latin typeface="Tw Cen MT" panose="020B0602020104020603" pitchFamily="34" charset="77"/>
                <a:ea typeface="Meiryo" panose="020B0604030504040204" pitchFamily="34" charset="-128"/>
                <a:cs typeface="+mn-cs"/>
              </a:defRPr>
            </a:lvl5pPr>
            <a:lvl6pPr marL="538163" indent="-163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6pPr>
            <a:lvl7pPr marL="6699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800" b="1">
                <a:latin typeface="TW Cen MT"/>
              </a:rPr>
              <a:t>The Strategy’s Areas of Focus </a:t>
            </a:r>
          </a:p>
          <a:p>
            <a:endParaRPr lang="en-CA">
              <a:latin typeface="TW Cen MT"/>
            </a:endParaRPr>
          </a:p>
        </p:txBody>
      </p:sp>
      <p:sp>
        <p:nvSpPr>
          <p:cNvPr id="55" name="Peach textbox">
            <a:extLst>
              <a:ext uri="{FF2B5EF4-FFF2-40B4-BE49-F238E27FC236}">
                <a16:creationId xmlns:a16="http://schemas.microsoft.com/office/drawing/2014/main" id="{A1C39395-8F0A-DC5C-13F7-3F610AF4845E}"/>
              </a:ext>
            </a:extLst>
          </p:cNvPr>
          <p:cNvSpPr/>
          <p:nvPr/>
        </p:nvSpPr>
        <p:spPr>
          <a:xfrm>
            <a:off x="8080706" y="2198687"/>
            <a:ext cx="3924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2. Accelerate responsible </a:t>
            </a:r>
            <a:b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</a:rPr>
            </a:b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project development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56" name="Green  textbox">
            <a:extLst>
              <a:ext uri="{FF2B5EF4-FFF2-40B4-BE49-F238E27FC236}">
                <a16:creationId xmlns:a16="http://schemas.microsoft.com/office/drawing/2014/main" id="{24EA0C09-42DA-C02B-D38A-8FE783E28FCF}"/>
              </a:ext>
            </a:extLst>
          </p:cNvPr>
          <p:cNvSpPr/>
          <p:nvPr/>
        </p:nvSpPr>
        <p:spPr>
          <a:xfrm>
            <a:off x="8080706" y="3738933"/>
            <a:ext cx="3924000" cy="57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4. Advance reconciliation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with Indigenous Peoples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</a:endParaRPr>
          </a:p>
          <a:p>
            <a:pPr marL="720090"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  <a:p>
            <a:pPr marL="720090"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  <a:p>
            <a:pPr marL="720090"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57" name="Blue textbox">
            <a:extLst>
              <a:ext uri="{FF2B5EF4-FFF2-40B4-BE49-F238E27FC236}">
                <a16:creationId xmlns:a16="http://schemas.microsoft.com/office/drawing/2014/main" id="{110E1056-5989-6320-8DFF-BDCB9397F50D}"/>
              </a:ext>
            </a:extLst>
          </p:cNvPr>
          <p:cNvSpPr/>
          <p:nvPr/>
        </p:nvSpPr>
        <p:spPr>
          <a:xfrm>
            <a:off x="8080706" y="5304204"/>
            <a:ext cx="3924000" cy="57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6. Strengthen global leadership and security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58" name="Yellow textbox">
            <a:extLst>
              <a:ext uri="{FF2B5EF4-FFF2-40B4-BE49-F238E27FC236}">
                <a16:creationId xmlns:a16="http://schemas.microsoft.com/office/drawing/2014/main" id="{B6CDB7E7-F57C-ADA8-8081-E8C8AD0A1AFE}"/>
              </a:ext>
            </a:extLst>
          </p:cNvPr>
          <p:cNvSpPr/>
          <p:nvPr/>
        </p:nvSpPr>
        <p:spPr>
          <a:xfrm>
            <a:off x="8080706" y="1440688"/>
            <a:ext cx="39240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1945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400" algn="l"/>
              </a:tabLst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TW Cen MT"/>
              </a:rPr>
              <a:t>1. Drive exploration, research </a:t>
            </a:r>
            <a:b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</a:rPr>
            </a:b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TW Cen MT"/>
              </a:rPr>
              <a:t>and development and innovation</a:t>
            </a:r>
          </a:p>
        </p:txBody>
      </p:sp>
      <p:sp>
        <p:nvSpPr>
          <p:cNvPr id="60" name="Orange textbox">
            <a:extLst>
              <a:ext uri="{FF2B5EF4-FFF2-40B4-BE49-F238E27FC236}">
                <a16:creationId xmlns:a16="http://schemas.microsoft.com/office/drawing/2014/main" id="{896B0B4C-2CAC-2E07-7E1C-05321B4C9764}"/>
              </a:ext>
            </a:extLst>
          </p:cNvPr>
          <p:cNvSpPr/>
          <p:nvPr/>
        </p:nvSpPr>
        <p:spPr>
          <a:xfrm>
            <a:off x="8072046" y="2970863"/>
            <a:ext cx="3924000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953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3. Build sustainable infrastructure</a:t>
            </a:r>
          </a:p>
        </p:txBody>
      </p:sp>
      <p:sp>
        <p:nvSpPr>
          <p:cNvPr id="62" name="Purple textbox">
            <a:extLst>
              <a:ext uri="{FF2B5EF4-FFF2-40B4-BE49-F238E27FC236}">
                <a16:creationId xmlns:a16="http://schemas.microsoft.com/office/drawing/2014/main" id="{63FF7910-4436-136E-433E-4FBC5877ABAF}"/>
              </a:ext>
            </a:extLst>
          </p:cNvPr>
          <p:cNvSpPr/>
          <p:nvPr/>
        </p:nvSpPr>
        <p:spPr>
          <a:xfrm>
            <a:off x="8072046" y="4520094"/>
            <a:ext cx="3924000" cy="57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953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5. Grow a diverse workforce</a:t>
            </a:r>
          </a:p>
          <a:p>
            <a:pPr marL="8953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0384F"/>
                </a:solidFill>
                <a:effectLst/>
                <a:uLnTx/>
                <a:uFillTx/>
                <a:latin typeface="TW Cen MT"/>
              </a:rPr>
              <a:t>and prosperous communities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0384F"/>
              </a:solidFill>
              <a:effectLst/>
              <a:uLnTx/>
              <a:uFillTx/>
              <a:latin typeface="TW Cen MT"/>
            </a:endParaRPr>
          </a:p>
        </p:txBody>
      </p:sp>
      <p:pic>
        <p:nvPicPr>
          <p:cNvPr id="71" name="Graphic 70" descr="World with solid fill">
            <a:extLst>
              <a:ext uri="{FF2B5EF4-FFF2-40B4-BE49-F238E27FC236}">
                <a16:creationId xmlns:a16="http://schemas.microsoft.com/office/drawing/2014/main" id="{C8EF4966-3F6A-1252-4324-64E50683F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0373" y="5378190"/>
            <a:ext cx="432000" cy="432000"/>
          </a:xfrm>
          <a:prstGeom prst="rect">
            <a:avLst/>
          </a:prstGeom>
        </p:spPr>
      </p:pic>
      <p:pic>
        <p:nvPicPr>
          <p:cNvPr id="73" name="Graphic 72" descr="Users with solid fill">
            <a:extLst>
              <a:ext uri="{FF2B5EF4-FFF2-40B4-BE49-F238E27FC236}">
                <a16:creationId xmlns:a16="http://schemas.microsoft.com/office/drawing/2014/main" id="{F3703CF6-2E53-5FEC-444C-E2B39EA34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5136" y="4589323"/>
            <a:ext cx="432000" cy="432000"/>
          </a:xfrm>
          <a:prstGeom prst="rect">
            <a:avLst/>
          </a:prstGeom>
        </p:spPr>
      </p:pic>
      <p:pic>
        <p:nvPicPr>
          <p:cNvPr id="75" name="Graphic 74" descr="Hill scene with solid fill">
            <a:extLst>
              <a:ext uri="{FF2B5EF4-FFF2-40B4-BE49-F238E27FC236}">
                <a16:creationId xmlns:a16="http://schemas.microsoft.com/office/drawing/2014/main" id="{97BAA764-FBCA-1EE8-BF41-CC439648F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9461" y="3836728"/>
            <a:ext cx="396000" cy="396000"/>
          </a:xfrm>
          <a:prstGeom prst="rect">
            <a:avLst/>
          </a:prstGeom>
        </p:spPr>
      </p:pic>
      <p:pic>
        <p:nvPicPr>
          <p:cNvPr id="77" name="Graphic 76" descr="Excavator with solid fill">
            <a:extLst>
              <a:ext uri="{FF2B5EF4-FFF2-40B4-BE49-F238E27FC236}">
                <a16:creationId xmlns:a16="http://schemas.microsoft.com/office/drawing/2014/main" id="{4A16C7CE-72FA-11AF-2AE3-999F1AD72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5646" y="3032684"/>
            <a:ext cx="468000" cy="468000"/>
          </a:xfrm>
          <a:prstGeom prst="rect">
            <a:avLst/>
          </a:prstGeom>
        </p:spPr>
      </p:pic>
      <p:pic>
        <p:nvPicPr>
          <p:cNvPr id="79" name="Graphic 78" descr="Arrow circle with solid fill">
            <a:extLst>
              <a:ext uri="{FF2B5EF4-FFF2-40B4-BE49-F238E27FC236}">
                <a16:creationId xmlns:a16="http://schemas.microsoft.com/office/drawing/2014/main" id="{EEAFC918-3A39-E6C1-F4E7-3241DA726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13865" y="2156619"/>
            <a:ext cx="679857" cy="679857"/>
          </a:xfrm>
          <a:prstGeom prst="rect">
            <a:avLst/>
          </a:prstGeom>
        </p:spPr>
      </p:pic>
      <p:pic>
        <p:nvPicPr>
          <p:cNvPr id="81" name="Graphic 80" descr="Handshake with solid fill">
            <a:extLst>
              <a:ext uri="{FF2B5EF4-FFF2-40B4-BE49-F238E27FC236}">
                <a16:creationId xmlns:a16="http://schemas.microsoft.com/office/drawing/2014/main" id="{DE3FF159-49E9-3442-104B-B865466AC3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17737" y="2346511"/>
            <a:ext cx="324000" cy="324000"/>
          </a:xfrm>
          <a:prstGeom prst="rect">
            <a:avLst/>
          </a:prstGeom>
        </p:spPr>
      </p:pic>
      <p:pic>
        <p:nvPicPr>
          <p:cNvPr id="83" name="Graphic 82" descr="Magnifying glass with solid fill">
            <a:extLst>
              <a:ext uri="{FF2B5EF4-FFF2-40B4-BE49-F238E27FC236}">
                <a16:creationId xmlns:a16="http://schemas.microsoft.com/office/drawing/2014/main" id="{8E3EAA11-64B9-1CD6-1CCF-11C868D9A2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53588" y="1696418"/>
            <a:ext cx="288000" cy="288000"/>
          </a:xfrm>
          <a:prstGeom prst="rect">
            <a:avLst/>
          </a:prstGeom>
        </p:spPr>
      </p:pic>
      <p:pic>
        <p:nvPicPr>
          <p:cNvPr id="85" name="Graphic 84" descr="Gears with solid fill">
            <a:extLst>
              <a:ext uri="{FF2B5EF4-FFF2-40B4-BE49-F238E27FC236}">
                <a16:creationId xmlns:a16="http://schemas.microsoft.com/office/drawing/2014/main" id="{A261420F-1085-D9F1-8C5A-715634A862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8417452" y="1474500"/>
            <a:ext cx="288000" cy="288000"/>
          </a:xfrm>
          <a:prstGeom prst="rect">
            <a:avLst/>
          </a:prstGeom>
        </p:spPr>
      </p:pic>
      <p:pic>
        <p:nvPicPr>
          <p:cNvPr id="87" name="Graphic 86" descr="Lightbulb and gear with solid fill">
            <a:extLst>
              <a:ext uri="{FF2B5EF4-FFF2-40B4-BE49-F238E27FC236}">
                <a16:creationId xmlns:a16="http://schemas.microsoft.com/office/drawing/2014/main" id="{A2235B6A-40BC-FCF8-B563-A4DA3A90DC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30199" y="163470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BA4C3-A6B7-BE4D-413E-BDB64D6D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79" y="719078"/>
            <a:ext cx="6030826" cy="6023344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14999"/>
              </a:lnSpc>
              <a:buNone/>
            </a:pPr>
            <a:r>
              <a:rPr lang="en-US" sz="1600" b="1" i="1">
                <a:solidFill>
                  <a:srgbClr val="0E2841"/>
                </a:solidFill>
                <a:latin typeface="Tw Cen MT"/>
              </a:rPr>
              <a:t>CMIF is part of the Canadian Critical Minerals Strategy and contributes to focus area #3 </a:t>
            </a:r>
            <a:r>
              <a:rPr lang="en-CA" sz="1600" b="1" i="1">
                <a:solidFill>
                  <a:srgbClr val="0E2841"/>
                </a:solidFill>
                <a:latin typeface="Tw Cen MT"/>
              </a:rPr>
              <a:t>building sustainable infrastructure</a:t>
            </a:r>
            <a:endParaRPr lang="en-CA" sz="1600" b="1">
              <a:solidFill>
                <a:srgbClr val="0E2841"/>
              </a:solidFill>
              <a:latin typeface="Tw Cen MT"/>
            </a:endParaRPr>
          </a:p>
          <a:p>
            <a:pPr marL="186055" indent="0">
              <a:lnSpc>
                <a:spcPct val="100000"/>
              </a:lnSpc>
              <a:buNone/>
            </a:pPr>
            <a:endParaRPr lang="en-CA" sz="1600">
              <a:latin typeface="Tw Cen MT" panose="020B0602020104020603" pitchFamily="34" charset="0"/>
            </a:endParaRPr>
          </a:p>
          <a:p>
            <a:pPr marL="287655" indent="-287655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lang="en-CA" sz="1600" b="1">
                <a:solidFill>
                  <a:srgbClr val="0E2841"/>
                </a:solidFill>
                <a:latin typeface="Tw Cen MT"/>
              </a:rPr>
              <a:t>Purpose: </a:t>
            </a:r>
            <a:r>
              <a:rPr lang="en-CA" sz="1600">
                <a:latin typeface="Tw Cen MT"/>
              </a:rPr>
              <a:t>Advance clean energy and transportation projects to address key infrastructure gaps in critical minerals value chains</a:t>
            </a:r>
          </a:p>
          <a:p>
            <a:pPr marL="287655" indent="-287655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lang="en-CA" sz="1600" b="1">
                <a:solidFill>
                  <a:srgbClr val="0E2841"/>
                </a:solidFill>
                <a:latin typeface="Tw Cen MT"/>
              </a:rPr>
              <a:t>Support: </a:t>
            </a:r>
            <a:endParaRPr lang="en-US" sz="1600">
              <a:solidFill>
                <a:srgbClr val="0E2841"/>
              </a:solidFill>
              <a:latin typeface="Tw Cen MT"/>
            </a:endParaRPr>
          </a:p>
          <a:p>
            <a:pPr marL="913765" lvl="1" indent="-304165">
              <a:lnSpc>
                <a:spcPct val="100000"/>
              </a:lnSpc>
              <a:buClr>
                <a:srgbClr val="000000"/>
              </a:buClr>
              <a:buSzPct val="100000"/>
              <a:buAutoNum type="arabicPeriod"/>
            </a:pPr>
            <a:r>
              <a:rPr lang="en-CA">
                <a:latin typeface="Tw Cen MT"/>
              </a:rPr>
              <a:t>Contribution funding for clean energy and transportation infrastructure projects necessary to enable sustainable development and expansion of critical minerals mines in Canada</a:t>
            </a:r>
          </a:p>
          <a:p>
            <a:pPr marL="913765" lvl="1" indent="-304165">
              <a:lnSpc>
                <a:spcPct val="100000"/>
              </a:lnSpc>
              <a:buClr>
                <a:srgbClr val="000000"/>
              </a:buClr>
              <a:buSzPct val="100000"/>
              <a:buAutoNum type="arabicPeriod"/>
            </a:pPr>
            <a:r>
              <a:rPr lang="en-CA">
                <a:latin typeface="Tw Cen MT"/>
              </a:rPr>
              <a:t>Grants</a:t>
            </a:r>
            <a:r>
              <a:rPr lang="en-CA">
                <a:latin typeface="Tw Cen MT"/>
                <a:ea typeface="+mj-ea"/>
                <a:cs typeface="+mj-cs"/>
              </a:rPr>
              <a:t> to support Indigenous engagement, capacity building, and knowledge gathering and sharing activities related to critical minerals infrastructure projects</a:t>
            </a:r>
          </a:p>
          <a:p>
            <a:pPr marL="285750" indent="-285750">
              <a:lnSpc>
                <a:spcPct val="100000"/>
              </a:lnSpc>
              <a:buClr>
                <a:srgbClr val="0E2841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1600" b="1">
                <a:solidFill>
                  <a:srgbClr val="0E2841"/>
                </a:solidFill>
                <a:latin typeface="Tw Cen MT"/>
                <a:ea typeface="+mj-ea"/>
                <a:cs typeface="+mj-cs"/>
              </a:rPr>
              <a:t>Expected outcome: </a:t>
            </a:r>
            <a:r>
              <a:rPr lang="en-CA" sz="1600">
                <a:latin typeface="Tw Cen MT"/>
                <a:ea typeface="+mj-ea"/>
                <a:cs typeface="+mj-cs"/>
              </a:rPr>
              <a:t>increased production of critical minerals</a:t>
            </a:r>
          </a:p>
          <a:p>
            <a:pPr marL="287655" indent="-287655">
              <a:lnSpc>
                <a:spcPct val="100000"/>
              </a:lnSpc>
              <a:buClr>
                <a:srgbClr val="0E2841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1600" b="1">
                <a:solidFill>
                  <a:srgbClr val="0E2841"/>
                </a:solidFill>
                <a:latin typeface="Tw Cen MT"/>
                <a:ea typeface="+mj-ea"/>
                <a:cs typeface="+mj-cs"/>
              </a:rPr>
              <a:t>Total available funding: </a:t>
            </a:r>
            <a:r>
              <a:rPr lang="en-CA" sz="1600">
                <a:latin typeface="Tw Cen MT"/>
                <a:ea typeface="+mj-ea"/>
                <a:cs typeface="+mj-cs"/>
              </a:rPr>
              <a:t>$1.5 billion</a:t>
            </a:r>
          </a:p>
          <a:p>
            <a:pPr marL="287655" indent="-287655">
              <a:lnSpc>
                <a:spcPct val="100000"/>
              </a:lnSpc>
              <a:buClr>
                <a:srgbClr val="0E2841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1600" b="1">
                <a:solidFill>
                  <a:srgbClr val="0E2841"/>
                </a:solidFill>
                <a:latin typeface="Tw Cen MT"/>
                <a:ea typeface="+mj-ea"/>
                <a:cs typeface="+mj-cs"/>
              </a:rPr>
              <a:t>Timeframe:</a:t>
            </a:r>
            <a:r>
              <a:rPr lang="en-CA" sz="1600">
                <a:solidFill>
                  <a:srgbClr val="0E2841"/>
                </a:solidFill>
                <a:latin typeface="Tw Cen MT"/>
                <a:ea typeface="+mj-ea"/>
                <a:cs typeface="+mj-cs"/>
              </a:rPr>
              <a:t> </a:t>
            </a:r>
            <a:r>
              <a:rPr lang="en-CA" sz="1600">
                <a:latin typeface="Tw Cen MT"/>
                <a:ea typeface="+mj-ea"/>
                <a:cs typeface="+mj-cs"/>
              </a:rPr>
              <a:t>2023–30</a:t>
            </a:r>
          </a:p>
          <a:p>
            <a:pPr marL="287655" indent="-287655">
              <a:lnSpc>
                <a:spcPct val="100000"/>
              </a:lnSpc>
              <a:buClr>
                <a:srgbClr val="0E2841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1600" b="1">
                <a:solidFill>
                  <a:srgbClr val="0E2841"/>
                </a:solidFill>
                <a:latin typeface="Tw Cen MT"/>
                <a:ea typeface="+mj-ea"/>
                <a:cs typeface="+mj-cs"/>
              </a:rPr>
              <a:t>Partners:</a:t>
            </a:r>
            <a:r>
              <a:rPr lang="en-CA" sz="1600">
                <a:solidFill>
                  <a:srgbClr val="0E2841"/>
                </a:solidFill>
                <a:latin typeface="Tw Cen MT"/>
                <a:ea typeface="+mj-ea"/>
                <a:cs typeface="+mj-cs"/>
              </a:rPr>
              <a:t> </a:t>
            </a:r>
            <a:r>
              <a:rPr lang="en-CA" sz="1600">
                <a:latin typeface="Tw Cen MT"/>
                <a:ea typeface="+mj-ea"/>
                <a:cs typeface="+mj-cs"/>
              </a:rPr>
              <a:t>Transport Canada, Canada Infrastructure Bank, and supported by interdepartmental governance that includes 16 federal departments and agencies</a:t>
            </a:r>
          </a:p>
          <a:p>
            <a:pPr marL="287655" indent="-287655">
              <a:lnSpc>
                <a:spcPct val="100000"/>
              </a:lnSpc>
              <a:buClr>
                <a:srgbClr val="0E2841"/>
              </a:buClr>
              <a:buSzPct val="115000"/>
              <a:buFont typeface="Arial" panose="020B0604020202020204" pitchFamily="34" charset="0"/>
              <a:buChar char="•"/>
            </a:pPr>
            <a:r>
              <a:rPr lang="en-CA" sz="1600" b="1">
                <a:solidFill>
                  <a:srgbClr val="0E2841"/>
                </a:solidFill>
                <a:latin typeface="Tw Cen MT"/>
                <a:ea typeface="+mj-ea"/>
                <a:cs typeface="+mj-cs"/>
              </a:rPr>
              <a:t>Program status: </a:t>
            </a:r>
            <a:r>
              <a:rPr lang="en-CA" sz="1600">
                <a:latin typeface="Tw Cen MT"/>
                <a:ea typeface="+mj-ea"/>
                <a:cs typeface="+mj-cs"/>
              </a:rPr>
              <a:t>Stream 1 preconstruction applications are now closed. Stream 2 shovel-ready applications </a:t>
            </a:r>
            <a:r>
              <a:rPr lang="en-US" sz="1600">
                <a:latin typeface="Tw Cen MT" panose="020B0602020104020603" pitchFamily="34" charset="0"/>
              </a:rPr>
              <a:t>will be accepted until March 4, 2026. </a:t>
            </a:r>
            <a:r>
              <a:rPr lang="en-US" sz="1600">
                <a:latin typeface="Tw Cen MT" panose="020B0602020104020603" pitchFamily="34" charset="0"/>
                <a:ea typeface="+mj-ea"/>
                <a:cs typeface="+mj-cs"/>
              </a:rPr>
              <a:t>Indigenous Grants applications will be accepted until December 17, 2025.</a:t>
            </a:r>
            <a:endParaRPr lang="en-CA" sz="1600">
              <a:latin typeface="Tw Cen MT" panose="020B0602020104020603" pitchFamily="34" charset="0"/>
              <a:ea typeface="+mj-ea"/>
              <a:cs typeface="+mj-cs"/>
            </a:endParaRPr>
          </a:p>
          <a:p>
            <a:pPr marL="287655" indent="-287655">
              <a:lnSpc>
                <a:spcPct val="100000"/>
              </a:lnSpc>
              <a:buClr>
                <a:schemeClr val="accent2"/>
              </a:buClr>
              <a:buSzPct val="115000"/>
              <a:buFont typeface="Arial" panose="020B0604020202020204" pitchFamily="34" charset="0"/>
              <a:buChar char="•"/>
            </a:pPr>
            <a:endParaRPr lang="en-CA" sz="133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ED48C-08D0-DED2-FA48-8009D59B8F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7A4A2-B904-834C-6E49-7C18CF617298}"/>
              </a:ext>
            </a:extLst>
          </p:cNvPr>
          <p:cNvSpPr/>
          <p:nvPr/>
        </p:nvSpPr>
        <p:spPr>
          <a:xfrm>
            <a:off x="194958" y="296433"/>
            <a:ext cx="12024360" cy="56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CA" sz="2400" b="1">
                <a:solidFill>
                  <a:schemeClr val="tx2"/>
                </a:solidFill>
                <a:latin typeface="TW Cen MT"/>
                <a:ea typeface="+mj-ea"/>
                <a:cs typeface="+mj-cs"/>
              </a:rPr>
              <a:t>Critical Minerals Infrastructure Fund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B1414D-F513-1DD8-D6FA-165C2F60B8FA}"/>
              </a:ext>
            </a:extLst>
          </p:cNvPr>
          <p:cNvSpPr>
            <a:spLocks noGrp="1"/>
          </p:cNvSpPr>
          <p:nvPr/>
        </p:nvSpPr>
        <p:spPr>
          <a:xfrm>
            <a:off x="6436226" y="300768"/>
            <a:ext cx="5580279" cy="420058"/>
          </a:xfrm>
          <a:prstGeom prst="rect">
            <a:avLst/>
          </a:prstGeom>
          <a:solidFill>
            <a:srgbClr val="F5F5F5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" indent="-9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2725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6400" indent="-203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63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6pPr>
            <a:lvl7pPr marL="669925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b="1">
                <a:latin typeface="TW Cen MT"/>
                <a:ea typeface="+mj-ea"/>
                <a:cs typeface="Calibri"/>
              </a:rPr>
              <a:t>CMIF Progress as of October 2025</a:t>
            </a:r>
            <a:endParaRPr lang="en-US">
              <a:ea typeface="+mj-ea"/>
            </a:endParaRPr>
          </a:p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200">
                <a:latin typeface="TW Cen MT"/>
                <a:ea typeface="+mj-ea"/>
                <a:cs typeface="Calibri"/>
              </a:rPr>
              <a:t> </a:t>
            </a:r>
            <a:endParaRPr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Meiryo"/>
              <a:cs typeface="Calibri"/>
            </a:endParaRPr>
          </a:p>
        </p:txBody>
      </p:sp>
      <p:pic>
        <p:nvPicPr>
          <p:cNvPr id="9" name="Picture 8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A51D0BA-C904-46B1-49F0-C4341A1D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99" y="724653"/>
            <a:ext cx="5586886" cy="5756274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DB897925-3C88-BC79-8763-AA18379C0A18}"/>
              </a:ext>
            </a:extLst>
          </p:cNvPr>
          <p:cNvSpPr txBox="1"/>
          <p:nvPr/>
        </p:nvSpPr>
        <p:spPr>
          <a:xfrm>
            <a:off x="6435131" y="6485773"/>
            <a:ext cx="428911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latin typeface="Tw Cen MT" panose="020B0602020104020603" pitchFamily="34" charset="0"/>
              </a:rPr>
              <a:t>*Critical minerals supported by future calls may differ</a:t>
            </a:r>
          </a:p>
        </p:txBody>
      </p:sp>
    </p:spTree>
    <p:extLst>
      <p:ext uri="{BB962C8B-B14F-4D97-AF65-F5344CB8AC3E}">
        <p14:creationId xmlns:p14="http://schemas.microsoft.com/office/powerpoint/2010/main" val="294055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A1AE2A-DE7C-B98F-B065-2C47EEF2D1CC}"/>
              </a:ext>
            </a:extLst>
          </p:cNvPr>
          <p:cNvSpPr txBox="1">
            <a:spLocks/>
          </p:cNvSpPr>
          <p:nvPr/>
        </p:nvSpPr>
        <p:spPr>
          <a:xfrm>
            <a:off x="313017" y="-42776"/>
            <a:ext cx="7169146" cy="9299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W Cen MT"/>
              </a:rPr>
              <a:t> </a:t>
            </a:r>
            <a:br>
              <a:rPr lang="en-US">
                <a:latin typeface="TW Cen MT"/>
              </a:rPr>
            </a:br>
            <a:r>
              <a:rPr lang="en-US">
                <a:latin typeface="TW Cen MT"/>
              </a:rPr>
              <a:t>Budget 2025 Highlights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98E82-5E4C-06D1-C762-24139347100F}"/>
              </a:ext>
            </a:extLst>
          </p:cNvPr>
          <p:cNvSpPr txBox="1"/>
          <p:nvPr/>
        </p:nvSpPr>
        <p:spPr>
          <a:xfrm>
            <a:off x="1869403" y="1177802"/>
            <a:ext cx="936628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457200"/>
            <a:r>
              <a:rPr lang="en-CA" sz="1600" b="1">
                <a:latin typeface="TW Cen MT"/>
                <a:ea typeface="Georgia"/>
                <a:cs typeface="Georgia"/>
              </a:rPr>
              <a:t>First and Last Mile Fund</a:t>
            </a:r>
            <a:endParaRPr lang="en-CA" sz="1600" b="1" kern="1200">
              <a:latin typeface="TW Cen MT"/>
              <a:ea typeface="Georgia"/>
              <a:cs typeface="Georgia"/>
            </a:endParaRPr>
          </a:p>
          <a:p>
            <a:pPr marL="740410" indent="-283210">
              <a:buFont typeface="Arial,Sans-Serif"/>
              <a:buChar char="•"/>
            </a:pPr>
            <a:r>
              <a:rPr lang="en-US" sz="1600">
                <a:latin typeface="TW Cen MT"/>
              </a:rPr>
              <a:t>Budget 2025 proposes to provide $371.8 million over four years, starting in 2026-27, to Natural Resources Canada to create the First and Last Mile Fund.</a:t>
            </a:r>
          </a:p>
          <a:p>
            <a:pPr marL="740410" indent="-283210">
              <a:buFont typeface="Arial,Sans-Serif"/>
              <a:buChar char="•"/>
            </a:pPr>
            <a:r>
              <a:rPr lang="en-US" sz="1600">
                <a:latin typeface="TW Cen MT"/>
              </a:rPr>
              <a:t>The fund will support the development of critical minerals projects and supply chains at the upstream and midstream segments of the value chains.</a:t>
            </a:r>
            <a:endParaRPr lang="en-CA" sz="1600">
              <a:latin typeface="TW Cen MT"/>
            </a:endParaRPr>
          </a:p>
          <a:p>
            <a:pPr marL="740410" indent="-283210" algn="l">
              <a:buFont typeface="Arial,Sans-Serif"/>
              <a:buChar char="•"/>
            </a:pPr>
            <a:r>
              <a:rPr lang="en-US" sz="1600">
                <a:latin typeface="TW Cen MT"/>
              </a:rPr>
              <a:t>The First and Last Mile Fund will absorb the Critical Minerals Infrastructure Fund, leveraging its existing envelope to provide a total of up to $1.5 billion from 2026-27 to 2029-30.</a:t>
            </a:r>
            <a:endParaRPr lang="en-CA" sz="1600">
              <a:latin typeface="TW Cen MT"/>
            </a:endParaRPr>
          </a:p>
        </p:txBody>
      </p:sp>
      <p:pic>
        <p:nvPicPr>
          <p:cNvPr id="6" name="Graphic 5" descr="Crane with solid fill">
            <a:extLst>
              <a:ext uri="{FF2B5EF4-FFF2-40B4-BE49-F238E27FC236}">
                <a16:creationId xmlns:a16="http://schemas.microsoft.com/office/drawing/2014/main" id="{93155091-3397-B419-4056-8AE04A15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645" y="121457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3B77-6329-BDFE-8529-E2C34891EC37}"/>
              </a:ext>
            </a:extLst>
          </p:cNvPr>
          <p:cNvSpPr txBox="1"/>
          <p:nvPr/>
        </p:nvSpPr>
        <p:spPr>
          <a:xfrm>
            <a:off x="5262401" y="3068904"/>
            <a:ext cx="258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rgbClr val="0E2841"/>
                </a:solidFill>
                <a:latin typeface="Tw Cen MT" panose="020B0602020104020603" pitchFamily="34" charset="0"/>
              </a:rPr>
              <a:t>Other Announcements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D8B91-D2E4-2E61-B731-33ECCEB2ACD0}"/>
              </a:ext>
            </a:extLst>
          </p:cNvPr>
          <p:cNvSpPr txBox="1"/>
          <p:nvPr/>
        </p:nvSpPr>
        <p:spPr>
          <a:xfrm>
            <a:off x="4942837" y="699551"/>
            <a:ext cx="3177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rgbClr val="0E2841"/>
                </a:solidFill>
                <a:latin typeface="Tw Cen MT" panose="020B0602020104020603" pitchFamily="34" charset="0"/>
              </a:rPr>
              <a:t>Infrastructure Announcement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8F609-89BB-571C-1E11-587050BA4623}"/>
              </a:ext>
            </a:extLst>
          </p:cNvPr>
          <p:cNvSpPr txBox="1"/>
          <p:nvPr/>
        </p:nvSpPr>
        <p:spPr>
          <a:xfrm>
            <a:off x="722645" y="3535262"/>
            <a:ext cx="3392999" cy="3108543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CA" sz="1400" b="1">
                <a:latin typeface="TW Cen MT"/>
                <a:ea typeface="Georgia"/>
                <a:cs typeface="Georgia"/>
              </a:rPr>
              <a:t>Critical Minerals Sovereign Fund </a:t>
            </a:r>
            <a:endParaRPr lang="en-US"/>
          </a:p>
          <a:p>
            <a:pPr marL="740410" indent="-283210">
              <a:buFont typeface="Arial,Sans-Serif"/>
              <a:buChar char="•"/>
            </a:pPr>
            <a:r>
              <a:rPr lang="en-CA" sz="1400">
                <a:latin typeface="TW Cen MT"/>
                <a:ea typeface="Georgia"/>
                <a:cs typeface="Arial"/>
              </a:rPr>
              <a:t>Budget 2025 proposes to provide $2 billion over five years, on a cash basis, and $50 million/5 years for delivery, starting in 2026-27, to Natural Resources Canada to create the Critical Minerals Sovereign Fund. </a:t>
            </a:r>
          </a:p>
          <a:p>
            <a:pPr marL="740410" indent="-283210">
              <a:buFont typeface="Arial,Sans-Serif"/>
              <a:buChar char="•"/>
            </a:pPr>
            <a:r>
              <a:rPr lang="en-CA" sz="1400">
                <a:latin typeface="TW Cen MT"/>
                <a:ea typeface="Georgia"/>
                <a:cs typeface="Arial"/>
              </a:rPr>
              <a:t>The fund will make strategic investments in critical minerals projects and companies, including equity investments, loan guarantees, and offtake agreements. </a:t>
            </a:r>
            <a:endParaRPr lang="en-CA" sz="1400">
              <a:latin typeface="TW Cen M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AE0E2-C1AD-671E-C37D-F874913BEE19}"/>
              </a:ext>
            </a:extLst>
          </p:cNvPr>
          <p:cNvSpPr txBox="1"/>
          <p:nvPr/>
        </p:nvSpPr>
        <p:spPr>
          <a:xfrm>
            <a:off x="4421444" y="3535262"/>
            <a:ext cx="3392999" cy="3108543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anchor="t">
            <a:spAutoFit/>
          </a:bodyPr>
          <a:lstStyle/>
          <a:p>
            <a:pPr marL="457200"/>
            <a:r>
              <a:rPr lang="en-CA" sz="1400" b="1">
                <a:latin typeface="TW Cen MT"/>
                <a:ea typeface="Georgia"/>
                <a:cs typeface="Georgia"/>
              </a:rPr>
              <a:t>Exploration and Investment Tax Credits</a:t>
            </a:r>
          </a:p>
          <a:p>
            <a:pPr marL="740410" indent="-283210">
              <a:buFont typeface="Arial,Sans-Serif"/>
              <a:buChar char="•"/>
            </a:pPr>
            <a:r>
              <a:rPr lang="en-CA" sz="1400" b="1">
                <a:latin typeface="TW Cen MT"/>
                <a:ea typeface="+mn-lt"/>
                <a:cs typeface="+mn-lt"/>
              </a:rPr>
              <a:t>METC: </a:t>
            </a:r>
            <a:r>
              <a:rPr lang="en-CA" sz="1400">
                <a:latin typeface="TW Cen MT"/>
                <a:ea typeface="+mn-lt"/>
                <a:cs typeface="+mn-lt"/>
              </a:rPr>
              <a:t>extended for 2 years until March 31, 2027.</a:t>
            </a:r>
          </a:p>
          <a:p>
            <a:pPr marL="740410" indent="-283210">
              <a:buFont typeface="Arial,Sans-Serif"/>
              <a:buChar char="•"/>
            </a:pPr>
            <a:r>
              <a:rPr lang="en-CA" sz="1400" b="1">
                <a:latin typeface="TW Cen MT"/>
                <a:ea typeface="+mn-lt"/>
                <a:cs typeface="+mn-lt"/>
              </a:rPr>
              <a:t>CMETC</a:t>
            </a:r>
            <a:r>
              <a:rPr lang="en-CA" sz="1400">
                <a:latin typeface="TW Cen MT"/>
                <a:ea typeface="+mn-lt"/>
                <a:cs typeface="+mn-lt"/>
              </a:rPr>
              <a:t>: expanded to include 12 additional critical minerals. </a:t>
            </a:r>
            <a:endParaRPr lang="en-CA" sz="1400">
              <a:latin typeface="TW Cen MT"/>
            </a:endParaRPr>
          </a:p>
          <a:p>
            <a:pPr marL="740410" indent="-283210">
              <a:buFont typeface="Arial,Sans-Serif"/>
              <a:buChar char="•"/>
            </a:pPr>
            <a:r>
              <a:rPr lang="en-CA" sz="1400" b="1">
                <a:latin typeface="TW Cen MT"/>
                <a:ea typeface="+mn-lt"/>
                <a:cs typeface="+mn-lt"/>
              </a:rPr>
              <a:t>CTM-ITC: </a:t>
            </a:r>
            <a:endParaRPr lang="en-CA" sz="1400">
              <a:latin typeface="TW Cen MT"/>
            </a:endParaRPr>
          </a:p>
          <a:p>
            <a:pPr lvl="2">
              <a:buFont typeface="Arial"/>
              <a:buChar char="•"/>
            </a:pPr>
            <a:r>
              <a:rPr lang="en-CA" sz="1400">
                <a:latin typeface="TW Cen MT"/>
                <a:ea typeface="+mn-lt"/>
                <a:cs typeface="+mn-lt"/>
              </a:rPr>
              <a:t> expanded to include antimony, indium, gallium, germanium, and scandium.</a:t>
            </a:r>
            <a:endParaRPr lang="en-CA" sz="1400">
              <a:latin typeface="TW Cen MT"/>
            </a:endParaRPr>
          </a:p>
          <a:p>
            <a:pPr lvl="2">
              <a:buFont typeface="Arial"/>
              <a:buChar char="•"/>
            </a:pPr>
            <a:r>
              <a:rPr lang="en-CA" sz="1400">
                <a:latin typeface="TW Cen MT"/>
                <a:ea typeface="+mn-lt"/>
                <a:cs typeface="+mn-lt"/>
              </a:rPr>
              <a:t> expanded to retroactively support polymetallic extraction and processing.</a:t>
            </a:r>
          </a:p>
          <a:p>
            <a:pPr lvl="2">
              <a:buFont typeface="Arial"/>
              <a:buChar char="•"/>
            </a:pPr>
            <a:endParaRPr lang="en-CA" sz="1400">
              <a:latin typeface="TW Cen MT"/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CE4FB-D9DD-B8E7-7C15-7CA3EAB8AD54}"/>
              </a:ext>
            </a:extLst>
          </p:cNvPr>
          <p:cNvSpPr txBox="1"/>
          <p:nvPr/>
        </p:nvSpPr>
        <p:spPr>
          <a:xfrm>
            <a:off x="8120243" y="3539048"/>
            <a:ext cx="3392999" cy="3108543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CA" sz="1400" b="1">
                <a:latin typeface="TW Cen MT"/>
              </a:rPr>
              <a:t>Defence Industrial Strategy</a:t>
            </a:r>
          </a:p>
          <a:p>
            <a:pPr marL="740410" indent="-283210">
              <a:buFont typeface="Arial,Sans-Serif"/>
              <a:buChar char="•"/>
            </a:pPr>
            <a:r>
              <a:rPr lang="en-US" sz="1400">
                <a:latin typeface="TW Cen MT"/>
                <a:cs typeface="Arial"/>
              </a:rPr>
              <a:t>Budget 2025 proposes $443.0 million over five years, starting in 2025-26, to Natural Resources Canada and ISED to support the development of innovative critical minerals processing technologies, support joint investments with Allies in Canadian critical minerals projects, and develop a critical minerals stockpiling mechanism to strengthen Canadian and Allied national security. </a:t>
            </a:r>
          </a:p>
          <a:p>
            <a:pPr marL="740410" indent="-283210">
              <a:buFont typeface="Arial,Sans-Serif"/>
              <a:buChar char="•"/>
            </a:pPr>
            <a:endParaRPr lang="en-US" sz="1400">
              <a:latin typeface="TW Cen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39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8AC3C-5C00-C8D8-F11B-4A9AB1955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AD48E2-2A0A-B6AE-48D2-CBEDE62606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9599" y="900000"/>
            <a:ext cx="4094975" cy="52200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rgbClr val="000000"/>
              </a:buClr>
              <a:buChar char="•"/>
            </a:pPr>
            <a:r>
              <a:rPr lang="en-US" sz="1800">
                <a:solidFill>
                  <a:srgbClr val="100000"/>
                </a:solidFill>
                <a:latin typeface="Aptos"/>
                <a:ea typeface="Meiryo"/>
              </a:rPr>
              <a:t>Canada's industrial and trade links are heavily geared towards north-south development with U.S., and recent events show </a:t>
            </a:r>
            <a:r>
              <a:rPr lang="en-US" sz="1800" b="1">
                <a:solidFill>
                  <a:srgbClr val="100000"/>
                </a:solidFill>
                <a:latin typeface="Aptos"/>
                <a:ea typeface="Meiryo"/>
              </a:rPr>
              <a:t>need for stronger inter-Canadian links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Char char="•"/>
            </a:pPr>
            <a:r>
              <a:rPr lang="en-US" sz="1800">
                <a:solidFill>
                  <a:srgbClr val="100000"/>
                </a:solidFill>
                <a:latin typeface="Aptos"/>
                <a:ea typeface="Meiryo"/>
              </a:rPr>
              <a:t>Priority projects are being identified to maximize </a:t>
            </a:r>
            <a:r>
              <a:rPr lang="en-US" sz="1800" b="1">
                <a:solidFill>
                  <a:srgbClr val="100000"/>
                </a:solidFill>
                <a:latin typeface="Aptos"/>
                <a:ea typeface="Meiryo"/>
              </a:rPr>
              <a:t>interregional cooperation and trade diversification </a:t>
            </a:r>
            <a:r>
              <a:rPr lang="en-US" sz="1800">
                <a:solidFill>
                  <a:srgbClr val="100000"/>
                </a:solidFill>
                <a:latin typeface="Aptos"/>
                <a:ea typeface="Meiryo"/>
              </a:rPr>
              <a:t>opportunities, with potential links to First and Last Mile Fund </a:t>
            </a:r>
            <a:endParaRPr lang="en-US" sz="1800">
              <a:solidFill>
                <a:srgbClr val="100000"/>
              </a:solidFill>
              <a:latin typeface="Aptos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</a:pPr>
            <a:r>
              <a:rPr lang="en-US" sz="1800">
                <a:solidFill>
                  <a:srgbClr val="100000"/>
                </a:solidFill>
                <a:latin typeface="Aptos"/>
                <a:ea typeface="Meiryo"/>
              </a:rPr>
              <a:t>The identified priorities could </a:t>
            </a:r>
            <a:r>
              <a:rPr lang="en-US" sz="1800" b="1">
                <a:solidFill>
                  <a:srgbClr val="100000"/>
                </a:solidFill>
                <a:latin typeface="Aptos"/>
                <a:ea typeface="Meiryo"/>
              </a:rPr>
              <a:t>guide federal investment decisions </a:t>
            </a:r>
            <a:r>
              <a:rPr lang="en-US" sz="1800">
                <a:solidFill>
                  <a:srgbClr val="100000"/>
                </a:solidFill>
                <a:latin typeface="Aptos"/>
                <a:ea typeface="Meiryo"/>
              </a:rPr>
              <a:t>in major projects </a:t>
            </a:r>
          </a:p>
          <a:p>
            <a:pPr marL="285750" lvl="2" indent="0">
              <a:lnSpc>
                <a:spcPct val="100000"/>
              </a:lnSpc>
              <a:buClr>
                <a:srgbClr val="000000"/>
              </a:buClr>
            </a:pPr>
            <a:endParaRPr lang="en-CA" sz="1800" b="0">
              <a:solidFill>
                <a:srgbClr val="100000"/>
              </a:solidFill>
              <a:latin typeface="Aptos"/>
              <a:ea typeface="Meiryo"/>
            </a:endParaRPr>
          </a:p>
          <a:p>
            <a:pPr marL="467995" lvl="1" indent="-285750">
              <a:lnSpc>
                <a:spcPct val="100000"/>
              </a:lnSpc>
              <a:buFont typeface="Courier New"/>
              <a:buChar char="o"/>
            </a:pPr>
            <a:endParaRPr lang="en-US" sz="1600" b="0">
              <a:solidFill>
                <a:srgbClr val="353535"/>
              </a:solidFill>
              <a:latin typeface="Aptos"/>
              <a:ea typeface="Meiryo"/>
            </a:endParaRP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endParaRPr lang="en-US" sz="1600">
              <a:solidFill>
                <a:srgbClr val="353535"/>
              </a:solidFill>
              <a:latin typeface="Aptos"/>
              <a:ea typeface="Meiryo"/>
            </a:endParaRP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endParaRPr lang="en-US" sz="1600">
              <a:solidFill>
                <a:srgbClr val="353535"/>
              </a:solidFill>
              <a:latin typeface="Aptos"/>
              <a:ea typeface="Meiryo"/>
            </a:endParaRPr>
          </a:p>
          <a:p>
            <a:pPr marL="0" lvl="1" indent="0">
              <a:lnSpc>
                <a:spcPct val="100000"/>
              </a:lnSpc>
            </a:pPr>
            <a:r>
              <a:rPr lang="en-US" sz="1500">
                <a:latin typeface="Aptos"/>
                <a:ea typeface="Meiryo"/>
              </a:rPr>
              <a:t>   </a:t>
            </a:r>
            <a:endParaRPr lang="en-US" sz="1500" b="0">
              <a:solidFill>
                <a:srgbClr val="343434"/>
              </a:solidFill>
              <a:latin typeface="Aptos"/>
              <a:ea typeface="Meiry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D4E21-CCCC-2374-F70C-D4DB41E0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395A67B-D0FE-F448-80B1-1191BC67A3E6}" type="slidenum">
              <a:rPr lang="en-US" sz="1400" smtClean="0"/>
              <a:pPr/>
              <a:t>5</a:t>
            </a:fld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3B506C-4EEA-8D6B-AEF4-694E4CAC7A49}"/>
              </a:ext>
            </a:extLst>
          </p:cNvPr>
          <p:cNvGrpSpPr/>
          <p:nvPr/>
        </p:nvGrpSpPr>
        <p:grpSpPr>
          <a:xfrm>
            <a:off x="4893253" y="1113059"/>
            <a:ext cx="7101006" cy="5006941"/>
            <a:chOff x="2030115" y="879503"/>
            <a:chExt cx="7843229" cy="55302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E22A63-9D6F-7A9D-57E4-7897AF253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8" b="5608"/>
            <a:stretch/>
          </p:blipFill>
          <p:spPr>
            <a:xfrm>
              <a:off x="2030115" y="879503"/>
              <a:ext cx="7843229" cy="553028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D5009A-E11A-AFF3-61CE-5739AD4ED5EC}"/>
                </a:ext>
              </a:extLst>
            </p:cNvPr>
            <p:cNvSpPr/>
            <p:nvPr/>
          </p:nvSpPr>
          <p:spPr>
            <a:xfrm>
              <a:off x="2146081" y="2435938"/>
              <a:ext cx="3014154" cy="6596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B21617-673E-5176-3159-5372F26252FE}"/>
                </a:ext>
              </a:extLst>
            </p:cNvPr>
            <p:cNvSpPr/>
            <p:nvPr/>
          </p:nvSpPr>
          <p:spPr>
            <a:xfrm>
              <a:off x="6938368" y="2765741"/>
              <a:ext cx="2007393" cy="5056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9EB0F5-CDE4-ADB1-88CC-DCCCF7ADAB22}"/>
                </a:ext>
              </a:extLst>
            </p:cNvPr>
            <p:cNvSpPr/>
            <p:nvPr/>
          </p:nvSpPr>
          <p:spPr>
            <a:xfrm>
              <a:off x="2201670" y="4576801"/>
              <a:ext cx="1519869" cy="5056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9C7F43-F178-EE40-B1B6-AE3D1983A5AC}"/>
                </a:ext>
              </a:extLst>
            </p:cNvPr>
            <p:cNvSpPr/>
            <p:nvPr/>
          </p:nvSpPr>
          <p:spPr>
            <a:xfrm>
              <a:off x="5669747" y="5371118"/>
              <a:ext cx="2926556" cy="5056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AF4B0E-5D61-E801-4C91-DD3797A3D855}"/>
                </a:ext>
              </a:extLst>
            </p:cNvPr>
            <p:cNvSpPr/>
            <p:nvPr/>
          </p:nvSpPr>
          <p:spPr>
            <a:xfrm>
              <a:off x="3762043" y="3368700"/>
              <a:ext cx="1857539" cy="488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46A50D-1799-EB25-F1C8-65286904B39A}"/>
                </a:ext>
              </a:extLst>
            </p:cNvPr>
            <p:cNvSpPr/>
            <p:nvPr/>
          </p:nvSpPr>
          <p:spPr>
            <a:xfrm>
              <a:off x="4728973" y="4071158"/>
              <a:ext cx="1881547" cy="5056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D872BE-0D6B-15F6-B476-1D3380DC764C}"/>
                </a:ext>
              </a:extLst>
            </p:cNvPr>
            <p:cNvSpPr/>
            <p:nvPr/>
          </p:nvSpPr>
          <p:spPr>
            <a:xfrm>
              <a:off x="5787114" y="3484880"/>
              <a:ext cx="1514442" cy="5056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9A7E7C-6243-7557-98CE-AF33A308325A}"/>
              </a:ext>
            </a:extLst>
          </p:cNvPr>
          <p:cNvGrpSpPr/>
          <p:nvPr/>
        </p:nvGrpSpPr>
        <p:grpSpPr>
          <a:xfrm>
            <a:off x="4893253" y="1113059"/>
            <a:ext cx="7101006" cy="5006941"/>
            <a:chOff x="4893253" y="1113059"/>
            <a:chExt cx="7101006" cy="50069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E22A63-9D6F-7A9D-57E4-7897AF253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8" b="5608"/>
            <a:stretch/>
          </p:blipFill>
          <p:spPr>
            <a:xfrm>
              <a:off x="4893253" y="1113059"/>
              <a:ext cx="7101006" cy="500694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D5009A-E11A-AFF3-61CE-5739AD4ED5EC}"/>
                </a:ext>
              </a:extLst>
            </p:cNvPr>
            <p:cNvSpPr/>
            <p:nvPr/>
          </p:nvSpPr>
          <p:spPr>
            <a:xfrm>
              <a:off x="4998245" y="2522205"/>
              <a:ext cx="2728918" cy="5971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B21617-673E-5176-3159-5372F26252FE}"/>
                </a:ext>
              </a:extLst>
            </p:cNvPr>
            <p:cNvSpPr/>
            <p:nvPr/>
          </p:nvSpPr>
          <p:spPr>
            <a:xfrm>
              <a:off x="9337027" y="2820798"/>
              <a:ext cx="1817429" cy="457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9EB0F5-CDE4-ADB1-88CC-DCCCF7ADAB22}"/>
                </a:ext>
              </a:extLst>
            </p:cNvPr>
            <p:cNvSpPr/>
            <p:nvPr/>
          </p:nvSpPr>
          <p:spPr>
            <a:xfrm>
              <a:off x="5048573" y="4460473"/>
              <a:ext cx="1376040" cy="457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9C7F43-F178-EE40-B1B6-AE3D1983A5AC}"/>
                </a:ext>
              </a:extLst>
            </p:cNvPr>
            <p:cNvSpPr/>
            <p:nvPr/>
          </p:nvSpPr>
          <p:spPr>
            <a:xfrm>
              <a:off x="8188458" y="5179622"/>
              <a:ext cx="2696236" cy="457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AF4B0E-5D61-E801-4C91-DD3797A3D855}"/>
                </a:ext>
              </a:extLst>
            </p:cNvPr>
            <p:cNvSpPr/>
            <p:nvPr/>
          </p:nvSpPr>
          <p:spPr>
            <a:xfrm>
              <a:off x="6461285" y="3366697"/>
              <a:ext cx="1681756" cy="4422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46A50D-1799-EB25-F1C8-65286904B39A}"/>
                </a:ext>
              </a:extLst>
            </p:cNvPr>
            <p:cNvSpPr/>
            <p:nvPr/>
          </p:nvSpPr>
          <p:spPr>
            <a:xfrm>
              <a:off x="7336712" y="4002680"/>
              <a:ext cx="1703492" cy="457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D872BE-0D6B-15F6-B476-1D3380DC764C}"/>
                </a:ext>
              </a:extLst>
            </p:cNvPr>
            <p:cNvSpPr/>
            <p:nvPr/>
          </p:nvSpPr>
          <p:spPr>
            <a:xfrm>
              <a:off x="8294718" y="3471883"/>
              <a:ext cx="1371127" cy="4577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6" name="Title 2">
            <a:extLst>
              <a:ext uri="{FF2B5EF4-FFF2-40B4-BE49-F238E27FC236}">
                <a16:creationId xmlns:a16="http://schemas.microsoft.com/office/drawing/2014/main" id="{7C43B4E4-76EE-D46E-3C25-6E4D386636AB}"/>
              </a:ext>
            </a:extLst>
          </p:cNvPr>
          <p:cNvSpPr txBox="1">
            <a:spLocks/>
          </p:cNvSpPr>
          <p:nvPr/>
        </p:nvSpPr>
        <p:spPr>
          <a:xfrm>
            <a:off x="313017" y="-42776"/>
            <a:ext cx="7169146" cy="9299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W Cen MT"/>
              </a:rPr>
              <a:t> </a:t>
            </a:r>
            <a:br>
              <a:rPr lang="en-US">
                <a:latin typeface="TW Cen MT"/>
              </a:rPr>
            </a:br>
            <a:r>
              <a:rPr lang="en-US">
                <a:latin typeface="TW Cen MT"/>
              </a:rPr>
              <a:t>Regional Industrial Zones</a:t>
            </a:r>
          </a:p>
        </p:txBody>
      </p:sp>
    </p:spTree>
    <p:extLst>
      <p:ext uri="{BB962C8B-B14F-4D97-AF65-F5344CB8AC3E}">
        <p14:creationId xmlns:p14="http://schemas.microsoft.com/office/powerpoint/2010/main" val="102182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B253-2C63-9910-99FA-FD7D0E2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4282439"/>
            <a:ext cx="11521440" cy="630559"/>
          </a:xfrm>
        </p:spPr>
        <p:txBody>
          <a:bodyPr/>
          <a:lstStyle/>
          <a:p>
            <a:r>
              <a:rPr lang="fr-CA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58672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C2D9ECB702341B862B96B0A675C3F" ma:contentTypeVersion="8" ma:contentTypeDescription="Create a new document." ma:contentTypeScope="" ma:versionID="bac204429d6b1be5df05bcea4cd7cfda">
  <xsd:schema xmlns:xsd="http://www.w3.org/2001/XMLSchema" xmlns:xs="http://www.w3.org/2001/XMLSchema" xmlns:p="http://schemas.microsoft.com/office/2006/metadata/properties" xmlns:ns2="0ee1f9be-ee7a-42df-bcaf-748ef50c5411" targetNamespace="http://schemas.microsoft.com/office/2006/metadata/properties" ma:root="true" ma:fieldsID="0c2023c4c7738f9150dfa4817885090c" ns2:_="">
    <xsd:import namespace="0ee1f9be-ee7a-42df-bcaf-748ef50c54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1f9be-ee7a-42df-bcaf-748ef50c5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3B793-8C12-41AB-A47F-280E78B0E9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FF9477-8FB4-4A1A-9540-D2313A5DA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071B91-0FFA-4B09-A1FF-6382619FF8AB}"/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Widescreen</PresentationFormat>
  <Paragraphs>72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Canadian Critical Minerals Strategy  </vt:lpstr>
      <vt:lpstr>PowerPoint Presentation</vt:lpstr>
      <vt:lpstr>PowerPoint Presentation</vt:lpstr>
      <vt:lpstr>PowerPoint Presentation</vt:lpstr>
      <vt:lpstr>PowerPoint Presentation</vt:lpstr>
      <vt:lpstr>2025</vt:lpstr>
    </vt:vector>
  </TitlesOfParts>
  <Company>NRCan -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Stoltze, Amanda</dc:creator>
  <cp:lastModifiedBy>Ghattas, Andrew</cp:lastModifiedBy>
  <cp:revision>3</cp:revision>
  <dcterms:created xsi:type="dcterms:W3CDTF">2025-11-06T16:11:06Z</dcterms:created>
  <dcterms:modified xsi:type="dcterms:W3CDTF">2025-11-10T21:31:49Z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UNCLASSIFIED - NON CLASSIFIÉ</vt:lpwstr>
  </property>
  <property fmtid="{D5CDD505-2E9C-101B-9397-08002B2CF9AE}" pid="4" name="ContentTypeId">
    <vt:lpwstr>0x010100871C2D9ECB702341B862B96B0A675C3F</vt:lpwstr>
  </property>
  <property fmtid="{D5CDD505-2E9C-101B-9397-08002B2CF9AE}" pid="5" name="MSIP_Label_9dacc104-dfa0-47ae-bf90-8b8a399431b6_Enabled">
    <vt:lpwstr>true</vt:lpwstr>
  </property>
  <property fmtid="{D5CDD505-2E9C-101B-9397-08002B2CF9AE}" pid="6" name="MSIP_Label_9dacc104-dfa0-47ae-bf90-8b8a399431b6_SetDate">
    <vt:lpwstr>2025-11-10T21:31:49Z</vt:lpwstr>
  </property>
  <property fmtid="{D5CDD505-2E9C-101B-9397-08002B2CF9AE}" pid="7" name="MSIP_Label_9dacc104-dfa0-47ae-bf90-8b8a399431b6_Method">
    <vt:lpwstr>Standard</vt:lpwstr>
  </property>
  <property fmtid="{D5CDD505-2E9C-101B-9397-08002B2CF9AE}" pid="8" name="MSIP_Label_9dacc104-dfa0-47ae-bf90-8b8a399431b6_Name">
    <vt:lpwstr>Unclassified</vt:lpwstr>
  </property>
  <property fmtid="{D5CDD505-2E9C-101B-9397-08002B2CF9AE}" pid="9" name="MSIP_Label_9dacc104-dfa0-47ae-bf90-8b8a399431b6_SiteId">
    <vt:lpwstr>38430cd6-eda5-46f2-886a-f2a305fd49bc</vt:lpwstr>
  </property>
  <property fmtid="{D5CDD505-2E9C-101B-9397-08002B2CF9AE}" pid="10" name="MSIP_Label_9dacc104-dfa0-47ae-bf90-8b8a399431b6_ActionId">
    <vt:lpwstr>875dc2a3-f0f3-4aa1-b6e3-b4c4b4f2fc5f</vt:lpwstr>
  </property>
  <property fmtid="{D5CDD505-2E9C-101B-9397-08002B2CF9AE}" pid="11" name="MSIP_Label_9dacc104-dfa0-47ae-bf90-8b8a399431b6_ContentBits">
    <vt:lpwstr>0</vt:lpwstr>
  </property>
  <property fmtid="{D5CDD505-2E9C-101B-9397-08002B2CF9AE}" pid="12" name="MSIP_Label_9dacc104-dfa0-47ae-bf90-8b8a399431b6_Tag">
    <vt:lpwstr>10, 3, 0, 2</vt:lpwstr>
  </property>
</Properties>
</file>