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384" r:id="rId2"/>
    <p:sldId id="5146" r:id="rId3"/>
    <p:sldId id="385" r:id="rId4"/>
    <p:sldId id="5153" r:id="rId5"/>
    <p:sldId id="5154" r:id="rId6"/>
    <p:sldId id="5155" r:id="rId7"/>
    <p:sldId id="5163" r:id="rId8"/>
    <p:sldId id="5156" r:id="rId9"/>
    <p:sldId id="5164" r:id="rId10"/>
    <p:sldId id="5158" r:id="rId11"/>
    <p:sldId id="5165" r:id="rId12"/>
    <p:sldId id="5159" r:id="rId13"/>
    <p:sldId id="5166" r:id="rId14"/>
    <p:sldId id="5160" r:id="rId15"/>
    <p:sldId id="5167" r:id="rId16"/>
    <p:sldId id="5161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AA0112-A5CB-45CF-68FC-DB3613E9B800}" name="Pare, Carine (SPAC/PSPC)" initials="P(" userId="S::carine.pare@tpsgc-pwgsc.gc.ca::71f88b2f-db4c-4269-9577-1025f7fc6543" providerId="AD"/>
  <p188:author id="{E0B58E1D-D7CD-526B-D5DF-113E5B04D636}" name="Bemeur, Chantal (SPAC/PSPC)" initials="BC(" userId="S::Chantal.Bemeur@tpsgc-pwgsc.gc.ca::97d9d3ea-19b5-4147-b2f7-c6eb9c5930c3" providerId="AD"/>
  <p188:author id="{B82E8466-83BB-6317-73B9-A51F2FE0BC10}" name="Pare, Carine (SPAC/PSPC)" initials="PC(" userId="S::Carine.Pare@tpsgc-pwgsc.gc.ca::71f88b2f-db4c-4269-9577-1025f7fc6543" providerId="AD"/>
  <p188:author id="{685D0F8D-5798-DA56-B0ED-0D6E00F4CB73}" name="Dion3, Alain (SPAC/PSPC) (il-lui / he-him)" initials="DA((/h" userId="S::alain.dion3@tpsgc-pwgsc.gc.ca::b5972ad0-fee1-4393-9fd4-8bc589782ac7" providerId="AD"/>
  <p188:author id="{0725D58D-19FC-2C41-5C3A-CFBED0122820}" name="Genereux, Sophie (SPAC/PSPC)" initials="GS(" userId="S::Sophie.Genereux@tpsgc-pwgsc.gc.ca::fb217e55-5cbd-4b07-9ec1-a590548adf68" providerId="AD"/>
  <p188:author id="{03F4DBDB-6F70-D8B7-8326-B99CD1A32C65}" name="Jacob, Karen (SPAC/PSPC) (elle-la / she-her)" initials="KJ" userId="S::Karen.Jacob@tpsgc-pwgsc.gc.ca::66e9cce0-e37b-4645-a907-f7690bd68d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FFFFFF"/>
    <a:srgbClr val="2C6A3F"/>
    <a:srgbClr val="C35E2E"/>
    <a:srgbClr val="6DB761"/>
    <a:srgbClr val="409786"/>
    <a:srgbClr val="5B5B5B"/>
    <a:srgbClr val="4B4F54"/>
    <a:srgbClr val="839584"/>
    <a:srgbClr val="78A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1" autoAdjust="0"/>
    <p:restoredTop sz="86714" autoAdjust="0"/>
  </p:normalViewPr>
  <p:slideViewPr>
    <p:cSldViewPr snapToGrid="0" snapToObjects="1">
      <p:cViewPr varScale="1">
        <p:scale>
          <a:sx n="96" d="100"/>
          <a:sy n="96" d="100"/>
        </p:scale>
        <p:origin x="1020" y="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9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n3, Alain (SPAC/PSPC) (il-lui / he-him)" userId="b5972ad0-fee1-4393-9fd4-8bc589782ac7" providerId="ADAL" clId="{B0FE02A2-C643-4FEF-9272-05B0D8D00EE8}"/>
    <pc:docChg chg="modSld">
      <pc:chgData name="Dion3, Alain (SPAC/PSPC) (il-lui / he-him)" userId="b5972ad0-fee1-4393-9fd4-8bc589782ac7" providerId="ADAL" clId="{B0FE02A2-C643-4FEF-9272-05B0D8D00EE8}" dt="2024-11-13T19:18:30.236" v="10" actId="2711"/>
      <pc:docMkLst>
        <pc:docMk/>
      </pc:docMkLst>
      <pc:sldChg chg="modNotesTx">
        <pc:chgData name="Dion3, Alain (SPAC/PSPC) (il-lui / he-him)" userId="b5972ad0-fee1-4393-9fd4-8bc589782ac7" providerId="ADAL" clId="{B0FE02A2-C643-4FEF-9272-05B0D8D00EE8}" dt="2024-11-13T15:55:02.656" v="1" actId="20577"/>
        <pc:sldMkLst>
          <pc:docMk/>
          <pc:sldMk cId="1022071146" sldId="5154"/>
        </pc:sldMkLst>
      </pc:sldChg>
      <pc:sldChg chg="modSp mod">
        <pc:chgData name="Dion3, Alain (SPAC/PSPC) (il-lui / he-him)" userId="b5972ad0-fee1-4393-9fd4-8bc589782ac7" providerId="ADAL" clId="{B0FE02A2-C643-4FEF-9272-05B0D8D00EE8}" dt="2024-11-13T18:45:12.369" v="9" actId="20577"/>
        <pc:sldMkLst>
          <pc:docMk/>
          <pc:sldMk cId="1375870424" sldId="5155"/>
        </pc:sldMkLst>
        <pc:spChg chg="mod">
          <ac:chgData name="Dion3, Alain (SPAC/PSPC) (il-lui / he-him)" userId="b5972ad0-fee1-4393-9fd4-8bc589782ac7" providerId="ADAL" clId="{B0FE02A2-C643-4FEF-9272-05B0D8D00EE8}" dt="2024-11-13T18:45:12.369" v="9" actId="20577"/>
          <ac:spMkLst>
            <pc:docMk/>
            <pc:sldMk cId="1375870424" sldId="5155"/>
            <ac:spMk id="13" creationId="{2557B741-5A0A-1BCC-9EA8-6F9E1623DEA8}"/>
          </ac:spMkLst>
        </pc:spChg>
      </pc:sldChg>
      <pc:sldChg chg="modSp mod">
        <pc:chgData name="Dion3, Alain (SPAC/PSPC) (il-lui / he-him)" userId="b5972ad0-fee1-4393-9fd4-8bc589782ac7" providerId="ADAL" clId="{B0FE02A2-C643-4FEF-9272-05B0D8D00EE8}" dt="2024-11-13T19:18:30.236" v="10" actId="2711"/>
        <pc:sldMkLst>
          <pc:docMk/>
          <pc:sldMk cId="875525423" sldId="5161"/>
        </pc:sldMkLst>
        <pc:spChg chg="mod">
          <ac:chgData name="Dion3, Alain (SPAC/PSPC) (il-lui / he-him)" userId="b5972ad0-fee1-4393-9fd4-8bc589782ac7" providerId="ADAL" clId="{B0FE02A2-C643-4FEF-9272-05B0D8D00EE8}" dt="2024-11-13T19:18:30.236" v="10" actId="2711"/>
          <ac:spMkLst>
            <pc:docMk/>
            <pc:sldMk cId="875525423" sldId="5161"/>
            <ac:spMk id="8" creationId="{D4373D52-8C31-A3D1-6202-EADC675E42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2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2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2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 do we apply these norms in practice? To answer this question, we will now go through a few hypothetical scenarios and look at our community norms can be applied in these situations.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1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3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09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0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70" y="919834"/>
            <a:ext cx="11101387" cy="8250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FF2B5EF4-FFF2-40B4-BE49-F238E27FC236}">
                <a16:creationId xmlns:a16="http://schemas.microsoft.com/office/drawing/2014/main" id="{3A811313-001F-45BE-BB18-1AB810C9E568}"/>
              </a:ext>
            </a:extLst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8922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F982D2-D3BA-489C-B6FC-75EBE40BC1C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21" name="Image 9">
            <a:extLst>
              <a:ext uri="{FF2B5EF4-FFF2-40B4-BE49-F238E27FC236}">
                <a16:creationId xmlns:a16="http://schemas.microsoft.com/office/drawing/2014/main" id="{37567316-1793-40A1-8E6F-8FC9C47A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0" y="6124534"/>
            <a:ext cx="12196141" cy="534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images/5/5b/CM_Program_optimization-Community_Norms_in_Action_presentation_FR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1163A5-7CB5-46A7-AE5F-BC3D5AAEA03C}"/>
              </a:ext>
            </a:extLst>
          </p:cNvPr>
          <p:cNvSpPr/>
          <p:nvPr/>
        </p:nvSpPr>
        <p:spPr>
          <a:xfrm>
            <a:off x="3810312" y="2497276"/>
            <a:ext cx="7937684" cy="3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4400" b="1" dirty="0">
                <a:solidFill>
                  <a:srgbClr val="003B5C"/>
                </a:solidFill>
                <a:highlight>
                  <a:srgbClr val="FFFF00"/>
                </a:highlight>
                <a:latin typeface="Avenir Next LT Pro Demi" panose="020B0704020202020204" pitchFamily="34" charset="0"/>
              </a:rPr>
              <a:t>[PROJECT LOCATION]</a:t>
            </a:r>
          </a:p>
        </p:txBody>
      </p:sp>
      <p:pic>
        <p:nvPicPr>
          <p:cNvPr id="23" name="Content Placeholder 10">
            <a:extLst>
              <a:ext uri="{FF2B5EF4-FFF2-40B4-BE49-F238E27FC236}">
                <a16:creationId xmlns:a16="http://schemas.microsoft.com/office/drawing/2014/main" id="{294F5545-1098-491A-829A-A3ED806D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25" t="-30775" r="-5939" b="-39824"/>
          <a:stretch/>
        </p:blipFill>
        <p:spPr>
          <a:xfrm>
            <a:off x="10398868" y="1"/>
            <a:ext cx="1666672" cy="836578"/>
          </a:xfrm>
          <a:prstGeom prst="rect">
            <a:avLst/>
          </a:prstGeom>
        </p:spPr>
      </p:pic>
      <p:pic>
        <p:nvPicPr>
          <p:cNvPr id="22" name="Content Placeholder 10">
            <a:extLst>
              <a:ext uri="{FF2B5EF4-FFF2-40B4-BE49-F238E27FC236}">
                <a16:creationId xmlns:a16="http://schemas.microsoft.com/office/drawing/2014/main" id="{3F213B2A-499F-44AF-AE46-FE468AC2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40" y="1607996"/>
            <a:ext cx="2665592" cy="2910612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68044161-86F9-4088-A6B9-05999097B3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312" y="3063302"/>
            <a:ext cx="5519664" cy="47626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Community </a:t>
            </a:r>
            <a:r>
              <a:rPr lang="en-CA" dirty="0">
                <a:solidFill>
                  <a:schemeClr val="accent3">
                    <a:lumMod val="75000"/>
                  </a:schemeClr>
                </a:solidFill>
                <a:latin typeface="Avenir Next LT Pro Demi" panose="020B0704020202020204" pitchFamily="34" charset="0"/>
              </a:rPr>
              <a:t>N</a:t>
            </a:r>
            <a:r>
              <a:rPr kumimoji="0" lang="en-C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orms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 in Action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7F2A8-C13F-4D59-AEE3-797B6ED58FD3}"/>
              </a:ext>
            </a:extLst>
          </p:cNvPr>
          <p:cNvSpPr txBox="1">
            <a:spLocks/>
          </p:cNvSpPr>
          <p:nvPr/>
        </p:nvSpPr>
        <p:spPr>
          <a:xfrm>
            <a:off x="325283" y="5510285"/>
            <a:ext cx="5519664" cy="507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600"/>
              </a:spcBef>
              <a:buNone/>
            </a:pPr>
            <a:r>
              <a:rPr lang="fr-CA" sz="1200" dirty="0">
                <a:solidFill>
                  <a:srgbClr val="4B4F54"/>
                </a:solidFill>
                <a:highlight>
                  <a:srgbClr val="FFFF00"/>
                </a:highlight>
                <a:latin typeface="Avenir Next LT Pro Demi" panose="020B07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D4C3C8-8CC6-4BF9-B9F0-0B29F37F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809"/>
            <a:ext cx="12192001" cy="719951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8FF00-1347-4DA1-9437-1B4A0F154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500" y="36753"/>
            <a:ext cx="10484198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3rd Scenario – Courtesy and communication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764C197-A1C5-4D1B-9772-6248B9F5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4BE59BA4-5D6C-4A38-8A73-5686AAF2B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206500" y="9121734"/>
            <a:ext cx="12196141" cy="5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61367-DDD3-8A64-C952-5C76064AAD47}"/>
              </a:ext>
            </a:extLst>
          </p:cNvPr>
          <p:cNvSpPr txBox="1"/>
          <p:nvPr/>
        </p:nvSpPr>
        <p:spPr>
          <a:xfrm>
            <a:off x="581229" y="1201526"/>
            <a:ext cx="6743699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booked a workstation in a quiet zone to do some head down work.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notice that a group of colleagues near me engage in a casual conversation, talking about their week-ends. </a:t>
            </a:r>
          </a:p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course of action could I take?</a:t>
            </a:r>
            <a:endParaRPr lang="en-CA" sz="1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wo people at a desk&#10;&#10;">
            <a:extLst>
              <a:ext uri="{FF2B5EF4-FFF2-40B4-BE49-F238E27FC236}">
                <a16:creationId xmlns:a16="http://schemas.microsoft.com/office/drawing/2014/main" id="{BA0ACC19-FBC4-DCFF-7D02-95003E4AF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765" y="1634238"/>
            <a:ext cx="3616960" cy="3589524"/>
          </a:xfrm>
          <a:prstGeom prst="rect">
            <a:avLst/>
          </a:prstGeom>
        </p:spPr>
      </p:pic>
      <p:pic>
        <p:nvPicPr>
          <p:cNvPr id="3" name="Graphique 2" descr="Chronomètre 75% avec un remplissage uni">
            <a:extLst>
              <a:ext uri="{FF2B5EF4-FFF2-40B4-BE49-F238E27FC236}">
                <a16:creationId xmlns:a16="http://schemas.microsoft.com/office/drawing/2014/main" id="{CA758FFB-6AE8-FAD9-9206-67FE14EC7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81B9DB5-602F-FBBB-EDD4-E2F04F0D9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  <a:ln>
            <a:solidFill>
              <a:srgbClr val="4B4F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E173BC-3B1F-46F4-8565-F7EFB5C15151}"/>
              </a:ext>
            </a:extLst>
          </p:cNvPr>
          <p:cNvSpPr txBox="1"/>
          <p:nvPr/>
        </p:nvSpPr>
        <p:spPr>
          <a:xfrm>
            <a:off x="1536457" y="4499201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discuss and reflect.</a:t>
            </a:r>
          </a:p>
        </p:txBody>
      </p:sp>
    </p:spTree>
    <p:extLst>
      <p:ext uri="{BB962C8B-B14F-4D97-AF65-F5344CB8AC3E}">
        <p14:creationId xmlns:p14="http://schemas.microsoft.com/office/powerpoint/2010/main" val="407485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D4C3C8-8CC6-4BF9-B9F0-0B29F37F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809"/>
            <a:ext cx="12192001" cy="719951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8FF00-1347-4DA1-9437-1B4A0F154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500" y="36753"/>
            <a:ext cx="10484198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3rd Scenario – Courtesy and communication (cont’d)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764C197-A1C5-4D1B-9772-6248B9F5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4BE59BA4-5D6C-4A38-8A73-5686AAF2B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206500" y="9121734"/>
            <a:ext cx="12196141" cy="5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61367-DDD3-8A64-C952-5C76064AAD47}"/>
              </a:ext>
            </a:extLst>
          </p:cNvPr>
          <p:cNvSpPr txBox="1"/>
          <p:nvPr/>
        </p:nvSpPr>
        <p:spPr>
          <a:xfrm>
            <a:off x="581229" y="1201526"/>
            <a:ext cx="6743699" cy="269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some ways I could proceed: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Wait 5-10 minutes to see if they wrap-up their conversation.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Evaluate if I should book a closed office given that I require a high level of concentration anyways.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If the noise goes on, politely remind them that this is a quiet zone and ask them to move their conversation to the kitchen or a meeting room.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wo people at a desk">
            <a:extLst>
              <a:ext uri="{FF2B5EF4-FFF2-40B4-BE49-F238E27FC236}">
                <a16:creationId xmlns:a16="http://schemas.microsoft.com/office/drawing/2014/main" id="{BA0ACC19-FBC4-DCFF-7D02-95003E4AF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765" y="1634238"/>
            <a:ext cx="3616960" cy="35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D77A7-4E8E-7081-F0AC-4F3053A4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2188" cy="7223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29622-F24D-7F71-C460-EBA98FA77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499" y="36753"/>
            <a:ext cx="1116663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4th Scenario – Respect and communication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B836DD00-C7B1-1D69-13F6-F9815451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8EB2B-2ACD-3A8B-CB2E-18AE408A97F6}"/>
              </a:ext>
            </a:extLst>
          </p:cNvPr>
          <p:cNvSpPr txBox="1"/>
          <p:nvPr/>
        </p:nvSpPr>
        <p:spPr>
          <a:xfrm>
            <a:off x="486382" y="1089498"/>
            <a:ext cx="6750997" cy="30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booked a meeting room for my director who is organizing a brainstorming session with her managers. I notice that she brings coffee and muffins to the group. 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When the meeting is over, participants leave very quickly, and coffee cups and muffin crumbs are left on the table. I also note that the white board still has the meeting’s note. 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find it frustrating that the responsibility of cleaning the meeting room falls on me. </a:t>
            </a:r>
            <a:endParaRPr lang="en-CA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How could I proceed?</a:t>
            </a:r>
            <a:endParaRPr lang="en-CA" b="1" dirty="0"/>
          </a:p>
        </p:txBody>
      </p:sp>
      <p:pic>
        <p:nvPicPr>
          <p:cNvPr id="7" name="Picture 6" descr="A table with papers and chairs around it&#10;&#10;">
            <a:extLst>
              <a:ext uri="{FF2B5EF4-FFF2-40B4-BE49-F238E27FC236}">
                <a16:creationId xmlns:a16="http://schemas.microsoft.com/office/drawing/2014/main" id="{775AB11D-CA25-2398-46D2-944286BD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37" y="1643974"/>
            <a:ext cx="4149549" cy="3618690"/>
          </a:xfrm>
          <a:prstGeom prst="rect">
            <a:avLst/>
          </a:prstGeom>
        </p:spPr>
      </p:pic>
      <p:pic>
        <p:nvPicPr>
          <p:cNvPr id="6" name="Graphique 2" descr="Chronomètre 75% avec un remplissage uni">
            <a:extLst>
              <a:ext uri="{FF2B5EF4-FFF2-40B4-BE49-F238E27FC236}">
                <a16:creationId xmlns:a16="http://schemas.microsoft.com/office/drawing/2014/main" id="{8D3D3F16-8ABA-73A2-76E9-98B48F4C4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8" name="Rectangle : coins arrondis 5">
            <a:extLst>
              <a:ext uri="{FF2B5EF4-FFF2-40B4-BE49-F238E27FC236}">
                <a16:creationId xmlns:a16="http://schemas.microsoft.com/office/drawing/2014/main" id="{D4215806-494D-E13C-0830-D094A8AD4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913A5835-55FE-5B84-23B6-9518DBF4B2FB}"/>
              </a:ext>
            </a:extLst>
          </p:cNvPr>
          <p:cNvSpPr txBox="1"/>
          <p:nvPr/>
        </p:nvSpPr>
        <p:spPr>
          <a:xfrm>
            <a:off x="1536457" y="4499201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discuss and reflect.</a:t>
            </a:r>
          </a:p>
        </p:txBody>
      </p:sp>
    </p:spTree>
    <p:extLst>
      <p:ext uri="{BB962C8B-B14F-4D97-AF65-F5344CB8AC3E}">
        <p14:creationId xmlns:p14="http://schemas.microsoft.com/office/powerpoint/2010/main" val="361620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D77A7-4E8E-7081-F0AC-4F3053A4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2188" cy="7223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29622-F24D-7F71-C460-EBA98FA77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499" y="36753"/>
            <a:ext cx="1116663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4th Scenario – Respect and communication (cont’d)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B836DD00-C7B1-1D69-13F6-F9815451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8EB2B-2ACD-3A8B-CB2E-18AE408A97F6}"/>
              </a:ext>
            </a:extLst>
          </p:cNvPr>
          <p:cNvSpPr txBox="1"/>
          <p:nvPr/>
        </p:nvSpPr>
        <p:spPr>
          <a:xfrm>
            <a:off x="486382" y="1089498"/>
            <a:ext cx="6750997" cy="394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a few initiatives I can take 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Ask my director to add a closing agenda item 5 minutes before the end of the meeting where all participants contribute to leave the room as clean as it was when they entered.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 a reminder at the next team meeting that it’s everyone responsibility to clean the meeting room at the end of their meetings.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Contact the accommodation team to inform them of this recurring issue and ask them to do a reminder to staff in the next internal newsletter. 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7" name="Picture 6" descr="A table with papers and chairs around it&#10;&#10;">
            <a:extLst>
              <a:ext uri="{FF2B5EF4-FFF2-40B4-BE49-F238E27FC236}">
                <a16:creationId xmlns:a16="http://schemas.microsoft.com/office/drawing/2014/main" id="{775AB11D-CA25-2398-46D2-944286BD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37" y="1643974"/>
            <a:ext cx="4149549" cy="36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E4937-9203-80F1-1D3B-46A2B630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223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FFB233E-DCC9-665B-0348-46EF4617CF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887" y="74473"/>
            <a:ext cx="10874190" cy="56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5th Scenario – Respect and Awareness</a:t>
            </a: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78591C0-47E0-4126-89D6-F219233A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221E3-FD39-EC07-31A2-84DC99618130}"/>
              </a:ext>
            </a:extLst>
          </p:cNvPr>
          <p:cNvSpPr txBox="1"/>
          <p:nvPr/>
        </p:nvSpPr>
        <p:spPr>
          <a:xfrm>
            <a:off x="583660" y="1322962"/>
            <a:ext cx="6663446" cy="235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am training for a half-marathon race in the fall, and I go for a run at lunch break. For convenience, I would like to leave my training gear at the office for the week and bring it back home on Friday. 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could probably subtly squat a locker, but they are supposed to be for daily use since they are limited, which means someone might not have access to a locker because of me. </a:t>
            </a:r>
            <a:endParaRPr lang="en-CA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are things I should consider in this scenario?</a:t>
            </a:r>
            <a:endParaRPr lang="en-CA" dirty="0"/>
          </a:p>
        </p:txBody>
      </p:sp>
      <p:pic>
        <p:nvPicPr>
          <p:cNvPr id="9" name="Picture 8" descr="A person standing next to a mirror and a pair of shoes&#10;&#10;">
            <a:extLst>
              <a:ext uri="{FF2B5EF4-FFF2-40B4-BE49-F238E27FC236}">
                <a16:creationId xmlns:a16="http://schemas.microsoft.com/office/drawing/2014/main" id="{45A5254C-152A-D274-199E-2ADAD1BD5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91" y="1395919"/>
            <a:ext cx="3837562" cy="3837562"/>
          </a:xfrm>
          <a:prstGeom prst="rect">
            <a:avLst/>
          </a:prstGeom>
        </p:spPr>
      </p:pic>
      <p:pic>
        <p:nvPicPr>
          <p:cNvPr id="4" name="Graphique 3" descr="Chronomètre 75% avec un remplissage uni">
            <a:extLst>
              <a:ext uri="{FF2B5EF4-FFF2-40B4-BE49-F238E27FC236}">
                <a16:creationId xmlns:a16="http://schemas.microsoft.com/office/drawing/2014/main" id="{7AC85483-3670-6753-E660-BDB07859E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057" y="4136690"/>
            <a:ext cx="914400" cy="9144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411E88E-4A8B-7A3C-CEBF-6CF366F1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102642"/>
            <a:ext cx="6303002" cy="997086"/>
          </a:xfrm>
          <a:prstGeom prst="roundRect">
            <a:avLst/>
          </a:prstGeom>
          <a:noFill/>
          <a:ln>
            <a:solidFill>
              <a:srgbClr val="174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1CAF18-D586-F4ED-E81C-497290A6BCB7}"/>
              </a:ext>
            </a:extLst>
          </p:cNvPr>
          <p:cNvSpPr txBox="1"/>
          <p:nvPr/>
        </p:nvSpPr>
        <p:spPr>
          <a:xfrm>
            <a:off x="1536457" y="4384747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reflect and discuss.</a:t>
            </a:r>
          </a:p>
        </p:txBody>
      </p:sp>
    </p:spTree>
    <p:extLst>
      <p:ext uri="{BB962C8B-B14F-4D97-AF65-F5344CB8AC3E}">
        <p14:creationId xmlns:p14="http://schemas.microsoft.com/office/powerpoint/2010/main" val="281690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E4937-9203-80F1-1D3B-46A2B630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223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FFB233E-DCC9-665B-0348-46EF4617CF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887" y="74473"/>
            <a:ext cx="10874190" cy="56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5th Scenario – Respect and Awareness (cont’d)</a:t>
            </a: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78591C0-47E0-4126-89D6-F219233A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221E3-FD39-EC07-31A2-84DC99618130}"/>
              </a:ext>
            </a:extLst>
          </p:cNvPr>
          <p:cNvSpPr txBox="1"/>
          <p:nvPr/>
        </p:nvSpPr>
        <p:spPr>
          <a:xfrm>
            <a:off x="583660" y="1322962"/>
            <a:ext cx="6663446" cy="350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considerations in this scenario: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Does the building have a locker room for people using alternate transport and offers seasonal assigned lockers?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Could I ask the accommodation team if they could temporarily assign me a locker?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Is there somewhere else where I could leave my things ? Shoes could stay in a closet and water bottle in a cabinet in the kitchen.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drive to work; I could just leave my gym bag in my car. 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9" name="Picture 8" descr="A person standing next to a mirror and a pair of shoes&#10;&#10;">
            <a:extLst>
              <a:ext uri="{FF2B5EF4-FFF2-40B4-BE49-F238E27FC236}">
                <a16:creationId xmlns:a16="http://schemas.microsoft.com/office/drawing/2014/main" id="{45A5254C-152A-D274-199E-2ADAD1BD5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91" y="1395919"/>
            <a:ext cx="3837562" cy="38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C287C46-3652-C060-42F6-50884D88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2057" y="212197"/>
            <a:ext cx="2573108" cy="319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/>
                </a:solidFill>
                <a:ea typeface="+mn-ea"/>
              </a:rPr>
              <a:t>GETTING READY</a:t>
            </a:r>
            <a:endParaRPr lang="en-CA" sz="2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AB89C-5C60-F514-7F62-BB85882D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530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83BE0-9C64-3281-F481-AB89FA0E8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76" y="58165"/>
            <a:ext cx="9381428" cy="6243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A Collective Effort for Our Collective Benefit</a:t>
            </a:r>
            <a:endParaRPr kumimoji="0" lang="fr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AC2CFAE-E09D-919E-46D9-ED6E460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73D52-8C31-A3D1-6202-EADC675E42EF}"/>
              </a:ext>
            </a:extLst>
          </p:cNvPr>
          <p:cNvSpPr txBox="1"/>
          <p:nvPr/>
        </p:nvSpPr>
        <p:spPr>
          <a:xfrm>
            <a:off x="165370" y="1196502"/>
            <a:ext cx="114591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Being mindful of these norms in the workplace will be our collective responsibility and will enable us all to reap the benefits of a healthy work environment. </a:t>
            </a:r>
          </a:p>
          <a:p>
            <a:pPr>
              <a:spcBef>
                <a:spcPts val="1200"/>
              </a:spcBef>
            </a:pP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Being mindful of the norms of awareness, communication, respect, and courtesy, will help us: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Foster Collaboration</a:t>
            </a:r>
            <a:r>
              <a:rPr lang="en-CA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By adhering to community norms, we create a supportive environment where collaboration thrives.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Promote Harmony</a:t>
            </a:r>
            <a:r>
              <a:rPr lang="en-CA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These norms help us maintain a respectful and harmonious workplace, enhancing overall productivity and job satisfaction.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From “Me” to “We”</a:t>
            </a:r>
            <a:r>
              <a:rPr lang="en-CA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Embracing these norms helps us transition from individualistic to collective thinking, fostering a true sense of community.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552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4;p2">
            <a:extLst>
              <a:ext uri="{FF2B5EF4-FFF2-40B4-BE49-F238E27FC236}">
                <a16:creationId xmlns:a16="http://schemas.microsoft.com/office/drawing/2014/main" id="{249EDED2-ACA5-E482-22BD-5F1403FEDBE4}"/>
              </a:ext>
            </a:extLst>
          </p:cNvPr>
          <p:cNvSpPr txBox="1"/>
          <p:nvPr/>
        </p:nvSpPr>
        <p:spPr>
          <a:xfrm>
            <a:off x="4020105" y="145814"/>
            <a:ext cx="50087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Instructions – Remove this page before using</a:t>
            </a:r>
            <a:endParaRPr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oogle Shape;272;p2">
            <a:extLst>
              <a:ext uri="{FF2B5EF4-FFF2-40B4-BE49-F238E27FC236}">
                <a16:creationId xmlns:a16="http://schemas.microsoft.com/office/drawing/2014/main" id="{58BD4A98-E2BD-BCB3-4425-DC3B6B10B6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203" y="424616"/>
            <a:ext cx="11175825" cy="835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rPr>
              <a:t>How to use this document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D524A-320F-6BB4-B947-05E0A947FBA7}"/>
              </a:ext>
            </a:extLst>
          </p:cNvPr>
          <p:cNvSpPr txBox="1"/>
          <p:nvPr/>
        </p:nvSpPr>
        <p:spPr>
          <a:xfrm>
            <a:off x="340203" y="1279462"/>
            <a:ext cx="11511593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CA" b="1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OBJECTIVE and FOR WHO</a:t>
            </a: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 For the sponsor and workplace community norms committee to present the norms and have some interaction around hypothetical scenarios. The audience can include any and every employee moving into a space with this new norms. </a:t>
            </a:r>
          </a:p>
          <a:p>
            <a:pPr algn="just">
              <a:spcAft>
                <a:spcPts val="1200"/>
              </a:spcAft>
            </a:pPr>
            <a:r>
              <a:rPr lang="en-CA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WHEN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After workplace community norms committee has been established and has identified the community norms 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fr-CA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HOW: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</a:t>
            </a: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 the committee has agreed upon norms that are different than the ones identified here, please adjust the presentation accordingly. </a:t>
            </a:r>
            <a:endParaRPr lang="en-CA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algn="just">
              <a:spcAft>
                <a:spcPts val="1200"/>
              </a:spcAft>
            </a:pP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 the scenario portion, allow time for participants 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to discuss and give suggestions. </a:t>
            </a:r>
          </a:p>
          <a:p>
            <a:pPr algn="just">
              <a:spcAft>
                <a:spcPts val="1200"/>
              </a:spcAft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CA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The French version of this document is available here:</a:t>
            </a:r>
            <a:r>
              <a:rPr lang="fr-CA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FR version</a:t>
            </a:r>
            <a:endParaRPr lang="en-CA" i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D4C3C8-8CC6-4BF9-B9F0-0B29F37F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809"/>
            <a:ext cx="12192001" cy="719951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8FF00-1347-4DA1-9437-1B4A0F154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500" y="36753"/>
            <a:ext cx="643749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Community Norms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764C197-A1C5-4D1B-9772-6248B9F5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4BE59BA4-5D6C-4A38-8A73-5686AAF2B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206500" y="9121734"/>
            <a:ext cx="12196141" cy="5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61367-DDD3-8A64-C952-5C76064AAD47}"/>
              </a:ext>
            </a:extLst>
          </p:cNvPr>
          <p:cNvSpPr txBox="1"/>
          <p:nvPr/>
        </p:nvSpPr>
        <p:spPr>
          <a:xfrm>
            <a:off x="581229" y="1201526"/>
            <a:ext cx="10362388" cy="2655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community norms are an agreed upon </a:t>
            </a: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of values or principles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help employees share and use the space and collaborate with others.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community norms contribute to a harmonious and productive work environment, benefiting both individuals and the organization. They provide a framework for interacting with others in a way that promotes harmony and mutual understanding, politeness, courtesy, and sensitivity to others' feelings. In short, they facilitate  moving from “me” space to “we” space.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[Describe how the community norms align with your organization’s values. Explain how the committee tackled the development of the community norms.]</a:t>
            </a:r>
          </a:p>
        </p:txBody>
      </p:sp>
    </p:spTree>
    <p:extLst>
      <p:ext uri="{BB962C8B-B14F-4D97-AF65-F5344CB8AC3E}">
        <p14:creationId xmlns:p14="http://schemas.microsoft.com/office/powerpoint/2010/main" val="78283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D77A7-4E8E-7081-F0AC-4F3053A4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2188" cy="7223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29622-F24D-7F71-C460-EBA98FA77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499" y="36753"/>
            <a:ext cx="1116663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Community Norms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3680C-9CCE-49CE-BEE6-C1EA766BA28D}"/>
              </a:ext>
            </a:extLst>
          </p:cNvPr>
          <p:cNvSpPr txBox="1"/>
          <p:nvPr/>
        </p:nvSpPr>
        <p:spPr>
          <a:xfrm>
            <a:off x="581229" y="1201526"/>
            <a:ext cx="10362388" cy="315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 aware of others and yourself. It involves being mindful of how our actions and choices affects others, fostering a respectful and collaborative environment.  </a:t>
            </a: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Respect people and the environment. It means valuing and considering the well-being of colleagues and our common workspace in every action and decision. </a:t>
            </a: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 mindful and polite in the workplace, considering others’ perspectives and showing respect in all interactions. 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Help create a workplace where there is healthy communication. Encouraging open communication and constructive feedback to ensure understanding, teamwork and collaboration. </a:t>
            </a:r>
          </a:p>
          <a:p>
            <a:pPr marR="0" lvl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tabLst>
                <a:tab pos="457200" algn="l"/>
              </a:tabLst>
            </a:pP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B836DD00-C7B1-1D69-13F6-F9815451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8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E4937-9203-80F1-1D3B-46A2B630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223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FFB233E-DCC9-665B-0348-46EF4617CF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887" y="74473"/>
            <a:ext cx="10874190" cy="56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Applying the Workplace </a:t>
            </a:r>
            <a:r>
              <a:rPr lang="en-CA" sz="2400" dirty="0">
                <a:solidFill>
                  <a:schemeClr val="bg1"/>
                </a:solidFill>
                <a:ea typeface="+mn-ea"/>
              </a:rPr>
              <a:t>C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ommunity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Norms in Every-Day </a:t>
            </a:r>
            <a:r>
              <a:rPr lang="en-CA" sz="2400" dirty="0">
                <a:solidFill>
                  <a:schemeClr val="bg1"/>
                </a:solidFill>
                <a:ea typeface="+mn-ea"/>
              </a:rPr>
              <a:t>S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ituations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78591C0-47E0-4126-89D6-F219233A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4" name="Picture 3" descr="Meeting in office">
            <a:extLst>
              <a:ext uri="{FF2B5EF4-FFF2-40B4-BE49-F238E27FC236}">
                <a16:creationId xmlns:a16="http://schemas.microsoft.com/office/drawing/2014/main" id="{A4A00157-00CF-76B7-1678-CD05E38D2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10" y="1100683"/>
            <a:ext cx="3491282" cy="232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Woman using a laptop">
            <a:extLst>
              <a:ext uri="{FF2B5EF4-FFF2-40B4-BE49-F238E27FC236}">
                <a16:creationId xmlns:a16="http://schemas.microsoft.com/office/drawing/2014/main" id="{ABD32D2B-8E4A-2E58-8557-5430C6688B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911" y="1100682"/>
            <a:ext cx="2813796" cy="232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Woman using computer">
            <a:extLst>
              <a:ext uri="{FF2B5EF4-FFF2-40B4-BE49-F238E27FC236}">
                <a16:creationId xmlns:a16="http://schemas.microsoft.com/office/drawing/2014/main" id="{FB1458AB-2432-7E8F-A0C9-AE3784101A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931" y="1092575"/>
            <a:ext cx="3690360" cy="223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olleagues celebrating">
            <a:extLst>
              <a:ext uri="{FF2B5EF4-FFF2-40B4-BE49-F238E27FC236}">
                <a16:creationId xmlns:a16="http://schemas.microsoft.com/office/drawing/2014/main" id="{5A235139-1124-5C33-9173-53DE63037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66" y="3534633"/>
            <a:ext cx="3209179" cy="214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ffice worker using sticky notes">
            <a:extLst>
              <a:ext uri="{FF2B5EF4-FFF2-40B4-BE49-F238E27FC236}">
                <a16:creationId xmlns:a16="http://schemas.microsoft.com/office/drawing/2014/main" id="{F0317681-CF25-CD32-81C5-11E953CCC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209" y="3575054"/>
            <a:ext cx="3209179" cy="214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People at meeting">
            <a:extLst>
              <a:ext uri="{FF2B5EF4-FFF2-40B4-BE49-F238E27FC236}">
                <a16:creationId xmlns:a16="http://schemas.microsoft.com/office/drawing/2014/main" id="{B4B758EA-1D61-4115-B0A7-C8AFB1F502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07" y="3575054"/>
            <a:ext cx="3285557" cy="219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07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C287C46-3652-C060-42F6-50884D88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2057" y="212197"/>
            <a:ext cx="2573108" cy="319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/>
                </a:solidFill>
                <a:ea typeface="+mn-ea"/>
              </a:rPr>
              <a:t>GETTING READY</a:t>
            </a:r>
            <a:endParaRPr lang="en-CA" sz="2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AB89C-5C60-F514-7F62-BB85882D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530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83BE0-9C64-3281-F481-AB89FA0E8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76" y="58165"/>
            <a:ext cx="10752112" cy="6243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1st Scenario – Awareness and communication</a:t>
            </a:r>
            <a:endParaRPr kumimoji="0" lang="fr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7B741-5A0A-1BCC-9EA8-6F9E1623DEA8}"/>
              </a:ext>
            </a:extLst>
          </p:cNvPr>
          <p:cNvSpPr txBox="1"/>
          <p:nvPr/>
        </p:nvSpPr>
        <p:spPr>
          <a:xfrm>
            <a:off x="331262" y="1366448"/>
            <a:ext cx="7307903" cy="187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must meet the 1 pm deadline for a report. I would like to </a:t>
            </a:r>
            <a:r>
              <a:rPr lang="en-C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bring</a:t>
            </a: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my lunch -an egg salad- at my workstation, hoping to eat it while I put the finishing touch to my report. 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Consider </a:t>
            </a: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community norms of awareness and communication. </a:t>
            </a:r>
            <a:r>
              <a:rPr lang="en-CA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questions should I be asking myself in this situation?</a:t>
            </a:r>
            <a:endParaRPr lang="en-CA" sz="20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AC2CFAE-E09D-919E-46D9-ED6E460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6" name="Content Placeholder 3" descr="An employee with popcorn on his workstation.">
            <a:extLst>
              <a:ext uri="{FF2B5EF4-FFF2-40B4-BE49-F238E27FC236}">
                <a16:creationId xmlns:a16="http://schemas.microsoft.com/office/drawing/2014/main" id="{F18C3835-64F9-380B-2AFE-AA2A98123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867" y="1573468"/>
            <a:ext cx="3747871" cy="3266328"/>
          </a:xfrm>
          <a:prstGeom prst="rect">
            <a:avLst/>
          </a:prstGeom>
        </p:spPr>
      </p:pic>
      <p:pic>
        <p:nvPicPr>
          <p:cNvPr id="7" name="Graphique 6" descr="Chronomètre 75% avec un remplissage uni">
            <a:extLst>
              <a:ext uri="{FF2B5EF4-FFF2-40B4-BE49-F238E27FC236}">
                <a16:creationId xmlns:a16="http://schemas.microsoft.com/office/drawing/2014/main" id="{6960AEFC-7669-10A9-AA61-FC27160E7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45CC61D-5384-1D9C-FB67-A456D25BC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6A2A4C-842A-3157-2399-9B540529ECA9}"/>
              </a:ext>
            </a:extLst>
          </p:cNvPr>
          <p:cNvSpPr txBox="1"/>
          <p:nvPr/>
        </p:nvSpPr>
        <p:spPr>
          <a:xfrm>
            <a:off x="1536457" y="4470464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reflect and discuss.</a:t>
            </a:r>
          </a:p>
        </p:txBody>
      </p:sp>
    </p:spTree>
    <p:extLst>
      <p:ext uri="{BB962C8B-B14F-4D97-AF65-F5344CB8AC3E}">
        <p14:creationId xmlns:p14="http://schemas.microsoft.com/office/powerpoint/2010/main" val="13758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C287C46-3652-C060-42F6-50884D88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2057" y="212197"/>
            <a:ext cx="2573108" cy="319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/>
                </a:solidFill>
                <a:ea typeface="+mn-ea"/>
              </a:rPr>
              <a:t>GETTING READY</a:t>
            </a:r>
            <a:endParaRPr lang="en-CA" sz="2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AB89C-5C60-F514-7F62-BB85882D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530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83BE0-9C64-3281-F481-AB89FA0E8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76" y="58165"/>
            <a:ext cx="10934862" cy="6243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1st Scenario – Awareness and communication </a:t>
            </a:r>
            <a:r>
              <a:rPr kumimoji="0" lang="en-CA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(cont’d)</a:t>
            </a:r>
            <a:endParaRPr kumimoji="0" lang="fr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7B741-5A0A-1BCC-9EA8-6F9E1623DEA8}"/>
              </a:ext>
            </a:extLst>
          </p:cNvPr>
          <p:cNvSpPr txBox="1"/>
          <p:nvPr/>
        </p:nvSpPr>
        <p:spPr>
          <a:xfrm>
            <a:off x="581229" y="1201526"/>
            <a:ext cx="7307903" cy="340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examples of what I should ask myself before proceeding: 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 I see other people having lunch at their workstation or are most people at their workstation just working? 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If there are people around me, could they be allergic to eggs or bothered by the smell of my lunch?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Am I ready to accept being told if someone feels bothered?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can ask around and if it bothers someone or take it to the kitchenette after my deadline is passed.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AC2CFAE-E09D-919E-46D9-ED6E460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6" name="Content Placeholder 3" descr="An employee with popcorn on his workstation.">
            <a:extLst>
              <a:ext uri="{FF2B5EF4-FFF2-40B4-BE49-F238E27FC236}">
                <a16:creationId xmlns:a16="http://schemas.microsoft.com/office/drawing/2014/main" id="{F18C3835-64F9-380B-2AFE-AA2A98123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867" y="1573468"/>
            <a:ext cx="3747871" cy="3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1C67A-4FAB-556C-5C8D-241597F9D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0D6C6B-A8BB-CDA2-4817-A76B6FD20A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432" y="115833"/>
            <a:ext cx="1103583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2nd Scenario – Awareness and respect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C1508-1F65-AA39-033E-D60F15B261D2}"/>
              </a:ext>
            </a:extLst>
          </p:cNvPr>
          <p:cNvSpPr txBox="1"/>
          <p:nvPr/>
        </p:nvSpPr>
        <p:spPr>
          <a:xfrm>
            <a:off x="581229" y="1201526"/>
            <a:ext cx="6685333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booked a meeting room to participate in a conference call with a client. My booking is about to be up, but the conversation is very interesting, and I wish to continue this meaningful exchange. </a:t>
            </a:r>
            <a:endParaRPr lang="en-CA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Consider 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community norms of awareness</a:t>
            </a: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and respect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are some different courses of action I could take in this situation?</a:t>
            </a:r>
            <a:endParaRPr lang="en-CA" sz="1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2CFDD7F-7975-5FB3-F214-59B0DB14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5" name="Picture 4" descr="A black and white image of a person walking into a room&#10;">
            <a:extLst>
              <a:ext uri="{FF2B5EF4-FFF2-40B4-BE49-F238E27FC236}">
                <a16:creationId xmlns:a16="http://schemas.microsoft.com/office/drawing/2014/main" id="{FCC1B57B-74D5-5D25-0085-8ED08912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71" y="2045190"/>
            <a:ext cx="3979984" cy="3105308"/>
          </a:xfrm>
          <a:prstGeom prst="rect">
            <a:avLst/>
          </a:prstGeom>
        </p:spPr>
      </p:pic>
      <p:pic>
        <p:nvPicPr>
          <p:cNvPr id="6" name="Graphique 5" descr="Chronomètre 75% avec un remplissage uni">
            <a:extLst>
              <a:ext uri="{FF2B5EF4-FFF2-40B4-BE49-F238E27FC236}">
                <a16:creationId xmlns:a16="http://schemas.microsoft.com/office/drawing/2014/main" id="{E79AAB5C-5A61-2BCD-8599-0C9DA50F7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F38B713-6BF0-097F-2090-E5F669E31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  <a:ln>
            <a:solidFill>
              <a:srgbClr val="4097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2F8417-4E8D-B340-850A-DC9DCCBC9102}"/>
              </a:ext>
            </a:extLst>
          </p:cNvPr>
          <p:cNvSpPr txBox="1"/>
          <p:nvPr/>
        </p:nvSpPr>
        <p:spPr>
          <a:xfrm>
            <a:off x="1536457" y="4499201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reflect and discuss.</a:t>
            </a:r>
          </a:p>
        </p:txBody>
      </p:sp>
    </p:spTree>
    <p:extLst>
      <p:ext uri="{BB962C8B-B14F-4D97-AF65-F5344CB8AC3E}">
        <p14:creationId xmlns:p14="http://schemas.microsoft.com/office/powerpoint/2010/main" val="12783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1C67A-4FAB-556C-5C8D-241597F9D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0D6C6B-A8BB-CDA2-4817-A76B6FD20A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432" y="115833"/>
            <a:ext cx="983933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2nd Scenario – Awareness and respect </a:t>
            </a:r>
            <a:r>
              <a:rPr kumimoji="0" lang="en-CA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(cont’d)</a:t>
            </a:r>
            <a:endParaRPr kumimoji="0" lang="en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C1508-1F65-AA39-033E-D60F15B261D2}"/>
              </a:ext>
            </a:extLst>
          </p:cNvPr>
          <p:cNvSpPr txBox="1"/>
          <p:nvPr/>
        </p:nvSpPr>
        <p:spPr>
          <a:xfrm>
            <a:off x="581229" y="1201526"/>
            <a:ext cx="6685333" cy="388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some different courses of action </a:t>
            </a: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could take in the spirit of Community Norms 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Look at the booking system and see if I can extend my reservation.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Contact the person who booked the room after me to verify if they could do me a favour and move their meeting to another room.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Ask for a 5 minutes break with my client and take my meeting somewhere else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Inform my client that I have to respect our initial agenda and book another meeting to continue the conversation.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Have in mind to book an extra 30 minutes next time.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2CFDD7F-7975-5FB3-F214-59B0DB14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5" name="Picture 4" descr="A black and white image of a person walking into a room&#10;">
            <a:extLst>
              <a:ext uri="{FF2B5EF4-FFF2-40B4-BE49-F238E27FC236}">
                <a16:creationId xmlns:a16="http://schemas.microsoft.com/office/drawing/2014/main" id="{FCC1B57B-74D5-5D25-0085-8ED08912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71" y="2045190"/>
            <a:ext cx="3979984" cy="31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34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388978"/>
      </a:accent2>
      <a:accent3>
        <a:srgbClr val="18853F"/>
      </a:accent3>
      <a:accent4>
        <a:srgbClr val="B27A0A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33406</TotalTime>
  <Words>1432</Words>
  <Application>Microsoft Office PowerPoint</Application>
  <PresentationFormat>Widescreen</PresentationFormat>
  <Paragraphs>94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Avenir Next LT Pro Demi</vt:lpstr>
      <vt:lpstr>Calibri</vt:lpstr>
      <vt:lpstr>Calibri Light</vt:lpstr>
      <vt:lpstr>Georgia</vt:lpstr>
      <vt:lpstr>Symbol</vt:lpstr>
      <vt:lpstr>1_Office Theme</vt:lpstr>
      <vt:lpstr>think-cell Slide</vt:lpstr>
      <vt:lpstr>Community Norms in Action</vt:lpstr>
      <vt:lpstr>How to use this document</vt:lpstr>
      <vt:lpstr>Community Norms</vt:lpstr>
      <vt:lpstr>Our Community Norms</vt:lpstr>
      <vt:lpstr>Applying the Workplace Community Norms in Every-Day Situations</vt:lpstr>
      <vt:lpstr>1st Scenario – Awareness and communication</vt:lpstr>
      <vt:lpstr>1st Scenario – Awareness and communication (cont’d)</vt:lpstr>
      <vt:lpstr>2nd Scenario – Awareness and respect</vt:lpstr>
      <vt:lpstr>2nd Scenario – Awareness and respect (cont’d)</vt:lpstr>
      <vt:lpstr>3rd Scenario – Courtesy and communication</vt:lpstr>
      <vt:lpstr>3rd Scenario – Courtesy and communication (cont’d)</vt:lpstr>
      <vt:lpstr>4th Scenario – Respect and communication</vt:lpstr>
      <vt:lpstr>4th Scenario – Respect and communication (cont’d)</vt:lpstr>
      <vt:lpstr>5th Scenario – Respect and Awareness</vt:lpstr>
      <vt:lpstr>5th Scenario – Respect and Awareness (cont’d)</vt:lpstr>
      <vt:lpstr>A Collective Effort for Our Collective Benefit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Menard, Alexandrine (SPAC/PSPC)</cp:lastModifiedBy>
  <cp:revision>641</cp:revision>
  <dcterms:created xsi:type="dcterms:W3CDTF">2018-01-23T15:59:12Z</dcterms:created>
  <dcterms:modified xsi:type="dcterms:W3CDTF">2024-11-21T14:56:38Z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2023-11-23T13:18:28Z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f3974deb-ff59-483b-8d4d-480b77f8e449</vt:lpwstr>
  </property>
  <property fmtid="{D5CDD505-2E9C-101B-9397-08002B2CF9AE}" pid="8" name="MSIP_Label_834ed4f5-eae4-40c7-82be-b1cdf720a1b9_ContentBits">
    <vt:lpwstr>0</vt:lpwstr>
  </property>
</Properties>
</file>