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89">
          <p15:clr>
            <a:srgbClr val="9AA0A6"/>
          </p15:clr>
        </p15:guide>
        <p15:guide id="4" orient="horz" pos="360">
          <p15:clr>
            <a:srgbClr val="9AA0A6"/>
          </p15:clr>
        </p15:guide>
        <p15:guide id="5" pos="25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0C1591-22EA-43DD-8BEB-96D973B2BF40}">
  <a:tblStyle styleId="{D20C1591-22EA-43DD-8BEB-96D973B2BF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384" y="126"/>
      </p:cViewPr>
      <p:guideLst>
        <p:guide orient="horz" pos="1620"/>
        <p:guide pos="2880"/>
        <p:guide orient="horz" pos="889"/>
        <p:guide orient="horz" pos="360"/>
        <p:guide pos="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8ad7ba27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f8ad7ba27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7758716028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7758716028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bf34218ac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6bf34218ac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6bf34218ac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6bf34218ac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6bf34218a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6bf34218a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Page With header Bar 1">
  <p:cSld name="Basic Page With header Ba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758234" y="4870747"/>
            <a:ext cx="385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786210" y="843558"/>
            <a:ext cx="7571700" cy="3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4D7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4D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D7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4D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D7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4D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4D7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4D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4D7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4D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59199" y="103547"/>
            <a:ext cx="5433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4" descr="UNCLASSIFIED"/>
          <p:cNvSpPr txBox="1"/>
          <p:nvPr/>
        </p:nvSpPr>
        <p:spPr>
          <a:xfrm>
            <a:off x="0" y="0"/>
            <a:ext cx="91440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 descr="UNCLASSIFIED"/>
          <p:cNvSpPr txBox="1"/>
          <p:nvPr/>
        </p:nvSpPr>
        <p:spPr>
          <a:xfrm>
            <a:off x="0" y="0"/>
            <a:ext cx="91440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 sz="11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MSIPCMContentMarking" descr="{&quot;HashCode&quot;:-1880398799,&quot;Placement&quot;:&quot;Header&quot;,&quot;Top&quot;:0.0,&quot;Left&quot;:502.4445,&quot;SlideWidth&quot;:720,&quot;SlideHeight&quot;:405}">
            <a:extLst>
              <a:ext uri="{FF2B5EF4-FFF2-40B4-BE49-F238E27FC236}">
                <a16:creationId xmlns:a16="http://schemas.microsoft.com/office/drawing/2014/main" id="{89C75973-73A8-634F-17FB-0B3F5655EBE7}"/>
              </a:ext>
            </a:extLst>
          </p:cNvPr>
          <p:cNvSpPr txBox="1"/>
          <p:nvPr userDrawn="1"/>
        </p:nvSpPr>
        <p:spPr>
          <a:xfrm>
            <a:off x="6381045" y="0"/>
            <a:ext cx="2762954" cy="280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UNCLASSIFIED / NON CLASSIFIÉ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bs-sct.canada.ca/ems-sgd/edb-bdd/index-eng.html#infographic/gov/gov/servic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canada.ca/data/en/dataset/3ac0d080-6149-499a-8b06-7ce5f00ec56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canada.ca/data/en/dataset/3ac0d080-6149-499a-8b06-7ce5f00ec56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google.com/spreadsheets/d/10yUFB27DTMrUpkL5bkhlfaUK2kK0ijMnDnVv7Vyz2L8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-124225" y="-22200"/>
            <a:ext cx="9187200" cy="51879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311708" y="1811375"/>
            <a:ext cx="8520600" cy="75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Task to service mapping resources </a:t>
            </a:r>
            <a:endParaRPr sz="61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441075" y="4037825"/>
            <a:ext cx="8520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Digital Transformation Office (DTO)</a:t>
            </a:r>
            <a:b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November 2022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411879" y="2529301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867" y="267817"/>
            <a:ext cx="1060908" cy="25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883" y="267825"/>
            <a:ext cx="2718376" cy="25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954"/>
              <a:buFont typeface="Arial"/>
              <a:buNone/>
            </a:pPr>
            <a:r>
              <a:rPr lang="en" sz="3045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Service inventory data published on GC InfoBase</a:t>
            </a:r>
            <a:endParaRPr sz="3045" b="1">
              <a:solidFill>
                <a:srgbClr val="26374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574725" y="970100"/>
            <a:ext cx="73914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https://www.tbs-sct.canada.ca/ems-sgd/edb-bdd/index-eng.html#infographic/gov/gov/services</a:t>
            </a:r>
            <a:r>
              <a:rPr lang="en" sz="195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95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5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418088" y="779936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625" y="1523525"/>
            <a:ext cx="7343499" cy="3243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3045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Service inventory downloadable as open data</a:t>
            </a:r>
            <a:endParaRPr sz="3045" b="1">
              <a:solidFill>
                <a:srgbClr val="26374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589325" y="977375"/>
            <a:ext cx="7391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50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https://open.canada.ca/data/en/dataset/3ac0d080-6149-499a-8b06-7ce5f00ec56c</a:t>
            </a:r>
            <a:r>
              <a:rPr lang="en" sz="115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95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5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418088" y="779936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800" y="1611050"/>
            <a:ext cx="6372895" cy="2862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3045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Service inventory data </a:t>
            </a:r>
            <a:endParaRPr sz="3045" b="1">
              <a:solidFill>
                <a:srgbClr val="26374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418088" y="779936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4" name="Google Shape;94;p18"/>
          <p:cNvGraphicFramePr/>
          <p:nvPr/>
        </p:nvGraphicFramePr>
        <p:xfrm>
          <a:off x="411875" y="1046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{D20C1591-22EA-43DD-8BEB-96D973B2BF40}</a:tableStyleId>
              </a:tblPr>
              <a:tblGrid>
                <a:gridCol w="356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0700">
                <a:tc>
                  <a:txBody>
                    <a:bodyPr/>
                    <a:lstStyle/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Fiscal Year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Service ID Number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Service Name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Department Name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External Service or Internal Enterprise Service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Service Type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Special Designations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Service Description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URL to Service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Program Name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Year of last GBA+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Digital Identity Platform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Client/Target Groups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Information Service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Service Fees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Use of CRA Business Number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Use of Social Insurance Number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Service Delivery Channels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Number of Telephone Enquiries Received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Number of Website Visits (Information-Based Services)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Number of Applications Submitted Online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Number of Applications Submitted by Telephone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Number of Applications Submitted In-Person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Number of Applications Submitted via Postal Mail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Number of Applications Submitted via other channels, such as email or fax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E-enabled Services - Registration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E-enabled Services - Authentication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E-enabled Services - Application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E-enabled Services - Decision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E-enabled Services - Issuance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E-enabled Services - Feedback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Client Given Opportunity to Provide Feedback on Level of Satisfaction with this Service by Channel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Special Remarks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5" name="Google Shape;95;p18"/>
          <p:cNvSpPr txBox="1"/>
          <p:nvPr/>
        </p:nvSpPr>
        <p:spPr>
          <a:xfrm>
            <a:off x="411875" y="4743300"/>
            <a:ext cx="8420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See downloadable data dictionary for details: </a:t>
            </a:r>
            <a:r>
              <a:rPr lang="en" sz="1000" u="sng">
                <a:solidFill>
                  <a:schemeClr val="accent5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https://open.canada.ca/data/en/dataset/3ac0d080-6149-499a-8b06-7ce5f00ec56c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3045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DTO tasks to services mapping</a:t>
            </a:r>
            <a:endParaRPr sz="3045" b="1">
              <a:solidFill>
                <a:srgbClr val="26374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418088" y="779936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875" y="1601401"/>
            <a:ext cx="7988823" cy="223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589325" y="977375"/>
            <a:ext cx="80706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https://docs.google.com/spreadsheets/d/10yUFB27DTMrUpkL5bkhlfaUK2kK0ijMnDnVv7Vyz2L8/edit?usp=sharing</a:t>
            </a:r>
            <a:r>
              <a:rPr lang="en" sz="11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5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63a352c43833423750eebda1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On-screen Show (16:9)</PresentationFormat>
  <Paragraphs>43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Roboto</vt:lpstr>
      <vt:lpstr>Arial</vt:lpstr>
      <vt:lpstr>Lato</vt:lpstr>
      <vt:lpstr>Open Sans</vt:lpstr>
      <vt:lpstr>Calibri</vt:lpstr>
      <vt:lpstr>Simple Light</vt:lpstr>
      <vt:lpstr>Task to service mapping resources </vt:lpstr>
      <vt:lpstr>Service inventory data published on GC InfoBase</vt:lpstr>
      <vt:lpstr>Service inventory downloadable as open data</vt:lpstr>
      <vt:lpstr>Service inventory data </vt:lpstr>
      <vt:lpstr>DTO tasks to services mapping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to service mapping resources</dc:title>
  <dc:creator>Donohue, Chelsey</dc:creator>
  <cp:lastModifiedBy>Donohue, Chelsey</cp:lastModifiedBy>
  <cp:revision>2</cp:revision>
  <dcterms:modified xsi:type="dcterms:W3CDTF">2022-12-21T18:39:06Z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d0ca00b-3f0e-465a-aac7-1a6a22fcea40_Enabled">
    <vt:lpwstr>true</vt:lpwstr>
  </property>
  <property fmtid="{D5CDD505-2E9C-101B-9397-08002B2CF9AE}" pid="3" name="MSIP_Label_3d0ca00b-3f0e-465a-aac7-1a6a22fcea40_SetDate">
    <vt:lpwstr>2022-12-21T18:39:00Z</vt:lpwstr>
  </property>
  <property fmtid="{D5CDD505-2E9C-101B-9397-08002B2CF9AE}" pid="4" name="MSIP_Label_3d0ca00b-3f0e-465a-aac7-1a6a22fcea40_Method">
    <vt:lpwstr>Privileged</vt:lpwstr>
  </property>
  <property fmtid="{D5CDD505-2E9C-101B-9397-08002B2CF9AE}" pid="5" name="MSIP_Label_3d0ca00b-3f0e-465a-aac7-1a6a22fcea40_Name">
    <vt:lpwstr>3d0ca00b-3f0e-465a-aac7-1a6a22fcea40</vt:lpwstr>
  </property>
  <property fmtid="{D5CDD505-2E9C-101B-9397-08002B2CF9AE}" pid="6" name="MSIP_Label_3d0ca00b-3f0e-465a-aac7-1a6a22fcea40_SiteId">
    <vt:lpwstr>6397df10-4595-4047-9c4f-03311282152b</vt:lpwstr>
  </property>
  <property fmtid="{D5CDD505-2E9C-101B-9397-08002B2CF9AE}" pid="7" name="MSIP_Label_3d0ca00b-3f0e-465a-aac7-1a6a22fcea40_ActionId">
    <vt:lpwstr>25a61fe5-5a3c-460e-b96b-d8f448d5d9e2</vt:lpwstr>
  </property>
  <property fmtid="{D5CDD505-2E9C-101B-9397-08002B2CF9AE}" pid="8" name="MSIP_Label_3d0ca00b-3f0e-465a-aac7-1a6a22fcea40_ContentBits">
    <vt:lpwstr>1</vt:lpwstr>
  </property>
</Properties>
</file>