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"/>
  </p:notesMasterIdLst>
  <p:sldIdLst>
    <p:sldId id="265" r:id="rId5"/>
    <p:sldId id="267" r:id="rId6"/>
    <p:sldId id="268" r:id="rId7"/>
    <p:sldId id="270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5"/>
    <p:restoredTop sz="94752"/>
  </p:normalViewPr>
  <p:slideViewPr>
    <p:cSldViewPr snapToGrid="0" snapToObjects="1">
      <p:cViewPr varScale="1">
        <p:scale>
          <a:sx n="105" d="100"/>
          <a:sy n="105" d="100"/>
        </p:scale>
        <p:origin x="13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2" d="100"/>
          <a:sy n="142" d="100"/>
        </p:scale>
        <p:origin x="2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Petras" userId="S::alexander.petras@infc.gc.ca::3bef3acf-26cd-45ea-bdbf-2ceb9b86a111" providerId="AD" clId="Web-{D79FAF7C-6209-C014-6D75-A32AB6D90D47}"/>
    <pc:docChg chg="mod">
      <pc:chgData name="Alexander Petras" userId="S::alexander.petras@infc.gc.ca::3bef3acf-26cd-45ea-bdbf-2ceb9b86a111" providerId="AD" clId="Web-{D79FAF7C-6209-C014-6D75-A32AB6D90D47}" dt="2025-11-10T19:48:36.521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AFFF-E0E3-E94B-BBAD-72F3437735B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5AD80-7394-4446-B6C4-B7494D884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5AD80-7394-4446-B6C4-B7494D8849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7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5AD80-7394-4446-B6C4-B7494D8849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5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27873-03BA-F31F-D52E-51FC91068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B6EA6-7330-3578-A6B3-3D645B396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A10F7-3977-ED02-E2BD-8D8CBA08B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CDC1B-69C6-A10C-A653-C281065B3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5AD80-7394-4446-B6C4-B7494D8849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7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CE641BA-995A-4551-AD2E-AEB9F624C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CA483-812B-DA43-B247-70285BC4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CA483-812B-DA43-B247-70285BC4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1A293-FD11-F243-ACDE-3C1B9B613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1376"/>
            <a:ext cx="12192000" cy="10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4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60BEF-A541-4841-B9F5-6A62DB861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5EF03-10E6-E940-BA5C-D0D9D6ADD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49990"/>
            <a:ext cx="12192000" cy="15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60BEF-A541-4841-B9F5-6A62DB861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1EAED-3D30-E94E-8763-A97D0BF1B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4667"/>
            <a:ext cx="12192000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6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60BEF-A541-4841-B9F5-6A62DB861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5D22738A-4618-2645-9C21-AA7583AF6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7558"/>
            <a:ext cx="12192000" cy="17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6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60BEF-A541-4841-B9F5-6A62DB861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8FCD7-51EF-8547-900D-44E9785671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9583"/>
            <a:ext cx="12192000" cy="21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60BEF-A541-4841-B9F5-6A62DB861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D63671C8-1532-654D-89D6-76D979F84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9928"/>
            <a:ext cx="12192000" cy="26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D0773-80DC-4240-B980-CC12F262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5D602-77A2-D94B-97A6-D56EA60D5C7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B9782CC-27CD-EC4C-94CC-85101D508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0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D1918-385E-AD45-A912-3BCAEBCE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CC312-AD8A-2340-8283-4CBE8D354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995B-8788-584C-86D2-A5CA8A9A0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84368"/>
            <a:ext cx="677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535D602-77A2-D94B-97A6-D56EA60D5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8" r:id="rId3"/>
    <p:sldLayoutId id="2147483656" r:id="rId4"/>
    <p:sldLayoutId id="2147483660" r:id="rId5"/>
    <p:sldLayoutId id="2147483661" r:id="rId6"/>
    <p:sldLayoutId id="2147483662" r:id="rId7"/>
    <p:sldLayoutId id="2147483663" r:id="rId8"/>
    <p:sldLayoutId id="214748365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62523A-755E-964B-83F2-A122E789CAFF}"/>
              </a:ext>
            </a:extLst>
          </p:cNvPr>
          <p:cNvSpPr txBox="1"/>
          <p:nvPr/>
        </p:nvSpPr>
        <p:spPr>
          <a:xfrm>
            <a:off x="6728158" y="1170311"/>
            <a:ext cx="5647435" cy="291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80"/>
              </a:lnSpc>
            </a:pPr>
            <a:r>
              <a:rPr lang="fr-CA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axée sur la résilience économique des collectivités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FA23-2A01-764C-8E0E-A19CF62E0DF3}"/>
              </a:ext>
            </a:extLst>
          </p:cNvPr>
          <p:cNvSpPr txBox="1"/>
          <p:nvPr/>
        </p:nvSpPr>
        <p:spPr>
          <a:xfrm>
            <a:off x="388632" y="5132979"/>
            <a:ext cx="4630057" cy="70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580"/>
              </a:lnSpc>
            </a:pPr>
            <a:r>
              <a:rPr lang="fr-CA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18 novembre 2025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F75BE54B-F56A-4D26-A4AA-8D2EE1B5ED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43" y="4627984"/>
            <a:ext cx="1336074" cy="989045"/>
          </a:xfrm>
          <a:prstGeom prst="rect">
            <a:avLst/>
          </a:prstGeom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005404C8-29C5-A657-2620-1AAD1B77B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r="5626"/>
          <a:stretch/>
        </p:blipFill>
        <p:spPr bwMode="auto">
          <a:xfrm>
            <a:off x="7569365" y="4419026"/>
            <a:ext cx="1336074" cy="121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8688DAE6-D6D0-D040-BA54-14BBEC0F9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283" y="0"/>
            <a:ext cx="56218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2D3548-CDDF-D045-B255-DB0875D4DB05}"/>
              </a:ext>
            </a:extLst>
          </p:cNvPr>
          <p:cNvSpPr txBox="1"/>
          <p:nvPr/>
        </p:nvSpPr>
        <p:spPr>
          <a:xfrm>
            <a:off x="535542" y="675044"/>
            <a:ext cx="556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cap="none" normalizeH="0" baseline="0" noProof="0" dirty="0">
                <a:ln>
                  <a:noFill/>
                </a:ln>
                <a:solidFill>
                  <a:srgbClr val="73BA6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Contexte de la Colombie-Britannique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DD5A1-8642-7648-80A0-9B327C328F7D}"/>
              </a:ext>
            </a:extLst>
          </p:cNvPr>
          <p:cNvSpPr txBox="1"/>
          <p:nvPr/>
        </p:nvSpPr>
        <p:spPr>
          <a:xfrm>
            <a:off x="617837" y="1760908"/>
            <a:ext cx="50408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cap="none" normalizeH="0" baseline="0" noProof="0">
                <a:ln>
                  <a:noFill/>
                </a:ln>
                <a:solidFill>
                  <a:srgbClr val="1553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Plus d’une décennie consacrée à l’infrastructure publique essentielle.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5536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40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de financement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cap="none" normalizeH="0" baseline="0" noProof="0">
                <a:ln>
                  <a:noFill/>
                </a:ln>
                <a:solidFill>
                  <a:srgbClr val="1553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Outils financiers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cap="none" normalizeH="0" baseline="0" noProof="0">
                <a:ln>
                  <a:noFill/>
                </a:ln>
                <a:solidFill>
                  <a:srgbClr val="1553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5536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sz="2400" b="0" i="0" u="none" strike="noStrike" cap="none" normalizeH="0" baseline="0" noProof="0">
                <a:ln>
                  <a:noFill/>
                </a:ln>
                <a:solidFill>
                  <a:srgbClr val="15536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La résilience tient compte des facteurs climatiques et économiques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09034-6C18-504F-B4FC-56789E2F232B}"/>
              </a:ext>
            </a:extLst>
          </p:cNvPr>
          <p:cNvSpPr txBox="1"/>
          <p:nvPr/>
        </p:nvSpPr>
        <p:spPr>
          <a:xfrm>
            <a:off x="10692000" y="6372000"/>
            <a:ext cx="1562261" cy="246221"/>
          </a:xfrm>
          <a:prstGeom prst="rect">
            <a:avLst/>
          </a:prstGeom>
          <a:noFill/>
        </p:spPr>
        <p:txBody>
          <a:bodyPr wrap="square" lIns="0" tIns="0" rIns="36000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cap="none" normalizeH="0" baseline="0" noProof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Photo : Brayden 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97007-755A-924E-B47E-7300D0067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D602-77A2-D94B-97A6-D56EA60D5C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B43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43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82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C00F65-4D5F-2C4A-93E4-0D6F549D2004}"/>
              </a:ext>
            </a:extLst>
          </p:cNvPr>
          <p:cNvSpPr txBox="1"/>
          <p:nvPr/>
        </p:nvSpPr>
        <p:spPr>
          <a:xfrm>
            <a:off x="5516282" y="568660"/>
            <a:ext cx="61706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cap="none" normalizeH="0" baseline="0" noProof="0">
                <a:ln>
                  <a:noFill/>
                </a:ln>
                <a:solidFill>
                  <a:srgbClr val="73BA6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Leçons apprises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cap="none" normalizeH="0" baseline="0" noProof="0">
                <a:ln>
                  <a:noFill/>
                </a:ln>
                <a:solidFill>
                  <a:srgbClr val="73BA6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collecte des données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818C1-ED0B-F644-A704-7703032CD777}"/>
              </a:ext>
            </a:extLst>
          </p:cNvPr>
          <p:cNvSpPr txBox="1"/>
          <p:nvPr/>
        </p:nvSpPr>
        <p:spPr>
          <a:xfrm>
            <a:off x="2912985" y="5702070"/>
            <a:ext cx="2745692" cy="246221"/>
          </a:xfrm>
          <a:prstGeom prst="rect">
            <a:avLst/>
          </a:prstGeom>
          <a:noFill/>
        </p:spPr>
        <p:txBody>
          <a:bodyPr wrap="square" lIns="0" tIns="0" rIns="36000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cap="none" normalizeH="0" baseline="0" noProof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Photo : Tiplada Mekvisan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C64E98-B4A0-D148-912C-1D2E787806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D602-77A2-D94B-97A6-D56EA60D5C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B43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43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metal structure with plants&#10;&#10;AI-generated content may be incorrect.">
            <a:extLst>
              <a:ext uri="{FF2B5EF4-FFF2-40B4-BE49-F238E27FC236}">
                <a16:creationId xmlns:a16="http://schemas.microsoft.com/office/drawing/2014/main" id="{4BB7E20E-4A08-A652-0085-D5F3640DD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4361" y="1100417"/>
            <a:ext cx="6209553" cy="4657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071557-A69E-001F-E596-F5E1DC6916F6}"/>
              </a:ext>
            </a:extLst>
          </p:cNvPr>
          <p:cNvSpPr txBox="1"/>
          <p:nvPr/>
        </p:nvSpPr>
        <p:spPr>
          <a:xfrm>
            <a:off x="5516282" y="2011247"/>
            <a:ext cx="6416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aux ordres supérieurs des administrations et résilience économique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liés à la pandémie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de stimulation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5536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Décisions fondées sur des données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imparfaites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Saisie des données par les administrations locales</a:t>
            </a:r>
          </a:p>
        </p:txBody>
      </p:sp>
    </p:spTree>
    <p:extLst>
      <p:ext uri="{BB962C8B-B14F-4D97-AF65-F5344CB8AC3E}">
        <p14:creationId xmlns:p14="http://schemas.microsoft.com/office/powerpoint/2010/main" val="425825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6508AA00-FD08-454F-83FF-5E945D35CE11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10" y="161944"/>
            <a:ext cx="5524481" cy="4804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42A776-5714-0F48-A7BD-8C98A917F3F7}"/>
              </a:ext>
            </a:extLst>
          </p:cNvPr>
          <p:cNvSpPr txBox="1"/>
          <p:nvPr/>
        </p:nvSpPr>
        <p:spPr>
          <a:xfrm>
            <a:off x="-612314" y="4796335"/>
            <a:ext cx="2745692" cy="246221"/>
          </a:xfrm>
          <a:prstGeom prst="rect">
            <a:avLst/>
          </a:prstGeom>
          <a:noFill/>
        </p:spPr>
        <p:txBody>
          <a:bodyPr wrap="square" lIns="0" tIns="0" rIns="36000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cap="none" normalizeH="0" baseline="0" noProof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Photo : Ben Breitenstein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B0151-F615-9E40-A94B-37CC1F7B1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D602-77A2-D94B-97A6-D56EA60D5C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B43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43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C9283-9E8C-DFD1-4125-473D2592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39" y="1307228"/>
            <a:ext cx="5098359" cy="4848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4543A-6C4F-7C7A-EF5D-D63E55B38EDC}"/>
              </a:ext>
            </a:extLst>
          </p:cNvPr>
          <p:cNvSpPr txBox="1"/>
          <p:nvPr/>
        </p:nvSpPr>
        <p:spPr>
          <a:xfrm>
            <a:off x="6677979" y="516655"/>
            <a:ext cx="494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dirty="0">
                <a:solidFill>
                  <a:srgbClr val="73BA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collectivités varient à l’échelle du Canada</a:t>
            </a:r>
          </a:p>
        </p:txBody>
      </p:sp>
      <p:pic>
        <p:nvPicPr>
          <p:cNvPr id="10" name="Picture 9" descr="A snow covered street with a pile of snow&#10;&#10;AI-generated content may be incorrect.">
            <a:extLst>
              <a:ext uri="{FF2B5EF4-FFF2-40B4-BE49-F238E27FC236}">
                <a16:creationId xmlns:a16="http://schemas.microsoft.com/office/drawing/2014/main" id="{4082E20E-00CE-ADAC-762E-73B935AB3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07711" y="3577524"/>
            <a:ext cx="3134160" cy="23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6A01-345B-18AC-3890-D811968D6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4F7C92-D520-A8AC-BD9B-52D48F660785}"/>
              </a:ext>
            </a:extLst>
          </p:cNvPr>
          <p:cNvSpPr txBox="1"/>
          <p:nvPr/>
        </p:nvSpPr>
        <p:spPr>
          <a:xfrm>
            <a:off x="5521997" y="854361"/>
            <a:ext cx="6170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cap="none" normalizeH="0" baseline="0" noProof="0">
                <a:ln>
                  <a:noFill/>
                </a:ln>
                <a:solidFill>
                  <a:srgbClr val="73BA6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Intégration efficace de l’infrastructure et de l’économie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73FB56-33CA-42E7-BE0B-335D73949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D602-77A2-D94B-97A6-D56EA60D5C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B43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43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BD0E3-BE08-3594-0F4D-0F9742CF3ECC}"/>
              </a:ext>
            </a:extLst>
          </p:cNvPr>
          <p:cNvSpPr txBox="1"/>
          <p:nvPr/>
        </p:nvSpPr>
        <p:spPr>
          <a:xfrm>
            <a:off x="6644696" y="2644170"/>
            <a:ext cx="4787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CA" sz="2400" dirty="0">
                <a:solidFill>
                  <a:srgbClr val="15536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L’infrastructure constitue un fondement et une possibilité permanente de soutenir la résilience économique des collectivités pendant tout leur cycle de vie.</a:t>
            </a:r>
          </a:p>
        </p:txBody>
      </p:sp>
      <p:pic>
        <p:nvPicPr>
          <p:cNvPr id="7" name="Picture 6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7D26382B-C723-5360-353A-160F0578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1" y="278221"/>
            <a:ext cx="3960408" cy="2970306"/>
          </a:xfrm>
          <a:prstGeom prst="rect">
            <a:avLst/>
          </a:prstGeom>
        </p:spPr>
      </p:pic>
      <p:pic>
        <p:nvPicPr>
          <p:cNvPr id="12" name="Picture 11" descr="A building with stairs outside&#10;&#10;AI-generated content may be incorrect.">
            <a:extLst>
              <a:ext uri="{FF2B5EF4-FFF2-40B4-BE49-F238E27FC236}">
                <a16:creationId xmlns:a16="http://schemas.microsoft.com/office/drawing/2014/main" id="{6AB72132-E028-63BA-379A-72959C851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905" y="2837991"/>
            <a:ext cx="4064597" cy="3280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6E5EE7-0896-1998-6769-25721D9AA3AA}"/>
              </a:ext>
            </a:extLst>
          </p:cNvPr>
          <p:cNvSpPr txBox="1"/>
          <p:nvPr/>
        </p:nvSpPr>
        <p:spPr>
          <a:xfrm>
            <a:off x="6644696" y="4919391"/>
            <a:ext cx="450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cap="none" normalizeH="0" baseline="0" noProof="0">
                <a:ln>
                  <a:noFill/>
                </a:ln>
                <a:solidFill>
                  <a:srgbClr val="73BA6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86844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H Palette">
      <a:dk1>
        <a:srgbClr val="002337"/>
      </a:dk1>
      <a:lt1>
        <a:srgbClr val="FFFEFE"/>
      </a:lt1>
      <a:dk2>
        <a:srgbClr val="404140"/>
      </a:dk2>
      <a:lt2>
        <a:srgbClr val="E7E6E6"/>
      </a:lt2>
      <a:accent1>
        <a:srgbClr val="1B4383"/>
      </a:accent1>
      <a:accent2>
        <a:srgbClr val="003B4F"/>
      </a:accent2>
      <a:accent3>
        <a:srgbClr val="155365"/>
      </a:accent3>
      <a:accent4>
        <a:srgbClr val="73BA63"/>
      </a:accent4>
      <a:accent5>
        <a:srgbClr val="515151"/>
      </a:accent5>
      <a:accent6>
        <a:srgbClr val="000000"/>
      </a:accent6>
      <a:hlink>
        <a:srgbClr val="132E5B"/>
      </a:hlink>
      <a:folHlink>
        <a:srgbClr val="73BA6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1C2D9ECB702341B862B96B0A675C3F" ma:contentTypeVersion="8" ma:contentTypeDescription="Create a new document." ma:contentTypeScope="" ma:versionID="bac204429d6b1be5df05bcea4cd7cfda">
  <xsd:schema xmlns:xsd="http://www.w3.org/2001/XMLSchema" xmlns:xs="http://www.w3.org/2001/XMLSchema" xmlns:p="http://schemas.microsoft.com/office/2006/metadata/properties" xmlns:ns2="0ee1f9be-ee7a-42df-bcaf-748ef50c5411" targetNamespace="http://schemas.microsoft.com/office/2006/metadata/properties" ma:root="true" ma:fieldsID="0c2023c4c7738f9150dfa4817885090c" ns2:_="">
    <xsd:import namespace="0ee1f9be-ee7a-42df-bcaf-748ef50c5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1f9be-ee7a-42df-bcaf-748ef50c5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90555C-C33E-43C2-BE66-D311B17FE0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20B39-F62F-4362-A89E-AEB3CA2DEA02}"/>
</file>

<file path=customXml/itemProps3.xml><?xml version="1.0" encoding="utf-8"?>
<ds:datastoreItem xmlns:ds="http://schemas.openxmlformats.org/officeDocument/2006/customXml" ds:itemID="{9A2231C7-1A9B-46BB-AB7B-E15A160AA651}">
  <ds:schemaRefs>
    <ds:schemaRef ds:uri="http://schemas.microsoft.com/office/2006/metadata/properties"/>
    <ds:schemaRef ds:uri="http://schemas.microsoft.com/office/infopath/2007/PartnerControls"/>
    <ds:schemaRef ds:uri="f107cb6d-15b5-4c14-8cfa-6d7526cfa594"/>
    <ds:schemaRef ds:uri="3b3dcc47-48be-4251-93aa-d591b0beda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133</Words>
  <Application>Microsoft Office PowerPoint</Application>
  <PresentationFormat>Widescreen</PresentationFormat>
  <Paragraphs>33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Boucher</dc:creator>
  <cp:lastModifiedBy>Savage, Brigitte (StatCan)</cp:lastModifiedBy>
  <cp:revision>60</cp:revision>
  <dcterms:created xsi:type="dcterms:W3CDTF">2019-09-05T18:41:47Z</dcterms:created>
  <dcterms:modified xsi:type="dcterms:W3CDTF">2025-11-10T19:48:36Z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0x010100871C2D9ECB702341B862B96B0A675C3F</vt:lpwstr>
  </property>
  <property fmtid="{D5CDD505-2E9C-101B-9397-08002B2CF9AE}" pid="3" name="MSIP_Label_9dacc104-dfa0-47ae-bf90-8b8a399431b6_Enabled">
    <vt:lpwstr>true</vt:lpwstr>
  </property>
  <property fmtid="{D5CDD505-2E9C-101B-9397-08002B2CF9AE}" pid="4" name="MSIP_Label_9dacc104-dfa0-47ae-bf90-8b8a399431b6_SetDate">
    <vt:lpwstr>2025-11-10T19:48:36Z</vt:lpwstr>
  </property>
  <property fmtid="{D5CDD505-2E9C-101B-9397-08002B2CF9AE}" pid="5" name="MSIP_Label_9dacc104-dfa0-47ae-bf90-8b8a399431b6_Method">
    <vt:lpwstr>Standard</vt:lpwstr>
  </property>
  <property fmtid="{D5CDD505-2E9C-101B-9397-08002B2CF9AE}" pid="6" name="MSIP_Label_9dacc104-dfa0-47ae-bf90-8b8a399431b6_Name">
    <vt:lpwstr>Unclassified</vt:lpwstr>
  </property>
  <property fmtid="{D5CDD505-2E9C-101B-9397-08002B2CF9AE}" pid="7" name="MSIP_Label_9dacc104-dfa0-47ae-bf90-8b8a399431b6_SiteId">
    <vt:lpwstr>38430cd6-eda5-46f2-886a-f2a305fd49bc</vt:lpwstr>
  </property>
  <property fmtid="{D5CDD505-2E9C-101B-9397-08002B2CF9AE}" pid="8" name="MSIP_Label_9dacc104-dfa0-47ae-bf90-8b8a399431b6_ActionId">
    <vt:lpwstr>fea17dcf-49eb-4e58-95f8-42070f0c6814</vt:lpwstr>
  </property>
  <property fmtid="{D5CDD505-2E9C-101B-9397-08002B2CF9AE}" pid="9" name="MSIP_Label_9dacc104-dfa0-47ae-bf90-8b8a399431b6_ContentBits">
    <vt:lpwstr>0</vt:lpwstr>
  </property>
  <property fmtid="{D5CDD505-2E9C-101B-9397-08002B2CF9AE}" pid="10" name="MSIP_Label_9dacc104-dfa0-47ae-bf90-8b8a399431b6_Tag">
    <vt:lpwstr>10, 3, 0, 2</vt:lpwstr>
  </property>
</Properties>
</file>