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6" r:id="rId4"/>
    <p:sldId id="257" r:id="rId5"/>
    <p:sldId id="258" r:id="rId6"/>
    <p:sldId id="260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336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41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439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12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697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311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6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6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604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41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91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1C3C-8D3F-4B2A-AD80-507B9DF8D8CA}" type="datetimeFigureOut">
              <a:rPr lang="en-CA" smtClean="0"/>
              <a:t>2020-01-23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756B9-AD13-4516-9ACD-56EF5A245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95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307222" y="278541"/>
            <a:ext cx="8750894" cy="15083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Rectangle 84"/>
          <p:cNvSpPr/>
          <p:nvPr/>
        </p:nvSpPr>
        <p:spPr>
          <a:xfrm>
            <a:off x="1555335" y="2404871"/>
            <a:ext cx="10502781" cy="11966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Rectangle 83"/>
          <p:cNvSpPr/>
          <p:nvPr/>
        </p:nvSpPr>
        <p:spPr>
          <a:xfrm>
            <a:off x="3720600" y="3670532"/>
            <a:ext cx="8340694" cy="11966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Rectangle 80"/>
          <p:cNvSpPr/>
          <p:nvPr/>
        </p:nvSpPr>
        <p:spPr>
          <a:xfrm>
            <a:off x="6452075" y="4918646"/>
            <a:ext cx="5606041" cy="1196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3823392" y="309561"/>
            <a:ext cx="18401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err="1" smtClean="0"/>
              <a:t>MVRAntO&amp;M</a:t>
            </a:r>
            <a:endParaRPr lang="en-CA" dirty="0" smtClean="0"/>
          </a:p>
          <a:p>
            <a:r>
              <a:rPr lang="en-CA" dirty="0" err="1" smtClean="0"/>
              <a:t>MVRAntG&amp;C</a:t>
            </a:r>
            <a:endParaRPr lang="en-CA" dirty="0" smtClean="0"/>
          </a:p>
          <a:p>
            <a:r>
              <a:rPr lang="en-CA" dirty="0" err="1" smtClean="0"/>
              <a:t>MVRIntExtXfers</a:t>
            </a:r>
            <a:endParaRPr lang="en-CA" dirty="0" smtClean="0"/>
          </a:p>
          <a:p>
            <a:r>
              <a:rPr lang="en-CA" dirty="0" err="1" smtClean="0"/>
              <a:t>MVRAntSalary</a:t>
            </a:r>
            <a:endParaRPr lang="en-CA" dirty="0" smtClean="0"/>
          </a:p>
          <a:p>
            <a:r>
              <a:rPr lang="en-CA" dirty="0" err="1" smtClean="0"/>
              <a:t>MVRCCDICRollup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0959957" y="278541"/>
            <a:ext cx="8627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/>
              <a:t>Disaggregate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76007" y="3054402"/>
            <a:ext cx="47979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200" dirty="0" smtClean="0"/>
              <a:t>(Divisions grouped by Centre but granularity is at Division – Branch totals )</a:t>
            </a:r>
          </a:p>
        </p:txBody>
      </p:sp>
      <p:cxnSp>
        <p:nvCxnSpPr>
          <p:cNvPr id="12" name="Straight Arrow Connector 11"/>
          <p:cNvCxnSpPr>
            <a:stCxn id="54" idx="0"/>
          </p:cNvCxnSpPr>
          <p:nvPr/>
        </p:nvCxnSpPr>
        <p:spPr>
          <a:xfrm flipV="1">
            <a:off x="9986891" y="456288"/>
            <a:ext cx="52691" cy="5883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58839" y="3945786"/>
            <a:ext cx="5181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BOP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382219" y="5077262"/>
            <a:ext cx="5293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400" dirty="0" smtClean="0"/>
              <a:t>PMR</a:t>
            </a:r>
            <a:endParaRPr lang="en-CA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6172875" y="899922"/>
            <a:ext cx="13700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dirty="0" smtClean="0"/>
              <a:t>Projection:  Branch</a:t>
            </a:r>
          </a:p>
          <a:p>
            <a:r>
              <a:rPr lang="en-CA" sz="1200" dirty="0" smtClean="0"/>
              <a:t>Grouped by: Fund </a:t>
            </a:r>
          </a:p>
          <a:p>
            <a:endParaRPr lang="en-CA" sz="1200" dirty="0"/>
          </a:p>
        </p:txBody>
      </p:sp>
      <p:sp>
        <p:nvSpPr>
          <p:cNvPr id="49" name="Rectangle 48"/>
          <p:cNvSpPr/>
          <p:nvPr/>
        </p:nvSpPr>
        <p:spPr>
          <a:xfrm>
            <a:off x="3927302" y="4168830"/>
            <a:ext cx="1927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dirty="0" smtClean="0"/>
              <a:t>Projection:  Division</a:t>
            </a:r>
          </a:p>
          <a:p>
            <a:r>
              <a:rPr lang="en-CA" sz="1200" dirty="0" smtClean="0"/>
              <a:t>Grouped by: Branch Activity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232338" y="5770306"/>
            <a:ext cx="8290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000" dirty="0"/>
              <a:t>(CCDIC only)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973340" y="5316062"/>
            <a:ext cx="2043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dirty="0" smtClean="0"/>
              <a:t>Projection:  Section</a:t>
            </a:r>
          </a:p>
          <a:p>
            <a:r>
              <a:rPr lang="en-CA" sz="1200" dirty="0" smtClean="0"/>
              <a:t>Grouped by: Key Activity Area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627658" y="6339692"/>
            <a:ext cx="7184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/>
              <a:t>A</a:t>
            </a:r>
            <a:r>
              <a:rPr lang="en-CA" sz="1000" dirty="0" smtClean="0"/>
              <a:t>ggregate</a:t>
            </a:r>
          </a:p>
        </p:txBody>
      </p:sp>
      <p:cxnSp>
        <p:nvCxnSpPr>
          <p:cNvPr id="60" name="Straight Arrow Connector 59"/>
          <p:cNvCxnSpPr>
            <a:stCxn id="8" idx="2"/>
          </p:cNvCxnSpPr>
          <p:nvPr/>
        </p:nvCxnSpPr>
        <p:spPr>
          <a:xfrm flipH="1">
            <a:off x="11391325" y="524762"/>
            <a:ext cx="1" cy="5938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0205261" y="536222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Section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0192563" y="4137654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Division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0203142" y="2754849"/>
            <a:ext cx="902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Centres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219233" y="928206"/>
            <a:ext cx="83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Branch</a:t>
            </a:r>
          </a:p>
        </p:txBody>
      </p:sp>
      <p:sp>
        <p:nvSpPr>
          <p:cNvPr id="77" name="Right Brace 76"/>
          <p:cNvSpPr/>
          <p:nvPr/>
        </p:nvSpPr>
        <p:spPr>
          <a:xfrm>
            <a:off x="5663586" y="401652"/>
            <a:ext cx="390612" cy="13852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Rectangle 91"/>
          <p:cNvSpPr/>
          <p:nvPr/>
        </p:nvSpPr>
        <p:spPr>
          <a:xfrm>
            <a:off x="4258657" y="3736961"/>
            <a:ext cx="2423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 smtClean="0"/>
              <a:t>  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929156" y="3698262"/>
            <a:ext cx="44855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000" dirty="0" smtClean="0"/>
              <a:t>Total of Divisions  = Branch totals but not broken out by Fund (no fund data in BOP)</a:t>
            </a:r>
            <a:endParaRPr lang="en-CA" sz="1000" dirty="0"/>
          </a:p>
        </p:txBody>
      </p:sp>
      <p:sp>
        <p:nvSpPr>
          <p:cNvPr id="102" name="Rectangle 101"/>
          <p:cNvSpPr/>
          <p:nvPr/>
        </p:nvSpPr>
        <p:spPr>
          <a:xfrm>
            <a:off x="6623478" y="4923373"/>
            <a:ext cx="44438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000" dirty="0" smtClean="0"/>
              <a:t>Total of Sections  = CCDIC totals but not broken out by Fund (no fund data in BOP)</a:t>
            </a:r>
            <a:endParaRPr lang="en-CA" sz="1000" dirty="0"/>
          </a:p>
        </p:txBody>
      </p:sp>
      <p:sp>
        <p:nvSpPr>
          <p:cNvPr id="104" name="Rectangle 103"/>
          <p:cNvSpPr/>
          <p:nvPr/>
        </p:nvSpPr>
        <p:spPr>
          <a:xfrm>
            <a:off x="2106077" y="2468730"/>
            <a:ext cx="875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600" dirty="0"/>
              <a:t>Centres</a:t>
            </a:r>
            <a:r>
              <a:rPr lang="en-CA" dirty="0"/>
              <a:t> 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4210727" y="2754849"/>
            <a:ext cx="4940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/>
              <a:t>BOP</a:t>
            </a:r>
          </a:p>
        </p:txBody>
      </p:sp>
    </p:spTree>
    <p:extLst>
      <p:ext uri="{BB962C8B-B14F-4D97-AF65-F5344CB8AC3E}">
        <p14:creationId xmlns:p14="http://schemas.microsoft.com/office/powerpoint/2010/main" val="350316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3" r="76530"/>
          <a:stretch>
            <a:fillRect/>
          </a:stretch>
        </p:blipFill>
        <p:spPr bwMode="auto">
          <a:xfrm>
            <a:off x="1617663" y="1550989"/>
            <a:ext cx="20066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598864" y="2916239"/>
            <a:ext cx="352425" cy="136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pic>
        <p:nvPicPr>
          <p:cNvPr id="2052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-4980" r="51279" b="4980"/>
          <a:stretch>
            <a:fillRect/>
          </a:stretch>
        </p:blipFill>
        <p:spPr bwMode="auto">
          <a:xfrm>
            <a:off x="5192714" y="1012825"/>
            <a:ext cx="1944687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44" r="26028"/>
          <a:stretch>
            <a:fillRect/>
          </a:stretch>
        </p:blipFill>
        <p:spPr bwMode="auto">
          <a:xfrm>
            <a:off x="5719763" y="1663700"/>
            <a:ext cx="2011362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t="2895" r="4565"/>
          <a:stretch>
            <a:fillRect/>
          </a:stretch>
        </p:blipFill>
        <p:spPr bwMode="auto">
          <a:xfrm>
            <a:off x="2214564" y="2559050"/>
            <a:ext cx="8334375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1889126" y="2016126"/>
            <a:ext cx="1584325" cy="12239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3413" y="2120901"/>
            <a:ext cx="1585912" cy="14144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25951" y="1595438"/>
            <a:ext cx="881063" cy="1644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478338" y="2359026"/>
            <a:ext cx="1338262" cy="1255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410075" y="1984376"/>
            <a:ext cx="889000" cy="16049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25951" y="1784351"/>
            <a:ext cx="881063" cy="15414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598988" y="2305050"/>
            <a:ext cx="1230312" cy="1017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06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61" t="2126" r="-9682" b="-2126"/>
          <a:stretch>
            <a:fillRect/>
          </a:stretch>
        </p:blipFill>
        <p:spPr bwMode="auto">
          <a:xfrm>
            <a:off x="3360739" y="4111625"/>
            <a:ext cx="5151437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Straight Arrow Connector 42"/>
          <p:cNvCxnSpPr/>
          <p:nvPr/>
        </p:nvCxnSpPr>
        <p:spPr>
          <a:xfrm>
            <a:off x="3549651" y="3603625"/>
            <a:ext cx="334963" cy="1436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551238" y="3267076"/>
            <a:ext cx="341312" cy="11414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662489" y="3475039"/>
            <a:ext cx="941387" cy="9159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418013" y="3619500"/>
            <a:ext cx="1185862" cy="14176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67" name="TextBox 66"/>
          <p:cNvSpPr txBox="1">
            <a:spLocks noChangeArrowheads="1"/>
          </p:cNvSpPr>
          <p:nvPr/>
        </p:nvSpPr>
        <p:spPr bwMode="auto">
          <a:xfrm>
            <a:off x="5422900" y="2894013"/>
            <a:ext cx="349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CA" altLang="en-US">
                <a:latin typeface="Matura MT Script Capitals" panose="03020802060602070202" pitchFamily="66" charset="0"/>
              </a:rPr>
              <a:t> 󠅎∑</a:t>
            </a:r>
            <a:endParaRPr lang="en-CA" altLang="en-US"/>
          </a:p>
        </p:txBody>
      </p:sp>
      <p:sp>
        <p:nvSpPr>
          <p:cNvPr id="2068" name="TextBox 67"/>
          <p:cNvSpPr txBox="1">
            <a:spLocks noChangeArrowheads="1"/>
          </p:cNvSpPr>
          <p:nvPr/>
        </p:nvSpPr>
        <p:spPr bwMode="auto">
          <a:xfrm>
            <a:off x="5743575" y="2913063"/>
            <a:ext cx="30003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CA" altLang="en-US">
                <a:latin typeface="Matura MT Script Capitals" panose="03020802060602070202" pitchFamily="66" charset="0"/>
              </a:rPr>
              <a:t> 󠅎∑</a:t>
            </a:r>
            <a:endParaRPr lang="en-CA" altLang="en-US"/>
          </a:p>
        </p:txBody>
      </p:sp>
      <p:sp>
        <p:nvSpPr>
          <p:cNvPr id="2069" name="TextBox 68"/>
          <p:cNvSpPr txBox="1">
            <a:spLocks noChangeArrowheads="1"/>
          </p:cNvSpPr>
          <p:nvPr/>
        </p:nvSpPr>
        <p:spPr bwMode="auto">
          <a:xfrm>
            <a:off x="6754813" y="2900363"/>
            <a:ext cx="349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CA" altLang="en-US">
                <a:latin typeface="Matura MT Script Capitals" panose="03020802060602070202" pitchFamily="66" charset="0"/>
              </a:rPr>
              <a:t> 󠅎∑</a:t>
            </a:r>
            <a:endParaRPr lang="en-CA" altLang="en-US"/>
          </a:p>
        </p:txBody>
      </p:sp>
      <p:sp>
        <p:nvSpPr>
          <p:cNvPr id="2070" name="TextBox 69"/>
          <p:cNvSpPr txBox="1">
            <a:spLocks noChangeArrowheads="1"/>
          </p:cNvSpPr>
          <p:nvPr/>
        </p:nvSpPr>
        <p:spPr bwMode="auto">
          <a:xfrm>
            <a:off x="6411913" y="2901950"/>
            <a:ext cx="3476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CA" altLang="en-US">
                <a:latin typeface="Matura MT Script Capitals" panose="03020802060602070202" pitchFamily="66" charset="0"/>
              </a:rPr>
              <a:t> 󠅎∑</a:t>
            </a:r>
            <a:endParaRPr lang="en-CA" altLang="en-US"/>
          </a:p>
        </p:txBody>
      </p:sp>
      <p:sp>
        <p:nvSpPr>
          <p:cNvPr id="86" name="Rectangle 85"/>
          <p:cNvSpPr/>
          <p:nvPr/>
        </p:nvSpPr>
        <p:spPr>
          <a:xfrm>
            <a:off x="3360739" y="4370388"/>
            <a:ext cx="4262437" cy="36036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3349625" y="4746626"/>
            <a:ext cx="4273550" cy="2889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4" name="Rectangle 93"/>
          <p:cNvSpPr/>
          <p:nvPr/>
        </p:nvSpPr>
        <p:spPr>
          <a:xfrm>
            <a:off x="3349626" y="5003800"/>
            <a:ext cx="4283075" cy="33178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pic>
        <p:nvPicPr>
          <p:cNvPr id="2074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0" t="7195" r="-2583" b="-424"/>
          <a:stretch>
            <a:fillRect/>
          </a:stretch>
        </p:blipFill>
        <p:spPr bwMode="auto">
          <a:xfrm>
            <a:off x="7265988" y="3948113"/>
            <a:ext cx="27432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" name="Straight Arrow Connector 63"/>
          <p:cNvCxnSpPr/>
          <p:nvPr/>
        </p:nvCxnSpPr>
        <p:spPr>
          <a:xfrm flipH="1" flipV="1">
            <a:off x="5670550" y="3417888"/>
            <a:ext cx="2387600" cy="812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7259638" y="4194176"/>
            <a:ext cx="2520950" cy="36036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7259638" y="4573588"/>
            <a:ext cx="2520950" cy="22701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7259638" y="4829176"/>
            <a:ext cx="2520950" cy="33337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07" name="Straight Arrow Connector 106"/>
          <p:cNvCxnSpPr/>
          <p:nvPr/>
        </p:nvCxnSpPr>
        <p:spPr>
          <a:xfrm flipH="1" flipV="1">
            <a:off x="5656264" y="3751264"/>
            <a:ext cx="2389187" cy="11271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5656264" y="3462338"/>
            <a:ext cx="2389187" cy="1143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4570413" y="1936751"/>
            <a:ext cx="881062" cy="15414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82" name="TextBox 116"/>
          <p:cNvSpPr txBox="1">
            <a:spLocks noChangeArrowheads="1"/>
          </p:cNvSpPr>
          <p:nvPr/>
        </p:nvSpPr>
        <p:spPr bwMode="auto">
          <a:xfrm>
            <a:off x="5397500" y="3246438"/>
            <a:ext cx="349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CA" altLang="en-US">
                <a:latin typeface="Matura MT Script Capitals" panose="03020802060602070202" pitchFamily="66" charset="0"/>
              </a:rPr>
              <a:t> 󠅎∑</a:t>
            </a:r>
            <a:endParaRPr lang="en-CA" altLang="en-US"/>
          </a:p>
        </p:txBody>
      </p:sp>
      <p:sp>
        <p:nvSpPr>
          <p:cNvPr id="2083" name="TextBox 122"/>
          <p:cNvSpPr txBox="1">
            <a:spLocks noChangeArrowheads="1"/>
          </p:cNvSpPr>
          <p:nvPr/>
        </p:nvSpPr>
        <p:spPr bwMode="auto">
          <a:xfrm>
            <a:off x="1803400" y="1085850"/>
            <a:ext cx="3062288" cy="368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CA" altLang="en-US">
                <a:latin typeface="Arial Black" panose="020B0A04020102020204" pitchFamily="34" charset="0"/>
              </a:rPr>
              <a:t>1. </a:t>
            </a:r>
            <a:r>
              <a:rPr lang="en-CA" altLang="en-US" sz="1600">
                <a:latin typeface="Arial Black" panose="020B0A04020102020204" pitchFamily="34" charset="0"/>
              </a:rPr>
              <a:t>Work planning slides</a:t>
            </a:r>
          </a:p>
        </p:txBody>
      </p:sp>
      <p:sp>
        <p:nvSpPr>
          <p:cNvPr id="2084" name="TextBox 123"/>
          <p:cNvSpPr txBox="1">
            <a:spLocks noChangeArrowheads="1"/>
          </p:cNvSpPr>
          <p:nvPr/>
        </p:nvSpPr>
        <p:spPr bwMode="auto">
          <a:xfrm>
            <a:off x="1795464" y="3521075"/>
            <a:ext cx="1144587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CA" altLang="en-US">
                <a:latin typeface="Arial Black" panose="020B0A04020102020204" pitchFamily="34" charset="0"/>
              </a:rPr>
              <a:t>2. BOP</a:t>
            </a:r>
          </a:p>
        </p:txBody>
      </p:sp>
      <p:sp>
        <p:nvSpPr>
          <p:cNvPr id="2085" name="TextBox 124"/>
          <p:cNvSpPr txBox="1">
            <a:spLocks noChangeArrowheads="1"/>
          </p:cNvSpPr>
          <p:nvPr/>
        </p:nvSpPr>
        <p:spPr bwMode="auto">
          <a:xfrm>
            <a:off x="3971925" y="4632325"/>
            <a:ext cx="1335088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CA" altLang="en-US">
                <a:latin typeface="Arial Black" panose="020B0A04020102020204" pitchFamily="34" charset="0"/>
              </a:rPr>
              <a:t>3a) PMR</a:t>
            </a:r>
          </a:p>
        </p:txBody>
      </p:sp>
      <p:sp>
        <p:nvSpPr>
          <p:cNvPr id="2086" name="TextBox 126"/>
          <p:cNvSpPr txBox="1">
            <a:spLocks noChangeArrowheads="1"/>
          </p:cNvSpPr>
          <p:nvPr/>
        </p:nvSpPr>
        <p:spPr bwMode="auto">
          <a:xfrm>
            <a:off x="2046289" y="392114"/>
            <a:ext cx="7532687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CA" altLang="en-US">
                <a:latin typeface="Arial Black" panose="020B0A04020102020204" pitchFamily="34" charset="0"/>
              </a:rPr>
              <a:t>CCDIC Work Planning Tools 2020-21</a:t>
            </a:r>
          </a:p>
        </p:txBody>
      </p:sp>
      <p:sp>
        <p:nvSpPr>
          <p:cNvPr id="2087" name="TextBox 128"/>
          <p:cNvSpPr txBox="1">
            <a:spLocks noChangeArrowheads="1"/>
          </p:cNvSpPr>
          <p:nvPr/>
        </p:nvSpPr>
        <p:spPr bwMode="auto">
          <a:xfrm>
            <a:off x="8091489" y="4405313"/>
            <a:ext cx="1411287" cy="646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CA" altLang="en-US">
                <a:latin typeface="Arial Black" panose="020B0A04020102020204" pitchFamily="34" charset="0"/>
              </a:rPr>
              <a:t>3b) PMR to BOP</a:t>
            </a:r>
          </a:p>
        </p:txBody>
      </p:sp>
    </p:spTree>
    <p:extLst>
      <p:ext uri="{BB962C8B-B14F-4D97-AF65-F5344CB8AC3E}">
        <p14:creationId xmlns:p14="http://schemas.microsoft.com/office/powerpoint/2010/main" val="21537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154" y="2264635"/>
            <a:ext cx="3429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1 </a:t>
            </a:r>
            <a:r>
              <a:rPr lang="en-CA" sz="1200" i="1" dirty="0" smtClean="0"/>
              <a:t>1) Planned and 2) Completed this last Fiscal Year</a:t>
            </a:r>
          </a:p>
          <a:p>
            <a:r>
              <a:rPr lang="en-CA" sz="1200" dirty="0" smtClean="0"/>
              <a:t>Section’s Outputs</a:t>
            </a:r>
          </a:p>
          <a:p>
            <a:r>
              <a:rPr lang="en-CA" sz="1200" dirty="0" smtClean="0"/>
              <a:t>Output Completed</a:t>
            </a:r>
          </a:p>
          <a:p>
            <a:r>
              <a:rPr lang="en-CA" sz="1200" dirty="0" smtClean="0"/>
              <a:t>Quarter When completed</a:t>
            </a:r>
          </a:p>
          <a:p>
            <a:r>
              <a:rPr lang="en-CA" sz="1200" dirty="0" smtClean="0"/>
              <a:t>Type of output</a:t>
            </a:r>
          </a:p>
          <a:p>
            <a:r>
              <a:rPr lang="en-CA" sz="1200" dirty="0" smtClean="0"/>
              <a:t>Funding Source</a:t>
            </a:r>
          </a:p>
          <a:p>
            <a:r>
              <a:rPr lang="en-CA" sz="1200" i="1" dirty="0" smtClean="0"/>
              <a:t>2 Output Subject Content</a:t>
            </a:r>
          </a:p>
          <a:p>
            <a:r>
              <a:rPr lang="en-CA" sz="1200" dirty="0" smtClean="0"/>
              <a:t>Section’s Outputs</a:t>
            </a:r>
          </a:p>
          <a:p>
            <a:r>
              <a:rPr lang="en-CA" sz="1200" dirty="0" smtClean="0"/>
              <a:t>Subject content</a:t>
            </a:r>
          </a:p>
          <a:p>
            <a:r>
              <a:rPr lang="en-CA" sz="1200" dirty="0" smtClean="0"/>
              <a:t>Description of Subject content</a:t>
            </a:r>
          </a:p>
          <a:p>
            <a:r>
              <a:rPr lang="en-CA" sz="1200" i="1" dirty="0" smtClean="0"/>
              <a:t>3 Context in Which the Output was Generated</a:t>
            </a:r>
          </a:p>
          <a:p>
            <a:r>
              <a:rPr lang="en-CA" sz="1200" dirty="0" smtClean="0"/>
              <a:t>Section’s Outputs</a:t>
            </a:r>
          </a:p>
          <a:p>
            <a:r>
              <a:rPr lang="en-CA" sz="1200" dirty="0" smtClean="0"/>
              <a:t>Context in Which the Content was Generated</a:t>
            </a:r>
          </a:p>
          <a:p>
            <a:r>
              <a:rPr lang="en-CA" sz="1200" i="1" dirty="0" smtClean="0"/>
              <a:t>4 Outputs Addressing the Determinants of Health</a:t>
            </a:r>
          </a:p>
          <a:p>
            <a:r>
              <a:rPr lang="en-CA" sz="1200" dirty="0" smtClean="0"/>
              <a:t>Section’s Outputs</a:t>
            </a:r>
          </a:p>
          <a:p>
            <a:r>
              <a:rPr lang="en-CA" sz="1200" dirty="0" smtClean="0"/>
              <a:t>Output Addressing the Determinants of Health</a:t>
            </a:r>
          </a:p>
          <a:p>
            <a:r>
              <a:rPr lang="en-CA" sz="1200" dirty="0" smtClean="0"/>
              <a:t>Key Determinants of Health</a:t>
            </a:r>
          </a:p>
          <a:p>
            <a:r>
              <a:rPr lang="en-CA" sz="1200" dirty="0" smtClean="0"/>
              <a:t>Explanations</a:t>
            </a:r>
          </a:p>
          <a:p>
            <a:r>
              <a:rPr lang="en-CA" sz="1200" i="1" dirty="0" smtClean="0"/>
              <a:t>5 Outputs Developed in Partnership(s)</a:t>
            </a:r>
          </a:p>
          <a:p>
            <a:r>
              <a:rPr lang="en-CA" sz="1200" dirty="0" smtClean="0"/>
              <a:t>Section’s Outputs</a:t>
            </a:r>
          </a:p>
          <a:p>
            <a:r>
              <a:rPr lang="en-CA" sz="1200" dirty="0" smtClean="0"/>
              <a:t>Output Developed in Partnership?</a:t>
            </a:r>
          </a:p>
          <a:p>
            <a:r>
              <a:rPr lang="en-CA" sz="1200" dirty="0" smtClean="0"/>
              <a:t>Type of Partner</a:t>
            </a:r>
          </a:p>
          <a:p>
            <a:r>
              <a:rPr lang="en-CA" sz="1200" dirty="0" smtClean="0"/>
              <a:t>Names of Key Partners</a:t>
            </a:r>
          </a:p>
          <a:p>
            <a:r>
              <a:rPr lang="en-CA" sz="1200" dirty="0" smtClean="0"/>
              <a:t>Level of Collaboration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768694" y="2264635"/>
            <a:ext cx="40421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i="1" dirty="0" smtClean="0"/>
              <a:t>6 Primary Target Audience(s)</a:t>
            </a:r>
          </a:p>
          <a:p>
            <a:r>
              <a:rPr lang="en-CA" sz="1200" dirty="0" smtClean="0"/>
              <a:t>Section’s Outputs</a:t>
            </a:r>
          </a:p>
          <a:p>
            <a:r>
              <a:rPr lang="en-CA" sz="1200" dirty="0" smtClean="0"/>
              <a:t>Primary Target Audience</a:t>
            </a:r>
          </a:p>
          <a:p>
            <a:r>
              <a:rPr lang="en-CA" sz="1200" i="1" dirty="0" smtClean="0"/>
              <a:t>7 Output Dissemination</a:t>
            </a:r>
          </a:p>
          <a:p>
            <a:r>
              <a:rPr lang="en-CA" sz="1200" dirty="0" smtClean="0"/>
              <a:t>Section’s Outputs</a:t>
            </a:r>
          </a:p>
          <a:p>
            <a:r>
              <a:rPr lang="en-CA" sz="1200" dirty="0" smtClean="0"/>
              <a:t>Output Planned To be Disseminated</a:t>
            </a:r>
          </a:p>
          <a:p>
            <a:r>
              <a:rPr lang="en-CA" sz="1200" dirty="0" smtClean="0"/>
              <a:t>Output Disseminated as Planned</a:t>
            </a:r>
          </a:p>
          <a:p>
            <a:r>
              <a:rPr lang="en-CA" sz="1200" dirty="0" smtClean="0"/>
              <a:t>Output Disseminated in 2017-2018</a:t>
            </a:r>
          </a:p>
          <a:p>
            <a:r>
              <a:rPr lang="en-CA" sz="1200" dirty="0" smtClean="0"/>
              <a:t>Date of Dissemination</a:t>
            </a:r>
          </a:p>
          <a:p>
            <a:r>
              <a:rPr lang="en-CA" sz="1200" dirty="0" smtClean="0"/>
              <a:t>Level of Dissemination</a:t>
            </a:r>
          </a:p>
          <a:p>
            <a:r>
              <a:rPr lang="en-CA" sz="1200" i="1" dirty="0" smtClean="0"/>
              <a:t>8 Output Dissemination Mechanism(s)</a:t>
            </a:r>
          </a:p>
          <a:p>
            <a:r>
              <a:rPr lang="en-CA" sz="1200" dirty="0" smtClean="0"/>
              <a:t>Section’s Outputs</a:t>
            </a:r>
          </a:p>
          <a:p>
            <a:r>
              <a:rPr lang="en-CA" sz="1200" dirty="0" smtClean="0"/>
              <a:t>International Standard Book Number (ISBN)</a:t>
            </a:r>
          </a:p>
          <a:p>
            <a:r>
              <a:rPr lang="en-CA" sz="1200" dirty="0" smtClean="0"/>
              <a:t>Mechanisms of Dissemination</a:t>
            </a:r>
          </a:p>
          <a:p>
            <a:r>
              <a:rPr lang="en-CA" sz="1200" dirty="0" smtClean="0"/>
              <a:t>Published on PHAC website: Provide URL</a:t>
            </a:r>
          </a:p>
          <a:p>
            <a:r>
              <a:rPr lang="en-CA" sz="1200" dirty="0" smtClean="0"/>
              <a:t>If Published on Website provide the number of hits</a:t>
            </a:r>
          </a:p>
          <a:p>
            <a:r>
              <a:rPr lang="en-CA" sz="1200" dirty="0" smtClean="0"/>
              <a:t>If distributed by email: Indicate number of copies distributed</a:t>
            </a:r>
          </a:p>
          <a:p>
            <a:r>
              <a:rPr lang="en-CA" sz="1200" dirty="0" smtClean="0"/>
              <a:t>If Social Media:  Indicate the Metrics (Header)</a:t>
            </a:r>
          </a:p>
          <a:p>
            <a:r>
              <a:rPr lang="en-CA" sz="1200" dirty="0" smtClean="0"/>
              <a:t>Tweet and Re-Tweet</a:t>
            </a:r>
          </a:p>
          <a:p>
            <a:r>
              <a:rPr lang="en-CA" sz="1200" dirty="0" smtClean="0"/>
              <a:t>Followers</a:t>
            </a:r>
          </a:p>
          <a:p>
            <a:r>
              <a:rPr lang="en-CA" sz="1200" dirty="0" smtClean="0"/>
              <a:t>YouTube Visits</a:t>
            </a:r>
          </a:p>
          <a:p>
            <a:r>
              <a:rPr lang="en-CA" sz="1200" dirty="0" smtClean="0"/>
              <a:t>Facebook Likes</a:t>
            </a:r>
          </a:p>
        </p:txBody>
      </p:sp>
      <p:sp>
        <p:nvSpPr>
          <p:cNvPr id="9" name="Rectangle 8"/>
          <p:cNvSpPr/>
          <p:nvPr/>
        </p:nvSpPr>
        <p:spPr>
          <a:xfrm>
            <a:off x="8058684" y="2264635"/>
            <a:ext cx="405416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1200" i="1" dirty="0">
                <a:solidFill>
                  <a:prstClr val="black"/>
                </a:solidFill>
              </a:rPr>
              <a:t>9  Webinar(s) held for specific stakeholder(s) within a year after completion?</a:t>
            </a:r>
          </a:p>
          <a:p>
            <a:pPr lvl="0"/>
            <a:r>
              <a:rPr lang="en-CA" sz="1200" dirty="0">
                <a:solidFill>
                  <a:prstClr val="black"/>
                </a:solidFill>
              </a:rPr>
              <a:t>Section’s Outputs</a:t>
            </a:r>
          </a:p>
          <a:p>
            <a:pPr lvl="0"/>
            <a:r>
              <a:rPr lang="en-CA" sz="1200" dirty="0">
                <a:solidFill>
                  <a:prstClr val="black"/>
                </a:solidFill>
              </a:rPr>
              <a:t>Webinars held within a year after completion</a:t>
            </a:r>
          </a:p>
          <a:p>
            <a:pPr lvl="0"/>
            <a:r>
              <a:rPr lang="en-CA" sz="1200" dirty="0">
                <a:solidFill>
                  <a:prstClr val="black"/>
                </a:solidFill>
              </a:rPr>
              <a:t>Total Number of Individuals Who Participated in the Webinar</a:t>
            </a:r>
          </a:p>
          <a:p>
            <a:pPr lvl="0"/>
            <a:r>
              <a:rPr lang="en-CA" sz="1200" dirty="0">
                <a:solidFill>
                  <a:prstClr val="black"/>
                </a:solidFill>
              </a:rPr>
              <a:t>Total Number of Organizations Who Participated in the Webinar</a:t>
            </a:r>
          </a:p>
          <a:p>
            <a:pPr lvl="0"/>
            <a:r>
              <a:rPr lang="en-CA" sz="1200" dirty="0">
                <a:solidFill>
                  <a:prstClr val="black"/>
                </a:solidFill>
              </a:rPr>
              <a:t>Total Number of Knowledge Translation, Transfer and Mobilization Products Finalized in a given year</a:t>
            </a:r>
          </a:p>
          <a:p>
            <a:pPr lvl="0"/>
            <a:r>
              <a:rPr lang="en-CA" sz="1200" i="1" dirty="0">
                <a:solidFill>
                  <a:prstClr val="black"/>
                </a:solidFill>
              </a:rPr>
              <a:t>10 Education modules / Workshops completed in 2017-2018</a:t>
            </a:r>
          </a:p>
          <a:p>
            <a:pPr lvl="0"/>
            <a:r>
              <a:rPr lang="en-CA" sz="1200" dirty="0">
                <a:solidFill>
                  <a:prstClr val="black"/>
                </a:solidFill>
              </a:rPr>
              <a:t>Section’s Outputs</a:t>
            </a:r>
          </a:p>
          <a:p>
            <a:pPr lvl="0"/>
            <a:r>
              <a:rPr lang="en-CA" sz="1200" dirty="0">
                <a:solidFill>
                  <a:prstClr val="black"/>
                </a:solidFill>
              </a:rPr>
              <a:t>Total Number of Individuals who participated in educational module / workshop</a:t>
            </a:r>
          </a:p>
          <a:p>
            <a:pPr lvl="0"/>
            <a:r>
              <a:rPr lang="en-CA" sz="1200" dirty="0">
                <a:solidFill>
                  <a:prstClr val="black"/>
                </a:solidFill>
              </a:rPr>
              <a:t>Total Number of Organizations who participated in educational module / workshop</a:t>
            </a:r>
          </a:p>
          <a:p>
            <a:pPr lvl="0"/>
            <a:r>
              <a:rPr lang="en-CA" sz="1200" dirty="0">
                <a:solidFill>
                  <a:prstClr val="black"/>
                </a:solidFill>
              </a:rPr>
              <a:t>Total Number of educational module / workshop held in 2017-2018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6431" y="892474"/>
            <a:ext cx="95143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i="1" dirty="0" smtClean="0"/>
              <a:t>Report Sections</a:t>
            </a:r>
          </a:p>
          <a:p>
            <a:r>
              <a:rPr lang="en-CA" sz="1200" dirty="0" smtClean="0"/>
              <a:t>I     Reporting Manager’s Name, coordinates and Date, filling in the 2017-2018 PMT</a:t>
            </a:r>
          </a:p>
          <a:p>
            <a:r>
              <a:rPr lang="en-CA" sz="1200" dirty="0" smtClean="0"/>
              <a:t>II    Knowledge Creation and analysis outputs </a:t>
            </a:r>
          </a:p>
          <a:p>
            <a:r>
              <a:rPr lang="en-CA" sz="1200" dirty="0" smtClean="0"/>
              <a:t>III   Knowledge Translation, Transfer and mobilization outputs </a:t>
            </a:r>
          </a:p>
          <a:p>
            <a:r>
              <a:rPr lang="en-CA" sz="1200" dirty="0" smtClean="0"/>
              <a:t>IV   Policy, Planning/Program development and Performance Measurement/Reporting/Evaluation output(s)</a:t>
            </a:r>
            <a:endParaRPr lang="en-CA" sz="1200" dirty="0"/>
          </a:p>
        </p:txBody>
      </p:sp>
      <p:sp>
        <p:nvSpPr>
          <p:cNvPr id="11" name="Rectangle 10"/>
          <p:cNvSpPr/>
          <p:nvPr/>
        </p:nvSpPr>
        <p:spPr>
          <a:xfrm>
            <a:off x="476950" y="116573"/>
            <a:ext cx="3833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CCDIC Performance Measurement Tool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784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632" y="824147"/>
            <a:ext cx="609600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200" i="1" dirty="0" err="1" smtClean="0"/>
              <a:t>SectionID</a:t>
            </a:r>
            <a:endParaRPr lang="en-CA" sz="1200" i="1" dirty="0" smtClean="0"/>
          </a:p>
          <a:p>
            <a:r>
              <a:rPr lang="en-CA" sz="1200" dirty="0" smtClean="0"/>
              <a:t>2020-21</a:t>
            </a:r>
          </a:p>
          <a:p>
            <a:r>
              <a:rPr lang="en-CA" sz="1200" dirty="0" smtClean="0"/>
              <a:t>Section</a:t>
            </a:r>
          </a:p>
          <a:p>
            <a:r>
              <a:rPr lang="en-CA" sz="1200" i="1" dirty="0" smtClean="0"/>
              <a:t>Key Activity Area</a:t>
            </a:r>
          </a:p>
          <a:p>
            <a:r>
              <a:rPr lang="en-CA" sz="1200" dirty="0" smtClean="0"/>
              <a:t>Function</a:t>
            </a:r>
          </a:p>
          <a:p>
            <a:r>
              <a:rPr lang="en-CA" sz="1200" dirty="0" smtClean="0"/>
              <a:t>CDIC PMT</a:t>
            </a:r>
          </a:p>
          <a:p>
            <a:r>
              <a:rPr lang="en-CA" sz="1200" dirty="0" smtClean="0"/>
              <a:t>Deliverable Purpose</a:t>
            </a:r>
          </a:p>
          <a:p>
            <a:r>
              <a:rPr lang="en-CA" sz="1200" dirty="0" smtClean="0"/>
              <a:t>"ACTIVITIES (from BOP)"</a:t>
            </a:r>
          </a:p>
          <a:p>
            <a:r>
              <a:rPr lang="en-CA" sz="1200" dirty="0" smtClean="0"/>
              <a:t>Deliverable Types</a:t>
            </a:r>
          </a:p>
          <a:p>
            <a:r>
              <a:rPr lang="en-CA" sz="1200" dirty="0" smtClean="0"/>
              <a:t>Risks</a:t>
            </a:r>
          </a:p>
          <a:p>
            <a:r>
              <a:rPr lang="en-CA" sz="1200" i="1" dirty="0" smtClean="0"/>
              <a:t>Deliverables</a:t>
            </a:r>
          </a:p>
          <a:p>
            <a:r>
              <a:rPr lang="en-CA" sz="1200" dirty="0" smtClean="0"/>
              <a:t>Deliverable Delivery (Q1,Q2,Q3, Q4, Cancelled)</a:t>
            </a:r>
          </a:p>
          <a:p>
            <a:r>
              <a:rPr lang="en-CA" sz="1200" dirty="0" smtClean="0"/>
              <a:t>Deliverable Status</a:t>
            </a:r>
          </a:p>
          <a:p>
            <a:r>
              <a:rPr lang="en-CA" sz="1200" i="1" dirty="0" smtClean="0"/>
              <a:t>Key Milestone</a:t>
            </a:r>
          </a:p>
          <a:p>
            <a:r>
              <a:rPr lang="en-CA" sz="1200" dirty="0" smtClean="0"/>
              <a:t>Key Milestone Delivery</a:t>
            </a:r>
          </a:p>
          <a:p>
            <a:r>
              <a:rPr lang="en-CA" sz="1200" dirty="0" smtClean="0"/>
              <a:t>Key Milestone Status</a:t>
            </a:r>
          </a:p>
          <a:p>
            <a:r>
              <a:rPr lang="en-CA" sz="1200" dirty="0" smtClean="0"/>
              <a:t>Funding Source</a:t>
            </a:r>
          </a:p>
          <a:p>
            <a:r>
              <a:rPr lang="en-CA" sz="1200" i="1" dirty="0" smtClean="0"/>
              <a:t>FTEs</a:t>
            </a:r>
          </a:p>
          <a:p>
            <a:r>
              <a:rPr lang="en-CA" sz="1200" dirty="0" smtClean="0"/>
              <a:t>Salary</a:t>
            </a:r>
          </a:p>
          <a:p>
            <a:r>
              <a:rPr lang="en-CA" sz="1200" dirty="0" smtClean="0"/>
              <a:t>EBP</a:t>
            </a:r>
          </a:p>
          <a:p>
            <a:r>
              <a:rPr lang="en-CA" sz="1200" dirty="0" smtClean="0"/>
              <a:t>O&amp;M</a:t>
            </a:r>
          </a:p>
          <a:p>
            <a:r>
              <a:rPr lang="en-CA" sz="1200" dirty="0" smtClean="0"/>
              <a:t>G&amp;Cs</a:t>
            </a:r>
          </a:p>
          <a:p>
            <a:r>
              <a:rPr lang="en-CA" sz="1200" dirty="0" smtClean="0"/>
              <a:t>Capital</a:t>
            </a:r>
          </a:p>
          <a:p>
            <a:r>
              <a:rPr lang="en-CA" sz="1200" dirty="0" smtClean="0"/>
              <a:t>"Banking Days"</a:t>
            </a:r>
          </a:p>
          <a:p>
            <a:r>
              <a:rPr lang="en-CA" sz="1200" dirty="0" smtClean="0"/>
              <a:t>Risks</a:t>
            </a:r>
          </a:p>
          <a:p>
            <a:r>
              <a:rPr lang="en-CA" sz="1200" dirty="0" smtClean="0"/>
              <a:t>Staff Lead</a:t>
            </a:r>
          </a:p>
          <a:p>
            <a:r>
              <a:rPr lang="en-CA" sz="1200" dirty="0" smtClean="0"/>
              <a:t>Professional Service Requirement</a:t>
            </a:r>
          </a:p>
          <a:p>
            <a:r>
              <a:rPr lang="en-CA" sz="1200" dirty="0" smtClean="0"/>
              <a:t>Number of Pages (ENGLISH PUBLICATION)</a:t>
            </a:r>
          </a:p>
          <a:p>
            <a:r>
              <a:rPr lang="en-CA" sz="1200" dirty="0" smtClean="0"/>
              <a:t>Number of Pages (FRENCH PUBLICATION)</a:t>
            </a:r>
          </a:p>
          <a:p>
            <a:r>
              <a:rPr lang="en-CA" sz="1200" dirty="0" err="1" smtClean="0"/>
              <a:t>Forcast</a:t>
            </a:r>
            <a:r>
              <a:rPr lang="en-CA" sz="1200" dirty="0" smtClean="0"/>
              <a:t> Month to Engage Services</a:t>
            </a:r>
            <a:endParaRPr lang="en-CA" sz="1200" dirty="0"/>
          </a:p>
        </p:txBody>
      </p:sp>
      <p:sp>
        <p:nvSpPr>
          <p:cNvPr id="5" name="Rectangle 4"/>
          <p:cNvSpPr/>
          <p:nvPr/>
        </p:nvSpPr>
        <p:spPr>
          <a:xfrm>
            <a:off x="3694632" y="142211"/>
            <a:ext cx="3812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CCDIC Performance Monitoring Report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813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2467" y="133570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200" dirty="0" smtClean="0"/>
              <a:t>Division</a:t>
            </a:r>
          </a:p>
          <a:p>
            <a:r>
              <a:rPr lang="en-CA" sz="1200" dirty="0" smtClean="0"/>
              <a:t>DP / DRR Plan (x)</a:t>
            </a:r>
          </a:p>
          <a:p>
            <a:r>
              <a:rPr lang="en-CA" sz="1200" dirty="0" smtClean="0"/>
              <a:t>Activities</a:t>
            </a:r>
          </a:p>
          <a:p>
            <a:r>
              <a:rPr lang="en-CA" sz="1200" dirty="0" smtClean="0"/>
              <a:t>Milestones / Target Dates (Month/Year)</a:t>
            </a:r>
          </a:p>
          <a:p>
            <a:r>
              <a:rPr lang="en-CA" sz="1200" dirty="0" smtClean="0"/>
              <a:t>Financials</a:t>
            </a:r>
          </a:p>
          <a:p>
            <a:r>
              <a:rPr lang="en-CA" sz="1200" dirty="0" smtClean="0"/>
              <a:t>FTEs</a:t>
            </a:r>
          </a:p>
          <a:p>
            <a:r>
              <a:rPr lang="en-CA" sz="1200" dirty="0" smtClean="0"/>
              <a:t>AGENCY PRIORITY</a:t>
            </a:r>
          </a:p>
          <a:p>
            <a:r>
              <a:rPr lang="en-CA" sz="1200" dirty="0" smtClean="0"/>
              <a:t>(AR #1-4)</a:t>
            </a:r>
          </a:p>
          <a:p>
            <a:r>
              <a:rPr lang="en-CA" sz="1200" dirty="0" smtClean="0"/>
              <a:t>BRANCH PRIORITY</a:t>
            </a:r>
          </a:p>
          <a:p>
            <a:r>
              <a:rPr lang="en-CA" sz="1200" dirty="0" smtClean="0"/>
              <a:t>(BP #1-11)</a:t>
            </a:r>
          </a:p>
          <a:p>
            <a:r>
              <a:rPr lang="en-CA" sz="1200" dirty="0" smtClean="0"/>
              <a:t>AGENCY RISK</a:t>
            </a:r>
          </a:p>
          <a:p>
            <a:r>
              <a:rPr lang="en-CA" sz="1200" dirty="0" smtClean="0"/>
              <a:t>(CR #1-4)</a:t>
            </a:r>
          </a:p>
          <a:p>
            <a:r>
              <a:rPr lang="en-CA" sz="1200" dirty="0" smtClean="0"/>
              <a:t>BRANCH RISK</a:t>
            </a:r>
          </a:p>
          <a:p>
            <a:r>
              <a:rPr lang="en-CA" sz="1200" dirty="0" smtClean="0"/>
              <a:t>(BR #1-6)</a:t>
            </a:r>
          </a:p>
          <a:p>
            <a:r>
              <a:rPr lang="en-CA" sz="1200" dirty="0" smtClean="0"/>
              <a:t>MYR STATUS</a:t>
            </a:r>
          </a:p>
          <a:p>
            <a:r>
              <a:rPr lang="en-CA" sz="1200" dirty="0" smtClean="0"/>
              <a:t>STATUS UPDATE</a:t>
            </a:r>
          </a:p>
          <a:p>
            <a:r>
              <a:rPr lang="en-CA" sz="1200" dirty="0" smtClean="0"/>
              <a:t>MITIGATION STRATEGIES/NEXT STEPS</a:t>
            </a:r>
          </a:p>
          <a:p>
            <a:r>
              <a:rPr lang="en-CA" sz="1200" dirty="0" smtClean="0"/>
              <a:t>YER STATUS</a:t>
            </a:r>
          </a:p>
          <a:p>
            <a:r>
              <a:rPr lang="en-CA" sz="1200" dirty="0" smtClean="0"/>
              <a:t>STATUS UPDATE</a:t>
            </a:r>
          </a:p>
          <a:p>
            <a:r>
              <a:rPr lang="en-CA" sz="1200" dirty="0" smtClean="0"/>
              <a:t>MITIGATION STRATEGIES/NEXT STEPS</a:t>
            </a:r>
          </a:p>
          <a:p>
            <a:r>
              <a:rPr lang="en-CA" sz="1200" dirty="0" smtClean="0"/>
              <a:t>ADDITIONAL COMMENTS / CONSIDERATIONS / RISKS / IMPACTS</a:t>
            </a:r>
            <a:endParaRPr lang="en-CA" sz="1200" dirty="0"/>
          </a:p>
        </p:txBody>
      </p:sp>
      <p:sp>
        <p:nvSpPr>
          <p:cNvPr id="6" name="Rectangle 5"/>
          <p:cNvSpPr/>
          <p:nvPr/>
        </p:nvSpPr>
        <p:spPr>
          <a:xfrm>
            <a:off x="3549606" y="82390"/>
            <a:ext cx="2457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Branch Operational Plan</a:t>
            </a:r>
          </a:p>
        </p:txBody>
      </p:sp>
    </p:spTree>
    <p:extLst>
      <p:ext uri="{BB962C8B-B14F-4D97-AF65-F5344CB8AC3E}">
        <p14:creationId xmlns:p14="http://schemas.microsoft.com/office/powerpoint/2010/main" val="126989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03671" y="2579407"/>
            <a:ext cx="11367335" cy="206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196553" y="1458144"/>
            <a:ext cx="11374453" cy="9146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196553" y="2384278"/>
            <a:ext cx="11374453" cy="195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304800" y="1426512"/>
            <a:ext cx="24213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Branch</a:t>
            </a:r>
          </a:p>
          <a:p>
            <a:r>
              <a:rPr lang="en-CA" sz="1200" dirty="0" smtClean="0"/>
              <a:t>Directorate</a:t>
            </a:r>
          </a:p>
          <a:p>
            <a:r>
              <a:rPr lang="en-CA" sz="1200" dirty="0" smtClean="0"/>
              <a:t>Division Name</a:t>
            </a:r>
          </a:p>
          <a:p>
            <a:r>
              <a:rPr lang="en-CA" sz="1200" dirty="0" smtClean="0"/>
              <a:t>Division Code</a:t>
            </a:r>
          </a:p>
          <a:p>
            <a:r>
              <a:rPr lang="en-CA" sz="1200" i="1" dirty="0" smtClean="0"/>
              <a:t>Cost Centre</a:t>
            </a:r>
          </a:p>
          <a:p>
            <a:r>
              <a:rPr lang="en-CA" sz="1200" i="1" dirty="0" smtClean="0"/>
              <a:t>Fund</a:t>
            </a:r>
          </a:p>
          <a:p>
            <a:r>
              <a:rPr lang="en-CA" sz="1200" dirty="0" smtClean="0"/>
              <a:t>FA Code</a:t>
            </a:r>
          </a:p>
          <a:p>
            <a:r>
              <a:rPr lang="en-CA" sz="1200" dirty="0" smtClean="0"/>
              <a:t>Internal Order Code</a:t>
            </a:r>
          </a:p>
          <a:p>
            <a:r>
              <a:rPr lang="en-CA" sz="1200" dirty="0" smtClean="0"/>
              <a:t>Cost Element Group</a:t>
            </a:r>
          </a:p>
          <a:p>
            <a:r>
              <a:rPr lang="en-CA" sz="1200" dirty="0" smtClean="0"/>
              <a:t>G/L Code</a:t>
            </a:r>
          </a:p>
          <a:p>
            <a:r>
              <a:rPr lang="en-CA" sz="1200" dirty="0" smtClean="0"/>
              <a:t>Anticipated Expenditure Amount </a:t>
            </a:r>
          </a:p>
          <a:p>
            <a:r>
              <a:rPr lang="en-CA" sz="1200" dirty="0" smtClean="0"/>
              <a:t>Description of Anticipated Expenditure</a:t>
            </a:r>
          </a:p>
          <a:p>
            <a:r>
              <a:rPr lang="en-CA" sz="1200" dirty="0" smtClean="0"/>
              <a:t>Risk</a:t>
            </a:r>
          </a:p>
          <a:p>
            <a:r>
              <a:rPr lang="en-CA" sz="1200" dirty="0" smtClean="0"/>
              <a:t>Status and explanation of risk</a:t>
            </a:r>
            <a:endParaRPr lang="en-CA" sz="1200" dirty="0"/>
          </a:p>
        </p:txBody>
      </p:sp>
      <p:sp>
        <p:nvSpPr>
          <p:cNvPr id="6" name="Rectangle 5"/>
          <p:cNvSpPr/>
          <p:nvPr/>
        </p:nvSpPr>
        <p:spPr>
          <a:xfrm>
            <a:off x="304801" y="1118735"/>
            <a:ext cx="26605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MVR  Anticipated O&amp;M</a:t>
            </a:r>
          </a:p>
        </p:txBody>
      </p:sp>
      <p:sp>
        <p:nvSpPr>
          <p:cNvPr id="7" name="Rectangle 6"/>
          <p:cNvSpPr/>
          <p:nvPr/>
        </p:nvSpPr>
        <p:spPr>
          <a:xfrm>
            <a:off x="2424155" y="1426512"/>
            <a:ext cx="24805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Branch</a:t>
            </a:r>
          </a:p>
          <a:p>
            <a:r>
              <a:rPr lang="en-CA" sz="1200" dirty="0" smtClean="0"/>
              <a:t>Directorate</a:t>
            </a:r>
          </a:p>
          <a:p>
            <a:r>
              <a:rPr lang="en-CA" sz="1200" dirty="0" smtClean="0"/>
              <a:t>Division Name</a:t>
            </a:r>
          </a:p>
          <a:p>
            <a:r>
              <a:rPr lang="en-CA" sz="1200" dirty="0" smtClean="0"/>
              <a:t>Division Code</a:t>
            </a:r>
          </a:p>
          <a:p>
            <a:r>
              <a:rPr lang="en-CA" sz="1200" dirty="0" smtClean="0"/>
              <a:t>Cost Centre</a:t>
            </a:r>
          </a:p>
          <a:p>
            <a:r>
              <a:rPr lang="en-CA" sz="1200" dirty="0" smtClean="0"/>
              <a:t>Fund</a:t>
            </a:r>
          </a:p>
          <a:p>
            <a:r>
              <a:rPr lang="en-CA" sz="1200" dirty="0" smtClean="0"/>
              <a:t>FA Code</a:t>
            </a:r>
          </a:p>
          <a:p>
            <a:r>
              <a:rPr lang="en-CA" sz="1200" dirty="0" smtClean="0"/>
              <a:t>Internal Order Code</a:t>
            </a:r>
          </a:p>
          <a:p>
            <a:r>
              <a:rPr lang="en-CA" sz="1200" dirty="0" smtClean="0"/>
              <a:t>Cost Element Group</a:t>
            </a:r>
          </a:p>
          <a:p>
            <a:r>
              <a:rPr lang="en-CA" sz="1200" dirty="0" smtClean="0"/>
              <a:t>G/L Code</a:t>
            </a:r>
          </a:p>
          <a:p>
            <a:r>
              <a:rPr lang="en-CA" sz="1200" dirty="0" smtClean="0"/>
              <a:t>Anticipated Expenditure Amount </a:t>
            </a:r>
          </a:p>
          <a:p>
            <a:r>
              <a:rPr lang="en-CA" sz="1200" dirty="0" smtClean="0"/>
              <a:t>Description of Anticipated Expenditure</a:t>
            </a:r>
          </a:p>
          <a:p>
            <a:r>
              <a:rPr lang="en-CA" sz="1200" dirty="0" smtClean="0"/>
              <a:t>Risk</a:t>
            </a:r>
          </a:p>
          <a:p>
            <a:r>
              <a:rPr lang="en-CA" sz="1200" dirty="0" smtClean="0"/>
              <a:t>Status and explanation of risk</a:t>
            </a:r>
            <a:endParaRPr lang="en-CA" sz="1200" dirty="0"/>
          </a:p>
        </p:txBody>
      </p:sp>
      <p:sp>
        <p:nvSpPr>
          <p:cNvPr id="8" name="Rectangle 7"/>
          <p:cNvSpPr/>
          <p:nvPr/>
        </p:nvSpPr>
        <p:spPr>
          <a:xfrm>
            <a:off x="2424156" y="1125548"/>
            <a:ext cx="18060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MVR Anticipated G&amp;C</a:t>
            </a:r>
            <a:endParaRPr lang="en-CA" sz="1400" dirty="0"/>
          </a:p>
        </p:txBody>
      </p:sp>
      <p:sp>
        <p:nvSpPr>
          <p:cNvPr id="10" name="Rectangle 9"/>
          <p:cNvSpPr/>
          <p:nvPr/>
        </p:nvSpPr>
        <p:spPr>
          <a:xfrm>
            <a:off x="4755471" y="1426512"/>
            <a:ext cx="26370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Branch</a:t>
            </a:r>
          </a:p>
          <a:p>
            <a:r>
              <a:rPr lang="en-CA" sz="1200" dirty="0" smtClean="0"/>
              <a:t>Directorate</a:t>
            </a:r>
          </a:p>
          <a:p>
            <a:r>
              <a:rPr lang="en-CA" sz="1200" dirty="0" smtClean="0"/>
              <a:t>Division Name</a:t>
            </a:r>
          </a:p>
          <a:p>
            <a:r>
              <a:rPr lang="en-CA" sz="1200" dirty="0" smtClean="0"/>
              <a:t>Division Code</a:t>
            </a:r>
          </a:p>
          <a:p>
            <a:r>
              <a:rPr lang="en-CA" sz="1200" dirty="0" smtClean="0"/>
              <a:t>Cost Centre</a:t>
            </a:r>
          </a:p>
          <a:p>
            <a:r>
              <a:rPr lang="en-CA" sz="1200" dirty="0" smtClean="0"/>
              <a:t>Fund</a:t>
            </a:r>
          </a:p>
          <a:p>
            <a:r>
              <a:rPr lang="en-CA" sz="1200" dirty="0" smtClean="0"/>
              <a:t>FA Code</a:t>
            </a:r>
          </a:p>
          <a:p>
            <a:r>
              <a:rPr lang="en-CA" sz="1200" dirty="0" err="1" smtClean="0"/>
              <a:t>Adj</a:t>
            </a:r>
            <a:r>
              <a:rPr lang="en-CA" sz="1200" dirty="0" smtClean="0"/>
              <a:t> to Plan Branch Internal </a:t>
            </a:r>
          </a:p>
          <a:p>
            <a:r>
              <a:rPr lang="en-CA" sz="1200" dirty="0" err="1" smtClean="0"/>
              <a:t>Adj</a:t>
            </a:r>
            <a:r>
              <a:rPr lang="en-CA" sz="1200" dirty="0" smtClean="0"/>
              <a:t> to Plan Branch External </a:t>
            </a:r>
          </a:p>
          <a:p>
            <a:r>
              <a:rPr lang="en-CA" sz="1200" dirty="0" smtClean="0"/>
              <a:t>Details of Transfer (indicate where the transfer is going to/coming from and for what reason)</a:t>
            </a:r>
            <a:endParaRPr lang="en-CA" sz="1200" dirty="0"/>
          </a:p>
        </p:txBody>
      </p:sp>
      <p:sp>
        <p:nvSpPr>
          <p:cNvPr id="11" name="Rectangle 10"/>
          <p:cNvSpPr/>
          <p:nvPr/>
        </p:nvSpPr>
        <p:spPr>
          <a:xfrm>
            <a:off x="4755470" y="1130193"/>
            <a:ext cx="234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/>
              <a:t>MVR Internal / External  </a:t>
            </a:r>
            <a:r>
              <a:rPr lang="en-CA" sz="1400" dirty="0" err="1" smtClean="0"/>
              <a:t>Xfers</a:t>
            </a:r>
            <a:endParaRPr lang="en-CA" sz="1400" dirty="0"/>
          </a:p>
        </p:txBody>
      </p:sp>
      <p:sp>
        <p:nvSpPr>
          <p:cNvPr id="18" name="Rectangle 17"/>
          <p:cNvSpPr/>
          <p:nvPr/>
        </p:nvSpPr>
        <p:spPr>
          <a:xfrm>
            <a:off x="7335127" y="2340912"/>
            <a:ext cx="19370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Fund</a:t>
            </a:r>
          </a:p>
          <a:p>
            <a:r>
              <a:rPr lang="en-CA" sz="1200" dirty="0" smtClean="0"/>
              <a:t>Fund Description</a:t>
            </a:r>
          </a:p>
          <a:p>
            <a:r>
              <a:rPr lang="en-CA" sz="1200" dirty="0" smtClean="0"/>
              <a:t>Current SAP Plan</a:t>
            </a:r>
          </a:p>
          <a:p>
            <a:r>
              <a:rPr lang="en-CA" sz="1200" dirty="0" smtClean="0"/>
              <a:t>Adj. to Plan Branch Internal </a:t>
            </a:r>
          </a:p>
          <a:p>
            <a:r>
              <a:rPr lang="en-CA" sz="1200" dirty="0" smtClean="0"/>
              <a:t>Adj. to Plan Branch Ext.</a:t>
            </a:r>
          </a:p>
          <a:p>
            <a:r>
              <a:rPr lang="en-CA" sz="1200" dirty="0" smtClean="0"/>
              <a:t>Revised Plan</a:t>
            </a:r>
          </a:p>
          <a:p>
            <a:r>
              <a:rPr lang="en-CA" sz="1200" dirty="0" smtClean="0"/>
              <a:t>Actuals</a:t>
            </a:r>
          </a:p>
          <a:p>
            <a:r>
              <a:rPr lang="en-CA" sz="1200" dirty="0" smtClean="0"/>
              <a:t>Pending Invoices</a:t>
            </a:r>
          </a:p>
          <a:p>
            <a:r>
              <a:rPr lang="en-CA" sz="1200" dirty="0" smtClean="0"/>
              <a:t>Commitments</a:t>
            </a:r>
          </a:p>
          <a:p>
            <a:r>
              <a:rPr lang="en-CA" sz="1200" dirty="0" smtClean="0"/>
              <a:t>Anticipated Expenditures</a:t>
            </a:r>
          </a:p>
          <a:p>
            <a:r>
              <a:rPr lang="en-CA" sz="1200" dirty="0" smtClean="0"/>
              <a:t>Year End Forecast</a:t>
            </a:r>
          </a:p>
          <a:p>
            <a:r>
              <a:rPr lang="en-CA" sz="1200" dirty="0" smtClean="0"/>
              <a:t>Surplus /Deficit</a:t>
            </a:r>
            <a:endParaRPr lang="en-CA" sz="1200" dirty="0"/>
          </a:p>
        </p:txBody>
      </p:sp>
      <p:sp>
        <p:nvSpPr>
          <p:cNvPr id="19" name="Rectangle 18"/>
          <p:cNvSpPr/>
          <p:nvPr/>
        </p:nvSpPr>
        <p:spPr>
          <a:xfrm>
            <a:off x="7335127" y="1135826"/>
            <a:ext cx="15243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/>
              <a:t>MVR CCDIC Rollup</a:t>
            </a:r>
            <a:endParaRPr lang="en-CA" sz="1400" dirty="0"/>
          </a:p>
        </p:txBody>
      </p:sp>
      <p:sp>
        <p:nvSpPr>
          <p:cNvPr id="20" name="Rectangle 19"/>
          <p:cNvSpPr/>
          <p:nvPr/>
        </p:nvSpPr>
        <p:spPr>
          <a:xfrm>
            <a:off x="9502815" y="1426511"/>
            <a:ext cx="24241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Branch</a:t>
            </a:r>
          </a:p>
          <a:p>
            <a:r>
              <a:rPr lang="en-CA" sz="1200" dirty="0" smtClean="0"/>
              <a:t>Directorate</a:t>
            </a:r>
          </a:p>
          <a:p>
            <a:r>
              <a:rPr lang="en-CA" sz="1200" dirty="0" smtClean="0"/>
              <a:t>Division Name</a:t>
            </a:r>
          </a:p>
          <a:p>
            <a:r>
              <a:rPr lang="en-CA" sz="1200" dirty="0" smtClean="0"/>
              <a:t>Division Coding</a:t>
            </a:r>
          </a:p>
          <a:p>
            <a:r>
              <a:rPr lang="en-CA" sz="1200" dirty="0" smtClean="0"/>
              <a:t>Cost Centre</a:t>
            </a:r>
          </a:p>
          <a:p>
            <a:r>
              <a:rPr lang="en-CA" sz="1200" dirty="0" smtClean="0"/>
              <a:t>Fund</a:t>
            </a:r>
          </a:p>
          <a:p>
            <a:r>
              <a:rPr lang="en-CA" sz="1200" dirty="0" smtClean="0"/>
              <a:t>FA Code</a:t>
            </a:r>
          </a:p>
          <a:p>
            <a:r>
              <a:rPr lang="en-CA" sz="1200" dirty="0" smtClean="0"/>
              <a:t>Internal Order</a:t>
            </a:r>
          </a:p>
          <a:p>
            <a:r>
              <a:rPr lang="en-CA" sz="1200" dirty="0" smtClean="0"/>
              <a:t> Anticipated Expenditure Type </a:t>
            </a:r>
          </a:p>
          <a:p>
            <a:r>
              <a:rPr lang="en-CA" sz="1200" dirty="0" smtClean="0"/>
              <a:t>Group &amp; Level</a:t>
            </a:r>
          </a:p>
          <a:p>
            <a:r>
              <a:rPr lang="en-CA" sz="1200" dirty="0" smtClean="0"/>
              <a:t>Step</a:t>
            </a:r>
          </a:p>
          <a:p>
            <a:r>
              <a:rPr lang="en-CA" sz="1200" dirty="0" smtClean="0"/>
              <a:t>Position no. (if known)</a:t>
            </a:r>
          </a:p>
          <a:p>
            <a:r>
              <a:rPr lang="en-CA" sz="1200" dirty="0" smtClean="0"/>
              <a:t>Position Title</a:t>
            </a:r>
          </a:p>
          <a:p>
            <a:r>
              <a:rPr lang="en-CA" sz="1200" dirty="0" smtClean="0"/>
              <a:t>"Planned Tenure"</a:t>
            </a:r>
          </a:p>
          <a:p>
            <a:r>
              <a:rPr lang="en-CA" sz="1200" dirty="0" smtClean="0"/>
              <a:t>Scope of Hiring</a:t>
            </a:r>
          </a:p>
          <a:p>
            <a:r>
              <a:rPr lang="en-CA" sz="1200" dirty="0" smtClean="0"/>
              <a:t>Estimated Start Date</a:t>
            </a:r>
          </a:p>
          <a:p>
            <a:r>
              <a:rPr lang="en-CA" sz="1200" dirty="0" smtClean="0"/>
              <a:t>Estimated End Date</a:t>
            </a:r>
          </a:p>
          <a:p>
            <a:r>
              <a:rPr lang="en-CA" sz="1200" dirty="0" smtClean="0"/>
              <a:t> Anticipated Expenditure Amount </a:t>
            </a:r>
          </a:p>
          <a:p>
            <a:r>
              <a:rPr lang="en-CA" sz="1200" dirty="0" smtClean="0"/>
              <a:t> Risk </a:t>
            </a:r>
          </a:p>
          <a:p>
            <a:r>
              <a:rPr lang="en-CA" sz="1200" dirty="0" smtClean="0"/>
              <a:t>Status and Comments</a:t>
            </a:r>
            <a:endParaRPr lang="en-CA" sz="1200" dirty="0"/>
          </a:p>
        </p:txBody>
      </p:sp>
      <p:sp>
        <p:nvSpPr>
          <p:cNvPr id="21" name="Rectangle 20"/>
          <p:cNvSpPr/>
          <p:nvPr/>
        </p:nvSpPr>
        <p:spPr>
          <a:xfrm>
            <a:off x="9502814" y="1125548"/>
            <a:ext cx="19003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/>
              <a:t>MVR Anticipated Salary</a:t>
            </a:r>
            <a:endParaRPr lang="en-CA" sz="1400" dirty="0"/>
          </a:p>
        </p:txBody>
      </p:sp>
      <p:sp>
        <p:nvSpPr>
          <p:cNvPr id="25" name="Rectangle 24"/>
          <p:cNvSpPr/>
          <p:nvPr/>
        </p:nvSpPr>
        <p:spPr>
          <a:xfrm>
            <a:off x="4755470" y="95609"/>
            <a:ext cx="261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Multiple Variance Reports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96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87" y="33338"/>
            <a:ext cx="12296775" cy="6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3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43372"/>
              </p:ext>
            </p:extLst>
          </p:nvPr>
        </p:nvGraphicFramePr>
        <p:xfrm>
          <a:off x="371624" y="157081"/>
          <a:ext cx="4831972" cy="6592510"/>
        </p:xfrm>
        <a:graphic>
          <a:graphicData uri="http://schemas.openxmlformats.org/drawingml/2006/table">
            <a:tbl>
              <a:tblPr/>
              <a:tblGrid>
                <a:gridCol w="4831972">
                  <a:extLst>
                    <a:ext uri="{9D8B030D-6E8A-4147-A177-3AD203B41FA5}">
                      <a16:colId xmlns:a16="http://schemas.microsoft.com/office/drawing/2014/main" val="3798820384"/>
                    </a:ext>
                  </a:extLst>
                </a:gridCol>
              </a:tblGrid>
              <a:tr h="33021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394187"/>
                  </a:ext>
                </a:extLst>
              </a:tr>
              <a:tr h="330215">
                <a:tc>
                  <a:txBody>
                    <a:bodyPr/>
                    <a:lstStyle/>
                    <a:p>
                      <a:pPr algn="ctr" fontAlgn="t"/>
                      <a:r>
                        <a:rPr lang="en-CA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Planning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316380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102742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 / DRR Plan (x)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324476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43893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Milestones / Target Dates (Month/Year)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31542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548451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37007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ctr" fontAlgn="t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Linkages To Priorities and Risks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240788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 Priority (AR #1-4)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417355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Branch Priority (BP #1-11)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45739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 Risk (CR #1-4)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055002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Branch Risk (BR #1-6)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822549"/>
                  </a:ext>
                </a:extLst>
              </a:tr>
              <a:tr h="330215">
                <a:tc>
                  <a:txBody>
                    <a:bodyPr/>
                    <a:lstStyle/>
                    <a:p>
                      <a:pPr algn="ctr" fontAlgn="t"/>
                      <a:r>
                        <a:rPr lang="en-CA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Reporting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336084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ctr" fontAlgn="t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492169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MYR Status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464481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Update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87515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Migration Strategies / Next Steps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936173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 Status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662926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Update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953099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Mitigation Strategies / Next Steps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5672"/>
                  </a:ext>
                </a:extLst>
              </a:tr>
              <a:tr h="294835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Comments / Considerations / Risks / Impacts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97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4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905</Words>
  <Application>Microsoft Office PowerPoint</Application>
  <PresentationFormat>Widescreen</PresentationFormat>
  <Paragraphs>250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Matura MT Script Capitals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16</cp:revision>
  <cp:lastPrinted>2020-01-23T16:45:19Z</cp:lastPrinted>
  <dcterms:created xsi:type="dcterms:W3CDTF">2020-01-17T15:13:07Z</dcterms:created>
  <dcterms:modified xsi:type="dcterms:W3CDTF">2020-01-23T19:41:18Z</dcterms:modified>
</cp:coreProperties>
</file>