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61" r:id="rId2"/>
    <p:sldId id="260" r:id="rId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5B73"/>
    <a:srgbClr val="2D8CFF"/>
    <a:srgbClr val="3F2A56"/>
    <a:srgbClr val="BE5107"/>
    <a:srgbClr val="C56423"/>
    <a:srgbClr val="44811A"/>
    <a:srgbClr val="A6ADB9"/>
    <a:srgbClr val="F68538"/>
    <a:srgbClr val="BE5108"/>
    <a:srgbClr val="DA79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19" autoAdjust="0"/>
    <p:restoredTop sz="95153" autoAdjust="0"/>
  </p:normalViewPr>
  <p:slideViewPr>
    <p:cSldViewPr snapToGrid="0">
      <p:cViewPr varScale="1">
        <p:scale>
          <a:sx n="75" d="100"/>
          <a:sy n="75" d="100"/>
        </p:scale>
        <p:origin x="1344" y="82"/>
      </p:cViewPr>
      <p:guideLst>
        <p:guide orient="horz" pos="66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615D8A-6500-4E40-A22B-6D1E732975E0}" type="datetimeFigureOut">
              <a:rPr lang="en-CA" smtClean="0"/>
              <a:t>2020-04-01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30A52-00E8-4E38-92A6-F2886775C5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5503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	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30A52-00E8-4E38-92A6-F2886775C553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408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	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30A52-00E8-4E38-92A6-F2886775C553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8498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FAB7A-FA63-4FBB-A964-EB5FAB7EF595}" type="datetimeFigureOut">
              <a:rPr lang="en-CA" smtClean="0"/>
              <a:t>2020-04-01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0391-789B-49A6-ABCA-B22700EFB5F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197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FAB7A-FA63-4FBB-A964-EB5FAB7EF595}" type="datetimeFigureOut">
              <a:rPr lang="en-CA" smtClean="0"/>
              <a:t>2020-04-01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0391-789B-49A6-ABCA-B22700EFB5F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3682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FAB7A-FA63-4FBB-A964-EB5FAB7EF595}" type="datetimeFigureOut">
              <a:rPr lang="en-CA" smtClean="0"/>
              <a:t>2020-04-01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0391-789B-49A6-ABCA-B22700EFB5F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2121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FAB7A-FA63-4FBB-A964-EB5FAB7EF595}" type="datetimeFigureOut">
              <a:rPr lang="en-CA" smtClean="0"/>
              <a:t>2020-04-01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0391-789B-49A6-ABCA-B22700EFB5F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3405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FAB7A-FA63-4FBB-A964-EB5FAB7EF595}" type="datetimeFigureOut">
              <a:rPr lang="en-CA" smtClean="0"/>
              <a:t>2020-04-01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0391-789B-49A6-ABCA-B22700EFB5F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1714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FAB7A-FA63-4FBB-A964-EB5FAB7EF595}" type="datetimeFigureOut">
              <a:rPr lang="en-CA" smtClean="0"/>
              <a:t>2020-04-01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0391-789B-49A6-ABCA-B22700EFB5F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0824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FAB7A-FA63-4FBB-A964-EB5FAB7EF595}" type="datetimeFigureOut">
              <a:rPr lang="en-CA" smtClean="0"/>
              <a:t>2020-04-01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0391-789B-49A6-ABCA-B22700EFB5F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5424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FAB7A-FA63-4FBB-A964-EB5FAB7EF595}" type="datetimeFigureOut">
              <a:rPr lang="en-CA" smtClean="0"/>
              <a:t>2020-04-01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0391-789B-49A6-ABCA-B22700EFB5F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9149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FAB7A-FA63-4FBB-A964-EB5FAB7EF595}" type="datetimeFigureOut">
              <a:rPr lang="en-CA" smtClean="0"/>
              <a:t>2020-04-01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0391-789B-49A6-ABCA-B22700EFB5F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4010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FAB7A-FA63-4FBB-A964-EB5FAB7EF595}" type="datetimeFigureOut">
              <a:rPr lang="en-CA" smtClean="0"/>
              <a:t>2020-04-01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0391-789B-49A6-ABCA-B22700EFB5F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7082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FAB7A-FA63-4FBB-A964-EB5FAB7EF595}" type="datetimeFigureOut">
              <a:rPr lang="en-CA" smtClean="0"/>
              <a:t>2020-04-01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0391-789B-49A6-ABCA-B22700EFB5F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2038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FAB7A-FA63-4FBB-A964-EB5FAB7EF595}" type="datetimeFigureOut">
              <a:rPr lang="en-CA" smtClean="0"/>
              <a:t>2020-04-01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D0391-789B-49A6-ABCA-B22700EFB5F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7519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Format box 2"/>
          <p:cNvSpPr/>
          <p:nvPr/>
        </p:nvSpPr>
        <p:spPr>
          <a:xfrm>
            <a:off x="-18686" y="4916279"/>
            <a:ext cx="12207600" cy="1946002"/>
          </a:xfrm>
          <a:prstGeom prst="rect">
            <a:avLst/>
          </a:prstGeom>
          <a:solidFill>
            <a:srgbClr val="4E5B73"/>
          </a:solidFill>
          <a:ln>
            <a:solidFill>
              <a:srgbClr val="4E5B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rgbClr val="4E5B73"/>
              </a:solidFill>
            </a:endParaRPr>
          </a:p>
        </p:txBody>
      </p:sp>
      <p:cxnSp>
        <p:nvCxnSpPr>
          <p:cNvPr id="69" name="Format line 2"/>
          <p:cNvCxnSpPr>
            <a:cxnSpLocks/>
          </p:cNvCxnSpPr>
          <p:nvPr/>
        </p:nvCxnSpPr>
        <p:spPr>
          <a:xfrm>
            <a:off x="-30950" y="4911998"/>
            <a:ext cx="12276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Format line 1"/>
          <p:cNvCxnSpPr/>
          <p:nvPr/>
        </p:nvCxnSpPr>
        <p:spPr>
          <a:xfrm>
            <a:off x="-42525" y="1252077"/>
            <a:ext cx="12276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ormat box1"/>
          <p:cNvSpPr/>
          <p:nvPr/>
        </p:nvSpPr>
        <p:spPr>
          <a:xfrm>
            <a:off x="-27486" y="-97516"/>
            <a:ext cx="12207600" cy="1315485"/>
          </a:xfrm>
          <a:prstGeom prst="rect">
            <a:avLst/>
          </a:prstGeom>
          <a:solidFill>
            <a:srgbClr val="4E5B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pic>
        <p:nvPicPr>
          <p:cNvPr id="14" name="FIP bottom">
            <a:extLst>
              <a:ext uri="{FF2B5EF4-FFF2-40B4-BE49-F238E27FC236}">
                <a16:creationId xmlns:a16="http://schemas.microsoft.com/office/drawing/2014/main" id="{7EF0287A-3563-B044-A23D-EA24A0E10B2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600" y="6420716"/>
            <a:ext cx="1291329" cy="310661"/>
          </a:xfrm>
          <a:prstGeom prst="rect">
            <a:avLst/>
          </a:prstGeom>
        </p:spPr>
      </p:pic>
      <p:sp>
        <p:nvSpPr>
          <p:cNvPr id="83" name="Tip8"/>
          <p:cNvSpPr/>
          <p:nvPr/>
        </p:nvSpPr>
        <p:spPr>
          <a:xfrm>
            <a:off x="6974026" y="6415508"/>
            <a:ext cx="3434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Poll participants using the polling tool</a:t>
            </a:r>
          </a:p>
        </p:txBody>
      </p:sp>
      <p:sp>
        <p:nvSpPr>
          <p:cNvPr id="86" name="Tip7"/>
          <p:cNvSpPr/>
          <p:nvPr/>
        </p:nvSpPr>
        <p:spPr>
          <a:xfrm>
            <a:off x="6974026" y="6026659"/>
            <a:ext cx="425613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Moderate discussion and monitor chat for input</a:t>
            </a:r>
            <a:endParaRPr lang="en-CA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Tip6"/>
          <p:cNvSpPr/>
          <p:nvPr/>
        </p:nvSpPr>
        <p:spPr>
          <a:xfrm>
            <a:off x="6974026" y="5637810"/>
            <a:ext cx="38509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Mute all or specific participants as host</a:t>
            </a:r>
          </a:p>
        </p:txBody>
      </p:sp>
      <p:sp>
        <p:nvSpPr>
          <p:cNvPr id="72" name="Tip5"/>
          <p:cNvSpPr/>
          <p:nvPr/>
        </p:nvSpPr>
        <p:spPr>
          <a:xfrm>
            <a:off x="6978885" y="5033518"/>
            <a:ext cx="39761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the outset of a meeting, designate a chair and note-taker – neither should be the host</a:t>
            </a:r>
          </a:p>
        </p:txBody>
      </p:sp>
      <p:sp>
        <p:nvSpPr>
          <p:cNvPr id="75" name="Tip4"/>
          <p:cNvSpPr/>
          <p:nvPr/>
        </p:nvSpPr>
        <p:spPr>
          <a:xfrm>
            <a:off x="2429106" y="6417140"/>
            <a:ext cx="431184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CA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participant list to</a:t>
            </a:r>
            <a:r>
              <a:rPr lang="en-CA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  <a:r>
              <a:rPr lang="en-CA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is on the call</a:t>
            </a:r>
          </a:p>
        </p:txBody>
      </p:sp>
      <p:sp>
        <p:nvSpPr>
          <p:cNvPr id="85" name="Tip3"/>
          <p:cNvSpPr/>
          <p:nvPr/>
        </p:nvSpPr>
        <p:spPr>
          <a:xfrm>
            <a:off x="2579908" y="5882590"/>
            <a:ext cx="3434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use both the telephone and computer audio at the same time</a:t>
            </a:r>
          </a:p>
        </p:txBody>
      </p:sp>
      <p:sp>
        <p:nvSpPr>
          <p:cNvPr id="77" name="Tip2"/>
          <p:cNvSpPr/>
          <p:nvPr/>
        </p:nvSpPr>
        <p:spPr>
          <a:xfrm>
            <a:off x="2575394" y="5348040"/>
            <a:ext cx="3900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Assign a co-host in case the host</a:t>
            </a:r>
            <a:r>
              <a:rPr lang="en-CA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technical issues</a:t>
            </a:r>
            <a:r>
              <a:rPr lang="en-CA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needs to leave early </a:t>
            </a:r>
          </a:p>
        </p:txBody>
      </p:sp>
      <p:sp>
        <p:nvSpPr>
          <p:cNvPr id="80" name="Tip1"/>
          <p:cNvSpPr/>
          <p:nvPr/>
        </p:nvSpPr>
        <p:spPr>
          <a:xfrm>
            <a:off x="2575079" y="5029507"/>
            <a:ext cx="22333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 a meeting password</a:t>
            </a:r>
          </a:p>
        </p:txBody>
      </p:sp>
      <p:grpSp>
        <p:nvGrpSpPr>
          <p:cNvPr id="9" name="Title hosting a meeting"/>
          <p:cNvGrpSpPr/>
          <p:nvPr/>
        </p:nvGrpSpPr>
        <p:grpSpPr>
          <a:xfrm>
            <a:off x="630219" y="5089596"/>
            <a:ext cx="1572858" cy="1572858"/>
            <a:chOff x="5309571" y="5044392"/>
            <a:chExt cx="1572858" cy="1572858"/>
          </a:xfrm>
        </p:grpSpPr>
        <p:sp>
          <p:nvSpPr>
            <p:cNvPr id="88" name="Oval 87"/>
            <p:cNvSpPr/>
            <p:nvPr/>
          </p:nvSpPr>
          <p:spPr>
            <a:xfrm>
              <a:off x="5309571" y="5044392"/>
              <a:ext cx="1572858" cy="157285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5417635" y="5352169"/>
              <a:ext cx="135673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rgbClr val="4E5B7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Hosting </a:t>
              </a:r>
            </a:p>
            <a:p>
              <a:pPr algn="ctr"/>
              <a:r>
                <a:rPr lang="en-US" b="1" dirty="0">
                  <a:solidFill>
                    <a:srgbClr val="4E5B7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  <a:p>
              <a:pPr algn="ctr"/>
              <a:r>
                <a:rPr lang="en-US" b="1" dirty="0">
                  <a:solidFill>
                    <a:srgbClr val="4E5B7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Meeting?</a:t>
              </a:r>
              <a:endParaRPr lang="en-CA" b="1" dirty="0">
                <a:solidFill>
                  <a:srgbClr val="4E5B7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8" name="paid text"/>
          <p:cNvSpPr txBox="1"/>
          <p:nvPr/>
        </p:nvSpPr>
        <p:spPr>
          <a:xfrm>
            <a:off x="9713595" y="4136320"/>
            <a:ext cx="20740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4481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Unlimited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group calls</a:t>
            </a:r>
            <a:endParaRPr lang="en-C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paid symbol" descr="a green dollar sign with no line through it"/>
          <p:cNvPicPr>
            <a:picLocks noChangeAspect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6887" y="4079342"/>
            <a:ext cx="427689" cy="427689"/>
          </a:xfrm>
          <a:prstGeom prst="rect">
            <a:avLst/>
          </a:prstGeom>
        </p:spPr>
      </p:pic>
      <p:sp>
        <p:nvSpPr>
          <p:cNvPr id="57" name="free text"/>
          <p:cNvSpPr txBox="1"/>
          <p:nvPr/>
        </p:nvSpPr>
        <p:spPr>
          <a:xfrm>
            <a:off x="6895506" y="4058807"/>
            <a:ext cx="2074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Group calls </a:t>
            </a:r>
            <a:r>
              <a:rPr lang="en-US" sz="1400" b="1" dirty="0">
                <a:solidFill>
                  <a:srgbClr val="BE51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limited to 40 minutes</a:t>
            </a:r>
            <a:endParaRPr lang="en-CA" sz="1400" b="1" dirty="0">
              <a:solidFill>
                <a:srgbClr val="BE510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" name="free symbol" descr="a red dollar sign with a line through it"/>
          <p:cNvGrpSpPr/>
          <p:nvPr/>
        </p:nvGrpSpPr>
        <p:grpSpPr>
          <a:xfrm>
            <a:off x="6275168" y="4079984"/>
            <a:ext cx="427047" cy="427047"/>
            <a:chOff x="225015" y="5097460"/>
            <a:chExt cx="641127" cy="64112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015" y="5097460"/>
              <a:ext cx="641127" cy="641127"/>
            </a:xfrm>
            <a:prstGeom prst="rect">
              <a:avLst/>
            </a:prstGeom>
          </p:spPr>
        </p:pic>
        <p:cxnSp>
          <p:nvCxnSpPr>
            <p:cNvPr id="20" name="Straight Connector 19"/>
            <p:cNvCxnSpPr/>
            <p:nvPr/>
          </p:nvCxnSpPr>
          <p:spPr>
            <a:xfrm flipV="1">
              <a:off x="383653" y="5223713"/>
              <a:ext cx="323850" cy="388619"/>
            </a:xfrm>
            <a:prstGeom prst="line">
              <a:avLst/>
            </a:prstGeom>
            <a:ln w="28575">
              <a:solidFill>
                <a:srgbClr val="BE510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free paid text"/>
          <p:cNvSpPr txBox="1"/>
          <p:nvPr/>
        </p:nvSpPr>
        <p:spPr>
          <a:xfrm>
            <a:off x="3621501" y="4040197"/>
            <a:ext cx="2501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Unlimited 1-on-1 calls on</a:t>
            </a:r>
          </a:p>
          <a:p>
            <a:pPr algn="ctr"/>
            <a:r>
              <a:rPr lang="en-US" sz="1400" b="1" dirty="0">
                <a:solidFill>
                  <a:srgbClr val="BE51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1400" b="1" dirty="0">
                <a:solidFill>
                  <a:srgbClr val="4481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paid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accounts</a:t>
            </a:r>
            <a:endParaRPr lang="en-CA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Share screen text"/>
          <p:cNvSpPr txBox="1"/>
          <p:nvPr/>
        </p:nvSpPr>
        <p:spPr>
          <a:xfrm>
            <a:off x="9061008" y="2808901"/>
            <a:ext cx="27391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Share your screen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when collaborating or reviewing documents.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Share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only a single window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to avoid disclosing sensitive information</a:t>
            </a:r>
            <a:endParaRPr lang="en-CA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Share screen icon"/>
          <p:cNvGrpSpPr/>
          <p:nvPr/>
        </p:nvGrpSpPr>
        <p:grpSpPr>
          <a:xfrm>
            <a:off x="8106024" y="3206602"/>
            <a:ext cx="661912" cy="409962"/>
            <a:chOff x="7973944" y="2871322"/>
            <a:chExt cx="661912" cy="409962"/>
          </a:xfrm>
        </p:grpSpPr>
        <p:sp>
          <p:nvSpPr>
            <p:cNvPr id="32" name="Rounded Rectangle 31" descr="A black square with an arrow pointing up (the screen sharing symbol)"/>
            <p:cNvSpPr/>
            <p:nvPr/>
          </p:nvSpPr>
          <p:spPr>
            <a:xfrm>
              <a:off x="7973944" y="2871322"/>
              <a:ext cx="661912" cy="409962"/>
            </a:xfrm>
            <a:prstGeom prst="round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cxnSp>
          <p:nvCxnSpPr>
            <p:cNvPr id="47" name="Straight Connector 46"/>
            <p:cNvCxnSpPr/>
            <p:nvPr/>
          </p:nvCxnSpPr>
          <p:spPr>
            <a:xfrm flipV="1">
              <a:off x="8304900" y="2997455"/>
              <a:ext cx="0" cy="15621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V="1">
              <a:off x="8212455" y="2984120"/>
              <a:ext cx="96255" cy="72087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 flipV="1">
              <a:off x="8300489" y="2984120"/>
              <a:ext cx="96255" cy="72087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Video text"/>
          <p:cNvSpPr txBox="1"/>
          <p:nvPr/>
        </p:nvSpPr>
        <p:spPr>
          <a:xfrm>
            <a:off x="9061008" y="2006328"/>
            <a:ext cx="2739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Using video will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increase participation</a:t>
            </a:r>
            <a:endParaRPr lang="en-CA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4" name="Video camera" descr="A video camera"/>
          <p:cNvGrpSpPr/>
          <p:nvPr/>
        </p:nvGrpSpPr>
        <p:grpSpPr>
          <a:xfrm>
            <a:off x="8176749" y="2076230"/>
            <a:ext cx="633586" cy="394095"/>
            <a:chOff x="8035144" y="1702850"/>
            <a:chExt cx="633586" cy="394095"/>
          </a:xfrm>
        </p:grpSpPr>
        <p:sp>
          <p:nvSpPr>
            <p:cNvPr id="33" name="Round Diagonal Corner Rectangle 32"/>
            <p:cNvSpPr/>
            <p:nvPr/>
          </p:nvSpPr>
          <p:spPr>
            <a:xfrm flipV="1">
              <a:off x="8035144" y="1702850"/>
              <a:ext cx="481181" cy="394095"/>
            </a:xfrm>
            <a:prstGeom prst="round2Diag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36" name="Trapezoid 35"/>
            <p:cNvSpPr/>
            <p:nvPr/>
          </p:nvSpPr>
          <p:spPr>
            <a:xfrm rot="5400000" flipH="1" flipV="1">
              <a:off x="8422519" y="1846150"/>
              <a:ext cx="353899" cy="138522"/>
            </a:xfrm>
            <a:prstGeom prst="trapezoid">
              <a:avLst>
                <a:gd name="adj" fmla="val 81841"/>
              </a:avLst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79" name="Chat text"/>
          <p:cNvSpPr txBox="1"/>
          <p:nvPr/>
        </p:nvSpPr>
        <p:spPr>
          <a:xfrm>
            <a:off x="4754761" y="2882978"/>
            <a:ext cx="29956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Use the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Chat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function to talk to the group or directly to another participant. Use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Reactions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to express simple agreement</a:t>
            </a:r>
            <a:endParaRPr lang="en-C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Speech Bubble" descr="A speech bubble"/>
          <p:cNvSpPr/>
          <p:nvPr/>
        </p:nvSpPr>
        <p:spPr>
          <a:xfrm>
            <a:off x="3910303" y="3149532"/>
            <a:ext cx="532128" cy="391423"/>
          </a:xfrm>
          <a:prstGeom prst="wedgeRoundRectCallout">
            <a:avLst>
              <a:gd name="adj1" fmla="val -35119"/>
              <a:gd name="adj2" fmla="val 68974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78" name="Mute text"/>
          <p:cNvSpPr txBox="1"/>
          <p:nvPr/>
        </p:nvSpPr>
        <p:spPr>
          <a:xfrm>
            <a:off x="4754761" y="2006328"/>
            <a:ext cx="29582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Mute yourself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when you’re not speaking to keep background noises to a minimum</a:t>
            </a:r>
            <a:endParaRPr lang="en-CA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3" name="Muted microphone" descr="A muted microphone"/>
          <p:cNvGrpSpPr/>
          <p:nvPr/>
        </p:nvGrpSpPr>
        <p:grpSpPr>
          <a:xfrm>
            <a:off x="3958865" y="2007951"/>
            <a:ext cx="447040" cy="650268"/>
            <a:chOff x="3942443" y="2722640"/>
            <a:chExt cx="447040" cy="650268"/>
          </a:xfrm>
        </p:grpSpPr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006609" y="2722640"/>
              <a:ext cx="325134" cy="650268"/>
            </a:xfrm>
            <a:prstGeom prst="rect">
              <a:avLst/>
            </a:prstGeom>
          </p:spPr>
        </p:pic>
        <p:cxnSp>
          <p:nvCxnSpPr>
            <p:cNvPr id="71" name="Straight Connector 70"/>
            <p:cNvCxnSpPr/>
            <p:nvPr/>
          </p:nvCxnSpPr>
          <p:spPr>
            <a:xfrm flipV="1">
              <a:off x="3942443" y="2760186"/>
              <a:ext cx="447040" cy="575176"/>
            </a:xfrm>
            <a:prstGeom prst="line">
              <a:avLst/>
            </a:prstGeom>
            <a:ln w="28575">
              <a:solidFill>
                <a:srgbClr val="BE510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Audio &amp; Video Basics"/>
          <p:cNvSpPr txBox="1"/>
          <p:nvPr/>
        </p:nvSpPr>
        <p:spPr>
          <a:xfrm>
            <a:off x="6186287" y="1510225"/>
            <a:ext cx="30535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Audio &amp; Video Basics</a:t>
            </a:r>
            <a:endParaRPr lang="en-C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Divider"/>
          <p:cNvSpPr/>
          <p:nvPr/>
        </p:nvSpPr>
        <p:spPr>
          <a:xfrm>
            <a:off x="3325432" y="1512338"/>
            <a:ext cx="84703" cy="3038376"/>
          </a:xfrm>
          <a:prstGeom prst="rect">
            <a:avLst/>
          </a:prstGeom>
          <a:solidFill>
            <a:srgbClr val="4E5B73"/>
          </a:solidFill>
          <a:ln>
            <a:solidFill>
              <a:srgbClr val="4E5B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1" name="for more info"/>
          <p:cNvSpPr/>
          <p:nvPr/>
        </p:nvSpPr>
        <p:spPr>
          <a:xfrm>
            <a:off x="909727" y="4058807"/>
            <a:ext cx="17851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zoom.us</a:t>
            </a:r>
            <a:r>
              <a:rPr lang="en-CA" sz="1400" b="1">
                <a:latin typeface="Arial" panose="020B0604020202020204" pitchFamily="34" charset="0"/>
                <a:cs typeface="Arial" panose="020B0604020202020204" pitchFamily="34" charset="0"/>
              </a:rPr>
              <a:t>/docs/</a:t>
            </a:r>
            <a:r>
              <a:rPr lang="en-CA" sz="1400" b="1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CA" sz="1400" b="1">
                <a:latin typeface="Arial" panose="020B0604020202020204" pitchFamily="34" charset="0"/>
                <a:cs typeface="Arial" panose="020B0604020202020204" pitchFamily="34" charset="0"/>
              </a:rPr>
              <a:t>-us/covid19.html  </a:t>
            </a:r>
          </a:p>
        </p:txBody>
      </p:sp>
      <p:sp>
        <p:nvSpPr>
          <p:cNvPr id="16" name="Question mark" descr="A question mark"/>
          <p:cNvSpPr/>
          <p:nvPr/>
        </p:nvSpPr>
        <p:spPr>
          <a:xfrm>
            <a:off x="205949" y="4087931"/>
            <a:ext cx="465477" cy="465477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>
                <a:latin typeface="Georgia" panose="02040502050405020303" pitchFamily="18" charset="0"/>
              </a:rPr>
              <a:t>?</a:t>
            </a:r>
            <a:endParaRPr lang="en-CA" sz="2200">
              <a:latin typeface="Georgia" panose="02040502050405020303" pitchFamily="18" charset="0"/>
            </a:endParaRPr>
          </a:p>
        </p:txBody>
      </p:sp>
      <p:sp>
        <p:nvSpPr>
          <p:cNvPr id="51" name="zoom.us/download"/>
          <p:cNvSpPr txBox="1"/>
          <p:nvPr/>
        </p:nvSpPr>
        <p:spPr>
          <a:xfrm>
            <a:off x="904844" y="3368420"/>
            <a:ext cx="1916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zoom.us/download</a:t>
            </a:r>
            <a:endParaRPr lang="en-CA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laptop" descr="A laptop computer"/>
          <p:cNvPicPr>
            <a:picLocks noChangeAspect="1"/>
          </p:cNvPicPr>
          <p:nvPr/>
        </p:nvPicPr>
        <p:blipFill rotWithShape="1">
          <a:blip r:embed="rId7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57" t="24299" r="13968" b="23988"/>
          <a:stretch/>
        </p:blipFill>
        <p:spPr>
          <a:xfrm>
            <a:off x="153890" y="3284022"/>
            <a:ext cx="589280" cy="487706"/>
          </a:xfrm>
          <a:prstGeom prst="rect">
            <a:avLst/>
          </a:prstGeom>
        </p:spPr>
      </p:pic>
      <p:sp>
        <p:nvSpPr>
          <p:cNvPr id="53" name="Zoom mobile text"/>
          <p:cNvSpPr txBox="1"/>
          <p:nvPr/>
        </p:nvSpPr>
        <p:spPr>
          <a:xfrm>
            <a:off x="904844" y="2203158"/>
            <a:ext cx="20740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Zoom Mobile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in the App Store (iPhone) or Google Play (Android)</a:t>
            </a:r>
            <a:endParaRPr lang="en-CA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phone" descr="An iPhone"/>
          <p:cNvPicPr>
            <a:picLocks noChangeAspect="1"/>
          </p:cNvPicPr>
          <p:nvPr/>
        </p:nvPicPr>
        <p:blipFill rotWithShape="1"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67" t="2416" r="53429" b="-2416"/>
          <a:stretch/>
        </p:blipFill>
        <p:spPr>
          <a:xfrm>
            <a:off x="270204" y="2179279"/>
            <a:ext cx="348615" cy="788539"/>
          </a:xfrm>
          <a:prstGeom prst="rect">
            <a:avLst/>
          </a:prstGeom>
        </p:spPr>
      </p:pic>
      <p:sp>
        <p:nvSpPr>
          <p:cNvPr id="52" name="zoom.us"/>
          <p:cNvSpPr txBox="1"/>
          <p:nvPr/>
        </p:nvSpPr>
        <p:spPr>
          <a:xfrm>
            <a:off x="906374" y="1468784"/>
            <a:ext cx="17390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zoom.us</a:t>
            </a:r>
            <a:endParaRPr lang="en-CA" sz="1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world wide web symbol" descr="World Wide Web symbol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1625" y="1377300"/>
            <a:ext cx="485775" cy="485775"/>
          </a:xfrm>
          <a:prstGeom prst="rect">
            <a:avLst/>
          </a:prstGeom>
        </p:spPr>
      </p:pic>
      <p:sp>
        <p:nvSpPr>
          <p:cNvPr id="81" name="Date and Author"/>
          <p:cNvSpPr txBox="1"/>
          <p:nvPr/>
        </p:nvSpPr>
        <p:spPr>
          <a:xfrm>
            <a:off x="10609160" y="119235"/>
            <a:ext cx="14939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2020</a:t>
            </a:r>
          </a:p>
          <a:p>
            <a:pPr algn="r"/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CSPS Surge Team</a:t>
            </a:r>
            <a:endParaRPr lang="en-CA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itle"/>
          <p:cNvSpPr txBox="1"/>
          <p:nvPr/>
        </p:nvSpPr>
        <p:spPr>
          <a:xfrm>
            <a:off x="2181147" y="553430"/>
            <a:ext cx="8142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Georgia" panose="02040502050405020303" pitchFamily="18" charset="0"/>
              </a:rPr>
              <a:t>ZOOM: An Introduction</a:t>
            </a:r>
            <a:endParaRPr lang="en-CA" sz="40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12" name="FIP top">
            <a:extLst>
              <a:ext uri="{FF2B5EF4-FFF2-40B4-BE49-F238E27FC236}">
                <a16:creationId xmlns:a16="http://schemas.microsoft.com/office/drawing/2014/main" id="{6DE95C65-81AD-C248-9C2F-86EBF0062706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5" y="-23577"/>
            <a:ext cx="39751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355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Format box 2"/>
          <p:cNvSpPr/>
          <p:nvPr/>
        </p:nvSpPr>
        <p:spPr>
          <a:xfrm>
            <a:off x="-18686" y="4916279"/>
            <a:ext cx="12207600" cy="1946002"/>
          </a:xfrm>
          <a:prstGeom prst="rect">
            <a:avLst/>
          </a:prstGeom>
          <a:solidFill>
            <a:srgbClr val="4E5B73"/>
          </a:solidFill>
          <a:ln>
            <a:solidFill>
              <a:srgbClr val="4E5B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rgbClr val="4E5B73"/>
              </a:solidFill>
            </a:endParaRPr>
          </a:p>
        </p:txBody>
      </p:sp>
      <p:cxnSp>
        <p:nvCxnSpPr>
          <p:cNvPr id="69" name="Format line 2"/>
          <p:cNvCxnSpPr>
            <a:cxnSpLocks/>
          </p:cNvCxnSpPr>
          <p:nvPr/>
        </p:nvCxnSpPr>
        <p:spPr>
          <a:xfrm>
            <a:off x="-30950" y="4911998"/>
            <a:ext cx="12276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Format line 1"/>
          <p:cNvCxnSpPr/>
          <p:nvPr/>
        </p:nvCxnSpPr>
        <p:spPr>
          <a:xfrm>
            <a:off x="-42525" y="1252077"/>
            <a:ext cx="12276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ormat box1"/>
          <p:cNvSpPr/>
          <p:nvPr/>
        </p:nvSpPr>
        <p:spPr>
          <a:xfrm>
            <a:off x="-27486" y="-97516"/>
            <a:ext cx="12207600" cy="1315485"/>
          </a:xfrm>
          <a:prstGeom prst="rect">
            <a:avLst/>
          </a:prstGeom>
          <a:solidFill>
            <a:srgbClr val="4E5B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pic>
        <p:nvPicPr>
          <p:cNvPr id="14" name="FIP bottom">
            <a:extLst>
              <a:ext uri="{FF2B5EF4-FFF2-40B4-BE49-F238E27FC236}">
                <a16:creationId xmlns:a16="http://schemas.microsoft.com/office/drawing/2014/main" id="{7EF0287A-3563-B044-A23D-EA24A0E10B2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600" y="6420716"/>
            <a:ext cx="1291329" cy="310661"/>
          </a:xfrm>
          <a:prstGeom prst="rect">
            <a:avLst/>
          </a:prstGeom>
        </p:spPr>
      </p:pic>
      <p:sp>
        <p:nvSpPr>
          <p:cNvPr id="131" name="Tip8"/>
          <p:cNvSpPr/>
          <p:nvPr/>
        </p:nvSpPr>
        <p:spPr>
          <a:xfrm>
            <a:off x="7157389" y="6323244"/>
            <a:ext cx="330535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Utilisez l’outil de sondage pour interroger les participants </a:t>
            </a:r>
          </a:p>
        </p:txBody>
      </p:sp>
      <p:sp>
        <p:nvSpPr>
          <p:cNvPr id="133" name="Tip7"/>
          <p:cNvSpPr/>
          <p:nvPr/>
        </p:nvSpPr>
        <p:spPr>
          <a:xfrm>
            <a:off x="7158799" y="6029200"/>
            <a:ext cx="488313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Modérez la discussion et </a:t>
            </a:r>
            <a:r>
              <a:rPr lang="fr-CA" sz="1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surveillez </a:t>
            </a:r>
            <a:r>
              <a:rPr lang="fr-CA" sz="13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fr-CA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conversation texte</a:t>
            </a:r>
            <a:endParaRPr lang="fr-CA" sz="1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Tip6"/>
          <p:cNvSpPr/>
          <p:nvPr/>
        </p:nvSpPr>
        <p:spPr>
          <a:xfrm>
            <a:off x="7142532" y="5536757"/>
            <a:ext cx="360806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 animateur, coupez le son de tous les participants ou d’un seul</a:t>
            </a:r>
            <a:endParaRPr lang="fr-CA" sz="13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Tip5"/>
          <p:cNvSpPr/>
          <p:nvPr/>
        </p:nvSpPr>
        <p:spPr>
          <a:xfrm>
            <a:off x="7142532" y="5044314"/>
            <a:ext cx="451856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Dès le début d’une réunion, désignez un participant pour la présider et un autre pour prendre des notes</a:t>
            </a:r>
          </a:p>
        </p:txBody>
      </p:sp>
      <p:sp>
        <p:nvSpPr>
          <p:cNvPr id="135" name="Tip4"/>
          <p:cNvSpPr/>
          <p:nvPr/>
        </p:nvSpPr>
        <p:spPr>
          <a:xfrm>
            <a:off x="2809701" y="6348997"/>
            <a:ext cx="323920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 pas utiliser le son de </a:t>
            </a:r>
            <a:r>
              <a:rPr lang="fr-CA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l’ordi </a:t>
            </a:r>
          </a:p>
          <a:p>
            <a:r>
              <a:rPr lang="fr-CA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r>
              <a:rPr lang="fr-CA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téléphone en même temps</a:t>
            </a:r>
          </a:p>
        </p:txBody>
      </p:sp>
      <p:sp>
        <p:nvSpPr>
          <p:cNvPr id="138" name="Tip3"/>
          <p:cNvSpPr/>
          <p:nvPr/>
        </p:nvSpPr>
        <p:spPr>
          <a:xfrm>
            <a:off x="2808897" y="5848951"/>
            <a:ext cx="357011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Utilisez la liste des </a:t>
            </a:r>
            <a:r>
              <a:rPr lang="fr-CA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participants</a:t>
            </a:r>
          </a:p>
          <a:p>
            <a:r>
              <a:rPr lang="fr-CA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</a:t>
            </a:r>
            <a:r>
              <a:rPr lang="fr-CA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voir ceux qui sont en ligne</a:t>
            </a:r>
          </a:p>
        </p:txBody>
      </p:sp>
      <p:sp>
        <p:nvSpPr>
          <p:cNvPr id="132" name="Tip2"/>
          <p:cNvSpPr/>
          <p:nvPr/>
        </p:nvSpPr>
        <p:spPr>
          <a:xfrm>
            <a:off x="2805578" y="5348905"/>
            <a:ext cx="39002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Assignez un </a:t>
            </a:r>
            <a:r>
              <a:rPr lang="fr-CA" sz="1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fr-CA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-animateur au cas </a:t>
            </a:r>
            <a:r>
              <a:rPr lang="fr-CA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où </a:t>
            </a:r>
          </a:p>
          <a:p>
            <a:r>
              <a:rPr lang="fr-CA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 </a:t>
            </a:r>
            <a:r>
              <a:rPr lang="fr-CA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rencontrez des difficultés techniques </a:t>
            </a:r>
          </a:p>
        </p:txBody>
      </p:sp>
      <p:sp>
        <p:nvSpPr>
          <p:cNvPr id="136" name="Tip1"/>
          <p:cNvSpPr/>
          <p:nvPr/>
        </p:nvSpPr>
        <p:spPr>
          <a:xfrm>
            <a:off x="2786334" y="5048914"/>
            <a:ext cx="3643946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Définissez un mot de passe pour la réunion</a:t>
            </a:r>
          </a:p>
        </p:txBody>
      </p:sp>
      <p:grpSp>
        <p:nvGrpSpPr>
          <p:cNvPr id="139" name="Title hosting a meeting"/>
          <p:cNvGrpSpPr/>
          <p:nvPr/>
        </p:nvGrpSpPr>
        <p:grpSpPr>
          <a:xfrm>
            <a:off x="618549" y="5090678"/>
            <a:ext cx="1572858" cy="1572858"/>
            <a:chOff x="5309571" y="5044392"/>
            <a:chExt cx="1572858" cy="1572858"/>
          </a:xfrm>
        </p:grpSpPr>
        <p:sp>
          <p:nvSpPr>
            <p:cNvPr id="140" name="Oval 139"/>
            <p:cNvSpPr/>
            <p:nvPr/>
          </p:nvSpPr>
          <p:spPr>
            <a:xfrm>
              <a:off x="5309571" y="5044392"/>
              <a:ext cx="1572858" cy="157285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5427141" y="5230156"/>
              <a:ext cx="1356730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CA" b="1" dirty="0">
                  <a:solidFill>
                    <a:srgbClr val="4E5B7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Vous êtes animateur d’une réunion?</a:t>
              </a:r>
            </a:p>
          </p:txBody>
        </p:sp>
      </p:grpSp>
      <p:sp>
        <p:nvSpPr>
          <p:cNvPr id="61" name="paid text"/>
          <p:cNvSpPr txBox="1"/>
          <p:nvPr/>
        </p:nvSpPr>
        <p:spPr>
          <a:xfrm>
            <a:off x="9713595" y="4136320"/>
            <a:ext cx="23056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latin typeface="Arial" panose="020B0604020202020204" pitchFamily="34" charset="0"/>
                <a:cs typeface="Arial" panose="020B0604020202020204" pitchFamily="34" charset="0"/>
              </a:rPr>
              <a:t>Appels de groupe </a:t>
            </a:r>
            <a:r>
              <a:rPr lang="fr-CA" sz="1400" b="1" dirty="0">
                <a:solidFill>
                  <a:srgbClr val="4481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illimités</a:t>
            </a:r>
            <a:r>
              <a:rPr lang="fr-CA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C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3" name="paid symbol" descr="symbole: payant"/>
          <p:cNvPicPr>
            <a:picLocks noChangeAspect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6887" y="4079342"/>
            <a:ext cx="427689" cy="427689"/>
          </a:xfrm>
          <a:prstGeom prst="rect">
            <a:avLst/>
          </a:prstGeom>
        </p:spPr>
      </p:pic>
      <p:sp>
        <p:nvSpPr>
          <p:cNvPr id="64" name="free text"/>
          <p:cNvSpPr txBox="1"/>
          <p:nvPr/>
        </p:nvSpPr>
        <p:spPr>
          <a:xfrm>
            <a:off x="6895506" y="4058807"/>
            <a:ext cx="2074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latin typeface="Arial" panose="020B0604020202020204" pitchFamily="34" charset="0"/>
                <a:cs typeface="Arial" panose="020B0604020202020204" pitchFamily="34" charset="0"/>
              </a:rPr>
              <a:t>Appels de groupe </a:t>
            </a:r>
            <a:r>
              <a:rPr lang="fr-CA" sz="1400" b="1" dirty="0">
                <a:solidFill>
                  <a:srgbClr val="BE51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limités à 40 minutes</a:t>
            </a:r>
          </a:p>
        </p:txBody>
      </p:sp>
      <p:grpSp>
        <p:nvGrpSpPr>
          <p:cNvPr id="65" name="free symbol" descr="symbole: gratuit"/>
          <p:cNvGrpSpPr/>
          <p:nvPr/>
        </p:nvGrpSpPr>
        <p:grpSpPr>
          <a:xfrm>
            <a:off x="6275168" y="4079984"/>
            <a:ext cx="427047" cy="427047"/>
            <a:chOff x="225015" y="5097460"/>
            <a:chExt cx="641127" cy="641127"/>
          </a:xfrm>
        </p:grpSpPr>
        <p:pic>
          <p:nvPicPr>
            <p:cNvPr id="66" name="Picture 65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015" y="5097460"/>
              <a:ext cx="641127" cy="641127"/>
            </a:xfrm>
            <a:prstGeom prst="rect">
              <a:avLst/>
            </a:prstGeom>
          </p:spPr>
        </p:pic>
        <p:cxnSp>
          <p:nvCxnSpPr>
            <p:cNvPr id="67" name="Straight Connector 66"/>
            <p:cNvCxnSpPr/>
            <p:nvPr/>
          </p:nvCxnSpPr>
          <p:spPr>
            <a:xfrm flipV="1">
              <a:off x="383653" y="5223713"/>
              <a:ext cx="323850" cy="388619"/>
            </a:xfrm>
            <a:prstGeom prst="line">
              <a:avLst/>
            </a:prstGeom>
            <a:ln w="28575">
              <a:solidFill>
                <a:srgbClr val="BE510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free paid text"/>
          <p:cNvSpPr txBox="1"/>
          <p:nvPr/>
        </p:nvSpPr>
        <p:spPr>
          <a:xfrm>
            <a:off x="3440568" y="4037634"/>
            <a:ext cx="26283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b="1" dirty="0">
                <a:latin typeface="Arial" panose="020B0604020202020204" pitchFamily="34" charset="0"/>
                <a:cs typeface="Arial" panose="020B0604020202020204" pitchFamily="34" charset="0"/>
              </a:rPr>
              <a:t>Appels 1 à 1 illimités sur les comptes </a:t>
            </a:r>
            <a:r>
              <a:rPr lang="fr-CA" sz="1400" b="1" dirty="0">
                <a:solidFill>
                  <a:srgbClr val="BE51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gratuits</a:t>
            </a:r>
            <a:r>
              <a:rPr lang="fr-CA" sz="1400" b="1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fr-CA" sz="1400" b="1" dirty="0">
                <a:solidFill>
                  <a:srgbClr val="4481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payants</a:t>
            </a:r>
            <a:endParaRPr lang="fr-CA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Share screen text"/>
          <p:cNvSpPr txBox="1"/>
          <p:nvPr/>
        </p:nvSpPr>
        <p:spPr>
          <a:xfrm>
            <a:off x="8928928" y="2717461"/>
            <a:ext cx="309035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b="1" dirty="0">
                <a:latin typeface="Arial" panose="020B0604020202020204" pitchFamily="34" charset="0"/>
                <a:cs typeface="Arial" panose="020B0604020202020204" pitchFamily="34" charset="0"/>
              </a:rPr>
              <a:t>Partagez votre écran </a:t>
            </a:r>
            <a:r>
              <a:rPr lang="fr-CA" sz="1400" dirty="0">
                <a:latin typeface="Arial" panose="020B0604020202020204" pitchFamily="34" charset="0"/>
                <a:cs typeface="Arial" panose="020B0604020202020204" pitchFamily="34" charset="0"/>
              </a:rPr>
              <a:t>lorsque vous collaborez ou révisez des documents. </a:t>
            </a:r>
            <a:r>
              <a:rPr lang="fr-CA" sz="1400" b="1" dirty="0">
                <a:latin typeface="Arial" panose="020B0604020202020204" pitchFamily="34" charset="0"/>
                <a:cs typeface="Arial" panose="020B0604020202020204" pitchFamily="34" charset="0"/>
              </a:rPr>
              <a:t>Ne partagez qu’une seule fenêtre </a:t>
            </a:r>
            <a:r>
              <a:rPr lang="fr-CA" sz="1400" dirty="0">
                <a:latin typeface="Arial" panose="020B0604020202020204" pitchFamily="34" charset="0"/>
                <a:cs typeface="Arial" panose="020B0604020202020204" pitchFamily="34" charset="0"/>
              </a:rPr>
              <a:t>pour éviter de divulguer des informations sensibles</a:t>
            </a:r>
            <a:endParaRPr lang="fr-CA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1" name="Share screen icon"/>
          <p:cNvGrpSpPr/>
          <p:nvPr/>
        </p:nvGrpSpPr>
        <p:grpSpPr>
          <a:xfrm>
            <a:off x="7973944" y="3115162"/>
            <a:ext cx="661912" cy="409962"/>
            <a:chOff x="7973944" y="2871322"/>
            <a:chExt cx="661912" cy="409962"/>
          </a:xfrm>
        </p:grpSpPr>
        <p:sp>
          <p:nvSpPr>
            <p:cNvPr id="92" name="Rounded Rectangle 91" descr="symbole: partage de l'écran"/>
            <p:cNvSpPr/>
            <p:nvPr/>
          </p:nvSpPr>
          <p:spPr>
            <a:xfrm>
              <a:off x="7973944" y="2871322"/>
              <a:ext cx="661912" cy="409962"/>
            </a:xfrm>
            <a:prstGeom prst="round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cxnSp>
          <p:nvCxnSpPr>
            <p:cNvPr id="93" name="Straight Connector 92"/>
            <p:cNvCxnSpPr/>
            <p:nvPr/>
          </p:nvCxnSpPr>
          <p:spPr>
            <a:xfrm flipV="1">
              <a:off x="8304900" y="2997455"/>
              <a:ext cx="0" cy="15621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V="1">
              <a:off x="8212455" y="2984120"/>
              <a:ext cx="96255" cy="72087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 flipV="1">
              <a:off x="8300489" y="2984120"/>
              <a:ext cx="96255" cy="72087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Video text"/>
          <p:cNvSpPr txBox="1"/>
          <p:nvPr/>
        </p:nvSpPr>
        <p:spPr>
          <a:xfrm>
            <a:off x="8928928" y="1914888"/>
            <a:ext cx="2739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latin typeface="Arial" panose="020B0604020202020204" pitchFamily="34" charset="0"/>
                <a:cs typeface="Arial" panose="020B0604020202020204" pitchFamily="34" charset="0"/>
              </a:rPr>
              <a:t>La connexion par vidéo </a:t>
            </a:r>
            <a:r>
              <a:rPr lang="fr-CA" sz="1400" b="1" dirty="0">
                <a:latin typeface="Arial" panose="020B0604020202020204" pitchFamily="34" charset="0"/>
                <a:cs typeface="Arial" panose="020B0604020202020204" pitchFamily="34" charset="0"/>
              </a:rPr>
              <a:t>augmentera la participation</a:t>
            </a:r>
          </a:p>
        </p:txBody>
      </p:sp>
      <p:grpSp>
        <p:nvGrpSpPr>
          <p:cNvPr id="97" name="Video camera" descr="une caméra vidéo"/>
          <p:cNvGrpSpPr/>
          <p:nvPr/>
        </p:nvGrpSpPr>
        <p:grpSpPr>
          <a:xfrm>
            <a:off x="8044669" y="1984790"/>
            <a:ext cx="633586" cy="394095"/>
            <a:chOff x="8035144" y="1702850"/>
            <a:chExt cx="633586" cy="394095"/>
          </a:xfrm>
        </p:grpSpPr>
        <p:sp>
          <p:nvSpPr>
            <p:cNvPr id="98" name="Round Diagonal Corner Rectangle 97"/>
            <p:cNvSpPr/>
            <p:nvPr/>
          </p:nvSpPr>
          <p:spPr>
            <a:xfrm flipV="1">
              <a:off x="8035144" y="1702850"/>
              <a:ext cx="481181" cy="394095"/>
            </a:xfrm>
            <a:prstGeom prst="round2Diag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99" name="Trapezoid 98"/>
            <p:cNvSpPr/>
            <p:nvPr/>
          </p:nvSpPr>
          <p:spPr>
            <a:xfrm rot="5400000" flipH="1" flipV="1">
              <a:off x="8422519" y="1846150"/>
              <a:ext cx="353899" cy="138522"/>
            </a:xfrm>
            <a:prstGeom prst="trapezoid">
              <a:avLst>
                <a:gd name="adj" fmla="val 81841"/>
              </a:avLst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100" name="Chat text"/>
          <p:cNvSpPr txBox="1"/>
          <p:nvPr/>
        </p:nvSpPr>
        <p:spPr>
          <a:xfrm>
            <a:off x="4754761" y="2791538"/>
            <a:ext cx="299563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latin typeface="Arial" panose="020B0604020202020204" pitchFamily="34" charset="0"/>
                <a:cs typeface="Arial" panose="020B0604020202020204" pitchFamily="34" charset="0"/>
              </a:rPr>
              <a:t>Utilisez la fonction </a:t>
            </a:r>
            <a:r>
              <a:rPr lang="fr-CA" sz="1400" b="1" dirty="0">
                <a:latin typeface="Arial" panose="020B0604020202020204" pitchFamily="34" charset="0"/>
                <a:cs typeface="Arial" panose="020B0604020202020204" pitchFamily="34" charset="0"/>
              </a:rPr>
              <a:t>Conversez</a:t>
            </a:r>
            <a:r>
              <a:rPr lang="fr-CA" sz="1400" dirty="0">
                <a:latin typeface="Arial" panose="020B0604020202020204" pitchFamily="34" charset="0"/>
                <a:cs typeface="Arial" panose="020B0604020202020204" pitchFamily="34" charset="0"/>
              </a:rPr>
              <a:t> pour écrire au groupe ou directement à un autre participant. Pour exprimer un simple accord, utilisez la fonction </a:t>
            </a:r>
            <a:r>
              <a:rPr lang="fr-CA" sz="1400" b="1" dirty="0">
                <a:latin typeface="Arial" panose="020B0604020202020204" pitchFamily="34" charset="0"/>
                <a:cs typeface="Arial" panose="020B0604020202020204" pitchFamily="34" charset="0"/>
              </a:rPr>
              <a:t>Réactions</a:t>
            </a:r>
          </a:p>
        </p:txBody>
      </p:sp>
      <p:sp>
        <p:nvSpPr>
          <p:cNvPr id="101" name="Speech Bubble" descr="une bulle de dialogue"/>
          <p:cNvSpPr/>
          <p:nvPr/>
        </p:nvSpPr>
        <p:spPr>
          <a:xfrm>
            <a:off x="3910303" y="3169852"/>
            <a:ext cx="532128" cy="391423"/>
          </a:xfrm>
          <a:prstGeom prst="wedgeRoundRectCallout">
            <a:avLst>
              <a:gd name="adj1" fmla="val -35119"/>
              <a:gd name="adj2" fmla="val 68974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2" name="Mute text"/>
          <p:cNvSpPr txBox="1"/>
          <p:nvPr/>
        </p:nvSpPr>
        <p:spPr>
          <a:xfrm>
            <a:off x="4770085" y="1924660"/>
            <a:ext cx="29582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latin typeface="Arial" panose="020B0604020202020204" pitchFamily="34" charset="0"/>
                <a:cs typeface="Arial" panose="020B0604020202020204" pitchFamily="34" charset="0"/>
              </a:rPr>
              <a:t>Utilisez la fonction </a:t>
            </a:r>
            <a:r>
              <a:rPr lang="fr-CA" sz="1400" b="1" dirty="0">
                <a:latin typeface="Arial" panose="020B0604020202020204" pitchFamily="34" charset="0"/>
                <a:cs typeface="Arial" panose="020B0604020202020204" pitchFamily="34" charset="0"/>
              </a:rPr>
              <a:t>Muet </a:t>
            </a:r>
            <a:r>
              <a:rPr lang="fr-CA" sz="1400" dirty="0">
                <a:latin typeface="Arial" panose="020B0604020202020204" pitchFamily="34" charset="0"/>
                <a:cs typeface="Arial" panose="020B0604020202020204" pitchFamily="34" charset="0"/>
              </a:rPr>
              <a:t>lorsque vous ne parlez pas afin de réduire les bruits de fond au minimum</a:t>
            </a:r>
            <a:endParaRPr lang="fr-CA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" name="Muted microphone" descr="un microphone en sourdine"/>
          <p:cNvGrpSpPr/>
          <p:nvPr/>
        </p:nvGrpSpPr>
        <p:grpSpPr>
          <a:xfrm>
            <a:off x="3958724" y="1979369"/>
            <a:ext cx="447040" cy="650268"/>
            <a:chOff x="3942443" y="2722640"/>
            <a:chExt cx="447040" cy="650268"/>
          </a:xfrm>
        </p:grpSpPr>
        <p:pic>
          <p:nvPicPr>
            <p:cNvPr id="104" name="Picture 10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006609" y="2722640"/>
              <a:ext cx="325134" cy="650268"/>
            </a:xfrm>
            <a:prstGeom prst="rect">
              <a:avLst/>
            </a:prstGeom>
          </p:spPr>
        </p:pic>
        <p:cxnSp>
          <p:nvCxnSpPr>
            <p:cNvPr id="105" name="Straight Connector 104"/>
            <p:cNvCxnSpPr/>
            <p:nvPr/>
          </p:nvCxnSpPr>
          <p:spPr>
            <a:xfrm flipV="1">
              <a:off x="3942443" y="2760186"/>
              <a:ext cx="447040" cy="575176"/>
            </a:xfrm>
            <a:prstGeom prst="line">
              <a:avLst/>
            </a:prstGeom>
            <a:ln w="28575">
              <a:solidFill>
                <a:srgbClr val="BE510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" name="Audio &amp; Video Basics"/>
          <p:cNvSpPr txBox="1"/>
          <p:nvPr/>
        </p:nvSpPr>
        <p:spPr>
          <a:xfrm>
            <a:off x="6257210" y="1428605"/>
            <a:ext cx="30535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b="1" dirty="0">
                <a:latin typeface="Arial" panose="020B0604020202020204" pitchFamily="34" charset="0"/>
                <a:cs typeface="Arial" panose="020B0604020202020204" pitchFamily="34" charset="0"/>
              </a:rPr>
              <a:t>La base: audio &amp; vidéo</a:t>
            </a:r>
          </a:p>
        </p:txBody>
      </p:sp>
      <p:sp>
        <p:nvSpPr>
          <p:cNvPr id="116" name="Divider"/>
          <p:cNvSpPr/>
          <p:nvPr/>
        </p:nvSpPr>
        <p:spPr>
          <a:xfrm>
            <a:off x="3325432" y="1512338"/>
            <a:ext cx="84703" cy="3038376"/>
          </a:xfrm>
          <a:prstGeom prst="rect">
            <a:avLst/>
          </a:prstGeom>
          <a:solidFill>
            <a:srgbClr val="4E5B73"/>
          </a:solidFill>
          <a:ln>
            <a:solidFill>
              <a:srgbClr val="4E5B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8" name="for more info"/>
          <p:cNvSpPr/>
          <p:nvPr/>
        </p:nvSpPr>
        <p:spPr>
          <a:xfrm>
            <a:off x="919887" y="3947047"/>
            <a:ext cx="178516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zoom.us</a:t>
            </a:r>
            <a:r>
              <a:rPr lang="en-CA" sz="1400" b="1">
                <a:latin typeface="Arial" panose="020B0604020202020204" pitchFamily="34" charset="0"/>
                <a:cs typeface="Arial" panose="020B0604020202020204" pitchFamily="34" charset="0"/>
              </a:rPr>
              <a:t>/docs/</a:t>
            </a:r>
            <a:r>
              <a:rPr lang="en-CA" sz="1400" b="1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CA" sz="1400" b="1">
                <a:latin typeface="Arial" panose="020B0604020202020204" pitchFamily="34" charset="0"/>
                <a:cs typeface="Arial" panose="020B0604020202020204" pitchFamily="34" charset="0"/>
              </a:rPr>
              <a:t>-us/covid19.html </a:t>
            </a:r>
            <a:r>
              <a:rPr lang="en-CA" sz="140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CA" sz="140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CA" sz="1400">
                <a:latin typeface="Arial" panose="020B0604020202020204" pitchFamily="34" charset="0"/>
                <a:cs typeface="Arial" panose="020B0604020202020204" pitchFamily="34" charset="0"/>
              </a:rPr>
              <a:t> anglais)</a:t>
            </a:r>
          </a:p>
        </p:txBody>
      </p:sp>
      <p:sp>
        <p:nvSpPr>
          <p:cNvPr id="109" name="Question mark" descr="un point d'interrogation"/>
          <p:cNvSpPr/>
          <p:nvPr/>
        </p:nvSpPr>
        <p:spPr>
          <a:xfrm>
            <a:off x="205949" y="4087931"/>
            <a:ext cx="465477" cy="465477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Georgia" panose="02040502050405020303" pitchFamily="18" charset="0"/>
              </a:rPr>
              <a:t>?</a:t>
            </a:r>
            <a:endParaRPr lang="en-CA" sz="2200" dirty="0">
              <a:latin typeface="Georgia" panose="02040502050405020303" pitchFamily="18" charset="0"/>
            </a:endParaRPr>
          </a:p>
        </p:txBody>
      </p:sp>
      <p:sp>
        <p:nvSpPr>
          <p:cNvPr id="110" name="zoom.us/download"/>
          <p:cNvSpPr txBox="1"/>
          <p:nvPr/>
        </p:nvSpPr>
        <p:spPr>
          <a:xfrm>
            <a:off x="919887" y="3376313"/>
            <a:ext cx="1916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zoom.us/download</a:t>
            </a:r>
            <a:endParaRPr lang="en-CA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1" name="laptop" descr="un ordinateur portable"/>
          <p:cNvPicPr>
            <a:picLocks noChangeAspect="1"/>
          </p:cNvPicPr>
          <p:nvPr/>
        </p:nvPicPr>
        <p:blipFill rotWithShape="1">
          <a:blip r:embed="rId7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57" t="24299" r="13968" b="23988"/>
          <a:stretch/>
        </p:blipFill>
        <p:spPr>
          <a:xfrm>
            <a:off x="153890" y="3284022"/>
            <a:ext cx="589280" cy="487706"/>
          </a:xfrm>
          <a:prstGeom prst="rect">
            <a:avLst/>
          </a:prstGeom>
        </p:spPr>
      </p:pic>
      <p:sp>
        <p:nvSpPr>
          <p:cNvPr id="112" name="Zoom mobile text"/>
          <p:cNvSpPr txBox="1"/>
          <p:nvPr/>
        </p:nvSpPr>
        <p:spPr>
          <a:xfrm>
            <a:off x="906374" y="2204216"/>
            <a:ext cx="20740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b="1" dirty="0">
                <a:latin typeface="Arial" panose="020B0604020202020204" pitchFamily="34" charset="0"/>
                <a:cs typeface="Arial" panose="020B0604020202020204" pitchFamily="34" charset="0"/>
              </a:rPr>
              <a:t>Zoom Mobile</a:t>
            </a:r>
            <a:r>
              <a:rPr lang="fr-CA" sz="1400" dirty="0">
                <a:latin typeface="Arial" panose="020B0604020202020204" pitchFamily="34" charset="0"/>
                <a:cs typeface="Arial" panose="020B0604020202020204" pitchFamily="34" charset="0"/>
              </a:rPr>
              <a:t> dans l’App Store (iPhone) ou Google Play (Android)</a:t>
            </a:r>
            <a:endParaRPr lang="fr-CA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3" name="Iphone" descr="un iphone"/>
          <p:cNvPicPr>
            <a:picLocks noChangeAspect="1"/>
          </p:cNvPicPr>
          <p:nvPr/>
        </p:nvPicPr>
        <p:blipFill rotWithShape="1"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67" t="2416" r="53429" b="-2416"/>
          <a:stretch/>
        </p:blipFill>
        <p:spPr>
          <a:xfrm>
            <a:off x="270204" y="2179279"/>
            <a:ext cx="348615" cy="788539"/>
          </a:xfrm>
          <a:prstGeom prst="rect">
            <a:avLst/>
          </a:prstGeom>
        </p:spPr>
      </p:pic>
      <p:sp>
        <p:nvSpPr>
          <p:cNvPr id="117" name="zoom.us"/>
          <p:cNvSpPr txBox="1"/>
          <p:nvPr/>
        </p:nvSpPr>
        <p:spPr>
          <a:xfrm>
            <a:off x="906374" y="1468784"/>
            <a:ext cx="17390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zoom.us</a:t>
            </a:r>
            <a:endParaRPr lang="en-CA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8" name="world wide web symbol" descr="symbole: Internet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1625" y="1377300"/>
            <a:ext cx="485775" cy="485775"/>
          </a:xfrm>
          <a:prstGeom prst="rect">
            <a:avLst/>
          </a:prstGeom>
        </p:spPr>
      </p:pic>
      <p:sp>
        <p:nvSpPr>
          <p:cNvPr id="56" name="Titre"/>
          <p:cNvSpPr txBox="1"/>
          <p:nvPr/>
        </p:nvSpPr>
        <p:spPr>
          <a:xfrm>
            <a:off x="2024568" y="559629"/>
            <a:ext cx="8142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000" b="1" dirty="0">
                <a:solidFill>
                  <a:schemeClr val="bg1"/>
                </a:solidFill>
                <a:latin typeface="Georgia" panose="02040502050405020303" pitchFamily="18" charset="0"/>
              </a:rPr>
              <a:t>ZOOM: une introduction</a:t>
            </a:r>
          </a:p>
        </p:txBody>
      </p:sp>
      <p:sp>
        <p:nvSpPr>
          <p:cNvPr id="119" name="Date and author"/>
          <p:cNvSpPr txBox="1"/>
          <p:nvPr/>
        </p:nvSpPr>
        <p:spPr>
          <a:xfrm>
            <a:off x="10339956" y="83273"/>
            <a:ext cx="1717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A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Mars 2020</a:t>
            </a:r>
          </a:p>
          <a:p>
            <a:pPr algn="r"/>
            <a:r>
              <a:rPr lang="fr-CA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EFPC - Équipe de renfort </a:t>
            </a:r>
          </a:p>
        </p:txBody>
      </p:sp>
      <p:pic>
        <p:nvPicPr>
          <p:cNvPr id="12" name="FIP top">
            <a:extLst>
              <a:ext uri="{FF2B5EF4-FFF2-40B4-BE49-F238E27FC236}">
                <a16:creationId xmlns:a16="http://schemas.microsoft.com/office/drawing/2014/main" id="{6DE95C65-81AD-C248-9C2F-86EBF0062706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5" y="-23577"/>
            <a:ext cx="39751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4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905745D2E3D3469D164BC98882EE14" ma:contentTypeVersion="2" ma:contentTypeDescription="Create a new document." ma:contentTypeScope="" ma:versionID="42334e4f43a1f1bbea29dba6e67d5f6b">
  <xsd:schema xmlns:xsd="http://www.w3.org/2001/XMLSchema" xmlns:xs="http://www.w3.org/2001/XMLSchema" xmlns:p="http://schemas.microsoft.com/office/2006/metadata/properties" xmlns:ns2="d0ff5533-8b04-49cb-a168-7ed747fbe837" targetNamespace="http://schemas.microsoft.com/office/2006/metadata/properties" ma:root="true" ma:fieldsID="58ab3bc9da64427105760585c3760874" ns2:_="">
    <xsd:import namespace="d0ff5533-8b04-49cb-a168-7ed747fbe83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ff5533-8b04-49cb-a168-7ed747fbe8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3A07E82-1D81-4C09-846C-53EDDB21BFFD}"/>
</file>

<file path=customXml/itemProps2.xml><?xml version="1.0" encoding="utf-8"?>
<ds:datastoreItem xmlns:ds="http://schemas.openxmlformats.org/officeDocument/2006/customXml" ds:itemID="{1785E5A9-B4A4-4D12-B4F5-5102F96444F7}"/>
</file>

<file path=customXml/itemProps3.xml><?xml version="1.0" encoding="utf-8"?>
<ds:datastoreItem xmlns:ds="http://schemas.openxmlformats.org/officeDocument/2006/customXml" ds:itemID="{6373B40E-E345-4524-A910-46D6835BFB9C}"/>
</file>

<file path=docProps/app.xml><?xml version="1.0" encoding="utf-8"?>
<Properties xmlns="http://schemas.openxmlformats.org/officeDocument/2006/extended-properties" xmlns:vt="http://schemas.openxmlformats.org/officeDocument/2006/docPropsVTypes">
  <Template>CSPS Brandbook</Template>
  <TotalTime>2800</TotalTime>
  <Words>429</Words>
  <Application>Microsoft Office PowerPoint</Application>
  <PresentationFormat>Widescreen</PresentationFormat>
  <Paragraphs>61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Office Theme</vt:lpstr>
      <vt:lpstr>PowerPoint Presentation</vt:lpstr>
      <vt:lpstr>PowerPoint Presentation</vt:lpstr>
    </vt:vector>
  </TitlesOfParts>
  <Company>Government of Canada|Gouvernement du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Ryan</dc:creator>
  <cp:lastModifiedBy>John Ryan</cp:lastModifiedBy>
  <cp:revision>98</cp:revision>
  <cp:lastPrinted>2020-02-14T19:30:24Z</cp:lastPrinted>
  <dcterms:created xsi:type="dcterms:W3CDTF">2020-02-14T15:37:33Z</dcterms:created>
  <dcterms:modified xsi:type="dcterms:W3CDTF">2020-04-01T15:29:59Z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0x01010045905745D2E3D3469D164BC98882EE14</vt:lpwstr>
  </property>
</Properties>
</file>