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9" r:id="rId2"/>
  </p:sldMasterIdLst>
  <p:notesMasterIdLst>
    <p:notesMasterId r:id="rId7"/>
  </p:notesMasterIdLst>
  <p:handoutMasterIdLst>
    <p:handoutMasterId r:id="rId8"/>
  </p:handoutMasterIdLst>
  <p:sldIdLst>
    <p:sldId id="384" r:id="rId3"/>
    <p:sldId id="5031" r:id="rId4"/>
    <p:sldId id="5033" r:id="rId5"/>
    <p:sldId id="5032" r:id="rId6"/>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initials="P(" userId="S::carine.pare@tpsgc-pwgsc.gc.ca::71f88b2f-db4c-4269-9577-1025f7fc6543" providerId="AD"/>
  <p188:author id="{E0B58E1D-D7CD-526B-D5DF-113E5B04D636}" name="Bemeur, Chantal (SPAC/PSPC)" initials="BC(" userId="S::Chantal.Bemeur@tpsgc-pwgsc.gc.ca::97d9d3ea-19b5-4147-b2f7-c6eb9c5930c3" providerId="AD"/>
  <p188:author id="{B82E8466-83BB-6317-73B9-A51F2FE0BC10}" name="Pare, Carine (SPAC/PSPC)" initials="PC(" userId="S::Carine.Pare@tpsgc-pwgsc.gc.ca::71f88b2f-db4c-4269-9577-1025f7fc6543" providerId="AD"/>
  <p188:author id="{0725D58D-19FC-2C41-5C3A-CFBED0122820}" name="Genereux, Sophie (SPAC/PSPC)" initials="GS(" userId="S::Sophie.Genereux@tpsgc-pwgsc.gc.ca::fb217e55-5cbd-4b07-9ec1-a590548adf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6" clrIdx="3">
    <p:extLst>
      <p:ext uri="{19B8F6BF-5375-455C-9EA6-DF929625EA0E}">
        <p15:presenceInfo xmlns:p15="http://schemas.microsoft.com/office/powerpoint/2012/main" userId="S::Carine.Pare@tpsgc-pwgsc.gc.ca::71f88b2f-db4c-4269-9577-1025f7fc6543" providerId="AD"/>
      </p:ext>
    </p:extLst>
  </p:cmAuthor>
  <p:cmAuthor id="5" name="Chantal Bemeur" initials="CB" lastIdx="3" clrIdx="4">
    <p:extLst>
      <p:ext uri="{19B8F6BF-5375-455C-9EA6-DF929625EA0E}">
        <p15:presenceInfo xmlns:p15="http://schemas.microsoft.com/office/powerpoint/2012/main" userId="S::Chantal.Bemeur@tpsgc-pwgsc.gc.ca::97d9d3ea-19b5-4147-b2f7-c6eb9c593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98989"/>
    <a:srgbClr val="FCEED2"/>
    <a:srgbClr val="8B8B8B"/>
    <a:srgbClr val="888888"/>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5018" autoAdjust="0"/>
  </p:normalViewPr>
  <p:slideViewPr>
    <p:cSldViewPr snapToGrid="0" snapToObjects="1">
      <p:cViewPr varScale="1">
        <p:scale>
          <a:sx n="107" d="100"/>
          <a:sy n="107" d="100"/>
        </p:scale>
        <p:origin x="762" y="108"/>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2/6/2023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9"/>
          <a:ext cx="1588"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9"/>
                        <a:ext cx="1588"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7"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7" cy="678352"/>
          </a:xfrm>
        </p:spPr>
        <p:txBody>
          <a:bodyPr>
            <a:normAutofit/>
          </a:bodyPr>
          <a:lstStyle>
            <a:lvl1pPr marL="0" indent="0" algn="l">
              <a:lnSpc>
                <a:spcPct val="100000"/>
              </a:lnSpc>
              <a:buNone/>
              <a:defRPr sz="1401" b="1">
                <a:latin typeface="Arial" panose="020B0604020202020204" pitchFamily="34" charset="0"/>
                <a:cs typeface="Arial" panose="020B0604020202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4" y="4335680"/>
            <a:ext cx="3494087" cy="526957"/>
          </a:xfrm>
        </p:spPr>
        <p:txBody>
          <a:bodyPr>
            <a:noAutofit/>
          </a:bodyPr>
          <a:lstStyle>
            <a:lvl1pPr marL="0" indent="0">
              <a:lnSpc>
                <a:spcPct val="100000"/>
              </a:lnSpc>
              <a:buNone/>
              <a:defRPr sz="1001"/>
            </a:lvl1pPr>
            <a:lvl2pPr marL="457206" indent="0">
              <a:buNone/>
              <a:defRPr sz="900"/>
            </a:lvl2pPr>
            <a:lvl3pPr marL="914411" indent="0">
              <a:buNone/>
              <a:defRPr sz="800"/>
            </a:lvl3pPr>
            <a:lvl4pPr marL="1371617" indent="0">
              <a:buNone/>
              <a:defRPr sz="700"/>
            </a:lvl4pPr>
            <a:lvl5pPr marL="1828823" indent="0">
              <a:buNone/>
              <a:defRPr sz="700"/>
            </a:lvl5pPr>
          </a:lstStyle>
          <a:p>
            <a:pPr lvl="0"/>
            <a:r>
              <a:rPr lang="en-US" dirty="0"/>
              <a:t>Edit Master text styles</a:t>
            </a:r>
          </a:p>
        </p:txBody>
      </p:sp>
    </p:spTree>
    <p:extLst>
      <p:ext uri="{BB962C8B-B14F-4D97-AF65-F5344CB8AC3E}">
        <p14:creationId xmlns:p14="http://schemas.microsoft.com/office/powerpoint/2010/main" val="1730648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990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6.jpg"/><Relationship Id="rId4" Type="http://schemas.openxmlformats.org/officeDocument/2006/relationships/tags" Target="../tags/tag8.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76C8D7-09F8-42AF-A654-882A1D347BED}"/>
              </a:ext>
            </a:extLst>
          </p:cNvPr>
          <p:cNvSpPr/>
          <p:nvPr userDrawn="1"/>
        </p:nvSpPr>
        <p:spPr>
          <a:xfrm>
            <a:off x="0" y="0"/>
            <a:ext cx="12192000" cy="64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graphicFrame>
        <p:nvGraphicFramePr>
          <p:cNvPr id="4" name="Object 3" hidden="1"/>
          <p:cNvGraphicFramePr>
            <a:graphicFrameLocks noChangeAspect="1"/>
          </p:cNvGraphicFramePr>
          <p:nvPr userDrawn="1">
            <p:custDataLst>
              <p:tags r:id="rId4"/>
            </p:custDataLst>
          </p:nvPr>
        </p:nvGraphicFramePr>
        <p:xfrm>
          <a:off x="1588" y="1589"/>
          <a:ext cx="1588"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hidden="1"/>
                      <p:cNvPicPr/>
                      <p:nvPr/>
                    </p:nvPicPr>
                    <p:blipFill>
                      <a:blip r:embed="rId6"/>
                      <a:stretch>
                        <a:fillRect/>
                      </a:stretch>
                    </p:blipFill>
                    <p:spPr>
                      <a:xfrm>
                        <a:off x="1588" y="1589"/>
                        <a:ext cx="1588"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2"/>
            <a:ext cx="11091861"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51"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758922"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52451" y="6374860"/>
            <a:ext cx="2036645" cy="250665"/>
          </a:xfrm>
          <a:prstGeom prst="rect">
            <a:avLst/>
          </a:prstGeom>
        </p:spPr>
      </p:pic>
      <p:pic>
        <p:nvPicPr>
          <p:cNvPr id="10" name="Picture 9" descr="Icon&#10;&#10;Description automatically generated">
            <a:extLst>
              <a:ext uri="{FF2B5EF4-FFF2-40B4-BE49-F238E27FC236}">
                <a16:creationId xmlns:a16="http://schemas.microsoft.com/office/drawing/2014/main" id="{CB5B4417-AE17-4423-87EE-C8D1D0757E74}"/>
              </a:ext>
            </a:extLst>
          </p:cNvPr>
          <p:cNvPicPr>
            <a:picLocks noChangeAspect="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9436" y="68161"/>
            <a:ext cx="461350" cy="503757"/>
          </a:xfrm>
          <a:prstGeom prst="rect">
            <a:avLst/>
          </a:prstGeom>
        </p:spPr>
      </p:pic>
    </p:spTree>
    <p:extLst>
      <p:ext uri="{BB962C8B-B14F-4D97-AF65-F5344CB8AC3E}">
        <p14:creationId xmlns:p14="http://schemas.microsoft.com/office/powerpoint/2010/main" val="1820379919"/>
      </p:ext>
    </p:extLst>
  </p:cSld>
  <p:clrMap bg1="lt1" tx1="dk1" bg2="lt2" tx2="dk2" accent1="accent1" accent2="accent2" accent3="accent3" accent4="accent4" accent5="accent5" accent6="accent6" hlink="hlink" folHlink="folHlink"/>
  <p:sldLayoutIdLst>
    <p:sldLayoutId id="2147483700" r:id="rId1"/>
    <p:sldLayoutId id="2147483701" r:id="rId2"/>
  </p:sldLayoutIdLst>
  <p:hf hdr="0" ftr="0" dt="0"/>
  <p:txStyles>
    <p:titleStyle>
      <a:lvl1pPr algn="l" defTabSz="914411"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4" indent="-228604" algn="l" defTabSz="914411" rtl="0" eaLnBrk="1" latinLnBrk="0" hangingPunct="1">
        <a:lnSpc>
          <a:spcPts val="2400"/>
        </a:lnSpc>
        <a:spcBef>
          <a:spcPts val="1001"/>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9" indent="-228604" algn="l" defTabSz="914411" rtl="0" eaLnBrk="1" latinLnBrk="0" hangingPunct="1">
        <a:lnSpc>
          <a:spcPts val="2400"/>
        </a:lnSpc>
        <a:spcBef>
          <a:spcPts val="500"/>
        </a:spcBef>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2pPr>
      <a:lvl3pPr marL="1143015" indent="-228604" algn="l" defTabSz="914411"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21" indent="-228604" algn="l" defTabSz="914411" rtl="0" eaLnBrk="1" latinLnBrk="0" hangingPunct="1">
        <a:lnSpc>
          <a:spcPts val="2400"/>
        </a:lnSpc>
        <a:spcBef>
          <a:spcPts val="500"/>
        </a:spcBef>
        <a:buFont typeface="Arial" panose="020B0604020202020204" pitchFamily="34" charset="0"/>
        <a:buChar char="•"/>
        <a:defRPr sz="1401" kern="1200">
          <a:solidFill>
            <a:schemeClr val="tx1"/>
          </a:solidFill>
          <a:latin typeface="Arial" panose="020B0604020202020204" pitchFamily="34" charset="0"/>
          <a:ea typeface="+mn-ea"/>
          <a:cs typeface="Arial" panose="020B0604020202020204" pitchFamily="34" charset="0"/>
        </a:defRPr>
      </a:lvl4pPr>
      <a:lvl5pPr marL="2057427" indent="-228604" algn="l" defTabSz="914411" rtl="0" eaLnBrk="1" latinLnBrk="0" hangingPunct="1">
        <a:lnSpc>
          <a:spcPts val="2400"/>
        </a:lnSpc>
        <a:spcBef>
          <a:spcPts val="500"/>
        </a:spcBef>
        <a:buFont typeface="Arial" panose="020B0604020202020204" pitchFamily="34" charset="0"/>
        <a:buChar char="•"/>
        <a:defRPr sz="1401" kern="1200">
          <a:solidFill>
            <a:schemeClr val="tx1"/>
          </a:solidFill>
          <a:latin typeface="Arial" panose="020B0604020202020204" pitchFamily="34" charset="0"/>
          <a:ea typeface="+mn-ea"/>
          <a:cs typeface="Arial" panose="020B0604020202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10" Type="http://schemas.openxmlformats.org/officeDocument/2006/relationships/image" Target="../media/image3.jpeg"/><Relationship Id="rId4" Type="http://schemas.openxmlformats.org/officeDocument/2006/relationships/image" Target="../media/image7.jp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1/10/WTP_-_Team_Charter_and_User_Guide_to_Me_Templates_FR.pptx"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889333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9848"/>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US" sz="3600" b="0" dirty="0">
                <a:solidFill>
                  <a:schemeClr val="bg1"/>
                </a:solidFill>
                <a:latin typeface="Arial Rounded MT Bold" panose="020F0704030504030204" pitchFamily="34" charset="0"/>
              </a:rPr>
              <a:t>Team Charter and User Guide to Me</a:t>
            </a:r>
            <a:endParaRPr lang="en-US" sz="3600" b="0" dirty="0">
              <a:latin typeface="Arial Rounded MT Bold" panose="020F0704030504030204" pitchFamily="34" charset="0"/>
            </a:endParaRPr>
          </a:p>
        </p:txBody>
      </p:sp>
      <p:sp>
        <p:nvSpPr>
          <p:cNvPr id="3" name="Subtitle 2"/>
          <p:cNvSpPr>
            <a:spLocks noGrp="1"/>
          </p:cNvSpPr>
          <p:nvPr>
            <p:ph type="subTitle" idx="1"/>
          </p:nvPr>
        </p:nvSpPr>
        <p:spPr>
          <a:xfrm>
            <a:off x="545307" y="3657327"/>
            <a:ext cx="3338324" cy="678352"/>
          </a:xfrm>
        </p:spPr>
        <p:txBody>
          <a:bodyPr>
            <a:normAutofit/>
          </a:bodyPr>
          <a:lstStyle/>
          <a:p>
            <a:r>
              <a:rPr lang="en-US"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Templates</a:t>
            </a: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
        <p:nvSpPr>
          <p:cNvPr id="7" name="Text Placeholder 6"/>
          <p:cNvSpPr>
            <a:spLocks noGrp="1"/>
          </p:cNvSpPr>
          <p:nvPr>
            <p:ph type="body" sz="quarter" idx="13"/>
          </p:nvPr>
        </p:nvSpPr>
        <p:spPr>
          <a:xfrm>
            <a:off x="563399" y="4329371"/>
            <a:ext cx="3494087" cy="737503"/>
          </a:xfrm>
        </p:spPr>
        <p:txBody>
          <a:bodyPr/>
          <a:lstStyle/>
          <a:p>
            <a:r>
              <a:rPr lang="en-US"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Version 1 </a:t>
            </a:r>
          </a:p>
          <a:p>
            <a:r>
              <a:rPr lang="en-US"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February 2023</a:t>
            </a:r>
            <a:endPar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AC4C848-F2AF-421E-8A53-C52AB23097A6}"/>
              </a:ext>
            </a:extLst>
          </p:cNvPr>
          <p:cNvSpPr>
            <a:spLocks noGrp="1"/>
          </p:cNvSpPr>
          <p:nvPr>
            <p:ph type="ctrTitle"/>
          </p:nvPr>
        </p:nvSpPr>
        <p:spPr>
          <a:xfrm>
            <a:off x="656794" y="120476"/>
            <a:ext cx="9534956" cy="41252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CA" sz="1800" b="0" dirty="0">
                <a:solidFill>
                  <a:schemeClr val="bg1"/>
                </a:solidFill>
                <a:latin typeface="Arial Rounded MT Bold" panose="020F0704030504030204" pitchFamily="34" charset="0"/>
              </a:rPr>
              <a:t>TEAM CHARTER  |  Discussion topics</a:t>
            </a:r>
          </a:p>
        </p:txBody>
      </p:sp>
      <p:graphicFrame>
        <p:nvGraphicFramePr>
          <p:cNvPr id="22" name="Table 12">
            <a:extLst>
              <a:ext uri="{FF2B5EF4-FFF2-40B4-BE49-F238E27FC236}">
                <a16:creationId xmlns:a16="http://schemas.microsoft.com/office/drawing/2014/main" id="{B93DA0B6-D029-46F7-A8E6-2AE5022B9D7C}"/>
              </a:ext>
            </a:extLst>
          </p:cNvPr>
          <p:cNvGraphicFramePr>
            <a:graphicFrameLocks noGrp="1"/>
          </p:cNvGraphicFramePr>
          <p:nvPr>
            <p:extLst>
              <p:ext uri="{D42A27DB-BD31-4B8C-83A1-F6EECF244321}">
                <p14:modId xmlns:p14="http://schemas.microsoft.com/office/powerpoint/2010/main" val="1217037508"/>
              </p:ext>
            </p:extLst>
          </p:nvPr>
        </p:nvGraphicFramePr>
        <p:xfrm>
          <a:off x="0" y="652690"/>
          <a:ext cx="12188952" cy="6205308"/>
        </p:xfrm>
        <a:graphic>
          <a:graphicData uri="http://schemas.openxmlformats.org/drawingml/2006/table">
            <a:tbl>
              <a:tblPr bandRow="1">
                <a:tableStyleId>{21E4AEA4-8DFA-4A89-87EB-49C32662AFE0}</a:tableStyleId>
              </a:tblPr>
              <a:tblGrid>
                <a:gridCol w="2070847">
                  <a:extLst>
                    <a:ext uri="{9D8B030D-6E8A-4147-A177-3AD203B41FA5}">
                      <a16:colId xmlns:a16="http://schemas.microsoft.com/office/drawing/2014/main" val="478009315"/>
                    </a:ext>
                  </a:extLst>
                </a:gridCol>
                <a:gridCol w="10118105">
                  <a:extLst>
                    <a:ext uri="{9D8B030D-6E8A-4147-A177-3AD203B41FA5}">
                      <a16:colId xmlns:a16="http://schemas.microsoft.com/office/drawing/2014/main" val="1605790292"/>
                    </a:ext>
                  </a:extLst>
                </a:gridCol>
              </a:tblGrid>
              <a:tr h="64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rPr>
                        <a:t>What is our team’s mission?</a:t>
                      </a:r>
                      <a:r>
                        <a:rPr lang="en-CA" sz="1200" kern="120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txBody>
                  <a:tcPr/>
                </a:tc>
                <a:tc>
                  <a:txBody>
                    <a:bodyPr/>
                    <a:lstStyle/>
                    <a:p>
                      <a:pPr marL="171450" lvl="0" indent="-171450">
                        <a:buFont typeface="Wingdings" panose="05000000000000000000" pitchFamily="2" charset="2"/>
                        <a:buChar char="Ø"/>
                      </a:pPr>
                      <a:r>
                        <a:rPr lang="en-CA" sz="1200" b="1" i="1" kern="1200" dirty="0">
                          <a:solidFill>
                            <a:schemeClr val="bg2">
                              <a:lumMod val="25000"/>
                            </a:schemeClr>
                          </a:solidFill>
                          <a:effectLst/>
                          <a:latin typeface="+mn-lt"/>
                          <a:ea typeface="+mn-ea"/>
                          <a:cs typeface="+mn-cs"/>
                        </a:rPr>
                        <a:t>Clearly outline the team’s objectives and purpose. Begin with a statement in one or two sentences about what the team is expected to do.</a:t>
                      </a:r>
                      <a:endParaRPr lang="en-CA" sz="1200" b="1" kern="1200" dirty="0">
                        <a:solidFill>
                          <a:schemeClr val="bg2">
                            <a:lumMod val="25000"/>
                          </a:schemeClr>
                        </a:solidFill>
                        <a:effectLst/>
                        <a:latin typeface="+mn-lt"/>
                        <a:ea typeface="+mn-ea"/>
                        <a:cs typeface="+mn-cs"/>
                      </a:endParaRPr>
                    </a:p>
                    <a:p>
                      <a:pPr marL="171450" indent="-171450">
                        <a:buFont typeface="Wingdings" panose="05000000000000000000" pitchFamily="2" charset="2"/>
                        <a:buChar char="§"/>
                      </a:pPr>
                      <a:r>
                        <a:rPr lang="en-CA" sz="1200" b="0" i="1" kern="1200" dirty="0">
                          <a:solidFill>
                            <a:schemeClr val="bg2">
                              <a:lumMod val="25000"/>
                            </a:schemeClr>
                          </a:solidFill>
                          <a:effectLst/>
                          <a:latin typeface="+mn-lt"/>
                          <a:ea typeface="+mn-ea"/>
                          <a:cs typeface="+mn-cs"/>
                        </a:rPr>
                        <a:t>Defining a team mission can be an exercise on its own if it has never been completed before. Consider a separate work session to discuss this if that is the case for your team.</a:t>
                      </a:r>
                      <a:endParaRPr lang="en-CA" sz="700" b="0" kern="1200" dirty="0">
                        <a:solidFill>
                          <a:schemeClr val="bg2">
                            <a:lumMod val="25000"/>
                          </a:schemeClr>
                        </a:solidFill>
                        <a:effectLst/>
                        <a:latin typeface="+mn-lt"/>
                        <a:ea typeface="+mn-ea"/>
                        <a:cs typeface="+mn-cs"/>
                      </a:endParaRPr>
                    </a:p>
                  </a:txBody>
                  <a:tcPr/>
                </a:tc>
                <a:extLst>
                  <a:ext uri="{0D108BD9-81ED-4DB2-BD59-A6C34878D82A}">
                    <a16:rowId xmlns:a16="http://schemas.microsoft.com/office/drawing/2014/main" val="1031965790"/>
                  </a:ext>
                </a:extLst>
              </a:tr>
              <a:tr h="742776">
                <a:tc>
                  <a:txBody>
                    <a:bodyPr/>
                    <a:lstStyle/>
                    <a:p>
                      <a:pPr marL="0" marR="0">
                        <a:spcBef>
                          <a:spcPts val="0"/>
                        </a:spcBef>
                        <a:spcAft>
                          <a:spcPts val="0"/>
                        </a:spcAft>
                      </a:pPr>
                      <a:r>
                        <a:rPr lang="en-US" sz="1200" b="1" dirty="0">
                          <a:solidFill>
                            <a:schemeClr val="tx1"/>
                          </a:solidFill>
                          <a:effectLst/>
                        </a:rPr>
                        <a:t>What are our guiding values?</a:t>
                      </a:r>
                    </a:p>
                    <a:p>
                      <a:pPr marL="0" marR="0">
                        <a:spcBef>
                          <a:spcPts val="0"/>
                        </a:spcBef>
                        <a:spcAft>
                          <a:spcPts val="0"/>
                        </a:spcAft>
                      </a:pPr>
                      <a:endParaRPr lang="en-US" sz="1200" b="1" dirty="0">
                        <a:solidFill>
                          <a:schemeClr val="tx1"/>
                        </a:solidFill>
                        <a:effectLst/>
                      </a:endParaRPr>
                    </a:p>
                    <a:p>
                      <a:pPr marL="0" marR="0">
                        <a:spcBef>
                          <a:spcPts val="0"/>
                        </a:spcBef>
                        <a:spcAft>
                          <a:spcPts val="0"/>
                        </a:spcAft>
                      </a:pPr>
                      <a:endParaRPr lang="en-US" sz="1200" b="1" dirty="0">
                        <a:solidFill>
                          <a:schemeClr val="tx1"/>
                        </a:solidFill>
                        <a:effectLst/>
                      </a:endParaRP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r>
                        <a:rPr lang="en-US" sz="1200" b="1" i="1" kern="1200" dirty="0">
                          <a:solidFill>
                            <a:schemeClr val="bg2">
                              <a:lumMod val="25000"/>
                            </a:schemeClr>
                          </a:solidFill>
                          <a:effectLst/>
                          <a:latin typeface="+mn-lt"/>
                          <a:ea typeface="+mn-ea"/>
                          <a:cs typeface="+mn-cs"/>
                        </a:rPr>
                        <a:t>Choose values that support the purpose of your team, not just values that reflect individual team members’ personal preferences. However, team values shouldn’t be in direct conflict with employees’ personal values.</a:t>
                      </a:r>
                      <a:endParaRPr lang="en-CA" sz="1200" b="1" kern="1200" dirty="0">
                        <a:solidFill>
                          <a:schemeClr val="bg2">
                            <a:lumMod val="25000"/>
                          </a:schemeClr>
                        </a:solidFill>
                        <a:effectLst/>
                        <a:latin typeface="+mn-lt"/>
                        <a:ea typeface="+mn-ea"/>
                        <a:cs typeface="+mn-cs"/>
                      </a:endParaRPr>
                    </a:p>
                    <a:p>
                      <a:pPr marL="171450" indent="-171450">
                        <a:buFont typeface="Wingdings" panose="05000000000000000000" pitchFamily="2" charset="2"/>
                        <a:buChar char="§"/>
                      </a:pPr>
                      <a:r>
                        <a:rPr lang="en-US" sz="1200" i="1" kern="1200" dirty="0">
                          <a:solidFill>
                            <a:schemeClr val="bg2">
                              <a:lumMod val="25000"/>
                            </a:schemeClr>
                          </a:solidFill>
                          <a:effectLst/>
                          <a:latin typeface="+mn-lt"/>
                          <a:ea typeface="+mn-ea"/>
                          <a:cs typeface="+mn-cs"/>
                        </a:rPr>
                        <a:t>IDEA STARTERS: Sharing resources | Excellence in communications |Honesty | Leadership | Inclusivity | Respect | Credibility of </a:t>
                      </a:r>
                      <a:r>
                        <a:rPr lang="en-US" sz="1200" i="1" kern="1200" dirty="0" err="1">
                          <a:solidFill>
                            <a:schemeClr val="bg2">
                              <a:lumMod val="25000"/>
                            </a:schemeClr>
                          </a:solidFill>
                          <a:effectLst/>
                          <a:latin typeface="+mn-lt"/>
                          <a:ea typeface="+mn-ea"/>
                          <a:cs typeface="+mn-cs"/>
                        </a:rPr>
                        <a:t>GoC</a:t>
                      </a:r>
                      <a:r>
                        <a:rPr lang="en-US" sz="1200" i="1" kern="1200" dirty="0">
                          <a:solidFill>
                            <a:schemeClr val="bg2">
                              <a:lumMod val="25000"/>
                            </a:schemeClr>
                          </a:solidFill>
                          <a:effectLst/>
                          <a:latin typeface="+mn-lt"/>
                          <a:ea typeface="+mn-ea"/>
                          <a:cs typeface="+mn-cs"/>
                        </a:rPr>
                        <a:t> </a:t>
                      </a:r>
                      <a:endParaRPr lang="en-CA" sz="1200" kern="1200" dirty="0">
                        <a:solidFill>
                          <a:schemeClr val="bg2">
                            <a:lumMod val="25000"/>
                          </a:schemeClr>
                        </a:solidFill>
                        <a:effectLst/>
                        <a:latin typeface="+mn-lt"/>
                        <a:ea typeface="+mn-ea"/>
                        <a:cs typeface="+mn-cs"/>
                      </a:endParaRPr>
                    </a:p>
                    <a:p>
                      <a:pPr marL="171450" indent="-171450">
                        <a:buFont typeface="Wingdings" panose="05000000000000000000" pitchFamily="2" charset="2"/>
                        <a:buChar char="§"/>
                      </a:pPr>
                      <a:r>
                        <a:rPr lang="en-US" sz="1200" i="1" kern="1200" dirty="0">
                          <a:solidFill>
                            <a:schemeClr val="bg2">
                              <a:lumMod val="25000"/>
                            </a:schemeClr>
                          </a:solidFill>
                          <a:effectLst/>
                          <a:latin typeface="+mn-lt"/>
                          <a:ea typeface="+mn-ea"/>
                          <a:cs typeface="+mn-cs"/>
                        </a:rPr>
                        <a:t>Public’s trust | Quality and value | Professionalism | Agility | Compassion |Teamwork | Celebrating success | Positivity | Openness</a:t>
                      </a:r>
                      <a:endParaRPr lang="en-US" sz="700" b="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64294930"/>
                  </a:ext>
                </a:extLst>
              </a:tr>
              <a:tr h="928470">
                <a:tc>
                  <a:txBody>
                    <a:bodyPr/>
                    <a:lstStyle/>
                    <a:p>
                      <a:pPr marL="0" marR="0">
                        <a:spcBef>
                          <a:spcPts val="0"/>
                        </a:spcBef>
                        <a:spcAft>
                          <a:spcPts val="0"/>
                        </a:spcAft>
                      </a:pPr>
                      <a:r>
                        <a:rPr lang="en-US" sz="1200" b="1" dirty="0">
                          <a:solidFill>
                            <a:schemeClr val="tx1"/>
                          </a:solidFill>
                          <a:effectLst/>
                        </a:rPr>
                        <a:t>When will we work?</a:t>
                      </a: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r>
                        <a:rPr lang="en-US" sz="1200" b="1" i="1" kern="1200" dirty="0">
                          <a:solidFill>
                            <a:schemeClr val="bg2">
                              <a:lumMod val="25000"/>
                            </a:schemeClr>
                          </a:solidFill>
                          <a:effectLst/>
                          <a:latin typeface="+mn-lt"/>
                          <a:ea typeface="+mn-ea"/>
                          <a:cs typeface="+mn-cs"/>
                        </a:rPr>
                        <a:t>Indicate the team's core hours of work and meeting times, allowing for regional considerations.</a:t>
                      </a:r>
                      <a:endParaRPr lang="en-CA" sz="1200" b="1" kern="1200" dirty="0">
                        <a:solidFill>
                          <a:schemeClr val="bg2">
                            <a:lumMod val="25000"/>
                          </a:schemeClr>
                        </a:solidFill>
                        <a:effectLst/>
                        <a:latin typeface="+mn-lt"/>
                        <a:ea typeface="+mn-ea"/>
                        <a:cs typeface="+mn-cs"/>
                      </a:endParaRPr>
                    </a:p>
                    <a:p>
                      <a:pPr marL="0" indent="0">
                        <a:buFont typeface="Wingdings" panose="05000000000000000000" pitchFamily="2" charset="2"/>
                        <a:buNone/>
                      </a:pPr>
                      <a:r>
                        <a:rPr lang="en-US" sz="1200" i="1" kern="1200" dirty="0">
                          <a:solidFill>
                            <a:schemeClr val="bg2">
                              <a:lumMod val="25000"/>
                            </a:schemeClr>
                          </a:solidFill>
                          <a:effectLst/>
                          <a:latin typeface="+mn-lt"/>
                          <a:ea typeface="+mn-ea"/>
                          <a:cs typeface="+mn-cs"/>
                        </a:rPr>
                        <a:t>- Core hours: when everyone is there at the same time</a:t>
                      </a:r>
                      <a:endParaRPr lang="en-CA" sz="1200" kern="1200" dirty="0">
                        <a:solidFill>
                          <a:schemeClr val="bg2">
                            <a:lumMod val="25000"/>
                          </a:schemeClr>
                        </a:solidFill>
                        <a:effectLst/>
                        <a:latin typeface="+mn-lt"/>
                        <a:ea typeface="+mn-ea"/>
                        <a:cs typeface="+mn-cs"/>
                      </a:endParaRPr>
                    </a:p>
                    <a:p>
                      <a:pPr marL="0" indent="0">
                        <a:buFont typeface="Wingdings" panose="05000000000000000000" pitchFamily="2" charset="2"/>
                        <a:buNone/>
                      </a:pPr>
                      <a:r>
                        <a:rPr lang="en-US" sz="1200" i="1" kern="1200" dirty="0">
                          <a:solidFill>
                            <a:schemeClr val="bg2">
                              <a:lumMod val="25000"/>
                            </a:schemeClr>
                          </a:solidFill>
                          <a:effectLst/>
                          <a:latin typeface="+mn-lt"/>
                          <a:ea typeface="+mn-ea"/>
                          <a:cs typeface="+mn-cs"/>
                        </a:rPr>
                        <a:t>- Team hours: complete coverage (can be more than 7.5 hours, from the earliest to the latest a team member is working)</a:t>
                      </a:r>
                      <a:endParaRPr lang="en-CA" sz="1200" kern="1200" dirty="0">
                        <a:solidFill>
                          <a:schemeClr val="bg2">
                            <a:lumMod val="25000"/>
                          </a:schemeClr>
                        </a:solidFill>
                        <a:effectLst/>
                        <a:latin typeface="+mn-lt"/>
                        <a:ea typeface="+mn-ea"/>
                        <a:cs typeface="+mn-cs"/>
                      </a:endParaRPr>
                    </a:p>
                    <a:p>
                      <a:pPr marL="171450" indent="-171450">
                        <a:buFont typeface="Wingdings" panose="05000000000000000000" pitchFamily="2" charset="2"/>
                        <a:buChar char="§"/>
                      </a:pPr>
                      <a:r>
                        <a:rPr lang="en-CA" sz="1200" i="1" kern="1200" dirty="0">
                          <a:solidFill>
                            <a:schemeClr val="bg2">
                              <a:lumMod val="25000"/>
                            </a:schemeClr>
                          </a:solidFill>
                          <a:effectLst/>
                          <a:latin typeface="+mn-lt"/>
                          <a:ea typeface="+mn-ea"/>
                          <a:cs typeface="+mn-cs"/>
                        </a:rPr>
                        <a:t>Consider what aspects of the team’s work are synchronous (need to be engaged at the same time, together) and what aspects are asynchronous (can occur at different times)?</a:t>
                      </a:r>
                      <a:endParaRPr lang="en-US" sz="70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423028855"/>
                  </a:ext>
                </a:extLst>
              </a:tr>
              <a:tr h="928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tx1"/>
                          </a:solidFill>
                          <a:effectLst/>
                        </a:rPr>
                        <a:t>When will we meet in person?</a:t>
                      </a:r>
                      <a:endParaRPr lang="en-CA" sz="1200" dirty="0">
                        <a:solidFill>
                          <a:schemeClr val="tx1"/>
                        </a:solidFill>
                        <a:effectLst/>
                      </a:endParaRP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lgn="l">
                        <a:buFont typeface="Wingdings" panose="05000000000000000000" pitchFamily="2" charset="2"/>
                        <a:buChar char="Ø"/>
                      </a:pPr>
                      <a:r>
                        <a:rPr lang="en-US" sz="1200" b="1" i="1" kern="1200" dirty="0">
                          <a:solidFill>
                            <a:schemeClr val="bg2">
                              <a:lumMod val="25000"/>
                            </a:schemeClr>
                          </a:solidFill>
                          <a:effectLst/>
                          <a:latin typeface="+mn-lt"/>
                          <a:ea typeface="+mn-ea"/>
                          <a:cs typeface="+mn-cs"/>
                        </a:rPr>
                        <a:t>Start from the direction and guidance provided by your directorate/division/branch/organization. Is there a minimum required number of days in office? Are those days flexible or imposed?</a:t>
                      </a:r>
                      <a:endParaRPr lang="en-CA" sz="1200" b="1" kern="1200" dirty="0">
                        <a:solidFill>
                          <a:schemeClr val="bg2">
                            <a:lumMod val="25000"/>
                          </a:schemeClr>
                        </a:solidFill>
                        <a:effectLst/>
                        <a:latin typeface="+mn-lt"/>
                        <a:ea typeface="+mn-ea"/>
                        <a:cs typeface="+mn-cs"/>
                      </a:endParaRPr>
                    </a:p>
                    <a:p>
                      <a:pPr marL="171450" indent="-171450" algn="l">
                        <a:buFont typeface="Wingdings" panose="05000000000000000000" pitchFamily="2" charset="2"/>
                        <a:buChar char="§"/>
                      </a:pPr>
                      <a:r>
                        <a:rPr lang="en-CA" sz="1200" i="1" kern="1200" dirty="0">
                          <a:solidFill>
                            <a:schemeClr val="bg2">
                              <a:lumMod val="25000"/>
                            </a:schemeClr>
                          </a:solidFill>
                          <a:effectLst/>
                          <a:latin typeface="+mn-lt"/>
                          <a:ea typeface="+mn-ea"/>
                          <a:cs typeface="+mn-cs"/>
                        </a:rPr>
                        <a:t>If flexibility is offered, decide as a team if you choose common in-office days or if each team member chooses their own schedule. Are there common monthly days (ex: 1 day/month for team meetings)?</a:t>
                      </a:r>
                      <a:endParaRPr lang="en-CA" sz="1200" kern="1200" dirty="0">
                        <a:solidFill>
                          <a:schemeClr val="bg2">
                            <a:lumMod val="25000"/>
                          </a:schemeClr>
                        </a:solidFill>
                        <a:effectLst/>
                        <a:latin typeface="+mn-lt"/>
                        <a:ea typeface="+mn-ea"/>
                        <a:cs typeface="+mn-cs"/>
                      </a:endParaRPr>
                    </a:p>
                    <a:p>
                      <a:pPr marL="171450" indent="-171450" algn="l">
                        <a:buFont typeface="Wingdings" panose="05000000000000000000" pitchFamily="2" charset="2"/>
                        <a:buChar char="§"/>
                      </a:pPr>
                      <a:r>
                        <a:rPr lang="en-US" sz="1200" i="1" kern="1200" dirty="0">
                          <a:solidFill>
                            <a:schemeClr val="bg2">
                              <a:lumMod val="25000"/>
                            </a:schemeClr>
                          </a:solidFill>
                          <a:effectLst/>
                          <a:latin typeface="+mn-lt"/>
                          <a:ea typeface="+mn-ea"/>
                          <a:cs typeface="+mn-cs"/>
                        </a:rPr>
                        <a:t>Consider where in-office would vs. remote activities add value and support the team.</a:t>
                      </a:r>
                      <a:endParaRPr lang="en-US" sz="120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1076305"/>
                  </a:ext>
                </a:extLst>
              </a:tr>
              <a:tr h="928470">
                <a:tc>
                  <a:txBody>
                    <a:bodyPr/>
                    <a:lstStyle/>
                    <a:p>
                      <a:pPr marL="0" marR="0">
                        <a:spcBef>
                          <a:spcPts val="0"/>
                        </a:spcBef>
                        <a:spcAft>
                          <a:spcPts val="0"/>
                        </a:spcAft>
                      </a:pPr>
                      <a:r>
                        <a:rPr lang="en-US" sz="1200" b="1" dirty="0">
                          <a:solidFill>
                            <a:schemeClr val="tx1"/>
                          </a:solidFill>
                          <a:effectLst/>
                        </a:rPr>
                        <a:t>How will we communicate and collaborate?</a:t>
                      </a:r>
                    </a:p>
                  </a:txBody>
                  <a:tcPr marL="68580" marR="68580" marT="0" marB="0"/>
                </a:tc>
                <a:tc>
                  <a:txBody>
                    <a:bodyPr/>
                    <a:lstStyle/>
                    <a:p>
                      <a:pPr marL="171450" lvl="0" indent="-171450">
                        <a:buFont typeface="Wingdings" panose="05000000000000000000" pitchFamily="2" charset="2"/>
                        <a:buChar char="Ø"/>
                      </a:pPr>
                      <a:r>
                        <a:rPr lang="en-CA" sz="1200" b="1" i="1" kern="1200" dirty="0">
                          <a:solidFill>
                            <a:schemeClr val="bg2">
                              <a:lumMod val="25000"/>
                            </a:schemeClr>
                          </a:solidFill>
                          <a:effectLst/>
                          <a:latin typeface="+mn-lt"/>
                          <a:ea typeface="+mn-ea"/>
                          <a:cs typeface="+mn-cs"/>
                        </a:rPr>
                        <a:t>Indicate which tools (MS Teams channels, emails, messages, phone calls) the team should use, for what purpose (both formal – distribution of work and tasks – or informal) and expected response times (ex: taskings to be sent via email and indicate response time in title). </a:t>
                      </a:r>
                      <a:endParaRPr lang="en-CA" sz="1200" b="1" kern="1200" dirty="0">
                        <a:solidFill>
                          <a:schemeClr val="bg2">
                            <a:lumMod val="25000"/>
                          </a:schemeClr>
                        </a:solidFill>
                        <a:effectLst/>
                        <a:latin typeface="+mn-lt"/>
                        <a:ea typeface="+mn-ea"/>
                        <a:cs typeface="+mn-cs"/>
                      </a:endParaRPr>
                    </a:p>
                    <a:p>
                      <a:pPr marL="171450" lvl="0" indent="-171450">
                        <a:buFont typeface="Wingdings" panose="05000000000000000000" pitchFamily="2" charset="2"/>
                        <a:buChar char="§"/>
                      </a:pPr>
                      <a:r>
                        <a:rPr lang="en-CA" sz="1200" i="1" kern="1200" dirty="0">
                          <a:solidFill>
                            <a:schemeClr val="bg2">
                              <a:lumMod val="25000"/>
                            </a:schemeClr>
                          </a:solidFill>
                          <a:effectLst/>
                          <a:latin typeface="+mn-lt"/>
                          <a:ea typeface="+mn-ea"/>
                          <a:cs typeface="+mn-cs"/>
                        </a:rPr>
                        <a:t>How do team members prefer to receive feedback? How to ask for help?</a:t>
                      </a:r>
                      <a:endParaRPr lang="en-CA" sz="1200" kern="1200" dirty="0">
                        <a:solidFill>
                          <a:schemeClr val="bg2">
                            <a:lumMod val="25000"/>
                          </a:schemeClr>
                        </a:solidFill>
                        <a:effectLst/>
                        <a:latin typeface="+mn-lt"/>
                        <a:ea typeface="+mn-ea"/>
                        <a:cs typeface="+mn-cs"/>
                      </a:endParaRPr>
                    </a:p>
                    <a:p>
                      <a:pPr marL="171450" lvl="0" indent="-171450">
                        <a:buFont typeface="Wingdings" panose="05000000000000000000" pitchFamily="2" charset="2"/>
                        <a:buChar char="§"/>
                      </a:pPr>
                      <a:r>
                        <a:rPr lang="en-CA" sz="1200" i="1" kern="1200" dirty="0">
                          <a:solidFill>
                            <a:schemeClr val="bg2">
                              <a:lumMod val="25000"/>
                            </a:schemeClr>
                          </a:solidFill>
                          <a:effectLst/>
                          <a:latin typeface="+mn-lt"/>
                          <a:ea typeface="+mn-ea"/>
                          <a:cs typeface="+mn-cs"/>
                        </a:rPr>
                        <a:t>What is the backup mechanism when someone is absent? </a:t>
                      </a:r>
                    </a:p>
                    <a:p>
                      <a:pPr marL="171450" lvl="0" indent="-171450">
                        <a:buFont typeface="Wingdings" panose="05000000000000000000" pitchFamily="2" charset="2"/>
                        <a:buChar char="§"/>
                      </a:pPr>
                      <a:r>
                        <a:rPr lang="en-CA" sz="1200" i="1" kern="1200" dirty="0">
                          <a:solidFill>
                            <a:schemeClr val="bg2">
                              <a:lumMod val="25000"/>
                            </a:schemeClr>
                          </a:solidFill>
                          <a:effectLst/>
                          <a:latin typeface="+mn-lt"/>
                          <a:ea typeface="+mn-ea"/>
                          <a:cs typeface="+mn-cs"/>
                        </a:rPr>
                        <a:t>How will you let your colleagues know where you are working from? (MS Teams status, calendar sharing, etc.)</a:t>
                      </a:r>
                      <a:endParaRPr lang="en-CA" sz="1200" kern="1200" dirty="0">
                        <a:solidFill>
                          <a:schemeClr val="bg2">
                            <a:lumMod val="25000"/>
                          </a:schemeClr>
                        </a:solidFill>
                        <a:effectLst/>
                        <a:latin typeface="+mn-lt"/>
                        <a:ea typeface="+mn-ea"/>
                        <a:cs typeface="+mn-cs"/>
                      </a:endParaRPr>
                    </a:p>
                  </a:txBody>
                  <a:tcPr marL="68580" marR="68580" marT="0" marB="0"/>
                </a:tc>
                <a:extLst>
                  <a:ext uri="{0D108BD9-81ED-4DB2-BD59-A6C34878D82A}">
                    <a16:rowId xmlns:a16="http://schemas.microsoft.com/office/drawing/2014/main" val="17335151"/>
                  </a:ext>
                </a:extLst>
              </a:tr>
              <a:tr h="727335">
                <a:tc>
                  <a:txBody>
                    <a:bodyPr/>
                    <a:lstStyle/>
                    <a:p>
                      <a:pPr marL="0" marR="0">
                        <a:spcBef>
                          <a:spcPts val="0"/>
                        </a:spcBef>
                        <a:spcAft>
                          <a:spcPts val="0"/>
                        </a:spcAft>
                      </a:pPr>
                      <a:r>
                        <a:rPr lang="en-US" sz="1200" b="1" dirty="0">
                          <a:solidFill>
                            <a:schemeClr val="tx1"/>
                          </a:solidFill>
                          <a:effectLst/>
                        </a:rPr>
                        <a:t>How will we share information?</a:t>
                      </a: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285750" lvl="0" indent="-285750">
                        <a:buFont typeface="Wingdings" panose="05000000000000000000" pitchFamily="2" charset="2"/>
                        <a:buChar char="Ø"/>
                      </a:pPr>
                      <a:r>
                        <a:rPr lang="en-CA" sz="1200" i="1" kern="1200" dirty="0">
                          <a:solidFill>
                            <a:schemeClr val="bg2">
                              <a:lumMod val="25000"/>
                            </a:schemeClr>
                          </a:solidFill>
                          <a:effectLst/>
                          <a:latin typeface="+mn-lt"/>
                          <a:ea typeface="+mn-ea"/>
                          <a:cs typeface="+mn-cs"/>
                        </a:rPr>
                        <a:t>Where are files saved? Are certain types of documents handled differently?</a:t>
                      </a:r>
                      <a:endParaRPr lang="en-CA" sz="1200" kern="1200" dirty="0">
                        <a:solidFill>
                          <a:schemeClr val="bg2">
                            <a:lumMod val="25000"/>
                          </a:schemeClr>
                        </a:solidFill>
                        <a:effectLst/>
                        <a:latin typeface="+mn-lt"/>
                        <a:ea typeface="+mn-ea"/>
                        <a:cs typeface="+mn-cs"/>
                      </a:endParaRPr>
                    </a:p>
                    <a:p>
                      <a:pPr marL="285750" lvl="0" indent="-285750">
                        <a:buFont typeface="Wingdings" panose="05000000000000000000" pitchFamily="2" charset="2"/>
                        <a:buChar char="§"/>
                      </a:pPr>
                      <a:r>
                        <a:rPr lang="en-CA" sz="1200" i="1" kern="1200" dirty="0">
                          <a:solidFill>
                            <a:schemeClr val="bg2">
                              <a:lumMod val="25000"/>
                            </a:schemeClr>
                          </a:solidFill>
                          <a:effectLst/>
                          <a:latin typeface="+mn-lt"/>
                          <a:ea typeface="+mn-ea"/>
                          <a:cs typeface="+mn-cs"/>
                        </a:rPr>
                        <a:t>How are they shared? Does the team share openly by default?</a:t>
                      </a:r>
                      <a:endParaRPr lang="en-CA" sz="1200" kern="1200" dirty="0">
                        <a:solidFill>
                          <a:schemeClr val="bg2">
                            <a:lumMod val="25000"/>
                          </a:schemeClr>
                        </a:solidFill>
                        <a:effectLst/>
                        <a:latin typeface="+mn-lt"/>
                        <a:ea typeface="+mn-ea"/>
                        <a:cs typeface="+mn-cs"/>
                      </a:endParaRPr>
                    </a:p>
                    <a:p>
                      <a:pPr marL="0" marR="0" indent="0">
                        <a:spcBef>
                          <a:spcPts val="0"/>
                        </a:spcBef>
                        <a:spcAft>
                          <a:spcPts val="0"/>
                        </a:spcAft>
                        <a:buFont typeface="Arial" panose="020B0604020202020204" pitchFamily="34" charset="0"/>
                        <a:buNone/>
                      </a:pPr>
                      <a:endParaRPr lang="en-US" sz="1000" b="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2348764"/>
                  </a:ext>
                </a:extLst>
              </a:tr>
              <a:tr h="557082">
                <a:tc>
                  <a:txBody>
                    <a:bodyPr/>
                    <a:lstStyle/>
                    <a:p>
                      <a:pPr marL="0" marR="0">
                        <a:spcBef>
                          <a:spcPts val="0"/>
                        </a:spcBef>
                        <a:spcAft>
                          <a:spcPts val="0"/>
                        </a:spcAft>
                      </a:pPr>
                      <a:r>
                        <a:rPr lang="en-US" sz="1200" b="1" dirty="0">
                          <a:solidFill>
                            <a:schemeClr val="tx1"/>
                          </a:solidFill>
                          <a:effectLst/>
                        </a:rPr>
                        <a:t>How will we be inclusive to all team members?</a:t>
                      </a:r>
                      <a:endParaRPr lang="en-US" sz="1200" b="1" dirty="0">
                        <a:solidFill>
                          <a:schemeClr val="tx1"/>
                        </a:solidFill>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r>
                        <a:rPr lang="en-CA" sz="1200" b="1" i="1" kern="1200" dirty="0">
                          <a:solidFill>
                            <a:schemeClr val="bg2">
                              <a:lumMod val="25000"/>
                            </a:schemeClr>
                          </a:solidFill>
                          <a:effectLst/>
                          <a:latin typeface="+mn-lt"/>
                          <a:ea typeface="+mn-ea"/>
                          <a:cs typeface="+mn-cs"/>
                        </a:rPr>
                        <a:t>Consider barriers to full participation both virtually and in-office. </a:t>
                      </a:r>
                      <a:endParaRPr lang="en-CA" sz="1200" b="1" kern="1200" dirty="0">
                        <a:solidFill>
                          <a:schemeClr val="bg2">
                            <a:lumMod val="25000"/>
                          </a:schemeClr>
                        </a:solidFill>
                        <a:effectLst/>
                        <a:latin typeface="+mn-lt"/>
                        <a:ea typeface="+mn-ea"/>
                        <a:cs typeface="+mn-cs"/>
                      </a:endParaRPr>
                    </a:p>
                    <a:p>
                      <a:pPr marL="171450" lvl="0" indent="-171450">
                        <a:buFont typeface="Wingdings" panose="05000000000000000000" pitchFamily="2" charset="2"/>
                        <a:buChar char="§"/>
                      </a:pPr>
                      <a:r>
                        <a:rPr lang="en-CA" sz="1200" i="1" kern="1200" dirty="0">
                          <a:solidFill>
                            <a:schemeClr val="bg2">
                              <a:lumMod val="25000"/>
                            </a:schemeClr>
                          </a:solidFill>
                          <a:effectLst/>
                          <a:latin typeface="+mn-lt"/>
                          <a:ea typeface="+mn-ea"/>
                          <a:cs typeface="+mn-cs"/>
                        </a:rPr>
                        <a:t>Are there individual accommodation requirements? What about regional employees?</a:t>
                      </a:r>
                      <a:endParaRPr lang="en-CA" sz="1200" kern="1200" dirty="0">
                        <a:solidFill>
                          <a:schemeClr val="bg2">
                            <a:lumMod val="25000"/>
                          </a:schemeClr>
                        </a:solidFill>
                        <a:effectLst/>
                        <a:latin typeface="+mn-lt"/>
                        <a:ea typeface="+mn-ea"/>
                        <a:cs typeface="+mn-cs"/>
                      </a:endParaRPr>
                    </a:p>
                  </a:txBody>
                  <a:tcPr marL="68580" marR="68580" marT="0" marB="0"/>
                </a:tc>
                <a:extLst>
                  <a:ext uri="{0D108BD9-81ED-4DB2-BD59-A6C34878D82A}">
                    <a16:rowId xmlns:a16="http://schemas.microsoft.com/office/drawing/2014/main" val="181932821"/>
                  </a:ext>
                </a:extLst>
              </a:tr>
              <a:tr h="742776">
                <a:tc>
                  <a:txBody>
                    <a:bodyPr/>
                    <a:lstStyle/>
                    <a:p>
                      <a:pPr marL="0" marR="0">
                        <a:spcBef>
                          <a:spcPts val="0"/>
                        </a:spcBef>
                        <a:spcAft>
                          <a:spcPts val="0"/>
                        </a:spcAft>
                      </a:pPr>
                      <a:r>
                        <a:rPr lang="en-CA" sz="1200" b="1" dirty="0">
                          <a:solidFill>
                            <a:schemeClr val="tx1"/>
                          </a:solidFill>
                          <a:effectLst/>
                        </a:rPr>
                        <a:t>How will we promote and foster well-being?</a:t>
                      </a:r>
                    </a:p>
                    <a:p>
                      <a:pPr marL="0" marR="0">
                        <a:spcBef>
                          <a:spcPts val="0"/>
                        </a:spcBef>
                        <a:spcAft>
                          <a:spcPts val="0"/>
                        </a:spcAft>
                      </a:pPr>
                      <a:endParaRPr lang="en-CA" sz="1200" b="1" dirty="0">
                        <a:solidFill>
                          <a:schemeClr val="tx1"/>
                        </a:solidFill>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r>
                        <a:rPr lang="en-CA" sz="1200" b="1" i="1" kern="1200" dirty="0">
                          <a:solidFill>
                            <a:schemeClr val="bg2">
                              <a:lumMod val="25000"/>
                            </a:schemeClr>
                          </a:solidFill>
                          <a:effectLst/>
                          <a:latin typeface="+mn-lt"/>
                          <a:ea typeface="+mn-ea"/>
                          <a:cs typeface="+mn-cs"/>
                        </a:rPr>
                        <a:t>Consider how you can support each other’s’ work-life balance and mental health. (ex: no meeting during lunch, encouraging walking meetings, taking breaks, etc.) </a:t>
                      </a:r>
                      <a:endParaRPr lang="en-CA" sz="1200" b="1" kern="1200" dirty="0">
                        <a:solidFill>
                          <a:schemeClr val="bg2">
                            <a:lumMod val="25000"/>
                          </a:schemeClr>
                        </a:solidFill>
                        <a:effectLst/>
                        <a:latin typeface="+mn-lt"/>
                        <a:ea typeface="+mn-ea"/>
                        <a:cs typeface="+mn-cs"/>
                      </a:endParaRPr>
                    </a:p>
                    <a:p>
                      <a:pPr marL="171450" indent="-171450">
                        <a:buFont typeface="Wingdings" panose="05000000000000000000" pitchFamily="2" charset="2"/>
                        <a:buChar char="§"/>
                      </a:pPr>
                      <a:r>
                        <a:rPr lang="en-CA" sz="1200" i="1" kern="1200" dirty="0">
                          <a:solidFill>
                            <a:schemeClr val="bg2">
                              <a:lumMod val="25000"/>
                            </a:schemeClr>
                          </a:solidFill>
                          <a:effectLst/>
                          <a:latin typeface="+mn-lt"/>
                          <a:ea typeface="+mn-ea"/>
                          <a:cs typeface="+mn-cs"/>
                        </a:rPr>
                        <a:t>How do you recognize and celebrate individual and team accomplishments?</a:t>
                      </a:r>
                      <a:endParaRPr lang="en-US" sz="700" u="none"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389258472"/>
                  </a:ext>
                </a:extLst>
              </a:tr>
            </a:tbl>
          </a:graphicData>
        </a:graphic>
      </p:graphicFrame>
      <p:sp>
        <p:nvSpPr>
          <p:cNvPr id="2" name="TextBox 1">
            <a:extLst>
              <a:ext uri="{FF2B5EF4-FFF2-40B4-BE49-F238E27FC236}">
                <a16:creationId xmlns:a16="http://schemas.microsoft.com/office/drawing/2014/main" id="{B344BAF4-EFF8-7803-10E4-3D5B16B8468C}"/>
              </a:ext>
            </a:extLst>
          </p:cNvPr>
          <p:cNvSpPr txBox="1"/>
          <p:nvPr/>
        </p:nvSpPr>
        <p:spPr>
          <a:xfrm>
            <a:off x="8227204" y="391080"/>
            <a:ext cx="4233998" cy="261610"/>
          </a:xfrm>
          <a:prstGeom prst="rect">
            <a:avLst/>
          </a:prstGeom>
          <a:noFill/>
        </p:spPr>
        <p:txBody>
          <a:bodyPr wrap="square">
            <a:spAutoFit/>
          </a:bodyPr>
          <a:lstStyle/>
          <a:p>
            <a:r>
              <a:rPr lang="en-CA" sz="1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chemeClr val="accent5">
                    <a:lumMod val="20000"/>
                    <a:lumOff val="80000"/>
                  </a:schemeClr>
                </a:solidFill>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FR version</a:t>
            </a:r>
            <a:endParaRPr lang="en-CA" sz="1100" dirty="0">
              <a:solidFill>
                <a:schemeClr val="accent5">
                  <a:lumMod val="20000"/>
                  <a:lumOff val="8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110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AC4C848-F2AF-421E-8A53-C52AB23097A6}"/>
              </a:ext>
            </a:extLst>
          </p:cNvPr>
          <p:cNvSpPr>
            <a:spLocks noGrp="1"/>
          </p:cNvSpPr>
          <p:nvPr>
            <p:ph type="ctrTitle"/>
          </p:nvPr>
        </p:nvSpPr>
        <p:spPr>
          <a:xfrm>
            <a:off x="656794" y="120476"/>
            <a:ext cx="9534956" cy="41252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CA" sz="1800" b="0" dirty="0">
                <a:solidFill>
                  <a:schemeClr val="bg1"/>
                </a:solidFill>
                <a:latin typeface="Arial Rounded MT Bold" panose="020F0704030504030204" pitchFamily="34" charset="0"/>
              </a:rPr>
              <a:t>TEAM CHARTER  |  As a team, we agree to the following:</a:t>
            </a:r>
          </a:p>
        </p:txBody>
      </p:sp>
      <p:graphicFrame>
        <p:nvGraphicFramePr>
          <p:cNvPr id="22" name="Table 12">
            <a:extLst>
              <a:ext uri="{FF2B5EF4-FFF2-40B4-BE49-F238E27FC236}">
                <a16:creationId xmlns:a16="http://schemas.microsoft.com/office/drawing/2014/main" id="{B93DA0B6-D029-46F7-A8E6-2AE5022B9D7C}"/>
              </a:ext>
            </a:extLst>
          </p:cNvPr>
          <p:cNvGraphicFramePr>
            <a:graphicFrameLocks noGrp="1"/>
          </p:cNvGraphicFramePr>
          <p:nvPr>
            <p:extLst>
              <p:ext uri="{D42A27DB-BD31-4B8C-83A1-F6EECF244321}">
                <p14:modId xmlns:p14="http://schemas.microsoft.com/office/powerpoint/2010/main" val="4261308323"/>
              </p:ext>
            </p:extLst>
          </p:nvPr>
        </p:nvGraphicFramePr>
        <p:xfrm>
          <a:off x="0" y="652690"/>
          <a:ext cx="12188952" cy="6205311"/>
        </p:xfrm>
        <a:graphic>
          <a:graphicData uri="http://schemas.openxmlformats.org/drawingml/2006/table">
            <a:tbl>
              <a:tblPr bandRow="1">
                <a:tableStyleId>{21E4AEA4-8DFA-4A89-87EB-49C32662AFE0}</a:tableStyleId>
              </a:tblPr>
              <a:tblGrid>
                <a:gridCol w="2079812">
                  <a:extLst>
                    <a:ext uri="{9D8B030D-6E8A-4147-A177-3AD203B41FA5}">
                      <a16:colId xmlns:a16="http://schemas.microsoft.com/office/drawing/2014/main" val="478009315"/>
                    </a:ext>
                  </a:extLst>
                </a:gridCol>
                <a:gridCol w="10109140">
                  <a:extLst>
                    <a:ext uri="{9D8B030D-6E8A-4147-A177-3AD203B41FA5}">
                      <a16:colId xmlns:a16="http://schemas.microsoft.com/office/drawing/2014/main" val="1605790292"/>
                    </a:ext>
                  </a:extLst>
                </a:gridCol>
              </a:tblGrid>
              <a:tr h="689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rPr>
                        <a:t>What is our team’s mission?</a:t>
                      </a:r>
                      <a:r>
                        <a:rPr lang="en-CA" sz="1200" kern="120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txBody>
                  <a:tcPr/>
                </a:tc>
                <a:tc>
                  <a:txBody>
                    <a:bodyPr/>
                    <a:lstStyle/>
                    <a:p>
                      <a:pPr marL="171450" lvl="0" indent="-171450">
                        <a:buFont typeface="Wingdings" panose="05000000000000000000" pitchFamily="2" charset="2"/>
                        <a:buChar char="Ø"/>
                      </a:pPr>
                      <a:endParaRPr lang="en-CA" sz="700" b="0" kern="1200" dirty="0">
                        <a:solidFill>
                          <a:schemeClr val="tx1"/>
                        </a:solidFill>
                        <a:effectLst/>
                        <a:latin typeface="+mn-lt"/>
                        <a:ea typeface="+mn-ea"/>
                        <a:cs typeface="+mn-cs"/>
                      </a:endParaRPr>
                    </a:p>
                  </a:txBody>
                  <a:tcPr/>
                </a:tc>
                <a:extLst>
                  <a:ext uri="{0D108BD9-81ED-4DB2-BD59-A6C34878D82A}">
                    <a16:rowId xmlns:a16="http://schemas.microsoft.com/office/drawing/2014/main" val="1031965790"/>
                  </a:ext>
                </a:extLst>
              </a:tr>
              <a:tr h="787976">
                <a:tc>
                  <a:txBody>
                    <a:bodyPr/>
                    <a:lstStyle/>
                    <a:p>
                      <a:pPr marL="0" marR="0">
                        <a:spcBef>
                          <a:spcPts val="0"/>
                        </a:spcBef>
                        <a:spcAft>
                          <a:spcPts val="0"/>
                        </a:spcAft>
                      </a:pPr>
                      <a:r>
                        <a:rPr lang="en-US" sz="1200" b="1" dirty="0">
                          <a:solidFill>
                            <a:schemeClr val="tx1"/>
                          </a:solidFill>
                          <a:effectLst/>
                        </a:rPr>
                        <a:t>What are our guiding values?</a:t>
                      </a: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endParaRPr lang="en-US" sz="700" b="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64294930"/>
                  </a:ext>
                </a:extLst>
              </a:tr>
              <a:tr h="787976">
                <a:tc>
                  <a:txBody>
                    <a:bodyPr/>
                    <a:lstStyle/>
                    <a:p>
                      <a:pPr marL="0" marR="0">
                        <a:spcBef>
                          <a:spcPts val="0"/>
                        </a:spcBef>
                        <a:spcAft>
                          <a:spcPts val="0"/>
                        </a:spcAft>
                      </a:pPr>
                      <a:r>
                        <a:rPr lang="en-US" sz="1200" b="1" dirty="0">
                          <a:solidFill>
                            <a:schemeClr val="tx1"/>
                          </a:solidFill>
                          <a:effectLst/>
                        </a:rPr>
                        <a:t>When will we work?</a:t>
                      </a: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endParaRPr lang="en-US" sz="70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423028855"/>
                  </a:ext>
                </a:extLst>
              </a:tr>
              <a:tr h="787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tx1"/>
                          </a:solidFill>
                          <a:effectLst/>
                        </a:rPr>
                        <a:t>When will we meet in person?</a:t>
                      </a: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lgn="l">
                        <a:buFont typeface="Wingdings" panose="05000000000000000000" pitchFamily="2" charset="2"/>
                        <a:buChar char="Ø"/>
                      </a:pPr>
                      <a:endParaRPr lang="en-US" sz="120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1076305"/>
                  </a:ext>
                </a:extLst>
              </a:tr>
              <a:tr h="787976">
                <a:tc>
                  <a:txBody>
                    <a:bodyPr/>
                    <a:lstStyle/>
                    <a:p>
                      <a:pPr marL="0" marR="0">
                        <a:spcBef>
                          <a:spcPts val="0"/>
                        </a:spcBef>
                        <a:spcAft>
                          <a:spcPts val="0"/>
                        </a:spcAft>
                      </a:pPr>
                      <a:r>
                        <a:rPr lang="en-US" sz="1200" b="1" dirty="0">
                          <a:solidFill>
                            <a:schemeClr val="tx1"/>
                          </a:solidFill>
                          <a:effectLst/>
                        </a:rPr>
                        <a:t>How will we communicate and collaborate?</a:t>
                      </a:r>
                    </a:p>
                  </a:txBody>
                  <a:tcPr marL="68580" marR="68580" marT="0" marB="0"/>
                </a:tc>
                <a:tc>
                  <a:txBody>
                    <a:bodyPr/>
                    <a:lstStyle/>
                    <a:p>
                      <a:pPr marL="171450" lvl="0" indent="-171450">
                        <a:buFont typeface="Wingdings" panose="05000000000000000000" pitchFamily="2" charset="2"/>
                        <a:buChar char="Ø"/>
                      </a:pPr>
                      <a:endParaRPr lang="en-CA"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7335151"/>
                  </a:ext>
                </a:extLst>
              </a:tr>
              <a:tr h="787976">
                <a:tc>
                  <a:txBody>
                    <a:bodyPr/>
                    <a:lstStyle/>
                    <a:p>
                      <a:pPr marL="0" marR="0">
                        <a:spcBef>
                          <a:spcPts val="0"/>
                        </a:spcBef>
                        <a:spcAft>
                          <a:spcPts val="0"/>
                        </a:spcAft>
                      </a:pPr>
                      <a:r>
                        <a:rPr lang="en-US" sz="1200" b="1" dirty="0">
                          <a:solidFill>
                            <a:schemeClr val="tx1"/>
                          </a:solidFill>
                          <a:effectLst/>
                        </a:rPr>
                        <a:t>How will we share information?</a:t>
                      </a: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indent="0">
                        <a:spcBef>
                          <a:spcPts val="0"/>
                        </a:spcBef>
                        <a:spcAft>
                          <a:spcPts val="0"/>
                        </a:spcAft>
                        <a:buFont typeface="Arial" panose="020B0604020202020204" pitchFamily="34" charset="0"/>
                        <a:buNone/>
                      </a:pPr>
                      <a:endParaRPr lang="en-US" sz="1000" b="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2348764"/>
                  </a:ext>
                </a:extLst>
              </a:tr>
              <a:tr h="787976">
                <a:tc>
                  <a:txBody>
                    <a:bodyPr/>
                    <a:lstStyle/>
                    <a:p>
                      <a:pPr marL="0" marR="0">
                        <a:spcBef>
                          <a:spcPts val="0"/>
                        </a:spcBef>
                        <a:spcAft>
                          <a:spcPts val="0"/>
                        </a:spcAft>
                      </a:pPr>
                      <a:r>
                        <a:rPr lang="en-US" sz="1200" b="1" dirty="0">
                          <a:solidFill>
                            <a:schemeClr val="tx1"/>
                          </a:solidFill>
                          <a:effectLst/>
                        </a:rPr>
                        <a:t>How will we be inclusive to all team members?</a:t>
                      </a:r>
                      <a:endParaRPr lang="en-US" sz="1200" b="1" dirty="0">
                        <a:solidFill>
                          <a:schemeClr val="tx1"/>
                        </a:solidFill>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285750" lvl="0" indent="-285750">
                        <a:buFont typeface="Wingdings" panose="05000000000000000000" pitchFamily="2" charset="2"/>
                        <a:buChar char="Ø"/>
                      </a:pPr>
                      <a:endParaRPr lang="en-CA"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81932821"/>
                  </a:ext>
                </a:extLst>
              </a:tr>
              <a:tr h="787976">
                <a:tc>
                  <a:txBody>
                    <a:bodyPr/>
                    <a:lstStyle/>
                    <a:p>
                      <a:pPr marL="0" marR="0">
                        <a:spcBef>
                          <a:spcPts val="0"/>
                        </a:spcBef>
                        <a:spcAft>
                          <a:spcPts val="0"/>
                        </a:spcAft>
                      </a:pPr>
                      <a:r>
                        <a:rPr lang="en-CA" sz="1200" b="1" dirty="0">
                          <a:solidFill>
                            <a:schemeClr val="tx1"/>
                          </a:solidFill>
                          <a:effectLst/>
                        </a:rPr>
                        <a:t>How will we promote and foster well-being?</a:t>
                      </a:r>
                    </a:p>
                    <a:p>
                      <a:pPr marL="0" marR="0">
                        <a:spcBef>
                          <a:spcPts val="0"/>
                        </a:spcBef>
                        <a:spcAft>
                          <a:spcPts val="0"/>
                        </a:spcAft>
                      </a:pPr>
                      <a:endParaRPr lang="en-CA" sz="12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endParaRPr lang="en-US" sz="700" u="none"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389258472"/>
                  </a:ext>
                </a:extLst>
              </a:tr>
            </a:tbl>
          </a:graphicData>
        </a:graphic>
      </p:graphicFrame>
    </p:spTree>
    <p:extLst>
      <p:ext uri="{BB962C8B-B14F-4D97-AF65-F5344CB8AC3E}">
        <p14:creationId xmlns:p14="http://schemas.microsoft.com/office/powerpoint/2010/main" val="246343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AC4C848-F2AF-421E-8A53-C52AB23097A6}"/>
              </a:ext>
            </a:extLst>
          </p:cNvPr>
          <p:cNvSpPr>
            <a:spLocks noGrp="1"/>
          </p:cNvSpPr>
          <p:nvPr>
            <p:ph type="ctrTitle"/>
          </p:nvPr>
        </p:nvSpPr>
        <p:spPr>
          <a:xfrm>
            <a:off x="656794" y="120476"/>
            <a:ext cx="9534956" cy="41252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CA" sz="1800" b="0" dirty="0">
                <a:solidFill>
                  <a:schemeClr val="bg1"/>
                </a:solidFill>
                <a:latin typeface="Arial Rounded MT Bold" panose="020F0704030504030204" pitchFamily="34" charset="0"/>
              </a:rPr>
              <a:t>USER GUIDE TO ME</a:t>
            </a:r>
          </a:p>
        </p:txBody>
      </p:sp>
      <p:graphicFrame>
        <p:nvGraphicFramePr>
          <p:cNvPr id="4" name="Table 12">
            <a:extLst>
              <a:ext uri="{FF2B5EF4-FFF2-40B4-BE49-F238E27FC236}">
                <a16:creationId xmlns:a16="http://schemas.microsoft.com/office/drawing/2014/main" id="{F291837B-4F1F-41F6-89A1-4F84522B6543}"/>
              </a:ext>
            </a:extLst>
          </p:cNvPr>
          <p:cNvGraphicFramePr>
            <a:graphicFrameLocks noGrp="1"/>
          </p:cNvGraphicFramePr>
          <p:nvPr>
            <p:extLst>
              <p:ext uri="{D42A27DB-BD31-4B8C-83A1-F6EECF244321}">
                <p14:modId xmlns:p14="http://schemas.microsoft.com/office/powerpoint/2010/main" val="1006592823"/>
              </p:ext>
            </p:extLst>
          </p:nvPr>
        </p:nvGraphicFramePr>
        <p:xfrm>
          <a:off x="0" y="642179"/>
          <a:ext cx="12188950" cy="6215821"/>
        </p:xfrm>
        <a:graphic>
          <a:graphicData uri="http://schemas.openxmlformats.org/drawingml/2006/table">
            <a:tbl>
              <a:tblPr bandRow="1">
                <a:tableStyleId>{21E4AEA4-8DFA-4A89-87EB-49C32662AFE0}</a:tableStyleId>
              </a:tblPr>
              <a:tblGrid>
                <a:gridCol w="3050668">
                  <a:extLst>
                    <a:ext uri="{9D8B030D-6E8A-4147-A177-3AD203B41FA5}">
                      <a16:colId xmlns:a16="http://schemas.microsoft.com/office/drawing/2014/main" val="478009315"/>
                    </a:ext>
                  </a:extLst>
                </a:gridCol>
                <a:gridCol w="3046094">
                  <a:extLst>
                    <a:ext uri="{9D8B030D-6E8A-4147-A177-3AD203B41FA5}">
                      <a16:colId xmlns:a16="http://schemas.microsoft.com/office/drawing/2014/main" val="2701268311"/>
                    </a:ext>
                  </a:extLst>
                </a:gridCol>
                <a:gridCol w="3046094">
                  <a:extLst>
                    <a:ext uri="{9D8B030D-6E8A-4147-A177-3AD203B41FA5}">
                      <a16:colId xmlns:a16="http://schemas.microsoft.com/office/drawing/2014/main" val="2324179935"/>
                    </a:ext>
                  </a:extLst>
                </a:gridCol>
                <a:gridCol w="3046094">
                  <a:extLst>
                    <a:ext uri="{9D8B030D-6E8A-4147-A177-3AD203B41FA5}">
                      <a16:colId xmlns:a16="http://schemas.microsoft.com/office/drawing/2014/main" val="1605790292"/>
                    </a:ext>
                  </a:extLst>
                </a:gridCol>
              </a:tblGrid>
              <a:tr h="3176975">
                <a:tc>
                  <a:txBody>
                    <a:bodyPr/>
                    <a:lstStyle/>
                    <a:p>
                      <a:pPr algn="l"/>
                      <a:r>
                        <a:rPr lang="en-US" sz="1200" b="1" kern="1200" dirty="0">
                          <a:solidFill>
                            <a:schemeClr val="dk1"/>
                          </a:solidFill>
                          <a:effectLst/>
                          <a:latin typeface="+mn-lt"/>
                          <a:ea typeface="+mn-ea"/>
                          <a:cs typeface="+mn-cs"/>
                        </a:rPr>
                        <a:t>The physical environment I like to work in:</a:t>
                      </a:r>
                      <a:r>
                        <a:rPr lang="en-US" sz="1200" kern="1200" dirty="0">
                          <a:solidFill>
                            <a:schemeClr val="dk1"/>
                          </a:solidFill>
                          <a:effectLst/>
                          <a:latin typeface="+mn-lt"/>
                          <a:ea typeface="+mn-ea"/>
                          <a:cs typeface="+mn-cs"/>
                        </a:rPr>
                        <a:t> </a:t>
                      </a:r>
                      <a:endParaRPr lang="en-CA" sz="1200" kern="1200" dirty="0">
                        <a:solidFill>
                          <a:schemeClr val="dk1"/>
                        </a:solidFill>
                        <a:effectLst/>
                        <a:latin typeface="+mn-lt"/>
                        <a:ea typeface="+mn-ea"/>
                        <a:cs typeface="+mn-cs"/>
                      </a:endParaRPr>
                    </a:p>
                    <a:p>
                      <a:pPr algn="l"/>
                      <a:r>
                        <a:rPr lang="en-US" sz="1200" kern="1200" dirty="0">
                          <a:solidFill>
                            <a:schemeClr val="bg2">
                              <a:lumMod val="25000"/>
                            </a:schemeClr>
                          </a:solidFill>
                          <a:effectLst/>
                          <a:latin typeface="+mn-lt"/>
                          <a:ea typeface="+mn-ea"/>
                          <a:cs typeface="+mn-cs"/>
                        </a:rPr>
                        <a:t>(setting and atmosphere)</a:t>
                      </a:r>
                      <a:endParaRPr lang="en-CA" sz="1200" kern="1200" dirty="0">
                        <a:solidFill>
                          <a:schemeClr val="bg2">
                            <a:lumMod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txBody>
                  <a:tcPr/>
                </a:tc>
                <a:tc>
                  <a:txBody>
                    <a:bodyPr/>
                    <a:lstStyle/>
                    <a:p>
                      <a:pPr algn="l"/>
                      <a:r>
                        <a:rPr lang="en-US" sz="1200" b="1" kern="1200" dirty="0">
                          <a:solidFill>
                            <a:schemeClr val="dk1"/>
                          </a:solidFill>
                          <a:effectLst/>
                          <a:latin typeface="+mn-lt"/>
                          <a:ea typeface="+mn-ea"/>
                          <a:cs typeface="+mn-cs"/>
                        </a:rPr>
                        <a:t>The best ways to reach me:</a:t>
                      </a:r>
                      <a:endParaRPr lang="en-CA" sz="1200" kern="1200" dirty="0">
                        <a:solidFill>
                          <a:schemeClr val="dk1"/>
                        </a:solidFill>
                        <a:effectLst/>
                        <a:latin typeface="+mn-lt"/>
                        <a:ea typeface="+mn-ea"/>
                        <a:cs typeface="+mn-cs"/>
                      </a:endParaRPr>
                    </a:p>
                    <a:p>
                      <a:pPr algn="l"/>
                      <a:r>
                        <a:rPr lang="en-US" sz="1200" kern="1200" dirty="0">
                          <a:solidFill>
                            <a:schemeClr val="bg2">
                              <a:lumMod val="25000"/>
                            </a:schemeClr>
                          </a:solidFill>
                          <a:effectLst/>
                          <a:latin typeface="+mn-lt"/>
                          <a:ea typeface="+mn-ea"/>
                          <a:cs typeface="+mn-cs"/>
                        </a:rPr>
                        <a:t>(method and purpose)</a:t>
                      </a:r>
                      <a:endParaRPr lang="en-CA" sz="1200" b="0" kern="1200" dirty="0">
                        <a:solidFill>
                          <a:schemeClr val="bg2">
                            <a:lumMod val="25000"/>
                          </a:schemeClr>
                        </a:solidFill>
                        <a:effectLst/>
                        <a:latin typeface="+mn-lt"/>
                        <a:ea typeface="+mn-ea"/>
                        <a:cs typeface="+mn-cs"/>
                      </a:endParaRPr>
                    </a:p>
                  </a:txBody>
                  <a:tcPr/>
                </a:tc>
                <a:tc>
                  <a:txBody>
                    <a:bodyPr/>
                    <a:lstStyle/>
                    <a:p>
                      <a:pPr algn="l"/>
                      <a:r>
                        <a:rPr lang="en-US" sz="1200" b="1" kern="1200" dirty="0">
                          <a:solidFill>
                            <a:schemeClr val="dk1"/>
                          </a:solidFill>
                          <a:effectLst/>
                          <a:latin typeface="+mn-lt"/>
                          <a:ea typeface="+mn-ea"/>
                          <a:cs typeface="+mn-cs"/>
                        </a:rPr>
                        <a:t>The times/hours I like to work:</a:t>
                      </a:r>
                      <a:endParaRPr lang="en-CA" sz="1200" kern="1200" dirty="0">
                        <a:solidFill>
                          <a:schemeClr val="dk1"/>
                        </a:solidFill>
                        <a:effectLst/>
                        <a:latin typeface="+mn-lt"/>
                        <a:ea typeface="+mn-ea"/>
                        <a:cs typeface="+mn-cs"/>
                      </a:endParaRPr>
                    </a:p>
                    <a:p>
                      <a:pPr algn="l"/>
                      <a:r>
                        <a:rPr lang="en-US" sz="1200" kern="1200" dirty="0">
                          <a:solidFill>
                            <a:schemeClr val="bg2">
                              <a:lumMod val="25000"/>
                            </a:schemeClr>
                          </a:solidFill>
                          <a:effectLst/>
                          <a:latin typeface="+mn-lt"/>
                          <a:ea typeface="+mn-ea"/>
                          <a:cs typeface="+mn-cs"/>
                        </a:rPr>
                        <a:t>(include time zone considerations, schedules such as compressed)</a:t>
                      </a:r>
                      <a:endParaRPr lang="en-CA" sz="1200" b="0" kern="1200" dirty="0">
                        <a:solidFill>
                          <a:schemeClr val="bg2">
                            <a:lumMod val="25000"/>
                          </a:schemeClr>
                        </a:solidFill>
                        <a:effectLst/>
                        <a:latin typeface="+mn-lt"/>
                        <a:ea typeface="+mn-ea"/>
                        <a:cs typeface="+mn-cs"/>
                      </a:endParaRPr>
                    </a:p>
                  </a:txBody>
                  <a:tcPr/>
                </a:tc>
                <a:tc>
                  <a:txBody>
                    <a:bodyPr/>
                    <a:lstStyle/>
                    <a:p>
                      <a:pPr algn="l"/>
                      <a:r>
                        <a:rPr lang="en-US" sz="1200" b="1" kern="1200" dirty="0">
                          <a:solidFill>
                            <a:schemeClr val="dk1"/>
                          </a:solidFill>
                          <a:effectLst/>
                          <a:latin typeface="+mn-lt"/>
                          <a:ea typeface="+mn-ea"/>
                          <a:cs typeface="+mn-cs"/>
                        </a:rPr>
                        <a:t>The ways I like to receive feedback:</a:t>
                      </a:r>
                      <a:endParaRPr lang="en-CA" sz="1200" kern="1200" dirty="0">
                        <a:solidFill>
                          <a:schemeClr val="dk1"/>
                        </a:solidFill>
                        <a:effectLst/>
                        <a:latin typeface="+mn-lt"/>
                        <a:ea typeface="+mn-ea"/>
                        <a:cs typeface="+mn-cs"/>
                      </a:endParaRPr>
                    </a:p>
                    <a:p>
                      <a:pPr algn="l"/>
                      <a:r>
                        <a:rPr lang="en-US" sz="1200" kern="1200" dirty="0">
                          <a:solidFill>
                            <a:schemeClr val="bg2">
                              <a:lumMod val="25000"/>
                            </a:schemeClr>
                          </a:solidFill>
                          <a:effectLst/>
                          <a:latin typeface="+mn-lt"/>
                          <a:ea typeface="+mn-ea"/>
                          <a:cs typeface="+mn-cs"/>
                        </a:rPr>
                        <a:t>(channels and methods)</a:t>
                      </a:r>
                      <a:endParaRPr lang="en-CA" sz="1200" b="0" kern="1200" dirty="0">
                        <a:solidFill>
                          <a:schemeClr val="bg2">
                            <a:lumMod val="25000"/>
                          </a:schemeClr>
                        </a:solidFill>
                        <a:effectLst/>
                        <a:latin typeface="+mn-lt"/>
                        <a:ea typeface="+mn-ea"/>
                        <a:cs typeface="+mn-cs"/>
                      </a:endParaRPr>
                    </a:p>
                  </a:txBody>
                  <a:tcPr/>
                </a:tc>
                <a:extLst>
                  <a:ext uri="{0D108BD9-81ED-4DB2-BD59-A6C34878D82A}">
                    <a16:rowId xmlns:a16="http://schemas.microsoft.com/office/drawing/2014/main" val="1031965790"/>
                  </a:ext>
                </a:extLst>
              </a:tr>
              <a:tr h="3038846">
                <a:tc>
                  <a:txBody>
                    <a:bodyPr/>
                    <a:lstStyle/>
                    <a:p>
                      <a:pPr algn="l"/>
                      <a:r>
                        <a:rPr lang="en-US" sz="1200" b="1" kern="1200" dirty="0">
                          <a:solidFill>
                            <a:schemeClr val="dk1"/>
                          </a:solidFill>
                          <a:effectLst/>
                          <a:latin typeface="+mn-lt"/>
                          <a:ea typeface="+mn-ea"/>
                          <a:cs typeface="+mn-cs"/>
                        </a:rPr>
                        <a:t>Things I need:</a:t>
                      </a:r>
                      <a:endParaRPr lang="en-CA" sz="1200" kern="1200" dirty="0">
                        <a:solidFill>
                          <a:schemeClr val="dk1"/>
                        </a:solidFill>
                        <a:effectLst/>
                        <a:latin typeface="+mn-lt"/>
                        <a:ea typeface="+mn-ea"/>
                        <a:cs typeface="+mn-cs"/>
                      </a:endParaRPr>
                    </a:p>
                    <a:p>
                      <a:pPr algn="l"/>
                      <a:r>
                        <a:rPr lang="en-US" sz="1200" kern="1200" dirty="0">
                          <a:solidFill>
                            <a:schemeClr val="bg2">
                              <a:lumMod val="25000"/>
                            </a:schemeClr>
                          </a:solidFill>
                          <a:effectLst/>
                          <a:latin typeface="+mn-lt"/>
                          <a:ea typeface="+mn-ea"/>
                          <a:cs typeface="+mn-cs"/>
                        </a:rPr>
                        <a:t>(to be productive and inspired at work)</a:t>
                      </a:r>
                      <a:endParaRPr lang="en-CA" sz="1200" kern="1200" dirty="0">
                        <a:solidFill>
                          <a:schemeClr val="bg2">
                            <a:lumMod val="25000"/>
                          </a:schemeClr>
                        </a:solidFill>
                        <a:effectLst/>
                        <a:latin typeface="+mn-lt"/>
                        <a:ea typeface="+mn-ea"/>
                        <a:cs typeface="+mn-cs"/>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1200" b="1" kern="1200" dirty="0">
                          <a:solidFill>
                            <a:schemeClr val="dk1"/>
                          </a:solidFill>
                          <a:effectLst/>
                          <a:latin typeface="+mn-lt"/>
                          <a:ea typeface="+mn-ea"/>
                          <a:cs typeface="+mn-cs"/>
                        </a:rPr>
                        <a:t>Things I struggle with:</a:t>
                      </a:r>
                      <a:endParaRPr lang="en-CA" sz="1200" kern="1200" dirty="0">
                        <a:solidFill>
                          <a:schemeClr val="dk1"/>
                        </a:solidFill>
                        <a:effectLst/>
                        <a:latin typeface="+mn-lt"/>
                        <a:ea typeface="+mn-ea"/>
                        <a:cs typeface="+mn-cs"/>
                      </a:endParaRPr>
                    </a:p>
                    <a:p>
                      <a:pPr algn="l"/>
                      <a:r>
                        <a:rPr lang="en-US" sz="1200" kern="1200" dirty="0">
                          <a:solidFill>
                            <a:schemeClr val="bg2">
                              <a:lumMod val="25000"/>
                            </a:schemeClr>
                          </a:solidFill>
                          <a:effectLst/>
                          <a:latin typeface="+mn-lt"/>
                          <a:ea typeface="+mn-ea"/>
                          <a:cs typeface="+mn-cs"/>
                        </a:rPr>
                        <a:t>(blockers and challenges that impact work)</a:t>
                      </a:r>
                      <a:endParaRPr lang="en-CA" sz="1200" kern="1200" dirty="0">
                        <a:solidFill>
                          <a:schemeClr val="bg2">
                            <a:lumMod val="25000"/>
                          </a:schemeClr>
                        </a:solidFill>
                        <a:effectLst/>
                        <a:latin typeface="+mn-lt"/>
                        <a:ea typeface="+mn-ea"/>
                        <a:cs typeface="+mn-cs"/>
                      </a:endParaRPr>
                    </a:p>
                    <a:p>
                      <a:pPr marL="0" marR="0" algn="l">
                        <a:spcBef>
                          <a:spcPts val="0"/>
                        </a:spcBef>
                        <a:spcAft>
                          <a:spcPts val="0"/>
                        </a:spcAft>
                      </a:pPr>
                      <a:endParaRPr lang="en-US" sz="1200" b="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tc>
                  <a:txBody>
                    <a:bodyPr/>
                    <a:lstStyle/>
                    <a:p>
                      <a:pPr marL="0" marR="0" algn="l">
                        <a:spcBef>
                          <a:spcPts val="0"/>
                        </a:spcBef>
                        <a:spcAft>
                          <a:spcPts val="0"/>
                        </a:spcAft>
                      </a:pPr>
                      <a:r>
                        <a:rPr lang="en-US" sz="1200" b="1" dirty="0">
                          <a:solidFill>
                            <a:schemeClr val="tx1"/>
                          </a:solidFill>
                          <a:effectLst/>
                          <a:latin typeface="+mn-lt"/>
                          <a:ea typeface="Calibri" panose="020F0502020204030204" pitchFamily="34" charset="0"/>
                          <a:cs typeface="Arial" panose="020B0604020202020204" pitchFamily="34" charset="0"/>
                        </a:rPr>
                        <a:t>Things I love:</a:t>
                      </a: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r>
                        <a:rPr lang="en-US" sz="1200" dirty="0">
                          <a:solidFill>
                            <a:schemeClr val="bg2">
                              <a:lumMod val="25000"/>
                            </a:schemeClr>
                          </a:solidFill>
                          <a:effectLst/>
                          <a:latin typeface="+mn-lt"/>
                          <a:ea typeface="Calibri" panose="020F0502020204030204" pitchFamily="34" charset="0"/>
                          <a:cs typeface="Arial" panose="020B0604020202020204" pitchFamily="34" charset="0"/>
                        </a:rPr>
                        <a:t>(work-related activities and preferences)</a:t>
                      </a:r>
                      <a:endParaRPr lang="en-CA" sz="1200" dirty="0">
                        <a:solidFill>
                          <a:schemeClr val="bg2">
                            <a:lumMod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1200" b="1" kern="1200" dirty="0">
                          <a:solidFill>
                            <a:schemeClr val="dk1"/>
                          </a:solidFill>
                          <a:effectLst/>
                          <a:latin typeface="+mn-lt"/>
                          <a:ea typeface="+mn-ea"/>
                          <a:cs typeface="+mn-cs"/>
                        </a:rPr>
                        <a:t>Other things to know about me:</a:t>
                      </a:r>
                      <a:endParaRPr lang="en-CA" sz="1200" kern="1200" dirty="0">
                        <a:solidFill>
                          <a:schemeClr val="dk1"/>
                        </a:solidFill>
                        <a:effectLst/>
                        <a:latin typeface="+mn-lt"/>
                        <a:ea typeface="+mn-ea"/>
                        <a:cs typeface="+mn-cs"/>
                      </a:endParaRPr>
                    </a:p>
                    <a:p>
                      <a:pPr algn="l"/>
                      <a:r>
                        <a:rPr lang="en-US" sz="1200" kern="1200" dirty="0">
                          <a:solidFill>
                            <a:schemeClr val="bg2">
                              <a:lumMod val="25000"/>
                            </a:schemeClr>
                          </a:solidFill>
                          <a:effectLst/>
                          <a:latin typeface="+mn-lt"/>
                          <a:ea typeface="+mn-ea"/>
                          <a:cs typeface="+mn-cs"/>
                        </a:rPr>
                        <a:t>(personality type, professional memberships or groups, extra-curricular work-related activities)</a:t>
                      </a:r>
                      <a:endParaRPr lang="en-US" sz="1200" b="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64294930"/>
                  </a:ext>
                </a:extLst>
              </a:tr>
            </a:tbl>
          </a:graphicData>
        </a:graphic>
      </p:graphicFrame>
    </p:spTree>
    <p:extLst>
      <p:ext uri="{BB962C8B-B14F-4D97-AF65-F5344CB8AC3E}">
        <p14:creationId xmlns:p14="http://schemas.microsoft.com/office/powerpoint/2010/main" val="445565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1" rIns="91440" bIns="45721" rtlCol="0" anchor="t">
        <a:normAutofit/>
      </a:bodyPr>
      <a:lstStyle>
        <a:defPPr algn="l">
          <a:defRPr sz="6100" dirty="0" smtClean="0">
            <a:solidFill>
              <a:schemeClr val="accent2"/>
            </a:solidFill>
            <a:latin typeface="Arial Rounded MT Bold" panose="020F07040305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19927</TotalTime>
  <Words>787</Words>
  <Application>Microsoft Office PowerPoint</Application>
  <PresentationFormat>Widescreen</PresentationFormat>
  <Paragraphs>78</Paragraphs>
  <Slides>4</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13" baseType="lpstr">
      <vt:lpstr>Arial</vt:lpstr>
      <vt:lpstr>Arial Rounded MT Bold</vt:lpstr>
      <vt:lpstr>Calibri</vt:lpstr>
      <vt:lpstr>Calibri Light</vt:lpstr>
      <vt:lpstr>Georgia</vt:lpstr>
      <vt:lpstr>Wingdings</vt:lpstr>
      <vt:lpstr>1_Office Theme</vt:lpstr>
      <vt:lpstr>Office Theme</vt:lpstr>
      <vt:lpstr>think-cell Slide</vt:lpstr>
      <vt:lpstr>Team Charter and User Guide to Me</vt:lpstr>
      <vt:lpstr>TEAM CHARTER  |  Discussion topics</vt:lpstr>
      <vt:lpstr>TEAM CHARTER  |  As a team, we agree to the following:</vt:lpstr>
      <vt:lpstr>USER GUIDE TO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527</cp:revision>
  <dcterms:created xsi:type="dcterms:W3CDTF">2018-01-23T15:59:12Z</dcterms:created>
  <dcterms:modified xsi:type="dcterms:W3CDTF">2023-02-06T14:53:18Z</dcterms:modified>
</cp:coreProperties>
</file>