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9" r:id="rId2"/>
    <p:sldId id="441" r:id="rId3"/>
    <p:sldId id="454" r:id="rId4"/>
    <p:sldId id="444" r:id="rId5"/>
    <p:sldId id="460" r:id="rId6"/>
    <p:sldId id="461" r:id="rId7"/>
    <p:sldId id="455" r:id="rId8"/>
    <p:sldId id="456" r:id="rId9"/>
    <p:sldId id="457" r:id="rId10"/>
    <p:sldId id="458" r:id="rId11"/>
    <p:sldId id="449" r:id="rId12"/>
    <p:sldId id="459" r:id="rId13"/>
    <p:sldId id="425" r:id="rId14"/>
    <p:sldId id="442" r:id="rId15"/>
    <p:sldId id="443" r:id="rId16"/>
    <p:sldId id="450" r:id="rId17"/>
    <p:sldId id="451"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sabelle Dupel" initials="ID" lastIdx="67" clrIdx="6">
    <p:extLst>
      <p:ext uri="{19B8F6BF-5375-455C-9EA6-DF929625EA0E}">
        <p15:presenceInfo xmlns:p15="http://schemas.microsoft.com/office/powerpoint/2012/main" userId="S-1-5-21-1097746622-914383597-1481268402-191382" providerId="AD"/>
      </p:ext>
    </p:extLst>
  </p:cmAuthor>
  <p:cmAuthor id="1" name="Microsoft Office User" initials="MOU" lastIdx="4" clrIdx="0"/>
  <p:cmAuthor id="8" name="Carine Pare" initials="CP" lastIdx="79"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Chantal Bemeur" initials="CB" lastIdx="10" clrIdx="8">
    <p:extLst>
      <p:ext uri="{19B8F6BF-5375-455C-9EA6-DF929625EA0E}">
        <p15:presenceInfo xmlns:p15="http://schemas.microsoft.com/office/powerpoint/2012/main" userId="S-1-5-21-1097746622-914383597-1481268402-182385" providerId="AD"/>
      </p:ext>
    </p:extLst>
  </p:cmAuthor>
  <p:cmAuthor id="3" name="Microsoft Office User" initials="Office [5]" lastIdx="1" clrIdx="2"/>
  <p:cmAuthor id="10" name="Irma Tabakovic" initials="IT" lastIdx="1" clrIdx="9">
    <p:extLst>
      <p:ext uri="{19B8F6BF-5375-455C-9EA6-DF929625EA0E}">
        <p15:presenceInfo xmlns:p15="http://schemas.microsoft.com/office/powerpoint/2012/main" userId="S-1-5-21-1097746622-914383597-1481268402-208649" providerId="AD"/>
      </p:ext>
    </p:extLst>
  </p:cmAuthor>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6"/>
    <a:srgbClr val="E9985C"/>
    <a:srgbClr val="5DCCDA"/>
    <a:srgbClr val="DAEDF6"/>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99" autoAdjust="0"/>
  </p:normalViewPr>
  <p:slideViewPr>
    <p:cSldViewPr snapToGrid="0" snapToObjects="1">
      <p:cViewPr varScale="1">
        <p:scale>
          <a:sx n="57" d="100"/>
          <a:sy n="57" d="100"/>
        </p:scale>
        <p:origin x="48"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0EAD3-2A65-4AA3-98C9-B110E08A65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952659E9-9633-425A-9330-13069CDAE6E5}">
      <dgm:prSet phldrT="[Text]" custT="1"/>
      <dgm:spPr>
        <a:solidFill>
          <a:schemeClr val="accent5"/>
        </a:solidFill>
        <a:ln>
          <a:solidFill>
            <a:schemeClr val="accent5"/>
          </a:solidFill>
        </a:ln>
      </dgm:spPr>
      <dgm:t>
        <a:bodyPr/>
        <a:lstStyle/>
        <a:p>
          <a:r>
            <a:rPr lang="fr-CA" sz="2400" b="1" dirty="0">
              <a:latin typeface="+mn-lt"/>
              <a:cs typeface="Arial" panose="020B0604020202020204" pitchFamily="34" charset="0"/>
            </a:rPr>
            <a:t>1. Évaluer</a:t>
          </a:r>
        </a:p>
      </dgm:t>
    </dgm:pt>
    <dgm:pt modelId="{1ED47F18-6D02-4DBA-A0E1-22CDA06D2C4A}" type="parTrans" cxnId="{FDCA284E-9252-44DE-B368-2D7E01CF37B2}">
      <dgm:prSet/>
      <dgm:spPr/>
      <dgm:t>
        <a:bodyPr/>
        <a:lstStyle/>
        <a:p>
          <a:endParaRPr lang="en-CA">
            <a:latin typeface="+mn-lt"/>
          </a:endParaRPr>
        </a:p>
      </dgm:t>
    </dgm:pt>
    <dgm:pt modelId="{FD3696FF-5957-440A-BA91-381FABD02DDD}" type="sibTrans" cxnId="{FDCA284E-9252-44DE-B368-2D7E01CF37B2}">
      <dgm:prSet/>
      <dgm:spPr/>
      <dgm:t>
        <a:bodyPr/>
        <a:lstStyle/>
        <a:p>
          <a:endParaRPr lang="en-CA">
            <a:latin typeface="+mn-lt"/>
          </a:endParaRPr>
        </a:p>
      </dgm:t>
    </dgm:pt>
    <dgm:pt modelId="{F910432E-5E0A-49B5-9C9B-A8C0DC6C51BE}">
      <dgm:prSet phldrT="[Text]" custT="1"/>
      <dgm:spPr>
        <a:solidFill>
          <a:srgbClr val="DAEDF6"/>
        </a:solidFill>
        <a:ln>
          <a:solidFill>
            <a:schemeClr val="accent5"/>
          </a:solidFill>
        </a:ln>
      </dgm:spPr>
      <dgm:t>
        <a:bodyPr/>
        <a:lstStyle/>
        <a:p>
          <a:r>
            <a:rPr lang="fr-CA" sz="1800" dirty="0">
              <a:solidFill>
                <a:schemeClr val="tx1">
                  <a:lumMod val="75000"/>
                  <a:lumOff val="25000"/>
                </a:schemeClr>
              </a:solidFill>
              <a:cs typeface="Arial" panose="020B0604020202020204" pitchFamily="34" charset="0"/>
            </a:rPr>
            <a:t>Évaluer le plan de RMT actuel</a:t>
          </a:r>
        </a:p>
      </dgm:t>
    </dgm:pt>
    <dgm:pt modelId="{1A853AC0-D1AE-4D0D-9600-0AE1AD962146}" type="parTrans" cxnId="{292945F0-43FC-4B37-93E8-B09DEC96CC65}">
      <dgm:prSet/>
      <dgm:spPr/>
      <dgm:t>
        <a:bodyPr/>
        <a:lstStyle/>
        <a:p>
          <a:endParaRPr lang="en-CA">
            <a:latin typeface="+mn-lt"/>
          </a:endParaRPr>
        </a:p>
      </dgm:t>
    </dgm:pt>
    <dgm:pt modelId="{03B7E69C-27FD-44DF-9303-1D95963CA8A2}" type="sibTrans" cxnId="{292945F0-43FC-4B37-93E8-B09DEC96CC65}">
      <dgm:prSet/>
      <dgm:spPr/>
      <dgm:t>
        <a:bodyPr/>
        <a:lstStyle/>
        <a:p>
          <a:endParaRPr lang="en-CA">
            <a:latin typeface="+mn-lt"/>
          </a:endParaRPr>
        </a:p>
      </dgm:t>
    </dgm:pt>
    <dgm:pt modelId="{8143A5A5-C2D4-4B41-B834-08188096BA8C}">
      <dgm:prSet phldrT="[Text]" custT="1"/>
      <dgm:spPr>
        <a:solidFill>
          <a:schemeClr val="accent5"/>
        </a:solidFill>
        <a:ln>
          <a:solidFill>
            <a:schemeClr val="accent5"/>
          </a:solidFill>
        </a:ln>
      </dgm:spPr>
      <dgm:t>
        <a:bodyPr lIns="0" rIns="108000"/>
        <a:lstStyle/>
        <a:p>
          <a:pPr marL="180975" indent="-95250"/>
          <a:r>
            <a:rPr lang="fr-CA" sz="2400" b="1" spc="-100" baseline="0" dirty="0">
              <a:latin typeface="+mn-lt"/>
              <a:cs typeface="Arial" panose="020B0604020202020204" pitchFamily="34" charset="0"/>
            </a:rPr>
            <a:t>2. Déterminer</a:t>
          </a:r>
        </a:p>
      </dgm:t>
    </dgm:pt>
    <dgm:pt modelId="{19103F78-4CCB-4671-AE7C-4441B9882313}" type="parTrans" cxnId="{87A74308-9806-428C-B258-4836745EE61E}">
      <dgm:prSet/>
      <dgm:spPr/>
      <dgm:t>
        <a:bodyPr/>
        <a:lstStyle/>
        <a:p>
          <a:endParaRPr lang="en-CA">
            <a:latin typeface="+mn-lt"/>
          </a:endParaRPr>
        </a:p>
      </dgm:t>
    </dgm:pt>
    <dgm:pt modelId="{3C8ECC9D-F944-4923-BAF6-343EC960DD14}" type="sibTrans" cxnId="{87A74308-9806-428C-B258-4836745EE61E}">
      <dgm:prSet/>
      <dgm:spPr/>
      <dgm:t>
        <a:bodyPr/>
        <a:lstStyle/>
        <a:p>
          <a:endParaRPr lang="en-CA">
            <a:latin typeface="+mn-lt"/>
          </a:endParaRPr>
        </a:p>
      </dgm:t>
    </dgm:pt>
    <dgm:pt modelId="{6CDAB38D-3125-4CF4-B141-390D456FB25E}">
      <dgm:prSet phldrT="[Text]" custT="1"/>
      <dgm:spPr>
        <a:solidFill>
          <a:srgbClr val="DAEDF6"/>
        </a:solidFill>
        <a:ln>
          <a:solidFill>
            <a:schemeClr val="accent5"/>
          </a:solidFill>
        </a:ln>
      </dgm:spPr>
      <dgm:t>
        <a:bodyPr/>
        <a:lstStyle/>
        <a:p>
          <a:r>
            <a:rPr lang="fr-CA" sz="1800" dirty="0">
              <a:solidFill>
                <a:schemeClr val="tx1">
                  <a:lumMod val="75000"/>
                  <a:lumOff val="25000"/>
                </a:schemeClr>
              </a:solidFill>
              <a:cs typeface="Arial" panose="020B0604020202020204" pitchFamily="34" charset="0"/>
            </a:rPr>
            <a:t>Déterminer ce qui a changé ou ce qui va changer</a:t>
          </a:r>
        </a:p>
      </dgm:t>
    </dgm:pt>
    <dgm:pt modelId="{E8B0C0B2-38F3-4A13-9634-9DE9DE15144E}" type="parTrans" cxnId="{CCC9AC20-675F-4AF6-88A0-E241A20145D5}">
      <dgm:prSet/>
      <dgm:spPr/>
      <dgm:t>
        <a:bodyPr/>
        <a:lstStyle/>
        <a:p>
          <a:endParaRPr lang="en-CA">
            <a:latin typeface="+mn-lt"/>
          </a:endParaRPr>
        </a:p>
      </dgm:t>
    </dgm:pt>
    <dgm:pt modelId="{3A6F5A61-6354-468F-A54F-B1E463BACB99}" type="sibTrans" cxnId="{CCC9AC20-675F-4AF6-88A0-E241A20145D5}">
      <dgm:prSet/>
      <dgm:spPr/>
      <dgm:t>
        <a:bodyPr/>
        <a:lstStyle/>
        <a:p>
          <a:endParaRPr lang="en-CA">
            <a:latin typeface="+mn-lt"/>
          </a:endParaRPr>
        </a:p>
      </dgm:t>
    </dgm:pt>
    <dgm:pt modelId="{91B331CD-2D65-4DFE-95C3-F1897167A57D}">
      <dgm:prSet phldrT="[Text]" custT="1"/>
      <dgm:spPr>
        <a:solidFill>
          <a:srgbClr val="2B8F4F"/>
        </a:solidFill>
        <a:ln>
          <a:solidFill>
            <a:schemeClr val="accent3"/>
          </a:solidFill>
        </a:ln>
      </dgm:spPr>
      <dgm:t>
        <a:bodyPr/>
        <a:lstStyle/>
        <a:p>
          <a:r>
            <a:rPr lang="fr-CA" sz="2400" b="1" noProof="0" dirty="0">
              <a:latin typeface="+mn-lt"/>
              <a:cs typeface="Arial" panose="020B0604020202020204" pitchFamily="34" charset="0"/>
            </a:rPr>
            <a:t>3. Élaborer</a:t>
          </a:r>
        </a:p>
      </dgm:t>
    </dgm:pt>
    <dgm:pt modelId="{A14A766A-D31D-45CE-9654-117197C597B7}" type="parTrans" cxnId="{A9C89A04-E2F7-4205-95F0-7B2363D9B99B}">
      <dgm:prSet/>
      <dgm:spPr/>
      <dgm:t>
        <a:bodyPr/>
        <a:lstStyle/>
        <a:p>
          <a:endParaRPr lang="en-CA">
            <a:latin typeface="+mn-lt"/>
          </a:endParaRPr>
        </a:p>
      </dgm:t>
    </dgm:pt>
    <dgm:pt modelId="{29790146-0327-4A12-A487-8D88AAD64410}" type="sibTrans" cxnId="{A9C89A04-E2F7-4205-95F0-7B2363D9B99B}">
      <dgm:prSet/>
      <dgm:spPr/>
      <dgm:t>
        <a:bodyPr/>
        <a:lstStyle/>
        <a:p>
          <a:endParaRPr lang="en-CA">
            <a:latin typeface="+mn-lt"/>
          </a:endParaRPr>
        </a:p>
      </dgm:t>
    </dgm:pt>
    <dgm:pt modelId="{0D757C2F-5BB9-42A0-BAB2-CEFCEE8EFE1C}">
      <dgm:prSet phldrT="[Text]" custT="1"/>
      <dgm:spPr>
        <a:solidFill>
          <a:srgbClr val="DCF8E6">
            <a:alpha val="89804"/>
          </a:srgbClr>
        </a:solidFill>
        <a:ln>
          <a:solidFill>
            <a:schemeClr val="accent3"/>
          </a:solidFill>
        </a:ln>
      </dgm:spPr>
      <dgm:t>
        <a:bodyPr lIns="36000" rIns="36000"/>
        <a:lstStyle/>
        <a:p>
          <a:pPr>
            <a:lnSpc>
              <a:spcPct val="85000"/>
            </a:lnSpc>
          </a:pPr>
          <a:r>
            <a:rPr lang="fr-CA" sz="1800" dirty="0">
              <a:solidFill>
                <a:schemeClr val="tx1">
                  <a:lumMod val="75000"/>
                  <a:lumOff val="25000"/>
                </a:schemeClr>
              </a:solidFill>
              <a:cs typeface="Arial" panose="020B0604020202020204" pitchFamily="34" charset="0"/>
            </a:rPr>
            <a:t>Élaborer et mettre en œuvre un plan de gestion du changement pour promouvoir ces changements</a:t>
          </a:r>
        </a:p>
      </dgm:t>
    </dgm:pt>
    <dgm:pt modelId="{46DE1E9B-C0C0-466D-9770-49833332B191}" type="parTrans" cxnId="{49591E2F-BEB7-4902-8F53-5B6DF9222C5C}">
      <dgm:prSet/>
      <dgm:spPr/>
      <dgm:t>
        <a:bodyPr/>
        <a:lstStyle/>
        <a:p>
          <a:endParaRPr lang="en-CA">
            <a:latin typeface="+mn-lt"/>
          </a:endParaRPr>
        </a:p>
      </dgm:t>
    </dgm:pt>
    <dgm:pt modelId="{77489034-005D-418A-8DEA-7676B59E7903}" type="sibTrans" cxnId="{49591E2F-BEB7-4902-8F53-5B6DF9222C5C}">
      <dgm:prSet/>
      <dgm:spPr/>
      <dgm:t>
        <a:bodyPr/>
        <a:lstStyle/>
        <a:p>
          <a:endParaRPr lang="en-CA">
            <a:latin typeface="+mn-lt"/>
          </a:endParaRPr>
        </a:p>
      </dgm:t>
    </dgm:pt>
    <dgm:pt modelId="{C4376937-A90B-4FF0-974A-67B225211861}">
      <dgm:prSet phldrT="[Text]" custT="1"/>
      <dgm:spPr>
        <a:solidFill>
          <a:schemeClr val="accent4">
            <a:alpha val="90000"/>
          </a:schemeClr>
        </a:solidFill>
        <a:ln>
          <a:solidFill>
            <a:schemeClr val="accent4"/>
          </a:solidFill>
        </a:ln>
      </dgm:spPr>
      <dgm:t>
        <a:bodyPr/>
        <a:lstStyle/>
        <a:p>
          <a:r>
            <a:rPr lang="fr-CA" sz="2400" b="1" dirty="0">
              <a:latin typeface="+mn-lt"/>
              <a:cs typeface="Arial" panose="020B0604020202020204" pitchFamily="34" charset="0"/>
            </a:rPr>
            <a:t>4. Soutenir</a:t>
          </a:r>
        </a:p>
      </dgm:t>
    </dgm:pt>
    <dgm:pt modelId="{4253E4D3-75D7-4A94-8BC7-1D01597F4E52}" type="parTrans" cxnId="{363B840B-8390-4881-B410-4EAAEC6587DE}">
      <dgm:prSet/>
      <dgm:spPr/>
      <dgm:t>
        <a:bodyPr/>
        <a:lstStyle/>
        <a:p>
          <a:endParaRPr lang="en-CA"/>
        </a:p>
      </dgm:t>
    </dgm:pt>
    <dgm:pt modelId="{B6ED456E-D6C2-496A-9A24-F2CFC0D0A96F}" type="sibTrans" cxnId="{363B840B-8390-4881-B410-4EAAEC6587DE}">
      <dgm:prSet/>
      <dgm:spPr/>
      <dgm:t>
        <a:bodyPr/>
        <a:lstStyle/>
        <a:p>
          <a:endParaRPr lang="en-CA"/>
        </a:p>
      </dgm:t>
    </dgm:pt>
    <dgm:pt modelId="{0F806DB8-1500-495B-A1A8-CC2C6F46CA0A}">
      <dgm:prSet custT="1"/>
      <dgm:spPr>
        <a:solidFill>
          <a:schemeClr val="accent4">
            <a:lumMod val="20000"/>
            <a:lumOff val="80000"/>
            <a:alpha val="90000"/>
          </a:schemeClr>
        </a:solidFill>
        <a:ln>
          <a:solidFill>
            <a:schemeClr val="accent4"/>
          </a:solidFill>
        </a:ln>
      </dgm:spPr>
      <dgm:t>
        <a:bodyPr lIns="36000" rIns="36000"/>
        <a:lstStyle/>
        <a:p>
          <a:r>
            <a:rPr lang="fr-CA" sz="1800" dirty="0">
              <a:solidFill>
                <a:srgbClr val="3E4248"/>
              </a:solidFill>
              <a:cs typeface="Arial" panose="020B0604020202020204" pitchFamily="34" charset="0"/>
            </a:rPr>
            <a:t>Soutenir l’organisation en veillant à ce que les employés adoptent les nouvelles mesures</a:t>
          </a:r>
        </a:p>
      </dgm:t>
    </dgm:pt>
    <dgm:pt modelId="{EF695B02-E4C7-402C-82C8-8BB3FA63C36C}" type="parTrans" cxnId="{3C3FE20F-41A9-4D8E-BE08-5784ECC88710}">
      <dgm:prSet/>
      <dgm:spPr/>
      <dgm:t>
        <a:bodyPr/>
        <a:lstStyle/>
        <a:p>
          <a:endParaRPr lang="en-CA"/>
        </a:p>
      </dgm:t>
    </dgm:pt>
    <dgm:pt modelId="{02911982-5B8A-4FA4-B90F-0C98FD714EA4}" type="sibTrans" cxnId="{3C3FE20F-41A9-4D8E-BE08-5784ECC88710}">
      <dgm:prSet/>
      <dgm:spPr/>
      <dgm:t>
        <a:bodyPr/>
        <a:lstStyle/>
        <a:p>
          <a:endParaRPr lang="en-CA"/>
        </a:p>
      </dgm:t>
    </dgm:pt>
    <dgm:pt modelId="{E386882E-42FE-4502-8DD6-4934EDBA6D3F}" type="pres">
      <dgm:prSet presAssocID="{BC60EAD3-2A65-4AA3-98C9-B110E08A655D}" presName="Name0" presStyleCnt="0">
        <dgm:presLayoutVars>
          <dgm:dir/>
          <dgm:animLvl val="lvl"/>
          <dgm:resizeHandles val="exact"/>
        </dgm:presLayoutVars>
      </dgm:prSet>
      <dgm:spPr/>
    </dgm:pt>
    <dgm:pt modelId="{0C241FC6-A092-4527-A4FE-5C49064B3730}" type="pres">
      <dgm:prSet presAssocID="{952659E9-9633-425A-9330-13069CDAE6E5}" presName="composite" presStyleCnt="0"/>
      <dgm:spPr/>
    </dgm:pt>
    <dgm:pt modelId="{DB0F9825-B4FB-462D-B714-1246F05377CF}" type="pres">
      <dgm:prSet presAssocID="{952659E9-9633-425A-9330-13069CDAE6E5}" presName="parTx" presStyleLbl="alignNode1" presStyleIdx="0" presStyleCnt="4">
        <dgm:presLayoutVars>
          <dgm:chMax val="0"/>
          <dgm:chPref val="0"/>
          <dgm:bulletEnabled val="1"/>
        </dgm:presLayoutVars>
      </dgm:prSet>
      <dgm:spPr/>
    </dgm:pt>
    <dgm:pt modelId="{40162204-F32E-420E-8F1D-8A3216DE154F}" type="pres">
      <dgm:prSet presAssocID="{952659E9-9633-425A-9330-13069CDAE6E5}" presName="desTx" presStyleLbl="alignAccFollowNode1" presStyleIdx="0" presStyleCnt="4">
        <dgm:presLayoutVars>
          <dgm:bulletEnabled val="1"/>
        </dgm:presLayoutVars>
      </dgm:prSet>
      <dgm:spPr/>
    </dgm:pt>
    <dgm:pt modelId="{5B5DF92A-EF7D-4AA0-A375-730393AB2A3A}" type="pres">
      <dgm:prSet presAssocID="{FD3696FF-5957-440A-BA91-381FABD02DDD}" presName="space" presStyleCnt="0"/>
      <dgm:spPr/>
    </dgm:pt>
    <dgm:pt modelId="{F91BAB5D-6403-4ECF-B6C8-1970290674DE}" type="pres">
      <dgm:prSet presAssocID="{8143A5A5-C2D4-4B41-B834-08188096BA8C}" presName="composite" presStyleCnt="0"/>
      <dgm:spPr/>
    </dgm:pt>
    <dgm:pt modelId="{E4AE51A8-1D4F-4554-83B1-7289E858B098}" type="pres">
      <dgm:prSet presAssocID="{8143A5A5-C2D4-4B41-B834-08188096BA8C}" presName="parTx" presStyleLbl="alignNode1" presStyleIdx="1" presStyleCnt="4">
        <dgm:presLayoutVars>
          <dgm:chMax val="0"/>
          <dgm:chPref val="0"/>
          <dgm:bulletEnabled val="1"/>
        </dgm:presLayoutVars>
      </dgm:prSet>
      <dgm:spPr/>
    </dgm:pt>
    <dgm:pt modelId="{EFB01A62-3CF8-4B81-A5EA-49D4921D29D0}" type="pres">
      <dgm:prSet presAssocID="{8143A5A5-C2D4-4B41-B834-08188096BA8C}" presName="desTx" presStyleLbl="alignAccFollowNode1" presStyleIdx="1" presStyleCnt="4">
        <dgm:presLayoutVars>
          <dgm:bulletEnabled val="1"/>
        </dgm:presLayoutVars>
      </dgm:prSet>
      <dgm:spPr/>
    </dgm:pt>
    <dgm:pt modelId="{AE75412C-27D2-4A93-9A7B-B7CD610E5502}" type="pres">
      <dgm:prSet presAssocID="{3C8ECC9D-F944-4923-BAF6-343EC960DD14}" presName="space" presStyleCnt="0"/>
      <dgm:spPr/>
    </dgm:pt>
    <dgm:pt modelId="{4C0A8866-F274-4F66-8908-D88ADBCC2965}" type="pres">
      <dgm:prSet presAssocID="{91B331CD-2D65-4DFE-95C3-F1897167A57D}" presName="composite" presStyleCnt="0"/>
      <dgm:spPr/>
    </dgm:pt>
    <dgm:pt modelId="{0217B3D7-C558-49A8-85B9-FAB9ED2BBE68}" type="pres">
      <dgm:prSet presAssocID="{91B331CD-2D65-4DFE-95C3-F1897167A57D}" presName="parTx" presStyleLbl="alignNode1" presStyleIdx="2" presStyleCnt="4">
        <dgm:presLayoutVars>
          <dgm:chMax val="0"/>
          <dgm:chPref val="0"/>
          <dgm:bulletEnabled val="1"/>
        </dgm:presLayoutVars>
      </dgm:prSet>
      <dgm:spPr/>
    </dgm:pt>
    <dgm:pt modelId="{08CB27F7-5F55-4A9B-954F-59969C9B46F2}" type="pres">
      <dgm:prSet presAssocID="{91B331CD-2D65-4DFE-95C3-F1897167A57D}" presName="desTx" presStyleLbl="alignAccFollowNode1" presStyleIdx="2" presStyleCnt="4" custLinFactNeighborX="103" custLinFactNeighborY="176">
        <dgm:presLayoutVars>
          <dgm:bulletEnabled val="1"/>
        </dgm:presLayoutVars>
      </dgm:prSet>
      <dgm:spPr/>
    </dgm:pt>
    <dgm:pt modelId="{9D37345C-9E67-4F3E-A263-C02E3CC08B40}" type="pres">
      <dgm:prSet presAssocID="{29790146-0327-4A12-A487-8D88AAD64410}" presName="space" presStyleCnt="0"/>
      <dgm:spPr/>
    </dgm:pt>
    <dgm:pt modelId="{457AD19F-CF63-4D93-80A3-C97A1B9030E8}" type="pres">
      <dgm:prSet presAssocID="{C4376937-A90B-4FF0-974A-67B225211861}" presName="composite" presStyleCnt="0"/>
      <dgm:spPr/>
    </dgm:pt>
    <dgm:pt modelId="{57516E38-E269-4D97-A7C3-28BFD99704C7}" type="pres">
      <dgm:prSet presAssocID="{C4376937-A90B-4FF0-974A-67B225211861}" presName="parTx" presStyleLbl="alignNode1" presStyleIdx="3" presStyleCnt="4">
        <dgm:presLayoutVars>
          <dgm:chMax val="0"/>
          <dgm:chPref val="0"/>
          <dgm:bulletEnabled val="1"/>
        </dgm:presLayoutVars>
      </dgm:prSet>
      <dgm:spPr/>
    </dgm:pt>
    <dgm:pt modelId="{F76E8547-8119-4636-86D4-44316A7F870C}" type="pres">
      <dgm:prSet presAssocID="{C4376937-A90B-4FF0-974A-67B225211861}" presName="desTx" presStyleLbl="alignAccFollowNode1" presStyleIdx="3" presStyleCnt="4">
        <dgm:presLayoutVars>
          <dgm:bulletEnabled val="1"/>
        </dgm:presLayoutVars>
      </dgm:prSet>
      <dgm:spPr/>
    </dgm:pt>
  </dgm:ptLst>
  <dgm:cxnLst>
    <dgm:cxn modelId="{A9C89A04-E2F7-4205-95F0-7B2363D9B99B}" srcId="{BC60EAD3-2A65-4AA3-98C9-B110E08A655D}" destId="{91B331CD-2D65-4DFE-95C3-F1897167A57D}" srcOrd="2" destOrd="0" parTransId="{A14A766A-D31D-45CE-9654-117197C597B7}" sibTransId="{29790146-0327-4A12-A487-8D88AAD64410}"/>
    <dgm:cxn modelId="{87A74308-9806-428C-B258-4836745EE61E}" srcId="{BC60EAD3-2A65-4AA3-98C9-B110E08A655D}" destId="{8143A5A5-C2D4-4B41-B834-08188096BA8C}" srcOrd="1" destOrd="0" parTransId="{19103F78-4CCB-4671-AE7C-4441B9882313}" sibTransId="{3C8ECC9D-F944-4923-BAF6-343EC960DD14}"/>
    <dgm:cxn modelId="{363B840B-8390-4881-B410-4EAAEC6587DE}" srcId="{BC60EAD3-2A65-4AA3-98C9-B110E08A655D}" destId="{C4376937-A90B-4FF0-974A-67B225211861}" srcOrd="3" destOrd="0" parTransId="{4253E4D3-75D7-4A94-8BC7-1D01597F4E52}" sibTransId="{B6ED456E-D6C2-496A-9A24-F2CFC0D0A96F}"/>
    <dgm:cxn modelId="{3C3FE20F-41A9-4D8E-BE08-5784ECC88710}" srcId="{C4376937-A90B-4FF0-974A-67B225211861}" destId="{0F806DB8-1500-495B-A1A8-CC2C6F46CA0A}" srcOrd="0" destOrd="0" parTransId="{EF695B02-E4C7-402C-82C8-8BB3FA63C36C}" sibTransId="{02911982-5B8A-4FA4-B90F-0C98FD714EA4}"/>
    <dgm:cxn modelId="{CCC9AC20-675F-4AF6-88A0-E241A20145D5}" srcId="{8143A5A5-C2D4-4B41-B834-08188096BA8C}" destId="{6CDAB38D-3125-4CF4-B141-390D456FB25E}" srcOrd="0" destOrd="0" parTransId="{E8B0C0B2-38F3-4A13-9634-9DE9DE15144E}" sibTransId="{3A6F5A61-6354-468F-A54F-B1E463BACB99}"/>
    <dgm:cxn modelId="{F098502A-29A4-4411-B6FA-B95A8514F9C6}" type="presOf" srcId="{8143A5A5-C2D4-4B41-B834-08188096BA8C}" destId="{E4AE51A8-1D4F-4554-83B1-7289E858B098}" srcOrd="0" destOrd="0" presId="urn:microsoft.com/office/officeart/2005/8/layout/hList1"/>
    <dgm:cxn modelId="{9D39CC2C-9656-4575-A61C-2E799B4392E0}" type="presOf" srcId="{BC60EAD3-2A65-4AA3-98C9-B110E08A655D}" destId="{E386882E-42FE-4502-8DD6-4934EDBA6D3F}" srcOrd="0" destOrd="0" presId="urn:microsoft.com/office/officeart/2005/8/layout/hList1"/>
    <dgm:cxn modelId="{49591E2F-BEB7-4902-8F53-5B6DF9222C5C}" srcId="{91B331CD-2D65-4DFE-95C3-F1897167A57D}" destId="{0D757C2F-5BB9-42A0-BAB2-CEFCEE8EFE1C}" srcOrd="0" destOrd="0" parTransId="{46DE1E9B-C0C0-466D-9770-49833332B191}" sibTransId="{77489034-005D-418A-8DEA-7676B59E7903}"/>
    <dgm:cxn modelId="{E14F0435-4609-48BC-889D-442A67E09822}" type="presOf" srcId="{6CDAB38D-3125-4CF4-B141-390D456FB25E}" destId="{EFB01A62-3CF8-4B81-A5EA-49D4921D29D0}" srcOrd="0" destOrd="0" presId="urn:microsoft.com/office/officeart/2005/8/layout/hList1"/>
    <dgm:cxn modelId="{E9E8AD3D-54F8-4B53-AEC6-A0C5F4EED2BA}" type="presOf" srcId="{C4376937-A90B-4FF0-974A-67B225211861}" destId="{57516E38-E269-4D97-A7C3-28BFD99704C7}" srcOrd="0" destOrd="0" presId="urn:microsoft.com/office/officeart/2005/8/layout/hList1"/>
    <dgm:cxn modelId="{11103440-B5B7-49A8-8A89-70B16DBAB5F7}" type="presOf" srcId="{952659E9-9633-425A-9330-13069CDAE6E5}" destId="{DB0F9825-B4FB-462D-B714-1246F05377CF}" srcOrd="0" destOrd="0" presId="urn:microsoft.com/office/officeart/2005/8/layout/hList1"/>
    <dgm:cxn modelId="{FDCA284E-9252-44DE-B368-2D7E01CF37B2}" srcId="{BC60EAD3-2A65-4AA3-98C9-B110E08A655D}" destId="{952659E9-9633-425A-9330-13069CDAE6E5}" srcOrd="0" destOrd="0" parTransId="{1ED47F18-6D02-4DBA-A0E1-22CDA06D2C4A}" sibTransId="{FD3696FF-5957-440A-BA91-381FABD02DDD}"/>
    <dgm:cxn modelId="{E007D24E-2A90-41E5-9EC8-5A0C3F6129A2}" type="presOf" srcId="{F910432E-5E0A-49B5-9C9B-A8C0DC6C51BE}" destId="{40162204-F32E-420E-8F1D-8A3216DE154F}" srcOrd="0" destOrd="0" presId="urn:microsoft.com/office/officeart/2005/8/layout/hList1"/>
    <dgm:cxn modelId="{A39FFD57-0F1F-4ADD-BC6E-5D3396E35355}" type="presOf" srcId="{0F806DB8-1500-495B-A1A8-CC2C6F46CA0A}" destId="{F76E8547-8119-4636-86D4-44316A7F870C}" srcOrd="0" destOrd="0" presId="urn:microsoft.com/office/officeart/2005/8/layout/hList1"/>
    <dgm:cxn modelId="{3345B8A1-598A-4016-9DF3-FF0F5DD53542}" type="presOf" srcId="{0D757C2F-5BB9-42A0-BAB2-CEFCEE8EFE1C}" destId="{08CB27F7-5F55-4A9B-954F-59969C9B46F2}" srcOrd="0" destOrd="0" presId="urn:microsoft.com/office/officeart/2005/8/layout/hList1"/>
    <dgm:cxn modelId="{F4C888BB-184B-4984-960D-22B9C263C4D6}" type="presOf" srcId="{91B331CD-2D65-4DFE-95C3-F1897167A57D}" destId="{0217B3D7-C558-49A8-85B9-FAB9ED2BBE68}" srcOrd="0" destOrd="0" presId="urn:microsoft.com/office/officeart/2005/8/layout/hList1"/>
    <dgm:cxn modelId="{292945F0-43FC-4B37-93E8-B09DEC96CC65}" srcId="{952659E9-9633-425A-9330-13069CDAE6E5}" destId="{F910432E-5E0A-49B5-9C9B-A8C0DC6C51BE}" srcOrd="0" destOrd="0" parTransId="{1A853AC0-D1AE-4D0D-9600-0AE1AD962146}" sibTransId="{03B7E69C-27FD-44DF-9303-1D95963CA8A2}"/>
    <dgm:cxn modelId="{C267F658-0CB9-40E2-A614-DDBC56A4090C}" type="presParOf" srcId="{E386882E-42FE-4502-8DD6-4934EDBA6D3F}" destId="{0C241FC6-A092-4527-A4FE-5C49064B3730}" srcOrd="0" destOrd="0" presId="urn:microsoft.com/office/officeart/2005/8/layout/hList1"/>
    <dgm:cxn modelId="{422284DC-B8E2-46A7-B9F1-E33F62D1F49B}" type="presParOf" srcId="{0C241FC6-A092-4527-A4FE-5C49064B3730}" destId="{DB0F9825-B4FB-462D-B714-1246F05377CF}" srcOrd="0" destOrd="0" presId="urn:microsoft.com/office/officeart/2005/8/layout/hList1"/>
    <dgm:cxn modelId="{19FC4172-1CAD-40B2-B8CB-4201F175DA5C}" type="presParOf" srcId="{0C241FC6-A092-4527-A4FE-5C49064B3730}" destId="{40162204-F32E-420E-8F1D-8A3216DE154F}" srcOrd="1" destOrd="0" presId="urn:microsoft.com/office/officeart/2005/8/layout/hList1"/>
    <dgm:cxn modelId="{9CE4872F-F9D4-4CD4-A2F8-AFDEC3558536}" type="presParOf" srcId="{E386882E-42FE-4502-8DD6-4934EDBA6D3F}" destId="{5B5DF92A-EF7D-4AA0-A375-730393AB2A3A}" srcOrd="1" destOrd="0" presId="urn:microsoft.com/office/officeart/2005/8/layout/hList1"/>
    <dgm:cxn modelId="{D07FC239-F8C7-4D5B-887C-D874719C0ABF}" type="presParOf" srcId="{E386882E-42FE-4502-8DD6-4934EDBA6D3F}" destId="{F91BAB5D-6403-4ECF-B6C8-1970290674DE}" srcOrd="2" destOrd="0" presId="urn:microsoft.com/office/officeart/2005/8/layout/hList1"/>
    <dgm:cxn modelId="{A9CE2995-494A-4490-B78B-3DD9AB1A801B}" type="presParOf" srcId="{F91BAB5D-6403-4ECF-B6C8-1970290674DE}" destId="{E4AE51A8-1D4F-4554-83B1-7289E858B098}" srcOrd="0" destOrd="0" presId="urn:microsoft.com/office/officeart/2005/8/layout/hList1"/>
    <dgm:cxn modelId="{2F262B60-F88A-4EDB-A785-6CC581F01941}" type="presParOf" srcId="{F91BAB5D-6403-4ECF-B6C8-1970290674DE}" destId="{EFB01A62-3CF8-4B81-A5EA-49D4921D29D0}" srcOrd="1" destOrd="0" presId="urn:microsoft.com/office/officeart/2005/8/layout/hList1"/>
    <dgm:cxn modelId="{66B30433-1C44-4DDD-868B-98EEED2E855A}" type="presParOf" srcId="{E386882E-42FE-4502-8DD6-4934EDBA6D3F}" destId="{AE75412C-27D2-4A93-9A7B-B7CD610E5502}" srcOrd="3" destOrd="0" presId="urn:microsoft.com/office/officeart/2005/8/layout/hList1"/>
    <dgm:cxn modelId="{D53EA030-C43D-42BD-A014-B83A610943B8}" type="presParOf" srcId="{E386882E-42FE-4502-8DD6-4934EDBA6D3F}" destId="{4C0A8866-F274-4F66-8908-D88ADBCC2965}" srcOrd="4" destOrd="0" presId="urn:microsoft.com/office/officeart/2005/8/layout/hList1"/>
    <dgm:cxn modelId="{64C7D9CB-A922-44A1-8B84-D4CC4879A251}" type="presParOf" srcId="{4C0A8866-F274-4F66-8908-D88ADBCC2965}" destId="{0217B3D7-C558-49A8-85B9-FAB9ED2BBE68}" srcOrd="0" destOrd="0" presId="urn:microsoft.com/office/officeart/2005/8/layout/hList1"/>
    <dgm:cxn modelId="{A037C1F7-244A-4A39-B532-082E440F0E80}" type="presParOf" srcId="{4C0A8866-F274-4F66-8908-D88ADBCC2965}" destId="{08CB27F7-5F55-4A9B-954F-59969C9B46F2}" srcOrd="1" destOrd="0" presId="urn:microsoft.com/office/officeart/2005/8/layout/hList1"/>
    <dgm:cxn modelId="{1679A08D-4A3D-4479-B7CA-F8281C8D96CE}" type="presParOf" srcId="{E386882E-42FE-4502-8DD6-4934EDBA6D3F}" destId="{9D37345C-9E67-4F3E-A263-C02E3CC08B40}" srcOrd="5" destOrd="0" presId="urn:microsoft.com/office/officeart/2005/8/layout/hList1"/>
    <dgm:cxn modelId="{CBE8948D-FEF0-4A32-8A8F-5BA102D6580E}" type="presParOf" srcId="{E386882E-42FE-4502-8DD6-4934EDBA6D3F}" destId="{457AD19F-CF63-4D93-80A3-C97A1B9030E8}" srcOrd="6" destOrd="0" presId="urn:microsoft.com/office/officeart/2005/8/layout/hList1"/>
    <dgm:cxn modelId="{C4212D94-EEA9-41A9-817F-04442A514234}" type="presParOf" srcId="{457AD19F-CF63-4D93-80A3-C97A1B9030E8}" destId="{57516E38-E269-4D97-A7C3-28BFD99704C7}" srcOrd="0" destOrd="0" presId="urn:microsoft.com/office/officeart/2005/8/layout/hList1"/>
    <dgm:cxn modelId="{2B236D45-41FB-44BF-8E04-8B3F0577925D}" type="presParOf" srcId="{457AD19F-CF63-4D93-80A3-C97A1B9030E8}" destId="{F76E8547-8119-4636-86D4-44316A7F870C}"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F9825-B4FB-462D-B714-1246F05377CF}">
      <dsp:nvSpPr>
        <dsp:cNvPr id="0" name=""/>
        <dsp:cNvSpPr/>
      </dsp:nvSpPr>
      <dsp:spPr>
        <a:xfrm>
          <a:off x="3083" y="911153"/>
          <a:ext cx="1853899" cy="741559"/>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CA" sz="2400" b="1" kern="1200" dirty="0">
              <a:latin typeface="+mn-lt"/>
              <a:cs typeface="Arial" panose="020B0604020202020204" pitchFamily="34" charset="0"/>
            </a:rPr>
            <a:t>1. Évaluer</a:t>
          </a:r>
        </a:p>
      </dsp:txBody>
      <dsp:txXfrm>
        <a:off x="3083" y="911153"/>
        <a:ext cx="1853899" cy="741559"/>
      </dsp:txXfrm>
    </dsp:sp>
    <dsp:sp modelId="{40162204-F32E-420E-8F1D-8A3216DE154F}">
      <dsp:nvSpPr>
        <dsp:cNvPr id="0" name=""/>
        <dsp:cNvSpPr/>
      </dsp:nvSpPr>
      <dsp:spPr>
        <a:xfrm>
          <a:off x="3083" y="1652713"/>
          <a:ext cx="1853899" cy="2854800"/>
        </a:xfrm>
        <a:prstGeom prst="rect">
          <a:avLst/>
        </a:prstGeom>
        <a:solidFill>
          <a:srgbClr val="DAEDF6"/>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solidFill>
                <a:schemeClr val="tx1">
                  <a:lumMod val="75000"/>
                  <a:lumOff val="25000"/>
                </a:schemeClr>
              </a:solidFill>
              <a:cs typeface="Arial" panose="020B0604020202020204" pitchFamily="34" charset="0"/>
            </a:rPr>
            <a:t>Évaluer le plan de RMT actuel</a:t>
          </a:r>
        </a:p>
      </dsp:txBody>
      <dsp:txXfrm>
        <a:off x="3083" y="1652713"/>
        <a:ext cx="1853899" cy="2854800"/>
      </dsp:txXfrm>
    </dsp:sp>
    <dsp:sp modelId="{E4AE51A8-1D4F-4554-83B1-7289E858B098}">
      <dsp:nvSpPr>
        <dsp:cNvPr id="0" name=""/>
        <dsp:cNvSpPr/>
      </dsp:nvSpPr>
      <dsp:spPr>
        <a:xfrm>
          <a:off x="2116529" y="911153"/>
          <a:ext cx="1853899" cy="741559"/>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7536" rIns="108000" bIns="97536" numCol="1" spcCol="1270" anchor="ctr" anchorCtr="0">
          <a:noAutofit/>
        </a:bodyPr>
        <a:lstStyle/>
        <a:p>
          <a:pPr marL="180975" lvl="0" indent="-95250" algn="ctr" defTabSz="1066800">
            <a:lnSpc>
              <a:spcPct val="90000"/>
            </a:lnSpc>
            <a:spcBef>
              <a:spcPct val="0"/>
            </a:spcBef>
            <a:spcAft>
              <a:spcPct val="35000"/>
            </a:spcAft>
            <a:buNone/>
          </a:pPr>
          <a:r>
            <a:rPr lang="fr-CA" sz="2400" b="1" kern="1200" spc="-100" baseline="0" dirty="0">
              <a:latin typeface="+mn-lt"/>
              <a:cs typeface="Arial" panose="020B0604020202020204" pitchFamily="34" charset="0"/>
            </a:rPr>
            <a:t>2. Déterminer</a:t>
          </a:r>
        </a:p>
      </dsp:txBody>
      <dsp:txXfrm>
        <a:off x="2116529" y="911153"/>
        <a:ext cx="1853899" cy="741559"/>
      </dsp:txXfrm>
    </dsp:sp>
    <dsp:sp modelId="{EFB01A62-3CF8-4B81-A5EA-49D4921D29D0}">
      <dsp:nvSpPr>
        <dsp:cNvPr id="0" name=""/>
        <dsp:cNvSpPr/>
      </dsp:nvSpPr>
      <dsp:spPr>
        <a:xfrm>
          <a:off x="2116529" y="1652713"/>
          <a:ext cx="1853899" cy="2854800"/>
        </a:xfrm>
        <a:prstGeom prst="rect">
          <a:avLst/>
        </a:prstGeom>
        <a:solidFill>
          <a:srgbClr val="DAEDF6"/>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solidFill>
                <a:schemeClr val="tx1">
                  <a:lumMod val="75000"/>
                  <a:lumOff val="25000"/>
                </a:schemeClr>
              </a:solidFill>
              <a:cs typeface="Arial" panose="020B0604020202020204" pitchFamily="34" charset="0"/>
            </a:rPr>
            <a:t>Déterminer ce qui a changé ou ce qui va changer</a:t>
          </a:r>
        </a:p>
      </dsp:txBody>
      <dsp:txXfrm>
        <a:off x="2116529" y="1652713"/>
        <a:ext cx="1853899" cy="2854800"/>
      </dsp:txXfrm>
    </dsp:sp>
    <dsp:sp modelId="{0217B3D7-C558-49A8-85B9-FAB9ED2BBE68}">
      <dsp:nvSpPr>
        <dsp:cNvPr id="0" name=""/>
        <dsp:cNvSpPr/>
      </dsp:nvSpPr>
      <dsp:spPr>
        <a:xfrm>
          <a:off x="4229974" y="911153"/>
          <a:ext cx="1853899" cy="741559"/>
        </a:xfrm>
        <a:prstGeom prst="rect">
          <a:avLst/>
        </a:prstGeom>
        <a:solidFill>
          <a:srgbClr val="2B8F4F"/>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CA" sz="2400" b="1" kern="1200" noProof="0" dirty="0">
              <a:latin typeface="+mn-lt"/>
              <a:cs typeface="Arial" panose="020B0604020202020204" pitchFamily="34" charset="0"/>
            </a:rPr>
            <a:t>3. Élaborer</a:t>
          </a:r>
        </a:p>
      </dsp:txBody>
      <dsp:txXfrm>
        <a:off x="4229974" y="911153"/>
        <a:ext cx="1853899" cy="741559"/>
      </dsp:txXfrm>
    </dsp:sp>
    <dsp:sp modelId="{08CB27F7-5F55-4A9B-954F-59969C9B46F2}">
      <dsp:nvSpPr>
        <dsp:cNvPr id="0" name=""/>
        <dsp:cNvSpPr/>
      </dsp:nvSpPr>
      <dsp:spPr>
        <a:xfrm>
          <a:off x="4231884" y="1657737"/>
          <a:ext cx="1853899" cy="2854800"/>
        </a:xfrm>
        <a:prstGeom prst="rect">
          <a:avLst/>
        </a:prstGeom>
        <a:solidFill>
          <a:srgbClr val="DCF8E6">
            <a:alpha val="89804"/>
          </a:srgb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96012" rIns="36000" bIns="144018" numCol="1" spcCol="1270" anchor="t" anchorCtr="0">
          <a:noAutofit/>
        </a:bodyPr>
        <a:lstStyle/>
        <a:p>
          <a:pPr marL="171450" lvl="1" indent="-171450" algn="l" defTabSz="800100">
            <a:lnSpc>
              <a:spcPct val="85000"/>
            </a:lnSpc>
            <a:spcBef>
              <a:spcPct val="0"/>
            </a:spcBef>
            <a:spcAft>
              <a:spcPct val="15000"/>
            </a:spcAft>
            <a:buChar char="•"/>
          </a:pPr>
          <a:r>
            <a:rPr lang="fr-CA" sz="1800" kern="1200" dirty="0">
              <a:solidFill>
                <a:schemeClr val="tx1">
                  <a:lumMod val="75000"/>
                  <a:lumOff val="25000"/>
                </a:schemeClr>
              </a:solidFill>
              <a:cs typeface="Arial" panose="020B0604020202020204" pitchFamily="34" charset="0"/>
            </a:rPr>
            <a:t>Élaborer et mettre en œuvre un plan de gestion du changement pour promouvoir ces changements</a:t>
          </a:r>
        </a:p>
      </dsp:txBody>
      <dsp:txXfrm>
        <a:off x="4231884" y="1657737"/>
        <a:ext cx="1853899" cy="2854800"/>
      </dsp:txXfrm>
    </dsp:sp>
    <dsp:sp modelId="{57516E38-E269-4D97-A7C3-28BFD99704C7}">
      <dsp:nvSpPr>
        <dsp:cNvPr id="0" name=""/>
        <dsp:cNvSpPr/>
      </dsp:nvSpPr>
      <dsp:spPr>
        <a:xfrm>
          <a:off x="6343420" y="911153"/>
          <a:ext cx="1853899" cy="741559"/>
        </a:xfrm>
        <a:prstGeom prst="rect">
          <a:avLst/>
        </a:prstGeom>
        <a:solidFill>
          <a:schemeClr val="accent4">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CA" sz="2400" b="1" kern="1200" dirty="0">
              <a:latin typeface="+mn-lt"/>
              <a:cs typeface="Arial" panose="020B0604020202020204" pitchFamily="34" charset="0"/>
            </a:rPr>
            <a:t>4. Soutenir</a:t>
          </a:r>
        </a:p>
      </dsp:txBody>
      <dsp:txXfrm>
        <a:off x="6343420" y="911153"/>
        <a:ext cx="1853899" cy="741559"/>
      </dsp:txXfrm>
    </dsp:sp>
    <dsp:sp modelId="{F76E8547-8119-4636-86D4-44316A7F870C}">
      <dsp:nvSpPr>
        <dsp:cNvPr id="0" name=""/>
        <dsp:cNvSpPr/>
      </dsp:nvSpPr>
      <dsp:spPr>
        <a:xfrm>
          <a:off x="6343420" y="1652713"/>
          <a:ext cx="1853899" cy="2854800"/>
        </a:xfrm>
        <a:prstGeom prst="rect">
          <a:avLst/>
        </a:prstGeom>
        <a:solidFill>
          <a:schemeClr val="accent4">
            <a:lumMod val="20000"/>
            <a:lumOff val="80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96012" rIns="36000"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solidFill>
                <a:srgbClr val="3E4248"/>
              </a:solidFill>
              <a:cs typeface="Arial" panose="020B0604020202020204" pitchFamily="34" charset="0"/>
            </a:rPr>
            <a:t>Soutenir l’organisation en veillant à ce que les employés adoptent les nouvelles mesures</a:t>
          </a:r>
        </a:p>
      </dsp:txBody>
      <dsp:txXfrm>
        <a:off x="6343420" y="1652713"/>
        <a:ext cx="1853899"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3/16/2022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3/16/2022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2153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407618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18080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123518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259106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22710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65940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1803620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375408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3285" y="4400550"/>
            <a:ext cx="6693127" cy="3600450"/>
          </a:xfrm>
        </p:spPr>
        <p:txBody>
          <a:bodyPr/>
          <a:lstStyle/>
          <a:p>
            <a:endParaRPr lang="en-US" sz="1050" dirty="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114371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aseline="0" noProof="0" dirty="0"/>
          </a:p>
          <a:p>
            <a:pPr marL="171450" indent="-171450">
              <a:buFontTx/>
              <a:buChar char="-"/>
            </a:pPr>
            <a:endParaRPr lang="fr-CA" baseline="0" noProof="0" dirty="0"/>
          </a:p>
        </p:txBody>
      </p:sp>
      <p:sp>
        <p:nvSpPr>
          <p:cNvPr id="4" name="Slide Number Placeholder 3"/>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42925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37785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CA" sz="12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04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341132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344829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31925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3160949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9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0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889682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7159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AEB428-7601-4B67-A6C6-26B1F9E949EF}" type="datetimeFigureOut">
              <a:rPr lang="en-CA" smtClean="0"/>
              <a:t>2022-03-16</a:t>
            </a:fld>
            <a:endParaRPr lang="en-C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379151-2C6D-4A9F-AE87-C18F57990DB9}" type="slidenum">
              <a:rPr lang="en-CA" smtClean="0"/>
              <a:t>‹#›</a:t>
            </a:fld>
            <a:endParaRPr lang="en-CA" dirty="0"/>
          </a:p>
        </p:txBody>
      </p:sp>
    </p:spTree>
    <p:extLst>
      <p:ext uri="{BB962C8B-B14F-4D97-AF65-F5344CB8AC3E}">
        <p14:creationId xmlns:p14="http://schemas.microsoft.com/office/powerpoint/2010/main" val="264270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3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7"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 id="2147483677" r:id="rId25"/>
    <p:sldLayoutId id="2147483678" r:id="rId26"/>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oleObject" Target="../embeddings/oleObject7.bin"/><Relationship Id="rId18" Type="http://schemas.openxmlformats.org/officeDocument/2006/relationships/image" Target="../media/image3.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5.jpg"/><Relationship Id="rId17" Type="http://schemas.openxmlformats.org/officeDocument/2006/relationships/image" Target="../media/image2.png"/><Relationship Id="rId2" Type="http://schemas.openxmlformats.org/officeDocument/2006/relationships/tags" Target="../tags/tag8.xml"/><Relationship Id="rId16"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vmlDrawing" Target="../drawings/vmlDrawing7.vml"/><Relationship Id="rId6" Type="http://schemas.openxmlformats.org/officeDocument/2006/relationships/tags" Target="../tags/tag12.xml"/><Relationship Id="rId11" Type="http://schemas.openxmlformats.org/officeDocument/2006/relationships/notesSlide" Target="../notesSlides/notesSlide1.xml"/><Relationship Id="rId5" Type="http://schemas.openxmlformats.org/officeDocument/2006/relationships/tags" Target="../tags/tag11.xml"/><Relationship Id="rId15" Type="http://schemas.openxmlformats.org/officeDocument/2006/relationships/image" Target="../media/image6.png"/><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6.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 Target="slide16.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97.xml"/><Relationship Id="rId7" Type="http://schemas.openxmlformats.org/officeDocument/2006/relationships/notesSlide" Target="../notesSlides/notesSlide11.xml"/><Relationship Id="rId2" Type="http://schemas.openxmlformats.org/officeDocument/2006/relationships/tags" Target="../tags/tag96.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image" Target="../media/image19.png"/><Relationship Id="rId4" Type="http://schemas.openxmlformats.org/officeDocument/2006/relationships/tags" Target="../tags/tag98.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0.jpeg"/><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1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14.xml"/><Relationship Id="rId5" Type="http://schemas.openxmlformats.org/officeDocument/2006/relationships/tags" Target="../tags/tag107.xml"/><Relationship Id="rId4" Type="http://schemas.openxmlformats.org/officeDocument/2006/relationships/tags" Target="../tags/tag106.xml"/></Relationships>
</file>

<file path=ppt/slides/_rels/slide14.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14.xml"/><Relationship Id="rId5" Type="http://schemas.openxmlformats.org/officeDocument/2006/relationships/tags" Target="../tags/tag112.xml"/><Relationship Id="rId4" Type="http://schemas.openxmlformats.org/officeDocument/2006/relationships/tags" Target="../tags/tag1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nada.ca/fr/gouvernement/fonctionpublique/covid-19/assouplissement-restrictions/guide-ministeres/lieux-travail-federaux.html#toc6" TargetMode="External"/><Relationship Id="rId3" Type="http://schemas.openxmlformats.org/officeDocument/2006/relationships/tags" Target="../tags/tag115.xml"/><Relationship Id="rId7" Type="http://schemas.openxmlformats.org/officeDocument/2006/relationships/notesSlide" Target="../notesSlides/notesSlide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14.xml"/><Relationship Id="rId11" Type="http://schemas.openxmlformats.org/officeDocument/2006/relationships/hyperlink" Target="https://www.gcpedia.gc.ca/gcwiki/images/4/44/Projet_pilote_de_la_Place_Bonaventure.docx" TargetMode="External"/><Relationship Id="rId5" Type="http://schemas.openxmlformats.org/officeDocument/2006/relationships/tags" Target="../tags/tag117.xml"/><Relationship Id="rId10" Type="http://schemas.openxmlformats.org/officeDocument/2006/relationships/hyperlink" Target="https://www.gcpedia.gc.ca/gcwiki/images/a/a3/Projet_pilote_du_1550,_avenue_D%E2%80%99Estimauville.docx" TargetMode="External"/><Relationship Id="rId4" Type="http://schemas.openxmlformats.org/officeDocument/2006/relationships/tags" Target="../tags/tag116.xml"/><Relationship Id="rId9" Type="http://schemas.openxmlformats.org/officeDocument/2006/relationships/hyperlink" Target="https://www.gcpedia.gc.ca/gcwiki/images/e/e2/Managers_toolkit_EN.docx" TargetMode="Externa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20.xml"/><Relationship Id="rId7" Type="http://schemas.openxmlformats.org/officeDocument/2006/relationships/slideLayout" Target="../slideLayouts/slideLayout1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hyperlink" Target="https://www.canada.ca/en/government/publicservice/covid-19.html" TargetMode="External"/><Relationship Id="rId3" Type="http://schemas.openxmlformats.org/officeDocument/2006/relationships/slideLayout" Target="../slideLayouts/slideLayout14.xml"/><Relationship Id="rId7" Type="http://schemas.openxmlformats.org/officeDocument/2006/relationships/hyperlink" Target="https://www.gcpedia.gc.ca/gcwiki/images/d/d5/Property_Management_Practices_for_Coronavirus_Disease_(COVID-19)_-_French_-_March_2020.pdf"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hyperlink" Target="https://gcconnex.gc.ca/file/download/66604667" TargetMode="External"/><Relationship Id="rId5" Type="http://schemas.openxmlformats.org/officeDocument/2006/relationships/hyperlink" Target="https://www.gcpedia.gc.ca/wiki/Livret_num&#233;rique_de_la_gestion_du_changement" TargetMode="External"/><Relationship Id="rId10" Type="http://schemas.openxmlformats.org/officeDocument/2006/relationships/hyperlink" Target="https://gcconnex.gc.ca/file/view/67384478/fr-sadapter-au-changement-fiche-sommaire-9-juin-2020?language=en" TargetMode="External"/><Relationship Id="rId4" Type="http://schemas.openxmlformats.org/officeDocument/2006/relationships/notesSlide" Target="../notesSlides/notesSlide17.xml"/><Relationship Id="rId9" Type="http://schemas.openxmlformats.org/officeDocument/2006/relationships/hyperlink" Target="https://www.csps-efpc.gc.ca/tools/jobaids/orientation-package-fra.aspx"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hyperlink" Target="https://www.canada.ca/fr/gouvernement/fonctionpublique/covid-19/assouplissement-restrictions/guide-ministeres/lieux-travail-federaux.html" TargetMode="External"/><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s://wiki.gccollab.ca/images/f/f3/RTW_PM-CM_Integrated_plan_-_Change_inventory_and_impact_assessment_FR.xlsx" TargetMode="External"/><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8.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7.jpeg"/><Relationship Id="rId2" Type="http://schemas.openxmlformats.org/officeDocument/2006/relationships/tags" Target="../tags/tag23.xml"/><Relationship Id="rId16" Type="http://schemas.openxmlformats.org/officeDocument/2006/relationships/notesSlide" Target="../notesSlides/notesSlide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slideLayout" Target="../slideLayouts/slideLayout14.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Layout" Target="../slideLayouts/slideLayout14.xml"/><Relationship Id="rId3" Type="http://schemas.openxmlformats.org/officeDocument/2006/relationships/tags" Target="../tags/tag38.xml"/><Relationship Id="rId21" Type="http://schemas.openxmlformats.org/officeDocument/2006/relationships/image" Target="../media/image10.pn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image" Target="../media/image8.png"/><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image" Target="../media/image9.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13.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image" Target="../media/image12.png"/><Relationship Id="rId10" Type="http://schemas.openxmlformats.org/officeDocument/2006/relationships/tags" Target="../tags/tag45.xml"/><Relationship Id="rId19" Type="http://schemas.openxmlformats.org/officeDocument/2006/relationships/notesSlide" Target="../notesSlides/notesSlide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slideLayout" Target="../slideLayouts/slideLayout14.xml"/><Relationship Id="rId26" Type="http://schemas.openxmlformats.org/officeDocument/2006/relationships/image" Target="../media/image14.png"/><Relationship Id="rId3" Type="http://schemas.openxmlformats.org/officeDocument/2006/relationships/tags" Target="../tags/tag55.xml"/><Relationship Id="rId21" Type="http://schemas.openxmlformats.org/officeDocument/2006/relationships/diagramLayout" Target="../diagrams/layout1.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hyperlink" Target="https://www.gcpedia.gc.ca/gcwiki/images/8/86/Project_Readiness_Assessment_Tool_FR.xlsx" TargetMode="Externa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diagramData" Target="../diagrams/data1.xml"/><Relationship Id="rId29" Type="http://schemas.openxmlformats.org/officeDocument/2006/relationships/image" Target="../media/image16.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microsoft.com/office/2007/relationships/diagramDrawing" Target="../diagrams/drawing1.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diagramColors" Target="../diagrams/colors1.xml"/><Relationship Id="rId28" Type="http://schemas.openxmlformats.org/officeDocument/2006/relationships/image" Target="../media/image15.png"/><Relationship Id="rId10" Type="http://schemas.openxmlformats.org/officeDocument/2006/relationships/tags" Target="../tags/tag62.xml"/><Relationship Id="rId19" Type="http://schemas.openxmlformats.org/officeDocument/2006/relationships/notesSlide" Target="../notesSlides/notesSlide6.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diagramQuickStyle" Target="../diagrams/quickStyle1.xml"/><Relationship Id="rId27" Type="http://schemas.openxmlformats.org/officeDocument/2006/relationships/hyperlink" Target="https://www.gcpedia.gc.ca/gcwiki/images/3/3c/CMPlaybook_at_a_glance-FR.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2.xml"/><Relationship Id="rId7" Type="http://schemas.openxmlformats.org/officeDocument/2006/relationships/hyperlink" Target="https://www.gcpedia.gc.ca/gcwiki/images/8/86/Project_Readiness_Assessment_Tool_FR.xlsx"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7.xml"/><Relationship Id="rId5" Type="http://schemas.openxmlformats.org/officeDocument/2006/relationships/slideLayout" Target="../slideLayouts/slideLayout14.xml"/><Relationship Id="rId4" Type="http://schemas.openxmlformats.org/officeDocument/2006/relationships/tags" Target="../tags/tag73.xml"/></Relationships>
</file>

<file path=ppt/slides/_rels/slide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hyperlink" Target="https://wiki.gccollab.ca/images/f/f3/RTW_PM-CM_Integrated_plan_-_Change_inventory_and_impact_assessment_FR.xlsx" TargetMode="Externa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4.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notesSlide" Target="../notesSlides/notesSlide8.xml"/><Relationship Id="rId5" Type="http://schemas.openxmlformats.org/officeDocument/2006/relationships/tags" Target="../tags/tag78.xml"/><Relationship Id="rId15" Type="http://schemas.openxmlformats.org/officeDocument/2006/relationships/image" Target="../media/image17.png"/><Relationship Id="rId10" Type="http://schemas.openxmlformats.org/officeDocument/2006/relationships/slideLayout" Target="../slideLayouts/slideLayout14.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hyperlink" Target="https://gcconnex.gc.ca/file/download/67384478"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14.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notesSlide" Target="../notesSlides/notesSlide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slideLayout" Target="../slideLayouts/slideLayout14.xml"/><Relationship Id="rId5" Type="http://schemas.openxmlformats.org/officeDocument/2006/relationships/tags" Target="../tags/tag87.xml"/><Relationship Id="rId15" Type="http://schemas.openxmlformats.org/officeDocument/2006/relationships/image" Target="../media/image18.png"/><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98" name="think-cell Slide" r:id="rId13" imgW="473" imgH="473" progId="TCLayout.ActiveDocument.1">
                  <p:embed/>
                </p:oleObj>
              </mc:Choice>
              <mc:Fallback>
                <p:oleObj name="think-cell Slide" r:id="rId13" imgW="473" imgH="473"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8" name="Rectangle 7"/>
          <p:cNvSpPr/>
          <p:nvPr>
            <p:custDataLst>
              <p:tags r:id="rId4"/>
            </p:custDataLst>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custDataLst>
              <p:tags r:id="rId5"/>
            </p:custDataLst>
          </p:nvPr>
        </p:nvSpPr>
        <p:spPr>
          <a:xfrm>
            <a:off x="528860" y="2489324"/>
            <a:ext cx="5567139" cy="1889199"/>
          </a:xfrm>
        </p:spPr>
        <p:txBody>
          <a:bodyPr>
            <a:normAutofit fontScale="90000"/>
          </a:bodyPr>
          <a:lstStyle/>
          <a:p>
            <a:r>
              <a:rPr lang="fr-CA" dirty="0">
                <a:solidFill>
                  <a:schemeClr val="bg1"/>
                </a:solidFill>
              </a:rPr>
              <a:t>Trousse de gestion du changement</a:t>
            </a:r>
            <a:r>
              <a:rPr lang="fr-CA" sz="3600" dirty="0">
                <a:solidFill>
                  <a:schemeClr val="bg1"/>
                </a:solidFill>
              </a:rPr>
              <a:t> </a:t>
            </a:r>
            <a:br>
              <a:rPr lang="fr-CA" sz="3600" dirty="0">
                <a:solidFill>
                  <a:schemeClr val="bg1"/>
                </a:solidFill>
              </a:rPr>
            </a:br>
            <a:r>
              <a:rPr lang="fr-CA" sz="2200" dirty="0">
                <a:solidFill>
                  <a:schemeClr val="accent2"/>
                </a:solidFill>
              </a:rPr>
              <a:t>pour planifier le retour en milieu de travail</a:t>
            </a:r>
            <a:br>
              <a:rPr lang="fr-CA" sz="2200" dirty="0">
                <a:solidFill>
                  <a:schemeClr val="accent2"/>
                </a:solidFill>
              </a:rPr>
            </a:br>
            <a:br>
              <a:rPr lang="fr-CA" sz="2200" dirty="0">
                <a:solidFill>
                  <a:schemeClr val="accent2"/>
                </a:solidFill>
              </a:rPr>
            </a:br>
            <a:r>
              <a:rPr lang="fr-CA" sz="1600" dirty="0">
                <a:solidFill>
                  <a:schemeClr val="bg1"/>
                </a:solidFill>
              </a:rPr>
              <a:t>Août 2020</a:t>
            </a:r>
          </a:p>
        </p:txBody>
      </p:sp>
      <p:sp>
        <p:nvSpPr>
          <p:cNvPr id="9" name="Rectangle 8"/>
          <p:cNvSpPr/>
          <p:nvPr>
            <p:custDataLst>
              <p:tags r:id="rId6"/>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6"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305627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4751" y="550861"/>
            <a:ext cx="11415017" cy="835027"/>
          </a:xfrm>
        </p:spPr>
        <p:txBody>
          <a:bodyPr>
            <a:normAutofit fontScale="90000"/>
          </a:bodyPr>
          <a:lstStyle/>
          <a:p>
            <a:r>
              <a:rPr lang="fr-CA" dirty="0">
                <a:solidFill>
                  <a:srgbClr val="3E4248"/>
                </a:solidFill>
              </a:rPr>
              <a:t>4. Soutenir l’organisation en veillant à ce que les employés adoptent les nouvelles mesures</a:t>
            </a:r>
          </a:p>
        </p:txBody>
      </p:sp>
      <p:sp>
        <p:nvSpPr>
          <p:cNvPr id="5" name="TextBox 4"/>
          <p:cNvSpPr txBox="1"/>
          <p:nvPr>
            <p:custDataLst>
              <p:tags r:id="rId2"/>
            </p:custDataLst>
          </p:nvPr>
        </p:nvSpPr>
        <p:spPr>
          <a:xfrm>
            <a:off x="5439518" y="2687420"/>
            <a:ext cx="5865542" cy="2585323"/>
          </a:xfrm>
          <a:prstGeom prst="rect">
            <a:avLst/>
          </a:prstGeom>
          <a:noFill/>
        </p:spPr>
        <p:txBody>
          <a:bodyPr wrap="square" rtlCol="0">
            <a:spAutoFit/>
          </a:bodyPr>
          <a:lstStyle/>
          <a:p>
            <a:pPr marL="342900" indent="-342900">
              <a:buFont typeface="Wingdings" panose="05000000000000000000" pitchFamily="2" charset="2"/>
              <a:buChar char="ü"/>
            </a:pPr>
            <a:r>
              <a:rPr lang="fr-CA" dirty="0">
                <a:solidFill>
                  <a:srgbClr val="3E4248"/>
                </a:solidFill>
                <a:cs typeface="Arial" panose="020B0604020202020204" pitchFamily="34" charset="0"/>
              </a:rPr>
              <a:t>Surveiller l’adoption des nouvelles mesures, des nouveaux outils, des nouveaux protocoles, des nouvelles procédures et des nouvelles façons de travailler.</a:t>
            </a:r>
          </a:p>
          <a:p>
            <a:pPr marL="342900" indent="-342900">
              <a:buFont typeface="Wingdings" panose="05000000000000000000" pitchFamily="2" charset="2"/>
              <a:buChar char="ü"/>
            </a:pPr>
            <a:r>
              <a:rPr lang="fr-CA" dirty="0">
                <a:solidFill>
                  <a:srgbClr val="3E4248"/>
                </a:solidFill>
                <a:cs typeface="Arial" panose="020B0604020202020204" pitchFamily="34" charset="0"/>
              </a:rPr>
              <a:t>Renforcer les nouveaux comportements et mentalités, au besoin. Il y a différentes façons de renforcer les comportements et de gérer la résistance. Nous avons inclus certaines pratiques exemplaires dans la section </a:t>
            </a:r>
            <a:r>
              <a:rPr lang="fr-CA" dirty="0">
                <a:solidFill>
                  <a:srgbClr val="3E4248"/>
                </a:solidFill>
                <a:cs typeface="Arial" panose="020B0604020202020204" pitchFamily="34" charset="0"/>
                <a:hlinkClick r:id="rId6" action="ppaction://hlinksldjump"/>
              </a:rPr>
              <a:t>Annexe</a:t>
            </a:r>
            <a:r>
              <a:rPr lang="fr-CA" dirty="0">
                <a:solidFill>
                  <a:srgbClr val="3E4248"/>
                </a:solidFill>
                <a:cs typeface="Arial" panose="020B0604020202020204" pitchFamily="34" charset="0"/>
              </a:rPr>
              <a:t>.</a:t>
            </a:r>
          </a:p>
          <a:p>
            <a:pPr marL="342900" indent="-342900">
              <a:buFont typeface="+mj-lt"/>
              <a:buAutoNum type="arabicPeriod"/>
            </a:pPr>
            <a:endParaRPr lang="en-CA" dirty="0">
              <a:solidFill>
                <a:srgbClr val="3E4248"/>
              </a:solidFill>
              <a:cs typeface="Arial" panose="020B0604020202020204" pitchFamily="34" charset="0"/>
            </a:endParaRPr>
          </a:p>
        </p:txBody>
      </p:sp>
      <p:sp>
        <p:nvSpPr>
          <p:cNvPr id="6" name="Rectangle 5">
            <a:extLst>
              <a:ext uri="{FF2B5EF4-FFF2-40B4-BE49-F238E27FC236}">
                <a16:creationId xmlns:a16="http://schemas.microsoft.com/office/drawing/2014/main" id="{2BB1F705-E2A2-43E1-BF62-47A2B162782C}"/>
              </a:ext>
            </a:extLst>
          </p:cNvPr>
          <p:cNvSpPr/>
          <p:nvPr>
            <p:custDataLst>
              <p:tags r:id="rId3"/>
            </p:custDataLst>
          </p:nvPr>
        </p:nvSpPr>
        <p:spPr>
          <a:xfrm>
            <a:off x="1328183" y="2408641"/>
            <a:ext cx="3154607" cy="2587103"/>
          </a:xfrm>
          <a:prstGeom prst="rect">
            <a:avLst/>
          </a:prstGeom>
          <a:solidFill>
            <a:schemeClr val="accent4">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E09C33FB-49D2-4298-8996-E0D67C3C7C6C" descr="75E80733-489E-4628-914D-AA488165A4E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1243" y="2525574"/>
            <a:ext cx="2448485" cy="244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0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6" name="think-cell Slide" r:id="rId8" imgW="473" imgH="473" progId="TCLayout.ActiveDocument.1">
                  <p:embed/>
                </p:oleObj>
              </mc:Choice>
              <mc:Fallback>
                <p:oleObj name="think-cell Slide" r:id="rId8" imgW="473" imgH="473"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8638" y="2959012"/>
            <a:ext cx="7800353" cy="1619506"/>
          </a:xfrm>
        </p:spPr>
        <p:txBody>
          <a:bodyPr>
            <a:normAutofit/>
          </a:bodyPr>
          <a:lstStyle/>
          <a:p>
            <a:r>
              <a:rPr lang="fr-CA" sz="2800" dirty="0">
                <a:solidFill>
                  <a:schemeClr val="accent2"/>
                </a:solidFill>
              </a:rPr>
              <a:t>Pratiques exemplaires et activités</a:t>
            </a:r>
          </a:p>
        </p:txBody>
      </p:sp>
      <p:sp>
        <p:nvSpPr>
          <p:cNvPr id="6" name="Text Placeholder 5"/>
          <p:cNvSpPr>
            <a:spLocks noGrp="1"/>
          </p:cNvSpPr>
          <p:nvPr>
            <p:ph type="body" idx="1"/>
            <p:custDataLst>
              <p:tags r:id="rId4"/>
            </p:custDataLst>
          </p:nvPr>
        </p:nvSpPr>
        <p:spPr>
          <a:xfrm>
            <a:off x="528638" y="2994103"/>
            <a:ext cx="11115674" cy="857689"/>
          </a:xfrm>
        </p:spPr>
        <p:txBody>
          <a:bodyPr>
            <a:noAutofit/>
          </a:bodyPr>
          <a:lstStyle/>
          <a:p>
            <a:r>
              <a:rPr lang="fr-CA" sz="6000" dirty="0">
                <a:solidFill>
                  <a:schemeClr val="accent2"/>
                </a:solidFill>
              </a:rPr>
              <a:t>Annexe</a:t>
            </a:r>
          </a:p>
        </p:txBody>
      </p:sp>
      <p:pic>
        <p:nvPicPr>
          <p:cNvPr id="9" name="Picture 8"/>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68133" t="9742"/>
          <a:stretch/>
        </p:blipFill>
        <p:spPr>
          <a:xfrm>
            <a:off x="8986684" y="881281"/>
            <a:ext cx="3205316" cy="5992761"/>
          </a:xfrm>
          <a:prstGeom prst="rect">
            <a:avLst/>
          </a:prstGeom>
        </p:spPr>
      </p:pic>
    </p:spTree>
    <p:extLst>
      <p:ext uri="{BB962C8B-B14F-4D97-AF65-F5344CB8AC3E}">
        <p14:creationId xmlns:p14="http://schemas.microsoft.com/office/powerpoint/2010/main" val="232068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custDataLst>
              <p:tags r:id="rId1"/>
            </p:custDataLst>
          </p:nvPr>
        </p:nvSpPr>
        <p:spPr/>
        <p:txBody>
          <a:bodyPr>
            <a:normAutofit/>
          </a:bodyPr>
          <a:lstStyle/>
          <a:p>
            <a:r>
              <a:rPr lang="fr-CA" dirty="0"/>
              <a:t>Pratiques exemplaires et activités relatives à la communication</a:t>
            </a:r>
          </a:p>
        </p:txBody>
      </p:sp>
      <p:sp>
        <p:nvSpPr>
          <p:cNvPr id="8" name="Freeform 7"/>
          <p:cNvSpPr>
            <a:spLocks noEditPoints="1"/>
          </p:cNvSpPr>
          <p:nvPr>
            <p:custDataLst>
              <p:tags r:id="rId2"/>
            </p:custDataLst>
          </p:nvPr>
        </p:nvSpPr>
        <p:spPr bwMode="auto">
          <a:xfrm rot="14026548" flipH="1">
            <a:off x="1601999" y="4951965"/>
            <a:ext cx="1306957" cy="139822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 name="Rectangle 1"/>
          <p:cNvSpPr/>
          <p:nvPr>
            <p:custDataLst>
              <p:tags r:id="rId3"/>
            </p:custDataLst>
          </p:nvPr>
        </p:nvSpPr>
        <p:spPr>
          <a:xfrm>
            <a:off x="508759" y="1385888"/>
            <a:ext cx="2696872" cy="4154984"/>
          </a:xfrm>
          <a:prstGeom prst="rect">
            <a:avLst/>
          </a:prstGeom>
        </p:spPr>
        <p:txBody>
          <a:bodyPr wrap="square">
            <a:spAutoFit/>
          </a:bodyPr>
          <a:lstStyle/>
          <a:p>
            <a:r>
              <a:rPr lang="fr-CA" sz="1400" i="1" dirty="0">
                <a:solidFill>
                  <a:srgbClr val="252525"/>
                </a:solidFill>
                <a:cs typeface="Arial" panose="020B0604020202020204" pitchFamily="34" charset="0"/>
              </a:rPr>
              <a:t>Ce modèle est tiré du Livret numérique de la gestion du changement dans le contexte d’un projet de modernisation du milieu de travail. Les mêmes principes peuvent être appliqués à un plan de communication pour le RMT :</a:t>
            </a:r>
            <a:r>
              <a:rPr lang="fr-CA" dirty="0">
                <a:solidFill>
                  <a:srgbClr val="252525"/>
                </a:solidFill>
                <a:cs typeface="Arial" panose="020B0604020202020204" pitchFamily="34" charset="0"/>
              </a:rPr>
              <a:t> </a:t>
            </a:r>
          </a:p>
          <a:p>
            <a:endParaRPr lang="fr-CA" dirty="0">
              <a:solidFill>
                <a:srgbClr val="252525"/>
              </a:solidFill>
              <a:cs typeface="Arial" panose="020B0604020202020204" pitchFamily="34" charset="0"/>
            </a:endParaRPr>
          </a:p>
          <a:p>
            <a:endParaRPr lang="en-CA" dirty="0">
              <a:solidFill>
                <a:srgbClr val="252525"/>
              </a:solidFill>
              <a:cs typeface="Arial" panose="020B0604020202020204" pitchFamily="34" charset="0"/>
            </a:endParaRPr>
          </a:p>
          <a:p>
            <a:r>
              <a:rPr lang="fr-CA" dirty="0">
                <a:solidFill>
                  <a:srgbClr val="252525"/>
                </a:solidFill>
                <a:cs typeface="Arial" panose="020B0604020202020204" pitchFamily="34" charset="0"/>
              </a:rPr>
              <a:t>En fonction des objectifs de la communication et du public cible, déterminer qui est le meilleur expéditeur et quel outil de communication devrait être utilisé</a:t>
            </a:r>
          </a:p>
        </p:txBody>
      </p:sp>
      <p:pic>
        <p:nvPicPr>
          <p:cNvPr id="3" name="Picture 2" descr="une représentation visuelle des exemples des différents ratios des trois objectifs de communication, description de l'image disponible ci-desso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631" y="1385888"/>
            <a:ext cx="8444169" cy="474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4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97969" y="1385888"/>
            <a:ext cx="10917135" cy="3363977"/>
          </a:xfrm>
          <a:prstGeom prst="roundRect">
            <a:avLst/>
          </a:prstGeom>
          <a:solidFill>
            <a:schemeClr val="bg1">
              <a:lumMod val="95000"/>
            </a:schemeClr>
          </a:solidFill>
          <a:ln w="19050">
            <a:solidFill>
              <a:srgbClr val="6A9FB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Il est essentiel de communiquer pour s’assurer que les employés comprennent ce à quoi ils doivent s’attendre à leur RMT. Cela devrait comprendre l’affichage et les communications verbales et écrites. </a:t>
            </a:r>
          </a:p>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Le courriel n’est pas toujours le meilleur moyen de communiquer de l’information de grande importance. </a:t>
            </a:r>
          </a:p>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La communication claire sur ce qui a changé (locaux et protocoles) et sur ce qui est demeuré comme avant aidera à réduire l’anxiété. </a:t>
            </a:r>
          </a:p>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Tenir des réunions sur une plateforme qui permet la participation de tous les employés. </a:t>
            </a:r>
          </a:p>
          <a:p>
            <a:pPr marL="28575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Modes de communication : tenir compte du fait que les gens ont besoin d’entendre l’information de multiples façons. </a:t>
            </a:r>
          </a:p>
          <a:p>
            <a:pPr marL="28575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Tenir compte du fait que les messages devront être communiqués plusieurs fois : avant, pendant et après leur RMT.</a:t>
            </a:r>
          </a:p>
          <a:p>
            <a:pPr marL="28575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Travailler avec tous les intervenants concernés pour assurer l’harmonisation des principaux messages et protocoles afin d’éviter la confusion.</a:t>
            </a:r>
          </a:p>
          <a:p>
            <a:pPr marL="28575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Élaborer des messages pour être en mesure d’expliquer comment et pourquoi le RMT se fera par étapes.</a:t>
            </a:r>
          </a:p>
          <a:p>
            <a:pPr marL="285750" lvl="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Élaborer des messages au sujet de ce qui change, des éléments qui vont changer, du calendrier du changement et de l’explication du changement.</a:t>
            </a:r>
          </a:p>
          <a:p>
            <a:pPr marL="285750" lvl="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Élaborer des mises à jour et des messages sur les rapports d’étape.</a:t>
            </a:r>
          </a:p>
          <a:p>
            <a:pPr marL="285750" lvl="0" indent="-285750" fontAlgn="base">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Définir le meilleur expéditeur pour communiquer les messages : dirigeant de l’organisation ou gestionnaire</a:t>
            </a:r>
          </a:p>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La transparence et l’exactitude des communications sont essentielles à la crédibilité et à la confiance.</a:t>
            </a:r>
          </a:p>
          <a:p>
            <a:pPr marL="285750" lvl="0" indent="-285750" eaLnBrk="0" fontAlgn="base" hangingPunct="0">
              <a:spcBef>
                <a:spcPct val="0"/>
              </a:spcBef>
              <a:spcAft>
                <a:spcPct val="0"/>
              </a:spcAft>
              <a:buFont typeface="Arial" panose="020B0604020202020204" pitchFamily="34" charset="0"/>
              <a:buChar char="•"/>
            </a:pPr>
            <a:r>
              <a:rPr lang="fr-CA" sz="1300" dirty="0">
                <a:solidFill>
                  <a:schemeClr val="tx1"/>
                </a:solidFill>
                <a:ea typeface="Tw Cen MT" panose="020B0602020104020603" pitchFamily="34" charset="0"/>
                <a:cs typeface="Arial" panose="020B0604020202020204" pitchFamily="34" charset="0"/>
              </a:rPr>
              <a:t>Utiliser un langage clair et faire preuve d’empathie pour respecter les réactions émotionnelles</a:t>
            </a:r>
            <a:endParaRPr lang="en-CA" altLang="en-US" sz="1300" dirty="0">
              <a:solidFill>
                <a:schemeClr val="tx2"/>
              </a:solidFill>
            </a:endParaRPr>
          </a:p>
        </p:txBody>
      </p:sp>
      <p:sp>
        <p:nvSpPr>
          <p:cNvPr id="19" name="Rounded Rectangle 18"/>
          <p:cNvSpPr/>
          <p:nvPr>
            <p:custDataLst>
              <p:tags r:id="rId2"/>
            </p:custDataLst>
          </p:nvPr>
        </p:nvSpPr>
        <p:spPr>
          <a:xfrm>
            <a:off x="597969" y="4869993"/>
            <a:ext cx="10917135" cy="125926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nchorCtr="0"/>
          <a:lstStyle/>
          <a:p>
            <a:pPr fontAlgn="base">
              <a:lnSpc>
                <a:spcPts val="1430"/>
              </a:lnSpc>
              <a:spcBef>
                <a:spcPts val="225"/>
              </a:spcBef>
              <a:spcAft>
                <a:spcPts val="0"/>
              </a:spcAft>
            </a:pPr>
            <a:r>
              <a:rPr lang="fr-CA" sz="1400" dirty="0">
                <a:solidFill>
                  <a:schemeClr val="tx1"/>
                </a:solidFill>
                <a:ea typeface="Tw Cen MT" panose="020B0602020104020603" pitchFamily="34" charset="0"/>
                <a:cs typeface="Arial" panose="020B0604020202020204" pitchFamily="34" charset="0"/>
              </a:rPr>
              <a:t>Le cas échéant, élaborer des communications séquentielles sur les éléments suivants :</a:t>
            </a:r>
          </a:p>
          <a:p>
            <a:pPr marL="285750" indent="-285750" fontAlgn="base">
              <a:buFont typeface="Arial" panose="020B0604020202020204" pitchFamily="34" charset="0"/>
              <a:buChar char="•"/>
            </a:pPr>
            <a:r>
              <a:rPr lang="fr-CA" sz="1400" dirty="0">
                <a:solidFill>
                  <a:schemeClr val="tx1"/>
                </a:solidFill>
                <a:ea typeface="Tw Cen MT" panose="020B0602020104020603" pitchFamily="34" charset="0"/>
                <a:cs typeface="Arial" panose="020B0604020202020204" pitchFamily="34" charset="0"/>
              </a:rPr>
              <a:t>les nouveaux protocoles en place pour le RMT, le travail à domicile, les processus d’intégration, ce qu’il faut apporter au bureau, ce qui n’est pas permis, les protocoles de filtrage au besoin, les processus d’évacuation d’urgence et autres;</a:t>
            </a:r>
          </a:p>
          <a:p>
            <a:pPr marL="285750" indent="-285750" fontAlgn="base">
              <a:buFont typeface="Arial" panose="020B0604020202020204" pitchFamily="34" charset="0"/>
              <a:buChar char="•"/>
            </a:pPr>
            <a:r>
              <a:rPr lang="fr-CA" sz="1400" dirty="0">
                <a:solidFill>
                  <a:schemeClr val="tx1"/>
                </a:solidFill>
                <a:ea typeface="Tw Cen MT" panose="020B0602020104020603" pitchFamily="34" charset="0"/>
                <a:cs typeface="Arial" panose="020B0604020202020204" pitchFamily="34" charset="0"/>
              </a:rPr>
              <a:t>comment travailler virtuellement et à domicile – des documents de référence sont disponibles sur les sites Web du SCT et de l’EFPC (voir les références). </a:t>
            </a:r>
          </a:p>
        </p:txBody>
      </p:sp>
      <p:sp>
        <p:nvSpPr>
          <p:cNvPr id="22" name="Title 21"/>
          <p:cNvSpPr>
            <a:spLocks noGrp="1"/>
          </p:cNvSpPr>
          <p:nvPr>
            <p:ph type="title"/>
            <p:custDataLst>
              <p:tags r:id="rId3"/>
            </p:custDataLst>
          </p:nvPr>
        </p:nvSpPr>
        <p:spPr/>
        <p:txBody>
          <a:bodyPr>
            <a:normAutofit/>
          </a:bodyPr>
          <a:lstStyle/>
          <a:p>
            <a:r>
              <a:rPr lang="fr-CA" dirty="0"/>
              <a:t>Pratiques exemplaires et activités relatives à la communication</a:t>
            </a:r>
          </a:p>
        </p:txBody>
      </p:sp>
      <p:sp>
        <p:nvSpPr>
          <p:cNvPr id="6" name="Rectangle 5"/>
          <p:cNvSpPr/>
          <p:nvPr>
            <p:custDataLst>
              <p:tags r:id="rId4"/>
            </p:custDataLst>
          </p:nvPr>
        </p:nvSpPr>
        <p:spPr>
          <a:xfrm rot="16200000">
            <a:off x="-258758" y="5299570"/>
            <a:ext cx="1165704" cy="400110"/>
          </a:xfrm>
          <a:prstGeom prst="rect">
            <a:avLst/>
          </a:prstGeom>
        </p:spPr>
        <p:txBody>
          <a:bodyPr wrap="non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Activités</a:t>
            </a:r>
          </a:p>
        </p:txBody>
      </p:sp>
      <p:sp>
        <p:nvSpPr>
          <p:cNvPr id="7" name="Rectangle 6"/>
          <p:cNvSpPr/>
          <p:nvPr>
            <p:custDataLst>
              <p:tags r:id="rId5"/>
            </p:custDataLst>
          </p:nvPr>
        </p:nvSpPr>
        <p:spPr>
          <a:xfrm rot="16200000">
            <a:off x="-1141371" y="2651298"/>
            <a:ext cx="2930931" cy="400110"/>
          </a:xfrm>
          <a:prstGeom prst="rect">
            <a:avLst/>
          </a:prstGeom>
        </p:spPr>
        <p:txBody>
          <a:bodyPr wrap="squar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Pratiques exemplaires</a:t>
            </a:r>
          </a:p>
        </p:txBody>
      </p:sp>
    </p:spTree>
    <p:extLst>
      <p:ext uri="{BB962C8B-B14F-4D97-AF65-F5344CB8AC3E}">
        <p14:creationId xmlns:p14="http://schemas.microsoft.com/office/powerpoint/2010/main" val="253108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p:txBody>
          <a:bodyPr/>
          <a:lstStyle/>
          <a:p>
            <a:r>
              <a:rPr lang="fr-CA" dirty="0"/>
              <a:t>Pratiques exemplaires et activités relatives à la mobilisation</a:t>
            </a:r>
          </a:p>
        </p:txBody>
      </p:sp>
      <p:sp>
        <p:nvSpPr>
          <p:cNvPr id="4" name="Rounded Rectangle 3"/>
          <p:cNvSpPr/>
          <p:nvPr>
            <p:custDataLst>
              <p:tags r:id="rId2"/>
            </p:custDataLst>
          </p:nvPr>
        </p:nvSpPr>
        <p:spPr>
          <a:xfrm>
            <a:off x="549811" y="1424631"/>
            <a:ext cx="11006345" cy="2545203"/>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Envisager d’inviter les employés à donner de la rétroaction, à faire part de leurs préoccupations et de leurs besoins. </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Envisager de mettre en place un mécanisme pour recueillir les commentaires des employés sur les processus, les outils disponibles, les renseignements mis en commun et le soutien dont ils ont besoin pour effectuer leur travail à la maison et au bureau.</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Être prêt à écouter les préoccupations des employés et à y donner suite. </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cs typeface="Arial" panose="020B0604020202020204" pitchFamily="34" charset="0"/>
              </a:rPr>
              <a:t>Les gestionnaires devraient communiquer souvent avec leur équipe et leurs employés.</a:t>
            </a:r>
          </a:p>
        </p:txBody>
      </p:sp>
      <p:sp>
        <p:nvSpPr>
          <p:cNvPr id="7" name="Rounded Rectangle 6"/>
          <p:cNvSpPr/>
          <p:nvPr>
            <p:custDataLst>
              <p:tags r:id="rId3"/>
            </p:custDataLst>
          </p:nvPr>
        </p:nvSpPr>
        <p:spPr>
          <a:xfrm>
            <a:off x="549812" y="4301320"/>
            <a:ext cx="11006345" cy="1285026"/>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nchorCtr="0"/>
          <a:lstStyle/>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Sondages (sondage officiel portant sur de nombreux éléments)</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Sondage éclair (sondage informel rapide pour un élément en particulier)</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Consultations virtuelles</a:t>
            </a:r>
          </a:p>
          <a:p>
            <a:pPr marL="171450" indent="-1714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Boîte générique</a:t>
            </a:r>
          </a:p>
          <a:p>
            <a:pPr marL="171450" indent="-171450" eaLnBrk="0" fontAlgn="base" hangingPunct="0">
              <a:spcBef>
                <a:spcPct val="0"/>
              </a:spcBef>
              <a:spcAft>
                <a:spcPct val="0"/>
              </a:spcAft>
              <a:buFont typeface="Arial" panose="020B0604020202020204" pitchFamily="34" charset="0"/>
              <a:buChar char="•"/>
            </a:pPr>
            <a:endParaRPr lang="en-CA" altLang="en-US" dirty="0">
              <a:solidFill>
                <a:schemeClr val="tx1"/>
              </a:solidFill>
              <a:ea typeface="Tw Cen MT" panose="020B0602020104020603"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endParaRPr lang="en-CA" altLang="en-US" dirty="0">
              <a:solidFill>
                <a:schemeClr val="tx1">
                  <a:lumMod val="75000"/>
                  <a:lumOff val="25000"/>
                </a:schemeClr>
              </a:solidFill>
              <a:ea typeface="Tw Cen MT" panose="020B0602020104020603" pitchFamily="34" charset="0"/>
              <a:cs typeface="Arial" panose="020B0604020202020204" pitchFamily="34" charset="0"/>
            </a:endParaRPr>
          </a:p>
        </p:txBody>
      </p:sp>
      <p:sp>
        <p:nvSpPr>
          <p:cNvPr id="6" name="Rectangle 5"/>
          <p:cNvSpPr/>
          <p:nvPr>
            <p:custDataLst>
              <p:tags r:id="rId4"/>
            </p:custDataLst>
          </p:nvPr>
        </p:nvSpPr>
        <p:spPr>
          <a:xfrm rot="16200000">
            <a:off x="-1178462" y="2281856"/>
            <a:ext cx="2975849" cy="400110"/>
          </a:xfrm>
          <a:prstGeom prst="rect">
            <a:avLst/>
          </a:prstGeom>
        </p:spPr>
        <p:txBody>
          <a:bodyPr wrap="squar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Pratiques exemplaires</a:t>
            </a:r>
          </a:p>
        </p:txBody>
      </p:sp>
      <p:sp>
        <p:nvSpPr>
          <p:cNvPr id="8" name="Rectangle 7"/>
          <p:cNvSpPr/>
          <p:nvPr>
            <p:custDataLst>
              <p:tags r:id="rId5"/>
            </p:custDataLst>
          </p:nvPr>
        </p:nvSpPr>
        <p:spPr>
          <a:xfrm rot="16200000">
            <a:off x="-280916" y="4645039"/>
            <a:ext cx="1261346" cy="400110"/>
          </a:xfrm>
          <a:prstGeom prst="rect">
            <a:avLst/>
          </a:prstGeom>
        </p:spPr>
        <p:txBody>
          <a:bodyPr wrap="squar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Activités</a:t>
            </a:r>
          </a:p>
        </p:txBody>
      </p:sp>
    </p:spTree>
    <p:extLst>
      <p:ext uri="{BB962C8B-B14F-4D97-AF65-F5344CB8AC3E}">
        <p14:creationId xmlns:p14="http://schemas.microsoft.com/office/powerpoint/2010/main" val="89884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a:lstStyle/>
          <a:p>
            <a:r>
              <a:rPr lang="fr-CA" dirty="0"/>
              <a:t>Pratiques exemplaires et activités relatives à la formation</a:t>
            </a:r>
          </a:p>
        </p:txBody>
      </p:sp>
      <p:sp>
        <p:nvSpPr>
          <p:cNvPr id="4" name="Rounded Rectangle 3"/>
          <p:cNvSpPr/>
          <p:nvPr>
            <p:custDataLst>
              <p:tags r:id="rId2"/>
            </p:custDataLst>
          </p:nvPr>
        </p:nvSpPr>
        <p:spPr>
          <a:xfrm>
            <a:off x="508758" y="1342935"/>
            <a:ext cx="11006345" cy="2268902"/>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Voir à ce que les employés reçoivent une formation sur les nouvelles mesures, les nouveaux outils, les protocoles, les procédures, les méthodes de travail, etc.</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cs typeface="Arial" panose="020B0604020202020204" pitchFamily="34" charset="0"/>
              </a:rPr>
              <a:t>Faire en sorte que les gestionnaires sont équipés pour soutenir les employés pendant la transition. Comme il est indiqué dans la section des rôles et responsabilités du </a:t>
            </a:r>
            <a:r>
              <a:rPr lang="fr-CA" dirty="0">
                <a:solidFill>
                  <a:srgbClr val="FF0000"/>
                </a:solidFill>
                <a:cs typeface="Arial" panose="020B0604020202020204" pitchFamily="34" charset="0"/>
                <a:hlinkClick r:id="rId8"/>
              </a:rPr>
              <a:t>Guide à l’intention des ministères sur l’assouplissement des restrictions : Lieux de travail fédéraux</a:t>
            </a:r>
            <a:r>
              <a:rPr lang="fr-CA" dirty="0">
                <a:solidFill>
                  <a:schemeClr val="tx1"/>
                </a:solidFill>
                <a:cs typeface="Arial" panose="020B0604020202020204" pitchFamily="34" charset="0"/>
              </a:rPr>
              <a:t>, les gestionnaires jouent un rôle clé dans l’expérience du RMT des employés; il est donc essentiel qu’ils soient eux-mêmes bien équipés. Voici un exemple d’une </a:t>
            </a:r>
            <a:r>
              <a:rPr lang="fr-CA" dirty="0">
                <a:solidFill>
                  <a:schemeClr val="tx1"/>
                </a:solidFill>
                <a:cs typeface="Arial" panose="020B0604020202020204" pitchFamily="34" charset="0"/>
                <a:hlinkClick r:id="rId9"/>
              </a:rPr>
              <a:t>trousse à outils pour les gestionnaires</a:t>
            </a:r>
            <a:r>
              <a:rPr lang="fr-CA" dirty="0">
                <a:solidFill>
                  <a:schemeClr val="tx1"/>
                </a:solidFill>
                <a:cs typeface="Arial" panose="020B0604020202020204" pitchFamily="34" charset="0"/>
              </a:rPr>
              <a:t> qui peut être adaptée.</a:t>
            </a:r>
          </a:p>
          <a:p>
            <a:pPr marL="285750" indent="-285750" eaLnBrk="0" fontAlgn="base" hangingPunct="0">
              <a:spcBef>
                <a:spcPct val="0"/>
              </a:spcBef>
              <a:spcAft>
                <a:spcPct val="0"/>
              </a:spcAft>
              <a:buFont typeface="Arial" panose="020B0604020202020204" pitchFamily="34" charset="0"/>
              <a:buChar char="•"/>
            </a:pPr>
            <a:endParaRPr lang="en-CA" dirty="0">
              <a:solidFill>
                <a:srgbClr val="FF0000"/>
              </a:solidFill>
              <a:cs typeface="Arial" panose="020B0604020202020204" pitchFamily="34" charset="0"/>
            </a:endParaRPr>
          </a:p>
          <a:p>
            <a:pPr eaLnBrk="0" fontAlgn="base" hangingPunct="0">
              <a:spcBef>
                <a:spcPct val="0"/>
              </a:spcBef>
              <a:spcAft>
                <a:spcPct val="0"/>
              </a:spcAft>
            </a:pPr>
            <a:endParaRPr lang="en-US" altLang="en-US" sz="2000" dirty="0">
              <a:solidFill>
                <a:srgbClr val="000000"/>
              </a:solidFill>
              <a:ea typeface="Tw Cen MT" panose="020B0602020104020603" pitchFamily="34" charset="0"/>
              <a:cs typeface="Times New Roman" panose="02020603050405020304" pitchFamily="18" charset="0"/>
            </a:endParaRPr>
          </a:p>
          <a:p>
            <a:pPr eaLnBrk="0" fontAlgn="base" hangingPunct="0">
              <a:spcBef>
                <a:spcPct val="0"/>
              </a:spcBef>
              <a:spcAft>
                <a:spcPct val="0"/>
              </a:spcAft>
            </a:pPr>
            <a:endParaRPr lang="en-US" altLang="en-US" sz="2000" dirty="0">
              <a:solidFill>
                <a:srgbClr val="000000"/>
              </a:solidFill>
              <a:ea typeface="Tw Cen MT" panose="020B0602020104020603" pitchFamily="34" charset="0"/>
              <a:cs typeface="Times New Roman" panose="02020603050405020304" pitchFamily="18" charset="0"/>
            </a:endParaRPr>
          </a:p>
        </p:txBody>
      </p:sp>
      <p:sp>
        <p:nvSpPr>
          <p:cNvPr id="5" name="Rounded Rectangle 4"/>
          <p:cNvSpPr/>
          <p:nvPr>
            <p:custDataLst>
              <p:tags r:id="rId3"/>
            </p:custDataLst>
          </p:nvPr>
        </p:nvSpPr>
        <p:spPr>
          <a:xfrm>
            <a:off x="508757" y="3688839"/>
            <a:ext cx="11006345" cy="2654209"/>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Visite virtuelle du site pour les employés qui retournent dans le milieu de travail.</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Équipe d’accueil sur place pour les employés qui retournent dans le milieu de travail.</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Formation en ligne sur les nouvelles mesures, les nouveaux outils, les protocoles, les procédures et les façons de travailler.</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Guide ou trousse de bienvenue en ligne pour les employés et les gestionnaires qui retournent dans le milieu de travail pour les informer des nouvelles mesures, de nouveaux outils, de nouveaux protocoles, de nouvelles procédures et de nouvelles façons de travailler.</a:t>
            </a:r>
          </a:p>
          <a:p>
            <a:pPr marL="742950" lvl="1" indent="-285750" eaLnBrk="0" fontAlgn="base" hangingPunct="0">
              <a:spcBef>
                <a:spcPct val="0"/>
              </a:spcBef>
              <a:spcAft>
                <a:spcPct val="0"/>
              </a:spcAft>
              <a:buFont typeface="Arial" panose="020B0604020202020204" pitchFamily="34" charset="0"/>
              <a:buChar char="•"/>
            </a:pPr>
            <a:r>
              <a:rPr lang="fr-FR" dirty="0">
                <a:solidFill>
                  <a:schemeClr val="tx1"/>
                </a:solidFill>
                <a:ea typeface="Tw Cen MT" panose="020B0602020104020603" pitchFamily="34" charset="0"/>
                <a:cs typeface="Arial" panose="020B0604020202020204" pitchFamily="34" charset="0"/>
                <a:hlinkClick r:id="rId10"/>
              </a:rPr>
              <a:t>Projet pilote du 1550, avenue D’</a:t>
            </a:r>
            <a:r>
              <a:rPr lang="fr-FR" dirty="0" err="1">
                <a:solidFill>
                  <a:schemeClr val="tx1"/>
                </a:solidFill>
                <a:ea typeface="Tw Cen MT" panose="020B0602020104020603" pitchFamily="34" charset="0"/>
                <a:cs typeface="Arial" panose="020B0604020202020204" pitchFamily="34" charset="0"/>
                <a:hlinkClick r:id="rId10"/>
              </a:rPr>
              <a:t>Estimauville</a:t>
            </a:r>
            <a:endParaRPr lang="fr-FR" dirty="0">
              <a:solidFill>
                <a:schemeClr val="tx1"/>
              </a:solidFill>
              <a:ea typeface="Tw Cen MT" panose="020B0602020104020603" pitchFamily="34" charset="0"/>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fr-FR" dirty="0">
                <a:solidFill>
                  <a:schemeClr val="tx1"/>
                </a:solidFill>
                <a:ea typeface="Tw Cen MT" panose="020B0602020104020603" pitchFamily="34" charset="0"/>
                <a:cs typeface="Arial" panose="020B0604020202020204" pitchFamily="34" charset="0"/>
                <a:hlinkClick r:id="rId11"/>
              </a:rPr>
              <a:t>Projet pilote de la Place Bonaventure</a:t>
            </a:r>
            <a:endParaRPr lang="fr-CA" dirty="0">
              <a:solidFill>
                <a:schemeClr val="tx1"/>
              </a:solidFill>
              <a:ea typeface="Tw Cen MT" panose="020B0602020104020603" pitchFamily="34" charset="0"/>
              <a:cs typeface="Arial" panose="020B0604020202020204" pitchFamily="34" charset="0"/>
            </a:endParaRPr>
          </a:p>
        </p:txBody>
      </p:sp>
      <p:sp>
        <p:nvSpPr>
          <p:cNvPr id="7" name="Rectangle 6"/>
          <p:cNvSpPr/>
          <p:nvPr>
            <p:custDataLst>
              <p:tags r:id="rId4"/>
            </p:custDataLst>
          </p:nvPr>
        </p:nvSpPr>
        <p:spPr>
          <a:xfrm rot="16200000">
            <a:off x="-1084994" y="2277331"/>
            <a:ext cx="2700670" cy="400110"/>
          </a:xfrm>
          <a:prstGeom prst="rect">
            <a:avLst/>
          </a:prstGeom>
        </p:spPr>
        <p:txBody>
          <a:bodyPr wrap="squar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Pratiques exemplaires</a:t>
            </a:r>
          </a:p>
        </p:txBody>
      </p:sp>
      <p:sp>
        <p:nvSpPr>
          <p:cNvPr id="8" name="Rectangle 7"/>
          <p:cNvSpPr/>
          <p:nvPr>
            <p:custDataLst>
              <p:tags r:id="rId5"/>
            </p:custDataLst>
          </p:nvPr>
        </p:nvSpPr>
        <p:spPr>
          <a:xfrm rot="16200000">
            <a:off x="-257326" y="4602222"/>
            <a:ext cx="1165704" cy="400110"/>
          </a:xfrm>
          <a:prstGeom prst="rect">
            <a:avLst/>
          </a:prstGeom>
        </p:spPr>
        <p:txBody>
          <a:bodyPr wrap="none">
            <a:spAutoFit/>
          </a:bodyPr>
          <a:lstStyle/>
          <a:p>
            <a:pPr eaLnBrk="0" fontAlgn="base" hangingPunct="0">
              <a:spcBef>
                <a:spcPct val="0"/>
              </a:spcBef>
              <a:spcAft>
                <a:spcPct val="0"/>
              </a:spcAft>
            </a:pPr>
            <a:r>
              <a:rPr lang="fr-CA" sz="2000" b="1" dirty="0">
                <a:solidFill>
                  <a:schemeClr val="accent3"/>
                </a:solidFill>
                <a:ea typeface="Tw Cen MT" panose="020B0602020104020603" pitchFamily="34" charset="0"/>
                <a:cs typeface="Times New Roman" panose="02020603050405020304" pitchFamily="18" charset="0"/>
              </a:rPr>
              <a:t>Activités</a:t>
            </a:r>
          </a:p>
        </p:txBody>
      </p:sp>
    </p:spTree>
    <p:extLst>
      <p:ext uri="{BB962C8B-B14F-4D97-AF65-F5344CB8AC3E}">
        <p14:creationId xmlns:p14="http://schemas.microsoft.com/office/powerpoint/2010/main" val="34074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08759" y="534819"/>
            <a:ext cx="11006345" cy="835027"/>
          </a:xfrm>
        </p:spPr>
        <p:txBody>
          <a:bodyPr>
            <a:normAutofit fontScale="90000"/>
          </a:bodyPr>
          <a:lstStyle/>
          <a:p>
            <a:r>
              <a:rPr lang="fr-CA" dirty="0"/>
              <a:t>Pratiques exemplaires en matière de renforcement des comportements</a:t>
            </a:r>
          </a:p>
        </p:txBody>
      </p:sp>
      <p:sp>
        <p:nvSpPr>
          <p:cNvPr id="6" name="Rounded Rectangle 5"/>
          <p:cNvSpPr/>
          <p:nvPr>
            <p:custDataLst>
              <p:tags r:id="rId2"/>
            </p:custDataLst>
          </p:nvPr>
        </p:nvSpPr>
        <p:spPr>
          <a:xfrm>
            <a:off x="9026013" y="1584829"/>
            <a:ext cx="2616638" cy="2480218"/>
          </a:xfrm>
          <a:prstGeom prst="roundRect">
            <a:avLst/>
          </a:prstGeom>
          <a:ln>
            <a:noFill/>
          </a:ln>
        </p:spPr>
        <p:style>
          <a:lnRef idx="3">
            <a:schemeClr val="lt1"/>
          </a:lnRef>
          <a:fillRef idx="1">
            <a:schemeClr val="accent4"/>
          </a:fillRef>
          <a:effectRef idx="1">
            <a:schemeClr val="accent4"/>
          </a:effectRef>
          <a:fontRef idx="minor">
            <a:schemeClr val="lt1"/>
          </a:fontRef>
        </p:style>
        <p:txBody>
          <a:bodyPr rtlCol="0" anchor="t" anchorCtr="0"/>
          <a:lstStyle/>
          <a:p>
            <a:pPr algn="ctr" fontAlgn="base"/>
            <a:r>
              <a:rPr lang="fr-CA" sz="2800" b="1" dirty="0">
                <a:solidFill>
                  <a:schemeClr val="tx1">
                    <a:lumMod val="75000"/>
                    <a:lumOff val="25000"/>
                  </a:schemeClr>
                </a:solidFill>
                <a:cs typeface="Arial" panose="020B0604020202020204" pitchFamily="34" charset="0"/>
              </a:rPr>
              <a:t>ATTENTION</a:t>
            </a:r>
          </a:p>
          <a:p>
            <a:pPr marL="285750" indent="-285750" fontAlgn="base">
              <a:buFont typeface="Wingdings" panose="05000000000000000000" pitchFamily="2" charset="2"/>
              <a:buChar char="ð"/>
            </a:pPr>
            <a:r>
              <a:rPr lang="fr-CA" dirty="0">
                <a:solidFill>
                  <a:schemeClr val="tx1">
                    <a:lumMod val="75000"/>
                    <a:lumOff val="25000"/>
                  </a:schemeClr>
                </a:solidFill>
                <a:cs typeface="Arial" panose="020B0604020202020204" pitchFamily="34" charset="0"/>
              </a:rPr>
              <a:t>Demeurer à l’affut des signes de détresse</a:t>
            </a:r>
          </a:p>
          <a:p>
            <a:pPr marL="285750" indent="-285750" fontAlgn="base">
              <a:spcBef>
                <a:spcPts val="600"/>
              </a:spcBef>
              <a:buFont typeface="Wingdings" panose="05000000000000000000" pitchFamily="2" charset="2"/>
              <a:buChar char="ð"/>
            </a:pPr>
            <a:r>
              <a:rPr lang="fr-CA" dirty="0">
                <a:solidFill>
                  <a:schemeClr val="tx1">
                    <a:lumMod val="75000"/>
                    <a:lumOff val="25000"/>
                  </a:schemeClr>
                </a:solidFill>
                <a:cs typeface="Arial" panose="020B0604020202020204" pitchFamily="34" charset="0"/>
              </a:rPr>
              <a:t>Gérer les conflits de façon appropriée</a:t>
            </a:r>
          </a:p>
        </p:txBody>
      </p:sp>
      <p:sp>
        <p:nvSpPr>
          <p:cNvPr id="5" name="Rounded Rectangle 4"/>
          <p:cNvSpPr/>
          <p:nvPr>
            <p:custDataLst>
              <p:tags r:id="rId3"/>
            </p:custDataLst>
          </p:nvPr>
        </p:nvSpPr>
        <p:spPr>
          <a:xfrm>
            <a:off x="508759" y="1497240"/>
            <a:ext cx="8192790" cy="2480219"/>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Assurer un renforcement constant des messages sur l’importance des protocoles </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Offrir des séances d’encadrement et de soutien pour renforcer les nouveaux comportements et la nouvelle étiquette. </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Tenir des séances de formation ciblées.</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Administrer des sondages pour recueillir les commentaires et les besoins.</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Veiller à ce qu’il y a ait un affichage pour encourager et promouvoir les comportements.</a:t>
            </a:r>
          </a:p>
          <a:p>
            <a:pPr marL="285750" indent="-285750" eaLnBrk="0" fontAlgn="base" hangingPunct="0">
              <a:spcBef>
                <a:spcPct val="0"/>
              </a:spcBef>
              <a:spcAft>
                <a:spcPct val="0"/>
              </a:spcAft>
              <a:buFont typeface="Arial" panose="020B0604020202020204" pitchFamily="34" charset="0"/>
              <a:buChar char="•"/>
            </a:pPr>
            <a:r>
              <a:rPr lang="fr-CA" dirty="0">
                <a:solidFill>
                  <a:schemeClr val="tx1"/>
                </a:solidFill>
                <a:ea typeface="Tw Cen MT" panose="020B0602020104020603" pitchFamily="34" charset="0"/>
                <a:cs typeface="Arial" panose="020B0604020202020204" pitchFamily="34" charset="0"/>
              </a:rPr>
              <a:t>Voir à ce que les comportements indésirables soient traités rapidement.</a:t>
            </a:r>
          </a:p>
          <a:p>
            <a:pPr eaLnBrk="0" fontAlgn="base" hangingPunct="0">
              <a:spcBef>
                <a:spcPct val="0"/>
              </a:spcBef>
              <a:spcAft>
                <a:spcPct val="0"/>
              </a:spcAft>
            </a:pPr>
            <a:endParaRPr lang="en-US" altLang="en-US" sz="2000" dirty="0">
              <a:solidFill>
                <a:srgbClr val="000000"/>
              </a:solidFill>
              <a:ea typeface="Tw Cen MT" panose="020B0602020104020603" pitchFamily="34" charset="0"/>
              <a:cs typeface="Times New Roman" panose="02020603050405020304" pitchFamily="18" charset="0"/>
            </a:endParaRPr>
          </a:p>
          <a:p>
            <a:pPr eaLnBrk="0" fontAlgn="base" hangingPunct="0">
              <a:spcBef>
                <a:spcPct val="0"/>
              </a:spcBef>
              <a:spcAft>
                <a:spcPct val="0"/>
              </a:spcAft>
            </a:pPr>
            <a:endParaRPr lang="en-US" altLang="en-US" sz="2000" dirty="0">
              <a:solidFill>
                <a:srgbClr val="000000"/>
              </a:solidFill>
              <a:ea typeface="Tw Cen MT" panose="020B0602020104020603" pitchFamily="34" charset="0"/>
              <a:cs typeface="Times New Roman" panose="02020603050405020304" pitchFamily="18" charset="0"/>
            </a:endParaRPr>
          </a:p>
        </p:txBody>
      </p:sp>
      <p:pic>
        <p:nvPicPr>
          <p:cNvPr id="14338" name="Picture 2" descr="managing resistance graph"/>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192482" y="4065046"/>
            <a:ext cx="6078077" cy="214605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a:spLocks noEditPoints="1"/>
          </p:cNvSpPr>
          <p:nvPr>
            <p:custDataLst>
              <p:tags r:id="rId5"/>
            </p:custDataLst>
          </p:nvPr>
        </p:nvSpPr>
        <p:spPr bwMode="auto">
          <a:xfrm rot="14026548" flipH="1">
            <a:off x="2509442" y="4571678"/>
            <a:ext cx="1306957" cy="139822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8" name="Rectangle 7"/>
          <p:cNvSpPr/>
          <p:nvPr>
            <p:custDataLst>
              <p:tags r:id="rId6"/>
            </p:custDataLst>
          </p:nvPr>
        </p:nvSpPr>
        <p:spPr>
          <a:xfrm>
            <a:off x="802121" y="4624460"/>
            <a:ext cx="2024898" cy="646331"/>
          </a:xfrm>
          <a:prstGeom prst="rect">
            <a:avLst/>
          </a:prstGeom>
        </p:spPr>
        <p:txBody>
          <a:bodyPr wrap="square">
            <a:spAutoFit/>
          </a:bodyPr>
          <a:lstStyle/>
          <a:p>
            <a:r>
              <a:rPr lang="fr-CA" dirty="0">
                <a:solidFill>
                  <a:srgbClr val="252525"/>
                </a:solidFill>
                <a:cs typeface="Arial" panose="020B0604020202020204" pitchFamily="34" charset="0"/>
              </a:rPr>
              <a:t>Conseils pour gérer la résistance</a:t>
            </a:r>
          </a:p>
        </p:txBody>
      </p:sp>
    </p:spTree>
    <p:extLst>
      <p:ext uri="{BB962C8B-B14F-4D97-AF65-F5344CB8AC3E}">
        <p14:creationId xmlns:p14="http://schemas.microsoft.com/office/powerpoint/2010/main" val="175252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Références</a:t>
            </a:r>
          </a:p>
        </p:txBody>
      </p:sp>
      <p:sp>
        <p:nvSpPr>
          <p:cNvPr id="3" name="Rectangle 2"/>
          <p:cNvSpPr/>
          <p:nvPr>
            <p:custDataLst>
              <p:tags r:id="rId2"/>
            </p:custDataLst>
          </p:nvPr>
        </p:nvSpPr>
        <p:spPr>
          <a:xfrm>
            <a:off x="647700" y="1698782"/>
            <a:ext cx="10867404" cy="5041765"/>
          </a:xfrm>
          <a:prstGeom prst="rect">
            <a:avLst/>
          </a:prstGeom>
        </p:spPr>
        <p:txBody>
          <a:bodyPr wrap="square">
            <a:spAutoFit/>
          </a:bodyPr>
          <a:lstStyle/>
          <a:p>
            <a:pPr marL="342900" indent="-342900">
              <a:buFont typeface="+mj-lt"/>
              <a:buAutoNum type="arabicPeriod"/>
            </a:pPr>
            <a:r>
              <a:rPr lang="fr-CA" dirty="0">
                <a:cs typeface="Arial" panose="020B0604020202020204" pitchFamily="34" charset="0"/>
                <a:hlinkClick r:id="rId5"/>
              </a:rPr>
              <a:t>Livret numérique de la gestion du changement en milieu de travail</a:t>
            </a:r>
          </a:p>
          <a:p>
            <a:pPr marL="342900" indent="-342900">
              <a:buFont typeface="+mj-lt"/>
              <a:buAutoNum type="arabicPeriod"/>
            </a:pPr>
            <a:endParaRPr lang="fr-CA" dirty="0">
              <a:cs typeface="Arial" panose="020B0604020202020204" pitchFamily="34" charset="0"/>
            </a:endParaRPr>
          </a:p>
          <a:p>
            <a:pPr marL="342900" indent="-342900">
              <a:lnSpc>
                <a:spcPct val="107000"/>
              </a:lnSpc>
              <a:spcAft>
                <a:spcPts val="0"/>
              </a:spcAft>
              <a:buFont typeface="+mj-lt"/>
              <a:buAutoNum type="arabicPeriod"/>
            </a:pPr>
            <a:r>
              <a:rPr lang="fr-CA" dirty="0">
                <a:ea typeface="Calibri" panose="020F0502020204030204" pitchFamily="34" charset="0"/>
                <a:cs typeface="Times New Roman" panose="02020603050405020304" pitchFamily="18" charset="0"/>
                <a:hlinkClick r:id="rId6"/>
              </a:rPr>
              <a:t>Guide et pratiques pour un retour sécuritaire sur les lieux de travail compte tenu de l’assouplissement des restrictions</a:t>
            </a:r>
          </a:p>
          <a:p>
            <a:pPr marL="342900" indent="-342900">
              <a:lnSpc>
                <a:spcPct val="107000"/>
              </a:lnSpc>
              <a:spcAft>
                <a:spcPts val="0"/>
              </a:spcAft>
              <a:buFont typeface="+mj-lt"/>
              <a:buAutoNum type="arabicPeriod"/>
            </a:pPr>
            <a:endParaRPr lang="en-CA"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fr-CA" dirty="0">
                <a:ea typeface="Calibri" panose="020F0502020204030204" pitchFamily="34" charset="0"/>
                <a:cs typeface="Times New Roman" panose="02020603050405020304" pitchFamily="18" charset="0"/>
                <a:hlinkClick r:id="rId7"/>
              </a:rPr>
              <a:t>Directives de SPAC relatives à la gestion d’immeubles en contexte de maladie à coronavirus 2019 (COVID-19)</a:t>
            </a:r>
          </a:p>
          <a:p>
            <a:pPr marL="342900" indent="-342900">
              <a:lnSpc>
                <a:spcPct val="107000"/>
              </a:lnSpc>
              <a:spcAft>
                <a:spcPts val="800"/>
              </a:spcAft>
              <a:buFont typeface="+mj-lt"/>
              <a:buAutoNum type="arabicPeriod"/>
            </a:pPr>
            <a:r>
              <a:rPr lang="fr-CA" dirty="0">
                <a:hlinkClick r:id="rId8"/>
              </a:rPr>
              <a:t>Renseignements à l’intention des employés du gouvernement du Canada : maladie à coronavirus (COVID-19)</a:t>
            </a:r>
          </a:p>
          <a:p>
            <a:pPr marL="342900" indent="-342900">
              <a:buFont typeface="+mj-lt"/>
              <a:buAutoNum type="arabicPeriod"/>
            </a:pPr>
            <a:endParaRPr lang="en-CA" dirty="0"/>
          </a:p>
          <a:p>
            <a:pPr marL="342900" indent="-342900">
              <a:buFont typeface="+mj-lt"/>
              <a:buAutoNum type="arabicPeriod"/>
            </a:pPr>
            <a:r>
              <a:rPr lang="fr-CA" dirty="0"/>
              <a:t>Trousse d’orientation pour soutenir l’assouplissement des restrictions dans les lieux de travail fédéraux</a:t>
            </a:r>
          </a:p>
          <a:p>
            <a:pPr marL="800100" lvl="1" indent="-342900">
              <a:buFont typeface="Arial" panose="020B0604020202020204" pitchFamily="34" charset="0"/>
              <a:buChar char="•"/>
            </a:pPr>
            <a:r>
              <a:rPr lang="fr-CA" dirty="0">
                <a:hlinkClick r:id="rId9"/>
              </a:rPr>
              <a:t>https://www.csps-efpc.gc.ca/tools/jobaids/orientation-package-fra.aspx</a:t>
            </a:r>
          </a:p>
          <a:p>
            <a:pPr marL="800100" lvl="1" indent="-342900">
              <a:buFont typeface="Arial" panose="020B0604020202020204" pitchFamily="34" charset="0"/>
              <a:buChar char="•"/>
            </a:pPr>
            <a:r>
              <a:rPr lang="fr-CA" dirty="0">
                <a:hlinkClick r:id="rId9"/>
              </a:rPr>
              <a:t>https://www.csps-efpc.gc.ca/tools/jobaids/orientation-package-fra.aspx</a:t>
            </a:r>
          </a:p>
          <a:p>
            <a:pPr marL="342900" indent="-342900">
              <a:buFont typeface="+mj-lt"/>
              <a:buAutoNum type="arabicPeriod"/>
            </a:pPr>
            <a:endParaRPr lang="fr-CA" dirty="0"/>
          </a:p>
          <a:p>
            <a:pPr marL="342900" indent="-342900">
              <a:buFont typeface="+mj-lt"/>
              <a:buAutoNum type="arabicPeriod"/>
            </a:pPr>
            <a:r>
              <a:rPr lang="fr-CA" dirty="0"/>
              <a:t>Fiche sommaire de la </a:t>
            </a:r>
            <a:r>
              <a:rPr lang="fr-CA" dirty="0">
                <a:hlinkClick r:id="rId10"/>
              </a:rPr>
              <a:t>séance S’adapter au changement de la Communauté de pratique de la gestion du changement en milieu de travail</a:t>
            </a:r>
            <a:r>
              <a:rPr lang="fr-CA" dirty="0"/>
              <a:t> qui a eu lieu le 9 juin 2020. L’objectif de la séance consistait à créer une collection de changements en milieu de travail et de leçons apprises de la situation pandémique actuelle. </a:t>
            </a:r>
          </a:p>
          <a:p>
            <a:endParaRPr lang="fr-CA" dirty="0"/>
          </a:p>
          <a:p>
            <a:endParaRPr lang="en-C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5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1019909" y="1098396"/>
            <a:ext cx="10163908" cy="4893647"/>
          </a:xfrm>
          <a:prstGeom prst="rect">
            <a:avLst/>
          </a:prstGeom>
        </p:spPr>
        <p:txBody>
          <a:bodyPr wrap="square">
            <a:spAutoFit/>
          </a:bodyPr>
          <a:lstStyle/>
          <a:p>
            <a:pPr algn="ctr"/>
            <a:r>
              <a:rPr lang="fr-CA" sz="2400" dirty="0">
                <a:solidFill>
                  <a:schemeClr val="accent5"/>
                </a:solidFill>
                <a:cs typeface="Arial" panose="020B0604020202020204" pitchFamily="34" charset="0"/>
              </a:rPr>
              <a:t>« </a:t>
            </a:r>
            <a:r>
              <a:rPr lang="fr-CA" sz="2400" b="1" dirty="0">
                <a:solidFill>
                  <a:schemeClr val="accent5"/>
                </a:solidFill>
              </a:rPr>
              <a:t>Il sera crucial de communiquer de façon claire, directe et opportune avec les employés</a:t>
            </a:r>
            <a:r>
              <a:rPr lang="fr-CA" sz="2400" dirty="0">
                <a:solidFill>
                  <a:schemeClr val="accent5"/>
                </a:solidFill>
              </a:rPr>
              <a:t> pour que l’organisation réussisse établir un lien de confiance et à gérer le processus complexe et difficile auquel nous sommes confrontés dans le retour sur les lieux de travail. Les messages devront être fréquents, </a:t>
            </a:r>
            <a:r>
              <a:rPr lang="fr-CA" sz="2400" b="1" dirty="0">
                <a:solidFill>
                  <a:schemeClr val="accent5"/>
                </a:solidFill>
              </a:rPr>
              <a:t>axés sur les employés</a:t>
            </a:r>
            <a:r>
              <a:rPr lang="fr-CA" sz="2400" dirty="0">
                <a:solidFill>
                  <a:schemeClr val="accent5"/>
                </a:solidFill>
              </a:rPr>
              <a:t>, empathiques et responsabilisants, tout en reflétant la gravité du contexte actuel. Lorsque les employés seront invités à retourner sur le lieu de travail, le calendrier des communications devra tenir compte du fait que les employés devront être avertis de manière appropriée et disposer d’un délai suffisant pour se préparer. Les équipes de communications internes devront intensifier leur travail à court et à moyen terme </a:t>
            </a:r>
            <a:r>
              <a:rPr lang="fr-CA" sz="2400" b="1" dirty="0">
                <a:solidFill>
                  <a:schemeClr val="accent5"/>
                </a:solidFill>
              </a:rPr>
              <a:t>pour soutenir cette initiative considérable de gestion du changement</a:t>
            </a:r>
            <a:r>
              <a:rPr lang="fr-CA" sz="2400" dirty="0">
                <a:solidFill>
                  <a:schemeClr val="accent5"/>
                </a:solidFill>
              </a:rPr>
              <a:t>. » </a:t>
            </a:r>
            <a:r>
              <a:rPr lang="fr-CA" sz="2400" dirty="0"/>
              <a:t> </a:t>
            </a:r>
            <a:endParaRPr lang="fr-CA" sz="2400" dirty="0">
              <a:solidFill>
                <a:schemeClr val="accent5"/>
              </a:solidFill>
            </a:endParaRPr>
          </a:p>
          <a:p>
            <a:pPr algn="ctr"/>
            <a:endParaRPr lang="fr-CA" sz="2400" dirty="0">
              <a:solidFill>
                <a:schemeClr val="accent5"/>
              </a:solidFill>
            </a:endParaRPr>
          </a:p>
          <a:p>
            <a:pPr algn="ctr"/>
            <a:endParaRPr lang="fr-CA" sz="2400" dirty="0">
              <a:solidFill>
                <a:schemeClr val="accent5"/>
              </a:solidFill>
            </a:endParaRPr>
          </a:p>
        </p:txBody>
      </p:sp>
      <p:sp>
        <p:nvSpPr>
          <p:cNvPr id="2" name="Rectangle 1"/>
          <p:cNvSpPr/>
          <p:nvPr>
            <p:custDataLst>
              <p:tags r:id="rId2"/>
            </p:custDataLst>
          </p:nvPr>
        </p:nvSpPr>
        <p:spPr>
          <a:xfrm>
            <a:off x="1449659" y="5371662"/>
            <a:ext cx="9501553" cy="600164"/>
          </a:xfrm>
          <a:prstGeom prst="rect">
            <a:avLst/>
          </a:prstGeom>
        </p:spPr>
        <p:txBody>
          <a:bodyPr wrap="square">
            <a:spAutoFit/>
          </a:bodyPr>
          <a:lstStyle/>
          <a:p>
            <a:endParaRPr lang="en-CA" sz="1100" b="1" dirty="0">
              <a:solidFill>
                <a:schemeClr val="bg1">
                  <a:lumMod val="50000"/>
                </a:schemeClr>
              </a:solidFill>
              <a:cs typeface="Arial" panose="020B0604020202020204" pitchFamily="34" charset="0"/>
            </a:endParaRPr>
          </a:p>
          <a:p>
            <a:r>
              <a:rPr lang="fr-CA" sz="1100" dirty="0">
                <a:solidFill>
                  <a:schemeClr val="bg1">
                    <a:lumMod val="50000"/>
                  </a:schemeClr>
                </a:solidFill>
                <a:cs typeface="Arial" panose="020B0604020202020204" pitchFamily="34" charset="0"/>
              </a:rPr>
              <a:t>Source : </a:t>
            </a:r>
            <a:r>
              <a:rPr lang="fr-CA" sz="1100" b="1" dirty="0">
                <a:solidFill>
                  <a:schemeClr val="bg1">
                    <a:lumMod val="50000"/>
                  </a:schemeClr>
                </a:solidFill>
                <a:cs typeface="Arial" panose="020B0604020202020204" pitchFamily="34" charset="0"/>
                <a:hlinkClick r:id="rId6"/>
              </a:rPr>
              <a:t>https://www.canada.ca/fr/gouvernement/fonctionpublique/covid-19/assouplissement-restrictions/guide-ministeres/lieux-travail-federaux.html</a:t>
            </a:r>
          </a:p>
          <a:p>
            <a:endParaRPr lang="en-CA" sz="1100" b="1" dirty="0">
              <a:solidFill>
                <a:schemeClr val="bg1">
                  <a:lumMod val="50000"/>
                </a:schemeClr>
              </a:solidFill>
              <a:cs typeface="Arial" panose="020B0604020202020204" pitchFamily="34" charset="0"/>
            </a:endParaRPr>
          </a:p>
        </p:txBody>
      </p:sp>
      <p:sp>
        <p:nvSpPr>
          <p:cNvPr id="4" name="Rectangle 3"/>
          <p:cNvSpPr/>
          <p:nvPr>
            <p:custDataLst>
              <p:tags r:id="rId3"/>
            </p:custDataLst>
          </p:nvPr>
        </p:nvSpPr>
        <p:spPr>
          <a:xfrm>
            <a:off x="8031700" y="5959562"/>
            <a:ext cx="3811255" cy="276999"/>
          </a:xfrm>
          <a:prstGeom prst="rect">
            <a:avLst/>
          </a:prstGeom>
        </p:spPr>
        <p:txBody>
          <a:bodyPr wrap="square">
            <a:spAutoFit/>
          </a:bodyPr>
          <a:lstStyle/>
          <a:p>
            <a:r>
              <a:rPr lang="fr-CA" sz="1200" i="1" dirty="0"/>
              <a:t>Les hyperliens sont uniquement accessibles en mode présentation</a:t>
            </a:r>
          </a:p>
        </p:txBody>
      </p:sp>
    </p:spTree>
    <p:extLst>
      <p:ext uri="{BB962C8B-B14F-4D97-AF65-F5344CB8AC3E}">
        <p14:creationId xmlns:p14="http://schemas.microsoft.com/office/powerpoint/2010/main" val="210279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CA" dirty="0"/>
              <a:t>À propos de la trousse</a:t>
            </a:r>
          </a:p>
        </p:txBody>
      </p:sp>
      <p:sp>
        <p:nvSpPr>
          <p:cNvPr id="5" name="TextBox 4"/>
          <p:cNvSpPr txBox="1"/>
          <p:nvPr>
            <p:custDataLst>
              <p:tags r:id="rId2"/>
            </p:custDataLst>
          </p:nvPr>
        </p:nvSpPr>
        <p:spPr>
          <a:xfrm>
            <a:off x="508758" y="1444035"/>
            <a:ext cx="11006345" cy="4278094"/>
          </a:xfrm>
          <a:prstGeom prst="rect">
            <a:avLst/>
          </a:prstGeom>
          <a:noFill/>
        </p:spPr>
        <p:txBody>
          <a:bodyPr wrap="square" rtlCol="0">
            <a:spAutoFit/>
          </a:bodyPr>
          <a:lstStyle/>
          <a:p>
            <a:r>
              <a:rPr lang="fr-CA" sz="1700" dirty="0"/>
              <a:t>Cette trousse comprend deux documents, soit le présent document PowerPoint ainsi qu’un document Excel intitulé </a:t>
            </a:r>
            <a:r>
              <a:rPr lang="fr-CA" sz="1700" b="1" dirty="0">
                <a:cs typeface="Arial" panose="020B0604020202020204" pitchFamily="34" charset="0"/>
              </a:rPr>
              <a:t>Plan intégré de GP-GC pour le RMT – Répertoire des changements et évaluation des répercussions</a:t>
            </a:r>
            <a:r>
              <a:rPr lang="fr-CA" sz="1700" dirty="0"/>
              <a:t>. Cette trousse a été conçue pour aider le gestionnaire du changement ou l’équipe de projet à créer la meilleure expérience possible pour les employés pendant la planification du retour en milieu de travail (RMT). Elle propose une approche de gestion du changement axée sur le plan de RMT qui est en cours d’élaboration ou de mise en œuvre au sein de votre organisation. </a:t>
            </a:r>
          </a:p>
          <a:p>
            <a:endParaRPr lang="en-CA" sz="1700" dirty="0">
              <a:cs typeface="Arial" panose="020B0604020202020204" pitchFamily="34" charset="0"/>
            </a:endParaRPr>
          </a:p>
          <a:p>
            <a:r>
              <a:rPr lang="fr-CA" sz="1700" dirty="0"/>
              <a:t>Il s’agit d’un bon point de départ pour déterminer l’incidence de la pandémie actuelle sur le milieu de travail et les employés qui y travailleront. </a:t>
            </a:r>
          </a:p>
          <a:p>
            <a:endParaRPr lang="en-CA" sz="1700" dirty="0">
              <a:cs typeface="Arial" panose="020B0604020202020204" pitchFamily="34" charset="0"/>
            </a:endParaRPr>
          </a:p>
          <a:p>
            <a:r>
              <a:rPr lang="fr-CA" sz="1700" b="1" dirty="0">
                <a:cs typeface="Arial" panose="020B0604020202020204" pitchFamily="34" charset="0"/>
              </a:rPr>
              <a:t>Ce qui est inclus :</a:t>
            </a:r>
          </a:p>
          <a:p>
            <a:pPr marL="171450" indent="-171450">
              <a:buFontTx/>
              <a:buChar char="-"/>
            </a:pPr>
            <a:r>
              <a:rPr lang="fr-CA" sz="1700" dirty="0"/>
              <a:t>Processus pour la création d’une approche axée sur les employés pour le RMT</a:t>
            </a:r>
          </a:p>
          <a:p>
            <a:pPr marL="171450" indent="-171450">
              <a:buFontTx/>
              <a:buChar char="-"/>
            </a:pPr>
            <a:r>
              <a:rPr lang="fr-CA" sz="1700" dirty="0"/>
              <a:t>Exemples d’activités de communication, de mobilisation et de formation</a:t>
            </a:r>
          </a:p>
          <a:p>
            <a:pPr marL="171450" indent="-171450">
              <a:buFontTx/>
              <a:buChar char="-"/>
            </a:pPr>
            <a:r>
              <a:rPr lang="fr-CA" sz="1700" dirty="0"/>
              <a:t>Outils dans le document </a:t>
            </a:r>
            <a:r>
              <a:rPr lang="fr-CA" sz="1600" b="1" dirty="0">
                <a:solidFill>
                  <a:srgbClr val="3E4248"/>
                </a:solidFill>
                <a:cs typeface="Arial" panose="020B0604020202020204" pitchFamily="34" charset="0"/>
                <a:hlinkClick r:id="rId6"/>
              </a:rPr>
              <a:t>Plan intégré de GP-GC pour le RMT – Répertoire des changements et évaluation des répercussions</a:t>
            </a:r>
            <a:r>
              <a:rPr lang="fr-CA" sz="1600" dirty="0"/>
              <a:t> </a:t>
            </a:r>
            <a:r>
              <a:rPr lang="fr-CA" sz="1700" dirty="0"/>
              <a:t>:</a:t>
            </a:r>
          </a:p>
          <a:p>
            <a:pPr lvl="1"/>
            <a:r>
              <a:rPr lang="fr-CA" sz="1700" dirty="0"/>
              <a:t>1 – Répertoire des changements et évaluation des répercussions</a:t>
            </a:r>
          </a:p>
          <a:p>
            <a:pPr lvl="1"/>
            <a:r>
              <a:rPr lang="fr-CA" sz="1700" dirty="0"/>
              <a:t>2 – Plan intégré de retour en milieu de travail (RMT)</a:t>
            </a:r>
          </a:p>
          <a:p>
            <a:pPr marL="171450" indent="-171450">
              <a:buFontTx/>
              <a:buChar char="-"/>
            </a:pPr>
            <a:r>
              <a:rPr lang="fr-CA" sz="1700" dirty="0"/>
              <a:t>Liens vers les documents de référence</a:t>
            </a:r>
          </a:p>
        </p:txBody>
      </p:sp>
      <p:sp>
        <p:nvSpPr>
          <p:cNvPr id="6" name="Rectangle 5"/>
          <p:cNvSpPr/>
          <p:nvPr>
            <p:custDataLst>
              <p:tags r:id="rId3"/>
            </p:custDataLst>
          </p:nvPr>
        </p:nvSpPr>
        <p:spPr>
          <a:xfrm>
            <a:off x="8031700" y="5959562"/>
            <a:ext cx="3811255" cy="276999"/>
          </a:xfrm>
          <a:prstGeom prst="rect">
            <a:avLst/>
          </a:prstGeom>
        </p:spPr>
        <p:txBody>
          <a:bodyPr wrap="square">
            <a:spAutoFit/>
          </a:bodyPr>
          <a:lstStyle/>
          <a:p>
            <a:r>
              <a:rPr lang="fr-CA" sz="1200" i="1" dirty="0"/>
              <a:t>Les hyperliens sont uniquement accessibles en mode présentation</a:t>
            </a:r>
          </a:p>
        </p:txBody>
      </p:sp>
    </p:spTree>
    <p:extLst>
      <p:ext uri="{BB962C8B-B14F-4D97-AF65-F5344CB8AC3E}">
        <p14:creationId xmlns:p14="http://schemas.microsoft.com/office/powerpoint/2010/main" val="96832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FF54501-ADF8-4054-87DD-ACF097C71BFD}"/>
              </a:ext>
            </a:extLst>
          </p:cNvPr>
          <p:cNvSpPr/>
          <p:nvPr>
            <p:custDataLst>
              <p:tags r:id="rId1"/>
            </p:custDataLst>
          </p:nvPr>
        </p:nvSpPr>
        <p:spPr>
          <a:xfrm>
            <a:off x="10133933" y="3933827"/>
            <a:ext cx="1381171" cy="1207899"/>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000" dirty="0">
                <a:solidFill>
                  <a:schemeClr val="tx1">
                    <a:lumMod val="75000"/>
                    <a:lumOff val="25000"/>
                  </a:schemeClr>
                </a:solidFill>
                <a:cs typeface="Arial" panose="020B0604020202020204" pitchFamily="34" charset="0"/>
              </a:rPr>
              <a:t>met l’accent sur le changement des mentalités et des comportements</a:t>
            </a:r>
          </a:p>
        </p:txBody>
      </p:sp>
      <p:sp>
        <p:nvSpPr>
          <p:cNvPr id="13" name="Oval 12">
            <a:extLst>
              <a:ext uri="{FF2B5EF4-FFF2-40B4-BE49-F238E27FC236}">
                <a16:creationId xmlns:a16="http://schemas.microsoft.com/office/drawing/2014/main" id="{D413E9E7-2875-4D1F-843E-FC1AAE291513}"/>
              </a:ext>
            </a:extLst>
          </p:cNvPr>
          <p:cNvSpPr/>
          <p:nvPr>
            <p:custDataLst>
              <p:tags r:id="rId2"/>
            </p:custDataLst>
          </p:nvPr>
        </p:nvSpPr>
        <p:spPr>
          <a:xfrm>
            <a:off x="8965314" y="1929473"/>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dirty="0">
                <a:solidFill>
                  <a:schemeClr val="tx1">
                    <a:lumMod val="75000"/>
                    <a:lumOff val="25000"/>
                  </a:schemeClr>
                </a:solidFill>
                <a:cs typeface="Arial" panose="020B0604020202020204" pitchFamily="34" charset="0"/>
              </a:rPr>
              <a:t>accorde la priorité au bien-être physique et mental</a:t>
            </a:r>
          </a:p>
        </p:txBody>
      </p:sp>
      <p:sp>
        <p:nvSpPr>
          <p:cNvPr id="14" name="Oval 13">
            <a:extLst>
              <a:ext uri="{FF2B5EF4-FFF2-40B4-BE49-F238E27FC236}">
                <a16:creationId xmlns:a16="http://schemas.microsoft.com/office/drawing/2014/main" id="{F6BE88D0-66A1-4C94-90F5-1CED014E0803}"/>
              </a:ext>
            </a:extLst>
          </p:cNvPr>
          <p:cNvSpPr/>
          <p:nvPr>
            <p:custDataLst>
              <p:tags r:id="rId3"/>
            </p:custDataLst>
          </p:nvPr>
        </p:nvSpPr>
        <p:spPr>
          <a:xfrm>
            <a:off x="10133933" y="2588366"/>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dirty="0">
                <a:solidFill>
                  <a:schemeClr val="tx1">
                    <a:lumMod val="75000"/>
                    <a:lumOff val="25000"/>
                  </a:schemeClr>
                </a:solidFill>
                <a:cs typeface="Arial" panose="020B0604020202020204" pitchFamily="34" charset="0"/>
              </a:rPr>
              <a:t>adopte des approches progressives</a:t>
            </a:r>
          </a:p>
        </p:txBody>
      </p:sp>
      <p:sp>
        <p:nvSpPr>
          <p:cNvPr id="15" name="Oval 14">
            <a:extLst>
              <a:ext uri="{FF2B5EF4-FFF2-40B4-BE49-F238E27FC236}">
                <a16:creationId xmlns:a16="http://schemas.microsoft.com/office/drawing/2014/main" id="{26C9D068-77E2-476C-87B0-45BF0ACFC6DE}"/>
              </a:ext>
            </a:extLst>
          </p:cNvPr>
          <p:cNvSpPr/>
          <p:nvPr>
            <p:custDataLst>
              <p:tags r:id="rId4"/>
            </p:custDataLst>
          </p:nvPr>
        </p:nvSpPr>
        <p:spPr>
          <a:xfrm>
            <a:off x="7815979" y="2612380"/>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dirty="0">
                <a:solidFill>
                  <a:schemeClr val="tx1">
                    <a:lumMod val="75000"/>
                    <a:lumOff val="25000"/>
                  </a:schemeClr>
                </a:solidFill>
                <a:cs typeface="Arial" panose="020B0604020202020204" pitchFamily="34" charset="0"/>
              </a:rPr>
              <a:t>accorde la priorité à la sécurité </a:t>
            </a:r>
          </a:p>
        </p:txBody>
      </p:sp>
      <p:sp>
        <p:nvSpPr>
          <p:cNvPr id="16" name="Oval 15">
            <a:extLst>
              <a:ext uri="{FF2B5EF4-FFF2-40B4-BE49-F238E27FC236}">
                <a16:creationId xmlns:a16="http://schemas.microsoft.com/office/drawing/2014/main" id="{402F62A0-63F9-482E-8B90-32E11CD04565}"/>
              </a:ext>
            </a:extLst>
          </p:cNvPr>
          <p:cNvSpPr/>
          <p:nvPr>
            <p:custDataLst>
              <p:tags r:id="rId5"/>
            </p:custDataLst>
          </p:nvPr>
        </p:nvSpPr>
        <p:spPr>
          <a:xfrm>
            <a:off x="8970893" y="4589956"/>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dirty="0">
                <a:solidFill>
                  <a:schemeClr val="tx1">
                    <a:lumMod val="75000"/>
                    <a:lumOff val="25000"/>
                  </a:schemeClr>
                </a:solidFill>
                <a:cs typeface="Arial" panose="020B0604020202020204" pitchFamily="34" charset="0"/>
              </a:rPr>
              <a:t>assure</a:t>
            </a:r>
          </a:p>
          <a:p>
            <a:pPr algn="ctr"/>
            <a:r>
              <a:rPr lang="fr-CA" sz="1200" dirty="0">
                <a:solidFill>
                  <a:schemeClr val="tx1">
                    <a:lumMod val="75000"/>
                    <a:lumOff val="25000"/>
                  </a:schemeClr>
                </a:solidFill>
                <a:cs typeface="Arial" panose="020B0604020202020204" pitchFamily="34" charset="0"/>
              </a:rPr>
              <a:t>l’accès à une formation et à des outils adéquats</a:t>
            </a:r>
          </a:p>
        </p:txBody>
      </p:sp>
      <p:sp>
        <p:nvSpPr>
          <p:cNvPr id="17" name="Oval 16">
            <a:extLst>
              <a:ext uri="{FF2B5EF4-FFF2-40B4-BE49-F238E27FC236}">
                <a16:creationId xmlns:a16="http://schemas.microsoft.com/office/drawing/2014/main" id="{21C78731-3191-4295-986B-3404E824E2DE}"/>
              </a:ext>
            </a:extLst>
          </p:cNvPr>
          <p:cNvSpPr/>
          <p:nvPr>
            <p:custDataLst>
              <p:tags r:id="rId6"/>
            </p:custDataLst>
          </p:nvPr>
        </p:nvSpPr>
        <p:spPr>
          <a:xfrm>
            <a:off x="7815979" y="3956751"/>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CA" sz="1200" dirty="0">
                <a:solidFill>
                  <a:schemeClr val="tx1">
                    <a:lumMod val="75000"/>
                    <a:lumOff val="25000"/>
                  </a:schemeClr>
                </a:solidFill>
                <a:cs typeface="Arial" panose="020B0604020202020204" pitchFamily="34" charset="0"/>
              </a:rPr>
              <a:t>offre une certaine souplesse</a:t>
            </a:r>
          </a:p>
        </p:txBody>
      </p:sp>
      <p:sp>
        <p:nvSpPr>
          <p:cNvPr id="18" name="Oval 17">
            <a:extLst>
              <a:ext uri="{FF2B5EF4-FFF2-40B4-BE49-F238E27FC236}">
                <a16:creationId xmlns:a16="http://schemas.microsoft.com/office/drawing/2014/main" id="{FB371230-672C-4A8D-864E-59DAE6B6BCD6}"/>
              </a:ext>
            </a:extLst>
          </p:cNvPr>
          <p:cNvSpPr/>
          <p:nvPr>
            <p:custDataLst>
              <p:tags r:id="rId7"/>
            </p:custDataLst>
          </p:nvPr>
        </p:nvSpPr>
        <p:spPr>
          <a:xfrm>
            <a:off x="8676387" y="2976454"/>
            <a:ext cx="1732769" cy="1749621"/>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dirty="0">
              <a:cs typeface="Arial" panose="020B0604020202020204" pitchFamily="34" charset="0"/>
            </a:endParaRPr>
          </a:p>
        </p:txBody>
      </p:sp>
      <p:sp>
        <p:nvSpPr>
          <p:cNvPr id="7" name="Title 6"/>
          <p:cNvSpPr>
            <a:spLocks noGrp="1"/>
          </p:cNvSpPr>
          <p:nvPr>
            <p:ph type="title"/>
            <p:custDataLst>
              <p:tags r:id="rId8"/>
            </p:custDataLst>
          </p:nvPr>
        </p:nvSpPr>
        <p:spPr/>
        <p:txBody>
          <a:bodyPr/>
          <a:lstStyle/>
          <a:p>
            <a:r>
              <a:rPr lang="fr-CA" dirty="0"/>
              <a:t>Une approche axée sur les employés à la maison ou au bureau</a:t>
            </a:r>
          </a:p>
        </p:txBody>
      </p:sp>
      <p:pic>
        <p:nvPicPr>
          <p:cNvPr id="8" name="Picture 4"/>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1424520" y="2165425"/>
            <a:ext cx="4896785" cy="2689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10"/>
            </p:custDataLst>
          </p:nvPr>
        </p:nvSpPr>
        <p:spPr>
          <a:xfrm>
            <a:off x="508759" y="1421211"/>
            <a:ext cx="11088509" cy="646331"/>
          </a:xfrm>
          <a:prstGeom prst="rect">
            <a:avLst/>
          </a:prstGeom>
          <a:noFill/>
        </p:spPr>
        <p:txBody>
          <a:bodyPr wrap="square" rtlCol="0">
            <a:spAutoFit/>
          </a:bodyPr>
          <a:lstStyle/>
          <a:p>
            <a:r>
              <a:rPr lang="fr-CA" dirty="0"/>
              <a:t>Créer la meilleure expérience possible pour les employés, qu’ils travaillent à la maison ou qu’ils retournent en milieu de travail, en utilisant une méthode de gestion du changement :</a:t>
            </a:r>
          </a:p>
        </p:txBody>
      </p:sp>
      <p:sp>
        <p:nvSpPr>
          <p:cNvPr id="3" name="Left Brace 2"/>
          <p:cNvSpPr/>
          <p:nvPr>
            <p:custDataLst>
              <p:tags r:id="rId11"/>
            </p:custDataLst>
          </p:nvPr>
        </p:nvSpPr>
        <p:spPr>
          <a:xfrm rot="16200000">
            <a:off x="4872051" y="4059885"/>
            <a:ext cx="288509" cy="2073416"/>
          </a:xfrm>
          <a:prstGeom prst="leftBrace">
            <a:avLst>
              <a:gd name="adj1" fmla="val 8333"/>
              <a:gd name="adj2" fmla="val 56992"/>
            </a:avLst>
          </a:prstGeom>
          <a:noFill/>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6" name="TextBox 5"/>
          <p:cNvSpPr txBox="1"/>
          <p:nvPr>
            <p:custDataLst>
              <p:tags r:id="rId12"/>
            </p:custDataLst>
          </p:nvPr>
        </p:nvSpPr>
        <p:spPr>
          <a:xfrm>
            <a:off x="4131151" y="5356417"/>
            <a:ext cx="2073417" cy="646331"/>
          </a:xfrm>
          <a:prstGeom prst="rect">
            <a:avLst/>
          </a:prstGeom>
          <a:noFill/>
        </p:spPr>
        <p:txBody>
          <a:bodyPr wrap="square" rtlCol="0">
            <a:spAutoFit/>
          </a:bodyPr>
          <a:lstStyle/>
          <a:p>
            <a:pPr algn="ctr"/>
            <a:r>
              <a:rPr lang="fr-CA" dirty="0">
                <a:solidFill>
                  <a:schemeClr val="accent5"/>
                </a:solidFill>
                <a:cs typeface="Arial" panose="020B0604020202020204" pitchFamily="34" charset="0"/>
              </a:rPr>
              <a:t>Une approche axée sur les employés...</a:t>
            </a:r>
          </a:p>
        </p:txBody>
      </p:sp>
      <p:sp>
        <p:nvSpPr>
          <p:cNvPr id="19" name="Freeform 18"/>
          <p:cNvSpPr>
            <a:spLocks noEditPoints="1"/>
          </p:cNvSpPr>
          <p:nvPr>
            <p:custDataLst>
              <p:tags r:id="rId13"/>
            </p:custDataLst>
          </p:nvPr>
        </p:nvSpPr>
        <p:spPr bwMode="auto">
          <a:xfrm rot="12866484" flipH="1">
            <a:off x="6520473" y="4823041"/>
            <a:ext cx="2168791" cy="185937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22" name="Picture 21" descr="solo-purpleman.png"/>
          <p:cNvPicPr>
            <a:picLocks noChangeAspect="1"/>
          </p:cNvPicPr>
          <p:nvPr>
            <p:custDataLst>
              <p:tags r:id="rId14"/>
            </p:custDataLst>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10569" y="3210682"/>
            <a:ext cx="1274944" cy="1281163"/>
          </a:xfrm>
          <a:prstGeom prst="rect">
            <a:avLst/>
          </a:prstGeom>
        </p:spPr>
      </p:pic>
    </p:spTree>
    <p:extLst>
      <p:ext uri="{BB962C8B-B14F-4D97-AF65-F5344CB8AC3E}">
        <p14:creationId xmlns:p14="http://schemas.microsoft.com/office/powerpoint/2010/main" val="131574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custDataLst>
              <p:tags r:id="rId1"/>
            </p:custDataLst>
          </p:nvPr>
        </p:nvSpPr>
        <p:spPr>
          <a:xfrm>
            <a:off x="502989" y="635288"/>
            <a:ext cx="11006345" cy="835027"/>
          </a:xfrm>
          <a:prstGeom prst="rect">
            <a:avLst/>
          </a:prstGeom>
        </p:spPr>
        <p:txBody>
          <a:bodyPr>
            <a:normAutofit fontScale="97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br>
              <a:rPr lang="fr-CA" dirty="0">
                <a:solidFill>
                  <a:srgbClr val="000000"/>
                </a:solidFill>
              </a:rPr>
            </a:br>
            <a:endParaRPr lang="fr-CA" dirty="0">
              <a:solidFill>
                <a:srgbClr val="000000"/>
              </a:solidFill>
            </a:endParaRPr>
          </a:p>
        </p:txBody>
      </p:sp>
      <p:sp>
        <p:nvSpPr>
          <p:cNvPr id="26" name="TextBox 25"/>
          <p:cNvSpPr txBox="1"/>
          <p:nvPr>
            <p:custDataLst>
              <p:tags r:id="rId2"/>
            </p:custDataLst>
          </p:nvPr>
        </p:nvSpPr>
        <p:spPr>
          <a:xfrm>
            <a:off x="10124574" y="3934326"/>
            <a:ext cx="184731" cy="369332"/>
          </a:xfrm>
          <a:prstGeom prst="rect">
            <a:avLst/>
          </a:prstGeom>
          <a:noFill/>
        </p:spPr>
        <p:txBody>
          <a:bodyPr wrap="none" rtlCol="0">
            <a:spAutoFit/>
          </a:bodyPr>
          <a:lstStyle/>
          <a:p>
            <a:endParaRPr lang="en-CA" dirty="0">
              <a:solidFill>
                <a:srgbClr val="000000"/>
              </a:solidFill>
            </a:endParaRPr>
          </a:p>
        </p:txBody>
      </p:sp>
      <p:sp>
        <p:nvSpPr>
          <p:cNvPr id="15" name="Slide Number Placeholder 2"/>
          <p:cNvSpPr txBox="1">
            <a:spLocks/>
          </p:cNvSpPr>
          <p:nvPr>
            <p:custDataLst>
              <p:tags r:id="rId3"/>
            </p:custDataLst>
          </p:nvPr>
        </p:nvSpPr>
        <p:spPr>
          <a:xfrm>
            <a:off x="4831131" y="6003624"/>
            <a:ext cx="2456991" cy="2217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rgbClr val="000000"/>
              </a:solidFill>
              <a:latin typeface="Arial" panose="020B0604020202020204" pitchFamily="34" charset="0"/>
              <a:cs typeface="Arial" panose="020B0604020202020204" pitchFamily="34" charset="0"/>
            </a:endParaRPr>
          </a:p>
        </p:txBody>
      </p:sp>
      <p:sp>
        <p:nvSpPr>
          <p:cNvPr id="5" name="Oval 4"/>
          <p:cNvSpPr/>
          <p:nvPr>
            <p:custDataLst>
              <p:tags r:id="rId4"/>
            </p:custDataLst>
          </p:nvPr>
        </p:nvSpPr>
        <p:spPr>
          <a:xfrm>
            <a:off x="3970487" y="1978480"/>
            <a:ext cx="4071348" cy="4071348"/>
          </a:xfrm>
          <a:prstGeom prst="ellipse">
            <a:avLst/>
          </a:prstGeom>
          <a:solidFill>
            <a:schemeClr val="accent5">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9" name="Picture 18" descr="pie-digital.png"/>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6026877" y="2437697"/>
            <a:ext cx="1503473" cy="1576457"/>
          </a:xfrm>
          <a:prstGeom prst="rect">
            <a:avLst/>
          </a:prstGeom>
        </p:spPr>
      </p:pic>
      <p:pic>
        <p:nvPicPr>
          <p:cNvPr id="20" name="Picture 19" descr="pie-facilities.png"/>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6043647" y="3559776"/>
            <a:ext cx="1576457" cy="1761349"/>
          </a:xfrm>
          <a:prstGeom prst="rect">
            <a:avLst/>
          </a:prstGeom>
        </p:spPr>
      </p:pic>
      <p:pic>
        <p:nvPicPr>
          <p:cNvPr id="21" name="Picture 20" descr="pie-humanresources.png"/>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5079263" y="4081011"/>
            <a:ext cx="1853798" cy="1576457"/>
          </a:xfrm>
          <a:prstGeom prst="rect">
            <a:avLst/>
          </a:prstGeom>
        </p:spPr>
      </p:pic>
      <p:pic>
        <p:nvPicPr>
          <p:cNvPr id="22" name="Picture 21" descr="pie-security.png"/>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4401037" y="3559776"/>
            <a:ext cx="1576457" cy="1761349"/>
          </a:xfrm>
          <a:prstGeom prst="rect">
            <a:avLst/>
          </a:prstGeom>
        </p:spPr>
      </p:pic>
      <p:pic>
        <p:nvPicPr>
          <p:cNvPr id="23" name="Picture 22" descr="pie-info.png"/>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a:xfrm>
            <a:off x="4490429" y="2435587"/>
            <a:ext cx="1498606" cy="1576457"/>
          </a:xfrm>
          <a:prstGeom prst="rect">
            <a:avLst/>
          </a:prstGeom>
        </p:spPr>
      </p:pic>
      <p:pic>
        <p:nvPicPr>
          <p:cNvPr id="24" name="Picture 23" descr="solo-purpleman.png"/>
          <p:cNvPicPr>
            <a:picLocks noChangeAspect="1"/>
          </p:cNvPicPr>
          <p:nvPr>
            <p:custDataLst>
              <p:tags r:id="rId10"/>
            </p:custDataLst>
          </p:nvPr>
        </p:nvPicPr>
        <p:blipFill>
          <a:blip r:embed="rId2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8351" y="3306019"/>
            <a:ext cx="1397010" cy="1403824"/>
          </a:xfrm>
          <a:prstGeom prst="rect">
            <a:avLst/>
          </a:prstGeom>
        </p:spPr>
      </p:pic>
      <p:sp>
        <p:nvSpPr>
          <p:cNvPr id="17" name="Title 1"/>
          <p:cNvSpPr>
            <a:spLocks noGrp="1"/>
          </p:cNvSpPr>
          <p:nvPr>
            <p:ph type="title"/>
            <p:custDataLst>
              <p:tags r:id="rId11"/>
            </p:custDataLst>
          </p:nvPr>
        </p:nvSpPr>
        <p:spPr>
          <a:xfrm>
            <a:off x="508759" y="550861"/>
            <a:ext cx="11006345" cy="835027"/>
          </a:xfrm>
        </p:spPr>
        <p:txBody>
          <a:bodyPr/>
          <a:lstStyle/>
          <a:p>
            <a:r>
              <a:rPr lang="fr-CA" dirty="0">
                <a:solidFill>
                  <a:srgbClr val="000000"/>
                </a:solidFill>
              </a:rPr>
              <a:t>Une approche unifiée pour la mise en œuvre du plan de RMT</a:t>
            </a:r>
          </a:p>
        </p:txBody>
      </p:sp>
      <p:sp>
        <p:nvSpPr>
          <p:cNvPr id="18" name="Flowchart: Process 17"/>
          <p:cNvSpPr/>
          <p:nvPr>
            <p:custDataLst>
              <p:tags r:id="rId12"/>
            </p:custDataLst>
          </p:nvPr>
        </p:nvSpPr>
        <p:spPr>
          <a:xfrm>
            <a:off x="857799" y="2946968"/>
            <a:ext cx="2901631" cy="1974715"/>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dirty="0">
                <a:solidFill>
                  <a:schemeClr val="bg1"/>
                </a:solidFill>
              </a:rPr>
              <a:t>Un </a:t>
            </a:r>
            <a:r>
              <a:rPr lang="fr-CA" b="1" dirty="0">
                <a:solidFill>
                  <a:schemeClr val="bg1"/>
                </a:solidFill>
              </a:rPr>
              <a:t>plan de RMT</a:t>
            </a:r>
            <a:r>
              <a:rPr lang="fr-CA" dirty="0">
                <a:solidFill>
                  <a:schemeClr val="bg1"/>
                </a:solidFill>
              </a:rPr>
              <a:t> qui met l’accent sur la prestation et la mise en œuvre de mesures nouvelles ou temporaires, de nouveaux outils et de nouveaux processus.</a:t>
            </a:r>
          </a:p>
        </p:txBody>
      </p:sp>
      <p:sp>
        <p:nvSpPr>
          <p:cNvPr id="25" name="Flowchart: Process 24"/>
          <p:cNvSpPr/>
          <p:nvPr>
            <p:custDataLst>
              <p:tags r:id="rId13"/>
            </p:custDataLst>
          </p:nvPr>
        </p:nvSpPr>
        <p:spPr>
          <a:xfrm>
            <a:off x="8280125" y="2970385"/>
            <a:ext cx="2901631" cy="194071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dirty="0">
                <a:solidFill>
                  <a:schemeClr val="bg1"/>
                </a:solidFill>
              </a:rPr>
              <a:t>La fonction de </a:t>
            </a:r>
            <a:r>
              <a:rPr lang="fr-CA" b="1" dirty="0">
                <a:solidFill>
                  <a:schemeClr val="bg1"/>
                </a:solidFill>
              </a:rPr>
              <a:t>gestion du changement</a:t>
            </a:r>
            <a:r>
              <a:rPr lang="fr-CA" dirty="0">
                <a:solidFill>
                  <a:schemeClr val="bg1"/>
                </a:solidFill>
              </a:rPr>
              <a:t> permet de voir à ce que les changements, comme les nouveaux outils, protocoles, procédures et méthodes de travail, soient acceptés et adoptés.</a:t>
            </a:r>
          </a:p>
        </p:txBody>
      </p:sp>
      <p:sp>
        <p:nvSpPr>
          <p:cNvPr id="32" name="Curved Down Arrow 31"/>
          <p:cNvSpPr/>
          <p:nvPr>
            <p:custDataLst>
              <p:tags r:id="rId14"/>
            </p:custDataLst>
          </p:nvPr>
        </p:nvSpPr>
        <p:spPr>
          <a:xfrm flipH="1">
            <a:off x="2044757" y="1607036"/>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Curved Down Arrow 32"/>
          <p:cNvSpPr/>
          <p:nvPr>
            <p:custDataLst>
              <p:tags r:id="rId15"/>
            </p:custDataLst>
          </p:nvPr>
        </p:nvSpPr>
        <p:spPr>
          <a:xfrm flipV="1">
            <a:off x="2126889" y="4982298"/>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Freeform 27"/>
          <p:cNvSpPr>
            <a:spLocks noEditPoints="1"/>
          </p:cNvSpPr>
          <p:nvPr>
            <p:custDataLst>
              <p:tags r:id="rId16"/>
            </p:custDataLst>
          </p:nvPr>
        </p:nvSpPr>
        <p:spPr bwMode="auto">
          <a:xfrm rot="15751361">
            <a:off x="7085130" y="507217"/>
            <a:ext cx="1468082" cy="396341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 name="Rectangle 1"/>
          <p:cNvSpPr/>
          <p:nvPr>
            <p:custDataLst>
              <p:tags r:id="rId17"/>
            </p:custDataLst>
          </p:nvPr>
        </p:nvSpPr>
        <p:spPr>
          <a:xfrm>
            <a:off x="9528275" y="1379989"/>
            <a:ext cx="2790390" cy="1200329"/>
          </a:xfrm>
          <a:prstGeom prst="rect">
            <a:avLst/>
          </a:prstGeom>
        </p:spPr>
        <p:txBody>
          <a:bodyPr wrap="square">
            <a:spAutoFit/>
          </a:bodyPr>
          <a:lstStyle/>
          <a:p>
            <a:pPr algn="ctr"/>
            <a:r>
              <a:rPr lang="fr-CA" sz="2400" b="1" dirty="0">
                <a:solidFill>
                  <a:schemeClr val="accent4">
                    <a:lumMod val="75000"/>
                  </a:schemeClr>
                </a:solidFill>
              </a:rPr>
              <a:t>La meilleure </a:t>
            </a:r>
          </a:p>
          <a:p>
            <a:pPr algn="ctr"/>
            <a:r>
              <a:rPr lang="fr-CA" sz="2400" b="1" dirty="0">
                <a:solidFill>
                  <a:schemeClr val="accent4">
                    <a:lumMod val="75000"/>
                  </a:schemeClr>
                </a:solidFill>
              </a:rPr>
              <a:t>expérience possible </a:t>
            </a:r>
          </a:p>
          <a:p>
            <a:pPr algn="ctr"/>
            <a:r>
              <a:rPr lang="fr-CA" sz="2400" b="1" dirty="0">
                <a:solidFill>
                  <a:schemeClr val="accent4">
                    <a:lumMod val="75000"/>
                  </a:schemeClr>
                </a:solidFill>
              </a:rPr>
              <a:t>pour les employés</a:t>
            </a:r>
          </a:p>
        </p:txBody>
      </p:sp>
    </p:spTree>
    <p:extLst>
      <p:ext uri="{BB962C8B-B14F-4D97-AF65-F5344CB8AC3E}">
        <p14:creationId xmlns:p14="http://schemas.microsoft.com/office/powerpoint/2010/main" val="42088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Étapes de l’approche axée sur les employés</a:t>
            </a:r>
          </a:p>
        </p:txBody>
      </p:sp>
      <p:graphicFrame>
        <p:nvGraphicFramePr>
          <p:cNvPr id="3" name="Diagram 2" descr="Step 1: Identify the sponsor, the impacted groups and the champions. Step 2: Determine the position of the sponsor and champions relative to the change. Step 3: Assess the change management (CM) competentices of the sponsor and champions. Step 4: Analyze the results and create the sponsorship diagram." title="Steps to assessing the sponsor and champions diagram"/>
          <p:cNvGraphicFramePr/>
          <p:nvPr>
            <p:custDataLst>
              <p:tags r:id="rId2"/>
            </p:custDataLst>
            <p:extLst>
              <p:ext uri="{D42A27DB-BD31-4B8C-83A1-F6EECF244321}">
                <p14:modId xmlns:p14="http://schemas.microsoft.com/office/powerpoint/2010/main" val="3309197751"/>
              </p:ext>
            </p:extLst>
          </p:nvPr>
        </p:nvGraphicFramePr>
        <p:xfrm>
          <a:off x="3314700" y="925150"/>
          <a:ext cx="8200404" cy="541866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8" name="Freeform 7" descr="AngleDoubleRight Icon"/>
          <p:cNvSpPr>
            <a:spLocks noEditPoints="1"/>
          </p:cNvSpPr>
          <p:nvPr>
            <p:custDataLst>
              <p:tags r:id="rId3"/>
            </p:custDataLst>
          </p:nvPr>
        </p:nvSpPr>
        <p:spPr bwMode="auto">
          <a:xfrm>
            <a:off x="4993848" y="1921773"/>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6" name="Freeform 15" descr="AngleDoubleRight Icon"/>
          <p:cNvSpPr>
            <a:spLocks noEditPoints="1"/>
          </p:cNvSpPr>
          <p:nvPr>
            <p:custDataLst>
              <p:tags r:id="rId4"/>
            </p:custDataLst>
          </p:nvPr>
        </p:nvSpPr>
        <p:spPr bwMode="auto">
          <a:xfrm>
            <a:off x="7213053" y="1941835"/>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Freeform 12" descr="AngleDoubleRight Icon"/>
          <p:cNvSpPr>
            <a:spLocks noEditPoints="1"/>
          </p:cNvSpPr>
          <p:nvPr>
            <p:custDataLst>
              <p:tags r:id="rId5"/>
            </p:custDataLst>
          </p:nvPr>
        </p:nvSpPr>
        <p:spPr bwMode="auto">
          <a:xfrm>
            <a:off x="9315054" y="1940616"/>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4" name="Rectangle 23"/>
          <p:cNvSpPr/>
          <p:nvPr>
            <p:custDataLst>
              <p:tags r:id="rId6"/>
            </p:custDataLst>
          </p:nvPr>
        </p:nvSpPr>
        <p:spPr>
          <a:xfrm>
            <a:off x="3544584" y="5748726"/>
            <a:ext cx="6002774" cy="461665"/>
          </a:xfrm>
          <a:prstGeom prst="rect">
            <a:avLst/>
          </a:prstGeom>
        </p:spPr>
        <p:txBody>
          <a:bodyPr wrap="square">
            <a:spAutoFit/>
          </a:bodyPr>
          <a:lstStyle/>
          <a:p>
            <a:pPr algn="r"/>
            <a:r>
              <a:rPr lang="fr-CA" sz="2400" b="1" dirty="0"/>
              <a:t>Examinons ces 4 étapes en détail</a:t>
            </a:r>
          </a:p>
        </p:txBody>
      </p:sp>
      <p:sp>
        <p:nvSpPr>
          <p:cNvPr id="23" name="Freeform 22" descr="green arrow pointing to the right." title="Green arrow"/>
          <p:cNvSpPr>
            <a:spLocks/>
          </p:cNvSpPr>
          <p:nvPr>
            <p:custDataLst>
              <p:tags r:id="rId7"/>
            </p:custDataLst>
          </p:nvPr>
        </p:nvSpPr>
        <p:spPr bwMode="auto">
          <a:xfrm rot="14507603">
            <a:off x="9959477" y="5217547"/>
            <a:ext cx="983795" cy="1524018"/>
          </a:xfrm>
          <a:custGeom>
            <a:avLst/>
            <a:gdLst>
              <a:gd name="T0" fmla="*/ 492 w 600"/>
              <a:gd name="T1" fmla="*/ 0 h 1115"/>
              <a:gd name="T2" fmla="*/ 489 w 600"/>
              <a:gd name="T3" fmla="*/ 169 h 1115"/>
              <a:gd name="T4" fmla="*/ 452 w 600"/>
              <a:gd name="T5" fmla="*/ 254 h 1115"/>
              <a:gd name="T6" fmla="*/ 446 w 600"/>
              <a:gd name="T7" fmla="*/ 265 h 1115"/>
              <a:gd name="T8" fmla="*/ 143 w 600"/>
              <a:gd name="T9" fmla="*/ 930 h 1115"/>
              <a:gd name="T10" fmla="*/ 210 w 600"/>
              <a:gd name="T11" fmla="*/ 874 h 1115"/>
              <a:gd name="T12" fmla="*/ 364 w 600"/>
              <a:gd name="T13" fmla="*/ 769 h 1115"/>
              <a:gd name="T14" fmla="*/ 390 w 600"/>
              <a:gd name="T15" fmla="*/ 807 h 1115"/>
              <a:gd name="T16" fmla="*/ 387 w 600"/>
              <a:gd name="T17" fmla="*/ 813 h 1115"/>
              <a:gd name="T18" fmla="*/ 256 w 600"/>
              <a:gd name="T19" fmla="*/ 915 h 1115"/>
              <a:gd name="T20" fmla="*/ 259 w 600"/>
              <a:gd name="T21" fmla="*/ 924 h 1115"/>
              <a:gd name="T22" fmla="*/ 247 w 600"/>
              <a:gd name="T23" fmla="*/ 941 h 1115"/>
              <a:gd name="T24" fmla="*/ 207 w 600"/>
              <a:gd name="T25" fmla="*/ 979 h 1115"/>
              <a:gd name="T26" fmla="*/ 58 w 600"/>
              <a:gd name="T27" fmla="*/ 1108 h 1115"/>
              <a:gd name="T28" fmla="*/ 0 w 600"/>
              <a:gd name="T29" fmla="*/ 1081 h 1115"/>
              <a:gd name="T30" fmla="*/ 41 w 600"/>
              <a:gd name="T31" fmla="*/ 1038 h 1115"/>
              <a:gd name="T32" fmla="*/ 23 w 600"/>
              <a:gd name="T33" fmla="*/ 927 h 1115"/>
              <a:gd name="T34" fmla="*/ 35 w 600"/>
              <a:gd name="T35" fmla="*/ 909 h 1115"/>
              <a:gd name="T36" fmla="*/ 26 w 600"/>
              <a:gd name="T37" fmla="*/ 667 h 1115"/>
              <a:gd name="T38" fmla="*/ 90 w 600"/>
              <a:gd name="T39" fmla="*/ 909 h 1115"/>
              <a:gd name="T40" fmla="*/ 145 w 600"/>
              <a:gd name="T41" fmla="*/ 799 h 1115"/>
              <a:gd name="T42" fmla="*/ 169 w 600"/>
              <a:gd name="T43" fmla="*/ 772 h 1115"/>
              <a:gd name="T44" fmla="*/ 180 w 600"/>
              <a:gd name="T45" fmla="*/ 737 h 1115"/>
              <a:gd name="T46" fmla="*/ 204 w 600"/>
              <a:gd name="T47" fmla="*/ 702 h 1115"/>
              <a:gd name="T48" fmla="*/ 210 w 600"/>
              <a:gd name="T49" fmla="*/ 670 h 1115"/>
              <a:gd name="T50" fmla="*/ 224 w 600"/>
              <a:gd name="T51" fmla="*/ 665 h 1115"/>
              <a:gd name="T52" fmla="*/ 215 w 600"/>
              <a:gd name="T53" fmla="*/ 665 h 1115"/>
              <a:gd name="T54" fmla="*/ 230 w 600"/>
              <a:gd name="T55" fmla="*/ 647 h 1115"/>
              <a:gd name="T56" fmla="*/ 230 w 600"/>
              <a:gd name="T57" fmla="*/ 627 h 1115"/>
              <a:gd name="T58" fmla="*/ 239 w 600"/>
              <a:gd name="T59" fmla="*/ 627 h 1115"/>
              <a:gd name="T60" fmla="*/ 236 w 600"/>
              <a:gd name="T61" fmla="*/ 615 h 1115"/>
              <a:gd name="T62" fmla="*/ 239 w 600"/>
              <a:gd name="T63" fmla="*/ 621 h 1115"/>
              <a:gd name="T64" fmla="*/ 242 w 600"/>
              <a:gd name="T65" fmla="*/ 597 h 1115"/>
              <a:gd name="T66" fmla="*/ 259 w 600"/>
              <a:gd name="T67" fmla="*/ 577 h 1115"/>
              <a:gd name="T68" fmla="*/ 262 w 600"/>
              <a:gd name="T69" fmla="*/ 554 h 1115"/>
              <a:gd name="T70" fmla="*/ 277 w 600"/>
              <a:gd name="T71" fmla="*/ 536 h 1115"/>
              <a:gd name="T72" fmla="*/ 282 w 600"/>
              <a:gd name="T73" fmla="*/ 525 h 1115"/>
              <a:gd name="T74" fmla="*/ 303 w 600"/>
              <a:gd name="T75" fmla="*/ 472 h 1115"/>
              <a:gd name="T76" fmla="*/ 320 w 600"/>
              <a:gd name="T77" fmla="*/ 449 h 1115"/>
              <a:gd name="T78" fmla="*/ 352 w 600"/>
              <a:gd name="T79" fmla="*/ 350 h 1115"/>
              <a:gd name="T80" fmla="*/ 370 w 600"/>
              <a:gd name="T81" fmla="*/ 332 h 1115"/>
              <a:gd name="T82" fmla="*/ 385 w 600"/>
              <a:gd name="T83" fmla="*/ 283 h 1115"/>
              <a:gd name="T84" fmla="*/ 472 w 600"/>
              <a:gd name="T85" fmla="*/ 67 h 1115"/>
              <a:gd name="T86" fmla="*/ 492 w 600"/>
              <a:gd name="T87"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0" h="1115">
                <a:moveTo>
                  <a:pt x="492" y="0"/>
                </a:moveTo>
                <a:cubicBezTo>
                  <a:pt x="600" y="3"/>
                  <a:pt x="508" y="123"/>
                  <a:pt x="489" y="169"/>
                </a:cubicBezTo>
                <a:cubicBezTo>
                  <a:pt x="478" y="199"/>
                  <a:pt x="468" y="228"/>
                  <a:pt x="452" y="254"/>
                </a:cubicBezTo>
                <a:cubicBezTo>
                  <a:pt x="451" y="255"/>
                  <a:pt x="446" y="264"/>
                  <a:pt x="446" y="265"/>
                </a:cubicBezTo>
                <a:cubicBezTo>
                  <a:pt x="360" y="478"/>
                  <a:pt x="239" y="724"/>
                  <a:pt x="143" y="930"/>
                </a:cubicBezTo>
                <a:cubicBezTo>
                  <a:pt x="171" y="911"/>
                  <a:pt x="177" y="886"/>
                  <a:pt x="210" y="874"/>
                </a:cubicBezTo>
                <a:cubicBezTo>
                  <a:pt x="251" y="829"/>
                  <a:pt x="291" y="783"/>
                  <a:pt x="364" y="769"/>
                </a:cubicBezTo>
                <a:cubicBezTo>
                  <a:pt x="376" y="779"/>
                  <a:pt x="394" y="782"/>
                  <a:pt x="390" y="807"/>
                </a:cubicBezTo>
                <a:cubicBezTo>
                  <a:pt x="388" y="808"/>
                  <a:pt x="388" y="811"/>
                  <a:pt x="387" y="813"/>
                </a:cubicBezTo>
                <a:cubicBezTo>
                  <a:pt x="335" y="837"/>
                  <a:pt x="285" y="878"/>
                  <a:pt x="256" y="915"/>
                </a:cubicBezTo>
                <a:cubicBezTo>
                  <a:pt x="250" y="914"/>
                  <a:pt x="257" y="924"/>
                  <a:pt x="259" y="924"/>
                </a:cubicBezTo>
                <a:cubicBezTo>
                  <a:pt x="258" y="931"/>
                  <a:pt x="241" y="937"/>
                  <a:pt x="247" y="941"/>
                </a:cubicBezTo>
                <a:cubicBezTo>
                  <a:pt x="238" y="947"/>
                  <a:pt x="207" y="949"/>
                  <a:pt x="207" y="979"/>
                </a:cubicBezTo>
                <a:cubicBezTo>
                  <a:pt x="162" y="991"/>
                  <a:pt x="106" y="1089"/>
                  <a:pt x="58" y="1108"/>
                </a:cubicBezTo>
                <a:cubicBezTo>
                  <a:pt x="39" y="1115"/>
                  <a:pt x="5" y="1104"/>
                  <a:pt x="0" y="1081"/>
                </a:cubicBezTo>
                <a:cubicBezTo>
                  <a:pt x="3" y="1070"/>
                  <a:pt x="43" y="1048"/>
                  <a:pt x="41" y="1038"/>
                </a:cubicBezTo>
                <a:cubicBezTo>
                  <a:pt x="32" y="1008"/>
                  <a:pt x="42" y="944"/>
                  <a:pt x="23" y="927"/>
                </a:cubicBezTo>
                <a:cubicBezTo>
                  <a:pt x="25" y="919"/>
                  <a:pt x="31" y="916"/>
                  <a:pt x="35" y="909"/>
                </a:cubicBezTo>
                <a:cubicBezTo>
                  <a:pt x="34" y="840"/>
                  <a:pt x="38" y="733"/>
                  <a:pt x="26" y="667"/>
                </a:cubicBezTo>
                <a:cubicBezTo>
                  <a:pt x="139" y="635"/>
                  <a:pt x="82" y="842"/>
                  <a:pt x="90" y="909"/>
                </a:cubicBezTo>
                <a:cubicBezTo>
                  <a:pt x="114" y="885"/>
                  <a:pt x="134" y="835"/>
                  <a:pt x="145" y="799"/>
                </a:cubicBezTo>
                <a:cubicBezTo>
                  <a:pt x="157" y="810"/>
                  <a:pt x="148" y="773"/>
                  <a:pt x="169" y="772"/>
                </a:cubicBezTo>
                <a:cubicBezTo>
                  <a:pt x="158" y="762"/>
                  <a:pt x="177" y="744"/>
                  <a:pt x="180" y="737"/>
                </a:cubicBezTo>
                <a:cubicBezTo>
                  <a:pt x="187" y="725"/>
                  <a:pt x="189" y="701"/>
                  <a:pt x="204" y="702"/>
                </a:cubicBezTo>
                <a:cubicBezTo>
                  <a:pt x="200" y="686"/>
                  <a:pt x="218" y="673"/>
                  <a:pt x="210" y="670"/>
                </a:cubicBezTo>
                <a:cubicBezTo>
                  <a:pt x="213" y="656"/>
                  <a:pt x="221" y="679"/>
                  <a:pt x="224" y="665"/>
                </a:cubicBezTo>
                <a:cubicBezTo>
                  <a:pt x="221" y="656"/>
                  <a:pt x="221" y="674"/>
                  <a:pt x="215" y="665"/>
                </a:cubicBezTo>
                <a:cubicBezTo>
                  <a:pt x="220" y="647"/>
                  <a:pt x="218" y="652"/>
                  <a:pt x="230" y="647"/>
                </a:cubicBezTo>
                <a:cubicBezTo>
                  <a:pt x="227" y="647"/>
                  <a:pt x="222" y="633"/>
                  <a:pt x="230" y="627"/>
                </a:cubicBezTo>
                <a:cubicBezTo>
                  <a:pt x="231" y="626"/>
                  <a:pt x="238" y="628"/>
                  <a:pt x="239" y="627"/>
                </a:cubicBezTo>
                <a:cubicBezTo>
                  <a:pt x="241" y="622"/>
                  <a:pt x="233" y="620"/>
                  <a:pt x="236" y="615"/>
                </a:cubicBezTo>
                <a:cubicBezTo>
                  <a:pt x="237" y="613"/>
                  <a:pt x="240" y="620"/>
                  <a:pt x="239" y="621"/>
                </a:cubicBezTo>
                <a:cubicBezTo>
                  <a:pt x="246" y="618"/>
                  <a:pt x="238" y="608"/>
                  <a:pt x="242" y="597"/>
                </a:cubicBezTo>
                <a:cubicBezTo>
                  <a:pt x="244" y="591"/>
                  <a:pt x="254" y="586"/>
                  <a:pt x="259" y="577"/>
                </a:cubicBezTo>
                <a:cubicBezTo>
                  <a:pt x="262" y="571"/>
                  <a:pt x="260" y="559"/>
                  <a:pt x="262" y="554"/>
                </a:cubicBezTo>
                <a:cubicBezTo>
                  <a:pt x="266" y="543"/>
                  <a:pt x="277" y="538"/>
                  <a:pt x="277" y="536"/>
                </a:cubicBezTo>
                <a:cubicBezTo>
                  <a:pt x="277" y="534"/>
                  <a:pt x="271" y="521"/>
                  <a:pt x="282" y="525"/>
                </a:cubicBezTo>
                <a:cubicBezTo>
                  <a:pt x="282" y="508"/>
                  <a:pt x="306" y="493"/>
                  <a:pt x="303" y="472"/>
                </a:cubicBezTo>
                <a:cubicBezTo>
                  <a:pt x="306" y="462"/>
                  <a:pt x="314" y="456"/>
                  <a:pt x="320" y="449"/>
                </a:cubicBezTo>
                <a:cubicBezTo>
                  <a:pt x="332" y="418"/>
                  <a:pt x="335" y="385"/>
                  <a:pt x="352" y="350"/>
                </a:cubicBezTo>
                <a:cubicBezTo>
                  <a:pt x="350" y="354"/>
                  <a:pt x="368" y="337"/>
                  <a:pt x="370" y="332"/>
                </a:cubicBezTo>
                <a:cubicBezTo>
                  <a:pt x="377" y="318"/>
                  <a:pt x="378" y="298"/>
                  <a:pt x="385" y="283"/>
                </a:cubicBezTo>
                <a:cubicBezTo>
                  <a:pt x="414" y="212"/>
                  <a:pt x="449" y="139"/>
                  <a:pt x="472" y="67"/>
                </a:cubicBezTo>
                <a:cubicBezTo>
                  <a:pt x="479" y="46"/>
                  <a:pt x="488" y="24"/>
                  <a:pt x="492"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29" name="Picture 28">
            <a:hlinkClick r:id="rId25"/>
          </p:cNvPr>
          <p:cNvPicPr>
            <a:picLocks noChangeAspect="1"/>
          </p:cNvPicPr>
          <p:nvPr>
            <p:custDataLst>
              <p:tags r:id="rId8"/>
            </p:custDataLst>
          </p:nvPr>
        </p:nvPicPr>
        <p:blipFill rotWithShape="1">
          <a:blip r:embed="rId26">
            <a:extLst>
              <a:ext uri="{28A0092B-C50C-407E-A947-70E740481C1C}">
                <a14:useLocalDpi xmlns:a14="http://schemas.microsoft.com/office/drawing/2010/main" val="0"/>
              </a:ext>
            </a:extLst>
          </a:blip>
          <a:srcRect l="5647" t="37387" r="76074" b="22753"/>
          <a:stretch/>
        </p:blipFill>
        <p:spPr>
          <a:xfrm>
            <a:off x="3600860" y="4074931"/>
            <a:ext cx="1392988" cy="1368833"/>
          </a:xfrm>
          <a:prstGeom prst="rect">
            <a:avLst/>
          </a:prstGeom>
        </p:spPr>
      </p:pic>
      <p:pic>
        <p:nvPicPr>
          <p:cNvPr id="30" name="Picture 29"/>
          <p:cNvPicPr>
            <a:picLocks noChangeAspect="1"/>
          </p:cNvPicPr>
          <p:nvPr>
            <p:custDataLst>
              <p:tags r:id="rId9"/>
            </p:custDataLst>
          </p:nvPr>
        </p:nvPicPr>
        <p:blipFill rotWithShape="1">
          <a:blip r:embed="rId26">
            <a:extLst>
              <a:ext uri="{28A0092B-C50C-407E-A947-70E740481C1C}">
                <a14:useLocalDpi xmlns:a14="http://schemas.microsoft.com/office/drawing/2010/main" val="0"/>
              </a:ext>
            </a:extLst>
          </a:blip>
          <a:srcRect l="37873" t="37387" r="42580" b="24394"/>
          <a:stretch/>
        </p:blipFill>
        <p:spPr>
          <a:xfrm>
            <a:off x="5577917" y="4045833"/>
            <a:ext cx="1580357" cy="1392424"/>
          </a:xfrm>
          <a:prstGeom prst="rect">
            <a:avLst/>
          </a:prstGeom>
        </p:spPr>
      </p:pic>
      <p:pic>
        <p:nvPicPr>
          <p:cNvPr id="47" name="Picture 46"/>
          <p:cNvPicPr>
            <a:picLocks noChangeAspect="1"/>
          </p:cNvPicPr>
          <p:nvPr>
            <p:custDataLst>
              <p:tags r:id="rId10"/>
            </p:custDataLst>
          </p:nvPr>
        </p:nvPicPr>
        <p:blipFill rotWithShape="1">
          <a:blip r:embed="rId26">
            <a:extLst>
              <a:ext uri="{28A0092B-C50C-407E-A947-70E740481C1C}">
                <a14:useLocalDpi xmlns:a14="http://schemas.microsoft.com/office/drawing/2010/main" val="0"/>
              </a:ext>
            </a:extLst>
          </a:blip>
          <a:srcRect l="74114" t="39263" r="5811" b="22518"/>
          <a:stretch/>
        </p:blipFill>
        <p:spPr>
          <a:xfrm>
            <a:off x="7804308" y="4273244"/>
            <a:ext cx="1361584" cy="1168096"/>
          </a:xfrm>
          <a:prstGeom prst="rect">
            <a:avLst/>
          </a:prstGeom>
        </p:spPr>
      </p:pic>
      <p:sp>
        <p:nvSpPr>
          <p:cNvPr id="50" name="Freeform 49" descr="AngleDoubleRight Icon"/>
          <p:cNvSpPr>
            <a:spLocks noEditPoints="1"/>
          </p:cNvSpPr>
          <p:nvPr>
            <p:custDataLst>
              <p:tags r:id="rId11"/>
            </p:custDataLst>
          </p:nvPr>
        </p:nvSpPr>
        <p:spPr bwMode="auto">
          <a:xfrm>
            <a:off x="2290650" y="4074932"/>
            <a:ext cx="571500" cy="591603"/>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51" name="Freeform 50" descr="User2 Icon"/>
          <p:cNvSpPr>
            <a:spLocks noEditPoints="1"/>
          </p:cNvSpPr>
          <p:nvPr>
            <p:custDataLst>
              <p:tags r:id="rId12"/>
            </p:custDataLst>
          </p:nvPr>
        </p:nvSpPr>
        <p:spPr bwMode="auto">
          <a:xfrm>
            <a:off x="486281" y="4666535"/>
            <a:ext cx="804129" cy="732273"/>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52" name="Cloud Callout 51"/>
          <p:cNvSpPr/>
          <p:nvPr>
            <p:custDataLst>
              <p:tags r:id="rId13"/>
            </p:custDataLst>
          </p:nvPr>
        </p:nvSpPr>
        <p:spPr>
          <a:xfrm>
            <a:off x="95693" y="1793806"/>
            <a:ext cx="3093140" cy="2321502"/>
          </a:xfrm>
          <a:prstGeom prst="cloudCallout">
            <a:avLst>
              <a:gd name="adj1" fmla="val -17588"/>
              <a:gd name="adj2" fmla="val 714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a:p>
            <a:pPr algn="ctr"/>
            <a:r>
              <a:rPr lang="fr-CA" sz="1400" b="1" dirty="0">
                <a:solidFill>
                  <a:schemeClr val="tx1">
                    <a:lumMod val="75000"/>
                    <a:lumOff val="25000"/>
                  </a:schemeClr>
                </a:solidFill>
              </a:rPr>
              <a:t>Quelles seront les répercussions des changements temporaires sur les employés?</a:t>
            </a:r>
          </a:p>
          <a:p>
            <a:pPr algn="ctr"/>
            <a:endParaRPr lang="en-US" sz="1400" b="1" dirty="0">
              <a:solidFill>
                <a:schemeClr val="tx1">
                  <a:lumMod val="75000"/>
                  <a:lumOff val="25000"/>
                </a:schemeClr>
              </a:solidFill>
            </a:endParaRPr>
          </a:p>
          <a:p>
            <a:pPr algn="ctr"/>
            <a:r>
              <a:rPr lang="fr-CA" sz="1400" b="1" dirty="0">
                <a:solidFill>
                  <a:schemeClr val="tx1">
                    <a:lumMod val="75000"/>
                    <a:lumOff val="25000"/>
                  </a:schemeClr>
                </a:solidFill>
              </a:rPr>
              <a:t>Comment l’organisation va-t-elle appuyer les employés?</a:t>
            </a:r>
          </a:p>
        </p:txBody>
      </p:sp>
      <p:sp>
        <p:nvSpPr>
          <p:cNvPr id="17" name="Freeform 16"/>
          <p:cNvSpPr>
            <a:spLocks noEditPoints="1"/>
          </p:cNvSpPr>
          <p:nvPr>
            <p:custDataLst>
              <p:tags r:id="rId14"/>
            </p:custDataLst>
          </p:nvPr>
        </p:nvSpPr>
        <p:spPr bwMode="auto">
          <a:xfrm rot="15429529">
            <a:off x="7661499" y="879848"/>
            <a:ext cx="879481" cy="846477"/>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4" name="Picture 3">
            <a:hlinkClick r:id="rId27"/>
          </p:cNvPr>
          <p:cNvPicPr>
            <a:picLocks noChangeAspect="1"/>
          </p:cNvPicPr>
          <p:nvPr>
            <p:custDataLst>
              <p:tags r:id="rId15"/>
            </p:custDataLst>
          </p:nvPr>
        </p:nvPicPr>
        <p:blipFill>
          <a:blip r:embed="rId28"/>
          <a:stretch>
            <a:fillRect/>
          </a:stretch>
        </p:blipFill>
        <p:spPr>
          <a:xfrm>
            <a:off x="8526738" y="274474"/>
            <a:ext cx="1573701" cy="945810"/>
          </a:xfrm>
          <a:prstGeom prst="rect">
            <a:avLst/>
          </a:prstGeom>
        </p:spPr>
      </p:pic>
      <p:sp>
        <p:nvSpPr>
          <p:cNvPr id="18" name="Rectangle 17"/>
          <p:cNvSpPr/>
          <p:nvPr>
            <p:custDataLst>
              <p:tags r:id="rId16"/>
            </p:custDataLst>
          </p:nvPr>
        </p:nvSpPr>
        <p:spPr>
          <a:xfrm>
            <a:off x="10026291" y="495761"/>
            <a:ext cx="2165710" cy="861774"/>
          </a:xfrm>
          <a:prstGeom prst="rect">
            <a:avLst/>
          </a:prstGeom>
        </p:spPr>
        <p:txBody>
          <a:bodyPr wrap="square">
            <a:spAutoFit/>
          </a:bodyPr>
          <a:lstStyle/>
          <a:p>
            <a:r>
              <a:rPr lang="fr-CA" sz="1000" dirty="0"/>
              <a:t>*les couleurs des étapes correspondent à celles de notre document « Aperçu » pour en simplifier la consultation (cliquer pour avoir accès au lien)</a:t>
            </a:r>
          </a:p>
        </p:txBody>
      </p:sp>
      <p:pic>
        <p:nvPicPr>
          <p:cNvPr id="19" name="E09C33FB-49D2-4298-8996-E0D67C3C7C6C" descr="75E80733-489E-4628-914D-AA488165A4E5"/>
          <p:cNvPicPr>
            <a:picLocks noChangeAspect="1" noChangeArrowheads="1"/>
          </p:cNvPicPr>
          <p:nvPr>
            <p:custDataLst>
              <p:tags r:id="rId17"/>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10026290" y="4322404"/>
            <a:ext cx="1163892" cy="116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8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solidFill>
                  <a:schemeClr val="tx1">
                    <a:lumMod val="75000"/>
                    <a:lumOff val="25000"/>
                  </a:schemeClr>
                </a:solidFill>
              </a:rPr>
              <a:t>1. Évaluer le plan de RMT</a:t>
            </a:r>
          </a:p>
        </p:txBody>
      </p:sp>
      <p:sp>
        <p:nvSpPr>
          <p:cNvPr id="3" name="Rectangle 2">
            <a:extLst>
              <a:ext uri="{FF2B5EF4-FFF2-40B4-BE49-F238E27FC236}">
                <a16:creationId xmlns:a16="http://schemas.microsoft.com/office/drawing/2014/main" id="{2BB1F705-E2A2-43E1-BF62-47A2B162782C}"/>
              </a:ext>
            </a:extLst>
          </p:cNvPr>
          <p:cNvSpPr/>
          <p:nvPr>
            <p:custDataLst>
              <p:tags r:id="rId2"/>
            </p:custDataLst>
          </p:nvPr>
        </p:nvSpPr>
        <p:spPr>
          <a:xfrm>
            <a:off x="1315307" y="2396556"/>
            <a:ext cx="3167483" cy="2599189"/>
          </a:xfrm>
          <a:prstGeom prst="rect">
            <a:avLst/>
          </a:prstGeom>
          <a:solidFill>
            <a:srgbClr val="DAEDF6"/>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hlinkClick r:id="rId7"/>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5647" t="37387" r="76074" b="22753"/>
          <a:stretch/>
        </p:blipFill>
        <p:spPr>
          <a:xfrm>
            <a:off x="1625727" y="2444909"/>
            <a:ext cx="2546641" cy="2502481"/>
          </a:xfrm>
          <a:prstGeom prst="rect">
            <a:avLst/>
          </a:prstGeom>
        </p:spPr>
      </p:pic>
      <p:sp>
        <p:nvSpPr>
          <p:cNvPr id="6" name="TextBox 5"/>
          <p:cNvSpPr txBox="1"/>
          <p:nvPr>
            <p:custDataLst>
              <p:tags r:id="rId4"/>
            </p:custDataLst>
          </p:nvPr>
        </p:nvSpPr>
        <p:spPr>
          <a:xfrm>
            <a:off x="5439518" y="2420748"/>
            <a:ext cx="5642517" cy="2031325"/>
          </a:xfrm>
          <a:prstGeom prst="rect">
            <a:avLst/>
          </a:prstGeom>
          <a:noFill/>
        </p:spPr>
        <p:txBody>
          <a:bodyPr wrap="square" rtlCol="0">
            <a:spAutoFit/>
          </a:bodyPr>
          <a:lstStyle/>
          <a:p>
            <a:pPr marL="342900" indent="-342900">
              <a:buFont typeface="Wingdings" panose="05000000000000000000" pitchFamily="2" charset="2"/>
              <a:buChar char="ü"/>
            </a:pPr>
            <a:r>
              <a:rPr lang="fr-CA" dirty="0">
                <a:solidFill>
                  <a:srgbClr val="3E4248"/>
                </a:solidFill>
                <a:cs typeface="Arial" panose="020B0604020202020204" pitchFamily="34" charset="0"/>
              </a:rPr>
              <a:t>Lire le plan de RMT de votre organisation</a:t>
            </a:r>
          </a:p>
          <a:p>
            <a:pPr marL="342900" indent="-342900">
              <a:buFont typeface="Wingdings" panose="05000000000000000000" pitchFamily="2" charset="2"/>
              <a:buChar char="ü"/>
            </a:pPr>
            <a:r>
              <a:rPr lang="fr-CA" dirty="0">
                <a:solidFill>
                  <a:srgbClr val="3E4248"/>
                </a:solidFill>
                <a:cs typeface="Arial" panose="020B0604020202020204" pitchFamily="34" charset="0"/>
              </a:rPr>
              <a:t>En collaborant avec l’équipe du projet de RMT, essayer d’imaginer l’expérience des employés entre le moment où ils entrent dans l’immeuble et le moment où ils s’assoient à un point de travail.</a:t>
            </a:r>
          </a:p>
          <a:p>
            <a:pPr marL="342900" indent="-342900">
              <a:buFont typeface="Wingdings" panose="05000000000000000000" pitchFamily="2" charset="2"/>
              <a:buChar char="ü"/>
            </a:pPr>
            <a:r>
              <a:rPr lang="fr-CA" dirty="0">
                <a:solidFill>
                  <a:srgbClr val="3E4248"/>
                </a:solidFill>
                <a:cs typeface="Arial" panose="020B0604020202020204" pitchFamily="34" charset="0"/>
              </a:rPr>
              <a:t>Souligner les changements réels et potentiels qui pourraient toucher les employés dans ce scénario.</a:t>
            </a:r>
          </a:p>
        </p:txBody>
      </p:sp>
    </p:spTree>
    <p:extLst>
      <p:ext uri="{BB962C8B-B14F-4D97-AF65-F5344CB8AC3E}">
        <p14:creationId xmlns:p14="http://schemas.microsoft.com/office/powerpoint/2010/main" val="31157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B1F705-E2A2-43E1-BF62-47A2B162782C}"/>
              </a:ext>
            </a:extLst>
          </p:cNvPr>
          <p:cNvSpPr/>
          <p:nvPr>
            <p:custDataLst>
              <p:tags r:id="rId1"/>
            </p:custDataLst>
          </p:nvPr>
        </p:nvSpPr>
        <p:spPr>
          <a:xfrm>
            <a:off x="5753100" y="4506462"/>
            <a:ext cx="5476875" cy="1275213"/>
          </a:xfrm>
          <a:prstGeom prst="rect">
            <a:avLst/>
          </a:prstGeom>
          <a:solidFill>
            <a:srgbClr val="DAEDF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a16="http://schemas.microsoft.com/office/drawing/2014/main" id="{2BB1F705-E2A2-43E1-BF62-47A2B162782C}"/>
              </a:ext>
            </a:extLst>
          </p:cNvPr>
          <p:cNvSpPr/>
          <p:nvPr>
            <p:custDataLst>
              <p:tags r:id="rId2"/>
            </p:custDataLst>
          </p:nvPr>
        </p:nvSpPr>
        <p:spPr>
          <a:xfrm>
            <a:off x="1315307" y="2396556"/>
            <a:ext cx="3167483" cy="2599189"/>
          </a:xfrm>
          <a:prstGeom prst="rect">
            <a:avLst/>
          </a:prstGeom>
          <a:solidFill>
            <a:srgbClr val="DAEDF6"/>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custDataLst>
              <p:tags r:id="rId3"/>
            </p:custDataLst>
          </p:nvPr>
        </p:nvSpPr>
        <p:spPr>
          <a:xfrm>
            <a:off x="508759" y="550861"/>
            <a:ext cx="11006345" cy="835027"/>
          </a:xfrm>
        </p:spPr>
        <p:txBody>
          <a:bodyPr>
            <a:normAutofit/>
          </a:bodyPr>
          <a:lstStyle/>
          <a:p>
            <a:r>
              <a:rPr lang="fr-CA" dirty="0">
                <a:solidFill>
                  <a:schemeClr val="tx1">
                    <a:lumMod val="75000"/>
                    <a:lumOff val="25000"/>
                  </a:schemeClr>
                </a:solidFill>
              </a:rPr>
              <a:t>2. Déterminer ce qui a changé ou ce qui va changer</a:t>
            </a:r>
          </a:p>
        </p:txBody>
      </p:sp>
      <p:pic>
        <p:nvPicPr>
          <p:cNvPr id="4" name="Picture 3"/>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37873" t="37387" r="42580" b="24394"/>
          <a:stretch/>
        </p:blipFill>
        <p:spPr>
          <a:xfrm>
            <a:off x="1482192" y="2447784"/>
            <a:ext cx="2833711" cy="2496732"/>
          </a:xfrm>
          <a:prstGeom prst="rect">
            <a:avLst/>
          </a:prstGeom>
        </p:spPr>
      </p:pic>
      <p:sp>
        <p:nvSpPr>
          <p:cNvPr id="6" name="TextBox 5"/>
          <p:cNvSpPr txBox="1"/>
          <p:nvPr>
            <p:custDataLst>
              <p:tags r:id="rId5"/>
            </p:custDataLst>
          </p:nvPr>
        </p:nvSpPr>
        <p:spPr>
          <a:xfrm>
            <a:off x="4860796" y="1795317"/>
            <a:ext cx="6654307" cy="2585323"/>
          </a:xfrm>
          <a:prstGeom prst="rect">
            <a:avLst/>
          </a:prstGeom>
          <a:noFill/>
        </p:spPr>
        <p:txBody>
          <a:bodyPr wrap="square" rtlCol="0">
            <a:spAutoFit/>
          </a:bodyPr>
          <a:lstStyle/>
          <a:p>
            <a:pPr marL="285750" indent="-285750">
              <a:buFont typeface="Wingdings" panose="05000000000000000000" pitchFamily="2" charset="2"/>
              <a:buChar char="ü"/>
            </a:pPr>
            <a:r>
              <a:rPr lang="fr-CA" dirty="0">
                <a:solidFill>
                  <a:srgbClr val="3E4248"/>
                </a:solidFill>
                <a:cs typeface="Arial" panose="020B0604020202020204" pitchFamily="34" charset="0"/>
              </a:rPr>
              <a:t>Après avoir examiné le plan de RMT, utiliser l’onglet 1 du</a:t>
            </a:r>
            <a:r>
              <a:rPr lang="fr-CA" dirty="0"/>
              <a:t> </a:t>
            </a:r>
            <a:r>
              <a:rPr lang="fr-CA" dirty="0">
                <a:solidFill>
                  <a:srgbClr val="3E4248"/>
                </a:solidFill>
                <a:cs typeface="Arial" panose="020B0604020202020204" pitchFamily="34" charset="0"/>
              </a:rPr>
              <a:t>document </a:t>
            </a:r>
            <a:r>
              <a:rPr lang="fr-CA" b="1" dirty="0">
                <a:solidFill>
                  <a:srgbClr val="3E4248"/>
                </a:solidFill>
                <a:cs typeface="Arial" panose="020B0604020202020204" pitchFamily="34" charset="0"/>
                <a:hlinkClick r:id="rId13"/>
              </a:rPr>
              <a:t>Plan intégré de GP-GC pour le RMT – Répertoire des changements et évaluation des répercussions</a:t>
            </a:r>
            <a:r>
              <a:rPr lang="fr-CA" dirty="0"/>
              <a:t> pour :</a:t>
            </a:r>
            <a:r>
              <a:rPr lang="fr-CA" dirty="0">
                <a:solidFill>
                  <a:srgbClr val="3E4248"/>
                </a:solidFill>
                <a:cs typeface="Arial" panose="020B0604020202020204" pitchFamily="34" charset="0"/>
              </a:rPr>
              <a:t> </a:t>
            </a:r>
          </a:p>
          <a:p>
            <a:endParaRPr lang="en-CA" dirty="0">
              <a:solidFill>
                <a:srgbClr val="3E4248"/>
              </a:solidFill>
              <a:cs typeface="Arial" panose="020B0604020202020204" pitchFamily="34" charset="0"/>
            </a:endParaRPr>
          </a:p>
          <a:p>
            <a:pPr marL="800100" lvl="1" indent="-342900">
              <a:buFont typeface="+mj-lt"/>
              <a:buAutoNum type="arabicPeriod"/>
            </a:pPr>
            <a:r>
              <a:rPr lang="fr-CA" dirty="0">
                <a:solidFill>
                  <a:srgbClr val="3E4248"/>
                </a:solidFill>
                <a:cs typeface="Arial" panose="020B0604020202020204" pitchFamily="34" charset="0"/>
              </a:rPr>
              <a:t>Créer un répertoire des changements auxquels les employés devront se préparer à leur RMT. Consulter le document </a:t>
            </a:r>
            <a:r>
              <a:rPr lang="fr-FR" dirty="0">
                <a:solidFill>
                  <a:srgbClr val="3E4248"/>
                </a:solidFill>
                <a:cs typeface="Arial" panose="020B0604020202020204" pitchFamily="34" charset="0"/>
                <a:hlinkClick r:id="rId14"/>
              </a:rPr>
              <a:t>Recueil des changements et des leçons tirées</a:t>
            </a:r>
            <a:r>
              <a:rPr lang="fr-CA" dirty="0">
                <a:solidFill>
                  <a:srgbClr val="3E4248"/>
                </a:solidFill>
                <a:cs typeface="Arial" panose="020B0604020202020204" pitchFamily="34" charset="0"/>
              </a:rPr>
              <a:t>;</a:t>
            </a:r>
          </a:p>
          <a:p>
            <a:pPr marL="800100" lvl="1" indent="-342900">
              <a:buFont typeface="+mj-lt"/>
              <a:buAutoNum type="arabicPeriod"/>
            </a:pPr>
            <a:r>
              <a:rPr lang="fr-CA" dirty="0">
                <a:solidFill>
                  <a:srgbClr val="3E4248"/>
                </a:solidFill>
                <a:cs typeface="Arial" panose="020B0604020202020204" pitchFamily="34" charset="0"/>
              </a:rPr>
              <a:t>Évaluer la portée et l’incidence de ces changements pour les employés.</a:t>
            </a:r>
          </a:p>
        </p:txBody>
      </p:sp>
      <p:pic>
        <p:nvPicPr>
          <p:cNvPr id="8" name="Picture 7"/>
          <p:cNvPicPr>
            <a:picLocks noChangeAspect="1"/>
          </p:cNvPicPr>
          <p:nvPr>
            <p:custDataLst>
              <p:tags r:id="rId6"/>
            </p:custDataLst>
          </p:nvPr>
        </p:nvPicPr>
        <p:blipFill>
          <a:blip r:embed="rId15"/>
          <a:stretch>
            <a:fillRect/>
          </a:stretch>
        </p:blipFill>
        <p:spPr>
          <a:xfrm>
            <a:off x="8393217" y="4617203"/>
            <a:ext cx="2628670" cy="1047916"/>
          </a:xfrm>
          <a:prstGeom prst="rect">
            <a:avLst/>
          </a:prstGeom>
        </p:spPr>
      </p:pic>
      <p:sp>
        <p:nvSpPr>
          <p:cNvPr id="7" name="Freeform 6" descr="Wrench Icon"/>
          <p:cNvSpPr>
            <a:spLocks noEditPoints="1"/>
          </p:cNvSpPr>
          <p:nvPr>
            <p:custDataLst>
              <p:tags r:id="rId7"/>
            </p:custDataLst>
          </p:nvPr>
        </p:nvSpPr>
        <p:spPr bwMode="auto">
          <a:xfrm>
            <a:off x="5875143" y="4933627"/>
            <a:ext cx="392780" cy="379430"/>
          </a:xfrm>
          <a:custGeom>
            <a:avLst/>
            <a:gdLst>
              <a:gd name="T0" fmla="*/ 908 w 913"/>
              <a:gd name="T1" fmla="*/ 258 h 914"/>
              <a:gd name="T2" fmla="*/ 895 w 913"/>
              <a:gd name="T3" fmla="*/ 252 h 914"/>
              <a:gd name="T4" fmla="*/ 856 w 913"/>
              <a:gd name="T5" fmla="*/ 272 h 914"/>
              <a:gd name="T6" fmla="*/ 781 w 913"/>
              <a:gd name="T7" fmla="*/ 317 h 914"/>
              <a:gd name="T8" fmla="*/ 737 w 913"/>
              <a:gd name="T9" fmla="*/ 344 h 914"/>
              <a:gd name="T10" fmla="*/ 629 w 913"/>
              <a:gd name="T11" fmla="*/ 285 h 914"/>
              <a:gd name="T12" fmla="*/ 629 w 913"/>
              <a:gd name="T13" fmla="*/ 160 h 914"/>
              <a:gd name="T14" fmla="*/ 792 w 913"/>
              <a:gd name="T15" fmla="*/ 66 h 914"/>
              <a:gd name="T16" fmla="*/ 801 w 913"/>
              <a:gd name="T17" fmla="*/ 51 h 914"/>
              <a:gd name="T18" fmla="*/ 792 w 913"/>
              <a:gd name="T19" fmla="*/ 35 h 914"/>
              <a:gd name="T20" fmla="*/ 733 w 913"/>
              <a:gd name="T21" fmla="*/ 9 h 914"/>
              <a:gd name="T22" fmla="*/ 665 w 913"/>
              <a:gd name="T23" fmla="*/ 0 h 914"/>
              <a:gd name="T24" fmla="*/ 489 w 913"/>
              <a:gd name="T25" fmla="*/ 73 h 914"/>
              <a:gd name="T26" fmla="*/ 416 w 913"/>
              <a:gd name="T27" fmla="*/ 249 h 914"/>
              <a:gd name="T28" fmla="*/ 489 w 913"/>
              <a:gd name="T29" fmla="*/ 425 h 914"/>
              <a:gd name="T30" fmla="*/ 665 w 913"/>
              <a:gd name="T31" fmla="*/ 498 h 914"/>
              <a:gd name="T32" fmla="*/ 809 w 913"/>
              <a:gd name="T33" fmla="*/ 452 h 914"/>
              <a:gd name="T34" fmla="*/ 900 w 913"/>
              <a:gd name="T35" fmla="*/ 331 h 914"/>
              <a:gd name="T36" fmla="*/ 913 w 913"/>
              <a:gd name="T37" fmla="*/ 272 h 914"/>
              <a:gd name="T38" fmla="*/ 908 w 913"/>
              <a:gd name="T39" fmla="*/ 258 h 914"/>
              <a:gd name="T40" fmla="*/ 464 w 913"/>
              <a:gd name="T41" fmla="*/ 450 h 914"/>
              <a:gd name="T42" fmla="*/ 400 w 913"/>
              <a:gd name="T43" fmla="*/ 354 h 914"/>
              <a:gd name="T44" fmla="*/ 22 w 913"/>
              <a:gd name="T45" fmla="*/ 732 h 914"/>
              <a:gd name="T46" fmla="*/ 0 w 913"/>
              <a:gd name="T47" fmla="*/ 783 h 914"/>
              <a:gd name="T48" fmla="*/ 22 w 913"/>
              <a:gd name="T49" fmla="*/ 833 h 914"/>
              <a:gd name="T50" fmla="*/ 81 w 913"/>
              <a:gd name="T51" fmla="*/ 893 h 914"/>
              <a:gd name="T52" fmla="*/ 131 w 913"/>
              <a:gd name="T53" fmla="*/ 914 h 914"/>
              <a:gd name="T54" fmla="*/ 181 w 913"/>
              <a:gd name="T55" fmla="*/ 893 h 914"/>
              <a:gd name="T56" fmla="*/ 560 w 913"/>
              <a:gd name="T57" fmla="*/ 514 h 914"/>
              <a:gd name="T58" fmla="*/ 464 w 913"/>
              <a:gd name="T59" fmla="*/ 450 h 914"/>
              <a:gd name="T60" fmla="*/ 167 w 913"/>
              <a:gd name="T61" fmla="*/ 783 h 914"/>
              <a:gd name="T62" fmla="*/ 142 w 913"/>
              <a:gd name="T63" fmla="*/ 772 h 914"/>
              <a:gd name="T64" fmla="*/ 131 w 913"/>
              <a:gd name="T65" fmla="*/ 747 h 914"/>
              <a:gd name="T66" fmla="*/ 142 w 913"/>
              <a:gd name="T67" fmla="*/ 722 h 914"/>
              <a:gd name="T68" fmla="*/ 167 w 913"/>
              <a:gd name="T69" fmla="*/ 712 h 914"/>
              <a:gd name="T70" fmla="*/ 192 w 913"/>
              <a:gd name="T71" fmla="*/ 722 h 914"/>
              <a:gd name="T72" fmla="*/ 202 w 913"/>
              <a:gd name="T73" fmla="*/ 747 h 914"/>
              <a:gd name="T74" fmla="*/ 192 w 913"/>
              <a:gd name="T75" fmla="*/ 772 h 914"/>
              <a:gd name="T76" fmla="*/ 167 w 913"/>
              <a:gd name="T77" fmla="*/ 78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3" h="914">
                <a:moveTo>
                  <a:pt x="908" y="258"/>
                </a:moveTo>
                <a:cubicBezTo>
                  <a:pt x="895" y="252"/>
                  <a:pt x="895" y="252"/>
                  <a:pt x="895" y="252"/>
                </a:cubicBezTo>
                <a:cubicBezTo>
                  <a:pt x="892" y="252"/>
                  <a:pt x="879" y="259"/>
                  <a:pt x="856" y="272"/>
                </a:cubicBezTo>
                <a:cubicBezTo>
                  <a:pt x="833" y="285"/>
                  <a:pt x="808" y="300"/>
                  <a:pt x="781" y="317"/>
                </a:cubicBezTo>
                <a:cubicBezTo>
                  <a:pt x="753" y="334"/>
                  <a:pt x="739" y="343"/>
                  <a:pt x="737" y="344"/>
                </a:cubicBezTo>
                <a:cubicBezTo>
                  <a:pt x="629" y="285"/>
                  <a:pt x="629" y="285"/>
                  <a:pt x="629" y="285"/>
                </a:cubicBezTo>
                <a:cubicBezTo>
                  <a:pt x="629" y="160"/>
                  <a:pt x="629" y="160"/>
                  <a:pt x="629" y="160"/>
                </a:cubicBezTo>
                <a:cubicBezTo>
                  <a:pt x="792" y="66"/>
                  <a:pt x="792" y="66"/>
                  <a:pt x="792" y="66"/>
                </a:cubicBezTo>
                <a:cubicBezTo>
                  <a:pt x="801" y="51"/>
                  <a:pt x="801" y="51"/>
                  <a:pt x="801" y="51"/>
                </a:cubicBezTo>
                <a:cubicBezTo>
                  <a:pt x="792" y="35"/>
                  <a:pt x="792" y="35"/>
                  <a:pt x="792" y="35"/>
                </a:cubicBezTo>
                <a:cubicBezTo>
                  <a:pt x="776" y="24"/>
                  <a:pt x="756" y="15"/>
                  <a:pt x="733" y="9"/>
                </a:cubicBezTo>
                <a:cubicBezTo>
                  <a:pt x="709" y="3"/>
                  <a:pt x="686" y="0"/>
                  <a:pt x="665" y="0"/>
                </a:cubicBezTo>
                <a:cubicBezTo>
                  <a:pt x="596" y="0"/>
                  <a:pt x="538" y="24"/>
                  <a:pt x="489" y="73"/>
                </a:cubicBezTo>
                <a:cubicBezTo>
                  <a:pt x="440" y="122"/>
                  <a:pt x="416" y="181"/>
                  <a:pt x="416" y="249"/>
                </a:cubicBezTo>
                <a:cubicBezTo>
                  <a:pt x="416" y="318"/>
                  <a:pt x="440" y="376"/>
                  <a:pt x="489" y="425"/>
                </a:cubicBezTo>
                <a:cubicBezTo>
                  <a:pt x="538" y="474"/>
                  <a:pt x="596" y="498"/>
                  <a:pt x="665" y="498"/>
                </a:cubicBezTo>
                <a:cubicBezTo>
                  <a:pt x="717" y="498"/>
                  <a:pt x="765" y="483"/>
                  <a:pt x="809" y="452"/>
                </a:cubicBezTo>
                <a:cubicBezTo>
                  <a:pt x="852" y="421"/>
                  <a:pt x="883" y="381"/>
                  <a:pt x="900" y="331"/>
                </a:cubicBezTo>
                <a:cubicBezTo>
                  <a:pt x="909" y="306"/>
                  <a:pt x="913" y="286"/>
                  <a:pt x="913" y="272"/>
                </a:cubicBezTo>
                <a:lnTo>
                  <a:pt x="908" y="258"/>
                </a:lnTo>
                <a:close/>
                <a:moveTo>
                  <a:pt x="464" y="450"/>
                </a:moveTo>
                <a:cubicBezTo>
                  <a:pt x="436" y="422"/>
                  <a:pt x="415" y="390"/>
                  <a:pt x="400" y="354"/>
                </a:cubicBezTo>
                <a:cubicBezTo>
                  <a:pt x="22" y="732"/>
                  <a:pt x="22" y="732"/>
                  <a:pt x="22" y="732"/>
                </a:cubicBezTo>
                <a:cubicBezTo>
                  <a:pt x="7" y="746"/>
                  <a:pt x="0" y="763"/>
                  <a:pt x="0" y="783"/>
                </a:cubicBezTo>
                <a:cubicBezTo>
                  <a:pt x="0" y="803"/>
                  <a:pt x="7" y="820"/>
                  <a:pt x="22" y="833"/>
                </a:cubicBezTo>
                <a:cubicBezTo>
                  <a:pt x="81" y="893"/>
                  <a:pt x="81" y="893"/>
                  <a:pt x="81" y="893"/>
                </a:cubicBezTo>
                <a:cubicBezTo>
                  <a:pt x="95" y="907"/>
                  <a:pt x="112" y="914"/>
                  <a:pt x="131" y="914"/>
                </a:cubicBezTo>
                <a:cubicBezTo>
                  <a:pt x="151" y="914"/>
                  <a:pt x="167" y="907"/>
                  <a:pt x="181" y="893"/>
                </a:cubicBezTo>
                <a:cubicBezTo>
                  <a:pt x="560" y="514"/>
                  <a:pt x="560" y="514"/>
                  <a:pt x="560" y="514"/>
                </a:cubicBezTo>
                <a:cubicBezTo>
                  <a:pt x="524" y="499"/>
                  <a:pt x="492" y="478"/>
                  <a:pt x="464" y="450"/>
                </a:cubicBezTo>
                <a:close/>
                <a:moveTo>
                  <a:pt x="167" y="783"/>
                </a:moveTo>
                <a:cubicBezTo>
                  <a:pt x="157" y="783"/>
                  <a:pt x="149" y="779"/>
                  <a:pt x="142" y="772"/>
                </a:cubicBezTo>
                <a:cubicBezTo>
                  <a:pt x="135" y="765"/>
                  <a:pt x="131" y="757"/>
                  <a:pt x="131" y="747"/>
                </a:cubicBezTo>
                <a:cubicBezTo>
                  <a:pt x="131" y="738"/>
                  <a:pt x="135" y="729"/>
                  <a:pt x="142" y="722"/>
                </a:cubicBezTo>
                <a:cubicBezTo>
                  <a:pt x="149" y="715"/>
                  <a:pt x="157" y="712"/>
                  <a:pt x="167" y="712"/>
                </a:cubicBezTo>
                <a:cubicBezTo>
                  <a:pt x="176" y="712"/>
                  <a:pt x="185" y="715"/>
                  <a:pt x="192" y="722"/>
                </a:cubicBezTo>
                <a:cubicBezTo>
                  <a:pt x="199" y="729"/>
                  <a:pt x="202" y="738"/>
                  <a:pt x="202" y="747"/>
                </a:cubicBezTo>
                <a:cubicBezTo>
                  <a:pt x="202" y="757"/>
                  <a:pt x="199" y="765"/>
                  <a:pt x="192" y="772"/>
                </a:cubicBezTo>
                <a:cubicBezTo>
                  <a:pt x="185" y="779"/>
                  <a:pt x="176" y="783"/>
                  <a:pt x="167" y="7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5" name="Rectangle 4"/>
          <p:cNvSpPr/>
          <p:nvPr>
            <p:custDataLst>
              <p:tags r:id="rId8"/>
            </p:custDataLst>
          </p:nvPr>
        </p:nvSpPr>
        <p:spPr>
          <a:xfrm>
            <a:off x="8031700" y="5959562"/>
            <a:ext cx="3811255" cy="276999"/>
          </a:xfrm>
          <a:prstGeom prst="rect">
            <a:avLst/>
          </a:prstGeom>
        </p:spPr>
        <p:txBody>
          <a:bodyPr wrap="square">
            <a:spAutoFit/>
          </a:bodyPr>
          <a:lstStyle/>
          <a:p>
            <a:r>
              <a:rPr lang="fr-CA" sz="1200" i="1" dirty="0"/>
              <a:t>Les hyperliens sont uniquement accessibles en mode présentation</a:t>
            </a:r>
          </a:p>
        </p:txBody>
      </p:sp>
      <p:sp>
        <p:nvSpPr>
          <p:cNvPr id="3" name="Rectangle 2"/>
          <p:cNvSpPr/>
          <p:nvPr>
            <p:custDataLst>
              <p:tags r:id="rId9"/>
            </p:custDataLst>
          </p:nvPr>
        </p:nvSpPr>
        <p:spPr>
          <a:xfrm>
            <a:off x="6263782" y="4821271"/>
            <a:ext cx="2129435" cy="954107"/>
          </a:xfrm>
          <a:prstGeom prst="rect">
            <a:avLst/>
          </a:prstGeom>
        </p:spPr>
        <p:txBody>
          <a:bodyPr wrap="square">
            <a:spAutoFit/>
          </a:bodyPr>
          <a:lstStyle/>
          <a:p>
            <a:r>
              <a:rPr lang="fr-CA" sz="1400" dirty="0">
                <a:solidFill>
                  <a:srgbClr val="3E4248"/>
                </a:solidFill>
                <a:cs typeface="Arial" panose="020B0604020202020204" pitchFamily="34" charset="0"/>
              </a:rPr>
              <a:t>Onglet 1 – Outil Répertoire des changements et évaluation des répercussions</a:t>
            </a:r>
          </a:p>
        </p:txBody>
      </p:sp>
    </p:spTree>
    <p:extLst>
      <p:ext uri="{BB962C8B-B14F-4D97-AF65-F5344CB8AC3E}">
        <p14:creationId xmlns:p14="http://schemas.microsoft.com/office/powerpoint/2010/main" val="275049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B1F705-E2A2-43E1-BF62-47A2B162782C}"/>
              </a:ext>
            </a:extLst>
          </p:cNvPr>
          <p:cNvSpPr/>
          <p:nvPr>
            <p:custDataLst>
              <p:tags r:id="rId1"/>
            </p:custDataLst>
          </p:nvPr>
        </p:nvSpPr>
        <p:spPr>
          <a:xfrm>
            <a:off x="5753100" y="5046398"/>
            <a:ext cx="5762004" cy="1182952"/>
          </a:xfrm>
          <a:prstGeom prst="rect">
            <a:avLst/>
          </a:prstGeom>
          <a:solidFill>
            <a:srgbClr val="DCF8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custDataLst>
              <p:tags r:id="rId2"/>
            </p:custDataLst>
          </p:nvPr>
        </p:nvSpPr>
        <p:spPr/>
        <p:txBody>
          <a:bodyPr>
            <a:normAutofit fontScale="90000"/>
          </a:bodyPr>
          <a:lstStyle/>
          <a:p>
            <a:r>
              <a:rPr lang="fr-CA" dirty="0">
                <a:solidFill>
                  <a:schemeClr val="tx1">
                    <a:lumMod val="75000"/>
                    <a:lumOff val="25000"/>
                  </a:schemeClr>
                </a:solidFill>
              </a:rPr>
              <a:t>3. Préparer et mettre en œuvre un plan de gestion du changement.</a:t>
            </a:r>
          </a:p>
        </p:txBody>
      </p:sp>
      <p:sp>
        <p:nvSpPr>
          <p:cNvPr id="3" name="Rectangle 2">
            <a:extLst>
              <a:ext uri="{FF2B5EF4-FFF2-40B4-BE49-F238E27FC236}">
                <a16:creationId xmlns:a16="http://schemas.microsoft.com/office/drawing/2014/main" id="{DF1ED4BE-35E4-483E-886A-1661AF824500}"/>
              </a:ext>
            </a:extLst>
          </p:cNvPr>
          <p:cNvSpPr/>
          <p:nvPr>
            <p:custDataLst>
              <p:tags r:id="rId3"/>
            </p:custDataLst>
          </p:nvPr>
        </p:nvSpPr>
        <p:spPr>
          <a:xfrm>
            <a:off x="1313533" y="2378081"/>
            <a:ext cx="3167483" cy="2630324"/>
          </a:xfrm>
          <a:prstGeom prst="rect">
            <a:avLst/>
          </a:prstGeom>
          <a:solidFill>
            <a:srgbClr val="DCF8E6"/>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p:cNvPicPr>
            <a:picLocks noChangeAspect="1"/>
          </p:cNvPicPr>
          <p:nvPr>
            <p:custDataLst>
              <p:tags r:id="rId4"/>
            </p:custDataLst>
          </p:nvPr>
        </p:nvPicPr>
        <p:blipFill rotWithShape="1">
          <a:blip r:embed="rId13">
            <a:extLst>
              <a:ext uri="{28A0092B-C50C-407E-A947-70E740481C1C}">
                <a14:useLocalDpi xmlns:a14="http://schemas.microsoft.com/office/drawing/2010/main" val="0"/>
              </a:ext>
            </a:extLst>
          </a:blip>
          <a:srcRect l="74114" t="39263" r="5811" b="22518"/>
          <a:stretch/>
        </p:blipFill>
        <p:spPr>
          <a:xfrm>
            <a:off x="1488784" y="2612082"/>
            <a:ext cx="2793259" cy="2396323"/>
          </a:xfrm>
          <a:prstGeom prst="rect">
            <a:avLst/>
          </a:prstGeom>
        </p:spPr>
      </p:pic>
      <p:sp>
        <p:nvSpPr>
          <p:cNvPr id="5" name="TextBox 4"/>
          <p:cNvSpPr txBox="1"/>
          <p:nvPr>
            <p:custDataLst>
              <p:tags r:id="rId5"/>
            </p:custDataLst>
          </p:nvPr>
        </p:nvSpPr>
        <p:spPr>
          <a:xfrm>
            <a:off x="4783871" y="1630078"/>
            <a:ext cx="6828026" cy="3293209"/>
          </a:xfrm>
          <a:prstGeom prst="rect">
            <a:avLst/>
          </a:prstGeom>
          <a:noFill/>
        </p:spPr>
        <p:txBody>
          <a:bodyPr wrap="square" rtlCol="0">
            <a:spAutoFit/>
          </a:bodyPr>
          <a:lstStyle/>
          <a:p>
            <a:pPr marL="285750" indent="-285750">
              <a:buFont typeface="Wingdings" panose="05000000000000000000" pitchFamily="2" charset="2"/>
              <a:buChar char="ü"/>
            </a:pPr>
            <a:r>
              <a:rPr lang="fr-CA" sz="1600" dirty="0">
                <a:solidFill>
                  <a:srgbClr val="3E4248"/>
                </a:solidFill>
                <a:cs typeface="Arial" panose="020B0604020202020204" pitchFamily="34" charset="0"/>
              </a:rPr>
              <a:t>Après avoir déterminé les changements, utiliser l’onglet 2 du</a:t>
            </a:r>
            <a:r>
              <a:rPr lang="fr-CA" sz="1600" dirty="0"/>
              <a:t> </a:t>
            </a:r>
            <a:r>
              <a:rPr lang="fr-CA" sz="1600" dirty="0">
                <a:solidFill>
                  <a:srgbClr val="3E4248"/>
                </a:solidFill>
                <a:cs typeface="Arial" panose="020B0604020202020204" pitchFamily="34" charset="0"/>
              </a:rPr>
              <a:t>document </a:t>
            </a:r>
            <a:r>
              <a:rPr lang="fr-CA" sz="1600" b="1" dirty="0">
                <a:solidFill>
                  <a:srgbClr val="3E4248"/>
                </a:solidFill>
                <a:cs typeface="Arial" panose="020B0604020202020204" pitchFamily="34" charset="0"/>
              </a:rPr>
              <a:t>Plan intégré de GP-GC pour le RMT – Répertoire des changements et évaluation des répercussions</a:t>
            </a:r>
            <a:r>
              <a:rPr lang="fr-CA" sz="1600" dirty="0"/>
              <a:t> pour créer un plan de gestion du changement :</a:t>
            </a:r>
          </a:p>
          <a:p>
            <a:endParaRPr lang="en-CA" sz="1600" dirty="0">
              <a:solidFill>
                <a:srgbClr val="3E4248"/>
              </a:solidFill>
              <a:cs typeface="Arial" panose="020B0604020202020204" pitchFamily="34" charset="0"/>
            </a:endParaRPr>
          </a:p>
          <a:p>
            <a:pPr marL="800100" lvl="1" indent="-342900">
              <a:buFont typeface="+mj-lt"/>
              <a:buAutoNum type="arabicPeriod"/>
            </a:pPr>
            <a:r>
              <a:rPr lang="fr-CA" sz="1600" dirty="0">
                <a:solidFill>
                  <a:srgbClr val="3E4248"/>
                </a:solidFill>
                <a:cs typeface="Arial" panose="020B0604020202020204" pitchFamily="34" charset="0"/>
              </a:rPr>
              <a:t>Pour chaque changement et selon son niveau de répercussion, définir une activité ou mesure qui aidera les utilisateurs à comprendre le changement et à se préparer à l’adopter. Pour obtenir des idées et des pratiques exemplaires sur les activités de communication, de mobilisation et de formation, veuillez consulter la section </a:t>
            </a:r>
            <a:r>
              <a:rPr lang="fr-CA" sz="1600" dirty="0">
                <a:solidFill>
                  <a:srgbClr val="3E4248"/>
                </a:solidFill>
                <a:cs typeface="Arial" panose="020B0604020202020204" pitchFamily="34" charset="0"/>
                <a:hlinkClick r:id="rId14" action="ppaction://hlinksldjump"/>
              </a:rPr>
              <a:t>Annexe</a:t>
            </a:r>
            <a:r>
              <a:rPr lang="fr-CA" sz="1600" dirty="0">
                <a:solidFill>
                  <a:srgbClr val="3E4248"/>
                </a:solidFill>
                <a:cs typeface="Arial" panose="020B0604020202020204" pitchFamily="34" charset="0"/>
              </a:rPr>
              <a:t>.</a:t>
            </a:r>
          </a:p>
          <a:p>
            <a:pPr marL="800100" lvl="1" indent="-342900">
              <a:buFont typeface="+mj-lt"/>
              <a:buAutoNum type="arabicPeriod"/>
            </a:pPr>
            <a:r>
              <a:rPr lang="fr-CA" sz="1600" dirty="0">
                <a:solidFill>
                  <a:srgbClr val="3E4248"/>
                </a:solidFill>
                <a:cs typeface="Arial" panose="020B0604020202020204" pitchFamily="34" charset="0"/>
              </a:rPr>
              <a:t>Amorcer des activités de communication, de mobilisation et de formation.</a:t>
            </a:r>
          </a:p>
          <a:p>
            <a:pPr marL="800100" lvl="1" indent="-342900">
              <a:buFont typeface="+mj-lt"/>
              <a:buAutoNum type="arabicPeriod"/>
            </a:pPr>
            <a:r>
              <a:rPr lang="fr-CA" sz="1600" dirty="0">
                <a:solidFill>
                  <a:srgbClr val="3E4248"/>
                </a:solidFill>
                <a:cs typeface="Arial" panose="020B0604020202020204" pitchFamily="34" charset="0"/>
              </a:rPr>
              <a:t>Fournir du soutien et de l’encadrement aux gestionnaires et aux cadres supérieurs.</a:t>
            </a:r>
          </a:p>
        </p:txBody>
      </p:sp>
      <p:pic>
        <p:nvPicPr>
          <p:cNvPr id="6" name="Picture 5"/>
          <p:cNvPicPr>
            <a:picLocks noChangeAspect="1"/>
          </p:cNvPicPr>
          <p:nvPr>
            <p:custDataLst>
              <p:tags r:id="rId6"/>
            </p:custDataLst>
          </p:nvPr>
        </p:nvPicPr>
        <p:blipFill>
          <a:blip r:embed="rId15"/>
          <a:stretch>
            <a:fillRect/>
          </a:stretch>
        </p:blipFill>
        <p:spPr>
          <a:xfrm>
            <a:off x="8701469" y="5164969"/>
            <a:ext cx="1814131" cy="939277"/>
          </a:xfrm>
          <a:prstGeom prst="rect">
            <a:avLst/>
          </a:prstGeom>
        </p:spPr>
      </p:pic>
      <p:sp>
        <p:nvSpPr>
          <p:cNvPr id="8" name="Cloud Callout 7"/>
          <p:cNvSpPr/>
          <p:nvPr>
            <p:custDataLst>
              <p:tags r:id="rId7"/>
            </p:custDataLst>
          </p:nvPr>
        </p:nvSpPr>
        <p:spPr>
          <a:xfrm>
            <a:off x="95693" y="1314166"/>
            <a:ext cx="2892056" cy="1398912"/>
          </a:xfrm>
          <a:prstGeom prst="cloudCallout">
            <a:avLst>
              <a:gd name="adj1" fmla="val 46902"/>
              <a:gd name="adj2" fmla="val 1073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a:p>
            <a:pPr algn="ctr"/>
            <a:r>
              <a:rPr lang="fr-CA" sz="1100" b="1" dirty="0">
                <a:solidFill>
                  <a:schemeClr val="tx1">
                    <a:lumMod val="75000"/>
                    <a:lumOff val="25000"/>
                  </a:schemeClr>
                </a:solidFill>
              </a:rPr>
              <a:t>Pour éviter le dédoublement des efforts, n’oubliez pas de vérifier si votre organisation a déjà créé des outils et des activités.</a:t>
            </a:r>
          </a:p>
        </p:txBody>
      </p:sp>
      <p:sp>
        <p:nvSpPr>
          <p:cNvPr id="12" name="Rectangle 11"/>
          <p:cNvSpPr/>
          <p:nvPr>
            <p:custDataLst>
              <p:tags r:id="rId8"/>
            </p:custDataLst>
          </p:nvPr>
        </p:nvSpPr>
        <p:spPr>
          <a:xfrm>
            <a:off x="6704345" y="6372517"/>
            <a:ext cx="3811255" cy="276999"/>
          </a:xfrm>
          <a:prstGeom prst="rect">
            <a:avLst/>
          </a:prstGeom>
        </p:spPr>
        <p:txBody>
          <a:bodyPr wrap="square">
            <a:spAutoFit/>
          </a:bodyPr>
          <a:lstStyle/>
          <a:p>
            <a:r>
              <a:rPr lang="fr-CA" sz="1200" i="1" dirty="0"/>
              <a:t>Les hyperliens sont uniquement accessibles en mode présentation</a:t>
            </a:r>
          </a:p>
        </p:txBody>
      </p:sp>
      <p:sp>
        <p:nvSpPr>
          <p:cNvPr id="17" name="Freeform 16" descr="Wrench Icon"/>
          <p:cNvSpPr>
            <a:spLocks noEditPoints="1"/>
          </p:cNvSpPr>
          <p:nvPr>
            <p:custDataLst>
              <p:tags r:id="rId9"/>
            </p:custDataLst>
          </p:nvPr>
        </p:nvSpPr>
        <p:spPr bwMode="auto">
          <a:xfrm>
            <a:off x="5875143" y="5384069"/>
            <a:ext cx="392780" cy="379430"/>
          </a:xfrm>
          <a:custGeom>
            <a:avLst/>
            <a:gdLst>
              <a:gd name="T0" fmla="*/ 908 w 913"/>
              <a:gd name="T1" fmla="*/ 258 h 914"/>
              <a:gd name="T2" fmla="*/ 895 w 913"/>
              <a:gd name="T3" fmla="*/ 252 h 914"/>
              <a:gd name="T4" fmla="*/ 856 w 913"/>
              <a:gd name="T5" fmla="*/ 272 h 914"/>
              <a:gd name="T6" fmla="*/ 781 w 913"/>
              <a:gd name="T7" fmla="*/ 317 h 914"/>
              <a:gd name="T8" fmla="*/ 737 w 913"/>
              <a:gd name="T9" fmla="*/ 344 h 914"/>
              <a:gd name="T10" fmla="*/ 629 w 913"/>
              <a:gd name="T11" fmla="*/ 285 h 914"/>
              <a:gd name="T12" fmla="*/ 629 w 913"/>
              <a:gd name="T13" fmla="*/ 160 h 914"/>
              <a:gd name="T14" fmla="*/ 792 w 913"/>
              <a:gd name="T15" fmla="*/ 66 h 914"/>
              <a:gd name="T16" fmla="*/ 801 w 913"/>
              <a:gd name="T17" fmla="*/ 51 h 914"/>
              <a:gd name="T18" fmla="*/ 792 w 913"/>
              <a:gd name="T19" fmla="*/ 35 h 914"/>
              <a:gd name="T20" fmla="*/ 733 w 913"/>
              <a:gd name="T21" fmla="*/ 9 h 914"/>
              <a:gd name="T22" fmla="*/ 665 w 913"/>
              <a:gd name="T23" fmla="*/ 0 h 914"/>
              <a:gd name="T24" fmla="*/ 489 w 913"/>
              <a:gd name="T25" fmla="*/ 73 h 914"/>
              <a:gd name="T26" fmla="*/ 416 w 913"/>
              <a:gd name="T27" fmla="*/ 249 h 914"/>
              <a:gd name="T28" fmla="*/ 489 w 913"/>
              <a:gd name="T29" fmla="*/ 425 h 914"/>
              <a:gd name="T30" fmla="*/ 665 w 913"/>
              <a:gd name="T31" fmla="*/ 498 h 914"/>
              <a:gd name="T32" fmla="*/ 809 w 913"/>
              <a:gd name="T33" fmla="*/ 452 h 914"/>
              <a:gd name="T34" fmla="*/ 900 w 913"/>
              <a:gd name="T35" fmla="*/ 331 h 914"/>
              <a:gd name="T36" fmla="*/ 913 w 913"/>
              <a:gd name="T37" fmla="*/ 272 h 914"/>
              <a:gd name="T38" fmla="*/ 908 w 913"/>
              <a:gd name="T39" fmla="*/ 258 h 914"/>
              <a:gd name="T40" fmla="*/ 464 w 913"/>
              <a:gd name="T41" fmla="*/ 450 h 914"/>
              <a:gd name="T42" fmla="*/ 400 w 913"/>
              <a:gd name="T43" fmla="*/ 354 h 914"/>
              <a:gd name="T44" fmla="*/ 22 w 913"/>
              <a:gd name="T45" fmla="*/ 732 h 914"/>
              <a:gd name="T46" fmla="*/ 0 w 913"/>
              <a:gd name="T47" fmla="*/ 783 h 914"/>
              <a:gd name="T48" fmla="*/ 22 w 913"/>
              <a:gd name="T49" fmla="*/ 833 h 914"/>
              <a:gd name="T50" fmla="*/ 81 w 913"/>
              <a:gd name="T51" fmla="*/ 893 h 914"/>
              <a:gd name="T52" fmla="*/ 131 w 913"/>
              <a:gd name="T53" fmla="*/ 914 h 914"/>
              <a:gd name="T54" fmla="*/ 181 w 913"/>
              <a:gd name="T55" fmla="*/ 893 h 914"/>
              <a:gd name="T56" fmla="*/ 560 w 913"/>
              <a:gd name="T57" fmla="*/ 514 h 914"/>
              <a:gd name="T58" fmla="*/ 464 w 913"/>
              <a:gd name="T59" fmla="*/ 450 h 914"/>
              <a:gd name="T60" fmla="*/ 167 w 913"/>
              <a:gd name="T61" fmla="*/ 783 h 914"/>
              <a:gd name="T62" fmla="*/ 142 w 913"/>
              <a:gd name="T63" fmla="*/ 772 h 914"/>
              <a:gd name="T64" fmla="*/ 131 w 913"/>
              <a:gd name="T65" fmla="*/ 747 h 914"/>
              <a:gd name="T66" fmla="*/ 142 w 913"/>
              <a:gd name="T67" fmla="*/ 722 h 914"/>
              <a:gd name="T68" fmla="*/ 167 w 913"/>
              <a:gd name="T69" fmla="*/ 712 h 914"/>
              <a:gd name="T70" fmla="*/ 192 w 913"/>
              <a:gd name="T71" fmla="*/ 722 h 914"/>
              <a:gd name="T72" fmla="*/ 202 w 913"/>
              <a:gd name="T73" fmla="*/ 747 h 914"/>
              <a:gd name="T74" fmla="*/ 192 w 913"/>
              <a:gd name="T75" fmla="*/ 772 h 914"/>
              <a:gd name="T76" fmla="*/ 167 w 913"/>
              <a:gd name="T77" fmla="*/ 78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3" h="914">
                <a:moveTo>
                  <a:pt x="908" y="258"/>
                </a:moveTo>
                <a:cubicBezTo>
                  <a:pt x="895" y="252"/>
                  <a:pt x="895" y="252"/>
                  <a:pt x="895" y="252"/>
                </a:cubicBezTo>
                <a:cubicBezTo>
                  <a:pt x="892" y="252"/>
                  <a:pt x="879" y="259"/>
                  <a:pt x="856" y="272"/>
                </a:cubicBezTo>
                <a:cubicBezTo>
                  <a:pt x="833" y="285"/>
                  <a:pt x="808" y="300"/>
                  <a:pt x="781" y="317"/>
                </a:cubicBezTo>
                <a:cubicBezTo>
                  <a:pt x="753" y="334"/>
                  <a:pt x="739" y="343"/>
                  <a:pt x="737" y="344"/>
                </a:cubicBezTo>
                <a:cubicBezTo>
                  <a:pt x="629" y="285"/>
                  <a:pt x="629" y="285"/>
                  <a:pt x="629" y="285"/>
                </a:cubicBezTo>
                <a:cubicBezTo>
                  <a:pt x="629" y="160"/>
                  <a:pt x="629" y="160"/>
                  <a:pt x="629" y="160"/>
                </a:cubicBezTo>
                <a:cubicBezTo>
                  <a:pt x="792" y="66"/>
                  <a:pt x="792" y="66"/>
                  <a:pt x="792" y="66"/>
                </a:cubicBezTo>
                <a:cubicBezTo>
                  <a:pt x="801" y="51"/>
                  <a:pt x="801" y="51"/>
                  <a:pt x="801" y="51"/>
                </a:cubicBezTo>
                <a:cubicBezTo>
                  <a:pt x="792" y="35"/>
                  <a:pt x="792" y="35"/>
                  <a:pt x="792" y="35"/>
                </a:cubicBezTo>
                <a:cubicBezTo>
                  <a:pt x="776" y="24"/>
                  <a:pt x="756" y="15"/>
                  <a:pt x="733" y="9"/>
                </a:cubicBezTo>
                <a:cubicBezTo>
                  <a:pt x="709" y="3"/>
                  <a:pt x="686" y="0"/>
                  <a:pt x="665" y="0"/>
                </a:cubicBezTo>
                <a:cubicBezTo>
                  <a:pt x="596" y="0"/>
                  <a:pt x="538" y="24"/>
                  <a:pt x="489" y="73"/>
                </a:cubicBezTo>
                <a:cubicBezTo>
                  <a:pt x="440" y="122"/>
                  <a:pt x="416" y="181"/>
                  <a:pt x="416" y="249"/>
                </a:cubicBezTo>
                <a:cubicBezTo>
                  <a:pt x="416" y="318"/>
                  <a:pt x="440" y="376"/>
                  <a:pt x="489" y="425"/>
                </a:cubicBezTo>
                <a:cubicBezTo>
                  <a:pt x="538" y="474"/>
                  <a:pt x="596" y="498"/>
                  <a:pt x="665" y="498"/>
                </a:cubicBezTo>
                <a:cubicBezTo>
                  <a:pt x="717" y="498"/>
                  <a:pt x="765" y="483"/>
                  <a:pt x="809" y="452"/>
                </a:cubicBezTo>
                <a:cubicBezTo>
                  <a:pt x="852" y="421"/>
                  <a:pt x="883" y="381"/>
                  <a:pt x="900" y="331"/>
                </a:cubicBezTo>
                <a:cubicBezTo>
                  <a:pt x="909" y="306"/>
                  <a:pt x="913" y="286"/>
                  <a:pt x="913" y="272"/>
                </a:cubicBezTo>
                <a:lnTo>
                  <a:pt x="908" y="258"/>
                </a:lnTo>
                <a:close/>
                <a:moveTo>
                  <a:pt x="464" y="450"/>
                </a:moveTo>
                <a:cubicBezTo>
                  <a:pt x="436" y="422"/>
                  <a:pt x="415" y="390"/>
                  <a:pt x="400" y="354"/>
                </a:cubicBezTo>
                <a:cubicBezTo>
                  <a:pt x="22" y="732"/>
                  <a:pt x="22" y="732"/>
                  <a:pt x="22" y="732"/>
                </a:cubicBezTo>
                <a:cubicBezTo>
                  <a:pt x="7" y="746"/>
                  <a:pt x="0" y="763"/>
                  <a:pt x="0" y="783"/>
                </a:cubicBezTo>
                <a:cubicBezTo>
                  <a:pt x="0" y="803"/>
                  <a:pt x="7" y="820"/>
                  <a:pt x="22" y="833"/>
                </a:cubicBezTo>
                <a:cubicBezTo>
                  <a:pt x="81" y="893"/>
                  <a:pt x="81" y="893"/>
                  <a:pt x="81" y="893"/>
                </a:cubicBezTo>
                <a:cubicBezTo>
                  <a:pt x="95" y="907"/>
                  <a:pt x="112" y="914"/>
                  <a:pt x="131" y="914"/>
                </a:cubicBezTo>
                <a:cubicBezTo>
                  <a:pt x="151" y="914"/>
                  <a:pt x="167" y="907"/>
                  <a:pt x="181" y="893"/>
                </a:cubicBezTo>
                <a:cubicBezTo>
                  <a:pt x="560" y="514"/>
                  <a:pt x="560" y="514"/>
                  <a:pt x="560" y="514"/>
                </a:cubicBezTo>
                <a:cubicBezTo>
                  <a:pt x="524" y="499"/>
                  <a:pt x="492" y="478"/>
                  <a:pt x="464" y="450"/>
                </a:cubicBezTo>
                <a:close/>
                <a:moveTo>
                  <a:pt x="167" y="783"/>
                </a:moveTo>
                <a:cubicBezTo>
                  <a:pt x="157" y="783"/>
                  <a:pt x="149" y="779"/>
                  <a:pt x="142" y="772"/>
                </a:cubicBezTo>
                <a:cubicBezTo>
                  <a:pt x="135" y="765"/>
                  <a:pt x="131" y="757"/>
                  <a:pt x="131" y="747"/>
                </a:cubicBezTo>
                <a:cubicBezTo>
                  <a:pt x="131" y="738"/>
                  <a:pt x="135" y="729"/>
                  <a:pt x="142" y="722"/>
                </a:cubicBezTo>
                <a:cubicBezTo>
                  <a:pt x="149" y="715"/>
                  <a:pt x="157" y="712"/>
                  <a:pt x="167" y="712"/>
                </a:cubicBezTo>
                <a:cubicBezTo>
                  <a:pt x="176" y="712"/>
                  <a:pt x="185" y="715"/>
                  <a:pt x="192" y="722"/>
                </a:cubicBezTo>
                <a:cubicBezTo>
                  <a:pt x="199" y="729"/>
                  <a:pt x="202" y="738"/>
                  <a:pt x="202" y="747"/>
                </a:cubicBezTo>
                <a:cubicBezTo>
                  <a:pt x="202" y="757"/>
                  <a:pt x="199" y="765"/>
                  <a:pt x="192" y="772"/>
                </a:cubicBezTo>
                <a:cubicBezTo>
                  <a:pt x="185" y="779"/>
                  <a:pt x="176" y="783"/>
                  <a:pt x="167" y="7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8" name="Rectangle 17"/>
          <p:cNvSpPr/>
          <p:nvPr>
            <p:custDataLst>
              <p:tags r:id="rId10"/>
            </p:custDataLst>
          </p:nvPr>
        </p:nvSpPr>
        <p:spPr>
          <a:xfrm>
            <a:off x="6263782" y="5271713"/>
            <a:ext cx="2308718" cy="523220"/>
          </a:xfrm>
          <a:prstGeom prst="rect">
            <a:avLst/>
          </a:prstGeom>
        </p:spPr>
        <p:txBody>
          <a:bodyPr wrap="square">
            <a:spAutoFit/>
          </a:bodyPr>
          <a:lstStyle/>
          <a:p>
            <a:r>
              <a:rPr lang="fr-CA" sz="1400" dirty="0">
                <a:solidFill>
                  <a:srgbClr val="3E4248"/>
                </a:solidFill>
                <a:cs typeface="Arial" panose="020B0604020202020204" pitchFamily="34" charset="0"/>
              </a:rPr>
              <a:t>Onglet 2 – Outil du plan intégré de RMT</a:t>
            </a:r>
          </a:p>
        </p:txBody>
      </p:sp>
    </p:spTree>
    <p:extLst>
      <p:ext uri="{BB962C8B-B14F-4D97-AF65-F5344CB8AC3E}">
        <p14:creationId xmlns:p14="http://schemas.microsoft.com/office/powerpoint/2010/main" val="2524047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f649d56354644f03c3177c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1"/>
</p:tagLst>
</file>

<file path=ppt/tags/tag104.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 name="NUM" val="2"/>
</p:tagLst>
</file>

<file path=ppt/tags/tag115.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1"/>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3"/>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4"/>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5"/>
</p:tagLst>
</file>

<file path=ppt/tags/tag2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6"/>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1"/>
</p:tagLst>
</file>

<file path=ppt/tags/tag7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34240</TotalTime>
  <Words>2163</Words>
  <Application>Microsoft Office PowerPoint</Application>
  <PresentationFormat>Widescreen</PresentationFormat>
  <Paragraphs>164</Paragraphs>
  <Slides>17</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Georgia</vt:lpstr>
      <vt:lpstr>Wingdings</vt:lpstr>
      <vt:lpstr>Office Theme</vt:lpstr>
      <vt:lpstr>think-cell Slide</vt:lpstr>
      <vt:lpstr>Trousse de gestion du changement  pour planifier le retour en milieu de travail  Août 2020</vt:lpstr>
      <vt:lpstr>PowerPoint Presentation</vt:lpstr>
      <vt:lpstr>À propos de la trousse</vt:lpstr>
      <vt:lpstr>Une approche axée sur les employés à la maison ou au bureau</vt:lpstr>
      <vt:lpstr>Une approche unifiée pour la mise en œuvre du plan de RMT</vt:lpstr>
      <vt:lpstr>Étapes de l’approche axée sur les employés</vt:lpstr>
      <vt:lpstr>1. Évaluer le plan de RMT</vt:lpstr>
      <vt:lpstr>2. Déterminer ce qui a changé ou ce qui va changer</vt:lpstr>
      <vt:lpstr>3. Préparer et mettre en œuvre un plan de gestion du changement.</vt:lpstr>
      <vt:lpstr>4. Soutenir l’organisation en veillant à ce que les employés adoptent les nouvelles mesures</vt:lpstr>
      <vt:lpstr>Pratiques exemplaires et activités</vt:lpstr>
      <vt:lpstr>Pratiques exemplaires et activités relatives à la communication</vt:lpstr>
      <vt:lpstr>Pratiques exemplaires et activités relatives à la communication</vt:lpstr>
      <vt:lpstr>Pratiques exemplaires et activités relatives à la mobilisation</vt:lpstr>
      <vt:lpstr>Pratiques exemplaires et activités relatives à la formation</vt:lpstr>
      <vt:lpstr>Pratiques exemplaires en matière de renforcement des comportements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Chantal Bemeur</cp:lastModifiedBy>
  <cp:revision>560</cp:revision>
  <dcterms:created xsi:type="dcterms:W3CDTF">2018-01-23T15:59:12Z</dcterms:created>
  <dcterms:modified xsi:type="dcterms:W3CDTF">2022-03-16T20:23:28Z</dcterms:modified>
</cp:coreProperties>
</file>