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65" r:id="rId5"/>
    <p:sldId id="263" r:id="rId6"/>
    <p:sldId id="262" r:id="rId7"/>
    <p:sldId id="266" r:id="rId8"/>
    <p:sldId id="258" r:id="rId9"/>
    <p:sldId id="267" r:id="rId10"/>
    <p:sldId id="268" r:id="rId11"/>
    <p:sldId id="261" r:id="rId12"/>
    <p:sldId id="259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8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556B335-73AE-5B13-FE47-AEFDC9F45FF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7140575" y="63500"/>
            <a:ext cx="1974850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CA" sz="12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 CLASSIFIÉ / UNCLASSIFIED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5925" y="1144960"/>
            <a:ext cx="7932150" cy="1095846"/>
          </a:xfrm>
        </p:spPr>
        <p:txBody>
          <a:bodyPr/>
          <a:lstStyle/>
          <a:p>
            <a:pPr algn="l"/>
            <a:r>
              <a:rPr lang="fr-CA" sz="3600" dirty="0"/>
              <a:t>Leadership par la voix et la présence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4219520"/>
            <a:ext cx="6762749" cy="1499962"/>
          </a:xfrm>
        </p:spPr>
        <p:txBody>
          <a:bodyPr/>
          <a:lstStyle/>
          <a:p>
            <a:r>
              <a:rPr lang="en-US" dirty="0"/>
              <a:t>Patrick Small Legs-Nagge, BSW, MSW</a:t>
            </a:r>
          </a:p>
          <a:p>
            <a:r>
              <a:rPr lang="fr-CA" dirty="0"/>
              <a:t>Consultant en développement communautaire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950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298076"/>
            <a:ext cx="7583487" cy="1044388"/>
          </a:xfrm>
        </p:spPr>
        <p:txBody>
          <a:bodyPr/>
          <a:lstStyle/>
          <a:p>
            <a:r>
              <a:rPr lang="en-US" sz="3600" dirty="0">
                <a:latin typeface="Arial"/>
                <a:cs typeface="Arial"/>
              </a:rPr>
              <a:t>DSS suite: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303" y="1572768"/>
            <a:ext cx="7583487" cy="4208930"/>
          </a:xfrm>
        </p:spPr>
        <p:txBody>
          <a:bodyPr/>
          <a:lstStyle/>
          <a:p>
            <a:r>
              <a:rPr lang="en-US" dirty="0"/>
              <a:t>Services de santé</a:t>
            </a:r>
          </a:p>
          <a:p>
            <a:r>
              <a:rPr lang="en-US" dirty="0" err="1"/>
              <a:t>Géographie</a:t>
            </a:r>
            <a:endParaRPr lang="en-US" dirty="0"/>
          </a:p>
          <a:p>
            <a:r>
              <a:rPr lang="en-US" dirty="0"/>
              <a:t>Handicap</a:t>
            </a:r>
          </a:p>
          <a:p>
            <a:r>
              <a:rPr lang="en-US" dirty="0"/>
              <a:t>Ascendance </a:t>
            </a:r>
            <a:r>
              <a:rPr lang="en-US" dirty="0" err="1"/>
              <a:t>autochtone</a:t>
            </a:r>
            <a:endParaRPr lang="en-US" dirty="0"/>
          </a:p>
          <a:p>
            <a:r>
              <a:rPr lang="en-US" dirty="0"/>
              <a:t>Genre</a:t>
            </a:r>
          </a:p>
          <a:p>
            <a:r>
              <a:rPr lang="en-US" dirty="0"/>
              <a:t>Immigration</a:t>
            </a:r>
          </a:p>
          <a:p>
            <a:r>
              <a:rPr lang="en-US" dirty="0"/>
              <a:t>Race</a:t>
            </a:r>
          </a:p>
        </p:txBody>
      </p:sp>
    </p:spTree>
    <p:extLst>
      <p:ext uri="{BB962C8B-B14F-4D97-AF65-F5344CB8AC3E}">
        <p14:creationId xmlns:p14="http://schemas.microsoft.com/office/powerpoint/2010/main" val="1536614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Styles de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Connaître son style est important</a:t>
            </a:r>
          </a:p>
          <a:p>
            <a:r>
              <a:rPr lang="en-CA" dirty="0" err="1"/>
              <a:t>Communicateur</a:t>
            </a:r>
            <a:r>
              <a:rPr lang="en-CA" dirty="0"/>
              <a:t>/</a:t>
            </a:r>
            <a:r>
              <a:rPr lang="en-CA" dirty="0" err="1"/>
              <a:t>directif</a:t>
            </a:r>
            <a:endParaRPr lang="en-CA" dirty="0"/>
          </a:p>
          <a:p>
            <a:r>
              <a:rPr lang="en-CA" dirty="0" err="1"/>
              <a:t>Communicateur</a:t>
            </a:r>
            <a:r>
              <a:rPr lang="en-CA" dirty="0"/>
              <a:t>/collaborative</a:t>
            </a:r>
          </a:p>
          <a:p>
            <a:r>
              <a:rPr lang="en-CA" dirty="0" err="1"/>
              <a:t>Communicateur</a:t>
            </a:r>
            <a:r>
              <a:rPr lang="en-CA" dirty="0"/>
              <a:t>/</a:t>
            </a:r>
            <a:r>
              <a:rPr lang="en-CA" dirty="0" err="1"/>
              <a:t>réfléchi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86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79248"/>
            <a:ext cx="8595359" cy="1044388"/>
          </a:xfrm>
        </p:spPr>
        <p:txBody>
          <a:bodyPr/>
          <a:lstStyle/>
          <a:p>
            <a:r>
              <a:rPr lang="fr-CA" sz="3500" dirty="0"/>
              <a:t>Le pouvoir de la prise de parole en public</a:t>
            </a:r>
            <a:endParaRPr lang="en-US" sz="35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5B45DC4-BDD9-6966-C8B9-3F1A836285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61003" y="1576102"/>
            <a:ext cx="8221994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 err="1"/>
              <a:t>Connaître</a:t>
            </a:r>
            <a:r>
              <a:rPr lang="en-US" altLang="en-US" dirty="0"/>
              <a:t> son </a:t>
            </a:r>
            <a:r>
              <a:rPr lang="en-US" altLang="en-US" dirty="0" err="1"/>
              <a:t>auditoire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 err="1"/>
              <a:t>Organiser</a:t>
            </a:r>
            <a:r>
              <a:rPr lang="en-US" altLang="en-US" dirty="0"/>
              <a:t> son </a:t>
            </a:r>
            <a:r>
              <a:rPr lang="en-US" altLang="en-US" dirty="0" err="1"/>
              <a:t>contenu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 err="1"/>
              <a:t>Choisir</a:t>
            </a:r>
            <a:r>
              <a:rPr lang="en-US" altLang="en-US" dirty="0"/>
              <a:t> </a:t>
            </a:r>
            <a:r>
              <a:rPr lang="en-US" altLang="en-US" dirty="0" err="1"/>
              <a:t>ses</a:t>
            </a:r>
            <a:r>
              <a:rPr lang="en-US" altLang="en-US" dirty="0"/>
              <a:t> mots avec </a:t>
            </a:r>
            <a:r>
              <a:rPr lang="en-US" altLang="en-US" dirty="0" err="1"/>
              <a:t>soin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/>
              <a:t>Se </a:t>
            </a:r>
            <a:r>
              <a:rPr lang="en-US" altLang="en-US" dirty="0" err="1"/>
              <a:t>préparer</a:t>
            </a:r>
            <a:r>
              <a:rPr lang="en-US" altLang="en-US" dirty="0"/>
              <a:t> aux questions</a:t>
            </a:r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 err="1"/>
              <a:t>Répéter</a:t>
            </a:r>
            <a:r>
              <a:rPr lang="en-US" altLang="en-US" dirty="0"/>
              <a:t> son </a:t>
            </a:r>
            <a:r>
              <a:rPr lang="en-US" altLang="en-US" dirty="0" err="1"/>
              <a:t>discours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 err="1"/>
              <a:t>Raconter</a:t>
            </a:r>
            <a:r>
              <a:rPr lang="en-US" altLang="en-US" dirty="0"/>
              <a:t> </a:t>
            </a:r>
            <a:r>
              <a:rPr lang="en-US" altLang="en-US" dirty="0" err="1"/>
              <a:t>une</a:t>
            </a:r>
            <a:r>
              <a:rPr lang="en-US" altLang="en-US" dirty="0"/>
              <a:t> histoire, </a:t>
            </a:r>
            <a:r>
              <a:rPr lang="en-US" altLang="en-US" dirty="0" err="1"/>
              <a:t>intégrer</a:t>
            </a:r>
            <a:r>
              <a:rPr lang="en-US" altLang="en-US" dirty="0"/>
              <a:t> de </a:t>
            </a:r>
            <a:r>
              <a:rPr lang="en-US" altLang="en-US" dirty="0" err="1"/>
              <a:t>l’humour</a:t>
            </a:r>
            <a:r>
              <a:rPr lang="en-US" altLang="en-US" dirty="0"/>
              <a:t>, </a:t>
            </a:r>
            <a:r>
              <a:rPr lang="en-US" altLang="en-US" dirty="0" err="1"/>
              <a:t>rester</a:t>
            </a:r>
            <a:r>
              <a:rPr lang="en-US" altLang="en-US" dirty="0"/>
              <a:t> soi-</a:t>
            </a:r>
            <a:r>
              <a:rPr lang="en-US" altLang="en-US" dirty="0" err="1"/>
              <a:t>même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 err="1"/>
              <a:t>Gérer</a:t>
            </a:r>
            <a:r>
              <a:rPr lang="en-US" altLang="en-US" dirty="0"/>
              <a:t> son stress – le trac </a:t>
            </a:r>
            <a:r>
              <a:rPr lang="en-US" altLang="en-US" dirty="0" err="1"/>
              <a:t>est</a:t>
            </a:r>
            <a:r>
              <a:rPr lang="en-US" altLang="en-US" dirty="0"/>
              <a:t> normal</a:t>
            </a:r>
          </a:p>
        </p:txBody>
      </p:sp>
    </p:spTree>
    <p:extLst>
      <p:ext uri="{BB962C8B-B14F-4D97-AF65-F5344CB8AC3E}">
        <p14:creationId xmlns:p14="http://schemas.microsoft.com/office/powerpoint/2010/main" val="1211734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002792"/>
            <a:ext cx="8842247" cy="1044388"/>
          </a:xfrm>
        </p:spPr>
        <p:txBody>
          <a:bodyPr/>
          <a:lstStyle/>
          <a:p>
            <a:r>
              <a:rPr lang="fr-CA" sz="3200" dirty="0"/>
              <a:t>Exercice pratique – Imaginez que vous croisez un cadre supérieur et qu’il vous demande ce que vous faites.</a:t>
            </a:r>
            <a:endParaRPr lang="en-US" sz="32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F310889-B7BD-D805-4E51-08A9587732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93777" y="2640604"/>
            <a:ext cx="8284464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ts val="0"/>
              </a:spcBef>
              <a:spcAft>
                <a:spcPct val="0"/>
              </a:spcAft>
            </a:pPr>
            <a:r>
              <a:rPr lang="en-US" altLang="en-US" dirty="0"/>
              <a:t>Qui je suis ( </a:t>
            </a:r>
            <a:r>
              <a:rPr lang="en-US" altLang="en-US" dirty="0" err="1"/>
              <a:t>mon</a:t>
            </a:r>
            <a:r>
              <a:rPr lang="en-US" altLang="en-US" dirty="0"/>
              <a:t> </a:t>
            </a:r>
            <a:r>
              <a:rPr lang="en-US" altLang="en-US" dirty="0" err="1"/>
              <a:t>prénom</a:t>
            </a:r>
            <a:r>
              <a:rPr lang="en-US" altLang="en-US" dirty="0"/>
              <a:t>, le campus </a:t>
            </a:r>
            <a:r>
              <a:rPr lang="en-US" altLang="en-US" dirty="0" err="1"/>
              <a:t>où</a:t>
            </a:r>
            <a:r>
              <a:rPr lang="en-US" altLang="en-US" dirty="0"/>
              <a:t> </a:t>
            </a:r>
            <a:r>
              <a:rPr lang="en-US" altLang="en-US" dirty="0" err="1"/>
              <a:t>j’étudie</a:t>
            </a:r>
            <a:r>
              <a:rPr lang="en-US" altLang="en-US" dirty="0"/>
              <a:t>, </a:t>
            </a:r>
            <a:r>
              <a:rPr lang="en-US" altLang="en-US" dirty="0" err="1"/>
              <a:t>ce</a:t>
            </a:r>
            <a:r>
              <a:rPr lang="en-US" altLang="en-US" dirty="0"/>
              <a:t> que je </a:t>
            </a:r>
            <a:r>
              <a:rPr lang="en-US" altLang="en-US" dirty="0" err="1"/>
              <a:t>fais</a:t>
            </a:r>
            <a:r>
              <a:rPr lang="en-US" altLang="en-US" dirty="0"/>
              <a:t> </a:t>
            </a:r>
            <a:r>
              <a:rPr lang="en-US" altLang="en-US" dirty="0" err="1"/>
              <a:t>comme</a:t>
            </a:r>
            <a:r>
              <a:rPr lang="en-US" altLang="en-US" dirty="0"/>
              <a:t> études, la </a:t>
            </a:r>
            <a:r>
              <a:rPr lang="en-US" altLang="en-US" dirty="0" err="1"/>
              <a:t>communauté</a:t>
            </a:r>
            <a:r>
              <a:rPr lang="en-US" altLang="en-US" dirty="0"/>
              <a:t> </a:t>
            </a:r>
            <a:r>
              <a:rPr lang="en-US" altLang="en-US" dirty="0" err="1"/>
              <a:t>dont</a:t>
            </a:r>
            <a:r>
              <a:rPr lang="en-US" altLang="en-US" dirty="0"/>
              <a:t> je </a:t>
            </a:r>
            <a:r>
              <a:rPr lang="en-US" altLang="en-US" dirty="0" err="1"/>
              <a:t>viens</a:t>
            </a:r>
            <a:r>
              <a:rPr lang="en-US" altLang="en-US" dirty="0"/>
              <a:t>, etc.)</a:t>
            </a:r>
          </a:p>
          <a:p>
            <a:pPr fontAlgn="base">
              <a:spcBef>
                <a:spcPts val="1200"/>
              </a:spcBef>
              <a:spcAft>
                <a:spcPct val="0"/>
              </a:spcAft>
            </a:pPr>
            <a:r>
              <a:rPr lang="en-US" altLang="en-US" dirty="0"/>
              <a:t>Sur quoi je </a:t>
            </a:r>
            <a:r>
              <a:rPr lang="en-US" altLang="en-US" dirty="0" err="1"/>
              <a:t>travaille</a:t>
            </a:r>
            <a:r>
              <a:rPr lang="en-US" altLang="en-US" dirty="0"/>
              <a:t> </a:t>
            </a:r>
            <a:r>
              <a:rPr lang="en-US" altLang="en-US" dirty="0" err="1"/>
              <a:t>en</a:t>
            </a:r>
            <a:r>
              <a:rPr lang="en-US" altLang="en-US" dirty="0"/>
              <a:t> </a:t>
            </a:r>
            <a:r>
              <a:rPr lang="en-US" altLang="en-US" dirty="0" err="1"/>
              <a:t>ce</a:t>
            </a:r>
            <a:r>
              <a:rPr lang="en-US" altLang="en-US" dirty="0"/>
              <a:t> moment (</a:t>
            </a:r>
            <a:r>
              <a:rPr lang="en-US" altLang="en-US" dirty="0" err="1"/>
              <a:t>mon</a:t>
            </a:r>
            <a:r>
              <a:rPr lang="en-US" altLang="en-US" dirty="0"/>
              <a:t> role/</a:t>
            </a:r>
            <a:r>
              <a:rPr lang="en-US" altLang="en-US" dirty="0" err="1"/>
              <a:t>projet</a:t>
            </a:r>
            <a:r>
              <a:rPr lang="en-US" altLang="en-US" dirty="0"/>
              <a:t> </a:t>
            </a:r>
            <a:r>
              <a:rPr lang="en-US" altLang="en-US" dirty="0" err="1"/>
              <a:t>actuel</a:t>
            </a:r>
            <a:r>
              <a:rPr lang="en-US" altLang="en-US" dirty="0"/>
              <a:t>)</a:t>
            </a:r>
          </a:p>
          <a:p>
            <a:pPr fontAlgn="base">
              <a:spcBef>
                <a:spcPts val="1200"/>
              </a:spcBef>
              <a:spcAft>
                <a:spcPct val="0"/>
              </a:spcAft>
            </a:pPr>
            <a:r>
              <a:rPr lang="en-US" altLang="en-US" dirty="0"/>
              <a:t>Quelque chose que </a:t>
            </a:r>
            <a:r>
              <a:rPr lang="en-US" altLang="en-US" dirty="0" err="1"/>
              <a:t>j’ai</a:t>
            </a:r>
            <a:r>
              <a:rPr lang="en-US" altLang="en-US" dirty="0"/>
              <a:t> </a:t>
            </a:r>
            <a:r>
              <a:rPr lang="en-US" altLang="en-US" dirty="0" err="1"/>
              <a:t>appris</a:t>
            </a:r>
            <a:r>
              <a:rPr lang="en-US" altLang="en-US" dirty="0"/>
              <a:t> </a:t>
            </a:r>
            <a:r>
              <a:rPr lang="en-US" altLang="en-US" dirty="0" err="1"/>
              <a:t>ou</a:t>
            </a:r>
            <a:r>
              <a:rPr lang="en-US" altLang="en-US" dirty="0"/>
              <a:t> </a:t>
            </a:r>
            <a:r>
              <a:rPr lang="en-US" altLang="en-US" dirty="0" err="1"/>
              <a:t>particulièrement</a:t>
            </a:r>
            <a:r>
              <a:rPr lang="en-US" altLang="en-US" dirty="0"/>
              <a:t> </a:t>
            </a:r>
            <a:r>
              <a:rPr lang="en-US" altLang="en-US" dirty="0" err="1"/>
              <a:t>aimée</a:t>
            </a:r>
            <a:endParaRPr lang="en-US" altLang="en-US" dirty="0"/>
          </a:p>
          <a:p>
            <a:pPr fontAlgn="base">
              <a:spcBef>
                <a:spcPts val="1200"/>
              </a:spcBef>
              <a:spcAft>
                <a:spcPct val="0"/>
              </a:spcAft>
            </a:pPr>
            <a:r>
              <a:rPr lang="en-US" altLang="en-US" dirty="0"/>
              <a:t>Mes </a:t>
            </a:r>
            <a:r>
              <a:rPr lang="en-US" altLang="en-US" dirty="0" err="1"/>
              <a:t>objectifs</a:t>
            </a:r>
            <a:r>
              <a:rPr lang="en-US" altLang="en-US" dirty="0"/>
              <a:t> après </a:t>
            </a:r>
            <a:r>
              <a:rPr lang="en-US" altLang="en-US" dirty="0" err="1"/>
              <a:t>l’obtention</a:t>
            </a:r>
            <a:r>
              <a:rPr lang="en-US" altLang="en-US" dirty="0"/>
              <a:t> de </a:t>
            </a:r>
            <a:r>
              <a:rPr lang="en-US" altLang="en-US" dirty="0" err="1"/>
              <a:t>mon</a:t>
            </a:r>
            <a:r>
              <a:rPr lang="en-US" altLang="en-US" dirty="0"/>
              <a:t> diplôme</a:t>
            </a:r>
          </a:p>
          <a:p>
            <a:pPr marL="0" indent="0" fontAlgn="base">
              <a:spcBef>
                <a:spcPts val="0"/>
              </a:spcBef>
              <a:spcAft>
                <a:spcPct val="0"/>
              </a:spcAft>
              <a:buNone/>
            </a:pPr>
            <a:r>
              <a:rPr lang="en-US" altLang="en-US" dirty="0"/>
              <a:t> </a:t>
            </a:r>
            <a:r>
              <a:rPr lang="en-US" altLang="en-US" dirty="0" err="1"/>
              <a:t>terminé</a:t>
            </a:r>
            <a:r>
              <a:rPr lang="en-US" altLang="en-US" dirty="0"/>
              <a:t>… </a:t>
            </a:r>
            <a:r>
              <a:rPr lang="en-US" altLang="en-US" dirty="0" err="1"/>
              <a:t>peut-être</a:t>
            </a:r>
            <a:r>
              <a:rPr lang="en-US" altLang="en-US" dirty="0"/>
              <a:t> </a:t>
            </a:r>
            <a:r>
              <a:rPr lang="en-US" altLang="en-US" dirty="0" err="1"/>
              <a:t>une</a:t>
            </a:r>
            <a:r>
              <a:rPr lang="en-US" altLang="en-US" dirty="0"/>
              <a:t> </a:t>
            </a:r>
            <a:r>
              <a:rPr lang="en-US" altLang="en-US" dirty="0" err="1"/>
              <a:t>carrière</a:t>
            </a:r>
            <a:r>
              <a:rPr lang="en-US" altLang="en-US" dirty="0"/>
              <a:t> dans la </a:t>
            </a:r>
            <a:r>
              <a:rPr lang="en-US" altLang="en-US" dirty="0" err="1"/>
              <a:t>fonction</a:t>
            </a:r>
            <a:r>
              <a:rPr lang="en-US" altLang="en-US" dirty="0"/>
              <a:t> </a:t>
            </a:r>
            <a:r>
              <a:rPr lang="en-US" altLang="en-US" dirty="0" err="1"/>
              <a:t>publique</a:t>
            </a:r>
            <a:r>
              <a:rPr lang="en-US" altLang="en-US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49978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09" y="420624"/>
            <a:ext cx="8641080" cy="56875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CA" sz="1600" b="1" u="sng" dirty="0"/>
              <a:t>Carrière dans la fonction publique fédérale </a:t>
            </a:r>
            <a:r>
              <a:rPr lang="fr-CA" sz="1600" b="1" dirty="0"/>
              <a:t>:</a:t>
            </a:r>
            <a:endParaRPr lang="fr-CA" sz="1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Service Canada – Conseiller spécialisé en emploi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Environnement Canada – Conseiller en politiques autochtones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Affaires indiennes et du Nord Canada – Agent des traités, revendications et gouvernance autonome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Bureau du Conseil privé – Conseiller principal en politiques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Santé Canada, Direction de la santé des Premières Nations et des Inuits – Gestionnaire – Stratégie nationale de prévention du suicide chez les jeunes autochtones (SNPSJA), Directeur, Secrétariat de la santé au Labrador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Formation en leadership – Formation en français, formation en gestion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Ministère de la Défense nationale – Directeur, Services de santé mentale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Santé Canada, Direction de la santé des Premières Nations et des Inuits – Directeur, Bien-être mental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Pêches et Océans Canada &amp; Parcs Canada – Conseiller principal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fr-CA" sz="1600" b="1" u="sng" dirty="0"/>
              <a:t>Formation académique </a:t>
            </a:r>
            <a:r>
              <a:rPr lang="fr-CA" sz="1400" b="1" u="sng" dirty="0"/>
              <a:t>:</a:t>
            </a:r>
            <a:endParaRPr lang="fr-CA" sz="1400" u="sng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Diplôme en service social – Red </a:t>
            </a:r>
            <a:r>
              <a:rPr lang="fr-CA" sz="1400" dirty="0" err="1"/>
              <a:t>Deer</a:t>
            </a:r>
            <a:r>
              <a:rPr lang="fr-CA" sz="1400" dirty="0"/>
              <a:t> </a:t>
            </a:r>
            <a:r>
              <a:rPr lang="fr-CA" sz="1400" dirty="0" err="1"/>
              <a:t>College</a:t>
            </a:r>
            <a:endParaRPr lang="fr-CA" sz="1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Baccalauréat en service social – Université Dalhousie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Maîtrise en service social – Université Dalhousie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Diplôme en gestion – Université Saint </a:t>
            </a:r>
            <a:r>
              <a:rPr lang="fr-CA" sz="1400" dirty="0" err="1"/>
              <a:t>Mary’s</a:t>
            </a:r>
            <a:endParaRPr lang="fr-CA" sz="1400" dirty="0"/>
          </a:p>
          <a:p>
            <a:pPr marL="0" indent="0">
              <a:spcBef>
                <a:spcPts val="1200"/>
              </a:spcBef>
              <a:buNone/>
            </a:pPr>
            <a:r>
              <a:rPr lang="fr-CA" sz="1600" b="1" u="sng" dirty="0"/>
              <a:t>Personnel :</a:t>
            </a:r>
            <a:endParaRPr lang="fr-CA" sz="1600" u="sng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Le sport a longtemps été mon identité – baseball, basketball, athlétisme (course), tennis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Triathlète longue distance – 10 Ironman, 10 Half-Ironman, y compris les championnats du monde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Cyclisme, golf, entraînement en salle, course, natation en lac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1400" dirty="0"/>
              <a:t>Père et grand-père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en-CA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2343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 </a:t>
            </a:r>
            <a:r>
              <a:rPr lang="en-US" dirty="0" err="1"/>
              <a:t>Enseignements</a:t>
            </a:r>
            <a:r>
              <a:rPr lang="en-US" dirty="0"/>
              <a:t> </a:t>
            </a:r>
            <a:r>
              <a:rPr lang="en-US" dirty="0" err="1"/>
              <a:t>Sacrés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Courage</a:t>
            </a:r>
          </a:p>
          <a:p>
            <a:r>
              <a:rPr lang="en-CA" dirty="0" err="1"/>
              <a:t>Honnêteté</a:t>
            </a:r>
            <a:r>
              <a:rPr lang="en-CA" dirty="0"/>
              <a:t> </a:t>
            </a:r>
          </a:p>
          <a:p>
            <a:r>
              <a:rPr lang="en-CA" dirty="0" err="1"/>
              <a:t>Humilité</a:t>
            </a:r>
            <a:r>
              <a:rPr lang="en-CA" dirty="0"/>
              <a:t> </a:t>
            </a:r>
          </a:p>
          <a:p>
            <a:r>
              <a:rPr lang="en-US" dirty="0"/>
              <a:t>Amour</a:t>
            </a:r>
          </a:p>
          <a:p>
            <a:r>
              <a:rPr lang="en-US" dirty="0" err="1"/>
              <a:t>Vérité</a:t>
            </a:r>
            <a:endParaRPr lang="en-US" dirty="0"/>
          </a:p>
          <a:p>
            <a:r>
              <a:rPr lang="en-US" dirty="0"/>
              <a:t>Respect </a:t>
            </a:r>
          </a:p>
          <a:p>
            <a:r>
              <a:rPr lang="en-US" dirty="0"/>
              <a:t>Sagesse</a:t>
            </a:r>
          </a:p>
        </p:txBody>
      </p:sp>
    </p:spTree>
    <p:extLst>
      <p:ext uri="{BB962C8B-B14F-4D97-AF65-F5344CB8AC3E}">
        <p14:creationId xmlns:p14="http://schemas.microsoft.com/office/powerpoint/2010/main" val="75726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888" y="557785"/>
            <a:ext cx="8778240" cy="5388506"/>
          </a:xfrm>
        </p:spPr>
        <p:txBody>
          <a:bodyPr/>
          <a:lstStyle/>
          <a:p>
            <a:pPr marL="0" indent="0">
              <a:buNone/>
            </a:pPr>
            <a:r>
              <a:rPr lang="en-US" sz="3800" dirty="0"/>
              <a:t>4 </a:t>
            </a:r>
            <a:r>
              <a:rPr lang="en-US" sz="3800" dirty="0" err="1"/>
              <a:t>domaines</a:t>
            </a:r>
            <a:r>
              <a:rPr lang="en-US" sz="3800" dirty="0"/>
              <a:t> </a:t>
            </a:r>
            <a:r>
              <a:rPr lang="en-US" sz="3800" dirty="0" err="1"/>
              <a:t>clés</a:t>
            </a:r>
            <a:r>
              <a:rPr lang="en-US" sz="3800" dirty="0"/>
              <a:t> d’un bien-</a:t>
            </a:r>
            <a:r>
              <a:rPr lang="en-US" sz="3800" dirty="0" err="1"/>
              <a:t>être</a:t>
            </a:r>
            <a:r>
              <a:rPr lang="en-US" sz="3800" dirty="0"/>
              <a:t> mental: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Sentiment </a:t>
            </a:r>
            <a:r>
              <a:rPr lang="en-US" dirty="0" err="1"/>
              <a:t>d’appartenance</a:t>
            </a:r>
            <a:endParaRPr lang="en-US" dirty="0"/>
          </a:p>
          <a:p>
            <a:r>
              <a:rPr lang="en-US" dirty="0"/>
              <a:t>Sens </a:t>
            </a:r>
          </a:p>
          <a:p>
            <a:r>
              <a:rPr lang="en-US" dirty="0"/>
              <a:t>But</a:t>
            </a:r>
          </a:p>
          <a:p>
            <a:r>
              <a:rPr lang="en-US" dirty="0"/>
              <a:t>Espoir</a:t>
            </a:r>
          </a:p>
        </p:txBody>
      </p:sp>
    </p:spTree>
    <p:extLst>
      <p:ext uri="{BB962C8B-B14F-4D97-AF65-F5344CB8AC3E}">
        <p14:creationId xmlns:p14="http://schemas.microsoft.com/office/powerpoint/2010/main" val="3908930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Qu’est-ce</a:t>
            </a:r>
            <a:r>
              <a:rPr lang="en-CA" dirty="0"/>
              <a:t> que le leadership 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Influence et motivation</a:t>
            </a:r>
          </a:p>
          <a:p>
            <a:r>
              <a:rPr lang="en-CA" dirty="0" err="1"/>
              <a:t>Atteinte</a:t>
            </a:r>
            <a:r>
              <a:rPr lang="en-CA" dirty="0"/>
              <a:t> des </a:t>
            </a:r>
            <a:r>
              <a:rPr lang="en-CA" dirty="0" err="1"/>
              <a:t>objectifs</a:t>
            </a:r>
            <a:endParaRPr lang="en-CA" dirty="0"/>
          </a:p>
          <a:p>
            <a:r>
              <a:rPr lang="en-CA" dirty="0"/>
              <a:t>Prise de decision</a:t>
            </a:r>
          </a:p>
          <a:p>
            <a:r>
              <a:rPr lang="en-CA" dirty="0"/>
              <a:t>Collaboration et travail </a:t>
            </a:r>
            <a:r>
              <a:rPr lang="en-CA" dirty="0" err="1"/>
              <a:t>d’équipe</a:t>
            </a:r>
            <a:endParaRPr lang="en-CA" dirty="0"/>
          </a:p>
          <a:p>
            <a:r>
              <a:rPr lang="en-CA" dirty="0"/>
              <a:t>Développement et </a:t>
            </a:r>
            <a:r>
              <a:rPr lang="en-CA" dirty="0" err="1"/>
              <a:t>croissance</a:t>
            </a:r>
            <a:endParaRPr lang="en-CA" dirty="0"/>
          </a:p>
          <a:p>
            <a:r>
              <a:rPr lang="en-CA" dirty="0" err="1"/>
              <a:t>Adaptabilité</a:t>
            </a:r>
            <a:r>
              <a:rPr lang="en-CA" dirty="0"/>
              <a:t> et </a:t>
            </a:r>
            <a:r>
              <a:rPr lang="en-CA" dirty="0" err="1"/>
              <a:t>changement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010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Leadership?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Influence &amp; Motivation</a:t>
            </a:r>
          </a:p>
          <a:p>
            <a:r>
              <a:rPr lang="en-US" dirty="0"/>
              <a:t>Goal Achievement</a:t>
            </a:r>
          </a:p>
          <a:p>
            <a:r>
              <a:rPr lang="en-US" dirty="0"/>
              <a:t>Decision Making</a:t>
            </a:r>
          </a:p>
          <a:p>
            <a:r>
              <a:rPr lang="en-US" dirty="0"/>
              <a:t>Collaboration &amp; Team Work</a:t>
            </a:r>
          </a:p>
          <a:p>
            <a:r>
              <a:rPr lang="en-US" dirty="0"/>
              <a:t>Development &amp; Growth</a:t>
            </a:r>
          </a:p>
          <a:p>
            <a:r>
              <a:rPr lang="en-US" dirty="0"/>
              <a:t>Adaptability &amp; 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238" y="142628"/>
            <a:ext cx="8631936" cy="1044388"/>
          </a:xfrm>
        </p:spPr>
        <p:txBody>
          <a:bodyPr/>
          <a:lstStyle/>
          <a:p>
            <a:r>
              <a:rPr lang="fr-CA" sz="3400" dirty="0"/>
              <a:t>Différence entre la gestion et le leadership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« La gestion, c’est l’efficacité à grimper l’échelle du succès ; le leadership détermine si l’échelle est appuyée contre le bon mur. »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fr-CA" dirty="0"/>
              <a:t>Les gestionnaires tirent leur pouvoir de leur titre.</a:t>
            </a:r>
            <a:br>
              <a:rPr lang="fr-CA" dirty="0"/>
            </a:br>
            <a:r>
              <a:rPr lang="fr-CA" dirty="0"/>
              <a:t>Les leaders tirent leur pouvoir grâce à l’appui des autres.</a:t>
            </a:r>
            <a:br>
              <a:rPr lang="fr-CA" dirty="0"/>
            </a:br>
            <a:r>
              <a:rPr lang="fr-CA" dirty="0"/>
              <a:t>Les gestionnaires ont de l’influence grâce à leur position dans l’organigramme, mais de grands leaders peuvent se trouver à tous les niveaux de l’organisation.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798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Leadership et voix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Authenticité</a:t>
            </a:r>
            <a:r>
              <a:rPr lang="en-CA" dirty="0"/>
              <a:t> et </a:t>
            </a:r>
            <a:r>
              <a:rPr lang="en-CA" dirty="0" err="1"/>
              <a:t>constance</a:t>
            </a:r>
            <a:endParaRPr lang="en-CA" dirty="0"/>
          </a:p>
          <a:p>
            <a:r>
              <a:rPr lang="en-CA" dirty="0" err="1"/>
              <a:t>Compétences</a:t>
            </a:r>
            <a:r>
              <a:rPr lang="en-CA" dirty="0"/>
              <a:t> </a:t>
            </a:r>
            <a:r>
              <a:rPr lang="en-CA" dirty="0" err="1"/>
              <a:t>en</a:t>
            </a:r>
            <a:r>
              <a:rPr lang="en-CA" dirty="0"/>
              <a:t> communication</a:t>
            </a:r>
          </a:p>
          <a:p>
            <a:r>
              <a:rPr lang="en-CA" dirty="0" err="1"/>
              <a:t>Écoute</a:t>
            </a:r>
            <a:r>
              <a:rPr lang="en-CA" dirty="0"/>
              <a:t> active et </a:t>
            </a:r>
            <a:r>
              <a:rPr lang="en-CA" dirty="0" err="1"/>
              <a:t>inclusivité</a:t>
            </a:r>
            <a:endParaRPr lang="en-CA" dirty="0"/>
          </a:p>
          <a:p>
            <a:r>
              <a:rPr lang="en-CA" dirty="0" err="1"/>
              <a:t>Adaptabilité</a:t>
            </a:r>
            <a:endParaRPr lang="en-CA" dirty="0"/>
          </a:p>
          <a:p>
            <a:r>
              <a:rPr lang="en-CA" dirty="0"/>
              <a:t>Impact et influence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02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91" y="422454"/>
            <a:ext cx="8428545" cy="1044388"/>
          </a:xfrm>
        </p:spPr>
        <p:txBody>
          <a:bodyPr/>
          <a:lstStyle/>
          <a:p>
            <a:r>
              <a:rPr lang="fr-CA" sz="3200" dirty="0"/>
              <a:t>Les déterminants sociaux de la santé (DSS) et leur influence sur l’identité autochtone</a:t>
            </a:r>
            <a:r>
              <a:rPr lang="en-US" sz="3200" dirty="0"/>
              <a:t>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E55CB2-B6AB-59CE-44F7-28554566BB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79463" y="1635200"/>
            <a:ext cx="5102679" cy="4596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 err="1"/>
              <a:t>Revenu</a:t>
            </a:r>
            <a:r>
              <a:rPr lang="en-US" altLang="en-US" dirty="0"/>
              <a:t> et </a:t>
            </a:r>
            <a:r>
              <a:rPr lang="en-US" altLang="en-US" dirty="0" err="1"/>
              <a:t>répartition</a:t>
            </a:r>
            <a:r>
              <a:rPr lang="en-US" altLang="en-US" dirty="0"/>
              <a:t> du </a:t>
            </a:r>
            <a:r>
              <a:rPr lang="en-US" altLang="en-US" dirty="0" err="1"/>
              <a:t>revenu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 err="1"/>
              <a:t>Éducation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 err="1"/>
              <a:t>Chômage</a:t>
            </a:r>
            <a:r>
              <a:rPr lang="en-US" altLang="en-US" dirty="0"/>
              <a:t> et </a:t>
            </a:r>
            <a:r>
              <a:rPr lang="en-US" altLang="en-US" dirty="0" err="1"/>
              <a:t>sécurité</a:t>
            </a:r>
            <a:r>
              <a:rPr lang="en-US" altLang="en-US" dirty="0"/>
              <a:t> </a:t>
            </a:r>
            <a:r>
              <a:rPr lang="en-US" altLang="en-US" dirty="0" err="1"/>
              <a:t>d’emploi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/>
              <a:t>Développement de la petite </a:t>
            </a:r>
            <a:r>
              <a:rPr lang="en-US" altLang="en-US" dirty="0" err="1"/>
              <a:t>enfance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 err="1"/>
              <a:t>Sécurité</a:t>
            </a:r>
            <a:r>
              <a:rPr lang="en-US" altLang="en-US" dirty="0"/>
              <a:t> </a:t>
            </a:r>
            <a:r>
              <a:rPr lang="en-US" altLang="en-US" dirty="0" err="1"/>
              <a:t>alimentaire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 err="1"/>
              <a:t>Logement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/>
              <a:t>Exclusion </a:t>
            </a:r>
            <a:r>
              <a:rPr lang="en-US" altLang="en-US" dirty="0" err="1"/>
              <a:t>sociale</a:t>
            </a:r>
            <a:endParaRPr lang="en-US" altLang="en-US" dirty="0"/>
          </a:p>
          <a:p>
            <a:pPr marR="0" lvl="0" fontAlgn="base">
              <a:lnSpc>
                <a:spcPct val="100000"/>
              </a:lnSpc>
              <a:spcAft>
                <a:spcPct val="0"/>
              </a:spcAft>
              <a:buClrTx/>
              <a:buSzTx/>
              <a:tabLst/>
            </a:pPr>
            <a:r>
              <a:rPr lang="en-US" altLang="en-US" dirty="0"/>
              <a:t>Filet de </a:t>
            </a:r>
            <a:r>
              <a:rPr lang="en-US" altLang="en-US" dirty="0" err="1"/>
              <a:t>sécurité</a:t>
            </a:r>
            <a:r>
              <a:rPr lang="en-US" altLang="en-US" dirty="0"/>
              <a:t> </a:t>
            </a:r>
            <a:r>
              <a:rPr lang="en-US" altLang="en-US" dirty="0" err="1"/>
              <a:t>sociale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1636066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27225</TotalTime>
  <Words>600</Words>
  <Application>Microsoft Office PowerPoint</Application>
  <PresentationFormat>Affichage à l'écran (4:3)</PresentationFormat>
  <Paragraphs>97</Paragraphs>
  <Slides>13</Slides>
  <Notes>0</Notes>
  <HiddenSlides>1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2</vt:lpstr>
      <vt:lpstr>Revolution</vt:lpstr>
      <vt:lpstr>Leadership par la voix et la présence</vt:lpstr>
      <vt:lpstr>Présentation PowerPoint</vt:lpstr>
      <vt:lpstr>7 Enseignements Sacrés</vt:lpstr>
      <vt:lpstr>Présentation PowerPoint</vt:lpstr>
      <vt:lpstr>Qu’est-ce que le leadership ?</vt:lpstr>
      <vt:lpstr>What is Leadership?</vt:lpstr>
      <vt:lpstr>Différence entre la gestion et le leadership</vt:lpstr>
      <vt:lpstr>Leadership et voix</vt:lpstr>
      <vt:lpstr>Les déterminants sociaux de la santé (DSS) et leur influence sur l’identité autochtone:</vt:lpstr>
      <vt:lpstr>DSS suite:</vt:lpstr>
      <vt:lpstr>Styles de Communication</vt:lpstr>
      <vt:lpstr>Le pouvoir de la prise de parole en public</vt:lpstr>
      <vt:lpstr>Exercice pratique – Imaginez que vous croisez un cadre supérieur et qu’il vous demande ce que vous faites.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Through Voice &amp; Presence</dc:title>
  <dc:creator>Patrick Small Legs-Nagge</dc:creator>
  <cp:lastModifiedBy>Véronique Picard</cp:lastModifiedBy>
  <cp:revision>31</cp:revision>
  <dcterms:created xsi:type="dcterms:W3CDTF">2025-07-08T12:14:07Z</dcterms:created>
  <dcterms:modified xsi:type="dcterms:W3CDTF">2025-08-04T14:18:21Z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ce0569-6254-4927-8a83-745c477111b5_Enabled">
    <vt:lpwstr>true</vt:lpwstr>
  </property>
  <property fmtid="{D5CDD505-2E9C-101B-9397-08002B2CF9AE}" pid="3" name="MSIP_Label_95ce0569-6254-4927-8a83-745c477111b5_SetDate">
    <vt:lpwstr>2025-08-04T13:09:25Z</vt:lpwstr>
  </property>
  <property fmtid="{D5CDD505-2E9C-101B-9397-08002B2CF9AE}" pid="4" name="MSIP_Label_95ce0569-6254-4927-8a83-745c477111b5_Method">
    <vt:lpwstr>Privileged</vt:lpwstr>
  </property>
  <property fmtid="{D5CDD505-2E9C-101B-9397-08002B2CF9AE}" pid="5" name="MSIP_Label_95ce0569-6254-4927-8a83-745c477111b5_Name">
    <vt:lpwstr>Unclassified Document</vt:lpwstr>
  </property>
  <property fmtid="{D5CDD505-2E9C-101B-9397-08002B2CF9AE}" pid="6" name="MSIP_Label_95ce0569-6254-4927-8a83-745c477111b5_SiteId">
    <vt:lpwstr>961b30aa-d439-4bc7-b674-9c4a389b0be3</vt:lpwstr>
  </property>
  <property fmtid="{D5CDD505-2E9C-101B-9397-08002B2CF9AE}" pid="7" name="MSIP_Label_95ce0569-6254-4927-8a83-745c477111b5_ActionId">
    <vt:lpwstr>5871f2f4-604e-4ab7-8626-b47e399a814d</vt:lpwstr>
  </property>
  <property fmtid="{D5CDD505-2E9C-101B-9397-08002B2CF9AE}" pid="8" name="MSIP_Label_95ce0569-6254-4927-8a83-745c477111b5_ContentBits">
    <vt:lpwstr>1</vt:lpwstr>
  </property>
  <property fmtid="{D5CDD505-2E9C-101B-9397-08002B2CF9AE}" pid="9" name="MSIP_Label_95ce0569-6254-4927-8a83-745c477111b5_Tag">
    <vt:lpwstr>10, 0, 1, 1</vt:lpwstr>
  </property>
  <property fmtid="{D5CDD505-2E9C-101B-9397-08002B2CF9AE}" pid="10" name="ClassificationContentMarkingHeaderLocations">
    <vt:lpwstr>Revolution:9</vt:lpwstr>
  </property>
  <property fmtid="{D5CDD505-2E9C-101B-9397-08002B2CF9AE}" pid="11" name="ClassificationContentMarkingHeaderText">
    <vt:lpwstr>NON CLASSIFIÉ / UNCLASSIFIED</vt:lpwstr>
  </property>
</Properties>
</file>