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9.xml" ContentType="application/vnd.openxmlformats-officedocument.presentationml.tag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007" r:id="rId1"/>
  </p:sldMasterIdLst>
  <p:notesMasterIdLst>
    <p:notesMasterId r:id="rId21"/>
  </p:notesMasterIdLst>
  <p:handoutMasterIdLst>
    <p:handoutMasterId r:id="rId22"/>
  </p:handoutMasterIdLst>
  <p:sldIdLst>
    <p:sldId id="289" r:id="rId2"/>
    <p:sldId id="302" r:id="rId3"/>
    <p:sldId id="319" r:id="rId4"/>
    <p:sldId id="320" r:id="rId5"/>
    <p:sldId id="321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00" r:id="rId16"/>
    <p:sldId id="315" r:id="rId17"/>
    <p:sldId id="316" r:id="rId18"/>
    <p:sldId id="317" r:id="rId19"/>
    <p:sldId id="318" r:id="rId20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tone Sans" pitchFamily="-6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tone Sans" pitchFamily="-6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tone Sans" pitchFamily="-6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tone Sans" pitchFamily="-6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tone Sans" pitchFamily="-60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tone Sans" pitchFamily="-60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tone Sans" pitchFamily="-60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tone Sans" pitchFamily="-60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tone Sans" pitchFamily="-6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ola Sullivan" initials="NS" lastIdx="7" clrIdx="0"/>
  <p:cmAuthor id="1" name="Gino Funai" initials="GF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66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84810" autoAdjust="0"/>
  </p:normalViewPr>
  <p:slideViewPr>
    <p:cSldViewPr>
      <p:cViewPr varScale="1">
        <p:scale>
          <a:sx n="86" d="100"/>
          <a:sy n="86" d="100"/>
        </p:scale>
        <p:origin x="14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347" y="-5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15" tIns="45958" rIns="91915" bIns="4595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132" y="0"/>
            <a:ext cx="3043343" cy="4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15" tIns="45958" rIns="91915" bIns="4595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1737"/>
            <a:ext cx="3043343" cy="4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15" tIns="45958" rIns="91915" bIns="4595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132" y="8841737"/>
            <a:ext cx="3043343" cy="4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15" tIns="45958" rIns="91915" bIns="4595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AD8DE0-EEDE-464D-949B-C37E34B9427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4687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>
            <a:lvl1pPr defTabSz="93670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7" y="0"/>
            <a:ext cx="3043343" cy="4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>
            <a:lvl1pPr algn="r" defTabSz="93670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4" y="4422460"/>
            <a:ext cx="5150273" cy="418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330"/>
            <a:ext cx="3043343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831" rIns="93662" bIns="46831" numCol="1" anchor="b" anchorCtr="0" compatLnSpc="1">
            <a:prstTxWarp prst="textNoShape">
              <a:avLst/>
            </a:prstTxWarp>
          </a:bodyPr>
          <a:lstStyle>
            <a:lvl1pPr defTabSz="93670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7" y="8843330"/>
            <a:ext cx="3043343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831" rIns="93662" bIns="46831" numCol="1" anchor="b" anchorCtr="0" compatLnSpc="1">
            <a:prstTxWarp prst="textNoShape">
              <a:avLst/>
            </a:prstTxWarp>
          </a:bodyPr>
          <a:lstStyle>
            <a:lvl1pPr algn="r" defTabSz="936709">
              <a:defRPr sz="1200"/>
            </a:lvl1pPr>
          </a:lstStyle>
          <a:p>
            <a:pPr>
              <a:defRPr/>
            </a:pPr>
            <a:fld id="{6BA07760-E0D9-467A-A8D2-A67678016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04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tone Sans" pitchFamily="-6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tone Sans" pitchFamily="-60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tone Sans" pitchFamily="-60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tone Sans" pitchFamily="-60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tone Sans" pitchFamily="-6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07760-E0D9-467A-A8D2-A67678016D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14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07760-E0D9-467A-A8D2-A67678016D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61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480D4-C9B0-4DCC-8EE8-6FA997811CA1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630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AD09-4319-4D99-BA51-D9ED5D10475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2024-01-31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2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0862-5FAB-4CA4-99C8-E89BB762F0F6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2024-01-31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3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D6F6-89ED-4333-A4C9-F8124CE199F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2024-01-31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5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8826-F477-4B87-9F96-A5131DF1557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2024-01-31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56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D86B-6075-49AD-A0EA-47FABB29BB5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2024-01-31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6BEA-A390-431C-8269-A695F9F1CE5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2024-01-31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4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8B55-CA0A-421F-8851-DFE29AE98CAB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2024-01-31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9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BF3E-77DE-4823-88EE-2DE9282DA7B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2024-01-31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7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A390-707D-4CE3-BC06-BA66EC0FD3A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2024-01-31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3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1433-87AE-4A5D-8F7B-B3DBEB1DDD4A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2024-01-31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3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F138-FA9B-438C-BC08-ACAD0281E78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2024-01-31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715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1577435-FFD2-44D3-8266-D820B62AC51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2024-01-31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715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0CD16D2-284F-4494-A8F6-B8044F189D2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9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8" r:id="rId1"/>
    <p:sldLayoutId id="2147485009" r:id="rId2"/>
    <p:sldLayoutId id="2147485010" r:id="rId3"/>
    <p:sldLayoutId id="2147485011" r:id="rId4"/>
    <p:sldLayoutId id="2147485012" r:id="rId5"/>
    <p:sldLayoutId id="2147485013" r:id="rId6"/>
    <p:sldLayoutId id="2147485014" r:id="rId7"/>
    <p:sldLayoutId id="2147485015" r:id="rId8"/>
    <p:sldLayoutId id="2147485016" r:id="rId9"/>
    <p:sldLayoutId id="2147485017" r:id="rId10"/>
    <p:sldLayoutId id="214748501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5486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flexiquiz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ierre.girard@inspection.gc.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ulien.thibert-leduc@inspection.gc.c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1.tif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304800"/>
            <a:ext cx="4876800" cy="1143000"/>
          </a:xfrm>
        </p:spPr>
        <p:txBody>
          <a:bodyPr>
            <a:normAutofit/>
          </a:bodyPr>
          <a:lstStyle/>
          <a:p>
            <a:pPr algn="l"/>
            <a:r>
              <a:rPr lang="en-US" altLang="en-US" sz="1800" b="1" i="1" kern="0" dirty="0">
                <a:solidFill>
                  <a:srgbClr val="1C1C1C"/>
                </a:solidFill>
                <a:latin typeface="Stone Sans"/>
              </a:rPr>
              <a:t>Maintaining Acquired Linguistic Skills through Mini-Talks</a:t>
            </a:r>
            <a:endParaRPr lang="fr-CA" dirty="0">
              <a:solidFill>
                <a:srgbClr val="05486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1288196"/>
            <a:ext cx="4953000" cy="1607404"/>
          </a:xfrm>
        </p:spPr>
        <p:txBody>
          <a:bodyPr>
            <a:normAutofit/>
          </a:bodyPr>
          <a:lstStyle/>
          <a:p>
            <a:pPr>
              <a:lnSpc>
                <a:spcPts val="1400"/>
              </a:lnSpc>
              <a:spcBef>
                <a:spcPct val="0"/>
              </a:spcBef>
              <a:spcAft>
                <a:spcPts val="800"/>
              </a:spcAft>
              <a:buClr>
                <a:srgbClr val="336699"/>
              </a:buClr>
              <a:buSzPct val="85000"/>
              <a:defRPr/>
            </a:pPr>
            <a:r>
              <a:rPr lang="fr-CA" altLang="en-US" sz="1200" b="1" i="1" kern="0" dirty="0">
                <a:solidFill>
                  <a:srgbClr val="1C1C1C"/>
                </a:solidFill>
                <a:latin typeface="Stone Sans"/>
              </a:rPr>
              <a:t>Best Practices Forum on Official Languages</a:t>
            </a:r>
          </a:p>
          <a:p>
            <a:pPr>
              <a:lnSpc>
                <a:spcPts val="1400"/>
              </a:lnSpc>
              <a:spcBef>
                <a:spcPct val="0"/>
              </a:spcBef>
              <a:spcAft>
                <a:spcPts val="800"/>
              </a:spcAft>
              <a:buClr>
                <a:srgbClr val="336699"/>
              </a:buClr>
              <a:buSzPct val="85000"/>
              <a:defRPr/>
            </a:pPr>
            <a:r>
              <a:rPr lang="fr-CA" altLang="en-US" sz="1200" b="1" i="1" kern="0" dirty="0">
                <a:solidFill>
                  <a:srgbClr val="1C1C1C"/>
                </a:solidFill>
                <a:latin typeface="Stone Sans"/>
              </a:rPr>
              <a:t>Date </a:t>
            </a:r>
            <a:r>
              <a:rPr lang="fr-CA" altLang="en-US" sz="1200" b="1" i="1" kern="0" dirty="0" err="1">
                <a:solidFill>
                  <a:srgbClr val="1C1C1C"/>
                </a:solidFill>
                <a:latin typeface="Stone Sans"/>
              </a:rPr>
              <a:t>Presented</a:t>
            </a:r>
            <a:r>
              <a:rPr lang="fr-CA" altLang="en-US" sz="1200" b="1" i="1" kern="0" dirty="0">
                <a:solidFill>
                  <a:srgbClr val="1C1C1C"/>
                </a:solidFill>
                <a:latin typeface="Stone Sans"/>
              </a:rPr>
              <a:t>: 6th </a:t>
            </a:r>
            <a:r>
              <a:rPr lang="fr-CA" altLang="en-US" sz="1200" b="1" i="1" kern="0" dirty="0" err="1">
                <a:solidFill>
                  <a:srgbClr val="1C1C1C"/>
                </a:solidFill>
                <a:latin typeface="Stone Sans"/>
              </a:rPr>
              <a:t>February</a:t>
            </a:r>
            <a:r>
              <a:rPr lang="fr-CA" altLang="en-US" sz="1200" b="1" i="1" kern="0" dirty="0">
                <a:solidFill>
                  <a:srgbClr val="1C1C1C"/>
                </a:solidFill>
                <a:latin typeface="Stone Sans"/>
              </a:rPr>
              <a:t> 2024</a:t>
            </a:r>
          </a:p>
          <a:p>
            <a:pPr>
              <a:lnSpc>
                <a:spcPts val="1400"/>
              </a:lnSpc>
              <a:spcBef>
                <a:spcPct val="0"/>
              </a:spcBef>
              <a:spcAft>
                <a:spcPts val="800"/>
              </a:spcAft>
              <a:buClr>
                <a:srgbClr val="336699"/>
              </a:buClr>
              <a:buSzPct val="85000"/>
              <a:defRPr/>
            </a:pPr>
            <a:r>
              <a:rPr lang="fr-CA" altLang="en-US" sz="1200" b="1" i="1" kern="0" dirty="0">
                <a:solidFill>
                  <a:srgbClr val="1C1C1C"/>
                </a:solidFill>
                <a:latin typeface="Stone Sans"/>
              </a:rPr>
              <a:t>Hollweg Apollon, Pierre Girard, Julien </a:t>
            </a:r>
            <a:r>
              <a:rPr lang="fr-CA" altLang="en-US" sz="1200" b="1" i="1" kern="0" dirty="0" err="1">
                <a:solidFill>
                  <a:srgbClr val="1C1C1C"/>
                </a:solidFill>
                <a:latin typeface="Stone Sans"/>
              </a:rPr>
              <a:t>Thibert-Leduc</a:t>
            </a:r>
            <a:endParaRPr lang="fr-CA" altLang="en-US" sz="1200" b="1" i="1" kern="0" dirty="0">
              <a:solidFill>
                <a:srgbClr val="1C1C1C"/>
              </a:solidFill>
              <a:latin typeface="Stone Sans"/>
            </a:endParaRPr>
          </a:p>
          <a:p>
            <a:pPr>
              <a:lnSpc>
                <a:spcPts val="1400"/>
              </a:lnSpc>
              <a:spcBef>
                <a:spcPct val="0"/>
              </a:spcBef>
              <a:spcAft>
                <a:spcPts val="800"/>
              </a:spcAft>
              <a:buClr>
                <a:srgbClr val="336699"/>
              </a:buClr>
              <a:buSzPct val="85000"/>
              <a:defRPr/>
            </a:pPr>
            <a:r>
              <a:rPr lang="en-CA" altLang="en-US" sz="1200" b="1" i="1" kern="0" dirty="0">
                <a:solidFill>
                  <a:srgbClr val="1C1C1C"/>
                </a:solidFill>
                <a:latin typeface="Stone Sans"/>
              </a:rPr>
              <a:t>Official Languages Centre</a:t>
            </a:r>
          </a:p>
          <a:p>
            <a:pPr>
              <a:lnSpc>
                <a:spcPts val="1400"/>
              </a:lnSpc>
              <a:spcBef>
                <a:spcPct val="0"/>
              </a:spcBef>
              <a:spcAft>
                <a:spcPts val="800"/>
              </a:spcAft>
              <a:buClr>
                <a:srgbClr val="336699"/>
              </a:buClr>
              <a:buSzPct val="85000"/>
              <a:defRPr/>
            </a:pPr>
            <a:r>
              <a:rPr lang="en-CA" altLang="en-US" sz="1200" b="1" i="1" kern="0" dirty="0">
                <a:solidFill>
                  <a:srgbClr val="1C1C1C"/>
                </a:solidFill>
                <a:latin typeface="Stone Sans"/>
              </a:rPr>
              <a:t>Canadian Food Inspection Agency</a:t>
            </a:r>
            <a:endParaRPr lang="fr-CA" altLang="en-US" sz="1200" b="1" i="1" kern="0" dirty="0">
              <a:solidFill>
                <a:srgbClr val="1C1C1C"/>
              </a:solidFill>
              <a:latin typeface="Stone Sans"/>
            </a:endParaRPr>
          </a:p>
        </p:txBody>
      </p:sp>
    </p:spTree>
    <p:extLst>
      <p:ext uri="{BB962C8B-B14F-4D97-AF65-F5344CB8AC3E}">
        <p14:creationId xmlns:p14="http://schemas.microsoft.com/office/powerpoint/2010/main" val="9234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3200" dirty="0" smtClean="0"/>
              <a:t>Our </a:t>
            </a:r>
            <a:r>
              <a:rPr lang="fr-FR" sz="3200" dirty="0" err="1" smtClean="0"/>
              <a:t>approval</a:t>
            </a:r>
            <a:r>
              <a:rPr lang="fr-FR" sz="3200" dirty="0" smtClean="0"/>
              <a:t> </a:t>
            </a:r>
            <a:r>
              <a:rPr lang="fr-FR" sz="3200" dirty="0" err="1" smtClean="0"/>
              <a:t>process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2200" b="1" dirty="0" smtClean="0">
                <a:solidFill>
                  <a:schemeClr val="tx1"/>
                </a:solidFill>
                <a:ea typeface="+mn-ea"/>
              </a:rPr>
              <a:t>C – </a:t>
            </a:r>
            <a:r>
              <a:rPr lang="en-CA" sz="2200" b="1" dirty="0" smtClean="0">
                <a:solidFill>
                  <a:schemeClr val="tx1"/>
                </a:solidFill>
                <a:ea typeface="+mn-ea"/>
              </a:rPr>
              <a:t>Our action plan </a:t>
            </a:r>
            <a:r>
              <a:rPr lang="en-CA" sz="2200" b="1" dirty="0" smtClean="0">
                <a:solidFill>
                  <a:schemeClr val="tx1"/>
                </a:solidFill>
                <a:ea typeface="+mn-ea"/>
              </a:rPr>
              <a:t>for success (continued</a:t>
            </a:r>
            <a:r>
              <a:rPr lang="en-CA" sz="2200" b="1" dirty="0" smtClean="0">
                <a:solidFill>
                  <a:schemeClr val="tx1"/>
                </a:solidFill>
                <a:ea typeface="+mn-ea"/>
              </a:rPr>
              <a:t>)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3900" lvl="2" indent="-457200">
              <a:buFont typeface="Arial" panose="020B0604020202020204" pitchFamily="34" charset="0"/>
              <a:buAutoNum type="alphaLcParenR" startAt="6"/>
            </a:pPr>
            <a:r>
              <a:rPr lang="en-US" altLang="fr-FR" dirty="0"/>
              <a:t>Encourage active learner participation by providing interactive and engaging activities; </a:t>
            </a:r>
          </a:p>
          <a:p>
            <a:pPr marL="723900" lvl="2" indent="-457200">
              <a:buFont typeface="Arial" panose="020B0604020202020204" pitchFamily="34" charset="0"/>
              <a:buAutoNum type="alphaLcParenR" startAt="6"/>
            </a:pPr>
            <a:r>
              <a:rPr lang="en-US" altLang="fr-FR" dirty="0"/>
              <a:t>Provide ongoing post-training monitoring and support to enable learners to maintain and further improve their language skills; </a:t>
            </a:r>
          </a:p>
          <a:p>
            <a:pPr marL="725487" lvl="2" indent="-457200">
              <a:buFont typeface="Arial" panose="020B0604020202020204" pitchFamily="34" charset="0"/>
              <a:buAutoNum type="alphaLcParenR" startAt="6"/>
            </a:pPr>
            <a:r>
              <a:rPr lang="en-CA" dirty="0" smtClean="0"/>
              <a:t>Regularly </a:t>
            </a:r>
            <a:r>
              <a:rPr lang="en-CA" dirty="0"/>
              <a:t>evaluate and adjust the program and teaching methods based on </a:t>
            </a:r>
            <a:r>
              <a:rPr lang="en-CA" dirty="0" smtClean="0"/>
              <a:t>learner’s </a:t>
            </a:r>
            <a:r>
              <a:rPr lang="en-CA" dirty="0"/>
              <a:t>feedback and evaluation results;</a:t>
            </a:r>
          </a:p>
          <a:p>
            <a:pPr marL="725487" lvl="2" indent="-457200">
              <a:buFont typeface="Arial" panose="020B0604020202020204" pitchFamily="34" charset="0"/>
              <a:buAutoNum type="alphaLcParenR" startAt="6"/>
            </a:pPr>
            <a:r>
              <a:rPr lang="en-CA" dirty="0"/>
              <a:t>Promote a positive learning atmosphere where learners feel comfortable taking risks and practicing the target language without fear of judgment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00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CA" sz="3200" dirty="0"/>
              <a:t>E</a:t>
            </a:r>
            <a:r>
              <a:rPr lang="en-CA" sz="3200" dirty="0" smtClean="0"/>
              <a:t>volution of the du program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600"/>
          </a:xfrm>
        </p:spPr>
        <p:txBody>
          <a:bodyPr>
            <a:noAutofit/>
          </a:bodyPr>
          <a:lstStyle/>
          <a:p>
            <a:r>
              <a:rPr lang="en-CA" sz="2800" dirty="0"/>
              <a:t>2021 – Launch of the pilot project.</a:t>
            </a:r>
          </a:p>
          <a:p>
            <a:r>
              <a:rPr lang="en-CA" sz="2800" dirty="0"/>
              <a:t>2022 – </a:t>
            </a:r>
            <a:r>
              <a:rPr lang="en-CA" sz="2700" dirty="0"/>
              <a:t>Launch of the program (</a:t>
            </a:r>
            <a:r>
              <a:rPr lang="en-CA" sz="2700" dirty="0" smtClean="0"/>
              <a:t>Levels </a:t>
            </a:r>
            <a:r>
              <a:rPr lang="en-CA" sz="2700" dirty="0"/>
              <a:t>B, C and E).</a:t>
            </a:r>
          </a:p>
          <a:p>
            <a:r>
              <a:rPr lang="en-CA" sz="2800" dirty="0"/>
              <a:t>2023 – </a:t>
            </a:r>
            <a:r>
              <a:rPr lang="en-CA" sz="2800" dirty="0" smtClean="0"/>
              <a:t>Creation </a:t>
            </a:r>
            <a:r>
              <a:rPr lang="en-CA" sz="2800" dirty="0"/>
              <a:t>of groups reserved exclusively for members of </a:t>
            </a:r>
            <a:r>
              <a:rPr lang="en-CA" sz="2800" dirty="0" smtClean="0"/>
              <a:t>management (EX) </a:t>
            </a:r>
            <a:r>
              <a:rPr lang="en-CA" sz="2800" dirty="0"/>
              <a:t>(French only).</a:t>
            </a:r>
          </a:p>
          <a:p>
            <a:r>
              <a:rPr lang="en-CA" sz="2800" dirty="0"/>
              <a:t>2024 - </a:t>
            </a:r>
            <a:r>
              <a:rPr lang="en-CA" sz="2800" dirty="0" smtClean="0"/>
              <a:t>Creation </a:t>
            </a:r>
            <a:r>
              <a:rPr lang="en-CA" sz="2800" dirty="0"/>
              <a:t>of groups reserved exclusively for members of </a:t>
            </a:r>
            <a:r>
              <a:rPr lang="en-CA" sz="2800" dirty="0" smtClean="0"/>
              <a:t>management (EX) </a:t>
            </a:r>
            <a:r>
              <a:rPr lang="en-CA" sz="2800" dirty="0"/>
              <a:t>(French and English).</a:t>
            </a:r>
          </a:p>
          <a:p>
            <a:r>
              <a:rPr lang="en-CA" sz="2800" dirty="0"/>
              <a:t>2025 </a:t>
            </a:r>
            <a:r>
              <a:rPr lang="en-CA" sz="2800" dirty="0" smtClean="0"/>
              <a:t>–Introduction of level A group.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94575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800" dirty="0" smtClean="0"/>
              <a:t>Running the mini-talk program with minimal resources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CA" b="1" dirty="0" smtClean="0"/>
              <a:t>Define </a:t>
            </a:r>
            <a:r>
              <a:rPr lang="en-CA" b="1" dirty="0" smtClean="0"/>
              <a:t>our role.</a:t>
            </a:r>
          </a:p>
          <a:p>
            <a:pPr lvl="1" algn="just"/>
            <a:r>
              <a:rPr lang="en-CA" sz="2700" dirty="0"/>
              <a:t>Be the interface between the facilitators and the participants.</a:t>
            </a:r>
          </a:p>
          <a:p>
            <a:pPr lvl="1" algn="just"/>
            <a:r>
              <a:rPr lang="en-CA" sz="2700" dirty="0"/>
              <a:t>Provide the necessary tools for the smooth running of the session.</a:t>
            </a:r>
          </a:p>
          <a:p>
            <a:pPr>
              <a:defRPr/>
            </a:pPr>
            <a:r>
              <a:rPr lang="en-CA" b="1" dirty="0"/>
              <a:t>Promote and ensuring continuity with the client.</a:t>
            </a:r>
          </a:p>
          <a:p>
            <a:pPr lvl="1" algn="just"/>
            <a:r>
              <a:rPr lang="en-CA" sz="2700" dirty="0" smtClean="0"/>
              <a:t>Internal communication </a:t>
            </a:r>
            <a:r>
              <a:rPr lang="en-CA" sz="2700" dirty="0"/>
              <a:t>of the Agency.</a:t>
            </a:r>
          </a:p>
          <a:p>
            <a:pPr lvl="1" algn="just"/>
            <a:r>
              <a:rPr lang="en-CA" sz="2700" dirty="0" smtClean="0"/>
              <a:t>Liaise </a:t>
            </a:r>
            <a:r>
              <a:rPr lang="en-CA" sz="2700" dirty="0"/>
              <a:t>with the </a:t>
            </a:r>
            <a:r>
              <a:rPr lang="en-CA" sz="2700" dirty="0" smtClean="0"/>
              <a:t>OLC </a:t>
            </a:r>
            <a:r>
              <a:rPr lang="en-CA" sz="2700" dirty="0"/>
              <a:t>through the language training and ELS components.</a:t>
            </a:r>
          </a:p>
          <a:p>
            <a:pPr lvl="1" algn="just"/>
            <a:r>
              <a:rPr lang="en-CA" sz="2700" dirty="0"/>
              <a:t>Participants and facilitators of previous sessions.</a:t>
            </a:r>
          </a:p>
          <a:p>
            <a:pPr algn="just"/>
            <a:r>
              <a:rPr lang="en-CA" b="1" dirty="0" smtClean="0"/>
              <a:t>Reduced </a:t>
            </a:r>
            <a:r>
              <a:rPr lang="en-CA" b="1" dirty="0" smtClean="0"/>
              <a:t>administration.</a:t>
            </a:r>
          </a:p>
          <a:p>
            <a:pPr lvl="1" algn="just"/>
            <a:r>
              <a:rPr lang="en-CA" sz="2700" dirty="0"/>
              <a:t>Synergy between Excel, SharePoint, Teams, and Outlook applications.</a:t>
            </a:r>
          </a:p>
          <a:p>
            <a:pPr lvl="1" algn="just"/>
            <a:r>
              <a:rPr lang="en-CA" sz="2700" dirty="0"/>
              <a:t>Creation of groups in a semi-autonomous way that suits the facilitators as well as the participants.</a:t>
            </a:r>
          </a:p>
          <a:p>
            <a:r>
              <a:rPr lang="en-CA" b="1" dirty="0"/>
              <a:t>Be flexible with </a:t>
            </a:r>
            <a:r>
              <a:rPr lang="en-CA" b="1" dirty="0" smtClean="0"/>
              <a:t>clients </a:t>
            </a:r>
            <a:r>
              <a:rPr lang="en-CA" b="1" dirty="0"/>
              <a:t>who come from all over Canada.</a:t>
            </a:r>
            <a:endParaRPr lang="en-CA" sz="1400" b="1" dirty="0"/>
          </a:p>
          <a:p>
            <a:r>
              <a:rPr lang="en-CA" b="1" dirty="0"/>
              <a:t>Look at the gradual adjustment of the program from session to session taking into account client expectations. Understand that this is an iterative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6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0" smtClean="0"/>
              <a:t>Integration Outlook-Teams-SharePoint-Excel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3672"/>
            <a:ext cx="5867400" cy="2209799"/>
          </a:xfrm>
        </p:spPr>
        <p:txBody>
          <a:bodyPr>
            <a:normAutofit fontScale="55000" lnSpcReduction="20000"/>
          </a:bodyPr>
          <a:lstStyle/>
          <a:p>
            <a:r>
              <a:rPr lang="en-CA" dirty="0"/>
              <a:t>Interested customers send an email to our generic Outlook mailbox. This is the entry point to the program.</a:t>
            </a:r>
          </a:p>
          <a:p>
            <a:r>
              <a:rPr lang="en-CA" dirty="0"/>
              <a:t>We receive their written commitment to respect the eligibility criteria. They indicate their preference regarding the language and level of the group.</a:t>
            </a:r>
          </a:p>
          <a:p>
            <a:r>
              <a:rPr lang="en-CA" dirty="0"/>
              <a:t>We add them to our Teams group dedicated to mini-chats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548" y="1758444"/>
            <a:ext cx="2343393" cy="3469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606552"/>
            <a:ext cx="4444330" cy="1621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19" y="5267708"/>
            <a:ext cx="8266922" cy="48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Autonomy at registration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36362"/>
            <a:ext cx="7239000" cy="1219199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Based on the facilitators' preferences, we create tables in Excel that display the groups.</a:t>
            </a:r>
          </a:p>
          <a:p>
            <a:r>
              <a:rPr lang="en-CA" dirty="0"/>
              <a:t>Participants can register for a suitable group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218" y="2555561"/>
            <a:ext cx="4648200" cy="1583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286670"/>
            <a:ext cx="4661618" cy="157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Details on the Program via SharePoint</a:t>
            </a:r>
            <a:endParaRPr lang="fr-CA" sz="3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86" y="1237853"/>
            <a:ext cx="7658828" cy="465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97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0" smtClean="0"/>
              <a:t>Program evaluation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048000" cy="2133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/>
              <a:t>At the end of the session with our account on the website, we ask the participants to complete a short survey.</a:t>
            </a:r>
          </a:p>
          <a:p>
            <a:pPr algn="just"/>
            <a:r>
              <a:rPr lang="fr-CA" sz="2000" dirty="0" smtClean="0">
                <a:hlinkClick r:id="rId2"/>
              </a:rPr>
              <a:t>www.Flexiquiz.com</a:t>
            </a:r>
            <a:r>
              <a:rPr lang="fr-CA" sz="2000" dirty="0" smtClean="0"/>
              <a:t>.</a:t>
            </a:r>
            <a:endParaRPr lang="fr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417638"/>
            <a:ext cx="5057431" cy="390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79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5165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	</a:t>
            </a:r>
            <a:r>
              <a:rPr lang="en-CA" sz="3600" dirty="0" smtClean="0"/>
              <a:t>Everyone has an important </a:t>
            </a:r>
            <a:r>
              <a:rPr lang="en-CA" sz="3600" dirty="0" smtClean="0"/>
              <a:t>role to play</a:t>
            </a:r>
            <a:br>
              <a:rPr lang="en-CA" sz="3600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altLang="fr-FR" sz="3100" dirty="0">
                <a:solidFill>
                  <a:schemeClr val="tx1"/>
                </a:solidFill>
              </a:rPr>
              <a:t>The OLC’s team that contributed to this success</a:t>
            </a:r>
            <a:endParaRPr lang="fr-CA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09800"/>
            <a:ext cx="6258714" cy="378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1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381000"/>
            <a:ext cx="7886700" cy="927339"/>
          </a:xfrm>
        </p:spPr>
        <p:txBody>
          <a:bodyPr/>
          <a:lstStyle/>
          <a:p>
            <a:r>
              <a:rPr lang="en-CA" sz="4050" dirty="0" smtClean="0"/>
              <a:t>Questions ?</a:t>
            </a:r>
            <a:endParaRPr lang="en-CA" sz="405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347" y="1600200"/>
            <a:ext cx="7886700" cy="332548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CA" sz="2700" dirty="0"/>
              <a:t>If you want more information about this program, please contact us by email at:</a:t>
            </a:r>
          </a:p>
          <a:p>
            <a:pPr marL="0" indent="0">
              <a:buNone/>
            </a:pPr>
            <a:endParaRPr lang="en-CA" sz="2700" dirty="0" smtClean="0"/>
          </a:p>
          <a:p>
            <a:pPr marL="0" indent="0" algn="ctr">
              <a:buNone/>
            </a:pPr>
            <a:r>
              <a:rPr lang="fr-CA" sz="2700" dirty="0" smtClean="0">
                <a:hlinkClick r:id="rId3"/>
              </a:rPr>
              <a:t>Pierre.girard@inspection.gc.ca</a:t>
            </a:r>
            <a:endParaRPr lang="fr-CA" sz="2700" dirty="0" smtClean="0"/>
          </a:p>
          <a:p>
            <a:pPr marL="0" indent="0" algn="ctr">
              <a:buNone/>
            </a:pPr>
            <a:endParaRPr lang="fr-CA" sz="2700" dirty="0" smtClean="0"/>
          </a:p>
          <a:p>
            <a:pPr marL="0" indent="0" algn="ctr">
              <a:buNone/>
            </a:pPr>
            <a:r>
              <a:rPr lang="fr-CA" sz="2700" dirty="0" smtClean="0">
                <a:hlinkClick r:id="rId4"/>
              </a:rPr>
              <a:t>Julien.thibert-leduc@inspection.gc.ca</a:t>
            </a:r>
            <a:endParaRPr lang="fr-CA" sz="2700" dirty="0" smtClean="0"/>
          </a:p>
        </p:txBody>
      </p:sp>
    </p:spTree>
    <p:extLst>
      <p:ext uri="{BB962C8B-B14F-4D97-AF65-F5344CB8AC3E}">
        <p14:creationId xmlns:p14="http://schemas.microsoft.com/office/powerpoint/2010/main" val="233260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CA" dirty="0">
              <a:solidFill>
                <a:srgbClr val="0548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/>
          <a:lstStyle/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N:\Public Affairs\Communications\PRODUCTION\Social Media and Creative Services\16-056 CFIA Common Look and Feel\BIG CANADA for PPT.t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0CD16D2-284F-4494-A8F6-B8044F189D23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72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Who are we?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The Canadian Food Inspection Agency (CFIA) Official </a:t>
            </a:r>
            <a:r>
              <a:rPr lang="en-CA" dirty="0" smtClean="0"/>
              <a:t>Languages </a:t>
            </a:r>
            <a:r>
              <a:rPr lang="en-CA" dirty="0" smtClean="0"/>
              <a:t>Centre Team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b="1" dirty="0" smtClean="0"/>
              <a:t>Hollweg Apollon </a:t>
            </a:r>
            <a:r>
              <a:rPr lang="en-CA" dirty="0" smtClean="0"/>
              <a:t>– Assistant Director</a:t>
            </a:r>
          </a:p>
          <a:p>
            <a:pPr marL="0" indent="0">
              <a:buNone/>
            </a:pPr>
            <a:r>
              <a:rPr lang="en-CA" b="1" dirty="0" smtClean="0"/>
              <a:t>Pierre Girard </a:t>
            </a:r>
            <a:r>
              <a:rPr lang="en-CA" dirty="0" smtClean="0"/>
              <a:t>– </a:t>
            </a:r>
            <a:r>
              <a:rPr lang="fr-CA" dirty="0" smtClean="0"/>
              <a:t>Team Leader</a:t>
            </a:r>
            <a:endParaRPr lang="en-CA" dirty="0" smtClean="0"/>
          </a:p>
          <a:p>
            <a:pPr marL="0" indent="0">
              <a:buNone/>
            </a:pPr>
            <a:r>
              <a:rPr lang="en-CA" b="1" dirty="0" smtClean="0"/>
              <a:t>Julien </a:t>
            </a:r>
            <a:r>
              <a:rPr lang="en-CA" b="1" dirty="0" err="1" smtClean="0"/>
              <a:t>Thibert</a:t>
            </a:r>
            <a:r>
              <a:rPr lang="en-CA" b="1" dirty="0" smtClean="0"/>
              <a:t>-Leduc </a:t>
            </a:r>
            <a:r>
              <a:rPr lang="en-CA" dirty="0" smtClean="0"/>
              <a:t>– </a:t>
            </a:r>
            <a:r>
              <a:rPr lang="fr-CA" dirty="0" smtClean="0"/>
              <a:t>Official </a:t>
            </a:r>
            <a:r>
              <a:rPr lang="fr-CA" dirty="0" smtClean="0"/>
              <a:t>Languages </a:t>
            </a:r>
            <a:r>
              <a:rPr lang="fr-CA" dirty="0" err="1" smtClean="0"/>
              <a:t>Officer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1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CA" altLang="fr-FR" smtClean="0"/>
              <a:t>The problem</a:t>
            </a:r>
            <a:endParaRPr lang="fr-CA" altLang="fr-FR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000" b="1" dirty="0" smtClean="0"/>
              <a:t>Problem we wanted to solve; </a:t>
            </a:r>
            <a:endParaRPr lang="en-US" altLang="en-US" sz="20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1600" dirty="0" smtClean="0"/>
              <a:t>We noticed the ever-increasing costs for employees who had to retake their second language assessment (ELS) orally.</a:t>
            </a:r>
            <a:endParaRPr lang="fr-CA" altLang="en-US" sz="1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1600" dirty="0" smtClean="0"/>
              <a:t>Each employee who has not </a:t>
            </a:r>
            <a:r>
              <a:rPr lang="en-US" altLang="en-US" sz="1600" dirty="0" err="1" smtClean="0"/>
              <a:t>practised</a:t>
            </a:r>
            <a:r>
              <a:rPr lang="en-US" altLang="en-US" sz="1600" dirty="0" smtClean="0"/>
              <a:t> their second language since their last assessment (often 5 years) has to undergo training which can cost between $18,000 and $</a:t>
            </a:r>
            <a:r>
              <a:rPr lang="en-US" altLang="en-US" sz="1600" dirty="0" smtClean="0"/>
              <a:t>25,000.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fr-CA" altLang="en-US" sz="2000" dirty="0" smtClean="0"/>
          </a:p>
          <a:p>
            <a:pPr eaLnBrk="1" hangingPunct="1"/>
            <a:r>
              <a:rPr lang="en-CA" altLang="en-US" sz="2000" b="1" dirty="0" smtClean="0"/>
              <a:t>The </a:t>
            </a:r>
            <a:r>
              <a:rPr lang="en-CA" altLang="en-US" sz="2000" b="1" dirty="0" smtClean="0"/>
              <a:t>three main objectives of the program are: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1600" dirty="0" smtClean="0"/>
              <a:t>To enable every staff member to </a:t>
            </a:r>
            <a:r>
              <a:rPr lang="en-US" altLang="en-US" sz="1600" dirty="0" err="1" smtClean="0"/>
              <a:t>practise</a:t>
            </a:r>
            <a:r>
              <a:rPr lang="en-US" altLang="en-US" sz="1600" dirty="0" smtClean="0"/>
              <a:t> their second official language in order to maintain their language level in a safe and nonjudgmental environment, thereby removing the embarrassment that some staff members feel about using their second language.</a:t>
            </a:r>
            <a:endParaRPr lang="fr-CA" altLang="en-US" sz="1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1600" dirty="0" smtClean="0"/>
              <a:t>Significantly reduce the Agency's training costs associated with refresher courses. </a:t>
            </a:r>
            <a:endParaRPr lang="fr-CA" altLang="en-US" sz="1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1600" dirty="0" smtClean="0"/>
              <a:t>Promote linguistic duality within the Agency.</a:t>
            </a:r>
            <a:endParaRPr lang="fr-CA" altLang="en-US" sz="1600" dirty="0" smtClean="0"/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endParaRPr lang="fr-FR" altLang="en-US" sz="2000" dirty="0" smtClean="0"/>
          </a:p>
        </p:txBody>
      </p:sp>
      <p:sp>
        <p:nvSpPr>
          <p:cNvPr id="1843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03188"/>
            <a:ext cx="0" cy="2508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2696" rIns="0" bIns="-12696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4494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CA" altLang="fr-FR" sz="3200" u="sng" smtClean="0">
                <a:solidFill>
                  <a:schemeClr val="tx1"/>
                </a:solidFill>
              </a:rPr>
              <a:t>What are we looking for!</a:t>
            </a:r>
            <a:br>
              <a:rPr lang="en-CA" altLang="fr-FR" sz="3200" u="sng" smtClean="0">
                <a:solidFill>
                  <a:schemeClr val="tx1"/>
                </a:solidFill>
              </a:rPr>
            </a:br>
            <a:r>
              <a:rPr lang="en-CA" altLang="fr-FR" sz="2800" smtClean="0">
                <a:solidFill>
                  <a:srgbClr val="FF0000"/>
                </a:solidFill>
              </a:rPr>
              <a:t>A simple, effective and affordable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The target audience:</a:t>
            </a:r>
            <a:endParaRPr lang="fr-CA" b="1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dirty="0"/>
              <a:t>All CFIA employees who have achieved at least a </a:t>
            </a:r>
            <a:r>
              <a:rPr lang="en-US" dirty="0" smtClean="0"/>
              <a:t>“B” </a:t>
            </a:r>
            <a:r>
              <a:rPr lang="en-US" dirty="0"/>
              <a:t>level.</a:t>
            </a:r>
            <a:endParaRPr lang="fr-CA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Benefits for all:</a:t>
            </a:r>
            <a:endParaRPr lang="fr-CA" b="1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dirty="0"/>
              <a:t>For employees: </a:t>
            </a:r>
            <a:endParaRPr lang="fr-CA" dirty="0"/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Practise </a:t>
            </a:r>
            <a:r>
              <a:rPr lang="en-US" dirty="0"/>
              <a:t>your 2nd language in a social and non-binding context; </a:t>
            </a:r>
            <a:endParaRPr lang="fr-CA" dirty="0"/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US" dirty="0"/>
              <a:t>Help maintain and/or improve your oral language level.</a:t>
            </a:r>
            <a:endParaRPr lang="fr-CA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dirty="0"/>
              <a:t>For the Agency: </a:t>
            </a:r>
            <a:endParaRPr lang="fr-CA" dirty="0"/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US" dirty="0"/>
              <a:t>Reduction of training costs related to oral exam preparation; </a:t>
            </a:r>
            <a:endParaRPr lang="fr-CA" dirty="0"/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US" dirty="0"/>
              <a:t>Elimination of absences for oral preparation training.</a:t>
            </a:r>
            <a:endParaRPr lang="fr-CA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Features:  </a:t>
            </a:r>
            <a:endParaRPr lang="fr-CA" b="1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dirty="0"/>
              <a:t>Quick and easy enrolment (SharePoint). </a:t>
            </a:r>
            <a:endParaRPr lang="fr-CA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dirty="0"/>
              <a:t>Simplified supervisor approval. </a:t>
            </a:r>
            <a:endParaRPr lang="fr-CA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Flexible—Allows </a:t>
            </a:r>
            <a:r>
              <a:rPr lang="en-US" dirty="0"/>
              <a:t>the </a:t>
            </a:r>
            <a:r>
              <a:rPr lang="en-US" dirty="0" smtClean="0"/>
              <a:t>learners </a:t>
            </a:r>
            <a:r>
              <a:rPr lang="en-US" dirty="0"/>
              <a:t>to choose the time that suits them. </a:t>
            </a:r>
            <a:endParaRPr lang="fr-CA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dirty="0"/>
              <a:t>Various topics related to daily and cultural activities outside of work. </a:t>
            </a:r>
            <a:endParaRPr lang="fr-CA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dirty="0"/>
              <a:t>Peer facilitation. </a:t>
            </a:r>
            <a:endParaRPr lang="fr-CA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dirty="0"/>
              <a:t>Allows for different time </a:t>
            </a:r>
            <a:r>
              <a:rPr lang="en-US" dirty="0" smtClean="0"/>
              <a:t>zones.</a:t>
            </a:r>
            <a:endParaRPr lang="fr-CA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25B300-4B0E-4A5F-820D-0F4F3CF2BECF}" type="slidenum">
              <a:rPr lang="en-CA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CA" altLang="fr-FR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CA" altLang="fr-FR" sz="3200" b="1" smtClean="0">
                <a:solidFill>
                  <a:schemeClr val="tx1"/>
                </a:solidFill>
              </a:rPr>
              <a:t>Comparative analysis of similar initiatives in the Agency.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rtlCol="0">
            <a:normAutofit fontScale="3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dirty="0"/>
              <a:t> </a:t>
            </a:r>
            <a:endParaRPr lang="fr-CA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sz="4300" b="1" dirty="0"/>
              <a:t>Personalised approach</a:t>
            </a:r>
            <a:r>
              <a:rPr lang="en-CA" sz="4300" b="1" dirty="0" smtClean="0"/>
              <a:t>:</a:t>
            </a:r>
            <a:endParaRPr lang="fr-CA" sz="43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CA" sz="4300" dirty="0"/>
              <a:t>It is </a:t>
            </a:r>
            <a:r>
              <a:rPr lang="en-CA" sz="4300" dirty="0" smtClean="0"/>
              <a:t>characterized </a:t>
            </a:r>
            <a:r>
              <a:rPr lang="en-CA" sz="4300" dirty="0"/>
              <a:t>by its ability to adapt teaching to the individual needs, preferences and learning styles of each learner.</a:t>
            </a:r>
            <a:endParaRPr lang="fr-CA" sz="43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sz="4300" b="1" dirty="0" smtClean="0"/>
              <a:t>Individualized </a:t>
            </a:r>
            <a:r>
              <a:rPr lang="en-CA" sz="4300" b="1" dirty="0"/>
              <a:t>monitoring and support:</a:t>
            </a:r>
            <a:endParaRPr lang="fr-CA" sz="4300" dirty="0"/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CA" sz="4300" dirty="0"/>
              <a:t>By offering </a:t>
            </a:r>
            <a:r>
              <a:rPr lang="en-CA" sz="4300" dirty="0"/>
              <a:t>individualized </a:t>
            </a:r>
            <a:r>
              <a:rPr lang="en-CA" sz="4300" dirty="0"/>
              <a:t>monitoring and support to each learner to help them improve and progress more </a:t>
            </a:r>
            <a:r>
              <a:rPr lang="en-CA" sz="4300" dirty="0"/>
              <a:t>quickly.</a:t>
            </a:r>
            <a:endParaRPr lang="fr-CA" sz="43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sz="4300" b="1" dirty="0"/>
              <a:t>Communicative and practical approach:</a:t>
            </a:r>
            <a:endParaRPr lang="fr-CA" sz="4300" dirty="0"/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CA" sz="4300" dirty="0"/>
              <a:t>Emphasis is placed on real communication skills and practical use of the target language. We offer activities based on everyday situations and role-plays that allow learners to put their language skills into practice in real-life </a:t>
            </a:r>
            <a:r>
              <a:rPr lang="en-CA" sz="4300" dirty="0"/>
              <a:t>contexts.</a:t>
            </a:r>
            <a:endParaRPr lang="fr-CA" sz="43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sz="4300" b="1" dirty="0"/>
              <a:t>Taking culture into account:</a:t>
            </a:r>
            <a:endParaRPr lang="fr-CA" sz="4300" dirty="0"/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CA" sz="4300" dirty="0"/>
              <a:t>It integrates cultural elements related to the target language to help learners better understand the culture, customs and idioms.</a:t>
            </a:r>
            <a:endParaRPr lang="fr-CA" sz="43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sz="4300" b="1" dirty="0"/>
              <a:t>Flexibility and accessibility: </a:t>
            </a:r>
            <a:endParaRPr lang="fr-CA" sz="4300" dirty="0"/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CA" sz="4300" dirty="0"/>
              <a:t>It is </a:t>
            </a:r>
            <a:r>
              <a:rPr lang="en-CA" sz="4300" dirty="0"/>
              <a:t>characterized </a:t>
            </a:r>
            <a:r>
              <a:rPr lang="en-CA" sz="4300" dirty="0"/>
              <a:t>by its flexibility and accessibility. We offer flexible course schedules and are able to adapt to </a:t>
            </a:r>
            <a:r>
              <a:rPr lang="en-CA" sz="4300" dirty="0"/>
              <a:t>learners’ </a:t>
            </a:r>
            <a:r>
              <a:rPr lang="en-CA" sz="4300" dirty="0"/>
              <a:t>constraints and preferences, making language learning more convenient and accessible for </a:t>
            </a:r>
            <a:r>
              <a:rPr lang="en-CA" sz="4300" dirty="0"/>
              <a:t>everyone. </a:t>
            </a:r>
            <a:endParaRPr lang="fr-CA" sz="43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sz="4300" b="1" dirty="0" smtClean="0"/>
              <a:t>Experience and expertise: </a:t>
            </a:r>
            <a:endParaRPr lang="fr-CA" sz="4300" dirty="0" smtClean="0"/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CA" sz="4300" dirty="0"/>
              <a:t>It </a:t>
            </a:r>
            <a:r>
              <a:rPr lang="en-CA" sz="4300" dirty="0"/>
              <a:t>is </a:t>
            </a:r>
            <a:r>
              <a:rPr lang="en-CA" sz="4300" dirty="0"/>
              <a:t>characterized </a:t>
            </a:r>
            <a:r>
              <a:rPr lang="en-CA" sz="4300" dirty="0"/>
              <a:t>by its teaching team of passionate facilitators, supervised by highly qualified teachers with experience in teaching the target language. Their expertise and passion for teaching contribute to a superior learning experience.</a:t>
            </a:r>
            <a:endParaRPr lang="fr-CA" sz="4300" dirty="0"/>
          </a:p>
        </p:txBody>
      </p:sp>
    </p:spTree>
    <p:extLst>
      <p:ext uri="{BB962C8B-B14F-4D97-AF65-F5344CB8AC3E}">
        <p14:creationId xmlns:p14="http://schemas.microsoft.com/office/powerpoint/2010/main" val="3721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59"/>
            <a:ext cx="8229600" cy="1143000"/>
          </a:xfrm>
        </p:spPr>
        <p:txBody>
          <a:bodyPr>
            <a:noAutofit/>
          </a:bodyPr>
          <a:lstStyle/>
          <a:p>
            <a:r>
              <a:rPr lang="en-CA" sz="2800" dirty="0" smtClean="0"/>
              <a:t>Communication and approval strategy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9037"/>
            <a:ext cx="8229600" cy="4754563"/>
          </a:xfrm>
        </p:spPr>
        <p:txBody>
          <a:bodyPr>
            <a:normAutofit fontScale="550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CA" b="1" i="1" dirty="0" smtClean="0"/>
              <a:t>Present </a:t>
            </a:r>
            <a:r>
              <a:rPr lang="en-CA" b="1" i="1" dirty="0"/>
              <a:t>the project to the agency’s official languages ​​champions;</a:t>
            </a:r>
          </a:p>
          <a:p>
            <a:pPr marL="971550" lvl="1" indent="-250825">
              <a:buFont typeface="Wingdings" panose="05000000000000000000" pitchFamily="2" charset="2"/>
              <a:buChar char="ü"/>
            </a:pPr>
            <a:r>
              <a:rPr lang="en-CA" dirty="0"/>
              <a:t>Demonstrate that the program </a:t>
            </a:r>
            <a:r>
              <a:rPr lang="en-CA" dirty="0" smtClean="0"/>
              <a:t>will adds </a:t>
            </a:r>
            <a:r>
              <a:rPr lang="en-CA" dirty="0"/>
              <a:t>value to the efforts </a:t>
            </a:r>
            <a:r>
              <a:rPr lang="en-CA" dirty="0" smtClean="0"/>
              <a:t>of the </a:t>
            </a:r>
            <a:r>
              <a:rPr lang="en-CA" dirty="0"/>
              <a:t>regional champions.</a:t>
            </a:r>
          </a:p>
          <a:p>
            <a:pPr marL="571500" indent="-571500">
              <a:buFont typeface="+mj-lt"/>
              <a:buAutoNum type="romanUcPeriod"/>
            </a:pPr>
            <a:r>
              <a:rPr lang="en-CA" b="1" i="1" dirty="0" smtClean="0"/>
              <a:t>Present </a:t>
            </a:r>
            <a:r>
              <a:rPr lang="en-CA" b="1" i="1" dirty="0" smtClean="0"/>
              <a:t>the </a:t>
            </a:r>
            <a:r>
              <a:rPr lang="en-CA" b="1" i="1" dirty="0"/>
              <a:t>project </a:t>
            </a:r>
            <a:r>
              <a:rPr lang="en-CA" b="1" i="1" dirty="0" smtClean="0"/>
              <a:t>to our Executive Director for approval;</a:t>
            </a:r>
            <a:endParaRPr lang="en-CA" b="1" i="1" dirty="0"/>
          </a:p>
          <a:p>
            <a:pPr marL="971550" lvl="1" indent="-250825">
              <a:buFont typeface="Wingdings" panose="05000000000000000000" pitchFamily="2" charset="2"/>
              <a:buChar char="ü"/>
            </a:pPr>
            <a:r>
              <a:rPr lang="en-CA" dirty="0"/>
              <a:t>Demonstrate the impact of this program on </a:t>
            </a:r>
            <a:r>
              <a:rPr lang="en-CA" dirty="0" smtClean="0"/>
              <a:t>staff </a:t>
            </a:r>
            <a:r>
              <a:rPr lang="en-CA" dirty="0"/>
              <a:t>satisfaction and sense of belonging.</a:t>
            </a:r>
          </a:p>
          <a:p>
            <a:pPr marL="571500" indent="-571500">
              <a:buFont typeface="+mj-lt"/>
              <a:buAutoNum type="romanUcPeriod"/>
            </a:pPr>
            <a:r>
              <a:rPr lang="en-CA" b="1" i="1" dirty="0"/>
              <a:t>Present </a:t>
            </a:r>
            <a:r>
              <a:rPr lang="en-CA" b="1" i="1" dirty="0" smtClean="0"/>
              <a:t>the </a:t>
            </a:r>
            <a:r>
              <a:rPr lang="en-CA" b="1" i="1" dirty="0"/>
              <a:t>project </a:t>
            </a:r>
            <a:r>
              <a:rPr lang="en-CA" b="1" i="1" dirty="0" smtClean="0"/>
              <a:t>to </a:t>
            </a:r>
            <a:r>
              <a:rPr lang="en-CA" b="1" i="1" dirty="0"/>
              <a:t>our Vice-President (Human Resources</a:t>
            </a:r>
            <a:r>
              <a:rPr lang="en-CA" b="1" i="1" dirty="0" smtClean="0"/>
              <a:t>) for approval;</a:t>
            </a:r>
            <a:endParaRPr lang="en-CA" b="1" i="1" dirty="0"/>
          </a:p>
          <a:p>
            <a:pPr marL="971550" lvl="1" indent="-250825">
              <a:buFont typeface="Wingdings" panose="05000000000000000000" pitchFamily="2" charset="2"/>
              <a:buChar char="ü"/>
            </a:pPr>
            <a:r>
              <a:rPr lang="en-CA" dirty="0"/>
              <a:t>Demonstrate how it aligns with the </a:t>
            </a:r>
            <a:r>
              <a:rPr lang="en-CA" dirty="0" smtClean="0"/>
              <a:t>HR management </a:t>
            </a:r>
            <a:r>
              <a:rPr lang="en-CA" dirty="0" smtClean="0"/>
              <a:t>o</a:t>
            </a:r>
            <a:r>
              <a:rPr lang="en-CA" dirty="0" smtClean="0"/>
              <a:t>bjectives.</a:t>
            </a:r>
            <a:endParaRPr lang="en-CA" dirty="0"/>
          </a:p>
          <a:p>
            <a:pPr marL="571500" indent="-571500">
              <a:buFont typeface="+mj-lt"/>
              <a:buAutoNum type="romanUcPeriod"/>
            </a:pPr>
            <a:r>
              <a:rPr lang="en-CA" b="1" i="1" dirty="0" smtClean="0"/>
              <a:t>And </a:t>
            </a:r>
            <a:r>
              <a:rPr lang="en-CA" b="1" i="1" dirty="0"/>
              <a:t>finally, present </a:t>
            </a:r>
            <a:r>
              <a:rPr lang="en-CA" b="1" i="1" dirty="0" smtClean="0"/>
              <a:t>the project to our </a:t>
            </a:r>
            <a:r>
              <a:rPr lang="en-CA" b="1" i="1" dirty="0"/>
              <a:t>Senior Management </a:t>
            </a:r>
            <a:r>
              <a:rPr lang="en-CA" b="1" i="1" dirty="0" smtClean="0"/>
              <a:t>Committee for approval;</a:t>
            </a:r>
            <a:endParaRPr lang="en-CA" b="1" i="1" dirty="0"/>
          </a:p>
          <a:p>
            <a:pPr marL="971550" lvl="1" indent="-250825">
              <a:buFont typeface="Wingdings" panose="05000000000000000000" pitchFamily="2" charset="2"/>
              <a:buChar char="ü"/>
            </a:pPr>
            <a:r>
              <a:rPr lang="en-CA" dirty="0"/>
              <a:t>Demonstrate the positive impact on our organization.</a:t>
            </a:r>
          </a:p>
          <a:p>
            <a:pPr marL="1257300" lvl="2" indent="-268288">
              <a:buFont typeface="Wingdings" panose="05000000000000000000" pitchFamily="2" charset="2"/>
              <a:buChar char="Ø"/>
            </a:pPr>
            <a:r>
              <a:rPr lang="en-CA" sz="2900" kern="0" dirty="0">
                <a:solidFill>
                  <a:srgbClr val="1C1C1C"/>
                </a:solidFill>
                <a:latin typeface="Stone Sans"/>
              </a:rPr>
              <a:t>No cost for the agency;</a:t>
            </a:r>
          </a:p>
          <a:p>
            <a:pPr marL="1257300" lvl="2" indent="-268288">
              <a:buFont typeface="Wingdings" panose="05000000000000000000" pitchFamily="2" charset="2"/>
              <a:buChar char="Ø"/>
            </a:pPr>
            <a:r>
              <a:rPr lang="en-CA" sz="2900" kern="0" dirty="0">
                <a:solidFill>
                  <a:srgbClr val="1C1C1C"/>
                </a:solidFill>
                <a:latin typeface="Stone Sans"/>
              </a:rPr>
              <a:t>Significant reduction in training costs;</a:t>
            </a:r>
          </a:p>
          <a:p>
            <a:pPr marL="1257300" lvl="2" indent="-268288">
              <a:buFont typeface="Wingdings" panose="05000000000000000000" pitchFamily="2" charset="2"/>
              <a:buChar char="Ø"/>
            </a:pPr>
            <a:r>
              <a:rPr lang="en-CA" sz="2900" kern="0" dirty="0">
                <a:solidFill>
                  <a:srgbClr val="1C1C1C"/>
                </a:solidFill>
                <a:latin typeface="Stone Sans"/>
              </a:rPr>
              <a:t>Promotion of linguistic duality;</a:t>
            </a:r>
          </a:p>
          <a:p>
            <a:pPr marL="1257300" lvl="2" indent="-268288">
              <a:buFont typeface="Wingdings" panose="05000000000000000000" pitchFamily="2" charset="2"/>
              <a:buChar char="Ø"/>
            </a:pPr>
            <a:r>
              <a:rPr lang="en-CA" sz="2900" kern="0" dirty="0">
                <a:solidFill>
                  <a:srgbClr val="1C1C1C"/>
                </a:solidFill>
                <a:latin typeface="Stone Sans"/>
              </a:rPr>
              <a:t>Reduction of complaints related to the OLA;</a:t>
            </a:r>
          </a:p>
          <a:p>
            <a:pPr marL="1257300" lvl="2" indent="-268288">
              <a:buFont typeface="Wingdings" panose="05000000000000000000" pitchFamily="2" charset="2"/>
              <a:buChar char="Ø"/>
            </a:pPr>
            <a:r>
              <a:rPr lang="en-CA" sz="2900" kern="0" dirty="0">
                <a:solidFill>
                  <a:srgbClr val="1C1C1C"/>
                </a:solidFill>
                <a:latin typeface="Stone Sans"/>
              </a:rPr>
              <a:t>Promote the </a:t>
            </a:r>
            <a:r>
              <a:rPr lang="en-CA" sz="2900" kern="0" dirty="0" smtClean="0">
                <a:solidFill>
                  <a:srgbClr val="1C1C1C"/>
                </a:solidFill>
                <a:latin typeface="Stone Sans"/>
              </a:rPr>
              <a:t>“Active Offer </a:t>
            </a:r>
            <a:r>
              <a:rPr lang="en-CA" sz="2900" kern="0" dirty="0">
                <a:solidFill>
                  <a:srgbClr val="1C1C1C"/>
                </a:solidFill>
                <a:latin typeface="Stone Sans"/>
              </a:rPr>
              <a:t>of </a:t>
            </a:r>
            <a:r>
              <a:rPr lang="en-CA" sz="2900" kern="0" dirty="0" smtClean="0">
                <a:solidFill>
                  <a:srgbClr val="1C1C1C"/>
                </a:solidFill>
                <a:latin typeface="Stone Sans"/>
              </a:rPr>
              <a:t>Service”;</a:t>
            </a:r>
            <a:endParaRPr lang="en-CA" sz="2900" kern="0" dirty="0">
              <a:solidFill>
                <a:srgbClr val="1C1C1C"/>
              </a:solidFill>
              <a:latin typeface="Stone Sans"/>
            </a:endParaRPr>
          </a:p>
          <a:p>
            <a:pPr marL="1257300" lvl="2" indent="-268288">
              <a:buFont typeface="Wingdings" panose="05000000000000000000" pitchFamily="2" charset="2"/>
              <a:buChar char="Ø"/>
            </a:pPr>
            <a:r>
              <a:rPr lang="en-CA" sz="2900" kern="0" dirty="0">
                <a:solidFill>
                  <a:srgbClr val="1C1C1C"/>
                </a:solidFill>
                <a:latin typeface="Stone Sans"/>
              </a:rPr>
              <a:t>Possibility of introducing it to executive performance evaluations</a:t>
            </a:r>
            <a:r>
              <a:rPr lang="en-CA" sz="2900" kern="0" dirty="0" smtClean="0">
                <a:solidFill>
                  <a:srgbClr val="1C1C1C"/>
                </a:solidFill>
                <a:latin typeface="Stone Sans"/>
              </a:rPr>
              <a:t>.</a:t>
            </a:r>
            <a:endParaRPr lang="fr-CA" altLang="en-US" sz="2900" kern="0" dirty="0" smtClean="0">
              <a:solidFill>
                <a:srgbClr val="1C1C1C"/>
              </a:solidFill>
              <a:latin typeface="Stone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4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3200" dirty="0"/>
              <a:t>Our </a:t>
            </a:r>
            <a:r>
              <a:rPr lang="en-CA" sz="3200" dirty="0"/>
              <a:t>approval </a:t>
            </a:r>
            <a:r>
              <a:rPr lang="en-CA" sz="3200" dirty="0" smtClean="0"/>
              <a:t>process</a:t>
            </a:r>
            <a:br>
              <a:rPr lang="en-CA" sz="3200" dirty="0" smtClean="0"/>
            </a:br>
            <a:r>
              <a:rPr lang="en-CA" sz="2000" b="1" dirty="0">
                <a:solidFill>
                  <a:schemeClr val="tx1"/>
                </a:solidFill>
              </a:rPr>
              <a:t>A- </a:t>
            </a:r>
            <a:r>
              <a:rPr lang="en-CA" sz="2000" b="1" dirty="0" smtClean="0">
                <a:solidFill>
                  <a:schemeClr val="tx1"/>
                </a:solidFill>
              </a:rPr>
              <a:t>Launch of a pilot project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22121"/>
            <a:ext cx="8229600" cy="4216680"/>
          </a:xfrm>
        </p:spPr>
        <p:txBody>
          <a:bodyPr>
            <a:normAutofit fontScale="40000" lnSpcReduction="20000"/>
          </a:bodyPr>
          <a:lstStyle/>
          <a:p>
            <a:pPr marL="457200" lvl="3" indent="0" algn="ctr">
              <a:buNone/>
              <a:tabLst>
                <a:tab pos="0" algn="l"/>
              </a:tabLst>
            </a:pPr>
            <a:endParaRPr lang="en-CA" sz="3200" b="1" dirty="0"/>
          </a:p>
          <a:p>
            <a:r>
              <a:rPr lang="fr-FR" sz="4500" b="1" u="sng" dirty="0" smtClean="0"/>
              <a:t>Objective</a:t>
            </a:r>
            <a:r>
              <a:rPr lang="fr-FR" sz="4500" dirty="0" smtClean="0"/>
              <a:t>:</a:t>
            </a:r>
          </a:p>
          <a:p>
            <a:endParaRPr lang="fr-FR" sz="3300" dirty="0" smtClean="0"/>
          </a:p>
          <a:p>
            <a:pPr lvl="1"/>
            <a:r>
              <a:rPr lang="en-CA" sz="5000" dirty="0"/>
              <a:t>Demonstrate the </a:t>
            </a:r>
            <a:r>
              <a:rPr lang="en-CA" sz="5000" dirty="0" smtClean="0"/>
              <a:t>need for </a:t>
            </a:r>
            <a:r>
              <a:rPr lang="en-CA" sz="5000" dirty="0"/>
              <a:t>and feasibility of the program</a:t>
            </a:r>
            <a:r>
              <a:rPr lang="en-CA" sz="5000" dirty="0" smtClean="0"/>
              <a:t>;</a:t>
            </a:r>
          </a:p>
          <a:p>
            <a:pPr marL="457200" lvl="1" indent="0">
              <a:buNone/>
            </a:pPr>
            <a:endParaRPr lang="en-CA" sz="3500" dirty="0"/>
          </a:p>
          <a:p>
            <a:r>
              <a:rPr lang="fr-FR" sz="4000" b="1" u="sng" dirty="0" smtClean="0"/>
              <a:t>The </a:t>
            </a:r>
            <a:r>
              <a:rPr lang="fr-FR" sz="4000" b="1" u="sng" dirty="0" smtClean="0"/>
              <a:t>main </a:t>
            </a:r>
            <a:r>
              <a:rPr lang="fr-FR" sz="4000" b="1" u="sng" dirty="0" err="1" smtClean="0"/>
              <a:t>features</a:t>
            </a:r>
            <a:r>
              <a:rPr lang="fr-FR" sz="4000" b="1" u="sng" dirty="0" smtClean="0"/>
              <a:t> of the </a:t>
            </a:r>
            <a:r>
              <a:rPr lang="fr-FR" sz="4000" b="1" u="sng" dirty="0" smtClean="0"/>
              <a:t>program. </a:t>
            </a:r>
            <a:endParaRPr lang="fr-FR" sz="4000" b="1" u="sng" dirty="0" smtClean="0"/>
          </a:p>
          <a:p>
            <a:pPr marL="0" indent="0">
              <a:buNone/>
              <a:defRPr/>
            </a:pPr>
            <a:endParaRPr lang="fr-FR" sz="3100" b="1" u="sng" dirty="0"/>
          </a:p>
          <a:p>
            <a:pPr lvl="1">
              <a:defRPr/>
            </a:pPr>
            <a:r>
              <a:rPr lang="en-US" sz="5000" dirty="0" smtClean="0"/>
              <a:t>Practice </a:t>
            </a:r>
            <a:r>
              <a:rPr lang="en-US" sz="5000" dirty="0"/>
              <a:t>your second official languages in a professional context without embarrassment;</a:t>
            </a:r>
          </a:p>
          <a:p>
            <a:pPr lvl="1">
              <a:defRPr/>
            </a:pPr>
            <a:r>
              <a:rPr lang="en-US" sz="5000" dirty="0" smtClean="0"/>
              <a:t>Organize </a:t>
            </a:r>
            <a:r>
              <a:rPr lang="en-US" sz="5000" dirty="0"/>
              <a:t>lunchtime discussion sessions (1 hour per week) led by staff volunteers; </a:t>
            </a:r>
            <a:endParaRPr lang="en-US" sz="5000" dirty="0" smtClean="0"/>
          </a:p>
          <a:p>
            <a:pPr lvl="1">
              <a:defRPr/>
            </a:pPr>
            <a:r>
              <a:rPr lang="en-US" sz="5000" dirty="0" smtClean="0"/>
              <a:t>Facilitate </a:t>
            </a:r>
            <a:r>
              <a:rPr lang="en-US" sz="5000" dirty="0"/>
              <a:t>the formation of groups and offer varied and topical topics for discussion;</a:t>
            </a:r>
          </a:p>
          <a:p>
            <a:pPr lvl="1">
              <a:defRPr/>
            </a:pPr>
            <a:r>
              <a:rPr lang="en-US" sz="5000" dirty="0"/>
              <a:t>Minimize preparation time for facilitators and participants;</a:t>
            </a:r>
          </a:p>
          <a:p>
            <a:pPr lvl="1">
              <a:defRPr/>
            </a:pPr>
            <a:r>
              <a:rPr lang="en-US" sz="5000" dirty="0"/>
              <a:t>Limit participation to those whose level in the oral test is at least “B”.</a:t>
            </a:r>
            <a:endParaRPr lang="en-CA" sz="5000" dirty="0"/>
          </a:p>
        </p:txBody>
      </p:sp>
    </p:spTree>
    <p:extLst>
      <p:ext uri="{BB962C8B-B14F-4D97-AF65-F5344CB8AC3E}">
        <p14:creationId xmlns:p14="http://schemas.microsoft.com/office/powerpoint/2010/main" val="201419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fr-FR" sz="3200" dirty="0"/>
              <a:t>Our </a:t>
            </a:r>
            <a:r>
              <a:rPr lang="en-CA" sz="3200" dirty="0"/>
              <a:t>approval process</a:t>
            </a:r>
            <a:r>
              <a:rPr lang="en-CA" sz="4000" dirty="0"/>
              <a:t/>
            </a:r>
            <a:br>
              <a:rPr lang="en-CA" sz="4000" dirty="0"/>
            </a:br>
            <a:r>
              <a:rPr lang="fr-FR" sz="2000" b="1" dirty="0" smtClean="0">
                <a:solidFill>
                  <a:schemeClr val="tx1"/>
                </a:solidFill>
                <a:ea typeface="+mn-ea"/>
              </a:rPr>
              <a:t>B- </a:t>
            </a:r>
            <a:r>
              <a:rPr lang="en-CA" sz="2000" b="1" dirty="0" smtClean="0">
                <a:solidFill>
                  <a:schemeClr val="tx1"/>
                </a:solidFill>
                <a:ea typeface="+mn-ea"/>
              </a:rPr>
              <a:t>Demonstrate the benefits of practicing a 2</a:t>
            </a:r>
            <a:r>
              <a:rPr lang="en-CA" sz="2000" b="1" baseline="30000" dirty="0" smtClean="0">
                <a:solidFill>
                  <a:schemeClr val="tx1"/>
                </a:solidFill>
                <a:ea typeface="+mn-ea"/>
              </a:rPr>
              <a:t>nd</a:t>
            </a:r>
            <a:r>
              <a:rPr lang="en-CA" sz="2000" b="1" dirty="0" smtClean="0">
                <a:solidFill>
                  <a:schemeClr val="tx1"/>
                </a:solidFill>
                <a:ea typeface="+mn-ea"/>
              </a:rPr>
              <a:t> language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dirty="0" smtClean="0"/>
              <a:t>1</a:t>
            </a:r>
            <a:r>
              <a:rPr lang="fr-FR" dirty="0"/>
              <a:t>. </a:t>
            </a:r>
            <a:r>
              <a:rPr lang="en-CA" dirty="0"/>
              <a:t>Improved language skills:</a:t>
            </a:r>
          </a:p>
          <a:p>
            <a:pPr marL="914400" lvl="2" indent="0">
              <a:buNone/>
            </a:pPr>
            <a:r>
              <a:rPr lang="en-CA" dirty="0" smtClean="0"/>
              <a:t>Allow </a:t>
            </a:r>
            <a:r>
              <a:rPr lang="en-CA" dirty="0" smtClean="0"/>
              <a:t>a </a:t>
            </a:r>
            <a:r>
              <a:rPr lang="en-CA" dirty="0"/>
              <a:t>higher level of </a:t>
            </a:r>
            <a:r>
              <a:rPr lang="en-CA" dirty="0" smtClean="0"/>
              <a:t>self-control.</a:t>
            </a:r>
            <a:endParaRPr lang="en-CA" dirty="0"/>
          </a:p>
          <a:p>
            <a:pPr marL="457200" lvl="1" indent="0">
              <a:buNone/>
            </a:pPr>
            <a:r>
              <a:rPr lang="fr-FR" dirty="0" smtClean="0"/>
              <a:t>2</a:t>
            </a:r>
            <a:r>
              <a:rPr lang="fr-FR" dirty="0"/>
              <a:t>. </a:t>
            </a:r>
            <a:r>
              <a:rPr lang="en-CA" dirty="0"/>
              <a:t>Strengthening cognitive skills:</a:t>
            </a:r>
          </a:p>
          <a:p>
            <a:pPr marL="914400" lvl="2" indent="0">
              <a:buNone/>
            </a:pPr>
            <a:r>
              <a:rPr lang="en-CA" dirty="0"/>
              <a:t>Helps improve cognitive functions such as memory, attention and problem solving</a:t>
            </a:r>
            <a:r>
              <a:rPr lang="en-CA" dirty="0" smtClean="0"/>
              <a:t>.</a:t>
            </a:r>
            <a:endParaRPr lang="fr-FR" dirty="0" smtClean="0"/>
          </a:p>
          <a:p>
            <a:pPr marL="457200" lvl="1" indent="0">
              <a:buNone/>
            </a:pPr>
            <a:r>
              <a:rPr lang="fr-FR" dirty="0"/>
              <a:t>3. </a:t>
            </a:r>
            <a:r>
              <a:rPr lang="en-CA" dirty="0"/>
              <a:t>Personal development:</a:t>
            </a:r>
          </a:p>
          <a:p>
            <a:pPr marL="914400" lvl="2" indent="0">
              <a:buNone/>
            </a:pPr>
            <a:r>
              <a:rPr lang="en-CA" dirty="0"/>
              <a:t>Helps develop qualities such as patience, perseverance and creativity. Learning a language requires personal investment and regularity of effort.</a:t>
            </a:r>
          </a:p>
          <a:p>
            <a:pPr lvl="1"/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3200" dirty="0"/>
              <a:t>Our </a:t>
            </a:r>
            <a:r>
              <a:rPr lang="en-CA" sz="3200" dirty="0" smtClean="0"/>
              <a:t>approval process</a:t>
            </a:r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fr-FR" sz="2200" b="1" dirty="0" smtClean="0">
                <a:solidFill>
                  <a:schemeClr val="tx1"/>
                </a:solidFill>
                <a:ea typeface="+mn-ea"/>
              </a:rPr>
              <a:t>C </a:t>
            </a:r>
            <a:r>
              <a:rPr lang="fr-FR" sz="2200" b="1" dirty="0">
                <a:solidFill>
                  <a:schemeClr val="tx1"/>
                </a:solidFill>
                <a:ea typeface="+mn-ea"/>
              </a:rPr>
              <a:t>– </a:t>
            </a:r>
            <a:r>
              <a:rPr lang="en-CA" sz="2200" b="1" dirty="0" smtClean="0">
                <a:solidFill>
                  <a:schemeClr val="tx1"/>
                </a:solidFill>
                <a:ea typeface="+mn-ea"/>
              </a:rPr>
              <a:t>Present</a:t>
            </a:r>
            <a:r>
              <a:rPr lang="fr-FR" sz="2200" b="1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en-CA" sz="2200" b="1" dirty="0" smtClean="0">
                <a:solidFill>
                  <a:schemeClr val="tx1"/>
                </a:solidFill>
                <a:ea typeface="+mn-ea"/>
              </a:rPr>
              <a:t>our </a:t>
            </a:r>
            <a:r>
              <a:rPr lang="en-CA" sz="2200" b="1" dirty="0">
                <a:solidFill>
                  <a:schemeClr val="tx1"/>
                </a:solidFill>
                <a:ea typeface="+mn-ea"/>
              </a:rPr>
              <a:t>action plan </a:t>
            </a:r>
            <a:r>
              <a:rPr lang="en-CA" sz="2200" b="1" dirty="0" smtClean="0">
                <a:solidFill>
                  <a:schemeClr val="tx1"/>
                </a:solidFill>
                <a:ea typeface="+mn-ea"/>
              </a:rPr>
              <a:t>for success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3275" lvl="2" indent="-534988">
              <a:buFont typeface="Calibri" panose="020F0502020204030204" pitchFamily="34" charset="0"/>
              <a:buAutoNum type="alphaLcParenR"/>
            </a:pPr>
            <a:r>
              <a:rPr lang="en-US" altLang="fr-FR" dirty="0"/>
              <a:t>Identify learners' specific language learning objectives and needs</a:t>
            </a:r>
            <a:r>
              <a:rPr lang="en-CA" altLang="fr-FR" dirty="0"/>
              <a:t>;</a:t>
            </a:r>
          </a:p>
          <a:p>
            <a:pPr marL="803275" lvl="2" indent="-534988">
              <a:buFont typeface="Calibri" panose="020F0502020204030204" pitchFamily="34" charset="0"/>
              <a:buAutoNum type="alphaLcParenR"/>
            </a:pPr>
            <a:r>
              <a:rPr lang="en-US" altLang="fr-FR" dirty="0"/>
              <a:t>Provide a progressive curriculum that offers interactive learning opportunities; </a:t>
            </a:r>
          </a:p>
          <a:p>
            <a:pPr marL="803275" lvl="2" indent="-534988">
              <a:buFont typeface="Calibri" panose="020F0502020204030204" pitchFamily="34" charset="0"/>
              <a:buAutoNum type="alphaLcParenR"/>
            </a:pPr>
            <a:r>
              <a:rPr lang="en-US" altLang="fr-FR" dirty="0"/>
              <a:t>Make available our pedagogical and technological resources to support learning, such as manuals and dictionaries; </a:t>
            </a:r>
          </a:p>
          <a:p>
            <a:pPr marL="803275" lvl="2" indent="-534988">
              <a:buFont typeface="+mj-lt"/>
              <a:buAutoNum type="alphaLcParenR"/>
            </a:pPr>
            <a:r>
              <a:rPr lang="en-CA" dirty="0"/>
              <a:t>Recruit </a:t>
            </a:r>
            <a:r>
              <a:rPr lang="en-CA" dirty="0"/>
              <a:t>motivated and qualified facilitators in the target language;</a:t>
            </a:r>
          </a:p>
          <a:p>
            <a:pPr marL="803275" lvl="2" indent="-534988">
              <a:buFont typeface="+mj-lt"/>
              <a:buAutoNum type="alphaLcParenR"/>
            </a:pPr>
            <a:r>
              <a:rPr lang="en-CA" dirty="0"/>
              <a:t>Conduct regular assessments to identify areas that require particular attention</a:t>
            </a:r>
            <a:r>
              <a:rPr lang="en-CA" dirty="0"/>
              <a:t>;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09BB0DCA843448DE5C6C7F8E3A471" ma:contentTypeVersion="13" ma:contentTypeDescription="Create a new document." ma:contentTypeScope="" ma:versionID="b2a878ceaf3a47dbf8d2bfde76761d3c">
  <xsd:schema xmlns:xsd="http://www.w3.org/2001/XMLSchema" xmlns:xs="http://www.w3.org/2001/XMLSchema" xmlns:p="http://schemas.microsoft.com/office/2006/metadata/properties" xmlns:ns2="5dbc4470-9b56-43e1-bbd9-b67b1fa26dcf" xmlns:ns3="1fc1ad99-4a35-4074-b875-96aaf318d338" targetNamespace="http://schemas.microsoft.com/office/2006/metadata/properties" ma:root="true" ma:fieldsID="98316617fc436b212b56909c1a61d86d" ns2:_="" ns3:_="">
    <xsd:import namespace="5dbc4470-9b56-43e1-bbd9-b67b1fa26dcf"/>
    <xsd:import namespace="1fc1ad99-4a35-4074-b875-96aaf318d3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c4470-9b56-43e1-bbd9-b67b1fa26d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38d4629-38ad-4148-bc9e-acd04a442d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1ad99-4a35-4074-b875-96aaf318d33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2e658fed-2c5d-4d54-b34e-ab437a999642}" ma:internalName="TaxCatchAll" ma:showField="CatchAllData" ma:web="1fc1ad99-4a35-4074-b875-96aaf318d3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c1ad99-4a35-4074-b875-96aaf318d338" xsi:nil="true"/>
    <lcf76f155ced4ddcb4097134ff3c332f xmlns="5dbc4470-9b56-43e1-bbd9-b67b1fa26dc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C6FB7A-7A71-4097-9205-BCC23E27B93D}"/>
</file>

<file path=customXml/itemProps2.xml><?xml version="1.0" encoding="utf-8"?>
<ds:datastoreItem xmlns:ds="http://schemas.openxmlformats.org/officeDocument/2006/customXml" ds:itemID="{FA0F879D-0BF6-4086-9B44-D41BB419A1F0}"/>
</file>

<file path=customXml/itemProps3.xml><?xml version="1.0" encoding="utf-8"?>
<ds:datastoreItem xmlns:ds="http://schemas.openxmlformats.org/officeDocument/2006/customXml" ds:itemID="{92E00D1D-4B51-4704-861C-570E4BC73AF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32836</TotalTime>
  <Words>1362</Words>
  <Application>Microsoft Office PowerPoint</Application>
  <PresentationFormat>On-screen Show (4:3)</PresentationFormat>
  <Paragraphs>150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Stone Sans</vt:lpstr>
      <vt:lpstr>Wingdings</vt:lpstr>
      <vt:lpstr>Office Theme</vt:lpstr>
      <vt:lpstr>Maintaining Acquired Linguistic Skills through Mini-Talks</vt:lpstr>
      <vt:lpstr>Who are we?</vt:lpstr>
      <vt:lpstr>The problem</vt:lpstr>
      <vt:lpstr>What are we looking for! A simple, effective and affordable program</vt:lpstr>
      <vt:lpstr>Comparative analysis of similar initiatives in the Agency.</vt:lpstr>
      <vt:lpstr>Communication and approval strategy</vt:lpstr>
      <vt:lpstr>Our approval process A- Launch of a pilot project</vt:lpstr>
      <vt:lpstr>Our approval process B- Demonstrate the benefits of practicing a 2nd language</vt:lpstr>
      <vt:lpstr>Our approval process C – Present our action plan for success</vt:lpstr>
      <vt:lpstr>Our approval process C – Our action plan for success (continued)</vt:lpstr>
      <vt:lpstr>Evolution of the du program</vt:lpstr>
      <vt:lpstr>Running the mini-talk program with minimal resources</vt:lpstr>
      <vt:lpstr>Integration Outlook-Teams-SharePoint-Excel</vt:lpstr>
      <vt:lpstr>Autonomy at registration</vt:lpstr>
      <vt:lpstr>Details on the Program via SharePoint</vt:lpstr>
      <vt:lpstr>Program evaluation</vt:lpstr>
      <vt:lpstr> Everyone has an important role to play  The OLC’s team that contributed to this success</vt:lpstr>
      <vt:lpstr>Questions ?</vt:lpstr>
      <vt:lpstr>PowerPoint Presentation</vt:lpstr>
    </vt:vector>
  </TitlesOfParts>
  <Company>Carisse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Laurie Poon</dc:creator>
  <cp:lastModifiedBy>Girard, Pierre (CFIA/ACIA)</cp:lastModifiedBy>
  <cp:revision>406</cp:revision>
  <cp:lastPrinted>2018-01-30T14:25:56Z</cp:lastPrinted>
  <dcterms:created xsi:type="dcterms:W3CDTF">2005-04-11T18:32:41Z</dcterms:created>
  <dcterms:modified xsi:type="dcterms:W3CDTF">2024-01-31T19:25:11Z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0x01010069209BB0DCA843448DE5C6C7F8E3A471</vt:lpwstr>
  </property>
</Properties>
</file>