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notesMasterIdLst>
    <p:notesMasterId r:id="rId18"/>
  </p:notesMasterIdLst>
  <p:sldIdLst>
    <p:sldId id="256" r:id="rId2"/>
    <p:sldId id="272" r:id="rId3"/>
    <p:sldId id="273" r:id="rId4"/>
    <p:sldId id="290" r:id="rId5"/>
    <p:sldId id="284" r:id="rId6"/>
    <p:sldId id="289" r:id="rId7"/>
    <p:sldId id="286" r:id="rId8"/>
    <p:sldId id="287" r:id="rId9"/>
    <p:sldId id="288" r:id="rId10"/>
    <p:sldId id="271" r:id="rId11"/>
    <p:sldId id="267" r:id="rId12"/>
    <p:sldId id="278" r:id="rId13"/>
    <p:sldId id="279" r:id="rId14"/>
    <p:sldId id="282" r:id="rId15"/>
    <p:sldId id="281" r:id="rId16"/>
    <p:sldId id="276"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846" userDrawn="1">
          <p15:clr>
            <a:srgbClr val="A4A3A4"/>
          </p15:clr>
        </p15:guide>
        <p15:guide id="3" pos="7242" userDrawn="1">
          <p15:clr>
            <a:srgbClr val="A4A3A4"/>
          </p15:clr>
        </p15:guide>
        <p15:guide id="4" orient="horz" pos="11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eel Suresh" initials="AS" lastIdx="1" clrIdx="0">
    <p:extLst>
      <p:ext uri="{19B8F6BF-5375-455C-9EA6-DF929625EA0E}">
        <p15:presenceInfo xmlns:p15="http://schemas.microsoft.com/office/powerpoint/2012/main" userId="S-1-5-21-793608233-524142043-3570203803-225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6576"/>
    <a:srgbClr val="3B7D91"/>
    <a:srgbClr val="87A8B3"/>
    <a:srgbClr val="4D9EB7"/>
    <a:srgbClr val="A8C0C8"/>
    <a:srgbClr val="96AC99"/>
    <a:srgbClr val="6E8B72"/>
    <a:srgbClr val="B9CBBF"/>
    <a:srgbClr val="9AB4A2"/>
    <a:srgbClr val="DDDA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33" autoAdjust="0"/>
  </p:normalViewPr>
  <p:slideViewPr>
    <p:cSldViewPr snapToGrid="0">
      <p:cViewPr varScale="1">
        <p:scale>
          <a:sx n="64" d="100"/>
          <a:sy n="64" d="100"/>
        </p:scale>
        <p:origin x="765" y="51"/>
      </p:cViewPr>
      <p:guideLst>
        <p:guide pos="846"/>
        <p:guide pos="7242"/>
        <p:guide orient="horz" pos="11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4A1FA03-C39C-4DB0-A4B8-57AE74866118}" type="datetimeFigureOut">
              <a:rPr lang="en-CA" smtClean="0"/>
              <a:t>2019/06/06</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86AB2B9-E4CD-4964-8019-7AC44F4A50FA}" type="slidenum">
              <a:rPr lang="en-CA" smtClean="0"/>
              <a:t>‹#›</a:t>
            </a:fld>
            <a:endParaRPr lang="en-CA"/>
          </a:p>
        </p:txBody>
      </p:sp>
    </p:spTree>
    <p:extLst>
      <p:ext uri="{BB962C8B-B14F-4D97-AF65-F5344CB8AC3E}">
        <p14:creationId xmlns:p14="http://schemas.microsoft.com/office/powerpoint/2010/main" val="219532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p:txBody>
      </p:sp>
      <p:sp>
        <p:nvSpPr>
          <p:cNvPr id="4" name="Slide Number Placeholder 3"/>
          <p:cNvSpPr>
            <a:spLocks noGrp="1"/>
          </p:cNvSpPr>
          <p:nvPr>
            <p:ph type="sldNum" sz="quarter" idx="10"/>
          </p:nvPr>
        </p:nvSpPr>
        <p:spPr/>
        <p:txBody>
          <a:bodyPr/>
          <a:lstStyle/>
          <a:p>
            <a:fld id="{B86AB2B9-E4CD-4964-8019-7AC44F4A50FA}" type="slidenum">
              <a:rPr lang="en-CA" smtClean="0"/>
              <a:t>1</a:t>
            </a:fld>
            <a:endParaRPr lang="en-CA"/>
          </a:p>
        </p:txBody>
      </p:sp>
    </p:spTree>
    <p:extLst>
      <p:ext uri="{BB962C8B-B14F-4D97-AF65-F5344CB8AC3E}">
        <p14:creationId xmlns:p14="http://schemas.microsoft.com/office/powerpoint/2010/main" val="3878365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86AB2B9-E4CD-4964-8019-7AC44F4A50FA}" type="slidenum">
              <a:rPr lang="en-CA" smtClean="0"/>
              <a:t>15</a:t>
            </a:fld>
            <a:endParaRPr lang="en-CA"/>
          </a:p>
        </p:txBody>
      </p:sp>
    </p:spTree>
    <p:extLst>
      <p:ext uri="{BB962C8B-B14F-4D97-AF65-F5344CB8AC3E}">
        <p14:creationId xmlns:p14="http://schemas.microsoft.com/office/powerpoint/2010/main" val="443171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86AB2B9-E4CD-4964-8019-7AC44F4A50FA}" type="slidenum">
              <a:rPr lang="en-CA" smtClean="0"/>
              <a:t>16</a:t>
            </a:fld>
            <a:endParaRPr lang="en-CA"/>
          </a:p>
        </p:txBody>
      </p:sp>
    </p:spTree>
    <p:extLst>
      <p:ext uri="{BB962C8B-B14F-4D97-AF65-F5344CB8AC3E}">
        <p14:creationId xmlns:p14="http://schemas.microsoft.com/office/powerpoint/2010/main" val="3233999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fr-CA" sz="1200" kern="1200" dirty="0" smtClean="0">
              <a:solidFill>
                <a:schemeClr val="tx1"/>
              </a:solidFill>
              <a:effectLst/>
              <a:latin typeface="+mn-lt"/>
              <a:ea typeface="+mn-ea"/>
              <a:cs typeface="+mn-cs"/>
            </a:endParaRPr>
          </a:p>
          <a:p>
            <a:pPr lvl="0"/>
            <a:endParaRPr lang="en-CA" dirty="0"/>
          </a:p>
        </p:txBody>
      </p:sp>
      <p:sp>
        <p:nvSpPr>
          <p:cNvPr id="4" name="Slide Number Placeholder 3"/>
          <p:cNvSpPr>
            <a:spLocks noGrp="1"/>
          </p:cNvSpPr>
          <p:nvPr>
            <p:ph type="sldNum" sz="quarter" idx="10"/>
          </p:nvPr>
        </p:nvSpPr>
        <p:spPr/>
        <p:txBody>
          <a:bodyPr/>
          <a:lstStyle/>
          <a:p>
            <a:fld id="{B86AB2B9-E4CD-4964-8019-7AC44F4A50FA}" type="slidenum">
              <a:rPr lang="en-CA" smtClean="0"/>
              <a:t>2</a:t>
            </a:fld>
            <a:endParaRPr lang="en-CA"/>
          </a:p>
        </p:txBody>
      </p:sp>
    </p:spTree>
    <p:extLst>
      <p:ext uri="{BB962C8B-B14F-4D97-AF65-F5344CB8AC3E}">
        <p14:creationId xmlns:p14="http://schemas.microsoft.com/office/powerpoint/2010/main" val="3766110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B86AB2B9-E4CD-4964-8019-7AC44F4A50FA}" type="slidenum">
              <a:rPr lang="en-CA" smtClean="0"/>
              <a:t>3</a:t>
            </a:fld>
            <a:endParaRPr lang="en-CA"/>
          </a:p>
        </p:txBody>
      </p:sp>
    </p:spTree>
    <p:extLst>
      <p:ext uri="{BB962C8B-B14F-4D97-AF65-F5344CB8AC3E}">
        <p14:creationId xmlns:p14="http://schemas.microsoft.com/office/powerpoint/2010/main" val="1733312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sz="1200" kern="1200" dirty="0" smtClean="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5"/>
          </p:nvPr>
        </p:nvSpPr>
        <p:spPr/>
        <p:txBody>
          <a:bodyPr/>
          <a:lstStyle/>
          <a:p>
            <a:fld id="{B86AB2B9-E4CD-4964-8019-7AC44F4A50FA}" type="slidenum">
              <a:rPr lang="en-CA" smtClean="0"/>
              <a:t>4</a:t>
            </a:fld>
            <a:endParaRPr lang="en-CA"/>
          </a:p>
        </p:txBody>
      </p:sp>
    </p:spTree>
    <p:extLst>
      <p:ext uri="{BB962C8B-B14F-4D97-AF65-F5344CB8AC3E}">
        <p14:creationId xmlns:p14="http://schemas.microsoft.com/office/powerpoint/2010/main" val="1405822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86AB2B9-E4CD-4964-8019-7AC44F4A50FA}" type="slidenum">
              <a:rPr lang="en-CA" smtClean="0"/>
              <a:t>5</a:t>
            </a:fld>
            <a:endParaRPr lang="en-CA"/>
          </a:p>
        </p:txBody>
      </p:sp>
    </p:spTree>
    <p:extLst>
      <p:ext uri="{BB962C8B-B14F-4D97-AF65-F5344CB8AC3E}">
        <p14:creationId xmlns:p14="http://schemas.microsoft.com/office/powerpoint/2010/main" val="3362652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fr-CA" sz="1200" kern="1200" dirty="0" smtClean="0">
              <a:solidFill>
                <a:schemeClr val="tx1"/>
              </a:solidFill>
              <a:effectLst/>
              <a:latin typeface="+mn-lt"/>
              <a:ea typeface="+mn-ea"/>
              <a:cs typeface="+mn-cs"/>
            </a:endParaRPr>
          </a:p>
          <a:p>
            <a:pPr lvl="0"/>
            <a:endParaRPr lang="en-CA" dirty="0"/>
          </a:p>
        </p:txBody>
      </p:sp>
      <p:sp>
        <p:nvSpPr>
          <p:cNvPr id="4" name="Slide Number Placeholder 3"/>
          <p:cNvSpPr>
            <a:spLocks noGrp="1"/>
          </p:cNvSpPr>
          <p:nvPr>
            <p:ph type="sldNum" sz="quarter" idx="10"/>
          </p:nvPr>
        </p:nvSpPr>
        <p:spPr/>
        <p:txBody>
          <a:bodyPr/>
          <a:lstStyle/>
          <a:p>
            <a:fld id="{B86AB2B9-E4CD-4964-8019-7AC44F4A50FA}" type="slidenum">
              <a:rPr lang="en-CA" smtClean="0"/>
              <a:t>6</a:t>
            </a:fld>
            <a:endParaRPr lang="en-CA"/>
          </a:p>
        </p:txBody>
      </p:sp>
    </p:spTree>
    <p:extLst>
      <p:ext uri="{BB962C8B-B14F-4D97-AF65-F5344CB8AC3E}">
        <p14:creationId xmlns:p14="http://schemas.microsoft.com/office/powerpoint/2010/main" val="2598377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86AB2B9-E4CD-4964-8019-7AC44F4A50FA}" type="slidenum">
              <a:rPr lang="en-CA" smtClean="0"/>
              <a:t>10</a:t>
            </a:fld>
            <a:endParaRPr lang="en-CA"/>
          </a:p>
        </p:txBody>
      </p:sp>
    </p:spTree>
    <p:extLst>
      <p:ext uri="{BB962C8B-B14F-4D97-AF65-F5344CB8AC3E}">
        <p14:creationId xmlns:p14="http://schemas.microsoft.com/office/powerpoint/2010/main" val="4002269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Danielle:</a:t>
            </a:r>
          </a:p>
          <a:p>
            <a:endParaRPr lang="fr-CA" dirty="0"/>
          </a:p>
          <a:p>
            <a:endParaRPr lang="fr-CA" dirty="0"/>
          </a:p>
          <a:p>
            <a:pPr marL="171450" indent="-171450">
              <a:buFont typeface="Arial" panose="020B0604020202020204" pitchFamily="34" charset="0"/>
              <a:buChar char="•"/>
            </a:pPr>
            <a:r>
              <a:rPr lang="en-US" dirty="0"/>
              <a:t>Our missing piece is discovering more on industry recruiting trends. Information gathered through this RFI will assist in testing and further refining the requirements for the future iterations of GC Jobs. </a:t>
            </a:r>
          </a:p>
        </p:txBody>
      </p:sp>
      <p:sp>
        <p:nvSpPr>
          <p:cNvPr id="4" name="Slide Number Placeholder 3"/>
          <p:cNvSpPr>
            <a:spLocks noGrp="1"/>
          </p:cNvSpPr>
          <p:nvPr>
            <p:ph type="sldNum" sz="quarter" idx="5"/>
          </p:nvPr>
        </p:nvSpPr>
        <p:spPr/>
        <p:txBody>
          <a:bodyPr/>
          <a:lstStyle/>
          <a:p>
            <a:fld id="{B86AB2B9-E4CD-4964-8019-7AC44F4A50FA}" type="slidenum">
              <a:rPr lang="en-CA" smtClean="0"/>
              <a:t>11</a:t>
            </a:fld>
            <a:endParaRPr lang="en-CA"/>
          </a:p>
        </p:txBody>
      </p:sp>
    </p:spTree>
    <p:extLst>
      <p:ext uri="{BB962C8B-B14F-4D97-AF65-F5344CB8AC3E}">
        <p14:creationId xmlns:p14="http://schemas.microsoft.com/office/powerpoint/2010/main" val="1997758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86AB2B9-E4CD-4964-8019-7AC44F4A50FA}" type="slidenum">
              <a:rPr lang="en-CA" smtClean="0"/>
              <a:t>13</a:t>
            </a:fld>
            <a:endParaRPr lang="en-CA"/>
          </a:p>
        </p:txBody>
      </p:sp>
    </p:spTree>
    <p:extLst>
      <p:ext uri="{BB962C8B-B14F-4D97-AF65-F5344CB8AC3E}">
        <p14:creationId xmlns:p14="http://schemas.microsoft.com/office/powerpoint/2010/main" val="3400864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EE35042-0377-4BD9-A563-651B5D9BC099}" type="datetime1">
              <a:rPr lang="en-CA" smtClean="0"/>
              <a:t>2019/06/06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D1AD188-3738-441A-AC94-D3DC541856D0}" type="slidenum">
              <a:rPr lang="en-CA" smtClean="0"/>
              <a:t>‹#›</a:t>
            </a:fld>
            <a:endParaRPr lang="en-CA"/>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71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2E8C07-AC09-4EA2-945B-AA39C634C180}" type="datetime1">
              <a:rPr lang="en-CA" smtClean="0"/>
              <a:t>2019/06/06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D1AD188-3738-441A-AC94-D3DC541856D0}" type="slidenum">
              <a:rPr lang="en-CA" smtClean="0"/>
              <a:t>‹#›</a:t>
            </a:fld>
            <a:endParaRPr lang="en-CA"/>
          </a:p>
        </p:txBody>
      </p:sp>
    </p:spTree>
    <p:extLst>
      <p:ext uri="{BB962C8B-B14F-4D97-AF65-F5344CB8AC3E}">
        <p14:creationId xmlns:p14="http://schemas.microsoft.com/office/powerpoint/2010/main" val="2269502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18D548-991B-459A-B3D1-A62DDDFC15F8}" type="datetime1">
              <a:rPr lang="en-CA" smtClean="0"/>
              <a:t>2019/06/06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D1AD188-3738-441A-AC94-D3DC541856D0}" type="slidenum">
              <a:rPr lang="en-CA" smtClean="0"/>
              <a:t>‹#›</a:t>
            </a:fld>
            <a:endParaRPr lang="en-CA"/>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246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509E48-1852-4192-B4D5-ACFECBB35F27}" type="datetime1">
              <a:rPr lang="en-CA" smtClean="0"/>
              <a:t>2019/06/06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D1AD188-3738-441A-AC94-D3DC541856D0}" type="slidenum">
              <a:rPr lang="en-CA" smtClean="0"/>
              <a:t>‹#›</a:t>
            </a:fld>
            <a:endParaRPr lang="en-CA"/>
          </a:p>
        </p:txBody>
      </p:sp>
      <p:sp>
        <p:nvSpPr>
          <p:cNvPr id="10" name="Rectangle 9"/>
          <p:cNvSpPr/>
          <p:nvPr userDrawn="1"/>
        </p:nvSpPr>
        <p:spPr>
          <a:xfrm>
            <a:off x="662473" y="755780"/>
            <a:ext cx="214605" cy="1229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Content Placeholder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2" y="6713316"/>
            <a:ext cx="12180428" cy="167833"/>
          </a:xfrm>
          <a:prstGeom prst="rect">
            <a:avLst/>
          </a:prstGeom>
        </p:spPr>
      </p:pic>
      <p:sp>
        <p:nvSpPr>
          <p:cNvPr id="14" name="Rectangle 13"/>
          <p:cNvSpPr/>
          <p:nvPr userDrawn="1"/>
        </p:nvSpPr>
        <p:spPr>
          <a:xfrm>
            <a:off x="11572" y="6366727"/>
            <a:ext cx="12192000" cy="512179"/>
          </a:xfrm>
          <a:prstGeom prst="rect">
            <a:avLst/>
          </a:prstGeom>
          <a:gradFill>
            <a:gsLst>
              <a:gs pos="0">
                <a:schemeClr val="bg1">
                  <a:alpha val="0"/>
                </a:schemeClr>
              </a:gs>
              <a:gs pos="65000">
                <a:schemeClr val="bg1"/>
              </a:gs>
              <a:gs pos="83000">
                <a:schemeClr val="bg1"/>
              </a:gs>
              <a:gs pos="100000">
                <a:schemeClr val="bg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5" name="Content Placeholder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3986" y="-1621"/>
            <a:ext cx="12180428" cy="167833"/>
          </a:xfrm>
          <a:prstGeom prst="rect">
            <a:avLst/>
          </a:prstGeom>
        </p:spPr>
      </p:pic>
      <p:sp>
        <p:nvSpPr>
          <p:cNvPr id="16" name="Rectangle 15"/>
          <p:cNvSpPr/>
          <p:nvPr userDrawn="1"/>
        </p:nvSpPr>
        <p:spPr>
          <a:xfrm rot="10800000">
            <a:off x="11572" y="3440"/>
            <a:ext cx="12192000" cy="512179"/>
          </a:xfrm>
          <a:prstGeom prst="rect">
            <a:avLst/>
          </a:prstGeom>
          <a:gradFill>
            <a:gsLst>
              <a:gs pos="0">
                <a:schemeClr val="bg1">
                  <a:alpha val="0"/>
                </a:schemeClr>
              </a:gs>
              <a:gs pos="65000">
                <a:schemeClr val="bg1"/>
              </a:gs>
              <a:gs pos="83000">
                <a:schemeClr val="bg1"/>
              </a:gs>
              <a:gs pos="100000">
                <a:schemeClr val="bg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1115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D1DACB-7E4B-4271-961E-01485EC31137}" type="datetime1">
              <a:rPr lang="en-CA" smtClean="0"/>
              <a:t>2019/06/06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D1AD188-3738-441A-AC94-D3DC541856D0}" type="slidenum">
              <a:rPr lang="en-CA" smtClean="0"/>
              <a:t>‹#›</a:t>
            </a:fld>
            <a:endParaRPr lang="en-CA"/>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803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1456CF-4119-4316-A2F3-F1FA4C56DBAD}" type="datetime1">
              <a:rPr lang="en-CA" smtClean="0"/>
              <a:t>2019/06/06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D1AD188-3738-441A-AC94-D3DC541856D0}" type="slidenum">
              <a:rPr lang="en-CA" smtClean="0"/>
              <a:t>‹#›</a:t>
            </a:fld>
            <a:endParaRPr lang="en-CA"/>
          </a:p>
        </p:txBody>
      </p:sp>
    </p:spTree>
    <p:extLst>
      <p:ext uri="{BB962C8B-B14F-4D97-AF65-F5344CB8AC3E}">
        <p14:creationId xmlns:p14="http://schemas.microsoft.com/office/powerpoint/2010/main" val="1359031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536E8F-2FE1-4495-A6A3-B0DE719F4464}" type="datetime1">
              <a:rPr lang="en-CA" smtClean="0"/>
              <a:t>2019/06/06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D1AD188-3738-441A-AC94-D3DC541856D0}" type="slidenum">
              <a:rPr lang="en-CA" smtClean="0"/>
              <a:t>‹#›</a:t>
            </a:fld>
            <a:endParaRPr lang="en-CA"/>
          </a:p>
        </p:txBody>
      </p:sp>
    </p:spTree>
    <p:extLst>
      <p:ext uri="{BB962C8B-B14F-4D97-AF65-F5344CB8AC3E}">
        <p14:creationId xmlns:p14="http://schemas.microsoft.com/office/powerpoint/2010/main" val="2895613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EE4180-4854-4027-99C1-C7A4F4413196}" type="datetime1">
              <a:rPr lang="en-CA" smtClean="0"/>
              <a:t>2019/06/06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D1AD188-3738-441A-AC94-D3DC541856D0}" type="slidenum">
              <a:rPr lang="en-CA" smtClean="0"/>
              <a:t>‹#›</a:t>
            </a:fld>
            <a:endParaRPr lang="en-CA"/>
          </a:p>
        </p:txBody>
      </p:sp>
    </p:spTree>
    <p:extLst>
      <p:ext uri="{BB962C8B-B14F-4D97-AF65-F5344CB8AC3E}">
        <p14:creationId xmlns:p14="http://schemas.microsoft.com/office/powerpoint/2010/main" val="3848860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69468-D724-4EDE-998C-2E2CF0521158}" type="datetime1">
              <a:rPr lang="en-CA" smtClean="0"/>
              <a:t>2019/06/06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D1AD188-3738-441A-AC94-D3DC541856D0}" type="slidenum">
              <a:rPr lang="en-CA" smtClean="0"/>
              <a:t>‹#›</a:t>
            </a:fld>
            <a:endParaRPr lang="en-CA"/>
          </a:p>
        </p:txBody>
      </p:sp>
    </p:spTree>
    <p:extLst>
      <p:ext uri="{BB962C8B-B14F-4D97-AF65-F5344CB8AC3E}">
        <p14:creationId xmlns:p14="http://schemas.microsoft.com/office/powerpoint/2010/main" val="1876514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E2718B-FE70-414C-8AB2-4F6BF35C5340}" type="datetime1">
              <a:rPr lang="en-CA" smtClean="0"/>
              <a:t>2019/06/06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D1AD188-3738-441A-AC94-D3DC541856D0}" type="slidenum">
              <a:rPr lang="en-CA" smtClean="0"/>
              <a:t>‹#›</a:t>
            </a:fld>
            <a:endParaRPr lang="en-CA"/>
          </a:p>
        </p:txBody>
      </p:sp>
    </p:spTree>
    <p:extLst>
      <p:ext uri="{BB962C8B-B14F-4D97-AF65-F5344CB8AC3E}">
        <p14:creationId xmlns:p14="http://schemas.microsoft.com/office/powerpoint/2010/main" val="283858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F6462E-B912-49B7-B7A3-4E8A1993FA1D}" type="datetime1">
              <a:rPr lang="en-CA" smtClean="0"/>
              <a:t>2019/06/06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D1AD188-3738-441A-AC94-D3DC541856D0}" type="slidenum">
              <a:rPr lang="en-CA" smtClean="0"/>
              <a:t>‹#›</a:t>
            </a:fld>
            <a:endParaRPr lang="en-CA"/>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343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206EF0D-55BE-41AC-87B8-6CF118BF434E}" type="datetime1">
              <a:rPr lang="en-CA" smtClean="0"/>
              <a:t>2019/06/06</a:t>
            </a:fld>
            <a:endParaRPr lang="en-CA"/>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CA"/>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D1AD188-3738-441A-AC94-D3DC541856D0}" type="slidenum">
              <a:rPr lang="en-CA" smtClean="0"/>
              <a:t>‹#›</a:t>
            </a:fld>
            <a:endParaRPr lang="en-CA"/>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0445452"/>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image" Target="../media/image15.jpeg"/><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tags" Target="../tags/tag34.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hyperlink" Target="https://buyandsell.gc.ca/" TargetMode="Externa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slideLayout" Target="../slideLayouts/slideLayout2.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twitter.com/search?q=#GCJobsTransformation&amp;src=tyah" TargetMode="External"/><Relationship Id="rId3" Type="http://schemas.openxmlformats.org/officeDocument/2006/relationships/image" Target="../media/image17.png"/><Relationship Id="rId7" Type="http://schemas.openxmlformats.org/officeDocument/2006/relationships/hyperlink" Target="https://gcconnex.gc.ca/groups/profile/41376948?language=e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twitter.com/DanielleDuboisA" TargetMode="External"/><Relationship Id="rId5" Type="http://schemas.openxmlformats.org/officeDocument/2006/relationships/image" Target="../media/image19.jpe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solidFill>
                  <a:srgbClr val="2D6576"/>
                </a:solidFill>
                <a:latin typeface="Franklin Gothic Medium" panose="020B0603020102020204" pitchFamily="34" charset="0"/>
              </a:rPr>
              <a:t>GC Jobs Transformation</a:t>
            </a:r>
          </a:p>
        </p:txBody>
      </p:sp>
      <p:sp>
        <p:nvSpPr>
          <p:cNvPr id="3" name="Subtitle 2"/>
          <p:cNvSpPr>
            <a:spLocks noGrp="1"/>
          </p:cNvSpPr>
          <p:nvPr>
            <p:ph type="subTitle" idx="1"/>
          </p:nvPr>
        </p:nvSpPr>
        <p:spPr>
          <a:xfrm>
            <a:off x="8610600" y="4960137"/>
            <a:ext cx="3403922" cy="1463040"/>
          </a:xfrm>
        </p:spPr>
        <p:txBody>
          <a:bodyPr>
            <a:normAutofit/>
          </a:bodyPr>
          <a:lstStyle/>
          <a:p>
            <a:r>
              <a:rPr lang="en-CA" sz="2400" dirty="0" smtClean="0">
                <a:solidFill>
                  <a:srgbClr val="00B0F0"/>
                </a:solidFill>
                <a:latin typeface="Calibri" panose="020F0502020204030204" pitchFamily="34" charset="0"/>
              </a:rPr>
              <a:t>National Staffing Council</a:t>
            </a:r>
            <a:endParaRPr lang="en-CA" sz="2400" dirty="0">
              <a:solidFill>
                <a:srgbClr val="00B0F0"/>
              </a:solidFill>
              <a:latin typeface="Calibri" panose="020F0502020204030204" pitchFamily="34" charset="0"/>
            </a:endParaRPr>
          </a:p>
          <a:p>
            <a:r>
              <a:rPr lang="en-CA" sz="2400" dirty="0" smtClean="0">
                <a:solidFill>
                  <a:srgbClr val="2D6576"/>
                </a:solidFill>
                <a:latin typeface="Calibri" panose="020F0502020204030204" pitchFamily="34" charset="0"/>
              </a:rPr>
              <a:t>Sep 11, 2019</a:t>
            </a:r>
            <a:endParaRPr lang="en-CA" sz="2400" dirty="0">
              <a:solidFill>
                <a:srgbClr val="2D6576"/>
              </a:solidFill>
              <a:latin typeface="Calibri" panose="020F0502020204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82"/>
            <a:ext cx="12192000" cy="4618305"/>
          </a:xfrm>
          <a:prstGeom prst="rect">
            <a:avLst/>
          </a:prstGeom>
        </p:spPr>
      </p:pic>
      <p:sp>
        <p:nvSpPr>
          <p:cNvPr id="6" name="Slide Number Placeholder 5"/>
          <p:cNvSpPr>
            <a:spLocks noGrp="1"/>
          </p:cNvSpPr>
          <p:nvPr>
            <p:ph type="sldNum" sz="quarter" idx="12"/>
          </p:nvPr>
        </p:nvSpPr>
        <p:spPr/>
        <p:txBody>
          <a:bodyPr/>
          <a:lstStyle/>
          <a:p>
            <a:fld id="{1D1AD188-3738-441A-AC94-D3DC541856D0}" type="slidenum">
              <a:rPr lang="en-CA" smtClean="0"/>
              <a:t>1</a:t>
            </a:fld>
            <a:endParaRPr lang="en-CA"/>
          </a:p>
        </p:txBody>
      </p:sp>
    </p:spTree>
    <p:extLst>
      <p:ext uri="{BB962C8B-B14F-4D97-AF65-F5344CB8AC3E}">
        <p14:creationId xmlns:p14="http://schemas.microsoft.com/office/powerpoint/2010/main" val="3345886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323" y="168527"/>
            <a:ext cx="11025118" cy="1499616"/>
          </a:xfrm>
        </p:spPr>
        <p:txBody>
          <a:bodyPr>
            <a:normAutofit/>
          </a:bodyPr>
          <a:lstStyle/>
          <a:p>
            <a:r>
              <a:rPr lang="en-CA" sz="4000" b="1" dirty="0" smtClean="0">
                <a:solidFill>
                  <a:srgbClr val="2D6576"/>
                </a:solidFill>
                <a:latin typeface="Franklin Gothic Medium" panose="020B0603020102020204" pitchFamily="34" charset="0"/>
              </a:rPr>
              <a:t>Some key non-functional requirements</a:t>
            </a:r>
            <a:endParaRPr lang="en-CA" sz="4000" b="1" dirty="0">
              <a:solidFill>
                <a:srgbClr val="2D6576"/>
              </a:solidFill>
              <a:latin typeface="Franklin Gothic Medium" panose="020B0603020102020204" pitchFamily="34" charset="0"/>
            </a:endParaRPr>
          </a:p>
        </p:txBody>
      </p:sp>
      <p:sp>
        <p:nvSpPr>
          <p:cNvPr id="4" name="Slide Number Placeholder 3"/>
          <p:cNvSpPr>
            <a:spLocks noGrp="1"/>
          </p:cNvSpPr>
          <p:nvPr>
            <p:ph type="sldNum" sz="quarter" idx="12"/>
          </p:nvPr>
        </p:nvSpPr>
        <p:spPr/>
        <p:txBody>
          <a:bodyPr/>
          <a:lstStyle/>
          <a:p>
            <a:fld id="{1D1AD188-3738-441A-AC94-D3DC541856D0}" type="slidenum">
              <a:rPr lang="en-CA" smtClean="0"/>
              <a:t>10</a:t>
            </a:fld>
            <a:endParaRPr lang="en-CA"/>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08" y="495287"/>
            <a:ext cx="11487319" cy="6458463"/>
          </a:xfrm>
          <a:prstGeom prst="rect">
            <a:avLst/>
          </a:prstGeom>
        </p:spPr>
      </p:pic>
      <p:sp>
        <p:nvSpPr>
          <p:cNvPr id="7" name="TextBox 6"/>
          <p:cNvSpPr txBox="1"/>
          <p:nvPr/>
        </p:nvSpPr>
        <p:spPr>
          <a:xfrm>
            <a:off x="4936141" y="2427611"/>
            <a:ext cx="2953593" cy="1631216"/>
          </a:xfrm>
          <a:prstGeom prst="rect">
            <a:avLst/>
          </a:prstGeom>
          <a:noFill/>
        </p:spPr>
        <p:txBody>
          <a:bodyPr wrap="square" rtlCol="0">
            <a:spAutoFit/>
          </a:bodyPr>
          <a:lstStyle/>
          <a:p>
            <a:pPr algn="ctr"/>
            <a:r>
              <a:rPr lang="en-CA" sz="2000" dirty="0" smtClean="0">
                <a:latin typeface="Calibri" panose="020F0502020204030204" pitchFamily="34" charset="0"/>
                <a:cs typeface="Calibri" panose="020F0502020204030204" pitchFamily="34" charset="0"/>
              </a:rPr>
              <a:t>Must </a:t>
            </a:r>
            <a:r>
              <a:rPr lang="en-CA" sz="2000" b="1" dirty="0" smtClean="0">
                <a:latin typeface="Calibri" panose="020F0502020204030204" pitchFamily="34" charset="0"/>
                <a:cs typeface="Calibri" panose="020F0502020204030204" pitchFamily="34" charset="0"/>
              </a:rPr>
              <a:t>meet government requirements </a:t>
            </a:r>
            <a:r>
              <a:rPr lang="en-CA" sz="2000" dirty="0" smtClean="0">
                <a:latin typeface="Calibri" panose="020F0502020204030204" pitchFamily="34" charset="0"/>
                <a:cs typeface="Calibri" panose="020F0502020204030204" pitchFamily="34" charset="0"/>
              </a:rPr>
              <a:t>in terms of cybersecurity, information management, accessibility and bilingualism </a:t>
            </a:r>
            <a:endParaRPr lang="en-CA" sz="2000" dirty="0">
              <a:latin typeface="Calibri" panose="020F0502020204030204" pitchFamily="34" charset="0"/>
              <a:cs typeface="Calibri" panose="020F0502020204030204" pitchFamily="34" charset="0"/>
            </a:endParaRPr>
          </a:p>
        </p:txBody>
      </p:sp>
      <p:sp>
        <p:nvSpPr>
          <p:cNvPr id="8" name="TextBox 7"/>
          <p:cNvSpPr txBox="1"/>
          <p:nvPr/>
        </p:nvSpPr>
        <p:spPr>
          <a:xfrm>
            <a:off x="7241024" y="4530193"/>
            <a:ext cx="2776918" cy="1323439"/>
          </a:xfrm>
          <a:prstGeom prst="rect">
            <a:avLst/>
          </a:prstGeom>
          <a:noFill/>
        </p:spPr>
        <p:txBody>
          <a:bodyPr wrap="square" rtlCol="0">
            <a:spAutoFit/>
          </a:bodyPr>
          <a:lstStyle/>
          <a:p>
            <a:pPr algn="ctr"/>
            <a:r>
              <a:rPr lang="en-CA" sz="2000" dirty="0" smtClean="0">
                <a:latin typeface="Calibri" panose="020F0502020204030204" pitchFamily="34" charset="0"/>
                <a:cs typeface="Calibri" panose="020F0502020204030204" pitchFamily="34" charset="0"/>
              </a:rPr>
              <a:t>Must </a:t>
            </a:r>
            <a:r>
              <a:rPr lang="en-CA" sz="2000" b="1" dirty="0" smtClean="0">
                <a:latin typeface="Calibri" panose="020F0502020204030204" pitchFamily="34" charset="0"/>
                <a:cs typeface="Calibri" panose="020F0502020204030204" pitchFamily="34" charset="0"/>
              </a:rPr>
              <a:t>meet user expectations </a:t>
            </a:r>
            <a:r>
              <a:rPr lang="en-CA" sz="2000" dirty="0" smtClean="0">
                <a:latin typeface="Calibri" panose="020F0502020204030204" pitchFamily="34" charset="0"/>
                <a:cs typeface="Calibri" panose="020F0502020204030204" pitchFamily="34" charset="0"/>
              </a:rPr>
              <a:t>in terms of speed and responsiveness</a:t>
            </a:r>
            <a:endParaRPr lang="en-CA" sz="2000" dirty="0">
              <a:latin typeface="Calibri" panose="020F0502020204030204" pitchFamily="34" charset="0"/>
              <a:cs typeface="Calibri" panose="020F0502020204030204" pitchFamily="34" charset="0"/>
            </a:endParaRPr>
          </a:p>
        </p:txBody>
      </p:sp>
      <p:sp>
        <p:nvSpPr>
          <p:cNvPr id="9" name="TextBox 8"/>
          <p:cNvSpPr txBox="1"/>
          <p:nvPr/>
        </p:nvSpPr>
        <p:spPr>
          <a:xfrm>
            <a:off x="8857407" y="2713294"/>
            <a:ext cx="2953593" cy="1323439"/>
          </a:xfrm>
          <a:prstGeom prst="rect">
            <a:avLst/>
          </a:prstGeom>
          <a:noFill/>
        </p:spPr>
        <p:txBody>
          <a:bodyPr wrap="square" rtlCol="0">
            <a:spAutoFit/>
          </a:bodyPr>
          <a:lstStyle/>
          <a:p>
            <a:pPr algn="ctr"/>
            <a:r>
              <a:rPr lang="en-CA" sz="2000" dirty="0" smtClean="0">
                <a:latin typeface="Calibri" panose="020F0502020204030204" pitchFamily="34" charset="0"/>
                <a:cs typeface="Calibri" panose="020F0502020204030204" pitchFamily="34" charset="0"/>
              </a:rPr>
              <a:t>Must adapt in </a:t>
            </a:r>
            <a:r>
              <a:rPr lang="en-CA" sz="2000" b="1" dirty="0" smtClean="0">
                <a:latin typeface="Calibri" panose="020F0502020204030204" pitchFamily="34" charset="0"/>
                <a:cs typeface="Calibri" panose="020F0502020204030204" pitchFamily="34" charset="0"/>
              </a:rPr>
              <a:t>consequences to changes </a:t>
            </a:r>
            <a:r>
              <a:rPr lang="en-CA" sz="2000" dirty="0" smtClean="0">
                <a:latin typeface="Calibri" panose="020F0502020204030204" pitchFamily="34" charset="0"/>
                <a:cs typeface="Calibri" panose="020F0502020204030204" pitchFamily="34" charset="0"/>
              </a:rPr>
              <a:t>in the legislative environment </a:t>
            </a:r>
            <a:endParaRPr lang="en-CA" sz="2000" dirty="0">
              <a:latin typeface="Calibri" panose="020F0502020204030204" pitchFamily="34" charset="0"/>
              <a:cs typeface="Calibri" panose="020F0502020204030204" pitchFamily="34" charset="0"/>
            </a:endParaRPr>
          </a:p>
        </p:txBody>
      </p:sp>
      <p:sp>
        <p:nvSpPr>
          <p:cNvPr id="10" name="TextBox 9"/>
          <p:cNvSpPr txBox="1"/>
          <p:nvPr/>
        </p:nvSpPr>
        <p:spPr>
          <a:xfrm>
            <a:off x="2196313" y="4031376"/>
            <a:ext cx="2953593" cy="1200329"/>
          </a:xfrm>
          <a:prstGeom prst="rect">
            <a:avLst/>
          </a:prstGeom>
          <a:noFill/>
        </p:spPr>
        <p:txBody>
          <a:bodyPr wrap="square" rtlCol="0">
            <a:spAutoFit/>
          </a:bodyPr>
          <a:lstStyle/>
          <a:p>
            <a:pPr algn="ctr"/>
            <a:r>
              <a:rPr lang="en-CA" sz="2400" dirty="0" smtClean="0">
                <a:latin typeface="Calibri" panose="020F0502020204030204" pitchFamily="34" charset="0"/>
                <a:cs typeface="Calibri" panose="020F0502020204030204" pitchFamily="34" charset="0"/>
              </a:rPr>
              <a:t>Must </a:t>
            </a:r>
            <a:r>
              <a:rPr lang="en-CA" sz="2400" b="1" dirty="0" smtClean="0">
                <a:latin typeface="Calibri" panose="020F0502020204030204" pitchFamily="34" charset="0"/>
                <a:cs typeface="Calibri" panose="020F0502020204030204" pitchFamily="34" charset="0"/>
              </a:rPr>
              <a:t>interoperate with other systems </a:t>
            </a:r>
            <a:r>
              <a:rPr lang="en-CA" sz="2400" dirty="0" smtClean="0">
                <a:latin typeface="Calibri" panose="020F0502020204030204" pitchFamily="34" charset="0"/>
                <a:cs typeface="Calibri" panose="020F0502020204030204" pitchFamily="34" charset="0"/>
              </a:rPr>
              <a:t>through APIs</a:t>
            </a:r>
            <a:endParaRPr lang="en-CA" sz="2400" dirty="0">
              <a:latin typeface="Calibri" panose="020F0502020204030204" pitchFamily="34" charset="0"/>
              <a:cs typeface="Calibri" panose="020F0502020204030204" pitchFamily="34" charset="0"/>
            </a:endParaRPr>
          </a:p>
        </p:txBody>
      </p:sp>
      <p:sp>
        <p:nvSpPr>
          <p:cNvPr id="11" name="TextBox 10"/>
          <p:cNvSpPr txBox="1"/>
          <p:nvPr/>
        </p:nvSpPr>
        <p:spPr>
          <a:xfrm>
            <a:off x="396508" y="1865457"/>
            <a:ext cx="2953593" cy="1569660"/>
          </a:xfrm>
          <a:prstGeom prst="rect">
            <a:avLst/>
          </a:prstGeom>
          <a:noFill/>
        </p:spPr>
        <p:txBody>
          <a:bodyPr wrap="square" rtlCol="0">
            <a:spAutoFit/>
          </a:bodyPr>
          <a:lstStyle/>
          <a:p>
            <a:pPr algn="ctr"/>
            <a:r>
              <a:rPr lang="en-CA" sz="2400" dirty="0" smtClean="0">
                <a:latin typeface="Calibri" panose="020F0502020204030204" pitchFamily="34" charset="0"/>
                <a:cs typeface="Calibri" panose="020F0502020204030204" pitchFamily="34" charset="0"/>
              </a:rPr>
              <a:t>Must </a:t>
            </a:r>
            <a:r>
              <a:rPr lang="en-CA" sz="2400" b="1" dirty="0" smtClean="0">
                <a:latin typeface="Calibri" panose="020F0502020204030204" pitchFamily="34" charset="0"/>
                <a:cs typeface="Calibri" panose="020F0502020204030204" pitchFamily="34" charset="0"/>
              </a:rPr>
              <a:t>scale in proportion </a:t>
            </a:r>
            <a:r>
              <a:rPr lang="en-CA" sz="2400" dirty="0" smtClean="0">
                <a:latin typeface="Calibri" panose="020F0502020204030204" pitchFamily="34" charset="0"/>
                <a:cs typeface="Calibri" panose="020F0502020204030204" pitchFamily="34" charset="0"/>
              </a:rPr>
              <a:t>with changing volume requirements </a:t>
            </a:r>
            <a:endParaRPr lang="en-CA"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3077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BBA485-1E67-4807-BE46-1A0BE0431A8A}"/>
              </a:ext>
            </a:extLst>
          </p:cNvPr>
          <p:cNvSpPr>
            <a:spLocks noGrp="1"/>
          </p:cNvSpPr>
          <p:nvPr>
            <p:ph type="title"/>
          </p:nvPr>
        </p:nvSpPr>
        <p:spPr>
          <a:xfrm>
            <a:off x="1046430" y="165100"/>
            <a:ext cx="9720072" cy="1499616"/>
          </a:xfrm>
        </p:spPr>
        <p:txBody>
          <a:bodyPr>
            <a:normAutofit fontScale="90000"/>
          </a:bodyPr>
          <a:lstStyle/>
          <a:p>
            <a:r>
              <a:rPr lang="fr-CA" sz="4400" b="1" dirty="0">
                <a:solidFill>
                  <a:srgbClr val="2D6576"/>
                </a:solidFill>
                <a:latin typeface="Franklin Gothic Medium" panose="020B0603020102020204" pitchFamily="34" charset="0"/>
              </a:rPr>
              <a:t>To </a:t>
            </a:r>
            <a:r>
              <a:rPr lang="fr-CA" sz="4400" b="1" dirty="0" err="1" smtClean="0">
                <a:solidFill>
                  <a:srgbClr val="2D6576"/>
                </a:solidFill>
                <a:latin typeface="Franklin Gothic Medium" panose="020B0603020102020204" pitchFamily="34" charset="0"/>
              </a:rPr>
              <a:t>complete</a:t>
            </a:r>
            <a:r>
              <a:rPr lang="fr-CA" sz="4400" b="1" dirty="0" smtClean="0">
                <a:solidFill>
                  <a:srgbClr val="2D6576"/>
                </a:solidFill>
                <a:latin typeface="Franklin Gothic Medium" panose="020B0603020102020204" pitchFamily="34" charset="0"/>
              </a:rPr>
              <a:t> </a:t>
            </a:r>
            <a:r>
              <a:rPr lang="fr-CA" sz="4400" b="1" dirty="0">
                <a:solidFill>
                  <a:srgbClr val="2D6576"/>
                </a:solidFill>
                <a:latin typeface="Franklin Gothic Medium" panose="020B0603020102020204" pitchFamily="34" charset="0"/>
              </a:rPr>
              <a:t>our </a:t>
            </a:r>
            <a:r>
              <a:rPr lang="fr-CA" sz="4400" b="1" dirty="0" smtClean="0">
                <a:solidFill>
                  <a:srgbClr val="2D6576"/>
                </a:solidFill>
                <a:latin typeface="Franklin Gothic Medium" panose="020B0603020102020204" pitchFamily="34" charset="0"/>
              </a:rPr>
              <a:t>puzzle</a:t>
            </a:r>
            <a:r>
              <a:rPr lang="fr-CA" sz="4400" b="1" dirty="0">
                <a:solidFill>
                  <a:srgbClr val="2D6576"/>
                </a:solidFill>
                <a:latin typeface="Franklin Gothic Medium" panose="020B0603020102020204" pitchFamily="34" charset="0"/>
              </a:rPr>
              <a:t>  </a:t>
            </a:r>
            <a:br>
              <a:rPr lang="fr-CA" sz="4400" b="1" dirty="0">
                <a:solidFill>
                  <a:srgbClr val="2D6576"/>
                </a:solidFill>
                <a:latin typeface="Franklin Gothic Medium" panose="020B0603020102020204" pitchFamily="34" charset="0"/>
              </a:rPr>
            </a:br>
            <a:r>
              <a:rPr lang="fr-CA" sz="4400" b="1" dirty="0" smtClean="0">
                <a:solidFill>
                  <a:srgbClr val="2D6576"/>
                </a:solidFill>
                <a:latin typeface="Franklin Gothic Medium" panose="020B0603020102020204" pitchFamily="34" charset="0"/>
              </a:rPr>
              <a:t>	</a:t>
            </a:r>
            <a:r>
              <a:rPr lang="fr-CA" sz="2800" b="1" dirty="0" smtClean="0">
                <a:solidFill>
                  <a:srgbClr val="2D6576"/>
                </a:solidFill>
                <a:latin typeface="Franklin Gothic Medium" panose="020B0603020102020204" pitchFamily="34" charset="0"/>
              </a:rPr>
              <a:t>A Dialogue with Industry on trends and solutions</a:t>
            </a:r>
            <a:endParaRPr lang="en-US" sz="2800" b="1" dirty="0">
              <a:solidFill>
                <a:srgbClr val="2D6576"/>
              </a:solidFill>
              <a:latin typeface="Franklin Gothic Medium" panose="020B0603020102020204" pitchFamily="34" charset="0"/>
            </a:endParaRPr>
          </a:p>
        </p:txBody>
      </p:sp>
      <p:sp>
        <p:nvSpPr>
          <p:cNvPr id="3" name="Slide Number Placeholder 2"/>
          <p:cNvSpPr>
            <a:spLocks noGrp="1"/>
          </p:cNvSpPr>
          <p:nvPr>
            <p:ph type="sldNum" sz="quarter" idx="12"/>
          </p:nvPr>
        </p:nvSpPr>
        <p:spPr/>
        <p:txBody>
          <a:bodyPr/>
          <a:lstStyle/>
          <a:p>
            <a:fld id="{1D1AD188-3738-441A-AC94-D3DC541856D0}" type="slidenum">
              <a:rPr lang="en-CA" smtClean="0"/>
              <a:t>11</a:t>
            </a:fld>
            <a:endParaRPr lang="en-CA"/>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130" y="622091"/>
            <a:ext cx="11685666" cy="6573187"/>
          </a:xfrm>
          <a:prstGeom prst="rect">
            <a:avLst/>
          </a:prstGeom>
        </p:spPr>
      </p:pic>
    </p:spTree>
    <p:extLst>
      <p:ext uri="{BB962C8B-B14F-4D97-AF65-F5344CB8AC3E}">
        <p14:creationId xmlns:p14="http://schemas.microsoft.com/office/powerpoint/2010/main" val="2154051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542" y="3495526"/>
            <a:ext cx="7819293" cy="1705627"/>
          </a:xfrm>
        </p:spPr>
        <p:txBody>
          <a:bodyPr>
            <a:normAutofit/>
          </a:bodyPr>
          <a:lstStyle/>
          <a:p>
            <a:pPr marL="0" indent="0">
              <a:buNone/>
            </a:pPr>
            <a:r>
              <a:rPr lang="en-CA" sz="2400" dirty="0" smtClean="0">
                <a:latin typeface="Calibri" panose="020F0502020204030204" pitchFamily="34" charset="0"/>
              </a:rPr>
              <a:t>On November 16, PSC hosted a Webinar to </a:t>
            </a:r>
            <a:r>
              <a:rPr lang="en-CA" sz="2400" dirty="0">
                <a:latin typeface="Calibri" panose="020F0502020204030204" pitchFamily="34" charset="0"/>
              </a:rPr>
              <a:t>provide an overview of the project to industry leaders, allowing them also to ask questions about the recently issued GC Jobs Transformation Project Request for Information </a:t>
            </a:r>
            <a:r>
              <a:rPr lang="en-CA" sz="2400" dirty="0" smtClean="0">
                <a:latin typeface="Calibri" panose="020F0502020204030204" pitchFamily="34" charset="0"/>
              </a:rPr>
              <a:t>(RFI</a:t>
            </a:r>
            <a:r>
              <a:rPr lang="en-CA" sz="2400" dirty="0">
                <a:latin typeface="Calibri" panose="020F0502020204030204" pitchFamily="34" charset="0"/>
              </a:rPr>
              <a:t>). </a:t>
            </a:r>
            <a:endParaRPr lang="en-CA" sz="2400" dirty="0" smtClean="0">
              <a:latin typeface="Calibri" panose="020F0502020204030204" pitchFamily="34" charset="0"/>
            </a:endParaRPr>
          </a:p>
        </p:txBody>
      </p:sp>
      <p:sp>
        <p:nvSpPr>
          <p:cNvPr id="2" name="Title 1"/>
          <p:cNvSpPr>
            <a:spLocks noGrp="1"/>
          </p:cNvSpPr>
          <p:nvPr>
            <p:ph type="title"/>
          </p:nvPr>
        </p:nvSpPr>
        <p:spPr>
          <a:xfrm>
            <a:off x="1024128" y="305816"/>
            <a:ext cx="9720072" cy="1499616"/>
          </a:xfrm>
        </p:spPr>
        <p:txBody>
          <a:bodyPr>
            <a:normAutofit/>
          </a:bodyPr>
          <a:lstStyle/>
          <a:p>
            <a:r>
              <a:rPr lang="en-CA" sz="4000" b="1" dirty="0" smtClean="0">
                <a:solidFill>
                  <a:srgbClr val="2D6576"/>
                </a:solidFill>
                <a:latin typeface="Franklin Gothic Medium" panose="020B0603020102020204" pitchFamily="34" charset="0"/>
              </a:rPr>
              <a:t>RFI &amp; Webinar</a:t>
            </a:r>
            <a:endParaRPr lang="en-CA" sz="4000" b="1" dirty="0">
              <a:solidFill>
                <a:srgbClr val="2D6576"/>
              </a:solidFill>
              <a:latin typeface="Franklin Gothic Medium" panose="020B0603020102020204" pitchFamily="34" charset="0"/>
            </a:endParaRPr>
          </a:p>
        </p:txBody>
      </p:sp>
      <p:grpSp>
        <p:nvGrpSpPr>
          <p:cNvPr id="45" name="Group 44"/>
          <p:cNvGrpSpPr/>
          <p:nvPr/>
        </p:nvGrpSpPr>
        <p:grpSpPr>
          <a:xfrm>
            <a:off x="330200" y="1104900"/>
            <a:ext cx="11337945" cy="1943100"/>
            <a:chOff x="844465" y="1708210"/>
            <a:chExt cx="11115780" cy="1720790"/>
          </a:xfrm>
        </p:grpSpPr>
        <p:cxnSp>
          <p:nvCxnSpPr>
            <p:cNvPr id="46" name="OTLSHAPE_M_8f86d011fcee459cbf8ca9e774ab70a4_Connector1"/>
            <p:cNvCxnSpPr/>
            <p:nvPr>
              <p:custDataLst>
                <p:tags r:id="rId1"/>
              </p:custDataLst>
            </p:nvPr>
          </p:nvCxnSpPr>
          <p:spPr>
            <a:xfrm>
              <a:off x="10523892" y="2428960"/>
              <a:ext cx="0" cy="619040"/>
            </a:xfrm>
            <a:prstGeom prst="line">
              <a:avLst/>
            </a:prstGeom>
            <a:ln w="9525" cap="flat" cmpd="sng" algn="ctr">
              <a:solidFill>
                <a:schemeClr val="dk2">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OTLSHAPE_M_44721acccfe54611b24160502719cdb0_Connector1"/>
            <p:cNvCxnSpPr/>
            <p:nvPr>
              <p:custDataLst>
                <p:tags r:id="rId2"/>
              </p:custDataLst>
            </p:nvPr>
          </p:nvCxnSpPr>
          <p:spPr>
            <a:xfrm>
              <a:off x="7731340" y="2599478"/>
              <a:ext cx="0" cy="448522"/>
            </a:xfrm>
            <a:prstGeom prst="line">
              <a:avLst/>
            </a:prstGeom>
            <a:ln w="9525" cap="flat" cmpd="sng" algn="ctr">
              <a:solidFill>
                <a:schemeClr val="accent4">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OTLSHAPE_M_eee1ef8cbdcb4bd7915205961c92d08d_Connector1"/>
            <p:cNvCxnSpPr/>
            <p:nvPr>
              <p:custDataLst>
                <p:tags r:id="rId3"/>
              </p:custDataLst>
            </p:nvPr>
          </p:nvCxnSpPr>
          <p:spPr>
            <a:xfrm>
              <a:off x="7398893" y="2134235"/>
              <a:ext cx="0" cy="913765"/>
            </a:xfrm>
            <a:prstGeom prst="line">
              <a:avLst/>
            </a:prstGeom>
            <a:ln w="9525" cap="flat" cmpd="sng" algn="ctr">
              <a:solidFill>
                <a:schemeClr val="accent1">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OTLSHAPE_M_2018dd6162a548f9aa56e522b141bfba_Connector1"/>
            <p:cNvCxnSpPr/>
            <p:nvPr>
              <p:custDataLst>
                <p:tags r:id="rId4"/>
              </p:custDataLst>
            </p:nvPr>
          </p:nvCxnSpPr>
          <p:spPr>
            <a:xfrm>
              <a:off x="6135595" y="2599478"/>
              <a:ext cx="0" cy="448522"/>
            </a:xfrm>
            <a:prstGeom prst="line">
              <a:avLst/>
            </a:prstGeom>
            <a:ln w="9525" cap="flat" cmpd="sng" algn="ctr">
              <a:solidFill>
                <a:srgbClr val="6F3198">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OTLSHAPE_M_4b0b03786a6a47c596fa47c1c22d6a61_Connector1"/>
            <p:cNvCxnSpPr/>
            <p:nvPr>
              <p:custDataLst>
                <p:tags r:id="rId5"/>
              </p:custDataLst>
            </p:nvPr>
          </p:nvCxnSpPr>
          <p:spPr>
            <a:xfrm>
              <a:off x="6069106" y="2134235"/>
              <a:ext cx="0" cy="913765"/>
            </a:xfrm>
            <a:prstGeom prst="line">
              <a:avLst/>
            </a:prstGeom>
            <a:ln w="9525" cap="flat" cmpd="sng" algn="ctr">
              <a:solidFill>
                <a:schemeClr val="accent2">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OTLSHAPE_M_28167a35590a4354a2ec04c4adc5a812_Connector1"/>
            <p:cNvCxnSpPr/>
            <p:nvPr>
              <p:custDataLst>
                <p:tags r:id="rId6"/>
              </p:custDataLst>
            </p:nvPr>
          </p:nvCxnSpPr>
          <p:spPr>
            <a:xfrm>
              <a:off x="4606340" y="2599478"/>
              <a:ext cx="0" cy="448522"/>
            </a:xfrm>
            <a:prstGeom prst="line">
              <a:avLst/>
            </a:prstGeom>
            <a:ln w="9525" cap="flat" cmpd="sng" algn="ctr">
              <a:solidFill>
                <a:schemeClr val="dk2">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OTLSHAPE_M_a4b4c6925eda4353b0be5102fbcbbf1d_Connector1"/>
            <p:cNvCxnSpPr/>
            <p:nvPr>
              <p:custDataLst>
                <p:tags r:id="rId7"/>
              </p:custDataLst>
            </p:nvPr>
          </p:nvCxnSpPr>
          <p:spPr>
            <a:xfrm>
              <a:off x="2611660" y="2428960"/>
              <a:ext cx="0" cy="619040"/>
            </a:xfrm>
            <a:prstGeom prst="line">
              <a:avLst/>
            </a:prstGeom>
            <a:ln w="9525" cap="flat" cmpd="sng" algn="ctr">
              <a:solidFill>
                <a:schemeClr val="accent6">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OTLSHAPE_TB_00000000000000000000000000000000_RightEndCaps"/>
            <p:cNvSpPr txBox="1"/>
            <p:nvPr>
              <p:custDataLst>
                <p:tags r:id="rId8"/>
              </p:custDataLst>
            </p:nvPr>
          </p:nvSpPr>
          <p:spPr>
            <a:xfrm>
              <a:off x="11440486" y="3100000"/>
              <a:ext cx="519759" cy="276999"/>
            </a:xfrm>
            <a:prstGeom prst="rect">
              <a:avLst/>
            </a:prstGeom>
            <a:noFill/>
          </p:spPr>
          <p:txBody>
            <a:bodyPr vert="horz" wrap="none" lIns="0" tIns="0" rIns="0" bIns="0" rtlCol="0" anchor="ctr" anchorCtr="0">
              <a:spAutoFit/>
            </a:bodyPr>
            <a:lstStyle/>
            <a:p>
              <a:pPr algn="ctr"/>
              <a:r>
                <a:rPr lang="en-CA" b="1" spc="-38" dirty="0" smtClean="0">
                  <a:solidFill>
                    <a:srgbClr val="418295"/>
                  </a:solidFill>
                  <a:latin typeface="Franklin Gothic Medium" panose="020B0603020102020204" pitchFamily="34" charset="0"/>
                </a:rPr>
                <a:t>2019</a:t>
              </a:r>
              <a:endParaRPr lang="en-CA" b="1" spc="-38" dirty="0">
                <a:solidFill>
                  <a:srgbClr val="418295"/>
                </a:solidFill>
                <a:latin typeface="Franklin Gothic Medium" panose="020B0603020102020204" pitchFamily="34" charset="0"/>
              </a:endParaRPr>
            </a:p>
          </p:txBody>
        </p:sp>
        <p:sp>
          <p:nvSpPr>
            <p:cNvPr id="54" name="OTLSHAPE_TB_00000000000000000000000000000000_ScaleContainer"/>
            <p:cNvSpPr/>
            <p:nvPr>
              <p:custDataLst>
                <p:tags r:id="rId9"/>
              </p:custDataLst>
            </p:nvPr>
          </p:nvSpPr>
          <p:spPr>
            <a:xfrm>
              <a:off x="844465" y="3048000"/>
              <a:ext cx="10515600" cy="381000"/>
            </a:xfrm>
            <a:prstGeom prst="roundRect">
              <a:avLst>
                <a:gd name="adj" fmla="val 100000"/>
              </a:avLst>
            </a:prstGeom>
            <a:solidFill>
              <a:srgbClr val="02B2EE"/>
            </a:soli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OTLSHAPE_TB_00000000000000000000000000000000_ElapsedTime"/>
            <p:cNvSpPr/>
            <p:nvPr>
              <p:custDataLst>
                <p:tags r:id="rId10"/>
              </p:custDataLst>
            </p:nvPr>
          </p:nvSpPr>
          <p:spPr>
            <a:xfrm>
              <a:off x="844465" y="3048000"/>
              <a:ext cx="9194800" cy="381000"/>
            </a:xfrm>
            <a:prstGeom prst="roundRect">
              <a:avLst>
                <a:gd name="adj" fmla="val 10000000"/>
              </a:avLst>
            </a:prstGeom>
            <a:solidFill>
              <a:srgbClr val="418295"/>
            </a:solidFill>
            <a:ln w="12700" cap="flat" cmpd="sng" algn="ctr">
              <a:noFill/>
              <a:prstDash val="solid"/>
              <a:miter lim="800000"/>
            </a:ln>
            <a:effectLst/>
            <a:scene3d>
              <a:camera prst="orthographicFront"/>
              <a:lightRig rig="threePt" dir="t">
                <a:rot lat="0" lon="0" rev="0"/>
              </a:lightRig>
            </a:scene3d>
            <a:sp3d>
              <a:bevelT w="12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OTLSHAPE_TB_00000000000000000000000000000000_TimescaleInterval1"/>
            <p:cNvSpPr txBox="1"/>
            <p:nvPr>
              <p:custDataLst>
                <p:tags r:id="rId11"/>
              </p:custDataLst>
            </p:nvPr>
          </p:nvSpPr>
          <p:spPr>
            <a:xfrm>
              <a:off x="1073065" y="3145473"/>
              <a:ext cx="228600" cy="186055"/>
            </a:xfrm>
            <a:prstGeom prst="rect">
              <a:avLst/>
            </a:prstGeom>
            <a:noFill/>
          </p:spPr>
          <p:txBody>
            <a:bodyPr vert="horz" wrap="none" lIns="0" tIns="0" rIns="0" bIns="0" rtlCol="0" anchor="ctr" anchorCtr="0">
              <a:noAutofit/>
            </a:bodyPr>
            <a:lstStyle/>
            <a:p>
              <a:r>
                <a:rPr lang="en-CA" sz="1200" b="1" spc="-18" dirty="0" smtClean="0">
                  <a:solidFill>
                    <a:schemeClr val="lt1"/>
                  </a:solidFill>
                  <a:latin typeface="Franklin Gothic Medium" panose="020B0603020102020204" pitchFamily="34" charset="0"/>
                </a:rPr>
                <a:t>Sep</a:t>
              </a:r>
              <a:endParaRPr lang="en-CA" sz="1200" b="1" spc="-18" dirty="0">
                <a:solidFill>
                  <a:schemeClr val="lt1"/>
                </a:solidFill>
                <a:latin typeface="Franklin Gothic Medium" panose="020B0603020102020204" pitchFamily="34" charset="0"/>
              </a:endParaRPr>
            </a:p>
          </p:txBody>
        </p:sp>
        <p:cxnSp>
          <p:nvCxnSpPr>
            <p:cNvPr id="57" name="OTLSHAPE_TB_00000000000000000000000000000000_Separator1"/>
            <p:cNvCxnSpPr/>
            <p:nvPr>
              <p:custDataLst>
                <p:tags r:id="rId12"/>
              </p:custDataLst>
            </p:nvPr>
          </p:nvCxnSpPr>
          <p:spPr>
            <a:xfrm>
              <a:off x="3004245" y="3111500"/>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OTLSHAPE_TB_00000000000000000000000000000000_TimescaleInterval2"/>
            <p:cNvSpPr txBox="1"/>
            <p:nvPr>
              <p:custDataLst>
                <p:tags r:id="rId13"/>
              </p:custDataLst>
            </p:nvPr>
          </p:nvSpPr>
          <p:spPr>
            <a:xfrm>
              <a:off x="3067746" y="3145473"/>
              <a:ext cx="211148" cy="186055"/>
            </a:xfrm>
            <a:prstGeom prst="rect">
              <a:avLst/>
            </a:prstGeom>
            <a:noFill/>
          </p:spPr>
          <p:txBody>
            <a:bodyPr vert="horz" wrap="none" lIns="0" tIns="0" rIns="0" bIns="0" rtlCol="0" anchor="ctr" anchorCtr="0">
              <a:noAutofit/>
            </a:bodyPr>
            <a:lstStyle/>
            <a:p>
              <a:r>
                <a:rPr lang="en-CA" sz="1200" b="1" spc="-22" dirty="0" smtClean="0">
                  <a:solidFill>
                    <a:schemeClr val="lt1"/>
                  </a:solidFill>
                  <a:latin typeface="Franklin Gothic Medium" panose="020B0603020102020204" pitchFamily="34" charset="0"/>
                </a:rPr>
                <a:t>Oct</a:t>
              </a:r>
              <a:endParaRPr lang="en-CA" sz="1200" b="1" spc="-22" dirty="0">
                <a:solidFill>
                  <a:schemeClr val="lt1"/>
                </a:solidFill>
                <a:latin typeface="Franklin Gothic Medium" panose="020B0603020102020204" pitchFamily="34" charset="0"/>
              </a:endParaRPr>
            </a:p>
          </p:txBody>
        </p:sp>
        <p:cxnSp>
          <p:nvCxnSpPr>
            <p:cNvPr id="59" name="OTLSHAPE_TB_00000000000000000000000000000000_Separator2"/>
            <p:cNvCxnSpPr/>
            <p:nvPr>
              <p:custDataLst>
                <p:tags r:id="rId14"/>
              </p:custDataLst>
            </p:nvPr>
          </p:nvCxnSpPr>
          <p:spPr>
            <a:xfrm>
              <a:off x="5065415" y="3111500"/>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OTLSHAPE_TB_00000000000000000000000000000000_TimescaleInterval3"/>
            <p:cNvSpPr txBox="1"/>
            <p:nvPr>
              <p:custDataLst>
                <p:tags r:id="rId15"/>
              </p:custDataLst>
            </p:nvPr>
          </p:nvSpPr>
          <p:spPr>
            <a:xfrm>
              <a:off x="5128916" y="3145473"/>
              <a:ext cx="243978" cy="186055"/>
            </a:xfrm>
            <a:prstGeom prst="rect">
              <a:avLst/>
            </a:prstGeom>
            <a:noFill/>
          </p:spPr>
          <p:txBody>
            <a:bodyPr vert="horz" wrap="none" lIns="0" tIns="0" rIns="0" bIns="0" rtlCol="0" anchor="ctr" anchorCtr="0">
              <a:noAutofit/>
            </a:bodyPr>
            <a:lstStyle/>
            <a:p>
              <a:r>
                <a:rPr lang="en-CA" sz="1200" b="1" spc="-20" dirty="0" smtClean="0">
                  <a:solidFill>
                    <a:schemeClr val="lt1"/>
                  </a:solidFill>
                  <a:latin typeface="Franklin Gothic Medium" panose="020B0603020102020204" pitchFamily="34" charset="0"/>
                </a:rPr>
                <a:t>Nov</a:t>
              </a:r>
              <a:endParaRPr lang="en-CA" sz="1200" b="1" spc="-20" dirty="0">
                <a:solidFill>
                  <a:schemeClr val="lt1"/>
                </a:solidFill>
                <a:latin typeface="Franklin Gothic Medium" panose="020B0603020102020204" pitchFamily="34" charset="0"/>
              </a:endParaRPr>
            </a:p>
          </p:txBody>
        </p:sp>
        <p:cxnSp>
          <p:nvCxnSpPr>
            <p:cNvPr id="61" name="OTLSHAPE_TB_00000000000000000000000000000000_Separator3"/>
            <p:cNvCxnSpPr/>
            <p:nvPr>
              <p:custDataLst>
                <p:tags r:id="rId16"/>
              </p:custDataLst>
            </p:nvPr>
          </p:nvCxnSpPr>
          <p:spPr>
            <a:xfrm>
              <a:off x="7060095" y="3111500"/>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OTLSHAPE_TB_00000000000000000000000000000000_TimescaleInterval4"/>
            <p:cNvSpPr txBox="1"/>
            <p:nvPr>
              <p:custDataLst>
                <p:tags r:id="rId17"/>
              </p:custDataLst>
            </p:nvPr>
          </p:nvSpPr>
          <p:spPr>
            <a:xfrm>
              <a:off x="7123596" y="3145473"/>
              <a:ext cx="231858" cy="186055"/>
            </a:xfrm>
            <a:prstGeom prst="rect">
              <a:avLst/>
            </a:prstGeom>
            <a:noFill/>
          </p:spPr>
          <p:txBody>
            <a:bodyPr vert="horz" wrap="none" lIns="0" tIns="0" rIns="0" bIns="0" rtlCol="0" anchor="ctr" anchorCtr="0">
              <a:noAutofit/>
            </a:bodyPr>
            <a:lstStyle/>
            <a:p>
              <a:r>
                <a:rPr lang="en-CA" sz="1200" b="1" spc="-22" dirty="0" smtClean="0">
                  <a:solidFill>
                    <a:schemeClr val="lt1"/>
                  </a:solidFill>
                  <a:latin typeface="Franklin Gothic Medium" panose="020B0603020102020204" pitchFamily="34" charset="0"/>
                </a:rPr>
                <a:t>Dec</a:t>
              </a:r>
              <a:endParaRPr lang="en-CA" sz="1200" b="1" spc="-22" dirty="0">
                <a:solidFill>
                  <a:schemeClr val="lt1"/>
                </a:solidFill>
                <a:latin typeface="Franklin Gothic Medium" panose="020B0603020102020204" pitchFamily="34" charset="0"/>
              </a:endParaRPr>
            </a:p>
          </p:txBody>
        </p:sp>
        <p:cxnSp>
          <p:nvCxnSpPr>
            <p:cNvPr id="63" name="OTLSHAPE_TB_00000000000000000000000000000000_Separator4"/>
            <p:cNvCxnSpPr/>
            <p:nvPr>
              <p:custDataLst>
                <p:tags r:id="rId18"/>
              </p:custDataLst>
            </p:nvPr>
          </p:nvCxnSpPr>
          <p:spPr>
            <a:xfrm>
              <a:off x="9121265" y="3111500"/>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OTLSHAPE_TB_00000000000000000000000000000000_TimescaleInterval5"/>
            <p:cNvSpPr txBox="1"/>
            <p:nvPr>
              <p:custDataLst>
                <p:tags r:id="rId19"/>
              </p:custDataLst>
            </p:nvPr>
          </p:nvSpPr>
          <p:spPr>
            <a:xfrm>
              <a:off x="9184766" y="3145473"/>
              <a:ext cx="304955" cy="186055"/>
            </a:xfrm>
            <a:prstGeom prst="rect">
              <a:avLst/>
            </a:prstGeom>
            <a:noFill/>
          </p:spPr>
          <p:txBody>
            <a:bodyPr vert="horz" wrap="none" lIns="0" tIns="0" rIns="0" bIns="0" rtlCol="0" anchor="ctr" anchorCtr="0">
              <a:noAutofit/>
            </a:bodyPr>
            <a:lstStyle/>
            <a:p>
              <a:r>
                <a:rPr lang="en-CA" sz="1200" b="1" spc="-20" dirty="0" smtClean="0">
                  <a:solidFill>
                    <a:schemeClr val="lt1"/>
                  </a:solidFill>
                  <a:latin typeface="Franklin Gothic Medium" panose="020B0603020102020204" pitchFamily="34" charset="0"/>
                </a:rPr>
                <a:t>2018</a:t>
              </a:r>
              <a:endParaRPr lang="en-CA" sz="1200" b="1" spc="-20" dirty="0">
                <a:solidFill>
                  <a:schemeClr val="lt1"/>
                </a:solidFill>
                <a:latin typeface="Franklin Gothic Medium" panose="020B0603020102020204" pitchFamily="34" charset="0"/>
              </a:endParaRPr>
            </a:p>
          </p:txBody>
        </p:sp>
        <p:sp>
          <p:nvSpPr>
            <p:cNvPr id="65" name="OTLSHAPE_M_a4b4c6925eda4353b0be5102fbcbbf1d_Title"/>
            <p:cNvSpPr txBox="1"/>
            <p:nvPr>
              <p:custDataLst>
                <p:tags r:id="rId20"/>
              </p:custDataLst>
            </p:nvPr>
          </p:nvSpPr>
          <p:spPr>
            <a:xfrm>
              <a:off x="2833910" y="1931896"/>
              <a:ext cx="1040286" cy="719779"/>
            </a:xfrm>
            <a:prstGeom prst="rect">
              <a:avLst/>
            </a:prstGeom>
            <a:noFill/>
          </p:spPr>
          <p:txBody>
            <a:bodyPr vert="horz" wrap="square" lIns="0" tIns="0" rIns="0" bIns="0" rtlCol="0" anchor="ctr" anchorCtr="0">
              <a:noAutofit/>
            </a:bodyPr>
            <a:lstStyle/>
            <a:p>
              <a:r>
                <a:rPr lang="en-CA" sz="1400" b="1" spc="-8" dirty="0" smtClean="0">
                  <a:solidFill>
                    <a:schemeClr val="dk1"/>
                  </a:solidFill>
                  <a:latin typeface="Franklin Gothic Medium" panose="020B0603020102020204" pitchFamily="34" charset="0"/>
                </a:rPr>
                <a:t>Concept Case Approved</a:t>
              </a:r>
              <a:endParaRPr lang="en-CA" sz="1400" b="1" spc="-8" dirty="0">
                <a:solidFill>
                  <a:schemeClr val="dk1"/>
                </a:solidFill>
                <a:latin typeface="Franklin Gothic Medium" panose="020B0603020102020204" pitchFamily="34" charset="0"/>
              </a:endParaRPr>
            </a:p>
          </p:txBody>
        </p:sp>
        <p:sp>
          <p:nvSpPr>
            <p:cNvPr id="66" name="OTLSHAPE_M_a4b4c6925eda4353b0be5102fbcbbf1d_Date"/>
            <p:cNvSpPr txBox="1"/>
            <p:nvPr>
              <p:custDataLst>
                <p:tags r:id="rId21"/>
              </p:custDataLst>
            </p:nvPr>
          </p:nvSpPr>
          <p:spPr>
            <a:xfrm>
              <a:off x="2833910" y="2551415"/>
              <a:ext cx="558800" cy="184666"/>
            </a:xfrm>
            <a:prstGeom prst="rect">
              <a:avLst/>
            </a:prstGeom>
            <a:noFill/>
          </p:spPr>
          <p:txBody>
            <a:bodyPr vert="horz" wrap="square" lIns="0" tIns="0" rIns="0" bIns="0" rtlCol="0" anchor="ctr" anchorCtr="0">
              <a:spAutoFit/>
            </a:bodyPr>
            <a:lstStyle/>
            <a:p>
              <a:r>
                <a:rPr lang="en-CA" sz="1200" b="1" spc="-8" dirty="0" smtClean="0">
                  <a:solidFill>
                    <a:srgbClr val="809686"/>
                  </a:solidFill>
                  <a:latin typeface="Franklin Gothic Medium" panose="020B0603020102020204" pitchFamily="34" charset="0"/>
                </a:rPr>
                <a:t>Sep 24</a:t>
              </a:r>
              <a:endParaRPr lang="en-CA" sz="1200" b="1" spc="-8" dirty="0">
                <a:solidFill>
                  <a:srgbClr val="809686"/>
                </a:solidFill>
                <a:latin typeface="Franklin Gothic Medium" panose="020B0603020102020204" pitchFamily="34" charset="0"/>
              </a:endParaRPr>
            </a:p>
          </p:txBody>
        </p:sp>
        <p:sp>
          <p:nvSpPr>
            <p:cNvPr id="67" name="OTLSHAPE_M_a4b4c6925eda4353b0be5102fbcbbf1d_Shape"/>
            <p:cNvSpPr/>
            <p:nvPr>
              <p:custDataLst>
                <p:tags r:id="rId22"/>
              </p:custDataLst>
            </p:nvPr>
          </p:nvSpPr>
          <p:spPr>
            <a:xfrm rot="16200000">
              <a:off x="2637060" y="2428960"/>
              <a:ext cx="165100" cy="165100"/>
            </a:xfrm>
            <a:prstGeom prst="flowChartMerge">
              <a:avLst/>
            </a:prstGeom>
            <a:solidFill>
              <a:srgbClr val="99CC00"/>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OTLSHAPE_M_28167a35590a4354a2ec04c4adc5a812_Title"/>
            <p:cNvSpPr txBox="1"/>
            <p:nvPr>
              <p:custDataLst>
                <p:tags r:id="rId23"/>
              </p:custDataLst>
            </p:nvPr>
          </p:nvSpPr>
          <p:spPr>
            <a:xfrm>
              <a:off x="4828589" y="2350327"/>
              <a:ext cx="496233" cy="215444"/>
            </a:xfrm>
            <a:prstGeom prst="rect">
              <a:avLst/>
            </a:prstGeom>
            <a:noFill/>
          </p:spPr>
          <p:txBody>
            <a:bodyPr vert="horz" wrap="square" lIns="0" tIns="0" rIns="0" bIns="0" rtlCol="0" anchor="ctr" anchorCtr="0">
              <a:spAutoFit/>
            </a:bodyPr>
            <a:lstStyle/>
            <a:p>
              <a:r>
                <a:rPr lang="en-CA" sz="1400" b="1" spc="-12" dirty="0" smtClean="0">
                  <a:solidFill>
                    <a:schemeClr val="dk1"/>
                  </a:solidFill>
                  <a:latin typeface="Franklin Gothic Medium" panose="020B0603020102020204" pitchFamily="34" charset="0"/>
                </a:rPr>
                <a:t>RFI</a:t>
              </a:r>
              <a:endParaRPr lang="en-CA" sz="1400" b="1" spc="-12" dirty="0">
                <a:solidFill>
                  <a:schemeClr val="dk1"/>
                </a:solidFill>
                <a:latin typeface="Franklin Gothic Medium" panose="020B0603020102020204" pitchFamily="34" charset="0"/>
              </a:endParaRPr>
            </a:p>
          </p:txBody>
        </p:sp>
        <p:sp>
          <p:nvSpPr>
            <p:cNvPr id="69" name="OTLSHAPE_M_28167a35590a4354a2ec04c4adc5a812_Date"/>
            <p:cNvSpPr txBox="1"/>
            <p:nvPr>
              <p:custDataLst>
                <p:tags r:id="rId24"/>
              </p:custDataLst>
            </p:nvPr>
          </p:nvSpPr>
          <p:spPr>
            <a:xfrm>
              <a:off x="4828590" y="2592980"/>
              <a:ext cx="622300" cy="184666"/>
            </a:xfrm>
            <a:prstGeom prst="rect">
              <a:avLst/>
            </a:prstGeom>
            <a:noFill/>
          </p:spPr>
          <p:txBody>
            <a:bodyPr vert="horz" wrap="square" lIns="0" tIns="0" rIns="0" bIns="0" rtlCol="0" anchor="ctr" anchorCtr="0">
              <a:spAutoFit/>
            </a:bodyPr>
            <a:lstStyle/>
            <a:p>
              <a:r>
                <a:rPr lang="en-CA" sz="1200" b="1" spc="-8" dirty="0" smtClean="0">
                  <a:solidFill>
                    <a:srgbClr val="809686"/>
                  </a:solidFill>
                  <a:latin typeface="Franklin Gothic Medium" panose="020B0603020102020204" pitchFamily="34" charset="0"/>
                </a:rPr>
                <a:t>Oct 24</a:t>
              </a:r>
              <a:endParaRPr lang="en-CA" sz="1200" b="1" spc="-8" dirty="0">
                <a:solidFill>
                  <a:srgbClr val="809686"/>
                </a:solidFill>
                <a:latin typeface="Franklin Gothic Medium" panose="020B0603020102020204" pitchFamily="34" charset="0"/>
              </a:endParaRPr>
            </a:p>
          </p:txBody>
        </p:sp>
        <p:sp>
          <p:nvSpPr>
            <p:cNvPr id="70" name="OTLSHAPE_M_28167a35590a4354a2ec04c4adc5a812_Shape"/>
            <p:cNvSpPr/>
            <p:nvPr>
              <p:custDataLst>
                <p:tags r:id="rId25"/>
              </p:custDataLst>
            </p:nvPr>
          </p:nvSpPr>
          <p:spPr>
            <a:xfrm rot="16200000">
              <a:off x="4631740" y="2599478"/>
              <a:ext cx="165100" cy="165100"/>
            </a:xfrm>
            <a:prstGeom prst="flowChartMerge">
              <a:avLst/>
            </a:prstGeom>
            <a:solidFill>
              <a:srgbClr val="FF9900"/>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 name="OTLSHAPE_M_4b0b03786a6a47c596fa47c1c22d6a61_Title"/>
            <p:cNvSpPr txBox="1"/>
            <p:nvPr>
              <p:custDataLst>
                <p:tags r:id="rId26"/>
              </p:custDataLst>
            </p:nvPr>
          </p:nvSpPr>
          <p:spPr>
            <a:xfrm>
              <a:off x="6291356" y="1708210"/>
              <a:ext cx="1240516" cy="430887"/>
            </a:xfrm>
            <a:prstGeom prst="rect">
              <a:avLst/>
            </a:prstGeom>
            <a:noFill/>
          </p:spPr>
          <p:txBody>
            <a:bodyPr vert="horz" wrap="square" lIns="0" tIns="0" rIns="0" bIns="0" rtlCol="0" anchor="ctr" anchorCtr="0">
              <a:spAutoFit/>
            </a:bodyPr>
            <a:lstStyle/>
            <a:p>
              <a:r>
                <a:rPr lang="en-CA" sz="1400" b="1" spc="-4" dirty="0" smtClean="0">
                  <a:solidFill>
                    <a:schemeClr val="dk1"/>
                  </a:solidFill>
                  <a:latin typeface="Franklin Gothic Medium" panose="020B0603020102020204" pitchFamily="34" charset="0"/>
                </a:rPr>
                <a:t>Industry Cold Calls</a:t>
              </a:r>
              <a:endParaRPr lang="en-CA" sz="1400" b="1" spc="-4" dirty="0">
                <a:solidFill>
                  <a:schemeClr val="dk1"/>
                </a:solidFill>
                <a:latin typeface="Franklin Gothic Medium" panose="020B0603020102020204" pitchFamily="34" charset="0"/>
              </a:endParaRPr>
            </a:p>
          </p:txBody>
        </p:sp>
        <p:sp>
          <p:nvSpPr>
            <p:cNvPr id="72" name="OTLSHAPE_M_4b0b03786a6a47c596fa47c1c22d6a61_Date"/>
            <p:cNvSpPr txBox="1"/>
            <p:nvPr>
              <p:custDataLst>
                <p:tags r:id="rId27"/>
              </p:custDataLst>
            </p:nvPr>
          </p:nvSpPr>
          <p:spPr>
            <a:xfrm>
              <a:off x="6291356" y="2129466"/>
              <a:ext cx="707838" cy="184666"/>
            </a:xfrm>
            <a:prstGeom prst="rect">
              <a:avLst/>
            </a:prstGeom>
            <a:noFill/>
          </p:spPr>
          <p:txBody>
            <a:bodyPr vert="horz" wrap="square" lIns="0" tIns="0" rIns="0" bIns="0" rtlCol="0" anchor="ctr" anchorCtr="0">
              <a:spAutoFit/>
            </a:bodyPr>
            <a:lstStyle/>
            <a:p>
              <a:r>
                <a:rPr lang="en-CA" sz="1200" b="1" spc="-8" dirty="0" smtClean="0">
                  <a:solidFill>
                    <a:srgbClr val="809686"/>
                  </a:solidFill>
                  <a:latin typeface="Franklin Gothic Medium" panose="020B0603020102020204" pitchFamily="34" charset="0"/>
                </a:rPr>
                <a:t>Nov 15</a:t>
              </a:r>
              <a:endParaRPr lang="en-CA" sz="1200" b="1" spc="-8" dirty="0">
                <a:solidFill>
                  <a:srgbClr val="809686"/>
                </a:solidFill>
                <a:latin typeface="Franklin Gothic Medium" panose="020B0603020102020204" pitchFamily="34" charset="0"/>
              </a:endParaRPr>
            </a:p>
          </p:txBody>
        </p:sp>
        <p:sp>
          <p:nvSpPr>
            <p:cNvPr id="73" name="OTLSHAPE_M_4b0b03786a6a47c596fa47c1c22d6a61_Shape"/>
            <p:cNvSpPr/>
            <p:nvPr>
              <p:custDataLst>
                <p:tags r:id="rId28"/>
              </p:custDataLst>
            </p:nvPr>
          </p:nvSpPr>
          <p:spPr>
            <a:xfrm rot="16200000">
              <a:off x="6094506" y="2134235"/>
              <a:ext cx="165100" cy="165100"/>
            </a:xfrm>
            <a:prstGeom prst="flowChartMerge">
              <a:avLst/>
            </a:prstGeom>
            <a:solidFill>
              <a:srgbClr val="1598B2"/>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4" name="OTLSHAPE_M_2018dd6162a548f9aa56e522b141bfba_Title"/>
            <p:cNvSpPr txBox="1"/>
            <p:nvPr>
              <p:custDataLst>
                <p:tags r:id="rId29"/>
              </p:custDataLst>
            </p:nvPr>
          </p:nvSpPr>
          <p:spPr>
            <a:xfrm>
              <a:off x="6357844" y="2458694"/>
              <a:ext cx="974559" cy="215444"/>
            </a:xfrm>
            <a:prstGeom prst="rect">
              <a:avLst/>
            </a:prstGeom>
            <a:noFill/>
          </p:spPr>
          <p:txBody>
            <a:bodyPr vert="horz" wrap="square" lIns="0" tIns="0" rIns="0" bIns="0" rtlCol="0" anchor="ctr" anchorCtr="0">
              <a:spAutoFit/>
            </a:bodyPr>
            <a:lstStyle/>
            <a:p>
              <a:r>
                <a:rPr lang="en-CA" sz="1400" b="1" spc="-8" dirty="0" smtClean="0">
                  <a:solidFill>
                    <a:schemeClr val="dk1"/>
                  </a:solidFill>
                  <a:latin typeface="Franklin Gothic Medium" panose="020B0603020102020204" pitchFamily="34" charset="0"/>
                </a:rPr>
                <a:t>RFI Webinar</a:t>
              </a:r>
              <a:endParaRPr lang="en-CA" sz="1400" b="1" spc="-8" dirty="0">
                <a:solidFill>
                  <a:schemeClr val="dk1"/>
                </a:solidFill>
                <a:latin typeface="Franklin Gothic Medium" panose="020B0603020102020204" pitchFamily="34" charset="0"/>
              </a:endParaRPr>
            </a:p>
          </p:txBody>
        </p:sp>
        <p:sp>
          <p:nvSpPr>
            <p:cNvPr id="75" name="OTLSHAPE_M_2018dd6162a548f9aa56e522b141bfba_Date"/>
            <p:cNvSpPr txBox="1"/>
            <p:nvPr>
              <p:custDataLst>
                <p:tags r:id="rId30"/>
              </p:custDataLst>
            </p:nvPr>
          </p:nvSpPr>
          <p:spPr>
            <a:xfrm>
              <a:off x="6357845" y="2675484"/>
              <a:ext cx="683202" cy="184666"/>
            </a:xfrm>
            <a:prstGeom prst="rect">
              <a:avLst/>
            </a:prstGeom>
            <a:noFill/>
          </p:spPr>
          <p:txBody>
            <a:bodyPr vert="horz" wrap="square" lIns="0" tIns="0" rIns="0" bIns="0" rtlCol="0" anchor="ctr" anchorCtr="0">
              <a:spAutoFit/>
            </a:bodyPr>
            <a:lstStyle/>
            <a:p>
              <a:r>
                <a:rPr lang="en-CA" sz="1200" b="1" spc="-8" dirty="0" smtClean="0">
                  <a:solidFill>
                    <a:srgbClr val="809686"/>
                  </a:solidFill>
                  <a:latin typeface="Franklin Gothic Medium" panose="020B0603020102020204" pitchFamily="34" charset="0"/>
                </a:rPr>
                <a:t>Nov 16</a:t>
              </a:r>
              <a:endParaRPr lang="en-CA" sz="1200" b="1" spc="-8" dirty="0">
                <a:solidFill>
                  <a:srgbClr val="809686"/>
                </a:solidFill>
                <a:latin typeface="Franklin Gothic Medium" panose="020B0603020102020204" pitchFamily="34" charset="0"/>
              </a:endParaRPr>
            </a:p>
          </p:txBody>
        </p:sp>
        <p:sp>
          <p:nvSpPr>
            <p:cNvPr id="76" name="OTLSHAPE_M_2018dd6162a548f9aa56e522b141bfba_Shape"/>
            <p:cNvSpPr/>
            <p:nvPr>
              <p:custDataLst>
                <p:tags r:id="rId31"/>
              </p:custDataLst>
            </p:nvPr>
          </p:nvSpPr>
          <p:spPr>
            <a:xfrm rot="16200000">
              <a:off x="6160995" y="2599478"/>
              <a:ext cx="165100" cy="165100"/>
            </a:xfrm>
            <a:prstGeom prst="flowChartMerge">
              <a:avLst/>
            </a:prstGeom>
            <a:solidFill>
              <a:srgbClr val="D203D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7" name="OTLSHAPE_M_eee1ef8cbdcb4bd7915205961c92d08d_Title"/>
            <p:cNvSpPr txBox="1"/>
            <p:nvPr>
              <p:custDataLst>
                <p:tags r:id="rId32"/>
              </p:custDataLst>
            </p:nvPr>
          </p:nvSpPr>
          <p:spPr>
            <a:xfrm>
              <a:off x="7627469" y="2166624"/>
              <a:ext cx="1213267" cy="215444"/>
            </a:xfrm>
            <a:prstGeom prst="rect">
              <a:avLst/>
            </a:prstGeom>
            <a:noFill/>
          </p:spPr>
          <p:txBody>
            <a:bodyPr vert="horz" wrap="square" lIns="0" tIns="0" rIns="0" bIns="0" rtlCol="0" anchor="ctr" anchorCtr="0">
              <a:spAutoFit/>
            </a:bodyPr>
            <a:lstStyle/>
            <a:p>
              <a:r>
                <a:rPr lang="en-CA" sz="1400" b="1" spc="-8" dirty="0" smtClean="0">
                  <a:solidFill>
                    <a:schemeClr val="dk1"/>
                  </a:solidFill>
                  <a:latin typeface="Franklin Gothic Medium" panose="020B0603020102020204" pitchFamily="34" charset="0"/>
                </a:rPr>
                <a:t>Vendor Demos</a:t>
              </a:r>
              <a:endParaRPr lang="en-CA" sz="1400" b="1" spc="-8" dirty="0">
                <a:solidFill>
                  <a:schemeClr val="dk1"/>
                </a:solidFill>
                <a:latin typeface="Franklin Gothic Medium" panose="020B0603020102020204" pitchFamily="34" charset="0"/>
              </a:endParaRPr>
            </a:p>
          </p:txBody>
        </p:sp>
        <p:sp>
          <p:nvSpPr>
            <p:cNvPr id="78" name="OTLSHAPE_M_eee1ef8cbdcb4bd7915205961c92d08d_Date"/>
            <p:cNvSpPr txBox="1"/>
            <p:nvPr>
              <p:custDataLst>
                <p:tags r:id="rId33"/>
              </p:custDataLst>
            </p:nvPr>
          </p:nvSpPr>
          <p:spPr>
            <a:xfrm>
              <a:off x="7687159" y="2409523"/>
              <a:ext cx="860428" cy="184666"/>
            </a:xfrm>
            <a:prstGeom prst="rect">
              <a:avLst/>
            </a:prstGeom>
            <a:noFill/>
          </p:spPr>
          <p:txBody>
            <a:bodyPr vert="horz" wrap="square" lIns="0" tIns="0" rIns="0" bIns="0" rtlCol="0" anchor="ctr" anchorCtr="0">
              <a:spAutoFit/>
            </a:bodyPr>
            <a:lstStyle/>
            <a:p>
              <a:r>
                <a:rPr lang="en-CA" sz="1200" b="1" spc="-8" dirty="0" smtClean="0">
                  <a:solidFill>
                    <a:srgbClr val="809686"/>
                  </a:solidFill>
                  <a:latin typeface="Franklin Gothic Medium" panose="020B0603020102020204" pitchFamily="34" charset="0"/>
                </a:rPr>
                <a:t>Dec 5 - 14</a:t>
              </a:r>
              <a:endParaRPr lang="en-CA" sz="1200" b="1" spc="-8" dirty="0">
                <a:solidFill>
                  <a:srgbClr val="809686"/>
                </a:solidFill>
                <a:latin typeface="Franklin Gothic Medium" panose="020B0603020102020204" pitchFamily="34" charset="0"/>
              </a:endParaRPr>
            </a:p>
          </p:txBody>
        </p:sp>
        <p:sp>
          <p:nvSpPr>
            <p:cNvPr id="79" name="OTLSHAPE_M_eee1ef8cbdcb4bd7915205961c92d08d_Shape"/>
            <p:cNvSpPr/>
            <p:nvPr>
              <p:custDataLst>
                <p:tags r:id="rId34"/>
              </p:custDataLst>
            </p:nvPr>
          </p:nvSpPr>
          <p:spPr>
            <a:xfrm rot="16200000">
              <a:off x="7424293" y="2200967"/>
              <a:ext cx="165100" cy="165100"/>
            </a:xfrm>
            <a:prstGeom prst="flowChartMerge">
              <a:avLst/>
            </a:prstGeom>
            <a:solidFill>
              <a:srgbClr val="FFC000"/>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3" name="OTLSHAPE_M_8f86d011fcee459cbf8ca9e774ab70a4_Title"/>
            <p:cNvSpPr txBox="1"/>
            <p:nvPr>
              <p:custDataLst>
                <p:tags r:id="rId35"/>
              </p:custDataLst>
            </p:nvPr>
          </p:nvSpPr>
          <p:spPr>
            <a:xfrm>
              <a:off x="10746142" y="1931896"/>
              <a:ext cx="1070856" cy="719779"/>
            </a:xfrm>
            <a:prstGeom prst="rect">
              <a:avLst/>
            </a:prstGeom>
            <a:noFill/>
          </p:spPr>
          <p:txBody>
            <a:bodyPr vert="horz" wrap="square" lIns="0" tIns="0" rIns="0" bIns="0" rtlCol="0" anchor="ctr" anchorCtr="0">
              <a:noAutofit/>
            </a:bodyPr>
            <a:lstStyle/>
            <a:p>
              <a:r>
                <a:rPr lang="en-CA" sz="1400" b="1" dirty="0" smtClean="0">
                  <a:solidFill>
                    <a:schemeClr val="dk1"/>
                  </a:solidFill>
                  <a:latin typeface="Franklin Gothic Medium" panose="020B0603020102020204" pitchFamily="34" charset="0"/>
                </a:rPr>
                <a:t>Options Analysis</a:t>
              </a:r>
              <a:endParaRPr lang="en-CA" sz="1400" b="1" dirty="0">
                <a:solidFill>
                  <a:schemeClr val="dk1"/>
                </a:solidFill>
                <a:latin typeface="Franklin Gothic Medium" panose="020B0603020102020204" pitchFamily="34" charset="0"/>
              </a:endParaRPr>
            </a:p>
          </p:txBody>
        </p:sp>
        <p:sp>
          <p:nvSpPr>
            <p:cNvPr id="85" name="OTLSHAPE_M_8f86d011fcee459cbf8ca9e774ab70a4_Shape"/>
            <p:cNvSpPr/>
            <p:nvPr>
              <p:custDataLst>
                <p:tags r:id="rId36"/>
              </p:custDataLst>
            </p:nvPr>
          </p:nvSpPr>
          <p:spPr>
            <a:xfrm rot="16200000">
              <a:off x="10549292" y="2428960"/>
              <a:ext cx="165100" cy="165100"/>
            </a:xfrm>
            <a:prstGeom prst="flowChartMerge">
              <a:avLst/>
            </a:prstGeom>
            <a:solidFill>
              <a:srgbClr val="7030A0"/>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 name="Rectangle 3"/>
          <p:cNvSpPr/>
          <p:nvPr/>
        </p:nvSpPr>
        <p:spPr>
          <a:xfrm>
            <a:off x="660541" y="5266409"/>
            <a:ext cx="7459404" cy="830997"/>
          </a:xfrm>
          <a:prstGeom prst="rect">
            <a:avLst/>
          </a:prstGeom>
        </p:spPr>
        <p:txBody>
          <a:bodyPr wrap="square">
            <a:spAutoFit/>
          </a:bodyPr>
          <a:lstStyle/>
          <a:p>
            <a:r>
              <a:rPr lang="en-CA" sz="2400" dirty="0">
                <a:latin typeface="Calibri" panose="020F0502020204030204" pitchFamily="34" charset="0"/>
              </a:rPr>
              <a:t>All questions and responses during this session were published online via </a:t>
            </a:r>
            <a:r>
              <a:rPr lang="en-CA" sz="2400" u="sng" dirty="0">
                <a:solidFill>
                  <a:srgbClr val="2D6576"/>
                </a:solidFill>
                <a:latin typeface="Calibri" panose="020F0502020204030204" pitchFamily="34" charset="0"/>
                <a:hlinkClick r:id="rId38"/>
              </a:rPr>
              <a:t>https://buyandsell.gc.ca</a:t>
            </a:r>
            <a:r>
              <a:rPr lang="en-CA" sz="2400" dirty="0">
                <a:solidFill>
                  <a:srgbClr val="2D6576"/>
                </a:solidFill>
                <a:latin typeface="Calibri" panose="020F0502020204030204" pitchFamily="34" charset="0"/>
              </a:rPr>
              <a:t> </a:t>
            </a:r>
          </a:p>
        </p:txBody>
      </p:sp>
      <p:pic>
        <p:nvPicPr>
          <p:cNvPr id="5" name="Picture 4"/>
          <p:cNvPicPr>
            <a:picLocks noChangeAspect="1"/>
          </p:cNvPicPr>
          <p:nvPr/>
        </p:nvPicPr>
        <p:blipFill rotWithShape="1">
          <a:blip r:embed="rId39" cstate="print">
            <a:extLst>
              <a:ext uri="{28A0092B-C50C-407E-A947-70E740481C1C}">
                <a14:useLocalDpi xmlns:a14="http://schemas.microsoft.com/office/drawing/2010/main" val="0"/>
              </a:ext>
            </a:extLst>
          </a:blip>
          <a:srcRect l="11910" t="30843" r="4797" b="-1"/>
          <a:stretch/>
        </p:blipFill>
        <p:spPr>
          <a:xfrm>
            <a:off x="8119945" y="3747014"/>
            <a:ext cx="3429984" cy="2135896"/>
          </a:xfrm>
          <a:prstGeom prst="rect">
            <a:avLst/>
          </a:prstGeom>
        </p:spPr>
      </p:pic>
    </p:spTree>
    <p:extLst>
      <p:ext uri="{BB962C8B-B14F-4D97-AF65-F5344CB8AC3E}">
        <p14:creationId xmlns:p14="http://schemas.microsoft.com/office/powerpoint/2010/main" val="3886923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b="1" dirty="0" smtClean="0">
                <a:solidFill>
                  <a:srgbClr val="2D6576"/>
                </a:solidFill>
                <a:latin typeface="Franklin Gothic Medium" panose="020B0603020102020204" pitchFamily="34" charset="0"/>
              </a:rPr>
              <a:t>Vendor Demos</a:t>
            </a:r>
            <a:endParaRPr lang="en-CA" sz="4000" b="1" dirty="0">
              <a:solidFill>
                <a:srgbClr val="2D6576"/>
              </a:solidFill>
              <a:latin typeface="Franklin Gothic Medium" panose="020B0603020102020204" pitchFamily="34" charset="0"/>
            </a:endParaRPr>
          </a:p>
        </p:txBody>
      </p:sp>
      <p:sp>
        <p:nvSpPr>
          <p:cNvPr id="3" name="Content Placeholder 2"/>
          <p:cNvSpPr>
            <a:spLocks noGrp="1"/>
          </p:cNvSpPr>
          <p:nvPr>
            <p:ph idx="1"/>
          </p:nvPr>
        </p:nvSpPr>
        <p:spPr>
          <a:xfrm>
            <a:off x="1024127" y="1799906"/>
            <a:ext cx="10390086" cy="4023360"/>
          </a:xfrm>
        </p:spPr>
        <p:txBody>
          <a:bodyPr>
            <a:normAutofit/>
          </a:bodyPr>
          <a:lstStyle/>
          <a:p>
            <a:pPr marL="0" indent="0">
              <a:buNone/>
            </a:pPr>
            <a:r>
              <a:rPr lang="en-CA" sz="2400" dirty="0">
                <a:latin typeface="Calibri" panose="020F0502020204030204" pitchFamily="34" charset="0"/>
              </a:rPr>
              <a:t>Over 7 in-person Vendor Demos were held in December and January.  The demos will provide the project team with important information on recruitment trends, possible challenges we may face, and help refine the requirements of future GC Jobs iterations.</a:t>
            </a:r>
          </a:p>
          <a:p>
            <a:pPr marL="0" indent="0">
              <a:buNone/>
            </a:pPr>
            <a:r>
              <a:rPr lang="en-CA" sz="2400" dirty="0">
                <a:latin typeface="Calibri" panose="020F0502020204030204" pitchFamily="34" charset="0"/>
              </a:rPr>
              <a:t>Over 20 participants across PSC, as well as </a:t>
            </a:r>
            <a:r>
              <a:rPr lang="en-CA" sz="2400" dirty="0" err="1" smtClean="0">
                <a:latin typeface="Calibri" panose="020F0502020204030204" pitchFamily="34" charset="0"/>
              </a:rPr>
              <a:t>NextGen</a:t>
            </a:r>
            <a:r>
              <a:rPr lang="en-CA" sz="2400" dirty="0" smtClean="0">
                <a:latin typeface="Calibri" panose="020F0502020204030204" pitchFamily="34" charset="0"/>
              </a:rPr>
              <a:t> HR and Pay representatives attended the demonstrations.</a:t>
            </a:r>
            <a:endParaRPr lang="en-CA" sz="2400" dirty="0">
              <a:latin typeface="Calibri" panose="020F0502020204030204" pitchFamily="34" charset="0"/>
            </a:endParaRPr>
          </a:p>
          <a:p>
            <a:pPr marL="0" indent="0">
              <a:buNone/>
            </a:pPr>
            <a:endParaRPr lang="en-CA" sz="2400" dirty="0" smtClean="0">
              <a:latin typeface="Calibri" panose="020F0502020204030204" pitchFamily="34" charset="0"/>
            </a:endParaRPr>
          </a:p>
          <a:p>
            <a:endParaRPr lang="en-CA" sz="2400" dirty="0">
              <a:latin typeface="Calibri" panose="020F0502020204030204" pitchFamily="34" charset="0"/>
            </a:endParaRPr>
          </a:p>
        </p:txBody>
      </p:sp>
      <p:sp>
        <p:nvSpPr>
          <p:cNvPr id="9" name="Rounded Rectangle 8"/>
          <p:cNvSpPr/>
          <p:nvPr/>
        </p:nvSpPr>
        <p:spPr>
          <a:xfrm>
            <a:off x="3968670" y="4908864"/>
            <a:ext cx="1355558" cy="914403"/>
          </a:xfrm>
          <a:prstGeom prst="roundRect">
            <a:avLst/>
          </a:prstGeom>
          <a:solidFill>
            <a:srgbClr val="3B7D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latin typeface="Calibri" panose="020F0502020204030204" pitchFamily="34" charset="0"/>
              </a:rPr>
              <a:t>Operations</a:t>
            </a:r>
            <a:endParaRPr lang="en-CA" b="1" dirty="0">
              <a:latin typeface="Calibri" panose="020F0502020204030204" pitchFamily="34" charset="0"/>
            </a:endParaRPr>
          </a:p>
        </p:txBody>
      </p:sp>
      <p:sp>
        <p:nvSpPr>
          <p:cNvPr id="10" name="Rounded Rectangle 9"/>
          <p:cNvSpPr/>
          <p:nvPr/>
        </p:nvSpPr>
        <p:spPr>
          <a:xfrm>
            <a:off x="9922269" y="4908867"/>
            <a:ext cx="1491944" cy="914403"/>
          </a:xfrm>
          <a:prstGeom prst="roundRect">
            <a:avLst/>
          </a:prstGeom>
          <a:solidFill>
            <a:srgbClr val="CECE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latin typeface="Calibri" panose="020F0502020204030204" pitchFamily="34" charset="0"/>
              </a:rPr>
              <a:t>Enterprise Architecture</a:t>
            </a:r>
          </a:p>
        </p:txBody>
      </p:sp>
      <p:sp>
        <p:nvSpPr>
          <p:cNvPr id="11" name="Rounded Rectangle 10"/>
          <p:cNvSpPr/>
          <p:nvPr/>
        </p:nvSpPr>
        <p:spPr>
          <a:xfrm>
            <a:off x="6962946" y="4908866"/>
            <a:ext cx="1355558" cy="914403"/>
          </a:xfrm>
          <a:prstGeom prst="roundRect">
            <a:avLst/>
          </a:prstGeom>
          <a:solidFill>
            <a:srgbClr val="99B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latin typeface="Calibri" panose="020F0502020204030204" pitchFamily="34" charset="0"/>
              </a:rPr>
              <a:t>Psychology Centre</a:t>
            </a:r>
            <a:endParaRPr lang="en-CA" b="1" dirty="0">
              <a:latin typeface="Calibri" panose="020F0502020204030204" pitchFamily="34" charset="0"/>
            </a:endParaRPr>
          </a:p>
        </p:txBody>
      </p:sp>
      <p:sp>
        <p:nvSpPr>
          <p:cNvPr id="12" name="Rounded Rectangle 11"/>
          <p:cNvSpPr/>
          <p:nvPr/>
        </p:nvSpPr>
        <p:spPr>
          <a:xfrm>
            <a:off x="5454015" y="4908865"/>
            <a:ext cx="1407698" cy="914403"/>
          </a:xfrm>
          <a:prstGeom prst="roundRect">
            <a:avLst/>
          </a:prstGeom>
          <a:solidFill>
            <a:srgbClr val="6E96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latin typeface="Calibri" panose="020F0502020204030204" pitchFamily="34" charset="0"/>
              </a:rPr>
              <a:t>Priority Entitlement</a:t>
            </a:r>
            <a:endParaRPr lang="en-CA" b="1" dirty="0">
              <a:latin typeface="Calibri" panose="020F0502020204030204" pitchFamily="34" charset="0"/>
            </a:endParaRPr>
          </a:p>
        </p:txBody>
      </p:sp>
      <p:sp>
        <p:nvSpPr>
          <p:cNvPr id="13" name="Rounded Rectangle 12"/>
          <p:cNvSpPr/>
          <p:nvPr/>
        </p:nvSpPr>
        <p:spPr>
          <a:xfrm>
            <a:off x="2431185" y="4908863"/>
            <a:ext cx="1407698" cy="914403"/>
          </a:xfrm>
          <a:prstGeom prst="roundRect">
            <a:avLst/>
          </a:prstGeom>
          <a:solidFill>
            <a:srgbClr val="1598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latin typeface="Calibri" panose="020F0502020204030204" pitchFamily="34" charset="0"/>
              </a:rPr>
              <a:t>Central Programs &amp; Regions</a:t>
            </a:r>
            <a:endParaRPr lang="en-CA" b="1" dirty="0">
              <a:latin typeface="Calibri" panose="020F0502020204030204" pitchFamily="34" charset="0"/>
            </a:endParaRPr>
          </a:p>
        </p:txBody>
      </p:sp>
      <p:sp>
        <p:nvSpPr>
          <p:cNvPr id="14" name="Rounded Rectangle 13"/>
          <p:cNvSpPr/>
          <p:nvPr/>
        </p:nvSpPr>
        <p:spPr>
          <a:xfrm>
            <a:off x="8445886" y="4908867"/>
            <a:ext cx="1355558" cy="914403"/>
          </a:xfrm>
          <a:prstGeom prst="roundRect">
            <a:avLst/>
          </a:prstGeom>
          <a:solidFill>
            <a:srgbClr val="7192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latin typeface="Calibri" panose="020F0502020204030204" pitchFamily="34" charset="0"/>
              </a:rPr>
              <a:t>IT</a:t>
            </a:r>
          </a:p>
        </p:txBody>
      </p:sp>
      <p:sp>
        <p:nvSpPr>
          <p:cNvPr id="15" name="Rounded Rectangle 14"/>
          <p:cNvSpPr/>
          <p:nvPr/>
        </p:nvSpPr>
        <p:spPr>
          <a:xfrm>
            <a:off x="896402" y="4908863"/>
            <a:ext cx="1407698" cy="914403"/>
          </a:xfrm>
          <a:prstGeom prst="roundRect">
            <a:avLst/>
          </a:prstGeom>
          <a:solidFill>
            <a:srgbClr val="23C2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latin typeface="Calibri" panose="020F0502020204030204" pitchFamily="34" charset="0"/>
              </a:rPr>
              <a:t>Oversight</a:t>
            </a:r>
            <a:endParaRPr lang="en-CA" b="1" dirty="0">
              <a:latin typeface="Calibri" panose="020F0502020204030204" pitchFamily="34" charset="0"/>
            </a:endParaRPr>
          </a:p>
        </p:txBody>
      </p:sp>
    </p:spTree>
    <p:extLst>
      <p:ext uri="{BB962C8B-B14F-4D97-AF65-F5344CB8AC3E}">
        <p14:creationId xmlns:p14="http://schemas.microsoft.com/office/powerpoint/2010/main" val="2858652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0"/>
            <a:ext cx="9720072" cy="1499616"/>
          </a:xfrm>
        </p:spPr>
        <p:txBody>
          <a:bodyPr>
            <a:normAutofit/>
          </a:bodyPr>
          <a:lstStyle/>
          <a:p>
            <a:r>
              <a:rPr lang="en-CA" sz="4000" b="1" dirty="0" smtClean="0">
                <a:solidFill>
                  <a:srgbClr val="2D6576"/>
                </a:solidFill>
                <a:latin typeface="Franklin Gothic Medium" panose="020B0603020102020204" pitchFamily="34" charset="0"/>
              </a:rPr>
              <a:t>Vendor Demos Highlights</a:t>
            </a:r>
            <a:endParaRPr lang="en-CA" sz="4000" b="1" dirty="0">
              <a:solidFill>
                <a:srgbClr val="2D6576"/>
              </a:solidFill>
              <a:latin typeface="Franklin Gothic Medium" panose="020B0603020102020204" pitchFamily="34" charset="0"/>
            </a:endParaRPr>
          </a:p>
        </p:txBody>
      </p:sp>
      <p:sp>
        <p:nvSpPr>
          <p:cNvPr id="3" name="Slide Number Placeholder 2"/>
          <p:cNvSpPr>
            <a:spLocks noGrp="1"/>
          </p:cNvSpPr>
          <p:nvPr>
            <p:ph type="sldNum" sz="quarter" idx="12"/>
          </p:nvPr>
        </p:nvSpPr>
        <p:spPr/>
        <p:txBody>
          <a:bodyPr/>
          <a:lstStyle/>
          <a:p>
            <a:r>
              <a:rPr lang="en-CA" smtClean="0"/>
              <a:t>- </a:t>
            </a:r>
            <a:fld id="{21CC6D84-8C7B-491C-8C35-A6BFC79968FD}" type="slidenum">
              <a:rPr lang="en-CA" smtClean="0"/>
              <a:pPr/>
              <a:t>14</a:t>
            </a:fld>
            <a:r>
              <a:rPr lang="en-CA" smtClean="0"/>
              <a:t> -</a:t>
            </a:r>
            <a:endParaRPr lang="en-CA" dirty="0"/>
          </a:p>
        </p:txBody>
      </p:sp>
      <p:sp>
        <p:nvSpPr>
          <p:cNvPr id="5" name="Rectangle 4"/>
          <p:cNvSpPr/>
          <p:nvPr/>
        </p:nvSpPr>
        <p:spPr>
          <a:xfrm>
            <a:off x="1566733" y="1037951"/>
            <a:ext cx="5390515" cy="461665"/>
          </a:xfrm>
          <a:prstGeom prst="rect">
            <a:avLst/>
          </a:prstGeom>
        </p:spPr>
        <p:txBody>
          <a:bodyPr wrap="none">
            <a:spAutoFit/>
          </a:bodyPr>
          <a:lstStyle/>
          <a:p>
            <a:r>
              <a:rPr lang="en-CA" sz="2400" b="1" dirty="0" smtClean="0">
                <a:solidFill>
                  <a:srgbClr val="136373"/>
                </a:solidFill>
                <a:latin typeface="Franklin Gothic Medium" panose="020B0603020102020204" pitchFamily="34" charset="0"/>
              </a:rPr>
              <a:t>Job Seeker/Hiring </a:t>
            </a:r>
            <a:r>
              <a:rPr lang="en-CA" sz="2400" b="1" dirty="0">
                <a:solidFill>
                  <a:srgbClr val="136373"/>
                </a:solidFill>
                <a:latin typeface="Franklin Gothic Medium" panose="020B0603020102020204" pitchFamily="34" charset="0"/>
              </a:rPr>
              <a:t>M</a:t>
            </a:r>
            <a:r>
              <a:rPr lang="en-CA" sz="2400" b="1" dirty="0" smtClean="0">
                <a:solidFill>
                  <a:srgbClr val="136373"/>
                </a:solidFill>
                <a:latin typeface="Franklin Gothic Medium" panose="020B0603020102020204" pitchFamily="34" charset="0"/>
              </a:rPr>
              <a:t>anager/HR Advisor</a:t>
            </a:r>
            <a:endParaRPr lang="en-CA" sz="2400" b="1" dirty="0">
              <a:solidFill>
                <a:srgbClr val="136373"/>
              </a:solidFill>
              <a:latin typeface="Franklin Gothic Medium" panose="020B0603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932" y="1268783"/>
            <a:ext cx="10544245" cy="5476241"/>
          </a:xfrm>
          <a:prstGeom prst="rect">
            <a:avLst/>
          </a:prstGeom>
        </p:spPr>
      </p:pic>
      <p:sp>
        <p:nvSpPr>
          <p:cNvPr id="7" name="TextBox 6"/>
          <p:cNvSpPr txBox="1"/>
          <p:nvPr/>
        </p:nvSpPr>
        <p:spPr>
          <a:xfrm>
            <a:off x="1947902" y="1698244"/>
            <a:ext cx="3842754" cy="566281"/>
          </a:xfrm>
          <a:prstGeom prst="rect">
            <a:avLst/>
          </a:prstGeom>
          <a:noFill/>
        </p:spPr>
        <p:txBody>
          <a:bodyPr wrap="square" rtlCol="0">
            <a:spAutoFit/>
          </a:bodyPr>
          <a:lstStyle/>
          <a:p>
            <a:r>
              <a:rPr lang="en-CA" sz="1600" dirty="0" smtClean="0">
                <a:latin typeface="Calibri" panose="020F0502020204030204" pitchFamily="34" charset="0"/>
                <a:cs typeface="Calibri" panose="020F0502020204030204" pitchFamily="34" charset="0"/>
              </a:rPr>
              <a:t>Skills inventories and gender bias scans to support the creation of job requisitions</a:t>
            </a:r>
            <a:endParaRPr lang="en-CA" sz="1600" dirty="0">
              <a:latin typeface="Calibri" panose="020F0502020204030204" pitchFamily="34" charset="0"/>
              <a:cs typeface="Calibri" panose="020F0502020204030204" pitchFamily="34" charset="0"/>
            </a:endParaRPr>
          </a:p>
        </p:txBody>
      </p:sp>
      <p:sp>
        <p:nvSpPr>
          <p:cNvPr id="10" name="TextBox 9"/>
          <p:cNvSpPr txBox="1"/>
          <p:nvPr/>
        </p:nvSpPr>
        <p:spPr>
          <a:xfrm>
            <a:off x="1992184" y="2755281"/>
            <a:ext cx="3798472" cy="584775"/>
          </a:xfrm>
          <a:prstGeom prst="rect">
            <a:avLst/>
          </a:prstGeom>
          <a:noFill/>
        </p:spPr>
        <p:txBody>
          <a:bodyPr wrap="square" rtlCol="0">
            <a:spAutoFit/>
          </a:bodyPr>
          <a:lstStyle/>
          <a:p>
            <a:r>
              <a:rPr lang="en-CA" sz="1600" dirty="0" smtClean="0">
                <a:latin typeface="Calibri" panose="020F0502020204030204" pitchFamily="34" charset="0"/>
                <a:cs typeface="Calibri" panose="020F0502020204030204" pitchFamily="34" charset="0"/>
              </a:rPr>
              <a:t>Integrated interview scheduler and in-tool collaboration capabilities</a:t>
            </a:r>
            <a:endParaRPr lang="en-CA" sz="1600" dirty="0">
              <a:latin typeface="Calibri" panose="020F0502020204030204" pitchFamily="34" charset="0"/>
              <a:cs typeface="Calibri" panose="020F0502020204030204" pitchFamily="34" charset="0"/>
            </a:endParaRPr>
          </a:p>
        </p:txBody>
      </p:sp>
      <p:sp>
        <p:nvSpPr>
          <p:cNvPr id="13" name="TextBox 12"/>
          <p:cNvSpPr txBox="1"/>
          <p:nvPr/>
        </p:nvSpPr>
        <p:spPr>
          <a:xfrm>
            <a:off x="2019585" y="5626467"/>
            <a:ext cx="3771071" cy="830997"/>
          </a:xfrm>
          <a:prstGeom prst="rect">
            <a:avLst/>
          </a:prstGeom>
          <a:noFill/>
        </p:spPr>
        <p:txBody>
          <a:bodyPr wrap="square" rtlCol="0">
            <a:spAutoFit/>
          </a:bodyPr>
          <a:lstStyle/>
          <a:p>
            <a:r>
              <a:rPr lang="en-CA" sz="1600" dirty="0" smtClean="0">
                <a:latin typeface="Calibri" panose="020F0502020204030204" pitchFamily="34" charset="0"/>
                <a:cs typeface="Calibri" panose="020F0502020204030204" pitchFamily="34" charset="0"/>
              </a:rPr>
              <a:t>“Carousel view” of resumes for comparability and side-by-side view of assessment results </a:t>
            </a:r>
            <a:endParaRPr lang="en-CA" sz="1600" dirty="0">
              <a:latin typeface="Calibri" panose="020F0502020204030204" pitchFamily="34" charset="0"/>
              <a:cs typeface="Calibri" panose="020F0502020204030204" pitchFamily="34" charset="0"/>
            </a:endParaRPr>
          </a:p>
        </p:txBody>
      </p:sp>
      <p:sp>
        <p:nvSpPr>
          <p:cNvPr id="15" name="TextBox 14"/>
          <p:cNvSpPr txBox="1"/>
          <p:nvPr/>
        </p:nvSpPr>
        <p:spPr>
          <a:xfrm>
            <a:off x="2023030" y="4687334"/>
            <a:ext cx="3767626" cy="562914"/>
          </a:xfrm>
          <a:prstGeom prst="rect">
            <a:avLst/>
          </a:prstGeom>
          <a:noFill/>
        </p:spPr>
        <p:txBody>
          <a:bodyPr wrap="square" rtlCol="0">
            <a:spAutoFit/>
          </a:bodyPr>
          <a:lstStyle/>
          <a:p>
            <a:r>
              <a:rPr lang="en-CA" sz="1600" dirty="0" smtClean="0">
                <a:latin typeface="Calibri" panose="020F0502020204030204" pitchFamily="34" charset="0"/>
                <a:cs typeface="Calibri" panose="020F0502020204030204" pitchFamily="34" charset="0"/>
              </a:rPr>
              <a:t>Graphic timeline views of candidates’ employment history</a:t>
            </a:r>
            <a:endParaRPr lang="en-CA" sz="1600" dirty="0">
              <a:latin typeface="Calibri" panose="020F0502020204030204" pitchFamily="34" charset="0"/>
              <a:cs typeface="Calibri" panose="020F0502020204030204" pitchFamily="34" charset="0"/>
            </a:endParaRPr>
          </a:p>
        </p:txBody>
      </p:sp>
      <p:sp>
        <p:nvSpPr>
          <p:cNvPr id="16" name="TextBox 15"/>
          <p:cNvSpPr txBox="1"/>
          <p:nvPr/>
        </p:nvSpPr>
        <p:spPr>
          <a:xfrm>
            <a:off x="1992184" y="3752496"/>
            <a:ext cx="3798473" cy="566281"/>
          </a:xfrm>
          <a:prstGeom prst="rect">
            <a:avLst/>
          </a:prstGeom>
          <a:noFill/>
        </p:spPr>
        <p:txBody>
          <a:bodyPr wrap="square" rtlCol="0">
            <a:spAutoFit/>
          </a:bodyPr>
          <a:lstStyle/>
          <a:p>
            <a:r>
              <a:rPr lang="en-CA" sz="1600" dirty="0" smtClean="0">
                <a:latin typeface="Calibri" panose="020F0502020204030204" pitchFamily="34" charset="0"/>
                <a:cs typeface="Calibri" panose="020F0502020204030204" pitchFamily="34" charset="0"/>
              </a:rPr>
              <a:t>Personalized views for HR, e.g. status, requisition #, etc.</a:t>
            </a:r>
          </a:p>
        </p:txBody>
      </p:sp>
      <p:sp>
        <p:nvSpPr>
          <p:cNvPr id="17" name="TextBox 16"/>
          <p:cNvSpPr txBox="1"/>
          <p:nvPr/>
        </p:nvSpPr>
        <p:spPr>
          <a:xfrm>
            <a:off x="6716163" y="1676734"/>
            <a:ext cx="3938267" cy="804716"/>
          </a:xfrm>
          <a:prstGeom prst="rect">
            <a:avLst/>
          </a:prstGeom>
          <a:noFill/>
        </p:spPr>
        <p:txBody>
          <a:bodyPr wrap="square" rtlCol="0">
            <a:spAutoFit/>
          </a:bodyPr>
          <a:lstStyle/>
          <a:p>
            <a:r>
              <a:rPr lang="en-CA" sz="1600" dirty="0">
                <a:latin typeface="Calibri" panose="020F0502020204030204" pitchFamily="34" charset="0"/>
                <a:cs typeface="Calibri" panose="020F0502020204030204" pitchFamily="34" charset="0"/>
              </a:rPr>
              <a:t>Resume parsing to auto-populate tombstone information in candidate profiles</a:t>
            </a:r>
          </a:p>
        </p:txBody>
      </p:sp>
      <p:sp>
        <p:nvSpPr>
          <p:cNvPr id="18" name="TextBox 17"/>
          <p:cNvSpPr txBox="1"/>
          <p:nvPr/>
        </p:nvSpPr>
        <p:spPr>
          <a:xfrm>
            <a:off x="6741020" y="2670246"/>
            <a:ext cx="3913409" cy="584775"/>
          </a:xfrm>
          <a:prstGeom prst="rect">
            <a:avLst/>
          </a:prstGeom>
          <a:noFill/>
        </p:spPr>
        <p:txBody>
          <a:bodyPr wrap="square" rtlCol="0">
            <a:spAutoFit/>
          </a:bodyPr>
          <a:lstStyle/>
          <a:p>
            <a:r>
              <a:rPr lang="en-CA" sz="1600" dirty="0">
                <a:latin typeface="Calibri" panose="020F0502020204030204" pitchFamily="34" charset="0"/>
                <a:cs typeface="Calibri" panose="020F0502020204030204" pitchFamily="34" charset="0"/>
              </a:rPr>
              <a:t>Capability to upload </a:t>
            </a:r>
            <a:r>
              <a:rPr lang="en-CA" sz="1600" dirty="0" smtClean="0">
                <a:latin typeface="Calibri" panose="020F0502020204030204" pitchFamily="34" charset="0"/>
                <a:cs typeface="Calibri" panose="020F0502020204030204" pitchFamily="34" charset="0"/>
              </a:rPr>
              <a:t>documents - </a:t>
            </a:r>
            <a:r>
              <a:rPr lang="en-CA" sz="1600" dirty="0">
                <a:latin typeface="Calibri" panose="020F0502020204030204" pitchFamily="34" charset="0"/>
                <a:cs typeface="Calibri" panose="020F0502020204030204" pitchFamily="34" charset="0"/>
              </a:rPr>
              <a:t>such as </a:t>
            </a:r>
            <a:r>
              <a:rPr lang="en-CA" sz="1600" dirty="0" smtClean="0">
                <a:latin typeface="Calibri" panose="020F0502020204030204" pitchFamily="34" charset="0"/>
                <a:cs typeface="Calibri" panose="020F0502020204030204" pitchFamily="34" charset="0"/>
              </a:rPr>
              <a:t>diplomas - </a:t>
            </a:r>
            <a:r>
              <a:rPr lang="en-CA" sz="1600" dirty="0">
                <a:latin typeface="Calibri" panose="020F0502020204030204" pitchFamily="34" charset="0"/>
                <a:cs typeface="Calibri" panose="020F0502020204030204" pitchFamily="34" charset="0"/>
              </a:rPr>
              <a:t>and reuse information in profile</a:t>
            </a:r>
          </a:p>
        </p:txBody>
      </p:sp>
      <p:sp>
        <p:nvSpPr>
          <p:cNvPr id="19" name="TextBox 18"/>
          <p:cNvSpPr txBox="1"/>
          <p:nvPr/>
        </p:nvSpPr>
        <p:spPr>
          <a:xfrm>
            <a:off x="6741020" y="3692244"/>
            <a:ext cx="3913409" cy="566281"/>
          </a:xfrm>
          <a:prstGeom prst="rect">
            <a:avLst/>
          </a:prstGeom>
          <a:noFill/>
        </p:spPr>
        <p:txBody>
          <a:bodyPr wrap="square" rtlCol="0">
            <a:spAutoFit/>
          </a:bodyPr>
          <a:lstStyle/>
          <a:p>
            <a:r>
              <a:rPr lang="en-CA" sz="1600" dirty="0">
                <a:latin typeface="Calibri" panose="020F0502020204030204" pitchFamily="34" charset="0"/>
                <a:cs typeface="Calibri" panose="020F0502020204030204" pitchFamily="34" charset="0"/>
              </a:rPr>
              <a:t>Quick “card format” view of job requisition summaries to browse jobs</a:t>
            </a:r>
          </a:p>
        </p:txBody>
      </p:sp>
      <p:sp>
        <p:nvSpPr>
          <p:cNvPr id="20" name="TextBox 19"/>
          <p:cNvSpPr txBox="1"/>
          <p:nvPr/>
        </p:nvSpPr>
        <p:spPr>
          <a:xfrm>
            <a:off x="6734080" y="4681343"/>
            <a:ext cx="3920349" cy="566281"/>
          </a:xfrm>
          <a:prstGeom prst="rect">
            <a:avLst/>
          </a:prstGeom>
          <a:noFill/>
        </p:spPr>
        <p:txBody>
          <a:bodyPr wrap="square" rtlCol="0">
            <a:spAutoFit/>
          </a:bodyPr>
          <a:lstStyle/>
          <a:p>
            <a:r>
              <a:rPr lang="en-CA" sz="1600" dirty="0">
                <a:latin typeface="Calibri" panose="020F0502020204030204" pitchFamily="34" charset="0"/>
                <a:cs typeface="Calibri" panose="020F0502020204030204" pitchFamily="34" charset="0"/>
              </a:rPr>
              <a:t>Ability to quick apply simply by providing an email address</a:t>
            </a:r>
          </a:p>
        </p:txBody>
      </p:sp>
      <p:sp>
        <p:nvSpPr>
          <p:cNvPr id="22" name="TextBox 21"/>
          <p:cNvSpPr txBox="1"/>
          <p:nvPr/>
        </p:nvSpPr>
        <p:spPr>
          <a:xfrm>
            <a:off x="7267997" y="5626467"/>
            <a:ext cx="3386432" cy="584775"/>
          </a:xfrm>
          <a:prstGeom prst="rect">
            <a:avLst/>
          </a:prstGeom>
          <a:noFill/>
        </p:spPr>
        <p:txBody>
          <a:bodyPr wrap="square" rtlCol="0">
            <a:spAutoFit/>
          </a:bodyPr>
          <a:lstStyle/>
          <a:p>
            <a:r>
              <a:rPr lang="en-CA" sz="1600" dirty="0">
                <a:latin typeface="Calibri" panose="020F0502020204030204" pitchFamily="34" charset="0"/>
                <a:cs typeface="Calibri" panose="020F0502020204030204" pitchFamily="34" charset="0"/>
              </a:rPr>
              <a:t>“Opportunity graphs” for candidates based on historical activity and AI</a:t>
            </a:r>
          </a:p>
        </p:txBody>
      </p:sp>
    </p:spTree>
    <p:extLst>
      <p:ext uri="{BB962C8B-B14F-4D97-AF65-F5344CB8AC3E}">
        <p14:creationId xmlns:p14="http://schemas.microsoft.com/office/powerpoint/2010/main" val="2052466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829" y="0"/>
            <a:ext cx="9720072" cy="1499616"/>
          </a:xfrm>
        </p:spPr>
        <p:txBody>
          <a:bodyPr>
            <a:normAutofit/>
          </a:bodyPr>
          <a:lstStyle/>
          <a:p>
            <a:r>
              <a:rPr lang="en-CA" sz="4000" b="1" dirty="0" smtClean="0">
                <a:solidFill>
                  <a:srgbClr val="2D6576"/>
                </a:solidFill>
                <a:latin typeface="Franklin Gothic Medium" panose="020B0603020102020204" pitchFamily="34" charset="0"/>
              </a:rPr>
              <a:t>Vendor Demos highlights</a:t>
            </a:r>
            <a:endParaRPr lang="en-CA" sz="4000" b="1" dirty="0">
              <a:solidFill>
                <a:srgbClr val="2D6576"/>
              </a:solidFill>
              <a:latin typeface="Franklin Gothic Medium" panose="020B0603020102020204" pitchFamily="34" charset="0"/>
            </a:endParaRPr>
          </a:p>
        </p:txBody>
      </p:sp>
      <p:sp>
        <p:nvSpPr>
          <p:cNvPr id="3" name="Slide Number Placeholder 2"/>
          <p:cNvSpPr>
            <a:spLocks noGrp="1"/>
          </p:cNvSpPr>
          <p:nvPr>
            <p:ph type="sldNum" sz="quarter" idx="12"/>
          </p:nvPr>
        </p:nvSpPr>
        <p:spPr/>
        <p:txBody>
          <a:bodyPr/>
          <a:lstStyle/>
          <a:p>
            <a:r>
              <a:rPr lang="en-CA" smtClean="0"/>
              <a:t>- </a:t>
            </a:r>
            <a:fld id="{21CC6D84-8C7B-491C-8C35-A6BFC79968FD}" type="slidenum">
              <a:rPr lang="en-CA" smtClean="0"/>
              <a:pPr/>
              <a:t>15</a:t>
            </a:fld>
            <a:r>
              <a:rPr lang="en-CA" smtClean="0"/>
              <a:t> -</a:t>
            </a:r>
            <a:endParaRPr lang="en-CA" dirty="0"/>
          </a:p>
        </p:txBody>
      </p:sp>
      <p:sp>
        <p:nvSpPr>
          <p:cNvPr id="4" name="Rectangle 3"/>
          <p:cNvSpPr/>
          <p:nvPr/>
        </p:nvSpPr>
        <p:spPr>
          <a:xfrm>
            <a:off x="1487539" y="1037951"/>
            <a:ext cx="2579552" cy="461665"/>
          </a:xfrm>
          <a:prstGeom prst="rect">
            <a:avLst/>
          </a:prstGeom>
        </p:spPr>
        <p:txBody>
          <a:bodyPr wrap="none">
            <a:spAutoFit/>
          </a:bodyPr>
          <a:lstStyle/>
          <a:p>
            <a:r>
              <a:rPr lang="en-CA" sz="2400" b="1" dirty="0">
                <a:solidFill>
                  <a:srgbClr val="136373"/>
                </a:solidFill>
                <a:latin typeface="Franklin Gothic Medium" panose="020B0603020102020204" pitchFamily="34" charset="0"/>
              </a:rPr>
              <a:t>General highlights</a:t>
            </a:r>
          </a:p>
        </p:txBody>
      </p:sp>
      <p:grpSp>
        <p:nvGrpSpPr>
          <p:cNvPr id="12" name="Group 11"/>
          <p:cNvGrpSpPr/>
          <p:nvPr/>
        </p:nvGrpSpPr>
        <p:grpSpPr>
          <a:xfrm>
            <a:off x="710495" y="1249960"/>
            <a:ext cx="10786180" cy="5519686"/>
            <a:chOff x="710495" y="1037951"/>
            <a:chExt cx="10786180" cy="5731695"/>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495" y="1037951"/>
              <a:ext cx="10786180" cy="5731695"/>
            </a:xfrm>
            <a:prstGeom prst="rect">
              <a:avLst/>
            </a:prstGeom>
          </p:spPr>
        </p:pic>
        <p:sp>
          <p:nvSpPr>
            <p:cNvPr id="8" name="TextBox 7"/>
            <p:cNvSpPr txBox="1"/>
            <p:nvPr/>
          </p:nvSpPr>
          <p:spPr>
            <a:xfrm>
              <a:off x="1913110" y="2526876"/>
              <a:ext cx="3953951" cy="607236"/>
            </a:xfrm>
            <a:prstGeom prst="rect">
              <a:avLst/>
            </a:prstGeom>
            <a:noFill/>
          </p:spPr>
          <p:txBody>
            <a:bodyPr wrap="square" rtlCol="0">
              <a:spAutoFit/>
            </a:bodyPr>
            <a:lstStyle/>
            <a:p>
              <a:r>
                <a:rPr lang="en-CA" sz="1600" dirty="0">
                  <a:latin typeface="Calibri" panose="020F0502020204030204" pitchFamily="34" charset="0"/>
                  <a:cs typeface="Calibri" panose="020F0502020204030204" pitchFamily="34" charset="0"/>
                </a:rPr>
                <a:t>Organization specific branding </a:t>
              </a:r>
              <a:r>
                <a:rPr lang="en-CA" sz="1600" dirty="0" smtClean="0">
                  <a:latin typeface="Calibri" panose="020F0502020204030204" pitchFamily="34" charset="0"/>
                  <a:cs typeface="Calibri" panose="020F0502020204030204" pitchFamily="34" charset="0"/>
                </a:rPr>
                <a:t> and multimedia options, e.g. employer videos</a:t>
              </a:r>
              <a:endParaRPr lang="en-CA" sz="1600" dirty="0">
                <a:latin typeface="Calibri" panose="020F0502020204030204" pitchFamily="34" charset="0"/>
                <a:cs typeface="Calibri" panose="020F0502020204030204" pitchFamily="34" charset="0"/>
              </a:endParaRPr>
            </a:p>
          </p:txBody>
        </p:sp>
        <p:sp>
          <p:nvSpPr>
            <p:cNvPr id="9" name="TextBox 8"/>
            <p:cNvSpPr txBox="1"/>
            <p:nvPr/>
          </p:nvSpPr>
          <p:spPr>
            <a:xfrm>
              <a:off x="1913109" y="3574643"/>
              <a:ext cx="3953951" cy="1118594"/>
            </a:xfrm>
            <a:prstGeom prst="rect">
              <a:avLst/>
            </a:prstGeom>
            <a:noFill/>
          </p:spPr>
          <p:txBody>
            <a:bodyPr wrap="square" rtlCol="0">
              <a:spAutoFit/>
            </a:bodyPr>
            <a:lstStyle/>
            <a:p>
              <a:r>
                <a:rPr lang="en-CA" sz="1600" dirty="0">
                  <a:latin typeface="Calibri" panose="020F0502020204030204" pitchFamily="34" charset="0"/>
                  <a:cs typeface="Calibri" panose="020F0502020204030204" pitchFamily="34" charset="0"/>
                </a:rPr>
                <a:t>Easily configurable </a:t>
              </a:r>
              <a:r>
                <a:rPr lang="en-CA" sz="1600" dirty="0" smtClean="0">
                  <a:latin typeface="Calibri" panose="020F0502020204030204" pitchFamily="34" charset="0"/>
                  <a:cs typeface="Calibri" panose="020F0502020204030204" pitchFamily="34" charset="0"/>
                </a:rPr>
                <a:t>workflows and automated </a:t>
              </a:r>
              <a:r>
                <a:rPr lang="en-CA" sz="1600" dirty="0">
                  <a:latin typeface="Calibri" panose="020F0502020204030204" pitchFamily="34" charset="0"/>
                  <a:cs typeface="Calibri" panose="020F0502020204030204" pitchFamily="34" charset="0"/>
                </a:rPr>
                <a:t>status updates and </a:t>
              </a:r>
              <a:r>
                <a:rPr lang="en-CA" sz="1600" dirty="0" smtClean="0">
                  <a:latin typeface="Calibri" panose="020F0502020204030204" pitchFamily="34" charset="0"/>
                  <a:cs typeface="Calibri" panose="020F0502020204030204" pitchFamily="34" charset="0"/>
                </a:rPr>
                <a:t>views for various user types</a:t>
              </a:r>
              <a:endParaRPr lang="en-CA" sz="1600" dirty="0">
                <a:latin typeface="Calibri" panose="020F0502020204030204" pitchFamily="34" charset="0"/>
                <a:cs typeface="Calibri" panose="020F0502020204030204" pitchFamily="34" charset="0"/>
              </a:endParaRPr>
            </a:p>
            <a:p>
              <a:endParaRPr lang="en-CA" sz="1600" dirty="0">
                <a:latin typeface="Calibri" panose="020F0502020204030204" pitchFamily="34" charset="0"/>
                <a:cs typeface="Calibri" panose="020F0502020204030204" pitchFamily="34" charset="0"/>
              </a:endParaRPr>
            </a:p>
          </p:txBody>
        </p:sp>
        <p:sp>
          <p:nvSpPr>
            <p:cNvPr id="10" name="TextBox 9"/>
            <p:cNvSpPr txBox="1"/>
            <p:nvPr/>
          </p:nvSpPr>
          <p:spPr>
            <a:xfrm>
              <a:off x="1913109" y="4551344"/>
              <a:ext cx="3953951" cy="830997"/>
            </a:xfrm>
            <a:prstGeom prst="rect">
              <a:avLst/>
            </a:prstGeom>
            <a:noFill/>
          </p:spPr>
          <p:txBody>
            <a:bodyPr wrap="square" rtlCol="0">
              <a:spAutoFit/>
            </a:bodyPr>
            <a:lstStyle/>
            <a:p>
              <a:r>
                <a:rPr lang="en-CA" sz="1600" dirty="0">
                  <a:latin typeface="Calibri" panose="020F0502020204030204" pitchFamily="34" charset="0"/>
                  <a:cs typeface="Calibri" panose="020F0502020204030204" pitchFamily="34" charset="0"/>
                </a:rPr>
                <a:t>Front end generally compatible with high accessibility standards </a:t>
              </a:r>
            </a:p>
            <a:p>
              <a:r>
                <a:rPr lang="en-CA" sz="1600" dirty="0">
                  <a:latin typeface="Calibri" panose="020F0502020204030204" pitchFamily="34" charset="0"/>
                  <a:cs typeface="Calibri" panose="020F0502020204030204" pitchFamily="34" charset="0"/>
                </a:rPr>
                <a:t>(WCAG 2.0 AA)</a:t>
              </a:r>
            </a:p>
          </p:txBody>
        </p:sp>
        <p:sp>
          <p:nvSpPr>
            <p:cNvPr id="11" name="TextBox 10"/>
            <p:cNvSpPr txBox="1"/>
            <p:nvPr/>
          </p:nvSpPr>
          <p:spPr>
            <a:xfrm>
              <a:off x="1913109" y="5628821"/>
              <a:ext cx="3953951" cy="584775"/>
            </a:xfrm>
            <a:prstGeom prst="rect">
              <a:avLst/>
            </a:prstGeom>
            <a:noFill/>
          </p:spPr>
          <p:txBody>
            <a:bodyPr wrap="square" rtlCol="0">
              <a:spAutoFit/>
            </a:bodyPr>
            <a:lstStyle/>
            <a:p>
              <a:r>
                <a:rPr lang="en-CA" sz="1600" dirty="0">
                  <a:latin typeface="Calibri" panose="020F0502020204030204" pitchFamily="34" charset="0"/>
                  <a:cs typeface="Calibri" panose="020F0502020204030204" pitchFamily="34" charset="0"/>
                </a:rPr>
                <a:t>Fully mobile responsive, including ability to apply for jobs</a:t>
              </a:r>
            </a:p>
          </p:txBody>
        </p:sp>
        <p:sp>
          <p:nvSpPr>
            <p:cNvPr id="13" name="TextBox 12"/>
            <p:cNvSpPr txBox="1"/>
            <p:nvPr/>
          </p:nvSpPr>
          <p:spPr>
            <a:xfrm>
              <a:off x="6823154" y="1483360"/>
              <a:ext cx="3953951" cy="584775"/>
            </a:xfrm>
            <a:prstGeom prst="rect">
              <a:avLst/>
            </a:prstGeom>
            <a:noFill/>
          </p:spPr>
          <p:txBody>
            <a:bodyPr wrap="square" rtlCol="0">
              <a:spAutoFit/>
            </a:bodyPr>
            <a:lstStyle/>
            <a:p>
              <a:r>
                <a:rPr lang="en-CA" sz="1600" dirty="0">
                  <a:latin typeface="Calibri" panose="020F0502020204030204" pitchFamily="34" charset="0"/>
                  <a:cs typeface="Calibri" panose="020F0502020204030204" pitchFamily="34" charset="0"/>
                </a:rPr>
                <a:t>Interoperability with other systems and platforms</a:t>
              </a:r>
            </a:p>
          </p:txBody>
        </p:sp>
        <p:sp>
          <p:nvSpPr>
            <p:cNvPr id="14" name="TextBox 13"/>
            <p:cNvSpPr txBox="1"/>
            <p:nvPr/>
          </p:nvSpPr>
          <p:spPr>
            <a:xfrm>
              <a:off x="6823153" y="2546000"/>
              <a:ext cx="3953951" cy="584775"/>
            </a:xfrm>
            <a:prstGeom prst="rect">
              <a:avLst/>
            </a:prstGeom>
            <a:noFill/>
          </p:spPr>
          <p:txBody>
            <a:bodyPr wrap="square" rtlCol="0">
              <a:spAutoFit/>
            </a:bodyPr>
            <a:lstStyle/>
            <a:p>
              <a:r>
                <a:rPr lang="en-CA" sz="1600" dirty="0">
                  <a:latin typeface="Calibri" panose="020F0502020204030204" pitchFamily="34" charset="0"/>
                  <a:cs typeface="Calibri" panose="020F0502020204030204" pitchFamily="34" charset="0"/>
                </a:rPr>
                <a:t>Ability to create evergreen requisitions for program inventories</a:t>
              </a:r>
            </a:p>
          </p:txBody>
        </p:sp>
        <p:sp>
          <p:nvSpPr>
            <p:cNvPr id="15" name="TextBox 14"/>
            <p:cNvSpPr txBox="1"/>
            <p:nvPr/>
          </p:nvSpPr>
          <p:spPr>
            <a:xfrm>
              <a:off x="6823153" y="3583421"/>
              <a:ext cx="3953951" cy="607236"/>
            </a:xfrm>
            <a:prstGeom prst="rect">
              <a:avLst/>
            </a:prstGeom>
            <a:noFill/>
          </p:spPr>
          <p:txBody>
            <a:bodyPr wrap="square" rtlCol="0">
              <a:spAutoFit/>
            </a:bodyPr>
            <a:lstStyle/>
            <a:p>
              <a:r>
                <a:rPr lang="en-CA" sz="1600" dirty="0">
                  <a:latin typeface="Calibri" panose="020F0502020204030204" pitchFamily="34" charset="0"/>
                  <a:cs typeface="Calibri" panose="020F0502020204030204" pitchFamily="34" charset="0"/>
                </a:rPr>
                <a:t>Tools to track all communications with the candidates </a:t>
              </a:r>
              <a:r>
                <a:rPr lang="en-CA" sz="1600" dirty="0" smtClean="0">
                  <a:latin typeface="Calibri" panose="020F0502020204030204" pitchFamily="34" charset="0"/>
                  <a:cs typeface="Calibri" panose="020F0502020204030204" pitchFamily="34" charset="0"/>
                </a:rPr>
                <a:t>and </a:t>
              </a:r>
              <a:r>
                <a:rPr lang="en-CA" sz="1600" dirty="0">
                  <a:latin typeface="Calibri" panose="020F0502020204030204" pitchFamily="34" charset="0"/>
                  <a:cs typeface="Calibri" panose="020F0502020204030204" pitchFamily="34" charset="0"/>
                </a:rPr>
                <a:t>hiring team</a:t>
              </a:r>
            </a:p>
          </p:txBody>
        </p:sp>
        <p:sp>
          <p:nvSpPr>
            <p:cNvPr id="16" name="TextBox 15"/>
            <p:cNvSpPr txBox="1"/>
            <p:nvPr/>
          </p:nvSpPr>
          <p:spPr>
            <a:xfrm>
              <a:off x="6823154" y="4597510"/>
              <a:ext cx="3953951" cy="830997"/>
            </a:xfrm>
            <a:prstGeom prst="rect">
              <a:avLst/>
            </a:prstGeom>
            <a:noFill/>
          </p:spPr>
          <p:txBody>
            <a:bodyPr wrap="square" rtlCol="0">
              <a:spAutoFit/>
            </a:bodyPr>
            <a:lstStyle/>
            <a:p>
              <a:r>
                <a:rPr lang="en-CA" sz="1600" dirty="0" smtClean="0">
                  <a:latin typeface="Calibri" panose="020F0502020204030204" pitchFamily="34" charset="0"/>
                  <a:cs typeface="Calibri" panose="020F0502020204030204" pitchFamily="34" charset="0"/>
                </a:rPr>
                <a:t>“</a:t>
              </a:r>
              <a:r>
                <a:rPr lang="en-CA" sz="1600" dirty="0">
                  <a:latin typeface="Calibri" panose="020F0502020204030204" pitchFamily="34" charset="0"/>
                  <a:cs typeface="Calibri" panose="020F0502020204030204" pitchFamily="34" charset="0"/>
                </a:rPr>
                <a:t>Candidate pipeline” summaries that </a:t>
              </a:r>
            </a:p>
            <a:p>
              <a:r>
                <a:rPr lang="en-CA" sz="1600" dirty="0">
                  <a:latin typeface="Calibri" panose="020F0502020204030204" pitchFamily="34" charset="0"/>
                  <a:cs typeface="Calibri" panose="020F0502020204030204" pitchFamily="34" charset="0"/>
                </a:rPr>
                <a:t>show which part of the process is </a:t>
              </a:r>
            </a:p>
            <a:p>
              <a:r>
                <a:rPr lang="en-CA" sz="1600" dirty="0">
                  <a:latin typeface="Calibri" panose="020F0502020204030204" pitchFamily="34" charset="0"/>
                  <a:cs typeface="Calibri" panose="020F0502020204030204" pitchFamily="34" charset="0"/>
                </a:rPr>
                <a:t>taking more time</a:t>
              </a:r>
            </a:p>
          </p:txBody>
        </p:sp>
        <p:sp>
          <p:nvSpPr>
            <p:cNvPr id="6" name="Rectangle 5"/>
            <p:cNvSpPr/>
            <p:nvPr/>
          </p:nvSpPr>
          <p:spPr>
            <a:xfrm>
              <a:off x="1913109" y="1488848"/>
              <a:ext cx="4030608" cy="584775"/>
            </a:xfrm>
            <a:prstGeom prst="rect">
              <a:avLst/>
            </a:prstGeom>
          </p:spPr>
          <p:txBody>
            <a:bodyPr wrap="square">
              <a:spAutoFit/>
            </a:bodyPr>
            <a:lstStyle/>
            <a:p>
              <a:r>
                <a:rPr lang="en-CA" sz="1600" dirty="0">
                  <a:latin typeface="Calibri" panose="020F0502020204030204" pitchFamily="34" charset="0"/>
                  <a:cs typeface="Calibri" panose="020F0502020204030204" pitchFamily="34" charset="0"/>
                </a:rPr>
                <a:t>Labour market information of availability of candidates within a geographic area</a:t>
              </a:r>
            </a:p>
          </p:txBody>
        </p:sp>
        <p:sp>
          <p:nvSpPr>
            <p:cNvPr id="18" name="TextBox 17"/>
            <p:cNvSpPr txBox="1"/>
            <p:nvPr/>
          </p:nvSpPr>
          <p:spPr>
            <a:xfrm>
              <a:off x="7370216" y="5618687"/>
              <a:ext cx="3467118" cy="584775"/>
            </a:xfrm>
            <a:prstGeom prst="rect">
              <a:avLst/>
            </a:prstGeom>
            <a:noFill/>
          </p:spPr>
          <p:txBody>
            <a:bodyPr wrap="square" rtlCol="0">
              <a:spAutoFit/>
            </a:bodyPr>
            <a:lstStyle/>
            <a:p>
              <a:r>
                <a:rPr lang="en-CA" sz="1600" dirty="0" smtClean="0">
                  <a:latin typeface="Calibri" panose="020F0502020204030204" pitchFamily="34" charset="0"/>
                  <a:cs typeface="Calibri" panose="020F0502020204030204" pitchFamily="34" charset="0"/>
                </a:rPr>
                <a:t>Online and mobile job offer and electronic signing capabilities</a:t>
              </a:r>
              <a:endParaRPr lang="en-CA" sz="16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905405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4000" b="1" dirty="0" smtClean="0">
                <a:solidFill>
                  <a:srgbClr val="2D6576"/>
                </a:solidFill>
                <a:latin typeface="Franklin Gothic Medium" panose="020B0603020102020204" pitchFamily="34" charset="0"/>
              </a:rPr>
              <a:t>NEXT Steps in Phase 0</a:t>
            </a:r>
            <a:endParaRPr lang="en-CA" sz="4000" b="1" dirty="0">
              <a:solidFill>
                <a:srgbClr val="2D6576"/>
              </a:solidFill>
              <a:latin typeface="Franklin Gothic Medium" panose="020B0603020102020204" pitchFamily="34" charset="0"/>
            </a:endParaRPr>
          </a:p>
        </p:txBody>
      </p:sp>
      <p:sp>
        <p:nvSpPr>
          <p:cNvPr id="3" name="Content Placeholder 2"/>
          <p:cNvSpPr>
            <a:spLocks noGrp="1"/>
          </p:cNvSpPr>
          <p:nvPr>
            <p:ph idx="1"/>
          </p:nvPr>
        </p:nvSpPr>
        <p:spPr>
          <a:xfrm>
            <a:off x="1024128" y="1963024"/>
            <a:ext cx="9720073" cy="4346336"/>
          </a:xfrm>
        </p:spPr>
        <p:txBody>
          <a:bodyPr>
            <a:normAutofit/>
          </a:bodyPr>
          <a:lstStyle/>
          <a:p>
            <a:pPr marL="444500" indent="-442913">
              <a:buClr>
                <a:srgbClr val="3B7D91"/>
              </a:buClr>
              <a:buFont typeface="Wingdings" panose="05000000000000000000" pitchFamily="2" charset="2"/>
              <a:buChar char="Ø"/>
            </a:pPr>
            <a:r>
              <a:rPr lang="en-CA" sz="2600" dirty="0" smtClean="0">
                <a:latin typeface="Calibri" panose="020F0502020204030204" pitchFamily="34" charset="0"/>
              </a:rPr>
              <a:t>Our </a:t>
            </a:r>
            <a:r>
              <a:rPr lang="en-CA" sz="2600" dirty="0">
                <a:latin typeface="Calibri" panose="020F0502020204030204" pitchFamily="34" charset="0"/>
              </a:rPr>
              <a:t>focus for the coming </a:t>
            </a:r>
            <a:r>
              <a:rPr lang="en-CA" sz="2600" dirty="0" smtClean="0">
                <a:latin typeface="Calibri" panose="020F0502020204030204" pitchFamily="34" charset="0"/>
              </a:rPr>
              <a:t>year: </a:t>
            </a:r>
            <a:r>
              <a:rPr lang="en-CA" dirty="0" smtClean="0">
                <a:latin typeface="Calibri" panose="020F0502020204030204" pitchFamily="34" charset="0"/>
              </a:rPr>
              <a:t> </a:t>
            </a:r>
          </a:p>
          <a:p>
            <a:pPr marL="1081088" indent="-447675">
              <a:buClr>
                <a:srgbClr val="3B7D91"/>
              </a:buClr>
              <a:buFont typeface="Wingdings" panose="05000000000000000000" pitchFamily="2" charset="2"/>
              <a:buChar char="§"/>
            </a:pPr>
            <a:r>
              <a:rPr lang="en-CA" sz="2600" dirty="0">
                <a:latin typeface="Calibri" panose="020F0502020204030204" pitchFamily="34" charset="0"/>
              </a:rPr>
              <a:t>F</a:t>
            </a:r>
            <a:r>
              <a:rPr lang="en-CA" sz="2600" dirty="0" smtClean="0">
                <a:latin typeface="Calibri" panose="020F0502020204030204" pitchFamily="34" charset="0"/>
              </a:rPr>
              <a:t>urther </a:t>
            </a:r>
            <a:r>
              <a:rPr lang="en-CA" sz="2600" dirty="0">
                <a:latin typeface="Calibri" panose="020F0502020204030204" pitchFamily="34" charset="0"/>
              </a:rPr>
              <a:t>discovery through proof of concept testing</a:t>
            </a:r>
          </a:p>
          <a:p>
            <a:pPr marL="1081088" indent="-447675">
              <a:buClr>
                <a:srgbClr val="3B7D91"/>
              </a:buClr>
              <a:buFont typeface="Wingdings" panose="05000000000000000000" pitchFamily="2" charset="2"/>
              <a:buChar char="§"/>
            </a:pPr>
            <a:r>
              <a:rPr lang="en-CA" sz="2600" dirty="0">
                <a:latin typeface="Calibri" panose="020F0502020204030204" pitchFamily="34" charset="0"/>
              </a:rPr>
              <a:t>Business Case, Project Charter and Treasury Board </a:t>
            </a:r>
            <a:r>
              <a:rPr lang="en-CA" sz="2600" dirty="0" smtClean="0">
                <a:latin typeface="Calibri" panose="020F0502020204030204" pitchFamily="34" charset="0"/>
              </a:rPr>
              <a:t>Submission</a:t>
            </a:r>
            <a:endParaRPr lang="en-CA" dirty="0"/>
          </a:p>
          <a:p>
            <a:pPr marL="1081088" indent="-447675">
              <a:buClr>
                <a:srgbClr val="3B7D91"/>
              </a:buClr>
              <a:buFont typeface="Wingdings" panose="05000000000000000000" pitchFamily="2" charset="2"/>
              <a:buChar char="§"/>
            </a:pPr>
            <a:r>
              <a:rPr lang="en-CA" sz="2600" dirty="0" smtClean="0">
                <a:latin typeface="Calibri" panose="020F0502020204030204" pitchFamily="34" charset="0"/>
              </a:rPr>
              <a:t>Business transformation work, including learning strategy for </a:t>
            </a:r>
            <a:r>
              <a:rPr lang="en-CA" sz="2600" dirty="0">
                <a:latin typeface="Calibri" panose="020F0502020204030204" pitchFamily="34" charset="0"/>
              </a:rPr>
              <a:t>modern recruitment</a:t>
            </a:r>
          </a:p>
        </p:txBody>
      </p:sp>
      <p:sp>
        <p:nvSpPr>
          <p:cNvPr id="4" name="Slide Number Placeholder 3"/>
          <p:cNvSpPr>
            <a:spLocks noGrp="1"/>
          </p:cNvSpPr>
          <p:nvPr>
            <p:ph type="sldNum" sz="quarter" idx="12"/>
          </p:nvPr>
        </p:nvSpPr>
        <p:spPr/>
        <p:txBody>
          <a:bodyPr/>
          <a:lstStyle/>
          <a:p>
            <a:fld id="{1D1AD188-3738-441A-AC94-D3DC541856D0}" type="slidenum">
              <a:rPr lang="en-CA" smtClean="0"/>
              <a:t>16</a:t>
            </a:fld>
            <a:endParaRPr lang="en-CA"/>
          </a:p>
        </p:txBody>
      </p:sp>
      <p:grpSp>
        <p:nvGrpSpPr>
          <p:cNvPr id="14" name="Group 13"/>
          <p:cNvGrpSpPr/>
          <p:nvPr/>
        </p:nvGrpSpPr>
        <p:grpSpPr>
          <a:xfrm>
            <a:off x="1267408" y="4661995"/>
            <a:ext cx="9476792" cy="1682179"/>
            <a:chOff x="1267408" y="4661995"/>
            <a:chExt cx="9476792" cy="1682179"/>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3025" y="5274019"/>
              <a:ext cx="447273" cy="447273"/>
            </a:xfrm>
            <a:prstGeom prst="rect">
              <a:avLst/>
            </a:prstGeom>
          </p:spPr>
        </p:pic>
        <p:sp>
          <p:nvSpPr>
            <p:cNvPr id="16" name="Rectangle 15"/>
            <p:cNvSpPr/>
            <p:nvPr/>
          </p:nvSpPr>
          <p:spPr>
            <a:xfrm>
              <a:off x="1267408" y="4661995"/>
              <a:ext cx="2611612" cy="523220"/>
            </a:xfrm>
            <a:prstGeom prst="rect">
              <a:avLst/>
            </a:prstGeom>
          </p:spPr>
          <p:txBody>
            <a:bodyPr wrap="none">
              <a:spAutoFit/>
            </a:bodyPr>
            <a:lstStyle/>
            <a:p>
              <a:r>
                <a:rPr lang="en-CA" sz="2800" b="1" dirty="0" smtClean="0">
                  <a:solidFill>
                    <a:srgbClr val="136373"/>
                  </a:solidFill>
                  <a:latin typeface="Franklin Gothic Medium" panose="020B0603020102020204" pitchFamily="34" charset="0"/>
                </a:rPr>
                <a:t>Engage with us!</a:t>
              </a:r>
              <a:endParaRPr lang="en-CA" sz="2800" b="1" dirty="0">
                <a:solidFill>
                  <a:srgbClr val="136373"/>
                </a:solidFill>
                <a:latin typeface="Franklin Gothic Medium" panose="020B0603020102020204" pitchFamily="34" charset="0"/>
              </a:endParaRP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9012" y="5267718"/>
              <a:ext cx="453574" cy="453574"/>
            </a:xfrm>
            <a:prstGeom prst="rect">
              <a:avLst/>
            </a:prstGeom>
          </p:spPr>
        </p:pic>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r="92" b="23066"/>
            <a:stretch/>
          </p:blipFill>
          <p:spPr>
            <a:xfrm>
              <a:off x="1267408" y="5871651"/>
              <a:ext cx="611616" cy="469900"/>
            </a:xfrm>
            <a:prstGeom prst="rect">
              <a:avLst/>
            </a:prstGeom>
          </p:spPr>
        </p:pic>
        <p:sp>
          <p:nvSpPr>
            <p:cNvPr id="19" name="Rectangle 18"/>
            <p:cNvSpPr/>
            <p:nvPr/>
          </p:nvSpPr>
          <p:spPr>
            <a:xfrm>
              <a:off x="1987687" y="5254844"/>
              <a:ext cx="2714205" cy="492443"/>
            </a:xfrm>
            <a:prstGeom prst="rect">
              <a:avLst/>
            </a:prstGeom>
          </p:spPr>
          <p:txBody>
            <a:bodyPr wrap="none">
              <a:spAutoFit/>
            </a:bodyPr>
            <a:lstStyle/>
            <a:p>
              <a:r>
                <a:rPr lang="en-CA" sz="2600" dirty="0">
                  <a:latin typeface="Calibri" panose="020F0502020204030204" pitchFamily="34" charset="0"/>
                  <a:hlinkClick r:id="rId6"/>
                </a:rPr>
                <a:t>@</a:t>
              </a:r>
              <a:r>
                <a:rPr lang="en-CA" sz="2600" dirty="0" err="1" smtClean="0">
                  <a:latin typeface="Calibri" panose="020F0502020204030204" pitchFamily="34" charset="0"/>
                  <a:hlinkClick r:id="rId6"/>
                </a:rPr>
                <a:t>DanielleDuboisA</a:t>
              </a:r>
              <a:endParaRPr lang="en-CA" sz="2600" dirty="0">
                <a:latin typeface="Calibri" panose="020F0502020204030204" pitchFamily="34" charset="0"/>
              </a:endParaRPr>
            </a:p>
          </p:txBody>
        </p:sp>
        <p:sp>
          <p:nvSpPr>
            <p:cNvPr id="20" name="Rectangle 19"/>
            <p:cNvSpPr/>
            <p:nvPr/>
          </p:nvSpPr>
          <p:spPr>
            <a:xfrm>
              <a:off x="1992345" y="5851731"/>
              <a:ext cx="5365187" cy="492443"/>
            </a:xfrm>
            <a:prstGeom prst="rect">
              <a:avLst/>
            </a:prstGeom>
          </p:spPr>
          <p:txBody>
            <a:bodyPr wrap="none">
              <a:spAutoFit/>
            </a:bodyPr>
            <a:lstStyle/>
            <a:p>
              <a:r>
                <a:rPr lang="en-CA" sz="2600" dirty="0" smtClean="0">
                  <a:latin typeface="Calibri" panose="020F0502020204030204" pitchFamily="34" charset="0"/>
                  <a:hlinkClick r:id="rId7"/>
                </a:rPr>
                <a:t>On GCconnex: GC Jobs Transformation</a:t>
              </a:r>
              <a:endParaRPr lang="en-CA" sz="2600" dirty="0">
                <a:latin typeface="Calibri" panose="020F0502020204030204" pitchFamily="34" charset="0"/>
              </a:endParaRPr>
            </a:p>
          </p:txBody>
        </p:sp>
        <p:sp>
          <p:nvSpPr>
            <p:cNvPr id="21" name="Rectangle 20"/>
            <p:cNvSpPr/>
            <p:nvPr/>
          </p:nvSpPr>
          <p:spPr>
            <a:xfrm>
              <a:off x="7353785" y="5228849"/>
              <a:ext cx="3390415" cy="492443"/>
            </a:xfrm>
            <a:prstGeom prst="rect">
              <a:avLst/>
            </a:prstGeom>
          </p:spPr>
          <p:txBody>
            <a:bodyPr wrap="none">
              <a:spAutoFit/>
            </a:bodyPr>
            <a:lstStyle/>
            <a:p>
              <a:r>
                <a:rPr lang="en-CA" sz="2600" dirty="0" smtClean="0">
                  <a:latin typeface="Calibri" panose="020F0502020204030204" pitchFamily="34" charset="0"/>
                  <a:hlinkClick r:id="rId8"/>
                </a:rPr>
                <a:t>#</a:t>
              </a:r>
              <a:r>
                <a:rPr lang="en-CA" sz="2600" dirty="0" err="1" smtClean="0">
                  <a:latin typeface="Calibri" panose="020F0502020204030204" pitchFamily="34" charset="0"/>
                  <a:hlinkClick r:id="rId8"/>
                </a:rPr>
                <a:t>GCJobsTransformation</a:t>
              </a:r>
              <a:endParaRPr lang="en-CA" sz="2600" dirty="0">
                <a:latin typeface="Calibri" panose="020F0502020204030204" pitchFamily="34" charset="0"/>
              </a:endParaRPr>
            </a:p>
          </p:txBody>
        </p:sp>
      </p:grpSp>
    </p:spTree>
    <p:extLst>
      <p:ext uri="{BB962C8B-B14F-4D97-AF65-F5344CB8AC3E}">
        <p14:creationId xmlns:p14="http://schemas.microsoft.com/office/powerpoint/2010/main" val="1476734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4000" b="1" dirty="0" smtClean="0">
                <a:solidFill>
                  <a:srgbClr val="2D6576"/>
                </a:solidFill>
                <a:latin typeface="Franklin Gothic Medium" panose="020B0603020102020204" pitchFamily="34" charset="0"/>
              </a:rPr>
              <a:t>Our goal with GC JobS</a:t>
            </a:r>
            <a:r>
              <a:rPr lang="fr-CA" sz="4000" b="1" dirty="0">
                <a:solidFill>
                  <a:srgbClr val="2D6576"/>
                </a:solidFill>
                <a:latin typeface="Franklin Gothic Medium" panose="020B0603020102020204" pitchFamily="34" charset="0"/>
              </a:rPr>
              <a:t> </a:t>
            </a:r>
            <a:r>
              <a:rPr lang="fr-CA" sz="4000" b="1" dirty="0" smtClean="0">
                <a:solidFill>
                  <a:srgbClr val="2D6576"/>
                </a:solidFill>
                <a:latin typeface="Franklin Gothic Medium" panose="020B0603020102020204" pitchFamily="34" charset="0"/>
              </a:rPr>
              <a:t>Transformation is…</a:t>
            </a:r>
            <a:endParaRPr lang="en-CA" sz="4000" b="1" dirty="0">
              <a:solidFill>
                <a:srgbClr val="2D6576"/>
              </a:solidFill>
              <a:latin typeface="Franklin Gothic Medium" panose="020B0603020102020204" pitchFamily="34" charset="0"/>
            </a:endParaRPr>
          </a:p>
        </p:txBody>
      </p:sp>
      <p:sp>
        <p:nvSpPr>
          <p:cNvPr id="3" name="Content Placeholder 2"/>
          <p:cNvSpPr>
            <a:spLocks noGrp="1"/>
          </p:cNvSpPr>
          <p:nvPr>
            <p:ph idx="1"/>
          </p:nvPr>
        </p:nvSpPr>
        <p:spPr>
          <a:xfrm>
            <a:off x="1024128" y="2286000"/>
            <a:ext cx="10243140" cy="4023360"/>
          </a:xfrm>
        </p:spPr>
        <p:txBody>
          <a:bodyPr>
            <a:normAutofit/>
          </a:bodyPr>
          <a:lstStyle/>
          <a:p>
            <a:r>
              <a:rPr lang="en-CA" sz="2700" dirty="0" smtClean="0">
                <a:latin typeface="Calibri" panose="020F0502020204030204" pitchFamily="34" charset="0"/>
              </a:rPr>
              <a:t>…to provide the </a:t>
            </a:r>
            <a:r>
              <a:rPr lang="en-CA" sz="2700" dirty="0">
                <a:latin typeface="Calibri" panose="020F0502020204030204" pitchFamily="34" charset="0"/>
              </a:rPr>
              <a:t>GC with a flexible, innovative, inclusive and user-centric recruitment solution that attracts talent and meets the needs of job seekers, hiring managers and human resource professionals.</a:t>
            </a:r>
          </a:p>
        </p:txBody>
      </p:sp>
      <p:sp>
        <p:nvSpPr>
          <p:cNvPr id="4" name="Slide Number Placeholder 3"/>
          <p:cNvSpPr>
            <a:spLocks noGrp="1"/>
          </p:cNvSpPr>
          <p:nvPr>
            <p:ph type="sldNum" sz="quarter" idx="12"/>
          </p:nvPr>
        </p:nvSpPr>
        <p:spPr/>
        <p:txBody>
          <a:bodyPr/>
          <a:lstStyle/>
          <a:p>
            <a:fld id="{1D1AD188-3738-441A-AC94-D3DC541856D0}" type="slidenum">
              <a:rPr lang="en-CA" smtClean="0"/>
              <a:t>2</a:t>
            </a:fld>
            <a:endParaRPr lang="en-CA"/>
          </a:p>
        </p:txBody>
      </p:sp>
    </p:spTree>
    <p:extLst>
      <p:ext uri="{BB962C8B-B14F-4D97-AF65-F5344CB8AC3E}">
        <p14:creationId xmlns:p14="http://schemas.microsoft.com/office/powerpoint/2010/main" val="3868101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034" y="585216"/>
            <a:ext cx="9720072" cy="1499616"/>
          </a:xfrm>
        </p:spPr>
        <p:txBody>
          <a:bodyPr>
            <a:normAutofit/>
          </a:bodyPr>
          <a:lstStyle/>
          <a:p>
            <a:r>
              <a:rPr lang="en-CA" sz="4000" b="1" dirty="0" smtClean="0">
                <a:solidFill>
                  <a:srgbClr val="2D6576"/>
                </a:solidFill>
                <a:latin typeface="Calibri" panose="020F0502020204030204" pitchFamily="34" charset="0"/>
              </a:rPr>
              <a:t>we envision </a:t>
            </a:r>
            <a:r>
              <a:rPr lang="en-CA" sz="4000" b="1" dirty="0">
                <a:solidFill>
                  <a:srgbClr val="2D6576"/>
                </a:solidFill>
                <a:latin typeface="Calibri" panose="020F0502020204030204" pitchFamily="34" charset="0"/>
              </a:rPr>
              <a:t>a modern recruitment solution </a:t>
            </a:r>
            <a:r>
              <a:rPr lang="en-CA" sz="4000" b="1" dirty="0" smtClean="0">
                <a:solidFill>
                  <a:srgbClr val="2D6576"/>
                </a:solidFill>
                <a:latin typeface="Calibri" panose="020F0502020204030204" pitchFamily="34" charset="0"/>
              </a:rPr>
              <a:t>That Provides:</a:t>
            </a:r>
            <a:endParaRPr lang="en-CA" sz="4000" b="1" dirty="0">
              <a:solidFill>
                <a:srgbClr val="2D6576"/>
              </a:solidFill>
              <a:latin typeface="Calibri" panose="020F0502020204030204" pitchFamily="34" charset="0"/>
            </a:endParaRPr>
          </a:p>
        </p:txBody>
      </p:sp>
      <p:sp>
        <p:nvSpPr>
          <p:cNvPr id="3" name="Content Placeholder 2"/>
          <p:cNvSpPr>
            <a:spLocks noGrp="1"/>
          </p:cNvSpPr>
          <p:nvPr>
            <p:ph idx="1"/>
          </p:nvPr>
        </p:nvSpPr>
        <p:spPr>
          <a:xfrm>
            <a:off x="625034" y="2084832"/>
            <a:ext cx="11046106" cy="4281244"/>
          </a:xfrm>
        </p:spPr>
        <p:txBody>
          <a:bodyPr>
            <a:noAutofit/>
          </a:bodyPr>
          <a:lstStyle/>
          <a:p>
            <a:pPr>
              <a:buFont typeface="Wingdings" panose="05000000000000000000" pitchFamily="2" charset="2"/>
              <a:buChar char="ü"/>
            </a:pPr>
            <a:r>
              <a:rPr lang="en-CA" sz="2400" dirty="0">
                <a:latin typeface="Calibri" panose="020F0502020204030204" pitchFamily="34" charset="0"/>
              </a:rPr>
              <a:t>A seamless, intuitive experience for job seekers, hiring managers and HR professionals</a:t>
            </a:r>
          </a:p>
          <a:p>
            <a:pPr>
              <a:buFont typeface="Wingdings" panose="05000000000000000000" pitchFamily="2" charset="2"/>
              <a:buChar char="ü"/>
            </a:pPr>
            <a:r>
              <a:rPr lang="en-CA" sz="2400" dirty="0">
                <a:latin typeface="Calibri" panose="020F0502020204030204" pitchFamily="34" charset="0"/>
              </a:rPr>
              <a:t>All Canadians </a:t>
            </a:r>
            <a:r>
              <a:rPr lang="en-CA" sz="2400" dirty="0" smtClean="0">
                <a:latin typeface="Calibri" panose="020F0502020204030204" pitchFamily="34" charset="0"/>
              </a:rPr>
              <a:t>with </a:t>
            </a:r>
            <a:r>
              <a:rPr lang="en-CA" sz="2400" dirty="0">
                <a:latin typeface="Calibri" panose="020F0502020204030204" pitchFamily="34" charset="0"/>
              </a:rPr>
              <a:t>a more direct and equitable means of searching for and applying to government jobs</a:t>
            </a:r>
          </a:p>
          <a:p>
            <a:pPr>
              <a:buFont typeface="Wingdings" panose="05000000000000000000" pitchFamily="2" charset="2"/>
              <a:buChar char="ü"/>
            </a:pPr>
            <a:r>
              <a:rPr lang="en-CA" sz="2400" dirty="0">
                <a:latin typeface="Calibri" panose="020F0502020204030204" pitchFamily="34" charset="0"/>
              </a:rPr>
              <a:t>Support to persons with priority entitlement, including medically-released veterans</a:t>
            </a:r>
          </a:p>
          <a:p>
            <a:pPr>
              <a:buFont typeface="Wingdings" panose="05000000000000000000" pitchFamily="2" charset="2"/>
              <a:buChar char="ü"/>
            </a:pPr>
            <a:r>
              <a:rPr lang="en-CA" sz="2400" dirty="0">
                <a:latin typeface="Calibri" panose="020F0502020204030204" pitchFamily="34" charset="0"/>
              </a:rPr>
              <a:t>A single solution that is </a:t>
            </a:r>
            <a:r>
              <a:rPr lang="en-CA" sz="2400" dirty="0" smtClean="0">
                <a:latin typeface="Calibri" panose="020F0502020204030204" pitchFamily="34" charset="0"/>
              </a:rPr>
              <a:t>suitable </a:t>
            </a:r>
            <a:r>
              <a:rPr lang="en-CA" sz="2400" dirty="0">
                <a:latin typeface="Calibri" panose="020F0502020204030204" pitchFamily="34" charset="0"/>
              </a:rPr>
              <a:t>for all departments and agencies</a:t>
            </a:r>
          </a:p>
          <a:p>
            <a:pPr>
              <a:buFont typeface="Wingdings" panose="05000000000000000000" pitchFamily="2" charset="2"/>
              <a:buChar char="ü"/>
            </a:pPr>
            <a:r>
              <a:rPr lang="en-CA" sz="2400" dirty="0">
                <a:latin typeface="Calibri" panose="020F0502020204030204" pitchFamily="34" charset="0"/>
              </a:rPr>
              <a:t>Seamless interoperability with existing and future GC HR programs and systems</a:t>
            </a:r>
          </a:p>
          <a:p>
            <a:pPr>
              <a:buFont typeface="Wingdings" panose="05000000000000000000" pitchFamily="2" charset="2"/>
              <a:buChar char="ü"/>
            </a:pPr>
            <a:r>
              <a:rPr lang="en-CA" sz="2400" dirty="0">
                <a:latin typeface="Calibri" panose="020F0502020204030204" pitchFamily="34" charset="0"/>
              </a:rPr>
              <a:t>Alignment with digital principles of the GC to support the OneGC Digital Exchange Platform</a:t>
            </a:r>
          </a:p>
          <a:p>
            <a:pPr>
              <a:buFont typeface="Wingdings" panose="05000000000000000000" pitchFamily="2" charset="2"/>
              <a:buChar char="ü"/>
            </a:pPr>
            <a:r>
              <a:rPr lang="en-CA" sz="2400" dirty="0">
                <a:latin typeface="Calibri" panose="020F0502020204030204" pitchFamily="34" charset="0"/>
              </a:rPr>
              <a:t>Safeguarded and improved reporting to Parliament</a:t>
            </a:r>
          </a:p>
        </p:txBody>
      </p:sp>
      <p:sp>
        <p:nvSpPr>
          <p:cNvPr id="4" name="Slide Number Placeholder 3"/>
          <p:cNvSpPr>
            <a:spLocks noGrp="1"/>
          </p:cNvSpPr>
          <p:nvPr>
            <p:ph type="sldNum" sz="quarter" idx="12"/>
          </p:nvPr>
        </p:nvSpPr>
        <p:spPr/>
        <p:txBody>
          <a:bodyPr/>
          <a:lstStyle/>
          <a:p>
            <a:fld id="{1D1AD188-3738-441A-AC94-D3DC541856D0}" type="slidenum">
              <a:rPr lang="en-CA" smtClean="0"/>
              <a:t>3</a:t>
            </a:fld>
            <a:endParaRPr lang="en-CA"/>
          </a:p>
        </p:txBody>
      </p:sp>
    </p:spTree>
    <p:extLst>
      <p:ext uri="{BB962C8B-B14F-4D97-AF65-F5344CB8AC3E}">
        <p14:creationId xmlns:p14="http://schemas.microsoft.com/office/powerpoint/2010/main" val="3252908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582" t="3473" r="547" b="2832"/>
          <a:stretch/>
        </p:blipFill>
        <p:spPr>
          <a:xfrm>
            <a:off x="758446" y="5093370"/>
            <a:ext cx="10769830" cy="1290415"/>
          </a:xfrm>
          <a:prstGeom prst="rect">
            <a:avLst/>
          </a:prstGeom>
        </p:spPr>
      </p:pic>
      <p:pic>
        <p:nvPicPr>
          <p:cNvPr id="6" name="Picture 5"/>
          <p:cNvPicPr>
            <a:picLocks noChangeAspect="1"/>
          </p:cNvPicPr>
          <p:nvPr/>
        </p:nvPicPr>
        <p:blipFill rotWithShape="1">
          <a:blip r:embed="rId4"/>
          <a:srcRect l="630" t="3626" r="407" b="3583"/>
          <a:stretch/>
        </p:blipFill>
        <p:spPr>
          <a:xfrm>
            <a:off x="766763" y="3735199"/>
            <a:ext cx="10761513" cy="1281869"/>
          </a:xfrm>
          <a:prstGeom prst="rect">
            <a:avLst/>
          </a:prstGeom>
        </p:spPr>
      </p:pic>
      <p:pic>
        <p:nvPicPr>
          <p:cNvPr id="5" name="Picture 4"/>
          <p:cNvPicPr>
            <a:picLocks noChangeAspect="1"/>
          </p:cNvPicPr>
          <p:nvPr/>
        </p:nvPicPr>
        <p:blipFill rotWithShape="1">
          <a:blip r:embed="rId5"/>
          <a:srcRect l="404" t="4695" r="554" b="3797"/>
          <a:stretch/>
        </p:blipFill>
        <p:spPr>
          <a:xfrm>
            <a:off x="758446" y="2457259"/>
            <a:ext cx="10769831" cy="1196411"/>
          </a:xfrm>
          <a:prstGeom prst="rect">
            <a:avLst/>
          </a:prstGeom>
        </p:spPr>
      </p:pic>
      <p:sp>
        <p:nvSpPr>
          <p:cNvPr id="2" name="Title 1">
            <a:extLst>
              <a:ext uri="{FF2B5EF4-FFF2-40B4-BE49-F238E27FC236}">
                <a16:creationId xmlns="" xmlns:a16="http://schemas.microsoft.com/office/drawing/2014/main" id="{C3D8EFCB-374C-4740-AAC5-A7B6D784FF28}"/>
              </a:ext>
            </a:extLst>
          </p:cNvPr>
          <p:cNvSpPr>
            <a:spLocks noGrp="1"/>
          </p:cNvSpPr>
          <p:nvPr>
            <p:ph type="title"/>
          </p:nvPr>
        </p:nvSpPr>
        <p:spPr>
          <a:xfrm>
            <a:off x="758446" y="52780"/>
            <a:ext cx="9720072" cy="1499616"/>
          </a:xfrm>
        </p:spPr>
        <p:txBody>
          <a:bodyPr>
            <a:normAutofit/>
          </a:bodyPr>
          <a:lstStyle/>
          <a:p>
            <a:r>
              <a:rPr lang="en-US" sz="4000" b="1" dirty="0" smtClean="0">
                <a:solidFill>
                  <a:srgbClr val="2D6576"/>
                </a:solidFill>
                <a:latin typeface="Franklin Gothic Medium" panose="020B0603020102020204" pitchFamily="34" charset="0"/>
              </a:rPr>
              <a:t>Our approach</a:t>
            </a:r>
            <a:endParaRPr lang="en-US" sz="4000" b="1" dirty="0">
              <a:solidFill>
                <a:srgbClr val="2D6576"/>
              </a:solidFill>
              <a:latin typeface="Franklin Gothic Medium" panose="020B0603020102020204" pitchFamily="34" charset="0"/>
            </a:endParaRPr>
          </a:p>
        </p:txBody>
      </p:sp>
      <p:sp>
        <p:nvSpPr>
          <p:cNvPr id="3" name="Slide Number Placeholder 2"/>
          <p:cNvSpPr>
            <a:spLocks noGrp="1"/>
          </p:cNvSpPr>
          <p:nvPr>
            <p:ph type="sldNum" sz="quarter" idx="12"/>
          </p:nvPr>
        </p:nvSpPr>
        <p:spPr/>
        <p:txBody>
          <a:bodyPr/>
          <a:lstStyle/>
          <a:p>
            <a:fld id="{1D1AD188-3738-441A-AC94-D3DC541856D0}" type="slidenum">
              <a:rPr lang="en-CA" smtClean="0"/>
              <a:t>4</a:t>
            </a:fld>
            <a:endParaRPr lang="en-CA"/>
          </a:p>
        </p:txBody>
      </p:sp>
      <p:sp>
        <p:nvSpPr>
          <p:cNvPr id="18" name="TextBox 17"/>
          <p:cNvSpPr txBox="1"/>
          <p:nvPr/>
        </p:nvSpPr>
        <p:spPr>
          <a:xfrm>
            <a:off x="3724302" y="4162773"/>
            <a:ext cx="7676669" cy="430887"/>
          </a:xfrm>
          <a:prstGeom prst="rect">
            <a:avLst/>
          </a:prstGeom>
          <a:noFill/>
        </p:spPr>
        <p:txBody>
          <a:bodyPr wrap="square" rtlCol="0">
            <a:spAutoFit/>
          </a:bodyPr>
          <a:lstStyle/>
          <a:p>
            <a:r>
              <a:rPr lang="en-CA" sz="1100" dirty="0">
                <a:solidFill>
                  <a:schemeClr val="tx1">
                    <a:lumMod val="85000"/>
                    <a:lumOff val="15000"/>
                  </a:schemeClr>
                </a:solidFill>
              </a:rPr>
              <a:t>PSC will deploy an inclusive, modern, user-centric and seamless digital recruitment solution, a phased approach will be used to ensure that the platform and functionality are </a:t>
            </a:r>
            <a:r>
              <a:rPr lang="en-CA" sz="1100" dirty="0" smtClean="0">
                <a:solidFill>
                  <a:schemeClr val="tx1">
                    <a:lumMod val="85000"/>
                    <a:lumOff val="15000"/>
                  </a:schemeClr>
                </a:solidFill>
              </a:rPr>
              <a:t>stable.</a:t>
            </a:r>
            <a:endParaRPr lang="en-CA" sz="1100" dirty="0">
              <a:solidFill>
                <a:schemeClr val="tx1">
                  <a:lumMod val="85000"/>
                  <a:lumOff val="15000"/>
                </a:schemeClr>
              </a:solidFill>
            </a:endParaRPr>
          </a:p>
        </p:txBody>
      </p:sp>
      <p:sp>
        <p:nvSpPr>
          <p:cNvPr id="19" name="TextBox 18"/>
          <p:cNvSpPr txBox="1"/>
          <p:nvPr/>
        </p:nvSpPr>
        <p:spPr>
          <a:xfrm>
            <a:off x="674787" y="4114197"/>
            <a:ext cx="2813958" cy="523220"/>
          </a:xfrm>
          <a:prstGeom prst="rect">
            <a:avLst/>
          </a:prstGeom>
          <a:noFill/>
        </p:spPr>
        <p:txBody>
          <a:bodyPr wrap="square" rtlCol="0">
            <a:spAutoFit/>
          </a:bodyPr>
          <a:lstStyle/>
          <a:p>
            <a:pPr algn="ctr"/>
            <a:r>
              <a:rPr lang="en-CA" sz="1400" b="1" dirty="0">
                <a:latin typeface="Calibri" panose="020F0502020204030204" pitchFamily="34" charset="0"/>
                <a:cs typeface="Calibri" panose="020F0502020204030204" pitchFamily="34" charset="0"/>
              </a:rPr>
              <a:t>Phase 1 Deployment and Stabilization (2020-21</a:t>
            </a:r>
            <a:r>
              <a:rPr lang="en-CA" sz="1400" b="1" dirty="0" smtClean="0">
                <a:latin typeface="Calibri" panose="020F0502020204030204" pitchFamily="34" charset="0"/>
                <a:cs typeface="Calibri" panose="020F0502020204030204" pitchFamily="34" charset="0"/>
              </a:rPr>
              <a:t>)</a:t>
            </a:r>
            <a:endParaRPr lang="en-CA" sz="1400" b="1" dirty="0">
              <a:latin typeface="Calibri" panose="020F0502020204030204" pitchFamily="34" charset="0"/>
              <a:cs typeface="Calibri" panose="020F0502020204030204" pitchFamily="34" charset="0"/>
            </a:endParaRPr>
          </a:p>
        </p:txBody>
      </p:sp>
      <p:sp>
        <p:nvSpPr>
          <p:cNvPr id="20" name="TextBox 19"/>
          <p:cNvSpPr txBox="1"/>
          <p:nvPr/>
        </p:nvSpPr>
        <p:spPr>
          <a:xfrm>
            <a:off x="3724302" y="5569300"/>
            <a:ext cx="7676669" cy="430887"/>
          </a:xfrm>
          <a:prstGeom prst="rect">
            <a:avLst/>
          </a:prstGeom>
          <a:noFill/>
        </p:spPr>
        <p:txBody>
          <a:bodyPr wrap="square" rtlCol="0">
            <a:spAutoFit/>
          </a:bodyPr>
          <a:lstStyle/>
          <a:p>
            <a:r>
              <a:rPr lang="en-CA" sz="1100" dirty="0">
                <a:solidFill>
                  <a:schemeClr val="tx1">
                    <a:lumMod val="85000"/>
                    <a:lumOff val="15000"/>
                  </a:schemeClr>
                </a:solidFill>
              </a:rPr>
              <a:t>In this phase PSC will continue to solicit feedback on the new recruitment solution to make further enhancements in key areas and improve the user experience</a:t>
            </a:r>
            <a:r>
              <a:rPr lang="en-CA" sz="1100" dirty="0" smtClean="0">
                <a:solidFill>
                  <a:schemeClr val="tx1">
                    <a:lumMod val="85000"/>
                    <a:lumOff val="15000"/>
                  </a:schemeClr>
                </a:solidFill>
              </a:rPr>
              <a:t>.</a:t>
            </a:r>
            <a:endParaRPr lang="en-CA" sz="1100" dirty="0">
              <a:solidFill>
                <a:schemeClr val="tx1">
                  <a:lumMod val="85000"/>
                  <a:lumOff val="15000"/>
                </a:schemeClr>
              </a:solidFill>
            </a:endParaRPr>
          </a:p>
        </p:txBody>
      </p:sp>
      <p:sp>
        <p:nvSpPr>
          <p:cNvPr id="21" name="Rectangle 20"/>
          <p:cNvSpPr/>
          <p:nvPr/>
        </p:nvSpPr>
        <p:spPr>
          <a:xfrm>
            <a:off x="779588" y="5476967"/>
            <a:ext cx="2738147" cy="523220"/>
          </a:xfrm>
          <a:prstGeom prst="rect">
            <a:avLst/>
          </a:prstGeom>
        </p:spPr>
        <p:txBody>
          <a:bodyPr wrap="square">
            <a:spAutoFit/>
          </a:bodyPr>
          <a:lstStyle/>
          <a:p>
            <a:pPr algn="ctr"/>
            <a:r>
              <a:rPr lang="en-CA" sz="14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Phase 2 Product Management (2021-22 and beyond</a:t>
            </a:r>
            <a:r>
              <a:rPr lang="en-CA" sz="1400" b="1" dirty="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t>
            </a:r>
            <a:endParaRPr lang="en-CA" sz="1400" b="1" dirty="0">
              <a:solidFill>
                <a:schemeClr val="tx1">
                  <a:lumMod val="85000"/>
                  <a:lumOff val="15000"/>
                </a:schemeClr>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rotWithShape="1">
          <a:blip r:embed="rId6"/>
          <a:srcRect l="551" t="4120" r="752" b="4794"/>
          <a:stretch/>
        </p:blipFill>
        <p:spPr>
          <a:xfrm>
            <a:off x="734938" y="1160463"/>
            <a:ext cx="10793340" cy="1215267"/>
          </a:xfrm>
          <a:prstGeom prst="rect">
            <a:avLst/>
          </a:prstGeom>
        </p:spPr>
      </p:pic>
      <p:sp>
        <p:nvSpPr>
          <p:cNvPr id="17" name="TextBox 16"/>
          <p:cNvSpPr txBox="1"/>
          <p:nvPr/>
        </p:nvSpPr>
        <p:spPr>
          <a:xfrm>
            <a:off x="674787" y="1537279"/>
            <a:ext cx="2813958" cy="523220"/>
          </a:xfrm>
          <a:prstGeom prst="rect">
            <a:avLst/>
          </a:prstGeom>
          <a:noFill/>
        </p:spPr>
        <p:txBody>
          <a:bodyPr wrap="square" rtlCol="0">
            <a:spAutoFit/>
          </a:bodyPr>
          <a:lstStyle/>
          <a:p>
            <a:pPr algn="ctr"/>
            <a:r>
              <a:rPr lang="en-CA" sz="1400" b="1" dirty="0">
                <a:solidFill>
                  <a:schemeClr val="tx1">
                    <a:lumMod val="85000"/>
                    <a:lumOff val="15000"/>
                  </a:schemeClr>
                </a:solidFill>
                <a:latin typeface="Calibri" panose="020F0502020204030204" pitchFamily="34" charset="0"/>
                <a:cs typeface="Calibri" panose="020F0502020204030204" pitchFamily="34" charset="0"/>
              </a:rPr>
              <a:t>Phase 0 Pre-Project Discovery </a:t>
            </a:r>
            <a:endParaRPr lang="en-CA" sz="1400" b="1" dirty="0" smtClean="0">
              <a:solidFill>
                <a:schemeClr val="tx1">
                  <a:lumMod val="85000"/>
                  <a:lumOff val="15000"/>
                </a:schemeClr>
              </a:solidFill>
              <a:latin typeface="Calibri" panose="020F0502020204030204" pitchFamily="34" charset="0"/>
              <a:cs typeface="Calibri" panose="020F0502020204030204" pitchFamily="34" charset="0"/>
            </a:endParaRPr>
          </a:p>
          <a:p>
            <a:pPr algn="ctr"/>
            <a:r>
              <a:rPr lang="en-CA" sz="1400" b="1" dirty="0" smtClean="0">
                <a:solidFill>
                  <a:schemeClr val="tx1">
                    <a:lumMod val="85000"/>
                    <a:lumOff val="15000"/>
                  </a:schemeClr>
                </a:solidFill>
                <a:latin typeface="Calibri" panose="020F0502020204030204" pitchFamily="34" charset="0"/>
                <a:cs typeface="Calibri" panose="020F0502020204030204" pitchFamily="34" charset="0"/>
              </a:rPr>
              <a:t>(Part 1: 2018-19) </a:t>
            </a:r>
            <a:endParaRPr lang="en-CA" sz="1400" b="1"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6" name="TextBox 15"/>
          <p:cNvSpPr txBox="1"/>
          <p:nvPr/>
        </p:nvSpPr>
        <p:spPr>
          <a:xfrm>
            <a:off x="3721770" y="1327778"/>
            <a:ext cx="7532914" cy="938719"/>
          </a:xfrm>
          <a:prstGeom prst="rect">
            <a:avLst/>
          </a:prstGeom>
          <a:noFill/>
        </p:spPr>
        <p:txBody>
          <a:bodyPr wrap="square" rtlCol="0">
            <a:spAutoFit/>
          </a:bodyPr>
          <a:lstStyle/>
          <a:p>
            <a:r>
              <a:rPr lang="en-CA" sz="1100" dirty="0" smtClean="0">
                <a:solidFill>
                  <a:schemeClr val="tx1">
                    <a:lumMod val="85000"/>
                    <a:lumOff val="15000"/>
                  </a:schemeClr>
                </a:solidFill>
              </a:rPr>
              <a:t>The </a:t>
            </a:r>
            <a:r>
              <a:rPr lang="en-CA" sz="1100" dirty="0">
                <a:solidFill>
                  <a:schemeClr val="tx1">
                    <a:lumMod val="85000"/>
                    <a:lumOff val="15000"/>
                  </a:schemeClr>
                </a:solidFill>
              </a:rPr>
              <a:t>pre-project phase is all about collecting </a:t>
            </a:r>
            <a:r>
              <a:rPr lang="en-CA" sz="1100" dirty="0" smtClean="0">
                <a:solidFill>
                  <a:schemeClr val="tx1">
                    <a:lumMod val="85000"/>
                    <a:lumOff val="15000"/>
                  </a:schemeClr>
                </a:solidFill>
              </a:rPr>
              <a:t>information:</a:t>
            </a:r>
          </a:p>
          <a:p>
            <a:endParaRPr lang="en-CA" sz="1100" dirty="0">
              <a:solidFill>
                <a:schemeClr val="tx1">
                  <a:lumMod val="85000"/>
                  <a:lumOff val="15000"/>
                </a:schemeClr>
              </a:solidFill>
            </a:endParaRPr>
          </a:p>
          <a:p>
            <a:pPr defTabSz="268288"/>
            <a:r>
              <a:rPr lang="en-CA" sz="1100" dirty="0" smtClean="0">
                <a:solidFill>
                  <a:schemeClr val="tx1">
                    <a:lumMod val="85000"/>
                    <a:lumOff val="15000"/>
                  </a:schemeClr>
                </a:solidFill>
              </a:rPr>
              <a:t>	-from </a:t>
            </a:r>
            <a:r>
              <a:rPr lang="en-CA" sz="1100" dirty="0">
                <a:solidFill>
                  <a:schemeClr val="tx1">
                    <a:lumMod val="85000"/>
                    <a:lumOff val="15000"/>
                  </a:schemeClr>
                </a:solidFill>
              </a:rPr>
              <a:t>job seekers, hiring managers, HR professionals and </a:t>
            </a:r>
            <a:r>
              <a:rPr lang="en-CA" sz="1100" dirty="0" smtClean="0">
                <a:solidFill>
                  <a:schemeClr val="tx1">
                    <a:lumMod val="85000"/>
                    <a:lumOff val="15000"/>
                  </a:schemeClr>
                </a:solidFill>
              </a:rPr>
              <a:t>stakeholders about their needs</a:t>
            </a:r>
          </a:p>
          <a:p>
            <a:endParaRPr lang="en-CA" sz="1100" dirty="0">
              <a:solidFill>
                <a:schemeClr val="tx1">
                  <a:lumMod val="85000"/>
                  <a:lumOff val="15000"/>
                </a:schemeClr>
              </a:solidFill>
            </a:endParaRPr>
          </a:p>
          <a:p>
            <a:pPr defTabSz="268288"/>
            <a:r>
              <a:rPr lang="en-CA" sz="1100" dirty="0" smtClean="0">
                <a:solidFill>
                  <a:schemeClr val="tx1">
                    <a:lumMod val="85000"/>
                    <a:lumOff val="15000"/>
                  </a:schemeClr>
                </a:solidFill>
              </a:rPr>
              <a:t>	-from industry about what </a:t>
            </a:r>
            <a:r>
              <a:rPr lang="en-CA" sz="1100" dirty="0">
                <a:solidFill>
                  <a:schemeClr val="tx1">
                    <a:lumMod val="85000"/>
                    <a:lumOff val="15000"/>
                  </a:schemeClr>
                </a:solidFill>
              </a:rPr>
              <a:t>currently exists in the private sector in terms of recruitment solutions. </a:t>
            </a:r>
          </a:p>
        </p:txBody>
      </p:sp>
      <p:sp>
        <p:nvSpPr>
          <p:cNvPr id="15" name="TextBox 14"/>
          <p:cNvSpPr txBox="1"/>
          <p:nvPr/>
        </p:nvSpPr>
        <p:spPr>
          <a:xfrm>
            <a:off x="3721770" y="2675111"/>
            <a:ext cx="7532914" cy="769441"/>
          </a:xfrm>
          <a:prstGeom prst="rect">
            <a:avLst/>
          </a:prstGeom>
          <a:noFill/>
        </p:spPr>
        <p:txBody>
          <a:bodyPr wrap="square" rtlCol="0">
            <a:spAutoFit/>
          </a:bodyPr>
          <a:lstStyle/>
          <a:p>
            <a:r>
              <a:rPr lang="en-CA" sz="1100" dirty="0" smtClean="0">
                <a:solidFill>
                  <a:schemeClr val="tx1">
                    <a:lumMod val="85000"/>
                    <a:lumOff val="15000"/>
                  </a:schemeClr>
                </a:solidFill>
              </a:rPr>
              <a:t>Evaluate and review options analysis </a:t>
            </a:r>
            <a:r>
              <a:rPr lang="en-CA" sz="1100" dirty="0">
                <a:solidFill>
                  <a:schemeClr val="tx1">
                    <a:lumMod val="85000"/>
                    <a:lumOff val="15000"/>
                  </a:schemeClr>
                </a:solidFill>
              </a:rPr>
              <a:t>to determine the best way forward, whether it is to buy, build or a combination of both. </a:t>
            </a:r>
            <a:endParaRPr lang="en-CA" sz="1100" dirty="0" smtClean="0">
              <a:solidFill>
                <a:schemeClr val="tx1">
                  <a:lumMod val="85000"/>
                  <a:lumOff val="15000"/>
                </a:schemeClr>
              </a:solidFill>
            </a:endParaRPr>
          </a:p>
          <a:p>
            <a:endParaRPr lang="en-CA" sz="1100" dirty="0">
              <a:solidFill>
                <a:schemeClr val="tx1">
                  <a:lumMod val="85000"/>
                  <a:lumOff val="15000"/>
                </a:schemeClr>
              </a:solidFill>
            </a:endParaRPr>
          </a:p>
          <a:p>
            <a:r>
              <a:rPr lang="en-CA" sz="1100" dirty="0" smtClean="0">
                <a:solidFill>
                  <a:schemeClr val="tx1">
                    <a:lumMod val="85000"/>
                    <a:lumOff val="15000"/>
                  </a:schemeClr>
                </a:solidFill>
              </a:rPr>
              <a:t>Testing </a:t>
            </a:r>
            <a:r>
              <a:rPr lang="en-CA" sz="1100" dirty="0">
                <a:solidFill>
                  <a:schemeClr val="tx1">
                    <a:lumMod val="85000"/>
                    <a:lumOff val="15000"/>
                  </a:schemeClr>
                </a:solidFill>
              </a:rPr>
              <a:t>with selected departments.</a:t>
            </a:r>
          </a:p>
        </p:txBody>
      </p:sp>
      <p:sp>
        <p:nvSpPr>
          <p:cNvPr id="23" name="TextBox 22"/>
          <p:cNvSpPr txBox="1"/>
          <p:nvPr/>
        </p:nvSpPr>
        <p:spPr>
          <a:xfrm>
            <a:off x="674787" y="2794575"/>
            <a:ext cx="2813958" cy="523220"/>
          </a:xfrm>
          <a:prstGeom prst="rect">
            <a:avLst/>
          </a:prstGeom>
          <a:noFill/>
        </p:spPr>
        <p:txBody>
          <a:bodyPr wrap="square" rtlCol="0">
            <a:spAutoFit/>
          </a:bodyPr>
          <a:lstStyle/>
          <a:p>
            <a:pPr algn="ctr"/>
            <a:r>
              <a:rPr lang="en-CA" sz="1400" b="1" dirty="0">
                <a:solidFill>
                  <a:schemeClr val="tx1">
                    <a:lumMod val="85000"/>
                    <a:lumOff val="15000"/>
                  </a:schemeClr>
                </a:solidFill>
                <a:latin typeface="Calibri" panose="020F0502020204030204" pitchFamily="34" charset="0"/>
                <a:cs typeface="Calibri" panose="020F0502020204030204" pitchFamily="34" charset="0"/>
              </a:rPr>
              <a:t>Phase 0 Pre-Project Discovery </a:t>
            </a:r>
            <a:endParaRPr lang="en-CA" sz="1400" b="1" dirty="0" smtClean="0">
              <a:solidFill>
                <a:schemeClr val="tx1">
                  <a:lumMod val="85000"/>
                  <a:lumOff val="15000"/>
                </a:schemeClr>
              </a:solidFill>
              <a:latin typeface="Calibri" panose="020F0502020204030204" pitchFamily="34" charset="0"/>
              <a:cs typeface="Calibri" panose="020F0502020204030204" pitchFamily="34" charset="0"/>
            </a:endParaRPr>
          </a:p>
          <a:p>
            <a:pPr algn="ctr"/>
            <a:r>
              <a:rPr lang="en-CA" sz="1400" b="1" dirty="0" smtClean="0">
                <a:solidFill>
                  <a:schemeClr val="tx1">
                    <a:lumMod val="85000"/>
                    <a:lumOff val="15000"/>
                  </a:schemeClr>
                </a:solidFill>
                <a:latin typeface="Calibri" panose="020F0502020204030204" pitchFamily="34" charset="0"/>
                <a:cs typeface="Calibri" panose="020F0502020204030204" pitchFamily="34" charset="0"/>
              </a:rPr>
              <a:t>(Part 2: 2019-20) </a:t>
            </a:r>
            <a:endParaRPr lang="en-CA" sz="1400" b="1"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7273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4000" b="1" dirty="0" err="1">
                <a:solidFill>
                  <a:srgbClr val="2D6576"/>
                </a:solidFill>
                <a:latin typeface="Franklin Gothic Medium" panose="020B0603020102020204" pitchFamily="34" charset="0"/>
              </a:rPr>
              <a:t>our</a:t>
            </a:r>
            <a:r>
              <a:rPr lang="fr-CA" sz="4000" b="1" dirty="0">
                <a:solidFill>
                  <a:srgbClr val="2D6576"/>
                </a:solidFill>
                <a:latin typeface="Franklin Gothic Medium" panose="020B0603020102020204" pitchFamily="34" charset="0"/>
              </a:rPr>
              <a:t> </a:t>
            </a:r>
            <a:r>
              <a:rPr lang="fr-CA" sz="4000" b="1" dirty="0" err="1">
                <a:solidFill>
                  <a:srgbClr val="2D6576"/>
                </a:solidFill>
                <a:latin typeface="Franklin Gothic Medium" panose="020B0603020102020204" pitchFamily="34" charset="0"/>
              </a:rPr>
              <a:t>work</a:t>
            </a:r>
            <a:r>
              <a:rPr lang="fr-CA" sz="4000" b="1" dirty="0">
                <a:solidFill>
                  <a:srgbClr val="2D6576"/>
                </a:solidFill>
                <a:latin typeface="Franklin Gothic Medium" panose="020B0603020102020204" pitchFamily="34" charset="0"/>
              </a:rPr>
              <a:t> </a:t>
            </a:r>
            <a:r>
              <a:rPr lang="fr-CA" sz="4000" b="1" dirty="0" err="1">
                <a:solidFill>
                  <a:srgbClr val="2D6576"/>
                </a:solidFill>
                <a:latin typeface="Franklin Gothic Medium" panose="020B0603020102020204" pitchFamily="34" charset="0"/>
              </a:rPr>
              <a:t>is</a:t>
            </a:r>
            <a:r>
              <a:rPr lang="fr-CA" sz="4000" b="1" dirty="0">
                <a:solidFill>
                  <a:srgbClr val="2D6576"/>
                </a:solidFill>
                <a:latin typeface="Franklin Gothic Medium" panose="020B0603020102020204" pitchFamily="34" charset="0"/>
              </a:rPr>
              <a:t> </a:t>
            </a:r>
            <a:r>
              <a:rPr lang="fr-CA" sz="4000" b="1" dirty="0" err="1">
                <a:solidFill>
                  <a:srgbClr val="2D6576"/>
                </a:solidFill>
                <a:latin typeface="Franklin Gothic Medium" panose="020B0603020102020204" pitchFamily="34" charset="0"/>
              </a:rPr>
              <a:t>Based</a:t>
            </a:r>
            <a:r>
              <a:rPr lang="fr-CA" sz="4000" b="1" dirty="0">
                <a:solidFill>
                  <a:srgbClr val="2D6576"/>
                </a:solidFill>
                <a:latin typeface="Franklin Gothic Medium" panose="020B0603020102020204" pitchFamily="34" charset="0"/>
              </a:rPr>
              <a:t> on GC Digital Standards</a:t>
            </a:r>
            <a:endParaRPr lang="en-CA" sz="4000" dirty="0"/>
          </a:p>
        </p:txBody>
      </p:sp>
      <p:pic>
        <p:nvPicPr>
          <p:cNvPr id="4" name="Content Placeholder 3"/>
          <p:cNvPicPr>
            <a:picLocks noGrp="1" noChangeAspect="1"/>
          </p:cNvPicPr>
          <p:nvPr>
            <p:ph idx="1"/>
          </p:nvPr>
        </p:nvPicPr>
        <p:blipFill rotWithShape="1">
          <a:blip r:embed="rId3"/>
          <a:srcRect t="27430" r="-184"/>
          <a:stretch/>
        </p:blipFill>
        <p:spPr>
          <a:xfrm>
            <a:off x="1456238" y="2084832"/>
            <a:ext cx="8855852" cy="4215479"/>
          </a:xfrm>
          <a:prstGeom prst="rect">
            <a:avLst/>
          </a:prstGeom>
        </p:spPr>
      </p:pic>
      <p:sp>
        <p:nvSpPr>
          <p:cNvPr id="3" name="Slide Number Placeholder 2"/>
          <p:cNvSpPr>
            <a:spLocks noGrp="1"/>
          </p:cNvSpPr>
          <p:nvPr>
            <p:ph type="sldNum" sz="quarter" idx="12"/>
          </p:nvPr>
        </p:nvSpPr>
        <p:spPr/>
        <p:txBody>
          <a:bodyPr/>
          <a:lstStyle/>
          <a:p>
            <a:r>
              <a:rPr lang="en-CA" smtClean="0"/>
              <a:t>- </a:t>
            </a:r>
            <a:fld id="{21CC6D84-8C7B-491C-8C35-A6BFC79968FD}" type="slidenum">
              <a:rPr lang="en-CA" smtClean="0"/>
              <a:pPr/>
              <a:t>5</a:t>
            </a:fld>
            <a:r>
              <a:rPr lang="en-CA" smtClean="0"/>
              <a:t> -</a:t>
            </a:r>
            <a:endParaRPr lang="en-CA" dirty="0"/>
          </a:p>
        </p:txBody>
      </p:sp>
    </p:spTree>
    <p:extLst>
      <p:ext uri="{BB962C8B-B14F-4D97-AF65-F5344CB8AC3E}">
        <p14:creationId xmlns:p14="http://schemas.microsoft.com/office/powerpoint/2010/main" val="4074544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4000" b="1" dirty="0" err="1" smtClean="0">
                <a:solidFill>
                  <a:srgbClr val="2D6576"/>
                </a:solidFill>
                <a:latin typeface="Franklin Gothic Medium" panose="020B0603020102020204" pitchFamily="34" charset="0"/>
              </a:rPr>
              <a:t>Partnership</a:t>
            </a:r>
            <a:r>
              <a:rPr lang="fr-CA" sz="4000" b="1" dirty="0" smtClean="0">
                <a:solidFill>
                  <a:srgbClr val="2D6576"/>
                </a:solidFill>
                <a:latin typeface="Franklin Gothic Medium" panose="020B0603020102020204" pitchFamily="34" charset="0"/>
              </a:rPr>
              <a:t> </a:t>
            </a:r>
            <a:r>
              <a:rPr lang="fr-CA" sz="4000" b="1" dirty="0" err="1" smtClean="0">
                <a:solidFill>
                  <a:srgbClr val="2D6576"/>
                </a:solidFill>
                <a:latin typeface="Franklin Gothic Medium" panose="020B0603020102020204" pitchFamily="34" charset="0"/>
              </a:rPr>
              <a:t>with</a:t>
            </a:r>
            <a:r>
              <a:rPr lang="fr-CA" sz="4000" b="1" dirty="0" smtClean="0">
                <a:solidFill>
                  <a:srgbClr val="2D6576"/>
                </a:solidFill>
                <a:latin typeface="Franklin Gothic Medium" panose="020B0603020102020204" pitchFamily="34" charset="0"/>
              </a:rPr>
              <a:t> </a:t>
            </a:r>
            <a:r>
              <a:rPr lang="fr-CA" sz="4000" b="1" dirty="0" err="1" smtClean="0">
                <a:solidFill>
                  <a:srgbClr val="2D6576"/>
                </a:solidFill>
                <a:latin typeface="Franklin Gothic Medium" panose="020B0603020102020204" pitchFamily="34" charset="0"/>
              </a:rPr>
              <a:t>tbs</a:t>
            </a:r>
            <a:r>
              <a:rPr lang="fr-CA" sz="4000" b="1" dirty="0" smtClean="0">
                <a:solidFill>
                  <a:srgbClr val="2D6576"/>
                </a:solidFill>
                <a:latin typeface="Franklin Gothic Medium" panose="020B0603020102020204" pitchFamily="34" charset="0"/>
              </a:rPr>
              <a:t>…</a:t>
            </a:r>
            <a:endParaRPr lang="en-CA" sz="4000" b="1" dirty="0">
              <a:solidFill>
                <a:srgbClr val="2D6576"/>
              </a:solidFill>
              <a:latin typeface="Franklin Gothic Medium" panose="020B0603020102020204" pitchFamily="34" charset="0"/>
            </a:endParaRPr>
          </a:p>
        </p:txBody>
      </p:sp>
      <p:sp>
        <p:nvSpPr>
          <p:cNvPr id="3" name="Content Placeholder 2"/>
          <p:cNvSpPr>
            <a:spLocks noGrp="1"/>
          </p:cNvSpPr>
          <p:nvPr>
            <p:ph idx="1"/>
          </p:nvPr>
        </p:nvSpPr>
        <p:spPr>
          <a:xfrm>
            <a:off x="1024128" y="2084832"/>
            <a:ext cx="9720073" cy="3712800"/>
          </a:xfrm>
        </p:spPr>
        <p:txBody>
          <a:bodyPr>
            <a:normAutofit/>
          </a:bodyPr>
          <a:lstStyle/>
          <a:p>
            <a:r>
              <a:rPr lang="en-CA" sz="2700" dirty="0" smtClean="0">
                <a:latin typeface="Calibri" panose="020F0502020204030204" pitchFamily="34" charset="0"/>
              </a:rPr>
              <a:t>Through </a:t>
            </a:r>
            <a:r>
              <a:rPr lang="en-CA" sz="2700" dirty="0">
                <a:latin typeface="Calibri" panose="020F0502020204030204" pitchFamily="34" charset="0"/>
              </a:rPr>
              <a:t>a strong partnership with TBS, we ensure alignment with the </a:t>
            </a:r>
            <a:r>
              <a:rPr lang="en-CA" sz="2700" dirty="0" smtClean="0">
                <a:latin typeface="Calibri" panose="020F0502020204030204" pitchFamily="34" charset="0"/>
              </a:rPr>
              <a:t>Next </a:t>
            </a:r>
            <a:r>
              <a:rPr lang="en-CA" sz="2700" dirty="0">
                <a:latin typeface="Calibri" panose="020F0502020204030204" pitchFamily="34" charset="0"/>
              </a:rPr>
              <a:t>G</a:t>
            </a:r>
            <a:r>
              <a:rPr lang="en-CA" sz="2700" dirty="0" smtClean="0">
                <a:latin typeface="Calibri" panose="020F0502020204030204" pitchFamily="34" charset="0"/>
              </a:rPr>
              <a:t>eneration </a:t>
            </a:r>
            <a:r>
              <a:rPr lang="en-CA" sz="2700" dirty="0">
                <a:latin typeface="Calibri" panose="020F0502020204030204" pitchFamily="34" charset="0"/>
              </a:rPr>
              <a:t>HR </a:t>
            </a:r>
            <a:r>
              <a:rPr lang="en-CA" sz="2700" dirty="0" smtClean="0">
                <a:latin typeface="Calibri" panose="020F0502020204030204" pitchFamily="34" charset="0"/>
              </a:rPr>
              <a:t>and Pay </a:t>
            </a:r>
            <a:r>
              <a:rPr lang="en-CA" sz="2700" dirty="0">
                <a:latin typeface="Calibri" panose="020F0502020204030204" pitchFamily="34" charset="0"/>
              </a:rPr>
              <a:t>initiative </a:t>
            </a:r>
            <a:r>
              <a:rPr lang="en-CA" sz="2700" dirty="0" smtClean="0">
                <a:latin typeface="Calibri" panose="020F0502020204030204" pitchFamily="34" charset="0"/>
              </a:rPr>
              <a:t>towards </a:t>
            </a:r>
            <a:r>
              <a:rPr lang="en-CA" sz="2700" dirty="0">
                <a:latin typeface="Calibri" panose="020F0502020204030204" pitchFamily="34" charset="0"/>
              </a:rPr>
              <a:t>a common goal of a seamless end-to-end solution that puts users front and centre. </a:t>
            </a:r>
            <a:endParaRPr lang="en-CA" sz="2700" dirty="0" smtClean="0">
              <a:latin typeface="Calibri" panose="020F0502020204030204" pitchFamily="34" charset="0"/>
            </a:endParaRPr>
          </a:p>
          <a:p>
            <a:endParaRPr lang="en-CA" sz="1400" dirty="0" smtClean="0">
              <a:latin typeface="Calibri" panose="020F0502020204030204" pitchFamily="34" charset="0"/>
            </a:endParaRPr>
          </a:p>
          <a:p>
            <a:pPr>
              <a:buClr>
                <a:srgbClr val="4D9EB7"/>
              </a:buClr>
              <a:buFont typeface="Wingdings" panose="05000000000000000000" pitchFamily="2" charset="2"/>
              <a:buChar char="Ø"/>
            </a:pPr>
            <a:r>
              <a:rPr lang="en-CA" sz="2000" dirty="0" smtClean="0">
                <a:latin typeface="Calibri" panose="020F0502020204030204" pitchFamily="34" charset="0"/>
              </a:rPr>
              <a:t>Collaborating </a:t>
            </a:r>
            <a:r>
              <a:rPr lang="en-CA" sz="2000" dirty="0">
                <a:latin typeface="Calibri" panose="020F0502020204030204" pitchFamily="34" charset="0"/>
              </a:rPr>
              <a:t>with NextGen leads </a:t>
            </a:r>
            <a:r>
              <a:rPr lang="en-CA" sz="2000" dirty="0" smtClean="0">
                <a:latin typeface="Calibri" panose="020F0502020204030204" pitchFamily="34" charset="0"/>
              </a:rPr>
              <a:t>at the ADM and DG level to </a:t>
            </a:r>
            <a:r>
              <a:rPr lang="en-CA" sz="2000" dirty="0">
                <a:latin typeface="Calibri" panose="020F0502020204030204" pitchFamily="34" charset="0"/>
              </a:rPr>
              <a:t>ensure a unified approach</a:t>
            </a:r>
          </a:p>
          <a:p>
            <a:pPr>
              <a:buClr>
                <a:srgbClr val="4D9EB7"/>
              </a:buClr>
              <a:buFont typeface="Wingdings" panose="05000000000000000000" pitchFamily="2" charset="2"/>
              <a:buChar char="Ø"/>
            </a:pPr>
            <a:r>
              <a:rPr lang="en-CA" sz="2000" dirty="0" smtClean="0">
                <a:latin typeface="Calibri" panose="020F0502020204030204" pitchFamily="34" charset="0"/>
              </a:rPr>
              <a:t>Leveraging existing governance such as the </a:t>
            </a:r>
            <a:r>
              <a:rPr lang="en-CA" sz="2000" dirty="0" err="1" smtClean="0">
                <a:latin typeface="Calibri" panose="020F0502020204030204" pitchFamily="34" charset="0"/>
              </a:rPr>
              <a:t>NextGen</a:t>
            </a:r>
            <a:r>
              <a:rPr lang="en-CA" sz="2000" dirty="0" smtClean="0">
                <a:latin typeface="Calibri" panose="020F0502020204030204" pitchFamily="34" charset="0"/>
              </a:rPr>
              <a:t> </a:t>
            </a:r>
            <a:r>
              <a:rPr lang="en-CA" sz="2000" dirty="0">
                <a:latin typeface="Calibri" panose="020F0502020204030204" pitchFamily="34" charset="0"/>
              </a:rPr>
              <a:t>ADM committee </a:t>
            </a:r>
            <a:r>
              <a:rPr lang="en-CA" sz="2000" dirty="0" smtClean="0">
                <a:latin typeface="Calibri" panose="020F0502020204030204" pitchFamily="34" charset="0"/>
              </a:rPr>
              <a:t>and PSRS Interdepartmental Steering Committee</a:t>
            </a:r>
            <a:endParaRPr lang="en-CA" sz="2000" dirty="0">
              <a:latin typeface="Calibri" panose="020F0502020204030204" pitchFamily="34" charset="0"/>
            </a:endParaRPr>
          </a:p>
          <a:p>
            <a:pPr>
              <a:buClr>
                <a:srgbClr val="4D9EB7"/>
              </a:buClr>
              <a:buFont typeface="Wingdings" panose="05000000000000000000" pitchFamily="2" charset="2"/>
              <a:buChar char="Ø"/>
            </a:pPr>
            <a:r>
              <a:rPr lang="en-CA" sz="2000" dirty="0" smtClean="0">
                <a:latin typeface="Calibri" panose="020F0502020204030204" pitchFamily="34" charset="0"/>
              </a:rPr>
              <a:t>Establishing a horizontal </a:t>
            </a:r>
            <a:r>
              <a:rPr lang="en-CA" sz="2000" dirty="0">
                <a:latin typeface="Calibri" panose="020F0502020204030204" pitchFamily="34" charset="0"/>
              </a:rPr>
              <a:t>integration </a:t>
            </a:r>
            <a:r>
              <a:rPr lang="en-CA" sz="2000" dirty="0" smtClean="0">
                <a:latin typeface="Calibri" panose="020F0502020204030204" pitchFamily="34" charset="0"/>
              </a:rPr>
              <a:t>function to </a:t>
            </a:r>
            <a:r>
              <a:rPr lang="en-CA" sz="2000" dirty="0">
                <a:latin typeface="Calibri" panose="020F0502020204030204" pitchFamily="34" charset="0"/>
              </a:rPr>
              <a:t>facilitate working level collaboration with NextGen on business needs (e.g. business requirement integration points)</a:t>
            </a:r>
          </a:p>
          <a:p>
            <a:endParaRPr lang="en-CA" sz="2700" dirty="0">
              <a:latin typeface="Calibri" panose="020F0502020204030204" pitchFamily="34" charset="0"/>
            </a:endParaRPr>
          </a:p>
          <a:p>
            <a:endParaRPr lang="en-CA" sz="2700" dirty="0">
              <a:latin typeface="Calibri" panose="020F0502020204030204" pitchFamily="34" charset="0"/>
            </a:endParaRPr>
          </a:p>
          <a:p>
            <a:endParaRPr lang="en-CA" sz="2700" dirty="0" smtClean="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1D1AD188-3738-441A-AC94-D3DC541856D0}" type="slidenum">
              <a:rPr lang="en-CA" smtClean="0"/>
              <a:t>6</a:t>
            </a:fld>
            <a:endParaRPr lang="en-CA"/>
          </a:p>
        </p:txBody>
      </p:sp>
    </p:spTree>
    <p:extLst>
      <p:ext uri="{BB962C8B-B14F-4D97-AF65-F5344CB8AC3E}">
        <p14:creationId xmlns:p14="http://schemas.microsoft.com/office/powerpoint/2010/main" val="168252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189633" y="6399947"/>
            <a:ext cx="973667" cy="274320"/>
          </a:xfrm>
        </p:spPr>
        <p:txBody>
          <a:bodyPr/>
          <a:lstStyle/>
          <a:p>
            <a:fld id="{1D1AD188-3738-441A-AC94-D3DC541856D0}" type="slidenum">
              <a:rPr lang="en-CA" smtClean="0"/>
              <a:t>7</a:t>
            </a:fld>
            <a:endParaRPr lang="en-CA"/>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72541"/>
            <a:ext cx="13889392" cy="7808715"/>
          </a:xfrm>
          <a:prstGeom prst="rect">
            <a:avLst/>
          </a:prstGeom>
        </p:spPr>
      </p:pic>
      <p:sp>
        <p:nvSpPr>
          <p:cNvPr id="6" name="TextBox 5"/>
          <p:cNvSpPr txBox="1"/>
          <p:nvPr/>
        </p:nvSpPr>
        <p:spPr>
          <a:xfrm>
            <a:off x="1343025" y="253825"/>
            <a:ext cx="6172200" cy="707886"/>
          </a:xfrm>
          <a:prstGeom prst="rect">
            <a:avLst/>
          </a:prstGeom>
          <a:noFill/>
        </p:spPr>
        <p:txBody>
          <a:bodyPr wrap="square" rtlCol="0">
            <a:spAutoFit/>
          </a:bodyPr>
          <a:lstStyle/>
          <a:p>
            <a:r>
              <a:rPr lang="en-CA" sz="4000" dirty="0" smtClean="0">
                <a:solidFill>
                  <a:srgbClr val="2D6576"/>
                </a:solidFill>
                <a:latin typeface="Franklin Gothic Medium" panose="020B0603020102020204" pitchFamily="34" charset="0"/>
              </a:rPr>
              <a:t>GC JOBS IN NUMBERS </a:t>
            </a:r>
            <a:endParaRPr lang="en-CA" sz="4000" dirty="0">
              <a:solidFill>
                <a:srgbClr val="2D6576"/>
              </a:solidFill>
              <a:latin typeface="Franklin Gothic Medium" panose="020B0603020102020204" pitchFamily="34" charset="0"/>
            </a:endParaRPr>
          </a:p>
        </p:txBody>
      </p:sp>
      <p:sp>
        <p:nvSpPr>
          <p:cNvPr id="7" name="TextBox 6"/>
          <p:cNvSpPr txBox="1"/>
          <p:nvPr/>
        </p:nvSpPr>
        <p:spPr>
          <a:xfrm>
            <a:off x="1774371" y="2389646"/>
            <a:ext cx="1826078" cy="707886"/>
          </a:xfrm>
          <a:prstGeom prst="rect">
            <a:avLst/>
          </a:prstGeom>
          <a:noFill/>
        </p:spPr>
        <p:txBody>
          <a:bodyPr wrap="square" rtlCol="0">
            <a:spAutoFit/>
          </a:bodyPr>
          <a:lstStyle/>
          <a:p>
            <a:r>
              <a:rPr lang="en-CA" sz="4000" dirty="0" smtClean="0">
                <a:solidFill>
                  <a:schemeClr val="tx1">
                    <a:lumMod val="75000"/>
                    <a:lumOff val="25000"/>
                  </a:schemeClr>
                </a:solidFill>
                <a:latin typeface="Arial Black" panose="020B0A04020102020204" pitchFamily="34" charset="0"/>
              </a:rPr>
              <a:t>2000</a:t>
            </a:r>
            <a:endParaRPr lang="en-CA" sz="4000" dirty="0">
              <a:solidFill>
                <a:schemeClr val="tx1">
                  <a:lumMod val="75000"/>
                  <a:lumOff val="25000"/>
                </a:schemeClr>
              </a:solidFill>
              <a:latin typeface="Arial Black" panose="020B0A04020102020204" pitchFamily="34" charset="0"/>
            </a:endParaRPr>
          </a:p>
        </p:txBody>
      </p:sp>
      <p:sp>
        <p:nvSpPr>
          <p:cNvPr id="8" name="TextBox 7"/>
          <p:cNvSpPr txBox="1"/>
          <p:nvPr/>
        </p:nvSpPr>
        <p:spPr>
          <a:xfrm>
            <a:off x="1602921" y="2894463"/>
            <a:ext cx="1905000" cy="646331"/>
          </a:xfrm>
          <a:prstGeom prst="rect">
            <a:avLst/>
          </a:prstGeom>
          <a:noFill/>
        </p:spPr>
        <p:txBody>
          <a:bodyPr wrap="square" rtlCol="0">
            <a:spAutoFit/>
          </a:bodyPr>
          <a:lstStyle/>
          <a:p>
            <a:pPr algn="ctr"/>
            <a:r>
              <a:rPr lang="en-CA" dirty="0" smtClean="0">
                <a:solidFill>
                  <a:schemeClr val="tx1">
                    <a:lumMod val="75000"/>
                    <a:lumOff val="25000"/>
                  </a:schemeClr>
                </a:solidFill>
                <a:latin typeface="Calibri" panose="020F0502020204030204" pitchFamily="34" charset="0"/>
                <a:cs typeface="Calibri" panose="020F0502020204030204" pitchFamily="34" charset="0"/>
              </a:rPr>
              <a:t>HR PROFESSIONAL USE THE SYSTEM</a:t>
            </a:r>
            <a:endParaRPr lang="en-CA"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9" name="TextBox 8"/>
          <p:cNvSpPr txBox="1"/>
          <p:nvPr/>
        </p:nvSpPr>
        <p:spPr>
          <a:xfrm>
            <a:off x="3771899" y="1741946"/>
            <a:ext cx="1826078" cy="830997"/>
          </a:xfrm>
          <a:prstGeom prst="rect">
            <a:avLst/>
          </a:prstGeom>
          <a:noFill/>
        </p:spPr>
        <p:txBody>
          <a:bodyPr wrap="square" rtlCol="0">
            <a:spAutoFit/>
          </a:bodyPr>
          <a:lstStyle/>
          <a:p>
            <a:r>
              <a:rPr lang="en-CA" sz="4800" dirty="0" smtClean="0">
                <a:solidFill>
                  <a:schemeClr val="tx1">
                    <a:lumMod val="75000"/>
                    <a:lumOff val="25000"/>
                  </a:schemeClr>
                </a:solidFill>
                <a:latin typeface="Arial Black" panose="020B0A04020102020204" pitchFamily="34" charset="0"/>
              </a:rPr>
              <a:t>1.8M</a:t>
            </a:r>
            <a:endParaRPr lang="en-CA" sz="4800" dirty="0">
              <a:solidFill>
                <a:schemeClr val="tx1">
                  <a:lumMod val="75000"/>
                  <a:lumOff val="25000"/>
                </a:schemeClr>
              </a:solidFill>
              <a:latin typeface="Arial Black" panose="020B0A04020102020204" pitchFamily="34" charset="0"/>
            </a:endParaRPr>
          </a:p>
        </p:txBody>
      </p:sp>
      <p:sp>
        <p:nvSpPr>
          <p:cNvPr id="10" name="TextBox 9"/>
          <p:cNvSpPr txBox="1"/>
          <p:nvPr/>
        </p:nvSpPr>
        <p:spPr>
          <a:xfrm>
            <a:off x="3600449" y="2428208"/>
            <a:ext cx="2344511" cy="707886"/>
          </a:xfrm>
          <a:prstGeom prst="rect">
            <a:avLst/>
          </a:prstGeom>
          <a:noFill/>
        </p:spPr>
        <p:txBody>
          <a:bodyPr wrap="square" rtlCol="0">
            <a:spAutoFit/>
          </a:bodyPr>
          <a:lstStyle/>
          <a:p>
            <a:pPr algn="ctr"/>
            <a:r>
              <a:rPr lang="en-CA" sz="2000" dirty="0" smtClean="0">
                <a:solidFill>
                  <a:schemeClr val="tx1">
                    <a:lumMod val="75000"/>
                    <a:lumOff val="25000"/>
                  </a:schemeClr>
                </a:solidFill>
                <a:latin typeface="Calibri" panose="020F0502020204030204" pitchFamily="34" charset="0"/>
                <a:cs typeface="Calibri" panose="020F0502020204030204" pitchFamily="34" charset="0"/>
              </a:rPr>
              <a:t>ACTIVE APPLICANT ACCOUNTS</a:t>
            </a:r>
            <a:endParaRPr lang="en-CA" sz="20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1" name="TextBox 10"/>
          <p:cNvSpPr txBox="1"/>
          <p:nvPr/>
        </p:nvSpPr>
        <p:spPr>
          <a:xfrm>
            <a:off x="5720442" y="3136094"/>
            <a:ext cx="1905000" cy="307777"/>
          </a:xfrm>
          <a:prstGeom prst="rect">
            <a:avLst/>
          </a:prstGeom>
          <a:noFill/>
        </p:spPr>
        <p:txBody>
          <a:bodyPr wrap="square" rtlCol="0">
            <a:spAutoFit/>
          </a:bodyPr>
          <a:lstStyle/>
          <a:p>
            <a:pPr algn="ctr"/>
            <a:r>
              <a:rPr lang="en-CA" sz="1400" dirty="0" smtClean="0">
                <a:solidFill>
                  <a:schemeClr val="tx1">
                    <a:lumMod val="75000"/>
                    <a:lumOff val="25000"/>
                  </a:schemeClr>
                </a:solidFill>
                <a:latin typeface="Calibri" panose="020F0502020204030204" pitchFamily="34" charset="0"/>
                <a:cs typeface="Calibri" panose="020F0502020204030204" pitchFamily="34" charset="0"/>
              </a:rPr>
              <a:t>JOB ADVERTISEMENTS</a:t>
            </a:r>
            <a:endParaRPr lang="en-CA" sz="14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3" name="TextBox 12"/>
          <p:cNvSpPr txBox="1"/>
          <p:nvPr/>
        </p:nvSpPr>
        <p:spPr>
          <a:xfrm>
            <a:off x="5944961" y="2458985"/>
            <a:ext cx="1608176" cy="830997"/>
          </a:xfrm>
          <a:prstGeom prst="rect">
            <a:avLst/>
          </a:prstGeom>
          <a:noFill/>
        </p:spPr>
        <p:txBody>
          <a:bodyPr wrap="square" rtlCol="0">
            <a:spAutoFit/>
          </a:bodyPr>
          <a:lstStyle/>
          <a:p>
            <a:r>
              <a:rPr lang="en-CA" sz="4800" dirty="0" smtClean="0">
                <a:solidFill>
                  <a:schemeClr val="tx1">
                    <a:lumMod val="75000"/>
                    <a:lumOff val="25000"/>
                  </a:schemeClr>
                </a:solidFill>
                <a:latin typeface="Arial Black" panose="020B0A04020102020204" pitchFamily="34" charset="0"/>
              </a:rPr>
              <a:t>10K</a:t>
            </a:r>
            <a:endParaRPr lang="en-CA" sz="4800" dirty="0">
              <a:solidFill>
                <a:schemeClr val="tx1">
                  <a:lumMod val="75000"/>
                  <a:lumOff val="25000"/>
                </a:schemeClr>
              </a:solidFill>
              <a:latin typeface="Arial Black" panose="020B0A04020102020204" pitchFamily="34" charset="0"/>
            </a:endParaRPr>
          </a:p>
        </p:txBody>
      </p:sp>
      <p:sp>
        <p:nvSpPr>
          <p:cNvPr id="14" name="TextBox 13"/>
          <p:cNvSpPr txBox="1"/>
          <p:nvPr/>
        </p:nvSpPr>
        <p:spPr>
          <a:xfrm>
            <a:off x="7349311" y="1142994"/>
            <a:ext cx="1473560" cy="830997"/>
          </a:xfrm>
          <a:prstGeom prst="rect">
            <a:avLst/>
          </a:prstGeom>
          <a:noFill/>
        </p:spPr>
        <p:txBody>
          <a:bodyPr wrap="square" rtlCol="0">
            <a:spAutoFit/>
          </a:bodyPr>
          <a:lstStyle/>
          <a:p>
            <a:r>
              <a:rPr lang="en-CA" sz="4800" dirty="0" smtClean="0">
                <a:solidFill>
                  <a:schemeClr val="tx1">
                    <a:lumMod val="75000"/>
                    <a:lumOff val="25000"/>
                  </a:schemeClr>
                </a:solidFill>
                <a:latin typeface="Arial Black" panose="020B0A04020102020204" pitchFamily="34" charset="0"/>
              </a:rPr>
              <a:t>115</a:t>
            </a:r>
            <a:endParaRPr lang="en-CA" sz="4800" dirty="0">
              <a:solidFill>
                <a:schemeClr val="tx1">
                  <a:lumMod val="75000"/>
                  <a:lumOff val="25000"/>
                </a:schemeClr>
              </a:solidFill>
              <a:latin typeface="Arial Black" panose="020B0A04020102020204" pitchFamily="34" charset="0"/>
            </a:endParaRPr>
          </a:p>
        </p:txBody>
      </p:sp>
      <p:sp>
        <p:nvSpPr>
          <p:cNvPr id="16" name="TextBox 15"/>
          <p:cNvSpPr txBox="1"/>
          <p:nvPr/>
        </p:nvSpPr>
        <p:spPr>
          <a:xfrm>
            <a:off x="7470368" y="1785601"/>
            <a:ext cx="2128158" cy="707886"/>
          </a:xfrm>
          <a:prstGeom prst="rect">
            <a:avLst/>
          </a:prstGeom>
          <a:noFill/>
        </p:spPr>
        <p:txBody>
          <a:bodyPr wrap="square" rtlCol="0">
            <a:spAutoFit/>
          </a:bodyPr>
          <a:lstStyle/>
          <a:p>
            <a:r>
              <a:rPr lang="en-CA" sz="2000" dirty="0" smtClean="0">
                <a:solidFill>
                  <a:schemeClr val="tx1">
                    <a:lumMod val="75000"/>
                    <a:lumOff val="25000"/>
                  </a:schemeClr>
                </a:solidFill>
                <a:latin typeface="Calibri" panose="020F0502020204030204" pitchFamily="34" charset="0"/>
                <a:cs typeface="Calibri" panose="020F0502020204030204" pitchFamily="34" charset="0"/>
              </a:rPr>
              <a:t>DEPARTMENTS &amp; AGENCIES</a:t>
            </a:r>
            <a:endParaRPr lang="en-CA" sz="20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7" name="TextBox 16"/>
          <p:cNvSpPr txBox="1"/>
          <p:nvPr/>
        </p:nvSpPr>
        <p:spPr>
          <a:xfrm>
            <a:off x="8915399" y="4409931"/>
            <a:ext cx="2247901" cy="523220"/>
          </a:xfrm>
          <a:prstGeom prst="rect">
            <a:avLst/>
          </a:prstGeom>
          <a:noFill/>
        </p:spPr>
        <p:txBody>
          <a:bodyPr wrap="square" rtlCol="0">
            <a:spAutoFit/>
          </a:bodyPr>
          <a:lstStyle/>
          <a:p>
            <a:r>
              <a:rPr lang="en-CA" sz="1400" dirty="0" smtClean="0">
                <a:solidFill>
                  <a:schemeClr val="tx1">
                    <a:lumMod val="75000"/>
                    <a:lumOff val="25000"/>
                  </a:schemeClr>
                </a:solidFill>
                <a:latin typeface="Calibri" panose="020F0502020204030204" pitchFamily="34" charset="0"/>
                <a:cs typeface="Calibri" panose="020F0502020204030204" pitchFamily="34" charset="0"/>
              </a:rPr>
              <a:t>USERS HAVING LOGGED IN OVER THE LAST YEAR</a:t>
            </a:r>
            <a:endParaRPr lang="en-CA" sz="14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8" name="Rectangle 17"/>
          <p:cNvSpPr/>
          <p:nvPr/>
        </p:nvSpPr>
        <p:spPr>
          <a:xfrm>
            <a:off x="8534447" y="3821826"/>
            <a:ext cx="1784463" cy="769441"/>
          </a:xfrm>
          <a:prstGeom prst="rect">
            <a:avLst/>
          </a:prstGeom>
        </p:spPr>
        <p:txBody>
          <a:bodyPr wrap="none">
            <a:spAutoFit/>
          </a:bodyPr>
          <a:lstStyle/>
          <a:p>
            <a:r>
              <a:rPr lang="en-CA" sz="4400" dirty="0" smtClean="0">
                <a:solidFill>
                  <a:schemeClr val="tx1">
                    <a:lumMod val="75000"/>
                    <a:lumOff val="25000"/>
                  </a:schemeClr>
                </a:solidFill>
                <a:latin typeface="Arial Black" panose="020B0A04020102020204" pitchFamily="34" charset="0"/>
              </a:rPr>
              <a:t>655K</a:t>
            </a:r>
            <a:endParaRPr lang="en-CA" sz="4400" dirty="0">
              <a:solidFill>
                <a:schemeClr val="tx1">
                  <a:lumMod val="75000"/>
                  <a:lumOff val="25000"/>
                </a:schemeClr>
              </a:solidFill>
              <a:latin typeface="Arial Black" panose="020B0A04020102020204" pitchFamily="34" charset="0"/>
            </a:endParaRPr>
          </a:p>
        </p:txBody>
      </p:sp>
      <p:sp>
        <p:nvSpPr>
          <p:cNvPr id="19" name="Rectangle 18"/>
          <p:cNvSpPr/>
          <p:nvPr/>
        </p:nvSpPr>
        <p:spPr>
          <a:xfrm>
            <a:off x="6142839" y="4120980"/>
            <a:ext cx="2111475" cy="1107996"/>
          </a:xfrm>
          <a:prstGeom prst="rect">
            <a:avLst/>
          </a:prstGeom>
        </p:spPr>
        <p:txBody>
          <a:bodyPr wrap="none">
            <a:spAutoFit/>
          </a:bodyPr>
          <a:lstStyle/>
          <a:p>
            <a:r>
              <a:rPr lang="en-CA" sz="6600" dirty="0" smtClean="0">
                <a:solidFill>
                  <a:schemeClr val="tx1">
                    <a:lumMod val="75000"/>
                    <a:lumOff val="25000"/>
                  </a:schemeClr>
                </a:solidFill>
                <a:latin typeface="Arial Black" panose="020B0A04020102020204" pitchFamily="34" charset="0"/>
              </a:rPr>
              <a:t>10M</a:t>
            </a:r>
            <a:endParaRPr lang="en-CA" sz="6600" dirty="0">
              <a:solidFill>
                <a:schemeClr val="tx1">
                  <a:lumMod val="75000"/>
                  <a:lumOff val="25000"/>
                </a:schemeClr>
              </a:solidFill>
              <a:latin typeface="Arial Black" panose="020B0A04020102020204" pitchFamily="34" charset="0"/>
            </a:endParaRPr>
          </a:p>
        </p:txBody>
      </p:sp>
      <p:sp>
        <p:nvSpPr>
          <p:cNvPr id="21" name="Rectangle 20"/>
          <p:cNvSpPr/>
          <p:nvPr/>
        </p:nvSpPr>
        <p:spPr>
          <a:xfrm>
            <a:off x="6142839" y="5047009"/>
            <a:ext cx="2257349" cy="461665"/>
          </a:xfrm>
          <a:prstGeom prst="rect">
            <a:avLst/>
          </a:prstGeom>
        </p:spPr>
        <p:txBody>
          <a:bodyPr wrap="none">
            <a:spAutoFit/>
          </a:bodyPr>
          <a:lstStyle/>
          <a:p>
            <a:r>
              <a:rPr lang="en-CA" sz="2400" dirty="0" smtClean="0">
                <a:solidFill>
                  <a:schemeClr val="tx1">
                    <a:lumMod val="75000"/>
                    <a:lumOff val="25000"/>
                  </a:schemeClr>
                </a:solidFill>
                <a:latin typeface="Calibri" panose="020F0502020204030204" pitchFamily="34" charset="0"/>
                <a:cs typeface="Calibri" panose="020F0502020204030204" pitchFamily="34" charset="0"/>
              </a:rPr>
              <a:t>VIEWS PER YEAR</a:t>
            </a:r>
            <a:endParaRPr lang="en-CA" sz="24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3" name="Rectangle 22"/>
          <p:cNvSpPr/>
          <p:nvPr/>
        </p:nvSpPr>
        <p:spPr>
          <a:xfrm>
            <a:off x="3531919" y="4145297"/>
            <a:ext cx="957313" cy="369332"/>
          </a:xfrm>
          <a:prstGeom prst="rect">
            <a:avLst/>
          </a:prstGeom>
        </p:spPr>
        <p:txBody>
          <a:bodyPr wrap="none">
            <a:spAutoFit/>
          </a:bodyPr>
          <a:lstStyle/>
          <a:p>
            <a:pPr algn="ctr"/>
            <a:r>
              <a:rPr lang="en-CA" dirty="0" smtClean="0">
                <a:solidFill>
                  <a:schemeClr val="tx1">
                    <a:lumMod val="75000"/>
                    <a:lumOff val="25000"/>
                  </a:schemeClr>
                </a:solidFill>
                <a:latin typeface="Calibri" panose="020F0502020204030204" pitchFamily="34" charset="0"/>
                <a:cs typeface="Calibri" panose="020F0502020204030204" pitchFamily="34" charset="0"/>
              </a:rPr>
              <a:t>2017-18</a:t>
            </a:r>
            <a:endParaRPr lang="en-CA"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4" name="Rectangle 23"/>
          <p:cNvSpPr/>
          <p:nvPr/>
        </p:nvSpPr>
        <p:spPr>
          <a:xfrm>
            <a:off x="3543116" y="4987335"/>
            <a:ext cx="1929952" cy="369332"/>
          </a:xfrm>
          <a:prstGeom prst="rect">
            <a:avLst/>
          </a:prstGeom>
        </p:spPr>
        <p:txBody>
          <a:bodyPr wrap="none">
            <a:spAutoFit/>
          </a:bodyPr>
          <a:lstStyle/>
          <a:p>
            <a:pPr algn="ctr"/>
            <a:r>
              <a:rPr lang="en-CA" dirty="0" smtClean="0">
                <a:solidFill>
                  <a:schemeClr val="tx1">
                    <a:lumMod val="75000"/>
                    <a:lumOff val="25000"/>
                  </a:schemeClr>
                </a:solidFill>
                <a:latin typeface="Calibri" panose="020F0502020204030204" pitchFamily="34" charset="0"/>
                <a:cs typeface="Calibri" panose="020F0502020204030204" pitchFamily="34" charset="0"/>
              </a:rPr>
              <a:t>JOB APPLICATIONS</a:t>
            </a:r>
            <a:endParaRPr lang="en-CA"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5" name="Rectangle 24"/>
          <p:cNvSpPr/>
          <p:nvPr/>
        </p:nvSpPr>
        <p:spPr>
          <a:xfrm>
            <a:off x="3521375" y="4398292"/>
            <a:ext cx="1636987" cy="707886"/>
          </a:xfrm>
          <a:prstGeom prst="rect">
            <a:avLst/>
          </a:prstGeom>
        </p:spPr>
        <p:txBody>
          <a:bodyPr wrap="none">
            <a:spAutoFit/>
          </a:bodyPr>
          <a:lstStyle/>
          <a:p>
            <a:r>
              <a:rPr lang="en-CA" sz="4000" dirty="0">
                <a:solidFill>
                  <a:schemeClr val="tx1">
                    <a:lumMod val="75000"/>
                    <a:lumOff val="25000"/>
                  </a:schemeClr>
                </a:solidFill>
                <a:latin typeface="Arial Black" panose="020B0A04020102020204" pitchFamily="34" charset="0"/>
              </a:rPr>
              <a:t>7</a:t>
            </a:r>
            <a:r>
              <a:rPr lang="en-CA" sz="4000" dirty="0" smtClean="0">
                <a:solidFill>
                  <a:schemeClr val="tx1">
                    <a:lumMod val="75000"/>
                    <a:lumOff val="25000"/>
                  </a:schemeClr>
                </a:solidFill>
                <a:latin typeface="Arial Black" panose="020B0A04020102020204" pitchFamily="34" charset="0"/>
              </a:rPr>
              <a:t>00K</a:t>
            </a:r>
            <a:endParaRPr lang="en-CA" sz="4000" dirty="0">
              <a:solidFill>
                <a:schemeClr val="tx1">
                  <a:lumMod val="75000"/>
                  <a:lumOff val="25000"/>
                </a:schemeClr>
              </a:solidFill>
              <a:latin typeface="Arial Black" panose="020B0A04020102020204" pitchFamily="34" charset="0"/>
            </a:endParaRPr>
          </a:p>
        </p:txBody>
      </p:sp>
    </p:spTree>
    <p:extLst>
      <p:ext uri="{BB962C8B-B14F-4D97-AF65-F5344CB8AC3E}">
        <p14:creationId xmlns:p14="http://schemas.microsoft.com/office/powerpoint/2010/main" val="3796868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1AD188-3738-441A-AC94-D3DC541856D0}" type="slidenum">
              <a:rPr lang="en-CA" smtClean="0"/>
              <a:t>8</a:t>
            </a:fld>
            <a:endParaRPr lang="en-CA"/>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13" y="61656"/>
            <a:ext cx="12224221" cy="6872544"/>
          </a:xfrm>
          <a:prstGeom prst="rect">
            <a:avLst/>
          </a:prstGeom>
        </p:spPr>
      </p:pic>
      <p:sp>
        <p:nvSpPr>
          <p:cNvPr id="8" name="TextBox 7"/>
          <p:cNvSpPr txBox="1"/>
          <p:nvPr/>
        </p:nvSpPr>
        <p:spPr>
          <a:xfrm>
            <a:off x="1404258" y="1458685"/>
            <a:ext cx="1605642" cy="738664"/>
          </a:xfrm>
          <a:prstGeom prst="rect">
            <a:avLst/>
          </a:prstGeom>
          <a:noFill/>
        </p:spPr>
        <p:txBody>
          <a:bodyPr wrap="square" rtlCol="0">
            <a:spAutoFit/>
          </a:bodyPr>
          <a:lstStyle/>
          <a:p>
            <a:pPr algn="ctr"/>
            <a:r>
              <a:rPr lang="en-CA" sz="1400" dirty="0" smtClean="0">
                <a:solidFill>
                  <a:schemeClr val="tx1">
                    <a:lumMod val="85000"/>
                    <a:lumOff val="15000"/>
                  </a:schemeClr>
                </a:solidFill>
                <a:latin typeface="Calibri" panose="020F0502020204030204" pitchFamily="34" charset="0"/>
                <a:cs typeface="Calibri" panose="020F0502020204030204" pitchFamily="34" charset="0"/>
              </a:rPr>
              <a:t>“More </a:t>
            </a:r>
            <a:r>
              <a:rPr lang="en-CA" sz="1400" b="1" dirty="0" smtClean="0">
                <a:solidFill>
                  <a:schemeClr val="tx1">
                    <a:lumMod val="85000"/>
                    <a:lumOff val="15000"/>
                  </a:schemeClr>
                </a:solidFill>
                <a:latin typeface="Calibri" panose="020F0502020204030204" pitchFamily="34" charset="0"/>
                <a:cs typeface="Calibri" panose="020F0502020204030204" pitchFamily="34" charset="0"/>
              </a:rPr>
              <a:t>interactive</a:t>
            </a:r>
            <a:r>
              <a:rPr lang="en-CA" sz="1400" dirty="0" smtClean="0">
                <a:solidFill>
                  <a:schemeClr val="tx1">
                    <a:lumMod val="85000"/>
                    <a:lumOff val="15000"/>
                  </a:schemeClr>
                </a:solidFill>
                <a:latin typeface="Calibri" panose="020F0502020204030204" pitchFamily="34" charset="0"/>
                <a:cs typeface="Calibri" panose="020F0502020204030204" pitchFamily="34" charset="0"/>
              </a:rPr>
              <a:t> and </a:t>
            </a:r>
            <a:r>
              <a:rPr lang="en-CA" sz="1400" b="1" dirty="0" smtClean="0">
                <a:solidFill>
                  <a:schemeClr val="tx1">
                    <a:lumMod val="85000"/>
                    <a:lumOff val="15000"/>
                  </a:schemeClr>
                </a:solidFill>
                <a:latin typeface="Calibri" panose="020F0502020204030204" pitchFamily="34" charset="0"/>
                <a:cs typeface="Calibri" panose="020F0502020204030204" pitchFamily="34" charset="0"/>
              </a:rPr>
              <a:t>engaging</a:t>
            </a:r>
            <a:r>
              <a:rPr lang="en-CA" sz="1400" dirty="0" smtClean="0">
                <a:solidFill>
                  <a:schemeClr val="tx1">
                    <a:lumMod val="85000"/>
                    <a:lumOff val="15000"/>
                  </a:schemeClr>
                </a:solidFill>
                <a:latin typeface="Calibri" panose="020F0502020204030204" pitchFamily="34" charset="0"/>
                <a:cs typeface="Calibri" panose="020F0502020204030204" pitchFamily="34" charset="0"/>
              </a:rPr>
              <a:t> job site”</a:t>
            </a:r>
            <a:endParaRPr lang="en-CA" sz="14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0" name="TextBox 9"/>
          <p:cNvSpPr txBox="1"/>
          <p:nvPr/>
        </p:nvSpPr>
        <p:spPr>
          <a:xfrm>
            <a:off x="2585358" y="2235803"/>
            <a:ext cx="1605642" cy="1200329"/>
          </a:xfrm>
          <a:prstGeom prst="rect">
            <a:avLst/>
          </a:prstGeom>
          <a:noFill/>
        </p:spPr>
        <p:txBody>
          <a:bodyPr wrap="square" rtlCol="0">
            <a:spAutoFit/>
          </a:bodyPr>
          <a:lstStyle/>
          <a:p>
            <a:pPr algn="ctr"/>
            <a:r>
              <a:rPr lang="en-CA" dirty="0" smtClean="0">
                <a:solidFill>
                  <a:schemeClr val="tx1">
                    <a:lumMod val="85000"/>
                    <a:lumOff val="15000"/>
                  </a:schemeClr>
                </a:solidFill>
                <a:latin typeface="Calibri" panose="020F0502020204030204" pitchFamily="34" charset="0"/>
                <a:cs typeface="Calibri" panose="020F0502020204030204" pitchFamily="34" charset="0"/>
              </a:rPr>
              <a:t>“More </a:t>
            </a:r>
            <a:r>
              <a:rPr lang="en-CA" b="1" dirty="0" smtClean="0">
                <a:solidFill>
                  <a:schemeClr val="tx1">
                    <a:lumMod val="85000"/>
                    <a:lumOff val="15000"/>
                  </a:schemeClr>
                </a:solidFill>
                <a:latin typeface="Calibri" panose="020F0502020204030204" pitchFamily="34" charset="0"/>
                <a:cs typeface="Calibri" panose="020F0502020204030204" pitchFamily="34" charset="0"/>
              </a:rPr>
              <a:t>regular</a:t>
            </a:r>
            <a:r>
              <a:rPr lang="en-CA" dirty="0" smtClean="0">
                <a:solidFill>
                  <a:schemeClr val="tx1">
                    <a:lumMod val="85000"/>
                    <a:lumOff val="15000"/>
                  </a:schemeClr>
                </a:solidFill>
                <a:latin typeface="Calibri" panose="020F0502020204030204" pitchFamily="34" charset="0"/>
                <a:cs typeface="Calibri" panose="020F0502020204030204" pitchFamily="34" charset="0"/>
              </a:rPr>
              <a:t> </a:t>
            </a:r>
            <a:r>
              <a:rPr lang="en-CA" b="1" dirty="0" smtClean="0">
                <a:solidFill>
                  <a:schemeClr val="tx1">
                    <a:lumMod val="85000"/>
                    <a:lumOff val="15000"/>
                  </a:schemeClr>
                </a:solidFill>
                <a:latin typeface="Calibri" panose="020F0502020204030204" pitchFamily="34" charset="0"/>
                <a:cs typeface="Calibri" panose="020F0502020204030204" pitchFamily="34" charset="0"/>
              </a:rPr>
              <a:t>updates</a:t>
            </a:r>
            <a:r>
              <a:rPr lang="en-CA" dirty="0" smtClean="0">
                <a:solidFill>
                  <a:schemeClr val="tx1">
                    <a:lumMod val="85000"/>
                    <a:lumOff val="15000"/>
                  </a:schemeClr>
                </a:solidFill>
                <a:latin typeface="Calibri" panose="020F0502020204030204" pitchFamily="34" charset="0"/>
                <a:cs typeface="Calibri" panose="020F0502020204030204" pitchFamily="34" charset="0"/>
              </a:rPr>
              <a:t> on the application status”</a:t>
            </a:r>
            <a:endParaRPr lang="en-CA"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1" name="TextBox 10"/>
          <p:cNvSpPr txBox="1"/>
          <p:nvPr/>
        </p:nvSpPr>
        <p:spPr>
          <a:xfrm>
            <a:off x="3399067" y="1243241"/>
            <a:ext cx="1834242" cy="430887"/>
          </a:xfrm>
          <a:prstGeom prst="rect">
            <a:avLst/>
          </a:prstGeom>
          <a:noFill/>
        </p:spPr>
        <p:txBody>
          <a:bodyPr wrap="square" rtlCol="0">
            <a:spAutoFit/>
          </a:bodyPr>
          <a:lstStyle/>
          <a:p>
            <a:pPr algn="ctr"/>
            <a:r>
              <a:rPr lang="en-CA" sz="1100" dirty="0" smtClean="0">
                <a:solidFill>
                  <a:schemeClr val="tx1">
                    <a:lumMod val="85000"/>
                    <a:lumOff val="15000"/>
                  </a:schemeClr>
                </a:solidFill>
                <a:latin typeface="Calibri" panose="020F0502020204030204" pitchFamily="34" charset="0"/>
                <a:cs typeface="Calibri" panose="020F0502020204030204" pitchFamily="34" charset="0"/>
              </a:rPr>
              <a:t>“Simpler </a:t>
            </a:r>
            <a:r>
              <a:rPr lang="en-CA" sz="1100" b="1" dirty="0" smtClean="0">
                <a:solidFill>
                  <a:schemeClr val="tx1">
                    <a:lumMod val="85000"/>
                    <a:lumOff val="15000"/>
                  </a:schemeClr>
                </a:solidFill>
                <a:latin typeface="Calibri" panose="020F0502020204030204" pitchFamily="34" charset="0"/>
                <a:cs typeface="Calibri" panose="020F0502020204030204" pitchFamily="34" charset="0"/>
              </a:rPr>
              <a:t>advertisements</a:t>
            </a:r>
            <a:r>
              <a:rPr lang="en-CA" sz="1100" dirty="0" smtClean="0">
                <a:solidFill>
                  <a:schemeClr val="tx1">
                    <a:lumMod val="85000"/>
                    <a:lumOff val="15000"/>
                  </a:schemeClr>
                </a:solidFill>
                <a:latin typeface="Calibri" panose="020F0502020204030204" pitchFamily="34" charset="0"/>
                <a:cs typeface="Calibri" panose="020F0502020204030204" pitchFamily="34" charset="0"/>
              </a:rPr>
              <a:t> simpler </a:t>
            </a:r>
            <a:r>
              <a:rPr lang="en-CA" sz="1100" b="1" dirty="0" smtClean="0">
                <a:solidFill>
                  <a:schemeClr val="tx1">
                    <a:lumMod val="85000"/>
                    <a:lumOff val="15000"/>
                  </a:schemeClr>
                </a:solidFill>
                <a:latin typeface="Calibri" panose="020F0502020204030204" pitchFamily="34" charset="0"/>
                <a:cs typeface="Calibri" panose="020F0502020204030204" pitchFamily="34" charset="0"/>
              </a:rPr>
              <a:t>language</a:t>
            </a:r>
            <a:r>
              <a:rPr lang="en-CA" sz="1100" dirty="0" smtClean="0">
                <a:solidFill>
                  <a:schemeClr val="tx1">
                    <a:lumMod val="85000"/>
                    <a:lumOff val="15000"/>
                  </a:schemeClr>
                </a:solidFill>
                <a:latin typeface="Calibri" panose="020F0502020204030204" pitchFamily="34" charset="0"/>
                <a:cs typeface="Calibri" panose="020F0502020204030204" pitchFamily="34" charset="0"/>
              </a:rPr>
              <a:t>”</a:t>
            </a:r>
            <a:endParaRPr lang="en-CA" sz="11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2" name="TextBox 11"/>
          <p:cNvSpPr txBox="1"/>
          <p:nvPr/>
        </p:nvSpPr>
        <p:spPr>
          <a:xfrm>
            <a:off x="4022271" y="3320663"/>
            <a:ext cx="1915886" cy="707886"/>
          </a:xfrm>
          <a:prstGeom prst="rect">
            <a:avLst/>
          </a:prstGeom>
          <a:noFill/>
        </p:spPr>
        <p:txBody>
          <a:bodyPr wrap="square" rtlCol="0">
            <a:spAutoFit/>
          </a:bodyPr>
          <a:lstStyle/>
          <a:p>
            <a:pPr algn="ctr"/>
            <a:r>
              <a:rPr lang="en-CA" sz="2000" dirty="0" smtClean="0">
                <a:solidFill>
                  <a:schemeClr val="tx1">
                    <a:lumMod val="85000"/>
                    <a:lumOff val="15000"/>
                  </a:schemeClr>
                </a:solidFill>
                <a:latin typeface="Calibri" panose="020F0502020204030204" pitchFamily="34" charset="0"/>
                <a:cs typeface="Calibri" panose="020F0502020204030204" pitchFamily="34" charset="0"/>
              </a:rPr>
              <a:t>“Ability to </a:t>
            </a:r>
            <a:r>
              <a:rPr lang="en-CA" sz="2000" b="1" dirty="0" smtClean="0">
                <a:solidFill>
                  <a:schemeClr val="tx1">
                    <a:lumMod val="85000"/>
                    <a:lumOff val="15000"/>
                  </a:schemeClr>
                </a:solidFill>
                <a:latin typeface="Calibri" panose="020F0502020204030204" pitchFamily="34" charset="0"/>
                <a:cs typeface="Calibri" panose="020F0502020204030204" pitchFamily="34" charset="0"/>
              </a:rPr>
              <a:t>reuse</a:t>
            </a:r>
            <a:r>
              <a:rPr lang="en-CA" sz="2000" dirty="0" smtClean="0">
                <a:solidFill>
                  <a:schemeClr val="tx1">
                    <a:lumMod val="85000"/>
                    <a:lumOff val="15000"/>
                  </a:schemeClr>
                </a:solidFill>
                <a:latin typeface="Calibri" panose="020F0502020204030204" pitchFamily="34" charset="0"/>
                <a:cs typeface="Calibri" panose="020F0502020204030204" pitchFamily="34" charset="0"/>
              </a:rPr>
              <a:t> </a:t>
            </a:r>
            <a:r>
              <a:rPr lang="en-CA" sz="2000" b="1" dirty="0" smtClean="0">
                <a:solidFill>
                  <a:schemeClr val="tx1">
                    <a:lumMod val="85000"/>
                    <a:lumOff val="15000"/>
                  </a:schemeClr>
                </a:solidFill>
                <a:latin typeface="Calibri" panose="020F0502020204030204" pitchFamily="34" charset="0"/>
                <a:cs typeface="Calibri" panose="020F0502020204030204" pitchFamily="34" charset="0"/>
              </a:rPr>
              <a:t>information</a:t>
            </a:r>
            <a:r>
              <a:rPr lang="en-CA" sz="2000" dirty="0" smtClean="0">
                <a:solidFill>
                  <a:schemeClr val="tx1">
                    <a:lumMod val="85000"/>
                    <a:lumOff val="15000"/>
                  </a:schemeClr>
                </a:solidFill>
                <a:latin typeface="Calibri" panose="020F0502020204030204" pitchFamily="34" charset="0"/>
                <a:cs typeface="Calibri" panose="020F0502020204030204" pitchFamily="34" charset="0"/>
              </a:rPr>
              <a:t>”</a:t>
            </a:r>
            <a:endParaRPr lang="en-CA" sz="20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3" name="TextBox 12"/>
          <p:cNvSpPr txBox="1"/>
          <p:nvPr/>
        </p:nvSpPr>
        <p:spPr>
          <a:xfrm>
            <a:off x="3156857" y="5019709"/>
            <a:ext cx="1915886" cy="923330"/>
          </a:xfrm>
          <a:prstGeom prst="rect">
            <a:avLst/>
          </a:prstGeom>
          <a:noFill/>
        </p:spPr>
        <p:txBody>
          <a:bodyPr wrap="square" rtlCol="0">
            <a:spAutoFit/>
          </a:bodyPr>
          <a:lstStyle/>
          <a:p>
            <a:pPr algn="ctr"/>
            <a:r>
              <a:rPr lang="en-CA" dirty="0" smtClean="0">
                <a:solidFill>
                  <a:schemeClr val="tx1">
                    <a:lumMod val="85000"/>
                    <a:lumOff val="15000"/>
                  </a:schemeClr>
                </a:solidFill>
                <a:latin typeface="Calibri" panose="020F0502020204030204" pitchFamily="34" charset="0"/>
                <a:cs typeface="Calibri" panose="020F0502020204030204" pitchFamily="34" charset="0"/>
              </a:rPr>
              <a:t>“</a:t>
            </a:r>
            <a:r>
              <a:rPr lang="en-CA" b="1" dirty="0" smtClean="0">
                <a:solidFill>
                  <a:schemeClr val="tx1">
                    <a:lumMod val="85000"/>
                    <a:lumOff val="15000"/>
                  </a:schemeClr>
                </a:solidFill>
                <a:latin typeface="Calibri" panose="020F0502020204030204" pitchFamily="34" charset="0"/>
                <a:cs typeface="Calibri" panose="020F0502020204030204" pitchFamily="34" charset="0"/>
              </a:rPr>
              <a:t>Improved awareness </a:t>
            </a:r>
            <a:r>
              <a:rPr lang="en-CA" dirty="0" smtClean="0">
                <a:solidFill>
                  <a:schemeClr val="tx1">
                    <a:lumMod val="85000"/>
                    <a:lumOff val="15000"/>
                  </a:schemeClr>
                </a:solidFill>
                <a:latin typeface="Calibri" panose="020F0502020204030204" pitchFamily="34" charset="0"/>
                <a:cs typeface="Calibri" panose="020F0502020204030204" pitchFamily="34" charset="0"/>
              </a:rPr>
              <a:t>of opportunities”</a:t>
            </a:r>
            <a:endParaRPr lang="en-CA"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4" name="TextBox 13"/>
          <p:cNvSpPr txBox="1"/>
          <p:nvPr/>
        </p:nvSpPr>
        <p:spPr>
          <a:xfrm>
            <a:off x="1387929" y="4107948"/>
            <a:ext cx="1894113" cy="1077218"/>
          </a:xfrm>
          <a:prstGeom prst="rect">
            <a:avLst/>
          </a:prstGeom>
          <a:noFill/>
        </p:spPr>
        <p:txBody>
          <a:bodyPr wrap="square" rtlCol="0">
            <a:spAutoFit/>
          </a:bodyPr>
          <a:lstStyle/>
          <a:p>
            <a:pPr algn="ctr"/>
            <a:r>
              <a:rPr lang="en-CA" sz="1600" dirty="0" smtClean="0">
                <a:solidFill>
                  <a:schemeClr val="tx1">
                    <a:lumMod val="85000"/>
                    <a:lumOff val="15000"/>
                  </a:schemeClr>
                </a:solidFill>
                <a:latin typeface="Calibri" panose="020F0502020204030204" pitchFamily="34" charset="0"/>
                <a:cs typeface="Calibri" panose="020F0502020204030204" pitchFamily="34" charset="0"/>
              </a:rPr>
              <a:t>“</a:t>
            </a:r>
            <a:r>
              <a:rPr lang="en-CA" sz="1600" b="1" dirty="0" smtClean="0">
                <a:solidFill>
                  <a:schemeClr val="tx1">
                    <a:lumMod val="85000"/>
                    <a:lumOff val="15000"/>
                  </a:schemeClr>
                </a:solidFill>
                <a:latin typeface="Calibri" panose="020F0502020204030204" pitchFamily="34" charset="0"/>
                <a:cs typeface="Calibri" panose="020F0502020204030204" pitchFamily="34" charset="0"/>
              </a:rPr>
              <a:t>Better understanding </a:t>
            </a:r>
            <a:r>
              <a:rPr lang="en-CA" sz="1600" dirty="0" smtClean="0">
                <a:solidFill>
                  <a:schemeClr val="tx1">
                    <a:lumMod val="85000"/>
                    <a:lumOff val="15000"/>
                  </a:schemeClr>
                </a:solidFill>
                <a:latin typeface="Calibri" panose="020F0502020204030204" pitchFamily="34" charset="0"/>
                <a:cs typeface="Calibri" panose="020F0502020204030204" pitchFamily="34" charset="0"/>
              </a:rPr>
              <a:t>of process and timelines”</a:t>
            </a:r>
            <a:endParaRPr lang="en-CA" sz="16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5" name="TextBox 14"/>
          <p:cNvSpPr txBox="1"/>
          <p:nvPr/>
        </p:nvSpPr>
        <p:spPr>
          <a:xfrm>
            <a:off x="6466114" y="4834652"/>
            <a:ext cx="1915886" cy="1077218"/>
          </a:xfrm>
          <a:prstGeom prst="rect">
            <a:avLst/>
          </a:prstGeom>
          <a:noFill/>
        </p:spPr>
        <p:txBody>
          <a:bodyPr wrap="square" rtlCol="0">
            <a:spAutoFit/>
          </a:bodyPr>
          <a:lstStyle/>
          <a:p>
            <a:pPr algn="ctr"/>
            <a:r>
              <a:rPr lang="en-CA" sz="1600" dirty="0" smtClean="0">
                <a:solidFill>
                  <a:schemeClr val="tx1">
                    <a:lumMod val="85000"/>
                    <a:lumOff val="15000"/>
                  </a:schemeClr>
                </a:solidFill>
                <a:latin typeface="Calibri" panose="020F0502020204030204" pitchFamily="34" charset="0"/>
                <a:cs typeface="Calibri" panose="020F0502020204030204" pitchFamily="34" charset="0"/>
              </a:rPr>
              <a:t>“</a:t>
            </a:r>
            <a:r>
              <a:rPr lang="en-CA" sz="1600" b="1" dirty="0" smtClean="0">
                <a:solidFill>
                  <a:schemeClr val="tx1">
                    <a:lumMod val="85000"/>
                    <a:lumOff val="15000"/>
                  </a:schemeClr>
                </a:solidFill>
                <a:latin typeface="Calibri" panose="020F0502020204030204" pitchFamily="34" charset="0"/>
                <a:cs typeface="Calibri" panose="020F0502020204030204" pitchFamily="34" charset="0"/>
              </a:rPr>
              <a:t>Improved communication </a:t>
            </a:r>
            <a:r>
              <a:rPr lang="en-CA" sz="1600" dirty="0" smtClean="0">
                <a:solidFill>
                  <a:schemeClr val="tx1">
                    <a:lumMod val="85000"/>
                    <a:lumOff val="15000"/>
                  </a:schemeClr>
                </a:solidFill>
                <a:latin typeface="Calibri" panose="020F0502020204030204" pitchFamily="34" charset="0"/>
                <a:cs typeface="Calibri" panose="020F0502020204030204" pitchFamily="34" charset="0"/>
              </a:rPr>
              <a:t>mechanisms with candidates”</a:t>
            </a:r>
            <a:endParaRPr lang="en-CA" sz="16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6" name="TextBox 15"/>
          <p:cNvSpPr txBox="1"/>
          <p:nvPr/>
        </p:nvSpPr>
        <p:spPr>
          <a:xfrm>
            <a:off x="6053881" y="3497928"/>
            <a:ext cx="1915886" cy="830997"/>
          </a:xfrm>
          <a:prstGeom prst="rect">
            <a:avLst/>
          </a:prstGeom>
          <a:noFill/>
        </p:spPr>
        <p:txBody>
          <a:bodyPr wrap="square" rtlCol="0">
            <a:spAutoFit/>
          </a:bodyPr>
          <a:lstStyle/>
          <a:p>
            <a:pPr algn="ctr"/>
            <a:r>
              <a:rPr lang="en-CA" sz="1600" dirty="0" smtClean="0">
                <a:solidFill>
                  <a:schemeClr val="tx1">
                    <a:lumMod val="85000"/>
                    <a:lumOff val="15000"/>
                  </a:schemeClr>
                </a:solidFill>
                <a:latin typeface="Calibri" panose="020F0502020204030204" pitchFamily="34" charset="0"/>
                <a:cs typeface="Calibri" panose="020F0502020204030204" pitchFamily="34" charset="0"/>
              </a:rPr>
              <a:t>“Mechanisms</a:t>
            </a:r>
          </a:p>
          <a:p>
            <a:pPr algn="ctr"/>
            <a:r>
              <a:rPr lang="en-CA" sz="1600" dirty="0">
                <a:solidFill>
                  <a:schemeClr val="tx1">
                    <a:lumMod val="85000"/>
                    <a:lumOff val="15000"/>
                  </a:schemeClr>
                </a:solidFill>
                <a:latin typeface="Calibri" panose="020F0502020204030204" pitchFamily="34" charset="0"/>
                <a:cs typeface="Calibri" panose="020F0502020204030204" pitchFamily="34" charset="0"/>
              </a:rPr>
              <a:t>t</a:t>
            </a:r>
            <a:r>
              <a:rPr lang="en-CA" sz="1600" dirty="0" smtClean="0">
                <a:solidFill>
                  <a:schemeClr val="tx1">
                    <a:lumMod val="85000"/>
                    <a:lumOff val="15000"/>
                  </a:schemeClr>
                </a:solidFill>
                <a:latin typeface="Calibri" panose="020F0502020204030204" pitchFamily="34" charset="0"/>
                <a:cs typeface="Calibri" panose="020F0502020204030204" pitchFamily="34" charset="0"/>
              </a:rPr>
              <a:t>o </a:t>
            </a:r>
            <a:r>
              <a:rPr lang="en-CA" sz="1600" b="1" dirty="0" smtClean="0">
                <a:solidFill>
                  <a:schemeClr val="tx1">
                    <a:lumMod val="85000"/>
                    <a:lumOff val="15000"/>
                  </a:schemeClr>
                </a:solidFill>
                <a:latin typeface="Calibri" panose="020F0502020204030204" pitchFamily="34" charset="0"/>
                <a:cs typeface="Calibri" panose="020F0502020204030204" pitchFamily="34" charset="0"/>
              </a:rPr>
              <a:t>attract passive candidates</a:t>
            </a:r>
            <a:r>
              <a:rPr lang="en-CA" sz="1600" dirty="0" smtClean="0">
                <a:solidFill>
                  <a:schemeClr val="tx1">
                    <a:lumMod val="85000"/>
                    <a:lumOff val="15000"/>
                  </a:schemeClr>
                </a:solidFill>
                <a:latin typeface="Calibri" panose="020F0502020204030204" pitchFamily="34" charset="0"/>
                <a:cs typeface="Calibri" panose="020F0502020204030204" pitchFamily="34" charset="0"/>
              </a:rPr>
              <a:t>”</a:t>
            </a:r>
            <a:endParaRPr lang="en-CA" sz="16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7" name="TextBox 16"/>
          <p:cNvSpPr txBox="1"/>
          <p:nvPr/>
        </p:nvSpPr>
        <p:spPr>
          <a:xfrm>
            <a:off x="5596681" y="2457531"/>
            <a:ext cx="1915886" cy="461665"/>
          </a:xfrm>
          <a:prstGeom prst="rect">
            <a:avLst/>
          </a:prstGeom>
          <a:noFill/>
        </p:spPr>
        <p:txBody>
          <a:bodyPr wrap="square" rtlCol="0">
            <a:spAutoFit/>
          </a:bodyPr>
          <a:lstStyle/>
          <a:p>
            <a:pPr algn="ctr"/>
            <a:r>
              <a:rPr lang="en-CA" sz="1200" dirty="0" smtClean="0">
                <a:solidFill>
                  <a:schemeClr val="tx1">
                    <a:lumMod val="85000"/>
                    <a:lumOff val="15000"/>
                  </a:schemeClr>
                </a:solidFill>
                <a:latin typeface="Calibri" panose="020F0502020204030204" pitchFamily="34" charset="0"/>
                <a:cs typeface="Calibri" panose="020F0502020204030204" pitchFamily="34" charset="0"/>
              </a:rPr>
              <a:t>“</a:t>
            </a:r>
            <a:r>
              <a:rPr lang="en-CA" sz="1200" b="1" dirty="0" smtClean="0">
                <a:solidFill>
                  <a:schemeClr val="tx1">
                    <a:lumMod val="85000"/>
                    <a:lumOff val="15000"/>
                  </a:schemeClr>
                </a:solidFill>
                <a:latin typeface="Calibri" panose="020F0502020204030204" pitchFamily="34" charset="0"/>
                <a:cs typeface="Calibri" panose="020F0502020204030204" pitchFamily="34" charset="0"/>
              </a:rPr>
              <a:t>Improved</a:t>
            </a:r>
            <a:r>
              <a:rPr lang="en-CA" sz="1200" dirty="0" smtClean="0">
                <a:solidFill>
                  <a:schemeClr val="tx1">
                    <a:lumMod val="85000"/>
                    <a:lumOff val="15000"/>
                  </a:schemeClr>
                </a:solidFill>
                <a:latin typeface="Calibri" panose="020F0502020204030204" pitchFamily="34" charset="0"/>
                <a:cs typeface="Calibri" panose="020F0502020204030204" pitchFamily="34" charset="0"/>
              </a:rPr>
              <a:t> timeline to shortlist candidates”</a:t>
            </a:r>
            <a:endParaRPr lang="en-CA" sz="12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8" name="TextBox 17"/>
          <p:cNvSpPr txBox="1"/>
          <p:nvPr/>
        </p:nvSpPr>
        <p:spPr>
          <a:xfrm>
            <a:off x="7905038" y="2897523"/>
            <a:ext cx="1915886" cy="1077218"/>
          </a:xfrm>
          <a:prstGeom prst="rect">
            <a:avLst/>
          </a:prstGeom>
          <a:noFill/>
        </p:spPr>
        <p:txBody>
          <a:bodyPr wrap="square" rtlCol="0">
            <a:spAutoFit/>
          </a:bodyPr>
          <a:lstStyle/>
          <a:p>
            <a:pPr algn="ctr"/>
            <a:r>
              <a:rPr lang="en-CA" sz="1600" dirty="0" smtClean="0">
                <a:solidFill>
                  <a:schemeClr val="tx1">
                    <a:lumMod val="85000"/>
                    <a:lumOff val="15000"/>
                  </a:schemeClr>
                </a:solidFill>
                <a:latin typeface="Calibri" panose="020F0502020204030204" pitchFamily="34" charset="0"/>
                <a:cs typeface="Calibri" panose="020F0502020204030204" pitchFamily="34" charset="0"/>
              </a:rPr>
              <a:t>“</a:t>
            </a:r>
            <a:r>
              <a:rPr lang="en-CA" sz="1600" b="1" dirty="0" smtClean="0">
                <a:solidFill>
                  <a:schemeClr val="tx1">
                    <a:lumMod val="85000"/>
                    <a:lumOff val="15000"/>
                  </a:schemeClr>
                </a:solidFill>
                <a:latin typeface="Calibri" panose="020F0502020204030204" pitchFamily="34" charset="0"/>
                <a:cs typeface="Calibri" panose="020F0502020204030204" pitchFamily="34" charset="0"/>
              </a:rPr>
              <a:t>Better understanding</a:t>
            </a:r>
          </a:p>
          <a:p>
            <a:pPr algn="ctr"/>
            <a:r>
              <a:rPr lang="en-CA" sz="1600" dirty="0">
                <a:solidFill>
                  <a:schemeClr val="tx1">
                    <a:lumMod val="85000"/>
                    <a:lumOff val="15000"/>
                  </a:schemeClr>
                </a:solidFill>
                <a:latin typeface="Calibri" panose="020F0502020204030204" pitchFamily="34" charset="0"/>
                <a:cs typeface="Calibri" panose="020F0502020204030204" pitchFamily="34" charset="0"/>
              </a:rPr>
              <a:t>o</a:t>
            </a:r>
            <a:r>
              <a:rPr lang="en-CA" sz="1600" dirty="0" smtClean="0">
                <a:solidFill>
                  <a:schemeClr val="tx1">
                    <a:lumMod val="85000"/>
                    <a:lumOff val="15000"/>
                  </a:schemeClr>
                </a:solidFill>
                <a:latin typeface="Calibri" panose="020F0502020204030204" pitchFamily="34" charset="0"/>
                <a:cs typeface="Calibri" panose="020F0502020204030204" pitchFamily="34" charset="0"/>
              </a:rPr>
              <a:t>f the supply side of the </a:t>
            </a:r>
            <a:r>
              <a:rPr lang="en-CA" sz="1600" b="1" dirty="0" smtClean="0">
                <a:solidFill>
                  <a:schemeClr val="tx1">
                    <a:lumMod val="85000"/>
                    <a:lumOff val="15000"/>
                  </a:schemeClr>
                </a:solidFill>
                <a:latin typeface="Calibri" panose="020F0502020204030204" pitchFamily="34" charset="0"/>
                <a:cs typeface="Calibri" panose="020F0502020204030204" pitchFamily="34" charset="0"/>
              </a:rPr>
              <a:t>Labour market</a:t>
            </a:r>
            <a:r>
              <a:rPr lang="en-CA" sz="1600" dirty="0" smtClean="0">
                <a:solidFill>
                  <a:schemeClr val="tx1">
                    <a:lumMod val="85000"/>
                    <a:lumOff val="15000"/>
                  </a:schemeClr>
                </a:solidFill>
                <a:latin typeface="Calibri" panose="020F0502020204030204" pitchFamily="34" charset="0"/>
                <a:cs typeface="Calibri" panose="020F0502020204030204" pitchFamily="34" charset="0"/>
              </a:rPr>
              <a:t>”</a:t>
            </a:r>
            <a:endParaRPr lang="en-CA" sz="16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9" name="TextBox 18"/>
          <p:cNvSpPr txBox="1"/>
          <p:nvPr/>
        </p:nvSpPr>
        <p:spPr>
          <a:xfrm>
            <a:off x="7126709" y="1593889"/>
            <a:ext cx="1915886" cy="646331"/>
          </a:xfrm>
          <a:prstGeom prst="rect">
            <a:avLst/>
          </a:prstGeom>
          <a:noFill/>
        </p:spPr>
        <p:txBody>
          <a:bodyPr wrap="square" rtlCol="0">
            <a:spAutoFit/>
          </a:bodyPr>
          <a:lstStyle/>
          <a:p>
            <a:pPr algn="ctr"/>
            <a:r>
              <a:rPr lang="en-CA" dirty="0" smtClean="0">
                <a:solidFill>
                  <a:schemeClr val="tx1">
                    <a:lumMod val="85000"/>
                    <a:lumOff val="15000"/>
                  </a:schemeClr>
                </a:solidFill>
                <a:latin typeface="Calibri" panose="020F0502020204030204" pitchFamily="34" charset="0"/>
                <a:cs typeface="Calibri" panose="020F0502020204030204" pitchFamily="34" charset="0"/>
              </a:rPr>
              <a:t>“</a:t>
            </a:r>
            <a:r>
              <a:rPr lang="en-CA" b="1" dirty="0" smtClean="0">
                <a:solidFill>
                  <a:schemeClr val="tx1">
                    <a:lumMod val="85000"/>
                    <a:lumOff val="15000"/>
                  </a:schemeClr>
                </a:solidFill>
                <a:latin typeface="Calibri" panose="020F0502020204030204" pitchFamily="34" charset="0"/>
                <a:cs typeface="Calibri" panose="020F0502020204030204" pitchFamily="34" charset="0"/>
              </a:rPr>
              <a:t>Better </a:t>
            </a:r>
            <a:r>
              <a:rPr lang="en-CA" dirty="0" smtClean="0">
                <a:solidFill>
                  <a:schemeClr val="tx1">
                    <a:lumMod val="85000"/>
                    <a:lumOff val="15000"/>
                  </a:schemeClr>
                </a:solidFill>
                <a:latin typeface="Calibri" panose="020F0502020204030204" pitchFamily="34" charset="0"/>
                <a:cs typeface="Calibri" panose="020F0502020204030204" pitchFamily="34" charset="0"/>
              </a:rPr>
              <a:t>screening</a:t>
            </a:r>
          </a:p>
          <a:p>
            <a:pPr algn="ctr"/>
            <a:r>
              <a:rPr lang="en-CA" dirty="0" smtClean="0">
                <a:solidFill>
                  <a:schemeClr val="tx1">
                    <a:lumMod val="85000"/>
                    <a:lumOff val="15000"/>
                  </a:schemeClr>
                </a:solidFill>
                <a:latin typeface="Calibri" panose="020F0502020204030204" pitchFamily="34" charset="0"/>
                <a:cs typeface="Calibri" panose="020F0502020204030204" pitchFamily="34" charset="0"/>
              </a:rPr>
              <a:t>mechanisms”</a:t>
            </a:r>
            <a:endParaRPr lang="en-CA"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20" name="TextBox 19"/>
          <p:cNvSpPr txBox="1"/>
          <p:nvPr/>
        </p:nvSpPr>
        <p:spPr>
          <a:xfrm>
            <a:off x="8921447" y="1144237"/>
            <a:ext cx="1915886" cy="738664"/>
          </a:xfrm>
          <a:prstGeom prst="rect">
            <a:avLst/>
          </a:prstGeom>
          <a:noFill/>
        </p:spPr>
        <p:txBody>
          <a:bodyPr wrap="square" rtlCol="0">
            <a:spAutoFit/>
          </a:bodyPr>
          <a:lstStyle/>
          <a:p>
            <a:pPr algn="ctr"/>
            <a:r>
              <a:rPr lang="en-CA" sz="1400" dirty="0" smtClean="0">
                <a:solidFill>
                  <a:schemeClr val="tx1">
                    <a:lumMod val="85000"/>
                    <a:lumOff val="15000"/>
                  </a:schemeClr>
                </a:solidFill>
                <a:latin typeface="Calibri" panose="020F0502020204030204" pitchFamily="34" charset="0"/>
                <a:cs typeface="Calibri" panose="020F0502020204030204" pitchFamily="34" charset="0"/>
              </a:rPr>
              <a:t>“</a:t>
            </a:r>
            <a:r>
              <a:rPr lang="en-CA" sz="1400" b="1" dirty="0" smtClean="0">
                <a:solidFill>
                  <a:schemeClr val="tx1">
                    <a:lumMod val="85000"/>
                    <a:lumOff val="15000"/>
                  </a:schemeClr>
                </a:solidFill>
                <a:latin typeface="Calibri" panose="020F0502020204030204" pitchFamily="34" charset="0"/>
                <a:cs typeface="Calibri" panose="020F0502020204030204" pitchFamily="34" charset="0"/>
              </a:rPr>
              <a:t>Flexibility</a:t>
            </a:r>
            <a:r>
              <a:rPr lang="en-CA" sz="1400" dirty="0" smtClean="0">
                <a:solidFill>
                  <a:schemeClr val="tx1">
                    <a:lumMod val="85000"/>
                    <a:lumOff val="15000"/>
                  </a:schemeClr>
                </a:solidFill>
                <a:latin typeface="Calibri" panose="020F0502020204030204" pitchFamily="34" charset="0"/>
                <a:cs typeface="Calibri" panose="020F0502020204030204" pitchFamily="34" charset="0"/>
              </a:rPr>
              <a:t> in advertising options</a:t>
            </a:r>
          </a:p>
          <a:p>
            <a:pPr algn="ctr"/>
            <a:r>
              <a:rPr lang="en-CA" sz="1400" dirty="0" smtClean="0">
                <a:solidFill>
                  <a:schemeClr val="tx1">
                    <a:lumMod val="85000"/>
                    <a:lumOff val="15000"/>
                  </a:schemeClr>
                </a:solidFill>
                <a:latin typeface="Calibri" panose="020F0502020204030204" pitchFamily="34" charset="0"/>
                <a:cs typeface="Calibri" panose="020F0502020204030204" pitchFamily="34" charset="0"/>
              </a:rPr>
              <a:t>(e.g. social media)”</a:t>
            </a:r>
            <a:endParaRPr lang="en-CA" sz="14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21" name="TextBox 20"/>
          <p:cNvSpPr txBox="1"/>
          <p:nvPr/>
        </p:nvSpPr>
        <p:spPr>
          <a:xfrm>
            <a:off x="8131630" y="5185166"/>
            <a:ext cx="1915886" cy="461665"/>
          </a:xfrm>
          <a:prstGeom prst="rect">
            <a:avLst/>
          </a:prstGeom>
          <a:noFill/>
        </p:spPr>
        <p:txBody>
          <a:bodyPr wrap="square" rtlCol="0">
            <a:spAutoFit/>
          </a:bodyPr>
          <a:lstStyle/>
          <a:p>
            <a:pPr algn="ctr"/>
            <a:r>
              <a:rPr lang="en-CA" sz="1200" dirty="0" smtClean="0">
                <a:latin typeface="Calibri" panose="020F0502020204030204" pitchFamily="34" charset="0"/>
                <a:cs typeface="Calibri" panose="020F0502020204030204" pitchFamily="34" charset="0"/>
              </a:rPr>
              <a:t>“</a:t>
            </a:r>
            <a:r>
              <a:rPr lang="en-CA" sz="1200" b="1" dirty="0" smtClean="0">
                <a:latin typeface="Calibri" panose="020F0502020204030204" pitchFamily="34" charset="0"/>
                <a:cs typeface="Calibri" panose="020F0502020204030204" pitchFamily="34" charset="0"/>
              </a:rPr>
              <a:t>Centralized acc</a:t>
            </a:r>
            <a:r>
              <a:rPr lang="en-CA" sz="1200" dirty="0" smtClean="0">
                <a:latin typeface="Calibri" panose="020F0502020204030204" pitchFamily="34" charset="0"/>
                <a:cs typeface="Calibri" panose="020F0502020204030204" pitchFamily="34" charset="0"/>
              </a:rPr>
              <a:t>ess </a:t>
            </a:r>
          </a:p>
          <a:p>
            <a:pPr algn="ctr"/>
            <a:r>
              <a:rPr lang="en-CA" sz="1200" dirty="0" smtClean="0">
                <a:latin typeface="Calibri" panose="020F0502020204030204" pitchFamily="34" charset="0"/>
                <a:cs typeface="Calibri" panose="020F0502020204030204" pitchFamily="34" charset="0"/>
              </a:rPr>
              <a:t>to job pools”</a:t>
            </a:r>
            <a:endParaRPr lang="en-CA" sz="1200" dirty="0">
              <a:latin typeface="Calibri" panose="020F0502020204030204" pitchFamily="34" charset="0"/>
              <a:cs typeface="Calibri" panose="020F0502020204030204" pitchFamily="34" charset="0"/>
            </a:endParaRPr>
          </a:p>
        </p:txBody>
      </p:sp>
      <p:sp>
        <p:nvSpPr>
          <p:cNvPr id="22" name="Title 1"/>
          <p:cNvSpPr>
            <a:spLocks noGrp="1"/>
          </p:cNvSpPr>
          <p:nvPr>
            <p:ph type="title"/>
          </p:nvPr>
        </p:nvSpPr>
        <p:spPr>
          <a:xfrm>
            <a:off x="330601" y="74131"/>
            <a:ext cx="9876188" cy="863544"/>
          </a:xfrm>
        </p:spPr>
        <p:txBody>
          <a:bodyPr>
            <a:noAutofit/>
          </a:bodyPr>
          <a:lstStyle/>
          <a:p>
            <a:r>
              <a:rPr lang="en-CA" sz="4000" b="1" dirty="0">
                <a:solidFill>
                  <a:srgbClr val="2D6576"/>
                </a:solidFill>
                <a:latin typeface="Franklin Gothic Medium" panose="020B0603020102020204" pitchFamily="34" charset="0"/>
              </a:rPr>
              <a:t>What we’ve heard from users…</a:t>
            </a:r>
          </a:p>
        </p:txBody>
      </p:sp>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l="54516" r="18172" b="84525"/>
          <a:stretch/>
        </p:blipFill>
        <p:spPr>
          <a:xfrm>
            <a:off x="9217621" y="48219"/>
            <a:ext cx="3056022" cy="974003"/>
          </a:xfrm>
          <a:prstGeom prst="rect">
            <a:avLst/>
          </a:prstGeom>
        </p:spPr>
      </p:pic>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23548" t="2858" r="52581" b="87966"/>
          <a:stretch/>
        </p:blipFill>
        <p:spPr>
          <a:xfrm>
            <a:off x="0" y="6015790"/>
            <a:ext cx="2671010" cy="577516"/>
          </a:xfrm>
          <a:prstGeom prst="rect">
            <a:avLst/>
          </a:prstGeom>
        </p:spPr>
      </p:pic>
    </p:spTree>
    <p:extLst>
      <p:ext uri="{BB962C8B-B14F-4D97-AF65-F5344CB8AC3E}">
        <p14:creationId xmlns:p14="http://schemas.microsoft.com/office/powerpoint/2010/main" val="3943326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1AD188-3738-441A-AC94-D3DC541856D0}" type="slidenum">
              <a:rPr lang="en-CA" smtClean="0"/>
              <a:t>9</a:t>
            </a:fld>
            <a:endParaRPr lang="en-CA"/>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9" y="301029"/>
            <a:ext cx="11963400" cy="6726127"/>
          </a:xfrm>
          <a:prstGeom prst="rect">
            <a:avLst/>
          </a:prstGeom>
        </p:spPr>
      </p:pic>
      <p:sp>
        <p:nvSpPr>
          <p:cNvPr id="7" name="TextBox 6"/>
          <p:cNvSpPr txBox="1"/>
          <p:nvPr/>
        </p:nvSpPr>
        <p:spPr>
          <a:xfrm>
            <a:off x="908958" y="5303418"/>
            <a:ext cx="4332511" cy="707886"/>
          </a:xfrm>
          <a:prstGeom prst="rect">
            <a:avLst/>
          </a:prstGeom>
          <a:noFill/>
        </p:spPr>
        <p:txBody>
          <a:bodyPr wrap="square" rtlCol="0">
            <a:spAutoFit/>
          </a:bodyPr>
          <a:lstStyle/>
          <a:p>
            <a:r>
              <a:rPr lang="en-CA" sz="4000" b="1" dirty="0" smtClean="0">
                <a:latin typeface="Calibri" panose="020F0502020204030204" pitchFamily="34" charset="0"/>
                <a:cs typeface="Calibri" panose="020F0502020204030204" pitchFamily="34" charset="0"/>
              </a:rPr>
              <a:t>Status </a:t>
            </a:r>
            <a:r>
              <a:rPr lang="en-CA" sz="4000" dirty="0" smtClean="0">
                <a:latin typeface="Calibri" panose="020F0502020204030204" pitchFamily="34" charset="0"/>
                <a:cs typeface="Calibri" panose="020F0502020204030204" pitchFamily="34" charset="0"/>
              </a:rPr>
              <a:t>dashboards</a:t>
            </a:r>
            <a:endParaRPr lang="en-CA" sz="4000" dirty="0">
              <a:latin typeface="Calibri" panose="020F0502020204030204" pitchFamily="34" charset="0"/>
              <a:cs typeface="Calibri" panose="020F0502020204030204" pitchFamily="34" charset="0"/>
            </a:endParaRPr>
          </a:p>
        </p:txBody>
      </p:sp>
      <p:sp>
        <p:nvSpPr>
          <p:cNvPr id="8" name="TextBox 7"/>
          <p:cNvSpPr txBox="1"/>
          <p:nvPr/>
        </p:nvSpPr>
        <p:spPr>
          <a:xfrm>
            <a:off x="5529940" y="5276203"/>
            <a:ext cx="5921831" cy="830997"/>
          </a:xfrm>
          <a:prstGeom prst="rect">
            <a:avLst/>
          </a:prstGeom>
          <a:noFill/>
        </p:spPr>
        <p:txBody>
          <a:bodyPr wrap="square" rtlCol="0">
            <a:spAutoFit/>
          </a:bodyPr>
          <a:lstStyle/>
          <a:p>
            <a:pPr algn="ctr"/>
            <a:r>
              <a:rPr lang="en-CA" sz="2400" dirty="0" smtClean="0">
                <a:latin typeface="Calibri" panose="020F0502020204030204" pitchFamily="34" charset="0"/>
                <a:cs typeface="Calibri" panose="020F0502020204030204" pitchFamily="34" charset="0"/>
              </a:rPr>
              <a:t>Outreach options </a:t>
            </a:r>
            <a:r>
              <a:rPr lang="en-CA" sz="2400" b="1" dirty="0" smtClean="0">
                <a:latin typeface="Calibri" panose="020F0502020204030204" pitchFamily="34" charset="0"/>
                <a:cs typeface="Calibri" panose="020F0502020204030204" pitchFamily="34" charset="0"/>
              </a:rPr>
              <a:t>(posting job opportunities on social media)</a:t>
            </a:r>
            <a:endParaRPr lang="en-CA" sz="2400" b="1" dirty="0">
              <a:latin typeface="Calibri" panose="020F0502020204030204" pitchFamily="34" charset="0"/>
              <a:cs typeface="Calibri" panose="020F0502020204030204" pitchFamily="34" charset="0"/>
            </a:endParaRPr>
          </a:p>
        </p:txBody>
      </p:sp>
      <p:sp>
        <p:nvSpPr>
          <p:cNvPr id="9" name="TextBox 8"/>
          <p:cNvSpPr txBox="1"/>
          <p:nvPr/>
        </p:nvSpPr>
        <p:spPr>
          <a:xfrm>
            <a:off x="3717473" y="4287566"/>
            <a:ext cx="4332511" cy="830997"/>
          </a:xfrm>
          <a:prstGeom prst="rect">
            <a:avLst/>
          </a:prstGeom>
          <a:noFill/>
        </p:spPr>
        <p:txBody>
          <a:bodyPr wrap="square" rtlCol="0">
            <a:spAutoFit/>
          </a:bodyPr>
          <a:lstStyle/>
          <a:p>
            <a:pPr algn="ctr"/>
            <a:r>
              <a:rPr lang="en-CA" sz="2400" b="1" dirty="0" smtClean="0">
                <a:latin typeface="Calibri" panose="020F0502020204030204" pitchFamily="34" charset="0"/>
                <a:cs typeface="Calibri" panose="020F0502020204030204" pitchFamily="34" charset="0"/>
              </a:rPr>
              <a:t>Collaborative space </a:t>
            </a:r>
            <a:r>
              <a:rPr lang="en-CA" sz="2400" dirty="0" smtClean="0">
                <a:latin typeface="Calibri" panose="020F0502020204030204" pitchFamily="34" charset="0"/>
                <a:cs typeface="Calibri" panose="020F0502020204030204" pitchFamily="34" charset="0"/>
              </a:rPr>
              <a:t>for HR and hiring managers</a:t>
            </a:r>
            <a:endParaRPr lang="en-CA" sz="2400" dirty="0">
              <a:latin typeface="Calibri" panose="020F0502020204030204" pitchFamily="34" charset="0"/>
              <a:cs typeface="Calibri" panose="020F0502020204030204" pitchFamily="34" charset="0"/>
            </a:endParaRPr>
          </a:p>
        </p:txBody>
      </p:sp>
      <p:sp>
        <p:nvSpPr>
          <p:cNvPr id="10" name="TextBox 9"/>
          <p:cNvSpPr txBox="1"/>
          <p:nvPr/>
        </p:nvSpPr>
        <p:spPr>
          <a:xfrm>
            <a:off x="-174171" y="4287566"/>
            <a:ext cx="4332511" cy="707886"/>
          </a:xfrm>
          <a:prstGeom prst="rect">
            <a:avLst/>
          </a:prstGeom>
          <a:noFill/>
        </p:spPr>
        <p:txBody>
          <a:bodyPr wrap="square" rtlCol="0">
            <a:spAutoFit/>
          </a:bodyPr>
          <a:lstStyle/>
          <a:p>
            <a:pPr algn="ctr"/>
            <a:r>
              <a:rPr lang="en-CA" sz="2000" dirty="0" smtClean="0">
                <a:latin typeface="Calibri" panose="020F0502020204030204" pitchFamily="34" charset="0"/>
                <a:cs typeface="Calibri" panose="020F0502020204030204" pitchFamily="34" charset="0"/>
              </a:rPr>
              <a:t>Self-serve options</a:t>
            </a:r>
          </a:p>
          <a:p>
            <a:pPr algn="ctr"/>
            <a:r>
              <a:rPr lang="en-CA" sz="2000" b="1" dirty="0" smtClean="0">
                <a:latin typeface="Calibri" panose="020F0502020204030204" pitchFamily="34" charset="0"/>
                <a:cs typeface="Calibri" panose="020F0502020204030204" pitchFamily="34" charset="0"/>
              </a:rPr>
              <a:t>(for all target groups)</a:t>
            </a:r>
            <a:endParaRPr lang="en-CA" sz="2000" dirty="0">
              <a:latin typeface="Calibri" panose="020F0502020204030204" pitchFamily="34" charset="0"/>
              <a:cs typeface="Calibri" panose="020F0502020204030204" pitchFamily="34" charset="0"/>
            </a:endParaRPr>
          </a:p>
        </p:txBody>
      </p:sp>
      <p:sp>
        <p:nvSpPr>
          <p:cNvPr id="11" name="TextBox 10"/>
          <p:cNvSpPr txBox="1"/>
          <p:nvPr/>
        </p:nvSpPr>
        <p:spPr>
          <a:xfrm>
            <a:off x="947058" y="3333269"/>
            <a:ext cx="4332511" cy="646331"/>
          </a:xfrm>
          <a:prstGeom prst="rect">
            <a:avLst/>
          </a:prstGeom>
          <a:noFill/>
        </p:spPr>
        <p:txBody>
          <a:bodyPr wrap="square" rtlCol="0">
            <a:spAutoFit/>
          </a:bodyPr>
          <a:lstStyle/>
          <a:p>
            <a:pPr algn="ctr"/>
            <a:r>
              <a:rPr lang="en-CA" sz="3600" b="1" dirty="0" smtClean="0">
                <a:latin typeface="Calibri" panose="020F0502020204030204" pitchFamily="34" charset="0"/>
                <a:cs typeface="Calibri" panose="020F0502020204030204" pitchFamily="34" charset="0"/>
              </a:rPr>
              <a:t>Communication </a:t>
            </a:r>
            <a:r>
              <a:rPr lang="en-CA" sz="3600" dirty="0" smtClean="0">
                <a:latin typeface="Calibri" panose="020F0502020204030204" pitchFamily="34" charset="0"/>
                <a:cs typeface="Calibri" panose="020F0502020204030204" pitchFamily="34" charset="0"/>
              </a:rPr>
              <a:t>tools</a:t>
            </a:r>
            <a:endParaRPr lang="en-CA" sz="3600" dirty="0">
              <a:latin typeface="Calibri" panose="020F0502020204030204" pitchFamily="34" charset="0"/>
              <a:cs typeface="Calibri" panose="020F0502020204030204" pitchFamily="34" charset="0"/>
            </a:endParaRPr>
          </a:p>
        </p:txBody>
      </p:sp>
      <p:sp>
        <p:nvSpPr>
          <p:cNvPr id="12" name="TextBox 11"/>
          <p:cNvSpPr txBox="1"/>
          <p:nvPr/>
        </p:nvSpPr>
        <p:spPr>
          <a:xfrm>
            <a:off x="5802086" y="3240935"/>
            <a:ext cx="5785757" cy="830997"/>
          </a:xfrm>
          <a:prstGeom prst="rect">
            <a:avLst/>
          </a:prstGeom>
          <a:noFill/>
        </p:spPr>
        <p:txBody>
          <a:bodyPr wrap="square" rtlCol="0">
            <a:spAutoFit/>
          </a:bodyPr>
          <a:lstStyle/>
          <a:p>
            <a:pPr algn="ctr"/>
            <a:r>
              <a:rPr lang="en-CA" sz="2300" dirty="0" smtClean="0">
                <a:latin typeface="Calibri" panose="020F0502020204030204" pitchFamily="34" charset="0"/>
                <a:cs typeface="Calibri" panose="020F0502020204030204" pitchFamily="34" charset="0"/>
              </a:rPr>
              <a:t>Services Centre and Contact Management </a:t>
            </a:r>
          </a:p>
          <a:p>
            <a:pPr algn="ctr"/>
            <a:r>
              <a:rPr lang="en-CA" sz="2300" b="1" dirty="0" smtClean="0">
                <a:latin typeface="Calibri" panose="020F0502020204030204" pitchFamily="34" charset="0"/>
                <a:cs typeface="Calibri" panose="020F0502020204030204" pitchFamily="34" charset="0"/>
              </a:rPr>
              <a:t>(</a:t>
            </a:r>
            <a:r>
              <a:rPr lang="en-CA" sz="2300" b="1" dirty="0" err="1" smtClean="0">
                <a:latin typeface="Calibri" panose="020F0502020204030204" pitchFamily="34" charset="0"/>
                <a:cs typeface="Calibri" panose="020F0502020204030204" pitchFamily="34" charset="0"/>
              </a:rPr>
              <a:t>e.g</a:t>
            </a:r>
            <a:r>
              <a:rPr lang="en-CA" sz="2300" b="1" dirty="0" smtClean="0">
                <a:latin typeface="Calibri" panose="020F0502020204030204" pitchFamily="34" charset="0"/>
                <a:cs typeface="Calibri" panose="020F0502020204030204" pitchFamily="34" charset="0"/>
              </a:rPr>
              <a:t> help desk/user, customer support, etc.)</a:t>
            </a:r>
            <a:endParaRPr lang="en-CA" sz="2300" b="1" dirty="0">
              <a:latin typeface="Calibri" panose="020F0502020204030204" pitchFamily="34" charset="0"/>
              <a:cs typeface="Calibri" panose="020F0502020204030204" pitchFamily="34" charset="0"/>
            </a:endParaRPr>
          </a:p>
        </p:txBody>
      </p:sp>
      <p:sp>
        <p:nvSpPr>
          <p:cNvPr id="13" name="TextBox 12"/>
          <p:cNvSpPr txBox="1"/>
          <p:nvPr/>
        </p:nvSpPr>
        <p:spPr>
          <a:xfrm>
            <a:off x="8403771" y="4441454"/>
            <a:ext cx="3048000" cy="400110"/>
          </a:xfrm>
          <a:prstGeom prst="rect">
            <a:avLst/>
          </a:prstGeom>
          <a:noFill/>
        </p:spPr>
        <p:txBody>
          <a:bodyPr wrap="square" rtlCol="0">
            <a:spAutoFit/>
          </a:bodyPr>
          <a:lstStyle/>
          <a:p>
            <a:r>
              <a:rPr lang="en-CA" sz="2000" b="1" dirty="0" smtClean="0">
                <a:latin typeface="Calibri" panose="020F0502020204030204" pitchFamily="34" charset="0"/>
                <a:cs typeface="Calibri" panose="020F0502020204030204" pitchFamily="34" charset="0"/>
              </a:rPr>
              <a:t>Labour market </a:t>
            </a:r>
            <a:r>
              <a:rPr lang="en-CA" sz="2000" dirty="0" smtClean="0">
                <a:latin typeface="Calibri" panose="020F0502020204030204" pitchFamily="34" charset="0"/>
                <a:cs typeface="Calibri" panose="020F0502020204030204" pitchFamily="34" charset="0"/>
              </a:rPr>
              <a:t>information</a:t>
            </a:r>
            <a:endParaRPr lang="en-CA" sz="2000" dirty="0">
              <a:latin typeface="Calibri" panose="020F0502020204030204" pitchFamily="34" charset="0"/>
              <a:cs typeface="Calibri" panose="020F0502020204030204" pitchFamily="34" charset="0"/>
            </a:endParaRPr>
          </a:p>
        </p:txBody>
      </p:sp>
      <p:sp>
        <p:nvSpPr>
          <p:cNvPr id="14" name="TextBox 13"/>
          <p:cNvSpPr txBox="1"/>
          <p:nvPr/>
        </p:nvSpPr>
        <p:spPr>
          <a:xfrm>
            <a:off x="631373" y="1275005"/>
            <a:ext cx="5802082" cy="707886"/>
          </a:xfrm>
          <a:prstGeom prst="rect">
            <a:avLst/>
          </a:prstGeom>
          <a:noFill/>
        </p:spPr>
        <p:txBody>
          <a:bodyPr wrap="square" rtlCol="0">
            <a:spAutoFit/>
          </a:bodyPr>
          <a:lstStyle/>
          <a:p>
            <a:pPr algn="ctr"/>
            <a:r>
              <a:rPr lang="en-CA" sz="2000" b="1" dirty="0" smtClean="0">
                <a:latin typeface="Calibri" panose="020F0502020204030204" pitchFamily="34" charset="0"/>
                <a:cs typeface="Calibri" panose="020F0502020204030204" pitchFamily="34" charset="0"/>
              </a:rPr>
              <a:t>Reusability</a:t>
            </a:r>
            <a:r>
              <a:rPr lang="en-CA" sz="2000" dirty="0" smtClean="0">
                <a:latin typeface="Calibri" panose="020F0502020204030204" pitchFamily="34" charset="0"/>
                <a:cs typeface="Calibri" panose="020F0502020204030204" pitchFamily="34" charset="0"/>
              </a:rPr>
              <a:t> of application and candidates information to more than one hiring process</a:t>
            </a:r>
            <a:endParaRPr lang="en-CA" sz="2000" dirty="0">
              <a:latin typeface="Calibri" panose="020F0502020204030204" pitchFamily="34" charset="0"/>
              <a:cs typeface="Calibri" panose="020F0502020204030204" pitchFamily="34" charset="0"/>
            </a:endParaRPr>
          </a:p>
        </p:txBody>
      </p:sp>
      <p:sp>
        <p:nvSpPr>
          <p:cNvPr id="15" name="TextBox 14"/>
          <p:cNvSpPr txBox="1"/>
          <p:nvPr/>
        </p:nvSpPr>
        <p:spPr>
          <a:xfrm>
            <a:off x="6683830" y="1179870"/>
            <a:ext cx="4904013" cy="830997"/>
          </a:xfrm>
          <a:prstGeom prst="rect">
            <a:avLst/>
          </a:prstGeom>
          <a:noFill/>
        </p:spPr>
        <p:txBody>
          <a:bodyPr wrap="square" rtlCol="0">
            <a:spAutoFit/>
          </a:bodyPr>
          <a:lstStyle/>
          <a:p>
            <a:pPr algn="ctr"/>
            <a:r>
              <a:rPr lang="en-CA" sz="2400" dirty="0" smtClean="0">
                <a:latin typeface="Calibri" panose="020F0502020204030204" pitchFamily="34" charset="0"/>
                <a:cs typeface="Calibri" panose="020F0502020204030204" pitchFamily="34" charset="0"/>
              </a:rPr>
              <a:t>Multi-Channel access</a:t>
            </a:r>
          </a:p>
          <a:p>
            <a:pPr algn="ctr"/>
            <a:r>
              <a:rPr lang="en-CA" sz="2400" b="1" dirty="0" smtClean="0">
                <a:latin typeface="Calibri" panose="020F0502020204030204" pitchFamily="34" charset="0"/>
                <a:cs typeface="Calibri" panose="020F0502020204030204" pitchFamily="34" charset="0"/>
              </a:rPr>
              <a:t>(i.e. accessible via different devices)</a:t>
            </a:r>
            <a:endParaRPr lang="en-CA" sz="2400" b="1" dirty="0">
              <a:latin typeface="Calibri" panose="020F0502020204030204" pitchFamily="34" charset="0"/>
              <a:cs typeface="Calibri" panose="020F0502020204030204" pitchFamily="34" charset="0"/>
            </a:endParaRPr>
          </a:p>
        </p:txBody>
      </p:sp>
      <p:sp>
        <p:nvSpPr>
          <p:cNvPr id="16" name="TextBox 15"/>
          <p:cNvSpPr txBox="1"/>
          <p:nvPr/>
        </p:nvSpPr>
        <p:spPr>
          <a:xfrm>
            <a:off x="517072" y="2196414"/>
            <a:ext cx="4332511" cy="830997"/>
          </a:xfrm>
          <a:prstGeom prst="rect">
            <a:avLst/>
          </a:prstGeom>
          <a:noFill/>
        </p:spPr>
        <p:txBody>
          <a:bodyPr wrap="square" rtlCol="0">
            <a:spAutoFit/>
          </a:bodyPr>
          <a:lstStyle/>
          <a:p>
            <a:pPr algn="ctr"/>
            <a:r>
              <a:rPr lang="en-CA" sz="2400" b="1" dirty="0" smtClean="0">
                <a:latin typeface="Calibri" panose="020F0502020204030204" pitchFamily="34" charset="0"/>
                <a:cs typeface="Calibri" panose="020F0502020204030204" pitchFamily="34" charset="0"/>
              </a:rPr>
              <a:t>Reporting &amp; monitoring </a:t>
            </a:r>
            <a:r>
              <a:rPr lang="en-CA" sz="2400" dirty="0" smtClean="0">
                <a:latin typeface="Calibri" panose="020F0502020204030204" pitchFamily="34" charset="0"/>
                <a:cs typeface="Calibri" panose="020F0502020204030204" pitchFamily="34" charset="0"/>
              </a:rPr>
              <a:t>and performance measurement</a:t>
            </a:r>
            <a:endParaRPr lang="en-CA" sz="2400" dirty="0">
              <a:latin typeface="Calibri" panose="020F0502020204030204" pitchFamily="34" charset="0"/>
              <a:cs typeface="Calibri" panose="020F0502020204030204" pitchFamily="34" charset="0"/>
            </a:endParaRPr>
          </a:p>
        </p:txBody>
      </p:sp>
      <p:sp>
        <p:nvSpPr>
          <p:cNvPr id="17" name="TextBox 16"/>
          <p:cNvSpPr txBox="1"/>
          <p:nvPr/>
        </p:nvSpPr>
        <p:spPr>
          <a:xfrm>
            <a:off x="4517574" y="2207708"/>
            <a:ext cx="4332511" cy="830997"/>
          </a:xfrm>
          <a:prstGeom prst="rect">
            <a:avLst/>
          </a:prstGeom>
          <a:noFill/>
        </p:spPr>
        <p:txBody>
          <a:bodyPr wrap="square" rtlCol="0">
            <a:spAutoFit/>
          </a:bodyPr>
          <a:lstStyle/>
          <a:p>
            <a:pPr algn="ctr"/>
            <a:r>
              <a:rPr lang="en-CA" sz="2400" dirty="0" smtClean="0">
                <a:latin typeface="Calibri" panose="020F0502020204030204" pitchFamily="34" charset="0"/>
                <a:cs typeface="Calibri" panose="020F0502020204030204" pitchFamily="34" charset="0"/>
              </a:rPr>
              <a:t>Job seekers profile</a:t>
            </a:r>
          </a:p>
          <a:p>
            <a:pPr algn="ctr"/>
            <a:r>
              <a:rPr lang="en-CA" sz="2400" b="1" dirty="0" smtClean="0">
                <a:latin typeface="Calibri" panose="020F0502020204030204" pitchFamily="34" charset="0"/>
                <a:cs typeface="Calibri" panose="020F0502020204030204" pitchFamily="34" charset="0"/>
              </a:rPr>
              <a:t>(applicant passport)</a:t>
            </a:r>
            <a:endParaRPr lang="en-CA" sz="2400" b="1" dirty="0">
              <a:latin typeface="Calibri" panose="020F0502020204030204" pitchFamily="34" charset="0"/>
              <a:cs typeface="Calibri" panose="020F0502020204030204" pitchFamily="34" charset="0"/>
            </a:endParaRPr>
          </a:p>
        </p:txBody>
      </p:sp>
      <p:sp>
        <p:nvSpPr>
          <p:cNvPr id="18" name="TextBox 17"/>
          <p:cNvSpPr txBox="1"/>
          <p:nvPr/>
        </p:nvSpPr>
        <p:spPr>
          <a:xfrm>
            <a:off x="7859489" y="2333090"/>
            <a:ext cx="4332511" cy="584775"/>
          </a:xfrm>
          <a:prstGeom prst="rect">
            <a:avLst/>
          </a:prstGeom>
          <a:noFill/>
        </p:spPr>
        <p:txBody>
          <a:bodyPr wrap="square" rtlCol="0">
            <a:spAutoFit/>
          </a:bodyPr>
          <a:lstStyle/>
          <a:p>
            <a:pPr algn="ctr"/>
            <a:r>
              <a:rPr lang="en-CA" sz="3200" b="1" dirty="0" smtClean="0">
                <a:latin typeface="Calibri" panose="020F0502020204030204" pitchFamily="34" charset="0"/>
                <a:cs typeface="Calibri" panose="020F0502020204030204" pitchFamily="34" charset="0"/>
              </a:rPr>
              <a:t>Skills</a:t>
            </a:r>
            <a:r>
              <a:rPr lang="en-CA" sz="3200" dirty="0" smtClean="0">
                <a:latin typeface="Calibri" panose="020F0502020204030204" pitchFamily="34" charset="0"/>
                <a:cs typeface="Calibri" panose="020F0502020204030204" pitchFamily="34" charset="0"/>
              </a:rPr>
              <a:t> Inventory</a:t>
            </a:r>
            <a:endParaRPr lang="en-CA" sz="3200" b="1" dirty="0">
              <a:latin typeface="Calibri" panose="020F0502020204030204" pitchFamily="34" charset="0"/>
              <a:cs typeface="Calibri" panose="020F0502020204030204" pitchFamily="34" charset="0"/>
            </a:endParaRPr>
          </a:p>
        </p:txBody>
      </p:sp>
      <p:sp>
        <p:nvSpPr>
          <p:cNvPr id="19" name="Title 1"/>
          <p:cNvSpPr>
            <a:spLocks noGrp="1"/>
          </p:cNvSpPr>
          <p:nvPr>
            <p:ph type="title"/>
          </p:nvPr>
        </p:nvSpPr>
        <p:spPr>
          <a:xfrm>
            <a:off x="560856" y="0"/>
            <a:ext cx="10145442" cy="1499616"/>
          </a:xfrm>
        </p:spPr>
        <p:txBody>
          <a:bodyPr>
            <a:normAutofit/>
          </a:bodyPr>
          <a:lstStyle/>
          <a:p>
            <a:r>
              <a:rPr lang="fr-CA" sz="4000" b="1" dirty="0" err="1" smtClean="0">
                <a:solidFill>
                  <a:srgbClr val="2D6576"/>
                </a:solidFill>
                <a:latin typeface="Franklin Gothic Medium" panose="020B0603020102020204" pitchFamily="34" charset="0"/>
              </a:rPr>
              <a:t>features</a:t>
            </a:r>
            <a:r>
              <a:rPr lang="fr-CA" sz="4000" b="1" dirty="0" smtClean="0">
                <a:solidFill>
                  <a:srgbClr val="2D6576"/>
                </a:solidFill>
                <a:latin typeface="Franklin Gothic Medium" panose="020B0603020102020204" pitchFamily="34" charset="0"/>
              </a:rPr>
              <a:t> </a:t>
            </a:r>
            <a:r>
              <a:rPr lang="fr-CA" sz="4000" b="1" dirty="0" err="1" smtClean="0">
                <a:solidFill>
                  <a:srgbClr val="2D6576"/>
                </a:solidFill>
                <a:latin typeface="Franklin Gothic Medium" panose="020B0603020102020204" pitchFamily="34" charset="0"/>
              </a:rPr>
              <a:t>we</a:t>
            </a:r>
            <a:r>
              <a:rPr lang="fr-CA" sz="4000" b="1" dirty="0" smtClean="0">
                <a:solidFill>
                  <a:srgbClr val="2D6576"/>
                </a:solidFill>
                <a:latin typeface="Franklin Gothic Medium" panose="020B0603020102020204" pitchFamily="34" charset="0"/>
              </a:rPr>
              <a:t> are </a:t>
            </a:r>
            <a:r>
              <a:rPr lang="fr-CA" sz="4000" b="1" dirty="0" err="1" smtClean="0">
                <a:solidFill>
                  <a:srgbClr val="2D6576"/>
                </a:solidFill>
                <a:latin typeface="Franklin Gothic Medium" panose="020B0603020102020204" pitchFamily="34" charset="0"/>
              </a:rPr>
              <a:t>interested</a:t>
            </a:r>
            <a:r>
              <a:rPr lang="fr-CA" sz="4000" b="1" dirty="0" smtClean="0">
                <a:solidFill>
                  <a:srgbClr val="2D6576"/>
                </a:solidFill>
                <a:latin typeface="Franklin Gothic Medium" panose="020B0603020102020204" pitchFamily="34" charset="0"/>
              </a:rPr>
              <a:t> in: </a:t>
            </a:r>
            <a:endParaRPr lang="en-CA" sz="4000" b="1" dirty="0">
              <a:solidFill>
                <a:srgbClr val="2D6576"/>
              </a:solidFill>
              <a:latin typeface="Franklin Gothic Medium" panose="020B0603020102020204" pitchFamily="34" charset="0"/>
            </a:endParaRPr>
          </a:p>
        </p:txBody>
      </p:sp>
    </p:spTree>
    <p:extLst>
      <p:ext uri="{BB962C8B-B14F-4D97-AF65-F5344CB8AC3E}">
        <p14:creationId xmlns:p14="http://schemas.microsoft.com/office/powerpoint/2010/main" val="6120222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9832</TotalTime>
  <Words>1180</Words>
  <Application>Microsoft Office PowerPoint</Application>
  <PresentationFormat>Widescreen</PresentationFormat>
  <Paragraphs>194</Paragraphs>
  <Slides>16</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Arial Black</vt:lpstr>
      <vt:lpstr>Calibri</vt:lpstr>
      <vt:lpstr>Franklin Gothic Medium</vt:lpstr>
      <vt:lpstr>Tw Cen MT</vt:lpstr>
      <vt:lpstr>Tw Cen MT Condensed</vt:lpstr>
      <vt:lpstr>Wingdings</vt:lpstr>
      <vt:lpstr>Wingdings 3</vt:lpstr>
      <vt:lpstr>Integral</vt:lpstr>
      <vt:lpstr>GC Jobs Transformation</vt:lpstr>
      <vt:lpstr>Our goal with GC JobS Transformation is…</vt:lpstr>
      <vt:lpstr>we envision a modern recruitment solution That Provides:</vt:lpstr>
      <vt:lpstr>Our approach</vt:lpstr>
      <vt:lpstr>our work is Based on GC Digital Standards</vt:lpstr>
      <vt:lpstr>Partnership with tbs…</vt:lpstr>
      <vt:lpstr>PowerPoint Presentation</vt:lpstr>
      <vt:lpstr>What we’ve heard from users…</vt:lpstr>
      <vt:lpstr>features we are interested in: </vt:lpstr>
      <vt:lpstr>Some key non-functional requirements</vt:lpstr>
      <vt:lpstr>To complete our puzzle    A Dialogue with Industry on trends and solutions</vt:lpstr>
      <vt:lpstr>RFI &amp; Webinar</vt:lpstr>
      <vt:lpstr>Vendor Demos</vt:lpstr>
      <vt:lpstr>Vendor Demos Highlights</vt:lpstr>
      <vt:lpstr>Vendor Demos highlights</vt:lpstr>
      <vt:lpstr>NEXT Steps in Phase 0</vt:lpstr>
    </vt:vector>
  </TitlesOfParts>
  <Company>CFP-PSC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 Jobs transformation</dc:title>
  <dc:creator>Aneel Suresh</dc:creator>
  <cp:lastModifiedBy>David Shepherd</cp:lastModifiedBy>
  <cp:revision>363</cp:revision>
  <cp:lastPrinted>2019-01-17T14:56:13Z</cp:lastPrinted>
  <dcterms:created xsi:type="dcterms:W3CDTF">2018-10-07T10:17:08Z</dcterms:created>
  <dcterms:modified xsi:type="dcterms:W3CDTF">2019-06-06T12:36:59Z</dcterms:modified>
</cp:coreProperties>
</file>