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527" r:id="rId1"/>
  </p:sldMasterIdLst>
  <p:notesMasterIdLst>
    <p:notesMasterId r:id="rId26"/>
  </p:notesMasterIdLst>
  <p:sldIdLst>
    <p:sldId id="811" r:id="rId2"/>
    <p:sldId id="787" r:id="rId3"/>
    <p:sldId id="5120" r:id="rId4"/>
    <p:sldId id="4979" r:id="rId5"/>
    <p:sldId id="805" r:id="rId6"/>
    <p:sldId id="5125" r:id="rId7"/>
    <p:sldId id="5127" r:id="rId8"/>
    <p:sldId id="5137" r:id="rId9"/>
    <p:sldId id="5122" r:id="rId10"/>
    <p:sldId id="5138" r:id="rId11"/>
    <p:sldId id="5130" r:id="rId12"/>
    <p:sldId id="5133" r:id="rId13"/>
    <p:sldId id="5142" r:id="rId14"/>
    <p:sldId id="5131" r:id="rId15"/>
    <p:sldId id="5134" r:id="rId16"/>
    <p:sldId id="5143" r:id="rId17"/>
    <p:sldId id="5144" r:id="rId18"/>
    <p:sldId id="5147" r:id="rId19"/>
    <p:sldId id="5136" r:id="rId20"/>
    <p:sldId id="5139" r:id="rId21"/>
    <p:sldId id="5128" r:id="rId22"/>
    <p:sldId id="5141" r:id="rId23"/>
    <p:sldId id="5140" r:id="rId24"/>
    <p:sldId id="5146" r:id="rId25"/>
  </p:sldIdLst>
  <p:sldSz cx="12192000" cy="6858000"/>
  <p:notesSz cx="7026275" cy="9312275"/>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2ACFEE38-0408-4584-B0D2-47BACDB43004}">
          <p14:sldIdLst>
            <p14:sldId id="811"/>
            <p14:sldId id="787"/>
            <p14:sldId id="5120"/>
            <p14:sldId id="4979"/>
            <p14:sldId id="805"/>
            <p14:sldId id="5125"/>
            <p14:sldId id="5127"/>
            <p14:sldId id="5137"/>
            <p14:sldId id="5122"/>
            <p14:sldId id="5138"/>
            <p14:sldId id="5130"/>
            <p14:sldId id="5133"/>
            <p14:sldId id="5142"/>
            <p14:sldId id="5131"/>
            <p14:sldId id="5134"/>
            <p14:sldId id="5143"/>
            <p14:sldId id="5144"/>
            <p14:sldId id="5147"/>
            <p14:sldId id="5136"/>
            <p14:sldId id="5139"/>
            <p14:sldId id="5128"/>
            <p14:sldId id="5141"/>
            <p14:sldId id="5140"/>
          </p14:sldIdLst>
        </p14:section>
        <p14:section name="ANNEX" id="{0CA27D19-9191-4C7A-9F3D-52A4AA03B95B}">
          <p14:sldIdLst>
            <p14:sldId id="5146"/>
          </p14:sldIdLst>
        </p14:section>
        <p14:section name="OTHER" id="{82247391-BF5E-4157-B99F-F9C593BC340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3"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15"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Jennifer Hersey" initials="JH" lastIdx="10" clrIdx="34">
    <p:extLst>
      <p:ext uri="{19B8F6BF-5375-455C-9EA6-DF929625EA0E}">
        <p15:presenceInfo xmlns:p15="http://schemas.microsoft.com/office/powerpoint/2012/main" userId="S::Jennifer.Hersey@tpsgc-pwgsc.gc.ca::82297a51-c3a6-408f-905d-de8df2fea6f8" providerId="AD"/>
      </p:ext>
    </p:extLst>
  </p:cmAuthor>
  <p:cmAuthor id="7" name="Anne Lalande" initials="" lastIdx="5" clrIdx="6"/>
  <p:cmAuthor id="36" name="Véronique Boton" initials="VB" lastIdx="1" clrIdx="35">
    <p:extLst>
      <p:ext uri="{19B8F6BF-5375-455C-9EA6-DF929625EA0E}">
        <p15:presenceInfo xmlns:p15="http://schemas.microsoft.com/office/powerpoint/2012/main" userId="S::Veronique.Boton@tpsgc-pwgsc.gc.ca::9ecb94de-8111-4b3a-95b0-af63f6324db7" providerId="AD"/>
      </p:ext>
    </p:extLst>
  </p:cmAuthor>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30B"/>
    <a:srgbClr val="409786"/>
    <a:srgbClr val="2C6A3F"/>
    <a:srgbClr val="FAA41A"/>
    <a:srgbClr val="F2F2F2"/>
    <a:srgbClr val="C35E2E"/>
    <a:srgbClr val="96C258"/>
    <a:srgbClr val="AFA9A0"/>
    <a:srgbClr val="248B49"/>
    <a:srgbClr val="627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CEDC7-D4B5-42E3-99A8-596731C70662}" v="607" dt="2023-01-26T00:34:43.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89949" autoAdjust="0"/>
  </p:normalViewPr>
  <p:slideViewPr>
    <p:cSldViewPr snapToGrid="0">
      <p:cViewPr varScale="1">
        <p:scale>
          <a:sx n="101" d="100"/>
          <a:sy n="101" d="100"/>
        </p:scale>
        <p:origin x="642" y="114"/>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p:scale>
        <a:sx n="170" d="100"/>
        <a:sy n="170" d="100"/>
      </p:scale>
      <p:origin x="0" y="-3792"/>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9ED86-66F4-49CC-A803-ABAD576111F7}" type="doc">
      <dgm:prSet loTypeId="urn:microsoft.com/office/officeart/2005/8/layout/process3" loCatId="process" qsTypeId="urn:microsoft.com/office/officeart/2005/8/quickstyle/simple1" qsCatId="simple" csTypeId="urn:microsoft.com/office/officeart/2005/8/colors/accent1_2" csCatId="accent1" phldr="1"/>
      <dgm:spPr/>
    </dgm:pt>
    <dgm:pt modelId="{6F5FDB40-6361-4224-8FEC-B43F2E7C9DA4}">
      <dgm:prSet phldrT="[Text]" custT="1"/>
      <dgm:spPr/>
      <dgm:t>
        <a:bodyPr/>
        <a:lstStyle/>
        <a:p>
          <a:r>
            <a:rPr lang="en-CA" sz="1300" b="1" dirty="0">
              <a:solidFill>
                <a:schemeClr val="bg1"/>
              </a:solidFill>
              <a:latin typeface="Avenir Next LT Pro Demi" panose="020B0704020202020204" pitchFamily="34" charset="0"/>
            </a:rPr>
            <a:t>Site </a:t>
          </a:r>
        </a:p>
        <a:p>
          <a:r>
            <a:rPr lang="en-CA" sz="1300" b="1" dirty="0">
              <a:solidFill>
                <a:schemeClr val="bg1"/>
              </a:solidFill>
              <a:latin typeface="Avenir Next LT Pro Demi" panose="020B0704020202020204" pitchFamily="34" charset="0"/>
            </a:rPr>
            <a:t>Assessment           </a:t>
          </a:r>
        </a:p>
      </dgm:t>
    </dgm:pt>
    <dgm:pt modelId="{2DDE057D-1E60-4C75-968F-E8020FE4F414}" type="parTrans" cxnId="{E5080732-79DE-459D-9080-3C3F472824C6}">
      <dgm:prSet/>
      <dgm:spPr/>
      <dgm:t>
        <a:bodyPr/>
        <a:lstStyle/>
        <a:p>
          <a:endParaRPr lang="en-CA"/>
        </a:p>
      </dgm:t>
    </dgm:pt>
    <dgm:pt modelId="{1ED5118E-C399-4EF1-918D-0E33C8189B1C}" type="sibTrans" cxnId="{E5080732-79DE-459D-9080-3C3F472824C6}">
      <dgm:prSet/>
      <dgm:spPr>
        <a:solidFill>
          <a:schemeClr val="accent2"/>
        </a:solidFill>
      </dgm:spPr>
      <dgm:t>
        <a:bodyPr/>
        <a:lstStyle/>
        <a:p>
          <a:endParaRPr lang="en-CA"/>
        </a:p>
      </dgm:t>
    </dgm:pt>
    <dgm:pt modelId="{703567FA-22B4-4CD9-B7A8-2257C3979901}">
      <dgm:prSet phldrT="[Text]" custT="1"/>
      <dgm:spPr/>
      <dgm:t>
        <a:bodyPr/>
        <a:lstStyle/>
        <a:p>
          <a:r>
            <a:rPr lang="en-CA" sz="1300" b="1" dirty="0">
              <a:solidFill>
                <a:schemeClr val="bg1"/>
              </a:solidFill>
              <a:latin typeface="Avenir Next LT Pro Demi" panose="020B0704020202020204" pitchFamily="34" charset="0"/>
            </a:rPr>
            <a:t>Test Plan</a:t>
          </a:r>
        </a:p>
      </dgm:t>
    </dgm:pt>
    <dgm:pt modelId="{0F427D92-E26C-49D9-BF3D-FF14AC43A0AC}" type="parTrans" cxnId="{94F5CEEE-8BF4-4964-80EE-581B2A25DF16}">
      <dgm:prSet/>
      <dgm:spPr/>
      <dgm:t>
        <a:bodyPr/>
        <a:lstStyle/>
        <a:p>
          <a:endParaRPr lang="en-CA"/>
        </a:p>
      </dgm:t>
    </dgm:pt>
    <dgm:pt modelId="{7E9A95EF-BE67-44BE-988F-304CA21512E2}" type="sibTrans" cxnId="{94F5CEEE-8BF4-4964-80EE-581B2A25DF16}">
      <dgm:prSet/>
      <dgm:spPr>
        <a:solidFill>
          <a:schemeClr val="accent2"/>
        </a:solidFill>
      </dgm:spPr>
      <dgm:t>
        <a:bodyPr/>
        <a:lstStyle/>
        <a:p>
          <a:endParaRPr lang="en-CA"/>
        </a:p>
      </dgm:t>
    </dgm:pt>
    <dgm:pt modelId="{793B912B-C2DD-440B-BB14-3342CDB6F293}">
      <dgm:prSet phldrT="[Text]" custT="1"/>
      <dgm:spPr/>
      <dgm:t>
        <a:bodyPr/>
        <a:lstStyle/>
        <a:p>
          <a:r>
            <a:rPr lang="en-CA" sz="1300" b="1" dirty="0">
              <a:solidFill>
                <a:schemeClr val="bg1"/>
              </a:solidFill>
              <a:latin typeface="Avenir Next LT Pro Demi" panose="020B0704020202020204" pitchFamily="34" charset="0"/>
            </a:rPr>
            <a:t>a. Info Session         b. Functional Programming Lite</a:t>
          </a:r>
        </a:p>
      </dgm:t>
    </dgm:pt>
    <dgm:pt modelId="{C6942E92-91CD-490B-B1A5-61EB541782EC}" type="parTrans" cxnId="{841D7FAE-9D01-4C5F-814A-DD009C1BE63B}">
      <dgm:prSet/>
      <dgm:spPr/>
      <dgm:t>
        <a:bodyPr/>
        <a:lstStyle/>
        <a:p>
          <a:endParaRPr lang="en-CA"/>
        </a:p>
      </dgm:t>
    </dgm:pt>
    <dgm:pt modelId="{C1354E36-6548-4DDD-BB60-A24ED9EAB008}" type="sibTrans" cxnId="{841D7FAE-9D01-4C5F-814A-DD009C1BE63B}">
      <dgm:prSet/>
      <dgm:spPr>
        <a:solidFill>
          <a:schemeClr val="accent2"/>
        </a:solidFill>
      </dgm:spPr>
      <dgm:t>
        <a:bodyPr/>
        <a:lstStyle/>
        <a:p>
          <a:endParaRPr lang="en-CA"/>
        </a:p>
      </dgm:t>
    </dgm:pt>
    <dgm:pt modelId="{8BFC228E-3C70-40A2-BA9D-D49CFC40C5A1}">
      <dgm:prSet custT="1"/>
      <dgm:spPr/>
      <dgm:t>
        <a:bodyPr/>
        <a:lstStyle/>
        <a:p>
          <a:r>
            <a:rPr lang="en-CA" sz="1300" b="1" dirty="0">
              <a:solidFill>
                <a:schemeClr val="bg1"/>
              </a:solidFill>
              <a:latin typeface="Avenir Next LT Pro Demi" panose="020B0704020202020204" pitchFamily="34" charset="0"/>
            </a:rPr>
            <a:t>Mini Design Brief </a:t>
          </a:r>
        </a:p>
      </dgm:t>
    </dgm:pt>
    <dgm:pt modelId="{A5EADBF5-1450-483F-ADB5-CFC04446AF73}" type="parTrans" cxnId="{54C95BAB-088F-4D12-99AC-40CCD91972D1}">
      <dgm:prSet/>
      <dgm:spPr/>
      <dgm:t>
        <a:bodyPr/>
        <a:lstStyle/>
        <a:p>
          <a:endParaRPr lang="en-CA"/>
        </a:p>
      </dgm:t>
    </dgm:pt>
    <dgm:pt modelId="{20E64126-869C-4726-9562-490212AEBA2D}" type="sibTrans" cxnId="{54C95BAB-088F-4D12-99AC-40CCD91972D1}">
      <dgm:prSet/>
      <dgm:spPr>
        <a:solidFill>
          <a:schemeClr val="accent2"/>
        </a:solidFill>
      </dgm:spPr>
      <dgm:t>
        <a:bodyPr/>
        <a:lstStyle/>
        <a:p>
          <a:endParaRPr lang="en-CA"/>
        </a:p>
      </dgm:t>
    </dgm:pt>
    <dgm:pt modelId="{BBBDE3B1-B117-40CB-B108-A32D8A77D394}">
      <dgm:prSet custT="1"/>
      <dgm:spPr/>
      <dgm:t>
        <a:bodyPr/>
        <a:lstStyle/>
        <a:p>
          <a:r>
            <a:rPr lang="en-CA" sz="1300" b="1" dirty="0">
              <a:solidFill>
                <a:schemeClr val="bg1"/>
              </a:solidFill>
              <a:latin typeface="Avenir Next LT Pro Demi" panose="020B0704020202020204" pitchFamily="34" charset="0"/>
            </a:rPr>
            <a:t>Concept Plan &amp; Presentation</a:t>
          </a:r>
        </a:p>
      </dgm:t>
    </dgm:pt>
    <dgm:pt modelId="{5678CDBC-1C91-4104-AB2E-941F55AC4889}" type="parTrans" cxnId="{F45D785D-94B9-4CF4-886B-8049612456A5}">
      <dgm:prSet/>
      <dgm:spPr/>
      <dgm:t>
        <a:bodyPr/>
        <a:lstStyle/>
        <a:p>
          <a:endParaRPr lang="en-CA"/>
        </a:p>
      </dgm:t>
    </dgm:pt>
    <dgm:pt modelId="{0E6A8240-D10C-4DAB-9982-F2217B299A84}" type="sibTrans" cxnId="{F45D785D-94B9-4CF4-886B-8049612456A5}">
      <dgm:prSet/>
      <dgm:spPr>
        <a:solidFill>
          <a:schemeClr val="accent2"/>
        </a:solidFill>
      </dgm:spPr>
      <dgm:t>
        <a:bodyPr/>
        <a:lstStyle/>
        <a:p>
          <a:endParaRPr lang="en-CA"/>
        </a:p>
      </dgm:t>
    </dgm:pt>
    <dgm:pt modelId="{F96B04BE-A7A1-4E9F-BB0E-4EB38684C42E}">
      <dgm:prSet custT="1"/>
      <dgm:spPr/>
      <dgm:t>
        <a:bodyPr/>
        <a:lstStyle/>
        <a:p>
          <a:r>
            <a:rPr lang="en-CA" sz="1300" b="1" dirty="0">
              <a:solidFill>
                <a:schemeClr val="bg1"/>
              </a:solidFill>
              <a:latin typeface="Avenir Next LT Pro Demi" panose="020B0704020202020204" pitchFamily="34" charset="0"/>
            </a:rPr>
            <a:t>Client Selections and Approvals</a:t>
          </a:r>
        </a:p>
      </dgm:t>
    </dgm:pt>
    <dgm:pt modelId="{52E53B4B-62CE-4768-864E-0923D538D77F}" type="parTrans" cxnId="{62699076-6F6B-48EF-AD82-EDAFF514E338}">
      <dgm:prSet/>
      <dgm:spPr/>
      <dgm:t>
        <a:bodyPr/>
        <a:lstStyle/>
        <a:p>
          <a:endParaRPr lang="en-CA"/>
        </a:p>
      </dgm:t>
    </dgm:pt>
    <dgm:pt modelId="{BBF3F0C0-C12E-4D63-BA7B-6813038D0810}" type="sibTrans" cxnId="{62699076-6F6B-48EF-AD82-EDAFF514E338}">
      <dgm:prSet/>
      <dgm:spPr/>
      <dgm:t>
        <a:bodyPr/>
        <a:lstStyle/>
        <a:p>
          <a:endParaRPr lang="en-CA"/>
        </a:p>
      </dgm:t>
    </dgm:pt>
    <dgm:pt modelId="{F068F421-74F6-42A4-B76B-A578211DA504}">
      <dgm:prSet custT="1"/>
      <dgm:spPr/>
      <dgm:t>
        <a:bodyPr/>
        <a:lstStyle/>
        <a:p>
          <a:r>
            <a:rPr lang="en-CA" sz="1200" dirty="0">
              <a:latin typeface="Avenir Next LT Pro" panose="020B0504020202020204" pitchFamily="34" charset="0"/>
            </a:rPr>
            <a:t>Development of generic test plan </a:t>
          </a:r>
        </a:p>
      </dgm:t>
    </dgm:pt>
    <dgm:pt modelId="{6B8262B4-F61F-4E41-94CB-282E161FA3B0}" type="parTrans" cxnId="{888C4A1C-4D2B-4082-827D-BCD99245916D}">
      <dgm:prSet/>
      <dgm:spPr/>
      <dgm:t>
        <a:bodyPr/>
        <a:lstStyle/>
        <a:p>
          <a:endParaRPr lang="en-CA"/>
        </a:p>
      </dgm:t>
    </dgm:pt>
    <dgm:pt modelId="{CCB7AAE7-0662-4ABF-B7B3-97452D0DD6A5}" type="sibTrans" cxnId="{888C4A1C-4D2B-4082-827D-BCD99245916D}">
      <dgm:prSet/>
      <dgm:spPr/>
      <dgm:t>
        <a:bodyPr/>
        <a:lstStyle/>
        <a:p>
          <a:endParaRPr lang="en-CA"/>
        </a:p>
      </dgm:t>
    </dgm:pt>
    <dgm:pt modelId="{DC1B9730-976C-45C8-9686-FFA3D337BA7A}">
      <dgm:prSet custT="1"/>
      <dgm:spPr/>
      <dgm:t>
        <a:bodyPr/>
        <a:lstStyle/>
        <a:p>
          <a:r>
            <a:rPr lang="en-CA" sz="1200" dirty="0">
              <a:latin typeface="Avenir Next LT Pro" panose="020B0504020202020204" pitchFamily="34" charset="0"/>
            </a:rPr>
            <a:t>a. Info Session or kick-off</a:t>
          </a:r>
        </a:p>
      </dgm:t>
    </dgm:pt>
    <dgm:pt modelId="{FE0CD649-019D-4D2D-8661-B8445706070E}" type="parTrans" cxnId="{69DF1911-688B-4C52-9975-11E9388258B6}">
      <dgm:prSet/>
      <dgm:spPr/>
      <dgm:t>
        <a:bodyPr/>
        <a:lstStyle/>
        <a:p>
          <a:endParaRPr lang="en-CA"/>
        </a:p>
      </dgm:t>
    </dgm:pt>
    <dgm:pt modelId="{FE721F12-D21C-4A3D-B595-FDB4C5B61E4C}" type="sibTrans" cxnId="{69DF1911-688B-4C52-9975-11E9388258B6}">
      <dgm:prSet/>
      <dgm:spPr/>
      <dgm:t>
        <a:bodyPr/>
        <a:lstStyle/>
        <a:p>
          <a:endParaRPr lang="en-CA"/>
        </a:p>
      </dgm:t>
    </dgm:pt>
    <dgm:pt modelId="{5291A9E3-6440-4345-8529-9701D653A180}">
      <dgm:prSet custT="1"/>
      <dgm:spPr/>
      <dgm:t>
        <a:bodyPr/>
        <a:lstStyle/>
        <a:p>
          <a:r>
            <a:rPr lang="en-CA" sz="1200" dirty="0">
              <a:latin typeface="Avenir Next LT Pro" panose="020B0504020202020204" pitchFamily="34" charset="0"/>
            </a:rPr>
            <a:t> Brief report outlining results of  functional programing lite</a:t>
          </a:r>
        </a:p>
      </dgm:t>
    </dgm:pt>
    <dgm:pt modelId="{CC0F8E9A-8118-446E-BB23-C0BF8E4520E4}" type="parTrans" cxnId="{337B9D0D-5199-43ED-8EDA-D7BE40C8F38B}">
      <dgm:prSet/>
      <dgm:spPr/>
      <dgm:t>
        <a:bodyPr/>
        <a:lstStyle/>
        <a:p>
          <a:endParaRPr lang="en-CA"/>
        </a:p>
      </dgm:t>
    </dgm:pt>
    <dgm:pt modelId="{58F9B509-D447-451C-9D9E-ABACFE64B21E}" type="sibTrans" cxnId="{337B9D0D-5199-43ED-8EDA-D7BE40C8F38B}">
      <dgm:prSet/>
      <dgm:spPr/>
      <dgm:t>
        <a:bodyPr/>
        <a:lstStyle/>
        <a:p>
          <a:endParaRPr lang="en-CA"/>
        </a:p>
      </dgm:t>
    </dgm:pt>
    <dgm:pt modelId="{0B706F6C-0839-47FF-800A-50D24FCA69CF}">
      <dgm:prSet custT="1"/>
      <dgm:spPr/>
      <dgm:t>
        <a:bodyPr/>
        <a:lstStyle/>
        <a:p>
          <a:r>
            <a:rPr lang="en-CA" sz="1200" dirty="0">
              <a:latin typeface="Avenir Next LT Pro" panose="020B0504020202020204" pitchFamily="34" charset="0"/>
            </a:rPr>
            <a:t>Furniture reuse strategy</a:t>
          </a:r>
        </a:p>
      </dgm:t>
    </dgm:pt>
    <dgm:pt modelId="{324AA106-EB5B-467F-86EF-4FACB98F654D}" type="parTrans" cxnId="{C743488E-DC70-4A4E-A173-8A475AE32561}">
      <dgm:prSet/>
      <dgm:spPr/>
      <dgm:t>
        <a:bodyPr/>
        <a:lstStyle/>
        <a:p>
          <a:endParaRPr lang="en-CA"/>
        </a:p>
      </dgm:t>
    </dgm:pt>
    <dgm:pt modelId="{C4C3A20C-AB0D-4A2B-9417-992FFF80A4DD}" type="sibTrans" cxnId="{C743488E-DC70-4A4E-A173-8A475AE32561}">
      <dgm:prSet/>
      <dgm:spPr/>
      <dgm:t>
        <a:bodyPr/>
        <a:lstStyle/>
        <a:p>
          <a:endParaRPr lang="en-CA"/>
        </a:p>
      </dgm:t>
    </dgm:pt>
    <dgm:pt modelId="{A25E722F-101B-4116-893E-517D1FA2EB3A}">
      <dgm:prSet custT="1"/>
      <dgm:spPr/>
      <dgm:t>
        <a:bodyPr/>
        <a:lstStyle/>
        <a:p>
          <a:r>
            <a:rPr lang="en-CA" sz="1200" b="1" dirty="0">
              <a:latin typeface="Avenir Next LT Pro" panose="020B0504020202020204" pitchFamily="34" charset="0"/>
            </a:rPr>
            <a:t>For client approval</a:t>
          </a:r>
        </a:p>
      </dgm:t>
    </dgm:pt>
    <dgm:pt modelId="{FEC3B428-1988-4213-B321-DA0837BF80AA}" type="parTrans" cxnId="{235BDF17-B792-482F-9833-E818206BC0E6}">
      <dgm:prSet/>
      <dgm:spPr/>
      <dgm:t>
        <a:bodyPr/>
        <a:lstStyle/>
        <a:p>
          <a:endParaRPr lang="en-CA"/>
        </a:p>
      </dgm:t>
    </dgm:pt>
    <dgm:pt modelId="{5F5BC1FE-C649-4084-9316-480F5760CBB4}" type="sibTrans" cxnId="{235BDF17-B792-482F-9833-E818206BC0E6}">
      <dgm:prSet/>
      <dgm:spPr/>
      <dgm:t>
        <a:bodyPr/>
        <a:lstStyle/>
        <a:p>
          <a:endParaRPr lang="en-CA"/>
        </a:p>
      </dgm:t>
    </dgm:pt>
    <dgm:pt modelId="{69099CBE-E9B4-4513-977A-1E2E47405EF0}">
      <dgm:prSet custT="1"/>
      <dgm:spPr/>
      <dgm:t>
        <a:bodyPr/>
        <a:lstStyle/>
        <a:p>
          <a:r>
            <a:rPr lang="en-CA" sz="1200" dirty="0">
              <a:latin typeface="Avenir Next LT Pro" panose="020B0504020202020204" pitchFamily="34" charset="0"/>
            </a:rPr>
            <a:t>Reflects work required based on results of  Step 1</a:t>
          </a:r>
        </a:p>
      </dgm:t>
    </dgm:pt>
    <dgm:pt modelId="{107ACE5D-E15B-4992-835A-46FE640667C6}" type="parTrans" cxnId="{1EC2E29B-95BE-4202-A6A2-C59A320BEF67}">
      <dgm:prSet/>
      <dgm:spPr/>
      <dgm:t>
        <a:bodyPr/>
        <a:lstStyle/>
        <a:p>
          <a:endParaRPr lang="en-CA"/>
        </a:p>
      </dgm:t>
    </dgm:pt>
    <dgm:pt modelId="{F29C4EFD-9352-487F-B809-339BC9E78AF6}" type="sibTrans" cxnId="{1EC2E29B-95BE-4202-A6A2-C59A320BEF67}">
      <dgm:prSet/>
      <dgm:spPr/>
      <dgm:t>
        <a:bodyPr/>
        <a:lstStyle/>
        <a:p>
          <a:endParaRPr lang="en-CA"/>
        </a:p>
      </dgm:t>
    </dgm:pt>
    <dgm:pt modelId="{D752638A-9C81-45A3-A068-94110D8E0EC5}">
      <dgm:prSet custT="1"/>
      <dgm:spPr/>
      <dgm:t>
        <a:bodyPr/>
        <a:lstStyle/>
        <a:p>
          <a:r>
            <a:rPr lang="en-CA" sz="1200" dirty="0">
              <a:latin typeface="Avenir Next LT Pro" panose="020B0504020202020204" pitchFamily="34" charset="0"/>
            </a:rPr>
            <a:t>Development &amp; presentation (workshop) of 1 concept plan</a:t>
          </a:r>
        </a:p>
      </dgm:t>
    </dgm:pt>
    <dgm:pt modelId="{FBD8A7B4-AEDC-46CC-AD85-1CC0050C07A7}" type="parTrans" cxnId="{E3A9FAED-CD91-4D14-954B-90EE7156ED42}">
      <dgm:prSet/>
      <dgm:spPr/>
      <dgm:t>
        <a:bodyPr/>
        <a:lstStyle/>
        <a:p>
          <a:endParaRPr lang="en-CA"/>
        </a:p>
      </dgm:t>
    </dgm:pt>
    <dgm:pt modelId="{EC0302D5-1262-4573-8282-A6957602D66D}" type="sibTrans" cxnId="{E3A9FAED-CD91-4D14-954B-90EE7156ED42}">
      <dgm:prSet/>
      <dgm:spPr/>
      <dgm:t>
        <a:bodyPr/>
        <a:lstStyle/>
        <a:p>
          <a:endParaRPr lang="en-CA"/>
        </a:p>
      </dgm:t>
    </dgm:pt>
    <dgm:pt modelId="{1C52F88B-B64B-40F2-984F-1361C5B8CC18}">
      <dgm:prSet custT="1"/>
      <dgm:spPr/>
      <dgm:t>
        <a:bodyPr/>
        <a:lstStyle/>
        <a:p>
          <a:r>
            <a:rPr lang="en-CA" sz="1200" dirty="0">
              <a:latin typeface="Avenir Next LT Pro" panose="020B0504020202020204" pitchFamily="34" charset="0"/>
            </a:rPr>
            <a:t>Revised floor plan is issued for </a:t>
          </a:r>
          <a:r>
            <a:rPr lang="en-CA" sz="1200" b="1" dirty="0">
              <a:latin typeface="Avenir Next LT Pro" panose="020B0504020202020204" pitchFamily="34" charset="0"/>
            </a:rPr>
            <a:t>client approval</a:t>
          </a:r>
        </a:p>
      </dgm:t>
    </dgm:pt>
    <dgm:pt modelId="{A383ACF2-F2FC-4297-BD9E-C5DF827198C3}" type="parTrans" cxnId="{C27C3A06-54CB-476D-BCBB-5045CCF37471}">
      <dgm:prSet/>
      <dgm:spPr/>
      <dgm:t>
        <a:bodyPr/>
        <a:lstStyle/>
        <a:p>
          <a:endParaRPr lang="en-CA"/>
        </a:p>
      </dgm:t>
    </dgm:pt>
    <dgm:pt modelId="{C512D092-2CF1-428A-BBD6-22FE7A93890B}" type="sibTrans" cxnId="{C27C3A06-54CB-476D-BCBB-5045CCF37471}">
      <dgm:prSet/>
      <dgm:spPr/>
      <dgm:t>
        <a:bodyPr/>
        <a:lstStyle/>
        <a:p>
          <a:endParaRPr lang="en-CA"/>
        </a:p>
      </dgm:t>
    </dgm:pt>
    <dgm:pt modelId="{C2B0B18E-E180-4B70-A6F3-7FC7380E8442}">
      <dgm:prSet custT="1"/>
      <dgm:spPr/>
      <dgm:t>
        <a:bodyPr/>
        <a:lstStyle/>
        <a:p>
          <a:r>
            <a:rPr lang="en-CA" sz="1200" dirty="0">
              <a:latin typeface="Avenir Next LT Pro" panose="020B0504020202020204" pitchFamily="34" charset="0"/>
            </a:rPr>
            <a:t>Concept plan may be </a:t>
          </a:r>
          <a:r>
            <a:rPr lang="en-CA" sz="1200" b="1" dirty="0">
              <a:latin typeface="Avenir Next LT Pro" panose="020B0504020202020204" pitchFamily="34" charset="0"/>
            </a:rPr>
            <a:t>revised once</a:t>
          </a:r>
        </a:p>
      </dgm:t>
    </dgm:pt>
    <dgm:pt modelId="{7E31537A-7E3F-4D80-AC8A-B5E0FE79D076}" type="parTrans" cxnId="{92ADFD90-3D4E-4D1D-812F-5460BBFFCDF8}">
      <dgm:prSet/>
      <dgm:spPr/>
      <dgm:t>
        <a:bodyPr/>
        <a:lstStyle/>
        <a:p>
          <a:endParaRPr lang="en-CA"/>
        </a:p>
      </dgm:t>
    </dgm:pt>
    <dgm:pt modelId="{0B31B87F-8FE2-4F8B-90AA-9DE5684196A6}" type="sibTrans" cxnId="{92ADFD90-3D4E-4D1D-812F-5460BBFFCDF8}">
      <dgm:prSet/>
      <dgm:spPr/>
      <dgm:t>
        <a:bodyPr/>
        <a:lstStyle/>
        <a:p>
          <a:endParaRPr lang="en-CA"/>
        </a:p>
      </dgm:t>
    </dgm:pt>
    <dgm:pt modelId="{F937F332-E33B-4434-AA8E-4E15D46D677C}">
      <dgm:prSet custT="1"/>
      <dgm:spPr/>
      <dgm:t>
        <a:bodyPr/>
        <a:lstStyle/>
        <a:p>
          <a:r>
            <a:rPr lang="en-CA" sz="1200" dirty="0">
              <a:latin typeface="Avenir Next LT Pro" panose="020B0504020202020204" pitchFamily="34" charset="0"/>
            </a:rPr>
            <a:t>Client </a:t>
          </a:r>
          <a:r>
            <a:rPr lang="en-CA" sz="1200" b="1" dirty="0">
              <a:latin typeface="Avenir Next LT Pro" panose="020B0504020202020204" pitchFamily="34" charset="0"/>
            </a:rPr>
            <a:t>sign-off</a:t>
          </a:r>
          <a:r>
            <a:rPr lang="en-CA" sz="1200" dirty="0">
              <a:latin typeface="Avenir Next LT Pro" panose="020B0504020202020204" pitchFamily="34" charset="0"/>
            </a:rPr>
            <a:t> of approved plan and mood board</a:t>
          </a:r>
        </a:p>
      </dgm:t>
    </dgm:pt>
    <dgm:pt modelId="{686EA465-390E-4424-9BA5-1B1C81DE6A07}" type="parTrans" cxnId="{6140A66A-61BE-4BC5-946E-2D72E843BFDF}">
      <dgm:prSet/>
      <dgm:spPr/>
      <dgm:t>
        <a:bodyPr/>
        <a:lstStyle/>
        <a:p>
          <a:endParaRPr lang="en-CA"/>
        </a:p>
      </dgm:t>
    </dgm:pt>
    <dgm:pt modelId="{902CECC0-4202-4CEC-A985-CE804EBC0ABE}" type="sibTrans" cxnId="{6140A66A-61BE-4BC5-946E-2D72E843BFDF}">
      <dgm:prSet/>
      <dgm:spPr/>
      <dgm:t>
        <a:bodyPr/>
        <a:lstStyle/>
        <a:p>
          <a:endParaRPr lang="en-CA"/>
        </a:p>
      </dgm:t>
    </dgm:pt>
    <dgm:pt modelId="{A7455B84-FA93-4BB2-96F8-0CE75E897D74}">
      <dgm:prSet custT="1"/>
      <dgm:spPr/>
      <dgm:t>
        <a:bodyPr/>
        <a:lstStyle/>
        <a:p>
          <a:r>
            <a:rPr lang="en-CA" sz="1200" strike="noStrike" dirty="0">
              <a:latin typeface="Avenir Next LT Pro" panose="020B0504020202020204" pitchFamily="34" charset="0"/>
            </a:rPr>
            <a:t>b. </a:t>
          </a:r>
          <a:r>
            <a:rPr lang="en-CA" sz="1200" b="0" dirty="0">
              <a:latin typeface="Avenir Next LT Pro" panose="020B0504020202020204" pitchFamily="34" charset="0"/>
            </a:rPr>
            <a:t>Requirements gathering process</a:t>
          </a:r>
          <a:endParaRPr lang="en-CA" sz="1200" b="0" strike="noStrike" dirty="0">
            <a:latin typeface="Avenir Next LT Pro" panose="020B0504020202020204" pitchFamily="34" charset="0"/>
          </a:endParaRPr>
        </a:p>
      </dgm:t>
    </dgm:pt>
    <dgm:pt modelId="{AFC54D2B-7275-479E-A440-40D7319D492D}" type="parTrans" cxnId="{C47D56C2-3426-4E83-A76F-D876428E07C0}">
      <dgm:prSet/>
      <dgm:spPr/>
      <dgm:t>
        <a:bodyPr/>
        <a:lstStyle/>
        <a:p>
          <a:endParaRPr lang="en-CA"/>
        </a:p>
      </dgm:t>
    </dgm:pt>
    <dgm:pt modelId="{9BD4B654-21E7-4AEF-A231-40F81E9415AC}" type="sibTrans" cxnId="{C47D56C2-3426-4E83-A76F-D876428E07C0}">
      <dgm:prSet/>
      <dgm:spPr/>
      <dgm:t>
        <a:bodyPr/>
        <a:lstStyle/>
        <a:p>
          <a:endParaRPr lang="en-CA"/>
        </a:p>
      </dgm:t>
    </dgm:pt>
    <dgm:pt modelId="{FEA277C3-6A08-444F-88E1-39416B7C0C60}">
      <dgm:prSet custT="1"/>
      <dgm:spPr/>
      <dgm:t>
        <a:bodyPr/>
        <a:lstStyle/>
        <a:p>
          <a:r>
            <a:rPr lang="en-CA" sz="1200" dirty="0">
              <a:latin typeface="Avenir Next LT Pro" panose="020B0504020202020204" pitchFamily="34" charset="0"/>
            </a:rPr>
            <a:t>Assessment of site for intervention required and furniture inventory </a:t>
          </a:r>
        </a:p>
      </dgm:t>
    </dgm:pt>
    <dgm:pt modelId="{E5F00311-84CC-4FFD-8EC1-DF882B3DC41B}" type="sibTrans" cxnId="{372DE6FD-0495-40D9-A5F8-83C0CDC1D504}">
      <dgm:prSet/>
      <dgm:spPr/>
      <dgm:t>
        <a:bodyPr/>
        <a:lstStyle/>
        <a:p>
          <a:endParaRPr lang="en-CA"/>
        </a:p>
      </dgm:t>
    </dgm:pt>
    <dgm:pt modelId="{09FBD293-093A-41BF-97ED-C2C109B9F721}" type="parTrans" cxnId="{372DE6FD-0495-40D9-A5F8-83C0CDC1D504}">
      <dgm:prSet/>
      <dgm:spPr/>
      <dgm:t>
        <a:bodyPr/>
        <a:lstStyle/>
        <a:p>
          <a:endParaRPr lang="en-CA"/>
        </a:p>
      </dgm:t>
    </dgm:pt>
    <dgm:pt modelId="{686ABA15-38C4-4BE2-8953-4EE6ACB6C201}">
      <dgm:prSet custT="1"/>
      <dgm:spPr/>
      <dgm:t>
        <a:bodyPr/>
        <a:lstStyle/>
        <a:p>
          <a:r>
            <a:rPr lang="en-CA" sz="1200" dirty="0">
              <a:latin typeface="Avenir Next LT Pro" panose="020B0504020202020204" pitchFamily="34" charset="0"/>
            </a:rPr>
            <a:t>Feedback collected during workshop</a:t>
          </a:r>
        </a:p>
      </dgm:t>
    </dgm:pt>
    <dgm:pt modelId="{9814C764-4F60-43A1-AD51-E2D99756F7FC}" type="sibTrans" cxnId="{B05C8901-7650-4288-87A1-A1EE26844CF5}">
      <dgm:prSet/>
      <dgm:spPr/>
      <dgm:t>
        <a:bodyPr/>
        <a:lstStyle/>
        <a:p>
          <a:endParaRPr lang="en-CA"/>
        </a:p>
      </dgm:t>
    </dgm:pt>
    <dgm:pt modelId="{3900CBA4-8EC4-453A-B1A5-37AC66C55023}" type="parTrans" cxnId="{B05C8901-7650-4288-87A1-A1EE26844CF5}">
      <dgm:prSet/>
      <dgm:spPr/>
      <dgm:t>
        <a:bodyPr/>
        <a:lstStyle/>
        <a:p>
          <a:endParaRPr lang="en-CA"/>
        </a:p>
      </dgm:t>
    </dgm:pt>
    <dgm:pt modelId="{81FA23F6-8413-441B-A91F-05CBB77F0CD6}" type="pres">
      <dgm:prSet presAssocID="{A559ED86-66F4-49CC-A803-ABAD576111F7}" presName="linearFlow" presStyleCnt="0">
        <dgm:presLayoutVars>
          <dgm:dir/>
          <dgm:animLvl val="lvl"/>
          <dgm:resizeHandles val="exact"/>
        </dgm:presLayoutVars>
      </dgm:prSet>
      <dgm:spPr/>
    </dgm:pt>
    <dgm:pt modelId="{EC40F402-A9BC-48AB-AE4A-6B5D73210E22}" type="pres">
      <dgm:prSet presAssocID="{6F5FDB40-6361-4224-8FEC-B43F2E7C9DA4}" presName="composite" presStyleCnt="0"/>
      <dgm:spPr/>
    </dgm:pt>
    <dgm:pt modelId="{5C9A46D8-B8B6-45E4-99E3-FAB724B45AC8}" type="pres">
      <dgm:prSet presAssocID="{6F5FDB40-6361-4224-8FEC-B43F2E7C9DA4}" presName="parTx" presStyleLbl="node1" presStyleIdx="0" presStyleCnt="6">
        <dgm:presLayoutVars>
          <dgm:chMax val="0"/>
          <dgm:chPref val="0"/>
          <dgm:bulletEnabled val="1"/>
        </dgm:presLayoutVars>
      </dgm:prSet>
      <dgm:spPr/>
    </dgm:pt>
    <dgm:pt modelId="{28FE88F8-F010-4B19-B880-EEB482702693}" type="pres">
      <dgm:prSet presAssocID="{6F5FDB40-6361-4224-8FEC-B43F2E7C9DA4}" presName="parSh" presStyleLbl="node1" presStyleIdx="0" presStyleCnt="6" custScaleX="119306" custLinFactNeighborX="-1619" custLinFactNeighborY="-38726"/>
      <dgm:spPr/>
    </dgm:pt>
    <dgm:pt modelId="{6283C78B-0333-4105-8F46-4453B319D57A}" type="pres">
      <dgm:prSet presAssocID="{6F5FDB40-6361-4224-8FEC-B43F2E7C9DA4}" presName="desTx" presStyleLbl="fgAcc1" presStyleIdx="0" presStyleCnt="6" custScaleX="137144" custScaleY="84966" custLinFactNeighborX="-10148" custLinFactNeighborY="-5596">
        <dgm:presLayoutVars>
          <dgm:bulletEnabled val="1"/>
        </dgm:presLayoutVars>
      </dgm:prSet>
      <dgm:spPr/>
    </dgm:pt>
    <dgm:pt modelId="{D55C9656-E983-482A-B64D-6A3D680724DD}" type="pres">
      <dgm:prSet presAssocID="{1ED5118E-C399-4EF1-918D-0E33C8189B1C}" presName="sibTrans" presStyleLbl="sibTrans2D1" presStyleIdx="0" presStyleCnt="5" custLinFactNeighborX="-2924"/>
      <dgm:spPr/>
    </dgm:pt>
    <dgm:pt modelId="{72D652C0-BC30-4A0F-8DB7-7B0ED4235817}" type="pres">
      <dgm:prSet presAssocID="{1ED5118E-C399-4EF1-918D-0E33C8189B1C}" presName="connTx" presStyleLbl="sibTrans2D1" presStyleIdx="0" presStyleCnt="5"/>
      <dgm:spPr/>
    </dgm:pt>
    <dgm:pt modelId="{765E70A2-581A-4A04-8038-CA422D358BFC}" type="pres">
      <dgm:prSet presAssocID="{703567FA-22B4-4CD9-B7A8-2257C3979901}" presName="composite" presStyleCnt="0"/>
      <dgm:spPr/>
    </dgm:pt>
    <dgm:pt modelId="{F41BAF81-F0FB-4D33-8607-3CD651A7305A}" type="pres">
      <dgm:prSet presAssocID="{703567FA-22B4-4CD9-B7A8-2257C3979901}" presName="parTx" presStyleLbl="node1" presStyleIdx="0" presStyleCnt="6">
        <dgm:presLayoutVars>
          <dgm:chMax val="0"/>
          <dgm:chPref val="0"/>
          <dgm:bulletEnabled val="1"/>
        </dgm:presLayoutVars>
      </dgm:prSet>
      <dgm:spPr/>
    </dgm:pt>
    <dgm:pt modelId="{799D3BAA-55A8-4552-8799-4A9FCD422263}" type="pres">
      <dgm:prSet presAssocID="{703567FA-22B4-4CD9-B7A8-2257C3979901}" presName="parSh" presStyleLbl="node1" presStyleIdx="1" presStyleCnt="6" custScaleX="114248" custLinFactNeighborX="-8672" custLinFactNeighborY="-30694"/>
      <dgm:spPr/>
    </dgm:pt>
    <dgm:pt modelId="{4D790CB1-4C06-48CD-83E2-4EE700260BCC}" type="pres">
      <dgm:prSet presAssocID="{703567FA-22B4-4CD9-B7A8-2257C3979901}" presName="desTx" presStyleLbl="fgAcc1" presStyleIdx="1" presStyleCnt="6" custScaleX="141276" custScaleY="86829" custLinFactNeighborX="-10855" custLinFactNeighborY="-5487">
        <dgm:presLayoutVars>
          <dgm:bulletEnabled val="1"/>
        </dgm:presLayoutVars>
      </dgm:prSet>
      <dgm:spPr/>
    </dgm:pt>
    <dgm:pt modelId="{A8812276-2561-4D73-8114-898E92778271}" type="pres">
      <dgm:prSet presAssocID="{7E9A95EF-BE67-44BE-988F-304CA21512E2}" presName="sibTrans" presStyleLbl="sibTrans2D1" presStyleIdx="1" presStyleCnt="5"/>
      <dgm:spPr/>
    </dgm:pt>
    <dgm:pt modelId="{26198E04-9ACD-46B7-A27E-54D552334F95}" type="pres">
      <dgm:prSet presAssocID="{7E9A95EF-BE67-44BE-988F-304CA21512E2}" presName="connTx" presStyleLbl="sibTrans2D1" presStyleIdx="1" presStyleCnt="5"/>
      <dgm:spPr/>
    </dgm:pt>
    <dgm:pt modelId="{D1431E89-4A65-4DE6-9CD0-BB3C2706907B}" type="pres">
      <dgm:prSet presAssocID="{793B912B-C2DD-440B-BB14-3342CDB6F293}" presName="composite" presStyleCnt="0"/>
      <dgm:spPr/>
    </dgm:pt>
    <dgm:pt modelId="{D5AC42AF-35E9-479E-BD0A-45F9C212B507}" type="pres">
      <dgm:prSet presAssocID="{793B912B-C2DD-440B-BB14-3342CDB6F293}" presName="parTx" presStyleLbl="node1" presStyleIdx="1" presStyleCnt="6">
        <dgm:presLayoutVars>
          <dgm:chMax val="0"/>
          <dgm:chPref val="0"/>
          <dgm:bulletEnabled val="1"/>
        </dgm:presLayoutVars>
      </dgm:prSet>
      <dgm:spPr/>
    </dgm:pt>
    <dgm:pt modelId="{C0BB8966-25A6-488C-925E-6434CCC2CF17}" type="pres">
      <dgm:prSet presAssocID="{793B912B-C2DD-440B-BB14-3342CDB6F293}" presName="parSh" presStyleLbl="node1" presStyleIdx="2" presStyleCnt="6" custScaleX="175655" custScaleY="119865" custLinFactNeighborX="-9744" custLinFactNeighborY="-33810"/>
      <dgm:spPr/>
    </dgm:pt>
    <dgm:pt modelId="{1B70F0E6-39D8-45A7-9146-AAC254037BA9}" type="pres">
      <dgm:prSet presAssocID="{793B912B-C2DD-440B-BB14-3342CDB6F293}" presName="desTx" presStyleLbl="fgAcc1" presStyleIdx="2" presStyleCnt="6" custScaleX="144852" custScaleY="85274" custLinFactNeighborX="-20186" custLinFactNeighborY="-4165">
        <dgm:presLayoutVars>
          <dgm:bulletEnabled val="1"/>
        </dgm:presLayoutVars>
      </dgm:prSet>
      <dgm:spPr/>
    </dgm:pt>
    <dgm:pt modelId="{CEA0C5EC-49B9-441C-82EE-D080F2230CEF}" type="pres">
      <dgm:prSet presAssocID="{C1354E36-6548-4DDD-BB60-A24ED9EAB008}" presName="sibTrans" presStyleLbl="sibTrans2D1" presStyleIdx="2" presStyleCnt="5"/>
      <dgm:spPr/>
    </dgm:pt>
    <dgm:pt modelId="{6F0C21F6-9CBF-49D3-A531-435198A53889}" type="pres">
      <dgm:prSet presAssocID="{C1354E36-6548-4DDD-BB60-A24ED9EAB008}" presName="connTx" presStyleLbl="sibTrans2D1" presStyleIdx="2" presStyleCnt="5"/>
      <dgm:spPr/>
    </dgm:pt>
    <dgm:pt modelId="{4B0A650C-4842-4DF4-A555-55DAC491983E}" type="pres">
      <dgm:prSet presAssocID="{8BFC228E-3C70-40A2-BA9D-D49CFC40C5A1}" presName="composite" presStyleCnt="0"/>
      <dgm:spPr/>
    </dgm:pt>
    <dgm:pt modelId="{D3AE7561-57C4-4038-A5EE-6951678E59CC}" type="pres">
      <dgm:prSet presAssocID="{8BFC228E-3C70-40A2-BA9D-D49CFC40C5A1}" presName="parTx" presStyleLbl="node1" presStyleIdx="2" presStyleCnt="6">
        <dgm:presLayoutVars>
          <dgm:chMax val="0"/>
          <dgm:chPref val="0"/>
          <dgm:bulletEnabled val="1"/>
        </dgm:presLayoutVars>
      </dgm:prSet>
      <dgm:spPr/>
    </dgm:pt>
    <dgm:pt modelId="{63ADD0B8-1620-4EDF-9F4B-87C01CDB3F59}" type="pres">
      <dgm:prSet presAssocID="{8BFC228E-3C70-40A2-BA9D-D49CFC40C5A1}" presName="parSh" presStyleLbl="node1" presStyleIdx="3" presStyleCnt="6" custScaleX="115904" custScaleY="112746" custLinFactNeighborX="-11466" custLinFactNeighborY="-40645"/>
      <dgm:spPr/>
    </dgm:pt>
    <dgm:pt modelId="{E21E7064-FC09-4F59-86B4-9C965FFCB603}" type="pres">
      <dgm:prSet presAssocID="{8BFC228E-3C70-40A2-BA9D-D49CFC40C5A1}" presName="desTx" presStyleLbl="fgAcc1" presStyleIdx="3" presStyleCnt="6" custScaleX="163064" custScaleY="84239" custLinFactNeighborX="-11897" custLinFactNeighborY="-4804">
        <dgm:presLayoutVars>
          <dgm:bulletEnabled val="1"/>
        </dgm:presLayoutVars>
      </dgm:prSet>
      <dgm:spPr/>
    </dgm:pt>
    <dgm:pt modelId="{43346368-E31B-4187-8E6D-A344FD5C1634}" type="pres">
      <dgm:prSet presAssocID="{20E64126-869C-4726-9562-490212AEBA2D}" presName="sibTrans" presStyleLbl="sibTrans2D1" presStyleIdx="3" presStyleCnt="5" custLinFactNeighborX="15253"/>
      <dgm:spPr/>
    </dgm:pt>
    <dgm:pt modelId="{2A38924D-F85E-4668-B380-A1A3F5F6DF22}" type="pres">
      <dgm:prSet presAssocID="{20E64126-869C-4726-9562-490212AEBA2D}" presName="connTx" presStyleLbl="sibTrans2D1" presStyleIdx="3" presStyleCnt="5"/>
      <dgm:spPr/>
    </dgm:pt>
    <dgm:pt modelId="{59022B27-0C24-4C50-BC91-AEFA4ACFF13D}" type="pres">
      <dgm:prSet presAssocID="{BBBDE3B1-B117-40CB-B108-A32D8A77D394}" presName="composite" presStyleCnt="0"/>
      <dgm:spPr/>
    </dgm:pt>
    <dgm:pt modelId="{06DFEF08-5D68-4154-B1A3-9700AED37682}" type="pres">
      <dgm:prSet presAssocID="{BBBDE3B1-B117-40CB-B108-A32D8A77D394}" presName="parTx" presStyleLbl="node1" presStyleIdx="3" presStyleCnt="6">
        <dgm:presLayoutVars>
          <dgm:chMax val="0"/>
          <dgm:chPref val="0"/>
          <dgm:bulletEnabled val="1"/>
        </dgm:presLayoutVars>
      </dgm:prSet>
      <dgm:spPr/>
    </dgm:pt>
    <dgm:pt modelId="{13F3E9C3-98FB-4ABC-97E8-D2F33FB68F62}" type="pres">
      <dgm:prSet presAssocID="{BBBDE3B1-B117-40CB-B108-A32D8A77D394}" presName="parSh" presStyleLbl="node1" presStyleIdx="4" presStyleCnt="6" custScaleX="145463" custLinFactNeighborX="-5672" custLinFactNeighborY="-35227"/>
      <dgm:spPr/>
    </dgm:pt>
    <dgm:pt modelId="{217D6035-B675-487E-A8BF-7BC833105A44}" type="pres">
      <dgm:prSet presAssocID="{BBBDE3B1-B117-40CB-B108-A32D8A77D394}" presName="desTx" presStyleLbl="fgAcc1" presStyleIdx="4" presStyleCnt="6" custScaleX="156396" custScaleY="85865" custLinFactNeighborX="-6713" custLinFactNeighborY="-4077">
        <dgm:presLayoutVars>
          <dgm:bulletEnabled val="1"/>
        </dgm:presLayoutVars>
      </dgm:prSet>
      <dgm:spPr/>
    </dgm:pt>
    <dgm:pt modelId="{E176C793-1312-474B-AD5A-3A76C843AF48}" type="pres">
      <dgm:prSet presAssocID="{0E6A8240-D10C-4DAB-9982-F2217B299A84}" presName="sibTrans" presStyleLbl="sibTrans2D1" presStyleIdx="4" presStyleCnt="5"/>
      <dgm:spPr/>
    </dgm:pt>
    <dgm:pt modelId="{2177B1F0-1CA4-4F11-97BF-45BB458BCF69}" type="pres">
      <dgm:prSet presAssocID="{0E6A8240-D10C-4DAB-9982-F2217B299A84}" presName="connTx" presStyleLbl="sibTrans2D1" presStyleIdx="4" presStyleCnt="5"/>
      <dgm:spPr/>
    </dgm:pt>
    <dgm:pt modelId="{A0E2AAB4-FD0A-4EA5-9B16-029D372C4CAE}" type="pres">
      <dgm:prSet presAssocID="{F96B04BE-A7A1-4E9F-BB0E-4EB38684C42E}" presName="composite" presStyleCnt="0"/>
      <dgm:spPr/>
    </dgm:pt>
    <dgm:pt modelId="{85614221-92CF-4096-AE9B-5748DB17EFB2}" type="pres">
      <dgm:prSet presAssocID="{F96B04BE-A7A1-4E9F-BB0E-4EB38684C42E}" presName="parTx" presStyleLbl="node1" presStyleIdx="4" presStyleCnt="6">
        <dgm:presLayoutVars>
          <dgm:chMax val="0"/>
          <dgm:chPref val="0"/>
          <dgm:bulletEnabled val="1"/>
        </dgm:presLayoutVars>
      </dgm:prSet>
      <dgm:spPr/>
    </dgm:pt>
    <dgm:pt modelId="{3342DF67-FC66-47CF-A4EC-91B73CAD43FC}" type="pres">
      <dgm:prSet presAssocID="{F96B04BE-A7A1-4E9F-BB0E-4EB38684C42E}" presName="parSh" presStyleLbl="node1" presStyleIdx="5" presStyleCnt="6" custScaleX="141359" custScaleY="104384" custLinFactNeighborX="-21917" custLinFactNeighborY="-34270"/>
      <dgm:spPr/>
    </dgm:pt>
    <dgm:pt modelId="{A2F8CF16-42A8-401D-B20B-E824C71A189C}" type="pres">
      <dgm:prSet presAssocID="{F96B04BE-A7A1-4E9F-BB0E-4EB38684C42E}" presName="desTx" presStyleLbl="fgAcc1" presStyleIdx="5" presStyleCnt="6" custScaleX="160533" custScaleY="86637" custLinFactNeighborX="-8238" custLinFactNeighborY="-3802">
        <dgm:presLayoutVars>
          <dgm:bulletEnabled val="1"/>
        </dgm:presLayoutVars>
      </dgm:prSet>
      <dgm:spPr/>
    </dgm:pt>
  </dgm:ptLst>
  <dgm:cxnLst>
    <dgm:cxn modelId="{B05C8901-7650-4288-87A1-A1EE26844CF5}" srcId="{BBBDE3B1-B117-40CB-B108-A32D8A77D394}" destId="{686ABA15-38C4-4BE2-8953-4EE6ACB6C201}" srcOrd="1" destOrd="0" parTransId="{3900CBA4-8EC4-453A-B1A5-37AC66C55023}" sibTransId="{9814C764-4F60-43A1-AD51-E2D99756F7FC}"/>
    <dgm:cxn modelId="{1DDB0002-1ECC-4F57-8430-4F22784186F3}" type="presOf" srcId="{703567FA-22B4-4CD9-B7A8-2257C3979901}" destId="{F41BAF81-F0FB-4D33-8607-3CD651A7305A}" srcOrd="0" destOrd="0" presId="urn:microsoft.com/office/officeart/2005/8/layout/process3"/>
    <dgm:cxn modelId="{C27C3A06-54CB-476D-BCBB-5045CCF37471}" srcId="{F96B04BE-A7A1-4E9F-BB0E-4EB38684C42E}" destId="{1C52F88B-B64B-40F2-984F-1361C5B8CC18}" srcOrd="0" destOrd="0" parTransId="{A383ACF2-F2FC-4297-BD9E-C5DF827198C3}" sibTransId="{C512D092-2CF1-428A-BBD6-22FE7A93890B}"/>
    <dgm:cxn modelId="{55839E0B-414B-4152-9FD3-AFDE90C44F70}" type="presOf" srcId="{C1354E36-6548-4DDD-BB60-A24ED9EAB008}" destId="{CEA0C5EC-49B9-441C-82EE-D080F2230CEF}" srcOrd="0" destOrd="0" presId="urn:microsoft.com/office/officeart/2005/8/layout/process3"/>
    <dgm:cxn modelId="{968F240C-DAD5-40CA-8E2A-10F054671274}" type="presOf" srcId="{F96B04BE-A7A1-4E9F-BB0E-4EB38684C42E}" destId="{85614221-92CF-4096-AE9B-5748DB17EFB2}" srcOrd="0" destOrd="0" presId="urn:microsoft.com/office/officeart/2005/8/layout/process3"/>
    <dgm:cxn modelId="{337B9D0D-5199-43ED-8EDA-D7BE40C8F38B}" srcId="{8BFC228E-3C70-40A2-BA9D-D49CFC40C5A1}" destId="{5291A9E3-6440-4345-8529-9701D653A180}" srcOrd="0" destOrd="0" parTransId="{CC0F8E9A-8118-446E-BB23-C0BF8E4520E4}" sibTransId="{58F9B509-D447-451C-9D9E-ABACFE64B21E}"/>
    <dgm:cxn modelId="{2195EF0D-EC2D-4E53-BB30-519789FDE73F}" type="presOf" srcId="{0E6A8240-D10C-4DAB-9982-F2217B299A84}" destId="{2177B1F0-1CA4-4F11-97BF-45BB458BCF69}" srcOrd="1" destOrd="0" presId="urn:microsoft.com/office/officeart/2005/8/layout/process3"/>
    <dgm:cxn modelId="{27C7E00F-A5D2-42CD-B2ED-EE73BEC04695}" type="presOf" srcId="{6F5FDB40-6361-4224-8FEC-B43F2E7C9DA4}" destId="{5C9A46D8-B8B6-45E4-99E3-FAB724B45AC8}" srcOrd="0" destOrd="0" presId="urn:microsoft.com/office/officeart/2005/8/layout/process3"/>
    <dgm:cxn modelId="{69DF1911-688B-4C52-9975-11E9388258B6}" srcId="{793B912B-C2DD-440B-BB14-3342CDB6F293}" destId="{DC1B9730-976C-45C8-9686-FFA3D337BA7A}" srcOrd="0" destOrd="0" parTransId="{FE0CD649-019D-4D2D-8661-B8445706070E}" sibTransId="{FE721F12-D21C-4A3D-B595-FDB4C5B61E4C}"/>
    <dgm:cxn modelId="{15836614-2EEF-4EFA-9CD6-0B7761B116A6}" type="presOf" srcId="{20E64126-869C-4726-9562-490212AEBA2D}" destId="{43346368-E31B-4187-8E6D-A344FD5C1634}" srcOrd="0" destOrd="0" presId="urn:microsoft.com/office/officeart/2005/8/layout/process3"/>
    <dgm:cxn modelId="{235BDF17-B792-482F-9833-E818206BC0E6}" srcId="{8BFC228E-3C70-40A2-BA9D-D49CFC40C5A1}" destId="{A25E722F-101B-4116-893E-517D1FA2EB3A}" srcOrd="2" destOrd="0" parTransId="{FEC3B428-1988-4213-B321-DA0837BF80AA}" sibTransId="{5F5BC1FE-C649-4084-9316-480F5760CBB4}"/>
    <dgm:cxn modelId="{C42D8E19-1B78-4E4C-80CF-A1939A72E974}" type="presOf" srcId="{5291A9E3-6440-4345-8529-9701D653A180}" destId="{E21E7064-FC09-4F59-86B4-9C965FFCB603}" srcOrd="0" destOrd="0" presId="urn:microsoft.com/office/officeart/2005/8/layout/process3"/>
    <dgm:cxn modelId="{B811F819-38AB-4BA0-AFC9-203C70BD00B0}" type="presOf" srcId="{8BFC228E-3C70-40A2-BA9D-D49CFC40C5A1}" destId="{D3AE7561-57C4-4038-A5EE-6951678E59CC}" srcOrd="0" destOrd="0" presId="urn:microsoft.com/office/officeart/2005/8/layout/process3"/>
    <dgm:cxn modelId="{888C4A1C-4D2B-4082-827D-BCD99245916D}" srcId="{703567FA-22B4-4CD9-B7A8-2257C3979901}" destId="{F068F421-74F6-42A4-B76B-A578211DA504}" srcOrd="0" destOrd="0" parTransId="{6B8262B4-F61F-4E41-94CB-282E161FA3B0}" sibTransId="{CCB7AAE7-0662-4ABF-B7B3-97452D0DD6A5}"/>
    <dgm:cxn modelId="{3ABD4D25-ADAC-4865-9DA6-FB3F56692440}" type="presOf" srcId="{69099CBE-E9B4-4513-977A-1E2E47405EF0}" destId="{4D790CB1-4C06-48CD-83E2-4EE700260BCC}" srcOrd="0" destOrd="1" presId="urn:microsoft.com/office/officeart/2005/8/layout/process3"/>
    <dgm:cxn modelId="{8703AB2F-2C11-4484-B976-DC59529D211A}" type="presOf" srcId="{C2B0B18E-E180-4B70-A6F3-7FC7380E8442}" destId="{217D6035-B675-487E-A8BF-7BC833105A44}" srcOrd="0" destOrd="2" presId="urn:microsoft.com/office/officeart/2005/8/layout/process3"/>
    <dgm:cxn modelId="{E5080732-79DE-459D-9080-3C3F472824C6}" srcId="{A559ED86-66F4-49CC-A803-ABAD576111F7}" destId="{6F5FDB40-6361-4224-8FEC-B43F2E7C9DA4}" srcOrd="0" destOrd="0" parTransId="{2DDE057D-1E60-4C75-968F-E8020FE4F414}" sibTransId="{1ED5118E-C399-4EF1-918D-0E33C8189B1C}"/>
    <dgm:cxn modelId="{FBCF6E37-0005-404F-A6E7-38569EBF3B16}" type="presOf" srcId="{F937F332-E33B-4434-AA8E-4E15D46D677C}" destId="{A2F8CF16-42A8-401D-B20B-E824C71A189C}" srcOrd="0" destOrd="1" presId="urn:microsoft.com/office/officeart/2005/8/layout/process3"/>
    <dgm:cxn modelId="{9A00563A-CE0A-44E3-876A-DF9B3938A5DA}" type="presOf" srcId="{FEA277C3-6A08-444F-88E1-39416B7C0C60}" destId="{6283C78B-0333-4105-8F46-4453B319D57A}" srcOrd="0" destOrd="0" presId="urn:microsoft.com/office/officeart/2005/8/layout/process3"/>
    <dgm:cxn modelId="{F45D785D-94B9-4CF4-886B-8049612456A5}" srcId="{A559ED86-66F4-49CC-A803-ABAD576111F7}" destId="{BBBDE3B1-B117-40CB-B108-A32D8A77D394}" srcOrd="4" destOrd="0" parTransId="{5678CDBC-1C91-4104-AB2E-941F55AC4889}" sibTransId="{0E6A8240-D10C-4DAB-9982-F2217B299A84}"/>
    <dgm:cxn modelId="{078FEC44-4BB7-4642-8635-EAF93545EEA8}" type="presOf" srcId="{7E9A95EF-BE67-44BE-988F-304CA21512E2}" destId="{A8812276-2561-4D73-8114-898E92778271}" srcOrd="0" destOrd="0" presId="urn:microsoft.com/office/officeart/2005/8/layout/process3"/>
    <dgm:cxn modelId="{F0AE5767-5BC0-4FD8-B616-41CED1B37349}" type="presOf" srcId="{0B706F6C-0839-47FF-800A-50D24FCA69CF}" destId="{E21E7064-FC09-4F59-86B4-9C965FFCB603}" srcOrd="0" destOrd="1" presId="urn:microsoft.com/office/officeart/2005/8/layout/process3"/>
    <dgm:cxn modelId="{344B8548-3B66-4A7B-B864-0AA3A5806865}" type="presOf" srcId="{C1354E36-6548-4DDD-BB60-A24ED9EAB008}" destId="{6F0C21F6-9CBF-49D3-A531-435198A53889}" srcOrd="1" destOrd="0" presId="urn:microsoft.com/office/officeart/2005/8/layout/process3"/>
    <dgm:cxn modelId="{6BC4A548-B33A-4595-A31C-A9232D44A791}" type="presOf" srcId="{F96B04BE-A7A1-4E9F-BB0E-4EB38684C42E}" destId="{3342DF67-FC66-47CF-A4EC-91B73CAD43FC}" srcOrd="1" destOrd="0" presId="urn:microsoft.com/office/officeart/2005/8/layout/process3"/>
    <dgm:cxn modelId="{6140A66A-61BE-4BC5-946E-2D72E843BFDF}" srcId="{F96B04BE-A7A1-4E9F-BB0E-4EB38684C42E}" destId="{F937F332-E33B-4434-AA8E-4E15D46D677C}" srcOrd="1" destOrd="0" parTransId="{686EA465-390E-4424-9BA5-1B1C81DE6A07}" sibTransId="{902CECC0-4202-4CEC-A985-CE804EBC0ABE}"/>
    <dgm:cxn modelId="{6176D86C-55C0-4A99-A687-B94BD0A0FD49}" type="presOf" srcId="{D752638A-9C81-45A3-A068-94110D8E0EC5}" destId="{217D6035-B675-487E-A8BF-7BC833105A44}" srcOrd="0" destOrd="0" presId="urn:microsoft.com/office/officeart/2005/8/layout/process3"/>
    <dgm:cxn modelId="{3942F86F-2FCB-4DB4-8ED7-649C35288AD0}" type="presOf" srcId="{0E6A8240-D10C-4DAB-9982-F2217B299A84}" destId="{E176C793-1312-474B-AD5A-3A76C843AF48}" srcOrd="0" destOrd="0" presId="urn:microsoft.com/office/officeart/2005/8/layout/process3"/>
    <dgm:cxn modelId="{96137354-A179-4277-940D-65B5131E9A94}" type="presOf" srcId="{1C52F88B-B64B-40F2-984F-1361C5B8CC18}" destId="{A2F8CF16-42A8-401D-B20B-E824C71A189C}" srcOrd="0" destOrd="0" presId="urn:microsoft.com/office/officeart/2005/8/layout/process3"/>
    <dgm:cxn modelId="{62699076-6F6B-48EF-AD82-EDAFF514E338}" srcId="{A559ED86-66F4-49CC-A803-ABAD576111F7}" destId="{F96B04BE-A7A1-4E9F-BB0E-4EB38684C42E}" srcOrd="5" destOrd="0" parTransId="{52E53B4B-62CE-4768-864E-0923D538D77F}" sibTransId="{BBF3F0C0-C12E-4D63-BA7B-6813038D0810}"/>
    <dgm:cxn modelId="{F335A178-D9CF-417F-9B3C-A20A2E184E5B}" type="presOf" srcId="{686ABA15-38C4-4BE2-8953-4EE6ACB6C201}" destId="{217D6035-B675-487E-A8BF-7BC833105A44}" srcOrd="0" destOrd="1" presId="urn:microsoft.com/office/officeart/2005/8/layout/process3"/>
    <dgm:cxn modelId="{245F7184-090F-4A87-91D3-22A65A5CEF36}" type="presOf" srcId="{6F5FDB40-6361-4224-8FEC-B43F2E7C9DA4}" destId="{28FE88F8-F010-4B19-B880-EEB482702693}" srcOrd="1" destOrd="0" presId="urn:microsoft.com/office/officeart/2005/8/layout/process3"/>
    <dgm:cxn modelId="{5064E78A-0D59-45EC-AA31-15C7F9F52FC0}" type="presOf" srcId="{DC1B9730-976C-45C8-9686-FFA3D337BA7A}" destId="{1B70F0E6-39D8-45A7-9146-AAC254037BA9}" srcOrd="0" destOrd="0" presId="urn:microsoft.com/office/officeart/2005/8/layout/process3"/>
    <dgm:cxn modelId="{C743488E-DC70-4A4E-A173-8A475AE32561}" srcId="{8BFC228E-3C70-40A2-BA9D-D49CFC40C5A1}" destId="{0B706F6C-0839-47FF-800A-50D24FCA69CF}" srcOrd="1" destOrd="0" parTransId="{324AA106-EB5B-467F-86EF-4FACB98F654D}" sibTransId="{C4C3A20C-AB0D-4A2B-9417-992FFF80A4DD}"/>
    <dgm:cxn modelId="{C72B7F90-B4D4-4A20-9B20-B9781A574716}" type="presOf" srcId="{8BFC228E-3C70-40A2-BA9D-D49CFC40C5A1}" destId="{63ADD0B8-1620-4EDF-9F4B-87C01CDB3F59}" srcOrd="1" destOrd="0" presId="urn:microsoft.com/office/officeart/2005/8/layout/process3"/>
    <dgm:cxn modelId="{92ADFD90-3D4E-4D1D-812F-5460BBFFCDF8}" srcId="{BBBDE3B1-B117-40CB-B108-A32D8A77D394}" destId="{C2B0B18E-E180-4B70-A6F3-7FC7380E8442}" srcOrd="2" destOrd="0" parTransId="{7E31537A-7E3F-4D80-AC8A-B5E0FE79D076}" sibTransId="{0B31B87F-8FE2-4F8B-90AA-9DE5684196A6}"/>
    <dgm:cxn modelId="{1EC2E29B-95BE-4202-A6A2-C59A320BEF67}" srcId="{703567FA-22B4-4CD9-B7A8-2257C3979901}" destId="{69099CBE-E9B4-4513-977A-1E2E47405EF0}" srcOrd="1" destOrd="0" parTransId="{107ACE5D-E15B-4992-835A-46FE640667C6}" sibTransId="{F29C4EFD-9352-487F-B809-339BC9E78AF6}"/>
    <dgm:cxn modelId="{71B8A3A2-0A62-42DA-9532-539475329378}" type="presOf" srcId="{20E64126-869C-4726-9562-490212AEBA2D}" destId="{2A38924D-F85E-4668-B380-A1A3F5F6DF22}" srcOrd="1" destOrd="0" presId="urn:microsoft.com/office/officeart/2005/8/layout/process3"/>
    <dgm:cxn modelId="{F9359BA7-01D8-4F77-B575-AC7DEAB8F70D}" type="presOf" srcId="{A25E722F-101B-4116-893E-517D1FA2EB3A}" destId="{E21E7064-FC09-4F59-86B4-9C965FFCB603}" srcOrd="0" destOrd="2" presId="urn:microsoft.com/office/officeart/2005/8/layout/process3"/>
    <dgm:cxn modelId="{44BBABAA-35BD-4880-A8EB-F54DD04C231E}" type="presOf" srcId="{793B912B-C2DD-440B-BB14-3342CDB6F293}" destId="{C0BB8966-25A6-488C-925E-6434CCC2CF17}" srcOrd="1" destOrd="0" presId="urn:microsoft.com/office/officeart/2005/8/layout/process3"/>
    <dgm:cxn modelId="{54C95BAB-088F-4D12-99AC-40CCD91972D1}" srcId="{A559ED86-66F4-49CC-A803-ABAD576111F7}" destId="{8BFC228E-3C70-40A2-BA9D-D49CFC40C5A1}" srcOrd="3" destOrd="0" parTransId="{A5EADBF5-1450-483F-ADB5-CFC04446AF73}" sibTransId="{20E64126-869C-4726-9562-490212AEBA2D}"/>
    <dgm:cxn modelId="{495ABFAD-C270-4D4E-914A-572FCD7173F7}" type="presOf" srcId="{A559ED86-66F4-49CC-A803-ABAD576111F7}" destId="{81FA23F6-8413-441B-A91F-05CBB77F0CD6}" srcOrd="0" destOrd="0" presId="urn:microsoft.com/office/officeart/2005/8/layout/process3"/>
    <dgm:cxn modelId="{841D7FAE-9D01-4C5F-814A-DD009C1BE63B}" srcId="{A559ED86-66F4-49CC-A803-ABAD576111F7}" destId="{793B912B-C2DD-440B-BB14-3342CDB6F293}" srcOrd="2" destOrd="0" parTransId="{C6942E92-91CD-490B-B1A5-61EB541782EC}" sibTransId="{C1354E36-6548-4DDD-BB60-A24ED9EAB008}"/>
    <dgm:cxn modelId="{8A485EB3-BD25-4BD9-8D92-1E92AE4195B7}" type="presOf" srcId="{793B912B-C2DD-440B-BB14-3342CDB6F293}" destId="{D5AC42AF-35E9-479E-BD0A-45F9C212B507}" srcOrd="0" destOrd="0" presId="urn:microsoft.com/office/officeart/2005/8/layout/process3"/>
    <dgm:cxn modelId="{44B144B4-41C1-42D0-A32C-5E9073DD0406}" type="presOf" srcId="{703567FA-22B4-4CD9-B7A8-2257C3979901}" destId="{799D3BAA-55A8-4552-8799-4A9FCD422263}" srcOrd="1" destOrd="0" presId="urn:microsoft.com/office/officeart/2005/8/layout/process3"/>
    <dgm:cxn modelId="{62F3E3B4-9957-48D2-A847-29D0711D9F73}" type="presOf" srcId="{BBBDE3B1-B117-40CB-B108-A32D8A77D394}" destId="{13F3E9C3-98FB-4ABC-97E8-D2F33FB68F62}" srcOrd="1" destOrd="0" presId="urn:microsoft.com/office/officeart/2005/8/layout/process3"/>
    <dgm:cxn modelId="{C47D56C2-3426-4E83-A76F-D876428E07C0}" srcId="{793B912B-C2DD-440B-BB14-3342CDB6F293}" destId="{A7455B84-FA93-4BB2-96F8-0CE75E897D74}" srcOrd="1" destOrd="0" parTransId="{AFC54D2B-7275-479E-A440-40D7319D492D}" sibTransId="{9BD4B654-21E7-4AEF-A231-40F81E9415AC}"/>
    <dgm:cxn modelId="{A291EFCA-3D4B-4171-BDF1-5A5895C3E580}" type="presOf" srcId="{A7455B84-FA93-4BB2-96F8-0CE75E897D74}" destId="{1B70F0E6-39D8-45A7-9146-AAC254037BA9}" srcOrd="0" destOrd="1" presId="urn:microsoft.com/office/officeart/2005/8/layout/process3"/>
    <dgm:cxn modelId="{181657CF-5E78-45C7-9360-E851B2F081F7}" type="presOf" srcId="{1ED5118E-C399-4EF1-918D-0E33C8189B1C}" destId="{D55C9656-E983-482A-B64D-6A3D680724DD}" srcOrd="0" destOrd="0" presId="urn:microsoft.com/office/officeart/2005/8/layout/process3"/>
    <dgm:cxn modelId="{C0E0E4D2-783D-4B91-B62E-6DC099C97EEA}" type="presOf" srcId="{1ED5118E-C399-4EF1-918D-0E33C8189B1C}" destId="{72D652C0-BC30-4A0F-8DB7-7B0ED4235817}" srcOrd="1" destOrd="0" presId="urn:microsoft.com/office/officeart/2005/8/layout/process3"/>
    <dgm:cxn modelId="{529F00D3-F49F-474A-B762-E2AFF57A65C6}" type="presOf" srcId="{BBBDE3B1-B117-40CB-B108-A32D8A77D394}" destId="{06DFEF08-5D68-4154-B1A3-9700AED37682}" srcOrd="0" destOrd="0" presId="urn:microsoft.com/office/officeart/2005/8/layout/process3"/>
    <dgm:cxn modelId="{B222BFD6-1703-4E0B-80D7-DCA9B4816275}" type="presOf" srcId="{F068F421-74F6-42A4-B76B-A578211DA504}" destId="{4D790CB1-4C06-48CD-83E2-4EE700260BCC}" srcOrd="0" destOrd="0" presId="urn:microsoft.com/office/officeart/2005/8/layout/process3"/>
    <dgm:cxn modelId="{D97983DD-9E36-45D4-8A2E-5699CF5DB99B}" type="presOf" srcId="{7E9A95EF-BE67-44BE-988F-304CA21512E2}" destId="{26198E04-9ACD-46B7-A27E-54D552334F95}" srcOrd="1" destOrd="0" presId="urn:microsoft.com/office/officeart/2005/8/layout/process3"/>
    <dgm:cxn modelId="{E3A9FAED-CD91-4D14-954B-90EE7156ED42}" srcId="{BBBDE3B1-B117-40CB-B108-A32D8A77D394}" destId="{D752638A-9C81-45A3-A068-94110D8E0EC5}" srcOrd="0" destOrd="0" parTransId="{FBD8A7B4-AEDC-46CC-AD85-1CC0050C07A7}" sibTransId="{EC0302D5-1262-4573-8282-A6957602D66D}"/>
    <dgm:cxn modelId="{94F5CEEE-8BF4-4964-80EE-581B2A25DF16}" srcId="{A559ED86-66F4-49CC-A803-ABAD576111F7}" destId="{703567FA-22B4-4CD9-B7A8-2257C3979901}" srcOrd="1" destOrd="0" parTransId="{0F427D92-E26C-49D9-BF3D-FF14AC43A0AC}" sibTransId="{7E9A95EF-BE67-44BE-988F-304CA21512E2}"/>
    <dgm:cxn modelId="{372DE6FD-0495-40D9-A5F8-83C0CDC1D504}" srcId="{6F5FDB40-6361-4224-8FEC-B43F2E7C9DA4}" destId="{FEA277C3-6A08-444F-88E1-39416B7C0C60}" srcOrd="0" destOrd="0" parTransId="{09FBD293-093A-41BF-97ED-C2C109B9F721}" sibTransId="{E5F00311-84CC-4FFD-8EC1-DF882B3DC41B}"/>
    <dgm:cxn modelId="{3EEED214-BC49-43CB-970A-E7EE5406367B}" type="presParOf" srcId="{81FA23F6-8413-441B-A91F-05CBB77F0CD6}" destId="{EC40F402-A9BC-48AB-AE4A-6B5D73210E22}" srcOrd="0" destOrd="0" presId="urn:microsoft.com/office/officeart/2005/8/layout/process3"/>
    <dgm:cxn modelId="{9E8E1FC3-0B6A-4BBC-8EEA-8BD04BB1E974}" type="presParOf" srcId="{EC40F402-A9BC-48AB-AE4A-6B5D73210E22}" destId="{5C9A46D8-B8B6-45E4-99E3-FAB724B45AC8}" srcOrd="0" destOrd="0" presId="urn:microsoft.com/office/officeart/2005/8/layout/process3"/>
    <dgm:cxn modelId="{3309ED6B-2F7C-4408-80B5-3DBA1DDDCE40}" type="presParOf" srcId="{EC40F402-A9BC-48AB-AE4A-6B5D73210E22}" destId="{28FE88F8-F010-4B19-B880-EEB482702693}" srcOrd="1" destOrd="0" presId="urn:microsoft.com/office/officeart/2005/8/layout/process3"/>
    <dgm:cxn modelId="{695AFB35-94A9-432E-B420-5D6A2F49794E}" type="presParOf" srcId="{EC40F402-A9BC-48AB-AE4A-6B5D73210E22}" destId="{6283C78B-0333-4105-8F46-4453B319D57A}" srcOrd="2" destOrd="0" presId="urn:microsoft.com/office/officeart/2005/8/layout/process3"/>
    <dgm:cxn modelId="{969A36B6-4BD4-42F1-B8CD-1FED22D222F4}" type="presParOf" srcId="{81FA23F6-8413-441B-A91F-05CBB77F0CD6}" destId="{D55C9656-E983-482A-B64D-6A3D680724DD}" srcOrd="1" destOrd="0" presId="urn:microsoft.com/office/officeart/2005/8/layout/process3"/>
    <dgm:cxn modelId="{318C9131-4313-40A6-9E20-0DD01A921AFA}" type="presParOf" srcId="{D55C9656-E983-482A-B64D-6A3D680724DD}" destId="{72D652C0-BC30-4A0F-8DB7-7B0ED4235817}" srcOrd="0" destOrd="0" presId="urn:microsoft.com/office/officeart/2005/8/layout/process3"/>
    <dgm:cxn modelId="{604611BD-D303-492F-A9ED-FACDCD8325B2}" type="presParOf" srcId="{81FA23F6-8413-441B-A91F-05CBB77F0CD6}" destId="{765E70A2-581A-4A04-8038-CA422D358BFC}" srcOrd="2" destOrd="0" presId="urn:microsoft.com/office/officeart/2005/8/layout/process3"/>
    <dgm:cxn modelId="{07C94400-7313-4870-8E16-465E05DA8B9D}" type="presParOf" srcId="{765E70A2-581A-4A04-8038-CA422D358BFC}" destId="{F41BAF81-F0FB-4D33-8607-3CD651A7305A}" srcOrd="0" destOrd="0" presId="urn:microsoft.com/office/officeart/2005/8/layout/process3"/>
    <dgm:cxn modelId="{FA0E2544-96DF-495C-B92B-071FC05D4182}" type="presParOf" srcId="{765E70A2-581A-4A04-8038-CA422D358BFC}" destId="{799D3BAA-55A8-4552-8799-4A9FCD422263}" srcOrd="1" destOrd="0" presId="urn:microsoft.com/office/officeart/2005/8/layout/process3"/>
    <dgm:cxn modelId="{F13D140D-3151-4862-9B08-83D0A09C036B}" type="presParOf" srcId="{765E70A2-581A-4A04-8038-CA422D358BFC}" destId="{4D790CB1-4C06-48CD-83E2-4EE700260BCC}" srcOrd="2" destOrd="0" presId="urn:microsoft.com/office/officeart/2005/8/layout/process3"/>
    <dgm:cxn modelId="{01F6ECE1-4A68-4094-A754-8E20BDD7B9BA}" type="presParOf" srcId="{81FA23F6-8413-441B-A91F-05CBB77F0CD6}" destId="{A8812276-2561-4D73-8114-898E92778271}" srcOrd="3" destOrd="0" presId="urn:microsoft.com/office/officeart/2005/8/layout/process3"/>
    <dgm:cxn modelId="{E5754DD8-7FF0-4AB0-A930-2DCDFC31DE11}" type="presParOf" srcId="{A8812276-2561-4D73-8114-898E92778271}" destId="{26198E04-9ACD-46B7-A27E-54D552334F95}" srcOrd="0" destOrd="0" presId="urn:microsoft.com/office/officeart/2005/8/layout/process3"/>
    <dgm:cxn modelId="{6D8178E0-0F22-46AB-B965-7AFB3B3EB7D7}" type="presParOf" srcId="{81FA23F6-8413-441B-A91F-05CBB77F0CD6}" destId="{D1431E89-4A65-4DE6-9CD0-BB3C2706907B}" srcOrd="4" destOrd="0" presId="urn:microsoft.com/office/officeart/2005/8/layout/process3"/>
    <dgm:cxn modelId="{BBCF6F4E-D32D-4F34-A2A8-0A70AA1A8D4F}" type="presParOf" srcId="{D1431E89-4A65-4DE6-9CD0-BB3C2706907B}" destId="{D5AC42AF-35E9-479E-BD0A-45F9C212B507}" srcOrd="0" destOrd="0" presId="urn:microsoft.com/office/officeart/2005/8/layout/process3"/>
    <dgm:cxn modelId="{7DEC8CF2-DF1A-4C98-BF60-B56313BE1797}" type="presParOf" srcId="{D1431E89-4A65-4DE6-9CD0-BB3C2706907B}" destId="{C0BB8966-25A6-488C-925E-6434CCC2CF17}" srcOrd="1" destOrd="0" presId="urn:microsoft.com/office/officeart/2005/8/layout/process3"/>
    <dgm:cxn modelId="{3E13BCB5-7B94-496D-902A-6E7FDBE50E38}" type="presParOf" srcId="{D1431E89-4A65-4DE6-9CD0-BB3C2706907B}" destId="{1B70F0E6-39D8-45A7-9146-AAC254037BA9}" srcOrd="2" destOrd="0" presId="urn:microsoft.com/office/officeart/2005/8/layout/process3"/>
    <dgm:cxn modelId="{F2C0731C-6BAE-4C9B-A6E9-C0437BB242AD}" type="presParOf" srcId="{81FA23F6-8413-441B-A91F-05CBB77F0CD6}" destId="{CEA0C5EC-49B9-441C-82EE-D080F2230CEF}" srcOrd="5" destOrd="0" presId="urn:microsoft.com/office/officeart/2005/8/layout/process3"/>
    <dgm:cxn modelId="{11BCB101-2745-453F-88F3-B2D912CA8E3F}" type="presParOf" srcId="{CEA0C5EC-49B9-441C-82EE-D080F2230CEF}" destId="{6F0C21F6-9CBF-49D3-A531-435198A53889}" srcOrd="0" destOrd="0" presId="urn:microsoft.com/office/officeart/2005/8/layout/process3"/>
    <dgm:cxn modelId="{56E89D9F-9EBA-421D-944F-8EFC332C4F0F}" type="presParOf" srcId="{81FA23F6-8413-441B-A91F-05CBB77F0CD6}" destId="{4B0A650C-4842-4DF4-A555-55DAC491983E}" srcOrd="6" destOrd="0" presId="urn:microsoft.com/office/officeart/2005/8/layout/process3"/>
    <dgm:cxn modelId="{E31F559E-9EB1-4B61-8859-31CD4494FA15}" type="presParOf" srcId="{4B0A650C-4842-4DF4-A555-55DAC491983E}" destId="{D3AE7561-57C4-4038-A5EE-6951678E59CC}" srcOrd="0" destOrd="0" presId="urn:microsoft.com/office/officeart/2005/8/layout/process3"/>
    <dgm:cxn modelId="{B21CBBE7-7825-4DC8-9F43-3DAFFE4FA120}" type="presParOf" srcId="{4B0A650C-4842-4DF4-A555-55DAC491983E}" destId="{63ADD0B8-1620-4EDF-9F4B-87C01CDB3F59}" srcOrd="1" destOrd="0" presId="urn:microsoft.com/office/officeart/2005/8/layout/process3"/>
    <dgm:cxn modelId="{A84C349D-A374-4418-BB85-CA6324F9984E}" type="presParOf" srcId="{4B0A650C-4842-4DF4-A555-55DAC491983E}" destId="{E21E7064-FC09-4F59-86B4-9C965FFCB603}" srcOrd="2" destOrd="0" presId="urn:microsoft.com/office/officeart/2005/8/layout/process3"/>
    <dgm:cxn modelId="{E23FDD4C-1395-4E33-B923-49570870C2DA}" type="presParOf" srcId="{81FA23F6-8413-441B-A91F-05CBB77F0CD6}" destId="{43346368-E31B-4187-8E6D-A344FD5C1634}" srcOrd="7" destOrd="0" presId="urn:microsoft.com/office/officeart/2005/8/layout/process3"/>
    <dgm:cxn modelId="{5A40AB62-D4CF-44AC-82F8-0348A6E64AB6}" type="presParOf" srcId="{43346368-E31B-4187-8E6D-A344FD5C1634}" destId="{2A38924D-F85E-4668-B380-A1A3F5F6DF22}" srcOrd="0" destOrd="0" presId="urn:microsoft.com/office/officeart/2005/8/layout/process3"/>
    <dgm:cxn modelId="{A16145A7-9082-4534-9A7F-DA5BAC7BF9C7}" type="presParOf" srcId="{81FA23F6-8413-441B-A91F-05CBB77F0CD6}" destId="{59022B27-0C24-4C50-BC91-AEFA4ACFF13D}" srcOrd="8" destOrd="0" presId="urn:microsoft.com/office/officeart/2005/8/layout/process3"/>
    <dgm:cxn modelId="{B6974B74-9BCB-4695-ACCA-0231BC16A590}" type="presParOf" srcId="{59022B27-0C24-4C50-BC91-AEFA4ACFF13D}" destId="{06DFEF08-5D68-4154-B1A3-9700AED37682}" srcOrd="0" destOrd="0" presId="urn:microsoft.com/office/officeart/2005/8/layout/process3"/>
    <dgm:cxn modelId="{3E4B054A-CD45-447F-A5EB-E0127658AEC3}" type="presParOf" srcId="{59022B27-0C24-4C50-BC91-AEFA4ACFF13D}" destId="{13F3E9C3-98FB-4ABC-97E8-D2F33FB68F62}" srcOrd="1" destOrd="0" presId="urn:microsoft.com/office/officeart/2005/8/layout/process3"/>
    <dgm:cxn modelId="{F791A265-C21E-488E-8196-C5306A054F64}" type="presParOf" srcId="{59022B27-0C24-4C50-BC91-AEFA4ACFF13D}" destId="{217D6035-B675-487E-A8BF-7BC833105A44}" srcOrd="2" destOrd="0" presId="urn:microsoft.com/office/officeart/2005/8/layout/process3"/>
    <dgm:cxn modelId="{A3AE1056-A9BF-4090-BDBB-FC2A75719B4D}" type="presParOf" srcId="{81FA23F6-8413-441B-A91F-05CBB77F0CD6}" destId="{E176C793-1312-474B-AD5A-3A76C843AF48}" srcOrd="9" destOrd="0" presId="urn:microsoft.com/office/officeart/2005/8/layout/process3"/>
    <dgm:cxn modelId="{257E5877-56C3-4133-87F8-9F9FD2D834B0}" type="presParOf" srcId="{E176C793-1312-474B-AD5A-3A76C843AF48}" destId="{2177B1F0-1CA4-4F11-97BF-45BB458BCF69}" srcOrd="0" destOrd="0" presId="urn:microsoft.com/office/officeart/2005/8/layout/process3"/>
    <dgm:cxn modelId="{7BB70E5E-7645-4A05-8BEA-1B603E72CF09}" type="presParOf" srcId="{81FA23F6-8413-441B-A91F-05CBB77F0CD6}" destId="{A0E2AAB4-FD0A-4EA5-9B16-029D372C4CAE}" srcOrd="10" destOrd="0" presId="urn:microsoft.com/office/officeart/2005/8/layout/process3"/>
    <dgm:cxn modelId="{7327B10C-E51E-46A7-9D8D-20E43CA34ADB}" type="presParOf" srcId="{A0E2AAB4-FD0A-4EA5-9B16-029D372C4CAE}" destId="{85614221-92CF-4096-AE9B-5748DB17EFB2}" srcOrd="0" destOrd="0" presId="urn:microsoft.com/office/officeart/2005/8/layout/process3"/>
    <dgm:cxn modelId="{9F3BD6C6-347F-4E80-A98B-12C0654DF11A}" type="presParOf" srcId="{A0E2AAB4-FD0A-4EA5-9B16-029D372C4CAE}" destId="{3342DF67-FC66-47CF-A4EC-91B73CAD43FC}" srcOrd="1" destOrd="0" presId="urn:microsoft.com/office/officeart/2005/8/layout/process3"/>
    <dgm:cxn modelId="{D7283AE4-57AE-495D-A01D-B6E102BEC5B6}" type="presParOf" srcId="{A0E2AAB4-FD0A-4EA5-9B16-029D372C4CAE}" destId="{A2F8CF16-42A8-401D-B20B-E824C71A189C}"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E88F8-F010-4B19-B880-EEB482702693}">
      <dsp:nvSpPr>
        <dsp:cNvPr id="0" name=""/>
        <dsp:cNvSpPr/>
      </dsp:nvSpPr>
      <dsp:spPr>
        <a:xfrm>
          <a:off x="0" y="234004"/>
          <a:ext cx="1153208" cy="580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CA" sz="1300" b="1" kern="1200" dirty="0">
              <a:solidFill>
                <a:schemeClr val="bg1"/>
              </a:solidFill>
              <a:latin typeface="Avenir Next LT Pro Demi" panose="020B0704020202020204" pitchFamily="34" charset="0"/>
            </a:rPr>
            <a:t>Site </a:t>
          </a:r>
        </a:p>
        <a:p>
          <a:pPr marL="0" lvl="0" indent="0" algn="l" defTabSz="577850">
            <a:lnSpc>
              <a:spcPct val="90000"/>
            </a:lnSpc>
            <a:spcBef>
              <a:spcPct val="0"/>
            </a:spcBef>
            <a:spcAft>
              <a:spcPct val="35000"/>
            </a:spcAft>
            <a:buNone/>
          </a:pPr>
          <a:r>
            <a:rPr lang="en-CA" sz="1300" b="1" kern="1200" dirty="0">
              <a:solidFill>
                <a:schemeClr val="bg1"/>
              </a:solidFill>
              <a:latin typeface="Avenir Next LT Pro Demi" panose="020B0704020202020204" pitchFamily="34" charset="0"/>
            </a:rPr>
            <a:t>Assessment           </a:t>
          </a:r>
        </a:p>
      </dsp:txBody>
      <dsp:txXfrm>
        <a:off x="0" y="234004"/>
        <a:ext cx="1153208" cy="386638"/>
      </dsp:txXfrm>
    </dsp:sp>
    <dsp:sp modelId="{6283C78B-0333-4105-8F46-4453B319D57A}">
      <dsp:nvSpPr>
        <dsp:cNvPr id="0" name=""/>
        <dsp:cNvSpPr/>
      </dsp:nvSpPr>
      <dsp:spPr>
        <a:xfrm>
          <a:off x="21626" y="903096"/>
          <a:ext cx="1325629" cy="25493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Assessment of site for intervention required and furniture inventory </a:t>
          </a:r>
        </a:p>
      </dsp:txBody>
      <dsp:txXfrm>
        <a:off x="60452" y="941922"/>
        <a:ext cx="1247977" cy="2471732"/>
      </dsp:txXfrm>
    </dsp:sp>
    <dsp:sp modelId="{D55C9656-E983-482A-B64D-6A3D680724DD}">
      <dsp:nvSpPr>
        <dsp:cNvPr id="0" name=""/>
        <dsp:cNvSpPr/>
      </dsp:nvSpPr>
      <dsp:spPr>
        <a:xfrm rot="3835">
          <a:off x="1293081" y="307981"/>
          <a:ext cx="316128" cy="24065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1293081" y="356072"/>
        <a:ext cx="243932" cy="144392"/>
      </dsp:txXfrm>
    </dsp:sp>
    <dsp:sp modelId="{799D3BAA-55A8-4552-8799-4A9FCD422263}">
      <dsp:nvSpPr>
        <dsp:cNvPr id="0" name=""/>
        <dsp:cNvSpPr/>
      </dsp:nvSpPr>
      <dsp:spPr>
        <a:xfrm>
          <a:off x="1749676" y="235928"/>
          <a:ext cx="1104317" cy="580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CA" sz="1300" b="1" kern="1200" dirty="0">
              <a:solidFill>
                <a:schemeClr val="bg1"/>
              </a:solidFill>
              <a:latin typeface="Avenir Next LT Pro Demi" panose="020B0704020202020204" pitchFamily="34" charset="0"/>
            </a:rPr>
            <a:t>Test Plan</a:t>
          </a:r>
        </a:p>
      </dsp:txBody>
      <dsp:txXfrm>
        <a:off x="1749676" y="235928"/>
        <a:ext cx="1104317" cy="386638"/>
      </dsp:txXfrm>
    </dsp:sp>
    <dsp:sp modelId="{4D790CB1-4C06-48CD-83E2-4EE700260BCC}">
      <dsp:nvSpPr>
        <dsp:cNvPr id="0" name=""/>
        <dsp:cNvSpPr/>
      </dsp:nvSpPr>
      <dsp:spPr>
        <a:xfrm>
          <a:off x="1795926" y="834436"/>
          <a:ext cx="1365569" cy="26624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Development of generic test plan </a:t>
          </a:r>
        </a:p>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Reflects work required based on results of  Step 1</a:t>
          </a:r>
        </a:p>
      </dsp:txBody>
      <dsp:txXfrm>
        <a:off x="1835922" y="874432"/>
        <a:ext cx="1285577" cy="2582415"/>
      </dsp:txXfrm>
    </dsp:sp>
    <dsp:sp modelId="{A8812276-2561-4D73-8114-898E92778271}">
      <dsp:nvSpPr>
        <dsp:cNvPr id="0" name=""/>
        <dsp:cNvSpPr/>
      </dsp:nvSpPr>
      <dsp:spPr>
        <a:xfrm rot="26359">
          <a:off x="3030586" y="315943"/>
          <a:ext cx="374400" cy="24065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3030587" y="363797"/>
        <a:ext cx="302204" cy="144392"/>
      </dsp:txXfrm>
    </dsp:sp>
    <dsp:sp modelId="{C0BB8966-25A6-488C-925E-6434CCC2CF17}">
      <dsp:nvSpPr>
        <dsp:cNvPr id="0" name=""/>
        <dsp:cNvSpPr/>
      </dsp:nvSpPr>
      <dsp:spPr>
        <a:xfrm>
          <a:off x="3560388" y="213685"/>
          <a:ext cx="1697875" cy="8340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CA" sz="1300" b="1" kern="1200" dirty="0">
              <a:solidFill>
                <a:schemeClr val="bg1"/>
              </a:solidFill>
              <a:latin typeface="Avenir Next LT Pro Demi" panose="020B0704020202020204" pitchFamily="34" charset="0"/>
            </a:rPr>
            <a:t>a. Info Session         b. Functional Programming Lite</a:t>
          </a:r>
        </a:p>
      </dsp:txBody>
      <dsp:txXfrm>
        <a:off x="3560388" y="213685"/>
        <a:ext cx="1697875" cy="463444"/>
      </dsp:txXfrm>
    </dsp:sp>
    <dsp:sp modelId="{1B70F0E6-39D8-45A7-9146-AAC254037BA9}">
      <dsp:nvSpPr>
        <dsp:cNvPr id="0" name=""/>
        <dsp:cNvSpPr/>
      </dsp:nvSpPr>
      <dsp:spPr>
        <a:xfrm>
          <a:off x="3806304" y="936930"/>
          <a:ext cx="1400135" cy="25679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a. Info Session or kick-off</a:t>
          </a:r>
        </a:p>
        <a:p>
          <a:pPr marL="114300" lvl="1" indent="-114300" algn="l" defTabSz="533400">
            <a:lnSpc>
              <a:spcPct val="90000"/>
            </a:lnSpc>
            <a:spcBef>
              <a:spcPct val="0"/>
            </a:spcBef>
            <a:spcAft>
              <a:spcPct val="15000"/>
            </a:spcAft>
            <a:buChar char="•"/>
          </a:pPr>
          <a:r>
            <a:rPr lang="en-CA" sz="1200" strike="noStrike" kern="1200" dirty="0">
              <a:latin typeface="Avenir Next LT Pro" panose="020B0504020202020204" pitchFamily="34" charset="0"/>
            </a:rPr>
            <a:t>b. </a:t>
          </a:r>
          <a:r>
            <a:rPr lang="en-CA" sz="1200" b="0" kern="1200" dirty="0">
              <a:latin typeface="Avenir Next LT Pro" panose="020B0504020202020204" pitchFamily="34" charset="0"/>
            </a:rPr>
            <a:t>Requirements gathering process</a:t>
          </a:r>
          <a:endParaRPr lang="en-CA" sz="1200" b="0" strike="noStrike" kern="1200" dirty="0">
            <a:latin typeface="Avenir Next LT Pro" panose="020B0504020202020204" pitchFamily="34" charset="0"/>
          </a:endParaRPr>
        </a:p>
      </dsp:txBody>
      <dsp:txXfrm>
        <a:off x="3847313" y="977939"/>
        <a:ext cx="1318117" cy="2485882"/>
      </dsp:txXfrm>
    </dsp:sp>
    <dsp:sp modelId="{CEA0C5EC-49B9-441C-82EE-D080F2230CEF}">
      <dsp:nvSpPr>
        <dsp:cNvPr id="0" name=""/>
        <dsp:cNvSpPr/>
      </dsp:nvSpPr>
      <dsp:spPr>
        <a:xfrm rot="21569718">
          <a:off x="5370899" y="315557"/>
          <a:ext cx="238806" cy="24065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5370900" y="364004"/>
        <a:ext cx="167164" cy="144392"/>
      </dsp:txXfrm>
    </dsp:sp>
    <dsp:sp modelId="{63ADD0B8-1620-4EDF-9F4B-87C01CDB3F59}">
      <dsp:nvSpPr>
        <dsp:cNvPr id="0" name=""/>
        <dsp:cNvSpPr/>
      </dsp:nvSpPr>
      <dsp:spPr>
        <a:xfrm>
          <a:off x="5708825" y="211066"/>
          <a:ext cx="1120324" cy="7379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CA" sz="1300" b="1" kern="1200" dirty="0">
              <a:solidFill>
                <a:schemeClr val="bg1"/>
              </a:solidFill>
              <a:latin typeface="Avenir Next LT Pro Demi" panose="020B0704020202020204" pitchFamily="34" charset="0"/>
            </a:rPr>
            <a:t>Mini Design Brief </a:t>
          </a:r>
        </a:p>
      </dsp:txBody>
      <dsp:txXfrm>
        <a:off x="5708825" y="211066"/>
        <a:ext cx="1120324" cy="435919"/>
      </dsp:txXfrm>
    </dsp:sp>
    <dsp:sp modelId="{E21E7064-FC09-4F59-86B4-9C965FFCB603}">
      <dsp:nvSpPr>
        <dsp:cNvPr id="0" name=""/>
        <dsp:cNvSpPr/>
      </dsp:nvSpPr>
      <dsp:spPr>
        <a:xfrm>
          <a:off x="5674713" y="953256"/>
          <a:ext cx="1576171" cy="2505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 Brief report outlining results of  functional programing lite</a:t>
          </a:r>
        </a:p>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Furniture reuse strategy</a:t>
          </a:r>
        </a:p>
        <a:p>
          <a:pPr marL="114300" lvl="1" indent="-114300" algn="l" defTabSz="533400">
            <a:lnSpc>
              <a:spcPct val="90000"/>
            </a:lnSpc>
            <a:spcBef>
              <a:spcPct val="0"/>
            </a:spcBef>
            <a:spcAft>
              <a:spcPct val="15000"/>
            </a:spcAft>
            <a:buChar char="•"/>
          </a:pPr>
          <a:r>
            <a:rPr lang="en-CA" sz="1200" b="1" kern="1200" dirty="0">
              <a:latin typeface="Avenir Next LT Pro" panose="020B0504020202020204" pitchFamily="34" charset="0"/>
            </a:rPr>
            <a:t>For client approval</a:t>
          </a:r>
        </a:p>
      </dsp:txBody>
      <dsp:txXfrm>
        <a:off x="5720877" y="999420"/>
        <a:ext cx="1483843" cy="2413615"/>
      </dsp:txXfrm>
    </dsp:sp>
    <dsp:sp modelId="{43346368-E31B-4187-8E6D-A344FD5C1634}">
      <dsp:nvSpPr>
        <dsp:cNvPr id="0" name=""/>
        <dsp:cNvSpPr/>
      </dsp:nvSpPr>
      <dsp:spPr>
        <a:xfrm rot="21595351">
          <a:off x="7117000" y="307334"/>
          <a:ext cx="461131" cy="24065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7117000" y="355514"/>
        <a:ext cx="388935" cy="144392"/>
      </dsp:txXfrm>
    </dsp:sp>
    <dsp:sp modelId="{13F3E9C3-98FB-4ABC-97E8-D2F33FB68F62}">
      <dsp:nvSpPr>
        <dsp:cNvPr id="0" name=""/>
        <dsp:cNvSpPr/>
      </dsp:nvSpPr>
      <dsp:spPr>
        <a:xfrm>
          <a:off x="7699208" y="232821"/>
          <a:ext cx="1406040" cy="580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CA" sz="1300" b="1" kern="1200" dirty="0">
              <a:solidFill>
                <a:schemeClr val="bg1"/>
              </a:solidFill>
              <a:latin typeface="Avenir Next LT Pro Demi" panose="020B0704020202020204" pitchFamily="34" charset="0"/>
            </a:rPr>
            <a:t>Concept Plan &amp; Presentation</a:t>
          </a:r>
        </a:p>
      </dsp:txBody>
      <dsp:txXfrm>
        <a:off x="7699208" y="232821"/>
        <a:ext cx="1406040" cy="386638"/>
      </dsp:txXfrm>
    </dsp:sp>
    <dsp:sp modelId="{217D6035-B675-487E-A8BF-7BC833105A44}">
      <dsp:nvSpPr>
        <dsp:cNvPr id="0" name=""/>
        <dsp:cNvSpPr/>
      </dsp:nvSpPr>
      <dsp:spPr>
        <a:xfrm>
          <a:off x="7834284" y="914640"/>
          <a:ext cx="1511718" cy="26036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Development &amp; presentation (workshop) of 1 concept plan</a:t>
          </a:r>
        </a:p>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Feedback collected during workshop</a:t>
          </a:r>
        </a:p>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Concept plan may be </a:t>
          </a:r>
          <a:r>
            <a:rPr lang="en-CA" sz="1200" b="1" kern="1200" dirty="0">
              <a:latin typeface="Avenir Next LT Pro" panose="020B0504020202020204" pitchFamily="34" charset="0"/>
            </a:rPr>
            <a:t>revised once</a:t>
          </a:r>
        </a:p>
      </dsp:txBody>
      <dsp:txXfrm>
        <a:off x="7878561" y="958917"/>
        <a:ext cx="1423164" cy="2515064"/>
      </dsp:txXfrm>
    </dsp:sp>
    <dsp:sp modelId="{E176C793-1312-474B-AD5A-3A76C843AF48}">
      <dsp:nvSpPr>
        <dsp:cNvPr id="0" name=""/>
        <dsp:cNvSpPr/>
      </dsp:nvSpPr>
      <dsp:spPr>
        <a:xfrm rot="21578312">
          <a:off x="9225733" y="299812"/>
          <a:ext cx="255436" cy="24065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9225734" y="348171"/>
        <a:ext cx="183240" cy="144392"/>
      </dsp:txXfrm>
    </dsp:sp>
    <dsp:sp modelId="{3342DF67-FC66-47CF-A4EC-91B73CAD43FC}">
      <dsp:nvSpPr>
        <dsp:cNvPr id="0" name=""/>
        <dsp:cNvSpPr/>
      </dsp:nvSpPr>
      <dsp:spPr>
        <a:xfrm>
          <a:off x="9587194" y="212560"/>
          <a:ext cx="1366371" cy="63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CA" sz="1300" b="1" kern="1200" dirty="0">
              <a:solidFill>
                <a:schemeClr val="bg1"/>
              </a:solidFill>
              <a:latin typeface="Avenir Next LT Pro Demi" panose="020B0704020202020204" pitchFamily="34" charset="0"/>
            </a:rPr>
            <a:t>Client Selections and Approvals</a:t>
          </a:r>
        </a:p>
      </dsp:txBody>
      <dsp:txXfrm>
        <a:off x="9587194" y="212560"/>
        <a:ext cx="1366371" cy="403589"/>
      </dsp:txXfrm>
    </dsp:sp>
    <dsp:sp modelId="{A2F8CF16-42A8-401D-B20B-E824C71A189C}">
      <dsp:nvSpPr>
        <dsp:cNvPr id="0" name=""/>
        <dsp:cNvSpPr/>
      </dsp:nvSpPr>
      <dsp:spPr>
        <a:xfrm>
          <a:off x="9824725" y="892009"/>
          <a:ext cx="1551707" cy="26506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Revised floor plan is issued for </a:t>
          </a:r>
          <a:r>
            <a:rPr lang="en-CA" sz="1200" b="1" kern="1200" dirty="0">
              <a:latin typeface="Avenir Next LT Pro" panose="020B0504020202020204" pitchFamily="34" charset="0"/>
            </a:rPr>
            <a:t>client approval</a:t>
          </a:r>
        </a:p>
        <a:p>
          <a:pPr marL="114300" lvl="1" indent="-114300" algn="l" defTabSz="533400">
            <a:lnSpc>
              <a:spcPct val="90000"/>
            </a:lnSpc>
            <a:spcBef>
              <a:spcPct val="0"/>
            </a:spcBef>
            <a:spcAft>
              <a:spcPct val="15000"/>
            </a:spcAft>
            <a:buChar char="•"/>
          </a:pPr>
          <a:r>
            <a:rPr lang="en-CA" sz="1200" kern="1200" dirty="0">
              <a:latin typeface="Avenir Next LT Pro" panose="020B0504020202020204" pitchFamily="34" charset="0"/>
            </a:rPr>
            <a:t>Client </a:t>
          </a:r>
          <a:r>
            <a:rPr lang="en-CA" sz="1200" b="1" kern="1200" dirty="0">
              <a:latin typeface="Avenir Next LT Pro" panose="020B0504020202020204" pitchFamily="34" charset="0"/>
            </a:rPr>
            <a:t>sign-off</a:t>
          </a:r>
          <a:r>
            <a:rPr lang="en-CA" sz="1200" kern="1200" dirty="0">
              <a:latin typeface="Avenir Next LT Pro" panose="020B0504020202020204" pitchFamily="34" charset="0"/>
            </a:rPr>
            <a:t> of approved plan and mood board</a:t>
          </a:r>
        </a:p>
      </dsp:txBody>
      <dsp:txXfrm>
        <a:off x="9870173" y="937457"/>
        <a:ext cx="1460811" cy="25597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sz="1200" b="0" dirty="0">
                <a:solidFill>
                  <a:srgbClr val="14455C"/>
                </a:solidFill>
              </a:rPr>
              <a:t>Hybrid working is comprised of an ecosystem of workplaces: Home, Office, Shared spaces like </a:t>
            </a:r>
            <a:r>
              <a:rPr lang="en-CA" sz="1200" b="0" dirty="0" err="1">
                <a:solidFill>
                  <a:srgbClr val="14455C"/>
                </a:solidFill>
              </a:rPr>
              <a:t>Gccoworking</a:t>
            </a:r>
            <a:r>
              <a:rPr lang="en-CA" sz="1200" b="0" dirty="0">
                <a:solidFill>
                  <a:srgbClr val="14455C"/>
                </a:solidFill>
              </a:rPr>
              <a:t> and even other locations. </a:t>
            </a:r>
          </a:p>
          <a:p>
            <a:pPr>
              <a:lnSpc>
                <a:spcPct val="150000"/>
              </a:lnSpc>
            </a:pPr>
            <a:r>
              <a:rPr lang="en-CA" sz="1200" b="0" dirty="0">
                <a:solidFill>
                  <a:srgbClr val="14455C"/>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Arial" panose="020B0604020202020204" pitchFamily="34" charset="0"/>
              </a:rPr>
              <a:t>Change management alongside project management can help create a </a:t>
            </a:r>
            <a:r>
              <a:rPr lang="en-CA" b="1" dirty="0">
                <a:cs typeface="Arial" panose="020B0604020202020204" pitchFamily="34" charset="0"/>
              </a:rPr>
              <a:t>positive employee experience </a:t>
            </a:r>
            <a:r>
              <a:rPr lang="en-CA" dirty="0">
                <a:cs typeface="Arial" panose="020B0604020202020204" pitchFamily="34" charset="0"/>
              </a:rPr>
              <a:t>in all these workplaces using a employee-centric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mj-lt"/>
              </a:rPr>
              <a:t>The </a:t>
            </a:r>
            <a:r>
              <a:rPr lang="en-CA" sz="1200" b="1" dirty="0">
                <a:latin typeface="+mj-lt"/>
              </a:rPr>
              <a:t>Workplace Transformation Program </a:t>
            </a:r>
            <a:r>
              <a:rPr lang="en-CA" sz="1200" dirty="0">
                <a:latin typeface="+mj-lt"/>
              </a:rPr>
              <a:t>will efficiently provide organizations with a modernized workplace that supports a hybrid working model. Providing a workplace that supports flexibility, collaboration and the new ways of working that contribute to a positive employee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dirty="0"/>
          </a:p>
        </p:txBody>
      </p:sp>
    </p:spTree>
    <p:extLst>
      <p:ext uri="{BB962C8B-B14F-4D97-AF65-F5344CB8AC3E}">
        <p14:creationId xmlns:p14="http://schemas.microsoft.com/office/powerpoint/2010/main" val="136980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7</a:t>
            </a:fld>
            <a:endParaRPr lang="en-US" altLang="en-US" dirty="0"/>
          </a:p>
        </p:txBody>
      </p:sp>
    </p:spTree>
    <p:extLst>
      <p:ext uri="{BB962C8B-B14F-4D97-AF65-F5344CB8AC3E}">
        <p14:creationId xmlns:p14="http://schemas.microsoft.com/office/powerpoint/2010/main" val="92724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16</a:t>
            </a:fld>
            <a:endParaRPr lang="en-US" altLang="en-US" dirty="0"/>
          </a:p>
        </p:txBody>
      </p:sp>
    </p:spTree>
    <p:extLst>
      <p:ext uri="{BB962C8B-B14F-4D97-AF65-F5344CB8AC3E}">
        <p14:creationId xmlns:p14="http://schemas.microsoft.com/office/powerpoint/2010/main" val="3523224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9"/>
          <a:ext cx="1588" cy="1587"/>
        </p:xfrm>
        <a:graphic>
          <a:graphicData uri="http://schemas.openxmlformats.org/presentationml/2006/ole">
            <mc:AlternateContent xmlns:mc="http://schemas.openxmlformats.org/markup-compatibility/2006">
              <mc:Choice xmlns:v="urn:schemas-microsoft-com:vml" Requires="v">
                <p:oleObj spid="_x0000_s2051"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9"/>
                        <a:ext cx="1588"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7"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7" cy="678352"/>
          </a:xfrm>
        </p:spPr>
        <p:txBody>
          <a:bodyPr>
            <a:normAutofit/>
          </a:bodyPr>
          <a:lstStyle>
            <a:lvl1pPr marL="0" indent="0" algn="l">
              <a:lnSpc>
                <a:spcPct val="100000"/>
              </a:lnSpc>
              <a:buNone/>
              <a:defRPr sz="1401" b="1">
                <a:latin typeface="Arial" panose="020B0604020202020204" pitchFamily="34" charset="0"/>
                <a:cs typeface="Arial" panose="020B0604020202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4" y="4335680"/>
            <a:ext cx="3494087" cy="526957"/>
          </a:xfrm>
        </p:spPr>
        <p:txBody>
          <a:bodyPr>
            <a:noAutofit/>
          </a:bodyPr>
          <a:lstStyle>
            <a:lvl1pPr marL="0" indent="0">
              <a:lnSpc>
                <a:spcPct val="100000"/>
              </a:lnSpc>
              <a:buNone/>
              <a:defRPr sz="1001"/>
            </a:lvl1pPr>
            <a:lvl2pPr marL="457206" indent="0">
              <a:buNone/>
              <a:defRPr sz="900"/>
            </a:lvl2pPr>
            <a:lvl3pPr marL="914411" indent="0">
              <a:buNone/>
              <a:defRPr sz="800"/>
            </a:lvl3pPr>
            <a:lvl4pPr marL="1371617" indent="0">
              <a:buNone/>
              <a:defRPr sz="700"/>
            </a:lvl4pPr>
            <a:lvl5pPr marL="1828823" indent="0">
              <a:buNone/>
              <a:defRPr sz="700"/>
            </a:lvl5pPr>
          </a:lstStyle>
          <a:p>
            <a:pPr lvl="0"/>
            <a:r>
              <a:rPr lang="en-US" dirty="0"/>
              <a:t>Edit Master text styles</a:t>
            </a:r>
          </a:p>
        </p:txBody>
      </p:sp>
    </p:spTree>
    <p:extLst>
      <p:ext uri="{BB962C8B-B14F-4D97-AF65-F5344CB8AC3E}">
        <p14:creationId xmlns:p14="http://schemas.microsoft.com/office/powerpoint/2010/main" val="266512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9470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751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43301"/>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3"/>
            </p:custDataLst>
          </p:nvPr>
        </p:nvGraphicFramePr>
        <p:xfrm>
          <a:off x="1588" y="1589"/>
          <a:ext cx="1588" cy="1587"/>
        </p:xfrm>
        <a:graphic>
          <a:graphicData uri="http://schemas.openxmlformats.org/presentationml/2006/ole">
            <mc:AlternateContent xmlns:mc="http://schemas.openxmlformats.org/markup-compatibility/2006">
              <mc:Choice xmlns:v="urn:schemas-microsoft-com:vml" Requires="v">
                <p:oleObj spid="_x0000_s1027" name="think-cell Slide" r:id="rId14" imgW="473" imgH="473" progId="TCLayout.ActiveDocument.1">
                  <p:embed/>
                </p:oleObj>
              </mc:Choice>
              <mc:Fallback>
                <p:oleObj name="think-cell Slide" r:id="rId14" imgW="473" imgH="473" progId="TCLayout.ActiveDocument.1">
                  <p:embed/>
                  <p:pic>
                    <p:nvPicPr>
                      <p:cNvPr id="4" name="Object 3" hidden="1"/>
                      <p:cNvPicPr/>
                      <p:nvPr/>
                    </p:nvPicPr>
                    <p:blipFill>
                      <a:blip r:embed="rId15"/>
                      <a:stretch>
                        <a:fillRect/>
                      </a:stretch>
                    </p:blipFill>
                    <p:spPr>
                      <a:xfrm>
                        <a:off x="1588" y="1589"/>
                        <a:ext cx="1588"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2"/>
            <a:ext cx="11091861"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51"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16"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0758922" y="6396193"/>
            <a:ext cx="885392" cy="229331"/>
          </a:xfrm>
          <a:prstGeom prst="rect">
            <a:avLst/>
          </a:prstGeom>
          <a:noFill/>
          <a:ln>
            <a:noFill/>
          </a:ln>
        </p:spPr>
      </p:pic>
      <p:pic>
        <p:nvPicPr>
          <p:cNvPr id="10" name="Picture 10" descr="A close up of a logo&#10;&#10;Description automatically generated">
            <a:extLst>
              <a:ext uri="{FF2B5EF4-FFF2-40B4-BE49-F238E27FC236}">
                <a16:creationId xmlns:a16="http://schemas.microsoft.com/office/drawing/2014/main" id="{61FEDE8E-5532-4F7E-9248-9341626D2C0E}"/>
              </a:ext>
            </a:extLst>
          </p:cNvPr>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r="20929"/>
          <a:stretch/>
        </p:blipFill>
        <p:spPr bwMode="auto">
          <a:xfrm>
            <a:off x="475969" y="6277560"/>
            <a:ext cx="7233181" cy="33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32143"/>
      </p:ext>
    </p:extLst>
  </p:cSld>
  <p:clrMap bg1="lt1" tx1="dk1" bg2="lt2" tx2="dk2" accent1="accent1" accent2="accent2" accent3="accent3" accent4="accent4" accent5="accent5" accent6="accent6" hlink="hlink" folHlink="folHlink"/>
  <p:sldLayoutIdLst>
    <p:sldLayoutId id="2147487528" r:id="rId1"/>
    <p:sldLayoutId id="2147487531" r:id="rId2"/>
    <p:sldLayoutId id="2147487454" r:id="rId3"/>
    <p:sldLayoutId id="2147487456" r:id="rId4"/>
    <p:sldLayoutId id="2147487457" r:id="rId5"/>
    <p:sldLayoutId id="2147487458" r:id="rId6"/>
    <p:sldLayoutId id="2147487459" r:id="rId7"/>
    <p:sldLayoutId id="2147487465" r:id="rId8"/>
    <p:sldLayoutId id="2147487524" r:id="rId9"/>
    <p:sldLayoutId id="2147487532" r:id="rId10"/>
  </p:sldLayoutIdLst>
  <p:hf hdr="0" ftr="0" dt="0"/>
  <p:txStyles>
    <p:titleStyle>
      <a:lvl1pPr algn="l" defTabSz="914411"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4" indent="-228604" algn="l" defTabSz="914411" rtl="0" eaLnBrk="1" latinLnBrk="0" hangingPunct="1">
        <a:lnSpc>
          <a:spcPts val="2400"/>
        </a:lnSpc>
        <a:spcBef>
          <a:spcPts val="1001"/>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9" indent="-228604" algn="l" defTabSz="914411" rtl="0" eaLnBrk="1" latinLnBrk="0" hangingPunct="1">
        <a:lnSpc>
          <a:spcPts val="2400"/>
        </a:lnSpc>
        <a:spcBef>
          <a:spcPts val="500"/>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2pPr>
      <a:lvl3pPr marL="1143015" indent="-228604" algn="l" defTabSz="914411"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21" indent="-228604" algn="l" defTabSz="914411" rtl="0" eaLnBrk="1" latinLnBrk="0" hangingPunct="1">
        <a:lnSpc>
          <a:spcPts val="2400"/>
        </a:lnSpc>
        <a:spcBef>
          <a:spcPts val="500"/>
        </a:spcBef>
        <a:buFont typeface="Arial" panose="020B0604020202020204" pitchFamily="34" charset="0"/>
        <a:buChar char="•"/>
        <a:defRPr sz="1401" kern="1200">
          <a:solidFill>
            <a:schemeClr val="tx1"/>
          </a:solidFill>
          <a:latin typeface="Arial" panose="020B0604020202020204" pitchFamily="34" charset="0"/>
          <a:ea typeface="+mn-ea"/>
          <a:cs typeface="Arial" panose="020B0604020202020204" pitchFamily="34" charset="0"/>
        </a:defRPr>
      </a:lvl4pPr>
      <a:lvl5pPr marL="2057427" indent="-228604" algn="l" defTabSz="914411" rtl="0" eaLnBrk="1" latinLnBrk="0" hangingPunct="1">
        <a:lnSpc>
          <a:spcPts val="2400"/>
        </a:lnSpc>
        <a:spcBef>
          <a:spcPts val="500"/>
        </a:spcBef>
        <a:buFont typeface="Arial" panose="020B0604020202020204" pitchFamily="34" charset="0"/>
        <a:buChar char="•"/>
        <a:defRPr sz="1401" kern="1200">
          <a:solidFill>
            <a:schemeClr val="tx1"/>
          </a:solidFill>
          <a:latin typeface="Arial" panose="020B0604020202020204" pitchFamily="34" charset="0"/>
          <a:ea typeface="+mn-ea"/>
          <a:cs typeface="Arial"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image" Target="../media/image49.jpeg"/><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10.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60.png"/><Relationship Id="rId18" Type="http://schemas.openxmlformats.org/officeDocument/2006/relationships/image" Target="../media/image65.svg"/><Relationship Id="rId3" Type="http://schemas.openxmlformats.org/officeDocument/2006/relationships/slideLayout" Target="../slideLayouts/slideLayout10.xml"/><Relationship Id="rId21" Type="http://schemas.openxmlformats.org/officeDocument/2006/relationships/image" Target="../media/image68.png"/><Relationship Id="rId7" Type="http://schemas.openxmlformats.org/officeDocument/2006/relationships/diagramLayout" Target="../diagrams/layout1.xml"/><Relationship Id="rId12" Type="http://schemas.openxmlformats.org/officeDocument/2006/relationships/image" Target="../media/image59.svg"/><Relationship Id="rId17" Type="http://schemas.openxmlformats.org/officeDocument/2006/relationships/image" Target="../media/image64.png"/><Relationship Id="rId2" Type="http://schemas.openxmlformats.org/officeDocument/2006/relationships/tags" Target="../tags/tag16.xml"/><Relationship Id="rId16" Type="http://schemas.openxmlformats.org/officeDocument/2006/relationships/image" Target="../media/image63.svg"/><Relationship Id="rId20" Type="http://schemas.openxmlformats.org/officeDocument/2006/relationships/image" Target="../media/image67.svg"/><Relationship Id="rId1" Type="http://schemas.openxmlformats.org/officeDocument/2006/relationships/tags" Target="../tags/tag15.xml"/><Relationship Id="rId6" Type="http://schemas.openxmlformats.org/officeDocument/2006/relationships/diagramData" Target="../diagrams/data1.xml"/><Relationship Id="rId11" Type="http://schemas.openxmlformats.org/officeDocument/2006/relationships/image" Target="../media/image58.png"/><Relationship Id="rId24" Type="http://schemas.openxmlformats.org/officeDocument/2006/relationships/image" Target="../media/image71.svg"/><Relationship Id="rId5" Type="http://schemas.openxmlformats.org/officeDocument/2006/relationships/image" Target="../media/image10.png"/><Relationship Id="rId15" Type="http://schemas.openxmlformats.org/officeDocument/2006/relationships/image" Target="../media/image62.png"/><Relationship Id="rId23" Type="http://schemas.openxmlformats.org/officeDocument/2006/relationships/image" Target="../media/image70.png"/><Relationship Id="rId10" Type="http://schemas.microsoft.com/office/2007/relationships/diagramDrawing" Target="../diagrams/drawing1.xml"/><Relationship Id="rId19" Type="http://schemas.openxmlformats.org/officeDocument/2006/relationships/image" Target="../media/image66.png"/><Relationship Id="rId4" Type="http://schemas.openxmlformats.org/officeDocument/2006/relationships/notesSlide" Target="../notesSlides/notesSlide4.xml"/><Relationship Id="rId9" Type="http://schemas.openxmlformats.org/officeDocument/2006/relationships/diagramColors" Target="../diagrams/colors1.xml"/><Relationship Id="rId14" Type="http://schemas.openxmlformats.org/officeDocument/2006/relationships/image" Target="../media/image61.svg"/><Relationship Id="rId22" Type="http://schemas.openxmlformats.org/officeDocument/2006/relationships/image" Target="../media/image69.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48.svg"/><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image" Target="../media/image47.png"/><Relationship Id="rId5" Type="http://schemas.openxmlformats.org/officeDocument/2006/relationships/image" Target="../media/image46.svg"/><Relationship Id="rId10" Type="http://schemas.openxmlformats.org/officeDocument/2006/relationships/image" Target="../media/image34.png"/><Relationship Id="rId4" Type="http://schemas.openxmlformats.org/officeDocument/2006/relationships/image" Target="../media/image45.png"/><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8.jpg"/><Relationship Id="rId1" Type="http://schemas.openxmlformats.org/officeDocument/2006/relationships/slideLayout" Target="../slideLayouts/slideLayout10.xml"/><Relationship Id="rId6" Type="http://schemas.openxmlformats.org/officeDocument/2006/relationships/image" Target="../media/image74.jpeg"/><Relationship Id="rId5" Type="http://schemas.openxmlformats.org/officeDocument/2006/relationships/image" Target="../media/image13.jpeg"/><Relationship Id="rId4" Type="http://schemas.openxmlformats.org/officeDocument/2006/relationships/image" Target="../media/image7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0.png"/><Relationship Id="rId7" Type="http://schemas.openxmlformats.org/officeDocument/2006/relationships/image" Target="../media/image78.svg"/><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80.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0.png"/><Relationship Id="rId7" Type="http://schemas.openxmlformats.org/officeDocument/2006/relationships/image" Target="../media/image84.svg"/><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22.xml"/><Relationship Id="rId5" Type="http://schemas.openxmlformats.org/officeDocument/2006/relationships/image" Target="../media/image90.sv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hyperlink" Target="https://wiki.gccollab.ca/CM_Program_in-a-box_-_Programme_en_bo%C3%AEte_de_GdC" TargetMode="External"/><Relationship Id="rId4" Type="http://schemas.openxmlformats.org/officeDocument/2006/relationships/image" Target="../media/image92.svg"/><Relationship Id="rId9" Type="http://schemas.openxmlformats.org/officeDocument/2006/relationships/image" Target="../media/image97.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13.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xml"/><Relationship Id="rId7" Type="http://schemas.openxmlformats.org/officeDocument/2006/relationships/notesSlide" Target="../notesSlides/notesSlide2.xml"/><Relationship Id="rId12" Type="http://schemas.openxmlformats.org/officeDocument/2006/relationships/image" Target="../media/image2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0.xml"/><Relationship Id="rId11" Type="http://schemas.openxmlformats.org/officeDocument/2006/relationships/image" Target="../media/image21.png"/><Relationship Id="rId5" Type="http://schemas.openxmlformats.org/officeDocument/2006/relationships/tags" Target="../tags/tag9.xml"/><Relationship Id="rId10" Type="http://schemas.openxmlformats.org/officeDocument/2006/relationships/image" Target="../media/image20.png"/><Relationship Id="rId4" Type="http://schemas.openxmlformats.org/officeDocument/2006/relationships/tags" Target="../tags/tag8.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0.xml"/><Relationship Id="rId7" Type="http://schemas.openxmlformats.org/officeDocument/2006/relationships/image" Target="../media/image2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13.xml"/><Relationship Id="rId7" Type="http://schemas.openxmlformats.org/officeDocument/2006/relationships/oleObject" Target="../embeddings/oleObject4.bin"/><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10.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g"/><Relationship Id="rId1" Type="http://schemas.openxmlformats.org/officeDocument/2006/relationships/slideLayout" Target="../slideLayouts/slideLayout1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C321E8-F870-4F8A-98CF-DA90D780D2F1}"/>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latin typeface="Avenir Next LT Pro Demi" panose="020B0704020202020204" pitchFamily="34" charset="0"/>
              </a:rPr>
              <a:t>Workplace Transformation Program</a:t>
            </a:r>
          </a:p>
        </p:txBody>
      </p:sp>
      <p:sp>
        <p:nvSpPr>
          <p:cNvPr id="6" name="Rectangle 5">
            <a:extLst>
              <a:ext uri="{FF2B5EF4-FFF2-40B4-BE49-F238E27FC236}">
                <a16:creationId xmlns:a16="http://schemas.microsoft.com/office/drawing/2014/main" id="{62097355-A064-40B9-B269-C89E457C40E0}"/>
              </a:ext>
            </a:extLst>
          </p:cNvPr>
          <p:cNvSpPr/>
          <p:nvPr/>
        </p:nvSpPr>
        <p:spPr>
          <a:xfrm>
            <a:off x="3810312" y="3540953"/>
            <a:ext cx="5519664" cy="476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800" b="1" dirty="0">
                <a:solidFill>
                  <a:srgbClr val="96C258"/>
                </a:solidFill>
                <a:latin typeface="Avenir Next LT Pro Demi" panose="020B0704020202020204" pitchFamily="34" charset="0"/>
              </a:rPr>
              <a:t>INFORMATION SESSION</a:t>
            </a:r>
          </a:p>
        </p:txBody>
      </p:sp>
      <p:pic>
        <p:nvPicPr>
          <p:cNvPr id="3" name="Image 2" descr="Une image contenant conteneur de fret, gratte-ciel, cage, cité&#10;&#10;Description générée automatiquement">
            <a:extLst>
              <a:ext uri="{FF2B5EF4-FFF2-40B4-BE49-F238E27FC236}">
                <a16:creationId xmlns:a16="http://schemas.microsoft.com/office/drawing/2014/main" id="{D526010C-B060-48B4-BEC2-364DF7AA1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 y="1360007"/>
            <a:ext cx="3473257" cy="3436279"/>
          </a:xfrm>
          <a:prstGeom prst="rect">
            <a:avLst/>
          </a:prstGeom>
        </p:spPr>
      </p:pic>
      <p:sp>
        <p:nvSpPr>
          <p:cNvPr id="7" name="Subtitle 2">
            <a:extLst>
              <a:ext uri="{FF2B5EF4-FFF2-40B4-BE49-F238E27FC236}">
                <a16:creationId xmlns:a16="http://schemas.microsoft.com/office/drawing/2014/main" id="{5BF31389-44C1-4183-874C-29E4BFE79190}"/>
              </a:ext>
            </a:extLst>
          </p:cNvPr>
          <p:cNvSpPr>
            <a:spLocks noGrp="1"/>
          </p:cNvSpPr>
          <p:nvPr>
            <p:ph type="subTitle" idx="1"/>
          </p:nvPr>
        </p:nvSpPr>
        <p:spPr>
          <a:xfrm>
            <a:off x="325283" y="4886044"/>
            <a:ext cx="5519664" cy="507860"/>
          </a:xfrm>
        </p:spPr>
        <p:txBody>
          <a:bodyPr>
            <a:noAutofit/>
          </a:bodyPr>
          <a:lstStyle/>
          <a:p>
            <a:pPr>
              <a:lnSpc>
                <a:spcPts val="1200"/>
              </a:lnSpc>
              <a:spcBef>
                <a:spcPts val="600"/>
              </a:spcBef>
            </a:pPr>
            <a:r>
              <a:rPr lang="en-CA" sz="1200" dirty="0">
                <a:solidFill>
                  <a:srgbClr val="4B4F54"/>
                </a:solidFill>
                <a:latin typeface="Avenir Next LT Pro Demi" panose="020B0704020202020204" pitchFamily="34" charset="0"/>
              </a:rPr>
              <a:t>Prepared by Accommodations Management &amp; Workplace Solutions</a:t>
            </a:r>
          </a:p>
          <a:p>
            <a:pPr>
              <a:lnSpc>
                <a:spcPts val="1200"/>
              </a:lnSpc>
              <a:spcBef>
                <a:spcPts val="600"/>
              </a:spcBef>
            </a:pPr>
            <a:r>
              <a:rPr lang="en-CA" sz="1200" dirty="0">
                <a:solidFill>
                  <a:srgbClr val="4B4F54"/>
                </a:solidFill>
                <a:latin typeface="Avenir Next LT Pro Demi" panose="020B0704020202020204" pitchFamily="34" charset="0"/>
              </a:rPr>
              <a:t>Real Property Services</a:t>
            </a:r>
          </a:p>
          <a:p>
            <a:pPr>
              <a:lnSpc>
                <a:spcPts val="1200"/>
              </a:lnSpc>
              <a:spcBef>
                <a:spcPts val="600"/>
              </a:spcBef>
            </a:pPr>
            <a:r>
              <a:rPr lang="fr-CA" sz="1200" dirty="0" err="1">
                <a:solidFill>
                  <a:srgbClr val="4B4F54"/>
                </a:solidFill>
                <a:latin typeface="Avenir Next LT Pro Demi" panose="020B0704020202020204" pitchFamily="34" charset="0"/>
              </a:rPr>
              <a:t>January</a:t>
            </a:r>
            <a:r>
              <a:rPr lang="fr-CA" sz="1200" dirty="0">
                <a:solidFill>
                  <a:srgbClr val="4B4F54"/>
                </a:solidFill>
                <a:latin typeface="Avenir Next LT Pro Demi" panose="020B0704020202020204" pitchFamily="34" charset="0"/>
              </a:rPr>
              <a:t> 2023</a:t>
            </a:r>
          </a:p>
        </p:txBody>
      </p:sp>
      <p:pic>
        <p:nvPicPr>
          <p:cNvPr id="8" name="Image 9">
            <a:extLst>
              <a:ext uri="{FF2B5EF4-FFF2-40B4-BE49-F238E27FC236}">
                <a16:creationId xmlns:a16="http://schemas.microsoft.com/office/drawing/2014/main" id="{9E17AC97-DFD4-4C70-9149-1F9625304EF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8409"/>
          <a:stretch/>
        </p:blipFill>
        <p:spPr>
          <a:xfrm>
            <a:off x="-4141" y="5610225"/>
            <a:ext cx="12196141" cy="96612"/>
          </a:xfrm>
          <a:prstGeom prst="rect">
            <a:avLst/>
          </a:prstGeom>
        </p:spPr>
      </p:pic>
      <p:pic>
        <p:nvPicPr>
          <p:cNvPr id="10" name="Picture 9">
            <a:extLst>
              <a:ext uri="{FF2B5EF4-FFF2-40B4-BE49-F238E27FC236}">
                <a16:creationId xmlns:a16="http://schemas.microsoft.com/office/drawing/2014/main" id="{78F71BA0-4B23-478D-8FE2-2413E6E24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5854" y="136042"/>
            <a:ext cx="1392142" cy="414819"/>
          </a:xfrm>
          <a:prstGeom prst="rect">
            <a:avLst/>
          </a:prstGeom>
        </p:spPr>
      </p:pic>
    </p:spTree>
    <p:extLst>
      <p:ext uri="{BB962C8B-B14F-4D97-AF65-F5344CB8AC3E}">
        <p14:creationId xmlns:p14="http://schemas.microsoft.com/office/powerpoint/2010/main" val="175031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595D760-E28B-4FE6-A5BD-BE7297111AD0}"/>
              </a:ext>
            </a:extLst>
          </p:cNvPr>
          <p:cNvSpPr/>
          <p:nvPr/>
        </p:nvSpPr>
        <p:spPr>
          <a:xfrm>
            <a:off x="730230" y="4751710"/>
            <a:ext cx="10687554" cy="14613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2">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8" name="Title 1">
            <a:extLst>
              <a:ext uri="{FF2B5EF4-FFF2-40B4-BE49-F238E27FC236}">
                <a16:creationId xmlns:a16="http://schemas.microsoft.com/office/drawing/2014/main" id="{6B7BE2AA-6522-45C8-968C-B6BC341B317A}"/>
              </a:ext>
            </a:extLst>
          </p:cNvPr>
          <p:cNvSpPr txBox="1">
            <a:spLocks/>
          </p:cNvSpPr>
          <p:nvPr/>
        </p:nvSpPr>
        <p:spPr bwMode="auto">
          <a:xfrm>
            <a:off x="857219" y="5079646"/>
            <a:ext cx="1907849" cy="84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en-US" sz="2400" b="0" dirty="0">
                <a:solidFill>
                  <a:schemeClr val="tx1"/>
                </a:solidFill>
                <a:latin typeface="Avenir Next LT Pro Demi" panose="020B0704020202020204" pitchFamily="34" charset="0"/>
              </a:rPr>
              <a:t>Why ABW?</a:t>
            </a:r>
          </a:p>
        </p:txBody>
      </p:sp>
      <p:sp>
        <p:nvSpPr>
          <p:cNvPr id="9" name="Subtitle 2">
            <a:extLst>
              <a:ext uri="{FF2B5EF4-FFF2-40B4-BE49-F238E27FC236}">
                <a16:creationId xmlns:a16="http://schemas.microsoft.com/office/drawing/2014/main" id="{C1BAE19E-7C69-4AC3-9D7D-1A47E74CC8F9}"/>
              </a:ext>
            </a:extLst>
          </p:cNvPr>
          <p:cNvSpPr txBox="1">
            <a:spLocks/>
          </p:cNvSpPr>
          <p:nvPr/>
        </p:nvSpPr>
        <p:spPr>
          <a:xfrm>
            <a:off x="2892056" y="4766990"/>
            <a:ext cx="4302811" cy="1392287"/>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buNone/>
            </a:pPr>
            <a:r>
              <a:rPr lang="en-US" sz="1600" b="1" dirty="0">
                <a:solidFill>
                  <a:schemeClr val="tx1"/>
                </a:solidFill>
                <a:latin typeface="Avenir Next LT Pro" panose="020B0504020202020204" pitchFamily="34" charset="0"/>
                <a:ea typeface="+mn-ea"/>
                <a:cs typeface="+mn-cs"/>
              </a:rPr>
              <a:t>For the user:</a:t>
            </a:r>
          </a:p>
          <a:p>
            <a:pPr marL="285750">
              <a:buFont typeface="Arial" panose="020B0604020202020204" pitchFamily="34" charset="0"/>
              <a:buChar char="•"/>
            </a:pPr>
            <a:r>
              <a:rPr lang="en-US" dirty="0">
                <a:solidFill>
                  <a:schemeClr val="tx1"/>
                </a:solidFill>
                <a:latin typeface="Avenir Next LT Pro" panose="020B0504020202020204" pitchFamily="34" charset="0"/>
                <a:ea typeface="+mn-ea"/>
                <a:cs typeface="+mn-cs"/>
              </a:rPr>
              <a:t>Choice and flexibility of where &amp; how to work</a:t>
            </a:r>
          </a:p>
          <a:p>
            <a:pPr marL="285750">
              <a:buFont typeface="Arial" panose="020B0604020202020204" pitchFamily="34" charset="0"/>
              <a:buChar char="•"/>
            </a:pPr>
            <a:r>
              <a:rPr lang="en-US" dirty="0">
                <a:solidFill>
                  <a:schemeClr val="tx1"/>
                </a:solidFill>
                <a:latin typeface="Avenir Next LT Pro" panose="020B0504020202020204" pitchFamily="34" charset="0"/>
                <a:ea typeface="+mn-ea"/>
                <a:cs typeface="+mn-cs"/>
              </a:rPr>
              <a:t>Adaptable to personal needs &amp; preferences</a:t>
            </a:r>
          </a:p>
          <a:p>
            <a:pPr marL="285750">
              <a:buFont typeface="Arial" panose="020B0604020202020204" pitchFamily="34" charset="0"/>
              <a:buChar char="•"/>
            </a:pPr>
            <a:r>
              <a:rPr lang="en-US" dirty="0">
                <a:solidFill>
                  <a:schemeClr val="tx1"/>
                </a:solidFill>
                <a:latin typeface="Avenir Next LT Pro" panose="020B0504020202020204" pitchFamily="34" charset="0"/>
                <a:ea typeface="+mn-ea"/>
                <a:cs typeface="+mn-cs"/>
              </a:rPr>
              <a:t>Access to a wide range of </a:t>
            </a:r>
            <a:r>
              <a:rPr lang="en-US" dirty="0" err="1">
                <a:solidFill>
                  <a:schemeClr val="tx1"/>
                </a:solidFill>
                <a:latin typeface="Avenir Next LT Pro" panose="020B0504020202020204" pitchFamily="34" charset="0"/>
                <a:ea typeface="+mn-ea"/>
                <a:cs typeface="+mn-cs"/>
              </a:rPr>
              <a:t>workpoints</a:t>
            </a:r>
            <a:r>
              <a:rPr lang="en-US" dirty="0">
                <a:solidFill>
                  <a:schemeClr val="tx1"/>
                </a:solidFill>
                <a:latin typeface="Avenir Next LT Pro" panose="020B0504020202020204" pitchFamily="34" charset="0"/>
                <a:ea typeface="+mn-ea"/>
                <a:cs typeface="+mn-cs"/>
              </a:rPr>
              <a:t> and amenities</a:t>
            </a:r>
          </a:p>
          <a:p>
            <a:pPr marL="285750">
              <a:buFont typeface="Arial" panose="020B0604020202020204" pitchFamily="34" charset="0"/>
              <a:buChar char="•"/>
            </a:pPr>
            <a:r>
              <a:rPr lang="en-US" dirty="0">
                <a:solidFill>
                  <a:schemeClr val="tx1"/>
                </a:solidFill>
                <a:latin typeface="Avenir Next LT Pro" panose="020B0504020202020204" pitchFamily="34" charset="0"/>
                <a:ea typeface="+mn-ea"/>
                <a:cs typeface="+mn-cs"/>
              </a:rPr>
              <a:t>Accessible and inclusive</a:t>
            </a:r>
          </a:p>
        </p:txBody>
      </p:sp>
      <p:sp>
        <p:nvSpPr>
          <p:cNvPr id="17" name="TextBox 16">
            <a:extLst>
              <a:ext uri="{FF2B5EF4-FFF2-40B4-BE49-F238E27FC236}">
                <a16:creationId xmlns:a16="http://schemas.microsoft.com/office/drawing/2014/main" id="{0CB3B0D9-BBE8-4DAC-A58A-B2F8D8E68BA1}"/>
              </a:ext>
            </a:extLst>
          </p:cNvPr>
          <p:cNvSpPr txBox="1"/>
          <p:nvPr/>
        </p:nvSpPr>
        <p:spPr>
          <a:xfrm>
            <a:off x="6099142" y="1002038"/>
            <a:ext cx="5250400" cy="954107"/>
          </a:xfrm>
          <a:prstGeom prst="rect">
            <a:avLst/>
          </a:prstGeom>
          <a:noFill/>
        </p:spPr>
        <p:txBody>
          <a:bodyPr wrap="square">
            <a:spAutoFit/>
          </a:bodyPr>
          <a:lstStyle/>
          <a:p>
            <a:pPr marL="285750" indent="-285750" eaLnBrk="1" fontAlgn="auto" hangingPunct="1">
              <a:spcBef>
                <a:spcPts val="0"/>
              </a:spcBef>
              <a:spcAft>
                <a:spcPts val="0"/>
              </a:spcAft>
              <a:buFont typeface="Arial" panose="020B0604020202020204" pitchFamily="34" charset="0"/>
              <a:buChar char="•"/>
            </a:pPr>
            <a:r>
              <a:rPr lang="en-CA" sz="1400" dirty="0">
                <a:solidFill>
                  <a:srgbClr val="000000"/>
                </a:solidFill>
                <a:latin typeface="Avenir Next LT Pro Demi" panose="020B0704020202020204" pitchFamily="34" charset="0"/>
              </a:rPr>
              <a:t>Current </a:t>
            </a:r>
            <a:r>
              <a:rPr lang="en-CA" sz="1400" dirty="0" err="1">
                <a:solidFill>
                  <a:srgbClr val="000000"/>
                </a:solidFill>
                <a:latin typeface="Avenir Next LT Pro Demi" panose="020B0704020202020204" pitchFamily="34" charset="0"/>
              </a:rPr>
              <a:t>GoC’s</a:t>
            </a:r>
            <a:r>
              <a:rPr lang="en-CA" sz="1400" dirty="0">
                <a:solidFill>
                  <a:srgbClr val="000000"/>
                </a:solidFill>
                <a:latin typeface="Avenir Next LT Pro Demi" panose="020B0704020202020204" pitchFamily="34" charset="0"/>
              </a:rPr>
              <a:t> General Purpose Office space design standard</a:t>
            </a:r>
          </a:p>
          <a:p>
            <a:pPr marL="285750" indent="-285750" eaLnBrk="1" fontAlgn="auto" hangingPunct="1">
              <a:spcBef>
                <a:spcPts val="0"/>
              </a:spcBef>
              <a:spcAft>
                <a:spcPts val="0"/>
              </a:spcAft>
              <a:buFont typeface="Arial" panose="020B0604020202020204" pitchFamily="34" charset="0"/>
              <a:buChar char="•"/>
            </a:pPr>
            <a:r>
              <a:rPr lang="en-CA" sz="1400" dirty="0">
                <a:solidFill>
                  <a:srgbClr val="000000"/>
                </a:solidFill>
                <a:latin typeface="Avenir Next LT Pro Demi" panose="020B0704020202020204" pitchFamily="34" charset="0"/>
              </a:rPr>
              <a:t>Modern, efficient and inclusive workplace </a:t>
            </a:r>
          </a:p>
          <a:p>
            <a:pPr marL="285750" indent="-285750" eaLnBrk="1" fontAlgn="auto" hangingPunct="1">
              <a:spcBef>
                <a:spcPts val="0"/>
              </a:spcBef>
              <a:spcAft>
                <a:spcPts val="0"/>
              </a:spcAft>
              <a:buFont typeface="Arial" panose="020B0604020202020204" pitchFamily="34" charset="0"/>
              <a:buChar char="•"/>
            </a:pPr>
            <a:r>
              <a:rPr lang="en-CA" sz="1400" dirty="0">
                <a:solidFill>
                  <a:srgbClr val="000000"/>
                </a:solidFill>
                <a:latin typeface="Avenir Next LT Pro Demi" panose="020B0704020202020204" pitchFamily="34" charset="0"/>
              </a:rPr>
              <a:t>Variety of functional work settings &amp; acoustical zones</a:t>
            </a:r>
          </a:p>
        </p:txBody>
      </p:sp>
      <p:sp>
        <p:nvSpPr>
          <p:cNvPr id="18" name="TextBox 17">
            <a:extLst>
              <a:ext uri="{FF2B5EF4-FFF2-40B4-BE49-F238E27FC236}">
                <a16:creationId xmlns:a16="http://schemas.microsoft.com/office/drawing/2014/main" id="{209A8B03-57D5-4514-B081-8DCB13BB9717}"/>
              </a:ext>
            </a:extLst>
          </p:cNvPr>
          <p:cNvSpPr txBox="1"/>
          <p:nvPr/>
        </p:nvSpPr>
        <p:spPr>
          <a:xfrm>
            <a:off x="6191249" y="3620487"/>
            <a:ext cx="5384818" cy="954107"/>
          </a:xfrm>
          <a:prstGeom prst="rect">
            <a:avLst/>
          </a:prstGeom>
          <a:noFill/>
        </p:spPr>
        <p:txBody>
          <a:bodyPr wrap="square">
            <a:spAutoFit/>
          </a:bodyPr>
          <a:lstStyle/>
          <a:p>
            <a:pPr eaLnBrk="1" fontAlgn="auto" hangingPunct="1">
              <a:spcBef>
                <a:spcPts val="0"/>
              </a:spcBef>
              <a:spcAft>
                <a:spcPts val="0"/>
              </a:spcAft>
            </a:pPr>
            <a:endParaRPr lang="en-CA" sz="1400" dirty="0">
              <a:solidFill>
                <a:srgbClr val="000000"/>
              </a:solidFill>
              <a:latin typeface="Calibri" panose="020F0502020204030204"/>
            </a:endParaRPr>
          </a:p>
          <a:p>
            <a:pPr marL="285750" indent="-285750" eaLnBrk="1" fontAlgn="auto" hangingPunct="1">
              <a:spcBef>
                <a:spcPts val="0"/>
              </a:spcBef>
              <a:spcAft>
                <a:spcPts val="0"/>
              </a:spcAft>
              <a:buFont typeface="Arial" panose="020B0604020202020204" pitchFamily="34" charset="0"/>
              <a:buChar char="•"/>
            </a:pPr>
            <a:r>
              <a:rPr lang="en-CA" sz="1400" dirty="0">
                <a:solidFill>
                  <a:srgbClr val="000000"/>
                </a:solidFill>
                <a:latin typeface="Avenir Next LT Pro Demi" panose="020B0704020202020204" pitchFamily="34" charset="0"/>
              </a:rPr>
              <a:t>Provides autonomy to self-select the optimal settings that support various activities, needs and preferences throughout the day</a:t>
            </a:r>
            <a:endParaRPr lang="fr-CA" sz="1400" dirty="0">
              <a:solidFill>
                <a:srgbClr val="000000"/>
              </a:solidFill>
              <a:latin typeface="Avenir Next LT Pro Demi" panose="020B0704020202020204" pitchFamily="34" charset="0"/>
              <a:cs typeface="Calibri"/>
            </a:endParaRPr>
          </a:p>
        </p:txBody>
      </p:sp>
      <p:sp>
        <p:nvSpPr>
          <p:cNvPr id="19" name="TextBox 18">
            <a:extLst>
              <a:ext uri="{FF2B5EF4-FFF2-40B4-BE49-F238E27FC236}">
                <a16:creationId xmlns:a16="http://schemas.microsoft.com/office/drawing/2014/main" id="{82D15971-3BD7-4DFC-AA9A-057017EC7FFD}"/>
              </a:ext>
            </a:extLst>
          </p:cNvPr>
          <p:cNvSpPr txBox="1"/>
          <p:nvPr/>
        </p:nvSpPr>
        <p:spPr>
          <a:xfrm>
            <a:off x="1683366" y="3011505"/>
            <a:ext cx="3975824" cy="1477328"/>
          </a:xfrm>
          <a:prstGeom prst="rect">
            <a:avLst/>
          </a:prstGeom>
          <a:noFill/>
        </p:spPr>
        <p:txBody>
          <a:bodyPr wrap="square" rtlCol="0">
            <a:spAutoFit/>
          </a:bodyPr>
          <a:lstStyle/>
          <a:p>
            <a:pPr algn="ctr" eaLnBrk="1" fontAlgn="auto" hangingPunct="1">
              <a:spcBef>
                <a:spcPts val="0"/>
              </a:spcBef>
              <a:spcAft>
                <a:spcPts val="0"/>
              </a:spcAft>
            </a:pPr>
            <a:r>
              <a:rPr lang="fr-CA" sz="3600" dirty="0">
                <a:solidFill>
                  <a:srgbClr val="000000"/>
                </a:solidFill>
                <a:latin typeface="Avenir Next LT Pro Demi" panose="020B0704020202020204" pitchFamily="34" charset="0"/>
              </a:rPr>
              <a:t>Activity </a:t>
            </a:r>
            <a:r>
              <a:rPr lang="fr-CA" sz="3600" dirty="0" err="1">
                <a:solidFill>
                  <a:srgbClr val="000000"/>
                </a:solidFill>
                <a:latin typeface="Avenir Next LT Pro Demi" panose="020B0704020202020204" pitchFamily="34" charset="0"/>
              </a:rPr>
              <a:t>Based</a:t>
            </a:r>
            <a:r>
              <a:rPr lang="fr-CA" sz="3600" dirty="0">
                <a:solidFill>
                  <a:srgbClr val="000000"/>
                </a:solidFill>
                <a:latin typeface="Avenir Next LT Pro Demi" panose="020B0704020202020204" pitchFamily="34" charset="0"/>
              </a:rPr>
              <a:t> </a:t>
            </a:r>
            <a:r>
              <a:rPr lang="fr-CA" sz="3600" dirty="0" err="1">
                <a:solidFill>
                  <a:srgbClr val="000000"/>
                </a:solidFill>
                <a:latin typeface="Avenir Next LT Pro Demi" panose="020B0704020202020204" pitchFamily="34" charset="0"/>
              </a:rPr>
              <a:t>Working</a:t>
            </a:r>
            <a:r>
              <a:rPr lang="fr-CA" sz="3600" dirty="0">
                <a:solidFill>
                  <a:srgbClr val="000000"/>
                </a:solidFill>
                <a:latin typeface="Avenir Next LT Pro Demi" panose="020B0704020202020204" pitchFamily="34" charset="0"/>
              </a:rPr>
              <a:t> </a:t>
            </a:r>
          </a:p>
          <a:p>
            <a:pPr algn="ctr" eaLnBrk="1" fontAlgn="auto" hangingPunct="1">
              <a:spcBef>
                <a:spcPts val="0"/>
              </a:spcBef>
              <a:spcAft>
                <a:spcPts val="0"/>
              </a:spcAft>
            </a:pPr>
            <a:r>
              <a:rPr lang="fr-CA" sz="1800" dirty="0">
                <a:solidFill>
                  <a:srgbClr val="000000"/>
                </a:solidFill>
                <a:latin typeface="Avenir Next LT Pro" panose="020B0504020202020204" pitchFamily="34" charset="0"/>
              </a:rPr>
              <a:t>(ABW)</a:t>
            </a:r>
            <a:endParaRPr lang="en-CA" sz="1800" dirty="0">
              <a:solidFill>
                <a:srgbClr val="000000"/>
              </a:solidFill>
              <a:latin typeface="Avenir Next LT Pro" panose="020B0504020202020204" pitchFamily="34" charset="0"/>
            </a:endParaRPr>
          </a:p>
        </p:txBody>
      </p:sp>
      <p:pic>
        <p:nvPicPr>
          <p:cNvPr id="28" name="Picture 27" descr="A picture containing indoor, window, ceiling, furniture&#10;&#10;Description automatically generated">
            <a:extLst>
              <a:ext uri="{FF2B5EF4-FFF2-40B4-BE49-F238E27FC236}">
                <a16:creationId xmlns:a16="http://schemas.microsoft.com/office/drawing/2014/main" id="{1B51DD09-3287-4E59-A906-77448F610D4B}"/>
              </a:ext>
            </a:extLst>
          </p:cNvPr>
          <p:cNvPicPr>
            <a:picLocks noChangeAspect="1"/>
          </p:cNvPicPr>
          <p:nvPr/>
        </p:nvPicPr>
        <p:blipFill rotWithShape="1">
          <a:blip r:embed="rId3">
            <a:extLst>
              <a:ext uri="{28A0092B-C50C-407E-A947-70E740481C1C}">
                <a14:useLocalDpi xmlns:a14="http://schemas.microsoft.com/office/drawing/2010/main" val="0"/>
              </a:ext>
            </a:extLst>
          </a:blip>
          <a:srcRect l="182" t="13016" r="-105" b="7258"/>
          <a:stretch/>
        </p:blipFill>
        <p:spPr>
          <a:xfrm>
            <a:off x="6447888" y="2057689"/>
            <a:ext cx="4676318" cy="1572041"/>
          </a:xfrm>
          <a:prstGeom prst="rect">
            <a:avLst/>
          </a:prstGeom>
        </p:spPr>
      </p:pic>
      <p:sp>
        <p:nvSpPr>
          <p:cNvPr id="26" name="Rectangle 25">
            <a:extLst>
              <a:ext uri="{FF2B5EF4-FFF2-40B4-BE49-F238E27FC236}">
                <a16:creationId xmlns:a16="http://schemas.microsoft.com/office/drawing/2014/main" id="{3A915A57-A0B2-406A-8D54-DDF7EBD3F67E}"/>
              </a:ext>
            </a:extLst>
          </p:cNvPr>
          <p:cNvSpPr/>
          <p:nvPr/>
        </p:nvSpPr>
        <p:spPr>
          <a:xfrm>
            <a:off x="6447886" y="2056926"/>
            <a:ext cx="4676318" cy="157204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Subtitle 2">
            <a:extLst>
              <a:ext uri="{FF2B5EF4-FFF2-40B4-BE49-F238E27FC236}">
                <a16:creationId xmlns:a16="http://schemas.microsoft.com/office/drawing/2014/main" id="{9BBCEC28-B67B-450A-968D-FA8FB9C81D81}"/>
              </a:ext>
            </a:extLst>
          </p:cNvPr>
          <p:cNvSpPr txBox="1">
            <a:spLocks/>
          </p:cNvSpPr>
          <p:nvPr/>
        </p:nvSpPr>
        <p:spPr>
          <a:xfrm>
            <a:off x="7114973" y="4810706"/>
            <a:ext cx="4302811" cy="780450"/>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buNone/>
            </a:pPr>
            <a:r>
              <a:rPr lang="en-US" sz="1600" b="1" dirty="0">
                <a:solidFill>
                  <a:schemeClr val="tx1"/>
                </a:solidFill>
                <a:latin typeface="Avenir Next LT Pro" panose="020B0504020202020204" pitchFamily="34" charset="0"/>
                <a:ea typeface="+mn-ea"/>
                <a:cs typeface="+mn-cs"/>
              </a:rPr>
              <a:t>Asset management:</a:t>
            </a:r>
          </a:p>
          <a:p>
            <a:pPr marL="285750">
              <a:buFont typeface="Arial" panose="020B0604020202020204" pitchFamily="34" charset="0"/>
              <a:buChar char="•"/>
            </a:pPr>
            <a:r>
              <a:rPr lang="en-US" dirty="0">
                <a:solidFill>
                  <a:schemeClr val="tx1"/>
                </a:solidFill>
                <a:latin typeface="Avenir Next LT Pro" panose="020B0504020202020204" pitchFamily="34" charset="0"/>
                <a:ea typeface="+mn-ea"/>
                <a:cs typeface="+mn-cs"/>
              </a:rPr>
              <a:t>Flexibility to suit within the design standard</a:t>
            </a:r>
          </a:p>
          <a:p>
            <a:pPr marL="285750">
              <a:buFont typeface="Arial" panose="020B0604020202020204" pitchFamily="34" charset="0"/>
              <a:buChar char="•"/>
            </a:pPr>
            <a:r>
              <a:rPr lang="en-US" dirty="0">
                <a:solidFill>
                  <a:schemeClr val="tx1"/>
                </a:solidFill>
                <a:latin typeface="Avenir Next LT Pro" panose="020B0504020202020204" pitchFamily="34" charset="0"/>
                <a:ea typeface="+mn-ea"/>
                <a:cs typeface="+mn-cs"/>
              </a:rPr>
              <a:t>Eliminates many common tenant service requests</a:t>
            </a:r>
          </a:p>
        </p:txBody>
      </p:sp>
      <p:sp>
        <p:nvSpPr>
          <p:cNvPr id="29" name="Subtitle 2">
            <a:extLst>
              <a:ext uri="{FF2B5EF4-FFF2-40B4-BE49-F238E27FC236}">
                <a16:creationId xmlns:a16="http://schemas.microsoft.com/office/drawing/2014/main" id="{86E173C8-B35E-488D-97DB-BA0AC4033D2E}"/>
              </a:ext>
            </a:extLst>
          </p:cNvPr>
          <p:cNvSpPr txBox="1">
            <a:spLocks/>
          </p:cNvSpPr>
          <p:nvPr/>
        </p:nvSpPr>
        <p:spPr>
          <a:xfrm>
            <a:off x="7110742" y="5670646"/>
            <a:ext cx="4302811" cy="503911"/>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buNone/>
            </a:pPr>
            <a:r>
              <a:rPr lang="en-US" sz="1600" b="1" dirty="0">
                <a:solidFill>
                  <a:schemeClr val="tx1"/>
                </a:solidFill>
                <a:latin typeface="Avenir Next LT Pro" panose="020B0504020202020204" pitchFamily="34" charset="0"/>
                <a:ea typeface="+mn-ea"/>
                <a:cs typeface="+mn-cs"/>
              </a:rPr>
              <a:t>Portfolio:</a:t>
            </a:r>
          </a:p>
          <a:p>
            <a:pPr marL="285750">
              <a:buFont typeface="Arial" panose="020B0604020202020204" pitchFamily="34" charset="0"/>
              <a:buChar char="•"/>
            </a:pPr>
            <a:r>
              <a:rPr lang="en-US" dirty="0">
                <a:solidFill>
                  <a:schemeClr val="tx1"/>
                </a:solidFill>
                <a:latin typeface="Avenir Next LT Pro" panose="020B0504020202020204" pitchFamily="34" charset="0"/>
                <a:ea typeface="+mn-ea"/>
                <a:cs typeface="+mn-cs"/>
              </a:rPr>
              <a:t>Optimizes use of space</a:t>
            </a:r>
          </a:p>
        </p:txBody>
      </p:sp>
      <p:sp>
        <p:nvSpPr>
          <p:cNvPr id="16" name="Isosceles Triangle 15">
            <a:extLst>
              <a:ext uri="{FF2B5EF4-FFF2-40B4-BE49-F238E27FC236}">
                <a16:creationId xmlns:a16="http://schemas.microsoft.com/office/drawing/2014/main" id="{94BA8295-46EF-4458-AE69-3A76E6D814A3}"/>
              </a:ext>
            </a:extLst>
          </p:cNvPr>
          <p:cNvSpPr/>
          <p:nvPr/>
        </p:nvSpPr>
        <p:spPr>
          <a:xfrm rot="14475138">
            <a:off x="5465734" y="1030642"/>
            <a:ext cx="1134235" cy="1463809"/>
          </a:xfrm>
          <a:prstGeom prst="triangle">
            <a:avLst>
              <a:gd name="adj" fmla="val 69751"/>
            </a:avLst>
          </a:prstGeom>
          <a:gradFill>
            <a:gsLst>
              <a:gs pos="4000">
                <a:schemeClr val="accent6">
                  <a:lumMod val="5000"/>
                  <a:lumOff val="95000"/>
                  <a:alpha val="0"/>
                </a:schemeClr>
              </a:gs>
              <a:gs pos="83000">
                <a:schemeClr val="accent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Isosceles Triangle 29">
            <a:extLst>
              <a:ext uri="{FF2B5EF4-FFF2-40B4-BE49-F238E27FC236}">
                <a16:creationId xmlns:a16="http://schemas.microsoft.com/office/drawing/2014/main" id="{F3D122DC-F578-48C0-B7FF-9B9BBDA5C92D}"/>
              </a:ext>
            </a:extLst>
          </p:cNvPr>
          <p:cNvSpPr/>
          <p:nvPr/>
        </p:nvSpPr>
        <p:spPr>
          <a:xfrm rot="7124862" flipV="1">
            <a:off x="5384713" y="3127787"/>
            <a:ext cx="924615" cy="1290682"/>
          </a:xfrm>
          <a:prstGeom prst="triangle">
            <a:avLst>
              <a:gd name="adj" fmla="val 53889"/>
            </a:avLst>
          </a:prstGeom>
          <a:gradFill>
            <a:gsLst>
              <a:gs pos="4000">
                <a:schemeClr val="accent6">
                  <a:lumMod val="5000"/>
                  <a:lumOff val="95000"/>
                  <a:alpha val="0"/>
                </a:schemeClr>
              </a:gs>
              <a:gs pos="83000">
                <a:schemeClr val="accent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Content Placeholder 10">
            <a:extLst>
              <a:ext uri="{FF2B5EF4-FFF2-40B4-BE49-F238E27FC236}">
                <a16:creationId xmlns:a16="http://schemas.microsoft.com/office/drawing/2014/main" id="{114501FC-F258-438F-B3C3-FA69B0C6C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156" y="1266080"/>
            <a:ext cx="3377295" cy="923128"/>
          </a:xfrm>
          <a:prstGeom prst="rect">
            <a:avLst/>
          </a:prstGeom>
        </p:spPr>
      </p:pic>
      <p:sp>
        <p:nvSpPr>
          <p:cNvPr id="20" name="TextBox 19">
            <a:extLst>
              <a:ext uri="{FF2B5EF4-FFF2-40B4-BE49-F238E27FC236}">
                <a16:creationId xmlns:a16="http://schemas.microsoft.com/office/drawing/2014/main" id="{4C397660-26FD-4C82-8811-D018C28431C9}"/>
              </a:ext>
            </a:extLst>
          </p:cNvPr>
          <p:cNvSpPr txBox="1"/>
          <p:nvPr/>
        </p:nvSpPr>
        <p:spPr>
          <a:xfrm>
            <a:off x="2399234" y="2427112"/>
            <a:ext cx="2613555" cy="369332"/>
          </a:xfrm>
          <a:prstGeom prst="rect">
            <a:avLst/>
          </a:prstGeom>
          <a:noFill/>
        </p:spPr>
        <p:txBody>
          <a:bodyPr wrap="square" rtlCol="0">
            <a:spAutoFit/>
          </a:bodyPr>
          <a:lstStyle/>
          <a:p>
            <a:pPr algn="ctr" eaLnBrk="1" fontAlgn="auto" hangingPunct="1">
              <a:spcBef>
                <a:spcPts val="0"/>
              </a:spcBef>
              <a:spcAft>
                <a:spcPts val="0"/>
              </a:spcAft>
            </a:pPr>
            <a:r>
              <a:rPr lang="fr-CA" sz="1800" b="1" dirty="0" err="1">
                <a:solidFill>
                  <a:srgbClr val="000000"/>
                </a:solidFill>
                <a:latin typeface="Avenir Next LT Pro Demi" panose="020B0704020202020204" pitchFamily="34" charset="0"/>
              </a:rPr>
              <a:t>is</a:t>
            </a:r>
            <a:r>
              <a:rPr lang="fr-CA" sz="1800" b="1" dirty="0">
                <a:solidFill>
                  <a:srgbClr val="000000"/>
                </a:solidFill>
                <a:latin typeface="Avenir Next LT Pro Demi" panose="020B0704020202020204" pitchFamily="34" charset="0"/>
              </a:rPr>
              <a:t> </a:t>
            </a:r>
            <a:r>
              <a:rPr lang="fr-CA" sz="1800" b="1" dirty="0" err="1">
                <a:solidFill>
                  <a:srgbClr val="000000"/>
                </a:solidFill>
                <a:latin typeface="Avenir Next LT Pro Demi" panose="020B0704020202020204" pitchFamily="34" charset="0"/>
              </a:rPr>
              <a:t>designed</a:t>
            </a:r>
            <a:r>
              <a:rPr lang="fr-CA" sz="1800" b="1" dirty="0">
                <a:solidFill>
                  <a:srgbClr val="000000"/>
                </a:solidFill>
                <a:latin typeface="Avenir Next LT Pro Demi" panose="020B0704020202020204" pitchFamily="34" charset="0"/>
              </a:rPr>
              <a:t> to enable   </a:t>
            </a:r>
          </a:p>
        </p:txBody>
      </p:sp>
    </p:spTree>
    <p:extLst>
      <p:ext uri="{BB962C8B-B14F-4D97-AF65-F5344CB8AC3E}">
        <p14:creationId xmlns:p14="http://schemas.microsoft.com/office/powerpoint/2010/main" val="391651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2">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10" name="Title 1">
            <a:extLst>
              <a:ext uri="{FF2B5EF4-FFF2-40B4-BE49-F238E27FC236}">
                <a16:creationId xmlns:a16="http://schemas.microsoft.com/office/drawing/2014/main" id="{5C5B5B02-A664-46E5-9A9F-A7EAA24F6476}"/>
              </a:ext>
            </a:extLst>
          </p:cNvPr>
          <p:cNvSpPr txBox="1">
            <a:spLocks/>
          </p:cNvSpPr>
          <p:nvPr/>
        </p:nvSpPr>
        <p:spPr bwMode="auto">
          <a:xfrm>
            <a:off x="345343" y="932380"/>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sz="2800" dirty="0">
                <a:solidFill>
                  <a:schemeClr val="accent3"/>
                </a:solidFill>
                <a:latin typeface="Avenir Next LT Pro Demi" panose="020B0704020202020204" pitchFamily="34" charset="0"/>
              </a:rPr>
              <a:t>HOW IS A GCWORKPLACE DESIGNED? </a:t>
            </a:r>
          </a:p>
          <a:p>
            <a:endParaRPr lang="en-CA" sz="2400" b="0" dirty="0">
              <a:solidFill>
                <a:schemeClr val="accent3"/>
              </a:solidFill>
              <a:latin typeface="Avenir Next LT Pro" panose="020B0504020202020204" pitchFamily="34" charset="0"/>
            </a:endParaRPr>
          </a:p>
          <a:p>
            <a:endParaRPr lang="en-CA" sz="2800" dirty="0">
              <a:solidFill>
                <a:schemeClr val="accent3"/>
              </a:solidFill>
            </a:endParaRPr>
          </a:p>
        </p:txBody>
      </p:sp>
      <p:sp>
        <p:nvSpPr>
          <p:cNvPr id="101" name="TextBox 100">
            <a:extLst>
              <a:ext uri="{FF2B5EF4-FFF2-40B4-BE49-F238E27FC236}">
                <a16:creationId xmlns:a16="http://schemas.microsoft.com/office/drawing/2014/main" id="{434E13EE-C447-4BA2-B3F6-9697C962B270}"/>
              </a:ext>
            </a:extLst>
          </p:cNvPr>
          <p:cNvSpPr txBox="1"/>
          <p:nvPr/>
        </p:nvSpPr>
        <p:spPr>
          <a:xfrm>
            <a:off x="6108611" y="2673875"/>
            <a:ext cx="125332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Tw Cen MT"/>
                <a:ea typeface="+mn-ea"/>
                <a:cs typeface="Tw Cen MT"/>
              </a:rPr>
              <a:t>AUTONOMOUS </a:t>
            </a:r>
            <a:r>
              <a:rPr kumimoji="0" lang="en-US" sz="1200" b="0" i="0" u="none" strike="noStrike" kern="0" cap="none" spc="0" normalizeH="0" baseline="0" noProof="0" dirty="0">
                <a:ln>
                  <a:noFill/>
                </a:ln>
                <a:solidFill>
                  <a:prstClr val="black"/>
                </a:solidFill>
                <a:effectLst/>
                <a:uLnTx/>
                <a:uFillTx/>
                <a:latin typeface="Tw Cen MT"/>
                <a:ea typeface="+mn-ea"/>
                <a:cs typeface="Tw Cen MT"/>
              </a:rPr>
              <a:t>PROFILE</a:t>
            </a:r>
          </a:p>
        </p:txBody>
      </p:sp>
      <p:grpSp>
        <p:nvGrpSpPr>
          <p:cNvPr id="2" name="Group 1">
            <a:extLst>
              <a:ext uri="{FF2B5EF4-FFF2-40B4-BE49-F238E27FC236}">
                <a16:creationId xmlns:a16="http://schemas.microsoft.com/office/drawing/2014/main" id="{17B3D9E5-6E1A-4FA8-B4EA-6607A99A1C4A}"/>
              </a:ext>
            </a:extLst>
          </p:cNvPr>
          <p:cNvGrpSpPr/>
          <p:nvPr/>
        </p:nvGrpSpPr>
        <p:grpSpPr>
          <a:xfrm>
            <a:off x="504057" y="2127340"/>
            <a:ext cx="5644062" cy="3732109"/>
            <a:chOff x="451938" y="1917730"/>
            <a:chExt cx="4710924" cy="3115076"/>
          </a:xfrm>
        </p:grpSpPr>
        <p:sp>
          <p:nvSpPr>
            <p:cNvPr id="102" name="Left Bracket 101">
              <a:extLst>
                <a:ext uri="{FF2B5EF4-FFF2-40B4-BE49-F238E27FC236}">
                  <a16:creationId xmlns:a16="http://schemas.microsoft.com/office/drawing/2014/main" id="{A91E4B84-050F-4993-891A-6CAE23257117}"/>
                </a:ext>
              </a:extLst>
            </p:cNvPr>
            <p:cNvSpPr/>
            <p:nvPr/>
          </p:nvSpPr>
          <p:spPr>
            <a:xfrm rot="5400000" flipV="1">
              <a:off x="1581904" y="1950076"/>
              <a:ext cx="119581" cy="2269480"/>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2A91B132-F0F0-48C5-8F7C-DBE429F1AF9E}"/>
                </a:ext>
              </a:extLst>
            </p:cNvPr>
            <p:cNvSpPr txBox="1"/>
            <p:nvPr/>
          </p:nvSpPr>
          <p:spPr>
            <a:xfrm>
              <a:off x="1245238" y="3004043"/>
              <a:ext cx="79925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pic>
          <p:nvPicPr>
            <p:cNvPr id="110" name="Picture 109">
              <a:extLst>
                <a:ext uri="{FF2B5EF4-FFF2-40B4-BE49-F238E27FC236}">
                  <a16:creationId xmlns:a16="http://schemas.microsoft.com/office/drawing/2014/main" id="{404A11EB-CFA4-4D75-B688-C3BF9562F7E9}"/>
                </a:ext>
              </a:extLst>
            </p:cNvPr>
            <p:cNvPicPr>
              <a:picLocks noChangeAspect="1"/>
            </p:cNvPicPr>
            <p:nvPr/>
          </p:nvPicPr>
          <p:blipFill rotWithShape="1">
            <a:blip r:embed="rId3"/>
            <a:srcRect t="820"/>
            <a:stretch/>
          </p:blipFill>
          <p:spPr>
            <a:xfrm rot="16200000">
              <a:off x="2423802" y="2306523"/>
              <a:ext cx="797135" cy="4655431"/>
            </a:xfrm>
            <a:prstGeom prst="rect">
              <a:avLst/>
            </a:prstGeom>
          </p:spPr>
        </p:pic>
        <p:sp>
          <p:nvSpPr>
            <p:cNvPr id="111" name="Rectangle 110">
              <a:extLst>
                <a:ext uri="{FF2B5EF4-FFF2-40B4-BE49-F238E27FC236}">
                  <a16:creationId xmlns:a16="http://schemas.microsoft.com/office/drawing/2014/main" id="{6EAC4D98-BF43-4771-9815-B18FC85F1E42}"/>
                </a:ext>
              </a:extLst>
            </p:cNvPr>
            <p:cNvSpPr/>
            <p:nvPr/>
          </p:nvSpPr>
          <p:spPr>
            <a:xfrm rot="16200000">
              <a:off x="631680" y="4129830"/>
              <a:ext cx="734760" cy="1008816"/>
            </a:xfrm>
            <a:prstGeom prst="rect">
              <a:avLst/>
            </a:prstGeom>
            <a:solidFill>
              <a:srgbClr val="70A08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a:extLst>
                <a:ext uri="{FF2B5EF4-FFF2-40B4-BE49-F238E27FC236}">
                  <a16:creationId xmlns:a16="http://schemas.microsoft.com/office/drawing/2014/main" id="{4D1DF91A-41C6-4723-9E6B-077E0937F59D}"/>
                </a:ext>
              </a:extLst>
            </p:cNvPr>
            <p:cNvSpPr/>
            <p:nvPr/>
          </p:nvSpPr>
          <p:spPr>
            <a:xfrm rot="16200000">
              <a:off x="1344252" y="4458657"/>
              <a:ext cx="716097" cy="332502"/>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Rectangle 112">
              <a:extLst>
                <a:ext uri="{FF2B5EF4-FFF2-40B4-BE49-F238E27FC236}">
                  <a16:creationId xmlns:a16="http://schemas.microsoft.com/office/drawing/2014/main" id="{55AC7483-5200-48EC-AEE3-8E552654796A}"/>
                </a:ext>
              </a:extLst>
            </p:cNvPr>
            <p:cNvSpPr/>
            <p:nvPr/>
          </p:nvSpPr>
          <p:spPr>
            <a:xfrm rot="16200000">
              <a:off x="1726899" y="4451902"/>
              <a:ext cx="734760" cy="355842"/>
            </a:xfrm>
            <a:prstGeom prst="rect">
              <a:avLst/>
            </a:prstGeom>
            <a:solidFill>
              <a:srgbClr val="C781D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0F90D024-8205-4E48-8B86-5F05848B1474}"/>
                </a:ext>
              </a:extLst>
            </p:cNvPr>
            <p:cNvSpPr/>
            <p:nvPr/>
          </p:nvSpPr>
          <p:spPr>
            <a:xfrm rot="16200000">
              <a:off x="2354768" y="4215930"/>
              <a:ext cx="734760" cy="823894"/>
            </a:xfrm>
            <a:prstGeom prst="rect">
              <a:avLst/>
            </a:prstGeom>
            <a:solidFill>
              <a:srgbClr val="CABF3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114">
              <a:extLst>
                <a:ext uri="{FF2B5EF4-FFF2-40B4-BE49-F238E27FC236}">
                  <a16:creationId xmlns:a16="http://schemas.microsoft.com/office/drawing/2014/main" id="{175D6F4E-B15B-4BDC-BFF5-F1DA74CB581A}"/>
                </a:ext>
              </a:extLst>
            </p:cNvPr>
            <p:cNvSpPr/>
            <p:nvPr/>
          </p:nvSpPr>
          <p:spPr>
            <a:xfrm rot="16200000">
              <a:off x="3786692" y="3656826"/>
              <a:ext cx="717275" cy="1946469"/>
            </a:xfrm>
            <a:prstGeom prst="rect">
              <a:avLst/>
            </a:prstGeom>
            <a:solidFill>
              <a:srgbClr val="349AA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5D3FA80A-3CC2-417C-A967-2BD95AECFA96}"/>
                </a:ext>
              </a:extLst>
            </p:cNvPr>
            <p:cNvPicPr>
              <a:picLocks noChangeAspect="1"/>
            </p:cNvPicPr>
            <p:nvPr/>
          </p:nvPicPr>
          <p:blipFill>
            <a:blip r:embed="rId4"/>
            <a:stretch>
              <a:fillRect/>
            </a:stretch>
          </p:blipFill>
          <p:spPr>
            <a:xfrm rot="16200000">
              <a:off x="2392376" y="1241716"/>
              <a:ext cx="809502" cy="4690378"/>
            </a:xfrm>
            <a:prstGeom prst="rect">
              <a:avLst/>
            </a:prstGeom>
          </p:spPr>
        </p:pic>
        <p:sp>
          <p:nvSpPr>
            <p:cNvPr id="117" name="Rectangle 116">
              <a:extLst>
                <a:ext uri="{FF2B5EF4-FFF2-40B4-BE49-F238E27FC236}">
                  <a16:creationId xmlns:a16="http://schemas.microsoft.com/office/drawing/2014/main" id="{8D801412-FBEC-4002-BBD2-36E093482797}"/>
                </a:ext>
              </a:extLst>
            </p:cNvPr>
            <p:cNvSpPr/>
            <p:nvPr/>
          </p:nvSpPr>
          <p:spPr>
            <a:xfrm rot="16200000">
              <a:off x="819824" y="2895031"/>
              <a:ext cx="734760" cy="1365029"/>
            </a:xfrm>
            <a:prstGeom prst="rect">
              <a:avLst/>
            </a:prstGeom>
            <a:solidFill>
              <a:srgbClr val="70A08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Rectangle 117">
              <a:extLst>
                <a:ext uri="{FF2B5EF4-FFF2-40B4-BE49-F238E27FC236}">
                  <a16:creationId xmlns:a16="http://schemas.microsoft.com/office/drawing/2014/main" id="{04063384-6706-40ED-A3A0-BAA32AB25EA6}"/>
                </a:ext>
              </a:extLst>
            </p:cNvPr>
            <p:cNvSpPr/>
            <p:nvPr/>
          </p:nvSpPr>
          <p:spPr>
            <a:xfrm rot="16200000">
              <a:off x="1768426" y="3365548"/>
              <a:ext cx="734760" cy="423990"/>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BFFEFE76-D2DB-4126-B37B-27AFC5941A87}"/>
                </a:ext>
              </a:extLst>
            </p:cNvPr>
            <p:cNvSpPr/>
            <p:nvPr/>
          </p:nvSpPr>
          <p:spPr>
            <a:xfrm rot="16200000">
              <a:off x="2241549" y="3388724"/>
              <a:ext cx="734760" cy="377642"/>
            </a:xfrm>
            <a:prstGeom prst="rect">
              <a:avLst/>
            </a:prstGeom>
            <a:solidFill>
              <a:srgbClr val="C781D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Rectangle 119">
              <a:extLst>
                <a:ext uri="{FF2B5EF4-FFF2-40B4-BE49-F238E27FC236}">
                  <a16:creationId xmlns:a16="http://schemas.microsoft.com/office/drawing/2014/main" id="{716B0E0D-6577-4058-ADE6-47106A3D74F2}"/>
                </a:ext>
              </a:extLst>
            </p:cNvPr>
            <p:cNvSpPr/>
            <p:nvPr/>
          </p:nvSpPr>
          <p:spPr>
            <a:xfrm rot="16200000">
              <a:off x="2753128" y="3283359"/>
              <a:ext cx="734760" cy="588369"/>
            </a:xfrm>
            <a:prstGeom prst="rect">
              <a:avLst/>
            </a:prstGeom>
            <a:solidFill>
              <a:srgbClr val="CABF3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6C35BEC9-F8F7-4BF7-99A8-01548BC8C5F8}"/>
                </a:ext>
              </a:extLst>
            </p:cNvPr>
            <p:cNvSpPr/>
            <p:nvPr/>
          </p:nvSpPr>
          <p:spPr>
            <a:xfrm rot="16200000">
              <a:off x="3938149" y="2744266"/>
              <a:ext cx="717275" cy="1666554"/>
            </a:xfrm>
            <a:prstGeom prst="rect">
              <a:avLst/>
            </a:prstGeom>
            <a:solidFill>
              <a:srgbClr val="349AA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Left Bracket 121">
              <a:extLst>
                <a:ext uri="{FF2B5EF4-FFF2-40B4-BE49-F238E27FC236}">
                  <a16:creationId xmlns:a16="http://schemas.microsoft.com/office/drawing/2014/main" id="{A7D85322-3D0A-4E2F-8E04-BBB5DFBB0B52}"/>
                </a:ext>
              </a:extLst>
            </p:cNvPr>
            <p:cNvSpPr/>
            <p:nvPr/>
          </p:nvSpPr>
          <p:spPr>
            <a:xfrm rot="5400000" flipV="1">
              <a:off x="3900922" y="1951149"/>
              <a:ext cx="121247" cy="227874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123" name="TextBox 122">
              <a:extLst>
                <a:ext uri="{FF2B5EF4-FFF2-40B4-BE49-F238E27FC236}">
                  <a16:creationId xmlns:a16="http://schemas.microsoft.com/office/drawing/2014/main" id="{8247ADE8-123D-4C7C-A433-9CA3EA62FEC3}"/>
                </a:ext>
              </a:extLst>
            </p:cNvPr>
            <p:cNvSpPr txBox="1"/>
            <p:nvPr/>
          </p:nvSpPr>
          <p:spPr>
            <a:xfrm>
              <a:off x="3420894" y="3009030"/>
              <a:ext cx="1095344"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pic>
          <p:nvPicPr>
            <p:cNvPr id="124" name="Picture 123">
              <a:extLst>
                <a:ext uri="{FF2B5EF4-FFF2-40B4-BE49-F238E27FC236}">
                  <a16:creationId xmlns:a16="http://schemas.microsoft.com/office/drawing/2014/main" id="{2E856E14-963B-4643-8CB7-E1B71A7D00C5}"/>
                </a:ext>
              </a:extLst>
            </p:cNvPr>
            <p:cNvPicPr>
              <a:picLocks noChangeAspect="1"/>
            </p:cNvPicPr>
            <p:nvPr/>
          </p:nvPicPr>
          <p:blipFill>
            <a:blip r:embed="rId5"/>
            <a:stretch>
              <a:fillRect/>
            </a:stretch>
          </p:blipFill>
          <p:spPr>
            <a:xfrm rot="16200000">
              <a:off x="2438121" y="186191"/>
              <a:ext cx="769882" cy="4679601"/>
            </a:xfrm>
            <a:prstGeom prst="rect">
              <a:avLst/>
            </a:prstGeom>
          </p:spPr>
        </p:pic>
        <p:sp>
          <p:nvSpPr>
            <p:cNvPr id="125" name="Rectangle 124">
              <a:extLst>
                <a:ext uri="{FF2B5EF4-FFF2-40B4-BE49-F238E27FC236}">
                  <a16:creationId xmlns:a16="http://schemas.microsoft.com/office/drawing/2014/main" id="{122270D5-0806-4853-A686-7E3F046BCF2D}"/>
                </a:ext>
              </a:extLst>
            </p:cNvPr>
            <p:cNvSpPr/>
            <p:nvPr/>
          </p:nvSpPr>
          <p:spPr>
            <a:xfrm rot="16200000">
              <a:off x="1022630" y="1630750"/>
              <a:ext cx="734760" cy="1778691"/>
            </a:xfrm>
            <a:prstGeom prst="rect">
              <a:avLst/>
            </a:prstGeom>
            <a:solidFill>
              <a:srgbClr val="70A08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Rectangle 125">
              <a:extLst>
                <a:ext uri="{FF2B5EF4-FFF2-40B4-BE49-F238E27FC236}">
                  <a16:creationId xmlns:a16="http://schemas.microsoft.com/office/drawing/2014/main" id="{5DADED4E-4D8E-4316-BFD7-57422D4256E1}"/>
                </a:ext>
              </a:extLst>
            </p:cNvPr>
            <p:cNvSpPr/>
            <p:nvPr/>
          </p:nvSpPr>
          <p:spPr>
            <a:xfrm rot="16200000">
              <a:off x="2220562" y="2280270"/>
              <a:ext cx="734760" cy="479649"/>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Rectangle 126">
              <a:extLst>
                <a:ext uri="{FF2B5EF4-FFF2-40B4-BE49-F238E27FC236}">
                  <a16:creationId xmlns:a16="http://schemas.microsoft.com/office/drawing/2014/main" id="{10181C0F-14E8-445C-9921-D78EEB71E6C4}"/>
                </a:ext>
              </a:extLst>
            </p:cNvPr>
            <p:cNvSpPr/>
            <p:nvPr/>
          </p:nvSpPr>
          <p:spPr>
            <a:xfrm rot="16200000">
              <a:off x="2700991" y="2330829"/>
              <a:ext cx="734760" cy="378532"/>
            </a:xfrm>
            <a:prstGeom prst="rect">
              <a:avLst/>
            </a:prstGeom>
            <a:solidFill>
              <a:srgbClr val="C781D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Rectangle 127">
              <a:extLst>
                <a:ext uri="{FF2B5EF4-FFF2-40B4-BE49-F238E27FC236}">
                  <a16:creationId xmlns:a16="http://schemas.microsoft.com/office/drawing/2014/main" id="{ED716B32-F0CF-4071-BB1B-70EA44A562A0}"/>
                </a:ext>
              </a:extLst>
            </p:cNvPr>
            <p:cNvSpPr/>
            <p:nvPr/>
          </p:nvSpPr>
          <p:spPr>
            <a:xfrm rot="16200000">
              <a:off x="3147649" y="2303893"/>
              <a:ext cx="734760" cy="458272"/>
            </a:xfrm>
            <a:prstGeom prst="rect">
              <a:avLst/>
            </a:prstGeom>
            <a:solidFill>
              <a:srgbClr val="CABF3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Rectangle 128">
              <a:extLst>
                <a:ext uri="{FF2B5EF4-FFF2-40B4-BE49-F238E27FC236}">
                  <a16:creationId xmlns:a16="http://schemas.microsoft.com/office/drawing/2014/main" id="{AE448DF3-269C-4FEE-B1DF-035A0BF8FF1B}"/>
                </a:ext>
              </a:extLst>
            </p:cNvPr>
            <p:cNvSpPr/>
            <p:nvPr/>
          </p:nvSpPr>
          <p:spPr>
            <a:xfrm rot="16200000">
              <a:off x="4097528" y="1862256"/>
              <a:ext cx="717275" cy="1315676"/>
            </a:xfrm>
            <a:prstGeom prst="rect">
              <a:avLst/>
            </a:prstGeom>
            <a:solidFill>
              <a:srgbClr val="349AA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Left Bracket 129">
              <a:extLst>
                <a:ext uri="{FF2B5EF4-FFF2-40B4-BE49-F238E27FC236}">
                  <a16:creationId xmlns:a16="http://schemas.microsoft.com/office/drawing/2014/main" id="{99362A59-C5DC-4F25-99A4-8CAF3D410576}"/>
                </a:ext>
              </a:extLst>
            </p:cNvPr>
            <p:cNvSpPr/>
            <p:nvPr/>
          </p:nvSpPr>
          <p:spPr>
            <a:xfrm rot="5400000" flipV="1">
              <a:off x="1323680" y="3239702"/>
              <a:ext cx="115248" cy="1805486"/>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131" name="TextBox 130">
              <a:extLst>
                <a:ext uri="{FF2B5EF4-FFF2-40B4-BE49-F238E27FC236}">
                  <a16:creationId xmlns:a16="http://schemas.microsoft.com/office/drawing/2014/main" id="{CF8FBC12-CCA8-4625-8259-625A7AD41D75}"/>
                </a:ext>
              </a:extLst>
            </p:cNvPr>
            <p:cNvSpPr txBox="1"/>
            <p:nvPr/>
          </p:nvSpPr>
          <p:spPr>
            <a:xfrm>
              <a:off x="1028136" y="4054515"/>
              <a:ext cx="79925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132" name="Left Bracket 131">
              <a:extLst>
                <a:ext uri="{FF2B5EF4-FFF2-40B4-BE49-F238E27FC236}">
                  <a16:creationId xmlns:a16="http://schemas.microsoft.com/office/drawing/2014/main" id="{CE5BF997-80E7-430B-9863-279DECFF34C7}"/>
                </a:ext>
              </a:extLst>
            </p:cNvPr>
            <p:cNvSpPr/>
            <p:nvPr/>
          </p:nvSpPr>
          <p:spPr>
            <a:xfrm rot="5400000" flipV="1">
              <a:off x="3672832" y="2736316"/>
              <a:ext cx="102778" cy="280705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133" name="TextBox 132">
              <a:extLst>
                <a:ext uri="{FF2B5EF4-FFF2-40B4-BE49-F238E27FC236}">
                  <a16:creationId xmlns:a16="http://schemas.microsoft.com/office/drawing/2014/main" id="{8A2D5B22-EB8F-4B9B-8C9E-5A1534BF39F7}"/>
                </a:ext>
              </a:extLst>
            </p:cNvPr>
            <p:cNvSpPr txBox="1"/>
            <p:nvPr/>
          </p:nvSpPr>
          <p:spPr>
            <a:xfrm>
              <a:off x="3098231" y="4057301"/>
              <a:ext cx="1095344"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sp>
          <p:nvSpPr>
            <p:cNvPr id="134" name="Left Bracket 133">
              <a:extLst>
                <a:ext uri="{FF2B5EF4-FFF2-40B4-BE49-F238E27FC236}">
                  <a16:creationId xmlns:a16="http://schemas.microsoft.com/office/drawing/2014/main" id="{C162652C-96D9-4FCC-B500-B7DAE49896BD}"/>
                </a:ext>
              </a:extLst>
            </p:cNvPr>
            <p:cNvSpPr/>
            <p:nvPr/>
          </p:nvSpPr>
          <p:spPr>
            <a:xfrm rot="5400000" flipV="1">
              <a:off x="1811357" y="633090"/>
              <a:ext cx="112966" cy="273696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135" name="TextBox 134">
              <a:extLst>
                <a:ext uri="{FF2B5EF4-FFF2-40B4-BE49-F238E27FC236}">
                  <a16:creationId xmlns:a16="http://schemas.microsoft.com/office/drawing/2014/main" id="{0ABC97AE-8882-40AE-8FF8-A465D114000C}"/>
                </a:ext>
              </a:extLst>
            </p:cNvPr>
            <p:cNvSpPr txBox="1"/>
            <p:nvPr/>
          </p:nvSpPr>
          <p:spPr>
            <a:xfrm>
              <a:off x="1576526" y="1918214"/>
              <a:ext cx="79925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136" name="Left Bracket 135">
              <a:extLst>
                <a:ext uri="{FF2B5EF4-FFF2-40B4-BE49-F238E27FC236}">
                  <a16:creationId xmlns:a16="http://schemas.microsoft.com/office/drawing/2014/main" id="{F84F73EB-BDFA-406D-BB8A-20DC121CB28B}"/>
                </a:ext>
              </a:extLst>
            </p:cNvPr>
            <p:cNvSpPr/>
            <p:nvPr/>
          </p:nvSpPr>
          <p:spPr>
            <a:xfrm rot="5400000" flipV="1">
              <a:off x="4155369" y="1076154"/>
              <a:ext cx="106200" cy="184479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137" name="TextBox 136">
              <a:extLst>
                <a:ext uri="{FF2B5EF4-FFF2-40B4-BE49-F238E27FC236}">
                  <a16:creationId xmlns:a16="http://schemas.microsoft.com/office/drawing/2014/main" id="{51797CB9-8995-4EA5-ADF7-1C81B69BEDDF}"/>
                </a:ext>
              </a:extLst>
            </p:cNvPr>
            <p:cNvSpPr txBox="1"/>
            <p:nvPr/>
          </p:nvSpPr>
          <p:spPr>
            <a:xfrm>
              <a:off x="3630372" y="1917730"/>
              <a:ext cx="1095344"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grpSp>
      <p:sp>
        <p:nvSpPr>
          <p:cNvPr id="142" name="TextBox 141">
            <a:extLst>
              <a:ext uri="{FF2B5EF4-FFF2-40B4-BE49-F238E27FC236}">
                <a16:creationId xmlns:a16="http://schemas.microsoft.com/office/drawing/2014/main" id="{325D5820-40E7-4226-9CDF-A0474309BD86}"/>
              </a:ext>
            </a:extLst>
          </p:cNvPr>
          <p:cNvSpPr txBox="1"/>
          <p:nvPr/>
        </p:nvSpPr>
        <p:spPr>
          <a:xfrm>
            <a:off x="6102556" y="3968244"/>
            <a:ext cx="121847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Tw Cen MT"/>
                <a:ea typeface="+mn-ea"/>
                <a:cs typeface="Tw Cen MT"/>
              </a:rPr>
              <a:t>BALANCED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w Cen MT"/>
                <a:ea typeface="+mn-ea"/>
                <a:cs typeface="Tw Cen MT"/>
              </a:rPr>
              <a:t>PROFILE </a:t>
            </a:r>
          </a:p>
        </p:txBody>
      </p:sp>
      <p:sp>
        <p:nvSpPr>
          <p:cNvPr id="143" name="TextBox 142">
            <a:extLst>
              <a:ext uri="{FF2B5EF4-FFF2-40B4-BE49-F238E27FC236}">
                <a16:creationId xmlns:a16="http://schemas.microsoft.com/office/drawing/2014/main" id="{268FD231-F877-4019-A421-61A032474B2E}"/>
              </a:ext>
            </a:extLst>
          </p:cNvPr>
          <p:cNvSpPr txBox="1"/>
          <p:nvPr/>
        </p:nvSpPr>
        <p:spPr>
          <a:xfrm>
            <a:off x="6084127" y="5144721"/>
            <a:ext cx="123752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Tw Cen MT"/>
                <a:ea typeface="+mn-ea"/>
                <a:cs typeface="Tw Cen MT"/>
              </a:rPr>
              <a:t>INTERACTIVE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w Cen MT"/>
                <a:ea typeface="+mn-ea"/>
                <a:cs typeface="Tw Cen MT"/>
              </a:rPr>
              <a:t>PROFILE</a:t>
            </a:r>
          </a:p>
        </p:txBody>
      </p:sp>
      <p:sp>
        <p:nvSpPr>
          <p:cNvPr id="144" name="TextBox 143">
            <a:extLst>
              <a:ext uri="{FF2B5EF4-FFF2-40B4-BE49-F238E27FC236}">
                <a16:creationId xmlns:a16="http://schemas.microsoft.com/office/drawing/2014/main" id="{69328239-8941-4A90-BABB-A77F2B3B0B96}"/>
              </a:ext>
            </a:extLst>
          </p:cNvPr>
          <p:cNvSpPr txBox="1"/>
          <p:nvPr/>
        </p:nvSpPr>
        <p:spPr>
          <a:xfrm>
            <a:off x="7697952" y="3350288"/>
            <a:ext cx="39899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GCworkplace</a:t>
            </a:r>
            <a:endPar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p:txBody>
      </p:sp>
      <p:sp>
        <p:nvSpPr>
          <p:cNvPr id="145" name="Left Brace 144">
            <a:extLst>
              <a:ext uri="{FF2B5EF4-FFF2-40B4-BE49-F238E27FC236}">
                <a16:creationId xmlns:a16="http://schemas.microsoft.com/office/drawing/2014/main" id="{7FE047C4-578D-47CE-8D5D-B41F7EC3374C}"/>
              </a:ext>
            </a:extLst>
          </p:cNvPr>
          <p:cNvSpPr/>
          <p:nvPr/>
        </p:nvSpPr>
        <p:spPr>
          <a:xfrm flipH="1">
            <a:off x="7213006" y="2250633"/>
            <a:ext cx="425849" cy="3549092"/>
          </a:xfrm>
          <a:prstGeom prst="leftBrace">
            <a:avLst>
              <a:gd name="adj1" fmla="val 59517"/>
              <a:gd name="adj2" fmla="val 50278"/>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6" name="TextBox 145">
            <a:extLst>
              <a:ext uri="{FF2B5EF4-FFF2-40B4-BE49-F238E27FC236}">
                <a16:creationId xmlns:a16="http://schemas.microsoft.com/office/drawing/2014/main" id="{E0299520-8C57-4437-9779-E9CD0453AD0D}"/>
              </a:ext>
            </a:extLst>
          </p:cNvPr>
          <p:cNvSpPr txBox="1"/>
          <p:nvPr/>
        </p:nvSpPr>
        <p:spPr>
          <a:xfrm>
            <a:off x="7700512" y="3695091"/>
            <a:ext cx="3786638"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w Cen MT"/>
                <a:ea typeface="+mn-ea"/>
                <a:cs typeface="Tw Cen MT"/>
              </a:rPr>
              <a:t>Example: </a:t>
            </a:r>
            <a:r>
              <a:rPr kumimoji="0" lang="en-US" sz="1400" b="0" i="0" u="none" strike="noStrike" kern="0" cap="none" spc="0" normalizeH="0" baseline="0" noProof="0" dirty="0">
                <a:ln>
                  <a:noFill/>
                </a:ln>
                <a:solidFill>
                  <a:prstClr val="black"/>
                </a:solidFill>
                <a:effectLst/>
                <a:uLnTx/>
                <a:uFillTx/>
                <a:latin typeface="Tw Cen MT"/>
                <a:ea typeface="+mn-ea"/>
                <a:cs typeface="Tw Cen MT"/>
              </a:rPr>
              <a:t>1100m2 = 100 onsite target occupancy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dirty="0">
              <a:ln>
                <a:noFill/>
              </a:ln>
              <a:solidFill>
                <a:srgbClr val="1C8742"/>
              </a:solidFill>
              <a:effectLst/>
              <a:uLnTx/>
              <a:uFillTx/>
              <a:latin typeface="Tw Cen MT"/>
              <a:ea typeface="+mn-ea"/>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1C8742"/>
                </a:solidFill>
                <a:effectLst/>
                <a:uLnTx/>
                <a:uFillTx/>
                <a:latin typeface="Tw Cen MT"/>
                <a:ea typeface="+mn-ea"/>
                <a:cs typeface="Tw Cen MT"/>
              </a:rPr>
              <a:t>Hybrid working impact on workplace: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w Cen MT"/>
                <a:ea typeface="+mn-ea"/>
                <a:cs typeface="Tw Cen MT"/>
              </a:rPr>
              <a:t>NO remote work </a:t>
            </a:r>
            <a:r>
              <a:rPr lang="en-US" sz="1400" kern="0" dirty="0">
                <a:solidFill>
                  <a:srgbClr val="248B49"/>
                </a:solidFill>
                <a:latin typeface="Tw Cen MT"/>
                <a:cs typeface="Tw Cen MT"/>
              </a:rPr>
              <a:t>▷</a:t>
            </a:r>
            <a:r>
              <a:rPr kumimoji="0" lang="en-US" sz="1400" b="0" i="0" u="none" strike="noStrike" kern="0" cap="none" spc="0" normalizeH="0" baseline="0" noProof="0" dirty="0">
                <a:ln>
                  <a:noFill/>
                </a:ln>
                <a:solidFill>
                  <a:prstClr val="black"/>
                </a:solidFill>
                <a:effectLst/>
                <a:uLnTx/>
                <a:uFillTx/>
                <a:latin typeface="Tw Cen MT"/>
                <a:ea typeface="+mn-ea"/>
                <a:cs typeface="Tw Cen MT"/>
              </a:rPr>
              <a:t> serves 100 total population</a:t>
            </a:r>
          </a:p>
          <a:p>
            <a:pPr algn="r" defTabSz="457200" eaLnBrk="1" fontAlgn="auto" hangingPunct="1">
              <a:spcBef>
                <a:spcPts val="0"/>
              </a:spcBef>
              <a:spcAft>
                <a:spcPts val="0"/>
              </a:spcAft>
              <a:defRPr/>
            </a:pPr>
            <a:r>
              <a:rPr lang="en-US" sz="1400" kern="0" dirty="0">
                <a:solidFill>
                  <a:prstClr val="black"/>
                </a:solidFill>
                <a:latin typeface="Tw Cen MT"/>
                <a:cs typeface="Tw Cen MT"/>
              </a:rPr>
              <a:t>LOW</a:t>
            </a:r>
            <a:r>
              <a:rPr kumimoji="0" lang="en-US" sz="1400" b="0" i="0" u="none" strike="noStrike" kern="0" cap="none" spc="0" normalizeH="0" baseline="0" noProof="0" dirty="0">
                <a:ln>
                  <a:noFill/>
                </a:ln>
                <a:solidFill>
                  <a:prstClr val="black"/>
                </a:solidFill>
                <a:effectLst/>
                <a:uLnTx/>
                <a:uFillTx/>
                <a:latin typeface="Tw Cen MT"/>
                <a:ea typeface="+mn-ea"/>
                <a:cs typeface="Tw Cen MT"/>
              </a:rPr>
              <a:t> remote work </a:t>
            </a:r>
            <a:r>
              <a:rPr lang="en-US" sz="1400" kern="0" dirty="0">
                <a:solidFill>
                  <a:srgbClr val="248B49"/>
                </a:solidFill>
                <a:latin typeface="Tw Cen MT"/>
                <a:cs typeface="Tw Cen MT"/>
              </a:rPr>
              <a:t>▷</a:t>
            </a:r>
            <a:r>
              <a:rPr kumimoji="0" lang="en-US" sz="1400" b="0" i="0" u="none" strike="noStrike" kern="0" cap="none" spc="0" normalizeH="0" baseline="0" noProof="0" dirty="0">
                <a:ln>
                  <a:noFill/>
                </a:ln>
                <a:solidFill>
                  <a:prstClr val="black"/>
                </a:solidFill>
                <a:effectLst/>
                <a:uLnTx/>
                <a:uFillTx/>
                <a:latin typeface="Tw Cen MT"/>
                <a:ea typeface="+mn-ea"/>
                <a:cs typeface="Tw Cen MT"/>
              </a:rPr>
              <a:t> serves 120 total population</a:t>
            </a:r>
            <a:endParaRPr lang="en-US" sz="1400" kern="0" dirty="0">
              <a:solidFill>
                <a:prstClr val="black"/>
              </a:solidFill>
              <a:latin typeface="Tw Cen MT"/>
              <a:cs typeface="Tw Cen MT"/>
            </a:endParaRPr>
          </a:p>
          <a:p>
            <a:pPr algn="r" defTabSz="457200" eaLnBrk="1" fontAlgn="auto" hangingPunct="1">
              <a:spcBef>
                <a:spcPts val="0"/>
              </a:spcBef>
              <a:spcAft>
                <a:spcPts val="0"/>
              </a:spcAft>
              <a:defRPr/>
            </a:pPr>
            <a:r>
              <a:rPr kumimoji="0" lang="en-US" sz="1400" b="0" i="0" u="none" strike="noStrike" kern="0" cap="none" spc="0" normalizeH="0" baseline="0" noProof="0" dirty="0">
                <a:ln>
                  <a:noFill/>
                </a:ln>
                <a:solidFill>
                  <a:prstClr val="black"/>
                </a:solidFill>
                <a:effectLst/>
                <a:uLnTx/>
                <a:uFillTx/>
                <a:latin typeface="Tw Cen MT"/>
                <a:ea typeface="+mn-ea"/>
                <a:cs typeface="Tw Cen MT"/>
              </a:rPr>
              <a:t>MED. remote work </a:t>
            </a:r>
            <a:r>
              <a:rPr lang="en-US" sz="1400" kern="0" dirty="0">
                <a:solidFill>
                  <a:srgbClr val="248B49"/>
                </a:solidFill>
                <a:latin typeface="Tw Cen MT"/>
                <a:cs typeface="Tw Cen MT"/>
              </a:rPr>
              <a:t>▷</a:t>
            </a:r>
            <a:r>
              <a:rPr kumimoji="0" lang="en-US" sz="1400" b="0" i="0" u="none" strike="noStrike" kern="0" cap="none" spc="0" normalizeH="0" baseline="0" noProof="0" dirty="0">
                <a:ln>
                  <a:noFill/>
                </a:ln>
                <a:solidFill>
                  <a:prstClr val="black"/>
                </a:solidFill>
                <a:effectLst/>
                <a:uLnTx/>
                <a:uFillTx/>
                <a:latin typeface="Tw Cen MT"/>
                <a:ea typeface="+mn-ea"/>
                <a:cs typeface="Tw Cen MT"/>
              </a:rPr>
              <a:t> serves 150 total population</a:t>
            </a:r>
            <a:endParaRPr lang="en-US" sz="1400" kern="0" dirty="0">
              <a:solidFill>
                <a:prstClr val="black"/>
              </a:solidFill>
              <a:latin typeface="Tw Cen MT"/>
              <a:cs typeface="Tw Cen MT"/>
            </a:endParaRPr>
          </a:p>
          <a:p>
            <a:pPr algn="r" defTabSz="457200" eaLnBrk="1" fontAlgn="auto" hangingPunct="1">
              <a:spcBef>
                <a:spcPts val="0"/>
              </a:spcBef>
              <a:spcAft>
                <a:spcPts val="0"/>
              </a:spcAft>
              <a:defRPr/>
            </a:pPr>
            <a:r>
              <a:rPr lang="en-US" sz="1400" kern="0" dirty="0">
                <a:solidFill>
                  <a:prstClr val="black"/>
                </a:solidFill>
                <a:latin typeface="Tw Cen MT"/>
                <a:cs typeface="Tw Cen MT"/>
              </a:rPr>
              <a:t>HIGH</a:t>
            </a:r>
            <a:r>
              <a:rPr kumimoji="0" lang="en-US" sz="1400" b="0" i="0" u="none" strike="noStrike" kern="0" cap="none" spc="0" normalizeH="0" baseline="0" noProof="0" dirty="0">
                <a:ln>
                  <a:noFill/>
                </a:ln>
                <a:solidFill>
                  <a:prstClr val="black"/>
                </a:solidFill>
                <a:effectLst/>
                <a:uLnTx/>
                <a:uFillTx/>
                <a:latin typeface="Tw Cen MT"/>
                <a:ea typeface="+mn-ea"/>
                <a:cs typeface="Tw Cen MT"/>
              </a:rPr>
              <a:t> remote work </a:t>
            </a:r>
            <a:r>
              <a:rPr lang="en-US" sz="1400" kern="0" dirty="0">
                <a:solidFill>
                  <a:srgbClr val="248B49"/>
                </a:solidFill>
                <a:latin typeface="Tw Cen MT"/>
                <a:cs typeface="Tw Cen MT"/>
              </a:rPr>
              <a:t>▷</a:t>
            </a:r>
            <a:r>
              <a:rPr kumimoji="0" lang="en-US" sz="1400" b="0" i="0" u="none" strike="noStrike" kern="0" cap="none" spc="0" normalizeH="0" baseline="0" noProof="0" dirty="0">
                <a:ln>
                  <a:noFill/>
                </a:ln>
                <a:solidFill>
                  <a:prstClr val="black"/>
                </a:solidFill>
                <a:effectLst/>
                <a:uLnTx/>
                <a:uFillTx/>
                <a:latin typeface="Tw Cen MT"/>
                <a:ea typeface="+mn-ea"/>
                <a:cs typeface="Tw Cen MT"/>
              </a:rPr>
              <a:t> serves 180 total population</a:t>
            </a:r>
            <a:endParaRPr lang="en-US" sz="1400" kern="0" dirty="0">
              <a:solidFill>
                <a:prstClr val="black"/>
              </a:solidFill>
              <a:latin typeface="Tw Cen MT"/>
              <a:cs typeface="Tw Cen MT"/>
            </a:endParaRPr>
          </a:p>
        </p:txBody>
      </p:sp>
      <p:sp>
        <p:nvSpPr>
          <p:cNvPr id="44" name="TextBox 43">
            <a:extLst>
              <a:ext uri="{FF2B5EF4-FFF2-40B4-BE49-F238E27FC236}">
                <a16:creationId xmlns:a16="http://schemas.microsoft.com/office/drawing/2014/main" id="{947255B6-4578-4F3D-8D97-53CA9DDCE782}"/>
              </a:ext>
            </a:extLst>
          </p:cNvPr>
          <p:cNvSpPr txBox="1"/>
          <p:nvPr/>
        </p:nvSpPr>
        <p:spPr>
          <a:xfrm>
            <a:off x="241827" y="1422170"/>
            <a:ext cx="6094324" cy="461665"/>
          </a:xfrm>
          <a:prstGeom prst="rect">
            <a:avLst/>
          </a:prstGeom>
          <a:noFill/>
        </p:spPr>
        <p:txBody>
          <a:bodyPr wrap="square">
            <a:spAutoFit/>
          </a:bodyPr>
          <a:lstStyle/>
          <a:p>
            <a:r>
              <a:rPr lang="en-CA" sz="2400" b="0" dirty="0">
                <a:solidFill>
                  <a:schemeClr val="accent3"/>
                </a:solidFill>
                <a:latin typeface="Avenir Next LT Pro" panose="020B0504020202020204" pitchFamily="34" charset="0"/>
              </a:rPr>
              <a:t>ACTIVITY PROFILES </a:t>
            </a:r>
          </a:p>
        </p:txBody>
      </p:sp>
    </p:spTree>
    <p:extLst>
      <p:ext uri="{BB962C8B-B14F-4D97-AF65-F5344CB8AC3E}">
        <p14:creationId xmlns:p14="http://schemas.microsoft.com/office/powerpoint/2010/main" val="385759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2">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21" name="Rectangle 20">
            <a:extLst>
              <a:ext uri="{FF2B5EF4-FFF2-40B4-BE49-F238E27FC236}">
                <a16:creationId xmlns:a16="http://schemas.microsoft.com/office/drawing/2014/main" id="{F42021EB-13E0-451B-AB30-2377B61F5206}"/>
              </a:ext>
            </a:extLst>
          </p:cNvPr>
          <p:cNvSpPr/>
          <p:nvPr/>
        </p:nvSpPr>
        <p:spPr>
          <a:xfrm>
            <a:off x="7836958" y="1681956"/>
            <a:ext cx="3376769" cy="4496141"/>
          </a:xfrm>
          <a:prstGeom prst="rect">
            <a:avLst/>
          </a:prstGeom>
          <a:solidFill>
            <a:schemeClr val="accent2">
              <a:lumMod val="40000"/>
              <a:lumOff val="60000"/>
            </a:schemeClr>
          </a:solidFill>
        </p:spPr>
        <p:txBody>
          <a:bodyPr wrap="square" lIns="216000" tIns="180000" rIns="216000">
            <a:noAutofit/>
          </a:bodyPr>
          <a:lstStyle/>
          <a:p>
            <a:pPr>
              <a:lnSpc>
                <a:spcPct val="100000"/>
              </a:lnSpc>
            </a:pPr>
            <a:endParaRPr lang="en-CA" dirty="0">
              <a:solidFill>
                <a:prstClr val="black"/>
              </a:solidFill>
              <a:latin typeface="Avenir Next LT Pro Demi" panose="020B0704020202020204" pitchFamily="34" charset="0"/>
            </a:endParaRPr>
          </a:p>
          <a:p>
            <a:pPr>
              <a:lnSpc>
                <a:spcPct val="100000"/>
              </a:lnSpc>
            </a:pPr>
            <a:r>
              <a:rPr lang="en-CA" sz="2800" dirty="0">
                <a:solidFill>
                  <a:prstClr val="black"/>
                </a:solidFill>
                <a:latin typeface="Avenir Next LT Pro Demi" panose="020B0704020202020204" pitchFamily="34" charset="0"/>
              </a:rPr>
              <a:t>Zoning</a:t>
            </a:r>
            <a:r>
              <a:rPr lang="en-CA" sz="1800" dirty="0">
                <a:solidFill>
                  <a:prstClr val="black"/>
                </a:solidFill>
                <a:latin typeface="Avenir Next LT Pro Demi" panose="020B0704020202020204" pitchFamily="34" charset="0"/>
              </a:rPr>
              <a:t> </a:t>
            </a:r>
          </a:p>
          <a:p>
            <a:pPr>
              <a:lnSpc>
                <a:spcPts val="1400"/>
              </a:lnSpc>
            </a:pPr>
            <a:r>
              <a:rPr lang="en-CA" sz="1600" b="1" dirty="0">
                <a:solidFill>
                  <a:prstClr val="black"/>
                </a:solidFill>
                <a:latin typeface="Avenir Next LT Pro Demi" panose="020B0704020202020204" pitchFamily="34" charset="0"/>
              </a:rPr>
              <a:t>is a key element of inclusive design </a:t>
            </a:r>
          </a:p>
          <a:p>
            <a:pPr>
              <a:lnSpc>
                <a:spcPct val="100000"/>
              </a:lnSpc>
            </a:pPr>
            <a:endParaRPr lang="en-CA" sz="1600" dirty="0">
              <a:solidFill>
                <a:prstClr val="black"/>
              </a:solidFill>
              <a:latin typeface="Avenir Next LT Pro Demi" panose="020B0704020202020204" pitchFamily="34" charset="0"/>
            </a:endParaRPr>
          </a:p>
          <a:p>
            <a:pPr marL="285750" indent="-285750">
              <a:buFont typeface="Arial" panose="020B0604020202020204" pitchFamily="34" charset="0"/>
              <a:buChar char="•"/>
            </a:pPr>
            <a:r>
              <a:rPr lang="en-CA" sz="1600" dirty="0">
                <a:solidFill>
                  <a:prstClr val="black"/>
                </a:solidFill>
                <a:latin typeface="Avenir Next LT Pro Demi" panose="020B0704020202020204" pitchFamily="34" charset="0"/>
              </a:rPr>
              <a:t>Activities separated by acoustic levels </a:t>
            </a:r>
          </a:p>
          <a:p>
            <a:endParaRPr lang="en-CA" sz="800" dirty="0">
              <a:solidFill>
                <a:srgbClr val="F2F2F2"/>
              </a:solidFill>
              <a:latin typeface="Avenir Next LT Pro Demi" panose="020B0704020202020204" pitchFamily="34" charset="0"/>
            </a:endParaRPr>
          </a:p>
          <a:p>
            <a:pPr marL="285750" indent="-285750">
              <a:lnSpc>
                <a:spcPct val="100000"/>
              </a:lnSpc>
              <a:buFont typeface="Arial" panose="020B0604020202020204" pitchFamily="34" charset="0"/>
              <a:buChar char="•"/>
            </a:pPr>
            <a:r>
              <a:rPr lang="en-CA" sz="1600" dirty="0">
                <a:solidFill>
                  <a:prstClr val="black"/>
                </a:solidFill>
                <a:latin typeface="Avenir Next LT Pro Demi" panose="020B0704020202020204" pitchFamily="34" charset="0"/>
              </a:rPr>
              <a:t>Suitable environments to support concentration and collaboration </a:t>
            </a:r>
          </a:p>
          <a:p>
            <a:pPr>
              <a:lnSpc>
                <a:spcPct val="100000"/>
              </a:lnSpc>
            </a:pPr>
            <a:endParaRPr lang="en-CA" sz="800" dirty="0">
              <a:solidFill>
                <a:srgbClr val="F2F2F2"/>
              </a:solidFill>
              <a:latin typeface="Avenir Next LT Pro Demi" panose="020B0704020202020204" pitchFamily="34" charset="0"/>
            </a:endParaRPr>
          </a:p>
          <a:p>
            <a:pPr marL="285750" indent="-285750">
              <a:lnSpc>
                <a:spcPct val="100000"/>
              </a:lnSpc>
              <a:buFont typeface="Arial" panose="020B0604020202020204" pitchFamily="34" charset="0"/>
              <a:buChar char="•"/>
            </a:pPr>
            <a:r>
              <a:rPr lang="en-CA" sz="1600" dirty="0">
                <a:solidFill>
                  <a:prstClr val="black"/>
                </a:solidFill>
                <a:latin typeface="Avenir Next LT Pro Demi" panose="020B0704020202020204" pitchFamily="34" charset="0"/>
              </a:rPr>
              <a:t>Choice and autonomy over work setting that best meets functional needs, abilities and preferences</a:t>
            </a:r>
          </a:p>
        </p:txBody>
      </p:sp>
      <p:sp>
        <p:nvSpPr>
          <p:cNvPr id="44" name="TextBox 43">
            <a:extLst>
              <a:ext uri="{FF2B5EF4-FFF2-40B4-BE49-F238E27FC236}">
                <a16:creationId xmlns:a16="http://schemas.microsoft.com/office/drawing/2014/main" id="{4E44F852-96A0-4B8F-853C-F7F7BA203F8F}"/>
              </a:ext>
            </a:extLst>
          </p:cNvPr>
          <p:cNvSpPr txBox="1"/>
          <p:nvPr/>
        </p:nvSpPr>
        <p:spPr>
          <a:xfrm>
            <a:off x="622410" y="4084886"/>
            <a:ext cx="2361884" cy="369332"/>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glow rad="381000">
                    <a:srgbClr val="F5E4F8"/>
                  </a:glow>
                </a:effectLst>
                <a:uLnTx/>
                <a:uFillTx/>
                <a:latin typeface="Avenir Next LT Pro Demi" panose="020B0704020202020204" pitchFamily="34" charset="0"/>
              </a:rPr>
              <a:t>INTERACTIVE ZONE</a:t>
            </a:r>
          </a:p>
        </p:txBody>
      </p:sp>
      <p:sp>
        <p:nvSpPr>
          <p:cNvPr id="52" name="TextBox 51">
            <a:extLst>
              <a:ext uri="{FF2B5EF4-FFF2-40B4-BE49-F238E27FC236}">
                <a16:creationId xmlns:a16="http://schemas.microsoft.com/office/drawing/2014/main" id="{51BE855F-F35C-43BB-9E7D-C6033F646CAF}"/>
              </a:ext>
            </a:extLst>
          </p:cNvPr>
          <p:cNvSpPr txBox="1"/>
          <p:nvPr/>
        </p:nvSpPr>
        <p:spPr>
          <a:xfrm>
            <a:off x="345343" y="3532970"/>
            <a:ext cx="2638951" cy="369332"/>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glow rad="381000">
                    <a:srgbClr val="F8EEDC"/>
                  </a:glow>
                </a:effectLst>
                <a:uLnTx/>
                <a:uFillTx/>
                <a:latin typeface="Avenir Next LT Pro Demi" panose="020B0704020202020204" pitchFamily="34" charset="0"/>
              </a:rPr>
              <a:t>TRANSITIONAL ZONE</a:t>
            </a:r>
          </a:p>
        </p:txBody>
      </p:sp>
      <p:sp>
        <p:nvSpPr>
          <p:cNvPr id="53" name="TextBox 52">
            <a:extLst>
              <a:ext uri="{FF2B5EF4-FFF2-40B4-BE49-F238E27FC236}">
                <a16:creationId xmlns:a16="http://schemas.microsoft.com/office/drawing/2014/main" id="{871A8E6A-ACE8-46C6-9EF7-987E5A002D63}"/>
              </a:ext>
            </a:extLst>
          </p:cNvPr>
          <p:cNvSpPr txBox="1"/>
          <p:nvPr/>
        </p:nvSpPr>
        <p:spPr>
          <a:xfrm>
            <a:off x="921419" y="2987342"/>
            <a:ext cx="2062875" cy="369332"/>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glow rad="381000">
                    <a:srgbClr val="E8F6ED"/>
                  </a:glow>
                </a:effectLst>
                <a:uLnTx/>
                <a:uFillTx/>
                <a:latin typeface="Avenir Next LT Pro Demi" panose="020B0704020202020204" pitchFamily="34" charset="0"/>
              </a:rPr>
              <a:t>QUIET ZONE</a:t>
            </a:r>
          </a:p>
        </p:txBody>
      </p:sp>
      <p:grpSp>
        <p:nvGrpSpPr>
          <p:cNvPr id="4" name="Group 3">
            <a:extLst>
              <a:ext uri="{FF2B5EF4-FFF2-40B4-BE49-F238E27FC236}">
                <a16:creationId xmlns:a16="http://schemas.microsoft.com/office/drawing/2014/main" id="{8F2B7F8D-2EDF-4687-9329-DD1DFDE02893}"/>
              </a:ext>
            </a:extLst>
          </p:cNvPr>
          <p:cNvGrpSpPr/>
          <p:nvPr/>
        </p:nvGrpSpPr>
        <p:grpSpPr>
          <a:xfrm>
            <a:off x="3077341" y="1647636"/>
            <a:ext cx="4558721" cy="4564783"/>
            <a:chOff x="1545050" y="1497179"/>
            <a:chExt cx="4558721" cy="4564783"/>
          </a:xfrm>
        </p:grpSpPr>
        <p:sp>
          <p:nvSpPr>
            <p:cNvPr id="26" name="Rectangle 25">
              <a:extLst>
                <a:ext uri="{FF2B5EF4-FFF2-40B4-BE49-F238E27FC236}">
                  <a16:creationId xmlns:a16="http://schemas.microsoft.com/office/drawing/2014/main" id="{25CABED5-1883-470D-92E9-E3AAA351EF6C}"/>
                </a:ext>
              </a:extLst>
            </p:cNvPr>
            <p:cNvSpPr/>
            <p:nvPr/>
          </p:nvSpPr>
          <p:spPr>
            <a:xfrm>
              <a:off x="2984333" y="1571070"/>
              <a:ext cx="3052307" cy="1293106"/>
            </a:xfrm>
            <a:prstGeom prst="rect">
              <a:avLst/>
            </a:prstGeom>
            <a:solidFill>
              <a:srgbClr val="CCECD7">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C06C5855-99E6-40E2-BD16-0BBB54678808}"/>
                </a:ext>
              </a:extLst>
            </p:cNvPr>
            <p:cNvSpPr/>
            <p:nvPr/>
          </p:nvSpPr>
          <p:spPr>
            <a:xfrm>
              <a:off x="4642482" y="3553019"/>
              <a:ext cx="1366750" cy="1361460"/>
            </a:xfrm>
            <a:prstGeom prst="rect">
              <a:avLst/>
            </a:prstGeom>
            <a:solidFill>
              <a:srgbClr val="EFD9B1">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6354E58E-E319-40F8-9636-6B72D109CC2F}"/>
                </a:ext>
              </a:extLst>
            </p:cNvPr>
            <p:cNvSpPr/>
            <p:nvPr/>
          </p:nvSpPr>
          <p:spPr>
            <a:xfrm>
              <a:off x="1603326" y="5228272"/>
              <a:ext cx="3262631" cy="771340"/>
            </a:xfrm>
            <a:prstGeom prst="rect">
              <a:avLst/>
            </a:prstGeom>
            <a:solidFill>
              <a:srgbClr val="E8C3EF">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6E5E2BA9-A149-44F9-82F5-AA176BC85986}"/>
                </a:ext>
              </a:extLst>
            </p:cNvPr>
            <p:cNvSpPr/>
            <p:nvPr/>
          </p:nvSpPr>
          <p:spPr>
            <a:xfrm>
              <a:off x="1603325" y="1564034"/>
              <a:ext cx="1381008" cy="1757203"/>
            </a:xfrm>
            <a:prstGeom prst="rect">
              <a:avLst/>
            </a:prstGeom>
            <a:solidFill>
              <a:srgbClr val="CCECD7">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F313D252-59D2-4A05-8D18-0A26F1A7972B}"/>
                </a:ext>
              </a:extLst>
            </p:cNvPr>
            <p:cNvSpPr/>
            <p:nvPr/>
          </p:nvSpPr>
          <p:spPr>
            <a:xfrm>
              <a:off x="1567039" y="3321238"/>
              <a:ext cx="1411527" cy="593941"/>
            </a:xfrm>
            <a:prstGeom prst="rect">
              <a:avLst/>
            </a:prstGeom>
            <a:solidFill>
              <a:srgbClr val="EFD9B1">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8142BB18-14DE-4EDB-9C87-D8472A5F070A}"/>
                </a:ext>
              </a:extLst>
            </p:cNvPr>
            <p:cNvSpPr/>
            <p:nvPr/>
          </p:nvSpPr>
          <p:spPr>
            <a:xfrm>
              <a:off x="2466243" y="3916334"/>
              <a:ext cx="508593" cy="976228"/>
            </a:xfrm>
            <a:prstGeom prst="rect">
              <a:avLst/>
            </a:prstGeom>
            <a:solidFill>
              <a:srgbClr val="EFD9B1">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11A1253B-CDFC-4008-8F89-FE2D9C4B8852}"/>
                </a:ext>
              </a:extLst>
            </p:cNvPr>
            <p:cNvSpPr/>
            <p:nvPr/>
          </p:nvSpPr>
          <p:spPr>
            <a:xfrm>
              <a:off x="2984333" y="2863941"/>
              <a:ext cx="554281" cy="162518"/>
            </a:xfrm>
            <a:prstGeom prst="rect">
              <a:avLst/>
            </a:prstGeom>
            <a:solidFill>
              <a:srgbClr val="CCECD7">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95C4823F-E5E0-4246-A4F7-94758A1DCBDE}"/>
                </a:ext>
              </a:extLst>
            </p:cNvPr>
            <p:cNvSpPr/>
            <p:nvPr/>
          </p:nvSpPr>
          <p:spPr>
            <a:xfrm>
              <a:off x="4642482" y="2868814"/>
              <a:ext cx="1366750" cy="679115"/>
            </a:xfrm>
            <a:prstGeom prst="rect">
              <a:avLst/>
            </a:prstGeom>
            <a:solidFill>
              <a:srgbClr val="CCECD7">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959988D8-49BC-4354-A931-0544CBFE9751}"/>
                </a:ext>
              </a:extLst>
            </p:cNvPr>
            <p:cNvSpPr/>
            <p:nvPr/>
          </p:nvSpPr>
          <p:spPr>
            <a:xfrm>
              <a:off x="2466242" y="4897718"/>
              <a:ext cx="2399713" cy="325398"/>
            </a:xfrm>
            <a:prstGeom prst="rect">
              <a:avLst/>
            </a:prstGeom>
            <a:solidFill>
              <a:srgbClr val="EFD9B1">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F62AEB88-5CA6-45F3-BDE5-B1F4FAF93359}"/>
                </a:ext>
              </a:extLst>
            </p:cNvPr>
            <p:cNvSpPr/>
            <p:nvPr/>
          </p:nvSpPr>
          <p:spPr>
            <a:xfrm>
              <a:off x="3322148" y="4716040"/>
              <a:ext cx="862425" cy="198438"/>
            </a:xfrm>
            <a:prstGeom prst="rect">
              <a:avLst/>
            </a:prstGeom>
            <a:solidFill>
              <a:srgbClr val="EFD9B1">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DD1C3F6E-6BBD-4B35-A728-EF8ED2FDF520}"/>
                </a:ext>
              </a:extLst>
            </p:cNvPr>
            <p:cNvSpPr/>
            <p:nvPr/>
          </p:nvSpPr>
          <p:spPr>
            <a:xfrm>
              <a:off x="1608958" y="3903472"/>
              <a:ext cx="851517" cy="1319644"/>
            </a:xfrm>
            <a:prstGeom prst="rect">
              <a:avLst/>
            </a:prstGeom>
            <a:solidFill>
              <a:srgbClr val="E8C3EF">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8925F164-92C7-4743-A0AA-53249F495A8A}"/>
                </a:ext>
              </a:extLst>
            </p:cNvPr>
            <p:cNvSpPr/>
            <p:nvPr/>
          </p:nvSpPr>
          <p:spPr>
            <a:xfrm>
              <a:off x="4871844" y="4920138"/>
              <a:ext cx="1151092" cy="1073182"/>
            </a:xfrm>
            <a:prstGeom prst="rect">
              <a:avLst/>
            </a:prstGeom>
            <a:solidFill>
              <a:srgbClr val="EFD9B1">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E5DE5BFC-7DA4-497B-ADEE-DB4137292B21}"/>
                </a:ext>
              </a:extLst>
            </p:cNvPr>
            <p:cNvSpPr/>
            <p:nvPr/>
          </p:nvSpPr>
          <p:spPr>
            <a:xfrm>
              <a:off x="2974085" y="4634330"/>
              <a:ext cx="348064" cy="255021"/>
            </a:xfrm>
            <a:prstGeom prst="rect">
              <a:avLst/>
            </a:prstGeom>
            <a:solidFill>
              <a:srgbClr val="EFD9B1">
                <a:alpha val="4500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7" name="Image 5">
              <a:extLst>
                <a:ext uri="{FF2B5EF4-FFF2-40B4-BE49-F238E27FC236}">
                  <a16:creationId xmlns:a16="http://schemas.microsoft.com/office/drawing/2014/main" id="{C19CB80B-53A6-486C-A4A2-822F07DFDB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45050" y="1497179"/>
              <a:ext cx="4558721" cy="4564783"/>
            </a:xfrm>
            <a:prstGeom prst="rect">
              <a:avLst/>
            </a:prstGeom>
          </p:spPr>
        </p:pic>
      </p:grpSp>
      <p:sp>
        <p:nvSpPr>
          <p:cNvPr id="58" name="Title 1">
            <a:extLst>
              <a:ext uri="{FF2B5EF4-FFF2-40B4-BE49-F238E27FC236}">
                <a16:creationId xmlns:a16="http://schemas.microsoft.com/office/drawing/2014/main" id="{09BB1B85-C2FE-4453-856D-4CE15DB96006}"/>
              </a:ext>
            </a:extLst>
          </p:cNvPr>
          <p:cNvSpPr txBox="1">
            <a:spLocks/>
          </p:cNvSpPr>
          <p:nvPr/>
        </p:nvSpPr>
        <p:spPr bwMode="auto">
          <a:xfrm>
            <a:off x="345343" y="932380"/>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sz="2800" dirty="0">
                <a:solidFill>
                  <a:schemeClr val="accent3"/>
                </a:solidFill>
                <a:latin typeface="Avenir Next LT Pro Demi" panose="020B0704020202020204" pitchFamily="34" charset="0"/>
              </a:rPr>
              <a:t>HOW IS A GCWORKPLACE DESIGNED?</a:t>
            </a:r>
          </a:p>
          <a:p>
            <a:endParaRPr lang="en-CA" sz="2800" dirty="0">
              <a:solidFill>
                <a:schemeClr val="accent3"/>
              </a:solidFill>
            </a:endParaRPr>
          </a:p>
        </p:txBody>
      </p:sp>
      <p:sp>
        <p:nvSpPr>
          <p:cNvPr id="27" name="TextBox 26">
            <a:extLst>
              <a:ext uri="{FF2B5EF4-FFF2-40B4-BE49-F238E27FC236}">
                <a16:creationId xmlns:a16="http://schemas.microsoft.com/office/drawing/2014/main" id="{132D7BFB-2B89-411C-A94A-EFD688855A39}"/>
              </a:ext>
            </a:extLst>
          </p:cNvPr>
          <p:cNvSpPr txBox="1"/>
          <p:nvPr/>
        </p:nvSpPr>
        <p:spPr>
          <a:xfrm>
            <a:off x="303922" y="1443416"/>
            <a:ext cx="6094324" cy="461665"/>
          </a:xfrm>
          <a:prstGeom prst="rect">
            <a:avLst/>
          </a:prstGeom>
          <a:noFill/>
        </p:spPr>
        <p:txBody>
          <a:bodyPr wrap="square">
            <a:spAutoFit/>
          </a:bodyPr>
          <a:lstStyle/>
          <a:p>
            <a:r>
              <a:rPr lang="en-CA" sz="2400" b="0" dirty="0">
                <a:solidFill>
                  <a:schemeClr val="accent3"/>
                </a:solidFill>
                <a:latin typeface="Avenir Next LT Pro" panose="020B0504020202020204" pitchFamily="34" charset="0"/>
              </a:rPr>
              <a:t>ZONING</a:t>
            </a:r>
          </a:p>
        </p:txBody>
      </p:sp>
    </p:spTree>
    <p:extLst>
      <p:ext uri="{BB962C8B-B14F-4D97-AF65-F5344CB8AC3E}">
        <p14:creationId xmlns:p14="http://schemas.microsoft.com/office/powerpoint/2010/main" val="392002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2">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203206" y="870575"/>
            <a:ext cx="10704280" cy="779462"/>
          </a:xfrm>
        </p:spPr>
        <p:txBody>
          <a:bodyPr anchor="ctr">
            <a:normAutofit/>
          </a:bodyPr>
          <a:lstStyle/>
          <a:p>
            <a:r>
              <a:rPr lang="en-CA" sz="2800" dirty="0">
                <a:solidFill>
                  <a:schemeClr val="accent3"/>
                </a:solidFill>
                <a:latin typeface="Avenir Next LT Pro Demi" panose="020B0704020202020204" pitchFamily="34" charset="0"/>
              </a:rPr>
              <a:t>DESIGN PRINCIPLES &amp; FEATURES</a:t>
            </a:r>
          </a:p>
        </p:txBody>
      </p:sp>
      <p:sp>
        <p:nvSpPr>
          <p:cNvPr id="15" name="TextBox 14">
            <a:extLst>
              <a:ext uri="{FF2B5EF4-FFF2-40B4-BE49-F238E27FC236}">
                <a16:creationId xmlns:a16="http://schemas.microsoft.com/office/drawing/2014/main" id="{D798BB13-5782-4C79-BEDF-28F18789BBFB}"/>
              </a:ext>
            </a:extLst>
          </p:cNvPr>
          <p:cNvSpPr txBox="1"/>
          <p:nvPr/>
        </p:nvSpPr>
        <p:spPr>
          <a:xfrm>
            <a:off x="352425" y="2253346"/>
            <a:ext cx="10791825" cy="1200329"/>
          </a:xfrm>
          <a:prstGeom prst="rect">
            <a:avLst/>
          </a:prstGeom>
          <a:noFill/>
        </p:spPr>
        <p:txBody>
          <a:bodyPr wrap="square" rtlCol="0">
            <a:spAutoFit/>
          </a:bodyPr>
          <a:lstStyle/>
          <a:p>
            <a:endParaRPr lang="fr-CA"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endParaRPr lang="en-CA" dirty="0"/>
          </a:p>
        </p:txBody>
      </p:sp>
      <p:sp>
        <p:nvSpPr>
          <p:cNvPr id="10" name="Content Placeholder 2">
            <a:extLst>
              <a:ext uri="{FF2B5EF4-FFF2-40B4-BE49-F238E27FC236}">
                <a16:creationId xmlns:a16="http://schemas.microsoft.com/office/drawing/2014/main" id="{6393A0DB-A898-46FD-B5FC-2D17089F7A67}"/>
              </a:ext>
            </a:extLst>
          </p:cNvPr>
          <p:cNvSpPr txBox="1">
            <a:spLocks/>
          </p:cNvSpPr>
          <p:nvPr/>
        </p:nvSpPr>
        <p:spPr>
          <a:xfrm>
            <a:off x="394268" y="2347977"/>
            <a:ext cx="7136204" cy="1999622"/>
          </a:xfrm>
          <a:prstGeom prst="rect">
            <a:avLst/>
          </a:prstGeom>
        </p:spPr>
        <p:txBody>
          <a:bodyPr vert="horz" lIns="0" tIns="0" rIns="0" bIns="0" rtlCol="0">
            <a:normAutofit/>
          </a:bodyPr>
          <a:lst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8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24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20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750"/>
              </a:spcBef>
              <a:spcAft>
                <a:spcPct val="0"/>
              </a:spcAft>
              <a:buClrTx/>
              <a:buSzPct val="100000"/>
              <a:buFont typeface="Wingdings 2" panose="05020102010507070707" pitchFamily="18" charset="2"/>
              <a:buNone/>
              <a:tabLst/>
              <a:defRPr/>
            </a:pPr>
            <a:endParaRPr kumimoji="0" lang="en-CA" sz="1800" b="0" i="0" u="none" strike="noStrike" kern="1200" cap="none" spc="0" normalizeH="0" baseline="0" noProof="0" dirty="0">
              <a:ln>
                <a:noFill/>
              </a:ln>
              <a:solidFill>
                <a:srgbClr val="636466"/>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C80F076B-7427-4963-8A18-65DCB92993F0}"/>
              </a:ext>
            </a:extLst>
          </p:cNvPr>
          <p:cNvSpPr/>
          <p:nvPr/>
        </p:nvSpPr>
        <p:spPr>
          <a:xfrm>
            <a:off x="8985892" y="3083413"/>
            <a:ext cx="2892370" cy="400050"/>
          </a:xfrm>
          <a:prstGeom prst="rect">
            <a:avLst/>
          </a:prstGeom>
          <a:solidFill>
            <a:srgbClr val="C35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venir Next LT Pro Demi" panose="020B0704020202020204" pitchFamily="34" charset="0"/>
              </a:rPr>
              <a:t>STANDARD WORKPOINTS</a:t>
            </a:r>
          </a:p>
        </p:txBody>
      </p:sp>
      <p:sp>
        <p:nvSpPr>
          <p:cNvPr id="31" name="Rectangle 30">
            <a:extLst>
              <a:ext uri="{FF2B5EF4-FFF2-40B4-BE49-F238E27FC236}">
                <a16:creationId xmlns:a16="http://schemas.microsoft.com/office/drawing/2014/main" id="{8502CC59-28B6-4851-AA8F-BC0F8571387F}"/>
              </a:ext>
            </a:extLst>
          </p:cNvPr>
          <p:cNvSpPr/>
          <p:nvPr/>
        </p:nvSpPr>
        <p:spPr>
          <a:xfrm>
            <a:off x="313737" y="3068350"/>
            <a:ext cx="1866755" cy="400050"/>
          </a:xfrm>
          <a:prstGeom prst="rect">
            <a:avLst/>
          </a:prstGeom>
          <a:solidFill>
            <a:srgbClr val="AF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venir Next LT Pro Demi" panose="020B0704020202020204" pitchFamily="34" charset="0"/>
              </a:rPr>
              <a:t>NATURE</a:t>
            </a:r>
          </a:p>
        </p:txBody>
      </p:sp>
      <p:sp>
        <p:nvSpPr>
          <p:cNvPr id="29" name="Rectangle 28">
            <a:extLst>
              <a:ext uri="{FF2B5EF4-FFF2-40B4-BE49-F238E27FC236}">
                <a16:creationId xmlns:a16="http://schemas.microsoft.com/office/drawing/2014/main" id="{E1873386-20FE-4EB9-A8B0-E66F636B84FB}"/>
              </a:ext>
            </a:extLst>
          </p:cNvPr>
          <p:cNvSpPr/>
          <p:nvPr/>
        </p:nvSpPr>
        <p:spPr>
          <a:xfrm>
            <a:off x="2291026" y="3076229"/>
            <a:ext cx="2425157" cy="400050"/>
          </a:xfrm>
          <a:prstGeom prst="rect">
            <a:avLst/>
          </a:prstGeom>
          <a:solidFill>
            <a:srgbClr val="96C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venir Next LT Pro Demi" panose="020B0704020202020204" pitchFamily="34" charset="0"/>
              </a:rPr>
              <a:t>INDIGENOUS DESIGN</a:t>
            </a:r>
          </a:p>
        </p:txBody>
      </p:sp>
      <p:sp>
        <p:nvSpPr>
          <p:cNvPr id="27" name="Rectangle 26">
            <a:extLst>
              <a:ext uri="{FF2B5EF4-FFF2-40B4-BE49-F238E27FC236}">
                <a16:creationId xmlns:a16="http://schemas.microsoft.com/office/drawing/2014/main" id="{09AB649B-D17D-4C4F-A6C7-C4367EA6B5A3}"/>
              </a:ext>
            </a:extLst>
          </p:cNvPr>
          <p:cNvSpPr/>
          <p:nvPr/>
        </p:nvSpPr>
        <p:spPr>
          <a:xfrm>
            <a:off x="4857779" y="3086296"/>
            <a:ext cx="1715593" cy="400050"/>
          </a:xfrm>
          <a:prstGeom prst="rect">
            <a:avLst/>
          </a:prstGeom>
          <a:solidFill>
            <a:srgbClr val="40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venir Next LT Pro Demi" panose="020B0704020202020204" pitchFamily="34" charset="0"/>
              </a:rPr>
              <a:t>INCLUSIVITY</a:t>
            </a:r>
          </a:p>
        </p:txBody>
      </p:sp>
      <p:sp>
        <p:nvSpPr>
          <p:cNvPr id="24" name="Rectangle 23">
            <a:extLst>
              <a:ext uri="{FF2B5EF4-FFF2-40B4-BE49-F238E27FC236}">
                <a16:creationId xmlns:a16="http://schemas.microsoft.com/office/drawing/2014/main" id="{AC5E2E03-3F7E-46DA-8A94-9E8F730DC4F5}"/>
              </a:ext>
            </a:extLst>
          </p:cNvPr>
          <p:cNvSpPr/>
          <p:nvPr/>
        </p:nvSpPr>
        <p:spPr>
          <a:xfrm>
            <a:off x="6725015" y="3086296"/>
            <a:ext cx="2147680" cy="400050"/>
          </a:xfrm>
          <a:prstGeom prst="rect">
            <a:avLst/>
          </a:prstGeom>
          <a:solidFill>
            <a:srgbClr val="2C6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venir Next LT Pro Demi" panose="020B0704020202020204" pitchFamily="34" charset="0"/>
              </a:rPr>
              <a:t>SUSTAINABILITY</a:t>
            </a:r>
          </a:p>
        </p:txBody>
      </p:sp>
      <p:sp>
        <p:nvSpPr>
          <p:cNvPr id="3" name="TextBox 2">
            <a:extLst>
              <a:ext uri="{FF2B5EF4-FFF2-40B4-BE49-F238E27FC236}">
                <a16:creationId xmlns:a16="http://schemas.microsoft.com/office/drawing/2014/main" id="{99D97632-D408-405C-A7A1-18F97FBEA805}"/>
              </a:ext>
            </a:extLst>
          </p:cNvPr>
          <p:cNvSpPr txBox="1"/>
          <p:nvPr/>
        </p:nvSpPr>
        <p:spPr>
          <a:xfrm>
            <a:off x="313737" y="3679397"/>
            <a:ext cx="1866755" cy="1323439"/>
          </a:xfrm>
          <a:prstGeom prst="rect">
            <a:avLst/>
          </a:prstGeom>
          <a:solidFill>
            <a:srgbClr val="AFA9A0">
              <a:alpha val="40000"/>
            </a:srgbClr>
          </a:solidFill>
        </p:spPr>
        <p:txBody>
          <a:bodyPr wrap="square" rtlCol="0">
            <a:spAutoFit/>
          </a:bodyPr>
          <a:lstStyle/>
          <a:p>
            <a:r>
              <a:rPr lang="fr-CA" sz="1600" dirty="0">
                <a:latin typeface="Avenir Next LT Pro" panose="020B0504020202020204" pitchFamily="34" charset="0"/>
              </a:rPr>
              <a:t>Natural light</a:t>
            </a:r>
          </a:p>
          <a:p>
            <a:r>
              <a:rPr lang="fr-CA" sz="1600" dirty="0" err="1">
                <a:latin typeface="Avenir Next LT Pro" panose="020B0504020202020204" pitchFamily="34" charset="0"/>
              </a:rPr>
              <a:t>Organic</a:t>
            </a:r>
            <a:r>
              <a:rPr lang="fr-CA" sz="1600" dirty="0">
                <a:latin typeface="Avenir Next LT Pro" panose="020B0504020202020204" pitchFamily="34" charset="0"/>
              </a:rPr>
              <a:t> </a:t>
            </a:r>
            <a:r>
              <a:rPr lang="fr-CA" sz="1600" dirty="0" err="1">
                <a:latin typeface="Avenir Next LT Pro" panose="020B0504020202020204" pitchFamily="34" charset="0"/>
              </a:rPr>
              <a:t>shapes</a:t>
            </a:r>
            <a:r>
              <a:rPr lang="fr-CA" sz="1600" dirty="0">
                <a:latin typeface="Avenir Next LT Pro" panose="020B0504020202020204" pitchFamily="34" charset="0"/>
              </a:rPr>
              <a:t> and textures</a:t>
            </a:r>
          </a:p>
          <a:p>
            <a:r>
              <a:rPr lang="fr-CA" sz="1600" dirty="0">
                <a:latin typeface="Avenir Next LT Pro" panose="020B0504020202020204" pitchFamily="34" charset="0"/>
              </a:rPr>
              <a:t>Natural </a:t>
            </a:r>
            <a:r>
              <a:rPr lang="fr-CA" sz="1600" dirty="0" err="1">
                <a:latin typeface="Avenir Next LT Pro" panose="020B0504020202020204" pitchFamily="34" charset="0"/>
              </a:rPr>
              <a:t>materials</a:t>
            </a:r>
            <a:endParaRPr lang="fr-CA" sz="1600" dirty="0">
              <a:latin typeface="Avenir Next LT Pro" panose="020B0504020202020204" pitchFamily="34" charset="0"/>
            </a:endParaRPr>
          </a:p>
          <a:p>
            <a:endParaRPr lang="en-CA" sz="1600" dirty="0">
              <a:latin typeface="Avenir Next LT Pro" panose="020B0504020202020204" pitchFamily="34" charset="0"/>
            </a:endParaRPr>
          </a:p>
        </p:txBody>
      </p:sp>
      <p:sp>
        <p:nvSpPr>
          <p:cNvPr id="43" name="TextBox 42">
            <a:extLst>
              <a:ext uri="{FF2B5EF4-FFF2-40B4-BE49-F238E27FC236}">
                <a16:creationId xmlns:a16="http://schemas.microsoft.com/office/drawing/2014/main" id="{C29BAD6B-9186-4C94-95DE-AA3EED05ADC7}"/>
              </a:ext>
            </a:extLst>
          </p:cNvPr>
          <p:cNvSpPr txBox="1"/>
          <p:nvPr/>
        </p:nvSpPr>
        <p:spPr>
          <a:xfrm>
            <a:off x="2291026" y="3679187"/>
            <a:ext cx="2425157" cy="1323439"/>
          </a:xfrm>
          <a:prstGeom prst="rect">
            <a:avLst/>
          </a:prstGeom>
          <a:solidFill>
            <a:srgbClr val="96C258">
              <a:alpha val="40000"/>
            </a:srgbClr>
          </a:solidFill>
        </p:spPr>
        <p:txBody>
          <a:bodyPr wrap="square" rtlCol="0">
            <a:spAutoFit/>
          </a:bodyPr>
          <a:lstStyle/>
          <a:p>
            <a:r>
              <a:rPr lang="fr-CA" sz="1600" dirty="0">
                <a:latin typeface="Avenir Next LT Pro" panose="020B0504020202020204" pitchFamily="34" charset="0"/>
              </a:rPr>
              <a:t>Connection to nature</a:t>
            </a:r>
          </a:p>
          <a:p>
            <a:r>
              <a:rPr lang="fr-CA" sz="1600" dirty="0">
                <a:latin typeface="Avenir Next LT Pro" panose="020B0504020202020204" pitchFamily="34" charset="0"/>
              </a:rPr>
              <a:t>Local </a:t>
            </a:r>
            <a:r>
              <a:rPr lang="fr-CA" sz="1600" dirty="0" err="1">
                <a:latin typeface="Avenir Next LT Pro" panose="020B0504020202020204" pitchFamily="34" charset="0"/>
              </a:rPr>
              <a:t>Indigenous</a:t>
            </a:r>
            <a:r>
              <a:rPr lang="fr-CA" sz="1600" dirty="0">
                <a:latin typeface="Avenir Next LT Pro" panose="020B0504020202020204" pitchFamily="34" charset="0"/>
              </a:rPr>
              <a:t> art</a:t>
            </a:r>
          </a:p>
          <a:p>
            <a:r>
              <a:rPr lang="fr-CA" sz="1600" dirty="0">
                <a:latin typeface="Avenir Next LT Pro" panose="020B0504020202020204" pitchFamily="34" charset="0"/>
              </a:rPr>
              <a:t>Territorial </a:t>
            </a:r>
            <a:r>
              <a:rPr lang="fr-CA" sz="1600" dirty="0" err="1">
                <a:latin typeface="Avenir Next LT Pro" panose="020B0504020202020204" pitchFamily="34" charset="0"/>
              </a:rPr>
              <a:t>acknowledgement</a:t>
            </a:r>
            <a:endParaRPr lang="fr-CA" sz="1600" dirty="0">
              <a:latin typeface="Avenir Next LT Pro" panose="020B0504020202020204" pitchFamily="34" charset="0"/>
            </a:endParaRPr>
          </a:p>
          <a:p>
            <a:endParaRPr lang="en-CA" sz="1600" dirty="0">
              <a:latin typeface="Avenir Next LT Pro" panose="020B0504020202020204" pitchFamily="34" charset="0"/>
            </a:endParaRPr>
          </a:p>
        </p:txBody>
      </p:sp>
      <p:sp>
        <p:nvSpPr>
          <p:cNvPr id="44" name="TextBox 43">
            <a:extLst>
              <a:ext uri="{FF2B5EF4-FFF2-40B4-BE49-F238E27FC236}">
                <a16:creationId xmlns:a16="http://schemas.microsoft.com/office/drawing/2014/main" id="{D59D4C60-8C69-4422-AD34-3C468D2EC64D}"/>
              </a:ext>
            </a:extLst>
          </p:cNvPr>
          <p:cNvSpPr txBox="1"/>
          <p:nvPr/>
        </p:nvSpPr>
        <p:spPr>
          <a:xfrm>
            <a:off x="4842863" y="3679187"/>
            <a:ext cx="1730509" cy="1323439"/>
          </a:xfrm>
          <a:prstGeom prst="rect">
            <a:avLst/>
          </a:prstGeom>
          <a:solidFill>
            <a:srgbClr val="409786">
              <a:alpha val="40000"/>
            </a:srgbClr>
          </a:solidFill>
        </p:spPr>
        <p:txBody>
          <a:bodyPr wrap="square" rtlCol="0">
            <a:spAutoFit/>
          </a:bodyPr>
          <a:lstStyle/>
          <a:p>
            <a:r>
              <a:rPr lang="fr-CA" sz="1600" dirty="0" err="1">
                <a:latin typeface="Avenir Next LT Pro" panose="020B0504020202020204" pitchFamily="34" charset="0"/>
              </a:rPr>
              <a:t>Equitable</a:t>
            </a:r>
            <a:endParaRPr lang="fr-CA" sz="1600" dirty="0">
              <a:latin typeface="Avenir Next LT Pro" panose="020B0504020202020204" pitchFamily="34" charset="0"/>
            </a:endParaRPr>
          </a:p>
          <a:p>
            <a:r>
              <a:rPr lang="fr-CA" sz="1600" dirty="0">
                <a:latin typeface="Avenir Next LT Pro" panose="020B0504020202020204" pitchFamily="34" charset="0"/>
              </a:rPr>
              <a:t>Adaptable</a:t>
            </a:r>
          </a:p>
          <a:p>
            <a:r>
              <a:rPr lang="fr-CA" sz="1600" dirty="0" err="1">
                <a:latin typeface="Avenir Next LT Pro" panose="020B0504020202020204" pitchFamily="34" charset="0"/>
              </a:rPr>
              <a:t>Variety</a:t>
            </a:r>
            <a:endParaRPr lang="fr-CA" sz="1600" dirty="0">
              <a:latin typeface="Avenir Next LT Pro" panose="020B0504020202020204" pitchFamily="34" charset="0"/>
            </a:endParaRPr>
          </a:p>
          <a:p>
            <a:r>
              <a:rPr lang="fr-CA" sz="1600" dirty="0" err="1">
                <a:latin typeface="Avenir Next LT Pro" panose="020B0504020202020204" pitchFamily="34" charset="0"/>
              </a:rPr>
              <a:t>Choice</a:t>
            </a:r>
            <a:endParaRPr lang="fr-CA" sz="1600" dirty="0">
              <a:latin typeface="Avenir Next LT Pro" panose="020B0504020202020204" pitchFamily="34" charset="0"/>
            </a:endParaRPr>
          </a:p>
          <a:p>
            <a:endParaRPr lang="en-CA" sz="1600" dirty="0">
              <a:latin typeface="Avenir Next LT Pro" panose="020B0504020202020204" pitchFamily="34" charset="0"/>
            </a:endParaRPr>
          </a:p>
        </p:txBody>
      </p:sp>
      <p:sp>
        <p:nvSpPr>
          <p:cNvPr id="45" name="TextBox 44">
            <a:extLst>
              <a:ext uri="{FF2B5EF4-FFF2-40B4-BE49-F238E27FC236}">
                <a16:creationId xmlns:a16="http://schemas.microsoft.com/office/drawing/2014/main" id="{11765F28-0ABC-482A-ACBD-0249B816C4BF}"/>
              </a:ext>
            </a:extLst>
          </p:cNvPr>
          <p:cNvSpPr txBox="1"/>
          <p:nvPr/>
        </p:nvSpPr>
        <p:spPr>
          <a:xfrm>
            <a:off x="6725015" y="3679187"/>
            <a:ext cx="2147680" cy="1323439"/>
          </a:xfrm>
          <a:prstGeom prst="rect">
            <a:avLst/>
          </a:prstGeom>
          <a:solidFill>
            <a:srgbClr val="2C6A3F">
              <a:alpha val="40000"/>
            </a:srgbClr>
          </a:solidFill>
        </p:spPr>
        <p:txBody>
          <a:bodyPr wrap="square" rtlCol="0">
            <a:spAutoFit/>
          </a:bodyPr>
          <a:lstStyle/>
          <a:p>
            <a:r>
              <a:rPr lang="fr-CA" sz="1600" dirty="0" err="1">
                <a:latin typeface="Avenir Next LT Pro" panose="020B0504020202020204" pitchFamily="34" charset="0"/>
              </a:rPr>
              <a:t>Repurposed</a:t>
            </a:r>
            <a:r>
              <a:rPr lang="fr-CA" sz="1600" dirty="0">
                <a:latin typeface="Avenir Next LT Pro" panose="020B0504020202020204" pitchFamily="34" charset="0"/>
              </a:rPr>
              <a:t> items</a:t>
            </a:r>
          </a:p>
          <a:p>
            <a:r>
              <a:rPr lang="fr-CA" sz="1600" dirty="0" err="1">
                <a:latin typeface="Avenir Next LT Pro" panose="020B0504020202020204" pitchFamily="34" charset="0"/>
              </a:rPr>
              <a:t>Proper</a:t>
            </a:r>
            <a:r>
              <a:rPr lang="fr-CA" sz="1600" dirty="0">
                <a:latin typeface="Avenir Next LT Pro" panose="020B0504020202020204" pitchFamily="34" charset="0"/>
              </a:rPr>
              <a:t> </a:t>
            </a:r>
            <a:r>
              <a:rPr lang="fr-CA" sz="1600" dirty="0" err="1">
                <a:latin typeface="Avenir Next LT Pro" panose="020B0504020202020204" pitchFamily="34" charset="0"/>
              </a:rPr>
              <a:t>disposal</a:t>
            </a:r>
            <a:r>
              <a:rPr lang="fr-CA" sz="1600" dirty="0">
                <a:latin typeface="Avenir Next LT Pro" panose="020B0504020202020204" pitchFamily="34" charset="0"/>
              </a:rPr>
              <a:t> and </a:t>
            </a:r>
            <a:r>
              <a:rPr lang="fr-CA" sz="1600" dirty="0" err="1">
                <a:latin typeface="Avenir Next LT Pro" panose="020B0504020202020204" pitchFamily="34" charset="0"/>
              </a:rPr>
              <a:t>recycling</a:t>
            </a:r>
            <a:endParaRPr lang="fr-CA" sz="1600" dirty="0">
              <a:latin typeface="Avenir Next LT Pro" panose="020B0504020202020204" pitchFamily="34" charset="0"/>
            </a:endParaRPr>
          </a:p>
          <a:p>
            <a:r>
              <a:rPr lang="fr-CA" sz="1600" dirty="0" err="1">
                <a:latin typeface="Avenir Next LT Pro" panose="020B0504020202020204" pitchFamily="34" charset="0"/>
              </a:rPr>
              <a:t>Sustainable</a:t>
            </a:r>
            <a:r>
              <a:rPr lang="fr-CA" sz="1600" dirty="0">
                <a:latin typeface="Avenir Next LT Pro" panose="020B0504020202020204" pitchFamily="34" charset="0"/>
              </a:rPr>
              <a:t> </a:t>
            </a:r>
            <a:r>
              <a:rPr lang="fr-CA" sz="1600" dirty="0" err="1">
                <a:latin typeface="Avenir Next LT Pro" panose="020B0504020202020204" pitchFamily="34" charset="0"/>
              </a:rPr>
              <a:t>sourcing</a:t>
            </a:r>
            <a:endParaRPr lang="fr-CA" sz="1600" dirty="0">
              <a:latin typeface="Avenir Next LT Pro" panose="020B0504020202020204" pitchFamily="34" charset="0"/>
            </a:endParaRPr>
          </a:p>
          <a:p>
            <a:endParaRPr lang="en-CA" sz="1600" dirty="0">
              <a:latin typeface="Avenir Next LT Pro" panose="020B0504020202020204" pitchFamily="34" charset="0"/>
            </a:endParaRPr>
          </a:p>
        </p:txBody>
      </p:sp>
      <p:sp>
        <p:nvSpPr>
          <p:cNvPr id="47" name="TextBox 46">
            <a:extLst>
              <a:ext uri="{FF2B5EF4-FFF2-40B4-BE49-F238E27FC236}">
                <a16:creationId xmlns:a16="http://schemas.microsoft.com/office/drawing/2014/main" id="{1A146485-0BBD-4314-8EBF-3DD3769774CF}"/>
              </a:ext>
            </a:extLst>
          </p:cNvPr>
          <p:cNvSpPr txBox="1"/>
          <p:nvPr/>
        </p:nvSpPr>
        <p:spPr>
          <a:xfrm>
            <a:off x="8985891" y="3679187"/>
            <a:ext cx="2892371" cy="1323439"/>
          </a:xfrm>
          <a:prstGeom prst="rect">
            <a:avLst/>
          </a:prstGeom>
          <a:solidFill>
            <a:srgbClr val="C35E2E">
              <a:alpha val="40000"/>
            </a:srgbClr>
          </a:solidFill>
        </p:spPr>
        <p:txBody>
          <a:bodyPr wrap="square" rtlCol="0">
            <a:spAutoFit/>
          </a:bodyPr>
          <a:lstStyle/>
          <a:p>
            <a:r>
              <a:rPr lang="fr-CA" sz="1600" dirty="0" err="1">
                <a:latin typeface="Avenir Next LT Pro" panose="020B0504020202020204" pitchFamily="34" charset="0"/>
              </a:rPr>
              <a:t>GCworkplace</a:t>
            </a:r>
            <a:r>
              <a:rPr lang="fr-CA" sz="1600" dirty="0">
                <a:latin typeface="Avenir Next LT Pro" panose="020B0504020202020204" pitchFamily="34" charset="0"/>
              </a:rPr>
              <a:t> configurations</a:t>
            </a:r>
          </a:p>
          <a:p>
            <a:r>
              <a:rPr lang="fr-CA" sz="1600" dirty="0">
                <a:latin typeface="Avenir Next LT Pro" panose="020B0504020202020204" pitchFamily="34" charset="0"/>
              </a:rPr>
              <a:t>Complete </a:t>
            </a:r>
            <a:r>
              <a:rPr lang="fr-CA" sz="1600" dirty="0" err="1">
                <a:latin typeface="Avenir Next LT Pro" panose="020B0504020202020204" pitchFamily="34" charset="0"/>
              </a:rPr>
              <a:t>furniture</a:t>
            </a:r>
            <a:r>
              <a:rPr lang="fr-CA" sz="1600" dirty="0">
                <a:latin typeface="Avenir Next LT Pro" panose="020B0504020202020204" pitchFamily="34" charset="0"/>
              </a:rPr>
              <a:t> and </a:t>
            </a:r>
            <a:r>
              <a:rPr lang="fr-CA" sz="1600" dirty="0" err="1">
                <a:latin typeface="Avenir Next LT Pro" panose="020B0504020202020204" pitchFamily="34" charset="0"/>
              </a:rPr>
              <a:t>equipment</a:t>
            </a:r>
            <a:r>
              <a:rPr lang="fr-CA" sz="1600" dirty="0">
                <a:latin typeface="Avenir Next LT Pro" panose="020B0504020202020204" pitchFamily="34" charset="0"/>
              </a:rPr>
              <a:t> solutions (AV/IT)</a:t>
            </a:r>
          </a:p>
          <a:p>
            <a:endParaRPr lang="fr-CA" sz="1600" dirty="0">
              <a:latin typeface="Avenir Next LT Pro" panose="020B0504020202020204" pitchFamily="34" charset="0"/>
            </a:endParaRPr>
          </a:p>
          <a:p>
            <a:endParaRPr lang="en-CA" sz="1600" dirty="0">
              <a:latin typeface="Avenir Next LT Pro" panose="020B0504020202020204" pitchFamily="34" charset="0"/>
            </a:endParaRPr>
          </a:p>
        </p:txBody>
      </p:sp>
      <p:pic>
        <p:nvPicPr>
          <p:cNvPr id="5" name="Graphic 4" descr="Open hand with plant with solid fill">
            <a:extLst>
              <a:ext uri="{FF2B5EF4-FFF2-40B4-BE49-F238E27FC236}">
                <a16:creationId xmlns:a16="http://schemas.microsoft.com/office/drawing/2014/main" id="{BC27F650-2EC1-42F2-9623-DB90E1207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159" y="2220159"/>
            <a:ext cx="914400" cy="914400"/>
          </a:xfrm>
          <a:prstGeom prst="rect">
            <a:avLst/>
          </a:prstGeom>
        </p:spPr>
      </p:pic>
      <p:pic>
        <p:nvPicPr>
          <p:cNvPr id="7" name="Graphic 6" descr="Universal access with solid fill">
            <a:extLst>
              <a:ext uri="{FF2B5EF4-FFF2-40B4-BE49-F238E27FC236}">
                <a16:creationId xmlns:a16="http://schemas.microsoft.com/office/drawing/2014/main" id="{6BC85F97-8ECC-435D-B333-C4B37618B7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7306" y="2139312"/>
            <a:ext cx="1072964" cy="1072964"/>
          </a:xfrm>
          <a:prstGeom prst="rect">
            <a:avLst/>
          </a:prstGeom>
        </p:spPr>
      </p:pic>
      <p:pic>
        <p:nvPicPr>
          <p:cNvPr id="9" name="Graphic 8" descr="Topography Map with solid fill">
            <a:extLst>
              <a:ext uri="{FF2B5EF4-FFF2-40B4-BE49-F238E27FC236}">
                <a16:creationId xmlns:a16="http://schemas.microsoft.com/office/drawing/2014/main" id="{AFD6055F-AE76-4AC4-BF4E-5C9D80511B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55207" y="2236112"/>
            <a:ext cx="832174" cy="832174"/>
          </a:xfrm>
          <a:prstGeom prst="rect">
            <a:avLst/>
          </a:prstGeom>
        </p:spPr>
      </p:pic>
      <p:pic>
        <p:nvPicPr>
          <p:cNvPr id="49" name="Graphic 48" descr="Sustainability with solid fill">
            <a:extLst>
              <a:ext uri="{FF2B5EF4-FFF2-40B4-BE49-F238E27FC236}">
                <a16:creationId xmlns:a16="http://schemas.microsoft.com/office/drawing/2014/main" id="{40DD9A5C-5DB3-4824-BEC0-E6EE512F8F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1655" y="2194078"/>
            <a:ext cx="914400" cy="914400"/>
          </a:xfrm>
          <a:prstGeom prst="rect">
            <a:avLst/>
          </a:prstGeom>
        </p:spPr>
      </p:pic>
      <p:pic>
        <p:nvPicPr>
          <p:cNvPr id="51" name="Graphic 50" descr="Work from home desk with solid fill">
            <a:extLst>
              <a:ext uri="{FF2B5EF4-FFF2-40B4-BE49-F238E27FC236}">
                <a16:creationId xmlns:a16="http://schemas.microsoft.com/office/drawing/2014/main" id="{7D5AB995-F4F2-48FB-86A1-9AB3EF4FEC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68504" y="2239530"/>
            <a:ext cx="914400" cy="914400"/>
          </a:xfrm>
          <a:prstGeom prst="rect">
            <a:avLst/>
          </a:prstGeom>
        </p:spPr>
      </p:pic>
      <p:sp>
        <p:nvSpPr>
          <p:cNvPr id="52" name="TextBox 51">
            <a:extLst>
              <a:ext uri="{FF2B5EF4-FFF2-40B4-BE49-F238E27FC236}">
                <a16:creationId xmlns:a16="http://schemas.microsoft.com/office/drawing/2014/main" id="{3D01B6CF-4416-418F-A1ED-3D8CF01D0FE8}"/>
              </a:ext>
            </a:extLst>
          </p:cNvPr>
          <p:cNvSpPr txBox="1"/>
          <p:nvPr/>
        </p:nvSpPr>
        <p:spPr>
          <a:xfrm>
            <a:off x="394268" y="4021160"/>
            <a:ext cx="10791825" cy="1200329"/>
          </a:xfrm>
          <a:prstGeom prst="rect">
            <a:avLst/>
          </a:prstGeom>
          <a:noFill/>
        </p:spPr>
        <p:txBody>
          <a:bodyPr wrap="square" rtlCol="0">
            <a:spAutoFit/>
          </a:bodyPr>
          <a:lstStyle/>
          <a:p>
            <a:endParaRPr lang="fr-CA"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endParaRPr lang="en-CA" dirty="0"/>
          </a:p>
        </p:txBody>
      </p:sp>
    </p:spTree>
    <p:extLst>
      <p:ext uri="{BB962C8B-B14F-4D97-AF65-F5344CB8AC3E}">
        <p14:creationId xmlns:p14="http://schemas.microsoft.com/office/powerpoint/2010/main" val="191230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ssy area with a mountain in the background&#10;&#10;Description automatically generated with low confidence">
            <a:extLst>
              <a:ext uri="{FF2B5EF4-FFF2-40B4-BE49-F238E27FC236}">
                <a16:creationId xmlns:a16="http://schemas.microsoft.com/office/drawing/2014/main" id="{0C82B79B-3C0C-45F0-A02C-DA488CD841AF}"/>
              </a:ext>
            </a:extLst>
          </p:cNvPr>
          <p:cNvPicPr/>
          <p:nvPr/>
        </p:nvPicPr>
        <p:blipFill rotWithShape="1">
          <a:blip r:embed="rId2">
            <a:alphaModFix amt="35000"/>
            <a:extLst>
              <a:ext uri="{28A0092B-C50C-407E-A947-70E740481C1C}">
                <a14:useLocalDpi xmlns:a14="http://schemas.microsoft.com/office/drawing/2010/main" val="0"/>
              </a:ext>
            </a:extLst>
          </a:blip>
          <a:srcRect t="13840" b="1280"/>
          <a:stretch/>
        </p:blipFill>
        <p:spPr bwMode="auto">
          <a:xfrm>
            <a:off x="1170" y="-1293"/>
            <a:ext cx="12192000" cy="6855958"/>
          </a:xfrm>
          <a:prstGeom prst="rect">
            <a:avLst/>
          </a:prstGeom>
          <a:noFill/>
        </p:spPr>
      </p:pic>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pic>
        <p:nvPicPr>
          <p:cNvPr id="7" name="Picture 6" descr="A river with rocks and trees&#10;&#10;Description automatically generated with low confidence">
            <a:extLst>
              <a:ext uri="{FF2B5EF4-FFF2-40B4-BE49-F238E27FC236}">
                <a16:creationId xmlns:a16="http://schemas.microsoft.com/office/drawing/2014/main" id="{49A82347-9532-40F0-80F0-363A10F597E8}"/>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696929" y="1610262"/>
            <a:ext cx="2565328" cy="2526309"/>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8" name="Picture 7" descr="A body of water with mountains in the back&#10;&#10;Description automatically generated with medium confidence">
            <a:extLst>
              <a:ext uri="{FF2B5EF4-FFF2-40B4-BE49-F238E27FC236}">
                <a16:creationId xmlns:a16="http://schemas.microsoft.com/office/drawing/2014/main" id="{9EC75BA1-AFA8-49AF-A999-7E7868022CB6}"/>
              </a:ext>
            </a:extLst>
          </p:cNvPr>
          <p:cNvPicPr/>
          <p:nvPr/>
        </p:nvPicPr>
        <p:blipFill rotWithShape="1">
          <a:blip r:embed="rId5"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0" name="TextBox 9">
            <a:extLst>
              <a:ext uri="{FF2B5EF4-FFF2-40B4-BE49-F238E27FC236}">
                <a16:creationId xmlns:a16="http://schemas.microsoft.com/office/drawing/2014/main" id="{33942F92-2FC5-481F-8D8D-5A805BF919D7}"/>
              </a:ext>
            </a:extLst>
          </p:cNvPr>
          <p:cNvSpPr txBox="1"/>
          <p:nvPr/>
        </p:nvSpPr>
        <p:spPr>
          <a:xfrm>
            <a:off x="557536" y="1621148"/>
            <a:ext cx="4893608" cy="2637710"/>
          </a:xfrm>
          <a:prstGeom prst="rect">
            <a:avLst/>
          </a:prstGeom>
          <a:solidFill>
            <a:schemeClr val="bg1">
              <a:alpha val="70000"/>
            </a:schemeClr>
          </a:solidFill>
        </p:spPr>
        <p:txBody>
          <a:bodyPr vert="horz" lIns="91440" tIns="45720" rIns="91440" bIns="45720" rtlCol="0" anchor="t">
            <a:noAutofit/>
          </a:bodyPr>
          <a:lstStyle/>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design inspiration for the Workplace Transformation Program is </a:t>
            </a:r>
            <a:r>
              <a:rPr kumimoji="0" lang="en-US" sz="1400" b="1" i="0" u="none" strike="noStrike" kern="1200" cap="none" spc="0" normalizeH="0" baseline="0" noProof="0" dirty="0">
                <a:ln>
                  <a:noFill/>
                </a:ln>
                <a:solidFill>
                  <a:srgbClr val="1E3652"/>
                </a:solidFill>
                <a:effectLst/>
                <a:uLnTx/>
                <a:uFillTx/>
                <a:latin typeface="Arial"/>
                <a:ea typeface="+mn-ea"/>
                <a:cs typeface="+mn-cs"/>
              </a:rPr>
              <a:t>Canada’s Natural Landscapes</a:t>
            </a:r>
            <a:r>
              <a:rPr kumimoji="0" lang="en-US" sz="1400" b="0" i="0" u="none" strike="noStrike" kern="1200" cap="none" spc="0" normalizeH="0" baseline="0" noProof="0" dirty="0">
                <a:ln>
                  <a:noFill/>
                </a:ln>
                <a:solidFill>
                  <a:srgbClr val="1E3652"/>
                </a:solidFill>
                <a:effectLst/>
                <a:uLnTx/>
                <a:uFillTx/>
                <a:latin typeface="Arial"/>
                <a:ea typeface="+mn-ea"/>
                <a:cs typeface="+mn-cs"/>
              </a:rPr>
              <a:t>.</a:t>
            </a:r>
            <a:endParaRPr kumimoji="0" lang="en-US" sz="1400" b="1" i="0" u="none" strike="noStrike" kern="1200" cap="none" spc="0" normalizeH="0" baseline="0" noProof="0" dirty="0">
              <a:ln>
                <a:noFill/>
              </a:ln>
              <a:solidFill>
                <a:srgbClr val="1E3652"/>
              </a:solidFill>
              <a:effectLst/>
              <a:uLnTx/>
              <a:uFillTx/>
              <a:latin typeface="Arial"/>
              <a:ea typeface="+mn-ea"/>
              <a:cs typeface="+mn-cs"/>
            </a:endParaRPr>
          </a:p>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natural world is full of colors that attract attention, that blend beautifully with its background and create extraordinary displays. </a:t>
            </a:r>
          </a:p>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workplaces delivered through this program will strive to highlight the beauty of our country and the inspiration it provides by showcasing the stunning colors found in nature.</a:t>
            </a:r>
          </a:p>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designs will incorporate imagery of Canadian landscapes, natural colors and materials and deliberate emphasis on consideration of Indigenous design elements. </a:t>
            </a:r>
          </a:p>
        </p:txBody>
      </p:sp>
      <p:sp>
        <p:nvSpPr>
          <p:cNvPr id="11" name="Title 1">
            <a:extLst>
              <a:ext uri="{FF2B5EF4-FFF2-40B4-BE49-F238E27FC236}">
                <a16:creationId xmlns:a16="http://schemas.microsoft.com/office/drawing/2014/main" id="{83863808-4B97-4C1C-BC50-846EB50D7A63}"/>
              </a:ext>
            </a:extLst>
          </p:cNvPr>
          <p:cNvSpPr txBox="1">
            <a:spLocks/>
          </p:cNvSpPr>
          <p:nvPr/>
        </p:nvSpPr>
        <p:spPr bwMode="auto">
          <a:xfrm>
            <a:off x="570171" y="996155"/>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altLang="en-US" sz="2800" b="1" i="0" u="none" strike="noStrike" kern="1200" cap="none" spc="0" normalizeH="0" baseline="0" noProof="0" dirty="0">
                <a:ln>
                  <a:noFill/>
                </a:ln>
                <a:solidFill>
                  <a:srgbClr val="000000"/>
                </a:solidFill>
                <a:effectLst/>
                <a:uLnTx/>
                <a:uFillTx/>
                <a:latin typeface="Avenir Next LT Pro Demi" panose="020B0704020202020204" pitchFamily="34" charset="0"/>
              </a:rPr>
              <a:t>DESIGN INSPIRATION</a:t>
            </a:r>
            <a:endParaRPr kumimoji="0" lang="en-CA" sz="2800" b="1" i="0" u="none" strike="noStrike" kern="1200" cap="none" spc="0" normalizeH="0" baseline="0" noProof="0" dirty="0">
              <a:ln>
                <a:noFill/>
              </a:ln>
              <a:solidFill>
                <a:srgbClr val="000000"/>
              </a:solidFill>
              <a:effectLst/>
              <a:uLnTx/>
              <a:uFillTx/>
              <a:latin typeface="Avenir Next LT Pro Demi" panose="020B0704020202020204" pitchFamily="34" charset="0"/>
            </a:endParaRPr>
          </a:p>
        </p:txBody>
      </p:sp>
      <p:pic>
        <p:nvPicPr>
          <p:cNvPr id="12" name="Picture 11">
            <a:extLst>
              <a:ext uri="{FF2B5EF4-FFF2-40B4-BE49-F238E27FC236}">
                <a16:creationId xmlns:a16="http://schemas.microsoft.com/office/drawing/2014/main" id="{45D03375-19E5-4D4C-A069-8245FB75C225}"/>
              </a:ext>
            </a:extLst>
          </p:cNvPr>
          <p:cNvPicPr>
            <a:picLocks noChangeAspect="1"/>
          </p:cNvPicPr>
          <p:nvPr/>
        </p:nvPicPr>
        <p:blipFill>
          <a:blip r:embed="rId6"/>
          <a:stretch>
            <a:fillRect/>
          </a:stretch>
        </p:blipFill>
        <p:spPr>
          <a:xfrm>
            <a:off x="570171" y="4425331"/>
            <a:ext cx="3643571" cy="1815227"/>
          </a:xfrm>
          <a:prstGeom prst="rect">
            <a:avLst/>
          </a:prstGeom>
          <a:ln>
            <a:solidFill>
              <a:srgbClr val="E0DBD6"/>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1CFD017-116E-4EC3-A4A1-73345C80827F}"/>
              </a:ext>
            </a:extLst>
          </p:cNvPr>
          <p:cNvPicPr>
            <a:picLocks noChangeAspect="1"/>
          </p:cNvPicPr>
          <p:nvPr/>
        </p:nvPicPr>
        <p:blipFill>
          <a:blip r:embed="rId7"/>
          <a:stretch>
            <a:fillRect/>
          </a:stretch>
        </p:blipFill>
        <p:spPr>
          <a:xfrm>
            <a:off x="4484375" y="4441404"/>
            <a:ext cx="3643570" cy="1815227"/>
          </a:xfrm>
          <a:prstGeom prst="rect">
            <a:avLst/>
          </a:prstGeom>
          <a:ln>
            <a:solidFill>
              <a:srgbClr val="E0DBD6"/>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D2BCAA82-8B8B-402D-AA94-D562317A6E43}"/>
              </a:ext>
            </a:extLst>
          </p:cNvPr>
          <p:cNvPicPr>
            <a:picLocks noChangeAspect="1"/>
          </p:cNvPicPr>
          <p:nvPr/>
        </p:nvPicPr>
        <p:blipFill>
          <a:blip r:embed="rId8"/>
          <a:stretch>
            <a:fillRect/>
          </a:stretch>
        </p:blipFill>
        <p:spPr>
          <a:xfrm>
            <a:off x="8355976" y="4430484"/>
            <a:ext cx="3643570" cy="1821785"/>
          </a:xfrm>
          <a:prstGeom prst="rect">
            <a:avLst/>
          </a:prstGeom>
          <a:ln>
            <a:solidFill>
              <a:srgbClr val="E0DBD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15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115348"/>
            <a:ext cx="10959601" cy="6681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fr-CA" sz="1800" dirty="0">
                <a:solidFill>
                  <a:schemeClr val="bg1"/>
                </a:solidFill>
                <a:latin typeface="Avenir Next LT Pro" panose="020B0504020202020204" pitchFamily="34" charset="0"/>
              </a:rPr>
              <a:t>TABLE OF CONTENTS</a:t>
            </a:r>
            <a:endPar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pic>
        <p:nvPicPr>
          <p:cNvPr id="28" name="Image 9">
            <a:extLst>
              <a:ext uri="{FF2B5EF4-FFF2-40B4-BE49-F238E27FC236}">
                <a16:creationId xmlns:a16="http://schemas.microsoft.com/office/drawing/2014/main" id="{125482FC-A440-49ED-B2B8-56CCFB0A2A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99120" b="-1"/>
          <a:stretch/>
        </p:blipFill>
        <p:spPr>
          <a:xfrm>
            <a:off x="0" y="6146306"/>
            <a:ext cx="12196141" cy="53485"/>
          </a:xfrm>
          <a:prstGeom prst="rect">
            <a:avLst/>
          </a:prstGeom>
        </p:spPr>
      </p:pic>
      <p:sp>
        <p:nvSpPr>
          <p:cNvPr id="29" name="Title 1">
            <a:extLst>
              <a:ext uri="{FF2B5EF4-FFF2-40B4-BE49-F238E27FC236}">
                <a16:creationId xmlns:a16="http://schemas.microsoft.com/office/drawing/2014/main" id="{36B41770-9479-4184-833C-F7900941146A}"/>
              </a:ext>
            </a:extLst>
          </p:cNvPr>
          <p:cNvSpPr>
            <a:spLocks noGrp="1"/>
          </p:cNvSpPr>
          <p:nvPr>
            <p:ph type="title"/>
          </p:nvPr>
        </p:nvSpPr>
        <p:spPr>
          <a:xfrm>
            <a:off x="468956" y="3264747"/>
            <a:ext cx="6476129" cy="779462"/>
          </a:xfrm>
        </p:spPr>
        <p:txBody>
          <a:bodyPr>
            <a:normAutofit fontScale="90000"/>
          </a:bodyPr>
          <a:lstStyle/>
          <a:p>
            <a:r>
              <a:rPr lang="en-CA" sz="3200" b="0" dirty="0">
                <a:solidFill>
                  <a:schemeClr val="accent6"/>
                </a:solidFill>
                <a:latin typeface="Avenir Next LT Pro Demi" panose="020B0704020202020204" pitchFamily="34" charset="0"/>
              </a:rPr>
              <a:t>PART C</a:t>
            </a:r>
            <a:br>
              <a:rPr lang="en-CA" sz="3200" b="0" dirty="0">
                <a:solidFill>
                  <a:schemeClr val="accent6"/>
                </a:solidFill>
                <a:latin typeface="Avenir Next LT Pro Demi" panose="020B0704020202020204" pitchFamily="34" charset="0"/>
              </a:rPr>
            </a:br>
            <a:r>
              <a:rPr lang="en-CA" sz="4000" dirty="0">
                <a:solidFill>
                  <a:schemeClr val="accent4">
                    <a:lumMod val="75000"/>
                  </a:schemeClr>
                </a:solidFill>
                <a:latin typeface="Avenir Next LT Pro Demi" panose="020B0704020202020204" pitchFamily="34" charset="0"/>
              </a:rPr>
              <a:t>PROJECT IMPLEMENTATION</a:t>
            </a:r>
          </a:p>
        </p:txBody>
      </p:sp>
      <p:grpSp>
        <p:nvGrpSpPr>
          <p:cNvPr id="15" name="Group 14">
            <a:extLst>
              <a:ext uri="{FF2B5EF4-FFF2-40B4-BE49-F238E27FC236}">
                <a16:creationId xmlns:a16="http://schemas.microsoft.com/office/drawing/2014/main" id="{FE4E5A79-BEB9-47AA-9064-941B7FE5A2C0}"/>
              </a:ext>
            </a:extLst>
          </p:cNvPr>
          <p:cNvGrpSpPr/>
          <p:nvPr/>
        </p:nvGrpSpPr>
        <p:grpSpPr>
          <a:xfrm>
            <a:off x="9829801" y="-1794"/>
            <a:ext cx="2357846" cy="6148060"/>
            <a:chOff x="10139499" y="-1794"/>
            <a:chExt cx="2048147" cy="6148060"/>
          </a:xfrm>
        </p:grpSpPr>
        <p:pic>
          <p:nvPicPr>
            <p:cNvPr id="16" name="Image 4">
              <a:extLst>
                <a:ext uri="{FF2B5EF4-FFF2-40B4-BE49-F238E27FC236}">
                  <a16:creationId xmlns:a16="http://schemas.microsoft.com/office/drawing/2014/main" id="{6E5CBA7D-3177-4763-B85C-96D3952603B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74268" y="-1794"/>
              <a:ext cx="113378" cy="6144361"/>
            </a:xfrm>
            <a:prstGeom prst="rect">
              <a:avLst/>
            </a:prstGeom>
          </p:spPr>
        </p:pic>
        <p:pic>
          <p:nvPicPr>
            <p:cNvPr id="17" name="Picture 16" descr="A picture containing indoor, green, wall, ceiling&#10;&#10;Description automatically generated">
              <a:extLst>
                <a:ext uri="{FF2B5EF4-FFF2-40B4-BE49-F238E27FC236}">
                  <a16:creationId xmlns:a16="http://schemas.microsoft.com/office/drawing/2014/main" id="{70337185-37C1-462B-9F74-BFE8DDDB7C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39499" y="2097410"/>
              <a:ext cx="1940378" cy="1945954"/>
            </a:xfrm>
            <a:prstGeom prst="rect">
              <a:avLst/>
            </a:prstGeom>
          </p:spPr>
        </p:pic>
        <p:pic>
          <p:nvPicPr>
            <p:cNvPr id="18" name="Picture 17" descr="A person standing in a room&#10;&#10;Description automatically generated with low confidence">
              <a:extLst>
                <a:ext uri="{FF2B5EF4-FFF2-40B4-BE49-F238E27FC236}">
                  <a16:creationId xmlns:a16="http://schemas.microsoft.com/office/drawing/2014/main" id="{66C48F2B-4BE5-483E-82F8-56DE70F67B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39499" y="1904"/>
              <a:ext cx="1940378" cy="1988821"/>
            </a:xfrm>
            <a:prstGeom prst="rect">
              <a:avLst/>
            </a:prstGeom>
          </p:spPr>
        </p:pic>
        <p:pic>
          <p:nvPicPr>
            <p:cNvPr id="19" name="Picture 18" descr="A person sitting in a chair&#10;&#10;Description automatically generated with medium confidence">
              <a:extLst>
                <a:ext uri="{FF2B5EF4-FFF2-40B4-BE49-F238E27FC236}">
                  <a16:creationId xmlns:a16="http://schemas.microsoft.com/office/drawing/2014/main" id="{C3786F8B-9B7C-4C15-9BE0-8E403878D0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39499" y="4150218"/>
              <a:ext cx="1940377" cy="1996048"/>
            </a:xfrm>
            <a:prstGeom prst="rect">
              <a:avLst/>
            </a:prstGeom>
          </p:spPr>
        </p:pic>
      </p:grpSp>
    </p:spTree>
    <p:extLst>
      <p:ext uri="{BB962C8B-B14F-4D97-AF65-F5344CB8AC3E}">
        <p14:creationId xmlns:p14="http://schemas.microsoft.com/office/powerpoint/2010/main" val="180812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5">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25" name="Title 2">
            <a:extLst>
              <a:ext uri="{FF2B5EF4-FFF2-40B4-BE49-F238E27FC236}">
                <a16:creationId xmlns:a16="http://schemas.microsoft.com/office/drawing/2014/main" id="{86358364-9ECC-4463-BF29-F6CA3F1AE5E9}"/>
              </a:ext>
            </a:extLst>
          </p:cNvPr>
          <p:cNvSpPr>
            <a:spLocks noGrp="1"/>
          </p:cNvSpPr>
          <p:nvPr>
            <p:ph type="title"/>
            <p:custDataLst>
              <p:tags r:id="rId1"/>
            </p:custDataLst>
          </p:nvPr>
        </p:nvSpPr>
        <p:spPr>
          <a:xfrm>
            <a:off x="394268" y="775635"/>
            <a:ext cx="10704280" cy="662974"/>
          </a:xfrm>
        </p:spPr>
        <p:txBody>
          <a:bodyPr>
            <a:normAutofit/>
          </a:bodyPr>
          <a:lstStyle/>
          <a:p>
            <a:r>
              <a:rPr lang="en-CA" altLang="en-US" sz="2800" kern="0" dirty="0">
                <a:solidFill>
                  <a:schemeClr val="accent4">
                    <a:lumMod val="75000"/>
                  </a:schemeClr>
                </a:solidFill>
                <a:latin typeface="Avenir Next LT Pro Demi" panose="020B0704020202020204" pitchFamily="34" charset="0"/>
              </a:rPr>
              <a:t>DESIGN METHODOLOGY</a:t>
            </a:r>
            <a:endParaRPr lang="en-CA" sz="2800" dirty="0">
              <a:solidFill>
                <a:schemeClr val="accent4">
                  <a:lumMod val="75000"/>
                </a:schemeClr>
              </a:solidFill>
              <a:latin typeface="Avenir Next LT Pro Demi" panose="020B0704020202020204" pitchFamily="34" charset="0"/>
            </a:endParaRPr>
          </a:p>
        </p:txBody>
      </p:sp>
      <p:sp>
        <p:nvSpPr>
          <p:cNvPr id="27" name="Content Placeholder 1">
            <a:extLst>
              <a:ext uri="{FF2B5EF4-FFF2-40B4-BE49-F238E27FC236}">
                <a16:creationId xmlns:a16="http://schemas.microsoft.com/office/drawing/2014/main" id="{45B1755E-0B4E-4132-A1C7-B31C13DD9E2E}"/>
              </a:ext>
            </a:extLst>
          </p:cNvPr>
          <p:cNvSpPr txBox="1">
            <a:spLocks/>
          </p:cNvSpPr>
          <p:nvPr>
            <p:custDataLst>
              <p:tags r:id="rId2"/>
            </p:custDataLst>
          </p:nvPr>
        </p:nvSpPr>
        <p:spPr>
          <a:xfrm>
            <a:off x="394268" y="1514899"/>
            <a:ext cx="10787735" cy="958103"/>
          </a:xfrm>
          <a:prstGeom prst="rect">
            <a:avLst/>
          </a:prstGeom>
        </p:spPr>
        <p:txBody>
          <a:bodyPr vert="horz" lIns="91440" tIns="45720" rIns="91440" bIns="45720" rtlCol="0">
            <a:norm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defRPr/>
            </a:pPr>
            <a:r>
              <a:rPr lang="en-CA" sz="1800" dirty="0">
                <a:latin typeface="Avenir Next LT Pro Demi" panose="020B0704020202020204" pitchFamily="34" charset="0"/>
              </a:rPr>
              <a:t>Concept Design Process</a:t>
            </a:r>
          </a:p>
        </p:txBody>
      </p:sp>
      <p:graphicFrame>
        <p:nvGraphicFramePr>
          <p:cNvPr id="28" name="Diagram 27">
            <a:extLst>
              <a:ext uri="{FF2B5EF4-FFF2-40B4-BE49-F238E27FC236}">
                <a16:creationId xmlns:a16="http://schemas.microsoft.com/office/drawing/2014/main" id="{5FBA9748-149D-4C04-A026-B16755879E34}"/>
              </a:ext>
            </a:extLst>
          </p:cNvPr>
          <p:cNvGraphicFramePr/>
          <p:nvPr>
            <p:extLst>
              <p:ext uri="{D42A27DB-BD31-4B8C-83A1-F6EECF244321}">
                <p14:modId xmlns:p14="http://schemas.microsoft.com/office/powerpoint/2010/main" val="253634021"/>
              </p:ext>
            </p:extLst>
          </p:nvPr>
        </p:nvGraphicFramePr>
        <p:xfrm>
          <a:off x="357896" y="2393891"/>
          <a:ext cx="11464011" cy="40792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9" name="TextBox 28">
            <a:extLst>
              <a:ext uri="{FF2B5EF4-FFF2-40B4-BE49-F238E27FC236}">
                <a16:creationId xmlns:a16="http://schemas.microsoft.com/office/drawing/2014/main" id="{26ED00BD-42CE-4D0D-A32E-CA88E2A4E328}"/>
              </a:ext>
            </a:extLst>
          </p:cNvPr>
          <p:cNvSpPr txBox="1"/>
          <p:nvPr/>
        </p:nvSpPr>
        <p:spPr>
          <a:xfrm>
            <a:off x="617632" y="2380015"/>
            <a:ext cx="1352550" cy="338554"/>
          </a:xfrm>
          <a:prstGeom prst="rect">
            <a:avLst/>
          </a:prstGeom>
          <a:noFill/>
        </p:spPr>
        <p:txBody>
          <a:bodyPr wrap="square" rtlCol="0">
            <a:spAutoFit/>
          </a:bodyPr>
          <a:lstStyle/>
          <a:p>
            <a:r>
              <a:rPr lang="en-CA" sz="1600" b="1" dirty="0">
                <a:latin typeface="+mn-lt"/>
              </a:rPr>
              <a:t>STEP 1</a:t>
            </a:r>
          </a:p>
        </p:txBody>
      </p:sp>
      <p:sp>
        <p:nvSpPr>
          <p:cNvPr id="30" name="TextBox 29">
            <a:extLst>
              <a:ext uri="{FF2B5EF4-FFF2-40B4-BE49-F238E27FC236}">
                <a16:creationId xmlns:a16="http://schemas.microsoft.com/office/drawing/2014/main" id="{7CB555EE-A5C8-4FE4-83AA-6A15D54A8158}"/>
              </a:ext>
            </a:extLst>
          </p:cNvPr>
          <p:cNvSpPr txBox="1"/>
          <p:nvPr/>
        </p:nvSpPr>
        <p:spPr>
          <a:xfrm>
            <a:off x="2396795" y="2387750"/>
            <a:ext cx="1352550" cy="338554"/>
          </a:xfrm>
          <a:prstGeom prst="rect">
            <a:avLst/>
          </a:prstGeom>
          <a:noFill/>
        </p:spPr>
        <p:txBody>
          <a:bodyPr wrap="square" rtlCol="0">
            <a:spAutoFit/>
          </a:bodyPr>
          <a:lstStyle/>
          <a:p>
            <a:r>
              <a:rPr lang="en-CA" sz="1600" b="1" dirty="0">
                <a:latin typeface="+mn-lt"/>
              </a:rPr>
              <a:t>STEP 2</a:t>
            </a:r>
          </a:p>
        </p:txBody>
      </p:sp>
      <p:sp>
        <p:nvSpPr>
          <p:cNvPr id="31" name="TextBox 30">
            <a:extLst>
              <a:ext uri="{FF2B5EF4-FFF2-40B4-BE49-F238E27FC236}">
                <a16:creationId xmlns:a16="http://schemas.microsoft.com/office/drawing/2014/main" id="{E6BD730F-D011-4E09-B987-AC3D6F6B5BD0}"/>
              </a:ext>
            </a:extLst>
          </p:cNvPr>
          <p:cNvSpPr txBox="1"/>
          <p:nvPr/>
        </p:nvSpPr>
        <p:spPr>
          <a:xfrm>
            <a:off x="3997825" y="2363491"/>
            <a:ext cx="1678872" cy="338554"/>
          </a:xfrm>
          <a:prstGeom prst="rect">
            <a:avLst/>
          </a:prstGeom>
          <a:noFill/>
        </p:spPr>
        <p:txBody>
          <a:bodyPr wrap="square" rtlCol="0">
            <a:spAutoFit/>
          </a:bodyPr>
          <a:lstStyle/>
          <a:p>
            <a:r>
              <a:rPr lang="en-CA" sz="1600" b="1" dirty="0">
                <a:latin typeface="+mn-lt"/>
              </a:rPr>
              <a:t>STEPS 3a &amp; 3b</a:t>
            </a:r>
          </a:p>
        </p:txBody>
      </p:sp>
      <p:sp>
        <p:nvSpPr>
          <p:cNvPr id="32" name="TextBox 31">
            <a:extLst>
              <a:ext uri="{FF2B5EF4-FFF2-40B4-BE49-F238E27FC236}">
                <a16:creationId xmlns:a16="http://schemas.microsoft.com/office/drawing/2014/main" id="{72D36C9D-5525-448C-B793-C95740F30F9B}"/>
              </a:ext>
            </a:extLst>
          </p:cNvPr>
          <p:cNvSpPr txBox="1"/>
          <p:nvPr/>
        </p:nvSpPr>
        <p:spPr>
          <a:xfrm>
            <a:off x="6366352" y="2325768"/>
            <a:ext cx="1352550" cy="338554"/>
          </a:xfrm>
          <a:prstGeom prst="rect">
            <a:avLst/>
          </a:prstGeom>
          <a:noFill/>
        </p:spPr>
        <p:txBody>
          <a:bodyPr wrap="square" rtlCol="0">
            <a:spAutoFit/>
          </a:bodyPr>
          <a:lstStyle/>
          <a:p>
            <a:r>
              <a:rPr lang="en-CA" sz="1600" b="1" dirty="0">
                <a:latin typeface="+mn-lt"/>
              </a:rPr>
              <a:t>STEP 4</a:t>
            </a:r>
          </a:p>
        </p:txBody>
      </p:sp>
      <p:sp>
        <p:nvSpPr>
          <p:cNvPr id="33" name="TextBox 32">
            <a:extLst>
              <a:ext uri="{FF2B5EF4-FFF2-40B4-BE49-F238E27FC236}">
                <a16:creationId xmlns:a16="http://schemas.microsoft.com/office/drawing/2014/main" id="{D6D57363-59C7-4C4B-B591-2CE8B6D8A7D8}"/>
              </a:ext>
            </a:extLst>
          </p:cNvPr>
          <p:cNvSpPr txBox="1"/>
          <p:nvPr/>
        </p:nvSpPr>
        <p:spPr>
          <a:xfrm>
            <a:off x="8362220" y="2355024"/>
            <a:ext cx="1352550" cy="338554"/>
          </a:xfrm>
          <a:prstGeom prst="rect">
            <a:avLst/>
          </a:prstGeom>
          <a:noFill/>
        </p:spPr>
        <p:txBody>
          <a:bodyPr wrap="square" rtlCol="0">
            <a:spAutoFit/>
          </a:bodyPr>
          <a:lstStyle/>
          <a:p>
            <a:r>
              <a:rPr lang="en-CA" sz="1600" b="1" dirty="0">
                <a:latin typeface="+mn-lt"/>
              </a:rPr>
              <a:t>STEP 5</a:t>
            </a:r>
          </a:p>
        </p:txBody>
      </p:sp>
      <p:sp>
        <p:nvSpPr>
          <p:cNvPr id="36" name="TextBox 35">
            <a:extLst>
              <a:ext uri="{FF2B5EF4-FFF2-40B4-BE49-F238E27FC236}">
                <a16:creationId xmlns:a16="http://schemas.microsoft.com/office/drawing/2014/main" id="{5B41A4C9-97A6-445B-9D3E-0E2AE810A8BB}"/>
              </a:ext>
            </a:extLst>
          </p:cNvPr>
          <p:cNvSpPr txBox="1"/>
          <p:nvPr/>
        </p:nvSpPr>
        <p:spPr>
          <a:xfrm>
            <a:off x="10157766" y="2352161"/>
            <a:ext cx="1352550" cy="338554"/>
          </a:xfrm>
          <a:prstGeom prst="rect">
            <a:avLst/>
          </a:prstGeom>
          <a:noFill/>
        </p:spPr>
        <p:txBody>
          <a:bodyPr wrap="square" rtlCol="0">
            <a:spAutoFit/>
          </a:bodyPr>
          <a:lstStyle/>
          <a:p>
            <a:r>
              <a:rPr lang="en-CA" sz="1600" b="1" dirty="0">
                <a:latin typeface="+mn-lt"/>
              </a:rPr>
              <a:t>STEP 6</a:t>
            </a:r>
          </a:p>
        </p:txBody>
      </p:sp>
      <p:cxnSp>
        <p:nvCxnSpPr>
          <p:cNvPr id="37" name="Straight Connector 36">
            <a:extLst>
              <a:ext uri="{FF2B5EF4-FFF2-40B4-BE49-F238E27FC236}">
                <a16:creationId xmlns:a16="http://schemas.microsoft.com/office/drawing/2014/main" id="{7ABAD1C0-E714-4405-A590-9366964FD442}"/>
              </a:ext>
            </a:extLst>
          </p:cNvPr>
          <p:cNvCxnSpPr>
            <a:cxnSpLocks/>
          </p:cNvCxnSpPr>
          <p:nvPr/>
        </p:nvCxnSpPr>
        <p:spPr>
          <a:xfrm flipH="1" flipV="1">
            <a:off x="283480" y="2296388"/>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E329604-A222-44AD-85A7-45E1BD0EBFBF}"/>
              </a:ext>
            </a:extLst>
          </p:cNvPr>
          <p:cNvCxnSpPr>
            <a:cxnSpLocks/>
          </p:cNvCxnSpPr>
          <p:nvPr/>
        </p:nvCxnSpPr>
        <p:spPr>
          <a:xfrm>
            <a:off x="293005" y="2296016"/>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FD0557-B3B8-4E68-A793-4595E57074D1}"/>
              </a:ext>
            </a:extLst>
          </p:cNvPr>
          <p:cNvCxnSpPr>
            <a:cxnSpLocks/>
          </p:cNvCxnSpPr>
          <p:nvPr/>
        </p:nvCxnSpPr>
        <p:spPr>
          <a:xfrm>
            <a:off x="3569605" y="2296016"/>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737F737-B5DB-4059-8DC7-2E69C57EC5D0}"/>
              </a:ext>
            </a:extLst>
          </p:cNvPr>
          <p:cNvSpPr txBox="1"/>
          <p:nvPr/>
        </p:nvSpPr>
        <p:spPr>
          <a:xfrm>
            <a:off x="1242409" y="1979809"/>
            <a:ext cx="1758397" cy="307777"/>
          </a:xfrm>
          <a:prstGeom prst="rect">
            <a:avLst/>
          </a:prstGeom>
          <a:noFill/>
        </p:spPr>
        <p:txBody>
          <a:bodyPr wrap="square" rtlCol="0">
            <a:spAutoFit/>
          </a:bodyPr>
          <a:lstStyle/>
          <a:p>
            <a:r>
              <a:rPr lang="en-CA" sz="1400" b="1" dirty="0">
                <a:latin typeface="72 Black" panose="020B0A04030603020204" pitchFamily="34" charset="0"/>
                <a:cs typeface="72 Black" panose="020B0A04030603020204" pitchFamily="34" charset="0"/>
              </a:rPr>
              <a:t>PRE-PLANNING</a:t>
            </a:r>
          </a:p>
        </p:txBody>
      </p:sp>
      <p:cxnSp>
        <p:nvCxnSpPr>
          <p:cNvPr id="60" name="Straight Connector 59">
            <a:extLst>
              <a:ext uri="{FF2B5EF4-FFF2-40B4-BE49-F238E27FC236}">
                <a16:creationId xmlns:a16="http://schemas.microsoft.com/office/drawing/2014/main" id="{FC133082-EB1D-4299-938B-2265209B9290}"/>
              </a:ext>
            </a:extLst>
          </p:cNvPr>
          <p:cNvCxnSpPr>
            <a:cxnSpLocks/>
          </p:cNvCxnSpPr>
          <p:nvPr/>
        </p:nvCxnSpPr>
        <p:spPr>
          <a:xfrm>
            <a:off x="3860063" y="2291180"/>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2629F9A-D19A-4043-A0B3-3C2907BB67B3}"/>
              </a:ext>
            </a:extLst>
          </p:cNvPr>
          <p:cNvCxnSpPr>
            <a:cxnSpLocks/>
          </p:cNvCxnSpPr>
          <p:nvPr/>
        </p:nvCxnSpPr>
        <p:spPr>
          <a:xfrm>
            <a:off x="7402887" y="2291180"/>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CDDC13E-3BC8-4D84-8E8B-5A1CE845EA5B}"/>
              </a:ext>
            </a:extLst>
          </p:cNvPr>
          <p:cNvSpPr txBox="1"/>
          <p:nvPr/>
        </p:nvSpPr>
        <p:spPr>
          <a:xfrm>
            <a:off x="4644884" y="1978410"/>
            <a:ext cx="2584589" cy="307777"/>
          </a:xfrm>
          <a:prstGeom prst="rect">
            <a:avLst/>
          </a:prstGeom>
          <a:noFill/>
        </p:spPr>
        <p:txBody>
          <a:bodyPr wrap="square" rtlCol="0">
            <a:spAutoFit/>
          </a:bodyPr>
          <a:lstStyle/>
          <a:p>
            <a:r>
              <a:rPr lang="en-CA" sz="1400" b="1" dirty="0">
                <a:latin typeface="72 Black" panose="020B0A04030603020204" pitchFamily="34" charset="0"/>
                <a:cs typeface="72 Black" panose="020B0A04030603020204" pitchFamily="34" charset="0"/>
              </a:rPr>
              <a:t>CLIENT CONSULTATION </a:t>
            </a:r>
          </a:p>
        </p:txBody>
      </p:sp>
      <p:cxnSp>
        <p:nvCxnSpPr>
          <p:cNvPr id="63" name="Straight Connector 62">
            <a:extLst>
              <a:ext uri="{FF2B5EF4-FFF2-40B4-BE49-F238E27FC236}">
                <a16:creationId xmlns:a16="http://schemas.microsoft.com/office/drawing/2014/main" id="{B5B983CD-0129-4D8E-A36B-A2B010727F1E}"/>
              </a:ext>
            </a:extLst>
          </p:cNvPr>
          <p:cNvCxnSpPr>
            <a:cxnSpLocks/>
          </p:cNvCxnSpPr>
          <p:nvPr/>
        </p:nvCxnSpPr>
        <p:spPr>
          <a:xfrm flipH="1" flipV="1">
            <a:off x="7990745" y="229192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49E8FCA-AE6B-4354-AE82-5437A57D6635}"/>
              </a:ext>
            </a:extLst>
          </p:cNvPr>
          <p:cNvCxnSpPr/>
          <p:nvPr/>
        </p:nvCxnSpPr>
        <p:spPr>
          <a:xfrm>
            <a:off x="8000270" y="2291551"/>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DD15FAC-9DB9-4738-A8FF-DB11711B31A2}"/>
              </a:ext>
            </a:extLst>
          </p:cNvPr>
          <p:cNvCxnSpPr>
            <a:cxnSpLocks/>
          </p:cNvCxnSpPr>
          <p:nvPr/>
        </p:nvCxnSpPr>
        <p:spPr>
          <a:xfrm>
            <a:off x="11429270" y="2291551"/>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797D378-84EB-44B2-9809-47C3705AC3E2}"/>
              </a:ext>
            </a:extLst>
          </p:cNvPr>
          <p:cNvSpPr txBox="1"/>
          <p:nvPr/>
        </p:nvSpPr>
        <p:spPr>
          <a:xfrm>
            <a:off x="8956215" y="1994752"/>
            <a:ext cx="2584589" cy="307777"/>
          </a:xfrm>
          <a:prstGeom prst="rect">
            <a:avLst/>
          </a:prstGeom>
          <a:noFill/>
        </p:spPr>
        <p:txBody>
          <a:bodyPr wrap="square" rtlCol="0">
            <a:spAutoFit/>
          </a:bodyPr>
          <a:lstStyle/>
          <a:p>
            <a:r>
              <a:rPr lang="en-CA" sz="1400" b="1" dirty="0">
                <a:latin typeface="72 Black" panose="020B0A04030603020204" pitchFamily="34" charset="0"/>
                <a:cs typeface="72 Black" panose="020B0A04030603020204" pitchFamily="34" charset="0"/>
              </a:rPr>
              <a:t>CONCEPT DESIGN</a:t>
            </a:r>
          </a:p>
        </p:txBody>
      </p:sp>
      <p:cxnSp>
        <p:nvCxnSpPr>
          <p:cNvPr id="67" name="Straight Arrow Connector 66">
            <a:extLst>
              <a:ext uri="{FF2B5EF4-FFF2-40B4-BE49-F238E27FC236}">
                <a16:creationId xmlns:a16="http://schemas.microsoft.com/office/drawing/2014/main" id="{C82D9D27-4171-4707-B149-2179F30B9277}"/>
              </a:ext>
            </a:extLst>
          </p:cNvPr>
          <p:cNvCxnSpPr>
            <a:cxnSpLocks/>
          </p:cNvCxnSpPr>
          <p:nvPr/>
        </p:nvCxnSpPr>
        <p:spPr>
          <a:xfrm>
            <a:off x="5879974" y="3847416"/>
            <a:ext cx="0" cy="16176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114E489-889C-423C-BC58-19F37D9E88BF}"/>
              </a:ext>
            </a:extLst>
          </p:cNvPr>
          <p:cNvCxnSpPr>
            <a:cxnSpLocks/>
          </p:cNvCxnSpPr>
          <p:nvPr/>
        </p:nvCxnSpPr>
        <p:spPr>
          <a:xfrm>
            <a:off x="9974810" y="3818864"/>
            <a:ext cx="0" cy="16462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Hexagon 68">
            <a:extLst>
              <a:ext uri="{FF2B5EF4-FFF2-40B4-BE49-F238E27FC236}">
                <a16:creationId xmlns:a16="http://schemas.microsoft.com/office/drawing/2014/main" id="{307CE925-3A01-4892-BD0D-79695826341B}"/>
              </a:ext>
            </a:extLst>
          </p:cNvPr>
          <p:cNvSpPr/>
          <p:nvPr/>
        </p:nvSpPr>
        <p:spPr>
          <a:xfrm>
            <a:off x="9605475" y="5478960"/>
            <a:ext cx="810084" cy="687577"/>
          </a:xfrm>
          <a:prstGeom prst="hexagon">
            <a:avLst/>
          </a:prstGeom>
          <a:solidFill>
            <a:srgbClr val="C2830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TextBox 69">
            <a:extLst>
              <a:ext uri="{FF2B5EF4-FFF2-40B4-BE49-F238E27FC236}">
                <a16:creationId xmlns:a16="http://schemas.microsoft.com/office/drawing/2014/main" id="{F209DC7E-5AFC-4D07-BDFD-69BC1F331A00}"/>
              </a:ext>
            </a:extLst>
          </p:cNvPr>
          <p:cNvSpPr txBox="1"/>
          <p:nvPr/>
        </p:nvSpPr>
        <p:spPr>
          <a:xfrm>
            <a:off x="9677355" y="5556446"/>
            <a:ext cx="881596" cy="577081"/>
          </a:xfrm>
          <a:prstGeom prst="rect">
            <a:avLst/>
          </a:prstGeom>
          <a:noFill/>
        </p:spPr>
        <p:txBody>
          <a:bodyPr wrap="square" rtlCol="0">
            <a:spAutoFit/>
          </a:bodyPr>
          <a:lstStyle/>
          <a:p>
            <a:r>
              <a:rPr lang="en-CA" sz="1050" b="1" dirty="0">
                <a:solidFill>
                  <a:schemeClr val="bg1"/>
                </a:solidFill>
                <a:latin typeface="Avenir Next LT Pro" panose="020B0504020202020204" pitchFamily="34" charset="0"/>
              </a:rPr>
              <a:t>Revised Project Charter</a:t>
            </a:r>
          </a:p>
        </p:txBody>
      </p:sp>
      <p:sp>
        <p:nvSpPr>
          <p:cNvPr id="77" name="Hexagon 76">
            <a:extLst>
              <a:ext uri="{FF2B5EF4-FFF2-40B4-BE49-F238E27FC236}">
                <a16:creationId xmlns:a16="http://schemas.microsoft.com/office/drawing/2014/main" id="{10DB81F9-A2B2-47FA-B2B0-B1857E7C2BA0}"/>
              </a:ext>
            </a:extLst>
          </p:cNvPr>
          <p:cNvSpPr/>
          <p:nvPr/>
        </p:nvSpPr>
        <p:spPr>
          <a:xfrm>
            <a:off x="5497075" y="5491553"/>
            <a:ext cx="788741" cy="657956"/>
          </a:xfrm>
          <a:prstGeom prst="hexagon">
            <a:avLst/>
          </a:prstGeom>
          <a:solidFill>
            <a:srgbClr val="C2830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TextBox 78">
            <a:extLst>
              <a:ext uri="{FF2B5EF4-FFF2-40B4-BE49-F238E27FC236}">
                <a16:creationId xmlns:a16="http://schemas.microsoft.com/office/drawing/2014/main" id="{0357B7A7-53A4-499D-91CE-15D37C5D8AF6}"/>
              </a:ext>
            </a:extLst>
          </p:cNvPr>
          <p:cNvSpPr txBox="1"/>
          <p:nvPr/>
        </p:nvSpPr>
        <p:spPr>
          <a:xfrm>
            <a:off x="5529727" y="5574599"/>
            <a:ext cx="879199" cy="430887"/>
          </a:xfrm>
          <a:prstGeom prst="rect">
            <a:avLst/>
          </a:prstGeom>
          <a:noFill/>
        </p:spPr>
        <p:txBody>
          <a:bodyPr wrap="square" rtlCol="0">
            <a:spAutoFit/>
          </a:bodyPr>
          <a:lstStyle/>
          <a:p>
            <a:r>
              <a:rPr lang="en-CA" sz="1100" b="1" dirty="0">
                <a:solidFill>
                  <a:schemeClr val="bg1"/>
                </a:solidFill>
                <a:latin typeface="Avenir Next LT Pro" panose="020B0504020202020204" pitchFamily="34" charset="0"/>
              </a:rPr>
              <a:t>Project Charter</a:t>
            </a:r>
          </a:p>
        </p:txBody>
      </p:sp>
      <p:pic>
        <p:nvPicPr>
          <p:cNvPr id="5" name="Graphic 4" descr="Blueprint outline">
            <a:extLst>
              <a:ext uri="{FF2B5EF4-FFF2-40B4-BE49-F238E27FC236}">
                <a16:creationId xmlns:a16="http://schemas.microsoft.com/office/drawing/2014/main" id="{AE24E89D-C761-4B9C-8FB2-EA9E890C50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6483" y="5031789"/>
            <a:ext cx="788742" cy="788742"/>
          </a:xfrm>
          <a:prstGeom prst="rect">
            <a:avLst/>
          </a:prstGeom>
        </p:spPr>
      </p:pic>
      <p:pic>
        <p:nvPicPr>
          <p:cNvPr id="7" name="Graphic 6" descr="Building outline">
            <a:extLst>
              <a:ext uri="{FF2B5EF4-FFF2-40B4-BE49-F238E27FC236}">
                <a16:creationId xmlns:a16="http://schemas.microsoft.com/office/drawing/2014/main" id="{8D9E4647-4CB8-430D-9D42-4210AF0602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9690" y="5066541"/>
            <a:ext cx="664217" cy="664217"/>
          </a:xfrm>
          <a:prstGeom prst="rect">
            <a:avLst/>
          </a:prstGeom>
        </p:spPr>
      </p:pic>
      <p:pic>
        <p:nvPicPr>
          <p:cNvPr id="12" name="Graphic 11" descr="Clipboard Partially Crossed outline">
            <a:extLst>
              <a:ext uri="{FF2B5EF4-FFF2-40B4-BE49-F238E27FC236}">
                <a16:creationId xmlns:a16="http://schemas.microsoft.com/office/drawing/2014/main" id="{E1395DC7-8536-4FEC-91C2-A02F6209253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88698" y="5075169"/>
            <a:ext cx="664418" cy="664418"/>
          </a:xfrm>
          <a:prstGeom prst="rect">
            <a:avLst/>
          </a:prstGeom>
        </p:spPr>
      </p:pic>
      <p:pic>
        <p:nvPicPr>
          <p:cNvPr id="19" name="Graphic 18" descr="Customer review outline">
            <a:extLst>
              <a:ext uri="{FF2B5EF4-FFF2-40B4-BE49-F238E27FC236}">
                <a16:creationId xmlns:a16="http://schemas.microsoft.com/office/drawing/2014/main" id="{53AD768E-7C7A-44D2-9256-84DE25300E9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910588" y="5071843"/>
            <a:ext cx="658915" cy="658915"/>
          </a:xfrm>
          <a:prstGeom prst="rect">
            <a:avLst/>
          </a:prstGeom>
        </p:spPr>
      </p:pic>
      <p:pic>
        <p:nvPicPr>
          <p:cNvPr id="23" name="Graphic 22" descr="Blog outline">
            <a:extLst>
              <a:ext uri="{FF2B5EF4-FFF2-40B4-BE49-F238E27FC236}">
                <a16:creationId xmlns:a16="http://schemas.microsoft.com/office/drawing/2014/main" id="{7CCC30FD-980A-490C-933C-5CD0F55C7C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59338" y="5094482"/>
            <a:ext cx="750504" cy="750504"/>
          </a:xfrm>
          <a:prstGeom prst="rect">
            <a:avLst/>
          </a:prstGeom>
        </p:spPr>
      </p:pic>
      <p:pic>
        <p:nvPicPr>
          <p:cNvPr id="26" name="Graphic 25" descr="Classroom outline">
            <a:extLst>
              <a:ext uri="{FF2B5EF4-FFF2-40B4-BE49-F238E27FC236}">
                <a16:creationId xmlns:a16="http://schemas.microsoft.com/office/drawing/2014/main" id="{4C12E589-F41C-4232-B08E-7B2FEEDE58C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799109" y="5161011"/>
            <a:ext cx="662974" cy="662974"/>
          </a:xfrm>
          <a:prstGeom prst="rect">
            <a:avLst/>
          </a:prstGeom>
        </p:spPr>
      </p:pic>
      <p:cxnSp>
        <p:nvCxnSpPr>
          <p:cNvPr id="82" name="Straight Connector 81">
            <a:extLst>
              <a:ext uri="{FF2B5EF4-FFF2-40B4-BE49-F238E27FC236}">
                <a16:creationId xmlns:a16="http://schemas.microsoft.com/office/drawing/2014/main" id="{2D26C3C8-EAEA-482D-999E-58A4F812FB94}"/>
              </a:ext>
            </a:extLst>
          </p:cNvPr>
          <p:cNvCxnSpPr>
            <a:cxnSpLocks/>
          </p:cNvCxnSpPr>
          <p:nvPr/>
        </p:nvCxnSpPr>
        <p:spPr>
          <a:xfrm>
            <a:off x="3860063" y="2286187"/>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Graphic 51" descr="Signature outline">
            <a:extLst>
              <a:ext uri="{FF2B5EF4-FFF2-40B4-BE49-F238E27FC236}">
                <a16:creationId xmlns:a16="http://schemas.microsoft.com/office/drawing/2014/main" id="{CC3E6352-FC96-45DB-BDE7-697DF0AD323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615495" y="5078985"/>
            <a:ext cx="694350" cy="694350"/>
          </a:xfrm>
          <a:prstGeom prst="rect">
            <a:avLst/>
          </a:prstGeom>
        </p:spPr>
      </p:pic>
    </p:spTree>
    <p:extLst>
      <p:ext uri="{BB962C8B-B14F-4D97-AF65-F5344CB8AC3E}">
        <p14:creationId xmlns:p14="http://schemas.microsoft.com/office/powerpoint/2010/main" val="247301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68F0359F-27BE-4448-8A92-2E8EAD21982B}"/>
              </a:ext>
            </a:extLst>
          </p:cNvPr>
          <p:cNvSpPr/>
          <p:nvPr/>
        </p:nvSpPr>
        <p:spPr>
          <a:xfrm>
            <a:off x="5980648" y="2793442"/>
            <a:ext cx="5951768" cy="2853732"/>
          </a:xfrm>
          <a:prstGeom prst="round2Diag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13" name="Title 2">
            <a:extLst>
              <a:ext uri="{FF2B5EF4-FFF2-40B4-BE49-F238E27FC236}">
                <a16:creationId xmlns:a16="http://schemas.microsoft.com/office/drawing/2014/main" id="{F032D836-9364-403B-B15A-39F71C84C22F}"/>
              </a:ext>
            </a:extLst>
          </p:cNvPr>
          <p:cNvSpPr>
            <a:spLocks noGrp="1"/>
          </p:cNvSpPr>
          <p:nvPr>
            <p:ph type="title"/>
            <p:custDataLst>
              <p:tags r:id="rId1"/>
            </p:custDataLst>
          </p:nvPr>
        </p:nvSpPr>
        <p:spPr>
          <a:xfrm>
            <a:off x="394268" y="801629"/>
            <a:ext cx="10704280" cy="979545"/>
          </a:xfrm>
        </p:spPr>
        <p:txBody>
          <a:bodyPr anchor="ctr">
            <a:normAutofit/>
          </a:bodyPr>
          <a:lstStyle/>
          <a:p>
            <a:r>
              <a:rPr lang="en-CA" altLang="en-US" sz="2800" b="0" kern="0" dirty="0">
                <a:solidFill>
                  <a:schemeClr val="accent4">
                    <a:lumMod val="75000"/>
                  </a:schemeClr>
                </a:solidFill>
                <a:latin typeface="Avenir Next LT Pro Demi" panose="020B0704020202020204" pitchFamily="34" charset="0"/>
              </a:rPr>
              <a:t>DESIGN METHODOLOGY</a:t>
            </a:r>
            <a:br>
              <a:rPr lang="en-CA" altLang="en-US" sz="2800" b="0" kern="0" dirty="0">
                <a:solidFill>
                  <a:schemeClr val="accent4">
                    <a:lumMod val="75000"/>
                  </a:schemeClr>
                </a:solidFill>
                <a:latin typeface="Avenir Next LT Pro Demi" panose="020B0704020202020204" pitchFamily="34" charset="0"/>
              </a:rPr>
            </a:br>
            <a:r>
              <a:rPr lang="en-CA" altLang="en-US" sz="2400" b="0" kern="0" dirty="0">
                <a:solidFill>
                  <a:schemeClr val="accent4">
                    <a:lumMod val="75000"/>
                  </a:schemeClr>
                </a:solidFill>
                <a:latin typeface="Avenir Next LT Pro" panose="020B0504020202020204" pitchFamily="34" charset="0"/>
              </a:rPr>
              <a:t>REQUIREMENTS GATHERING</a:t>
            </a:r>
            <a:endParaRPr lang="en-CA" sz="2800" b="0" dirty="0">
              <a:solidFill>
                <a:schemeClr val="accent4">
                  <a:lumMod val="75000"/>
                </a:schemeClr>
              </a:solidFill>
              <a:latin typeface="Avenir Next LT Pro" panose="020B0504020202020204" pitchFamily="34" charset="0"/>
            </a:endParaRPr>
          </a:p>
        </p:txBody>
      </p:sp>
      <p:sp>
        <p:nvSpPr>
          <p:cNvPr id="14" name="Content Placeholder 3">
            <a:extLst>
              <a:ext uri="{FF2B5EF4-FFF2-40B4-BE49-F238E27FC236}">
                <a16:creationId xmlns:a16="http://schemas.microsoft.com/office/drawing/2014/main" id="{4C58FB73-ED93-4DA4-8687-9886FA7F22D8}"/>
              </a:ext>
            </a:extLst>
          </p:cNvPr>
          <p:cNvSpPr txBox="1">
            <a:spLocks/>
          </p:cNvSpPr>
          <p:nvPr/>
        </p:nvSpPr>
        <p:spPr>
          <a:xfrm>
            <a:off x="538218" y="1781174"/>
            <a:ext cx="6043452" cy="5221429"/>
          </a:xfrm>
          <a:prstGeom prst="rect">
            <a:avLst/>
          </a:prstGeom>
          <a:noFill/>
        </p:spPr>
        <p:txBody>
          <a:bodyPr vert="horz" wrap="square" lIns="91440" tIns="45720" rIns="91440" bIns="45720" rtlCol="0">
            <a:sp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pPr>
            <a:r>
              <a:rPr lang="en-US" sz="1600" dirty="0">
                <a:latin typeface="Avenir Next LT Pro" panose="020B0504020202020204" pitchFamily="34" charset="0"/>
                <a:ea typeface="Calibri" panose="020F0502020204030204" pitchFamily="34" charset="0"/>
                <a:cs typeface="Times New Roman"/>
              </a:rPr>
              <a:t>3a </a:t>
            </a:r>
            <a:r>
              <a:rPr lang="en-US" sz="1600" dirty="0">
                <a:latin typeface="Avenir Next LT Pro Demi" panose="020B0704020202020204" pitchFamily="34" charset="0"/>
                <a:ea typeface="Calibri" panose="020F0502020204030204" pitchFamily="34" charset="0"/>
                <a:cs typeface="Times New Roman"/>
              </a:rPr>
              <a:t>– </a:t>
            </a:r>
            <a:r>
              <a:rPr lang="en-US" sz="1600" u="sng" dirty="0">
                <a:latin typeface="Avenir Next LT Pro" panose="020B0504020202020204" pitchFamily="34" charset="0"/>
                <a:ea typeface="Calibri" panose="020F0502020204030204" pitchFamily="34" charset="0"/>
                <a:cs typeface="Times New Roman"/>
              </a:rPr>
              <a:t>Workplace Transformation Info Session </a:t>
            </a:r>
            <a:r>
              <a:rPr lang="en-US" sz="1600" dirty="0">
                <a:latin typeface="Avenir Next LT Pro" panose="020B0504020202020204" pitchFamily="34" charset="0"/>
                <a:ea typeface="Calibri" panose="020F0502020204030204" pitchFamily="34" charset="0"/>
                <a:cs typeface="Times New Roman"/>
              </a:rPr>
              <a:t>– </a:t>
            </a:r>
            <a:r>
              <a:rPr lang="en-US" sz="2400" u="sng" dirty="0">
                <a:solidFill>
                  <a:schemeClr val="accent2">
                    <a:lumMod val="75000"/>
                  </a:schemeClr>
                </a:solidFill>
                <a:latin typeface="Avenir Next LT Pro" panose="020B0504020202020204" pitchFamily="34" charset="0"/>
                <a:ea typeface="Calibri" panose="020F0502020204030204" pitchFamily="34" charset="0"/>
                <a:cs typeface="Times New Roman"/>
              </a:rPr>
              <a:t>NOW</a:t>
            </a:r>
          </a:p>
          <a:p>
            <a:pPr fontAlgn="auto">
              <a:spcAft>
                <a:spcPts val="0"/>
              </a:spcAft>
            </a:pPr>
            <a:endParaRPr lang="en-US" sz="1600" dirty="0">
              <a:latin typeface="Avenir Next LT Pro" panose="020B0504020202020204" pitchFamily="34" charset="0"/>
              <a:ea typeface="Calibri" panose="020F0502020204030204" pitchFamily="34" charset="0"/>
              <a:cs typeface="Times New Roman"/>
            </a:endParaRPr>
          </a:p>
          <a:p>
            <a:pPr fontAlgn="auto">
              <a:spcAft>
                <a:spcPts val="0"/>
              </a:spcAft>
            </a:pPr>
            <a:r>
              <a:rPr lang="en-US" sz="1600" dirty="0">
                <a:latin typeface="Avenir Next LT Pro" panose="020B0504020202020204" pitchFamily="34" charset="0"/>
                <a:ea typeface="Calibri" panose="020F0502020204030204" pitchFamily="34" charset="0"/>
                <a:cs typeface="Times New Roman"/>
              </a:rPr>
              <a:t>3b – </a:t>
            </a:r>
            <a:r>
              <a:rPr lang="en-US" sz="1600" u="sng" dirty="0">
                <a:latin typeface="Avenir Next LT Pro" panose="020B0504020202020204" pitchFamily="34" charset="0"/>
                <a:ea typeface="Calibri" panose="020F0502020204030204" pitchFamily="34" charset="0"/>
              </a:rPr>
              <a:t>Functional Programming Lite</a:t>
            </a:r>
          </a:p>
          <a:p>
            <a:pPr fontAlgn="auto">
              <a:spcAft>
                <a:spcPts val="0"/>
              </a:spcAft>
            </a:pPr>
            <a:endParaRPr lang="en-US" sz="1600" u="sng" dirty="0">
              <a:latin typeface="Avenir Next LT Pro" panose="020B0504020202020204" pitchFamily="34" charset="0"/>
              <a:ea typeface="Calibri" panose="020F0502020204030204" pitchFamily="34" charset="0"/>
            </a:endParaRPr>
          </a:p>
          <a:p>
            <a:pPr marL="695325" lvl="1" indent="-342900" fontAlgn="auto">
              <a:spcAft>
                <a:spcPts val="0"/>
              </a:spcAft>
              <a:buFont typeface="Wingdings" panose="05000000000000000000" pitchFamily="2" charset="2"/>
              <a:buChar char="Ø"/>
            </a:pPr>
            <a:r>
              <a:rPr lang="en-US" sz="1600" dirty="0">
                <a:solidFill>
                  <a:schemeClr val="tx1"/>
                </a:solidFill>
                <a:latin typeface="Avenir Next LT Pro" panose="020B0504020202020204" pitchFamily="34" charset="0"/>
                <a:ea typeface="Calibri" panose="020F0502020204030204" pitchFamily="34" charset="0"/>
                <a:cs typeface="Times New Roman"/>
              </a:rPr>
              <a:t>Client Requirements Questionnaire</a:t>
            </a:r>
          </a:p>
          <a:p>
            <a:pPr marL="695325" lvl="1" indent="-342900" fontAlgn="auto">
              <a:spcAft>
                <a:spcPts val="0"/>
              </a:spcAft>
              <a:buFont typeface="Wingdings" panose="05000000000000000000" pitchFamily="2" charset="2"/>
              <a:buChar char="Ø"/>
            </a:pPr>
            <a:r>
              <a:rPr lang="en-US" sz="1600" dirty="0">
                <a:solidFill>
                  <a:schemeClr val="tx1"/>
                </a:solidFill>
                <a:latin typeface="Avenir Next LT Pro" panose="020B0504020202020204" pitchFamily="34" charset="0"/>
                <a:ea typeface="Calibri" panose="020F0502020204030204" pitchFamily="34" charset="0"/>
                <a:cs typeface="Times New Roman"/>
              </a:rPr>
              <a:t>Functional Programming Workshop</a:t>
            </a:r>
          </a:p>
          <a:p>
            <a:pPr marL="1152525" lvl="2" indent="-342900" fontAlgn="auto">
              <a:spcAft>
                <a:spcPts val="0"/>
              </a:spcAft>
              <a:buFont typeface="Wingdings" panose="05000000000000000000" pitchFamily="2" charset="2"/>
              <a:buChar char="Ø"/>
            </a:pPr>
            <a:r>
              <a:rPr lang="en-US" sz="1600" dirty="0">
                <a:solidFill>
                  <a:schemeClr val="tx1"/>
                </a:solidFill>
                <a:latin typeface="Avenir Next LT Pro" panose="020B0504020202020204" pitchFamily="34" charset="0"/>
                <a:ea typeface="Calibri" panose="020F0502020204030204" pitchFamily="34" charset="0"/>
                <a:cs typeface="Times New Roman"/>
              </a:rPr>
              <a:t> Discuss &amp; validate questionnaire findings</a:t>
            </a:r>
          </a:p>
          <a:p>
            <a:pPr marL="1152525" lvl="2" indent="-342900" fontAlgn="auto">
              <a:spcAft>
                <a:spcPts val="0"/>
              </a:spcAft>
              <a:buFont typeface="Wingdings" panose="05000000000000000000" pitchFamily="2" charset="2"/>
              <a:buChar char="Ø"/>
            </a:pPr>
            <a:r>
              <a:rPr lang="en-US" sz="1600" dirty="0">
                <a:solidFill>
                  <a:schemeClr val="tx1"/>
                </a:solidFill>
                <a:latin typeface="Avenir Next LT Pro" panose="020B0504020202020204" pitchFamily="34" charset="0"/>
                <a:ea typeface="Calibri" panose="020F0502020204030204" pitchFamily="34" charset="0"/>
                <a:cs typeface="Times New Roman"/>
              </a:rPr>
              <a:t>Discuss special requirements with functional specialists</a:t>
            </a:r>
          </a:p>
          <a:p>
            <a:pPr marL="1152525" lvl="2" indent="-342900" fontAlgn="auto">
              <a:spcAft>
                <a:spcPts val="0"/>
              </a:spcAft>
              <a:buFont typeface="Wingdings" panose="05000000000000000000" pitchFamily="2" charset="2"/>
              <a:buChar char="Ø"/>
            </a:pPr>
            <a:r>
              <a:rPr lang="en-US" sz="1600" dirty="0">
                <a:solidFill>
                  <a:schemeClr val="tx1"/>
                </a:solidFill>
                <a:latin typeface="Avenir Next LT Pro" panose="020B0504020202020204" pitchFamily="34" charset="0"/>
                <a:ea typeface="Calibri" panose="020F0502020204030204" pitchFamily="34" charset="0"/>
                <a:cs typeface="Times New Roman"/>
              </a:rPr>
              <a:t>View test plans &amp; obtain feedback</a:t>
            </a:r>
          </a:p>
          <a:p>
            <a:pPr marL="1152525" lvl="2" indent="-342900" fontAlgn="auto">
              <a:spcAft>
                <a:spcPts val="0"/>
              </a:spcAft>
              <a:buFont typeface="Wingdings" panose="05000000000000000000" pitchFamily="2" charset="2"/>
              <a:buChar char="Ø"/>
            </a:pPr>
            <a:r>
              <a:rPr lang="en-US" sz="1600" dirty="0">
                <a:solidFill>
                  <a:schemeClr val="tx1"/>
                </a:solidFill>
                <a:latin typeface="Avenir Next LT Pro" panose="020B0504020202020204" pitchFamily="34" charset="0"/>
                <a:ea typeface="Calibri" panose="020F0502020204030204" pitchFamily="34" charset="0"/>
                <a:cs typeface="Times New Roman"/>
              </a:rPr>
              <a:t>Discuss additional requirements</a:t>
            </a:r>
          </a:p>
          <a:p>
            <a:pPr fontAlgn="auto">
              <a:spcAft>
                <a:spcPts val="0"/>
              </a:spcAft>
            </a:pPr>
            <a:endParaRPr lang="en-US" sz="1600" dirty="0">
              <a:ea typeface="Calibri" panose="020F0502020204030204" pitchFamily="34" charset="0"/>
              <a:cs typeface="Times New Roman"/>
            </a:endParaRPr>
          </a:p>
          <a:p>
            <a:pPr marL="342900" indent="-342900" fontAlgn="auto">
              <a:spcAft>
                <a:spcPts val="0"/>
              </a:spcAft>
              <a:buFont typeface="Arial" panose="020B0604020202020204" pitchFamily="34" charset="0"/>
              <a:buChar char="•"/>
            </a:pPr>
            <a:endParaRPr lang="en-US" sz="1700" dirty="0">
              <a:ea typeface="Calibri" panose="020F0502020204030204" pitchFamily="34" charset="0"/>
              <a:cs typeface="Times New Roman"/>
            </a:endParaRPr>
          </a:p>
          <a:p>
            <a:pPr marL="695325" lvl="1" indent="-342900" fontAlgn="auto">
              <a:spcAft>
                <a:spcPts val="0"/>
              </a:spcAft>
              <a:buFont typeface="+mj-lt"/>
              <a:buAutoNum type="arabicPeriod"/>
            </a:pPr>
            <a:endParaRPr lang="en-US" sz="1300" dirty="0">
              <a:solidFill>
                <a:schemeClr val="tx1"/>
              </a:solidFill>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767C7B25-6B9B-459D-AF52-35048348BFD3}"/>
              </a:ext>
            </a:extLst>
          </p:cNvPr>
          <p:cNvSpPr txBox="1"/>
          <p:nvPr/>
        </p:nvSpPr>
        <p:spPr>
          <a:xfrm>
            <a:off x="5586629" y="3009976"/>
            <a:ext cx="6094324" cy="2420663"/>
          </a:xfrm>
          <a:prstGeom prst="rect">
            <a:avLst/>
          </a:prstGeom>
          <a:noFill/>
        </p:spPr>
        <p:txBody>
          <a:bodyPr wrap="square">
            <a:spAutoFit/>
          </a:bodyPr>
          <a:lstStyle/>
          <a:p>
            <a:pPr marL="809625" lvl="2" fontAlgn="auto">
              <a:spcAft>
                <a:spcPts val="0"/>
              </a:spcAft>
            </a:pPr>
            <a:r>
              <a:rPr lang="en-US" sz="1800" b="1" u="sng" dirty="0">
                <a:solidFill>
                  <a:schemeClr val="tx1"/>
                </a:solidFill>
                <a:latin typeface="Avenir Next LT Pro" panose="020B0504020202020204" pitchFamily="34" charset="0"/>
                <a:ea typeface="Calibri" panose="020F0502020204030204" pitchFamily="34" charset="0"/>
                <a:cs typeface="Times New Roman"/>
              </a:rPr>
              <a:t>RESULTS</a:t>
            </a:r>
          </a:p>
          <a:p>
            <a:pPr marL="809625" lvl="2" fontAlgn="auto">
              <a:spcAft>
                <a:spcPts val="0"/>
              </a:spcAft>
            </a:pPr>
            <a:endParaRPr lang="en-US" sz="1600" dirty="0">
              <a:solidFill>
                <a:schemeClr val="tx1"/>
              </a:solidFill>
              <a:latin typeface="Avenir Next LT Pro" panose="020B0504020202020204" pitchFamily="34" charset="0"/>
              <a:ea typeface="Calibri" panose="020F0502020204030204" pitchFamily="34" charset="0"/>
              <a:cs typeface="Times New Roman"/>
            </a:endParaRPr>
          </a:p>
          <a:p>
            <a:pPr marL="1152525" lvl="2" indent="-342900" fontAlgn="auto">
              <a:lnSpc>
                <a:spcPct val="150000"/>
              </a:lnSpc>
              <a:spcAft>
                <a:spcPts val="0"/>
              </a:spcAft>
              <a:buFont typeface="Wingdings" panose="05000000000000000000" pitchFamily="2" charset="2"/>
              <a:buChar char="ü"/>
            </a:pPr>
            <a:r>
              <a:rPr lang="en-US" sz="1600" dirty="0">
                <a:solidFill>
                  <a:schemeClr val="tx1"/>
                </a:solidFill>
                <a:latin typeface="Avenir Next LT Pro Demi" panose="020B0704020202020204" pitchFamily="34" charset="0"/>
                <a:ea typeface="Calibri" panose="020F0502020204030204" pitchFamily="34" charset="0"/>
                <a:cs typeface="Times New Roman"/>
              </a:rPr>
              <a:t>Validation of Activity Profile(s)</a:t>
            </a:r>
          </a:p>
          <a:p>
            <a:pPr marL="1152525" lvl="2" indent="-342900" fontAlgn="auto">
              <a:lnSpc>
                <a:spcPct val="150000"/>
              </a:lnSpc>
              <a:spcAft>
                <a:spcPts val="0"/>
              </a:spcAft>
              <a:buFont typeface="Wingdings" panose="05000000000000000000" pitchFamily="2" charset="2"/>
              <a:buChar char="ü"/>
            </a:pPr>
            <a:r>
              <a:rPr lang="en-US" sz="1600" dirty="0">
                <a:solidFill>
                  <a:schemeClr val="tx1"/>
                </a:solidFill>
                <a:latin typeface="Avenir Next LT Pro Demi" panose="020B0704020202020204" pitchFamily="34" charset="0"/>
                <a:ea typeface="Calibri" panose="020F0502020204030204" pitchFamily="34" charset="0"/>
                <a:cs typeface="Times New Roman"/>
              </a:rPr>
              <a:t>Identification of specific </a:t>
            </a:r>
            <a:r>
              <a:rPr lang="en-US" sz="1600" dirty="0" err="1">
                <a:solidFill>
                  <a:schemeClr val="tx1"/>
                </a:solidFill>
                <a:latin typeface="Avenir Next LT Pro Demi" panose="020B0704020202020204" pitchFamily="34" charset="0"/>
                <a:ea typeface="Calibri" panose="020F0502020204030204" pitchFamily="34" charset="0"/>
                <a:cs typeface="Times New Roman"/>
              </a:rPr>
              <a:t>workpoint</a:t>
            </a:r>
            <a:r>
              <a:rPr lang="en-US" sz="1600" dirty="0">
                <a:solidFill>
                  <a:schemeClr val="tx1"/>
                </a:solidFill>
                <a:latin typeface="Avenir Next LT Pro Demi" panose="020B0704020202020204" pitchFamily="34" charset="0"/>
                <a:ea typeface="Calibri" panose="020F0502020204030204" pitchFamily="34" charset="0"/>
                <a:cs typeface="Times New Roman"/>
              </a:rPr>
              <a:t> requirements </a:t>
            </a:r>
          </a:p>
          <a:p>
            <a:pPr marL="1152525" lvl="2" indent="-342900" fontAlgn="auto">
              <a:lnSpc>
                <a:spcPct val="150000"/>
              </a:lnSpc>
              <a:spcAft>
                <a:spcPts val="0"/>
              </a:spcAft>
              <a:buFont typeface="Wingdings" panose="05000000000000000000" pitchFamily="2" charset="2"/>
              <a:buChar char="ü"/>
            </a:pPr>
            <a:r>
              <a:rPr lang="en-US" sz="1600" dirty="0">
                <a:solidFill>
                  <a:schemeClr val="tx1"/>
                </a:solidFill>
                <a:latin typeface="Avenir Next LT Pro Demi" panose="020B0704020202020204" pitchFamily="34" charset="0"/>
                <a:ea typeface="Calibri" panose="020F0502020204030204" pitchFamily="34" charset="0"/>
                <a:cs typeface="Times New Roman"/>
              </a:rPr>
              <a:t>Identification of specific adjacency requirements</a:t>
            </a:r>
          </a:p>
          <a:p>
            <a:pPr marL="1152525" lvl="2" indent="-342900" fontAlgn="auto">
              <a:lnSpc>
                <a:spcPct val="150000"/>
              </a:lnSpc>
              <a:spcAft>
                <a:spcPts val="0"/>
              </a:spcAft>
              <a:buFont typeface="Wingdings" panose="05000000000000000000" pitchFamily="2" charset="2"/>
              <a:buChar char="ü"/>
            </a:pPr>
            <a:r>
              <a:rPr lang="en-US" sz="1600" dirty="0">
                <a:solidFill>
                  <a:schemeClr val="tx1"/>
                </a:solidFill>
                <a:latin typeface="Avenir Next LT Pro Demi" panose="020B0704020202020204" pitchFamily="34" charset="0"/>
                <a:ea typeface="Calibri" panose="020F0502020204030204" pitchFamily="34" charset="0"/>
                <a:cs typeface="Times New Roman"/>
              </a:rPr>
              <a:t>Zoning recommendations</a:t>
            </a:r>
          </a:p>
          <a:p>
            <a:pPr marL="1152525" lvl="2" indent="-342900" fontAlgn="auto">
              <a:lnSpc>
                <a:spcPct val="150000"/>
              </a:lnSpc>
              <a:spcAft>
                <a:spcPts val="0"/>
              </a:spcAft>
              <a:buFont typeface="Wingdings" panose="05000000000000000000" pitchFamily="2" charset="2"/>
              <a:buChar char="ü"/>
            </a:pPr>
            <a:r>
              <a:rPr lang="en-US" sz="1600" dirty="0">
                <a:latin typeface="Avenir Next LT Pro Demi" panose="020B0704020202020204" pitchFamily="34" charset="0"/>
                <a:ea typeface="Calibri" panose="020F0502020204030204" pitchFamily="34" charset="0"/>
                <a:cs typeface="Times New Roman"/>
              </a:rPr>
              <a:t>Furniture recommendations</a:t>
            </a:r>
            <a:endParaRPr lang="en-US" sz="1600" dirty="0">
              <a:solidFill>
                <a:schemeClr val="tx1"/>
              </a:solidFill>
              <a:latin typeface="Avenir Next LT Pro Demi" panose="020B070402020202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331079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13" name="Title 2">
            <a:extLst>
              <a:ext uri="{FF2B5EF4-FFF2-40B4-BE49-F238E27FC236}">
                <a16:creationId xmlns:a16="http://schemas.microsoft.com/office/drawing/2014/main" id="{F032D836-9364-403B-B15A-39F71C84C22F}"/>
              </a:ext>
            </a:extLst>
          </p:cNvPr>
          <p:cNvSpPr>
            <a:spLocks noGrp="1"/>
          </p:cNvSpPr>
          <p:nvPr>
            <p:ph type="title"/>
            <p:custDataLst>
              <p:tags r:id="rId1"/>
            </p:custDataLst>
          </p:nvPr>
        </p:nvSpPr>
        <p:spPr>
          <a:xfrm>
            <a:off x="394268" y="801629"/>
            <a:ext cx="10704280" cy="979545"/>
          </a:xfrm>
        </p:spPr>
        <p:txBody>
          <a:bodyPr anchor="ctr">
            <a:normAutofit/>
          </a:bodyPr>
          <a:lstStyle/>
          <a:p>
            <a:r>
              <a:rPr lang="en-CA" altLang="en-US" sz="2800" b="0" kern="0" dirty="0">
                <a:solidFill>
                  <a:schemeClr val="accent4">
                    <a:lumMod val="75000"/>
                  </a:schemeClr>
                </a:solidFill>
                <a:latin typeface="Avenir Next LT Pro Demi" panose="020B0704020202020204" pitchFamily="34" charset="0"/>
              </a:rPr>
              <a:t>DESIGN METHODOLOGY</a:t>
            </a:r>
            <a:br>
              <a:rPr lang="en-CA" altLang="en-US" sz="2800" b="0" kern="0" dirty="0">
                <a:solidFill>
                  <a:schemeClr val="accent4">
                    <a:lumMod val="75000"/>
                  </a:schemeClr>
                </a:solidFill>
                <a:latin typeface="Avenir Next LT Pro Demi" panose="020B0704020202020204" pitchFamily="34" charset="0"/>
              </a:rPr>
            </a:br>
            <a:r>
              <a:rPr lang="en-CA" altLang="en-US" sz="2400" b="0" kern="0" dirty="0">
                <a:solidFill>
                  <a:schemeClr val="accent4">
                    <a:lumMod val="75000"/>
                  </a:schemeClr>
                </a:solidFill>
                <a:latin typeface="Avenir Next LT Pro" panose="020B0504020202020204" pitchFamily="34" charset="0"/>
              </a:rPr>
              <a:t>CONCEPT DESIGN</a:t>
            </a:r>
            <a:endParaRPr lang="en-CA" sz="2800" b="0" dirty="0">
              <a:solidFill>
                <a:schemeClr val="accent4">
                  <a:lumMod val="75000"/>
                </a:schemeClr>
              </a:solidFill>
              <a:latin typeface="Avenir Next LT Pro" panose="020B0504020202020204" pitchFamily="34" charset="0"/>
            </a:endParaRPr>
          </a:p>
        </p:txBody>
      </p:sp>
      <p:sp>
        <p:nvSpPr>
          <p:cNvPr id="14" name="Content Placeholder 3">
            <a:extLst>
              <a:ext uri="{FF2B5EF4-FFF2-40B4-BE49-F238E27FC236}">
                <a16:creationId xmlns:a16="http://schemas.microsoft.com/office/drawing/2014/main" id="{4C58FB73-ED93-4DA4-8687-9886FA7F22D8}"/>
              </a:ext>
            </a:extLst>
          </p:cNvPr>
          <p:cNvSpPr txBox="1">
            <a:spLocks/>
          </p:cNvSpPr>
          <p:nvPr/>
        </p:nvSpPr>
        <p:spPr>
          <a:xfrm>
            <a:off x="279062" y="2101909"/>
            <a:ext cx="10934692" cy="2430922"/>
          </a:xfrm>
          <a:prstGeom prst="rect">
            <a:avLst/>
          </a:prstGeom>
          <a:noFill/>
        </p:spPr>
        <p:txBody>
          <a:bodyPr vert="horz" wrap="square" lIns="91440" tIns="45720" rIns="91440" bIns="45720" rtlCol="0">
            <a:sp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pPr>
            <a:endParaRPr lang="en-US" sz="1600" u="sng" dirty="0">
              <a:solidFill>
                <a:schemeClr val="accent2">
                  <a:lumMod val="75000"/>
                </a:schemeClr>
              </a:solidFill>
              <a:ea typeface="Calibri" panose="020F0502020204030204" pitchFamily="34" charset="0"/>
              <a:cs typeface="Times New Roman"/>
            </a:endParaRPr>
          </a:p>
          <a:p>
            <a:pPr fontAlgn="auto">
              <a:spcAft>
                <a:spcPts val="0"/>
              </a:spcAft>
            </a:pPr>
            <a:endParaRPr lang="en-US" sz="2400" u="sng" dirty="0">
              <a:solidFill>
                <a:schemeClr val="accent2">
                  <a:lumMod val="75000"/>
                </a:schemeClr>
              </a:solidFill>
              <a:ea typeface="Calibri" panose="020F0502020204030204" pitchFamily="34" charset="0"/>
              <a:cs typeface="Times New Roman"/>
            </a:endParaRPr>
          </a:p>
          <a:p>
            <a:pPr fontAlgn="auto">
              <a:spcAft>
                <a:spcPts val="0"/>
              </a:spcAft>
            </a:pPr>
            <a:endParaRPr lang="en-US" sz="2400" u="sng" dirty="0">
              <a:solidFill>
                <a:schemeClr val="accent2">
                  <a:lumMod val="75000"/>
                </a:schemeClr>
              </a:solidFill>
              <a:ea typeface="Calibri" panose="020F0502020204030204" pitchFamily="34" charset="0"/>
              <a:cs typeface="Times New Roman"/>
            </a:endParaRPr>
          </a:p>
          <a:p>
            <a:pPr fontAlgn="auto">
              <a:spcAft>
                <a:spcPts val="0"/>
              </a:spcAft>
            </a:pPr>
            <a:endParaRPr lang="en-US" sz="1600" dirty="0">
              <a:ea typeface="Calibri" panose="020F0502020204030204" pitchFamily="34" charset="0"/>
              <a:cs typeface="Times New Roman"/>
            </a:endParaRPr>
          </a:p>
          <a:p>
            <a:pPr marL="342900" indent="-342900" fontAlgn="auto">
              <a:spcAft>
                <a:spcPts val="0"/>
              </a:spcAft>
              <a:buFont typeface="Arial" panose="020B0604020202020204" pitchFamily="34" charset="0"/>
              <a:buChar char="•"/>
            </a:pPr>
            <a:endParaRPr lang="en-US" sz="1700" dirty="0">
              <a:ea typeface="Calibri" panose="020F0502020204030204" pitchFamily="34" charset="0"/>
              <a:cs typeface="Times New Roman"/>
            </a:endParaRPr>
          </a:p>
          <a:p>
            <a:pPr marL="695325" lvl="1" indent="-342900" fontAlgn="auto">
              <a:spcAft>
                <a:spcPts val="0"/>
              </a:spcAft>
              <a:buFont typeface="+mj-lt"/>
              <a:buAutoNum type="arabicPeriod"/>
            </a:pPr>
            <a:endParaRPr lang="en-US" sz="1300" dirty="0">
              <a:solidFill>
                <a:schemeClr val="tx1"/>
              </a:solidFill>
              <a:ea typeface="Calibri" panose="020F0502020204030204" pitchFamily="34" charset="0"/>
              <a:cs typeface="Times New Roman"/>
            </a:endParaRPr>
          </a:p>
        </p:txBody>
      </p:sp>
      <p:pic>
        <p:nvPicPr>
          <p:cNvPr id="7" name="Graphic 6" descr="Sustainability with solid fill">
            <a:extLst>
              <a:ext uri="{FF2B5EF4-FFF2-40B4-BE49-F238E27FC236}">
                <a16:creationId xmlns:a16="http://schemas.microsoft.com/office/drawing/2014/main" id="{0336ED65-CB67-4174-B2F6-4D6272C96A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301" y="2014732"/>
            <a:ext cx="914400" cy="914400"/>
          </a:xfrm>
          <a:prstGeom prst="rect">
            <a:avLst/>
          </a:prstGeom>
        </p:spPr>
      </p:pic>
      <p:pic>
        <p:nvPicPr>
          <p:cNvPr id="8" name="Graphic 7" descr="Work from home desk with solid fill">
            <a:extLst>
              <a:ext uri="{FF2B5EF4-FFF2-40B4-BE49-F238E27FC236}">
                <a16:creationId xmlns:a16="http://schemas.microsoft.com/office/drawing/2014/main" id="{CDEB979E-5549-44F8-8BA3-525E79FE63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4701" y="2014732"/>
            <a:ext cx="914400" cy="914400"/>
          </a:xfrm>
          <a:prstGeom prst="rect">
            <a:avLst/>
          </a:prstGeom>
        </p:spPr>
      </p:pic>
      <p:pic>
        <p:nvPicPr>
          <p:cNvPr id="15" name="Graphic 14" descr="Universal access with solid fill">
            <a:extLst>
              <a:ext uri="{FF2B5EF4-FFF2-40B4-BE49-F238E27FC236}">
                <a16:creationId xmlns:a16="http://schemas.microsoft.com/office/drawing/2014/main" id="{600D173A-AE86-4BB9-8618-458B8D0F70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8441" y="3152642"/>
            <a:ext cx="1072964" cy="1072964"/>
          </a:xfrm>
          <a:prstGeom prst="rect">
            <a:avLst/>
          </a:prstGeom>
        </p:spPr>
      </p:pic>
      <p:pic>
        <p:nvPicPr>
          <p:cNvPr id="16" name="Content Placeholder 10">
            <a:extLst>
              <a:ext uri="{FF2B5EF4-FFF2-40B4-BE49-F238E27FC236}">
                <a16:creationId xmlns:a16="http://schemas.microsoft.com/office/drawing/2014/main" id="{872BAEEB-BFA7-47DC-8661-2F2522AE50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247" y="4532831"/>
            <a:ext cx="2545267" cy="695707"/>
          </a:xfrm>
          <a:prstGeom prst="rect">
            <a:avLst/>
          </a:prstGeom>
        </p:spPr>
      </p:pic>
      <p:sp>
        <p:nvSpPr>
          <p:cNvPr id="5" name="TextBox 4">
            <a:extLst>
              <a:ext uri="{FF2B5EF4-FFF2-40B4-BE49-F238E27FC236}">
                <a16:creationId xmlns:a16="http://schemas.microsoft.com/office/drawing/2014/main" id="{62ABC8A7-7048-4465-A534-C5A1B2C1F0EF}"/>
              </a:ext>
            </a:extLst>
          </p:cNvPr>
          <p:cNvSpPr txBox="1"/>
          <p:nvPr/>
        </p:nvSpPr>
        <p:spPr>
          <a:xfrm>
            <a:off x="3387247" y="2067234"/>
            <a:ext cx="7967390" cy="923330"/>
          </a:xfrm>
          <a:prstGeom prst="rect">
            <a:avLst/>
          </a:prstGeom>
          <a:noFill/>
        </p:spPr>
        <p:txBody>
          <a:bodyPr wrap="square" rtlCol="0">
            <a:spAutoFit/>
          </a:bodyPr>
          <a:lstStyle/>
          <a:p>
            <a:r>
              <a:rPr lang="en-CA" sz="1800" dirty="0">
                <a:latin typeface="Avenir Next LT Pro" panose="020B0504020202020204" pitchFamily="34" charset="0"/>
              </a:rPr>
              <a:t>Reuse &amp; repurpose as much suitable furniture &amp; equipment as possible. </a:t>
            </a:r>
          </a:p>
          <a:p>
            <a:r>
              <a:rPr lang="en-CA" sz="1800" dirty="0">
                <a:latin typeface="Avenir Next LT Pro" panose="020B0504020202020204" pitchFamily="34" charset="0"/>
              </a:rPr>
              <a:t>Maintain suitable constructed elements in order to be fiscally and environmentally responsible.</a:t>
            </a:r>
          </a:p>
        </p:txBody>
      </p:sp>
      <p:sp>
        <p:nvSpPr>
          <p:cNvPr id="17" name="TextBox 16">
            <a:extLst>
              <a:ext uri="{FF2B5EF4-FFF2-40B4-BE49-F238E27FC236}">
                <a16:creationId xmlns:a16="http://schemas.microsoft.com/office/drawing/2014/main" id="{CBD7D2D4-E7BC-471A-AF52-0FD5CE06E5A9}"/>
              </a:ext>
            </a:extLst>
          </p:cNvPr>
          <p:cNvSpPr txBox="1"/>
          <p:nvPr/>
        </p:nvSpPr>
        <p:spPr>
          <a:xfrm>
            <a:off x="3359551" y="3299500"/>
            <a:ext cx="7854203" cy="646331"/>
          </a:xfrm>
          <a:prstGeom prst="rect">
            <a:avLst/>
          </a:prstGeom>
          <a:noFill/>
        </p:spPr>
        <p:txBody>
          <a:bodyPr wrap="square" rtlCol="0">
            <a:spAutoFit/>
          </a:bodyPr>
          <a:lstStyle/>
          <a:p>
            <a:r>
              <a:rPr lang="en-CA" sz="1800" dirty="0">
                <a:latin typeface="Avenir Next LT Pro" panose="020B0504020202020204" pitchFamily="34" charset="0"/>
              </a:rPr>
              <a:t>Make necessary adjustments to ensure the workplace is accessible &amp; inclusive.</a:t>
            </a:r>
          </a:p>
        </p:txBody>
      </p:sp>
      <p:sp>
        <p:nvSpPr>
          <p:cNvPr id="18" name="TextBox 17">
            <a:extLst>
              <a:ext uri="{FF2B5EF4-FFF2-40B4-BE49-F238E27FC236}">
                <a16:creationId xmlns:a16="http://schemas.microsoft.com/office/drawing/2014/main" id="{CBED83F3-E742-43A9-B2B7-BCC802F14170}"/>
              </a:ext>
            </a:extLst>
          </p:cNvPr>
          <p:cNvSpPr txBox="1"/>
          <p:nvPr/>
        </p:nvSpPr>
        <p:spPr>
          <a:xfrm>
            <a:off x="3350699" y="4428319"/>
            <a:ext cx="7863055" cy="646331"/>
          </a:xfrm>
          <a:prstGeom prst="rect">
            <a:avLst/>
          </a:prstGeom>
          <a:noFill/>
        </p:spPr>
        <p:txBody>
          <a:bodyPr wrap="square" rtlCol="0">
            <a:spAutoFit/>
          </a:bodyPr>
          <a:lstStyle/>
          <a:p>
            <a:r>
              <a:rPr lang="en-CA" sz="1800" dirty="0">
                <a:latin typeface="Avenir Next LT Pro" panose="020B0504020202020204" pitchFamily="34" charset="0"/>
              </a:rPr>
              <a:t>Design to the </a:t>
            </a:r>
            <a:r>
              <a:rPr lang="en-CA" sz="1800" dirty="0" err="1">
                <a:latin typeface="Avenir Next LT Pro" panose="020B0504020202020204" pitchFamily="34" charset="0"/>
              </a:rPr>
              <a:t>GCworkplace</a:t>
            </a:r>
            <a:r>
              <a:rPr lang="en-CA" sz="1800" dirty="0">
                <a:latin typeface="Avenir Next LT Pro" panose="020B0504020202020204" pitchFamily="34" charset="0"/>
              </a:rPr>
              <a:t> standard, following compliant </a:t>
            </a:r>
            <a:r>
              <a:rPr lang="en-CA" sz="1800" dirty="0" err="1">
                <a:latin typeface="Avenir Next LT Pro" panose="020B0504020202020204" pitchFamily="34" charset="0"/>
              </a:rPr>
              <a:t>workpoint</a:t>
            </a:r>
            <a:r>
              <a:rPr lang="en-CA" sz="1800" dirty="0">
                <a:latin typeface="Avenir Next LT Pro" panose="020B0504020202020204" pitchFamily="34" charset="0"/>
              </a:rPr>
              <a:t> types &amp; ratios, zoning strategies &amp; activity profiles. </a:t>
            </a:r>
          </a:p>
        </p:txBody>
      </p:sp>
    </p:spTree>
    <p:extLst>
      <p:ext uri="{BB962C8B-B14F-4D97-AF65-F5344CB8AC3E}">
        <p14:creationId xmlns:p14="http://schemas.microsoft.com/office/powerpoint/2010/main" val="90940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115348"/>
            <a:ext cx="10959601" cy="6681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fr-CA" sz="1800" dirty="0">
                <a:solidFill>
                  <a:schemeClr val="bg1"/>
                </a:solidFill>
                <a:latin typeface="Avenir Next LT Pro" panose="020B0504020202020204" pitchFamily="34" charset="0"/>
              </a:rPr>
              <a:t>TABLE OF CONTENTS</a:t>
            </a:r>
            <a:endPar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pic>
        <p:nvPicPr>
          <p:cNvPr id="28" name="Image 9">
            <a:extLst>
              <a:ext uri="{FF2B5EF4-FFF2-40B4-BE49-F238E27FC236}">
                <a16:creationId xmlns:a16="http://schemas.microsoft.com/office/drawing/2014/main" id="{125482FC-A440-49ED-B2B8-56CCFB0A2A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99120" b="-1"/>
          <a:stretch/>
        </p:blipFill>
        <p:spPr>
          <a:xfrm>
            <a:off x="0" y="6146306"/>
            <a:ext cx="12196141" cy="53485"/>
          </a:xfrm>
          <a:prstGeom prst="rect">
            <a:avLst/>
          </a:prstGeom>
        </p:spPr>
      </p:pic>
      <p:sp>
        <p:nvSpPr>
          <p:cNvPr id="29" name="Title 1">
            <a:extLst>
              <a:ext uri="{FF2B5EF4-FFF2-40B4-BE49-F238E27FC236}">
                <a16:creationId xmlns:a16="http://schemas.microsoft.com/office/drawing/2014/main" id="{36B41770-9479-4184-833C-F7900941146A}"/>
              </a:ext>
            </a:extLst>
          </p:cNvPr>
          <p:cNvSpPr>
            <a:spLocks noGrp="1"/>
          </p:cNvSpPr>
          <p:nvPr>
            <p:ph type="title"/>
          </p:nvPr>
        </p:nvSpPr>
        <p:spPr>
          <a:xfrm>
            <a:off x="468956" y="3264747"/>
            <a:ext cx="6476129" cy="779462"/>
          </a:xfrm>
        </p:spPr>
        <p:txBody>
          <a:bodyPr>
            <a:normAutofit fontScale="90000"/>
          </a:bodyPr>
          <a:lstStyle/>
          <a:p>
            <a:r>
              <a:rPr lang="en-CA" sz="3200" b="0" dirty="0">
                <a:solidFill>
                  <a:schemeClr val="accent6"/>
                </a:solidFill>
                <a:latin typeface="Avenir Next LT Pro Demi" panose="020B0704020202020204" pitchFamily="34" charset="0"/>
              </a:rPr>
              <a:t>PART D</a:t>
            </a:r>
            <a:br>
              <a:rPr lang="en-CA" sz="3200" b="0" dirty="0">
                <a:solidFill>
                  <a:schemeClr val="accent6"/>
                </a:solidFill>
                <a:latin typeface="Avenir Next LT Pro Demi" panose="020B0704020202020204" pitchFamily="34" charset="0"/>
              </a:rPr>
            </a:br>
            <a:r>
              <a:rPr lang="en-CA" sz="4000" dirty="0">
                <a:solidFill>
                  <a:srgbClr val="409786"/>
                </a:solidFill>
                <a:latin typeface="Avenir Next LT Pro Demi" panose="020B0704020202020204" pitchFamily="34" charset="0"/>
              </a:rPr>
              <a:t>CLIENT ENGAGEMENT</a:t>
            </a:r>
          </a:p>
        </p:txBody>
      </p:sp>
      <p:grpSp>
        <p:nvGrpSpPr>
          <p:cNvPr id="15" name="Group 14">
            <a:extLst>
              <a:ext uri="{FF2B5EF4-FFF2-40B4-BE49-F238E27FC236}">
                <a16:creationId xmlns:a16="http://schemas.microsoft.com/office/drawing/2014/main" id="{3355768F-D962-420F-8C63-CA274C23FD39}"/>
              </a:ext>
            </a:extLst>
          </p:cNvPr>
          <p:cNvGrpSpPr/>
          <p:nvPr/>
        </p:nvGrpSpPr>
        <p:grpSpPr>
          <a:xfrm>
            <a:off x="9982201" y="14104"/>
            <a:ext cx="2219988" cy="6144361"/>
            <a:chOff x="1934060" y="-1795"/>
            <a:chExt cx="2048653" cy="6144361"/>
          </a:xfrm>
        </p:grpSpPr>
        <p:pic>
          <p:nvPicPr>
            <p:cNvPr id="16" name="Picture 15" descr="A room with a table and chairs&#10;&#10;Description automatically generated with low confidence">
              <a:extLst>
                <a:ext uri="{FF2B5EF4-FFF2-40B4-BE49-F238E27FC236}">
                  <a16:creationId xmlns:a16="http://schemas.microsoft.com/office/drawing/2014/main" id="{E1802983-0154-4D4B-B5DA-059BED16FB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4060" y="2097410"/>
              <a:ext cx="1938935" cy="1945954"/>
            </a:xfrm>
            <a:prstGeom prst="rect">
              <a:avLst/>
            </a:prstGeom>
          </p:spPr>
        </p:pic>
        <p:pic>
          <p:nvPicPr>
            <p:cNvPr id="17" name="Picture 16" descr="A picture containing floor, chair, indoor, ceiling&#10;&#10;Description automatically generated">
              <a:extLst>
                <a:ext uri="{FF2B5EF4-FFF2-40B4-BE49-F238E27FC236}">
                  <a16:creationId xmlns:a16="http://schemas.microsoft.com/office/drawing/2014/main" id="{55371206-3B72-433E-9358-3D1DBBDD51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35458" y="-1754"/>
              <a:ext cx="1934769" cy="1981593"/>
            </a:xfrm>
            <a:prstGeom prst="rect">
              <a:avLst/>
            </a:prstGeom>
          </p:spPr>
        </p:pic>
        <p:pic>
          <p:nvPicPr>
            <p:cNvPr id="18" name="Image 4">
              <a:extLst>
                <a:ext uri="{FF2B5EF4-FFF2-40B4-BE49-F238E27FC236}">
                  <a16:creationId xmlns:a16="http://schemas.microsoft.com/office/drawing/2014/main" id="{8689646C-D00A-47FA-85AD-E32771E1BC2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69335" y="-1795"/>
              <a:ext cx="113378" cy="6144361"/>
            </a:xfrm>
            <a:prstGeom prst="rect">
              <a:avLst/>
            </a:prstGeom>
          </p:spPr>
        </p:pic>
        <p:pic>
          <p:nvPicPr>
            <p:cNvPr id="19" name="Picture 18" descr="A room with tables and chairs&#10;&#10;Description automatically generated with medium confidence">
              <a:extLst>
                <a:ext uri="{FF2B5EF4-FFF2-40B4-BE49-F238E27FC236}">
                  <a16:creationId xmlns:a16="http://schemas.microsoft.com/office/drawing/2014/main" id="{8B71DF38-4953-4244-A572-E1DB1D15AE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38608" y="4146691"/>
              <a:ext cx="1934769" cy="1990002"/>
            </a:xfrm>
            <a:prstGeom prst="rect">
              <a:avLst/>
            </a:prstGeom>
          </p:spPr>
        </p:pic>
      </p:grpSp>
    </p:spTree>
    <p:extLst>
      <p:ext uri="{BB962C8B-B14F-4D97-AF65-F5344CB8AC3E}">
        <p14:creationId xmlns:p14="http://schemas.microsoft.com/office/powerpoint/2010/main" val="327397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B9B56F-0CEB-48E2-8FB0-E6C93616FAFC}"/>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912271" y="-99992"/>
            <a:ext cx="10959601" cy="6681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fr-CA" sz="2000" dirty="0">
                <a:solidFill>
                  <a:schemeClr val="bg1"/>
                </a:solidFill>
                <a:latin typeface="Avenir Next LT Pro" panose="020B0504020202020204" pitchFamily="34" charset="0"/>
              </a:rPr>
              <a:t>TABLE OF CONTENTS</a:t>
            </a:r>
            <a:endParaRPr kumimoji="0" lang="fr-CA" sz="20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pic>
        <p:nvPicPr>
          <p:cNvPr id="26" name="Picture 25" descr="Icon&#10;&#10;Description automatically generated">
            <a:extLst>
              <a:ext uri="{FF2B5EF4-FFF2-40B4-BE49-F238E27FC236}">
                <a16:creationId xmlns:a16="http://schemas.microsoft.com/office/drawing/2014/main" id="{104E3140-53F8-4B79-956D-869CE1BE2B05}"/>
              </a:ext>
            </a:extLst>
          </p:cNvPr>
          <p:cNvPicPr>
            <a:picLocks noChangeAspect="1"/>
          </p:cNvPicPr>
          <p:nvPr/>
        </p:nvPicPr>
        <p:blipFill rotWithShape="1">
          <a:blip r:embed="rId2">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22" name="Content Placeholder 2">
            <a:extLst>
              <a:ext uri="{FF2B5EF4-FFF2-40B4-BE49-F238E27FC236}">
                <a16:creationId xmlns:a16="http://schemas.microsoft.com/office/drawing/2014/main" id="{286C5AF9-6B02-4BEA-964B-34864BCA45D2}"/>
              </a:ext>
            </a:extLst>
          </p:cNvPr>
          <p:cNvSpPr txBox="1">
            <a:spLocks/>
          </p:cNvSpPr>
          <p:nvPr/>
        </p:nvSpPr>
        <p:spPr>
          <a:xfrm>
            <a:off x="711164" y="965311"/>
            <a:ext cx="9659157" cy="6144360"/>
          </a:xfrm>
          <a:prstGeom prst="rect">
            <a:avLst/>
          </a:prstGeom>
        </p:spPr>
        <p:txBody>
          <a:bodyPr vert="horz" lIns="91440" tIns="45720" rIns="91440" bIns="45720" rtlCol="0">
            <a:no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pPr>
            <a:r>
              <a:rPr lang="fr-CA" sz="1600" dirty="0">
                <a:solidFill>
                  <a:schemeClr val="accent5"/>
                </a:solidFill>
                <a:latin typeface="Avenir Next LT Pro" panose="020B0504020202020204" pitchFamily="34" charset="0"/>
              </a:rPr>
              <a:t>PART A - PROGRAM DEFINITION &amp; OBJECTIVES </a:t>
            </a:r>
          </a:p>
          <a:p>
            <a:pPr lvl="1" fontAlgn="auto">
              <a:lnSpc>
                <a:spcPct val="100000"/>
              </a:lnSpc>
              <a:spcAft>
                <a:spcPts val="0"/>
              </a:spcAft>
            </a:pPr>
            <a:r>
              <a:rPr lang="en-CA" dirty="0">
                <a:solidFill>
                  <a:schemeClr val="accent5"/>
                </a:solidFill>
                <a:latin typeface="Avenir Next LT Pro" panose="020B0504020202020204" pitchFamily="34" charset="0"/>
              </a:rPr>
              <a:t>	</a:t>
            </a:r>
            <a:r>
              <a:rPr lang="en-CA" sz="1600" dirty="0">
                <a:solidFill>
                  <a:schemeClr val="accent5"/>
                </a:solidFill>
                <a:latin typeface="Avenir Next LT Pro" panose="020B0504020202020204" pitchFamily="34" charset="0"/>
              </a:rPr>
              <a:t>Definition, Objectives &amp; Efficiencies</a:t>
            </a:r>
          </a:p>
          <a:p>
            <a:pPr lvl="1" fontAlgn="auto">
              <a:lnSpc>
                <a:spcPct val="100000"/>
              </a:lnSpc>
              <a:spcAft>
                <a:spcPts val="0"/>
              </a:spcAft>
            </a:pPr>
            <a:r>
              <a:rPr lang="en-CA" sz="1600" dirty="0">
                <a:solidFill>
                  <a:schemeClr val="accent5"/>
                </a:solidFill>
                <a:latin typeface="Avenir Next LT Pro" panose="020B0504020202020204" pitchFamily="34" charset="0"/>
              </a:rPr>
              <a:t>	Scope &amp; Bundle of Goods</a:t>
            </a:r>
          </a:p>
          <a:p>
            <a:pPr lvl="1" fontAlgn="auto">
              <a:lnSpc>
                <a:spcPct val="100000"/>
              </a:lnSpc>
              <a:spcAft>
                <a:spcPts val="0"/>
              </a:spcAft>
            </a:pPr>
            <a:r>
              <a:rPr lang="en-CA" sz="1600" dirty="0">
                <a:solidFill>
                  <a:schemeClr val="accent5"/>
                </a:solidFill>
                <a:latin typeface="Avenir Next LT Pro" panose="020B0504020202020204" pitchFamily="34" charset="0"/>
              </a:rPr>
              <a:t>	Project Admissibility Criteria</a:t>
            </a:r>
            <a:endParaRPr lang="en-CA" sz="1600" dirty="0">
              <a:solidFill>
                <a:schemeClr val="accent3"/>
              </a:solidFill>
              <a:latin typeface="Avenir Next LT Pro" panose="020B0504020202020204" pitchFamily="34" charset="0"/>
            </a:endParaRPr>
          </a:p>
          <a:p>
            <a:pPr fontAlgn="auto">
              <a:spcAft>
                <a:spcPts val="0"/>
              </a:spcAft>
            </a:pPr>
            <a:r>
              <a:rPr lang="fr-CA" sz="1600" dirty="0">
                <a:solidFill>
                  <a:schemeClr val="accent3"/>
                </a:solidFill>
                <a:latin typeface="Avenir Next LT Pro" panose="020B0504020202020204" pitchFamily="34" charset="0"/>
              </a:rPr>
              <a:t>PART B - INTERIOR DESIGN PRINCIPLES &amp; METHODOLOGY</a:t>
            </a:r>
            <a:endParaRPr lang="en-CA" sz="1600" dirty="0">
              <a:solidFill>
                <a:schemeClr val="accent3"/>
              </a:solidFill>
              <a:latin typeface="Avenir Next LT Pro" panose="020B0504020202020204" pitchFamily="34" charset="0"/>
            </a:endParaRPr>
          </a:p>
          <a:p>
            <a:pPr lvl="1" fontAlgn="auto">
              <a:lnSpc>
                <a:spcPct val="100000"/>
              </a:lnSpc>
              <a:spcAft>
                <a:spcPts val="0"/>
              </a:spcAft>
            </a:pPr>
            <a:r>
              <a:rPr lang="en-CA" dirty="0">
                <a:solidFill>
                  <a:schemeClr val="accent3"/>
                </a:solidFill>
                <a:latin typeface="Avenir Next LT Pro" panose="020B0504020202020204" pitchFamily="34" charset="0"/>
              </a:rPr>
              <a:t>	</a:t>
            </a:r>
            <a:r>
              <a:rPr lang="en-CA" sz="1600" dirty="0">
                <a:solidFill>
                  <a:schemeClr val="accent3"/>
                </a:solidFill>
                <a:latin typeface="Avenir Next LT Pro" panose="020B0504020202020204" pitchFamily="34" charset="0"/>
              </a:rPr>
              <a:t>What is GCworkplace?</a:t>
            </a:r>
          </a:p>
          <a:p>
            <a:pPr lvl="1" fontAlgn="auto">
              <a:lnSpc>
                <a:spcPct val="100000"/>
              </a:lnSpc>
              <a:spcAft>
                <a:spcPts val="0"/>
              </a:spcAft>
            </a:pPr>
            <a:r>
              <a:rPr lang="en-CA" sz="1600" dirty="0">
                <a:solidFill>
                  <a:schemeClr val="accent3"/>
                </a:solidFill>
                <a:latin typeface="Avenir Next LT Pro" panose="020B0504020202020204" pitchFamily="34" charset="0"/>
              </a:rPr>
              <a:t>	Design Principles &amp; Features</a:t>
            </a:r>
          </a:p>
          <a:p>
            <a:pPr lvl="1" fontAlgn="auto">
              <a:lnSpc>
                <a:spcPct val="100000"/>
              </a:lnSpc>
              <a:spcAft>
                <a:spcPts val="0"/>
              </a:spcAft>
            </a:pPr>
            <a:r>
              <a:rPr lang="en-CA" sz="1600" dirty="0">
                <a:solidFill>
                  <a:schemeClr val="accent3"/>
                </a:solidFill>
                <a:latin typeface="Avenir Next LT Pro" panose="020B0504020202020204" pitchFamily="34" charset="0"/>
              </a:rPr>
              <a:t>	Design Inspiration &amp; Mood Boards</a:t>
            </a:r>
          </a:p>
          <a:p>
            <a:pPr fontAlgn="auto">
              <a:spcAft>
                <a:spcPts val="0"/>
              </a:spcAft>
            </a:pPr>
            <a:r>
              <a:rPr lang="en-CA" sz="1600" dirty="0">
                <a:solidFill>
                  <a:schemeClr val="accent4">
                    <a:lumMod val="75000"/>
                  </a:schemeClr>
                </a:solidFill>
                <a:latin typeface="Avenir Next LT Pro" panose="020B0504020202020204" pitchFamily="34" charset="0"/>
              </a:rPr>
              <a:t>PART C – PROJECT IMPLEMENTATION</a:t>
            </a:r>
          </a:p>
          <a:p>
            <a:pPr fontAlgn="auto">
              <a:spcAft>
                <a:spcPts val="0"/>
              </a:spcAft>
            </a:pPr>
            <a:r>
              <a:rPr lang="en-CA" sz="1600" b="0" dirty="0">
                <a:solidFill>
                  <a:schemeClr val="accent4">
                    <a:lumMod val="75000"/>
                  </a:schemeClr>
                </a:solidFill>
                <a:latin typeface="Avenir Next LT Pro" panose="020B0504020202020204" pitchFamily="34" charset="0"/>
              </a:rPr>
              <a:t>	Requirements Gathering &amp; Design Methodology</a:t>
            </a:r>
          </a:p>
          <a:p>
            <a:pPr fontAlgn="auto">
              <a:spcAft>
                <a:spcPts val="0"/>
              </a:spcAft>
            </a:pPr>
            <a:r>
              <a:rPr lang="en-CA" sz="1600" b="0" dirty="0">
                <a:solidFill>
                  <a:schemeClr val="accent4">
                    <a:lumMod val="75000"/>
                  </a:schemeClr>
                </a:solidFill>
                <a:latin typeface="Avenir Next LT Pro" panose="020B0504020202020204" pitchFamily="34" charset="0"/>
              </a:rPr>
              <a:t>	Project Scope</a:t>
            </a:r>
          </a:p>
          <a:p>
            <a:pPr fontAlgn="auto">
              <a:spcAft>
                <a:spcPts val="0"/>
              </a:spcAft>
            </a:pPr>
            <a:r>
              <a:rPr lang="fr-CA" sz="1600" dirty="0">
                <a:solidFill>
                  <a:schemeClr val="accent2">
                    <a:lumMod val="75000"/>
                  </a:schemeClr>
                </a:solidFill>
                <a:latin typeface="Avenir Next LT Pro" panose="020B0504020202020204" pitchFamily="34" charset="0"/>
              </a:rPr>
              <a:t>PART D – CLIENT ENGAGEMENT </a:t>
            </a:r>
            <a:endParaRPr lang="en-CA" sz="1600" dirty="0">
              <a:solidFill>
                <a:schemeClr val="accent2">
                  <a:lumMod val="75000"/>
                </a:schemeClr>
              </a:solidFill>
              <a:latin typeface="Avenir Next LT Pro" panose="020B0504020202020204" pitchFamily="34" charset="0"/>
            </a:endParaRPr>
          </a:p>
          <a:p>
            <a:pPr lvl="1" fontAlgn="auto">
              <a:lnSpc>
                <a:spcPct val="100000"/>
              </a:lnSpc>
              <a:spcAft>
                <a:spcPts val="0"/>
              </a:spcAft>
            </a:pPr>
            <a:r>
              <a:rPr lang="en-CA" dirty="0">
                <a:solidFill>
                  <a:schemeClr val="accent2">
                    <a:lumMod val="75000"/>
                  </a:schemeClr>
                </a:solidFill>
                <a:latin typeface="Avenir Next LT Pro" panose="020B0504020202020204" pitchFamily="34" charset="0"/>
              </a:rPr>
              <a:t>	</a:t>
            </a:r>
            <a:r>
              <a:rPr lang="en-CA" sz="1600" dirty="0">
                <a:solidFill>
                  <a:schemeClr val="accent2">
                    <a:lumMod val="75000"/>
                  </a:schemeClr>
                </a:solidFill>
                <a:latin typeface="Avenir Next LT Pro" panose="020B0504020202020204" pitchFamily="34" charset="0"/>
              </a:rPr>
              <a:t>PSPC Role &amp; Support</a:t>
            </a:r>
          </a:p>
          <a:p>
            <a:pPr lvl="1" fontAlgn="auto">
              <a:lnSpc>
                <a:spcPct val="100000"/>
              </a:lnSpc>
              <a:spcAft>
                <a:spcPts val="0"/>
              </a:spcAft>
            </a:pPr>
            <a:r>
              <a:rPr lang="en-CA" sz="1600" dirty="0">
                <a:solidFill>
                  <a:schemeClr val="accent2">
                    <a:lumMod val="75000"/>
                  </a:schemeClr>
                </a:solidFill>
                <a:latin typeface="Avenir Next LT Pro" panose="020B0504020202020204" pitchFamily="34" charset="0"/>
              </a:rPr>
              <a:t>	Client Role &amp; </a:t>
            </a:r>
            <a:r>
              <a:rPr lang="en-CA" sz="1600" dirty="0" err="1">
                <a:solidFill>
                  <a:schemeClr val="accent2">
                    <a:lumMod val="75000"/>
                  </a:schemeClr>
                </a:solidFill>
                <a:latin typeface="Avenir Next LT Pro" panose="020B0504020202020204" pitchFamily="34" charset="0"/>
              </a:rPr>
              <a:t>Responsabilities</a:t>
            </a:r>
            <a:endParaRPr lang="en-CA" sz="1600" dirty="0">
              <a:solidFill>
                <a:schemeClr val="accent2">
                  <a:lumMod val="75000"/>
                </a:schemeClr>
              </a:solidFill>
              <a:latin typeface="Avenir Next LT Pro" panose="020B0504020202020204" pitchFamily="34" charset="0"/>
            </a:endParaRPr>
          </a:p>
          <a:p>
            <a:pPr lvl="1" fontAlgn="auto">
              <a:lnSpc>
                <a:spcPct val="100000"/>
              </a:lnSpc>
              <a:spcAft>
                <a:spcPts val="0"/>
              </a:spcAft>
            </a:pPr>
            <a:r>
              <a:rPr lang="en-CA" sz="1600" dirty="0">
                <a:solidFill>
                  <a:schemeClr val="accent2">
                    <a:lumMod val="75000"/>
                  </a:schemeClr>
                </a:solidFill>
                <a:latin typeface="Avenir Next LT Pro" panose="020B0504020202020204" pitchFamily="34" charset="0"/>
              </a:rPr>
              <a:t>	Project Process &amp; Next Steps</a:t>
            </a:r>
            <a:endParaRPr lang="en-CA" sz="1600" i="1" dirty="0">
              <a:solidFill>
                <a:schemeClr val="accent2">
                  <a:lumMod val="75000"/>
                </a:schemeClr>
              </a:solidFill>
              <a:latin typeface="Avenir Next LT Pro" panose="020B0504020202020204" pitchFamily="34" charset="0"/>
            </a:endParaRPr>
          </a:p>
        </p:txBody>
      </p:sp>
      <p:pic>
        <p:nvPicPr>
          <p:cNvPr id="24" name="Image 9">
            <a:extLst>
              <a:ext uri="{FF2B5EF4-FFF2-40B4-BE49-F238E27FC236}">
                <a16:creationId xmlns:a16="http://schemas.microsoft.com/office/drawing/2014/main" id="{A9FD7CF3-213A-483E-8B61-4C131228170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99120" b="-1"/>
          <a:stretch/>
        </p:blipFill>
        <p:spPr>
          <a:xfrm>
            <a:off x="0" y="6124534"/>
            <a:ext cx="12196141" cy="53485"/>
          </a:xfrm>
          <a:prstGeom prst="rect">
            <a:avLst/>
          </a:prstGeom>
        </p:spPr>
      </p:pic>
      <p:grpSp>
        <p:nvGrpSpPr>
          <p:cNvPr id="16" name="Group 15">
            <a:extLst>
              <a:ext uri="{FF2B5EF4-FFF2-40B4-BE49-F238E27FC236}">
                <a16:creationId xmlns:a16="http://schemas.microsoft.com/office/drawing/2014/main" id="{E7ED08E3-D796-4F52-821E-85798C152493}"/>
              </a:ext>
            </a:extLst>
          </p:cNvPr>
          <p:cNvGrpSpPr/>
          <p:nvPr/>
        </p:nvGrpSpPr>
        <p:grpSpPr>
          <a:xfrm>
            <a:off x="10153535" y="-7668"/>
            <a:ext cx="2048653" cy="6144361"/>
            <a:chOff x="1934060" y="-1795"/>
            <a:chExt cx="2048653" cy="6144361"/>
          </a:xfrm>
        </p:grpSpPr>
        <p:pic>
          <p:nvPicPr>
            <p:cNvPr id="17" name="Picture 16" descr="A room with a table and chairs&#10;&#10;Description automatically generated with low confidence">
              <a:extLst>
                <a:ext uri="{FF2B5EF4-FFF2-40B4-BE49-F238E27FC236}">
                  <a16:creationId xmlns:a16="http://schemas.microsoft.com/office/drawing/2014/main" id="{725E0B07-F23C-45CE-A023-A0C03C79FA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34060" y="2097410"/>
              <a:ext cx="1938935" cy="1945954"/>
            </a:xfrm>
            <a:prstGeom prst="rect">
              <a:avLst/>
            </a:prstGeom>
          </p:spPr>
        </p:pic>
        <p:pic>
          <p:nvPicPr>
            <p:cNvPr id="18" name="Picture 17" descr="A picture containing floor, chair, indoor, ceiling&#10;&#10;Description automatically generated">
              <a:extLst>
                <a:ext uri="{FF2B5EF4-FFF2-40B4-BE49-F238E27FC236}">
                  <a16:creationId xmlns:a16="http://schemas.microsoft.com/office/drawing/2014/main" id="{85DE5C3D-69EF-4669-A243-DA2DA75E54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35458" y="-1754"/>
              <a:ext cx="1934769" cy="1981593"/>
            </a:xfrm>
            <a:prstGeom prst="rect">
              <a:avLst/>
            </a:prstGeom>
          </p:spPr>
        </p:pic>
        <p:pic>
          <p:nvPicPr>
            <p:cNvPr id="19" name="Image 4">
              <a:extLst>
                <a:ext uri="{FF2B5EF4-FFF2-40B4-BE49-F238E27FC236}">
                  <a16:creationId xmlns:a16="http://schemas.microsoft.com/office/drawing/2014/main" id="{53ECBCA9-8748-437D-979A-245AE162EBF1}"/>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69335" y="-1795"/>
              <a:ext cx="113378" cy="6144361"/>
            </a:xfrm>
            <a:prstGeom prst="rect">
              <a:avLst/>
            </a:prstGeom>
          </p:spPr>
        </p:pic>
        <p:pic>
          <p:nvPicPr>
            <p:cNvPr id="21" name="Picture 20" descr="A room with tables and chairs&#10;&#10;Description automatically generated with medium confidence">
              <a:extLst>
                <a:ext uri="{FF2B5EF4-FFF2-40B4-BE49-F238E27FC236}">
                  <a16:creationId xmlns:a16="http://schemas.microsoft.com/office/drawing/2014/main" id="{4666F204-26CF-41B8-BD03-AFB7678C067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38608" y="4146691"/>
              <a:ext cx="1934769" cy="1990002"/>
            </a:xfrm>
            <a:prstGeom prst="rect">
              <a:avLst/>
            </a:prstGeom>
          </p:spPr>
        </p:pic>
      </p:grpSp>
    </p:spTree>
    <p:extLst>
      <p:ext uri="{BB962C8B-B14F-4D97-AF65-F5344CB8AC3E}">
        <p14:creationId xmlns:p14="http://schemas.microsoft.com/office/powerpoint/2010/main" val="269980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FF5BBE-FBB1-415B-BE4F-73887484D872}"/>
              </a:ext>
            </a:extLst>
          </p:cNvPr>
          <p:cNvSpPr/>
          <p:nvPr/>
        </p:nvSpPr>
        <p:spPr>
          <a:xfrm>
            <a:off x="514487" y="3340167"/>
            <a:ext cx="3488509" cy="21526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FEFB349C-6613-4D99-B7A7-BF582114E27F}"/>
              </a:ext>
            </a:extLst>
          </p:cNvPr>
          <p:cNvSpPr/>
          <p:nvPr/>
        </p:nvSpPr>
        <p:spPr>
          <a:xfrm>
            <a:off x="4155652" y="3340167"/>
            <a:ext cx="3488509" cy="21526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CE330785-D5B2-4EB7-AC30-FD52B3060D81}"/>
              </a:ext>
            </a:extLst>
          </p:cNvPr>
          <p:cNvSpPr/>
          <p:nvPr/>
        </p:nvSpPr>
        <p:spPr>
          <a:xfrm>
            <a:off x="7779412" y="3352800"/>
            <a:ext cx="3574799" cy="21526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30" name="Title 2">
            <a:extLst>
              <a:ext uri="{FF2B5EF4-FFF2-40B4-BE49-F238E27FC236}">
                <a16:creationId xmlns:a16="http://schemas.microsoft.com/office/drawing/2014/main" id="{B42CBC7C-03F8-4777-887D-38E59FC3F92B}"/>
              </a:ext>
            </a:extLst>
          </p:cNvPr>
          <p:cNvSpPr txBox="1">
            <a:spLocks/>
          </p:cNvSpPr>
          <p:nvPr>
            <p:custDataLst>
              <p:tags r:id="rId1"/>
            </p:custDataLst>
          </p:nvPr>
        </p:nvSpPr>
        <p:spPr bwMode="auto">
          <a:xfrm>
            <a:off x="403432" y="952505"/>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lang="fr-CA" sz="2800" kern="0" dirty="0">
                <a:solidFill>
                  <a:srgbClr val="409786"/>
                </a:solidFill>
                <a:latin typeface="Avenir Next LT Pro Demi" panose="020B0704020202020204" pitchFamily="34" charset="0"/>
              </a:rPr>
              <a:t>PSPC ROLE &amp; SUPPORT</a:t>
            </a:r>
            <a:endParaRPr kumimoji="0" lang="en-CA" sz="2800" b="1" i="0" u="none" strike="noStrike" kern="1200" cap="none" spc="0" normalizeH="0" baseline="0" noProof="0" dirty="0">
              <a:ln>
                <a:noFill/>
              </a:ln>
              <a:solidFill>
                <a:srgbClr val="409786"/>
              </a:solidFill>
              <a:effectLst/>
              <a:uLnTx/>
              <a:uFillTx/>
              <a:latin typeface="Avenir Next LT Pro Demi" panose="020B0704020202020204" pitchFamily="34" charset="0"/>
            </a:endParaRPr>
          </a:p>
        </p:txBody>
      </p:sp>
      <p:sp>
        <p:nvSpPr>
          <p:cNvPr id="7" name="TextBox 6">
            <a:extLst>
              <a:ext uri="{FF2B5EF4-FFF2-40B4-BE49-F238E27FC236}">
                <a16:creationId xmlns:a16="http://schemas.microsoft.com/office/drawing/2014/main" id="{AC676C77-F4FC-450A-9B75-79DFD1400B9A}"/>
              </a:ext>
            </a:extLst>
          </p:cNvPr>
          <p:cNvSpPr txBox="1"/>
          <p:nvPr/>
        </p:nvSpPr>
        <p:spPr>
          <a:xfrm>
            <a:off x="504962" y="1792105"/>
            <a:ext cx="11194125" cy="461665"/>
          </a:xfrm>
          <a:prstGeom prst="rect">
            <a:avLst/>
          </a:prstGeom>
          <a:solidFill>
            <a:schemeClr val="bg1">
              <a:lumMod val="95000"/>
            </a:schemeClr>
          </a:solidFill>
        </p:spPr>
        <p:txBody>
          <a:bodyPr wrap="square">
            <a:spAutoFit/>
          </a:bodyPr>
          <a:lstStyle/>
          <a:p>
            <a:pPr marL="0" marR="0" indent="0" algn="ctr">
              <a:spcBef>
                <a:spcPts val="0"/>
              </a:spcBef>
              <a:spcAft>
                <a:spcPts val="600"/>
              </a:spcAft>
              <a:buNone/>
            </a:pPr>
            <a:r>
              <a:rPr lang="en-US" b="1" dirty="0">
                <a:solidFill>
                  <a:schemeClr val="accent5"/>
                </a:solidFill>
                <a:effectLst/>
                <a:latin typeface="+mj-lt"/>
                <a:ea typeface="Times New Roman" panose="02020603050405020304" pitchFamily="18" charset="0"/>
                <a:cs typeface="Times New Roman" panose="02020603050405020304" pitchFamily="18" charset="0"/>
              </a:rPr>
              <a:t>You’re not in it alone! </a:t>
            </a:r>
          </a:p>
        </p:txBody>
      </p:sp>
      <p:sp>
        <p:nvSpPr>
          <p:cNvPr id="8" name="TextBox 7">
            <a:extLst>
              <a:ext uri="{FF2B5EF4-FFF2-40B4-BE49-F238E27FC236}">
                <a16:creationId xmlns:a16="http://schemas.microsoft.com/office/drawing/2014/main" id="{101F13C6-DFFE-40B4-9910-50FAF291BFE1}"/>
              </a:ext>
            </a:extLst>
          </p:cNvPr>
          <p:cNvSpPr txBox="1"/>
          <p:nvPr/>
        </p:nvSpPr>
        <p:spPr>
          <a:xfrm>
            <a:off x="7858309" y="2377499"/>
            <a:ext cx="3574799" cy="2991588"/>
          </a:xfrm>
          <a:prstGeom prst="rect">
            <a:avLst/>
          </a:prstGeom>
          <a:noFill/>
        </p:spPr>
        <p:txBody>
          <a:bodyPr wrap="square">
            <a:spAutoFit/>
          </a:bodyPr>
          <a:lstStyle/>
          <a:p>
            <a:pPr>
              <a:lnSpc>
                <a:spcPct val="110000"/>
              </a:lnSpc>
              <a:spcBef>
                <a:spcPts val="0"/>
              </a:spcBef>
              <a:spcAft>
                <a:spcPts val="0"/>
              </a:spcAft>
            </a:pPr>
            <a:r>
              <a:rPr lang="en-US" sz="1600" i="1" dirty="0">
                <a:latin typeface="+mn-lt"/>
                <a:ea typeface="Times New Roman" panose="02020603050405020304" pitchFamily="18" charset="0"/>
                <a:cs typeface="Times New Roman" panose="02020603050405020304" pitchFamily="18" charset="0"/>
              </a:rPr>
              <a:t>to help c</a:t>
            </a:r>
            <a:r>
              <a:rPr lang="en-US" sz="1600" i="1" dirty="0">
                <a:effectLst/>
                <a:latin typeface="+mn-lt"/>
                <a:ea typeface="Times New Roman" panose="02020603050405020304" pitchFamily="18" charset="0"/>
                <a:cs typeface="Times New Roman" panose="02020603050405020304" pitchFamily="18" charset="0"/>
              </a:rPr>
              <a:t>reate a </a:t>
            </a:r>
            <a:r>
              <a:rPr lang="en-US" sz="1600" b="1" i="1" dirty="0">
                <a:effectLst/>
                <a:latin typeface="+mn-lt"/>
                <a:ea typeface="Times New Roman" panose="02020603050405020304" pitchFamily="18" charset="0"/>
                <a:cs typeface="Times New Roman" panose="02020603050405020304" pitchFamily="18" charset="0"/>
              </a:rPr>
              <a:t>great employee experience</a:t>
            </a:r>
            <a:r>
              <a:rPr lang="en-US" sz="1600" i="1" dirty="0">
                <a:effectLst/>
                <a:latin typeface="+mn-lt"/>
                <a:ea typeface="Times New Roman" panose="02020603050405020304" pitchFamily="18" charset="0"/>
                <a:cs typeface="Times New Roman" panose="02020603050405020304" pitchFamily="18" charset="0"/>
              </a:rPr>
              <a:t> and ensure the adoption of the new modern workplace…</a:t>
            </a:r>
            <a:endParaRPr lang="en-US" sz="1600" b="1" dirty="0">
              <a:solidFill>
                <a:schemeClr val="accent2"/>
              </a:solidFill>
              <a:latin typeface="+mn-lt"/>
              <a:ea typeface="Times New Roman" panose="02020603050405020304" pitchFamily="18" charset="0"/>
              <a:cs typeface="Times New Roman" panose="02020603050405020304" pitchFamily="18" charset="0"/>
            </a:endParaRPr>
          </a:p>
          <a:p>
            <a:pPr lvl="2">
              <a:lnSpc>
                <a:spcPct val="110000"/>
              </a:lnSpc>
              <a:spcBef>
                <a:spcPts val="0"/>
              </a:spcBef>
              <a:spcAft>
                <a:spcPts val="0"/>
              </a:spcAft>
            </a:pPr>
            <a:endParaRPr lang="en-US" sz="1800" b="1" dirty="0">
              <a:solidFill>
                <a:schemeClr val="accent2"/>
              </a:solidFill>
              <a:effectLst/>
              <a:latin typeface="+mn-lt"/>
              <a:ea typeface="Times New Roman" panose="02020603050405020304" pitchFamily="18" charset="0"/>
              <a:cs typeface="Times New Roman" panose="02020603050405020304" pitchFamily="18" charset="0"/>
            </a:endParaRPr>
          </a:p>
          <a:p>
            <a:pPr lvl="2">
              <a:lnSpc>
                <a:spcPct val="110000"/>
              </a:lnSpc>
              <a:spcBef>
                <a:spcPts val="0"/>
              </a:spcBef>
              <a:spcAft>
                <a:spcPts val="0"/>
              </a:spcAft>
            </a:pPr>
            <a:r>
              <a:rPr lang="en-US" sz="1800" b="1" dirty="0">
                <a:solidFill>
                  <a:schemeClr val="accent2"/>
                </a:solidFill>
                <a:effectLst/>
                <a:latin typeface="+mn-lt"/>
                <a:ea typeface="Times New Roman" panose="02020603050405020304" pitchFamily="18" charset="0"/>
                <a:cs typeface="Times New Roman" panose="02020603050405020304" pitchFamily="18" charset="0"/>
              </a:rPr>
              <a:t>The</a:t>
            </a:r>
          </a:p>
          <a:p>
            <a:pPr lvl="2">
              <a:spcBef>
                <a:spcPts val="0"/>
              </a:spcBef>
              <a:spcAft>
                <a:spcPts val="0"/>
              </a:spcAft>
            </a:pPr>
            <a:r>
              <a:rPr lang="en-US" b="1" dirty="0">
                <a:solidFill>
                  <a:schemeClr val="accent2"/>
                </a:solidFill>
                <a:effectLst/>
                <a:latin typeface="+mn-lt"/>
                <a:ea typeface="Times New Roman" panose="02020603050405020304" pitchFamily="18" charset="0"/>
                <a:cs typeface="Times New Roman" panose="02020603050405020304" pitchFamily="18" charset="0"/>
              </a:rPr>
              <a:t>CHANGE MANGEMENT </a:t>
            </a:r>
            <a:r>
              <a:rPr lang="en-US" b="1" dirty="0">
                <a:solidFill>
                  <a:schemeClr val="accent2"/>
                </a:solidFill>
                <a:latin typeface="+mn-lt"/>
                <a:ea typeface="Times New Roman" panose="02020603050405020304" pitchFamily="18" charset="0"/>
                <a:cs typeface="Times New Roman" panose="02020603050405020304" pitchFamily="18" charset="0"/>
              </a:rPr>
              <a:t>NATIONAL CENTRE </a:t>
            </a:r>
          </a:p>
          <a:p>
            <a:pPr lvl="2">
              <a:spcBef>
                <a:spcPts val="0"/>
              </a:spcBef>
              <a:spcAft>
                <a:spcPts val="0"/>
              </a:spcAft>
            </a:pPr>
            <a:r>
              <a:rPr lang="en-US" b="1" dirty="0">
                <a:solidFill>
                  <a:schemeClr val="accent2"/>
                </a:solidFill>
                <a:latin typeface="+mn-lt"/>
                <a:ea typeface="Times New Roman" panose="02020603050405020304" pitchFamily="18" charset="0"/>
                <a:cs typeface="Times New Roman" panose="02020603050405020304" pitchFamily="18" charset="0"/>
              </a:rPr>
              <a:t>OF EXPERTISE </a:t>
            </a:r>
          </a:p>
        </p:txBody>
      </p:sp>
      <p:pic>
        <p:nvPicPr>
          <p:cNvPr id="9" name="Graphic 8" descr="Group brainstorm outline">
            <a:extLst>
              <a:ext uri="{FF2B5EF4-FFF2-40B4-BE49-F238E27FC236}">
                <a16:creationId xmlns:a16="http://schemas.microsoft.com/office/drawing/2014/main" id="{43696313-535E-47FF-BCCE-77B6C1DA13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4510" y="3622544"/>
            <a:ext cx="876116" cy="876116"/>
          </a:xfrm>
          <a:prstGeom prst="rect">
            <a:avLst/>
          </a:prstGeom>
        </p:spPr>
      </p:pic>
      <p:sp>
        <p:nvSpPr>
          <p:cNvPr id="10" name="TextBox 9">
            <a:extLst>
              <a:ext uri="{FF2B5EF4-FFF2-40B4-BE49-F238E27FC236}">
                <a16:creationId xmlns:a16="http://schemas.microsoft.com/office/drawing/2014/main" id="{1A65941E-B512-44B0-B735-726D85CEA520}"/>
              </a:ext>
            </a:extLst>
          </p:cNvPr>
          <p:cNvSpPr txBox="1"/>
          <p:nvPr/>
        </p:nvSpPr>
        <p:spPr>
          <a:xfrm>
            <a:off x="597289" y="2377499"/>
            <a:ext cx="3499877" cy="2991588"/>
          </a:xfrm>
          <a:prstGeom prst="rect">
            <a:avLst/>
          </a:prstGeom>
          <a:noFill/>
        </p:spPr>
        <p:txBody>
          <a:bodyPr wrap="square">
            <a:spAutoFit/>
          </a:bodyPr>
          <a:lstStyle/>
          <a:p>
            <a:pPr>
              <a:lnSpc>
                <a:spcPct val="110000"/>
              </a:lnSpc>
              <a:spcBef>
                <a:spcPts val="0"/>
              </a:spcBef>
              <a:spcAft>
                <a:spcPts val="0"/>
              </a:spcAft>
            </a:pPr>
            <a:r>
              <a:rPr lang="en-US" sz="1600" i="1" dirty="0">
                <a:latin typeface="+mn-lt"/>
                <a:ea typeface="Times New Roman" panose="02020603050405020304" pitchFamily="18" charset="0"/>
                <a:cs typeface="Times New Roman" panose="02020603050405020304" pitchFamily="18" charset="0"/>
              </a:rPr>
              <a:t>t</a:t>
            </a:r>
            <a:r>
              <a:rPr lang="en-US" sz="1600" i="1" dirty="0">
                <a:effectLst/>
                <a:latin typeface="+mn-lt"/>
                <a:ea typeface="Times New Roman" panose="02020603050405020304" pitchFamily="18" charset="0"/>
                <a:cs typeface="Times New Roman" panose="02020603050405020304" pitchFamily="18" charset="0"/>
              </a:rPr>
              <a:t>o help define a </a:t>
            </a:r>
            <a:r>
              <a:rPr lang="en-US" sz="1600" b="1" i="1" dirty="0">
                <a:effectLst/>
                <a:latin typeface="+mn-lt"/>
                <a:ea typeface="Times New Roman" panose="02020603050405020304" pitchFamily="18" charset="0"/>
                <a:cs typeface="Times New Roman" panose="02020603050405020304" pitchFamily="18" charset="0"/>
              </a:rPr>
              <a:t>workplace modernization plan</a:t>
            </a:r>
            <a:r>
              <a:rPr lang="en-US" sz="1600" i="1" dirty="0">
                <a:effectLst/>
                <a:latin typeface="+mn-lt"/>
                <a:ea typeface="Times New Roman" panose="02020603050405020304" pitchFamily="18" charset="0"/>
                <a:cs typeface="Times New Roman" panose="02020603050405020304" pitchFamily="18" charset="0"/>
              </a:rPr>
              <a:t> for the future of work...</a:t>
            </a:r>
          </a:p>
          <a:p>
            <a:pPr>
              <a:lnSpc>
                <a:spcPct val="110000"/>
              </a:lnSpc>
              <a:spcBef>
                <a:spcPts val="0"/>
              </a:spcBef>
              <a:spcAft>
                <a:spcPts val="0"/>
              </a:spcAft>
            </a:pPr>
            <a:endParaRPr lang="en-US" sz="1800" b="1" dirty="0">
              <a:solidFill>
                <a:schemeClr val="accent5"/>
              </a:solidFill>
              <a:latin typeface="+mn-lt"/>
              <a:ea typeface="Times New Roman" panose="02020603050405020304" pitchFamily="18" charset="0"/>
              <a:cs typeface="Times New Roman" panose="02020603050405020304" pitchFamily="18" charset="0"/>
            </a:endParaRPr>
          </a:p>
          <a:p>
            <a:pPr lvl="2">
              <a:lnSpc>
                <a:spcPct val="110000"/>
              </a:lnSpc>
              <a:spcBef>
                <a:spcPts val="0"/>
              </a:spcBef>
              <a:spcAft>
                <a:spcPts val="0"/>
              </a:spcAft>
            </a:pPr>
            <a:r>
              <a:rPr lang="en-US" sz="1800" b="1" dirty="0">
                <a:solidFill>
                  <a:schemeClr val="accent5"/>
                </a:solidFill>
                <a:effectLst/>
                <a:latin typeface="+mn-lt"/>
                <a:ea typeface="Times New Roman" panose="02020603050405020304" pitchFamily="18" charset="0"/>
                <a:cs typeface="Times New Roman" panose="02020603050405020304" pitchFamily="18" charset="0"/>
              </a:rPr>
              <a:t>The</a:t>
            </a:r>
          </a:p>
          <a:p>
            <a:pPr lvl="2">
              <a:spcBef>
                <a:spcPts val="0"/>
              </a:spcBef>
              <a:spcAft>
                <a:spcPts val="0"/>
              </a:spcAft>
            </a:pPr>
            <a:r>
              <a:rPr lang="en-US" b="1" dirty="0">
                <a:solidFill>
                  <a:schemeClr val="accent5"/>
                </a:solidFill>
                <a:latin typeface="+mn-lt"/>
                <a:ea typeface="Times New Roman" panose="02020603050405020304" pitchFamily="18" charset="0"/>
                <a:cs typeface="Times New Roman" panose="02020603050405020304" pitchFamily="18" charset="0"/>
              </a:rPr>
              <a:t>STRATEGIC WORKPLACE ADVISORY GROUP </a:t>
            </a:r>
          </a:p>
          <a:p>
            <a:pPr lvl="2">
              <a:spcBef>
                <a:spcPts val="0"/>
              </a:spcBef>
              <a:spcAft>
                <a:spcPts val="0"/>
              </a:spcAft>
            </a:pPr>
            <a:r>
              <a:rPr lang="en-US" i="1" dirty="0">
                <a:solidFill>
                  <a:schemeClr val="accent5"/>
                </a:solidFill>
                <a:latin typeface="+mn-lt"/>
                <a:ea typeface="Times New Roman" panose="02020603050405020304" pitchFamily="18" charset="0"/>
                <a:cs typeface="Times New Roman" panose="02020603050405020304" pitchFamily="18" charset="0"/>
              </a:rPr>
              <a:t>“SWAG”</a:t>
            </a:r>
            <a:endParaRPr lang="en-US" i="1" dirty="0">
              <a:solidFill>
                <a:schemeClr val="accent5"/>
              </a:solidFill>
              <a:effectLst/>
              <a:latin typeface="+mn-lt"/>
              <a:ea typeface="Times New Roman" panose="02020603050405020304" pitchFamily="18" charset="0"/>
              <a:cs typeface="Times New Roman" panose="02020603050405020304" pitchFamily="18" charset="0"/>
            </a:endParaRPr>
          </a:p>
        </p:txBody>
      </p:sp>
      <p:pic>
        <p:nvPicPr>
          <p:cNvPr id="11" name="Graphic 10" descr="Target outline">
            <a:extLst>
              <a:ext uri="{FF2B5EF4-FFF2-40B4-BE49-F238E27FC236}">
                <a16:creationId xmlns:a16="http://schemas.microsoft.com/office/drawing/2014/main" id="{1641C701-34F5-4B12-8ECE-589A585719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853" y="3679694"/>
            <a:ext cx="876116" cy="876116"/>
          </a:xfrm>
          <a:prstGeom prst="rect">
            <a:avLst/>
          </a:prstGeom>
        </p:spPr>
      </p:pic>
      <p:sp>
        <p:nvSpPr>
          <p:cNvPr id="12" name="TextBox 11">
            <a:extLst>
              <a:ext uri="{FF2B5EF4-FFF2-40B4-BE49-F238E27FC236}">
                <a16:creationId xmlns:a16="http://schemas.microsoft.com/office/drawing/2014/main" id="{4496573B-203D-4C35-AEBF-0C3E43348367}"/>
              </a:ext>
            </a:extLst>
          </p:cNvPr>
          <p:cNvSpPr txBox="1"/>
          <p:nvPr/>
        </p:nvSpPr>
        <p:spPr>
          <a:xfrm>
            <a:off x="4193189" y="2369936"/>
            <a:ext cx="3499877" cy="2991588"/>
          </a:xfrm>
          <a:prstGeom prst="rect">
            <a:avLst/>
          </a:prstGeom>
          <a:noFill/>
        </p:spPr>
        <p:txBody>
          <a:bodyPr wrap="square">
            <a:spAutoFit/>
          </a:bodyPr>
          <a:lstStyle/>
          <a:p>
            <a:pPr>
              <a:lnSpc>
                <a:spcPct val="110000"/>
              </a:lnSpc>
              <a:spcBef>
                <a:spcPts val="0"/>
              </a:spcBef>
              <a:spcAft>
                <a:spcPts val="0"/>
              </a:spcAft>
            </a:pPr>
            <a:r>
              <a:rPr lang="en-CA" sz="1600" i="1" dirty="0">
                <a:latin typeface="+mn-lt"/>
                <a:ea typeface="Times New Roman" panose="02020603050405020304" pitchFamily="18" charset="0"/>
                <a:cs typeface="Times New Roman" panose="02020603050405020304" pitchFamily="18" charset="0"/>
              </a:rPr>
              <a:t>t</a:t>
            </a:r>
            <a:r>
              <a:rPr lang="en-CA" sz="1600" i="1" dirty="0">
                <a:effectLst/>
                <a:latin typeface="+mn-lt"/>
                <a:ea typeface="Times New Roman" panose="02020603050405020304" pitchFamily="18" charset="0"/>
                <a:cs typeface="Times New Roman" panose="02020603050405020304" pitchFamily="18" charset="0"/>
              </a:rPr>
              <a:t>o ensure a </a:t>
            </a:r>
            <a:r>
              <a:rPr lang="en-CA" sz="1600" b="1" i="1" dirty="0">
                <a:effectLst/>
                <a:latin typeface="+mn-lt"/>
                <a:ea typeface="Times New Roman" panose="02020603050405020304" pitchFamily="18" charset="0"/>
                <a:cs typeface="Times New Roman" panose="02020603050405020304" pitchFamily="18" charset="0"/>
              </a:rPr>
              <a:t>successful workplace project outcome</a:t>
            </a:r>
            <a:r>
              <a:rPr lang="en-CA" sz="1600" i="1" dirty="0">
                <a:effectLst/>
                <a:latin typeface="+mn-lt"/>
                <a:ea typeface="Times New Roman" panose="02020603050405020304" pitchFamily="18" charset="0"/>
                <a:cs typeface="Times New Roman" panose="02020603050405020304" pitchFamily="18" charset="0"/>
              </a:rPr>
              <a:t>, like all other</a:t>
            </a:r>
            <a:r>
              <a:rPr lang="en-CA" sz="1600" i="1" dirty="0">
                <a:latin typeface="+mn-lt"/>
                <a:ea typeface="Times New Roman" panose="02020603050405020304" pitchFamily="18" charset="0"/>
                <a:cs typeface="Times New Roman" panose="02020603050405020304" pitchFamily="18" charset="0"/>
              </a:rPr>
              <a:t> PSPC-lead real property project…</a:t>
            </a:r>
            <a:endParaRPr lang="en-CA" sz="1600" i="1" dirty="0">
              <a:effectLst/>
              <a:latin typeface="+mn-lt"/>
              <a:ea typeface="Times New Roman" panose="02020603050405020304" pitchFamily="18" charset="0"/>
              <a:cs typeface="Times New Roman" panose="02020603050405020304" pitchFamily="18" charset="0"/>
            </a:endParaRPr>
          </a:p>
          <a:p>
            <a:pPr>
              <a:lnSpc>
                <a:spcPct val="110000"/>
              </a:lnSpc>
              <a:spcBef>
                <a:spcPts val="0"/>
              </a:spcBef>
              <a:spcAft>
                <a:spcPts val="0"/>
              </a:spcAft>
            </a:pPr>
            <a:endParaRPr lang="en-US" sz="1800" b="1" dirty="0">
              <a:solidFill>
                <a:schemeClr val="accent3"/>
              </a:solidFill>
              <a:latin typeface="+mn-lt"/>
              <a:ea typeface="Times New Roman" panose="02020603050405020304" pitchFamily="18" charset="0"/>
              <a:cs typeface="Times New Roman" panose="02020603050405020304" pitchFamily="18" charset="0"/>
            </a:endParaRPr>
          </a:p>
          <a:p>
            <a:pPr lvl="2">
              <a:lnSpc>
                <a:spcPct val="110000"/>
              </a:lnSpc>
              <a:spcBef>
                <a:spcPts val="0"/>
              </a:spcBef>
              <a:spcAft>
                <a:spcPts val="0"/>
              </a:spcAft>
            </a:pPr>
            <a:r>
              <a:rPr lang="en-US" sz="1800" b="1" dirty="0">
                <a:solidFill>
                  <a:schemeClr val="accent3"/>
                </a:solidFill>
                <a:effectLst/>
                <a:latin typeface="+mn-lt"/>
                <a:ea typeface="Times New Roman" panose="02020603050405020304" pitchFamily="18" charset="0"/>
                <a:cs typeface="Times New Roman" panose="02020603050405020304" pitchFamily="18" charset="0"/>
              </a:rPr>
              <a:t>The</a:t>
            </a:r>
          </a:p>
          <a:p>
            <a:pPr lvl="2">
              <a:spcBef>
                <a:spcPts val="0"/>
              </a:spcBef>
              <a:spcAft>
                <a:spcPts val="0"/>
              </a:spcAft>
            </a:pPr>
            <a:r>
              <a:rPr lang="en-US" b="1" dirty="0">
                <a:solidFill>
                  <a:schemeClr val="accent3"/>
                </a:solidFill>
                <a:effectLst/>
                <a:latin typeface="+mn-lt"/>
                <a:ea typeface="Times New Roman" panose="02020603050405020304" pitchFamily="18" charset="0"/>
                <a:cs typeface="Times New Roman" panose="02020603050405020304" pitchFamily="18" charset="0"/>
              </a:rPr>
              <a:t>INTERIOR DESIGN &amp; PROJECT </a:t>
            </a:r>
          </a:p>
          <a:p>
            <a:pPr lvl="2">
              <a:spcBef>
                <a:spcPts val="0"/>
              </a:spcBef>
              <a:spcAft>
                <a:spcPts val="0"/>
              </a:spcAft>
            </a:pPr>
            <a:r>
              <a:rPr lang="en-US" b="1" dirty="0">
                <a:solidFill>
                  <a:schemeClr val="accent3"/>
                </a:solidFill>
                <a:effectLst/>
                <a:latin typeface="+mn-lt"/>
                <a:ea typeface="Times New Roman" panose="02020603050405020304" pitchFamily="18" charset="0"/>
                <a:cs typeface="Times New Roman" panose="02020603050405020304" pitchFamily="18" charset="0"/>
              </a:rPr>
              <a:t>DELIVERY </a:t>
            </a:r>
          </a:p>
          <a:p>
            <a:pPr lvl="2">
              <a:spcBef>
                <a:spcPts val="0"/>
              </a:spcBef>
              <a:spcAft>
                <a:spcPts val="0"/>
              </a:spcAft>
            </a:pPr>
            <a:r>
              <a:rPr lang="en-US" b="1" dirty="0">
                <a:solidFill>
                  <a:schemeClr val="accent3"/>
                </a:solidFill>
                <a:effectLst/>
                <a:latin typeface="+mn-lt"/>
                <a:ea typeface="Times New Roman" panose="02020603050405020304" pitchFamily="18" charset="0"/>
                <a:cs typeface="Times New Roman" panose="02020603050405020304" pitchFamily="18" charset="0"/>
              </a:rPr>
              <a:t>TEAM</a:t>
            </a:r>
            <a:endParaRPr lang="en-US" dirty="0">
              <a:solidFill>
                <a:schemeClr val="accent3"/>
              </a:solidFill>
              <a:effectLst/>
              <a:latin typeface="+mn-lt"/>
              <a:ea typeface="Times New Roman" panose="02020603050405020304" pitchFamily="18" charset="0"/>
              <a:cs typeface="Times New Roman" panose="02020603050405020304" pitchFamily="18" charset="0"/>
            </a:endParaRPr>
          </a:p>
        </p:txBody>
      </p:sp>
      <p:pic>
        <p:nvPicPr>
          <p:cNvPr id="13" name="Graphic 12" descr="List outline">
            <a:extLst>
              <a:ext uri="{FF2B5EF4-FFF2-40B4-BE49-F238E27FC236}">
                <a16:creationId xmlns:a16="http://schemas.microsoft.com/office/drawing/2014/main" id="{C5D118E7-3788-49A0-A257-26382B2F48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2426" y="3653965"/>
            <a:ext cx="722930" cy="722930"/>
          </a:xfrm>
          <a:prstGeom prst="rect">
            <a:avLst/>
          </a:prstGeom>
        </p:spPr>
      </p:pic>
    </p:spTree>
    <p:extLst>
      <p:ext uri="{BB962C8B-B14F-4D97-AF65-F5344CB8AC3E}">
        <p14:creationId xmlns:p14="http://schemas.microsoft.com/office/powerpoint/2010/main" val="209623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30" name="Title 2">
            <a:extLst>
              <a:ext uri="{FF2B5EF4-FFF2-40B4-BE49-F238E27FC236}">
                <a16:creationId xmlns:a16="http://schemas.microsoft.com/office/drawing/2014/main" id="{B42CBC7C-03F8-4777-887D-38E59FC3F92B}"/>
              </a:ext>
            </a:extLst>
          </p:cNvPr>
          <p:cNvSpPr txBox="1">
            <a:spLocks/>
          </p:cNvSpPr>
          <p:nvPr>
            <p:custDataLst>
              <p:tags r:id="rId1"/>
            </p:custDataLst>
          </p:nvPr>
        </p:nvSpPr>
        <p:spPr bwMode="auto">
          <a:xfrm>
            <a:off x="403432" y="952505"/>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lang="fr-CA" sz="2800" kern="0" dirty="0">
                <a:solidFill>
                  <a:srgbClr val="409786"/>
                </a:solidFill>
                <a:latin typeface="Avenir Next LT Pro Demi" panose="020B0704020202020204" pitchFamily="34" charset="0"/>
              </a:rPr>
              <a:t>CLIENT ROLE &amp; RESPONSIBILITIES </a:t>
            </a:r>
            <a:endParaRPr kumimoji="0" lang="en-CA" sz="2800" b="1" i="0" u="none" strike="noStrike" kern="1200" cap="none" spc="0" normalizeH="0" baseline="0" noProof="0" dirty="0">
              <a:ln>
                <a:noFill/>
              </a:ln>
              <a:solidFill>
                <a:srgbClr val="409786"/>
              </a:solidFill>
              <a:effectLst/>
              <a:uLnTx/>
              <a:uFillTx/>
              <a:latin typeface="Avenir Next LT Pro Demi" panose="020B0704020202020204" pitchFamily="34" charset="0"/>
            </a:endParaRPr>
          </a:p>
        </p:txBody>
      </p:sp>
      <p:sp>
        <p:nvSpPr>
          <p:cNvPr id="6" name="Content Placeholder 2">
            <a:extLst>
              <a:ext uri="{FF2B5EF4-FFF2-40B4-BE49-F238E27FC236}">
                <a16:creationId xmlns:a16="http://schemas.microsoft.com/office/drawing/2014/main" id="{BE57CA22-4CA3-46B7-B698-54477A71F349}"/>
              </a:ext>
            </a:extLst>
          </p:cNvPr>
          <p:cNvSpPr txBox="1">
            <a:spLocks/>
          </p:cNvSpPr>
          <p:nvPr/>
        </p:nvSpPr>
        <p:spPr bwMode="auto">
          <a:xfrm>
            <a:off x="1568413" y="2271415"/>
            <a:ext cx="7242211" cy="235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60363" lvl="1" indent="-360363">
              <a:spcBef>
                <a:spcPts val="0"/>
              </a:spcBef>
              <a:buFont typeface="Wingdings" panose="05000000000000000000" pitchFamily="2" charset="2"/>
              <a:buChar char="ü"/>
            </a:pPr>
            <a:r>
              <a:rPr lang="en-CA" sz="1800" dirty="0">
                <a:solidFill>
                  <a:schemeClr val="accent5"/>
                </a:solidFill>
                <a:latin typeface="Avenir Next LT Pro" panose="020B0504020202020204" pitchFamily="34" charset="0"/>
                <a:cs typeface="Arial" panose="020B0604020202020204" pitchFamily="34" charset="0"/>
              </a:rPr>
              <a:t>Establish a </a:t>
            </a:r>
            <a:r>
              <a:rPr lang="en-CA" sz="1800" b="1" dirty="0">
                <a:solidFill>
                  <a:schemeClr val="accent5"/>
                </a:solidFill>
                <a:latin typeface="Avenir Next LT Pro" panose="020B0504020202020204" pitchFamily="34" charset="0"/>
                <a:cs typeface="Arial" panose="020B0604020202020204" pitchFamily="34" charset="0"/>
              </a:rPr>
              <a:t>workplace vision</a:t>
            </a:r>
            <a:r>
              <a:rPr lang="en-CA" sz="1800" dirty="0">
                <a:solidFill>
                  <a:schemeClr val="accent5"/>
                </a:solidFill>
                <a:latin typeface="Avenir Next LT Pro" panose="020B0504020202020204" pitchFamily="34" charset="0"/>
                <a:cs typeface="Arial" panose="020B0604020202020204" pitchFamily="34" charset="0"/>
              </a:rPr>
              <a:t> and strategic objectives</a:t>
            </a:r>
          </a:p>
          <a:p>
            <a:pPr marL="360363" lvl="1" indent="-360363">
              <a:spcBef>
                <a:spcPts val="0"/>
              </a:spcBef>
              <a:buFont typeface="Wingdings" panose="05000000000000000000" pitchFamily="2" charset="2"/>
              <a:buChar char="ü"/>
            </a:pPr>
            <a:endParaRPr lang="en-CA" sz="1800" dirty="0">
              <a:solidFill>
                <a:schemeClr val="accent5"/>
              </a:solidFill>
              <a:latin typeface="Avenir Next LT Pro" panose="020B0504020202020204" pitchFamily="34" charset="0"/>
              <a:cs typeface="Arial" panose="020B0604020202020204" pitchFamily="34" charset="0"/>
            </a:endParaRPr>
          </a:p>
          <a:p>
            <a:pPr>
              <a:spcBef>
                <a:spcPts val="0"/>
              </a:spcBef>
              <a:buFont typeface="Wingdings" panose="05000000000000000000" pitchFamily="2" charset="2"/>
              <a:buChar char="ü"/>
            </a:pPr>
            <a:r>
              <a:rPr lang="en-CA" sz="1800" dirty="0">
                <a:solidFill>
                  <a:schemeClr val="accent5"/>
                </a:solidFill>
                <a:latin typeface="Avenir Next LT Pro" panose="020B0504020202020204" pitchFamily="34" charset="0"/>
                <a:cs typeface="Arial" panose="020B0604020202020204" pitchFamily="34" charset="0"/>
              </a:rPr>
              <a:t>Assign required resources &amp; prioritize </a:t>
            </a:r>
            <a:r>
              <a:rPr lang="en-CA" sz="1800" b="1" dirty="0">
                <a:solidFill>
                  <a:schemeClr val="accent5"/>
                </a:solidFill>
                <a:latin typeface="Avenir Next LT Pro" panose="020B0504020202020204" pitchFamily="34" charset="0"/>
                <a:cs typeface="Arial" panose="020B0604020202020204" pitchFamily="34" charset="0"/>
              </a:rPr>
              <a:t>enabling initiatives</a:t>
            </a:r>
            <a:r>
              <a:rPr lang="en-CA" sz="1800" dirty="0">
                <a:solidFill>
                  <a:schemeClr val="accent5"/>
                </a:solidFill>
                <a:latin typeface="Avenir Next LT Pro" panose="020B0504020202020204" pitchFamily="34" charset="0"/>
                <a:cs typeface="Arial" panose="020B0604020202020204" pitchFamily="34" charset="0"/>
              </a:rPr>
              <a:t> </a:t>
            </a:r>
          </a:p>
          <a:p>
            <a:pPr marL="0" indent="0">
              <a:spcBef>
                <a:spcPts val="0"/>
              </a:spcBef>
              <a:buNone/>
            </a:pPr>
            <a:endParaRPr lang="en-CA" sz="1800" dirty="0">
              <a:solidFill>
                <a:schemeClr val="accent5"/>
              </a:solidFill>
              <a:latin typeface="Avenir Next LT Pro" panose="020B0504020202020204" pitchFamily="34" charset="0"/>
              <a:cs typeface="Arial" panose="020B0604020202020204" pitchFamily="34" charset="0"/>
            </a:endParaRPr>
          </a:p>
          <a:p>
            <a:pPr>
              <a:spcBef>
                <a:spcPts val="0"/>
              </a:spcBef>
              <a:buFont typeface="Wingdings" panose="05000000000000000000" pitchFamily="2" charset="2"/>
              <a:buChar char="ü"/>
            </a:pPr>
            <a:r>
              <a:rPr lang="en-CA" sz="1800" dirty="0">
                <a:solidFill>
                  <a:schemeClr val="accent5"/>
                </a:solidFill>
                <a:latin typeface="Avenir Next LT Pro" panose="020B0504020202020204" pitchFamily="34" charset="0"/>
                <a:cs typeface="Arial" panose="020B0604020202020204" pitchFamily="34" charset="0"/>
              </a:rPr>
              <a:t>Contribute to </a:t>
            </a:r>
            <a:r>
              <a:rPr lang="en-CA" sz="1800" b="1" dirty="0">
                <a:solidFill>
                  <a:schemeClr val="accent5"/>
                </a:solidFill>
                <a:latin typeface="Avenir Next LT Pro" panose="020B0504020202020204" pitchFamily="34" charset="0"/>
                <a:cs typeface="Arial" panose="020B0604020202020204" pitchFamily="34" charset="0"/>
              </a:rPr>
              <a:t>functional programming &amp; design </a:t>
            </a:r>
            <a:r>
              <a:rPr lang="en-CA" sz="1800" dirty="0">
                <a:solidFill>
                  <a:schemeClr val="accent5"/>
                </a:solidFill>
                <a:latin typeface="Avenir Next LT Pro" panose="020B0504020202020204" pitchFamily="34" charset="0"/>
                <a:cs typeface="Arial" panose="020B0604020202020204" pitchFamily="34" charset="0"/>
              </a:rPr>
              <a:t>activities </a:t>
            </a:r>
          </a:p>
          <a:p>
            <a:pPr>
              <a:spcBef>
                <a:spcPts val="0"/>
              </a:spcBef>
              <a:buFont typeface="Wingdings" panose="05000000000000000000" pitchFamily="2" charset="2"/>
              <a:buChar char="ü"/>
            </a:pPr>
            <a:endParaRPr lang="en-CA" sz="1800" dirty="0">
              <a:solidFill>
                <a:schemeClr val="accent5"/>
              </a:solidFill>
              <a:latin typeface="Avenir Next LT Pro" panose="020B0504020202020204" pitchFamily="34" charset="0"/>
              <a:cs typeface="Arial" panose="020B0604020202020204" pitchFamily="34" charset="0"/>
            </a:endParaRPr>
          </a:p>
          <a:p>
            <a:pPr>
              <a:spcBef>
                <a:spcPts val="0"/>
              </a:spcBef>
              <a:buFont typeface="Wingdings" panose="05000000000000000000" pitchFamily="2" charset="2"/>
              <a:buChar char="ü"/>
            </a:pPr>
            <a:r>
              <a:rPr lang="en-CA" sz="1800" dirty="0">
                <a:solidFill>
                  <a:schemeClr val="accent5"/>
                </a:solidFill>
                <a:latin typeface="Avenir Next LT Pro" panose="020B0504020202020204" pitchFamily="34" charset="0"/>
                <a:cs typeface="Arial" panose="020B0604020202020204" pitchFamily="34" charset="0"/>
              </a:rPr>
              <a:t>Implement </a:t>
            </a:r>
            <a:r>
              <a:rPr lang="en-CA" sz="1800" b="1" dirty="0">
                <a:solidFill>
                  <a:schemeClr val="accent5"/>
                </a:solidFill>
                <a:latin typeface="Avenir Next LT Pro" panose="020B0504020202020204" pitchFamily="34" charset="0"/>
                <a:cs typeface="Arial" panose="020B0604020202020204" pitchFamily="34" charset="0"/>
              </a:rPr>
              <a:t>CM Program in-a-box</a:t>
            </a:r>
            <a:r>
              <a:rPr lang="en-CA" sz="1800" dirty="0">
                <a:solidFill>
                  <a:schemeClr val="accent5"/>
                </a:solidFill>
                <a:latin typeface="Avenir Next LT Pro" panose="020B0504020202020204" pitchFamily="34" charset="0"/>
                <a:cs typeface="Arial" panose="020B0604020202020204" pitchFamily="34" charset="0"/>
              </a:rPr>
              <a:t> in parallel to project delivery</a:t>
            </a:r>
          </a:p>
          <a:p>
            <a:pPr>
              <a:spcBef>
                <a:spcPts val="0"/>
              </a:spcBef>
              <a:buFont typeface="Wingdings" panose="05000000000000000000" pitchFamily="2" charset="2"/>
              <a:buChar char="ü"/>
            </a:pPr>
            <a:endParaRPr lang="en-CA" sz="1800" dirty="0">
              <a:solidFill>
                <a:schemeClr val="accent5"/>
              </a:solidFill>
              <a:latin typeface="Avenir Next LT Pro" panose="020B0504020202020204" pitchFamily="34" charset="0"/>
              <a:cs typeface="Arial" panose="020B0604020202020204" pitchFamily="34" charset="0"/>
            </a:endParaRPr>
          </a:p>
          <a:p>
            <a:pPr>
              <a:spcBef>
                <a:spcPts val="0"/>
              </a:spcBef>
              <a:buFont typeface="Wingdings" panose="05000000000000000000" pitchFamily="2" charset="2"/>
              <a:buChar char="ü"/>
            </a:pPr>
            <a:r>
              <a:rPr lang="en-CA" sz="1800" b="1" dirty="0">
                <a:solidFill>
                  <a:schemeClr val="accent5"/>
                </a:solidFill>
                <a:latin typeface="Avenir Next LT Pro" panose="020B0504020202020204" pitchFamily="34" charset="0"/>
                <a:cs typeface="Arial" panose="020B0604020202020204" pitchFamily="34" charset="0"/>
              </a:rPr>
              <a:t>Measure</a:t>
            </a:r>
            <a:r>
              <a:rPr lang="en-CA" sz="1800" dirty="0">
                <a:solidFill>
                  <a:schemeClr val="accent5"/>
                </a:solidFill>
                <a:latin typeface="Avenir Next LT Pro" panose="020B0504020202020204" pitchFamily="34" charset="0"/>
                <a:cs typeface="Arial" panose="020B0604020202020204" pitchFamily="34" charset="0"/>
              </a:rPr>
              <a:t> space utilization and performance (with PSPC support)</a:t>
            </a:r>
          </a:p>
          <a:p>
            <a:pPr>
              <a:spcBef>
                <a:spcPts val="0"/>
              </a:spcBef>
              <a:buFont typeface="Wingdings" panose="05000000000000000000" pitchFamily="2" charset="2"/>
              <a:buChar char="ü"/>
            </a:pPr>
            <a:endParaRPr lang="en-CA" sz="1800" dirty="0">
              <a:solidFill>
                <a:schemeClr val="accent5"/>
              </a:solidFill>
              <a:latin typeface="Avenir Next LT Pro" panose="020B0504020202020204" pitchFamily="34" charset="0"/>
              <a:cs typeface="Arial" panose="020B0604020202020204" pitchFamily="34" charset="0"/>
            </a:endParaRPr>
          </a:p>
          <a:p>
            <a:pPr>
              <a:spcBef>
                <a:spcPts val="0"/>
              </a:spcBef>
              <a:buFont typeface="Wingdings" panose="05000000000000000000" pitchFamily="2" charset="2"/>
              <a:buChar char="ü"/>
            </a:pPr>
            <a:r>
              <a:rPr lang="en-CA" sz="1800" dirty="0">
                <a:solidFill>
                  <a:schemeClr val="accent5"/>
                </a:solidFill>
                <a:latin typeface="Avenir Next LT Pro" panose="020B0504020202020204" pitchFamily="34" charset="0"/>
                <a:cs typeface="Arial" panose="020B0604020202020204" pitchFamily="34" charset="0"/>
              </a:rPr>
              <a:t>Fund </a:t>
            </a:r>
            <a:r>
              <a:rPr lang="en-CA" sz="1800" b="1" dirty="0">
                <a:solidFill>
                  <a:schemeClr val="accent5"/>
                </a:solidFill>
                <a:latin typeface="Avenir Next LT Pro" panose="020B0504020202020204" pitchFamily="34" charset="0"/>
                <a:cs typeface="Arial" panose="020B0604020202020204" pitchFamily="34" charset="0"/>
              </a:rPr>
              <a:t>ongoing costs</a:t>
            </a:r>
          </a:p>
        </p:txBody>
      </p:sp>
      <p:sp>
        <p:nvSpPr>
          <p:cNvPr id="2" name="TextBox 1">
            <a:extLst>
              <a:ext uri="{FF2B5EF4-FFF2-40B4-BE49-F238E27FC236}">
                <a16:creationId xmlns:a16="http://schemas.microsoft.com/office/drawing/2014/main" id="{60E39DA6-24AD-4391-93FD-E5DCBE6C2BE4}"/>
              </a:ext>
            </a:extLst>
          </p:cNvPr>
          <p:cNvSpPr txBox="1"/>
          <p:nvPr/>
        </p:nvSpPr>
        <p:spPr>
          <a:xfrm rot="21091428">
            <a:off x="7353300" y="2071360"/>
            <a:ext cx="3105150" cy="400110"/>
          </a:xfrm>
          <a:prstGeom prst="rect">
            <a:avLst/>
          </a:prstGeom>
          <a:noFill/>
        </p:spPr>
        <p:txBody>
          <a:bodyPr wrap="square" rtlCol="0">
            <a:spAutoFit/>
          </a:bodyPr>
          <a:lstStyle/>
          <a:p>
            <a:pPr algn="ctr"/>
            <a:r>
              <a:rPr lang="fr-CA" sz="2000" b="1" dirty="0">
                <a:solidFill>
                  <a:srgbClr val="FAA41A"/>
                </a:solidFill>
                <a:latin typeface="Modern Love Caps" panose="04070805081001020A01" pitchFamily="82" charset="0"/>
              </a:rPr>
              <a:t>We have a tool for that!</a:t>
            </a:r>
            <a:endParaRPr lang="en-CA" sz="2000" b="1" dirty="0">
              <a:solidFill>
                <a:srgbClr val="FAA41A"/>
              </a:solidFill>
              <a:latin typeface="Modern Love Caps" panose="04070805081001020A01" pitchFamily="82" charset="0"/>
            </a:endParaRPr>
          </a:p>
        </p:txBody>
      </p:sp>
      <p:sp>
        <p:nvSpPr>
          <p:cNvPr id="10" name="TextBox 9">
            <a:extLst>
              <a:ext uri="{FF2B5EF4-FFF2-40B4-BE49-F238E27FC236}">
                <a16:creationId xmlns:a16="http://schemas.microsoft.com/office/drawing/2014/main" id="{651A5D93-A772-404A-B664-9EA6C36FD6D9}"/>
              </a:ext>
            </a:extLst>
          </p:cNvPr>
          <p:cNvSpPr txBox="1"/>
          <p:nvPr/>
        </p:nvSpPr>
        <p:spPr>
          <a:xfrm rot="21091428">
            <a:off x="7867649" y="2606747"/>
            <a:ext cx="3105150" cy="400110"/>
          </a:xfrm>
          <a:prstGeom prst="rect">
            <a:avLst/>
          </a:prstGeom>
          <a:noFill/>
        </p:spPr>
        <p:txBody>
          <a:bodyPr wrap="square" rtlCol="0">
            <a:spAutoFit/>
          </a:bodyPr>
          <a:lstStyle/>
          <a:p>
            <a:pPr algn="ctr"/>
            <a:r>
              <a:rPr lang="fr-CA" sz="2000" b="1" dirty="0">
                <a:solidFill>
                  <a:srgbClr val="FAA41A"/>
                </a:solidFill>
                <a:latin typeface="Modern Love Caps" panose="04070805081001020A01" pitchFamily="82" charset="0"/>
              </a:rPr>
              <a:t>We have a tool for that!</a:t>
            </a:r>
            <a:endParaRPr lang="en-CA" sz="2000" b="1" dirty="0">
              <a:solidFill>
                <a:srgbClr val="FAA41A"/>
              </a:solidFill>
              <a:latin typeface="Modern Love Caps" panose="04070805081001020A01" pitchFamily="82" charset="0"/>
            </a:endParaRPr>
          </a:p>
        </p:txBody>
      </p:sp>
      <p:sp>
        <p:nvSpPr>
          <p:cNvPr id="11" name="TextBox 10">
            <a:extLst>
              <a:ext uri="{FF2B5EF4-FFF2-40B4-BE49-F238E27FC236}">
                <a16:creationId xmlns:a16="http://schemas.microsoft.com/office/drawing/2014/main" id="{01911EB3-13A0-41AB-8AA6-39DB949D7042}"/>
              </a:ext>
            </a:extLst>
          </p:cNvPr>
          <p:cNvSpPr txBox="1"/>
          <p:nvPr/>
        </p:nvSpPr>
        <p:spPr>
          <a:xfrm rot="21091428">
            <a:off x="7905748" y="3154013"/>
            <a:ext cx="3105150" cy="400110"/>
          </a:xfrm>
          <a:prstGeom prst="rect">
            <a:avLst/>
          </a:prstGeom>
          <a:noFill/>
        </p:spPr>
        <p:txBody>
          <a:bodyPr wrap="square" rtlCol="0">
            <a:spAutoFit/>
          </a:bodyPr>
          <a:lstStyle/>
          <a:p>
            <a:pPr algn="ctr"/>
            <a:r>
              <a:rPr lang="fr-CA" sz="2000" b="1" dirty="0">
                <a:solidFill>
                  <a:srgbClr val="FAA41A"/>
                </a:solidFill>
                <a:latin typeface="Modern Love Caps" panose="04070805081001020A01" pitchFamily="82" charset="0"/>
              </a:rPr>
              <a:t>We have a tool for that!</a:t>
            </a:r>
            <a:endParaRPr lang="en-CA" sz="2000" b="1" dirty="0">
              <a:solidFill>
                <a:srgbClr val="FAA41A"/>
              </a:solidFill>
              <a:latin typeface="Modern Love Caps" panose="04070805081001020A01" pitchFamily="82" charset="0"/>
            </a:endParaRPr>
          </a:p>
        </p:txBody>
      </p:sp>
      <p:sp>
        <p:nvSpPr>
          <p:cNvPr id="13" name="TextBox 12">
            <a:extLst>
              <a:ext uri="{FF2B5EF4-FFF2-40B4-BE49-F238E27FC236}">
                <a16:creationId xmlns:a16="http://schemas.microsoft.com/office/drawing/2014/main" id="{64997D57-093D-4EC0-B80D-1B0CFED45DCB}"/>
              </a:ext>
            </a:extLst>
          </p:cNvPr>
          <p:cNvSpPr txBox="1"/>
          <p:nvPr/>
        </p:nvSpPr>
        <p:spPr>
          <a:xfrm rot="21091428">
            <a:off x="8258174" y="3709834"/>
            <a:ext cx="3105150" cy="400110"/>
          </a:xfrm>
          <a:prstGeom prst="rect">
            <a:avLst/>
          </a:prstGeom>
          <a:noFill/>
        </p:spPr>
        <p:txBody>
          <a:bodyPr wrap="square" rtlCol="0">
            <a:spAutoFit/>
          </a:bodyPr>
          <a:lstStyle/>
          <a:p>
            <a:pPr algn="ctr"/>
            <a:r>
              <a:rPr lang="fr-CA" sz="2000" b="1" dirty="0">
                <a:solidFill>
                  <a:srgbClr val="FAA41A"/>
                </a:solidFill>
                <a:latin typeface="Modern Love Caps" panose="04070805081001020A01" pitchFamily="82" charset="0"/>
              </a:rPr>
              <a:t>We have a tool for that!</a:t>
            </a:r>
            <a:endParaRPr lang="en-CA" sz="2000" b="1" dirty="0">
              <a:solidFill>
                <a:srgbClr val="FAA41A"/>
              </a:solidFill>
              <a:latin typeface="Modern Love Caps" panose="04070805081001020A01" pitchFamily="82" charset="0"/>
            </a:endParaRPr>
          </a:p>
        </p:txBody>
      </p:sp>
    </p:spTree>
    <p:extLst>
      <p:ext uri="{BB962C8B-B14F-4D97-AF65-F5344CB8AC3E}">
        <p14:creationId xmlns:p14="http://schemas.microsoft.com/office/powerpoint/2010/main" val="220045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Arrow: Pentagon 175">
            <a:extLst>
              <a:ext uri="{FF2B5EF4-FFF2-40B4-BE49-F238E27FC236}">
                <a16:creationId xmlns:a16="http://schemas.microsoft.com/office/drawing/2014/main" id="{3940C6AA-B61D-403A-B489-F9C4F002CEF2}"/>
              </a:ext>
            </a:extLst>
          </p:cNvPr>
          <p:cNvSpPr/>
          <p:nvPr/>
        </p:nvSpPr>
        <p:spPr>
          <a:xfrm>
            <a:off x="355624" y="4613875"/>
            <a:ext cx="844599" cy="517166"/>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a:solidFill>
                  <a:schemeClr val="accent4"/>
                </a:solidFill>
                <a:latin typeface="Avenir Next LT Pro Demi" panose="020B0704020202020204" pitchFamily="34" charset="0"/>
              </a:rPr>
              <a:t>Client Lead</a:t>
            </a:r>
            <a:endParaRPr lang="en-CA" sz="1400" dirty="0">
              <a:solidFill>
                <a:schemeClr val="accent4"/>
              </a:solidFill>
              <a:latin typeface="Avenir Next LT Pro Demi" panose="020B0704020202020204" pitchFamily="34" charset="0"/>
            </a:endParaRPr>
          </a:p>
        </p:txBody>
      </p:sp>
      <p:sp>
        <p:nvSpPr>
          <p:cNvPr id="175" name="Arrow: Pentagon 174">
            <a:extLst>
              <a:ext uri="{FF2B5EF4-FFF2-40B4-BE49-F238E27FC236}">
                <a16:creationId xmlns:a16="http://schemas.microsoft.com/office/drawing/2014/main" id="{DB2E8349-42E6-4FE2-B396-5A3646F76955}"/>
              </a:ext>
            </a:extLst>
          </p:cNvPr>
          <p:cNvSpPr/>
          <p:nvPr/>
        </p:nvSpPr>
        <p:spPr>
          <a:xfrm>
            <a:off x="340650" y="3607666"/>
            <a:ext cx="844599" cy="517166"/>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dirty="0">
                <a:solidFill>
                  <a:schemeClr val="accent4"/>
                </a:solidFill>
                <a:latin typeface="Avenir Next LT Pro Demi" panose="020B0704020202020204" pitchFamily="34" charset="0"/>
              </a:rPr>
              <a:t>PSPC Lead</a:t>
            </a:r>
            <a:endParaRPr lang="en-CA" sz="1400" dirty="0">
              <a:solidFill>
                <a:schemeClr val="accent4"/>
              </a:solidFill>
              <a:latin typeface="Avenir Next LT Pro Demi" panose="020B0704020202020204" pitchFamily="34" charset="0"/>
            </a:endParaRPr>
          </a:p>
        </p:txBody>
      </p:sp>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30" name="Title 2">
            <a:extLst>
              <a:ext uri="{FF2B5EF4-FFF2-40B4-BE49-F238E27FC236}">
                <a16:creationId xmlns:a16="http://schemas.microsoft.com/office/drawing/2014/main" id="{B42CBC7C-03F8-4777-887D-38E59FC3F92B}"/>
              </a:ext>
            </a:extLst>
          </p:cNvPr>
          <p:cNvSpPr txBox="1">
            <a:spLocks/>
          </p:cNvSpPr>
          <p:nvPr>
            <p:custDataLst>
              <p:tags r:id="rId1"/>
            </p:custDataLst>
          </p:nvPr>
        </p:nvSpPr>
        <p:spPr bwMode="auto">
          <a:xfrm>
            <a:off x="397507" y="921727"/>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lang="fr-CA" sz="2800" kern="0" dirty="0">
                <a:solidFill>
                  <a:srgbClr val="409786"/>
                </a:solidFill>
                <a:latin typeface="Avenir Next LT Pro Demi" panose="020B0704020202020204" pitchFamily="34" charset="0"/>
              </a:rPr>
              <a:t>PROJECT PROCESS</a:t>
            </a:r>
            <a:endParaRPr kumimoji="0" lang="en-CA" sz="2800" b="1" i="0" u="none" strike="noStrike" kern="1200" cap="none" spc="0" normalizeH="0" baseline="0" noProof="0" dirty="0">
              <a:ln>
                <a:noFill/>
              </a:ln>
              <a:solidFill>
                <a:srgbClr val="409786"/>
              </a:solidFill>
              <a:effectLst/>
              <a:uLnTx/>
              <a:uFillTx/>
              <a:latin typeface="Avenir Next LT Pro Demi" panose="020B0704020202020204" pitchFamily="34" charset="0"/>
            </a:endParaRPr>
          </a:p>
        </p:txBody>
      </p:sp>
      <p:grpSp>
        <p:nvGrpSpPr>
          <p:cNvPr id="170" name="Group 169">
            <a:extLst>
              <a:ext uri="{FF2B5EF4-FFF2-40B4-BE49-F238E27FC236}">
                <a16:creationId xmlns:a16="http://schemas.microsoft.com/office/drawing/2014/main" id="{481A7764-946A-46FA-BB0E-22842A761601}"/>
              </a:ext>
            </a:extLst>
          </p:cNvPr>
          <p:cNvGrpSpPr/>
          <p:nvPr/>
        </p:nvGrpSpPr>
        <p:grpSpPr>
          <a:xfrm>
            <a:off x="1225514" y="2031954"/>
            <a:ext cx="10623202" cy="3818594"/>
            <a:chOff x="711164" y="2072591"/>
            <a:chExt cx="10623202" cy="3818594"/>
          </a:xfrm>
        </p:grpSpPr>
        <p:sp>
          <p:nvSpPr>
            <p:cNvPr id="169" name="Rectangle 168">
              <a:extLst>
                <a:ext uri="{FF2B5EF4-FFF2-40B4-BE49-F238E27FC236}">
                  <a16:creationId xmlns:a16="http://schemas.microsoft.com/office/drawing/2014/main" id="{45F2AB27-F25F-4C13-AA1C-AFCE976A5987}"/>
                </a:ext>
              </a:extLst>
            </p:cNvPr>
            <p:cNvSpPr/>
            <p:nvPr/>
          </p:nvSpPr>
          <p:spPr>
            <a:xfrm>
              <a:off x="711164" y="2090224"/>
              <a:ext cx="10623202" cy="536088"/>
            </a:xfrm>
            <a:prstGeom prst="rect">
              <a:avLst/>
            </a:prstGeom>
            <a:gradFill>
              <a:gsLst>
                <a:gs pos="100000">
                  <a:schemeClr val="accent2">
                    <a:alpha val="35000"/>
                  </a:schemeClr>
                </a:gs>
                <a:gs pos="0">
                  <a:srgbClr val="257197">
                    <a:alpha val="35000"/>
                  </a:srgbClr>
                </a:gs>
                <a:gs pos="49000">
                  <a:srgbClr val="18853F">
                    <a:alpha val="3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5" name="Group 164">
              <a:extLst>
                <a:ext uri="{FF2B5EF4-FFF2-40B4-BE49-F238E27FC236}">
                  <a16:creationId xmlns:a16="http://schemas.microsoft.com/office/drawing/2014/main" id="{6D00FB45-8CA5-4201-B5B9-FA908CA07278}"/>
                </a:ext>
              </a:extLst>
            </p:cNvPr>
            <p:cNvGrpSpPr/>
            <p:nvPr/>
          </p:nvGrpSpPr>
          <p:grpSpPr>
            <a:xfrm>
              <a:off x="711164" y="2072591"/>
              <a:ext cx="10623202" cy="3818594"/>
              <a:chOff x="1439386" y="1604173"/>
              <a:chExt cx="10623202" cy="3818594"/>
            </a:xfrm>
          </p:grpSpPr>
          <p:cxnSp>
            <p:nvCxnSpPr>
              <p:cNvPr id="160" name="Straight Connector 159">
                <a:extLst>
                  <a:ext uri="{FF2B5EF4-FFF2-40B4-BE49-F238E27FC236}">
                    <a16:creationId xmlns:a16="http://schemas.microsoft.com/office/drawing/2014/main" id="{E80A135B-22F6-4311-8871-4807254D55F9}"/>
                  </a:ext>
                </a:extLst>
              </p:cNvPr>
              <p:cNvCxnSpPr>
                <a:cxnSpLocks/>
              </p:cNvCxnSpPr>
              <p:nvPr/>
            </p:nvCxnSpPr>
            <p:spPr>
              <a:xfrm>
                <a:off x="11181740" y="3199215"/>
                <a:ext cx="0" cy="784864"/>
              </a:xfrm>
              <a:prstGeom prst="line">
                <a:avLst/>
              </a:prstGeom>
              <a:noFill/>
              <a:ln w="50800" cap="flat" cmpd="sng" algn="ctr">
                <a:solidFill>
                  <a:srgbClr val="7F7F7F"/>
                </a:solidFill>
                <a:prstDash val="sysDash"/>
                <a:round/>
                <a:headEnd type="none" w="med" len="med"/>
                <a:tailEnd type="none" w="med" len="med"/>
              </a:ln>
              <a:effectLst/>
            </p:spPr>
          </p:cxnSp>
          <p:cxnSp>
            <p:nvCxnSpPr>
              <p:cNvPr id="150" name="Straight Connector 149">
                <a:extLst>
                  <a:ext uri="{FF2B5EF4-FFF2-40B4-BE49-F238E27FC236}">
                    <a16:creationId xmlns:a16="http://schemas.microsoft.com/office/drawing/2014/main" id="{780695C8-859D-4FE0-8F77-34A07742D0CF}"/>
                  </a:ext>
                </a:extLst>
              </p:cNvPr>
              <p:cNvCxnSpPr>
                <a:cxnSpLocks/>
              </p:cNvCxnSpPr>
              <p:nvPr/>
            </p:nvCxnSpPr>
            <p:spPr>
              <a:xfrm flipH="1">
                <a:off x="1591901" y="2930113"/>
                <a:ext cx="12962" cy="981492"/>
              </a:xfrm>
              <a:prstGeom prst="line">
                <a:avLst/>
              </a:prstGeom>
              <a:noFill/>
              <a:ln w="50800" cap="flat" cmpd="sng" algn="ctr">
                <a:solidFill>
                  <a:srgbClr val="7F7F7F"/>
                </a:solidFill>
                <a:prstDash val="sysDash"/>
                <a:round/>
                <a:headEnd type="none" w="med" len="med"/>
                <a:tailEnd type="none" w="med" len="med"/>
              </a:ln>
              <a:effectLst/>
            </p:spPr>
          </p:cxnSp>
          <p:cxnSp>
            <p:nvCxnSpPr>
              <p:cNvPr id="83" name="Straight Connector 82">
                <a:extLst>
                  <a:ext uri="{FF2B5EF4-FFF2-40B4-BE49-F238E27FC236}">
                    <a16:creationId xmlns:a16="http://schemas.microsoft.com/office/drawing/2014/main" id="{9C2F2C51-29FA-460B-A292-912AB7AFA726}"/>
                  </a:ext>
                </a:extLst>
              </p:cNvPr>
              <p:cNvCxnSpPr>
                <a:cxnSpLocks/>
              </p:cNvCxnSpPr>
              <p:nvPr/>
            </p:nvCxnSpPr>
            <p:spPr>
              <a:xfrm>
                <a:off x="2078200" y="3505389"/>
                <a:ext cx="1638" cy="398426"/>
              </a:xfrm>
              <a:prstGeom prst="line">
                <a:avLst/>
              </a:prstGeom>
              <a:noFill/>
              <a:ln w="50800" cap="flat" cmpd="sng" algn="ctr">
                <a:solidFill>
                  <a:srgbClr val="7F7F7F"/>
                </a:solidFill>
                <a:prstDash val="sysDash"/>
                <a:round/>
                <a:headEnd type="none" w="med" len="med"/>
                <a:tailEnd type="none" w="med" len="med"/>
              </a:ln>
              <a:effectLst/>
            </p:spPr>
          </p:cxnSp>
          <p:cxnSp>
            <p:nvCxnSpPr>
              <p:cNvPr id="146" name="Straight Connector 145">
                <a:extLst>
                  <a:ext uri="{FF2B5EF4-FFF2-40B4-BE49-F238E27FC236}">
                    <a16:creationId xmlns:a16="http://schemas.microsoft.com/office/drawing/2014/main" id="{CCC3A104-8FED-4082-8703-5C1F481ABD24}"/>
                  </a:ext>
                </a:extLst>
              </p:cNvPr>
              <p:cNvCxnSpPr>
                <a:cxnSpLocks/>
              </p:cNvCxnSpPr>
              <p:nvPr/>
            </p:nvCxnSpPr>
            <p:spPr>
              <a:xfrm>
                <a:off x="2079838" y="3933917"/>
                <a:ext cx="0" cy="1183608"/>
              </a:xfrm>
              <a:prstGeom prst="line">
                <a:avLst/>
              </a:prstGeom>
              <a:noFill/>
              <a:ln w="50800" cap="flat" cmpd="sng" algn="ctr">
                <a:solidFill>
                  <a:sysClr val="windowText" lastClr="000000"/>
                </a:solidFill>
                <a:prstDash val="sysDash"/>
                <a:round/>
                <a:headEnd type="none" w="med" len="med"/>
                <a:tailEnd type="none" w="med" len="med"/>
              </a:ln>
              <a:effectLst/>
            </p:spPr>
          </p:cxnSp>
          <p:cxnSp>
            <p:nvCxnSpPr>
              <p:cNvPr id="9" name="Straight Connector 8">
                <a:extLst>
                  <a:ext uri="{FF2B5EF4-FFF2-40B4-BE49-F238E27FC236}">
                    <a16:creationId xmlns:a16="http://schemas.microsoft.com/office/drawing/2014/main" id="{8F22262F-FF26-488F-8F56-6A40DAD96378}"/>
                  </a:ext>
                </a:extLst>
              </p:cNvPr>
              <p:cNvCxnSpPr>
                <a:cxnSpLocks/>
              </p:cNvCxnSpPr>
              <p:nvPr/>
            </p:nvCxnSpPr>
            <p:spPr>
              <a:xfrm>
                <a:off x="5761053" y="3444102"/>
                <a:ext cx="0" cy="532826"/>
              </a:xfrm>
              <a:prstGeom prst="line">
                <a:avLst/>
              </a:prstGeom>
              <a:noFill/>
              <a:ln w="50800" cap="flat" cmpd="sng" algn="ctr">
                <a:solidFill>
                  <a:srgbClr val="7F7F7F"/>
                </a:solidFill>
                <a:prstDash val="sysDash"/>
                <a:round/>
                <a:headEnd type="none" w="med" len="med"/>
                <a:tailEnd type="none" w="med" len="med"/>
              </a:ln>
              <a:effectLst/>
            </p:spPr>
          </p:cxnSp>
          <p:cxnSp>
            <p:nvCxnSpPr>
              <p:cNvPr id="16" name="Straight Connector 15">
                <a:extLst>
                  <a:ext uri="{FF2B5EF4-FFF2-40B4-BE49-F238E27FC236}">
                    <a16:creationId xmlns:a16="http://schemas.microsoft.com/office/drawing/2014/main" id="{5E4D93E3-EB5C-476F-A559-E4F7B4980D7C}"/>
                  </a:ext>
                </a:extLst>
              </p:cNvPr>
              <p:cNvCxnSpPr>
                <a:cxnSpLocks/>
              </p:cNvCxnSpPr>
              <p:nvPr/>
            </p:nvCxnSpPr>
            <p:spPr>
              <a:xfrm>
                <a:off x="2991817" y="3969606"/>
                <a:ext cx="0" cy="305303"/>
              </a:xfrm>
              <a:prstGeom prst="line">
                <a:avLst/>
              </a:prstGeom>
              <a:noFill/>
              <a:ln w="50800" cap="flat" cmpd="sng" algn="ctr">
                <a:solidFill>
                  <a:sysClr val="windowText" lastClr="000000"/>
                </a:solidFill>
                <a:prstDash val="sysDash"/>
                <a:round/>
                <a:headEnd type="none" w="med" len="med"/>
                <a:tailEnd type="none" w="med" len="med"/>
              </a:ln>
              <a:effectLst/>
            </p:spPr>
          </p:cxnSp>
          <p:sp>
            <p:nvSpPr>
              <p:cNvPr id="17" name="TextBox 16">
                <a:extLst>
                  <a:ext uri="{FF2B5EF4-FFF2-40B4-BE49-F238E27FC236}">
                    <a16:creationId xmlns:a16="http://schemas.microsoft.com/office/drawing/2014/main" id="{AF3A1F9B-C1B6-47CC-A89E-7851AC1C6E27}"/>
                  </a:ext>
                </a:extLst>
              </p:cNvPr>
              <p:cNvSpPr txBox="1"/>
              <p:nvPr/>
            </p:nvSpPr>
            <p:spPr>
              <a:xfrm>
                <a:off x="3324445" y="4298196"/>
                <a:ext cx="1372124" cy="578882"/>
              </a:xfrm>
              <a:prstGeom prst="roundRect">
                <a:avLst/>
              </a:prstGeom>
              <a:solidFill>
                <a:sysClr val="window" lastClr="FFFFFF"/>
              </a:solidFill>
              <a:ln w="38100">
                <a:solidFill>
                  <a:srgbClr val="257197"/>
                </a:solidFill>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black"/>
                    </a:solidFill>
                    <a:effectLst/>
                    <a:uLnTx/>
                    <a:uFillTx/>
                    <a:latin typeface="Calibri"/>
                    <a:ea typeface="+mn-ea"/>
                    <a:cs typeface="+mn-cs"/>
                  </a:rPr>
                  <a:t>WTP </a:t>
                </a:r>
                <a:r>
                  <a:rPr lang="en-CA" sz="1400" kern="0" dirty="0">
                    <a:solidFill>
                      <a:prstClr val="black"/>
                    </a:solidFill>
                    <a:latin typeface="Calibri"/>
                  </a:rPr>
                  <a:t>employee</a:t>
                </a:r>
              </a:p>
              <a:p>
                <a:pPr marL="0" marR="0" lvl="0" indent="0" algn="ctr" defTabSz="914400" eaLnBrk="1" fontAlgn="auto" latinLnBrk="0" hangingPunct="1">
                  <a:lnSpc>
                    <a:spcPct val="100000"/>
                  </a:lnSpc>
                  <a:spcBef>
                    <a:spcPts val="0"/>
                  </a:spcBef>
                  <a:spcAft>
                    <a:spcPts val="0"/>
                  </a:spcAft>
                  <a:buClrTx/>
                  <a:buSzTx/>
                  <a:buFontTx/>
                  <a:buNone/>
                  <a:tabLst/>
                  <a:defRPr/>
                </a:pPr>
                <a:r>
                  <a:rPr lang="en-CA" sz="1400" kern="0" dirty="0">
                    <a:solidFill>
                      <a:prstClr val="black"/>
                    </a:solidFill>
                    <a:latin typeface="Calibri"/>
                  </a:rPr>
                  <a:t>Townhall</a:t>
                </a:r>
                <a:endParaRPr kumimoji="0" lang="en-CA"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20" name="TextBox 119">
                <a:extLst>
                  <a:ext uri="{FF2B5EF4-FFF2-40B4-BE49-F238E27FC236}">
                    <a16:creationId xmlns:a16="http://schemas.microsoft.com/office/drawing/2014/main" id="{CF144CEC-884D-40EC-9F1D-6955DB1F02AF}"/>
                  </a:ext>
                </a:extLst>
              </p:cNvPr>
              <p:cNvSpPr txBox="1"/>
              <p:nvPr/>
            </p:nvSpPr>
            <p:spPr>
              <a:xfrm>
                <a:off x="4691553" y="4437646"/>
                <a:ext cx="886327" cy="573286"/>
              </a:xfrm>
              <a:prstGeom prst="flowChartDocumen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000000"/>
                    </a:solidFill>
                    <a:effectLst/>
                    <a:uLnTx/>
                    <a:uFillTx/>
                    <a:latin typeface="Calibri"/>
                    <a:ea typeface="+mn-ea"/>
                    <a:cs typeface="+mn-cs"/>
                  </a:rPr>
                  <a:t>DESIGN IS FINALIZED</a:t>
                </a:r>
              </a:p>
            </p:txBody>
          </p:sp>
          <p:sp>
            <p:nvSpPr>
              <p:cNvPr id="20" name="TextBox 19">
                <a:extLst>
                  <a:ext uri="{FF2B5EF4-FFF2-40B4-BE49-F238E27FC236}">
                    <a16:creationId xmlns:a16="http://schemas.microsoft.com/office/drawing/2014/main" id="{95111EAC-076F-433E-81C4-6547A2F1F7C6}"/>
                  </a:ext>
                </a:extLst>
              </p:cNvPr>
              <p:cNvSpPr txBox="1"/>
              <p:nvPr/>
            </p:nvSpPr>
            <p:spPr>
              <a:xfrm>
                <a:off x="10777387" y="2999028"/>
                <a:ext cx="1285201" cy="719988"/>
              </a:xfrm>
              <a:prstGeom prst="roundRect">
                <a:avLst/>
              </a:prstGeom>
              <a:solidFill>
                <a:srgbClr val="4CB6A0"/>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a:ea typeface="+mn-ea"/>
                    <a:cs typeface="+mn-cs"/>
                  </a:rPr>
                  <a:t>Lessons learned and post-mortem</a:t>
                </a:r>
              </a:p>
            </p:txBody>
          </p:sp>
          <p:sp>
            <p:nvSpPr>
              <p:cNvPr id="21" name="TextBox 20">
                <a:extLst>
                  <a:ext uri="{FF2B5EF4-FFF2-40B4-BE49-F238E27FC236}">
                    <a16:creationId xmlns:a16="http://schemas.microsoft.com/office/drawing/2014/main" id="{B873B2DF-C8B5-4B52-9DC6-996A1CC38D34}"/>
                  </a:ext>
                </a:extLst>
              </p:cNvPr>
              <p:cNvSpPr txBox="1"/>
              <p:nvPr/>
            </p:nvSpPr>
            <p:spPr>
              <a:xfrm>
                <a:off x="7940615" y="3325090"/>
                <a:ext cx="1328211" cy="749141"/>
              </a:xfrm>
              <a:prstGeom prst="round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000000"/>
                    </a:solidFill>
                    <a:effectLst/>
                    <a:uLnTx/>
                    <a:uFillTx/>
                    <a:latin typeface="Calibri"/>
                    <a:ea typeface="+mn-ea"/>
                    <a:cs typeface="+mn-cs"/>
                  </a:rPr>
                  <a:t>WORKPLACE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000000"/>
                    </a:solidFill>
                    <a:effectLst/>
                    <a:uLnTx/>
                    <a:uFillTx/>
                    <a:latin typeface="Calibri"/>
                    <a:ea typeface="+mn-ea"/>
                    <a:cs typeface="+mn-cs"/>
                  </a:rPr>
                  <a:t>IS DELIVERED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a:ln>
                    <a:noFill/>
                  </a:ln>
                  <a:solidFill>
                    <a:srgbClr val="000000"/>
                  </a:solidFill>
                  <a:effectLst/>
                  <a:uLnTx/>
                  <a:uFillTx/>
                  <a:latin typeface="Calibri"/>
                  <a:ea typeface="+mn-ea"/>
                  <a:cs typeface="+mn-cs"/>
                </a:endParaRPr>
              </a:p>
            </p:txBody>
          </p:sp>
          <p:cxnSp>
            <p:nvCxnSpPr>
              <p:cNvPr id="22" name="Straight Connector 21">
                <a:extLst>
                  <a:ext uri="{FF2B5EF4-FFF2-40B4-BE49-F238E27FC236}">
                    <a16:creationId xmlns:a16="http://schemas.microsoft.com/office/drawing/2014/main" id="{A0B3962D-3659-4239-8A5D-3CFC53297C0E}"/>
                  </a:ext>
                </a:extLst>
              </p:cNvPr>
              <p:cNvCxnSpPr>
                <a:cxnSpLocks/>
              </p:cNvCxnSpPr>
              <p:nvPr/>
            </p:nvCxnSpPr>
            <p:spPr>
              <a:xfrm>
                <a:off x="10665352" y="2621428"/>
                <a:ext cx="11123" cy="1362651"/>
              </a:xfrm>
              <a:prstGeom prst="line">
                <a:avLst/>
              </a:prstGeom>
              <a:noFill/>
              <a:ln w="50800" cap="flat" cmpd="sng" algn="ctr">
                <a:solidFill>
                  <a:srgbClr val="7F7F7F"/>
                </a:solidFill>
                <a:prstDash val="sysDash"/>
                <a:round/>
                <a:headEnd type="none" w="med" len="med"/>
                <a:tailEnd type="none" w="med" len="med"/>
              </a:ln>
              <a:effectLst/>
            </p:spPr>
          </p:cxnSp>
          <p:cxnSp>
            <p:nvCxnSpPr>
              <p:cNvPr id="23" name="Straight Connector 22">
                <a:extLst>
                  <a:ext uri="{FF2B5EF4-FFF2-40B4-BE49-F238E27FC236}">
                    <a16:creationId xmlns:a16="http://schemas.microsoft.com/office/drawing/2014/main" id="{348C848F-DA1D-4088-97B2-4E3E30CB47FC}"/>
                  </a:ext>
                </a:extLst>
              </p:cNvPr>
              <p:cNvCxnSpPr>
                <a:cxnSpLocks/>
              </p:cNvCxnSpPr>
              <p:nvPr/>
            </p:nvCxnSpPr>
            <p:spPr>
              <a:xfrm flipH="1">
                <a:off x="9768881" y="3641410"/>
                <a:ext cx="2891" cy="372006"/>
              </a:xfrm>
              <a:prstGeom prst="line">
                <a:avLst/>
              </a:prstGeom>
              <a:noFill/>
              <a:ln w="50800" cap="flat" cmpd="sng" algn="ctr">
                <a:solidFill>
                  <a:srgbClr val="7F7F7F"/>
                </a:solidFill>
                <a:prstDash val="sysDash"/>
                <a:round/>
                <a:headEnd type="none" w="med" len="med"/>
                <a:tailEnd type="none" w="med" len="med"/>
              </a:ln>
              <a:effectLst/>
            </p:spPr>
          </p:cxnSp>
          <p:cxnSp>
            <p:nvCxnSpPr>
              <p:cNvPr id="24" name="Straight Connector 23">
                <a:extLst>
                  <a:ext uri="{FF2B5EF4-FFF2-40B4-BE49-F238E27FC236}">
                    <a16:creationId xmlns:a16="http://schemas.microsoft.com/office/drawing/2014/main" id="{49CA3335-E33A-4AC0-BA90-07BB730E14E3}"/>
                  </a:ext>
                </a:extLst>
              </p:cNvPr>
              <p:cNvCxnSpPr>
                <a:cxnSpLocks/>
              </p:cNvCxnSpPr>
              <p:nvPr/>
            </p:nvCxnSpPr>
            <p:spPr>
              <a:xfrm flipH="1">
                <a:off x="11043521" y="2371618"/>
                <a:ext cx="305455" cy="264232"/>
              </a:xfrm>
              <a:prstGeom prst="line">
                <a:avLst/>
              </a:prstGeom>
              <a:noFill/>
              <a:ln w="50800" cap="flat" cmpd="sng" algn="ctr">
                <a:solidFill>
                  <a:srgbClr val="7F7F7F"/>
                </a:solidFill>
                <a:prstDash val="sysDash"/>
                <a:round/>
                <a:headEnd type="none" w="med" len="med"/>
                <a:tailEnd type="none" w="med" len="med"/>
              </a:ln>
              <a:effectLst/>
            </p:spPr>
          </p:cxnSp>
          <p:cxnSp>
            <p:nvCxnSpPr>
              <p:cNvPr id="25" name="Straight Connector 24">
                <a:extLst>
                  <a:ext uri="{FF2B5EF4-FFF2-40B4-BE49-F238E27FC236}">
                    <a16:creationId xmlns:a16="http://schemas.microsoft.com/office/drawing/2014/main" id="{1A1F624D-DF07-4331-BB7F-8E4B6347238F}"/>
                  </a:ext>
                </a:extLst>
              </p:cNvPr>
              <p:cNvCxnSpPr>
                <a:cxnSpLocks/>
              </p:cNvCxnSpPr>
              <p:nvPr/>
            </p:nvCxnSpPr>
            <p:spPr>
              <a:xfrm>
                <a:off x="3531411" y="3965383"/>
                <a:ext cx="0" cy="326418"/>
              </a:xfrm>
              <a:prstGeom prst="line">
                <a:avLst/>
              </a:prstGeom>
              <a:noFill/>
              <a:ln w="50800" cap="flat" cmpd="sng" algn="ctr">
                <a:solidFill>
                  <a:sysClr val="windowText" lastClr="000000"/>
                </a:solidFill>
                <a:prstDash val="sysDash"/>
                <a:round/>
                <a:headEnd type="none" w="med" len="med"/>
                <a:tailEnd type="none" w="med" len="med"/>
              </a:ln>
              <a:effectLst/>
            </p:spPr>
          </p:cxnSp>
          <p:cxnSp>
            <p:nvCxnSpPr>
              <p:cNvPr id="26" name="Straight Connector 25">
                <a:extLst>
                  <a:ext uri="{FF2B5EF4-FFF2-40B4-BE49-F238E27FC236}">
                    <a16:creationId xmlns:a16="http://schemas.microsoft.com/office/drawing/2014/main" id="{115631E8-DDCC-4B08-9961-561E351F9E0B}"/>
                  </a:ext>
                </a:extLst>
              </p:cNvPr>
              <p:cNvCxnSpPr>
                <a:cxnSpLocks/>
                <a:stCxn id="40" idx="2"/>
              </p:cNvCxnSpPr>
              <p:nvPr/>
            </p:nvCxnSpPr>
            <p:spPr>
              <a:xfrm flipH="1">
                <a:off x="4304719" y="3307705"/>
                <a:ext cx="2686" cy="676374"/>
              </a:xfrm>
              <a:prstGeom prst="line">
                <a:avLst/>
              </a:prstGeom>
              <a:noFill/>
              <a:ln w="50800" cap="flat" cmpd="sng" algn="ctr">
                <a:solidFill>
                  <a:srgbClr val="7F7F7F"/>
                </a:solidFill>
                <a:prstDash val="sysDash"/>
                <a:round/>
                <a:headEnd type="none" w="med" len="med"/>
                <a:tailEnd type="none" w="med" len="med"/>
              </a:ln>
              <a:effectLst/>
            </p:spPr>
          </p:cxnSp>
          <p:sp>
            <p:nvSpPr>
              <p:cNvPr id="27" name="TextBox 26">
                <a:extLst>
                  <a:ext uri="{FF2B5EF4-FFF2-40B4-BE49-F238E27FC236}">
                    <a16:creationId xmlns:a16="http://schemas.microsoft.com/office/drawing/2014/main" id="{0A2BCA09-692C-464E-84D7-0733C6396000}"/>
                  </a:ext>
                </a:extLst>
              </p:cNvPr>
              <p:cNvSpPr txBox="1"/>
              <p:nvPr/>
            </p:nvSpPr>
            <p:spPr>
              <a:xfrm>
                <a:off x="9077345" y="2797593"/>
                <a:ext cx="1449063" cy="920658"/>
              </a:xfrm>
              <a:prstGeom prst="roundRect">
                <a:avLst/>
              </a:prstGeom>
              <a:solidFill>
                <a:srgbClr val="4CB6A0"/>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a:ea typeface="+mn-ea"/>
                    <a:cs typeface="+mn-cs"/>
                  </a:rPr>
                  <a:t>Post-Occupancy Workplace Performance Survey</a:t>
                </a:r>
              </a:p>
            </p:txBody>
          </p:sp>
          <p:sp>
            <p:nvSpPr>
              <p:cNvPr id="28" name="TextBox 27">
                <a:extLst>
                  <a:ext uri="{FF2B5EF4-FFF2-40B4-BE49-F238E27FC236}">
                    <a16:creationId xmlns:a16="http://schemas.microsoft.com/office/drawing/2014/main" id="{864592A8-E27C-4C8D-8092-73284A38DB5A}"/>
                  </a:ext>
                </a:extLst>
              </p:cNvPr>
              <p:cNvSpPr txBox="1"/>
              <p:nvPr/>
            </p:nvSpPr>
            <p:spPr>
              <a:xfrm>
                <a:off x="5415093" y="2980248"/>
                <a:ext cx="2534820" cy="578882"/>
              </a:xfrm>
              <a:prstGeom prst="roundRect">
                <a:avLst/>
              </a:prstGeom>
              <a:solidFill>
                <a:srgbClr val="18853F"/>
              </a:solidFill>
              <a:ln>
                <a:noFill/>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a:ea typeface="+mn-ea"/>
                    <a:cs typeface="+mn-cs"/>
                  </a:rPr>
                  <a:t>Renovation and furniture installation</a:t>
                </a:r>
              </a:p>
            </p:txBody>
          </p:sp>
          <p:sp>
            <p:nvSpPr>
              <p:cNvPr id="29" name="TextBox 28">
                <a:extLst>
                  <a:ext uri="{FF2B5EF4-FFF2-40B4-BE49-F238E27FC236}">
                    <a16:creationId xmlns:a16="http://schemas.microsoft.com/office/drawing/2014/main" id="{B3E72DA4-F258-4131-BA0A-86417A79DCAE}"/>
                  </a:ext>
                </a:extLst>
              </p:cNvPr>
              <p:cNvSpPr txBox="1"/>
              <p:nvPr/>
            </p:nvSpPr>
            <p:spPr>
              <a:xfrm>
                <a:off x="9899771" y="2270240"/>
                <a:ext cx="1896919" cy="465487"/>
              </a:xfrm>
              <a:prstGeom prst="roundRect">
                <a:avLst/>
              </a:prstGeom>
              <a:solidFill>
                <a:srgbClr val="4CB6A0"/>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a:ea typeface="+mn-ea"/>
                    <a:cs typeface="+mn-cs"/>
                  </a:rPr>
                  <a:t>Post-Occupancy adjustments </a:t>
                </a:r>
              </a:p>
            </p:txBody>
          </p:sp>
          <p:sp>
            <p:nvSpPr>
              <p:cNvPr id="31" name="TextBox 30">
                <a:extLst>
                  <a:ext uri="{FF2B5EF4-FFF2-40B4-BE49-F238E27FC236}">
                    <a16:creationId xmlns:a16="http://schemas.microsoft.com/office/drawing/2014/main" id="{8F08622E-DA1A-4106-AB81-AD6F1BC91689}"/>
                  </a:ext>
                </a:extLst>
              </p:cNvPr>
              <p:cNvSpPr txBox="1"/>
              <p:nvPr/>
            </p:nvSpPr>
            <p:spPr>
              <a:xfrm>
                <a:off x="8086232" y="4102662"/>
                <a:ext cx="1136374" cy="749141"/>
              </a:xfrm>
              <a:prstGeom prst="round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000000"/>
                    </a:solidFill>
                    <a:effectLst/>
                    <a:uLnTx/>
                    <a:uFillTx/>
                    <a:latin typeface="Calibri"/>
                    <a:ea typeface="+mn-ea"/>
                    <a:cs typeface="+mn-cs"/>
                  </a:rPr>
                  <a:t>EMPLOYEES ARE READY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a:ln>
                    <a:noFill/>
                  </a:ln>
                  <a:solidFill>
                    <a:srgbClr val="000000"/>
                  </a:solidFill>
                  <a:effectLst/>
                  <a:uLnTx/>
                  <a:uFillTx/>
                  <a:latin typeface="Calibri"/>
                  <a:ea typeface="+mn-ea"/>
                  <a:cs typeface="+mn-cs"/>
                </a:endParaRPr>
              </a:p>
            </p:txBody>
          </p:sp>
          <p:cxnSp>
            <p:nvCxnSpPr>
              <p:cNvPr id="33" name="Straight Connector 32">
                <a:extLst>
                  <a:ext uri="{FF2B5EF4-FFF2-40B4-BE49-F238E27FC236}">
                    <a16:creationId xmlns:a16="http://schemas.microsoft.com/office/drawing/2014/main" id="{2126F785-EE98-4A12-B2F2-4BD246A3467D}"/>
                  </a:ext>
                </a:extLst>
              </p:cNvPr>
              <p:cNvCxnSpPr>
                <a:cxnSpLocks/>
              </p:cNvCxnSpPr>
              <p:nvPr/>
            </p:nvCxnSpPr>
            <p:spPr>
              <a:xfrm flipV="1">
                <a:off x="1590675" y="3951579"/>
                <a:ext cx="3552049" cy="2412"/>
              </a:xfrm>
              <a:prstGeom prst="line">
                <a:avLst/>
              </a:prstGeom>
              <a:noFill/>
              <a:ln w="127000" cap="rnd" cmpd="sng" algn="ctr">
                <a:solidFill>
                  <a:srgbClr val="257197"/>
                </a:solidFill>
                <a:prstDash val="solid"/>
                <a:round/>
                <a:headEnd type="oval" w="med" len="med"/>
                <a:tailEnd type="oval" w="med" len="med"/>
              </a:ln>
              <a:effectLst/>
            </p:spPr>
          </p:cxnSp>
          <p:cxnSp>
            <p:nvCxnSpPr>
              <p:cNvPr id="36" name="Straight Connector 35">
                <a:extLst>
                  <a:ext uri="{FF2B5EF4-FFF2-40B4-BE49-F238E27FC236}">
                    <a16:creationId xmlns:a16="http://schemas.microsoft.com/office/drawing/2014/main" id="{A5B18E09-143B-499F-B253-B8794E9BE2FD}"/>
                  </a:ext>
                </a:extLst>
              </p:cNvPr>
              <p:cNvCxnSpPr>
                <a:cxnSpLocks/>
              </p:cNvCxnSpPr>
              <p:nvPr/>
            </p:nvCxnSpPr>
            <p:spPr>
              <a:xfrm flipV="1">
                <a:off x="5121725" y="3951579"/>
                <a:ext cx="3482996" cy="5911"/>
              </a:xfrm>
              <a:prstGeom prst="line">
                <a:avLst/>
              </a:prstGeom>
              <a:noFill/>
              <a:ln w="127000" cap="rnd" cmpd="sng" algn="ctr">
                <a:solidFill>
                  <a:srgbClr val="18853F"/>
                </a:solidFill>
                <a:prstDash val="solid"/>
                <a:round/>
                <a:headEnd type="oval" w="med" len="med"/>
                <a:tailEnd type="oval" w="med" len="med"/>
              </a:ln>
              <a:effectLst/>
            </p:spPr>
          </p:cxnSp>
          <p:grpSp>
            <p:nvGrpSpPr>
              <p:cNvPr id="37" name="Group 36">
                <a:extLst>
                  <a:ext uri="{FF2B5EF4-FFF2-40B4-BE49-F238E27FC236}">
                    <a16:creationId xmlns:a16="http://schemas.microsoft.com/office/drawing/2014/main" id="{4784C6D0-8B9E-4AD2-821F-E37B86347FEE}"/>
                  </a:ext>
                </a:extLst>
              </p:cNvPr>
              <p:cNvGrpSpPr/>
              <p:nvPr/>
            </p:nvGrpSpPr>
            <p:grpSpPr>
              <a:xfrm>
                <a:off x="5049889" y="3866332"/>
                <a:ext cx="175319" cy="175319"/>
                <a:chOff x="3467100" y="529167"/>
                <a:chExt cx="292100" cy="292100"/>
              </a:xfrm>
            </p:grpSpPr>
            <p:sp>
              <p:nvSpPr>
                <p:cNvPr id="118" name="Rectangle 117">
                  <a:extLst>
                    <a:ext uri="{FF2B5EF4-FFF2-40B4-BE49-F238E27FC236}">
                      <a16:creationId xmlns:a16="http://schemas.microsoft.com/office/drawing/2014/main" id="{C340E4B4-CB6C-4FBF-BB73-D94247CC424D}"/>
                    </a:ext>
                  </a:extLst>
                </p:cNvPr>
                <p:cNvSpPr/>
                <p:nvPr/>
              </p:nvSpPr>
              <p:spPr>
                <a:xfrm rot="2700000">
                  <a:off x="3467100" y="529167"/>
                  <a:ext cx="292100" cy="29210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4BB3A139-E41B-44AD-89AE-480040BC4B7A}"/>
                    </a:ext>
                  </a:extLst>
                </p:cNvPr>
                <p:cNvSpPr/>
                <p:nvPr/>
              </p:nvSpPr>
              <p:spPr>
                <a:xfrm rot="2700000">
                  <a:off x="3532630" y="590384"/>
                  <a:ext cx="158129" cy="1581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0" name="TextBox 39">
                <a:extLst>
                  <a:ext uri="{FF2B5EF4-FFF2-40B4-BE49-F238E27FC236}">
                    <a16:creationId xmlns:a16="http://schemas.microsoft.com/office/drawing/2014/main" id="{ACB7396C-3F26-4D94-A5B5-E532A37B16B9}"/>
                  </a:ext>
                </a:extLst>
              </p:cNvPr>
              <p:cNvSpPr txBox="1"/>
              <p:nvPr/>
            </p:nvSpPr>
            <p:spPr>
              <a:xfrm>
                <a:off x="3643299" y="2998190"/>
                <a:ext cx="1328211" cy="309515"/>
              </a:xfrm>
              <a:prstGeom prst="roundRect">
                <a:avLst/>
              </a:prstGeom>
              <a:solidFill>
                <a:srgbClr val="257197"/>
              </a:solidFill>
              <a:ln>
                <a:noFill/>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a:ea typeface="+mn-ea"/>
                    <a:cs typeface="+mn-cs"/>
                  </a:rPr>
                  <a:t>Design process</a:t>
                </a:r>
              </a:p>
            </p:txBody>
          </p:sp>
          <p:sp>
            <p:nvSpPr>
              <p:cNvPr id="42" name="TextBox 41">
                <a:extLst>
                  <a:ext uri="{FF2B5EF4-FFF2-40B4-BE49-F238E27FC236}">
                    <a16:creationId xmlns:a16="http://schemas.microsoft.com/office/drawing/2014/main" id="{DFC33B35-8C33-4BAF-BA3A-1B521B29FCA9}"/>
                  </a:ext>
                </a:extLst>
              </p:cNvPr>
              <p:cNvSpPr txBox="1"/>
              <p:nvPr/>
            </p:nvSpPr>
            <p:spPr>
              <a:xfrm>
                <a:off x="1910340" y="5082248"/>
                <a:ext cx="9767722" cy="340519"/>
              </a:xfrm>
              <a:prstGeom prst="roundRect">
                <a:avLst/>
              </a:prstGeom>
              <a:solidFill>
                <a:sysClr val="window" lastClr="FFFFFF"/>
              </a:solidFill>
              <a:ln w="38100">
                <a:gradFill flip="none" rotWithShape="1">
                  <a:gsLst>
                    <a:gs pos="79000">
                      <a:schemeClr val="accent2"/>
                    </a:gs>
                    <a:gs pos="25000">
                      <a:srgbClr val="257197"/>
                    </a:gs>
                    <a:gs pos="57000">
                      <a:srgbClr val="18853F"/>
                    </a:gs>
                  </a:gsLst>
                  <a:lin ang="0" scaled="1"/>
                  <a:tileRect/>
                </a:gradFill>
              </a:ln>
              <a:effectLst>
                <a:outerShdw blurRad="50800" dist="38100" dir="2700000" algn="tl" rotWithShape="0">
                  <a:prstClr val="black">
                    <a:alpha val="40000"/>
                  </a:prstClr>
                </a:outerShdw>
              </a:effectLst>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sz="1000">
                    <a:solidFill>
                      <a:schemeClr val="tx1"/>
                    </a:solidFill>
                    <a:latin typeface="Calibri"/>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black"/>
                    </a:solidFill>
                    <a:effectLst/>
                    <a:uLnTx/>
                    <a:uFillTx/>
                    <a:latin typeface="Calibri"/>
                    <a:ea typeface="+mn-ea"/>
                    <a:cs typeface="+mn-cs"/>
                  </a:rPr>
                  <a:t>Change Management </a:t>
                </a:r>
                <a:r>
                  <a:rPr lang="en-CA" sz="1400" kern="0" dirty="0">
                    <a:solidFill>
                      <a:prstClr val="black"/>
                    </a:solidFill>
                  </a:rPr>
                  <a:t>P</a:t>
                </a:r>
                <a:r>
                  <a:rPr kumimoji="0" lang="en-CA" sz="1400" b="0" i="0" u="none" strike="noStrike" kern="0" cap="none" spc="0" normalizeH="0" baseline="0" noProof="0" dirty="0" err="1">
                    <a:ln>
                      <a:noFill/>
                    </a:ln>
                    <a:solidFill>
                      <a:prstClr val="black"/>
                    </a:solidFill>
                    <a:effectLst/>
                    <a:uLnTx/>
                    <a:uFillTx/>
                    <a:latin typeface="Calibri"/>
                    <a:ea typeface="+mn-ea"/>
                    <a:cs typeface="+mn-cs"/>
                  </a:rPr>
                  <a:t>rogram</a:t>
                </a:r>
                <a:r>
                  <a:rPr kumimoji="0" lang="en-CA" sz="1400" b="0" i="0" u="none" strike="noStrike" kern="0" cap="none" spc="0" normalizeH="0" baseline="0" noProof="0" dirty="0">
                    <a:ln>
                      <a:noFill/>
                    </a:ln>
                    <a:solidFill>
                      <a:prstClr val="black"/>
                    </a:solidFill>
                    <a:effectLst/>
                    <a:uLnTx/>
                    <a:uFillTx/>
                    <a:latin typeface="Calibri"/>
                    <a:ea typeface="+mn-ea"/>
                    <a:cs typeface="+mn-cs"/>
                  </a:rPr>
                  <a:t> in-a-box </a:t>
                </a:r>
              </a:p>
            </p:txBody>
          </p:sp>
          <p:sp>
            <p:nvSpPr>
              <p:cNvPr id="50" name="Rectangle 49">
                <a:extLst>
                  <a:ext uri="{FF2B5EF4-FFF2-40B4-BE49-F238E27FC236}">
                    <a16:creationId xmlns:a16="http://schemas.microsoft.com/office/drawing/2014/main" id="{0CA669E4-CF59-4366-B596-FEEA7953C2E2}"/>
                  </a:ext>
                </a:extLst>
              </p:cNvPr>
              <p:cNvSpPr/>
              <p:nvPr/>
            </p:nvSpPr>
            <p:spPr>
              <a:xfrm>
                <a:off x="5611932" y="1604173"/>
                <a:ext cx="2490299" cy="40011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12700">
                      <a:solidFill>
                        <a:srgbClr val="18853F">
                          <a:lumMod val="75000"/>
                        </a:srgbClr>
                      </a:solidFill>
                      <a:prstDash val="solid"/>
                    </a:ln>
                    <a:solidFill>
                      <a:srgbClr val="18853F">
                        <a:lumMod val="75000"/>
                      </a:srgbClr>
                    </a:solidFill>
                    <a:effectLst/>
                    <a:uLnTx/>
                    <a:uFillTx/>
                    <a:latin typeface="Arial" panose="020B0604020202020204" pitchFamily="34" charset="0"/>
                    <a:cs typeface="Arial" panose="020B0604020202020204" pitchFamily="34" charset="0"/>
                  </a:rPr>
                  <a:t>Implementation</a:t>
                </a:r>
              </a:p>
            </p:txBody>
          </p:sp>
          <p:sp>
            <p:nvSpPr>
              <p:cNvPr id="51" name="Rectangle 50">
                <a:extLst>
                  <a:ext uri="{FF2B5EF4-FFF2-40B4-BE49-F238E27FC236}">
                    <a16:creationId xmlns:a16="http://schemas.microsoft.com/office/drawing/2014/main" id="{48EA6940-816F-46A6-ADAF-A30A0AC911D2}"/>
                  </a:ext>
                </a:extLst>
              </p:cNvPr>
              <p:cNvSpPr/>
              <p:nvPr/>
            </p:nvSpPr>
            <p:spPr>
              <a:xfrm>
                <a:off x="9260033" y="1628736"/>
                <a:ext cx="2204393" cy="40011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12700">
                      <a:solidFill>
                        <a:srgbClr val="4CB6A0">
                          <a:lumMod val="75000"/>
                        </a:srgbClr>
                      </a:solidFill>
                      <a:prstDash val="solid"/>
                    </a:ln>
                    <a:solidFill>
                      <a:srgbClr val="4CB6A0">
                        <a:lumMod val="75000"/>
                      </a:srgbClr>
                    </a:solidFill>
                    <a:effectLst/>
                    <a:uLnTx/>
                    <a:uFillTx/>
                    <a:latin typeface="Arial" panose="020B0604020202020204" pitchFamily="34" charset="0"/>
                    <a:cs typeface="Arial" panose="020B0604020202020204" pitchFamily="34" charset="0"/>
                  </a:rPr>
                  <a:t>Post Occupancy</a:t>
                </a:r>
              </a:p>
            </p:txBody>
          </p:sp>
          <p:sp>
            <p:nvSpPr>
              <p:cNvPr id="52" name="Rectangle 51">
                <a:extLst>
                  <a:ext uri="{FF2B5EF4-FFF2-40B4-BE49-F238E27FC236}">
                    <a16:creationId xmlns:a16="http://schemas.microsoft.com/office/drawing/2014/main" id="{028EC3AC-44CE-4A6C-BE31-B90524DF66C9}"/>
                  </a:ext>
                </a:extLst>
              </p:cNvPr>
              <p:cNvSpPr/>
              <p:nvPr/>
            </p:nvSpPr>
            <p:spPr>
              <a:xfrm>
                <a:off x="1491107" y="1621806"/>
                <a:ext cx="3797079" cy="40011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12700">
                      <a:solidFill>
                        <a:srgbClr val="17455C"/>
                      </a:solidFill>
                      <a:prstDash val="solid"/>
                    </a:ln>
                    <a:solidFill>
                      <a:srgbClr val="17455C"/>
                    </a:solidFill>
                    <a:effectLst/>
                    <a:uLnTx/>
                    <a:uFillTx/>
                    <a:latin typeface="Arial" panose="020B0604020202020204" pitchFamily="34" charset="0"/>
                    <a:cs typeface="Arial" panose="020B0604020202020204" pitchFamily="34" charset="0"/>
                  </a:rPr>
                  <a:t>Pre-Planning &amp; Planning</a:t>
                </a:r>
              </a:p>
            </p:txBody>
          </p:sp>
          <p:sp>
            <p:nvSpPr>
              <p:cNvPr id="53" name="TextBox 52">
                <a:extLst>
                  <a:ext uri="{FF2B5EF4-FFF2-40B4-BE49-F238E27FC236}">
                    <a16:creationId xmlns:a16="http://schemas.microsoft.com/office/drawing/2014/main" id="{CA386665-6EDA-494B-B7B9-BD2AD5E7A3FB}"/>
                  </a:ext>
                </a:extLst>
              </p:cNvPr>
              <p:cNvSpPr txBox="1"/>
              <p:nvPr/>
            </p:nvSpPr>
            <p:spPr>
              <a:xfrm>
                <a:off x="5548343" y="1877032"/>
                <a:ext cx="3068449" cy="25177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dirty="0">
                    <a:ln>
                      <a:noFill/>
                    </a:ln>
                    <a:solidFill>
                      <a:srgbClr val="17455C"/>
                    </a:solidFill>
                    <a:effectLst/>
                    <a:uLnTx/>
                    <a:uFillTx/>
                    <a:latin typeface="Calibri" panose="020F0502020204030204"/>
                  </a:rPr>
                  <a:t>Approx. 4-12 months (depending on space) </a:t>
                </a:r>
              </a:p>
            </p:txBody>
          </p:sp>
          <p:sp>
            <p:nvSpPr>
              <p:cNvPr id="54" name="TextBox 53">
                <a:extLst>
                  <a:ext uri="{FF2B5EF4-FFF2-40B4-BE49-F238E27FC236}">
                    <a16:creationId xmlns:a16="http://schemas.microsoft.com/office/drawing/2014/main" id="{983829D4-9E95-43B6-A8F9-C246CEE842EA}"/>
                  </a:ext>
                </a:extLst>
              </p:cNvPr>
              <p:cNvSpPr txBox="1"/>
              <p:nvPr/>
            </p:nvSpPr>
            <p:spPr>
              <a:xfrm>
                <a:off x="9559288" y="1877033"/>
                <a:ext cx="1750498" cy="25177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dirty="0">
                    <a:ln>
                      <a:noFill/>
                    </a:ln>
                    <a:solidFill>
                      <a:srgbClr val="17455C"/>
                    </a:solidFill>
                    <a:effectLst/>
                    <a:uLnTx/>
                    <a:uFillTx/>
                    <a:latin typeface="Calibri" panose="020F0502020204030204"/>
                  </a:rPr>
                  <a:t>Approx. 3-12 months</a:t>
                </a:r>
              </a:p>
            </p:txBody>
          </p:sp>
          <p:sp>
            <p:nvSpPr>
              <p:cNvPr id="55" name="TextBox 54">
                <a:extLst>
                  <a:ext uri="{FF2B5EF4-FFF2-40B4-BE49-F238E27FC236}">
                    <a16:creationId xmlns:a16="http://schemas.microsoft.com/office/drawing/2014/main" id="{6D6EA27A-14F9-46FB-9616-4342A5785875}"/>
                  </a:ext>
                </a:extLst>
              </p:cNvPr>
              <p:cNvSpPr txBox="1"/>
              <p:nvPr/>
            </p:nvSpPr>
            <p:spPr>
              <a:xfrm>
                <a:off x="2657819" y="1887128"/>
                <a:ext cx="1597999" cy="25177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1" u="none" strike="noStrike" kern="0" cap="none" spc="0" normalizeH="0" baseline="0" noProof="0" dirty="0">
                    <a:ln>
                      <a:noFill/>
                    </a:ln>
                    <a:solidFill>
                      <a:srgbClr val="17455C"/>
                    </a:solidFill>
                    <a:effectLst/>
                    <a:uLnTx/>
                    <a:uFillTx/>
                    <a:latin typeface="Calibri" panose="020F0502020204030204"/>
                  </a:rPr>
                  <a:t>Approx. 1-2 months</a:t>
                </a:r>
              </a:p>
            </p:txBody>
          </p:sp>
          <p:sp>
            <p:nvSpPr>
              <p:cNvPr id="56" name="TextBox 55">
                <a:extLst>
                  <a:ext uri="{FF2B5EF4-FFF2-40B4-BE49-F238E27FC236}">
                    <a16:creationId xmlns:a16="http://schemas.microsoft.com/office/drawing/2014/main" id="{A3279E64-0FE6-4DB6-85A8-AFDFA0BBEE0D}"/>
                  </a:ext>
                </a:extLst>
              </p:cNvPr>
              <p:cNvSpPr txBox="1"/>
              <p:nvPr/>
            </p:nvSpPr>
            <p:spPr>
              <a:xfrm>
                <a:off x="2218737" y="4296219"/>
                <a:ext cx="996202" cy="526175"/>
              </a:xfrm>
              <a:prstGeom prst="roundRect">
                <a:avLst/>
              </a:prstGeom>
              <a:solidFill>
                <a:sysClr val="window" lastClr="FFFFFF"/>
              </a:solidFill>
              <a:ln w="38100">
                <a:solidFill>
                  <a:srgbClr val="257197"/>
                </a:solidFill>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black"/>
                    </a:solidFill>
                    <a:effectLst/>
                    <a:uLnTx/>
                    <a:uFillTx/>
                    <a:latin typeface="Calibri"/>
                    <a:ea typeface="+mn-ea"/>
                    <a:cs typeface="+mn-cs"/>
                  </a:rPr>
                  <a:t>Announce project</a:t>
                </a:r>
              </a:p>
            </p:txBody>
          </p:sp>
          <p:cxnSp>
            <p:nvCxnSpPr>
              <p:cNvPr id="57" name="Straight Connector 56">
                <a:extLst>
                  <a:ext uri="{FF2B5EF4-FFF2-40B4-BE49-F238E27FC236}">
                    <a16:creationId xmlns:a16="http://schemas.microsoft.com/office/drawing/2014/main" id="{86768DC2-2643-4769-949D-1E961C8E20E1}"/>
                  </a:ext>
                </a:extLst>
              </p:cNvPr>
              <p:cNvCxnSpPr>
                <a:cxnSpLocks/>
              </p:cNvCxnSpPr>
              <p:nvPr/>
            </p:nvCxnSpPr>
            <p:spPr>
              <a:xfrm>
                <a:off x="8616792" y="3951579"/>
                <a:ext cx="3064161" cy="32500"/>
              </a:xfrm>
              <a:prstGeom prst="line">
                <a:avLst/>
              </a:prstGeom>
              <a:noFill/>
              <a:ln w="127000" cap="rnd" cmpd="sng" algn="ctr">
                <a:solidFill>
                  <a:srgbClr val="4CB6A0"/>
                </a:solidFill>
                <a:prstDash val="solid"/>
                <a:round/>
                <a:headEnd type="oval" w="med" len="med"/>
                <a:tailEnd type="oval" w="med" len="med"/>
              </a:ln>
              <a:effectLst/>
            </p:spPr>
          </p:cxnSp>
          <p:sp>
            <p:nvSpPr>
              <p:cNvPr id="84" name="TextBox 83">
                <a:extLst>
                  <a:ext uri="{FF2B5EF4-FFF2-40B4-BE49-F238E27FC236}">
                    <a16:creationId xmlns:a16="http://schemas.microsoft.com/office/drawing/2014/main" id="{2C6E324E-D515-4183-8487-86DDD6F85263}"/>
                  </a:ext>
                </a:extLst>
              </p:cNvPr>
              <p:cNvSpPr txBox="1"/>
              <p:nvPr/>
            </p:nvSpPr>
            <p:spPr>
              <a:xfrm>
                <a:off x="1912724" y="3249192"/>
                <a:ext cx="1408445" cy="340519"/>
              </a:xfrm>
              <a:prstGeom prst="roundRect">
                <a:avLst/>
              </a:prstGeom>
              <a:solidFill>
                <a:srgbClr val="257197"/>
              </a:solidFill>
              <a:ln>
                <a:noFill/>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a:ea typeface="+mn-ea"/>
                    <a:cs typeface="+mn-cs"/>
                  </a:rPr>
                  <a:t>CM Kick off</a:t>
                </a:r>
              </a:p>
            </p:txBody>
          </p:sp>
          <p:grpSp>
            <p:nvGrpSpPr>
              <p:cNvPr id="136" name="Group 135">
                <a:extLst>
                  <a:ext uri="{FF2B5EF4-FFF2-40B4-BE49-F238E27FC236}">
                    <a16:creationId xmlns:a16="http://schemas.microsoft.com/office/drawing/2014/main" id="{B6B586C7-EE03-40FD-A794-E412C6539DBA}"/>
                  </a:ext>
                </a:extLst>
              </p:cNvPr>
              <p:cNvGrpSpPr/>
              <p:nvPr/>
            </p:nvGrpSpPr>
            <p:grpSpPr>
              <a:xfrm>
                <a:off x="8523097" y="3862869"/>
                <a:ext cx="175319" cy="175319"/>
                <a:chOff x="3467100" y="529167"/>
                <a:chExt cx="292100" cy="292100"/>
              </a:xfrm>
            </p:grpSpPr>
            <p:sp>
              <p:nvSpPr>
                <p:cNvPr id="137" name="Rectangle 136">
                  <a:extLst>
                    <a:ext uri="{FF2B5EF4-FFF2-40B4-BE49-F238E27FC236}">
                      <a16:creationId xmlns:a16="http://schemas.microsoft.com/office/drawing/2014/main" id="{C1EED77D-C905-4826-A392-1428CC54FE7F}"/>
                    </a:ext>
                  </a:extLst>
                </p:cNvPr>
                <p:cNvSpPr/>
                <p:nvPr/>
              </p:nvSpPr>
              <p:spPr>
                <a:xfrm rot="2700000">
                  <a:off x="3467100" y="529167"/>
                  <a:ext cx="292100" cy="29210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3254962B-2BCD-41D6-943D-31EF79E6B918}"/>
                    </a:ext>
                  </a:extLst>
                </p:cNvPr>
                <p:cNvSpPr/>
                <p:nvPr/>
              </p:nvSpPr>
              <p:spPr>
                <a:xfrm rot="2700000">
                  <a:off x="3532630" y="590384"/>
                  <a:ext cx="158129" cy="1581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40" name="Graphic 139" descr="Playbook with solid fill">
                <a:extLst>
                  <a:ext uri="{FF2B5EF4-FFF2-40B4-BE49-F238E27FC236}">
                    <a16:creationId xmlns:a16="http://schemas.microsoft.com/office/drawing/2014/main" id="{3DB813BA-DA8C-49E2-9D3E-A0333ECD65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2437" y="4122258"/>
                <a:ext cx="404558" cy="404558"/>
              </a:xfrm>
              <a:prstGeom prst="rect">
                <a:avLst/>
              </a:prstGeom>
            </p:spPr>
          </p:pic>
          <p:pic>
            <p:nvPicPr>
              <p:cNvPr id="142" name="Graphic 141" descr="Badge Tick1 with solid fill">
                <a:extLst>
                  <a:ext uri="{FF2B5EF4-FFF2-40B4-BE49-F238E27FC236}">
                    <a16:creationId xmlns:a16="http://schemas.microsoft.com/office/drawing/2014/main" id="{38009AA2-4BDF-47AA-8ED7-9F96F02354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0706" y="3063340"/>
                <a:ext cx="368027" cy="368027"/>
              </a:xfrm>
              <a:prstGeom prst="rect">
                <a:avLst/>
              </a:prstGeom>
            </p:spPr>
          </p:pic>
          <p:pic>
            <p:nvPicPr>
              <p:cNvPr id="144" name="Graphic 143" descr="Group success with solid fill">
                <a:extLst>
                  <a:ext uri="{FF2B5EF4-FFF2-40B4-BE49-F238E27FC236}">
                    <a16:creationId xmlns:a16="http://schemas.microsoft.com/office/drawing/2014/main" id="{02E97073-62A0-433D-A256-3BEEA52339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20706" y="4535479"/>
                <a:ext cx="432396" cy="320122"/>
              </a:xfrm>
              <a:prstGeom prst="rect">
                <a:avLst/>
              </a:prstGeom>
            </p:spPr>
          </p:pic>
          <p:sp>
            <p:nvSpPr>
              <p:cNvPr id="151" name="TextBox 150">
                <a:extLst>
                  <a:ext uri="{FF2B5EF4-FFF2-40B4-BE49-F238E27FC236}">
                    <a16:creationId xmlns:a16="http://schemas.microsoft.com/office/drawing/2014/main" id="{3E6332E4-9838-4481-B2F4-085C9203A038}"/>
                  </a:ext>
                </a:extLst>
              </p:cNvPr>
              <p:cNvSpPr txBox="1"/>
              <p:nvPr/>
            </p:nvSpPr>
            <p:spPr>
              <a:xfrm>
                <a:off x="1439386" y="2673916"/>
                <a:ext cx="1519201" cy="340519"/>
              </a:xfrm>
              <a:prstGeom prst="roundRect">
                <a:avLst/>
              </a:prstGeom>
              <a:solidFill>
                <a:srgbClr val="257197"/>
              </a:solidFill>
              <a:ln>
                <a:noFill/>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white"/>
                    </a:solidFill>
                    <a:effectLst/>
                    <a:uLnTx/>
                    <a:uFillTx/>
                    <a:latin typeface="Calibri"/>
                    <a:ea typeface="+mn-ea"/>
                    <a:cs typeface="+mn-cs"/>
                  </a:rPr>
                  <a:t>Project Kick off</a:t>
                </a:r>
              </a:p>
            </p:txBody>
          </p:sp>
        </p:grpSp>
      </p:grpSp>
      <p:sp>
        <p:nvSpPr>
          <p:cNvPr id="166" name="TextBox 165">
            <a:extLst>
              <a:ext uri="{FF2B5EF4-FFF2-40B4-BE49-F238E27FC236}">
                <a16:creationId xmlns:a16="http://schemas.microsoft.com/office/drawing/2014/main" id="{88F79556-BA97-4B20-9CAD-2829D2B8161B}"/>
              </a:ext>
            </a:extLst>
          </p:cNvPr>
          <p:cNvSpPr txBox="1"/>
          <p:nvPr/>
        </p:nvSpPr>
        <p:spPr>
          <a:xfrm>
            <a:off x="702302" y="1323892"/>
            <a:ext cx="5565148" cy="400110"/>
          </a:xfrm>
          <a:prstGeom prst="rect">
            <a:avLst/>
          </a:prstGeom>
          <a:noFill/>
        </p:spPr>
        <p:txBody>
          <a:bodyPr wrap="square" rtlCol="0">
            <a:spAutoFit/>
          </a:bodyPr>
          <a:lstStyle/>
          <a:p>
            <a:r>
              <a:rPr lang="fr-CA" sz="2000" dirty="0">
                <a:solidFill>
                  <a:schemeClr val="accent4"/>
                </a:solidFill>
                <a:latin typeface="Avenir Next LT Pro Demi" panose="020B0704020202020204" pitchFamily="34" charset="0"/>
              </a:rPr>
              <a:t>ONCE ADMITTED TO PROGRAM…</a:t>
            </a:r>
            <a:endParaRPr lang="en-CA" sz="2000" dirty="0">
              <a:solidFill>
                <a:schemeClr val="accent4"/>
              </a:solidFill>
              <a:latin typeface="Avenir Next LT Pro Demi" panose="020B0704020202020204" pitchFamily="34" charset="0"/>
            </a:endParaRPr>
          </a:p>
        </p:txBody>
      </p:sp>
      <p:pic>
        <p:nvPicPr>
          <p:cNvPr id="167" name="Graphic 166" descr="Checkbox Checked with solid fill">
            <a:extLst>
              <a:ext uri="{FF2B5EF4-FFF2-40B4-BE49-F238E27FC236}">
                <a16:creationId xmlns:a16="http://schemas.microsoft.com/office/drawing/2014/main" id="{B744D068-FA07-4EEC-ABD5-B3DFCD70B9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3175" y="1240134"/>
            <a:ext cx="552608" cy="552608"/>
          </a:xfrm>
          <a:prstGeom prst="rect">
            <a:avLst/>
          </a:prstGeom>
        </p:spPr>
      </p:pic>
    </p:spTree>
    <p:extLst>
      <p:ext uri="{BB962C8B-B14F-4D97-AF65-F5344CB8AC3E}">
        <p14:creationId xmlns:p14="http://schemas.microsoft.com/office/powerpoint/2010/main" val="244381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30" name="Title 2">
            <a:extLst>
              <a:ext uri="{FF2B5EF4-FFF2-40B4-BE49-F238E27FC236}">
                <a16:creationId xmlns:a16="http://schemas.microsoft.com/office/drawing/2014/main" id="{B42CBC7C-03F8-4777-887D-38E59FC3F92B}"/>
              </a:ext>
            </a:extLst>
          </p:cNvPr>
          <p:cNvSpPr txBox="1">
            <a:spLocks/>
          </p:cNvSpPr>
          <p:nvPr>
            <p:custDataLst>
              <p:tags r:id="rId1"/>
            </p:custDataLst>
          </p:nvPr>
        </p:nvSpPr>
        <p:spPr bwMode="auto">
          <a:xfrm>
            <a:off x="403432" y="952505"/>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1" i="0" u="none" strike="noStrike" kern="0" cap="none" spc="0" normalizeH="0" baseline="0" noProof="0" dirty="0">
                <a:ln>
                  <a:noFill/>
                </a:ln>
                <a:solidFill>
                  <a:srgbClr val="409786"/>
                </a:solidFill>
                <a:effectLst/>
                <a:uLnTx/>
                <a:uFillTx/>
                <a:latin typeface="Avenir Next LT Pro Demi" panose="020B0704020202020204" pitchFamily="34" charset="0"/>
              </a:rPr>
              <a:t>NEXT STEPS</a:t>
            </a:r>
            <a:endParaRPr kumimoji="0" lang="en-CA" sz="2800" b="1" i="0" u="none" strike="noStrike" kern="1200" cap="none" spc="0" normalizeH="0" baseline="0" noProof="0" dirty="0">
              <a:ln>
                <a:noFill/>
              </a:ln>
              <a:solidFill>
                <a:srgbClr val="409786"/>
              </a:solidFill>
              <a:effectLst/>
              <a:uLnTx/>
              <a:uFillTx/>
              <a:latin typeface="Avenir Next LT Pro Demi" panose="020B0704020202020204" pitchFamily="34" charset="0"/>
            </a:endParaRPr>
          </a:p>
        </p:txBody>
      </p:sp>
      <p:sp>
        <p:nvSpPr>
          <p:cNvPr id="6" name="Content Placeholder 2">
            <a:extLst>
              <a:ext uri="{FF2B5EF4-FFF2-40B4-BE49-F238E27FC236}">
                <a16:creationId xmlns:a16="http://schemas.microsoft.com/office/drawing/2014/main" id="{4FC8E230-1512-4D08-815C-BEAEB408F3BA}"/>
              </a:ext>
            </a:extLst>
          </p:cNvPr>
          <p:cNvSpPr txBox="1">
            <a:spLocks/>
          </p:cNvSpPr>
          <p:nvPr/>
        </p:nvSpPr>
        <p:spPr bwMode="auto">
          <a:xfrm>
            <a:off x="4236976" y="2171700"/>
            <a:ext cx="7242211" cy="322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60363" lvl="1" indent="-360363">
              <a:lnSpc>
                <a:spcPct val="150000"/>
              </a:lnSpc>
              <a:spcBef>
                <a:spcPts val="0"/>
              </a:spcBef>
              <a:buFont typeface="Wingdings" panose="05000000000000000000" pitchFamily="2" charset="2"/>
              <a:buChar char="q"/>
            </a:pPr>
            <a:r>
              <a:rPr lang="fr-CA" sz="1800" dirty="0">
                <a:solidFill>
                  <a:schemeClr val="accent5"/>
                </a:solidFill>
                <a:latin typeface="Avenir Next LT Pro" panose="020B0504020202020204" pitchFamily="34" charset="0"/>
                <a:cs typeface="Arial" panose="020B0604020202020204" pitchFamily="34" charset="0"/>
              </a:rPr>
              <a:t>S</a:t>
            </a:r>
            <a:r>
              <a:rPr lang="en-CA" sz="1800" dirty="0">
                <a:solidFill>
                  <a:schemeClr val="accent5"/>
                </a:solidFill>
                <a:latin typeface="Avenir Next LT Pro" panose="020B0504020202020204" pitchFamily="34" charset="0"/>
                <a:cs typeface="Arial" panose="020B0604020202020204" pitchFamily="34" charset="0"/>
              </a:rPr>
              <a:t>CREEN A: </a:t>
            </a:r>
            <a:r>
              <a:rPr lang="en-CA" sz="1800" b="1" dirty="0">
                <a:solidFill>
                  <a:schemeClr val="accent5"/>
                </a:solidFill>
                <a:latin typeface="Avenir Next LT Pro" panose="020B0504020202020204" pitchFamily="34" charset="0"/>
                <a:cs typeface="Arial" panose="020B0604020202020204" pitchFamily="34" charset="0"/>
              </a:rPr>
              <a:t>Portfolio Alignment</a:t>
            </a:r>
          </a:p>
          <a:p>
            <a:pPr marL="360363" lvl="1" indent="-360363">
              <a:lnSpc>
                <a:spcPct val="150000"/>
              </a:lnSpc>
              <a:spcBef>
                <a:spcPts val="0"/>
              </a:spcBef>
              <a:buFont typeface="Wingdings" panose="05000000000000000000" pitchFamily="2" charset="2"/>
              <a:buChar char="q"/>
            </a:pPr>
            <a:r>
              <a:rPr lang="en-CA" sz="1800" dirty="0">
                <a:solidFill>
                  <a:schemeClr val="accent5"/>
                </a:solidFill>
                <a:latin typeface="Avenir Next LT Pro" panose="020B0504020202020204" pitchFamily="34" charset="0"/>
                <a:cs typeface="Arial" panose="020B0604020202020204" pitchFamily="34" charset="0"/>
              </a:rPr>
              <a:t>SCREEN B: </a:t>
            </a:r>
            <a:r>
              <a:rPr lang="en-CA" sz="1800" b="1" dirty="0">
                <a:solidFill>
                  <a:schemeClr val="accent5"/>
                </a:solidFill>
                <a:latin typeface="Avenir Next LT Pro" panose="020B0504020202020204" pitchFamily="34" charset="0"/>
                <a:cs typeface="Arial" panose="020B0604020202020204" pitchFamily="34" charset="0"/>
              </a:rPr>
              <a:t>Site Suitability</a:t>
            </a:r>
          </a:p>
          <a:p>
            <a:pPr marL="360363" lvl="1" indent="-360363">
              <a:lnSpc>
                <a:spcPct val="150000"/>
              </a:lnSpc>
              <a:spcBef>
                <a:spcPts val="0"/>
              </a:spcBef>
              <a:buFont typeface="Wingdings" panose="05000000000000000000" pitchFamily="2" charset="2"/>
              <a:buChar char="q"/>
            </a:pPr>
            <a:r>
              <a:rPr lang="en-CA" sz="1800" dirty="0">
                <a:solidFill>
                  <a:schemeClr val="accent5"/>
                </a:solidFill>
                <a:latin typeface="Avenir Next LT Pro" panose="020B0504020202020204" pitchFamily="34" charset="0"/>
                <a:cs typeface="Arial" panose="020B0604020202020204" pitchFamily="34" charset="0"/>
              </a:rPr>
              <a:t>SCREEN C: </a:t>
            </a:r>
            <a:r>
              <a:rPr lang="en-CA" sz="1800" b="1" dirty="0">
                <a:solidFill>
                  <a:schemeClr val="accent5"/>
                </a:solidFill>
                <a:latin typeface="Avenir Next LT Pro" panose="020B0504020202020204" pitchFamily="34" charset="0"/>
                <a:cs typeface="Arial" panose="020B0604020202020204" pitchFamily="34" charset="0"/>
              </a:rPr>
              <a:t>Organizational Readiness</a:t>
            </a:r>
          </a:p>
          <a:p>
            <a:pPr marL="360363" lvl="1" indent="-360363">
              <a:lnSpc>
                <a:spcPct val="150000"/>
              </a:lnSpc>
              <a:spcBef>
                <a:spcPts val="0"/>
              </a:spcBef>
              <a:buFont typeface="Wingdings" panose="05000000000000000000" pitchFamily="2" charset="2"/>
              <a:buChar char="q"/>
            </a:pPr>
            <a:endParaRPr lang="en-CA" sz="1200" b="1" dirty="0">
              <a:solidFill>
                <a:schemeClr val="accent5"/>
              </a:solidFill>
              <a:latin typeface="Avenir Next LT Pro" panose="020B0504020202020204" pitchFamily="34" charset="0"/>
              <a:cs typeface="Arial" panose="020B0604020202020204" pitchFamily="34" charset="0"/>
            </a:endParaRPr>
          </a:p>
          <a:p>
            <a:pPr marL="360363" lvl="1" indent="-360363">
              <a:lnSpc>
                <a:spcPct val="150000"/>
              </a:lnSpc>
              <a:spcBef>
                <a:spcPts val="0"/>
              </a:spcBef>
              <a:buFont typeface="Wingdings" panose="05000000000000000000" pitchFamily="2" charset="2"/>
              <a:buChar char="q"/>
            </a:pPr>
            <a:r>
              <a:rPr lang="en-CA" sz="1800" dirty="0">
                <a:solidFill>
                  <a:srgbClr val="2C6A3F"/>
                </a:solidFill>
                <a:latin typeface="Avenir Next LT Pro" panose="020B0504020202020204" pitchFamily="34" charset="0"/>
                <a:cs typeface="Arial" panose="020B0604020202020204" pitchFamily="34" charset="0"/>
              </a:rPr>
              <a:t>PROJECT KICK-OFF</a:t>
            </a:r>
          </a:p>
          <a:p>
            <a:pPr marL="360363" lvl="1" indent="-360363">
              <a:lnSpc>
                <a:spcPct val="150000"/>
              </a:lnSpc>
              <a:spcBef>
                <a:spcPts val="0"/>
              </a:spcBef>
              <a:buFont typeface="Wingdings" panose="05000000000000000000" pitchFamily="2" charset="2"/>
              <a:buChar char="q"/>
            </a:pPr>
            <a:r>
              <a:rPr lang="en-CA" sz="1800" dirty="0">
                <a:solidFill>
                  <a:srgbClr val="2C6A3F"/>
                </a:solidFill>
                <a:latin typeface="Avenir Next LT Pro" panose="020B0504020202020204" pitchFamily="34" charset="0"/>
                <a:cs typeface="Arial" panose="020B0604020202020204" pitchFamily="34" charset="0"/>
              </a:rPr>
              <a:t>CHANGE MANAGEMENT KICK-OFF</a:t>
            </a:r>
          </a:p>
          <a:p>
            <a:pPr marL="360363" lvl="1" indent="-360363">
              <a:lnSpc>
                <a:spcPct val="150000"/>
              </a:lnSpc>
              <a:spcBef>
                <a:spcPts val="0"/>
              </a:spcBef>
              <a:buFont typeface="Wingdings" panose="05000000000000000000" pitchFamily="2" charset="2"/>
              <a:buChar char="q"/>
            </a:pPr>
            <a:r>
              <a:rPr lang="en-CA" sz="1800" dirty="0">
                <a:solidFill>
                  <a:srgbClr val="2C6A3F"/>
                </a:solidFill>
                <a:latin typeface="Avenir Next LT Pro" panose="020B0504020202020204" pitchFamily="34" charset="0"/>
                <a:cs typeface="Arial" panose="020B0604020202020204" pitchFamily="34" charset="0"/>
              </a:rPr>
              <a:t>DESIGN PROCESS</a:t>
            </a:r>
          </a:p>
        </p:txBody>
      </p:sp>
      <p:cxnSp>
        <p:nvCxnSpPr>
          <p:cNvPr id="3" name="Straight Connector 2">
            <a:extLst>
              <a:ext uri="{FF2B5EF4-FFF2-40B4-BE49-F238E27FC236}">
                <a16:creationId xmlns:a16="http://schemas.microsoft.com/office/drawing/2014/main" id="{F91721D0-7C71-4210-A594-0FFFFBABC665}"/>
              </a:ext>
            </a:extLst>
          </p:cNvPr>
          <p:cNvCxnSpPr/>
          <p:nvPr/>
        </p:nvCxnSpPr>
        <p:spPr>
          <a:xfrm>
            <a:off x="1133475" y="3581400"/>
            <a:ext cx="96297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Graphic 4" descr="Checkmark with solid fill">
            <a:extLst>
              <a:ext uri="{FF2B5EF4-FFF2-40B4-BE49-F238E27FC236}">
                <a16:creationId xmlns:a16="http://schemas.microsoft.com/office/drawing/2014/main" id="{431F26D5-991D-4CD3-8C0B-483EEEF8BE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7926" y="2190750"/>
            <a:ext cx="285750" cy="285750"/>
          </a:xfrm>
          <a:prstGeom prst="rect">
            <a:avLst/>
          </a:prstGeom>
        </p:spPr>
      </p:pic>
      <p:pic>
        <p:nvPicPr>
          <p:cNvPr id="11" name="Graphic 10" descr="Checkmark with solid fill">
            <a:extLst>
              <a:ext uri="{FF2B5EF4-FFF2-40B4-BE49-F238E27FC236}">
                <a16:creationId xmlns:a16="http://schemas.microsoft.com/office/drawing/2014/main" id="{A2B113BE-4E80-4044-877B-166EC34F65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7926" y="2609850"/>
            <a:ext cx="285750" cy="285750"/>
          </a:xfrm>
          <a:prstGeom prst="rect">
            <a:avLst/>
          </a:prstGeom>
        </p:spPr>
      </p:pic>
      <p:sp>
        <p:nvSpPr>
          <p:cNvPr id="7" name="TextBox 6">
            <a:extLst>
              <a:ext uri="{FF2B5EF4-FFF2-40B4-BE49-F238E27FC236}">
                <a16:creationId xmlns:a16="http://schemas.microsoft.com/office/drawing/2014/main" id="{EF2DF64D-C162-4E94-BA6F-59464385509C}"/>
              </a:ext>
            </a:extLst>
          </p:cNvPr>
          <p:cNvSpPr txBox="1"/>
          <p:nvPr/>
        </p:nvSpPr>
        <p:spPr>
          <a:xfrm>
            <a:off x="1727963" y="2623721"/>
            <a:ext cx="1981200" cy="338554"/>
          </a:xfrm>
          <a:prstGeom prst="rect">
            <a:avLst/>
          </a:prstGeom>
          <a:noFill/>
        </p:spPr>
        <p:txBody>
          <a:bodyPr wrap="square" rtlCol="0">
            <a:spAutoFit/>
          </a:bodyPr>
          <a:lstStyle/>
          <a:p>
            <a:pPr algn="ctr"/>
            <a:r>
              <a:rPr lang="fr-CA" sz="1600" dirty="0">
                <a:solidFill>
                  <a:schemeClr val="accent5"/>
                </a:solidFill>
                <a:latin typeface="Avenir Next LT Pro Demi" panose="020B0704020202020204" pitchFamily="34" charset="0"/>
              </a:rPr>
              <a:t>ADMISSION</a:t>
            </a:r>
            <a:endParaRPr lang="en-CA" sz="1600" dirty="0">
              <a:solidFill>
                <a:schemeClr val="accent5"/>
              </a:solidFill>
              <a:latin typeface="Avenir Next LT Pro Demi" panose="020B0704020202020204" pitchFamily="34" charset="0"/>
            </a:endParaRPr>
          </a:p>
        </p:txBody>
      </p:sp>
      <p:sp>
        <p:nvSpPr>
          <p:cNvPr id="13" name="TextBox 12">
            <a:extLst>
              <a:ext uri="{FF2B5EF4-FFF2-40B4-BE49-F238E27FC236}">
                <a16:creationId xmlns:a16="http://schemas.microsoft.com/office/drawing/2014/main" id="{BF84E41B-8DF0-4ACF-A274-C7FF14D13318}"/>
              </a:ext>
            </a:extLst>
          </p:cNvPr>
          <p:cNvSpPr txBox="1"/>
          <p:nvPr/>
        </p:nvSpPr>
        <p:spPr>
          <a:xfrm>
            <a:off x="1727963" y="4145319"/>
            <a:ext cx="1981200" cy="338554"/>
          </a:xfrm>
          <a:prstGeom prst="rect">
            <a:avLst/>
          </a:prstGeom>
          <a:noFill/>
        </p:spPr>
        <p:txBody>
          <a:bodyPr wrap="square" rtlCol="0">
            <a:spAutoFit/>
          </a:bodyPr>
          <a:lstStyle/>
          <a:p>
            <a:pPr algn="ctr"/>
            <a:r>
              <a:rPr lang="fr-CA" sz="1600" dirty="0">
                <a:solidFill>
                  <a:srgbClr val="2C6A3F"/>
                </a:solidFill>
                <a:latin typeface="Avenir Next LT Pro Demi" panose="020B0704020202020204" pitchFamily="34" charset="0"/>
              </a:rPr>
              <a:t>PROJECT</a:t>
            </a:r>
            <a:endParaRPr lang="en-CA" sz="1600" dirty="0">
              <a:solidFill>
                <a:srgbClr val="2C6A3F"/>
              </a:solidFill>
              <a:latin typeface="Avenir Next LT Pro Demi" panose="020B0704020202020204" pitchFamily="34" charset="0"/>
            </a:endParaRPr>
          </a:p>
        </p:txBody>
      </p:sp>
    </p:spTree>
    <p:extLst>
      <p:ext uri="{BB962C8B-B14F-4D97-AF65-F5344CB8AC3E}">
        <p14:creationId xmlns:p14="http://schemas.microsoft.com/office/powerpoint/2010/main" val="195042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873752" y="-8043"/>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GETTING READY TO MANAGE CHANGE</a:t>
            </a:r>
            <a:endPar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2">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12" name="Content Placeholder 2">
            <a:extLst>
              <a:ext uri="{FF2B5EF4-FFF2-40B4-BE49-F238E27FC236}">
                <a16:creationId xmlns:a16="http://schemas.microsoft.com/office/drawing/2014/main" id="{2773DB24-7C9C-4ACD-A57F-6A0017A1B349}"/>
              </a:ext>
            </a:extLst>
          </p:cNvPr>
          <p:cNvSpPr txBox="1">
            <a:spLocks/>
          </p:cNvSpPr>
          <p:nvPr/>
        </p:nvSpPr>
        <p:spPr>
          <a:xfrm>
            <a:off x="7932" y="1583641"/>
            <a:ext cx="7159645" cy="4200499"/>
          </a:xfrm>
          <a:prstGeom prst="roundRect">
            <a:avLst/>
          </a:prstGeom>
          <a:noFill/>
        </p:spPr>
        <p:txBody>
          <a:bodyPr vert="horz" lIns="91440" tIns="45720" rIns="91440" bIns="45720" rtlCol="0">
            <a:no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fontAlgn="auto">
              <a:spcAft>
                <a:spcPts val="600"/>
              </a:spcAft>
            </a:pPr>
            <a:r>
              <a:rPr lang="en-CA" sz="1600" dirty="0">
                <a:solidFill>
                  <a:schemeClr val="accent5"/>
                </a:solidFill>
                <a:latin typeface="Avenir Next LT Pro" panose="020B0504020202020204" pitchFamily="34" charset="0"/>
              </a:rPr>
              <a:t>A key element to a successful transition and implementation of a change management program, and one of the conditions for participation in the program, is the allocation of dedicated resources to this function.
Dedicated change management resources for your workplace transformation project will be responsible to: </a:t>
            </a:r>
            <a:r>
              <a:rPr lang="en-CA" sz="1400" dirty="0"/>
              <a:t>
</a:t>
            </a:r>
            <a:endParaRPr lang="fr-ca" sz="1400" dirty="0"/>
          </a:p>
        </p:txBody>
      </p:sp>
      <p:pic>
        <p:nvPicPr>
          <p:cNvPr id="14" name="Graphic 13" descr="Users with solid fill">
            <a:extLst>
              <a:ext uri="{FF2B5EF4-FFF2-40B4-BE49-F238E27FC236}">
                <a16:creationId xmlns:a16="http://schemas.microsoft.com/office/drawing/2014/main" id="{C9D9D764-6BA2-49CA-90BA-BCE43C47D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3109" y="1073860"/>
            <a:ext cx="914400" cy="914400"/>
          </a:xfrm>
          <a:prstGeom prst="rect">
            <a:avLst/>
          </a:prstGeom>
        </p:spPr>
      </p:pic>
      <p:sp>
        <p:nvSpPr>
          <p:cNvPr id="15" name="TextBox 14">
            <a:extLst>
              <a:ext uri="{FF2B5EF4-FFF2-40B4-BE49-F238E27FC236}">
                <a16:creationId xmlns:a16="http://schemas.microsoft.com/office/drawing/2014/main" id="{A55AC606-D01B-4037-A5A5-E9E9095DF517}"/>
              </a:ext>
            </a:extLst>
          </p:cNvPr>
          <p:cNvSpPr txBox="1"/>
          <p:nvPr/>
        </p:nvSpPr>
        <p:spPr>
          <a:xfrm>
            <a:off x="6716591" y="4132533"/>
            <a:ext cx="4874312" cy="2009061"/>
          </a:xfrm>
          <a:prstGeom prst="roundRect">
            <a:avLst/>
          </a:prstGeom>
          <a:solidFill>
            <a:schemeClr val="accent5">
              <a:lumMod val="20000"/>
              <a:lumOff val="80000"/>
            </a:schemeClr>
          </a:solidFill>
        </p:spPr>
        <p:style>
          <a:lnRef idx="0">
            <a:scrgbClr r="0" g="0" b="0"/>
          </a:lnRef>
          <a:fillRef idx="1001">
            <a:schemeClr val="lt2"/>
          </a:fillRef>
          <a:effectRef idx="0">
            <a:scrgbClr r="0" g="0" b="0"/>
          </a:effectRef>
          <a:fontRef idx="major"/>
        </p:style>
        <p:txBody>
          <a:bodyPr wrap="square">
            <a:spAutoFit/>
          </a:bodyPr>
          <a:lstStyle/>
          <a:p>
            <a:pPr lvl="0">
              <a:spcBef>
                <a:spcPts val="0"/>
              </a:spcBef>
              <a:spcAft>
                <a:spcPts val="0"/>
              </a:spcAft>
            </a:pPr>
            <a:r>
              <a:rPr lang="en-CA" sz="1400" b="1" dirty="0">
                <a:solidFill>
                  <a:schemeClr val="accent5"/>
                </a:solidFill>
                <a:latin typeface="Avenir Next LT Pro" panose="020B0504020202020204" pitchFamily="34" charset="0"/>
                <a:ea typeface="Arial" panose="020B0604020202020204" pitchFamily="34" charset="0"/>
                <a:cs typeface="Arial" panose="020B0604020202020204" pitchFamily="34" charset="0"/>
                <a:sym typeface="Arial" panose="020B0604020202020204" pitchFamily="34" charset="0"/>
              </a:rPr>
              <a:t>PSPC's Change Management National Centre of Expertise </a:t>
            </a:r>
            <a:r>
              <a:rPr lang="en-CA" sz="1400" dirty="0">
                <a:solidFill>
                  <a:schemeClr val="accent5"/>
                </a:solidFill>
                <a:latin typeface="Avenir Next LT Pro" panose="020B0504020202020204" pitchFamily="34" charset="0"/>
                <a:ea typeface="Arial" panose="020B0604020202020204" pitchFamily="34" charset="0"/>
                <a:cs typeface="Arial" panose="020B0604020202020204" pitchFamily="34" charset="0"/>
                <a:sym typeface="Arial" panose="020B0604020202020204" pitchFamily="34" charset="0"/>
              </a:rPr>
              <a:t>will provide advice and guidance to the client-assigned change management resource or team to:</a:t>
            </a:r>
          </a:p>
          <a:p>
            <a:pPr marL="342900" lvl="0" indent="-342900">
              <a:spcBef>
                <a:spcPts val="0"/>
              </a:spcBef>
              <a:spcAft>
                <a:spcPts val="0"/>
              </a:spcAft>
              <a:buFont typeface="Wingdings" panose="05000000000000000000" pitchFamily="2" charset="2"/>
              <a:buChar char="ü"/>
            </a:pPr>
            <a:r>
              <a:rPr lang="en-CA" sz="1400" dirty="0">
                <a:solidFill>
                  <a:schemeClr val="accent5"/>
                </a:solidFill>
                <a:latin typeface="Avenir Next LT Pro" panose="020B0504020202020204" pitchFamily="34" charset="0"/>
                <a:ea typeface="Arial" panose="020B0604020202020204" pitchFamily="34" charset="0"/>
                <a:cs typeface="Arial" panose="020B0604020202020204" pitchFamily="34" charset="0"/>
                <a:sym typeface="Arial" panose="020B0604020202020204" pitchFamily="34" charset="0"/>
              </a:rPr>
              <a:t>Organize the establishment of the CM team;
Understand how to use of the CM Program in-a-box and how best  to customize the tools offered;
Share best practices on how to sustain the change.</a:t>
            </a:r>
            <a:endParaRPr kumimoji="0" lang="fr-ca" sz="1400" b="0" i="0" u="none" strike="noStrike" kern="1200" cap="none" spc="0" normalizeH="0" baseline="0" noProof="0" dirty="0">
              <a:ln>
                <a:noFill/>
              </a:ln>
              <a:solidFill>
                <a:schemeClr val="accent5"/>
              </a:solidFill>
              <a:effectLst/>
              <a:uLnTx/>
              <a:uFillTx/>
              <a:latin typeface="Avenir Next LT Pro" panose="020B0504020202020204" pitchFamily="34" charset="0"/>
              <a:cs typeface="Arial" panose="020B0604020202020204" pitchFamily="34" charset="0"/>
            </a:endParaRPr>
          </a:p>
        </p:txBody>
      </p:sp>
      <p:pic>
        <p:nvPicPr>
          <p:cNvPr id="16" name="Graphic 15" descr="Transfer with solid fill">
            <a:extLst>
              <a:ext uri="{FF2B5EF4-FFF2-40B4-BE49-F238E27FC236}">
                <a16:creationId xmlns:a16="http://schemas.microsoft.com/office/drawing/2014/main" id="{84C69A7E-92E0-40DC-8798-55C416778A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83723">
            <a:off x="5954620" y="4297078"/>
            <a:ext cx="637452" cy="637452"/>
          </a:xfrm>
          <a:prstGeom prst="rect">
            <a:avLst/>
          </a:prstGeom>
        </p:spPr>
      </p:pic>
      <p:sp>
        <p:nvSpPr>
          <p:cNvPr id="17" name="Arc 16">
            <a:extLst>
              <a:ext uri="{FF2B5EF4-FFF2-40B4-BE49-F238E27FC236}">
                <a16:creationId xmlns:a16="http://schemas.microsoft.com/office/drawing/2014/main" id="{06ECA39E-CFC1-4438-B848-0361FD304455}"/>
              </a:ext>
              <a:ext uri="{C183D7F6-B498-43B3-948B-1728B52AA6E4}">
                <adec:decorative xmlns:adec="http://schemas.microsoft.com/office/drawing/2017/decorative" val="1"/>
              </a:ext>
            </a:extLst>
          </p:cNvPr>
          <p:cNvSpPr/>
          <p:nvPr/>
        </p:nvSpPr>
        <p:spPr>
          <a:xfrm rot="8878470">
            <a:off x="4708760" y="2665949"/>
            <a:ext cx="2982973" cy="1342529"/>
          </a:xfrm>
          <a:prstGeom prst="arc">
            <a:avLst>
              <a:gd name="adj1" fmla="val 12110249"/>
              <a:gd name="adj2" fmla="val 18443267"/>
            </a:avLst>
          </a:prstGeom>
          <a:ln w="19050">
            <a:solidFill>
              <a:schemeClr val="tx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grpSp>
        <p:nvGrpSpPr>
          <p:cNvPr id="18" name="Group 17">
            <a:extLst>
              <a:ext uri="{FF2B5EF4-FFF2-40B4-BE49-F238E27FC236}">
                <a16:creationId xmlns:a16="http://schemas.microsoft.com/office/drawing/2014/main" id="{58C557FA-A52B-4F50-B84F-03F65E3C7D60}"/>
              </a:ext>
              <a:ext uri="{C183D7F6-B498-43B3-948B-1728B52AA6E4}">
                <adec:decorative xmlns:adec="http://schemas.microsoft.com/office/drawing/2017/decorative" val="1"/>
              </a:ext>
            </a:extLst>
          </p:cNvPr>
          <p:cNvGrpSpPr/>
          <p:nvPr/>
        </p:nvGrpSpPr>
        <p:grpSpPr>
          <a:xfrm>
            <a:off x="11071602" y="3747843"/>
            <a:ext cx="641949" cy="622645"/>
            <a:chOff x="5783115" y="4346830"/>
            <a:chExt cx="1184326" cy="1184326"/>
          </a:xfrm>
        </p:grpSpPr>
        <p:sp>
          <p:nvSpPr>
            <p:cNvPr id="19" name="Oval 18">
              <a:extLst>
                <a:ext uri="{FF2B5EF4-FFF2-40B4-BE49-F238E27FC236}">
                  <a16:creationId xmlns:a16="http://schemas.microsoft.com/office/drawing/2014/main" id="{A5077CB7-A7A7-4B9D-93C4-DE10DDFA8799}"/>
                </a:ext>
              </a:extLst>
            </p:cNvPr>
            <p:cNvSpPr/>
            <p:nvPr/>
          </p:nvSpPr>
          <p:spPr>
            <a:xfrm>
              <a:off x="5783115" y="4346830"/>
              <a:ext cx="1184326" cy="1184326"/>
            </a:xfrm>
            <a:prstGeom prst="ellipse">
              <a:avLst/>
            </a:prstGeom>
            <a:solidFill>
              <a:srgbClr val="9DC7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pic>
          <p:nvPicPr>
            <p:cNvPr id="20" name="Graphic 19" descr="Group brainstorm with solid fill">
              <a:extLst>
                <a:ext uri="{FF2B5EF4-FFF2-40B4-BE49-F238E27FC236}">
                  <a16:creationId xmlns:a16="http://schemas.microsoft.com/office/drawing/2014/main" id="{BEC86398-24E9-4BFE-BA00-9E6EA26FD5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8183" y="4466756"/>
              <a:ext cx="914400" cy="914400"/>
            </a:xfrm>
            <a:prstGeom prst="rect">
              <a:avLst/>
            </a:prstGeom>
          </p:spPr>
        </p:pic>
      </p:grpSp>
      <p:pic>
        <p:nvPicPr>
          <p:cNvPr id="21" name="Picture 20">
            <a:extLst>
              <a:ext uri="{FF2B5EF4-FFF2-40B4-BE49-F238E27FC236}">
                <a16:creationId xmlns:a16="http://schemas.microsoft.com/office/drawing/2014/main" id="{7265F588-8A25-4A5F-B2A6-C66E442148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54630">
            <a:off x="7417297" y="1216499"/>
            <a:ext cx="3596366" cy="2026524"/>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86D4B2C7-E0B6-46FE-BD1F-5413D9F309B3}"/>
              </a:ext>
            </a:extLst>
          </p:cNvPr>
          <p:cNvSpPr txBox="1"/>
          <p:nvPr/>
        </p:nvSpPr>
        <p:spPr>
          <a:xfrm>
            <a:off x="686942" y="3895878"/>
            <a:ext cx="5331784" cy="147732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CA" sz="1600" dirty="0">
                <a:solidFill>
                  <a:schemeClr val="accent5"/>
                </a:solidFill>
                <a:latin typeface="Avenir Next LT Pro" panose="020B0504020202020204" pitchFamily="34" charset="0"/>
                <a:ea typeface="Calibri" panose="020F0502020204030204" pitchFamily="34" charset="0"/>
                <a:cs typeface="Calibri" panose="020F0502020204030204" pitchFamily="34" charset="0"/>
              </a:rPr>
              <a:t>Familiarize themself with the </a:t>
            </a:r>
            <a:r>
              <a:rPr lang="en-CA" sz="1600" b="1" dirty="0">
                <a:solidFill>
                  <a:schemeClr val="accent5"/>
                </a:solidFill>
                <a:latin typeface="Avenir Next LT Pro" panose="020B0504020202020204" pitchFamily="34" charset="0"/>
                <a:ea typeface="Calibri" panose="020F0502020204030204" pitchFamily="34" charset="0"/>
                <a:cs typeface="Calibri" panose="020F0502020204030204" pitchFamily="34" charset="0"/>
                <a:hlinkClick r:id="rId10"/>
              </a:rPr>
              <a:t>Change Management Program in-a-box</a:t>
            </a:r>
            <a:r>
              <a:rPr lang="en-CA" sz="1600" dirty="0">
                <a:solidFill>
                  <a:schemeClr val="accent5"/>
                </a:solidFill>
                <a:latin typeface="Avenir Next LT Pro" panose="020B0504020202020204" pitchFamily="34" charset="0"/>
                <a:ea typeface="Calibri" panose="020F0502020204030204" pitchFamily="34" charset="0"/>
                <a:cs typeface="Calibri" panose="020F0502020204030204" pitchFamily="34" charset="0"/>
              </a:rPr>
              <a:t>;</a:t>
            </a:r>
          </a:p>
          <a:p>
            <a:pPr marL="342900" indent="-342900">
              <a:spcAft>
                <a:spcPts val="600"/>
              </a:spcAft>
              <a:buFont typeface="Arial" panose="020B0604020202020204" pitchFamily="34" charset="0"/>
              <a:buChar char="•"/>
            </a:pPr>
            <a:r>
              <a:rPr lang="fr-CA" sz="1600" dirty="0" err="1">
                <a:solidFill>
                  <a:schemeClr val="accent5"/>
                </a:solidFill>
                <a:latin typeface="Avenir Next LT Pro" panose="020B0504020202020204" pitchFamily="34" charset="0"/>
                <a:ea typeface="Calibri" panose="020F0502020204030204" pitchFamily="34" charset="0"/>
                <a:cs typeface="Calibri" panose="020F0502020204030204" pitchFamily="34" charset="0"/>
              </a:rPr>
              <a:t>Develop</a:t>
            </a:r>
            <a:r>
              <a:rPr lang="fr-CA" sz="1600" dirty="0">
                <a:solidFill>
                  <a:schemeClr val="accent5"/>
                </a:solidFill>
                <a:latin typeface="Avenir Next LT Pro" panose="020B0504020202020204" pitchFamily="34" charset="0"/>
                <a:ea typeface="Calibri" panose="020F0502020204030204" pitchFamily="34" charset="0"/>
                <a:cs typeface="Calibri" panose="020F0502020204030204" pitchFamily="34" charset="0"/>
              </a:rPr>
              <a:t> and </a:t>
            </a:r>
            <a:r>
              <a:rPr lang="fr-CA" sz="1600" dirty="0" err="1">
                <a:solidFill>
                  <a:schemeClr val="accent5"/>
                </a:solidFill>
                <a:latin typeface="Avenir Next LT Pro" panose="020B0504020202020204" pitchFamily="34" charset="0"/>
                <a:ea typeface="Calibri" panose="020F0502020204030204" pitchFamily="34" charset="0"/>
                <a:cs typeface="Calibri" panose="020F0502020204030204" pitchFamily="34" charset="0"/>
              </a:rPr>
              <a:t>implement</a:t>
            </a:r>
            <a:r>
              <a:rPr lang="fr-CA" sz="1600" dirty="0">
                <a:solidFill>
                  <a:schemeClr val="accent5"/>
                </a:solidFill>
                <a:latin typeface="Avenir Next LT Pro" panose="020B0504020202020204" pitchFamily="34" charset="0"/>
                <a:ea typeface="Calibri" panose="020F0502020204030204" pitchFamily="34" charset="0"/>
                <a:cs typeface="Calibri" panose="020F0502020204030204" pitchFamily="34" charset="0"/>
              </a:rPr>
              <a:t> a change management program;</a:t>
            </a:r>
          </a:p>
          <a:p>
            <a:pPr marL="342900" indent="-342900" algn="l" rtl="0">
              <a:spcAft>
                <a:spcPts val="600"/>
              </a:spcAft>
              <a:buFont typeface="Arial" panose="020B0604020202020204" pitchFamily="34" charset="0"/>
              <a:buChar char="•"/>
            </a:pPr>
            <a:r>
              <a:rPr lang="fr-CA" sz="1600" dirty="0">
                <a:solidFill>
                  <a:schemeClr val="accent5"/>
                </a:solidFill>
                <a:latin typeface="Avenir Next LT Pro" panose="020B0504020202020204" pitchFamily="34" charset="0"/>
                <a:ea typeface="Calibri" panose="020F0502020204030204" pitchFamily="34" charset="0"/>
                <a:cs typeface="Calibri" panose="020F0502020204030204" pitchFamily="34" charset="0"/>
              </a:rPr>
              <a:t>Monitor change adoption</a:t>
            </a:r>
            <a:endParaRPr lang="fr-ca" sz="1600" dirty="0">
              <a:solidFill>
                <a:schemeClr val="accent5"/>
              </a:solidFill>
              <a:latin typeface="Avenir Next LT Pro" panose="020B05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425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115348"/>
            <a:ext cx="10959601" cy="6681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fr-CA" sz="1800" dirty="0">
                <a:solidFill>
                  <a:schemeClr val="bg1"/>
                </a:solidFill>
                <a:latin typeface="Avenir Next LT Pro" panose="020B0504020202020204" pitchFamily="34" charset="0"/>
              </a:rPr>
              <a:t>TABLE OF CONTENTS</a:t>
            </a:r>
            <a:endPar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5426E381-78D0-4A16-9921-F37E1B2E7810}"/>
              </a:ext>
            </a:extLst>
          </p:cNvPr>
          <p:cNvGrpSpPr/>
          <p:nvPr/>
        </p:nvGrpSpPr>
        <p:grpSpPr>
          <a:xfrm>
            <a:off x="9862457" y="0"/>
            <a:ext cx="2329543" cy="6146307"/>
            <a:chOff x="4494749" y="-41"/>
            <a:chExt cx="2048148" cy="6146307"/>
          </a:xfrm>
        </p:grpSpPr>
        <p:pic>
          <p:nvPicPr>
            <p:cNvPr id="22" name="Picture 21" descr="A picture containing indoor, floor, room, ceiling&#10;&#10;Description automatically generated">
              <a:extLst>
                <a:ext uri="{FF2B5EF4-FFF2-40B4-BE49-F238E27FC236}">
                  <a16:creationId xmlns:a16="http://schemas.microsoft.com/office/drawing/2014/main" id="{279E8721-9DD5-4D14-92E0-4D6A7F733D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6029" y="2097410"/>
              <a:ext cx="1934770" cy="1946758"/>
            </a:xfrm>
            <a:prstGeom prst="rect">
              <a:avLst/>
            </a:prstGeom>
          </p:spPr>
        </p:pic>
        <p:pic>
          <p:nvPicPr>
            <p:cNvPr id="24" name="Picture 23" descr="A picture containing floor, indoor, chair, furniture&#10;&#10;Description automatically generated">
              <a:extLst>
                <a:ext uri="{FF2B5EF4-FFF2-40B4-BE49-F238E27FC236}">
                  <a16:creationId xmlns:a16="http://schemas.microsoft.com/office/drawing/2014/main" id="{A4A3BA8D-F590-4209-B584-992388C65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4749" y="4151138"/>
              <a:ext cx="1934770" cy="1995128"/>
            </a:xfrm>
            <a:prstGeom prst="rect">
              <a:avLst/>
            </a:prstGeom>
          </p:spPr>
        </p:pic>
        <p:pic>
          <p:nvPicPr>
            <p:cNvPr id="25" name="Picture 24" descr="A picture containing building&#10;&#10;Description automatically generated">
              <a:extLst>
                <a:ext uri="{FF2B5EF4-FFF2-40B4-BE49-F238E27FC236}">
                  <a16:creationId xmlns:a16="http://schemas.microsoft.com/office/drawing/2014/main" id="{43ACAD30-20ED-4D46-B9D6-659BBE12C8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3755" y="-41"/>
              <a:ext cx="1934770" cy="1992132"/>
            </a:xfrm>
            <a:prstGeom prst="rect">
              <a:avLst/>
            </a:prstGeom>
          </p:spPr>
        </p:pic>
        <p:pic>
          <p:nvPicPr>
            <p:cNvPr id="27" name="Image 4">
              <a:extLst>
                <a:ext uri="{FF2B5EF4-FFF2-40B4-BE49-F238E27FC236}">
                  <a16:creationId xmlns:a16="http://schemas.microsoft.com/office/drawing/2014/main" id="{CCF98834-D225-4CA7-882C-ED78FF0ACEE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29519" y="1905"/>
              <a:ext cx="113378" cy="6144361"/>
            </a:xfrm>
            <a:prstGeom prst="rect">
              <a:avLst/>
            </a:prstGeom>
          </p:spPr>
        </p:pic>
      </p:grpSp>
      <p:pic>
        <p:nvPicPr>
          <p:cNvPr id="28" name="Image 9">
            <a:extLst>
              <a:ext uri="{FF2B5EF4-FFF2-40B4-BE49-F238E27FC236}">
                <a16:creationId xmlns:a16="http://schemas.microsoft.com/office/drawing/2014/main" id="{125482FC-A440-49ED-B2B8-56CCFB0A2AC3}"/>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99120" b="-1"/>
          <a:stretch/>
        </p:blipFill>
        <p:spPr>
          <a:xfrm>
            <a:off x="0" y="6146306"/>
            <a:ext cx="12196141" cy="53485"/>
          </a:xfrm>
          <a:prstGeom prst="rect">
            <a:avLst/>
          </a:prstGeom>
        </p:spPr>
      </p:pic>
      <p:sp>
        <p:nvSpPr>
          <p:cNvPr id="29" name="Title 1">
            <a:extLst>
              <a:ext uri="{FF2B5EF4-FFF2-40B4-BE49-F238E27FC236}">
                <a16:creationId xmlns:a16="http://schemas.microsoft.com/office/drawing/2014/main" id="{36B41770-9479-4184-833C-F7900941146A}"/>
              </a:ext>
            </a:extLst>
          </p:cNvPr>
          <p:cNvSpPr>
            <a:spLocks noGrp="1"/>
          </p:cNvSpPr>
          <p:nvPr>
            <p:ph type="title"/>
          </p:nvPr>
        </p:nvSpPr>
        <p:spPr>
          <a:xfrm>
            <a:off x="381871" y="2799817"/>
            <a:ext cx="11692610" cy="779462"/>
          </a:xfrm>
        </p:spPr>
        <p:txBody>
          <a:bodyPr>
            <a:normAutofit fontScale="90000"/>
          </a:bodyPr>
          <a:lstStyle/>
          <a:p>
            <a:r>
              <a:rPr lang="en-CA" sz="3200" b="0" dirty="0">
                <a:solidFill>
                  <a:schemeClr val="accent6"/>
                </a:solidFill>
                <a:latin typeface="Avenir Next LT Pro Demi" panose="020B0704020202020204" pitchFamily="34" charset="0"/>
              </a:rPr>
              <a:t>PART A</a:t>
            </a:r>
            <a:br>
              <a:rPr lang="en-CA" sz="4000" b="1" dirty="0">
                <a:solidFill>
                  <a:schemeClr val="accent5"/>
                </a:solidFill>
                <a:latin typeface="Avenir Next LT Pro Demi" panose="020B0704020202020204" pitchFamily="34" charset="0"/>
              </a:rPr>
            </a:br>
            <a:r>
              <a:rPr lang="en-CA" sz="4000" b="1" dirty="0">
                <a:solidFill>
                  <a:schemeClr val="accent5"/>
                </a:solidFill>
                <a:latin typeface="Avenir Next LT Pro Demi" panose="020B0704020202020204" pitchFamily="34" charset="0"/>
              </a:rPr>
              <a:t>PROGRAM DEFINITION &amp; OBJECTIVES </a:t>
            </a:r>
            <a:endParaRPr lang="en-CA" sz="4000" dirty="0">
              <a:latin typeface="Avenir Next LT Pro Demi" panose="020B0704020202020204" pitchFamily="34" charset="0"/>
            </a:endParaRPr>
          </a:p>
        </p:txBody>
      </p:sp>
    </p:spTree>
    <p:extLst>
      <p:ext uri="{BB962C8B-B14F-4D97-AF65-F5344CB8AC3E}">
        <p14:creationId xmlns:p14="http://schemas.microsoft.com/office/powerpoint/2010/main" val="352911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54C8CC74-F2E5-4D51-ABBD-7EC7AA1DAEAA}"/>
              </a:ext>
            </a:extLst>
          </p:cNvPr>
          <p:cNvSpPr/>
          <p:nvPr/>
        </p:nvSpPr>
        <p:spPr>
          <a:xfrm rot="16430087">
            <a:off x="6416829" y="-544698"/>
            <a:ext cx="5004416" cy="5683162"/>
          </a:xfrm>
          <a:prstGeom prst="triangle">
            <a:avLst>
              <a:gd name="adj" fmla="val 47352"/>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Oval 1">
            <a:extLst>
              <a:ext uri="{FF2B5EF4-FFF2-40B4-BE49-F238E27FC236}">
                <a16:creationId xmlns:a16="http://schemas.microsoft.com/office/drawing/2014/main" id="{D9FFC321-B25A-466A-8715-1D941720246F}"/>
              </a:ext>
            </a:extLst>
          </p:cNvPr>
          <p:cNvSpPr/>
          <p:nvPr/>
        </p:nvSpPr>
        <p:spPr>
          <a:xfrm>
            <a:off x="3502572" y="1378532"/>
            <a:ext cx="2711512" cy="2438400"/>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descr="Graphical user interface&#10;&#10;Description automatically generated">
            <a:extLst>
              <a:ext uri="{FF2B5EF4-FFF2-40B4-BE49-F238E27FC236}">
                <a16:creationId xmlns:a16="http://schemas.microsoft.com/office/drawing/2014/main" id="{579777E5-6613-4AA7-885C-5897B3DD9E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5762" y="1757240"/>
            <a:ext cx="6005132" cy="459718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solidFill>
                  <a:schemeClr val="tx1"/>
                </a:solidFill>
              </a:rPr>
              <a:pPr/>
              <a:t>4</a:t>
            </a:fld>
            <a:endParaRPr lang="en-CA" dirty="0">
              <a:solidFill>
                <a:schemeClr val="tx1"/>
              </a:solidFill>
            </a:endParaRPr>
          </a:p>
        </p:txBody>
      </p:sp>
      <p:sp>
        <p:nvSpPr>
          <p:cNvPr id="8" name="TextBox 7">
            <a:extLst>
              <a:ext uri="{FF2B5EF4-FFF2-40B4-BE49-F238E27FC236}">
                <a16:creationId xmlns:a16="http://schemas.microsoft.com/office/drawing/2014/main" id="{EA99A85A-346A-4648-B308-1D7F69FDB20F}"/>
              </a:ext>
            </a:extLst>
          </p:cNvPr>
          <p:cNvSpPr txBox="1"/>
          <p:nvPr/>
        </p:nvSpPr>
        <p:spPr>
          <a:xfrm>
            <a:off x="8423892" y="1582069"/>
            <a:ext cx="2675834" cy="2031325"/>
          </a:xfrm>
          <a:prstGeom prst="rect">
            <a:avLst/>
          </a:prstGeom>
          <a:noFill/>
        </p:spPr>
        <p:txBody>
          <a:bodyPr wrap="square" rtlCol="0">
            <a:spAutoFit/>
          </a:bodyPr>
          <a:lstStyle/>
          <a:p>
            <a:pPr algn="ctr"/>
            <a:r>
              <a:rPr lang="en-CA" sz="1800" dirty="0">
                <a:latin typeface="+mj-lt"/>
              </a:rPr>
              <a:t>The </a:t>
            </a:r>
            <a:r>
              <a:rPr lang="en-CA" sz="1800" b="1" dirty="0">
                <a:latin typeface="+mj-lt"/>
              </a:rPr>
              <a:t>Workplace Transformation Program </a:t>
            </a:r>
            <a:r>
              <a:rPr lang="en-CA" sz="1800" dirty="0">
                <a:latin typeface="+mj-lt"/>
              </a:rPr>
              <a:t>will efficiently provide organizations with a modernized workplace that supports a hybrid working model.</a:t>
            </a:r>
          </a:p>
        </p:txBody>
      </p:sp>
      <p:pic>
        <p:nvPicPr>
          <p:cNvPr id="14" name="Image 2" descr="Une image contenant conteneur de fret, gratte-ciel, cage, cité&#10;&#10;Description générée automatiquement">
            <a:extLst>
              <a:ext uri="{FF2B5EF4-FFF2-40B4-BE49-F238E27FC236}">
                <a16:creationId xmlns:a16="http://schemas.microsoft.com/office/drawing/2014/main" id="{1C35A7B6-1D77-446B-821A-F7C9525CB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593" y="1820708"/>
            <a:ext cx="962601" cy="952353"/>
          </a:xfrm>
          <a:prstGeom prst="rect">
            <a:avLst/>
          </a:prstGeom>
        </p:spPr>
      </p:pic>
      <p:sp>
        <p:nvSpPr>
          <p:cNvPr id="9" name="Rectangle 8">
            <a:extLst>
              <a:ext uri="{FF2B5EF4-FFF2-40B4-BE49-F238E27FC236}">
                <a16:creationId xmlns:a16="http://schemas.microsoft.com/office/drawing/2014/main" id="{FBCFF9C8-9442-45AA-AC41-FA2A59E4B35D}"/>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Text Placeholder 3">
            <a:extLst>
              <a:ext uri="{FF2B5EF4-FFF2-40B4-BE49-F238E27FC236}">
                <a16:creationId xmlns:a16="http://schemas.microsoft.com/office/drawing/2014/main" id="{46DC4C5E-6646-4CBC-B7B9-B5D1A6506895}"/>
              </a:ext>
            </a:extLst>
          </p:cNvPr>
          <p:cNvSpPr txBox="1">
            <a:spLocks/>
          </p:cNvSpPr>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fr-CA" sz="1800">
                <a:solidFill>
                  <a:schemeClr val="bg1"/>
                </a:solidFill>
                <a:latin typeface="Avenir Next LT Pro" panose="020B0504020202020204" pitchFamily="34" charset="0"/>
              </a:rPr>
              <a:t>WORKPLACE TRANSFORMATION PROGRAM </a:t>
            </a:r>
            <a:endParaRPr lang="fr-CA" sz="1800" dirty="0">
              <a:solidFill>
                <a:schemeClr val="bg1"/>
              </a:solidFill>
              <a:latin typeface="Avenir Next LT Pro" panose="020B0504020202020204" pitchFamily="34" charset="0"/>
            </a:endParaRPr>
          </a:p>
        </p:txBody>
      </p:sp>
      <p:pic>
        <p:nvPicPr>
          <p:cNvPr id="13" name="Picture 12" descr="Icon&#10;&#10;Description automatically generated">
            <a:extLst>
              <a:ext uri="{FF2B5EF4-FFF2-40B4-BE49-F238E27FC236}">
                <a16:creationId xmlns:a16="http://schemas.microsoft.com/office/drawing/2014/main" id="{935CE647-9F35-47F7-AB81-1C859D68DB04}"/>
              </a:ext>
            </a:extLst>
          </p:cNvPr>
          <p:cNvPicPr>
            <a:picLocks noChangeAspect="1"/>
          </p:cNvPicPr>
          <p:nvPr/>
        </p:nvPicPr>
        <p:blipFill rotWithShape="1">
          <a:blip r:embed="rId5">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Tree>
    <p:extLst>
      <p:ext uri="{BB962C8B-B14F-4D97-AF65-F5344CB8AC3E}">
        <p14:creationId xmlns:p14="http://schemas.microsoft.com/office/powerpoint/2010/main" val="1552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38">
            <a:extLst>
              <a:ext uri="{FF2B5EF4-FFF2-40B4-BE49-F238E27FC236}">
                <a16:creationId xmlns:a16="http://schemas.microsoft.com/office/drawing/2014/main" id="{F183E268-4F98-4066-B768-BD8224F8D252}"/>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39423"/>
          <a:stretch/>
        </p:blipFill>
        <p:spPr>
          <a:xfrm>
            <a:off x="458317" y="870667"/>
            <a:ext cx="2874790" cy="721224"/>
          </a:xfrm>
          <a:prstGeom prst="rect">
            <a:avLst/>
          </a:prstGeom>
        </p:spPr>
      </p:pic>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9">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30" name="Title 2">
            <a:extLst>
              <a:ext uri="{FF2B5EF4-FFF2-40B4-BE49-F238E27FC236}">
                <a16:creationId xmlns:a16="http://schemas.microsoft.com/office/drawing/2014/main" id="{B42CBC7C-03F8-4777-887D-38E59FC3F92B}"/>
              </a:ext>
            </a:extLst>
          </p:cNvPr>
          <p:cNvSpPr txBox="1">
            <a:spLocks/>
          </p:cNvSpPr>
          <p:nvPr>
            <p:custDataLst>
              <p:tags r:id="rId1"/>
            </p:custDataLst>
          </p:nvPr>
        </p:nvSpPr>
        <p:spPr bwMode="auto">
          <a:xfrm>
            <a:off x="1487720" y="98315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altLang="en-US" sz="2800" b="1" i="0" u="none" strike="noStrike" kern="0" cap="none" spc="0" normalizeH="0" baseline="0" noProof="0" dirty="0">
                <a:ln>
                  <a:noFill/>
                </a:ln>
                <a:solidFill>
                  <a:srgbClr val="003B5D"/>
                </a:solidFill>
                <a:effectLst/>
                <a:uLnTx/>
                <a:uFillTx/>
                <a:latin typeface="Avenir Next LT Pro Demi" panose="020B0704020202020204" pitchFamily="34" charset="0"/>
              </a:rPr>
              <a:t>Definition</a:t>
            </a:r>
            <a:endParaRPr kumimoji="0" lang="en-CA" sz="2800" b="1" i="0" u="none" strike="noStrike" kern="1200" cap="none" spc="0" normalizeH="0" baseline="0" noProof="0" dirty="0">
              <a:ln>
                <a:noFill/>
              </a:ln>
              <a:solidFill>
                <a:srgbClr val="003B5D"/>
              </a:solidFill>
              <a:effectLst/>
              <a:uLnTx/>
              <a:uFillTx/>
              <a:latin typeface="Avenir Next LT Pro Demi" panose="020B0704020202020204" pitchFamily="34" charset="0"/>
            </a:endParaRPr>
          </a:p>
        </p:txBody>
      </p:sp>
      <p:sp>
        <p:nvSpPr>
          <p:cNvPr id="37" name="Content Placeholder 1">
            <a:extLst>
              <a:ext uri="{FF2B5EF4-FFF2-40B4-BE49-F238E27FC236}">
                <a16:creationId xmlns:a16="http://schemas.microsoft.com/office/drawing/2014/main" id="{870883EB-BCDB-4915-9FE3-E092261F19C7}"/>
              </a:ext>
            </a:extLst>
          </p:cNvPr>
          <p:cNvSpPr txBox="1">
            <a:spLocks/>
          </p:cNvSpPr>
          <p:nvPr>
            <p:custDataLst>
              <p:tags r:id="rId2"/>
            </p:custDataLst>
          </p:nvPr>
        </p:nvSpPr>
        <p:spPr>
          <a:xfrm>
            <a:off x="1365479" y="1441990"/>
            <a:ext cx="10559822" cy="1308871"/>
          </a:xfrm>
          <a:prstGeom prst="rect">
            <a:avLst/>
          </a:prstGeom>
        </p:spPr>
        <p:txBody>
          <a:bodyPr vert="horz" lIns="91440" tIns="45720" rIns="91440" bIns="45720" rtlCol="0">
            <a:norm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defRPr/>
            </a:pPr>
            <a:r>
              <a:rPr lang="en-CA" sz="1800" dirty="0">
                <a:latin typeface="Avenir Next LT Pro Demi" panose="020B0704020202020204" pitchFamily="34" charset="0"/>
              </a:rPr>
              <a:t>A Workplace Transformation Project </a:t>
            </a:r>
            <a:r>
              <a:rPr lang="en-CA" sz="1600" dirty="0">
                <a:latin typeface="Avenir Next LT Pro Demi" panose="020B0704020202020204" pitchFamily="34" charset="0"/>
              </a:rPr>
              <a:t>is an</a:t>
            </a:r>
            <a:r>
              <a:rPr lang="en-CA" sz="1600" dirty="0">
                <a:latin typeface="Avenir Next LT Pro Demi" panose="020B0704020202020204" pitchFamily="34" charset="0"/>
                <a:cs typeface="Times New Roman" panose="02020603050405020304" pitchFamily="18" charset="0"/>
              </a:rPr>
              <a:t> office accommodation project based on </a:t>
            </a:r>
            <a:r>
              <a:rPr lang="en-CA" sz="1600" u="sng" dirty="0">
                <a:latin typeface="Avenir Next LT Pro Demi" panose="020B0704020202020204" pitchFamily="34" charset="0"/>
                <a:cs typeface="Times New Roman" panose="02020603050405020304" pitchFamily="18" charset="0"/>
              </a:rPr>
              <a:t>GCworkplace standards</a:t>
            </a:r>
            <a:r>
              <a:rPr lang="en-CA" sz="1600" dirty="0">
                <a:latin typeface="Avenir Next LT Pro Demi" panose="020B0704020202020204" pitchFamily="34" charset="0"/>
                <a:cs typeface="Times New Roman" panose="02020603050405020304" pitchFamily="18" charset="0"/>
              </a:rPr>
              <a:t>. Designed to deliver activity-based workplaces via </a:t>
            </a:r>
            <a:r>
              <a:rPr lang="en-CA" sz="1600" u="sng" dirty="0">
                <a:latin typeface="Avenir Next LT Pro Demi" panose="020B0704020202020204" pitchFamily="34" charset="0"/>
                <a:cs typeface="Times New Roman" panose="02020603050405020304" pitchFamily="18" charset="0"/>
              </a:rPr>
              <a:t>furniture-first solutions </a:t>
            </a:r>
            <a:r>
              <a:rPr lang="en-CA" sz="1600" dirty="0">
                <a:latin typeface="Avenir Next LT Pro Demi" panose="020B0704020202020204" pitchFamily="34" charset="0"/>
                <a:cs typeface="Times New Roman" panose="02020603050405020304" pitchFamily="18" charset="0"/>
              </a:rPr>
              <a:t>and repurposing existing constructed elements. WTP projects follow a specific process to support the speed of delivery.  </a:t>
            </a:r>
          </a:p>
          <a:p>
            <a:pPr fontAlgn="auto">
              <a:spcAft>
                <a:spcPts val="0"/>
              </a:spcAft>
              <a:defRPr/>
            </a:pPr>
            <a:r>
              <a:rPr lang="en-CA" sz="1600" u="sng" dirty="0">
                <a:latin typeface="Avenir Next LT Pro Demi" panose="020B0704020202020204" pitchFamily="34" charset="0"/>
                <a:cs typeface="Times New Roman" panose="02020603050405020304" pitchFamily="18" charset="0"/>
              </a:rPr>
              <a:t>Projects are delivered in a shorter timeframe and are more cost-effective than full fit-ups. </a:t>
            </a:r>
          </a:p>
          <a:p>
            <a:pPr fontAlgn="auto">
              <a:spcAft>
                <a:spcPts val="0"/>
              </a:spcAft>
              <a:defRPr/>
            </a:pPr>
            <a:endParaRPr lang="en-CA" sz="1800" dirty="0"/>
          </a:p>
        </p:txBody>
      </p:sp>
      <p:sp>
        <p:nvSpPr>
          <p:cNvPr id="38" name="TextBox 37">
            <a:extLst>
              <a:ext uri="{FF2B5EF4-FFF2-40B4-BE49-F238E27FC236}">
                <a16:creationId xmlns:a16="http://schemas.microsoft.com/office/drawing/2014/main" id="{06DD45EF-0129-4A7D-A17E-3C6612417A56}"/>
              </a:ext>
            </a:extLst>
          </p:cNvPr>
          <p:cNvSpPr txBox="1"/>
          <p:nvPr/>
        </p:nvSpPr>
        <p:spPr>
          <a:xfrm>
            <a:off x="490469" y="3408123"/>
            <a:ext cx="5720668" cy="3077766"/>
          </a:xfrm>
          <a:prstGeom prst="rect">
            <a:avLst/>
          </a:prstGeom>
          <a:noFill/>
        </p:spPr>
        <p:txBody>
          <a:bodyPr wrap="square">
            <a:spAutoFit/>
          </a:bodyPr>
          <a:lstStyle/>
          <a:p>
            <a:pPr>
              <a:defRPr/>
            </a:pPr>
            <a:endParaRPr lang="en-CA" sz="1600" u="sng" dirty="0">
              <a:solidFill>
                <a:schemeClr val="tx1"/>
              </a:solidFill>
              <a:latin typeface="Avenir Next LT Pro" panose="020B0504020202020204" pitchFamily="34" charset="0"/>
            </a:endParaRPr>
          </a:p>
          <a:p>
            <a:pPr marL="285750" indent="-285750" defTabSz="914411" eaLnBrk="1" fontAlgn="auto" hangingPunct="1">
              <a:spcBef>
                <a:spcPts val="1001"/>
              </a:spcBef>
              <a:spcAft>
                <a:spcPts val="0"/>
              </a:spcAft>
              <a:buBlip>
                <a:blip r:embed="rId10"/>
              </a:buBlip>
              <a:defRPr/>
            </a:pPr>
            <a:r>
              <a:rPr lang="en-CA" sz="1600" dirty="0">
                <a:latin typeface="Avenir Next LT Pro" panose="020B0504020202020204" pitchFamily="34" charset="0"/>
                <a:cs typeface="Arial" panose="020B0604020202020204" pitchFamily="34" charset="0"/>
              </a:rPr>
              <a:t>Maintain as much of the existing constructed elements as suitable &amp; limit base-building intervention</a:t>
            </a:r>
          </a:p>
          <a:p>
            <a:pPr marL="285750" indent="-285750" defTabSz="914411" eaLnBrk="1" fontAlgn="auto" hangingPunct="1">
              <a:spcBef>
                <a:spcPts val="1001"/>
              </a:spcBef>
              <a:spcAft>
                <a:spcPts val="0"/>
              </a:spcAft>
              <a:buBlip>
                <a:blip r:embed="rId10"/>
              </a:buBlip>
              <a:defRPr/>
            </a:pPr>
            <a:r>
              <a:rPr lang="en-CA" sz="1600" dirty="0">
                <a:latin typeface="Avenir Next LT Pro" panose="020B0504020202020204" pitchFamily="34" charset="0"/>
                <a:cs typeface="Arial" panose="020B0604020202020204" pitchFamily="34" charset="0"/>
              </a:rPr>
              <a:t>Reuse suitable existing furniture </a:t>
            </a:r>
          </a:p>
          <a:p>
            <a:pPr marL="285750" indent="-285750" defTabSz="914411" eaLnBrk="1" fontAlgn="auto" hangingPunct="1">
              <a:spcBef>
                <a:spcPts val="1001"/>
              </a:spcBef>
              <a:spcAft>
                <a:spcPts val="0"/>
              </a:spcAft>
              <a:buBlip>
                <a:blip r:embed="rId10"/>
              </a:buBlip>
              <a:defRPr/>
            </a:pPr>
            <a:r>
              <a:rPr lang="en-CA" sz="1600" dirty="0">
                <a:latin typeface="Avenir Next LT Pro" panose="020B0504020202020204" pitchFamily="34" charset="0"/>
                <a:cs typeface="Arial" panose="020B0604020202020204" pitchFamily="34" charset="0"/>
              </a:rPr>
              <a:t>Create modern </a:t>
            </a:r>
            <a:r>
              <a:rPr lang="en-CA" sz="1600" dirty="0" err="1">
                <a:latin typeface="Avenir Next LT Pro" panose="020B0504020202020204" pitchFamily="34" charset="0"/>
                <a:cs typeface="Arial" panose="020B0604020202020204" pitchFamily="34" charset="0"/>
              </a:rPr>
              <a:t>workpoint</a:t>
            </a:r>
            <a:r>
              <a:rPr lang="en-CA" sz="1600" dirty="0">
                <a:latin typeface="Avenir Next LT Pro" panose="020B0504020202020204" pitchFamily="34" charset="0"/>
                <a:cs typeface="Arial" panose="020B0604020202020204" pitchFamily="34" charset="0"/>
              </a:rPr>
              <a:t> solutions</a:t>
            </a:r>
          </a:p>
          <a:p>
            <a:pPr marL="285750" indent="-285750" defTabSz="914411" eaLnBrk="1" fontAlgn="auto" hangingPunct="1">
              <a:spcBef>
                <a:spcPts val="1001"/>
              </a:spcBef>
              <a:spcAft>
                <a:spcPts val="0"/>
              </a:spcAft>
              <a:buBlip>
                <a:blip r:embed="rId10"/>
              </a:buBlip>
              <a:defRPr/>
            </a:pPr>
            <a:r>
              <a:rPr lang="en-CA" sz="1600" dirty="0">
                <a:latin typeface="Avenir Next LT Pro" panose="020B0504020202020204" pitchFamily="34" charset="0"/>
                <a:cs typeface="Arial" panose="020B0604020202020204" pitchFamily="34" charset="0"/>
              </a:rPr>
              <a:t>Improve accessibility and inclusivity of the workplace</a:t>
            </a:r>
          </a:p>
          <a:p>
            <a:pPr marL="285750" indent="-285750" defTabSz="914411" eaLnBrk="1" fontAlgn="auto" hangingPunct="1">
              <a:spcBef>
                <a:spcPts val="1001"/>
              </a:spcBef>
              <a:spcAft>
                <a:spcPts val="0"/>
              </a:spcAft>
              <a:buBlip>
                <a:blip r:embed="rId10"/>
              </a:buBlip>
              <a:defRPr/>
            </a:pPr>
            <a:r>
              <a:rPr lang="en-CA" sz="1600" dirty="0">
                <a:latin typeface="Avenir Next LT Pro" panose="020B0504020202020204" pitchFamily="34" charset="0"/>
                <a:cs typeface="Arial" panose="020B0604020202020204" pitchFamily="34" charset="0"/>
              </a:rPr>
              <a:t>Focus on sustainability</a:t>
            </a:r>
          </a:p>
          <a:p>
            <a:pPr marL="285750" indent="-285750" defTabSz="914411" eaLnBrk="1" fontAlgn="auto" hangingPunct="1">
              <a:spcBef>
                <a:spcPts val="1001"/>
              </a:spcBef>
              <a:spcAft>
                <a:spcPts val="0"/>
              </a:spcAft>
              <a:buBlip>
                <a:blip r:embed="rId10"/>
              </a:buBlip>
              <a:defRPr/>
            </a:pPr>
            <a:r>
              <a:rPr lang="en-CA" sz="1600" dirty="0">
                <a:latin typeface="Avenir Next LT Pro" panose="020B0504020202020204" pitchFamily="34" charset="0"/>
                <a:cs typeface="Arial" panose="020B0604020202020204" pitchFamily="34" charset="0"/>
              </a:rPr>
              <a:t>Deliver a compliant GCworkplace</a:t>
            </a:r>
          </a:p>
          <a:p>
            <a:pPr>
              <a:defRPr/>
            </a:pPr>
            <a:endParaRPr lang="en-CA" sz="1600" dirty="0">
              <a:solidFill>
                <a:schemeClr val="tx1"/>
              </a:solidFill>
              <a:latin typeface="+mn-lt"/>
            </a:endParaRPr>
          </a:p>
        </p:txBody>
      </p:sp>
      <p:sp>
        <p:nvSpPr>
          <p:cNvPr id="10" name="Content Placeholder 1">
            <a:extLst>
              <a:ext uri="{FF2B5EF4-FFF2-40B4-BE49-F238E27FC236}">
                <a16:creationId xmlns:a16="http://schemas.microsoft.com/office/drawing/2014/main" id="{085B5809-0009-4697-ABFD-A2871D88C293}"/>
              </a:ext>
            </a:extLst>
          </p:cNvPr>
          <p:cNvSpPr txBox="1">
            <a:spLocks/>
          </p:cNvSpPr>
          <p:nvPr>
            <p:custDataLst>
              <p:tags r:id="rId3"/>
            </p:custDataLst>
          </p:nvPr>
        </p:nvSpPr>
        <p:spPr>
          <a:xfrm>
            <a:off x="6211140" y="3509728"/>
            <a:ext cx="5501648" cy="2723064"/>
          </a:xfrm>
          <a:prstGeom prst="rect">
            <a:avLst/>
          </a:prstGeom>
        </p:spPr>
        <p:txBody>
          <a:bodyPr vert="horz" lIns="91440" tIns="45720" rIns="91440" bIns="45720" rtlCol="0">
            <a:norm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auto">
              <a:spcAft>
                <a:spcPts val="0"/>
              </a:spcAft>
              <a:buBlip>
                <a:blip r:embed="rId10"/>
              </a:buBlip>
              <a:defRPr/>
            </a:pPr>
            <a:endParaRPr lang="en-CA" sz="1800" b="0" dirty="0">
              <a:latin typeface="Avenir Next LT Pro" panose="020B0504020202020204" pitchFamily="34" charset="0"/>
            </a:endParaRPr>
          </a:p>
          <a:p>
            <a:pPr marL="285750" indent="-285750" fontAlgn="auto">
              <a:spcAft>
                <a:spcPts val="0"/>
              </a:spcAft>
              <a:buBlip>
                <a:blip r:embed="rId10"/>
              </a:buBlip>
              <a:defRPr/>
            </a:pPr>
            <a:r>
              <a:rPr lang="en-CA" sz="1600" b="0" dirty="0">
                <a:latin typeface="Avenir Next LT Pro" panose="020B0504020202020204" pitchFamily="34" charset="0"/>
              </a:rPr>
              <a:t>Standardized, all-in-one bundle of goods</a:t>
            </a:r>
          </a:p>
          <a:p>
            <a:pPr marL="285750" indent="-285750" fontAlgn="auto">
              <a:spcAft>
                <a:spcPts val="0"/>
              </a:spcAft>
              <a:buBlip>
                <a:blip r:embed="rId10"/>
              </a:buBlip>
              <a:defRPr/>
            </a:pPr>
            <a:r>
              <a:rPr lang="en-CA" sz="1600" b="0" dirty="0">
                <a:latin typeface="Avenir Next LT Pro" panose="020B0504020202020204" pitchFamily="34" charset="0"/>
              </a:rPr>
              <a:t>Pre-defined </a:t>
            </a:r>
            <a:r>
              <a:rPr lang="en-CA" sz="1600" b="0" dirty="0" err="1">
                <a:latin typeface="Avenir Next LT Pro" panose="020B0504020202020204" pitchFamily="34" charset="0"/>
              </a:rPr>
              <a:t>workpoints</a:t>
            </a:r>
            <a:r>
              <a:rPr lang="en-CA" sz="1600" b="0" dirty="0">
                <a:latin typeface="Avenir Next LT Pro" panose="020B0504020202020204" pitchFamily="34" charset="0"/>
              </a:rPr>
              <a:t> &amp; furniture components</a:t>
            </a:r>
          </a:p>
          <a:p>
            <a:pPr marL="285750" indent="-285750" fontAlgn="auto">
              <a:spcAft>
                <a:spcPts val="0"/>
              </a:spcAft>
              <a:buBlip>
                <a:blip r:embed="rId10"/>
              </a:buBlip>
              <a:defRPr/>
            </a:pPr>
            <a:r>
              <a:rPr lang="en-CA" sz="1600" b="0" dirty="0">
                <a:latin typeface="Avenir Next LT Pro" panose="020B0504020202020204" pitchFamily="34" charset="0"/>
              </a:rPr>
              <a:t>Condensed process for both for PSPC Governance and client approvals</a:t>
            </a:r>
          </a:p>
          <a:p>
            <a:pPr marL="285750" indent="-285750" fontAlgn="auto">
              <a:spcAft>
                <a:spcPts val="0"/>
              </a:spcAft>
              <a:buBlip>
                <a:blip r:embed="rId10"/>
              </a:buBlip>
              <a:defRPr/>
            </a:pPr>
            <a:r>
              <a:rPr lang="en-CA" sz="1600" b="0" dirty="0">
                <a:latin typeface="Avenir Next LT Pro" panose="020B0504020202020204" pitchFamily="34" charset="0"/>
              </a:rPr>
              <a:t>Condensed functional programming &amp; design</a:t>
            </a:r>
          </a:p>
          <a:p>
            <a:pPr marL="285750" indent="-285750" fontAlgn="auto">
              <a:spcAft>
                <a:spcPts val="0"/>
              </a:spcAft>
              <a:buBlip>
                <a:blip r:embed="rId10"/>
              </a:buBlip>
              <a:defRPr/>
            </a:pPr>
            <a:r>
              <a:rPr lang="en-CA" sz="1600" b="0" dirty="0">
                <a:latin typeface="Avenir Next LT Pro" panose="020B0504020202020204" pitchFamily="34" charset="0"/>
              </a:rPr>
              <a:t>New furniture and IT/AV equipment procurement tools and processes</a:t>
            </a:r>
          </a:p>
          <a:p>
            <a:pPr fontAlgn="auto">
              <a:spcAft>
                <a:spcPts val="0"/>
              </a:spcAft>
              <a:defRPr/>
            </a:pPr>
            <a:endParaRPr lang="en-CA" sz="1600" dirty="0"/>
          </a:p>
        </p:txBody>
      </p:sp>
      <p:pic>
        <p:nvPicPr>
          <p:cNvPr id="15" name="Image 34">
            <a:extLst>
              <a:ext uri="{FF2B5EF4-FFF2-40B4-BE49-F238E27FC236}">
                <a16:creationId xmlns:a16="http://schemas.microsoft.com/office/drawing/2014/main" id="{09F66F55-0E64-4CF6-B6E9-C6F34453B52B}"/>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Lst>
          </a:blip>
          <a:srcRect l="39448"/>
          <a:stretch/>
        </p:blipFill>
        <p:spPr>
          <a:xfrm>
            <a:off x="547424" y="2959506"/>
            <a:ext cx="2873591" cy="721224"/>
          </a:xfrm>
          <a:prstGeom prst="rect">
            <a:avLst/>
          </a:prstGeom>
        </p:spPr>
      </p:pic>
      <p:sp>
        <p:nvSpPr>
          <p:cNvPr id="21" name="Title 2">
            <a:extLst>
              <a:ext uri="{FF2B5EF4-FFF2-40B4-BE49-F238E27FC236}">
                <a16:creationId xmlns:a16="http://schemas.microsoft.com/office/drawing/2014/main" id="{55B91A4E-5C3D-48FD-B79F-83119583A62D}"/>
              </a:ext>
            </a:extLst>
          </p:cNvPr>
          <p:cNvSpPr txBox="1">
            <a:spLocks/>
          </p:cNvSpPr>
          <p:nvPr>
            <p:custDataLst>
              <p:tags r:id="rId4"/>
            </p:custDataLst>
          </p:nvPr>
        </p:nvSpPr>
        <p:spPr bwMode="auto">
          <a:xfrm>
            <a:off x="1591465" y="3076636"/>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altLang="en-US" sz="2800" b="1" i="0" u="none" strike="noStrike" kern="0" cap="none" spc="0" normalizeH="0" baseline="0" noProof="0" dirty="0">
                <a:ln>
                  <a:noFill/>
                </a:ln>
                <a:solidFill>
                  <a:srgbClr val="009987"/>
                </a:solidFill>
                <a:effectLst/>
                <a:uLnTx/>
                <a:uFillTx/>
                <a:latin typeface="Avenir Next LT Pro Demi" panose="020B0704020202020204" pitchFamily="34" charset="0"/>
              </a:rPr>
              <a:t>Objectives</a:t>
            </a:r>
            <a:endParaRPr kumimoji="0" lang="en-CA" sz="2800" b="1" i="0" u="none" strike="noStrike" kern="1200" cap="none" spc="0" normalizeH="0" baseline="0" noProof="0" dirty="0">
              <a:ln>
                <a:noFill/>
              </a:ln>
              <a:solidFill>
                <a:srgbClr val="009987"/>
              </a:solidFill>
              <a:effectLst/>
              <a:uLnTx/>
              <a:uFillTx/>
              <a:latin typeface="Avenir Next LT Pro Demi" panose="020B0704020202020204" pitchFamily="34" charset="0"/>
            </a:endParaRPr>
          </a:p>
        </p:txBody>
      </p:sp>
      <p:sp>
        <p:nvSpPr>
          <p:cNvPr id="22" name="Title 2">
            <a:extLst>
              <a:ext uri="{FF2B5EF4-FFF2-40B4-BE49-F238E27FC236}">
                <a16:creationId xmlns:a16="http://schemas.microsoft.com/office/drawing/2014/main" id="{65B37DF2-F832-4C4A-A812-80D3B1E02030}"/>
              </a:ext>
            </a:extLst>
          </p:cNvPr>
          <p:cNvSpPr txBox="1">
            <a:spLocks/>
          </p:cNvSpPr>
          <p:nvPr>
            <p:custDataLst>
              <p:tags r:id="rId5"/>
            </p:custDataLst>
          </p:nvPr>
        </p:nvSpPr>
        <p:spPr bwMode="auto">
          <a:xfrm>
            <a:off x="7235084" y="3247546"/>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altLang="en-US" sz="2800" b="1" i="0" u="none" strike="noStrike" kern="0" cap="none" spc="0" normalizeH="0" baseline="0" noProof="0" dirty="0">
                <a:ln>
                  <a:noFill/>
                </a:ln>
                <a:solidFill>
                  <a:srgbClr val="7FC350"/>
                </a:solidFill>
                <a:effectLst/>
                <a:uLnTx/>
                <a:uFillTx/>
                <a:latin typeface="Avenir Next LT Pro Demi" panose="020B0704020202020204" pitchFamily="34" charset="0"/>
              </a:rPr>
              <a:t>Efficiencies &amp; Innovations</a:t>
            </a:r>
            <a:endParaRPr kumimoji="0" lang="en-CA" sz="2800" b="1" i="0" u="none" strike="noStrike" kern="1200" cap="none" spc="0" normalizeH="0" baseline="0" noProof="0" dirty="0">
              <a:ln>
                <a:noFill/>
              </a:ln>
              <a:solidFill>
                <a:srgbClr val="7FC350"/>
              </a:solidFill>
              <a:effectLst/>
              <a:uLnTx/>
              <a:uFillTx/>
              <a:latin typeface="Avenir Next LT Pro Demi" panose="020B0704020202020204" pitchFamily="34" charset="0"/>
            </a:endParaRPr>
          </a:p>
        </p:txBody>
      </p:sp>
      <p:grpSp>
        <p:nvGrpSpPr>
          <p:cNvPr id="2" name="Group 1">
            <a:extLst>
              <a:ext uri="{FF2B5EF4-FFF2-40B4-BE49-F238E27FC236}">
                <a16:creationId xmlns:a16="http://schemas.microsoft.com/office/drawing/2014/main" id="{A85475CD-4F1B-461B-9AE9-ED8ACF157F5A}"/>
              </a:ext>
            </a:extLst>
          </p:cNvPr>
          <p:cNvGrpSpPr/>
          <p:nvPr/>
        </p:nvGrpSpPr>
        <p:grpSpPr>
          <a:xfrm>
            <a:off x="6211140" y="3144563"/>
            <a:ext cx="5273124" cy="723689"/>
            <a:chOff x="6503240" y="3639863"/>
            <a:chExt cx="5273124" cy="723689"/>
          </a:xfrm>
        </p:grpSpPr>
        <p:pic>
          <p:nvPicPr>
            <p:cNvPr id="11" name="Image 31">
              <a:extLst>
                <a:ext uri="{FF2B5EF4-FFF2-40B4-BE49-F238E27FC236}">
                  <a16:creationId xmlns:a16="http://schemas.microsoft.com/office/drawing/2014/main" id="{1A3C0795-51DE-49BD-BC27-4D50BF1EFD4D}"/>
                </a:ext>
                <a:ext uri="{C183D7F6-B498-43B3-948B-1728B52AA6E4}">
                  <adec:decorative xmlns:adec="http://schemas.microsoft.com/office/drawing/2017/decorative" val="1"/>
                </a:ext>
              </a:extLst>
            </p:cNvPr>
            <p:cNvPicPr>
              <a:picLocks noChangeAspect="1"/>
            </p:cNvPicPr>
            <p:nvPr/>
          </p:nvPicPr>
          <p:blipFill rotWithShape="1">
            <a:blip r:embed="rId12">
              <a:extLst>
                <a:ext uri="{28A0092B-C50C-407E-A947-70E740481C1C}">
                  <a14:useLocalDpi xmlns:a14="http://schemas.microsoft.com/office/drawing/2010/main" val="0"/>
                </a:ext>
              </a:extLst>
            </a:blip>
            <a:srcRect l="39725" t="496" r="2676" b="-496"/>
            <a:stretch/>
          </p:blipFill>
          <p:spPr>
            <a:xfrm>
              <a:off x="6503240" y="3639863"/>
              <a:ext cx="2733451" cy="721225"/>
            </a:xfrm>
            <a:prstGeom prst="rect">
              <a:avLst/>
            </a:prstGeom>
          </p:spPr>
        </p:pic>
        <p:pic>
          <p:nvPicPr>
            <p:cNvPr id="26" name="Image 31">
              <a:extLst>
                <a:ext uri="{FF2B5EF4-FFF2-40B4-BE49-F238E27FC236}">
                  <a16:creationId xmlns:a16="http://schemas.microsoft.com/office/drawing/2014/main" id="{15358D9B-2DFC-4EDE-8082-35E76327A48D}"/>
                </a:ext>
                <a:ext uri="{C183D7F6-B498-43B3-948B-1728B52AA6E4}">
                  <adec:decorative xmlns:adec="http://schemas.microsoft.com/office/drawing/2017/decorative" val="1"/>
                </a:ext>
              </a:extLst>
            </p:cNvPr>
            <p:cNvPicPr>
              <a:picLocks noChangeAspect="1"/>
            </p:cNvPicPr>
            <p:nvPr/>
          </p:nvPicPr>
          <p:blipFill rotWithShape="1">
            <a:blip r:embed="rId12">
              <a:extLst>
                <a:ext uri="{28A0092B-C50C-407E-A947-70E740481C1C}">
                  <a14:useLocalDpi xmlns:a14="http://schemas.microsoft.com/office/drawing/2010/main" val="0"/>
                </a:ext>
              </a:extLst>
            </a:blip>
            <a:srcRect l="61157" t="496" r="2676" b="-496"/>
            <a:stretch/>
          </p:blipFill>
          <p:spPr>
            <a:xfrm>
              <a:off x="9236694" y="3642327"/>
              <a:ext cx="2539670" cy="721225"/>
            </a:xfrm>
            <a:prstGeom prst="rect">
              <a:avLst/>
            </a:prstGeom>
          </p:spPr>
        </p:pic>
      </p:grpSp>
    </p:spTree>
    <p:extLst>
      <p:ext uri="{BB962C8B-B14F-4D97-AF65-F5344CB8AC3E}">
        <p14:creationId xmlns:p14="http://schemas.microsoft.com/office/powerpoint/2010/main" val="338359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4">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9" name="Title 1">
            <a:extLst>
              <a:ext uri="{FF2B5EF4-FFF2-40B4-BE49-F238E27FC236}">
                <a16:creationId xmlns:a16="http://schemas.microsoft.com/office/drawing/2014/main" id="{D081656D-2F3E-4FE9-85AE-87794F69E9AB}"/>
              </a:ext>
            </a:extLst>
          </p:cNvPr>
          <p:cNvSpPr txBox="1">
            <a:spLocks/>
          </p:cNvSpPr>
          <p:nvPr>
            <p:custDataLst>
              <p:tags r:id="rId1"/>
            </p:custDataLst>
          </p:nvPr>
        </p:nvSpPr>
        <p:spPr>
          <a:xfrm>
            <a:off x="470904" y="799865"/>
            <a:ext cx="5730248" cy="876535"/>
          </a:xfrm>
          <a:prstGeom prst="rect">
            <a:avLst/>
          </a:prstGeom>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fr-CA" dirty="0">
                <a:solidFill>
                  <a:srgbClr val="003B5D"/>
                </a:solidFill>
                <a:latin typeface="Avenir Next LT Pro Demi" panose="020B0704020202020204" pitchFamily="34" charset="0"/>
              </a:rPr>
              <a:t>TURNKEY SOLUTION</a:t>
            </a:r>
            <a:endParaRPr lang="en-CA" dirty="0"/>
          </a:p>
        </p:txBody>
      </p:sp>
      <p:grpSp>
        <p:nvGrpSpPr>
          <p:cNvPr id="11" name="Group 10">
            <a:extLst>
              <a:ext uri="{FF2B5EF4-FFF2-40B4-BE49-F238E27FC236}">
                <a16:creationId xmlns:a16="http://schemas.microsoft.com/office/drawing/2014/main" id="{D6C0007C-5C6E-46AC-B653-143D65D5F1DE}"/>
              </a:ext>
            </a:extLst>
          </p:cNvPr>
          <p:cNvGrpSpPr/>
          <p:nvPr/>
        </p:nvGrpSpPr>
        <p:grpSpPr>
          <a:xfrm>
            <a:off x="346229" y="2124928"/>
            <a:ext cx="7395110" cy="3933207"/>
            <a:chOff x="960699" y="1528406"/>
            <a:chExt cx="7565463" cy="4026993"/>
          </a:xfrm>
        </p:grpSpPr>
        <p:grpSp>
          <p:nvGrpSpPr>
            <p:cNvPr id="12" name="Group 11">
              <a:extLst>
                <a:ext uri="{FF2B5EF4-FFF2-40B4-BE49-F238E27FC236}">
                  <a16:creationId xmlns:a16="http://schemas.microsoft.com/office/drawing/2014/main" id="{27CF6119-EC43-4177-94F1-46D45F856B8E}"/>
                </a:ext>
              </a:extLst>
            </p:cNvPr>
            <p:cNvGrpSpPr/>
            <p:nvPr/>
          </p:nvGrpSpPr>
          <p:grpSpPr>
            <a:xfrm>
              <a:off x="960699" y="2041457"/>
              <a:ext cx="7565463" cy="3513942"/>
              <a:chOff x="960699" y="2007701"/>
              <a:chExt cx="7565463" cy="3513942"/>
            </a:xfrm>
          </p:grpSpPr>
          <p:pic>
            <p:nvPicPr>
              <p:cNvPr id="14" name="Picture 13" descr="infographic of where the technology is in a work space">
                <a:extLst>
                  <a:ext uri="{FF2B5EF4-FFF2-40B4-BE49-F238E27FC236}">
                    <a16:creationId xmlns:a16="http://schemas.microsoft.com/office/drawing/2014/main" id="{9312284C-3926-4849-A46E-982E1854CE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0699" y="2007701"/>
                <a:ext cx="7565463" cy="2934277"/>
              </a:xfrm>
              <a:prstGeom prst="rect">
                <a:avLst/>
              </a:prstGeom>
            </p:spPr>
          </p:pic>
          <p:pic>
            <p:nvPicPr>
              <p:cNvPr id="15" name="Picture 14" descr="infographic of where the technology is in a work space">
                <a:extLst>
                  <a:ext uri="{FF2B5EF4-FFF2-40B4-BE49-F238E27FC236}">
                    <a16:creationId xmlns:a16="http://schemas.microsoft.com/office/drawing/2014/main" id="{125DAC3B-2287-4F47-A496-F06F1333C5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63729" y="4434351"/>
                <a:ext cx="1094671" cy="1087292"/>
              </a:xfrm>
              <a:prstGeom prst="rect">
                <a:avLst/>
              </a:prstGeom>
            </p:spPr>
          </p:pic>
        </p:grpSp>
        <p:pic>
          <p:nvPicPr>
            <p:cNvPr id="13" name="Picture 12" descr="infographic of where the technology is in a work space">
              <a:extLst>
                <a:ext uri="{FF2B5EF4-FFF2-40B4-BE49-F238E27FC236}">
                  <a16:creationId xmlns:a16="http://schemas.microsoft.com/office/drawing/2014/main" id="{EB6B7B87-FACE-4495-A85D-9E96770EF5D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01406" y="1528406"/>
              <a:ext cx="504245" cy="736879"/>
            </a:xfrm>
            <a:prstGeom prst="rect">
              <a:avLst/>
            </a:prstGeom>
          </p:spPr>
        </p:pic>
      </p:grpSp>
      <p:sp>
        <p:nvSpPr>
          <p:cNvPr id="16" name="Content Placeholder 2">
            <a:extLst>
              <a:ext uri="{FF2B5EF4-FFF2-40B4-BE49-F238E27FC236}">
                <a16:creationId xmlns:a16="http://schemas.microsoft.com/office/drawing/2014/main" id="{45C62A07-CA57-49D4-9C80-8CB43D5AA51A}"/>
              </a:ext>
            </a:extLst>
          </p:cNvPr>
          <p:cNvSpPr txBox="1">
            <a:spLocks/>
          </p:cNvSpPr>
          <p:nvPr>
            <p:custDataLst>
              <p:tags r:id="rId2"/>
            </p:custDataLst>
          </p:nvPr>
        </p:nvSpPr>
        <p:spPr>
          <a:xfrm>
            <a:off x="7886700" y="1676400"/>
            <a:ext cx="4118956" cy="2161788"/>
          </a:xfrm>
          <a:prstGeom prst="rect">
            <a:avLst/>
          </a:prstGeom>
        </p:spPr>
        <p:txBody>
          <a:bodyPr vert="horz" lIns="91440" tIns="45720" rIns="91440" bIns="45720" rtlCol="0">
            <a:noAutofit/>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buClr>
                <a:srgbClr val="F1F2F2"/>
              </a:buClr>
              <a:buSzPct val="125000"/>
              <a:buFont typeface="Arial" panose="020B0604020202020204" pitchFamily="34" charset="0"/>
              <a:buBlip>
                <a:blip r:embed="rId8">
                  <a:extLst>
                    <a:ext uri="{96DAC541-7B7A-43D3-8B79-37D633B846F1}">
                      <asvg:svgBlip xmlns:asvg="http://schemas.microsoft.com/office/drawing/2016/SVG/main" r:embed="rId9"/>
                    </a:ext>
                  </a:extLst>
                </a:blip>
              </a:buBlip>
            </a:pPr>
            <a:r>
              <a:rPr lang="en-US" sz="1900" b="0" dirty="0">
                <a:cs typeface="Arial"/>
              </a:rPr>
              <a:t>A modern </a:t>
            </a:r>
            <a:r>
              <a:rPr lang="en-US" sz="1900" b="0" dirty="0" err="1">
                <a:cs typeface="Arial"/>
              </a:rPr>
              <a:t>GCworkplace</a:t>
            </a:r>
            <a:endParaRPr lang="en-US" sz="1900" b="0" dirty="0">
              <a:cs typeface="Arial"/>
            </a:endParaRPr>
          </a:p>
          <a:p>
            <a:pPr fontAlgn="auto">
              <a:spcAft>
                <a:spcPts val="0"/>
              </a:spcAft>
              <a:buClr>
                <a:srgbClr val="F1F2F2"/>
              </a:buClr>
              <a:buSzPct val="125000"/>
              <a:buFont typeface="Arial" panose="020B0604020202020204" pitchFamily="34" charset="0"/>
              <a:buBlip>
                <a:blip r:embed="rId8">
                  <a:extLst>
                    <a:ext uri="{96DAC541-7B7A-43D3-8B79-37D633B846F1}">
                      <asvg:svgBlip xmlns:asvg="http://schemas.microsoft.com/office/drawing/2016/SVG/main" r:embed="rId9"/>
                    </a:ext>
                  </a:extLst>
                </a:blip>
              </a:buBlip>
            </a:pPr>
            <a:r>
              <a:rPr lang="en-US" sz="1900" b="0" dirty="0">
                <a:cs typeface="Arial"/>
              </a:rPr>
              <a:t>Complete bundle of goods</a:t>
            </a:r>
          </a:p>
          <a:p>
            <a:pPr fontAlgn="auto">
              <a:spcAft>
                <a:spcPts val="0"/>
              </a:spcAft>
              <a:buClr>
                <a:srgbClr val="F1F2F2"/>
              </a:buClr>
              <a:buSzPct val="125000"/>
              <a:buFont typeface="Arial" panose="020B0604020202020204" pitchFamily="34" charset="0"/>
              <a:buBlip>
                <a:blip r:embed="rId8">
                  <a:extLst>
                    <a:ext uri="{96DAC541-7B7A-43D3-8B79-37D633B846F1}">
                      <asvg:svgBlip xmlns:asvg="http://schemas.microsoft.com/office/drawing/2016/SVG/main" r:embed="rId9"/>
                    </a:ext>
                  </a:extLst>
                </a:blip>
              </a:buBlip>
            </a:pPr>
            <a:r>
              <a:rPr lang="en-US" sz="1900" b="0" dirty="0">
                <a:cs typeface="Arial"/>
              </a:rPr>
              <a:t>Advice and guidance from a PSPC workplace strategist and Change management expert</a:t>
            </a:r>
          </a:p>
          <a:p>
            <a:pPr fontAlgn="auto">
              <a:spcAft>
                <a:spcPts val="0"/>
              </a:spcAft>
              <a:buClr>
                <a:srgbClr val="F1F2F2"/>
              </a:buClr>
              <a:buSzPct val="125000"/>
              <a:buFont typeface="Arial" panose="020B0604020202020204" pitchFamily="34" charset="0"/>
              <a:buBlip>
                <a:blip r:embed="rId8">
                  <a:extLst>
                    <a:ext uri="{96DAC541-7B7A-43D3-8B79-37D633B846F1}">
                      <asvg:svgBlip xmlns:asvg="http://schemas.microsoft.com/office/drawing/2016/SVG/main" r:embed="rId9"/>
                    </a:ext>
                  </a:extLst>
                </a:blip>
              </a:buBlip>
            </a:pPr>
            <a:r>
              <a:rPr lang="en-US" sz="1900" b="0" dirty="0">
                <a:cs typeface="Arial"/>
              </a:rPr>
              <a:t>A Change Management Program in-a-box</a:t>
            </a:r>
          </a:p>
          <a:p>
            <a:pPr fontAlgn="auto">
              <a:spcAft>
                <a:spcPts val="0"/>
              </a:spcAft>
              <a:buClr>
                <a:srgbClr val="F1F2F2"/>
              </a:buClr>
              <a:buSzPct val="125000"/>
              <a:buFont typeface="Arial" panose="020B0604020202020204" pitchFamily="34" charset="0"/>
              <a:buBlip>
                <a:blip r:embed="rId8">
                  <a:extLst>
                    <a:ext uri="{96DAC541-7B7A-43D3-8B79-37D633B846F1}">
                      <asvg:svgBlip xmlns:asvg="http://schemas.microsoft.com/office/drawing/2016/SVG/main" r:embed="rId9"/>
                    </a:ext>
                  </a:extLst>
                </a:blip>
              </a:buBlip>
            </a:pPr>
            <a:r>
              <a:rPr lang="en-US" sz="1900" b="0" dirty="0">
                <a:cs typeface="Arial"/>
              </a:rPr>
              <a:t>Interior Design services to assess your requirements and translate your needs into a design solution</a:t>
            </a:r>
          </a:p>
        </p:txBody>
      </p:sp>
    </p:spTree>
    <p:extLst>
      <p:ext uri="{BB962C8B-B14F-4D97-AF65-F5344CB8AC3E}">
        <p14:creationId xmlns:p14="http://schemas.microsoft.com/office/powerpoint/2010/main" val="115173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6">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30" name="Title 2">
            <a:extLst>
              <a:ext uri="{FF2B5EF4-FFF2-40B4-BE49-F238E27FC236}">
                <a16:creationId xmlns:a16="http://schemas.microsoft.com/office/drawing/2014/main" id="{B42CBC7C-03F8-4777-887D-38E59FC3F92B}"/>
              </a:ext>
            </a:extLst>
          </p:cNvPr>
          <p:cNvSpPr txBox="1">
            <a:spLocks/>
          </p:cNvSpPr>
          <p:nvPr>
            <p:custDataLst>
              <p:tags r:id="rId2"/>
            </p:custDataLst>
          </p:nvPr>
        </p:nvSpPr>
        <p:spPr bwMode="auto">
          <a:xfrm>
            <a:off x="394268" y="928902"/>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lang="fr-CA" sz="2800" kern="0" dirty="0">
                <a:solidFill>
                  <a:srgbClr val="17455C"/>
                </a:solidFill>
                <a:latin typeface="Avenir Next LT Pro Demi" panose="020B0704020202020204" pitchFamily="34" charset="0"/>
              </a:rPr>
              <a:t>SCOPE &amp; BUNDLE OF GOODS</a:t>
            </a:r>
            <a:endParaRPr kumimoji="0" lang="en-CA" sz="2800" b="1" i="0" u="none" strike="noStrike" kern="1200" cap="none" spc="0" normalizeH="0" baseline="0" noProof="0" dirty="0">
              <a:ln>
                <a:noFill/>
              </a:ln>
              <a:solidFill>
                <a:srgbClr val="17455C"/>
              </a:solidFill>
              <a:effectLst/>
              <a:uLnTx/>
              <a:uFillTx/>
              <a:latin typeface="Avenir Next LT Pro Demi" panose="020B0704020202020204" pitchFamily="34" charset="0"/>
            </a:endParaRPr>
          </a:p>
        </p:txBody>
      </p:sp>
      <p:graphicFrame>
        <p:nvGraphicFramePr>
          <p:cNvPr id="7" name="Object 6" descr="Bundle of goods visual identifyer">
            <a:extLst>
              <a:ext uri="{FF2B5EF4-FFF2-40B4-BE49-F238E27FC236}">
                <a16:creationId xmlns:a16="http://schemas.microsoft.com/office/drawing/2014/main" id="{AD263407-5169-4D37-970A-1BBF796F167E}"/>
              </a:ext>
            </a:extLst>
          </p:cNvPr>
          <p:cNvGraphicFramePr>
            <a:graphicFrameLocks noChangeAspect="1"/>
          </p:cNvGraphicFramePr>
          <p:nvPr>
            <p:custDataLst>
              <p:tags r:id="rId3"/>
            </p:custDataLst>
            <p:extLst>
              <p:ext uri="{D42A27DB-BD31-4B8C-83A1-F6EECF244321}">
                <p14:modId xmlns:p14="http://schemas.microsoft.com/office/powerpoint/2010/main" val="1735579214"/>
              </p:ext>
            </p:extLst>
          </p:nvPr>
        </p:nvGraphicFramePr>
        <p:xfrm>
          <a:off x="10548257" y="846633"/>
          <a:ext cx="1296259" cy="1294998"/>
        </p:xfrm>
        <a:graphic>
          <a:graphicData uri="http://schemas.openxmlformats.org/presentationml/2006/ole">
            <mc:AlternateContent xmlns:mc="http://schemas.openxmlformats.org/markup-compatibility/2006">
              <mc:Choice xmlns:v="urn:schemas-microsoft-com:vml" Requires="v">
                <p:oleObj spid="_x0000_s4099" name="CorelDRAW" r:id="rId7" imgW="3264127" imgH="3260418" progId="CorelDraw.Graphic.17">
                  <p:embed/>
                </p:oleObj>
              </mc:Choice>
              <mc:Fallback>
                <p:oleObj name="CorelDRAW" r:id="rId7" imgW="3264127" imgH="3260418" progId="CorelDraw.Graphic.17">
                  <p:embed/>
                  <p:pic>
                    <p:nvPicPr>
                      <p:cNvPr id="7" name="Object 6" descr="Bundle of goods visual identifyer">
                        <a:extLst>
                          <a:ext uri="{FF2B5EF4-FFF2-40B4-BE49-F238E27FC236}">
                            <a16:creationId xmlns:a16="http://schemas.microsoft.com/office/drawing/2014/main" id="{AD263407-5169-4D37-970A-1BBF796F167E}"/>
                          </a:ext>
                        </a:extLst>
                      </p:cNvPr>
                      <p:cNvPicPr/>
                      <p:nvPr/>
                    </p:nvPicPr>
                    <p:blipFill>
                      <a:blip r:embed="rId8"/>
                      <a:stretch>
                        <a:fillRect/>
                      </a:stretch>
                    </p:blipFill>
                    <p:spPr>
                      <a:xfrm>
                        <a:off x="10548257" y="846633"/>
                        <a:ext cx="1296259" cy="129499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9C09C341-3D6B-4633-87D0-E38D4C845EA3}"/>
              </a:ext>
            </a:extLst>
          </p:cNvPr>
          <p:cNvSpPr txBox="1">
            <a:spLocks/>
          </p:cNvSpPr>
          <p:nvPr/>
        </p:nvSpPr>
        <p:spPr>
          <a:xfrm>
            <a:off x="492106" y="1436177"/>
            <a:ext cx="10704280" cy="3271757"/>
          </a:xfrm>
          <a:prstGeom prst="rect">
            <a:avLst/>
          </a:prstGeom>
        </p:spPr>
        <p:txBody>
          <a:bodyPr vert="horz" lIns="91440" tIns="45720" rIns="91440" bIns="45720" rtlCol="0">
            <a:normAutofit lnSpcReduction="10000"/>
          </a:bodyPr>
          <a:lstStyle>
            <a:lvl1pPr marL="0" indent="0" algn="l" defTabSz="914411" rtl="0" eaLnBrk="1" latinLnBrk="0" hangingPunct="1">
              <a:lnSpc>
                <a:spcPct val="100000"/>
              </a:lnSpc>
              <a:spcBef>
                <a:spcPts val="1001"/>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457200" indent="0" algn="l" defTabSz="914411"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11"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11"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11"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50000"/>
              </a:lnSpc>
              <a:spcAft>
                <a:spcPts val="0"/>
              </a:spcAft>
            </a:pPr>
            <a:r>
              <a:rPr lang="en-CA" sz="1700" dirty="0">
                <a:latin typeface="Arial Nova" panose="020B0504020202020204" pitchFamily="34" charset="0"/>
              </a:rPr>
              <a:t>PSPC will assume the initial costs of:</a:t>
            </a:r>
          </a:p>
          <a:p>
            <a:pPr marL="742950" lvl="1" indent="-285750" fontAlgn="base">
              <a:lnSpc>
                <a:spcPct val="110000"/>
              </a:lnSpc>
              <a:spcAft>
                <a:spcPts val="0"/>
              </a:spcAft>
              <a:buBlip>
                <a:blip r:embed="rId9"/>
              </a:buBlip>
            </a:pPr>
            <a:r>
              <a:rPr lang="en-CA" sz="1600" dirty="0">
                <a:solidFill>
                  <a:schemeClr val="tx1"/>
                </a:solidFill>
                <a:latin typeface="Arial Nova" panose="020B0604020202020204" pitchFamily="34" charset="0"/>
              </a:rPr>
              <a:t>Furniture, fixtures, equipment, AV and IT as per GCworkplace Bundle of Goods</a:t>
            </a:r>
          </a:p>
          <a:p>
            <a:pPr marL="742950" lvl="1" indent="-285750" fontAlgn="base">
              <a:lnSpc>
                <a:spcPct val="110000"/>
              </a:lnSpc>
              <a:spcAft>
                <a:spcPts val="0"/>
              </a:spcAft>
              <a:buBlip>
                <a:blip r:embed="rId9"/>
              </a:buBlip>
            </a:pPr>
            <a:r>
              <a:rPr lang="en-CA" sz="1600" dirty="0">
                <a:solidFill>
                  <a:schemeClr val="tx1"/>
                </a:solidFill>
                <a:latin typeface="Arial Nova" panose="020B0604020202020204" pitchFamily="34" charset="0"/>
                <a:cs typeface="Times New Roman" panose="02020603050405020304" pitchFamily="18" charset="0"/>
              </a:rPr>
              <a:t>Installation of Wi-Fi and associated IT cabling as required </a:t>
            </a:r>
            <a:endParaRPr lang="en-CA" sz="1600" dirty="0">
              <a:solidFill>
                <a:schemeClr val="tx1"/>
              </a:solidFill>
              <a:latin typeface="Arial Nova" panose="020B0604020202020204" pitchFamily="34" charset="0"/>
            </a:endParaRPr>
          </a:p>
          <a:p>
            <a:pPr marL="742950" lvl="1" indent="-285750">
              <a:lnSpc>
                <a:spcPct val="110000"/>
              </a:lnSpc>
              <a:spcBef>
                <a:spcPts val="0"/>
              </a:spcBef>
              <a:spcAft>
                <a:spcPts val="0"/>
              </a:spcAft>
              <a:buClr>
                <a:schemeClr val="accent2">
                  <a:lumMod val="75000"/>
                </a:schemeClr>
              </a:buClr>
              <a:buBlip>
                <a:blip r:embed="rId9"/>
              </a:buBlip>
            </a:pPr>
            <a:r>
              <a:rPr lang="en-CA" sz="1600" dirty="0">
                <a:solidFill>
                  <a:schemeClr val="tx1"/>
                </a:solidFill>
                <a:latin typeface="Arial Nova" panose="020B0604020202020204" pitchFamily="34" charset="0"/>
                <a:cs typeface="Times New Roman" panose="02020603050405020304" pitchFamily="18" charset="0"/>
              </a:rPr>
              <a:t>Mandatory accessibility upgrades to workplace and base-building washrooms</a:t>
            </a:r>
          </a:p>
          <a:p>
            <a:pPr marL="742950" lvl="1" indent="-285750">
              <a:lnSpc>
                <a:spcPct val="110000"/>
              </a:lnSpc>
              <a:spcBef>
                <a:spcPts val="0"/>
              </a:spcBef>
              <a:spcAft>
                <a:spcPts val="0"/>
              </a:spcAft>
              <a:buClr>
                <a:schemeClr val="accent2">
                  <a:lumMod val="75000"/>
                </a:schemeClr>
              </a:buClr>
              <a:buBlip>
                <a:blip r:embed="rId9"/>
              </a:buBlip>
            </a:pPr>
            <a:r>
              <a:rPr lang="en-CA" sz="1600" dirty="0">
                <a:solidFill>
                  <a:schemeClr val="tx1"/>
                </a:solidFill>
                <a:latin typeface="Arial Nova" panose="020B0604020202020204" pitchFamily="34" charset="0"/>
                <a:cs typeface="Times New Roman" panose="02020603050405020304" pitchFamily="18" charset="0"/>
              </a:rPr>
              <a:t>Replacement of finishes as required</a:t>
            </a:r>
          </a:p>
          <a:p>
            <a:pPr marL="742950" lvl="1" indent="-285750">
              <a:lnSpc>
                <a:spcPct val="110000"/>
              </a:lnSpc>
              <a:spcBef>
                <a:spcPts val="0"/>
              </a:spcBef>
              <a:spcAft>
                <a:spcPts val="0"/>
              </a:spcAft>
              <a:buClr>
                <a:schemeClr val="accent2">
                  <a:lumMod val="75000"/>
                </a:schemeClr>
              </a:buClr>
              <a:buBlip>
                <a:blip r:embed="rId9"/>
              </a:buBlip>
            </a:pPr>
            <a:r>
              <a:rPr lang="en-CA" sz="1600" dirty="0">
                <a:solidFill>
                  <a:schemeClr val="tx1"/>
                </a:solidFill>
                <a:latin typeface="Arial Nova" panose="020B0604020202020204" pitchFamily="34" charset="0"/>
                <a:cs typeface="Times New Roman" panose="02020603050405020304" pitchFamily="18" charset="0"/>
              </a:rPr>
              <a:t>New demountable partition assemblies as required for compliant design</a:t>
            </a:r>
          </a:p>
          <a:p>
            <a:pPr marL="742950" lvl="1" indent="-285750">
              <a:lnSpc>
                <a:spcPct val="110000"/>
              </a:lnSpc>
              <a:spcBef>
                <a:spcPts val="0"/>
              </a:spcBef>
              <a:spcAft>
                <a:spcPts val="0"/>
              </a:spcAft>
              <a:buClr>
                <a:schemeClr val="accent2">
                  <a:lumMod val="75000"/>
                </a:schemeClr>
              </a:buClr>
              <a:buBlip>
                <a:blip r:embed="rId9"/>
              </a:buBlip>
            </a:pPr>
            <a:r>
              <a:rPr lang="en-CA" sz="1600" dirty="0">
                <a:solidFill>
                  <a:schemeClr val="tx1"/>
                </a:solidFill>
                <a:latin typeface="Arial Nova" panose="020B0604020202020204" pitchFamily="34" charset="0"/>
                <a:cs typeface="Times New Roman" panose="02020603050405020304" pitchFamily="18" charset="0"/>
              </a:rPr>
              <a:t>Wayfinding and identification signage</a:t>
            </a:r>
          </a:p>
          <a:p>
            <a:pPr marL="742950" lvl="1" indent="-285750">
              <a:lnSpc>
                <a:spcPct val="110000"/>
              </a:lnSpc>
              <a:spcBef>
                <a:spcPts val="0"/>
              </a:spcBef>
              <a:spcAft>
                <a:spcPts val="0"/>
              </a:spcAft>
              <a:buClr>
                <a:schemeClr val="accent2">
                  <a:lumMod val="75000"/>
                </a:schemeClr>
              </a:buClr>
              <a:buBlip>
                <a:blip r:embed="rId9"/>
              </a:buBlip>
            </a:pPr>
            <a:r>
              <a:rPr lang="en-CA" sz="1600" dirty="0">
                <a:solidFill>
                  <a:schemeClr val="tx1"/>
                </a:solidFill>
                <a:latin typeface="Arial Nova" panose="020B0604020202020204" pitchFamily="34" charset="0"/>
                <a:cs typeface="Times New Roman" panose="02020603050405020304" pitchFamily="18" charset="0"/>
              </a:rPr>
              <a:t>Electrical and mechanical changes to support new design</a:t>
            </a:r>
          </a:p>
          <a:p>
            <a:pPr marL="742950" lvl="1" indent="-285750">
              <a:lnSpc>
                <a:spcPct val="110000"/>
              </a:lnSpc>
              <a:spcBef>
                <a:spcPts val="0"/>
              </a:spcBef>
              <a:spcAft>
                <a:spcPts val="0"/>
              </a:spcAft>
              <a:buClr>
                <a:schemeClr val="accent2">
                  <a:lumMod val="75000"/>
                </a:schemeClr>
              </a:buClr>
              <a:buBlip>
                <a:blip r:embed="rId9"/>
              </a:buBlip>
            </a:pPr>
            <a:r>
              <a:rPr lang="en-CA" sz="1600" dirty="0">
                <a:solidFill>
                  <a:schemeClr val="tx1"/>
                </a:solidFill>
                <a:latin typeface="Arial Nova" panose="020B0604020202020204" pitchFamily="34" charset="0"/>
                <a:cs typeface="Times New Roman" panose="02020603050405020304" pitchFamily="18" charset="0"/>
              </a:rPr>
              <a:t>Minimal base building work*</a:t>
            </a:r>
          </a:p>
          <a:p>
            <a:pPr marL="742950" lvl="1" indent="-285750">
              <a:lnSpc>
                <a:spcPct val="110000"/>
              </a:lnSpc>
              <a:spcBef>
                <a:spcPts val="0"/>
              </a:spcBef>
              <a:spcAft>
                <a:spcPts val="0"/>
              </a:spcAft>
              <a:buClr>
                <a:schemeClr val="accent2">
                  <a:lumMod val="75000"/>
                </a:schemeClr>
              </a:buClr>
              <a:buBlip>
                <a:blip r:embed="rId9"/>
              </a:buBlip>
            </a:pPr>
            <a:r>
              <a:rPr lang="en-CA" sz="1600" dirty="0">
                <a:solidFill>
                  <a:schemeClr val="tx1"/>
                </a:solidFill>
                <a:latin typeface="Arial Nova" panose="020B0604020202020204" pitchFamily="34" charset="0"/>
                <a:cs typeface="Times New Roman" panose="02020603050405020304" pitchFamily="18" charset="0"/>
              </a:rPr>
              <a:t>Kitchenette improvements and appliances as required</a:t>
            </a:r>
          </a:p>
          <a:p>
            <a:pPr marL="742950" lvl="1" indent="-285750" fontAlgn="base">
              <a:lnSpc>
                <a:spcPct val="110000"/>
              </a:lnSpc>
              <a:spcAft>
                <a:spcPts val="0"/>
              </a:spcAft>
              <a:buBlip>
                <a:blip r:embed="rId9"/>
              </a:buBlip>
            </a:pPr>
            <a:r>
              <a:rPr lang="en-CA" sz="1600" dirty="0">
                <a:solidFill>
                  <a:schemeClr val="tx1"/>
                </a:solidFill>
                <a:latin typeface="Arial Nova" panose="020B0604020202020204" pitchFamily="34" charset="0"/>
              </a:rPr>
              <a:t>One-time costs to prepare and load data to </a:t>
            </a:r>
            <a:r>
              <a:rPr lang="en-CA" sz="1600" dirty="0" err="1">
                <a:solidFill>
                  <a:schemeClr val="tx1"/>
                </a:solidFill>
                <a:latin typeface="Arial Nova" panose="020B0604020202020204" pitchFamily="34" charset="0"/>
              </a:rPr>
              <a:t>Archibus</a:t>
            </a:r>
            <a:r>
              <a:rPr lang="en-CA" sz="1600" dirty="0">
                <a:solidFill>
                  <a:schemeClr val="tx1"/>
                </a:solidFill>
                <a:latin typeface="Arial Nova" panose="020B0604020202020204" pitchFamily="34" charset="0"/>
              </a:rPr>
              <a:t> reservation system</a:t>
            </a:r>
          </a:p>
          <a:p>
            <a:pPr lvl="1" fontAlgn="base">
              <a:spcAft>
                <a:spcPts val="0"/>
              </a:spcAft>
              <a:buFont typeface="Arial" panose="020B0604020202020204" pitchFamily="34" charset="0"/>
              <a:buChar char="•"/>
            </a:pPr>
            <a:endParaRPr lang="en-CA" dirty="0"/>
          </a:p>
        </p:txBody>
      </p:sp>
      <p:sp>
        <p:nvSpPr>
          <p:cNvPr id="9" name="Content Placeholder 2">
            <a:extLst>
              <a:ext uri="{FF2B5EF4-FFF2-40B4-BE49-F238E27FC236}">
                <a16:creationId xmlns:a16="http://schemas.microsoft.com/office/drawing/2014/main" id="{D7F91727-8944-4CB5-B078-9ED005518FCB}"/>
              </a:ext>
            </a:extLst>
          </p:cNvPr>
          <p:cNvSpPr txBox="1">
            <a:spLocks/>
          </p:cNvSpPr>
          <p:nvPr/>
        </p:nvSpPr>
        <p:spPr>
          <a:xfrm>
            <a:off x="711164" y="4707934"/>
            <a:ext cx="7136204" cy="1999622"/>
          </a:xfrm>
          <a:prstGeom prst="rect">
            <a:avLst/>
          </a:prstGeom>
        </p:spPr>
        <p:txBody>
          <a:bodyPr vert="horz" lIns="0" tIns="0" rIns="0" bIns="0" rtlCol="0">
            <a:normAutofit/>
          </a:bodyPr>
          <a:lst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8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24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20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base" latinLnBrk="0" hangingPunct="1">
              <a:lnSpc>
                <a:spcPct val="150000"/>
              </a:lnSpc>
              <a:spcBef>
                <a:spcPts val="750"/>
              </a:spcBef>
              <a:spcAft>
                <a:spcPct val="0"/>
              </a:spcAft>
              <a:buClrTx/>
              <a:buSzPct val="100000"/>
              <a:buFont typeface="Wingdings 2" panose="05020102010507070707" pitchFamily="18" charset="2"/>
              <a:buNone/>
              <a:tabLst/>
              <a:defRPr/>
            </a:pPr>
            <a:r>
              <a:rPr kumimoji="0" lang="en-CA" sz="1600" b="1" i="0" u="none" strike="noStrike" kern="1200" cap="none" spc="0" normalizeH="0" baseline="0" noProof="0" dirty="0">
                <a:ln>
                  <a:noFill/>
                </a:ln>
                <a:solidFill>
                  <a:schemeClr val="tx1"/>
                </a:solidFill>
                <a:effectLst/>
                <a:uLnTx/>
                <a:uFillTx/>
                <a:latin typeface="Arial"/>
                <a:ea typeface="+mn-ea"/>
                <a:cs typeface="+mn-cs"/>
              </a:rPr>
              <a:t>Client ongoing costs:</a:t>
            </a:r>
          </a:p>
          <a:p>
            <a:pPr lvl="1">
              <a:buBlip>
                <a:blip r:embed="rId9"/>
              </a:buBlip>
              <a:defRPr/>
            </a:pPr>
            <a:r>
              <a:rPr kumimoji="0" lang="en-CA" sz="1600" b="0" i="0" u="none" strike="noStrike" kern="1200" cap="none" spc="0" normalizeH="0" baseline="0" noProof="0" dirty="0">
                <a:ln>
                  <a:noFill/>
                </a:ln>
                <a:solidFill>
                  <a:schemeClr val="tx1"/>
                </a:solidFill>
                <a:effectLst/>
                <a:uLnTx/>
                <a:uFillTx/>
                <a:latin typeface="Arial Nova" panose="020B0504020202020204" pitchFamily="34" charset="0"/>
              </a:rPr>
              <a:t>Wi-Fi service &amp; maintenance</a:t>
            </a:r>
          </a:p>
          <a:p>
            <a:pPr lvl="1">
              <a:buBlip>
                <a:blip r:embed="rId9"/>
              </a:buBlip>
              <a:defRPr/>
            </a:pPr>
            <a:r>
              <a:rPr kumimoji="0" lang="en-CA" sz="1600" b="0" i="0" u="none" strike="noStrike" kern="1200" cap="none" spc="0" normalizeH="0" baseline="0" noProof="0" dirty="0">
                <a:ln>
                  <a:noFill/>
                </a:ln>
                <a:solidFill>
                  <a:schemeClr val="tx1"/>
                </a:solidFill>
                <a:effectLst/>
                <a:uLnTx/>
                <a:uFillTx/>
                <a:latin typeface="Arial Nova" panose="020B0504020202020204" pitchFamily="34" charset="0"/>
              </a:rPr>
              <a:t>Reservation system service</a:t>
            </a:r>
          </a:p>
          <a:p>
            <a:pPr lvl="1">
              <a:buBlip>
                <a:blip r:embed="rId9"/>
              </a:buBlip>
              <a:defRPr/>
            </a:pPr>
            <a:r>
              <a:rPr kumimoji="0" lang="en-CA" sz="1600" b="0" i="0" u="none" strike="noStrike" kern="1200" cap="none" spc="0" normalizeH="0" baseline="0" noProof="0" dirty="0">
                <a:ln>
                  <a:noFill/>
                </a:ln>
                <a:solidFill>
                  <a:schemeClr val="tx1"/>
                </a:solidFill>
                <a:effectLst/>
                <a:uLnTx/>
                <a:uFillTx/>
                <a:latin typeface="Arial Nova" panose="020B0504020202020204" pitchFamily="34" charset="0"/>
              </a:rPr>
              <a:t>Resources required to meet employer Health and Safety requirements (Workplace Coordinator role</a:t>
            </a:r>
            <a:r>
              <a:rPr kumimoji="0" lang="en-CA" sz="1600" b="0" i="0" u="none" strike="noStrike" kern="1200" cap="none" spc="0" normalizeH="0" baseline="0" noProof="0" dirty="0">
                <a:ln>
                  <a:noFill/>
                </a:ln>
                <a:solidFill>
                  <a:srgbClr val="636466"/>
                </a:solidFill>
                <a:effectLst/>
                <a:uLnTx/>
                <a:uFillTx/>
                <a:latin typeface="Arial Nova" panose="020B0504020202020204" pitchFamily="34" charset="0"/>
              </a:rPr>
              <a:t>)</a:t>
            </a:r>
          </a:p>
          <a:p>
            <a:pPr marL="0" marR="0" lvl="0" indent="0" algn="l" defTabSz="685800" rtl="0" eaLnBrk="1" fontAlgn="base" latinLnBrk="0" hangingPunct="1">
              <a:lnSpc>
                <a:spcPct val="100000"/>
              </a:lnSpc>
              <a:spcBef>
                <a:spcPts val="750"/>
              </a:spcBef>
              <a:spcAft>
                <a:spcPct val="0"/>
              </a:spcAft>
              <a:buClrTx/>
              <a:buSzPct val="100000"/>
              <a:buFont typeface="Wingdings 2" panose="05020102010507070707" pitchFamily="18" charset="2"/>
              <a:buNone/>
              <a:tabLst/>
              <a:defRPr/>
            </a:pPr>
            <a:endParaRPr kumimoji="0" lang="en-CA" sz="1800" b="0" i="0" u="none" strike="noStrike" kern="1200" cap="none" spc="0" normalizeH="0" baseline="0" noProof="0" dirty="0">
              <a:ln>
                <a:noFill/>
              </a:ln>
              <a:solidFill>
                <a:srgbClr val="636466"/>
              </a:solidFill>
              <a:effectLst/>
              <a:uLnTx/>
              <a:uFillTx/>
              <a:latin typeface="Arial"/>
              <a:ea typeface="+mn-ea"/>
              <a:cs typeface="+mn-cs"/>
            </a:endParaRPr>
          </a:p>
        </p:txBody>
      </p:sp>
      <p:sp>
        <p:nvSpPr>
          <p:cNvPr id="11" name="TextBox 10">
            <a:extLst>
              <a:ext uri="{FF2B5EF4-FFF2-40B4-BE49-F238E27FC236}">
                <a16:creationId xmlns:a16="http://schemas.microsoft.com/office/drawing/2014/main" id="{69F44E7A-364F-4935-9AB0-8A663FA4A3FC}"/>
              </a:ext>
            </a:extLst>
          </p:cNvPr>
          <p:cNvSpPr txBox="1"/>
          <p:nvPr/>
        </p:nvSpPr>
        <p:spPr>
          <a:xfrm>
            <a:off x="7847368" y="4433239"/>
            <a:ext cx="3998034" cy="1495859"/>
          </a:xfrm>
          <a:prstGeom prst="rect">
            <a:avLst/>
          </a:prstGeom>
          <a:noFill/>
        </p:spPr>
        <p:txBody>
          <a:bodyPr wrap="square">
            <a:spAutoFit/>
          </a:bodyPr>
          <a:lstStyle/>
          <a:p>
            <a:pPr marL="619125" lvl="2" indent="0">
              <a:lnSpc>
                <a:spcPct val="110000"/>
              </a:lnSpc>
              <a:spcBef>
                <a:spcPts val="0"/>
              </a:spcBef>
              <a:spcAft>
                <a:spcPts val="0"/>
              </a:spcAft>
              <a:buClr>
                <a:schemeClr val="accent2">
                  <a:lumMod val="75000"/>
                </a:schemeClr>
              </a:buClr>
              <a:buNone/>
            </a:pPr>
            <a:r>
              <a:rPr lang="en-CA" sz="1400" i="1" dirty="0">
                <a:solidFill>
                  <a:schemeClr val="tx1"/>
                </a:solidFill>
                <a:latin typeface="Arial Nova" panose="020B0504020202020204" pitchFamily="34" charset="0"/>
                <a:cs typeface="Times New Roman" panose="02020603050405020304" pitchFamily="18" charset="0"/>
              </a:rPr>
              <a:t>*If more extensive base building work is required, specific exemptions will need to be sought through governance and rationale be provided as to why it would not better suited as a traditional fit-up project</a:t>
            </a:r>
            <a:endParaRPr lang="en-CA" sz="1400" i="1"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86165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9CC47FE-D60D-4177-81E0-2CAF63A32176}"/>
              </a:ext>
              <a:ext uri="{C183D7F6-B498-43B3-948B-1728B52AA6E4}">
                <adec:decorative xmlns:adec="http://schemas.microsoft.com/office/drawing/2017/decorative" val="1"/>
              </a:ext>
            </a:extLst>
          </p:cNvPr>
          <p:cNvSpPr/>
          <p:nvPr/>
        </p:nvSpPr>
        <p:spPr>
          <a:xfrm>
            <a:off x="-1" y="3335"/>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3335"/>
            <a:ext cx="10959601" cy="5494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rPr>
              <a:t>WORKPLACE TRANSFORMATION PROGRAM </a:t>
            </a:r>
          </a:p>
        </p:txBody>
      </p:sp>
      <p:pic>
        <p:nvPicPr>
          <p:cNvPr id="35" name="Picture 34" descr="Icon&#10;&#10;Description automatically generated">
            <a:extLst>
              <a:ext uri="{FF2B5EF4-FFF2-40B4-BE49-F238E27FC236}">
                <a16:creationId xmlns:a16="http://schemas.microsoft.com/office/drawing/2014/main" id="{8208BD3F-769D-4C08-B6C2-5993A90B7ECE}"/>
              </a:ext>
            </a:extLst>
          </p:cNvPr>
          <p:cNvPicPr>
            <a:picLocks noChangeAspect="1"/>
          </p:cNvPicPr>
          <p:nvPr/>
        </p:nvPicPr>
        <p:blipFill rotWithShape="1">
          <a:blip r:embed="rId3">
            <a:extLst>
              <a:ext uri="{28A0092B-C50C-407E-A947-70E740481C1C}">
                <a14:useLocalDpi xmlns:a14="http://schemas.microsoft.com/office/drawing/2010/main" val="0"/>
              </a:ext>
            </a:extLst>
          </a:blip>
          <a:srcRect r="19460"/>
          <a:stretch/>
        </p:blipFill>
        <p:spPr>
          <a:xfrm>
            <a:off x="77372" y="81679"/>
            <a:ext cx="633792" cy="587087"/>
          </a:xfrm>
          <a:prstGeom prst="rect">
            <a:avLst/>
          </a:prstGeom>
        </p:spPr>
      </p:pic>
      <p:sp>
        <p:nvSpPr>
          <p:cNvPr id="30" name="Title 2">
            <a:extLst>
              <a:ext uri="{FF2B5EF4-FFF2-40B4-BE49-F238E27FC236}">
                <a16:creationId xmlns:a16="http://schemas.microsoft.com/office/drawing/2014/main" id="{B42CBC7C-03F8-4777-887D-38E59FC3F92B}"/>
              </a:ext>
            </a:extLst>
          </p:cNvPr>
          <p:cNvSpPr txBox="1">
            <a:spLocks/>
          </p:cNvSpPr>
          <p:nvPr>
            <p:custDataLst>
              <p:tags r:id="rId1"/>
            </p:custDataLst>
          </p:nvPr>
        </p:nvSpPr>
        <p:spPr bwMode="auto">
          <a:xfrm>
            <a:off x="394268" y="928902"/>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altLang="en-US" sz="2800" b="1" i="0" u="none" strike="noStrike" kern="0" cap="none" spc="0" normalizeH="0" baseline="0" noProof="0" dirty="0">
                <a:ln>
                  <a:noFill/>
                </a:ln>
                <a:solidFill>
                  <a:srgbClr val="17455C"/>
                </a:solidFill>
                <a:effectLst/>
                <a:uLnTx/>
                <a:uFillTx/>
                <a:latin typeface="Avenir Next LT Pro Demi" panose="020B0704020202020204" pitchFamily="34" charset="0"/>
              </a:rPr>
              <a:t>PROJECT ADMISSIBILITY CRITERIA</a:t>
            </a:r>
            <a:endParaRPr kumimoji="0" lang="en-CA" sz="2800" b="1" i="0" u="none" strike="noStrike" kern="1200" cap="none" spc="0" normalizeH="0" baseline="0" noProof="0" dirty="0">
              <a:ln>
                <a:noFill/>
              </a:ln>
              <a:solidFill>
                <a:srgbClr val="FF0000"/>
              </a:solidFill>
              <a:effectLst/>
              <a:uLnTx/>
              <a:uFillTx/>
              <a:latin typeface="Avenir Next LT Pro Demi" panose="020B0704020202020204" pitchFamily="34" charset="0"/>
            </a:endParaRPr>
          </a:p>
        </p:txBody>
      </p:sp>
      <p:pic>
        <p:nvPicPr>
          <p:cNvPr id="384" name="Picture 383">
            <a:extLst>
              <a:ext uri="{FF2B5EF4-FFF2-40B4-BE49-F238E27FC236}">
                <a16:creationId xmlns:a16="http://schemas.microsoft.com/office/drawing/2014/main" id="{25E30B8D-B749-4F81-9DB7-387ED5D5545D}"/>
              </a:ext>
            </a:extLst>
          </p:cNvPr>
          <p:cNvPicPr>
            <a:picLocks noChangeAspect="1"/>
          </p:cNvPicPr>
          <p:nvPr/>
        </p:nvPicPr>
        <p:blipFill rotWithShape="1">
          <a:blip r:embed="rId4">
            <a:clrChange>
              <a:clrFrom>
                <a:srgbClr val="FFFFFF"/>
              </a:clrFrom>
              <a:clrTo>
                <a:srgbClr val="FFFFFF">
                  <a:alpha val="0"/>
                </a:srgbClr>
              </a:clrTo>
            </a:clrChange>
          </a:blip>
          <a:srcRect b="2845"/>
          <a:stretch/>
        </p:blipFill>
        <p:spPr>
          <a:xfrm>
            <a:off x="1934901" y="2600111"/>
            <a:ext cx="7991838" cy="3810107"/>
          </a:xfrm>
          <a:prstGeom prst="rect">
            <a:avLst/>
          </a:prstGeom>
        </p:spPr>
      </p:pic>
      <p:sp>
        <p:nvSpPr>
          <p:cNvPr id="234" name="TextBox 233">
            <a:extLst>
              <a:ext uri="{FF2B5EF4-FFF2-40B4-BE49-F238E27FC236}">
                <a16:creationId xmlns:a16="http://schemas.microsoft.com/office/drawing/2014/main" id="{AB7A552F-36FF-477A-B2C6-24DA785497A6}"/>
              </a:ext>
            </a:extLst>
          </p:cNvPr>
          <p:cNvSpPr txBox="1"/>
          <p:nvPr/>
        </p:nvSpPr>
        <p:spPr>
          <a:xfrm>
            <a:off x="394268" y="1746376"/>
            <a:ext cx="4503988" cy="738664"/>
          </a:xfrm>
          <a:prstGeom prst="rect">
            <a:avLst/>
          </a:prstGeom>
          <a:noFill/>
          <a:ln w="12700">
            <a:solidFill>
              <a:srgbClr val="41A0D0"/>
            </a:solidFill>
            <a:prstDash val="dash"/>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25" normalizeH="0" baseline="0" noProof="0" dirty="0">
                <a:ln>
                  <a:noFill/>
                </a:ln>
                <a:solidFill>
                  <a:srgbClr val="41A0D0"/>
                </a:solidFill>
                <a:effectLst/>
                <a:uLnTx/>
                <a:uFillTx/>
                <a:latin typeface="Arial" panose="020B0604020202020204" pitchFamily="34" charset="0"/>
                <a:ea typeface="Times New Roman" panose="02020603050405020304" pitchFamily="18" charset="0"/>
                <a:cs typeface="Arial" panose="020B0604020202020204" pitchFamily="34" charset="0"/>
              </a:rPr>
              <a:t>SCREEN A:</a:t>
            </a:r>
            <a:r>
              <a:rPr kumimoji="0" lang="en-CA" sz="1400" b="0" i="0" u="none" strike="noStrike" kern="1200" cap="none" spc="2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CA" sz="1400" b="1" i="0" u="none" strike="noStrike" kern="1200" cap="none" spc="25" normalizeH="0" baseline="0" noProof="0" dirty="0">
                <a:ln>
                  <a:noFill/>
                </a:ln>
                <a:solidFill>
                  <a:srgbClr val="41A0D0"/>
                </a:solidFill>
                <a:effectLst/>
                <a:uLnTx/>
                <a:uFillTx/>
                <a:latin typeface="Arial" panose="020B0604020202020204" pitchFamily="34" charset="0"/>
                <a:ea typeface="Times New Roman" panose="02020603050405020304" pitchFamily="18" charset="0"/>
                <a:cs typeface="Arial" panose="020B0604020202020204" pitchFamily="34" charset="0"/>
              </a:rPr>
              <a:t>PORTFOLIO ALIGNMENT</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CA" sz="1400" i="0" u="none" strike="noStrike" kern="1200" cap="none" spc="2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Asset must have medium to long term retention strategy &amp; project must enable net reduction portfolio</a:t>
            </a:r>
          </a:p>
        </p:txBody>
      </p:sp>
      <p:sp>
        <p:nvSpPr>
          <p:cNvPr id="235" name="TextBox 234">
            <a:extLst>
              <a:ext uri="{FF2B5EF4-FFF2-40B4-BE49-F238E27FC236}">
                <a16:creationId xmlns:a16="http://schemas.microsoft.com/office/drawing/2014/main" id="{F325714B-7A34-49EA-A267-202F4544D8B8}"/>
              </a:ext>
            </a:extLst>
          </p:cNvPr>
          <p:cNvSpPr txBox="1"/>
          <p:nvPr/>
        </p:nvSpPr>
        <p:spPr>
          <a:xfrm>
            <a:off x="6479709" y="1202522"/>
            <a:ext cx="4139633" cy="738664"/>
          </a:xfrm>
          <a:prstGeom prst="rect">
            <a:avLst/>
          </a:prstGeom>
          <a:noFill/>
          <a:ln w="12700">
            <a:solidFill>
              <a:srgbClr val="A8CE75"/>
            </a:solidFill>
            <a:prstDash val="dash"/>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25" normalizeH="0" baseline="0" noProof="0" dirty="0">
                <a:ln>
                  <a:noFill/>
                </a:ln>
                <a:solidFill>
                  <a:schemeClr val="accent1">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SCREEN B: </a:t>
            </a:r>
            <a:r>
              <a:rPr kumimoji="0" lang="en-CA" sz="1400" b="1" i="0" u="none" strike="noStrike" kern="1200" cap="none" spc="25" normalizeH="0" baseline="0" noProof="0" dirty="0">
                <a:ln>
                  <a:noFill/>
                </a:ln>
                <a:solidFill>
                  <a:schemeClr val="accent1">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SITE SUITABILITY</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CA" sz="1400" i="0" u="none" strike="noStrike" kern="1200" cap="none" spc="2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Existing </a:t>
            </a:r>
            <a:r>
              <a:rPr lang="en-CA" sz="14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kumimoji="0" lang="en-CA" sz="1400" i="0" u="none" strike="noStrike" kern="1200" cap="none" spc="2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pace must meet specific requirements &amp; new design must comply to GCworkplace</a:t>
            </a:r>
          </a:p>
        </p:txBody>
      </p:sp>
      <p:sp>
        <p:nvSpPr>
          <p:cNvPr id="236" name="TextBox 235">
            <a:extLst>
              <a:ext uri="{FF2B5EF4-FFF2-40B4-BE49-F238E27FC236}">
                <a16:creationId xmlns:a16="http://schemas.microsoft.com/office/drawing/2014/main" id="{B23F6958-040B-48DC-BEB8-91A8E42ED2B0}"/>
              </a:ext>
            </a:extLst>
          </p:cNvPr>
          <p:cNvSpPr txBox="1"/>
          <p:nvPr/>
        </p:nvSpPr>
        <p:spPr>
          <a:xfrm>
            <a:off x="6920581" y="2115708"/>
            <a:ext cx="4503988" cy="738664"/>
          </a:xfrm>
          <a:prstGeom prst="rect">
            <a:avLst/>
          </a:prstGeom>
          <a:noFill/>
          <a:ln w="12700">
            <a:solidFill>
              <a:srgbClr val="94D3C6"/>
            </a:solidFill>
            <a:prstDash val="dash"/>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25" normalizeH="0" baseline="0" noProof="0" dirty="0">
                <a:ln>
                  <a:noFill/>
                </a:ln>
                <a:solidFill>
                  <a:schemeClr val="accent2"/>
                </a:solidFill>
                <a:effectLst/>
                <a:uLnTx/>
                <a:uFillTx/>
                <a:latin typeface="Arial" panose="020B0604020202020204" pitchFamily="34" charset="0"/>
                <a:ea typeface="Times New Roman" panose="02020603050405020304" pitchFamily="18" charset="0"/>
                <a:cs typeface="Arial" panose="020B0604020202020204" pitchFamily="34" charset="0"/>
              </a:rPr>
              <a:t>SCREEN C: </a:t>
            </a:r>
            <a:r>
              <a:rPr kumimoji="0" lang="en-CA" sz="1400" b="1" i="0" u="none" strike="noStrike" kern="1200" cap="none" spc="25" normalizeH="0" baseline="0" noProof="0" dirty="0">
                <a:ln>
                  <a:noFill/>
                </a:ln>
                <a:solidFill>
                  <a:schemeClr val="accent2"/>
                </a:solidFill>
                <a:effectLst/>
                <a:uLnTx/>
                <a:uFillTx/>
                <a:latin typeface="Arial" panose="020B0604020202020204" pitchFamily="34" charset="0"/>
                <a:ea typeface="Times New Roman" panose="02020603050405020304" pitchFamily="18" charset="0"/>
                <a:cs typeface="Arial" panose="020B0604020202020204" pitchFamily="34" charset="0"/>
              </a:rPr>
              <a:t>ORGANIZATIONAL READINESS</a:t>
            </a:r>
          </a:p>
          <a:p>
            <a:pPr marL="0" marR="0" lvl="0" indent="0" defTabSz="914400" rtl="0" eaLnBrk="0" fontAlgn="base" latinLnBrk="0" hangingPunct="0">
              <a:lnSpc>
                <a:spcPct val="100000"/>
              </a:lnSpc>
              <a:spcBef>
                <a:spcPct val="0"/>
              </a:spcBef>
              <a:spcAft>
                <a:spcPct val="0"/>
              </a:spcAft>
              <a:buClrTx/>
              <a:buSzTx/>
              <a:buFontTx/>
              <a:buNone/>
              <a:tabLst/>
              <a:defRPr/>
            </a:pPr>
            <a:r>
              <a:rPr lang="en-CA" sz="1400" spc="25" dirty="0">
                <a:solidFill>
                  <a:srgbClr val="000000"/>
                </a:solidFill>
                <a:latin typeface="Arial" panose="020B0604020202020204" pitchFamily="34" charset="0"/>
                <a:ea typeface="Times New Roman" panose="02020603050405020304" pitchFamily="18" charset="0"/>
                <a:cs typeface="Arial" panose="020B0604020202020204" pitchFamily="34" charset="0"/>
              </a:rPr>
              <a:t>Ready &amp; willing client with min. 50% mobility, and adoption of activity based working</a:t>
            </a:r>
            <a:endParaRPr kumimoji="0" lang="en-CA" sz="1400" i="0" u="none" strike="sngStrike" kern="1200" cap="none" spc="2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392" name="Straight Connector 391">
            <a:extLst>
              <a:ext uri="{FF2B5EF4-FFF2-40B4-BE49-F238E27FC236}">
                <a16:creationId xmlns:a16="http://schemas.microsoft.com/office/drawing/2014/main" id="{A63521D7-68AB-4419-9F07-61AD0803C865}"/>
              </a:ext>
            </a:extLst>
          </p:cNvPr>
          <p:cNvCxnSpPr>
            <a:cxnSpLocks/>
            <a:stCxn id="236" idx="1"/>
          </p:cNvCxnSpPr>
          <p:nvPr/>
        </p:nvCxnSpPr>
        <p:spPr>
          <a:xfrm flipH="1">
            <a:off x="5438775" y="2485040"/>
            <a:ext cx="1481806" cy="369332"/>
          </a:xfrm>
          <a:prstGeom prst="line">
            <a:avLst/>
          </a:prstGeom>
          <a:ln w="12700">
            <a:solidFill>
              <a:srgbClr val="94D3C6"/>
            </a:solidFill>
            <a:prstDash val="dash"/>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FC3F7FAE-1E10-4ACF-9655-43C0DD5BD535}"/>
              </a:ext>
            </a:extLst>
          </p:cNvPr>
          <p:cNvCxnSpPr>
            <a:cxnSpLocks/>
            <a:endCxn id="234" idx="2"/>
          </p:cNvCxnSpPr>
          <p:nvPr/>
        </p:nvCxnSpPr>
        <p:spPr>
          <a:xfrm flipH="1" flipV="1">
            <a:off x="2646262" y="2485040"/>
            <a:ext cx="1000301" cy="667735"/>
          </a:xfrm>
          <a:prstGeom prst="line">
            <a:avLst/>
          </a:prstGeom>
          <a:ln w="12700">
            <a:solidFill>
              <a:srgbClr val="41A0D0"/>
            </a:solidFill>
            <a:prstDash val="dash"/>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B39771F0-92E2-4A46-B80B-C4E41BE335A9}"/>
              </a:ext>
            </a:extLst>
          </p:cNvPr>
          <p:cNvCxnSpPr>
            <a:cxnSpLocks/>
          </p:cNvCxnSpPr>
          <p:nvPr/>
        </p:nvCxnSpPr>
        <p:spPr>
          <a:xfrm flipV="1">
            <a:off x="4344498" y="1797492"/>
            <a:ext cx="2135211" cy="1211380"/>
          </a:xfrm>
          <a:prstGeom prst="line">
            <a:avLst/>
          </a:prstGeom>
          <a:ln w="12700">
            <a:solidFill>
              <a:srgbClr val="A8CE7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37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2049F536-2D99-4B38-BD72-625F06C11B1C}"/>
              </a:ext>
            </a:extLst>
          </p:cNvPr>
          <p:cNvSpPr txBox="1">
            <a:spLocks noGrp="1"/>
          </p:cNvSpPr>
          <p:nvPr>
            <p:ph type="title" idx="4294967295"/>
          </p:nvPr>
        </p:nvSpPr>
        <p:spPr>
          <a:xfrm>
            <a:off x="721352" y="-115348"/>
            <a:ext cx="10959601" cy="6681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fr-CA" sz="1800" dirty="0">
                <a:solidFill>
                  <a:schemeClr val="bg1"/>
                </a:solidFill>
                <a:latin typeface="Avenir Next LT Pro" panose="020B0504020202020204" pitchFamily="34" charset="0"/>
              </a:rPr>
              <a:t>TABLE OF CONTENTS</a:t>
            </a:r>
            <a:endParaRPr kumimoji="0" lang="fr-CA" sz="1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pic>
        <p:nvPicPr>
          <p:cNvPr id="28" name="Image 9">
            <a:extLst>
              <a:ext uri="{FF2B5EF4-FFF2-40B4-BE49-F238E27FC236}">
                <a16:creationId xmlns:a16="http://schemas.microsoft.com/office/drawing/2014/main" id="{125482FC-A440-49ED-B2B8-56CCFB0A2A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99120" b="-1"/>
          <a:stretch/>
        </p:blipFill>
        <p:spPr>
          <a:xfrm>
            <a:off x="0" y="6146306"/>
            <a:ext cx="12196141" cy="53485"/>
          </a:xfrm>
          <a:prstGeom prst="rect">
            <a:avLst/>
          </a:prstGeom>
        </p:spPr>
      </p:pic>
      <p:sp>
        <p:nvSpPr>
          <p:cNvPr id="29" name="Title 1">
            <a:extLst>
              <a:ext uri="{FF2B5EF4-FFF2-40B4-BE49-F238E27FC236}">
                <a16:creationId xmlns:a16="http://schemas.microsoft.com/office/drawing/2014/main" id="{36B41770-9479-4184-833C-F7900941146A}"/>
              </a:ext>
            </a:extLst>
          </p:cNvPr>
          <p:cNvSpPr>
            <a:spLocks noGrp="1"/>
          </p:cNvSpPr>
          <p:nvPr>
            <p:ph type="title"/>
          </p:nvPr>
        </p:nvSpPr>
        <p:spPr>
          <a:xfrm>
            <a:off x="468956" y="3124200"/>
            <a:ext cx="8228730" cy="920009"/>
          </a:xfrm>
        </p:spPr>
        <p:txBody>
          <a:bodyPr>
            <a:normAutofit fontScale="90000"/>
          </a:bodyPr>
          <a:lstStyle/>
          <a:p>
            <a:r>
              <a:rPr lang="en-CA" sz="3200" b="0" dirty="0">
                <a:solidFill>
                  <a:schemeClr val="accent6"/>
                </a:solidFill>
                <a:latin typeface="Avenir Next LT Pro Demi" panose="020B0704020202020204" pitchFamily="34" charset="0"/>
              </a:rPr>
              <a:t>PART B</a:t>
            </a:r>
            <a:br>
              <a:rPr lang="en-CA" sz="3200" b="0" dirty="0">
                <a:solidFill>
                  <a:schemeClr val="accent6"/>
                </a:solidFill>
                <a:latin typeface="Avenir Next LT Pro Demi" panose="020B0704020202020204" pitchFamily="34" charset="0"/>
              </a:rPr>
            </a:br>
            <a:r>
              <a:rPr lang="en-CA" sz="4000" b="1" dirty="0">
                <a:solidFill>
                  <a:schemeClr val="accent3"/>
                </a:solidFill>
                <a:latin typeface="Avenir Next LT Pro Demi" panose="020B0704020202020204" pitchFamily="34" charset="0"/>
              </a:rPr>
              <a:t>INTERIOR DESIGN PRINCIPLES &amp; METHODOLOGY</a:t>
            </a:r>
            <a:endParaRPr lang="en-CA" sz="4000" dirty="0">
              <a:solidFill>
                <a:schemeClr val="accent3"/>
              </a:solidFill>
              <a:latin typeface="Avenir Next LT Pro Demi" panose="020B0704020202020204" pitchFamily="34" charset="0"/>
            </a:endParaRPr>
          </a:p>
        </p:txBody>
      </p:sp>
      <p:grpSp>
        <p:nvGrpSpPr>
          <p:cNvPr id="10" name="Group 9">
            <a:extLst>
              <a:ext uri="{FF2B5EF4-FFF2-40B4-BE49-F238E27FC236}">
                <a16:creationId xmlns:a16="http://schemas.microsoft.com/office/drawing/2014/main" id="{891FBDC0-9B81-4A9A-9360-B46EF068F523}"/>
              </a:ext>
            </a:extLst>
          </p:cNvPr>
          <p:cNvGrpSpPr/>
          <p:nvPr/>
        </p:nvGrpSpPr>
        <p:grpSpPr>
          <a:xfrm>
            <a:off x="9851571" y="0"/>
            <a:ext cx="2340429" cy="6148858"/>
            <a:chOff x="7447985" y="1905"/>
            <a:chExt cx="2050951" cy="6148858"/>
          </a:xfrm>
        </p:grpSpPr>
        <p:pic>
          <p:nvPicPr>
            <p:cNvPr id="11" name="Picture 10" descr="A picture containing building, porch, furniture&#10;&#10;Description automatically generated">
              <a:extLst>
                <a:ext uri="{FF2B5EF4-FFF2-40B4-BE49-F238E27FC236}">
                  <a16:creationId xmlns:a16="http://schemas.microsoft.com/office/drawing/2014/main" id="{0BEB3CCE-C922-4214-8905-BA57B65554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3592" y="4161942"/>
              <a:ext cx="1934771" cy="1988821"/>
            </a:xfrm>
            <a:prstGeom prst="rect">
              <a:avLst/>
            </a:prstGeom>
          </p:spPr>
        </p:pic>
        <p:pic>
          <p:nvPicPr>
            <p:cNvPr id="12" name="Image 4">
              <a:extLst>
                <a:ext uri="{FF2B5EF4-FFF2-40B4-BE49-F238E27FC236}">
                  <a16:creationId xmlns:a16="http://schemas.microsoft.com/office/drawing/2014/main" id="{B3254FC6-5C97-4AFC-9525-914F4431C54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85558" y="1905"/>
              <a:ext cx="113378" cy="6144361"/>
            </a:xfrm>
            <a:prstGeom prst="rect">
              <a:avLst/>
            </a:prstGeom>
          </p:spPr>
        </p:pic>
        <p:pic>
          <p:nvPicPr>
            <p:cNvPr id="13" name="Picture 12" descr="A picture containing indoor, floor, ceiling, room&#10;&#10;Description automatically generated">
              <a:extLst>
                <a:ext uri="{FF2B5EF4-FFF2-40B4-BE49-F238E27FC236}">
                  <a16:creationId xmlns:a16="http://schemas.microsoft.com/office/drawing/2014/main" id="{615F9C87-9B9F-4832-BD77-E3F4DB6CBF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47985" y="1905"/>
              <a:ext cx="1940378" cy="1996048"/>
            </a:xfrm>
            <a:prstGeom prst="rect">
              <a:avLst/>
            </a:prstGeom>
          </p:spPr>
        </p:pic>
        <p:pic>
          <p:nvPicPr>
            <p:cNvPr id="14" name="Picture 13">
              <a:extLst>
                <a:ext uri="{FF2B5EF4-FFF2-40B4-BE49-F238E27FC236}">
                  <a16:creationId xmlns:a16="http://schemas.microsoft.com/office/drawing/2014/main" id="{54CB6A25-76A9-4E03-BC60-6CF3F26056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53593" y="2097410"/>
              <a:ext cx="1934770" cy="1945954"/>
            </a:xfrm>
            <a:prstGeom prst="rect">
              <a:avLst/>
            </a:prstGeom>
          </p:spPr>
        </p:pic>
      </p:grpSp>
    </p:spTree>
    <p:extLst>
      <p:ext uri="{BB962C8B-B14F-4D97-AF65-F5344CB8AC3E}">
        <p14:creationId xmlns:p14="http://schemas.microsoft.com/office/powerpoint/2010/main" val="3014006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28541</TotalTime>
  <Words>1712</Words>
  <Application>Microsoft Office PowerPoint</Application>
  <PresentationFormat>Widescreen</PresentationFormat>
  <Paragraphs>326</Paragraphs>
  <Slides>24</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9" baseType="lpstr">
      <vt:lpstr>72 Black</vt:lpstr>
      <vt:lpstr>Arial</vt:lpstr>
      <vt:lpstr>Arial Nova</vt:lpstr>
      <vt:lpstr>Avenir Next LT Pro</vt:lpstr>
      <vt:lpstr>Avenir Next LT Pro Demi</vt:lpstr>
      <vt:lpstr>Calibri</vt:lpstr>
      <vt:lpstr>Calibri Light</vt:lpstr>
      <vt:lpstr>Modern Love Caps</vt:lpstr>
      <vt:lpstr>Times New Roman</vt:lpstr>
      <vt:lpstr>Tw Cen MT</vt:lpstr>
      <vt:lpstr>Wingdings</vt:lpstr>
      <vt:lpstr>Wingdings 2</vt:lpstr>
      <vt:lpstr>Office Theme</vt:lpstr>
      <vt:lpstr>think-cell Slide</vt:lpstr>
      <vt:lpstr>CorelDRAW</vt:lpstr>
      <vt:lpstr>PowerPoint Presentation</vt:lpstr>
      <vt:lpstr>TABLE OF CONTENTS</vt:lpstr>
      <vt:lpstr>TABLE OF CONTENTS</vt:lpstr>
      <vt:lpstr>PowerPoint Presentation</vt:lpstr>
      <vt:lpstr>WORKPLACE TRANSFORMATION PROGRAM </vt:lpstr>
      <vt:lpstr>WORKPLACE TRANSFORMATION PROGRAM </vt:lpstr>
      <vt:lpstr>WORKPLACE TRANSFORMATION PROGRAM </vt:lpstr>
      <vt:lpstr>WORKPLACE TRANSFORMATION PROGRAM </vt:lpstr>
      <vt:lpstr>TABLE OF CONTENTS</vt:lpstr>
      <vt:lpstr>WORKPLACE TRANSFORMATION PROGRAM </vt:lpstr>
      <vt:lpstr>WORKPLACE TRANSFORMATION PROGRAM </vt:lpstr>
      <vt:lpstr>WORKPLACE TRANSFORMATION PROGRAM </vt:lpstr>
      <vt:lpstr>WORKPLACE TRANSFORMATION PROGRAM </vt:lpstr>
      <vt:lpstr>WORKPLACE TRANSFORMATION PROGRAM </vt:lpstr>
      <vt:lpstr>TABLE OF CONTENTS</vt:lpstr>
      <vt:lpstr>WORKPLACE TRANSFORMATION PROGRAM </vt:lpstr>
      <vt:lpstr>WORKPLACE TRANSFORMATION PROGRAM </vt:lpstr>
      <vt:lpstr>WORKPLACE TRANSFORMATION PROGRAM </vt:lpstr>
      <vt:lpstr>TABLE OF CONTENTS</vt:lpstr>
      <vt:lpstr>WORKPLACE TRANSFORMATION PROGRAM </vt:lpstr>
      <vt:lpstr>WORKPLACE TRANSFORMATION PROGRAM </vt:lpstr>
      <vt:lpstr>WORKPLACE TRANSFORMATION PROGRAM </vt:lpstr>
      <vt:lpstr>WORKPLACE TRANSFORMATION PROGRAM </vt:lpstr>
      <vt:lpstr>GETTING READY TO MANAGE CHANGE</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Genereux, Sophie (SPAC/PSPC) (elle-la / she-her)</cp:lastModifiedBy>
  <cp:revision>904</cp:revision>
  <cp:lastPrinted>2019-10-07T15:51:32Z</cp:lastPrinted>
  <dcterms:created xsi:type="dcterms:W3CDTF">2017-05-19T14:36:17Z</dcterms:created>
  <dcterms:modified xsi:type="dcterms:W3CDTF">2023-01-27T13:37:45Z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