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5D67E6-3CED-41E1-89E0-AB5BB4EFBBA4}">
  <a:tblStyle styleId="{515D67E6-3CED-41E1-89E0-AB5BB4EFBB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12a99867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12a99867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12a99867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512a99867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12a99867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12a99867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12a99867c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12a99867c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12a99867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12a99867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12a99867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12a99867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12a99867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12a99867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12a99867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512a99867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12a99867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12a99867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12a99867c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512a99867c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12a99867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12a99867c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12a99867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12a99867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12a99867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512a99867c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12a99867c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12a99867c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950b144ec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950b144ec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12a99867c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512a99867c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12a99867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512a99867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521d967c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521d967c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12a99867c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12a99867c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12a99867c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12a99867c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12a99867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12a99867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12a99867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12a99867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12a99867c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12a99867c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12a99867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12a99867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12a99867c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12a99867c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MSIPCMContentMarking" descr="{&quot;HashCode&quot;:-1880398799,&quot;Placement&quot;:&quot;Header&quot;,&quot;Top&quot;:0.0,&quot;Left&quot;:502.4445,&quot;SlideWidth&quot;:720,&quot;SlideHeight&quot;:405}">
            <a:extLst>
              <a:ext uri="{FF2B5EF4-FFF2-40B4-BE49-F238E27FC236}">
                <a16:creationId xmlns:a16="http://schemas.microsoft.com/office/drawing/2014/main" id="{EA5FC1F7-DC94-4D60-E5EB-62A739FAB6B7}"/>
              </a:ext>
            </a:extLst>
          </p:cNvPr>
          <p:cNvSpPr txBox="1"/>
          <p:nvPr userDrawn="1"/>
        </p:nvSpPr>
        <p:spPr>
          <a:xfrm>
            <a:off x="6381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base-dev.com/Johic/Redesign2/redesign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presentation/d/12wHmUVuNHRBfYuOhpXL1nOkOkelsCnjYU07q_3RzCgk/edit?usp=shar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-infobase.canada.ca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Pb17Bp4=/?moveToWidget=3458764532681399571&amp;cot=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15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7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Landing page redesign</a:t>
            </a:r>
            <a:endParaRPr sz="6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0CCD0"/>
                </a:solidFill>
                <a:latin typeface="Roboto"/>
                <a:ea typeface="Roboto"/>
                <a:cs typeface="Roboto"/>
                <a:sym typeface="Roboto"/>
              </a:rPr>
              <a:t>Health Infobase</a:t>
            </a:r>
            <a:endParaRPr sz="3600">
              <a:solidFill>
                <a:srgbClr val="D0CCD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3280650" y="2626950"/>
            <a:ext cx="2449500" cy="0"/>
          </a:xfrm>
          <a:prstGeom prst="straightConnector1">
            <a:avLst/>
          </a:prstGeom>
          <a:noFill/>
          <a:ln w="76200" cap="flat" cmpd="sng">
            <a:solidFill>
              <a:srgbClr val="1C6E8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7260075" y="4581050"/>
            <a:ext cx="174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December 2022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People look for specific products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viewed items are specific products</a:t>
            </a:r>
            <a:endParaRPr/>
          </a:p>
        </p:txBody>
      </p:sp>
      <p:pic>
        <p:nvPicPr>
          <p:cNvPr id="142" name="Google Shape;142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00" y="1759350"/>
            <a:ext cx="8701476" cy="2468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People look for specific products (2)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search queries are for specific products</a:t>
            </a:r>
            <a:endParaRPr/>
          </a:p>
        </p:txBody>
      </p:sp>
      <p:graphicFrame>
        <p:nvGraphicFramePr>
          <p:cNvPr id="150" name="Google Shape;150;p23"/>
          <p:cNvGraphicFramePr/>
          <p:nvPr/>
        </p:nvGraphicFramePr>
        <p:xfrm>
          <a:off x="1030875" y="140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{515D67E6-3CED-41E1-89E0-AB5BB4EFBBA4}</a:tableStyleId>
              </a:tblPr>
              <a:tblGrid>
                <a:gridCol w="317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 queries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Impressions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CTR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 covid cases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3463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66714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 vaccination rate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2239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27.27%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covid cases canada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37959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covid cases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82398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covid deaths canada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15366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6.02%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wastewater covid ontario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25.89%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covid wastewater ontario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20.71%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 covid deaths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10564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ontario wastewater covid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5905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10.96%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canada covid cases vaccinated vs unvaccinated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25.83%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Specific products: hard to find from landing page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people don’t get to actual products from the landing page</a:t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75" y="2338275"/>
            <a:ext cx="2915626" cy="2526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9" name="Google Shape;159;p24"/>
          <p:cNvSpPr txBox="1"/>
          <p:nvPr/>
        </p:nvSpPr>
        <p:spPr>
          <a:xfrm>
            <a:off x="159775" y="1597750"/>
            <a:ext cx="318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 are not immediately visible from the landing page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925" y="2470750"/>
            <a:ext cx="5225224" cy="1617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1" name="Google Shape;161;p24"/>
          <p:cNvSpPr txBox="1"/>
          <p:nvPr/>
        </p:nvSpPr>
        <p:spPr>
          <a:xfrm>
            <a:off x="4737800" y="1566413"/>
            <a:ext cx="318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Landing page has a </a:t>
            </a:r>
            <a:r>
              <a:rPr lang="en" b="1"/>
              <a:t>85% drop-off rate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 outdated look and feel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075" y="1517725"/>
            <a:ext cx="4058449" cy="33919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8" name="Google Shape;168;p25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a revamp</a:t>
            </a: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426200" y="2571750"/>
            <a:ext cx="3183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Old Canada.ca theme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Icons look dated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Landing page not up to modern standards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other libraries do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Search, filters and labels</a:t>
            </a: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00" y="1385700"/>
            <a:ext cx="2149225" cy="1650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8" name="Google Shape;17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075" y="1477525"/>
            <a:ext cx="2800601" cy="26559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9" name="Google Shape;17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225" y="3209279"/>
            <a:ext cx="2018801" cy="178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0" name="Google Shape;18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6725" y="1902000"/>
            <a:ext cx="3167450" cy="278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/>
        </p:nvSpPr>
        <p:spPr>
          <a:xfrm>
            <a:off x="609050" y="1714800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range of top tasks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top-down explanation to self-directed exploration</a:t>
            </a:r>
            <a:endParaRPr/>
          </a:p>
        </p:txBody>
      </p:sp>
      <p:cxnSp>
        <p:nvCxnSpPr>
          <p:cNvPr id="188" name="Google Shape;188;p27"/>
          <p:cNvCxnSpPr/>
          <p:nvPr/>
        </p:nvCxnSpPr>
        <p:spPr>
          <a:xfrm>
            <a:off x="431425" y="2372100"/>
            <a:ext cx="8076300" cy="0"/>
          </a:xfrm>
          <a:prstGeom prst="straightConnector1">
            <a:avLst/>
          </a:prstGeom>
          <a:noFill/>
          <a:ln w="28575" cap="flat" cmpd="sng">
            <a:solidFill>
              <a:srgbClr val="1C6E8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Google Shape;189;p27"/>
          <p:cNvSpPr txBox="1"/>
          <p:nvPr/>
        </p:nvSpPr>
        <p:spPr>
          <a:xfrm>
            <a:off x="165050" y="2467625"/>
            <a:ext cx="29574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1200"/>
              <a:t>Key insights</a:t>
            </a:r>
            <a:endParaRPr sz="12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1200"/>
              <a:t>Data storytelling</a:t>
            </a:r>
            <a:endParaRPr sz="12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1200"/>
              <a:t>Infographics and blog</a:t>
            </a:r>
            <a:endParaRPr sz="1200"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1200"/>
              <a:t>Top-down interpretation</a:t>
            </a:r>
            <a:endParaRPr sz="1200"/>
          </a:p>
        </p:txBody>
      </p:sp>
      <p:sp>
        <p:nvSpPr>
          <p:cNvPr id="190" name="Google Shape;190;p27"/>
          <p:cNvSpPr txBox="1"/>
          <p:nvPr/>
        </p:nvSpPr>
        <p:spPr>
          <a:xfrm>
            <a:off x="3256825" y="2552100"/>
            <a:ext cx="2719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/>
              <a:t>Interactive maps and charts</a:t>
            </a:r>
            <a:endParaRPr sz="12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/>
              <a:t>Self-exploration of data</a:t>
            </a:r>
            <a:endParaRPr sz="12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/>
              <a:t>Complex data viz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/>
              <a:t>Self-interpretation</a:t>
            </a:r>
            <a:endParaRPr sz="1200"/>
          </a:p>
        </p:txBody>
      </p:sp>
      <p:sp>
        <p:nvSpPr>
          <p:cNvPr id="191" name="Google Shape;191;p27"/>
          <p:cNvSpPr txBox="1"/>
          <p:nvPr/>
        </p:nvSpPr>
        <p:spPr>
          <a:xfrm>
            <a:off x="6694525" y="2524500"/>
            <a:ext cx="1974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/>
              <a:t>Raw data</a:t>
            </a:r>
            <a:endParaRPr sz="12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/>
              <a:t>Technical details</a:t>
            </a:r>
            <a:endParaRPr sz="12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/>
              <a:t>Sources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/>
              <a:t>API</a:t>
            </a:r>
            <a:endParaRPr sz="1200"/>
          </a:p>
        </p:txBody>
      </p:sp>
      <p:sp>
        <p:nvSpPr>
          <p:cNvPr id="192" name="Google Shape;192;p27"/>
          <p:cNvSpPr txBox="1"/>
          <p:nvPr/>
        </p:nvSpPr>
        <p:spPr>
          <a:xfrm>
            <a:off x="344825" y="1540800"/>
            <a:ext cx="1557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General public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Simple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Explanatory</a:t>
            </a:r>
            <a:endParaRPr b="1"/>
          </a:p>
        </p:txBody>
      </p:sp>
      <p:sp>
        <p:nvSpPr>
          <p:cNvPr id="193" name="Google Shape;193;p27"/>
          <p:cNvSpPr txBox="1"/>
          <p:nvPr/>
        </p:nvSpPr>
        <p:spPr>
          <a:xfrm>
            <a:off x="7015525" y="1514700"/>
            <a:ext cx="13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Experts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Complex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Exploratory</a:t>
            </a:r>
            <a:endParaRPr b="1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50" y="35310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950" y="37095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263" y="37095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163" y="37095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738" y="37095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988" y="37095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788" y="37095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813" y="37095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00" y="35310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288" y="35310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550" y="35310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450" y="35310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488" y="3531000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50" y="4100025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600" y="4100025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688" y="4100025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950" y="4100025"/>
            <a:ext cx="558625" cy="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888" y="4100025"/>
            <a:ext cx="558625" cy="5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Scope of the redesign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812400" y="1613375"/>
            <a:ext cx="7519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Make it 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easier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to: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find the landing page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from search engines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find a specific product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from the landing page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explore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what the Infobase has to offer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we tried to fix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15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subTitle" idx="1"/>
          </p:nvPr>
        </p:nvSpPr>
        <p:spPr>
          <a:xfrm>
            <a:off x="-125800" y="1109075"/>
            <a:ext cx="9144000" cy="7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Design / Test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29"/>
          <p:cNvCxnSpPr/>
          <p:nvPr/>
        </p:nvCxnSpPr>
        <p:spPr>
          <a:xfrm>
            <a:off x="3221450" y="1920875"/>
            <a:ext cx="2449500" cy="0"/>
          </a:xfrm>
          <a:prstGeom prst="straightConnector1">
            <a:avLst/>
          </a:prstGeom>
          <a:noFill/>
          <a:ln w="38100" cap="flat" cmpd="sng">
            <a:solidFill>
              <a:srgbClr val="1C6E8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9"/>
          <p:cNvSpPr txBox="1"/>
          <p:nvPr/>
        </p:nvSpPr>
        <p:spPr>
          <a:xfrm>
            <a:off x="2294225" y="1989800"/>
            <a:ext cx="4418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0CCD0"/>
                </a:solidFill>
                <a:latin typeface="Roboto"/>
                <a:ea typeface="Roboto"/>
                <a:cs typeface="Roboto"/>
                <a:sym typeface="Roboto"/>
              </a:rPr>
              <a:t>Designing things right</a:t>
            </a:r>
            <a:endParaRPr sz="2400">
              <a:solidFill>
                <a:srgbClr val="D0CCD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3010500" y="3063900"/>
            <a:ext cx="3123000" cy="1046700"/>
          </a:xfrm>
          <a:prstGeom prst="rect">
            <a:avLst/>
          </a:prstGeom>
          <a:noFill/>
          <a:ln w="38100" cap="flat" cmpd="sng">
            <a:solidFill>
              <a:srgbClr val="1C6E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Look and feel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Findability of the landing page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Usability: filters and labels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Usability testing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look and feel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Distinctive, within the Canada.ca brand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222000" y="1857575"/>
            <a:ext cx="3618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Respects the Canada.ca mandatory elements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Modern, flat icons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Familiar enough to be sure it’s from the Government of Canada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Distinctive enough to signal it’s a separate “product”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700" y="1643525"/>
            <a:ext cx="4998301" cy="31779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Revised page title and H1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the words people use</a:t>
            </a:r>
            <a:endParaRPr/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575" y="2202575"/>
            <a:ext cx="4834951" cy="178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5" name="Google Shape;245;p31"/>
          <p:cNvSpPr txBox="1"/>
          <p:nvPr/>
        </p:nvSpPr>
        <p:spPr>
          <a:xfrm>
            <a:off x="393825" y="1722950"/>
            <a:ext cx="308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246625" y="2202575"/>
            <a:ext cx="3618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Uses the keywords “health data” in the H1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Leverages the stacked H1 pattern to connect the name of repository (Health Infobase) with commonly searched terms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Executive summary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685800" y="1435900"/>
            <a:ext cx="7704600" cy="26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The Infobase Team: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conducted </a:t>
            </a:r>
            <a:r>
              <a:rPr lang="en" sz="1800" b="1"/>
              <a:t>research </a:t>
            </a:r>
            <a:r>
              <a:rPr lang="en" sz="1800"/>
              <a:t>to understand </a:t>
            </a:r>
            <a:r>
              <a:rPr lang="en" sz="1800" b="1"/>
              <a:t>issues </a:t>
            </a:r>
            <a:r>
              <a:rPr lang="en" sz="1800"/>
              <a:t>and </a:t>
            </a:r>
            <a:r>
              <a:rPr lang="en" sz="1800" b="1"/>
              <a:t>user needs</a:t>
            </a:r>
            <a:r>
              <a:rPr lang="en" sz="1800"/>
              <a:t> for the Infobase landing page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prototyped </a:t>
            </a:r>
            <a:r>
              <a:rPr lang="en" sz="1800"/>
              <a:t>a new design and </a:t>
            </a:r>
            <a:r>
              <a:rPr lang="en" sz="1800" b="1"/>
              <a:t>tested </a:t>
            </a:r>
            <a:r>
              <a:rPr lang="en" sz="1800"/>
              <a:t>it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launched </a:t>
            </a:r>
            <a:r>
              <a:rPr lang="en" sz="1800"/>
              <a:t>a new design on </a:t>
            </a:r>
            <a:r>
              <a:rPr lang="en" sz="1800" b="1"/>
              <a:t>December 23</a:t>
            </a:r>
            <a:endParaRPr sz="1800"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will </a:t>
            </a:r>
            <a:r>
              <a:rPr lang="en" sz="1800" b="1"/>
              <a:t>monitor </a:t>
            </a:r>
            <a:r>
              <a:rPr lang="en" sz="1800"/>
              <a:t>performance and work on </a:t>
            </a:r>
            <a:r>
              <a:rPr lang="en" sz="1800" b="1"/>
              <a:t>further improvements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Labels and tags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Simplifying discovery</a:t>
            </a:r>
            <a:endParaRPr/>
          </a:p>
        </p:txBody>
      </p:sp>
      <p:pic>
        <p:nvPicPr>
          <p:cNvPr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725" y="2191175"/>
            <a:ext cx="4798675" cy="1806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5" name="Google Shape;255;p32"/>
          <p:cNvSpPr txBox="1"/>
          <p:nvPr/>
        </p:nvSpPr>
        <p:spPr>
          <a:xfrm>
            <a:off x="347825" y="2871475"/>
            <a:ext cx="2745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Added tags to each data product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Filters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Exploring a wide range of products</a:t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075" y="1643525"/>
            <a:ext cx="1380900" cy="2396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4" name="Google Shape;2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92100"/>
            <a:ext cx="4338502" cy="20993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5" name="Google Shape;265;p33"/>
          <p:cNvSpPr txBox="1"/>
          <p:nvPr/>
        </p:nvSpPr>
        <p:spPr>
          <a:xfrm>
            <a:off x="229425" y="1687375"/>
            <a:ext cx="24051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Conducted a card sorting exercise to help group categories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Built a prototype that allowed people to select and unselect multiple categories and formats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>
            <a:off x="0" y="0"/>
            <a:ext cx="9144000" cy="569700"/>
          </a:xfrm>
          <a:prstGeom prst="rect">
            <a:avLst/>
          </a:prstGeom>
          <a:solidFill>
            <a:srgbClr val="27415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Usability testing 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Validating the design</a:t>
            </a:r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362650" y="1332000"/>
            <a:ext cx="7186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Unmoderated testing through UserZoom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Tested the </a:t>
            </a:r>
            <a:r>
              <a:rPr lang="en" sz="16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 prototype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6 participants (4 desktop, 2 mobile)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5 tasks + 3 open-ended questions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 questions: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does the revamped landing page help people find the right product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are there usability issues to fix before going live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identify potential further improvements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28/30</a:t>
            </a:r>
            <a:r>
              <a:rPr lang="en" sz="1600"/>
              <a:t> successful trials</a:t>
            </a:r>
            <a:endParaRPr sz="1600"/>
          </a:p>
        </p:txBody>
      </p:sp>
      <p:sp>
        <p:nvSpPr>
          <p:cNvPr id="275" name="Google Shape;275;p34"/>
          <p:cNvSpPr txBox="1"/>
          <p:nvPr/>
        </p:nvSpPr>
        <p:spPr>
          <a:xfrm>
            <a:off x="277600" y="3667725"/>
            <a:ext cx="8651400" cy="1293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Findings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prototype does a good job at helping people find data products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 found issues to be fixed before launch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 identified a few things that could be further improved after launch</a:t>
            </a:r>
            <a:endParaRPr sz="1100"/>
          </a:p>
        </p:txBody>
      </p:sp>
      <p:sp>
        <p:nvSpPr>
          <p:cNvPr id="276" name="Google Shape;276;p34"/>
          <p:cNvSpPr txBox="1"/>
          <p:nvPr/>
        </p:nvSpPr>
        <p:spPr>
          <a:xfrm>
            <a:off x="5950200" y="1277700"/>
            <a:ext cx="319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Usability testing full presentation</a:t>
            </a:r>
            <a:endParaRPr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Going live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Delivering an improved experience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518050" y="1406700"/>
            <a:ext cx="4695000" cy="3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Before </a:t>
            </a:r>
            <a:r>
              <a:rPr lang="en" sz="1800"/>
              <a:t>going live, we: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Made small </a:t>
            </a:r>
            <a:r>
              <a:rPr lang="en" sz="1800" b="1"/>
              <a:t>improvements </a:t>
            </a:r>
            <a:r>
              <a:rPr lang="en" sz="1800"/>
              <a:t>from testing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Reviewed the code for </a:t>
            </a:r>
            <a:r>
              <a:rPr lang="en" sz="1800" b="1"/>
              <a:t>accessibility </a:t>
            </a:r>
            <a:r>
              <a:rPr lang="en" sz="1800"/>
              <a:t>and </a:t>
            </a:r>
            <a:r>
              <a:rPr lang="en" sz="1800" b="1"/>
              <a:t>validity</a:t>
            </a:r>
            <a:endParaRPr sz="1800"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Added </a:t>
            </a:r>
            <a:r>
              <a:rPr lang="en" sz="1800" b="1"/>
              <a:t>metadata</a:t>
            </a:r>
            <a:r>
              <a:rPr lang="en" sz="1800"/>
              <a:t>, including FAQ </a:t>
            </a:r>
            <a:r>
              <a:rPr lang="en" sz="1800" b="1"/>
              <a:t>structured data </a:t>
            </a:r>
            <a:endParaRPr sz="1800"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Added </a:t>
            </a:r>
            <a:r>
              <a:rPr lang="en" sz="1800" b="1"/>
              <a:t>Google Analytics</a:t>
            </a:r>
            <a:r>
              <a:rPr lang="en" sz="1800"/>
              <a:t> code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Conducted </a:t>
            </a:r>
            <a:r>
              <a:rPr lang="en" sz="1800" b="1"/>
              <a:t>testing </a:t>
            </a:r>
            <a:r>
              <a:rPr lang="en" sz="1800"/>
              <a:t>to make sure everything worked as intended</a:t>
            </a:r>
            <a:r>
              <a:rPr lang="en" sz="1800" b="1"/>
              <a:t> </a:t>
            </a:r>
            <a:endParaRPr sz="1600"/>
          </a:p>
        </p:txBody>
      </p:sp>
      <p:sp>
        <p:nvSpPr>
          <p:cNvPr id="285" name="Google Shape;285;p35"/>
          <p:cNvSpPr txBox="1"/>
          <p:nvPr/>
        </p:nvSpPr>
        <p:spPr>
          <a:xfrm>
            <a:off x="6332950" y="2261025"/>
            <a:ext cx="2325300" cy="1308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chemeClr val="hlink"/>
                </a:solidFill>
                <a:hlinkClick r:id="rId3"/>
              </a:rPr>
              <a:t>Went live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/>
              <a:t>DEC 23</a:t>
            </a:r>
            <a:endParaRPr sz="39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156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>
            <a:spLocks noGrp="1"/>
          </p:cNvSpPr>
          <p:nvPr>
            <p:ph type="subTitle" idx="1"/>
          </p:nvPr>
        </p:nvSpPr>
        <p:spPr>
          <a:xfrm>
            <a:off x="-125800" y="1109075"/>
            <a:ext cx="9144000" cy="7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Measure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1" name="Google Shape;291;p36"/>
          <p:cNvCxnSpPr/>
          <p:nvPr/>
        </p:nvCxnSpPr>
        <p:spPr>
          <a:xfrm>
            <a:off x="3221450" y="1920875"/>
            <a:ext cx="2449500" cy="0"/>
          </a:xfrm>
          <a:prstGeom prst="straightConnector1">
            <a:avLst/>
          </a:prstGeom>
          <a:noFill/>
          <a:ln w="38100" cap="flat" cmpd="sng">
            <a:solidFill>
              <a:srgbClr val="1C6E8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36"/>
          <p:cNvSpPr txBox="1"/>
          <p:nvPr/>
        </p:nvSpPr>
        <p:spPr>
          <a:xfrm>
            <a:off x="2294225" y="1989800"/>
            <a:ext cx="4418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0CCD0"/>
                </a:solidFill>
                <a:latin typeface="Roboto"/>
                <a:ea typeface="Roboto"/>
                <a:cs typeface="Roboto"/>
                <a:sym typeface="Roboto"/>
              </a:rPr>
              <a:t>Making sure it’s working</a:t>
            </a:r>
            <a:endParaRPr sz="2400">
              <a:solidFill>
                <a:srgbClr val="D0CCD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3010500" y="3063900"/>
            <a:ext cx="3123000" cy="400200"/>
          </a:xfrm>
          <a:prstGeom prst="rect">
            <a:avLst/>
          </a:prstGeom>
          <a:noFill/>
          <a:ln w="38100" cap="flat" cmpd="sng">
            <a:solidFill>
              <a:srgbClr val="1C6E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 metrics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/>
          <p:nvPr/>
        </p:nvSpPr>
        <p:spPr>
          <a:xfrm>
            <a:off x="0" y="0"/>
            <a:ext cx="9144000" cy="569700"/>
          </a:xfrm>
          <a:prstGeom prst="rect">
            <a:avLst/>
          </a:prstGeom>
          <a:solidFill>
            <a:srgbClr val="27415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7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Performance metrics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812400" y="1613375"/>
            <a:ext cx="75192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We are monitoring these 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metrics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➔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Does the landing page help people get to specific products?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◆"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Drop off rate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from the landing page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➔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 landing page more findable?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◆"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Clicks </a:t>
            </a: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the landing page </a:t>
            </a: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Google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37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Did it work?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/>
          <p:nvPr/>
        </p:nvSpPr>
        <p:spPr>
          <a:xfrm>
            <a:off x="0" y="0"/>
            <a:ext cx="9144000" cy="569700"/>
          </a:xfrm>
          <a:prstGeom prst="rect">
            <a:avLst/>
          </a:prstGeom>
          <a:solidFill>
            <a:srgbClr val="27415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 txBox="1"/>
          <p:nvPr/>
        </p:nvSpPr>
        <p:spPr>
          <a:xfrm>
            <a:off x="518050" y="12433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Next steps	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812400" y="1613375"/>
            <a:ext cx="7519200" cy="3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Monitor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performance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Start working on further 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improvements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Work with Health and PHAC web to improve Health and Health data 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topics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, and the PHAC landing page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Review the 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product template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for specific data products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Continue improving access to health data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Context and objectives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we’re doing this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29425" y="1525050"/>
            <a:ext cx="4055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current landing page has several issues: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outdated look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hard to use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difficult to find specific products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25" y="2571750"/>
            <a:ext cx="2963199" cy="23562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" name="Google Shape;73;p15"/>
          <p:cNvSpPr txBox="1"/>
          <p:nvPr/>
        </p:nvSpPr>
        <p:spPr>
          <a:xfrm>
            <a:off x="4714275" y="2212825"/>
            <a:ext cx="3870600" cy="1754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Desired </a:t>
            </a:r>
            <a:r>
              <a:rPr lang="en" sz="2200" b="1"/>
              <a:t>outcomes</a:t>
            </a:r>
            <a:r>
              <a:rPr lang="en" sz="2200"/>
              <a:t>:</a:t>
            </a:r>
            <a:endParaRPr sz="22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Improved </a:t>
            </a:r>
            <a:r>
              <a:rPr lang="en" sz="2000" b="1"/>
              <a:t>user experience</a:t>
            </a:r>
            <a:r>
              <a:rPr lang="en" sz="2000"/>
              <a:t> of the Infobase landing page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Increased </a:t>
            </a:r>
            <a:r>
              <a:rPr lang="en" sz="2000" b="1"/>
              <a:t>awareness </a:t>
            </a:r>
            <a:r>
              <a:rPr lang="en" sz="2000"/>
              <a:t>of the Infobase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88" y="1760300"/>
            <a:ext cx="7181174" cy="3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Methodology: How we execute improvements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719838" y="917788"/>
            <a:ext cx="694500" cy="694500"/>
          </a:xfrm>
          <a:prstGeom prst="ellipse">
            <a:avLst/>
          </a:prstGeom>
          <a:solidFill>
            <a:srgbClr val="1C6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414338" y="1064938"/>
            <a:ext cx="170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issues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3373663" y="917800"/>
            <a:ext cx="694500" cy="694500"/>
          </a:xfrm>
          <a:prstGeom prst="ellipse">
            <a:avLst/>
          </a:prstGeom>
          <a:solidFill>
            <a:srgbClr val="1C6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068163" y="1064950"/>
            <a:ext cx="170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solutions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6027488" y="902988"/>
            <a:ext cx="694500" cy="694500"/>
          </a:xfrm>
          <a:prstGeom prst="ellipse">
            <a:avLst/>
          </a:prstGeom>
          <a:solidFill>
            <a:srgbClr val="1C6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721988" y="1050138"/>
            <a:ext cx="170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results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156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-125800" y="1109075"/>
            <a:ext cx="9144000" cy="7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Research / Explore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3221450" y="1920875"/>
            <a:ext cx="2449500" cy="0"/>
          </a:xfrm>
          <a:prstGeom prst="straightConnector1">
            <a:avLst/>
          </a:prstGeom>
          <a:noFill/>
          <a:ln w="38100" cap="flat" cmpd="sng">
            <a:solidFill>
              <a:srgbClr val="1C6E8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2294225" y="1989800"/>
            <a:ext cx="441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0CCD0"/>
                </a:solidFill>
                <a:latin typeface="Roboto"/>
                <a:ea typeface="Roboto"/>
                <a:cs typeface="Roboto"/>
                <a:sym typeface="Roboto"/>
              </a:rPr>
              <a:t>Designing the right thing</a:t>
            </a:r>
            <a:endParaRPr sz="2400">
              <a:solidFill>
                <a:srgbClr val="D0CCD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221450" y="3093475"/>
            <a:ext cx="2449500" cy="831300"/>
          </a:xfrm>
          <a:prstGeom prst="rect">
            <a:avLst/>
          </a:prstGeom>
          <a:noFill/>
          <a:ln w="38100" cap="flat" cmpd="sng">
            <a:solidFill>
              <a:srgbClr val="1C6E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sources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main findings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we tried to fix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4980675" y="1576350"/>
            <a:ext cx="366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Miro board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775" y="1976548"/>
            <a:ext cx="3896701" cy="1697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18"/>
          <p:cNvSpPr txBox="1"/>
          <p:nvPr/>
        </p:nvSpPr>
        <p:spPr>
          <a:xfrm>
            <a:off x="754875" y="1953800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10825" y="1102700"/>
            <a:ext cx="41961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Web analytics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Search queries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Environmental scan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Heuristic evaluation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Top task exercise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244225" y="1589338"/>
            <a:ext cx="4159200" cy="2472000"/>
          </a:xfrm>
          <a:prstGeom prst="rect">
            <a:avLst/>
          </a:prstGeom>
          <a:noFill/>
          <a:ln w="38100" cap="flat" cmpd="sng">
            <a:solidFill>
              <a:srgbClr val="1C6E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sources we looked at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gathered </a:t>
            </a:r>
            <a:r>
              <a:rPr lang="en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insights </a:t>
            </a: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 different sources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Landing page is hard to find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926388" y="1320900"/>
            <a:ext cx="396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Over 30 days, </a:t>
            </a:r>
            <a:r>
              <a:rPr lang="en" sz="1500" b="1"/>
              <a:t>less than 600 people</a:t>
            </a:r>
            <a:r>
              <a:rPr lang="en" sz="1500"/>
              <a:t> got to the landing page from search engines</a:t>
            </a:r>
            <a:endParaRPr sz="1500"/>
          </a:p>
        </p:txBody>
      </p:sp>
      <p:sp>
        <p:nvSpPr>
          <p:cNvPr id="111" name="Google Shape;111;p19"/>
          <p:cNvSpPr txBox="1"/>
          <p:nvPr/>
        </p:nvSpPr>
        <p:spPr>
          <a:xfrm>
            <a:off x="134375" y="1320900"/>
            <a:ext cx="4150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Pageviews to the landing page are </a:t>
            </a: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less than 3%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of all Infobase pageviews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75" y="2043600"/>
            <a:ext cx="4299975" cy="26552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3" name="Google Shape;113;p1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203" y="2043600"/>
            <a:ext cx="4299972" cy="26588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4" name="Google Shape;114;p19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people don’t get to the landing page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People don’t search for “Infobase”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20" name="Google Shape;120;p20"/>
          <p:cNvGraphicFramePr/>
          <p:nvPr/>
        </p:nvGraphicFramePr>
        <p:xfrm>
          <a:off x="167200" y="266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{515D67E6-3CED-41E1-89E0-AB5BB4EFBBA4}</a:tableStyleId>
              </a:tblPr>
              <a:tblGrid>
                <a:gridCol w="271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public health infobase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phac infobase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 infobase canada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infobase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infobase canada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 infobase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health-infobase.canada.ca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info base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infobase database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health infobase canada covid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1" name="Google Shape;121;p20"/>
          <p:cNvSpPr txBox="1"/>
          <p:nvPr/>
        </p:nvSpPr>
        <p:spPr>
          <a:xfrm>
            <a:off x="192775" y="2110875"/>
            <a:ext cx="341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Google searches that led to the landing page (last 3 months)</a:t>
            </a:r>
            <a:endParaRPr sz="12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134375" y="1397100"/>
            <a:ext cx="3788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only way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to find the landing page from Google is to </a:t>
            </a: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search for “Infobase”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416563" y="1490700"/>
            <a:ext cx="378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But people don’t search for “Infobase”...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925" y="2145104"/>
            <a:ext cx="4445001" cy="22473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5" name="Google Shape;125;p20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Infobase is not the word people use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69800"/>
          </a:xfrm>
          <a:prstGeom prst="rect">
            <a:avLst/>
          </a:prstGeom>
          <a:solidFill>
            <a:srgbClr val="27415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People search for “health data”</a:t>
            </a:r>
            <a:endParaRPr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75" y="2030700"/>
            <a:ext cx="4029699" cy="2120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546" y="2374971"/>
            <a:ext cx="4368700" cy="1319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3" name="Google Shape;133;p21"/>
          <p:cNvSpPr txBox="1"/>
          <p:nvPr/>
        </p:nvSpPr>
        <p:spPr>
          <a:xfrm>
            <a:off x="4852600" y="1523400"/>
            <a:ext cx="3788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And our pages don’t show up if you search for “health data”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0" y="769800"/>
            <a:ext cx="9144000" cy="507900"/>
          </a:xfrm>
          <a:prstGeom prst="rect">
            <a:avLst/>
          </a:prstGeom>
          <a:solidFill>
            <a:srgbClr val="D0CCD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Health data is what people are looking for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f3d8d23833421758ad856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On-screen Show (16:9)</PresentationFormat>
  <Paragraphs>226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Roboto</vt:lpstr>
      <vt:lpstr>Arial</vt:lpstr>
      <vt:lpstr>Calibri</vt:lpstr>
      <vt:lpstr>Simple Light</vt:lpstr>
      <vt:lpstr>Landing page redesign</vt:lpstr>
      <vt:lpstr>Executive summary</vt:lpstr>
      <vt:lpstr>Context and objectives</vt:lpstr>
      <vt:lpstr>Methodology: How we execute improvements</vt:lpstr>
      <vt:lpstr>PowerPoint Presentation</vt:lpstr>
      <vt:lpstr>Data sources we looked at</vt:lpstr>
      <vt:lpstr>Landing page is hard to find</vt:lpstr>
      <vt:lpstr>People don’t search for “Infobase”</vt:lpstr>
      <vt:lpstr>People search for “health data”</vt:lpstr>
      <vt:lpstr>People look for specific products</vt:lpstr>
      <vt:lpstr>People look for specific products (2)</vt:lpstr>
      <vt:lpstr>Specific products: hard to find from landing page</vt:lpstr>
      <vt:lpstr>An outdated look and feel</vt:lpstr>
      <vt:lpstr>What other libraries do</vt:lpstr>
      <vt:lpstr>A range of top tasks</vt:lpstr>
      <vt:lpstr>Scope of the redesign</vt:lpstr>
      <vt:lpstr>PowerPoint Presentation</vt:lpstr>
      <vt:lpstr>New look and feel</vt:lpstr>
      <vt:lpstr>Revised page title and H1</vt:lpstr>
      <vt:lpstr>Labels and tags</vt:lpstr>
      <vt:lpstr>Filters</vt:lpstr>
      <vt:lpstr>Usability testing </vt:lpstr>
      <vt:lpstr>Going live</vt:lpstr>
      <vt:lpstr>PowerPoint Presentation</vt:lpstr>
      <vt:lpstr>Performance metrics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Landing page redesign</dc:title>
  <dc:creator>Donohue, Chelsey</dc:creator>
  <cp:lastModifiedBy>Donohue, Chelsey</cp:lastModifiedBy>
  <cp:revision>1</cp:revision>
  <dcterms:modified xsi:type="dcterms:W3CDTF">2023-02-20T20:32:53Z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2023-02-20T20:32:25Z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3b4783e6-485d-4a26-a6de-38ec028fcbf9</vt:lpwstr>
  </property>
  <property fmtid="{D5CDD505-2E9C-101B-9397-08002B2CF9AE}" pid="8" name="MSIP_Label_3d0ca00b-3f0e-465a-aac7-1a6a22fcea40_ContentBits">
    <vt:lpwstr>1</vt:lpwstr>
  </property>
</Properties>
</file>