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0"/>
  </p:notesMasterIdLst>
  <p:handoutMasterIdLst>
    <p:handoutMasterId r:id="rId21"/>
  </p:handoutMasterIdLst>
  <p:sldIdLst>
    <p:sldId id="384" r:id="rId2"/>
    <p:sldId id="4970" r:id="rId3"/>
    <p:sldId id="5240" r:id="rId4"/>
    <p:sldId id="5225" r:id="rId5"/>
    <p:sldId id="5235" r:id="rId6"/>
    <p:sldId id="5226" r:id="rId7"/>
    <p:sldId id="5234" r:id="rId8"/>
    <p:sldId id="5227" r:id="rId9"/>
    <p:sldId id="5236" r:id="rId10"/>
    <p:sldId id="5228" r:id="rId11"/>
    <p:sldId id="5224" r:id="rId12"/>
    <p:sldId id="5230" r:id="rId13"/>
    <p:sldId id="5229" r:id="rId14"/>
    <p:sldId id="5231" r:id="rId15"/>
    <p:sldId id="5232" r:id="rId16"/>
    <p:sldId id="5239" r:id="rId17"/>
    <p:sldId id="5233" r:id="rId18"/>
    <p:sldId id="5238" r:id="rId19"/>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ponsor support guide" id="{03B05D77-9260-4155-89D2-01FB834881E6}">
          <p14:sldIdLst>
            <p14:sldId id="384"/>
            <p14:sldId id="4970"/>
            <p14:sldId id="5240"/>
            <p14:sldId id="5225"/>
            <p14:sldId id="5235"/>
            <p14:sldId id="5226"/>
            <p14:sldId id="5234"/>
            <p14:sldId id="5227"/>
            <p14:sldId id="5236"/>
            <p14:sldId id="5228"/>
            <p14:sldId id="5224"/>
            <p14:sldId id="5230"/>
            <p14:sldId id="5229"/>
          </p14:sldIdLst>
        </p14:section>
        <p14:section name="Annex A" id="{4922B495-0F16-4267-BC1E-E320E3B3C8F7}">
          <p14:sldIdLst>
            <p14:sldId id="5231"/>
            <p14:sldId id="5232"/>
            <p14:sldId id="5239"/>
          </p14:sldIdLst>
        </p14:section>
        <p14:section name="Annex B" id="{F11FB15C-A4FC-491D-87FA-7B1ADC8F2706}">
          <p14:sldIdLst>
            <p14:sldId id="5233"/>
          </p14:sldIdLst>
        </p14:section>
        <p14:section name="Annex C" id="{C5F99289-B19E-428E-A945-A16D6E4FEED4}">
          <p14:sldIdLst>
            <p14:sldId id="523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9D8323A-26A7-DB1C-BF9C-AFDE80421CFC}" name="Jacob, Karen (SPAC/PSPC) (elle-la / she-her)" initials="Js" userId="S::karen.jacob@tpsgc-pwgsc.gc.ca::66e9cce0-e37b-4645-a907-f7690bd68dfb" providerId="AD"/>
  <p188:author id="{B82E8466-83BB-6317-73B9-A51F2FE0BC10}" name="Pare, Carine (SPAC/PSPC)" initials="PC(" userId="S::Carine.Pare@tpsgc-pwgsc.gc.ca::71f88b2f-db4c-4269-9577-1025f7fc6543" providerId="AD"/>
  <p188:author id="{685D0F8D-5798-DA56-B0ED-0D6E00F4CB73}" name="Dion3, Alain (SPAC/PSPC) (il-lui / he-him)" initials="DA((/h" userId="S::alain.dion3@tpsgc-pwgsc.gc.ca::b5972ad0-fee1-4393-9fd4-8bc589782ac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cmAuthor id="2" name="Jeremy N Gooden" initials="JNG" lastIdx="1" clrIdx="1"/>
  <p:cmAuthor id="3" name="Rickey Haley-Colpitts" initials="RH" lastIdx="1" clrIdx="2">
    <p:extLst>
      <p:ext uri="{19B8F6BF-5375-455C-9EA6-DF929625EA0E}">
        <p15:presenceInfo xmlns:p15="http://schemas.microsoft.com/office/powerpoint/2012/main" userId="S::Rickey.Haley-Colpitts@bgis.com::d450c491-4712-4c27-9f1d-d9034ee29bdf" providerId="AD"/>
      </p:ext>
    </p:extLst>
  </p:cmAuthor>
  <p:cmAuthor id="4" name="Carine Pare" initials="CP" lastIdx="3" clrIdx="3">
    <p:extLst>
      <p:ext uri="{19B8F6BF-5375-455C-9EA6-DF929625EA0E}">
        <p15:presenceInfo xmlns:p15="http://schemas.microsoft.com/office/powerpoint/2012/main" userId="S::Carine.Pare@tpsgc-pwgsc.gc.ca::71f88b2f-db4c-4269-9577-1025f7fc654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682"/>
    <a:srgbClr val="7CB430"/>
    <a:srgbClr val="A8CE75"/>
    <a:srgbClr val="4CB6A0"/>
    <a:srgbClr val="D0FAC0"/>
    <a:srgbClr val="A2F682"/>
    <a:srgbClr val="BA84D7"/>
    <a:srgbClr val="FCEED2"/>
    <a:srgbClr val="000000"/>
    <a:srgbClr val="8B8B8B"/>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596D21-21AA-43D7-BFDB-AA0AEEC252F9}" v="3" dt="2023-10-04T22:24:17.609"/>
    <p1510:client id="{0EFF9B27-FA05-4C69-9FB2-87D228DE5508}" v="1243" dt="2023-10-04T13:54:56.373"/>
    <p1510:client id="{7403A79F-72AD-B5F0-4C45-7292224F65ED}" v="3" dt="2023-10-04T13:45:02.133"/>
    <p1510:client id="{AD757230-E781-49AB-A534-79B9D98E97A7}" v="1" dt="2023-10-04T14:20:26.427"/>
    <p1510:client id="{D6786048-467D-4105-8E26-1D8BBDA0DCBF}" v="757" dt="2023-10-04T14:10:52.93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7" d="100"/>
          <a:sy n="107" d="100"/>
        </p:scale>
        <p:origin x="714" y="10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ion3, Alain (SPAC/PSPC) (il-lui / he-him)" userId="b5972ad0-fee1-4393-9fd4-8bc589782ac7" providerId="ADAL" clId="{0C596D21-21AA-43D7-BFDB-AA0AEEC252F9}"/>
    <pc:docChg chg="undo custSel modSld delSection">
      <pc:chgData name="Dion3, Alain (SPAC/PSPC) (il-lui / he-him)" userId="b5972ad0-fee1-4393-9fd4-8bc589782ac7" providerId="ADAL" clId="{0C596D21-21AA-43D7-BFDB-AA0AEEC252F9}" dt="2023-10-04T22:32:38.737" v="52"/>
      <pc:docMkLst>
        <pc:docMk/>
      </pc:docMkLst>
      <pc:sldChg chg="delCm">
        <pc:chgData name="Dion3, Alain (SPAC/PSPC) (il-lui / he-him)" userId="b5972ad0-fee1-4393-9fd4-8bc589782ac7" providerId="ADAL" clId="{0C596D21-21AA-43D7-BFDB-AA0AEEC252F9}" dt="2023-10-04T22:31:23.381" v="32"/>
        <pc:sldMkLst>
          <pc:docMk/>
          <pc:sldMk cId="3291831031" sldId="4970"/>
        </pc:sldMkLst>
      </pc:sldChg>
      <pc:sldChg chg="addSp modSp mod addCm delCm">
        <pc:chgData name="Dion3, Alain (SPAC/PSPC) (il-lui / he-him)" userId="b5972ad0-fee1-4393-9fd4-8bc589782ac7" providerId="ADAL" clId="{0C596D21-21AA-43D7-BFDB-AA0AEEC252F9}" dt="2023-10-04T22:32:09.380" v="46"/>
        <pc:sldMkLst>
          <pc:docMk/>
          <pc:sldMk cId="3485885096" sldId="5224"/>
        </pc:sldMkLst>
        <pc:spChg chg="mod">
          <ac:chgData name="Dion3, Alain (SPAC/PSPC) (il-lui / he-him)" userId="b5972ad0-fee1-4393-9fd4-8bc589782ac7" providerId="ADAL" clId="{0C596D21-21AA-43D7-BFDB-AA0AEEC252F9}" dt="2023-10-04T22:08:22.331" v="13" actId="20577"/>
          <ac:spMkLst>
            <pc:docMk/>
            <pc:sldMk cId="3485885096" sldId="5224"/>
            <ac:spMk id="2" creationId="{4E19599B-E171-4EA1-B1F2-58CE89F0BBFE}"/>
          </ac:spMkLst>
        </pc:spChg>
        <pc:spChg chg="add mod">
          <ac:chgData name="Dion3, Alain (SPAC/PSPC) (il-lui / he-him)" userId="b5972ad0-fee1-4393-9fd4-8bc589782ac7" providerId="ADAL" clId="{0C596D21-21AA-43D7-BFDB-AA0AEEC252F9}" dt="2023-10-04T17:30:53.308" v="3" actId="1076"/>
          <ac:spMkLst>
            <pc:docMk/>
            <pc:sldMk cId="3485885096" sldId="5224"/>
            <ac:spMk id="3" creationId="{89F88FE9-BF66-7D8B-4832-3E5D7FC96094}"/>
          </ac:spMkLst>
        </pc:spChg>
        <pc:graphicFrameChg chg="mod">
          <ac:chgData name="Dion3, Alain (SPAC/PSPC) (il-lui / he-him)" userId="b5972ad0-fee1-4393-9fd4-8bc589782ac7" providerId="ADAL" clId="{0C596D21-21AA-43D7-BFDB-AA0AEEC252F9}" dt="2023-10-04T17:30:38.402" v="1" actId="1076"/>
          <ac:graphicFrameMkLst>
            <pc:docMk/>
            <pc:sldMk cId="3485885096" sldId="5224"/>
            <ac:graphicFrameMk id="4" creationId="{24CF9AB1-B87D-30EF-6333-5DDFEE587A9A}"/>
          </ac:graphicFrameMkLst>
        </pc:graphicFrameChg>
      </pc:sldChg>
      <pc:sldChg chg="delCm">
        <pc:chgData name="Dion3, Alain (SPAC/PSPC) (il-lui / he-him)" userId="b5972ad0-fee1-4393-9fd4-8bc589782ac7" providerId="ADAL" clId="{0C596D21-21AA-43D7-BFDB-AA0AEEC252F9}" dt="2023-10-04T22:31:30.094" v="34"/>
        <pc:sldMkLst>
          <pc:docMk/>
          <pc:sldMk cId="182978909" sldId="5225"/>
        </pc:sldMkLst>
      </pc:sldChg>
      <pc:sldChg chg="addCm delCm">
        <pc:chgData name="Dion3, Alain (SPAC/PSPC) (il-lui / he-him)" userId="b5972ad0-fee1-4393-9fd4-8bc589782ac7" providerId="ADAL" clId="{0C596D21-21AA-43D7-BFDB-AA0AEEC252F9}" dt="2023-10-04T22:31:41.019" v="38"/>
        <pc:sldMkLst>
          <pc:docMk/>
          <pc:sldMk cId="3490053419" sldId="5226"/>
        </pc:sldMkLst>
      </pc:sldChg>
      <pc:sldChg chg="delCm">
        <pc:chgData name="Dion3, Alain (SPAC/PSPC) (il-lui / he-him)" userId="b5972ad0-fee1-4393-9fd4-8bc589782ac7" providerId="ADAL" clId="{0C596D21-21AA-43D7-BFDB-AA0AEEC252F9}" dt="2023-10-04T22:31:50.939" v="41"/>
        <pc:sldMkLst>
          <pc:docMk/>
          <pc:sldMk cId="1144581890" sldId="5227"/>
        </pc:sldMkLst>
      </pc:sldChg>
      <pc:sldChg chg="delCm">
        <pc:chgData name="Dion3, Alain (SPAC/PSPC) (il-lui / he-him)" userId="b5972ad0-fee1-4393-9fd4-8bc589782ac7" providerId="ADAL" clId="{0C596D21-21AA-43D7-BFDB-AA0AEEC252F9}" dt="2023-10-04T22:32:00.395" v="45"/>
        <pc:sldMkLst>
          <pc:docMk/>
          <pc:sldMk cId="1390259925" sldId="5228"/>
        </pc:sldMkLst>
      </pc:sldChg>
      <pc:sldChg chg="modSp mod delCm">
        <pc:chgData name="Dion3, Alain (SPAC/PSPC) (il-lui / he-him)" userId="b5972ad0-fee1-4393-9fd4-8bc589782ac7" providerId="ADAL" clId="{0C596D21-21AA-43D7-BFDB-AA0AEEC252F9}" dt="2023-10-04T22:32:22.931" v="49"/>
        <pc:sldMkLst>
          <pc:docMk/>
          <pc:sldMk cId="587856625" sldId="5229"/>
        </pc:sldMkLst>
        <pc:spChg chg="mod">
          <ac:chgData name="Dion3, Alain (SPAC/PSPC) (il-lui / he-him)" userId="b5972ad0-fee1-4393-9fd4-8bc589782ac7" providerId="ADAL" clId="{0C596D21-21AA-43D7-BFDB-AA0AEEC252F9}" dt="2023-10-04T22:08:43.753" v="22" actId="20577"/>
          <ac:spMkLst>
            <pc:docMk/>
            <pc:sldMk cId="587856625" sldId="5229"/>
            <ac:spMk id="2" creationId="{4E19599B-E171-4EA1-B1F2-58CE89F0BBFE}"/>
          </ac:spMkLst>
        </pc:spChg>
      </pc:sldChg>
      <pc:sldChg chg="modSp mod delCm modCm">
        <pc:chgData name="Dion3, Alain (SPAC/PSPC) (il-lui / he-him)" userId="b5972ad0-fee1-4393-9fd4-8bc589782ac7" providerId="ADAL" clId="{0C596D21-21AA-43D7-BFDB-AA0AEEC252F9}" dt="2023-10-04T22:32:18.571" v="47"/>
        <pc:sldMkLst>
          <pc:docMk/>
          <pc:sldMk cId="674218090" sldId="5230"/>
        </pc:sldMkLst>
        <pc:spChg chg="mod">
          <ac:chgData name="Dion3, Alain (SPAC/PSPC) (il-lui / he-him)" userId="b5972ad0-fee1-4393-9fd4-8bc589782ac7" providerId="ADAL" clId="{0C596D21-21AA-43D7-BFDB-AA0AEEC252F9}" dt="2023-10-04T22:08:34.249" v="17" actId="20577"/>
          <ac:spMkLst>
            <pc:docMk/>
            <pc:sldMk cId="674218090" sldId="5230"/>
            <ac:spMk id="2" creationId="{4E19599B-E171-4EA1-B1F2-58CE89F0BBFE}"/>
          </ac:spMkLst>
        </pc:spChg>
        <pc:graphicFrameChg chg="modGraphic">
          <ac:chgData name="Dion3, Alain (SPAC/PSPC) (il-lui / he-him)" userId="b5972ad0-fee1-4393-9fd4-8bc589782ac7" providerId="ADAL" clId="{0C596D21-21AA-43D7-BFDB-AA0AEEC252F9}" dt="2023-10-04T22:08:36.746" v="18" actId="20577"/>
          <ac:graphicFrameMkLst>
            <pc:docMk/>
            <pc:sldMk cId="674218090" sldId="5230"/>
            <ac:graphicFrameMk id="4" creationId="{24CF9AB1-B87D-30EF-6333-5DDFEE587A9A}"/>
          </ac:graphicFrameMkLst>
        </pc:graphicFrameChg>
      </pc:sldChg>
      <pc:sldChg chg="addSp delSp modSp mod addCm delCm modCm">
        <pc:chgData name="Dion3, Alain (SPAC/PSPC) (il-lui / he-him)" userId="b5972ad0-fee1-4393-9fd4-8bc589782ac7" providerId="ADAL" clId="{0C596D21-21AA-43D7-BFDB-AA0AEEC252F9}" dt="2023-10-04T22:32:35.558" v="51"/>
        <pc:sldMkLst>
          <pc:docMk/>
          <pc:sldMk cId="1398039021" sldId="5233"/>
        </pc:sldMkLst>
        <pc:graphicFrameChg chg="add del mod modGraphic">
          <ac:chgData name="Dion3, Alain (SPAC/PSPC) (il-lui / he-him)" userId="b5972ad0-fee1-4393-9fd4-8bc589782ac7" providerId="ADAL" clId="{0C596D21-21AA-43D7-BFDB-AA0AEEC252F9}" dt="2023-10-04T22:24:48.228" v="31" actId="2165"/>
          <ac:graphicFrameMkLst>
            <pc:docMk/>
            <pc:sldMk cId="1398039021" sldId="5233"/>
            <ac:graphicFrameMk id="4" creationId="{F074ED95-D9BE-4310-DCA8-A9EEE3569ECD}"/>
          </ac:graphicFrameMkLst>
        </pc:graphicFrameChg>
      </pc:sldChg>
      <pc:sldChg chg="delCm">
        <pc:chgData name="Dion3, Alain (SPAC/PSPC) (il-lui / he-him)" userId="b5972ad0-fee1-4393-9fd4-8bc589782ac7" providerId="ADAL" clId="{0C596D21-21AA-43D7-BFDB-AA0AEEC252F9}" dt="2023-10-04T22:31:46.016" v="39"/>
        <pc:sldMkLst>
          <pc:docMk/>
          <pc:sldMk cId="1997162241" sldId="5234"/>
        </pc:sldMkLst>
      </pc:sldChg>
      <pc:sldChg chg="delCm">
        <pc:chgData name="Dion3, Alain (SPAC/PSPC) (il-lui / he-him)" userId="b5972ad0-fee1-4393-9fd4-8bc589782ac7" providerId="ADAL" clId="{0C596D21-21AA-43D7-BFDB-AA0AEEC252F9}" dt="2023-10-04T22:31:34.069" v="35"/>
        <pc:sldMkLst>
          <pc:docMk/>
          <pc:sldMk cId="3922765193" sldId="5235"/>
        </pc:sldMkLst>
      </pc:sldChg>
      <pc:sldChg chg="delCm">
        <pc:chgData name="Dion3, Alain (SPAC/PSPC) (il-lui / he-him)" userId="b5972ad0-fee1-4393-9fd4-8bc589782ac7" providerId="ADAL" clId="{0C596D21-21AA-43D7-BFDB-AA0AEEC252F9}" dt="2023-10-04T22:31:56.468" v="44"/>
        <pc:sldMkLst>
          <pc:docMk/>
          <pc:sldMk cId="3810231854" sldId="5236"/>
        </pc:sldMkLst>
      </pc:sldChg>
      <pc:sldChg chg="delCm">
        <pc:chgData name="Dion3, Alain (SPAC/PSPC) (il-lui / he-him)" userId="b5972ad0-fee1-4393-9fd4-8bc589782ac7" providerId="ADAL" clId="{0C596D21-21AA-43D7-BFDB-AA0AEEC252F9}" dt="2023-10-04T22:32:38.737" v="52"/>
        <pc:sldMkLst>
          <pc:docMk/>
          <pc:sldMk cId="831284817" sldId="5238"/>
        </pc:sldMkLst>
      </pc:sldChg>
      <pc:sldChg chg="delCm">
        <pc:chgData name="Dion3, Alain (SPAC/PSPC) (il-lui / he-him)" userId="b5972ad0-fee1-4393-9fd4-8bc589782ac7" providerId="ADAL" clId="{0C596D21-21AA-43D7-BFDB-AA0AEEC252F9}" dt="2023-10-04T22:32:30.088" v="50"/>
        <pc:sldMkLst>
          <pc:docMk/>
          <pc:sldMk cId="4248458314" sldId="523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10/5/2023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10/5/2023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42471604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10</a:t>
            </a:fld>
            <a:endParaRPr lang="en-US"/>
          </a:p>
        </p:txBody>
      </p:sp>
    </p:spTree>
    <p:extLst>
      <p:ext uri="{BB962C8B-B14F-4D97-AF65-F5344CB8AC3E}">
        <p14:creationId xmlns:p14="http://schemas.microsoft.com/office/powerpoint/2010/main" val="33677742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11</a:t>
            </a:fld>
            <a:endParaRPr lang="en-US"/>
          </a:p>
        </p:txBody>
      </p:sp>
    </p:spTree>
    <p:extLst>
      <p:ext uri="{BB962C8B-B14F-4D97-AF65-F5344CB8AC3E}">
        <p14:creationId xmlns:p14="http://schemas.microsoft.com/office/powerpoint/2010/main" val="2314916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12</a:t>
            </a:fld>
            <a:endParaRPr lang="en-US"/>
          </a:p>
        </p:txBody>
      </p:sp>
    </p:spTree>
    <p:extLst>
      <p:ext uri="{BB962C8B-B14F-4D97-AF65-F5344CB8AC3E}">
        <p14:creationId xmlns:p14="http://schemas.microsoft.com/office/powerpoint/2010/main" val="369771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13</a:t>
            </a:fld>
            <a:endParaRPr lang="en-US"/>
          </a:p>
        </p:txBody>
      </p:sp>
    </p:spTree>
    <p:extLst>
      <p:ext uri="{BB962C8B-B14F-4D97-AF65-F5344CB8AC3E}">
        <p14:creationId xmlns:p14="http://schemas.microsoft.com/office/powerpoint/2010/main" val="350847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18</a:t>
            </a:fld>
            <a:endParaRPr lang="en-US"/>
          </a:p>
        </p:txBody>
      </p:sp>
    </p:spTree>
    <p:extLst>
      <p:ext uri="{BB962C8B-B14F-4D97-AF65-F5344CB8AC3E}">
        <p14:creationId xmlns:p14="http://schemas.microsoft.com/office/powerpoint/2010/main" val="2905557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2</a:t>
            </a:fld>
            <a:endParaRPr lang="en-US"/>
          </a:p>
        </p:txBody>
      </p:sp>
    </p:spTree>
    <p:extLst>
      <p:ext uri="{BB962C8B-B14F-4D97-AF65-F5344CB8AC3E}">
        <p14:creationId xmlns:p14="http://schemas.microsoft.com/office/powerpoint/2010/main" val="3329862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3</a:t>
            </a:fld>
            <a:endParaRPr lang="en-US"/>
          </a:p>
        </p:txBody>
      </p:sp>
    </p:spTree>
    <p:extLst>
      <p:ext uri="{BB962C8B-B14F-4D97-AF65-F5344CB8AC3E}">
        <p14:creationId xmlns:p14="http://schemas.microsoft.com/office/powerpoint/2010/main" val="2403534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4</a:t>
            </a:fld>
            <a:endParaRPr lang="en-US"/>
          </a:p>
        </p:txBody>
      </p:sp>
    </p:spTree>
    <p:extLst>
      <p:ext uri="{BB962C8B-B14F-4D97-AF65-F5344CB8AC3E}">
        <p14:creationId xmlns:p14="http://schemas.microsoft.com/office/powerpoint/2010/main" val="3650439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5</a:t>
            </a:fld>
            <a:endParaRPr lang="en-US"/>
          </a:p>
        </p:txBody>
      </p:sp>
    </p:spTree>
    <p:extLst>
      <p:ext uri="{BB962C8B-B14F-4D97-AF65-F5344CB8AC3E}">
        <p14:creationId xmlns:p14="http://schemas.microsoft.com/office/powerpoint/2010/main" val="33510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6</a:t>
            </a:fld>
            <a:endParaRPr lang="en-US"/>
          </a:p>
        </p:txBody>
      </p:sp>
    </p:spTree>
    <p:extLst>
      <p:ext uri="{BB962C8B-B14F-4D97-AF65-F5344CB8AC3E}">
        <p14:creationId xmlns:p14="http://schemas.microsoft.com/office/powerpoint/2010/main" val="5933357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7</a:t>
            </a:fld>
            <a:endParaRPr lang="en-US"/>
          </a:p>
        </p:txBody>
      </p:sp>
    </p:spTree>
    <p:extLst>
      <p:ext uri="{BB962C8B-B14F-4D97-AF65-F5344CB8AC3E}">
        <p14:creationId xmlns:p14="http://schemas.microsoft.com/office/powerpoint/2010/main" val="9427726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8</a:t>
            </a:fld>
            <a:endParaRPr lang="en-US"/>
          </a:p>
        </p:txBody>
      </p:sp>
    </p:spTree>
    <p:extLst>
      <p:ext uri="{BB962C8B-B14F-4D97-AF65-F5344CB8AC3E}">
        <p14:creationId xmlns:p14="http://schemas.microsoft.com/office/powerpoint/2010/main" val="2047205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11F9BAFD-0AFE-FC47-B839-C833EEBF7ECA}" type="slidenum">
              <a:rPr lang="en-US" smtClean="0"/>
              <a:t>9</a:t>
            </a:fld>
            <a:endParaRPr lang="en-US"/>
          </a:p>
        </p:txBody>
      </p:sp>
    </p:spTree>
    <p:extLst>
      <p:ext uri="{BB962C8B-B14F-4D97-AF65-F5344CB8AC3E}">
        <p14:creationId xmlns:p14="http://schemas.microsoft.com/office/powerpoint/2010/main" val="4339422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image" Target="../media/image1.emf"/></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image" Target="../media/image1.emf"/></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1.emf"/></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image" Target="../media/image1.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a:t>Click to edit Master title style</a:t>
            </a:r>
          </a:p>
        </p:txBody>
      </p:sp>
      <p:sp>
        <p:nvSpPr>
          <p:cNvPr id="3" name="Subtitle 2">
            <a:extLst>
              <a:ext uri="{FF2B5EF4-FFF2-40B4-BE49-F238E27FC236}">
                <a16:creationId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1" name="Text Placeholder 10">
            <a:extLst>
              <a:ext uri="{FF2B5EF4-FFF2-40B4-BE49-F238E27FC236}">
                <a16:creationId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a:t>Edit Master text styles</a:t>
            </a:r>
          </a:p>
        </p:txBody>
      </p:sp>
    </p:spTree>
    <p:extLst>
      <p:ext uri="{BB962C8B-B14F-4D97-AF65-F5344CB8AC3E}">
        <p14:creationId xmlns:p14="http://schemas.microsoft.com/office/powerpoint/2010/main" val="1098120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a:p>
        </p:txBody>
      </p:sp>
      <p:sp>
        <p:nvSpPr>
          <p:cNvPr id="17" name="Picture Placeholder 6">
            <a:extLst>
              <a:ext uri="{FF2B5EF4-FFF2-40B4-BE49-F238E27FC236}">
                <a16:creationId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a:p>
        </p:txBody>
      </p:sp>
      <p:sp>
        <p:nvSpPr>
          <p:cNvPr id="20" name="Picture Placeholder 6">
            <a:extLst>
              <a:ext uri="{FF2B5EF4-FFF2-40B4-BE49-F238E27FC236}">
                <a16:creationId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a:p>
        </p:txBody>
      </p:sp>
      <p:sp>
        <p:nvSpPr>
          <p:cNvPr id="23" name="Picture Placeholder 6">
            <a:extLst>
              <a:ext uri="{FF2B5EF4-FFF2-40B4-BE49-F238E27FC236}">
                <a16:creationId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a:p>
        </p:txBody>
      </p:sp>
      <p:sp>
        <p:nvSpPr>
          <p:cNvPr id="18" name="Text Placeholder 2">
            <a:extLst>
              <a:ext uri="{FF2B5EF4-FFF2-40B4-BE49-F238E27FC236}">
                <a16:creationId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 Placeholder 2">
            <a:extLst>
              <a:ext uri="{FF2B5EF4-FFF2-40B4-BE49-F238E27FC236}">
                <a16:creationId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Text Placeholder 2">
            <a:extLst>
              <a:ext uri="{FF2B5EF4-FFF2-40B4-BE49-F238E27FC236}">
                <a16:creationId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7" name="Content Placeholder 2">
            <a:extLst>
              <a:ext uri="{FF2B5EF4-FFF2-40B4-BE49-F238E27FC236}">
                <a16:creationId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3"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4781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a:p>
        </p:txBody>
      </p:sp>
      <p:sp>
        <p:nvSpPr>
          <p:cNvPr id="15" name="Text Placeholder 2">
            <a:extLst>
              <a:ext uri="{FF2B5EF4-FFF2-40B4-BE49-F238E27FC236}">
                <a16:creationId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8" name="Content Placeholder 2">
            <a:extLst>
              <a:ext uri="{FF2B5EF4-FFF2-40B4-BE49-F238E27FC236}">
                <a16:creationId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46326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a:p>
        </p:txBody>
      </p:sp>
      <p:sp>
        <p:nvSpPr>
          <p:cNvPr id="15" name="Picture Placeholder 6">
            <a:extLst>
              <a:ext uri="{FF2B5EF4-FFF2-40B4-BE49-F238E27FC236}">
                <a16:creationId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a:p>
        </p:txBody>
      </p:sp>
      <p:sp>
        <p:nvSpPr>
          <p:cNvPr id="18" name="Picture Placeholder 6">
            <a:extLst>
              <a:ext uri="{FF2B5EF4-FFF2-40B4-BE49-F238E27FC236}">
                <a16:creationId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a:p>
        </p:txBody>
      </p:sp>
      <p:sp>
        <p:nvSpPr>
          <p:cNvPr id="16" name="Text Placeholder 2">
            <a:extLst>
              <a:ext uri="{FF2B5EF4-FFF2-40B4-BE49-F238E27FC236}">
                <a16:creationId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2">
            <a:extLst>
              <a:ext uri="{FF2B5EF4-FFF2-40B4-BE49-F238E27FC236}">
                <a16:creationId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ext Placeholder 2">
            <a:extLst>
              <a:ext uri="{FF2B5EF4-FFF2-40B4-BE49-F238E27FC236}">
                <a16:creationId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Content Placeholder 2">
            <a:extLst>
              <a:ext uri="{FF2B5EF4-FFF2-40B4-BE49-F238E27FC236}">
                <a16:creationId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2452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a:p>
        </p:txBody>
      </p:sp>
      <p:sp>
        <p:nvSpPr>
          <p:cNvPr id="21" name="Picture Placeholder 6">
            <a:extLst>
              <a:ext uri="{FF2B5EF4-FFF2-40B4-BE49-F238E27FC236}">
                <a16:creationId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a:p>
        </p:txBody>
      </p:sp>
      <p:sp>
        <p:nvSpPr>
          <p:cNvPr id="24" name="Picture Placeholder 6">
            <a:extLst>
              <a:ext uri="{FF2B5EF4-FFF2-40B4-BE49-F238E27FC236}">
                <a16:creationId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a:p>
        </p:txBody>
      </p:sp>
      <p:sp>
        <p:nvSpPr>
          <p:cNvPr id="27" name="Picture Placeholder 6">
            <a:extLst>
              <a:ext uri="{FF2B5EF4-FFF2-40B4-BE49-F238E27FC236}">
                <a16:creationId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a:p>
        </p:txBody>
      </p:sp>
      <p:sp>
        <p:nvSpPr>
          <p:cNvPr id="18" name="Text Placeholder 2">
            <a:extLst>
              <a:ext uri="{FF2B5EF4-FFF2-40B4-BE49-F238E27FC236}">
                <a16:creationId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2" name="Content Placeholder 2">
            <a:extLst>
              <a:ext uri="{FF2B5EF4-FFF2-40B4-BE49-F238E27FC236}">
                <a16:creationId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ext Placeholder 2">
            <a:extLst>
              <a:ext uri="{FF2B5EF4-FFF2-40B4-BE49-F238E27FC236}">
                <a16:creationId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5" name="Content Placeholder 2">
            <a:extLst>
              <a:ext uri="{FF2B5EF4-FFF2-40B4-BE49-F238E27FC236}">
                <a16:creationId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Text Placeholder 2">
            <a:extLst>
              <a:ext uri="{FF2B5EF4-FFF2-40B4-BE49-F238E27FC236}">
                <a16:creationId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8" name="Content Placeholder 2">
            <a:extLst>
              <a:ext uri="{FF2B5EF4-FFF2-40B4-BE49-F238E27FC236}">
                <a16:creationId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3219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spTree>
    <p:extLst>
      <p:ext uri="{BB962C8B-B14F-4D97-AF65-F5344CB8AC3E}">
        <p14:creationId xmlns:p14="http://schemas.microsoft.com/office/powerpoint/2010/main" val="33553103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a:p>
        </p:txBody>
      </p:sp>
      <p:sp>
        <p:nvSpPr>
          <p:cNvPr id="4"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537015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0" name="Text Placeholder 2">
            <a:extLst>
              <a:ext uri="{FF2B5EF4-FFF2-40B4-BE49-F238E27FC236}">
                <a16:creationId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1" name="Content Placeholder 2">
            <a:extLst>
              <a:ext uri="{FF2B5EF4-FFF2-40B4-BE49-F238E27FC236}">
                <a16:creationId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858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03602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3">
            <a:extLst>
              <a:ext uri="{FF2B5EF4-FFF2-40B4-BE49-F238E27FC236}">
                <a16:creationId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5" name="Text Placeholder 2">
            <a:extLst>
              <a:ext uri="{FF2B5EF4-FFF2-40B4-BE49-F238E27FC236}">
                <a16:creationId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0814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2">
            <a:extLst>
              <a:ext uri="{FF2B5EF4-FFF2-40B4-BE49-F238E27FC236}">
                <a16:creationId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2026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9">
            <a:extLst>
              <a:ext uri="{FF2B5EF4-FFF2-40B4-BE49-F238E27FC236}">
                <a16:creationId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a:t>Edit Master text styles</a:t>
            </a:r>
          </a:p>
        </p:txBody>
      </p:sp>
    </p:spTree>
    <p:extLst>
      <p:ext uri="{BB962C8B-B14F-4D97-AF65-F5344CB8AC3E}">
        <p14:creationId xmlns:p14="http://schemas.microsoft.com/office/powerpoint/2010/main" val="20109339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0886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3">
            <a:extLst>
              <a:ext uri="{FF2B5EF4-FFF2-40B4-BE49-F238E27FC236}">
                <a16:creationId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62290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2" name="Object 1"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1" name="Text Placeholder 3">
            <a:extLst>
              <a:ext uri="{FF2B5EF4-FFF2-40B4-BE49-F238E27FC236}">
                <a16:creationId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01918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2" name="Text Placeholder 2">
            <a:extLst>
              <a:ext uri="{FF2B5EF4-FFF2-40B4-BE49-F238E27FC236}">
                <a16:creationId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2855451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3"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spTree>
    <p:extLst>
      <p:ext uri="{BB962C8B-B14F-4D97-AF65-F5344CB8AC3E}">
        <p14:creationId xmlns:p14="http://schemas.microsoft.com/office/powerpoint/2010/main" val="26022695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473" imgH="473" progId="TCLayout.ActiveDocument.1">
                  <p:embed/>
                </p:oleObj>
              </mc:Choice>
              <mc:Fallback>
                <p:oleObj name="think-cell Slide" r:id="rId3" imgW="473" imgH="473" progId="TCLayout.ActiveDocument.1">
                  <p:embed/>
                  <p:pic>
                    <p:nvPicPr>
                      <p:cNvPr id="4" name="Object 3"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a:p>
          <a:p>
            <a:endParaRPr lang="en-US"/>
          </a:p>
          <a:p>
            <a:endParaRPr lang="en-US"/>
          </a:p>
          <a:p>
            <a:endParaRPr lang="en-US"/>
          </a:p>
          <a:p>
            <a:endParaRPr lang="en-US"/>
          </a:p>
          <a:p>
            <a:endParaRPr lang="en-US"/>
          </a:p>
          <a:p>
            <a:endParaRPr lang="en-US"/>
          </a:p>
        </p:txBody>
      </p:sp>
      <p:sp>
        <p:nvSpPr>
          <p:cNvPr id="2" name="Title 1">
            <a:extLst>
              <a:ext uri="{FF2B5EF4-FFF2-40B4-BE49-F238E27FC236}">
                <a16:creationId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Text Placeholder 3">
            <a:extLst>
              <a:ext uri="{FF2B5EF4-FFF2-40B4-BE49-F238E27FC236}">
                <a16:creationId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7" name="Text Placeholder 2">
            <a:extLst>
              <a:ext uri="{FF2B5EF4-FFF2-40B4-BE49-F238E27FC236}">
                <a16:creationId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3">
            <a:extLst>
              <a:ext uri="{FF2B5EF4-FFF2-40B4-BE49-F238E27FC236}">
                <a16:creationId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9" name="Text Placeholder 2">
            <a:extLst>
              <a:ext uri="{FF2B5EF4-FFF2-40B4-BE49-F238E27FC236}">
                <a16:creationId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3">
            <a:extLst>
              <a:ext uri="{FF2B5EF4-FFF2-40B4-BE49-F238E27FC236}">
                <a16:creationId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11" name="Text Placeholder 2">
            <a:extLst>
              <a:ext uri="{FF2B5EF4-FFF2-40B4-BE49-F238E27FC236}">
                <a16:creationId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2" name="Text Placeholder 3">
            <a:extLst>
              <a:ext uri="{FF2B5EF4-FFF2-40B4-BE49-F238E27FC236}">
                <a16:creationId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83405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8" name="Text Placeholder 2">
            <a:extLst>
              <a:ext uri="{FF2B5EF4-FFF2-40B4-BE49-F238E27FC236}">
                <a16:creationId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0" name="Text Placeholder 2">
            <a:extLst>
              <a:ext uri="{FF2B5EF4-FFF2-40B4-BE49-F238E27FC236}">
                <a16:creationId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13" name="Text Placeholder 12">
            <a:extLst>
              <a:ext uri="{FF2B5EF4-FFF2-40B4-BE49-F238E27FC236}">
                <a16:creationId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4" name="Text Placeholder 12">
            <a:extLst>
              <a:ext uri="{FF2B5EF4-FFF2-40B4-BE49-F238E27FC236}">
                <a16:creationId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15" name="Text Placeholder 12">
            <a:extLst>
              <a:ext uri="{FF2B5EF4-FFF2-40B4-BE49-F238E27FC236}">
                <a16:creationId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Edit Master text styles</a:t>
            </a:r>
          </a:p>
        </p:txBody>
      </p:sp>
      <p:sp>
        <p:nvSpPr>
          <p:cNvPr id="9" name="Slide Number Placeholder 5">
            <a:extLst>
              <a:ext uri="{FF2B5EF4-FFF2-40B4-BE49-F238E27FC236}">
                <a16:creationId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endParaRPr>
          </a:p>
        </p:txBody>
      </p:sp>
    </p:spTree>
    <p:extLst>
      <p:ext uri="{BB962C8B-B14F-4D97-AF65-F5344CB8AC3E}">
        <p14:creationId xmlns:p14="http://schemas.microsoft.com/office/powerpoint/2010/main" val="209399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2">
            <a:extLst>
              <a:ext uri="{FF2B5EF4-FFF2-40B4-BE49-F238E27FC236}">
                <a16:creationId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1">
            <a:extLst>
              <a:ext uri="{FF2B5EF4-FFF2-40B4-BE49-F238E27FC236}">
                <a16:creationId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a:t>Click to edit Master title style</a:t>
            </a:r>
          </a:p>
        </p:txBody>
      </p:sp>
      <p:cxnSp>
        <p:nvCxnSpPr>
          <p:cNvPr id="16" name="Straight Connector 15">
            <a:extLst>
              <a:ext uri="{FF2B5EF4-FFF2-40B4-BE49-F238E27FC236}">
                <a16:creationId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467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a:extLst>
              <a:ext uri="{FF2B5EF4-FFF2-40B4-BE49-F238E27FC236}">
                <a16:creationId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5" name="Content Placeholder 2">
            <a:extLst>
              <a:ext uri="{FF2B5EF4-FFF2-40B4-BE49-F238E27FC236}">
                <a16:creationId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1">
            <a:extLst>
              <a:ext uri="{FF2B5EF4-FFF2-40B4-BE49-F238E27FC236}">
                <a16:creationId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a:t>Click to edit Master title style</a:t>
            </a:r>
          </a:p>
        </p:txBody>
      </p:sp>
      <p:cxnSp>
        <p:nvCxnSpPr>
          <p:cNvPr id="20" name="Straight Connector 19">
            <a:extLst>
              <a:ext uri="{FF2B5EF4-FFF2-40B4-BE49-F238E27FC236}">
                <a16:creationId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title style</a:t>
            </a:r>
          </a:p>
        </p:txBody>
      </p:sp>
    </p:spTree>
    <p:extLst>
      <p:ext uri="{BB962C8B-B14F-4D97-AF65-F5344CB8AC3E}">
        <p14:creationId xmlns:p14="http://schemas.microsoft.com/office/powerpoint/2010/main" val="1236821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a:p>
        </p:txBody>
      </p:sp>
      <p:sp>
        <p:nvSpPr>
          <p:cNvPr id="15" name="Text Placeholder 2">
            <a:extLst>
              <a:ext uri="{FF2B5EF4-FFF2-40B4-BE49-F238E27FC236}">
                <a16:creationId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4">
            <a:extLst>
              <a:ext uri="{FF2B5EF4-FFF2-40B4-BE49-F238E27FC236}">
                <a16:creationId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7" name="Content Placeholder 2">
            <a:extLst>
              <a:ext uri="{FF2B5EF4-FFF2-40B4-BE49-F238E27FC236}">
                <a16:creationId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Content Placeholder 2">
            <a:extLst>
              <a:ext uri="{FF2B5EF4-FFF2-40B4-BE49-F238E27FC236}">
                <a16:creationId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8228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a:p>
        </p:txBody>
      </p:sp>
      <p:sp>
        <p:nvSpPr>
          <p:cNvPr id="11" name="Picture Placeholder 6">
            <a:extLst>
              <a:ext uri="{FF2B5EF4-FFF2-40B4-BE49-F238E27FC236}">
                <a16:creationId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a:p>
        </p:txBody>
      </p:sp>
      <p:sp>
        <p:nvSpPr>
          <p:cNvPr id="14" name="Picture Placeholder 6">
            <a:extLst>
              <a:ext uri="{FF2B5EF4-FFF2-40B4-BE49-F238E27FC236}">
                <a16:creationId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a:p>
        </p:txBody>
      </p:sp>
      <p:sp>
        <p:nvSpPr>
          <p:cNvPr id="15" name="Text Placeholder 2">
            <a:extLst>
              <a:ext uri="{FF2B5EF4-FFF2-40B4-BE49-F238E27FC236}">
                <a16:creationId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Content Placeholder 2">
            <a:extLst>
              <a:ext uri="{FF2B5EF4-FFF2-40B4-BE49-F238E27FC236}">
                <a16:creationId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ext Placeholder 2">
            <a:extLst>
              <a:ext uri="{FF2B5EF4-FFF2-40B4-BE49-F238E27FC236}">
                <a16:creationId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Content Placeholder 2">
            <a:extLst>
              <a:ext uri="{FF2B5EF4-FFF2-40B4-BE49-F238E27FC236}">
                <a16:creationId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1" name="Content Placeholder 2">
            <a:extLst>
              <a:ext uri="{FF2B5EF4-FFF2-40B4-BE49-F238E27FC236}">
                <a16:creationId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7" name="Title 1">
            <a:extLst>
              <a:ext uri="{FF2B5EF4-FFF2-40B4-BE49-F238E27FC236}">
                <a16:creationId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84987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oleObject" Target="../embeddings/oleObject1.bin"/><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emf"/><Relationship Id="rId30"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5"/>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26" imgW="473" imgH="473" progId="TCLayout.ActiveDocument.1">
                  <p:embed/>
                </p:oleObj>
              </mc:Choice>
              <mc:Fallback>
                <p:oleObj name="think-cell Slide" r:id="rId26" imgW="473" imgH="473" progId="TCLayout.ActiveDocument.1">
                  <p:embed/>
                  <p:pic>
                    <p:nvPicPr>
                      <p:cNvPr id="4" name="Object 3" hidden="1"/>
                      <p:cNvPicPr/>
                      <p:nvPr/>
                    </p:nvPicPr>
                    <p:blipFill>
                      <a:blip r:embed="rId27"/>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Image result for canada wordmark">
            <a:hlinkClick r:id="rId2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29" cstate="screen">
            <a:extLst>
              <a:ext uri="{28A0092B-C50C-407E-A947-70E740481C1C}">
                <a14:useLocalDpi xmlns:a14="http://schemas.microsoft.com/office/drawing/2010/main"/>
              </a:ext>
            </a:extLst>
          </a:blip>
          <a:srcRect/>
          <a:stretch>
            <a:fillRect/>
          </a:stretch>
        </p:blipFill>
        <p:spPr bwMode="auto">
          <a:xfrm>
            <a:off x="10758920" y="6396193"/>
            <a:ext cx="885392" cy="229331"/>
          </a:xfrm>
          <a:prstGeom prst="rect">
            <a:avLst/>
          </a:prstGeom>
          <a:noFill/>
          <a:ln>
            <a:noFill/>
          </a:ln>
        </p:spPr>
      </p:pic>
      <p:pic>
        <p:nvPicPr>
          <p:cNvPr id="8" name="Picture 7">
            <a:extLst>
              <a:ext uri="{FF2B5EF4-FFF2-40B4-BE49-F238E27FC236}">
                <a16:creationId xmlns:a16="http://schemas.microsoft.com/office/drawing/2014/main" id="{89CA9733-78EF-5F49-81C1-064DE89D5260}"/>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552450" y="6374859"/>
            <a:ext cx="2036645" cy="250665"/>
          </a:xfrm>
          <a:prstGeom prst="rect">
            <a:avLst/>
          </a:prstGeom>
        </p:spPr>
      </p:pic>
      <p:pic>
        <p:nvPicPr>
          <p:cNvPr id="12" name="Picture 11"/>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355854" y="136042"/>
            <a:ext cx="1392143" cy="414819"/>
          </a:xfrm>
          <a:prstGeom prst="rect">
            <a:avLst/>
          </a:prstGeom>
        </p:spPr>
      </p:pic>
    </p:spTree>
    <p:extLst>
      <p:ext uri="{BB962C8B-B14F-4D97-AF65-F5344CB8AC3E}">
        <p14:creationId xmlns:p14="http://schemas.microsoft.com/office/powerpoint/2010/main" val="792885655"/>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Lst>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1.emf"/><Relationship Id="rId5" Type="http://schemas.openxmlformats.org/officeDocument/2006/relationships/oleObject" Target="../embeddings/oleObject7.bin"/><Relationship Id="rId10" Type="http://schemas.openxmlformats.org/officeDocument/2006/relationships/image" Target="../media/image3.jpeg"/><Relationship Id="rId4" Type="http://schemas.openxmlformats.org/officeDocument/2006/relationships/image" Target="../media/image5.jpeg"/><Relationship Id="rId9"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https://wiki.gccollab.ca/CM_Program_in-a-box_-_Programme_en_bo%C3%AEte_de_GdC" TargetMode="External"/><Relationship Id="rId4" Type="http://schemas.openxmlformats.org/officeDocument/2006/relationships/hyperlink" Target="https://view.officeapps.live.com/op/view.aspx?src=https%3A%2F%2Fwiki.gccollab.ca%2Fimages%2F4%2F4a%2FWTP_-_Workplace_etiquette_posters_EN.pptx&amp;wdOrigin=BROWSELINK" TargetMode="External"/></Relationships>
</file>

<file path=ppt/slides/_rels/slide11.xml.rels><?xml version="1.0" encoding="UTF-8" standalone="yes"?>
<Relationships xmlns="http://schemas.openxmlformats.org/package/2006/relationships"><Relationship Id="rId3" Type="http://schemas.openxmlformats.org/officeDocument/2006/relationships/slide" Target="slide17.xml"/><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s://www.prosci.com/blog/the-symbiotic-relationship-between-sponsors-and-practitioners" TargetMode="External"/><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hyperlink" Target="https://www.prosci.com/resources/articles/primary-sponsors-role-and-importance" TargetMode="External"/><Relationship Id="rId5" Type="http://schemas.openxmlformats.org/officeDocument/2006/relationships/hyperlink" Target="https://view.officeapps.live.com/op/view.aspx?src=https%3A%2F%2Fwiki.gccollab.ca%2Fimages%2F0%2F07%2FSponsor_Guide-Roles_and_Responsibilities_EN.pptx&amp;wdOrigin=BROWSELINK" TargetMode="External"/><Relationship Id="rId4" Type="http://schemas.openxmlformats.org/officeDocument/2006/relationships/slide" Target="slide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prosci.com/resources/articles/primary-sponsors-role-and-importance"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4" Type="http://schemas.openxmlformats.org/officeDocument/2006/relationships/slide" Target="slide6.xml"/></Relationships>
</file>

<file path=ppt/slides/_rels/slide14.xml.rels><?xml version="1.0" encoding="UTF-8" standalone="yes"?>
<Relationships xmlns="http://schemas.openxmlformats.org/package/2006/relationships"><Relationship Id="rId3" Type="http://schemas.openxmlformats.org/officeDocument/2006/relationships/hyperlink" Target="https://www.prosci.com/blog/keeping-your-active-and-engaged-sponsor-on-track-during-change" TargetMode="External"/><Relationship Id="rId2" Type="http://schemas.openxmlformats.org/officeDocument/2006/relationships/image" Target="../media/image1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www.prosci.com/blog/keeping-your-active-and-engaged-sponsor-on-track-during-change" TargetMode="External"/><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prosci.com/resources/articles/primary-sponsors-role-and-importance"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s://wiki.gccollab.ca/images/1/11/Sponsorship_Commitments_and_Responsibilities_.pdf" TargetMode="External"/><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slide" Target="slide4.xml"/><Relationship Id="rId7" Type="http://schemas.openxmlformats.org/officeDocument/2006/relationships/slide" Target="slide17.xml"/><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slide" Target="slide14.xml"/><Relationship Id="rId5" Type="http://schemas.openxmlformats.org/officeDocument/2006/relationships/slide" Target="slide11.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hyperlink" Target="https://wiki.gccollab.ca/images/1/11/Sponsorship_Commitments_and_Responsibilities_.pdf"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slide" Target="slide18.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view.officeapps.live.com/op/view.aspx?src=https%3A%2F%2Fwiki.gccollab.ca%2Fimages%2F2%2F21%2FWTP_-_Project_announcement_to_employees.docx&amp;wdOrigin=BROWSELINK"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hyperlink" Target="https://view.officeapps.live.com/op/view.aspx?src=https%3A%2F%2Fwiki.gccollab.ca%2Fimages%2F9%2F97%2FWTP_-_Project_announcement_to_Leadership_team%252C_executives%252C_managers.docx&amp;wdOrigin=BROWSELINK" TargetMode="External"/><Relationship Id="rId5" Type="http://schemas.openxmlformats.org/officeDocument/2006/relationships/hyperlink" Target="https://wiki.gccollab.ca/CM_Program_in-a-box_-_Programme_en_bo%C3%AEte_de_GdC" TargetMode="External"/><Relationship Id="rId4" Type="http://schemas.openxmlformats.org/officeDocument/2006/relationships/hyperlink" Target="https://view.officeapps.live.com/op/view.aspx?src=https%3A%2F%2Fwiki.gccollab.ca%2Fimages%2F5%2F51%2FWTP_-_CM_Workbook_EN.xlsm&amp;wdOrigin=BROWSELINK"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wiki.gccollab.ca/CM_Program_in-a-box_-_Programme_en_bo%C3%AEte_de_GdC" TargetMode="External"/><Relationship Id="rId7" Type="http://schemas.openxmlformats.org/officeDocument/2006/relationships/hyperlink" Target="https://view.officeapps.live.com/op/view.aspx?src=https%3A%2F%2Fwiki.gccollab.ca%2Fimages%2F6%2F69%2FWTP_Commonly_asked_questions_for_Employees_EN.docx&amp;wdOrigin=BROWSELINK"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hyperlink" Target="https://view.officeapps.live.com/op/view.aspx?src=https%3A%2F%2Fwiki.gccollab.ca%2Fimages%2Fc%2Fc1%2FWTP_-_Information_package.docx&amp;wdOrigin=BROWSELINK" TargetMode="External"/><Relationship Id="rId5" Type="http://schemas.openxmlformats.org/officeDocument/2006/relationships/hyperlink" Target="https://view.officeapps.live.com/op/view.aspx?src=https%3A%2F%2Fwiki.gccollab.ca%2Fimages%2Fb%2Fb7%2FWTP_-_Invitation_to_employees_for_the_information_session_townhall.docx&amp;wdOrigin=BROWSELINK" TargetMode="External"/><Relationship Id="rId4" Type="http://schemas.openxmlformats.org/officeDocument/2006/relationships/hyperlink" Target="https://view.officeapps.live.com/op/view.aspx?src=https%3A%2F%2Fwiki.gccollab.ca%2Fimages%2F5%2F5f%2FWTP_-_Townhall_Presentation.pptx&amp;wdOrigin=BROWSELINK"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hyperlink" Target="https://view.officeapps.live.com/op/view.aspx?src=https%3A%2F%2Fwiki.gccollab.ca%2Fimages%2F7%2F70%2FWTP_Training_Framework_EN.xlsx&amp;wdOrigin=BROWSELINK" TargetMode="External"/><Relationship Id="rId5" Type="http://schemas.openxmlformats.org/officeDocument/2006/relationships/hyperlink" Target="https://view.officeapps.live.com/op/view.aspx?src=https%3A%2F%2Fwiki.gccollab.ca%2Fimages%2F2%2F2e%2FWTP_-_Communication_framework_EN.xlsx&amp;wdOrigin=BROWSELINK" TargetMode="External"/><Relationship Id="rId4" Type="http://schemas.openxmlformats.org/officeDocument/2006/relationships/hyperlink" Target="https://wiki.gccollab.ca/CM_Program_in-a-box_-_Programme_en_bo%C3%AEte_de_GdC" TargetMode="External"/></Relationships>
</file>

<file path=ppt/slides/_rels/slide9.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hyperlink" Target="https://wiki.gccollab.ca/CM_Program_in-a-box_-_Programme_en_bo%C3%AEte_de_GdC"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133" y="-9848"/>
            <a:ext cx="12189212" cy="6867848"/>
          </a:xfrm>
          <a:prstGeom prst="rect">
            <a:avLst/>
          </a:prstGeom>
        </p:spPr>
      </p:pic>
      <p:graphicFrame>
        <p:nvGraphicFramePr>
          <p:cNvPr id="4" name="Object 3">
            <a:extLst>
              <a:ext uri="{C183D7F6-B498-43B3-948B-1728B52AA6E4}">
                <adec:decorative xmlns:adec="http://schemas.microsoft.com/office/drawing/2017/decorative" val="1"/>
              </a:ext>
            </a:extLst>
          </p:cNvPr>
          <p:cNvGraphicFramePr>
            <a:graphicFrameLocks noChangeAspect="1"/>
          </p:cNvGraphicFramePr>
          <p:nvPr>
            <p:custDataLst>
              <p:tags r:id="rId1"/>
            </p:custDataLst>
            <p:extLst>
              <p:ext uri="{D42A27DB-BD31-4B8C-83A1-F6EECF244321}">
                <p14:modId xmlns:p14="http://schemas.microsoft.com/office/powerpoint/2010/main" val="1055504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473" imgH="473" progId="TCLayout.ActiveDocument.1">
                  <p:embed/>
                </p:oleObj>
              </mc:Choice>
              <mc:Fallback>
                <p:oleObj name="think-cell Slide" r:id="rId5" imgW="473" imgH="473" progId="TCLayout.ActiveDocument.1">
                  <p:embed/>
                  <p:pic>
                    <p:nvPicPr>
                      <p:cNvPr id="4" name="Object 3">
                        <a:extLst>
                          <a:ext uri="{C183D7F6-B498-43B3-948B-1728B52AA6E4}">
                            <adec:decorative xmlns:adec="http://schemas.microsoft.com/office/drawing/2017/decorative" val="1"/>
                          </a:ext>
                        </a:extLst>
                      </p:cNvPr>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 name="Rectangle 7">
            <a:extLst>
              <a:ext uri="{C183D7F6-B498-43B3-948B-1728B52AA6E4}">
                <adec:decorative xmlns:adec="http://schemas.microsoft.com/office/drawing/2017/decorative" val="1"/>
              </a:ext>
            </a:extLst>
          </p:cNvPr>
          <p:cNvSpPr/>
          <p:nvPr/>
        </p:nvSpPr>
        <p:spPr>
          <a:xfrm>
            <a:off x="10133" y="3175"/>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3" name="Picture 12">
            <a:extLst>
              <a:ext uri="{C183D7F6-B498-43B3-948B-1728B52AA6E4}">
                <adec:decorative xmlns:adec="http://schemas.microsoft.com/office/drawing/2017/decorative" val="1"/>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63399" y="306123"/>
            <a:ext cx="2316367" cy="646913"/>
          </a:xfrm>
          <a:prstGeom prst="rect">
            <a:avLst/>
          </a:prstGeom>
        </p:spPr>
      </p:pic>
      <p:sp>
        <p:nvSpPr>
          <p:cNvPr id="2" name="Title 1"/>
          <p:cNvSpPr>
            <a:spLocks noGrp="1"/>
          </p:cNvSpPr>
          <p:nvPr>
            <p:ph type="ctrTitle"/>
          </p:nvPr>
        </p:nvSpPr>
        <p:spPr>
          <a:xfrm>
            <a:off x="511883" y="2087217"/>
            <a:ext cx="5817823" cy="1587701"/>
          </a:xfrm>
        </p:spPr>
        <p:txBody>
          <a:bodyPr>
            <a:noAutofit/>
          </a:bodyPr>
          <a:lstStyle/>
          <a:p>
            <a:r>
              <a:rPr lang="fr-CA" sz="3200" b="0">
                <a:solidFill>
                  <a:schemeClr val="bg1"/>
                </a:solidFill>
                <a:latin typeface="Arial Rounded MT Bold" panose="020F0704030504030204" pitchFamily="34" charset="0"/>
              </a:rPr>
              <a:t>Sponsor Support Guide</a:t>
            </a:r>
            <a:endParaRPr lang="en-CA" sz="3200" b="0">
              <a:solidFill>
                <a:schemeClr val="bg1"/>
              </a:solidFill>
              <a:latin typeface="Arial Rounded MT Bold" panose="020F0704030504030204" pitchFamily="34" charset="0"/>
            </a:endParaRPr>
          </a:p>
        </p:txBody>
      </p:sp>
      <p:sp>
        <p:nvSpPr>
          <p:cNvPr id="3" name="Subtitle 2"/>
          <p:cNvSpPr>
            <a:spLocks noGrp="1"/>
          </p:cNvSpPr>
          <p:nvPr>
            <p:ph type="subTitle" idx="1"/>
          </p:nvPr>
        </p:nvSpPr>
        <p:spPr>
          <a:xfrm>
            <a:off x="545307" y="3657327"/>
            <a:ext cx="3150393" cy="678352"/>
          </a:xfrm>
        </p:spPr>
        <p:txBody>
          <a:bodyPr>
            <a:normAutofit/>
          </a:bodyPr>
          <a:lstStyle/>
          <a:p>
            <a:r>
              <a:rPr lang="en-US">
                <a:solidFill>
                  <a:schemeClr val="accent2"/>
                </a:solidFill>
                <a:latin typeface="Calibri Light" panose="020F0302020204030204" pitchFamily="34" charset="0"/>
                <a:ea typeface="Calibri Light" panose="020F0302020204030204" pitchFamily="34" charset="0"/>
                <a:cs typeface="Calibri Light" panose="020F0302020204030204" pitchFamily="34" charset="0"/>
              </a:rPr>
              <a:t>A guide for Change Managers</a:t>
            </a:r>
          </a:p>
        </p:txBody>
      </p:sp>
      <p:sp>
        <p:nvSpPr>
          <p:cNvPr id="7" name="Text Placeholder 6"/>
          <p:cNvSpPr>
            <a:spLocks noGrp="1"/>
          </p:cNvSpPr>
          <p:nvPr>
            <p:ph type="body" sz="quarter" idx="13"/>
          </p:nvPr>
        </p:nvSpPr>
        <p:spPr>
          <a:xfrm>
            <a:off x="545307" y="4188370"/>
            <a:ext cx="3494087" cy="526957"/>
          </a:xfrm>
        </p:spPr>
        <p:txBody>
          <a:bodyPr/>
          <a:lstStyle/>
          <a:p>
            <a:r>
              <a:rPr lang="en-CA" sz="1400">
                <a:solidFill>
                  <a:schemeClr val="bg1"/>
                </a:solidFill>
                <a:latin typeface="Calibri Light" panose="020F0302020204030204" pitchFamily="34" charset="0"/>
                <a:ea typeface="Calibri Light" panose="020F0302020204030204" pitchFamily="34" charset="0"/>
                <a:cs typeface="Calibri Light" panose="020F0302020204030204" pitchFamily="34" charset="0"/>
              </a:rPr>
              <a:t>Date : October 2023</a:t>
            </a:r>
          </a:p>
        </p:txBody>
      </p:sp>
      <p:sp>
        <p:nvSpPr>
          <p:cNvPr id="9" name="Rectangle 8">
            <a:extLst>
              <a:ext uri="{C183D7F6-B498-43B3-948B-1728B52AA6E4}">
                <adec:decorative xmlns:adec="http://schemas.microsoft.com/office/drawing/2017/decorative" val="1"/>
              </a:ext>
            </a:extLst>
          </p:cNvPr>
          <p:cNvSpPr/>
          <p:nvPr/>
        </p:nvSpPr>
        <p:spPr>
          <a:xfrm>
            <a:off x="10133" y="6142244"/>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4" name="Picture 13">
            <a:hlinkClick r:id="rId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a:extLst>
              <a:ext uri="{C183D7F6-B498-43B3-948B-1728B52AA6E4}">
                <adec:decorative xmlns:adec="http://schemas.microsoft.com/office/drawing/2017/decorative" val="1"/>
              </a:ext>
            </a:extLst>
          </p:cNvPr>
          <p:cNvPicPr/>
          <p:nvPr/>
        </p:nvPicPr>
        <p:blipFill>
          <a:blip r:embed="rId9" cstate="screen">
            <a:extLst>
              <a:ext uri="{28A0092B-C50C-407E-A947-70E740481C1C}">
                <a14:useLocalDpi xmlns:a14="http://schemas.microsoft.com/office/drawing/2010/main"/>
              </a:ext>
            </a:extLst>
          </a:blip>
          <a:srcRect/>
          <a:stretch>
            <a:fillRect/>
          </a:stretch>
        </p:blipFill>
        <p:spPr bwMode="auto">
          <a:xfrm>
            <a:off x="10752888" y="6396331"/>
            <a:ext cx="885392" cy="229331"/>
          </a:xfrm>
          <a:prstGeom prst="rect">
            <a:avLst/>
          </a:prstGeom>
          <a:noFill/>
          <a:ln>
            <a:noFill/>
          </a:ln>
        </p:spPr>
      </p:pic>
      <p:pic>
        <p:nvPicPr>
          <p:cNvPr id="17" name="Picture 16">
            <a:extLst>
              <a:ext uri="{FF2B5EF4-FFF2-40B4-BE49-F238E27FC236}">
                <a16:creationId xmlns:a16="http://schemas.microsoft.com/office/drawing/2014/main" id="{89CA9733-78EF-5F49-81C1-064DE89D5260}"/>
              </a:ext>
              <a:ext uri="{C183D7F6-B498-43B3-948B-1728B52AA6E4}">
                <adec:decorative xmlns:adec="http://schemas.microsoft.com/office/drawing/2017/decorative" val="1"/>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5681" y="6374997"/>
            <a:ext cx="2036645" cy="250665"/>
          </a:xfrm>
          <a:prstGeom prst="rect">
            <a:avLst/>
          </a:prstGeom>
        </p:spPr>
      </p:pic>
    </p:spTree>
    <p:extLst>
      <p:ext uri="{BB962C8B-B14F-4D97-AF65-F5344CB8AC3E}">
        <p14:creationId xmlns:p14="http://schemas.microsoft.com/office/powerpoint/2010/main" val="1739606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60" y="550861"/>
            <a:ext cx="6796816" cy="835027"/>
          </a:xfrm>
        </p:spPr>
        <p:txBody>
          <a:bodyPr/>
          <a:lstStyle/>
          <a:p>
            <a:r>
              <a:rPr lang="en-CA">
                <a:solidFill>
                  <a:schemeClr val="accent5"/>
                </a:solidFill>
                <a:latin typeface="Arial Rounded MT Bold" panose="020F0704030504030204" pitchFamily="34" charset="0"/>
              </a:rPr>
              <a:t>Sponsorship Plan – After the project</a:t>
            </a:r>
          </a:p>
        </p:txBody>
      </p:sp>
      <p:sp>
        <p:nvSpPr>
          <p:cNvPr id="3" name="TextBox 2">
            <a:extLst>
              <a:ext uri="{FF2B5EF4-FFF2-40B4-BE49-F238E27FC236}">
                <a16:creationId xmlns:a16="http://schemas.microsoft.com/office/drawing/2014/main" id="{CFE08DF8-5277-A8E7-421E-347F0231A539}"/>
              </a:ext>
            </a:extLst>
          </p:cNvPr>
          <p:cNvSpPr txBox="1"/>
          <p:nvPr/>
        </p:nvSpPr>
        <p:spPr>
          <a:xfrm>
            <a:off x="508757" y="1174449"/>
            <a:ext cx="6988397" cy="830997"/>
          </a:xfrm>
          <a:prstGeom prst="rect">
            <a:avLst/>
          </a:prstGeom>
          <a:noFill/>
        </p:spPr>
        <p:txBody>
          <a:bodyPr wrap="square" rtlCol="0">
            <a:spAutoFit/>
          </a:bodyPr>
          <a:lstStyle/>
          <a:p>
            <a:pPr>
              <a:spcAft>
                <a:spcPts val="1000"/>
              </a:spcAft>
            </a:pPr>
            <a:r>
              <a:rPr lang="fr-CA" sz="1600" b="1">
                <a:latin typeface="Avenir Next LT Pro" panose="020B0504020202020204" pitchFamily="34" charset="0"/>
                <a:ea typeface="Calibri Light" panose="020F0302020204030204" pitchFamily="34" charset="0"/>
                <a:cs typeface="Calibri Light" panose="020F0302020204030204" pitchFamily="34" charset="0"/>
              </a:rPr>
              <a:t>N</a:t>
            </a:r>
            <a:r>
              <a:rPr lang="en-CA" sz="1600" b="1">
                <a:latin typeface="Avenir Next LT Pro" panose="020B0504020202020204" pitchFamily="34" charset="0"/>
                <a:ea typeface="Calibri Light" panose="020F0302020204030204" pitchFamily="34" charset="0"/>
                <a:cs typeface="Calibri Light" panose="020F0302020204030204" pitchFamily="34" charset="0"/>
              </a:rPr>
              <a:t>ow is not the time to stop the sponsor(s)’ important work! This is a critical time for employees to adopt the new behaviours and transition through the change.</a:t>
            </a:r>
            <a:endParaRPr lang="en-CA" sz="1600">
              <a:latin typeface="Avenir Next LT Pro" panose="020B0504020202020204" pitchFamily="34" charset="0"/>
              <a:ea typeface="Calibri Light" panose="020F0302020204030204" pitchFamily="34" charset="0"/>
              <a:cs typeface="Calibri Light" panose="020F0302020204030204" pitchFamily="34" charset="0"/>
            </a:endParaRPr>
          </a:p>
        </p:txBody>
      </p:sp>
      <p:pic>
        <p:nvPicPr>
          <p:cNvPr id="6" name="Picture 5" descr="Screenshot of the 3 steps of after the project of the sponsorship plan">
            <a:extLst>
              <a:ext uri="{FF2B5EF4-FFF2-40B4-BE49-F238E27FC236}">
                <a16:creationId xmlns:a16="http://schemas.microsoft.com/office/drawing/2014/main" id="{80289E7F-71BF-932A-C224-751E6DE7F668}"/>
              </a:ext>
            </a:extLst>
          </p:cNvPr>
          <p:cNvPicPr>
            <a:picLocks noChangeAspect="1"/>
          </p:cNvPicPr>
          <p:nvPr/>
        </p:nvPicPr>
        <p:blipFill>
          <a:blip r:embed="rId3"/>
          <a:stretch>
            <a:fillRect/>
          </a:stretch>
        </p:blipFill>
        <p:spPr>
          <a:xfrm rot="245368">
            <a:off x="7555595" y="340766"/>
            <a:ext cx="2084437" cy="1713385"/>
          </a:xfrm>
          <a:prstGeom prst="rect">
            <a:avLst/>
          </a:prstGeom>
          <a:ln>
            <a:noFill/>
          </a:ln>
          <a:effectLst>
            <a:outerShdw blurRad="292100" dist="139700" dir="2700000" algn="tl" rotWithShape="0">
              <a:srgbClr val="333333">
                <a:alpha val="65000"/>
              </a:srgbClr>
            </a:outerShdw>
          </a:effectLst>
        </p:spPr>
      </p:pic>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1214006415"/>
              </p:ext>
            </p:extLst>
          </p:nvPr>
        </p:nvGraphicFramePr>
        <p:xfrm>
          <a:off x="586583" y="2293278"/>
          <a:ext cx="11018515" cy="3383280"/>
        </p:xfrm>
        <a:graphic>
          <a:graphicData uri="http://schemas.openxmlformats.org/drawingml/2006/table">
            <a:tbl>
              <a:tblPr firstRow="1" bandRow="1">
                <a:tableStyleId>{93296810-A885-4BE3-A3E7-6D5BEEA58F35}</a:tableStyleId>
              </a:tblPr>
              <a:tblGrid>
                <a:gridCol w="2705257">
                  <a:extLst>
                    <a:ext uri="{9D8B030D-6E8A-4147-A177-3AD203B41FA5}">
                      <a16:colId xmlns:a16="http://schemas.microsoft.com/office/drawing/2014/main" val="1245276507"/>
                    </a:ext>
                  </a:extLst>
                </a:gridCol>
                <a:gridCol w="4961434">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r>
                        <a:rPr lang="en-CA" noProof="0">
                          <a:solidFill>
                            <a:schemeClr val="tx1"/>
                          </a:solidFill>
                          <a:latin typeface="Avenir Next LT Pro" panose="020B0504020202020204" pitchFamily="34" charset="0"/>
                        </a:rPr>
                        <a:t>PHASE 3 Post-occupancy</a:t>
                      </a:r>
                    </a:p>
                  </a:txBody>
                  <a:tcPr/>
                </a:tc>
                <a:tc>
                  <a:txBody>
                    <a:bodyPr/>
                    <a:lstStyle/>
                    <a:p>
                      <a:r>
                        <a:rPr lang="en-CA" noProof="0">
                          <a:solidFill>
                            <a:schemeClr val="tx1"/>
                          </a:solidFill>
                          <a:latin typeface="Avenir Next LT Pro" panose="020B0504020202020204" pitchFamily="34" charset="0"/>
                        </a:rPr>
                        <a:t>Details</a:t>
                      </a:r>
                    </a:p>
                  </a:txBody>
                  <a:tcPr/>
                </a:tc>
                <a:tc>
                  <a:txBody>
                    <a:bodyPr/>
                    <a:lstStyle/>
                    <a:p>
                      <a:r>
                        <a:rPr lang="en-CA" noProof="0">
                          <a:solidFill>
                            <a:schemeClr val="tx1"/>
                          </a:solidFill>
                          <a:latin typeface="Avenir Next LT Pro" panose="020B0504020202020204" pitchFamily="34" charset="0"/>
                        </a:rPr>
                        <a:t>Notes/Resources</a:t>
                      </a:r>
                    </a:p>
                  </a:txBody>
                  <a:tcPr/>
                </a:tc>
                <a:extLst>
                  <a:ext uri="{0D108BD9-81ED-4DB2-BD59-A6C34878D82A}">
                    <a16:rowId xmlns:a16="http://schemas.microsoft.com/office/drawing/2014/main" val="4098927503"/>
                  </a:ext>
                </a:extLst>
              </a:tr>
              <a:tr h="623177">
                <a:tc>
                  <a:txBody>
                    <a:bodyPr/>
                    <a:lstStyle/>
                    <a:p>
                      <a:pPr marL="0" indent="0">
                        <a:spcBef>
                          <a:spcPts val="1200"/>
                        </a:spcBef>
                        <a:buNone/>
                      </a:pPr>
                      <a:r>
                        <a:rPr lang="en-CA" sz="1400" b="1" kern="1200">
                          <a:solidFill>
                            <a:schemeClr val="tx1"/>
                          </a:solidFill>
                          <a:latin typeface="Avenir Next LT Pro" panose="020B0504020202020204" pitchFamily="34" charset="0"/>
                          <a:ea typeface="+mn-ea"/>
                          <a:cs typeface="+mn-cs"/>
                        </a:rPr>
                        <a:t>Demonstrate the new behaviours (using the space as intended, lead by example)</a:t>
                      </a:r>
                    </a:p>
                  </a:txBody>
                  <a:tcPr/>
                </a:tc>
                <a:tc>
                  <a:txBody>
                    <a:bodyPr/>
                    <a:lstStyle/>
                    <a:p>
                      <a:pPr marL="171450" indent="-171450">
                        <a:buFontTx/>
                        <a:buChar char="-"/>
                      </a:pPr>
                      <a:r>
                        <a:rPr lang="en-CA" sz="1200" noProof="0">
                          <a:solidFill>
                            <a:schemeClr val="tx1"/>
                          </a:solidFill>
                          <a:latin typeface="Avenir Next LT Pro" panose="020B0504020202020204" pitchFamily="34" charset="0"/>
                        </a:rPr>
                        <a:t>The sponsor(s) should plan on spending most of their time in the new space for the first weeks post-occupancy. This is a critical time for employee adoption and having the sponsor(s) or any executives use the space as intended will contribute greatly to stopping any lingering resistance. </a:t>
                      </a:r>
                    </a:p>
                    <a:p>
                      <a:pPr marL="171450" indent="-171450">
                        <a:buFontTx/>
                        <a:buChar char="-"/>
                      </a:pPr>
                      <a:endParaRPr lang="en-CA" sz="1200" noProof="0">
                        <a:solidFill>
                          <a:schemeClr val="tx1"/>
                        </a:solidFill>
                        <a:latin typeface="Avenir Next LT Pro" panose="020B0504020202020204" pitchFamily="34" charset="0"/>
                      </a:endParaRPr>
                    </a:p>
                  </a:txBody>
                  <a:tcPr/>
                </a:tc>
                <a:tc>
                  <a:txBody>
                    <a:bodyPr/>
                    <a:lstStyle/>
                    <a:p>
                      <a:pPr marL="171450" indent="-171450">
                        <a:buFontTx/>
                        <a:buChar char="-"/>
                      </a:pPr>
                      <a:r>
                        <a:rPr lang="en-CA" sz="1200">
                          <a:latin typeface="Avenir Next LT Pro" panose="020B0504020202020204" pitchFamily="34" charset="0"/>
                          <a:hlinkClick r:id="rId4"/>
                        </a:rPr>
                        <a:t>Workplace etiquette posters</a:t>
                      </a:r>
                      <a:endParaRPr lang="en-CA" sz="1200">
                        <a:latin typeface="Avenir Next LT Pro" panose="020B0504020202020204" pitchFamily="34" charset="0"/>
                      </a:endParaRPr>
                    </a:p>
                    <a:p>
                      <a:pPr marL="171450" indent="-171450">
                        <a:buFontTx/>
                        <a:buChar char="-"/>
                      </a:pPr>
                      <a:endParaRPr lang="en-CA" sz="1200" noProof="0">
                        <a:solidFill>
                          <a:schemeClr val="tx1"/>
                        </a:solidFill>
                        <a:latin typeface="Avenir Next LT Pro" panose="020B0504020202020204" pitchFamily="34" charset="0"/>
                      </a:endParaRPr>
                    </a:p>
                  </a:txBody>
                  <a:tcPr/>
                </a:tc>
                <a:extLst>
                  <a:ext uri="{0D108BD9-81ED-4DB2-BD59-A6C34878D82A}">
                    <a16:rowId xmlns:a16="http://schemas.microsoft.com/office/drawing/2014/main" val="1171970772"/>
                  </a:ext>
                </a:extLst>
              </a:tr>
              <a:tr h="732561">
                <a:tc>
                  <a:txBody>
                    <a:bodyPr/>
                    <a:lstStyle/>
                    <a:p>
                      <a:pPr marL="0" indent="0">
                        <a:spcBef>
                          <a:spcPts val="1200"/>
                        </a:spcBef>
                        <a:buNone/>
                      </a:pPr>
                      <a:r>
                        <a:rPr lang="en-CA" sz="1400" b="1" kern="1200">
                          <a:solidFill>
                            <a:schemeClr val="tx1"/>
                          </a:solidFill>
                          <a:latin typeface="Avenir Next LT Pro" panose="020B0504020202020204" pitchFamily="34" charset="0"/>
                          <a:ea typeface="+mn-ea"/>
                          <a:cs typeface="+mn-cs"/>
                        </a:rPr>
                        <a:t>Reinforce behaviours through communications to employees</a:t>
                      </a:r>
                    </a:p>
                  </a:txBody>
                  <a:tcPr/>
                </a:tc>
                <a:tc>
                  <a:txBody>
                    <a:bodyPr/>
                    <a:lstStyle/>
                    <a:p>
                      <a:pPr marL="171450" indent="-171450">
                        <a:buFontTx/>
                        <a:buChar char="-"/>
                      </a:pPr>
                      <a:r>
                        <a:rPr lang="en-CA" sz="1200" noProof="0">
                          <a:solidFill>
                            <a:schemeClr val="tx1"/>
                          </a:solidFill>
                          <a:latin typeface="Avenir Next LT Pro" panose="020B0504020202020204" pitchFamily="34" charset="0"/>
                        </a:rPr>
                        <a:t>Just as in the Early Stages, reinforcement communications should be sent by your executive sponsor.</a:t>
                      </a:r>
                    </a:p>
                    <a:p>
                      <a:pPr marL="171450" indent="-171450">
                        <a:buFontTx/>
                        <a:buChar char="-"/>
                      </a:pPr>
                      <a:endParaRPr lang="en-CA" sz="1200" noProof="0">
                        <a:solidFill>
                          <a:schemeClr val="tx1"/>
                        </a:solidFill>
                        <a:latin typeface="Avenir Next LT Pro" panose="020B0504020202020204" pitchFamily="34" charset="0"/>
                      </a:endParaRPr>
                    </a:p>
                  </a:txBody>
                  <a:tcPr/>
                </a:tc>
                <a:tc>
                  <a:txBody>
                    <a:bodyPr/>
                    <a:lstStyle/>
                    <a:p>
                      <a:pPr marL="171450" indent="-171450">
                        <a:buFontTx/>
                        <a:buChar char="-"/>
                      </a:pPr>
                      <a:r>
                        <a:rPr lang="en-CA" sz="1200" noProof="0">
                          <a:solidFill>
                            <a:schemeClr val="tx1"/>
                          </a:solidFill>
                          <a:latin typeface="Avenir Next LT Pro" panose="020B0504020202020204" pitchFamily="34" charset="0"/>
                        </a:rPr>
                        <a:t>The </a:t>
                      </a:r>
                      <a:r>
                        <a:rPr lang="en-CA" sz="1200" noProof="0">
                          <a:solidFill>
                            <a:schemeClr val="tx1"/>
                          </a:solidFill>
                          <a:latin typeface="Avenir Next LT Pro" panose="020B0504020202020204" pitchFamily="34" charset="0"/>
                          <a:hlinkClick r:id="rId5"/>
                        </a:rPr>
                        <a:t>CM Program in-a-box </a:t>
                      </a:r>
                      <a:r>
                        <a:rPr lang="en-CA" sz="1200" noProof="0">
                          <a:solidFill>
                            <a:schemeClr val="tx1"/>
                          </a:solidFill>
                          <a:latin typeface="Avenir Next LT Pro" panose="020B0504020202020204" pitchFamily="34" charset="0"/>
                        </a:rPr>
                        <a:t>includes </a:t>
                      </a:r>
                      <a:r>
                        <a:rPr lang="en-CA" sz="1200" b="1" noProof="0">
                          <a:solidFill>
                            <a:schemeClr val="tx1"/>
                          </a:solidFill>
                          <a:latin typeface="Avenir Next LT Pro" panose="020B0504020202020204" pitchFamily="34" charset="0"/>
                        </a:rPr>
                        <a:t>3.2 Sustainment communications</a:t>
                      </a:r>
                      <a:r>
                        <a:rPr lang="en-CA" sz="1200" noProof="0">
                          <a:solidFill>
                            <a:schemeClr val="tx1"/>
                          </a:solidFill>
                          <a:latin typeface="Avenir Next LT Pro" panose="020B0504020202020204" pitchFamily="34" charset="0"/>
                        </a:rPr>
                        <a:t> to help reinforce behaviours. These are a starting point, more targeted communications may be required based on the needs of your organization and any resistance that may still be lingering in employees.</a:t>
                      </a:r>
                    </a:p>
                    <a:p>
                      <a:pPr marL="171450" indent="-171450">
                        <a:buFontTx/>
                        <a:buChar char="-"/>
                      </a:pPr>
                      <a:endParaRPr lang="en-CA" sz="1200" noProof="0">
                        <a:solidFill>
                          <a:schemeClr val="tx1"/>
                        </a:solidFill>
                        <a:latin typeface="Avenir Next LT Pro" panose="020B0504020202020204" pitchFamily="34" charset="0"/>
                      </a:endParaRPr>
                    </a:p>
                  </a:txBody>
                  <a:tcPr/>
                </a:tc>
                <a:extLst>
                  <a:ext uri="{0D108BD9-81ED-4DB2-BD59-A6C34878D82A}">
                    <a16:rowId xmlns:a16="http://schemas.microsoft.com/office/drawing/2014/main" val="2940475145"/>
                  </a:ext>
                </a:extLst>
              </a:tr>
            </a:tbl>
          </a:graphicData>
        </a:graphic>
      </p:graphicFrame>
    </p:spTree>
    <p:extLst>
      <p:ext uri="{BB962C8B-B14F-4D97-AF65-F5344CB8AC3E}">
        <p14:creationId xmlns:p14="http://schemas.microsoft.com/office/powerpoint/2010/main" val="1390259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What to do when…(1 of 3)</a:t>
            </a: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3376475535"/>
              </p:ext>
            </p:extLst>
          </p:nvPr>
        </p:nvGraphicFramePr>
        <p:xfrm>
          <a:off x="508759" y="2201676"/>
          <a:ext cx="11018515" cy="3749040"/>
        </p:xfrm>
        <a:graphic>
          <a:graphicData uri="http://schemas.openxmlformats.org/drawingml/2006/table">
            <a:tbl>
              <a:tblPr firstRow="1" bandRow="1">
                <a:tableStyleId>{93296810-A885-4BE3-A3E7-6D5BEEA58F35}</a:tableStyleId>
              </a:tblPr>
              <a:tblGrid>
                <a:gridCol w="2465624">
                  <a:extLst>
                    <a:ext uri="{9D8B030D-6E8A-4147-A177-3AD203B41FA5}">
                      <a16:colId xmlns:a16="http://schemas.microsoft.com/office/drawing/2014/main" val="1245276507"/>
                    </a:ext>
                  </a:extLst>
                </a:gridCol>
                <a:gridCol w="5201067">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endParaRPr lang="en-CA" noProof="0">
                        <a:solidFill>
                          <a:schemeClr val="tx1"/>
                        </a:solidFill>
                        <a:latin typeface="Avenir Next LT Pro" panose="020B0504020202020204" pitchFamily="34" charset="0"/>
                      </a:endParaRPr>
                    </a:p>
                  </a:txBody>
                  <a:tcPr/>
                </a:tc>
                <a:tc>
                  <a:txBody>
                    <a:bodyPr/>
                    <a:lstStyle/>
                    <a:p>
                      <a:r>
                        <a:rPr lang="en-CA" noProof="0">
                          <a:solidFill>
                            <a:schemeClr val="tx1"/>
                          </a:solidFill>
                          <a:latin typeface="Avenir Next LT Pro" panose="020B0504020202020204" pitchFamily="34" charset="0"/>
                        </a:rPr>
                        <a:t>Details</a:t>
                      </a:r>
                    </a:p>
                  </a:txBody>
                  <a:tcPr/>
                </a:tc>
                <a:tc>
                  <a:txBody>
                    <a:bodyPr/>
                    <a:lstStyle/>
                    <a:p>
                      <a:r>
                        <a:rPr lang="en-CA" noProof="0">
                          <a:solidFill>
                            <a:schemeClr val="tx1"/>
                          </a:solidFill>
                          <a:latin typeface="Avenir Next LT Pro" panose="020B0504020202020204" pitchFamily="34" charset="0"/>
                        </a:rPr>
                        <a:t>Notes/Resources</a:t>
                      </a:r>
                    </a:p>
                  </a:txBody>
                  <a:tcPr/>
                </a:tc>
                <a:extLst>
                  <a:ext uri="{0D108BD9-81ED-4DB2-BD59-A6C34878D82A}">
                    <a16:rowId xmlns:a16="http://schemas.microsoft.com/office/drawing/2014/main" val="4098927503"/>
                  </a:ext>
                </a:extLst>
              </a:tr>
              <a:tr h="1991337">
                <a:tc>
                  <a:txBody>
                    <a:bodyPr/>
                    <a:lstStyle/>
                    <a:p>
                      <a:r>
                        <a:rPr lang="en-CA" sz="1400" b="1" noProof="0">
                          <a:solidFill>
                            <a:schemeClr val="tx1"/>
                          </a:solidFill>
                          <a:latin typeface="Avenir Next LT Pro" panose="020B0504020202020204" pitchFamily="34" charset="0"/>
                        </a:rPr>
                        <a:t>… your sponsor changes while the project is ongoing</a:t>
                      </a:r>
                    </a:p>
                    <a:p>
                      <a:endParaRPr lang="en-CA" sz="1400" b="1" noProof="0">
                        <a:solidFill>
                          <a:srgbClr val="FF0000"/>
                        </a:solidFill>
                        <a:latin typeface="Avenir Next LT Pro" panose="020B0504020202020204" pitchFamily="34" charset="0"/>
                      </a:endParaRPr>
                    </a:p>
                  </a:txBody>
                  <a:tcPr/>
                </a:tc>
                <a:tc>
                  <a:txBody>
                    <a:bodyPr/>
                    <a:lstStyle/>
                    <a:p>
                      <a:pPr marL="285750" indent="-285750">
                        <a:buFontTx/>
                        <a:buChar char="-"/>
                      </a:pPr>
                      <a:r>
                        <a:rPr lang="en-CA" sz="1200" noProof="0" dirty="0">
                          <a:solidFill>
                            <a:schemeClr val="tx1"/>
                          </a:solidFill>
                          <a:latin typeface="Avenir Next LT Pro" panose="020B0504020202020204" pitchFamily="34" charset="0"/>
                        </a:rPr>
                        <a:t>Have a transition plan ready in the event this occurs. At a minimum, a meeting between the current sponsor(s) and new sponsor(s) should be prioritized. Both the Executive Sponsor and Project Sponsor should be present for the handoff. At that meeting, you can also cover the following:</a:t>
                      </a:r>
                    </a:p>
                    <a:p>
                      <a:pPr marL="742950" lvl="1" indent="-285750">
                        <a:buFontTx/>
                        <a:buChar char="-"/>
                      </a:pPr>
                      <a:r>
                        <a:rPr lang="en-CA" sz="1200" noProof="0" dirty="0">
                          <a:solidFill>
                            <a:schemeClr val="tx1"/>
                          </a:solidFill>
                          <a:latin typeface="Avenir Next LT Pro" panose="020B0504020202020204" pitchFamily="34" charset="0"/>
                        </a:rPr>
                        <a:t>Advocate for the need to maintain your recurring meetings</a:t>
                      </a:r>
                    </a:p>
                    <a:p>
                      <a:pPr marL="742950" lvl="1" indent="-285750">
                        <a:buFontTx/>
                        <a:buChar char="-"/>
                      </a:pPr>
                      <a:r>
                        <a:rPr lang="en-CA" sz="1200" noProof="0" dirty="0">
                          <a:solidFill>
                            <a:schemeClr val="tx1"/>
                          </a:solidFill>
                          <a:latin typeface="Avenir Next LT Pro" panose="020B0504020202020204" pitchFamily="34" charset="0"/>
                        </a:rPr>
                        <a:t>Work with the project team to ensure they provide a project briefing including, timeline, budget, project charter, approvals, status to date, etc. Ensure expectations are set upfront about allowing any changes</a:t>
                      </a:r>
                    </a:p>
                    <a:p>
                      <a:pPr marL="742950" lvl="1" indent="-285750">
                        <a:buFontTx/>
                        <a:buChar char="-"/>
                      </a:pPr>
                      <a:r>
                        <a:rPr lang="en-CA" sz="1200" noProof="0" dirty="0">
                          <a:solidFill>
                            <a:schemeClr val="tx1"/>
                          </a:solidFill>
                          <a:latin typeface="Avenir Next LT Pro" panose="020B0504020202020204" pitchFamily="34" charset="0"/>
                        </a:rPr>
                        <a:t>Present the previous decisions that were made by their predecessor: project vision, Screen C commitment, any speaking points or communications to employees where commitments were made from the sponsor, such as providing timely information, holding information sessions</a:t>
                      </a:r>
                    </a:p>
                    <a:p>
                      <a:pPr marL="742950" lvl="1" indent="-285750">
                        <a:buFontTx/>
                        <a:buChar char="-"/>
                      </a:pPr>
                      <a:r>
                        <a:rPr lang="en-CA" sz="1200" noProof="0" dirty="0">
                          <a:solidFill>
                            <a:schemeClr val="tx1"/>
                          </a:solidFill>
                          <a:latin typeface="Avenir Next LT Pro" panose="020B0504020202020204" pitchFamily="34" charset="0"/>
                        </a:rPr>
                        <a:t>Document any expectations the new sponsor has for his role and the project. Work with the project team to review what can/can’t be accommodated</a:t>
                      </a:r>
                    </a:p>
                  </a:txBody>
                  <a:tcPr/>
                </a:tc>
                <a:tc>
                  <a:txBody>
                    <a:bodyPr/>
                    <a:lstStyle/>
                    <a:p>
                      <a:pPr marL="0" indent="0">
                        <a:buFont typeface="Arial" panose="020B0604020202020204" pitchFamily="34" charset="0"/>
                        <a:buNone/>
                      </a:pPr>
                      <a:r>
                        <a:rPr lang="fr-CA" sz="1200" b="1" noProof="0" dirty="0">
                          <a:solidFill>
                            <a:schemeClr val="tx1"/>
                          </a:solidFill>
                          <a:latin typeface="Avenir Next LT Pro" panose="020B0504020202020204" pitchFamily="34" charset="0"/>
                        </a:rPr>
                        <a:t>In all scenarios, </a:t>
                      </a:r>
                      <a:r>
                        <a:rPr lang="fr-CA" sz="1200" b="1" noProof="0" dirty="0" err="1">
                          <a:solidFill>
                            <a:schemeClr val="tx1"/>
                          </a:solidFill>
                          <a:latin typeface="Avenir Next LT Pro" panose="020B0504020202020204" pitchFamily="34" charset="0"/>
                        </a:rPr>
                        <a:t>it’s</a:t>
                      </a:r>
                      <a:r>
                        <a:rPr lang="fr-CA" sz="1200" b="1" noProof="0" dirty="0">
                          <a:solidFill>
                            <a:schemeClr val="tx1"/>
                          </a:solidFill>
                          <a:latin typeface="Avenir Next LT Pro" panose="020B0504020202020204" pitchFamily="34" charset="0"/>
                        </a:rPr>
                        <a:t> important to </a:t>
                      </a:r>
                      <a:r>
                        <a:rPr lang="en-CA" sz="1200" b="1" noProof="0" dirty="0">
                          <a:solidFill>
                            <a:schemeClr val="tx1"/>
                          </a:solidFill>
                          <a:latin typeface="Avenir Next LT Pro" panose="020B0504020202020204" pitchFamily="34" charset="0"/>
                        </a:rPr>
                        <a:t>continue with </a:t>
                      </a:r>
                      <a:r>
                        <a:rPr lang="en-CA" sz="1200" b="1" u="sng" noProof="0" dirty="0">
                          <a:solidFill>
                            <a:schemeClr val="tx1"/>
                          </a:solidFill>
                          <a:latin typeface="Avenir Next LT Pro" panose="020B0504020202020204" pitchFamily="34" charset="0"/>
                        </a:rPr>
                        <a:t>all</a:t>
                      </a:r>
                      <a:r>
                        <a:rPr lang="en-CA" sz="1200" b="1" noProof="0" dirty="0">
                          <a:solidFill>
                            <a:schemeClr val="tx1"/>
                          </a:solidFill>
                          <a:latin typeface="Avenir Next LT Pro" panose="020B0504020202020204" pitchFamily="34" charset="0"/>
                        </a:rPr>
                        <a:t> planned change management activities. Without proper sponsorship, the efficiency and success of the activities may be diminished, but they are still necessary. </a:t>
                      </a:r>
                    </a:p>
                    <a:p>
                      <a:pPr marL="0" indent="0">
                        <a:buFont typeface="Arial" panose="020B0604020202020204" pitchFamily="34" charset="0"/>
                        <a:buNone/>
                      </a:pPr>
                      <a:endParaRPr lang="en-CA" sz="1200" b="1" noProof="0" dirty="0">
                        <a:solidFill>
                          <a:schemeClr val="tx1"/>
                        </a:solidFill>
                        <a:latin typeface="Avenir Next LT Pro" panose="020B0504020202020204" pitchFamily="34" charset="0"/>
                      </a:endParaRPr>
                    </a:p>
                    <a:p>
                      <a:pPr marL="0" indent="0">
                        <a:buFont typeface="Arial" panose="020B0604020202020204" pitchFamily="34" charset="0"/>
                        <a:buNone/>
                      </a:pPr>
                      <a:r>
                        <a:rPr lang="en-CA" sz="1200" b="1" noProof="0" dirty="0">
                          <a:solidFill>
                            <a:schemeClr val="tx1"/>
                          </a:solidFill>
                          <a:latin typeface="Avenir Next LT Pro" panose="020B0504020202020204" pitchFamily="34" charset="0"/>
                        </a:rPr>
                        <a:t>You may also need more activities to make up for an absent or ineffective sponsor, such as increased engagement with various existing groups within your organization (Young Professionals, Managers, etc.)</a:t>
                      </a:r>
                    </a:p>
                  </a:txBody>
                  <a:tcPr/>
                </a:tc>
                <a:extLst>
                  <a:ext uri="{0D108BD9-81ED-4DB2-BD59-A6C34878D82A}">
                    <a16:rowId xmlns:a16="http://schemas.microsoft.com/office/drawing/2014/main" val="1171970772"/>
                  </a:ext>
                </a:extLst>
              </a:tr>
            </a:tbl>
          </a:graphicData>
        </a:graphic>
      </p:graphicFrame>
      <p:sp>
        <p:nvSpPr>
          <p:cNvPr id="3" name="TextBox 2">
            <a:extLst>
              <a:ext uri="{FF2B5EF4-FFF2-40B4-BE49-F238E27FC236}">
                <a16:creationId xmlns:a16="http://schemas.microsoft.com/office/drawing/2014/main" id="{89F88FE9-BF66-7D8B-4832-3E5D7FC96094}"/>
              </a:ext>
            </a:extLst>
          </p:cNvPr>
          <p:cNvSpPr txBox="1"/>
          <p:nvPr/>
        </p:nvSpPr>
        <p:spPr>
          <a:xfrm>
            <a:off x="463760" y="1385888"/>
            <a:ext cx="11096341" cy="58477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1000"/>
              </a:spcAft>
            </a:pPr>
            <a:r>
              <a:rPr lang="en-CA" sz="1600" b="1" dirty="0">
                <a:latin typeface="Avenir Next LT Pro" panose="020B0504020202020204" pitchFamily="34" charset="0"/>
                <a:ea typeface="Calibri Light" panose="020F0302020204030204" pitchFamily="34" charset="0"/>
                <a:cs typeface="Calibri Light" panose="020F0302020204030204" pitchFamily="34" charset="0"/>
              </a:rPr>
              <a:t>Even with all your efforts and plans, situations may arise that you will need to address. You can also use the Sponsorship checklist in </a:t>
            </a:r>
            <a:r>
              <a:rPr lang="en-CA" sz="1600" b="1" dirty="0">
                <a:latin typeface="Avenir Next LT Pro" panose="020B0504020202020204" pitchFamily="34" charset="0"/>
                <a:ea typeface="Calibri Light" panose="020F0302020204030204" pitchFamily="34" charset="0"/>
                <a:cs typeface="Calibri Light" panose="020F0302020204030204" pitchFamily="34" charset="0"/>
                <a:hlinkClick r:id="rId3" action="ppaction://hlinksldjump"/>
              </a:rPr>
              <a:t>Annex B</a:t>
            </a:r>
            <a:r>
              <a:rPr lang="en-CA" sz="1600" b="1" dirty="0">
                <a:latin typeface="Avenir Next LT Pro" panose="020B0504020202020204" pitchFamily="34" charset="0"/>
                <a:ea typeface="Calibri Light" panose="020F0302020204030204" pitchFamily="34" charset="0"/>
                <a:cs typeface="Calibri Light" panose="020F0302020204030204" pitchFamily="34" charset="0"/>
              </a:rPr>
              <a:t> to help identify possible solutions. </a:t>
            </a:r>
            <a:endParaRPr lang="en-CA" sz="1600" dirty="0">
              <a:latin typeface="Avenir Next LT Pro" panose="020B0504020202020204" pitchFamily="34" charset="0"/>
              <a:ea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4858850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What to do when… (2 of 3)</a:t>
            </a: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231229556"/>
              </p:ext>
            </p:extLst>
          </p:nvPr>
        </p:nvGraphicFramePr>
        <p:xfrm>
          <a:off x="586583" y="1385888"/>
          <a:ext cx="11018515" cy="4206240"/>
        </p:xfrm>
        <a:graphic>
          <a:graphicData uri="http://schemas.openxmlformats.org/drawingml/2006/table">
            <a:tbl>
              <a:tblPr firstRow="1" bandRow="1">
                <a:tableStyleId>{93296810-A885-4BE3-A3E7-6D5BEEA58F35}</a:tableStyleId>
              </a:tblPr>
              <a:tblGrid>
                <a:gridCol w="2465624">
                  <a:extLst>
                    <a:ext uri="{9D8B030D-6E8A-4147-A177-3AD203B41FA5}">
                      <a16:colId xmlns:a16="http://schemas.microsoft.com/office/drawing/2014/main" val="1245276507"/>
                    </a:ext>
                  </a:extLst>
                </a:gridCol>
                <a:gridCol w="5201067">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endParaRPr lang="en-CA" noProof="0">
                        <a:solidFill>
                          <a:schemeClr val="tx1"/>
                        </a:solidFill>
                        <a:latin typeface="Avenir Next LT Pro" panose="020B0504020202020204" pitchFamily="34" charset="0"/>
                      </a:endParaRPr>
                    </a:p>
                  </a:txBody>
                  <a:tcPr/>
                </a:tc>
                <a:tc>
                  <a:txBody>
                    <a:bodyPr/>
                    <a:lstStyle/>
                    <a:p>
                      <a:r>
                        <a:rPr lang="en-CA" noProof="0">
                          <a:solidFill>
                            <a:schemeClr val="tx1"/>
                          </a:solidFill>
                          <a:latin typeface="Avenir Next LT Pro" panose="020B0504020202020204" pitchFamily="34" charset="0"/>
                        </a:rPr>
                        <a:t>How to</a:t>
                      </a:r>
                    </a:p>
                  </a:txBody>
                  <a:tcPr/>
                </a:tc>
                <a:tc>
                  <a:txBody>
                    <a:bodyPr/>
                    <a:lstStyle/>
                    <a:p>
                      <a:r>
                        <a:rPr lang="en-CA" noProof="0">
                          <a:solidFill>
                            <a:schemeClr val="tx1"/>
                          </a:solidFill>
                          <a:latin typeface="Avenir Next LT Pro" panose="020B0504020202020204" pitchFamily="34" charset="0"/>
                        </a:rPr>
                        <a:t>Notes/Resources</a:t>
                      </a:r>
                    </a:p>
                  </a:txBody>
                  <a:tcPr/>
                </a:tc>
                <a:extLst>
                  <a:ext uri="{0D108BD9-81ED-4DB2-BD59-A6C34878D82A}">
                    <a16:rowId xmlns:a16="http://schemas.microsoft.com/office/drawing/2014/main" val="4098927503"/>
                  </a:ext>
                </a:extLst>
              </a:tr>
              <a:tr h="732561">
                <a:tc>
                  <a:txBody>
                    <a:bodyPr/>
                    <a:lstStyle/>
                    <a:p>
                      <a:r>
                        <a:rPr lang="en-CA" sz="1400" b="1" noProof="0">
                          <a:solidFill>
                            <a:schemeClr val="tx1"/>
                          </a:solidFill>
                          <a:latin typeface="Avenir Next LT Pro" panose="020B0504020202020204" pitchFamily="34" charset="0"/>
                        </a:rPr>
                        <a:t>… your sponsor does not make it a priority to meet with you</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b="1" noProof="0">
                          <a:solidFill>
                            <a:schemeClr val="tx1"/>
                          </a:solidFill>
                          <a:latin typeface="Avenir Next LT Pro" panose="020B0504020202020204" pitchFamily="34" charset="0"/>
                        </a:rPr>
                        <a:t>Address this with the sponsor(s): </a:t>
                      </a:r>
                      <a:r>
                        <a:rPr lang="en-CA" sz="1200" noProof="0">
                          <a:solidFill>
                            <a:schemeClr val="tx1"/>
                          </a:solidFill>
                          <a:latin typeface="Avenir Next LT Pro" panose="020B0504020202020204" pitchFamily="34" charset="0"/>
                        </a:rPr>
                        <a:t>Prosci research shows that having solid access to your sponsor(s) correlates with meeting or exceeding objectives from change initiatives. If your sponsor is looking for additional information and data to support the importance of these recurring meetings and your relationship, present them with the Prosci data.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b="1" noProof="0">
                          <a:solidFill>
                            <a:schemeClr val="tx1"/>
                          </a:solidFill>
                          <a:latin typeface="Avenir Next LT Pro" panose="020B0504020202020204" pitchFamily="34" charset="0"/>
                        </a:rPr>
                        <a:t>If the situation doesn’t change: </a:t>
                      </a:r>
                      <a:r>
                        <a:rPr lang="en-CA" sz="1200" b="0" noProof="0">
                          <a:solidFill>
                            <a:schemeClr val="tx1"/>
                          </a:solidFill>
                          <a:latin typeface="Avenir Next LT Pro" panose="020B0504020202020204" pitchFamily="34" charset="0"/>
                        </a:rPr>
                        <a:t>See if you can find an ally within the sponsor’s direct reports such as a Chief of Staff that could assist you in getting materials across to the sponsor and to schedule their presence at specific events.</a:t>
                      </a:r>
                      <a:endParaRPr lang="en-CA" sz="1200" b="1" noProof="0">
                        <a:solidFill>
                          <a:schemeClr val="tx1"/>
                        </a:solidFill>
                        <a:latin typeface="Avenir Next LT Pro" panose="020B0504020202020204" pitchFamily="34" charset="0"/>
                      </a:endParaRPr>
                    </a:p>
                    <a:p>
                      <a:pPr marL="0" indent="0">
                        <a:buFontTx/>
                        <a:buNone/>
                      </a:pPr>
                      <a:endParaRPr lang="en-CA" sz="1200" noProof="0">
                        <a:solidFill>
                          <a:schemeClr val="tx1"/>
                        </a:solidFill>
                        <a:latin typeface="Avenir Next LT Pro" panose="020B0504020202020204" pitchFamily="34" charset="0"/>
                      </a:endParaRPr>
                    </a:p>
                  </a:txBody>
                  <a:tcPr/>
                </a:tc>
                <a:tc>
                  <a:txBody>
                    <a:bodyPr/>
                    <a:lstStyle/>
                    <a:p>
                      <a:pPr marL="171450" indent="-171450">
                        <a:buFontTx/>
                        <a:buChar char="-"/>
                      </a:pPr>
                      <a:r>
                        <a:rPr lang="en-CA" sz="1200" kern="1200" noProof="0">
                          <a:solidFill>
                            <a:schemeClr val="tx1"/>
                          </a:solidFill>
                          <a:latin typeface="Avenir Next LT Pro" panose="020B0504020202020204" pitchFamily="34" charset="0"/>
                          <a:ea typeface="+mn-ea"/>
                          <a:cs typeface="+mn-cs"/>
                          <a:hlinkClick r:id="" action="ppaction://noaction"/>
                        </a:rPr>
                        <a:t>Annex A</a:t>
                      </a:r>
                      <a:endParaRPr lang="en-CA" sz="1200" kern="1200" noProof="0">
                        <a:solidFill>
                          <a:schemeClr val="tx1"/>
                        </a:solidFill>
                        <a:latin typeface="Avenir Next LT Pro" panose="020B0504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a:latin typeface="Avenir Next LT Pro" panose="020B0504020202020204" pitchFamily="34" charset="0"/>
                          <a:hlinkClick r:id="rId3"/>
                        </a:rPr>
                        <a:t>The Symbiotic Relationship Between Sponsors and Practitioners (prosci.com)</a:t>
                      </a:r>
                      <a:endParaRPr lang="en-CA" sz="1200">
                        <a:latin typeface="Avenir Next LT Pro" panose="020B0504020202020204" pitchFamily="34" charset="0"/>
                      </a:endParaRPr>
                    </a:p>
                    <a:p>
                      <a:pPr marL="171450" indent="-171450">
                        <a:buFontTx/>
                        <a:buChar char="-"/>
                      </a:pPr>
                      <a:endParaRPr lang="en-CA" sz="1200">
                        <a:latin typeface="Avenir Next LT Pro" panose="020B0504020202020204" pitchFamily="34" charset="0"/>
                        <a:hlinkClick r:id="rId3"/>
                      </a:endParaRPr>
                    </a:p>
                  </a:txBody>
                  <a:tcPr/>
                </a:tc>
                <a:extLst>
                  <a:ext uri="{0D108BD9-81ED-4DB2-BD59-A6C34878D82A}">
                    <a16:rowId xmlns:a16="http://schemas.microsoft.com/office/drawing/2014/main" val="1664457165"/>
                  </a:ext>
                </a:extLst>
              </a:tr>
              <a:tr h="732561">
                <a:tc>
                  <a:txBody>
                    <a:bodyPr/>
                    <a:lstStyle/>
                    <a:p>
                      <a:r>
                        <a:rPr lang="en-CA" sz="1400" b="1" noProof="0">
                          <a:solidFill>
                            <a:schemeClr val="tx1"/>
                          </a:solidFill>
                          <a:latin typeface="Avenir Next LT Pro" panose="020B0504020202020204" pitchFamily="34" charset="0"/>
                        </a:rPr>
                        <a:t>… your sponsor does not understand his role</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b="1" noProof="0">
                          <a:solidFill>
                            <a:schemeClr val="tx1"/>
                          </a:solidFill>
                          <a:latin typeface="Avenir Next LT Pro" panose="020B0504020202020204" pitchFamily="34" charset="0"/>
                        </a:rPr>
                        <a:t>Address this with the sponsor(s): </a:t>
                      </a:r>
                      <a:r>
                        <a:rPr lang="en-CA" sz="1200" b="0" noProof="0">
                          <a:solidFill>
                            <a:schemeClr val="tx1"/>
                          </a:solidFill>
                          <a:latin typeface="Avenir Next LT Pro" panose="020B0504020202020204" pitchFamily="34" charset="0"/>
                        </a:rPr>
                        <a:t>Work with your sponsor(s) to educate them on their role. </a:t>
                      </a:r>
                      <a:r>
                        <a:rPr lang="en-CA" sz="1200" noProof="0">
                          <a:solidFill>
                            <a:schemeClr val="tx1"/>
                          </a:solidFill>
                          <a:latin typeface="Avenir Next LT Pro" panose="020B0504020202020204" pitchFamily="34" charset="0"/>
                        </a:rPr>
                        <a:t>Prosci research demonstrates that sponsors are so critical to change efforts that they can make or break a project or initiative. Executives and senior leaders are generally willing to be sponsors of change, yet many did not fully understand what that means. </a:t>
                      </a:r>
                      <a:endParaRPr lang="en-CA" sz="1200" b="0" noProof="0">
                        <a:solidFill>
                          <a:schemeClr val="tx1"/>
                        </a:solidFill>
                        <a:latin typeface="Avenir Next LT Pro" panose="020B0504020202020204" pitchFamily="34" charset="0"/>
                      </a:endParaRPr>
                    </a:p>
                    <a:p>
                      <a:pPr marL="228600" indent="-228600">
                        <a:buFontTx/>
                        <a:buAutoNum type="arabicPeriod"/>
                      </a:pPr>
                      <a:r>
                        <a:rPr lang="en-CA" sz="1200" b="1" noProof="0">
                          <a:solidFill>
                            <a:schemeClr val="tx1"/>
                          </a:solidFill>
                          <a:latin typeface="Avenir Next LT Pro" panose="020B0504020202020204" pitchFamily="34" charset="0"/>
                        </a:rPr>
                        <a:t>If the situation doesn’t change: </a:t>
                      </a:r>
                      <a:r>
                        <a:rPr lang="en-CA" sz="1200" b="0" noProof="0">
                          <a:solidFill>
                            <a:schemeClr val="tx1"/>
                          </a:solidFill>
                          <a:latin typeface="Avenir Next LT Pro" panose="020B0504020202020204" pitchFamily="34" charset="0"/>
                        </a:rPr>
                        <a:t>Work with someone close to the sponsor(s) that can provide you access to them in order to educate them or can pass along the information to them.</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kern="1200" noProof="0" dirty="0">
                          <a:solidFill>
                            <a:schemeClr val="tx1"/>
                          </a:solidFill>
                          <a:latin typeface="Avenir Next LT Pro" panose="020B0504020202020204" pitchFamily="34" charset="0"/>
                          <a:ea typeface="+mn-ea"/>
                          <a:cs typeface="+mn-cs"/>
                          <a:hlinkClick r:id="rId4" action="ppaction://hlinksldjump"/>
                        </a:rPr>
                        <a:t>Annex A</a:t>
                      </a:r>
                      <a:r>
                        <a:rPr lang="en-CA" sz="1200" kern="1200" noProof="0" dirty="0">
                          <a:solidFill>
                            <a:schemeClr val="tx1"/>
                          </a:solidFill>
                          <a:latin typeface="Avenir Next LT Pro" panose="020B0504020202020204" pitchFamily="34" charset="0"/>
                          <a:ea typeface="+mn-ea"/>
                          <a:cs typeface="+mn-cs"/>
                        </a:rPr>
                        <a:t> </a:t>
                      </a:r>
                      <a:endParaRPr lang="en-CA" sz="1200" noProof="0" dirty="0">
                        <a:solidFill>
                          <a:schemeClr val="tx1"/>
                        </a:solidFill>
                        <a:latin typeface="Avenir Next LT Pro" panose="020B05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noProof="0" dirty="0">
                          <a:solidFill>
                            <a:schemeClr val="tx1"/>
                          </a:solidFill>
                          <a:latin typeface="Avenir Next LT Pro" panose="020B0504020202020204" pitchFamily="34" charset="0"/>
                        </a:rPr>
                        <a:t>You can provide your sponsor(s) with the following </a:t>
                      </a:r>
                      <a:r>
                        <a:rPr lang="en-CA" sz="1200" noProof="0" dirty="0">
                          <a:solidFill>
                            <a:schemeClr val="tx1"/>
                          </a:solidFill>
                          <a:latin typeface="Avenir Next LT Pro" panose="020B0504020202020204" pitchFamily="34" charset="0"/>
                          <a:hlinkClick r:id="rId5"/>
                        </a:rPr>
                        <a:t>Sponsor guide – roles and responsibilities</a:t>
                      </a:r>
                      <a:endParaRPr lang="en-CA" sz="1200" noProof="0" dirty="0">
                        <a:solidFill>
                          <a:schemeClr val="tx1"/>
                        </a:solidFill>
                        <a:latin typeface="Avenir Next LT Pro" panose="020B05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noProof="0" dirty="0">
                          <a:solidFill>
                            <a:schemeClr val="tx1"/>
                          </a:solidFill>
                          <a:latin typeface="Avenir Next LT Pro" panose="020B0504020202020204" pitchFamily="34" charset="0"/>
                        </a:rPr>
                        <a:t>If your sponsor is looking for data to help them understand: </a:t>
                      </a:r>
                      <a:r>
                        <a:rPr lang="en-CA" sz="1200" dirty="0">
                          <a:latin typeface="Avenir Next LT Pro" panose="020B0504020202020204" pitchFamily="34" charset="0"/>
                          <a:hlinkClick r:id="rId6"/>
                        </a:rPr>
                        <a:t>Primary Sponsor's Role and Importance (prosci.com)</a:t>
                      </a:r>
                      <a:endParaRPr lang="en-CA" sz="1200" dirty="0">
                        <a:latin typeface="Avenir Next LT Pro" panose="020B0504020202020204" pitchFamily="34" charset="0"/>
                      </a:endParaRPr>
                    </a:p>
                    <a:p>
                      <a:pPr marL="171450" indent="-171450">
                        <a:buFontTx/>
                        <a:buChar char="-"/>
                      </a:pPr>
                      <a:endParaRPr lang="en-CA" sz="1200" dirty="0">
                        <a:latin typeface="Avenir Next LT Pro" panose="020B0504020202020204" pitchFamily="34" charset="0"/>
                      </a:endParaRPr>
                    </a:p>
                  </a:txBody>
                  <a:tcPr/>
                </a:tc>
                <a:extLst>
                  <a:ext uri="{0D108BD9-81ED-4DB2-BD59-A6C34878D82A}">
                    <a16:rowId xmlns:a16="http://schemas.microsoft.com/office/drawing/2014/main" val="2940475145"/>
                  </a:ext>
                </a:extLst>
              </a:tr>
            </a:tbl>
          </a:graphicData>
        </a:graphic>
      </p:graphicFrame>
    </p:spTree>
    <p:extLst>
      <p:ext uri="{BB962C8B-B14F-4D97-AF65-F5344CB8AC3E}">
        <p14:creationId xmlns:p14="http://schemas.microsoft.com/office/powerpoint/2010/main" val="674218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dirty="0">
                <a:solidFill>
                  <a:schemeClr val="accent5"/>
                </a:solidFill>
                <a:latin typeface="Arial Rounded MT Bold" panose="020F0704030504030204" pitchFamily="34" charset="0"/>
              </a:rPr>
              <a:t>What to do when… (3 of 3)</a:t>
            </a: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3998112322"/>
              </p:ext>
            </p:extLst>
          </p:nvPr>
        </p:nvGraphicFramePr>
        <p:xfrm>
          <a:off x="586583" y="1385888"/>
          <a:ext cx="11018515" cy="4317682"/>
        </p:xfrm>
        <a:graphic>
          <a:graphicData uri="http://schemas.openxmlformats.org/drawingml/2006/table">
            <a:tbl>
              <a:tblPr firstRow="1" bandRow="1">
                <a:tableStyleId>{93296810-A885-4BE3-A3E7-6D5BEEA58F35}</a:tableStyleId>
              </a:tblPr>
              <a:tblGrid>
                <a:gridCol w="2465624">
                  <a:extLst>
                    <a:ext uri="{9D8B030D-6E8A-4147-A177-3AD203B41FA5}">
                      <a16:colId xmlns:a16="http://schemas.microsoft.com/office/drawing/2014/main" val="1245276507"/>
                    </a:ext>
                  </a:extLst>
                </a:gridCol>
                <a:gridCol w="5201067">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endParaRPr lang="en-CA" noProof="0">
                        <a:solidFill>
                          <a:schemeClr val="tx1"/>
                        </a:solidFill>
                        <a:latin typeface="Avenir Next LT Pro" panose="020B0504020202020204" pitchFamily="34" charset="0"/>
                      </a:endParaRPr>
                    </a:p>
                  </a:txBody>
                  <a:tcPr/>
                </a:tc>
                <a:tc>
                  <a:txBody>
                    <a:bodyPr/>
                    <a:lstStyle/>
                    <a:p>
                      <a:r>
                        <a:rPr lang="fr-CA" noProof="0">
                          <a:solidFill>
                            <a:schemeClr val="tx1"/>
                          </a:solidFill>
                          <a:latin typeface="Avenir Next LT Pro" panose="020B0504020202020204" pitchFamily="34" charset="0"/>
                        </a:rPr>
                        <a:t>Details</a:t>
                      </a:r>
                      <a:endParaRPr lang="en-CA" noProof="0">
                        <a:solidFill>
                          <a:schemeClr val="tx1"/>
                        </a:solidFill>
                        <a:latin typeface="Avenir Next LT Pro" panose="020B0504020202020204" pitchFamily="34" charset="0"/>
                      </a:endParaRPr>
                    </a:p>
                  </a:txBody>
                  <a:tcPr/>
                </a:tc>
                <a:tc>
                  <a:txBody>
                    <a:bodyPr/>
                    <a:lstStyle/>
                    <a:p>
                      <a:r>
                        <a:rPr lang="en-CA" noProof="0">
                          <a:solidFill>
                            <a:schemeClr val="tx1"/>
                          </a:solidFill>
                          <a:latin typeface="Avenir Next LT Pro" panose="020B0504020202020204" pitchFamily="34" charset="0"/>
                        </a:rPr>
                        <a:t>Notes/Resources</a:t>
                      </a:r>
                    </a:p>
                  </a:txBody>
                  <a:tcPr/>
                </a:tc>
                <a:extLst>
                  <a:ext uri="{0D108BD9-81ED-4DB2-BD59-A6C34878D82A}">
                    <a16:rowId xmlns:a16="http://schemas.microsoft.com/office/drawing/2014/main" val="4098927503"/>
                  </a:ext>
                </a:extLst>
              </a:tr>
              <a:tr h="1848802">
                <a:tc>
                  <a:txBody>
                    <a:bodyPr/>
                    <a:lstStyle/>
                    <a:p>
                      <a:r>
                        <a:rPr lang="en-CA" sz="1400" b="1" noProof="0">
                          <a:solidFill>
                            <a:schemeClr val="tx1"/>
                          </a:solidFill>
                          <a:latin typeface="Avenir Next LT Pro" panose="020B0504020202020204" pitchFamily="34" charset="0"/>
                        </a:rPr>
                        <a:t>… your sponsor is not active or visible</a:t>
                      </a:r>
                      <a:endParaRPr lang="en-CA" sz="1400" b="1" noProof="0">
                        <a:solidFill>
                          <a:srgbClr val="FF0000"/>
                        </a:solidFill>
                        <a:latin typeface="Avenir Next LT Pro" panose="020B0504020202020204" pitchFamily="34" charset="0"/>
                      </a:endParaRPr>
                    </a:p>
                  </a:txBody>
                  <a:tcPr/>
                </a:tc>
                <a:tc>
                  <a:txBody>
                    <a:bodyPr/>
                    <a:lstStyle/>
                    <a:p>
                      <a:pPr marL="228600" indent="-228600">
                        <a:buFontTx/>
                        <a:buAutoNum type="arabicPeriod"/>
                      </a:pPr>
                      <a:r>
                        <a:rPr lang="en-CA" sz="1200" b="1" noProof="0">
                          <a:solidFill>
                            <a:schemeClr val="tx1"/>
                          </a:solidFill>
                          <a:latin typeface="Avenir Next LT Pro" panose="020B0504020202020204" pitchFamily="34" charset="0"/>
                        </a:rPr>
                        <a:t>Address this with the sponsor: </a:t>
                      </a:r>
                      <a:r>
                        <a:rPr lang="en-CA" sz="1200" b="0" noProof="0">
                          <a:solidFill>
                            <a:schemeClr val="tx1"/>
                          </a:solidFill>
                          <a:latin typeface="Avenir Next LT Pro" panose="020B0504020202020204" pitchFamily="34" charset="0"/>
                        </a:rPr>
                        <a:t>Educate your sponsor(s) on the importance of being active and visible, such as participating in change activities. Their sustained presence is necessary to build and maintain momentum for a change.</a:t>
                      </a:r>
                    </a:p>
                    <a:p>
                      <a:pPr marL="228600" indent="-228600">
                        <a:buFontTx/>
                        <a:buAutoNum type="arabicPeriod"/>
                      </a:pPr>
                      <a:r>
                        <a:rPr lang="en-CA" sz="1200" b="1" noProof="0">
                          <a:solidFill>
                            <a:schemeClr val="tx1"/>
                          </a:solidFill>
                          <a:latin typeface="Avenir Next LT Pro" panose="020B0504020202020204" pitchFamily="34" charset="0"/>
                        </a:rPr>
                        <a:t>If the situation doesn’t change: </a:t>
                      </a:r>
                      <a:r>
                        <a:rPr lang="en-CA" sz="1200" noProof="0">
                          <a:solidFill>
                            <a:schemeClr val="tx1"/>
                          </a:solidFill>
                          <a:latin typeface="Avenir Next LT Pro" panose="020B0504020202020204" pitchFamily="34" charset="0"/>
                        </a:rPr>
                        <a:t>Work with the Communications team to spotlight the project via various channels. Ensure that employees know who the members of the project team are, so they know who to turn to in the absence of a sponsor. Consider other informal allies you could use to fill the void.</a:t>
                      </a:r>
                    </a:p>
                  </a:txBody>
                  <a:tcPr/>
                </a:tc>
                <a:tc>
                  <a:txBody>
                    <a:bodyPr/>
                    <a:lstStyle/>
                    <a:p>
                      <a:pPr marL="171450" indent="-171450">
                        <a:buFontTx/>
                        <a:buChar char="-"/>
                      </a:pPr>
                      <a:r>
                        <a:rPr lang="en-CA" sz="1200">
                          <a:latin typeface="Avenir Next LT Pro" panose="020B0504020202020204" pitchFamily="34" charset="0"/>
                          <a:hlinkClick r:id="rId3"/>
                        </a:rPr>
                        <a:t>Primary Sponsor's Role and Importance (prosci.com)</a:t>
                      </a:r>
                      <a:endParaRPr lang="en-CA" sz="1200">
                        <a:latin typeface="Avenir Next LT Pro" panose="020B0504020202020204" pitchFamily="34" charset="0"/>
                      </a:endParaRPr>
                    </a:p>
                    <a:p>
                      <a:pPr marL="171450" indent="-171450">
                        <a:buFontTx/>
                        <a:buChar char="-"/>
                      </a:pPr>
                      <a:endParaRPr lang="en-CA" sz="1200" noProof="0">
                        <a:solidFill>
                          <a:srgbClr val="FF0000"/>
                        </a:solidFill>
                        <a:latin typeface="Avenir Next LT Pro" panose="020B0504020202020204" pitchFamily="34" charset="0"/>
                      </a:endParaRPr>
                    </a:p>
                  </a:txBody>
                  <a:tcPr/>
                </a:tc>
                <a:extLst>
                  <a:ext uri="{0D108BD9-81ED-4DB2-BD59-A6C34878D82A}">
                    <a16:rowId xmlns:a16="http://schemas.microsoft.com/office/drawing/2014/main" val="1171970772"/>
                  </a:ext>
                </a:extLst>
              </a:tr>
              <a:tr h="732561">
                <a:tc>
                  <a:txBody>
                    <a:bodyPr/>
                    <a:lstStyle/>
                    <a:p>
                      <a:r>
                        <a:rPr lang="en-CA" sz="1400" b="1" noProof="0">
                          <a:solidFill>
                            <a:schemeClr val="tx1"/>
                          </a:solidFill>
                          <a:latin typeface="Avenir Next LT Pro" panose="020B0504020202020204" pitchFamily="34" charset="0"/>
                        </a:rPr>
                        <a:t>… your sponsor delegates their responsibilities</a:t>
                      </a:r>
                    </a:p>
                  </a:txBody>
                  <a:tcPr/>
                </a:tc>
                <a:tc>
                  <a:txBody>
                    <a:bodyPr/>
                    <a:lstStyle/>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b="1" noProof="0">
                          <a:solidFill>
                            <a:schemeClr val="tx1"/>
                          </a:solidFill>
                          <a:latin typeface="Avenir Next LT Pro" panose="020B0504020202020204" pitchFamily="34" charset="0"/>
                        </a:rPr>
                        <a:t>Address this with the sponsor: </a:t>
                      </a:r>
                      <a:r>
                        <a:rPr lang="en-CA" sz="1200" noProof="0">
                          <a:solidFill>
                            <a:schemeClr val="tx1"/>
                          </a:solidFill>
                          <a:latin typeface="Avenir Next LT Pro" panose="020B0504020202020204" pitchFamily="34" charset="0"/>
                        </a:rPr>
                        <a:t>Use the </a:t>
                      </a:r>
                      <a:r>
                        <a:rPr lang="en-CA" sz="1200" b="1" noProof="0">
                          <a:solidFill>
                            <a:schemeClr val="tx1"/>
                          </a:solidFill>
                          <a:latin typeface="Avenir Next LT Pro" panose="020B0504020202020204" pitchFamily="34" charset="0"/>
                        </a:rPr>
                        <a:t>Sponsorship plan </a:t>
                      </a:r>
                      <a:r>
                        <a:rPr lang="en-CA" sz="1200" noProof="0">
                          <a:solidFill>
                            <a:schemeClr val="tx1"/>
                          </a:solidFill>
                          <a:latin typeface="Avenir Next LT Pro" panose="020B0504020202020204" pitchFamily="34" charset="0"/>
                        </a:rPr>
                        <a:t>in this toolkit as a starting point to plan out specific interventions by your sponsor. Engage your sponsor in the creation of the plan to ensure they are fully on board with the activities planned.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CA" sz="1200" b="1" noProof="0">
                          <a:solidFill>
                            <a:schemeClr val="tx1"/>
                          </a:solidFill>
                          <a:latin typeface="Avenir Next LT Pro" panose="020B0504020202020204" pitchFamily="34" charset="0"/>
                        </a:rPr>
                        <a:t>If the situation doesn’t change: </a:t>
                      </a:r>
                      <a:r>
                        <a:rPr lang="en-CA" sz="1200" noProof="0">
                          <a:solidFill>
                            <a:schemeClr val="tx1"/>
                          </a:solidFill>
                          <a:latin typeface="Avenir Next LT Pro" panose="020B0504020202020204" pitchFamily="34" charset="0"/>
                        </a:rPr>
                        <a:t>Some responsibilities may be delegated to other senior executives who have influence and authority in your organization. Carefully consider the impact of delegating certain duties and discuss these with your sponsor. Your sponsor(s) could communicate that they are delegating their responsibilities to someone else, to provide more authority and credibility to the replacement.</a:t>
                      </a:r>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CA" sz="1200" noProof="0">
                          <a:solidFill>
                            <a:schemeClr val="tx1"/>
                          </a:solidFill>
                          <a:latin typeface="Avenir Next LT Pro" panose="020B0504020202020204" pitchFamily="34" charset="0"/>
                          <a:hlinkClick r:id="rId4" action="ppaction://hlinksldjump"/>
                        </a:rPr>
                        <a:t>Sponsorship Plan</a:t>
                      </a:r>
                      <a:endParaRPr lang="en-CA" sz="1200" noProof="0">
                        <a:solidFill>
                          <a:schemeClr val="tx1"/>
                        </a:solidFill>
                        <a:latin typeface="Avenir Next LT Pro" panose="020B05040202020202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n-CA" sz="1200" noProof="0">
                        <a:solidFill>
                          <a:schemeClr val="tx1"/>
                        </a:solidFill>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CA" sz="1200" noProof="0">
                        <a:solidFill>
                          <a:schemeClr val="tx1"/>
                        </a:solidFill>
                        <a:latin typeface="Avenir Next LT Pro" panose="020B0504020202020204" pitchFamily="34" charset="0"/>
                      </a:endParaRPr>
                    </a:p>
                    <a:p>
                      <a:pPr marL="0" indent="0">
                        <a:buFont typeface="Arial" panose="020B0604020202020204" pitchFamily="34" charset="0"/>
                        <a:buNone/>
                      </a:pPr>
                      <a:endParaRPr lang="en-CA" sz="1200" noProof="0">
                        <a:solidFill>
                          <a:schemeClr val="tx1"/>
                        </a:solidFill>
                        <a:latin typeface="Avenir Next LT Pro" panose="020B0504020202020204" pitchFamily="34" charset="0"/>
                      </a:endParaRPr>
                    </a:p>
                  </a:txBody>
                  <a:tcPr/>
                </a:tc>
                <a:extLst>
                  <a:ext uri="{0D108BD9-81ED-4DB2-BD59-A6C34878D82A}">
                    <a16:rowId xmlns:a16="http://schemas.microsoft.com/office/drawing/2014/main" val="2940475145"/>
                  </a:ext>
                </a:extLst>
              </a:tr>
            </a:tbl>
          </a:graphicData>
        </a:graphic>
      </p:graphicFrame>
    </p:spTree>
    <p:extLst>
      <p:ext uri="{BB962C8B-B14F-4D97-AF65-F5344CB8AC3E}">
        <p14:creationId xmlns:p14="http://schemas.microsoft.com/office/powerpoint/2010/main" val="5878566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6E129B-D947-5DF8-5DA0-09902543C004}"/>
              </a:ext>
            </a:extLst>
          </p:cNvPr>
          <p:cNvSpPr>
            <a:spLocks noGrp="1"/>
          </p:cNvSpPr>
          <p:nvPr>
            <p:ph type="title"/>
          </p:nvPr>
        </p:nvSpPr>
        <p:spPr/>
        <p:txBody>
          <a:bodyPr/>
          <a:lstStyle/>
          <a:p>
            <a:r>
              <a:rPr lang="en-CA">
                <a:solidFill>
                  <a:schemeClr val="accent5"/>
                </a:solidFill>
                <a:latin typeface="Arial Rounded MT Bold" panose="020F0704030504030204" pitchFamily="34" charset="0"/>
              </a:rPr>
              <a:t>Prosci Research on Sponsor Impact (1 of 3)</a:t>
            </a:r>
          </a:p>
        </p:txBody>
      </p:sp>
      <p:pic>
        <p:nvPicPr>
          <p:cNvPr id="1026" name="Picture 2" descr="Blog-Figure-10.6">
            <a:extLst>
              <a:ext uri="{FF2B5EF4-FFF2-40B4-BE49-F238E27FC236}">
                <a16:creationId xmlns:a16="http://schemas.microsoft.com/office/drawing/2014/main" id="{116B38EE-5123-BA7D-FE9D-D0333E712DFF}"/>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702901" y="1385888"/>
            <a:ext cx="8394000" cy="44488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9573A90E-820E-3E38-098D-C48C99EFAD33}"/>
              </a:ext>
            </a:extLst>
          </p:cNvPr>
          <p:cNvSpPr txBox="1"/>
          <p:nvPr/>
        </p:nvSpPr>
        <p:spPr>
          <a:xfrm>
            <a:off x="6225138" y="6067893"/>
            <a:ext cx="4776538" cy="261610"/>
          </a:xfrm>
          <a:prstGeom prst="rect">
            <a:avLst/>
          </a:prstGeom>
          <a:noFill/>
        </p:spPr>
        <p:txBody>
          <a:bodyPr wrap="square">
            <a:spAutoFit/>
          </a:bodyPr>
          <a:lstStyle/>
          <a:p>
            <a:r>
              <a:rPr lang="en-CA" sz="1100">
                <a:hlinkClick r:id="rId3"/>
              </a:rPr>
              <a:t>Keeping Your Active and Engaged Sponsor on Track During Change (prosci.com)</a:t>
            </a:r>
            <a:endParaRPr lang="en-CA" sz="1100"/>
          </a:p>
        </p:txBody>
      </p:sp>
    </p:spTree>
    <p:extLst>
      <p:ext uri="{BB962C8B-B14F-4D97-AF65-F5344CB8AC3E}">
        <p14:creationId xmlns:p14="http://schemas.microsoft.com/office/powerpoint/2010/main" val="391596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73A3A29-1F50-6C2C-AFB1-E2C00346CD9A}"/>
              </a:ext>
            </a:extLst>
          </p:cNvPr>
          <p:cNvSpPr>
            <a:spLocks noGrp="1"/>
          </p:cNvSpPr>
          <p:nvPr>
            <p:ph type="title"/>
          </p:nvPr>
        </p:nvSpPr>
        <p:spPr>
          <a:xfrm>
            <a:off x="508759" y="379411"/>
            <a:ext cx="11006345" cy="835027"/>
          </a:xfrm>
        </p:spPr>
        <p:txBody>
          <a:bodyPr>
            <a:normAutofit/>
          </a:bodyPr>
          <a:lstStyle/>
          <a:p>
            <a:r>
              <a:rPr lang="en-CA" sz="2800">
                <a:solidFill>
                  <a:schemeClr val="accent5"/>
                </a:solidFill>
                <a:latin typeface="Arial Rounded MT Bold" panose="020F0704030504030204" pitchFamily="34" charset="0"/>
              </a:rPr>
              <a:t>Prosci Research on Sponsor Impact (2 of 3)</a:t>
            </a:r>
          </a:p>
        </p:txBody>
      </p:sp>
      <p:pic>
        <p:nvPicPr>
          <p:cNvPr id="2050" name="Picture 2" descr="Blog-Figure-10.7">
            <a:extLst>
              <a:ext uri="{FF2B5EF4-FFF2-40B4-BE49-F238E27FC236}">
                <a16:creationId xmlns:a16="http://schemas.microsoft.com/office/drawing/2014/main" id="{E6A5183E-4FD7-60C8-C27D-6E0C0A10E192}"/>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821937" y="1304925"/>
            <a:ext cx="8149727" cy="431935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90E837-E784-6FF6-852A-121AC903DC15}"/>
              </a:ext>
            </a:extLst>
          </p:cNvPr>
          <p:cNvSpPr txBox="1"/>
          <p:nvPr/>
        </p:nvSpPr>
        <p:spPr>
          <a:xfrm>
            <a:off x="6225138" y="6067893"/>
            <a:ext cx="4776538" cy="261610"/>
          </a:xfrm>
          <a:prstGeom prst="rect">
            <a:avLst/>
          </a:prstGeom>
          <a:noFill/>
        </p:spPr>
        <p:txBody>
          <a:bodyPr wrap="square">
            <a:spAutoFit/>
          </a:bodyPr>
          <a:lstStyle/>
          <a:p>
            <a:r>
              <a:rPr lang="en-CA" sz="1100">
                <a:hlinkClick r:id="rId3"/>
              </a:rPr>
              <a:t>Keeping Your Active and Engaged Sponsor on Track During Change (prosci.com)</a:t>
            </a:r>
            <a:endParaRPr lang="en-CA" sz="1100"/>
          </a:p>
        </p:txBody>
      </p:sp>
    </p:spTree>
    <p:extLst>
      <p:ext uri="{BB962C8B-B14F-4D97-AF65-F5344CB8AC3E}">
        <p14:creationId xmlns:p14="http://schemas.microsoft.com/office/powerpoint/2010/main" val="14326115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5">
            <a:extLst>
              <a:ext uri="{FF2B5EF4-FFF2-40B4-BE49-F238E27FC236}">
                <a16:creationId xmlns:a16="http://schemas.microsoft.com/office/drawing/2014/main" id="{273A3A29-1F50-6C2C-AFB1-E2C00346CD9A}"/>
              </a:ext>
            </a:extLst>
          </p:cNvPr>
          <p:cNvSpPr>
            <a:spLocks noGrp="1"/>
          </p:cNvSpPr>
          <p:nvPr>
            <p:ph type="title"/>
          </p:nvPr>
        </p:nvSpPr>
        <p:spPr>
          <a:xfrm>
            <a:off x="508759" y="388936"/>
            <a:ext cx="11006345" cy="835027"/>
          </a:xfrm>
        </p:spPr>
        <p:txBody>
          <a:bodyPr>
            <a:normAutofit/>
          </a:bodyPr>
          <a:lstStyle/>
          <a:p>
            <a:r>
              <a:rPr lang="en-CA" sz="2800">
                <a:solidFill>
                  <a:schemeClr val="accent5"/>
                </a:solidFill>
                <a:latin typeface="Arial Rounded MT Bold" panose="020F0704030504030204" pitchFamily="34" charset="0"/>
              </a:rPr>
              <a:t>Prosci Research on Sponsor Impact (3 of 3)</a:t>
            </a:r>
          </a:p>
        </p:txBody>
      </p:sp>
      <p:sp>
        <p:nvSpPr>
          <p:cNvPr id="5" name="TextBox 4">
            <a:extLst>
              <a:ext uri="{FF2B5EF4-FFF2-40B4-BE49-F238E27FC236}">
                <a16:creationId xmlns:a16="http://schemas.microsoft.com/office/drawing/2014/main" id="{70BBE713-1007-B5E6-D224-61C5D4A0AE99}"/>
              </a:ext>
            </a:extLst>
          </p:cNvPr>
          <p:cNvSpPr txBox="1"/>
          <p:nvPr/>
        </p:nvSpPr>
        <p:spPr>
          <a:xfrm>
            <a:off x="768117" y="2748289"/>
            <a:ext cx="2215965" cy="923330"/>
          </a:xfrm>
          <a:prstGeom prst="rect">
            <a:avLst/>
          </a:prstGeom>
          <a:noFill/>
        </p:spPr>
        <p:txBody>
          <a:bodyPr wrap="square">
            <a:spAutoFit/>
          </a:bodyPr>
          <a:lstStyle/>
          <a:p>
            <a:pPr algn="l"/>
            <a:r>
              <a:rPr lang="en-CA" b="1" i="1">
                <a:solidFill>
                  <a:srgbClr val="3F484F"/>
                </a:solidFill>
                <a:effectLst/>
                <a:latin typeface="Avenir Next LT Pro" panose="020B0504020202020204" pitchFamily="34" charset="0"/>
              </a:rPr>
              <a:t>Sponsors are often uninformed about their role</a:t>
            </a:r>
          </a:p>
        </p:txBody>
      </p:sp>
      <p:pic>
        <p:nvPicPr>
          <p:cNvPr id="1026" name="Picture 2" descr="BP 11e - Fig 10.2 - Sponsor role understanding">
            <a:extLst>
              <a:ext uri="{FF2B5EF4-FFF2-40B4-BE49-F238E27FC236}">
                <a16:creationId xmlns:a16="http://schemas.microsoft.com/office/drawing/2014/main" id="{F2C4F69F-4E55-F386-E925-EC4970460BC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409950" y="1332496"/>
            <a:ext cx="4949893" cy="47353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590E837-E784-6FF6-852A-121AC903DC15}"/>
              </a:ext>
            </a:extLst>
          </p:cNvPr>
          <p:cNvSpPr txBox="1"/>
          <p:nvPr/>
        </p:nvSpPr>
        <p:spPr>
          <a:xfrm>
            <a:off x="6225138" y="6067893"/>
            <a:ext cx="4776538" cy="261610"/>
          </a:xfrm>
          <a:prstGeom prst="rect">
            <a:avLst/>
          </a:prstGeom>
          <a:noFill/>
        </p:spPr>
        <p:txBody>
          <a:bodyPr wrap="square">
            <a:spAutoFit/>
          </a:bodyPr>
          <a:lstStyle/>
          <a:p>
            <a:r>
              <a:rPr lang="en-CA" sz="1100">
                <a:hlinkClick r:id="rId3"/>
              </a:rPr>
              <a:t>Primary Sponsor's Role and Importance (prosci.com)</a:t>
            </a:r>
            <a:endParaRPr lang="en-CA" sz="1100"/>
          </a:p>
        </p:txBody>
      </p:sp>
    </p:spTree>
    <p:extLst>
      <p:ext uri="{BB962C8B-B14F-4D97-AF65-F5344CB8AC3E}">
        <p14:creationId xmlns:p14="http://schemas.microsoft.com/office/powerpoint/2010/main" val="4248458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6528ECAF-802D-D971-A89F-DC967ED42FC9}"/>
              </a:ext>
            </a:extLst>
          </p:cNvPr>
          <p:cNvSpPr txBox="1">
            <a:spLocks noGrp="1"/>
          </p:cNvSpPr>
          <p:nvPr>
            <p:ph type="title" idx="4294967295"/>
          </p:nvPr>
        </p:nvSpPr>
        <p:spPr>
          <a:xfrm>
            <a:off x="449981" y="290002"/>
            <a:ext cx="9387038" cy="276999"/>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200" b="1"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rPr>
              <a:t>The Sponsorship checklist* </a:t>
            </a:r>
            <a:r>
              <a:rPr kumimoji="0" lang="en-CA" sz="1200" b="0" i="0" u="none" strike="noStrike" kern="1200" cap="none" spc="0" normalizeH="0" baseline="0" noProof="0">
                <a:ln>
                  <a:noFill/>
                </a:ln>
                <a:solidFill>
                  <a:srgbClr val="000000"/>
                </a:solidFill>
                <a:effectLst/>
                <a:uLnTx/>
                <a:uFillTx/>
                <a:latin typeface="Avenir Next LT Pro" panose="020B0504020202020204" pitchFamily="34" charset="0"/>
                <a:ea typeface="+mn-ea"/>
                <a:cs typeface="+mn-cs"/>
              </a:rPr>
              <a:t>draws upon benchmarking research conducted by PROSCI©</a:t>
            </a:r>
            <a:endParaRPr kumimoji="0" lang="en-CA" sz="1200" b="0" i="0" u="none" strike="noStrike" kern="1200" cap="none" spc="0" normalizeH="0" baseline="0" noProof="0">
              <a:ln>
                <a:noFill/>
              </a:ln>
              <a:solidFill>
                <a:schemeClr val="tx1"/>
              </a:solidFill>
              <a:effectLst/>
              <a:uLnTx/>
              <a:uFillTx/>
              <a:latin typeface="Avenir Next LT Pro" panose="020B0504020202020204" pitchFamily="34" charset="0"/>
              <a:ea typeface="+mn-ea"/>
              <a:cs typeface="+mn-cs"/>
            </a:endParaRPr>
          </a:p>
        </p:txBody>
      </p:sp>
      <p:graphicFrame>
        <p:nvGraphicFramePr>
          <p:cNvPr id="4" name="Table 3">
            <a:extLst>
              <a:ext uri="{FF2B5EF4-FFF2-40B4-BE49-F238E27FC236}">
                <a16:creationId xmlns:a16="http://schemas.microsoft.com/office/drawing/2014/main" id="{F074ED95-D9BE-4310-DCA8-A9EEE3569ECD}"/>
              </a:ext>
            </a:extLst>
          </p:cNvPr>
          <p:cNvGraphicFramePr>
            <a:graphicFrameLocks noGrp="1"/>
          </p:cNvGraphicFramePr>
          <p:nvPr>
            <p:extLst>
              <p:ext uri="{D42A27DB-BD31-4B8C-83A1-F6EECF244321}">
                <p14:modId xmlns:p14="http://schemas.microsoft.com/office/powerpoint/2010/main" val="1595052999"/>
              </p:ext>
            </p:extLst>
          </p:nvPr>
        </p:nvGraphicFramePr>
        <p:xfrm>
          <a:off x="518160" y="641212"/>
          <a:ext cx="11155680" cy="5164300"/>
        </p:xfrm>
        <a:graphic>
          <a:graphicData uri="http://schemas.openxmlformats.org/drawingml/2006/table">
            <a:tbl>
              <a:tblPr bandRow="1">
                <a:tableStyleId>{5C22544A-7EE6-4342-B048-85BDC9FD1C3A}</a:tableStyleId>
              </a:tblPr>
              <a:tblGrid>
                <a:gridCol w="11155680">
                  <a:extLst>
                    <a:ext uri="{9D8B030D-6E8A-4147-A177-3AD203B41FA5}">
                      <a16:colId xmlns:a16="http://schemas.microsoft.com/office/drawing/2014/main" val="3810819497"/>
                    </a:ext>
                  </a:extLst>
                </a:gridCol>
              </a:tblGrid>
              <a:tr h="523963">
                <a:tc>
                  <a:txBody>
                    <a:bodyPr/>
                    <a:lstStyle/>
                    <a:p>
                      <a:pPr marL="0" marR="0" algn="just">
                        <a:lnSpc>
                          <a:spcPct val="107000"/>
                        </a:lnSpc>
                        <a:spcBef>
                          <a:spcPts val="0"/>
                        </a:spcBef>
                        <a:spcAft>
                          <a:spcPts val="0"/>
                        </a:spcAft>
                      </a:pPr>
                      <a:r>
                        <a:rPr lang="x-none" sz="1000" b="1">
                          <a:effectLst/>
                          <a:latin typeface="Avenir Next LT Pro" panose="020B0504020202020204" pitchFamily="34" charset="0"/>
                        </a:rPr>
                        <a:t>Are your </a:t>
                      </a:r>
                      <a:r>
                        <a:rPr lang="en-US" sz="1000" b="1">
                          <a:effectLst/>
                          <a:latin typeface="Avenir Next LT Pro" panose="020B0504020202020204" pitchFamily="34" charset="0"/>
                        </a:rPr>
                        <a:t>sponsor and champions</a:t>
                      </a:r>
                      <a:r>
                        <a:rPr lang="x-none" sz="1000" b="1">
                          <a:effectLst/>
                          <a:latin typeface="Avenir Next LT Pro" panose="020B0504020202020204" pitchFamily="34" charset="0"/>
                        </a:rPr>
                        <a:t> aware of the importance they play in making change successful?</a:t>
                      </a:r>
                      <a:endParaRPr lang="en-CA" sz="1000" b="1">
                        <a:effectLst/>
                        <a:latin typeface="Avenir Next LT Pro" panose="020B0504020202020204" pitchFamily="34" charset="0"/>
                      </a:endParaRPr>
                    </a:p>
                    <a:p>
                      <a:pPr marL="0" marR="0" algn="just">
                        <a:lnSpc>
                          <a:spcPct val="107000"/>
                        </a:lnSpc>
                        <a:spcBef>
                          <a:spcPts val="0"/>
                        </a:spcBef>
                        <a:spcAft>
                          <a:spcPts val="0"/>
                        </a:spcAft>
                      </a:pPr>
                      <a:r>
                        <a:rPr lang="x-none" sz="1000">
                          <a:effectLst/>
                          <a:latin typeface="Avenir Next LT Pro" panose="020B0504020202020204" pitchFamily="34" charset="0"/>
                        </a:rPr>
                        <a:t>In Prosci benchmarking studies</a:t>
                      </a:r>
                      <a:r>
                        <a:rPr lang="en-CA" sz="1000">
                          <a:effectLst/>
                          <a:latin typeface="Avenir Next LT Pro" panose="020B0504020202020204" pitchFamily="34" charset="0"/>
                        </a:rPr>
                        <a:t>,</a:t>
                      </a:r>
                      <a:r>
                        <a:rPr lang="x-none" sz="1000">
                          <a:effectLst/>
                          <a:latin typeface="Avenir Next LT Pro" panose="020B0504020202020204" pitchFamily="34" charset="0"/>
                        </a:rPr>
                        <a:t> the number one response by participants when asked what was the greatest overall contributor to project success in each of the studies was active and visible sponsorship.</a:t>
                      </a:r>
                      <a:endParaRPr lang="en-CA" sz="1000">
                        <a:effectLst/>
                        <a:latin typeface="Avenir Next LT Pro" panose="020B0504020202020204" pitchFamily="34" charset="0"/>
                        <a:ea typeface="Calibri" panose="020F0502020204030204" pitchFamily="34" charset="0"/>
                        <a:cs typeface="Times New Roman" panose="02020603050405020304" pitchFamily="18" charset="0"/>
                      </a:endParaRPr>
                    </a:p>
                  </a:txBody>
                  <a:tcPr marL="35692" marR="35692" marT="0" marB="0"/>
                </a:tc>
                <a:extLst>
                  <a:ext uri="{0D108BD9-81ED-4DB2-BD59-A6C34878D82A}">
                    <a16:rowId xmlns:a16="http://schemas.microsoft.com/office/drawing/2014/main" val="2432120978"/>
                  </a:ext>
                </a:extLst>
              </a:tr>
              <a:tr h="618327">
                <a:tc>
                  <a:txBody>
                    <a:bodyPr/>
                    <a:lstStyle/>
                    <a:p>
                      <a:pPr marL="0" marR="0" algn="just">
                        <a:lnSpc>
                          <a:spcPct val="107000"/>
                        </a:lnSpc>
                        <a:spcBef>
                          <a:spcPts val="0"/>
                        </a:spcBef>
                        <a:spcAft>
                          <a:spcPts val="0"/>
                        </a:spcAft>
                      </a:pPr>
                      <a:r>
                        <a:rPr lang="x-none" sz="1000" b="1">
                          <a:effectLst/>
                          <a:latin typeface="Avenir Next LT Pro" panose="020B0504020202020204" pitchFamily="34" charset="0"/>
                        </a:rPr>
                        <a:t>Do your sponsor</a:t>
                      </a:r>
                      <a:r>
                        <a:rPr lang="en-US" sz="1000" b="1">
                          <a:effectLst/>
                          <a:latin typeface="Avenir Next LT Pro" panose="020B0504020202020204" pitchFamily="34" charset="0"/>
                        </a:rPr>
                        <a:t> and champions</a:t>
                      </a:r>
                      <a:r>
                        <a:rPr lang="x-none" sz="1000" b="1">
                          <a:effectLst/>
                          <a:latin typeface="Avenir Next LT Pro" panose="020B0504020202020204" pitchFamily="34" charset="0"/>
                        </a:rPr>
                        <a:t> know their three biggest roles in supporting organizational change?</a:t>
                      </a:r>
                      <a:endParaRPr lang="en-CA" sz="1000" b="1">
                        <a:effectLst/>
                        <a:latin typeface="Avenir Next LT Pro" panose="020B0504020202020204" pitchFamily="34" charset="0"/>
                      </a:endParaRPr>
                    </a:p>
                    <a:p>
                      <a:pPr marL="0" marR="0" algn="just">
                        <a:lnSpc>
                          <a:spcPct val="107000"/>
                        </a:lnSpc>
                        <a:spcBef>
                          <a:spcPts val="0"/>
                        </a:spcBef>
                        <a:spcAft>
                          <a:spcPts val="0"/>
                        </a:spcAft>
                      </a:pPr>
                      <a:r>
                        <a:rPr lang="x-none" sz="1000">
                          <a:effectLst/>
                          <a:latin typeface="Avenir Next LT Pro" panose="020B0504020202020204" pitchFamily="34" charset="0"/>
                        </a:rPr>
                        <a:t>The three key roles for senior leaders: (1) Participate actively and visibly throughout the project, (2) Build a coalition of sponsorship with managers and peers; and (3) Communicate directly with employees. Nearly 50% of study participants ranked their sponsor as having a moderate to poor understanding of their role.</a:t>
                      </a:r>
                      <a:endParaRPr lang="en-CA" sz="1000">
                        <a:effectLst/>
                        <a:latin typeface="Avenir Next LT Pro" panose="020B0504020202020204" pitchFamily="34" charset="0"/>
                        <a:ea typeface="Calibri" panose="020F0502020204030204" pitchFamily="34" charset="0"/>
                        <a:cs typeface="Times New Roman" panose="02020603050405020304" pitchFamily="18" charset="0"/>
                      </a:endParaRPr>
                    </a:p>
                  </a:txBody>
                  <a:tcPr marL="35692" marR="35692" marT="0" marB="0"/>
                </a:tc>
                <a:extLst>
                  <a:ext uri="{0D108BD9-81ED-4DB2-BD59-A6C34878D82A}">
                    <a16:rowId xmlns:a16="http://schemas.microsoft.com/office/drawing/2014/main" val="2844615794"/>
                  </a:ext>
                </a:extLst>
              </a:tr>
              <a:tr h="427161">
                <a:tc>
                  <a:txBody>
                    <a:bodyPr/>
                    <a:lstStyle/>
                    <a:p>
                      <a:pPr marL="0" marR="0" algn="just">
                        <a:lnSpc>
                          <a:spcPct val="107000"/>
                        </a:lnSpc>
                        <a:spcBef>
                          <a:spcPts val="0"/>
                        </a:spcBef>
                        <a:spcAft>
                          <a:spcPts val="0"/>
                        </a:spcAft>
                      </a:pPr>
                      <a:r>
                        <a:rPr lang="x-none" sz="1000" b="1">
                          <a:effectLst/>
                          <a:latin typeface="Avenir Next LT Pro" panose="020B0504020202020204" pitchFamily="34" charset="0"/>
                        </a:rPr>
                        <a:t>Are your sponsor </a:t>
                      </a:r>
                      <a:r>
                        <a:rPr lang="en-US" sz="1000" b="1">
                          <a:effectLst/>
                          <a:latin typeface="Avenir Next LT Pro" panose="020B0504020202020204" pitchFamily="34" charset="0"/>
                        </a:rPr>
                        <a:t>and champions</a:t>
                      </a:r>
                      <a:r>
                        <a:rPr lang="x-none" sz="1000" b="1">
                          <a:effectLst/>
                          <a:latin typeface="Avenir Next LT Pro" panose="020B0504020202020204" pitchFamily="34" charset="0"/>
                        </a:rPr>
                        <a:t> active and visible throughout the project?</a:t>
                      </a:r>
                      <a:endParaRPr lang="en-CA" sz="1000" b="1">
                        <a:effectLst/>
                        <a:latin typeface="Avenir Next LT Pro" panose="020B0504020202020204" pitchFamily="34" charset="0"/>
                      </a:endParaRPr>
                    </a:p>
                    <a:p>
                      <a:pPr marL="0" marR="0" algn="just">
                        <a:lnSpc>
                          <a:spcPct val="107000"/>
                        </a:lnSpc>
                        <a:spcBef>
                          <a:spcPts val="0"/>
                        </a:spcBef>
                        <a:spcAft>
                          <a:spcPts val="0"/>
                        </a:spcAft>
                      </a:pPr>
                      <a:r>
                        <a:rPr lang="x-none" sz="1000">
                          <a:effectLst/>
                          <a:latin typeface="Avenir Next LT Pro" panose="020B0504020202020204" pitchFamily="34" charset="0"/>
                        </a:rPr>
                        <a:t>Effective sponsors cannot stand on the side-lines—they must be involved in more than just signing their names on the project charter. They must stay active and visible throughout the project.</a:t>
                      </a:r>
                      <a:endParaRPr lang="en-CA" sz="1000">
                        <a:effectLst/>
                        <a:latin typeface="Avenir Next LT Pro" panose="020B0504020202020204" pitchFamily="34" charset="0"/>
                        <a:ea typeface="Calibri" panose="020F0502020204030204" pitchFamily="34" charset="0"/>
                        <a:cs typeface="Times New Roman" panose="02020603050405020304" pitchFamily="18" charset="0"/>
                      </a:endParaRPr>
                    </a:p>
                  </a:txBody>
                  <a:tcPr marL="35692" marR="35692" marT="0" marB="0"/>
                </a:tc>
                <a:extLst>
                  <a:ext uri="{0D108BD9-81ED-4DB2-BD59-A6C34878D82A}">
                    <a16:rowId xmlns:a16="http://schemas.microsoft.com/office/drawing/2014/main" val="748084193"/>
                  </a:ext>
                </a:extLst>
              </a:tr>
              <a:tr h="429599">
                <a:tc>
                  <a:txBody>
                    <a:bodyPr/>
                    <a:lstStyle/>
                    <a:p>
                      <a:pPr marL="0" marR="0" algn="just">
                        <a:lnSpc>
                          <a:spcPct val="107000"/>
                        </a:lnSpc>
                        <a:spcBef>
                          <a:spcPts val="0"/>
                        </a:spcBef>
                        <a:spcAft>
                          <a:spcPts val="0"/>
                        </a:spcAft>
                      </a:pPr>
                      <a:r>
                        <a:rPr lang="x-none" sz="1000" b="1" dirty="0">
                          <a:effectLst/>
                          <a:latin typeface="Avenir Next LT Pro" panose="020B0504020202020204" pitchFamily="34" charset="0"/>
                        </a:rPr>
                        <a:t>Are your sponsor</a:t>
                      </a:r>
                      <a:r>
                        <a:rPr lang="en-US" sz="1000" b="1" dirty="0">
                          <a:effectLst/>
                          <a:latin typeface="Avenir Next LT Pro" panose="020B0504020202020204" pitchFamily="34" charset="0"/>
                        </a:rPr>
                        <a:t> and champions</a:t>
                      </a:r>
                      <a:r>
                        <a:rPr lang="x-none" sz="1000" b="1" dirty="0">
                          <a:effectLst/>
                          <a:latin typeface="Avenir Next LT Pro" panose="020B0504020202020204" pitchFamily="34" charset="0"/>
                        </a:rPr>
                        <a:t> building coalitions that are needed for the change to be successful?</a:t>
                      </a:r>
                      <a:endParaRPr lang="en-CA" sz="1000" b="1" dirty="0">
                        <a:effectLst/>
                        <a:latin typeface="Avenir Next LT Pro" panose="020B0504020202020204" pitchFamily="34" charset="0"/>
                      </a:endParaRPr>
                    </a:p>
                    <a:p>
                      <a:pPr marL="0" marR="0" algn="just">
                        <a:lnSpc>
                          <a:spcPct val="107000"/>
                        </a:lnSpc>
                        <a:spcBef>
                          <a:spcPts val="0"/>
                        </a:spcBef>
                        <a:spcAft>
                          <a:spcPts val="0"/>
                        </a:spcAft>
                      </a:pPr>
                      <a:r>
                        <a:rPr lang="x-none" sz="1000" dirty="0">
                          <a:effectLst/>
                          <a:latin typeface="Avenir Next LT Pro" panose="020B0504020202020204" pitchFamily="34" charset="0"/>
                        </a:rPr>
                        <a:t>Effective sponsors</a:t>
                      </a:r>
                      <a:r>
                        <a:rPr lang="en-US" sz="1000" dirty="0">
                          <a:effectLst/>
                          <a:latin typeface="Avenir Next LT Pro" panose="020B0504020202020204" pitchFamily="34" charset="0"/>
                        </a:rPr>
                        <a:t> and champions</a:t>
                      </a:r>
                      <a:r>
                        <a:rPr lang="x-none" sz="1000" dirty="0">
                          <a:effectLst/>
                          <a:latin typeface="Avenir Next LT Pro" panose="020B0504020202020204" pitchFamily="34" charset="0"/>
                        </a:rPr>
                        <a:t> interact with the other leaders necessary to make the change successful. The</a:t>
                      </a:r>
                      <a:r>
                        <a:rPr lang="en-US" sz="1000" dirty="0">
                          <a:effectLst/>
                          <a:latin typeface="Avenir Next LT Pro" panose="020B0504020202020204" pitchFamily="34" charset="0"/>
                        </a:rPr>
                        <a:t>y </a:t>
                      </a:r>
                      <a:r>
                        <a:rPr lang="x-none" sz="1000" dirty="0">
                          <a:effectLst/>
                          <a:latin typeface="Avenir Next LT Pro" panose="020B0504020202020204" pitchFamily="34" charset="0"/>
                        </a:rPr>
                        <a:t>must build relationships and commitment with these other key leaders.</a:t>
                      </a:r>
                      <a:endParaRPr lang="en-CA" sz="10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35692" marR="35692" marT="0" marB="0"/>
                </a:tc>
                <a:extLst>
                  <a:ext uri="{0D108BD9-81ED-4DB2-BD59-A6C34878D82A}">
                    <a16:rowId xmlns:a16="http://schemas.microsoft.com/office/drawing/2014/main" val="3486140776"/>
                  </a:ext>
                </a:extLst>
              </a:tr>
              <a:tr h="495164">
                <a:tc>
                  <a:txBody>
                    <a:bodyPr/>
                    <a:lstStyle/>
                    <a:p>
                      <a:pPr marL="0" marR="0" algn="just">
                        <a:lnSpc>
                          <a:spcPct val="107000"/>
                        </a:lnSpc>
                        <a:spcBef>
                          <a:spcPts val="0"/>
                        </a:spcBef>
                        <a:spcAft>
                          <a:spcPts val="0"/>
                        </a:spcAft>
                      </a:pPr>
                      <a:r>
                        <a:rPr lang="x-none" sz="1000" b="1">
                          <a:effectLst/>
                          <a:latin typeface="Avenir Next LT Pro" panose="020B0504020202020204" pitchFamily="34" charset="0"/>
                        </a:rPr>
                        <a:t>Are your sponsor</a:t>
                      </a:r>
                      <a:r>
                        <a:rPr lang="en-US" sz="1000" b="1">
                          <a:effectLst/>
                          <a:latin typeface="Avenir Next LT Pro" panose="020B0504020202020204" pitchFamily="34" charset="0"/>
                        </a:rPr>
                        <a:t> and champions</a:t>
                      </a:r>
                      <a:r>
                        <a:rPr lang="x-none" sz="1000" b="1">
                          <a:effectLst/>
                          <a:latin typeface="Avenir Next LT Pro" panose="020B0504020202020204" pitchFamily="34" charset="0"/>
                        </a:rPr>
                        <a:t> communicating directly and effectively with employees?</a:t>
                      </a:r>
                      <a:endParaRPr lang="en-CA" sz="1000" b="1">
                        <a:effectLst/>
                        <a:latin typeface="Avenir Next LT Pro" panose="020B0504020202020204" pitchFamily="34" charset="0"/>
                      </a:endParaRPr>
                    </a:p>
                    <a:p>
                      <a:pPr marL="0" marR="0" algn="just">
                        <a:lnSpc>
                          <a:spcPct val="107000"/>
                        </a:lnSpc>
                        <a:spcBef>
                          <a:spcPts val="0"/>
                        </a:spcBef>
                        <a:spcAft>
                          <a:spcPts val="0"/>
                        </a:spcAft>
                      </a:pPr>
                      <a:r>
                        <a:rPr lang="x-none" sz="1000">
                          <a:effectLst/>
                          <a:latin typeface="Avenir Next LT Pro" panose="020B0504020202020204" pitchFamily="34" charset="0"/>
                        </a:rPr>
                        <a:t>The </a:t>
                      </a:r>
                      <a:r>
                        <a:rPr lang="en-US" sz="1000">
                          <a:effectLst/>
                          <a:latin typeface="Avenir Next LT Pro" panose="020B0504020202020204" pitchFamily="34" charset="0"/>
                        </a:rPr>
                        <a:t>leaders</a:t>
                      </a:r>
                      <a:r>
                        <a:rPr lang="x-none" sz="1000">
                          <a:effectLst/>
                          <a:latin typeface="Avenir Next LT Pro" panose="020B0504020202020204" pitchFamily="34" charset="0"/>
                        </a:rPr>
                        <a:t> of change are one of the two preferred sender of communication messages. Your sponsor and champions need to directly communicate with employees about the business reasons for change, risks of not changing and why the change is happening now.</a:t>
                      </a:r>
                      <a:endParaRPr lang="en-CA" sz="1000">
                        <a:effectLst/>
                        <a:latin typeface="Avenir Next LT Pro" panose="020B0504020202020204" pitchFamily="34" charset="0"/>
                        <a:ea typeface="Calibri" panose="020F0502020204030204" pitchFamily="34" charset="0"/>
                        <a:cs typeface="Times New Roman" panose="02020603050405020304" pitchFamily="18" charset="0"/>
                      </a:endParaRPr>
                    </a:p>
                  </a:txBody>
                  <a:tcPr marL="35692" marR="35692" marT="0" marB="0"/>
                </a:tc>
                <a:extLst>
                  <a:ext uri="{0D108BD9-81ED-4DB2-BD59-A6C34878D82A}">
                    <a16:rowId xmlns:a16="http://schemas.microsoft.com/office/drawing/2014/main" val="830341002"/>
                  </a:ext>
                </a:extLst>
              </a:tr>
              <a:tr h="618327">
                <a:tc>
                  <a:txBody>
                    <a:bodyPr/>
                    <a:lstStyle/>
                    <a:p>
                      <a:pPr marL="0" marR="0" algn="just">
                        <a:lnSpc>
                          <a:spcPct val="107000"/>
                        </a:lnSpc>
                        <a:spcBef>
                          <a:spcPts val="0"/>
                        </a:spcBef>
                        <a:spcAft>
                          <a:spcPts val="0"/>
                        </a:spcAft>
                      </a:pPr>
                      <a:r>
                        <a:rPr lang="x-none" sz="1000" b="1">
                          <a:effectLst/>
                          <a:latin typeface="Avenir Next LT Pro" panose="020B0504020202020204" pitchFamily="34" charset="0"/>
                        </a:rPr>
                        <a:t>Do your sponsor</a:t>
                      </a:r>
                      <a:r>
                        <a:rPr lang="en-US" sz="1000" b="1">
                          <a:effectLst/>
                          <a:latin typeface="Avenir Next LT Pro" panose="020B0504020202020204" pitchFamily="34" charset="0"/>
                        </a:rPr>
                        <a:t> and champions</a:t>
                      </a:r>
                      <a:r>
                        <a:rPr lang="x-none" sz="1000" b="1">
                          <a:effectLst/>
                          <a:latin typeface="Avenir Next LT Pro" panose="020B0504020202020204" pitchFamily="34" charset="0"/>
                        </a:rPr>
                        <a:t> know that the biggest mistake cited by study participants was failing to personally engage as </a:t>
                      </a:r>
                      <a:r>
                        <a:rPr lang="en-US" sz="1000" b="1">
                          <a:effectLst/>
                          <a:latin typeface="Avenir Next LT Pro" panose="020B0504020202020204" pitchFamily="34" charset="0"/>
                        </a:rPr>
                        <a:t>a leader</a:t>
                      </a:r>
                      <a:r>
                        <a:rPr lang="x-none" sz="1000" b="1">
                          <a:effectLst/>
                          <a:latin typeface="Avenir Next LT Pro" panose="020B0504020202020204" pitchFamily="34" charset="0"/>
                        </a:rPr>
                        <a:t> of change?</a:t>
                      </a:r>
                      <a:endParaRPr lang="en-CA" sz="1000" b="1">
                        <a:effectLst/>
                        <a:latin typeface="Avenir Next LT Pro" panose="020B0504020202020204" pitchFamily="34" charset="0"/>
                      </a:endParaRPr>
                    </a:p>
                    <a:p>
                      <a:pPr marL="0" marR="0" algn="just">
                        <a:lnSpc>
                          <a:spcPct val="107000"/>
                        </a:lnSpc>
                        <a:spcBef>
                          <a:spcPts val="0"/>
                        </a:spcBef>
                        <a:spcAft>
                          <a:spcPts val="0"/>
                        </a:spcAft>
                      </a:pPr>
                      <a:r>
                        <a:rPr lang="x-none" sz="1000">
                          <a:effectLst/>
                          <a:latin typeface="Avenir Next LT Pro" panose="020B0504020202020204" pitchFamily="34" charset="0"/>
                        </a:rPr>
                        <a:t>Failure to engage personally, abdicating their role to lower level managers or the project team and failing to communicate reasons for change with immediate employees are the biggest mistakes cited by study participants. Project teams face tremendous difficulties when they have a sponsor </a:t>
                      </a:r>
                      <a:r>
                        <a:rPr lang="en-US" sz="1000">
                          <a:effectLst/>
                          <a:latin typeface="Avenir Next LT Pro" panose="020B0504020202020204" pitchFamily="34" charset="0"/>
                        </a:rPr>
                        <a:t>and champions </a:t>
                      </a:r>
                      <a:r>
                        <a:rPr lang="x-none" sz="1000">
                          <a:effectLst/>
                          <a:latin typeface="Avenir Next LT Pro" panose="020B0504020202020204" pitchFamily="34" charset="0"/>
                        </a:rPr>
                        <a:t>who do not personally engage in the change.</a:t>
                      </a:r>
                      <a:endParaRPr lang="en-CA" sz="1000">
                        <a:effectLst/>
                        <a:latin typeface="Avenir Next LT Pro" panose="020B0504020202020204" pitchFamily="34" charset="0"/>
                        <a:ea typeface="Calibri" panose="020F0502020204030204" pitchFamily="34" charset="0"/>
                        <a:cs typeface="Times New Roman" panose="02020603050405020304" pitchFamily="18" charset="0"/>
                      </a:endParaRPr>
                    </a:p>
                  </a:txBody>
                  <a:tcPr marL="35692" marR="35692" marT="0" marB="0"/>
                </a:tc>
                <a:extLst>
                  <a:ext uri="{0D108BD9-81ED-4DB2-BD59-A6C34878D82A}">
                    <a16:rowId xmlns:a16="http://schemas.microsoft.com/office/drawing/2014/main" val="2506965821"/>
                  </a:ext>
                </a:extLst>
              </a:tr>
              <a:tr h="523963">
                <a:tc>
                  <a:txBody>
                    <a:bodyPr/>
                    <a:lstStyle/>
                    <a:p>
                      <a:pPr marL="0" marR="0" algn="just">
                        <a:lnSpc>
                          <a:spcPct val="107000"/>
                        </a:lnSpc>
                        <a:spcBef>
                          <a:spcPts val="0"/>
                        </a:spcBef>
                        <a:spcAft>
                          <a:spcPts val="0"/>
                        </a:spcAft>
                      </a:pPr>
                      <a:r>
                        <a:rPr lang="x-none" sz="1000" b="1">
                          <a:effectLst/>
                          <a:latin typeface="Avenir Next LT Pro" panose="020B0504020202020204" pitchFamily="34" charset="0"/>
                        </a:rPr>
                        <a:t>Is your sponsor prepared to manage resistance?</a:t>
                      </a:r>
                      <a:endParaRPr lang="en-CA" sz="1000" b="1">
                        <a:effectLst/>
                        <a:latin typeface="Avenir Next LT Pro" panose="020B0504020202020204" pitchFamily="34" charset="0"/>
                      </a:endParaRPr>
                    </a:p>
                    <a:p>
                      <a:pPr marL="0" marR="0" algn="just">
                        <a:lnSpc>
                          <a:spcPct val="107000"/>
                        </a:lnSpc>
                        <a:spcBef>
                          <a:spcPts val="0"/>
                        </a:spcBef>
                        <a:spcAft>
                          <a:spcPts val="0"/>
                        </a:spcAft>
                      </a:pPr>
                      <a:r>
                        <a:rPr lang="x-none" sz="1000">
                          <a:effectLst/>
                          <a:latin typeface="Avenir Next LT Pro" panose="020B0504020202020204" pitchFamily="34" charset="0"/>
                        </a:rPr>
                        <a:t>Managing resistance is a key role of senior leaders, managers and supervisors. Your sponsor needs to be prepared and ready to deal with resistance in the organization—especially from other senior</a:t>
                      </a:r>
                      <a:r>
                        <a:rPr lang="en-US" sz="1000">
                          <a:effectLst/>
                          <a:latin typeface="Avenir Next LT Pro" panose="020B0504020202020204" pitchFamily="34" charset="0"/>
                        </a:rPr>
                        <a:t> leaders</a:t>
                      </a:r>
                      <a:r>
                        <a:rPr lang="x-none" sz="1000">
                          <a:effectLst/>
                          <a:latin typeface="Avenir Next LT Pro" panose="020B0504020202020204" pitchFamily="34" charset="0"/>
                        </a:rPr>
                        <a:t> and managers. Change managers need to coach senior leaders on how to identify root causes of resistance and how to engage and manage resistance when it happens.</a:t>
                      </a:r>
                      <a:endParaRPr lang="en-CA" sz="1000">
                        <a:effectLst/>
                        <a:latin typeface="Avenir Next LT Pro" panose="020B0504020202020204" pitchFamily="34" charset="0"/>
                        <a:ea typeface="Calibri" panose="020F0502020204030204" pitchFamily="34" charset="0"/>
                        <a:cs typeface="Times New Roman" panose="02020603050405020304" pitchFamily="18" charset="0"/>
                      </a:endParaRPr>
                    </a:p>
                  </a:txBody>
                  <a:tcPr marL="35692" marR="35692" marT="0" marB="0"/>
                </a:tc>
                <a:extLst>
                  <a:ext uri="{0D108BD9-81ED-4DB2-BD59-A6C34878D82A}">
                    <a16:rowId xmlns:a16="http://schemas.microsoft.com/office/drawing/2014/main" val="1229772978"/>
                  </a:ext>
                </a:extLst>
              </a:tr>
              <a:tr h="429599">
                <a:tc>
                  <a:txBody>
                    <a:bodyPr/>
                    <a:lstStyle/>
                    <a:p>
                      <a:pPr marL="0" marR="0" algn="just">
                        <a:lnSpc>
                          <a:spcPct val="107000"/>
                        </a:lnSpc>
                        <a:spcBef>
                          <a:spcPts val="0"/>
                        </a:spcBef>
                        <a:spcAft>
                          <a:spcPts val="0"/>
                        </a:spcAft>
                      </a:pPr>
                      <a:r>
                        <a:rPr lang="x-none" sz="1000" b="1" dirty="0">
                          <a:effectLst/>
                          <a:latin typeface="Avenir Next LT Pro" panose="020B0504020202020204" pitchFamily="34" charset="0"/>
                        </a:rPr>
                        <a:t>Is your sponsor prepared to celebrate success?</a:t>
                      </a:r>
                      <a:endParaRPr lang="en-CA" sz="1000" b="1" dirty="0">
                        <a:effectLst/>
                        <a:latin typeface="Avenir Next LT Pro" panose="020B0504020202020204" pitchFamily="34" charset="0"/>
                      </a:endParaRPr>
                    </a:p>
                    <a:p>
                      <a:pPr marL="0" marR="0" algn="just">
                        <a:lnSpc>
                          <a:spcPct val="107000"/>
                        </a:lnSpc>
                        <a:spcBef>
                          <a:spcPts val="0"/>
                        </a:spcBef>
                        <a:spcAft>
                          <a:spcPts val="0"/>
                        </a:spcAft>
                      </a:pPr>
                      <a:r>
                        <a:rPr lang="x-none" sz="1000" dirty="0">
                          <a:effectLst/>
                          <a:latin typeface="Avenir Next LT Pro" panose="020B0504020202020204" pitchFamily="34" charset="0"/>
                        </a:rPr>
                        <a:t>Celebrating success—even small, short-term success—is an important part of building support and momentum for change. Sponsors play a key role in recognizing employees both publicly and privately.</a:t>
                      </a:r>
                      <a:endParaRPr lang="en-CA" sz="10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35692" marR="35692" marT="0" marB="0"/>
                </a:tc>
                <a:extLst>
                  <a:ext uri="{0D108BD9-81ED-4DB2-BD59-A6C34878D82A}">
                    <a16:rowId xmlns:a16="http://schemas.microsoft.com/office/drawing/2014/main" val="2808116792"/>
                  </a:ext>
                </a:extLst>
              </a:tr>
              <a:tr h="523963">
                <a:tc>
                  <a:txBody>
                    <a:bodyPr/>
                    <a:lstStyle/>
                    <a:p>
                      <a:pPr marL="0" marR="0" algn="just">
                        <a:lnSpc>
                          <a:spcPct val="107000"/>
                        </a:lnSpc>
                        <a:spcBef>
                          <a:spcPts val="0"/>
                        </a:spcBef>
                        <a:spcAft>
                          <a:spcPts val="0"/>
                        </a:spcAft>
                      </a:pPr>
                      <a:r>
                        <a:rPr lang="x-none" sz="1000" b="1">
                          <a:effectLst/>
                          <a:latin typeface="Avenir Next LT Pro" panose="020B0504020202020204" pitchFamily="34" charset="0"/>
                        </a:rPr>
                        <a:t>Is your sponsor setting clear priorities regarding this initiative, other initiatives and day-to-day work?</a:t>
                      </a:r>
                      <a:endParaRPr lang="en-CA" sz="1000" b="1">
                        <a:effectLst/>
                        <a:latin typeface="Avenir Next LT Pro" panose="020B0504020202020204" pitchFamily="34" charset="0"/>
                      </a:endParaRPr>
                    </a:p>
                    <a:p>
                      <a:pPr marL="0" marR="0" algn="just">
                        <a:lnSpc>
                          <a:spcPct val="107000"/>
                        </a:lnSpc>
                        <a:spcBef>
                          <a:spcPts val="0"/>
                        </a:spcBef>
                        <a:spcAft>
                          <a:spcPts val="0"/>
                        </a:spcAft>
                      </a:pPr>
                      <a:r>
                        <a:rPr lang="x-none" sz="1000">
                          <a:effectLst/>
                          <a:latin typeface="Avenir Next LT Pro" panose="020B0504020202020204" pitchFamily="34" charset="0"/>
                        </a:rPr>
                        <a:t>Sponsors influence priorities through their behaviors, actions and the communications they send. Sponsors must show both their own and the organization’s commitment to change if they expect employees throughout the organization to become engaged.</a:t>
                      </a:r>
                      <a:endParaRPr lang="en-CA" sz="1000">
                        <a:effectLst/>
                        <a:latin typeface="Avenir Next LT Pro" panose="020B0504020202020204" pitchFamily="34" charset="0"/>
                        <a:ea typeface="Calibri" panose="020F0502020204030204" pitchFamily="34" charset="0"/>
                        <a:cs typeface="Times New Roman" panose="02020603050405020304" pitchFamily="18" charset="0"/>
                      </a:endParaRPr>
                    </a:p>
                  </a:txBody>
                  <a:tcPr marL="35692" marR="35692" marT="0" marB="0"/>
                </a:tc>
                <a:extLst>
                  <a:ext uri="{0D108BD9-81ED-4DB2-BD59-A6C34878D82A}">
                    <a16:rowId xmlns:a16="http://schemas.microsoft.com/office/drawing/2014/main" val="2675728189"/>
                  </a:ext>
                </a:extLst>
              </a:tr>
              <a:tr h="523963">
                <a:tc>
                  <a:txBody>
                    <a:bodyPr/>
                    <a:lstStyle/>
                    <a:p>
                      <a:pPr marL="0" marR="0" algn="just">
                        <a:lnSpc>
                          <a:spcPct val="107000"/>
                        </a:lnSpc>
                        <a:spcBef>
                          <a:spcPts val="0"/>
                        </a:spcBef>
                        <a:spcAft>
                          <a:spcPts val="0"/>
                        </a:spcAft>
                      </a:pPr>
                      <a:r>
                        <a:rPr lang="en-CA" sz="1000" b="1" dirty="0">
                          <a:effectLst/>
                          <a:latin typeface="Avenir Next LT Pro" panose="020B0504020202020204" pitchFamily="34" charset="0"/>
                        </a:rPr>
                        <a:t>Is your sponsor avoiding the “flavour of the month” syndrome?</a:t>
                      </a:r>
                    </a:p>
                    <a:p>
                      <a:pPr marL="0" marR="0" algn="just">
                        <a:lnSpc>
                          <a:spcPct val="107000"/>
                        </a:lnSpc>
                        <a:spcBef>
                          <a:spcPts val="0"/>
                        </a:spcBef>
                        <a:spcAft>
                          <a:spcPts val="0"/>
                        </a:spcAft>
                      </a:pPr>
                      <a:r>
                        <a:rPr lang="en-CA" sz="1000" dirty="0">
                          <a:effectLst/>
                          <a:latin typeface="Avenir Next LT Pro" panose="020B0504020202020204" pitchFamily="34" charset="0"/>
                        </a:rPr>
                        <a:t>“Flavour of the month” describes a situation where organizations are constantly introducing and abandoning initiatives. When this occurs, it makes it more difficult to create meaningful change. Sponsors are responsible for launching new initiatives and ensuring new projects are not just the next “flavour”.</a:t>
                      </a:r>
                      <a:endParaRPr lang="en-CA" sz="1000" dirty="0">
                        <a:effectLst/>
                        <a:latin typeface="Avenir Next LT Pro" panose="020B0504020202020204" pitchFamily="34" charset="0"/>
                        <a:ea typeface="Calibri" panose="020F0502020204030204" pitchFamily="34" charset="0"/>
                        <a:cs typeface="Times New Roman" panose="02020603050405020304" pitchFamily="18" charset="0"/>
                      </a:endParaRPr>
                    </a:p>
                  </a:txBody>
                  <a:tcPr marL="35692" marR="35692" marT="0" marB="0"/>
                </a:tc>
                <a:extLst>
                  <a:ext uri="{0D108BD9-81ED-4DB2-BD59-A6C34878D82A}">
                    <a16:rowId xmlns:a16="http://schemas.microsoft.com/office/drawing/2014/main" val="1598640411"/>
                  </a:ext>
                </a:extLst>
              </a:tr>
            </a:tbl>
          </a:graphicData>
        </a:graphic>
      </p:graphicFrame>
      <p:sp>
        <p:nvSpPr>
          <p:cNvPr id="10" name="TextBox 9">
            <a:extLst>
              <a:ext uri="{FF2B5EF4-FFF2-40B4-BE49-F238E27FC236}">
                <a16:creationId xmlns:a16="http://schemas.microsoft.com/office/drawing/2014/main" id="{388776ED-286F-1CF5-2875-D770E9CB6D92}"/>
              </a:ext>
            </a:extLst>
          </p:cNvPr>
          <p:cNvSpPr txBox="1"/>
          <p:nvPr/>
        </p:nvSpPr>
        <p:spPr>
          <a:xfrm>
            <a:off x="7572675" y="6413593"/>
            <a:ext cx="3409750" cy="246221"/>
          </a:xfrm>
          <a:prstGeom prst="rect">
            <a:avLst/>
          </a:prstGeom>
          <a:noFill/>
        </p:spPr>
        <p:txBody>
          <a:bodyPr wrap="square">
            <a:spAutoFit/>
          </a:bodyPr>
          <a:lstStyle/>
          <a:p>
            <a:r>
              <a:rPr lang="en-CA" sz="1000" b="0" i="0">
                <a:solidFill>
                  <a:srgbClr val="000000"/>
                </a:solidFill>
                <a:effectLst/>
                <a:latin typeface="Avenir Next LT Pro" panose="020B0504020202020204" pitchFamily="34" charset="0"/>
              </a:rPr>
              <a:t>*adapted from the PROSCI Sponsorship Checklist</a:t>
            </a:r>
            <a:endParaRPr lang="en-CA" sz="1000">
              <a:latin typeface="Avenir Next LT Pro" panose="020B0504020202020204" pitchFamily="34" charset="0"/>
            </a:endParaRPr>
          </a:p>
        </p:txBody>
      </p:sp>
    </p:spTree>
    <p:extLst>
      <p:ext uri="{BB962C8B-B14F-4D97-AF65-F5344CB8AC3E}">
        <p14:creationId xmlns:p14="http://schemas.microsoft.com/office/powerpoint/2010/main" val="13980390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lstStyle/>
          <a:p>
            <a:r>
              <a:rPr lang="en-CA">
                <a:solidFill>
                  <a:schemeClr val="accent5"/>
                </a:solidFill>
                <a:latin typeface="Arial Rounded MT Bold" panose="020F0704030504030204" pitchFamily="34" charset="0"/>
              </a:rPr>
              <a:t>Meeting agenda ideas</a:t>
            </a: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3910069715"/>
              </p:ext>
            </p:extLst>
          </p:nvPr>
        </p:nvGraphicFramePr>
        <p:xfrm>
          <a:off x="586583" y="1385888"/>
          <a:ext cx="11018515" cy="3230880"/>
        </p:xfrm>
        <a:graphic>
          <a:graphicData uri="http://schemas.openxmlformats.org/drawingml/2006/table">
            <a:tbl>
              <a:tblPr firstRow="1" bandRow="1">
                <a:tableStyleId>{93296810-A885-4BE3-A3E7-6D5BEEA58F35}</a:tableStyleId>
              </a:tblPr>
              <a:tblGrid>
                <a:gridCol w="2465624">
                  <a:extLst>
                    <a:ext uri="{9D8B030D-6E8A-4147-A177-3AD203B41FA5}">
                      <a16:colId xmlns:a16="http://schemas.microsoft.com/office/drawing/2014/main" val="1245276507"/>
                    </a:ext>
                  </a:extLst>
                </a:gridCol>
                <a:gridCol w="5201067">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176625">
                <a:tc>
                  <a:txBody>
                    <a:bodyPr/>
                    <a:lstStyle/>
                    <a:p>
                      <a:r>
                        <a:rPr lang="en-CA" noProof="0">
                          <a:solidFill>
                            <a:schemeClr val="tx1"/>
                          </a:solidFill>
                          <a:latin typeface="Avenir Next LT Pro" panose="020B0504020202020204" pitchFamily="34" charset="0"/>
                        </a:rPr>
                        <a:t>Activity</a:t>
                      </a:r>
                    </a:p>
                  </a:txBody>
                  <a:tcPr/>
                </a:tc>
                <a:tc>
                  <a:txBody>
                    <a:bodyPr/>
                    <a:lstStyle/>
                    <a:p>
                      <a:r>
                        <a:rPr lang="en-CA" noProof="0">
                          <a:solidFill>
                            <a:schemeClr val="tx1"/>
                          </a:solidFill>
                          <a:latin typeface="Avenir Next LT Pro" panose="020B0504020202020204" pitchFamily="34" charset="0"/>
                        </a:rPr>
                        <a:t>Details</a:t>
                      </a:r>
                    </a:p>
                  </a:txBody>
                  <a:tcPr/>
                </a:tc>
                <a:tc>
                  <a:txBody>
                    <a:bodyPr/>
                    <a:lstStyle/>
                    <a:p>
                      <a:r>
                        <a:rPr lang="en-CA" noProof="0">
                          <a:solidFill>
                            <a:schemeClr val="tx1"/>
                          </a:solidFill>
                          <a:latin typeface="Avenir Next LT Pro" panose="020B0504020202020204" pitchFamily="34" charset="0"/>
                        </a:rPr>
                        <a:t>Notes/Resources</a:t>
                      </a:r>
                    </a:p>
                  </a:txBody>
                  <a:tcPr/>
                </a:tc>
                <a:extLst>
                  <a:ext uri="{0D108BD9-81ED-4DB2-BD59-A6C34878D82A}">
                    <a16:rowId xmlns:a16="http://schemas.microsoft.com/office/drawing/2014/main" val="4098927503"/>
                  </a:ext>
                </a:extLst>
              </a:tr>
              <a:tr h="961612">
                <a:tc>
                  <a:txBody>
                    <a:bodyPr/>
                    <a:lstStyle/>
                    <a:p>
                      <a:r>
                        <a:rPr lang="fr-CA" sz="1400" b="1" noProof="0">
                          <a:solidFill>
                            <a:schemeClr val="tx1"/>
                          </a:solidFill>
                          <a:latin typeface="Avenir Next LT Pro" panose="020B0504020202020204" pitchFamily="34" charset="0"/>
                        </a:rPr>
                        <a:t>Meeting #3 +</a:t>
                      </a:r>
                      <a:endParaRPr lang="en-CA" sz="1400" b="1" noProof="0">
                        <a:solidFill>
                          <a:schemeClr val="tx1"/>
                        </a:solidFill>
                        <a:latin typeface="Avenir Next LT Pro" panose="020B0504020202020204" pitchFamily="34" charset="0"/>
                      </a:endParaRPr>
                    </a:p>
                  </a:txBody>
                  <a:tcPr/>
                </a:tc>
                <a:tc>
                  <a:txBody>
                    <a:bodyPr/>
                    <a:lstStyle/>
                    <a:p>
                      <a:pPr marL="0" indent="0">
                        <a:buFontTx/>
                        <a:buNone/>
                      </a:pPr>
                      <a:r>
                        <a:rPr lang="en-CA" sz="1400" noProof="0">
                          <a:solidFill>
                            <a:schemeClr val="tx1"/>
                          </a:solidFill>
                          <a:latin typeface="Avenir Next LT Pro" panose="020B0504020202020204" pitchFamily="34" charset="0"/>
                        </a:rPr>
                        <a:t>Recurring items to cover at each meeting with your sponsor(s):</a:t>
                      </a:r>
                    </a:p>
                    <a:p>
                      <a:pPr marL="285750" lvl="0" indent="-285750">
                        <a:buFontTx/>
                        <a:buChar char="-"/>
                      </a:pPr>
                      <a:r>
                        <a:rPr lang="en-CA" sz="1400" noProof="0">
                          <a:solidFill>
                            <a:schemeClr val="tx1"/>
                          </a:solidFill>
                          <a:latin typeface="Avenir Next LT Pro" panose="020B0504020202020204" pitchFamily="34" charset="0"/>
                        </a:rPr>
                        <a:t>Sponsorship Plan and upcoming CM activities, including what will be expected of them at each activity</a:t>
                      </a:r>
                    </a:p>
                    <a:p>
                      <a:pPr marL="285750" indent="-285750">
                        <a:buFontTx/>
                        <a:buChar char="-"/>
                      </a:pPr>
                      <a:r>
                        <a:rPr lang="en-CA" sz="1400" noProof="0">
                          <a:solidFill>
                            <a:schemeClr val="tx1"/>
                          </a:solidFill>
                          <a:latin typeface="Avenir Next LT Pro" panose="020B0504020202020204" pitchFamily="34" charset="0"/>
                        </a:rPr>
                        <a:t>Update from the Change Agent Network:</a:t>
                      </a:r>
                    </a:p>
                    <a:p>
                      <a:pPr marL="742950" lvl="1" indent="-285750">
                        <a:buFontTx/>
                        <a:buChar char="-"/>
                      </a:pPr>
                      <a:r>
                        <a:rPr lang="en-CA" sz="1400" noProof="0">
                          <a:solidFill>
                            <a:schemeClr val="tx1"/>
                          </a:solidFill>
                          <a:latin typeface="Avenir Next LT Pro" panose="020B0504020202020204" pitchFamily="34" charset="0"/>
                        </a:rPr>
                        <a:t>Highlight any positive feedback received</a:t>
                      </a:r>
                    </a:p>
                    <a:p>
                      <a:pPr marL="742950" lvl="1" indent="-285750">
                        <a:buFontTx/>
                        <a:buChar char="-"/>
                      </a:pPr>
                      <a:r>
                        <a:rPr lang="en-CA" sz="1400" noProof="0">
                          <a:solidFill>
                            <a:schemeClr val="tx1"/>
                          </a:solidFill>
                          <a:latin typeface="Avenir Next LT Pro" panose="020B0504020202020204" pitchFamily="34" charset="0"/>
                        </a:rPr>
                        <a:t>Discuss any resistance that has been observed and if any changes are required to the upcoming activities to address it</a:t>
                      </a:r>
                    </a:p>
                    <a:p>
                      <a:pPr marL="285750" indent="-285750">
                        <a:buFontTx/>
                        <a:buChar char="-"/>
                      </a:pPr>
                      <a:r>
                        <a:rPr lang="en-CA" sz="1400" noProof="0">
                          <a:solidFill>
                            <a:schemeClr val="tx1"/>
                          </a:solidFill>
                          <a:latin typeface="Avenir Next LT Pro" panose="020B0504020202020204" pitchFamily="34" charset="0"/>
                        </a:rPr>
                        <a:t>Upcoming meetings with Manager’s Network:</a:t>
                      </a:r>
                    </a:p>
                    <a:p>
                      <a:pPr marL="742950" lvl="1" indent="-285750">
                        <a:buFontTx/>
                        <a:buChar char="-"/>
                      </a:pPr>
                      <a:r>
                        <a:rPr lang="en-CA" sz="1400" noProof="0">
                          <a:solidFill>
                            <a:schemeClr val="tx1"/>
                          </a:solidFill>
                          <a:latin typeface="Avenir Next LT Pro" panose="020B0504020202020204" pitchFamily="34" charset="0"/>
                        </a:rPr>
                        <a:t>Opportunities to address points of resistance</a:t>
                      </a:r>
                    </a:p>
                    <a:p>
                      <a:pPr marL="742950" lvl="1" indent="-285750">
                        <a:buFontTx/>
                        <a:buChar char="-"/>
                      </a:pPr>
                      <a:r>
                        <a:rPr lang="en-CA" sz="1400" noProof="0">
                          <a:solidFill>
                            <a:schemeClr val="tx1"/>
                          </a:solidFill>
                          <a:latin typeface="Avenir Next LT Pro" panose="020B0504020202020204" pitchFamily="34" charset="0"/>
                        </a:rPr>
                        <a:t>Important announcements</a:t>
                      </a:r>
                    </a:p>
                    <a:p>
                      <a:pPr marL="285750" indent="-285750">
                        <a:buFontTx/>
                        <a:buChar char="-"/>
                      </a:pPr>
                      <a:endParaRPr lang="en-CA" sz="1400" noProof="0">
                        <a:solidFill>
                          <a:schemeClr val="tx1"/>
                        </a:solidFill>
                        <a:latin typeface="Avenir Next LT Pro" panose="020B0504020202020204" pitchFamily="34" charset="0"/>
                      </a:endParaRPr>
                    </a:p>
                  </a:txBody>
                  <a:tcPr/>
                </a:tc>
                <a:tc>
                  <a:txBody>
                    <a:bodyPr/>
                    <a:lstStyle/>
                    <a:p>
                      <a:pPr marL="0" indent="0">
                        <a:buFont typeface="Arial" panose="020B0604020202020204" pitchFamily="34" charset="0"/>
                        <a:buNone/>
                      </a:pPr>
                      <a:endParaRPr lang="en-CA" sz="1400" noProof="0">
                        <a:solidFill>
                          <a:srgbClr val="FF0000"/>
                        </a:solidFill>
                        <a:latin typeface="Avenir Next LT Pro" panose="020B0504020202020204" pitchFamily="34" charset="0"/>
                      </a:endParaRPr>
                    </a:p>
                  </a:txBody>
                  <a:tcPr/>
                </a:tc>
                <a:extLst>
                  <a:ext uri="{0D108BD9-81ED-4DB2-BD59-A6C34878D82A}">
                    <a16:rowId xmlns:a16="http://schemas.microsoft.com/office/drawing/2014/main" val="1171970772"/>
                  </a:ext>
                </a:extLst>
              </a:tr>
            </a:tbl>
          </a:graphicData>
        </a:graphic>
      </p:graphicFrame>
    </p:spTree>
    <p:extLst>
      <p:ext uri="{BB962C8B-B14F-4D97-AF65-F5344CB8AC3E}">
        <p14:creationId xmlns:p14="http://schemas.microsoft.com/office/powerpoint/2010/main" val="8312848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a:lstStyle/>
          <a:p>
            <a:r>
              <a:rPr lang="en-US">
                <a:solidFill>
                  <a:schemeClr val="accent5"/>
                </a:solidFill>
                <a:latin typeface="Arial Rounded MT Bold" panose="020F0704030504030204" pitchFamily="34" charset="0"/>
              </a:rPr>
              <a:t>About this Guide</a:t>
            </a:r>
            <a:endParaRPr lang="en-CA">
              <a:solidFill>
                <a:schemeClr val="accent5"/>
              </a:solidFill>
              <a:latin typeface="Arial Rounded MT Bold" panose="020F0704030504030204" pitchFamily="34" charset="0"/>
            </a:endParaRPr>
          </a:p>
        </p:txBody>
      </p:sp>
      <p:sp>
        <p:nvSpPr>
          <p:cNvPr id="3" name="TextBox 2">
            <a:extLst>
              <a:ext uri="{FF2B5EF4-FFF2-40B4-BE49-F238E27FC236}">
                <a16:creationId xmlns:a16="http://schemas.microsoft.com/office/drawing/2014/main" id="{FD444075-0BA1-41E6-B6F3-24D928084428}"/>
              </a:ext>
            </a:extLst>
          </p:cNvPr>
          <p:cNvSpPr txBox="1"/>
          <p:nvPr/>
        </p:nvSpPr>
        <p:spPr>
          <a:xfrm>
            <a:off x="508759" y="1407920"/>
            <a:ext cx="11006345" cy="1944122"/>
          </a:xfrm>
          <a:prstGeom prst="rect">
            <a:avLst/>
          </a:prstGeom>
          <a:noFill/>
        </p:spPr>
        <p:txBody>
          <a:bodyPr wrap="square" rtlCol="0">
            <a:spAutoFit/>
          </a:bodyPr>
          <a:lstStyle/>
          <a:p>
            <a:pPr>
              <a:spcAft>
                <a:spcPts val="1000"/>
              </a:spcAft>
            </a:pPr>
            <a:r>
              <a:rPr lang="en-CA" sz="1600">
                <a:latin typeface="Avenir Next LT Pro" panose="020B0504020202020204" pitchFamily="34" charset="0"/>
                <a:ea typeface="Calibri Light" panose="020F0302020204030204" pitchFamily="34" charset="0"/>
                <a:cs typeface="Calibri Light" panose="020F0302020204030204" pitchFamily="34" charset="0"/>
              </a:rPr>
              <a:t>This guide was created to help you prepare for the support role you will play with your Project Sponsor and Executive Sponsor. It includes possible agenda meetings for your first meetings with them, as well as a high–level Sponsorship Plan. There are also ideas on what to do in the event of certain scenarios, such as a change in sponsorship mid-project, or if your sponsor(s) are not embracing or fulfilling their roles. </a:t>
            </a:r>
          </a:p>
          <a:p>
            <a:pPr>
              <a:spcAft>
                <a:spcPts val="1000"/>
              </a:spcAft>
            </a:pPr>
            <a:r>
              <a:rPr lang="en-CA" sz="1600">
                <a:latin typeface="Avenir Next LT Pro" panose="020B0504020202020204" pitchFamily="34" charset="0"/>
                <a:ea typeface="Calibri Light" panose="020F0302020204030204" pitchFamily="34" charset="0"/>
                <a:cs typeface="Calibri Light" panose="020F0302020204030204" pitchFamily="34" charset="0"/>
              </a:rPr>
              <a:t>As a starting point, ensure to review the content of the </a:t>
            </a:r>
            <a:r>
              <a:rPr lang="en-CA" sz="1600">
                <a:latin typeface="Avenir Next LT Pro" panose="020B0504020202020204" pitchFamily="34" charset="0"/>
                <a:ea typeface="Calibri Light" panose="020F0302020204030204" pitchFamily="34" charset="0"/>
                <a:cs typeface="Calibri Light" panose="020F0302020204030204" pitchFamily="34" charset="0"/>
                <a:hlinkClick r:id="rId3"/>
              </a:rPr>
              <a:t>Sponsorship commitments and responsibilities</a:t>
            </a:r>
            <a:r>
              <a:rPr lang="en-CA" sz="1600">
                <a:latin typeface="Avenir Next LT Pro" panose="020B0504020202020204" pitchFamily="34" charset="0"/>
                <a:ea typeface="Calibri Light" panose="020F0302020204030204" pitchFamily="34" charset="0"/>
                <a:cs typeface="Calibri Light" panose="020F0302020204030204" pitchFamily="34" charset="0"/>
              </a:rPr>
              <a:t>. This document may already have been provided to your sponsor(s) and/or project team. It is a good place to start your conversations with your sponsor(s).</a:t>
            </a:r>
          </a:p>
        </p:txBody>
      </p:sp>
      <p:pic>
        <p:nvPicPr>
          <p:cNvPr id="6" name="Picture 5" descr="Screenshot of the title slide in the ''Sponsorship commitments and responsibilities'' document">
            <a:extLst>
              <a:ext uri="{FF2B5EF4-FFF2-40B4-BE49-F238E27FC236}">
                <a16:creationId xmlns:a16="http://schemas.microsoft.com/office/drawing/2014/main" id="{3BD59A0B-E2B0-F3AB-6379-01E9AD203A1E}"/>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050513" y="3753379"/>
            <a:ext cx="3213868" cy="1813792"/>
          </a:xfrm>
          <a:prstGeom prst="rect">
            <a:avLst/>
          </a:prstGeom>
          <a:ln>
            <a:noFill/>
          </a:ln>
          <a:effectLst>
            <a:outerShdw blurRad="292100" dist="139700" dir="2700000" algn="tl" rotWithShape="0">
              <a:srgbClr val="333333">
                <a:alpha val="65000"/>
              </a:srgbClr>
            </a:outerShdw>
          </a:effectLst>
        </p:spPr>
      </p:pic>
      <p:pic>
        <p:nvPicPr>
          <p:cNvPr id="9" name="Picture 8" descr="Screenshot of the ''Foundation for successful sponsorship'' slide in the ''Sponsorship commitments and responsibilities'' document">
            <a:extLst>
              <a:ext uri="{FF2B5EF4-FFF2-40B4-BE49-F238E27FC236}">
                <a16:creationId xmlns:a16="http://schemas.microsoft.com/office/drawing/2014/main" id="{FC846FEA-9781-4286-5FB9-72D7CEF27D10}"/>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4426125" y="3753379"/>
            <a:ext cx="3218345" cy="1813793"/>
          </a:xfrm>
          <a:prstGeom prst="rect">
            <a:avLst/>
          </a:prstGeom>
          <a:ln>
            <a:noFill/>
          </a:ln>
          <a:effectLst>
            <a:outerShdw blurRad="292100" dist="139700" dir="2700000" algn="tl" rotWithShape="0">
              <a:srgbClr val="333333">
                <a:alpha val="65000"/>
              </a:srgbClr>
            </a:outerShdw>
          </a:effectLst>
        </p:spPr>
      </p:pic>
      <p:pic>
        <p:nvPicPr>
          <p:cNvPr id="11" name="Picture 10" descr="Screenshot of the ''Main roles and responsibilities of sponsorship'' slide in the ''Sponsorship commitments and responsibilities'' document">
            <a:extLst>
              <a:ext uri="{FF2B5EF4-FFF2-40B4-BE49-F238E27FC236}">
                <a16:creationId xmlns:a16="http://schemas.microsoft.com/office/drawing/2014/main" id="{A99CD1BB-F5EC-AE74-D39F-DF3E7AC543D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806214" y="3753378"/>
            <a:ext cx="3205715" cy="18137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183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25A8-BF11-4E8B-9432-F1A9787EEC2E}"/>
              </a:ext>
            </a:extLst>
          </p:cNvPr>
          <p:cNvSpPr>
            <a:spLocks noGrp="1"/>
          </p:cNvSpPr>
          <p:nvPr>
            <p:ph type="title"/>
          </p:nvPr>
        </p:nvSpPr>
        <p:spPr/>
        <p:txBody>
          <a:bodyPr/>
          <a:lstStyle/>
          <a:p>
            <a:r>
              <a:rPr lang="en-US">
                <a:solidFill>
                  <a:schemeClr val="accent5"/>
                </a:solidFill>
                <a:latin typeface="Arial Rounded MT Bold" panose="020F0704030504030204" pitchFamily="34" charset="0"/>
              </a:rPr>
              <a:t>Contents</a:t>
            </a:r>
            <a:endParaRPr lang="en-CA">
              <a:solidFill>
                <a:schemeClr val="accent5"/>
              </a:solidFill>
              <a:latin typeface="Arial Rounded MT Bold" panose="020F0704030504030204" pitchFamily="34" charset="0"/>
            </a:endParaRPr>
          </a:p>
        </p:txBody>
      </p:sp>
      <p:sp>
        <p:nvSpPr>
          <p:cNvPr id="4" name="TextBox 3">
            <a:extLst>
              <a:ext uri="{FF2B5EF4-FFF2-40B4-BE49-F238E27FC236}">
                <a16:creationId xmlns:a16="http://schemas.microsoft.com/office/drawing/2014/main" id="{8FA5CE9C-8E41-038D-A97A-CD7BF05A2ABA}"/>
              </a:ext>
            </a:extLst>
          </p:cNvPr>
          <p:cNvSpPr txBox="1"/>
          <p:nvPr/>
        </p:nvSpPr>
        <p:spPr>
          <a:xfrm>
            <a:off x="508758" y="1617470"/>
            <a:ext cx="11006345" cy="2580194"/>
          </a:xfrm>
          <a:prstGeom prst="rect">
            <a:avLst/>
          </a:prstGeom>
          <a:noFill/>
        </p:spPr>
        <p:txBody>
          <a:bodyPr wrap="square" rtlCol="0">
            <a:spAutoFit/>
          </a:bodyPr>
          <a:lstStyle/>
          <a:p>
            <a:pPr marL="457200" indent="-457200">
              <a:spcAft>
                <a:spcPts val="1000"/>
              </a:spcAft>
              <a:buFont typeface="+mj-lt"/>
              <a:buAutoNum type="alphaUcPeriod"/>
            </a:pPr>
            <a:r>
              <a:rPr lang="en-CA" sz="2000">
                <a:latin typeface="Avenir Next LT Pro" panose="020B0504020202020204" pitchFamily="34" charset="0"/>
                <a:ea typeface="Calibri Light" panose="020F0302020204030204" pitchFamily="34" charset="0"/>
                <a:cs typeface="Calibri Light" panose="020F0302020204030204" pitchFamily="34" charset="0"/>
                <a:hlinkClick r:id="rId3" action="ppaction://hlinksldjump"/>
              </a:rPr>
              <a:t>Confirming Sponsorship Commitment and Responsibilities</a:t>
            </a:r>
            <a:endParaRPr lang="en-CA" sz="2000">
              <a:latin typeface="Avenir Next LT Pro" panose="020B0504020202020204" pitchFamily="34" charset="0"/>
              <a:ea typeface="Calibri Light" panose="020F0302020204030204" pitchFamily="34" charset="0"/>
              <a:cs typeface="Calibri Light" panose="020F0302020204030204" pitchFamily="34" charset="0"/>
            </a:endParaRPr>
          </a:p>
          <a:p>
            <a:pPr marL="457200" indent="-457200">
              <a:spcAft>
                <a:spcPts val="1000"/>
              </a:spcAft>
              <a:buFont typeface="+mj-lt"/>
              <a:buAutoNum type="alphaUcPeriod"/>
            </a:pPr>
            <a:r>
              <a:rPr lang="en-CA" sz="2000">
                <a:latin typeface="Avenir Next LT Pro" panose="020B0504020202020204" pitchFamily="34" charset="0"/>
                <a:ea typeface="Calibri Light" panose="020F0302020204030204" pitchFamily="34" charset="0"/>
                <a:cs typeface="Calibri Light" panose="020F0302020204030204" pitchFamily="34" charset="0"/>
                <a:hlinkClick r:id="rId4" action="ppaction://hlinksldjump"/>
              </a:rPr>
              <a:t>Sponsorship Plan</a:t>
            </a:r>
            <a:endParaRPr lang="en-CA" sz="2000">
              <a:latin typeface="Avenir Next LT Pro" panose="020B0504020202020204" pitchFamily="34" charset="0"/>
              <a:ea typeface="Calibri Light" panose="020F0302020204030204" pitchFamily="34" charset="0"/>
              <a:cs typeface="Calibri Light" panose="020F0302020204030204" pitchFamily="34" charset="0"/>
            </a:endParaRPr>
          </a:p>
          <a:p>
            <a:pPr marL="457200" indent="-457200">
              <a:spcAft>
                <a:spcPts val="1000"/>
              </a:spcAft>
              <a:buFont typeface="+mj-lt"/>
              <a:buAutoNum type="alphaUcPeriod"/>
            </a:pPr>
            <a:r>
              <a:rPr lang="en-CA" sz="2000">
                <a:latin typeface="Avenir Next LT Pro" panose="020B0504020202020204" pitchFamily="34" charset="0"/>
                <a:ea typeface="Calibri Light" panose="020F0302020204030204" pitchFamily="34" charset="0"/>
                <a:cs typeface="Calibri Light" panose="020F0302020204030204" pitchFamily="34" charset="0"/>
                <a:hlinkClick r:id="rId5" action="ppaction://hlinksldjump"/>
              </a:rPr>
              <a:t>What to do when… </a:t>
            </a:r>
            <a:endParaRPr lang="en-CA" sz="2000">
              <a:latin typeface="Avenir Next LT Pro" panose="020B0504020202020204" pitchFamily="34" charset="0"/>
              <a:ea typeface="Calibri Light" panose="020F0302020204030204" pitchFamily="34" charset="0"/>
              <a:cs typeface="Calibri Light" panose="020F0302020204030204" pitchFamily="34" charset="0"/>
            </a:endParaRPr>
          </a:p>
          <a:p>
            <a:pPr marL="457200" indent="-457200">
              <a:spcAft>
                <a:spcPts val="1000"/>
              </a:spcAft>
              <a:buFont typeface="+mj-lt"/>
              <a:buAutoNum type="alphaUcPeriod"/>
            </a:pPr>
            <a:r>
              <a:rPr lang="en-CA" sz="2000">
                <a:latin typeface="Avenir Next LT Pro" panose="020B0504020202020204" pitchFamily="34" charset="0"/>
                <a:ea typeface="Calibri Light" panose="020F0302020204030204" pitchFamily="34" charset="0"/>
                <a:cs typeface="Calibri Light" panose="020F0302020204030204" pitchFamily="34" charset="0"/>
                <a:hlinkClick r:id="rId6" action="ppaction://hlinksldjump"/>
              </a:rPr>
              <a:t>Annex A - Prosci Research on Sponsor Impact </a:t>
            </a:r>
            <a:endParaRPr lang="en-CA" sz="2000">
              <a:latin typeface="Avenir Next LT Pro" panose="020B0504020202020204" pitchFamily="34" charset="0"/>
              <a:ea typeface="Calibri Light" panose="020F0302020204030204" pitchFamily="34" charset="0"/>
              <a:cs typeface="Calibri Light" panose="020F0302020204030204" pitchFamily="34" charset="0"/>
            </a:endParaRPr>
          </a:p>
          <a:p>
            <a:pPr marL="457200" indent="-457200">
              <a:spcAft>
                <a:spcPts val="1000"/>
              </a:spcAft>
              <a:buFont typeface="+mj-lt"/>
              <a:buAutoNum type="alphaUcPeriod"/>
            </a:pPr>
            <a:r>
              <a:rPr lang="en-CA" sz="2000">
                <a:latin typeface="Avenir Next LT Pro" panose="020B0504020202020204" pitchFamily="34" charset="0"/>
                <a:ea typeface="Calibri Light" panose="020F0302020204030204" pitchFamily="34" charset="0"/>
                <a:cs typeface="Calibri Light" panose="020F0302020204030204" pitchFamily="34" charset="0"/>
                <a:hlinkClick r:id="rId7" action="ppaction://hlinksldjump"/>
              </a:rPr>
              <a:t>Annex B - The Sponsorship checklist* </a:t>
            </a:r>
            <a:endParaRPr lang="en-CA" sz="2000">
              <a:latin typeface="Avenir Next LT Pro" panose="020B0504020202020204" pitchFamily="34" charset="0"/>
              <a:ea typeface="Calibri Light" panose="020F0302020204030204" pitchFamily="34" charset="0"/>
              <a:cs typeface="Calibri Light" panose="020F0302020204030204" pitchFamily="34" charset="0"/>
            </a:endParaRPr>
          </a:p>
          <a:p>
            <a:pPr marL="457200" indent="-457200">
              <a:spcAft>
                <a:spcPts val="1000"/>
              </a:spcAft>
              <a:buFont typeface="+mj-lt"/>
              <a:buAutoNum type="alphaUcPeriod"/>
            </a:pPr>
            <a:r>
              <a:rPr lang="en-CA" sz="2000">
                <a:latin typeface="Avenir Next LT Pro" panose="020B0504020202020204" pitchFamily="34" charset="0"/>
                <a:ea typeface="Calibri Light" panose="020F0302020204030204" pitchFamily="34" charset="0"/>
                <a:cs typeface="Calibri Light" panose="020F0302020204030204" pitchFamily="34" charset="0"/>
                <a:hlinkClick r:id="rId8" action="ppaction://hlinksldjump"/>
              </a:rPr>
              <a:t>Annex C - Meeting agenda ideas</a:t>
            </a:r>
            <a:endParaRPr lang="en-CA" sz="2000">
              <a:latin typeface="Avenir Next LT Pro" panose="020B0504020202020204" pitchFamily="34" charset="0"/>
              <a:ea typeface="Calibri Light" panose="020F0302020204030204" pitchFamily="34" charset="0"/>
              <a:cs typeface="Calibri Light" panose="020F0302020204030204" pitchFamily="34" charset="0"/>
            </a:endParaRPr>
          </a:p>
        </p:txBody>
      </p:sp>
      <p:sp>
        <p:nvSpPr>
          <p:cNvPr id="3" name="TextBox 2">
            <a:extLst>
              <a:ext uri="{FF2B5EF4-FFF2-40B4-BE49-F238E27FC236}">
                <a16:creationId xmlns:a16="http://schemas.microsoft.com/office/drawing/2014/main" id="{E17B4CCB-8820-AC19-C4E2-98488CE3354D}"/>
              </a:ext>
            </a:extLst>
          </p:cNvPr>
          <p:cNvSpPr txBox="1"/>
          <p:nvPr/>
        </p:nvSpPr>
        <p:spPr>
          <a:xfrm>
            <a:off x="8696625" y="6060918"/>
            <a:ext cx="3409750" cy="246221"/>
          </a:xfrm>
          <a:prstGeom prst="rect">
            <a:avLst/>
          </a:prstGeom>
          <a:noFill/>
        </p:spPr>
        <p:txBody>
          <a:bodyPr wrap="square">
            <a:spAutoFit/>
          </a:bodyPr>
          <a:lstStyle/>
          <a:p>
            <a:r>
              <a:rPr lang="en-CA" sz="1000" b="0" i="0">
                <a:solidFill>
                  <a:srgbClr val="000000"/>
                </a:solidFill>
                <a:effectLst/>
                <a:latin typeface="Avenir Next LT Pro" panose="020B0504020202020204" pitchFamily="34" charset="0"/>
              </a:rPr>
              <a:t>*adapted from the PROSCI Sponsorship Checklist</a:t>
            </a:r>
            <a:endParaRPr lang="en-CA" sz="1000">
              <a:latin typeface="Avenir Next LT Pro" panose="020B0504020202020204" pitchFamily="34" charset="0"/>
            </a:endParaRPr>
          </a:p>
        </p:txBody>
      </p:sp>
    </p:spTree>
    <p:extLst>
      <p:ext uri="{BB962C8B-B14F-4D97-AF65-F5344CB8AC3E}">
        <p14:creationId xmlns:p14="http://schemas.microsoft.com/office/powerpoint/2010/main" val="454253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fontScale="90000"/>
          </a:bodyPr>
          <a:lstStyle/>
          <a:p>
            <a:r>
              <a:rPr lang="en-CA">
                <a:solidFill>
                  <a:schemeClr val="accent5"/>
                </a:solidFill>
                <a:latin typeface="Arial Rounded MT Bold" panose="020F0704030504030204" pitchFamily="34" charset="0"/>
              </a:rPr>
              <a:t>Confirming Sponsorship Commitment and Responsibilities (1 of 2)</a:t>
            </a:r>
          </a:p>
        </p:txBody>
      </p:sp>
      <p:sp>
        <p:nvSpPr>
          <p:cNvPr id="3" name="TextBox 2">
            <a:extLst>
              <a:ext uri="{FF2B5EF4-FFF2-40B4-BE49-F238E27FC236}">
                <a16:creationId xmlns:a16="http://schemas.microsoft.com/office/drawing/2014/main" id="{CFE08DF8-5277-A8E7-421E-347F0231A539}"/>
              </a:ext>
            </a:extLst>
          </p:cNvPr>
          <p:cNvSpPr txBox="1"/>
          <p:nvPr/>
        </p:nvSpPr>
        <p:spPr>
          <a:xfrm>
            <a:off x="508758" y="1388465"/>
            <a:ext cx="11096340" cy="584775"/>
          </a:xfrm>
          <a:prstGeom prst="rect">
            <a:avLst/>
          </a:prstGeom>
          <a:noFill/>
        </p:spPr>
        <p:txBody>
          <a:bodyPr wrap="square" rtlCol="0">
            <a:spAutoFit/>
          </a:bodyPr>
          <a:lstStyle/>
          <a:p>
            <a:pPr>
              <a:spcAft>
                <a:spcPts val="1000"/>
              </a:spcAft>
            </a:pPr>
            <a:r>
              <a:rPr lang="en-CA" sz="1600" b="1">
                <a:latin typeface="Avenir Next LT Pro" panose="020B0504020202020204" pitchFamily="34" charset="0"/>
                <a:ea typeface="Calibri Light" panose="020F0302020204030204" pitchFamily="34" charset="0"/>
                <a:cs typeface="Calibri Light" panose="020F0302020204030204" pitchFamily="34" charset="0"/>
              </a:rPr>
              <a:t>In your first meetings with the Executive Sponsor and/or Project Sponsor, it is critical to review with them their sponsorship commitment and responsibilities. </a:t>
            </a:r>
            <a:endParaRPr lang="en-CA" sz="1600">
              <a:latin typeface="Avenir Next LT Pro" panose="020B0504020202020204" pitchFamily="34" charset="0"/>
              <a:ea typeface="Calibri Light" panose="020F0302020204030204" pitchFamily="34" charset="0"/>
              <a:cs typeface="Calibri Light" panose="020F0302020204030204" pitchFamily="34" charset="0"/>
            </a:endParaRP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366179095"/>
              </p:ext>
            </p:extLst>
          </p:nvPr>
        </p:nvGraphicFramePr>
        <p:xfrm>
          <a:off x="508759" y="2213637"/>
          <a:ext cx="11096339" cy="3554068"/>
        </p:xfrm>
        <a:graphic>
          <a:graphicData uri="http://schemas.openxmlformats.org/drawingml/2006/table">
            <a:tbl>
              <a:tblPr firstRow="1" bandRow="1">
                <a:tableStyleId>{93296810-A885-4BE3-A3E7-6D5BEEA58F35}</a:tableStyleId>
              </a:tblPr>
              <a:tblGrid>
                <a:gridCol w="2483039">
                  <a:extLst>
                    <a:ext uri="{9D8B030D-6E8A-4147-A177-3AD203B41FA5}">
                      <a16:colId xmlns:a16="http://schemas.microsoft.com/office/drawing/2014/main" val="1245276507"/>
                    </a:ext>
                  </a:extLst>
                </a:gridCol>
                <a:gridCol w="5210081">
                  <a:extLst>
                    <a:ext uri="{9D8B030D-6E8A-4147-A177-3AD203B41FA5}">
                      <a16:colId xmlns:a16="http://schemas.microsoft.com/office/drawing/2014/main" val="3424659448"/>
                    </a:ext>
                  </a:extLst>
                </a:gridCol>
                <a:gridCol w="3403219">
                  <a:extLst>
                    <a:ext uri="{9D8B030D-6E8A-4147-A177-3AD203B41FA5}">
                      <a16:colId xmlns:a16="http://schemas.microsoft.com/office/drawing/2014/main" val="523916248"/>
                    </a:ext>
                  </a:extLst>
                </a:gridCol>
              </a:tblGrid>
              <a:tr h="445108">
                <a:tc>
                  <a:txBody>
                    <a:bodyPr/>
                    <a:lstStyle/>
                    <a:p>
                      <a:r>
                        <a:rPr lang="en-CA" noProof="0">
                          <a:solidFill>
                            <a:schemeClr val="tx1"/>
                          </a:solidFill>
                          <a:latin typeface="Avenir Next LT Pro" panose="020B0504020202020204" pitchFamily="34" charset="0"/>
                        </a:rPr>
                        <a:t>Activity</a:t>
                      </a:r>
                    </a:p>
                  </a:txBody>
                  <a:tcPr/>
                </a:tc>
                <a:tc>
                  <a:txBody>
                    <a:bodyPr/>
                    <a:lstStyle/>
                    <a:p>
                      <a:r>
                        <a:rPr lang="en-CA" noProof="0">
                          <a:solidFill>
                            <a:schemeClr val="tx1"/>
                          </a:solidFill>
                          <a:latin typeface="Avenir Next LT Pro" panose="020B0504020202020204" pitchFamily="34" charset="0"/>
                        </a:rPr>
                        <a:t>Details</a:t>
                      </a:r>
                    </a:p>
                  </a:txBody>
                  <a:tcPr/>
                </a:tc>
                <a:tc>
                  <a:txBody>
                    <a:bodyPr/>
                    <a:lstStyle/>
                    <a:p>
                      <a:r>
                        <a:rPr lang="en-CA" noProof="0">
                          <a:solidFill>
                            <a:schemeClr val="tx1"/>
                          </a:solidFill>
                          <a:latin typeface="Avenir Next LT Pro" panose="020B0504020202020204" pitchFamily="34" charset="0"/>
                        </a:rPr>
                        <a:t>Notes/Resources</a:t>
                      </a:r>
                    </a:p>
                  </a:txBody>
                  <a:tcPr/>
                </a:tc>
                <a:extLst>
                  <a:ext uri="{0D108BD9-81ED-4DB2-BD59-A6C34878D82A}">
                    <a16:rowId xmlns:a16="http://schemas.microsoft.com/office/drawing/2014/main" val="4098927503"/>
                  </a:ext>
                </a:extLst>
              </a:tr>
              <a:tr h="1125781">
                <a:tc>
                  <a:txBody>
                    <a:bodyPr/>
                    <a:lstStyle/>
                    <a:p>
                      <a:r>
                        <a:rPr lang="en-CA" sz="1200" b="1" noProof="0">
                          <a:solidFill>
                            <a:schemeClr val="tx1"/>
                          </a:solidFill>
                          <a:latin typeface="Avenir Next LT Pro" panose="020B0504020202020204" pitchFamily="34" charset="0"/>
                        </a:rPr>
                        <a:t>Meeting #1</a:t>
                      </a:r>
                    </a:p>
                    <a:p>
                      <a:endParaRPr lang="en-CA" sz="1200" b="1" noProof="0">
                        <a:solidFill>
                          <a:schemeClr val="tx1"/>
                        </a:solidFill>
                        <a:latin typeface="Avenir Next LT Pro" panose="020B0504020202020204" pitchFamily="34" charset="0"/>
                      </a:endParaRPr>
                    </a:p>
                  </a:txBody>
                  <a:tcPr/>
                </a:tc>
                <a:tc>
                  <a:txBody>
                    <a:bodyPr/>
                    <a:lstStyle/>
                    <a:p>
                      <a:pPr marL="171450" lvl="0" indent="-171450">
                        <a:buFontTx/>
                        <a:buChar char="-"/>
                      </a:pPr>
                      <a:r>
                        <a:rPr lang="en-CA" sz="1200" kern="1200" noProof="0">
                          <a:solidFill>
                            <a:schemeClr val="tx1"/>
                          </a:solidFill>
                          <a:latin typeface="Avenir Next LT Pro" panose="020B0504020202020204" pitchFamily="34" charset="0"/>
                          <a:ea typeface="+mn-ea"/>
                          <a:cs typeface="+mn-cs"/>
                        </a:rPr>
                        <a:t>Review the slides in the </a:t>
                      </a:r>
                      <a:r>
                        <a:rPr lang="en-CA" sz="1200" b="1" kern="1200" noProof="0">
                          <a:solidFill>
                            <a:schemeClr val="tx1"/>
                          </a:solidFill>
                          <a:latin typeface="Avenir Next LT Pro" panose="020B0504020202020204" pitchFamily="34" charset="0"/>
                          <a:ea typeface="+mn-ea"/>
                          <a:cs typeface="+mn-cs"/>
                        </a:rPr>
                        <a:t>Sponsorship Commitment and Responsibilities </a:t>
                      </a:r>
                      <a:r>
                        <a:rPr lang="en-CA" sz="1200" kern="1200" noProof="0">
                          <a:solidFill>
                            <a:schemeClr val="tx1"/>
                          </a:solidFill>
                          <a:latin typeface="Avenir Next LT Pro" panose="020B0504020202020204" pitchFamily="34" charset="0"/>
                          <a:ea typeface="+mn-ea"/>
                          <a:cs typeface="+mn-cs"/>
                        </a:rPr>
                        <a:t>presentation.</a:t>
                      </a:r>
                    </a:p>
                    <a:p>
                      <a:pPr marL="628650" lvl="1" indent="-171450">
                        <a:buFontTx/>
                        <a:buChar char="-"/>
                      </a:pPr>
                      <a:r>
                        <a:rPr lang="en-CA" sz="1200" kern="1200" noProof="0">
                          <a:solidFill>
                            <a:schemeClr val="tx1"/>
                          </a:solidFill>
                          <a:latin typeface="Avenir Next LT Pro" panose="020B0504020202020204" pitchFamily="34" charset="0"/>
                          <a:ea typeface="+mn-ea"/>
                          <a:cs typeface="+mn-cs"/>
                        </a:rPr>
                        <a:t>Discuss how the sponsor(s) wish(es) to remain visible, what are their preferred methods of communication and how they plan on creating their sponsorship coalition.</a:t>
                      </a:r>
                    </a:p>
                    <a:p>
                      <a:pPr marL="171450" lvl="0" indent="-171450">
                        <a:buFontTx/>
                        <a:buChar char="-"/>
                      </a:pPr>
                      <a:r>
                        <a:rPr lang="en-CA" sz="1200" kern="1200">
                          <a:solidFill>
                            <a:schemeClr val="tx1"/>
                          </a:solidFill>
                          <a:latin typeface="Avenir Next LT Pro" panose="020B0504020202020204" pitchFamily="34" charset="0"/>
                          <a:ea typeface="+mn-ea"/>
                          <a:cs typeface="+mn-cs"/>
                        </a:rPr>
                        <a:t>Ask sponsor(s) for permission to speak candidly with them about the change. Without candid discussions, it can be difficult to move changes forward.</a:t>
                      </a:r>
                    </a:p>
                    <a:p>
                      <a:pPr marL="171450" lvl="0" indent="-171450">
                        <a:buFontTx/>
                        <a:buChar char="-"/>
                      </a:pPr>
                      <a:r>
                        <a:rPr lang="en-CA" sz="1200" kern="1200">
                          <a:solidFill>
                            <a:schemeClr val="tx1"/>
                          </a:solidFill>
                          <a:latin typeface="Avenir Next LT Pro" panose="020B0504020202020204" pitchFamily="34" charset="0"/>
                          <a:ea typeface="+mn-ea"/>
                          <a:cs typeface="+mn-cs"/>
                        </a:rPr>
                        <a:t>Note any questions or comments they may have and evaluate if they are willing and able to perform their role(s) of sponsor(s).</a:t>
                      </a:r>
                    </a:p>
                    <a:p>
                      <a:pPr marL="171450" lvl="0" indent="-171450">
                        <a:buFontTx/>
                        <a:buChar char="-"/>
                      </a:pPr>
                      <a:r>
                        <a:rPr lang="en-CA" sz="1200" kern="1200">
                          <a:solidFill>
                            <a:schemeClr val="tx1"/>
                          </a:solidFill>
                          <a:latin typeface="Avenir Next LT Pro" panose="020B0504020202020204" pitchFamily="34" charset="0"/>
                          <a:ea typeface="+mn-ea"/>
                          <a:cs typeface="+mn-cs"/>
                        </a:rPr>
                        <a:t>Determine the frequency of your meetings.</a:t>
                      </a:r>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CA" sz="1400">
                          <a:latin typeface="Avenir Next LT Pro" panose="020B0504020202020204" pitchFamily="34" charset="0"/>
                          <a:hlinkClick r:id="rId3"/>
                        </a:rPr>
                        <a:t>Sponsorship commitments and responsibilities (gccollab.ca)</a:t>
                      </a:r>
                      <a:endParaRPr lang="en-CA" sz="1400">
                        <a:latin typeface="Avenir Next LT Pro" panose="020B05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Char char="-"/>
                        <a:tabLst/>
                        <a:defRPr/>
                      </a:pPr>
                      <a:endParaRPr lang="en-CA" sz="1400"/>
                    </a:p>
                    <a:p>
                      <a:pPr marL="171450" indent="-171450">
                        <a:buFontTx/>
                        <a:buChar char="-"/>
                      </a:pPr>
                      <a:r>
                        <a:rPr lang="en-CA" sz="1200" noProof="0">
                          <a:solidFill>
                            <a:schemeClr val="tx1"/>
                          </a:solidFill>
                          <a:latin typeface="Avenir Next LT Pro" panose="020B0504020202020204" pitchFamily="34" charset="0"/>
                        </a:rPr>
                        <a:t>Questions to consider asking:</a:t>
                      </a:r>
                    </a:p>
                    <a:p>
                      <a:pPr marL="171450" indent="-171450">
                        <a:buFontTx/>
                        <a:buChar char="-"/>
                      </a:pPr>
                      <a:r>
                        <a:rPr lang="en-CA" sz="1200" kern="1200" noProof="0">
                          <a:solidFill>
                            <a:schemeClr val="tx1"/>
                          </a:solidFill>
                          <a:latin typeface="Avenir Next LT Pro" panose="020B0504020202020204" pitchFamily="34" charset="0"/>
                          <a:ea typeface="+mn-ea"/>
                          <a:cs typeface="+mn-cs"/>
                        </a:rPr>
                        <a:t>What questions do you have about your sponsor role? </a:t>
                      </a:r>
                      <a:r>
                        <a:rPr lang="en-CA" sz="1200" i="1" kern="1200" noProof="0">
                          <a:solidFill>
                            <a:schemeClr val="tx1"/>
                          </a:solidFill>
                          <a:latin typeface="Avenir Next LT Pro" panose="020B0504020202020204" pitchFamily="34" charset="0"/>
                          <a:ea typeface="+mn-ea"/>
                          <a:cs typeface="+mn-cs"/>
                        </a:rPr>
                        <a:t>(Check for their understanding of the ABCs and reinforce anything they may have missed.)</a:t>
                      </a:r>
                    </a:p>
                    <a:p>
                      <a:pPr marL="171450" indent="-171450">
                        <a:buFontTx/>
                        <a:buChar char="-"/>
                      </a:pPr>
                      <a:r>
                        <a:rPr lang="en-CA" sz="1200" kern="1200" noProof="0">
                          <a:solidFill>
                            <a:schemeClr val="tx1"/>
                          </a:solidFill>
                          <a:latin typeface="Avenir Next LT Pro" panose="020B0504020202020204" pitchFamily="34" charset="0"/>
                          <a:ea typeface="+mn-ea"/>
                          <a:cs typeface="+mn-cs"/>
                        </a:rPr>
                        <a:t>What questions do you have about my role as the change manager on this project? </a:t>
                      </a:r>
                      <a:r>
                        <a:rPr lang="en-CA" sz="1200" i="1" kern="1200" noProof="0">
                          <a:solidFill>
                            <a:schemeClr val="tx1"/>
                          </a:solidFill>
                          <a:latin typeface="Avenir Next LT Pro" panose="020B0504020202020204" pitchFamily="34" charset="0"/>
                          <a:ea typeface="+mn-ea"/>
                          <a:cs typeface="+mn-cs"/>
                        </a:rPr>
                        <a:t>(Offer up the role headlines as needed.)</a:t>
                      </a:r>
                    </a:p>
                    <a:p>
                      <a:pPr marL="171450" indent="-171450">
                        <a:buFontTx/>
                        <a:buChar char="-"/>
                      </a:pPr>
                      <a:r>
                        <a:rPr lang="en-CA" sz="1200" kern="1200" noProof="0">
                          <a:solidFill>
                            <a:schemeClr val="tx1"/>
                          </a:solidFill>
                          <a:latin typeface="Avenir Next LT Pro" panose="020B0504020202020204" pitchFamily="34" charset="0"/>
                          <a:ea typeface="+mn-ea"/>
                          <a:cs typeface="+mn-cs"/>
                        </a:rPr>
                        <a:t>How would you like to work together on this change? </a:t>
                      </a:r>
                      <a:r>
                        <a:rPr lang="en-CA" sz="1200" i="1" kern="1200" noProof="0">
                          <a:solidFill>
                            <a:schemeClr val="tx1"/>
                          </a:solidFill>
                          <a:latin typeface="Avenir Next LT Pro" panose="020B0504020202020204" pitchFamily="34" charset="0"/>
                          <a:ea typeface="+mn-ea"/>
                          <a:cs typeface="+mn-cs"/>
                        </a:rPr>
                        <a:t>(Encourage your sponsor to share their expectations first.)</a:t>
                      </a:r>
                    </a:p>
                    <a:p>
                      <a:pPr marL="171450" indent="-171450">
                        <a:buFontTx/>
                        <a:buChar char="-"/>
                      </a:pPr>
                      <a:r>
                        <a:rPr lang="en-CA" sz="1200" kern="1200" noProof="0">
                          <a:solidFill>
                            <a:schemeClr val="tx1"/>
                          </a:solidFill>
                          <a:latin typeface="Avenir Next LT Pro" panose="020B0504020202020204" pitchFamily="34" charset="0"/>
                          <a:ea typeface="+mn-ea"/>
                          <a:cs typeface="+mn-cs"/>
                        </a:rPr>
                        <a:t>Do you have any specific role expectations we have not discussed?</a:t>
                      </a:r>
                    </a:p>
                  </a:txBody>
                  <a:tcPr/>
                </a:tc>
                <a:extLst>
                  <a:ext uri="{0D108BD9-81ED-4DB2-BD59-A6C34878D82A}">
                    <a16:rowId xmlns:a16="http://schemas.microsoft.com/office/drawing/2014/main" val="1171970772"/>
                  </a:ext>
                </a:extLst>
              </a:tr>
            </a:tbl>
          </a:graphicData>
        </a:graphic>
      </p:graphicFrame>
    </p:spTree>
    <p:extLst>
      <p:ext uri="{BB962C8B-B14F-4D97-AF65-F5344CB8AC3E}">
        <p14:creationId xmlns:p14="http://schemas.microsoft.com/office/powerpoint/2010/main" val="1829789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p:txBody>
          <a:bodyPr>
            <a:normAutofit fontScale="90000"/>
          </a:bodyPr>
          <a:lstStyle/>
          <a:p>
            <a:r>
              <a:rPr lang="en-CA">
                <a:solidFill>
                  <a:schemeClr val="accent5"/>
                </a:solidFill>
                <a:latin typeface="Arial Rounded MT Bold" panose="020F0704030504030204" pitchFamily="34" charset="0"/>
              </a:rPr>
              <a:t>Confirming Sponsorship Commitment and Responsibilities (2 of 2)</a:t>
            </a: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1201619418"/>
              </p:ext>
            </p:extLst>
          </p:nvPr>
        </p:nvGraphicFramePr>
        <p:xfrm>
          <a:off x="508759" y="1385888"/>
          <a:ext cx="11096339" cy="2913848"/>
        </p:xfrm>
        <a:graphic>
          <a:graphicData uri="http://schemas.openxmlformats.org/drawingml/2006/table">
            <a:tbl>
              <a:tblPr firstRow="1" bandRow="1">
                <a:tableStyleId>{93296810-A885-4BE3-A3E7-6D5BEEA58F35}</a:tableStyleId>
              </a:tblPr>
              <a:tblGrid>
                <a:gridCol w="2483039">
                  <a:extLst>
                    <a:ext uri="{9D8B030D-6E8A-4147-A177-3AD203B41FA5}">
                      <a16:colId xmlns:a16="http://schemas.microsoft.com/office/drawing/2014/main" val="1245276507"/>
                    </a:ext>
                  </a:extLst>
                </a:gridCol>
                <a:gridCol w="5210081">
                  <a:extLst>
                    <a:ext uri="{9D8B030D-6E8A-4147-A177-3AD203B41FA5}">
                      <a16:colId xmlns:a16="http://schemas.microsoft.com/office/drawing/2014/main" val="3424659448"/>
                    </a:ext>
                  </a:extLst>
                </a:gridCol>
                <a:gridCol w="3403219">
                  <a:extLst>
                    <a:ext uri="{9D8B030D-6E8A-4147-A177-3AD203B41FA5}">
                      <a16:colId xmlns:a16="http://schemas.microsoft.com/office/drawing/2014/main" val="523916248"/>
                    </a:ext>
                  </a:extLst>
                </a:gridCol>
              </a:tblGrid>
              <a:tr h="445108">
                <a:tc>
                  <a:txBody>
                    <a:bodyPr/>
                    <a:lstStyle/>
                    <a:p>
                      <a:r>
                        <a:rPr lang="en-CA" noProof="0">
                          <a:solidFill>
                            <a:schemeClr val="tx1"/>
                          </a:solidFill>
                          <a:latin typeface="Avenir Next LT Pro" panose="020B0504020202020204" pitchFamily="34" charset="0"/>
                        </a:rPr>
                        <a:t>Activity</a:t>
                      </a:r>
                    </a:p>
                  </a:txBody>
                  <a:tcPr/>
                </a:tc>
                <a:tc>
                  <a:txBody>
                    <a:bodyPr/>
                    <a:lstStyle/>
                    <a:p>
                      <a:r>
                        <a:rPr lang="en-CA" noProof="0">
                          <a:solidFill>
                            <a:schemeClr val="tx1"/>
                          </a:solidFill>
                          <a:latin typeface="Avenir Next LT Pro" panose="020B0504020202020204" pitchFamily="34" charset="0"/>
                        </a:rPr>
                        <a:t>Details</a:t>
                      </a:r>
                    </a:p>
                  </a:txBody>
                  <a:tcPr/>
                </a:tc>
                <a:tc>
                  <a:txBody>
                    <a:bodyPr/>
                    <a:lstStyle/>
                    <a:p>
                      <a:r>
                        <a:rPr lang="en-CA" noProof="0">
                          <a:solidFill>
                            <a:schemeClr val="tx1"/>
                          </a:solidFill>
                          <a:latin typeface="Avenir Next LT Pro" panose="020B0504020202020204" pitchFamily="34" charset="0"/>
                        </a:rPr>
                        <a:t>Notes/Resources</a:t>
                      </a:r>
                    </a:p>
                  </a:txBody>
                  <a:tcPr/>
                </a:tc>
                <a:extLst>
                  <a:ext uri="{0D108BD9-81ED-4DB2-BD59-A6C34878D82A}">
                    <a16:rowId xmlns:a16="http://schemas.microsoft.com/office/drawing/2014/main" val="4098927503"/>
                  </a:ext>
                </a:extLst>
              </a:tr>
              <a:tr h="1083654">
                <a:tc>
                  <a:txBody>
                    <a:bodyPr/>
                    <a:lstStyle/>
                    <a:p>
                      <a:r>
                        <a:rPr lang="en-CA" sz="1400" b="1" noProof="0">
                          <a:solidFill>
                            <a:schemeClr val="tx1"/>
                          </a:solidFill>
                          <a:latin typeface="Avenir Next LT Pro" panose="020B0504020202020204" pitchFamily="34" charset="0"/>
                        </a:rPr>
                        <a:t>Meeting #2</a:t>
                      </a:r>
                    </a:p>
                  </a:txBody>
                  <a:tcPr/>
                </a:tc>
                <a:tc>
                  <a:txBody>
                    <a:bodyPr/>
                    <a:lstStyle/>
                    <a:p>
                      <a:pPr marL="285750" indent="-285750">
                        <a:buFontTx/>
                        <a:buChar char="-"/>
                      </a:pPr>
                      <a:r>
                        <a:rPr lang="en-CA" sz="1200" kern="1200">
                          <a:solidFill>
                            <a:schemeClr val="tx1"/>
                          </a:solidFill>
                          <a:latin typeface="Avenir Next LT Pro" panose="020B0504020202020204" pitchFamily="34" charset="0"/>
                          <a:ea typeface="+mn-ea"/>
                          <a:cs typeface="+mn-cs"/>
                        </a:rPr>
                        <a:t>Review any items that raised questions or where your sponsor(s) required additional information. </a:t>
                      </a:r>
                    </a:p>
                    <a:p>
                      <a:pPr marL="285750" indent="-285750">
                        <a:buFontTx/>
                        <a:buChar char="-"/>
                      </a:pPr>
                      <a:r>
                        <a:rPr lang="en-CA" sz="1200" kern="1200" noProof="0">
                          <a:solidFill>
                            <a:schemeClr val="tx1"/>
                          </a:solidFill>
                          <a:latin typeface="Avenir Next LT Pro" panose="020B0504020202020204" pitchFamily="34" charset="0"/>
                          <a:ea typeface="+mn-ea"/>
                          <a:cs typeface="+mn-cs"/>
                        </a:rPr>
                        <a:t>Obtain buy-in from your sponsor(s) on their responsibilities </a:t>
                      </a:r>
                    </a:p>
                    <a:p>
                      <a:pPr marL="285750" indent="-285750">
                        <a:buFontTx/>
                        <a:buChar char="-"/>
                      </a:pPr>
                      <a:r>
                        <a:rPr lang="en-CA" sz="1200" kern="1200" noProof="0">
                          <a:solidFill>
                            <a:schemeClr val="tx1"/>
                          </a:solidFill>
                          <a:latin typeface="Avenir Next LT Pro" panose="020B0504020202020204" pitchFamily="34" charset="0"/>
                          <a:ea typeface="+mn-ea"/>
                          <a:cs typeface="+mn-cs"/>
                        </a:rPr>
                        <a:t>Present a high-level </a:t>
                      </a:r>
                      <a:r>
                        <a:rPr lang="en-CA" sz="1200" b="1" kern="1200" noProof="0">
                          <a:solidFill>
                            <a:schemeClr val="tx1"/>
                          </a:solidFill>
                          <a:latin typeface="Avenir Next LT Pro" panose="020B0504020202020204" pitchFamily="34" charset="0"/>
                          <a:ea typeface="+mn-ea"/>
                          <a:cs typeface="+mn-cs"/>
                        </a:rPr>
                        <a:t>Sponsorship Plan </a:t>
                      </a:r>
                      <a:r>
                        <a:rPr lang="en-CA" sz="1200" kern="1200" noProof="0">
                          <a:solidFill>
                            <a:schemeClr val="tx1"/>
                          </a:solidFill>
                          <a:latin typeface="Avenir Next LT Pro" panose="020B0504020202020204" pitchFamily="34" charset="0"/>
                          <a:ea typeface="+mn-ea"/>
                          <a:cs typeface="+mn-cs"/>
                        </a:rPr>
                        <a:t>with proposed activities to be carried out by your sponsor(s) throughout the course of the project.</a:t>
                      </a:r>
                    </a:p>
                  </a:txBody>
                  <a:tcPr/>
                </a:tc>
                <a:tc>
                  <a:txBody>
                    <a:bodyPr/>
                    <a:lstStyle/>
                    <a:p>
                      <a:pPr marL="285750" indent="-285750">
                        <a:buFontTx/>
                        <a:buChar char="-"/>
                      </a:pPr>
                      <a:r>
                        <a:rPr lang="en-CA" sz="1200" noProof="0">
                          <a:solidFill>
                            <a:schemeClr val="tx1"/>
                          </a:solidFill>
                          <a:latin typeface="Avenir Next LT Pro" panose="020B0504020202020204" pitchFamily="34" charset="0"/>
                          <a:hlinkClick r:id="rId3" action="ppaction://hlinksldjump"/>
                        </a:rPr>
                        <a:t>Sponsorship Plan</a:t>
                      </a:r>
                      <a:endParaRPr lang="en-CA" sz="1200" noProof="0">
                        <a:solidFill>
                          <a:schemeClr val="tx1"/>
                        </a:solidFill>
                        <a:latin typeface="Avenir Next LT Pro" panose="020B0504020202020204" pitchFamily="34" charset="0"/>
                      </a:endParaRPr>
                    </a:p>
                    <a:p>
                      <a:pPr marL="0" indent="0">
                        <a:buFontTx/>
                        <a:buNone/>
                      </a:pPr>
                      <a:endParaRPr lang="en-CA" sz="1200" noProof="0">
                        <a:solidFill>
                          <a:schemeClr val="tx1"/>
                        </a:solidFill>
                        <a:latin typeface="Avenir Next LT Pro" panose="020B0504020202020204" pitchFamily="34" charset="0"/>
                      </a:endParaRPr>
                    </a:p>
                  </a:txBody>
                  <a:tcPr/>
                </a:tc>
                <a:extLst>
                  <a:ext uri="{0D108BD9-81ED-4DB2-BD59-A6C34878D82A}">
                    <a16:rowId xmlns:a16="http://schemas.microsoft.com/office/drawing/2014/main" val="2940475145"/>
                  </a:ext>
                </a:extLst>
              </a:tr>
              <a:tr h="1280020">
                <a:tc>
                  <a:txBody>
                    <a:bodyPr/>
                    <a:lstStyle/>
                    <a:p>
                      <a:r>
                        <a:rPr lang="en-CA" sz="1400" b="1" noProof="0">
                          <a:solidFill>
                            <a:schemeClr val="tx1"/>
                          </a:solidFill>
                          <a:latin typeface="Avenir Next LT Pro" panose="020B0504020202020204" pitchFamily="34" charset="0"/>
                        </a:rPr>
                        <a:t>Meeting #3 +</a:t>
                      </a:r>
                    </a:p>
                  </a:txBody>
                  <a:tcPr/>
                </a:tc>
                <a:tc>
                  <a:txBody>
                    <a:bodyPr/>
                    <a:lstStyle/>
                    <a:p>
                      <a:pPr marL="285750" indent="-285750">
                        <a:buFontTx/>
                        <a:buChar char="-"/>
                      </a:pPr>
                      <a:r>
                        <a:rPr lang="en-CA" sz="1200" kern="1200" noProof="0">
                          <a:solidFill>
                            <a:schemeClr val="tx1"/>
                          </a:solidFill>
                          <a:latin typeface="Avenir Next LT Pro" panose="020B0504020202020204" pitchFamily="34" charset="0"/>
                          <a:ea typeface="+mn-ea"/>
                          <a:cs typeface="+mn-cs"/>
                        </a:rPr>
                        <a:t>Refer to </a:t>
                      </a:r>
                      <a:r>
                        <a:rPr lang="en-CA" sz="1200" b="1" kern="1200" noProof="0">
                          <a:solidFill>
                            <a:schemeClr val="tx1"/>
                          </a:solidFill>
                          <a:latin typeface="Avenir Next LT Pro" panose="020B0504020202020204" pitchFamily="34" charset="0"/>
                          <a:ea typeface="+mn-ea"/>
                          <a:cs typeface="+mn-cs"/>
                        </a:rPr>
                        <a:t>Annex C</a:t>
                      </a:r>
                      <a:r>
                        <a:rPr lang="en-CA" sz="1200" kern="1200" noProof="0">
                          <a:solidFill>
                            <a:schemeClr val="tx1"/>
                          </a:solidFill>
                          <a:latin typeface="Avenir Next LT Pro" panose="020B0504020202020204" pitchFamily="34" charset="0"/>
                          <a:ea typeface="+mn-ea"/>
                          <a:cs typeface="+mn-cs"/>
                        </a:rPr>
                        <a:t> for subsequent meeting agenda ideas.</a:t>
                      </a:r>
                    </a:p>
                    <a:p>
                      <a:pPr marL="0" indent="0">
                        <a:buFontTx/>
                        <a:buNone/>
                      </a:pPr>
                      <a:endParaRPr lang="en-CA" sz="1200" kern="1200" noProof="0">
                        <a:solidFill>
                          <a:schemeClr val="tx1"/>
                        </a:solidFill>
                        <a:latin typeface="Avenir Next LT Pro" panose="020B0504020202020204" pitchFamily="34" charset="0"/>
                        <a:ea typeface="+mn-ea"/>
                        <a:cs typeface="+mn-cs"/>
                      </a:endParaRPr>
                    </a:p>
                  </a:txBody>
                  <a:tcPr/>
                </a:tc>
                <a:tc>
                  <a:txBody>
                    <a:bodyPr/>
                    <a:lstStyle/>
                    <a:p>
                      <a:pPr marL="285750" indent="-285750">
                        <a:buFontTx/>
                        <a:buChar char="-"/>
                      </a:pPr>
                      <a:r>
                        <a:rPr lang="en-CA" sz="1200" noProof="0">
                          <a:solidFill>
                            <a:schemeClr val="tx1"/>
                          </a:solidFill>
                          <a:latin typeface="Avenir Next LT Pro" panose="020B0504020202020204" pitchFamily="34" charset="0"/>
                          <a:hlinkClick r:id="rId4" action="ppaction://hlinksldjump"/>
                        </a:rPr>
                        <a:t>Annex C</a:t>
                      </a:r>
                      <a:endParaRPr lang="en-CA" sz="1200" noProof="0">
                        <a:solidFill>
                          <a:schemeClr val="tx1"/>
                        </a:solidFill>
                        <a:latin typeface="Avenir Next LT Pro" panose="020B0504020202020204" pitchFamily="34" charset="0"/>
                      </a:endParaRPr>
                    </a:p>
                    <a:p>
                      <a:pPr marL="285750" indent="-285750">
                        <a:buFontTx/>
                        <a:buChar char="-"/>
                      </a:pPr>
                      <a:endParaRPr lang="en-CA" sz="1200" noProof="0">
                        <a:solidFill>
                          <a:schemeClr val="tx1"/>
                        </a:solidFill>
                        <a:latin typeface="Avenir Next LT Pro" panose="020B0504020202020204" pitchFamily="34" charset="0"/>
                      </a:endParaRPr>
                    </a:p>
                  </a:txBody>
                  <a:tcPr/>
                </a:tc>
                <a:extLst>
                  <a:ext uri="{0D108BD9-81ED-4DB2-BD59-A6C34878D82A}">
                    <a16:rowId xmlns:a16="http://schemas.microsoft.com/office/drawing/2014/main" val="3434482706"/>
                  </a:ext>
                </a:extLst>
              </a:tr>
            </a:tbl>
          </a:graphicData>
        </a:graphic>
      </p:graphicFrame>
    </p:spTree>
    <p:extLst>
      <p:ext uri="{BB962C8B-B14F-4D97-AF65-F5344CB8AC3E}">
        <p14:creationId xmlns:p14="http://schemas.microsoft.com/office/powerpoint/2010/main" val="39227651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60" y="550861"/>
            <a:ext cx="6796816" cy="835027"/>
          </a:xfrm>
        </p:spPr>
        <p:txBody>
          <a:bodyPr>
            <a:normAutofit fontScale="90000"/>
          </a:bodyPr>
          <a:lstStyle/>
          <a:p>
            <a:r>
              <a:rPr lang="en-CA">
                <a:solidFill>
                  <a:schemeClr val="accent5"/>
                </a:solidFill>
                <a:latin typeface="Arial Rounded MT Bold" panose="020F0704030504030204" pitchFamily="34" charset="0"/>
              </a:rPr>
              <a:t>Sponsorship Plan – Early Stages (1 of 2)</a:t>
            </a:r>
          </a:p>
        </p:txBody>
      </p:sp>
      <p:sp>
        <p:nvSpPr>
          <p:cNvPr id="3" name="TextBox 2">
            <a:extLst>
              <a:ext uri="{FF2B5EF4-FFF2-40B4-BE49-F238E27FC236}">
                <a16:creationId xmlns:a16="http://schemas.microsoft.com/office/drawing/2014/main" id="{CFE08DF8-5277-A8E7-421E-347F0231A539}"/>
              </a:ext>
            </a:extLst>
          </p:cNvPr>
          <p:cNvSpPr txBox="1"/>
          <p:nvPr/>
        </p:nvSpPr>
        <p:spPr>
          <a:xfrm>
            <a:off x="508757" y="1174449"/>
            <a:ext cx="6989321" cy="1077218"/>
          </a:xfrm>
          <a:prstGeom prst="rect">
            <a:avLst/>
          </a:prstGeom>
          <a:noFill/>
        </p:spPr>
        <p:txBody>
          <a:bodyPr wrap="square" rtlCol="0">
            <a:spAutoFit/>
          </a:bodyPr>
          <a:lstStyle/>
          <a:p>
            <a:pPr>
              <a:spcAft>
                <a:spcPts val="1000"/>
              </a:spcAft>
            </a:pPr>
            <a:r>
              <a:rPr lang="en-CA" sz="1600" b="1">
                <a:latin typeface="Avenir Next LT Pro" panose="020B0504020202020204" pitchFamily="34" charset="0"/>
                <a:ea typeface="Calibri Light" panose="020F0302020204030204" pitchFamily="34" charset="0"/>
                <a:cs typeface="Calibri Light" panose="020F0302020204030204" pitchFamily="34" charset="0"/>
              </a:rPr>
              <a:t>Creating a Sponsorship Plan will help outline the key activities and needed to support the change at each phase of the project. In the Early Stages of a project, focus on these 3 main activities for the sponsor(s).</a:t>
            </a:r>
          </a:p>
        </p:txBody>
      </p:sp>
      <p:pic>
        <p:nvPicPr>
          <p:cNvPr id="6" name="Picture 5" descr="Screenshot of the 3 steps of early stages of the sponsorship plan">
            <a:extLst>
              <a:ext uri="{FF2B5EF4-FFF2-40B4-BE49-F238E27FC236}">
                <a16:creationId xmlns:a16="http://schemas.microsoft.com/office/drawing/2014/main" id="{BFB2265D-FB9C-CAE3-C589-D2BA3801EAD3}"/>
              </a:ext>
            </a:extLst>
          </p:cNvPr>
          <p:cNvPicPr>
            <a:picLocks noChangeAspect="1"/>
          </p:cNvPicPr>
          <p:nvPr/>
        </p:nvPicPr>
        <p:blipFill>
          <a:blip r:embed="rId3"/>
          <a:stretch>
            <a:fillRect/>
          </a:stretch>
        </p:blipFill>
        <p:spPr>
          <a:xfrm rot="224755">
            <a:off x="7552960" y="300381"/>
            <a:ext cx="2081375" cy="1748136"/>
          </a:xfrm>
          <a:prstGeom prst="rect">
            <a:avLst/>
          </a:prstGeom>
          <a:ln>
            <a:noFill/>
          </a:ln>
          <a:effectLst>
            <a:outerShdw blurRad="292100" dist="139700" dir="2700000" algn="tl" rotWithShape="0">
              <a:srgbClr val="333333">
                <a:alpha val="65000"/>
              </a:srgbClr>
            </a:outerShdw>
          </a:effectLst>
        </p:spPr>
      </p:pic>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1252671428"/>
              </p:ext>
            </p:extLst>
          </p:nvPr>
        </p:nvGraphicFramePr>
        <p:xfrm>
          <a:off x="586583" y="2293278"/>
          <a:ext cx="11018515" cy="3200400"/>
        </p:xfrm>
        <a:graphic>
          <a:graphicData uri="http://schemas.openxmlformats.org/drawingml/2006/table">
            <a:tbl>
              <a:tblPr firstRow="1" bandRow="1">
                <a:tableStyleId>{93296810-A885-4BE3-A3E7-6D5BEEA58F35}</a:tableStyleId>
              </a:tblPr>
              <a:tblGrid>
                <a:gridCol w="2705257">
                  <a:extLst>
                    <a:ext uri="{9D8B030D-6E8A-4147-A177-3AD203B41FA5}">
                      <a16:colId xmlns:a16="http://schemas.microsoft.com/office/drawing/2014/main" val="1245276507"/>
                    </a:ext>
                  </a:extLst>
                </a:gridCol>
                <a:gridCol w="4961434">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r>
                        <a:rPr lang="en-CA" noProof="0">
                          <a:solidFill>
                            <a:schemeClr val="tx1"/>
                          </a:solidFill>
                          <a:latin typeface="Avenir Next LT Pro" panose="020B0504020202020204" pitchFamily="34" charset="0"/>
                        </a:rPr>
                        <a:t>PHASE 1 Pre-planning and Planning</a:t>
                      </a:r>
                    </a:p>
                  </a:txBody>
                  <a:tcPr/>
                </a:tc>
                <a:tc>
                  <a:txBody>
                    <a:bodyPr/>
                    <a:lstStyle/>
                    <a:p>
                      <a:r>
                        <a:rPr lang="en-CA" noProof="0">
                          <a:solidFill>
                            <a:schemeClr val="tx1"/>
                          </a:solidFill>
                          <a:latin typeface="Avenir Next LT Pro" panose="020B0504020202020204" pitchFamily="34" charset="0"/>
                        </a:rPr>
                        <a:t>Details</a:t>
                      </a:r>
                    </a:p>
                  </a:txBody>
                  <a:tcPr/>
                </a:tc>
                <a:tc>
                  <a:txBody>
                    <a:bodyPr/>
                    <a:lstStyle/>
                    <a:p>
                      <a:r>
                        <a:rPr lang="en-CA" noProof="0">
                          <a:solidFill>
                            <a:schemeClr val="tx1"/>
                          </a:solidFill>
                          <a:latin typeface="Avenir Next LT Pro" panose="020B0504020202020204" pitchFamily="34" charset="0"/>
                        </a:rPr>
                        <a:t>Notes/Resources</a:t>
                      </a:r>
                    </a:p>
                  </a:txBody>
                  <a:tcPr/>
                </a:tc>
                <a:extLst>
                  <a:ext uri="{0D108BD9-81ED-4DB2-BD59-A6C34878D82A}">
                    <a16:rowId xmlns:a16="http://schemas.microsoft.com/office/drawing/2014/main" val="4098927503"/>
                  </a:ext>
                </a:extLst>
              </a:tr>
              <a:tr h="623177">
                <a:tc>
                  <a:txBody>
                    <a:bodyPr/>
                    <a:lstStyle/>
                    <a:p>
                      <a:r>
                        <a:rPr lang="en-CA" sz="1400" b="1" noProof="0">
                          <a:solidFill>
                            <a:schemeClr val="tx1"/>
                          </a:solidFill>
                          <a:latin typeface="Avenir Next LT Pro" panose="020B0504020202020204" pitchFamily="34" charset="0"/>
                        </a:rPr>
                        <a:t>Develop a vision for the project (if not already completed)</a:t>
                      </a:r>
                    </a:p>
                  </a:txBody>
                  <a:tcPr/>
                </a:tc>
                <a:tc>
                  <a:txBody>
                    <a:bodyPr/>
                    <a:lstStyle/>
                    <a:p>
                      <a:pPr marL="171450" indent="-171450" rtl="0">
                        <a:buFontTx/>
                        <a:buChar char="-"/>
                      </a:pPr>
                      <a:r>
                        <a:rPr lang="en-CA" sz="1200" kern="1200">
                          <a:solidFill>
                            <a:schemeClr val="tx1"/>
                          </a:solidFill>
                          <a:latin typeface="Avenir Next LT Pro" panose="020B0504020202020204" pitchFamily="34" charset="0"/>
                          <a:ea typeface="+mn-ea"/>
                          <a:cs typeface="+mn-cs"/>
                        </a:rPr>
                        <a:t>Successful projects require a clear vision. How can you get there if you don’t know where you are heading? A project vision must align with the organizational vision, it guides decision-making during the project, and it serves as the basis for employee communication.</a:t>
                      </a:r>
                    </a:p>
                    <a:p>
                      <a:pPr marL="171450" indent="-171450" rtl="0">
                        <a:buFontTx/>
                        <a:buChar char="-"/>
                      </a:pPr>
                      <a:r>
                        <a:rPr lang="en-CA" sz="1200" kern="1200">
                          <a:solidFill>
                            <a:schemeClr val="tx1"/>
                          </a:solidFill>
                          <a:latin typeface="Avenir Next LT Pro" panose="020B0504020202020204" pitchFamily="34" charset="0"/>
                          <a:ea typeface="+mn-ea"/>
                          <a:cs typeface="+mn-cs"/>
                        </a:rPr>
                        <a:t>Your project vision is critical to keep the project on track. It needs to be a priority for leadership, in order to begin any change management activities.</a:t>
                      </a:r>
                    </a:p>
                  </a:txBody>
                  <a:tcPr/>
                </a:tc>
                <a:tc>
                  <a:txBody>
                    <a:bodyPr/>
                    <a:lstStyle/>
                    <a:p>
                      <a:pPr marL="171450" indent="-171450">
                        <a:buFont typeface="Arial" panose="020B0604020202020204" pitchFamily="34" charset="0"/>
                        <a:buChar char="•"/>
                      </a:pPr>
                      <a:r>
                        <a:rPr lang="en-CA" sz="1200" noProof="0">
                          <a:solidFill>
                            <a:schemeClr val="tx1"/>
                          </a:solidFill>
                          <a:latin typeface="Avenir Next LT Pro" panose="020B0504020202020204" pitchFamily="34" charset="0"/>
                        </a:rPr>
                        <a:t>The PSPC Strategic Workplace Advisory Group can help in the development of your project vision and facilitate a vision creation session as required.</a:t>
                      </a:r>
                    </a:p>
                    <a:p>
                      <a:pPr marL="171450" indent="-171450">
                        <a:buFont typeface="Arial" panose="020B0604020202020204" pitchFamily="34" charset="0"/>
                        <a:buChar char="•"/>
                      </a:pPr>
                      <a:r>
                        <a:rPr lang="en-CA" sz="1200" noProof="0">
                          <a:solidFill>
                            <a:schemeClr val="tx1"/>
                          </a:solidFill>
                          <a:latin typeface="Avenir Next LT Pro" panose="020B0504020202020204" pitchFamily="34" charset="0"/>
                        </a:rPr>
                        <a:t>The </a:t>
                      </a:r>
                      <a:r>
                        <a:rPr lang="en-CA" sz="1200" b="1" noProof="0">
                          <a:solidFill>
                            <a:schemeClr val="tx1"/>
                          </a:solidFill>
                          <a:latin typeface="Avenir Next LT Pro" panose="020B0504020202020204" pitchFamily="34" charset="0"/>
                        </a:rPr>
                        <a:t>Project Realization Evaluation Tool (PRET) </a:t>
                      </a:r>
                      <a:r>
                        <a:rPr lang="en-CA" sz="1200" noProof="0">
                          <a:solidFill>
                            <a:schemeClr val="tx1"/>
                          </a:solidFill>
                          <a:latin typeface="Avenir Next LT Pro" panose="020B0504020202020204" pitchFamily="34" charset="0"/>
                        </a:rPr>
                        <a:t>included in the </a:t>
                      </a:r>
                      <a:r>
                        <a:rPr lang="en-CA" sz="1200" noProof="0">
                          <a:solidFill>
                            <a:schemeClr val="tx1"/>
                          </a:solidFill>
                          <a:latin typeface="Avenir Next LT Pro" panose="020B0504020202020204" pitchFamily="34" charset="0"/>
                          <a:hlinkClick r:id="rId4"/>
                        </a:rPr>
                        <a:t>CM Workbook </a:t>
                      </a:r>
                      <a:r>
                        <a:rPr lang="en-CA" sz="1200" noProof="0">
                          <a:solidFill>
                            <a:schemeClr val="tx1"/>
                          </a:solidFill>
                          <a:latin typeface="Avenir Next LT Pro" panose="020B0504020202020204" pitchFamily="34" charset="0"/>
                        </a:rPr>
                        <a:t>includes options for a generic project vision and guidance on creating your own.</a:t>
                      </a:r>
                    </a:p>
                  </a:txBody>
                  <a:tcPr/>
                </a:tc>
                <a:extLst>
                  <a:ext uri="{0D108BD9-81ED-4DB2-BD59-A6C34878D82A}">
                    <a16:rowId xmlns:a16="http://schemas.microsoft.com/office/drawing/2014/main" val="1171970772"/>
                  </a:ext>
                </a:extLst>
              </a:tr>
              <a:tr h="732561">
                <a:tc>
                  <a:txBody>
                    <a:bodyPr/>
                    <a:lstStyle/>
                    <a:p>
                      <a:r>
                        <a:rPr lang="en-CA" sz="1400" b="1" noProof="0">
                          <a:solidFill>
                            <a:schemeClr val="tx1"/>
                          </a:solidFill>
                          <a:latin typeface="Avenir Next LT Pro" panose="020B0504020202020204" pitchFamily="34" charset="0"/>
                        </a:rPr>
                        <a:t>Announce the project and vision to employees</a:t>
                      </a:r>
                    </a:p>
                  </a:txBody>
                  <a:tcPr/>
                </a:tc>
                <a:tc>
                  <a:txBody>
                    <a:bodyPr/>
                    <a:lstStyle/>
                    <a:p>
                      <a:pPr marL="171450" indent="-171450">
                        <a:buFontTx/>
                        <a:buChar char="-"/>
                      </a:pPr>
                      <a:r>
                        <a:rPr lang="en-CA" sz="1200" noProof="0">
                          <a:solidFill>
                            <a:schemeClr val="tx1"/>
                          </a:solidFill>
                          <a:latin typeface="Avenir Next LT Pro" panose="020B0504020202020204" pitchFamily="34" charset="0"/>
                        </a:rPr>
                        <a:t>Employees prefer receiving messages from the executive sponsor, specifically as it relates to why the change is needed. Early communications should be sent from the executive sponsor.</a:t>
                      </a:r>
                    </a:p>
                    <a:p>
                      <a:pPr marL="171450" indent="-171450">
                        <a:buFontTx/>
                        <a:buChar char="-"/>
                      </a:pPr>
                      <a:endParaRPr lang="en-CA" sz="1200" noProof="0">
                        <a:solidFill>
                          <a:schemeClr val="tx1"/>
                        </a:solidFill>
                        <a:latin typeface="Avenir Next LT Pro" panose="020B0504020202020204" pitchFamily="34" charset="0"/>
                      </a:endParaRPr>
                    </a:p>
                  </a:txBody>
                  <a:tcPr/>
                </a:tc>
                <a:tc>
                  <a:txBody>
                    <a:bodyPr/>
                    <a:lstStyle/>
                    <a:p>
                      <a:pPr marL="171450" indent="-171450">
                        <a:buFont typeface="Arial" panose="020B0604020202020204" pitchFamily="34" charset="0"/>
                        <a:buChar char="•"/>
                      </a:pPr>
                      <a:r>
                        <a:rPr lang="en-CA" sz="1200" noProof="0">
                          <a:solidFill>
                            <a:schemeClr val="tx1"/>
                          </a:solidFill>
                          <a:latin typeface="Avenir Next LT Pro" panose="020B0504020202020204" pitchFamily="34" charset="0"/>
                        </a:rPr>
                        <a:t>The </a:t>
                      </a:r>
                      <a:r>
                        <a:rPr lang="en-CA" sz="1200" noProof="0">
                          <a:solidFill>
                            <a:schemeClr val="tx1"/>
                          </a:solidFill>
                          <a:latin typeface="Avenir Next LT Pro" panose="020B0504020202020204" pitchFamily="34" charset="0"/>
                          <a:hlinkClick r:id="rId5"/>
                        </a:rPr>
                        <a:t>CM Program in-a-box </a:t>
                      </a:r>
                      <a:r>
                        <a:rPr lang="en-CA" sz="1200" noProof="0">
                          <a:solidFill>
                            <a:schemeClr val="tx1"/>
                          </a:solidFill>
                          <a:latin typeface="Avenir Next LT Pro" panose="020B0504020202020204" pitchFamily="34" charset="0"/>
                        </a:rPr>
                        <a:t>includes a communication template to </a:t>
                      </a:r>
                      <a:r>
                        <a:rPr lang="en-CA" sz="1200" noProof="0">
                          <a:solidFill>
                            <a:schemeClr val="tx1"/>
                          </a:solidFill>
                          <a:latin typeface="Avenir Next LT Pro" panose="020B0504020202020204" pitchFamily="34" charset="0"/>
                          <a:hlinkClick r:id="rId6"/>
                        </a:rPr>
                        <a:t>announce the project to the leadership team</a:t>
                      </a:r>
                      <a:r>
                        <a:rPr lang="en-CA" sz="1200" noProof="0">
                          <a:solidFill>
                            <a:schemeClr val="tx1"/>
                          </a:solidFill>
                          <a:latin typeface="Avenir Next LT Pro" panose="020B0504020202020204" pitchFamily="34" charset="0"/>
                        </a:rPr>
                        <a:t> and one to </a:t>
                      </a:r>
                      <a:r>
                        <a:rPr lang="en-CA" sz="1200" noProof="0">
                          <a:solidFill>
                            <a:schemeClr val="tx1"/>
                          </a:solidFill>
                          <a:latin typeface="Avenir Next LT Pro" panose="020B0504020202020204" pitchFamily="34" charset="0"/>
                          <a:hlinkClick r:id="rId7"/>
                        </a:rPr>
                        <a:t>announce the project to employees</a:t>
                      </a:r>
                      <a:r>
                        <a:rPr lang="en-CA" sz="1200" noProof="0">
                          <a:solidFill>
                            <a:schemeClr val="tx1"/>
                          </a:solidFill>
                          <a:latin typeface="Avenir Next LT Pro" panose="020B0504020202020204" pitchFamily="34" charset="0"/>
                        </a:rPr>
                        <a:t>.</a:t>
                      </a:r>
                    </a:p>
                    <a:p>
                      <a:pPr marL="171450" indent="-171450">
                        <a:buFont typeface="Arial" panose="020B0604020202020204" pitchFamily="34" charset="0"/>
                        <a:buChar char="•"/>
                      </a:pPr>
                      <a:endParaRPr lang="en-CA" sz="1200" noProof="0">
                        <a:solidFill>
                          <a:schemeClr val="tx1"/>
                        </a:solidFill>
                        <a:latin typeface="Avenir Next LT Pro" panose="020B0504020202020204" pitchFamily="34" charset="0"/>
                      </a:endParaRPr>
                    </a:p>
                  </a:txBody>
                  <a:tcPr/>
                </a:tc>
                <a:extLst>
                  <a:ext uri="{0D108BD9-81ED-4DB2-BD59-A6C34878D82A}">
                    <a16:rowId xmlns:a16="http://schemas.microsoft.com/office/drawing/2014/main" val="2940475145"/>
                  </a:ext>
                </a:extLst>
              </a:tr>
            </a:tbl>
          </a:graphicData>
        </a:graphic>
      </p:graphicFrame>
    </p:spTree>
    <p:extLst>
      <p:ext uri="{BB962C8B-B14F-4D97-AF65-F5344CB8AC3E}">
        <p14:creationId xmlns:p14="http://schemas.microsoft.com/office/powerpoint/2010/main" val="3490053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60" y="550861"/>
            <a:ext cx="6796816" cy="835027"/>
          </a:xfrm>
        </p:spPr>
        <p:txBody>
          <a:bodyPr>
            <a:normAutofit fontScale="90000"/>
          </a:bodyPr>
          <a:lstStyle/>
          <a:p>
            <a:r>
              <a:rPr lang="en-CA">
                <a:solidFill>
                  <a:schemeClr val="accent5"/>
                </a:solidFill>
                <a:latin typeface="Arial Rounded MT Bold" panose="020F0704030504030204" pitchFamily="34" charset="0"/>
              </a:rPr>
              <a:t>Sponsorship Plan – Early Stages (2 of 2)</a:t>
            </a: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3243275596"/>
              </p:ext>
            </p:extLst>
          </p:nvPr>
        </p:nvGraphicFramePr>
        <p:xfrm>
          <a:off x="586583" y="1417320"/>
          <a:ext cx="11018515" cy="2743200"/>
        </p:xfrm>
        <a:graphic>
          <a:graphicData uri="http://schemas.openxmlformats.org/drawingml/2006/table">
            <a:tbl>
              <a:tblPr firstRow="1" bandRow="1">
                <a:tableStyleId>{93296810-A885-4BE3-A3E7-6D5BEEA58F35}</a:tableStyleId>
              </a:tblPr>
              <a:tblGrid>
                <a:gridCol w="2705257">
                  <a:extLst>
                    <a:ext uri="{9D8B030D-6E8A-4147-A177-3AD203B41FA5}">
                      <a16:colId xmlns:a16="http://schemas.microsoft.com/office/drawing/2014/main" val="1245276507"/>
                    </a:ext>
                  </a:extLst>
                </a:gridCol>
                <a:gridCol w="4961434">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r>
                        <a:rPr lang="en-CA" noProof="0">
                          <a:solidFill>
                            <a:schemeClr val="tx1"/>
                          </a:solidFill>
                          <a:latin typeface="Avenir Next LT Pro" panose="020B0504020202020204" pitchFamily="34" charset="0"/>
                        </a:rPr>
                        <a:t>PHASE 1 Pre-planning and Planning</a:t>
                      </a:r>
                    </a:p>
                  </a:txBody>
                  <a:tcPr/>
                </a:tc>
                <a:tc>
                  <a:txBody>
                    <a:bodyPr/>
                    <a:lstStyle/>
                    <a:p>
                      <a:r>
                        <a:rPr lang="en-CA" noProof="0">
                          <a:solidFill>
                            <a:schemeClr val="tx1"/>
                          </a:solidFill>
                          <a:latin typeface="Avenir Next LT Pro" panose="020B0504020202020204" pitchFamily="34" charset="0"/>
                        </a:rPr>
                        <a:t>Details</a:t>
                      </a:r>
                    </a:p>
                  </a:txBody>
                  <a:tcPr/>
                </a:tc>
                <a:tc>
                  <a:txBody>
                    <a:bodyPr/>
                    <a:lstStyle/>
                    <a:p>
                      <a:r>
                        <a:rPr lang="en-CA" noProof="0">
                          <a:solidFill>
                            <a:schemeClr val="tx1"/>
                          </a:solidFill>
                          <a:latin typeface="Avenir Next LT Pro" panose="020B0504020202020204" pitchFamily="34" charset="0"/>
                        </a:rPr>
                        <a:t>Notes/Resources</a:t>
                      </a:r>
                    </a:p>
                  </a:txBody>
                  <a:tcPr/>
                </a:tc>
                <a:extLst>
                  <a:ext uri="{0D108BD9-81ED-4DB2-BD59-A6C34878D82A}">
                    <a16:rowId xmlns:a16="http://schemas.microsoft.com/office/drawing/2014/main" val="4098927503"/>
                  </a:ext>
                </a:extLst>
              </a:tr>
              <a:tr h="732561">
                <a:tc>
                  <a:txBody>
                    <a:bodyPr/>
                    <a:lstStyle/>
                    <a:p>
                      <a:r>
                        <a:rPr lang="en-CA" sz="1400" b="1" noProof="0">
                          <a:solidFill>
                            <a:schemeClr val="tx1"/>
                          </a:solidFill>
                          <a:latin typeface="Avenir Next LT Pro" panose="020B0504020202020204" pitchFamily="34" charset="0"/>
                        </a:rPr>
                        <a:t>Host a townhall for employees and answer their questions</a:t>
                      </a:r>
                    </a:p>
                  </a:txBody>
                  <a:tcPr/>
                </a:tc>
                <a:tc>
                  <a:txBody>
                    <a:bodyPr/>
                    <a:lstStyle/>
                    <a:p>
                      <a:pPr marL="171450" indent="-171450">
                        <a:buFontTx/>
                        <a:buChar char="-"/>
                      </a:pPr>
                      <a:r>
                        <a:rPr lang="en-CA" sz="1200" noProof="0">
                          <a:solidFill>
                            <a:schemeClr val="tx1"/>
                          </a:solidFill>
                          <a:latin typeface="Avenir Next LT Pro" panose="020B0504020202020204" pitchFamily="34" charset="0"/>
                        </a:rPr>
                        <a:t>The first townhall is an opportunity to build trust with employees by being open and transparent about the change to come, letting them express their concerns and answer their questions. </a:t>
                      </a:r>
                    </a:p>
                    <a:p>
                      <a:pPr marL="171450" indent="-171450">
                        <a:buFontTx/>
                        <a:buChar char="-"/>
                      </a:pPr>
                      <a:r>
                        <a:rPr lang="en-CA" sz="1200" noProof="0">
                          <a:solidFill>
                            <a:schemeClr val="tx1"/>
                          </a:solidFill>
                          <a:latin typeface="Avenir Next LT Pro" panose="020B0504020202020204" pitchFamily="34" charset="0"/>
                        </a:rPr>
                        <a:t>The sponsor(s) should commit to addressing concerns and answering questions as the information becomes available. Having a </a:t>
                      </a:r>
                      <a:r>
                        <a:rPr lang="en-CA" sz="1200" b="1" noProof="0">
                          <a:solidFill>
                            <a:schemeClr val="tx1"/>
                          </a:solidFill>
                          <a:latin typeface="Avenir Next LT Pro" panose="020B0504020202020204" pitchFamily="34" charset="0"/>
                        </a:rPr>
                        <a:t>Commonly Asked Questions </a:t>
                      </a:r>
                      <a:r>
                        <a:rPr lang="en-CA" sz="1200" noProof="0">
                          <a:solidFill>
                            <a:schemeClr val="tx1"/>
                          </a:solidFill>
                          <a:latin typeface="Avenir Next LT Pro" panose="020B0504020202020204" pitchFamily="34" charset="0"/>
                        </a:rPr>
                        <a:t>document on your intranet that is frequently updated can help achieve this.</a:t>
                      </a:r>
                    </a:p>
                    <a:p>
                      <a:pPr marL="171450" indent="-171450">
                        <a:buFontTx/>
                        <a:buChar char="-"/>
                      </a:pPr>
                      <a:r>
                        <a:rPr lang="en-CA" sz="1200" noProof="0">
                          <a:solidFill>
                            <a:schemeClr val="tx1"/>
                          </a:solidFill>
                          <a:latin typeface="Avenir Next LT Pro" panose="020B0504020202020204" pitchFamily="34" charset="0"/>
                        </a:rPr>
                        <a:t>To help the sponsor(s) prepare for the townhall, you can review the FAQ document with them, work on potential answers to anticipated questions, plan a practice dry-run, review the presentation together, etc.</a:t>
                      </a:r>
                    </a:p>
                  </a:txBody>
                  <a:tcPr/>
                </a:tc>
                <a:tc>
                  <a:txBody>
                    <a:bodyPr/>
                    <a:lstStyle/>
                    <a:p>
                      <a:pPr marL="171450" indent="-171450">
                        <a:buFont typeface="Arial" panose="020B0604020202020204" pitchFamily="34" charset="0"/>
                        <a:buChar char="•"/>
                      </a:pPr>
                      <a:r>
                        <a:rPr lang="en-CA" sz="1200" noProof="0">
                          <a:solidFill>
                            <a:schemeClr val="tx1"/>
                          </a:solidFill>
                          <a:latin typeface="Avenir Next LT Pro" panose="020B0504020202020204" pitchFamily="34" charset="0"/>
                        </a:rPr>
                        <a:t>The </a:t>
                      </a:r>
                      <a:r>
                        <a:rPr lang="en-CA" sz="1200" noProof="0">
                          <a:solidFill>
                            <a:schemeClr val="tx1"/>
                          </a:solidFill>
                          <a:latin typeface="Avenir Next LT Pro" panose="020B0504020202020204" pitchFamily="34" charset="0"/>
                          <a:hlinkClick r:id="rId3"/>
                        </a:rPr>
                        <a:t>CM Program in-a-box </a:t>
                      </a:r>
                      <a:r>
                        <a:rPr lang="en-CA" sz="1200" noProof="0">
                          <a:solidFill>
                            <a:schemeClr val="tx1"/>
                          </a:solidFill>
                          <a:latin typeface="Avenir Next LT Pro" panose="020B0504020202020204" pitchFamily="34" charset="0"/>
                        </a:rPr>
                        <a:t>includes a </a:t>
                      </a:r>
                      <a:r>
                        <a:rPr lang="en-CA" sz="1200" noProof="0">
                          <a:solidFill>
                            <a:schemeClr val="tx1"/>
                          </a:solidFill>
                          <a:latin typeface="Avenir Next LT Pro" panose="020B0504020202020204" pitchFamily="34" charset="0"/>
                          <a:hlinkClick r:id="rId4"/>
                        </a:rPr>
                        <a:t>presentation template for the townhall</a:t>
                      </a:r>
                      <a:r>
                        <a:rPr lang="en-CA" sz="1200" noProof="0">
                          <a:solidFill>
                            <a:schemeClr val="tx1"/>
                          </a:solidFill>
                          <a:latin typeface="Avenir Next LT Pro" panose="020B0504020202020204" pitchFamily="34" charset="0"/>
                        </a:rPr>
                        <a:t>, an </a:t>
                      </a:r>
                      <a:r>
                        <a:rPr lang="en-CA" sz="1200" noProof="0">
                          <a:solidFill>
                            <a:schemeClr val="tx1"/>
                          </a:solidFill>
                          <a:latin typeface="Avenir Next LT Pro" panose="020B0504020202020204" pitchFamily="34" charset="0"/>
                          <a:hlinkClick r:id="rId5"/>
                        </a:rPr>
                        <a:t>invitation template for a townhall</a:t>
                      </a:r>
                      <a:r>
                        <a:rPr lang="en-CA" sz="1200" noProof="0">
                          <a:solidFill>
                            <a:schemeClr val="tx1"/>
                          </a:solidFill>
                          <a:latin typeface="Avenir Next LT Pro" panose="020B0504020202020204" pitchFamily="34" charset="0"/>
                        </a:rPr>
                        <a:t> and </a:t>
                      </a:r>
                      <a:r>
                        <a:rPr lang="en-CA" sz="1200" noProof="0">
                          <a:solidFill>
                            <a:schemeClr val="tx1"/>
                          </a:solidFill>
                          <a:latin typeface="Avenir Next LT Pro" panose="020B0504020202020204" pitchFamily="34" charset="0"/>
                          <a:hlinkClick r:id="rId6"/>
                        </a:rPr>
                        <a:t>communications to send the information package</a:t>
                      </a:r>
                      <a:r>
                        <a:rPr lang="en-CA" sz="1200" noProof="0">
                          <a:solidFill>
                            <a:schemeClr val="tx1"/>
                          </a:solidFill>
                          <a:latin typeface="Avenir Next LT Pro" panose="020B0504020202020204" pitchFamily="34" charset="0"/>
                        </a:rPr>
                        <a:t>.</a:t>
                      </a:r>
                    </a:p>
                    <a:p>
                      <a:pPr marL="171450" indent="-171450">
                        <a:buFont typeface="Arial" panose="020B0604020202020204" pitchFamily="34" charset="0"/>
                        <a:buChar char="•"/>
                      </a:pPr>
                      <a:r>
                        <a:rPr lang="en-CA" sz="1200" noProof="0">
                          <a:solidFill>
                            <a:schemeClr val="tx1"/>
                          </a:solidFill>
                          <a:latin typeface="Avenir Next LT Pro" panose="020B0504020202020204" pitchFamily="34" charset="0"/>
                        </a:rPr>
                        <a:t>You can also find guidance on setting up </a:t>
                      </a:r>
                      <a:r>
                        <a:rPr lang="en-CA" sz="1200" b="1" noProof="0">
                          <a:solidFill>
                            <a:schemeClr val="tx1"/>
                          </a:solidFill>
                          <a:latin typeface="Avenir Next LT Pro" panose="020B0504020202020204" pitchFamily="34" charset="0"/>
                        </a:rPr>
                        <a:t>Communication Channels in section 1.C </a:t>
                      </a:r>
                      <a:r>
                        <a:rPr lang="en-CA" sz="1200" noProof="0">
                          <a:solidFill>
                            <a:schemeClr val="tx1"/>
                          </a:solidFill>
                          <a:latin typeface="Avenir Next LT Pro" panose="020B0504020202020204" pitchFamily="34" charset="0"/>
                        </a:rPr>
                        <a:t>and a template for </a:t>
                      </a:r>
                      <a:r>
                        <a:rPr lang="en-CA" sz="1200">
                          <a:latin typeface="Avenir Next LT Pro" panose="020B0504020202020204" pitchFamily="34" charset="0"/>
                          <a:hlinkClick r:id="rId7"/>
                        </a:rPr>
                        <a:t>Commonly Asked Question for Employees</a:t>
                      </a:r>
                      <a:endParaRPr lang="en-CA" sz="1200" noProof="0">
                        <a:solidFill>
                          <a:schemeClr val="tx1"/>
                        </a:solidFill>
                        <a:latin typeface="Avenir Next LT Pro" panose="020B0504020202020204" pitchFamily="34" charset="0"/>
                      </a:endParaRPr>
                    </a:p>
                  </a:txBody>
                  <a:tcPr/>
                </a:tc>
                <a:extLst>
                  <a:ext uri="{0D108BD9-81ED-4DB2-BD59-A6C34878D82A}">
                    <a16:rowId xmlns:a16="http://schemas.microsoft.com/office/drawing/2014/main" val="15331125"/>
                  </a:ext>
                </a:extLst>
              </a:tr>
            </a:tbl>
          </a:graphicData>
        </a:graphic>
      </p:graphicFrame>
    </p:spTree>
    <p:extLst>
      <p:ext uri="{BB962C8B-B14F-4D97-AF65-F5344CB8AC3E}">
        <p14:creationId xmlns:p14="http://schemas.microsoft.com/office/powerpoint/2010/main" val="19971622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60" y="550861"/>
            <a:ext cx="6796816" cy="835027"/>
          </a:xfrm>
        </p:spPr>
        <p:txBody>
          <a:bodyPr>
            <a:normAutofit fontScale="90000"/>
          </a:bodyPr>
          <a:lstStyle/>
          <a:p>
            <a:r>
              <a:rPr lang="en-CA">
                <a:solidFill>
                  <a:schemeClr val="accent5"/>
                </a:solidFill>
                <a:latin typeface="Arial Rounded MT Bold" panose="020F0704030504030204" pitchFamily="34" charset="0"/>
              </a:rPr>
              <a:t>Sponsorship Plan – Implementation (1 of 2)</a:t>
            </a:r>
          </a:p>
        </p:txBody>
      </p:sp>
      <p:sp>
        <p:nvSpPr>
          <p:cNvPr id="3" name="TextBox 2">
            <a:extLst>
              <a:ext uri="{FF2B5EF4-FFF2-40B4-BE49-F238E27FC236}">
                <a16:creationId xmlns:a16="http://schemas.microsoft.com/office/drawing/2014/main" id="{CFE08DF8-5277-A8E7-421E-347F0231A539}"/>
              </a:ext>
            </a:extLst>
          </p:cNvPr>
          <p:cNvSpPr txBox="1"/>
          <p:nvPr/>
        </p:nvSpPr>
        <p:spPr>
          <a:xfrm>
            <a:off x="508757" y="1174449"/>
            <a:ext cx="7162577" cy="1077218"/>
          </a:xfrm>
          <a:prstGeom prst="rect">
            <a:avLst/>
          </a:prstGeom>
          <a:noFill/>
        </p:spPr>
        <p:txBody>
          <a:bodyPr wrap="square" rtlCol="0">
            <a:spAutoFit/>
          </a:bodyPr>
          <a:lstStyle/>
          <a:p>
            <a:pPr>
              <a:spcAft>
                <a:spcPts val="1000"/>
              </a:spcAft>
            </a:pPr>
            <a:r>
              <a:rPr lang="fr-CA" sz="1600" b="1">
                <a:latin typeface="Avenir Next LT Pro" panose="020B0504020202020204" pitchFamily="34" charset="0"/>
                <a:ea typeface="Calibri Light" panose="020F0302020204030204" pitchFamily="34" charset="0"/>
                <a:cs typeface="Calibri Light" panose="020F0302020204030204" pitchFamily="34" charset="0"/>
              </a:rPr>
              <a:t>T</a:t>
            </a:r>
            <a:r>
              <a:rPr lang="en-CA" sz="1600" b="1">
                <a:latin typeface="Avenir Next LT Pro" panose="020B0504020202020204" pitchFamily="34" charset="0"/>
                <a:ea typeface="Calibri Light" panose="020F0302020204030204" pitchFamily="34" charset="0"/>
                <a:cs typeface="Calibri Light" panose="020F0302020204030204" pitchFamily="34" charset="0"/>
              </a:rPr>
              <a:t>he length of the Implementation phase can vary; it’s important to maintain momentum with employees throughout the course of this phase with planned communication, engagement and training activities.</a:t>
            </a:r>
            <a:endParaRPr lang="en-CA" sz="1600">
              <a:latin typeface="Avenir Next LT Pro" panose="020B0504020202020204" pitchFamily="34" charset="0"/>
              <a:ea typeface="Calibri Light" panose="020F0302020204030204" pitchFamily="34" charset="0"/>
              <a:cs typeface="Calibri Light" panose="020F0302020204030204" pitchFamily="34" charset="0"/>
            </a:endParaRPr>
          </a:p>
        </p:txBody>
      </p:sp>
      <p:pic>
        <p:nvPicPr>
          <p:cNvPr id="7" name="Picture 6" descr="Screenshot of the 3 steps of during implementation of the sponsorship plan">
            <a:extLst>
              <a:ext uri="{FF2B5EF4-FFF2-40B4-BE49-F238E27FC236}">
                <a16:creationId xmlns:a16="http://schemas.microsoft.com/office/drawing/2014/main" id="{B43201D0-BEED-502D-E883-CE2A499B1A75}"/>
              </a:ext>
            </a:extLst>
          </p:cNvPr>
          <p:cNvPicPr>
            <a:picLocks noChangeAspect="1"/>
          </p:cNvPicPr>
          <p:nvPr/>
        </p:nvPicPr>
        <p:blipFill>
          <a:blip r:embed="rId3"/>
          <a:stretch>
            <a:fillRect/>
          </a:stretch>
        </p:blipFill>
        <p:spPr>
          <a:xfrm rot="245090">
            <a:off x="7552180" y="306453"/>
            <a:ext cx="2089814" cy="1762761"/>
          </a:xfrm>
          <a:prstGeom prst="rect">
            <a:avLst/>
          </a:prstGeom>
          <a:ln>
            <a:noFill/>
          </a:ln>
          <a:effectLst>
            <a:outerShdw blurRad="292100" dist="139700" dir="2700000" algn="tl" rotWithShape="0">
              <a:srgbClr val="333333">
                <a:alpha val="65000"/>
              </a:srgbClr>
            </a:outerShdw>
          </a:effectLst>
        </p:spPr>
      </p:pic>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2490367144"/>
              </p:ext>
            </p:extLst>
          </p:nvPr>
        </p:nvGraphicFramePr>
        <p:xfrm>
          <a:off x="586583" y="2293278"/>
          <a:ext cx="11018515" cy="3657600"/>
        </p:xfrm>
        <a:graphic>
          <a:graphicData uri="http://schemas.openxmlformats.org/drawingml/2006/table">
            <a:tbl>
              <a:tblPr firstRow="1" bandRow="1">
                <a:tableStyleId>{93296810-A885-4BE3-A3E7-6D5BEEA58F35}</a:tableStyleId>
              </a:tblPr>
              <a:tblGrid>
                <a:gridCol w="2705257">
                  <a:extLst>
                    <a:ext uri="{9D8B030D-6E8A-4147-A177-3AD203B41FA5}">
                      <a16:colId xmlns:a16="http://schemas.microsoft.com/office/drawing/2014/main" val="1245276507"/>
                    </a:ext>
                  </a:extLst>
                </a:gridCol>
                <a:gridCol w="4961434">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r>
                        <a:rPr lang="en-CA" noProof="0">
                          <a:solidFill>
                            <a:schemeClr val="tx1"/>
                          </a:solidFill>
                          <a:latin typeface="Avenir Next LT Pro" panose="020B0504020202020204" pitchFamily="34" charset="0"/>
                        </a:rPr>
                        <a:t>PHASE 2 Implementation</a:t>
                      </a:r>
                    </a:p>
                  </a:txBody>
                  <a:tcPr/>
                </a:tc>
                <a:tc>
                  <a:txBody>
                    <a:bodyPr/>
                    <a:lstStyle/>
                    <a:p>
                      <a:r>
                        <a:rPr lang="en-CA" noProof="0">
                          <a:solidFill>
                            <a:schemeClr val="tx1"/>
                          </a:solidFill>
                          <a:latin typeface="Avenir Next LT Pro" panose="020B0504020202020204" pitchFamily="34" charset="0"/>
                        </a:rPr>
                        <a:t>Details</a:t>
                      </a:r>
                    </a:p>
                  </a:txBody>
                  <a:tcPr/>
                </a:tc>
                <a:tc>
                  <a:txBody>
                    <a:bodyPr/>
                    <a:lstStyle/>
                    <a:p>
                      <a:r>
                        <a:rPr lang="en-CA" noProof="0">
                          <a:solidFill>
                            <a:schemeClr val="tx1"/>
                          </a:solidFill>
                          <a:latin typeface="Avenir Next LT Pro" panose="020B0504020202020204" pitchFamily="34" charset="0"/>
                        </a:rPr>
                        <a:t>Notes/Resources</a:t>
                      </a:r>
                    </a:p>
                  </a:txBody>
                  <a:tcPr/>
                </a:tc>
                <a:extLst>
                  <a:ext uri="{0D108BD9-81ED-4DB2-BD59-A6C34878D82A}">
                    <a16:rowId xmlns:a16="http://schemas.microsoft.com/office/drawing/2014/main" val="4098927503"/>
                  </a:ext>
                </a:extLst>
              </a:tr>
              <a:tr h="623177">
                <a:tc>
                  <a:txBody>
                    <a:bodyPr/>
                    <a:lstStyle/>
                    <a:p>
                      <a:pPr marL="0" indent="0">
                        <a:spcBef>
                          <a:spcPts val="1000"/>
                        </a:spcBef>
                        <a:buNone/>
                      </a:pPr>
                      <a:r>
                        <a:rPr lang="en-CA" sz="1400" b="1" kern="1200">
                          <a:solidFill>
                            <a:schemeClr val="tx1"/>
                          </a:solidFill>
                          <a:latin typeface="Avenir Next LT Pro" panose="020B0504020202020204" pitchFamily="34" charset="0"/>
                          <a:ea typeface="+mn-ea"/>
                          <a:cs typeface="+mn-cs"/>
                        </a:rPr>
                        <a:t>Ensure recurring and consistent communications and participate in various engagement with employees</a:t>
                      </a:r>
                    </a:p>
                  </a:txBody>
                  <a:tcPr/>
                </a:tc>
                <a:tc>
                  <a:txBody>
                    <a:bodyPr/>
                    <a:lstStyle/>
                    <a:p>
                      <a:pPr marL="285750" indent="-285750">
                        <a:buFontTx/>
                        <a:buChar char="-"/>
                      </a:pPr>
                      <a:r>
                        <a:rPr lang="en-CA" sz="1200" noProof="0">
                          <a:solidFill>
                            <a:schemeClr val="tx1"/>
                          </a:solidFill>
                          <a:latin typeface="Avenir Next LT Pro" panose="020B0504020202020204" pitchFamily="34" charset="0"/>
                        </a:rPr>
                        <a:t>After setting the stage with the project announcement and Employee Townhall, it’s important to continue with regular open and transparent communications, even when there is nothing new to announce. Establish a calendar of recurring communications; the sponsor(s) should commit to keeping employees informed on a recurring basis.</a:t>
                      </a:r>
                    </a:p>
                    <a:p>
                      <a:pPr marL="285750" indent="-285750">
                        <a:buFontTx/>
                        <a:buChar char="-"/>
                      </a:pPr>
                      <a:r>
                        <a:rPr lang="en-CA" sz="1200" noProof="0">
                          <a:solidFill>
                            <a:schemeClr val="tx1"/>
                          </a:solidFill>
                          <a:latin typeface="Avenir Next LT Pro" panose="020B0504020202020204" pitchFamily="34" charset="0"/>
                        </a:rPr>
                        <a:t>Consider what employees communication, engagement and training activities where your sponsor(s) should activity participate, or at the very least make an appearance and listen to employee’s questions and concerns. The sponsor(s) also need(s) to solicitate the participation of their collation.</a:t>
                      </a:r>
                    </a:p>
                  </a:txBody>
                  <a:tcPr/>
                </a:tc>
                <a:tc>
                  <a:txBody>
                    <a:bodyPr/>
                    <a:lstStyle/>
                    <a:p>
                      <a:pPr marL="171450" indent="-171450">
                        <a:buFont typeface="Arial" panose="020B0604020202020204" pitchFamily="34" charset="0"/>
                        <a:buChar char="•"/>
                      </a:pPr>
                      <a:r>
                        <a:rPr lang="en-CA" sz="1200" noProof="0">
                          <a:solidFill>
                            <a:schemeClr val="tx1"/>
                          </a:solidFill>
                          <a:latin typeface="Avenir Next LT Pro" panose="020B0504020202020204" pitchFamily="34" charset="0"/>
                        </a:rPr>
                        <a:t>The </a:t>
                      </a:r>
                      <a:r>
                        <a:rPr lang="en-CA" sz="1200" noProof="0">
                          <a:solidFill>
                            <a:schemeClr val="tx1"/>
                          </a:solidFill>
                          <a:latin typeface="Avenir Next LT Pro" panose="020B0504020202020204" pitchFamily="34" charset="0"/>
                          <a:hlinkClick r:id="rId4"/>
                        </a:rPr>
                        <a:t>CM Program in-a-box </a:t>
                      </a:r>
                      <a:r>
                        <a:rPr lang="en-CA" sz="1200" noProof="0">
                          <a:solidFill>
                            <a:schemeClr val="tx1"/>
                          </a:solidFill>
                          <a:latin typeface="Avenir Next LT Pro" panose="020B0504020202020204" pitchFamily="34" charset="0"/>
                        </a:rPr>
                        <a:t>includes many communications to keep employees informed. A proposed sequence can be found in the </a:t>
                      </a:r>
                      <a:r>
                        <a:rPr lang="en-CA" sz="1200" noProof="0">
                          <a:solidFill>
                            <a:schemeClr val="tx1"/>
                          </a:solidFill>
                          <a:latin typeface="Avenir Next LT Pro" panose="020B0504020202020204" pitchFamily="34" charset="0"/>
                          <a:hlinkClick r:id="rId5"/>
                        </a:rPr>
                        <a:t>Communication Framework</a:t>
                      </a:r>
                      <a:r>
                        <a:rPr lang="en-CA" sz="1200" noProof="0">
                          <a:solidFill>
                            <a:schemeClr val="tx1"/>
                          </a:solidFill>
                          <a:latin typeface="Avenir Next LT Pro" panose="020B0504020202020204" pitchFamily="34" charset="0"/>
                        </a:rPr>
                        <a:t>. There is also a </a:t>
                      </a:r>
                      <a:r>
                        <a:rPr lang="en-CA" sz="1200" noProof="0">
                          <a:solidFill>
                            <a:schemeClr val="tx1"/>
                          </a:solidFill>
                          <a:latin typeface="Avenir Next LT Pro" panose="020B0504020202020204" pitchFamily="34" charset="0"/>
                          <a:hlinkClick r:id="rId6"/>
                        </a:rPr>
                        <a:t>Training Framework </a:t>
                      </a:r>
                      <a:r>
                        <a:rPr lang="en-CA" sz="1200" noProof="0">
                          <a:solidFill>
                            <a:schemeClr val="tx1"/>
                          </a:solidFill>
                          <a:latin typeface="Avenir Next LT Pro" panose="020B0504020202020204" pitchFamily="34" charset="0"/>
                        </a:rPr>
                        <a:t>to help identify which training could be required.</a:t>
                      </a:r>
                    </a:p>
                    <a:p>
                      <a:pPr marL="171450" indent="-171450">
                        <a:buFont typeface="Arial" panose="020B0604020202020204" pitchFamily="34" charset="0"/>
                        <a:buChar char="•"/>
                      </a:pPr>
                      <a:r>
                        <a:rPr lang="en-CA" sz="1200" noProof="0">
                          <a:solidFill>
                            <a:schemeClr val="tx1"/>
                          </a:solidFill>
                          <a:latin typeface="Avenir Next LT Pro" panose="020B0504020202020204" pitchFamily="34" charset="0"/>
                        </a:rPr>
                        <a:t>You can also find many activities in which employees can be engaged and further their knowledge about the change:</a:t>
                      </a:r>
                    </a:p>
                    <a:p>
                      <a:pPr marL="628650" lvl="1" indent="-171450">
                        <a:buFont typeface="Arial" panose="020B0604020202020204" pitchFamily="34" charset="0"/>
                        <a:buChar char="•"/>
                      </a:pPr>
                      <a:r>
                        <a:rPr lang="en-CA" sz="1200" noProof="0">
                          <a:solidFill>
                            <a:schemeClr val="tx1"/>
                          </a:solidFill>
                          <a:latin typeface="Avenir Next LT Pro" panose="020B0504020202020204" pitchFamily="34" charset="0"/>
                        </a:rPr>
                        <a:t>1.3 Design Engagement Activities</a:t>
                      </a:r>
                    </a:p>
                    <a:p>
                      <a:pPr marL="628650" lvl="1" indent="-171450">
                        <a:buFont typeface="Arial" panose="020B0604020202020204" pitchFamily="34" charset="0"/>
                        <a:buChar char="•"/>
                      </a:pPr>
                      <a:r>
                        <a:rPr lang="en-CA" sz="1200" noProof="0">
                          <a:solidFill>
                            <a:schemeClr val="tx1"/>
                          </a:solidFill>
                          <a:latin typeface="Avenir Next LT Pro" panose="020B0504020202020204" pitchFamily="34" charset="0"/>
                        </a:rPr>
                        <a:t>1.5 Change Agent Network</a:t>
                      </a:r>
                    </a:p>
                    <a:p>
                      <a:pPr marL="628650" lvl="1" indent="-171450">
                        <a:buFont typeface="Arial" panose="020B0604020202020204" pitchFamily="34" charset="0"/>
                        <a:buChar char="•"/>
                      </a:pPr>
                      <a:r>
                        <a:rPr lang="en-CA" sz="1200" noProof="0">
                          <a:solidFill>
                            <a:schemeClr val="tx1"/>
                          </a:solidFill>
                          <a:latin typeface="Avenir Next LT Pro" panose="020B0504020202020204" pitchFamily="34" charset="0"/>
                        </a:rPr>
                        <a:t>2.3 Meeting Room Naming</a:t>
                      </a:r>
                    </a:p>
                    <a:p>
                      <a:pPr marL="628650" lvl="1" indent="-171450">
                        <a:buFont typeface="Arial" panose="020B0604020202020204" pitchFamily="34" charset="0"/>
                        <a:buChar char="•"/>
                      </a:pPr>
                      <a:r>
                        <a:rPr lang="en-CA" sz="1200" noProof="0">
                          <a:solidFill>
                            <a:schemeClr val="tx1"/>
                          </a:solidFill>
                          <a:latin typeface="Avenir Next LT Pro" panose="020B0504020202020204" pitchFamily="34" charset="0"/>
                        </a:rPr>
                        <a:t>2.5 Team Charters</a:t>
                      </a:r>
                    </a:p>
                    <a:p>
                      <a:pPr marL="628650" lvl="1" indent="-171450">
                        <a:buFont typeface="Arial" panose="020B0604020202020204" pitchFamily="34" charset="0"/>
                        <a:buChar char="•"/>
                      </a:pPr>
                      <a:r>
                        <a:rPr lang="en-CA" sz="1200" noProof="0">
                          <a:solidFill>
                            <a:schemeClr val="tx1"/>
                          </a:solidFill>
                          <a:latin typeface="Avenir Next LT Pro" panose="020B0504020202020204" pitchFamily="34" charset="0"/>
                        </a:rPr>
                        <a:t>2.6 ‘A day in a life’ presentation</a:t>
                      </a:r>
                    </a:p>
                    <a:p>
                      <a:pPr marL="628650" lvl="1" indent="-171450">
                        <a:buFont typeface="Arial" panose="020B0604020202020204" pitchFamily="34" charset="0"/>
                        <a:buChar char="•"/>
                      </a:pPr>
                      <a:r>
                        <a:rPr lang="en-CA" sz="1200" noProof="0">
                          <a:solidFill>
                            <a:schemeClr val="tx1"/>
                          </a:solidFill>
                          <a:latin typeface="Avenir Next LT Pro" panose="020B0504020202020204" pitchFamily="34" charset="0"/>
                        </a:rPr>
                        <a:t>2.9 Pre-opening Q&amp;A</a:t>
                      </a:r>
                    </a:p>
                    <a:p>
                      <a:pPr marL="628650" lvl="1" indent="-171450">
                        <a:buFont typeface="Arial" panose="020B0604020202020204" pitchFamily="34" charset="0"/>
                        <a:buChar char="•"/>
                      </a:pPr>
                      <a:r>
                        <a:rPr lang="en-CA" sz="1200" noProof="0">
                          <a:solidFill>
                            <a:schemeClr val="tx1"/>
                          </a:solidFill>
                          <a:latin typeface="Avenir Next LT Pro" panose="020B0504020202020204" pitchFamily="34" charset="0"/>
                        </a:rPr>
                        <a:t>2.10 Tours of the New Workplace </a:t>
                      </a:r>
                    </a:p>
                  </a:txBody>
                  <a:tcPr/>
                </a:tc>
                <a:extLst>
                  <a:ext uri="{0D108BD9-81ED-4DB2-BD59-A6C34878D82A}">
                    <a16:rowId xmlns:a16="http://schemas.microsoft.com/office/drawing/2014/main" val="1171970772"/>
                  </a:ext>
                </a:extLst>
              </a:tr>
            </a:tbl>
          </a:graphicData>
        </a:graphic>
      </p:graphicFrame>
    </p:spTree>
    <p:extLst>
      <p:ext uri="{BB962C8B-B14F-4D97-AF65-F5344CB8AC3E}">
        <p14:creationId xmlns:p14="http://schemas.microsoft.com/office/powerpoint/2010/main" val="1144581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19599B-E171-4EA1-B1F2-58CE89F0BBFE}"/>
              </a:ext>
            </a:extLst>
          </p:cNvPr>
          <p:cNvSpPr>
            <a:spLocks noGrp="1"/>
          </p:cNvSpPr>
          <p:nvPr>
            <p:ph type="title"/>
          </p:nvPr>
        </p:nvSpPr>
        <p:spPr>
          <a:xfrm>
            <a:off x="508760" y="550861"/>
            <a:ext cx="6796816" cy="835027"/>
          </a:xfrm>
        </p:spPr>
        <p:txBody>
          <a:bodyPr>
            <a:normAutofit fontScale="90000"/>
          </a:bodyPr>
          <a:lstStyle/>
          <a:p>
            <a:r>
              <a:rPr lang="en-CA">
                <a:solidFill>
                  <a:schemeClr val="accent5"/>
                </a:solidFill>
                <a:latin typeface="Arial Rounded MT Bold" panose="020F0704030504030204" pitchFamily="34" charset="0"/>
              </a:rPr>
              <a:t>Sponsorship Plan – Implementation (2 of 2)</a:t>
            </a:r>
          </a:p>
        </p:txBody>
      </p:sp>
      <p:graphicFrame>
        <p:nvGraphicFramePr>
          <p:cNvPr id="4" name="Tableau 2">
            <a:extLst>
              <a:ext uri="{FF2B5EF4-FFF2-40B4-BE49-F238E27FC236}">
                <a16:creationId xmlns:a16="http://schemas.microsoft.com/office/drawing/2014/main" id="{24CF9AB1-B87D-30EF-6333-5DDFEE587A9A}"/>
              </a:ext>
            </a:extLst>
          </p:cNvPr>
          <p:cNvGraphicFramePr>
            <a:graphicFrameLocks noGrp="1"/>
          </p:cNvGraphicFramePr>
          <p:nvPr>
            <p:extLst>
              <p:ext uri="{D42A27DB-BD31-4B8C-83A1-F6EECF244321}">
                <p14:modId xmlns:p14="http://schemas.microsoft.com/office/powerpoint/2010/main" val="2454898242"/>
              </p:ext>
            </p:extLst>
          </p:nvPr>
        </p:nvGraphicFramePr>
        <p:xfrm>
          <a:off x="586583" y="1385888"/>
          <a:ext cx="11018515" cy="3566160"/>
        </p:xfrm>
        <a:graphic>
          <a:graphicData uri="http://schemas.openxmlformats.org/drawingml/2006/table">
            <a:tbl>
              <a:tblPr firstRow="1" bandRow="1">
                <a:tableStyleId>{93296810-A885-4BE3-A3E7-6D5BEEA58F35}</a:tableStyleId>
              </a:tblPr>
              <a:tblGrid>
                <a:gridCol w="2705257">
                  <a:extLst>
                    <a:ext uri="{9D8B030D-6E8A-4147-A177-3AD203B41FA5}">
                      <a16:colId xmlns:a16="http://schemas.microsoft.com/office/drawing/2014/main" val="1245276507"/>
                    </a:ext>
                  </a:extLst>
                </a:gridCol>
                <a:gridCol w="4961434">
                  <a:extLst>
                    <a:ext uri="{9D8B030D-6E8A-4147-A177-3AD203B41FA5}">
                      <a16:colId xmlns:a16="http://schemas.microsoft.com/office/drawing/2014/main" val="3424659448"/>
                    </a:ext>
                  </a:extLst>
                </a:gridCol>
                <a:gridCol w="3351824">
                  <a:extLst>
                    <a:ext uri="{9D8B030D-6E8A-4147-A177-3AD203B41FA5}">
                      <a16:colId xmlns:a16="http://schemas.microsoft.com/office/drawing/2014/main" val="523916248"/>
                    </a:ext>
                  </a:extLst>
                </a:gridCol>
              </a:tblGrid>
              <a:tr h="274667">
                <a:tc>
                  <a:txBody>
                    <a:bodyPr/>
                    <a:lstStyle/>
                    <a:p>
                      <a:r>
                        <a:rPr lang="en-CA" noProof="0">
                          <a:solidFill>
                            <a:schemeClr val="tx1"/>
                          </a:solidFill>
                          <a:latin typeface="Avenir Next LT Pro" panose="020B0504020202020204" pitchFamily="34" charset="0"/>
                        </a:rPr>
                        <a:t>PHASE 2 Implementation</a:t>
                      </a:r>
                    </a:p>
                  </a:txBody>
                  <a:tcPr/>
                </a:tc>
                <a:tc>
                  <a:txBody>
                    <a:bodyPr/>
                    <a:lstStyle/>
                    <a:p>
                      <a:r>
                        <a:rPr lang="en-CA" noProof="0">
                          <a:solidFill>
                            <a:schemeClr val="tx1"/>
                          </a:solidFill>
                          <a:latin typeface="Avenir Next LT Pro" panose="020B0504020202020204" pitchFamily="34" charset="0"/>
                        </a:rPr>
                        <a:t>Details</a:t>
                      </a:r>
                    </a:p>
                  </a:txBody>
                  <a:tcPr/>
                </a:tc>
                <a:tc>
                  <a:txBody>
                    <a:bodyPr/>
                    <a:lstStyle/>
                    <a:p>
                      <a:r>
                        <a:rPr lang="en-CA" noProof="0">
                          <a:solidFill>
                            <a:schemeClr val="tx1"/>
                          </a:solidFill>
                          <a:latin typeface="Avenir Next LT Pro" panose="020B0504020202020204" pitchFamily="34" charset="0"/>
                        </a:rPr>
                        <a:t>Notes/Resources</a:t>
                      </a:r>
                    </a:p>
                  </a:txBody>
                  <a:tcPr/>
                </a:tc>
                <a:extLst>
                  <a:ext uri="{0D108BD9-81ED-4DB2-BD59-A6C34878D82A}">
                    <a16:rowId xmlns:a16="http://schemas.microsoft.com/office/drawing/2014/main" val="4098927503"/>
                  </a:ext>
                </a:extLst>
              </a:tr>
              <a:tr h="732561">
                <a:tc>
                  <a:txBody>
                    <a:bodyPr/>
                    <a:lstStyle/>
                    <a:p>
                      <a:pPr marL="0" indent="0">
                        <a:spcBef>
                          <a:spcPts val="1200"/>
                        </a:spcBef>
                        <a:buNone/>
                      </a:pPr>
                      <a:r>
                        <a:rPr lang="en-CA" sz="1400" b="1" kern="1200">
                          <a:solidFill>
                            <a:schemeClr val="tx1"/>
                          </a:solidFill>
                          <a:latin typeface="Avenir Next LT Pro" panose="020B0504020202020204" pitchFamily="34" charset="0"/>
                          <a:ea typeface="+mn-ea"/>
                          <a:cs typeface="+mn-cs"/>
                        </a:rPr>
                        <a:t>Participate in recurring meetings with the change manager</a:t>
                      </a:r>
                    </a:p>
                  </a:txBody>
                  <a:tcPr/>
                </a:tc>
                <a:tc>
                  <a:txBody>
                    <a:bodyPr/>
                    <a:lstStyle/>
                    <a:p>
                      <a:pPr marL="171450" indent="-171450">
                        <a:buFontTx/>
                        <a:buChar char="-"/>
                      </a:pPr>
                      <a:r>
                        <a:rPr lang="en-CA" sz="1200" noProof="0">
                          <a:solidFill>
                            <a:schemeClr val="tx1"/>
                          </a:solidFill>
                          <a:latin typeface="Avenir Next LT Pro" panose="020B0504020202020204" pitchFamily="34" charset="0"/>
                        </a:rPr>
                        <a:t>As the change manager, you take on the role of coach to the sponsor(s) throughout the project and are responsible for:</a:t>
                      </a:r>
                    </a:p>
                    <a:p>
                      <a:pPr marL="628650" lvl="1" indent="-171450">
                        <a:buFontTx/>
                        <a:buChar char="-"/>
                      </a:pPr>
                      <a:r>
                        <a:rPr lang="en-CA" sz="1200" noProof="0">
                          <a:solidFill>
                            <a:schemeClr val="tx1"/>
                          </a:solidFill>
                          <a:latin typeface="Avenir Next LT Pro" panose="020B0504020202020204" pitchFamily="34" charset="0"/>
                        </a:rPr>
                        <a:t>Maintaining a </a:t>
                      </a:r>
                      <a:r>
                        <a:rPr lang="en-CA" sz="1200" noProof="0">
                          <a:solidFill>
                            <a:schemeClr val="tx1"/>
                          </a:solidFill>
                          <a:latin typeface="Avenir Next LT Pro" panose="020B0504020202020204" pitchFamily="34" charset="0"/>
                          <a:hlinkClick r:id="rId3" action="ppaction://hlinksldjump"/>
                        </a:rPr>
                        <a:t>Sponsorship Plan </a:t>
                      </a:r>
                      <a:r>
                        <a:rPr lang="en-CA" sz="1200" noProof="0">
                          <a:solidFill>
                            <a:schemeClr val="tx1"/>
                          </a:solidFill>
                          <a:latin typeface="Avenir Next LT Pro" panose="020B0504020202020204" pitchFamily="34" charset="0"/>
                        </a:rPr>
                        <a:t>listing important activities in which the sponsor(s) need to participate</a:t>
                      </a:r>
                    </a:p>
                    <a:p>
                      <a:pPr marL="628650" lvl="1" indent="-171450">
                        <a:buFontTx/>
                        <a:buChar char="-"/>
                      </a:pPr>
                      <a:r>
                        <a:rPr lang="en-CA" sz="1200" noProof="0">
                          <a:solidFill>
                            <a:schemeClr val="tx1"/>
                          </a:solidFill>
                          <a:latin typeface="Avenir Next LT Pro" panose="020B0504020202020204" pitchFamily="34" charset="0"/>
                        </a:rPr>
                        <a:t>Guide the sponsor(s) to be effective</a:t>
                      </a:r>
                    </a:p>
                    <a:p>
                      <a:pPr marL="628650" lvl="1" indent="-171450">
                        <a:buFontTx/>
                        <a:buChar char="-"/>
                      </a:pPr>
                      <a:r>
                        <a:rPr lang="en-CA" sz="1200" noProof="0">
                          <a:solidFill>
                            <a:schemeClr val="tx1"/>
                          </a:solidFill>
                          <a:latin typeface="Avenir Next LT Pro" panose="020B0504020202020204" pitchFamily="34" charset="0"/>
                        </a:rPr>
                        <a:t>Preparing communications for the sponsor(s) and the rest of the sponsorship coalition </a:t>
                      </a:r>
                    </a:p>
                    <a:p>
                      <a:pPr marL="628650" lvl="1" indent="-171450">
                        <a:buFontTx/>
                        <a:buChar char="-"/>
                      </a:pPr>
                      <a:r>
                        <a:rPr lang="en-CA" sz="1200" noProof="0">
                          <a:solidFill>
                            <a:schemeClr val="tx1"/>
                          </a:solidFill>
                          <a:latin typeface="Avenir Next LT Pro" panose="020B0504020202020204" pitchFamily="34" charset="0"/>
                        </a:rPr>
                        <a:t>Ensuring the sponsor(s) has all the material, notes, presentations and documents needed for all their activities</a:t>
                      </a:r>
                    </a:p>
                  </a:txBody>
                  <a:tcPr/>
                </a:tc>
                <a:tc>
                  <a:txBody>
                    <a:bodyPr/>
                    <a:lstStyle/>
                    <a:p>
                      <a:pPr marL="285750" indent="-285750">
                        <a:buFontTx/>
                        <a:buChar char="-"/>
                      </a:pPr>
                      <a:r>
                        <a:rPr lang="en-CA" sz="1200" noProof="0">
                          <a:solidFill>
                            <a:schemeClr val="tx1"/>
                          </a:solidFill>
                          <a:latin typeface="Avenir Next LT Pro" panose="020B0504020202020204" pitchFamily="34" charset="0"/>
                          <a:hlinkClick r:id="rId3" action="ppaction://hlinksldjump"/>
                        </a:rPr>
                        <a:t>Sponsorship Plan</a:t>
                      </a:r>
                      <a:endParaRPr lang="en-CA" sz="1200" noProof="0">
                        <a:solidFill>
                          <a:schemeClr val="tx1"/>
                        </a:solidFill>
                        <a:latin typeface="Avenir Next LT Pro" panose="020B0504020202020204" pitchFamily="34" charset="0"/>
                      </a:endParaRPr>
                    </a:p>
                    <a:p>
                      <a:pPr marL="0" indent="0">
                        <a:buFontTx/>
                        <a:buNone/>
                      </a:pPr>
                      <a:endParaRPr lang="en-CA" sz="1200" noProof="0">
                        <a:solidFill>
                          <a:schemeClr val="tx1"/>
                        </a:solidFill>
                        <a:latin typeface="Avenir Next LT Pro" panose="020B0504020202020204" pitchFamily="34" charset="0"/>
                      </a:endParaRPr>
                    </a:p>
                    <a:p>
                      <a:pPr marL="171450" indent="-171450">
                        <a:buFont typeface="Arial" panose="020B0604020202020204" pitchFamily="34" charset="0"/>
                        <a:buChar char="•"/>
                      </a:pPr>
                      <a:endParaRPr lang="en-CA" sz="1200" noProof="0">
                        <a:solidFill>
                          <a:schemeClr val="tx1"/>
                        </a:solidFill>
                        <a:latin typeface="Avenir Next LT Pro" panose="020B0504020202020204" pitchFamily="34" charset="0"/>
                      </a:endParaRPr>
                    </a:p>
                  </a:txBody>
                  <a:tcPr/>
                </a:tc>
                <a:extLst>
                  <a:ext uri="{0D108BD9-81ED-4DB2-BD59-A6C34878D82A}">
                    <a16:rowId xmlns:a16="http://schemas.microsoft.com/office/drawing/2014/main" val="2940475145"/>
                  </a:ext>
                </a:extLst>
              </a:tr>
              <a:tr h="732561">
                <a:tc>
                  <a:txBody>
                    <a:bodyPr/>
                    <a:lstStyle/>
                    <a:p>
                      <a:pPr marL="0" indent="0">
                        <a:spcBef>
                          <a:spcPts val="1200"/>
                        </a:spcBef>
                        <a:buNone/>
                      </a:pPr>
                      <a:r>
                        <a:rPr lang="en-CA" sz="1400" b="1" kern="1200">
                          <a:solidFill>
                            <a:schemeClr val="tx1"/>
                          </a:solidFill>
                          <a:latin typeface="Avenir Next LT Pro" panose="020B0504020202020204" pitchFamily="34" charset="0"/>
                          <a:ea typeface="+mn-ea"/>
                          <a:cs typeface="+mn-cs"/>
                        </a:rPr>
                        <a:t>Participate in opening week activities</a:t>
                      </a:r>
                    </a:p>
                  </a:txBody>
                  <a:tcPr/>
                </a:tc>
                <a:tc>
                  <a:txBody>
                    <a:bodyPr/>
                    <a:lstStyle/>
                    <a:p>
                      <a:pPr marL="171450" indent="-171450">
                        <a:buFontTx/>
                        <a:buChar char="-"/>
                      </a:pPr>
                      <a:r>
                        <a:rPr lang="en-CA" sz="1200" noProof="0">
                          <a:solidFill>
                            <a:schemeClr val="tx1"/>
                          </a:solidFill>
                          <a:latin typeface="Avenir Next LT Pro" panose="020B0504020202020204" pitchFamily="34" charset="0"/>
                        </a:rPr>
                        <a:t>Your sponsor(s) should plan on attending as many Opening week activities as possible. This is a great opportunity to demonstrate the new behaviours needed to work in an Activity-based working environment, as well as addressing last-minute concerns from employees to ease their transition to their new workplace.</a:t>
                      </a:r>
                    </a:p>
                    <a:p>
                      <a:pPr marL="171450" indent="-171450">
                        <a:buFontTx/>
                        <a:buChar char="-"/>
                      </a:pPr>
                      <a:endParaRPr lang="en-CA" sz="1200" noProof="0">
                        <a:solidFill>
                          <a:schemeClr val="tx1"/>
                        </a:solidFill>
                        <a:latin typeface="Avenir Next LT Pro" panose="020B0504020202020204" pitchFamily="34" charset="0"/>
                      </a:endParaRPr>
                    </a:p>
                  </a:txBody>
                  <a:tcPr/>
                </a:tc>
                <a:tc>
                  <a:txBody>
                    <a:bodyPr/>
                    <a:lstStyle/>
                    <a:p>
                      <a:pPr marL="171450" indent="-171450">
                        <a:buFontTx/>
                        <a:buChar char="-"/>
                      </a:pPr>
                      <a:r>
                        <a:rPr lang="en-CA" sz="1200" noProof="0">
                          <a:solidFill>
                            <a:schemeClr val="tx1"/>
                          </a:solidFill>
                          <a:latin typeface="Avenir Next LT Pro" panose="020B0504020202020204" pitchFamily="34" charset="0"/>
                        </a:rPr>
                        <a:t>The </a:t>
                      </a:r>
                      <a:r>
                        <a:rPr lang="en-CA" sz="1200" noProof="0">
                          <a:solidFill>
                            <a:schemeClr val="tx1"/>
                          </a:solidFill>
                          <a:latin typeface="Avenir Next LT Pro" panose="020B0504020202020204" pitchFamily="34" charset="0"/>
                          <a:hlinkClick r:id="rId4"/>
                        </a:rPr>
                        <a:t>CM Program in-a-box </a:t>
                      </a:r>
                      <a:r>
                        <a:rPr lang="en-CA" sz="1200" noProof="0">
                          <a:solidFill>
                            <a:schemeClr val="tx1"/>
                          </a:solidFill>
                          <a:latin typeface="Avenir Next LT Pro" panose="020B0504020202020204" pitchFamily="34" charset="0"/>
                        </a:rPr>
                        <a:t>includes many activities for </a:t>
                      </a:r>
                      <a:r>
                        <a:rPr lang="en-CA" sz="1200" b="1" noProof="0">
                          <a:solidFill>
                            <a:schemeClr val="tx1"/>
                          </a:solidFill>
                          <a:latin typeface="Avenir Next LT Pro" panose="020B0504020202020204" pitchFamily="34" charset="0"/>
                        </a:rPr>
                        <a:t>2.11 Opening week </a:t>
                      </a:r>
                      <a:r>
                        <a:rPr lang="en-CA" sz="1200" noProof="0">
                          <a:solidFill>
                            <a:schemeClr val="tx1"/>
                          </a:solidFill>
                          <a:latin typeface="Avenir Next LT Pro" panose="020B0504020202020204" pitchFamily="34" charset="0"/>
                        </a:rPr>
                        <a:t>with suggestions on how to make this a meaningful and positive transition for employees.</a:t>
                      </a:r>
                    </a:p>
                    <a:p>
                      <a:pPr marL="171450" indent="-171450">
                        <a:buFontTx/>
                        <a:buChar char="-"/>
                      </a:pPr>
                      <a:endParaRPr lang="en-CA" sz="1200" noProof="0">
                        <a:solidFill>
                          <a:schemeClr val="tx1"/>
                        </a:solidFill>
                        <a:latin typeface="Avenir Next LT Pro" panose="020B0504020202020204" pitchFamily="34" charset="0"/>
                      </a:endParaRPr>
                    </a:p>
                  </a:txBody>
                  <a:tcPr/>
                </a:tc>
                <a:extLst>
                  <a:ext uri="{0D108BD9-81ED-4DB2-BD59-A6C34878D82A}">
                    <a16:rowId xmlns:a16="http://schemas.microsoft.com/office/drawing/2014/main" val="15331125"/>
                  </a:ext>
                </a:extLst>
              </a:tr>
            </a:tbl>
          </a:graphicData>
        </a:graphic>
      </p:graphicFrame>
    </p:spTree>
    <p:extLst>
      <p:ext uri="{BB962C8B-B14F-4D97-AF65-F5344CB8AC3E}">
        <p14:creationId xmlns:p14="http://schemas.microsoft.com/office/powerpoint/2010/main" val="381023185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d3782854232362d9cdb8410&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TotalTime>
  <Words>3264</Words>
  <Application>Microsoft Office PowerPoint</Application>
  <PresentationFormat>Widescreen</PresentationFormat>
  <Paragraphs>204</Paragraphs>
  <Slides>18</Slides>
  <Notes>14</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18</vt:i4>
      </vt:variant>
    </vt:vector>
  </HeadingPairs>
  <TitlesOfParts>
    <vt:vector size="26" baseType="lpstr">
      <vt:lpstr>Arial</vt:lpstr>
      <vt:lpstr>Arial Rounded MT Bold</vt:lpstr>
      <vt:lpstr>Avenir Next LT Pro</vt:lpstr>
      <vt:lpstr>Calibri</vt:lpstr>
      <vt:lpstr>Calibri Light</vt:lpstr>
      <vt:lpstr>Georgia</vt:lpstr>
      <vt:lpstr>1_Office Theme</vt:lpstr>
      <vt:lpstr>think-cell Slide</vt:lpstr>
      <vt:lpstr>Sponsor Support Guide</vt:lpstr>
      <vt:lpstr>About this Guide</vt:lpstr>
      <vt:lpstr>Contents</vt:lpstr>
      <vt:lpstr>Confirming Sponsorship Commitment and Responsibilities (1 of 2)</vt:lpstr>
      <vt:lpstr>Confirming Sponsorship Commitment and Responsibilities (2 of 2)</vt:lpstr>
      <vt:lpstr>Sponsorship Plan – Early Stages (1 of 2)</vt:lpstr>
      <vt:lpstr>Sponsorship Plan – Early Stages (2 of 2)</vt:lpstr>
      <vt:lpstr>Sponsorship Plan – Implementation (1 of 2)</vt:lpstr>
      <vt:lpstr>Sponsorship Plan – Implementation (2 of 2)</vt:lpstr>
      <vt:lpstr>Sponsorship Plan – After the project</vt:lpstr>
      <vt:lpstr>What to do when…(1 of 3)</vt:lpstr>
      <vt:lpstr>What to do when… (2 of 3)</vt:lpstr>
      <vt:lpstr>What to do when… (3 of 3)</vt:lpstr>
      <vt:lpstr>Prosci Research on Sponsor Impact (1 of 3)</vt:lpstr>
      <vt:lpstr>Prosci Research on Sponsor Impact (2 of 3)</vt:lpstr>
      <vt:lpstr>Prosci Research on Sponsor Impact (3 of 3)</vt:lpstr>
      <vt:lpstr>The Sponsorship checklist* draws upon benchmarking research conducted by PROSCI©</vt:lpstr>
      <vt:lpstr>Meeting agenda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Genereux, Sophie (SPAC/PSPC) (elle-la / she-her)</cp:lastModifiedBy>
  <cp:revision>3</cp:revision>
  <dcterms:created xsi:type="dcterms:W3CDTF">2018-01-23T15:59:12Z</dcterms:created>
  <dcterms:modified xsi:type="dcterms:W3CDTF">2023-10-05T12:37:19Z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834ed4f5-eae4-40c7-82be-b1cdf720a1b9_Enabled">
    <vt:lpwstr>true</vt:lpwstr>
  </property>
  <property fmtid="{D5CDD505-2E9C-101B-9397-08002B2CF9AE}" pid="3" name="MSIP_Label_834ed4f5-eae4-40c7-82be-b1cdf720a1b9_SetDate">
    <vt:lpwstr>2023-10-03T14:31:21Z</vt:lpwstr>
  </property>
  <property fmtid="{D5CDD505-2E9C-101B-9397-08002B2CF9AE}" pid="4" name="MSIP_Label_834ed4f5-eae4-40c7-82be-b1cdf720a1b9_Method">
    <vt:lpwstr>Standard</vt:lpwstr>
  </property>
  <property fmtid="{D5CDD505-2E9C-101B-9397-08002B2CF9AE}" pid="5" name="MSIP_Label_834ed4f5-eae4-40c7-82be-b1cdf720a1b9_Name">
    <vt:lpwstr>Unclassified - Non classifié</vt:lpwstr>
  </property>
  <property fmtid="{D5CDD505-2E9C-101B-9397-08002B2CF9AE}" pid="6" name="MSIP_Label_834ed4f5-eae4-40c7-82be-b1cdf720a1b9_SiteId">
    <vt:lpwstr>e0d54a3c-7bbe-4a64-9d46-f9f84a41c833</vt:lpwstr>
  </property>
  <property fmtid="{D5CDD505-2E9C-101B-9397-08002B2CF9AE}" pid="7" name="MSIP_Label_834ed4f5-eae4-40c7-82be-b1cdf720a1b9_ActionId">
    <vt:lpwstr>8fd0c053-47b9-4eab-b2e6-f806431da9af</vt:lpwstr>
  </property>
  <property fmtid="{D5CDD505-2E9C-101B-9397-08002B2CF9AE}" pid="8" name="MSIP_Label_834ed4f5-eae4-40c7-82be-b1cdf720a1b9_ContentBits">
    <vt:lpwstr>0</vt:lpwstr>
  </property>
  <property fmtid="{D5CDD505-2E9C-101B-9397-08002B2CF9AE}" pid="9" name="_AdHocReviewCycleID">
    <vt:i4>-2098783011</vt:i4>
  </property>
  <property fmtid="{D5CDD505-2E9C-101B-9397-08002B2CF9AE}" pid="10" name="_NewReviewCycle">
    <vt:lpwstr/>
  </property>
  <property fmtid="{D5CDD505-2E9C-101B-9397-08002B2CF9AE}" pid="11" name="_EmailSubject">
    <vt:lpwstr>Sponsor Support Guide</vt:lpwstr>
  </property>
  <property fmtid="{D5CDD505-2E9C-101B-9397-08002B2CF9AE}" pid="12" name="_AuthorEmail">
    <vt:lpwstr>Alain.Dion3@tpsgc-pwgsc.gc.ca</vt:lpwstr>
  </property>
  <property fmtid="{D5CDD505-2E9C-101B-9397-08002B2CF9AE}" pid="13" name="_AuthorEmailDisplayName">
    <vt:lpwstr>Dion3, Alain (SPAC/PSPC) (il-lui / he-him)</vt:lpwstr>
  </property>
</Properties>
</file>