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handoutMasterIdLst>
    <p:handoutMasterId r:id="rId21"/>
  </p:handoutMasterIdLst>
  <p:sldIdLst>
    <p:sldId id="374" r:id="rId2"/>
    <p:sldId id="325" r:id="rId3"/>
    <p:sldId id="364" r:id="rId4"/>
    <p:sldId id="367" r:id="rId5"/>
    <p:sldId id="366" r:id="rId6"/>
    <p:sldId id="278" r:id="rId7"/>
    <p:sldId id="360" r:id="rId8"/>
    <p:sldId id="365" r:id="rId9"/>
    <p:sldId id="351" r:id="rId10"/>
    <p:sldId id="352" r:id="rId11"/>
    <p:sldId id="361" r:id="rId12"/>
    <p:sldId id="362" r:id="rId13"/>
    <p:sldId id="368" r:id="rId14"/>
    <p:sldId id="372" r:id="rId15"/>
    <p:sldId id="371" r:id="rId16"/>
    <p:sldId id="357" r:id="rId17"/>
    <p:sldId id="340"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77528" autoAdjust="0"/>
  </p:normalViewPr>
  <p:slideViewPr>
    <p:cSldViewPr snapToObjects="1" showGuides="1">
      <p:cViewPr varScale="1">
        <p:scale>
          <a:sx n="78" d="100"/>
          <a:sy n="78" d="100"/>
        </p:scale>
        <p:origin x="-1104" y="1709"/>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5/27/2024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5/27/2024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4" Type="http://schemas.openxmlformats.org/officeDocument/2006/relationships/hyperlink" Target="https://www.healthline.com/health/how-to-calm-dow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watch?v=otinvYTV6iU&amp;list=PLQ6Oz70HpGuSgDnKTwENCo_k1VS05T91a" TargetMode="External"/><Relationship Id="rId13" Type="http://schemas.openxmlformats.org/officeDocument/2006/relationships/hyperlink" Target="https://www.u-school.org/u-school" TargetMode="External"/><Relationship Id="rId3" Type="http://schemas.openxmlformats.org/officeDocument/2006/relationships/hyperlink" Target="https://www.youtube.com/watch?v=GJcg4UmPIQ0" TargetMode="External"/><Relationship Id="rId7" Type="http://schemas.openxmlformats.org/officeDocument/2006/relationships/hyperlink" Target="https://www.youtube.com/watch?v=gF8wV9OlUHc" TargetMode="External"/><Relationship Id="rId12" Type="http://schemas.openxmlformats.org/officeDocument/2006/relationships/hyperlink" Target="https://www.u-school.org/theory-u"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11" Type="http://schemas.openxmlformats.org/officeDocument/2006/relationships/hyperlink" Target="https://www.u-school.org/presencing" TargetMode="External"/><Relationship Id="rId5" Type="http://schemas.openxmlformats.org/officeDocument/2006/relationships/hyperlink" Target="https://www.presencing.org/aboutus/spt" TargetMode="External"/><Relationship Id="rId15" Type="http://schemas.openxmlformats.org/officeDocument/2006/relationships/hyperlink" Target="https://www.youtube.com/watch?v=uo8Yo4UE6g0" TargetMode="External"/><Relationship Id="rId10" Type="http://schemas.openxmlformats.org/officeDocument/2006/relationships/hyperlink" Target="https://instituteformindfulleadership.org/guided-reflection-finding-win-win-win-solution/" TargetMode="External"/><Relationship Id="rId4" Type="http://schemas.openxmlformats.org/officeDocument/2006/relationships/hyperlink" Target="https://www.youtube.com/watch?v=KqoLGlSoiB8" TargetMode="External"/><Relationship Id="rId9" Type="http://schemas.openxmlformats.org/officeDocument/2006/relationships/hyperlink" Target="https://www.youtube.com/watch?v=bvecmpMdb3o" TargetMode="External"/><Relationship Id="rId14" Type="http://schemas.openxmlformats.org/officeDocument/2006/relationships/hyperlink" Target="https://www.u-school.org/resourc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tarabrach.com/meditation-loving-presence-2/"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youtube.com/watch?v=KqoLGlSoiB8" TargetMode="External"/><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s://www.youtube.com/watch?v=GJcg4UmPIQ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 Id="rId9" Type="http://schemas.openxmlformats.org/officeDocument/2006/relationships/hyperlink" Target="http://instituteformindfulleadership.org/guided-reflection-finding-win-win-win-sol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endParaRPr lang="en-CA" dirty="0"/>
          </a:p>
          <a:p>
            <a:r>
              <a:rPr lang="en-CA" dirty="0"/>
              <a:t>(click)</a:t>
            </a:r>
          </a:p>
          <a:p>
            <a:r>
              <a:rPr lang="en-CA" dirty="0"/>
              <a:t>Or in other words, what you say, what you think, what you express, what you feel, what 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what I think, what I feel and what I do</a:t>
            </a:r>
            <a:r>
              <a:rPr lang="en-CA" baseline="0" dirty="0"/>
              <a:t> </a:t>
            </a:r>
            <a:r>
              <a:rPr lang="en-CA" dirty="0"/>
              <a:t>are being one, aligned and in harmony</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a:t>
            </a:r>
            <a:r>
              <a:rPr lang="en-US" b="1" dirty="0"/>
              <a:t>Being Present</a:t>
            </a:r>
            <a:r>
              <a:rPr lang="en-US" b="0" i="0" dirty="0">
                <a:solidFill>
                  <a:srgbClr val="202124"/>
                </a:solidFill>
                <a:effectLst/>
                <a:latin typeface="Google Sans"/>
              </a:rPr>
              <a: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endParaRPr lang="fr-CA" dirty="0"/>
          </a:p>
          <a:p>
            <a:r>
              <a:rPr lang="fr-CA" b="1" dirty="0"/>
              <a:t>=== </a:t>
            </a:r>
            <a:r>
              <a:rPr lang="fr-CA" b="1" dirty="0" err="1"/>
              <a:t>Additional</a:t>
            </a:r>
            <a:r>
              <a:rPr lang="fr-CA" b="1" dirty="0"/>
              <a:t> </a:t>
            </a:r>
            <a:r>
              <a:rPr lang="fr-CA" b="1" dirty="0" err="1"/>
              <a:t>Resources</a:t>
            </a:r>
            <a:r>
              <a:rPr lang="fr-CA" b="1" baseline="0" dirty="0"/>
              <a:t> ===</a:t>
            </a:r>
          </a:p>
          <a:p>
            <a:pPr algn="l"/>
            <a:r>
              <a:rPr lang="en-US" b="0" i="0" dirty="0">
                <a:solidFill>
                  <a:srgbClr val="4D5156"/>
                </a:solidFill>
                <a:effectLst/>
                <a:latin typeface="Google Sans"/>
              </a:rPr>
              <a:t>--------------------</a:t>
            </a:r>
            <a:endParaRPr lang="en-US" b="0" i="1" dirty="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t>
            </a:r>
            <a:r>
              <a:rPr lang="en-US" b="1" dirty="0"/>
              <a:t>Being Present:</a:t>
            </a:r>
            <a:endParaRPr lang="en-US" dirty="0"/>
          </a:p>
          <a:p>
            <a:r>
              <a:rPr lang="en-US" b="0" i="0" dirty="0">
                <a:solidFill>
                  <a:srgbClr val="202124"/>
                </a:solidFill>
                <a:effectLst/>
                <a:latin typeface="Google Sans"/>
              </a:rPr>
              <a:t>Being present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pPr algn="l"/>
            <a:r>
              <a:rPr lang="en-US" b="1" i="0" dirty="0">
                <a:solidFill>
                  <a:srgbClr val="202124"/>
                </a:solidFill>
                <a:effectLst/>
                <a:latin typeface="Google Sans"/>
              </a:rPr>
              <a:t>What is the act of Being Present</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and engaged with our experience, even if that experience is difficult</a:t>
            </a:r>
            <a:r>
              <a:rPr lang="en-US" b="0" i="0" dirty="0">
                <a:solidFill>
                  <a:srgbClr val="4D5156"/>
                </a:solidFill>
                <a:effectLst/>
                <a:latin typeface="Google Sans"/>
              </a:rPr>
              <a:t>. When we are lost in thought, reliving the past, or going through the motions, it interferes with how we act in the present.</a:t>
            </a:r>
          </a:p>
          <a:p>
            <a:pPr algn="l"/>
            <a:r>
              <a:rPr lang="en-US" b="0" i="0" dirty="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a:solidFill>
                  <a:srgbClr val="231F20"/>
                </a:solidFill>
                <a:effectLst/>
                <a:latin typeface="Proxima Nova"/>
                <a:ea typeface="+mn-ea"/>
                <a:cs typeface="+mn-cs"/>
              </a:rPr>
              <a:t>more </a:t>
            </a:r>
            <a:r>
              <a:rPr lang="en-US" sz="1000" b="0" i="0" u="none" kern="1200" dirty="0">
                <a:solidFill>
                  <a:srgbClr val="231F20"/>
                </a:solidFill>
                <a:effectLst/>
                <a:latin typeface="Proxima Nova"/>
                <a:ea typeface="+mn-ea"/>
                <a:cs typeface="+mn-cs"/>
                <a:hlinkClick r:id="rId3">
                  <a:extLst>
                    <a:ext uri="{A12FA001-AC4F-418D-AE19-62706E023703}">
                      <ahyp:hlinkClr xmlns:ahyp="http://schemas.microsoft.com/office/drawing/2018/hyperlinkcolor" val="tx"/>
                    </a:ext>
                  </a:extLst>
                </a:hlinkClick>
              </a:rPr>
              <a:t>optimistic</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and prepared to face any challenge, more resilient. </a:t>
            </a:r>
          </a:p>
          <a:p>
            <a:r>
              <a:rPr lang="en-CA"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Being present is the foundation of being mindful.  When all your 5 senses are aligned and in harmony. </a:t>
            </a:r>
          </a:p>
          <a:p>
            <a:pPr algn="l"/>
            <a:r>
              <a:rPr lang="en-US" b="1" i="0" dirty="0">
                <a:solidFill>
                  <a:srgbClr val="231F20"/>
                </a:solidFill>
                <a:effectLst/>
                <a:latin typeface="Proxima Nova"/>
              </a:rPr>
              <a:t>Use your 5 senses for observation</a:t>
            </a:r>
          </a:p>
          <a:p>
            <a:pPr algn="l"/>
            <a:r>
              <a:rPr lang="en-US" b="0" i="0" dirty="0">
                <a:solidFill>
                  <a:srgbClr val="202124"/>
                </a:solidFill>
                <a:effectLst/>
                <a:latin typeface="Google Sans"/>
              </a:rPr>
              <a:t>They include the sense of </a:t>
            </a:r>
            <a:r>
              <a:rPr lang="en-US" b="1" i="0" dirty="0">
                <a:solidFill>
                  <a:srgbClr val="040C28"/>
                </a:solidFill>
                <a:effectLst/>
                <a:latin typeface="Google Sans"/>
              </a:rPr>
              <a:t>sight</a:t>
            </a:r>
            <a:r>
              <a:rPr lang="en-US" b="0" i="0" dirty="0">
                <a:solidFill>
                  <a:srgbClr val="040C28"/>
                </a:solidFill>
                <a:effectLst/>
                <a:latin typeface="Google Sans"/>
              </a:rPr>
              <a:t>, </a:t>
            </a:r>
            <a:r>
              <a:rPr lang="en-US" b="1" i="0" dirty="0">
                <a:solidFill>
                  <a:srgbClr val="040C28"/>
                </a:solidFill>
                <a:effectLst/>
                <a:latin typeface="Google Sans"/>
              </a:rPr>
              <a:t>hearing</a:t>
            </a:r>
            <a:r>
              <a:rPr lang="en-US" b="0" i="0" dirty="0">
                <a:solidFill>
                  <a:srgbClr val="040C28"/>
                </a:solidFill>
                <a:effectLst/>
                <a:latin typeface="Google Sans"/>
              </a:rPr>
              <a:t>, </a:t>
            </a:r>
            <a:r>
              <a:rPr lang="en-US" b="1" i="0" dirty="0">
                <a:solidFill>
                  <a:srgbClr val="040C28"/>
                </a:solidFill>
                <a:effectLst/>
                <a:latin typeface="Google Sans"/>
              </a:rPr>
              <a:t>taste</a:t>
            </a:r>
            <a:r>
              <a:rPr lang="en-US" b="0" i="0" dirty="0">
                <a:solidFill>
                  <a:srgbClr val="040C28"/>
                </a:solidFill>
                <a:effectLst/>
                <a:latin typeface="Google Sans"/>
              </a:rPr>
              <a:t>, </a:t>
            </a:r>
            <a:r>
              <a:rPr lang="en-US" b="1" i="0" dirty="0">
                <a:solidFill>
                  <a:srgbClr val="040C28"/>
                </a:solidFill>
                <a:effectLst/>
                <a:latin typeface="Google Sans"/>
              </a:rPr>
              <a:t>touch</a:t>
            </a:r>
            <a:r>
              <a:rPr lang="en-US" b="0" i="0" dirty="0">
                <a:solidFill>
                  <a:srgbClr val="040C28"/>
                </a:solidFill>
                <a:effectLst/>
                <a:latin typeface="Google Sans"/>
              </a:rPr>
              <a:t>, and </a:t>
            </a:r>
            <a:r>
              <a:rPr lang="en-US" b="1" i="0" dirty="0">
                <a:solidFill>
                  <a:srgbClr val="040C28"/>
                </a:solidFill>
                <a:effectLst/>
                <a:latin typeface="Google Sans"/>
              </a:rPr>
              <a:t>smell</a:t>
            </a:r>
            <a:r>
              <a:rPr lang="en-US" b="0" i="0" dirty="0">
                <a:solidFill>
                  <a:srgbClr val="202124"/>
                </a:solidFill>
                <a:effectLst/>
                <a:latin typeface="Google Sans"/>
              </a:rPr>
              <a:t>. </a:t>
            </a:r>
            <a:r>
              <a:rPr lang="en-US" b="0" i="0" dirty="0">
                <a:solidFill>
                  <a:srgbClr val="231F20"/>
                </a:solidFill>
                <a:effectLst/>
                <a:latin typeface="Proxima Nova"/>
              </a:rPr>
              <a:t>Most people pay some level of attention to what they </a:t>
            </a:r>
            <a:r>
              <a:rPr lang="en-US" b="1" i="0" dirty="0">
                <a:solidFill>
                  <a:srgbClr val="231F20"/>
                </a:solidFill>
                <a:effectLst/>
                <a:latin typeface="Proxima Nova"/>
              </a:rPr>
              <a:t>see</a:t>
            </a:r>
            <a:r>
              <a:rPr lang="en-US" b="0" i="0" dirty="0">
                <a:solidFill>
                  <a:srgbClr val="231F20"/>
                </a:solidFill>
                <a:effectLst/>
                <a:latin typeface="Proxima Nova"/>
              </a:rPr>
              <a:t> and </a:t>
            </a:r>
            <a:r>
              <a:rPr lang="en-US" b="1" i="0" dirty="0">
                <a:solidFill>
                  <a:srgbClr val="231F20"/>
                </a:solidFill>
                <a:effectLst/>
                <a:latin typeface="Proxima Nova"/>
              </a:rPr>
              <a:t>hear</a:t>
            </a:r>
            <a:r>
              <a:rPr lang="en-US" b="0" i="0" dirty="0">
                <a:solidFill>
                  <a:srgbClr val="231F20"/>
                </a:solidFill>
                <a:effectLst/>
                <a:latin typeface="Proxima Nova"/>
              </a:rPr>
              <a:t>. </a:t>
            </a:r>
          </a:p>
          <a:p>
            <a:pPr algn="l"/>
            <a:r>
              <a:rPr lang="en-US" b="1" i="0" dirty="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a:solidFill>
                  <a:srgbClr val="231F20"/>
                </a:solidFill>
                <a:effectLst/>
                <a:latin typeface="Proxima Nova"/>
              </a:rPr>
              <a:t>enjoying the warmth of the water on your skin as you shower or wash your hands.</a:t>
            </a:r>
          </a:p>
          <a:p>
            <a:pPr algn="l"/>
            <a:r>
              <a:rPr lang="en-US" b="0" i="0" dirty="0">
                <a:solidFill>
                  <a:srgbClr val="231F20"/>
                </a:solidFill>
                <a:effectLst/>
                <a:latin typeface="Proxima Nova"/>
              </a:rPr>
              <a:t>That old saying “Stop and smell the roses” isn’t bad advice. </a:t>
            </a:r>
            <a:endParaRPr lang="en-CA" sz="1000" b="0" i="0" kern="1200" dirty="0">
              <a:solidFill>
                <a:srgbClr val="231F20"/>
              </a:solidFill>
              <a:effectLst/>
              <a:latin typeface="Proxima Nova"/>
              <a:ea typeface="+mn-ea"/>
              <a:cs typeface="+mn-cs"/>
            </a:endParaRPr>
          </a:p>
          <a:p>
            <a:pPr algn="l"/>
            <a:r>
              <a:rPr lang="en-US" b="1" i="0" dirty="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a:solidFill>
                  <a:srgbClr val="231F20"/>
                </a:solidFill>
                <a:effectLst/>
                <a:latin typeface="Proxima Nova"/>
              </a:rPr>
              <a:t>It can make it easier to manage stress</a:t>
            </a:r>
          </a:p>
          <a:p>
            <a:pPr algn="l"/>
            <a:r>
              <a:rPr lang="en-US" b="0" i="0" dirty="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a:solidFill>
                  <a:srgbClr val="231F20"/>
                </a:solidFill>
                <a:effectLst/>
                <a:latin typeface="Proxima Nova"/>
                <a:ea typeface="+mn-ea"/>
                <a:cs typeface="+mn-cs"/>
                <a:hlinkClick r:id="rId4">
                  <a:extLst>
                    <a:ext uri="{A12FA001-AC4F-418D-AE19-62706E023703}">
                      <ahyp:hlinkClr xmlns:ahyp="http://schemas.microsoft.com/office/drawing/2018/hyperlinkcolor" val="tx"/>
                    </a:ext>
                  </a:extLst>
                </a:hlinkClick>
              </a:rPr>
              <a:t>anxious</a:t>
            </a:r>
            <a:r>
              <a:rPr lang="en-US" sz="1000" b="0" i="0" kern="1200" dirty="0">
                <a:solidFill>
                  <a:srgbClr val="231F20"/>
                </a:solidFill>
                <a:effectLst/>
                <a:latin typeface="Proxima Nova"/>
                <a:ea typeface="+mn-ea"/>
                <a:cs typeface="+mn-cs"/>
              </a:rPr>
              <a:t> </a:t>
            </a:r>
            <a:r>
              <a:rPr lang="en-US" b="0" i="0" dirty="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a:solidFill>
                  <a:srgbClr val="231F20"/>
                </a:solidFill>
                <a:effectLst/>
                <a:latin typeface="Proxima Nova"/>
              </a:rPr>
              <a:t>It may help </a:t>
            </a:r>
            <a:r>
              <a:rPr lang="en-US" sz="1000" b="1" i="0" kern="1200" dirty="0">
                <a:solidFill>
                  <a:srgbClr val="231F20"/>
                </a:solidFill>
                <a:effectLst/>
                <a:latin typeface="Proxima Nova"/>
                <a:ea typeface="+mn-ea"/>
                <a:cs typeface="+mn-cs"/>
              </a:rPr>
              <a:t>relieve mental health symptoms</a:t>
            </a:r>
          </a:p>
          <a:p>
            <a:pPr algn="l"/>
            <a:r>
              <a:rPr lang="en-US" sz="1000" b="0" i="0" kern="1200" dirty="0">
                <a:solidFill>
                  <a:srgbClr val="231F20"/>
                </a:solidFill>
                <a:effectLst/>
                <a:latin typeface="Proxima Nova"/>
                <a:ea typeface="+mn-ea"/>
                <a:cs typeface="+mn-cs"/>
              </a:rPr>
              <a:t>According to </a:t>
            </a:r>
            <a:r>
              <a:rPr lang="en-US" sz="1000" b="0" i="0" u="none" kern="1200" dirty="0">
                <a:solidFill>
                  <a:srgbClr val="231F20"/>
                </a:solidFill>
                <a:effectLst/>
                <a:latin typeface="Proxima Nova"/>
                <a:ea typeface="+mn-ea"/>
                <a:cs typeface="+mn-cs"/>
                <a:hlinkClick r:id="rId5">
                  <a:extLst>
                    <a:ext uri="{A12FA001-AC4F-418D-AE19-62706E023703}">
                      <ahyp:hlinkClr xmlns:ahyp="http://schemas.microsoft.com/office/drawing/2018/hyperlinkcolor" val="tx"/>
                    </a:ext>
                  </a:extLst>
                </a:hlinkClick>
              </a:rPr>
              <a:t>research</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mindfulness practices, including </a:t>
            </a:r>
            <a:r>
              <a:rPr lang="en-US" sz="1000" b="1" i="0" kern="1200" dirty="0">
                <a:solidFill>
                  <a:srgbClr val="231F20"/>
                </a:solidFill>
                <a:effectLst/>
                <a:latin typeface="Proxima Nova"/>
                <a:ea typeface="+mn-ea"/>
                <a:cs typeface="+mn-cs"/>
              </a:rPr>
              <a:t>present-moment awareness</a:t>
            </a:r>
            <a:r>
              <a:rPr lang="en-US" sz="1000" b="0" i="0" kern="1200" dirty="0">
                <a:solidFill>
                  <a:srgbClr val="231F20"/>
                </a:solidFill>
                <a:effectLst/>
                <a:latin typeface="Proxima Nova"/>
                <a:ea typeface="+mn-ea"/>
                <a:cs typeface="+mn-cs"/>
              </a:rPr>
              <a:t>, may help reduce symptoms of anxiety and </a:t>
            </a:r>
            <a:r>
              <a:rPr lang="en-US" sz="1000" b="0" i="0" u="none" kern="1200" dirty="0">
                <a:solidFill>
                  <a:srgbClr val="231F20"/>
                </a:solidFill>
                <a:effectLst/>
                <a:latin typeface="Proxima Nova"/>
                <a:ea typeface="+mn-ea"/>
                <a:cs typeface="+mn-cs"/>
                <a:hlinkClick r:id="rId6">
                  <a:extLst>
                    <a:ext uri="{A12FA001-AC4F-418D-AE19-62706E023703}">
                      <ahyp:hlinkClr xmlns:ahyp="http://schemas.microsoft.com/office/drawing/2018/hyperlinkcolor" val="tx"/>
                    </a:ext>
                  </a:extLst>
                </a:hlinkClick>
              </a:rPr>
              <a:t>depression</a:t>
            </a:r>
            <a:r>
              <a:rPr lang="en-US" sz="1000" b="0" i="0" u="none" kern="1200" dirty="0">
                <a:solidFill>
                  <a:srgbClr val="231F20"/>
                </a:solidFill>
                <a:effectLst/>
                <a:latin typeface="Proxima Nova"/>
                <a:ea typeface="+mn-ea"/>
                <a:cs typeface="+mn-cs"/>
              </a:rPr>
              <a:t>.</a:t>
            </a:r>
          </a:p>
          <a:p>
            <a:pPr algn="l"/>
            <a:r>
              <a:rPr lang="en-US" b="0" i="0" dirty="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a:solidFill>
                  <a:srgbClr val="231F20"/>
                </a:solidFill>
                <a:effectLst/>
                <a:latin typeface="Proxima Nova"/>
              </a:rPr>
              <a:t>If you’re going through a tough time, you might understandably wonder how increasing your awareness of these experiences can benefit you.</a:t>
            </a:r>
          </a:p>
          <a:p>
            <a:pPr algn="l"/>
            <a:r>
              <a:rPr lang="en-US" b="0" i="0" dirty="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a:solidFill>
                  <a:srgbClr val="231F20"/>
                </a:solidFill>
                <a:effectLst/>
                <a:latin typeface="Proxima Nova"/>
              </a:rPr>
              <a:t>It can strengthen your relationships</a:t>
            </a:r>
          </a:p>
          <a:p>
            <a:pPr algn="l"/>
            <a:r>
              <a:rPr lang="en-US" b="0" i="0" dirty="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a:solidFill>
                  <a:srgbClr val="231F20"/>
                </a:solidFill>
                <a:effectLst/>
                <a:latin typeface="Proxima Nova"/>
              </a:rPr>
              <a:t>Everyone gets distracted from time to time, but when this happens often, it can negatively affect</a:t>
            </a:r>
            <a:r>
              <a:rPr lang="en-US" sz="1000" b="0" i="0"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hlinkClick r:id="rId7">
                  <a:extLst>
                    <a:ext uri="{A12FA001-AC4F-418D-AE19-62706E023703}">
                      <ahyp:hlinkClr xmlns:ahyp="http://schemas.microsoft.com/office/drawing/2018/hyperlinkcolor" val="tx"/>
                    </a:ext>
                  </a:extLst>
                </a:hlinkClick>
              </a:rPr>
              <a:t>relationships</a:t>
            </a:r>
            <a:r>
              <a:rPr lang="en-US" sz="1000" b="0" i="0" kern="1200" dirty="0">
                <a:solidFill>
                  <a:srgbClr val="231F20"/>
                </a:solidFill>
                <a:effectLst/>
                <a:latin typeface="Proxima Nova"/>
                <a:ea typeface="+mn-ea"/>
                <a:cs typeface="+mn-cs"/>
              </a:rPr>
              <a:t>.</a:t>
            </a:r>
          </a:p>
          <a:p>
            <a:pPr marL="0" algn="l" defTabSz="914400" rtl="0" eaLnBrk="1" latinLnBrk="0" hangingPunct="1"/>
            <a:r>
              <a:rPr lang="en-US"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000" b="0" i="0" dirty="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r>
              <a:rPr lang="en-US" sz="1000" i="1" dirty="0">
                <a:solidFill>
                  <a:srgbClr val="002060"/>
                </a:solidFill>
              </a:rPr>
              <a:t>Wherever You Go, there you are” --</a:t>
            </a:r>
            <a:r>
              <a:rPr lang="en-US" sz="1000" i="0" dirty="0">
                <a:solidFill>
                  <a:srgbClr val="002060"/>
                </a:solidFill>
              </a:rPr>
              <a:t>Book by </a:t>
            </a:r>
            <a:r>
              <a:rPr lang="en-US" sz="1000" dirty="0">
                <a:solidFill>
                  <a:srgbClr val="4D5156"/>
                </a:solidFill>
                <a:effectLst/>
                <a:latin typeface="Arial" panose="020B0604020202020204" pitchFamily="34" charset="0"/>
                <a:ea typeface="Times New Roman" panose="02020603050405020304" pitchFamily="18" charset="0"/>
              </a:rPr>
              <a:t>mindfulness expert </a:t>
            </a:r>
            <a:r>
              <a:rPr lang="en-US" sz="1000" i="0" dirty="0">
                <a:solidFill>
                  <a:srgbClr val="002060"/>
                </a:solidFill>
              </a:rPr>
              <a:t>Jon Kabat Zinn. C</a:t>
            </a:r>
            <a:r>
              <a:rPr lang="en-US" sz="1000" dirty="0">
                <a:solidFill>
                  <a:srgbClr val="4D5156"/>
                </a:solidFill>
                <a:effectLst/>
                <a:latin typeface="Arial" panose="020B0604020202020204" pitchFamily="34" charset="0"/>
                <a:ea typeface="Times New Roman" panose="02020603050405020304" pitchFamily="18" charset="0"/>
              </a:rPr>
              <a:t>lassic bestselling guide!</a:t>
            </a:r>
            <a:endParaRPr lang="en-US" sz="1000" i="0" dirty="0">
              <a:solidFill>
                <a:srgbClr val="002060"/>
              </a:solidFill>
            </a:endParaRPr>
          </a:p>
          <a:p>
            <a:pPr algn="l"/>
            <a:r>
              <a:rPr lang="en-US" sz="1000" b="0" i="1" u="none" strike="noStrike" dirty="0">
                <a:solidFill>
                  <a:srgbClr val="101010"/>
                </a:solidFill>
                <a:effectLst/>
                <a:latin typeface="Arial" panose="020B0604020202020204" pitchFamily="34" charset="0"/>
              </a:rPr>
              <a:t>--------------</a:t>
            </a:r>
          </a:p>
          <a:p>
            <a:pPr algn="l"/>
            <a:r>
              <a:rPr lang="en-US" sz="1000" b="0" i="1" u="none" strike="noStrike" dirty="0">
                <a:solidFill>
                  <a:srgbClr val="101010"/>
                </a:solidFill>
                <a:effectLst/>
                <a:latin typeface="Arial" panose="020B0604020202020204" pitchFamily="34" charset="0"/>
              </a:rPr>
              <a:t>In the midst of movement and chaos, keep stillness inside of you </a:t>
            </a:r>
            <a:r>
              <a:rPr lang="en-US" sz="1000" b="0" i="0" u="none" strike="noStrike" dirty="0">
                <a:solidFill>
                  <a:srgbClr val="101010"/>
                </a:solidFill>
                <a:effectLst/>
                <a:latin typeface="Arial" panose="020B0604020202020204" pitchFamily="34" charset="0"/>
              </a:rPr>
              <a:t>–Deepak Chopra</a:t>
            </a:r>
          </a:p>
          <a:p>
            <a:pPr algn="l"/>
            <a:r>
              <a:rPr lang="en-US" sz="1000" b="0" i="0" u="none" strike="noStrike" dirty="0">
                <a:solidFill>
                  <a:srgbClr val="101010"/>
                </a:solidFill>
                <a:effectLst/>
                <a:latin typeface="Arial" panose="020B0604020202020204" pitchFamily="34" charset="0"/>
              </a:rPr>
              <a:t>---------------</a:t>
            </a:r>
          </a:p>
          <a:p>
            <a:pPr algn="l"/>
            <a:r>
              <a:rPr lang="en-US" sz="1000" b="0" i="1" dirty="0">
                <a:solidFill>
                  <a:srgbClr val="585553"/>
                </a:solidFill>
                <a:effectLst/>
                <a:latin typeface="-apple-system"/>
              </a:rPr>
              <a:t>“If you are depressed you are living in the past. If you are anxious you are living in the future. If you are at peace you are living in the present.”  </a:t>
            </a:r>
            <a:r>
              <a:rPr lang="en-US" sz="1000" b="0" i="0" dirty="0">
                <a:solidFill>
                  <a:srgbClr val="585553"/>
                </a:solidFill>
                <a:effectLst/>
                <a:latin typeface="-apple-system"/>
              </a:rPr>
              <a:t>– Lao Tzu</a:t>
            </a:r>
          </a:p>
          <a:p>
            <a:pPr algn="l"/>
            <a:r>
              <a:rPr lang="en-US" sz="1000" b="0" i="0" dirty="0">
                <a:solidFill>
                  <a:srgbClr val="585553"/>
                </a:solidFill>
                <a:effectLst/>
                <a:latin typeface="-apple-system"/>
              </a:rPr>
              <a:t>-------------</a:t>
            </a:r>
            <a:endParaRPr lang="en-US" sz="1000" b="0" i="0" dirty="0">
              <a:solidFill>
                <a:srgbClr val="292929"/>
              </a:solidFill>
              <a:effectLst/>
              <a:latin typeface="source-serif-pro"/>
            </a:endParaRPr>
          </a:p>
          <a:p>
            <a:r>
              <a:rPr lang="en-US" sz="1000" b="0" i="1" dirty="0">
                <a:solidFill>
                  <a:srgbClr val="292929"/>
                </a:solidFill>
                <a:effectLst/>
                <a:latin typeface="source-serif-pro"/>
              </a:rPr>
              <a:t>Don’t be overheard complaining…not even to yourself. </a:t>
            </a:r>
            <a:r>
              <a:rPr lang="en-US" sz="1000" b="0" i="0" dirty="0">
                <a:solidFill>
                  <a:srgbClr val="292929"/>
                </a:solidFill>
                <a:effectLst/>
                <a:latin typeface="source-serif-pro"/>
              </a:rPr>
              <a:t>— Marcus Aurelius (So simple, yet so powerful).</a:t>
            </a:r>
          </a:p>
          <a:p>
            <a:r>
              <a:rPr lang="en-US" sz="1000" b="0" i="0" dirty="0">
                <a:solidFill>
                  <a:srgbClr val="292929"/>
                </a:solidFill>
                <a:effectLst/>
                <a:latin typeface="source-serif-pro"/>
              </a:rPr>
              <a:t>-------------</a:t>
            </a:r>
            <a:endParaRPr lang="en-US" sz="1000" b="0" i="0" dirty="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sz="1000" b="0" i="1" dirty="0" err="1">
                <a:solidFill>
                  <a:srgbClr val="292929"/>
                </a:solidFill>
                <a:effectLst/>
                <a:latin typeface="source-serif-pro"/>
              </a:rPr>
              <a:t>Emoto</a:t>
            </a:r>
            <a:endParaRPr lang="en-CA" sz="800" i="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a:t>
            </a:r>
          </a:p>
          <a:p>
            <a:pPr algn="l"/>
            <a:r>
              <a:rPr lang="en-US" sz="1000" b="0" i="1" dirty="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sz="1000" b="0" i="0" dirty="0">
                <a:solidFill>
                  <a:srgbClr val="585553"/>
                </a:solidFill>
                <a:effectLst/>
                <a:latin typeface="-apple-system"/>
              </a:rPr>
              <a:t>– Dalai Lama</a:t>
            </a:r>
          </a:p>
          <a:p>
            <a:pPr marL="0" algn="l" defTabSz="914400" rtl="0" eaLnBrk="1" latinLnBrk="0" hangingPunct="1"/>
            <a:endParaRPr lang="en-US" sz="1000" b="0" i="0" kern="1200" dirty="0">
              <a:solidFill>
                <a:srgbClr val="231F20"/>
              </a:solidFill>
              <a:effectLst/>
              <a:latin typeface="Proxima Nova"/>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a:p>
          <a:p>
            <a:endParaRPr lang="fr-CA" sz="1200" dirty="0"/>
          </a:p>
          <a:p>
            <a:r>
              <a:rPr lang="fr-CA" sz="1200" b="1" dirty="0"/>
              <a:t>=== </a:t>
            </a:r>
            <a:r>
              <a:rPr lang="fr-CA" sz="1200" b="1" dirty="0" err="1"/>
              <a:t>Additional</a:t>
            </a:r>
            <a:r>
              <a:rPr lang="fr-CA" sz="1200" b="1" baseline="0" dirty="0"/>
              <a:t> </a:t>
            </a:r>
            <a:r>
              <a:rPr lang="fr-CA" sz="1200" b="1" baseline="0" dirty="0" err="1"/>
              <a:t>Resources</a:t>
            </a:r>
            <a:r>
              <a:rPr lang="fr-CA" sz="1200" b="1" baseline="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rgbClr val="000000"/>
                </a:solidFill>
                <a:effectLst/>
                <a:latin typeface="Roboto" panose="02000000000000000000" pitchFamily="2" charset="0"/>
              </a:rPr>
              <a:t>"In order to operate in the complexity of this century we have to do some inner work." - Otto </a:t>
            </a:r>
            <a:r>
              <a:rPr lang="en-US" sz="1200" i="0" dirty="0" err="1">
                <a:solidFill>
                  <a:srgbClr val="000000"/>
                </a:solidFill>
                <a:effectLst/>
                <a:latin typeface="Roboto" panose="02000000000000000000" pitchFamily="2" charset="0"/>
              </a:rPr>
              <a:t>Scharmer</a:t>
            </a: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a:solidFill>
                  <a:srgbClr val="328CA9"/>
                </a:solidFill>
                <a:effectLst/>
                <a:latin typeface="Roboto" panose="02000000000000000000" pitchFamily="2" charset="0"/>
              </a:rPr>
              <a:t>call for a new consciousness and a new collective leadership capacity</a:t>
            </a:r>
            <a:r>
              <a:rPr lang="en-US" b="0" i="0" dirty="0">
                <a:solidFill>
                  <a:srgbClr val="2FC6B9"/>
                </a:solidFill>
                <a:effectLst/>
                <a:latin typeface="Roboto" panose="02000000000000000000" pitchFamily="2" charset="0"/>
              </a:rPr>
              <a:t> </a:t>
            </a:r>
            <a:r>
              <a:rPr lang="en-US" b="0" i="0" dirty="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a:solidFill>
                <a:srgbClr val="000000"/>
              </a:solidFill>
              <a:effectLst/>
              <a:latin typeface="Roboto" panose="02000000000000000000" pitchFamily="2" charset="0"/>
            </a:endParaRPr>
          </a:p>
          <a:p>
            <a:pPr marL="0" indent="0">
              <a:buFont typeface="Arial" panose="020B0604020202020204" pitchFamily="34" charset="0"/>
              <a:buNone/>
            </a:pPr>
            <a:r>
              <a:rPr lang="en-US" b="1" i="0" dirty="0">
                <a:solidFill>
                  <a:srgbClr val="000000"/>
                </a:solidFill>
                <a:effectLst/>
                <a:latin typeface="Roboto" panose="02000000000000000000" pitchFamily="2" charset="0"/>
              </a:rPr>
              <a:t>--------------</a:t>
            </a:r>
          </a:p>
          <a:p>
            <a:pPr marL="0" indent="0">
              <a:buFont typeface="Arial" panose="020B0604020202020204" pitchFamily="34" charset="0"/>
              <a:buNone/>
            </a:pPr>
            <a:r>
              <a:rPr lang="en-US" b="0" i="0" dirty="0">
                <a:solidFill>
                  <a:srgbClr val="000000"/>
                </a:solidFill>
                <a:effectLst/>
                <a:latin typeface="Roboto" panose="02000000000000000000" pitchFamily="2" charset="0"/>
              </a:rPr>
              <a:t>The </a:t>
            </a:r>
            <a:r>
              <a:rPr lang="en-US" sz="1200" b="0" i="0" kern="1200" dirty="0" err="1">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Presencing</a:t>
            </a:r>
            <a:r>
              <a:rPr lang="en-US" sz="1200" b="0" i="0" kern="1200" dirty="0">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 Institute</a:t>
            </a:r>
            <a:r>
              <a:rPr lang="en-US" sz="1200" b="0" i="0" kern="1200" dirty="0">
                <a:solidFill>
                  <a:srgbClr val="000000"/>
                </a:solidFill>
                <a:effectLst/>
                <a:latin typeface="Roboto" panose="02000000000000000000" pitchFamily="2" charset="0"/>
                <a:ea typeface="+mn-ea"/>
                <a:cs typeface="+mn-cs"/>
              </a:rPr>
              <a:t> has developed </a:t>
            </a:r>
            <a:r>
              <a:rPr lang="en-US" sz="1200" b="0" i="0" kern="1200" dirty="0">
                <a:solidFill>
                  <a:srgbClr val="000000"/>
                </a:solidFill>
                <a:effectLst/>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Theory U</a:t>
            </a:r>
            <a:r>
              <a:rPr lang="en-US" sz="1200" b="0" i="0" kern="1200" dirty="0">
                <a:solidFill>
                  <a:srgbClr val="000000"/>
                </a:solidFill>
                <a:effectLst/>
                <a:latin typeface="Roboto" panose="02000000000000000000" pitchFamily="2" charset="0"/>
                <a:ea typeface="+mn-ea"/>
                <a:cs typeface="+mn-cs"/>
              </a:rPr>
              <a:t> as a change </a:t>
            </a:r>
            <a:r>
              <a:rPr lang="en-US" b="0" i="0" dirty="0">
                <a:solidFill>
                  <a:srgbClr val="000000"/>
                </a:solidFill>
                <a:effectLst/>
                <a:latin typeface="Roboto" panose="02000000000000000000" pitchFamily="2" charset="0"/>
              </a:rPr>
              <a:t>framework and set of methodologies that have been used by thousands of organizations and communities worldwide </a:t>
            </a:r>
            <a:r>
              <a:rPr lang="en-US" b="1" i="0" dirty="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a:solidFill>
                  <a:srgbClr val="000000"/>
                </a:solidFill>
                <a:effectLst/>
                <a:latin typeface="Roboto" panose="02000000000000000000" pitchFamily="2" charset="0"/>
              </a:rPr>
              <a:t>---------------</a:t>
            </a:r>
          </a:p>
          <a:p>
            <a:pPr marL="0" indent="0">
              <a:buFont typeface="Arial" panose="020B0604020202020204" pitchFamily="34" charset="0"/>
              <a:buNone/>
            </a:pPr>
            <a:r>
              <a:rPr lang="en-US" b="1" i="0" dirty="0">
                <a:solidFill>
                  <a:srgbClr val="000000"/>
                </a:solidFill>
                <a:effectLst/>
                <a:latin typeface="Roboto" panose="02000000000000000000" pitchFamily="2" charset="0"/>
              </a:rPr>
              <a:t>Theory U</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offers a method for </a:t>
            </a:r>
            <a:r>
              <a:rPr lang="en-US" b="1" i="0" dirty="0">
                <a:solidFill>
                  <a:srgbClr val="000000"/>
                </a:solidFill>
                <a:effectLst/>
                <a:latin typeface="Roboto" panose="02000000000000000000" pitchFamily="2" charset="0"/>
              </a:rPr>
              <a:t>rethinking the parts and the whole</a:t>
            </a:r>
            <a:r>
              <a:rPr lang="en-US" b="0" i="0" dirty="0">
                <a:solidFill>
                  <a:srgbClr val="000000"/>
                </a:solidFill>
                <a:effectLst/>
                <a:latin typeface="Roboto" panose="02000000000000000000" pitchFamily="2" charset="0"/>
              </a:rPr>
              <a:t> by making it possible for the system to </a:t>
            </a:r>
            <a:r>
              <a:rPr lang="en-US" b="1" i="0" dirty="0">
                <a:solidFill>
                  <a:srgbClr val="000000"/>
                </a:solidFill>
                <a:effectLst/>
                <a:latin typeface="Roboto" panose="02000000000000000000" pitchFamily="2" charset="0"/>
              </a:rPr>
              <a:t>sense and see itself.</a:t>
            </a:r>
            <a:r>
              <a:rPr lang="en-US" b="0" i="0" dirty="0">
                <a:solidFill>
                  <a:srgbClr val="000000"/>
                </a:solidFill>
                <a:effectLst/>
                <a:latin typeface="Roboto" panose="02000000000000000000" pitchFamily="2" charset="0"/>
              </a:rPr>
              <a:t> When that happens, the collective consciousness begins to shift </a:t>
            </a:r>
            <a:r>
              <a:rPr lang="en-US" b="1" i="0" dirty="0">
                <a:solidFill>
                  <a:srgbClr val="000000"/>
                </a:solidFill>
                <a:effectLst/>
                <a:latin typeface="Roboto" panose="02000000000000000000" pitchFamily="2" charset="0"/>
              </a:rPr>
              <a:t>from ego-system awareness to eco-system awareness </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Ego to Eco framework </a:t>
            </a:r>
            <a:r>
              <a:rPr lang="en-US" b="0" i="0" dirty="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One of the </a:t>
            </a:r>
            <a:r>
              <a:rPr lang="en-US" b="1" i="0" dirty="0">
                <a:solidFill>
                  <a:srgbClr val="000000"/>
                </a:solidFill>
                <a:effectLst/>
                <a:latin typeface="Roboto" panose="02000000000000000000" pitchFamily="2" charset="0"/>
              </a:rPr>
              <a:t>core ideas of Theory U</a:t>
            </a:r>
            <a:r>
              <a:rPr lang="en-US" b="0" i="0" dirty="0">
                <a:solidFill>
                  <a:srgbClr val="000000"/>
                </a:solidFill>
                <a:effectLst/>
                <a:latin typeface="Roboto" panose="02000000000000000000" pitchFamily="2" charset="0"/>
              </a:rPr>
              <a:t> is that </a:t>
            </a:r>
            <a:r>
              <a:rPr lang="en-US" b="1" i="0" dirty="0">
                <a:solidFill>
                  <a:srgbClr val="000000"/>
                </a:solidFill>
                <a:effectLst/>
                <a:latin typeface="Roboto" panose="02000000000000000000" pitchFamily="2" charset="0"/>
              </a:rPr>
              <a:t>form follows attention or consciousness</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We can change reality by changing the inner place from which we operate</a:t>
            </a:r>
            <a:r>
              <a:rPr lang="en-US" b="0" i="0" dirty="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a:solidFill>
                  <a:schemeClr val="tx1"/>
                </a:solidFill>
                <a:effectLst/>
                <a:latin typeface="+mn-lt"/>
              </a:rPr>
              <a:t>---------------</a:t>
            </a:r>
            <a:endParaRPr lang="en-US" sz="1200" b="0" i="0" dirty="0">
              <a:solidFill>
                <a:srgbClr val="4D5156"/>
              </a:solidFill>
              <a:effectLst/>
              <a:latin typeface="arial" panose="020B0604020202020204" pitchFamily="34" charset="0"/>
            </a:endParaRPr>
          </a:p>
          <a:p>
            <a:pPr algn="l"/>
            <a:r>
              <a:rPr lang="en-US" b="0" i="0" dirty="0">
                <a:solidFill>
                  <a:srgbClr val="000000"/>
                </a:solidFill>
                <a:effectLst/>
                <a:latin typeface="Roboto" panose="02000000000000000000" pitchFamily="2" charset="0"/>
              </a:rPr>
              <a:t>At its core, Theory U comprises </a:t>
            </a:r>
            <a:r>
              <a:rPr lang="en-US" b="1" i="0" dirty="0">
                <a:solidFill>
                  <a:srgbClr val="000000"/>
                </a:solidFill>
                <a:effectLst/>
                <a:latin typeface="Roboto" panose="02000000000000000000" pitchFamily="2" charset="0"/>
              </a:rPr>
              <a:t>three main elements</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framework for seeing the </a:t>
            </a:r>
            <a:r>
              <a:rPr lang="en-US" b="1" i="0" dirty="0">
                <a:solidFill>
                  <a:srgbClr val="000000"/>
                </a:solidFill>
                <a:effectLst/>
                <a:latin typeface="Roboto" panose="02000000000000000000" pitchFamily="2" charset="0"/>
              </a:rPr>
              <a:t>blind spot</a:t>
            </a:r>
            <a:r>
              <a:rPr lang="en-US" b="0" i="0" dirty="0">
                <a:solidFill>
                  <a:srgbClr val="000000"/>
                </a:solidFill>
                <a:effectLst/>
                <a:latin typeface="Roboto" panose="02000000000000000000" pitchFamily="2" charset="0"/>
              </a:rPr>
              <a:t> of leadership and systems change:</a:t>
            </a:r>
            <a:r>
              <a:rPr lang="en-US" b="1" i="0" dirty="0">
                <a:solidFill>
                  <a:srgbClr val="000000"/>
                </a:solidFill>
                <a:effectLst/>
                <a:latin typeface="Roboto" panose="02000000000000000000" pitchFamily="2" charset="0"/>
              </a:rPr>
              <a:t> the "interior condition" from which we operate</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method for implementing awareness-based change: </a:t>
            </a:r>
            <a:r>
              <a:rPr lang="en-US" b="1" i="0" dirty="0">
                <a:solidFill>
                  <a:srgbClr val="000000"/>
                </a:solidFill>
                <a:effectLst/>
                <a:latin typeface="Roboto" panose="02000000000000000000" pitchFamily="2" charset="0"/>
              </a:rPr>
              <a:t>practical methods and tools for change makers</a:t>
            </a:r>
            <a:r>
              <a:rPr lang="en-US" b="0" i="0" dirty="0">
                <a:solidFill>
                  <a:srgbClr val="000000"/>
                </a:solidFill>
                <a:effectLst/>
                <a:latin typeface="Roboto" panose="02000000000000000000" pitchFamily="2" charset="0"/>
              </a:rPr>
              <a:t>. The focus is on building the collective capacity to </a:t>
            </a:r>
            <a:r>
              <a:rPr lang="en-US" b="0" i="1" dirty="0">
                <a:solidFill>
                  <a:srgbClr val="000000"/>
                </a:solidFill>
                <a:effectLst/>
                <a:latin typeface="Roboto" panose="02000000000000000000" pitchFamily="2" charset="0"/>
              </a:rPr>
              <a:t>shift the inner place</a:t>
            </a:r>
            <a:r>
              <a:rPr lang="en-US" b="0" i="0" dirty="0">
                <a:solidFill>
                  <a:srgbClr val="000000"/>
                </a:solidFill>
                <a:effectLst/>
                <a:latin typeface="Roboto" panose="02000000000000000000" pitchFamily="2" charset="0"/>
              </a:rPr>
              <a:t> from which we operate;</a:t>
            </a:r>
          </a:p>
          <a:p>
            <a:pPr algn="l">
              <a:buFont typeface="+mj-lt"/>
              <a:buAutoNum type="arabicPeriod"/>
            </a:pPr>
            <a:r>
              <a:rPr lang="en-US" b="1" i="0" dirty="0">
                <a:solidFill>
                  <a:srgbClr val="000000"/>
                </a:solidFill>
                <a:effectLst/>
                <a:latin typeface="Roboto" panose="02000000000000000000" pitchFamily="2" charset="0"/>
              </a:rPr>
              <a:t> A new narrative for evolutionary societal change</a:t>
            </a:r>
            <a:r>
              <a:rPr lang="en-US" b="0" i="0" dirty="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Leadership essentially is not what a person or an individual does, that's the biggest misunderstanding. </a:t>
            </a:r>
            <a:r>
              <a:rPr lang="en-US" b="1" i="0" dirty="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It needs to include all of us, it's not something we can delegate to the one person at the top. The </a:t>
            </a:r>
            <a:r>
              <a:rPr lang="en-US" b="1" i="0" dirty="0">
                <a:solidFill>
                  <a:srgbClr val="000000"/>
                </a:solidFill>
                <a:effectLst/>
                <a:latin typeface="Roboto" panose="02000000000000000000" pitchFamily="2" charset="0"/>
              </a:rPr>
              <a:t>essential leadership capacities</a:t>
            </a:r>
            <a:r>
              <a:rPr lang="en-US" b="0" i="0" dirty="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5F6368"/>
                </a:solidFill>
                <a:effectLst/>
                <a:latin typeface="arial" panose="020B0604020202020204" pitchFamily="34" charset="0"/>
              </a:rPr>
              <a:t>Dr. Dan Siegel</a:t>
            </a:r>
            <a:r>
              <a:rPr lang="en-US" b="0" i="0" dirty="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a:t>Dr. Dan </a:t>
            </a:r>
            <a:r>
              <a:rPr lang="nl-NL" sz="1700" dirty="0" err="1"/>
              <a:t>Siegel</a:t>
            </a:r>
            <a:r>
              <a:rPr lang="nl-NL" sz="1700" dirty="0"/>
              <a:t>: “Me + We = </a:t>
            </a:r>
            <a:r>
              <a:rPr lang="nl-NL" sz="1700" dirty="0" err="1"/>
              <a:t>Mwe</a:t>
            </a:r>
            <a:r>
              <a:rPr lang="nl-NL" sz="1700" dirty="0"/>
              <a:t>” </a:t>
            </a:r>
            <a:r>
              <a:rPr lang="nl-NL" sz="1200" dirty="0" err="1"/>
              <a:t>Relates</a:t>
            </a:r>
            <a:r>
              <a:rPr lang="nl-NL" sz="1200" dirty="0"/>
              <a:t> </a:t>
            </a:r>
            <a:r>
              <a:rPr lang="nl-NL" sz="1200" dirty="0" err="1"/>
              <a:t>to</a:t>
            </a:r>
            <a:r>
              <a:rPr lang="nl-NL" sz="1200" dirty="0"/>
              <a:t> the “</a:t>
            </a:r>
            <a:r>
              <a:rPr lang="nl-NL" sz="1200" dirty="0" err="1"/>
              <a:t>collective</a:t>
            </a:r>
            <a:r>
              <a:rPr lang="nl-NL" sz="1200" baseline="0" dirty="0"/>
              <a:t> </a:t>
            </a:r>
            <a:r>
              <a:rPr lang="nl-NL" sz="1200" dirty="0" err="1"/>
              <a:t>consciousness</a:t>
            </a:r>
            <a:r>
              <a:rPr lang="nl-NL" sz="1200" dirty="0"/>
              <a:t>” </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https://www.presencing.com/theoryu</a:t>
            </a:r>
            <a:r>
              <a:rPr lang="en-CA" sz="1200" dirty="0"/>
              <a:t> </a:t>
            </a:r>
            <a:endParaRPr lang="en-CA" sz="1200"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https://www.presencing.org/aboutus/spt</a:t>
            </a:r>
            <a:r>
              <a:rPr lang="en-US" sz="1200" dirty="0">
                <a:solidFill>
                  <a:srgbClr val="253743"/>
                </a:solidFill>
                <a:latin typeface="PT Sans"/>
              </a:rPr>
              <a:t> </a:t>
            </a:r>
            <a:endParaRPr lang="en-CA" sz="1200" dirty="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8"/>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9"/>
              </a:rPr>
              <a:t>https://www.youtube.com/watch?v=uo8Yo4UE6g0</a:t>
            </a:r>
            <a:r>
              <a:rPr lang="en-CA" sz="1200" dirty="0"/>
              <a:t> </a:t>
            </a:r>
            <a:endParaRPr lang="fr-CA" sz="1200" dirty="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endParaRPr lang="fr-CA" dirty="0"/>
          </a:p>
          <a:p>
            <a:r>
              <a:rPr lang="fr-CA" dirty="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3"/>
              </a:rPr>
              <a:t>…</a:t>
            </a:r>
            <a:endParaRPr lang="en-CA"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3"/>
              </a:rPr>
              <a:t>Why Social </a:t>
            </a:r>
            <a:r>
              <a:rPr lang="en-CA" dirty="0" err="1">
                <a:hlinkClick r:id="rId3"/>
              </a:rPr>
              <a:t>Presencing</a:t>
            </a:r>
            <a:r>
              <a:rPr lang="en-CA" dirty="0">
                <a:hlinkClick r:id="rId3"/>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4"/>
              </a:rPr>
              <a:t>An Embodiment Practice from Social </a:t>
            </a:r>
            <a:r>
              <a:rPr lang="en-CA" dirty="0" err="1">
                <a:hlinkClick r:id="rId4"/>
              </a:rPr>
              <a:t>Presencing</a:t>
            </a:r>
            <a:r>
              <a:rPr lang="en-CA" dirty="0">
                <a:hlinkClick r:id="rId4"/>
              </a:rPr>
              <a:t> Theater - with </a:t>
            </a:r>
            <a:r>
              <a:rPr lang="en-CA" dirty="0" err="1">
                <a:hlinkClick r:id="rId4"/>
              </a:rPr>
              <a:t>Arawana</a:t>
            </a:r>
            <a:r>
              <a:rPr lang="en-CA" dirty="0">
                <a:hlinkClick r:id="rId4"/>
              </a:rPr>
              <a:t> Hayashi (youtube.com)</a:t>
            </a:r>
            <a:r>
              <a:rPr lang="en-CA" dirty="0"/>
              <a:t> - https://www.youtube.com/watch?v=KqoLGlSoiB8</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5"/>
              </a:rPr>
              <a:t>https://www.presencing.org/aboutus/spt</a:t>
            </a:r>
            <a:r>
              <a:rPr lang="en-US" sz="1200" dirty="0">
                <a:solidFill>
                  <a:srgbClr val="253743"/>
                </a:solidFill>
                <a:latin typeface="PT Sans"/>
              </a:rPr>
              <a:t> </a:t>
            </a:r>
            <a:endParaRPr lang="en-CA" sz="1200" dirty="0">
              <a:hlinkClick r:id="rId6"/>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(3.5 mins) </a:t>
            </a:r>
            <a:r>
              <a:rPr lang="en-CA" sz="1800" dirty="0" err="1">
                <a:hlinkClick r:id="rId7"/>
              </a:rPr>
              <a:t>U.Lab</a:t>
            </a:r>
            <a:r>
              <a:rPr lang="en-CA" sz="1800" dirty="0">
                <a:hlinkClick r:id="rId7"/>
              </a:rPr>
              <a:t>: Transforming Business, Society, and Self | MITx on edX | About Video (youtube.com)</a:t>
            </a:r>
            <a:r>
              <a:rPr lang="en-CA" sz="1800" dirty="0"/>
              <a:t> - https://www.youtube.com/watch?v=gF8wV9OlUHc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800" dirty="0">
                <a:hlinkClick r:id="rId8"/>
              </a:rPr>
              <a:t>01 SPT OTTO INTRO (youtube.com)</a:t>
            </a:r>
            <a:r>
              <a:rPr lang="it-IT" sz="1800" dirty="0"/>
              <a:t> - https://www.youtube.com/watch?v=otinvYTV6iU&amp;list=PLQ6Oz70HpGuSgDnKTwENCo_k1VS05T91a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hlinkClick r:id="rId9"/>
              </a:rPr>
              <a:t>Social </a:t>
            </a:r>
            <a:r>
              <a:rPr lang="en-CA" sz="2800" dirty="0" err="1">
                <a:hlinkClick r:id="rId9"/>
              </a:rPr>
              <a:t>Presencing</a:t>
            </a:r>
            <a:r>
              <a:rPr lang="en-CA" sz="2800" dirty="0">
                <a:hlinkClick r:id="rId9"/>
              </a:rPr>
              <a:t> Theatre 20min dance Part 2 (youtube.com)</a:t>
            </a:r>
            <a:r>
              <a:rPr lang="en-CA" sz="2800" dirty="0"/>
              <a:t> - https://www.youtube.com/watch?v=bvecmpMdb3o</a:t>
            </a: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a:t>=== </a:t>
            </a:r>
            <a:r>
              <a:rPr lang="fr-CA" sz="1200" b="1" dirty="0" err="1"/>
              <a:t>Additional</a:t>
            </a:r>
            <a:r>
              <a:rPr lang="fr-CA" sz="1200" b="1" dirty="0"/>
              <a:t> </a:t>
            </a:r>
            <a:r>
              <a:rPr lang="fr-CA" sz="1200" b="1" dirty="0" err="1"/>
              <a:t>Resources</a:t>
            </a:r>
            <a:r>
              <a:rPr lang="fr-CA" sz="1200" b="1" dirty="0"/>
              <a:t> ===</a:t>
            </a:r>
          </a:p>
          <a:p>
            <a:pPr algn="l"/>
            <a:r>
              <a:rPr lang="en-US" dirty="0"/>
              <a:t>Have any of you heard of the concept of </a:t>
            </a:r>
            <a:r>
              <a:rPr lang="en-US" b="1" dirty="0"/>
              <a:t>“</a:t>
            </a:r>
            <a:r>
              <a:rPr lang="en-US" b="1" dirty="0" err="1"/>
              <a:t>Presencing</a:t>
            </a:r>
            <a:r>
              <a:rPr lang="en-US" b="1" dirty="0"/>
              <a:t>” </a:t>
            </a:r>
            <a:r>
              <a:rPr lang="en-US" dirty="0"/>
              <a:t>?</a:t>
            </a:r>
          </a:p>
          <a:p>
            <a:pPr algn="l"/>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was co-founded by </a:t>
            </a:r>
            <a:r>
              <a:rPr lang="en-US" b="1" i="0" dirty="0">
                <a:solidFill>
                  <a:srgbClr val="5F6368"/>
                </a:solidFill>
                <a:effectLst/>
                <a:latin typeface="arial" panose="020B0604020202020204" pitchFamily="34" charset="0"/>
              </a:rPr>
              <a:t>Otto </a:t>
            </a:r>
            <a:r>
              <a:rPr lang="en-US" b="1" i="0" dirty="0" err="1">
                <a:solidFill>
                  <a:srgbClr val="5F6368"/>
                </a:solidFill>
                <a:effectLst/>
                <a:latin typeface="arial" panose="020B0604020202020204" pitchFamily="34" charset="0"/>
              </a:rPr>
              <a:t>Scharmer</a:t>
            </a:r>
            <a:r>
              <a:rPr lang="en-US" b="0" i="0" dirty="0">
                <a:solidFill>
                  <a:srgbClr val="4D5156"/>
                </a:solidFill>
                <a:effectLst/>
                <a:latin typeface="arial" panose="020B0604020202020204" pitchFamily="34" charset="0"/>
              </a:rPr>
              <a:t>, co-founder of the </a:t>
            </a:r>
            <a:r>
              <a:rPr lang="en-US" b="1" i="0" dirty="0" err="1">
                <a:solidFill>
                  <a:srgbClr val="4D5156"/>
                </a:solidFill>
                <a:effectLst/>
                <a:latin typeface="arial" panose="020B0604020202020204" pitchFamily="34" charset="0"/>
              </a:rPr>
              <a:t>Presencing</a:t>
            </a:r>
            <a:r>
              <a:rPr lang="en-US" b="1" i="0" dirty="0">
                <a:solidFill>
                  <a:srgbClr val="4D5156"/>
                </a:solidFill>
                <a:effectLst/>
                <a:latin typeface="arial" panose="020B0604020202020204" pitchFamily="34" charset="0"/>
              </a:rPr>
              <a:t> Institute</a:t>
            </a:r>
            <a:r>
              <a:rPr lang="en-US" b="0" i="0" dirty="0">
                <a:solidFill>
                  <a:srgbClr val="4D5156"/>
                </a:solidFill>
                <a:effectLst/>
                <a:latin typeface="arial" panose="020B0604020202020204" pitchFamily="34" charset="0"/>
              </a:rPr>
              <a:t>, and an </a:t>
            </a:r>
            <a:r>
              <a:rPr lang="en-US" b="0" i="0" dirty="0" err="1">
                <a:solidFill>
                  <a:srgbClr val="4D5156"/>
                </a:solidFill>
                <a:effectLst/>
                <a:latin typeface="arial" panose="020B0604020202020204" pitchFamily="34" charset="0"/>
              </a:rPr>
              <a:t>american</a:t>
            </a:r>
            <a:r>
              <a:rPr lang="en-US" b="0" i="0" dirty="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The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and</a:t>
            </a:r>
            <a:r>
              <a:rPr lang="en-US" b="1" i="0" dirty="0">
                <a:solidFill>
                  <a:srgbClr val="000000"/>
                </a:solidFill>
                <a:effectLst/>
                <a:latin typeface="Roboto" panose="02000000000000000000" pitchFamily="2" charset="0"/>
              </a:rPr>
              <a:t> </a:t>
            </a:r>
            <a:r>
              <a:rPr lang="en-US" b="1" dirty="0"/>
              <a:t>The </a:t>
            </a:r>
            <a:r>
              <a:rPr lang="en-US" b="1" i="0" dirty="0">
                <a:solidFill>
                  <a:srgbClr val="000000"/>
                </a:solidFill>
                <a:effectLst/>
                <a:latin typeface="Roboto" panose="02000000000000000000" pitchFamily="2" charset="0"/>
              </a:rPr>
              <a:t>U-school for Transformation</a:t>
            </a:r>
            <a:endParaRPr lang="en-US" dirty="0"/>
          </a:p>
          <a:p>
            <a:pPr algn="l"/>
            <a:r>
              <a:rPr lang="en-US" b="0" i="0" u="sng" dirty="0">
                <a:solidFill>
                  <a:srgbClr val="000000"/>
                </a:solidFill>
                <a:effectLst/>
                <a:latin typeface="Roboto" panose="02000000000000000000" pitchFamily="2" charset="0"/>
              </a:rPr>
              <a:t>The </a:t>
            </a:r>
            <a:r>
              <a:rPr lang="en-US" b="0" i="0" u="sng" dirty="0" err="1">
                <a:solidFill>
                  <a:srgbClr val="000000"/>
                </a:solidFill>
                <a:effectLst/>
                <a:latin typeface="Roboto" panose="02000000000000000000" pitchFamily="2" charset="0"/>
              </a:rPr>
              <a:t>Presencing</a:t>
            </a:r>
            <a:r>
              <a:rPr lang="en-US" b="0" i="0" u="sng"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is the holding entity that maintains the governance of </a:t>
            </a:r>
            <a:r>
              <a:rPr lang="en-US" b="0" i="0" u="sng" dirty="0">
                <a:solidFill>
                  <a:srgbClr val="000000"/>
                </a:solidFill>
                <a:effectLst/>
                <a:latin typeface="Roboto" panose="02000000000000000000" pitchFamily="2" charset="0"/>
              </a:rPr>
              <a:t>The U-school </a:t>
            </a:r>
            <a:r>
              <a:rPr lang="en-US" b="0" i="0" dirty="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0" dirty="0">
                <a:solidFill>
                  <a:srgbClr val="000000"/>
                </a:solidFill>
                <a:effectLst/>
                <a:latin typeface="Roboto" panose="02000000000000000000" pitchFamily="2" charset="0"/>
              </a:rPr>
              <a:t>U-school for Transformation: </a:t>
            </a:r>
            <a:r>
              <a:rPr lang="en-US" b="0" i="0" dirty="0">
                <a:solidFill>
                  <a:srgbClr val="000000"/>
                </a:solidFill>
                <a:effectLst/>
                <a:latin typeface="Roboto" panose="02000000000000000000" pitchFamily="2" charset="0"/>
              </a:rPr>
              <a:t>Our curriculum blends</a:t>
            </a:r>
            <a:r>
              <a:rPr lang="en-US" b="1"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of collective creativity (</a:t>
            </a:r>
            <a:r>
              <a:rPr lang="en-US" b="1" i="1"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So, what are the conditions that determine whether a person or community activates the field of </a:t>
            </a:r>
            <a:r>
              <a:rPr lang="en-US" b="1" i="0"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a:t>
            </a:r>
            <a:r>
              <a:rPr lang="en-US" b="1"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a:solidFill>
                  <a:srgbClr val="328CA9"/>
                </a:solidFill>
                <a:effectLst/>
                <a:latin typeface="Roboto" panose="02000000000000000000" pitchFamily="2" charset="0"/>
              </a:rPr>
              <a:t>shift of the heart</a:t>
            </a:r>
            <a:r>
              <a:rPr lang="en-US" b="0" i="0" dirty="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There are </a:t>
            </a:r>
            <a:r>
              <a:rPr lang="en-US" b="1" i="0" dirty="0">
                <a:solidFill>
                  <a:srgbClr val="000000"/>
                </a:solidFill>
                <a:effectLst/>
                <a:latin typeface="Roboto" panose="02000000000000000000" pitchFamily="2" charset="0"/>
              </a:rPr>
              <a:t>three different responses </a:t>
            </a:r>
            <a:r>
              <a:rPr lang="en-US" b="0" i="0" dirty="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1 | Muddling through:</a:t>
            </a:r>
            <a:r>
              <a:rPr lang="en-US" b="0" i="0" dirty="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2 | Moving backward:</a:t>
            </a:r>
            <a:r>
              <a:rPr lang="en-US" b="0" i="0" dirty="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3 | Moving forward:</a:t>
            </a:r>
            <a:r>
              <a:rPr lang="en-US" b="0" i="0" dirty="0">
                <a:solidFill>
                  <a:srgbClr val="000000"/>
                </a:solidFill>
                <a:effectLst/>
                <a:latin typeface="Roboto" panose="02000000000000000000" pitchFamily="2" charset="0"/>
              </a:rPr>
              <a:t> leaning into the unknown to co-sense and co-create the future. </a:t>
            </a:r>
            <a:r>
              <a:rPr lang="en-US" b="0" i="0" dirty="0" err="1">
                <a:solidFill>
                  <a:srgbClr val="000000"/>
                </a:solidFill>
                <a:effectLst/>
                <a:latin typeface="Roboto" panose="02000000000000000000" pitchFamily="2" charset="0"/>
              </a:rPr>
              <a:t>Byleaning</a:t>
            </a:r>
            <a:r>
              <a:rPr lang="en-US" b="0" i="0" dirty="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a:solidFill>
                  <a:srgbClr val="000000"/>
                </a:solidFill>
                <a:effectLst/>
                <a:latin typeface="Roboto" panose="02000000000000000000" pitchFamily="2" charset="0"/>
              </a:rPr>
              <a:t>listening and curiosity</a:t>
            </a:r>
            <a:r>
              <a:rPr lang="en-US" b="0" i="0" dirty="0">
                <a:solidFill>
                  <a:srgbClr val="000000"/>
                </a:solidFill>
                <a:effectLst/>
                <a:latin typeface="Roboto" panose="02000000000000000000" pitchFamily="2" charset="0"/>
              </a:rPr>
              <a:t> (an open mind), </a:t>
            </a:r>
            <a:r>
              <a:rPr lang="en-US" b="0" i="1" dirty="0">
                <a:solidFill>
                  <a:srgbClr val="000000"/>
                </a:solidFill>
                <a:effectLst/>
                <a:latin typeface="Roboto" panose="02000000000000000000" pitchFamily="2" charset="0"/>
              </a:rPr>
              <a:t>empathy and compassion</a:t>
            </a:r>
            <a:r>
              <a:rPr lang="en-US" b="0" i="0" dirty="0">
                <a:solidFill>
                  <a:srgbClr val="000000"/>
                </a:solidFill>
                <a:effectLst/>
                <a:latin typeface="Roboto" panose="02000000000000000000" pitchFamily="2" charset="0"/>
              </a:rPr>
              <a:t> (an open heart), as well as </a:t>
            </a:r>
            <a:r>
              <a:rPr lang="en-US" b="0" i="1" dirty="0">
                <a:solidFill>
                  <a:srgbClr val="000000"/>
                </a:solidFill>
                <a:effectLst/>
                <a:latin typeface="Roboto" panose="02000000000000000000" pitchFamily="2" charset="0"/>
              </a:rPr>
              <a:t>confidence and courage</a:t>
            </a:r>
            <a:r>
              <a:rPr lang="en-US" b="0" i="0" dirty="0">
                <a:solidFill>
                  <a:srgbClr val="000000"/>
                </a:solidFill>
                <a:effectLst/>
                <a:latin typeface="Roboto" panose="02000000000000000000" pitchFamily="2" charset="0"/>
              </a:rPr>
              <a:t> (an open will).  </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Theory U also uses </a:t>
            </a: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dirty="0"/>
              <a:t>which is very simple yet very innovative dynamic, by incorporating theatrical movements and other concepts or elements, accesses the intuition, making visible aspects otherwise overseen, creating profound and transformative change.</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Social </a:t>
            </a:r>
            <a:r>
              <a:rPr lang="en-US" sz="1200" dirty="0" err="1">
                <a:solidFill>
                  <a:srgbClr val="253743"/>
                </a:solidFill>
              </a:rPr>
              <a:t>presencing</a:t>
            </a:r>
            <a:r>
              <a:rPr lang="en-US" sz="1200" dirty="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b="0" i="0" dirty="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Visual Practice (VP) </a:t>
            </a:r>
            <a:r>
              <a:rPr lang="en-US" b="0" i="0" dirty="0">
                <a:solidFill>
                  <a:srgbClr val="000000"/>
                </a:solidFill>
                <a:effectLst/>
                <a:latin typeface="Roboto" panose="02000000000000000000" pitchFamily="2" charset="0"/>
              </a:rPr>
              <a:t>is a field of work that weaves together the disciplines of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Theory U, systems thinking, and dialogue with “scribing”</a:t>
            </a:r>
            <a:r>
              <a:rPr lang="en-US" b="0" i="0" dirty="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5"/>
              </a:rPr>
              <a:t>https://ottoscharmer.com/</a:t>
            </a:r>
          </a:p>
          <a:p>
            <a:pPr marL="171450" indent="-171450">
              <a:buFont typeface="Arial" panose="020B0604020202020204" pitchFamily="34" charset="0"/>
              <a:buChar char="•"/>
            </a:pPr>
            <a:r>
              <a:rPr lang="en-US" sz="1200" dirty="0" err="1">
                <a:hlinkClick r:id="rId7"/>
              </a:rPr>
              <a:t>U.Lab</a:t>
            </a:r>
            <a:r>
              <a:rPr lang="en-US" sz="1200" dirty="0">
                <a:hlinkClick r:id="rId7"/>
              </a:rPr>
              <a:t>: Transforming Business, Society, and Self | </a:t>
            </a:r>
            <a:r>
              <a:rPr lang="en-US" sz="1200" dirty="0" err="1">
                <a:hlinkClick r:id="rId7"/>
              </a:rPr>
              <a:t>MITx</a:t>
            </a:r>
            <a:r>
              <a:rPr lang="en-US" sz="1200" dirty="0">
                <a:hlinkClick r:id="rId7"/>
              </a:rPr>
              <a:t> on </a:t>
            </a:r>
            <a:r>
              <a:rPr lang="en-US" sz="1200" dirty="0" err="1">
                <a:hlinkClick r:id="rId7"/>
              </a:rPr>
              <a:t>edX</a:t>
            </a:r>
            <a:r>
              <a:rPr lang="en-US" sz="1200" dirty="0">
                <a:hlinkClick r:id="rId7"/>
              </a:rPr>
              <a:t> | About Video </a:t>
            </a:r>
            <a:r>
              <a:rPr lang="en-US" sz="1200" dirty="0">
                <a:hlinkClick r:id="rId10"/>
              </a:rPr>
              <a:t>–</a:t>
            </a:r>
            <a:r>
              <a:rPr lang="en-US" sz="1200" dirty="0">
                <a:hlinkClick r:id="rId7"/>
              </a:rPr>
              <a:t> YouTube</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11"/>
              </a:rPr>
              <a:t>Presencing</a:t>
            </a:r>
            <a:r>
              <a:rPr lang="en-US" sz="1200" dirty="0">
                <a:hlinkClick r:id="rId11"/>
              </a:rPr>
              <a:t>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2"/>
              </a:rPr>
              <a:t>Theory U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3"/>
              </a:rPr>
              <a:t>u-school for Transformation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4"/>
              </a:rPr>
              <a:t>Resources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5"/>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15"/>
              </a:rPr>
              <a:t>https://www.youtube.com/watch?v=uo8Yo4U</a:t>
            </a:r>
            <a:endParaRPr lang="en-CA" sz="1200" dirty="0"/>
          </a:p>
          <a:p>
            <a:endParaRPr lang="en-CA" sz="1200" b="0" dirty="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Casey-Marie/Alejandro: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br>
              <a:rPr lang="en-CA" sz="1200" b="0" dirty="0"/>
            </a:br>
            <a:r>
              <a:rPr lang="en-CA" dirty="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Casey-Marie/Alejandro: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dirty="0" err="1"/>
              <a:t>Additional</a:t>
            </a:r>
            <a:r>
              <a:rPr lang="fr-CA" b="1" baseline="0" dirty="0"/>
              <a:t> </a:t>
            </a:r>
            <a:r>
              <a:rPr lang="fr-CA" b="1" baseline="0" dirty="0" err="1"/>
              <a:t>Resources</a:t>
            </a:r>
            <a:r>
              <a:rPr lang="fr-CA"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Casey-Marie/Alejandro: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200" noProof="0" dirty="0"/>
              <a:t>For this</a:t>
            </a:r>
            <a:r>
              <a:rPr lang="en-CA" sz="1200" baseline="0" noProof="0" dirty="0"/>
              <a:t> exercise, t</a:t>
            </a:r>
            <a:r>
              <a:rPr lang="en-CA" sz="1200" noProof="0" dirty="0"/>
              <a:t>ry putting</a:t>
            </a:r>
            <a:r>
              <a:rPr lang="en-CA" sz="1200" baseline="0" noProof="0" dirty="0"/>
              <a:t> distractions away, like your phone and email</a:t>
            </a:r>
            <a:endParaRPr lang="en-CA" sz="1200" noProof="0" dirty="0"/>
          </a:p>
          <a:p>
            <a:r>
              <a:rPr lang="en-CA" sz="1200" noProof="0" dirty="0"/>
              <a:t>Adopt a posture that allows you to be comfortable</a:t>
            </a:r>
            <a:r>
              <a:rPr lang="en-CA" sz="1200" baseline="0" noProof="0" dirty="0"/>
              <a:t> and </a:t>
            </a:r>
            <a:r>
              <a:rPr lang="en-CA" sz="1200" noProof="0" dirty="0"/>
              <a:t>with your back straight</a:t>
            </a:r>
          </a:p>
          <a:p>
            <a:r>
              <a:rPr lang="fr-CA" sz="1200" noProof="0" dirty="0"/>
              <a:t>Put</a:t>
            </a:r>
            <a:r>
              <a:rPr lang="fr-CA" sz="1200" baseline="0" noProof="0" dirty="0"/>
              <a:t> </a:t>
            </a:r>
            <a:r>
              <a:rPr lang="fr-CA" sz="1200" baseline="0" noProof="0" dirty="0" err="1"/>
              <a:t>both</a:t>
            </a:r>
            <a:r>
              <a:rPr lang="fr-CA" sz="1200" baseline="0" noProof="0" dirty="0"/>
              <a:t> </a:t>
            </a:r>
            <a:r>
              <a:rPr lang="fr-CA" sz="1200" baseline="0" noProof="0" dirty="0" err="1"/>
              <a:t>feet</a:t>
            </a:r>
            <a:r>
              <a:rPr lang="fr-CA" sz="1200" baseline="0" noProof="0" dirty="0"/>
              <a:t> on the </a:t>
            </a:r>
            <a:r>
              <a:rPr lang="fr-CA" sz="1200" baseline="0" noProof="0" dirty="0" err="1"/>
              <a:t>ground</a:t>
            </a:r>
            <a:endParaRPr lang="en-CA" sz="1200" noProof="0" dirty="0"/>
          </a:p>
          <a:p>
            <a:r>
              <a:rPr lang="en-CA" sz="1200" noProof="0" dirty="0"/>
              <a:t>Take a couple of deep breaths…</a:t>
            </a:r>
          </a:p>
          <a:p>
            <a:r>
              <a:rPr lang="en-CA" sz="1200" noProof="0" dirty="0"/>
              <a:t>Gently bring attention to your breath</a:t>
            </a:r>
          </a:p>
          <a:p>
            <a:r>
              <a:rPr lang="en-CA" sz="1200" noProof="0" dirty="0"/>
              <a:t>Let’s think about what we are about to eat</a:t>
            </a:r>
          </a:p>
          <a:p>
            <a:r>
              <a:rPr lang="en-CA" sz="1200" noProof="0" dirty="0"/>
              <a:t>As you continue breathing...</a:t>
            </a:r>
          </a:p>
          <a:p>
            <a:r>
              <a:rPr lang="en-CA" sz="1200" noProof="0" dirty="0"/>
              <a:t>Think about the time it took for this food to come to you...</a:t>
            </a:r>
          </a:p>
          <a:p>
            <a:r>
              <a:rPr lang="en-CA" sz="1200" noProof="0" dirty="0"/>
              <a:t>Chew your food 25 - 30 times before swallowing</a:t>
            </a:r>
          </a:p>
          <a:p>
            <a:r>
              <a:rPr lang="en-CA" sz="1200" noProof="0" dirty="0"/>
              <a:t>Check in with your hunger level and stop eating when full</a:t>
            </a:r>
          </a:p>
          <a:p>
            <a:r>
              <a:rPr lang="en-CA" sz="1200" noProof="0" dirty="0"/>
              <a:t>Smile and be grateful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Article</a:t>
            </a:r>
            <a:r>
              <a:rPr lang="en-CA" sz="1200" b="0" i="0" kern="1200" baseline="0" noProof="0" dirty="0">
                <a:solidFill>
                  <a:schemeClr val="tx1"/>
                </a:solidFill>
                <a:effectLst/>
                <a:latin typeface="+mn-lt"/>
                <a:ea typeface="+mn-ea"/>
                <a:cs typeface="+mn-cs"/>
              </a:rPr>
              <a:t> - </a:t>
            </a:r>
            <a:r>
              <a:rPr lang="en-CA" sz="1200" b="0" i="0" kern="1200" noProof="0" dirty="0">
                <a:solidFill>
                  <a:schemeClr val="tx1"/>
                </a:solidFill>
                <a:effectLst/>
                <a:latin typeface="+mn-lt"/>
                <a:ea typeface="+mn-ea"/>
                <a:cs typeface="+mn-cs"/>
              </a:rPr>
              <a:t>Why You Should Take a Relaxing Lunch Break</a:t>
            </a:r>
            <a:r>
              <a:rPr lang="en-CA" sz="1200" u="sng" kern="1200" noProof="0" dirty="0">
                <a:solidFill>
                  <a:schemeClr val="tx1"/>
                </a:solidFill>
                <a:effectLst/>
                <a:latin typeface="+mn-lt"/>
                <a:ea typeface="+mn-ea"/>
                <a:cs typeface="+mn-cs"/>
                <a:hlinkClick r:id="rId3"/>
              </a:rPr>
              <a:t>http://greatergood.berkeley.edu/article/item/why_you_should_take_a_relaxing_lunch_break</a:t>
            </a:r>
            <a:endParaRPr lang="en-CA" sz="1200" kern="1200" noProof="0" dirty="0">
              <a:solidFill>
                <a:schemeClr val="tx1"/>
              </a:solidFill>
              <a:effectLst/>
              <a:latin typeface="+mn-lt"/>
              <a:ea typeface="+mn-ea"/>
              <a:cs typeface="+mn-cs"/>
            </a:endParaRPr>
          </a:p>
          <a:p>
            <a:endParaRPr lang="fr-CA" noProof="0" dirty="0"/>
          </a:p>
          <a:p>
            <a:r>
              <a:rPr lang="fr-CA" b="1" noProof="0" dirty="0"/>
              <a:t>=== </a:t>
            </a:r>
            <a:r>
              <a:rPr lang="fr-CA" b="1" noProof="0" dirty="0" err="1"/>
              <a:t>Additional</a:t>
            </a:r>
            <a:r>
              <a:rPr lang="fr-CA" b="1" baseline="0" noProof="0" dirty="0"/>
              <a:t> </a:t>
            </a:r>
            <a:r>
              <a:rPr lang="fr-CA" b="1" baseline="0" noProof="0" dirty="0" err="1"/>
              <a:t>Resources</a:t>
            </a:r>
            <a:r>
              <a:rPr lang="fr-CA" b="1"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suggested</a:t>
            </a:r>
            <a:r>
              <a:rPr lang="en-US" baseline="0" dirty="0"/>
              <a:t> that for this </a:t>
            </a:r>
            <a:r>
              <a:rPr lang="en-US" dirty="0"/>
              <a:t>mindful eating exercise you use a small fruit or veggie, like slices</a:t>
            </a:r>
            <a:r>
              <a:rPr lang="en-US" baseline="0" dirty="0"/>
              <a:t> </a:t>
            </a:r>
            <a:r>
              <a:rPr lang="en-US" dirty="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invite you to bite on this food, being aware of the explosion of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sz="1200" baseline="0" dirty="0"/>
          </a:p>
          <a:p>
            <a:pPr marL="171450" indent="-171450">
              <a:buFont typeface="Arial" panose="020B0604020202020204" pitchFamily="34" charset="0"/>
              <a:buChar char="•"/>
            </a:pPr>
            <a:r>
              <a:rPr lang="en-CA" sz="1200" dirty="0"/>
              <a:t>Mindful Eating Exercise</a:t>
            </a:r>
            <a:endParaRPr lang="fr-CA" sz="1200" baseline="0" dirty="0"/>
          </a:p>
          <a:p>
            <a:pPr marL="0" indent="0">
              <a:buFont typeface="Arial" panose="020B0604020202020204" pitchFamily="34" charset="0"/>
              <a:buNone/>
            </a:pPr>
            <a:r>
              <a:rPr lang="fr-CA" baseline="0" dirty="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If </a:t>
            </a:r>
            <a:r>
              <a:rPr lang="fr-CA" baseline="0" dirty="0" err="1"/>
              <a:t>you</a:t>
            </a:r>
            <a:r>
              <a:rPr lang="fr-CA" baseline="0" dirty="0"/>
              <a:t> </a:t>
            </a:r>
            <a:r>
              <a:rPr lang="fr-CA" baseline="0" dirty="0" err="1"/>
              <a:t>need</a:t>
            </a:r>
            <a:r>
              <a:rPr lang="fr-CA" baseline="0" dirty="0"/>
              <a:t> to go to </a:t>
            </a:r>
            <a:r>
              <a:rPr lang="fr-CA" baseline="0" dirty="0" err="1"/>
              <a:t>another</a:t>
            </a:r>
            <a:r>
              <a:rPr lang="fr-CA" baseline="0" dirty="0"/>
              <a:t> meeting, </a:t>
            </a:r>
            <a:r>
              <a:rPr lang="fr-CA" baseline="0" dirty="0" err="1"/>
              <a:t>this</a:t>
            </a:r>
            <a:r>
              <a:rPr lang="fr-CA" baseline="0" dirty="0"/>
              <a:t> </a:t>
            </a:r>
            <a:r>
              <a:rPr lang="fr-CA" baseline="0" dirty="0" err="1"/>
              <a:t>is</a:t>
            </a:r>
            <a:r>
              <a:rPr lang="fr-CA" baseline="0" dirty="0"/>
              <a:t> the time to </a:t>
            </a:r>
            <a:r>
              <a:rPr lang="fr-CA" baseline="0" dirty="0" err="1"/>
              <a:t>quit</a:t>
            </a:r>
            <a:r>
              <a:rPr lang="fr-CA" baseline="0" dirty="0"/>
              <a:t> </a:t>
            </a:r>
            <a:r>
              <a:rPr lang="fr-CA" baseline="0" dirty="0" err="1"/>
              <a:t>this</a:t>
            </a:r>
            <a:r>
              <a:rPr lang="fr-CA" baseline="0" dirty="0"/>
              <a:t>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For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stay</a:t>
            </a:r>
            <a:r>
              <a:rPr lang="fr-CA" baseline="0" dirty="0"/>
              <a:t> and do the </a:t>
            </a:r>
            <a:r>
              <a:rPr lang="fr-CA" baseline="0" dirty="0" err="1"/>
              <a:t>small</a:t>
            </a:r>
            <a:r>
              <a:rPr lang="fr-CA" baseline="0" dirty="0"/>
              <a:t> </a:t>
            </a:r>
            <a:r>
              <a:rPr lang="fr-CA" baseline="0" dirty="0" err="1"/>
              <a:t>breakout</a:t>
            </a:r>
            <a:r>
              <a:rPr lang="fr-CA" baseline="0" dirty="0"/>
              <a:t> </a:t>
            </a:r>
            <a:r>
              <a:rPr lang="fr-CA" baseline="0" dirty="0" err="1"/>
              <a:t>debrief</a:t>
            </a:r>
            <a:r>
              <a:rPr lang="fr-CA" baseline="0" dirty="0"/>
              <a:t> </a:t>
            </a:r>
            <a:r>
              <a:rPr lang="fr-CA" baseline="0" dirty="0" err="1"/>
              <a:t>please</a:t>
            </a:r>
            <a:r>
              <a:rPr lang="fr-CA" baseline="0" dirty="0"/>
              <a:t> </a:t>
            </a:r>
            <a:r>
              <a:rPr lang="fr-CA" baseline="0" dirty="0" err="1"/>
              <a:t>stay</a:t>
            </a:r>
            <a:r>
              <a:rPr lang="fr-CA" baseline="0" dirty="0"/>
              <a:t>, a</a:t>
            </a:r>
            <a:r>
              <a:rPr lang="fr-CA" dirty="0"/>
              <a:t>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you</a:t>
            </a:r>
            <a:r>
              <a:rPr lang="fr-CA" baseline="0" dirty="0"/>
              <a:t> </a:t>
            </a:r>
            <a:r>
              <a:rPr lang="fr-CA" baseline="0" dirty="0" err="1"/>
              <a:t>can</a:t>
            </a:r>
            <a:r>
              <a:rPr lang="fr-CA" baseline="0" dirty="0"/>
              <a:t> </a:t>
            </a:r>
            <a:r>
              <a:rPr lang="fr-CA" baseline="0" dirty="0" err="1"/>
              <a:t>just</a:t>
            </a:r>
            <a:r>
              <a:rPr lang="fr-CA" baseline="0" dirty="0"/>
              <a:t> </a:t>
            </a:r>
            <a:r>
              <a:rPr lang="fr-CA" baseline="0" dirty="0" err="1"/>
              <a:t>leave</a:t>
            </a:r>
            <a:r>
              <a:rPr lang="fr-CA" baseline="0" dirty="0"/>
              <a:t> the session, or </a:t>
            </a:r>
            <a:r>
              <a:rPr lang="fr-CA" baseline="0" dirty="0" err="1"/>
              <a:t>you’re</a:t>
            </a:r>
            <a:r>
              <a:rPr lang="fr-CA" baseline="0" dirty="0"/>
              <a:t> </a:t>
            </a:r>
            <a:r>
              <a:rPr lang="fr-CA" baseline="0" dirty="0" err="1"/>
              <a:t>welcome</a:t>
            </a:r>
            <a:r>
              <a:rPr lang="fr-CA" baseline="0" dirty="0"/>
              <a:t> to come back in </a:t>
            </a:r>
            <a:r>
              <a:rPr lang="fr-CA" baseline="0" dirty="0" err="1"/>
              <a:t>plenary</a:t>
            </a:r>
            <a:r>
              <a:rPr lang="fr-CA" baseline="0" dirty="0"/>
              <a:t> if </a:t>
            </a:r>
            <a:r>
              <a:rPr lang="fr-CA" baseline="0" dirty="0" err="1"/>
              <a:t>you</a:t>
            </a:r>
            <a:r>
              <a:rPr lang="fr-CA" baseline="0" dirty="0"/>
              <a:t> have </a:t>
            </a:r>
            <a:r>
              <a:rPr lang="fr-CA" baseline="0" dirty="0" err="1"/>
              <a:t>any</a:t>
            </a:r>
            <a:r>
              <a:rPr lang="fr-CA"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4)</a:t>
            </a:r>
            <a:endParaRPr lang="fr-CA" dirty="0"/>
          </a:p>
          <a:p>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t>For 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a:t>
            </a:r>
            <a:r>
              <a:rPr lang="en-US" baseline="0" dirty="0"/>
              <a:t> list of resources can be found at the end of the slides</a:t>
            </a:r>
          </a:p>
          <a:p>
            <a:pPr marL="0" indent="0">
              <a:buFont typeface="Arial" panose="020B0604020202020204" pitchFamily="34" charset="0"/>
              <a:buNone/>
            </a:pPr>
            <a:endParaRPr lang="en-US" baseline="0" dirty="0"/>
          </a:p>
          <a:p>
            <a:pPr marL="342900" indent="-342900">
              <a:spcBef>
                <a:spcPts val="900"/>
              </a:spcBef>
              <a:buFont typeface="Arial" panose="020B0604020202020204" pitchFamily="34" charset="0"/>
              <a:buChar char="•"/>
            </a:pPr>
            <a:r>
              <a:rPr lang="en-CA" sz="2400" dirty="0"/>
              <a:t>Connecting – once a week with you buddy</a:t>
            </a:r>
          </a:p>
          <a:p>
            <a:pPr marL="342900" indent="-342900">
              <a:spcBef>
                <a:spcPts val="900"/>
              </a:spcBef>
              <a:buFont typeface="Arial" panose="020B0604020202020204" pitchFamily="34" charset="0"/>
              <a:buChar char="•"/>
            </a:pPr>
            <a:r>
              <a:rPr lang="en-CA" sz="2400" dirty="0"/>
              <a:t>Gratitude Journaling – daily</a:t>
            </a:r>
          </a:p>
          <a:p>
            <a:pPr marL="342900" indent="-342900">
              <a:spcBef>
                <a:spcPts val="900"/>
              </a:spcBef>
              <a:buFont typeface="Arial" panose="020B0604020202020204" pitchFamily="34" charset="0"/>
              <a:buChar char="•"/>
            </a:pPr>
            <a:r>
              <a:rPr lang="en-CA" sz="2400" dirty="0"/>
              <a:t>Practice, chose one of the following and </a:t>
            </a:r>
            <a:br>
              <a:rPr lang="en-CA" sz="2400" dirty="0"/>
            </a:br>
            <a:r>
              <a:rPr lang="en-CA" sz="2400" dirty="0"/>
              <a:t>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342900" indent="-342900">
              <a:spcBef>
                <a:spcPts val="900"/>
              </a:spcBef>
              <a:buFont typeface="Arial" panose="020B0604020202020204" pitchFamily="34" charset="0"/>
              <a:buChar char="•"/>
            </a:pPr>
            <a:r>
              <a:rPr lang="en-CA" sz="2400" dirty="0"/>
              <a:t>Be Mindful of your Presence – as much as possible</a:t>
            </a:r>
          </a:p>
          <a:p>
            <a:pPr marL="628650" lvl="1" indent="-171450">
              <a:spcBef>
                <a:spcPts val="900"/>
              </a:spcBef>
              <a:buFont typeface="Arial" panose="020B0604020202020204" pitchFamily="34" charset="0"/>
              <a:buChar char="•"/>
            </a:pPr>
            <a:r>
              <a:rPr lang="en-CA" sz="1200" dirty="0"/>
              <a:t>20 mins – Loving </a:t>
            </a:r>
            <a:r>
              <a:rPr lang="en-CA" sz="1200" dirty="0">
                <a:hlinkClick r:id="rId6"/>
              </a:rPr>
              <a:t>https://www.tarabrach.com/meditation-loving-presence-2/</a:t>
            </a:r>
            <a:br>
              <a:rPr lang="en-CA" sz="1200" dirty="0"/>
            </a:br>
            <a:r>
              <a:rPr lang="en-CA" sz="1200" dirty="0"/>
              <a:t>5 mins – Arriving - </a:t>
            </a:r>
            <a:r>
              <a:rPr lang="en-CA" sz="1200" dirty="0">
                <a:hlinkClick r:id="rId7"/>
              </a:rPr>
              <a:t>https://www.tarabrach.com/brief-meditation-5-minute/</a:t>
            </a:r>
            <a:r>
              <a:rPr lang="en-CA" sz="1200" dirty="0"/>
              <a:t>  </a:t>
            </a:r>
          </a:p>
          <a:p>
            <a:pPr marL="342900" indent="-342900">
              <a:spcBef>
                <a:spcPts val="900"/>
              </a:spcBef>
              <a:buFont typeface="Arial" panose="020B0604020202020204" pitchFamily="34" charset="0"/>
              <a:buChar char="•"/>
            </a:pPr>
            <a:r>
              <a:rPr lang="en-CA" sz="2400" dirty="0"/>
              <a:t>Apply Mindful Eating – as needed</a:t>
            </a:r>
          </a:p>
          <a:p>
            <a:pPr marL="342900" indent="-342900">
              <a:spcBef>
                <a:spcPts val="900"/>
              </a:spcBef>
              <a:buFont typeface="Arial" panose="020B0604020202020204" pitchFamily="34" charset="0"/>
              <a:buChar char="•"/>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participants</a:t>
            </a:r>
            <a:r>
              <a:rPr lang="en-US" baseline="0" dirty="0"/>
              <a:t> to session 6</a:t>
            </a:r>
          </a:p>
          <a:p>
            <a:r>
              <a:rPr lang="en-US" baseline="0" dirty="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Prepping</a:t>
            </a:r>
            <a:r>
              <a:rPr lang="fr-CA" dirty="0"/>
              <a:t> for</a:t>
            </a:r>
            <a:r>
              <a:rPr lang="fr-CA" baseline="0" dirty="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4"/>
              </a:rPr>
              <a:t>https://upload.wikimedia.org/wikipedia/commons/a/ae/Comparison_of_nanomaterials_sizes.jpg</a:t>
            </a:r>
            <a:r>
              <a:rPr lang="en-CA"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a:t>
            </a:r>
            <a:r>
              <a:rPr lang="en-US" sz="1200" dirty="0" err="1">
                <a:effectLst/>
                <a:latin typeface="YouTube Sans"/>
                <a:ea typeface="Calibri" panose="020F0502020204030204" pitchFamily="34" charset="0"/>
                <a:cs typeface="Segoe UI" panose="020B0502040204020203" pitchFamily="34" charset="0"/>
              </a:rPr>
              <a:t>mins</a:t>
            </a:r>
            <a:r>
              <a:rPr lang="en-US" sz="1200" dirty="0">
                <a:effectLst/>
                <a:latin typeface="YouTube Sans"/>
                <a:ea typeface="Calibri" panose="020F0502020204030204" pitchFamily="34" charset="0"/>
                <a:cs typeface="Segoe UI" panose="020B0502040204020203" pitchFamily="34" charset="0"/>
              </a:rPr>
              <a:t>:</a:t>
            </a:r>
            <a:r>
              <a:rPr lang="en-US" sz="1200" baseline="0" dirty="0">
                <a:effectLst/>
                <a:latin typeface="YouTube Sans"/>
                <a:ea typeface="Calibri" panose="020F0502020204030204" pitchFamily="34" charset="0"/>
                <a:cs typeface="Segoe UI" panose="020B0502040204020203"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a:t>– 2 </a:t>
            </a:r>
            <a:r>
              <a:rPr lang="fr-CA" dirty="0" err="1"/>
              <a:t>mins</a:t>
            </a:r>
            <a:r>
              <a:rPr lang="fr-CA" dirty="0"/>
              <a:t>: </a:t>
            </a:r>
            <a:r>
              <a:rPr lang="en-US" sz="1200" dirty="0">
                <a:hlinkClick r:id="rId6"/>
              </a:rPr>
              <a:t>https://www.youtube.com/watch?v=EYzO9OcBxNg</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7"/>
              </a:rPr>
              <a:t>…</a:t>
            </a:r>
            <a:endParaRPr lang="en-CA" dirty="0">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Why Social </a:t>
            </a:r>
            <a:r>
              <a:rPr lang="en-CA" dirty="0" err="1">
                <a:hlinkClick r:id="rId7"/>
              </a:rPr>
              <a:t>Presencing</a:t>
            </a:r>
            <a:r>
              <a:rPr lang="en-CA" dirty="0">
                <a:hlinkClick r:id="rId7"/>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8"/>
              </a:rPr>
              <a:t>An Embodiment Practice from Social </a:t>
            </a:r>
            <a:r>
              <a:rPr lang="en-CA" dirty="0" err="1">
                <a:hlinkClick r:id="rId8"/>
              </a:rPr>
              <a:t>Presencing</a:t>
            </a:r>
            <a:r>
              <a:rPr lang="en-CA" dirty="0">
                <a:hlinkClick r:id="rId8"/>
              </a:rPr>
              <a:t> Theater - with </a:t>
            </a:r>
            <a:r>
              <a:rPr lang="en-CA" dirty="0" err="1">
                <a:hlinkClick r:id="rId8"/>
              </a:rPr>
              <a:t>Arawana</a:t>
            </a:r>
            <a:r>
              <a:rPr lang="en-CA" dirty="0">
                <a:hlinkClick r:id="rId8"/>
              </a:rPr>
              <a:t> Hayashi (youtube.com)</a:t>
            </a:r>
            <a:r>
              <a:rPr lang="en-CA" dirty="0"/>
              <a:t> - https://www.youtube.com/watch?v=KqoLGlSoiB8</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9"/>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noProof="0" dirty="0"/>
              <a:t>Let’s 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a:t>Feel free to raise your hand to speak, or type in</a:t>
            </a:r>
            <a:r>
              <a:rPr lang="en-CA" baseline="0" noProof="0" dirty="0"/>
              <a:t> the chat, let’s hear from 2 or 3 of you about how the week went.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Change and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Cynefin</a:t>
            </a:r>
            <a:r>
              <a:rPr lang="en-CA" sz="1200" dirty="0"/>
              <a:t>, Adaptive Action, VUCA models</a:t>
            </a:r>
          </a:p>
          <a:p>
            <a:pPr marL="171450" indent="-171450">
              <a:buFont typeface="Arial" panose="020B0604020202020204" pitchFamily="34" charset="0"/>
              <a:buChar char="•"/>
            </a:pPr>
            <a:r>
              <a:rPr lang="en-CA" baseline="0" noProof="0" dirty="0"/>
              <a:t>SCARF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SBN RR technique</a:t>
            </a:r>
          </a:p>
          <a:p>
            <a:pPr marL="171450" indent="-171450">
              <a:buFont typeface="Arial" panose="020B0604020202020204" pitchFamily="34" charset="0"/>
              <a:buChar char="•"/>
            </a:pPr>
            <a:r>
              <a:rPr lang="en-CA" baseline="0" noProof="0" dirty="0"/>
              <a:t>I love myself</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As human beings – Where is </a:t>
            </a:r>
            <a:r>
              <a:rPr lang="en-US" b="0" i="0" dirty="0">
                <a:solidFill>
                  <a:srgbClr val="202124"/>
                </a:solidFill>
                <a:effectLst/>
                <a:latin typeface="Google Sans"/>
              </a:rPr>
              <a:t>our place in the universe</a:t>
            </a:r>
            <a:endParaRPr lang="en-US" b="0" i="0" dirty="0">
              <a:solidFill>
                <a:srgbClr val="0F0F0F"/>
              </a:solidFill>
              <a:effectLst/>
              <a:latin typeface="Roboto" panose="02000000000000000000" pitchFamily="2" charset="0"/>
            </a:endParaRPr>
          </a:p>
          <a:p>
            <a:endParaRPr lang="en-US" dirty="0"/>
          </a:p>
          <a:p>
            <a:r>
              <a:rPr lang="en-US" b="0" dirty="0"/>
              <a:t>The intent is to offer </a:t>
            </a:r>
            <a:r>
              <a:rPr lang="en-US" b="0" i="0" dirty="0">
                <a:solidFill>
                  <a:srgbClr val="202124"/>
                </a:solidFill>
                <a:effectLst/>
                <a:latin typeface="Google Sans"/>
              </a:rPr>
              <a:t>an overall perspective </a:t>
            </a:r>
            <a:r>
              <a:rPr lang="en-US" b="0" dirty="0"/>
              <a:t>– </a:t>
            </a:r>
            <a:r>
              <a:rPr lang="en-US" b="0" i="0" dirty="0">
                <a:solidFill>
                  <a:srgbClr val="0F0F0F"/>
                </a:solidFill>
                <a:effectLst/>
                <a:latin typeface="YouTube Sans"/>
              </a:rPr>
              <a:t>Zooming Out From Earth to the Edge of the “Observable Universe”</a:t>
            </a:r>
          </a:p>
          <a:p>
            <a:r>
              <a:rPr lang="en-US" b="0" i="0" dirty="0">
                <a:solidFill>
                  <a:srgbClr val="0F0F0F"/>
                </a:solidFill>
                <a:effectLst/>
                <a:latin typeface="YouTube Sans"/>
              </a:rPr>
              <a:t>-----------</a:t>
            </a:r>
            <a:br>
              <a:rPr lang="en-US" dirty="0"/>
            </a:br>
            <a:r>
              <a:rPr lang="en-US" dirty="0"/>
              <a:t>Explore the following </a:t>
            </a:r>
            <a:r>
              <a:rPr lang="en-US" b="0" i="0" dirty="0">
                <a:solidFill>
                  <a:srgbClr val="333333"/>
                </a:solidFill>
                <a:effectLst/>
                <a:latin typeface="Open Sans" panose="020B0606030504020204" pitchFamily="34" charset="0"/>
              </a:rPr>
              <a:t>cosmic map, </a:t>
            </a:r>
            <a:r>
              <a:rPr lang="en-US" dirty="0"/>
              <a:t>while mentioning the different titles of structures: </a:t>
            </a:r>
          </a:p>
          <a:p>
            <a:r>
              <a:rPr lang="fr-CA" dirty="0"/>
              <a:t>-Local </a:t>
            </a:r>
            <a:r>
              <a:rPr lang="fr-CA" dirty="0" err="1"/>
              <a:t>superclusters</a:t>
            </a:r>
            <a:endParaRPr lang="fr-CA" dirty="0"/>
          </a:p>
          <a:p>
            <a:r>
              <a:rPr lang="fr-CA" dirty="0"/>
              <a:t>-</a:t>
            </a:r>
            <a:r>
              <a:rPr lang="fr-CA" dirty="0" err="1"/>
              <a:t>Laniakea</a:t>
            </a:r>
            <a:endParaRPr lang="fr-CA" dirty="0"/>
          </a:p>
          <a:p>
            <a:r>
              <a:rPr lang="fr-CA" dirty="0"/>
              <a:t>-Local group</a:t>
            </a:r>
          </a:p>
          <a:p>
            <a:r>
              <a:rPr lang="fr-CA" dirty="0"/>
              <a:t>-</a:t>
            </a:r>
            <a:r>
              <a:rPr lang="fr-CA" dirty="0" err="1"/>
              <a:t>Milky</a:t>
            </a:r>
            <a:r>
              <a:rPr lang="fr-CA" dirty="0"/>
              <a:t> </a:t>
            </a:r>
            <a:r>
              <a:rPr lang="fr-CA" dirty="0" err="1"/>
              <a:t>Way</a:t>
            </a:r>
            <a:r>
              <a:rPr lang="fr-CA" dirty="0"/>
              <a:t> </a:t>
            </a:r>
            <a:r>
              <a:rPr lang="fr-CA" dirty="0" err="1"/>
              <a:t>Galaxy</a:t>
            </a:r>
            <a:endParaRPr lang="fr-CA" dirty="0"/>
          </a:p>
          <a:p>
            <a:r>
              <a:rPr lang="fr-FR" dirty="0"/>
              <a:t>-</a:t>
            </a:r>
            <a:r>
              <a:rPr lang="fr-FR" dirty="0" err="1"/>
              <a:t>Closest</a:t>
            </a:r>
            <a:r>
              <a:rPr lang="fr-FR" dirty="0"/>
              <a:t> stars </a:t>
            </a:r>
          </a:p>
          <a:p>
            <a:r>
              <a:rPr lang="fr-FR" dirty="0"/>
              <a:t>-Outer </a:t>
            </a:r>
            <a:r>
              <a:rPr lang="fr-FR" dirty="0" err="1"/>
              <a:t>solar</a:t>
            </a:r>
            <a:r>
              <a:rPr lang="fr-FR" dirty="0"/>
              <a:t> system</a:t>
            </a:r>
          </a:p>
          <a:p>
            <a:r>
              <a:rPr lang="fr-FR" dirty="0"/>
              <a:t>-</a:t>
            </a:r>
            <a:r>
              <a:rPr lang="fr-FR" dirty="0" err="1"/>
              <a:t>Inner</a:t>
            </a:r>
            <a:r>
              <a:rPr lang="fr-FR" dirty="0"/>
              <a:t> </a:t>
            </a:r>
            <a:r>
              <a:rPr lang="fr-FR" dirty="0" err="1"/>
              <a:t>solar</a:t>
            </a:r>
            <a:r>
              <a:rPr lang="fr-FR" dirty="0"/>
              <a:t> system </a:t>
            </a:r>
          </a:p>
          <a:p>
            <a:r>
              <a:rPr lang="fr-CA" dirty="0"/>
              <a:t>-</a:t>
            </a:r>
            <a:r>
              <a:rPr lang="fr-CA" dirty="0" err="1"/>
              <a:t>Earth</a:t>
            </a:r>
            <a:endParaRPr lang="fr-CA" dirty="0"/>
          </a:p>
          <a:p>
            <a:r>
              <a:rPr lang="en-US" b="1" dirty="0"/>
              <a:t>------------</a:t>
            </a:r>
            <a:endParaRPr lang="fr-CA" dirty="0"/>
          </a:p>
          <a:p>
            <a:endParaRPr lang="en-US" dirty="0"/>
          </a:p>
          <a:p>
            <a:r>
              <a:rPr lang="en-US" dirty="0"/>
              <a:t>And 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The </a:t>
            </a:r>
            <a:r>
              <a:rPr lang="fr-CA" sz="1200" dirty="0" err="1"/>
              <a:t>Universe</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Interactive map of the observable universe </a:t>
            </a:r>
            <a:r>
              <a:rPr lang="en-US" b="0" i="0" dirty="0">
                <a:solidFill>
                  <a:srgbClr val="333333"/>
                </a:solidFill>
                <a:effectLst/>
                <a:latin typeface="Open Sans" panose="020B0606030504020204" pitchFamily="34" charset="0"/>
              </a:rPr>
              <a:t>Charts from where you are to the edge of the observable universe </a:t>
            </a:r>
            <a:r>
              <a:rPr lang="en-US" dirty="0"/>
              <a:t>map</a:t>
            </a:r>
            <a:r>
              <a:rPr lang="en-US" b="0" i="0" dirty="0">
                <a:solidFill>
                  <a:srgbClr val="333333"/>
                </a:solidFill>
                <a:effectLst/>
                <a:latin typeface="Open Sans" panose="020B0606030504020204" pitchFamily="34" charset="0"/>
              </a:rPr>
              <a:t>: </a:t>
            </a:r>
            <a:r>
              <a:rPr lang="en-US" sz="1800" u="sng" spc="-40" dirty="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FF"/>
              </a:solidFill>
            </a:endParaRPr>
          </a:p>
          <a:p>
            <a:r>
              <a:rPr lang="en-US" b="1" dirty="0"/>
              <a:t>Resources in French:</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3"/>
              </a:rPr>
              <a:t>https://upload.wikimedia.org/wikipedia/commons/a/ae/Comparison_of_nanomaterials_sizes.jpg</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Baseball ball - </a:t>
            </a:r>
            <a:r>
              <a:rPr lang="fr-CA" dirty="0"/>
              <a:t>Balle de baseball</a:t>
            </a:r>
            <a:endParaRPr lang="en-US" dirty="0"/>
          </a:p>
          <a:p>
            <a:r>
              <a:rPr lang="en-US" dirty="0"/>
              <a:t>- Ant - </a:t>
            </a:r>
            <a:r>
              <a:rPr lang="en-US" dirty="0" err="1"/>
              <a:t>Fourmi</a:t>
            </a:r>
            <a:endParaRPr lang="en-US" dirty="0"/>
          </a:p>
          <a:p>
            <a:r>
              <a:rPr lang="en-US" dirty="0"/>
              <a:t>- Hair – </a:t>
            </a:r>
            <a:r>
              <a:rPr lang="en-US" dirty="0" err="1"/>
              <a:t>Cheveu</a:t>
            </a:r>
            <a:endParaRPr lang="en-US" dirty="0"/>
          </a:p>
          <a:p>
            <a:r>
              <a:rPr lang="en-US" dirty="0"/>
              <a:t>- Red cells - Globules rouges</a:t>
            </a:r>
          </a:p>
          <a:p>
            <a:r>
              <a:rPr lang="en-US" dirty="0"/>
              <a:t>- Bacteria – </a:t>
            </a:r>
            <a:r>
              <a:rPr lang="en-US" dirty="0" err="1"/>
              <a:t>Bactéries</a:t>
            </a:r>
            <a:endParaRPr lang="en-US" dirty="0"/>
          </a:p>
          <a:p>
            <a:r>
              <a:rPr lang="en-US" dirty="0"/>
              <a:t>- Virus – Virus</a:t>
            </a:r>
          </a:p>
          <a:p>
            <a:r>
              <a:rPr lang="en-US" dirty="0"/>
              <a:t>- DNA – ADN</a:t>
            </a:r>
          </a:p>
          <a:p>
            <a:r>
              <a:rPr lang="en-US" dirty="0"/>
              <a:t>- Hemoglobin – </a:t>
            </a:r>
            <a:r>
              <a:rPr lang="en-US" dirty="0" err="1"/>
              <a:t>Hémoglobine</a:t>
            </a:r>
            <a:endParaRPr lang="en-US" dirty="0"/>
          </a:p>
          <a:p>
            <a:r>
              <a:rPr lang="en-US" dirty="0"/>
              <a:t>- Glucose molecule - </a:t>
            </a:r>
            <a:r>
              <a:rPr lang="en-US" dirty="0" err="1"/>
              <a:t>Molécule</a:t>
            </a:r>
            <a:r>
              <a:rPr lang="en-US" dirty="0"/>
              <a:t> de glucose</a:t>
            </a:r>
          </a:p>
          <a:p>
            <a:r>
              <a:rPr lang="en-US" dirty="0"/>
              <a:t>- Gold atom - </a:t>
            </a:r>
            <a:r>
              <a:rPr lang="en-US" dirty="0" err="1"/>
              <a:t>Atome</a:t>
            </a:r>
            <a:r>
              <a:rPr lang="en-US" dirty="0"/>
              <a:t> d'or</a:t>
            </a:r>
          </a:p>
          <a:p>
            <a:r>
              <a:rPr lang="en-US" dirty="0"/>
              <a:t>- Water molecule – </a:t>
            </a:r>
            <a:r>
              <a:rPr lang="en-US" dirty="0" err="1"/>
              <a:t>Molécule</a:t>
            </a:r>
            <a:r>
              <a:rPr lang="en-US" dirty="0"/>
              <a:t> </a:t>
            </a:r>
            <a:r>
              <a:rPr lang="en-US" dirty="0" err="1"/>
              <a:t>d’eau</a:t>
            </a:r>
            <a:endParaRPr lang="en-US" dirty="0"/>
          </a:p>
          <a:p>
            <a:r>
              <a:rPr lang="fr-FR" baseline="0" dirty="0"/>
              <a:t>- </a:t>
            </a:r>
            <a:r>
              <a:rPr lang="fr-FR" baseline="0" dirty="0" err="1"/>
              <a:t>Within</a:t>
            </a:r>
            <a:r>
              <a:rPr lang="fr-FR" baseline="0" dirty="0"/>
              <a:t> the </a:t>
            </a:r>
            <a:r>
              <a:rPr lang="fr-FR" baseline="0" dirty="0" err="1"/>
              <a:t>Nanomaterials</a:t>
            </a:r>
            <a:r>
              <a:rPr lang="fr-FR" baseline="0" dirty="0"/>
              <a:t> </a:t>
            </a:r>
            <a:r>
              <a:rPr lang="fr-FR" baseline="0" dirty="0" err="1"/>
              <a:t>we</a:t>
            </a:r>
            <a:r>
              <a:rPr lang="fr-FR" baseline="0" dirty="0"/>
              <a:t> have: </a:t>
            </a:r>
            <a:r>
              <a:rPr lang="fr-FR" dirty="0"/>
              <a:t>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endParaRPr lang="fr-FR" dirty="0"/>
          </a:p>
          <a:p>
            <a:r>
              <a:rPr lang="fr-FR" dirty="0"/>
              <a:t>(Et les nanomatériaux sont listes : liposome, fullerène, dendrimère, nanotube de carbone, </a:t>
            </a:r>
            <a:r>
              <a:rPr lang="fr-FR" dirty="0" err="1"/>
              <a:t>graphène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2B912-F392-8EF2-B700-5E1727E58575}"/>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910F708C-990A-76C9-C24E-EC2873F05262}"/>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Footer Placeholder 4">
            <a:extLst>
              <a:ext uri="{FF2B5EF4-FFF2-40B4-BE49-F238E27FC236}">
                <a16:creationId xmlns:a16="http://schemas.microsoft.com/office/drawing/2014/main" id="{F8520ECE-22BF-FB5B-A3AA-A3078EE6F491}"/>
              </a:ext>
            </a:extLst>
          </p:cNvPr>
          <p:cNvSpPr>
            <a:spLocks noGrp="1"/>
          </p:cNvSpPr>
          <p:nvPr>
            <p:ph type="ftr" sz="quarter" idx="11"/>
          </p:nvPr>
        </p:nvSpPr>
        <p:spPr>
          <a:xfrm>
            <a:off x="3124200" y="6356350"/>
            <a:ext cx="2895600" cy="365125"/>
          </a:xfrm>
        </p:spPr>
        <p:txBody>
          <a:bodyPr/>
          <a:lstStyle/>
          <a:p>
            <a:endParaRPr lang="en-CA"/>
          </a:p>
        </p:txBody>
      </p:sp>
      <p:pic>
        <p:nvPicPr>
          <p:cNvPr id="10" name="Picture 6" descr="govt-of-canada-logo – IISD Experimental Lakes Area">
            <a:extLst>
              <a:ext uri="{FF2B5EF4-FFF2-40B4-BE49-F238E27FC236}">
                <a16:creationId xmlns:a16="http://schemas.microsoft.com/office/drawing/2014/main" id="{DC216AB4-0004-8C06-9C9D-528720929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ederal - Data and Statistics: Canada - Research Guides at University ...">
            <a:extLst>
              <a:ext uri="{FF2B5EF4-FFF2-40B4-BE49-F238E27FC236}">
                <a16:creationId xmlns:a16="http://schemas.microsoft.com/office/drawing/2014/main" id="{6084641A-5E01-6110-0109-D9C45A8AD2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a:extLst>
              <a:ext uri="{FF2B5EF4-FFF2-40B4-BE49-F238E27FC236}">
                <a16:creationId xmlns:a16="http://schemas.microsoft.com/office/drawing/2014/main" id="{B26217A7-5665-8154-A75D-E908C7D50BB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2024-05-27</a:t>
            </a:fld>
            <a:endParaRPr lang="en-CA"/>
          </a:p>
        </p:txBody>
      </p:sp>
      <p:sp>
        <p:nvSpPr>
          <p:cNvPr id="13" name="Rectangle 12">
            <a:extLst>
              <a:ext uri="{FF2B5EF4-FFF2-40B4-BE49-F238E27FC236}">
                <a16:creationId xmlns:a16="http://schemas.microsoft.com/office/drawing/2014/main" id="{31E1B7CF-3A94-95B0-5CEE-DB6056839D41}"/>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s://wiki.gccollab.ca/images/f/f1/AGzz_IOCN_RICO_logo_RGB_300dpi.jpg">
            <a:extLst>
              <a:ext uri="{FF2B5EF4-FFF2-40B4-BE49-F238E27FC236}">
                <a16:creationId xmlns:a16="http://schemas.microsoft.com/office/drawing/2014/main" id="{C5319919-BF09-E043-4059-EC536B7A5F3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2024-05-27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2024-05-27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2024-05-27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2024-05-27</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2024-05-27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2024-05-27</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2024-05-27</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2024-05-27</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2024-05-27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2024-05-27</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2024-05-27</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presencing.org/aboutus/sp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jp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6.png"/><Relationship Id="rId7" Type="http://schemas.openxmlformats.org/officeDocument/2006/relationships/image" Target="../media/image45.png"/><Relationship Id="rId12"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9.png"/><Relationship Id="rId5" Type="http://schemas.openxmlformats.org/officeDocument/2006/relationships/image" Target="../media/image57.png"/><Relationship Id="rId10" Type="http://schemas.openxmlformats.org/officeDocument/2006/relationships/image" Target="../media/image43.png"/><Relationship Id="rId4" Type="http://schemas.openxmlformats.org/officeDocument/2006/relationships/image" Target="../media/image56.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18.jpg"/><Relationship Id="rId21" Type="http://schemas.openxmlformats.org/officeDocument/2006/relationships/image" Target="../media/image35.jpeg"/><Relationship Id="rId7" Type="http://schemas.openxmlformats.org/officeDocument/2006/relationships/image" Target="../media/image22.png"/><Relationship Id="rId12" Type="http://schemas.openxmlformats.org/officeDocument/2006/relationships/image" Target="../media/image17.jpg"/><Relationship Id="rId1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5.jpg"/><Relationship Id="rId19" Type="http://schemas.openxmlformats.org/officeDocument/2006/relationships/image" Target="../media/image33.png"/><Relationship Id="rId4" Type="http://schemas.openxmlformats.org/officeDocument/2006/relationships/image" Target="../media/image19.jpeg"/><Relationship Id="rId9" Type="http://schemas.openxmlformats.org/officeDocument/2006/relationships/image" Target="../media/image24.jpg"/><Relationship Id="rId14" Type="http://schemas.openxmlformats.org/officeDocument/2006/relationships/image" Target="../media/image28.jpeg"/><Relationship Id="rId22"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15">
            <a:extLst>
              <a:ext uri="{FF2B5EF4-FFF2-40B4-BE49-F238E27FC236}">
                <a16:creationId xmlns:a16="http://schemas.microsoft.com/office/drawing/2014/main" id="{3EA4CD1C-76B6-772E-C152-1AE2BFACE6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77185" y="876334"/>
            <a:ext cx="3538736" cy="3520998"/>
          </a:xfrm>
          <a:prstGeom prst="rect">
            <a:avLst/>
          </a:prstGeom>
        </p:spPr>
      </p:pic>
      <p:pic>
        <p:nvPicPr>
          <p:cNvPr id="1026" name="Picture 2" descr="Floral Mandala Coloring Page | Easy Drawing Guides">
            <a:extLst>
              <a:ext uri="{FF2B5EF4-FFF2-40B4-BE49-F238E27FC236}">
                <a16:creationId xmlns:a16="http://schemas.microsoft.com/office/drawing/2014/main" id="{598D0892-D8A1-CE08-367A-A9A5CB2397C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1120" y="649520"/>
            <a:ext cx="3887099" cy="388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table Mandala Coloring Pages">
            <a:extLst>
              <a:ext uri="{FF2B5EF4-FFF2-40B4-BE49-F238E27FC236}">
                <a16:creationId xmlns:a16="http://schemas.microsoft.com/office/drawing/2014/main" id="{90B00198-D132-B756-51A1-5482AD982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70" y="44967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rintable Mandala Coloring Pages">
            <a:extLst>
              <a:ext uri="{FF2B5EF4-FFF2-40B4-BE49-F238E27FC236}">
                <a16:creationId xmlns:a16="http://schemas.microsoft.com/office/drawing/2014/main" id="{2B3B4B60-1933-15D9-0542-03AF12F4E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896" y="4472706"/>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intable Mandala Coloring Pages">
            <a:extLst>
              <a:ext uri="{FF2B5EF4-FFF2-40B4-BE49-F238E27FC236}">
                <a16:creationId xmlns:a16="http://schemas.microsoft.com/office/drawing/2014/main" id="{97121146-5CA1-4EB1-5A63-0D1175FB8D7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0392" y="44004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Remember Icons - Free SVG &amp; PNG Remember Images - Noun Project">
            <a:extLst>
              <a:ext uri="{FF2B5EF4-FFF2-40B4-BE49-F238E27FC236}">
                <a16:creationId xmlns:a16="http://schemas.microsoft.com/office/drawing/2014/main" id="{D2851EA4-B2F1-A2F1-F46E-530236E06683}"/>
              </a:ext>
            </a:extLst>
          </p:cNvPr>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690" y="827584"/>
            <a:ext cx="887160" cy="887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398E52-4D65-28FB-7DB7-B488BB0CBC1B}"/>
              </a:ex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blip>
          <a:stretch>
            <a:fillRect/>
          </a:stretch>
        </p:blipFill>
        <p:spPr>
          <a:xfrm>
            <a:off x="278824" y="2003343"/>
            <a:ext cx="960892" cy="771113"/>
          </a:xfrm>
          <a:prstGeom prst="rect">
            <a:avLst/>
          </a:prstGeom>
        </p:spPr>
      </p:pic>
      <p:pic>
        <p:nvPicPr>
          <p:cNvPr id="7" name="Picture 6">
            <a:extLst>
              <a:ext uri="{FF2B5EF4-FFF2-40B4-BE49-F238E27FC236}">
                <a16:creationId xmlns:a16="http://schemas.microsoft.com/office/drawing/2014/main" id="{29A77F34-7ED2-805A-9FDA-5687895991AB}"/>
              </a:ext>
              <a:ext uri="{C183D7F6-B498-43B3-948B-1728B52AA6E4}">
                <adec:decorative xmlns:adec="http://schemas.microsoft.com/office/drawing/2017/decorative" val="1"/>
              </a:ext>
            </a:extLst>
          </p:cNvPr>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361548" y="2970054"/>
            <a:ext cx="795444" cy="1053277"/>
          </a:xfrm>
          <a:prstGeom prst="rect">
            <a:avLst/>
          </a:prstGeom>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descr="person being fully present"/>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dirty="0" err="1"/>
              <a:t>Feel</a:t>
            </a:r>
            <a:endParaRPr lang="fr-CA" dirty="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descr="Say"/>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descr="From Ego (craving and fear) to Eco using mindfulness and compassion"/>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U theory model"/>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pic>
        <p:nvPicPr>
          <p:cNvPr id="17" name="Picture 4">
            <a:extLst>
              <a:ext uri="{FF2B5EF4-FFF2-40B4-BE49-F238E27FC236}">
                <a16:creationId xmlns:a16="http://schemas.microsoft.com/office/drawing/2014/main" id="{4A0F668D-5C83-5C43-F4E9-AE9286A30E6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EA3D642-4B35-BCBA-6633-5C19F824B0E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978" y="64617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 uri="{C183D7F6-B498-43B3-948B-1728B52AA6E4}">
                <adec:decorative xmlns:adec="http://schemas.microsoft.com/office/drawing/2017/decorative" val="1"/>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55D5C6-812F-A9E5-A58A-12FCC7B86A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a:extLst>
              <a:ext uri="{C183D7F6-B498-43B3-948B-1728B52AA6E4}">
                <adec:decorative xmlns:adec="http://schemas.microsoft.com/office/drawing/2017/decorative" val="1"/>
              </a:ext>
            </a:extLst>
          </p:cNvPr>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Consciousness</a:t>
            </a:r>
          </a:p>
        </p:txBody>
      </p:sp>
    </p:spTree>
    <p:extLst>
      <p:ext uri="{BB962C8B-B14F-4D97-AF65-F5344CB8AC3E}">
        <p14:creationId xmlns:p14="http://schemas.microsoft.com/office/powerpoint/2010/main" val="17162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a:extLst>
              <a:ext uri="{C183D7F6-B498-43B3-948B-1728B52AA6E4}">
                <adec:decorative xmlns:adec="http://schemas.microsoft.com/office/drawing/2017/decorative" val="1"/>
              </a:ext>
            </a:extLst>
          </p:cNvPr>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a:extLst>
              <a:ext uri="{C183D7F6-B498-43B3-948B-1728B52AA6E4}">
                <adec:decorative xmlns:adec="http://schemas.microsoft.com/office/drawing/2017/decorative" val="1"/>
              </a:ext>
            </a:extLst>
          </p:cNvPr>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C183D7F6-B498-43B3-948B-1728B52AA6E4}">
                <adec:decorative xmlns:adec="http://schemas.microsoft.com/office/drawing/2017/decorative" val="1"/>
              </a:ext>
            </a:extLst>
          </p:cNvPr>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a:extLst>
              <a:ext uri="{C183D7F6-B498-43B3-948B-1728B52AA6E4}">
                <adec:decorative xmlns:adec="http://schemas.microsoft.com/office/drawing/2017/decorative" val="1"/>
              </a:ext>
            </a:extLst>
          </p:cNvPr>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a:extLst>
              <a:ext uri="{FF2B5EF4-FFF2-40B4-BE49-F238E27FC236}">
                <a16:creationId xmlns:a16="http://schemas.microsoft.com/office/drawing/2014/main" id="{3B10E75F-8C81-8E9D-9DF7-B456627BE7E1}"/>
              </a:ext>
              <a:ext uri="{C183D7F6-B498-43B3-948B-1728B52AA6E4}">
                <adec:decorative xmlns:adec="http://schemas.microsoft.com/office/drawing/2017/decorative" val="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a:extLst>
              <a:ext uri="{C183D7F6-B498-43B3-948B-1728B52AA6E4}">
                <adec:decorative xmlns:adec="http://schemas.microsoft.com/office/drawing/2017/decorative" val="1"/>
              </a:ext>
            </a:extLst>
          </p:cNvPr>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6733411" cy="5069160"/>
          </a:xfrm>
        </p:spPr>
        <p:txBody>
          <a:bodyPr>
            <a:noAutofit/>
          </a:bodyPr>
          <a:lstStyle/>
          <a:p>
            <a:pPr>
              <a:spcBef>
                <a:spcPts val="900"/>
              </a:spcBef>
            </a:pPr>
            <a:r>
              <a:rPr lang="en-CA" sz="2800" dirty="0"/>
              <a:t>Connecting – Buddy System</a:t>
            </a:r>
          </a:p>
          <a:p>
            <a:pPr>
              <a:spcBef>
                <a:spcPts val="900"/>
              </a:spcBef>
            </a:pPr>
            <a:r>
              <a:rPr lang="en-CA" sz="2800" dirty="0"/>
              <a:t>Gratitude Journaling – daily</a:t>
            </a:r>
          </a:p>
          <a:p>
            <a:pPr>
              <a:spcBef>
                <a:spcPts val="900"/>
              </a:spcBef>
            </a:pPr>
            <a:r>
              <a:rPr lang="en-CA" sz="2800" dirty="0"/>
              <a:t>Practice up to 15 mins… chose one - daily </a:t>
            </a:r>
          </a:p>
          <a:p>
            <a:pPr lvl="1">
              <a:spcBef>
                <a:spcPts val="1200"/>
              </a:spcBef>
            </a:pPr>
            <a:r>
              <a:rPr lang="en-CA" sz="2400" dirty="0">
                <a:solidFill>
                  <a:prstClr val="black"/>
                </a:solidFill>
              </a:rPr>
              <a:t>Body scan or Breathing</a:t>
            </a:r>
            <a:endParaRPr lang="en-CA" sz="1400" dirty="0">
              <a:solidFill>
                <a:srgbClr val="FF0000"/>
              </a:solidFill>
            </a:endParaRPr>
          </a:p>
          <a:p>
            <a:pPr lvl="1">
              <a:spcBef>
                <a:spcPts val="1200"/>
              </a:spcBef>
            </a:pPr>
            <a:r>
              <a:rPr lang="en-CA" sz="2400" dirty="0"/>
              <a:t>Self-compassion</a:t>
            </a:r>
            <a:endParaRPr lang="en-CA" sz="1400" dirty="0"/>
          </a:p>
          <a:p>
            <a:pPr>
              <a:spcBef>
                <a:spcPts val="900"/>
              </a:spcBef>
            </a:pPr>
            <a:r>
              <a:rPr lang="en-CA" sz="2800" dirty="0"/>
              <a:t>Be Mindful of your Presence – as much as possible</a:t>
            </a:r>
          </a:p>
          <a:p>
            <a:pPr>
              <a:spcBef>
                <a:spcPts val="900"/>
              </a:spcBef>
            </a:pPr>
            <a:r>
              <a:rPr lang="en-CA" sz="2800" dirty="0"/>
              <a:t>Apply Mindful Eating</a:t>
            </a:r>
          </a:p>
          <a:p>
            <a:pPr>
              <a:spcBef>
                <a:spcPts val="900"/>
              </a:spcBef>
            </a:pPr>
            <a:r>
              <a:rPr lang="en-CA" sz="2800" dirty="0"/>
              <a:t>Apply Mindful Win-Win-Win</a:t>
            </a:r>
          </a:p>
        </p:txBody>
      </p:sp>
      <p:pic>
        <p:nvPicPr>
          <p:cNvPr id="6" name="Picture 5">
            <a:extLst>
              <a:ext uri="{FF2B5EF4-FFF2-40B4-BE49-F238E27FC236}">
                <a16:creationId xmlns:a16="http://schemas.microsoft.com/office/drawing/2014/main" id="{488D6EA7-16C7-F86B-722B-3AECE97BF3A8}"/>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036599" y="1847770"/>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 uri="{C183D7F6-B498-43B3-948B-1728B52AA6E4}">
                <adec:decorative xmlns:adec="http://schemas.microsoft.com/office/drawing/2017/decorative" val="1"/>
              </a:ext>
            </a:extLst>
          </p:cNvPr>
          <p:cNvGrpSpPr/>
          <p:nvPr/>
        </p:nvGrpSpPr>
        <p:grpSpPr>
          <a:xfrm>
            <a:off x="6799775" y="3073630"/>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 uri="{C183D7F6-B498-43B3-948B-1728B52AA6E4}">
                <adec:decorative xmlns:adec="http://schemas.microsoft.com/office/drawing/2017/decorative" val="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5626306" y="1009064"/>
            <a:ext cx="1567936" cy="1616543"/>
          </a:xfrm>
          <a:prstGeom prst="rect">
            <a:avLst/>
          </a:prstGeom>
        </p:spPr>
      </p:pic>
      <p:grpSp>
        <p:nvGrpSpPr>
          <p:cNvPr id="4" name="Group 3">
            <a:extLst>
              <a:ext uri="{FF2B5EF4-FFF2-40B4-BE49-F238E27FC236}">
                <a16:creationId xmlns:a16="http://schemas.microsoft.com/office/drawing/2014/main" id="{74B9FEA0-E3AD-3624-B189-F492D833E877}"/>
              </a:ext>
              <a:ext uri="{C183D7F6-B498-43B3-948B-1728B52AA6E4}">
                <adec:decorative xmlns:adec="http://schemas.microsoft.com/office/drawing/2017/decorative" val="1"/>
              </a:ext>
            </a:extLst>
          </p:cNvPr>
          <p:cNvGrpSpPr/>
          <p:nvPr/>
        </p:nvGrpSpPr>
        <p:grpSpPr>
          <a:xfrm>
            <a:off x="7506013" y="3862440"/>
            <a:ext cx="1180787" cy="1323095"/>
            <a:chOff x="7495448" y="1124744"/>
            <a:chExt cx="3006535" cy="3631337"/>
          </a:xfrm>
        </p:grpSpPr>
        <p:pic>
          <p:nvPicPr>
            <p:cNvPr id="5" name="Picture 4">
              <a:extLst>
                <a:ext uri="{FF2B5EF4-FFF2-40B4-BE49-F238E27FC236}">
                  <a16:creationId xmlns:a16="http://schemas.microsoft.com/office/drawing/2014/main" id="{4FAC0C2D-7F01-5C15-0838-019BBF45076A}"/>
                </a:ext>
              </a:extLst>
            </p:cNvPr>
            <p:cNvPicPr>
              <a:picLocks noChangeAspect="1"/>
            </p:cNvPicPr>
            <p:nvPr/>
          </p:nvPicPr>
          <p:blipFill>
            <a:blip r:embed="rId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11" name="Picture 10">
              <a:extLst>
                <a:ext uri="{FF2B5EF4-FFF2-40B4-BE49-F238E27FC236}">
                  <a16:creationId xmlns:a16="http://schemas.microsoft.com/office/drawing/2014/main" id="{EA647012-040B-E825-EF7A-E33AA3617B4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12" name="Picture 11">
            <a:extLst>
              <a:ext uri="{FF2B5EF4-FFF2-40B4-BE49-F238E27FC236}">
                <a16:creationId xmlns:a16="http://schemas.microsoft.com/office/drawing/2014/main" id="{F4122F0E-705B-3F4F-4318-937F00C106CD}"/>
              </a:ext>
              <a:ext uri="{C183D7F6-B498-43B3-948B-1728B52AA6E4}">
                <adec:decorative xmlns:adec="http://schemas.microsoft.com/office/drawing/2017/decorative" val="1"/>
              </a:ext>
            </a:extLst>
          </p:cNvPr>
          <p:cNvPicPr>
            <a:picLocks noChangeAspect="1"/>
          </p:cNvPicPr>
          <p:nvPr/>
        </p:nvPicPr>
        <p:blipFill rotWithShape="1">
          <a:blip r:embed="rId9">
            <a:duotone>
              <a:schemeClr val="accent1">
                <a:shade val="45000"/>
                <a:satMod val="135000"/>
              </a:schemeClr>
              <a:prstClr val="white"/>
            </a:duotone>
          </a:blip>
          <a:srcRect b="10852"/>
          <a:stretch/>
        </p:blipFill>
        <p:spPr>
          <a:xfrm>
            <a:off x="5423577" y="5905396"/>
            <a:ext cx="2082436" cy="996296"/>
          </a:xfrm>
          <a:prstGeom prst="rect">
            <a:avLst/>
          </a:prstGeom>
        </p:spPr>
      </p:pic>
      <p:pic>
        <p:nvPicPr>
          <p:cNvPr id="13" name="Picture 4">
            <a:extLst>
              <a:ext uri="{FF2B5EF4-FFF2-40B4-BE49-F238E27FC236}">
                <a16:creationId xmlns:a16="http://schemas.microsoft.com/office/drawing/2014/main" id="{FFA8B081-92F3-5482-A2A4-5CF4DA3C48E6}"/>
              </a:ext>
              <a:ext uri="{C183D7F6-B498-43B3-948B-1728B52AA6E4}">
                <adec:decorative xmlns:adec="http://schemas.microsoft.com/office/drawing/2017/decorative" val="1"/>
              </a:ext>
            </a:extLst>
          </p:cNvPr>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a:off x="6793263" y="2623101"/>
            <a:ext cx="338503" cy="331548"/>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AE363D36-7AA8-64B4-3272-DC0AE728897D}"/>
              </a:ext>
              <a:ext uri="{C183D7F6-B498-43B3-948B-1728B52AA6E4}">
                <adec:decorative xmlns:adec="http://schemas.microsoft.com/office/drawing/2017/decorative" val="1"/>
              </a:ext>
            </a:extLst>
          </p:cNvPr>
          <p:cNvGrpSpPr/>
          <p:nvPr/>
        </p:nvGrpSpPr>
        <p:grpSpPr>
          <a:xfrm>
            <a:off x="5417764" y="4831305"/>
            <a:ext cx="1791516" cy="1060396"/>
            <a:chOff x="1069432" y="4920463"/>
            <a:chExt cx="2735315" cy="1722054"/>
          </a:xfrm>
        </p:grpSpPr>
        <p:pic>
          <p:nvPicPr>
            <p:cNvPr id="15" name="Picture 14">
              <a:extLst>
                <a:ext uri="{FF2B5EF4-FFF2-40B4-BE49-F238E27FC236}">
                  <a16:creationId xmlns:a16="http://schemas.microsoft.com/office/drawing/2014/main" id="{B47B467A-B7EC-95BD-A58F-2D4CD71DC8EC}"/>
                </a:ext>
              </a:extLst>
            </p:cNvPr>
            <p:cNvPicPr>
              <a:picLocks noChangeAspect="1"/>
            </p:cNvPicPr>
            <p:nvPr/>
          </p:nvPicPr>
          <p:blipFill>
            <a:blip r:embed="rId11">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6" name="Picture 15">
              <a:extLst>
                <a:ext uri="{FF2B5EF4-FFF2-40B4-BE49-F238E27FC236}">
                  <a16:creationId xmlns:a16="http://schemas.microsoft.com/office/drawing/2014/main" id="{ADF99476-00F3-0150-67F4-5B4C5C9FD34A}"/>
                </a:ext>
              </a:extLst>
            </p:cNvPr>
            <p:cNvPicPr>
              <a:picLocks noChangeAspect="1"/>
            </p:cNvPicPr>
            <p:nvPr/>
          </p:nvPicPr>
          <p:blipFill>
            <a:blip r:embed="rId12">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223157" y="5157192"/>
            <a:ext cx="469782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srgbClr val="002060"/>
                </a:solidFill>
                <a:effectLst/>
                <a:uLnTx/>
                <a:uFillTx/>
                <a:latin typeface="+mj-lt"/>
                <a:ea typeface="+mj-ea"/>
                <a:cs typeface="+mj-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971800"/>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737033"/>
            <a:ext cx="6400800" cy="1369736"/>
          </a:xfrm>
        </p:spPr>
        <p:txBody>
          <a:bodyPr>
            <a:normAutofit/>
          </a:bodyPr>
          <a:lstStyle/>
          <a:p>
            <a:pPr marL="0" indent="0" algn="ctr">
              <a:buNone/>
            </a:pPr>
            <a:r>
              <a:rPr lang="en-US" dirty="0"/>
              <a:t>Week 6 (of 8)</a:t>
            </a:r>
          </a:p>
          <a:p>
            <a:pPr marL="0" indent="0" algn="ctr">
              <a:buNone/>
            </a:pPr>
            <a:r>
              <a:rPr lang="en-US" dirty="0"/>
              <a:t>May 27,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quot;Life is like a roller coaster. &#10;It has its ups and downs.&#10;But it's your choice to scream or enjoy the ride.&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member Icons - Free SVG &amp; PNG Remember Images - Noun Project">
            <a:extLst>
              <a:ext uri="{FF2B5EF4-FFF2-40B4-BE49-F238E27FC236}">
                <a16:creationId xmlns:a16="http://schemas.microsoft.com/office/drawing/2014/main" id="{27D14A4B-C98C-B946-1BFA-2A902BA48BF9}"/>
              </a:ext>
            </a:extLst>
          </p:cNvPr>
          <p:cNvPicPr>
            <a:picLocks noChangeAspect="1" noChangeArrowheads="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4509120"/>
            <a:ext cx="887160" cy="88716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03C034F5-B258-6F24-3F0E-EAAB88E4087D}"/>
              </a:ext>
              <a:ext uri="{C183D7F6-B498-43B3-948B-1728B52AA6E4}">
                <adec:decorative xmlns:adec="http://schemas.microsoft.com/office/drawing/2017/decorative" val="1"/>
              </a:ext>
            </a:extLst>
          </p:cNvPr>
          <p:cNvGrpSpPr/>
          <p:nvPr/>
        </p:nvGrpSpPr>
        <p:grpSpPr>
          <a:xfrm>
            <a:off x="199220" y="5419292"/>
            <a:ext cx="1825035" cy="1053277"/>
            <a:chOff x="1069432" y="4920463"/>
            <a:chExt cx="2735315" cy="1722054"/>
          </a:xfrm>
        </p:grpSpPr>
        <p:pic>
          <p:nvPicPr>
            <p:cNvPr id="7" name="Picture 6">
              <a:extLst>
                <a:ext uri="{FF2B5EF4-FFF2-40B4-BE49-F238E27FC236}">
                  <a16:creationId xmlns:a16="http://schemas.microsoft.com/office/drawing/2014/main" id="{5E15B392-8228-779A-9B3E-CBD0A71A7F8F}"/>
                </a:ext>
              </a:extLst>
            </p:cNvPr>
            <p:cNvPicPr>
              <a:picLocks noChangeAspect="1"/>
            </p:cNvPicPr>
            <p:nvPr/>
          </p:nvPicPr>
          <p:blipFill>
            <a:blip r:embed="rId7">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8" name="Picture 7">
              <a:extLst>
                <a:ext uri="{FF2B5EF4-FFF2-40B4-BE49-F238E27FC236}">
                  <a16:creationId xmlns:a16="http://schemas.microsoft.com/office/drawing/2014/main" id="{41B4E3ED-E73F-7DF1-09C7-2786FF328B59}"/>
                </a:ext>
              </a:extLst>
            </p:cNvPr>
            <p:cNvPicPr>
              <a:picLocks noChangeAspect="1"/>
            </p:cNvPicPr>
            <p:nvPr/>
          </p:nvPicPr>
          <p:blipFill>
            <a:blip r:embed="rId8">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324372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grpSp>
        <p:nvGrpSpPr>
          <p:cNvPr id="16" name="Group 15">
            <a:extLst>
              <a:ext uri="{C183D7F6-B498-43B3-948B-1728B52AA6E4}">
                <adec:decorative xmlns:adec="http://schemas.microsoft.com/office/drawing/2017/decorative" val="1"/>
              </a:ext>
            </a:extLst>
          </p:cNvPr>
          <p:cNvGrpSpPr/>
          <p:nvPr/>
        </p:nvGrpSpPr>
        <p:grpSpPr>
          <a:xfrm>
            <a:off x="6953834" y="203855"/>
            <a:ext cx="1684319" cy="1856038"/>
            <a:chOff x="1691680" y="5343137"/>
            <a:chExt cx="803649" cy="818086"/>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a:extLst>
              <a:ext uri="{C183D7F6-B498-43B3-948B-1728B52AA6E4}">
                <adec:decorative xmlns:adec="http://schemas.microsoft.com/office/drawing/2017/decorative" val="1"/>
              </a:ext>
            </a:extLst>
          </p:cNvPr>
          <p:cNvPicPr>
            <a:picLocks noChangeAspect="1" noChangeArrowheads="1"/>
          </p:cNvPicPr>
          <p:nvPr/>
        </p:nvPicPr>
        <p:blipFill>
          <a:blip r:embed="rId4">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0526" y="5596117"/>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5">
            <a:duotone>
              <a:schemeClr val="bg2">
                <a:shade val="45000"/>
                <a:satMod val="135000"/>
              </a:schemeClr>
              <a:prstClr val="white"/>
            </a:duotone>
          </a:blip>
          <a:stretch>
            <a:fillRect/>
          </a:stretch>
        </p:blipFill>
        <p:spPr>
          <a:xfrm>
            <a:off x="7461075" y="5774244"/>
            <a:ext cx="864096" cy="653787"/>
          </a:xfrm>
          <a:prstGeom prst="rect">
            <a:avLst/>
          </a:prstGeom>
        </p:spPr>
      </p:pic>
      <p:grpSp>
        <p:nvGrpSpPr>
          <p:cNvPr id="28" name="Group 27">
            <a:extLst>
              <a:ext uri="{C183D7F6-B498-43B3-948B-1728B52AA6E4}">
                <adec:decorative xmlns:adec="http://schemas.microsoft.com/office/drawing/2017/decorative" val="1"/>
              </a:ext>
            </a:extLst>
          </p:cNvPr>
          <p:cNvGrpSpPr/>
          <p:nvPr/>
        </p:nvGrpSpPr>
        <p:grpSpPr>
          <a:xfrm>
            <a:off x="6067754" y="5616103"/>
            <a:ext cx="864845" cy="940595"/>
            <a:chOff x="1115917" y="2424130"/>
            <a:chExt cx="2481406" cy="2481406"/>
          </a:xfrm>
        </p:grpSpPr>
        <p:pic>
          <p:nvPicPr>
            <p:cNvPr id="29" name="Picture 28"/>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64241" y="5695460"/>
            <a:ext cx="1018507" cy="811354"/>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83720" y="5523364"/>
            <a:ext cx="1155546" cy="1155546"/>
          </a:xfrm>
          <a:prstGeom prst="rect">
            <a:avLst/>
          </a:prstGeom>
        </p:spPr>
      </p:pic>
      <p:pic>
        <p:nvPicPr>
          <p:cNvPr id="31" name="Picture 30">
            <a:extLst>
              <a:ext uri="{C183D7F6-B498-43B3-948B-1728B52AA6E4}">
                <adec:decorative xmlns:adec="http://schemas.microsoft.com/office/drawing/2017/decorative" val="1"/>
              </a:ext>
            </a:extLst>
          </p:cNvPr>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4855" y="5574839"/>
            <a:ext cx="1087954" cy="1052597"/>
          </a:xfrm>
          <a:prstGeom prst="ellipse">
            <a:avLst/>
          </a:prstGeom>
          <a:ln>
            <a:noFill/>
          </a:ln>
          <a:effectLst>
            <a:softEdge rad="63500"/>
          </a:effectLst>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a:extLst>
              <a:ext uri="{C183D7F6-B498-43B3-948B-1728B52AA6E4}">
                <adec:decorative xmlns:adec="http://schemas.microsoft.com/office/drawing/2017/decorative" val="1"/>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a:extLst>
              <a:ext uri="{C183D7F6-B498-43B3-948B-1728B52AA6E4}">
                <adec:decorative xmlns:adec="http://schemas.microsoft.com/office/drawing/2017/decorative" val="1"/>
              </a:ext>
            </a:extLst>
          </p:cNvPr>
          <p:cNvGrpSpPr/>
          <p:nvPr/>
        </p:nvGrpSpPr>
        <p:grpSpPr>
          <a:xfrm>
            <a:off x="3545653" y="4314160"/>
            <a:ext cx="1813146" cy="937054"/>
            <a:chOff x="1126261" y="1342299"/>
            <a:chExt cx="2900521" cy="1625441"/>
          </a:xfrm>
        </p:grpSpPr>
        <p:pic>
          <p:nvPicPr>
            <p:cNvPr id="37" name="Picture 36"/>
            <p:cNvPicPr>
              <a:picLocks noChangeAspect="1"/>
            </p:cNvPicPr>
            <p:nvPr/>
          </p:nvPicPr>
          <p:blipFill>
            <a:blip r:embed="rId13">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C183D7F6-B498-43B3-948B-1728B52AA6E4}">
                <adec:decorative xmlns:adec="http://schemas.microsoft.com/office/drawing/2017/decorative" val="1"/>
              </a:ext>
            </a:extLst>
          </p:cNvPr>
          <p:cNvGrpSpPr/>
          <p:nvPr/>
        </p:nvGrpSpPr>
        <p:grpSpPr>
          <a:xfrm>
            <a:off x="5729851" y="4172253"/>
            <a:ext cx="989624" cy="1287231"/>
            <a:chOff x="5520395" y="2750930"/>
            <a:chExt cx="1342242" cy="1436914"/>
          </a:xfrm>
        </p:grpSpPr>
        <p:pic>
          <p:nvPicPr>
            <p:cNvPr id="40" name="Picture 39"/>
            <p:cNvPicPr>
              <a:picLocks noChangeAspect="1"/>
            </p:cNvPicPr>
            <p:nvPr/>
          </p:nvPicPr>
          <p:blipFill>
            <a:blip r:embed="rId15">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a:extLs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 uri="{C183D7F6-B498-43B3-948B-1728B52AA6E4}">
                <adec:decorative xmlns:adec="http://schemas.microsoft.com/office/drawing/2017/decorative" val="1"/>
              </a:ext>
            </a:extLst>
          </p:cNvPr>
          <p:cNvGrpSpPr/>
          <p:nvPr/>
        </p:nvGrpSpPr>
        <p:grpSpPr>
          <a:xfrm>
            <a:off x="7090528" y="421617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4" name="Picture 3">
            <a:extLst>
              <a:ext uri="{FF2B5EF4-FFF2-40B4-BE49-F238E27FC236}">
                <a16:creationId xmlns:a16="http://schemas.microsoft.com/office/drawing/2014/main" id="{B30C7E71-363B-B5CA-BB28-75F3880689C6}"/>
              </a:ext>
              <a:ext uri="{C183D7F6-B498-43B3-948B-1728B52AA6E4}">
                <adec:decorative xmlns:adec="http://schemas.microsoft.com/office/drawing/2017/decorative" val="1"/>
              </a:ext>
            </a:extLst>
          </p:cNvPr>
          <p:cNvPicPr>
            <a:picLocks noChangeAspect="1"/>
          </p:cNvPicPr>
          <p:nvPr/>
        </p:nvPicPr>
        <p:blipFill>
          <a:blip r:embed="rId19">
            <a:duotone>
              <a:schemeClr val="accent1">
                <a:shade val="45000"/>
                <a:satMod val="135000"/>
              </a:schemeClr>
              <a:prstClr val="white"/>
            </a:duotone>
          </a:blip>
          <a:stretch>
            <a:fillRect/>
          </a:stretch>
        </p:blipFill>
        <p:spPr>
          <a:xfrm>
            <a:off x="772578" y="4168635"/>
            <a:ext cx="2462328" cy="1380662"/>
          </a:xfrm>
          <a:prstGeom prst="rect">
            <a:avLst/>
          </a:prstGeom>
        </p:spPr>
      </p:pic>
      <p:pic>
        <p:nvPicPr>
          <p:cNvPr id="5" name="Picture 4">
            <a:extLst>
              <a:ext uri="{FF2B5EF4-FFF2-40B4-BE49-F238E27FC236}">
                <a16:creationId xmlns:a16="http://schemas.microsoft.com/office/drawing/2014/main" id="{560843CA-8FD7-96DF-3492-707D5F1C0E49}"/>
              </a:ext>
              <a:ext uri="{C183D7F6-B498-43B3-948B-1728B52AA6E4}">
                <adec:decorative xmlns:adec="http://schemas.microsoft.com/office/drawing/2017/decorative" val="1"/>
              </a:ext>
            </a:extLst>
          </p:cNvPr>
          <p:cNvPicPr>
            <a:picLocks noChangeAspect="1"/>
          </p:cNvPicPr>
          <p:nvPr/>
        </p:nvPicPr>
        <p:blipFill>
          <a:blip r:embed="rId20">
            <a:duotone>
              <a:schemeClr val="accent1">
                <a:shade val="45000"/>
                <a:satMod val="135000"/>
              </a:schemeClr>
              <a:prstClr val="white"/>
            </a:duotone>
          </a:blip>
          <a:stretch>
            <a:fillRect/>
          </a:stretch>
        </p:blipFill>
        <p:spPr>
          <a:xfrm>
            <a:off x="3467742" y="3040208"/>
            <a:ext cx="1484738" cy="1141953"/>
          </a:xfrm>
          <a:prstGeom prst="rect">
            <a:avLst/>
          </a:prstGeom>
        </p:spPr>
      </p:pic>
      <p:pic>
        <p:nvPicPr>
          <p:cNvPr id="6" name="Picture 2" descr="VUCA Leadership">
            <a:extLst>
              <a:ext uri="{FF2B5EF4-FFF2-40B4-BE49-F238E27FC236}">
                <a16:creationId xmlns:a16="http://schemas.microsoft.com/office/drawing/2014/main" id="{852A2F9C-7777-2284-C369-A72030D71D8D}"/>
              </a:ext>
            </a:extLst>
          </p:cNvPr>
          <p:cNvPicPr>
            <a:picLocks noChangeAspect="1" noChangeArrowheads="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5428" y="3000542"/>
            <a:ext cx="1617630" cy="1076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So what? Now What? model">
            <a:extLst>
              <a:ext uri="{FF2B5EF4-FFF2-40B4-BE49-F238E27FC236}">
                <a16:creationId xmlns:a16="http://schemas.microsoft.com/office/drawing/2014/main" id="{03200D85-C504-515E-B1E4-94E983136739}"/>
              </a:ext>
            </a:extLst>
          </p:cNvPr>
          <p:cNvPicPr>
            <a:picLocks noChangeAspect="1" noChangeArrowheads="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38384" y="3015988"/>
            <a:ext cx="1174403" cy="1186147"/>
          </a:xfrm>
          <a:prstGeom prst="rect">
            <a:avLst/>
          </a:prstGeom>
          <a:solidFill>
            <a:srgbClr val="FFFFFF"/>
          </a:solidFill>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a:t>Mindful</a:t>
            </a:r>
            <a:r>
              <a:rPr lang="fr-CA" dirty="0"/>
              <a:t> </a:t>
            </a:r>
            <a:r>
              <a:rPr lang="fr-CA" dirty="0" err="1"/>
              <a:t>Eating</a:t>
            </a:r>
            <a:r>
              <a:rPr lang="fr-CA" dirty="0"/>
              <a:t> </a:t>
            </a:r>
            <a:r>
              <a:rPr lang="fr-CA" dirty="0" err="1"/>
              <a:t>exercise</a:t>
            </a:r>
            <a:endParaRPr lang="fr-CA" dirty="0"/>
          </a:p>
          <a:p>
            <a:r>
              <a:rPr lang="en-US" dirty="0"/>
              <a:t>Your takeaway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descr="The observable universe, a collage of images of planets and stars"/>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noGrp="1"/>
          </p:cNvSpPr>
          <p:nvPr>
            <p:ph type="title" idx="4294967295"/>
          </p:nvPr>
        </p:nvSpPr>
        <p:spPr>
          <a:xfrm>
            <a:off x="457200" y="274638"/>
            <a:ext cx="8229600" cy="5638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400" b="0" i="0" u="none" strike="noStrike" kern="1200" cap="none" spc="0" normalizeH="0" baseline="0" noProof="0" dirty="0">
                <a:ln>
                  <a:noFill/>
                </a:ln>
                <a:solidFill>
                  <a:srgbClr val="002060"/>
                </a:solidFill>
                <a:effectLst/>
                <a:uLnTx/>
                <a:uFillTx/>
                <a:latin typeface="+mj-lt"/>
                <a:ea typeface="+mj-ea"/>
                <a:cs typeface="+mj-cs"/>
              </a:rPr>
              <a:t>Where is our place in the Universe?</a:t>
            </a:r>
            <a:endParaRPr kumimoji="0" lang="en-CA"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0163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a:hlinkClick r:id="rId4"/>
              </a:rPr>
              <a:t>https://en.wikipedia.org/wiki/Nanotechnology</a:t>
            </a:r>
            <a:endParaRPr lang="en-US" sz="1200" dirty="0"/>
          </a:p>
          <a:p>
            <a:r>
              <a:rPr lang="en-US" sz="1200" dirty="0">
                <a:hlinkClick r:id="rId5"/>
              </a:rPr>
              <a:t>https://www.youtube.com/watch?v=EYzO9OcBxNg</a:t>
            </a:r>
            <a:r>
              <a:rPr lang="en-US" sz="1200" dirty="0"/>
              <a:t>  </a:t>
            </a:r>
          </a:p>
          <a:p>
            <a:r>
              <a:rPr lang="en-US" sz="1200" dirty="0">
                <a:hlinkClick r:id="rId6"/>
              </a:rPr>
              <a:t>https://upload.wikimedia.org/wikipedia/commons/a/ae/Comparison_of_nanomaterials_sizes.jpg</a:t>
            </a:r>
            <a:r>
              <a:rPr lang="en-US" sz="1200" dirty="0"/>
              <a:t> </a:t>
            </a:r>
          </a:p>
        </p:txBody>
      </p:sp>
      <p:pic>
        <p:nvPicPr>
          <p:cNvPr id="3" name="Picture 2" descr="A close-up of a diagram of 1 nm"/>
          <p:cNvPicPr>
            <a:picLocks noChangeAspect="1"/>
          </p:cNvPicPr>
          <p:nvPr/>
        </p:nvPicPr>
        <p:blipFill>
          <a:blip r:embed="rId7"/>
          <a:stretch>
            <a:fillRect/>
          </a:stretch>
        </p:blipFill>
        <p:spPr>
          <a:xfrm>
            <a:off x="683568" y="1052736"/>
            <a:ext cx="3387784" cy="3125188"/>
          </a:xfrm>
          <a:prstGeom prst="rect">
            <a:avLst/>
          </a:prstGeom>
        </p:spPr>
      </p:pic>
      <p:pic>
        <p:nvPicPr>
          <p:cNvPr id="6" name="Picture 4">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ano comparison in size, the earth, to an apple, to a buckyball 1nm">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descr="Representing the whole, space, time, and beings"/>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a dot in the whole, representing I (mysel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Time, Beings</a:t>
            </a:r>
          </a:p>
        </p:txBody>
      </p:sp>
      <p:cxnSp>
        <p:nvCxnSpPr>
          <p:cNvPr id="11" name="Straight Arrow Connector 10" descr="time line"/>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5148</TotalTime>
  <Words>6401</Words>
  <Application>Microsoft Office PowerPoint</Application>
  <PresentationFormat>On-screen Show (4:3)</PresentationFormat>
  <Paragraphs>510</Paragraphs>
  <Slides>18</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While we start, use the Annotate tool… have fun</vt:lpstr>
      <vt:lpstr>Mindful Change Leadership Development Program</vt:lpstr>
      <vt:lpstr> Welcome</vt:lpstr>
      <vt:lpstr>Mindful Self-Compassion Exercise – Centering</vt:lpstr>
      <vt:lpstr>Debrief from last week (5)</vt:lpstr>
      <vt:lpstr>Agenda – week 6</vt:lpstr>
      <vt:lpstr>Where is our place in the Universe?</vt:lpstr>
      <vt:lpstr>Nano-World</vt:lpstr>
      <vt:lpstr>Human being – because being is enough</vt:lpstr>
      <vt:lpstr>Being Fully Present</vt:lpstr>
      <vt:lpstr>Presencing </vt:lpstr>
      <vt:lpstr>Theory - U</vt:lpstr>
      <vt:lpstr>Finding a Win, Win, Win Solution</vt:lpstr>
      <vt:lpstr>Benefits of Mindful Eating</vt:lpstr>
      <vt:lpstr>Mindful Eating Exercise</vt:lpstr>
      <vt:lpstr>Reflect about today’s exercises</vt:lpstr>
      <vt:lpstr>Your take away practice for week 6</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452</cp:revision>
  <cp:lastPrinted>2016-05-02T17:15:08Z</cp:lastPrinted>
  <dcterms:created xsi:type="dcterms:W3CDTF">2015-04-14T20:39:51Z</dcterms:created>
  <dcterms:modified xsi:type="dcterms:W3CDTF">2024-05-27T12:20:25Z</dcterms:modified>
</cp:coreProperties>
</file>