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DADF"/>
    <a:srgbClr val="006C4D"/>
    <a:srgbClr val="C0EA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031"/>
    <p:restoredTop sz="96405"/>
  </p:normalViewPr>
  <p:slideViewPr>
    <p:cSldViewPr snapToGrid="0">
      <p:cViewPr>
        <p:scale>
          <a:sx n="100" d="100"/>
          <a:sy n="100" d="100"/>
        </p:scale>
        <p:origin x="936" y="8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AB21675-2EAA-471B-3CC3-F60361141CD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44BA2D65-2AEC-259D-3E78-DD69CD3D9256}"/>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DDF34C10-F136-8242-8494-0AC62EC7F9A4}" type="datetimeFigureOut">
              <a:rPr lang="en-US"/>
              <a:pPr>
                <a:defRPr/>
              </a:pPr>
              <a:t>9/22/23</a:t>
            </a:fld>
            <a:endParaRPr lang="en-US"/>
          </a:p>
        </p:txBody>
      </p:sp>
      <p:sp>
        <p:nvSpPr>
          <p:cNvPr id="4" name="Slide Image Placeholder 3">
            <a:extLst>
              <a:ext uri="{FF2B5EF4-FFF2-40B4-BE49-F238E27FC236}">
                <a16:creationId xmlns:a16="http://schemas.microsoft.com/office/drawing/2014/main" id="{D90E5273-CA64-A5E9-964A-787AB7A72BBE}"/>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C294565F-495B-7C89-EED9-8CFEE8EE172D}"/>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087D400D-D55F-941C-FE01-36F8907B3339}"/>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8DA1FE1C-BD8C-5877-E38E-9B99A71528C5}"/>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D4D57981-2739-9940-9B8C-A0E149345828}"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65BE637-FE87-7526-34DD-834B93C90A19}"/>
              </a:ext>
            </a:extLst>
          </p:cNvPr>
          <p:cNvSpPr>
            <a:spLocks noGrp="1"/>
          </p:cNvSpPr>
          <p:nvPr>
            <p:ph type="dt" sz="half" idx="10"/>
          </p:nvPr>
        </p:nvSpPr>
        <p:spPr/>
        <p:txBody>
          <a:bodyPr/>
          <a:lstStyle>
            <a:lvl1pPr>
              <a:defRPr/>
            </a:lvl1pPr>
          </a:lstStyle>
          <a:p>
            <a:pPr>
              <a:defRPr/>
            </a:pPr>
            <a:fld id="{936FBE69-9AA7-8C46-B6A8-351615A5A5AD}" type="datetimeFigureOut">
              <a:rPr lang="en-US"/>
              <a:pPr>
                <a:defRPr/>
              </a:pPr>
              <a:t>9/22/23</a:t>
            </a:fld>
            <a:endParaRPr lang="en-US"/>
          </a:p>
        </p:txBody>
      </p:sp>
      <p:sp>
        <p:nvSpPr>
          <p:cNvPr id="5" name="Footer Placeholder 4">
            <a:extLst>
              <a:ext uri="{FF2B5EF4-FFF2-40B4-BE49-F238E27FC236}">
                <a16:creationId xmlns:a16="http://schemas.microsoft.com/office/drawing/2014/main" id="{5F929FAE-6A50-8123-FE6D-E8999923221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80A925A-DAC1-EFBA-28C5-7CC47BBBA147}"/>
              </a:ext>
            </a:extLst>
          </p:cNvPr>
          <p:cNvSpPr>
            <a:spLocks noGrp="1"/>
          </p:cNvSpPr>
          <p:nvPr>
            <p:ph type="sldNum" sz="quarter" idx="12"/>
          </p:nvPr>
        </p:nvSpPr>
        <p:spPr/>
        <p:txBody>
          <a:bodyPr/>
          <a:lstStyle>
            <a:lvl1pPr>
              <a:defRPr/>
            </a:lvl1pPr>
          </a:lstStyle>
          <a:p>
            <a:fld id="{97F37402-612C-6841-A349-6B6A872252A2}" type="slidenum">
              <a:rPr lang="en-US" altLang="en-US"/>
              <a:pPr/>
              <a:t>‹#›</a:t>
            </a:fld>
            <a:endParaRPr lang="en-US" altLang="en-US"/>
          </a:p>
        </p:txBody>
      </p:sp>
    </p:spTree>
    <p:extLst>
      <p:ext uri="{BB962C8B-B14F-4D97-AF65-F5344CB8AC3E}">
        <p14:creationId xmlns:p14="http://schemas.microsoft.com/office/powerpoint/2010/main" val="9634411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87A31E-396D-510E-3C5D-3C9E17B60889}"/>
              </a:ext>
            </a:extLst>
          </p:cNvPr>
          <p:cNvSpPr>
            <a:spLocks noGrp="1"/>
          </p:cNvSpPr>
          <p:nvPr>
            <p:ph type="dt" sz="half" idx="10"/>
          </p:nvPr>
        </p:nvSpPr>
        <p:spPr/>
        <p:txBody>
          <a:bodyPr/>
          <a:lstStyle>
            <a:lvl1pPr>
              <a:defRPr/>
            </a:lvl1pPr>
          </a:lstStyle>
          <a:p>
            <a:pPr>
              <a:defRPr/>
            </a:pPr>
            <a:fld id="{F64550EB-D8A8-2344-BF40-FBAF8836FD2D}" type="datetimeFigureOut">
              <a:rPr lang="en-US"/>
              <a:pPr>
                <a:defRPr/>
              </a:pPr>
              <a:t>9/22/23</a:t>
            </a:fld>
            <a:endParaRPr lang="en-US"/>
          </a:p>
        </p:txBody>
      </p:sp>
      <p:sp>
        <p:nvSpPr>
          <p:cNvPr id="5" name="Footer Placeholder 4">
            <a:extLst>
              <a:ext uri="{FF2B5EF4-FFF2-40B4-BE49-F238E27FC236}">
                <a16:creationId xmlns:a16="http://schemas.microsoft.com/office/drawing/2014/main" id="{130FB38A-A39B-0E1F-CF54-ED19C7F7A1F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F48ECED-6A0C-F29A-A08C-127502483D6E}"/>
              </a:ext>
            </a:extLst>
          </p:cNvPr>
          <p:cNvSpPr>
            <a:spLocks noGrp="1"/>
          </p:cNvSpPr>
          <p:nvPr>
            <p:ph type="sldNum" sz="quarter" idx="12"/>
          </p:nvPr>
        </p:nvSpPr>
        <p:spPr/>
        <p:txBody>
          <a:bodyPr/>
          <a:lstStyle>
            <a:lvl1pPr>
              <a:defRPr/>
            </a:lvl1pPr>
          </a:lstStyle>
          <a:p>
            <a:fld id="{FE01B602-0C93-6147-9700-DFC213D256B9}" type="slidenum">
              <a:rPr lang="en-US" altLang="en-US"/>
              <a:pPr/>
              <a:t>‹#›</a:t>
            </a:fld>
            <a:endParaRPr lang="en-US" altLang="en-US"/>
          </a:p>
        </p:txBody>
      </p:sp>
    </p:spTree>
    <p:extLst>
      <p:ext uri="{BB962C8B-B14F-4D97-AF65-F5344CB8AC3E}">
        <p14:creationId xmlns:p14="http://schemas.microsoft.com/office/powerpoint/2010/main" val="17001128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70DBDA-4802-2A25-35A3-CE6A5BF29DB9}"/>
              </a:ext>
            </a:extLst>
          </p:cNvPr>
          <p:cNvSpPr>
            <a:spLocks noGrp="1"/>
          </p:cNvSpPr>
          <p:nvPr>
            <p:ph type="dt" sz="half" idx="10"/>
          </p:nvPr>
        </p:nvSpPr>
        <p:spPr/>
        <p:txBody>
          <a:bodyPr/>
          <a:lstStyle>
            <a:lvl1pPr>
              <a:defRPr/>
            </a:lvl1pPr>
          </a:lstStyle>
          <a:p>
            <a:pPr>
              <a:defRPr/>
            </a:pPr>
            <a:fld id="{46508F69-407D-9C4E-ACD3-5766F680FA73}" type="datetimeFigureOut">
              <a:rPr lang="en-US"/>
              <a:pPr>
                <a:defRPr/>
              </a:pPr>
              <a:t>9/22/23</a:t>
            </a:fld>
            <a:endParaRPr lang="en-US"/>
          </a:p>
        </p:txBody>
      </p:sp>
      <p:sp>
        <p:nvSpPr>
          <p:cNvPr id="5" name="Footer Placeholder 4">
            <a:extLst>
              <a:ext uri="{FF2B5EF4-FFF2-40B4-BE49-F238E27FC236}">
                <a16:creationId xmlns:a16="http://schemas.microsoft.com/office/drawing/2014/main" id="{23F7ADC7-82B8-0558-7C4D-87C62B34232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626C152-25CC-41B2-4B33-6FEB4B90BAA7}"/>
              </a:ext>
            </a:extLst>
          </p:cNvPr>
          <p:cNvSpPr>
            <a:spLocks noGrp="1"/>
          </p:cNvSpPr>
          <p:nvPr>
            <p:ph type="sldNum" sz="quarter" idx="12"/>
          </p:nvPr>
        </p:nvSpPr>
        <p:spPr/>
        <p:txBody>
          <a:bodyPr/>
          <a:lstStyle>
            <a:lvl1pPr>
              <a:defRPr/>
            </a:lvl1pPr>
          </a:lstStyle>
          <a:p>
            <a:fld id="{86E322A4-6717-AE45-85BA-954A02461A68}" type="slidenum">
              <a:rPr lang="en-US" altLang="en-US"/>
              <a:pPr/>
              <a:t>‹#›</a:t>
            </a:fld>
            <a:endParaRPr lang="en-US" altLang="en-US"/>
          </a:p>
        </p:txBody>
      </p:sp>
    </p:spTree>
    <p:extLst>
      <p:ext uri="{BB962C8B-B14F-4D97-AF65-F5344CB8AC3E}">
        <p14:creationId xmlns:p14="http://schemas.microsoft.com/office/powerpoint/2010/main" val="2960480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2AC31F-682A-AE0C-D5BC-FC87E689CEA5}"/>
              </a:ext>
            </a:extLst>
          </p:cNvPr>
          <p:cNvSpPr>
            <a:spLocks noGrp="1"/>
          </p:cNvSpPr>
          <p:nvPr>
            <p:ph type="dt" sz="half" idx="10"/>
          </p:nvPr>
        </p:nvSpPr>
        <p:spPr/>
        <p:txBody>
          <a:bodyPr/>
          <a:lstStyle>
            <a:lvl1pPr>
              <a:defRPr/>
            </a:lvl1pPr>
          </a:lstStyle>
          <a:p>
            <a:pPr>
              <a:defRPr/>
            </a:pPr>
            <a:fld id="{4178F88B-1448-FE46-A0F4-A0123CF6B62C}" type="datetimeFigureOut">
              <a:rPr lang="en-US"/>
              <a:pPr>
                <a:defRPr/>
              </a:pPr>
              <a:t>9/22/23</a:t>
            </a:fld>
            <a:endParaRPr lang="en-US"/>
          </a:p>
        </p:txBody>
      </p:sp>
      <p:sp>
        <p:nvSpPr>
          <p:cNvPr id="5" name="Footer Placeholder 4">
            <a:extLst>
              <a:ext uri="{FF2B5EF4-FFF2-40B4-BE49-F238E27FC236}">
                <a16:creationId xmlns:a16="http://schemas.microsoft.com/office/drawing/2014/main" id="{FDE847A2-1820-1639-84C0-85DA7CD99B2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7CBEE65-7137-5B51-F18E-CAA7386F9738}"/>
              </a:ext>
            </a:extLst>
          </p:cNvPr>
          <p:cNvSpPr>
            <a:spLocks noGrp="1"/>
          </p:cNvSpPr>
          <p:nvPr>
            <p:ph type="sldNum" sz="quarter" idx="12"/>
          </p:nvPr>
        </p:nvSpPr>
        <p:spPr/>
        <p:txBody>
          <a:bodyPr/>
          <a:lstStyle>
            <a:lvl1pPr>
              <a:defRPr/>
            </a:lvl1pPr>
          </a:lstStyle>
          <a:p>
            <a:fld id="{A6AA4A8A-3B10-7C45-A950-F823B595D9DE}" type="slidenum">
              <a:rPr lang="en-US" altLang="en-US"/>
              <a:pPr/>
              <a:t>‹#›</a:t>
            </a:fld>
            <a:endParaRPr lang="en-US" altLang="en-US"/>
          </a:p>
        </p:txBody>
      </p:sp>
    </p:spTree>
    <p:extLst>
      <p:ext uri="{BB962C8B-B14F-4D97-AF65-F5344CB8AC3E}">
        <p14:creationId xmlns:p14="http://schemas.microsoft.com/office/powerpoint/2010/main" val="19247179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096F943-74D8-CCBC-6829-EF2F58AF22A0}"/>
              </a:ext>
            </a:extLst>
          </p:cNvPr>
          <p:cNvSpPr>
            <a:spLocks noGrp="1"/>
          </p:cNvSpPr>
          <p:nvPr>
            <p:ph type="dt" sz="half" idx="10"/>
          </p:nvPr>
        </p:nvSpPr>
        <p:spPr/>
        <p:txBody>
          <a:bodyPr/>
          <a:lstStyle>
            <a:lvl1pPr>
              <a:defRPr/>
            </a:lvl1pPr>
          </a:lstStyle>
          <a:p>
            <a:pPr>
              <a:defRPr/>
            </a:pPr>
            <a:fld id="{63D96A55-BBB9-7E47-8CA5-19F6800CD31F}" type="datetimeFigureOut">
              <a:rPr lang="en-US"/>
              <a:pPr>
                <a:defRPr/>
              </a:pPr>
              <a:t>9/22/23</a:t>
            </a:fld>
            <a:endParaRPr lang="en-US"/>
          </a:p>
        </p:txBody>
      </p:sp>
      <p:sp>
        <p:nvSpPr>
          <p:cNvPr id="5" name="Footer Placeholder 4">
            <a:extLst>
              <a:ext uri="{FF2B5EF4-FFF2-40B4-BE49-F238E27FC236}">
                <a16:creationId xmlns:a16="http://schemas.microsoft.com/office/drawing/2014/main" id="{CA60BC8F-03C9-A0A4-2A34-B720599C7CA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36FEA6F-39C8-0913-BB6F-6254A85892AE}"/>
              </a:ext>
            </a:extLst>
          </p:cNvPr>
          <p:cNvSpPr>
            <a:spLocks noGrp="1"/>
          </p:cNvSpPr>
          <p:nvPr>
            <p:ph type="sldNum" sz="quarter" idx="12"/>
          </p:nvPr>
        </p:nvSpPr>
        <p:spPr/>
        <p:txBody>
          <a:bodyPr/>
          <a:lstStyle>
            <a:lvl1pPr>
              <a:defRPr/>
            </a:lvl1pPr>
          </a:lstStyle>
          <a:p>
            <a:fld id="{2C2E2A70-5406-5A49-8F9C-2A99E97CAC05}" type="slidenum">
              <a:rPr lang="en-US" altLang="en-US"/>
              <a:pPr/>
              <a:t>‹#›</a:t>
            </a:fld>
            <a:endParaRPr lang="en-US" altLang="en-US"/>
          </a:p>
        </p:txBody>
      </p:sp>
    </p:spTree>
    <p:extLst>
      <p:ext uri="{BB962C8B-B14F-4D97-AF65-F5344CB8AC3E}">
        <p14:creationId xmlns:p14="http://schemas.microsoft.com/office/powerpoint/2010/main" val="4729338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2D31BDAC-6F08-50CC-EBDF-F234C1B6E947}"/>
              </a:ext>
            </a:extLst>
          </p:cNvPr>
          <p:cNvSpPr>
            <a:spLocks noGrp="1"/>
          </p:cNvSpPr>
          <p:nvPr>
            <p:ph type="dt" sz="half" idx="10"/>
          </p:nvPr>
        </p:nvSpPr>
        <p:spPr/>
        <p:txBody>
          <a:bodyPr/>
          <a:lstStyle>
            <a:lvl1pPr>
              <a:defRPr/>
            </a:lvl1pPr>
          </a:lstStyle>
          <a:p>
            <a:pPr>
              <a:defRPr/>
            </a:pPr>
            <a:fld id="{9AD57093-9086-274F-963C-2FE42725CCC6}" type="datetimeFigureOut">
              <a:rPr lang="en-US"/>
              <a:pPr>
                <a:defRPr/>
              </a:pPr>
              <a:t>9/22/23</a:t>
            </a:fld>
            <a:endParaRPr lang="en-US"/>
          </a:p>
        </p:txBody>
      </p:sp>
      <p:sp>
        <p:nvSpPr>
          <p:cNvPr id="6" name="Footer Placeholder 4">
            <a:extLst>
              <a:ext uri="{FF2B5EF4-FFF2-40B4-BE49-F238E27FC236}">
                <a16:creationId xmlns:a16="http://schemas.microsoft.com/office/drawing/2014/main" id="{8AFFC56D-6F4A-B4AE-022F-465917DF5BF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292ACEC-8C2A-8EEE-DB57-36D0EE7F41C8}"/>
              </a:ext>
            </a:extLst>
          </p:cNvPr>
          <p:cNvSpPr>
            <a:spLocks noGrp="1"/>
          </p:cNvSpPr>
          <p:nvPr>
            <p:ph type="sldNum" sz="quarter" idx="12"/>
          </p:nvPr>
        </p:nvSpPr>
        <p:spPr/>
        <p:txBody>
          <a:bodyPr/>
          <a:lstStyle>
            <a:lvl1pPr>
              <a:defRPr/>
            </a:lvl1pPr>
          </a:lstStyle>
          <a:p>
            <a:fld id="{8237AB73-936D-864C-AE9C-5A2C9E8617A8}" type="slidenum">
              <a:rPr lang="en-US" altLang="en-US"/>
              <a:pPr/>
              <a:t>‹#›</a:t>
            </a:fld>
            <a:endParaRPr lang="en-US" altLang="en-US"/>
          </a:p>
        </p:txBody>
      </p:sp>
    </p:spTree>
    <p:extLst>
      <p:ext uri="{BB962C8B-B14F-4D97-AF65-F5344CB8AC3E}">
        <p14:creationId xmlns:p14="http://schemas.microsoft.com/office/powerpoint/2010/main" val="325284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111920B7-41C4-A69F-B760-7463DEF15BA5}"/>
              </a:ext>
            </a:extLst>
          </p:cNvPr>
          <p:cNvSpPr>
            <a:spLocks noGrp="1"/>
          </p:cNvSpPr>
          <p:nvPr>
            <p:ph type="dt" sz="half" idx="10"/>
          </p:nvPr>
        </p:nvSpPr>
        <p:spPr/>
        <p:txBody>
          <a:bodyPr/>
          <a:lstStyle>
            <a:lvl1pPr>
              <a:defRPr/>
            </a:lvl1pPr>
          </a:lstStyle>
          <a:p>
            <a:pPr>
              <a:defRPr/>
            </a:pPr>
            <a:fld id="{2C409F4E-9DDB-4348-A300-992F7871F8D1}" type="datetimeFigureOut">
              <a:rPr lang="en-US"/>
              <a:pPr>
                <a:defRPr/>
              </a:pPr>
              <a:t>9/22/23</a:t>
            </a:fld>
            <a:endParaRPr lang="en-US"/>
          </a:p>
        </p:txBody>
      </p:sp>
      <p:sp>
        <p:nvSpPr>
          <p:cNvPr id="8" name="Footer Placeholder 4">
            <a:extLst>
              <a:ext uri="{FF2B5EF4-FFF2-40B4-BE49-F238E27FC236}">
                <a16:creationId xmlns:a16="http://schemas.microsoft.com/office/drawing/2014/main" id="{A6E4773F-7AA7-AF22-425B-0610C6F9405E}"/>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3159AFC3-1DB2-72EF-A18D-82B54E949C38}"/>
              </a:ext>
            </a:extLst>
          </p:cNvPr>
          <p:cNvSpPr>
            <a:spLocks noGrp="1"/>
          </p:cNvSpPr>
          <p:nvPr>
            <p:ph type="sldNum" sz="quarter" idx="12"/>
          </p:nvPr>
        </p:nvSpPr>
        <p:spPr/>
        <p:txBody>
          <a:bodyPr/>
          <a:lstStyle>
            <a:lvl1pPr>
              <a:defRPr/>
            </a:lvl1pPr>
          </a:lstStyle>
          <a:p>
            <a:fld id="{B755ED53-675C-E24C-A7DE-CED94ADB660C}" type="slidenum">
              <a:rPr lang="en-US" altLang="en-US"/>
              <a:pPr/>
              <a:t>‹#›</a:t>
            </a:fld>
            <a:endParaRPr lang="en-US" altLang="en-US"/>
          </a:p>
        </p:txBody>
      </p:sp>
    </p:spTree>
    <p:extLst>
      <p:ext uri="{BB962C8B-B14F-4D97-AF65-F5344CB8AC3E}">
        <p14:creationId xmlns:p14="http://schemas.microsoft.com/office/powerpoint/2010/main" val="18983173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066EB630-7DA1-D5E6-1AAC-4B9741B1F150}"/>
              </a:ext>
            </a:extLst>
          </p:cNvPr>
          <p:cNvSpPr>
            <a:spLocks noGrp="1"/>
          </p:cNvSpPr>
          <p:nvPr>
            <p:ph type="dt" sz="half" idx="10"/>
          </p:nvPr>
        </p:nvSpPr>
        <p:spPr/>
        <p:txBody>
          <a:bodyPr/>
          <a:lstStyle>
            <a:lvl1pPr>
              <a:defRPr/>
            </a:lvl1pPr>
          </a:lstStyle>
          <a:p>
            <a:pPr>
              <a:defRPr/>
            </a:pPr>
            <a:fld id="{251C16AD-372D-C844-A5E6-50CCA4853396}" type="datetimeFigureOut">
              <a:rPr lang="en-US"/>
              <a:pPr>
                <a:defRPr/>
              </a:pPr>
              <a:t>9/22/23</a:t>
            </a:fld>
            <a:endParaRPr lang="en-US"/>
          </a:p>
        </p:txBody>
      </p:sp>
      <p:sp>
        <p:nvSpPr>
          <p:cNvPr id="4" name="Footer Placeholder 4">
            <a:extLst>
              <a:ext uri="{FF2B5EF4-FFF2-40B4-BE49-F238E27FC236}">
                <a16:creationId xmlns:a16="http://schemas.microsoft.com/office/drawing/2014/main" id="{64CF3A5A-2D5C-6D4C-D46E-8BDC9035735B}"/>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F894DCB1-09F6-BB47-2C84-FE39F8CBA0FD}"/>
              </a:ext>
            </a:extLst>
          </p:cNvPr>
          <p:cNvSpPr>
            <a:spLocks noGrp="1"/>
          </p:cNvSpPr>
          <p:nvPr>
            <p:ph type="sldNum" sz="quarter" idx="12"/>
          </p:nvPr>
        </p:nvSpPr>
        <p:spPr/>
        <p:txBody>
          <a:bodyPr/>
          <a:lstStyle>
            <a:lvl1pPr>
              <a:defRPr/>
            </a:lvl1pPr>
          </a:lstStyle>
          <a:p>
            <a:fld id="{7AEE8379-84D5-AD44-8523-5B7821192E46}" type="slidenum">
              <a:rPr lang="en-US" altLang="en-US"/>
              <a:pPr/>
              <a:t>‹#›</a:t>
            </a:fld>
            <a:endParaRPr lang="en-US" altLang="en-US"/>
          </a:p>
        </p:txBody>
      </p:sp>
    </p:spTree>
    <p:extLst>
      <p:ext uri="{BB962C8B-B14F-4D97-AF65-F5344CB8AC3E}">
        <p14:creationId xmlns:p14="http://schemas.microsoft.com/office/powerpoint/2010/main" val="11236869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F75099E4-0829-6CA4-48A2-5175B83C8E7C}"/>
              </a:ext>
            </a:extLst>
          </p:cNvPr>
          <p:cNvSpPr>
            <a:spLocks noGrp="1"/>
          </p:cNvSpPr>
          <p:nvPr>
            <p:ph type="dt" sz="half" idx="10"/>
          </p:nvPr>
        </p:nvSpPr>
        <p:spPr/>
        <p:txBody>
          <a:bodyPr/>
          <a:lstStyle>
            <a:lvl1pPr>
              <a:defRPr/>
            </a:lvl1pPr>
          </a:lstStyle>
          <a:p>
            <a:pPr>
              <a:defRPr/>
            </a:pPr>
            <a:fld id="{323EB57D-96BE-6847-905D-5ED6C2E466CB}" type="datetimeFigureOut">
              <a:rPr lang="en-US"/>
              <a:pPr>
                <a:defRPr/>
              </a:pPr>
              <a:t>9/22/23</a:t>
            </a:fld>
            <a:endParaRPr lang="en-US"/>
          </a:p>
        </p:txBody>
      </p:sp>
      <p:sp>
        <p:nvSpPr>
          <p:cNvPr id="3" name="Footer Placeholder 4">
            <a:extLst>
              <a:ext uri="{FF2B5EF4-FFF2-40B4-BE49-F238E27FC236}">
                <a16:creationId xmlns:a16="http://schemas.microsoft.com/office/drawing/2014/main" id="{7B8917BC-475A-4C8A-DB20-0C022B3F47F8}"/>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62067DBB-411C-FC9F-B328-EEF1C65CF256}"/>
              </a:ext>
            </a:extLst>
          </p:cNvPr>
          <p:cNvSpPr>
            <a:spLocks noGrp="1"/>
          </p:cNvSpPr>
          <p:nvPr>
            <p:ph type="sldNum" sz="quarter" idx="12"/>
          </p:nvPr>
        </p:nvSpPr>
        <p:spPr/>
        <p:txBody>
          <a:bodyPr/>
          <a:lstStyle>
            <a:lvl1pPr>
              <a:defRPr/>
            </a:lvl1pPr>
          </a:lstStyle>
          <a:p>
            <a:fld id="{053AB376-713E-3D4C-80F8-8873DADAB4BE}" type="slidenum">
              <a:rPr lang="en-US" altLang="en-US"/>
              <a:pPr/>
              <a:t>‹#›</a:t>
            </a:fld>
            <a:endParaRPr lang="en-US" altLang="en-US"/>
          </a:p>
        </p:txBody>
      </p:sp>
    </p:spTree>
    <p:extLst>
      <p:ext uri="{BB962C8B-B14F-4D97-AF65-F5344CB8AC3E}">
        <p14:creationId xmlns:p14="http://schemas.microsoft.com/office/powerpoint/2010/main" val="27852771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8731F217-9948-C382-3EC4-A8EC04D68C9E}"/>
              </a:ext>
            </a:extLst>
          </p:cNvPr>
          <p:cNvSpPr>
            <a:spLocks noGrp="1"/>
          </p:cNvSpPr>
          <p:nvPr>
            <p:ph type="dt" sz="half" idx="10"/>
          </p:nvPr>
        </p:nvSpPr>
        <p:spPr/>
        <p:txBody>
          <a:bodyPr/>
          <a:lstStyle>
            <a:lvl1pPr>
              <a:defRPr/>
            </a:lvl1pPr>
          </a:lstStyle>
          <a:p>
            <a:pPr>
              <a:defRPr/>
            </a:pPr>
            <a:fld id="{A886070E-8BF8-F145-B2E0-7243D266536A}" type="datetimeFigureOut">
              <a:rPr lang="en-US"/>
              <a:pPr>
                <a:defRPr/>
              </a:pPr>
              <a:t>9/22/23</a:t>
            </a:fld>
            <a:endParaRPr lang="en-US"/>
          </a:p>
        </p:txBody>
      </p:sp>
      <p:sp>
        <p:nvSpPr>
          <p:cNvPr id="6" name="Footer Placeholder 4">
            <a:extLst>
              <a:ext uri="{FF2B5EF4-FFF2-40B4-BE49-F238E27FC236}">
                <a16:creationId xmlns:a16="http://schemas.microsoft.com/office/drawing/2014/main" id="{013B8C04-A32B-96A1-A674-8D9C8666604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E159AE4-4F7E-197A-A4DF-1A82FE312C71}"/>
              </a:ext>
            </a:extLst>
          </p:cNvPr>
          <p:cNvSpPr>
            <a:spLocks noGrp="1"/>
          </p:cNvSpPr>
          <p:nvPr>
            <p:ph type="sldNum" sz="quarter" idx="12"/>
          </p:nvPr>
        </p:nvSpPr>
        <p:spPr/>
        <p:txBody>
          <a:bodyPr/>
          <a:lstStyle>
            <a:lvl1pPr>
              <a:defRPr/>
            </a:lvl1pPr>
          </a:lstStyle>
          <a:p>
            <a:fld id="{356D86FE-3A00-EF4A-81EA-F6FFF78CCE66}" type="slidenum">
              <a:rPr lang="en-US" altLang="en-US"/>
              <a:pPr/>
              <a:t>‹#›</a:t>
            </a:fld>
            <a:endParaRPr lang="en-US" altLang="en-US"/>
          </a:p>
        </p:txBody>
      </p:sp>
    </p:spTree>
    <p:extLst>
      <p:ext uri="{BB962C8B-B14F-4D97-AF65-F5344CB8AC3E}">
        <p14:creationId xmlns:p14="http://schemas.microsoft.com/office/powerpoint/2010/main" val="260616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BECC0409-847F-50ED-9177-C15050BAA878}"/>
              </a:ext>
            </a:extLst>
          </p:cNvPr>
          <p:cNvSpPr>
            <a:spLocks noGrp="1"/>
          </p:cNvSpPr>
          <p:nvPr>
            <p:ph type="dt" sz="half" idx="10"/>
          </p:nvPr>
        </p:nvSpPr>
        <p:spPr/>
        <p:txBody>
          <a:bodyPr/>
          <a:lstStyle>
            <a:lvl1pPr>
              <a:defRPr/>
            </a:lvl1pPr>
          </a:lstStyle>
          <a:p>
            <a:pPr>
              <a:defRPr/>
            </a:pPr>
            <a:fld id="{A18C9647-83FC-384B-9DF4-C1DF213536CD}" type="datetimeFigureOut">
              <a:rPr lang="en-US"/>
              <a:pPr>
                <a:defRPr/>
              </a:pPr>
              <a:t>9/22/23</a:t>
            </a:fld>
            <a:endParaRPr lang="en-US"/>
          </a:p>
        </p:txBody>
      </p:sp>
      <p:sp>
        <p:nvSpPr>
          <p:cNvPr id="6" name="Footer Placeholder 4">
            <a:extLst>
              <a:ext uri="{FF2B5EF4-FFF2-40B4-BE49-F238E27FC236}">
                <a16:creationId xmlns:a16="http://schemas.microsoft.com/office/drawing/2014/main" id="{2F35D60A-BEAE-4EC7-DA5B-E7C7317793A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C5070ED-E85E-1244-B62C-8E3C1F899251}"/>
              </a:ext>
            </a:extLst>
          </p:cNvPr>
          <p:cNvSpPr>
            <a:spLocks noGrp="1"/>
          </p:cNvSpPr>
          <p:nvPr>
            <p:ph type="sldNum" sz="quarter" idx="12"/>
          </p:nvPr>
        </p:nvSpPr>
        <p:spPr/>
        <p:txBody>
          <a:bodyPr/>
          <a:lstStyle>
            <a:lvl1pPr>
              <a:defRPr/>
            </a:lvl1pPr>
          </a:lstStyle>
          <a:p>
            <a:fld id="{CEC50025-E199-7B4D-8DFF-B54D957A5138}" type="slidenum">
              <a:rPr lang="en-US" altLang="en-US"/>
              <a:pPr/>
              <a:t>‹#›</a:t>
            </a:fld>
            <a:endParaRPr lang="en-US" altLang="en-US"/>
          </a:p>
        </p:txBody>
      </p:sp>
    </p:spTree>
    <p:extLst>
      <p:ext uri="{BB962C8B-B14F-4D97-AF65-F5344CB8AC3E}">
        <p14:creationId xmlns:p14="http://schemas.microsoft.com/office/powerpoint/2010/main" val="28111605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A303482C-D445-715A-EA42-9C9643E5DC66}"/>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34B6CE8C-D94D-2848-90D1-E489DB7097C5}"/>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70389C57-B982-8856-64BD-55338DCEE9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B1975774-DE80-3243-A42C-981BD0FF41B1}" type="datetimeFigureOut">
              <a:rPr lang="en-US"/>
              <a:pPr>
                <a:defRPr/>
              </a:pPr>
              <a:t>9/22/23</a:t>
            </a:fld>
            <a:endParaRPr lang="en-US"/>
          </a:p>
        </p:txBody>
      </p:sp>
      <p:sp>
        <p:nvSpPr>
          <p:cNvPr id="5" name="Footer Placeholder 4">
            <a:extLst>
              <a:ext uri="{FF2B5EF4-FFF2-40B4-BE49-F238E27FC236}">
                <a16:creationId xmlns:a16="http://schemas.microsoft.com/office/drawing/2014/main" id="{1C9D144A-7281-7FEF-D13B-D22A13F2B8E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2EA0022E-FF3F-99D0-F31D-8444BDD66A0F}"/>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32CB1AF8-0618-1D45-BA93-706C039645BC}"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1.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EEE0A2E-460C-0D23-DEC0-69D4B3C3476E}"/>
              </a:ext>
            </a:extLst>
          </p:cNvPr>
          <p:cNvSpPr txBox="1"/>
          <p:nvPr/>
        </p:nvSpPr>
        <p:spPr>
          <a:xfrm>
            <a:off x="2885768" y="2585884"/>
            <a:ext cx="6420464" cy="2585323"/>
          </a:xfrm>
          <a:prstGeom prst="rect">
            <a:avLst/>
          </a:prstGeom>
          <a:solidFill>
            <a:schemeClr val="bg1"/>
          </a:solidFill>
        </p:spPr>
        <p:txBody>
          <a:bodyPr wrap="square" rtlCol="0">
            <a:spAutoFit/>
          </a:bodyPr>
          <a:lstStyle/>
          <a:p>
            <a:pPr algn="ctr"/>
            <a:r>
              <a:rPr lang="en-US" sz="5400" dirty="0">
                <a:latin typeface="Montserrat" pitchFamily="2" charset="77"/>
              </a:rPr>
              <a:t>Materiel Group New Employee Orientation 2023</a:t>
            </a:r>
          </a:p>
        </p:txBody>
      </p:sp>
      <p:pic>
        <p:nvPicPr>
          <p:cNvPr id="4" name="Picture 3">
            <a:extLst>
              <a:ext uri="{FF2B5EF4-FFF2-40B4-BE49-F238E27FC236}">
                <a16:creationId xmlns:a16="http://schemas.microsoft.com/office/drawing/2014/main" id="{C0ACADC9-C7CD-8A1B-F150-240700E2C2C9}"/>
              </a:ext>
            </a:extLst>
          </p:cNvPr>
          <p:cNvPicPr>
            <a:picLocks noChangeAspect="1"/>
          </p:cNvPicPr>
          <p:nvPr/>
        </p:nvPicPr>
        <p:blipFill>
          <a:blip r:embed="rId2"/>
          <a:stretch>
            <a:fillRect/>
          </a:stretch>
        </p:blipFill>
        <p:spPr>
          <a:xfrm>
            <a:off x="5133885" y="5932338"/>
            <a:ext cx="1924231" cy="441337"/>
          </a:xfrm>
          <a:prstGeom prst="rect">
            <a:avLst/>
          </a:prstGeom>
        </p:spPr>
      </p:pic>
      <p:pic>
        <p:nvPicPr>
          <p:cNvPr id="5" name="Picture 4">
            <a:extLst>
              <a:ext uri="{FF2B5EF4-FFF2-40B4-BE49-F238E27FC236}">
                <a16:creationId xmlns:a16="http://schemas.microsoft.com/office/drawing/2014/main" id="{5FE704A7-E15A-F0FC-21A3-C81663C478F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48718" y="269812"/>
            <a:ext cx="2094565" cy="2094565"/>
          </a:xfrm>
          <a:prstGeom prst="rect">
            <a:avLst/>
          </a:prstGeom>
        </p:spPr>
      </p:pic>
      <p:pic>
        <p:nvPicPr>
          <p:cNvPr id="9" name="Picture 8">
            <a:extLst>
              <a:ext uri="{FF2B5EF4-FFF2-40B4-BE49-F238E27FC236}">
                <a16:creationId xmlns:a16="http://schemas.microsoft.com/office/drawing/2014/main" id="{0AFF3BBD-6129-C3FE-4AAC-127B561FC78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5687" y="500651"/>
            <a:ext cx="3129033" cy="553838"/>
          </a:xfrm>
          <a:prstGeom prst="rect">
            <a:avLst/>
          </a:prstGeom>
        </p:spPr>
      </p:pic>
      <p:pic>
        <p:nvPicPr>
          <p:cNvPr id="13" name="Picture 12">
            <a:extLst>
              <a:ext uri="{FF2B5EF4-FFF2-40B4-BE49-F238E27FC236}">
                <a16:creationId xmlns:a16="http://schemas.microsoft.com/office/drawing/2014/main" id="{32F311C3-7FA1-B63B-0E3A-1A1801AAB544}"/>
              </a:ext>
            </a:extLst>
          </p:cNvPr>
          <p:cNvPicPr>
            <a:picLocks noChangeAspect="1"/>
          </p:cNvPicPr>
          <p:nvPr/>
        </p:nvPicPr>
        <p:blipFill>
          <a:blip r:embed="rId5"/>
          <a:stretch>
            <a:fillRect/>
          </a:stretch>
        </p:blipFill>
        <p:spPr>
          <a:xfrm>
            <a:off x="-5379" y="1108816"/>
            <a:ext cx="2952138" cy="5750696"/>
          </a:xfrm>
          <a:prstGeom prst="rect">
            <a:avLst/>
          </a:prstGeom>
        </p:spPr>
      </p:pic>
    </p:spTree>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880344C7-F303-03F3-22C9-7DCDDB6DB9BC}"/>
              </a:ext>
            </a:extLst>
          </p:cNvPr>
          <p:cNvSpPr/>
          <p:nvPr/>
        </p:nvSpPr>
        <p:spPr>
          <a:xfrm>
            <a:off x="1471748" y="2484845"/>
            <a:ext cx="3840482" cy="705395"/>
          </a:xfrm>
          <a:prstGeom prst="roundRect">
            <a:avLst/>
          </a:prstGeom>
          <a:solidFill>
            <a:srgbClr val="C0EA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130B02D8-CE77-518F-85E6-B8254BA5BC6D}"/>
              </a:ext>
            </a:extLst>
          </p:cNvPr>
          <p:cNvSpPr txBox="1"/>
          <p:nvPr/>
        </p:nvSpPr>
        <p:spPr>
          <a:xfrm>
            <a:off x="1602378" y="2537142"/>
            <a:ext cx="3644537" cy="584775"/>
          </a:xfrm>
          <a:prstGeom prst="rect">
            <a:avLst/>
          </a:prstGeom>
          <a:noFill/>
        </p:spPr>
        <p:txBody>
          <a:bodyPr wrap="square" rtlCol="0">
            <a:spAutoFit/>
          </a:bodyPr>
          <a:lstStyle/>
          <a:p>
            <a:pPr algn="ctr"/>
            <a:r>
              <a:rPr lang="en-US" sz="3200" dirty="0">
                <a:latin typeface="Calibri Light" panose="020F0302020204030204" pitchFamily="34" charset="0"/>
                <a:cs typeface="Calibri Light" panose="020F0302020204030204" pitchFamily="34" charset="0"/>
              </a:rPr>
              <a:t>BGen Chris Moyle</a:t>
            </a:r>
          </a:p>
        </p:txBody>
      </p:sp>
      <p:sp>
        <p:nvSpPr>
          <p:cNvPr id="4" name="TextBox 3">
            <a:extLst>
              <a:ext uri="{FF2B5EF4-FFF2-40B4-BE49-F238E27FC236}">
                <a16:creationId xmlns:a16="http://schemas.microsoft.com/office/drawing/2014/main" id="{B91D9F58-234D-AF57-552D-AC6FAAE2AD48}"/>
              </a:ext>
            </a:extLst>
          </p:cNvPr>
          <p:cNvSpPr txBox="1"/>
          <p:nvPr/>
        </p:nvSpPr>
        <p:spPr>
          <a:xfrm>
            <a:off x="8778241" y="5911590"/>
            <a:ext cx="2690160" cy="769441"/>
          </a:xfrm>
          <a:prstGeom prst="rect">
            <a:avLst/>
          </a:prstGeom>
          <a:solidFill>
            <a:schemeClr val="bg1"/>
          </a:solidFill>
        </p:spPr>
        <p:txBody>
          <a:bodyPr wrap="none" rtlCol="0">
            <a:spAutoFit/>
          </a:bodyPr>
          <a:lstStyle/>
          <a:p>
            <a:r>
              <a:rPr lang="en-US" sz="2200" dirty="0">
                <a:solidFill>
                  <a:srgbClr val="006C4D"/>
                </a:solidFill>
                <a:latin typeface="Helvetica Rounded" pitchFamily="2" charset="77"/>
              </a:rPr>
              <a:t>(342 Mil | 1129 Civ)</a:t>
            </a:r>
          </a:p>
          <a:p>
            <a:endParaRPr lang="en-US" sz="2200" dirty="0">
              <a:solidFill>
                <a:srgbClr val="006C4D"/>
              </a:solidFill>
              <a:latin typeface="Helvetica Rounded" pitchFamily="2" charset="77"/>
            </a:endParaRPr>
          </a:p>
        </p:txBody>
      </p:sp>
      <p:sp>
        <p:nvSpPr>
          <p:cNvPr id="5" name="TextBox 4">
            <a:extLst>
              <a:ext uri="{FF2B5EF4-FFF2-40B4-BE49-F238E27FC236}">
                <a16:creationId xmlns:a16="http://schemas.microsoft.com/office/drawing/2014/main" id="{829FA4F4-21CF-5F86-BA71-A937F559B3B3}"/>
              </a:ext>
            </a:extLst>
          </p:cNvPr>
          <p:cNvSpPr txBox="1"/>
          <p:nvPr/>
        </p:nvSpPr>
        <p:spPr>
          <a:xfrm>
            <a:off x="1471748" y="1115834"/>
            <a:ext cx="9448801" cy="1200329"/>
          </a:xfrm>
          <a:prstGeom prst="rect">
            <a:avLst/>
          </a:prstGeom>
          <a:solidFill>
            <a:schemeClr val="bg1"/>
          </a:solidFill>
        </p:spPr>
        <p:txBody>
          <a:bodyPr wrap="square" rtlCol="0">
            <a:spAutoFit/>
          </a:bodyPr>
          <a:lstStyle/>
          <a:p>
            <a:r>
              <a:rPr lang="en-CA" sz="3600" dirty="0">
                <a:solidFill>
                  <a:srgbClr val="201D1E"/>
                </a:solidFill>
                <a:effectLst/>
                <a:latin typeface="Helvetica Rounded" pitchFamily="2" charset="77"/>
              </a:rPr>
              <a:t>Director General Land Equipment</a:t>
            </a:r>
          </a:p>
          <a:p>
            <a:r>
              <a:rPr lang="en-CA" sz="3600" dirty="0">
                <a:solidFill>
                  <a:srgbClr val="201D1E"/>
                </a:solidFill>
                <a:effectLst/>
                <a:latin typeface="Helvetica Rounded" pitchFamily="2" charset="77"/>
              </a:rPr>
              <a:t>Program Management (DGLEPM)</a:t>
            </a:r>
          </a:p>
        </p:txBody>
      </p:sp>
      <p:sp>
        <p:nvSpPr>
          <p:cNvPr id="6" name="TextBox 5">
            <a:extLst>
              <a:ext uri="{FF2B5EF4-FFF2-40B4-BE49-F238E27FC236}">
                <a16:creationId xmlns:a16="http://schemas.microsoft.com/office/drawing/2014/main" id="{7B391317-8F54-317F-46AD-921071A40BC6}"/>
              </a:ext>
            </a:extLst>
          </p:cNvPr>
          <p:cNvSpPr txBox="1"/>
          <p:nvPr/>
        </p:nvSpPr>
        <p:spPr>
          <a:xfrm>
            <a:off x="3544390" y="3460423"/>
            <a:ext cx="7376160" cy="1938992"/>
          </a:xfrm>
          <a:prstGeom prst="rect">
            <a:avLst/>
          </a:prstGeom>
          <a:solidFill>
            <a:schemeClr val="bg1"/>
          </a:solidFill>
        </p:spPr>
        <p:txBody>
          <a:bodyPr wrap="square" rtlCol="0">
            <a:spAutoFit/>
          </a:bodyPr>
          <a:lstStyle/>
          <a:p>
            <a:r>
              <a:rPr lang="en-CA" sz="2400" dirty="0">
                <a:solidFill>
                  <a:srgbClr val="201D1E"/>
                </a:solidFill>
                <a:effectLst/>
                <a:latin typeface="+mj-lt"/>
                <a:cs typeface="Calibri" panose="020F0502020204030204" pitchFamily="34" charset="0"/>
              </a:rPr>
              <a:t>DGLEPM is the acquisition and maintenance authority for land and common equipment including wheeled and tracked vehicles, arms, camp equipment, and clothing. As well, the Quality Engineering Test Establishment, and 202 Workshop Depot are all part of DGLEPM.</a:t>
            </a:r>
          </a:p>
        </p:txBody>
      </p:sp>
      <p:cxnSp>
        <p:nvCxnSpPr>
          <p:cNvPr id="7" name="Straight Connector 6">
            <a:extLst>
              <a:ext uri="{FF2B5EF4-FFF2-40B4-BE49-F238E27FC236}">
                <a16:creationId xmlns:a16="http://schemas.microsoft.com/office/drawing/2014/main" id="{05787271-BF0E-77A7-3AB6-97FEF272F87B}"/>
              </a:ext>
            </a:extLst>
          </p:cNvPr>
          <p:cNvCxnSpPr>
            <a:cxnSpLocks/>
          </p:cNvCxnSpPr>
          <p:nvPr/>
        </p:nvCxnSpPr>
        <p:spPr>
          <a:xfrm>
            <a:off x="617458" y="-111512"/>
            <a:ext cx="0" cy="6980663"/>
          </a:xfrm>
          <a:prstGeom prst="line">
            <a:avLst/>
          </a:prstGeom>
          <a:ln w="38100">
            <a:solidFill>
              <a:srgbClr val="006C4D"/>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5F54F29-0637-57A7-12C5-E49FDDD3B2DC}"/>
              </a:ext>
            </a:extLst>
          </p:cNvPr>
          <p:cNvCxnSpPr/>
          <p:nvPr/>
        </p:nvCxnSpPr>
        <p:spPr>
          <a:xfrm>
            <a:off x="617458" y="1644340"/>
            <a:ext cx="586874" cy="0"/>
          </a:xfrm>
          <a:prstGeom prst="line">
            <a:avLst/>
          </a:prstGeom>
          <a:ln w="38100">
            <a:solidFill>
              <a:srgbClr val="006C4D"/>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AF44668E-7625-3EC3-F1FD-15F556C6585F}"/>
              </a:ext>
            </a:extLst>
          </p:cNvPr>
          <p:cNvPicPr>
            <a:picLocks noChangeAspect="1"/>
          </p:cNvPicPr>
          <p:nvPr/>
        </p:nvPicPr>
        <p:blipFill>
          <a:blip r:embed="rId2"/>
          <a:stretch>
            <a:fillRect/>
          </a:stretch>
        </p:blipFill>
        <p:spPr>
          <a:xfrm>
            <a:off x="1051931" y="3368334"/>
            <a:ext cx="2340058" cy="2340058"/>
          </a:xfrm>
          <a:prstGeom prst="rect">
            <a:avLst/>
          </a:prstGeom>
        </p:spPr>
      </p:pic>
    </p:spTree>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DF856942-EB8D-8AF0-53A1-57838A13983B}"/>
              </a:ext>
            </a:extLst>
          </p:cNvPr>
          <p:cNvSpPr/>
          <p:nvPr/>
        </p:nvSpPr>
        <p:spPr>
          <a:xfrm>
            <a:off x="1471748" y="2262774"/>
            <a:ext cx="3840482" cy="705395"/>
          </a:xfrm>
          <a:prstGeom prst="roundRect">
            <a:avLst/>
          </a:prstGeom>
          <a:solidFill>
            <a:srgbClr val="C0EA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C7CDAD09-ABFA-F50D-4A4B-E702D7515F8E}"/>
              </a:ext>
            </a:extLst>
          </p:cNvPr>
          <p:cNvSpPr txBox="1"/>
          <p:nvPr/>
        </p:nvSpPr>
        <p:spPr>
          <a:xfrm>
            <a:off x="1602378" y="2315071"/>
            <a:ext cx="3644537" cy="584775"/>
          </a:xfrm>
          <a:prstGeom prst="rect">
            <a:avLst/>
          </a:prstGeom>
          <a:noFill/>
        </p:spPr>
        <p:txBody>
          <a:bodyPr wrap="square" rtlCol="0">
            <a:spAutoFit/>
          </a:bodyPr>
          <a:lstStyle/>
          <a:p>
            <a:pPr algn="ctr"/>
            <a:r>
              <a:rPr lang="en-US" sz="3200" dirty="0">
                <a:latin typeface="Calibri Light" panose="020F0302020204030204" pitchFamily="34" charset="0"/>
                <a:cs typeface="Calibri Light" panose="020F0302020204030204" pitchFamily="34" charset="0"/>
              </a:rPr>
              <a:t>BGen Darryl Taylor</a:t>
            </a:r>
          </a:p>
        </p:txBody>
      </p:sp>
      <p:sp>
        <p:nvSpPr>
          <p:cNvPr id="4" name="TextBox 3">
            <a:extLst>
              <a:ext uri="{FF2B5EF4-FFF2-40B4-BE49-F238E27FC236}">
                <a16:creationId xmlns:a16="http://schemas.microsoft.com/office/drawing/2014/main" id="{92B12A4B-1BD0-9032-DA5F-ACA60E4CDF92}"/>
              </a:ext>
            </a:extLst>
          </p:cNvPr>
          <p:cNvSpPr txBox="1"/>
          <p:nvPr/>
        </p:nvSpPr>
        <p:spPr>
          <a:xfrm>
            <a:off x="1471748" y="618875"/>
            <a:ext cx="9448801" cy="1200329"/>
          </a:xfrm>
          <a:prstGeom prst="rect">
            <a:avLst/>
          </a:prstGeom>
          <a:solidFill>
            <a:schemeClr val="bg1"/>
          </a:solidFill>
        </p:spPr>
        <p:txBody>
          <a:bodyPr wrap="square" rtlCol="0">
            <a:spAutoFit/>
          </a:bodyPr>
          <a:lstStyle/>
          <a:p>
            <a:r>
              <a:rPr lang="en-CA" sz="3600" dirty="0">
                <a:solidFill>
                  <a:srgbClr val="201D1E"/>
                </a:solidFill>
                <a:effectLst/>
                <a:latin typeface="Helvetica Rounded" pitchFamily="2" charset="77"/>
              </a:rPr>
              <a:t>Director General Aerospace Equipment Program Management (DGAEPM)</a:t>
            </a:r>
          </a:p>
        </p:txBody>
      </p:sp>
      <p:sp>
        <p:nvSpPr>
          <p:cNvPr id="5" name="TextBox 4">
            <a:extLst>
              <a:ext uri="{FF2B5EF4-FFF2-40B4-BE49-F238E27FC236}">
                <a16:creationId xmlns:a16="http://schemas.microsoft.com/office/drawing/2014/main" id="{21258025-F95D-FD95-18E3-07F8507B2EC2}"/>
              </a:ext>
            </a:extLst>
          </p:cNvPr>
          <p:cNvSpPr txBox="1"/>
          <p:nvPr/>
        </p:nvSpPr>
        <p:spPr>
          <a:xfrm>
            <a:off x="3018123" y="3370693"/>
            <a:ext cx="8699863" cy="1938992"/>
          </a:xfrm>
          <a:prstGeom prst="rect">
            <a:avLst/>
          </a:prstGeom>
          <a:solidFill>
            <a:schemeClr val="bg1"/>
          </a:solidFill>
        </p:spPr>
        <p:txBody>
          <a:bodyPr wrap="square" rtlCol="0">
            <a:spAutoFit/>
          </a:bodyPr>
          <a:lstStyle/>
          <a:p>
            <a:r>
              <a:rPr lang="en-CA" sz="2400" dirty="0">
                <a:solidFill>
                  <a:srgbClr val="201D1E"/>
                </a:solidFill>
                <a:effectLst/>
                <a:latin typeface="+mj-lt"/>
              </a:rPr>
              <a:t>DGAEPM is responsible for the sustainment and capability</a:t>
            </a:r>
          </a:p>
          <a:p>
            <a:r>
              <a:rPr lang="en-CA" sz="2400" dirty="0">
                <a:solidFill>
                  <a:srgbClr val="201D1E"/>
                </a:solidFill>
                <a:effectLst/>
                <a:latin typeface="+mj-lt"/>
              </a:rPr>
              <a:t>enhancement of in-service transport, fighters, trainers, helicopters and unmanned aircraft, as well as radar and communications systems. The Aerospace Engineering Test Establishment (AETE) field unit is also part of DGAEPM.</a:t>
            </a:r>
          </a:p>
        </p:txBody>
      </p:sp>
      <p:sp>
        <p:nvSpPr>
          <p:cNvPr id="6" name="TextBox 5">
            <a:extLst>
              <a:ext uri="{FF2B5EF4-FFF2-40B4-BE49-F238E27FC236}">
                <a16:creationId xmlns:a16="http://schemas.microsoft.com/office/drawing/2014/main" id="{B87B4C6E-6900-C062-4D25-62601B350D27}"/>
              </a:ext>
            </a:extLst>
          </p:cNvPr>
          <p:cNvSpPr txBox="1"/>
          <p:nvPr/>
        </p:nvSpPr>
        <p:spPr>
          <a:xfrm>
            <a:off x="8769532" y="5533256"/>
            <a:ext cx="2808513" cy="430887"/>
          </a:xfrm>
          <a:prstGeom prst="rect">
            <a:avLst/>
          </a:prstGeom>
          <a:solidFill>
            <a:schemeClr val="bg1"/>
          </a:solidFill>
        </p:spPr>
        <p:txBody>
          <a:bodyPr wrap="square" rtlCol="0">
            <a:spAutoFit/>
          </a:bodyPr>
          <a:lstStyle/>
          <a:p>
            <a:r>
              <a:rPr lang="en-US" sz="2200" dirty="0">
                <a:solidFill>
                  <a:srgbClr val="006C4D"/>
                </a:solidFill>
                <a:latin typeface="Helvetica Rounded" pitchFamily="2" charset="77"/>
              </a:rPr>
              <a:t>(449 Mil | 455 Civ)</a:t>
            </a:r>
          </a:p>
        </p:txBody>
      </p:sp>
      <p:cxnSp>
        <p:nvCxnSpPr>
          <p:cNvPr id="7" name="Straight Connector 6">
            <a:extLst>
              <a:ext uri="{FF2B5EF4-FFF2-40B4-BE49-F238E27FC236}">
                <a16:creationId xmlns:a16="http://schemas.microsoft.com/office/drawing/2014/main" id="{F453AB28-D56D-2CA7-1897-1EE1B07D3074}"/>
              </a:ext>
            </a:extLst>
          </p:cNvPr>
          <p:cNvCxnSpPr>
            <a:cxnSpLocks/>
          </p:cNvCxnSpPr>
          <p:nvPr/>
        </p:nvCxnSpPr>
        <p:spPr>
          <a:xfrm>
            <a:off x="617458" y="-111512"/>
            <a:ext cx="0" cy="6980663"/>
          </a:xfrm>
          <a:prstGeom prst="line">
            <a:avLst/>
          </a:prstGeom>
          <a:ln w="38100">
            <a:solidFill>
              <a:srgbClr val="006C4D"/>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5703CD4-12C3-4BAB-61C8-F2C1F9A5C85A}"/>
              </a:ext>
            </a:extLst>
          </p:cNvPr>
          <p:cNvCxnSpPr/>
          <p:nvPr/>
        </p:nvCxnSpPr>
        <p:spPr>
          <a:xfrm>
            <a:off x="617458" y="1158565"/>
            <a:ext cx="586874" cy="0"/>
          </a:xfrm>
          <a:prstGeom prst="line">
            <a:avLst/>
          </a:prstGeom>
          <a:ln w="38100">
            <a:solidFill>
              <a:srgbClr val="006C4D"/>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CA9767C2-B469-FB77-6CDB-EAEB3E2F97DF}"/>
              </a:ext>
            </a:extLst>
          </p:cNvPr>
          <p:cNvPicPr>
            <a:picLocks noChangeAspect="1"/>
          </p:cNvPicPr>
          <p:nvPr/>
        </p:nvPicPr>
        <p:blipFill>
          <a:blip r:embed="rId2"/>
          <a:stretch>
            <a:fillRect/>
          </a:stretch>
        </p:blipFill>
        <p:spPr>
          <a:xfrm>
            <a:off x="617458" y="3158828"/>
            <a:ext cx="2400665" cy="2400665"/>
          </a:xfrm>
          <a:prstGeom prst="rect">
            <a:avLst/>
          </a:prstGeom>
        </p:spPr>
      </p:pic>
    </p:spTree>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B1719A60-8BF6-3673-29F9-AB0540D02DDC}"/>
              </a:ext>
            </a:extLst>
          </p:cNvPr>
          <p:cNvSpPr/>
          <p:nvPr/>
        </p:nvSpPr>
        <p:spPr>
          <a:xfrm>
            <a:off x="1471748" y="2132144"/>
            <a:ext cx="3840482" cy="705395"/>
          </a:xfrm>
          <a:prstGeom prst="roundRect">
            <a:avLst/>
          </a:prstGeom>
          <a:solidFill>
            <a:srgbClr val="C0EA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D6C7DAC-14D2-8F60-69C7-F3266E55F851}"/>
              </a:ext>
            </a:extLst>
          </p:cNvPr>
          <p:cNvSpPr txBox="1"/>
          <p:nvPr/>
        </p:nvSpPr>
        <p:spPr>
          <a:xfrm>
            <a:off x="1602378" y="2184441"/>
            <a:ext cx="3644537" cy="584775"/>
          </a:xfrm>
          <a:prstGeom prst="rect">
            <a:avLst/>
          </a:prstGeom>
          <a:noFill/>
        </p:spPr>
        <p:txBody>
          <a:bodyPr wrap="square" rtlCol="0">
            <a:spAutoFit/>
          </a:bodyPr>
          <a:lstStyle/>
          <a:p>
            <a:pPr algn="ctr"/>
            <a:r>
              <a:rPr lang="en-US" sz="3200" dirty="0">
                <a:latin typeface="Calibri Light" panose="020F0302020204030204" pitchFamily="34" charset="0"/>
                <a:cs typeface="Calibri Light" panose="020F0302020204030204" pitchFamily="34" charset="0"/>
              </a:rPr>
              <a:t>Emma </a:t>
            </a:r>
            <a:r>
              <a:rPr lang="en-US" sz="3200" dirty="0" err="1">
                <a:latin typeface="Calibri Light" panose="020F0302020204030204" pitchFamily="34" charset="0"/>
                <a:cs typeface="Calibri Light" panose="020F0302020204030204" pitchFamily="34" charset="0"/>
              </a:rPr>
              <a:t>Orawiec</a:t>
            </a:r>
            <a:endParaRPr lang="en-US" sz="3200" dirty="0">
              <a:latin typeface="Calibri Light" panose="020F0302020204030204" pitchFamily="34" charset="0"/>
              <a:cs typeface="Calibri Light" panose="020F0302020204030204" pitchFamily="34" charset="0"/>
            </a:endParaRPr>
          </a:p>
        </p:txBody>
      </p:sp>
      <p:sp>
        <p:nvSpPr>
          <p:cNvPr id="4" name="TextBox 3">
            <a:extLst>
              <a:ext uri="{FF2B5EF4-FFF2-40B4-BE49-F238E27FC236}">
                <a16:creationId xmlns:a16="http://schemas.microsoft.com/office/drawing/2014/main" id="{7F2529EC-9BD1-B40D-DB5C-4208CFAF8F86}"/>
              </a:ext>
            </a:extLst>
          </p:cNvPr>
          <p:cNvSpPr txBox="1"/>
          <p:nvPr/>
        </p:nvSpPr>
        <p:spPr>
          <a:xfrm>
            <a:off x="1471748" y="732517"/>
            <a:ext cx="8906691" cy="1200329"/>
          </a:xfrm>
          <a:prstGeom prst="rect">
            <a:avLst/>
          </a:prstGeom>
          <a:solidFill>
            <a:schemeClr val="bg1"/>
          </a:solidFill>
        </p:spPr>
        <p:txBody>
          <a:bodyPr wrap="square" rtlCol="0">
            <a:spAutoFit/>
          </a:bodyPr>
          <a:lstStyle/>
          <a:p>
            <a:r>
              <a:rPr lang="en-CA" sz="3600" dirty="0">
                <a:solidFill>
                  <a:srgbClr val="201D1E"/>
                </a:solidFill>
                <a:effectLst/>
                <a:latin typeface="Helvetica Rounded" pitchFamily="2" charset="77"/>
              </a:rPr>
              <a:t>Director General Procurement</a:t>
            </a:r>
          </a:p>
          <a:p>
            <a:r>
              <a:rPr lang="en-CA" sz="3600" dirty="0">
                <a:solidFill>
                  <a:srgbClr val="201D1E"/>
                </a:solidFill>
                <a:effectLst/>
                <a:latin typeface="Helvetica Rounded" pitchFamily="2" charset="77"/>
              </a:rPr>
              <a:t>Services (DG Proc </a:t>
            </a:r>
            <a:r>
              <a:rPr lang="en-CA" sz="3600" dirty="0" err="1">
                <a:solidFill>
                  <a:srgbClr val="201D1E"/>
                </a:solidFill>
                <a:effectLst/>
                <a:latin typeface="Helvetica Rounded" pitchFamily="2" charset="77"/>
              </a:rPr>
              <a:t>Svcs</a:t>
            </a:r>
            <a:r>
              <a:rPr lang="en-CA" sz="3600" dirty="0">
                <a:solidFill>
                  <a:srgbClr val="201D1E"/>
                </a:solidFill>
                <a:effectLst/>
                <a:latin typeface="Helvetica Rounded" pitchFamily="2" charset="77"/>
              </a:rPr>
              <a:t>)</a:t>
            </a:r>
          </a:p>
        </p:txBody>
      </p:sp>
      <p:sp>
        <p:nvSpPr>
          <p:cNvPr id="5" name="TextBox 4">
            <a:extLst>
              <a:ext uri="{FF2B5EF4-FFF2-40B4-BE49-F238E27FC236}">
                <a16:creationId xmlns:a16="http://schemas.microsoft.com/office/drawing/2014/main" id="{5F2017FA-12C7-2FE9-648B-D740C9D5B07F}"/>
              </a:ext>
            </a:extLst>
          </p:cNvPr>
          <p:cNvSpPr txBox="1"/>
          <p:nvPr/>
        </p:nvSpPr>
        <p:spPr>
          <a:xfrm>
            <a:off x="2671356" y="3036837"/>
            <a:ext cx="8906690" cy="3139321"/>
          </a:xfrm>
          <a:prstGeom prst="rect">
            <a:avLst/>
          </a:prstGeom>
          <a:solidFill>
            <a:schemeClr val="bg1"/>
          </a:solidFill>
        </p:spPr>
        <p:txBody>
          <a:bodyPr wrap="square" rtlCol="0">
            <a:spAutoFit/>
          </a:bodyPr>
          <a:lstStyle/>
          <a:p>
            <a:r>
              <a:rPr lang="en-CA" sz="2200" dirty="0">
                <a:solidFill>
                  <a:srgbClr val="201D1E"/>
                </a:solidFill>
                <a:effectLst/>
                <a:latin typeface="+mj-lt"/>
              </a:rPr>
              <a:t>DG Proc </a:t>
            </a:r>
            <a:r>
              <a:rPr lang="en-CA" sz="2200" dirty="0" err="1">
                <a:solidFill>
                  <a:srgbClr val="201D1E"/>
                </a:solidFill>
                <a:effectLst/>
                <a:latin typeface="+mj-lt"/>
              </a:rPr>
              <a:t>Svcs</a:t>
            </a:r>
            <a:r>
              <a:rPr lang="en-CA" sz="2200" dirty="0">
                <a:solidFill>
                  <a:srgbClr val="201D1E"/>
                </a:solidFill>
                <a:effectLst/>
                <a:latin typeface="+mj-lt"/>
              </a:rPr>
              <a:t> manages major service delivery programs in support of CAF Operations, Training and Personnel Support. It provides procurement services for information technology, communications and electronic equipment (including Space, Cyber and command and control systems), and joint and common equipment systems. It provides procurement and contracting support to most Level One organizations in the National Capital Region. It manages the Foreign Military Sales (FMS) payment process and provides procurement and contracting support to CAF operations including contracted transportation services.</a:t>
            </a:r>
          </a:p>
        </p:txBody>
      </p:sp>
      <p:sp>
        <p:nvSpPr>
          <p:cNvPr id="6" name="TextBox 5">
            <a:extLst>
              <a:ext uri="{FF2B5EF4-FFF2-40B4-BE49-F238E27FC236}">
                <a16:creationId xmlns:a16="http://schemas.microsoft.com/office/drawing/2014/main" id="{540BAE1D-F50D-1890-BE4A-4EA89B8F4A99}"/>
              </a:ext>
            </a:extLst>
          </p:cNvPr>
          <p:cNvSpPr txBox="1"/>
          <p:nvPr/>
        </p:nvSpPr>
        <p:spPr>
          <a:xfrm>
            <a:off x="9052561" y="6096470"/>
            <a:ext cx="2808513" cy="430887"/>
          </a:xfrm>
          <a:prstGeom prst="rect">
            <a:avLst/>
          </a:prstGeom>
          <a:solidFill>
            <a:schemeClr val="bg1"/>
          </a:solidFill>
        </p:spPr>
        <p:txBody>
          <a:bodyPr wrap="square" rtlCol="0">
            <a:spAutoFit/>
          </a:bodyPr>
          <a:lstStyle/>
          <a:p>
            <a:r>
              <a:rPr lang="en-US" sz="2200" dirty="0">
                <a:solidFill>
                  <a:srgbClr val="006C4D"/>
                </a:solidFill>
                <a:latin typeface="Helvetica Rounded" pitchFamily="2" charset="77"/>
              </a:rPr>
              <a:t>(5 Mil | 217 Civ)</a:t>
            </a:r>
          </a:p>
        </p:txBody>
      </p:sp>
      <p:cxnSp>
        <p:nvCxnSpPr>
          <p:cNvPr id="7" name="Straight Connector 6">
            <a:extLst>
              <a:ext uri="{FF2B5EF4-FFF2-40B4-BE49-F238E27FC236}">
                <a16:creationId xmlns:a16="http://schemas.microsoft.com/office/drawing/2014/main" id="{07E61F58-78FD-FCC8-B898-4BD78EF65BC8}"/>
              </a:ext>
            </a:extLst>
          </p:cNvPr>
          <p:cNvCxnSpPr>
            <a:cxnSpLocks/>
          </p:cNvCxnSpPr>
          <p:nvPr/>
        </p:nvCxnSpPr>
        <p:spPr>
          <a:xfrm>
            <a:off x="617458" y="-111512"/>
            <a:ext cx="0" cy="6980663"/>
          </a:xfrm>
          <a:prstGeom prst="line">
            <a:avLst/>
          </a:prstGeom>
          <a:ln w="38100">
            <a:solidFill>
              <a:srgbClr val="006C4D"/>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BD021BA-30D5-5154-B8B6-0A4BD6BF7B0F}"/>
              </a:ext>
            </a:extLst>
          </p:cNvPr>
          <p:cNvCxnSpPr/>
          <p:nvPr/>
        </p:nvCxnSpPr>
        <p:spPr>
          <a:xfrm>
            <a:off x="617458" y="1345890"/>
            <a:ext cx="586874" cy="0"/>
          </a:xfrm>
          <a:prstGeom prst="line">
            <a:avLst/>
          </a:prstGeom>
          <a:ln w="38100">
            <a:solidFill>
              <a:srgbClr val="006C4D"/>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59108C6D-1607-43FD-F352-32C15D1581EB}"/>
              </a:ext>
            </a:extLst>
          </p:cNvPr>
          <p:cNvPicPr>
            <a:picLocks noChangeAspect="1"/>
          </p:cNvPicPr>
          <p:nvPr/>
        </p:nvPicPr>
        <p:blipFill>
          <a:blip r:embed="rId2"/>
          <a:stretch>
            <a:fillRect/>
          </a:stretch>
        </p:blipFill>
        <p:spPr>
          <a:xfrm>
            <a:off x="518837" y="2941864"/>
            <a:ext cx="2457967" cy="2457967"/>
          </a:xfrm>
          <a:prstGeom prst="rect">
            <a:avLst/>
          </a:prstGeom>
        </p:spPr>
      </p:pic>
    </p:spTree>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220A1349-AAE1-B563-7EE8-307AD65239DF}"/>
              </a:ext>
            </a:extLst>
          </p:cNvPr>
          <p:cNvSpPr/>
          <p:nvPr/>
        </p:nvSpPr>
        <p:spPr>
          <a:xfrm>
            <a:off x="1471748" y="2223585"/>
            <a:ext cx="3840482" cy="705395"/>
          </a:xfrm>
          <a:prstGeom prst="roundRect">
            <a:avLst/>
          </a:prstGeom>
          <a:solidFill>
            <a:srgbClr val="C0EA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A47BE96C-A3A1-F57B-7A18-AA1E3C5A0123}"/>
              </a:ext>
            </a:extLst>
          </p:cNvPr>
          <p:cNvSpPr txBox="1"/>
          <p:nvPr/>
        </p:nvSpPr>
        <p:spPr>
          <a:xfrm>
            <a:off x="1602378" y="2275882"/>
            <a:ext cx="3644537" cy="584775"/>
          </a:xfrm>
          <a:prstGeom prst="rect">
            <a:avLst/>
          </a:prstGeom>
          <a:noFill/>
        </p:spPr>
        <p:txBody>
          <a:bodyPr wrap="square" rtlCol="0">
            <a:spAutoFit/>
          </a:bodyPr>
          <a:lstStyle/>
          <a:p>
            <a:pPr algn="ctr"/>
            <a:r>
              <a:rPr lang="en-US" sz="3200" dirty="0">
                <a:latin typeface="Calibri Light" panose="020F0302020204030204" pitchFamily="34" charset="0"/>
                <a:cs typeface="Calibri Light" panose="020F0302020204030204" pitchFamily="34" charset="0"/>
              </a:rPr>
              <a:t>Judith Bennett</a:t>
            </a:r>
          </a:p>
        </p:txBody>
      </p:sp>
      <p:sp>
        <p:nvSpPr>
          <p:cNvPr id="2" name="TextBox 1">
            <a:extLst>
              <a:ext uri="{FF2B5EF4-FFF2-40B4-BE49-F238E27FC236}">
                <a16:creationId xmlns:a16="http://schemas.microsoft.com/office/drawing/2014/main" id="{7A9C6EA7-C2FC-166A-AC07-DDFEED511EFA}"/>
              </a:ext>
            </a:extLst>
          </p:cNvPr>
          <p:cNvSpPr txBox="1"/>
          <p:nvPr/>
        </p:nvSpPr>
        <p:spPr>
          <a:xfrm>
            <a:off x="2815046" y="3167467"/>
            <a:ext cx="8906691" cy="3477875"/>
          </a:xfrm>
          <a:prstGeom prst="rect">
            <a:avLst/>
          </a:prstGeom>
          <a:solidFill>
            <a:schemeClr val="bg1"/>
          </a:solidFill>
        </p:spPr>
        <p:txBody>
          <a:bodyPr wrap="square" rtlCol="0">
            <a:spAutoFit/>
          </a:bodyPr>
          <a:lstStyle/>
          <a:p>
            <a:r>
              <a:rPr lang="en-CA" sz="2200" dirty="0">
                <a:effectLst/>
                <a:latin typeface="+mj-lt"/>
                <a:ea typeface="Calibri" panose="020F0502020204030204" pitchFamily="34" charset="0"/>
                <a:cs typeface="Times New Roman" panose="02020603050405020304" pitchFamily="18" charset="0"/>
              </a:rPr>
              <a:t>DGMSSC manages the Materiel Acquisition &amp; Support (MA&amp;S) framework on behalf of ADM(Mat) to optimize the delivery of materiel and operational support to CAF operations and departmental activities. The Division establishes policies, standards and procedures in a variety of MA&amp;S areas and is responsible for the defence supply chain information systems and requirements key to doing MA&amp;S business. The Division is also responsible for defining and establishing policy and procedures for disposal of corporate assets, the conduct of Quality Assurance functions for the Department and overseeing Defence supply chain operations.</a:t>
            </a:r>
            <a:br>
              <a:rPr lang="en-CA" sz="2200" dirty="0">
                <a:effectLst/>
                <a:latin typeface="+mj-lt"/>
                <a:ea typeface="Calibri" panose="020F0502020204030204" pitchFamily="34" charset="0"/>
                <a:cs typeface="Times New Roman" panose="02020603050405020304" pitchFamily="18" charset="0"/>
              </a:rPr>
            </a:br>
            <a:endParaRPr lang="en-CA" sz="2200" dirty="0">
              <a:effectLst/>
              <a:latin typeface="+mj-lt"/>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AE39AB88-55E9-FEC1-6DCE-6D909C3EF862}"/>
              </a:ext>
            </a:extLst>
          </p:cNvPr>
          <p:cNvSpPr txBox="1"/>
          <p:nvPr/>
        </p:nvSpPr>
        <p:spPr>
          <a:xfrm>
            <a:off x="9052561" y="6044218"/>
            <a:ext cx="2808513" cy="430887"/>
          </a:xfrm>
          <a:prstGeom prst="rect">
            <a:avLst/>
          </a:prstGeom>
          <a:solidFill>
            <a:schemeClr val="bg1"/>
          </a:solidFill>
        </p:spPr>
        <p:txBody>
          <a:bodyPr wrap="square" rtlCol="0">
            <a:spAutoFit/>
          </a:bodyPr>
          <a:lstStyle/>
          <a:p>
            <a:r>
              <a:rPr lang="en-US" sz="2200" dirty="0">
                <a:solidFill>
                  <a:srgbClr val="006C4D"/>
                </a:solidFill>
                <a:latin typeface="Helvetica Rounded" pitchFamily="2" charset="77"/>
              </a:rPr>
              <a:t>(79 Mil | 371 Civ)</a:t>
            </a:r>
          </a:p>
        </p:txBody>
      </p:sp>
      <p:sp>
        <p:nvSpPr>
          <p:cNvPr id="8" name="TextBox 7">
            <a:extLst>
              <a:ext uri="{FF2B5EF4-FFF2-40B4-BE49-F238E27FC236}">
                <a16:creationId xmlns:a16="http://schemas.microsoft.com/office/drawing/2014/main" id="{7E48FD56-2C82-4C06-053C-A41587457A63}"/>
              </a:ext>
            </a:extLst>
          </p:cNvPr>
          <p:cNvSpPr txBox="1"/>
          <p:nvPr/>
        </p:nvSpPr>
        <p:spPr>
          <a:xfrm>
            <a:off x="1471748" y="732517"/>
            <a:ext cx="8906691" cy="1200329"/>
          </a:xfrm>
          <a:prstGeom prst="rect">
            <a:avLst/>
          </a:prstGeom>
          <a:solidFill>
            <a:schemeClr val="bg1"/>
          </a:solidFill>
        </p:spPr>
        <p:txBody>
          <a:bodyPr wrap="square" rtlCol="0">
            <a:spAutoFit/>
          </a:bodyPr>
          <a:lstStyle/>
          <a:p>
            <a:r>
              <a:rPr lang="en-CA" sz="3600" dirty="0">
                <a:solidFill>
                  <a:srgbClr val="201D1E"/>
                </a:solidFill>
                <a:effectLst/>
                <a:latin typeface="Helvetica Rounded" pitchFamily="2" charset="77"/>
              </a:rPr>
              <a:t>Director General Materiel Systems</a:t>
            </a:r>
          </a:p>
          <a:p>
            <a:r>
              <a:rPr lang="en-CA" sz="3600" dirty="0">
                <a:solidFill>
                  <a:srgbClr val="201D1E"/>
                </a:solidFill>
                <a:effectLst/>
                <a:latin typeface="Helvetica Rounded" pitchFamily="2" charset="77"/>
              </a:rPr>
              <a:t>and Supply Chain (DGMSSC)</a:t>
            </a:r>
          </a:p>
        </p:txBody>
      </p:sp>
      <p:cxnSp>
        <p:nvCxnSpPr>
          <p:cNvPr id="9" name="Straight Connector 8">
            <a:extLst>
              <a:ext uri="{FF2B5EF4-FFF2-40B4-BE49-F238E27FC236}">
                <a16:creationId xmlns:a16="http://schemas.microsoft.com/office/drawing/2014/main" id="{210D2551-AC1D-81BB-A7BD-B02AC0B03D1B}"/>
              </a:ext>
            </a:extLst>
          </p:cNvPr>
          <p:cNvCxnSpPr>
            <a:cxnSpLocks/>
          </p:cNvCxnSpPr>
          <p:nvPr/>
        </p:nvCxnSpPr>
        <p:spPr>
          <a:xfrm>
            <a:off x="617458" y="-111512"/>
            <a:ext cx="0" cy="6980663"/>
          </a:xfrm>
          <a:prstGeom prst="line">
            <a:avLst/>
          </a:prstGeom>
          <a:ln w="38100">
            <a:solidFill>
              <a:srgbClr val="006C4D"/>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2ED05AB-B712-984F-BF24-C929FBDA4B86}"/>
              </a:ext>
            </a:extLst>
          </p:cNvPr>
          <p:cNvCxnSpPr/>
          <p:nvPr/>
        </p:nvCxnSpPr>
        <p:spPr>
          <a:xfrm>
            <a:off x="617458" y="1269690"/>
            <a:ext cx="586874" cy="0"/>
          </a:xfrm>
          <a:prstGeom prst="line">
            <a:avLst/>
          </a:prstGeom>
          <a:ln w="38100">
            <a:solidFill>
              <a:srgbClr val="006C4D"/>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1AF1A9D2-5823-1BC6-0A45-5F442B4D9770}"/>
              </a:ext>
            </a:extLst>
          </p:cNvPr>
          <p:cNvPicPr>
            <a:picLocks noChangeAspect="1"/>
          </p:cNvPicPr>
          <p:nvPr/>
        </p:nvPicPr>
        <p:blipFill>
          <a:blip r:embed="rId2"/>
          <a:stretch>
            <a:fillRect/>
          </a:stretch>
        </p:blipFill>
        <p:spPr>
          <a:xfrm>
            <a:off x="787790" y="3354231"/>
            <a:ext cx="2234079" cy="2234079"/>
          </a:xfrm>
          <a:prstGeom prst="rect">
            <a:avLst/>
          </a:prstGeom>
        </p:spPr>
      </p:pic>
    </p:spTree>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39E71254-F7AF-A1A2-53E2-60F692FEDD61}"/>
              </a:ext>
            </a:extLst>
          </p:cNvPr>
          <p:cNvSpPr/>
          <p:nvPr/>
        </p:nvSpPr>
        <p:spPr>
          <a:xfrm>
            <a:off x="1471748" y="2341152"/>
            <a:ext cx="3840482" cy="705395"/>
          </a:xfrm>
          <a:prstGeom prst="roundRect">
            <a:avLst/>
          </a:prstGeom>
          <a:solidFill>
            <a:srgbClr val="C0EA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FFCA3FDA-B02F-0AE8-B023-A84D0C267D85}"/>
              </a:ext>
            </a:extLst>
          </p:cNvPr>
          <p:cNvSpPr txBox="1"/>
          <p:nvPr/>
        </p:nvSpPr>
        <p:spPr>
          <a:xfrm>
            <a:off x="1602378" y="2393449"/>
            <a:ext cx="3644537" cy="584775"/>
          </a:xfrm>
          <a:prstGeom prst="rect">
            <a:avLst/>
          </a:prstGeom>
          <a:noFill/>
        </p:spPr>
        <p:txBody>
          <a:bodyPr wrap="square" rtlCol="0">
            <a:spAutoFit/>
          </a:bodyPr>
          <a:lstStyle/>
          <a:p>
            <a:pPr algn="ctr"/>
            <a:r>
              <a:rPr lang="en-US" sz="3200" dirty="0">
                <a:latin typeface="Calibri Light" panose="020F0302020204030204" pitchFamily="34" charset="0"/>
                <a:cs typeface="Calibri Light" panose="020F0302020204030204" pitchFamily="34" charset="0"/>
              </a:rPr>
              <a:t>Hélène Picard</a:t>
            </a:r>
          </a:p>
        </p:txBody>
      </p:sp>
      <p:sp>
        <p:nvSpPr>
          <p:cNvPr id="6" name="TextBox 5">
            <a:extLst>
              <a:ext uri="{FF2B5EF4-FFF2-40B4-BE49-F238E27FC236}">
                <a16:creationId xmlns:a16="http://schemas.microsoft.com/office/drawing/2014/main" id="{C29BE900-9B9D-A356-0C7D-4244A78D61CA}"/>
              </a:ext>
            </a:extLst>
          </p:cNvPr>
          <p:cNvSpPr txBox="1"/>
          <p:nvPr/>
        </p:nvSpPr>
        <p:spPr>
          <a:xfrm>
            <a:off x="3082834" y="3304903"/>
            <a:ext cx="8190413" cy="2554545"/>
          </a:xfrm>
          <a:prstGeom prst="rect">
            <a:avLst/>
          </a:prstGeom>
          <a:solidFill>
            <a:schemeClr val="bg1"/>
          </a:solidFill>
        </p:spPr>
        <p:txBody>
          <a:bodyPr wrap="square" rtlCol="0">
            <a:spAutoFit/>
          </a:bodyPr>
          <a:lstStyle/>
          <a:p>
            <a:r>
              <a:rPr lang="en-CA" sz="2000" dirty="0">
                <a:effectLst/>
                <a:latin typeface="+mj-lt"/>
                <a:ea typeface="Calibri" panose="020F0502020204030204" pitchFamily="34" charset="0"/>
                <a:cs typeface="Times New Roman" panose="02020603050405020304" pitchFamily="18" charset="0"/>
              </a:rPr>
              <a:t>DGIIP deals with other government departments and foreign governments on a variety of issues including: bilateral and multilateral engagements (such as NATO, Canada-US engagements), strategic industry issues and events, cooperative programs, and memoranda of understanding. DGIIP also oversees the Munitions Supply Program (MSP) and works with the Canadian defence industry and related associations to ensure they understand the government procurement process and help them to access foreign markets when appropriate.</a:t>
            </a:r>
          </a:p>
        </p:txBody>
      </p:sp>
      <p:sp>
        <p:nvSpPr>
          <p:cNvPr id="7" name="TextBox 6">
            <a:extLst>
              <a:ext uri="{FF2B5EF4-FFF2-40B4-BE49-F238E27FC236}">
                <a16:creationId xmlns:a16="http://schemas.microsoft.com/office/drawing/2014/main" id="{C98B3F9D-0B66-C6EE-9148-2F1D3EB1BEB3}"/>
              </a:ext>
            </a:extLst>
          </p:cNvPr>
          <p:cNvSpPr txBox="1"/>
          <p:nvPr/>
        </p:nvSpPr>
        <p:spPr>
          <a:xfrm>
            <a:off x="8920935" y="5859448"/>
            <a:ext cx="2808513" cy="769441"/>
          </a:xfrm>
          <a:prstGeom prst="rect">
            <a:avLst/>
          </a:prstGeom>
          <a:solidFill>
            <a:schemeClr val="bg1"/>
          </a:solidFill>
        </p:spPr>
        <p:txBody>
          <a:bodyPr wrap="square" rtlCol="0">
            <a:spAutoFit/>
          </a:bodyPr>
          <a:lstStyle/>
          <a:p>
            <a:r>
              <a:rPr lang="en-US" sz="2200" dirty="0">
                <a:solidFill>
                  <a:srgbClr val="006C4D"/>
                </a:solidFill>
                <a:latin typeface="Helvetica Rounded" pitchFamily="2" charset="77"/>
              </a:rPr>
              <a:t>(1 Mil | 41 Civ)</a:t>
            </a:r>
          </a:p>
          <a:p>
            <a:endParaRPr lang="en-US" sz="2200" dirty="0">
              <a:solidFill>
                <a:srgbClr val="006C4D"/>
              </a:solidFill>
              <a:latin typeface="Helvetica Rounded" pitchFamily="2" charset="77"/>
            </a:endParaRPr>
          </a:p>
        </p:txBody>
      </p:sp>
      <p:sp>
        <p:nvSpPr>
          <p:cNvPr id="2" name="TextBox 1">
            <a:extLst>
              <a:ext uri="{FF2B5EF4-FFF2-40B4-BE49-F238E27FC236}">
                <a16:creationId xmlns:a16="http://schemas.microsoft.com/office/drawing/2014/main" id="{D44983FB-EB3D-B957-AAD1-6F7DAC958055}"/>
              </a:ext>
            </a:extLst>
          </p:cNvPr>
          <p:cNvSpPr txBox="1"/>
          <p:nvPr/>
        </p:nvSpPr>
        <p:spPr>
          <a:xfrm>
            <a:off x="1439091" y="985808"/>
            <a:ext cx="8906691" cy="1200329"/>
          </a:xfrm>
          <a:prstGeom prst="rect">
            <a:avLst/>
          </a:prstGeom>
          <a:solidFill>
            <a:schemeClr val="bg1"/>
          </a:solidFill>
        </p:spPr>
        <p:txBody>
          <a:bodyPr wrap="square" rtlCol="0">
            <a:spAutoFit/>
          </a:bodyPr>
          <a:lstStyle/>
          <a:p>
            <a:r>
              <a:rPr lang="en-CA" sz="3600" dirty="0">
                <a:solidFill>
                  <a:srgbClr val="201D1E"/>
                </a:solidFill>
                <a:effectLst/>
                <a:latin typeface="Helvetica Rounded" pitchFamily="2" charset="77"/>
              </a:rPr>
              <a:t>Director General International</a:t>
            </a:r>
          </a:p>
          <a:p>
            <a:r>
              <a:rPr lang="en-CA" sz="3600" dirty="0">
                <a:solidFill>
                  <a:srgbClr val="201D1E"/>
                </a:solidFill>
                <a:effectLst/>
                <a:latin typeface="Helvetica Rounded" pitchFamily="2" charset="77"/>
              </a:rPr>
              <a:t>and Industry Programs (DGIIP)</a:t>
            </a:r>
          </a:p>
        </p:txBody>
      </p:sp>
      <p:cxnSp>
        <p:nvCxnSpPr>
          <p:cNvPr id="3" name="Straight Connector 2">
            <a:extLst>
              <a:ext uri="{FF2B5EF4-FFF2-40B4-BE49-F238E27FC236}">
                <a16:creationId xmlns:a16="http://schemas.microsoft.com/office/drawing/2014/main" id="{7154DF62-1F35-57DA-B488-76A874776DBD}"/>
              </a:ext>
            </a:extLst>
          </p:cNvPr>
          <p:cNvCxnSpPr>
            <a:cxnSpLocks/>
          </p:cNvCxnSpPr>
          <p:nvPr/>
        </p:nvCxnSpPr>
        <p:spPr>
          <a:xfrm>
            <a:off x="617458" y="-111512"/>
            <a:ext cx="0" cy="6980663"/>
          </a:xfrm>
          <a:prstGeom prst="line">
            <a:avLst/>
          </a:prstGeom>
          <a:ln w="38100">
            <a:solidFill>
              <a:srgbClr val="006C4D"/>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9EFA3B3-EC5F-B2C8-AE21-CB115E3B5502}"/>
              </a:ext>
            </a:extLst>
          </p:cNvPr>
          <p:cNvCxnSpPr/>
          <p:nvPr/>
        </p:nvCxnSpPr>
        <p:spPr>
          <a:xfrm>
            <a:off x="617458" y="1644340"/>
            <a:ext cx="586874" cy="0"/>
          </a:xfrm>
          <a:prstGeom prst="line">
            <a:avLst/>
          </a:prstGeom>
          <a:ln w="38100">
            <a:solidFill>
              <a:srgbClr val="006C4D"/>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F588A962-EF61-6D16-6009-BE54058B5588}"/>
              </a:ext>
            </a:extLst>
          </p:cNvPr>
          <p:cNvPicPr>
            <a:picLocks noChangeAspect="1"/>
          </p:cNvPicPr>
          <p:nvPr/>
        </p:nvPicPr>
        <p:blipFill>
          <a:blip r:embed="rId2"/>
          <a:stretch>
            <a:fillRect/>
          </a:stretch>
        </p:blipFill>
        <p:spPr>
          <a:xfrm>
            <a:off x="744458" y="3418092"/>
            <a:ext cx="2356818" cy="2356818"/>
          </a:xfrm>
          <a:prstGeom prst="rect">
            <a:avLst/>
          </a:prstGeom>
        </p:spPr>
      </p:pic>
    </p:spTree>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F8B18506-9F0A-ADBA-FB8B-64A7B3AF9D44}"/>
              </a:ext>
            </a:extLst>
          </p:cNvPr>
          <p:cNvSpPr/>
          <p:nvPr/>
        </p:nvSpPr>
        <p:spPr>
          <a:xfrm>
            <a:off x="1471748" y="2288900"/>
            <a:ext cx="3840482" cy="705395"/>
          </a:xfrm>
          <a:prstGeom prst="roundRect">
            <a:avLst/>
          </a:prstGeom>
          <a:solidFill>
            <a:srgbClr val="C0EA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DE144AA8-661D-0933-FAED-31C6A2C18872}"/>
              </a:ext>
            </a:extLst>
          </p:cNvPr>
          <p:cNvSpPr txBox="1"/>
          <p:nvPr/>
        </p:nvSpPr>
        <p:spPr>
          <a:xfrm>
            <a:off x="1602378" y="2341197"/>
            <a:ext cx="3644537" cy="584775"/>
          </a:xfrm>
          <a:prstGeom prst="rect">
            <a:avLst/>
          </a:prstGeom>
          <a:noFill/>
        </p:spPr>
        <p:txBody>
          <a:bodyPr wrap="square" rtlCol="0">
            <a:spAutoFit/>
          </a:bodyPr>
          <a:lstStyle/>
          <a:p>
            <a:pPr algn="ctr"/>
            <a:r>
              <a:rPr lang="en-US" sz="3200" dirty="0">
                <a:latin typeface="Calibri Light" panose="020F0302020204030204" pitchFamily="34" charset="0"/>
                <a:cs typeface="Calibri Light" panose="020F0302020204030204" pitchFamily="34" charset="0"/>
              </a:rPr>
              <a:t>Marc Rodgers</a:t>
            </a:r>
          </a:p>
        </p:txBody>
      </p:sp>
      <p:sp>
        <p:nvSpPr>
          <p:cNvPr id="5" name="TextBox 4">
            <a:extLst>
              <a:ext uri="{FF2B5EF4-FFF2-40B4-BE49-F238E27FC236}">
                <a16:creationId xmlns:a16="http://schemas.microsoft.com/office/drawing/2014/main" id="{47475545-EC17-8E12-255E-880A5575E533}"/>
              </a:ext>
            </a:extLst>
          </p:cNvPr>
          <p:cNvSpPr txBox="1"/>
          <p:nvPr/>
        </p:nvSpPr>
        <p:spPr>
          <a:xfrm>
            <a:off x="3657600" y="3304903"/>
            <a:ext cx="7746987" cy="2554545"/>
          </a:xfrm>
          <a:prstGeom prst="rect">
            <a:avLst/>
          </a:prstGeom>
          <a:solidFill>
            <a:schemeClr val="bg1"/>
          </a:solidFill>
        </p:spPr>
        <p:txBody>
          <a:bodyPr wrap="square" rtlCol="0">
            <a:spAutoFit/>
          </a:bodyPr>
          <a:lstStyle/>
          <a:p>
            <a:r>
              <a:rPr lang="en-US" sz="2000" dirty="0">
                <a:latin typeface="+mj-lt"/>
              </a:rPr>
              <a:t>DGMPD (A&amp;L) is responsible for Major Capital Projects assigned by the Assistant Deputy Minister (Materiel) to acquire aerospace and land equipment including: The Fixed-Wing Search and Rescue Aircraft Replacement (FWSAR) project, the Remotely Piloted Aircraft Systems (RPAS) project, the Future Fighter Capability Project (FFCP) project, the Strategic Tanker Transport Capability (STTC) project, the Canadian Multi-Mission Aircraft (CMMA) project, the Logistic Vehicle Modernization (LVM) project and the </a:t>
            </a:r>
            <a:r>
              <a:rPr lang="en-US" sz="2000" dirty="0" err="1">
                <a:latin typeface="+mj-lt"/>
              </a:rPr>
              <a:t>Armoured</a:t>
            </a:r>
            <a:r>
              <a:rPr lang="en-US" sz="2000" dirty="0">
                <a:latin typeface="+mj-lt"/>
              </a:rPr>
              <a:t> Combat Support Vehicle (ACSV) project.</a:t>
            </a:r>
          </a:p>
        </p:txBody>
      </p:sp>
      <p:sp>
        <p:nvSpPr>
          <p:cNvPr id="4" name="TextBox 3">
            <a:extLst>
              <a:ext uri="{FF2B5EF4-FFF2-40B4-BE49-F238E27FC236}">
                <a16:creationId xmlns:a16="http://schemas.microsoft.com/office/drawing/2014/main" id="{812F6076-1627-54EB-3042-03FC79250690}"/>
              </a:ext>
            </a:extLst>
          </p:cNvPr>
          <p:cNvSpPr txBox="1"/>
          <p:nvPr/>
        </p:nvSpPr>
        <p:spPr>
          <a:xfrm>
            <a:off x="8830492" y="5911590"/>
            <a:ext cx="2808513" cy="769441"/>
          </a:xfrm>
          <a:prstGeom prst="rect">
            <a:avLst/>
          </a:prstGeom>
          <a:solidFill>
            <a:schemeClr val="bg1"/>
          </a:solidFill>
        </p:spPr>
        <p:txBody>
          <a:bodyPr wrap="square" rtlCol="0">
            <a:spAutoFit/>
          </a:bodyPr>
          <a:lstStyle/>
          <a:p>
            <a:r>
              <a:rPr lang="en-US" sz="2200" dirty="0">
                <a:solidFill>
                  <a:srgbClr val="006C4D"/>
                </a:solidFill>
                <a:latin typeface="Helvetica Rounded" pitchFamily="2" charset="77"/>
              </a:rPr>
              <a:t>(92 Mil | 1241 Civ)</a:t>
            </a:r>
          </a:p>
          <a:p>
            <a:endParaRPr lang="en-US" sz="2200" dirty="0">
              <a:solidFill>
                <a:srgbClr val="006C4D"/>
              </a:solidFill>
              <a:latin typeface="Helvetica Rounded" pitchFamily="2" charset="77"/>
            </a:endParaRPr>
          </a:p>
        </p:txBody>
      </p:sp>
      <p:sp>
        <p:nvSpPr>
          <p:cNvPr id="6" name="TextBox 5">
            <a:extLst>
              <a:ext uri="{FF2B5EF4-FFF2-40B4-BE49-F238E27FC236}">
                <a16:creationId xmlns:a16="http://schemas.microsoft.com/office/drawing/2014/main" id="{37C09932-5CC5-37CE-E14E-F1A29DD7764D}"/>
              </a:ext>
            </a:extLst>
          </p:cNvPr>
          <p:cNvSpPr txBox="1"/>
          <p:nvPr/>
        </p:nvSpPr>
        <p:spPr>
          <a:xfrm>
            <a:off x="1439091" y="907430"/>
            <a:ext cx="8906691" cy="1200329"/>
          </a:xfrm>
          <a:prstGeom prst="rect">
            <a:avLst/>
          </a:prstGeom>
          <a:solidFill>
            <a:schemeClr val="bg1"/>
          </a:solidFill>
        </p:spPr>
        <p:txBody>
          <a:bodyPr wrap="square" rtlCol="0">
            <a:spAutoFit/>
          </a:bodyPr>
          <a:lstStyle/>
          <a:p>
            <a:r>
              <a:rPr lang="en-CA" sz="3600" dirty="0">
                <a:solidFill>
                  <a:srgbClr val="201D1E"/>
                </a:solidFill>
                <a:effectLst/>
                <a:latin typeface="Helvetica Rounded" pitchFamily="2" charset="77"/>
              </a:rPr>
              <a:t>Director General Major Project</a:t>
            </a:r>
          </a:p>
          <a:p>
            <a:r>
              <a:rPr lang="en-CA" sz="3600" dirty="0">
                <a:solidFill>
                  <a:srgbClr val="201D1E"/>
                </a:solidFill>
                <a:effectLst/>
                <a:latin typeface="Helvetica Rounded" pitchFamily="2" charset="77"/>
              </a:rPr>
              <a:t>Delivery (Air &amp; Land) (DGMPD(A&amp;L)</a:t>
            </a:r>
          </a:p>
        </p:txBody>
      </p:sp>
      <p:sp>
        <p:nvSpPr>
          <p:cNvPr id="7" name="TextBox 6">
            <a:extLst>
              <a:ext uri="{FF2B5EF4-FFF2-40B4-BE49-F238E27FC236}">
                <a16:creationId xmlns:a16="http://schemas.microsoft.com/office/drawing/2014/main" id="{0D2E8689-055A-209D-FB7F-1A622D90B2C7}"/>
              </a:ext>
            </a:extLst>
          </p:cNvPr>
          <p:cNvSpPr txBox="1"/>
          <p:nvPr/>
        </p:nvSpPr>
        <p:spPr>
          <a:xfrm rot="16200000">
            <a:off x="-877730" y="4592656"/>
            <a:ext cx="2461339" cy="400110"/>
          </a:xfrm>
          <a:prstGeom prst="rect">
            <a:avLst/>
          </a:prstGeom>
          <a:solidFill>
            <a:schemeClr val="bg1"/>
          </a:solidFill>
        </p:spPr>
        <p:txBody>
          <a:bodyPr wrap="square" rtlCol="0">
            <a:spAutoFit/>
          </a:bodyPr>
          <a:lstStyle/>
          <a:p>
            <a:pPr algn="ctr"/>
            <a:r>
              <a:rPr lang="en-CA" sz="2000" b="1" dirty="0">
                <a:solidFill>
                  <a:srgbClr val="201D1E"/>
                </a:solidFill>
                <a:effectLst/>
                <a:cs typeface="Calibri" panose="020F0502020204030204" pitchFamily="34" charset="0"/>
              </a:rPr>
              <a:t>Major Projects</a:t>
            </a:r>
          </a:p>
        </p:txBody>
      </p:sp>
      <p:cxnSp>
        <p:nvCxnSpPr>
          <p:cNvPr id="8" name="Straight Connector 7">
            <a:extLst>
              <a:ext uri="{FF2B5EF4-FFF2-40B4-BE49-F238E27FC236}">
                <a16:creationId xmlns:a16="http://schemas.microsoft.com/office/drawing/2014/main" id="{E8B9D1DE-959A-9A43-10FF-653C0BE8F22B}"/>
              </a:ext>
            </a:extLst>
          </p:cNvPr>
          <p:cNvCxnSpPr>
            <a:cxnSpLocks/>
          </p:cNvCxnSpPr>
          <p:nvPr/>
        </p:nvCxnSpPr>
        <p:spPr>
          <a:xfrm>
            <a:off x="617458" y="-111512"/>
            <a:ext cx="0" cy="6980663"/>
          </a:xfrm>
          <a:prstGeom prst="line">
            <a:avLst/>
          </a:prstGeom>
          <a:ln w="38100">
            <a:solidFill>
              <a:srgbClr val="006C4D"/>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68C4E0C-28A4-37A3-8AF0-F129EAB8D765}"/>
              </a:ext>
            </a:extLst>
          </p:cNvPr>
          <p:cNvCxnSpPr/>
          <p:nvPr/>
        </p:nvCxnSpPr>
        <p:spPr>
          <a:xfrm>
            <a:off x="617458" y="1488765"/>
            <a:ext cx="586874" cy="0"/>
          </a:xfrm>
          <a:prstGeom prst="line">
            <a:avLst/>
          </a:prstGeom>
          <a:ln w="38100">
            <a:solidFill>
              <a:srgbClr val="006C4D"/>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FE094D9E-7FAE-4109-0478-56618CEBCC91}"/>
              </a:ext>
            </a:extLst>
          </p:cNvPr>
          <p:cNvPicPr>
            <a:picLocks noChangeAspect="1"/>
          </p:cNvPicPr>
          <p:nvPr/>
        </p:nvPicPr>
        <p:blipFill>
          <a:blip r:embed="rId2"/>
          <a:stretch>
            <a:fillRect/>
          </a:stretch>
        </p:blipFill>
        <p:spPr>
          <a:xfrm>
            <a:off x="876360" y="3320032"/>
            <a:ext cx="2430552" cy="2430552"/>
          </a:xfrm>
          <a:prstGeom prst="rect">
            <a:avLst/>
          </a:prstGeom>
        </p:spPr>
      </p:pic>
    </p:spTree>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074176E6-72C3-6826-35AD-04E43680547B}"/>
              </a:ext>
            </a:extLst>
          </p:cNvPr>
          <p:cNvSpPr/>
          <p:nvPr/>
        </p:nvSpPr>
        <p:spPr>
          <a:xfrm>
            <a:off x="1471748" y="2497908"/>
            <a:ext cx="3840482" cy="705395"/>
          </a:xfrm>
          <a:prstGeom prst="roundRect">
            <a:avLst/>
          </a:prstGeom>
          <a:solidFill>
            <a:srgbClr val="C0EA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A394EA4C-1AC0-B654-73F5-6BCFC95427F7}"/>
              </a:ext>
            </a:extLst>
          </p:cNvPr>
          <p:cNvSpPr txBox="1"/>
          <p:nvPr/>
        </p:nvSpPr>
        <p:spPr>
          <a:xfrm>
            <a:off x="1602378" y="2550205"/>
            <a:ext cx="3644537" cy="584775"/>
          </a:xfrm>
          <a:prstGeom prst="rect">
            <a:avLst/>
          </a:prstGeom>
          <a:noFill/>
        </p:spPr>
        <p:txBody>
          <a:bodyPr wrap="square" rtlCol="0">
            <a:spAutoFit/>
          </a:bodyPr>
          <a:lstStyle/>
          <a:p>
            <a:pPr algn="ctr"/>
            <a:r>
              <a:rPr lang="en-CA" sz="3200" b="0" i="0" dirty="0">
                <a:solidFill>
                  <a:srgbClr val="222222"/>
                </a:solidFill>
                <a:effectLst/>
                <a:latin typeface="Calibri" panose="020F0502020204030204" pitchFamily="34" charset="0"/>
              </a:rPr>
              <a:t>Rob Gray</a:t>
            </a:r>
            <a:endParaRPr lang="en-US" sz="3200" dirty="0">
              <a:latin typeface="Calibri Light" panose="020F0302020204030204" pitchFamily="34" charset="0"/>
              <a:cs typeface="Calibri Light" panose="020F0302020204030204" pitchFamily="34" charset="0"/>
            </a:endParaRPr>
          </a:p>
        </p:txBody>
      </p:sp>
      <p:sp>
        <p:nvSpPr>
          <p:cNvPr id="4" name="TextBox 3">
            <a:extLst>
              <a:ext uri="{FF2B5EF4-FFF2-40B4-BE49-F238E27FC236}">
                <a16:creationId xmlns:a16="http://schemas.microsoft.com/office/drawing/2014/main" id="{A9ABF144-4448-CB00-EEB4-83BFBBF852FB}"/>
              </a:ext>
            </a:extLst>
          </p:cNvPr>
          <p:cNvSpPr txBox="1"/>
          <p:nvPr/>
        </p:nvSpPr>
        <p:spPr>
          <a:xfrm>
            <a:off x="3709852" y="3626136"/>
            <a:ext cx="7615646" cy="1569660"/>
          </a:xfrm>
          <a:prstGeom prst="rect">
            <a:avLst/>
          </a:prstGeom>
          <a:solidFill>
            <a:schemeClr val="bg1"/>
          </a:solidFill>
        </p:spPr>
        <p:txBody>
          <a:bodyPr wrap="square" rtlCol="0">
            <a:spAutoFit/>
          </a:bodyPr>
          <a:lstStyle/>
          <a:p>
            <a:r>
              <a:rPr lang="en-CA" sz="2400" dirty="0">
                <a:solidFill>
                  <a:srgbClr val="201D1E"/>
                </a:solidFill>
                <a:effectLst/>
                <a:latin typeface="+mj-lt"/>
              </a:rPr>
              <a:t>DGMPD(S) manages the acquisition of naval vessels including the Canadian Surface Combatant (CSC) project, the Joint Support Ship (JSS) project, and the Arctic and Offshore Patrol Ship (AOPS) project.</a:t>
            </a:r>
          </a:p>
        </p:txBody>
      </p:sp>
      <p:sp>
        <p:nvSpPr>
          <p:cNvPr id="5" name="TextBox 4">
            <a:extLst>
              <a:ext uri="{FF2B5EF4-FFF2-40B4-BE49-F238E27FC236}">
                <a16:creationId xmlns:a16="http://schemas.microsoft.com/office/drawing/2014/main" id="{89242D94-BF5F-2521-081F-A6BDC69D0032}"/>
              </a:ext>
            </a:extLst>
          </p:cNvPr>
          <p:cNvSpPr txBox="1"/>
          <p:nvPr/>
        </p:nvSpPr>
        <p:spPr>
          <a:xfrm>
            <a:off x="1334589" y="1188806"/>
            <a:ext cx="7615646" cy="1200329"/>
          </a:xfrm>
          <a:prstGeom prst="rect">
            <a:avLst/>
          </a:prstGeom>
          <a:solidFill>
            <a:schemeClr val="bg1"/>
          </a:solidFill>
        </p:spPr>
        <p:txBody>
          <a:bodyPr wrap="square" rtlCol="0">
            <a:spAutoFit/>
          </a:bodyPr>
          <a:lstStyle/>
          <a:p>
            <a:r>
              <a:rPr lang="en-CA" sz="3600" dirty="0">
                <a:solidFill>
                  <a:srgbClr val="201D1E"/>
                </a:solidFill>
                <a:effectLst/>
                <a:latin typeface="Helvetica Rounded" pitchFamily="2" charset="77"/>
              </a:rPr>
              <a:t>Director General Major Project</a:t>
            </a:r>
          </a:p>
          <a:p>
            <a:r>
              <a:rPr lang="en-CA" sz="3600" dirty="0">
                <a:solidFill>
                  <a:srgbClr val="201D1E"/>
                </a:solidFill>
                <a:effectLst/>
                <a:latin typeface="Helvetica Rounded" pitchFamily="2" charset="77"/>
              </a:rPr>
              <a:t>Delivery (Sea) (DGMPD(S))</a:t>
            </a:r>
          </a:p>
        </p:txBody>
      </p:sp>
      <p:cxnSp>
        <p:nvCxnSpPr>
          <p:cNvPr id="6" name="Straight Connector 5">
            <a:extLst>
              <a:ext uri="{FF2B5EF4-FFF2-40B4-BE49-F238E27FC236}">
                <a16:creationId xmlns:a16="http://schemas.microsoft.com/office/drawing/2014/main" id="{5F0ED1B5-C05B-6731-2286-0C9BF64A6990}"/>
              </a:ext>
            </a:extLst>
          </p:cNvPr>
          <p:cNvCxnSpPr>
            <a:cxnSpLocks/>
          </p:cNvCxnSpPr>
          <p:nvPr/>
        </p:nvCxnSpPr>
        <p:spPr>
          <a:xfrm>
            <a:off x="617458" y="-111512"/>
            <a:ext cx="0" cy="1895707"/>
          </a:xfrm>
          <a:prstGeom prst="line">
            <a:avLst/>
          </a:prstGeom>
          <a:ln w="38100">
            <a:solidFill>
              <a:srgbClr val="006C4D"/>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84A3062-555A-365F-4574-EBC6F79C27B8}"/>
              </a:ext>
            </a:extLst>
          </p:cNvPr>
          <p:cNvCxnSpPr/>
          <p:nvPr/>
        </p:nvCxnSpPr>
        <p:spPr>
          <a:xfrm>
            <a:off x="617458" y="1764990"/>
            <a:ext cx="586874" cy="0"/>
          </a:xfrm>
          <a:prstGeom prst="line">
            <a:avLst/>
          </a:prstGeom>
          <a:ln w="38100">
            <a:solidFill>
              <a:srgbClr val="006C4D"/>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A7EDC536-0CE4-80D7-128F-DDEF8C5392AF}"/>
              </a:ext>
            </a:extLst>
          </p:cNvPr>
          <p:cNvPicPr>
            <a:picLocks noChangeAspect="1"/>
          </p:cNvPicPr>
          <p:nvPr/>
        </p:nvPicPr>
        <p:blipFill>
          <a:blip r:embed="rId2"/>
          <a:stretch>
            <a:fillRect/>
          </a:stretch>
        </p:blipFill>
        <p:spPr>
          <a:xfrm>
            <a:off x="866502" y="3274286"/>
            <a:ext cx="2377879" cy="2377879"/>
          </a:xfrm>
          <a:prstGeom prst="rect">
            <a:avLst/>
          </a:prstGeom>
        </p:spPr>
      </p:pic>
      <p:sp>
        <p:nvSpPr>
          <p:cNvPr id="14" name="TextBox 13">
            <a:extLst>
              <a:ext uri="{FF2B5EF4-FFF2-40B4-BE49-F238E27FC236}">
                <a16:creationId xmlns:a16="http://schemas.microsoft.com/office/drawing/2014/main" id="{0B940C95-2E93-558D-E611-7B1238AAEA63}"/>
              </a:ext>
            </a:extLst>
          </p:cNvPr>
          <p:cNvSpPr txBox="1"/>
          <p:nvPr/>
        </p:nvSpPr>
        <p:spPr>
          <a:xfrm>
            <a:off x="8830492" y="5643765"/>
            <a:ext cx="2808513" cy="769441"/>
          </a:xfrm>
          <a:prstGeom prst="rect">
            <a:avLst/>
          </a:prstGeom>
          <a:solidFill>
            <a:schemeClr val="bg1"/>
          </a:solidFill>
        </p:spPr>
        <p:txBody>
          <a:bodyPr wrap="square" rtlCol="0">
            <a:spAutoFit/>
          </a:bodyPr>
          <a:lstStyle/>
          <a:p>
            <a:r>
              <a:rPr lang="en-US" sz="2200" dirty="0">
                <a:solidFill>
                  <a:srgbClr val="006C4D"/>
                </a:solidFill>
                <a:latin typeface="Helvetica Rounded" pitchFamily="2" charset="77"/>
              </a:rPr>
              <a:t>(116 Mil | 173 Civ)</a:t>
            </a:r>
          </a:p>
          <a:p>
            <a:endParaRPr lang="en-US" sz="2200" dirty="0">
              <a:solidFill>
                <a:srgbClr val="006C4D"/>
              </a:solidFill>
              <a:latin typeface="Helvetica Rounded" pitchFamily="2" charset="77"/>
            </a:endParaRPr>
          </a:p>
        </p:txBody>
      </p:sp>
    </p:spTree>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a:extLst>
              <a:ext uri="{FF2B5EF4-FFF2-40B4-BE49-F238E27FC236}">
                <a16:creationId xmlns:a16="http://schemas.microsoft.com/office/drawing/2014/main" id="{63AC28FB-7C65-09D1-7DA8-F03EE869F1EC}"/>
              </a:ext>
            </a:extLst>
          </p:cNvPr>
          <p:cNvSpPr/>
          <p:nvPr/>
        </p:nvSpPr>
        <p:spPr>
          <a:xfrm>
            <a:off x="1377204" y="1705768"/>
            <a:ext cx="8923783" cy="1679878"/>
          </a:xfrm>
          <a:prstGeom prst="roundRect">
            <a:avLst/>
          </a:prstGeom>
          <a:solidFill>
            <a:srgbClr val="C0EA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ounded Rectangle 1">
            <a:extLst>
              <a:ext uri="{FF2B5EF4-FFF2-40B4-BE49-F238E27FC236}">
                <a16:creationId xmlns:a16="http://schemas.microsoft.com/office/drawing/2014/main" id="{AAF1B8B3-7450-B75A-3225-619066937B66}"/>
              </a:ext>
            </a:extLst>
          </p:cNvPr>
          <p:cNvSpPr/>
          <p:nvPr/>
        </p:nvSpPr>
        <p:spPr>
          <a:xfrm>
            <a:off x="1597872" y="1815737"/>
            <a:ext cx="2480142" cy="832870"/>
          </a:xfrm>
          <a:prstGeom prst="roundRect">
            <a:avLst/>
          </a:prstGeom>
          <a:solidFill>
            <a:srgbClr val="C0EA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F6B34301-FF47-096F-4FB6-A71D047EEFFD}"/>
              </a:ext>
            </a:extLst>
          </p:cNvPr>
          <p:cNvSpPr txBox="1"/>
          <p:nvPr/>
        </p:nvSpPr>
        <p:spPr>
          <a:xfrm>
            <a:off x="1563461" y="1722425"/>
            <a:ext cx="8558440" cy="1200329"/>
          </a:xfrm>
          <a:prstGeom prst="rect">
            <a:avLst/>
          </a:prstGeom>
          <a:noFill/>
        </p:spPr>
        <p:txBody>
          <a:bodyPr wrap="square" rtlCol="0">
            <a:spAutoFit/>
          </a:bodyPr>
          <a:lstStyle/>
          <a:p>
            <a:pPr algn="ctr"/>
            <a:r>
              <a:rPr lang="en-CA" sz="7200" b="0" i="0" dirty="0">
                <a:solidFill>
                  <a:srgbClr val="222222"/>
                </a:solidFill>
                <a:effectLst/>
                <a:latin typeface="Calibri" panose="020F0502020204030204" pitchFamily="34" charset="0"/>
              </a:rPr>
              <a:t>4495  +  718  =  5213</a:t>
            </a:r>
            <a:endParaRPr lang="en-US" sz="7200" dirty="0">
              <a:latin typeface="Calibri Light" panose="020F0302020204030204" pitchFamily="34" charset="0"/>
              <a:cs typeface="Calibri Light" panose="020F0302020204030204" pitchFamily="34" charset="0"/>
            </a:endParaRPr>
          </a:p>
        </p:txBody>
      </p:sp>
      <p:pic>
        <p:nvPicPr>
          <p:cNvPr id="8" name="Picture 7">
            <a:extLst>
              <a:ext uri="{FF2B5EF4-FFF2-40B4-BE49-F238E27FC236}">
                <a16:creationId xmlns:a16="http://schemas.microsoft.com/office/drawing/2014/main" id="{6765CF72-C034-E2E2-6388-DCEE101B3E7C}"/>
              </a:ext>
            </a:extLst>
          </p:cNvPr>
          <p:cNvPicPr>
            <a:picLocks noChangeAspect="1"/>
          </p:cNvPicPr>
          <p:nvPr/>
        </p:nvPicPr>
        <p:blipFill>
          <a:blip r:embed="rId2"/>
          <a:stretch>
            <a:fillRect/>
          </a:stretch>
        </p:blipFill>
        <p:spPr>
          <a:xfrm>
            <a:off x="5120822" y="6016017"/>
            <a:ext cx="1924231" cy="441337"/>
          </a:xfrm>
          <a:prstGeom prst="rect">
            <a:avLst/>
          </a:prstGeom>
        </p:spPr>
      </p:pic>
      <p:sp>
        <p:nvSpPr>
          <p:cNvPr id="9" name="TextBox 8">
            <a:extLst>
              <a:ext uri="{FF2B5EF4-FFF2-40B4-BE49-F238E27FC236}">
                <a16:creationId xmlns:a16="http://schemas.microsoft.com/office/drawing/2014/main" id="{F1335C92-5171-ED71-A8FD-76DADB84330C}"/>
              </a:ext>
            </a:extLst>
          </p:cNvPr>
          <p:cNvSpPr txBox="1"/>
          <p:nvPr/>
        </p:nvSpPr>
        <p:spPr>
          <a:xfrm>
            <a:off x="624468" y="4436579"/>
            <a:ext cx="5214629" cy="1200329"/>
          </a:xfrm>
          <a:prstGeom prst="rect">
            <a:avLst/>
          </a:prstGeom>
          <a:solidFill>
            <a:schemeClr val="bg1"/>
          </a:solidFill>
        </p:spPr>
        <p:txBody>
          <a:bodyPr wrap="square" rtlCol="0">
            <a:spAutoFit/>
          </a:bodyPr>
          <a:lstStyle/>
          <a:p>
            <a:pPr marL="342900" indent="-342900">
              <a:buFont typeface="Arial" panose="020B0604020202020204" pitchFamily="34" charset="0"/>
              <a:buChar char="•"/>
            </a:pPr>
            <a:r>
              <a:rPr lang="en-CA" sz="2400" dirty="0">
                <a:solidFill>
                  <a:srgbClr val="201D1E"/>
                </a:solidFill>
                <a:effectLst/>
                <a:latin typeface="+mj-lt"/>
              </a:rPr>
              <a:t>Engineering and Land Survey: 24%</a:t>
            </a:r>
          </a:p>
          <a:p>
            <a:pPr marL="342900" indent="-342900">
              <a:buFont typeface="Arial" panose="020B0604020202020204" pitchFamily="34" charset="0"/>
              <a:buChar char="•"/>
            </a:pPr>
            <a:r>
              <a:rPr lang="en-CA" sz="2400" dirty="0">
                <a:solidFill>
                  <a:srgbClr val="201D1E"/>
                </a:solidFill>
                <a:latin typeface="+mj-lt"/>
              </a:rPr>
              <a:t>Purchasing and Supply: 24%</a:t>
            </a:r>
          </a:p>
          <a:p>
            <a:pPr marL="342900" indent="-342900">
              <a:buFont typeface="Arial" panose="020B0604020202020204" pitchFamily="34" charset="0"/>
              <a:buChar char="•"/>
            </a:pPr>
            <a:r>
              <a:rPr lang="en-CA" sz="2400" dirty="0">
                <a:solidFill>
                  <a:srgbClr val="201D1E"/>
                </a:solidFill>
                <a:effectLst/>
                <a:latin typeface="+mj-lt"/>
              </a:rPr>
              <a:t>Administrative Services: 14%</a:t>
            </a:r>
          </a:p>
        </p:txBody>
      </p:sp>
      <p:sp>
        <p:nvSpPr>
          <p:cNvPr id="10" name="TextBox 9">
            <a:extLst>
              <a:ext uri="{FF2B5EF4-FFF2-40B4-BE49-F238E27FC236}">
                <a16:creationId xmlns:a16="http://schemas.microsoft.com/office/drawing/2014/main" id="{E9BEB1A5-8A39-5F23-A01D-61F120BF5F9C}"/>
              </a:ext>
            </a:extLst>
          </p:cNvPr>
          <p:cNvSpPr txBox="1"/>
          <p:nvPr/>
        </p:nvSpPr>
        <p:spPr>
          <a:xfrm>
            <a:off x="5943600" y="4471446"/>
            <a:ext cx="5943600" cy="830997"/>
          </a:xfrm>
          <a:prstGeom prst="rect">
            <a:avLst/>
          </a:prstGeom>
          <a:solidFill>
            <a:schemeClr val="bg1"/>
          </a:solidFill>
        </p:spPr>
        <p:txBody>
          <a:bodyPr wrap="square" rtlCol="0">
            <a:spAutoFit/>
          </a:bodyPr>
          <a:lstStyle/>
          <a:p>
            <a:pPr marL="342900" indent="-342900">
              <a:buFont typeface="Arial" panose="020B0604020202020204" pitchFamily="34" charset="0"/>
              <a:buChar char="•"/>
            </a:pPr>
            <a:r>
              <a:rPr lang="en-CA" sz="2400" dirty="0">
                <a:solidFill>
                  <a:srgbClr val="201D1E"/>
                </a:solidFill>
                <a:effectLst/>
                <a:latin typeface="+mj-lt"/>
              </a:rPr>
              <a:t>Engineering and Scientific Support: 12%</a:t>
            </a:r>
          </a:p>
          <a:p>
            <a:pPr marL="342900" indent="-342900">
              <a:buFont typeface="Arial" panose="020B0604020202020204" pitchFamily="34" charset="0"/>
              <a:buChar char="•"/>
            </a:pPr>
            <a:r>
              <a:rPr lang="en-CA" sz="2400" dirty="0">
                <a:solidFill>
                  <a:srgbClr val="201D1E"/>
                </a:solidFill>
                <a:effectLst/>
                <a:latin typeface="+mj-lt"/>
              </a:rPr>
              <a:t>Electronics: 4%</a:t>
            </a:r>
          </a:p>
        </p:txBody>
      </p:sp>
      <p:sp>
        <p:nvSpPr>
          <p:cNvPr id="11" name="TextBox 10">
            <a:extLst>
              <a:ext uri="{FF2B5EF4-FFF2-40B4-BE49-F238E27FC236}">
                <a16:creationId xmlns:a16="http://schemas.microsoft.com/office/drawing/2014/main" id="{F1C790F3-9A17-7A2B-F68D-875006BC75E1}"/>
              </a:ext>
            </a:extLst>
          </p:cNvPr>
          <p:cNvSpPr txBox="1"/>
          <p:nvPr/>
        </p:nvSpPr>
        <p:spPr>
          <a:xfrm>
            <a:off x="916259" y="488520"/>
            <a:ext cx="10359483" cy="861774"/>
          </a:xfrm>
          <a:prstGeom prst="rect">
            <a:avLst/>
          </a:prstGeom>
          <a:solidFill>
            <a:schemeClr val="bg1"/>
          </a:solidFill>
        </p:spPr>
        <p:txBody>
          <a:bodyPr wrap="square" rtlCol="0">
            <a:spAutoFit/>
          </a:bodyPr>
          <a:lstStyle/>
          <a:p>
            <a:pPr algn="ctr"/>
            <a:r>
              <a:rPr lang="en-US" sz="5000" b="1" dirty="0">
                <a:latin typeface="Montserrat" pitchFamily="2" charset="77"/>
              </a:rPr>
              <a:t>Personnel Overview</a:t>
            </a:r>
          </a:p>
        </p:txBody>
      </p:sp>
      <p:sp>
        <p:nvSpPr>
          <p:cNvPr id="12" name="TextBox 11">
            <a:extLst>
              <a:ext uri="{FF2B5EF4-FFF2-40B4-BE49-F238E27FC236}">
                <a16:creationId xmlns:a16="http://schemas.microsoft.com/office/drawing/2014/main" id="{AD191364-DE14-BC54-CACF-60F8F1A265F9}"/>
              </a:ext>
            </a:extLst>
          </p:cNvPr>
          <p:cNvSpPr txBox="1"/>
          <p:nvPr/>
        </p:nvSpPr>
        <p:spPr>
          <a:xfrm>
            <a:off x="591015" y="3764755"/>
            <a:ext cx="7615646" cy="646331"/>
          </a:xfrm>
          <a:prstGeom prst="rect">
            <a:avLst/>
          </a:prstGeom>
          <a:solidFill>
            <a:schemeClr val="bg1"/>
          </a:solidFill>
        </p:spPr>
        <p:txBody>
          <a:bodyPr wrap="square" rtlCol="0">
            <a:spAutoFit/>
          </a:bodyPr>
          <a:lstStyle/>
          <a:p>
            <a:r>
              <a:rPr lang="en-CA" sz="3600" dirty="0">
                <a:solidFill>
                  <a:srgbClr val="201D1E"/>
                </a:solidFill>
                <a:effectLst/>
                <a:latin typeface="Helvetica Rounded" pitchFamily="2" charset="77"/>
              </a:rPr>
              <a:t>Classifications:</a:t>
            </a:r>
          </a:p>
        </p:txBody>
      </p:sp>
      <p:sp>
        <p:nvSpPr>
          <p:cNvPr id="14" name="TextBox 13">
            <a:extLst>
              <a:ext uri="{FF2B5EF4-FFF2-40B4-BE49-F238E27FC236}">
                <a16:creationId xmlns:a16="http://schemas.microsoft.com/office/drawing/2014/main" id="{9062CED2-57CD-2BB5-D91F-B4F74E1D7956}"/>
              </a:ext>
            </a:extLst>
          </p:cNvPr>
          <p:cNvSpPr txBox="1"/>
          <p:nvPr/>
        </p:nvSpPr>
        <p:spPr>
          <a:xfrm>
            <a:off x="2220489" y="2654122"/>
            <a:ext cx="1393903" cy="584775"/>
          </a:xfrm>
          <a:prstGeom prst="rect">
            <a:avLst/>
          </a:prstGeom>
          <a:solidFill>
            <a:srgbClr val="C0EADE"/>
          </a:solidFill>
        </p:spPr>
        <p:txBody>
          <a:bodyPr wrap="square" rtlCol="0">
            <a:spAutoFit/>
          </a:bodyPr>
          <a:lstStyle/>
          <a:p>
            <a:pPr algn="ctr"/>
            <a:r>
              <a:rPr lang="en-CA" sz="3200" dirty="0">
                <a:solidFill>
                  <a:srgbClr val="201D1E"/>
                </a:solidFill>
                <a:effectLst/>
                <a:latin typeface="+mj-lt"/>
              </a:rPr>
              <a:t>NCR</a:t>
            </a:r>
          </a:p>
        </p:txBody>
      </p:sp>
      <p:sp>
        <p:nvSpPr>
          <p:cNvPr id="15" name="TextBox 14">
            <a:extLst>
              <a:ext uri="{FF2B5EF4-FFF2-40B4-BE49-F238E27FC236}">
                <a16:creationId xmlns:a16="http://schemas.microsoft.com/office/drawing/2014/main" id="{BAD2BDA4-9BB7-B306-052F-CF28F9B27040}"/>
              </a:ext>
            </a:extLst>
          </p:cNvPr>
          <p:cNvSpPr txBox="1"/>
          <p:nvPr/>
        </p:nvSpPr>
        <p:spPr>
          <a:xfrm>
            <a:off x="5050187" y="2631820"/>
            <a:ext cx="1650382" cy="584775"/>
          </a:xfrm>
          <a:prstGeom prst="rect">
            <a:avLst/>
          </a:prstGeom>
          <a:solidFill>
            <a:srgbClr val="C0EADE"/>
          </a:solidFill>
        </p:spPr>
        <p:txBody>
          <a:bodyPr wrap="square" rtlCol="0">
            <a:spAutoFit/>
          </a:bodyPr>
          <a:lstStyle/>
          <a:p>
            <a:pPr algn="ctr"/>
            <a:r>
              <a:rPr lang="en-CA" sz="3200" dirty="0">
                <a:solidFill>
                  <a:srgbClr val="201D1E"/>
                </a:solidFill>
                <a:effectLst/>
                <a:latin typeface="+mj-lt"/>
              </a:rPr>
              <a:t>Regions</a:t>
            </a:r>
          </a:p>
        </p:txBody>
      </p:sp>
      <p:sp>
        <p:nvSpPr>
          <p:cNvPr id="16" name="TextBox 15">
            <a:extLst>
              <a:ext uri="{FF2B5EF4-FFF2-40B4-BE49-F238E27FC236}">
                <a16:creationId xmlns:a16="http://schemas.microsoft.com/office/drawing/2014/main" id="{874F547E-AA0D-F8A3-7905-6020B39FFE8E}"/>
              </a:ext>
            </a:extLst>
          </p:cNvPr>
          <p:cNvSpPr txBox="1"/>
          <p:nvPr/>
        </p:nvSpPr>
        <p:spPr>
          <a:xfrm>
            <a:off x="7737602" y="2631820"/>
            <a:ext cx="1946738" cy="584775"/>
          </a:xfrm>
          <a:prstGeom prst="rect">
            <a:avLst/>
          </a:prstGeom>
          <a:solidFill>
            <a:srgbClr val="C0EADE"/>
          </a:solidFill>
        </p:spPr>
        <p:txBody>
          <a:bodyPr wrap="square" rtlCol="0">
            <a:spAutoFit/>
          </a:bodyPr>
          <a:lstStyle/>
          <a:p>
            <a:pPr algn="ctr"/>
            <a:r>
              <a:rPr lang="en-CA" sz="3200" dirty="0">
                <a:solidFill>
                  <a:srgbClr val="201D1E"/>
                </a:solidFill>
                <a:effectLst/>
                <a:latin typeface="+mj-lt"/>
              </a:rPr>
              <a:t>Total Staff</a:t>
            </a:r>
          </a:p>
        </p:txBody>
      </p:sp>
    </p:spTree>
  </p:cSld>
  <p:clrMapOvr>
    <a:masterClrMapping/>
  </p:clrMapOvr>
  <p:transition spd="slow">
    <p:cove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3054424-38E2-158D-CDD2-737E878D747F}"/>
              </a:ext>
            </a:extLst>
          </p:cNvPr>
          <p:cNvSpPr txBox="1"/>
          <p:nvPr/>
        </p:nvSpPr>
        <p:spPr>
          <a:xfrm>
            <a:off x="827050" y="429003"/>
            <a:ext cx="10359483" cy="1569660"/>
          </a:xfrm>
          <a:prstGeom prst="rect">
            <a:avLst/>
          </a:prstGeom>
          <a:solidFill>
            <a:schemeClr val="bg1"/>
          </a:solidFill>
        </p:spPr>
        <p:txBody>
          <a:bodyPr wrap="square" rtlCol="0">
            <a:spAutoFit/>
          </a:bodyPr>
          <a:lstStyle/>
          <a:p>
            <a:pPr algn="ctr"/>
            <a:r>
              <a:rPr lang="en-US" sz="9600" b="1" dirty="0">
                <a:latin typeface="Montserrat" pitchFamily="2" charset="77"/>
              </a:rPr>
              <a:t>Questions?</a:t>
            </a:r>
          </a:p>
        </p:txBody>
      </p:sp>
      <p:sp>
        <p:nvSpPr>
          <p:cNvPr id="3" name="Rounded Rectangle 2">
            <a:extLst>
              <a:ext uri="{FF2B5EF4-FFF2-40B4-BE49-F238E27FC236}">
                <a16:creationId xmlns:a16="http://schemas.microsoft.com/office/drawing/2014/main" id="{E432ED33-1135-E1C9-BD0E-4549A483964D}"/>
              </a:ext>
            </a:extLst>
          </p:cNvPr>
          <p:cNvSpPr/>
          <p:nvPr/>
        </p:nvSpPr>
        <p:spPr>
          <a:xfrm>
            <a:off x="1308410" y="2379023"/>
            <a:ext cx="9359590" cy="2966225"/>
          </a:xfrm>
          <a:prstGeom prst="roundRect">
            <a:avLst/>
          </a:prstGeom>
          <a:solidFill>
            <a:srgbClr val="C0EA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6A379DE9-812C-184A-700D-1FF3A04DA116}"/>
              </a:ext>
            </a:extLst>
          </p:cNvPr>
          <p:cNvSpPr txBox="1"/>
          <p:nvPr/>
        </p:nvSpPr>
        <p:spPr>
          <a:xfrm>
            <a:off x="1524000" y="5638160"/>
            <a:ext cx="2891883" cy="646331"/>
          </a:xfrm>
          <a:prstGeom prst="rect">
            <a:avLst/>
          </a:prstGeom>
          <a:solidFill>
            <a:schemeClr val="bg1"/>
          </a:solidFill>
        </p:spPr>
        <p:txBody>
          <a:bodyPr wrap="square" rtlCol="0">
            <a:spAutoFit/>
          </a:bodyPr>
          <a:lstStyle/>
          <a:p>
            <a:r>
              <a:rPr lang="en-CA" sz="3600" dirty="0" err="1">
                <a:solidFill>
                  <a:srgbClr val="201D1E"/>
                </a:solidFill>
                <a:effectLst/>
                <a:latin typeface="Helvetica Rounded" pitchFamily="2" charset="77"/>
              </a:rPr>
              <a:t>Slido.com</a:t>
            </a:r>
            <a:endParaRPr lang="en-CA" sz="3600" dirty="0">
              <a:solidFill>
                <a:srgbClr val="201D1E"/>
              </a:solidFill>
              <a:effectLst/>
              <a:latin typeface="Helvetica Rounded" pitchFamily="2" charset="77"/>
            </a:endParaRPr>
          </a:p>
        </p:txBody>
      </p:sp>
      <p:sp>
        <p:nvSpPr>
          <p:cNvPr id="5" name="TextBox 4">
            <a:extLst>
              <a:ext uri="{FF2B5EF4-FFF2-40B4-BE49-F238E27FC236}">
                <a16:creationId xmlns:a16="http://schemas.microsoft.com/office/drawing/2014/main" id="{8D01E830-3BB5-EEA3-1196-C57386507CD0}"/>
              </a:ext>
            </a:extLst>
          </p:cNvPr>
          <p:cNvSpPr txBox="1"/>
          <p:nvPr/>
        </p:nvSpPr>
        <p:spPr>
          <a:xfrm>
            <a:off x="6753922" y="5638160"/>
            <a:ext cx="4140819" cy="646331"/>
          </a:xfrm>
          <a:prstGeom prst="rect">
            <a:avLst/>
          </a:prstGeom>
          <a:solidFill>
            <a:schemeClr val="bg1"/>
          </a:solidFill>
        </p:spPr>
        <p:txBody>
          <a:bodyPr wrap="square" rtlCol="0">
            <a:spAutoFit/>
          </a:bodyPr>
          <a:lstStyle/>
          <a:p>
            <a:r>
              <a:rPr lang="en-CA" sz="3600" dirty="0">
                <a:solidFill>
                  <a:srgbClr val="201D1E"/>
                </a:solidFill>
                <a:effectLst/>
                <a:latin typeface="Helvetica Rounded" pitchFamily="2" charset="77"/>
              </a:rPr>
              <a:t>Code: #9495970</a:t>
            </a:r>
          </a:p>
        </p:txBody>
      </p:sp>
      <p:sp>
        <p:nvSpPr>
          <p:cNvPr id="6" name="TextBox 5">
            <a:extLst>
              <a:ext uri="{FF2B5EF4-FFF2-40B4-BE49-F238E27FC236}">
                <a16:creationId xmlns:a16="http://schemas.microsoft.com/office/drawing/2014/main" id="{7F6711FC-17BD-3620-1119-682BAD6F2F09}"/>
              </a:ext>
            </a:extLst>
          </p:cNvPr>
          <p:cNvSpPr txBox="1"/>
          <p:nvPr/>
        </p:nvSpPr>
        <p:spPr>
          <a:xfrm>
            <a:off x="4895384" y="2822980"/>
            <a:ext cx="5527607" cy="1754326"/>
          </a:xfrm>
          <a:prstGeom prst="rect">
            <a:avLst/>
          </a:prstGeom>
          <a:solidFill>
            <a:srgbClr val="C0EADE"/>
          </a:solidFill>
        </p:spPr>
        <p:txBody>
          <a:bodyPr wrap="square" rtlCol="0">
            <a:spAutoFit/>
          </a:bodyPr>
          <a:lstStyle/>
          <a:p>
            <a:r>
              <a:rPr lang="en-CA" sz="3600" dirty="0">
                <a:solidFill>
                  <a:srgbClr val="201D1E"/>
                </a:solidFill>
                <a:effectLst/>
                <a:latin typeface="Helvetica Rounded" pitchFamily="2" charset="77"/>
              </a:rPr>
              <a:t>Scan with your smartphone’s camera to ask questions!</a:t>
            </a:r>
          </a:p>
        </p:txBody>
      </p:sp>
      <p:sp>
        <p:nvSpPr>
          <p:cNvPr id="9" name="Rounded Rectangle 8">
            <a:extLst>
              <a:ext uri="{FF2B5EF4-FFF2-40B4-BE49-F238E27FC236}">
                <a16:creationId xmlns:a16="http://schemas.microsoft.com/office/drawing/2014/main" id="{25833BBF-F390-2FCB-3E49-20E698D4591C}"/>
              </a:ext>
            </a:extLst>
          </p:cNvPr>
          <p:cNvSpPr/>
          <p:nvPr/>
        </p:nvSpPr>
        <p:spPr>
          <a:xfrm>
            <a:off x="1750741" y="2674530"/>
            <a:ext cx="2375210" cy="237521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E254BBC9-278E-046C-865E-FA0AE354428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26838" y="2855006"/>
            <a:ext cx="2023016" cy="2014258"/>
          </a:xfrm>
          <a:prstGeom prst="rect">
            <a:avLst/>
          </a:prstGeom>
        </p:spPr>
      </p:pic>
      <p:pic>
        <p:nvPicPr>
          <p:cNvPr id="13" name="Picture 12">
            <a:extLst>
              <a:ext uri="{FF2B5EF4-FFF2-40B4-BE49-F238E27FC236}">
                <a16:creationId xmlns:a16="http://schemas.microsoft.com/office/drawing/2014/main" id="{74A3E8ED-FB6F-9737-A2E7-E040EB598198}"/>
              </a:ext>
            </a:extLst>
          </p:cNvPr>
          <p:cNvPicPr>
            <a:picLocks noChangeAspect="1"/>
          </p:cNvPicPr>
          <p:nvPr/>
        </p:nvPicPr>
        <p:blipFill>
          <a:blip r:embed="rId3"/>
          <a:stretch>
            <a:fillRect/>
          </a:stretch>
        </p:blipFill>
        <p:spPr>
          <a:xfrm>
            <a:off x="4568282" y="4650667"/>
            <a:ext cx="1400718" cy="395855"/>
          </a:xfrm>
          <a:prstGeom prst="rect">
            <a:avLst/>
          </a:prstGeom>
        </p:spPr>
      </p:pic>
    </p:spTree>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1BA3331-396B-6383-B7B6-F3772ACD79A1}"/>
              </a:ext>
            </a:extLst>
          </p:cNvPr>
          <p:cNvPicPr>
            <a:picLocks noChangeAspect="1"/>
          </p:cNvPicPr>
          <p:nvPr/>
        </p:nvPicPr>
        <p:blipFill>
          <a:blip r:embed="rId2"/>
          <a:stretch>
            <a:fillRect/>
          </a:stretch>
        </p:blipFill>
        <p:spPr>
          <a:xfrm>
            <a:off x="5133885" y="5618150"/>
            <a:ext cx="1924231" cy="441337"/>
          </a:xfrm>
          <a:prstGeom prst="rect">
            <a:avLst/>
          </a:prstGeom>
        </p:spPr>
      </p:pic>
      <p:sp>
        <p:nvSpPr>
          <p:cNvPr id="3" name="TextBox 2">
            <a:extLst>
              <a:ext uri="{FF2B5EF4-FFF2-40B4-BE49-F238E27FC236}">
                <a16:creationId xmlns:a16="http://schemas.microsoft.com/office/drawing/2014/main" id="{6F31261C-A6B7-E028-AB00-5BF029CB242F}"/>
              </a:ext>
            </a:extLst>
          </p:cNvPr>
          <p:cNvSpPr txBox="1"/>
          <p:nvPr/>
        </p:nvSpPr>
        <p:spPr>
          <a:xfrm>
            <a:off x="2394250" y="2800350"/>
            <a:ext cx="7403501" cy="2308324"/>
          </a:xfrm>
          <a:prstGeom prst="rect">
            <a:avLst/>
          </a:prstGeom>
          <a:solidFill>
            <a:schemeClr val="bg1"/>
          </a:solidFill>
        </p:spPr>
        <p:txBody>
          <a:bodyPr wrap="square" rtlCol="0">
            <a:spAutoFit/>
          </a:bodyPr>
          <a:lstStyle/>
          <a:p>
            <a:pPr algn="ctr"/>
            <a:r>
              <a:rPr lang="en-US" sz="7200" dirty="0">
                <a:latin typeface="Montserrat" pitchFamily="2" charset="77"/>
              </a:rPr>
              <a:t>Thank you for attending.</a:t>
            </a:r>
          </a:p>
        </p:txBody>
      </p:sp>
      <p:pic>
        <p:nvPicPr>
          <p:cNvPr id="5" name="Picture 4">
            <a:extLst>
              <a:ext uri="{FF2B5EF4-FFF2-40B4-BE49-F238E27FC236}">
                <a16:creationId xmlns:a16="http://schemas.microsoft.com/office/drawing/2014/main" id="{99332BEB-327B-5B1D-CC27-327D0D96C84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92189" y="496388"/>
            <a:ext cx="2207623" cy="2207623"/>
          </a:xfrm>
          <a:prstGeom prst="rect">
            <a:avLst/>
          </a:prstGeom>
        </p:spPr>
      </p:pic>
    </p:spTree>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BEC20460-83B2-C6AF-E36F-40241B80D59D}"/>
              </a:ext>
            </a:extLst>
          </p:cNvPr>
          <p:cNvSpPr>
            <a:spLocks noGrp="1"/>
          </p:cNvSpPr>
          <p:nvPr>
            <p:ph type="ctrTitle"/>
          </p:nvPr>
        </p:nvSpPr>
        <p:spPr/>
        <p:txBody>
          <a:bodyPr/>
          <a:lstStyle/>
          <a:p>
            <a:endParaRPr lang="en-US" altLang="en-US"/>
          </a:p>
        </p:txBody>
      </p:sp>
      <p:sp>
        <p:nvSpPr>
          <p:cNvPr id="4099" name="Subtitle 2">
            <a:extLst>
              <a:ext uri="{FF2B5EF4-FFF2-40B4-BE49-F238E27FC236}">
                <a16:creationId xmlns:a16="http://schemas.microsoft.com/office/drawing/2014/main" id="{1F490E6A-75B6-E4E5-C175-660A5D3B5401}"/>
              </a:ext>
            </a:extLst>
          </p:cNvPr>
          <p:cNvSpPr>
            <a:spLocks noGrp="1"/>
          </p:cNvSpPr>
          <p:nvPr>
            <p:ph type="subTitle" idx="1"/>
          </p:nvPr>
        </p:nvSpPr>
        <p:spPr/>
        <p:txBody>
          <a:bodyPr/>
          <a:lstStyle/>
          <a:p>
            <a:endParaRPr lang="en-US" altLang="en-US"/>
          </a:p>
        </p:txBody>
      </p:sp>
      <p:pic>
        <p:nvPicPr>
          <p:cNvPr id="4100" name="Picture 4">
            <a:extLst>
              <a:ext uri="{FF2B5EF4-FFF2-40B4-BE49-F238E27FC236}">
                <a16:creationId xmlns:a16="http://schemas.microsoft.com/office/drawing/2014/main" id="{F2B3E07D-8D00-B802-0A1D-43E27928D635}"/>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6350" y="0"/>
            <a:ext cx="12185650" cy="686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2B7B0656-90F1-E475-4A4D-ABAA1611EC90}"/>
              </a:ext>
            </a:extLst>
          </p:cNvPr>
          <p:cNvSpPr txBox="1"/>
          <p:nvPr/>
        </p:nvSpPr>
        <p:spPr>
          <a:xfrm>
            <a:off x="599768" y="4218039"/>
            <a:ext cx="2880851" cy="369332"/>
          </a:xfrm>
          <a:prstGeom prst="rect">
            <a:avLst/>
          </a:prstGeom>
          <a:solidFill>
            <a:schemeClr val="bg1"/>
          </a:solidFill>
        </p:spPr>
        <p:txBody>
          <a:bodyPr wrap="square" rtlCol="0">
            <a:spAutoFit/>
          </a:bodyPr>
          <a:lstStyle/>
          <a:p>
            <a:r>
              <a:rPr lang="en-US" dirty="0" err="1">
                <a:latin typeface="Montserrat Medium" pitchFamily="2" charset="77"/>
              </a:rPr>
              <a:t>MGen</a:t>
            </a:r>
            <a:r>
              <a:rPr lang="en-US" dirty="0">
                <a:latin typeface="Montserrat Medium" pitchFamily="2" charset="77"/>
              </a:rPr>
              <a:t> Rob </a:t>
            </a:r>
            <a:r>
              <a:rPr lang="en-US" dirty="0" err="1">
                <a:latin typeface="Montserrat Medium" pitchFamily="2" charset="77"/>
              </a:rPr>
              <a:t>Dundon</a:t>
            </a:r>
            <a:endParaRPr lang="en-US" dirty="0">
              <a:latin typeface="Montserrat Medium" pitchFamily="2" charset="77"/>
            </a:endParaRPr>
          </a:p>
        </p:txBody>
      </p:sp>
      <p:pic>
        <p:nvPicPr>
          <p:cNvPr id="4" name="Picture 3">
            <a:extLst>
              <a:ext uri="{FF2B5EF4-FFF2-40B4-BE49-F238E27FC236}">
                <a16:creationId xmlns:a16="http://schemas.microsoft.com/office/drawing/2014/main" id="{1CB06D8E-7628-5FDA-88C9-16074E0347D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30626" y="1709019"/>
            <a:ext cx="11916232" cy="4967552"/>
          </a:xfrm>
          <a:prstGeom prst="rect">
            <a:avLst/>
          </a:prstGeom>
        </p:spPr>
      </p:pic>
      <p:pic>
        <p:nvPicPr>
          <p:cNvPr id="6" name="Picture 5">
            <a:extLst>
              <a:ext uri="{FF2B5EF4-FFF2-40B4-BE49-F238E27FC236}">
                <a16:creationId xmlns:a16="http://schemas.microsoft.com/office/drawing/2014/main" id="{1BB2144B-BAE7-89E2-E515-799D477E04B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657410" y="4350520"/>
            <a:ext cx="2331269" cy="2331269"/>
          </a:xfrm>
          <a:prstGeom prst="rect">
            <a:avLst/>
          </a:prstGeom>
        </p:spPr>
      </p:pic>
      <p:pic>
        <p:nvPicPr>
          <p:cNvPr id="3" name="Picture 2">
            <a:extLst>
              <a:ext uri="{FF2B5EF4-FFF2-40B4-BE49-F238E27FC236}">
                <a16:creationId xmlns:a16="http://schemas.microsoft.com/office/drawing/2014/main" id="{0EC33813-5B7A-CCEA-1D9E-1D1161F1B3C2}"/>
              </a:ext>
            </a:extLst>
          </p:cNvPr>
          <p:cNvPicPr>
            <a:picLocks noChangeAspect="1"/>
          </p:cNvPicPr>
          <p:nvPr/>
        </p:nvPicPr>
        <p:blipFill>
          <a:blip r:embed="rId5"/>
          <a:stretch>
            <a:fillRect/>
          </a:stretch>
        </p:blipFill>
        <p:spPr>
          <a:xfrm>
            <a:off x="5133885" y="1262464"/>
            <a:ext cx="1924231" cy="441337"/>
          </a:xfrm>
          <a:prstGeom prst="rect">
            <a:avLst/>
          </a:prstGeom>
        </p:spPr>
      </p:pic>
      <p:sp>
        <p:nvSpPr>
          <p:cNvPr id="5" name="TextBox 4">
            <a:extLst>
              <a:ext uri="{FF2B5EF4-FFF2-40B4-BE49-F238E27FC236}">
                <a16:creationId xmlns:a16="http://schemas.microsoft.com/office/drawing/2014/main" id="{E25EFF77-D38F-D707-6B6B-A89E74EABF26}"/>
              </a:ext>
            </a:extLst>
          </p:cNvPr>
          <p:cNvSpPr txBox="1"/>
          <p:nvPr/>
        </p:nvSpPr>
        <p:spPr>
          <a:xfrm>
            <a:off x="3323723" y="239618"/>
            <a:ext cx="5544554" cy="923330"/>
          </a:xfrm>
          <a:prstGeom prst="rect">
            <a:avLst/>
          </a:prstGeom>
          <a:solidFill>
            <a:schemeClr val="bg1"/>
          </a:solidFill>
        </p:spPr>
        <p:txBody>
          <a:bodyPr wrap="square" rtlCol="0">
            <a:spAutoFit/>
          </a:bodyPr>
          <a:lstStyle/>
          <a:p>
            <a:pPr algn="ctr"/>
            <a:r>
              <a:rPr lang="en-US" sz="5400" b="1" dirty="0">
                <a:latin typeface="Montserrat" pitchFamily="2" charset="77"/>
              </a:rPr>
              <a:t>Agenda</a:t>
            </a:r>
          </a:p>
        </p:txBody>
      </p:sp>
      <p:pic>
        <p:nvPicPr>
          <p:cNvPr id="7" name="Picture 6">
            <a:extLst>
              <a:ext uri="{FF2B5EF4-FFF2-40B4-BE49-F238E27FC236}">
                <a16:creationId xmlns:a16="http://schemas.microsoft.com/office/drawing/2014/main" id="{BF17F6CB-7F70-6F4C-CCE2-3C6887751F2F}"/>
              </a:ext>
            </a:extLst>
          </p:cNvPr>
          <p:cNvPicPr>
            <a:picLocks noChangeAspect="1"/>
          </p:cNvPicPr>
          <p:nvPr/>
        </p:nvPicPr>
        <p:blipFill>
          <a:blip r:embed="rId6"/>
          <a:stretch>
            <a:fillRect/>
          </a:stretch>
        </p:blipFill>
        <p:spPr>
          <a:xfrm>
            <a:off x="0" y="0"/>
            <a:ext cx="2952138" cy="1237168"/>
          </a:xfrm>
          <a:prstGeom prst="rect">
            <a:avLst/>
          </a:prstGeom>
        </p:spPr>
      </p:pic>
    </p:spTree>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Subtitle 2">
            <a:extLst>
              <a:ext uri="{FF2B5EF4-FFF2-40B4-BE49-F238E27FC236}">
                <a16:creationId xmlns:a16="http://schemas.microsoft.com/office/drawing/2014/main" id="{07CDF53C-F2B3-BEC2-AD3A-0F1AD6D70659}"/>
              </a:ext>
            </a:extLst>
          </p:cNvPr>
          <p:cNvSpPr>
            <a:spLocks noGrp="1"/>
          </p:cNvSpPr>
          <p:nvPr>
            <p:ph type="subTitle" idx="1"/>
          </p:nvPr>
        </p:nvSpPr>
        <p:spPr/>
        <p:txBody>
          <a:bodyPr/>
          <a:lstStyle/>
          <a:p>
            <a:endParaRPr lang="en-US" altLang="en-US"/>
          </a:p>
        </p:txBody>
      </p:sp>
      <p:pic>
        <p:nvPicPr>
          <p:cNvPr id="2" name="Picture 1">
            <a:extLst>
              <a:ext uri="{FF2B5EF4-FFF2-40B4-BE49-F238E27FC236}">
                <a16:creationId xmlns:a16="http://schemas.microsoft.com/office/drawing/2014/main" id="{3176E661-2A60-9B63-B616-3D9B9DE095E9}"/>
              </a:ext>
            </a:extLst>
          </p:cNvPr>
          <p:cNvPicPr>
            <a:picLocks noChangeAspect="1"/>
          </p:cNvPicPr>
          <p:nvPr/>
        </p:nvPicPr>
        <p:blipFill>
          <a:blip r:embed="rId2"/>
          <a:stretch>
            <a:fillRect/>
          </a:stretch>
        </p:blipFill>
        <p:spPr>
          <a:xfrm>
            <a:off x="5133885" y="2787900"/>
            <a:ext cx="1924231" cy="441337"/>
          </a:xfrm>
          <a:prstGeom prst="rect">
            <a:avLst/>
          </a:prstGeom>
        </p:spPr>
      </p:pic>
      <p:sp>
        <p:nvSpPr>
          <p:cNvPr id="3" name="TextBox 2">
            <a:extLst>
              <a:ext uri="{FF2B5EF4-FFF2-40B4-BE49-F238E27FC236}">
                <a16:creationId xmlns:a16="http://schemas.microsoft.com/office/drawing/2014/main" id="{F6B33789-8724-B0E4-32F9-39018649117F}"/>
              </a:ext>
            </a:extLst>
          </p:cNvPr>
          <p:cNvSpPr txBox="1"/>
          <p:nvPr/>
        </p:nvSpPr>
        <p:spPr>
          <a:xfrm>
            <a:off x="106570" y="744145"/>
            <a:ext cx="11978861" cy="1631216"/>
          </a:xfrm>
          <a:prstGeom prst="rect">
            <a:avLst/>
          </a:prstGeom>
          <a:solidFill>
            <a:schemeClr val="bg1"/>
          </a:solidFill>
        </p:spPr>
        <p:txBody>
          <a:bodyPr wrap="square" rtlCol="0">
            <a:spAutoFit/>
          </a:bodyPr>
          <a:lstStyle/>
          <a:p>
            <a:pPr algn="ctr"/>
            <a:r>
              <a:rPr lang="en-US" sz="5000" b="1" dirty="0">
                <a:latin typeface="Montserrat" pitchFamily="2" charset="77"/>
              </a:rPr>
              <a:t>Welcome to the new employee Materiel Group Orientation</a:t>
            </a:r>
          </a:p>
        </p:txBody>
      </p:sp>
      <p:sp>
        <p:nvSpPr>
          <p:cNvPr id="4" name="TextBox 3">
            <a:extLst>
              <a:ext uri="{FF2B5EF4-FFF2-40B4-BE49-F238E27FC236}">
                <a16:creationId xmlns:a16="http://schemas.microsoft.com/office/drawing/2014/main" id="{137B1230-FFBE-F073-6BFD-1F22090EE9F7}"/>
              </a:ext>
            </a:extLst>
          </p:cNvPr>
          <p:cNvSpPr txBox="1"/>
          <p:nvPr/>
        </p:nvSpPr>
        <p:spPr>
          <a:xfrm>
            <a:off x="1042851" y="3505599"/>
            <a:ext cx="10106297" cy="2677656"/>
          </a:xfrm>
          <a:prstGeom prst="rect">
            <a:avLst/>
          </a:prstGeom>
          <a:solidFill>
            <a:schemeClr val="bg1"/>
          </a:solidFill>
        </p:spPr>
        <p:txBody>
          <a:bodyPr wrap="square" rtlCol="0">
            <a:spAutoFit/>
          </a:bodyPr>
          <a:lstStyle/>
          <a:p>
            <a:pPr algn="ctr"/>
            <a:r>
              <a:rPr lang="en-CA" sz="2800" dirty="0">
                <a:solidFill>
                  <a:srgbClr val="201D1E"/>
                </a:solidFill>
                <a:effectLst/>
                <a:latin typeface="+mj-lt"/>
              </a:rPr>
              <a:t>Defence procurement plays a key role in keeping the Canadian</a:t>
            </a:r>
          </a:p>
          <a:p>
            <a:pPr algn="ctr"/>
            <a:r>
              <a:rPr lang="en-CA" sz="2800" dirty="0">
                <a:solidFill>
                  <a:srgbClr val="201D1E"/>
                </a:solidFill>
                <a:effectLst/>
                <a:latin typeface="+mj-lt"/>
              </a:rPr>
              <a:t>Armed Forces (CAF) strategically relevant, operationally</a:t>
            </a:r>
          </a:p>
          <a:p>
            <a:pPr algn="ctr"/>
            <a:r>
              <a:rPr lang="en-CA" sz="2800" dirty="0">
                <a:solidFill>
                  <a:srgbClr val="201D1E"/>
                </a:solidFill>
                <a:effectLst/>
                <a:latin typeface="+mj-lt"/>
              </a:rPr>
              <a:t>responsive, tactically decisive and capable of operating within a</a:t>
            </a:r>
          </a:p>
          <a:p>
            <a:pPr algn="ctr"/>
            <a:r>
              <a:rPr lang="en-CA" sz="2800" dirty="0">
                <a:solidFill>
                  <a:srgbClr val="201D1E"/>
                </a:solidFill>
                <a:effectLst/>
                <a:latin typeface="+mj-lt"/>
              </a:rPr>
              <a:t>dynamic and evolving security spectrum. The Materiel Group is</a:t>
            </a:r>
          </a:p>
          <a:p>
            <a:pPr algn="ctr"/>
            <a:r>
              <a:rPr lang="en-CA" sz="2800" dirty="0">
                <a:solidFill>
                  <a:srgbClr val="201D1E"/>
                </a:solidFill>
                <a:effectLst/>
                <a:latin typeface="+mj-lt"/>
              </a:rPr>
              <a:t>the organisation within DND/CAF responsible for</a:t>
            </a:r>
          </a:p>
          <a:p>
            <a:pPr algn="ctr"/>
            <a:r>
              <a:rPr lang="en-CA" sz="2800" dirty="0">
                <a:solidFill>
                  <a:srgbClr val="201D1E"/>
                </a:solidFill>
                <a:effectLst/>
                <a:latin typeface="+mj-lt"/>
              </a:rPr>
              <a:t>defence procurement.</a:t>
            </a:r>
          </a:p>
        </p:txBody>
      </p:sp>
    </p:spTree>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B6F7A31A-63B6-146D-F1A0-0EC633A67CD5}"/>
              </a:ext>
            </a:extLst>
          </p:cNvPr>
          <p:cNvSpPr>
            <a:spLocks noGrp="1"/>
          </p:cNvSpPr>
          <p:nvPr>
            <p:ph type="ctrTitle"/>
          </p:nvPr>
        </p:nvSpPr>
        <p:spPr/>
        <p:txBody>
          <a:bodyPr/>
          <a:lstStyle/>
          <a:p>
            <a:endParaRPr lang="en-US" altLang="en-US"/>
          </a:p>
        </p:txBody>
      </p:sp>
      <p:sp>
        <p:nvSpPr>
          <p:cNvPr id="6147" name="Subtitle 2">
            <a:extLst>
              <a:ext uri="{FF2B5EF4-FFF2-40B4-BE49-F238E27FC236}">
                <a16:creationId xmlns:a16="http://schemas.microsoft.com/office/drawing/2014/main" id="{0A4FC3F9-5589-76BC-3102-98C623AEAB48}"/>
              </a:ext>
            </a:extLst>
          </p:cNvPr>
          <p:cNvSpPr>
            <a:spLocks noGrp="1"/>
          </p:cNvSpPr>
          <p:nvPr>
            <p:ph type="subTitle" idx="1"/>
          </p:nvPr>
        </p:nvSpPr>
        <p:spPr/>
        <p:txBody>
          <a:bodyPr/>
          <a:lstStyle/>
          <a:p>
            <a:endParaRPr lang="en-US" altLang="en-US"/>
          </a:p>
        </p:txBody>
      </p:sp>
      <p:pic>
        <p:nvPicPr>
          <p:cNvPr id="3" name="Picture 2">
            <a:extLst>
              <a:ext uri="{FF2B5EF4-FFF2-40B4-BE49-F238E27FC236}">
                <a16:creationId xmlns:a16="http://schemas.microsoft.com/office/drawing/2014/main" id="{0AB8322B-D707-2217-D08D-ED10DF4AF12C}"/>
              </a:ext>
            </a:extLst>
          </p:cNvPr>
          <p:cNvPicPr>
            <a:picLocks noChangeAspect="1"/>
          </p:cNvPicPr>
          <p:nvPr/>
        </p:nvPicPr>
        <p:blipFill>
          <a:blip r:embed="rId2"/>
          <a:srcRect/>
          <a:stretch/>
        </p:blipFill>
        <p:spPr>
          <a:xfrm>
            <a:off x="175107" y="1058875"/>
            <a:ext cx="11756317" cy="5688343"/>
          </a:xfrm>
          <a:prstGeom prst="rect">
            <a:avLst/>
          </a:prstGeom>
        </p:spPr>
      </p:pic>
      <p:sp>
        <p:nvSpPr>
          <p:cNvPr id="2" name="TextBox 1">
            <a:extLst>
              <a:ext uri="{FF2B5EF4-FFF2-40B4-BE49-F238E27FC236}">
                <a16:creationId xmlns:a16="http://schemas.microsoft.com/office/drawing/2014/main" id="{78FD8ECD-3178-E76B-6BEC-17D88608AA12}"/>
              </a:ext>
            </a:extLst>
          </p:cNvPr>
          <p:cNvSpPr txBox="1"/>
          <p:nvPr/>
        </p:nvSpPr>
        <p:spPr>
          <a:xfrm>
            <a:off x="106570" y="165357"/>
            <a:ext cx="11978861" cy="861774"/>
          </a:xfrm>
          <a:prstGeom prst="rect">
            <a:avLst/>
          </a:prstGeom>
          <a:solidFill>
            <a:schemeClr val="bg1"/>
          </a:solidFill>
        </p:spPr>
        <p:txBody>
          <a:bodyPr wrap="square" rtlCol="0">
            <a:spAutoFit/>
          </a:bodyPr>
          <a:lstStyle/>
          <a:p>
            <a:pPr algn="ctr"/>
            <a:r>
              <a:rPr lang="en-US" sz="5000" b="1" dirty="0">
                <a:latin typeface="Montserrat" pitchFamily="2" charset="77"/>
              </a:rPr>
              <a:t>Our Organization</a:t>
            </a:r>
          </a:p>
        </p:txBody>
      </p:sp>
    </p:spTree>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a:extLst>
              <a:ext uri="{FF2B5EF4-FFF2-40B4-BE49-F238E27FC236}">
                <a16:creationId xmlns:a16="http://schemas.microsoft.com/office/drawing/2014/main" id="{50EA638D-9A7E-5EF4-13DD-F581B54CE78A}"/>
              </a:ext>
            </a:extLst>
          </p:cNvPr>
          <p:cNvSpPr/>
          <p:nvPr/>
        </p:nvSpPr>
        <p:spPr>
          <a:xfrm>
            <a:off x="2041071" y="2115853"/>
            <a:ext cx="10031659" cy="5891149"/>
          </a:xfrm>
          <a:prstGeom prst="roundRect">
            <a:avLst/>
          </a:prstGeom>
          <a:solidFill>
            <a:srgbClr val="D4DAD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BF2FD875-AA7B-3324-C6D2-CA406045B62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606227" y="148044"/>
            <a:ext cx="1764487" cy="1764487"/>
          </a:xfrm>
          <a:prstGeom prst="rect">
            <a:avLst/>
          </a:prstGeom>
        </p:spPr>
      </p:pic>
      <p:sp>
        <p:nvSpPr>
          <p:cNvPr id="3" name="TextBox 2">
            <a:extLst>
              <a:ext uri="{FF2B5EF4-FFF2-40B4-BE49-F238E27FC236}">
                <a16:creationId xmlns:a16="http://schemas.microsoft.com/office/drawing/2014/main" id="{54E3DD74-B02C-6F56-1D87-F09633B2EE4C}"/>
              </a:ext>
            </a:extLst>
          </p:cNvPr>
          <p:cNvSpPr txBox="1"/>
          <p:nvPr/>
        </p:nvSpPr>
        <p:spPr>
          <a:xfrm>
            <a:off x="3568388" y="165357"/>
            <a:ext cx="7203688" cy="1631216"/>
          </a:xfrm>
          <a:prstGeom prst="rect">
            <a:avLst/>
          </a:prstGeom>
          <a:solidFill>
            <a:schemeClr val="bg1"/>
          </a:solidFill>
        </p:spPr>
        <p:txBody>
          <a:bodyPr wrap="square" rtlCol="0">
            <a:spAutoFit/>
          </a:bodyPr>
          <a:lstStyle/>
          <a:p>
            <a:r>
              <a:rPr lang="en-US" sz="5000" b="1" dirty="0">
                <a:latin typeface="Montserrat" pitchFamily="2" charset="77"/>
              </a:rPr>
              <a:t>Assistant Deputy </a:t>
            </a:r>
            <a:br>
              <a:rPr lang="en-US" sz="5000" b="1" dirty="0">
                <a:latin typeface="Montserrat" pitchFamily="2" charset="77"/>
              </a:rPr>
            </a:br>
            <a:r>
              <a:rPr lang="en-US" sz="5000" b="1" dirty="0">
                <a:latin typeface="Montserrat" pitchFamily="2" charset="77"/>
              </a:rPr>
              <a:t>Minister (Materiel)</a:t>
            </a:r>
          </a:p>
        </p:txBody>
      </p:sp>
      <p:sp>
        <p:nvSpPr>
          <p:cNvPr id="11" name="Rectangle 10">
            <a:extLst>
              <a:ext uri="{FF2B5EF4-FFF2-40B4-BE49-F238E27FC236}">
                <a16:creationId xmlns:a16="http://schemas.microsoft.com/office/drawing/2014/main" id="{CF571C05-8DED-282A-CEE7-471B04B4A946}"/>
              </a:ext>
            </a:extLst>
          </p:cNvPr>
          <p:cNvSpPr/>
          <p:nvPr/>
        </p:nvSpPr>
        <p:spPr>
          <a:xfrm>
            <a:off x="2041071" y="3255961"/>
            <a:ext cx="10031659" cy="4086031"/>
          </a:xfrm>
          <a:prstGeom prst="rect">
            <a:avLst/>
          </a:prstGeom>
          <a:solidFill>
            <a:srgbClr val="D4DAD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C2B93F05-5304-287B-6284-A6E9288C8C76}"/>
              </a:ext>
            </a:extLst>
          </p:cNvPr>
          <p:cNvPicPr>
            <a:picLocks noChangeAspect="1"/>
          </p:cNvPicPr>
          <p:nvPr/>
        </p:nvPicPr>
        <p:blipFill>
          <a:blip r:embed="rId3"/>
          <a:stretch>
            <a:fillRect/>
          </a:stretch>
        </p:blipFill>
        <p:spPr>
          <a:xfrm>
            <a:off x="131970" y="2012594"/>
            <a:ext cx="4613316" cy="4553305"/>
          </a:xfrm>
          <a:prstGeom prst="rect">
            <a:avLst/>
          </a:prstGeom>
        </p:spPr>
      </p:pic>
      <p:sp>
        <p:nvSpPr>
          <p:cNvPr id="14" name="TextBox 13">
            <a:extLst>
              <a:ext uri="{FF2B5EF4-FFF2-40B4-BE49-F238E27FC236}">
                <a16:creationId xmlns:a16="http://schemas.microsoft.com/office/drawing/2014/main" id="{898B3F99-E1D3-2D2A-83C4-14925F5FF596}"/>
              </a:ext>
            </a:extLst>
          </p:cNvPr>
          <p:cNvSpPr txBox="1"/>
          <p:nvPr/>
        </p:nvSpPr>
        <p:spPr>
          <a:xfrm>
            <a:off x="4851400" y="2819613"/>
            <a:ext cx="6794500" cy="3554819"/>
          </a:xfrm>
          <a:prstGeom prst="rect">
            <a:avLst/>
          </a:prstGeom>
          <a:noFill/>
        </p:spPr>
        <p:txBody>
          <a:bodyPr wrap="square" rtlCol="0">
            <a:spAutoFit/>
          </a:bodyPr>
          <a:lstStyle/>
          <a:p>
            <a:pPr>
              <a:spcAft>
                <a:spcPts val="600"/>
              </a:spcAft>
            </a:pPr>
            <a:r>
              <a:rPr lang="en-US" sz="2200" dirty="0">
                <a:latin typeface="+mj-lt"/>
              </a:rPr>
              <a:t>The Materiel Group, led by the </a:t>
            </a:r>
            <a:r>
              <a:rPr lang="en-US" sz="2200" b="1" dirty="0">
                <a:latin typeface="+mj-lt"/>
              </a:rPr>
              <a:t>Assistant Deputy Minister (Materiel) (ADM(Mat))</a:t>
            </a:r>
            <a:r>
              <a:rPr lang="en-US" sz="2200" dirty="0">
                <a:latin typeface="+mj-lt"/>
              </a:rPr>
              <a:t>, manages equipment commencing with procurement, including maintenance and support throughout its life cycle and ending with disposal. The Group is also responsible for </a:t>
            </a:r>
            <a:r>
              <a:rPr lang="en-US" sz="2200" dirty="0" err="1">
                <a:latin typeface="+mj-lt"/>
              </a:rPr>
              <a:t>defence</a:t>
            </a:r>
            <a:r>
              <a:rPr lang="en-US" sz="2200" dirty="0">
                <a:latin typeface="+mj-lt"/>
              </a:rPr>
              <a:t> materiel liaison and coordination with other departments, governments and interdepartmental organizations. </a:t>
            </a:r>
          </a:p>
          <a:p>
            <a:pPr>
              <a:spcAft>
                <a:spcPts val="600"/>
              </a:spcAft>
            </a:pPr>
            <a:r>
              <a:rPr lang="en-US" sz="2200" dirty="0">
                <a:latin typeface="+mj-lt"/>
              </a:rPr>
              <a:t>The anvil is the Materiel Group symbol, featured on our flag and on our crest. It symbolizes the forging of new ideas and the expansion of past successes. </a:t>
            </a:r>
          </a:p>
        </p:txBody>
      </p:sp>
    </p:spTree>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50FE145-5FA9-F8B4-EFA0-BE5AEDB82618}"/>
              </a:ext>
            </a:extLst>
          </p:cNvPr>
          <p:cNvSpPr/>
          <p:nvPr/>
        </p:nvSpPr>
        <p:spPr>
          <a:xfrm>
            <a:off x="2047698" y="-662609"/>
            <a:ext cx="10031659" cy="7846472"/>
          </a:xfrm>
          <a:prstGeom prst="rect">
            <a:avLst/>
          </a:prstGeom>
          <a:solidFill>
            <a:srgbClr val="D4DAD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94" name="Title 1">
            <a:extLst>
              <a:ext uri="{FF2B5EF4-FFF2-40B4-BE49-F238E27FC236}">
                <a16:creationId xmlns:a16="http://schemas.microsoft.com/office/drawing/2014/main" id="{E46962B7-27D5-BC72-4274-A68898E40251}"/>
              </a:ext>
            </a:extLst>
          </p:cNvPr>
          <p:cNvSpPr>
            <a:spLocks noGrp="1"/>
          </p:cNvSpPr>
          <p:nvPr>
            <p:ph type="ctrTitle"/>
          </p:nvPr>
        </p:nvSpPr>
        <p:spPr/>
        <p:txBody>
          <a:bodyPr/>
          <a:lstStyle/>
          <a:p>
            <a:endParaRPr lang="en-US" altLang="en-US"/>
          </a:p>
        </p:txBody>
      </p:sp>
      <p:sp>
        <p:nvSpPr>
          <p:cNvPr id="8195" name="Subtitle 2">
            <a:extLst>
              <a:ext uri="{FF2B5EF4-FFF2-40B4-BE49-F238E27FC236}">
                <a16:creationId xmlns:a16="http://schemas.microsoft.com/office/drawing/2014/main" id="{8014E324-ED03-2648-EDE9-B8494B847EC2}"/>
              </a:ext>
            </a:extLst>
          </p:cNvPr>
          <p:cNvSpPr>
            <a:spLocks noGrp="1"/>
          </p:cNvSpPr>
          <p:nvPr>
            <p:ph type="subTitle" idx="1"/>
          </p:nvPr>
        </p:nvSpPr>
        <p:spPr/>
        <p:txBody>
          <a:bodyPr/>
          <a:lstStyle/>
          <a:p>
            <a:endParaRPr lang="en-US" altLang="en-US"/>
          </a:p>
        </p:txBody>
      </p:sp>
      <p:sp>
        <p:nvSpPr>
          <p:cNvPr id="6" name="Rectangle 5">
            <a:extLst>
              <a:ext uri="{FF2B5EF4-FFF2-40B4-BE49-F238E27FC236}">
                <a16:creationId xmlns:a16="http://schemas.microsoft.com/office/drawing/2014/main" id="{2D9B90C9-0E66-200B-8EB6-3E9E7C209361}"/>
              </a:ext>
            </a:extLst>
          </p:cNvPr>
          <p:cNvSpPr/>
          <p:nvPr/>
        </p:nvSpPr>
        <p:spPr>
          <a:xfrm>
            <a:off x="2041071" y="-504479"/>
            <a:ext cx="10031659" cy="7846472"/>
          </a:xfrm>
          <a:prstGeom prst="rect">
            <a:avLst/>
          </a:prstGeom>
          <a:solidFill>
            <a:srgbClr val="D4DAD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3BC837B5-D5E3-8B85-7A14-EE86FA5FBAAA}"/>
              </a:ext>
            </a:extLst>
          </p:cNvPr>
          <p:cNvPicPr>
            <a:picLocks noChangeAspect="1"/>
          </p:cNvPicPr>
          <p:nvPr/>
        </p:nvPicPr>
        <p:blipFill>
          <a:blip r:embed="rId2"/>
          <a:stretch>
            <a:fillRect/>
          </a:stretch>
        </p:blipFill>
        <p:spPr>
          <a:xfrm>
            <a:off x="30370" y="1892362"/>
            <a:ext cx="4405840" cy="4281514"/>
          </a:xfrm>
          <a:prstGeom prst="rect">
            <a:avLst/>
          </a:prstGeom>
        </p:spPr>
      </p:pic>
      <p:pic>
        <p:nvPicPr>
          <p:cNvPr id="8" name="Picture 7">
            <a:extLst>
              <a:ext uri="{FF2B5EF4-FFF2-40B4-BE49-F238E27FC236}">
                <a16:creationId xmlns:a16="http://schemas.microsoft.com/office/drawing/2014/main" id="{F0545FFD-5A22-97F9-A956-C1C0DF1018B9}"/>
              </a:ext>
            </a:extLst>
          </p:cNvPr>
          <p:cNvPicPr>
            <a:picLocks noChangeAspect="1"/>
          </p:cNvPicPr>
          <p:nvPr/>
        </p:nvPicPr>
        <p:blipFill>
          <a:blip r:embed="rId3"/>
          <a:stretch>
            <a:fillRect/>
          </a:stretch>
        </p:blipFill>
        <p:spPr>
          <a:xfrm>
            <a:off x="393081" y="43434"/>
            <a:ext cx="11405837" cy="1632541"/>
          </a:xfrm>
          <a:prstGeom prst="rect">
            <a:avLst/>
          </a:prstGeom>
        </p:spPr>
      </p:pic>
      <p:sp>
        <p:nvSpPr>
          <p:cNvPr id="9" name="TextBox 8">
            <a:extLst>
              <a:ext uri="{FF2B5EF4-FFF2-40B4-BE49-F238E27FC236}">
                <a16:creationId xmlns:a16="http://schemas.microsoft.com/office/drawing/2014/main" id="{15E00E92-CD5E-7D42-91C7-2D98EE93536F}"/>
              </a:ext>
            </a:extLst>
          </p:cNvPr>
          <p:cNvSpPr txBox="1"/>
          <p:nvPr/>
        </p:nvSpPr>
        <p:spPr>
          <a:xfrm>
            <a:off x="4533900" y="2062163"/>
            <a:ext cx="7112000" cy="4231928"/>
          </a:xfrm>
          <a:prstGeom prst="rect">
            <a:avLst/>
          </a:prstGeom>
          <a:noFill/>
        </p:spPr>
        <p:txBody>
          <a:bodyPr wrap="square" rtlCol="0">
            <a:spAutoFit/>
          </a:bodyPr>
          <a:lstStyle/>
          <a:p>
            <a:pPr>
              <a:spcAft>
                <a:spcPts val="600"/>
              </a:spcAft>
            </a:pPr>
            <a:r>
              <a:rPr lang="en-US" sz="2200" dirty="0">
                <a:latin typeface="+mj-lt"/>
              </a:rPr>
              <a:t>The </a:t>
            </a:r>
            <a:r>
              <a:rPr lang="en-US" sz="2200" b="1" dirty="0">
                <a:latin typeface="+mj-lt"/>
              </a:rPr>
              <a:t>Associate Assistant Deputy Minister (Materiel) </a:t>
            </a:r>
            <a:r>
              <a:rPr lang="en-US" sz="2200" dirty="0">
                <a:latin typeface="+mj-lt"/>
              </a:rPr>
              <a:t>oversees the Maritime, Land and Aerospace Equipment Acquisition Programs which acquire new or modernized equipment required by the Canadian Armed Forces in response to evolving Defence requirements. </a:t>
            </a:r>
          </a:p>
          <a:p>
            <a:pPr>
              <a:spcAft>
                <a:spcPts val="600"/>
              </a:spcAft>
            </a:pPr>
            <a:r>
              <a:rPr lang="en-US" sz="2200" dirty="0">
                <a:latin typeface="+mj-lt"/>
              </a:rPr>
              <a:t>The Associate ADM(Mat) also oversees the Materiel Assurance Program implementation by the Equipment Management Program divisions; implementation of horizontal procurement initiatives including Indigenous procurement, greening and Gender Based Analysis Plus (GBA Plus); and the Project Management Competency Development Program. </a:t>
            </a:r>
          </a:p>
        </p:txBody>
      </p:sp>
      <p:sp>
        <p:nvSpPr>
          <p:cNvPr id="10" name="TextBox 9">
            <a:extLst>
              <a:ext uri="{FF2B5EF4-FFF2-40B4-BE49-F238E27FC236}">
                <a16:creationId xmlns:a16="http://schemas.microsoft.com/office/drawing/2014/main" id="{16EA9D29-96E6-5DD8-D2ED-C20CA3BC940D}"/>
              </a:ext>
            </a:extLst>
          </p:cNvPr>
          <p:cNvSpPr txBox="1"/>
          <p:nvPr/>
        </p:nvSpPr>
        <p:spPr>
          <a:xfrm>
            <a:off x="774700" y="692033"/>
            <a:ext cx="11024218" cy="600164"/>
          </a:xfrm>
          <a:prstGeom prst="rect">
            <a:avLst/>
          </a:prstGeom>
          <a:noFill/>
        </p:spPr>
        <p:txBody>
          <a:bodyPr wrap="square" rtlCol="0">
            <a:spAutoFit/>
          </a:bodyPr>
          <a:lstStyle/>
          <a:p>
            <a:r>
              <a:rPr lang="en-US" sz="3300" dirty="0">
                <a:solidFill>
                  <a:schemeClr val="bg1"/>
                </a:solidFill>
                <a:latin typeface="Montserrat" pitchFamily="2" charset="77"/>
              </a:rPr>
              <a:t>Associate Assistant Deputy Minister (Materiel)</a:t>
            </a:r>
          </a:p>
        </p:txBody>
      </p:sp>
    </p:spTree>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B390C3-45EB-7586-AAE9-DCD8ADA3578D}"/>
              </a:ext>
            </a:extLst>
          </p:cNvPr>
          <p:cNvSpPr/>
          <p:nvPr/>
        </p:nvSpPr>
        <p:spPr>
          <a:xfrm>
            <a:off x="2047698" y="-662609"/>
            <a:ext cx="10031659" cy="7846472"/>
          </a:xfrm>
          <a:prstGeom prst="rect">
            <a:avLst/>
          </a:prstGeom>
          <a:solidFill>
            <a:srgbClr val="D4DAD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8" name="Title 1">
            <a:extLst>
              <a:ext uri="{FF2B5EF4-FFF2-40B4-BE49-F238E27FC236}">
                <a16:creationId xmlns:a16="http://schemas.microsoft.com/office/drawing/2014/main" id="{9DB72947-D697-A8D0-819F-3570AD90AA41}"/>
              </a:ext>
            </a:extLst>
          </p:cNvPr>
          <p:cNvSpPr>
            <a:spLocks noGrp="1"/>
          </p:cNvSpPr>
          <p:nvPr>
            <p:ph type="ctrTitle"/>
          </p:nvPr>
        </p:nvSpPr>
        <p:spPr/>
        <p:txBody>
          <a:bodyPr/>
          <a:lstStyle/>
          <a:p>
            <a:endParaRPr lang="en-US" altLang="en-US"/>
          </a:p>
        </p:txBody>
      </p:sp>
      <p:sp>
        <p:nvSpPr>
          <p:cNvPr id="9219" name="Subtitle 2">
            <a:extLst>
              <a:ext uri="{FF2B5EF4-FFF2-40B4-BE49-F238E27FC236}">
                <a16:creationId xmlns:a16="http://schemas.microsoft.com/office/drawing/2014/main" id="{8C70E8C3-828E-D2D6-506F-B55F3EC9C891}"/>
              </a:ext>
            </a:extLst>
          </p:cNvPr>
          <p:cNvSpPr>
            <a:spLocks noGrp="1"/>
          </p:cNvSpPr>
          <p:nvPr>
            <p:ph type="subTitle" idx="1"/>
          </p:nvPr>
        </p:nvSpPr>
        <p:spPr/>
        <p:txBody>
          <a:bodyPr/>
          <a:lstStyle/>
          <a:p>
            <a:endParaRPr lang="en-US" altLang="en-US"/>
          </a:p>
        </p:txBody>
      </p:sp>
      <p:sp>
        <p:nvSpPr>
          <p:cNvPr id="5" name="Rectangle 4">
            <a:extLst>
              <a:ext uri="{FF2B5EF4-FFF2-40B4-BE49-F238E27FC236}">
                <a16:creationId xmlns:a16="http://schemas.microsoft.com/office/drawing/2014/main" id="{F932CEC3-1126-BEBB-65A9-2F7CE4094F66}"/>
              </a:ext>
            </a:extLst>
          </p:cNvPr>
          <p:cNvSpPr/>
          <p:nvPr/>
        </p:nvSpPr>
        <p:spPr>
          <a:xfrm>
            <a:off x="2041071" y="-504479"/>
            <a:ext cx="10031659" cy="7846472"/>
          </a:xfrm>
          <a:prstGeom prst="rect">
            <a:avLst/>
          </a:prstGeom>
          <a:solidFill>
            <a:srgbClr val="D4DAD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BB550B1F-B9AB-6B0E-49D6-333E947A9AE1}"/>
              </a:ext>
            </a:extLst>
          </p:cNvPr>
          <p:cNvPicPr>
            <a:picLocks noChangeAspect="1"/>
          </p:cNvPicPr>
          <p:nvPr/>
        </p:nvPicPr>
        <p:blipFill>
          <a:blip r:embed="rId2"/>
          <a:stretch>
            <a:fillRect/>
          </a:stretch>
        </p:blipFill>
        <p:spPr>
          <a:xfrm>
            <a:off x="0" y="1752662"/>
            <a:ext cx="4405840" cy="4281514"/>
          </a:xfrm>
          <a:prstGeom prst="rect">
            <a:avLst/>
          </a:prstGeom>
        </p:spPr>
      </p:pic>
      <p:pic>
        <p:nvPicPr>
          <p:cNvPr id="8" name="Picture 7">
            <a:extLst>
              <a:ext uri="{FF2B5EF4-FFF2-40B4-BE49-F238E27FC236}">
                <a16:creationId xmlns:a16="http://schemas.microsoft.com/office/drawing/2014/main" id="{17561FA2-8A39-A926-A516-2A2DD4D82415}"/>
              </a:ext>
            </a:extLst>
          </p:cNvPr>
          <p:cNvPicPr>
            <a:picLocks noChangeAspect="1"/>
          </p:cNvPicPr>
          <p:nvPr/>
        </p:nvPicPr>
        <p:blipFill>
          <a:blip r:embed="rId3"/>
          <a:stretch>
            <a:fillRect/>
          </a:stretch>
        </p:blipFill>
        <p:spPr>
          <a:xfrm>
            <a:off x="393081" y="43434"/>
            <a:ext cx="11405837" cy="1632541"/>
          </a:xfrm>
          <a:prstGeom prst="rect">
            <a:avLst/>
          </a:prstGeom>
        </p:spPr>
      </p:pic>
      <p:sp>
        <p:nvSpPr>
          <p:cNvPr id="9" name="TextBox 8">
            <a:extLst>
              <a:ext uri="{FF2B5EF4-FFF2-40B4-BE49-F238E27FC236}">
                <a16:creationId xmlns:a16="http://schemas.microsoft.com/office/drawing/2014/main" id="{BC8E8761-0096-8FEC-E479-7A1AD9FEC2B5}"/>
              </a:ext>
            </a:extLst>
          </p:cNvPr>
          <p:cNvSpPr txBox="1"/>
          <p:nvPr/>
        </p:nvSpPr>
        <p:spPr>
          <a:xfrm>
            <a:off x="774700" y="692033"/>
            <a:ext cx="11024218" cy="600164"/>
          </a:xfrm>
          <a:prstGeom prst="rect">
            <a:avLst/>
          </a:prstGeom>
          <a:noFill/>
        </p:spPr>
        <p:txBody>
          <a:bodyPr wrap="square" rtlCol="0">
            <a:spAutoFit/>
          </a:bodyPr>
          <a:lstStyle/>
          <a:p>
            <a:r>
              <a:rPr lang="en-US" sz="3300" dirty="0">
                <a:solidFill>
                  <a:schemeClr val="bg1"/>
                </a:solidFill>
                <a:latin typeface="Montserrat" pitchFamily="2" charset="77"/>
              </a:rPr>
              <a:t>Materiel Group Chief Warrant Officer (GCWO)</a:t>
            </a:r>
          </a:p>
        </p:txBody>
      </p:sp>
      <p:sp>
        <p:nvSpPr>
          <p:cNvPr id="10" name="TextBox 9">
            <a:extLst>
              <a:ext uri="{FF2B5EF4-FFF2-40B4-BE49-F238E27FC236}">
                <a16:creationId xmlns:a16="http://schemas.microsoft.com/office/drawing/2014/main" id="{FA01DC6A-2DD9-44F1-AFDF-4B5B0273857D}"/>
              </a:ext>
            </a:extLst>
          </p:cNvPr>
          <p:cNvSpPr txBox="1"/>
          <p:nvPr/>
        </p:nvSpPr>
        <p:spPr>
          <a:xfrm>
            <a:off x="4533900" y="1821405"/>
            <a:ext cx="7112000" cy="4862870"/>
          </a:xfrm>
          <a:prstGeom prst="rect">
            <a:avLst/>
          </a:prstGeom>
          <a:noFill/>
        </p:spPr>
        <p:txBody>
          <a:bodyPr wrap="square" rtlCol="0">
            <a:spAutoFit/>
          </a:bodyPr>
          <a:lstStyle/>
          <a:p>
            <a:pPr>
              <a:spcAft>
                <a:spcPts val="600"/>
              </a:spcAft>
            </a:pPr>
            <a:r>
              <a:rPr lang="en-US" sz="2000" dirty="0">
                <a:latin typeface="+mj-lt"/>
              </a:rPr>
              <a:t>The </a:t>
            </a:r>
            <a:r>
              <a:rPr lang="en-US" sz="2000" b="1" dirty="0">
                <a:latin typeface="+mj-lt"/>
              </a:rPr>
              <a:t>Materiel Group Chief Warrant Officer </a:t>
            </a:r>
            <a:r>
              <a:rPr lang="en-US" sz="2000" dirty="0">
                <a:latin typeface="+mj-lt"/>
              </a:rPr>
              <a:t>is Chief Petty Officer 1st Class Gerald </a:t>
            </a:r>
            <a:r>
              <a:rPr lang="en-US" sz="2000" dirty="0" err="1">
                <a:latin typeface="+mj-lt"/>
              </a:rPr>
              <a:t>Doutre</a:t>
            </a:r>
            <a:r>
              <a:rPr lang="en-US" sz="2000" dirty="0">
                <a:latin typeface="+mj-lt"/>
              </a:rPr>
              <a:t>. The Assistant Deputy Minister (Materiel) Group Chief Warrant Officer (ADM(Mat) GCWO) provides the ADM(Mat), as well as the Officer Commanding the Command (OCC), with a personnel perspective on behalf of all military and civilian personnel within the Materiel Group. </a:t>
            </a:r>
          </a:p>
          <a:p>
            <a:pPr>
              <a:spcAft>
                <a:spcPts val="600"/>
              </a:spcAft>
            </a:pPr>
            <a:r>
              <a:rPr lang="en-US" sz="2000" dirty="0">
                <a:latin typeface="+mj-lt"/>
              </a:rPr>
              <a:t>As the custodian of the Non Commissioned Members (NCM) Corps, the GCWO advises the ADM and the OCC on issues related to Materiel Group personnel including but are not limited to, dress, discipline, professional development, administration, morale, training, welfare, conditions of service, and quality of life. </a:t>
            </a:r>
          </a:p>
          <a:p>
            <a:pPr>
              <a:spcAft>
                <a:spcPts val="600"/>
              </a:spcAft>
            </a:pPr>
            <a:r>
              <a:rPr lang="en-US" sz="2000" dirty="0">
                <a:latin typeface="+mj-lt"/>
              </a:rPr>
              <a:t>The ADM(Mat) GCWO acts as a bridge between the group's military and civilian employees supporting a harmonized working environment that promotes a respectful work place and encourages diversity and unity within the Materiel Group. </a:t>
            </a:r>
          </a:p>
        </p:txBody>
      </p:sp>
    </p:spTree>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AF0FABD-C362-D2A8-B266-77AC4BD4B8B1}"/>
              </a:ext>
            </a:extLst>
          </p:cNvPr>
          <p:cNvSpPr/>
          <p:nvPr/>
        </p:nvSpPr>
        <p:spPr>
          <a:xfrm>
            <a:off x="2047698" y="-1855399"/>
            <a:ext cx="10031659" cy="7113199"/>
          </a:xfrm>
          <a:prstGeom prst="rect">
            <a:avLst/>
          </a:prstGeom>
          <a:solidFill>
            <a:srgbClr val="D4DAD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3" name="Subtitle 2">
            <a:extLst>
              <a:ext uri="{FF2B5EF4-FFF2-40B4-BE49-F238E27FC236}">
                <a16:creationId xmlns:a16="http://schemas.microsoft.com/office/drawing/2014/main" id="{92E0CEAF-9DF1-C02F-01B4-FD6A8CA9F595}"/>
              </a:ext>
            </a:extLst>
          </p:cNvPr>
          <p:cNvSpPr>
            <a:spLocks noGrp="1"/>
          </p:cNvSpPr>
          <p:nvPr>
            <p:ph type="subTitle" idx="1"/>
          </p:nvPr>
        </p:nvSpPr>
        <p:spPr/>
        <p:txBody>
          <a:bodyPr/>
          <a:lstStyle/>
          <a:p>
            <a:endParaRPr lang="en-US" altLang="en-US"/>
          </a:p>
        </p:txBody>
      </p:sp>
      <p:sp>
        <p:nvSpPr>
          <p:cNvPr id="6" name="Rounded Rectangle 5">
            <a:extLst>
              <a:ext uri="{FF2B5EF4-FFF2-40B4-BE49-F238E27FC236}">
                <a16:creationId xmlns:a16="http://schemas.microsoft.com/office/drawing/2014/main" id="{A6FB8C17-72F9-74B7-916C-4959E8D1DCDC}"/>
              </a:ext>
            </a:extLst>
          </p:cNvPr>
          <p:cNvSpPr/>
          <p:nvPr/>
        </p:nvSpPr>
        <p:spPr>
          <a:xfrm>
            <a:off x="2047698" y="785724"/>
            <a:ext cx="10031659" cy="5891149"/>
          </a:xfrm>
          <a:prstGeom prst="roundRect">
            <a:avLst/>
          </a:prstGeom>
          <a:solidFill>
            <a:srgbClr val="D4DAD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5293FB3B-FE7A-4E91-2DF3-EA5DFD949D93}"/>
              </a:ext>
            </a:extLst>
          </p:cNvPr>
          <p:cNvPicPr>
            <a:picLocks noChangeAspect="1"/>
          </p:cNvPicPr>
          <p:nvPr/>
        </p:nvPicPr>
        <p:blipFill>
          <a:blip r:embed="rId2"/>
          <a:srcRect/>
          <a:stretch/>
        </p:blipFill>
        <p:spPr>
          <a:xfrm>
            <a:off x="-12700" y="1846733"/>
            <a:ext cx="4402183" cy="4144340"/>
          </a:xfrm>
          <a:prstGeom prst="rect">
            <a:avLst/>
          </a:prstGeom>
        </p:spPr>
      </p:pic>
      <p:pic>
        <p:nvPicPr>
          <p:cNvPr id="12" name="Picture 11">
            <a:extLst>
              <a:ext uri="{FF2B5EF4-FFF2-40B4-BE49-F238E27FC236}">
                <a16:creationId xmlns:a16="http://schemas.microsoft.com/office/drawing/2014/main" id="{AAE8E255-7E17-53AA-50CC-377DA954A0C6}"/>
              </a:ext>
            </a:extLst>
          </p:cNvPr>
          <p:cNvPicPr>
            <a:picLocks noChangeAspect="1"/>
          </p:cNvPicPr>
          <p:nvPr/>
        </p:nvPicPr>
        <p:blipFill>
          <a:blip r:embed="rId3"/>
          <a:stretch>
            <a:fillRect/>
          </a:stretch>
        </p:blipFill>
        <p:spPr>
          <a:xfrm>
            <a:off x="325819" y="241771"/>
            <a:ext cx="8919782" cy="1578659"/>
          </a:xfrm>
          <a:prstGeom prst="rect">
            <a:avLst/>
          </a:prstGeom>
        </p:spPr>
      </p:pic>
      <p:sp>
        <p:nvSpPr>
          <p:cNvPr id="15" name="TextBox 14">
            <a:extLst>
              <a:ext uri="{FF2B5EF4-FFF2-40B4-BE49-F238E27FC236}">
                <a16:creationId xmlns:a16="http://schemas.microsoft.com/office/drawing/2014/main" id="{4F08A385-75BC-7562-8935-4A5CE574CA49}"/>
              </a:ext>
            </a:extLst>
          </p:cNvPr>
          <p:cNvSpPr txBox="1"/>
          <p:nvPr/>
        </p:nvSpPr>
        <p:spPr>
          <a:xfrm>
            <a:off x="774700" y="831733"/>
            <a:ext cx="11024218" cy="600164"/>
          </a:xfrm>
          <a:prstGeom prst="rect">
            <a:avLst/>
          </a:prstGeom>
          <a:noFill/>
        </p:spPr>
        <p:txBody>
          <a:bodyPr wrap="square" rtlCol="0">
            <a:spAutoFit/>
          </a:bodyPr>
          <a:lstStyle/>
          <a:p>
            <a:r>
              <a:rPr lang="en-US" sz="3300" dirty="0">
                <a:solidFill>
                  <a:schemeClr val="bg1"/>
                </a:solidFill>
                <a:latin typeface="Montserrat" pitchFamily="2" charset="77"/>
              </a:rPr>
              <a:t>Chief of Staff (Materiel) </a:t>
            </a:r>
          </a:p>
        </p:txBody>
      </p:sp>
      <p:sp>
        <p:nvSpPr>
          <p:cNvPr id="16" name="TextBox 15">
            <a:extLst>
              <a:ext uri="{FF2B5EF4-FFF2-40B4-BE49-F238E27FC236}">
                <a16:creationId xmlns:a16="http://schemas.microsoft.com/office/drawing/2014/main" id="{7897C71D-90AB-CAE8-FCAA-B1043B75D9D4}"/>
              </a:ext>
            </a:extLst>
          </p:cNvPr>
          <p:cNvSpPr txBox="1"/>
          <p:nvPr/>
        </p:nvSpPr>
        <p:spPr>
          <a:xfrm>
            <a:off x="4533900" y="2201863"/>
            <a:ext cx="7112000" cy="3554819"/>
          </a:xfrm>
          <a:prstGeom prst="rect">
            <a:avLst/>
          </a:prstGeom>
          <a:noFill/>
        </p:spPr>
        <p:txBody>
          <a:bodyPr wrap="square" rtlCol="0">
            <a:spAutoFit/>
          </a:bodyPr>
          <a:lstStyle/>
          <a:p>
            <a:pPr>
              <a:spcAft>
                <a:spcPts val="600"/>
              </a:spcAft>
            </a:pPr>
            <a:r>
              <a:rPr lang="en-US" sz="2200" dirty="0">
                <a:latin typeface="+mj-lt"/>
              </a:rPr>
              <a:t>The </a:t>
            </a:r>
            <a:r>
              <a:rPr lang="en-US" sz="2200" b="1" dirty="0">
                <a:latin typeface="+mj-lt"/>
              </a:rPr>
              <a:t>Chief of Staff (Materiel) (COS(Mat)) </a:t>
            </a:r>
            <a:r>
              <a:rPr lang="en-US" sz="2200" dirty="0">
                <a:latin typeface="+mj-lt"/>
              </a:rPr>
              <a:t>oversees traditional corporate service functions for the Materiel Group such as strategic human resources management, comptrollership, strategic planning, information services and internal communications. </a:t>
            </a:r>
          </a:p>
          <a:p>
            <a:pPr>
              <a:spcAft>
                <a:spcPts val="600"/>
              </a:spcAft>
            </a:pPr>
            <a:r>
              <a:rPr lang="en-US" sz="2200" dirty="0">
                <a:latin typeface="+mj-lt"/>
              </a:rPr>
              <a:t>The COS(Mat) organization also guides sustainable development, provides access to materiel technology and operational research capabilities and is responsible for a selection of safety programs across the Group and supports project management and competency development. </a:t>
            </a:r>
          </a:p>
        </p:txBody>
      </p:sp>
    </p:spTree>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798DD007-003A-A53E-95A3-D49BEDFAACF1}"/>
              </a:ext>
            </a:extLst>
          </p:cNvPr>
          <p:cNvSpPr/>
          <p:nvPr/>
        </p:nvSpPr>
        <p:spPr>
          <a:xfrm>
            <a:off x="1471748" y="1815737"/>
            <a:ext cx="3840482" cy="705395"/>
          </a:xfrm>
          <a:prstGeom prst="roundRect">
            <a:avLst/>
          </a:prstGeom>
          <a:solidFill>
            <a:srgbClr val="C0EA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2AF3E03-392C-41D2-F276-6B8A068E7D71}"/>
              </a:ext>
            </a:extLst>
          </p:cNvPr>
          <p:cNvSpPr txBox="1"/>
          <p:nvPr/>
        </p:nvSpPr>
        <p:spPr>
          <a:xfrm>
            <a:off x="1602378" y="1868034"/>
            <a:ext cx="3644537" cy="584775"/>
          </a:xfrm>
          <a:prstGeom prst="rect">
            <a:avLst/>
          </a:prstGeom>
          <a:noFill/>
        </p:spPr>
        <p:txBody>
          <a:bodyPr wrap="square" rtlCol="0">
            <a:spAutoFit/>
          </a:bodyPr>
          <a:lstStyle/>
          <a:p>
            <a:r>
              <a:rPr lang="en-US" sz="3200" dirty="0">
                <a:latin typeface="Calibri Light" panose="020F0302020204030204" pitchFamily="34" charset="0"/>
                <a:cs typeface="Calibri Light" panose="020F0302020204030204" pitchFamily="34" charset="0"/>
              </a:rPr>
              <a:t>Cmdre Keith </a:t>
            </a:r>
            <a:r>
              <a:rPr lang="en-US" sz="3200" dirty="0" err="1">
                <a:latin typeface="Calibri Light" panose="020F0302020204030204" pitchFamily="34" charset="0"/>
                <a:cs typeface="Calibri Light" panose="020F0302020204030204" pitchFamily="34" charset="0"/>
              </a:rPr>
              <a:t>Coffen</a:t>
            </a:r>
            <a:endParaRPr lang="en-US" sz="3200" dirty="0">
              <a:latin typeface="Calibri Light" panose="020F0302020204030204" pitchFamily="34" charset="0"/>
              <a:cs typeface="Calibri Light" panose="020F0302020204030204" pitchFamily="34" charset="0"/>
            </a:endParaRPr>
          </a:p>
        </p:txBody>
      </p:sp>
      <p:sp>
        <p:nvSpPr>
          <p:cNvPr id="4" name="TextBox 3">
            <a:extLst>
              <a:ext uri="{FF2B5EF4-FFF2-40B4-BE49-F238E27FC236}">
                <a16:creationId xmlns:a16="http://schemas.microsoft.com/office/drawing/2014/main" id="{D08A97D0-1943-0D16-7C25-4A1989575B41}"/>
              </a:ext>
            </a:extLst>
          </p:cNvPr>
          <p:cNvSpPr txBox="1"/>
          <p:nvPr/>
        </p:nvSpPr>
        <p:spPr>
          <a:xfrm>
            <a:off x="1458685" y="476161"/>
            <a:ext cx="9448801" cy="1200329"/>
          </a:xfrm>
          <a:prstGeom prst="rect">
            <a:avLst/>
          </a:prstGeom>
          <a:solidFill>
            <a:schemeClr val="bg1"/>
          </a:solidFill>
        </p:spPr>
        <p:txBody>
          <a:bodyPr wrap="square" rtlCol="0">
            <a:spAutoFit/>
          </a:bodyPr>
          <a:lstStyle/>
          <a:p>
            <a:r>
              <a:rPr lang="en-CA" sz="3600" dirty="0">
                <a:solidFill>
                  <a:srgbClr val="201D1E"/>
                </a:solidFill>
                <a:effectLst/>
                <a:latin typeface="Helvetica Rounded" pitchFamily="2" charset="77"/>
              </a:rPr>
              <a:t>Director General Maritime Equipment</a:t>
            </a:r>
          </a:p>
          <a:p>
            <a:r>
              <a:rPr lang="en-CA" sz="3600" dirty="0">
                <a:solidFill>
                  <a:srgbClr val="201D1E"/>
                </a:solidFill>
                <a:effectLst/>
                <a:latin typeface="Helvetica Rounded" pitchFamily="2" charset="77"/>
              </a:rPr>
              <a:t>Program Management (DGMEPM)</a:t>
            </a:r>
          </a:p>
        </p:txBody>
      </p:sp>
      <p:sp>
        <p:nvSpPr>
          <p:cNvPr id="5" name="TextBox 4">
            <a:extLst>
              <a:ext uri="{FF2B5EF4-FFF2-40B4-BE49-F238E27FC236}">
                <a16:creationId xmlns:a16="http://schemas.microsoft.com/office/drawing/2014/main" id="{3295F406-D62D-1855-E04A-3AAE534CCBC1}"/>
              </a:ext>
            </a:extLst>
          </p:cNvPr>
          <p:cNvSpPr txBox="1"/>
          <p:nvPr/>
        </p:nvSpPr>
        <p:spPr>
          <a:xfrm>
            <a:off x="2930434" y="2699469"/>
            <a:ext cx="8699863" cy="3416320"/>
          </a:xfrm>
          <a:prstGeom prst="rect">
            <a:avLst/>
          </a:prstGeom>
          <a:solidFill>
            <a:schemeClr val="bg1"/>
          </a:solidFill>
        </p:spPr>
        <p:txBody>
          <a:bodyPr wrap="square" rtlCol="0">
            <a:spAutoFit/>
          </a:bodyPr>
          <a:lstStyle/>
          <a:p>
            <a:r>
              <a:rPr lang="en-CA" sz="2400" dirty="0">
                <a:solidFill>
                  <a:srgbClr val="201D1E"/>
                </a:solidFill>
                <a:effectLst/>
                <a:latin typeface="+mj-lt"/>
              </a:rPr>
              <a:t>DGMEPM is the materiel authority for all naval ships, submarines,</a:t>
            </a:r>
          </a:p>
          <a:p>
            <a:r>
              <a:rPr lang="en-CA" sz="2400" dirty="0">
                <a:solidFill>
                  <a:srgbClr val="201D1E"/>
                </a:solidFill>
                <a:effectLst/>
                <a:latin typeface="+mj-lt"/>
              </a:rPr>
              <a:t>auxiliary vessels and naval equipment for shore establishments. As such, DGMEPM is responsible for the in-service support of these platforms and systems and provides engineering expertise, leadership and advice to the naval engineering community and the Royal Canadian Navy, as well as matrix support to naval Major Capital Projects. DGMEPM also includes the Naval Engineering Test Establishment (NETE) and the Canadian Forces Maritime Experimental and Test Ranges (CFMETR).</a:t>
            </a:r>
          </a:p>
        </p:txBody>
      </p:sp>
      <p:sp>
        <p:nvSpPr>
          <p:cNvPr id="6" name="TextBox 5">
            <a:extLst>
              <a:ext uri="{FF2B5EF4-FFF2-40B4-BE49-F238E27FC236}">
                <a16:creationId xmlns:a16="http://schemas.microsoft.com/office/drawing/2014/main" id="{8789380D-85FA-43CE-DE53-EDB8BD034BD2}"/>
              </a:ext>
            </a:extLst>
          </p:cNvPr>
          <p:cNvSpPr txBox="1"/>
          <p:nvPr/>
        </p:nvSpPr>
        <p:spPr>
          <a:xfrm>
            <a:off x="8821784" y="5810099"/>
            <a:ext cx="2808513" cy="430887"/>
          </a:xfrm>
          <a:prstGeom prst="rect">
            <a:avLst/>
          </a:prstGeom>
          <a:solidFill>
            <a:schemeClr val="bg1"/>
          </a:solidFill>
        </p:spPr>
        <p:txBody>
          <a:bodyPr wrap="square" rtlCol="0">
            <a:spAutoFit/>
          </a:bodyPr>
          <a:lstStyle/>
          <a:p>
            <a:r>
              <a:rPr lang="en-US" sz="2200" dirty="0">
                <a:solidFill>
                  <a:srgbClr val="006C4D"/>
                </a:solidFill>
                <a:latin typeface="Helvetica Rounded" pitchFamily="2" charset="77"/>
              </a:rPr>
              <a:t>(137 Mil | 545 Civ)</a:t>
            </a:r>
          </a:p>
        </p:txBody>
      </p:sp>
      <p:sp>
        <p:nvSpPr>
          <p:cNvPr id="7" name="TextBox 6">
            <a:extLst>
              <a:ext uri="{FF2B5EF4-FFF2-40B4-BE49-F238E27FC236}">
                <a16:creationId xmlns:a16="http://schemas.microsoft.com/office/drawing/2014/main" id="{B8F591F1-7B85-5602-FBBA-F9A8F4881BCA}"/>
              </a:ext>
            </a:extLst>
          </p:cNvPr>
          <p:cNvSpPr txBox="1"/>
          <p:nvPr/>
        </p:nvSpPr>
        <p:spPr>
          <a:xfrm rot="16200000">
            <a:off x="-1300308" y="4741234"/>
            <a:ext cx="3323912" cy="400110"/>
          </a:xfrm>
          <a:prstGeom prst="rect">
            <a:avLst/>
          </a:prstGeom>
          <a:solidFill>
            <a:schemeClr val="bg1"/>
          </a:solidFill>
        </p:spPr>
        <p:txBody>
          <a:bodyPr wrap="square" rtlCol="0">
            <a:spAutoFit/>
          </a:bodyPr>
          <a:lstStyle/>
          <a:p>
            <a:pPr algn="ctr"/>
            <a:r>
              <a:rPr lang="en-CA" sz="2000" b="1" dirty="0">
                <a:solidFill>
                  <a:srgbClr val="201D1E"/>
                </a:solidFill>
                <a:cs typeface="Calibri" panose="020F0502020204030204" pitchFamily="34" charset="0"/>
              </a:rPr>
              <a:t>In-Service Sustainment</a:t>
            </a:r>
            <a:endParaRPr lang="en-CA" sz="2000" b="1" dirty="0">
              <a:solidFill>
                <a:srgbClr val="201D1E"/>
              </a:solidFill>
              <a:effectLst/>
              <a:cs typeface="Calibri" panose="020F0502020204030204" pitchFamily="34" charset="0"/>
            </a:endParaRPr>
          </a:p>
        </p:txBody>
      </p:sp>
      <p:cxnSp>
        <p:nvCxnSpPr>
          <p:cNvPr id="11" name="Straight Connector 10">
            <a:extLst>
              <a:ext uri="{FF2B5EF4-FFF2-40B4-BE49-F238E27FC236}">
                <a16:creationId xmlns:a16="http://schemas.microsoft.com/office/drawing/2014/main" id="{F57749EA-7F2A-13E8-D65B-08500B1C1B63}"/>
              </a:ext>
            </a:extLst>
          </p:cNvPr>
          <p:cNvCxnSpPr>
            <a:cxnSpLocks/>
          </p:cNvCxnSpPr>
          <p:nvPr/>
        </p:nvCxnSpPr>
        <p:spPr>
          <a:xfrm>
            <a:off x="617458" y="1042872"/>
            <a:ext cx="0" cy="5815128"/>
          </a:xfrm>
          <a:prstGeom prst="line">
            <a:avLst/>
          </a:prstGeom>
          <a:ln w="38100">
            <a:solidFill>
              <a:srgbClr val="006C4D"/>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8FBDAE2-A7D1-3C90-36E1-A2DBB1A8567D}"/>
              </a:ext>
            </a:extLst>
          </p:cNvPr>
          <p:cNvCxnSpPr/>
          <p:nvPr/>
        </p:nvCxnSpPr>
        <p:spPr>
          <a:xfrm>
            <a:off x="617458" y="1061612"/>
            <a:ext cx="586874" cy="0"/>
          </a:xfrm>
          <a:prstGeom prst="line">
            <a:avLst/>
          </a:prstGeom>
          <a:ln w="38100">
            <a:solidFill>
              <a:srgbClr val="006C4D"/>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71014792-E251-5BF1-9252-785E90C6F362}"/>
              </a:ext>
            </a:extLst>
          </p:cNvPr>
          <p:cNvPicPr>
            <a:picLocks noChangeAspect="1"/>
          </p:cNvPicPr>
          <p:nvPr/>
        </p:nvPicPr>
        <p:blipFill>
          <a:blip r:embed="rId2"/>
          <a:stretch>
            <a:fillRect/>
          </a:stretch>
        </p:blipFill>
        <p:spPr>
          <a:xfrm>
            <a:off x="833404" y="3146380"/>
            <a:ext cx="2380977" cy="2380977"/>
          </a:xfrm>
          <a:prstGeom prst="rect">
            <a:avLst/>
          </a:prstGeom>
        </p:spPr>
      </p:pic>
    </p:spTree>
  </p:cSld>
  <p:clrMapOvr>
    <a:masterClrMapping/>
  </p:clrMapOvr>
  <p:transition spd="med">
    <p:pull/>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37341</TotalTime>
  <Words>1340</Words>
  <Application>Microsoft Macintosh PowerPoint</Application>
  <PresentationFormat>Widescreen</PresentationFormat>
  <Paragraphs>83</Paragraphs>
  <Slides>19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Calibri Light</vt:lpstr>
      <vt:lpstr>Helvetica Rounded</vt:lpstr>
      <vt:lpstr>Montserrat</vt:lpstr>
      <vt:lpstr>Montserrat 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Victoria Yost</dc:creator>
  <cp:lastModifiedBy>Victoria Yost</cp:lastModifiedBy>
  <cp:revision>25</cp:revision>
  <dcterms:created xsi:type="dcterms:W3CDTF">2022-11-30T18:38:31Z</dcterms:created>
  <dcterms:modified xsi:type="dcterms:W3CDTF">2023-10-05T16:52:42Z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TAG2">
    <vt:lpwstr>000800e82200000000000102a0010207f7000400038000</vt:lpwstr>
  </property>
</Properties>
</file>