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4254" y="208362"/>
            <a:ext cx="180978" cy="1095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" y="8"/>
            <a:ext cx="9143980" cy="51434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7196" y="0"/>
            <a:ext cx="3446803" cy="31323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64254" y="208362"/>
            <a:ext cx="180978" cy="1095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0421" y="4591157"/>
            <a:ext cx="1215857" cy="5015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7829" y="60451"/>
            <a:ext cx="3228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501" y="1050544"/>
            <a:ext cx="8424996" cy="307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1387" y="4840613"/>
            <a:ext cx="728344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6367" y="4784852"/>
            <a:ext cx="116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4312" y="246379"/>
            <a:ext cx="36353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À</a:t>
            </a:r>
            <a:r>
              <a:rPr dirty="0" spc="-130"/>
              <a:t> </a:t>
            </a:r>
            <a:r>
              <a:rPr dirty="0" spc="-95"/>
              <a:t>P</a:t>
            </a:r>
            <a:r>
              <a:rPr dirty="0" spc="-45"/>
              <a:t>r</a:t>
            </a:r>
            <a:r>
              <a:rPr dirty="0" spc="90"/>
              <a:t>o</a:t>
            </a:r>
            <a:r>
              <a:rPr dirty="0" spc="95"/>
              <a:t>p</a:t>
            </a:r>
            <a:r>
              <a:rPr dirty="0" spc="90"/>
              <a:t>o</a:t>
            </a:r>
            <a:r>
              <a:rPr dirty="0" spc="-260"/>
              <a:t>s</a:t>
            </a:r>
            <a:r>
              <a:rPr dirty="0" spc="-140"/>
              <a:t> </a:t>
            </a:r>
            <a:r>
              <a:rPr dirty="0" spc="85"/>
              <a:t>d</a:t>
            </a:r>
            <a:r>
              <a:rPr dirty="0" spc="30"/>
              <a:t>’</a:t>
            </a:r>
            <a:r>
              <a:rPr dirty="0" spc="-95"/>
              <a:t>A</a:t>
            </a:r>
            <a:r>
              <a:rPr dirty="0" spc="-25"/>
              <a:t>ny</a:t>
            </a:r>
            <a:r>
              <a:rPr dirty="0" spc="90"/>
              <a:t>o</a:t>
            </a:r>
            <a:r>
              <a:rPr dirty="0" spc="45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501" y="1050544"/>
            <a:ext cx="3737610" cy="3070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76923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300" spc="-10">
                <a:solidFill>
                  <a:srgbClr val="333333"/>
                </a:solidFill>
                <a:latin typeface="Microsoft Sans Serif"/>
                <a:cs typeface="Microsoft Sans Serif"/>
              </a:rPr>
              <a:t>Fondée</a:t>
            </a:r>
            <a:r>
              <a:rPr dirty="0" sz="1300" spc="-7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>
                <a:solidFill>
                  <a:srgbClr val="333333"/>
                </a:solidFill>
                <a:latin typeface="Microsoft Sans Serif"/>
                <a:cs typeface="Microsoft Sans Serif"/>
              </a:rPr>
              <a:t>en</a:t>
            </a:r>
            <a:r>
              <a:rPr dirty="0" sz="1300" spc="-7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2014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9999"/>
              </a:buClr>
              <a:buFont typeface="Segoe UI Symbol"/>
              <a:buChar char="❖"/>
            </a:pPr>
            <a:endParaRPr sz="185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6923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300" spc="-60">
                <a:solidFill>
                  <a:srgbClr val="333333"/>
                </a:solidFill>
                <a:latin typeface="Microsoft Sans Serif"/>
                <a:cs typeface="Microsoft Sans Serif"/>
              </a:rPr>
              <a:t>Éq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u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300" spc="30">
                <a:solidFill>
                  <a:srgbClr val="333333"/>
                </a:solidFill>
                <a:latin typeface="Microsoft Sans Serif"/>
                <a:cs typeface="Microsoft Sans Serif"/>
              </a:rPr>
              <a:t>p</a:t>
            </a:r>
            <a:r>
              <a:rPr dirty="0" sz="1300" spc="-15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: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23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70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1300" spc="-7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n</a:t>
            </a:r>
            <a:r>
              <a:rPr dirty="0" sz="1300" spc="13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300" spc="12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300" spc="30">
                <a:solidFill>
                  <a:srgbClr val="333333"/>
                </a:solidFill>
                <a:latin typeface="Microsoft Sans Serif"/>
                <a:cs typeface="Microsoft Sans Serif"/>
              </a:rPr>
              <a:t>q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u</a:t>
            </a: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-95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9999"/>
              </a:buClr>
              <a:buFont typeface="Segoe UI Symbol"/>
              <a:buChar char="❖"/>
            </a:pPr>
            <a:endParaRPr sz="1400">
              <a:latin typeface="Microsoft Sans Serif"/>
              <a:cs typeface="Microsoft Sans Serif"/>
            </a:endParaRPr>
          </a:p>
          <a:p>
            <a:pPr marL="304165" marR="5080" indent="-291465">
              <a:lnSpc>
                <a:spcPct val="76900"/>
              </a:lnSpc>
              <a:spcBef>
                <a:spcPts val="1030"/>
              </a:spcBef>
              <a:buClr>
                <a:srgbClr val="009999"/>
              </a:buClr>
              <a:buSzPct val="76923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Nous</a:t>
            </a:r>
            <a:r>
              <a:rPr dirty="0" sz="13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333333"/>
                </a:solidFill>
                <a:latin typeface="Microsoft Sans Serif"/>
                <a:cs typeface="Microsoft Sans Serif"/>
              </a:rPr>
              <a:t>développons</a:t>
            </a:r>
            <a:r>
              <a:rPr dirty="0" sz="13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">
                <a:solidFill>
                  <a:srgbClr val="333333"/>
                </a:solidFill>
                <a:latin typeface="Microsoft Sans Serif"/>
                <a:cs typeface="Microsoft Sans Serif"/>
              </a:rPr>
              <a:t>des</a:t>
            </a:r>
            <a:r>
              <a:rPr dirty="0" sz="13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5">
                <a:solidFill>
                  <a:srgbClr val="333333"/>
                </a:solidFill>
                <a:latin typeface="Microsoft Sans Serif"/>
                <a:cs typeface="Microsoft Sans Serif"/>
              </a:rPr>
              <a:t>ordinateurs</a:t>
            </a:r>
            <a:r>
              <a:rPr dirty="0" sz="13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5">
                <a:solidFill>
                  <a:srgbClr val="333333"/>
                </a:solidFill>
                <a:latin typeface="Microsoft Sans Serif"/>
                <a:cs typeface="Microsoft Sans Serif"/>
              </a:rPr>
              <a:t>quantiques </a:t>
            </a:r>
            <a:r>
              <a:rPr dirty="0" sz="1300" spc="-3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5">
                <a:solidFill>
                  <a:srgbClr val="333333"/>
                </a:solidFill>
                <a:latin typeface="Microsoft Sans Serif"/>
                <a:cs typeface="Microsoft Sans Serif"/>
              </a:rPr>
              <a:t>universels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9999"/>
              </a:buClr>
              <a:buFont typeface="Segoe UI Symbol"/>
              <a:buChar char="❖"/>
            </a:pPr>
            <a:endParaRPr sz="195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6923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Qubits</a:t>
            </a:r>
            <a:r>
              <a:rPr dirty="0" sz="1300" spc="-6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333333"/>
                </a:solidFill>
                <a:latin typeface="Microsoft Sans Serif"/>
                <a:cs typeface="Microsoft Sans Serif"/>
              </a:rPr>
              <a:t>Supraconducteurs</a:t>
            </a:r>
            <a:endParaRPr sz="130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spcBef>
                <a:spcPts val="940"/>
              </a:spcBef>
              <a:buClr>
                <a:srgbClr val="009999"/>
              </a:buClr>
              <a:buSzPct val="76923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Des</a:t>
            </a:r>
            <a:r>
              <a:rPr dirty="0" sz="1300" spc="-4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333333"/>
                </a:solidFill>
                <a:latin typeface="Microsoft Sans Serif"/>
                <a:cs typeface="Microsoft Sans Serif"/>
              </a:rPr>
              <a:t>bureaux:</a:t>
            </a:r>
            <a:r>
              <a:rPr dirty="0" sz="13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20">
                <a:solidFill>
                  <a:srgbClr val="333333"/>
                </a:solidFill>
                <a:latin typeface="Microsoft Sans Serif"/>
                <a:cs typeface="Microsoft Sans Serif"/>
              </a:rPr>
              <a:t>Montréal,</a:t>
            </a:r>
            <a:r>
              <a:rPr dirty="0" sz="1300" spc="-4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70">
                <a:solidFill>
                  <a:srgbClr val="333333"/>
                </a:solidFill>
                <a:latin typeface="Microsoft Sans Serif"/>
                <a:cs typeface="Microsoft Sans Serif"/>
              </a:rPr>
              <a:t>QC,</a:t>
            </a:r>
            <a:r>
              <a:rPr dirty="0" sz="1300" spc="26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5">
                <a:solidFill>
                  <a:srgbClr val="333333"/>
                </a:solidFill>
                <a:latin typeface="Microsoft Sans Serif"/>
                <a:cs typeface="Microsoft Sans Serif"/>
              </a:rPr>
              <a:t>Waterloo,</a:t>
            </a:r>
            <a:r>
              <a:rPr dirty="0" sz="13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ON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9999"/>
              </a:buClr>
              <a:buFont typeface="Segoe UI Symbol"/>
              <a:buChar char="❖"/>
            </a:pPr>
            <a:endParaRPr sz="185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6923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300" spc="-35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35">
                <a:solidFill>
                  <a:srgbClr val="333333"/>
                </a:solidFill>
                <a:latin typeface="Microsoft Sans Serif"/>
                <a:cs typeface="Microsoft Sans Serif"/>
              </a:rPr>
              <a:t>o</a:t>
            </a:r>
            <a:r>
              <a:rPr dirty="0" sz="1300" spc="35">
                <a:solidFill>
                  <a:srgbClr val="333333"/>
                </a:solidFill>
                <a:latin typeface="Microsoft Sans Serif"/>
                <a:cs typeface="Microsoft Sans Serif"/>
              </a:rPr>
              <a:t>mm</a:t>
            </a:r>
            <a:r>
              <a:rPr dirty="0" sz="1300" spc="-15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n</a:t>
            </a:r>
            <a:r>
              <a:rPr dirty="0" sz="1300" spc="-5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-15">
                <a:solidFill>
                  <a:srgbClr val="333333"/>
                </a:solidFill>
                <a:latin typeface="Microsoft Sans Serif"/>
                <a:cs typeface="Microsoft Sans Serif"/>
              </a:rPr>
              <a:t>é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">
                <a:solidFill>
                  <a:srgbClr val="333333"/>
                </a:solidFill>
                <a:latin typeface="Microsoft Sans Serif"/>
                <a:cs typeface="Microsoft Sans Serif"/>
              </a:rPr>
              <a:t>l</a:t>
            </a: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30">
                <a:solidFill>
                  <a:srgbClr val="333333"/>
                </a:solidFill>
                <a:latin typeface="Microsoft Sans Serif"/>
                <a:cs typeface="Microsoft Sans Serif"/>
              </a:rPr>
              <a:t>o</a:t>
            </a:r>
            <a:r>
              <a:rPr dirty="0" sz="1300" spc="40">
                <a:solidFill>
                  <a:srgbClr val="333333"/>
                </a:solidFill>
                <a:latin typeface="Microsoft Sans Serif"/>
                <a:cs typeface="Microsoft Sans Serif"/>
              </a:rPr>
              <a:t>m</a:t>
            </a:r>
            <a:r>
              <a:rPr dirty="0" sz="1300" spc="35">
                <a:solidFill>
                  <a:srgbClr val="333333"/>
                </a:solidFill>
                <a:latin typeface="Microsoft Sans Serif"/>
                <a:cs typeface="Microsoft Sans Serif"/>
              </a:rPr>
              <a:t>m</a:t>
            </a: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50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1300" spc="-5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300" spc="-65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300" spc="25">
                <a:solidFill>
                  <a:srgbClr val="333333"/>
                </a:solidFill>
                <a:latin typeface="Microsoft Sans Serif"/>
                <a:cs typeface="Microsoft Sans Serif"/>
              </a:rPr>
              <a:t>l</a:t>
            </a:r>
            <a:r>
              <a:rPr dirty="0" sz="1300" spc="2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300" spc="-70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1300" spc="-85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300" spc="13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300" spc="30">
                <a:solidFill>
                  <a:srgbClr val="333333"/>
                </a:solidFill>
                <a:latin typeface="Microsoft Sans Serif"/>
                <a:cs typeface="Microsoft Sans Serif"/>
              </a:rPr>
              <a:t>o</a:t>
            </a:r>
            <a:r>
              <a:rPr dirty="0" sz="1300" spc="25">
                <a:solidFill>
                  <a:srgbClr val="333333"/>
                </a:solidFill>
                <a:latin typeface="Microsoft Sans Serif"/>
                <a:cs typeface="Microsoft Sans Serif"/>
              </a:rPr>
              <a:t>n</a:t>
            </a: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15">
                <a:solidFill>
                  <a:srgbClr val="333333"/>
                </a:solidFill>
                <a:latin typeface="Microsoft Sans Serif"/>
                <a:cs typeface="Microsoft Sans Serif"/>
              </a:rPr>
              <a:t>n</a:t>
            </a: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2020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999"/>
              </a:buClr>
              <a:buFont typeface="Segoe UI Symbol"/>
              <a:buChar char="❖"/>
            </a:pPr>
            <a:endParaRPr sz="1150">
              <a:latin typeface="Microsoft Sans Serif"/>
              <a:cs typeface="Microsoft Sans Serif"/>
            </a:endParaRPr>
          </a:p>
          <a:p>
            <a:pPr marL="304165" marR="294005" indent="-291465">
              <a:lnSpc>
                <a:spcPct val="76900"/>
              </a:lnSpc>
              <a:buClr>
                <a:srgbClr val="009999"/>
              </a:buClr>
              <a:buSzPct val="76923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300" spc="-10">
                <a:solidFill>
                  <a:srgbClr val="333333"/>
                </a:solidFill>
                <a:latin typeface="Microsoft Sans Serif"/>
                <a:cs typeface="Microsoft Sans Serif"/>
              </a:rPr>
              <a:t>Livrera</a:t>
            </a: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le</a:t>
            </a: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25">
                <a:solidFill>
                  <a:srgbClr val="333333"/>
                </a:solidFill>
                <a:latin typeface="Microsoft Sans Serif"/>
                <a:cs typeface="Microsoft Sans Serif"/>
              </a:rPr>
              <a:t>premier</a:t>
            </a: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25">
                <a:solidFill>
                  <a:srgbClr val="333333"/>
                </a:solidFill>
                <a:latin typeface="Microsoft Sans Serif"/>
                <a:cs typeface="Microsoft Sans Serif"/>
              </a:rPr>
              <a:t>ordinateur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20">
                <a:solidFill>
                  <a:srgbClr val="333333"/>
                </a:solidFill>
                <a:latin typeface="Microsoft Sans Serif"/>
                <a:cs typeface="Microsoft Sans Serif"/>
              </a:rPr>
              <a:t>quantique</a:t>
            </a:r>
            <a:r>
              <a:rPr dirty="0" sz="13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de </a:t>
            </a:r>
            <a:r>
              <a:rPr dirty="0" sz="1300" spc="-33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90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1300" spc="-85">
                <a:solidFill>
                  <a:srgbClr val="333333"/>
                </a:solidFill>
                <a:latin typeface="Microsoft Sans Serif"/>
                <a:cs typeface="Microsoft Sans Serif"/>
              </a:rPr>
              <a:t>D</a:t>
            </a:r>
            <a:r>
              <a:rPr dirty="0" sz="1300" spc="-30">
                <a:solidFill>
                  <a:srgbClr val="333333"/>
                </a:solidFill>
                <a:latin typeface="Microsoft Sans Serif"/>
                <a:cs typeface="Microsoft Sans Serif"/>
              </a:rPr>
              <a:t>D</a:t>
            </a:r>
            <a:r>
              <a:rPr dirty="0" sz="1300" spc="-150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30">
                <a:solidFill>
                  <a:srgbClr val="333333"/>
                </a:solidFill>
                <a:latin typeface="Microsoft Sans Serif"/>
                <a:cs typeface="Microsoft Sans Serif"/>
              </a:rPr>
              <a:t>p</a:t>
            </a:r>
            <a:r>
              <a:rPr dirty="0" sz="1300" spc="40">
                <a:solidFill>
                  <a:srgbClr val="333333"/>
                </a:solidFill>
                <a:latin typeface="Microsoft Sans Serif"/>
                <a:cs typeface="Microsoft Sans Serif"/>
              </a:rPr>
              <a:t>l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u</a:t>
            </a:r>
            <a:r>
              <a:rPr dirty="0" sz="1300" spc="-95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20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300" spc="50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300" spc="50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1300" spc="30">
                <a:solidFill>
                  <a:srgbClr val="333333"/>
                </a:solidFill>
                <a:latin typeface="Microsoft Sans Serif"/>
                <a:cs typeface="Microsoft Sans Serif"/>
              </a:rPr>
              <a:t>d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5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300" spc="-15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60">
                <a:solidFill>
                  <a:srgbClr val="333333"/>
                </a:solidFill>
                <a:latin typeface="Microsoft Sans Serif"/>
                <a:cs typeface="Microsoft Sans Serif"/>
              </a:rPr>
              <a:t>tt</a:t>
            </a:r>
            <a:r>
              <a:rPr dirty="0" sz="1300" spc="135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3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300" spc="-30">
                <a:solidFill>
                  <a:srgbClr val="333333"/>
                </a:solidFill>
                <a:latin typeface="Microsoft Sans Serif"/>
                <a:cs typeface="Microsoft Sans Serif"/>
              </a:rPr>
              <a:t>n</a:t>
            </a:r>
            <a:r>
              <a:rPr dirty="0" sz="1300" spc="10">
                <a:solidFill>
                  <a:srgbClr val="333333"/>
                </a:solidFill>
                <a:latin typeface="Microsoft Sans Serif"/>
                <a:cs typeface="Microsoft Sans Serif"/>
              </a:rPr>
              <a:t>n</a:t>
            </a:r>
            <a:r>
              <a:rPr dirty="0" sz="1300" spc="-20">
                <a:solidFill>
                  <a:srgbClr val="333333"/>
                </a:solidFill>
                <a:latin typeface="Microsoft Sans Serif"/>
                <a:cs typeface="Microsoft Sans Serif"/>
              </a:rPr>
              <a:t>é</a:t>
            </a:r>
            <a:r>
              <a:rPr dirty="0" sz="1300" spc="-15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2581" y="945086"/>
            <a:ext cx="4337765" cy="32533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7" name="object 7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268" y="1674050"/>
            <a:ext cx="7632700" cy="2206625"/>
            <a:chOff x="446268" y="1674050"/>
            <a:chExt cx="7632700" cy="2206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7272" y="2983991"/>
              <a:ext cx="1347216" cy="8961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8208" y="3041904"/>
              <a:ext cx="2575560" cy="652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288" y="3048000"/>
              <a:ext cx="2346960" cy="6522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1030" y="2270847"/>
              <a:ext cx="7623175" cy="0"/>
            </a:xfrm>
            <a:custGeom>
              <a:avLst/>
              <a:gdLst/>
              <a:ahLst/>
              <a:cxnLst/>
              <a:rect l="l" t="t" r="r" b="b"/>
              <a:pathLst>
                <a:path w="7623175" h="0">
                  <a:moveTo>
                    <a:pt x="0" y="0"/>
                  </a:moveTo>
                  <a:lnTo>
                    <a:pt x="7622914" y="1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6935" y="1779549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561" y="2203980"/>
              <a:ext cx="158751" cy="1524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0293" y="1699742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0293" y="1699742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30398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1025" y="2183052"/>
              <a:ext cx="158751" cy="1524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73756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73756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56773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7400" y="2183052"/>
              <a:ext cx="158750" cy="15240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00132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100132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87781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407" y="2183052"/>
              <a:ext cx="158751" cy="1524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131139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7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7" y="116499"/>
                  </a:lnTo>
                  <a:lnTo>
                    <a:pt x="113287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31139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82279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2904" y="2183052"/>
              <a:ext cx="158751" cy="15240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925637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25637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125764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6390" y="2183052"/>
              <a:ext cx="158751" cy="15240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069121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69121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78440" y="2369681"/>
              <a:ext cx="2207895" cy="492125"/>
            </a:xfrm>
            <a:custGeom>
              <a:avLst/>
              <a:gdLst/>
              <a:ahLst/>
              <a:cxnLst/>
              <a:rect l="l" t="t" r="r" b="b"/>
              <a:pathLst>
                <a:path w="2207895" h="492125">
                  <a:moveTo>
                    <a:pt x="1424" y="0"/>
                  </a:moveTo>
                  <a:lnTo>
                    <a:pt x="949" y="77334"/>
                  </a:lnTo>
                  <a:lnTo>
                    <a:pt x="158" y="247221"/>
                  </a:lnTo>
                  <a:lnTo>
                    <a:pt x="0" y="416484"/>
                  </a:lnTo>
                  <a:lnTo>
                    <a:pt x="1424" y="491949"/>
                  </a:lnTo>
                  <a:lnTo>
                    <a:pt x="347550" y="490546"/>
                  </a:lnTo>
                  <a:lnTo>
                    <a:pt x="1105835" y="490702"/>
                  </a:lnTo>
                  <a:lnTo>
                    <a:pt x="1863506" y="491481"/>
                  </a:lnTo>
                  <a:lnTo>
                    <a:pt x="2207790" y="491949"/>
                  </a:lnTo>
                  <a:lnTo>
                    <a:pt x="2207790" y="550"/>
                  </a:lnTo>
                </a:path>
              </a:pathLst>
            </a:custGeom>
            <a:ln w="1905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800444" y="2872039"/>
              <a:ext cx="330200" cy="152400"/>
            </a:xfrm>
            <a:custGeom>
              <a:avLst/>
              <a:gdLst/>
              <a:ahLst/>
              <a:cxnLst/>
              <a:rect l="l" t="t" r="r" b="b"/>
              <a:pathLst>
                <a:path w="330200" h="152400">
                  <a:moveTo>
                    <a:pt x="330201" y="0"/>
                  </a:moveTo>
                  <a:lnTo>
                    <a:pt x="0" y="0"/>
                  </a:lnTo>
                  <a:lnTo>
                    <a:pt x="165101" y="152401"/>
                  </a:lnTo>
                  <a:lnTo>
                    <a:pt x="330201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80356" y="343915"/>
            <a:ext cx="59842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Notre</a:t>
            </a:r>
            <a:r>
              <a:rPr dirty="0" spc="-140"/>
              <a:t> </a:t>
            </a:r>
            <a:r>
              <a:rPr dirty="0" spc="-40"/>
              <a:t>voyage</a:t>
            </a:r>
            <a:r>
              <a:rPr dirty="0" spc="-140"/>
              <a:t> </a:t>
            </a:r>
            <a:r>
              <a:rPr dirty="0" spc="-10"/>
              <a:t>jusqu'à</a:t>
            </a:r>
            <a:r>
              <a:rPr dirty="0" spc="-135"/>
              <a:t> </a:t>
            </a:r>
            <a:r>
              <a:rPr dirty="0" spc="50"/>
              <a:t>présent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890099" y="142239"/>
            <a:ext cx="1212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700" spc="-190" b="1">
                <a:solidFill>
                  <a:srgbClr val="727171"/>
                </a:solidFill>
                <a:latin typeface="Arial"/>
                <a:cs typeface="Arial"/>
              </a:rPr>
              <a:t>3</a:t>
            </a:r>
            <a:r>
              <a:rPr dirty="0" baseline="9259" sz="900" spc="-284" b="1">
                <a:solidFill>
                  <a:srgbClr val="727171"/>
                </a:solidFill>
                <a:latin typeface="Arial"/>
                <a:cs typeface="Arial"/>
              </a:rPr>
              <a:t>3</a:t>
            </a:r>
            <a:endParaRPr baseline="9259"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4707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5" b="1">
                <a:latin typeface="Microsoft PhagsPa"/>
                <a:cs typeface="Microsoft PhagsPa"/>
              </a:rPr>
              <a:t>2015</a:t>
            </a:r>
            <a:endParaRPr sz="1350">
              <a:latin typeface="Microsoft PhagsPa"/>
              <a:cs typeface="Microsoft PhagsP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7048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5" b="1">
                <a:latin typeface="Microsoft PhagsPa"/>
                <a:cs typeface="Microsoft PhagsPa"/>
              </a:rPr>
              <a:t>2016</a:t>
            </a:r>
            <a:endParaRPr sz="1350">
              <a:latin typeface="Microsoft PhagsPa"/>
              <a:cs typeface="Microsoft PhagsP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92135" y="1282679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5" b="1">
                <a:latin typeface="Microsoft PhagsPa"/>
                <a:cs typeface="Microsoft PhagsPa"/>
              </a:rPr>
              <a:t>2017</a:t>
            </a:r>
            <a:endParaRPr sz="1350">
              <a:latin typeface="Microsoft PhagsPa"/>
              <a:cs typeface="Microsoft PhagsP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50660" y="130401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5" b="1">
                <a:latin typeface="Microsoft PhagsPa"/>
                <a:cs typeface="Microsoft PhagsPa"/>
              </a:rPr>
              <a:t>2018</a:t>
            </a:r>
            <a:endParaRPr sz="1350">
              <a:latin typeface="Microsoft PhagsPa"/>
              <a:cs typeface="Microsoft PhagsP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53346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5" b="1">
                <a:latin typeface="Microsoft PhagsPa"/>
                <a:cs typeface="Microsoft PhagsPa"/>
              </a:rPr>
              <a:t>2019</a:t>
            </a:r>
            <a:endParaRPr sz="1350">
              <a:latin typeface="Microsoft PhagsPa"/>
              <a:cs typeface="Microsoft PhagsP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86468" y="1294872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5" b="1">
                <a:latin typeface="Microsoft PhagsPa"/>
                <a:cs typeface="Microsoft PhagsPa"/>
              </a:rPr>
              <a:t>2020</a:t>
            </a:r>
            <a:endParaRPr sz="1350">
              <a:latin typeface="Microsoft PhagsPa"/>
              <a:cs typeface="Microsoft PhagsP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0292" y="3063134"/>
            <a:ext cx="2266315" cy="573405"/>
          </a:xfrm>
          <a:prstGeom prst="rect">
            <a:avLst/>
          </a:prstGeom>
          <a:solidFill>
            <a:srgbClr val="58A49A"/>
          </a:solidFill>
        </p:spPr>
        <p:txBody>
          <a:bodyPr wrap="square" lIns="0" tIns="24130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190"/>
              </a:spcBef>
            </a:pPr>
            <a:r>
              <a:rPr dirty="0" sz="1200" spc="10">
                <a:solidFill>
                  <a:srgbClr val="FFFFFF"/>
                </a:solidFill>
                <a:latin typeface="Microsoft Sans Serif"/>
                <a:cs typeface="Microsoft Sans Serif"/>
              </a:rPr>
              <a:t>Outils</a:t>
            </a:r>
            <a:r>
              <a:rPr dirty="0" sz="1200" spc="-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Microsoft Sans Serif"/>
                <a:cs typeface="Microsoft Sans Serif"/>
              </a:rPr>
              <a:t>design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algn="ctr" marL="43180">
              <a:lnSpc>
                <a:spcPts val="1440"/>
              </a:lnSpc>
            </a:pPr>
            <a:r>
              <a:rPr dirty="0" sz="1200" spc="5">
                <a:solidFill>
                  <a:srgbClr val="FFFFFF"/>
                </a:solidFill>
                <a:latin typeface="Microsoft Sans Serif"/>
                <a:cs typeface="Microsoft Sans Serif"/>
              </a:rPr>
              <a:t>Contrats</a:t>
            </a:r>
            <a:r>
              <a:rPr dirty="0" sz="1200" spc="-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Microsoft Sans Serif"/>
                <a:cs typeface="Microsoft Sans Serif"/>
              </a:rPr>
              <a:t>Google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27373" y="3054728"/>
            <a:ext cx="2498090" cy="573405"/>
          </a:xfrm>
          <a:prstGeom prst="rect">
            <a:avLst/>
          </a:prstGeom>
          <a:solidFill>
            <a:srgbClr val="58A49A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596265">
              <a:lnSpc>
                <a:spcPct val="100000"/>
              </a:lnSpc>
            </a:pP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Développement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73756" y="1674050"/>
            <a:ext cx="4224655" cy="3304540"/>
            <a:chOff x="3073756" y="1674050"/>
            <a:chExt cx="4224655" cy="3304540"/>
          </a:xfrm>
        </p:grpSpPr>
        <p:sp>
          <p:nvSpPr>
            <p:cNvPr id="44" name="object 44"/>
            <p:cNvSpPr/>
            <p:nvPr/>
          </p:nvSpPr>
          <p:spPr>
            <a:xfrm>
              <a:off x="3211583" y="2376746"/>
              <a:ext cx="2708910" cy="485140"/>
            </a:xfrm>
            <a:custGeom>
              <a:avLst/>
              <a:gdLst/>
              <a:ahLst/>
              <a:cxnLst/>
              <a:rect l="l" t="t" r="r" b="b"/>
              <a:pathLst>
                <a:path w="2708910" h="485139">
                  <a:moveTo>
                    <a:pt x="1747" y="0"/>
                  </a:moveTo>
                  <a:lnTo>
                    <a:pt x="1164" y="76225"/>
                  </a:lnTo>
                  <a:lnTo>
                    <a:pt x="194" y="243677"/>
                  </a:lnTo>
                  <a:lnTo>
                    <a:pt x="0" y="410513"/>
                  </a:lnTo>
                  <a:lnTo>
                    <a:pt x="1747" y="484896"/>
                  </a:lnTo>
                  <a:lnTo>
                    <a:pt x="426406" y="483513"/>
                  </a:lnTo>
                  <a:lnTo>
                    <a:pt x="1356740" y="483667"/>
                  </a:lnTo>
                  <a:lnTo>
                    <a:pt x="2286321" y="484435"/>
                  </a:lnTo>
                  <a:lnTo>
                    <a:pt x="2708721" y="484896"/>
                  </a:lnTo>
                  <a:lnTo>
                    <a:pt x="2708721" y="542"/>
                  </a:lnTo>
                </a:path>
              </a:pathLst>
            </a:custGeom>
            <a:ln w="1905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347913" y="2873306"/>
              <a:ext cx="330200" cy="152400"/>
            </a:xfrm>
            <a:custGeom>
              <a:avLst/>
              <a:gdLst/>
              <a:ahLst/>
              <a:cxnLst/>
              <a:rect l="l" t="t" r="r" b="b"/>
              <a:pathLst>
                <a:path w="330200" h="152400">
                  <a:moveTo>
                    <a:pt x="330200" y="0"/>
                  </a:moveTo>
                  <a:lnTo>
                    <a:pt x="0" y="0"/>
                  </a:lnTo>
                  <a:lnTo>
                    <a:pt x="165100" y="152400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218790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9416" y="2183052"/>
              <a:ext cx="158751" cy="15240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162148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113287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7" y="116499"/>
                  </a:lnTo>
                  <a:lnTo>
                    <a:pt x="113287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162148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2488" y="3715694"/>
              <a:ext cx="790320" cy="4445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2687" y="4077418"/>
              <a:ext cx="1099832" cy="84907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756" y="3920197"/>
              <a:ext cx="1370374" cy="1057928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998523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15" b="1">
                <a:latin typeface="Microsoft PhagsPa"/>
                <a:cs typeface="Microsoft PhagsPa"/>
              </a:rPr>
              <a:t>2021</a:t>
            </a:r>
            <a:endParaRPr sz="1350">
              <a:latin typeface="Microsoft PhagsPa"/>
              <a:cs typeface="Microsoft PhagsP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2807" y="3815708"/>
            <a:ext cx="1464692" cy="82389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6407868" y="2998895"/>
            <a:ext cx="1268095" cy="817244"/>
          </a:xfrm>
          <a:prstGeom prst="rect">
            <a:avLst/>
          </a:prstGeom>
          <a:solidFill>
            <a:srgbClr val="58A49A"/>
          </a:solidFill>
        </p:spPr>
        <p:txBody>
          <a:bodyPr wrap="square" lIns="0" tIns="118110" rIns="0" bIns="0" rtlCol="0" vert="horz">
            <a:spAutoFit/>
          </a:bodyPr>
          <a:lstStyle/>
          <a:p>
            <a:pPr algn="ctr" marL="36830" marR="142875" indent="-635">
              <a:lnSpc>
                <a:spcPct val="101400"/>
              </a:lnSpc>
              <a:spcBef>
                <a:spcPts val="930"/>
              </a:spcBef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Commande 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400" spc="-5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dirty="0" sz="1400" spc="-7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é</a:t>
            </a:r>
            <a:r>
              <a:rPr dirty="0" sz="1400" spc="13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-105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e  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Nationale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178340" y="2392794"/>
            <a:ext cx="1727200" cy="606425"/>
            <a:chOff x="6178340" y="2392794"/>
            <a:chExt cx="1727200" cy="606425"/>
          </a:xfrm>
        </p:grpSpPr>
        <p:sp>
          <p:nvSpPr>
            <p:cNvPr id="57" name="object 57"/>
            <p:cNvSpPr/>
            <p:nvPr/>
          </p:nvSpPr>
          <p:spPr>
            <a:xfrm>
              <a:off x="6187865" y="2402319"/>
              <a:ext cx="1708150" cy="448309"/>
            </a:xfrm>
            <a:custGeom>
              <a:avLst/>
              <a:gdLst/>
              <a:ahLst/>
              <a:cxnLst/>
              <a:rect l="l" t="t" r="r" b="b"/>
              <a:pathLst>
                <a:path w="1708150" h="448310">
                  <a:moveTo>
                    <a:pt x="1101" y="0"/>
                  </a:moveTo>
                  <a:lnTo>
                    <a:pt x="734" y="70456"/>
                  </a:lnTo>
                  <a:lnTo>
                    <a:pt x="122" y="225232"/>
                  </a:lnTo>
                  <a:lnTo>
                    <a:pt x="0" y="379440"/>
                  </a:lnTo>
                  <a:lnTo>
                    <a:pt x="1101" y="448193"/>
                  </a:lnTo>
                  <a:lnTo>
                    <a:pt x="268838" y="446915"/>
                  </a:lnTo>
                  <a:lnTo>
                    <a:pt x="855389" y="447057"/>
                  </a:lnTo>
                  <a:lnTo>
                    <a:pt x="1441465" y="447767"/>
                  </a:lnTo>
                  <a:lnTo>
                    <a:pt x="1707777" y="448193"/>
                  </a:lnTo>
                  <a:lnTo>
                    <a:pt x="1707777" y="501"/>
                  </a:lnTo>
                </a:path>
              </a:pathLst>
            </a:custGeom>
            <a:ln w="1905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888590" y="2846495"/>
              <a:ext cx="330200" cy="152400"/>
            </a:xfrm>
            <a:custGeom>
              <a:avLst/>
              <a:gdLst/>
              <a:ahLst/>
              <a:cxnLst/>
              <a:rect l="l" t="t" r="r" b="b"/>
              <a:pathLst>
                <a:path w="330200" h="152400">
                  <a:moveTo>
                    <a:pt x="330200" y="0"/>
                  </a:moveTo>
                  <a:lnTo>
                    <a:pt x="0" y="0"/>
                  </a:lnTo>
                  <a:lnTo>
                    <a:pt x="165100" y="152400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60" name="object 60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793" y="246379"/>
            <a:ext cx="380872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L</a:t>
            </a:r>
            <a:r>
              <a:rPr dirty="0" spc="-130"/>
              <a:t>a</a:t>
            </a:r>
            <a:r>
              <a:rPr dirty="0" spc="-125"/>
              <a:t> </a:t>
            </a:r>
            <a:r>
              <a:rPr dirty="0" spc="380"/>
              <a:t>f</a:t>
            </a:r>
            <a:r>
              <a:rPr dirty="0" spc="35"/>
              <a:t>e</a:t>
            </a:r>
            <a:r>
              <a:rPr dirty="0" spc="30"/>
              <a:t>u</a:t>
            </a:r>
            <a:r>
              <a:rPr dirty="0" spc="85"/>
              <a:t>i</a:t>
            </a:r>
            <a:r>
              <a:rPr dirty="0" spc="160"/>
              <a:t>ll</a:t>
            </a:r>
            <a:r>
              <a:rPr dirty="0" spc="10"/>
              <a:t>e</a:t>
            </a:r>
            <a:r>
              <a:rPr dirty="0" spc="-120"/>
              <a:t> </a:t>
            </a:r>
            <a:r>
              <a:rPr dirty="0" spc="114"/>
              <a:t>d</a:t>
            </a:r>
            <a:r>
              <a:rPr dirty="0" spc="10"/>
              <a:t>e</a:t>
            </a:r>
            <a:r>
              <a:rPr dirty="0" spc="-120"/>
              <a:t> </a:t>
            </a:r>
            <a:r>
              <a:rPr dirty="0" spc="185"/>
              <a:t>r</a:t>
            </a:r>
            <a:r>
              <a:rPr dirty="0" spc="120"/>
              <a:t>o</a:t>
            </a:r>
            <a:r>
              <a:rPr dirty="0" spc="55"/>
              <a:t>u</a:t>
            </a:r>
            <a:r>
              <a:rPr dirty="0" spc="445"/>
              <a:t>t</a:t>
            </a:r>
            <a:r>
              <a:rPr dirty="0" spc="1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1086938" y="4236025"/>
            <a:ext cx="6809740" cy="0"/>
          </a:xfrm>
          <a:custGeom>
            <a:avLst/>
            <a:gdLst/>
            <a:ahLst/>
            <a:cxnLst/>
            <a:rect l="l" t="t" r="r" b="b"/>
            <a:pathLst>
              <a:path w="6809740" h="0">
                <a:moveTo>
                  <a:pt x="0" y="0"/>
                </a:moveTo>
                <a:lnTo>
                  <a:pt x="6809287" y="0"/>
                </a:lnTo>
              </a:path>
            </a:pathLst>
          </a:custGeom>
          <a:ln w="12700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086938" y="3482911"/>
            <a:ext cx="6809740" cy="111125"/>
            <a:chOff x="1086938" y="3482911"/>
            <a:chExt cx="6809740" cy="111125"/>
          </a:xfrm>
        </p:grpSpPr>
        <p:sp>
          <p:nvSpPr>
            <p:cNvPr id="6" name="object 6"/>
            <p:cNvSpPr/>
            <p:nvPr/>
          </p:nvSpPr>
          <p:spPr>
            <a:xfrm>
              <a:off x="1086938" y="3587495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7451" y="3482911"/>
              <a:ext cx="107061" cy="10706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80588" y="1638300"/>
            <a:ext cx="6822440" cy="427990"/>
            <a:chOff x="1080588" y="1638300"/>
            <a:chExt cx="6822440" cy="427990"/>
          </a:xfrm>
        </p:grpSpPr>
        <p:sp>
          <p:nvSpPr>
            <p:cNvPr id="9" name="object 9"/>
            <p:cNvSpPr/>
            <p:nvPr/>
          </p:nvSpPr>
          <p:spPr>
            <a:xfrm>
              <a:off x="1086938" y="1644650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9747" y="1958911"/>
              <a:ext cx="107061" cy="10706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80588" y="2285745"/>
            <a:ext cx="6822440" cy="1109345"/>
            <a:chOff x="1080588" y="2285745"/>
            <a:chExt cx="6822440" cy="1109345"/>
          </a:xfrm>
        </p:grpSpPr>
        <p:sp>
          <p:nvSpPr>
            <p:cNvPr id="12" name="object 12"/>
            <p:cNvSpPr/>
            <p:nvPr/>
          </p:nvSpPr>
          <p:spPr>
            <a:xfrm>
              <a:off x="1086938" y="2941319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7443" y="2979991"/>
              <a:ext cx="107061" cy="1070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2811" y="3050095"/>
              <a:ext cx="107061" cy="1070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5131" y="3287839"/>
              <a:ext cx="107061" cy="1070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5123" y="2739199"/>
              <a:ext cx="107061" cy="10706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86938" y="2292095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02197" y="235381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48767" y="0"/>
                  </a:moveTo>
                  <a:lnTo>
                    <a:pt x="0" y="48768"/>
                  </a:lnTo>
                  <a:lnTo>
                    <a:pt x="48767" y="97536"/>
                  </a:lnTo>
                  <a:lnTo>
                    <a:pt x="97536" y="4876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921B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02197" y="235381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48768" y="0"/>
                  </a:moveTo>
                  <a:lnTo>
                    <a:pt x="97536" y="48768"/>
                  </a:lnTo>
                  <a:lnTo>
                    <a:pt x="48768" y="97536"/>
                  </a:lnTo>
                  <a:lnTo>
                    <a:pt x="0" y="48768"/>
                  </a:lnTo>
                  <a:lnTo>
                    <a:pt x="48768" y="0"/>
                  </a:lnTo>
                  <a:close/>
                </a:path>
              </a:pathLst>
            </a:custGeom>
            <a:ln w="9525">
              <a:solidFill>
                <a:srgbClr val="921B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5139" y="3677983"/>
            <a:ext cx="107061" cy="10706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58695" y="407162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395" y="3425444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095" y="2776220"/>
            <a:ext cx="368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795" y="212699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1495" y="1480820"/>
            <a:ext cx="596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5638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8393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91148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63903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36659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09413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82169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54925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5244" y="2635364"/>
            <a:ext cx="281940" cy="6083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 sz="1800" spc="-5">
                <a:solidFill>
                  <a:srgbClr val="535353"/>
                </a:solidFill>
                <a:latin typeface="Microsoft Sans Serif"/>
                <a:cs typeface="Microsoft Sans Serif"/>
              </a:rPr>
              <a:t>Qubit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65381" y="4574540"/>
            <a:ext cx="652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535353"/>
                </a:solidFill>
                <a:latin typeface="Microsoft Sans Serif"/>
                <a:cs typeface="Microsoft Sans Serif"/>
              </a:rPr>
              <a:t>année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25198" y="3343147"/>
            <a:ext cx="452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latin typeface="Microsoft Sans Serif"/>
                <a:cs typeface="Microsoft Sans Serif"/>
              </a:rPr>
              <a:t>Yu</a:t>
            </a:r>
            <a:r>
              <a:rPr dirty="0" sz="1200" spc="-30">
                <a:latin typeface="Microsoft Sans Serif"/>
                <a:cs typeface="Microsoft Sans Serif"/>
              </a:rPr>
              <a:t>k</a:t>
            </a:r>
            <a:r>
              <a:rPr dirty="0" sz="1200" spc="30">
                <a:latin typeface="Microsoft Sans Serif"/>
                <a:cs typeface="Microsoft Sans Serif"/>
              </a:rPr>
              <a:t>o</a:t>
            </a:r>
            <a:r>
              <a:rPr dirty="0" sz="1200" spc="15">
                <a:latin typeface="Microsoft Sans Serif"/>
                <a:cs typeface="Microsoft Sans Serif"/>
              </a:rPr>
              <a:t>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37099" y="3273044"/>
            <a:ext cx="619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latin typeface="Microsoft Sans Serif"/>
                <a:cs typeface="Microsoft Sans Serif"/>
              </a:rPr>
              <a:t>Ya</a:t>
            </a:r>
            <a:r>
              <a:rPr dirty="0" sz="1200" spc="35">
                <a:latin typeface="Microsoft Sans Serif"/>
                <a:cs typeface="Microsoft Sans Serif"/>
              </a:rPr>
              <a:t>m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-95">
                <a:latin typeface="Microsoft Sans Serif"/>
                <a:cs typeface="Microsoft Sans Serif"/>
              </a:rPr>
              <a:t>s</a:t>
            </a:r>
            <a:r>
              <a:rPr dirty="0" sz="1200" spc="-5">
                <a:latin typeface="Microsoft Sans Serif"/>
                <a:cs typeface="Microsoft Sans Serif"/>
              </a:rPr>
              <a:t>k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16139" y="2578100"/>
            <a:ext cx="633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Microsoft Sans Serif"/>
                <a:cs typeface="Microsoft Sans Serif"/>
              </a:rPr>
              <a:t>Nanaimo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28897" y="1904492"/>
            <a:ext cx="673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Microsoft Sans Serif"/>
                <a:cs typeface="Microsoft Sans Serif"/>
              </a:rPr>
              <a:t>Winnipeg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07557" y="2291588"/>
            <a:ext cx="759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Microsoft Sans Serif"/>
                <a:cs typeface="Microsoft Sans Serif"/>
              </a:rPr>
              <a:t>K</a:t>
            </a:r>
            <a:r>
              <a:rPr dirty="0" sz="1200" spc="-65">
                <a:latin typeface="Microsoft Sans Serif"/>
                <a:cs typeface="Microsoft Sans Serif"/>
              </a:rPr>
              <a:t>a</a:t>
            </a:r>
            <a:r>
              <a:rPr dirty="0" sz="1200" spc="35">
                <a:latin typeface="Microsoft Sans Serif"/>
                <a:cs typeface="Microsoft Sans Serif"/>
              </a:rPr>
              <a:t>m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45">
                <a:latin typeface="Microsoft Sans Serif"/>
                <a:cs typeface="Microsoft Sans Serif"/>
              </a:rPr>
              <a:t>r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-95">
                <a:latin typeface="Microsoft Sans Serif"/>
                <a:cs typeface="Microsoft Sans Serif"/>
              </a:rPr>
              <a:t>s</a:t>
            </a:r>
            <a:r>
              <a:rPr dirty="0" sz="1200" spc="-30">
                <a:latin typeface="Microsoft Sans Serif"/>
                <a:cs typeface="Microsoft Sans Serif"/>
              </a:rPr>
              <a:t>ka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92217" y="2895092"/>
            <a:ext cx="605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Microsoft Sans Serif"/>
                <a:cs typeface="Microsoft Sans Serif"/>
              </a:rPr>
              <a:t>N</a:t>
            </a:r>
            <a:r>
              <a:rPr dirty="0" sz="1200">
                <a:latin typeface="Microsoft Sans Serif"/>
                <a:cs typeface="Microsoft Sans Serif"/>
              </a:rPr>
              <a:t>u</a:t>
            </a:r>
            <a:r>
              <a:rPr dirty="0" sz="1200" spc="20">
                <a:latin typeface="Microsoft Sans Serif"/>
                <a:cs typeface="Microsoft Sans Serif"/>
              </a:rPr>
              <a:t>n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-10">
                <a:latin typeface="Microsoft Sans Serif"/>
                <a:cs typeface="Microsoft Sans Serif"/>
              </a:rPr>
              <a:t>v</a:t>
            </a:r>
            <a:r>
              <a:rPr dirty="0" sz="1200">
                <a:latin typeface="Microsoft Sans Serif"/>
                <a:cs typeface="Microsoft Sans Serif"/>
              </a:rPr>
              <a:t>u</a:t>
            </a:r>
            <a:r>
              <a:rPr dirty="0" sz="1200" spc="130"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55062" y="1374140"/>
            <a:ext cx="533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latin typeface="Microsoft Sans Serif"/>
                <a:cs typeface="Microsoft Sans Serif"/>
              </a:rPr>
              <a:t>Ot</a:t>
            </a:r>
            <a:r>
              <a:rPr dirty="0" sz="1200" spc="125">
                <a:latin typeface="Microsoft Sans Serif"/>
                <a:cs typeface="Microsoft Sans Serif"/>
              </a:rPr>
              <a:t>t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55">
                <a:latin typeface="Microsoft Sans Serif"/>
                <a:cs typeface="Microsoft Sans Serif"/>
              </a:rPr>
              <a:t>w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98184" y="3629659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1</a:t>
            </a:r>
            <a:r>
              <a:rPr dirty="0" sz="1200" spc="5">
                <a:latin typeface="Microsoft Sans Serif"/>
                <a:cs typeface="Microsoft Sans Serif"/>
              </a:rPr>
              <a:t>2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12648" y="3373628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2</a:t>
            </a:r>
            <a:r>
              <a:rPr dirty="0" sz="1200" spc="5">
                <a:latin typeface="Microsoft Sans Serif"/>
                <a:cs typeface="Microsoft Sans Serif"/>
              </a:rPr>
              <a:t>4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92059" y="3154172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5</a:t>
            </a:r>
            <a:r>
              <a:rPr dirty="0" sz="1200" spc="5">
                <a:latin typeface="Microsoft Sans Serif"/>
                <a:cs typeface="Microsoft Sans Serif"/>
              </a:rPr>
              <a:t>6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39490" y="3047492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6</a:t>
            </a:r>
            <a:r>
              <a:rPr dirty="0" sz="1200" spc="5">
                <a:latin typeface="Microsoft Sans Serif"/>
                <a:cs typeface="Microsoft Sans Serif"/>
              </a:rPr>
              <a:t>4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285744" y="2694432"/>
            <a:ext cx="1301750" cy="701040"/>
            <a:chOff x="3285744" y="2694432"/>
            <a:chExt cx="1301750" cy="701040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8663" y="2795016"/>
              <a:ext cx="326136" cy="3657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9014" y="2809748"/>
              <a:ext cx="170742" cy="20887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5744" y="3017520"/>
              <a:ext cx="326136" cy="3779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5399" y="3030857"/>
              <a:ext cx="170830" cy="2219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1104" y="2694432"/>
              <a:ext cx="326136" cy="36271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1237" y="2707986"/>
              <a:ext cx="170742" cy="208878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4100957" y="2389123"/>
            <a:ext cx="297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Microsoft Sans Serif"/>
                <a:cs typeface="Microsoft Sans Serif"/>
              </a:rPr>
              <a:t>O</a:t>
            </a:r>
            <a:r>
              <a:rPr dirty="0" sz="1200">
                <a:latin typeface="Microsoft Sans Serif"/>
                <a:cs typeface="Microsoft Sans Serif"/>
              </a:rPr>
              <a:t>k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39489" y="2727451"/>
            <a:ext cx="495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16</a:t>
            </a:r>
            <a:r>
              <a:rPr dirty="0" sz="1200" spc="5">
                <a:latin typeface="Microsoft Sans Serif"/>
                <a:cs typeface="Microsoft Sans Serif"/>
              </a:rPr>
              <a:t>8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742688" y="2130551"/>
            <a:ext cx="1262380" cy="728980"/>
            <a:chOff x="4742688" y="2130551"/>
            <a:chExt cx="1262380" cy="728980"/>
          </a:xfrm>
        </p:grpSpPr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2688" y="2493263"/>
              <a:ext cx="329184" cy="3657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3799" y="2507044"/>
              <a:ext cx="170741" cy="20887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8424" y="2130551"/>
              <a:ext cx="326136" cy="36576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718980" y="2144660"/>
              <a:ext cx="170815" cy="208915"/>
            </a:xfrm>
            <a:custGeom>
              <a:avLst/>
              <a:gdLst/>
              <a:ahLst/>
              <a:cxnLst/>
              <a:rect l="l" t="t" r="r" b="b"/>
              <a:pathLst>
                <a:path w="170814" h="208914">
                  <a:moveTo>
                    <a:pt x="113212" y="157322"/>
                  </a:moveTo>
                  <a:lnTo>
                    <a:pt x="93381" y="173193"/>
                  </a:lnTo>
                  <a:lnTo>
                    <a:pt x="170742" y="208878"/>
                  </a:lnTo>
                  <a:lnTo>
                    <a:pt x="161810" y="167237"/>
                  </a:lnTo>
                  <a:lnTo>
                    <a:pt x="121147" y="167237"/>
                  </a:lnTo>
                  <a:lnTo>
                    <a:pt x="113212" y="157322"/>
                  </a:lnTo>
                  <a:close/>
                </a:path>
                <a:path w="170814" h="208914">
                  <a:moveTo>
                    <a:pt x="133043" y="141450"/>
                  </a:moveTo>
                  <a:lnTo>
                    <a:pt x="113212" y="157322"/>
                  </a:lnTo>
                  <a:lnTo>
                    <a:pt x="121147" y="167237"/>
                  </a:lnTo>
                  <a:lnTo>
                    <a:pt x="140978" y="151364"/>
                  </a:lnTo>
                  <a:lnTo>
                    <a:pt x="133043" y="141450"/>
                  </a:lnTo>
                  <a:close/>
                </a:path>
                <a:path w="170814" h="208914">
                  <a:moveTo>
                    <a:pt x="152873" y="125578"/>
                  </a:moveTo>
                  <a:lnTo>
                    <a:pt x="133043" y="141450"/>
                  </a:lnTo>
                  <a:lnTo>
                    <a:pt x="140978" y="151364"/>
                  </a:lnTo>
                  <a:lnTo>
                    <a:pt x="121147" y="167237"/>
                  </a:lnTo>
                  <a:lnTo>
                    <a:pt x="161810" y="167237"/>
                  </a:lnTo>
                  <a:lnTo>
                    <a:pt x="152873" y="125578"/>
                  </a:lnTo>
                  <a:close/>
                </a:path>
                <a:path w="170814" h="208914">
                  <a:moveTo>
                    <a:pt x="19831" y="0"/>
                  </a:moveTo>
                  <a:lnTo>
                    <a:pt x="0" y="15871"/>
                  </a:lnTo>
                  <a:lnTo>
                    <a:pt x="113212" y="157322"/>
                  </a:lnTo>
                  <a:lnTo>
                    <a:pt x="133043" y="141450"/>
                  </a:lnTo>
                  <a:lnTo>
                    <a:pt x="19831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6982873" y="2005076"/>
            <a:ext cx="581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268</a:t>
            </a:r>
            <a:r>
              <a:rPr dirty="0" sz="1200" spc="5">
                <a:latin typeface="Microsoft Sans Serif"/>
                <a:cs typeface="Microsoft Sans Serif"/>
              </a:rPr>
              <a:t>8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48701" y="2468372"/>
            <a:ext cx="495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67</a:t>
            </a:r>
            <a:r>
              <a:rPr dirty="0" sz="1200" spc="5">
                <a:latin typeface="Microsoft Sans Serif"/>
                <a:cs typeface="Microsoft Sans Serif"/>
              </a:rPr>
              <a:t>2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592823" y="1670304"/>
            <a:ext cx="326390" cy="365760"/>
            <a:chOff x="6592823" y="1670304"/>
            <a:chExt cx="326390" cy="365760"/>
          </a:xfrm>
        </p:grpSpPr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92823" y="1670304"/>
              <a:ext cx="326135" cy="3657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1431" y="1685999"/>
              <a:ext cx="170742" cy="208878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67" name="object 67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381" y="183895"/>
            <a:ext cx="761619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5"/>
              <a:t>Processeur</a:t>
            </a:r>
            <a:r>
              <a:rPr dirty="0" sz="3300" spc="-120"/>
              <a:t> </a:t>
            </a:r>
            <a:r>
              <a:rPr dirty="0" sz="3300" spc="70"/>
              <a:t>Quantique</a:t>
            </a:r>
            <a:r>
              <a:rPr dirty="0" sz="3300" spc="-110"/>
              <a:t> </a:t>
            </a:r>
            <a:r>
              <a:rPr dirty="0" sz="3300" spc="35"/>
              <a:t>Supraconducteur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971999" y="1161288"/>
            <a:ext cx="3816985" cy="3246120"/>
            <a:chOff x="971999" y="1161288"/>
            <a:chExt cx="3816985" cy="3246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999" y="1557958"/>
              <a:ext cx="3280786" cy="24540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152" y="1170432"/>
              <a:ext cx="347472" cy="10820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09122" y="1184287"/>
              <a:ext cx="214629" cy="925830"/>
            </a:xfrm>
            <a:custGeom>
              <a:avLst/>
              <a:gdLst/>
              <a:ahLst/>
              <a:cxnLst/>
              <a:rect l="l" t="t" r="r" b="b"/>
              <a:pathLst>
                <a:path w="214630" h="925830">
                  <a:moveTo>
                    <a:pt x="0" y="843250"/>
                  </a:moveTo>
                  <a:lnTo>
                    <a:pt x="22889" y="925311"/>
                  </a:lnTo>
                  <a:lnTo>
                    <a:pt x="68941" y="865394"/>
                  </a:lnTo>
                  <a:lnTo>
                    <a:pt x="47451" y="865394"/>
                  </a:lnTo>
                  <a:lnTo>
                    <a:pt x="22515" y="860555"/>
                  </a:lnTo>
                  <a:lnTo>
                    <a:pt x="24934" y="848088"/>
                  </a:lnTo>
                  <a:lnTo>
                    <a:pt x="0" y="843250"/>
                  </a:lnTo>
                  <a:close/>
                </a:path>
                <a:path w="214630" h="925830">
                  <a:moveTo>
                    <a:pt x="24934" y="848088"/>
                  </a:moveTo>
                  <a:lnTo>
                    <a:pt x="22515" y="860555"/>
                  </a:lnTo>
                  <a:lnTo>
                    <a:pt x="47451" y="865394"/>
                  </a:lnTo>
                  <a:lnTo>
                    <a:pt x="49870" y="852926"/>
                  </a:lnTo>
                  <a:lnTo>
                    <a:pt x="24934" y="848088"/>
                  </a:lnTo>
                  <a:close/>
                </a:path>
                <a:path w="214630" h="925830">
                  <a:moveTo>
                    <a:pt x="49870" y="852926"/>
                  </a:moveTo>
                  <a:lnTo>
                    <a:pt x="47451" y="865394"/>
                  </a:lnTo>
                  <a:lnTo>
                    <a:pt x="68941" y="865394"/>
                  </a:lnTo>
                  <a:lnTo>
                    <a:pt x="74805" y="857764"/>
                  </a:lnTo>
                  <a:lnTo>
                    <a:pt x="49870" y="852926"/>
                  </a:lnTo>
                  <a:close/>
                </a:path>
                <a:path w="214630" h="925830">
                  <a:moveTo>
                    <a:pt x="189487" y="0"/>
                  </a:moveTo>
                  <a:lnTo>
                    <a:pt x="24934" y="848088"/>
                  </a:lnTo>
                  <a:lnTo>
                    <a:pt x="49870" y="852926"/>
                  </a:lnTo>
                  <a:lnTo>
                    <a:pt x="214422" y="4838"/>
                  </a:lnTo>
                  <a:lnTo>
                    <a:pt x="189487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40" y="1161288"/>
              <a:ext cx="1444752" cy="10911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03655" y="1176402"/>
              <a:ext cx="1289050" cy="933450"/>
            </a:xfrm>
            <a:custGeom>
              <a:avLst/>
              <a:gdLst/>
              <a:ahLst/>
              <a:cxnLst/>
              <a:rect l="l" t="t" r="r" b="b"/>
              <a:pathLst>
                <a:path w="1289050" h="933450">
                  <a:moveTo>
                    <a:pt x="1219483" y="898966"/>
                  </a:moveTo>
                  <a:lnTo>
                    <a:pt x="1204638" y="919577"/>
                  </a:lnTo>
                  <a:lnTo>
                    <a:pt x="1288737" y="933197"/>
                  </a:lnTo>
                  <a:lnTo>
                    <a:pt x="1274679" y="906388"/>
                  </a:lnTo>
                  <a:lnTo>
                    <a:pt x="1229787" y="906388"/>
                  </a:lnTo>
                  <a:lnTo>
                    <a:pt x="1219483" y="898966"/>
                  </a:lnTo>
                  <a:close/>
                </a:path>
                <a:path w="1289050" h="933450">
                  <a:moveTo>
                    <a:pt x="1234328" y="878357"/>
                  </a:moveTo>
                  <a:lnTo>
                    <a:pt x="1219483" y="898966"/>
                  </a:lnTo>
                  <a:lnTo>
                    <a:pt x="1229787" y="906388"/>
                  </a:lnTo>
                  <a:lnTo>
                    <a:pt x="1244633" y="885779"/>
                  </a:lnTo>
                  <a:lnTo>
                    <a:pt x="1234328" y="878357"/>
                  </a:lnTo>
                  <a:close/>
                </a:path>
                <a:path w="1289050" h="933450">
                  <a:moveTo>
                    <a:pt x="1249173" y="857746"/>
                  </a:moveTo>
                  <a:lnTo>
                    <a:pt x="1234328" y="878357"/>
                  </a:lnTo>
                  <a:lnTo>
                    <a:pt x="1244633" y="885779"/>
                  </a:lnTo>
                  <a:lnTo>
                    <a:pt x="1229787" y="906388"/>
                  </a:lnTo>
                  <a:lnTo>
                    <a:pt x="1274679" y="906388"/>
                  </a:lnTo>
                  <a:lnTo>
                    <a:pt x="1249173" y="857746"/>
                  </a:lnTo>
                  <a:close/>
                </a:path>
                <a:path w="1289050" h="933450">
                  <a:moveTo>
                    <a:pt x="14845" y="0"/>
                  </a:moveTo>
                  <a:lnTo>
                    <a:pt x="0" y="20609"/>
                  </a:lnTo>
                  <a:lnTo>
                    <a:pt x="1219483" y="898966"/>
                  </a:lnTo>
                  <a:lnTo>
                    <a:pt x="1234328" y="878357"/>
                  </a:lnTo>
                  <a:lnTo>
                    <a:pt x="14845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4616" y="2545079"/>
              <a:ext cx="466343" cy="18623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96420" y="2636550"/>
              <a:ext cx="335915" cy="1706880"/>
            </a:xfrm>
            <a:custGeom>
              <a:avLst/>
              <a:gdLst/>
              <a:ahLst/>
              <a:cxnLst/>
              <a:rect l="l" t="t" r="r" b="b"/>
              <a:pathLst>
                <a:path w="335914" h="1706879">
                  <a:moveTo>
                    <a:pt x="50038" y="72865"/>
                  </a:moveTo>
                  <a:lnTo>
                    <a:pt x="25019" y="77247"/>
                  </a:lnTo>
                  <a:lnTo>
                    <a:pt x="310398" y="1706654"/>
                  </a:lnTo>
                  <a:lnTo>
                    <a:pt x="335417" y="1702272"/>
                  </a:lnTo>
                  <a:lnTo>
                    <a:pt x="50038" y="72865"/>
                  </a:lnTo>
                  <a:close/>
                </a:path>
                <a:path w="335914" h="1706879">
                  <a:moveTo>
                    <a:pt x="24382" y="0"/>
                  </a:moveTo>
                  <a:lnTo>
                    <a:pt x="0" y="81629"/>
                  </a:lnTo>
                  <a:lnTo>
                    <a:pt x="25019" y="77247"/>
                  </a:lnTo>
                  <a:lnTo>
                    <a:pt x="22828" y="64736"/>
                  </a:lnTo>
                  <a:lnTo>
                    <a:pt x="47847" y="60355"/>
                  </a:lnTo>
                  <a:lnTo>
                    <a:pt x="69042" y="60355"/>
                  </a:lnTo>
                  <a:lnTo>
                    <a:pt x="24382" y="0"/>
                  </a:lnTo>
                  <a:close/>
                </a:path>
                <a:path w="335914" h="1706879">
                  <a:moveTo>
                    <a:pt x="47847" y="60355"/>
                  </a:moveTo>
                  <a:lnTo>
                    <a:pt x="22828" y="64736"/>
                  </a:lnTo>
                  <a:lnTo>
                    <a:pt x="25019" y="77247"/>
                  </a:lnTo>
                  <a:lnTo>
                    <a:pt x="50038" y="72865"/>
                  </a:lnTo>
                  <a:lnTo>
                    <a:pt x="47847" y="60355"/>
                  </a:lnTo>
                  <a:close/>
                </a:path>
                <a:path w="335914" h="1706879">
                  <a:moveTo>
                    <a:pt x="69042" y="60355"/>
                  </a:moveTo>
                  <a:lnTo>
                    <a:pt x="47847" y="60355"/>
                  </a:lnTo>
                  <a:lnTo>
                    <a:pt x="50038" y="72865"/>
                  </a:lnTo>
                  <a:lnTo>
                    <a:pt x="75057" y="68483"/>
                  </a:lnTo>
                  <a:lnTo>
                    <a:pt x="69042" y="60355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0311" y="1203960"/>
              <a:ext cx="768096" cy="6522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37116" y="1219043"/>
              <a:ext cx="611505" cy="496570"/>
            </a:xfrm>
            <a:custGeom>
              <a:avLst/>
              <a:gdLst/>
              <a:ahLst/>
              <a:cxnLst/>
              <a:rect l="l" t="t" r="r" b="b"/>
              <a:pathLst>
                <a:path w="611504" h="496569">
                  <a:moveTo>
                    <a:pt x="35411" y="418797"/>
                  </a:moveTo>
                  <a:lnTo>
                    <a:pt x="0" y="496284"/>
                  </a:lnTo>
                  <a:lnTo>
                    <a:pt x="83235" y="478121"/>
                  </a:lnTo>
                  <a:lnTo>
                    <a:pt x="73720" y="466318"/>
                  </a:lnTo>
                  <a:lnTo>
                    <a:pt x="57406" y="466318"/>
                  </a:lnTo>
                  <a:lnTo>
                    <a:pt x="41465" y="446543"/>
                  </a:lnTo>
                  <a:lnTo>
                    <a:pt x="51352" y="438572"/>
                  </a:lnTo>
                  <a:lnTo>
                    <a:pt x="35411" y="418797"/>
                  </a:lnTo>
                  <a:close/>
                </a:path>
                <a:path w="611504" h="496569">
                  <a:moveTo>
                    <a:pt x="51352" y="438572"/>
                  </a:moveTo>
                  <a:lnTo>
                    <a:pt x="41465" y="446543"/>
                  </a:lnTo>
                  <a:lnTo>
                    <a:pt x="57406" y="466318"/>
                  </a:lnTo>
                  <a:lnTo>
                    <a:pt x="67294" y="458347"/>
                  </a:lnTo>
                  <a:lnTo>
                    <a:pt x="51352" y="438572"/>
                  </a:lnTo>
                  <a:close/>
                </a:path>
                <a:path w="611504" h="496569">
                  <a:moveTo>
                    <a:pt x="67294" y="458347"/>
                  </a:moveTo>
                  <a:lnTo>
                    <a:pt x="57406" y="466318"/>
                  </a:lnTo>
                  <a:lnTo>
                    <a:pt x="73720" y="466318"/>
                  </a:lnTo>
                  <a:lnTo>
                    <a:pt x="67294" y="458347"/>
                  </a:lnTo>
                  <a:close/>
                </a:path>
                <a:path w="611504" h="496569">
                  <a:moveTo>
                    <a:pt x="595382" y="0"/>
                  </a:moveTo>
                  <a:lnTo>
                    <a:pt x="51352" y="438572"/>
                  </a:lnTo>
                  <a:lnTo>
                    <a:pt x="67294" y="458347"/>
                  </a:lnTo>
                  <a:lnTo>
                    <a:pt x="611324" y="19773"/>
                  </a:lnTo>
                  <a:lnTo>
                    <a:pt x="595382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06995" y="852932"/>
            <a:ext cx="4854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67175" algn="l"/>
              </a:tabLst>
            </a:pPr>
            <a:r>
              <a:rPr dirty="0" baseline="1543" sz="2700" spc="-7">
                <a:latin typeface="Microsoft Sans Serif"/>
                <a:cs typeface="Microsoft Sans Serif"/>
              </a:rPr>
              <a:t>Q</a:t>
            </a:r>
            <a:r>
              <a:rPr dirty="0" baseline="1543" sz="2700" spc="7">
                <a:latin typeface="Microsoft Sans Serif"/>
                <a:cs typeface="Microsoft Sans Serif"/>
              </a:rPr>
              <a:t>u</a:t>
            </a:r>
            <a:r>
              <a:rPr dirty="0" baseline="1543" sz="2700" spc="67">
                <a:latin typeface="Microsoft Sans Serif"/>
                <a:cs typeface="Microsoft Sans Serif"/>
              </a:rPr>
              <a:t>b</a:t>
            </a:r>
            <a:r>
              <a:rPr dirty="0" baseline="1543" sz="2700" spc="15">
                <a:latin typeface="Microsoft Sans Serif"/>
                <a:cs typeface="Microsoft Sans Serif"/>
              </a:rPr>
              <a:t>i</a:t>
            </a:r>
            <a:r>
              <a:rPr dirty="0" baseline="1543" sz="2700" spc="292">
                <a:latin typeface="Microsoft Sans Serif"/>
                <a:cs typeface="Microsoft Sans Serif"/>
              </a:rPr>
              <a:t>t</a:t>
            </a:r>
            <a:r>
              <a:rPr dirty="0" baseline="1543" sz="2700" spc="-195">
                <a:latin typeface="Microsoft Sans Serif"/>
                <a:cs typeface="Microsoft Sans Serif"/>
              </a:rPr>
              <a:t>s</a:t>
            </a:r>
            <a:r>
              <a:rPr dirty="0" baseline="1543" sz="2700" spc="-97">
                <a:latin typeface="Microsoft Sans Serif"/>
                <a:cs typeface="Microsoft Sans Serif"/>
              </a:rPr>
              <a:t> </a:t>
            </a:r>
            <a:r>
              <a:rPr dirty="0" baseline="1543" sz="2700" spc="-37">
                <a:latin typeface="Microsoft Sans Serif"/>
                <a:cs typeface="Microsoft Sans Serif"/>
              </a:rPr>
              <a:t>Aj</a:t>
            </a:r>
            <a:r>
              <a:rPr dirty="0" baseline="1543" sz="2700" spc="30">
                <a:latin typeface="Microsoft Sans Serif"/>
                <a:cs typeface="Microsoft Sans Serif"/>
              </a:rPr>
              <a:t>u</a:t>
            </a:r>
            <a:r>
              <a:rPr dirty="0" baseline="1543" sz="2700" spc="-187">
                <a:latin typeface="Microsoft Sans Serif"/>
                <a:cs typeface="Microsoft Sans Serif"/>
              </a:rPr>
              <a:t>s</a:t>
            </a:r>
            <a:r>
              <a:rPr dirty="0" baseline="1543" sz="2700" spc="292">
                <a:latin typeface="Microsoft Sans Serif"/>
                <a:cs typeface="Microsoft Sans Serif"/>
              </a:rPr>
              <a:t>t</a:t>
            </a:r>
            <a:r>
              <a:rPr dirty="0" baseline="1543" sz="2700" spc="-37">
                <a:latin typeface="Microsoft Sans Serif"/>
                <a:cs typeface="Microsoft Sans Serif"/>
              </a:rPr>
              <a:t>ab</a:t>
            </a:r>
            <a:r>
              <a:rPr dirty="0" baseline="1543" sz="2700" spc="67">
                <a:latin typeface="Microsoft Sans Serif"/>
                <a:cs typeface="Microsoft Sans Serif"/>
              </a:rPr>
              <a:t>l</a:t>
            </a:r>
            <a:r>
              <a:rPr dirty="0" baseline="1543" sz="2700" spc="-22">
                <a:latin typeface="Microsoft Sans Serif"/>
                <a:cs typeface="Microsoft Sans Serif"/>
              </a:rPr>
              <a:t>e</a:t>
            </a:r>
            <a:r>
              <a:rPr dirty="0" baseline="1543" sz="2700" spc="-195">
                <a:latin typeface="Microsoft Sans Serif"/>
                <a:cs typeface="Microsoft Sans Serif"/>
              </a:rPr>
              <a:t>s</a:t>
            </a:r>
            <a:r>
              <a:rPr dirty="0" baseline="1543" sz="2700">
                <a:latin typeface="Microsoft Sans Serif"/>
                <a:cs typeface="Microsoft Sans Serif"/>
              </a:rPr>
              <a:t>	</a:t>
            </a:r>
            <a:r>
              <a:rPr dirty="0" sz="1800" spc="-65">
                <a:latin typeface="Microsoft Sans Serif"/>
                <a:cs typeface="Microsoft Sans Serif"/>
              </a:rPr>
              <a:t>L</a:t>
            </a:r>
            <a:r>
              <a:rPr dirty="0" sz="1800" spc="-60">
                <a:latin typeface="Microsoft Sans Serif"/>
                <a:cs typeface="Microsoft Sans Serif"/>
              </a:rPr>
              <a:t>e</a:t>
            </a:r>
            <a:r>
              <a:rPr dirty="0" sz="1800" spc="75">
                <a:latin typeface="Microsoft Sans Serif"/>
                <a:cs typeface="Microsoft Sans Serif"/>
              </a:rPr>
              <a:t>c</a:t>
            </a:r>
            <a:r>
              <a:rPr dirty="0" sz="1800" spc="40">
                <a:latin typeface="Microsoft Sans Serif"/>
                <a:cs typeface="Microsoft Sans Serif"/>
              </a:rPr>
              <a:t>t</a:t>
            </a:r>
            <a:r>
              <a:rPr dirty="0" sz="1800" spc="20">
                <a:latin typeface="Microsoft Sans Serif"/>
                <a:cs typeface="Microsoft Sans Serif"/>
              </a:rPr>
              <a:t>u</a:t>
            </a:r>
            <a:r>
              <a:rPr dirty="0" sz="1800" spc="70">
                <a:latin typeface="Microsoft Sans Serif"/>
                <a:cs typeface="Microsoft Sans Serif"/>
              </a:rPr>
              <a:t>r</a:t>
            </a:r>
            <a:r>
              <a:rPr dirty="0" sz="1800" spc="-15">
                <a:latin typeface="Microsoft Sans Serif"/>
                <a:cs typeface="Microsoft Sans Serif"/>
              </a:rPr>
              <a:t>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0687" y="3894835"/>
            <a:ext cx="3506470" cy="80581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800" spc="-30">
                <a:latin typeface="Microsoft Sans Serif"/>
                <a:cs typeface="Microsoft Sans Serif"/>
              </a:rPr>
              <a:t>Lignes</a:t>
            </a:r>
            <a:r>
              <a:rPr dirty="0" sz="1800" spc="-85">
                <a:latin typeface="Microsoft Sans Serif"/>
                <a:cs typeface="Microsoft Sans Serif"/>
              </a:rPr>
              <a:t> </a:t>
            </a:r>
            <a:r>
              <a:rPr dirty="0" sz="1800" spc="15">
                <a:latin typeface="Microsoft Sans Serif"/>
                <a:cs typeface="Microsoft Sans Serif"/>
              </a:rPr>
              <a:t>de</a:t>
            </a:r>
            <a:r>
              <a:rPr dirty="0" sz="1800" spc="-85">
                <a:latin typeface="Microsoft Sans Serif"/>
                <a:cs typeface="Microsoft Sans Serif"/>
              </a:rPr>
              <a:t> </a:t>
            </a:r>
            <a:r>
              <a:rPr dirty="0" sz="1800" spc="40">
                <a:latin typeface="Microsoft Sans Serif"/>
                <a:cs typeface="Microsoft Sans Serif"/>
              </a:rPr>
              <a:t>contrôle</a:t>
            </a:r>
            <a:endParaRPr sz="1800">
              <a:latin typeface="Microsoft Sans Serif"/>
              <a:cs typeface="Microsoft Sans Serif"/>
            </a:endParaRPr>
          </a:p>
          <a:p>
            <a:pPr marL="1356995">
              <a:lnSpc>
                <a:spcPct val="100000"/>
              </a:lnSpc>
              <a:spcBef>
                <a:spcPts val="910"/>
              </a:spcBef>
            </a:pPr>
            <a:r>
              <a:rPr dirty="0" sz="1800" spc="-80">
                <a:latin typeface="Microsoft Sans Serif"/>
                <a:cs typeface="Microsoft Sans Serif"/>
              </a:rPr>
              <a:t>Co</a:t>
            </a:r>
            <a:r>
              <a:rPr dirty="0" sz="1800" spc="20">
                <a:latin typeface="Microsoft Sans Serif"/>
                <a:cs typeface="Microsoft Sans Serif"/>
              </a:rPr>
              <a:t>u</a:t>
            </a:r>
            <a:r>
              <a:rPr dirty="0" sz="1800" spc="45">
                <a:latin typeface="Microsoft Sans Serif"/>
                <a:cs typeface="Microsoft Sans Serif"/>
              </a:rPr>
              <a:t>p</a:t>
            </a:r>
            <a:r>
              <a:rPr dirty="0" sz="1800" spc="15">
                <a:latin typeface="Microsoft Sans Serif"/>
                <a:cs typeface="Microsoft Sans Serif"/>
              </a:rPr>
              <a:t>le</a:t>
            </a:r>
            <a:r>
              <a:rPr dirty="0" sz="1800" spc="20">
                <a:latin typeface="Microsoft Sans Serif"/>
                <a:cs typeface="Microsoft Sans Serif"/>
              </a:rPr>
              <a:t>u</a:t>
            </a:r>
            <a:r>
              <a:rPr dirty="0" sz="1800" spc="70">
                <a:latin typeface="Microsoft Sans Serif"/>
                <a:cs typeface="Microsoft Sans Serif"/>
              </a:rPr>
              <a:t>r</a:t>
            </a:r>
            <a:r>
              <a:rPr dirty="0" sz="1800" spc="-130">
                <a:latin typeface="Microsoft Sans Serif"/>
                <a:cs typeface="Microsoft Sans Serif"/>
              </a:rPr>
              <a:t>s</a:t>
            </a:r>
            <a:r>
              <a:rPr dirty="0" sz="1800" spc="-6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Aj</a:t>
            </a:r>
            <a:r>
              <a:rPr dirty="0" sz="1800" spc="20">
                <a:latin typeface="Microsoft Sans Serif"/>
                <a:cs typeface="Microsoft Sans Serif"/>
              </a:rPr>
              <a:t>u</a:t>
            </a:r>
            <a:r>
              <a:rPr dirty="0" sz="1800" spc="-125">
                <a:latin typeface="Microsoft Sans Serif"/>
                <a:cs typeface="Microsoft Sans Serif"/>
              </a:rPr>
              <a:t>s</a:t>
            </a:r>
            <a:r>
              <a:rPr dirty="0" sz="1800" spc="195">
                <a:latin typeface="Microsoft Sans Serif"/>
                <a:cs typeface="Microsoft Sans Serif"/>
              </a:rPr>
              <a:t>t</a:t>
            </a:r>
            <a:r>
              <a:rPr dirty="0" sz="1800" spc="-25">
                <a:latin typeface="Microsoft Sans Serif"/>
                <a:cs typeface="Microsoft Sans Serif"/>
              </a:rPr>
              <a:t>ab</a:t>
            </a:r>
            <a:r>
              <a:rPr dirty="0" sz="1800" spc="45">
                <a:latin typeface="Microsoft Sans Serif"/>
                <a:cs typeface="Microsoft Sans Serif"/>
              </a:rPr>
              <a:t>l</a:t>
            </a:r>
            <a:r>
              <a:rPr dirty="0" sz="1800" spc="-15">
                <a:latin typeface="Microsoft Sans Serif"/>
                <a:cs typeface="Microsoft Sans Serif"/>
              </a:rPr>
              <a:t>e</a:t>
            </a:r>
            <a:r>
              <a:rPr dirty="0" sz="1800" spc="-130"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9440" y="893063"/>
            <a:ext cx="1520952" cy="136245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352288" y="2496311"/>
            <a:ext cx="3340735" cy="1920239"/>
            <a:chOff x="5352288" y="2496311"/>
            <a:chExt cx="3340735" cy="1920239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0" y="2496311"/>
              <a:ext cx="2682240" cy="1755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8488" y="4184904"/>
              <a:ext cx="3264408" cy="2316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69284" y="4237426"/>
              <a:ext cx="3108325" cy="76200"/>
            </a:xfrm>
            <a:custGeom>
              <a:avLst/>
              <a:gdLst/>
              <a:ahLst/>
              <a:cxnLst/>
              <a:rect l="l" t="t" r="r" b="b"/>
              <a:pathLst>
                <a:path w="3108325" h="76200">
                  <a:moveTo>
                    <a:pt x="3031609" y="50799"/>
                  </a:moveTo>
                  <a:lnTo>
                    <a:pt x="3031609" y="76200"/>
                  </a:lnTo>
                  <a:lnTo>
                    <a:pt x="3082409" y="50800"/>
                  </a:lnTo>
                  <a:lnTo>
                    <a:pt x="3031609" y="50799"/>
                  </a:lnTo>
                  <a:close/>
                </a:path>
                <a:path w="3108325" h="76200">
                  <a:moveTo>
                    <a:pt x="3031609" y="25399"/>
                  </a:moveTo>
                  <a:lnTo>
                    <a:pt x="3031609" y="50799"/>
                  </a:lnTo>
                  <a:lnTo>
                    <a:pt x="3044311" y="50800"/>
                  </a:lnTo>
                  <a:lnTo>
                    <a:pt x="3044311" y="25400"/>
                  </a:lnTo>
                  <a:lnTo>
                    <a:pt x="3031609" y="25399"/>
                  </a:lnTo>
                  <a:close/>
                </a:path>
                <a:path w="3108325" h="76200">
                  <a:moveTo>
                    <a:pt x="3031609" y="0"/>
                  </a:moveTo>
                  <a:lnTo>
                    <a:pt x="3031609" y="25399"/>
                  </a:lnTo>
                  <a:lnTo>
                    <a:pt x="3044311" y="25400"/>
                  </a:lnTo>
                  <a:lnTo>
                    <a:pt x="3044311" y="50800"/>
                  </a:lnTo>
                  <a:lnTo>
                    <a:pt x="3082411" y="50798"/>
                  </a:lnTo>
                  <a:lnTo>
                    <a:pt x="3107809" y="38100"/>
                  </a:lnTo>
                  <a:lnTo>
                    <a:pt x="3031609" y="0"/>
                  </a:lnTo>
                  <a:close/>
                </a:path>
                <a:path w="3108325" h="76200">
                  <a:moveTo>
                    <a:pt x="0" y="25398"/>
                  </a:moveTo>
                  <a:lnTo>
                    <a:pt x="0" y="50798"/>
                  </a:lnTo>
                  <a:lnTo>
                    <a:pt x="3031609" y="50799"/>
                  </a:lnTo>
                  <a:lnTo>
                    <a:pt x="3031609" y="25399"/>
                  </a:lnTo>
                  <a:lnTo>
                    <a:pt x="0" y="25398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2288" y="2502407"/>
              <a:ext cx="234696" cy="18257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31185" y="2592457"/>
              <a:ext cx="76200" cy="1671955"/>
            </a:xfrm>
            <a:custGeom>
              <a:avLst/>
              <a:gdLst/>
              <a:ahLst/>
              <a:cxnLst/>
              <a:rect l="l" t="t" r="r" b="b"/>
              <a:pathLst>
                <a:path w="76200" h="1671954">
                  <a:moveTo>
                    <a:pt x="50800" y="63501"/>
                  </a:moveTo>
                  <a:lnTo>
                    <a:pt x="25400" y="63501"/>
                  </a:lnTo>
                  <a:lnTo>
                    <a:pt x="25400" y="1671639"/>
                  </a:lnTo>
                  <a:lnTo>
                    <a:pt x="50800" y="1671639"/>
                  </a:lnTo>
                  <a:lnTo>
                    <a:pt x="50800" y="63501"/>
                  </a:lnTo>
                  <a:close/>
                </a:path>
                <a:path w="76200" h="1671954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1"/>
                  </a:lnTo>
                  <a:lnTo>
                    <a:pt x="69850" y="63501"/>
                  </a:lnTo>
                  <a:lnTo>
                    <a:pt x="38100" y="0"/>
                  </a:lnTo>
                  <a:close/>
                </a:path>
                <a:path w="76200" h="1671954">
                  <a:moveTo>
                    <a:pt x="69850" y="63501"/>
                  </a:moveTo>
                  <a:lnTo>
                    <a:pt x="50800" y="63501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1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449564" y="4326128"/>
            <a:ext cx="23495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008080"/>
                </a:solidFill>
                <a:latin typeface="Cambria Math"/>
                <a:cs typeface="Cambria Math"/>
              </a:rPr>
              <a:t>Φ</a:t>
            </a:r>
            <a:endParaRPr sz="21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1991" y="2396744"/>
            <a:ext cx="1924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008080"/>
                </a:solidFill>
                <a:latin typeface="Cambria Math"/>
                <a:cs typeface="Cambria Math"/>
              </a:rPr>
              <a:t>𝐸</a:t>
            </a:r>
            <a:endParaRPr sz="2100">
              <a:latin typeface="Cambria Math"/>
              <a:cs typeface="Cambria Math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51576" y="2627376"/>
            <a:ext cx="2642870" cy="1362710"/>
            <a:chOff x="5751576" y="2627376"/>
            <a:chExt cx="2642870" cy="136271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3472" y="3883151"/>
              <a:ext cx="1228344" cy="10668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481593" y="3910863"/>
              <a:ext cx="1138555" cy="0"/>
            </a:xfrm>
            <a:custGeom>
              <a:avLst/>
              <a:gdLst/>
              <a:ahLst/>
              <a:cxnLst/>
              <a:rect l="l" t="t" r="r" b="b"/>
              <a:pathLst>
                <a:path w="1138554" h="0">
                  <a:moveTo>
                    <a:pt x="0" y="0"/>
                  </a:moveTo>
                  <a:lnTo>
                    <a:pt x="1138406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1616" y="3346704"/>
              <a:ext cx="1972056" cy="10363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9844" y="3373130"/>
              <a:ext cx="1880870" cy="0"/>
            </a:xfrm>
            <a:custGeom>
              <a:avLst/>
              <a:gdLst/>
              <a:ahLst/>
              <a:cxnLst/>
              <a:rect l="l" t="t" r="r" b="b"/>
              <a:pathLst>
                <a:path w="1880870" h="0">
                  <a:moveTo>
                    <a:pt x="0" y="0"/>
                  </a:moveTo>
                  <a:lnTo>
                    <a:pt x="1880510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79592" y="2907792"/>
              <a:ext cx="2386584" cy="1066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18512" y="2935357"/>
              <a:ext cx="2295525" cy="0"/>
            </a:xfrm>
            <a:custGeom>
              <a:avLst/>
              <a:gdLst/>
              <a:ahLst/>
              <a:cxnLst/>
              <a:rect l="l" t="t" r="r" b="b"/>
              <a:pathLst>
                <a:path w="2295525" h="0">
                  <a:moveTo>
                    <a:pt x="0" y="0"/>
                  </a:moveTo>
                  <a:lnTo>
                    <a:pt x="2295049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51576" y="2627376"/>
              <a:ext cx="2642616" cy="1036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91198" y="2653447"/>
              <a:ext cx="2550160" cy="0"/>
            </a:xfrm>
            <a:custGeom>
              <a:avLst/>
              <a:gdLst/>
              <a:ahLst/>
              <a:cxnLst/>
              <a:rect l="l" t="t" r="r" b="b"/>
              <a:pathLst>
                <a:path w="2550159" h="0">
                  <a:moveTo>
                    <a:pt x="0" y="0"/>
                  </a:moveTo>
                  <a:lnTo>
                    <a:pt x="2549674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7686093" y="3801871"/>
            <a:ext cx="3530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Cambria Math"/>
                <a:cs typeface="Cambria Math"/>
              </a:rPr>
              <a:t>|0</a:t>
            </a:r>
            <a:r>
              <a:rPr dirty="0" baseline="2645" sz="3150">
                <a:latin typeface="Cambria Math"/>
                <a:cs typeface="Cambria Math"/>
              </a:rPr>
              <a:t>⟩</a:t>
            </a:r>
            <a:endParaRPr baseline="2645" sz="315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46550" y="2646679"/>
            <a:ext cx="593090" cy="95821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1250"/>
              </a:spcBef>
            </a:pPr>
            <a:r>
              <a:rPr dirty="0" sz="2100" spc="-5">
                <a:latin typeface="Cambria Math"/>
                <a:cs typeface="Cambria Math"/>
              </a:rPr>
              <a:t>|2</a:t>
            </a:r>
            <a:r>
              <a:rPr dirty="0" baseline="2645" sz="3150">
                <a:latin typeface="Cambria Math"/>
                <a:cs typeface="Cambria Math"/>
              </a:rPr>
              <a:t>⟩</a:t>
            </a:r>
            <a:endParaRPr baseline="2645" sz="31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100" spc="-5">
                <a:latin typeface="Cambria Math"/>
                <a:cs typeface="Cambria Math"/>
              </a:rPr>
              <a:t>|1</a:t>
            </a:r>
            <a:r>
              <a:rPr dirty="0" baseline="2645" sz="3150" spc="-7">
                <a:latin typeface="Cambria Math"/>
                <a:cs typeface="Cambria Math"/>
              </a:rPr>
              <a:t>⟩</a:t>
            </a:r>
            <a:endParaRPr baseline="2645" sz="3150">
              <a:latin typeface="Cambria Math"/>
              <a:cs typeface="Cambria Math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37" name="object 37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574" y="888367"/>
            <a:ext cx="9006205" cy="4255135"/>
            <a:chOff x="24574" y="888367"/>
            <a:chExt cx="9006205" cy="4255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" y="888367"/>
              <a:ext cx="3089343" cy="20595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6125" y="1918148"/>
              <a:ext cx="2753424" cy="2059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5711" y="3330690"/>
              <a:ext cx="3222768" cy="18128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9544" y="893808"/>
              <a:ext cx="3980802" cy="26538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381" y="144271"/>
            <a:ext cx="761619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5"/>
              <a:t>Processeur</a:t>
            </a:r>
            <a:r>
              <a:rPr dirty="0" sz="3300" spc="-120"/>
              <a:t> </a:t>
            </a:r>
            <a:r>
              <a:rPr dirty="0" sz="3300" spc="70"/>
              <a:t>Quantique</a:t>
            </a:r>
            <a:r>
              <a:rPr dirty="0" sz="3300" spc="-110"/>
              <a:t> </a:t>
            </a:r>
            <a:r>
              <a:rPr dirty="0" sz="3300" spc="35"/>
              <a:t>Supraconducteur</a:t>
            </a:r>
            <a:endParaRPr sz="3300"/>
          </a:p>
        </p:txBody>
      </p:sp>
      <p:grpSp>
        <p:nvGrpSpPr>
          <p:cNvPr id="9" name="object 9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10" name="object 10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1025" y="117855"/>
            <a:ext cx="544322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5"/>
              <a:t>Système</a:t>
            </a:r>
            <a:r>
              <a:rPr dirty="0" sz="4300" spc="-204"/>
              <a:t> </a:t>
            </a:r>
            <a:r>
              <a:rPr dirty="0" sz="4300" spc="75"/>
              <a:t>de</a:t>
            </a:r>
            <a:r>
              <a:rPr dirty="0" sz="4300" spc="-200"/>
              <a:t> </a:t>
            </a:r>
            <a:r>
              <a:rPr dirty="0" sz="4300" spc="55"/>
              <a:t>cryogénie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308422" y="933195"/>
            <a:ext cx="4645660" cy="690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615"/>
              </a:lnSpc>
              <a:spcBef>
                <a:spcPts val="100"/>
              </a:spcBef>
              <a:buSzPct val="77272"/>
              <a:buFont typeface="Segoe UI Symbol"/>
              <a:buChar char="❖"/>
              <a:tabLst>
                <a:tab pos="354965" algn="l"/>
                <a:tab pos="355600" algn="l"/>
              </a:tabLst>
            </a:pPr>
            <a:r>
              <a:rPr dirty="0" sz="2200" spc="5">
                <a:solidFill>
                  <a:srgbClr val="333333"/>
                </a:solidFill>
                <a:latin typeface="Microsoft Sans Serif"/>
                <a:cs typeface="Microsoft Sans Serif"/>
              </a:rPr>
              <a:t>Développé</a:t>
            </a:r>
            <a:r>
              <a:rPr dirty="0" sz="2200" spc="-10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05">
                <a:solidFill>
                  <a:srgbClr val="333333"/>
                </a:solidFill>
                <a:latin typeface="Microsoft Sans Serif"/>
                <a:cs typeface="Microsoft Sans Serif"/>
              </a:rPr>
              <a:t>et</a:t>
            </a:r>
            <a:r>
              <a:rPr dirty="0" sz="2200" spc="-10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40">
                <a:solidFill>
                  <a:srgbClr val="333333"/>
                </a:solidFill>
                <a:latin typeface="Microsoft Sans Serif"/>
                <a:cs typeface="Microsoft Sans Serif"/>
              </a:rPr>
              <a:t>fabriqué</a:t>
            </a:r>
            <a:r>
              <a:rPr dirty="0" sz="2200" spc="-10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0">
                <a:solidFill>
                  <a:srgbClr val="333333"/>
                </a:solidFill>
                <a:latin typeface="Microsoft Sans Serif"/>
                <a:cs typeface="Microsoft Sans Serif"/>
              </a:rPr>
              <a:t>chez</a:t>
            </a:r>
            <a:r>
              <a:rPr dirty="0" sz="22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333333"/>
                </a:solidFill>
                <a:latin typeface="Microsoft Sans Serif"/>
                <a:cs typeface="Microsoft Sans Serif"/>
              </a:rPr>
              <a:t>Anyon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615"/>
              </a:lnSpc>
              <a:buSzPct val="77272"/>
              <a:buFont typeface="Segoe UI Symbol"/>
              <a:buChar char="❖"/>
              <a:tabLst>
                <a:tab pos="354965" algn="l"/>
                <a:tab pos="355600" algn="l"/>
              </a:tabLst>
            </a:pPr>
            <a:r>
              <a:rPr dirty="0" sz="2200" spc="-40">
                <a:solidFill>
                  <a:srgbClr val="333333"/>
                </a:solidFill>
                <a:latin typeface="Microsoft Sans Serif"/>
                <a:cs typeface="Microsoft Sans Serif"/>
              </a:rPr>
              <a:t>Te</a:t>
            </a:r>
            <a:r>
              <a:rPr dirty="0" sz="2200" spc="-40">
                <a:solidFill>
                  <a:srgbClr val="333333"/>
                </a:solidFill>
                <a:latin typeface="Microsoft Sans Serif"/>
                <a:cs typeface="Microsoft Sans Serif"/>
              </a:rPr>
              <a:t>m</a:t>
            </a:r>
            <a:r>
              <a:rPr dirty="0" sz="2200" spc="60">
                <a:solidFill>
                  <a:srgbClr val="333333"/>
                </a:solidFill>
                <a:latin typeface="Microsoft Sans Serif"/>
                <a:cs typeface="Microsoft Sans Serif"/>
              </a:rPr>
              <a:t>p</a:t>
            </a:r>
            <a:r>
              <a:rPr dirty="0" sz="2200" spc="35">
                <a:solidFill>
                  <a:srgbClr val="333333"/>
                </a:solidFill>
                <a:latin typeface="Microsoft Sans Serif"/>
                <a:cs typeface="Microsoft Sans Serif"/>
              </a:rPr>
              <a:t>é</a:t>
            </a:r>
            <a:r>
              <a:rPr dirty="0" sz="2200" spc="25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2200" spc="-100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2200" spc="23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2200" spc="20">
                <a:solidFill>
                  <a:srgbClr val="333333"/>
                </a:solidFill>
                <a:latin typeface="Microsoft Sans Serif"/>
                <a:cs typeface="Microsoft Sans Serif"/>
              </a:rPr>
              <a:t>u</a:t>
            </a:r>
            <a:r>
              <a:rPr dirty="0" sz="2200" spc="90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2200" spc="-2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22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20">
                <a:solidFill>
                  <a:srgbClr val="333333"/>
                </a:solidFill>
                <a:latin typeface="Microsoft Sans Serif"/>
                <a:cs typeface="Microsoft Sans Serif"/>
              </a:rPr>
              <a:t>de</a:t>
            </a:r>
            <a:r>
              <a:rPr dirty="0" sz="22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70">
                <a:solidFill>
                  <a:srgbClr val="333333"/>
                </a:solidFill>
                <a:latin typeface="Microsoft Sans Serif"/>
                <a:cs typeface="Microsoft Sans Serif"/>
              </a:rPr>
              <a:t>ba</a:t>
            </a:r>
            <a:r>
              <a:rPr dirty="0" sz="2200" spc="-70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2200" spc="-2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22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0">
                <a:solidFill>
                  <a:srgbClr val="333333"/>
                </a:solidFill>
                <a:latin typeface="Microsoft Sans Serif"/>
                <a:cs typeface="Microsoft Sans Serif"/>
              </a:rPr>
              <a:t>&lt;2</a:t>
            </a:r>
            <a:r>
              <a:rPr dirty="0" sz="2200" spc="-5">
                <a:solidFill>
                  <a:srgbClr val="333333"/>
                </a:solidFill>
                <a:latin typeface="Microsoft Sans Serif"/>
                <a:cs typeface="Microsoft Sans Serif"/>
              </a:rPr>
              <a:t>0</a:t>
            </a:r>
            <a:r>
              <a:rPr dirty="0" sz="22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65">
                <a:solidFill>
                  <a:srgbClr val="333333"/>
                </a:solidFill>
                <a:latin typeface="Microsoft Sans Serif"/>
                <a:cs typeface="Microsoft Sans Serif"/>
              </a:rPr>
              <a:t>m</a:t>
            </a:r>
            <a:r>
              <a:rPr dirty="0" sz="2200" spc="-150">
                <a:solidFill>
                  <a:srgbClr val="333333"/>
                </a:solidFill>
                <a:latin typeface="Microsoft Sans Serif"/>
                <a:cs typeface="Microsoft Sans Serif"/>
              </a:rPr>
              <a:t>K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676" y="1883972"/>
            <a:ext cx="5212080" cy="3206115"/>
            <a:chOff x="65676" y="1883972"/>
            <a:chExt cx="5212080" cy="32061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823" y="1883972"/>
              <a:ext cx="4902568" cy="27576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376" y="4641668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376" y="4641668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9474" y="978866"/>
            <a:ext cx="2352536" cy="35288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Pile</a:t>
            </a:r>
            <a:r>
              <a:rPr dirty="0" spc="-150"/>
              <a:t> </a:t>
            </a:r>
            <a:r>
              <a:rPr dirty="0" spc="60"/>
              <a:t>de</a:t>
            </a:r>
            <a:r>
              <a:rPr dirty="0" spc="-150"/>
              <a:t> </a:t>
            </a:r>
            <a:r>
              <a:rPr dirty="0" spc="40"/>
              <a:t>logiciels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54935" y="3258311"/>
            <a:ext cx="5294630" cy="1838325"/>
            <a:chOff x="2154935" y="3258311"/>
            <a:chExt cx="5294630" cy="1838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35" y="4096511"/>
              <a:ext cx="5294375" cy="832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1135" y="4062983"/>
              <a:ext cx="5141975" cy="10332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08537" y="4124464"/>
              <a:ext cx="5189220" cy="726440"/>
            </a:xfrm>
            <a:custGeom>
              <a:avLst/>
              <a:gdLst/>
              <a:ahLst/>
              <a:cxnLst/>
              <a:rect l="l" t="t" r="r" b="b"/>
              <a:pathLst>
                <a:path w="5189220" h="726439">
                  <a:moveTo>
                    <a:pt x="5068144" y="0"/>
                  </a:moveTo>
                  <a:lnTo>
                    <a:pt x="121076" y="0"/>
                  </a:lnTo>
                  <a:lnTo>
                    <a:pt x="73947" y="9514"/>
                  </a:lnTo>
                  <a:lnTo>
                    <a:pt x="35462" y="35462"/>
                  </a:lnTo>
                  <a:lnTo>
                    <a:pt x="9514" y="73947"/>
                  </a:lnTo>
                  <a:lnTo>
                    <a:pt x="0" y="121076"/>
                  </a:lnTo>
                  <a:lnTo>
                    <a:pt x="0" y="605363"/>
                  </a:lnTo>
                  <a:lnTo>
                    <a:pt x="9514" y="652492"/>
                  </a:lnTo>
                  <a:lnTo>
                    <a:pt x="35462" y="690977"/>
                  </a:lnTo>
                  <a:lnTo>
                    <a:pt x="73947" y="716925"/>
                  </a:lnTo>
                  <a:lnTo>
                    <a:pt x="121076" y="726440"/>
                  </a:lnTo>
                  <a:lnTo>
                    <a:pt x="5068144" y="726440"/>
                  </a:lnTo>
                  <a:lnTo>
                    <a:pt x="5115272" y="716925"/>
                  </a:lnTo>
                  <a:lnTo>
                    <a:pt x="5153757" y="690977"/>
                  </a:lnTo>
                  <a:lnTo>
                    <a:pt x="5179705" y="652492"/>
                  </a:lnTo>
                  <a:lnTo>
                    <a:pt x="5189220" y="605363"/>
                  </a:lnTo>
                  <a:lnTo>
                    <a:pt x="5189220" y="121076"/>
                  </a:lnTo>
                  <a:lnTo>
                    <a:pt x="5179705" y="73947"/>
                  </a:lnTo>
                  <a:lnTo>
                    <a:pt x="5153757" y="35462"/>
                  </a:lnTo>
                  <a:lnTo>
                    <a:pt x="5115272" y="9514"/>
                  </a:lnTo>
                  <a:lnTo>
                    <a:pt x="5068144" y="0"/>
                  </a:lnTo>
                  <a:close/>
                </a:path>
              </a:pathLst>
            </a:custGeom>
            <a:solidFill>
              <a:srgbClr val="CD49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08537" y="4124464"/>
              <a:ext cx="5189220" cy="726440"/>
            </a:xfrm>
            <a:custGeom>
              <a:avLst/>
              <a:gdLst/>
              <a:ahLst/>
              <a:cxnLst/>
              <a:rect l="l" t="t" r="r" b="b"/>
              <a:pathLst>
                <a:path w="5189220" h="726439">
                  <a:moveTo>
                    <a:pt x="0" y="121076"/>
                  </a:moveTo>
                  <a:lnTo>
                    <a:pt x="9514" y="73947"/>
                  </a:lnTo>
                  <a:lnTo>
                    <a:pt x="35462" y="35462"/>
                  </a:lnTo>
                  <a:lnTo>
                    <a:pt x="73947" y="9514"/>
                  </a:lnTo>
                  <a:lnTo>
                    <a:pt x="121076" y="0"/>
                  </a:lnTo>
                  <a:lnTo>
                    <a:pt x="5068144" y="0"/>
                  </a:lnTo>
                  <a:lnTo>
                    <a:pt x="5115272" y="9514"/>
                  </a:lnTo>
                  <a:lnTo>
                    <a:pt x="5153757" y="35462"/>
                  </a:lnTo>
                  <a:lnTo>
                    <a:pt x="5179705" y="73947"/>
                  </a:lnTo>
                  <a:lnTo>
                    <a:pt x="5189220" y="121076"/>
                  </a:lnTo>
                  <a:lnTo>
                    <a:pt x="5189220" y="605363"/>
                  </a:lnTo>
                  <a:lnTo>
                    <a:pt x="5179705" y="652492"/>
                  </a:lnTo>
                  <a:lnTo>
                    <a:pt x="5153757" y="690977"/>
                  </a:lnTo>
                  <a:lnTo>
                    <a:pt x="5115272" y="716925"/>
                  </a:lnTo>
                  <a:lnTo>
                    <a:pt x="5068144" y="726440"/>
                  </a:lnTo>
                  <a:lnTo>
                    <a:pt x="121076" y="726440"/>
                  </a:lnTo>
                  <a:lnTo>
                    <a:pt x="73947" y="716925"/>
                  </a:lnTo>
                  <a:lnTo>
                    <a:pt x="35462" y="690977"/>
                  </a:lnTo>
                  <a:lnTo>
                    <a:pt x="9514" y="652492"/>
                  </a:lnTo>
                  <a:lnTo>
                    <a:pt x="0" y="605363"/>
                  </a:lnTo>
                  <a:lnTo>
                    <a:pt x="0" y="121076"/>
                  </a:lnTo>
                  <a:close/>
                </a:path>
              </a:pathLst>
            </a:custGeom>
            <a:ln w="25400">
              <a:solidFill>
                <a:srgbClr val="CD493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9" y="3279647"/>
              <a:ext cx="3788664" cy="7650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935" y="3258311"/>
              <a:ext cx="2865119" cy="9235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88213" y="3307993"/>
              <a:ext cx="3684270" cy="658495"/>
            </a:xfrm>
            <a:custGeom>
              <a:avLst/>
              <a:gdLst/>
              <a:ahLst/>
              <a:cxnLst/>
              <a:rect l="l" t="t" r="r" b="b"/>
              <a:pathLst>
                <a:path w="3684270" h="658495">
                  <a:moveTo>
                    <a:pt x="3574544" y="0"/>
                  </a:moveTo>
                  <a:lnTo>
                    <a:pt x="109726" y="0"/>
                  </a:lnTo>
                  <a:lnTo>
                    <a:pt x="67016" y="8622"/>
                  </a:lnTo>
                  <a:lnTo>
                    <a:pt x="32138" y="32138"/>
                  </a:lnTo>
                  <a:lnTo>
                    <a:pt x="8622" y="67016"/>
                  </a:lnTo>
                  <a:lnTo>
                    <a:pt x="0" y="109726"/>
                  </a:lnTo>
                  <a:lnTo>
                    <a:pt x="0" y="548609"/>
                  </a:lnTo>
                  <a:lnTo>
                    <a:pt x="8622" y="591319"/>
                  </a:lnTo>
                  <a:lnTo>
                    <a:pt x="32138" y="626197"/>
                  </a:lnTo>
                  <a:lnTo>
                    <a:pt x="67016" y="649713"/>
                  </a:lnTo>
                  <a:lnTo>
                    <a:pt x="109726" y="658335"/>
                  </a:lnTo>
                  <a:lnTo>
                    <a:pt x="3574544" y="658335"/>
                  </a:lnTo>
                  <a:lnTo>
                    <a:pt x="3617254" y="649713"/>
                  </a:lnTo>
                  <a:lnTo>
                    <a:pt x="3652132" y="626197"/>
                  </a:lnTo>
                  <a:lnTo>
                    <a:pt x="3675647" y="591319"/>
                  </a:lnTo>
                  <a:lnTo>
                    <a:pt x="3684270" y="548609"/>
                  </a:lnTo>
                  <a:lnTo>
                    <a:pt x="3684270" y="109726"/>
                  </a:lnTo>
                  <a:lnTo>
                    <a:pt x="3675647" y="67016"/>
                  </a:lnTo>
                  <a:lnTo>
                    <a:pt x="3652132" y="32138"/>
                  </a:lnTo>
                  <a:lnTo>
                    <a:pt x="3617254" y="8622"/>
                  </a:lnTo>
                  <a:lnTo>
                    <a:pt x="3574544" y="0"/>
                  </a:lnTo>
                  <a:close/>
                </a:path>
              </a:pathLst>
            </a:custGeom>
            <a:solidFill>
              <a:srgbClr val="DE74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888213" y="3307993"/>
              <a:ext cx="3684270" cy="658495"/>
            </a:xfrm>
            <a:custGeom>
              <a:avLst/>
              <a:gdLst/>
              <a:ahLst/>
              <a:cxnLst/>
              <a:rect l="l" t="t" r="r" b="b"/>
              <a:pathLst>
                <a:path w="3684270" h="658495">
                  <a:moveTo>
                    <a:pt x="0" y="109726"/>
                  </a:moveTo>
                  <a:lnTo>
                    <a:pt x="8622" y="67016"/>
                  </a:lnTo>
                  <a:lnTo>
                    <a:pt x="32138" y="32138"/>
                  </a:lnTo>
                  <a:lnTo>
                    <a:pt x="67015" y="8622"/>
                  </a:lnTo>
                  <a:lnTo>
                    <a:pt x="109726" y="0"/>
                  </a:lnTo>
                  <a:lnTo>
                    <a:pt x="3574544" y="0"/>
                  </a:lnTo>
                  <a:lnTo>
                    <a:pt x="3617254" y="8622"/>
                  </a:lnTo>
                  <a:lnTo>
                    <a:pt x="3652132" y="32138"/>
                  </a:lnTo>
                  <a:lnTo>
                    <a:pt x="3675647" y="67016"/>
                  </a:lnTo>
                  <a:lnTo>
                    <a:pt x="3684270" y="109726"/>
                  </a:lnTo>
                  <a:lnTo>
                    <a:pt x="3684270" y="548609"/>
                  </a:lnTo>
                  <a:lnTo>
                    <a:pt x="3675647" y="591319"/>
                  </a:lnTo>
                  <a:lnTo>
                    <a:pt x="3652132" y="626197"/>
                  </a:lnTo>
                  <a:lnTo>
                    <a:pt x="3617254" y="649713"/>
                  </a:lnTo>
                  <a:lnTo>
                    <a:pt x="3574544" y="658336"/>
                  </a:lnTo>
                  <a:lnTo>
                    <a:pt x="109726" y="658336"/>
                  </a:lnTo>
                  <a:lnTo>
                    <a:pt x="67015" y="649713"/>
                  </a:lnTo>
                  <a:lnTo>
                    <a:pt x="32138" y="626197"/>
                  </a:lnTo>
                  <a:lnTo>
                    <a:pt x="8622" y="591319"/>
                  </a:lnTo>
                  <a:lnTo>
                    <a:pt x="0" y="548609"/>
                  </a:lnTo>
                  <a:lnTo>
                    <a:pt x="0" y="109726"/>
                  </a:lnTo>
                  <a:close/>
                </a:path>
              </a:pathLst>
            </a:custGeom>
            <a:ln w="25400">
              <a:solidFill>
                <a:srgbClr val="DE74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532228" y="3381755"/>
            <a:ext cx="4541520" cy="1391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5844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FFFFFF"/>
                </a:solidFill>
                <a:latin typeface="Microsoft Sans Serif"/>
                <a:cs typeface="Microsoft Sans Serif"/>
              </a:rPr>
              <a:t>Micrologiciel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0"/>
              </a:spcBef>
            </a:pPr>
            <a:r>
              <a:rPr dirty="0" sz="3600" spc="-95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dirty="0" sz="3600" spc="-45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dirty="0" sz="3600" spc="9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dirty="0" sz="3600" spc="-95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dirty="0" sz="3600" spc="-9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3600" spc="-265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dirty="0" sz="3600" spc="-3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3600" spc="4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3600" spc="145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dirty="0" sz="3600" spc="-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15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dirty="0" sz="3600" spc="4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3600" spc="-17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3600" spc="45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dirty="0" sz="3600" spc="22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dirty="0" sz="3600" spc="185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3600" spc="95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dirty="0" sz="3600" spc="4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3600" spc="-3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04032" y="1289303"/>
            <a:ext cx="2999740" cy="2002789"/>
            <a:chOff x="3304032" y="1289303"/>
            <a:chExt cx="2999740" cy="200278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4032" y="2670047"/>
              <a:ext cx="2999232" cy="5577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2736" y="2679191"/>
              <a:ext cx="2401824" cy="6126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55347" y="2695832"/>
              <a:ext cx="2895600" cy="454025"/>
            </a:xfrm>
            <a:custGeom>
              <a:avLst/>
              <a:gdLst/>
              <a:ahLst/>
              <a:cxnLst/>
              <a:rect l="l" t="t" r="r" b="b"/>
              <a:pathLst>
                <a:path w="2895600" h="454025">
                  <a:moveTo>
                    <a:pt x="2819929" y="0"/>
                  </a:moveTo>
                  <a:lnTo>
                    <a:pt x="75670" y="0"/>
                  </a:lnTo>
                  <a:lnTo>
                    <a:pt x="46215" y="5946"/>
                  </a:lnTo>
                  <a:lnTo>
                    <a:pt x="22163" y="22163"/>
                  </a:lnTo>
                  <a:lnTo>
                    <a:pt x="5946" y="46215"/>
                  </a:lnTo>
                  <a:lnTo>
                    <a:pt x="0" y="75670"/>
                  </a:lnTo>
                  <a:lnTo>
                    <a:pt x="0" y="378354"/>
                  </a:lnTo>
                  <a:lnTo>
                    <a:pt x="5946" y="407809"/>
                  </a:lnTo>
                  <a:lnTo>
                    <a:pt x="22163" y="431861"/>
                  </a:lnTo>
                  <a:lnTo>
                    <a:pt x="46215" y="448078"/>
                  </a:lnTo>
                  <a:lnTo>
                    <a:pt x="75670" y="454025"/>
                  </a:lnTo>
                  <a:lnTo>
                    <a:pt x="2819929" y="454025"/>
                  </a:lnTo>
                  <a:lnTo>
                    <a:pt x="2849384" y="448078"/>
                  </a:lnTo>
                  <a:lnTo>
                    <a:pt x="2873436" y="431861"/>
                  </a:lnTo>
                  <a:lnTo>
                    <a:pt x="2889653" y="407809"/>
                  </a:lnTo>
                  <a:lnTo>
                    <a:pt x="2895600" y="378354"/>
                  </a:lnTo>
                  <a:lnTo>
                    <a:pt x="2895600" y="75670"/>
                  </a:lnTo>
                  <a:lnTo>
                    <a:pt x="2889653" y="46215"/>
                  </a:lnTo>
                  <a:lnTo>
                    <a:pt x="2873436" y="22163"/>
                  </a:lnTo>
                  <a:lnTo>
                    <a:pt x="2849384" y="5946"/>
                  </a:lnTo>
                  <a:lnTo>
                    <a:pt x="2819929" y="0"/>
                  </a:lnTo>
                  <a:close/>
                </a:path>
              </a:pathLst>
            </a:custGeom>
            <a:solidFill>
              <a:srgbClr val="EED6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55347" y="2695832"/>
              <a:ext cx="2895600" cy="454025"/>
            </a:xfrm>
            <a:custGeom>
              <a:avLst/>
              <a:gdLst/>
              <a:ahLst/>
              <a:cxnLst/>
              <a:rect l="l" t="t" r="r" b="b"/>
              <a:pathLst>
                <a:path w="2895600" h="454025">
                  <a:moveTo>
                    <a:pt x="0" y="75670"/>
                  </a:moveTo>
                  <a:lnTo>
                    <a:pt x="5946" y="46216"/>
                  </a:lnTo>
                  <a:lnTo>
                    <a:pt x="22163" y="22163"/>
                  </a:lnTo>
                  <a:lnTo>
                    <a:pt x="46216" y="5946"/>
                  </a:lnTo>
                  <a:lnTo>
                    <a:pt x="75670" y="0"/>
                  </a:lnTo>
                  <a:lnTo>
                    <a:pt x="2819929" y="0"/>
                  </a:lnTo>
                  <a:lnTo>
                    <a:pt x="2849383" y="5946"/>
                  </a:lnTo>
                  <a:lnTo>
                    <a:pt x="2873436" y="22163"/>
                  </a:lnTo>
                  <a:lnTo>
                    <a:pt x="2889653" y="46216"/>
                  </a:lnTo>
                  <a:lnTo>
                    <a:pt x="2895600" y="75670"/>
                  </a:lnTo>
                  <a:lnTo>
                    <a:pt x="2895600" y="378354"/>
                  </a:lnTo>
                  <a:lnTo>
                    <a:pt x="2889653" y="407808"/>
                  </a:lnTo>
                  <a:lnTo>
                    <a:pt x="2873436" y="431861"/>
                  </a:lnTo>
                  <a:lnTo>
                    <a:pt x="2849383" y="448078"/>
                  </a:lnTo>
                  <a:lnTo>
                    <a:pt x="2819929" y="454025"/>
                  </a:lnTo>
                  <a:lnTo>
                    <a:pt x="75670" y="454025"/>
                  </a:lnTo>
                  <a:lnTo>
                    <a:pt x="46216" y="448078"/>
                  </a:lnTo>
                  <a:lnTo>
                    <a:pt x="22163" y="431861"/>
                  </a:lnTo>
                  <a:lnTo>
                    <a:pt x="5946" y="407808"/>
                  </a:lnTo>
                  <a:lnTo>
                    <a:pt x="0" y="378354"/>
                  </a:lnTo>
                  <a:lnTo>
                    <a:pt x="0" y="75670"/>
                  </a:lnTo>
                  <a:close/>
                </a:path>
              </a:pathLst>
            </a:custGeom>
            <a:ln w="25400">
              <a:solidFill>
                <a:srgbClr val="EED6B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1128" y="1886711"/>
              <a:ext cx="2225040" cy="762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1272" y="1923287"/>
              <a:ext cx="1441703" cy="7437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43967" y="1913413"/>
              <a:ext cx="2118360" cy="658495"/>
            </a:xfrm>
            <a:custGeom>
              <a:avLst/>
              <a:gdLst/>
              <a:ahLst/>
              <a:cxnLst/>
              <a:rect l="l" t="t" r="r" b="b"/>
              <a:pathLst>
                <a:path w="2118360" h="658494">
                  <a:moveTo>
                    <a:pt x="2008635" y="0"/>
                  </a:moveTo>
                  <a:lnTo>
                    <a:pt x="109724" y="0"/>
                  </a:lnTo>
                  <a:lnTo>
                    <a:pt x="67014" y="8622"/>
                  </a:lnTo>
                  <a:lnTo>
                    <a:pt x="32137" y="32137"/>
                  </a:lnTo>
                  <a:lnTo>
                    <a:pt x="8622" y="67014"/>
                  </a:lnTo>
                  <a:lnTo>
                    <a:pt x="0" y="109724"/>
                  </a:lnTo>
                  <a:lnTo>
                    <a:pt x="0" y="548612"/>
                  </a:lnTo>
                  <a:lnTo>
                    <a:pt x="8622" y="591321"/>
                  </a:lnTo>
                  <a:lnTo>
                    <a:pt x="32137" y="626198"/>
                  </a:lnTo>
                  <a:lnTo>
                    <a:pt x="67014" y="649713"/>
                  </a:lnTo>
                  <a:lnTo>
                    <a:pt x="109724" y="658336"/>
                  </a:lnTo>
                  <a:lnTo>
                    <a:pt x="2008635" y="658336"/>
                  </a:lnTo>
                  <a:lnTo>
                    <a:pt x="2051345" y="649713"/>
                  </a:lnTo>
                  <a:lnTo>
                    <a:pt x="2086222" y="626198"/>
                  </a:lnTo>
                  <a:lnTo>
                    <a:pt x="2109737" y="591321"/>
                  </a:lnTo>
                  <a:lnTo>
                    <a:pt x="2118360" y="548612"/>
                  </a:lnTo>
                  <a:lnTo>
                    <a:pt x="2118360" y="109724"/>
                  </a:lnTo>
                  <a:lnTo>
                    <a:pt x="2109737" y="67014"/>
                  </a:lnTo>
                  <a:lnTo>
                    <a:pt x="2086222" y="32137"/>
                  </a:lnTo>
                  <a:lnTo>
                    <a:pt x="2051345" y="8622"/>
                  </a:lnTo>
                  <a:lnTo>
                    <a:pt x="2008635" y="0"/>
                  </a:lnTo>
                  <a:close/>
                </a:path>
              </a:pathLst>
            </a:custGeom>
            <a:solidFill>
              <a:srgbClr val="3C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743967" y="1913413"/>
              <a:ext cx="2118360" cy="658495"/>
            </a:xfrm>
            <a:custGeom>
              <a:avLst/>
              <a:gdLst/>
              <a:ahLst/>
              <a:cxnLst/>
              <a:rect l="l" t="t" r="r" b="b"/>
              <a:pathLst>
                <a:path w="2118360" h="658494">
                  <a:moveTo>
                    <a:pt x="0" y="109724"/>
                  </a:moveTo>
                  <a:lnTo>
                    <a:pt x="8622" y="67014"/>
                  </a:lnTo>
                  <a:lnTo>
                    <a:pt x="32137" y="32137"/>
                  </a:lnTo>
                  <a:lnTo>
                    <a:pt x="67014" y="8622"/>
                  </a:lnTo>
                  <a:lnTo>
                    <a:pt x="109724" y="0"/>
                  </a:lnTo>
                  <a:lnTo>
                    <a:pt x="2008636" y="0"/>
                  </a:lnTo>
                  <a:lnTo>
                    <a:pt x="2051345" y="8622"/>
                  </a:lnTo>
                  <a:lnTo>
                    <a:pt x="2086222" y="32137"/>
                  </a:lnTo>
                  <a:lnTo>
                    <a:pt x="2109737" y="67014"/>
                  </a:lnTo>
                  <a:lnTo>
                    <a:pt x="2118360" y="109724"/>
                  </a:lnTo>
                  <a:lnTo>
                    <a:pt x="2118360" y="548611"/>
                  </a:lnTo>
                  <a:lnTo>
                    <a:pt x="2109737" y="591321"/>
                  </a:lnTo>
                  <a:lnTo>
                    <a:pt x="2086222" y="626198"/>
                  </a:lnTo>
                  <a:lnTo>
                    <a:pt x="2051345" y="649713"/>
                  </a:lnTo>
                  <a:lnTo>
                    <a:pt x="2008636" y="658336"/>
                  </a:lnTo>
                  <a:lnTo>
                    <a:pt x="109724" y="658336"/>
                  </a:lnTo>
                  <a:lnTo>
                    <a:pt x="67014" y="649713"/>
                  </a:lnTo>
                  <a:lnTo>
                    <a:pt x="32137" y="626198"/>
                  </a:lnTo>
                  <a:lnTo>
                    <a:pt x="8622" y="591321"/>
                  </a:lnTo>
                  <a:lnTo>
                    <a:pt x="0" y="548611"/>
                  </a:lnTo>
                  <a:lnTo>
                    <a:pt x="0" y="109724"/>
                  </a:lnTo>
                  <a:close/>
                </a:path>
              </a:pathLst>
            </a:custGeom>
            <a:ln w="25400">
              <a:solidFill>
                <a:srgbClr val="3C8E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0480" y="1289303"/>
              <a:ext cx="1926336" cy="6096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0584" y="1338071"/>
              <a:ext cx="1786127" cy="5516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92185" y="1317052"/>
              <a:ext cx="1822450" cy="505459"/>
            </a:xfrm>
            <a:custGeom>
              <a:avLst/>
              <a:gdLst/>
              <a:ahLst/>
              <a:cxnLst/>
              <a:rect l="l" t="t" r="r" b="b"/>
              <a:pathLst>
                <a:path w="1822450" h="505460">
                  <a:moveTo>
                    <a:pt x="1737738" y="0"/>
                  </a:moveTo>
                  <a:lnTo>
                    <a:pt x="84187" y="0"/>
                  </a:lnTo>
                  <a:lnTo>
                    <a:pt x="51417" y="6615"/>
                  </a:lnTo>
                  <a:lnTo>
                    <a:pt x="24658" y="24657"/>
                  </a:lnTo>
                  <a:lnTo>
                    <a:pt x="6615" y="51416"/>
                  </a:lnTo>
                  <a:lnTo>
                    <a:pt x="0" y="84185"/>
                  </a:lnTo>
                  <a:lnTo>
                    <a:pt x="0" y="420916"/>
                  </a:lnTo>
                  <a:lnTo>
                    <a:pt x="6615" y="453685"/>
                  </a:lnTo>
                  <a:lnTo>
                    <a:pt x="24658" y="480445"/>
                  </a:lnTo>
                  <a:lnTo>
                    <a:pt x="51417" y="498487"/>
                  </a:lnTo>
                  <a:lnTo>
                    <a:pt x="84187" y="505103"/>
                  </a:lnTo>
                  <a:lnTo>
                    <a:pt x="1737738" y="505103"/>
                  </a:lnTo>
                  <a:lnTo>
                    <a:pt x="1770507" y="498487"/>
                  </a:lnTo>
                  <a:lnTo>
                    <a:pt x="1797267" y="480445"/>
                  </a:lnTo>
                  <a:lnTo>
                    <a:pt x="1815309" y="453685"/>
                  </a:lnTo>
                  <a:lnTo>
                    <a:pt x="1821925" y="420916"/>
                  </a:lnTo>
                  <a:lnTo>
                    <a:pt x="1821925" y="84185"/>
                  </a:lnTo>
                  <a:lnTo>
                    <a:pt x="1815309" y="51416"/>
                  </a:lnTo>
                  <a:lnTo>
                    <a:pt x="1797267" y="24657"/>
                  </a:lnTo>
                  <a:lnTo>
                    <a:pt x="1770507" y="6615"/>
                  </a:lnTo>
                  <a:lnTo>
                    <a:pt x="1737738" y="0"/>
                  </a:lnTo>
                  <a:close/>
                </a:path>
              </a:pathLst>
            </a:custGeom>
            <a:solidFill>
              <a:srgbClr val="3679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92185" y="1317052"/>
              <a:ext cx="1822450" cy="505459"/>
            </a:xfrm>
            <a:custGeom>
              <a:avLst/>
              <a:gdLst/>
              <a:ahLst/>
              <a:cxnLst/>
              <a:rect l="l" t="t" r="r" b="b"/>
              <a:pathLst>
                <a:path w="1822450" h="505460">
                  <a:moveTo>
                    <a:pt x="0" y="84186"/>
                  </a:moveTo>
                  <a:lnTo>
                    <a:pt x="6615" y="51417"/>
                  </a:lnTo>
                  <a:lnTo>
                    <a:pt x="24657" y="24657"/>
                  </a:lnTo>
                  <a:lnTo>
                    <a:pt x="51417" y="6615"/>
                  </a:lnTo>
                  <a:lnTo>
                    <a:pt x="84186" y="0"/>
                  </a:lnTo>
                  <a:lnTo>
                    <a:pt x="1737739" y="0"/>
                  </a:lnTo>
                  <a:lnTo>
                    <a:pt x="1770507" y="6615"/>
                  </a:lnTo>
                  <a:lnTo>
                    <a:pt x="1797267" y="24657"/>
                  </a:lnTo>
                  <a:lnTo>
                    <a:pt x="1815309" y="51417"/>
                  </a:lnTo>
                  <a:lnTo>
                    <a:pt x="1821925" y="84186"/>
                  </a:lnTo>
                  <a:lnTo>
                    <a:pt x="1821925" y="420916"/>
                  </a:lnTo>
                  <a:lnTo>
                    <a:pt x="1815309" y="453685"/>
                  </a:lnTo>
                  <a:lnTo>
                    <a:pt x="1797267" y="480445"/>
                  </a:lnTo>
                  <a:lnTo>
                    <a:pt x="1770507" y="498487"/>
                  </a:lnTo>
                  <a:lnTo>
                    <a:pt x="1737739" y="505103"/>
                  </a:lnTo>
                  <a:lnTo>
                    <a:pt x="84186" y="505103"/>
                  </a:lnTo>
                  <a:lnTo>
                    <a:pt x="51417" y="498487"/>
                  </a:lnTo>
                  <a:lnTo>
                    <a:pt x="24657" y="480445"/>
                  </a:lnTo>
                  <a:lnTo>
                    <a:pt x="6615" y="453685"/>
                  </a:lnTo>
                  <a:lnTo>
                    <a:pt x="0" y="420916"/>
                  </a:lnTo>
                  <a:lnTo>
                    <a:pt x="0" y="84186"/>
                  </a:lnTo>
                  <a:close/>
                </a:path>
              </a:pathLst>
            </a:custGeom>
            <a:ln w="25400">
              <a:solidFill>
                <a:srgbClr val="3679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780797" y="1386332"/>
            <a:ext cx="2044700" cy="17011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20"/>
              </a:lnSpc>
              <a:spcBef>
                <a:spcPts val="100"/>
              </a:spcBef>
            </a:pPr>
            <a:r>
              <a:rPr dirty="0" sz="1200" spc="20">
                <a:solidFill>
                  <a:srgbClr val="FFFFFF"/>
                </a:solidFill>
                <a:latin typeface="Microsoft Sans Serif"/>
                <a:cs typeface="Microsoft Sans Serif"/>
              </a:rPr>
              <a:t>Kit</a:t>
            </a:r>
            <a:r>
              <a:rPr dirty="0" sz="12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Microsoft Sans Serif"/>
                <a:cs typeface="Microsoft Sans Serif"/>
              </a:rPr>
              <a:t>Développement</a:t>
            </a:r>
            <a:endParaRPr sz="1200">
              <a:latin typeface="Microsoft Sans Serif"/>
              <a:cs typeface="Microsoft Sans Serif"/>
            </a:endParaRPr>
          </a:p>
          <a:p>
            <a:pPr algn="ctr" marL="2540">
              <a:lnSpc>
                <a:spcPts val="1300"/>
              </a:lnSpc>
            </a:pPr>
            <a:r>
              <a:rPr dirty="0" sz="1100" spc="-35">
                <a:solidFill>
                  <a:srgbClr val="FFFFFF"/>
                </a:solidFill>
                <a:latin typeface="Microsoft Sans Serif"/>
                <a:cs typeface="Microsoft Sans Serif"/>
              </a:rPr>
              <a:t>(Iris)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algn="ctr" marL="461645" marR="454025">
              <a:lnSpc>
                <a:spcPct val="100000"/>
              </a:lnSpc>
            </a:pPr>
            <a:r>
              <a:rPr dirty="0" sz="1600" spc="-8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dirty="0" sz="1600" spc="-75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dirty="0" sz="1600" spc="35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dirty="0" sz="1600" spc="45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dirty="0" sz="1600" spc="5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600" spc="4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dirty="0" sz="1600" spc="-8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1600" spc="175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dirty="0" sz="1600" spc="-2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600" spc="2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1600" spc="55">
                <a:solidFill>
                  <a:srgbClr val="FFFFFF"/>
                </a:solidFill>
                <a:latin typeface="Microsoft Sans Serif"/>
                <a:cs typeface="Microsoft Sans Serif"/>
              </a:rPr>
              <a:t>r  </a:t>
            </a:r>
            <a:r>
              <a:rPr dirty="0" sz="1600" spc="20">
                <a:solidFill>
                  <a:srgbClr val="FFFFFF"/>
                </a:solidFill>
                <a:latin typeface="Microsoft Sans Serif"/>
                <a:cs typeface="Microsoft Sans Serif"/>
              </a:rPr>
              <a:t>Quantique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sz="2000" spc="25">
                <a:solidFill>
                  <a:srgbClr val="DE744A"/>
                </a:solidFill>
                <a:latin typeface="Microsoft Sans Serif"/>
                <a:cs typeface="Microsoft Sans Serif"/>
              </a:rPr>
              <a:t>Pilote</a:t>
            </a:r>
            <a:r>
              <a:rPr dirty="0" sz="2000" spc="-105">
                <a:solidFill>
                  <a:srgbClr val="DE744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">
                <a:solidFill>
                  <a:srgbClr val="DE744A"/>
                </a:solidFill>
                <a:latin typeface="Microsoft Sans Serif"/>
                <a:cs typeface="Microsoft Sans Serif"/>
              </a:rPr>
              <a:t>de</a:t>
            </a:r>
            <a:r>
              <a:rPr dirty="0" sz="2000" spc="-105">
                <a:solidFill>
                  <a:srgbClr val="DE744A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DE744A"/>
                </a:solidFill>
                <a:latin typeface="Microsoft Sans Serif"/>
                <a:cs typeface="Microsoft Sans Serif"/>
              </a:rPr>
              <a:t>contrôle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026408" y="762000"/>
            <a:ext cx="1554480" cy="622300"/>
            <a:chOff x="4026408" y="762000"/>
            <a:chExt cx="1554480" cy="62230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44696" y="762000"/>
              <a:ext cx="1517903" cy="5577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6408" y="771144"/>
              <a:ext cx="1554480" cy="6126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96394" y="787988"/>
              <a:ext cx="1413510" cy="454025"/>
            </a:xfrm>
            <a:custGeom>
              <a:avLst/>
              <a:gdLst/>
              <a:ahLst/>
              <a:cxnLst/>
              <a:rect l="l" t="t" r="r" b="b"/>
              <a:pathLst>
                <a:path w="1413510" h="454025">
                  <a:moveTo>
                    <a:pt x="1337838" y="0"/>
                  </a:moveTo>
                  <a:lnTo>
                    <a:pt x="75671" y="0"/>
                  </a:lnTo>
                  <a:lnTo>
                    <a:pt x="46217" y="5946"/>
                  </a:lnTo>
                  <a:lnTo>
                    <a:pt x="22163" y="22163"/>
                  </a:lnTo>
                  <a:lnTo>
                    <a:pt x="5946" y="46217"/>
                  </a:lnTo>
                  <a:lnTo>
                    <a:pt x="0" y="75671"/>
                  </a:lnTo>
                  <a:lnTo>
                    <a:pt x="0" y="378353"/>
                  </a:lnTo>
                  <a:lnTo>
                    <a:pt x="5946" y="407807"/>
                  </a:lnTo>
                  <a:lnTo>
                    <a:pt x="22163" y="431861"/>
                  </a:lnTo>
                  <a:lnTo>
                    <a:pt x="46217" y="448078"/>
                  </a:lnTo>
                  <a:lnTo>
                    <a:pt x="75671" y="454025"/>
                  </a:lnTo>
                  <a:lnTo>
                    <a:pt x="1337838" y="454025"/>
                  </a:lnTo>
                  <a:lnTo>
                    <a:pt x="1367292" y="448078"/>
                  </a:lnTo>
                  <a:lnTo>
                    <a:pt x="1391346" y="431861"/>
                  </a:lnTo>
                  <a:lnTo>
                    <a:pt x="1407563" y="407807"/>
                  </a:lnTo>
                  <a:lnTo>
                    <a:pt x="1413510" y="378353"/>
                  </a:lnTo>
                  <a:lnTo>
                    <a:pt x="1413510" y="75671"/>
                  </a:lnTo>
                  <a:lnTo>
                    <a:pt x="1407563" y="46217"/>
                  </a:lnTo>
                  <a:lnTo>
                    <a:pt x="1391346" y="22163"/>
                  </a:lnTo>
                  <a:lnTo>
                    <a:pt x="1367292" y="5946"/>
                  </a:lnTo>
                  <a:lnTo>
                    <a:pt x="1337838" y="0"/>
                  </a:lnTo>
                  <a:close/>
                </a:path>
              </a:pathLst>
            </a:custGeom>
            <a:solidFill>
              <a:srgbClr val="2440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096394" y="787988"/>
              <a:ext cx="1413510" cy="454025"/>
            </a:xfrm>
            <a:custGeom>
              <a:avLst/>
              <a:gdLst/>
              <a:ahLst/>
              <a:cxnLst/>
              <a:rect l="l" t="t" r="r" b="b"/>
              <a:pathLst>
                <a:path w="1413510" h="454025">
                  <a:moveTo>
                    <a:pt x="0" y="75671"/>
                  </a:moveTo>
                  <a:lnTo>
                    <a:pt x="5946" y="46216"/>
                  </a:lnTo>
                  <a:lnTo>
                    <a:pt x="22163" y="22163"/>
                  </a:lnTo>
                  <a:lnTo>
                    <a:pt x="46216" y="5946"/>
                  </a:lnTo>
                  <a:lnTo>
                    <a:pt x="75671" y="0"/>
                  </a:lnTo>
                  <a:lnTo>
                    <a:pt x="1337838" y="0"/>
                  </a:lnTo>
                  <a:lnTo>
                    <a:pt x="1367293" y="5946"/>
                  </a:lnTo>
                  <a:lnTo>
                    <a:pt x="1391346" y="22163"/>
                  </a:lnTo>
                  <a:lnTo>
                    <a:pt x="1407563" y="46216"/>
                  </a:lnTo>
                  <a:lnTo>
                    <a:pt x="1413510" y="75671"/>
                  </a:lnTo>
                  <a:lnTo>
                    <a:pt x="1413510" y="378353"/>
                  </a:lnTo>
                  <a:lnTo>
                    <a:pt x="1407563" y="407808"/>
                  </a:lnTo>
                  <a:lnTo>
                    <a:pt x="1391346" y="431861"/>
                  </a:lnTo>
                  <a:lnTo>
                    <a:pt x="1367293" y="448078"/>
                  </a:lnTo>
                  <a:lnTo>
                    <a:pt x="1337838" y="454025"/>
                  </a:lnTo>
                  <a:lnTo>
                    <a:pt x="75671" y="454025"/>
                  </a:lnTo>
                  <a:lnTo>
                    <a:pt x="46216" y="448078"/>
                  </a:lnTo>
                  <a:lnTo>
                    <a:pt x="22163" y="431861"/>
                  </a:lnTo>
                  <a:lnTo>
                    <a:pt x="5946" y="407808"/>
                  </a:lnTo>
                  <a:lnTo>
                    <a:pt x="0" y="378353"/>
                  </a:lnTo>
                  <a:lnTo>
                    <a:pt x="0" y="75671"/>
                  </a:lnTo>
                  <a:close/>
                </a:path>
              </a:pathLst>
            </a:custGeom>
            <a:ln w="25400">
              <a:solidFill>
                <a:srgbClr val="24406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204661" y="848867"/>
            <a:ext cx="11969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0">
                <a:solidFill>
                  <a:srgbClr val="FFFFFF"/>
                </a:solidFill>
                <a:latin typeface="Microsoft Sans Serif"/>
                <a:cs typeface="Microsoft Sans Serif"/>
              </a:rPr>
              <a:t>Utilisateur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35" name="object 35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2021-06-15T15:24:05Z</dcterms:created>
  <dcterms:modified xsi:type="dcterms:W3CDTF">2021-06-15T15:24:05Z</dcterms:modified>
</cp:coreProperties>
</file>