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88" r:id="rId3"/>
    <p:sldId id="291" r:id="rId4"/>
    <p:sldId id="304" r:id="rId5"/>
    <p:sldId id="305" r:id="rId6"/>
    <p:sldId id="306" r:id="rId7"/>
    <p:sldId id="307" r:id="rId8"/>
    <p:sldId id="309" r:id="rId9"/>
    <p:sldId id="310" r:id="rId10"/>
    <p:sldId id="32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BEBAF-7C0B-4A57-9683-B02560F5C4E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7E0BFC-816A-4DB9-AF65-6160B13997E2}">
      <dgm:prSet phldrT="[Text]" custT="1"/>
      <dgm:spPr/>
      <dgm:t>
        <a:bodyPr/>
        <a:lstStyle/>
        <a:p>
          <a:r>
            <a:rPr lang="en-US" sz="1400" b="1" dirty="0" smtClean="0"/>
            <a:t>Networking</a:t>
          </a:r>
          <a:endParaRPr lang="en-US" sz="1400" b="1" dirty="0"/>
        </a:p>
      </dgm:t>
    </dgm:pt>
    <dgm:pt modelId="{7D38413A-A3FC-43FA-AF2E-1D9DC5006F67}" type="parTrans" cxnId="{18BA1240-3571-4816-9B4A-894947166EC8}">
      <dgm:prSet/>
      <dgm:spPr/>
      <dgm:t>
        <a:bodyPr/>
        <a:lstStyle/>
        <a:p>
          <a:endParaRPr lang="en-US"/>
        </a:p>
      </dgm:t>
    </dgm:pt>
    <dgm:pt modelId="{4137A737-142E-4896-A506-CE29E408E23C}" type="sibTrans" cxnId="{18BA1240-3571-4816-9B4A-894947166EC8}">
      <dgm:prSet/>
      <dgm:spPr/>
      <dgm:t>
        <a:bodyPr/>
        <a:lstStyle/>
        <a:p>
          <a:endParaRPr lang="en-US"/>
        </a:p>
      </dgm:t>
    </dgm:pt>
    <dgm:pt modelId="{7F0A7048-41F1-497F-A8F2-B78EBCE9F63F}">
      <dgm:prSet phldrT="[Text]" custT="1"/>
      <dgm:spPr/>
      <dgm:t>
        <a:bodyPr/>
        <a:lstStyle/>
        <a:p>
          <a:r>
            <a:rPr lang="en-US" sz="1200" b="1" dirty="0" smtClean="0"/>
            <a:t>Limits isolation</a:t>
          </a:r>
          <a:endParaRPr lang="en-US" sz="1200" b="1" dirty="0"/>
        </a:p>
      </dgm:t>
    </dgm:pt>
    <dgm:pt modelId="{D8AC3E91-5D0F-403D-9625-BF0980FA0C2D}" type="parTrans" cxnId="{2EAA1990-0A50-4C4E-B7E2-A0EC708D60A7}">
      <dgm:prSet/>
      <dgm:spPr/>
      <dgm:t>
        <a:bodyPr/>
        <a:lstStyle/>
        <a:p>
          <a:endParaRPr lang="en-US"/>
        </a:p>
      </dgm:t>
    </dgm:pt>
    <dgm:pt modelId="{0B67C9DC-8197-440E-BDEC-04B421D8D33E}" type="sibTrans" cxnId="{2EAA1990-0A50-4C4E-B7E2-A0EC708D60A7}">
      <dgm:prSet/>
      <dgm:spPr/>
      <dgm:t>
        <a:bodyPr/>
        <a:lstStyle/>
        <a:p>
          <a:endParaRPr lang="en-US"/>
        </a:p>
      </dgm:t>
    </dgm:pt>
    <dgm:pt modelId="{6B328224-E58B-44CA-A4FC-27A07663D0F0}">
      <dgm:prSet phldrT="[Text]" custT="1"/>
      <dgm:spPr/>
      <dgm:t>
        <a:bodyPr/>
        <a:lstStyle/>
        <a:p>
          <a:r>
            <a:rPr lang="en-US" sz="1200" b="1" dirty="0" smtClean="0"/>
            <a:t>Face to face</a:t>
          </a:r>
          <a:endParaRPr lang="en-US" sz="1200" b="1" dirty="0"/>
        </a:p>
      </dgm:t>
    </dgm:pt>
    <dgm:pt modelId="{015F1E6F-92AF-4108-9C1B-766791275115}" type="parTrans" cxnId="{79E1FF04-85B9-440B-A572-52A6DB2967C7}">
      <dgm:prSet/>
      <dgm:spPr/>
      <dgm:t>
        <a:bodyPr/>
        <a:lstStyle/>
        <a:p>
          <a:endParaRPr lang="en-US"/>
        </a:p>
      </dgm:t>
    </dgm:pt>
    <dgm:pt modelId="{086E92E3-E09E-48E4-87DC-7FD247E9DE5A}" type="sibTrans" cxnId="{79E1FF04-85B9-440B-A572-52A6DB2967C7}">
      <dgm:prSet/>
      <dgm:spPr/>
      <dgm:t>
        <a:bodyPr/>
        <a:lstStyle/>
        <a:p>
          <a:endParaRPr lang="en-US"/>
        </a:p>
      </dgm:t>
    </dgm:pt>
    <dgm:pt modelId="{7EA3599A-EA41-45F2-99E8-432563F5672A}">
      <dgm:prSet phldrT="[Text]" custT="1"/>
      <dgm:spPr/>
      <dgm:t>
        <a:bodyPr/>
        <a:lstStyle/>
        <a:p>
          <a:r>
            <a:rPr lang="en-US" sz="1200" b="1" dirty="0" smtClean="0"/>
            <a:t>Interdepartmental connections</a:t>
          </a:r>
          <a:endParaRPr lang="en-US" sz="1200" b="1" dirty="0"/>
        </a:p>
      </dgm:t>
    </dgm:pt>
    <dgm:pt modelId="{C20945F8-0E41-47D5-A832-A03581575393}" type="parTrans" cxnId="{EA7F2FB3-80AB-4E0E-AF61-C085B9F57651}">
      <dgm:prSet/>
      <dgm:spPr/>
      <dgm:t>
        <a:bodyPr/>
        <a:lstStyle/>
        <a:p>
          <a:endParaRPr lang="en-US"/>
        </a:p>
      </dgm:t>
    </dgm:pt>
    <dgm:pt modelId="{836CC93F-B9DD-47D8-A57B-93F52659F2C8}" type="sibTrans" cxnId="{EA7F2FB3-80AB-4E0E-AF61-C085B9F57651}">
      <dgm:prSet/>
      <dgm:spPr/>
      <dgm:t>
        <a:bodyPr/>
        <a:lstStyle/>
        <a:p>
          <a:endParaRPr lang="en-US"/>
        </a:p>
      </dgm:t>
    </dgm:pt>
    <dgm:pt modelId="{87EFD948-139B-49CC-9D31-CA6586C47A1E}">
      <dgm:prSet phldrT="[Text]" custT="1"/>
      <dgm:spPr/>
      <dgm:t>
        <a:bodyPr/>
        <a:lstStyle/>
        <a:p>
          <a:r>
            <a:rPr lang="en-US" sz="1200" b="1" dirty="0" smtClean="0"/>
            <a:t>Engaged discussions</a:t>
          </a:r>
          <a:endParaRPr lang="en-US" sz="1200" b="1" dirty="0"/>
        </a:p>
      </dgm:t>
    </dgm:pt>
    <dgm:pt modelId="{A58623CA-9461-4FDA-8315-66D4BF54F5EF}" type="parTrans" cxnId="{4F6508CB-2AAF-4086-ACC7-3F7514D66718}">
      <dgm:prSet/>
      <dgm:spPr/>
      <dgm:t>
        <a:bodyPr/>
        <a:lstStyle/>
        <a:p>
          <a:endParaRPr lang="en-US"/>
        </a:p>
      </dgm:t>
    </dgm:pt>
    <dgm:pt modelId="{63D1981F-630A-4F72-AF6B-986072FA54A8}" type="sibTrans" cxnId="{4F6508CB-2AAF-4086-ACC7-3F7514D66718}">
      <dgm:prSet/>
      <dgm:spPr/>
      <dgm:t>
        <a:bodyPr/>
        <a:lstStyle/>
        <a:p>
          <a:endParaRPr lang="en-US"/>
        </a:p>
      </dgm:t>
    </dgm:pt>
    <dgm:pt modelId="{9F485E64-C7CF-457B-A7E5-2F53DADABA45}" type="pres">
      <dgm:prSet presAssocID="{422BEBAF-7C0B-4A57-9683-B02560F5C4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4B47-BB6E-451E-85E9-A40112C5CC7C}" type="pres">
      <dgm:prSet presAssocID="{297E0BFC-816A-4DB9-AF65-6160B13997E2}" presName="centerShape" presStyleLbl="node0" presStyleIdx="0" presStyleCnt="1" custScaleX="125957" custScaleY="125957"/>
      <dgm:spPr/>
      <dgm:t>
        <a:bodyPr/>
        <a:lstStyle/>
        <a:p>
          <a:endParaRPr lang="en-US"/>
        </a:p>
      </dgm:t>
    </dgm:pt>
    <dgm:pt modelId="{DE24A938-EA56-448C-AA7F-B56AC7FFD2BE}" type="pres">
      <dgm:prSet presAssocID="{D8AC3E91-5D0F-403D-9625-BF0980FA0C2D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BA70286E-6369-4A4D-B049-8B4C1180A2E1}" type="pres">
      <dgm:prSet presAssocID="{7F0A7048-41F1-497F-A8F2-B78EBCE9F6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9CE64-1462-4918-9E0E-631BA0FA5B7C}" type="pres">
      <dgm:prSet presAssocID="{015F1E6F-92AF-4108-9C1B-76679127511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54858F37-5070-4919-9B9E-619322CCD7A1}" type="pres">
      <dgm:prSet presAssocID="{6B328224-E58B-44CA-A4FC-27A07663D0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008E2-A46E-4303-BC6A-4201D0FFECB4}" type="pres">
      <dgm:prSet presAssocID="{C20945F8-0E41-47D5-A832-A03581575393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EC815B4-A683-48CE-94E5-98665001B1BB}" type="pres">
      <dgm:prSet presAssocID="{7EA3599A-EA41-45F2-99E8-432563F5672A}" presName="node" presStyleLbl="node1" presStyleIdx="2" presStyleCnt="4" custScaleX="127337" custRadScaleRad="100639" custRadScaleInc="-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30BC1-93FE-4131-8E95-A0B18CA50C09}" type="pres">
      <dgm:prSet presAssocID="{A58623CA-9461-4FDA-8315-66D4BF54F5EF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8FB26F50-9C5B-4711-A043-595290972EA1}" type="pres">
      <dgm:prSet presAssocID="{87EFD948-139B-49CC-9D31-CA6586C47A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EC058-2A4E-4233-9EFB-913D9784B11B}" type="presOf" srcId="{A58623CA-9461-4FDA-8315-66D4BF54F5EF}" destId="{FE130BC1-93FE-4131-8E95-A0B18CA50C09}" srcOrd="0" destOrd="0" presId="urn:microsoft.com/office/officeart/2005/8/layout/radial4"/>
    <dgm:cxn modelId="{4F6508CB-2AAF-4086-ACC7-3F7514D66718}" srcId="{297E0BFC-816A-4DB9-AF65-6160B13997E2}" destId="{87EFD948-139B-49CC-9D31-CA6586C47A1E}" srcOrd="3" destOrd="0" parTransId="{A58623CA-9461-4FDA-8315-66D4BF54F5EF}" sibTransId="{63D1981F-630A-4F72-AF6B-986072FA54A8}"/>
    <dgm:cxn modelId="{A1E6BA62-3A02-4E93-8701-892A4D2B5433}" type="presOf" srcId="{297E0BFC-816A-4DB9-AF65-6160B13997E2}" destId="{90604B47-BB6E-451E-85E9-A40112C5CC7C}" srcOrd="0" destOrd="0" presId="urn:microsoft.com/office/officeart/2005/8/layout/radial4"/>
    <dgm:cxn modelId="{532C2282-F1C9-4404-A0E5-E4EF2CD78EC4}" type="presOf" srcId="{D8AC3E91-5D0F-403D-9625-BF0980FA0C2D}" destId="{DE24A938-EA56-448C-AA7F-B56AC7FFD2BE}" srcOrd="0" destOrd="0" presId="urn:microsoft.com/office/officeart/2005/8/layout/radial4"/>
    <dgm:cxn modelId="{6986DE6E-C130-475C-A474-531BC71C9C9F}" type="presOf" srcId="{6B328224-E58B-44CA-A4FC-27A07663D0F0}" destId="{54858F37-5070-4919-9B9E-619322CCD7A1}" srcOrd="0" destOrd="0" presId="urn:microsoft.com/office/officeart/2005/8/layout/radial4"/>
    <dgm:cxn modelId="{A5350892-D339-4BEC-A894-C43B266E9DF1}" type="presOf" srcId="{422BEBAF-7C0B-4A57-9683-B02560F5C4EC}" destId="{9F485E64-C7CF-457B-A7E5-2F53DADABA45}" srcOrd="0" destOrd="0" presId="urn:microsoft.com/office/officeart/2005/8/layout/radial4"/>
    <dgm:cxn modelId="{EA7F2FB3-80AB-4E0E-AF61-C085B9F57651}" srcId="{297E0BFC-816A-4DB9-AF65-6160B13997E2}" destId="{7EA3599A-EA41-45F2-99E8-432563F5672A}" srcOrd="2" destOrd="0" parTransId="{C20945F8-0E41-47D5-A832-A03581575393}" sibTransId="{836CC93F-B9DD-47D8-A57B-93F52659F2C8}"/>
    <dgm:cxn modelId="{28238098-12E2-4727-97CF-80257F70C74A}" type="presOf" srcId="{87EFD948-139B-49CC-9D31-CA6586C47A1E}" destId="{8FB26F50-9C5B-4711-A043-595290972EA1}" srcOrd="0" destOrd="0" presId="urn:microsoft.com/office/officeart/2005/8/layout/radial4"/>
    <dgm:cxn modelId="{2EAA1990-0A50-4C4E-B7E2-A0EC708D60A7}" srcId="{297E0BFC-816A-4DB9-AF65-6160B13997E2}" destId="{7F0A7048-41F1-497F-A8F2-B78EBCE9F63F}" srcOrd="0" destOrd="0" parTransId="{D8AC3E91-5D0F-403D-9625-BF0980FA0C2D}" sibTransId="{0B67C9DC-8197-440E-BDEC-04B421D8D33E}"/>
    <dgm:cxn modelId="{18BA1240-3571-4816-9B4A-894947166EC8}" srcId="{422BEBAF-7C0B-4A57-9683-B02560F5C4EC}" destId="{297E0BFC-816A-4DB9-AF65-6160B13997E2}" srcOrd="0" destOrd="0" parTransId="{7D38413A-A3FC-43FA-AF2E-1D9DC5006F67}" sibTransId="{4137A737-142E-4896-A506-CE29E408E23C}"/>
    <dgm:cxn modelId="{0F702113-E3AB-4417-A77A-84FD386E7FDA}" type="presOf" srcId="{7EA3599A-EA41-45F2-99E8-432563F5672A}" destId="{9EC815B4-A683-48CE-94E5-98665001B1BB}" srcOrd="0" destOrd="0" presId="urn:microsoft.com/office/officeart/2005/8/layout/radial4"/>
    <dgm:cxn modelId="{0F4E7BA7-5B38-4D2D-8A4D-CD6AC1D1EE83}" type="presOf" srcId="{C20945F8-0E41-47D5-A832-A03581575393}" destId="{C01008E2-A46E-4303-BC6A-4201D0FFECB4}" srcOrd="0" destOrd="0" presId="urn:microsoft.com/office/officeart/2005/8/layout/radial4"/>
    <dgm:cxn modelId="{79E1FF04-85B9-440B-A572-52A6DB2967C7}" srcId="{297E0BFC-816A-4DB9-AF65-6160B13997E2}" destId="{6B328224-E58B-44CA-A4FC-27A07663D0F0}" srcOrd="1" destOrd="0" parTransId="{015F1E6F-92AF-4108-9C1B-766791275115}" sibTransId="{086E92E3-E09E-48E4-87DC-7FD247E9DE5A}"/>
    <dgm:cxn modelId="{39CD6585-1BEF-4614-953A-9E7817A9F6BA}" type="presOf" srcId="{015F1E6F-92AF-4108-9C1B-766791275115}" destId="{8159CE64-1462-4918-9E0E-631BA0FA5B7C}" srcOrd="0" destOrd="0" presId="urn:microsoft.com/office/officeart/2005/8/layout/radial4"/>
    <dgm:cxn modelId="{C3E08442-DC19-4ABB-AD1A-30198C1BBFD8}" type="presOf" srcId="{7F0A7048-41F1-497F-A8F2-B78EBCE9F63F}" destId="{BA70286E-6369-4A4D-B049-8B4C1180A2E1}" srcOrd="0" destOrd="0" presId="urn:microsoft.com/office/officeart/2005/8/layout/radial4"/>
    <dgm:cxn modelId="{53D69931-4461-42D6-B7CE-B581048AB9E3}" type="presParOf" srcId="{9F485E64-C7CF-457B-A7E5-2F53DADABA45}" destId="{90604B47-BB6E-451E-85E9-A40112C5CC7C}" srcOrd="0" destOrd="0" presId="urn:microsoft.com/office/officeart/2005/8/layout/radial4"/>
    <dgm:cxn modelId="{0AD5DAA6-AA71-428F-8A45-F96AC6D8BC99}" type="presParOf" srcId="{9F485E64-C7CF-457B-A7E5-2F53DADABA45}" destId="{DE24A938-EA56-448C-AA7F-B56AC7FFD2BE}" srcOrd="1" destOrd="0" presId="urn:microsoft.com/office/officeart/2005/8/layout/radial4"/>
    <dgm:cxn modelId="{AB291771-E92A-4F39-9D82-2F540EE20797}" type="presParOf" srcId="{9F485E64-C7CF-457B-A7E5-2F53DADABA45}" destId="{BA70286E-6369-4A4D-B049-8B4C1180A2E1}" srcOrd="2" destOrd="0" presId="urn:microsoft.com/office/officeart/2005/8/layout/radial4"/>
    <dgm:cxn modelId="{AE16AC56-C670-438B-A725-1822DC66A638}" type="presParOf" srcId="{9F485E64-C7CF-457B-A7E5-2F53DADABA45}" destId="{8159CE64-1462-4918-9E0E-631BA0FA5B7C}" srcOrd="3" destOrd="0" presId="urn:microsoft.com/office/officeart/2005/8/layout/radial4"/>
    <dgm:cxn modelId="{0CDE3D93-4904-466B-89CF-19B66F9CAC0B}" type="presParOf" srcId="{9F485E64-C7CF-457B-A7E5-2F53DADABA45}" destId="{54858F37-5070-4919-9B9E-619322CCD7A1}" srcOrd="4" destOrd="0" presId="urn:microsoft.com/office/officeart/2005/8/layout/radial4"/>
    <dgm:cxn modelId="{06D861F5-4ECF-4481-9C99-84497D6E5DCB}" type="presParOf" srcId="{9F485E64-C7CF-457B-A7E5-2F53DADABA45}" destId="{C01008E2-A46E-4303-BC6A-4201D0FFECB4}" srcOrd="5" destOrd="0" presId="urn:microsoft.com/office/officeart/2005/8/layout/radial4"/>
    <dgm:cxn modelId="{879CA67D-5F88-4087-91EF-9DF3F3F2448B}" type="presParOf" srcId="{9F485E64-C7CF-457B-A7E5-2F53DADABA45}" destId="{9EC815B4-A683-48CE-94E5-98665001B1BB}" srcOrd="6" destOrd="0" presId="urn:microsoft.com/office/officeart/2005/8/layout/radial4"/>
    <dgm:cxn modelId="{C63A5082-10DA-4039-B59D-3CEEF2DDC604}" type="presParOf" srcId="{9F485E64-C7CF-457B-A7E5-2F53DADABA45}" destId="{FE130BC1-93FE-4131-8E95-A0B18CA50C09}" srcOrd="7" destOrd="0" presId="urn:microsoft.com/office/officeart/2005/8/layout/radial4"/>
    <dgm:cxn modelId="{5A8D5ED0-2B32-4E50-9C41-174C28745736}" type="presParOf" srcId="{9F485E64-C7CF-457B-A7E5-2F53DADABA45}" destId="{8FB26F50-9C5B-4711-A043-595290972EA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04B47-BB6E-451E-85E9-A40112C5CC7C}">
      <dsp:nvSpPr>
        <dsp:cNvPr id="0" name=""/>
        <dsp:cNvSpPr/>
      </dsp:nvSpPr>
      <dsp:spPr>
        <a:xfrm>
          <a:off x="1427384" y="1330461"/>
          <a:ext cx="1471187" cy="1471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Networking</a:t>
          </a:r>
          <a:endParaRPr lang="en-US" sz="1400" b="1" kern="1200" dirty="0"/>
        </a:p>
      </dsp:txBody>
      <dsp:txXfrm>
        <a:off x="1642834" y="1545911"/>
        <a:ext cx="1040287" cy="1040287"/>
      </dsp:txXfrm>
    </dsp:sp>
    <dsp:sp modelId="{DE24A938-EA56-448C-AA7F-B56AC7FFD2BE}">
      <dsp:nvSpPr>
        <dsp:cNvPr id="0" name=""/>
        <dsp:cNvSpPr/>
      </dsp:nvSpPr>
      <dsp:spPr>
        <a:xfrm rot="11700000">
          <a:off x="540580" y="1582455"/>
          <a:ext cx="877487" cy="332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0286E-6369-4A4D-B049-8B4C1180A2E1}">
      <dsp:nvSpPr>
        <dsp:cNvPr id="0" name=""/>
        <dsp:cNvSpPr/>
      </dsp:nvSpPr>
      <dsp:spPr>
        <a:xfrm>
          <a:off x="726" y="1191498"/>
          <a:ext cx="1109607" cy="8876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Limits isolation</a:t>
          </a:r>
          <a:endParaRPr lang="en-US" sz="1200" b="1" kern="1200" dirty="0"/>
        </a:p>
      </dsp:txBody>
      <dsp:txXfrm>
        <a:off x="26725" y="1217497"/>
        <a:ext cx="1057609" cy="835688"/>
      </dsp:txXfrm>
    </dsp:sp>
    <dsp:sp modelId="{8159CE64-1462-4918-9E0E-631BA0FA5B7C}">
      <dsp:nvSpPr>
        <dsp:cNvPr id="0" name=""/>
        <dsp:cNvSpPr/>
      </dsp:nvSpPr>
      <dsp:spPr>
        <a:xfrm rot="14700000">
          <a:off x="1206354" y="789017"/>
          <a:ext cx="877487" cy="332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58F37-5070-4919-9B9E-619322CCD7A1}">
      <dsp:nvSpPr>
        <dsp:cNvPr id="0" name=""/>
        <dsp:cNvSpPr/>
      </dsp:nvSpPr>
      <dsp:spPr>
        <a:xfrm>
          <a:off x="904873" y="113978"/>
          <a:ext cx="1109607" cy="887686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Face to face</a:t>
          </a:r>
          <a:endParaRPr lang="en-US" sz="1200" b="1" kern="1200" dirty="0"/>
        </a:p>
      </dsp:txBody>
      <dsp:txXfrm>
        <a:off x="930872" y="139977"/>
        <a:ext cx="1057609" cy="835688"/>
      </dsp:txXfrm>
    </dsp:sp>
    <dsp:sp modelId="{C01008E2-A46E-4303-BC6A-4201D0FFECB4}">
      <dsp:nvSpPr>
        <dsp:cNvPr id="0" name=""/>
        <dsp:cNvSpPr/>
      </dsp:nvSpPr>
      <dsp:spPr>
        <a:xfrm rot="17689821">
          <a:off x="2236154" y="782397"/>
          <a:ext cx="887536" cy="332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815B4-A683-48CE-94E5-98665001B1BB}">
      <dsp:nvSpPr>
        <dsp:cNvPr id="0" name=""/>
        <dsp:cNvSpPr/>
      </dsp:nvSpPr>
      <dsp:spPr>
        <a:xfrm>
          <a:off x="2159805" y="102251"/>
          <a:ext cx="1412941" cy="887686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Interdepartmental connections</a:t>
          </a:r>
          <a:endParaRPr lang="en-US" sz="1200" b="1" kern="1200" dirty="0"/>
        </a:p>
      </dsp:txBody>
      <dsp:txXfrm>
        <a:off x="2185804" y="128250"/>
        <a:ext cx="1360943" cy="835688"/>
      </dsp:txXfrm>
    </dsp:sp>
    <dsp:sp modelId="{FE130BC1-93FE-4131-8E95-A0B18CA50C09}">
      <dsp:nvSpPr>
        <dsp:cNvPr id="0" name=""/>
        <dsp:cNvSpPr/>
      </dsp:nvSpPr>
      <dsp:spPr>
        <a:xfrm rot="20700000">
          <a:off x="2907887" y="1582455"/>
          <a:ext cx="877487" cy="332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26F50-9C5B-4711-A043-595290972EA1}">
      <dsp:nvSpPr>
        <dsp:cNvPr id="0" name=""/>
        <dsp:cNvSpPr/>
      </dsp:nvSpPr>
      <dsp:spPr>
        <a:xfrm>
          <a:off x="3215621" y="1191498"/>
          <a:ext cx="1109607" cy="88768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Engaged discussions</a:t>
          </a:r>
          <a:endParaRPr lang="en-US" sz="1200" b="1" kern="1200" dirty="0"/>
        </a:p>
      </dsp:txBody>
      <dsp:txXfrm>
        <a:off x="3241620" y="1217497"/>
        <a:ext cx="1057609" cy="83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E4D6D-AC8F-41DF-87A9-0B0CBC517BEE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9A0D8-D74F-4021-85B9-DA9D6F9D2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09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Voice: We are the voice of managers, we need to hear from them to know how we can become more agile, inclusive &amp; equipped.</a:t>
            </a:r>
          </a:p>
          <a:p>
            <a:endParaRPr lang="en-CA" dirty="0" smtClean="0"/>
          </a:p>
          <a:p>
            <a:r>
              <a:rPr lang="en-CA" dirty="0" smtClean="0"/>
              <a:t>Collaborate: How PCO</a:t>
            </a:r>
            <a:r>
              <a:rPr lang="en-CA" baseline="0" dirty="0" smtClean="0"/>
              <a:t> </a:t>
            </a:r>
            <a:r>
              <a:rPr lang="en-CA" dirty="0" smtClean="0"/>
              <a:t>had kiosks at all the managers exchanges as well as the lightning talks, participation during the armchair discussions</a:t>
            </a:r>
          </a:p>
          <a:p>
            <a:endParaRPr lang="en-CA" dirty="0" smtClean="0"/>
          </a:p>
          <a:p>
            <a:r>
              <a:rPr lang="en-CA" dirty="0" smtClean="0"/>
              <a:t>Outreach &amp; Engagement: We are promoting Boeyond2020 on all our platforms and involved with Innovation Fairs, project up North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18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# of meetings for steering committees =</a:t>
            </a:r>
            <a:r>
              <a:rPr lang="en-CA" baseline="0" dirty="0" smtClean="0"/>
              <a:t> hours</a:t>
            </a:r>
            <a:endParaRPr lang="en-CA" dirty="0" smtClean="0"/>
          </a:p>
          <a:p>
            <a:r>
              <a:rPr lang="en-CA" dirty="0" smtClean="0"/>
              <a:t># of members</a:t>
            </a:r>
          </a:p>
          <a:p>
            <a:r>
              <a:rPr lang="en-CA" dirty="0" smtClean="0"/>
              <a:t># of</a:t>
            </a:r>
            <a:r>
              <a:rPr lang="en-CA" baseline="0" dirty="0" smtClean="0"/>
              <a:t> departments</a:t>
            </a:r>
          </a:p>
          <a:p>
            <a:r>
              <a:rPr lang="en-CA" baseline="0" dirty="0" smtClean="0"/>
              <a:t># of volunteers, hours</a:t>
            </a:r>
          </a:p>
          <a:p>
            <a:r>
              <a:rPr lang="en-CA" baseline="0" dirty="0" smtClean="0"/>
              <a:t># of meetings (in hours)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2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Mind-mapping = 6</a:t>
            </a:r>
            <a:r>
              <a:rPr lang="en-CA" baseline="0" dirty="0" smtClean="0"/>
              <a:t> senior leaders, events, 1 </a:t>
            </a:r>
            <a:r>
              <a:rPr lang="en-CA" baseline="0" dirty="0" err="1" smtClean="0"/>
              <a:t>sl</a:t>
            </a:r>
            <a:r>
              <a:rPr lang="en-CA" baseline="0" dirty="0" smtClean="0"/>
              <a:t> per event.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NMC – a trusted medium to engage managers.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71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Provided # of opportunities for managers to network</a:t>
            </a:r>
          </a:p>
          <a:p>
            <a:r>
              <a:rPr lang="en-CA" dirty="0" smtClean="0"/>
              <a:t>We need our partners</a:t>
            </a:r>
            <a:r>
              <a:rPr lang="en-CA" baseline="0" dirty="0" smtClean="0"/>
              <a:t> to achieve more &amp; be effective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49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Reaching out to managers </a:t>
            </a:r>
          </a:p>
          <a:p>
            <a:r>
              <a:rPr lang="en-CA" dirty="0" smtClean="0"/>
              <a:t>Review </a:t>
            </a:r>
            <a:r>
              <a:rPr lang="en-CA" dirty="0" err="1" smtClean="0"/>
              <a:t>workplan</a:t>
            </a:r>
            <a:r>
              <a:rPr lang="en-CA" dirty="0" smtClean="0"/>
              <a:t> &amp; social media posts</a:t>
            </a:r>
          </a:p>
          <a:p>
            <a:r>
              <a:rPr lang="en-CA" dirty="0" smtClean="0"/>
              <a:t>How many new steering committee members were recruited</a:t>
            </a:r>
            <a:r>
              <a:rPr lang="en-CA" baseline="0" dirty="0" smtClean="0"/>
              <a:t> this year? New co-chairs?</a:t>
            </a:r>
          </a:p>
          <a:p>
            <a:pPr defTabSz="914307">
              <a:defRPr/>
            </a:pPr>
            <a:r>
              <a:rPr lang="en-CA" baseline="0" dirty="0" smtClean="0"/>
              <a:t>International learning opportunities - Apolitical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30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Developped</a:t>
            </a:r>
            <a:r>
              <a:rPr lang="en-CA" dirty="0" smtClean="0"/>
              <a:t> in consultation with networks, thanks the collaborators, CRA, DND, School</a:t>
            </a:r>
          </a:p>
          <a:p>
            <a:r>
              <a:rPr lang="en-CA" dirty="0" smtClean="0"/>
              <a:t>Quotes</a:t>
            </a:r>
            <a:r>
              <a:rPr lang="en-CA" baseline="0" dirty="0" smtClean="0"/>
              <a:t> from evaluations</a:t>
            </a:r>
          </a:p>
          <a:p>
            <a:r>
              <a:rPr lang="en-CA" baseline="0" dirty="0" smtClean="0"/>
              <a:t>Courtyard Café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62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80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34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8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4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4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2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9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2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9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8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0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0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50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91DE-48AF-4AFE-A0A1-69A5B087AE44}" type="datetimeFigureOut">
              <a:rPr lang="en-CA" smtClean="0"/>
              <a:t>2020-04-29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7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youtu.be/VUaGHEL2r6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https://twitter.com/hashtag/GCWellnessinMotion?src=hashtag_click" TargetMode="External"/><Relationship Id="rId5" Type="http://schemas.openxmlformats.org/officeDocument/2006/relationships/hyperlink" Target="https://twitter.com/mela_scott/status/1187824166097117189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D1E2-B6F9-4093-8F7D-52CCE94F387F}" type="slidenum">
              <a:rPr lang="en-US" smtClean="0"/>
              <a:t>1</a:t>
            </a:fld>
            <a:endParaRPr lang="en-US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1" y="31799"/>
            <a:ext cx="10555354" cy="258464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0201523" y="5565402"/>
            <a:ext cx="1566407" cy="1156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662" y="3119325"/>
            <a:ext cx="10558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 smtClean="0">
                <a:solidFill>
                  <a:schemeClr val="bg1">
                    <a:lumMod val="50000"/>
                  </a:schemeClr>
                </a:solidFill>
              </a:rPr>
              <a:t>FYN Virtual Learning Series</a:t>
            </a:r>
          </a:p>
          <a:p>
            <a:pPr algn="ctr"/>
            <a:r>
              <a:rPr lang="en-CA" sz="6000" dirty="0" err="1" smtClean="0">
                <a:solidFill>
                  <a:schemeClr val="bg1">
                    <a:lumMod val="50000"/>
                  </a:schemeClr>
                </a:solidFill>
              </a:rPr>
              <a:t>Série</a:t>
            </a:r>
            <a:r>
              <a:rPr lang="en-CA" sz="6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6000" dirty="0" err="1" smtClean="0">
                <a:solidFill>
                  <a:schemeClr val="bg1">
                    <a:lumMod val="50000"/>
                  </a:schemeClr>
                </a:solidFill>
              </a:rPr>
              <a:t>d’apprentissage</a:t>
            </a:r>
            <a:r>
              <a:rPr lang="en-CA" sz="6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6000" dirty="0" err="1" smtClean="0">
                <a:solidFill>
                  <a:schemeClr val="bg1">
                    <a:lumMod val="50000"/>
                  </a:schemeClr>
                </a:solidFill>
              </a:rPr>
              <a:t>virtuel</a:t>
            </a:r>
            <a:r>
              <a:rPr lang="en-CA" sz="6000" dirty="0" smtClean="0">
                <a:solidFill>
                  <a:schemeClr val="bg1">
                    <a:lumMod val="50000"/>
                  </a:schemeClr>
                </a:solidFill>
              </a:rPr>
              <a:t> RJFF</a:t>
            </a:r>
            <a:endParaRPr lang="en-CA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411" y="5958772"/>
            <a:ext cx="674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Kimberley Macies, Executive Director, NMC/ </a:t>
            </a:r>
            <a:r>
              <a:rPr lang="en-CA" dirty="0" err="1" smtClean="0"/>
              <a:t>Directrice</a:t>
            </a:r>
            <a:r>
              <a:rPr lang="en-CA" dirty="0" smtClean="0"/>
              <a:t> </a:t>
            </a:r>
            <a:r>
              <a:rPr lang="en-CA" dirty="0" err="1" smtClean="0"/>
              <a:t>exécutive</a:t>
            </a:r>
            <a:r>
              <a:rPr lang="en-CA" dirty="0" smtClean="0"/>
              <a:t>, CNG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99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C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9436" y="199791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THE NMC IS TAKING ACTION ON…</a:t>
            </a:r>
            <a:endParaRPr lang="en-CA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32565" y="5652394"/>
            <a:ext cx="1907142" cy="940716"/>
            <a:chOff x="1878013" y="1238250"/>
            <a:chExt cx="4003675" cy="1974851"/>
          </a:xfrm>
        </p:grpSpPr>
        <p:sp>
          <p:nvSpPr>
            <p:cNvPr id="10" name="Freeform 85"/>
            <p:cNvSpPr>
              <a:spLocks/>
            </p:cNvSpPr>
            <p:nvPr/>
          </p:nvSpPr>
          <p:spPr bwMode="auto">
            <a:xfrm>
              <a:off x="2090738" y="1238250"/>
              <a:ext cx="965200" cy="423863"/>
            </a:xfrm>
            <a:custGeom>
              <a:avLst/>
              <a:gdLst>
                <a:gd name="T0" fmla="*/ 608 w 608"/>
                <a:gd name="T1" fmla="*/ 0 h 267"/>
                <a:gd name="T2" fmla="*/ 571 w 608"/>
                <a:gd name="T3" fmla="*/ 267 h 267"/>
                <a:gd name="T4" fmla="*/ 0 w 608"/>
                <a:gd name="T5" fmla="*/ 267 h 267"/>
                <a:gd name="T6" fmla="*/ 38 w 608"/>
                <a:gd name="T7" fmla="*/ 0 h 267"/>
                <a:gd name="T8" fmla="*/ 608 w 608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67">
                  <a:moveTo>
                    <a:pt x="608" y="0"/>
                  </a:moveTo>
                  <a:lnTo>
                    <a:pt x="571" y="267"/>
                  </a:lnTo>
                  <a:lnTo>
                    <a:pt x="0" y="267"/>
                  </a:lnTo>
                  <a:lnTo>
                    <a:pt x="38" y="0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E2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6"/>
            <p:cNvSpPr>
              <a:spLocks noEditPoints="1"/>
            </p:cNvSpPr>
            <p:nvPr/>
          </p:nvSpPr>
          <p:spPr bwMode="auto">
            <a:xfrm>
              <a:off x="2211388" y="1352550"/>
              <a:ext cx="174625" cy="184150"/>
            </a:xfrm>
            <a:custGeom>
              <a:avLst/>
              <a:gdLst>
                <a:gd name="T0" fmla="*/ 62 w 110"/>
                <a:gd name="T1" fmla="*/ 0 h 116"/>
                <a:gd name="T2" fmla="*/ 82 w 110"/>
                <a:gd name="T3" fmla="*/ 0 h 116"/>
                <a:gd name="T4" fmla="*/ 110 w 110"/>
                <a:gd name="T5" fmla="*/ 116 h 116"/>
                <a:gd name="T6" fmla="*/ 89 w 110"/>
                <a:gd name="T7" fmla="*/ 116 h 116"/>
                <a:gd name="T8" fmla="*/ 82 w 110"/>
                <a:gd name="T9" fmla="*/ 93 h 116"/>
                <a:gd name="T10" fmla="*/ 38 w 110"/>
                <a:gd name="T11" fmla="*/ 93 h 116"/>
                <a:gd name="T12" fmla="*/ 24 w 110"/>
                <a:gd name="T13" fmla="*/ 116 h 116"/>
                <a:gd name="T14" fmla="*/ 0 w 110"/>
                <a:gd name="T15" fmla="*/ 116 h 116"/>
                <a:gd name="T16" fmla="*/ 62 w 110"/>
                <a:gd name="T17" fmla="*/ 0 h 116"/>
                <a:gd name="T18" fmla="*/ 76 w 110"/>
                <a:gd name="T19" fmla="*/ 72 h 116"/>
                <a:gd name="T20" fmla="*/ 69 w 110"/>
                <a:gd name="T21" fmla="*/ 31 h 116"/>
                <a:gd name="T22" fmla="*/ 48 w 110"/>
                <a:gd name="T23" fmla="*/ 72 h 116"/>
                <a:gd name="T24" fmla="*/ 76 w 110"/>
                <a:gd name="T25" fmla="*/ 7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6">
                  <a:moveTo>
                    <a:pt x="62" y="0"/>
                  </a:moveTo>
                  <a:lnTo>
                    <a:pt x="82" y="0"/>
                  </a:lnTo>
                  <a:lnTo>
                    <a:pt x="110" y="116"/>
                  </a:lnTo>
                  <a:lnTo>
                    <a:pt x="89" y="116"/>
                  </a:lnTo>
                  <a:lnTo>
                    <a:pt x="82" y="93"/>
                  </a:lnTo>
                  <a:lnTo>
                    <a:pt x="38" y="93"/>
                  </a:lnTo>
                  <a:lnTo>
                    <a:pt x="24" y="116"/>
                  </a:lnTo>
                  <a:lnTo>
                    <a:pt x="0" y="116"/>
                  </a:lnTo>
                  <a:lnTo>
                    <a:pt x="62" y="0"/>
                  </a:lnTo>
                  <a:close/>
                  <a:moveTo>
                    <a:pt x="76" y="72"/>
                  </a:moveTo>
                  <a:lnTo>
                    <a:pt x="69" y="31"/>
                  </a:lnTo>
                  <a:lnTo>
                    <a:pt x="48" y="72"/>
                  </a:lnTo>
                  <a:lnTo>
                    <a:pt x="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7"/>
            <p:cNvSpPr>
              <a:spLocks noEditPoints="1"/>
            </p:cNvSpPr>
            <p:nvPr/>
          </p:nvSpPr>
          <p:spPr bwMode="auto">
            <a:xfrm>
              <a:off x="2408238" y="1395413"/>
              <a:ext cx="152400" cy="196850"/>
            </a:xfrm>
            <a:custGeom>
              <a:avLst/>
              <a:gdLst>
                <a:gd name="T0" fmla="*/ 22 w 28"/>
                <a:gd name="T1" fmla="*/ 1 h 36"/>
                <a:gd name="T2" fmla="*/ 28 w 28"/>
                <a:gd name="T3" fmla="*/ 1 h 36"/>
                <a:gd name="T4" fmla="*/ 25 w 28"/>
                <a:gd name="T5" fmla="*/ 21 h 36"/>
                <a:gd name="T6" fmla="*/ 24 w 28"/>
                <a:gd name="T7" fmla="*/ 29 h 36"/>
                <a:gd name="T8" fmla="*/ 19 w 28"/>
                <a:gd name="T9" fmla="*/ 34 h 36"/>
                <a:gd name="T10" fmla="*/ 11 w 28"/>
                <a:gd name="T11" fmla="*/ 36 h 36"/>
                <a:gd name="T12" fmla="*/ 4 w 28"/>
                <a:gd name="T13" fmla="*/ 34 h 36"/>
                <a:gd name="T14" fmla="*/ 0 w 28"/>
                <a:gd name="T15" fmla="*/ 30 h 36"/>
                <a:gd name="T16" fmla="*/ 5 w 28"/>
                <a:gd name="T17" fmla="*/ 27 h 36"/>
                <a:gd name="T18" fmla="*/ 11 w 28"/>
                <a:gd name="T19" fmla="*/ 30 h 36"/>
                <a:gd name="T20" fmla="*/ 15 w 28"/>
                <a:gd name="T21" fmla="*/ 29 h 36"/>
                <a:gd name="T22" fmla="*/ 18 w 28"/>
                <a:gd name="T23" fmla="*/ 27 h 36"/>
                <a:gd name="T24" fmla="*/ 19 w 28"/>
                <a:gd name="T25" fmla="*/ 23 h 36"/>
                <a:gd name="T26" fmla="*/ 11 w 28"/>
                <a:gd name="T27" fmla="*/ 26 h 36"/>
                <a:gd name="T28" fmla="*/ 6 w 28"/>
                <a:gd name="T29" fmla="*/ 24 h 36"/>
                <a:gd name="T30" fmla="*/ 2 w 28"/>
                <a:gd name="T31" fmla="*/ 20 h 36"/>
                <a:gd name="T32" fmla="*/ 0 w 28"/>
                <a:gd name="T33" fmla="*/ 14 h 36"/>
                <a:gd name="T34" fmla="*/ 2 w 28"/>
                <a:gd name="T35" fmla="*/ 7 h 36"/>
                <a:gd name="T36" fmla="*/ 7 w 28"/>
                <a:gd name="T37" fmla="*/ 2 h 36"/>
                <a:gd name="T38" fmla="*/ 14 w 28"/>
                <a:gd name="T39" fmla="*/ 0 h 36"/>
                <a:gd name="T40" fmla="*/ 18 w 28"/>
                <a:gd name="T41" fmla="*/ 1 h 36"/>
                <a:gd name="T42" fmla="*/ 22 w 28"/>
                <a:gd name="T43" fmla="*/ 4 h 36"/>
                <a:gd name="T44" fmla="*/ 22 w 28"/>
                <a:gd name="T45" fmla="*/ 1 h 36"/>
                <a:gd name="T46" fmla="*/ 15 w 28"/>
                <a:gd name="T47" fmla="*/ 6 h 36"/>
                <a:gd name="T48" fmla="*/ 9 w 28"/>
                <a:gd name="T49" fmla="*/ 8 h 36"/>
                <a:gd name="T50" fmla="*/ 6 w 28"/>
                <a:gd name="T51" fmla="*/ 14 h 36"/>
                <a:gd name="T52" fmla="*/ 8 w 28"/>
                <a:gd name="T53" fmla="*/ 19 h 36"/>
                <a:gd name="T54" fmla="*/ 13 w 28"/>
                <a:gd name="T55" fmla="*/ 20 h 36"/>
                <a:gd name="T56" fmla="*/ 17 w 28"/>
                <a:gd name="T57" fmla="*/ 19 h 36"/>
                <a:gd name="T58" fmla="*/ 20 w 28"/>
                <a:gd name="T59" fmla="*/ 16 h 36"/>
                <a:gd name="T60" fmla="*/ 21 w 28"/>
                <a:gd name="T61" fmla="*/ 12 h 36"/>
                <a:gd name="T62" fmla="*/ 19 w 28"/>
                <a:gd name="T63" fmla="*/ 8 h 36"/>
                <a:gd name="T64" fmla="*/ 15 w 28"/>
                <a:gd name="T65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36">
                  <a:moveTo>
                    <a:pt x="22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5"/>
                    <a:pt x="24" y="28"/>
                    <a:pt x="24" y="29"/>
                  </a:cubicBezTo>
                  <a:cubicBezTo>
                    <a:pt x="23" y="31"/>
                    <a:pt x="21" y="32"/>
                    <a:pt x="19" y="34"/>
                  </a:cubicBezTo>
                  <a:cubicBezTo>
                    <a:pt x="17" y="35"/>
                    <a:pt x="14" y="36"/>
                    <a:pt x="11" y="36"/>
                  </a:cubicBezTo>
                  <a:cubicBezTo>
                    <a:pt x="8" y="36"/>
                    <a:pt x="6" y="35"/>
                    <a:pt x="4" y="34"/>
                  </a:cubicBezTo>
                  <a:cubicBezTo>
                    <a:pt x="2" y="33"/>
                    <a:pt x="1" y="32"/>
                    <a:pt x="0" y="30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7" y="29"/>
                    <a:pt x="9" y="30"/>
                    <a:pt x="11" y="30"/>
                  </a:cubicBezTo>
                  <a:cubicBezTo>
                    <a:pt x="13" y="30"/>
                    <a:pt x="14" y="30"/>
                    <a:pt x="15" y="29"/>
                  </a:cubicBezTo>
                  <a:cubicBezTo>
                    <a:pt x="16" y="29"/>
                    <a:pt x="17" y="28"/>
                    <a:pt x="18" y="27"/>
                  </a:cubicBezTo>
                  <a:cubicBezTo>
                    <a:pt x="18" y="26"/>
                    <a:pt x="19" y="25"/>
                    <a:pt x="19" y="23"/>
                  </a:cubicBezTo>
                  <a:cubicBezTo>
                    <a:pt x="17" y="25"/>
                    <a:pt x="14" y="26"/>
                    <a:pt x="11" y="26"/>
                  </a:cubicBezTo>
                  <a:cubicBezTo>
                    <a:pt x="9" y="26"/>
                    <a:pt x="7" y="25"/>
                    <a:pt x="6" y="24"/>
                  </a:cubicBezTo>
                  <a:cubicBezTo>
                    <a:pt x="4" y="23"/>
                    <a:pt x="3" y="22"/>
                    <a:pt x="2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9"/>
                    <a:pt x="2" y="7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9" y="2"/>
                    <a:pt x="21" y="2"/>
                    <a:pt x="22" y="4"/>
                  </a:cubicBezTo>
                  <a:lnTo>
                    <a:pt x="22" y="1"/>
                  </a:lnTo>
                  <a:close/>
                  <a:moveTo>
                    <a:pt x="15" y="6"/>
                  </a:moveTo>
                  <a:cubicBezTo>
                    <a:pt x="12" y="6"/>
                    <a:pt x="10" y="7"/>
                    <a:pt x="9" y="8"/>
                  </a:cubicBezTo>
                  <a:cubicBezTo>
                    <a:pt x="7" y="10"/>
                    <a:pt x="6" y="12"/>
                    <a:pt x="6" y="14"/>
                  </a:cubicBezTo>
                  <a:cubicBezTo>
                    <a:pt x="6" y="16"/>
                    <a:pt x="7" y="17"/>
                    <a:pt x="8" y="19"/>
                  </a:cubicBezTo>
                  <a:cubicBezTo>
                    <a:pt x="9" y="20"/>
                    <a:pt x="11" y="20"/>
                    <a:pt x="13" y="20"/>
                  </a:cubicBezTo>
                  <a:cubicBezTo>
                    <a:pt x="14" y="20"/>
                    <a:pt x="16" y="20"/>
                    <a:pt x="17" y="19"/>
                  </a:cubicBezTo>
                  <a:cubicBezTo>
                    <a:pt x="18" y="19"/>
                    <a:pt x="19" y="18"/>
                    <a:pt x="20" y="16"/>
                  </a:cubicBezTo>
                  <a:cubicBezTo>
                    <a:pt x="21" y="15"/>
                    <a:pt x="21" y="14"/>
                    <a:pt x="21" y="12"/>
                  </a:cubicBezTo>
                  <a:cubicBezTo>
                    <a:pt x="21" y="10"/>
                    <a:pt x="20" y="9"/>
                    <a:pt x="19" y="8"/>
                  </a:cubicBezTo>
                  <a:cubicBezTo>
                    <a:pt x="18" y="7"/>
                    <a:pt x="16" y="6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8"/>
            <p:cNvSpPr>
              <a:spLocks noEditPoints="1"/>
            </p:cNvSpPr>
            <p:nvPr/>
          </p:nvSpPr>
          <p:spPr bwMode="auto">
            <a:xfrm>
              <a:off x="2571750" y="1341438"/>
              <a:ext cx="58737" cy="195263"/>
            </a:xfrm>
            <a:custGeom>
              <a:avLst/>
              <a:gdLst>
                <a:gd name="T0" fmla="*/ 3 w 11"/>
                <a:gd name="T1" fmla="*/ 11 h 36"/>
                <a:gd name="T2" fmla="*/ 9 w 11"/>
                <a:gd name="T3" fmla="*/ 11 h 36"/>
                <a:gd name="T4" fmla="*/ 6 w 11"/>
                <a:gd name="T5" fmla="*/ 36 h 36"/>
                <a:gd name="T6" fmla="*/ 0 w 11"/>
                <a:gd name="T7" fmla="*/ 36 h 36"/>
                <a:gd name="T8" fmla="*/ 3 w 11"/>
                <a:gd name="T9" fmla="*/ 11 h 36"/>
                <a:gd name="T10" fmla="*/ 8 w 11"/>
                <a:gd name="T11" fmla="*/ 0 h 36"/>
                <a:gd name="T12" fmla="*/ 10 w 11"/>
                <a:gd name="T13" fmla="*/ 2 h 36"/>
                <a:gd name="T14" fmla="*/ 11 w 11"/>
                <a:gd name="T15" fmla="*/ 4 h 36"/>
                <a:gd name="T16" fmla="*/ 10 w 11"/>
                <a:gd name="T17" fmla="*/ 7 h 36"/>
                <a:gd name="T18" fmla="*/ 8 w 11"/>
                <a:gd name="T19" fmla="*/ 8 h 36"/>
                <a:gd name="T20" fmla="*/ 5 w 11"/>
                <a:gd name="T21" fmla="*/ 7 h 36"/>
                <a:gd name="T22" fmla="*/ 4 w 11"/>
                <a:gd name="T23" fmla="*/ 4 h 36"/>
                <a:gd name="T24" fmla="*/ 5 w 11"/>
                <a:gd name="T25" fmla="*/ 2 h 36"/>
                <a:gd name="T26" fmla="*/ 8 w 11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6">
                  <a:moveTo>
                    <a:pt x="3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" y="11"/>
                  </a:lnTo>
                  <a:close/>
                  <a:moveTo>
                    <a:pt x="8" y="0"/>
                  </a:moveTo>
                  <a:cubicBezTo>
                    <a:pt x="9" y="0"/>
                    <a:pt x="10" y="1"/>
                    <a:pt x="10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auto">
            <a:xfrm>
              <a:off x="2630488" y="1347788"/>
              <a:ext cx="60325" cy="188913"/>
            </a:xfrm>
            <a:custGeom>
              <a:avLst/>
              <a:gdLst>
                <a:gd name="T0" fmla="*/ 18 w 38"/>
                <a:gd name="T1" fmla="*/ 0 h 119"/>
                <a:gd name="T2" fmla="*/ 38 w 38"/>
                <a:gd name="T3" fmla="*/ 0 h 119"/>
                <a:gd name="T4" fmla="*/ 21 w 38"/>
                <a:gd name="T5" fmla="*/ 119 h 119"/>
                <a:gd name="T6" fmla="*/ 0 w 38"/>
                <a:gd name="T7" fmla="*/ 119 h 119"/>
                <a:gd name="T8" fmla="*/ 18 w 38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19">
                  <a:moveTo>
                    <a:pt x="18" y="0"/>
                  </a:moveTo>
                  <a:lnTo>
                    <a:pt x="38" y="0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0"/>
            <p:cNvSpPr>
              <a:spLocks noEditPoints="1"/>
            </p:cNvSpPr>
            <p:nvPr/>
          </p:nvSpPr>
          <p:spPr bwMode="auto">
            <a:xfrm>
              <a:off x="2697163" y="1395413"/>
              <a:ext cx="141287" cy="147638"/>
            </a:xfrm>
            <a:custGeom>
              <a:avLst/>
              <a:gdLst>
                <a:gd name="T0" fmla="*/ 18 w 26"/>
                <a:gd name="T1" fmla="*/ 19 h 27"/>
                <a:gd name="T2" fmla="*/ 24 w 26"/>
                <a:gd name="T3" fmla="*/ 21 h 27"/>
                <a:gd name="T4" fmla="*/ 19 w 26"/>
                <a:gd name="T5" fmla="*/ 25 h 27"/>
                <a:gd name="T6" fmla="*/ 12 w 26"/>
                <a:gd name="T7" fmla="*/ 27 h 27"/>
                <a:gd name="T8" fmla="*/ 3 w 26"/>
                <a:gd name="T9" fmla="*/ 23 h 27"/>
                <a:gd name="T10" fmla="*/ 0 w 26"/>
                <a:gd name="T11" fmla="*/ 15 h 27"/>
                <a:gd name="T12" fmla="*/ 4 w 26"/>
                <a:gd name="T13" fmla="*/ 4 h 27"/>
                <a:gd name="T14" fmla="*/ 14 w 26"/>
                <a:gd name="T15" fmla="*/ 0 h 27"/>
                <a:gd name="T16" fmla="*/ 20 w 26"/>
                <a:gd name="T17" fmla="*/ 2 h 27"/>
                <a:gd name="T18" fmla="*/ 25 w 26"/>
                <a:gd name="T19" fmla="*/ 6 h 27"/>
                <a:gd name="T20" fmla="*/ 26 w 26"/>
                <a:gd name="T21" fmla="*/ 13 h 27"/>
                <a:gd name="T22" fmla="*/ 26 w 26"/>
                <a:gd name="T23" fmla="*/ 15 h 27"/>
                <a:gd name="T24" fmla="*/ 6 w 26"/>
                <a:gd name="T25" fmla="*/ 15 h 27"/>
                <a:gd name="T26" fmla="*/ 8 w 26"/>
                <a:gd name="T27" fmla="*/ 19 h 27"/>
                <a:gd name="T28" fmla="*/ 12 w 26"/>
                <a:gd name="T29" fmla="*/ 21 h 27"/>
                <a:gd name="T30" fmla="*/ 18 w 26"/>
                <a:gd name="T31" fmla="*/ 19 h 27"/>
                <a:gd name="T32" fmla="*/ 20 w 26"/>
                <a:gd name="T33" fmla="*/ 11 h 27"/>
                <a:gd name="T34" fmla="*/ 18 w 26"/>
                <a:gd name="T35" fmla="*/ 7 h 27"/>
                <a:gd name="T36" fmla="*/ 14 w 26"/>
                <a:gd name="T37" fmla="*/ 6 h 27"/>
                <a:gd name="T38" fmla="*/ 10 w 26"/>
                <a:gd name="T39" fmla="*/ 7 h 27"/>
                <a:gd name="T40" fmla="*/ 7 w 26"/>
                <a:gd name="T41" fmla="*/ 11 h 27"/>
                <a:gd name="T42" fmla="*/ 20 w 26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8" y="19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2" y="23"/>
                    <a:pt x="21" y="24"/>
                    <a:pt x="19" y="25"/>
                  </a:cubicBezTo>
                  <a:cubicBezTo>
                    <a:pt x="17" y="26"/>
                    <a:pt x="15" y="27"/>
                    <a:pt x="12" y="27"/>
                  </a:cubicBezTo>
                  <a:cubicBezTo>
                    <a:pt x="8" y="27"/>
                    <a:pt x="5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6" y="10"/>
                    <a:pt x="26" y="13"/>
                  </a:cubicBezTo>
                  <a:cubicBezTo>
                    <a:pt x="26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0" y="21"/>
                    <a:pt x="12" y="21"/>
                  </a:cubicBezTo>
                  <a:cubicBezTo>
                    <a:pt x="14" y="21"/>
                    <a:pt x="16" y="20"/>
                    <a:pt x="18" y="19"/>
                  </a:cubicBezTo>
                  <a:close/>
                  <a:moveTo>
                    <a:pt x="20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8" y="8"/>
                    <a:pt x="7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2854325" y="1500188"/>
              <a:ext cx="44450" cy="42863"/>
            </a:xfrm>
            <a:custGeom>
              <a:avLst/>
              <a:gdLst>
                <a:gd name="T0" fmla="*/ 4 w 8"/>
                <a:gd name="T1" fmla="*/ 0 h 8"/>
                <a:gd name="T2" fmla="*/ 7 w 8"/>
                <a:gd name="T3" fmla="*/ 1 h 8"/>
                <a:gd name="T4" fmla="*/ 8 w 8"/>
                <a:gd name="T5" fmla="*/ 4 h 8"/>
                <a:gd name="T6" fmla="*/ 7 w 8"/>
                <a:gd name="T7" fmla="*/ 6 h 8"/>
                <a:gd name="T8" fmla="*/ 4 w 8"/>
                <a:gd name="T9" fmla="*/ 8 h 8"/>
                <a:gd name="T10" fmla="*/ 1 w 8"/>
                <a:gd name="T11" fmla="*/ 6 h 8"/>
                <a:gd name="T12" fmla="*/ 0 w 8"/>
                <a:gd name="T13" fmla="*/ 4 h 8"/>
                <a:gd name="T14" fmla="*/ 1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3024188" y="1238250"/>
              <a:ext cx="1406525" cy="423863"/>
            </a:xfrm>
            <a:custGeom>
              <a:avLst/>
              <a:gdLst>
                <a:gd name="T0" fmla="*/ 886 w 886"/>
                <a:gd name="T1" fmla="*/ 0 h 267"/>
                <a:gd name="T2" fmla="*/ 852 w 886"/>
                <a:gd name="T3" fmla="*/ 267 h 267"/>
                <a:gd name="T4" fmla="*/ 0 w 886"/>
                <a:gd name="T5" fmla="*/ 267 h 267"/>
                <a:gd name="T6" fmla="*/ 34 w 886"/>
                <a:gd name="T7" fmla="*/ 0 h 267"/>
                <a:gd name="T8" fmla="*/ 886 w 886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267">
                  <a:moveTo>
                    <a:pt x="886" y="0"/>
                  </a:moveTo>
                  <a:lnTo>
                    <a:pt x="852" y="267"/>
                  </a:lnTo>
                  <a:lnTo>
                    <a:pt x="0" y="267"/>
                  </a:lnTo>
                  <a:lnTo>
                    <a:pt x="34" y="0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CA4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3160713" y="1352550"/>
              <a:ext cx="60325" cy="184150"/>
            </a:xfrm>
            <a:custGeom>
              <a:avLst/>
              <a:gdLst>
                <a:gd name="T0" fmla="*/ 17 w 38"/>
                <a:gd name="T1" fmla="*/ 0 h 116"/>
                <a:gd name="T2" fmla="*/ 38 w 38"/>
                <a:gd name="T3" fmla="*/ 0 h 116"/>
                <a:gd name="T4" fmla="*/ 20 w 38"/>
                <a:gd name="T5" fmla="*/ 116 h 116"/>
                <a:gd name="T6" fmla="*/ 0 w 38"/>
                <a:gd name="T7" fmla="*/ 116 h 116"/>
                <a:gd name="T8" fmla="*/ 17 w 3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16">
                  <a:moveTo>
                    <a:pt x="17" y="0"/>
                  </a:moveTo>
                  <a:lnTo>
                    <a:pt x="38" y="0"/>
                  </a:lnTo>
                  <a:lnTo>
                    <a:pt x="20" y="116"/>
                  </a:lnTo>
                  <a:lnTo>
                    <a:pt x="0" y="1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3230563" y="1395413"/>
              <a:ext cx="131762" cy="141288"/>
            </a:xfrm>
            <a:custGeom>
              <a:avLst/>
              <a:gdLst>
                <a:gd name="T0" fmla="*/ 3 w 24"/>
                <a:gd name="T1" fmla="*/ 1 h 26"/>
                <a:gd name="T2" fmla="*/ 9 w 24"/>
                <a:gd name="T3" fmla="*/ 1 h 26"/>
                <a:gd name="T4" fmla="*/ 9 w 24"/>
                <a:gd name="T5" fmla="*/ 3 h 26"/>
                <a:gd name="T6" fmla="*/ 16 w 24"/>
                <a:gd name="T7" fmla="*/ 0 h 26"/>
                <a:gd name="T8" fmla="*/ 22 w 24"/>
                <a:gd name="T9" fmla="*/ 2 h 26"/>
                <a:gd name="T10" fmla="*/ 24 w 24"/>
                <a:gd name="T11" fmla="*/ 7 h 26"/>
                <a:gd name="T12" fmla="*/ 23 w 24"/>
                <a:gd name="T13" fmla="*/ 12 h 26"/>
                <a:gd name="T14" fmla="*/ 22 w 24"/>
                <a:gd name="T15" fmla="*/ 26 h 26"/>
                <a:gd name="T16" fmla="*/ 15 w 24"/>
                <a:gd name="T17" fmla="*/ 26 h 26"/>
                <a:gd name="T18" fmla="*/ 17 w 24"/>
                <a:gd name="T19" fmla="*/ 12 h 26"/>
                <a:gd name="T20" fmla="*/ 18 w 24"/>
                <a:gd name="T21" fmla="*/ 9 h 26"/>
                <a:gd name="T22" fmla="*/ 17 w 24"/>
                <a:gd name="T23" fmla="*/ 7 h 26"/>
                <a:gd name="T24" fmla="*/ 14 w 24"/>
                <a:gd name="T25" fmla="*/ 6 h 26"/>
                <a:gd name="T26" fmla="*/ 11 w 24"/>
                <a:gd name="T27" fmla="*/ 7 h 26"/>
                <a:gd name="T28" fmla="*/ 9 w 24"/>
                <a:gd name="T29" fmla="*/ 10 h 26"/>
                <a:gd name="T30" fmla="*/ 7 w 24"/>
                <a:gd name="T31" fmla="*/ 17 h 26"/>
                <a:gd name="T32" fmla="*/ 6 w 24"/>
                <a:gd name="T33" fmla="*/ 26 h 26"/>
                <a:gd name="T34" fmla="*/ 0 w 24"/>
                <a:gd name="T35" fmla="*/ 26 h 26"/>
                <a:gd name="T36" fmla="*/ 3 w 24"/>
                <a:gd name="T3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6">
                  <a:moveTo>
                    <a:pt x="3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6" y="0"/>
                  </a:cubicBezTo>
                  <a:cubicBezTo>
                    <a:pt x="19" y="0"/>
                    <a:pt x="20" y="1"/>
                    <a:pt x="22" y="2"/>
                  </a:cubicBezTo>
                  <a:cubicBezTo>
                    <a:pt x="23" y="4"/>
                    <a:pt x="24" y="5"/>
                    <a:pt x="24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8" y="10"/>
                    <a:pt x="18" y="9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3" y="6"/>
                    <a:pt x="12" y="6"/>
                    <a:pt x="11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8" y="11"/>
                    <a:pt x="8" y="14"/>
                    <a:pt x="7" y="1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3384550" y="1395413"/>
              <a:ext cx="141287" cy="147638"/>
            </a:xfrm>
            <a:custGeom>
              <a:avLst/>
              <a:gdLst>
                <a:gd name="T0" fmla="*/ 26 w 26"/>
                <a:gd name="T1" fmla="*/ 6 h 27"/>
                <a:gd name="T2" fmla="*/ 21 w 26"/>
                <a:gd name="T3" fmla="*/ 9 h 27"/>
                <a:gd name="T4" fmla="*/ 15 w 26"/>
                <a:gd name="T5" fmla="*/ 6 h 27"/>
                <a:gd name="T6" fmla="*/ 10 w 26"/>
                <a:gd name="T7" fmla="*/ 7 h 27"/>
                <a:gd name="T8" fmla="*/ 7 w 26"/>
                <a:gd name="T9" fmla="*/ 10 h 27"/>
                <a:gd name="T10" fmla="*/ 6 w 26"/>
                <a:gd name="T11" fmla="*/ 14 h 27"/>
                <a:gd name="T12" fmla="*/ 8 w 26"/>
                <a:gd name="T13" fmla="*/ 19 h 27"/>
                <a:gd name="T14" fmla="*/ 13 w 26"/>
                <a:gd name="T15" fmla="*/ 21 h 27"/>
                <a:gd name="T16" fmla="*/ 20 w 26"/>
                <a:gd name="T17" fmla="*/ 18 h 27"/>
                <a:gd name="T18" fmla="*/ 25 w 26"/>
                <a:gd name="T19" fmla="*/ 21 h 27"/>
                <a:gd name="T20" fmla="*/ 20 w 26"/>
                <a:gd name="T21" fmla="*/ 25 h 27"/>
                <a:gd name="T22" fmla="*/ 13 w 26"/>
                <a:gd name="T23" fmla="*/ 27 h 27"/>
                <a:gd name="T24" fmla="*/ 3 w 26"/>
                <a:gd name="T25" fmla="*/ 23 h 27"/>
                <a:gd name="T26" fmla="*/ 0 w 26"/>
                <a:gd name="T27" fmla="*/ 15 h 27"/>
                <a:gd name="T28" fmla="*/ 4 w 26"/>
                <a:gd name="T29" fmla="*/ 4 h 27"/>
                <a:gd name="T30" fmla="*/ 15 w 26"/>
                <a:gd name="T31" fmla="*/ 0 h 27"/>
                <a:gd name="T32" fmla="*/ 26 w 26"/>
                <a:gd name="T3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26" y="6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7" y="6"/>
                    <a:pt x="15" y="6"/>
                  </a:cubicBezTo>
                  <a:cubicBezTo>
                    <a:pt x="13" y="6"/>
                    <a:pt x="12" y="6"/>
                    <a:pt x="10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6" y="16"/>
                    <a:pt x="7" y="18"/>
                    <a:pt x="8" y="19"/>
                  </a:cubicBezTo>
                  <a:cubicBezTo>
                    <a:pt x="9" y="20"/>
                    <a:pt x="11" y="21"/>
                    <a:pt x="13" y="21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3"/>
                    <a:pt x="22" y="24"/>
                    <a:pt x="20" y="25"/>
                  </a:cubicBezTo>
                  <a:cubicBezTo>
                    <a:pt x="18" y="26"/>
                    <a:pt x="15" y="27"/>
                    <a:pt x="13" y="27"/>
                  </a:cubicBezTo>
                  <a:cubicBezTo>
                    <a:pt x="9" y="27"/>
                    <a:pt x="6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20" y="0"/>
                    <a:pt x="24" y="2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3541713" y="1347788"/>
              <a:ext cx="60325" cy="188913"/>
            </a:xfrm>
            <a:custGeom>
              <a:avLst/>
              <a:gdLst>
                <a:gd name="T0" fmla="*/ 17 w 38"/>
                <a:gd name="T1" fmla="*/ 0 h 119"/>
                <a:gd name="T2" fmla="*/ 38 w 38"/>
                <a:gd name="T3" fmla="*/ 0 h 119"/>
                <a:gd name="T4" fmla="*/ 21 w 38"/>
                <a:gd name="T5" fmla="*/ 119 h 119"/>
                <a:gd name="T6" fmla="*/ 0 w 38"/>
                <a:gd name="T7" fmla="*/ 119 h 119"/>
                <a:gd name="T8" fmla="*/ 17 w 38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19">
                  <a:moveTo>
                    <a:pt x="17" y="0"/>
                  </a:moveTo>
                  <a:lnTo>
                    <a:pt x="38" y="0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auto">
            <a:xfrm>
              <a:off x="3613150" y="1401763"/>
              <a:ext cx="130175" cy="141288"/>
            </a:xfrm>
            <a:custGeom>
              <a:avLst/>
              <a:gdLst>
                <a:gd name="T0" fmla="*/ 2 w 24"/>
                <a:gd name="T1" fmla="*/ 0 h 26"/>
                <a:gd name="T2" fmla="*/ 8 w 24"/>
                <a:gd name="T3" fmla="*/ 0 h 26"/>
                <a:gd name="T4" fmla="*/ 6 w 24"/>
                <a:gd name="T5" fmla="*/ 13 h 26"/>
                <a:gd name="T6" fmla="*/ 6 w 24"/>
                <a:gd name="T7" fmla="*/ 16 h 26"/>
                <a:gd name="T8" fmla="*/ 7 w 24"/>
                <a:gd name="T9" fmla="*/ 19 h 26"/>
                <a:gd name="T10" fmla="*/ 10 w 24"/>
                <a:gd name="T11" fmla="*/ 20 h 26"/>
                <a:gd name="T12" fmla="*/ 14 w 24"/>
                <a:gd name="T13" fmla="*/ 18 h 26"/>
                <a:gd name="T14" fmla="*/ 16 w 24"/>
                <a:gd name="T15" fmla="*/ 12 h 26"/>
                <a:gd name="T16" fmla="*/ 17 w 24"/>
                <a:gd name="T17" fmla="*/ 0 h 26"/>
                <a:gd name="T18" fmla="*/ 24 w 24"/>
                <a:gd name="T19" fmla="*/ 0 h 26"/>
                <a:gd name="T20" fmla="*/ 22 w 24"/>
                <a:gd name="T21" fmla="*/ 13 h 26"/>
                <a:gd name="T22" fmla="*/ 20 w 24"/>
                <a:gd name="T23" fmla="*/ 20 h 26"/>
                <a:gd name="T24" fmla="*/ 16 w 24"/>
                <a:gd name="T25" fmla="*/ 24 h 26"/>
                <a:gd name="T26" fmla="*/ 10 w 24"/>
                <a:gd name="T27" fmla="*/ 26 h 26"/>
                <a:gd name="T28" fmla="*/ 3 w 24"/>
                <a:gd name="T29" fmla="*/ 23 h 26"/>
                <a:gd name="T30" fmla="*/ 0 w 24"/>
                <a:gd name="T31" fmla="*/ 16 h 26"/>
                <a:gd name="T32" fmla="*/ 1 w 24"/>
                <a:gd name="T33" fmla="*/ 9 h 26"/>
                <a:gd name="T34" fmla="*/ 2 w 24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6"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6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5" y="17"/>
                    <a:pt x="15" y="15"/>
                    <a:pt x="16" y="1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6"/>
                    <a:pt x="21" y="19"/>
                    <a:pt x="20" y="20"/>
                  </a:cubicBezTo>
                  <a:cubicBezTo>
                    <a:pt x="19" y="22"/>
                    <a:pt x="17" y="23"/>
                    <a:pt x="16" y="24"/>
                  </a:cubicBezTo>
                  <a:cubicBezTo>
                    <a:pt x="14" y="25"/>
                    <a:pt x="12" y="26"/>
                    <a:pt x="10" y="26"/>
                  </a:cubicBezTo>
                  <a:cubicBezTo>
                    <a:pt x="7" y="26"/>
                    <a:pt x="4" y="25"/>
                    <a:pt x="3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4"/>
                    <a:pt x="0" y="12"/>
                    <a:pt x="1" y="9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auto">
            <a:xfrm>
              <a:off x="3749675" y="1395413"/>
              <a:ext cx="103187" cy="147638"/>
            </a:xfrm>
            <a:custGeom>
              <a:avLst/>
              <a:gdLst>
                <a:gd name="T0" fmla="*/ 19 w 19"/>
                <a:gd name="T1" fmla="*/ 4 h 27"/>
                <a:gd name="T2" fmla="*/ 16 w 19"/>
                <a:gd name="T3" fmla="*/ 9 h 27"/>
                <a:gd name="T4" fmla="*/ 13 w 19"/>
                <a:gd name="T5" fmla="*/ 6 h 27"/>
                <a:gd name="T6" fmla="*/ 11 w 19"/>
                <a:gd name="T7" fmla="*/ 6 h 27"/>
                <a:gd name="T8" fmla="*/ 9 w 19"/>
                <a:gd name="T9" fmla="*/ 6 h 27"/>
                <a:gd name="T10" fmla="*/ 9 w 19"/>
                <a:gd name="T11" fmla="*/ 7 h 27"/>
                <a:gd name="T12" fmla="*/ 9 w 19"/>
                <a:gd name="T13" fmla="*/ 8 h 27"/>
                <a:gd name="T14" fmla="*/ 12 w 19"/>
                <a:gd name="T15" fmla="*/ 10 h 27"/>
                <a:gd name="T16" fmla="*/ 17 w 19"/>
                <a:gd name="T17" fmla="*/ 15 h 27"/>
                <a:gd name="T18" fmla="*/ 18 w 19"/>
                <a:gd name="T19" fmla="*/ 19 h 27"/>
                <a:gd name="T20" fmla="*/ 16 w 19"/>
                <a:gd name="T21" fmla="*/ 24 h 27"/>
                <a:gd name="T22" fmla="*/ 9 w 19"/>
                <a:gd name="T23" fmla="*/ 27 h 27"/>
                <a:gd name="T24" fmla="*/ 4 w 19"/>
                <a:gd name="T25" fmla="*/ 26 h 27"/>
                <a:gd name="T26" fmla="*/ 0 w 19"/>
                <a:gd name="T27" fmla="*/ 22 h 27"/>
                <a:gd name="T28" fmla="*/ 3 w 19"/>
                <a:gd name="T29" fmla="*/ 17 h 27"/>
                <a:gd name="T30" fmla="*/ 9 w 19"/>
                <a:gd name="T31" fmla="*/ 21 h 27"/>
                <a:gd name="T32" fmla="*/ 11 w 19"/>
                <a:gd name="T33" fmla="*/ 20 h 27"/>
                <a:gd name="T34" fmla="*/ 12 w 19"/>
                <a:gd name="T35" fmla="*/ 19 h 27"/>
                <a:gd name="T36" fmla="*/ 11 w 19"/>
                <a:gd name="T37" fmla="*/ 17 h 27"/>
                <a:gd name="T38" fmla="*/ 8 w 19"/>
                <a:gd name="T39" fmla="*/ 15 h 27"/>
                <a:gd name="T40" fmla="*/ 4 w 19"/>
                <a:gd name="T41" fmla="*/ 12 h 27"/>
                <a:gd name="T42" fmla="*/ 3 w 19"/>
                <a:gd name="T43" fmla="*/ 7 h 27"/>
                <a:gd name="T44" fmla="*/ 5 w 19"/>
                <a:gd name="T45" fmla="*/ 2 h 27"/>
                <a:gd name="T46" fmla="*/ 11 w 19"/>
                <a:gd name="T47" fmla="*/ 0 h 27"/>
                <a:gd name="T48" fmla="*/ 15 w 19"/>
                <a:gd name="T49" fmla="*/ 1 h 27"/>
                <a:gd name="T50" fmla="*/ 19 w 19"/>
                <a:gd name="T5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7">
                  <a:moveTo>
                    <a:pt x="19" y="4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1" y="9"/>
                    <a:pt x="12" y="10"/>
                  </a:cubicBezTo>
                  <a:cubicBezTo>
                    <a:pt x="14" y="12"/>
                    <a:pt x="16" y="14"/>
                    <a:pt x="17" y="15"/>
                  </a:cubicBezTo>
                  <a:cubicBezTo>
                    <a:pt x="17" y="16"/>
                    <a:pt x="18" y="17"/>
                    <a:pt x="18" y="19"/>
                  </a:cubicBezTo>
                  <a:cubicBezTo>
                    <a:pt x="18" y="21"/>
                    <a:pt x="17" y="22"/>
                    <a:pt x="16" y="24"/>
                  </a:cubicBezTo>
                  <a:cubicBezTo>
                    <a:pt x="14" y="26"/>
                    <a:pt x="12" y="27"/>
                    <a:pt x="9" y="27"/>
                  </a:cubicBezTo>
                  <a:cubicBezTo>
                    <a:pt x="7" y="27"/>
                    <a:pt x="6" y="26"/>
                    <a:pt x="4" y="26"/>
                  </a:cubicBezTo>
                  <a:cubicBezTo>
                    <a:pt x="3" y="25"/>
                    <a:pt x="1" y="24"/>
                    <a:pt x="0" y="2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20"/>
                    <a:pt x="7" y="21"/>
                    <a:pt x="9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1" y="17"/>
                    <a:pt x="10" y="16"/>
                    <a:pt x="8" y="15"/>
                  </a:cubicBezTo>
                  <a:cubicBezTo>
                    <a:pt x="6" y="14"/>
                    <a:pt x="5" y="13"/>
                    <a:pt x="4" y="12"/>
                  </a:cubicBezTo>
                  <a:cubicBezTo>
                    <a:pt x="3" y="10"/>
                    <a:pt x="3" y="9"/>
                    <a:pt x="3" y="7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6" y="2"/>
                    <a:pt x="18" y="3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9"/>
            <p:cNvSpPr>
              <a:spLocks noEditPoints="1"/>
            </p:cNvSpPr>
            <p:nvPr/>
          </p:nvSpPr>
          <p:spPr bwMode="auto">
            <a:xfrm>
              <a:off x="3863975" y="1341438"/>
              <a:ext cx="60325" cy="195263"/>
            </a:xfrm>
            <a:custGeom>
              <a:avLst/>
              <a:gdLst>
                <a:gd name="T0" fmla="*/ 3 w 11"/>
                <a:gd name="T1" fmla="*/ 11 h 36"/>
                <a:gd name="T2" fmla="*/ 9 w 11"/>
                <a:gd name="T3" fmla="*/ 11 h 36"/>
                <a:gd name="T4" fmla="*/ 6 w 11"/>
                <a:gd name="T5" fmla="*/ 36 h 36"/>
                <a:gd name="T6" fmla="*/ 0 w 11"/>
                <a:gd name="T7" fmla="*/ 36 h 36"/>
                <a:gd name="T8" fmla="*/ 3 w 11"/>
                <a:gd name="T9" fmla="*/ 11 h 36"/>
                <a:gd name="T10" fmla="*/ 8 w 11"/>
                <a:gd name="T11" fmla="*/ 0 h 36"/>
                <a:gd name="T12" fmla="*/ 10 w 11"/>
                <a:gd name="T13" fmla="*/ 2 h 36"/>
                <a:gd name="T14" fmla="*/ 11 w 11"/>
                <a:gd name="T15" fmla="*/ 4 h 36"/>
                <a:gd name="T16" fmla="*/ 10 w 11"/>
                <a:gd name="T17" fmla="*/ 7 h 36"/>
                <a:gd name="T18" fmla="*/ 8 w 11"/>
                <a:gd name="T19" fmla="*/ 8 h 36"/>
                <a:gd name="T20" fmla="*/ 5 w 11"/>
                <a:gd name="T21" fmla="*/ 7 h 36"/>
                <a:gd name="T22" fmla="*/ 4 w 11"/>
                <a:gd name="T23" fmla="*/ 4 h 36"/>
                <a:gd name="T24" fmla="*/ 5 w 11"/>
                <a:gd name="T25" fmla="*/ 2 h 36"/>
                <a:gd name="T26" fmla="*/ 8 w 11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6">
                  <a:moveTo>
                    <a:pt x="3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" y="11"/>
                  </a:lnTo>
                  <a:close/>
                  <a:moveTo>
                    <a:pt x="8" y="0"/>
                  </a:moveTo>
                  <a:cubicBezTo>
                    <a:pt x="9" y="0"/>
                    <a:pt x="9" y="1"/>
                    <a:pt x="10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6" y="8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auto">
            <a:xfrm>
              <a:off x="3929063" y="1401763"/>
              <a:ext cx="136525" cy="134938"/>
            </a:xfrm>
            <a:custGeom>
              <a:avLst/>
              <a:gdLst>
                <a:gd name="T0" fmla="*/ 0 w 86"/>
                <a:gd name="T1" fmla="*/ 0 h 85"/>
                <a:gd name="T2" fmla="*/ 21 w 86"/>
                <a:gd name="T3" fmla="*/ 0 h 85"/>
                <a:gd name="T4" fmla="*/ 34 w 86"/>
                <a:gd name="T5" fmla="*/ 48 h 85"/>
                <a:gd name="T6" fmla="*/ 62 w 86"/>
                <a:gd name="T7" fmla="*/ 0 h 85"/>
                <a:gd name="T8" fmla="*/ 86 w 86"/>
                <a:gd name="T9" fmla="*/ 0 h 85"/>
                <a:gd name="T10" fmla="*/ 34 w 86"/>
                <a:gd name="T11" fmla="*/ 85 h 85"/>
                <a:gd name="T12" fmla="*/ 24 w 86"/>
                <a:gd name="T13" fmla="*/ 85 h 85"/>
                <a:gd name="T14" fmla="*/ 0 w 8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85">
                  <a:moveTo>
                    <a:pt x="0" y="0"/>
                  </a:moveTo>
                  <a:lnTo>
                    <a:pt x="21" y="0"/>
                  </a:lnTo>
                  <a:lnTo>
                    <a:pt x="34" y="48"/>
                  </a:lnTo>
                  <a:lnTo>
                    <a:pt x="62" y="0"/>
                  </a:lnTo>
                  <a:lnTo>
                    <a:pt x="86" y="0"/>
                  </a:lnTo>
                  <a:lnTo>
                    <a:pt x="34" y="85"/>
                  </a:lnTo>
                  <a:lnTo>
                    <a:pt x="24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1"/>
            <p:cNvSpPr>
              <a:spLocks noEditPoints="1"/>
            </p:cNvSpPr>
            <p:nvPr/>
          </p:nvSpPr>
          <p:spPr bwMode="auto">
            <a:xfrm>
              <a:off x="4070350" y="1395413"/>
              <a:ext cx="142875" cy="147638"/>
            </a:xfrm>
            <a:custGeom>
              <a:avLst/>
              <a:gdLst>
                <a:gd name="T0" fmla="*/ 18 w 26"/>
                <a:gd name="T1" fmla="*/ 19 h 27"/>
                <a:gd name="T2" fmla="*/ 24 w 26"/>
                <a:gd name="T3" fmla="*/ 21 h 27"/>
                <a:gd name="T4" fmla="*/ 19 w 26"/>
                <a:gd name="T5" fmla="*/ 25 h 27"/>
                <a:gd name="T6" fmla="*/ 12 w 26"/>
                <a:gd name="T7" fmla="*/ 27 h 27"/>
                <a:gd name="T8" fmla="*/ 3 w 26"/>
                <a:gd name="T9" fmla="*/ 23 h 27"/>
                <a:gd name="T10" fmla="*/ 0 w 26"/>
                <a:gd name="T11" fmla="*/ 15 h 27"/>
                <a:gd name="T12" fmla="*/ 4 w 26"/>
                <a:gd name="T13" fmla="*/ 4 h 27"/>
                <a:gd name="T14" fmla="*/ 14 w 26"/>
                <a:gd name="T15" fmla="*/ 0 h 27"/>
                <a:gd name="T16" fmla="*/ 20 w 26"/>
                <a:gd name="T17" fmla="*/ 2 h 27"/>
                <a:gd name="T18" fmla="*/ 25 w 26"/>
                <a:gd name="T19" fmla="*/ 6 h 27"/>
                <a:gd name="T20" fmla="*/ 26 w 26"/>
                <a:gd name="T21" fmla="*/ 13 h 27"/>
                <a:gd name="T22" fmla="*/ 26 w 26"/>
                <a:gd name="T23" fmla="*/ 15 h 27"/>
                <a:gd name="T24" fmla="*/ 6 w 26"/>
                <a:gd name="T25" fmla="*/ 15 h 27"/>
                <a:gd name="T26" fmla="*/ 8 w 26"/>
                <a:gd name="T27" fmla="*/ 19 h 27"/>
                <a:gd name="T28" fmla="*/ 12 w 26"/>
                <a:gd name="T29" fmla="*/ 21 h 27"/>
                <a:gd name="T30" fmla="*/ 18 w 26"/>
                <a:gd name="T31" fmla="*/ 19 h 27"/>
                <a:gd name="T32" fmla="*/ 20 w 26"/>
                <a:gd name="T33" fmla="*/ 11 h 27"/>
                <a:gd name="T34" fmla="*/ 18 w 26"/>
                <a:gd name="T35" fmla="*/ 7 h 27"/>
                <a:gd name="T36" fmla="*/ 14 w 26"/>
                <a:gd name="T37" fmla="*/ 6 h 27"/>
                <a:gd name="T38" fmla="*/ 10 w 26"/>
                <a:gd name="T39" fmla="*/ 7 h 27"/>
                <a:gd name="T40" fmla="*/ 7 w 26"/>
                <a:gd name="T41" fmla="*/ 11 h 27"/>
                <a:gd name="T42" fmla="*/ 20 w 26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8" y="19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1" y="24"/>
                    <a:pt x="19" y="25"/>
                  </a:cubicBezTo>
                  <a:cubicBezTo>
                    <a:pt x="17" y="26"/>
                    <a:pt x="15" y="27"/>
                    <a:pt x="12" y="27"/>
                  </a:cubicBezTo>
                  <a:cubicBezTo>
                    <a:pt x="8" y="27"/>
                    <a:pt x="5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6" y="0"/>
                    <a:pt x="19" y="1"/>
                    <a:pt x="20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6" y="10"/>
                    <a:pt x="26" y="13"/>
                  </a:cubicBezTo>
                  <a:cubicBezTo>
                    <a:pt x="26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0" y="21"/>
                    <a:pt x="12" y="21"/>
                  </a:cubicBezTo>
                  <a:cubicBezTo>
                    <a:pt x="15" y="21"/>
                    <a:pt x="17" y="20"/>
                    <a:pt x="18" y="19"/>
                  </a:cubicBezTo>
                  <a:close/>
                  <a:moveTo>
                    <a:pt x="20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8" y="8"/>
                    <a:pt x="7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auto">
            <a:xfrm>
              <a:off x="4229100" y="1500188"/>
              <a:ext cx="44450" cy="42863"/>
            </a:xfrm>
            <a:custGeom>
              <a:avLst/>
              <a:gdLst>
                <a:gd name="T0" fmla="*/ 4 w 8"/>
                <a:gd name="T1" fmla="*/ 0 h 8"/>
                <a:gd name="T2" fmla="*/ 7 w 8"/>
                <a:gd name="T3" fmla="*/ 1 h 8"/>
                <a:gd name="T4" fmla="*/ 8 w 8"/>
                <a:gd name="T5" fmla="*/ 4 h 8"/>
                <a:gd name="T6" fmla="*/ 7 w 8"/>
                <a:gd name="T7" fmla="*/ 6 h 8"/>
                <a:gd name="T8" fmla="*/ 4 w 8"/>
                <a:gd name="T9" fmla="*/ 8 h 8"/>
                <a:gd name="T10" fmla="*/ 1 w 8"/>
                <a:gd name="T11" fmla="*/ 6 h 8"/>
                <a:gd name="T12" fmla="*/ 0 w 8"/>
                <a:gd name="T13" fmla="*/ 4 h 8"/>
                <a:gd name="T14" fmla="*/ 1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auto">
            <a:xfrm>
              <a:off x="4398963" y="1238250"/>
              <a:ext cx="1482725" cy="423863"/>
            </a:xfrm>
            <a:custGeom>
              <a:avLst/>
              <a:gdLst>
                <a:gd name="T0" fmla="*/ 934 w 934"/>
                <a:gd name="T1" fmla="*/ 0 h 267"/>
                <a:gd name="T2" fmla="*/ 896 w 934"/>
                <a:gd name="T3" fmla="*/ 267 h 267"/>
                <a:gd name="T4" fmla="*/ 0 w 934"/>
                <a:gd name="T5" fmla="*/ 267 h 267"/>
                <a:gd name="T6" fmla="*/ 37 w 934"/>
                <a:gd name="T7" fmla="*/ 0 h 267"/>
                <a:gd name="T8" fmla="*/ 934 w 93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267">
                  <a:moveTo>
                    <a:pt x="934" y="0"/>
                  </a:moveTo>
                  <a:lnTo>
                    <a:pt x="896" y="267"/>
                  </a:lnTo>
                  <a:lnTo>
                    <a:pt x="0" y="267"/>
                  </a:lnTo>
                  <a:lnTo>
                    <a:pt x="37" y="0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754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auto">
            <a:xfrm>
              <a:off x="4533900" y="1352550"/>
              <a:ext cx="125412" cy="184150"/>
            </a:xfrm>
            <a:custGeom>
              <a:avLst/>
              <a:gdLst>
                <a:gd name="T0" fmla="*/ 18 w 79"/>
                <a:gd name="T1" fmla="*/ 0 h 116"/>
                <a:gd name="T2" fmla="*/ 79 w 79"/>
                <a:gd name="T3" fmla="*/ 0 h 116"/>
                <a:gd name="T4" fmla="*/ 79 w 79"/>
                <a:gd name="T5" fmla="*/ 21 h 116"/>
                <a:gd name="T6" fmla="*/ 38 w 79"/>
                <a:gd name="T7" fmla="*/ 21 h 116"/>
                <a:gd name="T8" fmla="*/ 35 w 79"/>
                <a:gd name="T9" fmla="*/ 45 h 116"/>
                <a:gd name="T10" fmla="*/ 76 w 79"/>
                <a:gd name="T11" fmla="*/ 45 h 116"/>
                <a:gd name="T12" fmla="*/ 73 w 79"/>
                <a:gd name="T13" fmla="*/ 65 h 116"/>
                <a:gd name="T14" fmla="*/ 31 w 79"/>
                <a:gd name="T15" fmla="*/ 65 h 116"/>
                <a:gd name="T16" fmla="*/ 28 w 79"/>
                <a:gd name="T17" fmla="*/ 96 h 116"/>
                <a:gd name="T18" fmla="*/ 69 w 79"/>
                <a:gd name="T19" fmla="*/ 96 h 116"/>
                <a:gd name="T20" fmla="*/ 66 w 79"/>
                <a:gd name="T21" fmla="*/ 116 h 116"/>
                <a:gd name="T22" fmla="*/ 0 w 79"/>
                <a:gd name="T23" fmla="*/ 116 h 116"/>
                <a:gd name="T24" fmla="*/ 18 w 79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16">
                  <a:moveTo>
                    <a:pt x="18" y="0"/>
                  </a:moveTo>
                  <a:lnTo>
                    <a:pt x="79" y="0"/>
                  </a:lnTo>
                  <a:lnTo>
                    <a:pt x="79" y="21"/>
                  </a:lnTo>
                  <a:lnTo>
                    <a:pt x="38" y="21"/>
                  </a:lnTo>
                  <a:lnTo>
                    <a:pt x="35" y="45"/>
                  </a:lnTo>
                  <a:lnTo>
                    <a:pt x="76" y="45"/>
                  </a:lnTo>
                  <a:lnTo>
                    <a:pt x="73" y="65"/>
                  </a:lnTo>
                  <a:lnTo>
                    <a:pt x="31" y="65"/>
                  </a:lnTo>
                  <a:lnTo>
                    <a:pt x="28" y="96"/>
                  </a:lnTo>
                  <a:lnTo>
                    <a:pt x="69" y="96"/>
                  </a:lnTo>
                  <a:lnTo>
                    <a:pt x="66" y="116"/>
                  </a:lnTo>
                  <a:lnTo>
                    <a:pt x="0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/>
            <p:cNvSpPr>
              <a:spLocks noEditPoints="1"/>
            </p:cNvSpPr>
            <p:nvPr/>
          </p:nvSpPr>
          <p:spPr bwMode="auto">
            <a:xfrm>
              <a:off x="4670425" y="1395413"/>
              <a:ext cx="142875" cy="190500"/>
            </a:xfrm>
            <a:custGeom>
              <a:avLst/>
              <a:gdLst>
                <a:gd name="T0" fmla="*/ 20 w 26"/>
                <a:gd name="T1" fmla="*/ 1 h 35"/>
                <a:gd name="T2" fmla="*/ 26 w 26"/>
                <a:gd name="T3" fmla="*/ 1 h 35"/>
                <a:gd name="T4" fmla="*/ 21 w 26"/>
                <a:gd name="T5" fmla="*/ 35 h 35"/>
                <a:gd name="T6" fmla="*/ 15 w 26"/>
                <a:gd name="T7" fmla="*/ 35 h 35"/>
                <a:gd name="T8" fmla="*/ 17 w 26"/>
                <a:gd name="T9" fmla="*/ 23 h 35"/>
                <a:gd name="T10" fmla="*/ 14 w 26"/>
                <a:gd name="T11" fmla="*/ 26 h 35"/>
                <a:gd name="T12" fmla="*/ 10 w 26"/>
                <a:gd name="T13" fmla="*/ 27 h 35"/>
                <a:gd name="T14" fmla="*/ 2 w 26"/>
                <a:gd name="T15" fmla="*/ 23 h 35"/>
                <a:gd name="T16" fmla="*/ 0 w 26"/>
                <a:gd name="T17" fmla="*/ 14 h 35"/>
                <a:gd name="T18" fmla="*/ 1 w 26"/>
                <a:gd name="T19" fmla="*/ 7 h 35"/>
                <a:gd name="T20" fmla="*/ 6 w 26"/>
                <a:gd name="T21" fmla="*/ 2 h 35"/>
                <a:gd name="T22" fmla="*/ 12 w 26"/>
                <a:gd name="T23" fmla="*/ 0 h 35"/>
                <a:gd name="T24" fmla="*/ 17 w 26"/>
                <a:gd name="T25" fmla="*/ 1 h 35"/>
                <a:gd name="T26" fmla="*/ 20 w 26"/>
                <a:gd name="T27" fmla="*/ 4 h 35"/>
                <a:gd name="T28" fmla="*/ 20 w 26"/>
                <a:gd name="T29" fmla="*/ 1 h 35"/>
                <a:gd name="T30" fmla="*/ 11 w 26"/>
                <a:gd name="T31" fmla="*/ 21 h 35"/>
                <a:gd name="T32" fmla="*/ 15 w 26"/>
                <a:gd name="T33" fmla="*/ 20 h 35"/>
                <a:gd name="T34" fmla="*/ 18 w 26"/>
                <a:gd name="T35" fmla="*/ 17 h 35"/>
                <a:gd name="T36" fmla="*/ 19 w 26"/>
                <a:gd name="T37" fmla="*/ 12 h 35"/>
                <a:gd name="T38" fmla="*/ 17 w 26"/>
                <a:gd name="T39" fmla="*/ 8 h 35"/>
                <a:gd name="T40" fmla="*/ 13 w 26"/>
                <a:gd name="T41" fmla="*/ 6 h 35"/>
                <a:gd name="T42" fmla="*/ 8 w 26"/>
                <a:gd name="T43" fmla="*/ 8 h 35"/>
                <a:gd name="T44" fmla="*/ 6 w 26"/>
                <a:gd name="T45" fmla="*/ 14 h 35"/>
                <a:gd name="T46" fmla="*/ 7 w 26"/>
                <a:gd name="T47" fmla="*/ 19 h 35"/>
                <a:gd name="T48" fmla="*/ 11 w 26"/>
                <a:gd name="T4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5">
                  <a:moveTo>
                    <a:pt x="20" y="1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4"/>
                    <a:pt x="15" y="25"/>
                    <a:pt x="14" y="26"/>
                  </a:cubicBezTo>
                  <a:cubicBezTo>
                    <a:pt x="12" y="26"/>
                    <a:pt x="11" y="27"/>
                    <a:pt x="10" y="27"/>
                  </a:cubicBezTo>
                  <a:cubicBezTo>
                    <a:pt x="7" y="27"/>
                    <a:pt x="4" y="25"/>
                    <a:pt x="2" y="23"/>
                  </a:cubicBezTo>
                  <a:cubicBezTo>
                    <a:pt x="1" y="20"/>
                    <a:pt x="0" y="18"/>
                    <a:pt x="0" y="14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3" y="5"/>
                    <a:pt x="4" y="3"/>
                    <a:pt x="6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2"/>
                    <a:pt x="19" y="3"/>
                    <a:pt x="20" y="4"/>
                  </a:cubicBezTo>
                  <a:lnTo>
                    <a:pt x="20" y="1"/>
                  </a:lnTo>
                  <a:close/>
                  <a:moveTo>
                    <a:pt x="11" y="21"/>
                  </a:moveTo>
                  <a:cubicBezTo>
                    <a:pt x="13" y="21"/>
                    <a:pt x="14" y="21"/>
                    <a:pt x="15" y="20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18" y="15"/>
                    <a:pt x="19" y="14"/>
                    <a:pt x="19" y="12"/>
                  </a:cubicBezTo>
                  <a:cubicBezTo>
                    <a:pt x="19" y="10"/>
                    <a:pt x="18" y="9"/>
                    <a:pt x="17" y="8"/>
                  </a:cubicBezTo>
                  <a:cubicBezTo>
                    <a:pt x="16" y="6"/>
                    <a:pt x="15" y="6"/>
                    <a:pt x="13" y="6"/>
                  </a:cubicBezTo>
                  <a:cubicBezTo>
                    <a:pt x="11" y="6"/>
                    <a:pt x="9" y="7"/>
                    <a:pt x="8" y="8"/>
                  </a:cubicBezTo>
                  <a:cubicBezTo>
                    <a:pt x="6" y="10"/>
                    <a:pt x="6" y="12"/>
                    <a:pt x="6" y="14"/>
                  </a:cubicBezTo>
                  <a:cubicBezTo>
                    <a:pt x="6" y="16"/>
                    <a:pt x="6" y="18"/>
                    <a:pt x="7" y="19"/>
                  </a:cubicBezTo>
                  <a:cubicBezTo>
                    <a:pt x="8" y="20"/>
                    <a:pt x="10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auto">
            <a:xfrm>
              <a:off x="4845050" y="1401763"/>
              <a:ext cx="125412" cy="141288"/>
            </a:xfrm>
            <a:custGeom>
              <a:avLst/>
              <a:gdLst>
                <a:gd name="T0" fmla="*/ 2 w 23"/>
                <a:gd name="T1" fmla="*/ 0 h 26"/>
                <a:gd name="T2" fmla="*/ 8 w 23"/>
                <a:gd name="T3" fmla="*/ 0 h 26"/>
                <a:gd name="T4" fmla="*/ 6 w 23"/>
                <a:gd name="T5" fmla="*/ 13 h 26"/>
                <a:gd name="T6" fmla="*/ 6 w 23"/>
                <a:gd name="T7" fmla="*/ 16 h 26"/>
                <a:gd name="T8" fmla="*/ 7 w 23"/>
                <a:gd name="T9" fmla="*/ 19 h 26"/>
                <a:gd name="T10" fmla="*/ 10 w 23"/>
                <a:gd name="T11" fmla="*/ 20 h 26"/>
                <a:gd name="T12" fmla="*/ 14 w 23"/>
                <a:gd name="T13" fmla="*/ 18 h 26"/>
                <a:gd name="T14" fmla="*/ 15 w 23"/>
                <a:gd name="T15" fmla="*/ 12 h 26"/>
                <a:gd name="T16" fmla="*/ 17 w 23"/>
                <a:gd name="T17" fmla="*/ 0 h 26"/>
                <a:gd name="T18" fmla="*/ 23 w 23"/>
                <a:gd name="T19" fmla="*/ 0 h 26"/>
                <a:gd name="T20" fmla="*/ 21 w 23"/>
                <a:gd name="T21" fmla="*/ 13 h 26"/>
                <a:gd name="T22" fmla="*/ 19 w 23"/>
                <a:gd name="T23" fmla="*/ 20 h 26"/>
                <a:gd name="T24" fmla="*/ 15 w 23"/>
                <a:gd name="T25" fmla="*/ 24 h 26"/>
                <a:gd name="T26" fmla="*/ 10 w 23"/>
                <a:gd name="T27" fmla="*/ 26 h 26"/>
                <a:gd name="T28" fmla="*/ 2 w 23"/>
                <a:gd name="T29" fmla="*/ 23 h 26"/>
                <a:gd name="T30" fmla="*/ 0 w 23"/>
                <a:gd name="T31" fmla="*/ 16 h 26"/>
                <a:gd name="T32" fmla="*/ 0 w 23"/>
                <a:gd name="T33" fmla="*/ 9 h 26"/>
                <a:gd name="T34" fmla="*/ 2 w 23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6"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6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1" y="20"/>
                    <a:pt x="13" y="19"/>
                    <a:pt x="14" y="18"/>
                  </a:cubicBezTo>
                  <a:cubicBezTo>
                    <a:pt x="14" y="17"/>
                    <a:pt x="15" y="15"/>
                    <a:pt x="15" y="1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6"/>
                    <a:pt x="20" y="19"/>
                    <a:pt x="19" y="20"/>
                  </a:cubicBezTo>
                  <a:cubicBezTo>
                    <a:pt x="18" y="22"/>
                    <a:pt x="17" y="23"/>
                    <a:pt x="15" y="24"/>
                  </a:cubicBezTo>
                  <a:cubicBezTo>
                    <a:pt x="14" y="25"/>
                    <a:pt x="12" y="26"/>
                    <a:pt x="10" y="26"/>
                  </a:cubicBezTo>
                  <a:cubicBezTo>
                    <a:pt x="7" y="26"/>
                    <a:pt x="4" y="25"/>
                    <a:pt x="2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4"/>
                    <a:pt x="0" y="12"/>
                    <a:pt x="0" y="9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7"/>
            <p:cNvSpPr>
              <a:spLocks noEditPoints="1"/>
            </p:cNvSpPr>
            <p:nvPr/>
          </p:nvSpPr>
          <p:spPr bwMode="auto">
            <a:xfrm>
              <a:off x="4981575" y="1341438"/>
              <a:ext cx="65087" cy="195263"/>
            </a:xfrm>
            <a:custGeom>
              <a:avLst/>
              <a:gdLst>
                <a:gd name="T0" fmla="*/ 4 w 12"/>
                <a:gd name="T1" fmla="*/ 11 h 36"/>
                <a:gd name="T2" fmla="*/ 10 w 12"/>
                <a:gd name="T3" fmla="*/ 11 h 36"/>
                <a:gd name="T4" fmla="*/ 6 w 12"/>
                <a:gd name="T5" fmla="*/ 36 h 36"/>
                <a:gd name="T6" fmla="*/ 0 w 12"/>
                <a:gd name="T7" fmla="*/ 36 h 36"/>
                <a:gd name="T8" fmla="*/ 4 w 12"/>
                <a:gd name="T9" fmla="*/ 11 h 36"/>
                <a:gd name="T10" fmla="*/ 8 w 12"/>
                <a:gd name="T11" fmla="*/ 0 h 36"/>
                <a:gd name="T12" fmla="*/ 11 w 12"/>
                <a:gd name="T13" fmla="*/ 2 h 36"/>
                <a:gd name="T14" fmla="*/ 12 w 12"/>
                <a:gd name="T15" fmla="*/ 4 h 36"/>
                <a:gd name="T16" fmla="*/ 11 w 12"/>
                <a:gd name="T17" fmla="*/ 7 h 36"/>
                <a:gd name="T18" fmla="*/ 8 w 12"/>
                <a:gd name="T19" fmla="*/ 8 h 36"/>
                <a:gd name="T20" fmla="*/ 5 w 12"/>
                <a:gd name="T21" fmla="*/ 7 h 36"/>
                <a:gd name="T22" fmla="*/ 4 w 12"/>
                <a:gd name="T23" fmla="*/ 4 h 36"/>
                <a:gd name="T24" fmla="*/ 5 w 12"/>
                <a:gd name="T25" fmla="*/ 2 h 36"/>
                <a:gd name="T26" fmla="*/ 8 w 12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6">
                  <a:moveTo>
                    <a:pt x="4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4" y="11"/>
                  </a:lnTo>
                  <a:close/>
                  <a:moveTo>
                    <a:pt x="8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5"/>
                    <a:pt x="11" y="6"/>
                    <a:pt x="11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8"/>
            <p:cNvSpPr>
              <a:spLocks noEditPoints="1"/>
            </p:cNvSpPr>
            <p:nvPr/>
          </p:nvSpPr>
          <p:spPr bwMode="auto">
            <a:xfrm>
              <a:off x="5041900" y="1395413"/>
              <a:ext cx="152400" cy="190500"/>
            </a:xfrm>
            <a:custGeom>
              <a:avLst/>
              <a:gdLst>
                <a:gd name="T0" fmla="*/ 6 w 28"/>
                <a:gd name="T1" fmla="*/ 35 h 35"/>
                <a:gd name="T2" fmla="*/ 0 w 28"/>
                <a:gd name="T3" fmla="*/ 35 h 35"/>
                <a:gd name="T4" fmla="*/ 4 w 28"/>
                <a:gd name="T5" fmla="*/ 1 h 35"/>
                <a:gd name="T6" fmla="*/ 10 w 28"/>
                <a:gd name="T7" fmla="*/ 1 h 35"/>
                <a:gd name="T8" fmla="*/ 10 w 28"/>
                <a:gd name="T9" fmla="*/ 3 h 35"/>
                <a:gd name="T10" fmla="*/ 14 w 28"/>
                <a:gd name="T11" fmla="*/ 1 h 35"/>
                <a:gd name="T12" fmla="*/ 18 w 28"/>
                <a:gd name="T13" fmla="*/ 0 h 35"/>
                <a:gd name="T14" fmla="*/ 26 w 28"/>
                <a:gd name="T15" fmla="*/ 4 h 35"/>
                <a:gd name="T16" fmla="*/ 28 w 28"/>
                <a:gd name="T17" fmla="*/ 12 h 35"/>
                <a:gd name="T18" fmla="*/ 27 w 28"/>
                <a:gd name="T19" fmla="*/ 19 h 35"/>
                <a:gd name="T20" fmla="*/ 22 w 28"/>
                <a:gd name="T21" fmla="*/ 25 h 35"/>
                <a:gd name="T22" fmla="*/ 15 w 28"/>
                <a:gd name="T23" fmla="*/ 27 h 35"/>
                <a:gd name="T24" fmla="*/ 11 w 28"/>
                <a:gd name="T25" fmla="*/ 25 h 35"/>
                <a:gd name="T26" fmla="*/ 7 w 28"/>
                <a:gd name="T27" fmla="*/ 22 h 35"/>
                <a:gd name="T28" fmla="*/ 6 w 28"/>
                <a:gd name="T29" fmla="*/ 35 h 35"/>
                <a:gd name="T30" fmla="*/ 16 w 28"/>
                <a:gd name="T31" fmla="*/ 6 h 35"/>
                <a:gd name="T32" fmla="*/ 12 w 28"/>
                <a:gd name="T33" fmla="*/ 7 h 35"/>
                <a:gd name="T34" fmla="*/ 9 w 28"/>
                <a:gd name="T35" fmla="*/ 10 h 35"/>
                <a:gd name="T36" fmla="*/ 8 w 28"/>
                <a:gd name="T37" fmla="*/ 14 h 35"/>
                <a:gd name="T38" fmla="*/ 10 w 28"/>
                <a:gd name="T39" fmla="*/ 19 h 35"/>
                <a:gd name="T40" fmla="*/ 14 w 28"/>
                <a:gd name="T41" fmla="*/ 21 h 35"/>
                <a:gd name="T42" fmla="*/ 20 w 28"/>
                <a:gd name="T43" fmla="*/ 18 h 35"/>
                <a:gd name="T44" fmla="*/ 22 w 28"/>
                <a:gd name="T45" fmla="*/ 12 h 35"/>
                <a:gd name="T46" fmla="*/ 21 w 28"/>
                <a:gd name="T47" fmla="*/ 7 h 35"/>
                <a:gd name="T48" fmla="*/ 16 w 28"/>
                <a:gd name="T4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5">
                  <a:moveTo>
                    <a:pt x="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3" y="1"/>
                    <a:pt x="14" y="1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21" y="0"/>
                    <a:pt x="24" y="1"/>
                    <a:pt x="26" y="4"/>
                  </a:cubicBezTo>
                  <a:cubicBezTo>
                    <a:pt x="27" y="6"/>
                    <a:pt x="28" y="9"/>
                    <a:pt x="28" y="12"/>
                  </a:cubicBezTo>
                  <a:cubicBezTo>
                    <a:pt x="28" y="15"/>
                    <a:pt x="28" y="17"/>
                    <a:pt x="27" y="19"/>
                  </a:cubicBezTo>
                  <a:cubicBezTo>
                    <a:pt x="25" y="22"/>
                    <a:pt x="24" y="23"/>
                    <a:pt x="22" y="25"/>
                  </a:cubicBezTo>
                  <a:cubicBezTo>
                    <a:pt x="19" y="26"/>
                    <a:pt x="17" y="27"/>
                    <a:pt x="15" y="27"/>
                  </a:cubicBezTo>
                  <a:cubicBezTo>
                    <a:pt x="13" y="27"/>
                    <a:pt x="12" y="26"/>
                    <a:pt x="11" y="25"/>
                  </a:cubicBezTo>
                  <a:cubicBezTo>
                    <a:pt x="9" y="25"/>
                    <a:pt x="8" y="24"/>
                    <a:pt x="7" y="22"/>
                  </a:cubicBezTo>
                  <a:lnTo>
                    <a:pt x="6" y="35"/>
                  </a:lnTo>
                  <a:close/>
                  <a:moveTo>
                    <a:pt x="16" y="6"/>
                  </a:moveTo>
                  <a:cubicBezTo>
                    <a:pt x="15" y="6"/>
                    <a:pt x="13" y="6"/>
                    <a:pt x="12" y="7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9" y="18"/>
                    <a:pt x="10" y="19"/>
                  </a:cubicBezTo>
                  <a:cubicBezTo>
                    <a:pt x="11" y="20"/>
                    <a:pt x="13" y="21"/>
                    <a:pt x="14" y="21"/>
                  </a:cubicBezTo>
                  <a:cubicBezTo>
                    <a:pt x="17" y="21"/>
                    <a:pt x="19" y="20"/>
                    <a:pt x="20" y="18"/>
                  </a:cubicBezTo>
                  <a:cubicBezTo>
                    <a:pt x="22" y="17"/>
                    <a:pt x="22" y="15"/>
                    <a:pt x="22" y="12"/>
                  </a:cubicBezTo>
                  <a:cubicBezTo>
                    <a:pt x="22" y="10"/>
                    <a:pt x="22" y="9"/>
                    <a:pt x="21" y="7"/>
                  </a:cubicBezTo>
                  <a:cubicBezTo>
                    <a:pt x="19" y="6"/>
                    <a:pt x="18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9"/>
            <p:cNvSpPr>
              <a:spLocks noEditPoints="1"/>
            </p:cNvSpPr>
            <p:nvPr/>
          </p:nvSpPr>
          <p:spPr bwMode="auto">
            <a:xfrm>
              <a:off x="5205413" y="1395413"/>
              <a:ext cx="158750" cy="190500"/>
            </a:xfrm>
            <a:custGeom>
              <a:avLst/>
              <a:gdLst>
                <a:gd name="T0" fmla="*/ 7 w 29"/>
                <a:gd name="T1" fmla="*/ 35 h 35"/>
                <a:gd name="T2" fmla="*/ 0 w 29"/>
                <a:gd name="T3" fmla="*/ 35 h 35"/>
                <a:gd name="T4" fmla="*/ 5 w 29"/>
                <a:gd name="T5" fmla="*/ 1 h 35"/>
                <a:gd name="T6" fmla="*/ 11 w 29"/>
                <a:gd name="T7" fmla="*/ 1 h 35"/>
                <a:gd name="T8" fmla="*/ 11 w 29"/>
                <a:gd name="T9" fmla="*/ 3 h 35"/>
                <a:gd name="T10" fmla="*/ 15 w 29"/>
                <a:gd name="T11" fmla="*/ 1 h 35"/>
                <a:gd name="T12" fmla="*/ 18 w 29"/>
                <a:gd name="T13" fmla="*/ 0 h 35"/>
                <a:gd name="T14" fmla="*/ 26 w 29"/>
                <a:gd name="T15" fmla="*/ 4 h 35"/>
                <a:gd name="T16" fmla="*/ 29 w 29"/>
                <a:gd name="T17" fmla="*/ 12 h 35"/>
                <a:gd name="T18" fmla="*/ 27 w 29"/>
                <a:gd name="T19" fmla="*/ 19 h 35"/>
                <a:gd name="T20" fmla="*/ 22 w 29"/>
                <a:gd name="T21" fmla="*/ 25 h 35"/>
                <a:gd name="T22" fmla="*/ 16 w 29"/>
                <a:gd name="T23" fmla="*/ 27 h 35"/>
                <a:gd name="T24" fmla="*/ 11 w 29"/>
                <a:gd name="T25" fmla="*/ 25 h 35"/>
                <a:gd name="T26" fmla="*/ 8 w 29"/>
                <a:gd name="T27" fmla="*/ 22 h 35"/>
                <a:gd name="T28" fmla="*/ 7 w 29"/>
                <a:gd name="T29" fmla="*/ 35 h 35"/>
                <a:gd name="T30" fmla="*/ 17 w 29"/>
                <a:gd name="T31" fmla="*/ 6 h 35"/>
                <a:gd name="T32" fmla="*/ 13 w 29"/>
                <a:gd name="T33" fmla="*/ 7 h 35"/>
                <a:gd name="T34" fmla="*/ 10 w 29"/>
                <a:gd name="T35" fmla="*/ 10 h 35"/>
                <a:gd name="T36" fmla="*/ 9 w 29"/>
                <a:gd name="T37" fmla="*/ 14 h 35"/>
                <a:gd name="T38" fmla="*/ 11 w 29"/>
                <a:gd name="T39" fmla="*/ 19 h 35"/>
                <a:gd name="T40" fmla="*/ 15 w 29"/>
                <a:gd name="T41" fmla="*/ 21 h 35"/>
                <a:gd name="T42" fmla="*/ 21 w 29"/>
                <a:gd name="T43" fmla="*/ 18 h 35"/>
                <a:gd name="T44" fmla="*/ 23 w 29"/>
                <a:gd name="T45" fmla="*/ 12 h 35"/>
                <a:gd name="T46" fmla="*/ 21 w 29"/>
                <a:gd name="T47" fmla="*/ 7 h 35"/>
                <a:gd name="T48" fmla="*/ 17 w 29"/>
                <a:gd name="T4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35">
                  <a:moveTo>
                    <a:pt x="7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3" y="1"/>
                    <a:pt x="15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2" y="0"/>
                    <a:pt x="24" y="1"/>
                    <a:pt x="26" y="4"/>
                  </a:cubicBezTo>
                  <a:cubicBezTo>
                    <a:pt x="28" y="6"/>
                    <a:pt x="29" y="9"/>
                    <a:pt x="29" y="12"/>
                  </a:cubicBezTo>
                  <a:cubicBezTo>
                    <a:pt x="29" y="15"/>
                    <a:pt x="29" y="17"/>
                    <a:pt x="27" y="19"/>
                  </a:cubicBezTo>
                  <a:cubicBezTo>
                    <a:pt x="26" y="22"/>
                    <a:pt x="24" y="23"/>
                    <a:pt x="22" y="25"/>
                  </a:cubicBezTo>
                  <a:cubicBezTo>
                    <a:pt x="20" y="26"/>
                    <a:pt x="18" y="27"/>
                    <a:pt x="16" y="27"/>
                  </a:cubicBezTo>
                  <a:cubicBezTo>
                    <a:pt x="14" y="27"/>
                    <a:pt x="13" y="26"/>
                    <a:pt x="11" y="25"/>
                  </a:cubicBezTo>
                  <a:cubicBezTo>
                    <a:pt x="10" y="25"/>
                    <a:pt x="9" y="24"/>
                    <a:pt x="8" y="22"/>
                  </a:cubicBezTo>
                  <a:lnTo>
                    <a:pt x="7" y="35"/>
                  </a:lnTo>
                  <a:close/>
                  <a:moveTo>
                    <a:pt x="17" y="6"/>
                  </a:moveTo>
                  <a:cubicBezTo>
                    <a:pt x="15" y="6"/>
                    <a:pt x="14" y="6"/>
                    <a:pt x="13" y="7"/>
                  </a:cubicBezTo>
                  <a:cubicBezTo>
                    <a:pt x="12" y="7"/>
                    <a:pt x="11" y="8"/>
                    <a:pt x="10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6"/>
                    <a:pt x="10" y="18"/>
                    <a:pt x="11" y="19"/>
                  </a:cubicBezTo>
                  <a:cubicBezTo>
                    <a:pt x="12" y="20"/>
                    <a:pt x="13" y="21"/>
                    <a:pt x="15" y="21"/>
                  </a:cubicBezTo>
                  <a:cubicBezTo>
                    <a:pt x="17" y="21"/>
                    <a:pt x="19" y="20"/>
                    <a:pt x="21" y="18"/>
                  </a:cubicBezTo>
                  <a:cubicBezTo>
                    <a:pt x="22" y="17"/>
                    <a:pt x="23" y="15"/>
                    <a:pt x="23" y="12"/>
                  </a:cubicBezTo>
                  <a:cubicBezTo>
                    <a:pt x="23" y="10"/>
                    <a:pt x="22" y="9"/>
                    <a:pt x="21" y="7"/>
                  </a:cubicBezTo>
                  <a:cubicBezTo>
                    <a:pt x="20" y="6"/>
                    <a:pt x="19" y="6"/>
                    <a:pt x="1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0"/>
            <p:cNvSpPr>
              <a:spLocks noEditPoints="1"/>
            </p:cNvSpPr>
            <p:nvPr/>
          </p:nvSpPr>
          <p:spPr bwMode="auto">
            <a:xfrm>
              <a:off x="5384800" y="1395413"/>
              <a:ext cx="142875" cy="147638"/>
            </a:xfrm>
            <a:custGeom>
              <a:avLst/>
              <a:gdLst>
                <a:gd name="T0" fmla="*/ 18 w 26"/>
                <a:gd name="T1" fmla="*/ 19 h 27"/>
                <a:gd name="T2" fmla="*/ 24 w 26"/>
                <a:gd name="T3" fmla="*/ 21 h 27"/>
                <a:gd name="T4" fmla="*/ 19 w 26"/>
                <a:gd name="T5" fmla="*/ 25 h 27"/>
                <a:gd name="T6" fmla="*/ 12 w 26"/>
                <a:gd name="T7" fmla="*/ 27 h 27"/>
                <a:gd name="T8" fmla="*/ 3 w 26"/>
                <a:gd name="T9" fmla="*/ 23 h 27"/>
                <a:gd name="T10" fmla="*/ 0 w 26"/>
                <a:gd name="T11" fmla="*/ 15 h 27"/>
                <a:gd name="T12" fmla="*/ 4 w 26"/>
                <a:gd name="T13" fmla="*/ 4 h 27"/>
                <a:gd name="T14" fmla="*/ 14 w 26"/>
                <a:gd name="T15" fmla="*/ 0 h 27"/>
                <a:gd name="T16" fmla="*/ 20 w 26"/>
                <a:gd name="T17" fmla="*/ 2 h 27"/>
                <a:gd name="T18" fmla="*/ 25 w 26"/>
                <a:gd name="T19" fmla="*/ 6 h 27"/>
                <a:gd name="T20" fmla="*/ 26 w 26"/>
                <a:gd name="T21" fmla="*/ 13 h 27"/>
                <a:gd name="T22" fmla="*/ 26 w 26"/>
                <a:gd name="T23" fmla="*/ 15 h 27"/>
                <a:gd name="T24" fmla="*/ 6 w 26"/>
                <a:gd name="T25" fmla="*/ 15 h 27"/>
                <a:gd name="T26" fmla="*/ 8 w 26"/>
                <a:gd name="T27" fmla="*/ 19 h 27"/>
                <a:gd name="T28" fmla="*/ 12 w 26"/>
                <a:gd name="T29" fmla="*/ 21 h 27"/>
                <a:gd name="T30" fmla="*/ 18 w 26"/>
                <a:gd name="T31" fmla="*/ 19 h 27"/>
                <a:gd name="T32" fmla="*/ 20 w 26"/>
                <a:gd name="T33" fmla="*/ 11 h 27"/>
                <a:gd name="T34" fmla="*/ 18 w 26"/>
                <a:gd name="T35" fmla="*/ 7 h 27"/>
                <a:gd name="T36" fmla="*/ 14 w 26"/>
                <a:gd name="T37" fmla="*/ 6 h 27"/>
                <a:gd name="T38" fmla="*/ 10 w 26"/>
                <a:gd name="T39" fmla="*/ 7 h 27"/>
                <a:gd name="T40" fmla="*/ 7 w 26"/>
                <a:gd name="T41" fmla="*/ 11 h 27"/>
                <a:gd name="T42" fmla="*/ 20 w 26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8" y="19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1" y="24"/>
                    <a:pt x="19" y="25"/>
                  </a:cubicBezTo>
                  <a:cubicBezTo>
                    <a:pt x="17" y="26"/>
                    <a:pt x="15" y="27"/>
                    <a:pt x="12" y="27"/>
                  </a:cubicBezTo>
                  <a:cubicBezTo>
                    <a:pt x="8" y="27"/>
                    <a:pt x="5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6" y="10"/>
                    <a:pt x="26" y="13"/>
                  </a:cubicBezTo>
                  <a:cubicBezTo>
                    <a:pt x="26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0" y="21"/>
                    <a:pt x="12" y="21"/>
                  </a:cubicBezTo>
                  <a:cubicBezTo>
                    <a:pt x="14" y="21"/>
                    <a:pt x="16" y="20"/>
                    <a:pt x="18" y="19"/>
                  </a:cubicBezTo>
                  <a:close/>
                  <a:moveTo>
                    <a:pt x="20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8" y="8"/>
                    <a:pt x="7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1"/>
            <p:cNvSpPr>
              <a:spLocks noEditPoints="1"/>
            </p:cNvSpPr>
            <p:nvPr/>
          </p:nvSpPr>
          <p:spPr bwMode="auto">
            <a:xfrm>
              <a:off x="5543550" y="1347788"/>
              <a:ext cx="163512" cy="195263"/>
            </a:xfrm>
            <a:custGeom>
              <a:avLst/>
              <a:gdLst>
                <a:gd name="T0" fmla="*/ 23 w 30"/>
                <a:gd name="T1" fmla="*/ 0 h 36"/>
                <a:gd name="T2" fmla="*/ 30 w 30"/>
                <a:gd name="T3" fmla="*/ 0 h 36"/>
                <a:gd name="T4" fmla="*/ 25 w 30"/>
                <a:gd name="T5" fmla="*/ 35 h 36"/>
                <a:gd name="T6" fmla="*/ 19 w 30"/>
                <a:gd name="T7" fmla="*/ 35 h 36"/>
                <a:gd name="T8" fmla="*/ 19 w 30"/>
                <a:gd name="T9" fmla="*/ 32 h 36"/>
                <a:gd name="T10" fmla="*/ 15 w 30"/>
                <a:gd name="T11" fmla="*/ 35 h 36"/>
                <a:gd name="T12" fmla="*/ 11 w 30"/>
                <a:gd name="T13" fmla="*/ 36 h 36"/>
                <a:gd name="T14" fmla="*/ 3 w 30"/>
                <a:gd name="T15" fmla="*/ 32 h 36"/>
                <a:gd name="T16" fmla="*/ 0 w 30"/>
                <a:gd name="T17" fmla="*/ 23 h 36"/>
                <a:gd name="T18" fmla="*/ 2 w 30"/>
                <a:gd name="T19" fmla="*/ 16 h 36"/>
                <a:gd name="T20" fmla="*/ 7 w 30"/>
                <a:gd name="T21" fmla="*/ 11 h 36"/>
                <a:gd name="T22" fmla="*/ 14 w 30"/>
                <a:gd name="T23" fmla="*/ 9 h 36"/>
                <a:gd name="T24" fmla="*/ 18 w 30"/>
                <a:gd name="T25" fmla="*/ 10 h 36"/>
                <a:gd name="T26" fmla="*/ 22 w 30"/>
                <a:gd name="T27" fmla="*/ 13 h 36"/>
                <a:gd name="T28" fmla="*/ 23 w 30"/>
                <a:gd name="T29" fmla="*/ 0 h 36"/>
                <a:gd name="T30" fmla="*/ 13 w 30"/>
                <a:gd name="T31" fmla="*/ 30 h 36"/>
                <a:gd name="T32" fmla="*/ 17 w 30"/>
                <a:gd name="T33" fmla="*/ 29 h 36"/>
                <a:gd name="T34" fmla="*/ 20 w 30"/>
                <a:gd name="T35" fmla="*/ 26 h 36"/>
                <a:gd name="T36" fmla="*/ 21 w 30"/>
                <a:gd name="T37" fmla="*/ 21 h 36"/>
                <a:gd name="T38" fmla="*/ 19 w 30"/>
                <a:gd name="T39" fmla="*/ 17 h 36"/>
                <a:gd name="T40" fmla="*/ 15 w 30"/>
                <a:gd name="T41" fmla="*/ 15 h 36"/>
                <a:gd name="T42" fmla="*/ 9 w 30"/>
                <a:gd name="T43" fmla="*/ 17 h 36"/>
                <a:gd name="T44" fmla="*/ 7 w 30"/>
                <a:gd name="T45" fmla="*/ 23 h 36"/>
                <a:gd name="T46" fmla="*/ 8 w 30"/>
                <a:gd name="T47" fmla="*/ 28 h 36"/>
                <a:gd name="T48" fmla="*/ 13 w 30"/>
                <a:gd name="T4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6">
                  <a:moveTo>
                    <a:pt x="2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7" y="34"/>
                    <a:pt x="15" y="35"/>
                  </a:cubicBezTo>
                  <a:cubicBezTo>
                    <a:pt x="14" y="35"/>
                    <a:pt x="13" y="36"/>
                    <a:pt x="11" y="36"/>
                  </a:cubicBezTo>
                  <a:cubicBezTo>
                    <a:pt x="8" y="36"/>
                    <a:pt x="5" y="34"/>
                    <a:pt x="3" y="32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1"/>
                    <a:pt x="1" y="18"/>
                    <a:pt x="2" y="16"/>
                  </a:cubicBezTo>
                  <a:cubicBezTo>
                    <a:pt x="4" y="14"/>
                    <a:pt x="5" y="12"/>
                    <a:pt x="7" y="11"/>
                  </a:cubicBezTo>
                  <a:cubicBezTo>
                    <a:pt x="10" y="10"/>
                    <a:pt x="12" y="9"/>
                    <a:pt x="14" y="9"/>
                  </a:cubicBezTo>
                  <a:cubicBezTo>
                    <a:pt x="16" y="9"/>
                    <a:pt x="17" y="9"/>
                    <a:pt x="18" y="10"/>
                  </a:cubicBezTo>
                  <a:cubicBezTo>
                    <a:pt x="20" y="11"/>
                    <a:pt x="21" y="12"/>
                    <a:pt x="22" y="13"/>
                  </a:cubicBezTo>
                  <a:lnTo>
                    <a:pt x="23" y="0"/>
                  </a:lnTo>
                  <a:close/>
                  <a:moveTo>
                    <a:pt x="13" y="30"/>
                  </a:moveTo>
                  <a:cubicBezTo>
                    <a:pt x="14" y="30"/>
                    <a:pt x="16" y="30"/>
                    <a:pt x="17" y="29"/>
                  </a:cubicBezTo>
                  <a:cubicBezTo>
                    <a:pt x="18" y="28"/>
                    <a:pt x="19" y="27"/>
                    <a:pt x="20" y="26"/>
                  </a:cubicBezTo>
                  <a:cubicBezTo>
                    <a:pt x="20" y="24"/>
                    <a:pt x="21" y="23"/>
                    <a:pt x="21" y="21"/>
                  </a:cubicBezTo>
                  <a:cubicBezTo>
                    <a:pt x="21" y="19"/>
                    <a:pt x="20" y="18"/>
                    <a:pt x="19" y="17"/>
                  </a:cubicBezTo>
                  <a:cubicBezTo>
                    <a:pt x="18" y="15"/>
                    <a:pt x="16" y="15"/>
                    <a:pt x="15" y="15"/>
                  </a:cubicBezTo>
                  <a:cubicBezTo>
                    <a:pt x="12" y="15"/>
                    <a:pt x="10" y="16"/>
                    <a:pt x="9" y="17"/>
                  </a:cubicBezTo>
                  <a:cubicBezTo>
                    <a:pt x="7" y="19"/>
                    <a:pt x="7" y="21"/>
                    <a:pt x="7" y="23"/>
                  </a:cubicBezTo>
                  <a:cubicBezTo>
                    <a:pt x="7" y="25"/>
                    <a:pt x="7" y="27"/>
                    <a:pt x="8" y="28"/>
                  </a:cubicBezTo>
                  <a:cubicBezTo>
                    <a:pt x="10" y="29"/>
                    <a:pt x="11" y="30"/>
                    <a:pt x="1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auto">
            <a:xfrm>
              <a:off x="5713413" y="1500188"/>
              <a:ext cx="42862" cy="42863"/>
            </a:xfrm>
            <a:custGeom>
              <a:avLst/>
              <a:gdLst>
                <a:gd name="T0" fmla="*/ 4 w 8"/>
                <a:gd name="T1" fmla="*/ 0 h 8"/>
                <a:gd name="T2" fmla="*/ 6 w 8"/>
                <a:gd name="T3" fmla="*/ 1 h 8"/>
                <a:gd name="T4" fmla="*/ 8 w 8"/>
                <a:gd name="T5" fmla="*/ 4 h 8"/>
                <a:gd name="T6" fmla="*/ 6 w 8"/>
                <a:gd name="T7" fmla="*/ 6 h 8"/>
                <a:gd name="T8" fmla="*/ 4 w 8"/>
                <a:gd name="T9" fmla="*/ 8 h 8"/>
                <a:gd name="T10" fmla="*/ 1 w 8"/>
                <a:gd name="T11" fmla="*/ 6 h 8"/>
                <a:gd name="T12" fmla="*/ 0 w 8"/>
                <a:gd name="T13" fmla="*/ 4 h 8"/>
                <a:gd name="T14" fmla="*/ 1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auto">
            <a:xfrm>
              <a:off x="1878013" y="2789238"/>
              <a:ext cx="1009650" cy="423863"/>
            </a:xfrm>
            <a:custGeom>
              <a:avLst/>
              <a:gdLst>
                <a:gd name="T0" fmla="*/ 636 w 636"/>
                <a:gd name="T1" fmla="*/ 0 h 267"/>
                <a:gd name="T2" fmla="*/ 602 w 636"/>
                <a:gd name="T3" fmla="*/ 267 h 267"/>
                <a:gd name="T4" fmla="*/ 0 w 636"/>
                <a:gd name="T5" fmla="*/ 267 h 267"/>
                <a:gd name="T6" fmla="*/ 38 w 636"/>
                <a:gd name="T7" fmla="*/ 0 h 267"/>
                <a:gd name="T8" fmla="*/ 636 w 636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267">
                  <a:moveTo>
                    <a:pt x="636" y="0"/>
                  </a:moveTo>
                  <a:lnTo>
                    <a:pt x="602" y="267"/>
                  </a:lnTo>
                  <a:lnTo>
                    <a:pt x="0" y="267"/>
                  </a:lnTo>
                  <a:lnTo>
                    <a:pt x="38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E2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4"/>
            <p:cNvSpPr>
              <a:spLocks noEditPoints="1"/>
            </p:cNvSpPr>
            <p:nvPr/>
          </p:nvSpPr>
          <p:spPr bwMode="auto">
            <a:xfrm>
              <a:off x="2020888" y="2903538"/>
              <a:ext cx="174625" cy="184150"/>
            </a:xfrm>
            <a:custGeom>
              <a:avLst/>
              <a:gdLst>
                <a:gd name="T0" fmla="*/ 62 w 110"/>
                <a:gd name="T1" fmla="*/ 0 h 116"/>
                <a:gd name="T2" fmla="*/ 82 w 110"/>
                <a:gd name="T3" fmla="*/ 0 h 116"/>
                <a:gd name="T4" fmla="*/ 110 w 110"/>
                <a:gd name="T5" fmla="*/ 116 h 116"/>
                <a:gd name="T6" fmla="*/ 89 w 110"/>
                <a:gd name="T7" fmla="*/ 116 h 116"/>
                <a:gd name="T8" fmla="*/ 82 w 110"/>
                <a:gd name="T9" fmla="*/ 92 h 116"/>
                <a:gd name="T10" fmla="*/ 38 w 110"/>
                <a:gd name="T11" fmla="*/ 92 h 116"/>
                <a:gd name="T12" fmla="*/ 24 w 110"/>
                <a:gd name="T13" fmla="*/ 116 h 116"/>
                <a:gd name="T14" fmla="*/ 0 w 110"/>
                <a:gd name="T15" fmla="*/ 116 h 116"/>
                <a:gd name="T16" fmla="*/ 62 w 110"/>
                <a:gd name="T17" fmla="*/ 0 h 116"/>
                <a:gd name="T18" fmla="*/ 79 w 110"/>
                <a:gd name="T19" fmla="*/ 72 h 116"/>
                <a:gd name="T20" fmla="*/ 68 w 110"/>
                <a:gd name="T21" fmla="*/ 31 h 116"/>
                <a:gd name="T22" fmla="*/ 48 w 110"/>
                <a:gd name="T23" fmla="*/ 72 h 116"/>
                <a:gd name="T24" fmla="*/ 79 w 110"/>
                <a:gd name="T25" fmla="*/ 7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6">
                  <a:moveTo>
                    <a:pt x="62" y="0"/>
                  </a:moveTo>
                  <a:lnTo>
                    <a:pt x="82" y="0"/>
                  </a:lnTo>
                  <a:lnTo>
                    <a:pt x="110" y="116"/>
                  </a:lnTo>
                  <a:lnTo>
                    <a:pt x="89" y="116"/>
                  </a:lnTo>
                  <a:lnTo>
                    <a:pt x="82" y="92"/>
                  </a:lnTo>
                  <a:lnTo>
                    <a:pt x="38" y="92"/>
                  </a:lnTo>
                  <a:lnTo>
                    <a:pt x="24" y="116"/>
                  </a:lnTo>
                  <a:lnTo>
                    <a:pt x="0" y="116"/>
                  </a:lnTo>
                  <a:lnTo>
                    <a:pt x="62" y="0"/>
                  </a:lnTo>
                  <a:close/>
                  <a:moveTo>
                    <a:pt x="79" y="72"/>
                  </a:moveTo>
                  <a:lnTo>
                    <a:pt x="68" y="31"/>
                  </a:lnTo>
                  <a:lnTo>
                    <a:pt x="48" y="72"/>
                  </a:lnTo>
                  <a:lnTo>
                    <a:pt x="79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5"/>
            <p:cNvSpPr>
              <a:spLocks noEditPoints="1"/>
            </p:cNvSpPr>
            <p:nvPr/>
          </p:nvSpPr>
          <p:spPr bwMode="auto">
            <a:xfrm>
              <a:off x="2216150" y="2946400"/>
              <a:ext cx="153987" cy="196850"/>
            </a:xfrm>
            <a:custGeom>
              <a:avLst/>
              <a:gdLst>
                <a:gd name="T0" fmla="*/ 22 w 28"/>
                <a:gd name="T1" fmla="*/ 1 h 36"/>
                <a:gd name="T2" fmla="*/ 28 w 28"/>
                <a:gd name="T3" fmla="*/ 1 h 36"/>
                <a:gd name="T4" fmla="*/ 26 w 28"/>
                <a:gd name="T5" fmla="*/ 21 h 36"/>
                <a:gd name="T6" fmla="*/ 24 w 28"/>
                <a:gd name="T7" fmla="*/ 29 h 36"/>
                <a:gd name="T8" fmla="*/ 19 w 28"/>
                <a:gd name="T9" fmla="*/ 34 h 36"/>
                <a:gd name="T10" fmla="*/ 11 w 28"/>
                <a:gd name="T11" fmla="*/ 36 h 36"/>
                <a:gd name="T12" fmla="*/ 4 w 28"/>
                <a:gd name="T13" fmla="*/ 34 h 36"/>
                <a:gd name="T14" fmla="*/ 0 w 28"/>
                <a:gd name="T15" fmla="*/ 30 h 36"/>
                <a:gd name="T16" fmla="*/ 5 w 28"/>
                <a:gd name="T17" fmla="*/ 27 h 36"/>
                <a:gd name="T18" fmla="*/ 11 w 28"/>
                <a:gd name="T19" fmla="*/ 30 h 36"/>
                <a:gd name="T20" fmla="*/ 15 w 28"/>
                <a:gd name="T21" fmla="*/ 29 h 36"/>
                <a:gd name="T22" fmla="*/ 18 w 28"/>
                <a:gd name="T23" fmla="*/ 27 h 36"/>
                <a:gd name="T24" fmla="*/ 19 w 28"/>
                <a:gd name="T25" fmla="*/ 23 h 36"/>
                <a:gd name="T26" fmla="*/ 11 w 28"/>
                <a:gd name="T27" fmla="*/ 26 h 36"/>
                <a:gd name="T28" fmla="*/ 6 w 28"/>
                <a:gd name="T29" fmla="*/ 24 h 36"/>
                <a:gd name="T30" fmla="*/ 2 w 28"/>
                <a:gd name="T31" fmla="*/ 20 h 36"/>
                <a:gd name="T32" fmla="*/ 0 w 28"/>
                <a:gd name="T33" fmla="*/ 14 h 36"/>
                <a:gd name="T34" fmla="*/ 2 w 28"/>
                <a:gd name="T35" fmla="*/ 7 h 36"/>
                <a:gd name="T36" fmla="*/ 8 w 28"/>
                <a:gd name="T37" fmla="*/ 2 h 36"/>
                <a:gd name="T38" fmla="*/ 14 w 28"/>
                <a:gd name="T39" fmla="*/ 0 h 36"/>
                <a:gd name="T40" fmla="*/ 18 w 28"/>
                <a:gd name="T41" fmla="*/ 1 h 36"/>
                <a:gd name="T42" fmla="*/ 22 w 28"/>
                <a:gd name="T43" fmla="*/ 4 h 36"/>
                <a:gd name="T44" fmla="*/ 22 w 28"/>
                <a:gd name="T45" fmla="*/ 1 h 36"/>
                <a:gd name="T46" fmla="*/ 15 w 28"/>
                <a:gd name="T47" fmla="*/ 6 h 36"/>
                <a:gd name="T48" fmla="*/ 9 w 28"/>
                <a:gd name="T49" fmla="*/ 8 h 36"/>
                <a:gd name="T50" fmla="*/ 6 w 28"/>
                <a:gd name="T51" fmla="*/ 14 h 36"/>
                <a:gd name="T52" fmla="*/ 8 w 28"/>
                <a:gd name="T53" fmla="*/ 19 h 36"/>
                <a:gd name="T54" fmla="*/ 13 w 28"/>
                <a:gd name="T55" fmla="*/ 20 h 36"/>
                <a:gd name="T56" fmla="*/ 17 w 28"/>
                <a:gd name="T57" fmla="*/ 19 h 36"/>
                <a:gd name="T58" fmla="*/ 20 w 28"/>
                <a:gd name="T59" fmla="*/ 16 h 36"/>
                <a:gd name="T60" fmla="*/ 21 w 28"/>
                <a:gd name="T61" fmla="*/ 12 h 36"/>
                <a:gd name="T62" fmla="*/ 19 w 28"/>
                <a:gd name="T63" fmla="*/ 8 h 36"/>
                <a:gd name="T64" fmla="*/ 15 w 28"/>
                <a:gd name="T65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36">
                  <a:moveTo>
                    <a:pt x="22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5"/>
                    <a:pt x="24" y="28"/>
                    <a:pt x="24" y="29"/>
                  </a:cubicBezTo>
                  <a:cubicBezTo>
                    <a:pt x="23" y="31"/>
                    <a:pt x="21" y="32"/>
                    <a:pt x="19" y="34"/>
                  </a:cubicBezTo>
                  <a:cubicBezTo>
                    <a:pt x="17" y="35"/>
                    <a:pt x="14" y="36"/>
                    <a:pt x="11" y="36"/>
                  </a:cubicBezTo>
                  <a:cubicBezTo>
                    <a:pt x="9" y="36"/>
                    <a:pt x="6" y="35"/>
                    <a:pt x="4" y="34"/>
                  </a:cubicBezTo>
                  <a:cubicBezTo>
                    <a:pt x="2" y="33"/>
                    <a:pt x="1" y="32"/>
                    <a:pt x="0" y="30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7" y="29"/>
                    <a:pt x="9" y="30"/>
                    <a:pt x="11" y="30"/>
                  </a:cubicBezTo>
                  <a:cubicBezTo>
                    <a:pt x="13" y="30"/>
                    <a:pt x="14" y="30"/>
                    <a:pt x="15" y="29"/>
                  </a:cubicBezTo>
                  <a:cubicBezTo>
                    <a:pt x="16" y="29"/>
                    <a:pt x="17" y="28"/>
                    <a:pt x="18" y="27"/>
                  </a:cubicBezTo>
                  <a:cubicBezTo>
                    <a:pt x="19" y="26"/>
                    <a:pt x="19" y="25"/>
                    <a:pt x="19" y="23"/>
                  </a:cubicBezTo>
                  <a:cubicBezTo>
                    <a:pt x="17" y="25"/>
                    <a:pt x="14" y="26"/>
                    <a:pt x="11" y="26"/>
                  </a:cubicBezTo>
                  <a:cubicBezTo>
                    <a:pt x="9" y="26"/>
                    <a:pt x="8" y="25"/>
                    <a:pt x="6" y="24"/>
                  </a:cubicBezTo>
                  <a:cubicBezTo>
                    <a:pt x="4" y="23"/>
                    <a:pt x="3" y="22"/>
                    <a:pt x="2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9"/>
                    <a:pt x="2" y="7"/>
                  </a:cubicBezTo>
                  <a:cubicBezTo>
                    <a:pt x="4" y="5"/>
                    <a:pt x="5" y="3"/>
                    <a:pt x="8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20" y="1"/>
                    <a:pt x="21" y="2"/>
                    <a:pt x="22" y="4"/>
                  </a:cubicBezTo>
                  <a:lnTo>
                    <a:pt x="22" y="1"/>
                  </a:lnTo>
                  <a:close/>
                  <a:moveTo>
                    <a:pt x="15" y="6"/>
                  </a:moveTo>
                  <a:cubicBezTo>
                    <a:pt x="12" y="6"/>
                    <a:pt x="10" y="7"/>
                    <a:pt x="9" y="8"/>
                  </a:cubicBezTo>
                  <a:cubicBezTo>
                    <a:pt x="7" y="10"/>
                    <a:pt x="6" y="12"/>
                    <a:pt x="6" y="14"/>
                  </a:cubicBezTo>
                  <a:cubicBezTo>
                    <a:pt x="6" y="16"/>
                    <a:pt x="7" y="17"/>
                    <a:pt x="8" y="19"/>
                  </a:cubicBezTo>
                  <a:cubicBezTo>
                    <a:pt x="9" y="20"/>
                    <a:pt x="11" y="20"/>
                    <a:pt x="13" y="20"/>
                  </a:cubicBezTo>
                  <a:cubicBezTo>
                    <a:pt x="14" y="20"/>
                    <a:pt x="16" y="20"/>
                    <a:pt x="17" y="19"/>
                  </a:cubicBezTo>
                  <a:cubicBezTo>
                    <a:pt x="18" y="19"/>
                    <a:pt x="19" y="18"/>
                    <a:pt x="20" y="16"/>
                  </a:cubicBezTo>
                  <a:cubicBezTo>
                    <a:pt x="21" y="15"/>
                    <a:pt x="21" y="14"/>
                    <a:pt x="21" y="12"/>
                  </a:cubicBezTo>
                  <a:cubicBezTo>
                    <a:pt x="21" y="10"/>
                    <a:pt x="21" y="9"/>
                    <a:pt x="19" y="8"/>
                  </a:cubicBezTo>
                  <a:cubicBezTo>
                    <a:pt x="18" y="6"/>
                    <a:pt x="17" y="6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6"/>
            <p:cNvSpPr>
              <a:spLocks noEditPoints="1"/>
            </p:cNvSpPr>
            <p:nvPr/>
          </p:nvSpPr>
          <p:spPr bwMode="auto">
            <a:xfrm>
              <a:off x="2379663" y="2892425"/>
              <a:ext cx="60325" cy="195263"/>
            </a:xfrm>
            <a:custGeom>
              <a:avLst/>
              <a:gdLst>
                <a:gd name="T0" fmla="*/ 3 w 11"/>
                <a:gd name="T1" fmla="*/ 11 h 36"/>
                <a:gd name="T2" fmla="*/ 10 w 11"/>
                <a:gd name="T3" fmla="*/ 11 h 36"/>
                <a:gd name="T4" fmla="*/ 6 w 11"/>
                <a:gd name="T5" fmla="*/ 36 h 36"/>
                <a:gd name="T6" fmla="*/ 0 w 11"/>
                <a:gd name="T7" fmla="*/ 36 h 36"/>
                <a:gd name="T8" fmla="*/ 3 w 11"/>
                <a:gd name="T9" fmla="*/ 11 h 36"/>
                <a:gd name="T10" fmla="*/ 8 w 11"/>
                <a:gd name="T11" fmla="*/ 0 h 36"/>
                <a:gd name="T12" fmla="*/ 10 w 11"/>
                <a:gd name="T13" fmla="*/ 2 h 36"/>
                <a:gd name="T14" fmla="*/ 11 w 11"/>
                <a:gd name="T15" fmla="*/ 4 h 36"/>
                <a:gd name="T16" fmla="*/ 10 w 11"/>
                <a:gd name="T17" fmla="*/ 7 h 36"/>
                <a:gd name="T18" fmla="*/ 8 w 11"/>
                <a:gd name="T19" fmla="*/ 8 h 36"/>
                <a:gd name="T20" fmla="*/ 5 w 11"/>
                <a:gd name="T21" fmla="*/ 7 h 36"/>
                <a:gd name="T22" fmla="*/ 4 w 11"/>
                <a:gd name="T23" fmla="*/ 4 h 36"/>
                <a:gd name="T24" fmla="*/ 5 w 11"/>
                <a:gd name="T25" fmla="*/ 2 h 36"/>
                <a:gd name="T26" fmla="*/ 8 w 11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6">
                  <a:moveTo>
                    <a:pt x="3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" y="11"/>
                  </a:lnTo>
                  <a:close/>
                  <a:moveTo>
                    <a:pt x="8" y="0"/>
                  </a:moveTo>
                  <a:cubicBezTo>
                    <a:pt x="9" y="0"/>
                    <a:pt x="10" y="1"/>
                    <a:pt x="10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2439988" y="2897188"/>
              <a:ext cx="60325" cy="190500"/>
            </a:xfrm>
            <a:custGeom>
              <a:avLst/>
              <a:gdLst>
                <a:gd name="T0" fmla="*/ 17 w 38"/>
                <a:gd name="T1" fmla="*/ 0 h 120"/>
                <a:gd name="T2" fmla="*/ 38 w 38"/>
                <a:gd name="T3" fmla="*/ 0 h 120"/>
                <a:gd name="T4" fmla="*/ 21 w 38"/>
                <a:gd name="T5" fmla="*/ 120 h 120"/>
                <a:gd name="T6" fmla="*/ 0 w 38"/>
                <a:gd name="T7" fmla="*/ 120 h 120"/>
                <a:gd name="T8" fmla="*/ 17 w 3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0">
                  <a:moveTo>
                    <a:pt x="17" y="0"/>
                  </a:moveTo>
                  <a:lnTo>
                    <a:pt x="38" y="0"/>
                  </a:lnTo>
                  <a:lnTo>
                    <a:pt x="21" y="120"/>
                  </a:lnTo>
                  <a:lnTo>
                    <a:pt x="0" y="1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8"/>
            <p:cNvSpPr>
              <a:spLocks noEditPoints="1"/>
            </p:cNvSpPr>
            <p:nvPr/>
          </p:nvSpPr>
          <p:spPr bwMode="auto">
            <a:xfrm>
              <a:off x="2505075" y="2946400"/>
              <a:ext cx="142875" cy="147638"/>
            </a:xfrm>
            <a:custGeom>
              <a:avLst/>
              <a:gdLst>
                <a:gd name="T0" fmla="*/ 18 w 26"/>
                <a:gd name="T1" fmla="*/ 19 h 27"/>
                <a:gd name="T2" fmla="*/ 24 w 26"/>
                <a:gd name="T3" fmla="*/ 21 h 27"/>
                <a:gd name="T4" fmla="*/ 19 w 26"/>
                <a:gd name="T5" fmla="*/ 25 h 27"/>
                <a:gd name="T6" fmla="*/ 12 w 26"/>
                <a:gd name="T7" fmla="*/ 27 h 27"/>
                <a:gd name="T8" fmla="*/ 3 w 26"/>
                <a:gd name="T9" fmla="*/ 23 h 27"/>
                <a:gd name="T10" fmla="*/ 0 w 26"/>
                <a:gd name="T11" fmla="*/ 15 h 27"/>
                <a:gd name="T12" fmla="*/ 4 w 26"/>
                <a:gd name="T13" fmla="*/ 4 h 27"/>
                <a:gd name="T14" fmla="*/ 14 w 26"/>
                <a:gd name="T15" fmla="*/ 0 h 27"/>
                <a:gd name="T16" fmla="*/ 20 w 26"/>
                <a:gd name="T17" fmla="*/ 2 h 27"/>
                <a:gd name="T18" fmla="*/ 25 w 26"/>
                <a:gd name="T19" fmla="*/ 6 h 27"/>
                <a:gd name="T20" fmla="*/ 26 w 26"/>
                <a:gd name="T21" fmla="*/ 13 h 27"/>
                <a:gd name="T22" fmla="*/ 26 w 26"/>
                <a:gd name="T23" fmla="*/ 15 h 27"/>
                <a:gd name="T24" fmla="*/ 6 w 26"/>
                <a:gd name="T25" fmla="*/ 15 h 27"/>
                <a:gd name="T26" fmla="*/ 8 w 26"/>
                <a:gd name="T27" fmla="*/ 19 h 27"/>
                <a:gd name="T28" fmla="*/ 12 w 26"/>
                <a:gd name="T29" fmla="*/ 21 h 27"/>
                <a:gd name="T30" fmla="*/ 18 w 26"/>
                <a:gd name="T31" fmla="*/ 19 h 27"/>
                <a:gd name="T32" fmla="*/ 20 w 26"/>
                <a:gd name="T33" fmla="*/ 11 h 27"/>
                <a:gd name="T34" fmla="*/ 18 w 26"/>
                <a:gd name="T35" fmla="*/ 7 h 27"/>
                <a:gd name="T36" fmla="*/ 14 w 26"/>
                <a:gd name="T37" fmla="*/ 6 h 27"/>
                <a:gd name="T38" fmla="*/ 10 w 26"/>
                <a:gd name="T39" fmla="*/ 7 h 27"/>
                <a:gd name="T40" fmla="*/ 7 w 26"/>
                <a:gd name="T41" fmla="*/ 11 h 27"/>
                <a:gd name="T42" fmla="*/ 20 w 26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8" y="19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1" y="24"/>
                    <a:pt x="19" y="25"/>
                  </a:cubicBezTo>
                  <a:cubicBezTo>
                    <a:pt x="17" y="26"/>
                    <a:pt x="15" y="27"/>
                    <a:pt x="12" y="27"/>
                  </a:cubicBezTo>
                  <a:cubicBezTo>
                    <a:pt x="8" y="27"/>
                    <a:pt x="5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6" y="10"/>
                    <a:pt x="26" y="13"/>
                  </a:cubicBezTo>
                  <a:cubicBezTo>
                    <a:pt x="26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0" y="21"/>
                    <a:pt x="12" y="21"/>
                  </a:cubicBezTo>
                  <a:cubicBezTo>
                    <a:pt x="14" y="21"/>
                    <a:pt x="17" y="20"/>
                    <a:pt x="18" y="19"/>
                  </a:cubicBezTo>
                  <a:close/>
                  <a:moveTo>
                    <a:pt x="20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8" y="8"/>
                    <a:pt x="7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auto">
            <a:xfrm>
              <a:off x="2663825" y="3049588"/>
              <a:ext cx="44450" cy="44450"/>
            </a:xfrm>
            <a:custGeom>
              <a:avLst/>
              <a:gdLst>
                <a:gd name="T0" fmla="*/ 4 w 8"/>
                <a:gd name="T1" fmla="*/ 0 h 8"/>
                <a:gd name="T2" fmla="*/ 7 w 8"/>
                <a:gd name="T3" fmla="*/ 1 h 8"/>
                <a:gd name="T4" fmla="*/ 8 w 8"/>
                <a:gd name="T5" fmla="*/ 4 h 8"/>
                <a:gd name="T6" fmla="*/ 7 w 8"/>
                <a:gd name="T7" fmla="*/ 6 h 8"/>
                <a:gd name="T8" fmla="*/ 4 w 8"/>
                <a:gd name="T9" fmla="*/ 8 h 8"/>
                <a:gd name="T10" fmla="*/ 1 w 8"/>
                <a:gd name="T11" fmla="*/ 6 h 8"/>
                <a:gd name="T12" fmla="*/ 0 w 8"/>
                <a:gd name="T13" fmla="*/ 4 h 8"/>
                <a:gd name="T14" fmla="*/ 1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auto">
            <a:xfrm>
              <a:off x="2854325" y="2789238"/>
              <a:ext cx="1450975" cy="423863"/>
            </a:xfrm>
            <a:custGeom>
              <a:avLst/>
              <a:gdLst>
                <a:gd name="T0" fmla="*/ 914 w 914"/>
                <a:gd name="T1" fmla="*/ 0 h 267"/>
                <a:gd name="T2" fmla="*/ 880 w 914"/>
                <a:gd name="T3" fmla="*/ 267 h 267"/>
                <a:gd name="T4" fmla="*/ 0 w 914"/>
                <a:gd name="T5" fmla="*/ 267 h 267"/>
                <a:gd name="T6" fmla="*/ 38 w 914"/>
                <a:gd name="T7" fmla="*/ 0 h 267"/>
                <a:gd name="T8" fmla="*/ 914 w 91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267">
                  <a:moveTo>
                    <a:pt x="914" y="0"/>
                  </a:moveTo>
                  <a:lnTo>
                    <a:pt x="880" y="267"/>
                  </a:lnTo>
                  <a:lnTo>
                    <a:pt x="0" y="267"/>
                  </a:lnTo>
                  <a:lnTo>
                    <a:pt x="38" y="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A4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1"/>
            <p:cNvSpPr>
              <a:spLocks/>
            </p:cNvSpPr>
            <p:nvPr/>
          </p:nvSpPr>
          <p:spPr bwMode="auto">
            <a:xfrm>
              <a:off x="3013075" y="2903538"/>
              <a:ext cx="60325" cy="184150"/>
            </a:xfrm>
            <a:custGeom>
              <a:avLst/>
              <a:gdLst>
                <a:gd name="T0" fmla="*/ 17 w 38"/>
                <a:gd name="T1" fmla="*/ 0 h 116"/>
                <a:gd name="T2" fmla="*/ 38 w 38"/>
                <a:gd name="T3" fmla="*/ 0 h 116"/>
                <a:gd name="T4" fmla="*/ 24 w 38"/>
                <a:gd name="T5" fmla="*/ 116 h 116"/>
                <a:gd name="T6" fmla="*/ 0 w 38"/>
                <a:gd name="T7" fmla="*/ 116 h 116"/>
                <a:gd name="T8" fmla="*/ 17 w 3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16">
                  <a:moveTo>
                    <a:pt x="17" y="0"/>
                  </a:moveTo>
                  <a:lnTo>
                    <a:pt x="38" y="0"/>
                  </a:lnTo>
                  <a:lnTo>
                    <a:pt x="24" y="116"/>
                  </a:lnTo>
                  <a:lnTo>
                    <a:pt x="0" y="1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auto">
            <a:xfrm>
              <a:off x="3084513" y="2946400"/>
              <a:ext cx="130175" cy="141288"/>
            </a:xfrm>
            <a:custGeom>
              <a:avLst/>
              <a:gdLst>
                <a:gd name="T0" fmla="*/ 3 w 24"/>
                <a:gd name="T1" fmla="*/ 1 h 26"/>
                <a:gd name="T2" fmla="*/ 10 w 24"/>
                <a:gd name="T3" fmla="*/ 1 h 26"/>
                <a:gd name="T4" fmla="*/ 9 w 24"/>
                <a:gd name="T5" fmla="*/ 3 h 26"/>
                <a:gd name="T6" fmla="*/ 17 w 24"/>
                <a:gd name="T7" fmla="*/ 0 h 26"/>
                <a:gd name="T8" fmla="*/ 22 w 24"/>
                <a:gd name="T9" fmla="*/ 2 h 26"/>
                <a:gd name="T10" fmla="*/ 24 w 24"/>
                <a:gd name="T11" fmla="*/ 7 h 26"/>
                <a:gd name="T12" fmla="*/ 24 w 24"/>
                <a:gd name="T13" fmla="*/ 12 h 26"/>
                <a:gd name="T14" fmla="*/ 22 w 24"/>
                <a:gd name="T15" fmla="*/ 26 h 26"/>
                <a:gd name="T16" fmla="*/ 15 w 24"/>
                <a:gd name="T17" fmla="*/ 26 h 26"/>
                <a:gd name="T18" fmla="*/ 17 w 24"/>
                <a:gd name="T19" fmla="*/ 12 h 26"/>
                <a:gd name="T20" fmla="*/ 18 w 24"/>
                <a:gd name="T21" fmla="*/ 9 h 26"/>
                <a:gd name="T22" fmla="*/ 17 w 24"/>
                <a:gd name="T23" fmla="*/ 7 h 26"/>
                <a:gd name="T24" fmla="*/ 14 w 24"/>
                <a:gd name="T25" fmla="*/ 6 h 26"/>
                <a:gd name="T26" fmla="*/ 11 w 24"/>
                <a:gd name="T27" fmla="*/ 7 h 26"/>
                <a:gd name="T28" fmla="*/ 9 w 24"/>
                <a:gd name="T29" fmla="*/ 10 h 26"/>
                <a:gd name="T30" fmla="*/ 7 w 24"/>
                <a:gd name="T31" fmla="*/ 17 h 26"/>
                <a:gd name="T32" fmla="*/ 6 w 24"/>
                <a:gd name="T33" fmla="*/ 26 h 26"/>
                <a:gd name="T34" fmla="*/ 0 w 24"/>
                <a:gd name="T35" fmla="*/ 26 h 26"/>
                <a:gd name="T36" fmla="*/ 3 w 24"/>
                <a:gd name="T3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6">
                  <a:moveTo>
                    <a:pt x="3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0" y="1"/>
                    <a:pt x="22" y="2"/>
                  </a:cubicBezTo>
                  <a:cubicBezTo>
                    <a:pt x="23" y="3"/>
                    <a:pt x="24" y="5"/>
                    <a:pt x="24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3" y="6"/>
                    <a:pt x="12" y="6"/>
                    <a:pt x="11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8" y="11"/>
                    <a:pt x="8" y="13"/>
                    <a:pt x="7" y="1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auto">
            <a:xfrm>
              <a:off x="3236913" y="2946400"/>
              <a:ext cx="141287" cy="147638"/>
            </a:xfrm>
            <a:custGeom>
              <a:avLst/>
              <a:gdLst>
                <a:gd name="T0" fmla="*/ 26 w 26"/>
                <a:gd name="T1" fmla="*/ 6 h 27"/>
                <a:gd name="T2" fmla="*/ 21 w 26"/>
                <a:gd name="T3" fmla="*/ 9 h 27"/>
                <a:gd name="T4" fmla="*/ 15 w 26"/>
                <a:gd name="T5" fmla="*/ 6 h 27"/>
                <a:gd name="T6" fmla="*/ 11 w 26"/>
                <a:gd name="T7" fmla="*/ 7 h 27"/>
                <a:gd name="T8" fmla="*/ 7 w 26"/>
                <a:gd name="T9" fmla="*/ 10 h 27"/>
                <a:gd name="T10" fmla="*/ 6 w 26"/>
                <a:gd name="T11" fmla="*/ 14 h 27"/>
                <a:gd name="T12" fmla="*/ 8 w 26"/>
                <a:gd name="T13" fmla="*/ 19 h 27"/>
                <a:gd name="T14" fmla="*/ 13 w 26"/>
                <a:gd name="T15" fmla="*/ 21 h 27"/>
                <a:gd name="T16" fmla="*/ 20 w 26"/>
                <a:gd name="T17" fmla="*/ 18 h 27"/>
                <a:gd name="T18" fmla="*/ 25 w 26"/>
                <a:gd name="T19" fmla="*/ 21 h 27"/>
                <a:gd name="T20" fmla="*/ 20 w 26"/>
                <a:gd name="T21" fmla="*/ 25 h 27"/>
                <a:gd name="T22" fmla="*/ 13 w 26"/>
                <a:gd name="T23" fmla="*/ 27 h 27"/>
                <a:gd name="T24" fmla="*/ 4 w 26"/>
                <a:gd name="T25" fmla="*/ 23 h 27"/>
                <a:gd name="T26" fmla="*/ 0 w 26"/>
                <a:gd name="T27" fmla="*/ 15 h 27"/>
                <a:gd name="T28" fmla="*/ 4 w 26"/>
                <a:gd name="T29" fmla="*/ 4 h 27"/>
                <a:gd name="T30" fmla="*/ 15 w 26"/>
                <a:gd name="T31" fmla="*/ 0 h 27"/>
                <a:gd name="T32" fmla="*/ 26 w 26"/>
                <a:gd name="T3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26" y="6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0" y="7"/>
                    <a:pt x="18" y="6"/>
                    <a:pt x="15" y="6"/>
                  </a:cubicBezTo>
                  <a:cubicBezTo>
                    <a:pt x="13" y="6"/>
                    <a:pt x="12" y="6"/>
                    <a:pt x="11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1"/>
                    <a:pt x="6" y="13"/>
                    <a:pt x="6" y="14"/>
                  </a:cubicBezTo>
                  <a:cubicBezTo>
                    <a:pt x="6" y="16"/>
                    <a:pt x="7" y="18"/>
                    <a:pt x="8" y="19"/>
                  </a:cubicBezTo>
                  <a:cubicBezTo>
                    <a:pt x="9" y="20"/>
                    <a:pt x="11" y="21"/>
                    <a:pt x="13" y="21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3"/>
                    <a:pt x="22" y="24"/>
                    <a:pt x="20" y="25"/>
                  </a:cubicBezTo>
                  <a:cubicBezTo>
                    <a:pt x="18" y="26"/>
                    <a:pt x="15" y="27"/>
                    <a:pt x="13" y="27"/>
                  </a:cubicBezTo>
                  <a:cubicBezTo>
                    <a:pt x="9" y="27"/>
                    <a:pt x="6" y="25"/>
                    <a:pt x="4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2" y="7"/>
                    <a:pt x="4" y="4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20" y="0"/>
                    <a:pt x="24" y="2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auto">
            <a:xfrm>
              <a:off x="3394075" y="2897188"/>
              <a:ext cx="60325" cy="190500"/>
            </a:xfrm>
            <a:custGeom>
              <a:avLst/>
              <a:gdLst>
                <a:gd name="T0" fmla="*/ 18 w 38"/>
                <a:gd name="T1" fmla="*/ 0 h 120"/>
                <a:gd name="T2" fmla="*/ 38 w 38"/>
                <a:gd name="T3" fmla="*/ 0 h 120"/>
                <a:gd name="T4" fmla="*/ 21 w 38"/>
                <a:gd name="T5" fmla="*/ 120 h 120"/>
                <a:gd name="T6" fmla="*/ 0 w 38"/>
                <a:gd name="T7" fmla="*/ 120 h 120"/>
                <a:gd name="T8" fmla="*/ 18 w 3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0">
                  <a:moveTo>
                    <a:pt x="18" y="0"/>
                  </a:moveTo>
                  <a:lnTo>
                    <a:pt x="38" y="0"/>
                  </a:lnTo>
                  <a:lnTo>
                    <a:pt x="21" y="120"/>
                  </a:lnTo>
                  <a:lnTo>
                    <a:pt x="0" y="1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auto">
            <a:xfrm>
              <a:off x="3465513" y="2952750"/>
              <a:ext cx="131762" cy="141288"/>
            </a:xfrm>
            <a:custGeom>
              <a:avLst/>
              <a:gdLst>
                <a:gd name="T0" fmla="*/ 2 w 24"/>
                <a:gd name="T1" fmla="*/ 0 h 26"/>
                <a:gd name="T2" fmla="*/ 8 w 24"/>
                <a:gd name="T3" fmla="*/ 0 h 26"/>
                <a:gd name="T4" fmla="*/ 6 w 24"/>
                <a:gd name="T5" fmla="*/ 13 h 26"/>
                <a:gd name="T6" fmla="*/ 6 w 24"/>
                <a:gd name="T7" fmla="*/ 16 h 26"/>
                <a:gd name="T8" fmla="*/ 7 w 24"/>
                <a:gd name="T9" fmla="*/ 19 h 26"/>
                <a:gd name="T10" fmla="*/ 10 w 24"/>
                <a:gd name="T11" fmla="*/ 20 h 26"/>
                <a:gd name="T12" fmla="*/ 14 w 24"/>
                <a:gd name="T13" fmla="*/ 18 h 26"/>
                <a:gd name="T14" fmla="*/ 16 w 24"/>
                <a:gd name="T15" fmla="*/ 12 h 26"/>
                <a:gd name="T16" fmla="*/ 18 w 24"/>
                <a:gd name="T17" fmla="*/ 0 h 26"/>
                <a:gd name="T18" fmla="*/ 24 w 24"/>
                <a:gd name="T19" fmla="*/ 0 h 26"/>
                <a:gd name="T20" fmla="*/ 22 w 24"/>
                <a:gd name="T21" fmla="*/ 13 h 26"/>
                <a:gd name="T22" fmla="*/ 20 w 24"/>
                <a:gd name="T23" fmla="*/ 20 h 26"/>
                <a:gd name="T24" fmla="*/ 16 w 24"/>
                <a:gd name="T25" fmla="*/ 24 h 26"/>
                <a:gd name="T26" fmla="*/ 10 w 24"/>
                <a:gd name="T27" fmla="*/ 26 h 26"/>
                <a:gd name="T28" fmla="*/ 3 w 24"/>
                <a:gd name="T29" fmla="*/ 23 h 26"/>
                <a:gd name="T30" fmla="*/ 0 w 24"/>
                <a:gd name="T31" fmla="*/ 16 h 26"/>
                <a:gd name="T32" fmla="*/ 1 w 24"/>
                <a:gd name="T33" fmla="*/ 9 h 26"/>
                <a:gd name="T34" fmla="*/ 2 w 24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6"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6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5" y="17"/>
                    <a:pt x="15" y="15"/>
                    <a:pt x="16" y="1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6"/>
                    <a:pt x="21" y="19"/>
                    <a:pt x="20" y="20"/>
                  </a:cubicBezTo>
                  <a:cubicBezTo>
                    <a:pt x="19" y="22"/>
                    <a:pt x="17" y="23"/>
                    <a:pt x="16" y="24"/>
                  </a:cubicBezTo>
                  <a:cubicBezTo>
                    <a:pt x="14" y="25"/>
                    <a:pt x="12" y="26"/>
                    <a:pt x="10" y="26"/>
                  </a:cubicBezTo>
                  <a:cubicBezTo>
                    <a:pt x="7" y="26"/>
                    <a:pt x="5" y="25"/>
                    <a:pt x="3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4"/>
                    <a:pt x="0" y="12"/>
                    <a:pt x="1" y="9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auto">
            <a:xfrm>
              <a:off x="3602038" y="2946400"/>
              <a:ext cx="103187" cy="147638"/>
            </a:xfrm>
            <a:custGeom>
              <a:avLst/>
              <a:gdLst>
                <a:gd name="T0" fmla="*/ 19 w 19"/>
                <a:gd name="T1" fmla="*/ 4 h 27"/>
                <a:gd name="T2" fmla="*/ 16 w 19"/>
                <a:gd name="T3" fmla="*/ 9 h 27"/>
                <a:gd name="T4" fmla="*/ 13 w 19"/>
                <a:gd name="T5" fmla="*/ 6 h 27"/>
                <a:gd name="T6" fmla="*/ 11 w 19"/>
                <a:gd name="T7" fmla="*/ 6 h 27"/>
                <a:gd name="T8" fmla="*/ 10 w 19"/>
                <a:gd name="T9" fmla="*/ 6 h 27"/>
                <a:gd name="T10" fmla="*/ 9 w 19"/>
                <a:gd name="T11" fmla="*/ 7 h 27"/>
                <a:gd name="T12" fmla="*/ 9 w 19"/>
                <a:gd name="T13" fmla="*/ 8 h 27"/>
                <a:gd name="T14" fmla="*/ 12 w 19"/>
                <a:gd name="T15" fmla="*/ 10 h 27"/>
                <a:gd name="T16" fmla="*/ 17 w 19"/>
                <a:gd name="T17" fmla="*/ 15 h 27"/>
                <a:gd name="T18" fmla="*/ 18 w 19"/>
                <a:gd name="T19" fmla="*/ 19 h 27"/>
                <a:gd name="T20" fmla="*/ 16 w 19"/>
                <a:gd name="T21" fmla="*/ 24 h 27"/>
                <a:gd name="T22" fmla="*/ 9 w 19"/>
                <a:gd name="T23" fmla="*/ 27 h 27"/>
                <a:gd name="T24" fmla="*/ 4 w 19"/>
                <a:gd name="T25" fmla="*/ 26 h 27"/>
                <a:gd name="T26" fmla="*/ 0 w 19"/>
                <a:gd name="T27" fmla="*/ 22 h 27"/>
                <a:gd name="T28" fmla="*/ 4 w 19"/>
                <a:gd name="T29" fmla="*/ 17 h 27"/>
                <a:gd name="T30" fmla="*/ 9 w 19"/>
                <a:gd name="T31" fmla="*/ 21 h 27"/>
                <a:gd name="T32" fmla="*/ 11 w 19"/>
                <a:gd name="T33" fmla="*/ 20 h 27"/>
                <a:gd name="T34" fmla="*/ 12 w 19"/>
                <a:gd name="T35" fmla="*/ 19 h 27"/>
                <a:gd name="T36" fmla="*/ 11 w 19"/>
                <a:gd name="T37" fmla="*/ 17 h 27"/>
                <a:gd name="T38" fmla="*/ 8 w 19"/>
                <a:gd name="T39" fmla="*/ 15 h 27"/>
                <a:gd name="T40" fmla="*/ 4 w 19"/>
                <a:gd name="T41" fmla="*/ 12 h 27"/>
                <a:gd name="T42" fmla="*/ 3 w 19"/>
                <a:gd name="T43" fmla="*/ 7 h 27"/>
                <a:gd name="T44" fmla="*/ 5 w 19"/>
                <a:gd name="T45" fmla="*/ 2 h 27"/>
                <a:gd name="T46" fmla="*/ 11 w 19"/>
                <a:gd name="T47" fmla="*/ 0 h 27"/>
                <a:gd name="T48" fmla="*/ 15 w 19"/>
                <a:gd name="T49" fmla="*/ 1 h 27"/>
                <a:gd name="T50" fmla="*/ 19 w 19"/>
                <a:gd name="T5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7">
                  <a:moveTo>
                    <a:pt x="19" y="4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1" y="9"/>
                    <a:pt x="12" y="10"/>
                  </a:cubicBezTo>
                  <a:cubicBezTo>
                    <a:pt x="14" y="12"/>
                    <a:pt x="16" y="14"/>
                    <a:pt x="17" y="15"/>
                  </a:cubicBezTo>
                  <a:cubicBezTo>
                    <a:pt x="18" y="16"/>
                    <a:pt x="18" y="17"/>
                    <a:pt x="18" y="19"/>
                  </a:cubicBezTo>
                  <a:cubicBezTo>
                    <a:pt x="18" y="21"/>
                    <a:pt x="17" y="22"/>
                    <a:pt x="16" y="24"/>
                  </a:cubicBezTo>
                  <a:cubicBezTo>
                    <a:pt x="14" y="26"/>
                    <a:pt x="12" y="27"/>
                    <a:pt x="9" y="27"/>
                  </a:cubicBezTo>
                  <a:cubicBezTo>
                    <a:pt x="7" y="27"/>
                    <a:pt x="6" y="26"/>
                    <a:pt x="4" y="26"/>
                  </a:cubicBezTo>
                  <a:cubicBezTo>
                    <a:pt x="3" y="25"/>
                    <a:pt x="1" y="24"/>
                    <a:pt x="0" y="2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20"/>
                    <a:pt x="7" y="21"/>
                    <a:pt x="9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1" y="17"/>
                    <a:pt x="10" y="16"/>
                    <a:pt x="8" y="15"/>
                  </a:cubicBezTo>
                  <a:cubicBezTo>
                    <a:pt x="6" y="14"/>
                    <a:pt x="5" y="12"/>
                    <a:pt x="4" y="12"/>
                  </a:cubicBezTo>
                  <a:cubicBezTo>
                    <a:pt x="3" y="10"/>
                    <a:pt x="3" y="9"/>
                    <a:pt x="3" y="7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7" y="2"/>
                    <a:pt x="18" y="3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/>
            <p:cNvSpPr>
              <a:spLocks noEditPoints="1"/>
            </p:cNvSpPr>
            <p:nvPr/>
          </p:nvSpPr>
          <p:spPr bwMode="auto">
            <a:xfrm>
              <a:off x="3716338" y="2892425"/>
              <a:ext cx="60325" cy="195263"/>
            </a:xfrm>
            <a:custGeom>
              <a:avLst/>
              <a:gdLst>
                <a:gd name="T0" fmla="*/ 3 w 11"/>
                <a:gd name="T1" fmla="*/ 11 h 36"/>
                <a:gd name="T2" fmla="*/ 9 w 11"/>
                <a:gd name="T3" fmla="*/ 11 h 36"/>
                <a:gd name="T4" fmla="*/ 6 w 11"/>
                <a:gd name="T5" fmla="*/ 36 h 36"/>
                <a:gd name="T6" fmla="*/ 0 w 11"/>
                <a:gd name="T7" fmla="*/ 36 h 36"/>
                <a:gd name="T8" fmla="*/ 3 w 11"/>
                <a:gd name="T9" fmla="*/ 11 h 36"/>
                <a:gd name="T10" fmla="*/ 8 w 11"/>
                <a:gd name="T11" fmla="*/ 0 h 36"/>
                <a:gd name="T12" fmla="*/ 10 w 11"/>
                <a:gd name="T13" fmla="*/ 2 h 36"/>
                <a:gd name="T14" fmla="*/ 11 w 11"/>
                <a:gd name="T15" fmla="*/ 4 h 36"/>
                <a:gd name="T16" fmla="*/ 10 w 11"/>
                <a:gd name="T17" fmla="*/ 7 h 36"/>
                <a:gd name="T18" fmla="*/ 8 w 11"/>
                <a:gd name="T19" fmla="*/ 8 h 36"/>
                <a:gd name="T20" fmla="*/ 5 w 11"/>
                <a:gd name="T21" fmla="*/ 7 h 36"/>
                <a:gd name="T22" fmla="*/ 4 w 11"/>
                <a:gd name="T23" fmla="*/ 4 h 36"/>
                <a:gd name="T24" fmla="*/ 5 w 11"/>
                <a:gd name="T25" fmla="*/ 2 h 36"/>
                <a:gd name="T26" fmla="*/ 8 w 11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6">
                  <a:moveTo>
                    <a:pt x="3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" y="11"/>
                  </a:lnTo>
                  <a:close/>
                  <a:moveTo>
                    <a:pt x="8" y="0"/>
                  </a:moveTo>
                  <a:cubicBezTo>
                    <a:pt x="9" y="0"/>
                    <a:pt x="10" y="1"/>
                    <a:pt x="10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auto">
            <a:xfrm>
              <a:off x="3781425" y="2952750"/>
              <a:ext cx="136525" cy="134938"/>
            </a:xfrm>
            <a:custGeom>
              <a:avLst/>
              <a:gdLst>
                <a:gd name="T0" fmla="*/ 0 w 86"/>
                <a:gd name="T1" fmla="*/ 0 h 85"/>
                <a:gd name="T2" fmla="*/ 21 w 86"/>
                <a:gd name="T3" fmla="*/ 0 h 85"/>
                <a:gd name="T4" fmla="*/ 35 w 86"/>
                <a:gd name="T5" fmla="*/ 48 h 85"/>
                <a:gd name="T6" fmla="*/ 62 w 86"/>
                <a:gd name="T7" fmla="*/ 0 h 85"/>
                <a:gd name="T8" fmla="*/ 86 w 86"/>
                <a:gd name="T9" fmla="*/ 0 h 85"/>
                <a:gd name="T10" fmla="*/ 35 w 86"/>
                <a:gd name="T11" fmla="*/ 85 h 85"/>
                <a:gd name="T12" fmla="*/ 24 w 86"/>
                <a:gd name="T13" fmla="*/ 85 h 85"/>
                <a:gd name="T14" fmla="*/ 0 w 8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85">
                  <a:moveTo>
                    <a:pt x="0" y="0"/>
                  </a:moveTo>
                  <a:lnTo>
                    <a:pt x="21" y="0"/>
                  </a:lnTo>
                  <a:lnTo>
                    <a:pt x="35" y="48"/>
                  </a:lnTo>
                  <a:lnTo>
                    <a:pt x="62" y="0"/>
                  </a:lnTo>
                  <a:lnTo>
                    <a:pt x="86" y="0"/>
                  </a:lnTo>
                  <a:lnTo>
                    <a:pt x="35" y="85"/>
                  </a:lnTo>
                  <a:lnTo>
                    <a:pt x="24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9"/>
            <p:cNvSpPr>
              <a:spLocks noEditPoints="1"/>
            </p:cNvSpPr>
            <p:nvPr/>
          </p:nvSpPr>
          <p:spPr bwMode="auto">
            <a:xfrm>
              <a:off x="3924300" y="2946400"/>
              <a:ext cx="141287" cy="147638"/>
            </a:xfrm>
            <a:custGeom>
              <a:avLst/>
              <a:gdLst>
                <a:gd name="T0" fmla="*/ 18 w 26"/>
                <a:gd name="T1" fmla="*/ 19 h 27"/>
                <a:gd name="T2" fmla="*/ 24 w 26"/>
                <a:gd name="T3" fmla="*/ 21 h 27"/>
                <a:gd name="T4" fmla="*/ 19 w 26"/>
                <a:gd name="T5" fmla="*/ 25 h 27"/>
                <a:gd name="T6" fmla="*/ 12 w 26"/>
                <a:gd name="T7" fmla="*/ 27 h 27"/>
                <a:gd name="T8" fmla="*/ 3 w 26"/>
                <a:gd name="T9" fmla="*/ 23 h 27"/>
                <a:gd name="T10" fmla="*/ 0 w 26"/>
                <a:gd name="T11" fmla="*/ 15 h 27"/>
                <a:gd name="T12" fmla="*/ 4 w 26"/>
                <a:gd name="T13" fmla="*/ 4 h 27"/>
                <a:gd name="T14" fmla="*/ 14 w 26"/>
                <a:gd name="T15" fmla="*/ 0 h 27"/>
                <a:gd name="T16" fmla="*/ 20 w 26"/>
                <a:gd name="T17" fmla="*/ 2 h 27"/>
                <a:gd name="T18" fmla="*/ 25 w 26"/>
                <a:gd name="T19" fmla="*/ 6 h 27"/>
                <a:gd name="T20" fmla="*/ 26 w 26"/>
                <a:gd name="T21" fmla="*/ 13 h 27"/>
                <a:gd name="T22" fmla="*/ 26 w 26"/>
                <a:gd name="T23" fmla="*/ 15 h 27"/>
                <a:gd name="T24" fmla="*/ 6 w 26"/>
                <a:gd name="T25" fmla="*/ 15 h 27"/>
                <a:gd name="T26" fmla="*/ 8 w 26"/>
                <a:gd name="T27" fmla="*/ 19 h 27"/>
                <a:gd name="T28" fmla="*/ 12 w 26"/>
                <a:gd name="T29" fmla="*/ 21 h 27"/>
                <a:gd name="T30" fmla="*/ 18 w 26"/>
                <a:gd name="T31" fmla="*/ 19 h 27"/>
                <a:gd name="T32" fmla="*/ 20 w 26"/>
                <a:gd name="T33" fmla="*/ 11 h 27"/>
                <a:gd name="T34" fmla="*/ 18 w 26"/>
                <a:gd name="T35" fmla="*/ 7 h 27"/>
                <a:gd name="T36" fmla="*/ 14 w 26"/>
                <a:gd name="T37" fmla="*/ 6 h 27"/>
                <a:gd name="T38" fmla="*/ 10 w 26"/>
                <a:gd name="T39" fmla="*/ 7 h 27"/>
                <a:gd name="T40" fmla="*/ 7 w 26"/>
                <a:gd name="T41" fmla="*/ 11 h 27"/>
                <a:gd name="T42" fmla="*/ 20 w 26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8" y="19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1" y="24"/>
                    <a:pt x="19" y="25"/>
                  </a:cubicBezTo>
                  <a:cubicBezTo>
                    <a:pt x="17" y="26"/>
                    <a:pt x="15" y="27"/>
                    <a:pt x="12" y="27"/>
                  </a:cubicBezTo>
                  <a:cubicBezTo>
                    <a:pt x="9" y="27"/>
                    <a:pt x="5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7" y="0"/>
                    <a:pt x="19" y="1"/>
                    <a:pt x="20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6" y="10"/>
                    <a:pt x="26" y="13"/>
                  </a:cubicBezTo>
                  <a:cubicBezTo>
                    <a:pt x="26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0" y="21"/>
                    <a:pt x="12" y="21"/>
                  </a:cubicBezTo>
                  <a:cubicBezTo>
                    <a:pt x="15" y="21"/>
                    <a:pt x="17" y="20"/>
                    <a:pt x="18" y="19"/>
                  </a:cubicBezTo>
                  <a:close/>
                  <a:moveTo>
                    <a:pt x="20" y="11"/>
                  </a:moveTo>
                  <a:cubicBezTo>
                    <a:pt x="20" y="9"/>
                    <a:pt x="19" y="8"/>
                    <a:pt x="18" y="7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auto">
            <a:xfrm>
              <a:off x="4081463" y="3049588"/>
              <a:ext cx="44450" cy="44450"/>
            </a:xfrm>
            <a:custGeom>
              <a:avLst/>
              <a:gdLst>
                <a:gd name="T0" fmla="*/ 4 w 8"/>
                <a:gd name="T1" fmla="*/ 0 h 8"/>
                <a:gd name="T2" fmla="*/ 7 w 8"/>
                <a:gd name="T3" fmla="*/ 1 h 8"/>
                <a:gd name="T4" fmla="*/ 8 w 8"/>
                <a:gd name="T5" fmla="*/ 4 h 8"/>
                <a:gd name="T6" fmla="*/ 7 w 8"/>
                <a:gd name="T7" fmla="*/ 6 h 8"/>
                <a:gd name="T8" fmla="*/ 4 w 8"/>
                <a:gd name="T9" fmla="*/ 8 h 8"/>
                <a:gd name="T10" fmla="*/ 1 w 8"/>
                <a:gd name="T11" fmla="*/ 6 h 8"/>
                <a:gd name="T12" fmla="*/ 0 w 8"/>
                <a:gd name="T13" fmla="*/ 4 h 8"/>
                <a:gd name="T14" fmla="*/ 1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1"/>
            <p:cNvSpPr>
              <a:spLocks/>
            </p:cNvSpPr>
            <p:nvPr/>
          </p:nvSpPr>
          <p:spPr bwMode="auto">
            <a:xfrm>
              <a:off x="4273550" y="2789238"/>
              <a:ext cx="1395412" cy="423863"/>
            </a:xfrm>
            <a:custGeom>
              <a:avLst/>
              <a:gdLst>
                <a:gd name="T0" fmla="*/ 879 w 879"/>
                <a:gd name="T1" fmla="*/ 0 h 267"/>
                <a:gd name="T2" fmla="*/ 841 w 879"/>
                <a:gd name="T3" fmla="*/ 267 h 267"/>
                <a:gd name="T4" fmla="*/ 0 w 879"/>
                <a:gd name="T5" fmla="*/ 267 h 267"/>
                <a:gd name="T6" fmla="*/ 37 w 879"/>
                <a:gd name="T7" fmla="*/ 0 h 267"/>
                <a:gd name="T8" fmla="*/ 879 w 879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267">
                  <a:moveTo>
                    <a:pt x="879" y="0"/>
                  </a:moveTo>
                  <a:lnTo>
                    <a:pt x="841" y="267"/>
                  </a:lnTo>
                  <a:lnTo>
                    <a:pt x="0" y="267"/>
                  </a:lnTo>
                  <a:lnTo>
                    <a:pt x="37" y="0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754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2"/>
            <p:cNvSpPr>
              <a:spLocks noEditPoints="1"/>
            </p:cNvSpPr>
            <p:nvPr/>
          </p:nvSpPr>
          <p:spPr bwMode="auto">
            <a:xfrm>
              <a:off x="4441825" y="2897188"/>
              <a:ext cx="196850" cy="196850"/>
            </a:xfrm>
            <a:custGeom>
              <a:avLst/>
              <a:gdLst>
                <a:gd name="T0" fmla="*/ 20 w 36"/>
                <a:gd name="T1" fmla="*/ 0 h 36"/>
                <a:gd name="T2" fmla="*/ 31 w 36"/>
                <a:gd name="T3" fmla="*/ 4 h 36"/>
                <a:gd name="T4" fmla="*/ 36 w 36"/>
                <a:gd name="T5" fmla="*/ 16 h 36"/>
                <a:gd name="T6" fmla="*/ 33 w 36"/>
                <a:gd name="T7" fmla="*/ 26 h 36"/>
                <a:gd name="T8" fmla="*/ 26 w 36"/>
                <a:gd name="T9" fmla="*/ 33 h 36"/>
                <a:gd name="T10" fmla="*/ 16 w 36"/>
                <a:gd name="T11" fmla="*/ 36 h 36"/>
                <a:gd name="T12" fmla="*/ 4 w 36"/>
                <a:gd name="T13" fmla="*/ 31 h 36"/>
                <a:gd name="T14" fmla="*/ 0 w 36"/>
                <a:gd name="T15" fmla="*/ 20 h 36"/>
                <a:gd name="T16" fmla="*/ 5 w 36"/>
                <a:gd name="T17" fmla="*/ 6 h 36"/>
                <a:gd name="T18" fmla="*/ 20 w 36"/>
                <a:gd name="T19" fmla="*/ 0 h 36"/>
                <a:gd name="T20" fmla="*/ 19 w 36"/>
                <a:gd name="T21" fmla="*/ 6 h 36"/>
                <a:gd name="T22" fmla="*/ 13 w 36"/>
                <a:gd name="T23" fmla="*/ 8 h 36"/>
                <a:gd name="T24" fmla="*/ 8 w 36"/>
                <a:gd name="T25" fmla="*/ 13 h 36"/>
                <a:gd name="T26" fmla="*/ 6 w 36"/>
                <a:gd name="T27" fmla="*/ 20 h 36"/>
                <a:gd name="T28" fmla="*/ 9 w 36"/>
                <a:gd name="T29" fmla="*/ 27 h 36"/>
                <a:gd name="T30" fmla="*/ 16 w 36"/>
                <a:gd name="T31" fmla="*/ 30 h 36"/>
                <a:gd name="T32" fmla="*/ 25 w 36"/>
                <a:gd name="T33" fmla="*/ 26 h 36"/>
                <a:gd name="T34" fmla="*/ 29 w 36"/>
                <a:gd name="T35" fmla="*/ 16 h 36"/>
                <a:gd name="T36" fmla="*/ 27 w 36"/>
                <a:gd name="T37" fmla="*/ 9 h 36"/>
                <a:gd name="T38" fmla="*/ 19 w 36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20" y="0"/>
                  </a:moveTo>
                  <a:cubicBezTo>
                    <a:pt x="24" y="0"/>
                    <a:pt x="28" y="1"/>
                    <a:pt x="31" y="4"/>
                  </a:cubicBezTo>
                  <a:cubicBezTo>
                    <a:pt x="34" y="7"/>
                    <a:pt x="36" y="11"/>
                    <a:pt x="36" y="16"/>
                  </a:cubicBezTo>
                  <a:cubicBezTo>
                    <a:pt x="36" y="19"/>
                    <a:pt x="35" y="23"/>
                    <a:pt x="33" y="26"/>
                  </a:cubicBezTo>
                  <a:cubicBezTo>
                    <a:pt x="31" y="29"/>
                    <a:pt x="29" y="31"/>
                    <a:pt x="26" y="33"/>
                  </a:cubicBezTo>
                  <a:cubicBezTo>
                    <a:pt x="23" y="35"/>
                    <a:pt x="19" y="36"/>
                    <a:pt x="16" y="36"/>
                  </a:cubicBezTo>
                  <a:cubicBezTo>
                    <a:pt x="11" y="36"/>
                    <a:pt x="7" y="34"/>
                    <a:pt x="4" y="31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15"/>
                    <a:pt x="1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lose/>
                  <a:moveTo>
                    <a:pt x="19" y="6"/>
                  </a:moveTo>
                  <a:cubicBezTo>
                    <a:pt x="17" y="6"/>
                    <a:pt x="15" y="7"/>
                    <a:pt x="13" y="8"/>
                  </a:cubicBezTo>
                  <a:cubicBezTo>
                    <a:pt x="11" y="9"/>
                    <a:pt x="9" y="11"/>
                    <a:pt x="8" y="13"/>
                  </a:cubicBezTo>
                  <a:cubicBezTo>
                    <a:pt x="7" y="15"/>
                    <a:pt x="6" y="17"/>
                    <a:pt x="6" y="20"/>
                  </a:cubicBezTo>
                  <a:cubicBezTo>
                    <a:pt x="6" y="22"/>
                    <a:pt x="7" y="25"/>
                    <a:pt x="9" y="27"/>
                  </a:cubicBezTo>
                  <a:cubicBezTo>
                    <a:pt x="10" y="29"/>
                    <a:pt x="13" y="30"/>
                    <a:pt x="16" y="30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8" y="23"/>
                    <a:pt x="29" y="20"/>
                    <a:pt x="29" y="16"/>
                  </a:cubicBezTo>
                  <a:cubicBezTo>
                    <a:pt x="29" y="13"/>
                    <a:pt x="28" y="11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3"/>
            <p:cNvSpPr>
              <a:spLocks/>
            </p:cNvSpPr>
            <p:nvPr/>
          </p:nvSpPr>
          <p:spPr bwMode="auto">
            <a:xfrm>
              <a:off x="4659313" y="2952750"/>
              <a:ext cx="131762" cy="134938"/>
            </a:xfrm>
            <a:custGeom>
              <a:avLst/>
              <a:gdLst>
                <a:gd name="T0" fmla="*/ 2 w 24"/>
                <a:gd name="T1" fmla="*/ 0 h 25"/>
                <a:gd name="T2" fmla="*/ 8 w 24"/>
                <a:gd name="T3" fmla="*/ 0 h 25"/>
                <a:gd name="T4" fmla="*/ 6 w 24"/>
                <a:gd name="T5" fmla="*/ 13 h 25"/>
                <a:gd name="T6" fmla="*/ 6 w 24"/>
                <a:gd name="T7" fmla="*/ 16 h 25"/>
                <a:gd name="T8" fmla="*/ 7 w 24"/>
                <a:gd name="T9" fmla="*/ 19 h 25"/>
                <a:gd name="T10" fmla="*/ 10 w 24"/>
                <a:gd name="T11" fmla="*/ 20 h 25"/>
                <a:gd name="T12" fmla="*/ 14 w 24"/>
                <a:gd name="T13" fmla="*/ 18 h 25"/>
                <a:gd name="T14" fmla="*/ 16 w 24"/>
                <a:gd name="T15" fmla="*/ 12 h 25"/>
                <a:gd name="T16" fmla="*/ 18 w 24"/>
                <a:gd name="T17" fmla="*/ 0 h 25"/>
                <a:gd name="T18" fmla="*/ 24 w 24"/>
                <a:gd name="T19" fmla="*/ 0 h 25"/>
                <a:gd name="T20" fmla="*/ 22 w 24"/>
                <a:gd name="T21" fmla="*/ 13 h 25"/>
                <a:gd name="T22" fmla="*/ 20 w 24"/>
                <a:gd name="T23" fmla="*/ 20 h 25"/>
                <a:gd name="T24" fmla="*/ 16 w 24"/>
                <a:gd name="T25" fmla="*/ 24 h 25"/>
                <a:gd name="T26" fmla="*/ 10 w 24"/>
                <a:gd name="T27" fmla="*/ 25 h 25"/>
                <a:gd name="T28" fmla="*/ 3 w 24"/>
                <a:gd name="T29" fmla="*/ 23 h 25"/>
                <a:gd name="T30" fmla="*/ 0 w 24"/>
                <a:gd name="T31" fmla="*/ 16 h 25"/>
                <a:gd name="T32" fmla="*/ 1 w 24"/>
                <a:gd name="T33" fmla="*/ 9 h 25"/>
                <a:gd name="T34" fmla="*/ 2 w 24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5"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5" y="17"/>
                    <a:pt x="16" y="15"/>
                    <a:pt x="16" y="1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6"/>
                    <a:pt x="21" y="19"/>
                    <a:pt x="20" y="20"/>
                  </a:cubicBezTo>
                  <a:cubicBezTo>
                    <a:pt x="19" y="22"/>
                    <a:pt x="18" y="23"/>
                    <a:pt x="16" y="24"/>
                  </a:cubicBezTo>
                  <a:cubicBezTo>
                    <a:pt x="14" y="25"/>
                    <a:pt x="12" y="25"/>
                    <a:pt x="10" y="25"/>
                  </a:cubicBezTo>
                  <a:cubicBezTo>
                    <a:pt x="7" y="25"/>
                    <a:pt x="5" y="25"/>
                    <a:pt x="3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4"/>
                    <a:pt x="0" y="12"/>
                    <a:pt x="1" y="9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4"/>
            <p:cNvSpPr>
              <a:spLocks/>
            </p:cNvSpPr>
            <p:nvPr/>
          </p:nvSpPr>
          <p:spPr bwMode="auto">
            <a:xfrm>
              <a:off x="4806950" y="2897188"/>
              <a:ext cx="76200" cy="190500"/>
            </a:xfrm>
            <a:custGeom>
              <a:avLst/>
              <a:gdLst>
                <a:gd name="T0" fmla="*/ 17 w 48"/>
                <a:gd name="T1" fmla="*/ 0 h 120"/>
                <a:gd name="T2" fmla="*/ 38 w 48"/>
                <a:gd name="T3" fmla="*/ 0 h 120"/>
                <a:gd name="T4" fmla="*/ 35 w 48"/>
                <a:gd name="T5" fmla="*/ 35 h 120"/>
                <a:gd name="T6" fmla="*/ 48 w 48"/>
                <a:gd name="T7" fmla="*/ 35 h 120"/>
                <a:gd name="T8" fmla="*/ 45 w 48"/>
                <a:gd name="T9" fmla="*/ 52 h 120"/>
                <a:gd name="T10" fmla="*/ 31 w 48"/>
                <a:gd name="T11" fmla="*/ 52 h 120"/>
                <a:gd name="T12" fmla="*/ 21 w 48"/>
                <a:gd name="T13" fmla="*/ 120 h 120"/>
                <a:gd name="T14" fmla="*/ 0 w 48"/>
                <a:gd name="T15" fmla="*/ 120 h 120"/>
                <a:gd name="T16" fmla="*/ 11 w 48"/>
                <a:gd name="T17" fmla="*/ 52 h 120"/>
                <a:gd name="T18" fmla="*/ 0 w 48"/>
                <a:gd name="T19" fmla="*/ 52 h 120"/>
                <a:gd name="T20" fmla="*/ 0 w 48"/>
                <a:gd name="T21" fmla="*/ 35 h 120"/>
                <a:gd name="T22" fmla="*/ 11 w 48"/>
                <a:gd name="T23" fmla="*/ 35 h 120"/>
                <a:gd name="T24" fmla="*/ 17 w 48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20">
                  <a:moveTo>
                    <a:pt x="17" y="0"/>
                  </a:moveTo>
                  <a:lnTo>
                    <a:pt x="38" y="0"/>
                  </a:lnTo>
                  <a:lnTo>
                    <a:pt x="35" y="35"/>
                  </a:lnTo>
                  <a:lnTo>
                    <a:pt x="48" y="35"/>
                  </a:lnTo>
                  <a:lnTo>
                    <a:pt x="45" y="52"/>
                  </a:lnTo>
                  <a:lnTo>
                    <a:pt x="31" y="52"/>
                  </a:lnTo>
                  <a:lnTo>
                    <a:pt x="21" y="120"/>
                  </a:lnTo>
                  <a:lnTo>
                    <a:pt x="0" y="120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35"/>
                  </a:lnTo>
                  <a:lnTo>
                    <a:pt x="11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4878388" y="2892425"/>
              <a:ext cx="65087" cy="195263"/>
            </a:xfrm>
            <a:custGeom>
              <a:avLst/>
              <a:gdLst>
                <a:gd name="T0" fmla="*/ 4 w 12"/>
                <a:gd name="T1" fmla="*/ 11 h 36"/>
                <a:gd name="T2" fmla="*/ 10 w 12"/>
                <a:gd name="T3" fmla="*/ 11 h 36"/>
                <a:gd name="T4" fmla="*/ 7 w 12"/>
                <a:gd name="T5" fmla="*/ 36 h 36"/>
                <a:gd name="T6" fmla="*/ 0 w 12"/>
                <a:gd name="T7" fmla="*/ 36 h 36"/>
                <a:gd name="T8" fmla="*/ 4 w 12"/>
                <a:gd name="T9" fmla="*/ 11 h 36"/>
                <a:gd name="T10" fmla="*/ 8 w 12"/>
                <a:gd name="T11" fmla="*/ 0 h 36"/>
                <a:gd name="T12" fmla="*/ 11 w 12"/>
                <a:gd name="T13" fmla="*/ 1 h 36"/>
                <a:gd name="T14" fmla="*/ 12 w 12"/>
                <a:gd name="T15" fmla="*/ 4 h 36"/>
                <a:gd name="T16" fmla="*/ 11 w 12"/>
                <a:gd name="T17" fmla="*/ 7 h 36"/>
                <a:gd name="T18" fmla="*/ 8 w 12"/>
                <a:gd name="T19" fmla="*/ 8 h 36"/>
                <a:gd name="T20" fmla="*/ 5 w 12"/>
                <a:gd name="T21" fmla="*/ 7 h 36"/>
                <a:gd name="T22" fmla="*/ 4 w 12"/>
                <a:gd name="T23" fmla="*/ 4 h 36"/>
                <a:gd name="T24" fmla="*/ 5 w 12"/>
                <a:gd name="T25" fmla="*/ 1 h 36"/>
                <a:gd name="T26" fmla="*/ 8 w 12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6">
                  <a:moveTo>
                    <a:pt x="4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4" y="11"/>
                  </a:lnTo>
                  <a:close/>
                  <a:moveTo>
                    <a:pt x="8" y="0"/>
                  </a:move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auto">
            <a:xfrm>
              <a:off x="4943475" y="2897188"/>
              <a:ext cx="60325" cy="190500"/>
            </a:xfrm>
            <a:custGeom>
              <a:avLst/>
              <a:gdLst>
                <a:gd name="T0" fmla="*/ 17 w 38"/>
                <a:gd name="T1" fmla="*/ 0 h 120"/>
                <a:gd name="T2" fmla="*/ 38 w 38"/>
                <a:gd name="T3" fmla="*/ 0 h 120"/>
                <a:gd name="T4" fmla="*/ 21 w 38"/>
                <a:gd name="T5" fmla="*/ 120 h 120"/>
                <a:gd name="T6" fmla="*/ 0 w 38"/>
                <a:gd name="T7" fmla="*/ 120 h 120"/>
                <a:gd name="T8" fmla="*/ 17 w 3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0">
                  <a:moveTo>
                    <a:pt x="17" y="0"/>
                  </a:moveTo>
                  <a:lnTo>
                    <a:pt x="38" y="0"/>
                  </a:lnTo>
                  <a:lnTo>
                    <a:pt x="21" y="120"/>
                  </a:lnTo>
                  <a:lnTo>
                    <a:pt x="0" y="1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7"/>
            <p:cNvSpPr>
              <a:spLocks/>
            </p:cNvSpPr>
            <p:nvPr/>
          </p:nvSpPr>
          <p:spPr bwMode="auto">
            <a:xfrm>
              <a:off x="5003800" y="2897188"/>
              <a:ext cx="60325" cy="190500"/>
            </a:xfrm>
            <a:custGeom>
              <a:avLst/>
              <a:gdLst>
                <a:gd name="T0" fmla="*/ 17 w 38"/>
                <a:gd name="T1" fmla="*/ 0 h 120"/>
                <a:gd name="T2" fmla="*/ 38 w 38"/>
                <a:gd name="T3" fmla="*/ 0 h 120"/>
                <a:gd name="T4" fmla="*/ 21 w 38"/>
                <a:gd name="T5" fmla="*/ 120 h 120"/>
                <a:gd name="T6" fmla="*/ 0 w 38"/>
                <a:gd name="T7" fmla="*/ 120 h 120"/>
                <a:gd name="T8" fmla="*/ 17 w 3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0">
                  <a:moveTo>
                    <a:pt x="17" y="0"/>
                  </a:moveTo>
                  <a:lnTo>
                    <a:pt x="38" y="0"/>
                  </a:lnTo>
                  <a:lnTo>
                    <a:pt x="21" y="120"/>
                  </a:lnTo>
                  <a:lnTo>
                    <a:pt x="0" y="1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8"/>
            <p:cNvSpPr>
              <a:spLocks noEditPoints="1"/>
            </p:cNvSpPr>
            <p:nvPr/>
          </p:nvSpPr>
          <p:spPr bwMode="auto">
            <a:xfrm>
              <a:off x="5075238" y="2876550"/>
              <a:ext cx="141287" cy="211138"/>
            </a:xfrm>
            <a:custGeom>
              <a:avLst/>
              <a:gdLst>
                <a:gd name="T0" fmla="*/ 18 w 26"/>
                <a:gd name="T1" fmla="*/ 31 h 39"/>
                <a:gd name="T2" fmla="*/ 24 w 26"/>
                <a:gd name="T3" fmla="*/ 34 h 39"/>
                <a:gd name="T4" fmla="*/ 19 w 26"/>
                <a:gd name="T5" fmla="*/ 38 h 39"/>
                <a:gd name="T6" fmla="*/ 12 w 26"/>
                <a:gd name="T7" fmla="*/ 39 h 39"/>
                <a:gd name="T8" fmla="*/ 3 w 26"/>
                <a:gd name="T9" fmla="*/ 36 h 39"/>
                <a:gd name="T10" fmla="*/ 0 w 26"/>
                <a:gd name="T11" fmla="*/ 28 h 39"/>
                <a:gd name="T12" fmla="*/ 4 w 26"/>
                <a:gd name="T13" fmla="*/ 17 h 39"/>
                <a:gd name="T14" fmla="*/ 14 w 26"/>
                <a:gd name="T15" fmla="*/ 13 h 39"/>
                <a:gd name="T16" fmla="*/ 20 w 26"/>
                <a:gd name="T17" fmla="*/ 15 h 39"/>
                <a:gd name="T18" fmla="*/ 25 w 26"/>
                <a:gd name="T19" fmla="*/ 19 h 39"/>
                <a:gd name="T20" fmla="*/ 26 w 26"/>
                <a:gd name="T21" fmla="*/ 26 h 39"/>
                <a:gd name="T22" fmla="*/ 26 w 26"/>
                <a:gd name="T23" fmla="*/ 28 h 39"/>
                <a:gd name="T24" fmla="*/ 6 w 26"/>
                <a:gd name="T25" fmla="*/ 28 h 39"/>
                <a:gd name="T26" fmla="*/ 8 w 26"/>
                <a:gd name="T27" fmla="*/ 32 h 39"/>
                <a:gd name="T28" fmla="*/ 12 w 26"/>
                <a:gd name="T29" fmla="*/ 34 h 39"/>
                <a:gd name="T30" fmla="*/ 18 w 26"/>
                <a:gd name="T31" fmla="*/ 31 h 39"/>
                <a:gd name="T32" fmla="*/ 20 w 26"/>
                <a:gd name="T33" fmla="*/ 24 h 39"/>
                <a:gd name="T34" fmla="*/ 17 w 26"/>
                <a:gd name="T35" fmla="*/ 20 h 39"/>
                <a:gd name="T36" fmla="*/ 14 w 26"/>
                <a:gd name="T37" fmla="*/ 19 h 39"/>
                <a:gd name="T38" fmla="*/ 9 w 26"/>
                <a:gd name="T39" fmla="*/ 20 h 39"/>
                <a:gd name="T40" fmla="*/ 7 w 26"/>
                <a:gd name="T41" fmla="*/ 24 h 39"/>
                <a:gd name="T42" fmla="*/ 20 w 26"/>
                <a:gd name="T43" fmla="*/ 24 h 39"/>
                <a:gd name="T44" fmla="*/ 18 w 26"/>
                <a:gd name="T45" fmla="*/ 0 h 39"/>
                <a:gd name="T46" fmla="*/ 25 w 26"/>
                <a:gd name="T47" fmla="*/ 0 h 39"/>
                <a:gd name="T48" fmla="*/ 15 w 26"/>
                <a:gd name="T49" fmla="*/ 9 h 39"/>
                <a:gd name="T50" fmla="*/ 11 w 26"/>
                <a:gd name="T51" fmla="*/ 9 h 39"/>
                <a:gd name="T52" fmla="*/ 18 w 26"/>
                <a:gd name="T5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39">
                  <a:moveTo>
                    <a:pt x="18" y="31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2" y="36"/>
                    <a:pt x="21" y="37"/>
                    <a:pt x="19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8" y="39"/>
                    <a:pt x="5" y="38"/>
                    <a:pt x="3" y="36"/>
                  </a:cubicBezTo>
                  <a:cubicBezTo>
                    <a:pt x="1" y="34"/>
                    <a:pt x="0" y="31"/>
                    <a:pt x="0" y="28"/>
                  </a:cubicBezTo>
                  <a:cubicBezTo>
                    <a:pt x="0" y="24"/>
                    <a:pt x="1" y="20"/>
                    <a:pt x="4" y="17"/>
                  </a:cubicBezTo>
                  <a:cubicBezTo>
                    <a:pt x="7" y="14"/>
                    <a:pt x="10" y="13"/>
                    <a:pt x="14" y="13"/>
                  </a:cubicBezTo>
                  <a:cubicBezTo>
                    <a:pt x="16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9"/>
                  </a:cubicBezTo>
                  <a:cubicBezTo>
                    <a:pt x="26" y="21"/>
                    <a:pt x="26" y="23"/>
                    <a:pt x="26" y="26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1"/>
                    <a:pt x="8" y="32"/>
                  </a:cubicBezTo>
                  <a:cubicBezTo>
                    <a:pt x="9" y="33"/>
                    <a:pt x="10" y="34"/>
                    <a:pt x="12" y="34"/>
                  </a:cubicBezTo>
                  <a:cubicBezTo>
                    <a:pt x="14" y="34"/>
                    <a:pt x="16" y="33"/>
                    <a:pt x="18" y="31"/>
                  </a:cubicBezTo>
                  <a:close/>
                  <a:moveTo>
                    <a:pt x="20" y="24"/>
                  </a:moveTo>
                  <a:cubicBezTo>
                    <a:pt x="19" y="22"/>
                    <a:pt x="19" y="21"/>
                    <a:pt x="17" y="20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8" y="21"/>
                    <a:pt x="7" y="22"/>
                    <a:pt x="7" y="24"/>
                  </a:cubicBezTo>
                  <a:lnTo>
                    <a:pt x="20" y="24"/>
                  </a:lnTo>
                  <a:close/>
                  <a:moveTo>
                    <a:pt x="18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9"/>
            <p:cNvSpPr>
              <a:spLocks noEditPoints="1"/>
            </p:cNvSpPr>
            <p:nvPr/>
          </p:nvSpPr>
          <p:spPr bwMode="auto">
            <a:xfrm>
              <a:off x="5238750" y="2946400"/>
              <a:ext cx="146050" cy="141288"/>
            </a:xfrm>
            <a:custGeom>
              <a:avLst/>
              <a:gdLst>
                <a:gd name="T0" fmla="*/ 19 w 27"/>
                <a:gd name="T1" fmla="*/ 18 h 26"/>
                <a:gd name="T2" fmla="*/ 24 w 27"/>
                <a:gd name="T3" fmla="*/ 21 h 26"/>
                <a:gd name="T4" fmla="*/ 19 w 27"/>
                <a:gd name="T5" fmla="*/ 25 h 26"/>
                <a:gd name="T6" fmla="*/ 12 w 27"/>
                <a:gd name="T7" fmla="*/ 26 h 26"/>
                <a:gd name="T8" fmla="*/ 3 w 27"/>
                <a:gd name="T9" fmla="*/ 23 h 26"/>
                <a:gd name="T10" fmla="*/ 0 w 27"/>
                <a:gd name="T11" fmla="*/ 15 h 26"/>
                <a:gd name="T12" fmla="*/ 4 w 27"/>
                <a:gd name="T13" fmla="*/ 4 h 26"/>
                <a:gd name="T14" fmla="*/ 14 w 27"/>
                <a:gd name="T15" fmla="*/ 0 h 26"/>
                <a:gd name="T16" fmla="*/ 21 w 27"/>
                <a:gd name="T17" fmla="*/ 2 h 26"/>
                <a:gd name="T18" fmla="*/ 25 w 27"/>
                <a:gd name="T19" fmla="*/ 6 h 26"/>
                <a:gd name="T20" fmla="*/ 27 w 27"/>
                <a:gd name="T21" fmla="*/ 13 h 26"/>
                <a:gd name="T22" fmla="*/ 26 w 27"/>
                <a:gd name="T23" fmla="*/ 15 h 26"/>
                <a:gd name="T24" fmla="*/ 6 w 27"/>
                <a:gd name="T25" fmla="*/ 15 h 26"/>
                <a:gd name="T26" fmla="*/ 8 w 27"/>
                <a:gd name="T27" fmla="*/ 19 h 26"/>
                <a:gd name="T28" fmla="*/ 12 w 27"/>
                <a:gd name="T29" fmla="*/ 21 h 26"/>
                <a:gd name="T30" fmla="*/ 19 w 27"/>
                <a:gd name="T31" fmla="*/ 18 h 26"/>
                <a:gd name="T32" fmla="*/ 20 w 27"/>
                <a:gd name="T33" fmla="*/ 11 h 26"/>
                <a:gd name="T34" fmla="*/ 18 w 27"/>
                <a:gd name="T35" fmla="*/ 7 h 26"/>
                <a:gd name="T36" fmla="*/ 14 w 27"/>
                <a:gd name="T37" fmla="*/ 6 h 26"/>
                <a:gd name="T38" fmla="*/ 10 w 27"/>
                <a:gd name="T39" fmla="*/ 7 h 26"/>
                <a:gd name="T40" fmla="*/ 7 w 27"/>
                <a:gd name="T41" fmla="*/ 11 h 26"/>
                <a:gd name="T42" fmla="*/ 20 w 27"/>
                <a:gd name="T4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6">
                  <a:moveTo>
                    <a:pt x="19" y="18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1" y="24"/>
                    <a:pt x="19" y="25"/>
                  </a:cubicBezTo>
                  <a:cubicBezTo>
                    <a:pt x="17" y="26"/>
                    <a:pt x="15" y="26"/>
                    <a:pt x="12" y="26"/>
                  </a:cubicBezTo>
                  <a:cubicBezTo>
                    <a:pt x="9" y="26"/>
                    <a:pt x="6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7" y="10"/>
                    <a:pt x="27" y="13"/>
                  </a:cubicBezTo>
                  <a:cubicBezTo>
                    <a:pt x="27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5" y="21"/>
                    <a:pt x="17" y="20"/>
                    <a:pt x="19" y="18"/>
                  </a:cubicBezTo>
                  <a:close/>
                  <a:moveTo>
                    <a:pt x="20" y="11"/>
                  </a:moveTo>
                  <a:cubicBezTo>
                    <a:pt x="20" y="9"/>
                    <a:pt x="19" y="8"/>
                    <a:pt x="18" y="7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0"/>
            <p:cNvSpPr>
              <a:spLocks/>
            </p:cNvSpPr>
            <p:nvPr/>
          </p:nvSpPr>
          <p:spPr bwMode="auto">
            <a:xfrm>
              <a:off x="5402263" y="3049588"/>
              <a:ext cx="42862" cy="38100"/>
            </a:xfrm>
            <a:custGeom>
              <a:avLst/>
              <a:gdLst>
                <a:gd name="T0" fmla="*/ 4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6 w 8"/>
                <a:gd name="T7" fmla="*/ 6 h 7"/>
                <a:gd name="T8" fmla="*/ 4 w 8"/>
                <a:gd name="T9" fmla="*/ 7 h 7"/>
                <a:gd name="T10" fmla="*/ 1 w 8"/>
                <a:gd name="T11" fmla="*/ 6 h 7"/>
                <a:gd name="T12" fmla="*/ 0 w 8"/>
                <a:gd name="T13" fmla="*/ 4 h 7"/>
                <a:gd name="T14" fmla="*/ 1 w 8"/>
                <a:gd name="T15" fmla="*/ 1 h 7"/>
                <a:gd name="T16" fmla="*/ 4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1"/>
            <p:cNvSpPr>
              <a:spLocks noEditPoints="1"/>
            </p:cNvSpPr>
            <p:nvPr/>
          </p:nvSpPr>
          <p:spPr bwMode="auto">
            <a:xfrm>
              <a:off x="2701925" y="1966913"/>
              <a:ext cx="136525" cy="212725"/>
            </a:xfrm>
            <a:custGeom>
              <a:avLst/>
              <a:gdLst>
                <a:gd name="T0" fmla="*/ 0 w 25"/>
                <a:gd name="T1" fmla="*/ 39 h 39"/>
                <a:gd name="T2" fmla="*/ 0 w 25"/>
                <a:gd name="T3" fmla="*/ 0 h 39"/>
                <a:gd name="T4" fmla="*/ 6 w 25"/>
                <a:gd name="T5" fmla="*/ 0 h 39"/>
                <a:gd name="T6" fmla="*/ 14 w 25"/>
                <a:gd name="T7" fmla="*/ 1 h 39"/>
                <a:gd name="T8" fmla="*/ 20 w 25"/>
                <a:gd name="T9" fmla="*/ 4 h 39"/>
                <a:gd name="T10" fmla="*/ 22 w 25"/>
                <a:gd name="T11" fmla="*/ 10 h 39"/>
                <a:gd name="T12" fmla="*/ 21 w 25"/>
                <a:gd name="T13" fmla="*/ 14 h 39"/>
                <a:gd name="T14" fmla="*/ 18 w 25"/>
                <a:gd name="T15" fmla="*/ 18 h 39"/>
                <a:gd name="T16" fmla="*/ 23 w 25"/>
                <a:gd name="T17" fmla="*/ 22 h 39"/>
                <a:gd name="T18" fmla="*/ 25 w 25"/>
                <a:gd name="T19" fmla="*/ 28 h 39"/>
                <a:gd name="T20" fmla="*/ 23 w 25"/>
                <a:gd name="T21" fmla="*/ 34 h 39"/>
                <a:gd name="T22" fmla="*/ 19 w 25"/>
                <a:gd name="T23" fmla="*/ 38 h 39"/>
                <a:gd name="T24" fmla="*/ 11 w 25"/>
                <a:gd name="T25" fmla="*/ 39 h 39"/>
                <a:gd name="T26" fmla="*/ 0 w 25"/>
                <a:gd name="T27" fmla="*/ 39 h 39"/>
                <a:gd name="T28" fmla="*/ 7 w 25"/>
                <a:gd name="T29" fmla="*/ 7 h 39"/>
                <a:gd name="T30" fmla="*/ 7 w 25"/>
                <a:gd name="T31" fmla="*/ 16 h 39"/>
                <a:gd name="T32" fmla="*/ 9 w 25"/>
                <a:gd name="T33" fmla="*/ 16 h 39"/>
                <a:gd name="T34" fmla="*/ 13 w 25"/>
                <a:gd name="T35" fmla="*/ 14 h 39"/>
                <a:gd name="T36" fmla="*/ 15 w 25"/>
                <a:gd name="T37" fmla="*/ 11 h 39"/>
                <a:gd name="T38" fmla="*/ 13 w 25"/>
                <a:gd name="T39" fmla="*/ 8 h 39"/>
                <a:gd name="T40" fmla="*/ 9 w 25"/>
                <a:gd name="T41" fmla="*/ 7 h 39"/>
                <a:gd name="T42" fmla="*/ 7 w 25"/>
                <a:gd name="T43" fmla="*/ 7 h 39"/>
                <a:gd name="T44" fmla="*/ 7 w 25"/>
                <a:gd name="T45" fmla="*/ 22 h 39"/>
                <a:gd name="T46" fmla="*/ 7 w 25"/>
                <a:gd name="T47" fmla="*/ 32 h 39"/>
                <a:gd name="T48" fmla="*/ 9 w 25"/>
                <a:gd name="T49" fmla="*/ 32 h 39"/>
                <a:gd name="T50" fmla="*/ 16 w 25"/>
                <a:gd name="T51" fmla="*/ 31 h 39"/>
                <a:gd name="T52" fmla="*/ 17 w 25"/>
                <a:gd name="T53" fmla="*/ 28 h 39"/>
                <a:gd name="T54" fmla="*/ 15 w 25"/>
                <a:gd name="T55" fmla="*/ 24 h 39"/>
                <a:gd name="T56" fmla="*/ 9 w 25"/>
                <a:gd name="T57" fmla="*/ 22 h 39"/>
                <a:gd name="T58" fmla="*/ 7 w 25"/>
                <a:gd name="T5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9">
                  <a:moveTo>
                    <a:pt x="0" y="3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6" y="1"/>
                    <a:pt x="18" y="3"/>
                    <a:pt x="20" y="4"/>
                  </a:cubicBezTo>
                  <a:cubicBezTo>
                    <a:pt x="21" y="6"/>
                    <a:pt x="22" y="8"/>
                    <a:pt x="22" y="10"/>
                  </a:cubicBezTo>
                  <a:cubicBezTo>
                    <a:pt x="22" y="12"/>
                    <a:pt x="21" y="13"/>
                    <a:pt x="21" y="14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20" y="19"/>
                    <a:pt x="22" y="20"/>
                    <a:pt x="23" y="22"/>
                  </a:cubicBezTo>
                  <a:cubicBezTo>
                    <a:pt x="24" y="24"/>
                    <a:pt x="25" y="26"/>
                    <a:pt x="25" y="28"/>
                  </a:cubicBezTo>
                  <a:cubicBezTo>
                    <a:pt x="25" y="30"/>
                    <a:pt x="24" y="32"/>
                    <a:pt x="23" y="34"/>
                  </a:cubicBezTo>
                  <a:cubicBezTo>
                    <a:pt x="22" y="36"/>
                    <a:pt x="20" y="37"/>
                    <a:pt x="19" y="38"/>
                  </a:cubicBezTo>
                  <a:cubicBezTo>
                    <a:pt x="17" y="39"/>
                    <a:pt x="14" y="39"/>
                    <a:pt x="11" y="39"/>
                  </a:cubicBezTo>
                  <a:lnTo>
                    <a:pt x="0" y="39"/>
                  </a:lnTo>
                  <a:close/>
                  <a:moveTo>
                    <a:pt x="7" y="7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6"/>
                    <a:pt x="12" y="15"/>
                    <a:pt x="13" y="14"/>
                  </a:cubicBezTo>
                  <a:cubicBezTo>
                    <a:pt x="14" y="14"/>
                    <a:pt x="15" y="13"/>
                    <a:pt x="15" y="11"/>
                  </a:cubicBezTo>
                  <a:cubicBezTo>
                    <a:pt x="15" y="10"/>
                    <a:pt x="14" y="9"/>
                    <a:pt x="13" y="8"/>
                  </a:cubicBezTo>
                  <a:cubicBezTo>
                    <a:pt x="12" y="8"/>
                    <a:pt x="11" y="7"/>
                    <a:pt x="9" y="7"/>
                  </a:cubicBezTo>
                  <a:lnTo>
                    <a:pt x="7" y="7"/>
                  </a:lnTo>
                  <a:close/>
                  <a:moveTo>
                    <a:pt x="7" y="2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2"/>
                    <a:pt x="15" y="32"/>
                    <a:pt x="16" y="31"/>
                  </a:cubicBezTo>
                  <a:cubicBezTo>
                    <a:pt x="17" y="30"/>
                    <a:pt x="17" y="29"/>
                    <a:pt x="17" y="28"/>
                  </a:cubicBezTo>
                  <a:cubicBezTo>
                    <a:pt x="17" y="26"/>
                    <a:pt x="17" y="25"/>
                    <a:pt x="15" y="24"/>
                  </a:cubicBezTo>
                  <a:cubicBezTo>
                    <a:pt x="14" y="23"/>
                    <a:pt x="12" y="22"/>
                    <a:pt x="9" y="22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2"/>
            <p:cNvSpPr>
              <a:spLocks noEditPoints="1"/>
            </p:cNvSpPr>
            <p:nvPr/>
          </p:nvSpPr>
          <p:spPr bwMode="auto">
            <a:xfrm>
              <a:off x="2865438" y="2022475"/>
              <a:ext cx="163512" cy="161925"/>
            </a:xfrm>
            <a:custGeom>
              <a:avLst/>
              <a:gdLst>
                <a:gd name="T0" fmla="*/ 30 w 30"/>
                <a:gd name="T1" fmla="*/ 17 h 30"/>
                <a:gd name="T2" fmla="*/ 7 w 30"/>
                <a:gd name="T3" fmla="*/ 17 h 30"/>
                <a:gd name="T4" fmla="*/ 9 w 30"/>
                <a:gd name="T5" fmla="*/ 22 h 30"/>
                <a:gd name="T6" fmla="*/ 15 w 30"/>
                <a:gd name="T7" fmla="*/ 24 h 30"/>
                <a:gd name="T8" fmla="*/ 22 w 30"/>
                <a:gd name="T9" fmla="*/ 21 h 30"/>
                <a:gd name="T10" fmla="*/ 28 w 30"/>
                <a:gd name="T11" fmla="*/ 24 h 30"/>
                <a:gd name="T12" fmla="*/ 23 w 30"/>
                <a:gd name="T13" fmla="*/ 29 h 30"/>
                <a:gd name="T14" fmla="*/ 15 w 30"/>
                <a:gd name="T15" fmla="*/ 30 h 30"/>
                <a:gd name="T16" fmla="*/ 4 w 30"/>
                <a:gd name="T17" fmla="*/ 26 h 30"/>
                <a:gd name="T18" fmla="*/ 0 w 30"/>
                <a:gd name="T19" fmla="*/ 15 h 30"/>
                <a:gd name="T20" fmla="*/ 4 w 30"/>
                <a:gd name="T21" fmla="*/ 4 h 30"/>
                <a:gd name="T22" fmla="*/ 15 w 30"/>
                <a:gd name="T23" fmla="*/ 0 h 30"/>
                <a:gd name="T24" fmla="*/ 26 w 30"/>
                <a:gd name="T25" fmla="*/ 4 h 30"/>
                <a:gd name="T26" fmla="*/ 30 w 30"/>
                <a:gd name="T27" fmla="*/ 16 h 30"/>
                <a:gd name="T28" fmla="*/ 30 w 30"/>
                <a:gd name="T29" fmla="*/ 17 h 30"/>
                <a:gd name="T30" fmla="*/ 23 w 30"/>
                <a:gd name="T31" fmla="*/ 11 h 30"/>
                <a:gd name="T32" fmla="*/ 20 w 30"/>
                <a:gd name="T33" fmla="*/ 7 h 30"/>
                <a:gd name="T34" fmla="*/ 15 w 30"/>
                <a:gd name="T35" fmla="*/ 6 h 30"/>
                <a:gd name="T36" fmla="*/ 10 w 30"/>
                <a:gd name="T37" fmla="*/ 7 h 30"/>
                <a:gd name="T38" fmla="*/ 7 w 30"/>
                <a:gd name="T39" fmla="*/ 11 h 30"/>
                <a:gd name="T40" fmla="*/ 23 w 30"/>
                <a:gd name="T4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30">
                  <a:moveTo>
                    <a:pt x="30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8" y="21"/>
                    <a:pt x="9" y="22"/>
                  </a:cubicBezTo>
                  <a:cubicBezTo>
                    <a:pt x="11" y="23"/>
                    <a:pt x="13" y="24"/>
                    <a:pt x="15" y="24"/>
                  </a:cubicBezTo>
                  <a:cubicBezTo>
                    <a:pt x="18" y="24"/>
                    <a:pt x="20" y="23"/>
                    <a:pt x="22" y="2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6"/>
                    <a:pt x="25" y="28"/>
                    <a:pt x="23" y="29"/>
                  </a:cubicBezTo>
                  <a:cubicBezTo>
                    <a:pt x="21" y="30"/>
                    <a:pt x="18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7"/>
                    <a:pt x="30" y="11"/>
                    <a:pt x="30" y="16"/>
                  </a:cubicBezTo>
                  <a:lnTo>
                    <a:pt x="30" y="17"/>
                  </a:lnTo>
                  <a:close/>
                  <a:moveTo>
                    <a:pt x="23" y="11"/>
                  </a:moveTo>
                  <a:cubicBezTo>
                    <a:pt x="22" y="10"/>
                    <a:pt x="21" y="8"/>
                    <a:pt x="20" y="7"/>
                  </a:cubicBezTo>
                  <a:cubicBezTo>
                    <a:pt x="19" y="6"/>
                    <a:pt x="17" y="6"/>
                    <a:pt x="15" y="6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lnTo>
                    <a:pt x="23" y="11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3"/>
            <p:cNvSpPr>
              <a:spLocks/>
            </p:cNvSpPr>
            <p:nvPr/>
          </p:nvSpPr>
          <p:spPr bwMode="auto">
            <a:xfrm>
              <a:off x="3040063" y="2022475"/>
              <a:ext cx="169862" cy="206375"/>
            </a:xfrm>
            <a:custGeom>
              <a:avLst/>
              <a:gdLst>
                <a:gd name="T0" fmla="*/ 21 w 107"/>
                <a:gd name="T1" fmla="*/ 130 h 130"/>
                <a:gd name="T2" fmla="*/ 48 w 107"/>
                <a:gd name="T3" fmla="*/ 130 h 130"/>
                <a:gd name="T4" fmla="*/ 107 w 107"/>
                <a:gd name="T5" fmla="*/ 0 h 130"/>
                <a:gd name="T6" fmla="*/ 83 w 107"/>
                <a:gd name="T7" fmla="*/ 0 h 130"/>
                <a:gd name="T8" fmla="*/ 52 w 107"/>
                <a:gd name="T9" fmla="*/ 65 h 130"/>
                <a:gd name="T10" fmla="*/ 28 w 107"/>
                <a:gd name="T11" fmla="*/ 0 h 130"/>
                <a:gd name="T12" fmla="*/ 0 w 107"/>
                <a:gd name="T13" fmla="*/ 0 h 130"/>
                <a:gd name="T14" fmla="*/ 38 w 107"/>
                <a:gd name="T15" fmla="*/ 92 h 130"/>
                <a:gd name="T16" fmla="*/ 21 w 107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30">
                  <a:moveTo>
                    <a:pt x="21" y="130"/>
                  </a:moveTo>
                  <a:lnTo>
                    <a:pt x="48" y="130"/>
                  </a:lnTo>
                  <a:lnTo>
                    <a:pt x="107" y="0"/>
                  </a:lnTo>
                  <a:lnTo>
                    <a:pt x="83" y="0"/>
                  </a:lnTo>
                  <a:lnTo>
                    <a:pt x="52" y="65"/>
                  </a:lnTo>
                  <a:lnTo>
                    <a:pt x="28" y="0"/>
                  </a:lnTo>
                  <a:lnTo>
                    <a:pt x="0" y="0"/>
                  </a:lnTo>
                  <a:lnTo>
                    <a:pt x="38" y="92"/>
                  </a:lnTo>
                  <a:lnTo>
                    <a:pt x="21" y="130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4"/>
            <p:cNvSpPr>
              <a:spLocks noEditPoints="1"/>
            </p:cNvSpPr>
            <p:nvPr/>
          </p:nvSpPr>
          <p:spPr bwMode="auto">
            <a:xfrm>
              <a:off x="3221038" y="2022475"/>
              <a:ext cx="168275" cy="161925"/>
            </a:xfrm>
            <a:custGeom>
              <a:avLst/>
              <a:gdLst>
                <a:gd name="T0" fmla="*/ 15 w 31"/>
                <a:gd name="T1" fmla="*/ 0 h 30"/>
                <a:gd name="T2" fmla="*/ 23 w 31"/>
                <a:gd name="T3" fmla="*/ 2 h 30"/>
                <a:gd name="T4" fmla="*/ 29 w 31"/>
                <a:gd name="T5" fmla="*/ 7 h 30"/>
                <a:gd name="T6" fmla="*/ 31 w 31"/>
                <a:gd name="T7" fmla="*/ 15 h 30"/>
                <a:gd name="T8" fmla="*/ 29 w 31"/>
                <a:gd name="T9" fmla="*/ 23 h 30"/>
                <a:gd name="T10" fmla="*/ 23 w 31"/>
                <a:gd name="T11" fmla="*/ 28 h 30"/>
                <a:gd name="T12" fmla="*/ 15 w 31"/>
                <a:gd name="T13" fmla="*/ 30 h 30"/>
                <a:gd name="T14" fmla="*/ 5 w 31"/>
                <a:gd name="T15" fmla="*/ 26 h 30"/>
                <a:gd name="T16" fmla="*/ 0 w 31"/>
                <a:gd name="T17" fmla="*/ 15 h 30"/>
                <a:gd name="T18" fmla="*/ 5 w 31"/>
                <a:gd name="T19" fmla="*/ 4 h 30"/>
                <a:gd name="T20" fmla="*/ 15 w 31"/>
                <a:gd name="T21" fmla="*/ 0 h 30"/>
                <a:gd name="T22" fmla="*/ 15 w 31"/>
                <a:gd name="T23" fmla="*/ 6 h 30"/>
                <a:gd name="T24" fmla="*/ 10 w 31"/>
                <a:gd name="T25" fmla="*/ 9 h 30"/>
                <a:gd name="T26" fmla="*/ 7 w 31"/>
                <a:gd name="T27" fmla="*/ 15 h 30"/>
                <a:gd name="T28" fmla="*/ 10 w 31"/>
                <a:gd name="T29" fmla="*/ 21 h 30"/>
                <a:gd name="T30" fmla="*/ 15 w 31"/>
                <a:gd name="T31" fmla="*/ 23 h 30"/>
                <a:gd name="T32" fmla="*/ 21 w 31"/>
                <a:gd name="T33" fmla="*/ 21 h 30"/>
                <a:gd name="T34" fmla="*/ 23 w 31"/>
                <a:gd name="T35" fmla="*/ 15 h 30"/>
                <a:gd name="T36" fmla="*/ 21 w 31"/>
                <a:gd name="T37" fmla="*/ 9 h 30"/>
                <a:gd name="T38" fmla="*/ 15 w 31"/>
                <a:gd name="T3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cubicBezTo>
                    <a:pt x="18" y="0"/>
                    <a:pt x="21" y="0"/>
                    <a:pt x="23" y="2"/>
                  </a:cubicBezTo>
                  <a:cubicBezTo>
                    <a:pt x="25" y="3"/>
                    <a:pt x="27" y="5"/>
                    <a:pt x="29" y="7"/>
                  </a:cubicBezTo>
                  <a:cubicBezTo>
                    <a:pt x="30" y="10"/>
                    <a:pt x="31" y="12"/>
                    <a:pt x="31" y="15"/>
                  </a:cubicBezTo>
                  <a:cubicBezTo>
                    <a:pt x="31" y="18"/>
                    <a:pt x="30" y="20"/>
                    <a:pt x="29" y="23"/>
                  </a:cubicBezTo>
                  <a:cubicBezTo>
                    <a:pt x="27" y="25"/>
                    <a:pt x="25" y="27"/>
                    <a:pt x="23" y="28"/>
                  </a:cubicBezTo>
                  <a:cubicBezTo>
                    <a:pt x="21" y="29"/>
                    <a:pt x="18" y="30"/>
                    <a:pt x="15" y="30"/>
                  </a:cubicBezTo>
                  <a:cubicBezTo>
                    <a:pt x="11" y="30"/>
                    <a:pt x="7" y="29"/>
                    <a:pt x="5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0"/>
                    <a:pt x="2" y="7"/>
                    <a:pt x="5" y="4"/>
                  </a:cubicBezTo>
                  <a:cubicBezTo>
                    <a:pt x="8" y="1"/>
                    <a:pt x="11" y="0"/>
                    <a:pt x="15" y="0"/>
                  </a:cubicBezTo>
                  <a:close/>
                  <a:moveTo>
                    <a:pt x="15" y="6"/>
                  </a:move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5"/>
                  </a:cubicBezTo>
                  <a:cubicBezTo>
                    <a:pt x="7" y="17"/>
                    <a:pt x="8" y="19"/>
                    <a:pt x="10" y="21"/>
                  </a:cubicBezTo>
                  <a:cubicBezTo>
                    <a:pt x="11" y="23"/>
                    <a:pt x="13" y="23"/>
                    <a:pt x="15" y="23"/>
                  </a:cubicBezTo>
                  <a:cubicBezTo>
                    <a:pt x="18" y="23"/>
                    <a:pt x="19" y="23"/>
                    <a:pt x="21" y="21"/>
                  </a:cubicBezTo>
                  <a:cubicBezTo>
                    <a:pt x="23" y="19"/>
                    <a:pt x="23" y="17"/>
                    <a:pt x="23" y="15"/>
                  </a:cubicBezTo>
                  <a:cubicBezTo>
                    <a:pt x="23" y="12"/>
                    <a:pt x="23" y="10"/>
                    <a:pt x="21" y="9"/>
                  </a:cubicBezTo>
                  <a:cubicBezTo>
                    <a:pt x="20" y="7"/>
                    <a:pt x="18" y="6"/>
                    <a:pt x="15" y="6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45"/>
            <p:cNvSpPr>
              <a:spLocks/>
            </p:cNvSpPr>
            <p:nvPr/>
          </p:nvSpPr>
          <p:spPr bwMode="auto">
            <a:xfrm>
              <a:off x="3422650" y="2022475"/>
              <a:ext cx="136525" cy="157163"/>
            </a:xfrm>
            <a:custGeom>
              <a:avLst/>
              <a:gdLst>
                <a:gd name="T0" fmla="*/ 0 w 25"/>
                <a:gd name="T1" fmla="*/ 0 h 29"/>
                <a:gd name="T2" fmla="*/ 7 w 25"/>
                <a:gd name="T3" fmla="*/ 0 h 29"/>
                <a:gd name="T4" fmla="*/ 7 w 25"/>
                <a:gd name="T5" fmla="*/ 3 h 29"/>
                <a:gd name="T6" fmla="*/ 11 w 25"/>
                <a:gd name="T7" fmla="*/ 0 h 29"/>
                <a:gd name="T8" fmla="*/ 16 w 25"/>
                <a:gd name="T9" fmla="*/ 0 h 29"/>
                <a:gd name="T10" fmla="*/ 23 w 25"/>
                <a:gd name="T11" fmla="*/ 3 h 29"/>
                <a:gd name="T12" fmla="*/ 25 w 25"/>
                <a:gd name="T13" fmla="*/ 10 h 29"/>
                <a:gd name="T14" fmla="*/ 25 w 25"/>
                <a:gd name="T15" fmla="*/ 29 h 29"/>
                <a:gd name="T16" fmla="*/ 18 w 25"/>
                <a:gd name="T17" fmla="*/ 29 h 29"/>
                <a:gd name="T18" fmla="*/ 18 w 25"/>
                <a:gd name="T19" fmla="*/ 17 h 29"/>
                <a:gd name="T20" fmla="*/ 18 w 25"/>
                <a:gd name="T21" fmla="*/ 10 h 29"/>
                <a:gd name="T22" fmla="*/ 16 w 25"/>
                <a:gd name="T23" fmla="*/ 7 h 29"/>
                <a:gd name="T24" fmla="*/ 13 w 25"/>
                <a:gd name="T25" fmla="*/ 6 h 29"/>
                <a:gd name="T26" fmla="*/ 9 w 25"/>
                <a:gd name="T27" fmla="*/ 8 h 29"/>
                <a:gd name="T28" fmla="*/ 7 w 25"/>
                <a:gd name="T29" fmla="*/ 12 h 29"/>
                <a:gd name="T30" fmla="*/ 7 w 25"/>
                <a:gd name="T31" fmla="*/ 18 h 29"/>
                <a:gd name="T32" fmla="*/ 7 w 25"/>
                <a:gd name="T33" fmla="*/ 29 h 29"/>
                <a:gd name="T34" fmla="*/ 0 w 25"/>
                <a:gd name="T35" fmla="*/ 29 h 29"/>
                <a:gd name="T36" fmla="*/ 0 w 25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2"/>
                    <a:pt x="10" y="1"/>
                    <a:pt x="11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4"/>
                    <a:pt x="25" y="7"/>
                    <a:pt x="25" y="1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3"/>
                    <a:pt x="18" y="11"/>
                    <a:pt x="18" y="10"/>
                  </a:cubicBezTo>
                  <a:cubicBezTo>
                    <a:pt x="17" y="9"/>
                    <a:pt x="17" y="8"/>
                    <a:pt x="16" y="7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2" y="6"/>
                    <a:pt x="10" y="7"/>
                    <a:pt x="9" y="8"/>
                  </a:cubicBezTo>
                  <a:cubicBezTo>
                    <a:pt x="8" y="9"/>
                    <a:pt x="8" y="10"/>
                    <a:pt x="7" y="12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6"/>
            <p:cNvSpPr>
              <a:spLocks noEditPoints="1"/>
            </p:cNvSpPr>
            <p:nvPr/>
          </p:nvSpPr>
          <p:spPr bwMode="auto">
            <a:xfrm>
              <a:off x="3590925" y="1962150"/>
              <a:ext cx="163512" cy="222250"/>
            </a:xfrm>
            <a:custGeom>
              <a:avLst/>
              <a:gdLst>
                <a:gd name="T0" fmla="*/ 23 w 30"/>
                <a:gd name="T1" fmla="*/ 0 h 41"/>
                <a:gd name="T2" fmla="*/ 30 w 30"/>
                <a:gd name="T3" fmla="*/ 0 h 41"/>
                <a:gd name="T4" fmla="*/ 30 w 30"/>
                <a:gd name="T5" fmla="*/ 40 h 41"/>
                <a:gd name="T6" fmla="*/ 23 w 30"/>
                <a:gd name="T7" fmla="*/ 40 h 41"/>
                <a:gd name="T8" fmla="*/ 23 w 30"/>
                <a:gd name="T9" fmla="*/ 37 h 41"/>
                <a:gd name="T10" fmla="*/ 19 w 30"/>
                <a:gd name="T11" fmla="*/ 40 h 41"/>
                <a:gd name="T12" fmla="*/ 14 w 30"/>
                <a:gd name="T13" fmla="*/ 41 h 41"/>
                <a:gd name="T14" fmla="*/ 4 w 30"/>
                <a:gd name="T15" fmla="*/ 37 h 41"/>
                <a:gd name="T16" fmla="*/ 0 w 30"/>
                <a:gd name="T17" fmla="*/ 26 h 41"/>
                <a:gd name="T18" fmla="*/ 4 w 30"/>
                <a:gd name="T19" fmla="*/ 15 h 41"/>
                <a:gd name="T20" fmla="*/ 14 w 30"/>
                <a:gd name="T21" fmla="*/ 11 h 41"/>
                <a:gd name="T22" fmla="*/ 19 w 30"/>
                <a:gd name="T23" fmla="*/ 12 h 41"/>
                <a:gd name="T24" fmla="*/ 23 w 30"/>
                <a:gd name="T25" fmla="*/ 15 h 41"/>
                <a:gd name="T26" fmla="*/ 23 w 30"/>
                <a:gd name="T27" fmla="*/ 0 h 41"/>
                <a:gd name="T28" fmla="*/ 15 w 30"/>
                <a:gd name="T29" fmla="*/ 17 h 41"/>
                <a:gd name="T30" fmla="*/ 10 w 30"/>
                <a:gd name="T31" fmla="*/ 20 h 41"/>
                <a:gd name="T32" fmla="*/ 7 w 30"/>
                <a:gd name="T33" fmla="*/ 26 h 41"/>
                <a:gd name="T34" fmla="*/ 10 w 30"/>
                <a:gd name="T35" fmla="*/ 32 h 41"/>
                <a:gd name="T36" fmla="*/ 15 w 30"/>
                <a:gd name="T37" fmla="*/ 34 h 41"/>
                <a:gd name="T38" fmla="*/ 21 w 30"/>
                <a:gd name="T39" fmla="*/ 32 h 41"/>
                <a:gd name="T40" fmla="*/ 23 w 30"/>
                <a:gd name="T41" fmla="*/ 26 h 41"/>
                <a:gd name="T42" fmla="*/ 21 w 30"/>
                <a:gd name="T43" fmla="*/ 20 h 41"/>
                <a:gd name="T44" fmla="*/ 15 w 30"/>
                <a:gd name="T45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41">
                  <a:moveTo>
                    <a:pt x="2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9"/>
                    <a:pt x="20" y="40"/>
                    <a:pt x="19" y="40"/>
                  </a:cubicBezTo>
                  <a:cubicBezTo>
                    <a:pt x="17" y="41"/>
                    <a:pt x="16" y="41"/>
                    <a:pt x="14" y="41"/>
                  </a:cubicBezTo>
                  <a:cubicBezTo>
                    <a:pt x="10" y="41"/>
                    <a:pt x="7" y="40"/>
                    <a:pt x="4" y="37"/>
                  </a:cubicBezTo>
                  <a:cubicBezTo>
                    <a:pt x="2" y="34"/>
                    <a:pt x="0" y="30"/>
                    <a:pt x="0" y="26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1"/>
                    <a:pt x="14" y="11"/>
                  </a:cubicBezTo>
                  <a:cubicBezTo>
                    <a:pt x="16" y="11"/>
                    <a:pt x="17" y="11"/>
                    <a:pt x="19" y="12"/>
                  </a:cubicBezTo>
                  <a:cubicBezTo>
                    <a:pt x="20" y="12"/>
                    <a:pt x="22" y="13"/>
                    <a:pt x="23" y="15"/>
                  </a:cubicBezTo>
                  <a:lnTo>
                    <a:pt x="23" y="0"/>
                  </a:lnTo>
                  <a:close/>
                  <a:moveTo>
                    <a:pt x="15" y="17"/>
                  </a:moveTo>
                  <a:cubicBezTo>
                    <a:pt x="13" y="17"/>
                    <a:pt x="11" y="18"/>
                    <a:pt x="10" y="20"/>
                  </a:cubicBezTo>
                  <a:cubicBezTo>
                    <a:pt x="8" y="21"/>
                    <a:pt x="7" y="23"/>
                    <a:pt x="7" y="26"/>
                  </a:cubicBezTo>
                  <a:cubicBezTo>
                    <a:pt x="7" y="28"/>
                    <a:pt x="8" y="30"/>
                    <a:pt x="10" y="32"/>
                  </a:cubicBezTo>
                  <a:cubicBezTo>
                    <a:pt x="11" y="34"/>
                    <a:pt x="13" y="34"/>
                    <a:pt x="15" y="34"/>
                  </a:cubicBezTo>
                  <a:cubicBezTo>
                    <a:pt x="18" y="34"/>
                    <a:pt x="20" y="34"/>
                    <a:pt x="21" y="32"/>
                  </a:cubicBezTo>
                  <a:cubicBezTo>
                    <a:pt x="23" y="30"/>
                    <a:pt x="23" y="28"/>
                    <a:pt x="23" y="26"/>
                  </a:cubicBezTo>
                  <a:cubicBezTo>
                    <a:pt x="23" y="23"/>
                    <a:pt x="23" y="21"/>
                    <a:pt x="21" y="20"/>
                  </a:cubicBezTo>
                  <a:cubicBezTo>
                    <a:pt x="20" y="18"/>
                    <a:pt x="18" y="17"/>
                    <a:pt x="15" y="17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7"/>
            <p:cNvSpPr>
              <a:spLocks noEditPoints="1"/>
            </p:cNvSpPr>
            <p:nvPr/>
          </p:nvSpPr>
          <p:spPr bwMode="auto">
            <a:xfrm>
              <a:off x="2178050" y="2266950"/>
              <a:ext cx="201612" cy="217488"/>
            </a:xfrm>
            <a:custGeom>
              <a:avLst/>
              <a:gdLst>
                <a:gd name="T0" fmla="*/ 52 w 127"/>
                <a:gd name="T1" fmla="*/ 0 h 137"/>
                <a:gd name="T2" fmla="*/ 76 w 127"/>
                <a:gd name="T3" fmla="*/ 0 h 137"/>
                <a:gd name="T4" fmla="*/ 127 w 127"/>
                <a:gd name="T5" fmla="*/ 137 h 137"/>
                <a:gd name="T6" fmla="*/ 103 w 127"/>
                <a:gd name="T7" fmla="*/ 137 h 137"/>
                <a:gd name="T8" fmla="*/ 93 w 127"/>
                <a:gd name="T9" fmla="*/ 109 h 137"/>
                <a:gd name="T10" fmla="*/ 35 w 127"/>
                <a:gd name="T11" fmla="*/ 109 h 137"/>
                <a:gd name="T12" fmla="*/ 24 w 127"/>
                <a:gd name="T13" fmla="*/ 137 h 137"/>
                <a:gd name="T14" fmla="*/ 0 w 127"/>
                <a:gd name="T15" fmla="*/ 137 h 137"/>
                <a:gd name="T16" fmla="*/ 52 w 127"/>
                <a:gd name="T17" fmla="*/ 0 h 137"/>
                <a:gd name="T18" fmla="*/ 66 w 127"/>
                <a:gd name="T19" fmla="*/ 37 h 137"/>
                <a:gd name="T20" fmla="*/ 45 w 127"/>
                <a:gd name="T21" fmla="*/ 82 h 137"/>
                <a:gd name="T22" fmla="*/ 83 w 127"/>
                <a:gd name="T23" fmla="*/ 82 h 137"/>
                <a:gd name="T24" fmla="*/ 66 w 127"/>
                <a:gd name="T25" fmla="*/ 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37">
                  <a:moveTo>
                    <a:pt x="52" y="0"/>
                  </a:moveTo>
                  <a:lnTo>
                    <a:pt x="76" y="0"/>
                  </a:lnTo>
                  <a:lnTo>
                    <a:pt x="127" y="137"/>
                  </a:lnTo>
                  <a:lnTo>
                    <a:pt x="103" y="137"/>
                  </a:lnTo>
                  <a:lnTo>
                    <a:pt x="93" y="109"/>
                  </a:lnTo>
                  <a:lnTo>
                    <a:pt x="35" y="109"/>
                  </a:lnTo>
                  <a:lnTo>
                    <a:pt x="24" y="137"/>
                  </a:lnTo>
                  <a:lnTo>
                    <a:pt x="0" y="137"/>
                  </a:lnTo>
                  <a:lnTo>
                    <a:pt x="52" y="0"/>
                  </a:lnTo>
                  <a:close/>
                  <a:moveTo>
                    <a:pt x="66" y="37"/>
                  </a:moveTo>
                  <a:lnTo>
                    <a:pt x="45" y="82"/>
                  </a:lnTo>
                  <a:lnTo>
                    <a:pt x="83" y="82"/>
                  </a:lnTo>
                  <a:lnTo>
                    <a:pt x="66" y="37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8"/>
            <p:cNvSpPr>
              <a:spLocks/>
            </p:cNvSpPr>
            <p:nvPr/>
          </p:nvSpPr>
          <p:spPr bwMode="auto">
            <a:xfrm>
              <a:off x="2390775" y="2325688"/>
              <a:ext cx="142875" cy="158750"/>
            </a:xfrm>
            <a:custGeom>
              <a:avLst/>
              <a:gdLst>
                <a:gd name="T0" fmla="*/ 0 w 26"/>
                <a:gd name="T1" fmla="*/ 0 h 29"/>
                <a:gd name="T2" fmla="*/ 7 w 26"/>
                <a:gd name="T3" fmla="*/ 0 h 29"/>
                <a:gd name="T4" fmla="*/ 7 w 26"/>
                <a:gd name="T5" fmla="*/ 14 h 29"/>
                <a:gd name="T6" fmla="*/ 8 w 26"/>
                <a:gd name="T7" fmla="*/ 19 h 29"/>
                <a:gd name="T8" fmla="*/ 10 w 26"/>
                <a:gd name="T9" fmla="*/ 22 h 29"/>
                <a:gd name="T10" fmla="*/ 13 w 26"/>
                <a:gd name="T11" fmla="*/ 23 h 29"/>
                <a:gd name="T12" fmla="*/ 16 w 26"/>
                <a:gd name="T13" fmla="*/ 22 h 29"/>
                <a:gd name="T14" fmla="*/ 18 w 26"/>
                <a:gd name="T15" fmla="*/ 19 h 29"/>
                <a:gd name="T16" fmla="*/ 18 w 26"/>
                <a:gd name="T17" fmla="*/ 14 h 29"/>
                <a:gd name="T18" fmla="*/ 18 w 26"/>
                <a:gd name="T19" fmla="*/ 0 h 29"/>
                <a:gd name="T20" fmla="*/ 26 w 26"/>
                <a:gd name="T21" fmla="*/ 0 h 29"/>
                <a:gd name="T22" fmla="*/ 26 w 26"/>
                <a:gd name="T23" fmla="*/ 12 h 29"/>
                <a:gd name="T24" fmla="*/ 24 w 26"/>
                <a:gd name="T25" fmla="*/ 22 h 29"/>
                <a:gd name="T26" fmla="*/ 20 w 26"/>
                <a:gd name="T27" fmla="*/ 28 h 29"/>
                <a:gd name="T28" fmla="*/ 13 w 26"/>
                <a:gd name="T29" fmla="*/ 29 h 29"/>
                <a:gd name="T30" fmla="*/ 5 w 26"/>
                <a:gd name="T31" fmla="*/ 27 h 29"/>
                <a:gd name="T32" fmla="*/ 1 w 26"/>
                <a:gd name="T33" fmla="*/ 21 h 29"/>
                <a:gd name="T34" fmla="*/ 0 w 26"/>
                <a:gd name="T35" fmla="*/ 12 h 29"/>
                <a:gd name="T36" fmla="*/ 0 w 2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8" y="18"/>
                    <a:pt x="8" y="19"/>
                  </a:cubicBezTo>
                  <a:cubicBezTo>
                    <a:pt x="8" y="20"/>
                    <a:pt x="9" y="21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4" y="23"/>
                    <a:pt x="15" y="22"/>
                    <a:pt x="16" y="22"/>
                  </a:cubicBezTo>
                  <a:cubicBezTo>
                    <a:pt x="17" y="21"/>
                    <a:pt x="18" y="20"/>
                    <a:pt x="18" y="19"/>
                  </a:cubicBezTo>
                  <a:cubicBezTo>
                    <a:pt x="18" y="18"/>
                    <a:pt x="18" y="17"/>
                    <a:pt x="18" y="1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7"/>
                    <a:pt x="25" y="21"/>
                    <a:pt x="24" y="22"/>
                  </a:cubicBezTo>
                  <a:cubicBezTo>
                    <a:pt x="23" y="25"/>
                    <a:pt x="22" y="26"/>
                    <a:pt x="20" y="28"/>
                  </a:cubicBezTo>
                  <a:cubicBezTo>
                    <a:pt x="18" y="29"/>
                    <a:pt x="16" y="29"/>
                    <a:pt x="13" y="29"/>
                  </a:cubicBezTo>
                  <a:cubicBezTo>
                    <a:pt x="10" y="29"/>
                    <a:pt x="7" y="29"/>
                    <a:pt x="5" y="27"/>
                  </a:cubicBezTo>
                  <a:cubicBezTo>
                    <a:pt x="3" y="26"/>
                    <a:pt x="2" y="24"/>
                    <a:pt x="1" y="21"/>
                  </a:cubicBezTo>
                  <a:cubicBezTo>
                    <a:pt x="0" y="20"/>
                    <a:pt x="0" y="16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49"/>
            <p:cNvSpPr>
              <a:spLocks noChangeArrowheads="1"/>
            </p:cNvSpPr>
            <p:nvPr/>
          </p:nvSpPr>
          <p:spPr bwMode="auto">
            <a:xfrm>
              <a:off x="2576513" y="2386013"/>
              <a:ext cx="76200" cy="38100"/>
            </a:xfrm>
            <a:prstGeom prst="rect">
              <a:avLst/>
            </a:pr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0"/>
            <p:cNvSpPr>
              <a:spLocks noEditPoints="1"/>
            </p:cNvSpPr>
            <p:nvPr/>
          </p:nvSpPr>
          <p:spPr bwMode="auto">
            <a:xfrm>
              <a:off x="2690813" y="2260600"/>
              <a:ext cx="163512" cy="223838"/>
            </a:xfrm>
            <a:custGeom>
              <a:avLst/>
              <a:gdLst>
                <a:gd name="T0" fmla="*/ 22 w 30"/>
                <a:gd name="T1" fmla="*/ 0 h 41"/>
                <a:gd name="T2" fmla="*/ 30 w 30"/>
                <a:gd name="T3" fmla="*/ 0 h 41"/>
                <a:gd name="T4" fmla="*/ 30 w 30"/>
                <a:gd name="T5" fmla="*/ 41 h 41"/>
                <a:gd name="T6" fmla="*/ 22 w 30"/>
                <a:gd name="T7" fmla="*/ 41 h 41"/>
                <a:gd name="T8" fmla="*/ 22 w 30"/>
                <a:gd name="T9" fmla="*/ 38 h 41"/>
                <a:gd name="T10" fmla="*/ 18 w 30"/>
                <a:gd name="T11" fmla="*/ 41 h 41"/>
                <a:gd name="T12" fmla="*/ 14 w 30"/>
                <a:gd name="T13" fmla="*/ 41 h 41"/>
                <a:gd name="T14" fmla="*/ 4 w 30"/>
                <a:gd name="T15" fmla="*/ 37 h 41"/>
                <a:gd name="T16" fmla="*/ 0 w 30"/>
                <a:gd name="T17" fmla="*/ 26 h 41"/>
                <a:gd name="T18" fmla="*/ 4 w 30"/>
                <a:gd name="T19" fmla="*/ 15 h 41"/>
                <a:gd name="T20" fmla="*/ 13 w 30"/>
                <a:gd name="T21" fmla="*/ 11 h 41"/>
                <a:gd name="T22" fmla="*/ 18 w 30"/>
                <a:gd name="T23" fmla="*/ 12 h 41"/>
                <a:gd name="T24" fmla="*/ 22 w 30"/>
                <a:gd name="T25" fmla="*/ 15 h 41"/>
                <a:gd name="T26" fmla="*/ 22 w 30"/>
                <a:gd name="T27" fmla="*/ 0 h 41"/>
                <a:gd name="T28" fmla="*/ 15 w 30"/>
                <a:gd name="T29" fmla="*/ 18 h 41"/>
                <a:gd name="T30" fmla="*/ 9 w 30"/>
                <a:gd name="T31" fmla="*/ 20 h 41"/>
                <a:gd name="T32" fmla="*/ 7 w 30"/>
                <a:gd name="T33" fmla="*/ 26 h 41"/>
                <a:gd name="T34" fmla="*/ 9 w 30"/>
                <a:gd name="T35" fmla="*/ 32 h 41"/>
                <a:gd name="T36" fmla="*/ 15 w 30"/>
                <a:gd name="T37" fmla="*/ 35 h 41"/>
                <a:gd name="T38" fmla="*/ 21 w 30"/>
                <a:gd name="T39" fmla="*/ 32 h 41"/>
                <a:gd name="T40" fmla="*/ 23 w 30"/>
                <a:gd name="T41" fmla="*/ 26 h 41"/>
                <a:gd name="T42" fmla="*/ 21 w 30"/>
                <a:gd name="T43" fmla="*/ 20 h 41"/>
                <a:gd name="T44" fmla="*/ 15 w 30"/>
                <a:gd name="T45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41">
                  <a:moveTo>
                    <a:pt x="2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20" y="40"/>
                    <a:pt x="18" y="41"/>
                  </a:cubicBezTo>
                  <a:cubicBezTo>
                    <a:pt x="17" y="41"/>
                    <a:pt x="15" y="41"/>
                    <a:pt x="14" y="41"/>
                  </a:cubicBezTo>
                  <a:cubicBezTo>
                    <a:pt x="10" y="41"/>
                    <a:pt x="7" y="40"/>
                    <a:pt x="4" y="37"/>
                  </a:cubicBezTo>
                  <a:cubicBezTo>
                    <a:pt x="1" y="34"/>
                    <a:pt x="0" y="31"/>
                    <a:pt x="0" y="26"/>
                  </a:cubicBezTo>
                  <a:cubicBezTo>
                    <a:pt x="0" y="22"/>
                    <a:pt x="1" y="18"/>
                    <a:pt x="4" y="15"/>
                  </a:cubicBezTo>
                  <a:cubicBezTo>
                    <a:pt x="6" y="12"/>
                    <a:pt x="10" y="11"/>
                    <a:pt x="13" y="11"/>
                  </a:cubicBezTo>
                  <a:cubicBezTo>
                    <a:pt x="15" y="11"/>
                    <a:pt x="17" y="11"/>
                    <a:pt x="18" y="12"/>
                  </a:cubicBezTo>
                  <a:cubicBezTo>
                    <a:pt x="20" y="13"/>
                    <a:pt x="21" y="14"/>
                    <a:pt x="22" y="15"/>
                  </a:cubicBezTo>
                  <a:lnTo>
                    <a:pt x="22" y="0"/>
                  </a:lnTo>
                  <a:close/>
                  <a:moveTo>
                    <a:pt x="15" y="18"/>
                  </a:moveTo>
                  <a:cubicBezTo>
                    <a:pt x="13" y="18"/>
                    <a:pt x="11" y="18"/>
                    <a:pt x="9" y="20"/>
                  </a:cubicBezTo>
                  <a:cubicBezTo>
                    <a:pt x="8" y="22"/>
                    <a:pt x="7" y="24"/>
                    <a:pt x="7" y="26"/>
                  </a:cubicBezTo>
                  <a:cubicBezTo>
                    <a:pt x="7" y="29"/>
                    <a:pt x="8" y="31"/>
                    <a:pt x="9" y="32"/>
                  </a:cubicBezTo>
                  <a:cubicBezTo>
                    <a:pt x="11" y="34"/>
                    <a:pt x="13" y="35"/>
                    <a:pt x="15" y="35"/>
                  </a:cubicBezTo>
                  <a:cubicBezTo>
                    <a:pt x="17" y="35"/>
                    <a:pt x="19" y="34"/>
                    <a:pt x="21" y="32"/>
                  </a:cubicBezTo>
                  <a:cubicBezTo>
                    <a:pt x="22" y="31"/>
                    <a:pt x="23" y="29"/>
                    <a:pt x="23" y="26"/>
                  </a:cubicBezTo>
                  <a:cubicBezTo>
                    <a:pt x="23" y="24"/>
                    <a:pt x="22" y="22"/>
                    <a:pt x="21" y="20"/>
                  </a:cubicBezTo>
                  <a:cubicBezTo>
                    <a:pt x="19" y="18"/>
                    <a:pt x="17" y="18"/>
                    <a:pt x="15" y="18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1"/>
            <p:cNvSpPr>
              <a:spLocks noEditPoints="1"/>
            </p:cNvSpPr>
            <p:nvPr/>
          </p:nvSpPr>
          <p:spPr bwMode="auto">
            <a:xfrm>
              <a:off x="2882900" y="2320925"/>
              <a:ext cx="163512" cy="163513"/>
            </a:xfrm>
            <a:custGeom>
              <a:avLst/>
              <a:gdLst>
                <a:gd name="T0" fmla="*/ 30 w 30"/>
                <a:gd name="T1" fmla="*/ 17 h 30"/>
                <a:gd name="T2" fmla="*/ 7 w 30"/>
                <a:gd name="T3" fmla="*/ 17 h 30"/>
                <a:gd name="T4" fmla="*/ 9 w 30"/>
                <a:gd name="T5" fmla="*/ 22 h 30"/>
                <a:gd name="T6" fmla="*/ 15 w 30"/>
                <a:gd name="T7" fmla="*/ 24 h 30"/>
                <a:gd name="T8" fmla="*/ 22 w 30"/>
                <a:gd name="T9" fmla="*/ 21 h 30"/>
                <a:gd name="T10" fmla="*/ 28 w 30"/>
                <a:gd name="T11" fmla="*/ 24 h 30"/>
                <a:gd name="T12" fmla="*/ 23 w 30"/>
                <a:gd name="T13" fmla="*/ 29 h 30"/>
                <a:gd name="T14" fmla="*/ 15 w 30"/>
                <a:gd name="T15" fmla="*/ 30 h 30"/>
                <a:gd name="T16" fmla="*/ 4 w 30"/>
                <a:gd name="T17" fmla="*/ 26 h 30"/>
                <a:gd name="T18" fmla="*/ 0 w 30"/>
                <a:gd name="T19" fmla="*/ 15 h 30"/>
                <a:gd name="T20" fmla="*/ 4 w 30"/>
                <a:gd name="T21" fmla="*/ 4 h 30"/>
                <a:gd name="T22" fmla="*/ 15 w 30"/>
                <a:gd name="T23" fmla="*/ 0 h 30"/>
                <a:gd name="T24" fmla="*/ 26 w 30"/>
                <a:gd name="T25" fmla="*/ 4 h 30"/>
                <a:gd name="T26" fmla="*/ 30 w 30"/>
                <a:gd name="T27" fmla="*/ 16 h 30"/>
                <a:gd name="T28" fmla="*/ 30 w 30"/>
                <a:gd name="T29" fmla="*/ 17 h 30"/>
                <a:gd name="T30" fmla="*/ 23 w 30"/>
                <a:gd name="T31" fmla="*/ 12 h 30"/>
                <a:gd name="T32" fmla="*/ 20 w 30"/>
                <a:gd name="T33" fmla="*/ 8 h 30"/>
                <a:gd name="T34" fmla="*/ 15 w 30"/>
                <a:gd name="T35" fmla="*/ 6 h 30"/>
                <a:gd name="T36" fmla="*/ 10 w 30"/>
                <a:gd name="T37" fmla="*/ 8 h 30"/>
                <a:gd name="T38" fmla="*/ 7 w 30"/>
                <a:gd name="T39" fmla="*/ 12 h 30"/>
                <a:gd name="T40" fmla="*/ 23 w 30"/>
                <a:gd name="T4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30">
                  <a:moveTo>
                    <a:pt x="30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8" y="21"/>
                    <a:pt x="9" y="22"/>
                  </a:cubicBezTo>
                  <a:cubicBezTo>
                    <a:pt x="11" y="23"/>
                    <a:pt x="13" y="24"/>
                    <a:pt x="15" y="24"/>
                  </a:cubicBezTo>
                  <a:cubicBezTo>
                    <a:pt x="18" y="24"/>
                    <a:pt x="20" y="23"/>
                    <a:pt x="22" y="2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6"/>
                    <a:pt x="25" y="28"/>
                    <a:pt x="23" y="29"/>
                  </a:cubicBezTo>
                  <a:cubicBezTo>
                    <a:pt x="21" y="30"/>
                    <a:pt x="18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20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7"/>
                    <a:pt x="30" y="11"/>
                    <a:pt x="30" y="16"/>
                  </a:cubicBezTo>
                  <a:lnTo>
                    <a:pt x="30" y="17"/>
                  </a:lnTo>
                  <a:close/>
                  <a:moveTo>
                    <a:pt x="23" y="12"/>
                  </a:moveTo>
                  <a:cubicBezTo>
                    <a:pt x="22" y="10"/>
                    <a:pt x="22" y="9"/>
                    <a:pt x="20" y="8"/>
                  </a:cubicBezTo>
                  <a:cubicBezTo>
                    <a:pt x="19" y="7"/>
                    <a:pt x="17" y="6"/>
                    <a:pt x="15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8"/>
                    <a:pt x="8" y="10"/>
                    <a:pt x="7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52"/>
            <p:cNvSpPr>
              <a:spLocks noChangeArrowheads="1"/>
            </p:cNvSpPr>
            <p:nvPr/>
          </p:nvSpPr>
          <p:spPr bwMode="auto">
            <a:xfrm>
              <a:off x="3073400" y="2271713"/>
              <a:ext cx="42862" cy="212725"/>
            </a:xfrm>
            <a:prstGeom prst="rect">
              <a:avLst/>
            </a:pr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53"/>
            <p:cNvSpPr>
              <a:spLocks noEditPoints="1"/>
            </p:cNvSpPr>
            <p:nvPr/>
          </p:nvSpPr>
          <p:spPr bwMode="auto">
            <a:xfrm>
              <a:off x="3143250" y="2239963"/>
              <a:ext cx="163512" cy="244475"/>
            </a:xfrm>
            <a:custGeom>
              <a:avLst/>
              <a:gdLst>
                <a:gd name="T0" fmla="*/ 23 w 30"/>
                <a:gd name="T1" fmla="*/ 16 h 45"/>
                <a:gd name="T2" fmla="*/ 30 w 30"/>
                <a:gd name="T3" fmla="*/ 16 h 45"/>
                <a:gd name="T4" fmla="*/ 30 w 30"/>
                <a:gd name="T5" fmla="*/ 45 h 45"/>
                <a:gd name="T6" fmla="*/ 23 w 30"/>
                <a:gd name="T7" fmla="*/ 45 h 45"/>
                <a:gd name="T8" fmla="*/ 23 w 30"/>
                <a:gd name="T9" fmla="*/ 42 h 45"/>
                <a:gd name="T10" fmla="*/ 18 w 30"/>
                <a:gd name="T11" fmla="*/ 45 h 45"/>
                <a:gd name="T12" fmla="*/ 14 w 30"/>
                <a:gd name="T13" fmla="*/ 45 h 45"/>
                <a:gd name="T14" fmla="*/ 4 w 30"/>
                <a:gd name="T15" fmla="*/ 41 h 45"/>
                <a:gd name="T16" fmla="*/ 0 w 30"/>
                <a:gd name="T17" fmla="*/ 30 h 45"/>
                <a:gd name="T18" fmla="*/ 4 w 30"/>
                <a:gd name="T19" fmla="*/ 19 h 45"/>
                <a:gd name="T20" fmla="*/ 14 w 30"/>
                <a:gd name="T21" fmla="*/ 15 h 45"/>
                <a:gd name="T22" fmla="*/ 19 w 30"/>
                <a:gd name="T23" fmla="*/ 16 h 45"/>
                <a:gd name="T24" fmla="*/ 23 w 30"/>
                <a:gd name="T25" fmla="*/ 19 h 45"/>
                <a:gd name="T26" fmla="*/ 23 w 30"/>
                <a:gd name="T27" fmla="*/ 16 h 45"/>
                <a:gd name="T28" fmla="*/ 14 w 30"/>
                <a:gd name="T29" fmla="*/ 0 h 45"/>
                <a:gd name="T30" fmla="*/ 21 w 30"/>
                <a:gd name="T31" fmla="*/ 10 h 45"/>
                <a:gd name="T32" fmla="*/ 15 w 30"/>
                <a:gd name="T33" fmla="*/ 10 h 45"/>
                <a:gd name="T34" fmla="*/ 6 w 30"/>
                <a:gd name="T35" fmla="*/ 0 h 45"/>
                <a:gd name="T36" fmla="*/ 14 w 30"/>
                <a:gd name="T37" fmla="*/ 0 h 45"/>
                <a:gd name="T38" fmla="*/ 15 w 30"/>
                <a:gd name="T39" fmla="*/ 22 h 45"/>
                <a:gd name="T40" fmla="*/ 9 w 30"/>
                <a:gd name="T41" fmla="*/ 24 h 45"/>
                <a:gd name="T42" fmla="*/ 7 w 30"/>
                <a:gd name="T43" fmla="*/ 30 h 45"/>
                <a:gd name="T44" fmla="*/ 10 w 30"/>
                <a:gd name="T45" fmla="*/ 36 h 45"/>
                <a:gd name="T46" fmla="*/ 15 w 30"/>
                <a:gd name="T47" fmla="*/ 39 h 45"/>
                <a:gd name="T48" fmla="*/ 21 w 30"/>
                <a:gd name="T49" fmla="*/ 36 h 45"/>
                <a:gd name="T50" fmla="*/ 23 w 30"/>
                <a:gd name="T51" fmla="*/ 30 h 45"/>
                <a:gd name="T52" fmla="*/ 21 w 30"/>
                <a:gd name="T53" fmla="*/ 24 h 45"/>
                <a:gd name="T54" fmla="*/ 15 w 30"/>
                <a:gd name="T55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" h="45">
                  <a:moveTo>
                    <a:pt x="23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0" y="44"/>
                    <a:pt x="18" y="45"/>
                  </a:cubicBezTo>
                  <a:cubicBezTo>
                    <a:pt x="17" y="45"/>
                    <a:pt x="15" y="45"/>
                    <a:pt x="14" y="45"/>
                  </a:cubicBezTo>
                  <a:cubicBezTo>
                    <a:pt x="10" y="45"/>
                    <a:pt x="7" y="44"/>
                    <a:pt x="4" y="41"/>
                  </a:cubicBezTo>
                  <a:cubicBezTo>
                    <a:pt x="1" y="38"/>
                    <a:pt x="0" y="35"/>
                    <a:pt x="0" y="30"/>
                  </a:cubicBezTo>
                  <a:cubicBezTo>
                    <a:pt x="0" y="26"/>
                    <a:pt x="1" y="22"/>
                    <a:pt x="4" y="19"/>
                  </a:cubicBezTo>
                  <a:cubicBezTo>
                    <a:pt x="7" y="16"/>
                    <a:pt x="10" y="15"/>
                    <a:pt x="14" y="15"/>
                  </a:cubicBezTo>
                  <a:cubicBezTo>
                    <a:pt x="15" y="15"/>
                    <a:pt x="17" y="15"/>
                    <a:pt x="19" y="16"/>
                  </a:cubicBezTo>
                  <a:cubicBezTo>
                    <a:pt x="20" y="17"/>
                    <a:pt x="21" y="18"/>
                    <a:pt x="23" y="19"/>
                  </a:cubicBezTo>
                  <a:lnTo>
                    <a:pt x="23" y="16"/>
                  </a:lnTo>
                  <a:close/>
                  <a:moveTo>
                    <a:pt x="14" y="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4" y="0"/>
                  </a:lnTo>
                  <a:close/>
                  <a:moveTo>
                    <a:pt x="15" y="22"/>
                  </a:moveTo>
                  <a:cubicBezTo>
                    <a:pt x="13" y="22"/>
                    <a:pt x="11" y="22"/>
                    <a:pt x="9" y="24"/>
                  </a:cubicBezTo>
                  <a:cubicBezTo>
                    <a:pt x="8" y="26"/>
                    <a:pt x="7" y="28"/>
                    <a:pt x="7" y="30"/>
                  </a:cubicBezTo>
                  <a:cubicBezTo>
                    <a:pt x="7" y="33"/>
                    <a:pt x="8" y="35"/>
                    <a:pt x="10" y="36"/>
                  </a:cubicBezTo>
                  <a:cubicBezTo>
                    <a:pt x="11" y="38"/>
                    <a:pt x="13" y="39"/>
                    <a:pt x="15" y="39"/>
                  </a:cubicBezTo>
                  <a:cubicBezTo>
                    <a:pt x="17" y="39"/>
                    <a:pt x="19" y="38"/>
                    <a:pt x="21" y="36"/>
                  </a:cubicBezTo>
                  <a:cubicBezTo>
                    <a:pt x="22" y="35"/>
                    <a:pt x="23" y="33"/>
                    <a:pt x="23" y="30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19" y="22"/>
                    <a:pt x="17" y="22"/>
                    <a:pt x="15" y="22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4"/>
            <p:cNvSpPr>
              <a:spLocks noEditPoints="1"/>
            </p:cNvSpPr>
            <p:nvPr/>
          </p:nvSpPr>
          <p:spPr bwMode="auto">
            <a:xfrm>
              <a:off x="3400425" y="2260600"/>
              <a:ext cx="163512" cy="223838"/>
            </a:xfrm>
            <a:custGeom>
              <a:avLst/>
              <a:gdLst>
                <a:gd name="T0" fmla="*/ 23 w 30"/>
                <a:gd name="T1" fmla="*/ 0 h 41"/>
                <a:gd name="T2" fmla="*/ 30 w 30"/>
                <a:gd name="T3" fmla="*/ 0 h 41"/>
                <a:gd name="T4" fmla="*/ 30 w 30"/>
                <a:gd name="T5" fmla="*/ 41 h 41"/>
                <a:gd name="T6" fmla="*/ 23 w 30"/>
                <a:gd name="T7" fmla="*/ 41 h 41"/>
                <a:gd name="T8" fmla="*/ 23 w 30"/>
                <a:gd name="T9" fmla="*/ 38 h 41"/>
                <a:gd name="T10" fmla="*/ 19 w 30"/>
                <a:gd name="T11" fmla="*/ 41 h 41"/>
                <a:gd name="T12" fmla="*/ 14 w 30"/>
                <a:gd name="T13" fmla="*/ 41 h 41"/>
                <a:gd name="T14" fmla="*/ 4 w 30"/>
                <a:gd name="T15" fmla="*/ 37 h 41"/>
                <a:gd name="T16" fmla="*/ 0 w 30"/>
                <a:gd name="T17" fmla="*/ 26 h 41"/>
                <a:gd name="T18" fmla="*/ 4 w 30"/>
                <a:gd name="T19" fmla="*/ 15 h 41"/>
                <a:gd name="T20" fmla="*/ 14 w 30"/>
                <a:gd name="T21" fmla="*/ 11 h 41"/>
                <a:gd name="T22" fmla="*/ 19 w 30"/>
                <a:gd name="T23" fmla="*/ 12 h 41"/>
                <a:gd name="T24" fmla="*/ 23 w 30"/>
                <a:gd name="T25" fmla="*/ 15 h 41"/>
                <a:gd name="T26" fmla="*/ 23 w 30"/>
                <a:gd name="T27" fmla="*/ 0 h 41"/>
                <a:gd name="T28" fmla="*/ 15 w 30"/>
                <a:gd name="T29" fmla="*/ 18 h 41"/>
                <a:gd name="T30" fmla="*/ 10 w 30"/>
                <a:gd name="T31" fmla="*/ 20 h 41"/>
                <a:gd name="T32" fmla="*/ 7 w 30"/>
                <a:gd name="T33" fmla="*/ 26 h 41"/>
                <a:gd name="T34" fmla="*/ 10 w 30"/>
                <a:gd name="T35" fmla="*/ 32 h 41"/>
                <a:gd name="T36" fmla="*/ 15 w 30"/>
                <a:gd name="T37" fmla="*/ 35 h 41"/>
                <a:gd name="T38" fmla="*/ 21 w 30"/>
                <a:gd name="T39" fmla="*/ 32 h 41"/>
                <a:gd name="T40" fmla="*/ 23 w 30"/>
                <a:gd name="T41" fmla="*/ 26 h 41"/>
                <a:gd name="T42" fmla="*/ 21 w 30"/>
                <a:gd name="T43" fmla="*/ 20 h 41"/>
                <a:gd name="T44" fmla="*/ 15 w 30"/>
                <a:gd name="T45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41">
                  <a:moveTo>
                    <a:pt x="2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1" y="39"/>
                    <a:pt x="20" y="40"/>
                    <a:pt x="19" y="41"/>
                  </a:cubicBezTo>
                  <a:cubicBezTo>
                    <a:pt x="17" y="41"/>
                    <a:pt x="16" y="41"/>
                    <a:pt x="14" y="41"/>
                  </a:cubicBezTo>
                  <a:cubicBezTo>
                    <a:pt x="10" y="41"/>
                    <a:pt x="7" y="40"/>
                    <a:pt x="4" y="37"/>
                  </a:cubicBezTo>
                  <a:cubicBezTo>
                    <a:pt x="1" y="34"/>
                    <a:pt x="0" y="31"/>
                    <a:pt x="0" y="26"/>
                  </a:cubicBezTo>
                  <a:cubicBezTo>
                    <a:pt x="0" y="22"/>
                    <a:pt x="1" y="18"/>
                    <a:pt x="4" y="15"/>
                  </a:cubicBezTo>
                  <a:cubicBezTo>
                    <a:pt x="7" y="12"/>
                    <a:pt x="10" y="11"/>
                    <a:pt x="14" y="11"/>
                  </a:cubicBezTo>
                  <a:cubicBezTo>
                    <a:pt x="15" y="11"/>
                    <a:pt x="17" y="11"/>
                    <a:pt x="19" y="12"/>
                  </a:cubicBezTo>
                  <a:cubicBezTo>
                    <a:pt x="20" y="13"/>
                    <a:pt x="22" y="14"/>
                    <a:pt x="23" y="15"/>
                  </a:cubicBezTo>
                  <a:lnTo>
                    <a:pt x="23" y="0"/>
                  </a:lnTo>
                  <a:close/>
                  <a:moveTo>
                    <a:pt x="15" y="18"/>
                  </a:moveTo>
                  <a:cubicBezTo>
                    <a:pt x="13" y="18"/>
                    <a:pt x="11" y="18"/>
                    <a:pt x="10" y="20"/>
                  </a:cubicBezTo>
                  <a:cubicBezTo>
                    <a:pt x="8" y="22"/>
                    <a:pt x="7" y="24"/>
                    <a:pt x="7" y="26"/>
                  </a:cubicBezTo>
                  <a:cubicBezTo>
                    <a:pt x="7" y="29"/>
                    <a:pt x="8" y="31"/>
                    <a:pt x="10" y="32"/>
                  </a:cubicBezTo>
                  <a:cubicBezTo>
                    <a:pt x="11" y="34"/>
                    <a:pt x="13" y="35"/>
                    <a:pt x="15" y="35"/>
                  </a:cubicBezTo>
                  <a:cubicBezTo>
                    <a:pt x="18" y="35"/>
                    <a:pt x="19" y="34"/>
                    <a:pt x="21" y="32"/>
                  </a:cubicBezTo>
                  <a:cubicBezTo>
                    <a:pt x="22" y="31"/>
                    <a:pt x="23" y="29"/>
                    <a:pt x="23" y="26"/>
                  </a:cubicBezTo>
                  <a:cubicBezTo>
                    <a:pt x="23" y="24"/>
                    <a:pt x="22" y="22"/>
                    <a:pt x="21" y="20"/>
                  </a:cubicBezTo>
                  <a:cubicBezTo>
                    <a:pt x="19" y="18"/>
                    <a:pt x="18" y="18"/>
                    <a:pt x="15" y="18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5"/>
            <p:cNvSpPr>
              <a:spLocks noEditPoints="1"/>
            </p:cNvSpPr>
            <p:nvPr/>
          </p:nvSpPr>
          <p:spPr bwMode="auto">
            <a:xfrm>
              <a:off x="3597275" y="2320925"/>
              <a:ext cx="168275" cy="163513"/>
            </a:xfrm>
            <a:custGeom>
              <a:avLst/>
              <a:gdLst>
                <a:gd name="T0" fmla="*/ 31 w 31"/>
                <a:gd name="T1" fmla="*/ 17 h 30"/>
                <a:gd name="T2" fmla="*/ 7 w 31"/>
                <a:gd name="T3" fmla="*/ 17 h 30"/>
                <a:gd name="T4" fmla="*/ 10 w 31"/>
                <a:gd name="T5" fmla="*/ 22 h 30"/>
                <a:gd name="T6" fmla="*/ 16 w 31"/>
                <a:gd name="T7" fmla="*/ 24 h 30"/>
                <a:gd name="T8" fmla="*/ 23 w 31"/>
                <a:gd name="T9" fmla="*/ 21 h 30"/>
                <a:gd name="T10" fmla="*/ 29 w 31"/>
                <a:gd name="T11" fmla="*/ 24 h 30"/>
                <a:gd name="T12" fmla="*/ 23 w 31"/>
                <a:gd name="T13" fmla="*/ 29 h 30"/>
                <a:gd name="T14" fmla="*/ 16 w 31"/>
                <a:gd name="T15" fmla="*/ 30 h 30"/>
                <a:gd name="T16" fmla="*/ 5 w 31"/>
                <a:gd name="T17" fmla="*/ 26 h 30"/>
                <a:gd name="T18" fmla="*/ 0 w 31"/>
                <a:gd name="T19" fmla="*/ 15 h 30"/>
                <a:gd name="T20" fmla="*/ 5 w 31"/>
                <a:gd name="T21" fmla="*/ 4 h 30"/>
                <a:gd name="T22" fmla="*/ 15 w 31"/>
                <a:gd name="T23" fmla="*/ 0 h 30"/>
                <a:gd name="T24" fmla="*/ 26 w 31"/>
                <a:gd name="T25" fmla="*/ 4 h 30"/>
                <a:gd name="T26" fmla="*/ 31 w 31"/>
                <a:gd name="T27" fmla="*/ 16 h 30"/>
                <a:gd name="T28" fmla="*/ 31 w 31"/>
                <a:gd name="T29" fmla="*/ 17 h 30"/>
                <a:gd name="T30" fmla="*/ 23 w 31"/>
                <a:gd name="T31" fmla="*/ 12 h 30"/>
                <a:gd name="T32" fmla="*/ 21 w 31"/>
                <a:gd name="T33" fmla="*/ 8 h 30"/>
                <a:gd name="T34" fmla="*/ 16 w 31"/>
                <a:gd name="T35" fmla="*/ 6 h 30"/>
                <a:gd name="T36" fmla="*/ 10 w 31"/>
                <a:gd name="T37" fmla="*/ 8 h 30"/>
                <a:gd name="T38" fmla="*/ 8 w 31"/>
                <a:gd name="T39" fmla="*/ 12 h 30"/>
                <a:gd name="T40" fmla="*/ 23 w 31"/>
                <a:gd name="T4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30">
                  <a:moveTo>
                    <a:pt x="31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8" y="19"/>
                    <a:pt x="9" y="21"/>
                    <a:pt x="10" y="22"/>
                  </a:cubicBezTo>
                  <a:cubicBezTo>
                    <a:pt x="11" y="23"/>
                    <a:pt x="13" y="24"/>
                    <a:pt x="16" y="24"/>
                  </a:cubicBezTo>
                  <a:cubicBezTo>
                    <a:pt x="18" y="24"/>
                    <a:pt x="21" y="23"/>
                    <a:pt x="23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7" y="26"/>
                    <a:pt x="25" y="28"/>
                    <a:pt x="23" y="29"/>
                  </a:cubicBezTo>
                  <a:cubicBezTo>
                    <a:pt x="21" y="30"/>
                    <a:pt x="19" y="30"/>
                    <a:pt x="16" y="30"/>
                  </a:cubicBezTo>
                  <a:cubicBezTo>
                    <a:pt x="11" y="30"/>
                    <a:pt x="7" y="29"/>
                    <a:pt x="5" y="26"/>
                  </a:cubicBezTo>
                  <a:cubicBezTo>
                    <a:pt x="2" y="23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9" y="7"/>
                    <a:pt x="31" y="11"/>
                    <a:pt x="31" y="16"/>
                  </a:cubicBezTo>
                  <a:lnTo>
                    <a:pt x="31" y="17"/>
                  </a:lnTo>
                  <a:close/>
                  <a:moveTo>
                    <a:pt x="23" y="12"/>
                  </a:moveTo>
                  <a:cubicBezTo>
                    <a:pt x="23" y="10"/>
                    <a:pt x="22" y="9"/>
                    <a:pt x="21" y="8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4" y="6"/>
                    <a:pt x="12" y="7"/>
                    <a:pt x="10" y="8"/>
                  </a:cubicBezTo>
                  <a:cubicBezTo>
                    <a:pt x="9" y="8"/>
                    <a:pt x="8" y="10"/>
                    <a:pt x="8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6"/>
            <p:cNvSpPr>
              <a:spLocks/>
            </p:cNvSpPr>
            <p:nvPr/>
          </p:nvSpPr>
          <p:spPr bwMode="auto">
            <a:xfrm>
              <a:off x="3857625" y="1962150"/>
              <a:ext cx="355600" cy="522288"/>
            </a:xfrm>
            <a:custGeom>
              <a:avLst/>
              <a:gdLst>
                <a:gd name="T0" fmla="*/ 45 w 65"/>
                <a:gd name="T1" fmla="*/ 62 h 96"/>
                <a:gd name="T2" fmla="*/ 60 w 65"/>
                <a:gd name="T3" fmla="*/ 44 h 96"/>
                <a:gd name="T4" fmla="*/ 64 w 65"/>
                <a:gd name="T5" fmla="*/ 29 h 96"/>
                <a:gd name="T6" fmla="*/ 56 w 65"/>
                <a:gd name="T7" fmla="*/ 9 h 96"/>
                <a:gd name="T8" fmla="*/ 35 w 65"/>
                <a:gd name="T9" fmla="*/ 0 h 96"/>
                <a:gd name="T10" fmla="*/ 12 w 65"/>
                <a:gd name="T11" fmla="*/ 9 h 96"/>
                <a:gd name="T12" fmla="*/ 3 w 65"/>
                <a:gd name="T13" fmla="*/ 32 h 96"/>
                <a:gd name="T14" fmla="*/ 3 w 65"/>
                <a:gd name="T15" fmla="*/ 33 h 96"/>
                <a:gd name="T16" fmla="*/ 14 w 65"/>
                <a:gd name="T17" fmla="*/ 33 h 96"/>
                <a:gd name="T18" fmla="*/ 14 w 65"/>
                <a:gd name="T19" fmla="*/ 32 h 96"/>
                <a:gd name="T20" fmla="*/ 20 w 65"/>
                <a:gd name="T21" fmla="*/ 16 h 96"/>
                <a:gd name="T22" fmla="*/ 34 w 65"/>
                <a:gd name="T23" fmla="*/ 11 h 96"/>
                <a:gd name="T24" fmla="*/ 47 w 65"/>
                <a:gd name="T25" fmla="*/ 16 h 96"/>
                <a:gd name="T26" fmla="*/ 53 w 65"/>
                <a:gd name="T27" fmla="*/ 29 h 96"/>
                <a:gd name="T28" fmla="*/ 50 w 65"/>
                <a:gd name="T29" fmla="*/ 40 h 96"/>
                <a:gd name="T30" fmla="*/ 36 w 65"/>
                <a:gd name="T31" fmla="*/ 56 h 96"/>
                <a:gd name="T32" fmla="*/ 0 w 65"/>
                <a:gd name="T33" fmla="*/ 96 h 96"/>
                <a:gd name="T34" fmla="*/ 65 w 65"/>
                <a:gd name="T35" fmla="*/ 96 h 96"/>
                <a:gd name="T36" fmla="*/ 65 w 65"/>
                <a:gd name="T37" fmla="*/ 85 h 96"/>
                <a:gd name="T38" fmla="*/ 24 w 65"/>
                <a:gd name="T39" fmla="*/ 85 h 96"/>
                <a:gd name="T40" fmla="*/ 45 w 65"/>
                <a:gd name="T41" fmla="*/ 6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96">
                  <a:moveTo>
                    <a:pt x="45" y="62"/>
                  </a:moveTo>
                  <a:cubicBezTo>
                    <a:pt x="53" y="54"/>
                    <a:pt x="58" y="48"/>
                    <a:pt x="60" y="44"/>
                  </a:cubicBezTo>
                  <a:cubicBezTo>
                    <a:pt x="63" y="39"/>
                    <a:pt x="64" y="34"/>
                    <a:pt x="64" y="29"/>
                  </a:cubicBezTo>
                  <a:cubicBezTo>
                    <a:pt x="64" y="21"/>
                    <a:pt x="61" y="14"/>
                    <a:pt x="56" y="9"/>
                  </a:cubicBezTo>
                  <a:cubicBezTo>
                    <a:pt x="50" y="3"/>
                    <a:pt x="43" y="0"/>
                    <a:pt x="35" y="0"/>
                  </a:cubicBezTo>
                  <a:cubicBezTo>
                    <a:pt x="26" y="0"/>
                    <a:pt x="18" y="3"/>
                    <a:pt x="12" y="9"/>
                  </a:cubicBezTo>
                  <a:cubicBezTo>
                    <a:pt x="7" y="15"/>
                    <a:pt x="3" y="23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25"/>
                    <a:pt x="17" y="20"/>
                    <a:pt x="20" y="16"/>
                  </a:cubicBezTo>
                  <a:cubicBezTo>
                    <a:pt x="24" y="13"/>
                    <a:pt x="29" y="11"/>
                    <a:pt x="34" y="11"/>
                  </a:cubicBezTo>
                  <a:cubicBezTo>
                    <a:pt x="39" y="11"/>
                    <a:pt x="44" y="13"/>
                    <a:pt x="47" y="16"/>
                  </a:cubicBezTo>
                  <a:cubicBezTo>
                    <a:pt x="51" y="20"/>
                    <a:pt x="53" y="24"/>
                    <a:pt x="53" y="29"/>
                  </a:cubicBezTo>
                  <a:cubicBezTo>
                    <a:pt x="53" y="32"/>
                    <a:pt x="52" y="36"/>
                    <a:pt x="50" y="40"/>
                  </a:cubicBezTo>
                  <a:cubicBezTo>
                    <a:pt x="48" y="43"/>
                    <a:pt x="43" y="49"/>
                    <a:pt x="36" y="5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24" y="85"/>
                    <a:pt x="24" y="85"/>
                    <a:pt x="24" y="85"/>
                  </a:cubicBezTo>
                  <a:lnTo>
                    <a:pt x="45" y="62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7"/>
            <p:cNvSpPr>
              <a:spLocks/>
            </p:cNvSpPr>
            <p:nvPr/>
          </p:nvSpPr>
          <p:spPr bwMode="auto">
            <a:xfrm>
              <a:off x="4611688" y="1962150"/>
              <a:ext cx="358775" cy="522288"/>
            </a:xfrm>
            <a:custGeom>
              <a:avLst/>
              <a:gdLst>
                <a:gd name="T0" fmla="*/ 66 w 66"/>
                <a:gd name="T1" fmla="*/ 85 h 96"/>
                <a:gd name="T2" fmla="*/ 66 w 66"/>
                <a:gd name="T3" fmla="*/ 96 h 96"/>
                <a:gd name="T4" fmla="*/ 0 w 66"/>
                <a:gd name="T5" fmla="*/ 96 h 96"/>
                <a:gd name="T6" fmla="*/ 37 w 66"/>
                <a:gd name="T7" fmla="*/ 56 h 96"/>
                <a:gd name="T8" fmla="*/ 50 w 66"/>
                <a:gd name="T9" fmla="*/ 40 h 96"/>
                <a:gd name="T10" fmla="*/ 53 w 66"/>
                <a:gd name="T11" fmla="*/ 29 h 96"/>
                <a:gd name="T12" fmla="*/ 48 w 66"/>
                <a:gd name="T13" fmla="*/ 16 h 96"/>
                <a:gd name="T14" fmla="*/ 35 w 66"/>
                <a:gd name="T15" fmla="*/ 11 h 96"/>
                <a:gd name="T16" fmla="*/ 21 w 66"/>
                <a:gd name="T17" fmla="*/ 16 h 96"/>
                <a:gd name="T18" fmla="*/ 15 w 66"/>
                <a:gd name="T19" fmla="*/ 32 h 96"/>
                <a:gd name="T20" fmla="*/ 14 w 66"/>
                <a:gd name="T21" fmla="*/ 33 h 96"/>
                <a:gd name="T22" fmla="*/ 4 w 66"/>
                <a:gd name="T23" fmla="*/ 33 h 96"/>
                <a:gd name="T24" fmla="*/ 4 w 66"/>
                <a:gd name="T25" fmla="*/ 32 h 96"/>
                <a:gd name="T26" fmla="*/ 5 w 66"/>
                <a:gd name="T27" fmla="*/ 23 h 96"/>
                <a:gd name="T28" fmla="*/ 13 w 66"/>
                <a:gd name="T29" fmla="*/ 9 h 96"/>
                <a:gd name="T30" fmla="*/ 35 w 66"/>
                <a:gd name="T31" fmla="*/ 0 h 96"/>
                <a:gd name="T32" fmla="*/ 56 w 66"/>
                <a:gd name="T33" fmla="*/ 9 h 96"/>
                <a:gd name="T34" fmla="*/ 64 w 66"/>
                <a:gd name="T35" fmla="*/ 22 h 96"/>
                <a:gd name="T36" fmla="*/ 64 w 66"/>
                <a:gd name="T37" fmla="*/ 29 h 96"/>
                <a:gd name="T38" fmla="*/ 61 w 66"/>
                <a:gd name="T39" fmla="*/ 44 h 96"/>
                <a:gd name="T40" fmla="*/ 56 w 66"/>
                <a:gd name="T41" fmla="*/ 51 h 96"/>
                <a:gd name="T42" fmla="*/ 46 w 66"/>
                <a:gd name="T43" fmla="*/ 62 h 96"/>
                <a:gd name="T44" fmla="*/ 25 w 66"/>
                <a:gd name="T45" fmla="*/ 85 h 96"/>
                <a:gd name="T46" fmla="*/ 66 w 66"/>
                <a:gd name="T4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96">
                  <a:moveTo>
                    <a:pt x="66" y="85"/>
                  </a:moveTo>
                  <a:cubicBezTo>
                    <a:pt x="66" y="96"/>
                    <a:pt x="66" y="96"/>
                    <a:pt x="66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44" y="49"/>
                    <a:pt x="48" y="43"/>
                    <a:pt x="50" y="40"/>
                  </a:cubicBezTo>
                  <a:cubicBezTo>
                    <a:pt x="52" y="36"/>
                    <a:pt x="53" y="32"/>
                    <a:pt x="53" y="29"/>
                  </a:cubicBezTo>
                  <a:cubicBezTo>
                    <a:pt x="53" y="24"/>
                    <a:pt x="52" y="20"/>
                    <a:pt x="48" y="16"/>
                  </a:cubicBezTo>
                  <a:cubicBezTo>
                    <a:pt x="44" y="13"/>
                    <a:pt x="40" y="11"/>
                    <a:pt x="35" y="11"/>
                  </a:cubicBezTo>
                  <a:cubicBezTo>
                    <a:pt x="29" y="11"/>
                    <a:pt x="24" y="13"/>
                    <a:pt x="21" y="16"/>
                  </a:cubicBezTo>
                  <a:cubicBezTo>
                    <a:pt x="17" y="20"/>
                    <a:pt x="15" y="25"/>
                    <a:pt x="15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29"/>
                    <a:pt x="4" y="26"/>
                    <a:pt x="5" y="23"/>
                  </a:cubicBezTo>
                  <a:cubicBezTo>
                    <a:pt x="6" y="18"/>
                    <a:pt x="9" y="13"/>
                    <a:pt x="13" y="9"/>
                  </a:cubicBezTo>
                  <a:cubicBezTo>
                    <a:pt x="19" y="3"/>
                    <a:pt x="26" y="0"/>
                    <a:pt x="35" y="0"/>
                  </a:cubicBezTo>
                  <a:cubicBezTo>
                    <a:pt x="44" y="0"/>
                    <a:pt x="51" y="3"/>
                    <a:pt x="56" y="9"/>
                  </a:cubicBezTo>
                  <a:cubicBezTo>
                    <a:pt x="60" y="12"/>
                    <a:pt x="62" y="17"/>
                    <a:pt x="64" y="22"/>
                  </a:cubicBezTo>
                  <a:cubicBezTo>
                    <a:pt x="64" y="24"/>
                    <a:pt x="64" y="26"/>
                    <a:pt x="64" y="29"/>
                  </a:cubicBezTo>
                  <a:cubicBezTo>
                    <a:pt x="64" y="34"/>
                    <a:pt x="63" y="39"/>
                    <a:pt x="61" y="44"/>
                  </a:cubicBezTo>
                  <a:cubicBezTo>
                    <a:pt x="59" y="46"/>
                    <a:pt x="58" y="48"/>
                    <a:pt x="56" y="51"/>
                  </a:cubicBezTo>
                  <a:cubicBezTo>
                    <a:pt x="53" y="54"/>
                    <a:pt x="50" y="58"/>
                    <a:pt x="46" y="62"/>
                  </a:cubicBezTo>
                  <a:cubicBezTo>
                    <a:pt x="25" y="85"/>
                    <a:pt x="25" y="85"/>
                    <a:pt x="25" y="85"/>
                  </a:cubicBezTo>
                  <a:lnTo>
                    <a:pt x="66" y="85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8"/>
            <p:cNvSpPr>
              <a:spLocks noEditPoints="1"/>
            </p:cNvSpPr>
            <p:nvPr/>
          </p:nvSpPr>
          <p:spPr bwMode="auto">
            <a:xfrm>
              <a:off x="4152900" y="1962150"/>
              <a:ext cx="523875" cy="52228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86 h 96"/>
                <a:gd name="T12" fmla="*/ 10 w 96"/>
                <a:gd name="T13" fmla="*/ 48 h 96"/>
                <a:gd name="T14" fmla="*/ 48 w 96"/>
                <a:gd name="T15" fmla="*/ 10 h 96"/>
                <a:gd name="T16" fmla="*/ 86 w 96"/>
                <a:gd name="T17" fmla="*/ 48 h 96"/>
                <a:gd name="T18" fmla="*/ 48 w 96"/>
                <a:gd name="T19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ubicBezTo>
                    <a:pt x="74" y="96"/>
                    <a:pt x="96" y="74"/>
                    <a:pt x="96" y="48"/>
                  </a:cubicBezTo>
                  <a:cubicBezTo>
                    <a:pt x="96" y="22"/>
                    <a:pt x="74" y="0"/>
                    <a:pt x="48" y="0"/>
                  </a:cubicBezTo>
                  <a:close/>
                  <a:moveTo>
                    <a:pt x="48" y="86"/>
                  </a:moveTo>
                  <a:cubicBezTo>
                    <a:pt x="27" y="86"/>
                    <a:pt x="10" y="69"/>
                    <a:pt x="10" y="48"/>
                  </a:cubicBezTo>
                  <a:cubicBezTo>
                    <a:pt x="10" y="27"/>
                    <a:pt x="27" y="10"/>
                    <a:pt x="48" y="10"/>
                  </a:cubicBezTo>
                  <a:cubicBezTo>
                    <a:pt x="69" y="10"/>
                    <a:pt x="86" y="27"/>
                    <a:pt x="86" y="48"/>
                  </a:cubicBezTo>
                  <a:cubicBezTo>
                    <a:pt x="86" y="69"/>
                    <a:pt x="69" y="86"/>
                    <a:pt x="48" y="86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59"/>
            <p:cNvSpPr>
              <a:spLocks/>
            </p:cNvSpPr>
            <p:nvPr/>
          </p:nvSpPr>
          <p:spPr bwMode="auto">
            <a:xfrm>
              <a:off x="4916488" y="2081213"/>
              <a:ext cx="42862" cy="158750"/>
            </a:xfrm>
            <a:custGeom>
              <a:avLst/>
              <a:gdLst>
                <a:gd name="T0" fmla="*/ 0 w 8"/>
                <a:gd name="T1" fmla="*/ 26 h 29"/>
                <a:gd name="T2" fmla="*/ 0 w 8"/>
                <a:gd name="T3" fmla="*/ 29 h 29"/>
                <a:gd name="T4" fmla="*/ 5 w 8"/>
                <a:gd name="T5" fmla="*/ 22 h 29"/>
                <a:gd name="T6" fmla="*/ 8 w 8"/>
                <a:gd name="T7" fmla="*/ 7 h 29"/>
                <a:gd name="T8" fmla="*/ 8 w 8"/>
                <a:gd name="T9" fmla="*/ 0 h 29"/>
                <a:gd name="T10" fmla="*/ 0 w 8"/>
                <a:gd name="T11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0" y="26"/>
                  </a:moveTo>
                  <a:cubicBezTo>
                    <a:pt x="0" y="27"/>
                    <a:pt x="0" y="28"/>
                    <a:pt x="0" y="29"/>
                  </a:cubicBezTo>
                  <a:cubicBezTo>
                    <a:pt x="2" y="26"/>
                    <a:pt x="3" y="24"/>
                    <a:pt x="5" y="22"/>
                  </a:cubicBezTo>
                  <a:cubicBezTo>
                    <a:pt x="7" y="17"/>
                    <a:pt x="8" y="12"/>
                    <a:pt x="8" y="7"/>
                  </a:cubicBezTo>
                  <a:cubicBezTo>
                    <a:pt x="8" y="4"/>
                    <a:pt x="8" y="2"/>
                    <a:pt x="8" y="0"/>
                  </a:cubicBezTo>
                  <a:cubicBezTo>
                    <a:pt x="3" y="7"/>
                    <a:pt x="0" y="16"/>
                    <a:pt x="0" y="26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0"/>
            <p:cNvSpPr>
              <a:spLocks/>
            </p:cNvSpPr>
            <p:nvPr/>
          </p:nvSpPr>
          <p:spPr bwMode="auto">
            <a:xfrm>
              <a:off x="4916488" y="1962150"/>
              <a:ext cx="342900" cy="506413"/>
            </a:xfrm>
            <a:custGeom>
              <a:avLst/>
              <a:gdLst>
                <a:gd name="T0" fmla="*/ 63 w 63"/>
                <a:gd name="T1" fmla="*/ 3 h 93"/>
                <a:gd name="T2" fmla="*/ 60 w 63"/>
                <a:gd name="T3" fmla="*/ 12 h 93"/>
                <a:gd name="T4" fmla="*/ 48 w 63"/>
                <a:gd name="T5" fmla="*/ 10 h 93"/>
                <a:gd name="T6" fmla="*/ 10 w 63"/>
                <a:gd name="T7" fmla="*/ 48 h 93"/>
                <a:gd name="T8" fmla="*/ 35 w 63"/>
                <a:gd name="T9" fmla="*/ 84 h 93"/>
                <a:gd name="T10" fmla="*/ 32 w 63"/>
                <a:gd name="T11" fmla="*/ 93 h 93"/>
                <a:gd name="T12" fmla="*/ 0 w 63"/>
                <a:gd name="T13" fmla="*/ 51 h 93"/>
                <a:gd name="T14" fmla="*/ 5 w 63"/>
                <a:gd name="T15" fmla="*/ 44 h 93"/>
                <a:gd name="T16" fmla="*/ 8 w 63"/>
                <a:gd name="T17" fmla="*/ 29 h 93"/>
                <a:gd name="T18" fmla="*/ 8 w 63"/>
                <a:gd name="T19" fmla="*/ 22 h 93"/>
                <a:gd name="T20" fmla="*/ 48 w 63"/>
                <a:gd name="T21" fmla="*/ 0 h 93"/>
                <a:gd name="T22" fmla="*/ 63 w 63"/>
                <a:gd name="T23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93">
                  <a:moveTo>
                    <a:pt x="63" y="3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56" y="11"/>
                    <a:pt x="52" y="10"/>
                    <a:pt x="48" y="10"/>
                  </a:cubicBezTo>
                  <a:cubicBezTo>
                    <a:pt x="27" y="10"/>
                    <a:pt x="10" y="27"/>
                    <a:pt x="10" y="48"/>
                  </a:cubicBezTo>
                  <a:cubicBezTo>
                    <a:pt x="10" y="64"/>
                    <a:pt x="20" y="79"/>
                    <a:pt x="35" y="8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4" y="87"/>
                    <a:pt x="1" y="70"/>
                    <a:pt x="0" y="51"/>
                  </a:cubicBezTo>
                  <a:cubicBezTo>
                    <a:pt x="2" y="48"/>
                    <a:pt x="3" y="46"/>
                    <a:pt x="5" y="44"/>
                  </a:cubicBezTo>
                  <a:cubicBezTo>
                    <a:pt x="7" y="39"/>
                    <a:pt x="8" y="34"/>
                    <a:pt x="8" y="29"/>
                  </a:cubicBezTo>
                  <a:cubicBezTo>
                    <a:pt x="8" y="26"/>
                    <a:pt x="8" y="24"/>
                    <a:pt x="8" y="22"/>
                  </a:cubicBezTo>
                  <a:cubicBezTo>
                    <a:pt x="16" y="9"/>
                    <a:pt x="31" y="0"/>
                    <a:pt x="48" y="0"/>
                  </a:cubicBezTo>
                  <a:cubicBezTo>
                    <a:pt x="53" y="0"/>
                    <a:pt x="58" y="1"/>
                    <a:pt x="63" y="3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1"/>
            <p:cNvSpPr>
              <a:spLocks/>
            </p:cNvSpPr>
            <p:nvPr/>
          </p:nvSpPr>
          <p:spPr bwMode="auto">
            <a:xfrm>
              <a:off x="5287963" y="1993900"/>
              <a:ext cx="134937" cy="174625"/>
            </a:xfrm>
            <a:custGeom>
              <a:avLst/>
              <a:gdLst>
                <a:gd name="T0" fmla="*/ 25 w 25"/>
                <a:gd name="T1" fmla="*/ 28 h 32"/>
                <a:gd name="T2" fmla="*/ 16 w 25"/>
                <a:gd name="T3" fmla="*/ 32 h 32"/>
                <a:gd name="T4" fmla="*/ 0 w 25"/>
                <a:gd name="T5" fmla="*/ 10 h 32"/>
                <a:gd name="T6" fmla="*/ 3 w 25"/>
                <a:gd name="T7" fmla="*/ 0 h 32"/>
                <a:gd name="T8" fmla="*/ 25 w 25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25" y="28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3" y="23"/>
                    <a:pt x="8" y="15"/>
                    <a:pt x="0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4" y="6"/>
                    <a:pt x="22" y="16"/>
                    <a:pt x="25" y="28"/>
                  </a:cubicBezTo>
                  <a:close/>
                </a:path>
              </a:pathLst>
            </a:custGeom>
            <a:solidFill>
              <a:srgbClr val="E3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2"/>
            <p:cNvSpPr>
              <a:spLocks/>
            </p:cNvSpPr>
            <p:nvPr/>
          </p:nvSpPr>
          <p:spPr bwMode="auto">
            <a:xfrm>
              <a:off x="5330825" y="2206625"/>
              <a:ext cx="103187" cy="190500"/>
            </a:xfrm>
            <a:custGeom>
              <a:avLst/>
              <a:gdLst>
                <a:gd name="T0" fmla="*/ 19 w 19"/>
                <a:gd name="T1" fmla="*/ 3 h 35"/>
                <a:gd name="T2" fmla="*/ 7 w 19"/>
                <a:gd name="T3" fmla="*/ 35 h 35"/>
                <a:gd name="T4" fmla="*/ 0 w 19"/>
                <a:gd name="T5" fmla="*/ 28 h 35"/>
                <a:gd name="T6" fmla="*/ 9 w 19"/>
                <a:gd name="T7" fmla="*/ 3 h 35"/>
                <a:gd name="T8" fmla="*/ 9 w 19"/>
                <a:gd name="T9" fmla="*/ 1 h 35"/>
                <a:gd name="T10" fmla="*/ 19 w 19"/>
                <a:gd name="T11" fmla="*/ 0 h 35"/>
                <a:gd name="T12" fmla="*/ 19 w 19"/>
                <a:gd name="T1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5">
                  <a:moveTo>
                    <a:pt x="19" y="3"/>
                  </a:moveTo>
                  <a:cubicBezTo>
                    <a:pt x="19" y="15"/>
                    <a:pt x="15" y="26"/>
                    <a:pt x="7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1"/>
                    <a:pt x="9" y="12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2"/>
                    <a:pt x="19" y="3"/>
                  </a:cubicBezTo>
                  <a:close/>
                </a:path>
              </a:pathLst>
            </a:custGeom>
            <a:solidFill>
              <a:srgbClr val="CA4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3"/>
            <p:cNvSpPr>
              <a:spLocks/>
            </p:cNvSpPr>
            <p:nvPr/>
          </p:nvSpPr>
          <p:spPr bwMode="auto">
            <a:xfrm>
              <a:off x="5133975" y="2392363"/>
              <a:ext cx="192087" cy="92075"/>
            </a:xfrm>
            <a:custGeom>
              <a:avLst/>
              <a:gdLst>
                <a:gd name="T0" fmla="*/ 35 w 35"/>
                <a:gd name="T1" fmla="*/ 8 h 17"/>
                <a:gd name="T2" fmla="*/ 8 w 35"/>
                <a:gd name="T3" fmla="*/ 17 h 17"/>
                <a:gd name="T4" fmla="*/ 0 w 35"/>
                <a:gd name="T5" fmla="*/ 16 h 17"/>
                <a:gd name="T6" fmla="*/ 4 w 35"/>
                <a:gd name="T7" fmla="*/ 7 h 17"/>
                <a:gd name="T8" fmla="*/ 8 w 35"/>
                <a:gd name="T9" fmla="*/ 7 h 17"/>
                <a:gd name="T10" fmla="*/ 30 w 35"/>
                <a:gd name="T11" fmla="*/ 0 h 17"/>
                <a:gd name="T12" fmla="*/ 35 w 35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35" y="8"/>
                  </a:moveTo>
                  <a:cubicBezTo>
                    <a:pt x="27" y="14"/>
                    <a:pt x="18" y="17"/>
                    <a:pt x="8" y="17"/>
                  </a:cubicBezTo>
                  <a:cubicBezTo>
                    <a:pt x="5" y="17"/>
                    <a:pt x="3" y="17"/>
                    <a:pt x="0" y="1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7"/>
                    <a:pt x="8" y="7"/>
                  </a:cubicBezTo>
                  <a:cubicBezTo>
                    <a:pt x="16" y="7"/>
                    <a:pt x="23" y="4"/>
                    <a:pt x="30" y="0"/>
                  </a:cubicBezTo>
                  <a:lnTo>
                    <a:pt x="35" y="8"/>
                  </a:lnTo>
                  <a:close/>
                </a:path>
              </a:pathLst>
            </a:custGeom>
            <a:solidFill>
              <a:srgbClr val="754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17915" y="1915103"/>
            <a:ext cx="10879078" cy="3017341"/>
            <a:chOff x="1113372" y="4619959"/>
            <a:chExt cx="7134400" cy="1581571"/>
          </a:xfrm>
        </p:grpSpPr>
        <p:sp>
          <p:nvSpPr>
            <p:cNvPr id="94" name="Flowchart: Terminator 93"/>
            <p:cNvSpPr/>
            <p:nvPr/>
          </p:nvSpPr>
          <p:spPr>
            <a:xfrm>
              <a:off x="1113372" y="4619959"/>
              <a:ext cx="1284375" cy="415770"/>
            </a:xfrm>
            <a:prstGeom prst="flowChartTerminator">
              <a:avLst/>
            </a:prstGeom>
            <a:solidFill>
              <a:srgbClr val="C95127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E1F78"/>
                </a:solidFill>
              </a:endParaRPr>
            </a:p>
          </p:txBody>
        </p:sp>
        <p:grpSp>
          <p:nvGrpSpPr>
            <p:cNvPr id="96" name="Group 178"/>
            <p:cNvGrpSpPr>
              <a:grpSpLocks/>
            </p:cNvGrpSpPr>
            <p:nvPr/>
          </p:nvGrpSpPr>
          <p:grpSpPr bwMode="auto">
            <a:xfrm>
              <a:off x="1157339" y="5193608"/>
              <a:ext cx="452437" cy="469900"/>
              <a:chOff x="2220913" y="2620963"/>
              <a:chExt cx="452438" cy="469900"/>
            </a:xfrm>
          </p:grpSpPr>
          <p:sp>
            <p:nvSpPr>
              <p:cNvPr id="114" name="Freeform 81"/>
              <p:cNvSpPr>
                <a:spLocks/>
              </p:cNvSpPr>
              <p:nvPr/>
            </p:nvSpPr>
            <p:spPr bwMode="auto">
              <a:xfrm>
                <a:off x="2344738" y="2830513"/>
                <a:ext cx="92075" cy="92075"/>
              </a:xfrm>
              <a:custGeom>
                <a:avLst/>
                <a:gdLst>
                  <a:gd name="T0" fmla="*/ 2147483646 w 26"/>
                  <a:gd name="T1" fmla="*/ 2147483646 h 26"/>
                  <a:gd name="T2" fmla="*/ 2147483646 w 26"/>
                  <a:gd name="T3" fmla="*/ 2147483646 h 26"/>
                  <a:gd name="T4" fmla="*/ 2147483646 w 26"/>
                  <a:gd name="T5" fmla="*/ 2147483646 h 26"/>
                  <a:gd name="T6" fmla="*/ 0 w 26"/>
                  <a:gd name="T7" fmla="*/ 2147483646 h 26"/>
                  <a:gd name="T8" fmla="*/ 2147483646 w 26"/>
                  <a:gd name="T9" fmla="*/ 0 h 26"/>
                  <a:gd name="T10" fmla="*/ 2147483646 w 26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26" y="9"/>
                    </a:moveTo>
                    <a:cubicBezTo>
                      <a:pt x="26" y="11"/>
                      <a:pt x="26" y="12"/>
                      <a:pt x="26" y="13"/>
                    </a:cubicBez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7" y="0"/>
                      <a:pt x="20" y="1"/>
                      <a:pt x="22" y="4"/>
                    </a:cubicBezTo>
                  </a:path>
                </a:pathLst>
              </a:custGeom>
              <a:solidFill>
                <a:srgbClr val="E956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2"/>
              <p:cNvSpPr>
                <a:spLocks/>
              </p:cNvSpPr>
              <p:nvPr/>
            </p:nvSpPr>
            <p:spPr bwMode="auto">
              <a:xfrm>
                <a:off x="2344738" y="2830513"/>
                <a:ext cx="92075" cy="92075"/>
              </a:xfrm>
              <a:custGeom>
                <a:avLst/>
                <a:gdLst>
                  <a:gd name="T0" fmla="*/ 2147483646 w 26"/>
                  <a:gd name="T1" fmla="*/ 2147483646 h 26"/>
                  <a:gd name="T2" fmla="*/ 2147483646 w 26"/>
                  <a:gd name="T3" fmla="*/ 2147483646 h 26"/>
                  <a:gd name="T4" fmla="*/ 2147483646 w 26"/>
                  <a:gd name="T5" fmla="*/ 2147483646 h 26"/>
                  <a:gd name="T6" fmla="*/ 0 w 26"/>
                  <a:gd name="T7" fmla="*/ 2147483646 h 26"/>
                  <a:gd name="T8" fmla="*/ 2147483646 w 26"/>
                  <a:gd name="T9" fmla="*/ 0 h 26"/>
                  <a:gd name="T10" fmla="*/ 2147483646 w 26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26" y="9"/>
                    </a:moveTo>
                    <a:cubicBezTo>
                      <a:pt x="26" y="11"/>
                      <a:pt x="26" y="12"/>
                      <a:pt x="26" y="13"/>
                    </a:cubicBez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7" y="0"/>
                      <a:pt x="20" y="1"/>
                      <a:pt x="22" y="4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3"/>
              <p:cNvSpPr>
                <a:spLocks/>
              </p:cNvSpPr>
              <p:nvPr/>
            </p:nvSpPr>
            <p:spPr bwMode="auto">
              <a:xfrm>
                <a:off x="2284413" y="2770188"/>
                <a:ext cx="215900" cy="215900"/>
              </a:xfrm>
              <a:custGeom>
                <a:avLst/>
                <a:gdLst>
                  <a:gd name="T0" fmla="*/ 2147483646 w 61"/>
                  <a:gd name="T1" fmla="*/ 2147483646 h 61"/>
                  <a:gd name="T2" fmla="*/ 2147483646 w 61"/>
                  <a:gd name="T3" fmla="*/ 2147483646 h 61"/>
                  <a:gd name="T4" fmla="*/ 2147483646 w 61"/>
                  <a:gd name="T5" fmla="*/ 2147483646 h 61"/>
                  <a:gd name="T6" fmla="*/ 0 w 61"/>
                  <a:gd name="T7" fmla="*/ 2147483646 h 61"/>
                  <a:gd name="T8" fmla="*/ 2147483646 w 61"/>
                  <a:gd name="T9" fmla="*/ 0 h 61"/>
                  <a:gd name="T10" fmla="*/ 2147483646 w 61"/>
                  <a:gd name="T11" fmla="*/ 2147483646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61">
                    <a:moveTo>
                      <a:pt x="57" y="15"/>
                    </a:moveTo>
                    <a:cubicBezTo>
                      <a:pt x="59" y="20"/>
                      <a:pt x="61" y="25"/>
                      <a:pt x="61" y="30"/>
                    </a:cubicBezTo>
                    <a:cubicBezTo>
                      <a:pt x="61" y="47"/>
                      <a:pt x="47" y="61"/>
                      <a:pt x="30" y="61"/>
                    </a:cubicBezTo>
                    <a:cubicBezTo>
                      <a:pt x="13" y="61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39" y="0"/>
                      <a:pt x="46" y="3"/>
                      <a:pt x="52" y="8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4"/>
              <p:cNvSpPr>
                <a:spLocks/>
              </p:cNvSpPr>
              <p:nvPr/>
            </p:nvSpPr>
            <p:spPr bwMode="auto">
              <a:xfrm>
                <a:off x="2220913" y="2706688"/>
                <a:ext cx="339725" cy="339725"/>
              </a:xfrm>
              <a:custGeom>
                <a:avLst/>
                <a:gdLst>
                  <a:gd name="T0" fmla="*/ 2147483646 w 96"/>
                  <a:gd name="T1" fmla="*/ 2147483646 h 96"/>
                  <a:gd name="T2" fmla="*/ 2147483646 w 96"/>
                  <a:gd name="T3" fmla="*/ 2147483646 h 96"/>
                  <a:gd name="T4" fmla="*/ 2147483646 w 96"/>
                  <a:gd name="T5" fmla="*/ 2147483646 h 96"/>
                  <a:gd name="T6" fmla="*/ 0 w 96"/>
                  <a:gd name="T7" fmla="*/ 2147483646 h 96"/>
                  <a:gd name="T8" fmla="*/ 2147483646 w 96"/>
                  <a:gd name="T9" fmla="*/ 0 h 96"/>
                  <a:gd name="T10" fmla="*/ 2147483646 w 96"/>
                  <a:gd name="T11" fmla="*/ 214748364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96">
                    <a:moveTo>
                      <a:pt x="88" y="21"/>
                    </a:moveTo>
                    <a:cubicBezTo>
                      <a:pt x="93" y="29"/>
                      <a:pt x="96" y="38"/>
                      <a:pt x="96" y="48"/>
                    </a:cubicBezTo>
                    <a:cubicBezTo>
                      <a:pt x="96" y="75"/>
                      <a:pt x="75" y="96"/>
                      <a:pt x="48" y="96"/>
                    </a:cubicBezTo>
                    <a:cubicBezTo>
                      <a:pt x="22" y="96"/>
                      <a:pt x="0" y="75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85"/>
              <p:cNvSpPr>
                <a:spLocks noChangeShapeType="1"/>
              </p:cNvSpPr>
              <p:nvPr/>
            </p:nvSpPr>
            <p:spPr bwMode="auto">
              <a:xfrm flipV="1">
                <a:off x="2390775" y="2652713"/>
                <a:ext cx="222250" cy="2238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Oval 86"/>
              <p:cNvSpPr>
                <a:spLocks noChangeArrowheads="1"/>
              </p:cNvSpPr>
              <p:nvPr/>
            </p:nvSpPr>
            <p:spPr bwMode="auto">
              <a:xfrm>
                <a:off x="2433638" y="2851150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Freeform 87"/>
              <p:cNvSpPr>
                <a:spLocks/>
              </p:cNvSpPr>
              <p:nvPr/>
            </p:nvSpPr>
            <p:spPr bwMode="auto">
              <a:xfrm>
                <a:off x="2546350" y="2678113"/>
                <a:ext cx="34925" cy="34925"/>
              </a:xfrm>
              <a:custGeom>
                <a:avLst/>
                <a:gdLst>
                  <a:gd name="T0" fmla="*/ 2147483646 w 22"/>
                  <a:gd name="T1" fmla="*/ 2147483646 h 22"/>
                  <a:gd name="T2" fmla="*/ 0 w 22"/>
                  <a:gd name="T3" fmla="*/ 2147483646 h 22"/>
                  <a:gd name="T4" fmla="*/ 0 w 22"/>
                  <a:gd name="T5" fmla="*/ 0 h 22"/>
                  <a:gd name="T6" fmla="*/ 2147483646 w 22"/>
                  <a:gd name="T7" fmla="*/ 2147483646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8"/>
              <p:cNvSpPr>
                <a:spLocks/>
              </p:cNvSpPr>
              <p:nvPr/>
            </p:nvSpPr>
            <p:spPr bwMode="auto">
              <a:xfrm>
                <a:off x="2574925" y="2649538"/>
                <a:ext cx="34925" cy="34925"/>
              </a:xfrm>
              <a:custGeom>
                <a:avLst/>
                <a:gdLst>
                  <a:gd name="T0" fmla="*/ 2147483646 w 22"/>
                  <a:gd name="T1" fmla="*/ 2147483646 h 22"/>
                  <a:gd name="T2" fmla="*/ 0 w 22"/>
                  <a:gd name="T3" fmla="*/ 2147483646 h 22"/>
                  <a:gd name="T4" fmla="*/ 0 w 22"/>
                  <a:gd name="T5" fmla="*/ 0 h 22"/>
                  <a:gd name="T6" fmla="*/ 2147483646 w 22"/>
                  <a:gd name="T7" fmla="*/ 2147483646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9"/>
              <p:cNvSpPr>
                <a:spLocks/>
              </p:cNvSpPr>
              <p:nvPr/>
            </p:nvSpPr>
            <p:spPr bwMode="auto">
              <a:xfrm>
                <a:off x="2601913" y="2620963"/>
                <a:ext cx="36513" cy="36513"/>
              </a:xfrm>
              <a:custGeom>
                <a:avLst/>
                <a:gdLst>
                  <a:gd name="T0" fmla="*/ 2147483646 w 23"/>
                  <a:gd name="T1" fmla="*/ 2147483646 h 23"/>
                  <a:gd name="T2" fmla="*/ 0 w 23"/>
                  <a:gd name="T3" fmla="*/ 2147483646 h 23"/>
                  <a:gd name="T4" fmla="*/ 0 w 23"/>
                  <a:gd name="T5" fmla="*/ 0 h 23"/>
                  <a:gd name="T6" fmla="*/ 2147483646 w 23"/>
                  <a:gd name="T7" fmla="*/ 2147483646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23" y="23"/>
                    </a:moveTo>
                    <a:lnTo>
                      <a:pt x="0" y="23"/>
                    </a:lnTo>
                    <a:lnTo>
                      <a:pt x="0" y="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90"/>
              <p:cNvSpPr>
                <a:spLocks noChangeArrowheads="1"/>
              </p:cNvSpPr>
              <p:nvPr/>
            </p:nvSpPr>
            <p:spPr bwMode="auto">
              <a:xfrm>
                <a:off x="2489076" y="2908613"/>
                <a:ext cx="136661" cy="112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/>
                <a:r>
                  <a:rPr lang="en-US" altLang="en-US" sz="1400" b="1" dirty="0">
                    <a:solidFill>
                      <a:srgbClr val="000000"/>
                    </a:solidFill>
                    <a:latin typeface="Futura Md BT" charset="0"/>
                  </a:rPr>
                  <a:t>I-2</a:t>
                </a:r>
                <a:endParaRPr lang="en-US" altLang="en-US" sz="1400" dirty="0"/>
              </a:p>
            </p:txBody>
          </p:sp>
        </p:grpSp>
        <p:grpSp>
          <p:nvGrpSpPr>
            <p:cNvPr id="97" name="Group 189"/>
            <p:cNvGrpSpPr>
              <a:grpSpLocks/>
            </p:cNvGrpSpPr>
            <p:nvPr/>
          </p:nvGrpSpPr>
          <p:grpSpPr bwMode="auto">
            <a:xfrm>
              <a:off x="1157339" y="5731630"/>
              <a:ext cx="452437" cy="469900"/>
              <a:chOff x="3097213" y="2597150"/>
              <a:chExt cx="452438" cy="469900"/>
            </a:xfrm>
          </p:grpSpPr>
          <p:sp>
            <p:nvSpPr>
              <p:cNvPr id="104" name="Freeform 91"/>
              <p:cNvSpPr>
                <a:spLocks/>
              </p:cNvSpPr>
              <p:nvPr/>
            </p:nvSpPr>
            <p:spPr bwMode="auto">
              <a:xfrm>
                <a:off x="3221038" y="2805113"/>
                <a:ext cx="92075" cy="92075"/>
              </a:xfrm>
              <a:custGeom>
                <a:avLst/>
                <a:gdLst>
                  <a:gd name="T0" fmla="*/ 2147483646 w 26"/>
                  <a:gd name="T1" fmla="*/ 2147483646 h 26"/>
                  <a:gd name="T2" fmla="*/ 2147483646 w 26"/>
                  <a:gd name="T3" fmla="*/ 2147483646 h 26"/>
                  <a:gd name="T4" fmla="*/ 2147483646 w 26"/>
                  <a:gd name="T5" fmla="*/ 2147483646 h 26"/>
                  <a:gd name="T6" fmla="*/ 0 w 26"/>
                  <a:gd name="T7" fmla="*/ 2147483646 h 26"/>
                  <a:gd name="T8" fmla="*/ 2147483646 w 26"/>
                  <a:gd name="T9" fmla="*/ 0 h 26"/>
                  <a:gd name="T10" fmla="*/ 2147483646 w 26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26" y="10"/>
                    </a:moveTo>
                    <a:cubicBezTo>
                      <a:pt x="26" y="11"/>
                      <a:pt x="26" y="12"/>
                      <a:pt x="26" y="13"/>
                    </a:cubicBez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7" y="0"/>
                      <a:pt x="20" y="1"/>
                      <a:pt x="22" y="4"/>
                    </a:cubicBezTo>
                  </a:path>
                </a:pathLst>
              </a:custGeom>
              <a:solidFill>
                <a:srgbClr val="E956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92"/>
              <p:cNvSpPr>
                <a:spLocks/>
              </p:cNvSpPr>
              <p:nvPr/>
            </p:nvSpPr>
            <p:spPr bwMode="auto">
              <a:xfrm>
                <a:off x="3221038" y="2805113"/>
                <a:ext cx="92075" cy="92075"/>
              </a:xfrm>
              <a:custGeom>
                <a:avLst/>
                <a:gdLst>
                  <a:gd name="T0" fmla="*/ 2147483646 w 26"/>
                  <a:gd name="T1" fmla="*/ 2147483646 h 26"/>
                  <a:gd name="T2" fmla="*/ 2147483646 w 26"/>
                  <a:gd name="T3" fmla="*/ 2147483646 h 26"/>
                  <a:gd name="T4" fmla="*/ 2147483646 w 26"/>
                  <a:gd name="T5" fmla="*/ 2147483646 h 26"/>
                  <a:gd name="T6" fmla="*/ 0 w 26"/>
                  <a:gd name="T7" fmla="*/ 2147483646 h 26"/>
                  <a:gd name="T8" fmla="*/ 2147483646 w 26"/>
                  <a:gd name="T9" fmla="*/ 0 h 26"/>
                  <a:gd name="T10" fmla="*/ 2147483646 w 26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26" y="10"/>
                    </a:moveTo>
                    <a:cubicBezTo>
                      <a:pt x="26" y="11"/>
                      <a:pt x="26" y="12"/>
                      <a:pt x="26" y="13"/>
                    </a:cubicBez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7" y="0"/>
                      <a:pt x="20" y="1"/>
                      <a:pt x="22" y="4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93"/>
              <p:cNvSpPr>
                <a:spLocks/>
              </p:cNvSpPr>
              <p:nvPr/>
            </p:nvSpPr>
            <p:spPr bwMode="auto">
              <a:xfrm>
                <a:off x="3160713" y="2744788"/>
                <a:ext cx="215900" cy="215900"/>
              </a:xfrm>
              <a:custGeom>
                <a:avLst/>
                <a:gdLst>
                  <a:gd name="T0" fmla="*/ 2147483646 w 61"/>
                  <a:gd name="T1" fmla="*/ 2147483646 h 61"/>
                  <a:gd name="T2" fmla="*/ 2147483646 w 61"/>
                  <a:gd name="T3" fmla="*/ 2147483646 h 61"/>
                  <a:gd name="T4" fmla="*/ 2147483646 w 61"/>
                  <a:gd name="T5" fmla="*/ 2147483646 h 61"/>
                  <a:gd name="T6" fmla="*/ 0 w 61"/>
                  <a:gd name="T7" fmla="*/ 2147483646 h 61"/>
                  <a:gd name="T8" fmla="*/ 2147483646 w 61"/>
                  <a:gd name="T9" fmla="*/ 0 h 61"/>
                  <a:gd name="T10" fmla="*/ 2147483646 w 61"/>
                  <a:gd name="T11" fmla="*/ 2147483646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61">
                    <a:moveTo>
                      <a:pt x="57" y="15"/>
                    </a:moveTo>
                    <a:cubicBezTo>
                      <a:pt x="59" y="20"/>
                      <a:pt x="61" y="25"/>
                      <a:pt x="61" y="30"/>
                    </a:cubicBezTo>
                    <a:cubicBezTo>
                      <a:pt x="61" y="47"/>
                      <a:pt x="47" y="61"/>
                      <a:pt x="30" y="61"/>
                    </a:cubicBezTo>
                    <a:cubicBezTo>
                      <a:pt x="13" y="61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39" y="0"/>
                      <a:pt x="46" y="3"/>
                      <a:pt x="52" y="9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94"/>
              <p:cNvSpPr>
                <a:spLocks/>
              </p:cNvSpPr>
              <p:nvPr/>
            </p:nvSpPr>
            <p:spPr bwMode="auto">
              <a:xfrm>
                <a:off x="3097213" y="2681288"/>
                <a:ext cx="339725" cy="339725"/>
              </a:xfrm>
              <a:custGeom>
                <a:avLst/>
                <a:gdLst>
                  <a:gd name="T0" fmla="*/ 2147483646 w 96"/>
                  <a:gd name="T1" fmla="*/ 2147483646 h 96"/>
                  <a:gd name="T2" fmla="*/ 2147483646 w 96"/>
                  <a:gd name="T3" fmla="*/ 2147483646 h 96"/>
                  <a:gd name="T4" fmla="*/ 2147483646 w 96"/>
                  <a:gd name="T5" fmla="*/ 2147483646 h 96"/>
                  <a:gd name="T6" fmla="*/ 0 w 96"/>
                  <a:gd name="T7" fmla="*/ 2147483646 h 96"/>
                  <a:gd name="T8" fmla="*/ 2147483646 w 96"/>
                  <a:gd name="T9" fmla="*/ 0 h 96"/>
                  <a:gd name="T10" fmla="*/ 2147483646 w 96"/>
                  <a:gd name="T11" fmla="*/ 214748364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96">
                    <a:moveTo>
                      <a:pt x="88" y="21"/>
                    </a:moveTo>
                    <a:cubicBezTo>
                      <a:pt x="93" y="29"/>
                      <a:pt x="96" y="38"/>
                      <a:pt x="96" y="48"/>
                    </a:cubicBezTo>
                    <a:cubicBezTo>
                      <a:pt x="96" y="75"/>
                      <a:pt x="75" y="96"/>
                      <a:pt x="48" y="96"/>
                    </a:cubicBezTo>
                    <a:cubicBezTo>
                      <a:pt x="22" y="96"/>
                      <a:pt x="0" y="75"/>
                      <a:pt x="0" y="48"/>
                    </a:cubicBezTo>
                    <a:cubicBezTo>
                      <a:pt x="0" y="22"/>
                      <a:pt x="22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5"/>
              <p:cNvSpPr>
                <a:spLocks noChangeShapeType="1"/>
              </p:cNvSpPr>
              <p:nvPr/>
            </p:nvSpPr>
            <p:spPr bwMode="auto">
              <a:xfrm flipV="1">
                <a:off x="3267075" y="2628900"/>
                <a:ext cx="222250" cy="2222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Oval 96"/>
              <p:cNvSpPr>
                <a:spLocks noChangeArrowheads="1"/>
              </p:cNvSpPr>
              <p:nvPr/>
            </p:nvSpPr>
            <p:spPr bwMode="auto">
              <a:xfrm>
                <a:off x="3309938" y="2825750"/>
                <a:ext cx="239713" cy="241300"/>
              </a:xfrm>
              <a:prstGeom prst="ellipse">
                <a:avLst/>
              </a:prstGeom>
              <a:solidFill>
                <a:srgbClr val="FFFFFF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Freeform 97"/>
              <p:cNvSpPr>
                <a:spLocks/>
              </p:cNvSpPr>
              <p:nvPr/>
            </p:nvSpPr>
            <p:spPr bwMode="auto">
              <a:xfrm>
                <a:off x="3422650" y="2652713"/>
                <a:ext cx="34925" cy="31750"/>
              </a:xfrm>
              <a:custGeom>
                <a:avLst/>
                <a:gdLst>
                  <a:gd name="T0" fmla="*/ 2147483646 w 22"/>
                  <a:gd name="T1" fmla="*/ 2147483646 h 20"/>
                  <a:gd name="T2" fmla="*/ 0 w 22"/>
                  <a:gd name="T3" fmla="*/ 2147483646 h 20"/>
                  <a:gd name="T4" fmla="*/ 0 w 22"/>
                  <a:gd name="T5" fmla="*/ 0 h 20"/>
                  <a:gd name="T6" fmla="*/ 2147483646 w 22"/>
                  <a:gd name="T7" fmla="*/ 214748364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22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98"/>
              <p:cNvSpPr>
                <a:spLocks/>
              </p:cNvSpPr>
              <p:nvPr/>
            </p:nvSpPr>
            <p:spPr bwMode="auto">
              <a:xfrm>
                <a:off x="3451225" y="2624138"/>
                <a:ext cx="34925" cy="33338"/>
              </a:xfrm>
              <a:custGeom>
                <a:avLst/>
                <a:gdLst>
                  <a:gd name="T0" fmla="*/ 2147483646 w 22"/>
                  <a:gd name="T1" fmla="*/ 2147483646 h 21"/>
                  <a:gd name="T2" fmla="*/ 0 w 22"/>
                  <a:gd name="T3" fmla="*/ 2147483646 h 21"/>
                  <a:gd name="T4" fmla="*/ 0 w 22"/>
                  <a:gd name="T5" fmla="*/ 0 h 21"/>
                  <a:gd name="T6" fmla="*/ 2147483646 w 22"/>
                  <a:gd name="T7" fmla="*/ 2147483646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22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99"/>
              <p:cNvSpPr>
                <a:spLocks/>
              </p:cNvSpPr>
              <p:nvPr/>
            </p:nvSpPr>
            <p:spPr bwMode="auto">
              <a:xfrm>
                <a:off x="3479800" y="2597150"/>
                <a:ext cx="34925" cy="31750"/>
              </a:xfrm>
              <a:custGeom>
                <a:avLst/>
                <a:gdLst>
                  <a:gd name="T0" fmla="*/ 2147483646 w 22"/>
                  <a:gd name="T1" fmla="*/ 2147483646 h 20"/>
                  <a:gd name="T2" fmla="*/ 0 w 22"/>
                  <a:gd name="T3" fmla="*/ 2147483646 h 20"/>
                  <a:gd name="T4" fmla="*/ 0 w 22"/>
                  <a:gd name="T5" fmla="*/ 0 h 20"/>
                  <a:gd name="T6" fmla="*/ 2147483646 w 22"/>
                  <a:gd name="T7" fmla="*/ 214748364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22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100"/>
              <p:cNvSpPr>
                <a:spLocks noChangeArrowheads="1"/>
              </p:cNvSpPr>
              <p:nvPr/>
            </p:nvSpPr>
            <p:spPr bwMode="auto">
              <a:xfrm>
                <a:off x="3366125" y="2889464"/>
                <a:ext cx="136660" cy="112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/>
                <a:r>
                  <a:rPr lang="en-US" altLang="en-US" sz="1400" b="1" dirty="0">
                    <a:solidFill>
                      <a:srgbClr val="000000"/>
                    </a:solidFill>
                    <a:latin typeface="Futura Md BT" charset="0"/>
                  </a:rPr>
                  <a:t>I-3</a:t>
                </a:r>
                <a:endParaRPr lang="en-US" altLang="en-US" sz="1400" dirty="0"/>
              </a:p>
            </p:txBody>
          </p:sp>
        </p:grp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1281164" y="4671612"/>
              <a:ext cx="1000915" cy="26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en-US" altLang="en-US" sz="3200" b="1" dirty="0" smtClean="0">
                  <a:solidFill>
                    <a:srgbClr val="FFFFFF"/>
                  </a:solidFill>
                  <a:latin typeface="Tw Cen MT" panose="020B06020201040206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Inclusive</a:t>
              </a:r>
              <a:endParaRPr lang="en-US" altLang="en-US" sz="3200" dirty="0">
                <a:latin typeface="Tw Cen MT" panose="020B06020201040206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397747" y="4674356"/>
              <a:ext cx="4167867" cy="28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w Cen MT" panose="020B0602020104020603" pitchFamily="34" charset="0"/>
                </a:rPr>
                <a:t>i</a:t>
              </a:r>
              <a:r>
                <a:rPr lang="en-US" sz="2800" b="1" dirty="0" smtClean="0">
                  <a:latin typeface="Tw Cen MT" panose="020B0602020104020603" pitchFamily="34" charset="0"/>
                </a:rPr>
                <a:t>n developing ideas and decision making</a:t>
              </a:r>
              <a:endParaRPr lang="en-US" sz="2800" dirty="0">
                <a:latin typeface="Tw Cen MT" panose="020B0602020104020603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608548" y="5288545"/>
              <a:ext cx="5848325" cy="170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2000" dirty="0">
                  <a:latin typeface="+mj-lt"/>
                </a:rPr>
                <a:t>Expand partnerships and remove barriers </a:t>
              </a:r>
              <a:r>
                <a:rPr lang="en-US" sz="2000" dirty="0" smtClean="0">
                  <a:latin typeface="+mj-lt"/>
                </a:rPr>
                <a:t>to collaborate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09788" y="5948193"/>
              <a:ext cx="4806635" cy="15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2000" dirty="0">
                  <a:latin typeface="+mj-lt"/>
                </a:rPr>
                <a:t>Co-create by bringing different perspectives </a:t>
              </a:r>
              <a:r>
                <a:rPr lang="en-US" sz="2000" dirty="0" smtClean="0">
                  <a:latin typeface="+mj-lt"/>
                </a:rPr>
                <a:t>to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dirty="0">
                  <a:latin typeface="+mj-lt"/>
                </a:rPr>
                <a:t>the table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1143862" y="5987217"/>
              <a:ext cx="710391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itle 1"/>
          <p:cNvSpPr txBox="1">
            <a:spLocks/>
          </p:cNvSpPr>
          <p:nvPr/>
        </p:nvSpPr>
        <p:spPr>
          <a:xfrm>
            <a:off x="10091127" y="1201454"/>
            <a:ext cx="1897160" cy="528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/>
              <a:t> Report</a:t>
            </a:r>
            <a:endParaRPr lang="en-CA" sz="3000" b="1" dirty="0"/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/>
          <a:stretch/>
        </p:blipFill>
        <p:spPr>
          <a:xfrm>
            <a:off x="8059879" y="1005735"/>
            <a:ext cx="2766155" cy="850754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74528" y="1492137"/>
            <a:ext cx="8362950" cy="1905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Managers who have connected with the NMC have ensured that their voice is heard and that they were aware of events and opportunities that will contribute to the development of a more agile, equipped and inclusive public service.</a:t>
            </a:r>
            <a:endParaRPr lang="en-CA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7" y="5499652"/>
            <a:ext cx="11847826" cy="1139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159367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Gotham-Bold"/>
              </a:rPr>
              <a:t>NMC </a:t>
            </a:r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MANDATE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778936"/>
            <a:ext cx="10515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CONNECT, ENGAGE and COLLABORATE</a:t>
            </a:r>
          </a:p>
          <a:p>
            <a:pPr algn="ctr"/>
            <a:endParaRPr lang="en-CA" i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algn="ctr"/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The National Managers’ Community (NMC) is a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key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horizontal network representing the voice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of </a:t>
            </a:r>
            <a:r>
              <a:rPr lang="en-CA" sz="20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40,000+</a:t>
            </a:r>
            <a:r>
              <a:rPr lang="en-CA" sz="2000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managers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that strives to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CA" sz="2000" i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CONNECT</a:t>
            </a:r>
            <a:r>
              <a:rPr lang="en-CA" sz="2000" i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managers with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peers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, senior leaders, resources and tools enabling them to better achieve their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objectives;</a:t>
            </a:r>
            <a:endParaRPr lang="en-CA" sz="2000" i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000" i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ENGAGE</a:t>
            </a:r>
            <a:r>
              <a:rPr lang="en-CA" sz="2000" b="1" i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our network and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stakeholders;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000" i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COLLABORATE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 with central agencies and other partners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in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support of public service wide priorities.</a:t>
            </a:r>
          </a:p>
          <a:p>
            <a:pPr algn="ctr"/>
            <a:endParaRPr lang="en-CA" sz="2000" i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08103" y="290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STRATEGIC OBJECTIVES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8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9509D6-08E5-4E4F-A818-6DDBBF3074DF}" type="slidenum">
              <a:rPr lang="en-CA" smtClean="0"/>
              <a:t>3</a:t>
            </a:fld>
            <a:endParaRPr lang="en-C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68" y="1303052"/>
            <a:ext cx="5709070" cy="5053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2210013"/>
            <a:ext cx="4707172" cy="4264741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6906509" y="3218970"/>
            <a:ext cx="3818591" cy="201045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TextBox 7"/>
          <p:cNvSpPr txBox="1"/>
          <p:nvPr/>
        </p:nvSpPr>
        <p:spPr>
          <a:xfrm>
            <a:off x="7864149" y="3469685"/>
            <a:ext cx="251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Did you Know?</a:t>
            </a:r>
          </a:p>
        </p:txBody>
      </p:sp>
      <p:sp>
        <p:nvSpPr>
          <p:cNvPr id="7" name="Rectangle 6"/>
          <p:cNvSpPr/>
          <p:nvPr/>
        </p:nvSpPr>
        <p:spPr>
          <a:xfrm>
            <a:off x="7260596" y="3861681"/>
            <a:ext cx="31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/>
              <a:t>Provincial Steering Committee and Advisory Board members spent</a:t>
            </a:r>
            <a:r>
              <a:rPr lang="en-CA" sz="1200" b="1" dirty="0">
                <a:solidFill>
                  <a:srgbClr val="C00000"/>
                </a:solidFill>
              </a:rPr>
              <a:t> 3,500 </a:t>
            </a:r>
            <a:r>
              <a:rPr lang="en-CA" sz="1200" dirty="0"/>
              <a:t>hours on the side of their desks, discussing issues of importance to the managers’ community with the NMC network.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8103" y="1305669"/>
            <a:ext cx="11668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i="1" dirty="0" smtClean="0">
                <a:solidFill>
                  <a:srgbClr val="CC9900"/>
                </a:solidFill>
              </a:rPr>
              <a:t>By extending the NMC Network across departments, agencies and regions; more managers are better able to connect, engage and collaborate with public servants at all levels to achieve their objectives and deliver on government-wide priorities.</a:t>
            </a:r>
            <a:endParaRPr lang="en-CA" sz="2000" b="1" i="1" dirty="0">
              <a:solidFill>
                <a:srgbClr val="CC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8103" y="290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NMC NETWORK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4067" y="4133283"/>
            <a:ext cx="310598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The NMC is a trusted medium to engage managers. The network was consulted 32 times to shape the priorities of the Government of Canada.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0987" y="2750274"/>
            <a:ext cx="410618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NMC represented the voice of managers </a:t>
            </a:r>
            <a:r>
              <a:rPr lang="en-US" b="1" dirty="0" smtClean="0"/>
              <a:t>to </a:t>
            </a:r>
            <a:r>
              <a:rPr lang="en-US" b="1" dirty="0"/>
              <a:t>over 1,000 senior </a:t>
            </a:r>
            <a:r>
              <a:rPr lang="en-US" b="1" dirty="0" smtClean="0"/>
              <a:t>leaders</a:t>
            </a:r>
            <a:r>
              <a:rPr lang="en-US" b="1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103" y="1254601"/>
            <a:ext cx="10750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000" b="1" i="1" dirty="0">
                <a:solidFill>
                  <a:srgbClr val="CC9900"/>
                </a:solidFill>
              </a:rPr>
              <a:t>Bringing the voice, needs and interests of managers to senior leaders and key stakeholders to raise awareness of the barriers to success and allow managers across Canada to be heard.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/>
          <a:stretch/>
        </p:blipFill>
        <p:spPr>
          <a:xfrm>
            <a:off x="9145613" y="2075878"/>
            <a:ext cx="2408571" cy="2251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50" y="4373316"/>
            <a:ext cx="4529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The NMC gathered managers from all regions of Canada to record a video providing a glimpse into their day-to-day realities. It was presented to Deputy Ministers at the Public Service Management Advisory Committee (PSMAC) meeting on June 21, 2019.</a:t>
            </a: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98" y="2075878"/>
            <a:ext cx="2871245" cy="16470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3332" y="3836308"/>
            <a:ext cx="3854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i="1" dirty="0"/>
              <a:t>NMC Video: Canada’s Federal Public Service Managers: Mobilizers, Influencers and Innovators</a:t>
            </a:r>
          </a:p>
        </p:txBody>
      </p:sp>
      <p:pic>
        <p:nvPicPr>
          <p:cNvPr id="25" name="Picture 24" descr="Dosya:Video-film.svg - Vikiped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7" y="2382204"/>
            <a:ext cx="1311244" cy="11080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8103" y="290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THE VOICE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9006849" y="4061281"/>
            <a:ext cx="3076494" cy="218521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3" name="TextBox 22"/>
          <p:cNvSpPr txBox="1"/>
          <p:nvPr/>
        </p:nvSpPr>
        <p:spPr>
          <a:xfrm>
            <a:off x="9176740" y="4327072"/>
            <a:ext cx="251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Did you Know?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12985" y="4705336"/>
            <a:ext cx="2718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The NMC worked with the PSC to enable Patrick </a:t>
            </a:r>
            <a:r>
              <a:rPr lang="en-US" sz="1400" dirty="0" err="1"/>
              <a:t>Borbey</a:t>
            </a:r>
            <a:r>
              <a:rPr lang="en-US" sz="1400" dirty="0"/>
              <a:t>, PSC President to hear directly from </a:t>
            </a:r>
            <a:r>
              <a:rPr lang="en-US" sz="1400" b="1" dirty="0">
                <a:solidFill>
                  <a:srgbClr val="C00000"/>
                </a:solidFill>
              </a:rPr>
              <a:t>114</a:t>
            </a:r>
            <a:r>
              <a:rPr lang="en-US" sz="1400" dirty="0"/>
              <a:t> managers across the country.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8157881" y="4863402"/>
            <a:ext cx="3675845" cy="163316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8" name="Rectangle 27"/>
          <p:cNvSpPr/>
          <p:nvPr/>
        </p:nvSpPr>
        <p:spPr>
          <a:xfrm>
            <a:off x="3871387" y="4457507"/>
            <a:ext cx="4334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b="1" dirty="0" err="1">
                <a:solidFill>
                  <a:srgbClr val="C00000"/>
                </a:solidFill>
              </a:rPr>
              <a:t>Thank</a:t>
            </a:r>
            <a:r>
              <a:rPr lang="fr-CA" sz="1400" b="1" dirty="0">
                <a:solidFill>
                  <a:srgbClr val="C00000"/>
                </a:solidFill>
              </a:rPr>
              <a:t> </a:t>
            </a:r>
            <a:r>
              <a:rPr lang="fr-CA" sz="1400" b="1" dirty="0" err="1">
                <a:solidFill>
                  <a:srgbClr val="C00000"/>
                </a:solidFill>
              </a:rPr>
              <a:t>you</a:t>
            </a:r>
            <a:r>
              <a:rPr lang="fr-CA" sz="1400" b="1" dirty="0">
                <a:solidFill>
                  <a:srgbClr val="C00000"/>
                </a:solidFill>
              </a:rPr>
              <a:t> to </a:t>
            </a:r>
            <a:r>
              <a:rPr lang="fr-CA" sz="1400" b="1" dirty="0" err="1">
                <a:solidFill>
                  <a:srgbClr val="C00000"/>
                </a:solidFill>
              </a:rPr>
              <a:t>our</a:t>
            </a:r>
            <a:r>
              <a:rPr lang="fr-CA" sz="1400" b="1" dirty="0">
                <a:solidFill>
                  <a:srgbClr val="C00000"/>
                </a:solidFill>
              </a:rPr>
              <a:t> key </a:t>
            </a:r>
            <a:r>
              <a:rPr lang="fr-CA" sz="1400" b="1" dirty="0" err="1">
                <a:solidFill>
                  <a:srgbClr val="C00000"/>
                </a:solidFill>
              </a:rPr>
              <a:t>partners</a:t>
            </a:r>
            <a:r>
              <a:rPr lang="fr-CA" sz="1400" b="1" dirty="0">
                <a:solidFill>
                  <a:srgbClr val="C00000"/>
                </a:solidFill>
              </a:rPr>
              <a:t> and </a:t>
            </a:r>
            <a:r>
              <a:rPr lang="fr-CA" sz="1400" b="1" dirty="0" err="1">
                <a:solidFill>
                  <a:srgbClr val="C00000"/>
                </a:solidFill>
              </a:rPr>
              <a:t>ambassadors</a:t>
            </a:r>
            <a:r>
              <a:rPr lang="fr-CA" sz="1400" b="1" dirty="0">
                <a:solidFill>
                  <a:srgbClr val="C00000"/>
                </a:solidFill>
              </a:rPr>
              <a:t> </a:t>
            </a:r>
            <a:r>
              <a:rPr lang="fr-CA" sz="1400" b="1" dirty="0" err="1">
                <a:solidFill>
                  <a:srgbClr val="C00000"/>
                </a:solidFill>
              </a:rPr>
              <a:t>who</a:t>
            </a:r>
            <a:r>
              <a:rPr lang="fr-CA" sz="1400" b="1" dirty="0">
                <a:solidFill>
                  <a:srgbClr val="C00000"/>
                </a:solidFill>
              </a:rPr>
              <a:t> </a:t>
            </a:r>
            <a:r>
              <a:rPr lang="fr-CA" sz="1400" b="1" dirty="0" err="1">
                <a:solidFill>
                  <a:srgbClr val="C00000"/>
                </a:solidFill>
              </a:rPr>
              <a:t>enable</a:t>
            </a:r>
            <a:r>
              <a:rPr lang="fr-CA" sz="1400" b="1" dirty="0">
                <a:solidFill>
                  <a:srgbClr val="C00000"/>
                </a:solidFill>
              </a:rPr>
              <a:t> us to </a:t>
            </a:r>
            <a:r>
              <a:rPr lang="fr-CA" sz="1400" b="1" dirty="0" err="1">
                <a:solidFill>
                  <a:srgbClr val="C00000"/>
                </a:solidFill>
              </a:rPr>
              <a:t>grow</a:t>
            </a:r>
            <a:r>
              <a:rPr lang="fr-CA" sz="1400" b="1" dirty="0">
                <a:solidFill>
                  <a:srgbClr val="C00000"/>
                </a:solidFill>
              </a:rPr>
              <a:t> and do more in support of managers!</a:t>
            </a:r>
            <a:endParaRPr lang="en-CA" sz="1400" b="1" dirty="0">
              <a:solidFill>
                <a:srgbClr val="C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Public Service Renewal Secretariat, PCO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Office Chief Human Resource Officer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Public Service Commission of Canada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Regional Federal Councils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Canada School of Public Service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Federal Youth Network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Office of Public Service Accessibility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Senior Leaders’ Networks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4228" y="1219382"/>
            <a:ext cx="10611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i="1" dirty="0">
                <a:solidFill>
                  <a:srgbClr val="CC9900"/>
                </a:solidFill>
              </a:rPr>
              <a:t>Collaborating with key stakeholders, permits the NMC to deliver/ facilitate opportunities for managers from all departments and regions across Canada to connect with peers and senior leaders, strengthen their network and acquire resources and tools.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36" y="2081609"/>
            <a:ext cx="4222765" cy="1609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9936" y="3682806"/>
            <a:ext cx="4211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29 senior leaders and 10 managers from every region in Canada participated in the ADM Forum on April 25, 2019 to discuss engaging leadership for the future</a:t>
            </a:r>
            <a:endParaRPr lang="en-CA" sz="1400" b="1" i="1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55312974"/>
              </p:ext>
            </p:extLst>
          </p:nvPr>
        </p:nvGraphicFramePr>
        <p:xfrm>
          <a:off x="243773" y="2235045"/>
          <a:ext cx="4325956" cy="291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349602" y="4999533"/>
            <a:ext cx="338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Did you Know?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8448671" y="5467135"/>
            <a:ext cx="3094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140</a:t>
            </a:r>
            <a:r>
              <a:rPr lang="en-US" dirty="0"/>
              <a:t> senior leaders participated in NMC events in 2019.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8103" y="290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COLLABORATE AND CONNECT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88" y="4373621"/>
            <a:ext cx="3298406" cy="1849107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17646" y="1314488"/>
            <a:ext cx="10855203" cy="53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8" tIns="36578" rIns="36578" bIns="36578" numCol="1" anchor="t" anchorCtr="0" compatLnSpc="1">
            <a:prstTxWarp prst="textNoShape">
              <a:avLst/>
            </a:prstTxWarp>
          </a:bodyPr>
          <a:lstStyle/>
          <a:p>
            <a:pPr defTabSz="9143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b="1" i="1" dirty="0">
                <a:solidFill>
                  <a:srgbClr val="CC9900"/>
                </a:solidFill>
              </a:rPr>
              <a:t>By engaging managers with proactive and targeted interactions, the NMC acts as a central hub for facilitating dialogue and exchanging information and best practices on key and upcoming issues. The NMC experiments with different mediums to reach new managers and expand its network.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0585" y="2869580"/>
            <a:ext cx="2239163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</a:rPr>
              <a:t>The NMC relaunched their Website in July. Take a look</a:t>
            </a:r>
            <a:r>
              <a:rPr lang="en-CA" sz="1400" dirty="0" smtClean="0">
                <a:solidFill>
                  <a:schemeClr val="bg1"/>
                </a:solidFill>
              </a:rPr>
              <a:t>!</a:t>
            </a:r>
            <a:endParaRPr lang="en-CA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CA" sz="1400" b="1" i="1" dirty="0" smtClean="0">
                <a:solidFill>
                  <a:schemeClr val="bg1"/>
                </a:solidFill>
              </a:rPr>
              <a:t>www.managers-gestionnaires.gc.ca</a:t>
            </a:r>
            <a:endParaRPr lang="en-CA" sz="14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1" y="2345416"/>
            <a:ext cx="2293738" cy="31290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83374" y="4236296"/>
            <a:ext cx="2623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Social Media Followers</a:t>
            </a:r>
            <a:endParaRPr lang="en-C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31" y="3854584"/>
            <a:ext cx="2206336" cy="2588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05" y="4700784"/>
            <a:ext cx="257891" cy="2552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05" y="5139233"/>
            <a:ext cx="240835" cy="1960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7" y="5519777"/>
            <a:ext cx="223218" cy="2232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92842" y="4054060"/>
            <a:ext cx="210936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999"/>
                </a:solidFill>
                <a:latin typeface="Brush Script MT" panose="030608020404060703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Congratulations!</a:t>
            </a:r>
            <a:endParaRPr lang="en-CA" sz="2000" b="1" dirty="0">
              <a:solidFill>
                <a:srgbClr val="009999"/>
              </a:solidFill>
              <a:latin typeface="Brush Script MT" panose="030608020404060703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400" b="1" dirty="0">
              <a:solidFill>
                <a:srgbClr val="0099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400" b="1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three departments:</a:t>
            </a:r>
          </a:p>
          <a:p>
            <a:r>
              <a:rPr lang="en-CA" sz="1400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IRCC = 8,606.5 minutes</a:t>
            </a:r>
          </a:p>
          <a:p>
            <a:r>
              <a:rPr lang="en-CA" sz="1400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IRB = 4,942 minutes</a:t>
            </a:r>
          </a:p>
          <a:p>
            <a:r>
              <a:rPr lang="en-CA" sz="1400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SSC = 4,097 minutes</a:t>
            </a:r>
          </a:p>
          <a:p>
            <a:endParaRPr lang="en-US" sz="1400" dirty="0">
              <a:solidFill>
                <a:srgbClr val="0099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400" b="1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 winner:</a:t>
            </a:r>
          </a:p>
          <a:p>
            <a:r>
              <a:rPr lang="en-CA" sz="1400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CA" sz="1400" dirty="0" err="1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Meloshko</a:t>
            </a:r>
            <a:r>
              <a:rPr lang="en-CA" sz="1400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IRCC (Alberta)  = 4,310 minutes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7" y="2287116"/>
            <a:ext cx="5033815" cy="8118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92842" y="3125121"/>
            <a:ext cx="515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October is Healthy Workplace Month. In 2019, The NMC and the Federal Youth Network launched the </a:t>
            </a:r>
            <a:r>
              <a:rPr lang="en-CA" sz="1400" dirty="0">
                <a:hlinkClick r:id="rId11"/>
              </a:rPr>
              <a:t>#</a:t>
            </a:r>
            <a:r>
              <a:rPr lang="en-CA" sz="1400" dirty="0" err="1">
                <a:hlinkClick r:id="rId11"/>
              </a:rPr>
              <a:t>GCWellnessinMotion</a:t>
            </a:r>
            <a:r>
              <a:rPr lang="en-CA" sz="1400" dirty="0"/>
              <a:t> Challenge, encouraging public servants from across the country to spend time exercising. </a:t>
            </a:r>
            <a:endParaRPr lang="en-CA" sz="1400" dirty="0">
              <a:latin typeface="+mj-lt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2338229" y="2224912"/>
            <a:ext cx="1709565" cy="153845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" name="TextBox 5"/>
          <p:cNvSpPr txBox="1"/>
          <p:nvPr/>
        </p:nvSpPr>
        <p:spPr>
          <a:xfrm>
            <a:off x="2616059" y="2557956"/>
            <a:ext cx="108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32</a:t>
            </a:r>
            <a:r>
              <a:rPr lang="en-CA" sz="2800" b="1" dirty="0"/>
              <a:t> </a:t>
            </a:r>
          </a:p>
          <a:p>
            <a:pPr algn="ctr"/>
            <a:r>
              <a:rPr lang="en-CA" sz="2000" b="1" dirty="0"/>
              <a:t>Kiosks </a:t>
            </a:r>
            <a:endParaRPr lang="en-CA" sz="2000" dirty="0"/>
          </a:p>
        </p:txBody>
      </p:sp>
      <p:sp>
        <p:nvSpPr>
          <p:cNvPr id="17" name="Rectangle 16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08103" y="290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OUTREACH AND ENGAGEMENT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31" y="2631273"/>
            <a:ext cx="4500621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OBJECTIVES</a:t>
            </a:r>
            <a:endParaRPr lang="en-CA" sz="2000" b="1" kern="0" dirty="0">
              <a:solidFill>
                <a:srgbClr val="C00000"/>
              </a:solidFill>
            </a:endParaRPr>
          </a:p>
          <a:p>
            <a:pPr marL="171445" indent="-17144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1600" kern="0" dirty="0">
                <a:solidFill>
                  <a:prstClr val="black"/>
                </a:solidFill>
              </a:rPr>
              <a:t>To provide an opportunity for managers and aspiring managers to learn together, and to further strengthen their networks and community.</a:t>
            </a:r>
          </a:p>
          <a:p>
            <a:pPr marL="171445" indent="-17144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1600" kern="0" dirty="0">
                <a:solidFill>
                  <a:prstClr val="black"/>
                </a:solidFill>
              </a:rPr>
              <a:t>To examine management and leadership practices that build resiliency, cultivate personal growth, promote inclusion and contribute to safe workspaces and public service excellence.</a:t>
            </a:r>
          </a:p>
          <a:p>
            <a:pPr marL="171445" indent="-17144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1600" kern="0" dirty="0">
                <a:solidFill>
                  <a:prstClr val="black"/>
                </a:solidFill>
              </a:rPr>
              <a:t>To understand unconscious bias and learn how it </a:t>
            </a:r>
            <a:r>
              <a:rPr lang="en-CA" sz="1600" kern="0" dirty="0" smtClean="0">
                <a:solidFill>
                  <a:prstClr val="black"/>
                </a:solidFill>
              </a:rPr>
              <a:t>can </a:t>
            </a:r>
            <a:r>
              <a:rPr lang="en-CA" sz="1600" kern="0" dirty="0">
                <a:solidFill>
                  <a:prstClr val="black"/>
                </a:solidFill>
              </a:rPr>
              <a:t>shape tendencies and decision making.</a:t>
            </a:r>
          </a:p>
          <a:p>
            <a:pPr marL="171445" indent="-17144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1600" kern="0" dirty="0">
                <a:solidFill>
                  <a:prstClr val="black"/>
                </a:solidFill>
              </a:rPr>
              <a:t>To explore ways to build team resilience at work </a:t>
            </a:r>
            <a:r>
              <a:rPr lang="en-CA" sz="1600" kern="0" dirty="0" smtClean="0">
                <a:solidFill>
                  <a:prstClr val="black"/>
                </a:solidFill>
              </a:rPr>
              <a:t>and </a:t>
            </a:r>
            <a:r>
              <a:rPr lang="en-CA" sz="1600" kern="0" dirty="0">
                <a:solidFill>
                  <a:prstClr val="black"/>
                </a:solidFill>
              </a:rPr>
              <a:t>strengthen strategies for increased resilience.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6" y="179190"/>
            <a:ext cx="7086466" cy="23621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14182" y="179190"/>
            <a:ext cx="4332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i="1" dirty="0">
                <a:solidFill>
                  <a:srgbClr val="CC9900"/>
                </a:solidFill>
              </a:rPr>
              <a:t>The Learning Day for Managers (LDM) program was developed from consultations with the extended NMC network across Canada - we were told it’s important to create a day for managers to let them network to strengthen their circles; and find tools to support themselves and their teams.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1912" y="5542113"/>
            <a:ext cx="2923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>
                <a:solidFill>
                  <a:srgbClr val="C00000"/>
                </a:solidFill>
              </a:rPr>
              <a:t>A </a:t>
            </a:r>
            <a:r>
              <a:rPr lang="fr-CA" sz="1600" b="1" i="1" dirty="0" err="1">
                <a:solidFill>
                  <a:srgbClr val="C00000"/>
                </a:solidFill>
              </a:rPr>
              <a:t>big</a:t>
            </a:r>
            <a:r>
              <a:rPr lang="fr-CA" sz="1600" b="1" i="1" dirty="0">
                <a:solidFill>
                  <a:srgbClr val="C00000"/>
                </a:solidFill>
              </a:rPr>
              <a:t> </a:t>
            </a:r>
            <a:r>
              <a:rPr lang="fr-CA" sz="1600" b="1" i="1" dirty="0" err="1">
                <a:solidFill>
                  <a:srgbClr val="C00000"/>
                </a:solidFill>
              </a:rPr>
              <a:t>shout</a:t>
            </a:r>
            <a:r>
              <a:rPr lang="fr-CA" sz="1600" b="1" i="1" dirty="0">
                <a:solidFill>
                  <a:srgbClr val="C00000"/>
                </a:solidFill>
              </a:rPr>
              <a:t> out to CRA, DND, CSPS and the </a:t>
            </a:r>
            <a:r>
              <a:rPr lang="fr-CA" sz="1600" b="1" i="1" dirty="0" err="1">
                <a:solidFill>
                  <a:srgbClr val="C00000"/>
                </a:solidFill>
              </a:rPr>
              <a:t>RFCs</a:t>
            </a:r>
            <a:r>
              <a:rPr lang="fr-CA" sz="1600" b="1" i="1" dirty="0">
                <a:solidFill>
                  <a:srgbClr val="C00000"/>
                </a:solidFill>
              </a:rPr>
              <a:t> for </a:t>
            </a:r>
            <a:r>
              <a:rPr lang="fr-CA" sz="1600" b="1" i="1" dirty="0" err="1">
                <a:solidFill>
                  <a:srgbClr val="C00000"/>
                </a:solidFill>
              </a:rPr>
              <a:t>their</a:t>
            </a:r>
            <a:r>
              <a:rPr lang="fr-CA" sz="1600" b="1" i="1" dirty="0">
                <a:solidFill>
                  <a:srgbClr val="C00000"/>
                </a:solidFill>
              </a:rPr>
              <a:t> collaboration and support </a:t>
            </a:r>
            <a:r>
              <a:rPr lang="fr-CA" sz="1600" b="1" i="1" dirty="0" err="1">
                <a:solidFill>
                  <a:srgbClr val="C00000"/>
                </a:solidFill>
              </a:rPr>
              <a:t>during</a:t>
            </a:r>
            <a:r>
              <a:rPr lang="fr-CA" sz="1600" b="1" i="1" dirty="0">
                <a:solidFill>
                  <a:srgbClr val="C00000"/>
                </a:solidFill>
              </a:rPr>
              <a:t> the LDM </a:t>
            </a:r>
            <a:r>
              <a:rPr lang="fr-CA" sz="1600" b="1" i="1" dirty="0" err="1">
                <a:solidFill>
                  <a:srgbClr val="C00000"/>
                </a:solidFill>
              </a:rPr>
              <a:t>this</a:t>
            </a:r>
            <a:r>
              <a:rPr lang="fr-CA" sz="1600" b="1" i="1" dirty="0">
                <a:solidFill>
                  <a:srgbClr val="C00000"/>
                </a:solidFill>
              </a:rPr>
              <a:t> </a:t>
            </a:r>
            <a:r>
              <a:rPr lang="fr-CA" sz="1600" b="1" i="1" dirty="0" err="1">
                <a:solidFill>
                  <a:srgbClr val="C00000"/>
                </a:solidFill>
              </a:rPr>
              <a:t>year</a:t>
            </a:r>
            <a:r>
              <a:rPr lang="fr-CA" sz="1600" b="1" i="1" dirty="0">
                <a:solidFill>
                  <a:srgbClr val="C00000"/>
                </a:solidFill>
              </a:rPr>
              <a:t>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84" y="2724977"/>
            <a:ext cx="3575866" cy="2366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24475" y="5058648"/>
            <a:ext cx="385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Robert Armstrong delivered on Resilient Teams at the Halifax LDM on November 13, 2019</a:t>
            </a:r>
            <a:endParaRPr lang="en-CA" sz="1400" b="1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4797917" y="3619497"/>
            <a:ext cx="3039096" cy="52165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27</a:t>
            </a:r>
            <a:r>
              <a:rPr lang="en-CA" sz="1600" b="1" dirty="0">
                <a:solidFill>
                  <a:srgbClr val="C00000"/>
                </a:solidFill>
              </a:rPr>
              <a:t> </a:t>
            </a:r>
            <a:r>
              <a:rPr lang="en-CA" sz="1600" dirty="0">
                <a:solidFill>
                  <a:schemeClr val="tx1"/>
                </a:solidFill>
              </a:rPr>
              <a:t>departments participated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506299" y="3227257"/>
            <a:ext cx="7883" cy="48325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797917" y="2877846"/>
            <a:ext cx="2967534" cy="440428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680</a:t>
            </a:r>
            <a:r>
              <a:rPr lang="en-CA" sz="1600" dirty="0">
                <a:solidFill>
                  <a:schemeClr val="tx1"/>
                </a:solidFill>
              </a:rPr>
              <a:t> participants at </a:t>
            </a:r>
            <a:r>
              <a:rPr lang="en-CA" sz="2000" b="1" dirty="0">
                <a:solidFill>
                  <a:schemeClr val="bg1"/>
                </a:solidFill>
              </a:rPr>
              <a:t>12</a:t>
            </a:r>
            <a:r>
              <a:rPr lang="en-CA" sz="1600" dirty="0">
                <a:solidFill>
                  <a:schemeClr val="tx1"/>
                </a:solidFill>
              </a:rPr>
              <a:t> LDM</a:t>
            </a:r>
          </a:p>
        </p:txBody>
      </p:sp>
      <p:pic>
        <p:nvPicPr>
          <p:cNvPr id="19" name="Picture 18" descr="File:Megaphone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61" y="4999365"/>
            <a:ext cx="1786658" cy="14972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195" t="13236" r="19025" b="11057"/>
          <a:stretch/>
        </p:blipFill>
        <p:spPr>
          <a:xfrm>
            <a:off x="4962034" y="103651"/>
            <a:ext cx="7085791" cy="6738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559" y="1287432"/>
            <a:ext cx="530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NMC</a:t>
            </a:r>
            <a:r>
              <a:rPr lang="en-CA" b="1" dirty="0" smtClean="0">
                <a:solidFill>
                  <a:srgbClr val="B2B2B2"/>
                </a:solidFill>
              </a:rPr>
              <a:t> </a:t>
            </a:r>
            <a:r>
              <a:rPr lang="en-CA" b="1" dirty="0">
                <a:solidFill>
                  <a:srgbClr val="C00000"/>
                </a:solidFill>
              </a:rPr>
              <a:t>connected</a:t>
            </a:r>
            <a:r>
              <a:rPr lang="en-CA" b="1" dirty="0">
                <a:solidFill>
                  <a:srgbClr val="B2B2B2"/>
                </a:solidFill>
              </a:rPr>
              <a:t> 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with and </a:t>
            </a:r>
            <a:r>
              <a:rPr lang="en-CA" b="1" dirty="0">
                <a:solidFill>
                  <a:srgbClr val="C00000"/>
                </a:solidFill>
              </a:rPr>
              <a:t>equipped</a:t>
            </a:r>
            <a:r>
              <a:rPr lang="en-CA" b="1" dirty="0">
                <a:solidFill>
                  <a:srgbClr val="B2B2B2"/>
                </a:solidFill>
              </a:rPr>
              <a:t> </a:t>
            </a:r>
            <a:r>
              <a:rPr lang="en-CA" b="1" dirty="0">
                <a:solidFill>
                  <a:srgbClr val="C00000"/>
                </a:solidFill>
              </a:rPr>
              <a:t>3,000</a:t>
            </a:r>
            <a:r>
              <a:rPr lang="en-CA" b="1" dirty="0">
                <a:solidFill>
                  <a:srgbClr val="B2B2B2"/>
                </a:solidFill>
              </a:rPr>
              <a:t> 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managers 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at </a:t>
            </a:r>
            <a:r>
              <a:rPr lang="en-CA" b="1" dirty="0">
                <a:solidFill>
                  <a:srgbClr val="C00000"/>
                </a:solidFill>
              </a:rPr>
              <a:t>88</a:t>
            </a:r>
            <a:r>
              <a:rPr lang="en-CA" b="1" dirty="0">
                <a:solidFill>
                  <a:srgbClr val="B2B2B2"/>
                </a:solidFill>
              </a:rPr>
              <a:t> 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NMC events in every region of Canada in 2019!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763" y="2046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C00000"/>
                </a:solidFill>
                <a:latin typeface="Gotham-Bold"/>
              </a:rPr>
              <a:t>NMC EVENTS</a:t>
            </a:r>
            <a:endParaRPr lang="en-CA" sz="36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1136</Words>
  <Application>Microsoft Office PowerPoint</Application>
  <PresentationFormat>Widescreen</PresentationFormat>
  <Paragraphs>128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Bradley Hand ITC</vt:lpstr>
      <vt:lpstr>Brush Script MT</vt:lpstr>
      <vt:lpstr>Calibri</vt:lpstr>
      <vt:lpstr>Calibri Light</vt:lpstr>
      <vt:lpstr>Candara</vt:lpstr>
      <vt:lpstr>Futura Md BT</vt:lpstr>
      <vt:lpstr>Gotham-Bold</vt:lpstr>
      <vt:lpstr>Segoe UI Black</vt:lpstr>
      <vt:lpstr>Times New Roman</vt:lpstr>
      <vt:lpstr>Tw Cen MT</vt:lpstr>
      <vt:lpstr>Wingdings</vt:lpstr>
      <vt:lpstr>Office Theme</vt:lpstr>
      <vt:lpstr>PowerPoint Presentation</vt:lpstr>
      <vt:lpstr>NMC MANDATE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NMC IS TAKING ACTION ON…</vt:lpstr>
      <vt:lpstr>PowerPoint Presentation</vt:lpstr>
    </vt:vector>
  </TitlesOfParts>
  <Company>Government of Canada\Gouvernement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Schofield</dc:creator>
  <cp:lastModifiedBy>Jennifer MacDougall</cp:lastModifiedBy>
  <cp:revision>89</cp:revision>
  <dcterms:modified xsi:type="dcterms:W3CDTF">2020-04-29T12:03:55Z</dcterms:modified>
</cp:coreProperties>
</file>